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5.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6.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7.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8.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9.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0.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1.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2.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 id="2147483785" r:id="rId2"/>
    <p:sldMasterId id="2147483805" r:id="rId3"/>
    <p:sldMasterId id="2147483825" r:id="rId4"/>
    <p:sldMasterId id="2147483843" r:id="rId5"/>
    <p:sldMasterId id="2147483862" r:id="rId6"/>
    <p:sldMasterId id="2147483879" r:id="rId7"/>
    <p:sldMasterId id="2147483896" r:id="rId8"/>
    <p:sldMasterId id="2147483913" r:id="rId9"/>
    <p:sldMasterId id="2147483930" r:id="rId10"/>
    <p:sldMasterId id="2147483947" r:id="rId11"/>
    <p:sldMasterId id="2147483964" r:id="rId12"/>
    <p:sldMasterId id="2147483983" r:id="rId13"/>
  </p:sldMasterIdLst>
  <p:notesMasterIdLst>
    <p:notesMasterId r:id="rId59"/>
  </p:notesMasterIdLst>
  <p:handoutMasterIdLst>
    <p:handoutMasterId r:id="rId60"/>
  </p:handoutMasterIdLst>
  <p:sldIdLst>
    <p:sldId id="577" r:id="rId14"/>
    <p:sldId id="442" r:id="rId15"/>
    <p:sldId id="447" r:id="rId16"/>
    <p:sldId id="446" r:id="rId17"/>
    <p:sldId id="591" r:id="rId18"/>
    <p:sldId id="592" r:id="rId19"/>
    <p:sldId id="545" r:id="rId20"/>
    <p:sldId id="379" r:id="rId21"/>
    <p:sldId id="583" r:id="rId22"/>
    <p:sldId id="585" r:id="rId23"/>
    <p:sldId id="547" r:id="rId24"/>
    <p:sldId id="546" r:id="rId25"/>
    <p:sldId id="566" r:id="rId26"/>
    <p:sldId id="559" r:id="rId27"/>
    <p:sldId id="491" r:id="rId28"/>
    <p:sldId id="553" r:id="rId29"/>
    <p:sldId id="578" r:id="rId30"/>
    <p:sldId id="586" r:id="rId31"/>
    <p:sldId id="579" r:id="rId32"/>
    <p:sldId id="587" r:id="rId33"/>
    <p:sldId id="593" r:id="rId34"/>
    <p:sldId id="589" r:id="rId35"/>
    <p:sldId id="485" r:id="rId36"/>
    <p:sldId id="558" r:id="rId37"/>
    <p:sldId id="584" r:id="rId38"/>
    <p:sldId id="555" r:id="rId39"/>
    <p:sldId id="588" r:id="rId40"/>
    <p:sldId id="560" r:id="rId41"/>
    <p:sldId id="492" r:id="rId42"/>
    <p:sldId id="493" r:id="rId43"/>
    <p:sldId id="573" r:id="rId44"/>
    <p:sldId id="556" r:id="rId45"/>
    <p:sldId id="523" r:id="rId46"/>
    <p:sldId id="574" r:id="rId47"/>
    <p:sldId id="562" r:id="rId48"/>
    <p:sldId id="505" r:id="rId49"/>
    <p:sldId id="508" r:id="rId50"/>
    <p:sldId id="575" r:id="rId51"/>
    <p:sldId id="565" r:id="rId52"/>
    <p:sldId id="576" r:id="rId53"/>
    <p:sldId id="595" r:id="rId54"/>
    <p:sldId id="594" r:id="rId55"/>
    <p:sldId id="596" r:id="rId56"/>
    <p:sldId id="518" r:id="rId57"/>
    <p:sldId id="590" r:id="rId58"/>
  </p:sldIdLst>
  <p:sldSz cx="9144000" cy="6858000" type="screen4x3"/>
  <p:notesSz cx="7010400" cy="9236075"/>
  <p:defaultTex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guide id="3" orient="horz" pos="29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nright, Courtney E. (CDC/OSTLTS/OD) (CTR)" initials="CEE" lastIdx="2" clrIdx="0"/>
  <p:cmAuthor id="1" name="Enright, Courtney E. (CDC/OSTLTS/DPHCD) (CTR)" initials="ECE((" lastIdx="4" clrIdx="1"/>
  <p:cmAuthor id="2" name="CDC User" initials="CU" lastIdx="12" clrIdx="2"/>
  <p:cmAuthor id="3" name="Schwartz, Melissa (CDC/OSELS/SEPDPO) (CTR)" initials="SM((" lastIdx="89" clrIdx="3"/>
  <p:cmAuthor id="4" name="Schwartz, Melissa K" initials="MS" lastIdx="13" clrIdx="4"/>
  <p:cmAuthor id="5" name="jlisco" initials="j" lastIdx="1" clrIdx="5"/>
  <p:cmAuthor id="6" name="Shoolah Escott" initials="SE" lastIdx="8" clrIdx="6"/>
  <p:cmAuthor id="7" name="jnagata" initials="j" lastIdx="13" clrIdx="7"/>
  <p:cmAuthor id="8" name="Rickman, Jill" initials="JR" lastIdx="11" clrIdx="8"/>
  <p:cmAuthor id="9" name="Glynn, Kate" initials="MKG" lastIdx="16" clrIdx="9"/>
  <p:cmAuthor id="10" name="C. Kay Smith" initials="crs5" lastIdx="24" clrIdx="10"/>
  <p:cmAuthor id="11" name="Sesily Coleman" initials="SC" lastIdx="2" clrIdx="11">
    <p:extLst/>
  </p:cmAuthor>
  <p:cmAuthor id="12" name="Beth H. Stover" initials="BHS" lastIdx="1" clrIdx="12"/>
  <p:cmAuthor id="13" name="pdb2" initials="PD" lastIdx="7" clrIdx="13"/>
  <p:cmAuthor id="14" name="akp2" initials="AA" lastIdx="3" clrIdx="14"/>
  <p:cmAuthor id="15" name="Katie Verlander" initials="OADP" lastIdx="2" clrIdx="1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A6"/>
    <a:srgbClr val="000000"/>
    <a:srgbClr val="FF9900"/>
    <a:srgbClr val="00439B"/>
    <a:srgbClr val="008080"/>
    <a:srgbClr val="4D4D4D"/>
    <a:srgbClr val="003399"/>
    <a:srgbClr val="000099"/>
    <a:srgbClr val="CC00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4" autoAdjust="0"/>
    <p:restoredTop sz="80419" autoAdjust="0"/>
  </p:normalViewPr>
  <p:slideViewPr>
    <p:cSldViewPr>
      <p:cViewPr>
        <p:scale>
          <a:sx n="80" d="100"/>
          <a:sy n="80" d="100"/>
        </p:scale>
        <p:origin x="-1452" y="312"/>
      </p:cViewPr>
      <p:guideLst>
        <p:guide orient="horz" pos="2160"/>
        <p:guide pos="2880"/>
      </p:guideLst>
    </p:cSldViewPr>
  </p:slideViewPr>
  <p:outlineViewPr>
    <p:cViewPr>
      <p:scale>
        <a:sx n="33" d="100"/>
        <a:sy n="33" d="100"/>
      </p:scale>
      <p:origin x="0" y="-5574"/>
    </p:cViewPr>
  </p:outlineViewPr>
  <p:notesTextViewPr>
    <p:cViewPr>
      <p:scale>
        <a:sx n="100" d="100"/>
        <a:sy n="100" d="100"/>
      </p:scale>
      <p:origin x="0" y="0"/>
    </p:cViewPr>
  </p:notesTextViewPr>
  <p:sorterViewPr>
    <p:cViewPr>
      <p:scale>
        <a:sx n="110" d="100"/>
        <a:sy n="110" d="100"/>
      </p:scale>
      <p:origin x="0" y="8682"/>
    </p:cViewPr>
  </p:sorterViewPr>
  <p:notesViewPr>
    <p:cSldViewPr>
      <p:cViewPr>
        <p:scale>
          <a:sx n="100" d="100"/>
          <a:sy n="100" d="100"/>
        </p:scale>
        <p:origin x="-1980" y="1656"/>
      </p:cViewPr>
      <p:guideLst>
        <p:guide orient="horz" pos="2928"/>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0605" tIns="45303" rIns="90605" bIns="45303" numCol="1" anchor="t"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129027" name="Rectangle 3"/>
          <p:cNvSpPr>
            <a:spLocks noGrp="1" noChangeArrowheads="1"/>
          </p:cNvSpPr>
          <p:nvPr>
            <p:ph type="dt" sz="quarter" idx="1"/>
          </p:nvPr>
        </p:nvSpPr>
        <p:spPr bwMode="auto">
          <a:xfrm>
            <a:off x="3970940" y="0"/>
            <a:ext cx="3037840" cy="461804"/>
          </a:xfrm>
          <a:prstGeom prst="rect">
            <a:avLst/>
          </a:prstGeom>
          <a:noFill/>
          <a:ln w="9525">
            <a:noFill/>
            <a:miter lim="800000"/>
            <a:headEnd/>
            <a:tailEnd/>
          </a:ln>
          <a:effectLst/>
        </p:spPr>
        <p:txBody>
          <a:bodyPr vert="horz" wrap="square" lIns="90605" tIns="45303" rIns="90605" bIns="45303" numCol="1" anchor="t" anchorCtr="0" compatLnSpc="1">
            <a:prstTxWarp prst="textNoShape">
              <a:avLst/>
            </a:prstTxWarp>
          </a:bodyPr>
          <a:lstStyle>
            <a:lvl1pPr algn="r">
              <a:defRPr sz="1200">
                <a:effectLst/>
                <a:latin typeface="Arial" charset="0"/>
                <a:cs typeface="Arial" charset="0"/>
              </a:defRPr>
            </a:lvl1pPr>
          </a:lstStyle>
          <a:p>
            <a:pPr>
              <a:defRPr/>
            </a:pPr>
            <a:endParaRPr lang="en-US" dirty="0"/>
          </a:p>
        </p:txBody>
      </p:sp>
      <p:sp>
        <p:nvSpPr>
          <p:cNvPr id="129028" name="Rectangle 4"/>
          <p:cNvSpPr>
            <a:spLocks noGrp="1" noChangeArrowheads="1"/>
          </p:cNvSpPr>
          <p:nvPr>
            <p:ph type="ftr" sz="quarter" idx="2"/>
          </p:nvPr>
        </p:nvSpPr>
        <p:spPr bwMode="auto">
          <a:xfrm>
            <a:off x="0" y="8772668"/>
            <a:ext cx="3037840" cy="461804"/>
          </a:xfrm>
          <a:prstGeom prst="rect">
            <a:avLst/>
          </a:prstGeom>
          <a:noFill/>
          <a:ln w="9525">
            <a:noFill/>
            <a:miter lim="800000"/>
            <a:headEnd/>
            <a:tailEnd/>
          </a:ln>
          <a:effectLst/>
        </p:spPr>
        <p:txBody>
          <a:bodyPr vert="horz" wrap="square" lIns="90605" tIns="45303" rIns="90605" bIns="45303" numCol="1" anchor="b"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129029" name="Rectangle 5"/>
          <p:cNvSpPr>
            <a:spLocks noGrp="1" noChangeArrowheads="1"/>
          </p:cNvSpPr>
          <p:nvPr>
            <p:ph type="sldNum" sz="quarter" idx="3"/>
          </p:nvPr>
        </p:nvSpPr>
        <p:spPr bwMode="auto">
          <a:xfrm>
            <a:off x="3970940" y="8772668"/>
            <a:ext cx="3037840" cy="461804"/>
          </a:xfrm>
          <a:prstGeom prst="rect">
            <a:avLst/>
          </a:prstGeom>
          <a:noFill/>
          <a:ln w="9525">
            <a:noFill/>
            <a:miter lim="800000"/>
            <a:headEnd/>
            <a:tailEnd/>
          </a:ln>
          <a:effectLst/>
        </p:spPr>
        <p:txBody>
          <a:bodyPr vert="horz" wrap="square" lIns="90605" tIns="45303" rIns="90605" bIns="45303" numCol="1" anchor="b" anchorCtr="0" compatLnSpc="1">
            <a:prstTxWarp prst="textNoShape">
              <a:avLst/>
            </a:prstTxWarp>
          </a:bodyPr>
          <a:lstStyle>
            <a:lvl1pPr algn="r">
              <a:defRPr sz="1200">
                <a:effectLst/>
                <a:latin typeface="Arial" charset="0"/>
                <a:cs typeface="Arial" charset="0"/>
              </a:defRPr>
            </a:lvl1pPr>
          </a:lstStyle>
          <a:p>
            <a:pPr>
              <a:defRPr/>
            </a:pPr>
            <a:fld id="{E4426AAF-1911-445D-AE65-E6B596334B38}" type="slidenum">
              <a:rPr lang="en-US"/>
              <a:pPr>
                <a:defRPr/>
              </a:pPr>
              <a:t>‹#›</a:t>
            </a:fld>
            <a:endParaRPr lang="en-US" dirty="0"/>
          </a:p>
        </p:txBody>
      </p:sp>
    </p:spTree>
    <p:extLst>
      <p:ext uri="{BB962C8B-B14F-4D97-AF65-F5344CB8AC3E}">
        <p14:creationId xmlns:p14="http://schemas.microsoft.com/office/powerpoint/2010/main" val="1483141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0605" tIns="45303" rIns="90605" bIns="45303" numCol="1" anchor="t"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26627" name="Rectangle 3"/>
          <p:cNvSpPr>
            <a:spLocks noGrp="1" noChangeArrowheads="1"/>
          </p:cNvSpPr>
          <p:nvPr>
            <p:ph type="dt" idx="1"/>
          </p:nvPr>
        </p:nvSpPr>
        <p:spPr bwMode="auto">
          <a:xfrm>
            <a:off x="3970940" y="0"/>
            <a:ext cx="3037840" cy="461804"/>
          </a:xfrm>
          <a:prstGeom prst="rect">
            <a:avLst/>
          </a:prstGeom>
          <a:noFill/>
          <a:ln w="9525">
            <a:noFill/>
            <a:miter lim="800000"/>
            <a:headEnd/>
            <a:tailEnd/>
          </a:ln>
          <a:effectLst/>
        </p:spPr>
        <p:txBody>
          <a:bodyPr vert="horz" wrap="square" lIns="90605" tIns="45303" rIns="90605" bIns="45303" numCol="1" anchor="t" anchorCtr="0" compatLnSpc="1">
            <a:prstTxWarp prst="textNoShape">
              <a:avLst/>
            </a:prstTxWarp>
          </a:bodyPr>
          <a:lstStyle>
            <a:lvl1pPr algn="r">
              <a:defRPr sz="1200">
                <a:effectLst/>
                <a:latin typeface="Arial" charset="0"/>
                <a:cs typeface="Arial" charset="0"/>
              </a:defRPr>
            </a:lvl1pPr>
          </a:lstStyle>
          <a:p>
            <a:pPr>
              <a:defRPr/>
            </a:pPr>
            <a:endParaRPr lang="en-US" dirty="0"/>
          </a:p>
        </p:txBody>
      </p:sp>
      <p:sp>
        <p:nvSpPr>
          <p:cNvPr id="61444"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701040" y="4387136"/>
            <a:ext cx="5608320" cy="4156234"/>
          </a:xfrm>
          <a:prstGeom prst="rect">
            <a:avLst/>
          </a:prstGeom>
          <a:noFill/>
          <a:ln w="9525">
            <a:noFill/>
            <a:miter lim="800000"/>
            <a:headEnd/>
            <a:tailEnd/>
          </a:ln>
          <a:effectLst/>
        </p:spPr>
        <p:txBody>
          <a:bodyPr vert="horz" wrap="square" lIns="90605" tIns="45303" rIns="90605" bIns="45303"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6630" name="Rectangle 6"/>
          <p:cNvSpPr>
            <a:spLocks noGrp="1" noChangeArrowheads="1"/>
          </p:cNvSpPr>
          <p:nvPr>
            <p:ph type="ftr" sz="quarter" idx="4"/>
          </p:nvPr>
        </p:nvSpPr>
        <p:spPr bwMode="auto">
          <a:xfrm>
            <a:off x="0" y="8772668"/>
            <a:ext cx="3037840" cy="461804"/>
          </a:xfrm>
          <a:prstGeom prst="rect">
            <a:avLst/>
          </a:prstGeom>
          <a:noFill/>
          <a:ln w="9525">
            <a:noFill/>
            <a:miter lim="800000"/>
            <a:headEnd/>
            <a:tailEnd/>
          </a:ln>
          <a:effectLst/>
        </p:spPr>
        <p:txBody>
          <a:bodyPr vert="horz" wrap="square" lIns="90605" tIns="45303" rIns="90605" bIns="45303" numCol="1" anchor="b"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26631" name="Rectangle 7"/>
          <p:cNvSpPr>
            <a:spLocks noGrp="1" noChangeArrowheads="1"/>
          </p:cNvSpPr>
          <p:nvPr>
            <p:ph type="sldNum" sz="quarter" idx="5"/>
          </p:nvPr>
        </p:nvSpPr>
        <p:spPr bwMode="auto">
          <a:xfrm>
            <a:off x="3970940" y="8772668"/>
            <a:ext cx="3037840" cy="461804"/>
          </a:xfrm>
          <a:prstGeom prst="rect">
            <a:avLst/>
          </a:prstGeom>
          <a:noFill/>
          <a:ln w="9525">
            <a:noFill/>
            <a:miter lim="800000"/>
            <a:headEnd/>
            <a:tailEnd/>
          </a:ln>
          <a:effectLst/>
        </p:spPr>
        <p:txBody>
          <a:bodyPr vert="horz" wrap="square" lIns="90605" tIns="45303" rIns="90605" bIns="45303" numCol="1" anchor="b" anchorCtr="0" compatLnSpc="1">
            <a:prstTxWarp prst="textNoShape">
              <a:avLst/>
            </a:prstTxWarp>
          </a:bodyPr>
          <a:lstStyle>
            <a:lvl1pPr algn="r">
              <a:defRPr sz="1200">
                <a:effectLst/>
                <a:latin typeface="Arial" charset="0"/>
                <a:cs typeface="Arial" charset="0"/>
              </a:defRPr>
            </a:lvl1pPr>
          </a:lstStyle>
          <a:p>
            <a:pPr>
              <a:defRPr/>
            </a:pPr>
            <a:fld id="{E56C1B69-6936-4942-9916-14430690B8EB}" type="slidenum">
              <a:rPr lang="en-US"/>
              <a:pPr>
                <a:defRPr/>
              </a:pPr>
              <a:t>‹#›</a:t>
            </a:fld>
            <a:endParaRPr lang="en-US" dirty="0"/>
          </a:p>
        </p:txBody>
      </p:sp>
    </p:spTree>
    <p:extLst>
      <p:ext uri="{BB962C8B-B14F-4D97-AF65-F5344CB8AC3E}">
        <p14:creationId xmlns:p14="http://schemas.microsoft.com/office/powerpoint/2010/main" val="1324529626"/>
      </p:ext>
    </p:extLst>
  </p:cSld>
  <p:clrMap bg1="lt1" tx1="dk1" bg2="lt2" tx2="dk2" accent1="accent1" accent2="accent2" accent3="accent3" accent4="accent4" accent5="accent5" accent6="accent6" hlink="hlink" folHlink="folHlink"/>
  <p:notesStyle>
    <a:lvl1pPr algn="l" rtl="0" eaLnBrk="0" fontAlgn="base" hangingPunct="0">
      <a:lnSpc>
        <a:spcPct val="150000"/>
      </a:lnSpc>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lnSpc>
        <a:spcPct val="150000"/>
      </a:lnSpc>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lnSpc>
        <a:spcPct val="150000"/>
      </a:lnSpc>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lnSpc>
        <a:spcPct val="150000"/>
      </a:lnSpc>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lnSpc>
        <a:spcPct val="150000"/>
      </a:lnSpc>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a:xfrm>
            <a:off x="701040" y="4387136"/>
            <a:ext cx="5608320" cy="1373901"/>
          </a:xfrm>
        </p:spPr>
        <p:txBody>
          <a:bodyPr/>
          <a:lstStyle/>
          <a:p>
            <a:r>
              <a:rPr lang="en-US" dirty="0" smtClean="0"/>
              <a:t>&lt;</a:t>
            </a:r>
            <a:r>
              <a:rPr lang="en-US" b="1" dirty="0" smtClean="0"/>
              <a:t>WELCOME</a:t>
            </a:r>
            <a:r>
              <a:rPr lang="en-US" dirty="0" smtClean="0"/>
              <a:t> participants to the public</a:t>
            </a:r>
            <a:r>
              <a:rPr lang="en-US" baseline="0" dirty="0" smtClean="0"/>
              <a:t> health la</a:t>
            </a:r>
            <a:r>
              <a:rPr lang="en-US" dirty="0" smtClean="0"/>
              <a:t>boratories course and </a:t>
            </a:r>
            <a:r>
              <a:rPr lang="en-US" dirty="0"/>
              <a:t>provide your background</a:t>
            </a:r>
            <a:r>
              <a:rPr lang="en-US" dirty="0" smtClean="0"/>
              <a:t>.&gt;</a:t>
            </a:r>
          </a:p>
          <a:p>
            <a:endParaRPr lang="en-US" dirty="0"/>
          </a:p>
          <a:p>
            <a:r>
              <a:rPr lang="en-US" b="1" dirty="0" smtClean="0"/>
              <a:t>GO</a:t>
            </a:r>
            <a:r>
              <a:rPr lang="en-US" b="0" dirty="0" smtClean="0"/>
              <a:t> t</a:t>
            </a:r>
            <a:r>
              <a:rPr lang="en-US" baseline="0" dirty="0" smtClean="0"/>
              <a:t>o next slide.</a:t>
            </a:r>
            <a:endParaRPr lang="en-US" dirty="0" smtClean="0"/>
          </a:p>
        </p:txBody>
      </p:sp>
      <p:sp>
        <p:nvSpPr>
          <p:cNvPr id="4" name="Slide Number Placeholder 3"/>
          <p:cNvSpPr>
            <a:spLocks noGrp="1"/>
          </p:cNvSpPr>
          <p:nvPr>
            <p:ph type="sldNum" sz="quarter" idx="10"/>
          </p:nvPr>
        </p:nvSpPr>
        <p:spPr/>
        <p:txBody>
          <a:bodyPr/>
          <a:lstStyle/>
          <a:p>
            <a:fld id="{850F07B1-5FA4-47F5-B5CE-432150AFD756}"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702357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4574301"/>
          </a:xfrm>
        </p:spPr>
        <p:txBody>
          <a:bodyPr/>
          <a:lstStyle/>
          <a:p>
            <a:pPr defTabSz="902372">
              <a:spcAft>
                <a:spcPts val="592"/>
              </a:spcAft>
              <a:defRPr/>
            </a:pPr>
            <a:r>
              <a:rPr lang="en-US" b="1" dirty="0" smtClean="0"/>
              <a:t>SAY: </a:t>
            </a:r>
          </a:p>
          <a:p>
            <a:endParaRPr lang="en-US"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The goal of public health laboratories is to protect and improve public health by</a:t>
            </a:r>
          </a:p>
          <a:p>
            <a:r>
              <a:rPr lang="en-US" sz="1200" kern="1200" dirty="0" smtClean="0">
                <a:solidFill>
                  <a:schemeClr val="tx1"/>
                </a:solidFill>
                <a:effectLst/>
                <a:latin typeface="Arial" charset="0"/>
                <a:ea typeface="+mn-ea"/>
                <a:cs typeface="Arial" charset="0"/>
              </a:rPr>
              <a:t> </a:t>
            </a:r>
          </a:p>
          <a:p>
            <a:pPr marL="171450" indent="-171450">
              <a:buFont typeface="Arial" panose="020B0604020202020204" pitchFamily="34" charset="0"/>
              <a:buChar char="•"/>
            </a:pPr>
            <a:r>
              <a:rPr lang="en-US" sz="1200" kern="1200" dirty="0" smtClean="0">
                <a:solidFill>
                  <a:schemeClr val="tx1"/>
                </a:solidFill>
                <a:effectLst/>
                <a:latin typeface="Arial" charset="0"/>
                <a:ea typeface="+mn-ea"/>
                <a:cs typeface="Arial" charset="0"/>
              </a:rPr>
              <a:t>testing samples, </a:t>
            </a:r>
          </a:p>
          <a:p>
            <a:pPr marL="171450" indent="-171450">
              <a:buFont typeface="Arial" panose="020B0604020202020204" pitchFamily="34" charset="0"/>
              <a:buChar char="•"/>
            </a:pPr>
            <a:r>
              <a:rPr lang="en-US" sz="1200" kern="1200" dirty="0" smtClean="0">
                <a:solidFill>
                  <a:schemeClr val="tx1"/>
                </a:solidFill>
                <a:effectLst/>
                <a:latin typeface="Arial" charset="0"/>
                <a:ea typeface="+mn-ea"/>
                <a:cs typeface="Arial" charset="0"/>
              </a:rPr>
              <a:t>providing expertise, and</a:t>
            </a:r>
          </a:p>
          <a:p>
            <a:pPr marL="171450" indent="-171450">
              <a:buFont typeface="Arial" panose="020B0604020202020204" pitchFamily="34" charset="0"/>
              <a:buChar char="•"/>
            </a:pPr>
            <a:r>
              <a:rPr lang="en-US" sz="1200" kern="1200" dirty="0" smtClean="0">
                <a:solidFill>
                  <a:schemeClr val="tx1"/>
                </a:solidFill>
                <a:effectLst/>
                <a:latin typeface="Arial" charset="0"/>
                <a:ea typeface="+mn-ea"/>
                <a:cs typeface="Arial" charset="0"/>
              </a:rPr>
              <a:t>communicating scientific information. </a:t>
            </a:r>
          </a:p>
          <a:p>
            <a:r>
              <a:rPr lang="en-US" sz="1200" kern="1200" dirty="0" smtClean="0">
                <a:solidFill>
                  <a:schemeClr val="tx1"/>
                </a:solidFill>
                <a:effectLst/>
                <a:latin typeface="Arial" charset="0"/>
                <a:ea typeface="+mn-ea"/>
                <a:cs typeface="Arial" charset="0"/>
              </a:rPr>
              <a:t> </a:t>
            </a:r>
          </a:p>
          <a:p>
            <a:r>
              <a:rPr lang="en-US" sz="1200" kern="1200" dirty="0" smtClean="0">
                <a:solidFill>
                  <a:schemeClr val="tx1"/>
                </a:solidFill>
                <a:effectLst/>
                <a:latin typeface="Arial" charset="0"/>
                <a:ea typeface="+mn-ea"/>
                <a:cs typeface="Arial" charset="0"/>
              </a:rPr>
              <a:t>PHLs support identification and confirmation of illness during outbreaks; they conduct research for future responses to public health situations; and they provide information that can be used to generate policies and procedures related to public health.</a:t>
            </a:r>
          </a:p>
          <a:p>
            <a:pPr defTabSz="902372">
              <a:spcAft>
                <a:spcPts val="592"/>
              </a:spcAft>
              <a:defRPr/>
            </a:pPr>
            <a:endParaRPr lang="en-US" baseline="0" dirty="0" smtClean="0"/>
          </a:p>
          <a:p>
            <a:pPr defTabSz="902372">
              <a:defRPr/>
            </a:pPr>
            <a:r>
              <a:rPr lang="en-US" b="1" dirty="0" smtClean="0">
                <a:solidFill>
                  <a:srgbClr val="000000"/>
                </a:solidFill>
                <a:latin typeface="Arial" charset="0"/>
                <a:cs typeface="Arial" charset="0"/>
              </a:rPr>
              <a:t>GO</a:t>
            </a:r>
            <a:r>
              <a:rPr lang="en-US" dirty="0" smtClean="0">
                <a:solidFill>
                  <a:srgbClr val="000000"/>
                </a:solidFill>
                <a:latin typeface="Arial" charset="0"/>
                <a:cs typeface="Arial" charset="0"/>
              </a:rPr>
              <a:t> </a:t>
            </a:r>
            <a:r>
              <a:rPr lang="en-US" dirty="0">
                <a:solidFill>
                  <a:srgbClr val="000000"/>
                </a:solidFill>
                <a:latin typeface="Arial" charset="0"/>
                <a:cs typeface="Arial" charset="0"/>
              </a:rPr>
              <a:t>to next slide</a:t>
            </a:r>
            <a:r>
              <a:rPr lang="en-US" dirty="0" smtClean="0">
                <a:solidFill>
                  <a:srgbClr val="000000"/>
                </a:solidFill>
                <a:latin typeface="Arial" charset="0"/>
                <a:cs typeface="Arial" charset="0"/>
              </a:rPr>
              <a:t>.</a:t>
            </a:r>
            <a:endParaRPr lang="en-US" dirty="0" smtClean="0"/>
          </a:p>
        </p:txBody>
      </p:sp>
      <p:sp>
        <p:nvSpPr>
          <p:cNvPr id="4" name="Slide Number Placeholder 3"/>
          <p:cNvSpPr>
            <a:spLocks noGrp="1"/>
          </p:cNvSpPr>
          <p:nvPr>
            <p:ph type="sldNum" sz="quarter" idx="10"/>
          </p:nvPr>
        </p:nvSpPr>
        <p:spPr/>
        <p:txBody>
          <a:bodyPr/>
          <a:lstStyle/>
          <a:p>
            <a:pPr>
              <a:defRPr/>
            </a:pPr>
            <a:fld id="{E56C1B69-6936-4942-9916-14430690B8EB}" type="slidenum">
              <a:rPr lang="en-US">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1007050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5107702"/>
          </a:xfrm>
        </p:spPr>
        <p:txBody>
          <a:bodyPr/>
          <a:lstStyle/>
          <a:p>
            <a:r>
              <a:rPr lang="en-US" b="1" dirty="0" smtClean="0">
                <a:latin typeface="Arial" charset="0"/>
              </a:rPr>
              <a:t>SAY:</a:t>
            </a:r>
            <a:br>
              <a:rPr lang="en-US" b="1" dirty="0" smtClean="0">
                <a:latin typeface="Arial" charset="0"/>
              </a:rPr>
            </a:br>
            <a:endParaRPr lang="en-US" b="1" dirty="0" smtClean="0">
              <a:latin typeface="Arial" charset="0"/>
            </a:endParaRPr>
          </a:p>
          <a:p>
            <a:r>
              <a:rPr lang="en-US" sz="1200" kern="1200" dirty="0" smtClean="0">
                <a:solidFill>
                  <a:schemeClr val="tx1"/>
                </a:solidFill>
                <a:effectLst/>
                <a:latin typeface="Arial" charset="0"/>
                <a:ea typeface="+mn-ea"/>
                <a:cs typeface="Arial" charset="0"/>
              </a:rPr>
              <a:t>You probably understand the concept of a laboratory, but you might be thinking more about the role laboratories play in clinical laboratory testing. For example, when you go to your doctor’s office for an examination, you might need some routine tests performed, such as cholesterol screening or a blood test. These types of tests are usually performed in clinical laboratories, where the focus is on the individual patient. Clinical laboratories are often privately owned and operated.</a:t>
            </a:r>
          </a:p>
          <a:p>
            <a:endParaRPr lang="en-US" u="none" baseline="0" dirty="0" smtClean="0"/>
          </a:p>
          <a:p>
            <a:r>
              <a:rPr lang="en-US" sz="1200" kern="1200" dirty="0" smtClean="0">
                <a:solidFill>
                  <a:schemeClr val="tx1"/>
                </a:solidFill>
                <a:effectLst/>
                <a:latin typeface="Arial" charset="0"/>
                <a:ea typeface="+mn-ea"/>
                <a:cs typeface="Arial" charset="0"/>
              </a:rPr>
              <a:t>By comparison, PHLs focus on diseases and the health status of population groups by performing limited diagnostic testing, reference testing, disease surveillance, and emergency response support. They also perform applied research by using the practical application of science, and they provide training for laboratory personnel.</a:t>
            </a:r>
          </a:p>
          <a:p>
            <a:pPr defTabSz="902421">
              <a:defRPr/>
            </a:pPr>
            <a:endParaRPr lang="en-US" u="none" baseline="0" dirty="0" smtClean="0">
              <a:solidFill>
                <a:srgbClr val="000000"/>
              </a:solidFill>
            </a:endParaRPr>
          </a:p>
          <a:p>
            <a:r>
              <a:rPr lang="en-US" b="1" dirty="0">
                <a:solidFill>
                  <a:srgbClr val="000000"/>
                </a:solidFill>
              </a:rPr>
              <a:t>GO</a:t>
            </a:r>
            <a:r>
              <a:rPr lang="en-US" dirty="0">
                <a:solidFill>
                  <a:srgbClr val="000000"/>
                </a:solidFill>
              </a:rPr>
              <a:t> to next slide</a:t>
            </a:r>
            <a:r>
              <a:rPr lang="en-US" dirty="0" smtClean="0">
                <a:solidFill>
                  <a:srgbClr val="000000"/>
                </a:solidFill>
              </a:rPr>
              <a:t>.</a:t>
            </a:r>
            <a:endParaRPr lang="en-US" baseline="0" dirty="0" smtClean="0">
              <a:latin typeface="Arial"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11</a:t>
            </a:fld>
            <a:endParaRPr lang="en-US" dirty="0"/>
          </a:p>
        </p:txBody>
      </p:sp>
    </p:spTree>
    <p:extLst>
      <p:ext uri="{BB962C8B-B14F-4D97-AF65-F5344CB8AC3E}">
        <p14:creationId xmlns:p14="http://schemas.microsoft.com/office/powerpoint/2010/main" val="2392614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5869702"/>
          </a:xfrm>
        </p:spPr>
        <p:txBody>
          <a:bodyPr/>
          <a:lstStyle/>
          <a:p>
            <a:pPr defTabSz="895743">
              <a:spcBef>
                <a:spcPts val="0"/>
              </a:spcBef>
              <a:spcAft>
                <a:spcPts val="588"/>
              </a:spcAft>
              <a:defRPr/>
            </a:pPr>
            <a:r>
              <a:rPr lang="en-US" b="1" u="none" dirty="0" smtClean="0"/>
              <a:t>SAY:</a:t>
            </a:r>
          </a:p>
          <a:p>
            <a:pPr defTabSz="895743">
              <a:spcBef>
                <a:spcPts val="0"/>
              </a:spcBef>
              <a:spcAft>
                <a:spcPts val="588"/>
              </a:spcAft>
              <a:defRPr/>
            </a:pPr>
            <a:endParaRPr lang="en-US" b="1" u="none" dirty="0" smtClean="0"/>
          </a:p>
          <a:p>
            <a:r>
              <a:rPr lang="en-US" sz="1200" kern="1200" dirty="0" smtClean="0">
                <a:solidFill>
                  <a:schemeClr val="tx1"/>
                </a:solidFill>
                <a:effectLst/>
                <a:latin typeface="Arial" charset="0"/>
                <a:ea typeface="+mn-ea"/>
                <a:cs typeface="Arial" charset="0"/>
              </a:rPr>
              <a:t>PHLs provide many public health functions, such as screening all newborn babies for different diseases and conditions.</a:t>
            </a:r>
          </a:p>
          <a:p>
            <a:r>
              <a:rPr lang="en-US" sz="1200" kern="1200" dirty="0" smtClean="0">
                <a:solidFill>
                  <a:schemeClr val="tx1"/>
                </a:solidFill>
                <a:effectLst/>
                <a:latin typeface="Arial" charset="0"/>
                <a:ea typeface="+mn-ea"/>
                <a:cs typeface="Arial" charset="0"/>
              </a:rPr>
              <a:t> </a:t>
            </a:r>
          </a:p>
          <a:p>
            <a:r>
              <a:rPr lang="en-US" sz="1200" kern="1200" dirty="0" smtClean="0">
                <a:solidFill>
                  <a:schemeClr val="tx1"/>
                </a:solidFill>
                <a:effectLst/>
                <a:latin typeface="Arial" charset="0"/>
                <a:ea typeface="+mn-ea"/>
                <a:cs typeface="Arial" charset="0"/>
              </a:rPr>
              <a:t>In August 2013, the nation celebrated the 50</a:t>
            </a:r>
            <a:r>
              <a:rPr lang="en-US" sz="1200" kern="1200" baseline="30000" dirty="0" smtClean="0">
                <a:solidFill>
                  <a:schemeClr val="tx1"/>
                </a:solidFill>
                <a:effectLst/>
                <a:latin typeface="Arial" charset="0"/>
                <a:ea typeface="+mn-ea"/>
                <a:cs typeface="Arial" charset="0"/>
              </a:rPr>
              <a:t>th</a:t>
            </a:r>
            <a:r>
              <a:rPr lang="en-US" sz="1200" kern="1200" dirty="0" smtClean="0">
                <a:solidFill>
                  <a:schemeClr val="tx1"/>
                </a:solidFill>
                <a:effectLst/>
                <a:latin typeface="Arial" charset="0"/>
                <a:ea typeface="+mn-ea"/>
                <a:cs typeface="Arial" charset="0"/>
              </a:rPr>
              <a:t> anniversary of the first newborn screening tests. These tests were developed to detect conditions among infants immediately after birth because certain conditions, such as metabolic</a:t>
            </a:r>
            <a:r>
              <a:rPr lang="en-US" sz="1200" kern="1200" baseline="0" dirty="0" smtClean="0">
                <a:solidFill>
                  <a:schemeClr val="tx1"/>
                </a:solidFill>
                <a:effectLst/>
                <a:latin typeface="Arial" charset="0"/>
                <a:ea typeface="+mn-ea"/>
                <a:cs typeface="Arial" charset="0"/>
              </a:rPr>
              <a:t> disorders, can</a:t>
            </a:r>
            <a:r>
              <a:rPr lang="en-US" sz="1200" kern="1200" dirty="0" smtClean="0">
                <a:solidFill>
                  <a:schemeClr val="tx1"/>
                </a:solidFill>
                <a:effectLst/>
                <a:latin typeface="Arial" charset="0"/>
                <a:ea typeface="+mn-ea"/>
                <a:cs typeface="Arial" charset="0"/>
              </a:rPr>
              <a:t> result in serious illness or death. The testing panel has expanded substantially since the first tests were administered.</a:t>
            </a:r>
          </a:p>
          <a:p>
            <a:endParaRPr lang="en-US"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Although newborn screenings vary among public health laboratories, a common test is for hypothyroidism. This condition occurs when the thyroid gland does not produce adequate amounts of the thyroid hormone to meet the body’s needs. Hypothyroidism can affect an infant’s growth rate and cause brain damage. However, if it is identified through a newborn screening test, the infant can be treated with medication.</a:t>
            </a:r>
          </a:p>
          <a:p>
            <a:r>
              <a:rPr lang="en-US" sz="1200" kern="1200" dirty="0" smtClean="0">
                <a:solidFill>
                  <a:schemeClr val="tx1"/>
                </a:solidFill>
                <a:effectLst/>
                <a:latin typeface="Arial" charset="0"/>
                <a:ea typeface="+mn-ea"/>
                <a:cs typeface="Arial" charset="0"/>
              </a:rPr>
              <a:t> </a:t>
            </a:r>
            <a:endParaRPr lang="en-US" u="none" baseline="0" dirty="0" smtClean="0"/>
          </a:p>
          <a:p>
            <a:pPr defTabSz="902421">
              <a:defRPr/>
            </a:pPr>
            <a:r>
              <a:rPr lang="en-US" b="1" dirty="0">
                <a:solidFill>
                  <a:srgbClr val="000000"/>
                </a:solidFill>
              </a:rPr>
              <a:t>GO</a:t>
            </a:r>
            <a:r>
              <a:rPr lang="en-US" dirty="0">
                <a:solidFill>
                  <a:srgbClr val="000000"/>
                </a:solidFill>
              </a:rPr>
              <a:t> to next slide</a:t>
            </a:r>
            <a:r>
              <a:rPr lang="en-US" dirty="0" smtClean="0">
                <a:solidFill>
                  <a:srgbClr val="000000"/>
                </a:solidFill>
              </a:rPr>
              <a:t>.</a:t>
            </a:r>
            <a:endParaRPr lang="en-US" u="none" baseline="0" dirty="0" smtClean="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12</a:t>
            </a:fld>
            <a:endParaRPr lang="en-US" dirty="0"/>
          </a:p>
        </p:txBody>
      </p:sp>
    </p:spTree>
    <p:extLst>
      <p:ext uri="{BB962C8B-B14F-4D97-AF65-F5344CB8AC3E}">
        <p14:creationId xmlns:p14="http://schemas.microsoft.com/office/powerpoint/2010/main" val="3535899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6098302"/>
          </a:xfrm>
        </p:spPr>
        <p:txBody>
          <a:bodyPr/>
          <a:lstStyle/>
          <a:p>
            <a:pPr defTabSz="895743">
              <a:spcAft>
                <a:spcPts val="588"/>
              </a:spcAft>
              <a:defRPr/>
            </a:pPr>
            <a:r>
              <a:rPr lang="en-US" b="1" dirty="0" smtClean="0">
                <a:solidFill>
                  <a:srgbClr val="000000"/>
                </a:solidFill>
                <a:latin typeface="Arial" pitchFamily="34" charset="0"/>
                <a:cs typeface="Arial" pitchFamily="34" charset="0"/>
              </a:rPr>
              <a:t>SAY:</a:t>
            </a:r>
          </a:p>
          <a:p>
            <a:pPr>
              <a:spcAft>
                <a:spcPts val="588"/>
              </a:spcAft>
            </a:pPr>
            <a:endParaRPr lang="en-US" b="0" dirty="0" smtClean="0">
              <a:solidFill>
                <a:srgbClr val="000000"/>
              </a:solidFill>
              <a:latin typeface="Arial" pitchFamily="34" charset="0"/>
              <a:cs typeface="Arial" pitchFamily="34" charset="0"/>
            </a:endParaRPr>
          </a:p>
          <a:p>
            <a:pPr>
              <a:spcAft>
                <a:spcPts val="588"/>
              </a:spcAft>
            </a:pPr>
            <a:r>
              <a:rPr lang="en-US" b="0" dirty="0" smtClean="0">
                <a:solidFill>
                  <a:srgbClr val="000000"/>
                </a:solidFill>
                <a:latin typeface="Arial" pitchFamily="34" charset="0"/>
                <a:cs typeface="Arial" pitchFamily="34" charset="0"/>
              </a:rPr>
              <a:t>Let’s do</a:t>
            </a:r>
            <a:r>
              <a:rPr lang="en-US" b="0" baseline="0" dirty="0" smtClean="0">
                <a:solidFill>
                  <a:srgbClr val="000000"/>
                </a:solidFill>
                <a:latin typeface="Arial" pitchFamily="34" charset="0"/>
                <a:cs typeface="Arial" pitchFamily="34" charset="0"/>
              </a:rPr>
              <a:t> a quick knowledge check based on what you’ve learned so far. </a:t>
            </a:r>
          </a:p>
          <a:p>
            <a:pPr>
              <a:spcAft>
                <a:spcPts val="588"/>
              </a:spcAft>
            </a:pPr>
            <a:endParaRPr lang="en-US" b="0" baseline="0" dirty="0" smtClean="0">
              <a:solidFill>
                <a:srgbClr val="000000"/>
              </a:solidFill>
              <a:latin typeface="Arial" pitchFamily="34" charset="0"/>
              <a:cs typeface="Arial" pitchFamily="34" charset="0"/>
            </a:endParaRPr>
          </a:p>
          <a:p>
            <a:pPr>
              <a:spcAft>
                <a:spcPts val="588"/>
              </a:spcAft>
            </a:pPr>
            <a:r>
              <a:rPr lang="en-US" b="0" baseline="0" dirty="0" smtClean="0">
                <a:solidFill>
                  <a:srgbClr val="000000"/>
                </a:solidFill>
                <a:latin typeface="Arial" pitchFamily="34" charset="0"/>
                <a:cs typeface="Arial" pitchFamily="34" charset="0"/>
              </a:rPr>
              <a:t>&lt;</a:t>
            </a:r>
            <a:r>
              <a:rPr lang="en-US" b="1" baseline="0" dirty="0" smtClean="0">
                <a:solidFill>
                  <a:srgbClr val="000000"/>
                </a:solidFill>
                <a:latin typeface="Arial" pitchFamily="34" charset="0"/>
                <a:cs typeface="Arial" pitchFamily="34" charset="0"/>
              </a:rPr>
              <a:t>READ</a:t>
            </a:r>
            <a:r>
              <a:rPr lang="en-US" b="0" baseline="0" dirty="0" smtClean="0">
                <a:solidFill>
                  <a:srgbClr val="000000"/>
                </a:solidFill>
                <a:latin typeface="Arial" pitchFamily="34" charset="0"/>
                <a:cs typeface="Arial" pitchFamily="34" charset="0"/>
              </a:rPr>
              <a:t> the knowledge check question and wait for participant responses.&gt;</a:t>
            </a:r>
          </a:p>
          <a:p>
            <a:pPr>
              <a:spcAft>
                <a:spcPts val="588"/>
              </a:spcAft>
            </a:pPr>
            <a:endParaRPr lang="en-US" b="0" baseline="0" dirty="0" smtClean="0">
              <a:solidFill>
                <a:srgbClr val="000000"/>
              </a:solidFill>
              <a:latin typeface="Arial" pitchFamily="34" charset="0"/>
              <a:cs typeface="Arial" pitchFamily="34" charset="0"/>
            </a:endParaRPr>
          </a:p>
          <a:p>
            <a:pPr>
              <a:spcAft>
                <a:spcPts val="588"/>
              </a:spcAft>
            </a:pPr>
            <a:r>
              <a:rPr lang="en-US" b="0" baseline="0" dirty="0" smtClean="0">
                <a:solidFill>
                  <a:srgbClr val="000000"/>
                </a:solidFill>
                <a:latin typeface="Arial" pitchFamily="34" charset="0"/>
                <a:cs typeface="Arial" pitchFamily="34" charset="0"/>
              </a:rPr>
              <a:t>&lt;</a:t>
            </a:r>
            <a:r>
              <a:rPr lang="en-US" b="1" baseline="0" dirty="0" smtClean="0">
                <a:solidFill>
                  <a:srgbClr val="000000"/>
                </a:solidFill>
                <a:latin typeface="Arial" pitchFamily="34" charset="0"/>
                <a:cs typeface="Arial" pitchFamily="34" charset="0"/>
              </a:rPr>
              <a:t>CLICK </a:t>
            </a:r>
            <a:r>
              <a:rPr lang="en-US" b="0" baseline="0" dirty="0" smtClean="0">
                <a:solidFill>
                  <a:srgbClr val="000000"/>
                </a:solidFill>
                <a:latin typeface="Arial" pitchFamily="34" charset="0"/>
                <a:cs typeface="Arial" pitchFamily="34" charset="0"/>
              </a:rPr>
              <a:t>for the correct answers to appear.&gt;</a:t>
            </a:r>
          </a:p>
          <a:p>
            <a:pPr>
              <a:spcAft>
                <a:spcPts val="588"/>
              </a:spcAft>
            </a:pPr>
            <a:endParaRPr lang="en-US" b="0" baseline="0" dirty="0" smtClean="0">
              <a:solidFill>
                <a:srgbClr val="000000"/>
              </a:solidFill>
              <a:latin typeface="Arial" pitchFamily="34" charset="0"/>
              <a:cs typeface="Arial" pitchFamily="34" charset="0"/>
            </a:endParaRPr>
          </a:p>
          <a:p>
            <a:pPr>
              <a:spcAft>
                <a:spcPts val="588"/>
              </a:spcAft>
            </a:pPr>
            <a:r>
              <a:rPr lang="en-US" b="0" baseline="0" dirty="0" smtClean="0">
                <a:solidFill>
                  <a:srgbClr val="000000"/>
                </a:solidFill>
                <a:latin typeface="Arial" pitchFamily="34" charset="0"/>
                <a:cs typeface="Arial" pitchFamily="34" charset="0"/>
              </a:rPr>
              <a:t>The correct answers are </a:t>
            </a:r>
            <a:r>
              <a:rPr lang="en-US" sz="1200" kern="1200" dirty="0" smtClean="0">
                <a:solidFill>
                  <a:schemeClr val="tx1"/>
                </a:solidFill>
                <a:effectLst/>
                <a:latin typeface="Arial" charset="0"/>
                <a:ea typeface="+mn-ea"/>
                <a:cs typeface="Arial" charset="0"/>
              </a:rPr>
              <a:t>B,</a:t>
            </a:r>
            <a:r>
              <a:rPr lang="en-US" sz="1200" kern="1200" baseline="0" dirty="0" smtClean="0">
                <a:solidFill>
                  <a:schemeClr val="tx1"/>
                </a:solidFill>
                <a:effectLst/>
                <a:latin typeface="Arial" charset="0"/>
                <a:ea typeface="+mn-ea"/>
                <a:cs typeface="Arial" charset="0"/>
              </a:rPr>
              <a:t> testing samples collected during a disease outbreak; </a:t>
            </a:r>
            <a:r>
              <a:rPr lang="en-US" sz="1200" kern="1200" dirty="0" smtClean="0">
                <a:solidFill>
                  <a:schemeClr val="tx1"/>
                </a:solidFill>
                <a:effectLst/>
                <a:latin typeface="Arial" charset="0"/>
                <a:ea typeface="+mn-ea"/>
                <a:cs typeface="Arial" charset="0"/>
              </a:rPr>
              <a:t>C,</a:t>
            </a:r>
            <a:r>
              <a:rPr lang="en-US" sz="1200" kern="1200" baseline="0" dirty="0" smtClean="0">
                <a:solidFill>
                  <a:schemeClr val="tx1"/>
                </a:solidFill>
                <a:effectLst/>
                <a:latin typeface="Arial" charset="0"/>
                <a:ea typeface="+mn-ea"/>
                <a:cs typeface="Arial" charset="0"/>
              </a:rPr>
              <a:t> providing screening for all newborns; and </a:t>
            </a:r>
            <a:r>
              <a:rPr lang="en-US" sz="1200" kern="1200" dirty="0" smtClean="0">
                <a:solidFill>
                  <a:schemeClr val="tx1"/>
                </a:solidFill>
                <a:effectLst/>
                <a:latin typeface="Arial" charset="0"/>
                <a:ea typeface="+mn-ea"/>
                <a:cs typeface="Arial" charset="0"/>
              </a:rPr>
              <a:t>D, training public health laboratory personnel.</a:t>
            </a:r>
          </a:p>
          <a:p>
            <a:pPr>
              <a:spcAft>
                <a:spcPts val="588"/>
              </a:spcAft>
            </a:pPr>
            <a:endParaRPr lang="en-US" sz="1200" kern="1200" dirty="0" smtClean="0">
              <a:solidFill>
                <a:schemeClr val="tx1"/>
              </a:solidFill>
              <a:effectLst/>
              <a:latin typeface="Arial" charset="0"/>
              <a:ea typeface="+mn-ea"/>
              <a:cs typeface="Arial" charset="0"/>
            </a:endParaRPr>
          </a:p>
          <a:p>
            <a:pPr>
              <a:spcAft>
                <a:spcPts val="588"/>
              </a:spcAft>
            </a:pPr>
            <a:r>
              <a:rPr lang="en-US" sz="1200" kern="1200" dirty="0" smtClean="0">
                <a:solidFill>
                  <a:schemeClr val="tx1"/>
                </a:solidFill>
                <a:effectLst/>
                <a:latin typeface="Arial" charset="0"/>
                <a:ea typeface="+mn-ea"/>
                <a:cs typeface="Arial" charset="0"/>
              </a:rPr>
              <a:t>These are all examples of activities and services that PHLs provide. Answer A relates to a clinical laboratory that likely performs tests that are part of the medical management of an individual patient with a chronic or ongoing</a:t>
            </a:r>
            <a:r>
              <a:rPr lang="en-US" sz="1200" kern="1200" baseline="0" dirty="0" smtClean="0">
                <a:solidFill>
                  <a:schemeClr val="tx1"/>
                </a:solidFill>
                <a:effectLst/>
                <a:latin typeface="Arial" charset="0"/>
                <a:ea typeface="+mn-ea"/>
                <a:cs typeface="Arial" charset="0"/>
              </a:rPr>
              <a:t> </a:t>
            </a:r>
            <a:r>
              <a:rPr lang="en-US" sz="1200" kern="1200" dirty="0" smtClean="0">
                <a:solidFill>
                  <a:schemeClr val="tx1"/>
                </a:solidFill>
                <a:effectLst/>
                <a:latin typeface="Arial" charset="0"/>
                <a:ea typeface="+mn-ea"/>
                <a:cs typeface="Arial" charset="0"/>
              </a:rPr>
              <a:t>disease.</a:t>
            </a:r>
            <a:br>
              <a:rPr lang="en-US" sz="1200" kern="1200" dirty="0" smtClean="0">
                <a:solidFill>
                  <a:schemeClr val="tx1"/>
                </a:solidFill>
                <a:effectLst/>
                <a:latin typeface="Arial" charset="0"/>
                <a:ea typeface="+mn-ea"/>
                <a:cs typeface="Arial" charset="0"/>
              </a:rPr>
            </a:br>
            <a:r>
              <a:rPr lang="en-US" b="0" baseline="0" dirty="0" smtClean="0">
                <a:solidFill>
                  <a:srgbClr val="000000"/>
                </a:solidFill>
                <a:latin typeface="Arial" pitchFamily="34" charset="0"/>
                <a:cs typeface="Arial" pitchFamily="34" charset="0"/>
              </a:rPr>
              <a:t/>
            </a:r>
            <a:br>
              <a:rPr lang="en-US" b="0" baseline="0" dirty="0" smtClean="0">
                <a:solidFill>
                  <a:srgbClr val="000000"/>
                </a:solidFill>
                <a:latin typeface="Arial" pitchFamily="34" charset="0"/>
                <a:cs typeface="Arial" pitchFamily="34" charset="0"/>
              </a:rPr>
            </a:br>
            <a:r>
              <a:rPr lang="en-US" b="1" dirty="0" smtClean="0">
                <a:latin typeface="Arial" pitchFamily="34" charset="0"/>
                <a:cs typeface="Arial" pitchFamily="34" charset="0"/>
              </a:rPr>
              <a:t>GO</a:t>
            </a:r>
            <a:r>
              <a:rPr lang="en-US" b="0" dirty="0" smtClean="0">
                <a:latin typeface="Arial" pitchFamily="34" charset="0"/>
                <a:cs typeface="Arial" pitchFamily="34" charset="0"/>
              </a:rPr>
              <a:t> t</a:t>
            </a:r>
            <a:r>
              <a:rPr lang="en-US" baseline="0" dirty="0" smtClean="0">
                <a:latin typeface="Arial" pitchFamily="34" charset="0"/>
                <a:cs typeface="Arial" pitchFamily="34" charset="0"/>
              </a:rPr>
              <a:t>o next slide.</a:t>
            </a:r>
            <a:endParaRPr lang="en-US" b="1"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13</a:t>
            </a:fld>
            <a:endParaRPr lang="en-US" dirty="0"/>
          </a:p>
        </p:txBody>
      </p:sp>
    </p:spTree>
    <p:extLst>
      <p:ext uri="{BB962C8B-B14F-4D97-AF65-F5344CB8AC3E}">
        <p14:creationId xmlns:p14="http://schemas.microsoft.com/office/powerpoint/2010/main" val="1941723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2897901"/>
          </a:xfrm>
        </p:spPr>
        <p:txBody>
          <a:bodyPr/>
          <a:lstStyle/>
          <a:p>
            <a:pPr>
              <a:spcAft>
                <a:spcPts val="588"/>
              </a:spcAft>
            </a:pPr>
            <a:r>
              <a:rPr lang="en-US" b="0" baseline="0" dirty="0" smtClean="0">
                <a:solidFill>
                  <a:srgbClr val="000000"/>
                </a:solidFill>
                <a:latin typeface="Arial" pitchFamily="34" charset="0"/>
                <a:cs typeface="Arial" pitchFamily="34" charset="0"/>
              </a:rPr>
              <a:t>&lt;</a:t>
            </a:r>
            <a:r>
              <a:rPr lang="en-US" b="1" baseline="0" dirty="0" smtClean="0">
                <a:solidFill>
                  <a:srgbClr val="000000"/>
                </a:solidFill>
                <a:latin typeface="Arial" pitchFamily="34" charset="0"/>
                <a:cs typeface="Arial" pitchFamily="34" charset="0"/>
              </a:rPr>
              <a:t>READ</a:t>
            </a:r>
            <a:r>
              <a:rPr lang="en-US" b="0" baseline="0" dirty="0" smtClean="0">
                <a:solidFill>
                  <a:srgbClr val="000000"/>
                </a:solidFill>
                <a:latin typeface="Arial" pitchFamily="34" charset="0"/>
                <a:cs typeface="Arial" pitchFamily="34" charset="0"/>
              </a:rPr>
              <a:t> the knowledge check question and wait for participant responses.&gt;</a:t>
            </a:r>
          </a:p>
          <a:p>
            <a:pPr>
              <a:spcAft>
                <a:spcPts val="588"/>
              </a:spcAft>
            </a:pPr>
            <a:endParaRPr lang="en-US" b="0" baseline="0" dirty="0" smtClean="0">
              <a:solidFill>
                <a:srgbClr val="000000"/>
              </a:solidFill>
              <a:latin typeface="Arial" pitchFamily="34" charset="0"/>
              <a:cs typeface="Arial" pitchFamily="34" charset="0"/>
            </a:endParaRPr>
          </a:p>
          <a:p>
            <a:pPr>
              <a:spcAft>
                <a:spcPts val="588"/>
              </a:spcAft>
            </a:pPr>
            <a:r>
              <a:rPr lang="en-US" b="0" baseline="0" dirty="0" smtClean="0">
                <a:solidFill>
                  <a:srgbClr val="000000"/>
                </a:solidFill>
                <a:latin typeface="Arial" pitchFamily="34" charset="0"/>
                <a:cs typeface="Arial" pitchFamily="34" charset="0"/>
              </a:rPr>
              <a:t>&lt;</a:t>
            </a:r>
            <a:r>
              <a:rPr lang="en-US" b="1" baseline="0" dirty="0" smtClean="0">
                <a:solidFill>
                  <a:srgbClr val="000000"/>
                </a:solidFill>
                <a:latin typeface="Arial" pitchFamily="34" charset="0"/>
                <a:cs typeface="Arial" pitchFamily="34" charset="0"/>
              </a:rPr>
              <a:t>CLICK </a:t>
            </a:r>
            <a:r>
              <a:rPr lang="en-US" b="0" baseline="0" dirty="0" smtClean="0">
                <a:solidFill>
                  <a:srgbClr val="000000"/>
                </a:solidFill>
                <a:latin typeface="Arial" pitchFamily="34" charset="0"/>
                <a:cs typeface="Arial" pitchFamily="34" charset="0"/>
              </a:rPr>
              <a:t>for the correct answer to appear.&gt;</a:t>
            </a:r>
          </a:p>
          <a:p>
            <a:pPr>
              <a:spcAft>
                <a:spcPts val="588"/>
              </a:spcAft>
            </a:pPr>
            <a:endParaRPr lang="en-US" b="0" baseline="0" dirty="0" smtClean="0">
              <a:solidFill>
                <a:srgbClr val="000000"/>
              </a:solidFill>
              <a:latin typeface="Arial" pitchFamily="34" charset="0"/>
              <a:cs typeface="Arial" pitchFamily="34" charset="0"/>
            </a:endParaRPr>
          </a:p>
          <a:p>
            <a:pPr>
              <a:spcAft>
                <a:spcPts val="588"/>
              </a:spcAft>
            </a:pPr>
            <a:r>
              <a:rPr lang="en-US" b="0" baseline="0" dirty="0" smtClean="0">
                <a:solidFill>
                  <a:srgbClr val="000000"/>
                </a:solidFill>
                <a:latin typeface="Arial" pitchFamily="34" charset="0"/>
                <a:cs typeface="Arial" pitchFamily="34" charset="0"/>
              </a:rPr>
              <a:t>The correct answer is D, disease surveillance.</a:t>
            </a:r>
            <a:endParaRPr lang="en-US" b="1" baseline="0" dirty="0" smtClean="0">
              <a:solidFill>
                <a:srgbClr val="000000"/>
              </a:solidFill>
              <a:latin typeface="Arial" pitchFamily="34" charset="0"/>
              <a:cs typeface="Arial" pitchFamily="34" charset="0"/>
            </a:endParaRPr>
          </a:p>
          <a:p>
            <a:pPr>
              <a:spcAft>
                <a:spcPts val="588"/>
              </a:spcAft>
            </a:pPr>
            <a:endParaRPr lang="en-US" b="0" baseline="0" dirty="0" smtClean="0">
              <a:solidFill>
                <a:srgbClr val="000000"/>
              </a:solidFill>
              <a:latin typeface="Arial" pitchFamily="34" charset="0"/>
              <a:cs typeface="Arial" pitchFamily="34" charset="0"/>
            </a:endParaRPr>
          </a:p>
          <a:p>
            <a:pPr>
              <a:spcAft>
                <a:spcPts val="588"/>
              </a:spcAft>
            </a:pPr>
            <a:r>
              <a:rPr lang="en-US" b="1" dirty="0" smtClean="0">
                <a:latin typeface="Arial" pitchFamily="34" charset="0"/>
                <a:cs typeface="Arial" pitchFamily="34" charset="0"/>
              </a:rPr>
              <a:t>GO</a:t>
            </a:r>
            <a:r>
              <a:rPr lang="en-US" b="0" dirty="0" smtClean="0">
                <a:latin typeface="Arial" pitchFamily="34" charset="0"/>
                <a:cs typeface="Arial" pitchFamily="34" charset="0"/>
              </a:rPr>
              <a:t> t</a:t>
            </a:r>
            <a:r>
              <a:rPr lang="en-US" baseline="0" dirty="0" smtClean="0">
                <a:latin typeface="Arial" pitchFamily="34" charset="0"/>
                <a:cs typeface="Arial" pitchFamily="34" charset="0"/>
              </a:rPr>
              <a:t>o next slide.</a:t>
            </a:r>
            <a:endParaRPr lang="en-US" b="1" baseline="0"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14</a:t>
            </a:fld>
            <a:endParaRPr lang="en-US" dirty="0"/>
          </a:p>
        </p:txBody>
      </p:sp>
    </p:spTree>
    <p:extLst>
      <p:ext uri="{BB962C8B-B14F-4D97-AF65-F5344CB8AC3E}">
        <p14:creationId xmlns:p14="http://schemas.microsoft.com/office/powerpoint/2010/main" val="1584072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3431301"/>
          </a:xfrm>
        </p:spPr>
        <p:txBody>
          <a:bodyPr/>
          <a:lstStyle/>
          <a:p>
            <a:pPr fontAlgn="auto">
              <a:spcAft>
                <a:spcPts val="0"/>
              </a:spcAft>
              <a:defRPr/>
            </a:pPr>
            <a:r>
              <a:rPr lang="en-US" b="0" dirty="0" smtClean="0">
                <a:latin typeface="Arial" panose="020B0604020202020204" pitchFamily="34" charset="0"/>
                <a:cs typeface="Arial" panose="020B0604020202020204" pitchFamily="34" charset="0"/>
              </a:rPr>
              <a:t>Topic 3</a:t>
            </a:r>
          </a:p>
          <a:p>
            <a:pPr fontAlgn="auto">
              <a:spcAft>
                <a:spcPts val="0"/>
              </a:spcAft>
              <a:defRPr/>
            </a:pPr>
            <a:endParaRPr lang="en-US" b="0" dirty="0" smtClean="0">
              <a:latin typeface="Arial" panose="020B0604020202020204" pitchFamily="34" charset="0"/>
              <a:cs typeface="Arial" panose="020B0604020202020204" pitchFamily="34" charset="0"/>
            </a:endParaRPr>
          </a:p>
          <a:p>
            <a:pPr fontAlgn="auto">
              <a:spcAft>
                <a:spcPts val="0"/>
              </a:spcAft>
              <a:defRPr/>
            </a:pPr>
            <a:r>
              <a:rPr lang="en-US" b="0" dirty="0" smtClean="0">
                <a:latin typeface="Arial" panose="020B0604020202020204" pitchFamily="34" charset="0"/>
                <a:cs typeface="Arial" panose="020B0604020202020204" pitchFamily="34" charset="0"/>
              </a:rPr>
              <a:t>Core Functions of State Public Health Laboratories</a:t>
            </a:r>
          </a:p>
          <a:p>
            <a:pPr defTabSz="902421">
              <a:defRPr/>
            </a:pPr>
            <a:endParaRPr lang="en-US" b="1" dirty="0" smtClean="0"/>
          </a:p>
          <a:p>
            <a:pPr defTabSz="902421">
              <a:defRPr/>
            </a:pPr>
            <a:r>
              <a:rPr lang="en-US" b="1" dirty="0" smtClean="0"/>
              <a:t>SAY:</a:t>
            </a:r>
          </a:p>
          <a:p>
            <a:endParaRPr lang="en-US"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Now that we have covered what PHLs are, let‘s learn about the core functions of state public health laboratories. </a:t>
            </a:r>
          </a:p>
          <a:p>
            <a:r>
              <a:rPr lang="en-US" sz="1200" kern="1200" dirty="0" smtClean="0">
                <a:solidFill>
                  <a:schemeClr val="tx1"/>
                </a:solidFill>
                <a:effectLst/>
                <a:latin typeface="Arial" charset="0"/>
                <a:ea typeface="+mn-ea"/>
                <a:cs typeface="Arial" charset="0"/>
              </a:rPr>
              <a:t> </a:t>
            </a:r>
            <a:endParaRPr lang="en-US" b="1" dirty="0">
              <a:solidFill>
                <a:srgbClr val="000000"/>
              </a:solidFill>
            </a:endParaRPr>
          </a:p>
          <a:p>
            <a:pPr defTabSz="902421">
              <a:defRPr/>
            </a:pPr>
            <a:r>
              <a:rPr lang="en-US" b="1" dirty="0">
                <a:solidFill>
                  <a:srgbClr val="000000"/>
                </a:solidFill>
              </a:rPr>
              <a:t>GO</a:t>
            </a:r>
            <a:r>
              <a:rPr lang="en-US" dirty="0">
                <a:solidFill>
                  <a:srgbClr val="000000"/>
                </a:solidFill>
              </a:rPr>
              <a:t> to next slide</a:t>
            </a:r>
            <a:r>
              <a:rPr lang="en-US" dirty="0" smtClean="0">
                <a:solidFill>
                  <a:srgbClr val="000000"/>
                </a:solidFill>
              </a:rPr>
              <a:t>.</a:t>
            </a:r>
            <a:endParaRPr lang="en-US" dirty="0" smtClean="0"/>
          </a:p>
        </p:txBody>
      </p:sp>
      <p:sp>
        <p:nvSpPr>
          <p:cNvPr id="4" name="Slide Number Placeholder 3"/>
          <p:cNvSpPr>
            <a:spLocks noGrp="1"/>
          </p:cNvSpPr>
          <p:nvPr>
            <p:ph type="sldNum" sz="quarter" idx="10"/>
          </p:nvPr>
        </p:nvSpPr>
        <p:spPr/>
        <p:txBody>
          <a:bodyPr/>
          <a:lstStyle/>
          <a:p>
            <a:fld id="{153BCB96-7EEC-4C1C-92AC-A1AF7B1B30F2}" type="slidenum">
              <a:rPr lang="en-US" smtClean="0"/>
              <a:pPr/>
              <a:t>15</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3431301"/>
          </a:xfrm>
        </p:spPr>
        <p:txBody>
          <a:bodyPr/>
          <a:lstStyle/>
          <a:p>
            <a:pPr defTabSz="912763" eaLnBrk="1" fontAlgn="auto" hangingPunct="1">
              <a:spcBef>
                <a:spcPts val="0"/>
              </a:spcBef>
              <a:spcAft>
                <a:spcPts val="296"/>
              </a:spcAft>
              <a:defRPr/>
            </a:pPr>
            <a:r>
              <a:rPr lang="en-US" b="1" dirty="0" smtClean="0"/>
              <a:t>SAY:</a:t>
            </a:r>
          </a:p>
          <a:p>
            <a:pPr defTabSz="912763" eaLnBrk="1" fontAlgn="auto" hangingPunct="1">
              <a:spcBef>
                <a:spcPts val="0"/>
              </a:spcBef>
              <a:spcAft>
                <a:spcPts val="296"/>
              </a:spcAft>
              <a:defRPr/>
            </a:pPr>
            <a:endParaRPr lang="en-US" baseline="0" dirty="0" smtClean="0"/>
          </a:p>
          <a:p>
            <a:pPr defTabSz="912763" eaLnBrk="1" fontAlgn="auto" hangingPunct="1">
              <a:spcBef>
                <a:spcPts val="0"/>
              </a:spcBef>
              <a:spcAft>
                <a:spcPts val="296"/>
              </a:spcAft>
              <a:defRPr/>
            </a:pPr>
            <a:r>
              <a:rPr lang="en-US" baseline="0" dirty="0" smtClean="0"/>
              <a:t>The Association of Public Health Laboratories, or APHL, has established 11 core functions that provide a basis for assessing and improving the quality of laboratory activities being conducted by PHLs. The list demonstrates the variety of </a:t>
            </a:r>
            <a:r>
              <a:rPr lang="en-US" u="none" baseline="0" dirty="0" smtClean="0"/>
              <a:t>functions that are performed by state PHLs or laboratories at the local, regional, and national level within a broader PHL system. </a:t>
            </a:r>
          </a:p>
          <a:p>
            <a:pPr defTabSz="912763" eaLnBrk="1" fontAlgn="auto" hangingPunct="1">
              <a:spcBef>
                <a:spcPts val="0"/>
              </a:spcBef>
              <a:spcAft>
                <a:spcPts val="296"/>
              </a:spcAft>
              <a:defRPr/>
            </a:pPr>
            <a:endParaRPr lang="en-US" baseline="0" dirty="0" smtClean="0"/>
          </a:p>
          <a:p>
            <a:pPr defTabSz="912763" eaLnBrk="1" fontAlgn="auto" hangingPunct="1">
              <a:spcBef>
                <a:spcPts val="0"/>
              </a:spcBef>
              <a:spcAft>
                <a:spcPts val="296"/>
              </a:spcAft>
              <a:defRPr/>
            </a:pPr>
            <a:r>
              <a:rPr lang="en-US" dirty="0" smtClean="0"/>
              <a:t>Let’s</a:t>
            </a:r>
            <a:r>
              <a:rPr lang="en-US" baseline="0" dirty="0" smtClean="0"/>
              <a:t> take a closer look at these core functions</a:t>
            </a:r>
            <a:r>
              <a:rPr lang="en-US" dirty="0" smtClean="0"/>
              <a:t>.</a:t>
            </a:r>
          </a:p>
          <a:p>
            <a:pPr defTabSz="912763" eaLnBrk="1" fontAlgn="auto" hangingPunct="1">
              <a:spcBef>
                <a:spcPts val="0"/>
              </a:spcBef>
              <a:spcAft>
                <a:spcPts val="296"/>
              </a:spcAft>
              <a:defRPr/>
            </a:pPr>
            <a:endParaRPr lang="en-US" baseline="0" dirty="0" smtClean="0"/>
          </a:p>
          <a:p>
            <a:pPr defTabSz="912763" eaLnBrk="1" fontAlgn="auto" hangingPunct="1">
              <a:spcBef>
                <a:spcPts val="0"/>
              </a:spcBef>
              <a:spcAft>
                <a:spcPts val="296"/>
              </a:spcAft>
              <a:defRPr/>
            </a:pPr>
            <a:r>
              <a:rPr lang="en-US" b="1" baseline="0" dirty="0" smtClean="0"/>
              <a:t>GO</a:t>
            </a:r>
            <a:r>
              <a:rPr lang="en-US" baseline="0" dirty="0" smtClean="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16</a:t>
            </a:fld>
            <a:endParaRPr lang="en-US" dirty="0"/>
          </a:p>
        </p:txBody>
      </p:sp>
    </p:spTree>
    <p:extLst>
      <p:ext uri="{BB962C8B-B14F-4D97-AF65-F5344CB8AC3E}">
        <p14:creationId xmlns:p14="http://schemas.microsoft.com/office/powerpoint/2010/main" val="4166168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7088902"/>
          </a:xfrm>
        </p:spPr>
        <p:txBody>
          <a:bodyPr/>
          <a:lstStyle/>
          <a:p>
            <a:pPr defTabSz="912763" eaLnBrk="1" fontAlgn="auto" hangingPunct="1">
              <a:spcBef>
                <a:spcPts val="0"/>
              </a:spcBef>
              <a:spcAft>
                <a:spcPts val="296"/>
              </a:spcAft>
              <a:defRPr/>
            </a:pPr>
            <a:r>
              <a:rPr lang="en-US" b="1" dirty="0" smtClean="0"/>
              <a:t>SAY: </a:t>
            </a:r>
          </a:p>
          <a:p>
            <a:pPr>
              <a:spcAft>
                <a:spcPts val="395"/>
              </a:spcAft>
            </a:pPr>
            <a:endParaRPr lang="en-US" sz="1200" kern="1200" dirty="0" smtClean="0">
              <a:solidFill>
                <a:schemeClr val="tx1"/>
              </a:solidFill>
              <a:effectLst/>
              <a:latin typeface="Arial" charset="0"/>
              <a:ea typeface="+mn-ea"/>
              <a:cs typeface="Arial" charset="0"/>
            </a:endParaRPr>
          </a:p>
          <a:p>
            <a:pPr>
              <a:spcAft>
                <a:spcPts val="395"/>
              </a:spcAft>
            </a:pPr>
            <a:r>
              <a:rPr lang="en-US" sz="1200" kern="1200" dirty="0" smtClean="0">
                <a:solidFill>
                  <a:schemeClr val="tx1"/>
                </a:solidFill>
                <a:effectLst/>
                <a:latin typeface="Arial" charset="0"/>
                <a:ea typeface="+mn-ea"/>
                <a:cs typeface="Arial" charset="0"/>
              </a:rPr>
              <a:t>The first function is disease prevention, control, and surveillance. It includes the ability to provide accurate and precise results in a timely manner and serves as the center of expertise. It also provides specialized testing and population surveillance. Reflecting back on the newborn screening example, this function is used for early detection of congenital disorders among newborns.</a:t>
            </a:r>
          </a:p>
          <a:p>
            <a:pPr>
              <a:spcAft>
                <a:spcPts val="395"/>
              </a:spcAft>
            </a:pPr>
            <a:endParaRPr lang="en-US" b="1" baseline="0" dirty="0" smtClean="0"/>
          </a:p>
          <a:p>
            <a:r>
              <a:rPr lang="en-US" sz="1200" kern="1200" dirty="0" smtClean="0">
                <a:solidFill>
                  <a:schemeClr val="tx1"/>
                </a:solidFill>
                <a:effectLst/>
                <a:latin typeface="Arial" charset="0"/>
                <a:ea typeface="+mn-ea"/>
                <a:cs typeface="Arial" charset="0"/>
              </a:rPr>
              <a:t>Integrated data management includes the gathering and sharing of scientific information that supports public health programs, serving the needs of the state. An example would include the ability to capture data to detect trends and analyze outbreaks by reviewing the data to detect increases in a specific strain of flu.</a:t>
            </a:r>
          </a:p>
          <a:p>
            <a:pPr>
              <a:spcAft>
                <a:spcPts val="395"/>
              </a:spcAft>
            </a:pPr>
            <a:endParaRPr lang="en-US" dirty="0" smtClean="0"/>
          </a:p>
          <a:p>
            <a:pPr>
              <a:spcAft>
                <a:spcPts val="395"/>
              </a:spcAft>
            </a:pPr>
            <a:r>
              <a:rPr lang="en-US" sz="1200" kern="1200" dirty="0" smtClean="0">
                <a:solidFill>
                  <a:schemeClr val="tx1"/>
                </a:solidFill>
                <a:effectLst/>
                <a:latin typeface="Arial" charset="0"/>
                <a:ea typeface="+mn-ea"/>
                <a:cs typeface="Arial" charset="0"/>
              </a:rPr>
              <a:t>State public health laboratories serve as the primary reference laboratory for specialized testing. For example, this might include testing for rare but extremely serious diseases, such as those caused by anthrax, plague, or other agents of bioterrorism. Certain kinds of tests can be highly complex. They might require special equipment, personnel with specialized training, or exceptional safety practices. Not every clinical laboratory can or should have the ability to run these kinds of tests. </a:t>
            </a:r>
          </a:p>
          <a:p>
            <a:pPr>
              <a:spcAft>
                <a:spcPts val="395"/>
              </a:spcAft>
            </a:pPr>
            <a:endParaRPr lang="en-US" baseline="0" dirty="0" smtClean="0"/>
          </a:p>
          <a:p>
            <a:pPr defTabSz="912763" eaLnBrk="1" fontAlgn="auto" hangingPunct="1">
              <a:spcBef>
                <a:spcPts val="0"/>
              </a:spcBef>
              <a:spcAft>
                <a:spcPts val="296"/>
              </a:spcAft>
              <a:defRPr/>
            </a:pPr>
            <a:r>
              <a:rPr lang="en-US" b="1" baseline="0" dirty="0" smtClean="0"/>
              <a:t>GO</a:t>
            </a:r>
            <a:r>
              <a:rPr lang="en-US" baseline="0" dirty="0" smtClean="0"/>
              <a:t> to next slide.</a:t>
            </a:r>
          </a:p>
        </p:txBody>
      </p:sp>
      <p:sp>
        <p:nvSpPr>
          <p:cNvPr id="4" name="Slide Number Placeholder 3"/>
          <p:cNvSpPr>
            <a:spLocks noGrp="1"/>
          </p:cNvSpPr>
          <p:nvPr>
            <p:ph type="sldNum" sz="quarter" idx="10"/>
          </p:nvPr>
        </p:nvSpPr>
        <p:spPr/>
        <p:txBody>
          <a:bodyPr/>
          <a:lstStyle/>
          <a:p>
            <a:fld id="{153BCB96-7EEC-4C1C-92AC-A1AF7B1B30F2}" type="slidenum">
              <a:rPr lang="en-US" smtClean="0"/>
              <a:pPr/>
              <a:t>17</a:t>
            </a:fld>
            <a:endParaRPr lang="en-US" dirty="0"/>
          </a:p>
        </p:txBody>
      </p:sp>
    </p:spTree>
    <p:extLst>
      <p:ext uri="{BB962C8B-B14F-4D97-AF65-F5344CB8AC3E}">
        <p14:creationId xmlns:p14="http://schemas.microsoft.com/office/powerpoint/2010/main" val="2184588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6784102"/>
          </a:xfrm>
        </p:spPr>
        <p:txBody>
          <a:bodyPr/>
          <a:lstStyle/>
          <a:p>
            <a:pPr defTabSz="912763" eaLnBrk="1" fontAlgn="auto" hangingPunct="1">
              <a:spcBef>
                <a:spcPts val="0"/>
              </a:spcBef>
              <a:spcAft>
                <a:spcPts val="296"/>
              </a:spcAft>
              <a:defRPr/>
            </a:pPr>
            <a:r>
              <a:rPr lang="en-US" b="1" dirty="0" smtClean="0"/>
              <a:t>SAY: </a:t>
            </a:r>
          </a:p>
          <a:p>
            <a:pPr>
              <a:spcAft>
                <a:spcPts val="395"/>
              </a:spcAft>
            </a:pPr>
            <a:endParaRPr lang="en-US" baseline="0" dirty="0" smtClean="0"/>
          </a:p>
          <a:p>
            <a:pPr>
              <a:spcAft>
                <a:spcPts val="395"/>
              </a:spcAft>
            </a:pPr>
            <a:r>
              <a:rPr lang="en-US" baseline="0" dirty="0" smtClean="0"/>
              <a:t>Environmental health and protection refers to the ability to conduct analysis and provide services related to environmental samples, such as the testing performed after the </a:t>
            </a:r>
            <a:r>
              <a:rPr lang="en-US" b="0" baseline="0" dirty="0" smtClean="0"/>
              <a:t>2011 oil spill in the Gulf of Mexico resulting from an oil rig explosion. </a:t>
            </a:r>
            <a:r>
              <a:rPr lang="en-US" baseline="0" dirty="0" smtClean="0"/>
              <a:t>Laboratories might also test for toxic chemical, radiologic, or microbiologic contaminants in air, water, and soil, or for contaminants resulting from hazardous waste.</a:t>
            </a:r>
          </a:p>
          <a:p>
            <a:pPr defTabSz="895743">
              <a:spcAft>
                <a:spcPts val="395"/>
              </a:spcAft>
              <a:defRPr/>
            </a:pPr>
            <a:endParaRPr lang="en-US" baseline="0" dirty="0" smtClean="0"/>
          </a:p>
          <a:p>
            <a:pPr>
              <a:spcAft>
                <a:spcPts val="395"/>
              </a:spcAft>
            </a:pPr>
            <a:r>
              <a:rPr lang="en-US" baseline="0" dirty="0" smtClean="0"/>
              <a:t>State public health laboratories are also expected to test and analyze specimens related to food safety. This includes samples from persons, food, or beverages during foodborne illness outbreaks to detect the responsible pathogen. Items such as beef, milk, and ice cream are routinely tested</a:t>
            </a:r>
            <a:r>
              <a:rPr lang="en-US" dirty="0" smtClean="0"/>
              <a:t> for safety</a:t>
            </a:r>
            <a:r>
              <a:rPr lang="en-US" baseline="0" dirty="0" smtClean="0"/>
              <a:t>. </a:t>
            </a:r>
          </a:p>
          <a:p>
            <a:pPr defTabSz="912763" eaLnBrk="1" fontAlgn="auto" hangingPunct="1">
              <a:spcBef>
                <a:spcPts val="0"/>
              </a:spcBef>
              <a:spcAft>
                <a:spcPts val="296"/>
              </a:spcAft>
              <a:defRPr/>
            </a:pPr>
            <a:endParaRPr lang="en-US" baseline="0" dirty="0" smtClean="0"/>
          </a:p>
          <a:p>
            <a:r>
              <a:rPr lang="en-US" b="0" baseline="0" dirty="0" smtClean="0"/>
              <a:t>The state public health laboratory takes a leadership role in laboratory regulations by coordinating and promoting quality-assurance programs. They also oversee licensure, accreditation, and laboratory certification. State PHLs inspect many of the clinical and private laboratories to ensure that they are in compliance with federal and state regulations regarding testing of clinical samples. This is crucial for ensuring that test results are accurate.</a:t>
            </a:r>
          </a:p>
          <a:p>
            <a:pPr defTabSz="912763" eaLnBrk="1" fontAlgn="auto" hangingPunct="1">
              <a:spcBef>
                <a:spcPts val="0"/>
              </a:spcBef>
              <a:spcAft>
                <a:spcPts val="296"/>
              </a:spcAft>
              <a:defRPr/>
            </a:pPr>
            <a:r>
              <a:rPr lang="en-US" b="1" baseline="0" dirty="0" smtClean="0"/>
              <a:t/>
            </a:r>
            <a:br>
              <a:rPr lang="en-US" b="1" baseline="0" dirty="0" smtClean="0"/>
            </a:br>
            <a:r>
              <a:rPr lang="en-US" b="1" baseline="0" dirty="0" smtClean="0"/>
              <a:t>GO</a:t>
            </a:r>
            <a:r>
              <a:rPr lang="en-US" baseline="0" dirty="0" smtClean="0"/>
              <a:t> to next slide.</a:t>
            </a:r>
          </a:p>
        </p:txBody>
      </p:sp>
      <p:sp>
        <p:nvSpPr>
          <p:cNvPr id="4" name="Slide Number Placeholder 3"/>
          <p:cNvSpPr>
            <a:spLocks noGrp="1"/>
          </p:cNvSpPr>
          <p:nvPr>
            <p:ph type="sldNum" sz="quarter" idx="10"/>
          </p:nvPr>
        </p:nvSpPr>
        <p:spPr/>
        <p:txBody>
          <a:bodyPr/>
          <a:lstStyle/>
          <a:p>
            <a:fld id="{153BCB96-7EEC-4C1C-92AC-A1AF7B1B30F2}" type="slidenum">
              <a:rPr lang="en-US" smtClean="0"/>
              <a:pPr/>
              <a:t>18</a:t>
            </a:fld>
            <a:endParaRPr lang="en-US" dirty="0"/>
          </a:p>
        </p:txBody>
      </p:sp>
    </p:spTree>
    <p:extLst>
      <p:ext uri="{BB962C8B-B14F-4D97-AF65-F5344CB8AC3E}">
        <p14:creationId xmlns:p14="http://schemas.microsoft.com/office/powerpoint/2010/main" val="2184588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6936502"/>
          </a:xfrm>
        </p:spPr>
        <p:txBody>
          <a:bodyPr/>
          <a:lstStyle/>
          <a:p>
            <a:pPr defTabSz="912763" eaLnBrk="1" fontAlgn="auto" hangingPunct="1">
              <a:spcBef>
                <a:spcPts val="0"/>
              </a:spcBef>
              <a:spcAft>
                <a:spcPts val="296"/>
              </a:spcAft>
              <a:defRPr/>
            </a:pPr>
            <a:r>
              <a:rPr lang="en-US" b="1" dirty="0" smtClean="0"/>
              <a:t>SAY: </a:t>
            </a:r>
          </a:p>
          <a:p>
            <a:endParaRPr lang="en-US" baseline="0" dirty="0" smtClean="0"/>
          </a:p>
          <a:p>
            <a:pPr marL="0" marR="0" indent="0" algn="l" defTabSz="914400" rtl="0" eaLnBrk="0" fontAlgn="base" latinLnBrk="0" hangingPunct="0">
              <a:spcBef>
                <a:spcPct val="30000"/>
              </a:spcBef>
              <a:spcAft>
                <a:spcPct val="0"/>
              </a:spcAft>
              <a:buClrTx/>
              <a:buSzTx/>
              <a:buFontTx/>
              <a:buNone/>
              <a:tabLst/>
              <a:defRPr/>
            </a:pPr>
            <a:r>
              <a:rPr lang="en-US" sz="1200" kern="1200" dirty="0" smtClean="0">
                <a:solidFill>
                  <a:schemeClr val="tx1"/>
                </a:solidFill>
                <a:effectLst/>
                <a:latin typeface="Arial" charset="0"/>
                <a:ea typeface="+mn-ea"/>
                <a:cs typeface="Arial" charset="0"/>
              </a:rPr>
              <a:t>State PHLs are charged with providing both scientific and managerial leadership in the development of state and federal public health policies and standards of practice. This generates scientific evidence on which to base public health practice, standards, and laws. </a:t>
            </a:r>
          </a:p>
          <a:p>
            <a:endParaRPr lang="en-US" sz="1200" kern="1200" dirty="0" smtClean="0">
              <a:solidFill>
                <a:schemeClr val="tx1"/>
              </a:solidFill>
              <a:effectLst/>
              <a:latin typeface="Arial" charset="0"/>
              <a:ea typeface="+mn-ea"/>
              <a:cs typeface="Arial" charset="0"/>
            </a:endParaRPr>
          </a:p>
          <a:p>
            <a:r>
              <a:rPr lang="en-US" baseline="0" dirty="0" smtClean="0">
                <a:solidFill>
                  <a:schemeClr val="tx2"/>
                </a:solidFill>
              </a:rPr>
              <a:t>PHLs </a:t>
            </a:r>
            <a:r>
              <a:rPr lang="en-US" dirty="0" smtClean="0">
                <a:solidFill>
                  <a:schemeClr val="tx2"/>
                </a:solidFill>
              </a:rPr>
              <a:t>also play a key role in emergency preparedness and response by responding to requests for rapid testing, timely notification,</a:t>
            </a:r>
            <a:r>
              <a:rPr lang="en-US" baseline="0" dirty="0" smtClean="0">
                <a:solidFill>
                  <a:schemeClr val="tx2"/>
                </a:solidFill>
              </a:rPr>
              <a:t> </a:t>
            </a:r>
            <a:r>
              <a:rPr lang="en-US" dirty="0" smtClean="0">
                <a:solidFill>
                  <a:schemeClr val="tx2"/>
                </a:solidFill>
              </a:rPr>
              <a:t>and secure messaging of results associated with acts of biologic or chemical terrorism and other high-priority pubic health emergencies. An example of this is the response to the anthrax-tainted</a:t>
            </a:r>
            <a:r>
              <a:rPr lang="en-US" baseline="0" dirty="0" smtClean="0">
                <a:solidFill>
                  <a:schemeClr val="tx2"/>
                </a:solidFill>
              </a:rPr>
              <a:t> letters that were sent through the U.S. postal mail </a:t>
            </a:r>
            <a:r>
              <a:rPr lang="en-US" dirty="0" smtClean="0">
                <a:solidFill>
                  <a:schemeClr val="tx2"/>
                </a:solidFill>
              </a:rPr>
              <a:t>in October 2001. The clinical laboratory sent the suspicious isolate to Florida’s state PHL, where the identification was quickly confirmed, resulting in an immediate national response.</a:t>
            </a:r>
          </a:p>
          <a:p>
            <a:pPr defTabSz="895743">
              <a:defRPr/>
            </a:pPr>
            <a:endParaRPr lang="en-US" baseline="0" dirty="0" smtClean="0"/>
          </a:p>
          <a:p>
            <a:r>
              <a:rPr lang="en-US" baseline="0" dirty="0" smtClean="0">
                <a:solidFill>
                  <a:schemeClr val="tx2"/>
                </a:solidFill>
              </a:rPr>
              <a:t>Next is public health-related research. This function can be performed by all PHLs. </a:t>
            </a:r>
            <a:r>
              <a:rPr lang="en-US" b="0" i="0" u="none" strike="noStrike" baseline="0" dirty="0" smtClean="0"/>
              <a:t>PHLs are</a:t>
            </a:r>
            <a:r>
              <a:rPr lang="en-US" b="0" i="0" u="none" strike="noStrike" dirty="0" smtClean="0"/>
              <a:t> an essential collaborator for research into new ways to identify diseases, new drugs to fight diseases, and new vaccines to prevent diseases. Many PHLs work with partners to validate new methods before they are implemented in other PHLs.</a:t>
            </a:r>
          </a:p>
          <a:p>
            <a:pPr defTabSz="895743">
              <a:defRPr/>
            </a:pPr>
            <a:endParaRPr lang="en-US" baseline="0" dirty="0" smtClean="0"/>
          </a:p>
          <a:p>
            <a:pPr defTabSz="902421">
              <a:defRPr/>
            </a:pPr>
            <a:r>
              <a:rPr lang="en-US" b="1" dirty="0" smtClean="0">
                <a:solidFill>
                  <a:srgbClr val="000000"/>
                </a:solidFill>
              </a:rPr>
              <a:t>GO</a:t>
            </a:r>
            <a:r>
              <a:rPr lang="en-US" dirty="0" smtClean="0">
                <a:solidFill>
                  <a:srgbClr val="000000"/>
                </a:solidFill>
              </a:rPr>
              <a:t> </a:t>
            </a:r>
            <a:r>
              <a:rPr lang="en-US" dirty="0">
                <a:solidFill>
                  <a:srgbClr val="000000"/>
                </a:solidFill>
              </a:rPr>
              <a:t>to next slide</a:t>
            </a:r>
            <a:r>
              <a:rPr lang="en-US" dirty="0" smtClean="0">
                <a:solidFill>
                  <a:srgbClr val="000000"/>
                </a:solidFill>
              </a:rPr>
              <a:t>.</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153BCB96-7EEC-4C1C-92AC-A1AF7B1B30F2}" type="slidenum">
              <a:rPr lang="en-US" smtClean="0"/>
              <a:pPr/>
              <a:t>19</a:t>
            </a:fld>
            <a:endParaRPr lang="en-US" dirty="0"/>
          </a:p>
        </p:txBody>
      </p:sp>
    </p:spTree>
    <p:extLst>
      <p:ext uri="{BB962C8B-B14F-4D97-AF65-F5344CB8AC3E}">
        <p14:creationId xmlns:p14="http://schemas.microsoft.com/office/powerpoint/2010/main" val="2184588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89437"/>
            <a:ext cx="5608320" cy="2895600"/>
          </a:xfrm>
        </p:spPr>
        <p:txBody>
          <a:bodyPr/>
          <a:lstStyle/>
          <a:p>
            <a:pPr defTabSz="889115" eaLnBrk="1" fontAlgn="auto" hangingPunct="1">
              <a:spcBef>
                <a:spcPts val="0"/>
              </a:spcBef>
              <a:spcAft>
                <a:spcPts val="588"/>
              </a:spcAft>
              <a:defRPr/>
            </a:pPr>
            <a:r>
              <a:rPr lang="en-US" b="1" dirty="0" smtClean="0">
                <a:latin typeface="Arial" pitchFamily="34" charset="0"/>
                <a:cs typeface="Arial" pitchFamily="34" charset="0"/>
              </a:rPr>
              <a:t>SAY:</a:t>
            </a:r>
          </a:p>
          <a:p>
            <a:pPr defTabSz="889115" eaLnBrk="1" fontAlgn="auto" hangingPunct="1">
              <a:spcBef>
                <a:spcPts val="0"/>
              </a:spcBef>
              <a:spcAft>
                <a:spcPts val="588"/>
              </a:spcAft>
              <a:defRPr/>
            </a:pPr>
            <a:endParaRPr lang="en-US" dirty="0" smtClean="0">
              <a:latin typeface="Arial" pitchFamily="34" charset="0"/>
              <a:cs typeface="Arial" pitchFamily="34" charset="0"/>
            </a:endParaRPr>
          </a:p>
          <a:p>
            <a:pPr defTabSz="889115" eaLnBrk="1" fontAlgn="auto" hangingPunct="1">
              <a:spcBef>
                <a:spcPts val="0"/>
              </a:spcBef>
              <a:spcAft>
                <a:spcPts val="588"/>
              </a:spcAft>
              <a:defRPr/>
            </a:pPr>
            <a:r>
              <a:rPr lang="en-US" dirty="0" smtClean="0">
                <a:latin typeface="Arial" pitchFamily="34" charset="0"/>
                <a:cs typeface="Arial" pitchFamily="34" charset="0"/>
              </a:rPr>
              <a:t>Today </a:t>
            </a:r>
            <a:r>
              <a:rPr lang="en-US" dirty="0">
                <a:latin typeface="Arial" pitchFamily="34" charset="0"/>
                <a:cs typeface="Arial" pitchFamily="34" charset="0"/>
              </a:rPr>
              <a:t>we will discuss the following topics that will </a:t>
            </a:r>
            <a:r>
              <a:rPr lang="en-US" dirty="0" smtClean="0">
                <a:latin typeface="Arial" pitchFamily="34" charset="0"/>
                <a:cs typeface="Arial" pitchFamily="34" charset="0"/>
              </a:rPr>
              <a:t>help </a:t>
            </a:r>
            <a:r>
              <a:rPr lang="en-US" dirty="0">
                <a:latin typeface="Arial" pitchFamily="34" charset="0"/>
                <a:cs typeface="Arial" pitchFamily="34" charset="0"/>
              </a:rPr>
              <a:t>you understand </a:t>
            </a:r>
            <a:r>
              <a:rPr lang="en-US" dirty="0" smtClean="0">
                <a:latin typeface="Arial" pitchFamily="34" charset="0"/>
                <a:cs typeface="Arial" pitchFamily="34" charset="0"/>
              </a:rPr>
              <a:t>some basic aspects</a:t>
            </a:r>
            <a:r>
              <a:rPr lang="en-US" baseline="0" dirty="0" smtClean="0">
                <a:latin typeface="Arial" pitchFamily="34" charset="0"/>
                <a:cs typeface="Arial" pitchFamily="34" charset="0"/>
              </a:rPr>
              <a:t> of </a:t>
            </a:r>
            <a:r>
              <a:rPr lang="en-US" dirty="0" smtClean="0">
                <a:latin typeface="Arial" pitchFamily="34" charset="0"/>
                <a:cs typeface="Arial" pitchFamily="34" charset="0"/>
              </a:rPr>
              <a:t>public </a:t>
            </a:r>
            <a:r>
              <a:rPr lang="en-US" dirty="0">
                <a:latin typeface="Arial" pitchFamily="34" charset="0"/>
                <a:cs typeface="Arial" pitchFamily="34" charset="0"/>
              </a:rPr>
              <a:t>health laboratories.</a:t>
            </a:r>
          </a:p>
          <a:p>
            <a:pPr defTabSz="889115" eaLnBrk="1" fontAlgn="auto" hangingPunct="1">
              <a:spcBef>
                <a:spcPts val="0"/>
              </a:spcBef>
              <a:spcAft>
                <a:spcPts val="588"/>
              </a:spcAft>
              <a:defRPr/>
            </a:pPr>
            <a:endParaRPr lang="en-US" dirty="0">
              <a:latin typeface="Arial" pitchFamily="34" charset="0"/>
              <a:cs typeface="Arial" pitchFamily="34" charset="0"/>
            </a:endParaRPr>
          </a:p>
          <a:p>
            <a:pPr defTabSz="889115" eaLnBrk="1" fontAlgn="auto" hangingPunct="1">
              <a:spcBef>
                <a:spcPts val="0"/>
              </a:spcBef>
              <a:spcAft>
                <a:spcPts val="588"/>
              </a:spcAft>
              <a:defRPr/>
            </a:pPr>
            <a:r>
              <a:rPr lang="en-US" b="0" dirty="0" smtClean="0">
                <a:latin typeface="Arial" pitchFamily="34" charset="0"/>
                <a:cs typeface="Arial" pitchFamily="34" charset="0"/>
              </a:rPr>
              <a:t>&lt;</a:t>
            </a:r>
            <a:r>
              <a:rPr lang="en-US" b="1" dirty="0" smtClean="0">
                <a:latin typeface="Arial" pitchFamily="34" charset="0"/>
                <a:cs typeface="Arial" pitchFamily="34" charset="0"/>
              </a:rPr>
              <a:t>READ</a:t>
            </a:r>
            <a:r>
              <a:rPr lang="en-US" dirty="0" smtClean="0">
                <a:latin typeface="Arial" pitchFamily="34" charset="0"/>
                <a:cs typeface="Arial" pitchFamily="34" charset="0"/>
              </a:rPr>
              <a:t> </a:t>
            </a:r>
            <a:r>
              <a:rPr lang="en-US" dirty="0">
                <a:latin typeface="Arial" pitchFamily="34" charset="0"/>
                <a:cs typeface="Arial" pitchFamily="34" charset="0"/>
              </a:rPr>
              <a:t>each topic on the slide</a:t>
            </a:r>
            <a:r>
              <a:rPr lang="en-US" dirty="0" smtClean="0">
                <a:latin typeface="Arial" pitchFamily="34" charset="0"/>
                <a:cs typeface="Arial" pitchFamily="34" charset="0"/>
              </a:rPr>
              <a:t>.&gt;</a:t>
            </a:r>
            <a:endParaRPr lang="en-US" dirty="0">
              <a:latin typeface="Arial" pitchFamily="34" charset="0"/>
              <a:cs typeface="Arial" pitchFamily="34" charset="0"/>
            </a:endParaRPr>
          </a:p>
          <a:p>
            <a:pPr defTabSz="889115" eaLnBrk="1" fontAlgn="auto" hangingPunct="1">
              <a:spcBef>
                <a:spcPts val="0"/>
              </a:spcBef>
              <a:spcAft>
                <a:spcPts val="588"/>
              </a:spcAft>
              <a:defRPr/>
            </a:pPr>
            <a:endParaRPr lang="en-US" dirty="0">
              <a:latin typeface="Arial" pitchFamily="34" charset="0"/>
              <a:cs typeface="Arial" pitchFamily="34" charset="0"/>
            </a:endParaRPr>
          </a:p>
          <a:p>
            <a:pPr defTabSz="902421">
              <a:defRPr/>
            </a:pPr>
            <a:r>
              <a:rPr lang="en-US" b="1" dirty="0">
                <a:solidFill>
                  <a:srgbClr val="000000"/>
                </a:solidFill>
                <a:latin typeface="Arial" pitchFamily="34" charset="0"/>
                <a:cs typeface="Arial" pitchFamily="34" charset="0"/>
              </a:rPr>
              <a:t>GO</a:t>
            </a:r>
            <a:r>
              <a:rPr lang="en-US" dirty="0">
                <a:solidFill>
                  <a:srgbClr val="000000"/>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0EA14BE-5166-43F7-93D0-D2524D4F1033}" type="slidenum">
              <a:rPr lang="en-US" smtClean="0"/>
              <a:pPr/>
              <a:t>2</a:t>
            </a:fld>
            <a:endParaRPr lang="en-US" dirty="0"/>
          </a:p>
        </p:txBody>
      </p:sp>
    </p:spTree>
    <p:extLst>
      <p:ext uri="{BB962C8B-B14F-4D97-AF65-F5344CB8AC3E}">
        <p14:creationId xmlns:p14="http://schemas.microsoft.com/office/powerpoint/2010/main" val="340407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10441702"/>
          </a:xfrm>
        </p:spPr>
        <p:txBody>
          <a:bodyPr/>
          <a:lstStyle/>
          <a:p>
            <a:pPr defTabSz="912763" eaLnBrk="1" fontAlgn="auto" hangingPunct="1">
              <a:spcBef>
                <a:spcPts val="0"/>
              </a:spcBef>
              <a:spcAft>
                <a:spcPts val="296"/>
              </a:spcAft>
              <a:defRPr/>
            </a:pPr>
            <a:r>
              <a:rPr lang="en-US" b="1" dirty="0" smtClean="0"/>
              <a:t>SAY: </a:t>
            </a:r>
          </a:p>
          <a:p>
            <a:endParaRPr lang="en-US" baseline="0" dirty="0" smtClean="0"/>
          </a:p>
          <a:p>
            <a:r>
              <a:rPr lang="en-US" baseline="0" dirty="0" smtClean="0"/>
              <a:t>State PHLs also serve as </a:t>
            </a:r>
            <a:r>
              <a:rPr lang="en-US" dirty="0" smtClean="0"/>
              <a:t>resources for training and education and are expected to be skilled in the latest procedures and equipment. </a:t>
            </a:r>
            <a:r>
              <a:rPr lang="en-US" sz="1200" kern="1200" dirty="0" smtClean="0">
                <a:solidFill>
                  <a:schemeClr val="tx1"/>
                </a:solidFill>
                <a:effectLst/>
                <a:latin typeface="Arial" charset="0"/>
                <a:ea typeface="+mn-ea"/>
                <a:cs typeface="Arial" charset="0"/>
              </a:rPr>
              <a:t>For example, a state PHL might be the first to receive a newly developed piece of equipment, and they might bring in technicians from other laboratories to teach them how to use the equipment.</a:t>
            </a:r>
          </a:p>
          <a:p>
            <a:endParaRPr lang="en-US" dirty="0" smtClean="0"/>
          </a:p>
          <a:p>
            <a:r>
              <a:rPr lang="en-US" baseline="0" dirty="0" smtClean="0"/>
              <a:t>Developing and strengthening partnerships between state, county, city, organization, academia, and private industries is also a core PHL function. Here, PHLs participate in strategic policy planning and work </a:t>
            </a:r>
            <a:r>
              <a:rPr lang="en-US" dirty="0" smtClean="0"/>
              <a:t>on</a:t>
            </a:r>
            <a:r>
              <a:rPr lang="en-US" baseline="0" dirty="0" smtClean="0"/>
              <a:t> maintaining strong communication channels among different types of public health personnel. These laboratories link to national networks and help support the coordination of public health activities. </a:t>
            </a:r>
          </a:p>
          <a:p>
            <a:endParaRPr lang="en-US" baseline="0" dirty="0" smtClean="0"/>
          </a:p>
          <a:p>
            <a:pPr>
              <a:spcAft>
                <a:spcPts val="296"/>
              </a:spcAft>
            </a:pPr>
            <a:r>
              <a:rPr lang="en-US" b="1" baseline="0" dirty="0" smtClean="0"/>
              <a:t>ASK: </a:t>
            </a:r>
            <a:br>
              <a:rPr lang="en-US" b="1" baseline="0" dirty="0" smtClean="0"/>
            </a:br>
            <a:endParaRPr lang="en-US" b="1" baseline="0" dirty="0" smtClean="0"/>
          </a:p>
          <a:p>
            <a:pPr>
              <a:spcAft>
                <a:spcPts val="296"/>
              </a:spcAft>
            </a:pPr>
            <a:r>
              <a:rPr lang="en-US" b="0" baseline="0" dirty="0" smtClean="0">
                <a:solidFill>
                  <a:srgbClr val="000000"/>
                </a:solidFill>
              </a:rPr>
              <a:t>Thinking back to the newborn screening test we discussed earlier, what PHL functions do you think apply to those tests?</a:t>
            </a:r>
          </a:p>
          <a:p>
            <a:pPr>
              <a:spcAft>
                <a:spcPts val="296"/>
              </a:spcAft>
            </a:pPr>
            <a:endParaRPr lang="en-US" b="0" baseline="0" dirty="0" smtClean="0">
              <a:solidFill>
                <a:srgbClr val="000000"/>
              </a:solidFill>
            </a:endParaRPr>
          </a:p>
          <a:p>
            <a:pPr defTabSz="902421">
              <a:spcAft>
                <a:spcPts val="296"/>
              </a:spcAft>
              <a:defRPr/>
            </a:pPr>
            <a:r>
              <a:rPr lang="en-US" b="0" baseline="0" dirty="0" smtClean="0">
                <a:solidFill>
                  <a:schemeClr val="tx2"/>
                </a:solidFill>
              </a:rPr>
              <a:t>&lt;</a:t>
            </a:r>
            <a:r>
              <a:rPr lang="en-US" b="1" baseline="0" dirty="0" smtClean="0">
                <a:solidFill>
                  <a:schemeClr val="tx2"/>
                </a:solidFill>
              </a:rPr>
              <a:t>ELICIT</a:t>
            </a:r>
            <a:r>
              <a:rPr lang="en-US" b="0" baseline="0" dirty="0" smtClean="0">
                <a:solidFill>
                  <a:schemeClr val="tx2"/>
                </a:solidFill>
              </a:rPr>
              <a:t> responses from the participants.&gt;</a:t>
            </a:r>
          </a:p>
          <a:p>
            <a:pPr defTabSz="902421">
              <a:spcAft>
                <a:spcPts val="296"/>
              </a:spcAft>
              <a:defRPr/>
            </a:pPr>
            <a:r>
              <a:rPr lang="en-US" b="0" baseline="0" dirty="0" smtClean="0">
                <a:solidFill>
                  <a:schemeClr val="tx2"/>
                </a:solidFill>
              </a:rPr>
              <a:t> </a:t>
            </a:r>
          </a:p>
          <a:p>
            <a:pPr defTabSz="902421">
              <a:spcAft>
                <a:spcPts val="296"/>
              </a:spcAft>
              <a:defRPr/>
            </a:pPr>
            <a:r>
              <a:rPr lang="en-US" b="1" baseline="0" dirty="0" smtClean="0"/>
              <a:t>Possible Answers</a:t>
            </a:r>
          </a:p>
          <a:p>
            <a:pPr defTabSz="902421">
              <a:spcAft>
                <a:spcPts val="296"/>
              </a:spcAft>
              <a:defRPr/>
            </a:pPr>
            <a:r>
              <a:rPr lang="en-US" baseline="0" dirty="0" smtClean="0"/>
              <a:t>1. Disease prevention, control, and surveillance; and</a:t>
            </a:r>
          </a:p>
          <a:p>
            <a:pPr defTabSz="902421">
              <a:spcAft>
                <a:spcPts val="296"/>
              </a:spcAft>
              <a:defRPr/>
            </a:pPr>
            <a:r>
              <a:rPr lang="en-US" baseline="0" dirty="0" smtClean="0"/>
              <a:t>2. reference and specialized testing.</a:t>
            </a:r>
          </a:p>
          <a:p>
            <a:pPr defTabSz="902421">
              <a:spcAft>
                <a:spcPts val="296"/>
              </a:spcAft>
              <a:defRPr/>
            </a:pPr>
            <a:r>
              <a:rPr lang="en-US" baseline="0" dirty="0" smtClean="0"/>
              <a:t> </a:t>
            </a:r>
          </a:p>
          <a:p>
            <a:pPr defTabSz="902421">
              <a:spcAft>
                <a:spcPts val="296"/>
              </a:spcAft>
              <a:defRPr/>
            </a:pPr>
            <a:r>
              <a:rPr lang="en-US" b="1" baseline="0" dirty="0" smtClean="0"/>
              <a:t>SAY:</a:t>
            </a:r>
            <a:br>
              <a:rPr lang="en-US" b="1" baseline="0" dirty="0" smtClean="0"/>
            </a:br>
            <a:endParaRPr lang="en-US" b="1" baseline="0" dirty="0" smtClean="0"/>
          </a:p>
          <a:p>
            <a:pPr defTabSz="902421">
              <a:spcAft>
                <a:spcPts val="296"/>
              </a:spcAft>
              <a:defRPr/>
            </a:pPr>
            <a:r>
              <a:rPr lang="en-US" baseline="0" dirty="0" smtClean="0"/>
              <a:t>Let’s look at each of these functions in a little more detail as well as at some examples of how each function might be used.</a:t>
            </a:r>
          </a:p>
          <a:p>
            <a:pPr defTabSz="902421">
              <a:spcAft>
                <a:spcPts val="296"/>
              </a:spcAft>
              <a:defRPr/>
            </a:pPr>
            <a:endParaRPr lang="en-US" baseline="0" dirty="0" smtClean="0"/>
          </a:p>
          <a:p>
            <a:pPr defTabSz="902421">
              <a:defRPr/>
            </a:pPr>
            <a:r>
              <a:rPr lang="en-US" b="1" dirty="0">
                <a:solidFill>
                  <a:srgbClr val="000000"/>
                </a:solidFill>
              </a:rPr>
              <a:t>GO</a:t>
            </a:r>
            <a:r>
              <a:rPr lang="en-US" dirty="0">
                <a:solidFill>
                  <a:srgbClr val="000000"/>
                </a:solidFill>
              </a:rPr>
              <a:t> to next slide</a:t>
            </a:r>
            <a:r>
              <a:rPr lang="en-US" dirty="0" smtClean="0">
                <a:solidFill>
                  <a:srgbClr val="000000"/>
                </a:solidFill>
              </a:rPr>
              <a:t>.</a:t>
            </a:r>
            <a:endParaRPr lang="en-US" baseline="0" dirty="0" smtClean="0"/>
          </a:p>
        </p:txBody>
      </p:sp>
      <p:sp>
        <p:nvSpPr>
          <p:cNvPr id="4" name="Slide Number Placeholder 3"/>
          <p:cNvSpPr>
            <a:spLocks noGrp="1"/>
          </p:cNvSpPr>
          <p:nvPr>
            <p:ph type="sldNum" sz="quarter" idx="10"/>
          </p:nvPr>
        </p:nvSpPr>
        <p:spPr/>
        <p:txBody>
          <a:bodyPr/>
          <a:lstStyle/>
          <a:p>
            <a:fld id="{153BCB96-7EEC-4C1C-92AC-A1AF7B1B30F2}" type="slidenum">
              <a:rPr lang="en-US" smtClean="0"/>
              <a:pPr/>
              <a:t>20</a:t>
            </a:fld>
            <a:endParaRPr lang="en-US" dirty="0"/>
          </a:p>
        </p:txBody>
      </p:sp>
    </p:spTree>
    <p:extLst>
      <p:ext uri="{BB962C8B-B14F-4D97-AF65-F5344CB8AC3E}">
        <p14:creationId xmlns:p14="http://schemas.microsoft.com/office/powerpoint/2010/main" val="2184588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4421901"/>
          </a:xfrm>
        </p:spPr>
        <p:txBody>
          <a:bodyPr/>
          <a:lstStyle/>
          <a:p>
            <a:pPr defTabSz="895743">
              <a:spcAft>
                <a:spcPts val="588"/>
              </a:spcAft>
              <a:defRPr/>
            </a:pPr>
            <a:r>
              <a:rPr lang="en-US" b="1" dirty="0" smtClean="0">
                <a:solidFill>
                  <a:srgbClr val="000000"/>
                </a:solidFill>
                <a:latin typeface="Arial" pitchFamily="34" charset="0"/>
                <a:cs typeface="Arial" pitchFamily="34" charset="0"/>
              </a:rPr>
              <a:t>SAY:</a:t>
            </a:r>
          </a:p>
          <a:p>
            <a:pPr defTabSz="895743">
              <a:spcAft>
                <a:spcPts val="588"/>
              </a:spcAft>
              <a:defRPr/>
            </a:pPr>
            <a:endParaRPr lang="en-US" b="1" dirty="0" smtClean="0">
              <a:solidFill>
                <a:srgbClr val="000000"/>
              </a:solidFill>
              <a:latin typeface="Arial" pitchFamily="34" charset="0"/>
              <a:cs typeface="Arial" pitchFamily="34" charset="0"/>
            </a:endParaRPr>
          </a:p>
          <a:p>
            <a:pPr>
              <a:spcAft>
                <a:spcPts val="588"/>
              </a:spcAft>
            </a:pPr>
            <a:r>
              <a:rPr lang="en-US" b="0" dirty="0" smtClean="0">
                <a:solidFill>
                  <a:srgbClr val="000000"/>
                </a:solidFill>
                <a:latin typeface="Arial" pitchFamily="34" charset="0"/>
                <a:cs typeface="Arial" pitchFamily="34" charset="0"/>
              </a:rPr>
              <a:t>Let’s do</a:t>
            </a:r>
            <a:r>
              <a:rPr lang="en-US" b="0" baseline="0" dirty="0" smtClean="0">
                <a:solidFill>
                  <a:srgbClr val="000000"/>
                </a:solidFill>
                <a:latin typeface="Arial" pitchFamily="34" charset="0"/>
                <a:cs typeface="Arial" pitchFamily="34" charset="0"/>
              </a:rPr>
              <a:t> another quick knowledge check.</a:t>
            </a:r>
          </a:p>
          <a:p>
            <a:pPr>
              <a:spcAft>
                <a:spcPts val="588"/>
              </a:spcAft>
            </a:pPr>
            <a:endParaRPr lang="en-US" b="0" baseline="0" dirty="0" smtClean="0">
              <a:solidFill>
                <a:srgbClr val="000000"/>
              </a:solidFill>
              <a:latin typeface="Arial" pitchFamily="34" charset="0"/>
              <a:cs typeface="Arial" pitchFamily="34" charset="0"/>
            </a:endParaRPr>
          </a:p>
          <a:p>
            <a:pPr>
              <a:spcAft>
                <a:spcPts val="588"/>
              </a:spcAft>
            </a:pPr>
            <a:r>
              <a:rPr lang="en-US" b="0" dirty="0" smtClean="0"/>
              <a:t>&lt;</a:t>
            </a:r>
            <a:r>
              <a:rPr lang="en-US" b="1" dirty="0" smtClean="0"/>
              <a:t>READ</a:t>
            </a:r>
            <a:r>
              <a:rPr lang="en-US" dirty="0" smtClean="0">
                <a:solidFill>
                  <a:srgbClr val="000000"/>
                </a:solidFill>
                <a:latin typeface="Arial" pitchFamily="34" charset="0"/>
                <a:cs typeface="Arial" pitchFamily="34" charset="0"/>
              </a:rPr>
              <a:t> the knowledge check question and wait for participant responses.&gt;</a:t>
            </a:r>
          </a:p>
          <a:p>
            <a:pPr>
              <a:spcAft>
                <a:spcPts val="588"/>
              </a:spcAft>
            </a:pPr>
            <a:endParaRPr lang="en-US" dirty="0" smtClean="0">
              <a:solidFill>
                <a:srgbClr val="000000"/>
              </a:solidFill>
              <a:latin typeface="Arial" pitchFamily="34" charset="0"/>
              <a:cs typeface="Arial" pitchFamily="34" charset="0"/>
            </a:endParaRPr>
          </a:p>
          <a:p>
            <a:pPr>
              <a:spcAft>
                <a:spcPts val="588"/>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a:t>
            </a:r>
            <a:r>
              <a:rPr lang="en-US" b="0" baseline="0" dirty="0" smtClean="0">
                <a:solidFill>
                  <a:srgbClr val="00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for the correct answer to appear.&gt;</a:t>
            </a:r>
          </a:p>
          <a:p>
            <a:pPr>
              <a:spcAft>
                <a:spcPts val="588"/>
              </a:spcAft>
            </a:pPr>
            <a:endParaRPr lang="en-US" b="0" baseline="0" dirty="0" smtClean="0">
              <a:solidFill>
                <a:srgbClr val="000000"/>
              </a:solidFill>
              <a:latin typeface="Arial" pitchFamily="34" charset="0"/>
              <a:cs typeface="Arial" pitchFamily="34" charset="0"/>
            </a:endParaRPr>
          </a:p>
          <a:p>
            <a:pPr>
              <a:spcAft>
                <a:spcPts val="588"/>
              </a:spcAft>
            </a:pPr>
            <a:r>
              <a:rPr lang="en-US" b="0" baseline="0" dirty="0" smtClean="0">
                <a:solidFill>
                  <a:srgbClr val="000000"/>
                </a:solidFill>
                <a:latin typeface="Arial" pitchFamily="34" charset="0"/>
                <a:cs typeface="Arial" pitchFamily="34" charset="0"/>
              </a:rPr>
              <a:t>The correct answer is D, hypothyroidism.</a:t>
            </a:r>
            <a:br>
              <a:rPr lang="en-US" b="0" baseline="0" dirty="0" smtClean="0">
                <a:solidFill>
                  <a:srgbClr val="000000"/>
                </a:solidFill>
                <a:latin typeface="Arial" pitchFamily="34" charset="0"/>
                <a:cs typeface="Arial" pitchFamily="34" charset="0"/>
              </a:rPr>
            </a:br>
            <a:endParaRPr lang="en-US" b="0" baseline="0" dirty="0" smtClean="0">
              <a:solidFill>
                <a:srgbClr val="000000"/>
              </a:solidFill>
              <a:latin typeface="Arial" pitchFamily="34" charset="0"/>
              <a:cs typeface="Arial" pitchFamily="34" charset="0"/>
            </a:endParaRPr>
          </a:p>
          <a:p>
            <a:pPr>
              <a:spcAft>
                <a:spcPts val="588"/>
              </a:spcAft>
            </a:pPr>
            <a:r>
              <a:rPr lang="en-US" b="1" dirty="0" smtClean="0">
                <a:latin typeface="Arial" pitchFamily="34" charset="0"/>
                <a:cs typeface="Arial" pitchFamily="34" charset="0"/>
              </a:rPr>
              <a:t>GO</a:t>
            </a:r>
            <a:r>
              <a:rPr lang="en-US" b="0" dirty="0" smtClean="0">
                <a:latin typeface="Arial" pitchFamily="34" charset="0"/>
                <a:cs typeface="Arial" pitchFamily="34" charset="0"/>
              </a:rPr>
              <a:t> t</a:t>
            </a:r>
            <a:r>
              <a:rPr lang="en-US" baseline="0" dirty="0" smtClean="0">
                <a:latin typeface="Arial" pitchFamily="34" charset="0"/>
                <a:cs typeface="Arial" pitchFamily="34" charset="0"/>
              </a:rPr>
              <a:t>o next slide.</a:t>
            </a:r>
            <a:endParaRPr lang="en-US" b="1"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21</a:t>
            </a:fld>
            <a:endParaRPr lang="en-US" dirty="0"/>
          </a:p>
        </p:txBody>
      </p:sp>
    </p:spTree>
    <p:extLst>
      <p:ext uri="{BB962C8B-B14F-4D97-AF65-F5344CB8AC3E}">
        <p14:creationId xmlns:p14="http://schemas.microsoft.com/office/powerpoint/2010/main" val="1941723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2897901"/>
          </a:xfrm>
        </p:spPr>
        <p:txBody>
          <a:bodyPr/>
          <a:lstStyle/>
          <a:p>
            <a:pPr>
              <a:spcAft>
                <a:spcPts val="588"/>
              </a:spcAft>
            </a:pPr>
            <a:r>
              <a:rPr lang="en-US" b="0" dirty="0" smtClean="0"/>
              <a:t>&lt;</a:t>
            </a:r>
            <a:r>
              <a:rPr lang="en-US" b="1" dirty="0" smtClean="0"/>
              <a:t>READ</a:t>
            </a:r>
            <a:r>
              <a:rPr lang="en-US" dirty="0" smtClean="0">
                <a:solidFill>
                  <a:srgbClr val="000000"/>
                </a:solidFill>
                <a:latin typeface="Arial" pitchFamily="34" charset="0"/>
                <a:cs typeface="Arial" pitchFamily="34" charset="0"/>
              </a:rPr>
              <a:t> the knowledge check question and wait for participant responses.&gt;</a:t>
            </a:r>
          </a:p>
          <a:p>
            <a:pPr>
              <a:spcAft>
                <a:spcPts val="588"/>
              </a:spcAft>
            </a:pPr>
            <a:endParaRPr lang="en-US" dirty="0" smtClean="0">
              <a:solidFill>
                <a:srgbClr val="000000"/>
              </a:solidFill>
              <a:latin typeface="Arial" pitchFamily="34" charset="0"/>
              <a:cs typeface="Arial" pitchFamily="34" charset="0"/>
            </a:endParaRPr>
          </a:p>
          <a:p>
            <a:pPr>
              <a:spcAft>
                <a:spcPts val="588"/>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a:t>
            </a:r>
            <a:r>
              <a:rPr lang="en-US" b="0" baseline="0" dirty="0" smtClean="0">
                <a:solidFill>
                  <a:srgbClr val="00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for correct answer to appear.&gt;</a:t>
            </a:r>
            <a:endParaRPr lang="en-US" b="1" baseline="0" dirty="0" smtClean="0">
              <a:latin typeface="Arial" pitchFamily="34" charset="0"/>
              <a:cs typeface="Arial" pitchFamily="34" charset="0"/>
            </a:endParaRPr>
          </a:p>
          <a:p>
            <a:pPr>
              <a:spcAft>
                <a:spcPts val="588"/>
              </a:spcAft>
            </a:pPr>
            <a:endParaRPr lang="en-US" b="0" baseline="0" dirty="0" smtClean="0">
              <a:latin typeface="Arial" pitchFamily="34" charset="0"/>
              <a:cs typeface="Arial" pitchFamily="34" charset="0"/>
            </a:endParaRPr>
          </a:p>
          <a:p>
            <a:pPr>
              <a:spcAft>
                <a:spcPts val="588"/>
              </a:spcAft>
            </a:pPr>
            <a:r>
              <a:rPr lang="en-US" b="0" baseline="0" dirty="0" smtClean="0">
                <a:latin typeface="Arial" pitchFamily="34" charset="0"/>
                <a:cs typeface="Arial" pitchFamily="34" charset="0"/>
              </a:rPr>
              <a:t>The correct answer is </a:t>
            </a:r>
            <a:r>
              <a:rPr lang="en-US" sz="1200" dirty="0" smtClean="0">
                <a:effectLst/>
                <a:latin typeface="Arial" panose="020B0604020202020204" pitchFamily="34" charset="0"/>
                <a:cs typeface="Arial" panose="020B0604020202020204" pitchFamily="34" charset="0"/>
              </a:rPr>
              <a:t>B, assessing and improving. </a:t>
            </a:r>
          </a:p>
          <a:p>
            <a:pPr marL="0" indent="0">
              <a:spcAft>
                <a:spcPts val="588"/>
              </a:spcAft>
              <a:buNone/>
            </a:pPr>
            <a:endParaRPr lang="en-US" b="0" baseline="0" dirty="0" smtClean="0">
              <a:latin typeface="Arial" pitchFamily="34" charset="0"/>
              <a:cs typeface="Arial" pitchFamily="34" charset="0"/>
            </a:endParaRPr>
          </a:p>
          <a:p>
            <a:pPr>
              <a:spcAft>
                <a:spcPts val="588"/>
              </a:spcAft>
            </a:pPr>
            <a:r>
              <a:rPr lang="en-US" b="1" dirty="0" smtClean="0">
                <a:latin typeface="Arial" pitchFamily="34" charset="0"/>
                <a:cs typeface="Arial" pitchFamily="34" charset="0"/>
              </a:rPr>
              <a:t>GO</a:t>
            </a:r>
            <a:r>
              <a:rPr lang="en-US" b="0" dirty="0" smtClean="0">
                <a:latin typeface="Arial" pitchFamily="34" charset="0"/>
                <a:cs typeface="Arial" pitchFamily="34" charset="0"/>
              </a:rPr>
              <a:t> t</a:t>
            </a:r>
            <a:r>
              <a:rPr lang="en-US" baseline="0" dirty="0" smtClean="0">
                <a:latin typeface="Arial" pitchFamily="34" charset="0"/>
                <a:cs typeface="Arial" pitchFamily="34" charset="0"/>
              </a:rPr>
              <a:t>o next slide.</a:t>
            </a:r>
            <a:endParaRPr lang="en-US"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22</a:t>
            </a:fld>
            <a:endParaRPr lang="en-US" dirty="0"/>
          </a:p>
        </p:txBody>
      </p:sp>
    </p:spTree>
    <p:extLst>
      <p:ext uri="{BB962C8B-B14F-4D97-AF65-F5344CB8AC3E}">
        <p14:creationId xmlns:p14="http://schemas.microsoft.com/office/powerpoint/2010/main" val="515185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3431301"/>
          </a:xfrm>
        </p:spPr>
        <p:txBody>
          <a:bodyPr/>
          <a:lstStyle/>
          <a:p>
            <a:pPr defTabSz="902421">
              <a:defRPr/>
            </a:pPr>
            <a:r>
              <a:rPr lang="en-US" b="0" i="0" dirty="0" smtClean="0"/>
              <a:t>Topic 4</a:t>
            </a:r>
            <a:br>
              <a:rPr lang="en-US" b="0" i="0" dirty="0" smtClean="0"/>
            </a:br>
            <a:endParaRPr lang="en-US" b="0" i="0" dirty="0" smtClean="0"/>
          </a:p>
          <a:p>
            <a:pPr defTabSz="902421">
              <a:defRPr/>
            </a:pPr>
            <a:r>
              <a:rPr lang="en-US" b="0" i="0" dirty="0" smtClean="0"/>
              <a:t>Public</a:t>
            </a:r>
            <a:r>
              <a:rPr lang="en-US" b="0" i="0" baseline="0" dirty="0" smtClean="0"/>
              <a:t> Health Laboratory Infrastructure</a:t>
            </a:r>
            <a:endParaRPr lang="en-US" b="0" i="0" dirty="0" smtClean="0"/>
          </a:p>
          <a:p>
            <a:pPr defTabSz="902421">
              <a:defRPr/>
            </a:pPr>
            <a:endParaRPr lang="en-US" b="1" i="0" dirty="0" smtClean="0"/>
          </a:p>
          <a:p>
            <a:pPr defTabSz="902421">
              <a:defRPr/>
            </a:pPr>
            <a:r>
              <a:rPr lang="en-US" b="1" i="0" dirty="0" smtClean="0"/>
              <a:t>SAY:</a:t>
            </a:r>
            <a:r>
              <a:rPr lang="en-US" b="1" i="0" baseline="0" dirty="0" smtClean="0"/>
              <a:t> </a:t>
            </a:r>
          </a:p>
          <a:p>
            <a:pPr defTabSz="902421">
              <a:defRPr/>
            </a:pPr>
            <a:endParaRPr lang="en-US" b="0" dirty="0" smtClean="0"/>
          </a:p>
          <a:p>
            <a:pPr defTabSz="902421">
              <a:defRPr/>
            </a:pPr>
            <a:r>
              <a:rPr lang="en-US" b="0" dirty="0" smtClean="0"/>
              <a:t>N</a:t>
            </a:r>
            <a:r>
              <a:rPr lang="en-US" dirty="0" smtClean="0"/>
              <a:t>ow that we know more about the</a:t>
            </a:r>
            <a:r>
              <a:rPr lang="en-US" baseline="0" dirty="0" smtClean="0"/>
              <a:t> core functions that state PHLs perform, let’s discuss laboratory infrastructure in public health. </a:t>
            </a:r>
            <a:endParaRPr lang="en-US" b="1" dirty="0">
              <a:solidFill>
                <a:srgbClr val="000000"/>
              </a:solidFill>
            </a:endParaRPr>
          </a:p>
          <a:p>
            <a:pPr defTabSz="902421">
              <a:defRPr/>
            </a:pPr>
            <a:endParaRPr lang="en-US" b="1" dirty="0">
              <a:solidFill>
                <a:srgbClr val="000000"/>
              </a:solidFill>
            </a:endParaRPr>
          </a:p>
          <a:p>
            <a:pPr defTabSz="902421">
              <a:defRPr/>
            </a:pPr>
            <a:r>
              <a:rPr lang="en-US" b="1" dirty="0">
                <a:solidFill>
                  <a:srgbClr val="000000"/>
                </a:solidFill>
              </a:rPr>
              <a:t>GO</a:t>
            </a:r>
            <a:r>
              <a:rPr lang="en-US" dirty="0">
                <a:solidFill>
                  <a:srgbClr val="000000"/>
                </a:solidFill>
              </a:rPr>
              <a:t> to next slide.</a:t>
            </a:r>
          </a:p>
        </p:txBody>
      </p:sp>
      <p:sp>
        <p:nvSpPr>
          <p:cNvPr id="4" name="Slide Number Placeholder 3"/>
          <p:cNvSpPr>
            <a:spLocks noGrp="1"/>
          </p:cNvSpPr>
          <p:nvPr>
            <p:ph type="sldNum" sz="quarter" idx="10"/>
          </p:nvPr>
        </p:nvSpPr>
        <p:spPr/>
        <p:txBody>
          <a:bodyPr/>
          <a:lstStyle/>
          <a:p>
            <a:fld id="{153BCB96-7EEC-4C1C-92AC-A1AF7B1B30F2}" type="slidenum">
              <a:rPr lang="en-US" smtClean="0"/>
              <a:pPr/>
              <a:t>23</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6555501"/>
          </a:xfrm>
        </p:spPr>
        <p:txBody>
          <a:bodyPr/>
          <a:lstStyle/>
          <a:p>
            <a:pPr defTabSz="902421">
              <a:defRPr/>
            </a:pPr>
            <a:r>
              <a:rPr lang="en-US" b="1" i="0" dirty="0" smtClean="0"/>
              <a:t>SAY:</a:t>
            </a:r>
            <a:r>
              <a:rPr lang="en-US" b="1" i="0" baseline="0" dirty="0" smtClean="0"/>
              <a:t> </a:t>
            </a:r>
          </a:p>
          <a:p>
            <a:pPr defTabSz="902421">
              <a:defRPr/>
            </a:pPr>
            <a:endParaRPr lang="en-US" dirty="0" smtClean="0"/>
          </a:p>
          <a:p>
            <a:pPr defTabSz="902421">
              <a:defRPr/>
            </a:pPr>
            <a:r>
              <a:rPr lang="en-US" dirty="0" smtClean="0"/>
              <a:t>PHL </a:t>
            </a:r>
            <a:r>
              <a:rPr lang="en-US" u="none" dirty="0" smtClean="0"/>
              <a:t>systems are an interwoven network of federal, state, and local laboratories that work in collaboration with private laboratories, </a:t>
            </a:r>
            <a:r>
              <a:rPr lang="en-US" sz="1200" kern="1200" dirty="0" smtClean="0">
                <a:solidFill>
                  <a:schemeClr val="tx1"/>
                </a:solidFill>
                <a:effectLst/>
                <a:latin typeface="Arial" charset="0"/>
                <a:ea typeface="+mn-ea"/>
                <a:cs typeface="Arial" charset="0"/>
              </a:rPr>
              <a:t>such as clinical and physician laboratories</a:t>
            </a:r>
            <a:r>
              <a:rPr lang="en-US" u="none" dirty="0" smtClean="0"/>
              <a:t>. In addition, state and city public health departments were at the forefront of establishing the first PHLs, whereas f</a:t>
            </a:r>
            <a:r>
              <a:rPr lang="en-US" u="none" baseline="0" dirty="0" smtClean="0"/>
              <a:t>ederal laboratories were </a:t>
            </a:r>
            <a:r>
              <a:rPr lang="en-US" u="none" dirty="0" smtClean="0"/>
              <a:t>not established until 1946. Because the basis of public health authority rests with the states, the</a:t>
            </a:r>
            <a:r>
              <a:rPr lang="en-US" u="none" baseline="0" dirty="0" smtClean="0"/>
              <a:t> state PHL is considered the central focus of the PHL system. </a:t>
            </a:r>
            <a:endParaRPr lang="en-US" u="none" dirty="0" smtClean="0"/>
          </a:p>
          <a:p>
            <a:pPr defTabSz="902421">
              <a:defRPr/>
            </a:pPr>
            <a:endParaRPr lang="en-US" dirty="0" smtClean="0"/>
          </a:p>
          <a:p>
            <a:pPr defTabSz="902421">
              <a:defRPr/>
            </a:pPr>
            <a:r>
              <a:rPr lang="en-US" dirty="0" smtClean="0"/>
              <a:t>Each state or territory's laboratory infrastructure varies on the basis of available resources, needs, and governance in that jurisdiction. </a:t>
            </a:r>
            <a:r>
              <a:rPr lang="en-US" i="0" baseline="0" dirty="0" smtClean="0"/>
              <a:t>PHLs serve many agencies and perform diverse functions; therefore, their structure is often based on the availability of resources and the laboratories’ functions in the case of an incident or situation. </a:t>
            </a:r>
          </a:p>
          <a:p>
            <a:pPr defTabSz="902421">
              <a:defRPr/>
            </a:pPr>
            <a:endParaRPr lang="en-US" i="0" baseline="0" dirty="0" smtClean="0"/>
          </a:p>
          <a:p>
            <a:pPr defTabSz="902421">
              <a:defRPr/>
            </a:pPr>
            <a:r>
              <a:rPr lang="en-US" i="0" baseline="0" dirty="0" smtClean="0"/>
              <a:t>Although this graphic depicts some of the key components of the infrastructure, each PHL system varies and might include additional components or stakeholders, such as first-responders and epidemiologists. In certain situations, environmental laboratories operate under the federal government, but the state public health laboratory is part of the state’s health department.</a:t>
            </a:r>
          </a:p>
          <a:p>
            <a:pPr defTabSz="902421">
              <a:defRPr/>
            </a:pPr>
            <a:endParaRPr lang="en-US" i="0" baseline="0" dirty="0" smtClean="0"/>
          </a:p>
          <a:p>
            <a:pPr defTabSz="902421">
              <a:defRPr/>
            </a:pPr>
            <a:r>
              <a:rPr lang="en-US" b="1" dirty="0">
                <a:solidFill>
                  <a:srgbClr val="000000"/>
                </a:solidFill>
              </a:rPr>
              <a:t>GO</a:t>
            </a:r>
            <a:r>
              <a:rPr lang="en-US" dirty="0">
                <a:solidFill>
                  <a:srgbClr val="000000"/>
                </a:solidFill>
              </a:rPr>
              <a:t> to next slide</a:t>
            </a:r>
            <a:r>
              <a:rPr lang="en-US" dirty="0" smtClean="0">
                <a:solidFill>
                  <a:srgbClr val="000000"/>
                </a:solidFill>
              </a:rPr>
              <a:t>.</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24</a:t>
            </a:fld>
            <a:endParaRPr lang="en-US" dirty="0"/>
          </a:p>
        </p:txBody>
      </p:sp>
    </p:spTree>
    <p:extLst>
      <p:ext uri="{BB962C8B-B14F-4D97-AF65-F5344CB8AC3E}">
        <p14:creationId xmlns:p14="http://schemas.microsoft.com/office/powerpoint/2010/main" val="595014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7165102"/>
          </a:xfrm>
        </p:spPr>
        <p:txBody>
          <a:bodyPr/>
          <a:lstStyle/>
          <a:p>
            <a:pPr defTabSz="902421">
              <a:defRPr/>
            </a:pPr>
            <a:r>
              <a:rPr lang="en-US" b="1" i="0" baseline="0" dirty="0" smtClean="0"/>
              <a:t>SAY</a:t>
            </a:r>
            <a:r>
              <a:rPr lang="en-US" b="1" dirty="0" smtClean="0"/>
              <a:t>:</a:t>
            </a:r>
          </a:p>
          <a:p>
            <a:pPr defTabSz="902421">
              <a:defRPr/>
            </a:pPr>
            <a:endParaRPr lang="en-US" i="0" baseline="0" dirty="0" smtClean="0"/>
          </a:p>
          <a:p>
            <a:pPr defTabSz="902421">
              <a:defRPr/>
            </a:pPr>
            <a:r>
              <a:rPr lang="en-US" i="0" baseline="0" dirty="0" smtClean="0"/>
              <a:t>Some of the key components of state PHLs include</a:t>
            </a:r>
          </a:p>
          <a:p>
            <a:pPr marL="169204" indent="-169204" defTabSz="902421">
              <a:buFont typeface="Arial" panose="020B0604020202020204" pitchFamily="34" charset="0"/>
              <a:buChar char="•"/>
              <a:defRPr/>
            </a:pPr>
            <a:r>
              <a:rPr lang="en-US" i="0" baseline="0" dirty="0" smtClean="0"/>
              <a:t>environmental laboratories,</a:t>
            </a:r>
          </a:p>
          <a:p>
            <a:pPr marL="169204" indent="-169204" defTabSz="902421">
              <a:buFont typeface="Arial" panose="020B0604020202020204" pitchFamily="34" charset="0"/>
              <a:buChar char="•"/>
              <a:defRPr/>
            </a:pPr>
            <a:r>
              <a:rPr lang="en-US" i="0" baseline="0" dirty="0" smtClean="0"/>
              <a:t>physician laboratories,</a:t>
            </a:r>
          </a:p>
          <a:p>
            <a:pPr marL="169204" indent="-169204" defTabSz="902421">
              <a:buFont typeface="Arial" panose="020B0604020202020204" pitchFamily="34" charset="0"/>
              <a:buChar char="•"/>
              <a:defRPr/>
            </a:pPr>
            <a:r>
              <a:rPr lang="en-US" i="0" baseline="0" dirty="0" smtClean="0"/>
              <a:t>clinical laboratories,</a:t>
            </a:r>
          </a:p>
          <a:p>
            <a:pPr marL="169204" indent="-169204" defTabSz="902421">
              <a:buFont typeface="Arial" panose="020B0604020202020204" pitchFamily="34" charset="0"/>
              <a:buChar char="•"/>
              <a:defRPr/>
            </a:pPr>
            <a:r>
              <a:rPr lang="en-US" i="0" baseline="0" dirty="0" smtClean="0"/>
              <a:t>local public health departments and laboratories, and</a:t>
            </a:r>
          </a:p>
          <a:p>
            <a:pPr marL="169204" indent="-169204" defTabSz="902421">
              <a:buFont typeface="Arial" panose="020B0604020202020204" pitchFamily="34" charset="0"/>
              <a:buChar char="•"/>
              <a:defRPr/>
            </a:pPr>
            <a:r>
              <a:rPr lang="en-US" i="0" baseline="0" dirty="0" smtClean="0"/>
              <a:t>federal public health laboratories.</a:t>
            </a:r>
          </a:p>
          <a:p>
            <a:pPr defTabSz="902421">
              <a:defRPr/>
            </a:pPr>
            <a:endParaRPr lang="en-US" i="0" baseline="0" dirty="0" smtClean="0"/>
          </a:p>
          <a:p>
            <a:pPr defTabSz="902421">
              <a:defRPr/>
            </a:pPr>
            <a:r>
              <a:rPr lang="en-US" b="0" baseline="0" dirty="0" smtClean="0"/>
              <a:t>The public health laboratory infrastructure varies across jurisdictions because of differences in funding, grants, associations with universities, and state government affiliations. Communication and interactivity is vital within the infrastructure because it can affect how quickly and accurately public health situations are addressed. For example, a physician laboratory might refer a particular specimen to a clinical reference laboratory, and then that laboratory might refer it to the state laboratory. Public health surveillance systems and PHLs depend on the referral and reporting by physician and clinical laboratories.</a:t>
            </a:r>
          </a:p>
          <a:p>
            <a:pPr defTabSz="902421">
              <a:defRPr/>
            </a:pPr>
            <a:endParaRPr lang="en-US" b="0" baseline="0" dirty="0" smtClean="0"/>
          </a:p>
          <a:p>
            <a:pPr defTabSz="902421">
              <a:defRPr/>
            </a:pPr>
            <a:r>
              <a:rPr lang="en-US" b="0" baseline="0" dirty="0" smtClean="0"/>
              <a:t>In certain situations, laboratories share their resources across jurisdictions to better fulfill the essential functions. Alternatively, a PHL might need to work with multiple laboratories to diagnose and implement new diagnostic practices. </a:t>
            </a:r>
            <a:endParaRPr lang="en-US" i="0" baseline="0" dirty="0" smtClean="0"/>
          </a:p>
          <a:p>
            <a:pPr defTabSz="902421">
              <a:defRPr/>
            </a:pPr>
            <a:endParaRPr lang="en-US" i="0" baseline="0" dirty="0" smtClean="0"/>
          </a:p>
          <a:p>
            <a:pPr defTabSz="902421">
              <a:defRPr/>
            </a:pPr>
            <a:r>
              <a:rPr lang="en-US" b="1" dirty="0" smtClean="0">
                <a:solidFill>
                  <a:srgbClr val="000000"/>
                </a:solidFill>
              </a:rPr>
              <a:t>GO</a:t>
            </a:r>
            <a:r>
              <a:rPr lang="en-US" dirty="0" smtClean="0">
                <a:solidFill>
                  <a:srgbClr val="000000"/>
                </a:solidFill>
              </a:rPr>
              <a:t> 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25</a:t>
            </a:fld>
            <a:endParaRPr lang="en-US" dirty="0"/>
          </a:p>
        </p:txBody>
      </p:sp>
    </p:spTree>
    <p:extLst>
      <p:ext uri="{BB962C8B-B14F-4D97-AF65-F5344CB8AC3E}">
        <p14:creationId xmlns:p14="http://schemas.microsoft.com/office/powerpoint/2010/main" val="595014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12346702"/>
          </a:xfrm>
        </p:spPr>
        <p:txBody>
          <a:bodyPr/>
          <a:lstStyle/>
          <a:p>
            <a:r>
              <a:rPr lang="en-US" b="1" i="0" baseline="0" dirty="0" smtClean="0"/>
              <a:t>SAY:</a:t>
            </a:r>
          </a:p>
          <a:p>
            <a:endParaRPr lang="en-US" b="0" i="0" baseline="0" dirty="0" smtClean="0"/>
          </a:p>
          <a:p>
            <a:r>
              <a:rPr lang="en-US" b="0" i="0" baseline="0" dirty="0" smtClean="0"/>
              <a:t>Let’s take a closer look at the PHL system infrastructure.</a:t>
            </a:r>
          </a:p>
          <a:p>
            <a:endParaRPr lang="en-US" b="0" i="0" baseline="0" dirty="0" smtClean="0"/>
          </a:p>
          <a:p>
            <a:pPr marL="169204" indent="-169204">
              <a:buFont typeface="Arial" pitchFamily="34" charset="0"/>
              <a:buChar char="•"/>
            </a:pPr>
            <a:r>
              <a:rPr lang="en-US" b="1" i="0" baseline="0" dirty="0" smtClean="0"/>
              <a:t>States and Territories: </a:t>
            </a:r>
            <a:r>
              <a:rPr lang="en-US" b="0" i="0" baseline="0" dirty="0" smtClean="0"/>
              <a:t>E</a:t>
            </a:r>
            <a:r>
              <a:rPr lang="en-US" b="0" baseline="0" dirty="0" smtClean="0"/>
              <a:t>very </a:t>
            </a:r>
            <a:r>
              <a:rPr lang="en-US" b="0" dirty="0" smtClean="0"/>
              <a:t>state and territory</a:t>
            </a:r>
            <a:r>
              <a:rPr lang="en-US" b="0" baseline="0" dirty="0" smtClean="0"/>
              <a:t> has a PHL. These centralized public health laboratories perform tests on behalf of their jurisdiction and are often part of the state health department or another department within the state. They assist in regulating laboratories within the state by developing new policies and methods for detecting and combating disease.</a:t>
            </a:r>
            <a:r>
              <a:rPr lang="en-US" b="0" dirty="0" smtClean="0"/>
              <a:t> </a:t>
            </a:r>
            <a:r>
              <a:rPr lang="en-US" b="0" baseline="0" dirty="0" smtClean="0"/>
              <a:t>Many states also have local or regional laboratories that support public health activities. State PHLs and some local or regional laboratories might have the ability to conduct testing unavailable elsewhere.</a:t>
            </a:r>
          </a:p>
          <a:p>
            <a:endParaRPr lang="en-US" b="0" baseline="0" dirty="0" smtClean="0"/>
          </a:p>
          <a:p>
            <a:pPr marL="171450" lvl="0" indent="-171450">
              <a:buFont typeface="Arial" panose="020B0604020202020204" pitchFamily="34" charset="0"/>
              <a:buChar char="•"/>
            </a:pPr>
            <a:r>
              <a:rPr lang="en-US" sz="1200" b="1" kern="1200" dirty="0" smtClean="0">
                <a:solidFill>
                  <a:schemeClr val="tx1"/>
                </a:solidFill>
                <a:effectLst/>
                <a:latin typeface="Arial" charset="0"/>
                <a:ea typeface="+mn-ea"/>
                <a:cs typeface="Arial" charset="0"/>
              </a:rPr>
              <a:t>Federal: </a:t>
            </a:r>
            <a:r>
              <a:rPr lang="en-US" sz="1200" kern="1200" dirty="0" smtClean="0">
                <a:solidFill>
                  <a:schemeClr val="tx1"/>
                </a:solidFill>
                <a:effectLst/>
                <a:latin typeface="Arial" charset="0"/>
                <a:ea typeface="+mn-ea"/>
                <a:cs typeface="Arial" charset="0"/>
              </a:rPr>
              <a:t>Federal PHLs become involved when additional assistance is needed or a widespread public health threat occurs. CDC, the U.S. Army Medical Research Institute of Infectious Diseases, and the Food and Drug Administration are examples of federal agencies operating PHLs. Federal PHLs perform specialized testing that state and local PHLs are unable to perform, such as identifying certain chemical</a:t>
            </a:r>
            <a:r>
              <a:rPr lang="en-US" sz="1200" i="1" kern="1200" dirty="0" smtClean="0">
                <a:solidFill>
                  <a:schemeClr val="tx1"/>
                </a:solidFill>
                <a:effectLst/>
                <a:latin typeface="Arial" charset="0"/>
                <a:ea typeface="+mn-ea"/>
                <a:cs typeface="Arial" charset="0"/>
              </a:rPr>
              <a:t>, </a:t>
            </a:r>
            <a:r>
              <a:rPr lang="en-US" sz="1200" kern="1200" dirty="0" smtClean="0">
                <a:solidFill>
                  <a:schemeClr val="tx1"/>
                </a:solidFill>
                <a:effectLst/>
                <a:latin typeface="Arial" charset="0"/>
                <a:ea typeface="+mn-ea"/>
                <a:cs typeface="Arial" charset="0"/>
              </a:rPr>
              <a:t>toxin, radiologic, and biologic substances. They also have responsibility for follow-up on a larger scale. For example, in the case of a widespread chemical spill, not only would the local and state PHLs and environmental protection personnel respond, but the U.S. Environmental Protection Agency might be called in to assist with the cleanup and testing. CDC might become involved by assisting with the epidemiologic investigation and with testing specimens from those persons who were exposed to the chemical. Federal PHLs might also help develop new methodologies that can be passed down to state PHLs for further testing, research, and implementation.</a:t>
            </a:r>
          </a:p>
          <a:p>
            <a:endParaRPr lang="en-US" b="0" i="0" baseline="0" dirty="0" smtClean="0"/>
          </a:p>
          <a:p>
            <a:pPr marL="171450" lvl="0" indent="-171450">
              <a:buFont typeface="Arial" panose="020B0604020202020204" pitchFamily="34" charset="0"/>
              <a:buChar char="•"/>
            </a:pPr>
            <a:r>
              <a:rPr lang="en-US" sz="1200" b="1" kern="1200" dirty="0" smtClean="0">
                <a:solidFill>
                  <a:schemeClr val="tx1"/>
                </a:solidFill>
                <a:effectLst/>
                <a:latin typeface="Arial" charset="0"/>
                <a:ea typeface="+mn-ea"/>
                <a:cs typeface="Arial" charset="0"/>
              </a:rPr>
              <a:t>Environmental:</a:t>
            </a:r>
            <a:r>
              <a:rPr lang="en-US" sz="1200" kern="1200" dirty="0" smtClean="0">
                <a:solidFill>
                  <a:schemeClr val="tx1"/>
                </a:solidFill>
                <a:effectLst/>
                <a:latin typeface="Arial" charset="0"/>
                <a:ea typeface="+mn-ea"/>
                <a:cs typeface="Arial" charset="0"/>
              </a:rPr>
              <a:t> Other laboratories within the system might include environmental laboratories that focus on testing samples for air, food, soil, water, and zoonotic-related (zoonotic meaning a disease that normally exits in animals but that can infect humans) illnesses. As mentioned previously, they might operate within or under a different organization than the local or state health department.</a:t>
            </a:r>
          </a:p>
          <a:p>
            <a:endParaRPr lang="en-US" b="0" baseline="0" dirty="0" smtClean="0"/>
          </a:p>
          <a:p>
            <a:pPr marL="171450" lvl="0" indent="-171450">
              <a:buFont typeface="Arial" panose="020B0604020202020204" pitchFamily="34" charset="0"/>
              <a:buChar char="•"/>
            </a:pPr>
            <a:r>
              <a:rPr lang="en-US" sz="1200" b="1" kern="1200" dirty="0" smtClean="0">
                <a:solidFill>
                  <a:schemeClr val="tx1"/>
                </a:solidFill>
                <a:effectLst/>
                <a:latin typeface="Arial" charset="0"/>
                <a:ea typeface="+mn-ea"/>
                <a:cs typeface="Arial" charset="0"/>
              </a:rPr>
              <a:t>Private (Clinical or Physician): </a:t>
            </a:r>
            <a:r>
              <a:rPr lang="en-US" sz="1200" kern="1200" dirty="0" smtClean="0">
                <a:solidFill>
                  <a:schemeClr val="tx1"/>
                </a:solidFill>
                <a:effectLst/>
                <a:latin typeface="Arial" charset="0"/>
                <a:ea typeface="+mn-ea"/>
                <a:cs typeface="Arial" charset="0"/>
              </a:rPr>
              <a:t>Although privately operated, clinical or physician laboratories are often used to identify initial cases associated with an outbreak. In reporting systems and networks, these laboratories refer results and information up the chain to state laboratories.</a:t>
            </a:r>
          </a:p>
          <a:p>
            <a:endParaRPr lang="en-US" b="1" dirty="0" smtClean="0"/>
          </a:p>
          <a:p>
            <a:pPr defTabSz="902421">
              <a:defRPr/>
            </a:pPr>
            <a:r>
              <a:rPr lang="en-US" b="1" dirty="0">
                <a:solidFill>
                  <a:srgbClr val="000000"/>
                </a:solidFill>
              </a:rPr>
              <a:t>GO</a:t>
            </a:r>
            <a:r>
              <a:rPr lang="en-US" dirty="0">
                <a:solidFill>
                  <a:srgbClr val="000000"/>
                </a:solidFill>
              </a:rPr>
              <a:t> to next slide</a:t>
            </a:r>
            <a:r>
              <a:rPr lang="en-US" dirty="0" smtClean="0">
                <a:solidFill>
                  <a:srgbClr val="000000"/>
                </a:solidFill>
              </a:rPr>
              <a:t>.</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26</a:t>
            </a:fld>
            <a:endParaRPr lang="en-US" dirty="0"/>
          </a:p>
        </p:txBody>
      </p:sp>
    </p:spTree>
    <p:extLst>
      <p:ext uri="{BB962C8B-B14F-4D97-AF65-F5344CB8AC3E}">
        <p14:creationId xmlns:p14="http://schemas.microsoft.com/office/powerpoint/2010/main" val="30683737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2974101"/>
          </a:xfrm>
        </p:spPr>
        <p:txBody>
          <a:bodyPr/>
          <a:lstStyle/>
          <a:p>
            <a:pPr>
              <a:spcAft>
                <a:spcPts val="588"/>
              </a:spcAft>
            </a:pPr>
            <a:r>
              <a:rPr lang="en-US" b="0" dirty="0" smtClean="0"/>
              <a:t>&lt;</a:t>
            </a:r>
            <a:r>
              <a:rPr lang="en-US" b="1" dirty="0" smtClean="0"/>
              <a:t>READ</a:t>
            </a:r>
            <a:r>
              <a:rPr lang="en-US" dirty="0" smtClean="0">
                <a:solidFill>
                  <a:srgbClr val="000000"/>
                </a:solidFill>
                <a:latin typeface="Arial" pitchFamily="34" charset="0"/>
                <a:cs typeface="Arial" pitchFamily="34" charset="0"/>
              </a:rPr>
              <a:t> the knowledge check question and wait for participant responses.&gt;</a:t>
            </a:r>
          </a:p>
          <a:p>
            <a:pPr>
              <a:spcAft>
                <a:spcPts val="588"/>
              </a:spcAft>
            </a:pPr>
            <a:endParaRPr lang="en-US" dirty="0" smtClean="0">
              <a:solidFill>
                <a:srgbClr val="000000"/>
              </a:solidFill>
              <a:latin typeface="Arial" pitchFamily="34" charset="0"/>
              <a:cs typeface="Arial" pitchFamily="34" charset="0"/>
            </a:endParaRPr>
          </a:p>
          <a:p>
            <a:pPr>
              <a:spcAft>
                <a:spcPts val="588"/>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a:t>
            </a:r>
            <a:r>
              <a:rPr lang="en-US" b="0" baseline="0" dirty="0" smtClean="0">
                <a:solidFill>
                  <a:srgbClr val="00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for the correct answer to appear.</a:t>
            </a:r>
            <a:endParaRPr lang="en-US" b="1" baseline="0" dirty="0" smtClean="0">
              <a:solidFill>
                <a:srgbClr val="000000"/>
              </a:solidFill>
              <a:latin typeface="Arial" pitchFamily="34" charset="0"/>
              <a:cs typeface="Arial" pitchFamily="34" charset="0"/>
            </a:endParaRPr>
          </a:p>
          <a:p>
            <a:pPr>
              <a:spcAft>
                <a:spcPts val="588"/>
              </a:spcAft>
            </a:pPr>
            <a:endParaRPr lang="en-US" b="0" baseline="0" dirty="0" smtClean="0">
              <a:solidFill>
                <a:srgbClr val="000000"/>
              </a:solidFill>
              <a:latin typeface="Arial" pitchFamily="34" charset="0"/>
              <a:cs typeface="Arial" pitchFamily="34" charset="0"/>
            </a:endParaRPr>
          </a:p>
          <a:p>
            <a:pPr>
              <a:spcAft>
                <a:spcPts val="588"/>
              </a:spcAft>
            </a:pPr>
            <a:r>
              <a:rPr lang="en-US" b="0" baseline="0" dirty="0" smtClean="0">
                <a:solidFill>
                  <a:srgbClr val="000000"/>
                </a:solidFill>
                <a:latin typeface="Arial" pitchFamily="34" charset="0"/>
                <a:cs typeface="Arial" pitchFamily="34" charset="0"/>
              </a:rPr>
              <a:t>The correct answer is B, state public health laboratories.</a:t>
            </a:r>
          </a:p>
          <a:p>
            <a:pPr marL="225605" indent="-225605">
              <a:spcAft>
                <a:spcPts val="588"/>
              </a:spcAft>
              <a:buAutoNum type="alphaUcPeriod" startAt="2"/>
            </a:pPr>
            <a:endParaRPr lang="en-US" b="0" baseline="0" dirty="0" smtClean="0">
              <a:solidFill>
                <a:srgbClr val="000000"/>
              </a:solidFill>
              <a:latin typeface="Arial" pitchFamily="34" charset="0"/>
              <a:cs typeface="Arial" pitchFamily="34" charset="0"/>
            </a:endParaRPr>
          </a:p>
          <a:p>
            <a:pPr>
              <a:spcAft>
                <a:spcPts val="588"/>
              </a:spcAft>
            </a:pPr>
            <a:r>
              <a:rPr lang="en-US" b="1" dirty="0" smtClean="0">
                <a:latin typeface="Arial" pitchFamily="34" charset="0"/>
                <a:cs typeface="Arial" pitchFamily="34" charset="0"/>
              </a:rPr>
              <a:t>GO</a:t>
            </a:r>
            <a:r>
              <a:rPr lang="en-US" b="0" dirty="0" smtClean="0">
                <a:latin typeface="Arial" pitchFamily="34" charset="0"/>
                <a:cs typeface="Arial" pitchFamily="34" charset="0"/>
              </a:rPr>
              <a:t> t</a:t>
            </a:r>
            <a:r>
              <a:rPr lang="en-US" baseline="0" dirty="0" smtClean="0">
                <a:latin typeface="Arial" pitchFamily="34" charset="0"/>
                <a:cs typeface="Arial" pitchFamily="34" charset="0"/>
              </a:rPr>
              <a:t>o next slide.</a:t>
            </a:r>
            <a:endParaRPr lang="en-US" b="1"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27</a:t>
            </a:fld>
            <a:endParaRPr lang="en-US" dirty="0"/>
          </a:p>
        </p:txBody>
      </p:sp>
    </p:spTree>
    <p:extLst>
      <p:ext uri="{BB962C8B-B14F-4D97-AF65-F5344CB8AC3E}">
        <p14:creationId xmlns:p14="http://schemas.microsoft.com/office/powerpoint/2010/main" val="515185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3278901"/>
          </a:xfrm>
        </p:spPr>
        <p:txBody>
          <a:bodyPr/>
          <a:lstStyle/>
          <a:p>
            <a:pPr>
              <a:spcAft>
                <a:spcPts val="588"/>
              </a:spcAft>
            </a:pPr>
            <a:r>
              <a:rPr lang="en-US" b="0" dirty="0" smtClean="0"/>
              <a:t>&lt;</a:t>
            </a:r>
            <a:r>
              <a:rPr lang="en-US" b="1" dirty="0" smtClean="0"/>
              <a:t>READ</a:t>
            </a:r>
            <a:r>
              <a:rPr lang="en-US" dirty="0" smtClean="0">
                <a:solidFill>
                  <a:srgbClr val="000000"/>
                </a:solidFill>
                <a:latin typeface="Arial" pitchFamily="34" charset="0"/>
                <a:cs typeface="Arial" pitchFamily="34" charset="0"/>
              </a:rPr>
              <a:t> the knowledge check question and wait for participant responses.&gt;</a:t>
            </a:r>
          </a:p>
          <a:p>
            <a:pPr>
              <a:spcAft>
                <a:spcPts val="588"/>
              </a:spcAft>
            </a:pPr>
            <a:endParaRPr lang="en-US" dirty="0" smtClean="0">
              <a:solidFill>
                <a:srgbClr val="000000"/>
              </a:solidFill>
              <a:latin typeface="Arial" pitchFamily="34" charset="0"/>
              <a:cs typeface="Arial" pitchFamily="34" charset="0"/>
            </a:endParaRPr>
          </a:p>
          <a:p>
            <a:pPr>
              <a:spcAft>
                <a:spcPts val="588"/>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a:t>
            </a:r>
            <a:r>
              <a:rPr lang="en-US" b="0" baseline="0" dirty="0" smtClean="0">
                <a:solidFill>
                  <a:srgbClr val="00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for correct answer to appear.&gt;</a:t>
            </a:r>
          </a:p>
          <a:p>
            <a:pPr>
              <a:spcAft>
                <a:spcPts val="588"/>
              </a:spcAft>
            </a:pPr>
            <a:endParaRPr lang="en-US" b="0" baseline="0" dirty="0" smtClean="0">
              <a:solidFill>
                <a:srgbClr val="000000"/>
              </a:solidFill>
              <a:latin typeface="Arial" pitchFamily="34" charset="0"/>
              <a:cs typeface="Arial" pitchFamily="34" charset="0"/>
            </a:endParaRPr>
          </a:p>
          <a:p>
            <a:pPr>
              <a:spcAft>
                <a:spcPts val="588"/>
              </a:spcAft>
            </a:pPr>
            <a:r>
              <a:rPr lang="en-US" b="0" baseline="0" dirty="0" smtClean="0">
                <a:solidFill>
                  <a:srgbClr val="000000"/>
                </a:solidFill>
                <a:latin typeface="Arial" pitchFamily="34" charset="0"/>
                <a:cs typeface="Arial" pitchFamily="34" charset="0"/>
              </a:rPr>
              <a:t>The correct answer is D, provide guidelines and recommendations for testing </a:t>
            </a:r>
            <a:r>
              <a:rPr lang="en-US" b="0" i="1" baseline="0" dirty="0" smtClean="0">
                <a:solidFill>
                  <a:srgbClr val="000000"/>
                </a:solidFill>
                <a:latin typeface="Arial" pitchFamily="34" charset="0"/>
                <a:cs typeface="Arial" pitchFamily="34" charset="0"/>
              </a:rPr>
              <a:t>Salmonella</a:t>
            </a:r>
            <a:r>
              <a:rPr lang="en-US" b="0" baseline="0" dirty="0" smtClean="0">
                <a:solidFill>
                  <a:srgbClr val="000000"/>
                </a:solidFill>
                <a:latin typeface="Arial" pitchFamily="34" charset="0"/>
                <a:cs typeface="Arial" pitchFamily="34" charset="0"/>
              </a:rPr>
              <a:t> bacteria.</a:t>
            </a:r>
          </a:p>
          <a:p>
            <a:pPr>
              <a:spcAft>
                <a:spcPts val="588"/>
              </a:spcAft>
            </a:pPr>
            <a:endParaRPr lang="en-US" b="0" baseline="0" dirty="0" smtClean="0">
              <a:solidFill>
                <a:srgbClr val="000000"/>
              </a:solidFill>
              <a:latin typeface="Arial" pitchFamily="34" charset="0"/>
              <a:cs typeface="Arial" pitchFamily="34" charset="0"/>
            </a:endParaRPr>
          </a:p>
          <a:p>
            <a:pPr>
              <a:spcAft>
                <a:spcPts val="588"/>
              </a:spcAft>
            </a:pPr>
            <a:r>
              <a:rPr lang="en-US" b="1" dirty="0" smtClean="0">
                <a:latin typeface="Arial" pitchFamily="34" charset="0"/>
                <a:cs typeface="Arial" pitchFamily="34" charset="0"/>
              </a:rPr>
              <a:t>GO</a:t>
            </a:r>
            <a:r>
              <a:rPr lang="en-US" b="0" dirty="0" smtClean="0">
                <a:latin typeface="Arial" pitchFamily="34" charset="0"/>
                <a:cs typeface="Arial" pitchFamily="34" charset="0"/>
              </a:rPr>
              <a:t> t</a:t>
            </a:r>
            <a:r>
              <a:rPr lang="en-US" baseline="0" dirty="0" smtClean="0">
                <a:latin typeface="Arial" pitchFamily="34" charset="0"/>
                <a:cs typeface="Arial" pitchFamily="34" charset="0"/>
              </a:rPr>
              <a:t>o next slide.</a:t>
            </a:r>
            <a:endParaRPr lang="en-US" b="1"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28</a:t>
            </a:fld>
            <a:endParaRPr lang="en-US" dirty="0"/>
          </a:p>
        </p:txBody>
      </p:sp>
    </p:spTree>
    <p:extLst>
      <p:ext uri="{BB962C8B-B14F-4D97-AF65-F5344CB8AC3E}">
        <p14:creationId xmlns:p14="http://schemas.microsoft.com/office/powerpoint/2010/main" val="39533915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3278901"/>
          </a:xfrm>
        </p:spPr>
        <p:txBody>
          <a:bodyPr/>
          <a:lstStyle/>
          <a:p>
            <a:pPr defTabSz="902421">
              <a:defRPr/>
            </a:pPr>
            <a:r>
              <a:rPr lang="en-US" b="0" i="0" dirty="0" smtClean="0"/>
              <a:t>Topic 5</a:t>
            </a:r>
            <a:br>
              <a:rPr lang="en-US" b="0" i="0" dirty="0" smtClean="0"/>
            </a:br>
            <a:endParaRPr lang="en-US" b="0" i="0" dirty="0" smtClean="0"/>
          </a:p>
          <a:p>
            <a:pPr defTabSz="902421">
              <a:defRPr/>
            </a:pPr>
            <a:r>
              <a:rPr lang="en-US" b="0" i="0" baseline="0" dirty="0" smtClean="0"/>
              <a:t>Laboratory Safety</a:t>
            </a:r>
            <a:endParaRPr lang="en-US" b="0" i="0" dirty="0" smtClean="0"/>
          </a:p>
          <a:p>
            <a:pPr defTabSz="902421">
              <a:defRPr/>
            </a:pPr>
            <a:endParaRPr lang="en-US" b="1" dirty="0" smtClean="0"/>
          </a:p>
          <a:p>
            <a:pPr defTabSz="902421">
              <a:defRPr/>
            </a:pPr>
            <a:r>
              <a:rPr lang="en-US" b="1" dirty="0" smtClean="0"/>
              <a:t>SAY:</a:t>
            </a:r>
          </a:p>
          <a:p>
            <a:endParaRPr lang="en-US"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Now that you have been introduced to the PHL infrastructure, let’s take a look at an another important aspect,</a:t>
            </a:r>
            <a:r>
              <a:rPr lang="en-US" sz="1200" kern="1200" baseline="0" dirty="0" smtClean="0">
                <a:solidFill>
                  <a:schemeClr val="tx1"/>
                </a:solidFill>
                <a:effectLst/>
                <a:latin typeface="Arial" charset="0"/>
                <a:ea typeface="+mn-ea"/>
                <a:cs typeface="Arial" charset="0"/>
              </a:rPr>
              <a:t> </a:t>
            </a:r>
            <a:r>
              <a:rPr lang="en-US" sz="1200" kern="1200" dirty="0" smtClean="0">
                <a:solidFill>
                  <a:schemeClr val="tx1"/>
                </a:solidFill>
                <a:effectLst/>
                <a:latin typeface="Arial" charset="0"/>
                <a:ea typeface="+mn-ea"/>
                <a:cs typeface="Arial" charset="0"/>
              </a:rPr>
              <a:t>laboratory safety.</a:t>
            </a:r>
          </a:p>
          <a:p>
            <a:pPr defTabSz="902421">
              <a:defRPr/>
            </a:pPr>
            <a:endParaRPr lang="en-US" b="1" dirty="0">
              <a:solidFill>
                <a:srgbClr val="000000"/>
              </a:solidFill>
            </a:endParaRPr>
          </a:p>
          <a:p>
            <a:pPr defTabSz="902421">
              <a:defRPr/>
            </a:pPr>
            <a:r>
              <a:rPr lang="en-US" b="1" dirty="0">
                <a:solidFill>
                  <a:srgbClr val="000000"/>
                </a:solidFill>
              </a:rPr>
              <a:t>GO</a:t>
            </a:r>
            <a:r>
              <a:rPr lang="en-US" dirty="0">
                <a:solidFill>
                  <a:srgbClr val="000000"/>
                </a:solidFill>
              </a:rPr>
              <a:t> to next slide.</a:t>
            </a:r>
            <a:endParaRPr lang="en-US" baseline="0" dirty="0" smtClean="0"/>
          </a:p>
        </p:txBody>
      </p:sp>
      <p:sp>
        <p:nvSpPr>
          <p:cNvPr id="4" name="Slide Number Placeholder 3"/>
          <p:cNvSpPr>
            <a:spLocks noGrp="1"/>
          </p:cNvSpPr>
          <p:nvPr>
            <p:ph type="sldNum" sz="quarter" idx="10"/>
          </p:nvPr>
        </p:nvSpPr>
        <p:spPr/>
        <p:txBody>
          <a:bodyPr/>
          <a:lstStyle/>
          <a:p>
            <a:pPr>
              <a:lnSpc>
                <a:spcPct val="150000"/>
              </a:lnSpc>
            </a:pPr>
            <a:fld id="{153BCB96-7EEC-4C1C-92AC-A1AF7B1B30F2}" type="slidenum">
              <a:rPr lang="en-US" smtClean="0"/>
              <a:pPr>
                <a:lnSpc>
                  <a:spcPct val="150000"/>
                </a:lnSpc>
              </a:pPr>
              <a:t>29</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a:xfrm>
            <a:off x="701040" y="4387136"/>
            <a:ext cx="5608320" cy="2593101"/>
          </a:xfrm>
        </p:spPr>
        <p:txBody>
          <a:bodyPr/>
          <a:lstStyle/>
          <a:p>
            <a:pPr>
              <a:spcBef>
                <a:spcPts val="0"/>
              </a:spcBef>
              <a:spcAft>
                <a:spcPts val="588"/>
              </a:spcAft>
            </a:pPr>
            <a:r>
              <a:rPr lang="en-US" b="1" dirty="0" smtClean="0"/>
              <a:t>SAY: </a:t>
            </a:r>
          </a:p>
          <a:p>
            <a:pPr>
              <a:spcBef>
                <a:spcPts val="0"/>
              </a:spcBef>
              <a:spcAft>
                <a:spcPts val="588"/>
              </a:spcAft>
            </a:pPr>
            <a:endParaRPr lang="en-US" dirty="0" smtClean="0"/>
          </a:p>
          <a:p>
            <a:pPr>
              <a:spcBef>
                <a:spcPts val="0"/>
              </a:spcBef>
              <a:spcAft>
                <a:spcPts val="588"/>
              </a:spcAft>
            </a:pPr>
            <a:r>
              <a:rPr lang="en-US" dirty="0" smtClean="0"/>
              <a:t>After today’s session, you will be able to</a:t>
            </a:r>
          </a:p>
          <a:p>
            <a:pPr>
              <a:spcBef>
                <a:spcPts val="0"/>
              </a:spcBef>
              <a:spcAft>
                <a:spcPts val="588"/>
              </a:spcAft>
            </a:pPr>
            <a:r>
              <a:rPr lang="en-US" dirty="0" smtClean="0"/>
              <a:t> </a:t>
            </a:r>
          </a:p>
          <a:p>
            <a:pPr defTabSz="889115" eaLnBrk="1" fontAlgn="auto" hangingPunct="1">
              <a:spcBef>
                <a:spcPts val="0"/>
              </a:spcBef>
              <a:spcAft>
                <a:spcPts val="588"/>
              </a:spcAft>
              <a:defRPr/>
            </a:pPr>
            <a:r>
              <a:rPr lang="en-US" b="1" baseline="0" dirty="0" smtClean="0"/>
              <a:t>&lt;READ</a:t>
            </a:r>
            <a:r>
              <a:rPr lang="en-US" b="0" baseline="0" dirty="0" smtClean="0"/>
              <a:t> the o</a:t>
            </a:r>
            <a:r>
              <a:rPr lang="en-US" b="0" dirty="0" smtClean="0"/>
              <a:t>bjectives on </a:t>
            </a:r>
            <a:r>
              <a:rPr lang="en-US" b="0" baseline="0" dirty="0" smtClean="0"/>
              <a:t>the slide.</a:t>
            </a:r>
            <a:r>
              <a:rPr lang="en-US" dirty="0" smtClean="0"/>
              <a:t>&gt;</a:t>
            </a:r>
          </a:p>
          <a:p>
            <a:pPr defTabSz="889115" eaLnBrk="1" fontAlgn="auto" hangingPunct="1">
              <a:spcBef>
                <a:spcPts val="0"/>
              </a:spcBef>
              <a:spcAft>
                <a:spcPts val="588"/>
              </a:spcAft>
              <a:defRPr/>
            </a:pPr>
            <a:endParaRPr lang="en-US" baseline="0" dirty="0" smtClean="0"/>
          </a:p>
          <a:p>
            <a:pPr defTabSz="902421">
              <a:defRPr/>
            </a:pPr>
            <a:r>
              <a:rPr lang="en-US" b="1" dirty="0">
                <a:solidFill>
                  <a:srgbClr val="000000"/>
                </a:solidFill>
              </a:rPr>
              <a:t>GO</a:t>
            </a:r>
            <a:r>
              <a:rPr lang="en-US" dirty="0">
                <a:solidFill>
                  <a:srgbClr val="000000"/>
                </a:solidFill>
              </a:rPr>
              <a:t> to next slide.</a:t>
            </a:r>
            <a:endParaRPr lang="en-US" baseline="0" dirty="0" smtClean="0"/>
          </a:p>
        </p:txBody>
      </p:sp>
      <p:sp>
        <p:nvSpPr>
          <p:cNvPr id="4" name="Slide Number Placeholder 3"/>
          <p:cNvSpPr>
            <a:spLocks noGrp="1"/>
          </p:cNvSpPr>
          <p:nvPr>
            <p:ph type="sldNum" sz="quarter" idx="10"/>
          </p:nvPr>
        </p:nvSpPr>
        <p:spPr/>
        <p:txBody>
          <a:bodyPr/>
          <a:lstStyle/>
          <a:p>
            <a:fld id="{850F07B1-5FA4-47F5-B5CE-432150AFD756}" type="slidenum">
              <a:rPr lang="en-US" smtClean="0"/>
              <a:pPr/>
              <a:t>3</a:t>
            </a:fld>
            <a:endParaRPr lang="en-US" dirty="0"/>
          </a:p>
        </p:txBody>
      </p:sp>
    </p:spTree>
    <p:extLst>
      <p:ext uri="{BB962C8B-B14F-4D97-AF65-F5344CB8AC3E}">
        <p14:creationId xmlns:p14="http://schemas.microsoft.com/office/powerpoint/2010/main" val="2702357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3355101"/>
          </a:xfrm>
        </p:spPr>
        <p:txBody>
          <a:bodyPr/>
          <a:lstStyle/>
          <a:p>
            <a:pPr defTabSz="902421">
              <a:defRPr/>
            </a:pPr>
            <a:r>
              <a:rPr lang="en-US" b="1" dirty="0" smtClean="0"/>
              <a:t>SAY:</a:t>
            </a:r>
          </a:p>
          <a:p>
            <a:pPr defTabSz="902421">
              <a:defRPr/>
            </a:pPr>
            <a:endParaRPr lang="en-US" b="0" baseline="0" dirty="0" smtClean="0"/>
          </a:p>
          <a:p>
            <a:pPr defTabSz="902421">
              <a:defRPr/>
            </a:pPr>
            <a:r>
              <a:rPr lang="en-US" b="0" baseline="0" dirty="0" smtClean="0"/>
              <a:t>Each laboratory must have key safety principles and procedures in place that minimize the risk to laboratory personnel and others for contamination and exposure to the pathogens being tested. </a:t>
            </a:r>
            <a:r>
              <a:rPr lang="en-US" baseline="0" dirty="0" smtClean="0"/>
              <a:t>Specimen-submittal protocols are crucial because</a:t>
            </a:r>
            <a:r>
              <a:rPr lang="en-US" b="0" baseline="0" dirty="0" smtClean="0"/>
              <a:t> each laboratory has its own safety procedures in place for collecting, shipping, labeling, and performing tests. </a:t>
            </a:r>
            <a:r>
              <a:rPr lang="en-US" b="0" baseline="0" dirty="0" smtClean="0">
                <a:latin typeface="Arial" pitchFamily="34" charset="0"/>
                <a:cs typeface="Arial" pitchFamily="34" charset="0"/>
              </a:rPr>
              <a:t>As the risk associated with a sample increases, the level, equipment, and </a:t>
            </a:r>
            <a:r>
              <a:rPr lang="en-US" b="0" u="none" baseline="0" dirty="0" smtClean="0">
                <a:latin typeface="Arial" pitchFamily="34" charset="0"/>
                <a:cs typeface="Arial" pitchFamily="34" charset="0"/>
              </a:rPr>
              <a:t>personal protective equipment needed </a:t>
            </a:r>
            <a:r>
              <a:rPr lang="en-US" b="0" baseline="0" dirty="0" smtClean="0">
                <a:latin typeface="Arial" pitchFamily="34" charset="0"/>
                <a:cs typeface="Arial" pitchFamily="34" charset="0"/>
              </a:rPr>
              <a:t>also increases.</a:t>
            </a:r>
            <a:endParaRPr lang="en-US" b="0" dirty="0" smtClean="0">
              <a:latin typeface="Arial" pitchFamily="34" charset="0"/>
              <a:cs typeface="Arial" pitchFamily="34" charset="0"/>
            </a:endParaRPr>
          </a:p>
          <a:p>
            <a:pPr defTabSz="912763" eaLnBrk="1" fontAlgn="auto" hangingPunct="1">
              <a:spcBef>
                <a:spcPts val="0"/>
              </a:spcBef>
              <a:spcAft>
                <a:spcPts val="592"/>
              </a:spcAft>
              <a:defRPr/>
            </a:pPr>
            <a:endParaRPr lang="en-US" b="0" dirty="0" smtClean="0">
              <a:latin typeface="Arial" pitchFamily="34" charset="0"/>
              <a:cs typeface="Arial" pitchFamily="34" charset="0"/>
            </a:endParaRPr>
          </a:p>
          <a:p>
            <a:pPr defTabSz="912763" eaLnBrk="1" fontAlgn="auto" hangingPunct="1">
              <a:spcBef>
                <a:spcPts val="0"/>
              </a:spcBef>
              <a:spcAft>
                <a:spcPts val="592"/>
              </a:spcAft>
              <a:defRPr/>
            </a:pPr>
            <a:r>
              <a:rPr lang="en-US" b="1" dirty="0">
                <a:solidFill>
                  <a:srgbClr val="000000"/>
                </a:solidFill>
              </a:rPr>
              <a:t>GO</a:t>
            </a:r>
            <a:r>
              <a:rPr lang="en-US" dirty="0">
                <a:solidFill>
                  <a:srgbClr val="000000"/>
                </a:solidFill>
              </a:rPr>
              <a:t> to next slide</a:t>
            </a:r>
            <a:r>
              <a:rPr lang="en-US" dirty="0" smtClean="0">
                <a:solidFill>
                  <a:srgbClr val="000000"/>
                </a:solidFill>
              </a:rPr>
              <a:t>.</a:t>
            </a:r>
            <a:endParaRPr lang="en-US" b="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30</a:t>
            </a:fld>
            <a:endParaRPr lang="en-US" dirty="0"/>
          </a:p>
        </p:txBody>
      </p:sp>
    </p:spTree>
    <p:extLst>
      <p:ext uri="{BB962C8B-B14F-4D97-AF65-F5344CB8AC3E}">
        <p14:creationId xmlns:p14="http://schemas.microsoft.com/office/powerpoint/2010/main" val="17759212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6784102"/>
          </a:xfrm>
        </p:spPr>
        <p:txBody>
          <a:bodyPr/>
          <a:lstStyle/>
          <a:p>
            <a:pPr defTabSz="912763" eaLnBrk="1" fontAlgn="auto" hangingPunct="1">
              <a:spcBef>
                <a:spcPts val="0"/>
              </a:spcBef>
              <a:spcAft>
                <a:spcPts val="592"/>
              </a:spcAft>
              <a:defRPr/>
            </a:pPr>
            <a:r>
              <a:rPr lang="en-US" b="1" dirty="0" smtClean="0">
                <a:latin typeface="Arial" pitchFamily="34" charset="0"/>
                <a:cs typeface="Arial" pitchFamily="34" charset="0"/>
              </a:rPr>
              <a:t>SAY:</a:t>
            </a:r>
          </a:p>
          <a:p>
            <a:pPr defTabSz="912763" eaLnBrk="1" fontAlgn="auto" hangingPunct="1">
              <a:spcBef>
                <a:spcPts val="0"/>
              </a:spcBef>
              <a:spcAft>
                <a:spcPts val="592"/>
              </a:spcAft>
              <a:defRPr/>
            </a:pPr>
            <a:endParaRPr lang="en-US" b="0" dirty="0" smtClean="0">
              <a:latin typeface="Arial" pitchFamily="34" charset="0"/>
              <a:cs typeface="Arial" pitchFamily="34" charset="0"/>
            </a:endParaRPr>
          </a:p>
          <a:p>
            <a:pPr defTabSz="912763" eaLnBrk="1" fontAlgn="auto" hangingPunct="1">
              <a:spcBef>
                <a:spcPts val="0"/>
              </a:spcBef>
              <a:spcAft>
                <a:spcPts val="592"/>
              </a:spcAft>
              <a:defRPr/>
            </a:pPr>
            <a:r>
              <a:rPr lang="en-US" b="0" dirty="0" smtClean="0">
                <a:latin typeface="Arial" pitchFamily="34" charset="0"/>
                <a:cs typeface="Arial" pitchFamily="34" charset="0"/>
              </a:rPr>
              <a:t>In biologic laboratories,</a:t>
            </a:r>
            <a:r>
              <a:rPr lang="en-US" b="0" baseline="0" dirty="0" smtClean="0">
                <a:latin typeface="Arial" pitchFamily="34" charset="0"/>
                <a:cs typeface="Arial" pitchFamily="34" charset="0"/>
              </a:rPr>
              <a:t> </a:t>
            </a:r>
            <a:r>
              <a:rPr lang="en-US" b="0" dirty="0" smtClean="0">
                <a:latin typeface="Arial" pitchFamily="34" charset="0"/>
                <a:cs typeface="Arial" pitchFamily="34" charset="0"/>
              </a:rPr>
              <a:t>one of f</a:t>
            </a:r>
            <a:r>
              <a:rPr lang="en-US" baseline="0" dirty="0" smtClean="0">
                <a:latin typeface="Arial" pitchFamily="34" charset="0"/>
                <a:cs typeface="Arial" pitchFamily="34" charset="0"/>
              </a:rPr>
              <a:t>our biosafety levels is assigned, with Level 1 being the lowest risk and Level 4 the highest. Level selection </a:t>
            </a:r>
            <a:r>
              <a:rPr lang="en-US" dirty="0" smtClean="0">
                <a:latin typeface="Arial" pitchFamily="34" charset="0"/>
                <a:cs typeface="Arial" pitchFamily="34" charset="0"/>
              </a:rPr>
              <a:t>depends on different factors, </a:t>
            </a:r>
            <a:r>
              <a:rPr lang="en-US" u="none" dirty="0" smtClean="0">
                <a:latin typeface="Arial" pitchFamily="34" charset="0"/>
                <a:cs typeface="Arial" pitchFamily="34" charset="0"/>
              </a:rPr>
              <a:t>including how the organisms spread among persons (for example, by air, water, or person-to-person contact). </a:t>
            </a:r>
            <a:r>
              <a:rPr lang="en-US" u="none" baseline="0" dirty="0" smtClean="0">
                <a:latin typeface="Arial" pitchFamily="34" charset="0"/>
                <a:cs typeface="Arial" pitchFamily="34" charset="0"/>
              </a:rPr>
              <a:t>As the risks associated with the microbe increases, the assigned level increases. </a:t>
            </a:r>
          </a:p>
          <a:p>
            <a:pPr defTabSz="912763" eaLnBrk="1" fontAlgn="auto" hangingPunct="1">
              <a:spcBef>
                <a:spcPts val="0"/>
              </a:spcBef>
              <a:spcAft>
                <a:spcPts val="592"/>
              </a:spcAft>
              <a:defRPr/>
            </a:pPr>
            <a:endParaRPr lang="en-US" u="none" baseline="0" dirty="0" smtClean="0">
              <a:latin typeface="Arial" pitchFamily="34" charset="0"/>
              <a:cs typeface="Arial" pitchFamily="34" charset="0"/>
            </a:endParaRPr>
          </a:p>
          <a:p>
            <a:pPr defTabSz="912763" eaLnBrk="1" fontAlgn="auto" hangingPunct="1">
              <a:spcBef>
                <a:spcPts val="0"/>
              </a:spcBef>
              <a:spcAft>
                <a:spcPts val="592"/>
              </a:spcAft>
              <a:defRPr/>
            </a:pPr>
            <a:r>
              <a:rPr lang="en-US" u="none" baseline="0" dirty="0" smtClean="0">
                <a:latin typeface="Arial" pitchFamily="34" charset="0"/>
                <a:cs typeface="Arial" pitchFamily="34" charset="0"/>
              </a:rPr>
              <a:t>For example, a virus that spreads by air can spread easily from person to person and requires complicated handling in the laboratory. If a vaccine or effective treatment does not exist, a high biosafety level is required. However, an organism that does not cause severe disease only requires a low biosafety level.</a:t>
            </a:r>
            <a:r>
              <a:rPr lang="en-US" u="none" dirty="0" smtClean="0">
                <a:latin typeface="Arial" pitchFamily="34" charset="0"/>
                <a:cs typeface="Arial" pitchFamily="34" charset="0"/>
              </a:rPr>
              <a:t> Each laboratory must</a:t>
            </a:r>
            <a:r>
              <a:rPr lang="en-US" u="none" baseline="0" dirty="0" smtClean="0">
                <a:latin typeface="Arial" pitchFamily="34" charset="0"/>
                <a:cs typeface="Arial" pitchFamily="34" charset="0"/>
              </a:rPr>
              <a:t> display signs notifying personnel of the applicable biosafety level that represents how the agent should be handled. </a:t>
            </a:r>
          </a:p>
          <a:p>
            <a:pPr defTabSz="912763" eaLnBrk="1" fontAlgn="auto" hangingPunct="1">
              <a:spcBef>
                <a:spcPts val="0"/>
              </a:spcBef>
              <a:spcAft>
                <a:spcPts val="592"/>
              </a:spcAft>
              <a:defRPr/>
            </a:pPr>
            <a:endParaRPr lang="en-US" u="none" baseline="0" dirty="0" smtClean="0">
              <a:latin typeface="Arial" pitchFamily="34" charset="0"/>
              <a:cs typeface="Arial" pitchFamily="34" charset="0"/>
            </a:endParaRPr>
          </a:p>
          <a:p>
            <a:pPr defTabSz="912763" eaLnBrk="1" fontAlgn="auto" hangingPunct="1">
              <a:spcBef>
                <a:spcPts val="0"/>
              </a:spcBef>
              <a:spcAft>
                <a:spcPts val="592"/>
              </a:spcAft>
              <a:defRPr/>
            </a:pPr>
            <a:r>
              <a:rPr lang="en-US" dirty="0" smtClean="0">
                <a:latin typeface="Arial" pitchFamily="34" charset="0"/>
                <a:cs typeface="Arial" pitchFamily="34" charset="0"/>
              </a:rPr>
              <a:t>Each bio</a:t>
            </a:r>
            <a:r>
              <a:rPr lang="en-US" u="none" dirty="0" smtClean="0">
                <a:latin typeface="Arial" pitchFamily="34" charset="0"/>
                <a:cs typeface="Arial" pitchFamily="34" charset="0"/>
              </a:rPr>
              <a:t>safety</a:t>
            </a:r>
            <a:r>
              <a:rPr lang="en-US" u="none" baseline="0" dirty="0" smtClean="0">
                <a:latin typeface="Arial" pitchFamily="34" charset="0"/>
                <a:cs typeface="Arial" pitchFamily="34" charset="0"/>
              </a:rPr>
              <a:t> </a:t>
            </a:r>
            <a:r>
              <a:rPr lang="en-US" dirty="0" smtClean="0">
                <a:latin typeface="Arial" pitchFamily="34" charset="0"/>
                <a:cs typeface="Arial" pitchFamily="34" charset="0"/>
              </a:rPr>
              <a:t>level has its own specific containment controls, safety equipment,</a:t>
            </a:r>
            <a:r>
              <a:rPr lang="en-US" baseline="0" dirty="0" smtClean="0">
                <a:latin typeface="Arial" pitchFamily="34" charset="0"/>
                <a:cs typeface="Arial" pitchFamily="34" charset="0"/>
              </a:rPr>
              <a:t> </a:t>
            </a:r>
            <a:r>
              <a:rPr lang="en-US" dirty="0" smtClean="0">
                <a:latin typeface="Arial" pitchFamily="34" charset="0"/>
                <a:cs typeface="Arial" pitchFamily="34" charset="0"/>
              </a:rPr>
              <a:t>and </a:t>
            </a:r>
            <a:r>
              <a:rPr lang="en-US" u="none" dirty="0" smtClean="0">
                <a:latin typeface="Arial" pitchFamily="34" charset="0"/>
                <a:cs typeface="Arial" pitchFamily="34" charset="0"/>
              </a:rPr>
              <a:t>required </a:t>
            </a:r>
            <a:r>
              <a:rPr lang="en-US" dirty="0" smtClean="0">
                <a:latin typeface="Arial" pitchFamily="34" charset="0"/>
                <a:cs typeface="Arial" pitchFamily="34" charset="0"/>
              </a:rPr>
              <a:t>facility</a:t>
            </a:r>
            <a:r>
              <a:rPr lang="en-US" baseline="0" dirty="0" smtClean="0">
                <a:latin typeface="Arial" pitchFamily="34" charset="0"/>
                <a:cs typeface="Arial" pitchFamily="34" charset="0"/>
              </a:rPr>
              <a:t> construction. </a:t>
            </a:r>
            <a:r>
              <a:rPr lang="en-US" dirty="0" smtClean="0">
                <a:latin typeface="Arial" pitchFamily="34" charset="0"/>
                <a:cs typeface="Arial" pitchFamily="34" charset="0"/>
              </a:rPr>
              <a:t>Different types of specialized controls and equipment</a:t>
            </a:r>
            <a:r>
              <a:rPr lang="en-US" baseline="0" dirty="0" smtClean="0">
                <a:latin typeface="Arial" pitchFamily="34" charset="0"/>
                <a:cs typeface="Arial" pitchFamily="34" charset="0"/>
              </a:rPr>
              <a:t> </a:t>
            </a:r>
            <a:r>
              <a:rPr lang="en-US" dirty="0" smtClean="0">
                <a:latin typeface="Arial" pitchFamily="34" charset="0"/>
                <a:cs typeface="Arial" pitchFamily="34" charset="0"/>
              </a:rPr>
              <a:t>are used to provide barriers between the</a:t>
            </a:r>
            <a:r>
              <a:rPr lang="en-US" baseline="0" dirty="0" smtClean="0">
                <a:latin typeface="Arial" pitchFamily="34" charset="0"/>
                <a:cs typeface="Arial" pitchFamily="34" charset="0"/>
              </a:rPr>
              <a:t> </a:t>
            </a:r>
            <a:r>
              <a:rPr lang="en-US" dirty="0" smtClean="0">
                <a:latin typeface="Arial" pitchFamily="34" charset="0"/>
                <a:cs typeface="Arial" pitchFamily="34" charset="0"/>
              </a:rPr>
              <a:t>microbe and the laboratory practitioner,</a:t>
            </a:r>
            <a:r>
              <a:rPr lang="en-US" baseline="0" dirty="0" smtClean="0">
                <a:latin typeface="Arial" pitchFamily="34" charset="0"/>
                <a:cs typeface="Arial" pitchFamily="34" charset="0"/>
              </a:rPr>
              <a:t> ranging </a:t>
            </a:r>
            <a:r>
              <a:rPr lang="en-US" dirty="0" smtClean="0">
                <a:latin typeface="Arial" pitchFamily="34" charset="0"/>
                <a:cs typeface="Arial" pitchFamily="34" charset="0"/>
              </a:rPr>
              <a:t>from disposable gloves and face shields</a:t>
            </a:r>
            <a:r>
              <a:rPr lang="en-US" u="none" baseline="0" dirty="0" smtClean="0">
                <a:latin typeface="Arial" pitchFamily="34" charset="0"/>
                <a:cs typeface="Arial" pitchFamily="34" charset="0"/>
              </a:rPr>
              <a:t> </a:t>
            </a:r>
            <a:r>
              <a:rPr lang="en-US" u="none" dirty="0" smtClean="0">
                <a:latin typeface="Arial" pitchFamily="34" charset="0"/>
                <a:cs typeface="Arial" pitchFamily="34" charset="0"/>
              </a:rPr>
              <a:t>to complex</a:t>
            </a:r>
            <a:r>
              <a:rPr lang="en-US" u="none" baseline="0" dirty="0" smtClean="0">
                <a:latin typeface="Arial" pitchFamily="34" charset="0"/>
                <a:cs typeface="Arial" pitchFamily="34" charset="0"/>
              </a:rPr>
              <a:t> </a:t>
            </a:r>
            <a:r>
              <a:rPr lang="en-US" u="none" dirty="0" smtClean="0">
                <a:latin typeface="Arial" pitchFamily="34" charset="0"/>
                <a:cs typeface="Arial" pitchFamily="34" charset="0"/>
              </a:rPr>
              <a:t>biosafety cabinets.</a:t>
            </a:r>
          </a:p>
          <a:p>
            <a:endParaRPr lang="en-US" b="0" baseline="0" dirty="0" smtClean="0"/>
          </a:p>
          <a:p>
            <a:pPr defTabSz="902421">
              <a:defRPr/>
            </a:pPr>
            <a:r>
              <a:rPr lang="en-US" b="1" dirty="0">
                <a:solidFill>
                  <a:srgbClr val="000000"/>
                </a:solidFill>
              </a:rPr>
              <a:t>GO</a:t>
            </a:r>
            <a:r>
              <a:rPr lang="en-US" dirty="0">
                <a:solidFill>
                  <a:srgbClr val="000000"/>
                </a:solidFill>
              </a:rPr>
              <a:t> to next slide</a:t>
            </a:r>
            <a:r>
              <a:rPr lang="en-US" dirty="0" smtClean="0">
                <a:solidFill>
                  <a:srgbClr val="000000"/>
                </a:solidFill>
              </a:rPr>
              <a:t>.</a:t>
            </a:r>
            <a:endParaRPr lang="en-US" dirty="0" smtClean="0"/>
          </a:p>
        </p:txBody>
      </p:sp>
      <p:sp>
        <p:nvSpPr>
          <p:cNvPr id="4" name="Slide Number Placeholder 3"/>
          <p:cNvSpPr>
            <a:spLocks noGrp="1"/>
          </p:cNvSpPr>
          <p:nvPr>
            <p:ph type="sldNum" sz="quarter" idx="10"/>
          </p:nvPr>
        </p:nvSpPr>
        <p:spPr/>
        <p:txBody>
          <a:bodyPr/>
          <a:lstStyle/>
          <a:p>
            <a:fld id="{714030E3-7CD7-4FAB-A859-856452DD2F32}"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69850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5488702"/>
          </a:xfrm>
        </p:spPr>
        <p:txBody>
          <a:bodyPr/>
          <a:lstStyle/>
          <a:p>
            <a:pPr defTabSz="902421">
              <a:defRPr/>
            </a:pPr>
            <a:r>
              <a:rPr lang="en-US" b="1" dirty="0" smtClean="0"/>
              <a:t>SAY:</a:t>
            </a:r>
          </a:p>
          <a:p>
            <a:pPr defTabSz="902421">
              <a:defRPr/>
            </a:pPr>
            <a:endParaRPr lang="en-US" dirty="0" smtClean="0"/>
          </a:p>
          <a:p>
            <a:pPr defTabSz="902421">
              <a:defRPr/>
            </a:pPr>
            <a:r>
              <a:rPr lang="en-US" dirty="0" smtClean="0"/>
              <a:t>Overall laboratory safety is governed by local, state, and federal regulations administered by different agencies. </a:t>
            </a:r>
          </a:p>
          <a:p>
            <a:pPr defTabSz="902421">
              <a:defRPr/>
            </a:pPr>
            <a:endParaRPr lang="en-US" dirty="0" smtClean="0"/>
          </a:p>
          <a:p>
            <a:pPr defTabSz="902421">
              <a:defRPr/>
            </a:pPr>
            <a:r>
              <a:rPr lang="en-US" dirty="0" smtClean="0"/>
              <a:t>OSHA,</a:t>
            </a:r>
            <a:r>
              <a:rPr lang="en-US" baseline="0" dirty="0" smtClean="0"/>
              <a:t> or the Occupational Safety and Health Administration, has published extensive guidance for minimizing risks and making laboratories safer. </a:t>
            </a:r>
            <a:r>
              <a:rPr lang="en-US" dirty="0" smtClean="0"/>
              <a:t>OSHA standards provide rules that protect workers from chemical hazards as well as biologic, physical, and safety hazards.</a:t>
            </a:r>
          </a:p>
          <a:p>
            <a:pPr defTabSz="902421">
              <a:defRPr/>
            </a:pPr>
            <a:endParaRPr lang="en-US" dirty="0" smtClean="0"/>
          </a:p>
          <a:p>
            <a:pPr defTabSz="902421">
              <a:defRPr/>
            </a:pPr>
            <a:r>
              <a:rPr lang="en-US" b="0" dirty="0" smtClean="0"/>
              <a:t>Other</a:t>
            </a:r>
            <a:r>
              <a:rPr lang="en-US" b="0" baseline="0" dirty="0" smtClean="0"/>
              <a:t> federal entities issue guidelines and regulations for programmatic testing, such as the Clinical Laboratory Improvement Amendments, or CLIA, which are federal regulatory standards that apply to all clinical laboratory safety practices. USDA, DOJ, EPA, FDA, CDC, and NIH all have additional guidelines and regulations in place regarding how testing and laboratory practice must be conducted. </a:t>
            </a:r>
            <a:endParaRPr lang="en-US" dirty="0" smtClean="0"/>
          </a:p>
          <a:p>
            <a:endParaRPr lang="en-US" dirty="0" smtClean="0"/>
          </a:p>
          <a:p>
            <a:pPr marL="0" marR="0" indent="0" algn="l" defTabSz="914400" rtl="0" eaLnBrk="0" fontAlgn="base" latinLnBrk="0" hangingPunct="0">
              <a:spcBef>
                <a:spcPct val="30000"/>
              </a:spcBef>
              <a:spcAft>
                <a:spcPct val="0"/>
              </a:spcAft>
              <a:buClrTx/>
              <a:buSzTx/>
              <a:buFontTx/>
              <a:buNone/>
              <a:tabLst/>
              <a:defRPr/>
            </a:pPr>
            <a:r>
              <a:rPr lang="en-US" b="1" dirty="0" smtClean="0">
                <a:solidFill>
                  <a:srgbClr val="000000"/>
                </a:solidFill>
              </a:rPr>
              <a:t>GO</a:t>
            </a:r>
            <a:r>
              <a:rPr lang="en-US" dirty="0" smtClean="0">
                <a:solidFill>
                  <a:srgbClr val="000000"/>
                </a:solidFill>
              </a:rPr>
              <a:t> to next slide.</a:t>
            </a:r>
            <a:endParaRPr lang="en-US" dirty="0" smtClean="0"/>
          </a:p>
        </p:txBody>
      </p:sp>
      <p:sp>
        <p:nvSpPr>
          <p:cNvPr id="4" name="Slide Number Placeholder 3"/>
          <p:cNvSpPr>
            <a:spLocks noGrp="1"/>
          </p:cNvSpPr>
          <p:nvPr>
            <p:ph type="sldNum" sz="quarter" idx="10"/>
          </p:nvPr>
        </p:nvSpPr>
        <p:spPr/>
        <p:txBody>
          <a:bodyPr/>
          <a:lstStyle/>
          <a:p>
            <a:pPr>
              <a:lnSpc>
                <a:spcPct val="150000"/>
              </a:lnSpc>
              <a:defRPr/>
            </a:pPr>
            <a:fld id="{E56C1B69-6936-4942-9916-14430690B8EB}" type="slidenum">
              <a:rPr lang="en-US" smtClean="0"/>
              <a:pPr>
                <a:lnSpc>
                  <a:spcPct val="150000"/>
                </a:lnSpc>
                <a:defRPr/>
              </a:pPr>
              <a:t>32</a:t>
            </a:fld>
            <a:endParaRPr lang="en-US" dirty="0"/>
          </a:p>
        </p:txBody>
      </p:sp>
    </p:spTree>
    <p:extLst>
      <p:ext uri="{BB962C8B-B14F-4D97-AF65-F5344CB8AC3E}">
        <p14:creationId xmlns:p14="http://schemas.microsoft.com/office/powerpoint/2010/main" val="21510773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8917702"/>
          </a:xfrm>
        </p:spPr>
        <p:txBody>
          <a:bodyPr/>
          <a:lstStyle/>
          <a:p>
            <a:r>
              <a:rPr lang="en-US" sz="1200" b="1" kern="1200" dirty="0" smtClean="0">
                <a:solidFill>
                  <a:schemeClr val="tx1"/>
                </a:solidFill>
                <a:effectLst/>
                <a:latin typeface="Arial" charset="0"/>
                <a:ea typeface="+mn-ea"/>
                <a:cs typeface="Arial" charset="0"/>
              </a:rPr>
              <a:t>SAY:</a:t>
            </a:r>
            <a:endParaRPr lang="en-US" sz="1200" kern="1200" dirty="0" smtClean="0">
              <a:solidFill>
                <a:schemeClr val="tx1"/>
              </a:solidFill>
              <a:effectLst/>
              <a:latin typeface="Arial" charset="0"/>
              <a:ea typeface="+mn-ea"/>
              <a:cs typeface="Arial" charset="0"/>
            </a:endParaRPr>
          </a:p>
          <a:p>
            <a:endParaRPr lang="en-US"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Safe specimen handling and shipment is a crucial part of laboratory practice. All PHLs have specific specimen collection manuals that must be provided to users. Quality standards govern laboratories in terms of specimen collection and shipping. Incorrect collection and shipping can result in the laboratory being unable to perform the requested test or cause it to provide invalid results. Because specifications, collection methods, and shipping procedures are based on the qualifications of the receiving laboratory and the type of specimens being collected, entities submitting samples</a:t>
            </a:r>
            <a:r>
              <a:rPr lang="en-US" sz="1200" kern="1200" baseline="0" dirty="0" smtClean="0">
                <a:solidFill>
                  <a:schemeClr val="tx1"/>
                </a:solidFill>
                <a:effectLst/>
                <a:latin typeface="Arial" charset="0"/>
                <a:ea typeface="+mn-ea"/>
                <a:cs typeface="Arial" charset="0"/>
              </a:rPr>
              <a:t> for testing</a:t>
            </a:r>
            <a:r>
              <a:rPr lang="en-US" sz="1200" kern="1200" dirty="0" smtClean="0">
                <a:solidFill>
                  <a:schemeClr val="tx1"/>
                </a:solidFill>
                <a:effectLst/>
                <a:latin typeface="Arial" charset="0"/>
                <a:ea typeface="+mn-ea"/>
                <a:cs typeface="Arial" charset="0"/>
              </a:rPr>
              <a:t> need to know the correct protocol to follow. </a:t>
            </a:r>
          </a:p>
          <a:p>
            <a:pPr defTabSz="895743">
              <a:defRPr/>
            </a:pPr>
            <a:endParaRPr lang="en-US" b="1" baseline="0" dirty="0" smtClean="0"/>
          </a:p>
          <a:p>
            <a:pPr defTabSz="895743">
              <a:defRPr/>
            </a:pPr>
            <a:r>
              <a:rPr lang="en-US" b="0" baseline="0" dirty="0" smtClean="0"/>
              <a:t>Before sample collection, those entities should know</a:t>
            </a:r>
          </a:p>
          <a:p>
            <a:pPr marL="169204" indent="-169204" defTabSz="895743">
              <a:buFont typeface="Arial" pitchFamily="34" charset="0"/>
              <a:buChar char="•"/>
              <a:defRPr/>
            </a:pPr>
            <a:r>
              <a:rPr lang="en-US" b="0" baseline="0" dirty="0" smtClean="0"/>
              <a:t>what type of samples to collect;</a:t>
            </a:r>
          </a:p>
          <a:p>
            <a:pPr marL="169204" indent="-169204" defTabSz="895743">
              <a:buFont typeface="Arial" pitchFamily="34" charset="0"/>
              <a:buChar char="•"/>
              <a:defRPr/>
            </a:pPr>
            <a:r>
              <a:rPr lang="en-US" b="0" baseline="0" dirty="0" smtClean="0"/>
              <a:t>what methods to use for collecting the samples;</a:t>
            </a:r>
          </a:p>
          <a:p>
            <a:pPr marL="169204" indent="-169204" defTabSz="895743">
              <a:buFont typeface="Arial" pitchFamily="34" charset="0"/>
              <a:buChar char="•"/>
              <a:defRPr/>
            </a:pPr>
            <a:r>
              <a:rPr lang="en-US" b="0" baseline="0" dirty="0" smtClean="0"/>
              <a:t>how to store the samples before shipment;</a:t>
            </a:r>
          </a:p>
          <a:p>
            <a:pPr marL="169204" indent="-169204" defTabSz="895743">
              <a:buFont typeface="Arial" pitchFamily="34" charset="0"/>
              <a:buChar char="•"/>
              <a:defRPr/>
            </a:pPr>
            <a:r>
              <a:rPr lang="en-US" b="0" baseline="0" dirty="0" smtClean="0"/>
              <a:t>which laboratory can receive and test the samples; and </a:t>
            </a:r>
          </a:p>
          <a:p>
            <a:pPr marL="169204" indent="-169204" defTabSz="895743">
              <a:buFont typeface="Arial" pitchFamily="34" charset="0"/>
              <a:buChar char="•"/>
              <a:defRPr/>
            </a:pPr>
            <a:r>
              <a:rPr lang="en-US" b="0" baseline="0" dirty="0" smtClean="0"/>
              <a:t>how to pack, label, and ship the samples.</a:t>
            </a:r>
          </a:p>
          <a:p>
            <a:pPr marL="169204" indent="-169204" defTabSz="895743">
              <a:buFont typeface="Arial" pitchFamily="34" charset="0"/>
              <a:buChar char="•"/>
              <a:defRPr/>
            </a:pPr>
            <a:endParaRPr lang="en-US" b="0" baseline="0" dirty="0" smtClean="0"/>
          </a:p>
          <a:p>
            <a:pPr marL="0" marR="0" indent="0" algn="l" defTabSz="895743" rtl="0" eaLnBrk="0" fontAlgn="base" latinLnBrk="0" hangingPunct="0">
              <a:spcBef>
                <a:spcPct val="30000"/>
              </a:spcBef>
              <a:spcAft>
                <a:spcPct val="0"/>
              </a:spcAft>
              <a:buClrTx/>
              <a:buSzTx/>
              <a:buFontTx/>
              <a:buNone/>
              <a:tabLst/>
              <a:defRPr/>
            </a:pPr>
            <a:r>
              <a:rPr lang="en-US" dirty="0" smtClean="0"/>
              <a:t>Packing</a:t>
            </a:r>
            <a:r>
              <a:rPr lang="en-US" baseline="0" dirty="0" smtClean="0"/>
              <a:t> and shipping techniques might include refrigeration, such as using dry ice. </a:t>
            </a:r>
          </a:p>
          <a:p>
            <a:pPr marL="0" marR="0" indent="0" algn="l" defTabSz="895743" rtl="0" eaLnBrk="0" fontAlgn="base" latinLnBrk="0" hangingPunct="0">
              <a:spcBef>
                <a:spcPct val="30000"/>
              </a:spcBef>
              <a:spcAft>
                <a:spcPct val="0"/>
              </a:spcAft>
              <a:buClrTx/>
              <a:buSzTx/>
              <a:buFontTx/>
              <a:buNone/>
              <a:tabLst/>
              <a:defRPr/>
            </a:pPr>
            <a:endParaRPr lang="en-US" i="0" baseline="0" dirty="0" smtClean="0"/>
          </a:p>
          <a:p>
            <a:pPr marL="0" marR="0" indent="0" algn="l" defTabSz="895743" rtl="0" eaLnBrk="0" fontAlgn="base" latinLnBrk="0" hangingPunct="0">
              <a:spcBef>
                <a:spcPct val="30000"/>
              </a:spcBef>
              <a:spcAft>
                <a:spcPct val="0"/>
              </a:spcAft>
              <a:buClrTx/>
              <a:buSzTx/>
              <a:buFontTx/>
              <a:buNone/>
              <a:tabLst/>
              <a:defRPr/>
            </a:pPr>
            <a:r>
              <a:rPr lang="en-US" i="0" baseline="0" dirty="0" smtClean="0"/>
              <a:t>The importance of correct packaging and shipping cannot be overstated. For example, </a:t>
            </a:r>
            <a:r>
              <a:rPr lang="en-US" b="0" u="none" baseline="0" dirty="0" smtClean="0"/>
              <a:t>anthrax samples that are incorrectly packaged and shipped will be rejected because that places laboratory personnel at high risk for infection. This will</a:t>
            </a:r>
            <a:r>
              <a:rPr lang="en-US" b="0" baseline="0" dirty="0" smtClean="0"/>
              <a:t> delay the public health response and impede crucial public health interventions. </a:t>
            </a:r>
          </a:p>
          <a:p>
            <a:pPr defTabSz="895743">
              <a:defRPr/>
            </a:pPr>
            <a:endParaRPr lang="en-US" i="0" baseline="0" dirty="0" smtClean="0"/>
          </a:p>
          <a:p>
            <a:pPr defTabSz="902421">
              <a:defRPr/>
            </a:pPr>
            <a:r>
              <a:rPr lang="en-US" b="1" dirty="0">
                <a:solidFill>
                  <a:srgbClr val="000000"/>
                </a:solidFill>
              </a:rPr>
              <a:t>GO</a:t>
            </a:r>
            <a:r>
              <a:rPr lang="en-US" dirty="0">
                <a:solidFill>
                  <a:srgbClr val="000000"/>
                </a:solidFill>
              </a:rPr>
              <a:t> to next slide.</a:t>
            </a:r>
          </a:p>
        </p:txBody>
      </p:sp>
      <p:sp>
        <p:nvSpPr>
          <p:cNvPr id="4" name="Slide Number Placeholder 3"/>
          <p:cNvSpPr>
            <a:spLocks noGrp="1"/>
          </p:cNvSpPr>
          <p:nvPr>
            <p:ph type="sldNum" sz="quarter" idx="10"/>
          </p:nvPr>
        </p:nvSpPr>
        <p:spPr/>
        <p:txBody>
          <a:bodyPr/>
          <a:lstStyle/>
          <a:p>
            <a:fld id="{714030E3-7CD7-4FAB-A859-856452DD2F32}"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025628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4848940"/>
          </a:xfrm>
        </p:spPr>
        <p:txBody>
          <a:bodyPr/>
          <a:lstStyle/>
          <a:p>
            <a:pPr defTabSz="895743">
              <a:defRPr/>
            </a:pPr>
            <a:r>
              <a:rPr lang="en-US" b="1" baseline="0" dirty="0" smtClean="0"/>
              <a:t>SAY:</a:t>
            </a:r>
          </a:p>
          <a:p>
            <a:endParaRPr lang="en-US"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Laboratories are required by regulation to inform and monitor the quality of specimen labeling and shipping.</a:t>
            </a:r>
          </a:p>
          <a:p>
            <a:pPr defTabSz="895743">
              <a:defRPr/>
            </a:pPr>
            <a:endParaRPr lang="en-US" b="1" baseline="0" dirty="0" smtClean="0"/>
          </a:p>
          <a:p>
            <a:r>
              <a:rPr lang="en-US" sz="1200" kern="1200" dirty="0" smtClean="0">
                <a:solidFill>
                  <a:schemeClr val="tx1"/>
                </a:solidFill>
                <a:effectLst/>
                <a:latin typeface="Arial" charset="0"/>
                <a:ea typeface="+mn-ea"/>
                <a:cs typeface="Arial" charset="0"/>
              </a:rPr>
              <a:t>Before shipping samples, staff should</a:t>
            </a:r>
          </a:p>
          <a:p>
            <a:pPr marL="171450" indent="-171450">
              <a:buFont typeface="Arial" panose="020B0604020202020204" pitchFamily="34" charset="0"/>
              <a:buChar char="•"/>
            </a:pPr>
            <a:r>
              <a:rPr lang="en-US" sz="1200" strike="noStrike" kern="1200" dirty="0" smtClean="0">
                <a:solidFill>
                  <a:schemeClr val="tx1"/>
                </a:solidFill>
                <a:effectLst/>
                <a:latin typeface="Arial" charset="0"/>
                <a:ea typeface="+mn-ea"/>
                <a:cs typeface="Arial" charset="0"/>
              </a:rPr>
              <a:t>determine if the specimen is appropriate for the designated PHL;</a:t>
            </a:r>
          </a:p>
          <a:p>
            <a:pPr marL="171450" indent="-171450">
              <a:buFont typeface="Arial" panose="020B0604020202020204" pitchFamily="34" charset="0"/>
              <a:buChar char="•"/>
            </a:pPr>
            <a:r>
              <a:rPr lang="en-US" sz="1200" kern="1200" dirty="0" smtClean="0">
                <a:solidFill>
                  <a:schemeClr val="tx1"/>
                </a:solidFill>
                <a:effectLst/>
                <a:latin typeface="Arial" charset="0"/>
                <a:ea typeface="+mn-ea"/>
                <a:cs typeface="Arial" charset="0"/>
              </a:rPr>
              <a:t>identify the correct packing and shipping techniques; and</a:t>
            </a:r>
          </a:p>
          <a:p>
            <a:pPr marL="171450" indent="-171450">
              <a:buFont typeface="Arial" panose="020B0604020202020204" pitchFamily="34" charset="0"/>
              <a:buChar char="•"/>
            </a:pPr>
            <a:r>
              <a:rPr lang="en-US" sz="1200" kern="1200" dirty="0" smtClean="0">
                <a:solidFill>
                  <a:schemeClr val="tx1"/>
                </a:solidFill>
                <a:effectLst/>
                <a:latin typeface="Arial" charset="0"/>
                <a:ea typeface="+mn-ea"/>
                <a:cs typeface="Arial" charset="0"/>
              </a:rPr>
              <a:t>ensure the specimens have correct documentation and labels. </a:t>
            </a:r>
          </a:p>
          <a:p>
            <a:pPr defTabSz="895743">
              <a:defRPr/>
            </a:pPr>
            <a:endParaRPr lang="en-US" dirty="0"/>
          </a:p>
          <a:p>
            <a:pPr defTabSz="895743">
              <a:defRPr/>
            </a:pPr>
            <a:r>
              <a:rPr lang="en-US" dirty="0" smtClean="0"/>
              <a:t>After </a:t>
            </a:r>
            <a:r>
              <a:rPr lang="en-US" dirty="0"/>
              <a:t>the laboratory completes </a:t>
            </a:r>
            <a:r>
              <a:rPr lang="en-US" dirty="0" smtClean="0"/>
              <a:t>the testing</a:t>
            </a:r>
            <a:r>
              <a:rPr lang="en-US" dirty="0"/>
              <a:t>, test results are delivered </a:t>
            </a:r>
            <a:r>
              <a:rPr lang="en-US" dirty="0" smtClean="0"/>
              <a:t>by telephone</a:t>
            </a:r>
            <a:r>
              <a:rPr lang="en-US" dirty="0"/>
              <a:t>, </a:t>
            </a:r>
            <a:r>
              <a:rPr lang="en-US" dirty="0" smtClean="0"/>
              <a:t>U.S. postal mail</a:t>
            </a:r>
            <a:r>
              <a:rPr lang="en-US" dirty="0"/>
              <a:t>, </a:t>
            </a:r>
            <a:r>
              <a:rPr lang="en-US" dirty="0" smtClean="0"/>
              <a:t>express mail delivery</a:t>
            </a:r>
            <a:r>
              <a:rPr lang="en-US" baseline="0" dirty="0" smtClean="0"/>
              <a:t> service, </a:t>
            </a:r>
            <a:r>
              <a:rPr lang="en-US" dirty="0" smtClean="0"/>
              <a:t>or </a:t>
            </a:r>
            <a:r>
              <a:rPr lang="en-US" dirty="0"/>
              <a:t>e-mail, </a:t>
            </a:r>
            <a:r>
              <a:rPr lang="en-US" dirty="0" smtClean="0"/>
              <a:t>depending </a:t>
            </a:r>
            <a:r>
              <a:rPr lang="en-US" dirty="0"/>
              <a:t>on the laboratory and the urgency of the </a:t>
            </a:r>
            <a:r>
              <a:rPr lang="en-US" dirty="0" smtClean="0"/>
              <a:t>needed test results.</a:t>
            </a:r>
            <a:endParaRPr lang="en-US" dirty="0"/>
          </a:p>
          <a:p>
            <a:pPr defTabSz="895743">
              <a:defRPr/>
            </a:pPr>
            <a:endParaRPr lang="en-US" b="0" i="0" baseline="0" dirty="0" smtClean="0"/>
          </a:p>
          <a:p>
            <a:pPr defTabSz="895743">
              <a:defRPr/>
            </a:pPr>
            <a:r>
              <a:rPr lang="en-US" b="1" dirty="0">
                <a:solidFill>
                  <a:srgbClr val="000000"/>
                </a:solidFill>
              </a:rPr>
              <a:t>GO</a:t>
            </a:r>
            <a:r>
              <a:rPr lang="en-US" dirty="0">
                <a:solidFill>
                  <a:srgbClr val="000000"/>
                </a:solidFill>
              </a:rPr>
              <a:t> to next slide</a:t>
            </a:r>
            <a:r>
              <a:rPr lang="en-US" dirty="0" smtClean="0">
                <a:solidFill>
                  <a:srgbClr val="000000"/>
                </a:solidFill>
              </a:rPr>
              <a:t>.</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34</a:t>
            </a:fld>
            <a:endParaRPr lang="en-US" dirty="0"/>
          </a:p>
        </p:txBody>
      </p:sp>
    </p:spTree>
    <p:extLst>
      <p:ext uri="{BB962C8B-B14F-4D97-AF65-F5344CB8AC3E}">
        <p14:creationId xmlns:p14="http://schemas.microsoft.com/office/powerpoint/2010/main" val="34169191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2897901"/>
          </a:xfrm>
        </p:spPr>
        <p:txBody>
          <a:bodyPr/>
          <a:lstStyle/>
          <a:p>
            <a:pPr>
              <a:spcAft>
                <a:spcPts val="588"/>
              </a:spcAft>
            </a:pPr>
            <a:r>
              <a:rPr lang="en-US" b="0" dirty="0" smtClean="0"/>
              <a:t>&lt;</a:t>
            </a:r>
            <a:r>
              <a:rPr lang="en-US" b="1" dirty="0" smtClean="0"/>
              <a:t>READ</a:t>
            </a:r>
            <a:r>
              <a:rPr lang="en-US" dirty="0" smtClean="0">
                <a:solidFill>
                  <a:srgbClr val="000000"/>
                </a:solidFill>
                <a:latin typeface="Arial" pitchFamily="34" charset="0"/>
                <a:cs typeface="Arial" pitchFamily="34" charset="0"/>
              </a:rPr>
              <a:t> the knowledge check question and wait for participant responses.&gt;</a:t>
            </a:r>
          </a:p>
          <a:p>
            <a:pPr>
              <a:spcAft>
                <a:spcPts val="588"/>
              </a:spcAft>
            </a:pPr>
            <a:endParaRPr lang="en-US" dirty="0" smtClean="0">
              <a:solidFill>
                <a:srgbClr val="000000"/>
              </a:solidFill>
              <a:latin typeface="Arial" pitchFamily="34" charset="0"/>
              <a:cs typeface="Arial" pitchFamily="34" charset="0"/>
            </a:endParaRPr>
          </a:p>
          <a:p>
            <a:pPr>
              <a:spcAft>
                <a:spcPts val="588"/>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a:t>
            </a:r>
            <a:r>
              <a:rPr lang="en-US" b="0" baseline="0" dirty="0" smtClean="0">
                <a:solidFill>
                  <a:srgbClr val="00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for correct answer to appear.&gt;</a:t>
            </a:r>
          </a:p>
          <a:p>
            <a:pPr>
              <a:spcAft>
                <a:spcPts val="588"/>
              </a:spcAft>
            </a:pPr>
            <a:endParaRPr lang="en-US" b="0" baseline="0" dirty="0" smtClean="0">
              <a:solidFill>
                <a:srgbClr val="000000"/>
              </a:solidFill>
              <a:latin typeface="Arial" pitchFamily="34" charset="0"/>
              <a:cs typeface="Arial" pitchFamily="34" charset="0"/>
            </a:endParaRPr>
          </a:p>
          <a:p>
            <a:pPr>
              <a:spcAft>
                <a:spcPts val="588"/>
              </a:spcAft>
            </a:pPr>
            <a:r>
              <a:rPr lang="en-US" b="0" baseline="0" dirty="0" smtClean="0">
                <a:solidFill>
                  <a:srgbClr val="000000"/>
                </a:solidFill>
                <a:latin typeface="Arial" pitchFamily="34" charset="0"/>
                <a:cs typeface="Arial" pitchFamily="34" charset="0"/>
              </a:rPr>
              <a:t>The correct answer is B, false.</a:t>
            </a:r>
          </a:p>
          <a:p>
            <a:pPr marL="225605" indent="-225605">
              <a:spcAft>
                <a:spcPts val="588"/>
              </a:spcAft>
              <a:buAutoNum type="alphaUcPeriod" startAt="2"/>
            </a:pPr>
            <a:endParaRPr lang="en-US" b="0" baseline="0" dirty="0" smtClean="0">
              <a:solidFill>
                <a:srgbClr val="000000"/>
              </a:solidFill>
              <a:latin typeface="Arial" pitchFamily="34" charset="0"/>
              <a:cs typeface="Arial" pitchFamily="34" charset="0"/>
            </a:endParaRPr>
          </a:p>
          <a:p>
            <a:pPr>
              <a:spcAft>
                <a:spcPts val="588"/>
              </a:spcAft>
            </a:pPr>
            <a:r>
              <a:rPr lang="en-US" b="1" dirty="0" smtClean="0">
                <a:latin typeface="Arial" pitchFamily="34" charset="0"/>
                <a:cs typeface="Arial" pitchFamily="34" charset="0"/>
              </a:rPr>
              <a:t>GO</a:t>
            </a:r>
            <a:r>
              <a:rPr lang="en-US" b="0" dirty="0" smtClean="0">
                <a:latin typeface="Arial" pitchFamily="34" charset="0"/>
                <a:cs typeface="Arial" pitchFamily="34" charset="0"/>
              </a:rPr>
              <a:t> t</a:t>
            </a:r>
            <a:r>
              <a:rPr lang="en-US" baseline="0" dirty="0" smtClean="0">
                <a:latin typeface="Arial" pitchFamily="34" charset="0"/>
                <a:cs typeface="Arial" pitchFamily="34" charset="0"/>
              </a:rPr>
              <a:t>o next slide.</a:t>
            </a:r>
            <a:endParaRPr lang="en-US" b="1"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35</a:t>
            </a:fld>
            <a:endParaRPr lang="en-US" dirty="0"/>
          </a:p>
        </p:txBody>
      </p:sp>
    </p:spTree>
    <p:extLst>
      <p:ext uri="{BB962C8B-B14F-4D97-AF65-F5344CB8AC3E}">
        <p14:creationId xmlns:p14="http://schemas.microsoft.com/office/powerpoint/2010/main" val="26411309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3278901"/>
          </a:xfrm>
        </p:spPr>
        <p:txBody>
          <a:bodyPr/>
          <a:lstStyle/>
          <a:p>
            <a:pPr defTabSz="902421">
              <a:defRPr/>
            </a:pPr>
            <a:r>
              <a:rPr lang="en-US" b="0" i="0" dirty="0" smtClean="0">
                <a:latin typeface="Arial" panose="020B0604020202020204" pitchFamily="34" charset="0"/>
                <a:cs typeface="Arial" panose="020B0604020202020204" pitchFamily="34" charset="0"/>
              </a:rPr>
              <a:t>Topic 6</a:t>
            </a:r>
            <a:br>
              <a:rPr lang="en-US" b="0" i="0" dirty="0" smtClean="0">
                <a:latin typeface="Arial" panose="020B0604020202020204" pitchFamily="34" charset="0"/>
                <a:cs typeface="Arial" panose="020B0604020202020204" pitchFamily="34" charset="0"/>
              </a:rPr>
            </a:br>
            <a:endParaRPr lang="en-US" b="0" i="0" dirty="0" smtClean="0">
              <a:latin typeface="Arial" panose="020B0604020202020204" pitchFamily="34" charset="0"/>
              <a:cs typeface="Arial" panose="020B0604020202020204" pitchFamily="34" charset="0"/>
            </a:endParaRPr>
          </a:p>
          <a:p>
            <a:pPr fontAlgn="auto">
              <a:spcAft>
                <a:spcPts val="0"/>
              </a:spcAft>
              <a:defRPr/>
            </a:pPr>
            <a:r>
              <a:rPr lang="en-US" b="0" dirty="0" smtClean="0">
                <a:latin typeface="Arial" panose="020B0604020202020204" pitchFamily="34" charset="0"/>
                <a:cs typeface="Arial" panose="020B0604020202020204" pitchFamily="34" charset="0"/>
              </a:rPr>
              <a:t>Using Results To Affect Public Health</a:t>
            </a:r>
          </a:p>
          <a:p>
            <a:endParaRPr lang="en-US" b="1" baseline="0" dirty="0" smtClean="0">
              <a:latin typeface="Arial" panose="020B0604020202020204" pitchFamily="34" charset="0"/>
              <a:cs typeface="Arial" panose="020B0604020202020204" pitchFamily="34" charset="0"/>
            </a:endParaRPr>
          </a:p>
          <a:p>
            <a:r>
              <a:rPr lang="en-US" b="1" baseline="0" dirty="0" smtClean="0">
                <a:latin typeface="Arial" panose="020B0604020202020204" pitchFamily="34" charset="0"/>
                <a:cs typeface="Arial" panose="020B0604020202020204" pitchFamily="34" charset="0"/>
              </a:rPr>
              <a:t>SAY:</a:t>
            </a:r>
          </a:p>
          <a:p>
            <a:endParaRPr lang="en-US" b="0" baseline="0" dirty="0" smtClean="0">
              <a:latin typeface="Arial" panose="020B0604020202020204" pitchFamily="34" charset="0"/>
              <a:cs typeface="Arial" panose="020B0604020202020204" pitchFamily="34" charset="0"/>
            </a:endParaRPr>
          </a:p>
          <a:p>
            <a:r>
              <a:rPr lang="en-US" b="0" baseline="0" dirty="0" smtClean="0">
                <a:latin typeface="Arial" panose="020B0604020202020204" pitchFamily="34" charset="0"/>
                <a:cs typeface="Arial" panose="020B0604020202020204" pitchFamily="34" charset="0"/>
              </a:rPr>
              <a:t>Now that you know more about laboratory safety, we will take a closer look at how laboratory data are used in public health.</a:t>
            </a:r>
          </a:p>
          <a:p>
            <a:pPr defTabSz="895694">
              <a:defRPr/>
            </a:pPr>
            <a:endParaRPr lang="en-US" b="1" dirty="0">
              <a:latin typeface="Arial" panose="020B0604020202020204" pitchFamily="34" charset="0"/>
              <a:cs typeface="Arial" panose="020B0604020202020204" pitchFamily="34" charset="0"/>
            </a:endParaRPr>
          </a:p>
          <a:p>
            <a:pPr defTabSz="895694">
              <a:defRPr/>
            </a:pPr>
            <a:r>
              <a:rPr lang="en-US" b="1" dirty="0">
                <a:latin typeface="Arial" panose="020B0604020202020204" pitchFamily="34" charset="0"/>
                <a:cs typeface="Arial" panose="020B0604020202020204" pitchFamily="34" charset="0"/>
              </a:rPr>
              <a:t>GO</a:t>
            </a:r>
            <a:r>
              <a:rPr lang="en-US" dirty="0">
                <a:latin typeface="Arial" panose="020B0604020202020204" pitchFamily="34" charset="0"/>
                <a:cs typeface="Arial" panose="020B0604020202020204" pitchFamily="34" charset="0"/>
              </a:rPr>
              <a:t> to next slide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53BCB96-7EEC-4C1C-92AC-A1AF7B1B30F2}" type="slidenum">
              <a:rPr lang="en-US" smtClean="0"/>
              <a:pPr/>
              <a:t>36</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8079502"/>
          </a:xfrm>
        </p:spPr>
        <p:txBody>
          <a:bodyPr/>
          <a:lstStyle/>
          <a:p>
            <a:pPr defTabSz="912713" eaLnBrk="1" fontAlgn="auto" hangingPunct="1">
              <a:spcBef>
                <a:spcPts val="0"/>
              </a:spcBef>
              <a:spcAft>
                <a:spcPts val="0"/>
              </a:spcAft>
              <a:defRPr/>
            </a:pPr>
            <a:r>
              <a:rPr lang="en-US" b="1" dirty="0" smtClean="0"/>
              <a:t>SAY:</a:t>
            </a:r>
          </a:p>
          <a:p>
            <a:endParaRPr lang="en-US"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As noted earlier in the course, communication and collaboration within the public health infrastructure is essential. Electronic laboratory reporting, or ELR, uses automated systems for rapid reporting to health authorities, which can help them quickly identify trends and alert other public health professionals. These reports are used for surveillance and disease intervention and have many benefits, including improved timeliness, reduction of manual data-entry errors, and reports that are more complete.</a:t>
            </a:r>
          </a:p>
          <a:p>
            <a:endParaRPr lang="en-US" b="0" baseline="0" dirty="0" smtClean="0"/>
          </a:p>
          <a:p>
            <a:pPr defTabSz="912713" eaLnBrk="1" fontAlgn="auto" hangingPunct="1">
              <a:spcBef>
                <a:spcPts val="0"/>
              </a:spcBef>
              <a:spcAft>
                <a:spcPts val="0"/>
              </a:spcAft>
              <a:defRPr/>
            </a:pPr>
            <a:r>
              <a:rPr lang="en-US" b="0" baseline="0" dirty="0" smtClean="0"/>
              <a:t>Examples of ELRs include the following:</a:t>
            </a:r>
            <a:endParaRPr lang="en-US" dirty="0" smtClean="0"/>
          </a:p>
          <a:p>
            <a:pPr defTabSz="912713" eaLnBrk="1" fontAlgn="auto" hangingPunct="1">
              <a:spcBef>
                <a:spcPts val="0"/>
              </a:spcBef>
              <a:spcAft>
                <a:spcPts val="0"/>
              </a:spcAft>
              <a:defRPr/>
            </a:pPr>
            <a:endParaRPr lang="en-US" dirty="0" smtClean="0"/>
          </a:p>
          <a:p>
            <a:pPr marL="169204" indent="-169204" defTabSz="912713" eaLnBrk="1" fontAlgn="auto" hangingPunct="1">
              <a:spcBef>
                <a:spcPts val="0"/>
              </a:spcBef>
              <a:spcAft>
                <a:spcPts val="0"/>
              </a:spcAft>
              <a:buFont typeface="Arial" pitchFamily="34" charset="0"/>
              <a:buChar char="•"/>
              <a:defRPr/>
            </a:pPr>
            <a:r>
              <a:rPr lang="en-US" dirty="0" smtClean="0"/>
              <a:t>The </a:t>
            </a:r>
            <a:r>
              <a:rPr lang="en-US" b="1" dirty="0" smtClean="0"/>
              <a:t>Laboratory Response Network,</a:t>
            </a:r>
            <a:r>
              <a:rPr lang="en-US" dirty="0" smtClean="0"/>
              <a:t> or LRN,</a:t>
            </a:r>
            <a:r>
              <a:rPr lang="en-US" baseline="0" dirty="0" smtClean="0"/>
              <a:t> focuses on bioterrorism and chemical terrorism response. </a:t>
            </a:r>
          </a:p>
          <a:p>
            <a:pPr defTabSz="912713" eaLnBrk="1" fontAlgn="auto" hangingPunct="1">
              <a:spcBef>
                <a:spcPts val="0"/>
              </a:spcBef>
              <a:spcAft>
                <a:spcPts val="0"/>
              </a:spcAft>
              <a:defRPr/>
            </a:pPr>
            <a:endParaRPr lang="en-US" dirty="0" smtClean="0"/>
          </a:p>
          <a:p>
            <a:pPr marL="169204" indent="-169204" defTabSz="912713" eaLnBrk="1" fontAlgn="auto" hangingPunct="1">
              <a:spcBef>
                <a:spcPts val="0"/>
              </a:spcBef>
              <a:spcAft>
                <a:spcPts val="0"/>
              </a:spcAft>
              <a:buFont typeface="Arial" pitchFamily="34" charset="0"/>
              <a:buChar char="•"/>
              <a:defRPr/>
            </a:pPr>
            <a:r>
              <a:rPr lang="en-US" dirty="0" smtClean="0"/>
              <a:t>The </a:t>
            </a:r>
            <a:r>
              <a:rPr lang="en-US" b="1" dirty="0" smtClean="0"/>
              <a:t>Food</a:t>
            </a:r>
            <a:r>
              <a:rPr lang="en-US" b="1" baseline="0" dirty="0" smtClean="0"/>
              <a:t> Emergency Response Network,</a:t>
            </a:r>
            <a:r>
              <a:rPr lang="en-US" baseline="0" dirty="0" smtClean="0"/>
              <a:t> or </a:t>
            </a:r>
            <a:r>
              <a:rPr lang="en-US" dirty="0" smtClean="0"/>
              <a:t>FERN,</a:t>
            </a:r>
            <a:r>
              <a:rPr lang="en-US" baseline="0" dirty="0" smtClean="0"/>
              <a:t> </a:t>
            </a:r>
            <a:r>
              <a:rPr lang="en-US" dirty="0" smtClean="0"/>
              <a:t>integrates the nation's food-testing laboratories at the local, state, and federal levels into a network that is able to respond to emergencies involving biologic, chemical, or radiologic contamination of food. </a:t>
            </a:r>
          </a:p>
          <a:p>
            <a:pPr marL="169204" indent="-169204" defTabSz="912713" eaLnBrk="1" fontAlgn="auto" hangingPunct="1">
              <a:spcBef>
                <a:spcPts val="0"/>
              </a:spcBef>
              <a:spcAft>
                <a:spcPts val="0"/>
              </a:spcAft>
              <a:buFont typeface="Arial" pitchFamily="34" charset="0"/>
              <a:buChar char="•"/>
              <a:defRPr/>
            </a:pPr>
            <a:endParaRPr lang="en-US" baseline="0" dirty="0" smtClean="0"/>
          </a:p>
          <a:p>
            <a:pPr marL="171450" indent="-171450">
              <a:buFont typeface="Arial" panose="020B0604020202020204" pitchFamily="34" charset="0"/>
              <a:buChar char="•"/>
            </a:pPr>
            <a:r>
              <a:rPr lang="en-US" sz="1200" b="1" kern="1200" dirty="0" smtClean="0">
                <a:solidFill>
                  <a:schemeClr val="tx1"/>
                </a:solidFill>
                <a:effectLst/>
                <a:latin typeface="Arial" charset="0"/>
                <a:ea typeface="+mn-ea"/>
                <a:cs typeface="Arial" charset="0"/>
              </a:rPr>
              <a:t>PulseNet</a:t>
            </a:r>
            <a:r>
              <a:rPr lang="en-US" sz="1200" b="0" kern="1200" baseline="0" dirty="0" smtClean="0">
                <a:solidFill>
                  <a:schemeClr val="tx1"/>
                </a:solidFill>
                <a:effectLst/>
                <a:latin typeface="Arial" charset="0"/>
                <a:ea typeface="+mn-ea"/>
                <a:cs typeface="Arial" charset="0"/>
              </a:rPr>
              <a:t> </a:t>
            </a:r>
            <a:r>
              <a:rPr lang="en-US" sz="1200" kern="1200" dirty="0" smtClean="0">
                <a:solidFill>
                  <a:schemeClr val="tx1"/>
                </a:solidFill>
                <a:effectLst/>
                <a:latin typeface="Arial" charset="0"/>
                <a:ea typeface="+mn-ea"/>
                <a:cs typeface="Arial" charset="0"/>
              </a:rPr>
              <a:t>is a national network of public health and food regulatory agency laboratories maintained by CDC. PulseNet facilitates early identification of common-source outbreaks by comparing the individual DNA fingerprints from certain bacteria identified by PHLs and determining if bacteria with matching fingerprints might be associated with a foodborne outbreak. Communication within this network can help food regulatory agencies.</a:t>
            </a:r>
          </a:p>
          <a:p>
            <a:pPr defTabSz="912713" eaLnBrk="1" fontAlgn="auto" hangingPunct="1">
              <a:spcBef>
                <a:spcPts val="0"/>
              </a:spcBef>
              <a:spcAft>
                <a:spcPts val="0"/>
              </a:spcAft>
              <a:defRPr/>
            </a:pPr>
            <a:endParaRPr lang="en-US" dirty="0" smtClean="0">
              <a:solidFill>
                <a:srgbClr val="000000"/>
              </a:solidFill>
              <a:latin typeface="Arial" pitchFamily="34" charset="0"/>
              <a:cs typeface="Arial" pitchFamily="34" charset="0"/>
            </a:endParaRPr>
          </a:p>
          <a:p>
            <a:pPr defTabSz="902421">
              <a:defRPr/>
            </a:pPr>
            <a:r>
              <a:rPr lang="en-US" b="1" dirty="0">
                <a:solidFill>
                  <a:srgbClr val="000000"/>
                </a:solidFill>
              </a:rPr>
              <a:t>GO</a:t>
            </a:r>
            <a:r>
              <a:rPr lang="en-US" dirty="0">
                <a:solidFill>
                  <a:srgbClr val="000000"/>
                </a:solidFill>
              </a:rPr>
              <a:t> to next slide</a:t>
            </a:r>
            <a:r>
              <a:rPr lang="en-US" dirty="0" smtClean="0">
                <a:solidFill>
                  <a:srgbClr val="000000"/>
                </a:solidFill>
              </a:rPr>
              <a:t>.</a:t>
            </a:r>
            <a:endParaRPr lang="en-US" dirty="0"/>
          </a:p>
        </p:txBody>
      </p:sp>
      <p:sp>
        <p:nvSpPr>
          <p:cNvPr id="4" name="Slide Number Placeholder 3"/>
          <p:cNvSpPr>
            <a:spLocks noGrp="1"/>
          </p:cNvSpPr>
          <p:nvPr>
            <p:ph type="sldNum" sz="quarter" idx="10"/>
          </p:nvPr>
        </p:nvSpPr>
        <p:spPr/>
        <p:txBody>
          <a:bodyPr/>
          <a:lstStyle/>
          <a:p>
            <a:fld id="{30E7CD7D-08B1-4AA0-A4A3-59E42B2C004D}" type="slidenum">
              <a:rPr lang="en-US" smtClean="0"/>
              <a:pPr/>
              <a:t>37</a:t>
            </a:fld>
            <a:endParaRPr lang="en-US" dirty="0"/>
          </a:p>
        </p:txBody>
      </p:sp>
    </p:spTree>
    <p:extLst>
      <p:ext uri="{BB962C8B-B14F-4D97-AF65-F5344CB8AC3E}">
        <p14:creationId xmlns:p14="http://schemas.microsoft.com/office/powerpoint/2010/main" val="22806776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13032502"/>
          </a:xfrm>
        </p:spPr>
        <p:txBody>
          <a:bodyPr/>
          <a:lstStyle/>
          <a:p>
            <a:pPr defTabSz="902421">
              <a:defRPr/>
            </a:pPr>
            <a:r>
              <a:rPr lang="en-US" b="1" baseline="0" dirty="0" smtClean="0"/>
              <a:t>SAY:</a:t>
            </a:r>
            <a:endParaRPr lang="en-US" sz="1200" kern="1200" dirty="0" smtClean="0">
              <a:solidFill>
                <a:schemeClr val="tx1"/>
              </a:solidFill>
              <a:effectLst/>
              <a:latin typeface="Arial" charset="0"/>
              <a:ea typeface="+mn-ea"/>
              <a:cs typeface="Arial" charset="0"/>
            </a:endParaRPr>
          </a:p>
          <a:p>
            <a:endParaRPr lang="en-US"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After the public health data from the ELR are collected and disseminated, they can be used to </a:t>
            </a:r>
            <a:r>
              <a:rPr lang="en-US" sz="1200" b="1" kern="1200" dirty="0" smtClean="0">
                <a:solidFill>
                  <a:schemeClr val="tx1"/>
                </a:solidFill>
                <a:effectLst/>
                <a:latin typeface="Arial" charset="0"/>
                <a:ea typeface="+mn-ea"/>
                <a:cs typeface="Arial" charset="0"/>
              </a:rPr>
              <a:t>monitor trends and detect changes.</a:t>
            </a:r>
            <a:r>
              <a:rPr lang="en-US" sz="1200" kern="1200" dirty="0" smtClean="0">
                <a:solidFill>
                  <a:schemeClr val="tx1"/>
                </a:solidFill>
                <a:effectLst/>
                <a:latin typeface="Arial" charset="0"/>
                <a:ea typeface="+mn-ea"/>
                <a:cs typeface="Arial" charset="0"/>
              </a:rPr>
              <a:t> For example, increased resistance to antibiotics can be identified,</a:t>
            </a:r>
            <a:r>
              <a:rPr lang="en-US" sz="1200" kern="1200" baseline="0" dirty="0" smtClean="0">
                <a:solidFill>
                  <a:schemeClr val="tx1"/>
                </a:solidFill>
                <a:effectLst/>
                <a:latin typeface="Arial" charset="0"/>
                <a:ea typeface="+mn-ea"/>
                <a:cs typeface="Arial" charset="0"/>
              </a:rPr>
              <a:t> or s</a:t>
            </a:r>
            <a:r>
              <a:rPr lang="en-US" sz="1200" kern="1200" dirty="0" smtClean="0">
                <a:solidFill>
                  <a:schemeClr val="tx1"/>
                </a:solidFill>
                <a:effectLst/>
                <a:latin typeface="Arial" charset="0"/>
                <a:ea typeface="+mn-ea"/>
                <a:cs typeface="Arial" charset="0"/>
              </a:rPr>
              <a:t>yndromic surveillance can be used to enhance laboratory and informatics data analysis.</a:t>
            </a:r>
          </a:p>
          <a:p>
            <a:r>
              <a:rPr lang="en-US" sz="1200" kern="1200" dirty="0" smtClean="0">
                <a:solidFill>
                  <a:schemeClr val="tx1"/>
                </a:solidFill>
                <a:effectLst/>
                <a:latin typeface="Arial" charset="0"/>
                <a:ea typeface="+mn-ea"/>
                <a:cs typeface="Arial" charset="0"/>
              </a:rPr>
              <a:t> </a:t>
            </a:r>
          </a:p>
          <a:p>
            <a:r>
              <a:rPr lang="en-US" sz="1200" kern="1200" dirty="0" smtClean="0">
                <a:solidFill>
                  <a:schemeClr val="tx1"/>
                </a:solidFill>
                <a:effectLst/>
                <a:latin typeface="Arial" charset="0"/>
                <a:ea typeface="+mn-ea"/>
                <a:cs typeface="Arial" charset="0"/>
              </a:rPr>
              <a:t>Data can be used to </a:t>
            </a:r>
            <a:r>
              <a:rPr lang="en-US" sz="1200" b="1" kern="1200" dirty="0" smtClean="0">
                <a:solidFill>
                  <a:schemeClr val="tx1"/>
                </a:solidFill>
                <a:effectLst/>
                <a:latin typeface="Arial" charset="0"/>
                <a:ea typeface="+mn-ea"/>
                <a:cs typeface="Arial" charset="0"/>
              </a:rPr>
              <a:t>identify or confirm an outbreak</a:t>
            </a:r>
            <a:r>
              <a:rPr lang="en-US" sz="1200" b="0" kern="1200" dirty="0" smtClean="0">
                <a:solidFill>
                  <a:schemeClr val="tx1"/>
                </a:solidFill>
                <a:effectLst/>
                <a:latin typeface="Arial" charset="0"/>
                <a:ea typeface="+mn-ea"/>
                <a:cs typeface="Arial" charset="0"/>
              </a:rPr>
              <a:t>. </a:t>
            </a:r>
            <a:r>
              <a:rPr lang="en-US" sz="1200" kern="1200" dirty="0" smtClean="0">
                <a:solidFill>
                  <a:schemeClr val="tx1"/>
                </a:solidFill>
                <a:effectLst/>
                <a:latin typeface="Arial" charset="0"/>
                <a:ea typeface="+mn-ea"/>
                <a:cs typeface="Arial" charset="0"/>
              </a:rPr>
              <a:t>For example, laboratories perform seasonal testing for West Nile virus, a virus carried by mosquitos. Testing is conducted on human specimens and mosquito pools to confirm that an outbreak is occurring or is likely to occur.</a:t>
            </a:r>
          </a:p>
          <a:p>
            <a:r>
              <a:rPr lang="en-US" sz="1200" kern="1200" dirty="0" smtClean="0">
                <a:solidFill>
                  <a:schemeClr val="tx1"/>
                </a:solidFill>
                <a:effectLst/>
                <a:latin typeface="Arial" charset="0"/>
                <a:ea typeface="+mn-ea"/>
                <a:cs typeface="Arial" charset="0"/>
              </a:rPr>
              <a:t> </a:t>
            </a:r>
          </a:p>
          <a:p>
            <a:r>
              <a:rPr lang="en-US" sz="1200" kern="1200" dirty="0" smtClean="0">
                <a:solidFill>
                  <a:schemeClr val="tx1"/>
                </a:solidFill>
                <a:effectLst/>
                <a:latin typeface="Arial" charset="0"/>
                <a:ea typeface="+mn-ea"/>
                <a:cs typeface="Arial" charset="0"/>
              </a:rPr>
              <a:t>After laboratory confirmation that a disease is occurring in a community, the public health authorities can </a:t>
            </a:r>
            <a:r>
              <a:rPr lang="en-US" sz="1200" b="1" kern="1200" dirty="0" smtClean="0">
                <a:solidFill>
                  <a:schemeClr val="tx1"/>
                </a:solidFill>
                <a:effectLst/>
                <a:latin typeface="Arial" charset="0"/>
                <a:ea typeface="+mn-ea"/>
                <a:cs typeface="Arial" charset="0"/>
              </a:rPr>
              <a:t>take immediate action by issuing guidance and control measures</a:t>
            </a:r>
            <a:r>
              <a:rPr lang="en-US" sz="1200" kern="1200" dirty="0" smtClean="0">
                <a:solidFill>
                  <a:schemeClr val="tx1"/>
                </a:solidFill>
                <a:effectLst/>
                <a:latin typeface="Arial" charset="0"/>
                <a:ea typeface="+mn-ea"/>
                <a:cs typeface="Arial" charset="0"/>
              </a:rPr>
              <a:t>. In the West Nile virus example, authorities might conduct prevention activities, such as communitywide insecticide spraying to eliminate mosquitoes or broadcasting</a:t>
            </a:r>
            <a:r>
              <a:rPr lang="en-US" sz="1200" kern="1200" baseline="0" dirty="0" smtClean="0">
                <a:solidFill>
                  <a:schemeClr val="tx1"/>
                </a:solidFill>
                <a:effectLst/>
                <a:latin typeface="Arial" charset="0"/>
                <a:ea typeface="+mn-ea"/>
                <a:cs typeface="Arial" charset="0"/>
              </a:rPr>
              <a:t> prevention messages to the public</a:t>
            </a:r>
            <a:r>
              <a:rPr lang="en-US" sz="1200" kern="1200" dirty="0" smtClean="0">
                <a:solidFill>
                  <a:schemeClr val="tx1"/>
                </a:solidFill>
                <a:effectLst/>
                <a:latin typeface="Arial" charset="0"/>
                <a:ea typeface="+mn-ea"/>
                <a:cs typeface="Arial" charset="0"/>
              </a:rPr>
              <a:t>.</a:t>
            </a:r>
          </a:p>
          <a:p>
            <a:endParaRPr lang="en-US"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Laboratory data are also helpful in </a:t>
            </a:r>
            <a:r>
              <a:rPr lang="en-US" sz="1200" b="1" kern="1200" dirty="0" smtClean="0">
                <a:solidFill>
                  <a:schemeClr val="tx1"/>
                </a:solidFill>
                <a:effectLst/>
                <a:latin typeface="Arial" charset="0"/>
                <a:ea typeface="+mn-ea"/>
                <a:cs typeface="Arial" charset="0"/>
              </a:rPr>
              <a:t>evaluating and creating policy</a:t>
            </a:r>
            <a:r>
              <a:rPr lang="en-US" sz="1200" kern="1200" dirty="0" smtClean="0">
                <a:solidFill>
                  <a:schemeClr val="tx1"/>
                </a:solidFill>
                <a:effectLst/>
                <a:latin typeface="Arial" charset="0"/>
                <a:ea typeface="+mn-ea"/>
                <a:cs typeface="Arial" charset="0"/>
              </a:rPr>
              <a:t>. Again in the case of West Nile virus, one potential policy change might be to require seasonal community-based mosquito control programs as a matter of course instead of waiting for the illness to occur each year.</a:t>
            </a:r>
          </a:p>
          <a:p>
            <a:endParaRPr lang="en-US"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PHLs are also used in </a:t>
            </a:r>
            <a:r>
              <a:rPr lang="en-US" sz="1200" b="1" kern="1200" dirty="0" smtClean="0">
                <a:solidFill>
                  <a:schemeClr val="tx1"/>
                </a:solidFill>
                <a:effectLst/>
                <a:latin typeface="Arial" charset="0"/>
                <a:ea typeface="+mn-ea"/>
                <a:cs typeface="Arial" charset="0"/>
              </a:rPr>
              <a:t>determining disease history</a:t>
            </a:r>
            <a:r>
              <a:rPr lang="en-US" sz="1200" kern="1200" dirty="0" smtClean="0">
                <a:solidFill>
                  <a:schemeClr val="tx1"/>
                </a:solidFill>
                <a:effectLst/>
                <a:latin typeface="Arial" charset="0"/>
                <a:ea typeface="+mn-ea"/>
                <a:cs typeface="Arial" charset="0"/>
              </a:rPr>
              <a:t>. For example, West Nile virus was first found in the West Nile District of Uganda in 1937, but it did not appear in North America until 1999, when it was identified in laboratory specimens from both humans and horses.</a:t>
            </a:r>
          </a:p>
          <a:p>
            <a:endParaRPr lang="en-US" sz="1200" b="1"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Laboratory data can be used to</a:t>
            </a:r>
            <a:r>
              <a:rPr lang="en-US" sz="1200" b="1" kern="1200" dirty="0" smtClean="0">
                <a:solidFill>
                  <a:schemeClr val="tx1"/>
                </a:solidFill>
                <a:effectLst/>
                <a:latin typeface="Arial" charset="0"/>
                <a:ea typeface="+mn-ea"/>
                <a:cs typeface="Arial" charset="0"/>
              </a:rPr>
              <a:t> prioritize resource allocation</a:t>
            </a:r>
            <a:r>
              <a:rPr lang="en-US" sz="1200" kern="1200" dirty="0" smtClean="0">
                <a:solidFill>
                  <a:schemeClr val="tx1"/>
                </a:solidFill>
                <a:effectLst/>
                <a:latin typeface="Arial" charset="0"/>
                <a:ea typeface="+mn-ea"/>
                <a:cs typeface="Arial" charset="0"/>
              </a:rPr>
              <a:t>, including funding or personnel. Laboratory results from mosquitoes infected with West Nile virus allows focusing of mosquito control efforts to specific geographic areas rather than throughout an entire city, state, or region.</a:t>
            </a:r>
          </a:p>
          <a:p>
            <a:endParaRPr lang="en-US"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Laboratory data can </a:t>
            </a:r>
            <a:r>
              <a:rPr lang="en-US" sz="1200" b="1" kern="1200" dirty="0" smtClean="0">
                <a:solidFill>
                  <a:schemeClr val="tx1"/>
                </a:solidFill>
                <a:effectLst/>
                <a:latin typeface="Arial" charset="0"/>
                <a:ea typeface="+mn-ea"/>
                <a:cs typeface="Arial" charset="0"/>
              </a:rPr>
              <a:t>provide a base for epidemiologic research</a:t>
            </a:r>
            <a:r>
              <a:rPr lang="en-US" sz="1200" kern="1200" dirty="0" smtClean="0">
                <a:solidFill>
                  <a:schemeClr val="tx1"/>
                </a:solidFill>
                <a:effectLst/>
                <a:latin typeface="Arial" charset="0"/>
                <a:ea typeface="+mn-ea"/>
                <a:cs typeface="Arial" charset="0"/>
              </a:rPr>
              <a:t>. This can help</a:t>
            </a:r>
            <a:r>
              <a:rPr lang="en-US" sz="1200" kern="1200" baseline="0" dirty="0" smtClean="0">
                <a:solidFill>
                  <a:schemeClr val="tx1"/>
                </a:solidFill>
                <a:effectLst/>
                <a:latin typeface="Arial" charset="0"/>
                <a:ea typeface="+mn-ea"/>
                <a:cs typeface="Arial" charset="0"/>
              </a:rPr>
              <a:t> guide</a:t>
            </a:r>
            <a:r>
              <a:rPr lang="en-US" sz="1200" kern="1200" dirty="0" smtClean="0">
                <a:solidFill>
                  <a:schemeClr val="tx1"/>
                </a:solidFill>
                <a:effectLst/>
                <a:latin typeface="Arial" charset="0"/>
                <a:ea typeface="+mn-ea"/>
                <a:cs typeface="Arial" charset="0"/>
              </a:rPr>
              <a:t> long-term resource allocation to prevent future West Nile virus outbreaks in a specific region, for example.</a:t>
            </a:r>
          </a:p>
          <a:p>
            <a:endParaRPr lang="en-US"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The data can also help </a:t>
            </a:r>
            <a:r>
              <a:rPr lang="en-US" sz="1200" b="1" kern="1200" dirty="0" smtClean="0">
                <a:solidFill>
                  <a:schemeClr val="tx1"/>
                </a:solidFill>
                <a:effectLst/>
                <a:latin typeface="Arial" charset="0"/>
                <a:ea typeface="+mn-ea"/>
                <a:cs typeface="Arial" charset="0"/>
              </a:rPr>
              <a:t>identify environmental hazards and exposures</a:t>
            </a:r>
            <a:r>
              <a:rPr lang="en-US" sz="1200" kern="1200" dirty="0" smtClean="0">
                <a:solidFill>
                  <a:schemeClr val="tx1"/>
                </a:solidFill>
                <a:effectLst/>
                <a:latin typeface="Arial" charset="0"/>
                <a:ea typeface="+mn-ea"/>
                <a:cs typeface="Arial" charset="0"/>
              </a:rPr>
              <a:t>. An example would be </a:t>
            </a:r>
            <a:r>
              <a:rPr lang="en-US" dirty="0" smtClean="0"/>
              <a:t>laboratory </a:t>
            </a:r>
            <a:r>
              <a:rPr lang="en-US" dirty="0"/>
              <a:t>data </a:t>
            </a:r>
            <a:r>
              <a:rPr lang="en-US" dirty="0" smtClean="0"/>
              <a:t>that indicate </a:t>
            </a:r>
            <a:r>
              <a:rPr lang="en-US" dirty="0"/>
              <a:t>if environmental hazards were created as a result of the </a:t>
            </a:r>
            <a:r>
              <a:rPr lang="en-US" dirty="0" smtClean="0"/>
              <a:t>communitywide insecticide spraying to prevent West Nile virus cases</a:t>
            </a:r>
            <a:r>
              <a:rPr lang="en-US" sz="1200" kern="1200" dirty="0" smtClean="0">
                <a:solidFill>
                  <a:schemeClr val="tx1"/>
                </a:solidFill>
                <a:effectLst/>
                <a:latin typeface="Arial" charset="0"/>
                <a:ea typeface="+mn-ea"/>
                <a:cs typeface="Arial" charset="0"/>
              </a:rPr>
              <a:t>.</a:t>
            </a:r>
          </a:p>
          <a:p>
            <a:r>
              <a:rPr lang="en-US" sz="1200" kern="1200" dirty="0" smtClean="0">
                <a:solidFill>
                  <a:schemeClr val="tx1"/>
                </a:solidFill>
                <a:effectLst/>
                <a:latin typeface="Arial" charset="0"/>
                <a:ea typeface="+mn-ea"/>
                <a:cs typeface="Arial" charset="0"/>
              </a:rPr>
              <a:t> </a:t>
            </a:r>
          </a:p>
          <a:p>
            <a:r>
              <a:rPr lang="en-US" sz="1200" b="1" kern="1200" dirty="0" smtClean="0">
                <a:solidFill>
                  <a:schemeClr val="tx1"/>
                </a:solidFill>
                <a:effectLst/>
                <a:latin typeface="Arial" charset="0"/>
                <a:ea typeface="+mn-ea"/>
                <a:cs typeface="Arial" charset="0"/>
              </a:rPr>
              <a:t>GO</a:t>
            </a:r>
            <a:r>
              <a:rPr lang="en-US" sz="1200" kern="1200" dirty="0" smtClean="0">
                <a:solidFill>
                  <a:schemeClr val="tx1"/>
                </a:solidFill>
                <a:effectLst/>
                <a:latin typeface="Arial" charset="0"/>
                <a:ea typeface="+mn-ea"/>
                <a:cs typeface="Arial" charset="0"/>
              </a:rPr>
              <a:t> 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38</a:t>
            </a:fld>
            <a:endParaRPr lang="en-US" dirty="0"/>
          </a:p>
        </p:txBody>
      </p:sp>
    </p:spTree>
    <p:extLst>
      <p:ext uri="{BB962C8B-B14F-4D97-AF65-F5344CB8AC3E}">
        <p14:creationId xmlns:p14="http://schemas.microsoft.com/office/powerpoint/2010/main" val="21125287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2897902"/>
          </a:xfrm>
        </p:spPr>
        <p:txBody>
          <a:bodyPr/>
          <a:lstStyle/>
          <a:p>
            <a:pPr>
              <a:spcAft>
                <a:spcPts val="588"/>
              </a:spcAft>
            </a:pPr>
            <a:r>
              <a:rPr lang="en-US" b="0" dirty="0" smtClean="0"/>
              <a:t>&lt;</a:t>
            </a:r>
            <a:r>
              <a:rPr lang="en-US" b="1" dirty="0" smtClean="0"/>
              <a:t>READ</a:t>
            </a:r>
            <a:r>
              <a:rPr lang="en-US" dirty="0" smtClean="0">
                <a:solidFill>
                  <a:srgbClr val="000000"/>
                </a:solidFill>
                <a:latin typeface="Arial" pitchFamily="34" charset="0"/>
                <a:cs typeface="Arial" pitchFamily="34" charset="0"/>
              </a:rPr>
              <a:t> the knowledge check question and wait for participant responses.&gt;</a:t>
            </a:r>
          </a:p>
          <a:p>
            <a:pPr>
              <a:spcAft>
                <a:spcPts val="588"/>
              </a:spcAft>
            </a:pPr>
            <a:endParaRPr lang="en-US" dirty="0" smtClean="0">
              <a:solidFill>
                <a:srgbClr val="000000"/>
              </a:solidFill>
              <a:latin typeface="Arial" pitchFamily="34" charset="0"/>
              <a:cs typeface="Arial" pitchFamily="34" charset="0"/>
            </a:endParaRPr>
          </a:p>
          <a:p>
            <a:pPr>
              <a:spcAft>
                <a:spcPts val="588"/>
              </a:spcAft>
            </a:pPr>
            <a:r>
              <a:rPr lang="en-US" b="0"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a:t>
            </a:r>
            <a:r>
              <a:rPr lang="en-US" b="0" baseline="0" dirty="0" smtClean="0">
                <a:solidFill>
                  <a:srgbClr val="00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for correct answer to appear.&gt;</a:t>
            </a:r>
            <a:endParaRPr lang="en-US" b="1" baseline="0" dirty="0" smtClean="0">
              <a:solidFill>
                <a:srgbClr val="000000"/>
              </a:solidFill>
              <a:latin typeface="Arial" pitchFamily="34" charset="0"/>
              <a:cs typeface="Arial" pitchFamily="34" charset="0"/>
            </a:endParaRPr>
          </a:p>
          <a:p>
            <a:pPr>
              <a:spcAft>
                <a:spcPts val="588"/>
              </a:spcAft>
            </a:pPr>
            <a:endParaRPr lang="en-US" b="0" baseline="0" dirty="0" smtClean="0">
              <a:solidFill>
                <a:srgbClr val="000000"/>
              </a:solidFill>
              <a:latin typeface="Arial" pitchFamily="34" charset="0"/>
              <a:cs typeface="Arial" pitchFamily="34" charset="0"/>
            </a:endParaRPr>
          </a:p>
          <a:p>
            <a:pPr>
              <a:spcAft>
                <a:spcPts val="588"/>
              </a:spcAft>
            </a:pPr>
            <a:r>
              <a:rPr lang="en-US" b="0" baseline="0" dirty="0" smtClean="0">
                <a:solidFill>
                  <a:srgbClr val="000000"/>
                </a:solidFill>
                <a:latin typeface="Arial" pitchFamily="34" charset="0"/>
                <a:cs typeface="Arial" pitchFamily="34" charset="0"/>
              </a:rPr>
              <a:t>The correct answer is D, all of the above.</a:t>
            </a:r>
          </a:p>
          <a:p>
            <a:pPr marL="225605" indent="-225605">
              <a:spcAft>
                <a:spcPts val="588"/>
              </a:spcAft>
              <a:buAutoNum type="alphaUcPeriod" startAt="4"/>
            </a:pPr>
            <a:endParaRPr lang="en-US" b="0" baseline="0" dirty="0" smtClean="0">
              <a:solidFill>
                <a:srgbClr val="000000"/>
              </a:solidFill>
              <a:latin typeface="Arial" pitchFamily="34" charset="0"/>
              <a:cs typeface="Arial" pitchFamily="34" charset="0"/>
            </a:endParaRPr>
          </a:p>
          <a:p>
            <a:pPr>
              <a:spcAft>
                <a:spcPts val="588"/>
              </a:spcAft>
            </a:pPr>
            <a:r>
              <a:rPr lang="en-US" b="1" dirty="0" smtClean="0">
                <a:latin typeface="Arial" pitchFamily="34" charset="0"/>
                <a:cs typeface="Arial" pitchFamily="34" charset="0"/>
              </a:rPr>
              <a:t>GO</a:t>
            </a:r>
            <a:r>
              <a:rPr lang="en-US" b="0" dirty="0" smtClean="0">
                <a:latin typeface="Arial" pitchFamily="34" charset="0"/>
                <a:cs typeface="Arial" pitchFamily="34" charset="0"/>
              </a:rPr>
              <a:t> t</a:t>
            </a:r>
            <a:r>
              <a:rPr lang="en-US" baseline="0" dirty="0" smtClean="0">
                <a:latin typeface="Arial" pitchFamily="34" charset="0"/>
                <a:cs typeface="Arial" pitchFamily="34" charset="0"/>
              </a:rPr>
              <a:t>o next slide.</a:t>
            </a:r>
            <a:endParaRPr lang="en-US" b="1"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39</a:t>
            </a:fld>
            <a:endParaRPr lang="en-US" dirty="0"/>
          </a:p>
        </p:txBody>
      </p:sp>
    </p:spTree>
    <p:extLst>
      <p:ext uri="{BB962C8B-B14F-4D97-AF65-F5344CB8AC3E}">
        <p14:creationId xmlns:p14="http://schemas.microsoft.com/office/powerpoint/2010/main" val="1260687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3202701"/>
          </a:xfrm>
        </p:spPr>
        <p:txBody>
          <a:bodyPr/>
          <a:lstStyle/>
          <a:p>
            <a:pPr defTabSz="902421">
              <a:defRPr/>
            </a:pPr>
            <a:r>
              <a:rPr lang="en-US" b="0" dirty="0" smtClean="0">
                <a:solidFill>
                  <a:srgbClr val="000000"/>
                </a:solidFill>
              </a:rPr>
              <a:t>Topic</a:t>
            </a:r>
            <a:r>
              <a:rPr lang="en-US" b="0" baseline="0" dirty="0" smtClean="0">
                <a:solidFill>
                  <a:srgbClr val="000000"/>
                </a:solidFill>
              </a:rPr>
              <a:t> 1</a:t>
            </a:r>
            <a:br>
              <a:rPr lang="en-US" b="0" baseline="0" dirty="0" smtClean="0">
                <a:solidFill>
                  <a:srgbClr val="000000"/>
                </a:solidFill>
              </a:rPr>
            </a:br>
            <a:r>
              <a:rPr lang="en-US" b="0" baseline="0" dirty="0" smtClean="0">
                <a:solidFill>
                  <a:srgbClr val="000000"/>
                </a:solidFill>
              </a:rPr>
              <a:t/>
            </a:r>
            <a:br>
              <a:rPr lang="en-US" b="0" baseline="0" dirty="0" smtClean="0">
                <a:solidFill>
                  <a:srgbClr val="000000"/>
                </a:solidFill>
              </a:rPr>
            </a:br>
            <a:r>
              <a:rPr lang="en-US" b="0" baseline="0" dirty="0" smtClean="0">
                <a:solidFill>
                  <a:srgbClr val="000000"/>
                </a:solidFill>
              </a:rPr>
              <a:t>A Public Health Approach</a:t>
            </a:r>
            <a:endParaRPr lang="en-US" b="0" dirty="0" smtClean="0">
              <a:solidFill>
                <a:srgbClr val="000000"/>
              </a:solidFill>
            </a:endParaRPr>
          </a:p>
          <a:p>
            <a:pPr defTabSz="902421">
              <a:defRPr/>
            </a:pPr>
            <a:endParaRPr lang="en-US" b="1" dirty="0" smtClean="0">
              <a:solidFill>
                <a:srgbClr val="000000"/>
              </a:solidFill>
            </a:endParaRPr>
          </a:p>
          <a:p>
            <a:pPr defTabSz="902421">
              <a:defRPr/>
            </a:pPr>
            <a:r>
              <a:rPr lang="en-US" b="1" dirty="0" smtClean="0">
                <a:solidFill>
                  <a:srgbClr val="000000"/>
                </a:solidFill>
              </a:rPr>
              <a:t>SAY:</a:t>
            </a:r>
          </a:p>
          <a:p>
            <a:pPr defTabSz="902421">
              <a:defRPr/>
            </a:pPr>
            <a:endParaRPr lang="en-US" b="0" dirty="0" smtClean="0">
              <a:solidFill>
                <a:srgbClr val="000000"/>
              </a:solidFill>
            </a:endParaRPr>
          </a:p>
          <a:p>
            <a:pPr defTabSz="902421">
              <a:defRPr/>
            </a:pPr>
            <a:r>
              <a:rPr lang="en-US" b="0" dirty="0" smtClean="0">
                <a:solidFill>
                  <a:srgbClr val="000000"/>
                </a:solidFill>
              </a:rPr>
              <a:t>First, we will learn about the public health</a:t>
            </a:r>
            <a:r>
              <a:rPr lang="en-US" b="0" baseline="0" dirty="0" smtClean="0">
                <a:solidFill>
                  <a:srgbClr val="000000"/>
                </a:solidFill>
              </a:rPr>
              <a:t> approach and how it relates to public health core sciences.</a:t>
            </a:r>
          </a:p>
          <a:p>
            <a:pPr defTabSz="902421">
              <a:defRPr/>
            </a:pPr>
            <a:r>
              <a:rPr lang="en-US" b="1" dirty="0" smtClean="0">
                <a:solidFill>
                  <a:srgbClr val="000000"/>
                </a:solidFill>
              </a:rPr>
              <a:t/>
            </a:r>
            <a:br>
              <a:rPr lang="en-US" b="1" dirty="0" smtClean="0">
                <a:solidFill>
                  <a:srgbClr val="000000"/>
                </a:solidFill>
              </a:rPr>
            </a:br>
            <a:r>
              <a:rPr lang="en-US" b="1" dirty="0" smtClean="0">
                <a:solidFill>
                  <a:srgbClr val="000000"/>
                </a:solidFill>
              </a:rPr>
              <a:t>GO</a:t>
            </a:r>
            <a:r>
              <a:rPr lang="en-US" dirty="0" smtClean="0">
                <a:solidFill>
                  <a:srgbClr val="000000"/>
                </a:solidFill>
              </a:rPr>
              <a:t> </a:t>
            </a:r>
            <a:r>
              <a:rPr lang="en-US" dirty="0">
                <a:solidFill>
                  <a:srgbClr val="000000"/>
                </a:solidFill>
              </a:rPr>
              <a:t>to next slide.</a:t>
            </a:r>
            <a:endParaRPr lang="en-US" baseline="0" dirty="0" smtClean="0"/>
          </a:p>
        </p:txBody>
      </p:sp>
      <p:sp>
        <p:nvSpPr>
          <p:cNvPr id="4" name="Slide Number Placeholder 3"/>
          <p:cNvSpPr>
            <a:spLocks noGrp="1"/>
          </p:cNvSpPr>
          <p:nvPr>
            <p:ph type="sldNum" sz="quarter" idx="10"/>
          </p:nvPr>
        </p:nvSpPr>
        <p:spPr/>
        <p:txBody>
          <a:bodyPr/>
          <a:lstStyle/>
          <a:p>
            <a:fld id="{153BCB96-7EEC-4C1C-92AC-A1AF7B1B30F2}" type="slidenum">
              <a:rPr lang="en-US" smtClean="0"/>
              <a:pPr/>
              <a:t>4</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a:xfrm>
            <a:off x="701040" y="4387136"/>
            <a:ext cx="5608320" cy="2516901"/>
          </a:xfrm>
        </p:spPr>
        <p:txBody>
          <a:bodyPr/>
          <a:lstStyle/>
          <a:p>
            <a:pPr>
              <a:spcBef>
                <a:spcPts val="0"/>
              </a:spcBef>
              <a:spcAft>
                <a:spcPts val="588"/>
              </a:spcAft>
            </a:pPr>
            <a:r>
              <a:rPr lang="en-US" b="1" dirty="0" smtClean="0"/>
              <a:t>SAY:</a:t>
            </a:r>
            <a:br>
              <a:rPr lang="en-US" b="1" dirty="0" smtClean="0"/>
            </a:br>
            <a:endParaRPr lang="en-US" b="1" dirty="0" smtClean="0"/>
          </a:p>
          <a:p>
            <a:pPr>
              <a:spcBef>
                <a:spcPts val="0"/>
              </a:spcBef>
              <a:spcAft>
                <a:spcPts val="588"/>
              </a:spcAft>
            </a:pPr>
            <a:r>
              <a:rPr lang="en-US" b="0" baseline="0" dirty="0" smtClean="0"/>
              <a:t>Now that you have completed this course, you should be able to</a:t>
            </a:r>
            <a:endParaRPr lang="en-US" dirty="0" smtClean="0"/>
          </a:p>
          <a:p>
            <a:pPr>
              <a:spcBef>
                <a:spcPts val="0"/>
              </a:spcBef>
              <a:spcAft>
                <a:spcPts val="588"/>
              </a:spcAft>
            </a:pPr>
            <a:r>
              <a:rPr lang="en-US" dirty="0" smtClean="0"/>
              <a:t> </a:t>
            </a:r>
          </a:p>
          <a:p>
            <a:pPr defTabSz="889115" eaLnBrk="1" fontAlgn="auto" hangingPunct="1">
              <a:spcBef>
                <a:spcPts val="0"/>
              </a:spcBef>
              <a:spcAft>
                <a:spcPts val="588"/>
              </a:spcAft>
              <a:defRPr/>
            </a:pPr>
            <a:r>
              <a:rPr lang="en-US" b="0" baseline="0" dirty="0" smtClean="0"/>
              <a:t>&lt;</a:t>
            </a:r>
            <a:r>
              <a:rPr lang="en-US" b="1" baseline="0" dirty="0" smtClean="0"/>
              <a:t>READ</a:t>
            </a:r>
            <a:r>
              <a:rPr lang="en-US" b="0" baseline="0" dirty="0" smtClean="0"/>
              <a:t> the o</a:t>
            </a:r>
            <a:r>
              <a:rPr lang="en-US" b="0" dirty="0" smtClean="0"/>
              <a:t>bjectives listed on </a:t>
            </a:r>
            <a:r>
              <a:rPr lang="en-US" b="0" baseline="0" dirty="0" smtClean="0"/>
              <a:t>the slide.</a:t>
            </a:r>
            <a:r>
              <a:rPr lang="en-US" dirty="0" smtClean="0"/>
              <a:t>&gt;</a:t>
            </a:r>
          </a:p>
          <a:p>
            <a:pPr defTabSz="889115" eaLnBrk="1" fontAlgn="auto" hangingPunct="1">
              <a:spcBef>
                <a:spcPts val="0"/>
              </a:spcBef>
              <a:spcAft>
                <a:spcPts val="588"/>
              </a:spcAft>
              <a:defRPr/>
            </a:pPr>
            <a:endParaRPr lang="en-US" baseline="0" dirty="0" smtClean="0"/>
          </a:p>
          <a:p>
            <a:pPr defTabSz="902421">
              <a:defRPr/>
            </a:pPr>
            <a:r>
              <a:rPr lang="en-US" b="1" dirty="0">
                <a:solidFill>
                  <a:srgbClr val="000000"/>
                </a:solidFill>
              </a:rPr>
              <a:t>GO</a:t>
            </a:r>
            <a:r>
              <a:rPr lang="en-US" dirty="0">
                <a:solidFill>
                  <a:srgbClr val="000000"/>
                </a:solidFill>
              </a:rPr>
              <a:t> to next slide.</a:t>
            </a:r>
            <a:endParaRPr lang="en-US" baseline="0" dirty="0" smtClean="0"/>
          </a:p>
        </p:txBody>
      </p:sp>
      <p:sp>
        <p:nvSpPr>
          <p:cNvPr id="4" name="Slide Number Placeholder 3"/>
          <p:cNvSpPr>
            <a:spLocks noGrp="1"/>
          </p:cNvSpPr>
          <p:nvPr>
            <p:ph type="sldNum" sz="quarter" idx="10"/>
          </p:nvPr>
        </p:nvSpPr>
        <p:spPr/>
        <p:txBody>
          <a:bodyPr/>
          <a:lstStyle/>
          <a:p>
            <a:fld id="{850F07B1-5FA4-47F5-B5CE-432150AFD756}" type="slidenum">
              <a:rPr lang="en-US" smtClean="0"/>
              <a:pPr/>
              <a:t>40</a:t>
            </a:fld>
            <a:endParaRPr lang="en-US" dirty="0"/>
          </a:p>
        </p:txBody>
      </p:sp>
    </p:spTree>
    <p:extLst>
      <p:ext uri="{BB962C8B-B14F-4D97-AF65-F5344CB8AC3E}">
        <p14:creationId xmlns:p14="http://schemas.microsoft.com/office/powerpoint/2010/main" val="27023574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459501"/>
          </a:xfrm>
        </p:spPr>
        <p:txBody>
          <a:bodyPr/>
          <a:lstStyle/>
          <a:p>
            <a:pPr>
              <a:defRPr/>
            </a:pPr>
            <a:r>
              <a:rPr lang="en-US" b="1" dirty="0"/>
              <a:t>GO</a:t>
            </a:r>
            <a:r>
              <a:rPr lang="en-US" dirty="0"/>
              <a:t> to next slide</a:t>
            </a:r>
            <a:r>
              <a:rPr lang="en-US" dirty="0" smtClean="0"/>
              <a:t>.</a:t>
            </a:r>
            <a:endParaRPr lang="en-US" dirty="0"/>
          </a:p>
        </p:txBody>
      </p:sp>
      <p:sp>
        <p:nvSpPr>
          <p:cNvPr id="4" name="Slide Number Placeholder 3"/>
          <p:cNvSpPr>
            <a:spLocks noGrp="1"/>
          </p:cNvSpPr>
          <p:nvPr>
            <p:ph type="sldNum" sz="quarter" idx="10"/>
          </p:nvPr>
        </p:nvSpPr>
        <p:spPr/>
        <p:txBody>
          <a:bodyPr/>
          <a:lstStyle/>
          <a:p>
            <a:fld id="{153BCB96-7EEC-4C1C-92AC-A1AF7B1B30F2}" type="slidenum">
              <a:rPr lang="en-US" smtClean="0"/>
              <a:pPr/>
              <a:t>41</a:t>
            </a:fld>
            <a:endParaRPr lang="en-US" dirty="0"/>
          </a:p>
        </p:txBody>
      </p:sp>
    </p:spTree>
    <p:extLst>
      <p:ext uri="{BB962C8B-B14F-4D97-AF65-F5344CB8AC3E}">
        <p14:creationId xmlns:p14="http://schemas.microsoft.com/office/powerpoint/2010/main" val="20749209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459501"/>
          </a:xfrm>
        </p:spPr>
        <p:txBody>
          <a:bodyPr/>
          <a:lstStyle/>
          <a:p>
            <a:r>
              <a:rPr lang="en-US" b="1" dirty="0" smtClean="0"/>
              <a:t>GO</a:t>
            </a:r>
            <a:r>
              <a:rPr lang="en-US" dirty="0" smtClean="0"/>
              <a:t> 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42</a:t>
            </a:fld>
            <a:endParaRPr lang="en-US" dirty="0"/>
          </a:p>
        </p:txBody>
      </p:sp>
    </p:spTree>
    <p:extLst>
      <p:ext uri="{BB962C8B-B14F-4D97-AF65-F5344CB8AC3E}">
        <p14:creationId xmlns:p14="http://schemas.microsoft.com/office/powerpoint/2010/main" val="27045077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E82054C-5FFB-4925-88B8-34BFE44764D6}" type="slidenum">
              <a:rPr lang="en-US" smtClean="0"/>
              <a:pPr/>
              <a:t>43</a:t>
            </a:fld>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060078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535701"/>
          </a:xfrm>
        </p:spPr>
        <p:txBody>
          <a:bodyPr/>
          <a:lstStyle/>
          <a:p>
            <a:r>
              <a:rPr lang="en-US" b="1" baseline="0" dirty="0" smtClean="0">
                <a:solidFill>
                  <a:srgbClr val="000000"/>
                </a:solidFill>
              </a:rPr>
              <a:t>GO</a:t>
            </a:r>
            <a:r>
              <a:rPr lang="en-US" b="0" baseline="0" dirty="0" smtClean="0">
                <a:solidFill>
                  <a:srgbClr val="000000"/>
                </a:solidFill>
              </a:rPr>
              <a:t> to next slide.</a:t>
            </a:r>
            <a:endParaRPr lang="en-US" dirty="0" smtClean="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44</a:t>
            </a:fld>
            <a:endParaRPr lang="en-US" dirty="0"/>
          </a:p>
        </p:txBody>
      </p:sp>
    </p:spTree>
    <p:extLst>
      <p:ext uri="{BB962C8B-B14F-4D97-AF65-F5344CB8AC3E}">
        <p14:creationId xmlns:p14="http://schemas.microsoft.com/office/powerpoint/2010/main" val="18888275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16766302"/>
          </a:xfrm>
        </p:spPr>
        <p:txBody>
          <a:bodyPr/>
          <a:lstStyle/>
          <a:p>
            <a:r>
              <a:rPr lang="en-US" sz="1200" b="1" kern="1200" dirty="0" smtClean="0">
                <a:solidFill>
                  <a:schemeClr val="tx1"/>
                </a:solidFill>
                <a:effectLst/>
                <a:latin typeface="Arial" charset="0"/>
                <a:ea typeface="+mn-ea"/>
                <a:cs typeface="Arial" charset="0"/>
              </a:rPr>
              <a:t>SAY:</a:t>
            </a:r>
          </a:p>
          <a:p>
            <a:endParaRPr lang="en-US"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Here is an example of how laboratories might be used in the event of a foodborne illness outbreak. </a:t>
            </a:r>
          </a:p>
          <a:p>
            <a:r>
              <a:rPr lang="en-US" sz="1200" kern="1200" dirty="0" smtClean="0">
                <a:solidFill>
                  <a:schemeClr val="tx1"/>
                </a:solidFill>
                <a:effectLst/>
                <a:latin typeface="Arial" charset="0"/>
                <a:ea typeface="+mn-ea"/>
                <a:cs typeface="Arial" charset="0"/>
              </a:rPr>
              <a:t> </a:t>
            </a:r>
          </a:p>
          <a:p>
            <a:r>
              <a:rPr lang="en-US" sz="1200" kern="1200" dirty="0" smtClean="0">
                <a:solidFill>
                  <a:schemeClr val="tx1"/>
                </a:solidFill>
                <a:effectLst/>
                <a:latin typeface="Arial" charset="0"/>
                <a:ea typeface="+mn-ea"/>
                <a:cs typeface="Arial" charset="0"/>
              </a:rPr>
              <a:t>Salmonellosis is an infection that is caused by the bacteria </a:t>
            </a:r>
            <a:r>
              <a:rPr lang="en-US" sz="1200" i="1" kern="1200" dirty="0" smtClean="0">
                <a:solidFill>
                  <a:schemeClr val="tx1"/>
                </a:solidFill>
                <a:effectLst/>
                <a:latin typeface="Arial" charset="0"/>
                <a:ea typeface="+mn-ea"/>
                <a:cs typeface="Arial" charset="0"/>
              </a:rPr>
              <a:t>Salmonella</a:t>
            </a:r>
            <a:r>
              <a:rPr lang="en-US" sz="1200" kern="1200" dirty="0" smtClean="0">
                <a:solidFill>
                  <a:schemeClr val="tx1"/>
                </a:solidFill>
                <a:effectLst/>
                <a:latin typeface="Arial" charset="0"/>
                <a:ea typeface="+mn-ea"/>
                <a:cs typeface="Arial" charset="0"/>
              </a:rPr>
              <a:t> and that is commonly referred to as food poisoning. </a:t>
            </a:r>
            <a:r>
              <a:rPr lang="en-US" sz="1200" i="1" kern="1200" dirty="0" smtClean="0">
                <a:solidFill>
                  <a:schemeClr val="tx1"/>
                </a:solidFill>
                <a:effectLst/>
                <a:latin typeface="Arial" charset="0"/>
                <a:ea typeface="+mn-ea"/>
                <a:cs typeface="Arial" charset="0"/>
              </a:rPr>
              <a:t>Salmonella</a:t>
            </a:r>
            <a:r>
              <a:rPr lang="en-US" sz="1200" kern="1200" dirty="0" smtClean="0">
                <a:solidFill>
                  <a:schemeClr val="tx1"/>
                </a:solidFill>
                <a:effectLst/>
                <a:latin typeface="Arial" charset="0"/>
                <a:ea typeface="+mn-ea"/>
                <a:cs typeface="Arial" charset="0"/>
              </a:rPr>
              <a:t> can cause severe diarrhea, fever, and cramping, and in some instances, can spread from the intestines to the bloodstream. It can be transmitted by eating contaminated foods, such as beef, poultry, milk, or eggs.</a:t>
            </a:r>
          </a:p>
          <a:p>
            <a:r>
              <a:rPr lang="en-US" sz="1200" kern="1200" dirty="0" smtClean="0">
                <a:solidFill>
                  <a:schemeClr val="tx1"/>
                </a:solidFill>
                <a:effectLst/>
                <a:latin typeface="Arial" charset="0"/>
                <a:ea typeface="+mn-ea"/>
                <a:cs typeface="Arial" charset="0"/>
              </a:rPr>
              <a:t> </a:t>
            </a:r>
          </a:p>
          <a:p>
            <a:r>
              <a:rPr lang="en-US" sz="1200" kern="1200" dirty="0" smtClean="0">
                <a:solidFill>
                  <a:schemeClr val="tx1"/>
                </a:solidFill>
                <a:effectLst/>
                <a:latin typeface="Arial" charset="0"/>
                <a:ea typeface="+mn-ea"/>
                <a:cs typeface="Arial" charset="0"/>
              </a:rPr>
              <a:t>An estimated 1.2 million cases occur annually in the United States. Approximately 42,000 cases are laboratory-confirmed. Those instances typically are reported to both the state and then to CDC. Confirmed salmonellosis cases are reported by PHLs to the state, and the data are entered into the National Notifiable Disease Surveillance System (NNDSS) and FoodNet, both of which help track trends associated with the infection.</a:t>
            </a:r>
          </a:p>
          <a:p>
            <a:r>
              <a:rPr lang="en-US" sz="1200" kern="1200" dirty="0" smtClean="0">
                <a:solidFill>
                  <a:schemeClr val="tx1"/>
                </a:solidFill>
                <a:effectLst/>
                <a:latin typeface="Arial" charset="0"/>
                <a:ea typeface="+mn-ea"/>
                <a:cs typeface="Arial" charset="0"/>
              </a:rPr>
              <a:t> </a:t>
            </a:r>
          </a:p>
          <a:p>
            <a:r>
              <a:rPr lang="en-US" sz="1200" kern="1200" dirty="0" smtClean="0">
                <a:solidFill>
                  <a:schemeClr val="tx1"/>
                </a:solidFill>
                <a:effectLst/>
                <a:latin typeface="Arial" charset="0"/>
                <a:ea typeface="+mn-ea"/>
                <a:cs typeface="Arial" charset="0"/>
              </a:rPr>
              <a:t>After all the information is collected, laboratories provide information back to the public health community so that the information can be used to guide treatment, measure trends, and </a:t>
            </a:r>
            <a:r>
              <a:rPr lang="en-US" dirty="0" smtClean="0"/>
              <a:t>determine what public health </a:t>
            </a:r>
            <a:r>
              <a:rPr lang="en-US" sz="1200" kern="1200" dirty="0" smtClean="0">
                <a:solidFill>
                  <a:schemeClr val="tx1"/>
                </a:solidFill>
                <a:effectLst/>
                <a:latin typeface="Arial" charset="0"/>
                <a:ea typeface="+mn-ea"/>
                <a:cs typeface="Arial" charset="0"/>
              </a:rPr>
              <a:t>response is needed to prevent any additional cases or future outbreaks.</a:t>
            </a:r>
          </a:p>
          <a:p>
            <a:r>
              <a:rPr lang="en-US" sz="1200" kern="1200" dirty="0" smtClean="0">
                <a:solidFill>
                  <a:schemeClr val="tx1"/>
                </a:solidFill>
                <a:effectLst/>
                <a:latin typeface="Arial" charset="0"/>
                <a:ea typeface="+mn-ea"/>
                <a:cs typeface="Arial" charset="0"/>
              </a:rPr>
              <a:t> </a:t>
            </a:r>
          </a:p>
          <a:p>
            <a:r>
              <a:rPr lang="en-US" sz="1200" b="1" kern="1200" dirty="0" smtClean="0">
                <a:solidFill>
                  <a:schemeClr val="tx1"/>
                </a:solidFill>
                <a:effectLst/>
                <a:latin typeface="Arial" charset="0"/>
                <a:ea typeface="+mn-ea"/>
                <a:cs typeface="Arial" charset="0"/>
              </a:rPr>
              <a:t>ASK:</a:t>
            </a:r>
            <a:br>
              <a:rPr lang="en-US" sz="1200" b="1" kern="1200" dirty="0" smtClean="0">
                <a:solidFill>
                  <a:schemeClr val="tx1"/>
                </a:solidFill>
                <a:effectLst/>
                <a:latin typeface="Arial" charset="0"/>
                <a:ea typeface="+mn-ea"/>
                <a:cs typeface="Arial" charset="0"/>
              </a:rPr>
            </a:br>
            <a:endParaRPr lang="en-US" sz="1200" b="1"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In the event of a salmonellosis outbreak, what role does each of the laboratories depicted on the slide play?</a:t>
            </a:r>
          </a:p>
          <a:p>
            <a:endParaRPr lang="en-US" b="0" dirty="0" smtClean="0"/>
          </a:p>
          <a:p>
            <a:r>
              <a:rPr lang="en-US" b="0" dirty="0" smtClean="0"/>
              <a:t>&lt;</a:t>
            </a:r>
            <a:r>
              <a:rPr lang="en-US" b="1" dirty="0" smtClean="0"/>
              <a:t>Instructor Note: </a:t>
            </a:r>
            <a:r>
              <a:rPr lang="en-US" dirty="0" smtClean="0"/>
              <a:t>If</a:t>
            </a:r>
            <a:r>
              <a:rPr lang="en-US" baseline="0" dirty="0" smtClean="0"/>
              <a:t> time permits, break into four groups. Have each group decide on a type of laboratory they will represent. Each group should appoint one person </a:t>
            </a:r>
            <a:r>
              <a:rPr lang="en-US" b="0" baseline="0" dirty="0" smtClean="0">
                <a:solidFill>
                  <a:srgbClr val="000000"/>
                </a:solidFill>
              </a:rPr>
              <a:t>to present to the class. (NOTE: </a:t>
            </a:r>
            <a:r>
              <a:rPr lang="en-US" sz="1200" kern="1200" dirty="0" smtClean="0">
                <a:solidFill>
                  <a:schemeClr val="tx1"/>
                </a:solidFill>
                <a:effectLst/>
                <a:latin typeface="Arial" charset="0"/>
                <a:ea typeface="+mn-ea"/>
                <a:cs typeface="Arial" charset="0"/>
              </a:rPr>
              <a:t>Although this can be a linear process, it can also be cyclical and might not follow the route depicted on the slide.)&gt;</a:t>
            </a:r>
          </a:p>
          <a:p>
            <a:endParaRPr lang="en-US" sz="1200" b="1" kern="1200" dirty="0" smtClean="0">
              <a:solidFill>
                <a:schemeClr val="tx1"/>
              </a:solidFill>
              <a:effectLst/>
              <a:latin typeface="Arial" charset="0"/>
              <a:ea typeface="+mn-ea"/>
              <a:cs typeface="Arial" charset="0"/>
            </a:endParaRPr>
          </a:p>
          <a:p>
            <a:r>
              <a:rPr lang="en-US" sz="1200" b="1" kern="1200" dirty="0" smtClean="0">
                <a:solidFill>
                  <a:schemeClr val="tx1"/>
                </a:solidFill>
                <a:effectLst/>
                <a:latin typeface="Arial" charset="0"/>
                <a:ea typeface="+mn-ea"/>
                <a:cs typeface="Arial" charset="0"/>
              </a:rPr>
              <a:t>Possible Answers</a:t>
            </a:r>
            <a:endParaRPr lang="en-US" sz="1200" kern="1200" dirty="0" smtClean="0">
              <a:solidFill>
                <a:schemeClr val="tx1"/>
              </a:solidFill>
              <a:effectLst/>
              <a:latin typeface="Arial" charset="0"/>
              <a:ea typeface="+mn-ea"/>
              <a:cs typeface="Arial" charset="0"/>
            </a:endParaRPr>
          </a:p>
          <a:p>
            <a:endParaRPr lang="en-US" sz="1200" b="0" kern="1200" dirty="0" smtClean="0">
              <a:solidFill>
                <a:schemeClr val="tx1"/>
              </a:solidFill>
              <a:effectLst/>
              <a:latin typeface="Arial" charset="0"/>
              <a:ea typeface="+mn-ea"/>
              <a:cs typeface="Arial" charset="0"/>
            </a:endParaRPr>
          </a:p>
          <a:p>
            <a:r>
              <a:rPr lang="en-US" sz="1200" b="1" kern="1200" dirty="0" smtClean="0">
                <a:solidFill>
                  <a:schemeClr val="tx1"/>
                </a:solidFill>
                <a:effectLst/>
                <a:latin typeface="Arial" charset="0"/>
                <a:ea typeface="+mn-ea"/>
                <a:cs typeface="Arial" charset="0"/>
              </a:rPr>
              <a:t>Federal Laboratories:</a:t>
            </a:r>
            <a:r>
              <a:rPr lang="en-US" sz="1200" kern="1200" dirty="0" smtClean="0">
                <a:solidFill>
                  <a:schemeClr val="tx1"/>
                </a:solidFill>
                <a:effectLst/>
                <a:latin typeface="Arial" charset="0"/>
                <a:ea typeface="+mn-ea"/>
                <a:cs typeface="Arial" charset="0"/>
              </a:rPr>
              <a:t> CDC’s and FDA’s laboratories provide guidelines and recommendations for testing of </a:t>
            </a:r>
            <a:r>
              <a:rPr lang="en-US" sz="1200" i="1" kern="1200" dirty="0" smtClean="0">
                <a:solidFill>
                  <a:schemeClr val="tx1"/>
                </a:solidFill>
                <a:effectLst/>
                <a:latin typeface="Arial" charset="0"/>
                <a:ea typeface="+mn-ea"/>
                <a:cs typeface="Arial" charset="0"/>
              </a:rPr>
              <a:t>Salmonella</a:t>
            </a:r>
            <a:r>
              <a:rPr lang="en-US" sz="1200" kern="1200" dirty="0" smtClean="0">
                <a:solidFill>
                  <a:schemeClr val="tx1"/>
                </a:solidFill>
                <a:effectLst/>
                <a:latin typeface="Arial" charset="0"/>
                <a:ea typeface="+mn-ea"/>
                <a:cs typeface="Arial" charset="0"/>
              </a:rPr>
              <a:t> bacteria. CDC and FDA conduct training for the PHL personnel so that they are ready to test the specimens and have the equipment and other supplies needed.</a:t>
            </a:r>
          </a:p>
          <a:p>
            <a:r>
              <a:rPr lang="en-US" sz="1200" b="1" kern="1200" dirty="0" smtClean="0">
                <a:solidFill>
                  <a:schemeClr val="tx1"/>
                </a:solidFill>
                <a:effectLst/>
                <a:latin typeface="Arial" charset="0"/>
                <a:ea typeface="+mn-ea"/>
                <a:cs typeface="Arial" charset="0"/>
              </a:rPr>
              <a:t> </a:t>
            </a:r>
            <a:endParaRPr lang="en-US" sz="1200" kern="1200" dirty="0" smtClean="0">
              <a:solidFill>
                <a:schemeClr val="tx1"/>
              </a:solidFill>
              <a:effectLst/>
              <a:latin typeface="Arial" charset="0"/>
              <a:ea typeface="+mn-ea"/>
              <a:cs typeface="Arial" charset="0"/>
            </a:endParaRPr>
          </a:p>
          <a:p>
            <a:r>
              <a:rPr lang="en-US" sz="1200" b="1" kern="1200" dirty="0" smtClean="0">
                <a:solidFill>
                  <a:schemeClr val="tx1"/>
                </a:solidFill>
                <a:effectLst/>
                <a:latin typeface="Arial" charset="0"/>
                <a:ea typeface="+mn-ea"/>
                <a:cs typeface="Arial" charset="0"/>
              </a:rPr>
              <a:t>Physician or Hospital Laboratories:</a:t>
            </a:r>
            <a:r>
              <a:rPr lang="en-US" sz="1200" kern="1200" dirty="0" smtClean="0">
                <a:solidFill>
                  <a:schemeClr val="tx1"/>
                </a:solidFill>
                <a:effectLst/>
                <a:latin typeface="Arial" charset="0"/>
                <a:ea typeface="+mn-ea"/>
                <a:cs typeface="Arial" charset="0"/>
              </a:rPr>
              <a:t> Physician or hospital laboratories collect the specimens needed for testing, and they might be the first to notice a trend or commonality among persons reporting signs and symptoms.</a:t>
            </a:r>
          </a:p>
          <a:p>
            <a:r>
              <a:rPr lang="en-US" sz="1200" kern="1200" dirty="0" smtClean="0">
                <a:solidFill>
                  <a:schemeClr val="tx1"/>
                </a:solidFill>
                <a:effectLst/>
                <a:latin typeface="Arial" charset="0"/>
                <a:ea typeface="+mn-ea"/>
                <a:cs typeface="Arial" charset="0"/>
              </a:rPr>
              <a:t> </a:t>
            </a:r>
          </a:p>
          <a:p>
            <a:r>
              <a:rPr lang="en-US" sz="1200" b="1" kern="1200" dirty="0" smtClean="0">
                <a:solidFill>
                  <a:schemeClr val="tx1"/>
                </a:solidFill>
                <a:effectLst/>
                <a:latin typeface="Arial" charset="0"/>
                <a:ea typeface="+mn-ea"/>
                <a:cs typeface="Arial" charset="0"/>
              </a:rPr>
              <a:t>Clinical Laboratories: </a:t>
            </a:r>
            <a:r>
              <a:rPr lang="en-US" sz="1200" kern="1200" dirty="0" smtClean="0">
                <a:solidFill>
                  <a:schemeClr val="tx1"/>
                </a:solidFill>
                <a:effectLst/>
                <a:latin typeface="Arial" charset="0"/>
                <a:ea typeface="+mn-ea"/>
                <a:cs typeface="Arial" charset="0"/>
              </a:rPr>
              <a:t>Physicians might not send results or notify hospitals, but they might send their specimens to the clinical reference laboratory for confirmation of their initial findings.</a:t>
            </a:r>
          </a:p>
          <a:p>
            <a:r>
              <a:rPr lang="en-US" sz="1200" kern="1200" dirty="0" smtClean="0">
                <a:solidFill>
                  <a:schemeClr val="tx1"/>
                </a:solidFill>
                <a:effectLst/>
                <a:latin typeface="Arial" charset="0"/>
                <a:ea typeface="+mn-ea"/>
                <a:cs typeface="Arial" charset="0"/>
              </a:rPr>
              <a:t> </a:t>
            </a:r>
          </a:p>
          <a:p>
            <a:r>
              <a:rPr lang="en-US" sz="1200" b="1" kern="1200" dirty="0" smtClean="0">
                <a:solidFill>
                  <a:schemeClr val="tx1"/>
                </a:solidFill>
                <a:effectLst/>
                <a:latin typeface="Arial" charset="0"/>
                <a:ea typeface="+mn-ea"/>
                <a:cs typeface="Arial" charset="0"/>
              </a:rPr>
              <a:t>State Laboratories:</a:t>
            </a:r>
            <a:r>
              <a:rPr lang="en-US" sz="1200" kern="1200" dirty="0" smtClean="0">
                <a:solidFill>
                  <a:schemeClr val="tx1"/>
                </a:solidFill>
                <a:effectLst/>
                <a:latin typeface="Arial" charset="0"/>
                <a:ea typeface="+mn-ea"/>
                <a:cs typeface="Arial" charset="0"/>
              </a:rPr>
              <a:t> Because salmonellosis</a:t>
            </a:r>
            <a:r>
              <a:rPr lang="en-US" sz="1200" i="1" kern="1200" dirty="0" smtClean="0">
                <a:solidFill>
                  <a:schemeClr val="tx1"/>
                </a:solidFill>
                <a:effectLst/>
                <a:latin typeface="Arial" charset="0"/>
                <a:ea typeface="+mn-ea"/>
                <a:cs typeface="Arial" charset="0"/>
              </a:rPr>
              <a:t> </a:t>
            </a:r>
            <a:r>
              <a:rPr lang="en-US" sz="1200" kern="1200" dirty="0" smtClean="0">
                <a:solidFill>
                  <a:schemeClr val="tx1"/>
                </a:solidFill>
                <a:effectLst/>
                <a:latin typeface="Arial" charset="0"/>
                <a:ea typeface="+mn-ea"/>
                <a:cs typeface="Arial" charset="0"/>
              </a:rPr>
              <a:t>is considered a notifiable disease and confirmed cases should be reported to the state, clinical reference laboratories or physician and hospital laboratories should report their findings to the state health department as specified by their state (each state varies in the diseases they require to be reported). The state public health laboratories can then confirm cases through testing by using guidelines and recommendations as provided by the federal public health laboratories.</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45</a:t>
            </a:fld>
            <a:endParaRPr lang="en-US" dirty="0"/>
          </a:p>
        </p:txBody>
      </p:sp>
    </p:spTree>
    <p:extLst>
      <p:ext uri="{BB962C8B-B14F-4D97-AF65-F5344CB8AC3E}">
        <p14:creationId xmlns:p14="http://schemas.microsoft.com/office/powerpoint/2010/main" val="1076354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74B68D88-961B-4028-BCDF-BA05FA986C22}" type="slidenum">
              <a:rPr lang="en-US" smtClean="0">
                <a:solidFill>
                  <a:prstClr val="black"/>
                </a:solidFill>
                <a:latin typeface="Arial" charset="0"/>
              </a:rPr>
              <a:pPr/>
              <a:t>5</a:t>
            </a:fld>
            <a:endParaRPr lang="en-US" dirty="0" smtClean="0">
              <a:solidFill>
                <a:prstClr val="black"/>
              </a:solidFill>
              <a:latin typeface="Arial"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701040" y="4387135"/>
            <a:ext cx="5608320" cy="14099302"/>
          </a:xfrm>
          <a:noFill/>
          <a:ln/>
        </p:spPr>
        <p:txBody>
          <a:bodyPr/>
          <a:lstStyle/>
          <a:p>
            <a:r>
              <a:rPr lang="en-US" b="1" dirty="0">
                <a:latin typeface="Arial" pitchFamily="34" charset="0"/>
                <a:cs typeface="Arial" pitchFamily="34" charset="0"/>
              </a:rPr>
              <a:t>SAY</a:t>
            </a:r>
            <a:r>
              <a:rPr lang="en-US" b="1" dirty="0" smtClean="0">
                <a:latin typeface="Arial" pitchFamily="34" charset="0"/>
                <a:cs typeface="Arial" pitchFamily="34" charset="0"/>
              </a:rPr>
              <a:t>:</a:t>
            </a:r>
          </a:p>
          <a:p>
            <a:endParaRPr lang="en-US" dirty="0"/>
          </a:p>
          <a:p>
            <a:pPr rtl="0"/>
            <a:r>
              <a:rPr lang="en-US" dirty="0"/>
              <a:t>Let’s talk about public health in a broader context. Public health problems are diverse and can include infectious diseases, chronic diseases, emergencies, injuries, environmental health problems, </a:t>
            </a:r>
            <a:r>
              <a:rPr lang="en-US" dirty="0" smtClean="0"/>
              <a:t>or other </a:t>
            </a:r>
            <a:r>
              <a:rPr lang="en-US" dirty="0"/>
              <a:t>health threats.</a:t>
            </a:r>
            <a:br>
              <a:rPr lang="en-US" dirty="0"/>
            </a:br>
            <a:endParaRPr lang="en-US" dirty="0"/>
          </a:p>
          <a:p>
            <a:pPr rtl="0"/>
            <a:r>
              <a:rPr lang="en-US" dirty="0"/>
              <a:t>Regardless of the topic, we take the same approach to a public health problem by following four general steps</a:t>
            </a:r>
            <a:r>
              <a:rPr lang="en-US" dirty="0" smtClean="0"/>
              <a:t>.</a:t>
            </a:r>
          </a:p>
          <a:p>
            <a:pPr rtl="0"/>
            <a:endParaRPr lang="en-US" dirty="0" smtClean="0"/>
          </a:p>
          <a:p>
            <a:pPr rtl="0"/>
            <a:r>
              <a:rPr lang="en-US" dirty="0" smtClean="0"/>
              <a:t>&lt;</a:t>
            </a:r>
            <a:r>
              <a:rPr lang="en-US" b="1" dirty="0" smtClean="0"/>
              <a:t>CLICK</a:t>
            </a:r>
            <a:r>
              <a:rPr lang="en-US" baseline="0" dirty="0" smtClean="0"/>
              <a:t> for first arrow to appear.&gt;</a:t>
            </a:r>
            <a:endParaRPr lang="en-US" dirty="0"/>
          </a:p>
          <a:p>
            <a:pPr rtl="0"/>
            <a:r>
              <a:rPr lang="en-US" dirty="0"/>
              <a:t/>
            </a:r>
            <a:br>
              <a:rPr lang="en-US" dirty="0"/>
            </a:br>
            <a:r>
              <a:rPr lang="en-US" dirty="0"/>
              <a:t>First, we ask “What is the problem?” </a:t>
            </a:r>
          </a:p>
          <a:p>
            <a:pPr rtl="0"/>
            <a:endParaRPr lang="en-US" dirty="0"/>
          </a:p>
          <a:p>
            <a:pPr rtl="0"/>
            <a:r>
              <a:rPr lang="en-US" dirty="0"/>
              <a:t>In public health, we identify the problem by using surveillance systems to monitor health events and behaviors occurring among a population.</a:t>
            </a:r>
          </a:p>
          <a:p>
            <a:pPr rtl="0"/>
            <a:endParaRPr lang="en-US" dirty="0"/>
          </a:p>
          <a:p>
            <a:pPr rtl="0"/>
            <a:r>
              <a:rPr lang="en-US" dirty="0"/>
              <a:t>After we’ve identified the problem, the next question is, “What is the cause of the problem?” </a:t>
            </a:r>
            <a:br>
              <a:rPr lang="en-US" dirty="0"/>
            </a:br>
            <a:endParaRPr lang="en-US" dirty="0"/>
          </a:p>
          <a:p>
            <a:pPr rtl="0"/>
            <a:r>
              <a:rPr lang="en-US" dirty="0"/>
              <a:t>&lt;</a:t>
            </a:r>
            <a:r>
              <a:rPr lang="en-US" b="1" dirty="0"/>
              <a:t>CLICK</a:t>
            </a:r>
            <a:r>
              <a:rPr lang="en-US" dirty="0"/>
              <a:t> to advance animation; first arrow will disappear, and second arrow will appear above Risk Factor Identification box.&gt;</a:t>
            </a:r>
          </a:p>
          <a:p>
            <a:pPr rtl="0"/>
            <a:endParaRPr lang="en-US" dirty="0"/>
          </a:p>
          <a:p>
            <a:pPr rtl="0"/>
            <a:r>
              <a:rPr lang="en-US" dirty="0"/>
              <a:t>For example, are there factors that might make certain populations more susceptible to disease, such as something in the environment or certain behaviors that people are practicing?</a:t>
            </a:r>
          </a:p>
          <a:p>
            <a:pPr rtl="0"/>
            <a:endParaRPr lang="en-US" dirty="0"/>
          </a:p>
          <a:p>
            <a:pPr rtl="0"/>
            <a:r>
              <a:rPr lang="en-US" dirty="0"/>
              <a:t> &lt;</a:t>
            </a:r>
            <a:r>
              <a:rPr lang="en-US" b="1" dirty="0"/>
              <a:t>CLICK</a:t>
            </a:r>
            <a:r>
              <a:rPr lang="en-US" dirty="0"/>
              <a:t> to advance animation; second arrow will disappear, and third arrow will appear above Intervention Evaluation box.&gt;</a:t>
            </a:r>
          </a:p>
          <a:p>
            <a:pPr rtl="0"/>
            <a:endParaRPr lang="en-US" dirty="0"/>
          </a:p>
          <a:p>
            <a:pPr rtl="0"/>
            <a:r>
              <a:rPr lang="en-US" dirty="0" smtClean="0"/>
              <a:t>After </a:t>
            </a:r>
            <a:r>
              <a:rPr lang="en-US" dirty="0"/>
              <a:t>we’ve identified the risk factors related to the problem, we ask, “What intervention works to address the problem?” </a:t>
            </a:r>
          </a:p>
          <a:p>
            <a:pPr rtl="0"/>
            <a:endParaRPr lang="en-US" dirty="0"/>
          </a:p>
          <a:p>
            <a:pPr rtl="0"/>
            <a:r>
              <a:rPr lang="en-US" dirty="0"/>
              <a:t>We look at what has worked in the past in addressing this same problem and if a proposed intervention makes sense with our affected population. </a:t>
            </a:r>
          </a:p>
          <a:p>
            <a:pPr rtl="0"/>
            <a:r>
              <a:rPr lang="en-US" dirty="0"/>
              <a:t/>
            </a:r>
            <a:br>
              <a:rPr lang="en-US" dirty="0"/>
            </a:br>
            <a:r>
              <a:rPr lang="en-US" dirty="0"/>
              <a:t>&lt;</a:t>
            </a:r>
            <a:r>
              <a:rPr lang="en-US" b="1" dirty="0"/>
              <a:t>CLICK</a:t>
            </a:r>
            <a:r>
              <a:rPr lang="en-US" dirty="0"/>
              <a:t> to advance animation; third arrow will disappear, and fourth arrow will appear above Implementation box.&gt;</a:t>
            </a:r>
          </a:p>
          <a:p>
            <a:pPr rtl="0"/>
            <a:r>
              <a:rPr lang="en-US" dirty="0"/>
              <a:t/>
            </a:r>
            <a:br>
              <a:rPr lang="en-US" dirty="0"/>
            </a:br>
            <a:r>
              <a:rPr lang="en-US" dirty="0"/>
              <a:t>In the last step, we ask, “How can we implement the intervention? Given the resources we have and what we know about the affected population, will this work?”</a:t>
            </a:r>
          </a:p>
          <a:p>
            <a:pPr rtl="0"/>
            <a:endParaRPr lang="en-US" dirty="0"/>
          </a:p>
          <a:p>
            <a:pPr rtl="0"/>
            <a:r>
              <a:rPr lang="en-US" dirty="0"/>
              <a:t>As we go through this course, you will see different examples of this public health approach at work.</a:t>
            </a:r>
          </a:p>
          <a:p>
            <a:pPr rtl="0"/>
            <a:r>
              <a:rPr lang="en-US" b="1" dirty="0"/>
              <a:t/>
            </a:r>
            <a:br>
              <a:rPr lang="en-US" b="1" dirty="0"/>
            </a:br>
            <a:r>
              <a:rPr lang="en-US" b="1" dirty="0"/>
              <a:t>GO</a:t>
            </a:r>
            <a:r>
              <a:rPr lang="en-US" dirty="0"/>
              <a:t> to next slide</a:t>
            </a:r>
            <a:r>
              <a:rPr lang="en-US" dirty="0" smtClean="0"/>
              <a:t>.</a:t>
            </a:r>
            <a:endParaRPr lang="en-US" dirty="0">
              <a:latin typeface="Arial" pitchFamily="34" charset="0"/>
              <a:cs typeface="Arial" pitchFamily="34" charset="0"/>
            </a:endParaRPr>
          </a:p>
        </p:txBody>
      </p:sp>
    </p:spTree>
    <p:extLst>
      <p:ext uri="{BB962C8B-B14F-4D97-AF65-F5344CB8AC3E}">
        <p14:creationId xmlns:p14="http://schemas.microsoft.com/office/powerpoint/2010/main" val="3102376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14023102"/>
          </a:xfrm>
        </p:spPr>
        <p:txBody>
          <a:bodyPr/>
          <a:lstStyle/>
          <a:p>
            <a:r>
              <a:rPr lang="en-US" b="1" dirty="0"/>
              <a:t>SAY:</a:t>
            </a:r>
            <a:r>
              <a:rPr lang="en-US" dirty="0"/>
              <a:t> </a:t>
            </a:r>
          </a:p>
          <a:p>
            <a:r>
              <a:rPr lang="en-US" dirty="0"/>
              <a:t/>
            </a:r>
            <a:br>
              <a:rPr lang="en-US" dirty="0"/>
            </a:br>
            <a:r>
              <a:rPr lang="en-US" dirty="0"/>
              <a:t>To implement the public health approach, practitioners use and apply scientific methods. These methods come from a series of core sciences that provide the foundation.</a:t>
            </a:r>
          </a:p>
          <a:p>
            <a:r>
              <a:rPr lang="en-US" dirty="0"/>
              <a:t> </a:t>
            </a:r>
          </a:p>
          <a:p>
            <a:r>
              <a:rPr lang="en-US" dirty="0"/>
              <a:t>These sciences include </a:t>
            </a:r>
            <a:r>
              <a:rPr lang="en-US" b="1" dirty="0"/>
              <a:t>Public Health Surveillance</a:t>
            </a:r>
            <a:r>
              <a:rPr lang="en-US" dirty="0"/>
              <a:t>, which we use to monitor a public health situation</a:t>
            </a:r>
            <a:r>
              <a:rPr lang="en-US" dirty="0" smtClean="0"/>
              <a:t>.</a:t>
            </a:r>
            <a:r>
              <a:rPr lang="en-US" dirty="0"/>
              <a:t/>
            </a:r>
            <a:br>
              <a:rPr lang="en-US" dirty="0"/>
            </a:br>
            <a:endParaRPr lang="en-US" dirty="0"/>
          </a:p>
          <a:p>
            <a:r>
              <a:rPr lang="en-US" b="1" dirty="0"/>
              <a:t>Epidemiology</a:t>
            </a:r>
            <a:r>
              <a:rPr lang="en-US" dirty="0"/>
              <a:t> enables us to determine where diseases originate, how or why they move through populations, and how we can prevent them.</a:t>
            </a:r>
          </a:p>
          <a:p>
            <a:r>
              <a:rPr lang="en-US" b="1" dirty="0"/>
              <a:t/>
            </a:r>
            <a:br>
              <a:rPr lang="en-US" b="1" dirty="0"/>
            </a:br>
            <a:r>
              <a:rPr lang="en-US" b="1" dirty="0"/>
              <a:t>Public Health Laboratories</a:t>
            </a:r>
            <a:r>
              <a:rPr lang="en-US" dirty="0"/>
              <a:t> support public health by performing tests to confirm disease diagnoses. Laboratories also support public health by conducting research and training.</a:t>
            </a:r>
          </a:p>
          <a:p>
            <a:r>
              <a:rPr lang="en-US" dirty="0"/>
              <a:t/>
            </a:r>
            <a:br>
              <a:rPr lang="en-US" dirty="0"/>
            </a:br>
            <a:r>
              <a:rPr lang="en-US" dirty="0"/>
              <a:t>As we continue to move from the use of paper documents to electronic health records, </a:t>
            </a:r>
            <a:r>
              <a:rPr lang="en-US" b="1" dirty="0"/>
              <a:t>Public Health Informatics</a:t>
            </a:r>
            <a:r>
              <a:rPr lang="en-US" dirty="0"/>
              <a:t> continues to increase in importance. Informatics deals with the methods for collecting, compiling, and presenting health information. It enables us to use electronic data effectively when addressing a public health situation.</a:t>
            </a:r>
          </a:p>
          <a:p>
            <a:r>
              <a:rPr lang="en-US" dirty="0"/>
              <a:t/>
            </a:r>
            <a:br>
              <a:rPr lang="en-US" dirty="0"/>
            </a:br>
            <a:r>
              <a:rPr lang="en-US" b="1" dirty="0"/>
              <a:t>Prevention Effectiveness</a:t>
            </a:r>
            <a:r>
              <a:rPr lang="en-US" dirty="0"/>
              <a:t> is closely linked to public health policy. Prevention effectiveness studies provide important economic information for decision makers to help them choose the best option available.</a:t>
            </a:r>
          </a:p>
          <a:p>
            <a:r>
              <a:rPr lang="en-US" b="1" dirty="0"/>
              <a:t/>
            </a:r>
            <a:br>
              <a:rPr lang="en-US" b="1" dirty="0"/>
            </a:br>
            <a:r>
              <a:rPr lang="en-US" dirty="0"/>
              <a:t>Together, these five core sciences can help us protect and promote the public’s health by giving public health practitioners the answers they need. Public health is better able to respond to the situation by using contributions from each of these sciences. One science alone cannot answer the questions and provide a solution; it is the application of these core sciences together.</a:t>
            </a:r>
          </a:p>
          <a:p>
            <a:pPr rtl="0"/>
            <a:r>
              <a:rPr lang="en-US" b="1" dirty="0"/>
              <a:t/>
            </a:r>
            <a:br>
              <a:rPr lang="en-US" b="1" dirty="0"/>
            </a:br>
            <a:r>
              <a:rPr lang="en-US" b="1" dirty="0"/>
              <a:t>&lt;OPTIONAL, IF YOU HAVE TIME, SAY&gt;</a:t>
            </a:r>
          </a:p>
          <a:p>
            <a:pPr rtl="0"/>
            <a:endParaRPr lang="en-US" dirty="0"/>
          </a:p>
          <a:p>
            <a:pPr rtl="0"/>
            <a:r>
              <a:rPr lang="en-US" dirty="0"/>
              <a:t>For example, let’s look at the public health challenge of influenza. Public health surveillance can monitor when and where cases of influenza occur each year. Professionals can use the science of epidemiology to understand why different populations choose to get vaccinated against influenza. They can use the science of informatics to receive and analyze electronic information from health care institutions (e.g., doctors’ offices and hospitals) to determine whether persons who get influenza go to see a doctor and whether they get well or die. Public health practitioners can use laboratory science to determine whether persons with fever and cough have influenza or a different infection, and they can use prevention effectiveness to show that influenza vaccination campaigns that might cost $200,000 can prevent $1 million in medical costs, lost wages, and other costs.</a:t>
            </a:r>
          </a:p>
          <a:p>
            <a:r>
              <a:rPr lang="en-US" b="1" dirty="0"/>
              <a:t/>
            </a:r>
            <a:br>
              <a:rPr lang="en-US" b="1" dirty="0"/>
            </a:br>
            <a:r>
              <a:rPr lang="en-US" b="1" dirty="0"/>
              <a:t>GO</a:t>
            </a:r>
            <a:r>
              <a:rPr lang="en-US" dirty="0"/>
              <a:t> to next slide</a:t>
            </a:r>
            <a:r>
              <a:rPr lang="en-US" dirty="0" smtClean="0"/>
              <a:t>.</a:t>
            </a:r>
            <a:endParaRPr lang="en-US" dirty="0"/>
          </a:p>
        </p:txBody>
      </p:sp>
      <p:sp>
        <p:nvSpPr>
          <p:cNvPr id="4" name="Slide Number Placeholder 3"/>
          <p:cNvSpPr>
            <a:spLocks noGrp="1"/>
          </p:cNvSpPr>
          <p:nvPr>
            <p:ph type="sldNum" sz="quarter" idx="10"/>
          </p:nvPr>
        </p:nvSpPr>
        <p:spPr/>
        <p:txBody>
          <a:bodyPr/>
          <a:lstStyle/>
          <a:p>
            <a:fld id="{5B28CC65-80E2-45D6-A505-3F4A925BFC05}"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545130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3431301"/>
          </a:xfrm>
        </p:spPr>
        <p:txBody>
          <a:bodyPr/>
          <a:lstStyle/>
          <a:p>
            <a:pPr defTabSz="902421">
              <a:defRPr/>
            </a:pPr>
            <a:r>
              <a:rPr lang="en-US" b="0" dirty="0" smtClean="0">
                <a:solidFill>
                  <a:srgbClr val="000000"/>
                </a:solidFill>
              </a:rPr>
              <a:t>Topic</a:t>
            </a:r>
            <a:r>
              <a:rPr lang="en-US" b="0" baseline="0" dirty="0" smtClean="0">
                <a:solidFill>
                  <a:srgbClr val="000000"/>
                </a:solidFill>
              </a:rPr>
              <a:t> 2</a:t>
            </a:r>
            <a:br>
              <a:rPr lang="en-US" b="0" baseline="0" dirty="0" smtClean="0">
                <a:solidFill>
                  <a:srgbClr val="000000"/>
                </a:solidFill>
              </a:rPr>
            </a:br>
            <a:endParaRPr lang="en-US" b="0" baseline="0" dirty="0" smtClean="0">
              <a:solidFill>
                <a:srgbClr val="000000"/>
              </a:solidFill>
            </a:endParaRPr>
          </a:p>
          <a:p>
            <a:pPr defTabSz="902421">
              <a:defRPr/>
            </a:pPr>
            <a:r>
              <a:rPr lang="en-US" b="0" baseline="0" dirty="0" smtClean="0">
                <a:solidFill>
                  <a:srgbClr val="000000"/>
                </a:solidFill>
              </a:rPr>
              <a:t>What are Public Health Laboratories?</a:t>
            </a:r>
            <a:r>
              <a:rPr lang="en-US" b="1" dirty="0" smtClean="0">
                <a:solidFill>
                  <a:srgbClr val="000000"/>
                </a:solidFill>
              </a:rPr>
              <a:t/>
            </a:r>
            <a:br>
              <a:rPr lang="en-US" b="1" dirty="0" smtClean="0">
                <a:solidFill>
                  <a:srgbClr val="000000"/>
                </a:solidFill>
              </a:rPr>
            </a:br>
            <a:endParaRPr lang="en-US" b="1" dirty="0" smtClean="0">
              <a:solidFill>
                <a:srgbClr val="000000"/>
              </a:solidFill>
            </a:endParaRPr>
          </a:p>
          <a:p>
            <a:pPr defTabSz="902421">
              <a:defRPr/>
            </a:pPr>
            <a:r>
              <a:rPr lang="en-US" b="1" dirty="0" smtClean="0">
                <a:solidFill>
                  <a:srgbClr val="000000"/>
                </a:solidFill>
              </a:rPr>
              <a:t>SAY:</a:t>
            </a:r>
          </a:p>
          <a:p>
            <a:pPr defTabSz="902421">
              <a:defRPr/>
            </a:pPr>
            <a:endParaRPr lang="en-US" b="0" dirty="0" smtClean="0">
              <a:solidFill>
                <a:srgbClr val="000000"/>
              </a:solidFill>
            </a:endParaRPr>
          </a:p>
          <a:p>
            <a:pPr defTabSz="902421">
              <a:defRPr/>
            </a:pPr>
            <a:r>
              <a:rPr lang="en-US" b="0" dirty="0" smtClean="0">
                <a:solidFill>
                  <a:srgbClr val="000000"/>
                </a:solidFill>
              </a:rPr>
              <a:t>Now we are going to find out what public health laboratories are</a:t>
            </a:r>
            <a:r>
              <a:rPr lang="en-US" b="0" baseline="0" dirty="0" smtClean="0">
                <a:solidFill>
                  <a:srgbClr val="000000"/>
                </a:solidFill>
              </a:rPr>
              <a:t> and what type of services they provide.</a:t>
            </a:r>
            <a:endParaRPr lang="en-US" b="0" dirty="0" smtClean="0">
              <a:solidFill>
                <a:srgbClr val="000000"/>
              </a:solidFill>
            </a:endParaRPr>
          </a:p>
          <a:p>
            <a:pPr defTabSz="902421">
              <a:defRPr/>
            </a:pPr>
            <a:endParaRPr lang="en-US" b="1" dirty="0" smtClean="0">
              <a:solidFill>
                <a:srgbClr val="000000"/>
              </a:solidFill>
            </a:endParaRPr>
          </a:p>
          <a:p>
            <a:pPr defTabSz="902421">
              <a:defRPr/>
            </a:pPr>
            <a:r>
              <a:rPr lang="en-US" b="1" dirty="0" smtClean="0">
                <a:solidFill>
                  <a:srgbClr val="000000"/>
                </a:solidFill>
              </a:rPr>
              <a:t>GO</a:t>
            </a:r>
            <a:r>
              <a:rPr lang="en-US" dirty="0" smtClean="0">
                <a:solidFill>
                  <a:srgbClr val="000000"/>
                </a:solidFill>
              </a:rPr>
              <a:t> </a:t>
            </a:r>
            <a:r>
              <a:rPr lang="en-US" dirty="0">
                <a:solidFill>
                  <a:srgbClr val="000000"/>
                </a:solidFill>
              </a:rPr>
              <a:t>to next slide.</a:t>
            </a:r>
            <a:endParaRPr lang="en-US" baseline="0" dirty="0" smtClean="0"/>
          </a:p>
        </p:txBody>
      </p:sp>
      <p:sp>
        <p:nvSpPr>
          <p:cNvPr id="4" name="Slide Number Placeholder 3"/>
          <p:cNvSpPr>
            <a:spLocks noGrp="1"/>
          </p:cNvSpPr>
          <p:nvPr>
            <p:ph type="sldNum" sz="quarter" idx="10"/>
          </p:nvPr>
        </p:nvSpPr>
        <p:spPr/>
        <p:txBody>
          <a:bodyPr/>
          <a:lstStyle/>
          <a:p>
            <a:pPr>
              <a:lnSpc>
                <a:spcPct val="150000"/>
              </a:lnSpc>
            </a:pPr>
            <a:fld id="{153BCB96-7EEC-4C1C-92AC-A1AF7B1B30F2}" type="slidenum">
              <a:rPr lang="en-US" smtClean="0"/>
              <a:pPr>
                <a:lnSpc>
                  <a:spcPct val="150000"/>
                </a:lnSpc>
              </a:pPr>
              <a:t>7</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6860302"/>
          </a:xfrm>
        </p:spPr>
        <p:txBody>
          <a:bodyPr/>
          <a:lstStyle/>
          <a:p>
            <a:pPr marL="0" marR="0" indent="0" algn="l" defTabSz="895743" rtl="0" eaLnBrk="0" fontAlgn="base" latinLnBrk="0" hangingPunct="0">
              <a:spcBef>
                <a:spcPts val="0"/>
              </a:spcBef>
              <a:spcAft>
                <a:spcPts val="588"/>
              </a:spcAft>
              <a:buClrTx/>
              <a:buSzTx/>
              <a:buFontTx/>
              <a:buNone/>
              <a:tabLst/>
              <a:defRPr/>
            </a:pPr>
            <a:r>
              <a:rPr lang="en-US" b="0" dirty="0" smtClean="0"/>
              <a:t>&lt;</a:t>
            </a:r>
            <a:r>
              <a:rPr lang="en-US" b="1" dirty="0" smtClean="0"/>
              <a:t>Instructor Note</a:t>
            </a:r>
            <a:r>
              <a:rPr lang="en-US" b="0" dirty="0" smtClean="0"/>
              <a:t>: </a:t>
            </a:r>
            <a:r>
              <a:rPr lang="en-US" baseline="0" dirty="0" smtClean="0"/>
              <a:t>If Internet access is available, show the video clip at http://vimeo.com/52548635 (approximately 1 minute in length). If Internet access is not available, </a:t>
            </a:r>
            <a:r>
              <a:rPr lang="en-US" b="1" dirty="0" smtClean="0">
                <a:solidFill>
                  <a:srgbClr val="000000"/>
                </a:solidFill>
              </a:rPr>
              <a:t>GO</a:t>
            </a:r>
            <a:r>
              <a:rPr lang="en-US" dirty="0" smtClean="0">
                <a:solidFill>
                  <a:srgbClr val="000000"/>
                </a:solidFill>
              </a:rPr>
              <a:t> to next slide.</a:t>
            </a:r>
            <a:r>
              <a:rPr lang="en-US" baseline="0" dirty="0" smtClean="0"/>
              <a:t>&gt; </a:t>
            </a:r>
          </a:p>
          <a:p>
            <a:pPr defTabSz="895743">
              <a:spcBef>
                <a:spcPts val="0"/>
              </a:spcBef>
              <a:spcAft>
                <a:spcPts val="588"/>
              </a:spcAft>
              <a:defRPr/>
            </a:pPr>
            <a:endParaRPr lang="en-US" b="1" baseline="0" dirty="0" smtClean="0"/>
          </a:p>
          <a:p>
            <a:pPr defTabSz="895743">
              <a:spcBef>
                <a:spcPts val="0"/>
              </a:spcBef>
              <a:spcAft>
                <a:spcPts val="588"/>
              </a:spcAft>
              <a:defRPr/>
            </a:pPr>
            <a:r>
              <a:rPr lang="en-US" b="1" baseline="0" dirty="0" smtClean="0"/>
              <a:t>SAY:</a:t>
            </a:r>
          </a:p>
          <a:p>
            <a:pPr defTabSz="895743">
              <a:spcBef>
                <a:spcPts val="0"/>
              </a:spcBef>
              <a:spcAft>
                <a:spcPts val="588"/>
              </a:spcAft>
              <a:defRPr/>
            </a:pPr>
            <a:endParaRPr lang="en-US" baseline="0" dirty="0" smtClean="0"/>
          </a:p>
          <a:p>
            <a:pPr defTabSz="895743">
              <a:spcBef>
                <a:spcPts val="0"/>
              </a:spcBef>
              <a:spcAft>
                <a:spcPts val="588"/>
              </a:spcAft>
              <a:defRPr/>
            </a:pPr>
            <a:r>
              <a:rPr lang="en-US" baseline="0" dirty="0" smtClean="0"/>
              <a:t>Now, let’s watch a brief video that provides an overall description of what a public health laboratory, or PHL is. </a:t>
            </a:r>
          </a:p>
          <a:p>
            <a:pPr defTabSz="895743">
              <a:spcBef>
                <a:spcPts val="0"/>
              </a:spcBef>
              <a:spcAft>
                <a:spcPts val="588"/>
              </a:spcAft>
              <a:defRPr/>
            </a:pPr>
            <a:endParaRPr lang="en-US" b="1" baseline="0" dirty="0" smtClean="0"/>
          </a:p>
          <a:p>
            <a:pPr defTabSz="895743">
              <a:spcBef>
                <a:spcPts val="0"/>
              </a:spcBef>
              <a:spcAft>
                <a:spcPts val="588"/>
              </a:spcAft>
              <a:defRPr/>
            </a:pPr>
            <a:r>
              <a:rPr lang="en-US" b="0" baseline="0" dirty="0" smtClean="0"/>
              <a:t>&lt;</a:t>
            </a:r>
            <a:r>
              <a:rPr lang="en-US" b="1" baseline="0" dirty="0" smtClean="0"/>
              <a:t>CLICK </a:t>
            </a:r>
            <a:r>
              <a:rPr lang="en-US" b="0" baseline="0" dirty="0" smtClean="0"/>
              <a:t>the image to view the video “What is a public health laboratory?” (it is hyperlinked) or copy and paste the URL into a web browser.&gt;</a:t>
            </a:r>
          </a:p>
          <a:p>
            <a:pPr defTabSz="895743">
              <a:spcBef>
                <a:spcPts val="0"/>
              </a:spcBef>
              <a:spcAft>
                <a:spcPts val="588"/>
              </a:spcAft>
              <a:defRPr/>
            </a:pPr>
            <a:endParaRPr lang="en-US" b="0" baseline="0" dirty="0" smtClean="0"/>
          </a:p>
          <a:p>
            <a:pPr defTabSz="895743">
              <a:spcBef>
                <a:spcPts val="0"/>
              </a:spcBef>
              <a:spcAft>
                <a:spcPts val="588"/>
              </a:spcAft>
              <a:defRPr/>
            </a:pPr>
            <a:r>
              <a:rPr lang="en-US" b="0" baseline="0" dirty="0" smtClean="0"/>
              <a:t>&lt;</a:t>
            </a:r>
            <a:r>
              <a:rPr lang="en-US" b="1" baseline="0" dirty="0" smtClean="0"/>
              <a:t>ASK </a:t>
            </a:r>
            <a:r>
              <a:rPr lang="en-US" b="0" baseline="0" dirty="0" smtClean="0"/>
              <a:t>the following question after viewing the video.&gt;</a:t>
            </a:r>
          </a:p>
          <a:p>
            <a:pPr defTabSz="895743">
              <a:spcBef>
                <a:spcPts val="0"/>
              </a:spcBef>
              <a:spcAft>
                <a:spcPts val="588"/>
              </a:spcAft>
              <a:defRPr/>
            </a:pPr>
            <a:endParaRPr lang="en-US" b="0" baseline="0" dirty="0" smtClean="0"/>
          </a:p>
          <a:p>
            <a:pPr defTabSz="895743">
              <a:spcBef>
                <a:spcPts val="0"/>
              </a:spcBef>
              <a:spcAft>
                <a:spcPts val="588"/>
              </a:spcAft>
              <a:defRPr/>
            </a:pPr>
            <a:r>
              <a:rPr lang="en-US" b="0" baseline="0" dirty="0" smtClean="0"/>
              <a:t>After watching this video, how would you now describe public health laboratories?</a:t>
            </a:r>
          </a:p>
          <a:p>
            <a:pPr defTabSz="895743">
              <a:spcBef>
                <a:spcPts val="0"/>
              </a:spcBef>
              <a:spcAft>
                <a:spcPts val="588"/>
              </a:spcAft>
              <a:defRPr/>
            </a:pPr>
            <a:endParaRPr lang="en-US" b="0" baseline="0" dirty="0" smtClean="0"/>
          </a:p>
          <a:p>
            <a:pPr defTabSz="895743">
              <a:spcBef>
                <a:spcPts val="0"/>
              </a:spcBef>
              <a:spcAft>
                <a:spcPts val="588"/>
              </a:spcAft>
              <a:defRPr/>
            </a:pPr>
            <a:r>
              <a:rPr lang="en-US" b="0" baseline="0" dirty="0" smtClean="0"/>
              <a:t>&lt;</a:t>
            </a:r>
            <a:r>
              <a:rPr lang="en-US" b="1" baseline="0" dirty="0" smtClean="0"/>
              <a:t>BRIEFLY</a:t>
            </a:r>
            <a:r>
              <a:rPr lang="en-US" b="0" baseline="0" dirty="0" smtClean="0"/>
              <a:t> discuss participant feedback.&gt;</a:t>
            </a:r>
          </a:p>
          <a:p>
            <a:pPr defTabSz="895743">
              <a:spcBef>
                <a:spcPts val="0"/>
              </a:spcBef>
              <a:spcAft>
                <a:spcPts val="588"/>
              </a:spcAft>
              <a:defRPr/>
            </a:pPr>
            <a:r>
              <a:rPr lang="en-US" b="1" baseline="0" dirty="0" smtClean="0"/>
              <a:t> </a:t>
            </a:r>
          </a:p>
          <a:p>
            <a:pPr defTabSz="902421">
              <a:defRPr/>
            </a:pPr>
            <a:r>
              <a:rPr lang="en-US" b="1" dirty="0">
                <a:solidFill>
                  <a:srgbClr val="000000"/>
                </a:solidFill>
              </a:rPr>
              <a:t>GO</a:t>
            </a:r>
            <a:r>
              <a:rPr lang="en-US" dirty="0">
                <a:solidFill>
                  <a:srgbClr val="000000"/>
                </a:solidFill>
              </a:rPr>
              <a:t> to next slide</a:t>
            </a:r>
            <a:r>
              <a:rPr lang="en-US" dirty="0" smtClean="0">
                <a:solidFill>
                  <a:srgbClr val="000000"/>
                </a:solidFill>
              </a:rPr>
              <a:t>.</a:t>
            </a:r>
            <a:endParaRPr lang="en-US" u="none" baseline="0" dirty="0" smtClean="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8</a:t>
            </a:fld>
            <a:endParaRPr lang="en-US" dirty="0"/>
          </a:p>
        </p:txBody>
      </p:sp>
    </p:spTree>
    <p:extLst>
      <p:ext uri="{BB962C8B-B14F-4D97-AF65-F5344CB8AC3E}">
        <p14:creationId xmlns:p14="http://schemas.microsoft.com/office/powerpoint/2010/main" val="3535899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2372">
              <a:spcAft>
                <a:spcPts val="592"/>
              </a:spcAft>
              <a:defRPr/>
            </a:pPr>
            <a:r>
              <a:rPr lang="en-US" b="1" dirty="0" smtClean="0"/>
              <a:t>SAY: </a:t>
            </a:r>
            <a:endParaRPr lang="en-US" baseline="0" dirty="0" smtClean="0"/>
          </a:p>
          <a:p>
            <a:pPr defTabSz="902372">
              <a:spcAft>
                <a:spcPts val="592"/>
              </a:spcAft>
              <a:defRPr/>
            </a:pPr>
            <a:endParaRPr lang="en-US" baseline="0" dirty="0" smtClean="0"/>
          </a:p>
          <a:p>
            <a:pPr defTabSz="902372">
              <a:spcAft>
                <a:spcPts val="592"/>
              </a:spcAft>
              <a:defRPr/>
            </a:pPr>
            <a:r>
              <a:rPr lang="en-US" baseline="0" dirty="0" smtClean="0"/>
              <a:t>PHLs serve as a first line of defense to protect the public against diseases and other health hazards. Working in collaboration with other arms of the nation’s public health system, PHLs provide</a:t>
            </a:r>
          </a:p>
          <a:p>
            <a:pPr defTabSz="902372">
              <a:spcAft>
                <a:spcPts val="592"/>
              </a:spcAft>
              <a:defRPr/>
            </a:pPr>
            <a:endParaRPr lang="en-US" baseline="0" dirty="0" smtClean="0"/>
          </a:p>
          <a:p>
            <a:pPr marL="171450" indent="-171450" defTabSz="902372">
              <a:spcAft>
                <a:spcPts val="592"/>
              </a:spcAft>
              <a:buFont typeface="Arial" panose="020B0604020202020204" pitchFamily="34" charset="0"/>
              <a:buChar char="•"/>
              <a:defRPr/>
            </a:pPr>
            <a:r>
              <a:rPr lang="en-US" baseline="0" dirty="0" smtClean="0"/>
              <a:t> clinical diagnostic testing,</a:t>
            </a:r>
          </a:p>
          <a:p>
            <a:pPr marL="171450" indent="-171450" defTabSz="902372">
              <a:spcAft>
                <a:spcPts val="592"/>
              </a:spcAft>
              <a:buFont typeface="Arial" panose="020B0604020202020204" pitchFamily="34" charset="0"/>
              <a:buChar char="•"/>
              <a:defRPr/>
            </a:pPr>
            <a:r>
              <a:rPr lang="en-US" baseline="0" dirty="0" smtClean="0"/>
              <a:t> disease surveillance, and</a:t>
            </a:r>
          </a:p>
          <a:p>
            <a:pPr marL="171450" indent="-171450" defTabSz="902372">
              <a:spcAft>
                <a:spcPts val="592"/>
              </a:spcAft>
              <a:buFont typeface="Arial" panose="020B0604020202020204" pitchFamily="34" charset="0"/>
              <a:buChar char="•"/>
              <a:defRPr/>
            </a:pPr>
            <a:r>
              <a:rPr lang="en-US" baseline="0" dirty="0" smtClean="0"/>
              <a:t> advanced skills in laboratory practice.</a:t>
            </a:r>
          </a:p>
          <a:p>
            <a:pPr>
              <a:spcAft>
                <a:spcPts val="592"/>
              </a:spcAft>
            </a:pPr>
            <a:endParaRPr lang="en-US" b="1" dirty="0" smtClean="0"/>
          </a:p>
          <a:p>
            <a:pPr defTabSz="902372">
              <a:defRPr/>
            </a:pPr>
            <a:r>
              <a:rPr lang="en-US" b="1" dirty="0">
                <a:solidFill>
                  <a:srgbClr val="000000"/>
                </a:solidFill>
                <a:latin typeface="Arial" charset="0"/>
                <a:cs typeface="Arial" charset="0"/>
              </a:rPr>
              <a:t>GO</a:t>
            </a:r>
            <a:r>
              <a:rPr lang="en-US" dirty="0">
                <a:solidFill>
                  <a:srgbClr val="000000"/>
                </a:solidFill>
                <a:latin typeface="Arial" charset="0"/>
                <a:cs typeface="Arial" charset="0"/>
              </a:rPr>
              <a:t> to next slide</a:t>
            </a:r>
            <a:r>
              <a:rPr lang="en-US" dirty="0" smtClean="0">
                <a:solidFill>
                  <a:srgbClr val="000000"/>
                </a:solidFill>
                <a:latin typeface="Arial" charset="0"/>
                <a:cs typeface="Arial" charset="0"/>
              </a:rPr>
              <a:t>.</a:t>
            </a:r>
            <a:endParaRPr lang="en-US" dirty="0">
              <a:solidFill>
                <a:srgbClr val="000000"/>
              </a:solidFill>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007050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4035771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6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830563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1898791646"/>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789323520"/>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3037989084"/>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2876284055"/>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2572561585"/>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1874993273"/>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fontAlgn="auto" hangingPunct="0">
              <a:lnSpc>
                <a:spcPct val="106000"/>
              </a:lnSpc>
              <a:spcBef>
                <a:spcPct val="50000"/>
              </a:spcBef>
              <a:spcAft>
                <a:spcPts val="0"/>
              </a:spcAft>
              <a:buSzPct val="100000"/>
              <a:buFont typeface="Wingdings 2" pitchFamily="18" charset="2"/>
              <a:buNone/>
              <a:defRPr/>
            </a:pPr>
            <a:endParaRPr lang="en-US" sz="1100" dirty="0">
              <a:solidFill>
                <a:srgbClr val="000000"/>
              </a:solidFill>
              <a:effectLst/>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13035100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5968667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smtClean="0"/>
              <a:t>Click to edit Master title style</a:t>
            </a:r>
            <a:endParaRPr lang="en-US" dirty="0"/>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20D9D6E0-0359-47C9-96A7-E8CC85445F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4279331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smtClean="0"/>
              <a:t>Click to edit Master title style</a:t>
            </a:r>
            <a:endParaRPr lang="en-US" dirty="0"/>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A420517B-503E-44E1-A5A3-88F773F5D3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188613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675009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07D65CA8-24BD-4619-B65A-9A6DFCCF4B56}"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9979093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9" name="Slide Number Placeholder 8"/>
          <p:cNvSpPr>
            <a:spLocks noGrp="1"/>
          </p:cNvSpPr>
          <p:nvPr>
            <p:ph type="sldNum" sz="quarter" idx="12"/>
          </p:nvPr>
        </p:nvSpPr>
        <p:spPr>
          <a:xfrm>
            <a:off x="6477000" y="6248400"/>
            <a:ext cx="2133600" cy="365125"/>
          </a:xfrm>
          <a:prstGeom prst="rect">
            <a:avLst/>
          </a:prstGeom>
        </p:spPr>
        <p:txBody>
          <a:bodyPr/>
          <a:lstStyle>
            <a:lvl1pPr algn="r">
              <a:defRPr/>
            </a:lvl1pPr>
          </a:lstStyle>
          <a:p>
            <a:pPr fontAlgn="auto">
              <a:spcBef>
                <a:spcPts val="0"/>
              </a:spcBef>
              <a:spcAft>
                <a:spcPts val="0"/>
              </a:spcAft>
            </a:pPr>
            <a:fld id="{BDB89C66-62C2-42AB-A425-5C350ED77922}" type="slidenum">
              <a:rPr lang="en-US" sz="1800" smtClean="0">
                <a:solidFill>
                  <a:srgbClr val="0039A6"/>
                </a:solidFill>
                <a:effectLst/>
                <a:latin typeface="Myriad Web Pro"/>
                <a:cs typeface="+mn-cs"/>
              </a:rPr>
              <a:pPr fontAlgn="auto">
                <a:spcBef>
                  <a:spcPts val="0"/>
                </a:spcBef>
                <a:spcAft>
                  <a:spcPts val="0"/>
                </a:spcAft>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711204777"/>
      </p:ext>
    </p:extLst>
  </p:cSld>
  <p:clrMapOvr>
    <a:masterClrMapping/>
  </p:clrMapOvr>
  <p:transition spd="slow"/>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4101574006"/>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3071885690"/>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6705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
        <p:nvSpPr>
          <p:cNvPr id="4" name="Title 3"/>
          <p:cNvSpPr>
            <a:spLocks noGrp="1"/>
          </p:cNvSpPr>
          <p:nvPr>
            <p:ph type="title"/>
          </p:nvPr>
        </p:nvSpPr>
        <p:spPr>
          <a:xfrm>
            <a:off x="457200" y="274638"/>
            <a:ext cx="8229600" cy="1143000"/>
          </a:xfrm>
          <a:prstGeom prst="rect">
            <a:avLst/>
          </a:prstGeom>
        </p:spPr>
        <p:txBody>
          <a:bodyPr/>
          <a:lstStyle>
            <a:lvl1pPr>
              <a:defRPr lang="en-US" sz="2800" b="1" kern="1200" baseline="0" smtClean="0">
                <a:solidFill>
                  <a:schemeClr val="tx1"/>
                </a:solidFill>
                <a:effectLst/>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34957151"/>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ctr"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35476784"/>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4189296399"/>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987152997"/>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3739035227"/>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282959285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F43F5823-AC9D-4020-81D5-41C2D0C4018C}" type="slidenum">
              <a:rPr lang="en-US" smtClean="0"/>
              <a:pPr/>
              <a:t>‹#›</a:t>
            </a:fld>
            <a:endParaRPr lang="en-US" dirty="0"/>
          </a:p>
        </p:txBody>
      </p:sp>
    </p:spTree>
    <p:extLst>
      <p:ext uri="{BB962C8B-B14F-4D97-AF65-F5344CB8AC3E}">
        <p14:creationId xmlns:p14="http://schemas.microsoft.com/office/powerpoint/2010/main" val="2924014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2972881103"/>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2304885188"/>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fontAlgn="auto" hangingPunct="0">
              <a:lnSpc>
                <a:spcPct val="106000"/>
              </a:lnSpc>
              <a:spcBef>
                <a:spcPct val="50000"/>
              </a:spcBef>
              <a:spcAft>
                <a:spcPts val="0"/>
              </a:spcAft>
              <a:buSzPct val="100000"/>
              <a:buFont typeface="Wingdings 2" pitchFamily="18" charset="2"/>
              <a:buNone/>
              <a:defRPr/>
            </a:pPr>
            <a:endParaRPr lang="en-US" sz="1100" dirty="0">
              <a:solidFill>
                <a:srgbClr val="000000"/>
              </a:solidFill>
              <a:effectLst/>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28851113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1890324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smtClean="0"/>
              <a:t>Click to edit Master title style</a:t>
            </a:r>
            <a:endParaRPr lang="en-US" dirty="0"/>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20D9D6E0-0359-47C9-96A7-E8CC85445F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2153807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smtClean="0"/>
              <a:t>Click to edit Master title style</a:t>
            </a:r>
            <a:endParaRPr lang="en-US" dirty="0"/>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A420517B-503E-44E1-A5A3-88F773F5D3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96610250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07D65CA8-24BD-4619-B65A-9A6DFCCF4B56}"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0145909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9" name="Slide Number Placeholder 8"/>
          <p:cNvSpPr>
            <a:spLocks noGrp="1"/>
          </p:cNvSpPr>
          <p:nvPr>
            <p:ph type="sldNum" sz="quarter" idx="12"/>
          </p:nvPr>
        </p:nvSpPr>
        <p:spPr>
          <a:xfrm>
            <a:off x="6477000" y="6248400"/>
            <a:ext cx="2133600" cy="365125"/>
          </a:xfrm>
          <a:prstGeom prst="rect">
            <a:avLst/>
          </a:prstGeom>
        </p:spPr>
        <p:txBody>
          <a:bodyPr/>
          <a:lstStyle>
            <a:lvl1pPr algn="r">
              <a:defRPr/>
            </a:lvl1pPr>
          </a:lstStyle>
          <a:p>
            <a:pPr fontAlgn="auto">
              <a:spcBef>
                <a:spcPts val="0"/>
              </a:spcBef>
              <a:spcAft>
                <a:spcPts val="0"/>
              </a:spcAft>
            </a:pPr>
            <a:fld id="{BDB89C66-62C2-42AB-A425-5C350ED77922}" type="slidenum">
              <a:rPr lang="en-US" sz="1800" smtClean="0">
                <a:solidFill>
                  <a:srgbClr val="0039A6"/>
                </a:solidFill>
                <a:effectLst/>
                <a:latin typeface="Myriad Web Pro"/>
                <a:cs typeface="+mn-cs"/>
              </a:rPr>
              <a:pPr fontAlgn="auto">
                <a:spcBef>
                  <a:spcPts val="0"/>
                </a:spcBef>
                <a:spcAft>
                  <a:spcPts val="0"/>
                </a:spcAft>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256895701"/>
      </p:ext>
    </p:extLst>
  </p:cSld>
  <p:clrMapOvr>
    <a:masterClrMapping/>
  </p:clrMapOvr>
  <p:transition spd="slow"/>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748746506"/>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228417399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8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713381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6705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
        <p:nvSpPr>
          <p:cNvPr id="4" name="Title 3"/>
          <p:cNvSpPr>
            <a:spLocks noGrp="1"/>
          </p:cNvSpPr>
          <p:nvPr>
            <p:ph type="title"/>
          </p:nvPr>
        </p:nvSpPr>
        <p:spPr>
          <a:xfrm>
            <a:off x="457200" y="274638"/>
            <a:ext cx="8229600" cy="1143000"/>
          </a:xfrm>
          <a:prstGeom prst="rect">
            <a:avLst/>
          </a:prstGeom>
        </p:spPr>
        <p:txBody>
          <a:bodyPr/>
          <a:lstStyle>
            <a:lvl1pPr>
              <a:defRPr lang="en-US" sz="2800" b="1" kern="1200" baseline="0" smtClean="0">
                <a:solidFill>
                  <a:schemeClr val="tx1"/>
                </a:solidFill>
                <a:effectLst/>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63928178"/>
      </p:ext>
    </p:extLst>
  </p:cSld>
  <p:clrMapOvr>
    <a:masterClrMapping/>
  </p:clrMapOvr>
  <p:transition>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ctr"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67713676"/>
      </p:ext>
    </p:extLst>
  </p:cSld>
  <p:clrMapOvr>
    <a:masterClrMapping/>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1019696831"/>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927731299"/>
      </p:ext>
    </p:extLst>
  </p:cSld>
  <p:clrMapOvr>
    <a:masterClrMapping/>
  </p:clrMapOvr>
  <p:transition>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2239471378"/>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2608888930"/>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282629117"/>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1813498347"/>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fontAlgn="auto" hangingPunct="0">
              <a:lnSpc>
                <a:spcPct val="106000"/>
              </a:lnSpc>
              <a:spcBef>
                <a:spcPct val="50000"/>
              </a:spcBef>
              <a:spcAft>
                <a:spcPts val="0"/>
              </a:spcAft>
              <a:buSzPct val="100000"/>
              <a:buFont typeface="Wingdings 2" pitchFamily="18" charset="2"/>
              <a:buNone/>
              <a:defRPr/>
            </a:pPr>
            <a:endParaRPr lang="en-US" sz="1100" dirty="0">
              <a:solidFill>
                <a:srgbClr val="000000"/>
              </a:solidFill>
              <a:effectLst/>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17053815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676097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0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513315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smtClean="0"/>
              <a:t>Click to edit Master title style</a:t>
            </a:r>
            <a:endParaRPr lang="en-US" dirty="0"/>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20D9D6E0-0359-47C9-96A7-E8CC85445F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6194756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smtClean="0"/>
              <a:t>Click to edit Master title style</a:t>
            </a:r>
            <a:endParaRPr lang="en-US" dirty="0"/>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A420517B-503E-44E1-A5A3-88F773F5D3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62375592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07D65CA8-24BD-4619-B65A-9A6DFCCF4B56}"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15964886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9" name="Slide Number Placeholder 8"/>
          <p:cNvSpPr>
            <a:spLocks noGrp="1"/>
          </p:cNvSpPr>
          <p:nvPr>
            <p:ph type="sldNum" sz="quarter" idx="12"/>
          </p:nvPr>
        </p:nvSpPr>
        <p:spPr>
          <a:xfrm>
            <a:off x="6477000" y="6248400"/>
            <a:ext cx="2133600" cy="365125"/>
          </a:xfrm>
          <a:prstGeom prst="rect">
            <a:avLst/>
          </a:prstGeom>
        </p:spPr>
        <p:txBody>
          <a:bodyPr/>
          <a:lstStyle>
            <a:lvl1pPr algn="r">
              <a:defRPr/>
            </a:lvl1pPr>
          </a:lstStyle>
          <a:p>
            <a:pPr fontAlgn="auto">
              <a:spcBef>
                <a:spcPts val="0"/>
              </a:spcBef>
              <a:spcAft>
                <a:spcPts val="0"/>
              </a:spcAft>
            </a:pPr>
            <a:fld id="{BDB89C66-62C2-42AB-A425-5C350ED77922}" type="slidenum">
              <a:rPr lang="en-US" sz="1800" smtClean="0">
                <a:solidFill>
                  <a:srgbClr val="0039A6"/>
                </a:solidFill>
                <a:effectLst/>
                <a:latin typeface="Myriad Web Pro"/>
                <a:cs typeface="+mn-cs"/>
              </a:rPr>
              <a:pPr fontAlgn="auto">
                <a:spcBef>
                  <a:spcPts val="0"/>
                </a:spcBef>
                <a:spcAft>
                  <a:spcPts val="0"/>
                </a:spcAft>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083281042"/>
      </p:ext>
    </p:extLst>
  </p:cSld>
  <p:clrMapOvr>
    <a:masterClrMapping/>
  </p:clrMapOvr>
  <p:transition spd="slow"/>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783849947"/>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541055900"/>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6705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
        <p:nvSpPr>
          <p:cNvPr id="4" name="Title 3"/>
          <p:cNvSpPr>
            <a:spLocks noGrp="1"/>
          </p:cNvSpPr>
          <p:nvPr>
            <p:ph type="title"/>
          </p:nvPr>
        </p:nvSpPr>
        <p:spPr>
          <a:xfrm>
            <a:off x="457200" y="274638"/>
            <a:ext cx="8229600" cy="1143000"/>
          </a:xfrm>
          <a:prstGeom prst="rect">
            <a:avLst/>
          </a:prstGeom>
        </p:spPr>
        <p:txBody>
          <a:bodyPr/>
          <a:lstStyle>
            <a:lvl1pPr>
              <a:defRPr lang="en-US" sz="2800" b="1" kern="1200" baseline="0" smtClean="0">
                <a:solidFill>
                  <a:schemeClr val="tx1"/>
                </a:solidFill>
                <a:effectLst/>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19099356"/>
      </p:ext>
    </p:extLst>
  </p:cSld>
  <p:clrMapOvr>
    <a:masterClrMapping/>
  </p:clrMapOvr>
  <p:transition>
    <p:fade/>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ctr"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822035686"/>
      </p:ext>
    </p:extLst>
  </p:cSld>
  <p:clrMapOvr>
    <a:masterClrMapping/>
  </p:clrMapOvr>
  <p:transition>
    <p:fade/>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346000470"/>
      </p:ext>
    </p:extLst>
  </p:cSld>
  <p:clrMapOvr>
    <a:masterClrMapping/>
  </p:clrMapOvr>
  <p:transition>
    <p:fade/>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161123626"/>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02CE4BD9-426A-4568-8658-FEBB2CD0A0E7}" type="slidenum">
              <a:rPr lang="en-US" smtClean="0"/>
              <a:pPr/>
              <a:t>‹#›</a:t>
            </a:fld>
            <a:endParaRPr lang="en-US" dirty="0"/>
          </a:p>
        </p:txBody>
      </p:sp>
    </p:spTree>
    <p:extLst>
      <p:ext uri="{BB962C8B-B14F-4D97-AF65-F5344CB8AC3E}">
        <p14:creationId xmlns:p14="http://schemas.microsoft.com/office/powerpoint/2010/main" val="1750824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3055824433"/>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012961571"/>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920148541"/>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1740728106"/>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fontAlgn="auto" hangingPunct="0">
              <a:lnSpc>
                <a:spcPct val="106000"/>
              </a:lnSpc>
              <a:spcBef>
                <a:spcPct val="50000"/>
              </a:spcBef>
              <a:spcAft>
                <a:spcPts val="0"/>
              </a:spcAft>
              <a:buSzPct val="100000"/>
              <a:buFont typeface="Wingdings 2" pitchFamily="18" charset="2"/>
              <a:buNone/>
              <a:defRPr/>
            </a:pPr>
            <a:endParaRPr lang="en-US" sz="1100" dirty="0">
              <a:solidFill>
                <a:srgbClr val="000000"/>
              </a:solidFill>
              <a:effectLst/>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79925383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405670786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smtClean="0"/>
              <a:t>Click to edit Master title style</a:t>
            </a:r>
            <a:endParaRPr lang="en-US" dirty="0"/>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20D9D6E0-0359-47C9-96A7-E8CC85445F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40367380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smtClean="0"/>
              <a:t>Click to edit Master title style</a:t>
            </a:r>
            <a:endParaRPr lang="en-US" dirty="0"/>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A420517B-503E-44E1-A5A3-88F773F5D3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5655861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07D65CA8-24BD-4619-B65A-9A6DFCCF4B56}"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2940640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9" name="Slide Number Placeholder 8"/>
          <p:cNvSpPr>
            <a:spLocks noGrp="1"/>
          </p:cNvSpPr>
          <p:nvPr>
            <p:ph type="sldNum" sz="quarter" idx="12"/>
          </p:nvPr>
        </p:nvSpPr>
        <p:spPr>
          <a:xfrm>
            <a:off x="6477000" y="6248400"/>
            <a:ext cx="2133600" cy="365125"/>
          </a:xfrm>
          <a:prstGeom prst="rect">
            <a:avLst/>
          </a:prstGeom>
        </p:spPr>
        <p:txBody>
          <a:bodyPr/>
          <a:lstStyle>
            <a:lvl1pPr algn="r">
              <a:defRPr/>
            </a:lvl1pPr>
          </a:lstStyle>
          <a:p>
            <a:pPr fontAlgn="auto">
              <a:spcBef>
                <a:spcPts val="0"/>
              </a:spcBef>
              <a:spcAft>
                <a:spcPts val="0"/>
              </a:spcAft>
            </a:pPr>
            <a:fld id="{BDB89C66-62C2-42AB-A425-5C350ED77922}" type="slidenum">
              <a:rPr lang="en-US" sz="1800" smtClean="0">
                <a:solidFill>
                  <a:srgbClr val="0039A6"/>
                </a:solidFill>
                <a:effectLst/>
                <a:latin typeface="Myriad Web Pro"/>
                <a:cs typeface="+mn-cs"/>
              </a:rPr>
              <a:pPr fontAlgn="auto">
                <a:spcBef>
                  <a:spcPts val="0"/>
                </a:spcBef>
                <a:spcAft>
                  <a:spcPts val="0"/>
                </a:spcAft>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766132859"/>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378053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62533569"/>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2922346649"/>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6705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
        <p:nvSpPr>
          <p:cNvPr id="4" name="Title 3"/>
          <p:cNvSpPr>
            <a:spLocks noGrp="1"/>
          </p:cNvSpPr>
          <p:nvPr>
            <p:ph type="title"/>
          </p:nvPr>
        </p:nvSpPr>
        <p:spPr>
          <a:xfrm>
            <a:off x="457200" y="274638"/>
            <a:ext cx="8229600" cy="1143000"/>
          </a:xfrm>
          <a:prstGeom prst="rect">
            <a:avLst/>
          </a:prstGeom>
        </p:spPr>
        <p:txBody>
          <a:bodyPr/>
          <a:lstStyle>
            <a:lvl1pPr>
              <a:defRPr lang="en-US" sz="2800" b="1" kern="1200" baseline="0" smtClean="0">
                <a:solidFill>
                  <a:schemeClr val="tx1"/>
                </a:solidFill>
                <a:effectLst/>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48867758"/>
      </p:ext>
    </p:extLst>
  </p:cSld>
  <p:clrMapOvr>
    <a:masterClrMapping/>
  </p:clrMapOvr>
  <p:transition>
    <p:fade/>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ctr"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54527979"/>
      </p:ext>
    </p:extLst>
  </p:cSld>
  <p:clrMapOvr>
    <a:masterClrMapping/>
  </p:clrMapOvr>
  <p:transition>
    <p:fade/>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396131111"/>
      </p:ext>
    </p:extLst>
  </p:cSld>
  <p:clrMapOvr>
    <a:masterClrMapping/>
  </p:clrMapOvr>
  <p:transition>
    <p:fade/>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409286134"/>
      </p:ext>
    </p:extLst>
  </p:cSld>
  <p:clrMapOvr>
    <a:masterClrMapping/>
  </p:clrMapOvr>
  <p:transition>
    <p:fade/>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2973346929"/>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2141909725"/>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2662783083"/>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163778538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25668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fontAlgn="auto" hangingPunct="0">
              <a:lnSpc>
                <a:spcPct val="106000"/>
              </a:lnSpc>
              <a:spcBef>
                <a:spcPct val="50000"/>
              </a:spcBef>
              <a:spcAft>
                <a:spcPts val="0"/>
              </a:spcAft>
              <a:buSzPct val="100000"/>
              <a:buFont typeface="Wingdings 2" pitchFamily="18" charset="2"/>
              <a:buNone/>
              <a:defRPr/>
            </a:pPr>
            <a:endParaRPr lang="en-US" sz="1100" dirty="0">
              <a:solidFill>
                <a:srgbClr val="000000"/>
              </a:solidFill>
              <a:effectLst/>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82784907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84415508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smtClean="0"/>
              <a:t>Click to edit Master title style</a:t>
            </a:r>
            <a:endParaRPr lang="en-US" dirty="0"/>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20D9D6E0-0359-47C9-96A7-E8CC85445F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423085460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smtClean="0"/>
              <a:t>Click to edit Master title style</a:t>
            </a:r>
            <a:endParaRPr lang="en-US" dirty="0"/>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A420517B-503E-44E1-A5A3-88F773F5D3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47070322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07D65CA8-24BD-4619-B65A-9A6DFCCF4B56}"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72410023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9" name="Slide Number Placeholder 8"/>
          <p:cNvSpPr>
            <a:spLocks noGrp="1"/>
          </p:cNvSpPr>
          <p:nvPr>
            <p:ph type="sldNum" sz="quarter" idx="12"/>
          </p:nvPr>
        </p:nvSpPr>
        <p:spPr>
          <a:xfrm>
            <a:off x="6477000" y="6248400"/>
            <a:ext cx="2133600" cy="365125"/>
          </a:xfrm>
          <a:prstGeom prst="rect">
            <a:avLst/>
          </a:prstGeom>
        </p:spPr>
        <p:txBody>
          <a:bodyPr/>
          <a:lstStyle>
            <a:lvl1pPr algn="r">
              <a:defRPr/>
            </a:lvl1pPr>
          </a:lstStyle>
          <a:p>
            <a:pPr fontAlgn="auto">
              <a:spcBef>
                <a:spcPts val="0"/>
              </a:spcBef>
              <a:spcAft>
                <a:spcPts val="0"/>
              </a:spcAft>
            </a:pPr>
            <a:fld id="{BDB89C66-62C2-42AB-A425-5C350ED77922}" type="slidenum">
              <a:rPr lang="en-US" sz="1800" smtClean="0">
                <a:solidFill>
                  <a:srgbClr val="0039A6"/>
                </a:solidFill>
                <a:effectLst/>
                <a:latin typeface="Myriad Web Pro"/>
                <a:cs typeface="+mn-cs"/>
              </a:rPr>
              <a:pPr fontAlgn="auto">
                <a:spcBef>
                  <a:spcPts val="0"/>
                </a:spcBef>
                <a:spcAft>
                  <a:spcPts val="0"/>
                </a:spcAft>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131984060"/>
      </p:ext>
    </p:extLst>
  </p:cSld>
  <p:clrMapOvr>
    <a:masterClrMapping/>
  </p:clrMapOvr>
  <p:transition spd="slow"/>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2420709640"/>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3249392019"/>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6705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
        <p:nvSpPr>
          <p:cNvPr id="4" name="Title 3"/>
          <p:cNvSpPr>
            <a:spLocks noGrp="1"/>
          </p:cNvSpPr>
          <p:nvPr>
            <p:ph type="title"/>
          </p:nvPr>
        </p:nvSpPr>
        <p:spPr>
          <a:xfrm>
            <a:off x="457200" y="274638"/>
            <a:ext cx="8229600" cy="1143000"/>
          </a:xfrm>
          <a:prstGeom prst="rect">
            <a:avLst/>
          </a:prstGeom>
        </p:spPr>
        <p:txBody>
          <a:bodyPr/>
          <a:lstStyle>
            <a:lvl1pPr>
              <a:defRPr lang="en-US" sz="2800" b="1" kern="1200" baseline="0" smtClean="0">
                <a:solidFill>
                  <a:schemeClr val="tx1"/>
                </a:solidFill>
                <a:effectLst/>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3599955"/>
      </p:ext>
    </p:extLst>
  </p:cSld>
  <p:clrMapOvr>
    <a:masterClrMapping/>
  </p:clrMapOvr>
  <p:transition>
    <p:fade/>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ctr"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462835746"/>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737141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825052132"/>
      </p:ext>
    </p:extLst>
  </p:cSld>
  <p:clrMapOvr>
    <a:masterClrMapping/>
  </p:clrMapOvr>
  <p:transition>
    <p:fade/>
  </p:transition>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720249871"/>
      </p:ext>
    </p:extLst>
  </p:cSld>
  <p:clrMapOvr>
    <a:masterClrMapping/>
  </p:clrMapOvr>
  <p:transition>
    <p:fade/>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2010350423"/>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4275812506"/>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4247298185"/>
      </p:ext>
    </p:extLst>
  </p:cSld>
  <p:clrMapOvr>
    <a:masterClrMapping/>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2610898852"/>
      </p:ext>
    </p:extLst>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fontAlgn="auto" hangingPunct="0">
              <a:lnSpc>
                <a:spcPct val="106000"/>
              </a:lnSpc>
              <a:spcBef>
                <a:spcPct val="50000"/>
              </a:spcBef>
              <a:spcAft>
                <a:spcPts val="0"/>
              </a:spcAft>
              <a:buSzPct val="100000"/>
              <a:buFont typeface="Wingdings 2" pitchFamily="18" charset="2"/>
              <a:buNone/>
              <a:defRPr/>
            </a:pPr>
            <a:endParaRPr lang="en-US" sz="1100" dirty="0">
              <a:solidFill>
                <a:srgbClr val="000000"/>
              </a:solidFill>
              <a:effectLst/>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73242029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405953222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smtClean="0"/>
              <a:t>Click to edit Master title style</a:t>
            </a:r>
            <a:endParaRPr lang="en-US" dirty="0"/>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20D9D6E0-0359-47C9-96A7-E8CC85445F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88310839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smtClean="0"/>
              <a:t>Click to edit Master title style</a:t>
            </a:r>
            <a:endParaRPr lang="en-US" dirty="0"/>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A420517B-503E-44E1-A5A3-88F773F5D3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490427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4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55777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07D65CA8-24BD-4619-B65A-9A6DFCCF4B56}"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80181590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9" name="Slide Number Placeholder 8"/>
          <p:cNvSpPr>
            <a:spLocks noGrp="1"/>
          </p:cNvSpPr>
          <p:nvPr>
            <p:ph type="sldNum" sz="quarter" idx="12"/>
          </p:nvPr>
        </p:nvSpPr>
        <p:spPr>
          <a:xfrm>
            <a:off x="6477000" y="6248400"/>
            <a:ext cx="2133600" cy="365125"/>
          </a:xfrm>
          <a:prstGeom prst="rect">
            <a:avLst/>
          </a:prstGeom>
        </p:spPr>
        <p:txBody>
          <a:bodyPr/>
          <a:lstStyle>
            <a:lvl1pPr algn="r">
              <a:defRPr/>
            </a:lvl1pPr>
          </a:lstStyle>
          <a:p>
            <a:pPr fontAlgn="auto">
              <a:spcBef>
                <a:spcPts val="0"/>
              </a:spcBef>
              <a:spcAft>
                <a:spcPts val="0"/>
              </a:spcAft>
            </a:pPr>
            <a:fld id="{BDB89C66-62C2-42AB-A425-5C350ED77922}" type="slidenum">
              <a:rPr lang="en-US" sz="1800" smtClean="0">
                <a:solidFill>
                  <a:srgbClr val="0039A6"/>
                </a:solidFill>
                <a:effectLst/>
                <a:latin typeface="Myriad Web Pro"/>
                <a:cs typeface="+mn-cs"/>
              </a:rPr>
              <a:pPr fontAlgn="auto">
                <a:spcBef>
                  <a:spcPts val="0"/>
                </a:spcBef>
                <a:spcAft>
                  <a:spcPts val="0"/>
                </a:spcAft>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811380165"/>
      </p:ext>
    </p:extLst>
  </p:cSld>
  <p:clrMapOvr>
    <a:masterClrMapping/>
  </p:clrMapOvr>
  <p:transition spd="slow"/>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997832469"/>
      </p:ext>
    </p:extLst>
  </p:cSld>
  <p:clrMapOvr>
    <a:masterClrMapping/>
  </p:clrMapOvr>
  <p:transition>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2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22pt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6705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a:defRPr/>
            </a:pPr>
            <a:fld id="{B8477CA6-37AB-49C2-B88B-8C89FDB7A7DF}" type="slidenum">
              <a:rPr lang="en-US" smtClean="0"/>
              <a:pPr>
                <a:defRPr/>
              </a:pPr>
              <a:t>‹#›</a:t>
            </a:fld>
            <a:endParaRPr lang="en-US" dirty="0"/>
          </a:p>
        </p:txBody>
      </p:sp>
    </p:spTree>
    <p:extLst>
      <p:ext uri="{BB962C8B-B14F-4D97-AF65-F5344CB8AC3E}">
        <p14:creationId xmlns:p14="http://schemas.microsoft.com/office/powerpoint/2010/main" val="2554391756"/>
      </p:ext>
    </p:extLst>
  </p:cSld>
  <p:clrMapOvr>
    <a:masterClrMapping/>
  </p:clrMapOvr>
  <p:transition>
    <p:fade/>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Tree>
    <p:extLst>
      <p:ext uri="{BB962C8B-B14F-4D97-AF65-F5344CB8AC3E}">
        <p14:creationId xmlns:p14="http://schemas.microsoft.com/office/powerpoint/2010/main" val="2315737286"/>
      </p:ext>
    </p:extLst>
  </p:cSld>
  <p:clrMapOvr>
    <a:masterClrMapping/>
  </p:clrMapOvr>
  <p:transition>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552722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i="0" u="none">
                <a:solidFill>
                  <a:schemeClr val="bg2"/>
                </a:solidFill>
                <a:latin typeface="+mn-lt"/>
              </a:defRPr>
            </a:lvl2pPr>
            <a:lvl3pPr>
              <a:buClr>
                <a:schemeClr val="tx1"/>
              </a:buClr>
              <a:buSzPct val="100000"/>
              <a:buFont typeface="Arial" pitchFamily="34" charset="0"/>
              <a:buChar char="•"/>
              <a:defRPr sz="1800" i="0">
                <a:solidFill>
                  <a:schemeClr val="bg2"/>
                </a:solidFill>
              </a:defRPr>
            </a:lvl3pPr>
            <a:lvl4pPr>
              <a:buClr>
                <a:schemeClr val="tx1"/>
              </a:buClr>
              <a:buSzPct val="70000"/>
              <a:buFont typeface="Courier New" pitchFamily="49" charset="0"/>
              <a:buChar char="o"/>
              <a:defRPr sz="1800" i="0" baseline="0">
                <a:solidFill>
                  <a:schemeClr val="bg2"/>
                </a:solidFill>
              </a:defRPr>
            </a:lvl4pPr>
            <a:lvl5pPr>
              <a:buClr>
                <a:schemeClr val="tx1"/>
              </a:buClr>
              <a:buSzPct val="70000"/>
              <a:buFont typeface="Arial" pitchFamily="34" charset="0"/>
              <a:buChar char="•"/>
              <a:defRPr sz="1800" i="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542694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385771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3581251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1650042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4005506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02CE4BD9-426A-4568-8658-FEBB2CD0A0E7}" type="slidenum">
              <a:rPr lang="en-US" smtClean="0"/>
              <a:pPr/>
              <a:t>‹#›</a:t>
            </a:fld>
            <a:endParaRPr lang="en-US" dirty="0"/>
          </a:p>
        </p:txBody>
      </p:sp>
    </p:spTree>
    <p:extLst>
      <p:ext uri="{BB962C8B-B14F-4D97-AF65-F5344CB8AC3E}">
        <p14:creationId xmlns:p14="http://schemas.microsoft.com/office/powerpoint/2010/main" val="931287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2224504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629747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201546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3652265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33550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lang="en-US" sz="1400" kern="1200">
                <a:solidFill>
                  <a:schemeClr val="tx1"/>
                </a:solidFill>
                <a:effectLst/>
                <a:latin typeface="+mn-lt"/>
                <a:ea typeface="+mn-ea"/>
                <a:cs typeface="Times New Roman" pitchFamily="18" charset="0"/>
              </a:defRPr>
            </a:lvl1pPr>
          </a:lstStyle>
          <a:p>
            <a:pPr algn="r">
              <a:defRPr/>
            </a:pPr>
            <a:fld id="{B8477CA6-37AB-49C2-B88B-8C89FDB7A7DF}" type="slidenum">
              <a:rPr smtClean="0">
                <a:solidFill>
                  <a:srgbClr val="0039A6"/>
                </a:solidFill>
              </a:rPr>
              <a:pPr algn="r">
                <a:defRPr/>
              </a:pPr>
              <a:t>‹#›</a:t>
            </a:fld>
            <a:endParaRPr dirty="0">
              <a:solidFill>
                <a:srgbClr val="0039A6"/>
              </a:solidFill>
            </a:endParaRPr>
          </a:p>
        </p:txBody>
      </p:sp>
    </p:spTree>
    <p:extLst>
      <p:ext uri="{BB962C8B-B14F-4D97-AF65-F5344CB8AC3E}">
        <p14:creationId xmlns:p14="http://schemas.microsoft.com/office/powerpoint/2010/main" val="814966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lang="en-US" sz="1400" kern="1200">
                <a:solidFill>
                  <a:schemeClr val="tx1"/>
                </a:solidFill>
                <a:effectLst/>
                <a:latin typeface="+mn-lt"/>
                <a:ea typeface="+mn-ea"/>
                <a:cs typeface="Times New Roman" pitchFamily="18" charset="0"/>
              </a:defRPr>
            </a:lvl1pPr>
          </a:lstStyle>
          <a:p>
            <a:pPr>
              <a:defRPr/>
            </a:pPr>
            <a:fld id="{20D9D6E0-0359-47C9-96A7-E8CC85445F77}" type="slidenum">
              <a:rPr smtClean="0">
                <a:solidFill>
                  <a:srgbClr val="0039A6"/>
                </a:solidFill>
              </a:rPr>
              <a:pPr>
                <a:defRPr/>
              </a:pPr>
              <a:t>‹#›</a:t>
            </a:fld>
            <a:endParaRPr dirty="0">
              <a:solidFill>
                <a:srgbClr val="0039A6"/>
              </a:solidFill>
            </a:endParaRPr>
          </a:p>
        </p:txBody>
      </p:sp>
    </p:spTree>
    <p:extLst>
      <p:ext uri="{BB962C8B-B14F-4D97-AF65-F5344CB8AC3E}">
        <p14:creationId xmlns:p14="http://schemas.microsoft.com/office/powerpoint/2010/main" val="4105921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A420517B-503E-44E1-A5A3-88F773F5D377}"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4246456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07D65CA8-24BD-4619-B65A-9A6DFCCF4B56}"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3844633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srgbClr val="0039A6"/>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srgbClr val="0039A6"/>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sz="1400">
                <a:effectLst/>
                <a:latin typeface="+mn-lt"/>
              </a:defRPr>
            </a:lvl1pPr>
          </a:lstStyle>
          <a:p>
            <a:pPr algn="r"/>
            <a:fld id="{BDB89C66-62C2-42AB-A425-5C350ED77922}" type="slidenum">
              <a:rPr lang="en-US" smtClean="0">
                <a:solidFill>
                  <a:srgbClr val="0039A6"/>
                </a:solidFill>
              </a:rPr>
              <a:pPr algn="r"/>
              <a:t>‹#›</a:t>
            </a:fld>
            <a:endParaRPr lang="en-US" dirty="0">
              <a:solidFill>
                <a:srgbClr val="0039A6"/>
              </a:solidFill>
            </a:endParaRPr>
          </a:p>
        </p:txBody>
      </p:sp>
    </p:spTree>
    <p:extLst>
      <p:ext uri="{BB962C8B-B14F-4D97-AF65-F5344CB8AC3E}">
        <p14:creationId xmlns:p14="http://schemas.microsoft.com/office/powerpoint/2010/main" val="3148184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548679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2455324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lgn="r">
              <a:defRPr/>
            </a:pPr>
            <a:fld id="{90BC4EA0-5316-4AF4-B131-080363724348}"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4027675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2638784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376792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i="0" u="none">
                <a:solidFill>
                  <a:schemeClr val="bg2"/>
                </a:solidFill>
                <a:latin typeface="+mn-lt"/>
              </a:defRPr>
            </a:lvl2pPr>
            <a:lvl3pPr>
              <a:buClr>
                <a:schemeClr val="tx1"/>
              </a:buClr>
              <a:buSzPct val="100000"/>
              <a:buFont typeface="Arial" pitchFamily="34" charset="0"/>
              <a:buChar char="•"/>
              <a:defRPr sz="1800" i="0">
                <a:solidFill>
                  <a:schemeClr val="bg2"/>
                </a:solidFill>
              </a:defRPr>
            </a:lvl3pPr>
            <a:lvl4pPr>
              <a:buClr>
                <a:schemeClr val="tx1"/>
              </a:buClr>
              <a:buSzPct val="70000"/>
              <a:buFont typeface="Courier New" pitchFamily="49" charset="0"/>
              <a:buChar char="o"/>
              <a:defRPr sz="1800" i="0" baseline="0">
                <a:solidFill>
                  <a:schemeClr val="bg2"/>
                </a:solidFill>
              </a:defRPr>
            </a:lvl4pPr>
            <a:lvl5pPr>
              <a:buClr>
                <a:schemeClr val="tx1"/>
              </a:buClr>
              <a:buSzPct val="70000"/>
              <a:buFont typeface="Arial" pitchFamily="34" charset="0"/>
              <a:buChar char="•"/>
              <a:defRPr sz="1800" i="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618534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121324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1567028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704186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1411154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2456229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fld id="{70DA071C-E541-48F0-9908-280936782E0C}" type="slidenum">
              <a:rPr lang="en-US"/>
              <a:pPr>
                <a:defRPr/>
              </a:pPr>
              <a:t>‹#›</a:t>
            </a:fld>
            <a:endParaRPr lang="en-US" dirty="0"/>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defRPr/>
            </a:pPr>
            <a:fld id="{90BC4EA0-5316-4AF4-B131-080363724348}" type="slidenum">
              <a:rPr lang="en-US"/>
              <a:pPr>
                <a:defRPr/>
              </a:pPr>
              <a:t>‹#›</a:t>
            </a:fld>
            <a:endParaRPr lang="en-US" dirty="0"/>
          </a:p>
        </p:txBody>
      </p:sp>
    </p:spTree>
    <p:extLst>
      <p:ext uri="{BB962C8B-B14F-4D97-AF65-F5344CB8AC3E}">
        <p14:creationId xmlns:p14="http://schemas.microsoft.com/office/powerpoint/2010/main" val="3544110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606600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275170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59741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lang="en-US" sz="1400" kern="1200">
                <a:solidFill>
                  <a:schemeClr val="tx1"/>
                </a:solidFill>
                <a:effectLst/>
                <a:latin typeface="+mn-lt"/>
                <a:ea typeface="+mn-ea"/>
                <a:cs typeface="Times New Roman" pitchFamily="18" charset="0"/>
              </a:defRPr>
            </a:lvl1pPr>
          </a:lstStyle>
          <a:p>
            <a:pPr algn="r">
              <a:defRPr/>
            </a:pPr>
            <a:fld id="{B8477CA6-37AB-49C2-B88B-8C89FDB7A7DF}" type="slidenum">
              <a:rPr smtClean="0">
                <a:solidFill>
                  <a:srgbClr val="0039A6"/>
                </a:solidFill>
              </a:rPr>
              <a:pPr algn="r">
                <a:defRPr/>
              </a:pPr>
              <a:t>‹#›</a:t>
            </a:fld>
            <a:endParaRPr dirty="0">
              <a:solidFill>
                <a:srgbClr val="0039A6"/>
              </a:solidFill>
            </a:endParaRPr>
          </a:p>
        </p:txBody>
      </p:sp>
    </p:spTree>
    <p:extLst>
      <p:ext uri="{BB962C8B-B14F-4D97-AF65-F5344CB8AC3E}">
        <p14:creationId xmlns:p14="http://schemas.microsoft.com/office/powerpoint/2010/main" val="1756464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lang="en-US" sz="1400" kern="1200">
                <a:solidFill>
                  <a:schemeClr val="tx1"/>
                </a:solidFill>
                <a:effectLst/>
                <a:latin typeface="+mn-lt"/>
                <a:ea typeface="+mn-ea"/>
                <a:cs typeface="Times New Roman" pitchFamily="18" charset="0"/>
              </a:defRPr>
            </a:lvl1pPr>
          </a:lstStyle>
          <a:p>
            <a:pPr>
              <a:defRPr/>
            </a:pPr>
            <a:fld id="{20D9D6E0-0359-47C9-96A7-E8CC85445F77}" type="slidenum">
              <a:rPr smtClean="0">
                <a:solidFill>
                  <a:srgbClr val="0039A6"/>
                </a:solidFill>
              </a:rPr>
              <a:pPr>
                <a:defRPr/>
              </a:pPr>
              <a:t>‹#›</a:t>
            </a:fld>
            <a:endParaRPr dirty="0">
              <a:solidFill>
                <a:srgbClr val="0039A6"/>
              </a:solidFill>
            </a:endParaRPr>
          </a:p>
        </p:txBody>
      </p:sp>
    </p:spTree>
    <p:extLst>
      <p:ext uri="{BB962C8B-B14F-4D97-AF65-F5344CB8AC3E}">
        <p14:creationId xmlns:p14="http://schemas.microsoft.com/office/powerpoint/2010/main" val="2215842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A420517B-503E-44E1-A5A3-88F773F5D377}"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745788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07D65CA8-24BD-4619-B65A-9A6DFCCF4B56}"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2470081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srgbClr val="0039A6"/>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srgbClr val="0039A6"/>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sz="1400">
                <a:effectLst/>
                <a:latin typeface="+mn-lt"/>
              </a:defRPr>
            </a:lvl1pPr>
          </a:lstStyle>
          <a:p>
            <a:pPr algn="r"/>
            <a:fld id="{BDB89C66-62C2-42AB-A425-5C350ED77922}" type="slidenum">
              <a:rPr lang="en-US" smtClean="0">
                <a:solidFill>
                  <a:srgbClr val="0039A6"/>
                </a:solidFill>
              </a:rPr>
              <a:pPr algn="r"/>
              <a:t>‹#›</a:t>
            </a:fld>
            <a:endParaRPr lang="en-US" dirty="0">
              <a:solidFill>
                <a:srgbClr val="0039A6"/>
              </a:solidFill>
            </a:endParaRPr>
          </a:p>
        </p:txBody>
      </p:sp>
    </p:spTree>
    <p:extLst>
      <p:ext uri="{BB962C8B-B14F-4D97-AF65-F5344CB8AC3E}">
        <p14:creationId xmlns:p14="http://schemas.microsoft.com/office/powerpoint/2010/main" val="4181848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2906605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lgn="r">
              <a:defRPr/>
            </a:pPr>
            <a:fld id="{90BC4EA0-5316-4AF4-B131-080363724348}"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3197235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430820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651369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4285288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2742530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i="0" u="none">
                <a:solidFill>
                  <a:schemeClr val="bg2"/>
                </a:solidFill>
                <a:latin typeface="+mn-lt"/>
              </a:defRPr>
            </a:lvl2pPr>
            <a:lvl3pPr>
              <a:buClr>
                <a:schemeClr val="tx1"/>
              </a:buClr>
              <a:buSzPct val="100000"/>
              <a:buFont typeface="Arial" pitchFamily="34" charset="0"/>
              <a:buChar char="•"/>
              <a:defRPr sz="1800" i="0">
                <a:solidFill>
                  <a:schemeClr val="bg2"/>
                </a:solidFill>
              </a:defRPr>
            </a:lvl3pPr>
            <a:lvl4pPr>
              <a:buClr>
                <a:schemeClr val="tx1"/>
              </a:buClr>
              <a:buSzPct val="70000"/>
              <a:buFont typeface="Courier New" pitchFamily="49" charset="0"/>
              <a:buChar char="o"/>
              <a:defRPr sz="1800" i="0" baseline="0">
                <a:solidFill>
                  <a:schemeClr val="bg2"/>
                </a:solidFill>
              </a:defRPr>
            </a:lvl4pPr>
            <a:lvl5pPr>
              <a:buClr>
                <a:schemeClr val="tx1"/>
              </a:buClr>
              <a:buSzPct val="70000"/>
              <a:buFont typeface="Arial" pitchFamily="34" charset="0"/>
              <a:buChar char="•"/>
              <a:defRPr sz="1800" i="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763970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algn="l"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lang="en-US" sz="1400" kern="1200">
                <a:solidFill>
                  <a:schemeClr val="tx1"/>
                </a:solidFill>
                <a:effectLst/>
                <a:latin typeface="+mn-lt"/>
                <a:ea typeface="+mn-ea"/>
                <a:cs typeface="Times New Roman" pitchFamily="18" charset="0"/>
              </a:defRPr>
            </a:lvl1pPr>
          </a:lstStyle>
          <a:p>
            <a:pPr algn="r">
              <a:defRPr/>
            </a:pPr>
            <a:fld id="{B8477CA6-37AB-49C2-B88B-8C89FDB7A7DF}" type="slidenum">
              <a:rPr lang="en-US" smtClean="0"/>
              <a:pPr algn="r">
                <a:defRPr/>
              </a:pPr>
              <a:t>‹#›</a:t>
            </a:fld>
            <a:endParaRPr lang="en-US" dirty="0"/>
          </a:p>
        </p:txBody>
      </p:sp>
    </p:spTree>
    <p:extLst>
      <p:ext uri="{BB962C8B-B14F-4D97-AF65-F5344CB8AC3E}">
        <p14:creationId xmlns:p14="http://schemas.microsoft.com/office/powerpoint/2010/main" val="3641172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lang="en-US" sz="1400" kern="1200">
                <a:solidFill>
                  <a:schemeClr val="tx1"/>
                </a:solidFill>
                <a:effectLst/>
                <a:latin typeface="+mn-lt"/>
                <a:ea typeface="+mn-ea"/>
                <a:cs typeface="Times New Roman" pitchFamily="18" charset="0"/>
              </a:defRPr>
            </a:lvl1pPr>
          </a:lstStyle>
          <a:p>
            <a:pPr>
              <a:defRPr/>
            </a:pPr>
            <a:fld id="{20D9D6E0-0359-47C9-96A7-E8CC85445F77}" type="slidenum">
              <a:rPr lang="en-US" smtClean="0"/>
              <a:pPr>
                <a:defRPr/>
              </a:pPr>
              <a:t>‹#›</a:t>
            </a:fld>
            <a:endParaRPr lang="en-US" dirty="0"/>
          </a:p>
        </p:txBody>
      </p:sp>
    </p:spTree>
    <p:extLst>
      <p:ext uri="{BB962C8B-B14F-4D97-AF65-F5344CB8AC3E}">
        <p14:creationId xmlns:p14="http://schemas.microsoft.com/office/powerpoint/2010/main" val="3299325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A420517B-503E-44E1-A5A3-88F773F5D377}" type="slidenum">
              <a:rPr lang="en-US" smtClean="0"/>
              <a:pPr algn="r">
                <a:defRPr/>
              </a:pPr>
              <a:t>‹#›</a:t>
            </a:fld>
            <a:endParaRPr lang="en-US" dirty="0"/>
          </a:p>
        </p:txBody>
      </p:sp>
    </p:spTree>
    <p:extLst>
      <p:ext uri="{BB962C8B-B14F-4D97-AF65-F5344CB8AC3E}">
        <p14:creationId xmlns:p14="http://schemas.microsoft.com/office/powerpoint/2010/main" val="837510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07D65CA8-24BD-4619-B65A-9A6DFCCF4B56}" type="slidenum">
              <a:rPr lang="en-US" smtClean="0"/>
              <a:pPr algn="r">
                <a:defRPr/>
              </a:pPr>
              <a:t>‹#›</a:t>
            </a:fld>
            <a:endParaRPr lang="en-US" dirty="0"/>
          </a:p>
        </p:txBody>
      </p:sp>
    </p:spTree>
    <p:extLst>
      <p:ext uri="{BB962C8B-B14F-4D97-AF65-F5344CB8AC3E}">
        <p14:creationId xmlns:p14="http://schemas.microsoft.com/office/powerpoint/2010/main" val="1677045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69137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sz="1400">
                <a:effectLst/>
                <a:latin typeface="+mn-lt"/>
              </a:defRPr>
            </a:lvl1pPr>
          </a:lstStyle>
          <a:p>
            <a:pPr algn="r"/>
            <a:fld id="{BDB89C66-62C2-42AB-A425-5C350ED77922}" type="slidenum">
              <a:rPr lang="en-US" smtClean="0"/>
              <a:pPr algn="r"/>
              <a:t>‹#›</a:t>
            </a:fld>
            <a:endParaRPr lang="en-US" dirty="0"/>
          </a:p>
        </p:txBody>
      </p:sp>
    </p:spTree>
    <p:extLst>
      <p:ext uri="{BB962C8B-B14F-4D97-AF65-F5344CB8AC3E}">
        <p14:creationId xmlns:p14="http://schemas.microsoft.com/office/powerpoint/2010/main" val="3241935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079028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endParaRPr lang="en-US" dirty="0"/>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lgn="r">
              <a:defRPr/>
            </a:pPr>
            <a:fld id="{90BC4EA0-5316-4AF4-B131-080363724348}" type="slidenum">
              <a:rPr lang="en-US" smtClean="0"/>
              <a:pPr algn="r">
                <a:defRPr/>
              </a:pPr>
              <a:t>‹#›</a:t>
            </a:fld>
            <a:endParaRPr lang="en-US" dirty="0"/>
          </a:p>
        </p:txBody>
      </p:sp>
    </p:spTree>
    <p:extLst>
      <p:ext uri="{BB962C8B-B14F-4D97-AF65-F5344CB8AC3E}">
        <p14:creationId xmlns:p14="http://schemas.microsoft.com/office/powerpoint/2010/main" val="3544110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4285288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2955379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192562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19144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684241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174653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2191642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71802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801378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2168938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688944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91808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8477CA6-37AB-49C2-B88B-8C89FDB7A7DF}"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3684272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0D9D6E0-0359-47C9-96A7-E8CC85445F77}"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3824104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420517B-503E-44E1-A5A3-88F773F5D377}"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1749891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7D65CA8-24BD-4619-B65A-9A6DFCCF4B56}"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2185136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srgbClr val="0039A6"/>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srgbClr val="0039A6"/>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DB89C66-62C2-42AB-A425-5C350ED77922}" type="slidenum">
              <a:rPr lang="en-US" smtClean="0">
                <a:solidFill>
                  <a:srgbClr val="0039A6"/>
                </a:solidFill>
              </a:rPr>
              <a:pPr/>
              <a:t>‹#›</a:t>
            </a:fld>
            <a:endParaRPr lang="en-US" dirty="0">
              <a:solidFill>
                <a:srgbClr val="0039A6"/>
              </a:solidFill>
            </a:endParaRPr>
          </a:p>
        </p:txBody>
      </p:sp>
    </p:spTree>
    <p:extLst>
      <p:ext uri="{BB962C8B-B14F-4D97-AF65-F5344CB8AC3E}">
        <p14:creationId xmlns:p14="http://schemas.microsoft.com/office/powerpoint/2010/main" val="53945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3615010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1974955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fld id="{70DA071C-E541-48F0-9908-280936782E0C}" type="slidenum">
              <a:rPr lang="en-US">
                <a:solidFill>
                  <a:srgbClr val="0039A6"/>
                </a:solidFill>
              </a:rPr>
              <a:pPr>
                <a:defRPr/>
              </a:pPr>
              <a:t>‹#›</a:t>
            </a:fld>
            <a:endParaRPr lang="en-US" dirty="0">
              <a:solidFill>
                <a:srgbClr val="0039A6"/>
              </a:solidFill>
            </a:endParaRPr>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defRPr/>
            </a:pPr>
            <a:fld id="{90BC4EA0-5316-4AF4-B131-080363724348}"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3743788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2874646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1909912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02232152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6705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
        <p:nvSpPr>
          <p:cNvPr id="4" name="Title 3"/>
          <p:cNvSpPr>
            <a:spLocks noGrp="1"/>
          </p:cNvSpPr>
          <p:nvPr>
            <p:ph type="title"/>
          </p:nvPr>
        </p:nvSpPr>
        <p:spPr>
          <a:xfrm>
            <a:off x="457200" y="274638"/>
            <a:ext cx="8229600" cy="1143000"/>
          </a:xfrm>
          <a:prstGeom prst="rect">
            <a:avLst/>
          </a:prstGeom>
        </p:spPr>
        <p:txBody>
          <a:bodyPr/>
          <a:lstStyle>
            <a:lvl1pPr>
              <a:defRPr lang="en-US" sz="2800" b="1" kern="1200" baseline="0" smtClean="0">
                <a:solidFill>
                  <a:schemeClr val="tx1"/>
                </a:solidFill>
                <a:effectLst/>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07382311"/>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ctr"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946153667"/>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3374493"/>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953373867"/>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57092921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30337832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870122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764639514"/>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2527551758"/>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fontAlgn="auto" hangingPunct="0">
              <a:lnSpc>
                <a:spcPct val="106000"/>
              </a:lnSpc>
              <a:spcBef>
                <a:spcPct val="50000"/>
              </a:spcBef>
              <a:spcAft>
                <a:spcPts val="0"/>
              </a:spcAft>
              <a:buSzPct val="100000"/>
              <a:buFont typeface="Wingdings 2" pitchFamily="18" charset="2"/>
              <a:buNone/>
              <a:defRPr/>
            </a:pPr>
            <a:endParaRPr lang="en-US" sz="1100" dirty="0">
              <a:solidFill>
                <a:srgbClr val="000000"/>
              </a:solidFill>
              <a:effectLst/>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9069165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8550736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smtClean="0"/>
              <a:t>Click to edit Master title style</a:t>
            </a:r>
            <a:endParaRPr lang="en-US" dirty="0"/>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20D9D6E0-0359-47C9-96A7-E8CC85445F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8734091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smtClean="0"/>
              <a:t>Click to edit Master title style</a:t>
            </a:r>
            <a:endParaRPr lang="en-US" dirty="0"/>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A420517B-503E-44E1-A5A3-88F773F5D3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6033042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07D65CA8-24BD-4619-B65A-9A6DFCCF4B56}"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9734771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9" name="Slide Number Placeholder 8"/>
          <p:cNvSpPr>
            <a:spLocks noGrp="1"/>
          </p:cNvSpPr>
          <p:nvPr>
            <p:ph type="sldNum" sz="quarter" idx="12"/>
          </p:nvPr>
        </p:nvSpPr>
        <p:spPr>
          <a:xfrm>
            <a:off x="6477000" y="6248400"/>
            <a:ext cx="2133600" cy="365125"/>
          </a:xfrm>
          <a:prstGeom prst="rect">
            <a:avLst/>
          </a:prstGeom>
        </p:spPr>
        <p:txBody>
          <a:bodyPr/>
          <a:lstStyle>
            <a:lvl1pPr algn="r">
              <a:defRPr/>
            </a:lvl1pPr>
          </a:lstStyle>
          <a:p>
            <a:pPr fontAlgn="auto">
              <a:spcBef>
                <a:spcPts val="0"/>
              </a:spcBef>
              <a:spcAft>
                <a:spcPts val="0"/>
              </a:spcAft>
            </a:pPr>
            <a:fld id="{BDB89C66-62C2-42AB-A425-5C350ED77922}" type="slidenum">
              <a:rPr lang="en-US" sz="1800" smtClean="0">
                <a:solidFill>
                  <a:srgbClr val="0039A6"/>
                </a:solidFill>
                <a:effectLst/>
                <a:latin typeface="Myriad Web Pro"/>
                <a:cs typeface="+mn-cs"/>
              </a:rPr>
              <a:pPr fontAlgn="auto">
                <a:spcBef>
                  <a:spcPts val="0"/>
                </a:spcBef>
                <a:spcAft>
                  <a:spcPts val="0"/>
                </a:spcAft>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541372911"/>
      </p:ext>
    </p:extLst>
  </p:cSld>
  <p:clrMapOvr>
    <a:masterClrMapping/>
  </p:clrMapOvr>
  <p:transition spd="slow"/>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168992152"/>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4182535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4024728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225489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2541708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4235252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3789072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1884203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720497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1250146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1798157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55054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lang="en-US" sz="1400" kern="1200">
                <a:solidFill>
                  <a:schemeClr val="tx1"/>
                </a:solidFill>
                <a:effectLst/>
                <a:latin typeface="+mn-lt"/>
                <a:ea typeface="+mn-ea"/>
                <a:cs typeface="Times New Roman" pitchFamily="18" charset="0"/>
              </a:defRPr>
            </a:lvl1pPr>
          </a:lstStyle>
          <a:p>
            <a:pPr algn="r">
              <a:defRPr/>
            </a:pPr>
            <a:fld id="{B8477CA6-37AB-49C2-B88B-8C89FDB7A7DF}" type="slidenum">
              <a:rPr smtClean="0">
                <a:solidFill>
                  <a:srgbClr val="0039A6"/>
                </a:solidFill>
              </a:rPr>
              <a:pPr algn="r">
                <a:defRPr/>
              </a:pPr>
              <a:t>‹#›</a:t>
            </a:fld>
            <a:endParaRPr dirty="0">
              <a:solidFill>
                <a:srgbClr val="0039A6"/>
              </a:solidFill>
            </a:endParaRPr>
          </a:p>
        </p:txBody>
      </p:sp>
    </p:spTree>
    <p:extLst>
      <p:ext uri="{BB962C8B-B14F-4D97-AF65-F5344CB8AC3E}">
        <p14:creationId xmlns:p14="http://schemas.microsoft.com/office/powerpoint/2010/main" val="1369244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p:nvSpPr>
        <p:spPr>
          <a:xfrm>
            <a:off x="1371600" y="4343401"/>
            <a:ext cx="6400800" cy="492443"/>
          </a:xfrm>
          <a:prstGeom prst="rect">
            <a:avLst/>
          </a:prstGeom>
        </p:spPr>
        <p:txBody>
          <a:bodyPr wrap="square">
            <a:spAutoFit/>
          </a:bodyPr>
          <a:lstStyle/>
          <a:p>
            <a:r>
              <a:rPr lang="en-US" sz="1300" b="1" dirty="0" smtClean="0">
                <a:solidFill>
                  <a:srgbClr val="FFFFFF"/>
                </a:solidFill>
              </a:rPr>
              <a:t>For more information please contact Centers for Disease Control and Prevention</a:t>
            </a:r>
          </a:p>
        </p:txBody>
      </p:sp>
      <p:sp>
        <p:nvSpPr>
          <p:cNvPr id="11" name="Rectangle 10"/>
          <p:cNvSpPr/>
          <p:nvPr/>
        </p:nvSpPr>
        <p:spPr>
          <a:xfrm>
            <a:off x="1371600" y="4706035"/>
            <a:ext cx="5943600" cy="646331"/>
          </a:xfrm>
          <a:prstGeom prst="rect">
            <a:avLst/>
          </a:prstGeom>
        </p:spPr>
        <p:txBody>
          <a:bodyPr wrap="square">
            <a:spAutoFit/>
          </a:bodyPr>
          <a:lstStyle/>
          <a:p>
            <a:r>
              <a:rPr lang="en-US" sz="1200" dirty="0" smtClean="0">
                <a:solidFill>
                  <a:srgbClr val="FFFFFF"/>
                </a:solidFill>
              </a:rPr>
              <a:t>1600 Clifton Road NE, Atlanta, GA 30333</a:t>
            </a:r>
          </a:p>
          <a:p>
            <a:r>
              <a:rPr lang="en-US" sz="1200" dirty="0" smtClean="0">
                <a:solidFill>
                  <a:srgbClr val="FFFFFF"/>
                </a:solidFill>
              </a:rPr>
              <a:t>Telephone, 1-800-CDC-INFO (232-4636)/TTY: 1-888-232-6348</a:t>
            </a:r>
          </a:p>
          <a:p>
            <a:r>
              <a:rPr lang="en-US" sz="1200" dirty="0" smtClean="0">
                <a:solidFill>
                  <a:srgbClr val="FFFFFF"/>
                </a:solidFill>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Rectangle 6"/>
          <p:cNvSpPr/>
          <p:nvPr/>
        </p:nvSpPr>
        <p:spPr>
          <a:xfrm>
            <a:off x="1371600" y="5421868"/>
            <a:ext cx="5943600" cy="380873"/>
          </a:xfrm>
          <a:prstGeom prst="rect">
            <a:avLst/>
          </a:prstGeom>
        </p:spPr>
        <p:txBody>
          <a:bodyPr wrap="square">
            <a:spAutoFit/>
          </a:bodyPr>
          <a:lstStyle/>
          <a:p>
            <a:r>
              <a:rPr lang="en-US" sz="900" dirty="0" smtClean="0">
                <a:solidFill>
                  <a:srgbClr val="FFFFFF"/>
                </a:solidFill>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888308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lang="en-US" sz="1400" kern="1200">
                <a:solidFill>
                  <a:schemeClr val="tx1"/>
                </a:solidFill>
                <a:effectLst/>
                <a:latin typeface="+mn-lt"/>
                <a:ea typeface="+mn-ea"/>
                <a:cs typeface="Times New Roman" pitchFamily="18" charset="0"/>
              </a:defRPr>
            </a:lvl1pPr>
          </a:lstStyle>
          <a:p>
            <a:pPr>
              <a:defRPr/>
            </a:pPr>
            <a:fld id="{20D9D6E0-0359-47C9-96A7-E8CC85445F77}" type="slidenum">
              <a:rPr smtClean="0">
                <a:solidFill>
                  <a:srgbClr val="0039A6"/>
                </a:solidFill>
              </a:rPr>
              <a:pPr>
                <a:defRPr/>
              </a:pPr>
              <a:t>‹#›</a:t>
            </a:fld>
            <a:endParaRPr dirty="0">
              <a:solidFill>
                <a:srgbClr val="0039A6"/>
              </a:solidFill>
            </a:endParaRPr>
          </a:p>
        </p:txBody>
      </p:sp>
    </p:spTree>
    <p:extLst>
      <p:ext uri="{BB962C8B-B14F-4D97-AF65-F5344CB8AC3E}">
        <p14:creationId xmlns:p14="http://schemas.microsoft.com/office/powerpoint/2010/main" val="61313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A420517B-503E-44E1-A5A3-88F773F5D377}"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3993690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07D65CA8-24BD-4619-B65A-9A6DFCCF4B56}"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2214666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srgbClr val="0039A6"/>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srgbClr val="0039A6"/>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sz="1400">
                <a:effectLst/>
                <a:latin typeface="+mn-lt"/>
              </a:defRPr>
            </a:lvl1pPr>
          </a:lstStyle>
          <a:p>
            <a:pPr algn="r"/>
            <a:fld id="{BDB89C66-62C2-42AB-A425-5C350ED77922}" type="slidenum">
              <a:rPr lang="en-US" smtClean="0">
                <a:solidFill>
                  <a:srgbClr val="0039A6"/>
                </a:solidFill>
              </a:rPr>
              <a:pPr algn="r"/>
              <a:t>‹#›</a:t>
            </a:fld>
            <a:endParaRPr lang="en-US" dirty="0">
              <a:solidFill>
                <a:srgbClr val="0039A6"/>
              </a:solidFill>
            </a:endParaRPr>
          </a:p>
        </p:txBody>
      </p:sp>
    </p:spTree>
    <p:extLst>
      <p:ext uri="{BB962C8B-B14F-4D97-AF65-F5344CB8AC3E}">
        <p14:creationId xmlns:p14="http://schemas.microsoft.com/office/powerpoint/2010/main" val="69235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200653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lgn="r">
              <a:defRPr/>
            </a:pPr>
            <a:fld id="{90BC4EA0-5316-4AF4-B131-080363724348}"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544996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237992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3034187553"/>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6705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
        <p:nvSpPr>
          <p:cNvPr id="4" name="Title 3"/>
          <p:cNvSpPr>
            <a:spLocks noGrp="1"/>
          </p:cNvSpPr>
          <p:nvPr>
            <p:ph type="title"/>
          </p:nvPr>
        </p:nvSpPr>
        <p:spPr>
          <a:xfrm>
            <a:off x="457200" y="274638"/>
            <a:ext cx="8229600" cy="1143000"/>
          </a:xfrm>
          <a:prstGeom prst="rect">
            <a:avLst/>
          </a:prstGeom>
        </p:spPr>
        <p:txBody>
          <a:bodyPr/>
          <a:lstStyle>
            <a:lvl1pPr>
              <a:defRPr lang="en-US" sz="2800" b="1" kern="1200" baseline="0" smtClean="0">
                <a:solidFill>
                  <a:schemeClr val="tx1"/>
                </a:solidFill>
                <a:effectLst/>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07009242"/>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ctr"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23329238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slideLayout" Target="../slideLayouts/slideLayout173.xml"/><Relationship Id="rId18" Type="http://schemas.openxmlformats.org/officeDocument/2006/relationships/image" Target="../media/image1.png"/><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17" Type="http://schemas.openxmlformats.org/officeDocument/2006/relationships/theme" Target="../theme/theme10.xml"/><Relationship Id="rId2" Type="http://schemas.openxmlformats.org/officeDocument/2006/relationships/slideLayout" Target="../slideLayouts/slideLayout162.xml"/><Relationship Id="rId16" Type="http://schemas.openxmlformats.org/officeDocument/2006/relationships/slideLayout" Target="../slideLayouts/slideLayout176.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5" Type="http://schemas.openxmlformats.org/officeDocument/2006/relationships/slideLayout" Target="../slideLayouts/slideLayout17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slideLayout" Target="../slideLayouts/slideLayout189.xml"/><Relationship Id="rId18" Type="http://schemas.openxmlformats.org/officeDocument/2006/relationships/slideLayout" Target="../slideLayouts/slideLayout19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17" Type="http://schemas.openxmlformats.org/officeDocument/2006/relationships/slideLayout" Target="../slideLayouts/slideLayout193.xml"/><Relationship Id="rId2" Type="http://schemas.openxmlformats.org/officeDocument/2006/relationships/slideLayout" Target="../slideLayouts/slideLayout178.xml"/><Relationship Id="rId16" Type="http://schemas.openxmlformats.org/officeDocument/2006/relationships/slideLayout" Target="../slideLayouts/slideLayout192.xml"/><Relationship Id="rId20" Type="http://schemas.openxmlformats.org/officeDocument/2006/relationships/image" Target="../media/image1.png"/><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slideLayout" Target="../slideLayouts/slideLayout191.xml"/><Relationship Id="rId10" Type="http://schemas.openxmlformats.org/officeDocument/2006/relationships/slideLayout" Target="../slideLayouts/slideLayout186.xml"/><Relationship Id="rId19" Type="http://schemas.openxmlformats.org/officeDocument/2006/relationships/theme" Target="../theme/theme11.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slideLayout" Target="../slideLayouts/slideLayout19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slideLayout" Target="../slideLayouts/slideLayout207.xml"/><Relationship Id="rId18" Type="http://schemas.openxmlformats.org/officeDocument/2006/relationships/slideLayout" Target="../slideLayouts/slideLayout212.xml"/><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slideLayout" Target="../slideLayouts/slideLayout206.xml"/><Relationship Id="rId17" Type="http://schemas.openxmlformats.org/officeDocument/2006/relationships/slideLayout" Target="../slideLayouts/slideLayout211.xml"/><Relationship Id="rId2" Type="http://schemas.openxmlformats.org/officeDocument/2006/relationships/slideLayout" Target="../slideLayouts/slideLayout196.xml"/><Relationship Id="rId16" Type="http://schemas.openxmlformats.org/officeDocument/2006/relationships/slideLayout" Target="../slideLayouts/slideLayout210.xml"/><Relationship Id="rId20" Type="http://schemas.openxmlformats.org/officeDocument/2006/relationships/image" Target="../media/image1.png"/><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5" Type="http://schemas.openxmlformats.org/officeDocument/2006/relationships/slideLayout" Target="../slideLayouts/slideLayout209.xml"/><Relationship Id="rId10" Type="http://schemas.openxmlformats.org/officeDocument/2006/relationships/slideLayout" Target="../slideLayouts/slideLayout204.xml"/><Relationship Id="rId19" Type="http://schemas.openxmlformats.org/officeDocument/2006/relationships/theme" Target="../theme/theme12.xml"/><Relationship Id="rId4" Type="http://schemas.openxmlformats.org/officeDocument/2006/relationships/slideLayout" Target="../slideLayouts/slideLayout198.xml"/><Relationship Id="rId9" Type="http://schemas.openxmlformats.org/officeDocument/2006/relationships/slideLayout" Target="../slideLayouts/slideLayout203.xml"/><Relationship Id="rId14" Type="http://schemas.openxmlformats.org/officeDocument/2006/relationships/slideLayout" Target="../slideLayouts/slideLayout2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slideLayout" Target="../slideLayouts/slideLayout225.xml"/><Relationship Id="rId18" Type="http://schemas.openxmlformats.org/officeDocument/2006/relationships/slideLayout" Target="../slideLayouts/slideLayout230.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slideLayout" Target="../slideLayouts/slideLayout224.xml"/><Relationship Id="rId17" Type="http://schemas.openxmlformats.org/officeDocument/2006/relationships/slideLayout" Target="../slideLayouts/slideLayout229.xml"/><Relationship Id="rId2" Type="http://schemas.openxmlformats.org/officeDocument/2006/relationships/slideLayout" Target="../slideLayouts/slideLayout214.xml"/><Relationship Id="rId16" Type="http://schemas.openxmlformats.org/officeDocument/2006/relationships/slideLayout" Target="../slideLayouts/slideLayout228.xml"/><Relationship Id="rId20" Type="http://schemas.openxmlformats.org/officeDocument/2006/relationships/image" Target="../media/image1.png"/><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5" Type="http://schemas.openxmlformats.org/officeDocument/2006/relationships/slideLayout" Target="../slideLayouts/slideLayout227.xml"/><Relationship Id="rId10" Type="http://schemas.openxmlformats.org/officeDocument/2006/relationships/slideLayout" Target="../slideLayouts/slideLayout222.xml"/><Relationship Id="rId19" Type="http://schemas.openxmlformats.org/officeDocument/2006/relationships/theme" Target="../theme/theme13.x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slideLayout" Target="../slideLayouts/slideLayout22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theme" Target="../theme/theme2.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image" Target="../media/image1.png"/><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theme" Target="../theme/theme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image" Target="../media/image1.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theme" Target="../theme/theme4.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image" Target="../media/image1.png"/><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19" Type="http://schemas.openxmlformats.org/officeDocument/2006/relationships/theme" Target="../theme/theme5.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image" Target="../media/image1.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6.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theme" Target="../theme/theme7.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image" Target="../media/image1.pn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theme" Target="../theme/theme8.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image" Target="../media/image1.pn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theme" Target="../theme/theme9.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sp>
        <p:nvSpPr>
          <p:cNvPr id="2" name="Rectangle 16"/>
          <p:cNvSpPr>
            <a:spLocks noChangeArrowheads="1"/>
          </p:cNvSpPr>
          <p:nvPr/>
        </p:nvSpPr>
        <p:spPr bwMode="auto">
          <a:xfrm>
            <a:off x="4572000" y="1157288"/>
            <a:ext cx="4191000" cy="46037"/>
          </a:xfrm>
          <a:prstGeom prst="rect">
            <a:avLst/>
          </a:prstGeom>
          <a:gradFill rotWithShape="1">
            <a:gsLst>
              <a:gs pos="0">
                <a:srgbClr val="DDDDDD"/>
              </a:gs>
              <a:gs pos="100000">
                <a:srgbClr val="336799"/>
              </a:gs>
            </a:gsLst>
            <a:lin ang="0" scaled="1"/>
          </a:gradFill>
          <a:ln w="9525">
            <a:solidFill>
              <a:schemeClr val="tx1"/>
            </a:solidFill>
            <a:miter lim="800000"/>
            <a:headEnd/>
            <a:tailEnd/>
          </a:ln>
          <a:effectLst/>
        </p:spPr>
        <p:txBody>
          <a:bodyPr wrap="none" anchor="ctr"/>
          <a:lstStyle/>
          <a:p>
            <a:pPr>
              <a:defRPr/>
            </a:pPr>
            <a:endParaRPr lang="en-US" dirty="0"/>
          </a:p>
        </p:txBody>
      </p:sp>
      <p:sp>
        <p:nvSpPr>
          <p:cNvPr id="3" name="Rectangle 19"/>
          <p:cNvSpPr>
            <a:spLocks noChangeArrowheads="1"/>
          </p:cNvSpPr>
          <p:nvPr/>
        </p:nvSpPr>
        <p:spPr bwMode="auto">
          <a:xfrm>
            <a:off x="0" y="6172200"/>
            <a:ext cx="4495800" cy="685800"/>
          </a:xfrm>
          <a:prstGeom prst="rect">
            <a:avLst/>
          </a:prstGeom>
          <a:noFill/>
          <a:ln w="12700">
            <a:solidFill>
              <a:schemeClr val="tx1"/>
            </a:solidFill>
            <a:miter lim="800000"/>
            <a:headEnd type="none" w="sm" len="sm"/>
            <a:tailEnd type="none" w="sm" len="sm"/>
          </a:ln>
          <a:effectLst/>
        </p:spPr>
        <p:txBody>
          <a:bodyPr wrap="none" anchor="ctr"/>
          <a:lstStyle/>
          <a:p>
            <a:pPr>
              <a:defRPr/>
            </a:pPr>
            <a:endParaRPr lang="en-US" dirty="0"/>
          </a:p>
        </p:txBody>
      </p:sp>
      <p:sp>
        <p:nvSpPr>
          <p:cNvPr id="4" name="Text Box 20"/>
          <p:cNvSpPr txBox="1">
            <a:spLocks noChangeArrowheads="1"/>
          </p:cNvSpPr>
          <p:nvPr/>
        </p:nvSpPr>
        <p:spPr bwMode="auto">
          <a:xfrm>
            <a:off x="304800" y="6248400"/>
            <a:ext cx="3962400" cy="457200"/>
          </a:xfrm>
          <a:prstGeom prst="rect">
            <a:avLst/>
          </a:prstGeom>
          <a:noFill/>
          <a:ln w="9525">
            <a:noFill/>
            <a:miter lim="800000"/>
            <a:headEnd/>
            <a:tailEnd/>
          </a:ln>
          <a:effectLst/>
        </p:spPr>
        <p:txBody>
          <a:bodyPr>
            <a:spAutoFit/>
          </a:bodyPr>
          <a:lstStyle/>
          <a:p>
            <a:pPr>
              <a:spcBef>
                <a:spcPct val="50000"/>
              </a:spcBef>
              <a:defRPr/>
            </a:pPr>
            <a:r>
              <a:rPr lang="en-US" sz="2400" dirty="0">
                <a:solidFill>
                  <a:schemeClr val="bg1"/>
                </a:solidFill>
                <a:effectLst/>
                <a:latin typeface="Franklin Gothic Medium" pitchFamily="34" charset="0"/>
              </a:rPr>
              <a:t>Public Health Surveillance</a:t>
            </a:r>
          </a:p>
        </p:txBody>
      </p:sp>
      <p:sp>
        <p:nvSpPr>
          <p:cNvPr id="5" name="Rectangle 2069"/>
          <p:cNvSpPr>
            <a:spLocks noChangeArrowheads="1"/>
          </p:cNvSpPr>
          <p:nvPr/>
        </p:nvSpPr>
        <p:spPr bwMode="auto">
          <a:xfrm>
            <a:off x="4495800" y="6172200"/>
            <a:ext cx="4648200" cy="685800"/>
          </a:xfrm>
          <a:prstGeom prst="rect">
            <a:avLst/>
          </a:prstGeom>
          <a:noFill/>
          <a:ln w="12700">
            <a:solidFill>
              <a:schemeClr val="tx1"/>
            </a:solidFill>
            <a:miter lim="800000"/>
            <a:headEnd type="none" w="sm" len="sm"/>
            <a:tailEnd type="none" w="sm" len="sm"/>
          </a:ln>
          <a:effectLst/>
        </p:spPr>
        <p:txBody>
          <a:bodyPr wrap="none" anchor="ctr"/>
          <a:lstStyle/>
          <a:p>
            <a:pPr>
              <a:defRPr/>
            </a:pPr>
            <a:endParaRPr lang="en-US" dirty="0"/>
          </a:p>
        </p:txBody>
      </p:sp>
    </p:spTree>
    <p:extLst>
      <p:ext uri="{BB962C8B-B14F-4D97-AF65-F5344CB8AC3E}">
        <p14:creationId xmlns:p14="http://schemas.microsoft.com/office/powerpoint/2010/main" val="366176813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9137537"/>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7310426"/>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60" r:id="rId13"/>
    <p:sldLayoutId id="2147483961" r:id="rId14"/>
    <p:sldLayoutId id="2147483962" r:id="rId15"/>
    <p:sldLayoutId id="2147483963" r:id="rId16"/>
    <p:sldLayoutId id="2147484002" r:id="rId17"/>
    <p:sldLayoutId id="2147484003" r:id="rId18"/>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371758"/>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 id="2147483977" r:id="rId13"/>
    <p:sldLayoutId id="2147483978" r:id="rId14"/>
    <p:sldLayoutId id="2147483979" r:id="rId15"/>
    <p:sldLayoutId id="2147483980" r:id="rId16"/>
    <p:sldLayoutId id="2147483981" r:id="rId17"/>
    <p:sldLayoutId id="2147483982" r:id="rId18"/>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645155"/>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 id="2147483998" r:id="rId15"/>
    <p:sldLayoutId id="2147483999" r:id="rId16"/>
    <p:sldLayoutId id="2147484000" r:id="rId17"/>
    <p:sldLayoutId id="2147484001" r:id="rId18"/>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3" r:id="rId17"/>
    <p:sldLayoutId id="2147483804" r:id="rId18"/>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126947"/>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628716"/>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855783"/>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 id="2147483861" r:id="rId18"/>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3692676"/>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1709683"/>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239602"/>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2560324"/>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 id="2147483928" r:id="rId15"/>
    <p:sldLayoutId id="2147483929" r:id="rId16"/>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6.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6.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6.xm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6.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36.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36.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14.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5.xml"/><Relationship Id="rId1" Type="http://schemas.openxmlformats.org/officeDocument/2006/relationships/slideLayout" Target="../slideLayouts/slideLayout123.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16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18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7.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9.xml"/><Relationship Id="rId1" Type="http://schemas.openxmlformats.org/officeDocument/2006/relationships/slideLayout" Target="../slideLayouts/slideLayout18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3.xml"/></Relationships>
</file>

<file path=ppt/slides/_rels/slide4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43.xml"/><Relationship Id="rId1" Type="http://schemas.openxmlformats.org/officeDocument/2006/relationships/slideLayout" Target="../slideLayouts/slideLayout19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6.xml"/><Relationship Id="rId4" Type="http://schemas.openxmlformats.org/officeDocument/2006/relationships/hyperlink" Target="http://vimeo.com/5254863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6248400"/>
            <a:ext cx="3443956" cy="457162"/>
          </a:xfrm>
          <a:prstGeom prst="rect">
            <a:avLst/>
          </a:prstGeom>
        </p:spPr>
      </p:pic>
      <p:sp>
        <p:nvSpPr>
          <p:cNvPr id="15" name="TextBox 14"/>
          <p:cNvSpPr txBox="1"/>
          <p:nvPr/>
        </p:nvSpPr>
        <p:spPr>
          <a:xfrm>
            <a:off x="424425" y="807280"/>
            <a:ext cx="6025125" cy="553998"/>
          </a:xfrm>
          <a:prstGeom prst="rect">
            <a:avLst/>
          </a:prstGeom>
          <a:noFill/>
          <a:ln w="19050">
            <a:noFill/>
          </a:ln>
        </p:spPr>
        <p:txBody>
          <a:bodyPr wrap="square" rtlCol="0">
            <a:spAutoFit/>
          </a:bodyPr>
          <a:lstStyle/>
          <a:p>
            <a:r>
              <a:rPr lang="en-US" sz="3000" dirty="0" smtClean="0">
                <a:solidFill>
                  <a:srgbClr val="0039A6"/>
                </a:solidFill>
                <a:effectLst/>
                <a:latin typeface="Century Gothic" panose="020B0502020202020204" pitchFamily="34" charset="0"/>
              </a:rPr>
              <a:t>Public Health 101 Series</a:t>
            </a:r>
            <a:endParaRPr lang="en-US" sz="3000" dirty="0">
              <a:solidFill>
                <a:srgbClr val="0039A6"/>
              </a:solidFill>
              <a:effectLst/>
              <a:latin typeface="Century Gothic" panose="020B0502020202020204" pitchFamily="34" charset="0"/>
            </a:endParaRPr>
          </a:p>
        </p:txBody>
      </p:sp>
      <p:sp>
        <p:nvSpPr>
          <p:cNvPr id="17" name="TextBox 16"/>
          <p:cNvSpPr txBox="1"/>
          <p:nvPr/>
        </p:nvSpPr>
        <p:spPr>
          <a:xfrm>
            <a:off x="4058236" y="2808486"/>
            <a:ext cx="4064000" cy="1292662"/>
          </a:xfrm>
          <a:prstGeom prst="rect">
            <a:avLst/>
          </a:prstGeom>
          <a:noFill/>
        </p:spPr>
        <p:txBody>
          <a:bodyPr wrap="square" rtlCol="0">
            <a:spAutoFit/>
          </a:bodyPr>
          <a:lstStyle/>
          <a:p>
            <a:pPr algn="ctr"/>
            <a:r>
              <a:rPr lang="en-US" sz="2600" dirty="0" smtClean="0">
                <a:solidFill>
                  <a:srgbClr val="0039A6"/>
                </a:solidFill>
                <a:effectLst/>
                <a:latin typeface="Century Gothic" panose="020B0502020202020204" pitchFamily="34" charset="0"/>
              </a:rPr>
              <a:t>Instructor name</a:t>
            </a:r>
          </a:p>
          <a:p>
            <a:pPr algn="ctr"/>
            <a:r>
              <a:rPr lang="en-US" sz="2600" dirty="0" smtClean="0">
                <a:solidFill>
                  <a:srgbClr val="0039A6"/>
                </a:solidFill>
                <a:effectLst/>
                <a:latin typeface="Century Gothic" panose="020B0502020202020204" pitchFamily="34" charset="0"/>
              </a:rPr>
              <a:t>Title</a:t>
            </a:r>
          </a:p>
          <a:p>
            <a:pPr algn="ctr"/>
            <a:r>
              <a:rPr lang="en-US" sz="2600" dirty="0" smtClean="0">
                <a:solidFill>
                  <a:srgbClr val="0039A6"/>
                </a:solidFill>
                <a:effectLst/>
                <a:latin typeface="Century Gothic" panose="020B0502020202020204" pitchFamily="34" charset="0"/>
              </a:rPr>
              <a:t>Organization</a:t>
            </a:r>
            <a:endParaRPr lang="en-US" sz="2600" dirty="0">
              <a:solidFill>
                <a:srgbClr val="0039A6"/>
              </a:solidFill>
              <a:effectLst/>
              <a:latin typeface="Century Gothic" panose="020B0502020202020204" pitchFamily="34" charset="0"/>
            </a:endParaRPr>
          </a:p>
        </p:txBody>
      </p:sp>
      <p:cxnSp>
        <p:nvCxnSpPr>
          <p:cNvPr id="9" name="Straight Connector 8"/>
          <p:cNvCxnSpPr/>
          <p:nvPr/>
        </p:nvCxnSpPr>
        <p:spPr>
          <a:xfrm>
            <a:off x="424425" y="1447800"/>
            <a:ext cx="8109975"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733800" y="1676400"/>
            <a:ext cx="4495800" cy="1015663"/>
          </a:xfrm>
          <a:prstGeom prst="rect">
            <a:avLst/>
          </a:prstGeom>
          <a:noFill/>
        </p:spPr>
        <p:txBody>
          <a:bodyPr wrap="square" rtlCol="0">
            <a:spAutoFit/>
          </a:bodyPr>
          <a:lstStyle/>
          <a:p>
            <a:pPr algn="ctr"/>
            <a:r>
              <a:rPr lang="en-US" sz="3000" dirty="0" smtClean="0">
                <a:effectLst/>
                <a:latin typeface="Century Gothic" panose="020B0502020202020204" pitchFamily="34" charset="0"/>
              </a:rPr>
              <a:t>Introduction to Public</a:t>
            </a:r>
          </a:p>
          <a:p>
            <a:pPr algn="ctr"/>
            <a:r>
              <a:rPr lang="en-US" sz="3000" dirty="0" smtClean="0">
                <a:effectLst/>
                <a:latin typeface="Century Gothic" panose="020B0502020202020204" pitchFamily="34" charset="0"/>
              </a:rPr>
              <a:t>Health Laboratories</a:t>
            </a:r>
            <a:endParaRPr lang="en-US" sz="3000" dirty="0">
              <a:effectLst/>
              <a:latin typeface="Century Gothic" panose="020B0502020202020204" pitchFamily="34" charset="0"/>
            </a:endParaRPr>
          </a:p>
        </p:txBody>
      </p:sp>
      <p:sp>
        <p:nvSpPr>
          <p:cNvPr id="3" name="TextBox 2"/>
          <p:cNvSpPr txBox="1"/>
          <p:nvPr/>
        </p:nvSpPr>
        <p:spPr>
          <a:xfrm>
            <a:off x="304800" y="4800600"/>
            <a:ext cx="8534400" cy="1077218"/>
          </a:xfrm>
          <a:prstGeom prst="rect">
            <a:avLst/>
          </a:prstGeom>
          <a:noFill/>
          <a:ln w="12700">
            <a:solidFill>
              <a:srgbClr val="0039A6"/>
            </a:solidFill>
          </a:ln>
        </p:spPr>
        <p:txBody>
          <a:bodyPr wrap="square" rtlCol="0">
            <a:spAutoFit/>
          </a:bodyPr>
          <a:lstStyle/>
          <a:p>
            <a:r>
              <a:rPr lang="en-US" sz="1600" b="1" dirty="0" smtClean="0">
                <a:effectLst/>
                <a:latin typeface="Century Gothic" panose="020B0502020202020204" pitchFamily="34" charset="0"/>
              </a:rPr>
              <a:t>Note:</a:t>
            </a:r>
            <a:r>
              <a:rPr lang="en-US" sz="1600" dirty="0" smtClean="0">
                <a:effectLst/>
                <a:latin typeface="Century Gothic" panose="020B0502020202020204" pitchFamily="34" charset="0"/>
              </a:rPr>
              <a:t> This slide set is in the public domain and may be customized as needed by the user for informational or educational purposes. Permission from the Centers for Disease Control and Prevention is not required, but citation of the source is appreciated.</a:t>
            </a:r>
            <a:endParaRPr lang="en-US" sz="1600" dirty="0">
              <a:effectLst/>
              <a:latin typeface="Century Gothic" panose="020B0502020202020204" pitchFamily="34" charset="0"/>
            </a:endParaRPr>
          </a:p>
        </p:txBody>
      </p:sp>
      <p:pic>
        <p:nvPicPr>
          <p:cNvPr id="5" name="Picture 4" descr="Image of a microscope." title="Public Health 101 Series 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425" y="1676400"/>
            <a:ext cx="3023366" cy="2493058"/>
          </a:xfrm>
          <a:prstGeom prst="rect">
            <a:avLst/>
          </a:prstGeom>
        </p:spPr>
      </p:pic>
    </p:spTree>
    <p:extLst>
      <p:ext uri="{BB962C8B-B14F-4D97-AF65-F5344CB8AC3E}">
        <p14:creationId xmlns:p14="http://schemas.microsoft.com/office/powerpoint/2010/main" val="37425105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40601" y="1981200"/>
            <a:ext cx="3901677" cy="3048000"/>
          </a:xfrm>
        </p:spPr>
        <p:txBody>
          <a:bodyPr>
            <a:noAutofit/>
          </a:bodyPr>
          <a:lstStyle/>
          <a:p>
            <a:pPr marL="0" indent="0">
              <a:spcBef>
                <a:spcPts val="600"/>
              </a:spcBef>
              <a:spcAft>
                <a:spcPts val="800"/>
              </a:spcAft>
              <a:buNone/>
            </a:pPr>
            <a:r>
              <a:rPr lang="en-US" sz="2000" b="0" dirty="0" smtClean="0">
                <a:solidFill>
                  <a:srgbClr val="0039A6"/>
                </a:solidFill>
                <a:latin typeface="Century Gothic" panose="020B0502020202020204" pitchFamily="34" charset="0"/>
              </a:rPr>
              <a:t>The goal of public health laboratories is to protect and improve public health by </a:t>
            </a:r>
          </a:p>
          <a:p>
            <a:pPr>
              <a:spcBef>
                <a:spcPts val="600"/>
              </a:spcBef>
              <a:spcAft>
                <a:spcPts val="800"/>
              </a:spcAft>
              <a:buSzPct val="100000"/>
              <a:buFont typeface="Arial" panose="020B0604020202020204" pitchFamily="34" charset="0"/>
              <a:buChar char="•"/>
            </a:pPr>
            <a:r>
              <a:rPr lang="en-US" sz="2000" b="0" dirty="0">
                <a:solidFill>
                  <a:srgbClr val="0039A6"/>
                </a:solidFill>
                <a:latin typeface="Century Gothic" panose="020B0502020202020204" pitchFamily="34" charset="0"/>
              </a:rPr>
              <a:t>t</a:t>
            </a:r>
            <a:r>
              <a:rPr lang="en-US" sz="2000" b="0" dirty="0" smtClean="0">
                <a:solidFill>
                  <a:srgbClr val="0039A6"/>
                </a:solidFill>
                <a:latin typeface="Century Gothic" panose="020B0502020202020204" pitchFamily="34" charset="0"/>
              </a:rPr>
              <a:t>esting samples</a:t>
            </a:r>
          </a:p>
          <a:p>
            <a:pPr>
              <a:spcBef>
                <a:spcPts val="600"/>
              </a:spcBef>
              <a:spcAft>
                <a:spcPts val="800"/>
              </a:spcAft>
              <a:buSzPct val="100000"/>
              <a:buFont typeface="Arial" panose="020B0604020202020204" pitchFamily="34" charset="0"/>
              <a:buChar char="•"/>
            </a:pPr>
            <a:r>
              <a:rPr lang="en-US" sz="2000" b="0" dirty="0">
                <a:solidFill>
                  <a:srgbClr val="0039A6"/>
                </a:solidFill>
                <a:latin typeface="Century Gothic" panose="020B0502020202020204" pitchFamily="34" charset="0"/>
              </a:rPr>
              <a:t>p</a:t>
            </a:r>
            <a:r>
              <a:rPr lang="en-US" sz="2000" b="0" dirty="0" smtClean="0">
                <a:solidFill>
                  <a:srgbClr val="0039A6"/>
                </a:solidFill>
                <a:latin typeface="Century Gothic" panose="020B0502020202020204" pitchFamily="34" charset="0"/>
              </a:rPr>
              <a:t>roviding expertise</a:t>
            </a:r>
          </a:p>
          <a:p>
            <a:pPr>
              <a:spcBef>
                <a:spcPts val="600"/>
              </a:spcBef>
              <a:spcAft>
                <a:spcPts val="800"/>
              </a:spcAft>
              <a:buSzPct val="100000"/>
              <a:buFont typeface="Arial" panose="020B0604020202020204" pitchFamily="34" charset="0"/>
              <a:buChar char="•"/>
            </a:pPr>
            <a:r>
              <a:rPr lang="en-US" sz="2000" b="0" dirty="0">
                <a:solidFill>
                  <a:srgbClr val="0039A6"/>
                </a:solidFill>
                <a:latin typeface="Century Gothic" panose="020B0502020202020204" pitchFamily="34" charset="0"/>
              </a:rPr>
              <a:t>c</a:t>
            </a:r>
            <a:r>
              <a:rPr lang="en-US" sz="2000" b="0" dirty="0" smtClean="0">
                <a:solidFill>
                  <a:srgbClr val="0039A6"/>
                </a:solidFill>
                <a:latin typeface="Century Gothic" panose="020B0502020202020204" pitchFamily="34" charset="0"/>
              </a:rPr>
              <a:t>ommunicating scientific information</a:t>
            </a:r>
          </a:p>
        </p:txBody>
      </p:sp>
      <p:sp>
        <p:nvSpPr>
          <p:cNvPr id="7" name="Title 1"/>
          <p:cNvSpPr txBox="1">
            <a:spLocks/>
          </p:cNvSpPr>
          <p:nvPr/>
        </p:nvSpPr>
        <p:spPr>
          <a:xfrm>
            <a:off x="533400" y="691346"/>
            <a:ext cx="8014403"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dirty="0" smtClean="0">
                <a:ln w="900" cmpd="sng">
                  <a:solidFill>
                    <a:schemeClr val="accent1">
                      <a:satMod val="190000"/>
                      <a:alpha val="55000"/>
                    </a:schemeClr>
                  </a:solidFill>
                  <a:prstDash val="solid"/>
                </a:ln>
                <a:solidFill>
                  <a:srgbClr val="0039A6"/>
                </a:solidFill>
                <a:latin typeface="Century Gothic" panose="020B0502020202020204" pitchFamily="34" charset="0"/>
              </a:rPr>
              <a:t/>
            </a:r>
            <a:br>
              <a:rPr lang="en-US" dirty="0" smtClean="0">
                <a:ln w="900" cmpd="sng">
                  <a:solidFill>
                    <a:schemeClr val="accent1">
                      <a:satMod val="190000"/>
                      <a:alpha val="55000"/>
                    </a:schemeClr>
                  </a:solidFill>
                  <a:prstDash val="solid"/>
                </a:ln>
                <a:solidFill>
                  <a:srgbClr val="0039A6"/>
                </a:solidFill>
                <a:latin typeface="Century Gothic" panose="020B0502020202020204" pitchFamily="34" charset="0"/>
              </a:rPr>
            </a:br>
            <a:r>
              <a:rPr lang="en-US" sz="3000" b="0" dirty="0" smtClean="0">
                <a:solidFill>
                  <a:srgbClr val="0039A6"/>
                </a:solidFill>
                <a:latin typeface="Century Gothic" panose="020B0502020202020204" pitchFamily="34" charset="0"/>
              </a:rPr>
              <a:t>The Goal of Public Health Laboratories</a:t>
            </a:r>
            <a:endParaRPr lang="en-US" sz="3000" b="0" dirty="0">
              <a:solidFill>
                <a:srgbClr val="0039A6"/>
              </a:solidFill>
              <a:latin typeface="Century Gothic" panose="020B0502020202020204" pitchFamily="34" charset="0"/>
            </a:endParaRPr>
          </a:p>
        </p:txBody>
      </p:sp>
      <p:cxnSp>
        <p:nvCxnSpPr>
          <p:cNvPr id="8" name="Straight Connector 7"/>
          <p:cNvCxnSpPr/>
          <p:nvPr/>
        </p:nvCxnSpPr>
        <p:spPr>
          <a:xfrm>
            <a:off x="672395" y="1478176"/>
            <a:ext cx="8014403"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lgn="r">
              <a:defRPr/>
            </a:pPr>
            <a:fld id="{B8477CA6-37AB-49C2-B88B-8C89FDB7A7DF}" type="slidenum">
              <a:rPr lang="en-US" smtClean="0"/>
              <a:pPr algn="r">
                <a:defRPr/>
              </a:pPr>
              <a:t>10</a:t>
            </a:fld>
            <a:endParaRPr lang="en-US" dirty="0"/>
          </a:p>
        </p:txBody>
      </p:sp>
      <p:pic>
        <p:nvPicPr>
          <p:cNvPr id="9" name="Picture 8" descr="Image of a laboratory worker adding samples to test tubes." title="Laboratory Work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593" y="2057400"/>
            <a:ext cx="3576608" cy="2591824"/>
          </a:xfrm>
          <a:prstGeom prst="rect">
            <a:avLst/>
          </a:prstGeom>
        </p:spPr>
      </p:pic>
    </p:spTree>
    <p:extLst>
      <p:ext uri="{BB962C8B-B14F-4D97-AF65-F5344CB8AC3E}">
        <p14:creationId xmlns:p14="http://schemas.microsoft.com/office/powerpoint/2010/main" val="774422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365963"/>
            <a:ext cx="8173665" cy="1015663"/>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Clinical Laboratories</a:t>
            </a:r>
            <a:br>
              <a:rPr lang="en-US" sz="3000" dirty="0" smtClean="0">
                <a:solidFill>
                  <a:srgbClr val="0039A6"/>
                </a:solidFill>
                <a:effectLst/>
                <a:latin typeface="Century Gothic" panose="020B0502020202020204" pitchFamily="34" charset="0"/>
              </a:rPr>
            </a:br>
            <a:r>
              <a:rPr lang="en-US" sz="3000" dirty="0" smtClean="0">
                <a:solidFill>
                  <a:srgbClr val="0039A6"/>
                </a:solidFill>
                <a:effectLst/>
                <a:latin typeface="Century Gothic" panose="020B0502020202020204" pitchFamily="34" charset="0"/>
              </a:rPr>
              <a:t>versus Public Health Laboratories</a:t>
            </a:r>
            <a:endParaRPr lang="en-US" sz="3000" dirty="0">
              <a:solidFill>
                <a:srgbClr val="0039A6"/>
              </a:solidFill>
              <a:effectLst/>
              <a:latin typeface="Century Gothic" panose="020B0502020202020204" pitchFamily="34" charset="0"/>
            </a:endParaRPr>
          </a:p>
        </p:txBody>
      </p:sp>
      <p:cxnSp>
        <p:nvCxnSpPr>
          <p:cNvPr id="18" name="Straight Connector 17"/>
          <p:cNvCxnSpPr/>
          <p:nvPr/>
        </p:nvCxnSpPr>
        <p:spPr>
          <a:xfrm>
            <a:off x="555657" y="1388053"/>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B8477CA6-37AB-49C2-B88B-8C89FDB7A7DF}" type="slidenum">
              <a:rPr lang="en-US" smtClean="0"/>
              <a:pPr algn="r">
                <a:defRPr/>
              </a:pPr>
              <a:t>11</a:t>
            </a:fld>
            <a:endParaRPr lang="en-US" dirty="0"/>
          </a:p>
        </p:txBody>
      </p:sp>
      <p:graphicFrame>
        <p:nvGraphicFramePr>
          <p:cNvPr id="4" name="Table 3" descr="Charts that details differences between clinical laboratories and public health laboratories." title="Clinical Laboratories versus Public Health Laboratories"/>
          <p:cNvGraphicFramePr>
            <a:graphicFrameLocks noGrp="1"/>
          </p:cNvGraphicFramePr>
          <p:nvPr>
            <p:extLst>
              <p:ext uri="{D42A27DB-BD31-4B8C-83A1-F6EECF244321}">
                <p14:modId xmlns:p14="http://schemas.microsoft.com/office/powerpoint/2010/main" val="3839623487"/>
              </p:ext>
            </p:extLst>
          </p:nvPr>
        </p:nvGraphicFramePr>
        <p:xfrm>
          <a:off x="579541" y="1752600"/>
          <a:ext cx="8000998" cy="2651760"/>
        </p:xfrm>
        <a:graphic>
          <a:graphicData uri="http://schemas.openxmlformats.org/drawingml/2006/table">
            <a:tbl>
              <a:tblPr firstRow="1" bandRow="1">
                <a:tableStyleId>{5C22544A-7EE6-4342-B048-85BDC9FD1C3A}</a:tableStyleId>
              </a:tblPr>
              <a:tblGrid>
                <a:gridCol w="3886200"/>
                <a:gridCol w="4114798"/>
              </a:tblGrid>
              <a:tr h="370840">
                <a:tc>
                  <a:txBody>
                    <a:bodyPr/>
                    <a:lstStyle/>
                    <a:p>
                      <a:pPr algn="ctr"/>
                      <a:r>
                        <a:rPr lang="en-US" b="0" dirty="0" smtClean="0">
                          <a:latin typeface="Century Gothic" panose="020B0502020202020204" pitchFamily="34" charset="0"/>
                        </a:rPr>
                        <a:t>Clinical Laboratories —</a:t>
                      </a:r>
                    </a:p>
                    <a:p>
                      <a:pPr algn="ctr"/>
                      <a:r>
                        <a:rPr lang="en-US" b="0" dirty="0" smtClean="0">
                          <a:latin typeface="Century Gothic" panose="020B0502020202020204" pitchFamily="34" charset="0"/>
                        </a:rPr>
                        <a:t>Individual Health</a:t>
                      </a:r>
                      <a:endParaRPr lang="en-US" b="0" dirty="0">
                        <a:latin typeface="Century Gothic" panose="020B0502020202020204" pitchFamily="34" charset="0"/>
                      </a:endParaRPr>
                    </a:p>
                  </a:txBody>
                  <a:tcPr/>
                </a:tc>
                <a:tc>
                  <a:txBody>
                    <a:bodyPr/>
                    <a:lstStyle/>
                    <a:p>
                      <a:pPr algn="ctr"/>
                      <a:r>
                        <a:rPr lang="en-US" b="0" dirty="0" smtClean="0">
                          <a:latin typeface="Century Gothic" panose="020B0502020202020204" pitchFamily="34" charset="0"/>
                        </a:rPr>
                        <a:t>Public</a:t>
                      </a:r>
                      <a:r>
                        <a:rPr lang="en-US" b="0" baseline="0" dirty="0" smtClean="0">
                          <a:latin typeface="Century Gothic" panose="020B0502020202020204" pitchFamily="34" charset="0"/>
                        </a:rPr>
                        <a:t> Health Laboratories —</a:t>
                      </a:r>
                    </a:p>
                    <a:p>
                      <a:pPr algn="ctr"/>
                      <a:r>
                        <a:rPr lang="en-US" b="0" baseline="0" dirty="0" smtClean="0">
                          <a:latin typeface="Century Gothic" panose="020B0502020202020204" pitchFamily="34" charset="0"/>
                        </a:rPr>
                        <a:t>Population Health</a:t>
                      </a:r>
                      <a:endParaRPr lang="en-US" b="0" dirty="0">
                        <a:latin typeface="Century Gothic" panose="020B0502020202020204" pitchFamily="34" charset="0"/>
                      </a:endParaRPr>
                    </a:p>
                  </a:txBody>
                  <a:tcPr/>
                </a:tc>
              </a:tr>
              <a:tr h="370840">
                <a:tc>
                  <a:txBody>
                    <a:bodyPr/>
                    <a:lstStyle/>
                    <a:p>
                      <a:pPr marL="285750" indent="-285750" algn="l">
                        <a:buFont typeface="Arial" panose="020B0604020202020204" pitchFamily="34" charset="0"/>
                        <a:buChar char="•"/>
                      </a:pPr>
                      <a:r>
                        <a:rPr lang="en-US" b="0" dirty="0" smtClean="0">
                          <a:latin typeface="Century Gothic" panose="020B0502020202020204" pitchFamily="34" charset="0"/>
                        </a:rPr>
                        <a:t>Diagnostic</a:t>
                      </a:r>
                      <a:r>
                        <a:rPr lang="en-US" b="0" baseline="0" dirty="0" smtClean="0">
                          <a:latin typeface="Century Gothic" panose="020B0502020202020204" pitchFamily="34" charset="0"/>
                        </a:rPr>
                        <a:t> testing</a:t>
                      </a:r>
                    </a:p>
                    <a:p>
                      <a:pPr marL="285750" indent="-285750" algn="l">
                        <a:buFont typeface="Arial" panose="020B0604020202020204" pitchFamily="34" charset="0"/>
                        <a:buChar char="•"/>
                      </a:pPr>
                      <a:r>
                        <a:rPr lang="en-US" b="0" baseline="0" dirty="0" smtClean="0">
                          <a:latin typeface="Century Gothic" panose="020B0502020202020204" pitchFamily="34" charset="0"/>
                        </a:rPr>
                        <a:t>Some reference testing</a:t>
                      </a:r>
                    </a:p>
                    <a:p>
                      <a:pPr marL="285750" indent="-285750" algn="l">
                        <a:buFont typeface="Arial" panose="020B0604020202020204" pitchFamily="34" charset="0"/>
                        <a:buChar char="•"/>
                      </a:pPr>
                      <a:r>
                        <a:rPr lang="en-US" b="0" baseline="0" dirty="0" smtClean="0">
                          <a:latin typeface="Century Gothic" panose="020B0502020202020204" pitchFamily="34" charset="0"/>
                        </a:rPr>
                        <a:t>Medical management</a:t>
                      </a:r>
                      <a:endParaRPr lang="en-US" b="0" dirty="0" smtClean="0">
                        <a:latin typeface="Century Gothic" panose="020B0502020202020204" pitchFamily="34" charset="0"/>
                      </a:endParaRPr>
                    </a:p>
                  </a:txBody>
                  <a:tcPr/>
                </a:tc>
                <a:tc>
                  <a:txBody>
                    <a:bodyPr/>
                    <a:lstStyle/>
                    <a:p>
                      <a:pPr marL="285750" indent="-285750" algn="l">
                        <a:buFont typeface="Arial" panose="020B0604020202020204" pitchFamily="34" charset="0"/>
                        <a:buChar char="•"/>
                      </a:pPr>
                      <a:r>
                        <a:rPr lang="en-US" b="0" dirty="0" smtClean="0">
                          <a:latin typeface="Century Gothic" panose="020B0502020202020204" pitchFamily="34" charset="0"/>
                        </a:rPr>
                        <a:t>Some diagnostic testing</a:t>
                      </a:r>
                    </a:p>
                    <a:p>
                      <a:pPr marL="285750" indent="-285750" algn="l">
                        <a:buFont typeface="Arial" panose="020B0604020202020204" pitchFamily="34" charset="0"/>
                        <a:buChar char="•"/>
                      </a:pPr>
                      <a:r>
                        <a:rPr lang="en-US" b="0" dirty="0" smtClean="0">
                          <a:latin typeface="Century Gothic" panose="020B0502020202020204" pitchFamily="34" charset="0"/>
                        </a:rPr>
                        <a:t>Reference testing</a:t>
                      </a:r>
                    </a:p>
                    <a:p>
                      <a:pPr marL="285750" indent="-285750" algn="l">
                        <a:buFont typeface="Arial" panose="020B0604020202020204" pitchFamily="34" charset="0"/>
                        <a:buChar char="•"/>
                      </a:pPr>
                      <a:r>
                        <a:rPr lang="en-US" b="0" dirty="0" smtClean="0">
                          <a:latin typeface="Century Gothic" panose="020B0502020202020204" pitchFamily="34" charset="0"/>
                        </a:rPr>
                        <a:t>Surveillance and monitoring</a:t>
                      </a:r>
                    </a:p>
                    <a:p>
                      <a:pPr marL="285750" indent="-285750" algn="l">
                        <a:buFont typeface="Arial" panose="020B0604020202020204" pitchFamily="34" charset="0"/>
                        <a:buChar char="•"/>
                      </a:pPr>
                      <a:r>
                        <a:rPr lang="en-US" b="0" dirty="0" smtClean="0">
                          <a:latin typeface="Century Gothic" panose="020B0502020202020204" pitchFamily="34" charset="0"/>
                        </a:rPr>
                        <a:t>Emergency response support</a:t>
                      </a:r>
                    </a:p>
                    <a:p>
                      <a:pPr marL="285750" indent="-285750" algn="l">
                        <a:buFont typeface="Arial" panose="020B0604020202020204" pitchFamily="34" charset="0"/>
                        <a:buChar char="•"/>
                      </a:pPr>
                      <a:r>
                        <a:rPr lang="en-US" b="0" dirty="0" smtClean="0">
                          <a:latin typeface="Century Gothic" panose="020B0502020202020204" pitchFamily="34" charset="0"/>
                        </a:rPr>
                        <a:t>Applied research</a:t>
                      </a:r>
                    </a:p>
                    <a:p>
                      <a:pPr marL="285750" indent="-285750" algn="l">
                        <a:buFont typeface="Arial" panose="020B0604020202020204" pitchFamily="34" charset="0"/>
                        <a:buChar char="•"/>
                      </a:pPr>
                      <a:r>
                        <a:rPr lang="en-US" b="0" dirty="0" smtClean="0">
                          <a:latin typeface="Century Gothic" panose="020B0502020202020204" pitchFamily="34" charset="0"/>
                        </a:rPr>
                        <a:t>Workforce development</a:t>
                      </a:r>
                      <a:r>
                        <a:rPr lang="en-US" b="0" baseline="0" dirty="0" smtClean="0">
                          <a:latin typeface="Century Gothic" panose="020B0502020202020204" pitchFamily="34" charset="0"/>
                        </a:rPr>
                        <a:t> and training</a:t>
                      </a:r>
                      <a:endParaRPr lang="en-US" b="0" dirty="0">
                        <a:latin typeface="Century Gothic" panose="020B0502020202020204" pitchFamily="34" charset="0"/>
                      </a:endParaRPr>
                    </a:p>
                  </a:txBody>
                  <a:tcPr/>
                </a:tc>
              </a:tr>
            </a:tbl>
          </a:graphicData>
        </a:graphic>
      </p:graphicFrame>
    </p:spTree>
    <p:extLst>
      <p:ext uri="{BB962C8B-B14F-4D97-AF65-F5344CB8AC3E}">
        <p14:creationId xmlns:p14="http://schemas.microsoft.com/office/powerpoint/2010/main" val="3725540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9600" y="2438400"/>
            <a:ext cx="4436123" cy="1446550"/>
          </a:xfrm>
          <a:prstGeom prst="rect">
            <a:avLst/>
          </a:prstGeom>
        </p:spPr>
        <p:txBody>
          <a:bodyPr wrap="square">
            <a:spAutoFit/>
          </a:bodyPr>
          <a:lstStyle/>
          <a:p>
            <a:pPr defTabSz="907633">
              <a:spcBef>
                <a:spcPts val="0"/>
              </a:spcBef>
              <a:spcAft>
                <a:spcPts val="596"/>
              </a:spcAft>
              <a:defRPr/>
            </a:pPr>
            <a:r>
              <a:rPr lang="en-US" sz="2200" dirty="0">
                <a:solidFill>
                  <a:srgbClr val="0039A6"/>
                </a:solidFill>
                <a:effectLst/>
                <a:latin typeface="Century Gothic" panose="020B0502020202020204" pitchFamily="34" charset="0"/>
              </a:rPr>
              <a:t>Newborn screening </a:t>
            </a:r>
            <a:r>
              <a:rPr lang="en-US" sz="2200" dirty="0" smtClean="0">
                <a:solidFill>
                  <a:srgbClr val="0039A6"/>
                </a:solidFill>
                <a:effectLst/>
                <a:latin typeface="Century Gothic" panose="020B0502020202020204" pitchFamily="34" charset="0"/>
              </a:rPr>
              <a:t>is an example of one </a:t>
            </a:r>
            <a:r>
              <a:rPr lang="en-US" sz="2200" dirty="0">
                <a:solidFill>
                  <a:srgbClr val="0039A6"/>
                </a:solidFill>
                <a:effectLst/>
                <a:latin typeface="Century Gothic" panose="020B0502020202020204" pitchFamily="34" charset="0"/>
              </a:rPr>
              <a:t>of the many functions </a:t>
            </a:r>
            <a:r>
              <a:rPr lang="en-US" sz="2200" dirty="0" smtClean="0">
                <a:solidFill>
                  <a:srgbClr val="0039A6"/>
                </a:solidFill>
                <a:effectLst/>
                <a:latin typeface="Century Gothic" panose="020B0502020202020204" pitchFamily="34" charset="0"/>
              </a:rPr>
              <a:t>that a </a:t>
            </a:r>
            <a:r>
              <a:rPr lang="en-US" sz="2200" dirty="0">
                <a:solidFill>
                  <a:srgbClr val="0039A6"/>
                </a:solidFill>
                <a:effectLst/>
                <a:latin typeface="Century Gothic" panose="020B0502020202020204" pitchFamily="34" charset="0"/>
              </a:rPr>
              <a:t>public health laboratory </a:t>
            </a:r>
            <a:r>
              <a:rPr lang="en-US" sz="2200" dirty="0" smtClean="0">
                <a:solidFill>
                  <a:srgbClr val="0039A6"/>
                </a:solidFill>
                <a:effectLst/>
                <a:latin typeface="Century Gothic" panose="020B0502020202020204" pitchFamily="34" charset="0"/>
              </a:rPr>
              <a:t>performs</a:t>
            </a:r>
            <a:endParaRPr lang="en-US" sz="2200" dirty="0">
              <a:solidFill>
                <a:srgbClr val="0039A6"/>
              </a:solidFill>
              <a:effectLst/>
              <a:latin typeface="Century Gothic" panose="020B0502020202020204" pitchFamily="34" charset="0"/>
            </a:endParaRPr>
          </a:p>
        </p:txBody>
      </p:sp>
      <p:sp>
        <p:nvSpPr>
          <p:cNvPr id="9" name="Title 1"/>
          <p:cNvSpPr txBox="1">
            <a:spLocks/>
          </p:cNvSpPr>
          <p:nvPr/>
        </p:nvSpPr>
        <p:spPr>
          <a:xfrm>
            <a:off x="672396" y="677013"/>
            <a:ext cx="801440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200" dirty="0" smtClean="0">
                <a:ln w="900" cmpd="sng">
                  <a:solidFill>
                    <a:schemeClr val="accent1">
                      <a:satMod val="190000"/>
                      <a:alpha val="55000"/>
                    </a:schemeClr>
                  </a:solidFill>
                  <a:prstDash val="solid"/>
                </a:ln>
                <a:solidFill>
                  <a:srgbClr val="0039A6"/>
                </a:solidFill>
                <a:latin typeface="Century Gothic" panose="020B0502020202020204" pitchFamily="34" charset="0"/>
              </a:rPr>
              <a:t/>
            </a:r>
            <a:br>
              <a:rPr lang="en-US" sz="3200" dirty="0" smtClean="0">
                <a:ln w="900" cmpd="sng">
                  <a:solidFill>
                    <a:schemeClr val="accent1">
                      <a:satMod val="190000"/>
                      <a:alpha val="55000"/>
                    </a:schemeClr>
                  </a:solidFill>
                  <a:prstDash val="solid"/>
                </a:ln>
                <a:solidFill>
                  <a:srgbClr val="0039A6"/>
                </a:solidFill>
                <a:latin typeface="Century Gothic" panose="020B0502020202020204" pitchFamily="34" charset="0"/>
              </a:rPr>
            </a:br>
            <a:r>
              <a:rPr lang="en-US" sz="3000" b="0" dirty="0" smtClean="0">
                <a:solidFill>
                  <a:srgbClr val="0039A6"/>
                </a:solidFill>
                <a:latin typeface="Century Gothic" panose="020B0502020202020204" pitchFamily="34" charset="0"/>
              </a:rPr>
              <a:t>Newborn Screening</a:t>
            </a:r>
            <a:endParaRPr lang="en-US" sz="3000" b="0" dirty="0">
              <a:solidFill>
                <a:srgbClr val="0039A6"/>
              </a:solidFill>
              <a:latin typeface="Century Gothic" panose="020B0502020202020204" pitchFamily="34" charset="0"/>
            </a:endParaRPr>
          </a:p>
        </p:txBody>
      </p:sp>
      <p:cxnSp>
        <p:nvCxnSpPr>
          <p:cNvPr id="11" name="Straight Connector 10"/>
          <p:cNvCxnSpPr/>
          <p:nvPr/>
        </p:nvCxnSpPr>
        <p:spPr>
          <a:xfrm>
            <a:off x="672395" y="1478176"/>
            <a:ext cx="8014403"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B8477CA6-37AB-49C2-B88B-8C89FDB7A7DF}" type="slidenum">
              <a:rPr lang="en-US" smtClean="0"/>
              <a:pPr algn="r">
                <a:defRPr/>
              </a:pPr>
              <a:t>12</a:t>
            </a:fld>
            <a:endParaRPr lang="en-US" dirty="0"/>
          </a:p>
        </p:txBody>
      </p:sp>
      <p:pic>
        <p:nvPicPr>
          <p:cNvPr id="10" name="Picture 9" descr="Image of an infant being examined by a physician." title="Newborn Screening"/>
          <p:cNvPicPr>
            <a:picLocks noChangeAspect="1"/>
          </p:cNvPicPr>
          <p:nvPr/>
        </p:nvPicPr>
        <p:blipFill rotWithShape="1">
          <a:blip r:embed="rId3">
            <a:extLst>
              <a:ext uri="{28A0092B-C50C-407E-A947-70E740481C1C}">
                <a14:useLocalDpi xmlns:a14="http://schemas.microsoft.com/office/drawing/2010/main" val="0"/>
              </a:ext>
            </a:extLst>
          </a:blip>
          <a:srcRect l="5894" t="5251" r="6346" b="7902"/>
          <a:stretch/>
        </p:blipFill>
        <p:spPr>
          <a:xfrm>
            <a:off x="876822" y="2054267"/>
            <a:ext cx="3043825" cy="2668045"/>
          </a:xfrm>
          <a:prstGeom prst="rect">
            <a:avLst/>
          </a:prstGeom>
          <a:ln w="22225">
            <a:solidFill>
              <a:srgbClr val="0039A6"/>
            </a:solidFill>
          </a:ln>
        </p:spPr>
      </p:pic>
    </p:spTree>
    <p:extLst>
      <p:ext uri="{BB962C8B-B14F-4D97-AF65-F5344CB8AC3E}">
        <p14:creationId xmlns:p14="http://schemas.microsoft.com/office/powerpoint/2010/main" val="1901370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40978" y="4724400"/>
            <a:ext cx="6883822" cy="533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1040978" y="3779460"/>
            <a:ext cx="6883822" cy="7163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040978" y="5486400"/>
            <a:ext cx="6883822" cy="533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76955" y="1371600"/>
            <a:ext cx="8047293" cy="1569660"/>
          </a:xfrm>
          <a:prstGeom prst="rect">
            <a:avLst/>
          </a:prstGeom>
        </p:spPr>
        <p:txBody>
          <a:bodyPr wrap="square">
            <a:spAutoFit/>
          </a:bodyPr>
          <a:lstStyle/>
          <a:p>
            <a:r>
              <a:rPr lang="en-US" sz="2400" dirty="0">
                <a:effectLst/>
                <a:latin typeface="Century Gothic" panose="020B0502020202020204" pitchFamily="34" charset="0"/>
              </a:rPr>
              <a:t>Which of the following are activities and services performed by public health laboratories</a:t>
            </a:r>
            <a:r>
              <a:rPr lang="en-US" sz="2400" dirty="0" smtClean="0">
                <a:effectLst/>
                <a:latin typeface="Century Gothic" panose="020B0502020202020204" pitchFamily="34" charset="0"/>
              </a:rPr>
              <a:t>? (Select </a:t>
            </a:r>
            <a:br>
              <a:rPr lang="en-US" sz="2400" dirty="0" smtClean="0">
                <a:effectLst/>
                <a:latin typeface="Century Gothic" panose="020B0502020202020204" pitchFamily="34" charset="0"/>
              </a:rPr>
            </a:br>
            <a:r>
              <a:rPr lang="en-US" sz="2400" dirty="0" smtClean="0">
                <a:effectLst/>
                <a:latin typeface="Century Gothic" panose="020B0502020202020204" pitchFamily="34" charset="0"/>
              </a:rPr>
              <a:t>all that apply)</a:t>
            </a:r>
          </a:p>
          <a:p>
            <a:endParaRPr lang="en-US" sz="2400" dirty="0">
              <a:effectLst/>
              <a:latin typeface="Century Gothic" panose="020B0502020202020204" pitchFamily="34" charset="0"/>
            </a:endParaRPr>
          </a:p>
        </p:txBody>
      </p:sp>
      <p:sp>
        <p:nvSpPr>
          <p:cNvPr id="8" name="TextBox 7"/>
          <p:cNvSpPr txBox="1"/>
          <p:nvPr/>
        </p:nvSpPr>
        <p:spPr>
          <a:xfrm>
            <a:off x="1447799" y="509825"/>
            <a:ext cx="4305191" cy="553998"/>
          </a:xfrm>
          <a:prstGeom prst="rect">
            <a:avLst/>
          </a:prstGeom>
          <a:noFill/>
          <a:effectLst/>
        </p:spPr>
        <p:txBody>
          <a:bodyPr wrap="square">
            <a:spAutoFit/>
          </a:bodyPr>
          <a:lstStyle/>
          <a:p>
            <a:pPr fontAlgn="auto">
              <a:spcBef>
                <a:spcPts val="0"/>
              </a:spcBef>
              <a:spcAft>
                <a:spcPts val="0"/>
              </a:spcAft>
              <a:defRPr/>
            </a:pPr>
            <a:r>
              <a:rPr lang="en-US" sz="3000" dirty="0">
                <a:solidFill>
                  <a:srgbClr val="0039A6"/>
                </a:solidFill>
                <a:effectLst/>
                <a:latin typeface="Century Gothic" panose="020B0502020202020204" pitchFamily="34" charset="0"/>
                <a:cs typeface="+mn-cs"/>
              </a:rPr>
              <a:t>Knowledge Check</a:t>
            </a:r>
          </a:p>
        </p:txBody>
      </p:sp>
      <p:pic>
        <p:nvPicPr>
          <p:cNvPr id="9" name="Picture 2" descr="Checkmark and notebook inside of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cxnSp>
        <p:nvCxnSpPr>
          <p:cNvPr id="10" name="Straight Connector 9"/>
          <p:cNvCxnSpPr/>
          <p:nvPr/>
        </p:nvCxnSpPr>
        <p:spPr>
          <a:xfrm>
            <a:off x="558800" y="1219200"/>
            <a:ext cx="8051800" cy="0"/>
          </a:xfrm>
          <a:prstGeom prst="line">
            <a:avLst/>
          </a:prstGeom>
          <a:ln w="25400">
            <a:solidFill>
              <a:srgbClr val="0039A6"/>
            </a:solidFill>
          </a:ln>
          <a:effectLst/>
        </p:spPr>
        <p:style>
          <a:lnRef idx="3">
            <a:schemeClr val="dk1"/>
          </a:lnRef>
          <a:fillRef idx="0">
            <a:schemeClr val="dk1"/>
          </a:fillRef>
          <a:effectRef idx="2">
            <a:schemeClr val="dk1"/>
          </a:effectRef>
          <a:fontRef idx="minor">
            <a:schemeClr val="tx1"/>
          </a:fontRef>
        </p:style>
      </p:cxnSp>
      <p:sp>
        <p:nvSpPr>
          <p:cNvPr id="2" name="Slide Number Placeholder 1"/>
          <p:cNvSpPr>
            <a:spLocks noGrp="1"/>
          </p:cNvSpPr>
          <p:nvPr>
            <p:ph type="sldNum" sz="quarter" idx="12"/>
          </p:nvPr>
        </p:nvSpPr>
        <p:spPr>
          <a:xfrm>
            <a:off x="6553200" y="6172200"/>
            <a:ext cx="2133600" cy="476250"/>
          </a:xfrm>
        </p:spPr>
        <p:txBody>
          <a:bodyPr/>
          <a:lstStyle/>
          <a:p>
            <a:pPr algn="r">
              <a:defRPr/>
            </a:pPr>
            <a:fld id="{B8477CA6-37AB-49C2-B88B-8C89FDB7A7DF}" type="slidenum">
              <a:rPr lang="en-US" smtClean="0"/>
              <a:pPr algn="r">
                <a:defRPr/>
              </a:pPr>
              <a:t>13</a:t>
            </a:fld>
            <a:endParaRPr lang="en-US" dirty="0"/>
          </a:p>
        </p:txBody>
      </p:sp>
      <p:sp>
        <p:nvSpPr>
          <p:cNvPr id="3" name="Rectangle 2"/>
          <p:cNvSpPr/>
          <p:nvPr/>
        </p:nvSpPr>
        <p:spPr>
          <a:xfrm>
            <a:off x="1040978" y="2801557"/>
            <a:ext cx="7119245" cy="3139321"/>
          </a:xfrm>
          <a:prstGeom prst="rect">
            <a:avLst/>
          </a:prstGeom>
        </p:spPr>
        <p:txBody>
          <a:bodyPr wrap="square">
            <a:spAutoFit/>
          </a:bodyPr>
          <a:lstStyle/>
          <a:p>
            <a:pPr marL="457200" lvl="0" indent="-457200">
              <a:buFontTx/>
              <a:buAutoNum type="alphaUcPeriod"/>
            </a:pPr>
            <a:r>
              <a:rPr lang="en-US" sz="2200" dirty="0">
                <a:solidFill>
                  <a:srgbClr val="0039A6"/>
                </a:solidFill>
                <a:effectLst/>
                <a:latin typeface="Century Gothic" panose="020B0502020202020204" pitchFamily="34" charset="0"/>
              </a:rPr>
              <a:t>Conducting blood tests as part of the ongoing management of a patient’s disease</a:t>
            </a:r>
            <a:br>
              <a:rPr lang="en-US" sz="2200" dirty="0">
                <a:solidFill>
                  <a:srgbClr val="0039A6"/>
                </a:solidFill>
                <a:effectLst/>
                <a:latin typeface="Century Gothic" panose="020B0502020202020204" pitchFamily="34" charset="0"/>
              </a:rPr>
            </a:br>
            <a:endParaRPr lang="en-US" sz="2200" dirty="0">
              <a:solidFill>
                <a:srgbClr val="0039A6"/>
              </a:solidFill>
              <a:effectLst/>
              <a:latin typeface="Century Gothic" panose="020B0502020202020204" pitchFamily="34" charset="0"/>
            </a:endParaRPr>
          </a:p>
          <a:p>
            <a:pPr marL="457200" lvl="0" indent="-457200">
              <a:buFontTx/>
              <a:buAutoNum type="alphaUcPeriod"/>
            </a:pPr>
            <a:r>
              <a:rPr lang="en-US" sz="2200" dirty="0">
                <a:solidFill>
                  <a:srgbClr val="0039A6"/>
                </a:solidFill>
                <a:effectLst/>
                <a:latin typeface="Century Gothic" panose="020B0502020202020204" pitchFamily="34" charset="0"/>
              </a:rPr>
              <a:t>Testing samples collected during a disease outbreak</a:t>
            </a:r>
            <a:br>
              <a:rPr lang="en-US" sz="2200" dirty="0">
                <a:solidFill>
                  <a:srgbClr val="0039A6"/>
                </a:solidFill>
                <a:effectLst/>
                <a:latin typeface="Century Gothic" panose="020B0502020202020204" pitchFamily="34" charset="0"/>
              </a:rPr>
            </a:br>
            <a:endParaRPr lang="en-US" sz="2200" dirty="0">
              <a:solidFill>
                <a:srgbClr val="0039A6"/>
              </a:solidFill>
              <a:effectLst/>
              <a:latin typeface="Century Gothic" panose="020B0502020202020204" pitchFamily="34" charset="0"/>
            </a:endParaRPr>
          </a:p>
          <a:p>
            <a:pPr marL="457200" lvl="0" indent="-457200">
              <a:buFontTx/>
              <a:buAutoNum type="alphaUcPeriod"/>
            </a:pPr>
            <a:r>
              <a:rPr lang="en-US" sz="2200" dirty="0">
                <a:solidFill>
                  <a:srgbClr val="0039A6"/>
                </a:solidFill>
                <a:effectLst/>
                <a:latin typeface="Century Gothic" panose="020B0502020202020204" pitchFamily="34" charset="0"/>
              </a:rPr>
              <a:t>Providing screening for all newborns</a:t>
            </a:r>
            <a:br>
              <a:rPr lang="en-US" sz="2200" dirty="0">
                <a:solidFill>
                  <a:srgbClr val="0039A6"/>
                </a:solidFill>
                <a:effectLst/>
                <a:latin typeface="Century Gothic" panose="020B0502020202020204" pitchFamily="34" charset="0"/>
              </a:rPr>
            </a:br>
            <a:endParaRPr lang="en-US" sz="2200" dirty="0">
              <a:solidFill>
                <a:srgbClr val="0039A6"/>
              </a:solidFill>
              <a:effectLst/>
              <a:latin typeface="Century Gothic" panose="020B0502020202020204" pitchFamily="34" charset="0"/>
            </a:endParaRPr>
          </a:p>
          <a:p>
            <a:pPr marL="457200" lvl="0" indent="-457200">
              <a:buFontTx/>
              <a:buAutoNum type="alphaUcPeriod"/>
            </a:pPr>
            <a:r>
              <a:rPr lang="en-US" sz="2200" dirty="0">
                <a:solidFill>
                  <a:srgbClr val="0039A6"/>
                </a:solidFill>
                <a:effectLst/>
                <a:latin typeface="Century Gothic" panose="020B0502020202020204" pitchFamily="34" charset="0"/>
              </a:rPr>
              <a:t>Training public health laboratory personnel </a:t>
            </a:r>
          </a:p>
        </p:txBody>
      </p:sp>
      <p:pic>
        <p:nvPicPr>
          <p:cNvPr id="14" name="Picture 13" descr="Checkmark indicating correct answer." title="Checkmark"/>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1378" y="3809047"/>
            <a:ext cx="609600" cy="455523"/>
          </a:xfrm>
          <a:prstGeom prst="rect">
            <a:avLst/>
          </a:prstGeom>
        </p:spPr>
      </p:pic>
      <p:pic>
        <p:nvPicPr>
          <p:cNvPr id="21" name="Picture 20" descr="Checkmark indicating correct answer." title="Checkmark"/>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6071" y="4713044"/>
            <a:ext cx="609600" cy="455523"/>
          </a:xfrm>
          <a:prstGeom prst="rect">
            <a:avLst/>
          </a:prstGeom>
        </p:spPr>
      </p:pic>
      <p:pic>
        <p:nvPicPr>
          <p:cNvPr id="22" name="Picture 21" descr="Checkmark indicating correct answer." title="Checkmark"/>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6071" y="5486400"/>
            <a:ext cx="609600" cy="455523"/>
          </a:xfrm>
          <a:prstGeom prst="rect">
            <a:avLst/>
          </a:prstGeom>
        </p:spPr>
      </p:pic>
    </p:spTree>
    <p:extLst>
      <p:ext uri="{BB962C8B-B14F-4D97-AF65-F5344CB8AC3E}">
        <p14:creationId xmlns:p14="http://schemas.microsoft.com/office/powerpoint/2010/main" val="4237910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600200" y="5005197"/>
            <a:ext cx="3886200" cy="533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600200" y="2846725"/>
            <a:ext cx="4724400" cy="2677656"/>
          </a:xfrm>
          <a:prstGeom prst="rect">
            <a:avLst/>
          </a:prstGeom>
          <a:noFill/>
        </p:spPr>
        <p:txBody>
          <a:bodyPr wrap="square" rtlCol="0">
            <a:spAutoFit/>
          </a:bodyPr>
          <a:lstStyle/>
          <a:p>
            <a:pPr marL="457200" indent="-457200">
              <a:buAutoNum type="alphaUcPeriod"/>
            </a:pPr>
            <a:r>
              <a:rPr lang="en-US" sz="2400" dirty="0" smtClean="0">
                <a:solidFill>
                  <a:srgbClr val="0039A6"/>
                </a:solidFill>
                <a:effectLst/>
                <a:latin typeface="Century Gothic" panose="020B0502020202020204" pitchFamily="34" charset="0"/>
              </a:rPr>
              <a:t>Cholesterol screening</a:t>
            </a:r>
          </a:p>
          <a:p>
            <a:endParaRPr lang="en-US" sz="2400" dirty="0">
              <a:solidFill>
                <a:srgbClr val="0039A6"/>
              </a:solidFill>
              <a:effectLst/>
              <a:latin typeface="Century Gothic" panose="020B0502020202020204" pitchFamily="34" charset="0"/>
            </a:endParaRPr>
          </a:p>
          <a:p>
            <a:pPr marL="457200" indent="-457200">
              <a:buAutoNum type="alphaUcPeriod" startAt="2"/>
            </a:pPr>
            <a:r>
              <a:rPr lang="en-US" sz="2400" dirty="0" smtClean="0">
                <a:solidFill>
                  <a:srgbClr val="0039A6"/>
                </a:solidFill>
                <a:effectLst/>
                <a:latin typeface="Century Gothic" panose="020B0502020202020204" pitchFamily="34" charset="0"/>
              </a:rPr>
              <a:t>Diagnostic testing</a:t>
            </a:r>
          </a:p>
          <a:p>
            <a:endParaRPr lang="en-US" sz="2400" dirty="0">
              <a:solidFill>
                <a:srgbClr val="0039A6"/>
              </a:solidFill>
              <a:effectLst/>
              <a:latin typeface="Century Gothic" panose="020B0502020202020204" pitchFamily="34" charset="0"/>
            </a:endParaRPr>
          </a:p>
          <a:p>
            <a:pPr marL="457200" indent="-457200">
              <a:buAutoNum type="alphaUcPeriod" startAt="3"/>
            </a:pPr>
            <a:r>
              <a:rPr lang="en-US" sz="2400" dirty="0" smtClean="0">
                <a:solidFill>
                  <a:srgbClr val="0039A6"/>
                </a:solidFill>
                <a:effectLst/>
                <a:latin typeface="Century Gothic" panose="020B0502020202020204" pitchFamily="34" charset="0"/>
              </a:rPr>
              <a:t>Routine blood testing</a:t>
            </a:r>
          </a:p>
          <a:p>
            <a:pPr marL="457200" indent="-457200">
              <a:buAutoNum type="alphaUcPeriod" startAt="3"/>
            </a:pPr>
            <a:endParaRPr lang="en-US" sz="2400" dirty="0">
              <a:solidFill>
                <a:srgbClr val="0039A6"/>
              </a:solidFill>
              <a:effectLst/>
              <a:latin typeface="Century Gothic" panose="020B0502020202020204" pitchFamily="34" charset="0"/>
            </a:endParaRPr>
          </a:p>
          <a:p>
            <a:pPr marL="457200" indent="-457200">
              <a:buAutoNum type="alphaUcPeriod" startAt="3"/>
            </a:pPr>
            <a:r>
              <a:rPr lang="en-US" sz="2400" dirty="0" smtClean="0">
                <a:solidFill>
                  <a:srgbClr val="0039A6"/>
                </a:solidFill>
                <a:effectLst/>
                <a:latin typeface="Century Gothic" panose="020B0502020202020204" pitchFamily="34" charset="0"/>
              </a:rPr>
              <a:t>Disease surveillance</a:t>
            </a:r>
          </a:p>
        </p:txBody>
      </p:sp>
      <p:sp>
        <p:nvSpPr>
          <p:cNvPr id="8" name="TextBox 7"/>
          <p:cNvSpPr txBox="1"/>
          <p:nvPr/>
        </p:nvSpPr>
        <p:spPr>
          <a:xfrm>
            <a:off x="1341433" y="509825"/>
            <a:ext cx="3916367" cy="553998"/>
          </a:xfrm>
          <a:prstGeom prst="rect">
            <a:avLst/>
          </a:prstGeom>
          <a:noFill/>
          <a:ln>
            <a:noFill/>
          </a:ln>
          <a:effectLst/>
        </p:spPr>
        <p:txBody>
          <a:bodyPr wrap="square">
            <a:spAutoFit/>
          </a:bodyPr>
          <a:lstStyle/>
          <a:p>
            <a:pPr fontAlgn="auto">
              <a:spcBef>
                <a:spcPts val="0"/>
              </a:spcBef>
              <a:spcAft>
                <a:spcPts val="0"/>
              </a:spcAft>
              <a:defRPr/>
            </a:pPr>
            <a:r>
              <a:rPr lang="en-US" sz="3000" dirty="0">
                <a:solidFill>
                  <a:srgbClr val="0039A6"/>
                </a:solidFill>
                <a:effectLst/>
                <a:latin typeface="Century Gothic" panose="020B0502020202020204" pitchFamily="34" charset="0"/>
                <a:cs typeface="+mn-cs"/>
              </a:rPr>
              <a:t>Knowledge Check</a:t>
            </a:r>
          </a:p>
        </p:txBody>
      </p:sp>
      <p:pic>
        <p:nvPicPr>
          <p:cNvPr id="9" name="Picture 2" descr="Checkmark and notebook inside of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cxnSp>
        <p:nvCxnSpPr>
          <p:cNvPr id="10" name="Straight Connector 9"/>
          <p:cNvCxnSpPr/>
          <p:nvPr/>
        </p:nvCxnSpPr>
        <p:spPr>
          <a:xfrm>
            <a:off x="558800" y="1219200"/>
            <a:ext cx="8051800" cy="0"/>
          </a:xfrm>
          <a:prstGeom prst="line">
            <a:avLst/>
          </a:prstGeom>
          <a:ln w="25400">
            <a:solidFill>
              <a:srgbClr val="0039A6"/>
            </a:solidFill>
          </a:ln>
          <a:effectLst/>
        </p:spPr>
        <p:style>
          <a:lnRef idx="3">
            <a:schemeClr val="dk1"/>
          </a:lnRef>
          <a:fillRef idx="0">
            <a:schemeClr val="dk1"/>
          </a:fillRef>
          <a:effectRef idx="2">
            <a:schemeClr val="dk1"/>
          </a:effectRef>
          <a:fontRef idx="minor">
            <a:schemeClr val="tx1"/>
          </a:fontRef>
        </p:style>
      </p:cxnSp>
      <p:sp>
        <p:nvSpPr>
          <p:cNvPr id="4" name="TextBox 3"/>
          <p:cNvSpPr txBox="1"/>
          <p:nvPr/>
        </p:nvSpPr>
        <p:spPr>
          <a:xfrm>
            <a:off x="787400" y="1524000"/>
            <a:ext cx="8051800" cy="1200329"/>
          </a:xfrm>
          <a:prstGeom prst="rect">
            <a:avLst/>
          </a:prstGeom>
          <a:noFill/>
        </p:spPr>
        <p:txBody>
          <a:bodyPr wrap="square" rtlCol="0">
            <a:spAutoFit/>
          </a:bodyPr>
          <a:lstStyle/>
          <a:p>
            <a:r>
              <a:rPr lang="en-US" sz="2400" dirty="0" smtClean="0">
                <a:solidFill>
                  <a:srgbClr val="0039A6"/>
                </a:solidFill>
                <a:effectLst/>
                <a:latin typeface="Century Gothic" panose="020B0502020202020204" pitchFamily="34" charset="0"/>
              </a:rPr>
              <a:t>Which of the following is the </a:t>
            </a:r>
            <a:r>
              <a:rPr lang="en-US" sz="2400" i="1" dirty="0" smtClean="0">
                <a:solidFill>
                  <a:srgbClr val="0039A6"/>
                </a:solidFill>
                <a:effectLst/>
                <a:latin typeface="Century Gothic" panose="020B0502020202020204" pitchFamily="34" charset="0"/>
              </a:rPr>
              <a:t>best</a:t>
            </a:r>
            <a:r>
              <a:rPr lang="en-US" sz="2400" dirty="0" smtClean="0">
                <a:solidFill>
                  <a:srgbClr val="0039A6"/>
                </a:solidFill>
                <a:effectLst/>
                <a:latin typeface="Century Gothic" panose="020B0502020202020204" pitchFamily="34" charset="0"/>
              </a:rPr>
              <a:t> example of what public health laboratories do as opposed to clinical laboratories?</a:t>
            </a:r>
            <a:endParaRPr lang="en-US" sz="2400" dirty="0">
              <a:solidFill>
                <a:srgbClr val="0039A6"/>
              </a:solidFill>
              <a:effectLst/>
              <a:latin typeface="Century Gothic" panose="020B0502020202020204" pitchFamily="34" charset="0"/>
            </a:endParaRPr>
          </a:p>
        </p:txBody>
      </p:sp>
      <p:sp>
        <p:nvSpPr>
          <p:cNvPr id="2" name="Slide Number Placeholder 1"/>
          <p:cNvSpPr>
            <a:spLocks noGrp="1"/>
          </p:cNvSpPr>
          <p:nvPr>
            <p:ph type="sldNum" sz="quarter" idx="12"/>
          </p:nvPr>
        </p:nvSpPr>
        <p:spPr>
          <a:xfrm>
            <a:off x="6553200" y="6172200"/>
            <a:ext cx="2133600" cy="476250"/>
          </a:xfrm>
        </p:spPr>
        <p:txBody>
          <a:bodyPr/>
          <a:lstStyle/>
          <a:p>
            <a:pPr algn="r">
              <a:defRPr/>
            </a:pPr>
            <a:fld id="{B8477CA6-37AB-49C2-B88B-8C89FDB7A7DF}" type="slidenum">
              <a:rPr lang="en-US" smtClean="0"/>
              <a:pPr algn="r">
                <a:defRPr/>
              </a:pPr>
              <a:t>14</a:t>
            </a:fld>
            <a:endParaRPr lang="en-US" dirty="0"/>
          </a:p>
        </p:txBody>
      </p:sp>
      <p:pic>
        <p:nvPicPr>
          <p:cNvPr id="12" name="Picture 11" descr="Checkmark indicating correct answer." title="Checkmark"/>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5997" y="4998045"/>
            <a:ext cx="609600" cy="455523"/>
          </a:xfrm>
          <a:prstGeom prst="rect">
            <a:avLst/>
          </a:prstGeom>
        </p:spPr>
      </p:pic>
    </p:spTree>
    <p:extLst>
      <p:ext uri="{BB962C8B-B14F-4D97-AF65-F5344CB8AC3E}">
        <p14:creationId xmlns:p14="http://schemas.microsoft.com/office/powerpoint/2010/main" val="1535181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77031" y="1155510"/>
            <a:ext cx="5718412" cy="951298"/>
          </a:xfrm>
          <a:prstGeom prst="rect">
            <a:avLst/>
          </a:prstGeom>
          <a:effectLst/>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200" dirty="0" smtClean="0">
                <a:ln w="900" cmpd="sng">
                  <a:solidFill>
                    <a:schemeClr val="accent1">
                      <a:satMod val="190000"/>
                      <a:alpha val="55000"/>
                    </a:schemeClr>
                  </a:solidFill>
                  <a:prstDash val="solid"/>
                </a:ln>
                <a:solidFill>
                  <a:srgbClr val="0039A6"/>
                </a:solidFill>
                <a:latin typeface="Century Gothic" panose="020B0502020202020204" pitchFamily="34" charset="0"/>
              </a:rPr>
              <a:t/>
            </a:r>
            <a:br>
              <a:rPr lang="en-US" sz="3200" dirty="0" smtClean="0">
                <a:ln w="900" cmpd="sng">
                  <a:solidFill>
                    <a:schemeClr val="accent1">
                      <a:satMod val="190000"/>
                      <a:alpha val="55000"/>
                    </a:schemeClr>
                  </a:solidFill>
                  <a:prstDash val="solid"/>
                </a:ln>
                <a:solidFill>
                  <a:srgbClr val="0039A6"/>
                </a:solidFill>
                <a:latin typeface="Century Gothic" panose="020B0502020202020204" pitchFamily="34" charset="0"/>
              </a:rPr>
            </a:br>
            <a:r>
              <a:rPr lang="en-US" sz="3200" b="0" dirty="0" smtClean="0">
                <a:solidFill>
                  <a:srgbClr val="0039A6"/>
                </a:solidFill>
                <a:latin typeface="Century Gothic" panose="020B0502020202020204" pitchFamily="34" charset="0"/>
              </a:rPr>
              <a:t>Core Functions of State </a:t>
            </a:r>
          </a:p>
          <a:p>
            <a:pPr fontAlgn="auto">
              <a:spcAft>
                <a:spcPts val="0"/>
              </a:spcAft>
              <a:defRPr/>
            </a:pPr>
            <a:r>
              <a:rPr lang="en-US" sz="3200" b="0" dirty="0" smtClean="0">
                <a:solidFill>
                  <a:srgbClr val="0039A6"/>
                </a:solidFill>
                <a:latin typeface="Century Gothic" panose="020B0502020202020204" pitchFamily="34" charset="0"/>
              </a:rPr>
              <a:t>Public Health Laboratories</a:t>
            </a:r>
            <a:endParaRPr lang="en-US" sz="3200" b="0" dirty="0">
              <a:solidFill>
                <a:srgbClr val="0039A6"/>
              </a:solidFill>
              <a:latin typeface="Century Gothic" panose="020B0502020202020204" pitchFamily="34" charset="0"/>
            </a:endParaRPr>
          </a:p>
        </p:txBody>
      </p:sp>
      <p:sp>
        <p:nvSpPr>
          <p:cNvPr id="10" name="Title 1"/>
          <p:cNvSpPr txBox="1">
            <a:spLocks/>
          </p:cNvSpPr>
          <p:nvPr/>
        </p:nvSpPr>
        <p:spPr>
          <a:xfrm>
            <a:off x="1752010" y="638591"/>
            <a:ext cx="5718412" cy="504409"/>
          </a:xfrm>
          <a:prstGeom prst="rect">
            <a:avLst/>
          </a:prstGeom>
          <a:effectLst/>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latin typeface="Century Gothic" panose="020B0502020202020204" pitchFamily="34" charset="0"/>
              </a:rPr>
              <a:t/>
            </a:r>
            <a:br>
              <a:rPr lang="en-US"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latin typeface="Century Gothic" panose="020B0502020202020204" pitchFamily="34" charset="0"/>
              </a:rPr>
            </a:br>
            <a:r>
              <a:rPr lang="en-US" sz="3200" b="0" dirty="0" smtClean="0">
                <a:solidFill>
                  <a:srgbClr val="0039A6"/>
                </a:solidFill>
                <a:latin typeface="Century Gothic" panose="020B0502020202020204" pitchFamily="34" charset="0"/>
              </a:rPr>
              <a:t>Topic 3</a:t>
            </a:r>
            <a:endParaRPr lang="en-US" sz="3200" b="0" dirty="0">
              <a:solidFill>
                <a:srgbClr val="0039A6"/>
              </a:solidFill>
              <a:latin typeface="Century Gothic" panose="020B0502020202020204" pitchFamily="34" charset="0"/>
            </a:endParaRPr>
          </a:p>
        </p:txBody>
      </p:sp>
      <p:sp>
        <p:nvSpPr>
          <p:cNvPr id="6" name="Slide Number Placeholder 1"/>
          <p:cNvSpPr txBox="1">
            <a:spLocks/>
          </p:cNvSpPr>
          <p:nvPr/>
        </p:nvSpPr>
        <p:spPr>
          <a:xfrm>
            <a:off x="6523383" y="6229350"/>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400" smtClean="0">
                <a:effectLst/>
                <a:latin typeface="Myriad Web Pro"/>
              </a:rPr>
              <a:pPr algn="r">
                <a:defRPr/>
              </a:pPr>
              <a:t>15</a:t>
            </a:fld>
            <a:endParaRPr lang="en-US" sz="1400" dirty="0">
              <a:effectLst/>
              <a:latin typeface="Myriad Web Pro"/>
            </a:endParaRPr>
          </a:p>
        </p:txBody>
      </p:sp>
      <p:sp>
        <p:nvSpPr>
          <p:cNvPr id="11" name="TextBox 10" descr="Scientist is sampling a specimen for a testing." title="Sampling"/>
          <p:cNvSpPr txBox="1"/>
          <p:nvPr/>
        </p:nvSpPr>
        <p:spPr>
          <a:xfrm>
            <a:off x="2679525" y="5168157"/>
            <a:ext cx="1829347" cy="246221"/>
          </a:xfrm>
          <a:prstGeom prst="rect">
            <a:avLst/>
          </a:prstGeom>
          <a:noFill/>
        </p:spPr>
        <p:txBody>
          <a:bodyPr wrap="none" rtlCol="0">
            <a:spAutoFit/>
          </a:bodyPr>
          <a:lstStyle/>
          <a:p>
            <a:r>
              <a:rPr lang="en-US" sz="1000" dirty="0" smtClean="0">
                <a:effectLst/>
                <a:latin typeface="Arial" panose="020B0604020202020204" pitchFamily="34" charset="0"/>
                <a:cs typeface="Arial" panose="020B0604020202020204" pitchFamily="34" charset="0"/>
              </a:rPr>
              <a:t>Photo: James Gathany, CDC</a:t>
            </a:r>
            <a:endParaRPr lang="en-US" sz="1000" dirty="0">
              <a:effectLst/>
              <a:latin typeface="Arial" panose="020B0604020202020204" pitchFamily="34" charset="0"/>
              <a:cs typeface="Arial" panose="020B0604020202020204" pitchFamily="34" charset="0"/>
            </a:endParaRPr>
          </a:p>
        </p:txBody>
      </p:sp>
      <p:pic>
        <p:nvPicPr>
          <p:cNvPr id="3" name="Picture 2" descr="Image of laboratory worker cleaning a test plate." title="State Laboratories Core Functions"/>
          <p:cNvPicPr>
            <a:picLocks noChangeAspect="1"/>
          </p:cNvPicPr>
          <p:nvPr/>
        </p:nvPicPr>
        <p:blipFill rotWithShape="1">
          <a:blip r:embed="rId3">
            <a:extLst>
              <a:ext uri="{28A0092B-C50C-407E-A947-70E740481C1C}">
                <a14:useLocalDpi xmlns:a14="http://schemas.microsoft.com/office/drawing/2010/main" val="0"/>
              </a:ext>
            </a:extLst>
          </a:blip>
          <a:srcRect l="5588" t="5229" r="4529" b="6462"/>
          <a:stretch/>
        </p:blipFill>
        <p:spPr>
          <a:xfrm>
            <a:off x="2668043" y="2292262"/>
            <a:ext cx="3983277" cy="2843409"/>
          </a:xfrm>
          <a:prstGeom prst="rect">
            <a:avLst/>
          </a:prstGeom>
          <a:ln w="22225">
            <a:solidFill>
              <a:srgbClr val="0039A6"/>
            </a:solidFill>
          </a:ln>
        </p:spPr>
      </p:pic>
    </p:spTree>
    <p:extLst>
      <p:ext uri="{BB962C8B-B14F-4D97-AF65-F5344CB8AC3E}">
        <p14:creationId xmlns:p14="http://schemas.microsoft.com/office/powerpoint/2010/main" val="2018389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13136" y="555129"/>
            <a:ext cx="8173664" cy="1015663"/>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Core Functions of State</a:t>
            </a:r>
          </a:p>
          <a:p>
            <a:pPr algn="ctr"/>
            <a:r>
              <a:rPr lang="en-US" sz="3000" dirty="0" smtClean="0">
                <a:solidFill>
                  <a:srgbClr val="0039A6"/>
                </a:solidFill>
                <a:effectLst/>
                <a:latin typeface="Century Gothic" panose="020B0502020202020204" pitchFamily="34" charset="0"/>
              </a:rPr>
              <a:t>Public Health Laboratories</a:t>
            </a:r>
            <a:endParaRPr lang="en-US" sz="3000" dirty="0">
              <a:solidFill>
                <a:srgbClr val="0039A6"/>
              </a:solidFill>
              <a:effectLst/>
              <a:latin typeface="Century Gothic" panose="020B0502020202020204" pitchFamily="34" charset="0"/>
            </a:endParaRPr>
          </a:p>
        </p:txBody>
      </p:sp>
      <p:sp>
        <p:nvSpPr>
          <p:cNvPr id="6" name="Rectangle 5"/>
          <p:cNvSpPr/>
          <p:nvPr/>
        </p:nvSpPr>
        <p:spPr>
          <a:xfrm>
            <a:off x="3881514" y="2057400"/>
            <a:ext cx="4775469" cy="2800767"/>
          </a:xfrm>
          <a:prstGeom prst="rect">
            <a:avLst/>
          </a:prstGeom>
        </p:spPr>
        <p:txBody>
          <a:bodyPr wrap="square">
            <a:spAutoFit/>
          </a:bodyPr>
          <a:lstStyle/>
          <a:p>
            <a:r>
              <a:rPr lang="en-US" sz="2200" dirty="0" smtClean="0">
                <a:solidFill>
                  <a:srgbClr val="0039A6"/>
                </a:solidFill>
                <a:effectLst/>
                <a:latin typeface="Century Gothic" panose="020B0502020202020204" pitchFamily="34" charset="0"/>
              </a:rPr>
              <a:t>Eleven </a:t>
            </a:r>
            <a:r>
              <a:rPr lang="en-US" sz="2200" dirty="0">
                <a:solidFill>
                  <a:srgbClr val="0039A6"/>
                </a:solidFill>
                <a:effectLst/>
                <a:latin typeface="Century Gothic" panose="020B0502020202020204" pitchFamily="34" charset="0"/>
              </a:rPr>
              <a:t>core functions have </a:t>
            </a:r>
            <a:endParaRPr lang="en-US" sz="2200" dirty="0" smtClean="0">
              <a:solidFill>
                <a:srgbClr val="0039A6"/>
              </a:solidFill>
              <a:effectLst/>
              <a:latin typeface="Century Gothic" panose="020B0502020202020204" pitchFamily="34" charset="0"/>
            </a:endParaRPr>
          </a:p>
          <a:p>
            <a:r>
              <a:rPr lang="en-US" sz="2200" dirty="0" smtClean="0">
                <a:solidFill>
                  <a:srgbClr val="0039A6"/>
                </a:solidFill>
                <a:effectLst/>
                <a:latin typeface="Century Gothic" panose="020B0502020202020204" pitchFamily="34" charset="0"/>
              </a:rPr>
              <a:t>been </a:t>
            </a:r>
            <a:r>
              <a:rPr lang="en-US" sz="2200" dirty="0">
                <a:solidFill>
                  <a:srgbClr val="0039A6"/>
                </a:solidFill>
                <a:effectLst/>
                <a:latin typeface="Century Gothic" panose="020B0502020202020204" pitchFamily="34" charset="0"/>
              </a:rPr>
              <a:t>established by the </a:t>
            </a:r>
            <a:r>
              <a:rPr lang="en-US" sz="2200" dirty="0" smtClean="0">
                <a:solidFill>
                  <a:srgbClr val="0039A6"/>
                </a:solidFill>
                <a:effectLst/>
                <a:latin typeface="Century Gothic" panose="020B0502020202020204" pitchFamily="34" charset="0"/>
                <a:cs typeface="Arial" charset="0"/>
              </a:rPr>
              <a:t>Association of Public </a:t>
            </a:r>
            <a:r>
              <a:rPr lang="en-US" sz="2200" dirty="0">
                <a:solidFill>
                  <a:srgbClr val="0039A6"/>
                </a:solidFill>
                <a:effectLst/>
                <a:latin typeface="Century Gothic" panose="020B0502020202020204" pitchFamily="34" charset="0"/>
                <a:cs typeface="Arial" charset="0"/>
              </a:rPr>
              <a:t>Health Laboratories, </a:t>
            </a:r>
            <a:r>
              <a:rPr lang="en-US" sz="2200" dirty="0" smtClean="0">
                <a:solidFill>
                  <a:srgbClr val="0039A6"/>
                </a:solidFill>
                <a:effectLst/>
                <a:latin typeface="Century Gothic" panose="020B0502020202020204" pitchFamily="34" charset="0"/>
                <a:cs typeface="Arial" charset="0"/>
              </a:rPr>
              <a:t>or </a:t>
            </a:r>
            <a:r>
              <a:rPr lang="en-US" sz="2200" dirty="0" smtClean="0">
                <a:solidFill>
                  <a:srgbClr val="0039A6"/>
                </a:solidFill>
                <a:effectLst/>
                <a:latin typeface="Century Gothic" panose="020B0502020202020204" pitchFamily="34" charset="0"/>
              </a:rPr>
              <a:t>APHL, to provide a basis for assessing and improving the quality of laboratory activities being conducted</a:t>
            </a:r>
            <a:endParaRPr lang="en-US" sz="2200" dirty="0">
              <a:solidFill>
                <a:srgbClr val="0039A6"/>
              </a:solidFill>
              <a:effectLst/>
              <a:latin typeface="Century Gothic" panose="020B0502020202020204" pitchFamily="34" charset="0"/>
            </a:endParaRPr>
          </a:p>
        </p:txBody>
      </p:sp>
      <p:cxnSp>
        <p:nvCxnSpPr>
          <p:cNvPr id="8" name="Straight Connector 7"/>
          <p:cNvCxnSpPr/>
          <p:nvPr/>
        </p:nvCxnSpPr>
        <p:spPr>
          <a:xfrm>
            <a:off x="389987" y="1570792"/>
            <a:ext cx="8043081"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590018" y="5603151"/>
            <a:ext cx="865943" cy="246221"/>
          </a:xfrm>
          <a:prstGeom prst="rect">
            <a:avLst/>
          </a:prstGeom>
          <a:noFill/>
        </p:spPr>
        <p:txBody>
          <a:bodyPr wrap="none" rtlCol="0">
            <a:spAutoFit/>
          </a:bodyPr>
          <a:lstStyle/>
          <a:p>
            <a:r>
              <a:rPr lang="en-US" sz="1000" dirty="0" smtClean="0">
                <a:effectLst/>
                <a:latin typeface="Arial" panose="020B0604020202020204" pitchFamily="34" charset="0"/>
                <a:cs typeface="Arial" panose="020B0604020202020204" pitchFamily="34" charset="0"/>
              </a:rPr>
              <a:t>Photo: CDC</a:t>
            </a:r>
            <a:endParaRPr lang="en-US" sz="1000" dirty="0">
              <a:effectLst/>
              <a:latin typeface="Arial" panose="020B0604020202020204" pitchFamily="34" charset="0"/>
              <a:cs typeface="Arial" panose="020B0604020202020204" pitchFamily="34" charset="0"/>
            </a:endParaRPr>
          </a:p>
        </p:txBody>
      </p:sp>
      <p:sp>
        <p:nvSpPr>
          <p:cNvPr id="10" name="Slide Number Placeholder 1"/>
          <p:cNvSpPr txBox="1">
            <a:spLocks/>
          </p:cNvSpPr>
          <p:nvPr/>
        </p:nvSpPr>
        <p:spPr>
          <a:xfrm>
            <a:off x="6523383" y="6229350"/>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400" smtClean="0">
                <a:effectLst/>
                <a:latin typeface="Myriad Web Pro"/>
              </a:rPr>
              <a:pPr algn="r">
                <a:defRPr/>
              </a:pPr>
              <a:t>16</a:t>
            </a:fld>
            <a:endParaRPr lang="en-US" sz="1400" dirty="0">
              <a:effectLst/>
              <a:latin typeface="Myriad Web Pro"/>
            </a:endParaRPr>
          </a:p>
        </p:txBody>
      </p:sp>
      <p:pic>
        <p:nvPicPr>
          <p:cNvPr id="3" name="Picture 2" descr="Image of the front cover of the 2012 state-by-state report on laboratory, emergency operations coordination, and emergency public information and warning capablities." title="Public Health Preparedne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18" y="1752600"/>
            <a:ext cx="3072130" cy="3834067"/>
          </a:xfrm>
          <a:prstGeom prst="rect">
            <a:avLst/>
          </a:prstGeom>
        </p:spPr>
      </p:pic>
    </p:spTree>
    <p:extLst>
      <p:ext uri="{BB962C8B-B14F-4D97-AF65-F5344CB8AC3E}">
        <p14:creationId xmlns:p14="http://schemas.microsoft.com/office/powerpoint/2010/main" val="1457224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3136" y="555129"/>
            <a:ext cx="8173664" cy="1015663"/>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Core Functions of State </a:t>
            </a:r>
          </a:p>
          <a:p>
            <a:pPr algn="ctr"/>
            <a:r>
              <a:rPr lang="en-US" sz="3000" dirty="0" smtClean="0">
                <a:solidFill>
                  <a:srgbClr val="0039A6"/>
                </a:solidFill>
                <a:effectLst/>
                <a:latin typeface="Century Gothic" panose="020B0502020202020204" pitchFamily="34" charset="0"/>
              </a:rPr>
              <a:t>Public Health Laboratories</a:t>
            </a:r>
            <a:endParaRPr lang="en-US" sz="3000" dirty="0">
              <a:solidFill>
                <a:srgbClr val="0039A6"/>
              </a:solidFill>
              <a:effectLst/>
              <a:latin typeface="Century Gothic" panose="020B0502020202020204" pitchFamily="34" charset="0"/>
            </a:endParaRPr>
          </a:p>
        </p:txBody>
      </p:sp>
      <p:cxnSp>
        <p:nvCxnSpPr>
          <p:cNvPr id="4" name="Straight Connector 3"/>
          <p:cNvCxnSpPr/>
          <p:nvPr/>
        </p:nvCxnSpPr>
        <p:spPr>
          <a:xfrm>
            <a:off x="437126" y="1610675"/>
            <a:ext cx="8043081"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2" name="TextBox 1"/>
          <p:cNvSpPr txBox="1"/>
          <p:nvPr/>
        </p:nvSpPr>
        <p:spPr>
          <a:xfrm>
            <a:off x="420066" y="6306979"/>
            <a:ext cx="6526146" cy="246221"/>
          </a:xfrm>
          <a:prstGeom prst="rect">
            <a:avLst/>
          </a:prstGeom>
          <a:noFill/>
        </p:spPr>
        <p:txBody>
          <a:bodyPr wrap="none" rtlCol="0">
            <a:spAutoFit/>
          </a:bodyPr>
          <a:lstStyle/>
          <a:p>
            <a:r>
              <a:rPr lang="en-US" sz="1000" dirty="0" smtClean="0">
                <a:effectLst/>
                <a:latin typeface="Arial" panose="020B0604020202020204" pitchFamily="34" charset="0"/>
                <a:cs typeface="Arial" panose="020B0604020202020204" pitchFamily="34" charset="0"/>
              </a:rPr>
              <a:t>Association </a:t>
            </a:r>
            <a:r>
              <a:rPr lang="en-US" sz="1000" dirty="0">
                <a:effectLst/>
                <a:latin typeface="Arial" panose="020B0604020202020204" pitchFamily="34" charset="0"/>
                <a:cs typeface="Arial" panose="020B0604020202020204" pitchFamily="34" charset="0"/>
              </a:rPr>
              <a:t>of Public Health Laboratories (APHL). About public health labs. Silver Spring, MD: APHL; [undated]. </a:t>
            </a:r>
          </a:p>
        </p:txBody>
      </p:sp>
      <p:sp>
        <p:nvSpPr>
          <p:cNvPr id="24" name="Slide Number Placeholder 1"/>
          <p:cNvSpPr txBox="1">
            <a:spLocks/>
          </p:cNvSpPr>
          <p:nvPr/>
        </p:nvSpPr>
        <p:spPr>
          <a:xfrm>
            <a:off x="6523383" y="6229350"/>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400" smtClean="0">
                <a:effectLst/>
                <a:latin typeface="Myriad Web Pro"/>
              </a:rPr>
              <a:pPr algn="r">
                <a:defRPr/>
              </a:pPr>
              <a:t>17</a:t>
            </a:fld>
            <a:endParaRPr lang="en-US" sz="1400" dirty="0">
              <a:effectLst/>
              <a:latin typeface="Myriad Web Pro"/>
            </a:endParaRPr>
          </a:p>
        </p:txBody>
      </p:sp>
      <p:graphicFrame>
        <p:nvGraphicFramePr>
          <p:cNvPr id="5" name="Table 4" descr="Chart that displays state public health laboratories functions one through three." title="Core Functions of State Public Health Laboratories"/>
          <p:cNvGraphicFramePr>
            <a:graphicFrameLocks noGrp="1"/>
          </p:cNvGraphicFramePr>
          <p:nvPr>
            <p:extLst>
              <p:ext uri="{D42A27DB-BD31-4B8C-83A1-F6EECF244321}">
                <p14:modId xmlns:p14="http://schemas.microsoft.com/office/powerpoint/2010/main" val="132725538"/>
              </p:ext>
            </p:extLst>
          </p:nvPr>
        </p:nvGraphicFramePr>
        <p:xfrm>
          <a:off x="919789" y="2133600"/>
          <a:ext cx="7360357" cy="1974850"/>
        </p:xfrm>
        <a:graphic>
          <a:graphicData uri="http://schemas.openxmlformats.org/drawingml/2006/table">
            <a:tbl>
              <a:tblPr firstRow="1" bandRow="1">
                <a:tableStyleId>{5C22544A-7EE6-4342-B048-85BDC9FD1C3A}</a:tableStyleId>
              </a:tblPr>
              <a:tblGrid>
                <a:gridCol w="7360357"/>
              </a:tblGrid>
              <a:tr h="492125">
                <a:tc>
                  <a:txBody>
                    <a:bodyPr/>
                    <a:lstStyle/>
                    <a:p>
                      <a:pPr algn="ctr"/>
                      <a:r>
                        <a:rPr lang="en-US" sz="2400" b="0" dirty="0" smtClean="0">
                          <a:latin typeface="Century Gothic" panose="020B0502020202020204" pitchFamily="34" charset="0"/>
                        </a:rPr>
                        <a:t>Core Functions 1–3</a:t>
                      </a:r>
                      <a:endParaRPr lang="en-US" sz="2400" b="0" dirty="0">
                        <a:latin typeface="Century Gothic" panose="020B0502020202020204" pitchFamily="34" charset="0"/>
                      </a:endParaRPr>
                    </a:p>
                  </a:txBody>
                  <a:tcPr/>
                </a:tc>
              </a:tr>
              <a:tr h="498475">
                <a:tc>
                  <a:txBody>
                    <a:bodyPr/>
                    <a:lstStyle/>
                    <a:p>
                      <a:pPr algn="l"/>
                      <a:r>
                        <a:rPr lang="en-US" sz="2200" b="0" dirty="0" smtClean="0">
                          <a:latin typeface="Century Gothic" panose="020B0502020202020204" pitchFamily="34" charset="0"/>
                        </a:rPr>
                        <a:t>1.  Disease prevention, control,</a:t>
                      </a:r>
                      <a:r>
                        <a:rPr lang="en-US" sz="2200" b="0" baseline="0" dirty="0" smtClean="0">
                          <a:latin typeface="Century Gothic" panose="020B0502020202020204" pitchFamily="34" charset="0"/>
                        </a:rPr>
                        <a:t> and surveillance</a:t>
                      </a:r>
                      <a:endParaRPr lang="en-US" sz="2200" b="0" dirty="0">
                        <a:latin typeface="Century Gothic" panose="020B0502020202020204" pitchFamily="34" charset="0"/>
                      </a:endParaRPr>
                    </a:p>
                  </a:txBody>
                  <a:tcPr>
                    <a:solidFill>
                      <a:schemeClr val="bg1">
                        <a:lumMod val="85000"/>
                      </a:schemeClr>
                    </a:solidFill>
                  </a:tcPr>
                </a:tc>
              </a:tr>
              <a:tr h="492125">
                <a:tc>
                  <a:txBody>
                    <a:bodyPr/>
                    <a:lstStyle/>
                    <a:p>
                      <a:pPr algn="l"/>
                      <a:r>
                        <a:rPr lang="en-US" sz="2200" b="0" dirty="0" smtClean="0">
                          <a:latin typeface="Century Gothic" panose="020B0502020202020204" pitchFamily="34" charset="0"/>
                        </a:rPr>
                        <a:t>2.  Integrated</a:t>
                      </a:r>
                      <a:r>
                        <a:rPr lang="en-US" sz="2200" b="0" baseline="0" dirty="0" smtClean="0">
                          <a:latin typeface="Century Gothic" panose="020B0502020202020204" pitchFamily="34" charset="0"/>
                        </a:rPr>
                        <a:t> data management</a:t>
                      </a:r>
                      <a:endParaRPr lang="en-US" sz="2200" b="0" dirty="0">
                        <a:latin typeface="Century Gothic" panose="020B0502020202020204" pitchFamily="34" charset="0"/>
                      </a:endParaRPr>
                    </a:p>
                  </a:txBody>
                  <a:tcPr>
                    <a:solidFill>
                      <a:schemeClr val="bg1">
                        <a:lumMod val="85000"/>
                      </a:schemeClr>
                    </a:solidFill>
                  </a:tcPr>
                </a:tc>
              </a:tr>
              <a:tr h="492125">
                <a:tc>
                  <a:txBody>
                    <a:bodyPr/>
                    <a:lstStyle/>
                    <a:p>
                      <a:pPr algn="l"/>
                      <a:r>
                        <a:rPr lang="en-US" sz="2200" b="0" dirty="0" smtClean="0">
                          <a:latin typeface="Century Gothic" panose="020B0502020202020204" pitchFamily="34" charset="0"/>
                        </a:rPr>
                        <a:t>3.  Reference and specialized testing</a:t>
                      </a:r>
                      <a:endParaRPr lang="en-US" sz="2200" b="0" dirty="0">
                        <a:latin typeface="Century Gothic" panose="020B0502020202020204" pitchFamily="34" charset="0"/>
                      </a:endParaRPr>
                    </a:p>
                  </a:txBody>
                  <a:tcPr>
                    <a:solidFill>
                      <a:schemeClr val="bg1">
                        <a:lumMod val="85000"/>
                      </a:schemeClr>
                    </a:solidFill>
                  </a:tcPr>
                </a:tc>
              </a:tr>
            </a:tbl>
          </a:graphicData>
        </a:graphic>
      </p:graphicFrame>
    </p:spTree>
    <p:extLst>
      <p:ext uri="{BB962C8B-B14F-4D97-AF65-F5344CB8AC3E}">
        <p14:creationId xmlns:p14="http://schemas.microsoft.com/office/powerpoint/2010/main" val="2580065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37126" y="1610675"/>
            <a:ext cx="8043081"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2" name="TextBox 1"/>
          <p:cNvSpPr txBox="1"/>
          <p:nvPr/>
        </p:nvSpPr>
        <p:spPr>
          <a:xfrm>
            <a:off x="420066" y="6306979"/>
            <a:ext cx="6731330" cy="246221"/>
          </a:xfrm>
          <a:prstGeom prst="rect">
            <a:avLst/>
          </a:prstGeom>
          <a:noFill/>
        </p:spPr>
        <p:txBody>
          <a:bodyPr wrap="none" rtlCol="0">
            <a:spAutoFit/>
          </a:bodyPr>
          <a:lstStyle/>
          <a:p>
            <a:r>
              <a:rPr lang="en-US" sz="1000" dirty="0" smtClean="0">
                <a:effectLst/>
                <a:latin typeface="Arial" panose="020B0604020202020204" pitchFamily="34" charset="0"/>
                <a:cs typeface="Arial" panose="020B0604020202020204" pitchFamily="34" charset="0"/>
              </a:rPr>
              <a:t>Association </a:t>
            </a:r>
            <a:r>
              <a:rPr lang="en-US" sz="1000" dirty="0">
                <a:effectLst/>
                <a:latin typeface="Arial" panose="020B0604020202020204" pitchFamily="34" charset="0"/>
                <a:cs typeface="Arial" panose="020B0604020202020204" pitchFamily="34" charset="0"/>
              </a:rPr>
              <a:t>of Public Health Laboratories (APHL). About public health labs. Silver Spring, MD: APHL; [undated]. </a:t>
            </a:r>
          </a:p>
        </p:txBody>
      </p:sp>
      <p:sp>
        <p:nvSpPr>
          <p:cNvPr id="24" name="Slide Number Placeholder 1"/>
          <p:cNvSpPr txBox="1">
            <a:spLocks/>
          </p:cNvSpPr>
          <p:nvPr/>
        </p:nvSpPr>
        <p:spPr>
          <a:xfrm>
            <a:off x="6523383" y="6229350"/>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400" smtClean="0">
                <a:effectLst/>
                <a:latin typeface="Myriad Web Pro"/>
              </a:rPr>
              <a:pPr algn="r">
                <a:defRPr/>
              </a:pPr>
              <a:t>18</a:t>
            </a:fld>
            <a:endParaRPr lang="en-US" sz="1400" dirty="0">
              <a:effectLst/>
              <a:latin typeface="Myriad Web Pro"/>
            </a:endParaRPr>
          </a:p>
        </p:txBody>
      </p:sp>
      <p:sp>
        <p:nvSpPr>
          <p:cNvPr id="42" name="TextBox 41"/>
          <p:cNvSpPr txBox="1"/>
          <p:nvPr/>
        </p:nvSpPr>
        <p:spPr>
          <a:xfrm>
            <a:off x="513136" y="493693"/>
            <a:ext cx="8173664" cy="1015663"/>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Core Functions of State </a:t>
            </a:r>
          </a:p>
          <a:p>
            <a:pPr algn="ctr"/>
            <a:r>
              <a:rPr lang="en-US" sz="3000" dirty="0" smtClean="0">
                <a:solidFill>
                  <a:srgbClr val="0039A6"/>
                </a:solidFill>
                <a:effectLst/>
                <a:latin typeface="Century Gothic" panose="020B0502020202020204" pitchFamily="34" charset="0"/>
              </a:rPr>
              <a:t>Public Health Laboratories (continued)</a:t>
            </a:r>
            <a:endParaRPr lang="en-US" sz="3000" dirty="0">
              <a:solidFill>
                <a:srgbClr val="0039A6"/>
              </a:solidFill>
              <a:effectLst/>
              <a:latin typeface="Century Gothic" panose="020B0502020202020204" pitchFamily="34" charset="0"/>
            </a:endParaRPr>
          </a:p>
        </p:txBody>
      </p:sp>
      <p:graphicFrame>
        <p:nvGraphicFramePr>
          <p:cNvPr id="18" name="Table 17" descr="Chart that displays state public health laboratories functions four through six." title="Core Functions of State Public Health Laboratories"/>
          <p:cNvGraphicFramePr>
            <a:graphicFrameLocks noGrp="1"/>
          </p:cNvGraphicFramePr>
          <p:nvPr>
            <p:extLst>
              <p:ext uri="{D42A27DB-BD31-4B8C-83A1-F6EECF244321}">
                <p14:modId xmlns:p14="http://schemas.microsoft.com/office/powerpoint/2010/main" val="2660902416"/>
              </p:ext>
            </p:extLst>
          </p:nvPr>
        </p:nvGraphicFramePr>
        <p:xfrm>
          <a:off x="919789" y="2133600"/>
          <a:ext cx="7360357" cy="1974850"/>
        </p:xfrm>
        <a:graphic>
          <a:graphicData uri="http://schemas.openxmlformats.org/drawingml/2006/table">
            <a:tbl>
              <a:tblPr firstRow="1" bandRow="1">
                <a:tableStyleId>{5C22544A-7EE6-4342-B048-85BDC9FD1C3A}</a:tableStyleId>
              </a:tblPr>
              <a:tblGrid>
                <a:gridCol w="7360357"/>
              </a:tblGrid>
              <a:tr h="492125">
                <a:tc>
                  <a:txBody>
                    <a:bodyPr/>
                    <a:lstStyle/>
                    <a:p>
                      <a:pPr algn="ctr"/>
                      <a:r>
                        <a:rPr lang="en-US" sz="2400" b="0" dirty="0" smtClean="0">
                          <a:latin typeface="Century Gothic" panose="020B0502020202020204" pitchFamily="34" charset="0"/>
                        </a:rPr>
                        <a:t>Core</a:t>
                      </a:r>
                      <a:r>
                        <a:rPr lang="en-US" sz="2400" b="0" baseline="0" dirty="0" smtClean="0">
                          <a:latin typeface="Century Gothic" panose="020B0502020202020204" pitchFamily="34" charset="0"/>
                        </a:rPr>
                        <a:t> </a:t>
                      </a:r>
                      <a:r>
                        <a:rPr lang="en-US" sz="2400" b="0" dirty="0" smtClean="0">
                          <a:latin typeface="Century Gothic" panose="020B0502020202020204" pitchFamily="34" charset="0"/>
                        </a:rPr>
                        <a:t>Functions 4–6</a:t>
                      </a:r>
                      <a:endParaRPr lang="en-US" sz="2400" b="0" dirty="0">
                        <a:latin typeface="Century Gothic" panose="020B0502020202020204" pitchFamily="34" charset="0"/>
                      </a:endParaRPr>
                    </a:p>
                  </a:txBody>
                  <a:tcPr/>
                </a:tc>
              </a:tr>
              <a:tr h="498475">
                <a:tc>
                  <a:txBody>
                    <a:bodyPr/>
                    <a:lstStyle/>
                    <a:p>
                      <a:pPr algn="l"/>
                      <a:r>
                        <a:rPr lang="en-US" sz="2200" dirty="0" smtClean="0">
                          <a:latin typeface="Century Gothic" panose="020B0502020202020204" pitchFamily="34" charset="0"/>
                        </a:rPr>
                        <a:t>4.  Environmental</a:t>
                      </a:r>
                      <a:r>
                        <a:rPr lang="en-US" sz="2200" baseline="0" dirty="0" smtClean="0">
                          <a:latin typeface="Century Gothic" panose="020B0502020202020204" pitchFamily="34" charset="0"/>
                        </a:rPr>
                        <a:t> health and protection</a:t>
                      </a:r>
                      <a:endParaRPr lang="en-US" sz="2200" dirty="0">
                        <a:latin typeface="Century Gothic" panose="020B0502020202020204" pitchFamily="34" charset="0"/>
                      </a:endParaRPr>
                    </a:p>
                  </a:txBody>
                  <a:tcPr>
                    <a:solidFill>
                      <a:schemeClr val="bg1">
                        <a:lumMod val="85000"/>
                      </a:schemeClr>
                    </a:solidFill>
                  </a:tcPr>
                </a:tc>
              </a:tr>
              <a:tr h="492125">
                <a:tc>
                  <a:txBody>
                    <a:bodyPr/>
                    <a:lstStyle/>
                    <a:p>
                      <a:pPr algn="l"/>
                      <a:r>
                        <a:rPr lang="en-US" sz="2200" dirty="0" smtClean="0">
                          <a:latin typeface="Century Gothic" panose="020B0502020202020204" pitchFamily="34" charset="0"/>
                        </a:rPr>
                        <a:t>5.  Food</a:t>
                      </a:r>
                      <a:r>
                        <a:rPr lang="en-US" sz="2200" baseline="0" dirty="0" smtClean="0">
                          <a:latin typeface="Century Gothic" panose="020B0502020202020204" pitchFamily="34" charset="0"/>
                        </a:rPr>
                        <a:t> safety</a:t>
                      </a:r>
                      <a:endParaRPr lang="en-US" sz="2200" dirty="0">
                        <a:latin typeface="Century Gothic" panose="020B0502020202020204" pitchFamily="34" charset="0"/>
                      </a:endParaRPr>
                    </a:p>
                  </a:txBody>
                  <a:tcPr>
                    <a:solidFill>
                      <a:schemeClr val="bg1">
                        <a:lumMod val="85000"/>
                      </a:schemeClr>
                    </a:solidFill>
                  </a:tcPr>
                </a:tc>
              </a:tr>
              <a:tr h="492125">
                <a:tc>
                  <a:txBody>
                    <a:bodyPr/>
                    <a:lstStyle/>
                    <a:p>
                      <a:pPr algn="l"/>
                      <a:r>
                        <a:rPr lang="en-US" sz="2200" dirty="0" smtClean="0">
                          <a:latin typeface="Century Gothic" panose="020B0502020202020204" pitchFamily="34" charset="0"/>
                        </a:rPr>
                        <a:t>6.  Laboratory improvement and regulation</a:t>
                      </a:r>
                      <a:endParaRPr lang="en-US" sz="2200" dirty="0">
                        <a:latin typeface="Century Gothic" panose="020B0502020202020204" pitchFamily="34" charset="0"/>
                      </a:endParaRPr>
                    </a:p>
                  </a:txBody>
                  <a:tcPr>
                    <a:solidFill>
                      <a:schemeClr val="bg1">
                        <a:lumMod val="85000"/>
                      </a:schemeClr>
                    </a:solidFill>
                  </a:tcPr>
                </a:tc>
              </a:tr>
            </a:tbl>
          </a:graphicData>
        </a:graphic>
      </p:graphicFrame>
    </p:spTree>
    <p:extLst>
      <p:ext uri="{BB962C8B-B14F-4D97-AF65-F5344CB8AC3E}">
        <p14:creationId xmlns:p14="http://schemas.microsoft.com/office/powerpoint/2010/main" val="1474336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37126" y="493693"/>
            <a:ext cx="8173664" cy="1015663"/>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Core Functions of State </a:t>
            </a:r>
          </a:p>
          <a:p>
            <a:pPr algn="ctr"/>
            <a:r>
              <a:rPr lang="en-US" sz="3000" dirty="0" smtClean="0">
                <a:solidFill>
                  <a:srgbClr val="0039A6"/>
                </a:solidFill>
                <a:effectLst/>
                <a:latin typeface="Century Gothic" panose="020B0502020202020204" pitchFamily="34" charset="0"/>
              </a:rPr>
              <a:t>Public Health Laboratories (continued)</a:t>
            </a:r>
            <a:endParaRPr lang="en-US" sz="3000" dirty="0">
              <a:solidFill>
                <a:srgbClr val="0039A6"/>
              </a:solidFill>
              <a:effectLst/>
              <a:latin typeface="Century Gothic" panose="020B0502020202020204" pitchFamily="34" charset="0"/>
            </a:endParaRPr>
          </a:p>
        </p:txBody>
      </p:sp>
      <p:cxnSp>
        <p:nvCxnSpPr>
          <p:cNvPr id="42" name="Straight Connector 41"/>
          <p:cNvCxnSpPr/>
          <p:nvPr/>
        </p:nvCxnSpPr>
        <p:spPr>
          <a:xfrm>
            <a:off x="437124" y="1447800"/>
            <a:ext cx="8043081"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28" name="TextBox 27"/>
          <p:cNvSpPr txBox="1"/>
          <p:nvPr/>
        </p:nvSpPr>
        <p:spPr>
          <a:xfrm>
            <a:off x="420066" y="6306979"/>
            <a:ext cx="6731330" cy="246221"/>
          </a:xfrm>
          <a:prstGeom prst="rect">
            <a:avLst/>
          </a:prstGeom>
          <a:noFill/>
        </p:spPr>
        <p:txBody>
          <a:bodyPr wrap="none" rtlCol="0">
            <a:spAutoFit/>
          </a:bodyPr>
          <a:lstStyle/>
          <a:p>
            <a:r>
              <a:rPr lang="en-US" sz="1000" dirty="0" smtClean="0">
                <a:effectLst/>
                <a:latin typeface="Arial" panose="020B0604020202020204" pitchFamily="34" charset="0"/>
                <a:cs typeface="Arial" panose="020B0604020202020204" pitchFamily="34" charset="0"/>
              </a:rPr>
              <a:t>Association </a:t>
            </a:r>
            <a:r>
              <a:rPr lang="en-US" sz="1000" dirty="0">
                <a:effectLst/>
                <a:latin typeface="Arial" panose="020B0604020202020204" pitchFamily="34" charset="0"/>
                <a:cs typeface="Arial" panose="020B0604020202020204" pitchFamily="34" charset="0"/>
              </a:rPr>
              <a:t>of Public Health Laboratories (APHL). About public health labs. Silver Spring, MD: APHL; [undated]. </a:t>
            </a:r>
          </a:p>
        </p:txBody>
      </p:sp>
      <p:sp>
        <p:nvSpPr>
          <p:cNvPr id="29" name="Slide Number Placeholder 1"/>
          <p:cNvSpPr txBox="1">
            <a:spLocks/>
          </p:cNvSpPr>
          <p:nvPr/>
        </p:nvSpPr>
        <p:spPr>
          <a:xfrm>
            <a:off x="6523383" y="6229350"/>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400" smtClean="0">
                <a:effectLst/>
                <a:latin typeface="Myriad Web Pro"/>
              </a:rPr>
              <a:pPr algn="r">
                <a:defRPr/>
              </a:pPr>
              <a:t>19</a:t>
            </a:fld>
            <a:endParaRPr lang="en-US" sz="1400" dirty="0">
              <a:effectLst/>
              <a:latin typeface="Myriad Web Pro"/>
            </a:endParaRPr>
          </a:p>
        </p:txBody>
      </p:sp>
      <p:graphicFrame>
        <p:nvGraphicFramePr>
          <p:cNvPr id="21" name="Table 20" descr="Chart that displays state public health laboratories functions seven through nine." title="Core Functions of State Public Health Laboratories"/>
          <p:cNvGraphicFramePr>
            <a:graphicFrameLocks noGrp="1"/>
          </p:cNvGraphicFramePr>
          <p:nvPr>
            <p:extLst>
              <p:ext uri="{D42A27DB-BD31-4B8C-83A1-F6EECF244321}">
                <p14:modId xmlns:p14="http://schemas.microsoft.com/office/powerpoint/2010/main" val="2650359804"/>
              </p:ext>
            </p:extLst>
          </p:nvPr>
        </p:nvGraphicFramePr>
        <p:xfrm>
          <a:off x="919789" y="2133600"/>
          <a:ext cx="7360357" cy="1974850"/>
        </p:xfrm>
        <a:graphic>
          <a:graphicData uri="http://schemas.openxmlformats.org/drawingml/2006/table">
            <a:tbl>
              <a:tblPr firstRow="1" bandRow="1">
                <a:tableStyleId>{5C22544A-7EE6-4342-B048-85BDC9FD1C3A}</a:tableStyleId>
              </a:tblPr>
              <a:tblGrid>
                <a:gridCol w="7360357"/>
              </a:tblGrid>
              <a:tr h="492125">
                <a:tc>
                  <a:txBody>
                    <a:bodyPr/>
                    <a:lstStyle/>
                    <a:p>
                      <a:pPr algn="ctr"/>
                      <a:r>
                        <a:rPr lang="en-US" sz="2400" b="0" dirty="0" smtClean="0">
                          <a:latin typeface="Century Gothic" panose="020B0502020202020204" pitchFamily="34" charset="0"/>
                        </a:rPr>
                        <a:t>Core Functions 7–9</a:t>
                      </a:r>
                      <a:endParaRPr lang="en-US" sz="2400" b="0" dirty="0">
                        <a:latin typeface="Century Gothic" panose="020B0502020202020204" pitchFamily="34" charset="0"/>
                      </a:endParaRPr>
                    </a:p>
                  </a:txBody>
                  <a:tcPr/>
                </a:tc>
              </a:tr>
              <a:tr h="498475">
                <a:tc>
                  <a:txBody>
                    <a:bodyPr/>
                    <a:lstStyle/>
                    <a:p>
                      <a:pPr algn="l"/>
                      <a:r>
                        <a:rPr lang="en-US" sz="2200" dirty="0" smtClean="0">
                          <a:latin typeface="Century Gothic" panose="020B0502020202020204" pitchFamily="34" charset="0"/>
                        </a:rPr>
                        <a:t>7.  Policy development</a:t>
                      </a:r>
                      <a:endParaRPr lang="en-US" sz="2200" dirty="0">
                        <a:latin typeface="Century Gothic" panose="020B0502020202020204" pitchFamily="34" charset="0"/>
                      </a:endParaRPr>
                    </a:p>
                  </a:txBody>
                  <a:tcPr>
                    <a:solidFill>
                      <a:schemeClr val="bg1">
                        <a:lumMod val="85000"/>
                      </a:schemeClr>
                    </a:solidFill>
                  </a:tcPr>
                </a:tc>
              </a:tr>
              <a:tr h="492125">
                <a:tc>
                  <a:txBody>
                    <a:bodyPr/>
                    <a:lstStyle/>
                    <a:p>
                      <a:pPr algn="l"/>
                      <a:r>
                        <a:rPr lang="en-US" sz="2200" dirty="0" smtClean="0">
                          <a:latin typeface="Century Gothic" panose="020B0502020202020204" pitchFamily="34" charset="0"/>
                        </a:rPr>
                        <a:t>8.  Public health preparedness and response</a:t>
                      </a:r>
                      <a:endParaRPr lang="en-US" sz="2200" dirty="0">
                        <a:latin typeface="Century Gothic" panose="020B0502020202020204" pitchFamily="34" charset="0"/>
                      </a:endParaRPr>
                    </a:p>
                  </a:txBody>
                  <a:tcPr>
                    <a:solidFill>
                      <a:schemeClr val="bg1">
                        <a:lumMod val="85000"/>
                      </a:schemeClr>
                    </a:solidFill>
                  </a:tcPr>
                </a:tc>
              </a:tr>
              <a:tr h="492125">
                <a:tc>
                  <a:txBody>
                    <a:bodyPr/>
                    <a:lstStyle/>
                    <a:p>
                      <a:pPr algn="l"/>
                      <a:r>
                        <a:rPr lang="en-US" sz="2200" dirty="0" smtClean="0">
                          <a:latin typeface="Century Gothic" panose="020B0502020202020204" pitchFamily="34" charset="0"/>
                        </a:rPr>
                        <a:t>9.  Public health–related research</a:t>
                      </a:r>
                      <a:endParaRPr lang="en-US" sz="2200" dirty="0">
                        <a:latin typeface="Century Gothic" panose="020B0502020202020204" pitchFamily="34" charset="0"/>
                      </a:endParaRPr>
                    </a:p>
                  </a:txBody>
                  <a:tcPr>
                    <a:solidFill>
                      <a:schemeClr val="bg1">
                        <a:lumMod val="85000"/>
                      </a:schemeClr>
                    </a:solidFill>
                  </a:tcPr>
                </a:tc>
              </a:tr>
            </a:tbl>
          </a:graphicData>
        </a:graphic>
      </p:graphicFrame>
    </p:spTree>
    <p:extLst>
      <p:ext uri="{BB962C8B-B14F-4D97-AF65-F5344CB8AC3E}">
        <p14:creationId xmlns:p14="http://schemas.microsoft.com/office/powerpoint/2010/main" val="562672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099445" y="808383"/>
            <a:ext cx="2928375"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Course Topics</a:t>
            </a:r>
            <a:endParaRPr lang="en-US" sz="3000" dirty="0">
              <a:solidFill>
                <a:srgbClr val="0039A6"/>
              </a:solidFill>
              <a:effectLst/>
              <a:latin typeface="Century Gothic" panose="020B0502020202020204" pitchFamily="34" charset="0"/>
            </a:endParaRPr>
          </a:p>
        </p:txBody>
      </p:sp>
      <p:cxnSp>
        <p:nvCxnSpPr>
          <p:cNvPr id="3" name="Straight Connector 2"/>
          <p:cNvCxnSpPr/>
          <p:nvPr/>
        </p:nvCxnSpPr>
        <p:spPr>
          <a:xfrm>
            <a:off x="424425" y="1447800"/>
            <a:ext cx="8109975"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6" name="Slide Number Placeholder 1"/>
          <p:cNvSpPr txBox="1">
            <a:spLocks/>
          </p:cNvSpPr>
          <p:nvPr/>
        </p:nvSpPr>
        <p:spPr>
          <a:xfrm>
            <a:off x="6523383" y="6229350"/>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400" smtClean="0">
                <a:effectLst/>
                <a:latin typeface="Myriad Web Pro"/>
              </a:rPr>
              <a:pPr algn="r">
                <a:defRPr/>
              </a:pPr>
              <a:t>2</a:t>
            </a:fld>
            <a:endParaRPr lang="en-US" sz="1400" dirty="0">
              <a:effectLst/>
              <a:latin typeface="Myriad Web Pro"/>
            </a:endParaRPr>
          </a:p>
        </p:txBody>
      </p:sp>
      <p:sp>
        <p:nvSpPr>
          <p:cNvPr id="2" name="Rectangle 1"/>
          <p:cNvSpPr/>
          <p:nvPr/>
        </p:nvSpPr>
        <p:spPr>
          <a:xfrm>
            <a:off x="1477617" y="1676400"/>
            <a:ext cx="6142383" cy="954107"/>
          </a:xfrm>
          <a:prstGeom prst="rect">
            <a:avLst/>
          </a:prstGeom>
        </p:spPr>
        <p:txBody>
          <a:bodyPr wrap="square">
            <a:spAutoFit/>
          </a:bodyPr>
          <a:lstStyle/>
          <a:p>
            <a:pPr marL="0" indent="0" algn="ctr" fontAlgn="auto">
              <a:spcAft>
                <a:spcPts val="0"/>
              </a:spcAft>
              <a:buFont typeface="Wingdings" pitchFamily="2" charset="2"/>
              <a:buNone/>
            </a:pPr>
            <a:r>
              <a:rPr lang="en-US" spc="150" dirty="0">
                <a:ln w="11430"/>
                <a:solidFill>
                  <a:srgbClr val="0039A6"/>
                </a:solidFill>
                <a:effectLst/>
                <a:latin typeface="Century Gothic" panose="020B0502020202020204" pitchFamily="34" charset="0"/>
              </a:rPr>
              <a:t>Introduction to Public Health Laboratories</a:t>
            </a:r>
          </a:p>
        </p:txBody>
      </p:sp>
      <p:sp>
        <p:nvSpPr>
          <p:cNvPr id="4" name="Rectangle 3"/>
          <p:cNvSpPr/>
          <p:nvPr/>
        </p:nvSpPr>
        <p:spPr>
          <a:xfrm>
            <a:off x="542306" y="2971800"/>
            <a:ext cx="8153400" cy="2369880"/>
          </a:xfrm>
          <a:prstGeom prst="rect">
            <a:avLst/>
          </a:prstGeom>
        </p:spPr>
        <p:txBody>
          <a:bodyPr wrap="square">
            <a:spAutoFit/>
          </a:bodyPr>
          <a:lstStyle/>
          <a:p>
            <a:pPr marL="514350" indent="-514350">
              <a:buSzPct val="100000"/>
              <a:buFont typeface="+mj-lt"/>
              <a:buAutoNum type="arabicPeriod"/>
            </a:pPr>
            <a:r>
              <a:rPr lang="en-US" spc="150" dirty="0">
                <a:ln w="11430"/>
                <a:solidFill>
                  <a:srgbClr val="0039A6"/>
                </a:solidFill>
                <a:effectLst/>
                <a:latin typeface="Century Gothic" panose="020B0502020202020204" pitchFamily="34" charset="0"/>
              </a:rPr>
              <a:t>A </a:t>
            </a:r>
            <a:r>
              <a:rPr lang="en-US" sz="2400" spc="150" dirty="0">
                <a:ln w="11430"/>
                <a:solidFill>
                  <a:srgbClr val="0039A6"/>
                </a:solidFill>
                <a:effectLst/>
                <a:latin typeface="Century Gothic" panose="020B0502020202020204" pitchFamily="34" charset="0"/>
              </a:rPr>
              <a:t>Public Health Approach</a:t>
            </a:r>
          </a:p>
          <a:p>
            <a:pPr marL="457200" indent="-457200">
              <a:buSzPct val="100000"/>
              <a:buFont typeface="+mj-lt"/>
              <a:buAutoNum type="arabicPeriod"/>
            </a:pPr>
            <a:r>
              <a:rPr lang="en-US" sz="2400" spc="150" dirty="0">
                <a:ln w="11430"/>
                <a:solidFill>
                  <a:srgbClr val="0039A6"/>
                </a:solidFill>
                <a:effectLst/>
                <a:latin typeface="Century Gothic" panose="020B0502020202020204" pitchFamily="34" charset="0"/>
              </a:rPr>
              <a:t>What Are Public Health Laboratories?</a:t>
            </a:r>
          </a:p>
          <a:p>
            <a:pPr marL="457200" indent="-457200">
              <a:buSzPct val="100000"/>
              <a:buFont typeface="+mj-lt"/>
              <a:buAutoNum type="arabicPeriod"/>
            </a:pPr>
            <a:r>
              <a:rPr lang="en-US" sz="2400" dirty="0">
                <a:solidFill>
                  <a:srgbClr val="0039A6"/>
                </a:solidFill>
                <a:effectLst/>
                <a:latin typeface="Century Gothic" panose="020B0502020202020204" pitchFamily="34" charset="0"/>
              </a:rPr>
              <a:t>Core Functions of State Public Health Laboratories</a:t>
            </a:r>
          </a:p>
          <a:p>
            <a:pPr marL="457200" indent="-457200">
              <a:buSzPct val="100000"/>
              <a:buFont typeface="+mj-lt"/>
              <a:buAutoNum type="arabicPeriod"/>
            </a:pPr>
            <a:r>
              <a:rPr lang="en-US" sz="2400" dirty="0">
                <a:solidFill>
                  <a:srgbClr val="0039A6"/>
                </a:solidFill>
                <a:effectLst/>
                <a:latin typeface="Century Gothic" panose="020B0502020202020204" pitchFamily="34" charset="0"/>
              </a:rPr>
              <a:t>Public Health Laboratory Infrastructure</a:t>
            </a:r>
          </a:p>
          <a:p>
            <a:pPr marL="457200" indent="-457200">
              <a:buSzPct val="100000"/>
              <a:buFont typeface="+mj-lt"/>
              <a:buAutoNum type="arabicPeriod"/>
            </a:pPr>
            <a:r>
              <a:rPr lang="en-US" sz="2400" dirty="0">
                <a:solidFill>
                  <a:srgbClr val="0039A6"/>
                </a:solidFill>
                <a:effectLst/>
                <a:latin typeface="Century Gothic" panose="020B0502020202020204" pitchFamily="34" charset="0"/>
              </a:rPr>
              <a:t>Laboratory Safety</a:t>
            </a:r>
          </a:p>
          <a:p>
            <a:pPr marL="457200" indent="-457200">
              <a:buSzPct val="100000"/>
              <a:buFont typeface="+mj-lt"/>
              <a:buAutoNum type="arabicPeriod"/>
            </a:pPr>
            <a:r>
              <a:rPr lang="en-US" sz="2400" spc="150" dirty="0">
                <a:ln w="11430"/>
                <a:solidFill>
                  <a:srgbClr val="0039A6"/>
                </a:solidFill>
                <a:effectLst/>
                <a:latin typeface="Century Gothic" panose="020B0502020202020204" pitchFamily="34" charset="0"/>
              </a:rPr>
              <a:t>Using Results To Affect Public Health</a:t>
            </a:r>
          </a:p>
        </p:txBody>
      </p:sp>
    </p:spTree>
    <p:extLst>
      <p:ext uri="{BB962C8B-B14F-4D97-AF65-F5344CB8AC3E}">
        <p14:creationId xmlns:p14="http://schemas.microsoft.com/office/powerpoint/2010/main" val="1664952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37126" y="493693"/>
            <a:ext cx="8173664" cy="1015663"/>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Core Functions of State </a:t>
            </a:r>
          </a:p>
          <a:p>
            <a:pPr algn="ctr"/>
            <a:r>
              <a:rPr lang="en-US" sz="3000" dirty="0" smtClean="0">
                <a:solidFill>
                  <a:srgbClr val="0039A6"/>
                </a:solidFill>
                <a:effectLst/>
                <a:latin typeface="Century Gothic" panose="020B0502020202020204" pitchFamily="34" charset="0"/>
              </a:rPr>
              <a:t>Public Health Laboratories (continued)</a:t>
            </a:r>
            <a:endParaRPr lang="en-US" sz="3000" dirty="0">
              <a:solidFill>
                <a:srgbClr val="0039A6"/>
              </a:solidFill>
              <a:effectLst/>
              <a:latin typeface="Century Gothic" panose="020B0502020202020204" pitchFamily="34" charset="0"/>
            </a:endParaRPr>
          </a:p>
        </p:txBody>
      </p:sp>
      <p:cxnSp>
        <p:nvCxnSpPr>
          <p:cNvPr id="42" name="Straight Connector 41"/>
          <p:cNvCxnSpPr/>
          <p:nvPr/>
        </p:nvCxnSpPr>
        <p:spPr>
          <a:xfrm>
            <a:off x="437124" y="1447800"/>
            <a:ext cx="8043081"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28" name="TextBox 27"/>
          <p:cNvSpPr txBox="1"/>
          <p:nvPr/>
        </p:nvSpPr>
        <p:spPr>
          <a:xfrm>
            <a:off x="420066" y="6306979"/>
            <a:ext cx="6731330" cy="246221"/>
          </a:xfrm>
          <a:prstGeom prst="rect">
            <a:avLst/>
          </a:prstGeom>
          <a:noFill/>
        </p:spPr>
        <p:txBody>
          <a:bodyPr wrap="none" rtlCol="0">
            <a:spAutoFit/>
          </a:bodyPr>
          <a:lstStyle/>
          <a:p>
            <a:r>
              <a:rPr lang="en-US" sz="1000" dirty="0" smtClean="0">
                <a:effectLst/>
                <a:latin typeface="Arial" panose="020B0604020202020204" pitchFamily="34" charset="0"/>
                <a:cs typeface="Arial" panose="020B0604020202020204" pitchFamily="34" charset="0"/>
              </a:rPr>
              <a:t>Association </a:t>
            </a:r>
            <a:r>
              <a:rPr lang="en-US" sz="1000" dirty="0">
                <a:effectLst/>
                <a:latin typeface="Arial" panose="020B0604020202020204" pitchFamily="34" charset="0"/>
                <a:cs typeface="Arial" panose="020B0604020202020204" pitchFamily="34" charset="0"/>
              </a:rPr>
              <a:t>of Public Health Laboratories (APHL). About public health labs. Silver Spring, MD: APHL; [undated]. </a:t>
            </a:r>
          </a:p>
        </p:txBody>
      </p:sp>
      <p:sp>
        <p:nvSpPr>
          <p:cNvPr id="29" name="Slide Number Placeholder 1"/>
          <p:cNvSpPr txBox="1">
            <a:spLocks/>
          </p:cNvSpPr>
          <p:nvPr/>
        </p:nvSpPr>
        <p:spPr>
          <a:xfrm>
            <a:off x="6523383" y="6229350"/>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400" smtClean="0">
                <a:effectLst/>
                <a:latin typeface="Myriad Web Pro"/>
              </a:rPr>
              <a:pPr algn="r">
                <a:defRPr/>
              </a:pPr>
              <a:t>20</a:t>
            </a:fld>
            <a:endParaRPr lang="en-US" sz="1400" dirty="0">
              <a:effectLst/>
              <a:latin typeface="Myriad Web Pro"/>
            </a:endParaRPr>
          </a:p>
        </p:txBody>
      </p:sp>
      <p:graphicFrame>
        <p:nvGraphicFramePr>
          <p:cNvPr id="16" name="Table 15" descr="Chart that displays state public health laboratories functions ten and eleven." title="Core Functions of State Public Health Laboratories"/>
          <p:cNvGraphicFramePr>
            <a:graphicFrameLocks noGrp="1"/>
          </p:cNvGraphicFramePr>
          <p:nvPr>
            <p:extLst>
              <p:ext uri="{D42A27DB-BD31-4B8C-83A1-F6EECF244321}">
                <p14:modId xmlns:p14="http://schemas.microsoft.com/office/powerpoint/2010/main" val="86041523"/>
              </p:ext>
            </p:extLst>
          </p:nvPr>
        </p:nvGraphicFramePr>
        <p:xfrm>
          <a:off x="919789" y="2133600"/>
          <a:ext cx="7360357" cy="1482725"/>
        </p:xfrm>
        <a:graphic>
          <a:graphicData uri="http://schemas.openxmlformats.org/drawingml/2006/table">
            <a:tbl>
              <a:tblPr firstRow="1" bandRow="1">
                <a:tableStyleId>{5C22544A-7EE6-4342-B048-85BDC9FD1C3A}</a:tableStyleId>
              </a:tblPr>
              <a:tblGrid>
                <a:gridCol w="7360357"/>
              </a:tblGrid>
              <a:tr h="492125">
                <a:tc>
                  <a:txBody>
                    <a:bodyPr/>
                    <a:lstStyle/>
                    <a:p>
                      <a:pPr algn="ctr"/>
                      <a:r>
                        <a:rPr lang="en-US" sz="2400" b="0" dirty="0" smtClean="0">
                          <a:latin typeface="Century Gothic" panose="020B0502020202020204" pitchFamily="34" charset="0"/>
                        </a:rPr>
                        <a:t>Core</a:t>
                      </a:r>
                      <a:r>
                        <a:rPr lang="en-US" sz="2400" b="0" baseline="0" dirty="0" smtClean="0">
                          <a:latin typeface="Century Gothic" panose="020B0502020202020204" pitchFamily="34" charset="0"/>
                        </a:rPr>
                        <a:t> </a:t>
                      </a:r>
                      <a:r>
                        <a:rPr lang="en-US" sz="2400" b="0" dirty="0" smtClean="0">
                          <a:latin typeface="Century Gothic" panose="020B0502020202020204" pitchFamily="34" charset="0"/>
                        </a:rPr>
                        <a:t>Functions 10–11</a:t>
                      </a:r>
                      <a:endParaRPr lang="en-US" sz="2400" b="0" dirty="0">
                        <a:latin typeface="Century Gothic" panose="020B0502020202020204" pitchFamily="34" charset="0"/>
                      </a:endParaRPr>
                    </a:p>
                  </a:txBody>
                  <a:tcPr/>
                </a:tc>
              </a:tr>
              <a:tr h="498475">
                <a:tc>
                  <a:txBody>
                    <a:bodyPr/>
                    <a:lstStyle/>
                    <a:p>
                      <a:pPr algn="l"/>
                      <a:r>
                        <a:rPr lang="en-US" sz="2200" dirty="0" smtClean="0">
                          <a:latin typeface="Century Gothic" panose="020B0502020202020204" pitchFamily="34" charset="0"/>
                        </a:rPr>
                        <a:t>10.  Training and education</a:t>
                      </a:r>
                      <a:endParaRPr lang="en-US" sz="2200" dirty="0">
                        <a:latin typeface="Century Gothic" panose="020B0502020202020204" pitchFamily="34" charset="0"/>
                      </a:endParaRPr>
                    </a:p>
                  </a:txBody>
                  <a:tcPr>
                    <a:solidFill>
                      <a:schemeClr val="bg1">
                        <a:lumMod val="85000"/>
                      </a:schemeClr>
                    </a:solidFill>
                  </a:tcPr>
                </a:tc>
              </a:tr>
              <a:tr h="492125">
                <a:tc>
                  <a:txBody>
                    <a:bodyPr/>
                    <a:lstStyle/>
                    <a:p>
                      <a:pPr algn="l"/>
                      <a:r>
                        <a:rPr lang="en-US" sz="2200" dirty="0" smtClean="0">
                          <a:latin typeface="Century Gothic" panose="020B0502020202020204" pitchFamily="34" charset="0"/>
                        </a:rPr>
                        <a:t>11.  Partnerships and communication</a:t>
                      </a:r>
                      <a:endParaRPr lang="en-US" sz="2200" dirty="0">
                        <a:latin typeface="Century Gothic" panose="020B0502020202020204" pitchFamily="34" charset="0"/>
                      </a:endParaRPr>
                    </a:p>
                  </a:txBody>
                  <a:tcPr>
                    <a:solidFill>
                      <a:schemeClr val="bg1">
                        <a:lumMod val="85000"/>
                      </a:schemeClr>
                    </a:solidFill>
                  </a:tcPr>
                </a:tc>
              </a:tr>
            </a:tbl>
          </a:graphicData>
        </a:graphic>
      </p:graphicFrame>
    </p:spTree>
    <p:extLst>
      <p:ext uri="{BB962C8B-B14F-4D97-AF65-F5344CB8AC3E}">
        <p14:creationId xmlns:p14="http://schemas.microsoft.com/office/powerpoint/2010/main" val="576867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28145" y="5238750"/>
            <a:ext cx="2867655" cy="533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643179" y="2590800"/>
            <a:ext cx="2733441" cy="3545586"/>
          </a:xfrm>
          <a:prstGeom prst="rect">
            <a:avLst/>
          </a:prstGeom>
          <a:noFill/>
        </p:spPr>
        <p:txBody>
          <a:bodyPr wrap="none" rtlCol="0">
            <a:spAutoFit/>
          </a:bodyPr>
          <a:lstStyle/>
          <a:p>
            <a:pPr marL="0" lvl="0" indent="0" defTabSz="914349" eaLnBrk="0" hangingPunct="0">
              <a:spcBef>
                <a:spcPct val="30000"/>
              </a:spcBef>
              <a:buNone/>
              <a:defRPr/>
            </a:pPr>
            <a:endParaRPr lang="en-US" sz="2200" dirty="0">
              <a:solidFill>
                <a:srgbClr val="0039A6"/>
              </a:solidFill>
              <a:effectLst/>
              <a:latin typeface="Century Gothic" panose="020B0502020202020204" pitchFamily="34" charset="0"/>
            </a:endParaRPr>
          </a:p>
          <a:p>
            <a:pPr marL="457200" lvl="0" indent="-457200" defTabSz="914349" eaLnBrk="0" hangingPunct="0">
              <a:spcBef>
                <a:spcPct val="30000"/>
              </a:spcBef>
              <a:buSzPct val="100000"/>
              <a:buAutoNum type="alphaUcPeriod"/>
              <a:defRPr/>
            </a:pPr>
            <a:r>
              <a:rPr lang="en-US" sz="2200" dirty="0" smtClean="0">
                <a:solidFill>
                  <a:srgbClr val="0039A6"/>
                </a:solidFill>
                <a:effectLst/>
                <a:latin typeface="Century Gothic" panose="020B0502020202020204" pitchFamily="34" charset="0"/>
              </a:rPr>
              <a:t>Diabetes</a:t>
            </a:r>
            <a:br>
              <a:rPr lang="en-US" sz="2200" dirty="0" smtClean="0">
                <a:solidFill>
                  <a:srgbClr val="0039A6"/>
                </a:solidFill>
                <a:effectLst/>
                <a:latin typeface="Century Gothic" panose="020B0502020202020204" pitchFamily="34" charset="0"/>
              </a:rPr>
            </a:br>
            <a:endParaRPr lang="en-US" sz="2200" dirty="0">
              <a:solidFill>
                <a:srgbClr val="0039A6"/>
              </a:solidFill>
              <a:effectLst/>
              <a:latin typeface="Century Gothic" panose="020B0502020202020204" pitchFamily="34" charset="0"/>
            </a:endParaRPr>
          </a:p>
          <a:p>
            <a:pPr marL="457200" lvl="0" indent="-457200" defTabSz="914349" eaLnBrk="0" hangingPunct="0">
              <a:spcBef>
                <a:spcPct val="30000"/>
              </a:spcBef>
              <a:buSzPct val="100000"/>
              <a:buAutoNum type="alphaUcPeriod"/>
              <a:defRPr/>
            </a:pPr>
            <a:r>
              <a:rPr lang="en-US" sz="2200" dirty="0" smtClean="0">
                <a:solidFill>
                  <a:srgbClr val="0039A6"/>
                </a:solidFill>
                <a:effectLst/>
                <a:latin typeface="Century Gothic" panose="020B0502020202020204" pitchFamily="34" charset="0"/>
              </a:rPr>
              <a:t>Leukemia</a:t>
            </a:r>
            <a:br>
              <a:rPr lang="en-US" sz="2200" dirty="0" smtClean="0">
                <a:solidFill>
                  <a:srgbClr val="0039A6"/>
                </a:solidFill>
                <a:effectLst/>
                <a:latin typeface="Century Gothic" panose="020B0502020202020204" pitchFamily="34" charset="0"/>
              </a:rPr>
            </a:br>
            <a:endParaRPr lang="en-US" sz="2200" dirty="0">
              <a:solidFill>
                <a:srgbClr val="0039A6"/>
              </a:solidFill>
              <a:effectLst/>
              <a:latin typeface="Century Gothic" panose="020B0502020202020204" pitchFamily="34" charset="0"/>
            </a:endParaRPr>
          </a:p>
          <a:p>
            <a:pPr marL="457200" lvl="0" indent="-457200" defTabSz="914349" eaLnBrk="0" hangingPunct="0">
              <a:spcBef>
                <a:spcPct val="30000"/>
              </a:spcBef>
              <a:buSzPct val="100000"/>
              <a:buAutoNum type="alphaUcPeriod"/>
              <a:defRPr/>
            </a:pPr>
            <a:r>
              <a:rPr lang="en-US" sz="2200" dirty="0" smtClean="0">
                <a:solidFill>
                  <a:srgbClr val="0039A6"/>
                </a:solidFill>
                <a:effectLst/>
                <a:latin typeface="Century Gothic" panose="020B0502020202020204" pitchFamily="34" charset="0"/>
              </a:rPr>
              <a:t>Jaundice</a:t>
            </a:r>
            <a:br>
              <a:rPr lang="en-US" sz="2200" dirty="0" smtClean="0">
                <a:solidFill>
                  <a:srgbClr val="0039A6"/>
                </a:solidFill>
                <a:effectLst/>
                <a:latin typeface="Century Gothic" panose="020B0502020202020204" pitchFamily="34" charset="0"/>
              </a:rPr>
            </a:br>
            <a:endParaRPr lang="en-US" sz="2200" dirty="0">
              <a:solidFill>
                <a:srgbClr val="0039A6"/>
              </a:solidFill>
              <a:effectLst/>
              <a:latin typeface="Century Gothic" panose="020B0502020202020204" pitchFamily="34" charset="0"/>
            </a:endParaRPr>
          </a:p>
          <a:p>
            <a:pPr marL="457200" lvl="0" indent="-457200" defTabSz="914349" eaLnBrk="0" hangingPunct="0">
              <a:spcBef>
                <a:spcPct val="30000"/>
              </a:spcBef>
              <a:buSzPct val="100000"/>
              <a:buAutoNum type="alphaUcPeriod"/>
              <a:defRPr/>
            </a:pPr>
            <a:r>
              <a:rPr lang="en-US" sz="2200" dirty="0">
                <a:solidFill>
                  <a:srgbClr val="0039A6"/>
                </a:solidFill>
                <a:effectLst/>
                <a:latin typeface="Century Gothic" panose="020B0502020202020204" pitchFamily="34" charset="0"/>
              </a:rPr>
              <a:t>Hypothyroidism</a:t>
            </a:r>
            <a:endParaRPr lang="en-US" sz="2200" dirty="0">
              <a:solidFill>
                <a:srgbClr val="0039A6"/>
              </a:solidFill>
              <a:effectLst/>
              <a:latin typeface="Century Gothic" panose="020B0502020202020204" pitchFamily="34" charset="0"/>
              <a:cs typeface="Arial" charset="0"/>
            </a:endParaRPr>
          </a:p>
          <a:p>
            <a:endParaRPr lang="en-US" sz="2200" dirty="0">
              <a:effectLst/>
            </a:endParaRPr>
          </a:p>
        </p:txBody>
      </p:sp>
      <p:sp>
        <p:nvSpPr>
          <p:cNvPr id="8" name="TextBox 7"/>
          <p:cNvSpPr txBox="1"/>
          <p:nvPr/>
        </p:nvSpPr>
        <p:spPr>
          <a:xfrm>
            <a:off x="1300490" y="509825"/>
            <a:ext cx="3767021" cy="553998"/>
          </a:xfrm>
          <a:prstGeom prst="rect">
            <a:avLst/>
          </a:prstGeom>
          <a:noFill/>
          <a:effectLst/>
        </p:spPr>
        <p:txBody>
          <a:bodyPr wrap="square">
            <a:spAutoFit/>
          </a:bodyPr>
          <a:lstStyle/>
          <a:p>
            <a:pPr algn="ctr" fontAlgn="auto">
              <a:spcBef>
                <a:spcPts val="0"/>
              </a:spcBef>
              <a:spcAft>
                <a:spcPts val="0"/>
              </a:spcAft>
              <a:defRPr/>
            </a:pPr>
            <a:r>
              <a:rPr lang="en-US" sz="3000" dirty="0">
                <a:solidFill>
                  <a:srgbClr val="0039A6"/>
                </a:solidFill>
                <a:effectLst/>
                <a:latin typeface="Century Gothic" panose="020B0502020202020204" pitchFamily="34" charset="0"/>
                <a:cs typeface="+mn-cs"/>
              </a:rPr>
              <a:t>Knowledge Check</a:t>
            </a:r>
          </a:p>
        </p:txBody>
      </p:sp>
      <p:pic>
        <p:nvPicPr>
          <p:cNvPr id="9" name="Picture 2" descr="Checkmark and notebook inside of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cxnSp>
        <p:nvCxnSpPr>
          <p:cNvPr id="10" name="Straight Connector 9"/>
          <p:cNvCxnSpPr/>
          <p:nvPr/>
        </p:nvCxnSpPr>
        <p:spPr>
          <a:xfrm>
            <a:off x="558800" y="1219200"/>
            <a:ext cx="8051800" cy="0"/>
          </a:xfrm>
          <a:prstGeom prst="line">
            <a:avLst/>
          </a:prstGeom>
          <a:ln w="25400">
            <a:solidFill>
              <a:srgbClr val="0039A6"/>
            </a:solidFill>
          </a:ln>
          <a:effectLst/>
        </p:spPr>
        <p:style>
          <a:lnRef idx="3">
            <a:schemeClr val="dk1"/>
          </a:lnRef>
          <a:fillRef idx="0">
            <a:schemeClr val="dk1"/>
          </a:fillRef>
          <a:effectRef idx="2">
            <a:schemeClr val="dk1"/>
          </a:effectRef>
          <a:fontRef idx="minor">
            <a:schemeClr val="tx1"/>
          </a:fontRef>
        </p:style>
      </p:cxnSp>
      <p:sp>
        <p:nvSpPr>
          <p:cNvPr id="11" name="Content Placeholder 2"/>
          <p:cNvSpPr>
            <a:spLocks noGrp="1"/>
          </p:cNvSpPr>
          <p:nvPr>
            <p:ph idx="1"/>
          </p:nvPr>
        </p:nvSpPr>
        <p:spPr>
          <a:xfrm>
            <a:off x="647700" y="1524000"/>
            <a:ext cx="7962900" cy="1219200"/>
          </a:xfrm>
        </p:spPr>
        <p:txBody>
          <a:bodyPr/>
          <a:lstStyle/>
          <a:p>
            <a:pPr marL="0" lvl="0" indent="0" defTabSz="914349" eaLnBrk="0" hangingPunct="0">
              <a:spcBef>
                <a:spcPct val="30000"/>
              </a:spcBef>
              <a:buNone/>
              <a:defRPr/>
            </a:pPr>
            <a:r>
              <a:rPr lang="en-US" b="0" dirty="0">
                <a:solidFill>
                  <a:srgbClr val="0039A6"/>
                </a:solidFill>
                <a:latin typeface="Century Gothic" panose="020B0502020202020204" pitchFamily="34" charset="0"/>
              </a:rPr>
              <a:t>Newborn screenings vary among public health </a:t>
            </a:r>
            <a:r>
              <a:rPr lang="en-US" b="0" dirty="0" smtClean="0">
                <a:solidFill>
                  <a:srgbClr val="0039A6"/>
                </a:solidFill>
                <a:latin typeface="Century Gothic" panose="020B0502020202020204" pitchFamily="34" charset="0"/>
              </a:rPr>
              <a:t>laboratories; however</a:t>
            </a:r>
            <a:r>
              <a:rPr lang="en-US" b="0" dirty="0">
                <a:solidFill>
                  <a:srgbClr val="0039A6"/>
                </a:solidFill>
                <a:latin typeface="Century Gothic" panose="020B0502020202020204" pitchFamily="34" charset="0"/>
              </a:rPr>
              <a:t>, they all test for </a:t>
            </a:r>
            <a:r>
              <a:rPr lang="en-US" b="0" dirty="0" smtClean="0">
                <a:solidFill>
                  <a:srgbClr val="0039A6"/>
                </a:solidFill>
                <a:latin typeface="Century Gothic" panose="020B0502020202020204" pitchFamily="34" charset="0"/>
              </a:rPr>
              <a:t>which condition?</a:t>
            </a:r>
            <a:br>
              <a:rPr lang="en-US" b="0" dirty="0" smtClean="0">
                <a:solidFill>
                  <a:srgbClr val="0039A6"/>
                </a:solidFill>
                <a:latin typeface="Century Gothic" panose="020B0502020202020204" pitchFamily="34" charset="0"/>
              </a:rPr>
            </a:br>
            <a:endParaRPr lang="en-US" dirty="0">
              <a:solidFill>
                <a:srgbClr val="0039A6"/>
              </a:solidFill>
            </a:endParaRPr>
          </a:p>
        </p:txBody>
      </p:sp>
      <p:sp>
        <p:nvSpPr>
          <p:cNvPr id="13" name="Slide Number Placeholder 1"/>
          <p:cNvSpPr txBox="1">
            <a:spLocks/>
          </p:cNvSpPr>
          <p:nvPr/>
        </p:nvSpPr>
        <p:spPr>
          <a:xfrm>
            <a:off x="6523383" y="6229350"/>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400" smtClean="0">
                <a:effectLst/>
                <a:latin typeface="Myriad Web Pro"/>
              </a:rPr>
              <a:pPr algn="r">
                <a:defRPr/>
              </a:pPr>
              <a:t>21</a:t>
            </a:fld>
            <a:endParaRPr lang="en-US" sz="1400" dirty="0">
              <a:effectLst/>
              <a:latin typeface="Myriad Web Pro"/>
            </a:endParaRPr>
          </a:p>
        </p:txBody>
      </p:sp>
      <p:pic>
        <p:nvPicPr>
          <p:cNvPr id="15" name="Picture 14" descr="Checkmark indicating correct answer." title="Checkmark"/>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9645" y="5238750"/>
            <a:ext cx="609600" cy="455523"/>
          </a:xfrm>
          <a:prstGeom prst="rect">
            <a:avLst/>
          </a:prstGeom>
        </p:spPr>
      </p:pic>
    </p:spTree>
    <p:extLst>
      <p:ext uri="{BB962C8B-B14F-4D97-AF65-F5344CB8AC3E}">
        <p14:creationId xmlns:p14="http://schemas.microsoft.com/office/powerpoint/2010/main" val="3241320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403986" y="4031171"/>
            <a:ext cx="4114800" cy="4646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403986" y="3334602"/>
            <a:ext cx="4470400" cy="2462213"/>
          </a:xfrm>
          <a:prstGeom prst="rect">
            <a:avLst/>
          </a:prstGeom>
          <a:noFill/>
        </p:spPr>
        <p:txBody>
          <a:bodyPr wrap="square" rtlCol="0">
            <a:spAutoFit/>
          </a:bodyPr>
          <a:lstStyle/>
          <a:p>
            <a:pPr marL="457200" indent="-457200">
              <a:buAutoNum type="alphaUcPeriod"/>
            </a:pPr>
            <a:r>
              <a:rPr lang="en-US" sz="2200" dirty="0" smtClean="0">
                <a:effectLst/>
                <a:latin typeface="Century Gothic" panose="020B0502020202020204" pitchFamily="34" charset="0"/>
              </a:rPr>
              <a:t>assessing, maintaining</a:t>
            </a:r>
            <a:br>
              <a:rPr lang="en-US" sz="2200" dirty="0" smtClean="0">
                <a:effectLst/>
                <a:latin typeface="Century Gothic" panose="020B0502020202020204" pitchFamily="34" charset="0"/>
              </a:rPr>
            </a:br>
            <a:endParaRPr lang="en-US" sz="2200" dirty="0">
              <a:effectLst/>
              <a:latin typeface="Century Gothic" panose="020B0502020202020204" pitchFamily="34" charset="0"/>
            </a:endParaRPr>
          </a:p>
          <a:p>
            <a:pPr marL="457200" indent="-457200">
              <a:buAutoNum type="alphaUcPeriod"/>
            </a:pPr>
            <a:r>
              <a:rPr lang="en-US" sz="2200" dirty="0" smtClean="0">
                <a:effectLst/>
                <a:latin typeface="Century Gothic" panose="020B0502020202020204" pitchFamily="34" charset="0"/>
              </a:rPr>
              <a:t>assessing, improving</a:t>
            </a:r>
            <a:r>
              <a:rPr lang="en-US" sz="2200" dirty="0" smtClean="0">
                <a:solidFill>
                  <a:srgbClr val="0039A6"/>
                </a:solidFill>
                <a:effectLst/>
                <a:latin typeface="Century Gothic" panose="020B0502020202020204" pitchFamily="34" charset="0"/>
              </a:rPr>
              <a:t/>
            </a:r>
            <a:br>
              <a:rPr lang="en-US" sz="2200" dirty="0" smtClean="0">
                <a:solidFill>
                  <a:srgbClr val="0039A6"/>
                </a:solidFill>
                <a:effectLst/>
                <a:latin typeface="Century Gothic" panose="020B0502020202020204" pitchFamily="34" charset="0"/>
              </a:rPr>
            </a:br>
            <a:endParaRPr lang="en-US" sz="2200" dirty="0">
              <a:solidFill>
                <a:srgbClr val="0039A6"/>
              </a:solidFill>
              <a:effectLst/>
              <a:latin typeface="Century Gothic" panose="020B0502020202020204" pitchFamily="34" charset="0"/>
            </a:endParaRPr>
          </a:p>
          <a:p>
            <a:pPr marL="457200" indent="-457200">
              <a:buAutoNum type="alphaUcPeriod"/>
            </a:pPr>
            <a:r>
              <a:rPr lang="en-US" sz="2200" dirty="0" smtClean="0">
                <a:solidFill>
                  <a:srgbClr val="0039A6"/>
                </a:solidFill>
                <a:effectLst/>
                <a:latin typeface="Century Gothic" panose="020B0502020202020204" pitchFamily="34" charset="0"/>
              </a:rPr>
              <a:t>maintaining, standardizing</a:t>
            </a:r>
            <a:br>
              <a:rPr lang="en-US" sz="2200" dirty="0" smtClean="0">
                <a:solidFill>
                  <a:srgbClr val="0039A6"/>
                </a:solidFill>
                <a:effectLst/>
                <a:latin typeface="Century Gothic" panose="020B0502020202020204" pitchFamily="34" charset="0"/>
              </a:rPr>
            </a:br>
            <a:endParaRPr lang="en-US" sz="2200" dirty="0" smtClean="0">
              <a:solidFill>
                <a:srgbClr val="0039A6"/>
              </a:solidFill>
              <a:effectLst/>
              <a:latin typeface="Century Gothic" panose="020B0502020202020204" pitchFamily="34" charset="0"/>
            </a:endParaRPr>
          </a:p>
          <a:p>
            <a:pPr marL="457200" indent="-457200">
              <a:buAutoNum type="alphaUcPeriod"/>
            </a:pPr>
            <a:r>
              <a:rPr lang="en-US" sz="2200" dirty="0" smtClean="0">
                <a:effectLst/>
                <a:latin typeface="Century Gothic" panose="020B0502020202020204" pitchFamily="34" charset="0"/>
              </a:rPr>
              <a:t>Improving, standardizing</a:t>
            </a:r>
            <a:endParaRPr lang="en-US" sz="2200" dirty="0">
              <a:solidFill>
                <a:srgbClr val="0039A6"/>
              </a:solidFill>
              <a:effectLst/>
              <a:latin typeface="Century Gothic" panose="020B0502020202020204" pitchFamily="34" charset="0"/>
            </a:endParaRPr>
          </a:p>
        </p:txBody>
      </p:sp>
      <p:sp>
        <p:nvSpPr>
          <p:cNvPr id="8" name="TextBox 7"/>
          <p:cNvSpPr txBox="1"/>
          <p:nvPr/>
        </p:nvSpPr>
        <p:spPr>
          <a:xfrm>
            <a:off x="1447800" y="562363"/>
            <a:ext cx="4185910" cy="553998"/>
          </a:xfrm>
          <a:prstGeom prst="rect">
            <a:avLst/>
          </a:prstGeom>
          <a:noFill/>
          <a:ln>
            <a:noFill/>
          </a:ln>
          <a:effectLst/>
        </p:spPr>
        <p:txBody>
          <a:bodyPr wrap="square">
            <a:spAutoFit/>
          </a:bodyPr>
          <a:lstStyle/>
          <a:p>
            <a:pPr fontAlgn="auto">
              <a:spcBef>
                <a:spcPts val="0"/>
              </a:spcBef>
              <a:spcAft>
                <a:spcPts val="0"/>
              </a:spcAft>
              <a:defRPr/>
            </a:pPr>
            <a:r>
              <a:rPr lang="en-US" sz="3000" dirty="0">
                <a:solidFill>
                  <a:srgbClr val="0039A6"/>
                </a:solidFill>
                <a:effectLst/>
                <a:latin typeface="Century Gothic" panose="020B0502020202020204" pitchFamily="34" charset="0"/>
                <a:cs typeface="+mn-cs"/>
              </a:rPr>
              <a:t>Knowledge Check</a:t>
            </a:r>
          </a:p>
        </p:txBody>
      </p:sp>
      <p:pic>
        <p:nvPicPr>
          <p:cNvPr id="9" name="Picture 2" descr="Checkmark and notebook inside of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cxnSp>
        <p:nvCxnSpPr>
          <p:cNvPr id="10" name="Straight Connector 9"/>
          <p:cNvCxnSpPr/>
          <p:nvPr/>
        </p:nvCxnSpPr>
        <p:spPr>
          <a:xfrm>
            <a:off x="558800" y="1219200"/>
            <a:ext cx="8051800" cy="0"/>
          </a:xfrm>
          <a:prstGeom prst="line">
            <a:avLst/>
          </a:prstGeom>
          <a:ln w="25400">
            <a:solidFill>
              <a:srgbClr val="0039A6"/>
            </a:solidFill>
          </a:ln>
          <a:effectLst/>
        </p:spPr>
        <p:style>
          <a:lnRef idx="3">
            <a:schemeClr val="dk1"/>
          </a:lnRef>
          <a:fillRef idx="0">
            <a:schemeClr val="dk1"/>
          </a:fillRef>
          <a:effectRef idx="2">
            <a:schemeClr val="dk1"/>
          </a:effectRef>
          <a:fontRef idx="minor">
            <a:schemeClr val="tx1"/>
          </a:fontRef>
        </p:style>
      </p:cxnSp>
      <p:sp>
        <p:nvSpPr>
          <p:cNvPr id="2" name="Slide Number Placeholder 1"/>
          <p:cNvSpPr>
            <a:spLocks noGrp="1"/>
          </p:cNvSpPr>
          <p:nvPr>
            <p:ph type="sldNum" sz="quarter" idx="12"/>
          </p:nvPr>
        </p:nvSpPr>
        <p:spPr/>
        <p:txBody>
          <a:bodyPr/>
          <a:lstStyle/>
          <a:p>
            <a:pPr algn="r">
              <a:defRPr/>
            </a:pPr>
            <a:fld id="{B8477CA6-37AB-49C2-B88B-8C89FDB7A7DF}" type="slidenum">
              <a:rPr lang="en-US" smtClean="0"/>
              <a:pPr algn="r">
                <a:defRPr/>
              </a:pPr>
              <a:t>22</a:t>
            </a:fld>
            <a:endParaRPr lang="en-US" dirty="0"/>
          </a:p>
        </p:txBody>
      </p:sp>
      <p:sp>
        <p:nvSpPr>
          <p:cNvPr id="12" name="Rectangle 11"/>
          <p:cNvSpPr/>
          <p:nvPr/>
        </p:nvSpPr>
        <p:spPr>
          <a:xfrm>
            <a:off x="525670" y="1447800"/>
            <a:ext cx="8084930" cy="1569660"/>
          </a:xfrm>
          <a:prstGeom prst="rect">
            <a:avLst/>
          </a:prstGeom>
        </p:spPr>
        <p:txBody>
          <a:bodyPr wrap="square">
            <a:spAutoFit/>
          </a:bodyPr>
          <a:lstStyle/>
          <a:p>
            <a:r>
              <a:rPr lang="en-US" sz="2400" dirty="0" smtClean="0">
                <a:solidFill>
                  <a:srgbClr val="0039A6"/>
                </a:solidFill>
                <a:effectLst/>
                <a:latin typeface="Century Gothic" panose="020B0502020202020204" pitchFamily="34" charset="0"/>
              </a:rPr>
              <a:t>Eleven </a:t>
            </a:r>
            <a:r>
              <a:rPr lang="en-US" sz="2400" dirty="0">
                <a:solidFill>
                  <a:srgbClr val="0039A6"/>
                </a:solidFill>
                <a:effectLst/>
                <a:latin typeface="Century Gothic" panose="020B0502020202020204" pitchFamily="34" charset="0"/>
              </a:rPr>
              <a:t>core functions have been established by the </a:t>
            </a:r>
            <a:r>
              <a:rPr lang="en-US" sz="2400" dirty="0" smtClean="0">
                <a:solidFill>
                  <a:srgbClr val="0039A6"/>
                </a:solidFill>
                <a:effectLst/>
                <a:latin typeface="Century Gothic" panose="020B0502020202020204" pitchFamily="34" charset="0"/>
                <a:cs typeface="Arial" charset="0"/>
              </a:rPr>
              <a:t>Association of </a:t>
            </a:r>
            <a:r>
              <a:rPr lang="en-US" sz="2400" dirty="0">
                <a:solidFill>
                  <a:srgbClr val="0039A6"/>
                </a:solidFill>
                <a:effectLst/>
                <a:latin typeface="Century Gothic" panose="020B0502020202020204" pitchFamily="34" charset="0"/>
                <a:cs typeface="Arial" charset="0"/>
              </a:rPr>
              <a:t>Public Health Laboratories, </a:t>
            </a:r>
            <a:r>
              <a:rPr lang="en-US" sz="2400" dirty="0" smtClean="0">
                <a:solidFill>
                  <a:srgbClr val="0039A6"/>
                </a:solidFill>
                <a:effectLst/>
                <a:latin typeface="Century Gothic" panose="020B0502020202020204" pitchFamily="34" charset="0"/>
                <a:cs typeface="Arial" charset="0"/>
              </a:rPr>
              <a:t>or </a:t>
            </a:r>
            <a:r>
              <a:rPr lang="en-US" sz="2400" dirty="0" smtClean="0">
                <a:solidFill>
                  <a:srgbClr val="0039A6"/>
                </a:solidFill>
                <a:effectLst/>
                <a:latin typeface="Century Gothic" panose="020B0502020202020204" pitchFamily="34" charset="0"/>
              </a:rPr>
              <a:t>APHL, </a:t>
            </a:r>
            <a:br>
              <a:rPr lang="en-US" sz="2400" dirty="0" smtClean="0">
                <a:solidFill>
                  <a:srgbClr val="0039A6"/>
                </a:solidFill>
                <a:effectLst/>
                <a:latin typeface="Century Gothic" panose="020B0502020202020204" pitchFamily="34" charset="0"/>
              </a:rPr>
            </a:br>
            <a:r>
              <a:rPr lang="en-US" sz="2400" dirty="0" smtClean="0">
                <a:solidFill>
                  <a:srgbClr val="0039A6"/>
                </a:solidFill>
                <a:effectLst/>
                <a:latin typeface="Century Gothic" panose="020B0502020202020204" pitchFamily="34" charset="0"/>
              </a:rPr>
              <a:t>to provide a basis for _________ and _________ the quality of laboratory activities being conducted</a:t>
            </a:r>
            <a:endParaRPr lang="en-US" sz="2400" dirty="0">
              <a:solidFill>
                <a:srgbClr val="0039A6"/>
              </a:solidFill>
              <a:effectLst/>
              <a:latin typeface="Century Gothic" panose="020B0502020202020204" pitchFamily="34" charset="0"/>
            </a:endParaRPr>
          </a:p>
        </p:txBody>
      </p:sp>
      <p:pic>
        <p:nvPicPr>
          <p:cNvPr id="14" name="Picture 13" descr="Checkmark indicating correct answer." title="Checkmark"/>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7036" y="4031172"/>
            <a:ext cx="609600" cy="455523"/>
          </a:xfrm>
          <a:prstGeom prst="rect">
            <a:avLst/>
          </a:prstGeom>
        </p:spPr>
      </p:pic>
    </p:spTree>
    <p:extLst>
      <p:ext uri="{BB962C8B-B14F-4D97-AF65-F5344CB8AC3E}">
        <p14:creationId xmlns:p14="http://schemas.microsoft.com/office/powerpoint/2010/main" val="761027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755125" y="1066800"/>
            <a:ext cx="5718412" cy="934891"/>
          </a:xfrm>
          <a:prstGeom prst="rect">
            <a:avLst/>
          </a:prstGeom>
          <a:effectLst/>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latin typeface="Century Gothic" panose="020B0502020202020204" pitchFamily="34" charset="0"/>
              </a:rPr>
              <a:t/>
            </a:r>
            <a:br>
              <a:rPr lang="en-US"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latin typeface="Century Gothic" panose="020B0502020202020204" pitchFamily="34" charset="0"/>
              </a:rPr>
            </a:br>
            <a:r>
              <a:rPr lang="en-US" sz="3200" b="0" dirty="0" smtClean="0">
                <a:solidFill>
                  <a:srgbClr val="0039A6"/>
                </a:solidFill>
                <a:latin typeface="Century Gothic" panose="020B0502020202020204" pitchFamily="34" charset="0"/>
              </a:rPr>
              <a:t>Public Health Laboratory </a:t>
            </a:r>
            <a:br>
              <a:rPr lang="en-US" sz="3200" b="0" dirty="0" smtClean="0">
                <a:solidFill>
                  <a:srgbClr val="0039A6"/>
                </a:solidFill>
                <a:latin typeface="Century Gothic" panose="020B0502020202020204" pitchFamily="34" charset="0"/>
              </a:rPr>
            </a:br>
            <a:r>
              <a:rPr lang="en-US" sz="3200" b="0" dirty="0" smtClean="0">
                <a:solidFill>
                  <a:srgbClr val="0039A6"/>
                </a:solidFill>
                <a:latin typeface="Century Gothic" panose="020B0502020202020204" pitchFamily="34" charset="0"/>
              </a:rPr>
              <a:t>Infrastructure</a:t>
            </a:r>
            <a:endParaRPr lang="en-US" sz="3200" b="0" dirty="0">
              <a:solidFill>
                <a:srgbClr val="0039A6"/>
              </a:solidFill>
              <a:latin typeface="Century Gothic" panose="020B0502020202020204" pitchFamily="34" charset="0"/>
            </a:endParaRPr>
          </a:p>
        </p:txBody>
      </p:sp>
      <p:sp>
        <p:nvSpPr>
          <p:cNvPr id="9" name="Title 1"/>
          <p:cNvSpPr txBox="1">
            <a:spLocks/>
          </p:cNvSpPr>
          <p:nvPr/>
        </p:nvSpPr>
        <p:spPr>
          <a:xfrm>
            <a:off x="1786970" y="409991"/>
            <a:ext cx="5718412" cy="656809"/>
          </a:xfrm>
          <a:prstGeom prst="rect">
            <a:avLst/>
          </a:prstGeom>
          <a:effectLst/>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200" b="0" dirty="0" smtClean="0">
                <a:solidFill>
                  <a:srgbClr val="0039A6"/>
                </a:solidFill>
                <a:latin typeface="Century Gothic" panose="020B0502020202020204" pitchFamily="34" charset="0"/>
              </a:rPr>
              <a:t>Topic 4</a:t>
            </a:r>
            <a:endParaRPr lang="en-US" sz="3200" b="0" dirty="0">
              <a:solidFill>
                <a:srgbClr val="0039A6"/>
              </a:solidFill>
              <a:latin typeface="Century Gothic" panose="020B0502020202020204" pitchFamily="34" charset="0"/>
            </a:endParaRPr>
          </a:p>
        </p:txBody>
      </p:sp>
      <p:sp>
        <p:nvSpPr>
          <p:cNvPr id="10" name="Slide Number Placeholder 1"/>
          <p:cNvSpPr txBox="1">
            <a:spLocks/>
          </p:cNvSpPr>
          <p:nvPr/>
        </p:nvSpPr>
        <p:spPr>
          <a:xfrm>
            <a:off x="7924799" y="6229350"/>
            <a:ext cx="732183"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400" smtClean="0">
                <a:effectLst/>
                <a:latin typeface="Myriad Web Pro"/>
              </a:rPr>
              <a:pPr algn="r">
                <a:defRPr/>
              </a:pPr>
              <a:t>23</a:t>
            </a:fld>
            <a:endParaRPr lang="en-US" sz="1400" dirty="0">
              <a:effectLst/>
              <a:latin typeface="Myriad Web Pro"/>
            </a:endParaRPr>
          </a:p>
        </p:txBody>
      </p:sp>
      <p:pic>
        <p:nvPicPr>
          <p:cNvPr id="3" name="Picture 2" descr="Image of beakers and test tubes sitting on a laboratory table." title="Laboratory Set Up"/>
          <p:cNvPicPr>
            <a:picLocks noChangeAspect="1"/>
          </p:cNvPicPr>
          <p:nvPr/>
        </p:nvPicPr>
        <p:blipFill rotWithShape="1">
          <a:blip r:embed="rId3">
            <a:extLst>
              <a:ext uri="{28A0092B-C50C-407E-A947-70E740481C1C}">
                <a14:useLocalDpi xmlns:a14="http://schemas.microsoft.com/office/drawing/2010/main" val="0"/>
              </a:ext>
            </a:extLst>
          </a:blip>
          <a:srcRect l="8189" t="3998" r="8227" b="4459"/>
          <a:stretch/>
        </p:blipFill>
        <p:spPr>
          <a:xfrm>
            <a:off x="3281819" y="2292262"/>
            <a:ext cx="2567836" cy="3632549"/>
          </a:xfrm>
          <a:prstGeom prst="rect">
            <a:avLst/>
          </a:prstGeom>
          <a:ln w="22225">
            <a:solidFill>
              <a:srgbClr val="0039A6"/>
            </a:solidFill>
          </a:ln>
        </p:spPr>
      </p:pic>
    </p:spTree>
    <p:extLst>
      <p:ext uri="{BB962C8B-B14F-4D97-AF65-F5344CB8AC3E}">
        <p14:creationId xmlns:p14="http://schemas.microsoft.com/office/powerpoint/2010/main" val="896795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957824" y="589002"/>
            <a:ext cx="7347976"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PHL System Infrastructure</a:t>
            </a:r>
            <a:endParaRPr lang="en-US" sz="3000" dirty="0">
              <a:solidFill>
                <a:srgbClr val="0039A6"/>
              </a:solidFill>
              <a:effectLst/>
              <a:latin typeface="Century Gothic" panose="020B0502020202020204" pitchFamily="34" charset="0"/>
            </a:endParaRPr>
          </a:p>
        </p:txBody>
      </p:sp>
      <p:cxnSp>
        <p:nvCxnSpPr>
          <p:cNvPr id="28" name="Straight Connector 27"/>
          <p:cNvCxnSpPr/>
          <p:nvPr/>
        </p:nvCxnSpPr>
        <p:spPr>
          <a:xfrm>
            <a:off x="533400" y="1166982"/>
            <a:ext cx="8043081"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2" name="TextBox 1"/>
          <p:cNvSpPr txBox="1"/>
          <p:nvPr/>
        </p:nvSpPr>
        <p:spPr>
          <a:xfrm>
            <a:off x="3276600" y="3092863"/>
            <a:ext cx="2741509" cy="461665"/>
          </a:xfrm>
          <a:prstGeom prst="rect">
            <a:avLst/>
          </a:prstGeom>
          <a:noFill/>
        </p:spPr>
        <p:txBody>
          <a:bodyPr wrap="square" rtlCol="0">
            <a:spAutoFit/>
          </a:bodyPr>
          <a:lstStyle/>
          <a:p>
            <a:pPr algn="ctr"/>
            <a:r>
              <a:rPr lang="en-US" sz="2400" dirty="0" smtClean="0">
                <a:solidFill>
                  <a:srgbClr val="0039A6"/>
                </a:solidFill>
                <a:effectLst/>
                <a:latin typeface="Century Gothic" panose="020B0502020202020204" pitchFamily="34" charset="0"/>
              </a:rPr>
              <a:t>State PHL</a:t>
            </a:r>
            <a:endParaRPr lang="en-US" sz="2400" dirty="0">
              <a:solidFill>
                <a:srgbClr val="0039A6"/>
              </a:solidFill>
              <a:effectLst/>
              <a:latin typeface="Century Gothic" panose="020B0502020202020204" pitchFamily="34" charset="0"/>
            </a:endParaRPr>
          </a:p>
        </p:txBody>
      </p:sp>
      <p:sp>
        <p:nvSpPr>
          <p:cNvPr id="7" name="TextBox 6"/>
          <p:cNvSpPr txBox="1"/>
          <p:nvPr/>
        </p:nvSpPr>
        <p:spPr>
          <a:xfrm>
            <a:off x="3200400" y="1371600"/>
            <a:ext cx="2741509" cy="830997"/>
          </a:xfrm>
          <a:prstGeom prst="rect">
            <a:avLst/>
          </a:prstGeom>
          <a:noFill/>
        </p:spPr>
        <p:txBody>
          <a:bodyPr wrap="square" rtlCol="0">
            <a:spAutoFit/>
          </a:bodyPr>
          <a:lstStyle/>
          <a:p>
            <a:pPr algn="ctr"/>
            <a:r>
              <a:rPr lang="en-US" sz="2400" dirty="0" smtClean="0">
                <a:solidFill>
                  <a:srgbClr val="0039A6"/>
                </a:solidFill>
                <a:effectLst/>
                <a:latin typeface="Century Gothic" panose="020B0502020202020204" pitchFamily="34" charset="0"/>
              </a:rPr>
              <a:t>Environmental</a:t>
            </a:r>
          </a:p>
          <a:p>
            <a:pPr algn="ctr"/>
            <a:r>
              <a:rPr lang="en-US" sz="2400" dirty="0">
                <a:solidFill>
                  <a:srgbClr val="0039A6"/>
                </a:solidFill>
                <a:effectLst/>
                <a:latin typeface="Century Gothic" panose="020B0502020202020204" pitchFamily="34" charset="0"/>
              </a:rPr>
              <a:t>l</a:t>
            </a:r>
            <a:r>
              <a:rPr lang="en-US" sz="2400" dirty="0" smtClean="0">
                <a:solidFill>
                  <a:srgbClr val="0039A6"/>
                </a:solidFill>
                <a:effectLst/>
                <a:latin typeface="Century Gothic" panose="020B0502020202020204" pitchFamily="34" charset="0"/>
              </a:rPr>
              <a:t>aboratories</a:t>
            </a:r>
            <a:endParaRPr lang="en-US" sz="2400" dirty="0">
              <a:solidFill>
                <a:srgbClr val="0039A6"/>
              </a:solidFill>
              <a:effectLst/>
              <a:latin typeface="Century Gothic" panose="020B0502020202020204" pitchFamily="34" charset="0"/>
            </a:endParaRPr>
          </a:p>
        </p:txBody>
      </p:sp>
      <p:sp>
        <p:nvSpPr>
          <p:cNvPr id="8" name="TextBox 7"/>
          <p:cNvSpPr txBox="1"/>
          <p:nvPr/>
        </p:nvSpPr>
        <p:spPr>
          <a:xfrm>
            <a:off x="6053925" y="2969630"/>
            <a:ext cx="2741509" cy="830997"/>
          </a:xfrm>
          <a:prstGeom prst="rect">
            <a:avLst/>
          </a:prstGeom>
          <a:noFill/>
        </p:spPr>
        <p:txBody>
          <a:bodyPr wrap="square" rtlCol="0">
            <a:spAutoFit/>
          </a:bodyPr>
          <a:lstStyle/>
          <a:p>
            <a:pPr algn="ctr"/>
            <a:r>
              <a:rPr lang="en-US" sz="2400" dirty="0" smtClean="0">
                <a:solidFill>
                  <a:srgbClr val="0039A6"/>
                </a:solidFill>
                <a:effectLst/>
                <a:latin typeface="Century Gothic" panose="020B0502020202020204" pitchFamily="34" charset="0"/>
              </a:rPr>
              <a:t>Physician</a:t>
            </a:r>
          </a:p>
          <a:p>
            <a:pPr algn="ctr"/>
            <a:r>
              <a:rPr lang="en-US" sz="2400" dirty="0">
                <a:solidFill>
                  <a:srgbClr val="0039A6"/>
                </a:solidFill>
                <a:effectLst/>
                <a:latin typeface="Century Gothic" panose="020B0502020202020204" pitchFamily="34" charset="0"/>
              </a:rPr>
              <a:t>l</a:t>
            </a:r>
            <a:r>
              <a:rPr lang="en-US" sz="2400" dirty="0" smtClean="0">
                <a:solidFill>
                  <a:srgbClr val="0039A6"/>
                </a:solidFill>
                <a:effectLst/>
                <a:latin typeface="Century Gothic" panose="020B0502020202020204" pitchFamily="34" charset="0"/>
              </a:rPr>
              <a:t>aboratories</a:t>
            </a:r>
            <a:endParaRPr lang="en-US" sz="2400" dirty="0">
              <a:solidFill>
                <a:srgbClr val="0039A6"/>
              </a:solidFill>
              <a:effectLst/>
              <a:latin typeface="Century Gothic" panose="020B0502020202020204" pitchFamily="34" charset="0"/>
            </a:endParaRPr>
          </a:p>
        </p:txBody>
      </p:sp>
      <p:sp>
        <p:nvSpPr>
          <p:cNvPr id="10" name="TextBox 9"/>
          <p:cNvSpPr txBox="1"/>
          <p:nvPr/>
        </p:nvSpPr>
        <p:spPr>
          <a:xfrm>
            <a:off x="1143000" y="4590871"/>
            <a:ext cx="3239965" cy="1200329"/>
          </a:xfrm>
          <a:prstGeom prst="rect">
            <a:avLst/>
          </a:prstGeom>
          <a:noFill/>
        </p:spPr>
        <p:txBody>
          <a:bodyPr wrap="square" rtlCol="0">
            <a:spAutoFit/>
          </a:bodyPr>
          <a:lstStyle/>
          <a:p>
            <a:pPr algn="ctr"/>
            <a:r>
              <a:rPr lang="en-US" sz="2400" dirty="0" smtClean="0">
                <a:solidFill>
                  <a:srgbClr val="0039A6"/>
                </a:solidFill>
                <a:effectLst/>
                <a:latin typeface="Century Gothic" panose="020B0502020202020204" pitchFamily="34" charset="0"/>
              </a:rPr>
              <a:t>Local public </a:t>
            </a:r>
            <a:r>
              <a:rPr lang="en-US" sz="2400" dirty="0">
                <a:solidFill>
                  <a:srgbClr val="0039A6"/>
                </a:solidFill>
                <a:effectLst/>
                <a:latin typeface="Century Gothic" panose="020B0502020202020204" pitchFamily="34" charset="0"/>
              </a:rPr>
              <a:t>h</a:t>
            </a:r>
            <a:r>
              <a:rPr lang="en-US" sz="2400" dirty="0" smtClean="0">
                <a:solidFill>
                  <a:srgbClr val="0039A6"/>
                </a:solidFill>
                <a:effectLst/>
                <a:latin typeface="Century Gothic" panose="020B0502020202020204" pitchFamily="34" charset="0"/>
              </a:rPr>
              <a:t>ealth </a:t>
            </a:r>
            <a:r>
              <a:rPr lang="en-US" sz="2400" dirty="0">
                <a:solidFill>
                  <a:srgbClr val="0039A6"/>
                </a:solidFill>
                <a:effectLst/>
                <a:latin typeface="Century Gothic" panose="020B0502020202020204" pitchFamily="34" charset="0"/>
              </a:rPr>
              <a:t>d</a:t>
            </a:r>
            <a:r>
              <a:rPr lang="en-US" sz="2400" dirty="0" smtClean="0">
                <a:solidFill>
                  <a:srgbClr val="0039A6"/>
                </a:solidFill>
                <a:effectLst/>
                <a:latin typeface="Century Gothic" panose="020B0502020202020204" pitchFamily="34" charset="0"/>
              </a:rPr>
              <a:t>epartments </a:t>
            </a:r>
          </a:p>
          <a:p>
            <a:pPr algn="ctr"/>
            <a:r>
              <a:rPr lang="en-US" sz="2400" dirty="0" smtClean="0">
                <a:solidFill>
                  <a:srgbClr val="0039A6"/>
                </a:solidFill>
                <a:effectLst/>
                <a:latin typeface="Century Gothic" panose="020B0502020202020204" pitchFamily="34" charset="0"/>
              </a:rPr>
              <a:t>and laboratories</a:t>
            </a:r>
            <a:endParaRPr lang="en-US" sz="2400" dirty="0">
              <a:solidFill>
                <a:srgbClr val="0039A6"/>
              </a:solidFill>
              <a:effectLst/>
              <a:latin typeface="Century Gothic" panose="020B0502020202020204" pitchFamily="34" charset="0"/>
            </a:endParaRPr>
          </a:p>
        </p:txBody>
      </p:sp>
      <p:sp>
        <p:nvSpPr>
          <p:cNvPr id="11" name="TextBox 10"/>
          <p:cNvSpPr txBox="1"/>
          <p:nvPr/>
        </p:nvSpPr>
        <p:spPr>
          <a:xfrm>
            <a:off x="382691" y="2892808"/>
            <a:ext cx="2741509" cy="1200329"/>
          </a:xfrm>
          <a:prstGeom prst="rect">
            <a:avLst/>
          </a:prstGeom>
          <a:noFill/>
        </p:spPr>
        <p:txBody>
          <a:bodyPr wrap="square" rtlCol="0">
            <a:spAutoFit/>
          </a:bodyPr>
          <a:lstStyle/>
          <a:p>
            <a:pPr algn="ctr"/>
            <a:r>
              <a:rPr lang="en-US" sz="2400" dirty="0" smtClean="0">
                <a:solidFill>
                  <a:srgbClr val="0039A6"/>
                </a:solidFill>
                <a:effectLst/>
                <a:latin typeface="Century Gothic" panose="020B0502020202020204" pitchFamily="34" charset="0"/>
              </a:rPr>
              <a:t>Federal </a:t>
            </a:r>
            <a:r>
              <a:rPr lang="en-US" sz="2400" dirty="0">
                <a:solidFill>
                  <a:srgbClr val="0039A6"/>
                </a:solidFill>
                <a:effectLst/>
                <a:latin typeface="Century Gothic" panose="020B0502020202020204" pitchFamily="34" charset="0"/>
              </a:rPr>
              <a:t>p</a:t>
            </a:r>
            <a:r>
              <a:rPr lang="en-US" sz="2400" dirty="0" smtClean="0">
                <a:solidFill>
                  <a:srgbClr val="0039A6"/>
                </a:solidFill>
                <a:effectLst/>
                <a:latin typeface="Century Gothic" panose="020B0502020202020204" pitchFamily="34" charset="0"/>
              </a:rPr>
              <a:t>ublic health</a:t>
            </a:r>
          </a:p>
          <a:p>
            <a:pPr algn="ctr"/>
            <a:r>
              <a:rPr lang="en-US" sz="2400" dirty="0">
                <a:solidFill>
                  <a:srgbClr val="0039A6"/>
                </a:solidFill>
                <a:effectLst/>
                <a:latin typeface="Century Gothic" panose="020B0502020202020204" pitchFamily="34" charset="0"/>
              </a:rPr>
              <a:t>l</a:t>
            </a:r>
            <a:r>
              <a:rPr lang="en-US" sz="2400" dirty="0" smtClean="0">
                <a:solidFill>
                  <a:srgbClr val="0039A6"/>
                </a:solidFill>
                <a:effectLst/>
                <a:latin typeface="Century Gothic" panose="020B0502020202020204" pitchFamily="34" charset="0"/>
              </a:rPr>
              <a:t>aboratories</a:t>
            </a:r>
            <a:endParaRPr lang="en-US" sz="2400" dirty="0">
              <a:solidFill>
                <a:srgbClr val="0039A6"/>
              </a:solidFill>
              <a:effectLst/>
              <a:latin typeface="Century Gothic" panose="020B0502020202020204" pitchFamily="34" charset="0"/>
            </a:endParaRPr>
          </a:p>
        </p:txBody>
      </p:sp>
      <p:cxnSp>
        <p:nvCxnSpPr>
          <p:cNvPr id="4" name="Straight Arrow Connector 3" descr="Arrow pointing from State PHL to Environmental laboratories." title="Arrow"/>
          <p:cNvCxnSpPr/>
          <p:nvPr/>
        </p:nvCxnSpPr>
        <p:spPr>
          <a:xfrm flipV="1">
            <a:off x="4589062" y="2362200"/>
            <a:ext cx="0" cy="624989"/>
          </a:xfrm>
          <a:prstGeom prst="straightConnector1">
            <a:avLst/>
          </a:prstGeom>
          <a:ln>
            <a:solidFill>
              <a:srgbClr val="0039A6"/>
            </a:solidFill>
            <a:tailEnd type="arrow"/>
          </a:ln>
          <a:effectLst/>
        </p:spPr>
        <p:style>
          <a:lnRef idx="3">
            <a:schemeClr val="accent3"/>
          </a:lnRef>
          <a:fillRef idx="0">
            <a:schemeClr val="accent3"/>
          </a:fillRef>
          <a:effectRef idx="2">
            <a:schemeClr val="accent3"/>
          </a:effectRef>
          <a:fontRef idx="minor">
            <a:schemeClr val="tx1"/>
          </a:fontRef>
        </p:style>
      </p:cxnSp>
      <p:cxnSp>
        <p:nvCxnSpPr>
          <p:cNvPr id="12" name="Straight Arrow Connector 11" descr="Arrow pointing from State PHL to Federal public health laboratories." title="Arrow"/>
          <p:cNvCxnSpPr/>
          <p:nvPr/>
        </p:nvCxnSpPr>
        <p:spPr>
          <a:xfrm flipH="1" flipV="1">
            <a:off x="3099835" y="3323695"/>
            <a:ext cx="585216" cy="1"/>
          </a:xfrm>
          <a:prstGeom prst="straightConnector1">
            <a:avLst/>
          </a:prstGeom>
          <a:ln>
            <a:solidFill>
              <a:srgbClr val="0039A6"/>
            </a:solidFill>
            <a:tailEnd type="arrow"/>
          </a:ln>
          <a:effectLst/>
        </p:spPr>
        <p:style>
          <a:lnRef idx="3">
            <a:schemeClr val="dk1"/>
          </a:lnRef>
          <a:fillRef idx="0">
            <a:schemeClr val="dk1"/>
          </a:fillRef>
          <a:effectRef idx="2">
            <a:schemeClr val="dk1"/>
          </a:effectRef>
          <a:fontRef idx="minor">
            <a:schemeClr val="tx1"/>
          </a:fontRef>
        </p:style>
      </p:cxnSp>
      <p:cxnSp>
        <p:nvCxnSpPr>
          <p:cNvPr id="15" name="Straight Arrow Connector 14" descr="Arrow pointing from State PHL to Physician laboratories." title="Arrow"/>
          <p:cNvCxnSpPr/>
          <p:nvPr/>
        </p:nvCxnSpPr>
        <p:spPr>
          <a:xfrm>
            <a:off x="5578558" y="3311201"/>
            <a:ext cx="685800" cy="7947"/>
          </a:xfrm>
          <a:prstGeom prst="straightConnector1">
            <a:avLst/>
          </a:prstGeom>
          <a:ln>
            <a:solidFill>
              <a:srgbClr val="0039A6"/>
            </a:solidFill>
            <a:tailEnd type="arrow"/>
          </a:ln>
          <a:effectLst/>
        </p:spPr>
        <p:style>
          <a:lnRef idx="3">
            <a:schemeClr val="dk1"/>
          </a:lnRef>
          <a:fillRef idx="0">
            <a:schemeClr val="dk1"/>
          </a:fillRef>
          <a:effectRef idx="2">
            <a:schemeClr val="dk1"/>
          </a:effectRef>
          <a:fontRef idx="minor">
            <a:schemeClr val="tx1"/>
          </a:fontRef>
        </p:style>
      </p:cxnSp>
      <p:cxnSp>
        <p:nvCxnSpPr>
          <p:cNvPr id="18" name="Straight Arrow Connector 17" descr="Arrow pointing from State PHL to Local public health departments and laboratories." title="Arrow"/>
          <p:cNvCxnSpPr/>
          <p:nvPr/>
        </p:nvCxnSpPr>
        <p:spPr>
          <a:xfrm flipH="1">
            <a:off x="3495446" y="3800627"/>
            <a:ext cx="466954" cy="585216"/>
          </a:xfrm>
          <a:prstGeom prst="straightConnector1">
            <a:avLst/>
          </a:prstGeom>
          <a:ln>
            <a:solidFill>
              <a:srgbClr val="0039A6"/>
            </a:solidFill>
            <a:tailEnd type="arrow"/>
          </a:ln>
          <a:effectLst/>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5120639" y="4772277"/>
            <a:ext cx="2095500" cy="830997"/>
          </a:xfrm>
          <a:prstGeom prst="rect">
            <a:avLst/>
          </a:prstGeom>
          <a:noFill/>
        </p:spPr>
        <p:txBody>
          <a:bodyPr wrap="square" rtlCol="0">
            <a:spAutoFit/>
          </a:bodyPr>
          <a:lstStyle/>
          <a:p>
            <a:pPr algn="ctr"/>
            <a:r>
              <a:rPr lang="en-US" sz="2400" dirty="0" smtClean="0">
                <a:solidFill>
                  <a:srgbClr val="0039A6"/>
                </a:solidFill>
                <a:effectLst/>
                <a:latin typeface="Century Gothic" panose="020B0502020202020204" pitchFamily="34" charset="0"/>
              </a:rPr>
              <a:t>Clinical</a:t>
            </a:r>
          </a:p>
          <a:p>
            <a:pPr algn="ctr"/>
            <a:r>
              <a:rPr lang="en-US" sz="2400" dirty="0">
                <a:solidFill>
                  <a:srgbClr val="0039A6"/>
                </a:solidFill>
                <a:effectLst/>
                <a:latin typeface="Century Gothic" panose="020B0502020202020204" pitchFamily="34" charset="0"/>
              </a:rPr>
              <a:t>l</a:t>
            </a:r>
            <a:r>
              <a:rPr lang="en-US" sz="2400" dirty="0" smtClean="0">
                <a:solidFill>
                  <a:srgbClr val="0039A6"/>
                </a:solidFill>
                <a:effectLst/>
                <a:latin typeface="Century Gothic" panose="020B0502020202020204" pitchFamily="34" charset="0"/>
              </a:rPr>
              <a:t>aboratories</a:t>
            </a:r>
            <a:endParaRPr lang="en-US" sz="2400" dirty="0">
              <a:solidFill>
                <a:srgbClr val="0039A6"/>
              </a:solidFill>
              <a:effectLst/>
              <a:latin typeface="Century Gothic" panose="020B0502020202020204" pitchFamily="34" charset="0"/>
            </a:endParaRPr>
          </a:p>
        </p:txBody>
      </p:sp>
      <p:cxnSp>
        <p:nvCxnSpPr>
          <p:cNvPr id="17" name="Straight Arrow Connector 16" descr="Arrow pointing from State PHL to Clinical laboratories." title="Arrow"/>
          <p:cNvCxnSpPr/>
          <p:nvPr/>
        </p:nvCxnSpPr>
        <p:spPr>
          <a:xfrm>
            <a:off x="5120639" y="3767364"/>
            <a:ext cx="457919" cy="585020"/>
          </a:xfrm>
          <a:prstGeom prst="straightConnector1">
            <a:avLst/>
          </a:prstGeom>
          <a:ln>
            <a:solidFill>
              <a:srgbClr val="0039A6"/>
            </a:solidFill>
            <a:tailEnd type="arrow"/>
          </a:ln>
          <a:effectLst/>
        </p:spPr>
        <p:style>
          <a:lnRef idx="3">
            <a:schemeClr val="accent3"/>
          </a:lnRef>
          <a:fillRef idx="0">
            <a:schemeClr val="accent3"/>
          </a:fillRef>
          <a:effectRef idx="2">
            <a:schemeClr val="accent3"/>
          </a:effectRef>
          <a:fontRef idx="minor">
            <a:schemeClr val="tx1"/>
          </a:fontRef>
        </p:style>
      </p:cxnSp>
      <p:sp>
        <p:nvSpPr>
          <p:cNvPr id="3" name="Slide Number Placeholder 2"/>
          <p:cNvSpPr>
            <a:spLocks noGrp="1"/>
          </p:cNvSpPr>
          <p:nvPr>
            <p:ph type="sldNum" sz="quarter" idx="12"/>
          </p:nvPr>
        </p:nvSpPr>
        <p:spPr/>
        <p:txBody>
          <a:bodyPr/>
          <a:lstStyle/>
          <a:p>
            <a:pPr algn="r">
              <a:defRPr/>
            </a:pPr>
            <a:fld id="{B8477CA6-37AB-49C2-B88B-8C89FDB7A7DF}" type="slidenum">
              <a:rPr lang="en-US" smtClean="0"/>
              <a:pPr algn="r">
                <a:defRPr/>
              </a:pPr>
              <a:t>24</a:t>
            </a:fld>
            <a:endParaRPr lang="en-US" dirty="0"/>
          </a:p>
        </p:txBody>
      </p:sp>
    </p:spTree>
    <p:extLst>
      <p:ext uri="{BB962C8B-B14F-4D97-AF65-F5344CB8AC3E}">
        <p14:creationId xmlns:p14="http://schemas.microsoft.com/office/powerpoint/2010/main" val="2932494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descr="Arrow point from State PHL to Environmental laboratories." title="Arrow"/>
          <p:cNvGrpSpPr/>
          <p:nvPr/>
        </p:nvGrpSpPr>
        <p:grpSpPr>
          <a:xfrm>
            <a:off x="382691" y="665202"/>
            <a:ext cx="8608909" cy="5202198"/>
            <a:chOff x="382691" y="589002"/>
            <a:chExt cx="8608909" cy="5202198"/>
          </a:xfrm>
        </p:grpSpPr>
        <p:sp>
          <p:nvSpPr>
            <p:cNvPr id="20" name="TextBox 19"/>
            <p:cNvSpPr txBox="1"/>
            <p:nvPr/>
          </p:nvSpPr>
          <p:spPr>
            <a:xfrm>
              <a:off x="957824" y="589002"/>
              <a:ext cx="7347976"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PHL </a:t>
              </a:r>
              <a:r>
                <a:rPr lang="en-US" sz="3000" dirty="0">
                  <a:solidFill>
                    <a:srgbClr val="0039A6"/>
                  </a:solidFill>
                  <a:effectLst/>
                  <a:latin typeface="Century Gothic" panose="020B0502020202020204" pitchFamily="34" charset="0"/>
                </a:rPr>
                <a:t>System Infrastructure </a:t>
              </a:r>
              <a:r>
                <a:rPr lang="en-US" sz="3000" dirty="0" smtClean="0">
                  <a:solidFill>
                    <a:srgbClr val="0039A6"/>
                  </a:solidFill>
                  <a:effectLst/>
                  <a:latin typeface="Century Gothic" panose="020B0502020202020204" pitchFamily="34" charset="0"/>
                </a:rPr>
                <a:t>(continued)</a:t>
              </a:r>
              <a:endParaRPr lang="en-US" sz="3000" dirty="0">
                <a:solidFill>
                  <a:srgbClr val="0039A6"/>
                </a:solidFill>
                <a:effectLst/>
                <a:latin typeface="Century Gothic" panose="020B0502020202020204" pitchFamily="34" charset="0"/>
              </a:endParaRPr>
            </a:p>
          </p:txBody>
        </p:sp>
        <p:cxnSp>
          <p:nvCxnSpPr>
            <p:cNvPr id="32" name="Straight Connector 31"/>
            <p:cNvCxnSpPr/>
            <p:nvPr/>
          </p:nvCxnSpPr>
          <p:spPr>
            <a:xfrm>
              <a:off x="533400" y="1166982"/>
              <a:ext cx="8043081"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33" name="TextBox 32"/>
            <p:cNvSpPr txBox="1"/>
            <p:nvPr/>
          </p:nvSpPr>
          <p:spPr>
            <a:xfrm>
              <a:off x="3276600" y="3092863"/>
              <a:ext cx="2741509" cy="461665"/>
            </a:xfrm>
            <a:prstGeom prst="rect">
              <a:avLst/>
            </a:prstGeom>
            <a:noFill/>
          </p:spPr>
          <p:txBody>
            <a:bodyPr wrap="square" rtlCol="0">
              <a:spAutoFit/>
            </a:bodyPr>
            <a:lstStyle/>
            <a:p>
              <a:pPr algn="ctr"/>
              <a:r>
                <a:rPr lang="en-US" sz="2400" dirty="0" smtClean="0">
                  <a:solidFill>
                    <a:srgbClr val="0039A6"/>
                  </a:solidFill>
                  <a:effectLst/>
                  <a:latin typeface="Century Gothic" panose="020B0502020202020204" pitchFamily="34" charset="0"/>
                </a:rPr>
                <a:t>State PHL</a:t>
              </a:r>
              <a:endParaRPr lang="en-US" sz="2400" dirty="0">
                <a:solidFill>
                  <a:srgbClr val="0039A6"/>
                </a:solidFill>
                <a:effectLst/>
                <a:latin typeface="Century Gothic" panose="020B0502020202020204" pitchFamily="34" charset="0"/>
              </a:endParaRPr>
            </a:p>
          </p:txBody>
        </p:sp>
        <p:sp>
          <p:nvSpPr>
            <p:cNvPr id="34" name="TextBox 33"/>
            <p:cNvSpPr txBox="1"/>
            <p:nvPr/>
          </p:nvSpPr>
          <p:spPr>
            <a:xfrm>
              <a:off x="3200400" y="1371600"/>
              <a:ext cx="2741509" cy="830997"/>
            </a:xfrm>
            <a:prstGeom prst="rect">
              <a:avLst/>
            </a:prstGeom>
            <a:noFill/>
          </p:spPr>
          <p:txBody>
            <a:bodyPr wrap="square" rtlCol="0">
              <a:spAutoFit/>
            </a:bodyPr>
            <a:lstStyle/>
            <a:p>
              <a:pPr algn="ctr"/>
              <a:r>
                <a:rPr lang="en-US" sz="2400" dirty="0" smtClean="0">
                  <a:solidFill>
                    <a:srgbClr val="0039A6"/>
                  </a:solidFill>
                  <a:effectLst/>
                  <a:latin typeface="Century Gothic" panose="020B0502020202020204" pitchFamily="34" charset="0"/>
                </a:rPr>
                <a:t>Environmental</a:t>
              </a:r>
            </a:p>
            <a:p>
              <a:pPr algn="ctr"/>
              <a:r>
                <a:rPr lang="en-US" sz="2400" dirty="0">
                  <a:solidFill>
                    <a:srgbClr val="0039A6"/>
                  </a:solidFill>
                  <a:effectLst/>
                  <a:latin typeface="Century Gothic" panose="020B0502020202020204" pitchFamily="34" charset="0"/>
                </a:rPr>
                <a:t>l</a:t>
              </a:r>
              <a:r>
                <a:rPr lang="en-US" sz="2400" dirty="0" smtClean="0">
                  <a:solidFill>
                    <a:srgbClr val="0039A6"/>
                  </a:solidFill>
                  <a:effectLst/>
                  <a:latin typeface="Century Gothic" panose="020B0502020202020204" pitchFamily="34" charset="0"/>
                </a:rPr>
                <a:t>aboratories</a:t>
              </a:r>
              <a:endParaRPr lang="en-US" sz="2400" dirty="0">
                <a:solidFill>
                  <a:srgbClr val="0039A6"/>
                </a:solidFill>
                <a:effectLst/>
                <a:latin typeface="Century Gothic" panose="020B0502020202020204" pitchFamily="34" charset="0"/>
              </a:endParaRPr>
            </a:p>
          </p:txBody>
        </p:sp>
        <p:sp>
          <p:nvSpPr>
            <p:cNvPr id="35" name="TextBox 34"/>
            <p:cNvSpPr txBox="1"/>
            <p:nvPr/>
          </p:nvSpPr>
          <p:spPr>
            <a:xfrm>
              <a:off x="6250091" y="3031307"/>
              <a:ext cx="2741509" cy="830997"/>
            </a:xfrm>
            <a:prstGeom prst="rect">
              <a:avLst/>
            </a:prstGeom>
            <a:noFill/>
          </p:spPr>
          <p:txBody>
            <a:bodyPr wrap="square" rtlCol="0">
              <a:spAutoFit/>
            </a:bodyPr>
            <a:lstStyle/>
            <a:p>
              <a:pPr algn="ctr"/>
              <a:r>
                <a:rPr lang="en-US" sz="2400" dirty="0" smtClean="0">
                  <a:solidFill>
                    <a:srgbClr val="0039A6"/>
                  </a:solidFill>
                  <a:effectLst/>
                  <a:latin typeface="Century Gothic" panose="020B0502020202020204" pitchFamily="34" charset="0"/>
                </a:rPr>
                <a:t>Physician</a:t>
              </a:r>
            </a:p>
            <a:p>
              <a:pPr algn="ctr"/>
              <a:r>
                <a:rPr lang="en-US" sz="2400" dirty="0">
                  <a:solidFill>
                    <a:srgbClr val="0039A6"/>
                  </a:solidFill>
                  <a:effectLst/>
                  <a:latin typeface="Century Gothic" panose="020B0502020202020204" pitchFamily="34" charset="0"/>
                </a:rPr>
                <a:t>l</a:t>
              </a:r>
              <a:r>
                <a:rPr lang="en-US" sz="2400" dirty="0" smtClean="0">
                  <a:solidFill>
                    <a:srgbClr val="0039A6"/>
                  </a:solidFill>
                  <a:effectLst/>
                  <a:latin typeface="Century Gothic" panose="020B0502020202020204" pitchFamily="34" charset="0"/>
                </a:rPr>
                <a:t>aboratories</a:t>
              </a:r>
              <a:endParaRPr lang="en-US" sz="2400" dirty="0">
                <a:solidFill>
                  <a:srgbClr val="0039A6"/>
                </a:solidFill>
                <a:effectLst/>
                <a:latin typeface="Century Gothic" panose="020B0502020202020204" pitchFamily="34" charset="0"/>
              </a:endParaRPr>
            </a:p>
          </p:txBody>
        </p:sp>
        <p:sp>
          <p:nvSpPr>
            <p:cNvPr id="36" name="TextBox 35"/>
            <p:cNvSpPr txBox="1"/>
            <p:nvPr/>
          </p:nvSpPr>
          <p:spPr>
            <a:xfrm>
              <a:off x="1143000" y="4590871"/>
              <a:ext cx="3239965" cy="1200329"/>
            </a:xfrm>
            <a:prstGeom prst="rect">
              <a:avLst/>
            </a:prstGeom>
            <a:noFill/>
          </p:spPr>
          <p:txBody>
            <a:bodyPr wrap="square" rtlCol="0">
              <a:spAutoFit/>
            </a:bodyPr>
            <a:lstStyle/>
            <a:p>
              <a:pPr algn="ctr"/>
              <a:r>
                <a:rPr lang="en-US" sz="2400" dirty="0" smtClean="0">
                  <a:solidFill>
                    <a:srgbClr val="0039A6"/>
                  </a:solidFill>
                  <a:effectLst/>
                  <a:latin typeface="Century Gothic" panose="020B0502020202020204" pitchFamily="34" charset="0"/>
                </a:rPr>
                <a:t>Local public </a:t>
              </a:r>
              <a:r>
                <a:rPr lang="en-US" sz="2400" dirty="0">
                  <a:solidFill>
                    <a:srgbClr val="0039A6"/>
                  </a:solidFill>
                  <a:effectLst/>
                  <a:latin typeface="Century Gothic" panose="020B0502020202020204" pitchFamily="34" charset="0"/>
                </a:rPr>
                <a:t>h</a:t>
              </a:r>
              <a:r>
                <a:rPr lang="en-US" sz="2400" dirty="0" smtClean="0">
                  <a:solidFill>
                    <a:srgbClr val="0039A6"/>
                  </a:solidFill>
                  <a:effectLst/>
                  <a:latin typeface="Century Gothic" panose="020B0502020202020204" pitchFamily="34" charset="0"/>
                </a:rPr>
                <a:t>ealth </a:t>
              </a:r>
              <a:r>
                <a:rPr lang="en-US" sz="2400" dirty="0">
                  <a:solidFill>
                    <a:srgbClr val="0039A6"/>
                  </a:solidFill>
                  <a:effectLst/>
                  <a:latin typeface="Century Gothic" panose="020B0502020202020204" pitchFamily="34" charset="0"/>
                </a:rPr>
                <a:t>d</a:t>
              </a:r>
              <a:r>
                <a:rPr lang="en-US" sz="2400" dirty="0" smtClean="0">
                  <a:solidFill>
                    <a:srgbClr val="0039A6"/>
                  </a:solidFill>
                  <a:effectLst/>
                  <a:latin typeface="Century Gothic" panose="020B0502020202020204" pitchFamily="34" charset="0"/>
                </a:rPr>
                <a:t>epartments </a:t>
              </a:r>
            </a:p>
            <a:p>
              <a:pPr algn="ctr"/>
              <a:r>
                <a:rPr lang="en-US" sz="2400" dirty="0" smtClean="0">
                  <a:solidFill>
                    <a:srgbClr val="0039A6"/>
                  </a:solidFill>
                  <a:effectLst/>
                  <a:latin typeface="Century Gothic" panose="020B0502020202020204" pitchFamily="34" charset="0"/>
                </a:rPr>
                <a:t>and laboratories</a:t>
              </a:r>
              <a:endParaRPr lang="en-US" sz="2400" dirty="0">
                <a:solidFill>
                  <a:srgbClr val="0039A6"/>
                </a:solidFill>
                <a:effectLst/>
                <a:latin typeface="Century Gothic" panose="020B0502020202020204" pitchFamily="34" charset="0"/>
              </a:endParaRPr>
            </a:p>
          </p:txBody>
        </p:sp>
        <p:sp>
          <p:nvSpPr>
            <p:cNvPr id="37" name="TextBox 36"/>
            <p:cNvSpPr txBox="1"/>
            <p:nvPr/>
          </p:nvSpPr>
          <p:spPr>
            <a:xfrm>
              <a:off x="382691" y="2892808"/>
              <a:ext cx="2741509" cy="1200329"/>
            </a:xfrm>
            <a:prstGeom prst="rect">
              <a:avLst/>
            </a:prstGeom>
            <a:noFill/>
          </p:spPr>
          <p:txBody>
            <a:bodyPr wrap="square" rtlCol="0">
              <a:spAutoFit/>
            </a:bodyPr>
            <a:lstStyle/>
            <a:p>
              <a:pPr algn="ctr"/>
              <a:r>
                <a:rPr lang="en-US" sz="2400" dirty="0" smtClean="0">
                  <a:solidFill>
                    <a:srgbClr val="0039A6"/>
                  </a:solidFill>
                  <a:effectLst/>
                  <a:latin typeface="Century Gothic" panose="020B0502020202020204" pitchFamily="34" charset="0"/>
                </a:rPr>
                <a:t>Federal public </a:t>
              </a:r>
              <a:r>
                <a:rPr lang="en-US" sz="2400" dirty="0">
                  <a:solidFill>
                    <a:srgbClr val="0039A6"/>
                  </a:solidFill>
                  <a:effectLst/>
                  <a:latin typeface="Century Gothic" panose="020B0502020202020204" pitchFamily="34" charset="0"/>
                </a:rPr>
                <a:t>h</a:t>
              </a:r>
              <a:r>
                <a:rPr lang="en-US" sz="2400" dirty="0" smtClean="0">
                  <a:solidFill>
                    <a:srgbClr val="0039A6"/>
                  </a:solidFill>
                  <a:effectLst/>
                  <a:latin typeface="Century Gothic" panose="020B0502020202020204" pitchFamily="34" charset="0"/>
                </a:rPr>
                <a:t>ealth</a:t>
              </a:r>
            </a:p>
            <a:p>
              <a:pPr algn="ctr"/>
              <a:r>
                <a:rPr lang="en-US" sz="2400" dirty="0">
                  <a:solidFill>
                    <a:srgbClr val="0039A6"/>
                  </a:solidFill>
                  <a:effectLst/>
                  <a:latin typeface="Century Gothic" panose="020B0502020202020204" pitchFamily="34" charset="0"/>
                </a:rPr>
                <a:t>l</a:t>
              </a:r>
              <a:r>
                <a:rPr lang="en-US" sz="2400" dirty="0" smtClean="0">
                  <a:solidFill>
                    <a:srgbClr val="0039A6"/>
                  </a:solidFill>
                  <a:effectLst/>
                  <a:latin typeface="Century Gothic" panose="020B0502020202020204" pitchFamily="34" charset="0"/>
                </a:rPr>
                <a:t>aboratories</a:t>
              </a:r>
              <a:endParaRPr lang="en-US" sz="2400" dirty="0">
                <a:solidFill>
                  <a:srgbClr val="0039A6"/>
                </a:solidFill>
                <a:effectLst/>
                <a:latin typeface="Century Gothic" panose="020B0502020202020204" pitchFamily="34" charset="0"/>
              </a:endParaRPr>
            </a:p>
          </p:txBody>
        </p:sp>
        <p:cxnSp>
          <p:nvCxnSpPr>
            <p:cNvPr id="38" name="Straight Arrow Connector 37"/>
            <p:cNvCxnSpPr/>
            <p:nvPr/>
          </p:nvCxnSpPr>
          <p:spPr>
            <a:xfrm flipV="1">
              <a:off x="4589062" y="2362200"/>
              <a:ext cx="0" cy="624989"/>
            </a:xfrm>
            <a:prstGeom prst="straightConnector1">
              <a:avLst/>
            </a:prstGeom>
            <a:ln>
              <a:solidFill>
                <a:srgbClr val="0039A6"/>
              </a:solidFill>
              <a:tailEnd type="arrow"/>
            </a:ln>
            <a:effectLst/>
          </p:spPr>
          <p:style>
            <a:lnRef idx="3">
              <a:schemeClr val="accent3"/>
            </a:lnRef>
            <a:fillRef idx="0">
              <a:schemeClr val="accent3"/>
            </a:fillRef>
            <a:effectRef idx="2">
              <a:schemeClr val="accent3"/>
            </a:effectRef>
            <a:fontRef idx="minor">
              <a:schemeClr val="tx1"/>
            </a:fontRef>
          </p:style>
        </p:cxnSp>
        <p:cxnSp>
          <p:nvCxnSpPr>
            <p:cNvPr id="39" name="Straight Arrow Connector 38" descr="Arrow pointing from State PHL to Federal public health laboratories." title="Arrow"/>
            <p:cNvCxnSpPr/>
            <p:nvPr/>
          </p:nvCxnSpPr>
          <p:spPr>
            <a:xfrm flipH="1" flipV="1">
              <a:off x="3099835" y="3323695"/>
              <a:ext cx="585216" cy="1"/>
            </a:xfrm>
            <a:prstGeom prst="straightConnector1">
              <a:avLst/>
            </a:prstGeom>
            <a:ln>
              <a:solidFill>
                <a:srgbClr val="0039A6"/>
              </a:solidFill>
              <a:tailEnd type="arrow"/>
            </a:ln>
            <a:effectLst/>
          </p:spPr>
          <p:style>
            <a:lnRef idx="3">
              <a:schemeClr val="dk1"/>
            </a:lnRef>
            <a:fillRef idx="0">
              <a:schemeClr val="dk1"/>
            </a:fillRef>
            <a:effectRef idx="2">
              <a:schemeClr val="dk1"/>
            </a:effectRef>
            <a:fontRef idx="minor">
              <a:schemeClr val="tx1"/>
            </a:fontRef>
          </p:style>
        </p:cxnSp>
        <p:cxnSp>
          <p:nvCxnSpPr>
            <p:cNvPr id="40" name="Straight Arrow Connector 39" descr="Arrow pointing from State PHL to Physician laboratories." title="Arrow"/>
            <p:cNvCxnSpPr/>
            <p:nvPr/>
          </p:nvCxnSpPr>
          <p:spPr>
            <a:xfrm>
              <a:off x="5715000" y="3355546"/>
              <a:ext cx="685800" cy="7947"/>
            </a:xfrm>
            <a:prstGeom prst="straightConnector1">
              <a:avLst/>
            </a:prstGeom>
            <a:ln>
              <a:solidFill>
                <a:srgbClr val="0039A6"/>
              </a:solidFill>
              <a:tailEnd type="arrow"/>
            </a:ln>
            <a:effectLst/>
          </p:spPr>
          <p:style>
            <a:lnRef idx="3">
              <a:schemeClr val="dk1"/>
            </a:lnRef>
            <a:fillRef idx="0">
              <a:schemeClr val="dk1"/>
            </a:fillRef>
            <a:effectRef idx="2">
              <a:schemeClr val="dk1"/>
            </a:effectRef>
            <a:fontRef idx="minor">
              <a:schemeClr val="tx1"/>
            </a:fontRef>
          </p:style>
        </p:cxnSp>
        <p:cxnSp>
          <p:nvCxnSpPr>
            <p:cNvPr id="41" name="Straight Arrow Connector 40" descr="Arrow pointing from State PHL to Local public health departments and laboratories." title="Arrow"/>
            <p:cNvCxnSpPr/>
            <p:nvPr/>
          </p:nvCxnSpPr>
          <p:spPr>
            <a:xfrm flipH="1">
              <a:off x="3495446" y="3800627"/>
              <a:ext cx="466954" cy="585216"/>
            </a:xfrm>
            <a:prstGeom prst="straightConnector1">
              <a:avLst/>
            </a:prstGeom>
            <a:ln>
              <a:solidFill>
                <a:srgbClr val="0039A6"/>
              </a:solidFill>
              <a:tailEnd type="arrow"/>
            </a:ln>
            <a:effectLst/>
          </p:spPr>
          <p:style>
            <a:lnRef idx="3">
              <a:schemeClr val="accent3"/>
            </a:lnRef>
            <a:fillRef idx="0">
              <a:schemeClr val="accent3"/>
            </a:fillRef>
            <a:effectRef idx="2">
              <a:schemeClr val="accent3"/>
            </a:effectRef>
            <a:fontRef idx="minor">
              <a:schemeClr val="tx1"/>
            </a:fontRef>
          </p:style>
        </p:cxnSp>
        <p:sp>
          <p:nvSpPr>
            <p:cNvPr id="42" name="TextBox 41"/>
            <p:cNvSpPr txBox="1"/>
            <p:nvPr/>
          </p:nvSpPr>
          <p:spPr>
            <a:xfrm>
              <a:off x="5181600" y="4800600"/>
              <a:ext cx="2095500" cy="830997"/>
            </a:xfrm>
            <a:prstGeom prst="rect">
              <a:avLst/>
            </a:prstGeom>
            <a:noFill/>
          </p:spPr>
          <p:txBody>
            <a:bodyPr wrap="square" rtlCol="0">
              <a:spAutoFit/>
            </a:bodyPr>
            <a:lstStyle/>
            <a:p>
              <a:pPr algn="ctr"/>
              <a:r>
                <a:rPr lang="en-US" sz="2400" dirty="0" smtClean="0">
                  <a:solidFill>
                    <a:srgbClr val="0039A6"/>
                  </a:solidFill>
                  <a:effectLst/>
                  <a:latin typeface="Century Gothic" panose="020B0502020202020204" pitchFamily="34" charset="0"/>
                </a:rPr>
                <a:t>Clinical</a:t>
              </a:r>
            </a:p>
            <a:p>
              <a:pPr algn="ctr"/>
              <a:r>
                <a:rPr lang="en-US" sz="2400" dirty="0" smtClean="0">
                  <a:solidFill>
                    <a:srgbClr val="0039A6"/>
                  </a:solidFill>
                  <a:effectLst/>
                  <a:latin typeface="Century Gothic" panose="020B0502020202020204" pitchFamily="34" charset="0"/>
                </a:rPr>
                <a:t>laboratories</a:t>
              </a:r>
              <a:endParaRPr lang="en-US" sz="2400" dirty="0">
                <a:solidFill>
                  <a:srgbClr val="0039A6"/>
                </a:solidFill>
                <a:effectLst/>
                <a:latin typeface="Century Gothic" panose="020B0502020202020204" pitchFamily="34" charset="0"/>
              </a:endParaRPr>
            </a:p>
          </p:txBody>
        </p:sp>
        <p:cxnSp>
          <p:nvCxnSpPr>
            <p:cNvPr id="43" name="Straight Arrow Connector 42" descr="Arrow pointing from State PHL to Clinical laboratories." title="Arrow"/>
            <p:cNvCxnSpPr/>
            <p:nvPr/>
          </p:nvCxnSpPr>
          <p:spPr>
            <a:xfrm>
              <a:off x="5134906" y="3834580"/>
              <a:ext cx="457919" cy="585020"/>
            </a:xfrm>
            <a:prstGeom prst="straightConnector1">
              <a:avLst/>
            </a:prstGeom>
            <a:ln>
              <a:solidFill>
                <a:srgbClr val="0039A6"/>
              </a:solidFill>
              <a:tailEnd type="arrow"/>
            </a:ln>
            <a:effectLst/>
          </p:spPr>
          <p:style>
            <a:lnRef idx="3">
              <a:schemeClr val="accent3"/>
            </a:lnRef>
            <a:fillRef idx="0">
              <a:schemeClr val="accent3"/>
            </a:fillRef>
            <a:effectRef idx="2">
              <a:schemeClr val="accent3"/>
            </a:effectRef>
            <a:fontRef idx="minor">
              <a:schemeClr val="tx1"/>
            </a:fontRef>
          </p:style>
        </p:cxnSp>
      </p:grpSp>
      <p:sp>
        <p:nvSpPr>
          <p:cNvPr id="2" name="Slide Number Placeholder 1"/>
          <p:cNvSpPr>
            <a:spLocks noGrp="1"/>
          </p:cNvSpPr>
          <p:nvPr>
            <p:ph type="sldNum" sz="quarter" idx="12"/>
          </p:nvPr>
        </p:nvSpPr>
        <p:spPr/>
        <p:txBody>
          <a:bodyPr/>
          <a:lstStyle/>
          <a:p>
            <a:pPr algn="r">
              <a:defRPr/>
            </a:pPr>
            <a:fld id="{B8477CA6-37AB-49C2-B88B-8C89FDB7A7DF}" type="slidenum">
              <a:rPr lang="en-US" smtClean="0"/>
              <a:pPr algn="r">
                <a:defRPr/>
              </a:pPr>
              <a:t>25</a:t>
            </a:fld>
            <a:endParaRPr lang="en-US" dirty="0"/>
          </a:p>
        </p:txBody>
      </p:sp>
    </p:spTree>
    <p:extLst>
      <p:ext uri="{BB962C8B-B14F-4D97-AF65-F5344CB8AC3E}">
        <p14:creationId xmlns:p14="http://schemas.microsoft.com/office/powerpoint/2010/main" val="2280279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81000" y="2559441"/>
            <a:ext cx="3299792" cy="740664"/>
            <a:chOff x="381000" y="2590799"/>
            <a:chExt cx="3299792" cy="740664"/>
          </a:xfrm>
        </p:grpSpPr>
        <p:sp>
          <p:nvSpPr>
            <p:cNvPr id="15" name="Rectangle 14"/>
            <p:cNvSpPr/>
            <p:nvPr/>
          </p:nvSpPr>
          <p:spPr>
            <a:xfrm>
              <a:off x="381000" y="2590799"/>
              <a:ext cx="3258508" cy="740664"/>
            </a:xfrm>
            <a:prstGeom prst="rect">
              <a:avLst/>
            </a:prstGeom>
            <a:solidFill>
              <a:srgbClr val="0039A6"/>
            </a:solidFill>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6" name="TextBox 15"/>
            <p:cNvSpPr txBox="1"/>
            <p:nvPr/>
          </p:nvSpPr>
          <p:spPr>
            <a:xfrm>
              <a:off x="407240" y="2730299"/>
              <a:ext cx="3273552" cy="461665"/>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Federa</a:t>
              </a:r>
              <a:r>
                <a:rPr lang="en-US" sz="2400" dirty="0" smtClean="0">
                  <a:solidFill>
                    <a:schemeClr val="bg1"/>
                  </a:solidFill>
                  <a:effectLst/>
                  <a:latin typeface="Century Gothic" panose="020B0502020202020204" pitchFamily="34" charset="0"/>
                </a:rPr>
                <a:t>l</a:t>
              </a:r>
              <a:endParaRPr lang="en-US" sz="2000" b="1" dirty="0">
                <a:solidFill>
                  <a:schemeClr val="bg1"/>
                </a:solidFill>
                <a:effectLst/>
                <a:latin typeface="Century Gothic" panose="020B0502020202020204" pitchFamily="34" charset="0"/>
              </a:endParaRPr>
            </a:p>
          </p:txBody>
        </p:sp>
      </p:grpSp>
      <p:sp>
        <p:nvSpPr>
          <p:cNvPr id="12" name="TextBox 11"/>
          <p:cNvSpPr txBox="1"/>
          <p:nvPr/>
        </p:nvSpPr>
        <p:spPr>
          <a:xfrm>
            <a:off x="914400" y="589002"/>
            <a:ext cx="7347976"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PHL System Infrastructure (continued)</a:t>
            </a:r>
            <a:endParaRPr lang="en-US" sz="3000" dirty="0">
              <a:solidFill>
                <a:srgbClr val="0039A6"/>
              </a:solidFill>
              <a:effectLst/>
              <a:latin typeface="Century Gothic" panose="020B0502020202020204" pitchFamily="34" charset="0"/>
            </a:endParaRPr>
          </a:p>
        </p:txBody>
      </p:sp>
      <p:grpSp>
        <p:nvGrpSpPr>
          <p:cNvPr id="23" name="Group 22"/>
          <p:cNvGrpSpPr/>
          <p:nvPr/>
        </p:nvGrpSpPr>
        <p:grpSpPr>
          <a:xfrm>
            <a:off x="381001" y="1423969"/>
            <a:ext cx="3276600" cy="740664"/>
            <a:chOff x="381001" y="1447799"/>
            <a:chExt cx="3276600" cy="740664"/>
          </a:xfrm>
        </p:grpSpPr>
        <p:sp>
          <p:nvSpPr>
            <p:cNvPr id="13" name="Rectangle 12"/>
            <p:cNvSpPr/>
            <p:nvPr/>
          </p:nvSpPr>
          <p:spPr>
            <a:xfrm>
              <a:off x="381001" y="1447799"/>
              <a:ext cx="3276600" cy="740664"/>
            </a:xfrm>
            <a:prstGeom prst="rect">
              <a:avLst/>
            </a:prstGeom>
            <a:solidFill>
              <a:srgbClr val="0039A6"/>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4" name="TextBox 13"/>
            <p:cNvSpPr txBox="1"/>
            <p:nvPr/>
          </p:nvSpPr>
          <p:spPr>
            <a:xfrm>
              <a:off x="415759" y="1587299"/>
              <a:ext cx="3207086" cy="430887"/>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States and Territories</a:t>
              </a:r>
              <a:endParaRPr lang="en-US" sz="2200" b="1" dirty="0">
                <a:solidFill>
                  <a:schemeClr val="bg1"/>
                </a:solidFill>
                <a:effectLst/>
                <a:latin typeface="Century Gothic" panose="020B0502020202020204" pitchFamily="34" charset="0"/>
              </a:endParaRPr>
            </a:p>
          </p:txBody>
        </p:sp>
      </p:grpSp>
      <p:grpSp>
        <p:nvGrpSpPr>
          <p:cNvPr id="6" name="Group 5"/>
          <p:cNvGrpSpPr/>
          <p:nvPr/>
        </p:nvGrpSpPr>
        <p:grpSpPr>
          <a:xfrm>
            <a:off x="381000" y="3971549"/>
            <a:ext cx="3276600" cy="741065"/>
            <a:chOff x="381000" y="4010968"/>
            <a:chExt cx="3276600" cy="741065"/>
          </a:xfrm>
        </p:grpSpPr>
        <p:sp>
          <p:nvSpPr>
            <p:cNvPr id="17" name="Rectangle 16"/>
            <p:cNvSpPr/>
            <p:nvPr/>
          </p:nvSpPr>
          <p:spPr>
            <a:xfrm>
              <a:off x="381000" y="4010968"/>
              <a:ext cx="3276600" cy="741065"/>
            </a:xfrm>
            <a:prstGeom prst="rect">
              <a:avLst/>
            </a:prstGeom>
            <a:solidFill>
              <a:srgbClr val="0039A6"/>
            </a:solidFill>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8" name="TextBox 17"/>
            <p:cNvSpPr txBox="1"/>
            <p:nvPr/>
          </p:nvSpPr>
          <p:spPr>
            <a:xfrm>
              <a:off x="455886" y="4150668"/>
              <a:ext cx="3126828" cy="461665"/>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Environmenta</a:t>
              </a:r>
              <a:r>
                <a:rPr lang="en-US" sz="2400" dirty="0" smtClean="0">
                  <a:solidFill>
                    <a:schemeClr val="bg1"/>
                  </a:solidFill>
                  <a:effectLst/>
                  <a:latin typeface="Century Gothic" panose="020B0502020202020204" pitchFamily="34" charset="0"/>
                </a:rPr>
                <a:t>l</a:t>
              </a:r>
              <a:endParaRPr lang="en-US" sz="2000" b="1" dirty="0">
                <a:solidFill>
                  <a:schemeClr val="bg1"/>
                </a:solidFill>
                <a:effectLst/>
                <a:latin typeface="Century Gothic" panose="020B0502020202020204" pitchFamily="34" charset="0"/>
              </a:endParaRPr>
            </a:p>
          </p:txBody>
        </p:sp>
      </p:grpSp>
      <p:sp>
        <p:nvSpPr>
          <p:cNvPr id="19" name="Rectangle 18"/>
          <p:cNvSpPr/>
          <p:nvPr/>
        </p:nvSpPr>
        <p:spPr>
          <a:xfrm>
            <a:off x="381000" y="5430303"/>
            <a:ext cx="3276600" cy="740664"/>
          </a:xfrm>
          <a:prstGeom prst="rect">
            <a:avLst/>
          </a:prstGeom>
          <a:solidFill>
            <a:srgbClr val="0039A6"/>
          </a:solidFill>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0" name="TextBox 19"/>
          <p:cNvSpPr txBox="1"/>
          <p:nvPr/>
        </p:nvSpPr>
        <p:spPr>
          <a:xfrm>
            <a:off x="381000" y="5446692"/>
            <a:ext cx="3393273" cy="769441"/>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Private (physician</a:t>
            </a:r>
            <a:br>
              <a:rPr lang="en-US" sz="2200" dirty="0" smtClean="0">
                <a:solidFill>
                  <a:schemeClr val="bg1"/>
                </a:solidFill>
                <a:effectLst/>
                <a:latin typeface="Century Gothic" panose="020B0502020202020204" pitchFamily="34" charset="0"/>
              </a:rPr>
            </a:br>
            <a:r>
              <a:rPr lang="en-US" sz="2200" dirty="0" smtClean="0">
                <a:solidFill>
                  <a:schemeClr val="bg1"/>
                </a:solidFill>
                <a:effectLst/>
                <a:latin typeface="Century Gothic" panose="020B0502020202020204" pitchFamily="34" charset="0"/>
              </a:rPr>
              <a:t>or clinical</a:t>
            </a:r>
            <a:r>
              <a:rPr lang="en-US" sz="2000" dirty="0" smtClean="0">
                <a:solidFill>
                  <a:schemeClr val="bg1"/>
                </a:solidFill>
                <a:effectLst/>
                <a:latin typeface="Century Gothic" panose="020B0502020202020204" pitchFamily="34" charset="0"/>
              </a:rPr>
              <a:t>)</a:t>
            </a:r>
            <a:endParaRPr lang="en-US" sz="2000" b="1" dirty="0">
              <a:solidFill>
                <a:schemeClr val="bg1"/>
              </a:solidFill>
              <a:effectLst/>
              <a:latin typeface="Century Gothic" panose="020B0502020202020204" pitchFamily="34" charset="0"/>
            </a:endParaRPr>
          </a:p>
        </p:txBody>
      </p:sp>
      <p:cxnSp>
        <p:nvCxnSpPr>
          <p:cNvPr id="22" name="Straight Connector 21"/>
          <p:cNvCxnSpPr/>
          <p:nvPr/>
        </p:nvCxnSpPr>
        <p:spPr>
          <a:xfrm>
            <a:off x="4054988" y="1794301"/>
            <a:ext cx="533400" cy="0"/>
          </a:xfrm>
          <a:prstGeom prst="line">
            <a:avLst/>
          </a:prstGeom>
          <a:ln w="25400">
            <a:solidFill>
              <a:srgbClr val="0039A6"/>
            </a:solidFill>
          </a:ln>
          <a:effectLst/>
        </p:spPr>
        <p:style>
          <a:lnRef idx="3">
            <a:schemeClr val="accent3"/>
          </a:lnRef>
          <a:fillRef idx="0">
            <a:schemeClr val="accent3"/>
          </a:fillRef>
          <a:effectRef idx="2">
            <a:schemeClr val="accent3"/>
          </a:effectRef>
          <a:fontRef idx="minor">
            <a:schemeClr val="tx1"/>
          </a:fontRef>
        </p:style>
      </p:cxnSp>
      <p:sp>
        <p:nvSpPr>
          <p:cNvPr id="26" name="TextBox 25"/>
          <p:cNvSpPr txBox="1"/>
          <p:nvPr/>
        </p:nvSpPr>
        <p:spPr>
          <a:xfrm>
            <a:off x="4724400" y="1378803"/>
            <a:ext cx="4343399" cy="769441"/>
          </a:xfrm>
          <a:prstGeom prst="rect">
            <a:avLst/>
          </a:prstGeom>
          <a:noFill/>
        </p:spPr>
        <p:txBody>
          <a:bodyPr wrap="square" rtlCol="0">
            <a:spAutoFit/>
          </a:bodyPr>
          <a:lstStyle/>
          <a:p>
            <a:r>
              <a:rPr lang="en-US" sz="2200" dirty="0" smtClean="0">
                <a:solidFill>
                  <a:srgbClr val="0039A6"/>
                </a:solidFill>
                <a:effectLst/>
                <a:latin typeface="Century Gothic" panose="020B0502020202020204" pitchFamily="34" charset="0"/>
              </a:rPr>
              <a:t>Perform tests on behalf</a:t>
            </a:r>
            <a:br>
              <a:rPr lang="en-US" sz="2200" dirty="0" smtClean="0">
                <a:solidFill>
                  <a:srgbClr val="0039A6"/>
                </a:solidFill>
                <a:effectLst/>
                <a:latin typeface="Century Gothic" panose="020B0502020202020204" pitchFamily="34" charset="0"/>
              </a:rPr>
            </a:br>
            <a:r>
              <a:rPr lang="en-US" sz="2200" dirty="0" smtClean="0">
                <a:solidFill>
                  <a:srgbClr val="0039A6"/>
                </a:solidFill>
                <a:effectLst/>
                <a:latin typeface="Century Gothic" panose="020B0502020202020204" pitchFamily="34" charset="0"/>
              </a:rPr>
              <a:t>of the jurisdiction</a:t>
            </a:r>
            <a:endParaRPr lang="en-US" sz="2200" b="1" dirty="0">
              <a:solidFill>
                <a:srgbClr val="0039A6"/>
              </a:solidFill>
              <a:effectLst/>
              <a:latin typeface="Century Gothic" panose="020B0502020202020204" pitchFamily="34" charset="0"/>
            </a:endParaRPr>
          </a:p>
        </p:txBody>
      </p:sp>
      <p:cxnSp>
        <p:nvCxnSpPr>
          <p:cNvPr id="21" name="Straight Connector 20"/>
          <p:cNvCxnSpPr/>
          <p:nvPr/>
        </p:nvCxnSpPr>
        <p:spPr>
          <a:xfrm>
            <a:off x="555006" y="1143000"/>
            <a:ext cx="8043081"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27" name="TextBox 26"/>
          <p:cNvSpPr txBox="1"/>
          <p:nvPr/>
        </p:nvSpPr>
        <p:spPr>
          <a:xfrm>
            <a:off x="4724400" y="2329609"/>
            <a:ext cx="3695887" cy="1107996"/>
          </a:xfrm>
          <a:prstGeom prst="rect">
            <a:avLst/>
          </a:prstGeom>
          <a:noFill/>
        </p:spPr>
        <p:txBody>
          <a:bodyPr wrap="square" rtlCol="0">
            <a:spAutoFit/>
          </a:bodyPr>
          <a:lstStyle/>
          <a:p>
            <a:r>
              <a:rPr lang="en-US" sz="2200" dirty="0" smtClean="0">
                <a:solidFill>
                  <a:srgbClr val="0039A6"/>
                </a:solidFill>
                <a:effectLst/>
                <a:latin typeface="Century Gothic" panose="020B0502020202020204" pitchFamily="34" charset="0"/>
              </a:rPr>
              <a:t>Becomes involved when additional assistance is needed</a:t>
            </a:r>
            <a:endParaRPr lang="en-US" sz="2200" b="1" dirty="0">
              <a:solidFill>
                <a:srgbClr val="0039A6"/>
              </a:solidFill>
              <a:effectLst/>
              <a:latin typeface="Century Gothic" panose="020B0502020202020204" pitchFamily="34" charset="0"/>
            </a:endParaRPr>
          </a:p>
        </p:txBody>
      </p:sp>
      <p:cxnSp>
        <p:nvCxnSpPr>
          <p:cNvPr id="33" name="Straight Connector 32"/>
          <p:cNvCxnSpPr/>
          <p:nvPr/>
        </p:nvCxnSpPr>
        <p:spPr>
          <a:xfrm>
            <a:off x="4038600" y="2929773"/>
            <a:ext cx="533400" cy="0"/>
          </a:xfrm>
          <a:prstGeom prst="line">
            <a:avLst/>
          </a:prstGeom>
          <a:ln w="25400">
            <a:solidFill>
              <a:srgbClr val="0039A6"/>
            </a:solidFill>
          </a:ln>
          <a:effectLst/>
        </p:spPr>
        <p:style>
          <a:lnRef idx="3">
            <a:schemeClr val="accent3"/>
          </a:lnRef>
          <a:fillRef idx="0">
            <a:schemeClr val="accent3"/>
          </a:fillRef>
          <a:effectRef idx="2">
            <a:schemeClr val="accent3"/>
          </a:effectRef>
          <a:fontRef idx="minor">
            <a:schemeClr val="tx1"/>
          </a:fontRef>
        </p:style>
      </p:cxnSp>
      <p:sp>
        <p:nvSpPr>
          <p:cNvPr id="28" name="TextBox 27"/>
          <p:cNvSpPr txBox="1"/>
          <p:nvPr/>
        </p:nvSpPr>
        <p:spPr>
          <a:xfrm>
            <a:off x="4724400" y="3557251"/>
            <a:ext cx="3860801" cy="1446550"/>
          </a:xfrm>
          <a:prstGeom prst="rect">
            <a:avLst/>
          </a:prstGeom>
          <a:noFill/>
        </p:spPr>
        <p:txBody>
          <a:bodyPr wrap="square" rtlCol="0">
            <a:spAutoFit/>
          </a:bodyPr>
          <a:lstStyle/>
          <a:p>
            <a:r>
              <a:rPr lang="en-US" sz="2200" dirty="0" smtClean="0">
                <a:solidFill>
                  <a:srgbClr val="0039A6"/>
                </a:solidFill>
                <a:effectLst/>
                <a:latin typeface="Century Gothic" panose="020B0502020202020204" pitchFamily="34" charset="0"/>
              </a:rPr>
              <a:t>Focuses on testing samples of air, food, soil, water, and zoonotic-related illnesses</a:t>
            </a:r>
            <a:endParaRPr lang="en-US" sz="2200" b="1" dirty="0">
              <a:solidFill>
                <a:srgbClr val="0039A6"/>
              </a:solidFill>
              <a:effectLst/>
              <a:latin typeface="Century Gothic" panose="020B0502020202020204" pitchFamily="34" charset="0"/>
            </a:endParaRPr>
          </a:p>
        </p:txBody>
      </p:sp>
      <p:cxnSp>
        <p:nvCxnSpPr>
          <p:cNvPr id="34" name="Straight Connector 33"/>
          <p:cNvCxnSpPr/>
          <p:nvPr/>
        </p:nvCxnSpPr>
        <p:spPr>
          <a:xfrm>
            <a:off x="4022212" y="4342081"/>
            <a:ext cx="533400" cy="0"/>
          </a:xfrm>
          <a:prstGeom prst="line">
            <a:avLst/>
          </a:prstGeom>
          <a:ln w="25400">
            <a:solidFill>
              <a:srgbClr val="0039A6"/>
            </a:solidFill>
          </a:ln>
          <a:effectLst/>
        </p:spPr>
        <p:style>
          <a:lnRef idx="3">
            <a:schemeClr val="accent3"/>
          </a:lnRef>
          <a:fillRef idx="0">
            <a:schemeClr val="accent3"/>
          </a:fillRef>
          <a:effectRef idx="2">
            <a:schemeClr val="accent3"/>
          </a:effectRef>
          <a:fontRef idx="minor">
            <a:schemeClr val="tx1"/>
          </a:fontRef>
        </p:style>
      </p:cxnSp>
      <p:sp>
        <p:nvSpPr>
          <p:cNvPr id="29" name="TextBox 28"/>
          <p:cNvSpPr txBox="1"/>
          <p:nvPr/>
        </p:nvSpPr>
        <p:spPr>
          <a:xfrm>
            <a:off x="4724400" y="5200471"/>
            <a:ext cx="3619687" cy="1107996"/>
          </a:xfrm>
          <a:prstGeom prst="rect">
            <a:avLst/>
          </a:prstGeom>
          <a:noFill/>
        </p:spPr>
        <p:txBody>
          <a:bodyPr wrap="square" rtlCol="0">
            <a:spAutoFit/>
          </a:bodyPr>
          <a:lstStyle/>
          <a:p>
            <a:r>
              <a:rPr lang="en-US" sz="2200" dirty="0" smtClean="0">
                <a:solidFill>
                  <a:srgbClr val="0039A6"/>
                </a:solidFill>
                <a:effectLst/>
                <a:latin typeface="Century Gothic" panose="020B0502020202020204" pitchFamily="34" charset="0"/>
              </a:rPr>
              <a:t>Identifies initial cases associated with an outbreak</a:t>
            </a:r>
            <a:endParaRPr lang="en-US" sz="2200" b="1" dirty="0">
              <a:solidFill>
                <a:srgbClr val="0039A6"/>
              </a:solidFill>
              <a:effectLst/>
              <a:latin typeface="Century Gothic" panose="020B0502020202020204" pitchFamily="34" charset="0"/>
            </a:endParaRPr>
          </a:p>
        </p:txBody>
      </p:sp>
      <p:cxnSp>
        <p:nvCxnSpPr>
          <p:cNvPr id="35" name="Straight Connector 34"/>
          <p:cNvCxnSpPr/>
          <p:nvPr/>
        </p:nvCxnSpPr>
        <p:spPr>
          <a:xfrm>
            <a:off x="4005824" y="5800635"/>
            <a:ext cx="533400" cy="0"/>
          </a:xfrm>
          <a:prstGeom prst="line">
            <a:avLst/>
          </a:prstGeom>
          <a:ln w="25400">
            <a:solidFill>
              <a:srgbClr val="0039A6"/>
            </a:solidFill>
          </a:ln>
          <a:effectLst/>
        </p:spPr>
        <p:style>
          <a:lnRef idx="3">
            <a:schemeClr val="accent3"/>
          </a:lnRef>
          <a:fillRef idx="0">
            <a:schemeClr val="accent3"/>
          </a:fillRef>
          <a:effectRef idx="2">
            <a:schemeClr val="accent3"/>
          </a:effectRef>
          <a:fontRef idx="minor">
            <a:schemeClr val="tx1"/>
          </a:fontRef>
        </p:style>
      </p:cxnSp>
      <p:sp>
        <p:nvSpPr>
          <p:cNvPr id="3" name="Slide Number Placeholder 2"/>
          <p:cNvSpPr>
            <a:spLocks noGrp="1"/>
          </p:cNvSpPr>
          <p:nvPr>
            <p:ph type="sldNum" sz="quarter" idx="12"/>
          </p:nvPr>
        </p:nvSpPr>
        <p:spPr/>
        <p:txBody>
          <a:bodyPr/>
          <a:lstStyle/>
          <a:p>
            <a:pPr algn="r">
              <a:defRPr/>
            </a:pPr>
            <a:fld id="{B8477CA6-37AB-49C2-B88B-8C89FDB7A7DF}" type="slidenum">
              <a:rPr lang="en-US" smtClean="0"/>
              <a:pPr algn="r">
                <a:defRPr/>
              </a:pPr>
              <a:t>26</a:t>
            </a:fld>
            <a:endParaRPr lang="en-US" dirty="0"/>
          </a:p>
        </p:txBody>
      </p:sp>
    </p:spTree>
    <p:extLst>
      <p:ext uri="{BB962C8B-B14F-4D97-AF65-F5344CB8AC3E}">
        <p14:creationId xmlns:p14="http://schemas.microsoft.com/office/powerpoint/2010/main" val="4159508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00490" y="3200400"/>
            <a:ext cx="4927600" cy="609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00490" y="2638820"/>
            <a:ext cx="5537200" cy="2800767"/>
          </a:xfrm>
          <a:prstGeom prst="rect">
            <a:avLst/>
          </a:prstGeom>
          <a:noFill/>
        </p:spPr>
        <p:txBody>
          <a:bodyPr wrap="square" rtlCol="0">
            <a:spAutoFit/>
          </a:bodyPr>
          <a:lstStyle/>
          <a:p>
            <a:pPr marL="457200" indent="-457200">
              <a:buAutoNum type="alphaUcPeriod"/>
            </a:pPr>
            <a:r>
              <a:rPr lang="en-US" sz="2200" dirty="0" smtClean="0">
                <a:solidFill>
                  <a:srgbClr val="0039A6"/>
                </a:solidFill>
                <a:effectLst/>
                <a:latin typeface="Century Gothic" panose="020B0502020202020204" pitchFamily="34" charset="0"/>
              </a:rPr>
              <a:t>Local public health laboratories</a:t>
            </a:r>
          </a:p>
          <a:p>
            <a:endParaRPr lang="en-US" sz="2200" dirty="0">
              <a:solidFill>
                <a:srgbClr val="0039A6"/>
              </a:solidFill>
              <a:effectLst/>
              <a:latin typeface="Century Gothic" panose="020B0502020202020204" pitchFamily="34" charset="0"/>
            </a:endParaRPr>
          </a:p>
          <a:p>
            <a:pPr marL="457200" indent="-457200">
              <a:buAutoNum type="alphaUcPeriod" startAt="2"/>
            </a:pPr>
            <a:r>
              <a:rPr lang="en-US" sz="2200" dirty="0" smtClean="0">
                <a:solidFill>
                  <a:srgbClr val="0039A6"/>
                </a:solidFill>
                <a:effectLst/>
                <a:latin typeface="Century Gothic" panose="020B0502020202020204" pitchFamily="34" charset="0"/>
              </a:rPr>
              <a:t>State public health laboratories</a:t>
            </a:r>
          </a:p>
          <a:p>
            <a:endParaRPr lang="en-US" sz="2200" dirty="0">
              <a:solidFill>
                <a:srgbClr val="0039A6"/>
              </a:solidFill>
              <a:effectLst/>
              <a:latin typeface="Century Gothic" panose="020B0502020202020204" pitchFamily="34" charset="0"/>
            </a:endParaRPr>
          </a:p>
          <a:p>
            <a:pPr marL="457200" indent="-457200">
              <a:buAutoNum type="alphaUcPeriod" startAt="3"/>
            </a:pPr>
            <a:r>
              <a:rPr lang="en-US" sz="2200" dirty="0" smtClean="0">
                <a:solidFill>
                  <a:srgbClr val="0039A6"/>
                </a:solidFill>
                <a:effectLst/>
                <a:latin typeface="Century Gothic" panose="020B0502020202020204" pitchFamily="34" charset="0"/>
              </a:rPr>
              <a:t>Federal laboratories</a:t>
            </a:r>
          </a:p>
          <a:p>
            <a:pPr marL="457200" indent="-457200">
              <a:buAutoNum type="alphaUcPeriod" startAt="3"/>
            </a:pPr>
            <a:endParaRPr lang="en-US" sz="2200" dirty="0">
              <a:solidFill>
                <a:srgbClr val="0039A6"/>
              </a:solidFill>
              <a:effectLst/>
              <a:latin typeface="Century Gothic" panose="020B0502020202020204" pitchFamily="34" charset="0"/>
            </a:endParaRPr>
          </a:p>
          <a:p>
            <a:pPr marL="457200" indent="-457200">
              <a:buAutoNum type="alphaUcPeriod" startAt="3"/>
            </a:pPr>
            <a:r>
              <a:rPr lang="en-US" sz="2200" dirty="0" smtClean="0">
                <a:solidFill>
                  <a:srgbClr val="0039A6"/>
                </a:solidFill>
                <a:effectLst/>
                <a:latin typeface="Century Gothic" panose="020B0502020202020204" pitchFamily="34" charset="0"/>
              </a:rPr>
              <a:t>Private clinical laboratories</a:t>
            </a:r>
          </a:p>
          <a:p>
            <a:endParaRPr lang="en-US" sz="2200" dirty="0">
              <a:solidFill>
                <a:srgbClr val="0039A6"/>
              </a:solidFill>
              <a:effectLst/>
              <a:latin typeface="Century Gothic" panose="020B0502020202020204" pitchFamily="34" charset="0"/>
            </a:endParaRPr>
          </a:p>
        </p:txBody>
      </p:sp>
      <p:sp>
        <p:nvSpPr>
          <p:cNvPr id="8" name="TextBox 7"/>
          <p:cNvSpPr txBox="1"/>
          <p:nvPr/>
        </p:nvSpPr>
        <p:spPr>
          <a:xfrm>
            <a:off x="1300490" y="509825"/>
            <a:ext cx="4185910" cy="553998"/>
          </a:xfrm>
          <a:prstGeom prst="rect">
            <a:avLst/>
          </a:prstGeom>
          <a:noFill/>
          <a:ln>
            <a:noFill/>
          </a:ln>
          <a:effectLst/>
        </p:spPr>
        <p:txBody>
          <a:bodyPr wrap="square">
            <a:spAutoFit/>
          </a:bodyPr>
          <a:lstStyle/>
          <a:p>
            <a:pPr fontAlgn="auto">
              <a:spcBef>
                <a:spcPts val="0"/>
              </a:spcBef>
              <a:spcAft>
                <a:spcPts val="0"/>
              </a:spcAft>
              <a:defRPr/>
            </a:pPr>
            <a:r>
              <a:rPr lang="en-US" sz="3000" dirty="0">
                <a:solidFill>
                  <a:srgbClr val="0039A6"/>
                </a:solidFill>
                <a:effectLst/>
                <a:latin typeface="Century Gothic" panose="020B0502020202020204" pitchFamily="34" charset="0"/>
                <a:cs typeface="+mn-cs"/>
              </a:rPr>
              <a:t>Knowledge Check</a:t>
            </a:r>
          </a:p>
        </p:txBody>
      </p:sp>
      <p:cxnSp>
        <p:nvCxnSpPr>
          <p:cNvPr id="10" name="Straight Connector 9"/>
          <p:cNvCxnSpPr/>
          <p:nvPr/>
        </p:nvCxnSpPr>
        <p:spPr>
          <a:xfrm>
            <a:off x="558800" y="1219200"/>
            <a:ext cx="8051800" cy="0"/>
          </a:xfrm>
          <a:prstGeom prst="line">
            <a:avLst/>
          </a:prstGeom>
          <a:ln w="25400">
            <a:solidFill>
              <a:srgbClr val="0039A6"/>
            </a:solidFill>
          </a:ln>
          <a:effectLst/>
        </p:spPr>
        <p:style>
          <a:lnRef idx="3">
            <a:schemeClr val="dk1"/>
          </a:lnRef>
          <a:fillRef idx="0">
            <a:schemeClr val="dk1"/>
          </a:fillRef>
          <a:effectRef idx="2">
            <a:schemeClr val="dk1"/>
          </a:effectRef>
          <a:fontRef idx="minor">
            <a:schemeClr val="tx1"/>
          </a:fontRef>
        </p:style>
      </p:cxnSp>
      <p:sp>
        <p:nvSpPr>
          <p:cNvPr id="4" name="TextBox 3"/>
          <p:cNvSpPr txBox="1"/>
          <p:nvPr/>
        </p:nvSpPr>
        <p:spPr>
          <a:xfrm>
            <a:off x="558800" y="1443239"/>
            <a:ext cx="8051800" cy="830997"/>
          </a:xfrm>
          <a:prstGeom prst="rect">
            <a:avLst/>
          </a:prstGeom>
          <a:noFill/>
        </p:spPr>
        <p:txBody>
          <a:bodyPr wrap="square" rtlCol="0">
            <a:spAutoFit/>
          </a:bodyPr>
          <a:lstStyle/>
          <a:p>
            <a:pPr defTabSz="907633" eaLnBrk="0" hangingPunct="0">
              <a:spcBef>
                <a:spcPct val="30000"/>
              </a:spcBef>
              <a:defRPr/>
            </a:pPr>
            <a:r>
              <a:rPr lang="en-US" sz="2400" dirty="0" smtClean="0">
                <a:solidFill>
                  <a:srgbClr val="0039A6"/>
                </a:solidFill>
                <a:effectLst/>
                <a:latin typeface="Century Gothic" panose="020B0502020202020204" pitchFamily="34" charset="0"/>
                <a:cs typeface="Arial" charset="0"/>
              </a:rPr>
              <a:t>Which laboratory serves as the center of the public health laboratory system infrastructure?</a:t>
            </a:r>
            <a:endParaRPr lang="en-US" sz="2400" dirty="0">
              <a:solidFill>
                <a:srgbClr val="0039A6"/>
              </a:solidFill>
              <a:effectLst/>
              <a:latin typeface="Century Gothic" panose="020B0502020202020204" pitchFamily="34" charset="0"/>
              <a:cs typeface="Arial" charset="0"/>
            </a:endParaRPr>
          </a:p>
        </p:txBody>
      </p:sp>
      <p:sp>
        <p:nvSpPr>
          <p:cNvPr id="2" name="Slide Number Placeholder 1"/>
          <p:cNvSpPr>
            <a:spLocks noGrp="1"/>
          </p:cNvSpPr>
          <p:nvPr>
            <p:ph type="sldNum" sz="quarter" idx="12"/>
          </p:nvPr>
        </p:nvSpPr>
        <p:spPr/>
        <p:txBody>
          <a:bodyPr/>
          <a:lstStyle/>
          <a:p>
            <a:pPr algn="r">
              <a:defRPr/>
            </a:pPr>
            <a:fld id="{B8477CA6-37AB-49C2-B88B-8C89FDB7A7DF}" type="slidenum">
              <a:rPr lang="en-US" smtClean="0"/>
              <a:pPr algn="r">
                <a:defRPr/>
              </a:pPr>
              <a:t>27</a:t>
            </a:fld>
            <a:endParaRPr lang="en-US" dirty="0"/>
          </a:p>
        </p:txBody>
      </p:sp>
      <p:pic>
        <p:nvPicPr>
          <p:cNvPr id="12" name="Picture 11" descr="Checkmark indicating correct answer." title="Checkmark"/>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8134" y="3277438"/>
            <a:ext cx="609600" cy="455523"/>
          </a:xfrm>
          <a:prstGeom prst="rect">
            <a:avLst/>
          </a:prstGeom>
        </p:spPr>
      </p:pic>
      <p:pic>
        <p:nvPicPr>
          <p:cNvPr id="11" name="Picture 2" descr="Checkmark and notebook inside a circle." title="Knowledge Check Icon"/>
          <p:cNvPicPr>
            <a:picLocks noChangeAspect="1" noChangeArrowheads="1"/>
          </p:cNvPicPr>
          <p:nvPr/>
        </p:nvPicPr>
        <p:blipFill>
          <a:blip r:embed="rId4"/>
          <a:srcRect/>
          <a:stretch>
            <a:fillRect/>
          </a:stretch>
        </p:blipFill>
        <p:spPr bwMode="auto">
          <a:xfrm>
            <a:off x="558800" y="415979"/>
            <a:ext cx="741690" cy="741690"/>
          </a:xfrm>
          <a:prstGeom prst="rect">
            <a:avLst/>
          </a:prstGeom>
          <a:noFill/>
          <a:ln w="9525">
            <a:noFill/>
            <a:miter lim="800000"/>
            <a:headEnd/>
            <a:tailEnd/>
          </a:ln>
        </p:spPr>
      </p:pic>
    </p:spTree>
    <p:extLst>
      <p:ext uri="{BB962C8B-B14F-4D97-AF65-F5344CB8AC3E}">
        <p14:creationId xmlns:p14="http://schemas.microsoft.com/office/powerpoint/2010/main" val="1226532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93337" y="5000467"/>
            <a:ext cx="6680200" cy="8279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097507" y="2638820"/>
            <a:ext cx="6756400" cy="3477875"/>
          </a:xfrm>
          <a:prstGeom prst="rect">
            <a:avLst/>
          </a:prstGeom>
          <a:noFill/>
        </p:spPr>
        <p:txBody>
          <a:bodyPr wrap="square" rtlCol="0">
            <a:spAutoFit/>
          </a:bodyPr>
          <a:lstStyle/>
          <a:p>
            <a:pPr marL="457200" indent="-457200">
              <a:buAutoNum type="alphaUcPeriod"/>
            </a:pPr>
            <a:r>
              <a:rPr lang="en-US" sz="2200" dirty="0" smtClean="0">
                <a:solidFill>
                  <a:srgbClr val="0039A6"/>
                </a:solidFill>
                <a:effectLst/>
                <a:latin typeface="Century Gothic" panose="020B0502020202020204" pitchFamily="34" charset="0"/>
              </a:rPr>
              <a:t>Collect specimens required for testing</a:t>
            </a:r>
          </a:p>
          <a:p>
            <a:endParaRPr lang="en-US" sz="2200" dirty="0">
              <a:solidFill>
                <a:srgbClr val="0039A6"/>
              </a:solidFill>
              <a:effectLst/>
              <a:latin typeface="Century Gothic" panose="020B0502020202020204" pitchFamily="34" charset="0"/>
            </a:endParaRPr>
          </a:p>
          <a:p>
            <a:pPr marL="457200" indent="-457200">
              <a:buAutoNum type="alphaUcPeriod" startAt="2"/>
            </a:pPr>
            <a:r>
              <a:rPr lang="en-US" sz="2200" dirty="0" smtClean="0">
                <a:solidFill>
                  <a:srgbClr val="0039A6"/>
                </a:solidFill>
                <a:effectLst/>
                <a:latin typeface="Century Gothic" panose="020B0502020202020204" pitchFamily="34" charset="0"/>
              </a:rPr>
              <a:t>Send specimens to clinical laboratories for confirmation of initial findings</a:t>
            </a:r>
          </a:p>
          <a:p>
            <a:endParaRPr lang="en-US" sz="2200" dirty="0">
              <a:solidFill>
                <a:srgbClr val="0039A6"/>
              </a:solidFill>
              <a:effectLst/>
              <a:latin typeface="Century Gothic" panose="020B0502020202020204" pitchFamily="34" charset="0"/>
            </a:endParaRPr>
          </a:p>
          <a:p>
            <a:pPr marL="457200" indent="-457200">
              <a:buAutoNum type="alphaUcPeriod" startAt="3"/>
            </a:pPr>
            <a:r>
              <a:rPr lang="en-US" sz="2200" dirty="0" smtClean="0">
                <a:solidFill>
                  <a:srgbClr val="0039A6"/>
                </a:solidFill>
                <a:effectLst/>
                <a:latin typeface="Century Gothic" panose="020B0502020202020204" pitchFamily="34" charset="0"/>
              </a:rPr>
              <a:t>Confirm cases through testing </a:t>
            </a:r>
          </a:p>
          <a:p>
            <a:pPr marL="457200" indent="-457200">
              <a:buAutoNum type="alphaUcPeriod" startAt="3"/>
            </a:pPr>
            <a:endParaRPr lang="en-US" sz="2200" dirty="0">
              <a:solidFill>
                <a:srgbClr val="0039A6"/>
              </a:solidFill>
              <a:effectLst/>
              <a:latin typeface="Century Gothic" panose="020B0502020202020204" pitchFamily="34" charset="0"/>
            </a:endParaRPr>
          </a:p>
          <a:p>
            <a:pPr marL="457200" indent="-457200">
              <a:buAutoNum type="alphaUcPeriod" startAt="3"/>
            </a:pPr>
            <a:r>
              <a:rPr lang="en-US" sz="2200" dirty="0" smtClean="0">
                <a:solidFill>
                  <a:srgbClr val="0039A6"/>
                </a:solidFill>
                <a:effectLst/>
                <a:latin typeface="Century Gothic" panose="020B0502020202020204" pitchFamily="34" charset="0"/>
              </a:rPr>
              <a:t>Provide guidelines and recommendations for</a:t>
            </a:r>
            <a:br>
              <a:rPr lang="en-US" sz="2200" dirty="0" smtClean="0">
                <a:solidFill>
                  <a:srgbClr val="0039A6"/>
                </a:solidFill>
                <a:effectLst/>
                <a:latin typeface="Century Gothic" panose="020B0502020202020204" pitchFamily="34" charset="0"/>
              </a:rPr>
            </a:br>
            <a:r>
              <a:rPr lang="en-US" sz="2200" dirty="0" smtClean="0">
                <a:solidFill>
                  <a:srgbClr val="0039A6"/>
                </a:solidFill>
                <a:effectLst/>
                <a:latin typeface="Century Gothic" panose="020B0502020202020204" pitchFamily="34" charset="0"/>
              </a:rPr>
              <a:t>testing </a:t>
            </a:r>
            <a:r>
              <a:rPr lang="en-US" sz="2200" i="1" dirty="0" smtClean="0">
                <a:solidFill>
                  <a:srgbClr val="0039A6"/>
                </a:solidFill>
                <a:effectLst/>
                <a:latin typeface="Century Gothic" panose="020B0502020202020204" pitchFamily="34" charset="0"/>
              </a:rPr>
              <a:t>Salmonella</a:t>
            </a:r>
            <a:r>
              <a:rPr lang="en-US" sz="2200" dirty="0" smtClean="0">
                <a:solidFill>
                  <a:srgbClr val="0039A6"/>
                </a:solidFill>
                <a:effectLst/>
                <a:latin typeface="Century Gothic" panose="020B0502020202020204" pitchFamily="34" charset="0"/>
              </a:rPr>
              <a:t> bacteria</a:t>
            </a:r>
          </a:p>
          <a:p>
            <a:endParaRPr lang="en-US" sz="2200" dirty="0">
              <a:solidFill>
                <a:srgbClr val="0039A6"/>
              </a:solidFill>
              <a:effectLst/>
              <a:latin typeface="Century Gothic" panose="020B0502020202020204" pitchFamily="34" charset="0"/>
            </a:endParaRPr>
          </a:p>
        </p:txBody>
      </p:sp>
      <p:sp>
        <p:nvSpPr>
          <p:cNvPr id="8" name="TextBox 7"/>
          <p:cNvSpPr txBox="1"/>
          <p:nvPr/>
        </p:nvSpPr>
        <p:spPr>
          <a:xfrm>
            <a:off x="1289117" y="509825"/>
            <a:ext cx="3886200" cy="553998"/>
          </a:xfrm>
          <a:prstGeom prst="rect">
            <a:avLst/>
          </a:prstGeom>
          <a:noFill/>
          <a:effectLst/>
        </p:spPr>
        <p:txBody>
          <a:bodyPr wrap="square">
            <a:spAutoFit/>
          </a:bodyPr>
          <a:lstStyle/>
          <a:p>
            <a:pPr fontAlgn="auto">
              <a:spcBef>
                <a:spcPts val="0"/>
              </a:spcBef>
              <a:spcAft>
                <a:spcPts val="0"/>
              </a:spcAft>
              <a:defRPr/>
            </a:pPr>
            <a:r>
              <a:rPr lang="en-US" sz="3000" dirty="0">
                <a:solidFill>
                  <a:srgbClr val="0039A6"/>
                </a:solidFill>
                <a:effectLst/>
                <a:latin typeface="Century Gothic" panose="020B0502020202020204" pitchFamily="34" charset="0"/>
                <a:cs typeface="+mn-cs"/>
              </a:rPr>
              <a:t>Knowledge Check</a:t>
            </a:r>
          </a:p>
        </p:txBody>
      </p:sp>
      <p:cxnSp>
        <p:nvCxnSpPr>
          <p:cNvPr id="10" name="Straight Connector 9"/>
          <p:cNvCxnSpPr/>
          <p:nvPr/>
        </p:nvCxnSpPr>
        <p:spPr>
          <a:xfrm>
            <a:off x="558800" y="1219200"/>
            <a:ext cx="8051800" cy="0"/>
          </a:xfrm>
          <a:prstGeom prst="line">
            <a:avLst/>
          </a:prstGeom>
          <a:ln w="25400">
            <a:solidFill>
              <a:srgbClr val="0039A6"/>
            </a:solidFill>
          </a:ln>
          <a:effectLst/>
        </p:spPr>
        <p:style>
          <a:lnRef idx="3">
            <a:schemeClr val="dk1"/>
          </a:lnRef>
          <a:fillRef idx="0">
            <a:schemeClr val="dk1"/>
          </a:fillRef>
          <a:effectRef idx="2">
            <a:schemeClr val="dk1"/>
          </a:effectRef>
          <a:fontRef idx="minor">
            <a:schemeClr val="tx1"/>
          </a:fontRef>
        </p:style>
      </p:cxnSp>
      <p:sp>
        <p:nvSpPr>
          <p:cNvPr id="4" name="TextBox 3"/>
          <p:cNvSpPr txBox="1"/>
          <p:nvPr/>
        </p:nvSpPr>
        <p:spPr>
          <a:xfrm>
            <a:off x="558800" y="1443239"/>
            <a:ext cx="8051800" cy="830997"/>
          </a:xfrm>
          <a:prstGeom prst="rect">
            <a:avLst/>
          </a:prstGeom>
          <a:noFill/>
        </p:spPr>
        <p:txBody>
          <a:bodyPr wrap="square" rtlCol="0">
            <a:spAutoFit/>
          </a:bodyPr>
          <a:lstStyle/>
          <a:p>
            <a:pPr defTabSz="907633" eaLnBrk="0" hangingPunct="0">
              <a:spcBef>
                <a:spcPct val="30000"/>
              </a:spcBef>
              <a:defRPr/>
            </a:pPr>
            <a:r>
              <a:rPr lang="en-US" sz="2400" dirty="0">
                <a:solidFill>
                  <a:srgbClr val="0039A6"/>
                </a:solidFill>
                <a:effectLst/>
                <a:latin typeface="Century Gothic" panose="020B0502020202020204" pitchFamily="34" charset="0"/>
                <a:cs typeface="Arial" charset="0"/>
              </a:rPr>
              <a:t>In the event of a salmonellosis outbreak, what </a:t>
            </a:r>
            <a:r>
              <a:rPr lang="en-US" sz="2400" dirty="0" smtClean="0">
                <a:solidFill>
                  <a:srgbClr val="0039A6"/>
                </a:solidFill>
                <a:effectLst/>
                <a:latin typeface="Century Gothic" panose="020B0502020202020204" pitchFamily="34" charset="0"/>
                <a:cs typeface="Arial" charset="0"/>
              </a:rPr>
              <a:t>role might a federal laboratory perform?</a:t>
            </a:r>
            <a:endParaRPr lang="en-US" sz="2400" dirty="0">
              <a:solidFill>
                <a:srgbClr val="0039A6"/>
              </a:solidFill>
              <a:effectLst/>
              <a:latin typeface="Century Gothic" panose="020B0502020202020204" pitchFamily="34" charset="0"/>
              <a:cs typeface="Arial" charset="0"/>
            </a:endParaRPr>
          </a:p>
        </p:txBody>
      </p:sp>
      <p:sp>
        <p:nvSpPr>
          <p:cNvPr id="2" name="Slide Number Placeholder 1"/>
          <p:cNvSpPr>
            <a:spLocks noGrp="1"/>
          </p:cNvSpPr>
          <p:nvPr>
            <p:ph type="sldNum" sz="quarter" idx="12"/>
          </p:nvPr>
        </p:nvSpPr>
        <p:spPr/>
        <p:txBody>
          <a:bodyPr/>
          <a:lstStyle/>
          <a:p>
            <a:pPr algn="r">
              <a:defRPr/>
            </a:pPr>
            <a:fld id="{B8477CA6-37AB-49C2-B88B-8C89FDB7A7DF}" type="slidenum">
              <a:rPr lang="en-US" smtClean="0"/>
              <a:pPr algn="r">
                <a:defRPr/>
              </a:pPr>
              <a:t>28</a:t>
            </a:fld>
            <a:endParaRPr lang="en-US" dirty="0"/>
          </a:p>
        </p:txBody>
      </p:sp>
      <p:pic>
        <p:nvPicPr>
          <p:cNvPr id="12" name="Picture 11" descr="Checkmark indicating correct answer." title="Checkmark"/>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7907" y="5186687"/>
            <a:ext cx="609600" cy="455523"/>
          </a:xfrm>
          <a:prstGeom prst="rect">
            <a:avLst/>
          </a:prstGeom>
        </p:spPr>
      </p:pic>
      <p:pic>
        <p:nvPicPr>
          <p:cNvPr id="11" name="Picture 2" descr="Checkmark and notebook inside a circle." title="Knowledge Check Icon"/>
          <p:cNvPicPr>
            <a:picLocks noChangeAspect="1" noChangeArrowheads="1"/>
          </p:cNvPicPr>
          <p:nvPr/>
        </p:nvPicPr>
        <p:blipFill>
          <a:blip r:embed="rId4"/>
          <a:srcRect/>
          <a:stretch>
            <a:fillRect/>
          </a:stretch>
        </p:blipFill>
        <p:spPr bwMode="auto">
          <a:xfrm>
            <a:off x="558800" y="415979"/>
            <a:ext cx="741690" cy="741690"/>
          </a:xfrm>
          <a:prstGeom prst="rect">
            <a:avLst/>
          </a:prstGeom>
          <a:noFill/>
          <a:ln w="9525">
            <a:noFill/>
            <a:miter lim="800000"/>
            <a:headEnd/>
            <a:tailEnd/>
          </a:ln>
        </p:spPr>
      </p:pic>
    </p:spTree>
    <p:extLst>
      <p:ext uri="{BB962C8B-B14F-4D97-AF65-F5344CB8AC3E}">
        <p14:creationId xmlns:p14="http://schemas.microsoft.com/office/powerpoint/2010/main" val="3052398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1767092" y="990600"/>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dirty="0" smtClean="0">
                <a:ln w="900" cmpd="sng">
                  <a:solidFill>
                    <a:schemeClr val="accent1">
                      <a:satMod val="190000"/>
                      <a:alpha val="55000"/>
                    </a:schemeClr>
                  </a:solidFill>
                  <a:prstDash val="solid"/>
                </a:ln>
                <a:solidFill>
                  <a:srgbClr val="0039A6"/>
                </a:solidFill>
                <a:latin typeface="Century Gothic" panose="020B0502020202020204" pitchFamily="34" charset="0"/>
              </a:rPr>
              <a:t/>
            </a:r>
            <a:br>
              <a:rPr lang="en-US" dirty="0" smtClean="0">
                <a:ln w="900" cmpd="sng">
                  <a:solidFill>
                    <a:schemeClr val="accent1">
                      <a:satMod val="190000"/>
                      <a:alpha val="55000"/>
                    </a:schemeClr>
                  </a:solidFill>
                  <a:prstDash val="solid"/>
                </a:ln>
                <a:solidFill>
                  <a:srgbClr val="0039A6"/>
                </a:solidFill>
                <a:latin typeface="Century Gothic" panose="020B0502020202020204" pitchFamily="34" charset="0"/>
              </a:rPr>
            </a:br>
            <a:r>
              <a:rPr lang="en-US" sz="3200" b="0" dirty="0" smtClean="0">
                <a:solidFill>
                  <a:srgbClr val="0039A6"/>
                </a:solidFill>
                <a:latin typeface="Century Gothic" panose="020B0502020202020204" pitchFamily="34" charset="0"/>
              </a:rPr>
              <a:t>Laboratory Safety</a:t>
            </a:r>
            <a:endParaRPr lang="en-US" sz="3200" b="0" dirty="0">
              <a:solidFill>
                <a:srgbClr val="0039A6"/>
              </a:solidFill>
              <a:latin typeface="Century Gothic" panose="020B0502020202020204" pitchFamily="34" charset="0"/>
            </a:endParaRPr>
          </a:p>
        </p:txBody>
      </p:sp>
      <p:sp>
        <p:nvSpPr>
          <p:cNvPr id="5" name="Title 1"/>
          <p:cNvSpPr txBox="1">
            <a:spLocks/>
          </p:cNvSpPr>
          <p:nvPr/>
        </p:nvSpPr>
        <p:spPr>
          <a:xfrm>
            <a:off x="1786970" y="381000"/>
            <a:ext cx="5718412" cy="656809"/>
          </a:xfrm>
          <a:prstGeom prst="rect">
            <a:avLst/>
          </a:prstGeom>
          <a:effectLst/>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latin typeface="Century Gothic" panose="020B0502020202020204" pitchFamily="34" charset="0"/>
              </a:rPr>
              <a:t/>
            </a:r>
            <a:br>
              <a:rPr lang="en-US"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latin typeface="Century Gothic" panose="020B0502020202020204" pitchFamily="34" charset="0"/>
              </a:rPr>
            </a:br>
            <a:r>
              <a:rPr lang="en-US" sz="3200" b="0" dirty="0" smtClean="0">
                <a:solidFill>
                  <a:srgbClr val="0039A6"/>
                </a:solidFill>
                <a:latin typeface="Century Gothic" panose="020B0502020202020204" pitchFamily="34" charset="0"/>
              </a:rPr>
              <a:t>Topic 5</a:t>
            </a:r>
            <a:endParaRPr lang="en-US" sz="3200" b="0" dirty="0">
              <a:solidFill>
                <a:srgbClr val="0039A6"/>
              </a:solidFill>
              <a:latin typeface="Century Gothic" panose="020B0502020202020204" pitchFamily="34" charset="0"/>
            </a:endParaRPr>
          </a:p>
        </p:txBody>
      </p:sp>
      <p:sp>
        <p:nvSpPr>
          <p:cNvPr id="6" name="Slide Number Placeholder 1"/>
          <p:cNvSpPr txBox="1">
            <a:spLocks/>
          </p:cNvSpPr>
          <p:nvPr/>
        </p:nvSpPr>
        <p:spPr>
          <a:xfrm>
            <a:off x="6523383" y="6229350"/>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400" smtClean="0">
                <a:effectLst/>
                <a:latin typeface="Myriad Web Pro"/>
              </a:rPr>
              <a:pPr algn="r">
                <a:defRPr/>
              </a:pPr>
              <a:t>29</a:t>
            </a:fld>
            <a:endParaRPr lang="en-US" sz="1400" dirty="0">
              <a:effectLst/>
              <a:latin typeface="Myriad Web Pro"/>
            </a:endParaRPr>
          </a:p>
        </p:txBody>
      </p:sp>
      <p:pic>
        <p:nvPicPr>
          <p:cNvPr id="17" name="Picture 16" descr="Biohazard caution sign." title="Laboratory Safety Image"/>
          <p:cNvPicPr>
            <a:picLocks noChangeAspect="1"/>
          </p:cNvPicPr>
          <p:nvPr/>
        </p:nvPicPr>
        <p:blipFill rotWithShape="1">
          <a:blip r:embed="rId3">
            <a:extLst>
              <a:ext uri="{28A0092B-C50C-407E-A947-70E740481C1C}">
                <a14:useLocalDpi xmlns:a14="http://schemas.microsoft.com/office/drawing/2010/main" val="0"/>
              </a:ext>
            </a:extLst>
          </a:blip>
          <a:srcRect l="1912" t="3677" r="1826" b="2847"/>
          <a:stretch/>
        </p:blipFill>
        <p:spPr>
          <a:xfrm>
            <a:off x="2304788" y="2029216"/>
            <a:ext cx="4647157" cy="3156559"/>
          </a:xfrm>
          <a:prstGeom prst="rect">
            <a:avLst/>
          </a:prstGeom>
          <a:ln w="22225">
            <a:solidFill>
              <a:srgbClr val="000000"/>
            </a:solidFill>
          </a:ln>
        </p:spPr>
      </p:pic>
    </p:spTree>
    <p:extLst>
      <p:ext uri="{BB962C8B-B14F-4D97-AF65-F5344CB8AC3E}">
        <p14:creationId xmlns:p14="http://schemas.microsoft.com/office/powerpoint/2010/main" val="591502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42622" y="2133600"/>
            <a:ext cx="8229600" cy="3830470"/>
          </a:xfrm>
          <a:prstGeom prst="rect">
            <a:avLst/>
          </a:prstGeom>
        </p:spPr>
        <p:txBody>
          <a:bodyPr>
            <a:noAutofit/>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000" kern="1200" dirty="0" smtClean="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fontAlgn="auto">
              <a:spcAft>
                <a:spcPts val="0"/>
              </a:spcAft>
              <a:buClr>
                <a:srgbClr val="0039A6"/>
              </a:buClr>
              <a:buFont typeface="Arial" pitchFamily="34" charset="0"/>
              <a:buChar char="•"/>
            </a:pPr>
            <a:r>
              <a:rPr lang="en-US" dirty="0" smtClean="0">
                <a:solidFill>
                  <a:srgbClr val="0039A6"/>
                </a:solidFill>
                <a:effectLst/>
                <a:latin typeface="Century Gothic" panose="020B0502020202020204" pitchFamily="34" charset="0"/>
              </a:rPr>
              <a:t>describe the role of public health laboratories</a:t>
            </a:r>
          </a:p>
          <a:p>
            <a:pPr lvl="1" fontAlgn="auto">
              <a:spcAft>
                <a:spcPts val="0"/>
              </a:spcAft>
              <a:buClr>
                <a:srgbClr val="0039A6"/>
              </a:buClr>
              <a:buFont typeface="Arial" pitchFamily="34" charset="0"/>
              <a:buChar char="•"/>
            </a:pPr>
            <a:r>
              <a:rPr lang="en-US" dirty="0" smtClean="0">
                <a:solidFill>
                  <a:srgbClr val="0039A6"/>
                </a:solidFill>
                <a:effectLst/>
                <a:latin typeface="Century Gothic" panose="020B0502020202020204" pitchFamily="34" charset="0"/>
              </a:rPr>
              <a:t>summarize the core functions of state public health laboratories</a:t>
            </a:r>
          </a:p>
          <a:p>
            <a:pPr lvl="1" fontAlgn="auto">
              <a:spcAft>
                <a:spcPts val="0"/>
              </a:spcAft>
              <a:buClr>
                <a:srgbClr val="0039A6"/>
              </a:buClr>
              <a:buFont typeface="Arial" pitchFamily="34" charset="0"/>
              <a:buChar char="•"/>
            </a:pPr>
            <a:r>
              <a:rPr lang="en-US" dirty="0">
                <a:solidFill>
                  <a:srgbClr val="0039A6"/>
                </a:solidFill>
                <a:effectLst/>
                <a:latin typeface="Century Gothic" panose="020B0502020202020204" pitchFamily="34" charset="0"/>
              </a:rPr>
              <a:t>d</a:t>
            </a:r>
            <a:r>
              <a:rPr lang="en-US" dirty="0" smtClean="0">
                <a:solidFill>
                  <a:srgbClr val="0039A6"/>
                </a:solidFill>
                <a:effectLst/>
                <a:latin typeface="Century Gothic" panose="020B0502020202020204" pitchFamily="34" charset="0"/>
              </a:rPr>
              <a:t>escribe the parts that are common to all public health laboratory system infrastructures</a:t>
            </a:r>
          </a:p>
          <a:p>
            <a:pPr lvl="1" fontAlgn="auto">
              <a:spcAft>
                <a:spcPts val="0"/>
              </a:spcAft>
              <a:buClr>
                <a:srgbClr val="0039A6"/>
              </a:buClr>
              <a:buFont typeface="Arial" pitchFamily="34" charset="0"/>
              <a:buChar char="•"/>
            </a:pPr>
            <a:r>
              <a:rPr lang="en-US" dirty="0">
                <a:solidFill>
                  <a:srgbClr val="0039A6"/>
                </a:solidFill>
                <a:effectLst/>
                <a:latin typeface="Century Gothic" panose="020B0502020202020204" pitchFamily="34" charset="0"/>
              </a:rPr>
              <a:t>r</a:t>
            </a:r>
            <a:r>
              <a:rPr lang="en-US" dirty="0" smtClean="0">
                <a:solidFill>
                  <a:srgbClr val="0039A6"/>
                </a:solidFill>
                <a:effectLst/>
                <a:latin typeface="Century Gothic" panose="020B0502020202020204" pitchFamily="34" charset="0"/>
              </a:rPr>
              <a:t>ecognize the need for different laboratory levels and safety practices</a:t>
            </a:r>
          </a:p>
          <a:p>
            <a:pPr lvl="1" fontAlgn="auto">
              <a:spcAft>
                <a:spcPts val="0"/>
              </a:spcAft>
              <a:buClr>
                <a:srgbClr val="0039A6"/>
              </a:buClr>
              <a:buFont typeface="Arial" pitchFamily="34" charset="0"/>
              <a:buChar char="•"/>
            </a:pPr>
            <a:r>
              <a:rPr lang="en-US" dirty="0">
                <a:solidFill>
                  <a:srgbClr val="0039A6"/>
                </a:solidFill>
                <a:effectLst/>
                <a:latin typeface="Century Gothic" panose="020B0502020202020204" pitchFamily="34" charset="0"/>
              </a:rPr>
              <a:t>e</a:t>
            </a:r>
            <a:r>
              <a:rPr lang="en-US" dirty="0" smtClean="0">
                <a:solidFill>
                  <a:srgbClr val="0039A6"/>
                </a:solidFill>
                <a:effectLst/>
                <a:latin typeface="Century Gothic" panose="020B0502020202020204" pitchFamily="34" charset="0"/>
              </a:rPr>
              <a:t>xplain the necessity for communicating with a laboratory when collecting and submitting samples for testing</a:t>
            </a:r>
          </a:p>
          <a:p>
            <a:pPr lvl="1" fontAlgn="auto">
              <a:spcAft>
                <a:spcPts val="0"/>
              </a:spcAft>
              <a:buClr>
                <a:srgbClr val="0039A6"/>
              </a:buClr>
              <a:buFont typeface="Arial" pitchFamily="34" charset="0"/>
              <a:buChar char="•"/>
            </a:pPr>
            <a:r>
              <a:rPr lang="en-US" dirty="0">
                <a:solidFill>
                  <a:srgbClr val="0039A6"/>
                </a:solidFill>
                <a:effectLst/>
                <a:latin typeface="Century Gothic" panose="020B0502020202020204" pitchFamily="34" charset="0"/>
              </a:rPr>
              <a:t>d</a:t>
            </a:r>
            <a:r>
              <a:rPr lang="en-US" dirty="0" smtClean="0">
                <a:solidFill>
                  <a:srgbClr val="0039A6"/>
                </a:solidFill>
                <a:effectLst/>
                <a:latin typeface="Century Gothic" panose="020B0502020202020204" pitchFamily="34" charset="0"/>
              </a:rPr>
              <a:t>escribe how laboratory results are used to affect public health</a:t>
            </a:r>
          </a:p>
          <a:p>
            <a:pPr marL="457200" lvl="1" indent="0" fontAlgn="auto">
              <a:spcAft>
                <a:spcPts val="0"/>
              </a:spcAft>
              <a:buClr>
                <a:schemeClr val="bg2">
                  <a:lumMod val="50000"/>
                </a:schemeClr>
              </a:buClr>
              <a:buNone/>
            </a:pPr>
            <a:endParaRPr lang="en-US" sz="2200" dirty="0">
              <a:solidFill>
                <a:srgbClr val="0039A6"/>
              </a:solidFill>
              <a:effectLst/>
              <a:latin typeface="Century Gothic" panose="020B0502020202020204" pitchFamily="34" charset="0"/>
            </a:endParaRPr>
          </a:p>
        </p:txBody>
      </p:sp>
      <p:sp>
        <p:nvSpPr>
          <p:cNvPr id="9" name="TextBox 8"/>
          <p:cNvSpPr txBox="1"/>
          <p:nvPr/>
        </p:nvSpPr>
        <p:spPr>
          <a:xfrm>
            <a:off x="1546736" y="713538"/>
            <a:ext cx="6025125"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Learning Objectives</a:t>
            </a:r>
            <a:endParaRPr lang="en-US" sz="3000" dirty="0">
              <a:solidFill>
                <a:srgbClr val="0039A6"/>
              </a:solidFill>
              <a:effectLst/>
              <a:latin typeface="Century Gothic" panose="020B0502020202020204" pitchFamily="34" charset="0"/>
            </a:endParaRPr>
          </a:p>
        </p:txBody>
      </p:sp>
      <p:cxnSp>
        <p:nvCxnSpPr>
          <p:cNvPr id="10" name="Straight Connector 9"/>
          <p:cNvCxnSpPr/>
          <p:nvPr/>
        </p:nvCxnSpPr>
        <p:spPr>
          <a:xfrm>
            <a:off x="424425" y="1447800"/>
            <a:ext cx="8109975"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B8477CA6-37AB-49C2-B88B-8C89FDB7A7DF}" type="slidenum">
              <a:rPr lang="en-US" smtClean="0"/>
              <a:pPr algn="r">
                <a:defRPr/>
              </a:pPr>
              <a:t>3</a:t>
            </a:fld>
            <a:endParaRPr lang="en-US" dirty="0"/>
          </a:p>
        </p:txBody>
      </p:sp>
      <p:sp>
        <p:nvSpPr>
          <p:cNvPr id="3" name="Rectangle 2"/>
          <p:cNvSpPr/>
          <p:nvPr/>
        </p:nvSpPr>
        <p:spPr>
          <a:xfrm>
            <a:off x="452460" y="1600200"/>
            <a:ext cx="7629525" cy="461665"/>
          </a:xfrm>
          <a:prstGeom prst="rect">
            <a:avLst/>
          </a:prstGeom>
        </p:spPr>
        <p:txBody>
          <a:bodyPr wrap="square">
            <a:spAutoFit/>
          </a:bodyPr>
          <a:lstStyle/>
          <a:p>
            <a:pPr lvl="0" fontAlgn="auto">
              <a:spcAft>
                <a:spcPts val="0"/>
              </a:spcAft>
              <a:buSzPct val="100000"/>
            </a:pPr>
            <a:r>
              <a:rPr lang="en-US" sz="2400" dirty="0">
                <a:solidFill>
                  <a:srgbClr val="0039A6"/>
                </a:solidFill>
                <a:effectLst/>
                <a:latin typeface="Century Gothic" panose="020B0502020202020204" pitchFamily="34" charset="0"/>
              </a:rPr>
              <a:t>After this </a:t>
            </a:r>
            <a:r>
              <a:rPr lang="en-US" sz="2400" dirty="0" smtClean="0">
                <a:solidFill>
                  <a:srgbClr val="0039A6"/>
                </a:solidFill>
                <a:effectLst/>
                <a:latin typeface="Century Gothic" panose="020B0502020202020204" pitchFamily="34" charset="0"/>
              </a:rPr>
              <a:t>course, </a:t>
            </a:r>
            <a:r>
              <a:rPr lang="en-US" sz="2400" dirty="0">
                <a:solidFill>
                  <a:srgbClr val="0039A6"/>
                </a:solidFill>
                <a:effectLst/>
                <a:latin typeface="Century Gothic" panose="020B0502020202020204" pitchFamily="34" charset="0"/>
              </a:rPr>
              <a:t>you will be able to</a:t>
            </a:r>
          </a:p>
        </p:txBody>
      </p:sp>
    </p:spTree>
    <p:extLst>
      <p:ext uri="{BB962C8B-B14F-4D97-AF65-F5344CB8AC3E}">
        <p14:creationId xmlns:p14="http://schemas.microsoft.com/office/powerpoint/2010/main" val="1003110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5544" y="1905000"/>
            <a:ext cx="4461439" cy="2171701"/>
          </a:xfrm>
        </p:spPr>
        <p:txBody>
          <a:bodyPr/>
          <a:lstStyle/>
          <a:p>
            <a:pPr marL="0" indent="0">
              <a:spcBef>
                <a:spcPts val="600"/>
              </a:spcBef>
              <a:spcAft>
                <a:spcPts val="600"/>
              </a:spcAft>
              <a:buNone/>
            </a:pPr>
            <a:r>
              <a:rPr lang="en-US" sz="2000" b="0" dirty="0" smtClean="0">
                <a:solidFill>
                  <a:srgbClr val="0039A6"/>
                </a:solidFill>
                <a:latin typeface="Century Gothic" panose="020B0502020202020204" pitchFamily="34" charset="0"/>
              </a:rPr>
              <a:t>Each laboratory must have key safety principles and procedures in place that minimize the risk </a:t>
            </a:r>
            <a:br>
              <a:rPr lang="en-US" sz="2000" b="0" dirty="0" smtClean="0">
                <a:solidFill>
                  <a:srgbClr val="0039A6"/>
                </a:solidFill>
                <a:latin typeface="Century Gothic" panose="020B0502020202020204" pitchFamily="34" charset="0"/>
              </a:rPr>
            </a:br>
            <a:r>
              <a:rPr lang="en-US" sz="2000" b="0" dirty="0" smtClean="0">
                <a:solidFill>
                  <a:srgbClr val="0039A6"/>
                </a:solidFill>
                <a:latin typeface="Century Gothic" panose="020B0502020202020204" pitchFamily="34" charset="0"/>
              </a:rPr>
              <a:t>for contamination and exposure to the pathogens being tested</a:t>
            </a:r>
          </a:p>
        </p:txBody>
      </p:sp>
      <p:sp>
        <p:nvSpPr>
          <p:cNvPr id="9" name="TextBox 8"/>
          <p:cNvSpPr txBox="1"/>
          <p:nvPr/>
        </p:nvSpPr>
        <p:spPr>
          <a:xfrm>
            <a:off x="914400" y="589002"/>
            <a:ext cx="7347976" cy="553998"/>
          </a:xfrm>
          <a:prstGeom prst="rect">
            <a:avLst/>
          </a:prstGeom>
          <a:noFill/>
          <a:ln w="19050">
            <a:noFill/>
          </a:ln>
          <a:effectLst/>
        </p:spPr>
        <p:txBody>
          <a:bodyPr wrap="square" rtlCol="0">
            <a:spAutoFit/>
          </a:bodyPr>
          <a:lstStyle/>
          <a:p>
            <a:pPr algn="ctr"/>
            <a:r>
              <a:rPr lang="en-US" sz="3000" dirty="0" smtClean="0">
                <a:solidFill>
                  <a:srgbClr val="0039A6"/>
                </a:solidFill>
                <a:effectLst/>
                <a:latin typeface="Century Gothic" panose="020B0502020202020204" pitchFamily="34" charset="0"/>
              </a:rPr>
              <a:t>Laboratory Safety Overview</a:t>
            </a:r>
            <a:endParaRPr lang="en-US" sz="3000" dirty="0">
              <a:solidFill>
                <a:srgbClr val="0039A6"/>
              </a:solidFill>
              <a:effectLst/>
              <a:latin typeface="Century Gothic" panose="020B0502020202020204" pitchFamily="34" charset="0"/>
            </a:endParaRPr>
          </a:p>
        </p:txBody>
      </p:sp>
      <p:cxnSp>
        <p:nvCxnSpPr>
          <p:cNvPr id="7" name="Straight Connector 6"/>
          <p:cNvCxnSpPr/>
          <p:nvPr/>
        </p:nvCxnSpPr>
        <p:spPr>
          <a:xfrm>
            <a:off x="503341" y="1193108"/>
            <a:ext cx="8043081"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10" name="Slide Number Placeholder 1"/>
          <p:cNvSpPr txBox="1">
            <a:spLocks/>
          </p:cNvSpPr>
          <p:nvPr/>
        </p:nvSpPr>
        <p:spPr>
          <a:xfrm>
            <a:off x="6523383" y="6229350"/>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400" smtClean="0">
                <a:effectLst/>
                <a:latin typeface="Myriad Web Pro"/>
              </a:rPr>
              <a:pPr algn="r">
                <a:defRPr/>
              </a:pPr>
              <a:t>30</a:t>
            </a:fld>
            <a:endParaRPr lang="en-US" sz="1400" dirty="0">
              <a:effectLst/>
              <a:latin typeface="Myriad Web Pro"/>
            </a:endParaRPr>
          </a:p>
        </p:txBody>
      </p:sp>
      <p:pic>
        <p:nvPicPr>
          <p:cNvPr id="6" name="Picture 5" descr="Image of a laboratory worker wearing biohazard safety suit." title="Laboratory Safety"/>
          <p:cNvPicPr>
            <a:picLocks noChangeAspect="1"/>
          </p:cNvPicPr>
          <p:nvPr/>
        </p:nvPicPr>
        <p:blipFill rotWithShape="1">
          <a:blip r:embed="rId3">
            <a:extLst>
              <a:ext uri="{28A0092B-C50C-407E-A947-70E740481C1C}">
                <a14:useLocalDpi xmlns:a14="http://schemas.microsoft.com/office/drawing/2010/main" val="0"/>
              </a:ext>
            </a:extLst>
          </a:blip>
          <a:srcRect l="6052" t="4595" r="6135" b="8096"/>
          <a:stretch/>
        </p:blipFill>
        <p:spPr>
          <a:xfrm>
            <a:off x="713984" y="1816274"/>
            <a:ext cx="3056350" cy="3081403"/>
          </a:xfrm>
          <a:prstGeom prst="rect">
            <a:avLst/>
          </a:prstGeom>
          <a:ln w="22225">
            <a:solidFill>
              <a:srgbClr val="0039A6"/>
            </a:solidFill>
          </a:ln>
        </p:spPr>
      </p:pic>
    </p:spTree>
    <p:extLst>
      <p:ext uri="{BB962C8B-B14F-4D97-AF65-F5344CB8AC3E}">
        <p14:creationId xmlns:p14="http://schemas.microsoft.com/office/powerpoint/2010/main" val="471947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948424" y="589002"/>
            <a:ext cx="5290576"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Laboratory Biosafety Levels</a:t>
            </a:r>
            <a:endParaRPr lang="en-US" sz="3000" dirty="0">
              <a:solidFill>
                <a:srgbClr val="0039A6"/>
              </a:solidFill>
              <a:effectLst/>
              <a:latin typeface="Century Gothic" panose="020B0502020202020204" pitchFamily="34" charset="0"/>
            </a:endParaRPr>
          </a:p>
        </p:txBody>
      </p:sp>
      <p:cxnSp>
        <p:nvCxnSpPr>
          <p:cNvPr id="13" name="Straight Connector 12"/>
          <p:cNvCxnSpPr/>
          <p:nvPr/>
        </p:nvCxnSpPr>
        <p:spPr>
          <a:xfrm>
            <a:off x="503341" y="1193108"/>
            <a:ext cx="8043081"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15" name="Content Placeholder 2"/>
          <p:cNvSpPr>
            <a:spLocks noGrp="1"/>
          </p:cNvSpPr>
          <p:nvPr>
            <p:ph idx="1"/>
          </p:nvPr>
        </p:nvSpPr>
        <p:spPr>
          <a:xfrm>
            <a:off x="4800600" y="2017979"/>
            <a:ext cx="3962400" cy="1868221"/>
          </a:xfrm>
        </p:spPr>
        <p:txBody>
          <a:bodyPr/>
          <a:lstStyle/>
          <a:p>
            <a:pPr marL="0" indent="0">
              <a:spcBef>
                <a:spcPts val="600"/>
              </a:spcBef>
              <a:spcAft>
                <a:spcPts val="600"/>
              </a:spcAft>
              <a:buNone/>
            </a:pPr>
            <a:r>
              <a:rPr lang="en-US" sz="2200" b="0" dirty="0">
                <a:solidFill>
                  <a:srgbClr val="0039A6"/>
                </a:solidFill>
                <a:latin typeface="Century Gothic" panose="020B0502020202020204" pitchFamily="34" charset="0"/>
                <a:cs typeface="Arial" pitchFamily="34" charset="0"/>
              </a:rPr>
              <a:t>In biologic laboratories, one of four biosafety levels are assigned, with Level 1 being the lowest risk and Level 4 the </a:t>
            </a:r>
            <a:r>
              <a:rPr lang="en-US" sz="2200" b="0" dirty="0" smtClean="0">
                <a:solidFill>
                  <a:srgbClr val="0039A6"/>
                </a:solidFill>
                <a:latin typeface="Century Gothic" panose="020B0502020202020204" pitchFamily="34" charset="0"/>
                <a:cs typeface="Arial" pitchFamily="34" charset="0"/>
              </a:rPr>
              <a:t>highest</a:t>
            </a:r>
            <a:endParaRPr lang="en-US" sz="2200" b="0" dirty="0" smtClean="0">
              <a:solidFill>
                <a:srgbClr val="0039A6"/>
              </a:solidFill>
              <a:latin typeface="Century Gothic" panose="020B0502020202020204" pitchFamily="34" charset="0"/>
            </a:endParaRPr>
          </a:p>
        </p:txBody>
      </p:sp>
      <p:sp>
        <p:nvSpPr>
          <p:cNvPr id="8" name="Slide Number Placeholder 1"/>
          <p:cNvSpPr txBox="1">
            <a:spLocks/>
          </p:cNvSpPr>
          <p:nvPr/>
        </p:nvSpPr>
        <p:spPr>
          <a:xfrm>
            <a:off x="6523383" y="6229350"/>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400" smtClean="0">
                <a:effectLst/>
                <a:latin typeface="Myriad Web Pro"/>
              </a:rPr>
              <a:pPr algn="r">
                <a:defRPr/>
              </a:pPr>
              <a:t>31</a:t>
            </a:fld>
            <a:endParaRPr lang="en-US" sz="1400" dirty="0">
              <a:effectLst/>
              <a:latin typeface="Myriad Web Pro"/>
            </a:endParaRPr>
          </a:p>
        </p:txBody>
      </p:sp>
      <p:pic>
        <p:nvPicPr>
          <p:cNvPr id="2" name="Picture 2" descr="Pyramid depicting biosafety safety levels, from Level 1, low-risk microbes, at the base of the pyramid to Level 4, high-risk microbes, at the top." title="Biosafety Levels Pyram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567" y="1828800"/>
            <a:ext cx="3944937" cy="2968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0635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81624" y="589002"/>
            <a:ext cx="7347976"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Laboratory Safety Governance</a:t>
            </a:r>
            <a:endParaRPr lang="en-US" sz="3000" dirty="0">
              <a:solidFill>
                <a:srgbClr val="0039A6"/>
              </a:solidFill>
              <a:effectLst/>
              <a:latin typeface="Century Gothic" panose="020B0502020202020204" pitchFamily="34" charset="0"/>
            </a:endParaRPr>
          </a:p>
        </p:txBody>
      </p:sp>
      <p:cxnSp>
        <p:nvCxnSpPr>
          <p:cNvPr id="8" name="Straight Connector 7"/>
          <p:cNvCxnSpPr/>
          <p:nvPr/>
        </p:nvCxnSpPr>
        <p:spPr>
          <a:xfrm>
            <a:off x="503341" y="1193108"/>
            <a:ext cx="8043081"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15" name="Slide Number Placeholder 1"/>
          <p:cNvSpPr txBox="1">
            <a:spLocks/>
          </p:cNvSpPr>
          <p:nvPr/>
        </p:nvSpPr>
        <p:spPr>
          <a:xfrm>
            <a:off x="6523383" y="6229350"/>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400" smtClean="0">
                <a:effectLst/>
                <a:latin typeface="Myriad Web Pro"/>
              </a:rPr>
              <a:pPr algn="r">
                <a:defRPr/>
              </a:pPr>
              <a:t>32</a:t>
            </a:fld>
            <a:endParaRPr lang="en-US" sz="1400" dirty="0">
              <a:effectLst/>
              <a:latin typeface="Myriad Web Pro"/>
            </a:endParaRPr>
          </a:p>
        </p:txBody>
      </p:sp>
      <p:graphicFrame>
        <p:nvGraphicFramePr>
          <p:cNvPr id="17" name="Table 16" descr="Chart that displays federal entities that govern laboratory safety." title="Laboratory Safety Governance"/>
          <p:cNvGraphicFramePr>
            <a:graphicFrameLocks noGrp="1"/>
          </p:cNvGraphicFramePr>
          <p:nvPr>
            <p:extLst>
              <p:ext uri="{D42A27DB-BD31-4B8C-83A1-F6EECF244321}">
                <p14:modId xmlns:p14="http://schemas.microsoft.com/office/powerpoint/2010/main" val="3465377000"/>
              </p:ext>
            </p:extLst>
          </p:nvPr>
        </p:nvGraphicFramePr>
        <p:xfrm>
          <a:off x="844702" y="1676400"/>
          <a:ext cx="7360357" cy="4435475"/>
        </p:xfrm>
        <a:graphic>
          <a:graphicData uri="http://schemas.openxmlformats.org/drawingml/2006/table">
            <a:tbl>
              <a:tblPr firstRow="1" bandRow="1">
                <a:tableStyleId>{5C22544A-7EE6-4342-B048-85BDC9FD1C3A}</a:tableStyleId>
              </a:tblPr>
              <a:tblGrid>
                <a:gridCol w="7360357"/>
              </a:tblGrid>
              <a:tr h="492125">
                <a:tc>
                  <a:txBody>
                    <a:bodyPr/>
                    <a:lstStyle/>
                    <a:p>
                      <a:pPr algn="ctr"/>
                      <a:r>
                        <a:rPr lang="en-US" sz="2400" b="0" dirty="0" smtClean="0">
                          <a:latin typeface="Century Gothic" panose="020B0502020202020204" pitchFamily="34" charset="0"/>
                        </a:rPr>
                        <a:t>Federal Entities</a:t>
                      </a:r>
                      <a:endParaRPr lang="en-US" sz="2400" b="0" dirty="0">
                        <a:latin typeface="Century Gothic" panose="020B0502020202020204" pitchFamily="34" charset="0"/>
                      </a:endParaRPr>
                    </a:p>
                  </a:txBody>
                  <a:tcPr/>
                </a:tc>
              </a:tr>
              <a:tr h="498475">
                <a:tc>
                  <a:txBody>
                    <a:bodyPr/>
                    <a:lstStyle/>
                    <a:p>
                      <a:pPr algn="ctr"/>
                      <a:r>
                        <a:rPr lang="en-US" sz="2000" dirty="0" smtClean="0">
                          <a:latin typeface="Century Gothic" panose="020B0502020202020204" pitchFamily="34" charset="0"/>
                        </a:rPr>
                        <a:t>Occupational Safety</a:t>
                      </a:r>
                      <a:r>
                        <a:rPr lang="en-US" sz="2000" baseline="0" dirty="0" smtClean="0">
                          <a:latin typeface="Century Gothic" panose="020B0502020202020204" pitchFamily="34" charset="0"/>
                        </a:rPr>
                        <a:t> and Health Administration (OSHA)</a:t>
                      </a:r>
                      <a:endParaRPr lang="en-US" sz="2000" dirty="0">
                        <a:latin typeface="Century Gothic" panose="020B0502020202020204" pitchFamily="34" charset="0"/>
                      </a:endParaRPr>
                    </a:p>
                  </a:txBody>
                  <a:tcPr>
                    <a:solidFill>
                      <a:schemeClr val="bg1">
                        <a:lumMod val="85000"/>
                      </a:schemeClr>
                    </a:solidFill>
                  </a:tcPr>
                </a:tc>
              </a:tr>
              <a:tr h="492125">
                <a:tc>
                  <a:txBody>
                    <a:bodyPr/>
                    <a:lstStyle/>
                    <a:p>
                      <a:pPr algn="ctr"/>
                      <a:r>
                        <a:rPr lang="en-US" sz="2000" dirty="0" smtClean="0">
                          <a:latin typeface="Century Gothic" panose="020B0502020202020204" pitchFamily="34" charset="0"/>
                        </a:rPr>
                        <a:t>Clinical Laboratory Improvements</a:t>
                      </a:r>
                      <a:r>
                        <a:rPr lang="en-US" sz="2000" baseline="0" dirty="0" smtClean="0">
                          <a:latin typeface="Century Gothic" panose="020B0502020202020204" pitchFamily="34" charset="0"/>
                        </a:rPr>
                        <a:t> Amendments (CLIA)</a:t>
                      </a:r>
                      <a:endParaRPr lang="en-US" sz="2000" dirty="0">
                        <a:latin typeface="Century Gothic" panose="020B0502020202020204" pitchFamily="34" charset="0"/>
                      </a:endParaRPr>
                    </a:p>
                  </a:txBody>
                  <a:tcPr>
                    <a:solidFill>
                      <a:schemeClr val="bg1">
                        <a:lumMod val="85000"/>
                      </a:schemeClr>
                    </a:solidFill>
                  </a:tcPr>
                </a:tc>
              </a:tr>
              <a:tr h="492125">
                <a:tc>
                  <a:txBody>
                    <a:bodyPr/>
                    <a:lstStyle/>
                    <a:p>
                      <a:pPr algn="ctr"/>
                      <a:r>
                        <a:rPr lang="en-US" sz="2000" dirty="0" smtClean="0">
                          <a:latin typeface="Century Gothic" panose="020B0502020202020204" pitchFamily="34" charset="0"/>
                        </a:rPr>
                        <a:t>U.S. Department of Agriculture (USDA)</a:t>
                      </a:r>
                      <a:endParaRPr lang="en-US" sz="2000" dirty="0">
                        <a:latin typeface="Century Gothic" panose="020B0502020202020204" pitchFamily="34" charset="0"/>
                      </a:endParaRPr>
                    </a:p>
                  </a:txBody>
                  <a:tcPr>
                    <a:solidFill>
                      <a:schemeClr val="bg1">
                        <a:lumMod val="85000"/>
                      </a:schemeClr>
                    </a:solidFill>
                  </a:tcPr>
                </a:tc>
              </a:tr>
              <a:tr h="4921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entury Gothic" panose="020B0502020202020204" pitchFamily="34" charset="0"/>
                        </a:rPr>
                        <a:t>U.S.</a:t>
                      </a:r>
                      <a:r>
                        <a:rPr lang="en-US" sz="2000" baseline="0" dirty="0" smtClean="0">
                          <a:latin typeface="Century Gothic" panose="020B0502020202020204" pitchFamily="34" charset="0"/>
                        </a:rPr>
                        <a:t> Department of Justice (DOJ)</a:t>
                      </a:r>
                    </a:p>
                  </a:txBody>
                  <a:tcPr>
                    <a:solidFill>
                      <a:schemeClr val="bg1">
                        <a:lumMod val="85000"/>
                      </a:schemeClr>
                    </a:solidFill>
                  </a:tcPr>
                </a:tc>
              </a:tr>
              <a:tr h="4921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smtClean="0">
                          <a:latin typeface="Century Gothic" panose="020B0502020202020204" pitchFamily="34" charset="0"/>
                        </a:rPr>
                        <a:t>U.S. Environmental Protection Agency (EPA)</a:t>
                      </a:r>
                    </a:p>
                  </a:txBody>
                  <a:tcPr>
                    <a:solidFill>
                      <a:schemeClr val="bg1">
                        <a:lumMod val="85000"/>
                      </a:schemeClr>
                    </a:solidFill>
                  </a:tcPr>
                </a:tc>
              </a:tr>
              <a:tr h="4921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entury Gothic" panose="020B0502020202020204" pitchFamily="34" charset="0"/>
                        </a:rPr>
                        <a:t>Food and Drug</a:t>
                      </a:r>
                      <a:r>
                        <a:rPr lang="en-US" sz="2000" baseline="0" dirty="0" smtClean="0">
                          <a:latin typeface="Century Gothic" panose="020B0502020202020204" pitchFamily="34" charset="0"/>
                        </a:rPr>
                        <a:t> Administration (FDA)</a:t>
                      </a:r>
                      <a:endParaRPr lang="en-US" sz="2000" dirty="0" smtClean="0">
                        <a:latin typeface="Century Gothic" panose="020B0502020202020204" pitchFamily="34" charset="0"/>
                      </a:endParaRPr>
                    </a:p>
                  </a:txBody>
                  <a:tcPr>
                    <a:solidFill>
                      <a:schemeClr val="bg1">
                        <a:lumMod val="85000"/>
                      </a:schemeClr>
                    </a:solidFill>
                  </a:tcPr>
                </a:tc>
              </a:tr>
              <a:tr h="492125">
                <a:tc>
                  <a:txBody>
                    <a:bodyPr/>
                    <a:lstStyle/>
                    <a:p>
                      <a:pPr algn="ctr"/>
                      <a:r>
                        <a:rPr lang="en-US" sz="2000" baseline="0" dirty="0" smtClean="0">
                          <a:latin typeface="Century Gothic" panose="020B0502020202020204" pitchFamily="34" charset="0"/>
                        </a:rPr>
                        <a:t>Centers for Disease Control and Prevention (CDC)</a:t>
                      </a:r>
                    </a:p>
                  </a:txBody>
                  <a:tcPr>
                    <a:solidFill>
                      <a:schemeClr val="bg1">
                        <a:lumMod val="85000"/>
                      </a:schemeClr>
                    </a:solidFill>
                  </a:tcPr>
                </a:tc>
              </a:tr>
              <a:tr h="492125">
                <a:tc>
                  <a:txBody>
                    <a:bodyPr/>
                    <a:lstStyle/>
                    <a:p>
                      <a:pPr algn="ctr"/>
                      <a:r>
                        <a:rPr lang="en-US" sz="2000" baseline="0" dirty="0" smtClean="0">
                          <a:latin typeface="Century Gothic" panose="020B0502020202020204" pitchFamily="34" charset="0"/>
                        </a:rPr>
                        <a:t>National Institutes of Health (NIH)</a:t>
                      </a:r>
                    </a:p>
                  </a:txBody>
                  <a:tcPr>
                    <a:solidFill>
                      <a:schemeClr val="bg1">
                        <a:lumMod val="85000"/>
                      </a:schemeClr>
                    </a:solidFill>
                  </a:tcPr>
                </a:tc>
              </a:tr>
            </a:tbl>
          </a:graphicData>
        </a:graphic>
      </p:graphicFrame>
    </p:spTree>
    <p:extLst>
      <p:ext uri="{BB962C8B-B14F-4D97-AF65-F5344CB8AC3E}">
        <p14:creationId xmlns:p14="http://schemas.microsoft.com/office/powerpoint/2010/main" val="1490054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14400" y="441067"/>
            <a:ext cx="7347976"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Laboratory Safety Considerations</a:t>
            </a:r>
            <a:endParaRPr lang="en-US" sz="3000" dirty="0">
              <a:solidFill>
                <a:srgbClr val="0039A6"/>
              </a:solidFill>
              <a:effectLst/>
              <a:latin typeface="Century Gothic" panose="020B0502020202020204" pitchFamily="34" charset="0"/>
            </a:endParaRPr>
          </a:p>
        </p:txBody>
      </p:sp>
      <p:cxnSp>
        <p:nvCxnSpPr>
          <p:cNvPr id="7" name="Straight Connector 6"/>
          <p:cNvCxnSpPr/>
          <p:nvPr/>
        </p:nvCxnSpPr>
        <p:spPr>
          <a:xfrm>
            <a:off x="555008" y="1143000"/>
            <a:ext cx="8043081"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12" name="Content Placeholder 1"/>
          <p:cNvSpPr>
            <a:spLocks noGrp="1"/>
          </p:cNvSpPr>
          <p:nvPr>
            <p:ph idx="1"/>
          </p:nvPr>
        </p:nvSpPr>
        <p:spPr>
          <a:xfrm>
            <a:off x="3990833" y="1676400"/>
            <a:ext cx="4635689" cy="4038600"/>
          </a:xfrm>
        </p:spPr>
        <p:txBody>
          <a:bodyPr/>
          <a:lstStyle/>
          <a:p>
            <a:pPr>
              <a:buClr>
                <a:srgbClr val="0039A6"/>
              </a:buClr>
              <a:buSzPct val="100000"/>
              <a:buFont typeface="Arial" panose="020B0604020202020204" pitchFamily="34" charset="0"/>
              <a:buChar char="•"/>
            </a:pPr>
            <a:r>
              <a:rPr lang="en-US" sz="1900" b="0" dirty="0" smtClean="0">
                <a:solidFill>
                  <a:srgbClr val="0039A6"/>
                </a:solidFill>
                <a:latin typeface="Century Gothic" panose="020B0502020202020204" pitchFamily="34" charset="0"/>
              </a:rPr>
              <a:t>What type of samples to collect</a:t>
            </a:r>
            <a:br>
              <a:rPr lang="en-US" sz="1900" b="0" dirty="0" smtClean="0">
                <a:solidFill>
                  <a:srgbClr val="0039A6"/>
                </a:solidFill>
                <a:latin typeface="Century Gothic" panose="020B0502020202020204" pitchFamily="34" charset="0"/>
              </a:rPr>
            </a:br>
            <a:endParaRPr lang="en-US" sz="1900" b="0" dirty="0">
              <a:solidFill>
                <a:srgbClr val="0039A6"/>
              </a:solidFill>
              <a:latin typeface="Century Gothic" panose="020B0502020202020204" pitchFamily="34" charset="0"/>
            </a:endParaRPr>
          </a:p>
          <a:p>
            <a:pPr>
              <a:buClr>
                <a:srgbClr val="0039A6"/>
              </a:buClr>
              <a:buSzPct val="100000"/>
              <a:buFont typeface="Arial" panose="020B0604020202020204" pitchFamily="34" charset="0"/>
              <a:buChar char="•"/>
            </a:pPr>
            <a:r>
              <a:rPr lang="en-US" sz="1900" b="0" dirty="0" smtClean="0">
                <a:solidFill>
                  <a:srgbClr val="0039A6"/>
                </a:solidFill>
                <a:latin typeface="Century Gothic" panose="020B0502020202020204" pitchFamily="34" charset="0"/>
              </a:rPr>
              <a:t>What method(s) to use to collect the samples</a:t>
            </a:r>
            <a:br>
              <a:rPr lang="en-US" sz="1900" b="0" dirty="0" smtClean="0">
                <a:solidFill>
                  <a:srgbClr val="0039A6"/>
                </a:solidFill>
                <a:latin typeface="Century Gothic" panose="020B0502020202020204" pitchFamily="34" charset="0"/>
              </a:rPr>
            </a:br>
            <a:endParaRPr lang="en-US" sz="1900" b="0" dirty="0">
              <a:solidFill>
                <a:srgbClr val="0039A6"/>
              </a:solidFill>
              <a:latin typeface="Century Gothic" panose="020B0502020202020204" pitchFamily="34" charset="0"/>
            </a:endParaRPr>
          </a:p>
          <a:p>
            <a:pPr>
              <a:buClr>
                <a:srgbClr val="0039A6"/>
              </a:buClr>
              <a:buSzPct val="100000"/>
              <a:buFont typeface="Arial" panose="020B0604020202020204" pitchFamily="34" charset="0"/>
              <a:buChar char="•"/>
            </a:pPr>
            <a:r>
              <a:rPr lang="en-US" sz="1900" b="0" dirty="0" smtClean="0">
                <a:solidFill>
                  <a:srgbClr val="0039A6"/>
                </a:solidFill>
                <a:latin typeface="Century Gothic" panose="020B0502020202020204" pitchFamily="34" charset="0"/>
              </a:rPr>
              <a:t>How to store the samples</a:t>
            </a:r>
            <a:br>
              <a:rPr lang="en-US" sz="1900" b="0" dirty="0" smtClean="0">
                <a:solidFill>
                  <a:srgbClr val="0039A6"/>
                </a:solidFill>
                <a:latin typeface="Century Gothic" panose="020B0502020202020204" pitchFamily="34" charset="0"/>
              </a:rPr>
            </a:br>
            <a:endParaRPr lang="en-US" sz="1900" b="0" dirty="0">
              <a:solidFill>
                <a:srgbClr val="0039A6"/>
              </a:solidFill>
              <a:latin typeface="Century Gothic" panose="020B0502020202020204" pitchFamily="34" charset="0"/>
            </a:endParaRPr>
          </a:p>
          <a:p>
            <a:pPr>
              <a:buClr>
                <a:srgbClr val="0039A6"/>
              </a:buClr>
              <a:buSzPct val="100000"/>
              <a:buFont typeface="Arial" panose="020B0604020202020204" pitchFamily="34" charset="0"/>
              <a:buChar char="•"/>
            </a:pPr>
            <a:r>
              <a:rPr lang="en-US" sz="1900" b="0" dirty="0" smtClean="0">
                <a:solidFill>
                  <a:srgbClr val="0039A6"/>
                </a:solidFill>
                <a:latin typeface="Century Gothic" panose="020B0502020202020204" pitchFamily="34" charset="0"/>
              </a:rPr>
              <a:t>Which laboratory can receive and test the samples</a:t>
            </a:r>
            <a:br>
              <a:rPr lang="en-US" sz="1900" b="0" dirty="0" smtClean="0">
                <a:solidFill>
                  <a:srgbClr val="0039A6"/>
                </a:solidFill>
                <a:latin typeface="Century Gothic" panose="020B0502020202020204" pitchFamily="34" charset="0"/>
              </a:rPr>
            </a:br>
            <a:endParaRPr lang="en-US" sz="1900" b="0" dirty="0" smtClean="0">
              <a:solidFill>
                <a:srgbClr val="0039A6"/>
              </a:solidFill>
              <a:latin typeface="Century Gothic" panose="020B0502020202020204" pitchFamily="34" charset="0"/>
            </a:endParaRPr>
          </a:p>
          <a:p>
            <a:pPr>
              <a:buClr>
                <a:srgbClr val="0039A6"/>
              </a:buClr>
              <a:buSzPct val="100000"/>
              <a:buFont typeface="Arial" panose="020B0604020202020204" pitchFamily="34" charset="0"/>
              <a:buChar char="•"/>
            </a:pPr>
            <a:r>
              <a:rPr lang="en-US" sz="1900" b="0" dirty="0" smtClean="0">
                <a:solidFill>
                  <a:srgbClr val="0039A6"/>
                </a:solidFill>
                <a:latin typeface="Century Gothic" panose="020B0502020202020204" pitchFamily="34" charset="0"/>
              </a:rPr>
              <a:t>How to pack, label, and ship the samples</a:t>
            </a:r>
          </a:p>
        </p:txBody>
      </p:sp>
      <p:sp>
        <p:nvSpPr>
          <p:cNvPr id="2" name="Slide Number Placeholder 1"/>
          <p:cNvSpPr>
            <a:spLocks noGrp="1"/>
          </p:cNvSpPr>
          <p:nvPr>
            <p:ph type="sldNum" sz="quarter" idx="12"/>
          </p:nvPr>
        </p:nvSpPr>
        <p:spPr/>
        <p:txBody>
          <a:bodyPr/>
          <a:lstStyle/>
          <a:p>
            <a:pPr fontAlgn="auto">
              <a:spcBef>
                <a:spcPts val="0"/>
              </a:spcBef>
              <a:spcAft>
                <a:spcPts val="0"/>
              </a:spcAft>
              <a:defRPr/>
            </a:pPr>
            <a:fld id="{B8477CA6-37AB-49C2-B88B-8C89FDB7A7DF}" type="slidenum">
              <a:rPr lang="en-US" sz="1400" smtClean="0">
                <a:solidFill>
                  <a:srgbClr val="0039A6"/>
                </a:solidFill>
                <a:effectLst/>
                <a:latin typeface="Myriad Web Pro"/>
                <a:cs typeface="+mn-cs"/>
              </a:rPr>
              <a:pPr fontAlgn="auto">
                <a:spcBef>
                  <a:spcPts val="0"/>
                </a:spcBef>
                <a:spcAft>
                  <a:spcPts val="0"/>
                </a:spcAft>
                <a:defRPr/>
              </a:pPr>
              <a:t>33</a:t>
            </a:fld>
            <a:endParaRPr lang="en-US" sz="1800" dirty="0">
              <a:solidFill>
                <a:srgbClr val="0039A6"/>
              </a:solidFill>
              <a:effectLst/>
              <a:latin typeface="Myriad Web Pro"/>
              <a:cs typeface="+mn-cs"/>
            </a:endParaRPr>
          </a:p>
        </p:txBody>
      </p:sp>
      <p:pic>
        <p:nvPicPr>
          <p:cNvPr id="6" name="Picture 5" descr="Image of specimen collectiion vials and caps." title="Laboratory Considerations"/>
          <p:cNvPicPr>
            <a:picLocks noChangeAspect="1"/>
          </p:cNvPicPr>
          <p:nvPr/>
        </p:nvPicPr>
        <p:blipFill rotWithShape="1">
          <a:blip r:embed="rId3">
            <a:extLst>
              <a:ext uri="{28A0092B-C50C-407E-A947-70E740481C1C}">
                <a14:useLocalDpi xmlns:a14="http://schemas.microsoft.com/office/drawing/2010/main" val="0"/>
              </a:ext>
            </a:extLst>
          </a:blip>
          <a:srcRect l="7177" t="4731" r="7200" b="5480"/>
          <a:stretch/>
        </p:blipFill>
        <p:spPr>
          <a:xfrm>
            <a:off x="776613" y="1716067"/>
            <a:ext cx="2630465" cy="3645074"/>
          </a:xfrm>
          <a:prstGeom prst="rect">
            <a:avLst/>
          </a:prstGeom>
          <a:ln w="22225">
            <a:solidFill>
              <a:srgbClr val="0039A6"/>
            </a:solidFill>
          </a:ln>
        </p:spPr>
      </p:pic>
    </p:spTree>
    <p:extLst>
      <p:ext uri="{BB962C8B-B14F-4D97-AF65-F5344CB8AC3E}">
        <p14:creationId xmlns:p14="http://schemas.microsoft.com/office/powerpoint/2010/main" val="265605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17246" y="474390"/>
            <a:ext cx="3507354"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Shipping Samples</a:t>
            </a:r>
            <a:endParaRPr lang="en-US" sz="3000" dirty="0">
              <a:solidFill>
                <a:srgbClr val="0039A6"/>
              </a:solidFill>
              <a:effectLst/>
              <a:latin typeface="Century Gothic" panose="020B0502020202020204" pitchFamily="34" charset="0"/>
            </a:endParaRPr>
          </a:p>
        </p:txBody>
      </p:sp>
      <p:cxnSp>
        <p:nvCxnSpPr>
          <p:cNvPr id="7" name="Straight Connector 6"/>
          <p:cNvCxnSpPr/>
          <p:nvPr/>
        </p:nvCxnSpPr>
        <p:spPr>
          <a:xfrm>
            <a:off x="555008" y="1143000"/>
            <a:ext cx="8043081"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12" name="Content Placeholder 1"/>
          <p:cNvSpPr>
            <a:spLocks noGrp="1"/>
          </p:cNvSpPr>
          <p:nvPr>
            <p:ph idx="1"/>
          </p:nvPr>
        </p:nvSpPr>
        <p:spPr>
          <a:xfrm>
            <a:off x="4221480" y="2290507"/>
            <a:ext cx="4495800" cy="3048000"/>
          </a:xfrm>
        </p:spPr>
        <p:txBody>
          <a:bodyPr/>
          <a:lstStyle/>
          <a:p>
            <a:pPr>
              <a:buClr>
                <a:srgbClr val="0039A6"/>
              </a:buClr>
              <a:buSzPct val="100000"/>
              <a:buFont typeface="Arial" panose="020B0604020202020204" pitchFamily="34" charset="0"/>
              <a:buChar char="•"/>
            </a:pPr>
            <a:r>
              <a:rPr lang="en-US" sz="2000" b="0" dirty="0" smtClean="0">
                <a:solidFill>
                  <a:srgbClr val="0039A6"/>
                </a:solidFill>
                <a:latin typeface="Century Gothic" panose="020B0502020202020204" pitchFamily="34" charset="0"/>
              </a:rPr>
              <a:t>determine if the specimen is appropriate for the designated PHL</a:t>
            </a:r>
            <a:br>
              <a:rPr lang="en-US" sz="2000" b="0" dirty="0" smtClean="0">
                <a:solidFill>
                  <a:srgbClr val="0039A6"/>
                </a:solidFill>
                <a:latin typeface="Century Gothic" panose="020B0502020202020204" pitchFamily="34" charset="0"/>
              </a:rPr>
            </a:br>
            <a:endParaRPr lang="en-US" sz="2000" b="0" dirty="0" smtClean="0">
              <a:solidFill>
                <a:srgbClr val="0039A6"/>
              </a:solidFill>
              <a:latin typeface="Century Gothic" panose="020B0502020202020204" pitchFamily="34" charset="0"/>
            </a:endParaRPr>
          </a:p>
          <a:p>
            <a:pPr>
              <a:buClr>
                <a:srgbClr val="0039A6"/>
              </a:buClr>
              <a:buSzPct val="100000"/>
              <a:buFont typeface="Arial" panose="020B0604020202020204" pitchFamily="34" charset="0"/>
              <a:buChar char="•"/>
            </a:pPr>
            <a:r>
              <a:rPr lang="en-US" sz="2000" b="0" dirty="0">
                <a:solidFill>
                  <a:srgbClr val="0039A6"/>
                </a:solidFill>
                <a:latin typeface="Century Gothic" panose="020B0502020202020204" pitchFamily="34" charset="0"/>
              </a:rPr>
              <a:t>i</a:t>
            </a:r>
            <a:r>
              <a:rPr lang="en-US" sz="2000" b="0" dirty="0" smtClean="0">
                <a:solidFill>
                  <a:srgbClr val="0039A6"/>
                </a:solidFill>
                <a:latin typeface="Century Gothic" panose="020B0502020202020204" pitchFamily="34" charset="0"/>
              </a:rPr>
              <a:t>dentify correct packing and shipping techniques</a:t>
            </a:r>
            <a:br>
              <a:rPr lang="en-US" sz="2000" b="0" dirty="0" smtClean="0">
                <a:solidFill>
                  <a:srgbClr val="0039A6"/>
                </a:solidFill>
                <a:latin typeface="Century Gothic" panose="020B0502020202020204" pitchFamily="34" charset="0"/>
              </a:rPr>
            </a:br>
            <a:endParaRPr lang="en-US" sz="2000" b="0" dirty="0" smtClean="0">
              <a:solidFill>
                <a:srgbClr val="0039A6"/>
              </a:solidFill>
              <a:latin typeface="Century Gothic" panose="020B0502020202020204" pitchFamily="34" charset="0"/>
            </a:endParaRPr>
          </a:p>
          <a:p>
            <a:pPr>
              <a:buClr>
                <a:srgbClr val="0039A6"/>
              </a:buClr>
              <a:buSzPct val="100000"/>
              <a:buFont typeface="Arial" panose="020B0604020202020204" pitchFamily="34" charset="0"/>
              <a:buChar char="•"/>
            </a:pPr>
            <a:r>
              <a:rPr lang="en-US" sz="2000" b="0" dirty="0">
                <a:solidFill>
                  <a:srgbClr val="0039A6"/>
                </a:solidFill>
                <a:latin typeface="Century Gothic" panose="020B0502020202020204" pitchFamily="34" charset="0"/>
              </a:rPr>
              <a:t>e</a:t>
            </a:r>
            <a:r>
              <a:rPr lang="en-US" sz="2000" b="0" dirty="0" smtClean="0">
                <a:solidFill>
                  <a:srgbClr val="0039A6"/>
                </a:solidFill>
                <a:latin typeface="Century Gothic" panose="020B0502020202020204" pitchFamily="34" charset="0"/>
              </a:rPr>
              <a:t>nsure specimens have correct documentation and labels</a:t>
            </a:r>
          </a:p>
          <a:p>
            <a:pPr>
              <a:buClr>
                <a:srgbClr val="008080"/>
              </a:buClr>
              <a:buFont typeface="Arial" panose="020B0604020202020204" pitchFamily="34" charset="0"/>
              <a:buChar char="•"/>
            </a:pPr>
            <a:endParaRPr lang="en-US" sz="2200" b="0" dirty="0" smtClean="0">
              <a:solidFill>
                <a:srgbClr val="0039A6"/>
              </a:solidFill>
              <a:latin typeface="Century Gothic" panose="020B0502020202020204" pitchFamily="34" charset="0"/>
            </a:endParaRPr>
          </a:p>
        </p:txBody>
      </p:sp>
      <p:sp>
        <p:nvSpPr>
          <p:cNvPr id="13" name="Rectangle 12"/>
          <p:cNvSpPr/>
          <p:nvPr/>
        </p:nvSpPr>
        <p:spPr>
          <a:xfrm>
            <a:off x="4221480" y="1704273"/>
            <a:ext cx="4407089" cy="461665"/>
          </a:xfrm>
          <a:prstGeom prst="rect">
            <a:avLst/>
          </a:prstGeom>
        </p:spPr>
        <p:txBody>
          <a:bodyPr wrap="square">
            <a:spAutoFit/>
          </a:bodyPr>
          <a:lstStyle/>
          <a:p>
            <a:pPr>
              <a:buClr>
                <a:srgbClr val="008080"/>
              </a:buClr>
            </a:pPr>
            <a:r>
              <a:rPr lang="en-US" sz="2400" dirty="0" smtClean="0">
                <a:solidFill>
                  <a:srgbClr val="0039A6"/>
                </a:solidFill>
                <a:effectLst/>
                <a:latin typeface="Century Gothic" panose="020B0502020202020204" pitchFamily="34" charset="0"/>
              </a:rPr>
              <a:t>Before shipping samples,</a:t>
            </a:r>
            <a:endParaRPr lang="en-US" sz="2400" dirty="0">
              <a:solidFill>
                <a:srgbClr val="0039A6"/>
              </a:solidFill>
              <a:effectLst/>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pPr fontAlgn="auto">
              <a:spcBef>
                <a:spcPts val="0"/>
              </a:spcBef>
              <a:spcAft>
                <a:spcPts val="0"/>
              </a:spcAft>
              <a:defRPr/>
            </a:pPr>
            <a:fld id="{B8477CA6-37AB-49C2-B88B-8C89FDB7A7DF}" type="slidenum">
              <a:rPr lang="en-US" sz="1400" smtClean="0">
                <a:solidFill>
                  <a:srgbClr val="0039A6"/>
                </a:solidFill>
                <a:effectLst/>
                <a:latin typeface="Myriad Web Pro"/>
                <a:cs typeface="+mn-cs"/>
              </a:rPr>
              <a:pPr fontAlgn="auto">
                <a:spcBef>
                  <a:spcPts val="0"/>
                </a:spcBef>
                <a:spcAft>
                  <a:spcPts val="0"/>
                </a:spcAft>
                <a:defRPr/>
              </a:pPr>
              <a:t>34</a:t>
            </a:fld>
            <a:endParaRPr lang="en-US" sz="1400" dirty="0">
              <a:solidFill>
                <a:srgbClr val="0039A6"/>
              </a:solidFill>
              <a:effectLst/>
              <a:latin typeface="Myriad Web Pro"/>
              <a:cs typeface="+mn-cs"/>
            </a:endParaRPr>
          </a:p>
        </p:txBody>
      </p:sp>
      <p:pic>
        <p:nvPicPr>
          <p:cNvPr id="3" name="Picture 2" descr="Image of laboratory specimen cup, mailing box, and specimen label." title="Sample Ship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008" y="1674493"/>
            <a:ext cx="3529890" cy="3664014"/>
          </a:xfrm>
          <a:prstGeom prst="rect">
            <a:avLst/>
          </a:prstGeom>
        </p:spPr>
      </p:pic>
    </p:spTree>
    <p:extLst>
      <p:ext uri="{BB962C8B-B14F-4D97-AF65-F5344CB8AC3E}">
        <p14:creationId xmlns:p14="http://schemas.microsoft.com/office/powerpoint/2010/main" val="1518499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95546" y="4114800"/>
            <a:ext cx="1525835" cy="4383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394502" y="509825"/>
            <a:ext cx="3733800" cy="553998"/>
          </a:xfrm>
          <a:prstGeom prst="rect">
            <a:avLst/>
          </a:prstGeom>
          <a:noFill/>
          <a:effectLst/>
        </p:spPr>
        <p:txBody>
          <a:bodyPr wrap="square">
            <a:spAutoFit/>
          </a:bodyPr>
          <a:lstStyle/>
          <a:p>
            <a:pPr fontAlgn="auto">
              <a:spcBef>
                <a:spcPts val="0"/>
              </a:spcBef>
              <a:spcAft>
                <a:spcPts val="0"/>
              </a:spcAft>
              <a:defRPr/>
            </a:pPr>
            <a:r>
              <a:rPr lang="en-US" sz="3000" dirty="0">
                <a:solidFill>
                  <a:srgbClr val="0039A6"/>
                </a:solidFill>
                <a:effectLst/>
                <a:latin typeface="Century Gothic" panose="020B0502020202020204" pitchFamily="34" charset="0"/>
                <a:cs typeface="+mn-cs"/>
              </a:rPr>
              <a:t>Knowledge Check</a:t>
            </a:r>
          </a:p>
        </p:txBody>
      </p:sp>
      <p:cxnSp>
        <p:nvCxnSpPr>
          <p:cNvPr id="10" name="Straight Connector 9"/>
          <p:cNvCxnSpPr/>
          <p:nvPr/>
        </p:nvCxnSpPr>
        <p:spPr>
          <a:xfrm>
            <a:off x="558800" y="1219200"/>
            <a:ext cx="8051800" cy="0"/>
          </a:xfrm>
          <a:prstGeom prst="line">
            <a:avLst/>
          </a:prstGeom>
          <a:ln w="25400">
            <a:solidFill>
              <a:srgbClr val="0039A6"/>
            </a:solidFill>
          </a:ln>
          <a:effectLst/>
        </p:spPr>
        <p:style>
          <a:lnRef idx="3">
            <a:schemeClr val="dk1"/>
          </a:lnRef>
          <a:fillRef idx="0">
            <a:schemeClr val="dk1"/>
          </a:fillRef>
          <a:effectRef idx="2">
            <a:schemeClr val="dk1"/>
          </a:effectRef>
          <a:fontRef idx="minor">
            <a:schemeClr val="tx1"/>
          </a:fontRef>
        </p:style>
      </p:cxnSp>
      <p:sp>
        <p:nvSpPr>
          <p:cNvPr id="5" name="TextBox 4"/>
          <p:cNvSpPr txBox="1"/>
          <p:nvPr/>
        </p:nvSpPr>
        <p:spPr>
          <a:xfrm>
            <a:off x="1408056" y="3352800"/>
            <a:ext cx="1857869" cy="1200329"/>
          </a:xfrm>
          <a:prstGeom prst="rect">
            <a:avLst/>
          </a:prstGeom>
          <a:noFill/>
        </p:spPr>
        <p:txBody>
          <a:bodyPr wrap="square" rtlCol="0">
            <a:spAutoFit/>
          </a:bodyPr>
          <a:lstStyle/>
          <a:p>
            <a:pPr marL="457200" indent="-457200">
              <a:buAutoNum type="alphaUcPeriod"/>
            </a:pPr>
            <a:r>
              <a:rPr lang="en-US" sz="2400" dirty="0" smtClean="0">
                <a:solidFill>
                  <a:srgbClr val="0039A6"/>
                </a:solidFill>
                <a:effectLst/>
                <a:latin typeface="Century Gothic" panose="020B0502020202020204" pitchFamily="34" charset="0"/>
              </a:rPr>
              <a:t>True</a:t>
            </a:r>
          </a:p>
          <a:p>
            <a:pPr marL="457200" indent="-457200">
              <a:buAutoNum type="alphaUcPeriod"/>
            </a:pPr>
            <a:endParaRPr lang="en-US" sz="2400" dirty="0">
              <a:solidFill>
                <a:srgbClr val="0039A6"/>
              </a:solidFill>
              <a:effectLst/>
              <a:latin typeface="Century Gothic" panose="020B0502020202020204" pitchFamily="34" charset="0"/>
            </a:endParaRPr>
          </a:p>
          <a:p>
            <a:pPr marL="457200" indent="-457200">
              <a:buAutoNum type="alphaUcPeriod"/>
            </a:pPr>
            <a:r>
              <a:rPr lang="en-US" sz="2400" dirty="0" smtClean="0">
                <a:solidFill>
                  <a:srgbClr val="0039A6"/>
                </a:solidFill>
                <a:effectLst/>
                <a:latin typeface="Century Gothic" panose="020B0502020202020204" pitchFamily="34" charset="0"/>
              </a:rPr>
              <a:t>False</a:t>
            </a:r>
            <a:endParaRPr lang="en-US" sz="2400" dirty="0">
              <a:solidFill>
                <a:srgbClr val="0039A6"/>
              </a:solidFill>
              <a:effectLst/>
              <a:latin typeface="Century Gothic" panose="020B0502020202020204" pitchFamily="34" charset="0"/>
            </a:endParaRPr>
          </a:p>
        </p:txBody>
      </p:sp>
      <p:sp>
        <p:nvSpPr>
          <p:cNvPr id="11" name="Content Placeholder 1"/>
          <p:cNvSpPr>
            <a:spLocks noGrp="1"/>
          </p:cNvSpPr>
          <p:nvPr>
            <p:ph idx="1"/>
          </p:nvPr>
        </p:nvSpPr>
        <p:spPr>
          <a:xfrm>
            <a:off x="683525" y="1447800"/>
            <a:ext cx="7493001" cy="1563806"/>
          </a:xfrm>
        </p:spPr>
        <p:txBody>
          <a:bodyPr/>
          <a:lstStyle/>
          <a:p>
            <a:pPr marL="0" indent="0">
              <a:buNone/>
            </a:pPr>
            <a:r>
              <a:rPr lang="en-US" sz="2400" dirty="0" smtClean="0">
                <a:solidFill>
                  <a:srgbClr val="0039A6"/>
                </a:solidFill>
                <a:latin typeface="Century Gothic" panose="020B0502020202020204" pitchFamily="34" charset="0"/>
              </a:rPr>
              <a:t>True or false? </a:t>
            </a:r>
            <a:br>
              <a:rPr lang="en-US" sz="2400" dirty="0" smtClean="0">
                <a:solidFill>
                  <a:srgbClr val="0039A6"/>
                </a:solidFill>
                <a:latin typeface="Century Gothic" panose="020B0502020202020204" pitchFamily="34" charset="0"/>
              </a:rPr>
            </a:br>
            <a:endParaRPr lang="en-US" sz="2400" dirty="0" smtClean="0">
              <a:solidFill>
                <a:srgbClr val="0039A6"/>
              </a:solidFill>
              <a:latin typeface="Century Gothic" panose="020B0502020202020204" pitchFamily="34" charset="0"/>
            </a:endParaRPr>
          </a:p>
          <a:p>
            <a:pPr marL="0" indent="0">
              <a:buNone/>
            </a:pPr>
            <a:r>
              <a:rPr lang="en-US" sz="2400" dirty="0" smtClean="0">
                <a:solidFill>
                  <a:srgbClr val="0039A6"/>
                </a:solidFill>
                <a:latin typeface="Century Gothic" panose="020B0502020202020204" pitchFamily="34" charset="0"/>
              </a:rPr>
              <a:t>Safety principles and practices are the same for all laboratories.</a:t>
            </a:r>
          </a:p>
          <a:p>
            <a:pPr marL="457200" lvl="1" indent="0">
              <a:buNone/>
            </a:pPr>
            <a:endParaRPr lang="en-US" sz="2200" b="1" dirty="0" smtClean="0">
              <a:solidFill>
                <a:srgbClr val="0039A6"/>
              </a:solidFill>
              <a:latin typeface="+mj-lt"/>
            </a:endParaRPr>
          </a:p>
        </p:txBody>
      </p:sp>
      <p:sp>
        <p:nvSpPr>
          <p:cNvPr id="2" name="Slide Number Placeholder 1"/>
          <p:cNvSpPr>
            <a:spLocks noGrp="1"/>
          </p:cNvSpPr>
          <p:nvPr>
            <p:ph type="sldNum" sz="quarter" idx="12"/>
          </p:nvPr>
        </p:nvSpPr>
        <p:spPr/>
        <p:txBody>
          <a:bodyPr/>
          <a:lstStyle/>
          <a:p>
            <a:pPr fontAlgn="auto">
              <a:spcBef>
                <a:spcPts val="0"/>
              </a:spcBef>
              <a:spcAft>
                <a:spcPts val="0"/>
              </a:spcAft>
              <a:defRPr/>
            </a:pPr>
            <a:fld id="{B8477CA6-37AB-49C2-B88B-8C89FDB7A7DF}" type="slidenum">
              <a:rPr lang="en-US" sz="1600" smtClean="0">
                <a:solidFill>
                  <a:srgbClr val="0039A6"/>
                </a:solidFill>
                <a:effectLst/>
                <a:latin typeface="Myriad Web Pro"/>
                <a:cs typeface="+mn-cs"/>
              </a:rPr>
              <a:pPr fontAlgn="auto">
                <a:spcBef>
                  <a:spcPts val="0"/>
                </a:spcBef>
                <a:spcAft>
                  <a:spcPts val="0"/>
                </a:spcAft>
                <a:defRPr/>
              </a:pPr>
              <a:t>35</a:t>
            </a:fld>
            <a:endParaRPr lang="en-US" sz="1600" dirty="0">
              <a:solidFill>
                <a:srgbClr val="0039A6"/>
              </a:solidFill>
              <a:effectLst/>
              <a:latin typeface="Myriad Web Pro"/>
              <a:cs typeface="+mn-cs"/>
            </a:endParaRPr>
          </a:p>
        </p:txBody>
      </p:sp>
      <p:pic>
        <p:nvPicPr>
          <p:cNvPr id="13" name="Picture 12" descr="Checkmark indicating correct answer." title="Checkmark"/>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2707" y="4097606"/>
            <a:ext cx="609600" cy="455523"/>
          </a:xfrm>
          <a:prstGeom prst="rect">
            <a:avLst/>
          </a:prstGeom>
        </p:spPr>
      </p:pic>
      <p:pic>
        <p:nvPicPr>
          <p:cNvPr id="14" name="Picture 2" descr="Checkmark and notebook inside a circle." title="Knowledge Check Icon"/>
          <p:cNvPicPr>
            <a:picLocks noChangeAspect="1" noChangeArrowheads="1"/>
          </p:cNvPicPr>
          <p:nvPr/>
        </p:nvPicPr>
        <p:blipFill>
          <a:blip r:embed="rId4"/>
          <a:srcRect/>
          <a:stretch>
            <a:fillRect/>
          </a:stretch>
        </p:blipFill>
        <p:spPr bwMode="auto">
          <a:xfrm>
            <a:off x="558800" y="415979"/>
            <a:ext cx="741690" cy="741690"/>
          </a:xfrm>
          <a:prstGeom prst="rect">
            <a:avLst/>
          </a:prstGeom>
          <a:noFill/>
          <a:ln w="9525">
            <a:noFill/>
            <a:miter lim="800000"/>
            <a:headEnd/>
            <a:tailEnd/>
          </a:ln>
        </p:spPr>
      </p:pic>
    </p:spTree>
    <p:extLst>
      <p:ext uri="{BB962C8B-B14F-4D97-AF65-F5344CB8AC3E}">
        <p14:creationId xmlns:p14="http://schemas.microsoft.com/office/powerpoint/2010/main" val="1933466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745483" y="1143000"/>
            <a:ext cx="5718412" cy="809209"/>
          </a:xfrm>
          <a:prstGeom prst="rect">
            <a:avLst/>
          </a:prstGeom>
          <a:effectLst/>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dirty="0" smtClean="0">
                <a:ln w="900" cmpd="sng">
                  <a:solidFill>
                    <a:schemeClr val="accent1">
                      <a:satMod val="190000"/>
                      <a:alpha val="55000"/>
                    </a:schemeClr>
                  </a:solidFill>
                  <a:prstDash val="solid"/>
                </a:ln>
                <a:solidFill>
                  <a:srgbClr val="0039A6"/>
                </a:solidFill>
                <a:latin typeface="Century Gothic" panose="020B0502020202020204" pitchFamily="34" charset="0"/>
              </a:rPr>
              <a:t/>
            </a:r>
            <a:br>
              <a:rPr lang="en-US" dirty="0" smtClean="0">
                <a:ln w="900" cmpd="sng">
                  <a:solidFill>
                    <a:schemeClr val="accent1">
                      <a:satMod val="190000"/>
                      <a:alpha val="55000"/>
                    </a:schemeClr>
                  </a:solidFill>
                  <a:prstDash val="solid"/>
                </a:ln>
                <a:solidFill>
                  <a:srgbClr val="0039A6"/>
                </a:solidFill>
                <a:latin typeface="Century Gothic" panose="020B0502020202020204" pitchFamily="34" charset="0"/>
              </a:rPr>
            </a:br>
            <a:r>
              <a:rPr lang="en-US" sz="3000" b="0" dirty="0" smtClean="0">
                <a:solidFill>
                  <a:srgbClr val="0039A6"/>
                </a:solidFill>
                <a:latin typeface="Century Gothic" panose="020B0502020202020204" pitchFamily="34" charset="0"/>
              </a:rPr>
              <a:t>Using Results To </a:t>
            </a:r>
            <a:r>
              <a:rPr lang="en-US" sz="3000" b="0" dirty="0">
                <a:solidFill>
                  <a:srgbClr val="0039A6"/>
                </a:solidFill>
                <a:latin typeface="Century Gothic" panose="020B0502020202020204" pitchFamily="34" charset="0"/>
              </a:rPr>
              <a:t>Affect </a:t>
            </a:r>
            <a:endParaRPr lang="en-US" sz="3000" b="0" dirty="0" smtClean="0">
              <a:solidFill>
                <a:srgbClr val="0039A6"/>
              </a:solidFill>
              <a:latin typeface="Century Gothic" panose="020B0502020202020204" pitchFamily="34" charset="0"/>
            </a:endParaRPr>
          </a:p>
          <a:p>
            <a:pPr fontAlgn="auto">
              <a:spcAft>
                <a:spcPts val="0"/>
              </a:spcAft>
              <a:defRPr/>
            </a:pPr>
            <a:r>
              <a:rPr lang="en-US" sz="3000" b="0" dirty="0" smtClean="0">
                <a:solidFill>
                  <a:srgbClr val="0039A6"/>
                </a:solidFill>
                <a:latin typeface="Century Gothic" panose="020B0502020202020204" pitchFamily="34" charset="0"/>
              </a:rPr>
              <a:t>Public Health</a:t>
            </a:r>
            <a:endParaRPr lang="en-US" sz="3000" b="0" dirty="0">
              <a:solidFill>
                <a:srgbClr val="0039A6"/>
              </a:solidFill>
              <a:latin typeface="Century Gothic" panose="020B0502020202020204" pitchFamily="34" charset="0"/>
            </a:endParaRPr>
          </a:p>
        </p:txBody>
      </p:sp>
      <p:sp>
        <p:nvSpPr>
          <p:cNvPr id="6" name="Title 1"/>
          <p:cNvSpPr txBox="1">
            <a:spLocks/>
          </p:cNvSpPr>
          <p:nvPr/>
        </p:nvSpPr>
        <p:spPr>
          <a:xfrm>
            <a:off x="1676400" y="381000"/>
            <a:ext cx="5718412" cy="656809"/>
          </a:xfrm>
          <a:prstGeom prst="rect">
            <a:avLst/>
          </a:prstGeom>
          <a:effectLst/>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latin typeface="Century Gothic" panose="020B0502020202020204" pitchFamily="34" charset="0"/>
              </a:rPr>
              <a:t/>
            </a:r>
            <a:br>
              <a:rPr lang="en-US"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latin typeface="Century Gothic" panose="020B0502020202020204" pitchFamily="34" charset="0"/>
              </a:rPr>
            </a:br>
            <a:r>
              <a:rPr lang="en-US" sz="3000" b="0" dirty="0" smtClean="0">
                <a:solidFill>
                  <a:srgbClr val="0039A6"/>
                </a:solidFill>
                <a:latin typeface="Century Gothic" panose="020B0502020202020204" pitchFamily="34" charset="0"/>
              </a:rPr>
              <a:t>Topic 6</a:t>
            </a:r>
            <a:endParaRPr lang="en-US" sz="3000" b="0" dirty="0">
              <a:solidFill>
                <a:srgbClr val="0039A6"/>
              </a:solidFill>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pPr fontAlgn="auto">
              <a:spcBef>
                <a:spcPts val="0"/>
              </a:spcBef>
              <a:spcAft>
                <a:spcPts val="0"/>
              </a:spcAft>
              <a:defRPr/>
            </a:pPr>
            <a:fld id="{B8477CA6-37AB-49C2-B88B-8C89FDB7A7DF}" type="slidenum">
              <a:rPr lang="en-US" sz="1400" smtClean="0">
                <a:solidFill>
                  <a:srgbClr val="0039A6"/>
                </a:solidFill>
                <a:effectLst/>
                <a:latin typeface="Myriad Web Pro"/>
                <a:cs typeface="+mn-cs"/>
              </a:rPr>
              <a:pPr fontAlgn="auto">
                <a:spcBef>
                  <a:spcPts val="0"/>
                </a:spcBef>
                <a:spcAft>
                  <a:spcPts val="0"/>
                </a:spcAft>
                <a:defRPr/>
              </a:pPr>
              <a:t>36</a:t>
            </a:fld>
            <a:endParaRPr lang="en-US" sz="1400" dirty="0">
              <a:solidFill>
                <a:srgbClr val="0039A6"/>
              </a:solidFill>
              <a:effectLst/>
              <a:latin typeface="Myriad Web Pro"/>
              <a:cs typeface="+mn-cs"/>
            </a:endParaRPr>
          </a:p>
        </p:txBody>
      </p:sp>
      <p:pic>
        <p:nvPicPr>
          <p:cNvPr id="1028" name="Picture 4" descr="Image of a vial containing a patient's blood sample." title="Laboratory Results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8895" y="2200405"/>
            <a:ext cx="4111588" cy="2743200"/>
          </a:xfrm>
          <a:prstGeom prst="rect">
            <a:avLst/>
          </a:prstGeom>
          <a:noFill/>
          <a:ln w="22225">
            <a:solidFill>
              <a:srgbClr val="0039A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963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data:image/jpeg;base64,/9j/4AAQSkZJRgABAQAAAQABAAD/2wCEAAkGBhMRERUUEhQWFRQWFxcZFxcYGB8eGhgXGBkXHxoYGx0YHiYeGB8jHiAaIC8hJCcpLCwsFx8xNTAtNSYrLCkBCQoKDgwOGg8PGiwkHyUpLCwsLCwsLCwsLC0sKSwsLCwsLC8pLSksLCwsKSkpLCwsLDAsLCksKSwsLCksLDUsLP/AABEIAK4BIQMBIgACEQEDEQH/xAAcAAACAgMBAQAAAAAAAAAAAAAABgUHAQMEAgj/xABJEAACAQIEAwQGBAoIBgMBAAABAgMEEQAFEiEGMUEHEyJRFDJhcYGRFiNCkxVSVWJjcoKSouMIFyQzQ6Gx0TRzg6OywVOz4Sb/xAAaAQEAAwEBAQAAAAAAAAAAAAAAAQIDBAYF/8QAOhEAAgECAgYFCgYDAQEAAAAAAAECAxEhMQQSE0FRkRQyU6HRImFxgbHB0uHi8AUzQlJiciSCksIV/9oADAMBAAIRAxEAPwC8cGDBgAwYMGADBgwYAMGDHiaZUUsxCqOZJsB8TgD3gxX2f9t2X07d3Cz1UtwoSFbgsbWAY2Vuf2b+XPEIM/4izC/cQQ0ELcmk3kAIHPVck8/sLzscZzqQpq8nYlK5bMsyoLsQoHMk2HzOFXOe1XK6W4kqkLC40x3c3HQ6AQPjbFbZjwTRmRfwrms1VPfaGIlmN+ixqJHANj6oHwww5Pw5BHb0HJSdgVlqiqDfz7wvKPdp+GOfpSfUi33LmydXiZft7hlZlo6OqqWAv4U/1C6iB8MeG424gnI9HyyKFSOczEn560t8Vw0UuVZm1g81JTICbJBEzkDp45Cqn7sY9jgVn/v6+tkF76VkWJf+yiv/ABYq6leWSS9bfgLIUnpOJ5V8VRSQD2cx8kYfM45Z+HczZfr8/RCOYUKLfEMpw8js1y6+p6cTN5zu8p6dZWYjG2kybLophTx00CyGMyaREuyBgLnbbc/5HC1Z/rt/qveyyjfJFXjIoVJWXiWXnYgVNtvKxkOMNw5lxFjxDKR5ekr/AL4uuLLYl9WNF9yAf6DHRbFdSp2j7vAjDgUWnDWXKLLxBKB5CpX/AHxk5HTcouJJR5A1P+zjF6WxokoI29aND71B/wBRhs6naPu8CMOBUdJw1XqPqOIA3lrs3zLO3+mOuHL+JogSlZSVA6auZ/7YA+eLEqeFqOQEPTQMDzBiX/bEZJ2aZad1pUjP40V42/ejIOJtWX6+cV4jAUV4s4jgI77L4J1A3MTWPz1kfw49Dt1ENhXZfVU5JtfTdfgW06vhhpbgILcwVtbDfp3wlX5VCufkRjE+T5kgPdVVPMLerUQkFvZriYAX89Le7pidpXWai+a8RZGjJ+2DKqmwWpEbfiygp8LsNJPuJw309Ukg1RsrjzUgj/LFbZtw+JLityZHB27yldGsOp37qQfAYVIeCcs74+g5hU5fUkbRS6o2F+QAkCOy7fjMPbi3StX8yLXeu4avAvnBiozXcR0FtoMxhB5jZyvPoVINutmG/XEnk3bpRu/dViS0U1wGWVTpDG3MgXUb82A23NsdFOrCpjB3IasWTgxopK2OVA8Tq6HkykEH4jG/GhAYMGDABgwYMAGDBgwAYMGDABgwYMAGDBgwAY0VlakKNJK6oiglmYgAAdSTywn8b9qlPl7dzGDUVZ2WBLmxPLWQDb3C59mEer4Zqa1RV8Q1JghBulJGbD2LZdRu3kNT72uDsMqtaFPrct79RKVyfzjtlMzmnyenasm5d4VIiXnvvYnl1Kg+fnA5pwhLMFn4gzAqCQVpYm2vudCqoOtungUnawJ2OGzJcuqZEEdDAuW0dvXdAZ5L8mSO9o9t7y3Y3HhFt2TJODqelbvFUyTn1p5Trlb9o+qPYth5DHK5Vqn8V3+CJwQqZFlciALleXx0sdh/aaoWYjbcRg965/XKchz5Ym/oEJt66pmqfOIN3cHS47uOxcbcnZh88NmDEwowi7pY8Xixc48syaCmXRBFHEvkihf9OeOzBgxqAwYMGAOTNszSnheWQ2RBc+3yA9pO2Ki4U4ieTNknlO8xZCOgDL4VHsFhjs7UeJu+l9GjP1cRBcj7UluXuUH5n2YSIagxsrr6yMHHvUgj/MYxnPH0Hsvwv8Nto0pT601b0J5c8+R9J4Ma4Jg6qw5MAR7iLjGy+NjxuQYMGDABgwYMAGDBgwAWxz12XxTKUljSRTzV1DD5HHRgwAqHs9iiOqilmoze+mJrwnlzhkug5fZCnc774is4y2qK6K+ihzCH/wCSBQsqDbcxSNv1N0fy8OLAwHGU6MJ4tY8d/MXKQy/gqPW0uQ18lPOpu9NKWFjY+F0cBwP11bzB5Ymcv7XamicQ53StCTss8S3jbnzAJHT7JPuHV/zvhWmrLGaMF19SRfDIn6jrZl+Bwu5jlFZToUdRmlIRZkkCipA897Rzfwt13xCdWnk9ZcHnzyfrGDG/Ks3hqoxLBIksZ5MhuPd7D7MdmKRg4RKM9Xw9UtHIp+so5Nhcc4yklih9j+ezAWw1cGdrcc8notenolap0lGuEdvzSfVvzAJ9xOOmlWhUyz3p5ohqxYmDGL4zjYgMGDBgAwYMGADBgxhjgAZrbnYYqXibtHqMxmNBkniPKar5Kig76Sdrfnb3+zfY45OL+KZ88qWy3LW00y/8VU72IBsVHK6X2sPX/VBJm8nygRr+D8qHdxptV1tgWDgC6p0eYjr6qe+wxy1q7i9SGMu5edlkt7I3h3IYcukMFEnpuaEAzTP6kOvm0j76AdzoBLtbfnfDtk3BqpIKiqf0qq6SOBpivzWBOUa+3dj1JxLZLkkNJEI4ECLe56szHm7sd3Y9WO5xxcW8X0+WwGaoaw5Ig3aRvxVHn7TsOuM6dJRd3jJ7/vJC5OWwYoaf+klL3ngo07u/JpG1ke8CwPwNvbi1eCOOafNYDLDdWUgSRt6yMRtfzB3sRzseoIxu4tEDJgwYMVJDBgwHABgxAUPG9JNWyUUchaoiUlhpOnbTcBuRIuL/AB8sT+AKo7VOG+7kFVGPBIQsgHR+jftDb3geeEDH0XmmWpUQvFILo4IP/oj2g7/DHz/muVvTTPDJ6yG1+jDow9hG+Makcbnt/wAE03bUtlJ+VH2fLLkXRwBmHfZfAb3KqUbzuhtv7wAfjjkzDjPTmcFIlih1CU/nspKKPdsT+sMJ/BXF60VDUg7yBw0SebOoX5Arc4To650lE17yK4kJP2mB1En3/wDvFtpZI5af4RtNIrSksMVH0yV+6/M+jhjONdNOHRXXkyhh7iLjGzGh5Jq2AYMGFnj3jiLKqbvpAXZjpijBsXe1+djpAG5P/sgYAZsGEPsv7Txm4mVou6ki0mwbUrK17EXAIIIsR7R8HzEtWAYMYDX5YziAGDBgwAYLY1TVSICzsqhRdiSAAPM35DGKetjkvodWtz0kG3PnblyPywBD5/wfFUsJVZoKpRZaiKwkA/Fa4tInmrXHu54SOJcqiq9NLnMaxTsdNNWxD6uQ7kDUf7tjveJzY/ZJ2xauOXMssiqI2imjWSNhZlYXB8ufUHcHpjKpSU8cnuazX3wFyp8n4yrMilWlzYtLSHaGrALEAdG5ki32fWHS4xb9NUrIqujBkYBlZTcMDyII5g4rzOaBaVPRMwBqMtlIWOdzd6djYJHKedr+pLzGwPQlZyvNp+GaoU9Q7zZXMT3UpFzCTfla/wC0o5+so5g3o13fZ1Otu4P74Brei7sGNcE6uoZSGVgCrA3BB5EHqMbMdZUMGDBgAxVvazxfK8iZVQH+1VFhIwNu7jNza45EgEnyW/mMPPFvEiZfRy1MnKNdh+M5NlX4sR/riquz+mkpqWfN6lTNWVbWgU+s+sgIo28OtvLYIoPLlhpFXZQus3gvSSlcn8ryEUqLlVASshUSVlUBvGrbXuf8R7FUX7Iubcr2DlGURUsSwwqEjQWA/wBSSd2Ynck7knHDwrkHokNnbXPIe8nk6vKwFzvyA9UDoAMTWMKVPUWOLeb4slu55klCgkmwAJJ8gOZx8yZ3XTcR5yI4yRFqKR8yscCk6pSOQLDfpclVvyxa3brxN6LlphVrSVR7sW592LGQ+61lP6+In+j3wr3VNJWOvjnOmO43EScz+01/gox0RwVyBjzfsvoFy2WCOniDLC2mYxqZNaqdMhe2om+/PzGKp7A857irqb37v0Z5Htz+pIOw6mxOLu7Qs1FNllXKTYiF1X9dxpT+IjFP/wBHHLtdXUykf3cSr94x2+Og/LErqslWviWb/W5Q/pP3Dg/rcof0n7hw5d0vkPlg7pfIfLGFpcT6G10Pspf9/SJv9blD+k/cOOPOO2SkjglePvC4RtAKbF7eG/svbD93S+Q+WKf/AKROdBKeClTZpX1uB1RBYA+9iD+yMWim3mVlV0Wz1acr/wB/pEbscz2Omr5aqpZzeJhcAsWkkdSST7gfmMXP/W5Q/pP3Dj32VcI+gZdEkigTSfWy7C4Z+Sn9VbD4HHR2g8aR5TTCZou9ZnCJGCFuSCSS1jYAA9D0xMrylgUpVNGjFKdNt8VK3dqv2nGe1uh/SfuHCdx9xJR1uiSEsJl8J1JYMm/M+w/6nFl8HcQJmNHDVLHoEobwGx0srMrC9hcXB3sMTD06kWKgg7Hbpiji8mzs0fTdG0eoqlOnK6/n9J824xcHFoZV2XhK52felQho1O+onkp9i/57e3Hf2q5OHoxKq+KFwTYfYayt8BsfhjPZuzbPTf8A2aEq0KUMda2PBvJePAjuGe06mgpIop9feIuk2UkEDkb+62JT+tyh/SfuHEN2P1oPfwm1/DIPlpP+i4bM04mjhrKelspaUnX+YultHxLW+AONI3avc+HpdGhHSZ01Sk3jLCVsLXf6SM/rcof0n7hxSfa1xgM0rlEN+6hUol9vEd5Gt05Afs4+gOOM/SgoJ6kgXRbILc5G2QfMj4A4pHsdyXvTXV8ylu5hlCkgbyyIxcj84L/9mNYJrFnx606ErbODXG8r/wDlGrsP4ohoZ6hptVnjQDSL7hjh47RO2SEUbx0hkE8oKK1iuhT6zg3uCByt1IPTCv8A0cj/AGypHQwj/JsRfHFQ2cZ8KeP1BKtOluiqfrZPLnra/ko8sWavIop0tlq6r1uN8OVvePnZt2oU8OWwRVHed5GGW4Um6hjpN/db5YZ/63KH9J+4cNdDlscMaRooCIqqotyCiwxv7pfIfLGLu3gzeFTRVFKVOTf9/pE3+tyh/SfuHHLmnbLRxwyOgkZlUlQUsC1vCCegvbEvx5n09FTrJS0hqpGkC6FB8K6WJc6QTa4A6etz86R7SO0itq4RR1FIKUllkIswZ1GoKLMOWrf3ri0YSe8mVXRLPVpyv/f6Tf2W8VKKmrqMwkll76PuypuwcuwZrjppAAAG1nNsWZl/aDlVOZDDG0ZlYvIVjI1uebHzPtwqdleaZlTCCh/BuiIuTJPIjg2YlmY7WBA8I9wxdYiXyHywnrXwZWlU0ZRSnTbfHWt3arE3+tyh/SfuHB/W5Q/pP3Dhy7pfIfLB3S+Q+WKWlxNNrofZS/7+k4aWeKtpgxUPDMu6uuzKehBwlV2UpGfwXWBpKSoBFJM25R1BPcM3MMoF0Y8xtuRvYoXEdxDkUdZTvDJcBt1ddmjcbpIh6MpsQcRUpqcbP1Pg+Jwtq7ayK07N8/lyysbJ65rqTekkPIqb2W/QGxsDyII8sW/imuNcokzHL2cgrmWXOQ+jZmKWJZbb2dbSrbrtzvh77NeLxmVBHMSO9XwTDykUC5t0DCzD3410eq6kbS6ywf35yjVhqwYMGOggpztnqmra6iyqNrB2EkpHQHUB15hQ7WI6rhtpKNZ8xRFA9Hy6NdKjl6TIpC38u7i8+st+mE7hIms4mr6g7pTq0a3+ywKxgcuXhkw99nMeqkaoN9VXNLUXP4jnTEPZaJYxb2HHBPy9I80V3v5FlkNWA4Mcmb5itPBLM+yxIzn3KCcbA+ee2jM2r84Wli37rRCo6d45BY7X6kA/q+zH0FkWUrS00NOnqxRogJ5nSACTbqeZ9+Pm7sohatz6OVxc65qiQ+RsxB9vjZfnhv7SBn8tfLBTCoNMxHdd0AqaCouDIALb32Zv8satbiDl7eePVnZaCncMqMWnKm4MgNljuNjpNyfbYdDiUpZjw5kCuABWVLKwDDcOwBsR+ZGNxsLnzONvZz2IGnlWpzAq8ikMkI3VW56nP2iPIbX6nEDxtVjOs8Wn1KtHR6u9kLWVUSxncnYLcjQDfoDfyYZIFr9nGZVdTQR1FYV7ya7qFXSFjPq9d7jxX9owgcf9s8yVi0uWaHKtodyNQeQkAIm9rA7X6k+zHNxf2kS1/eUeVAx0sUZM9TuAIlG9vxEsLDq3IDzWexHII5Kt6yo0rBRqH1PsgkPqkk7eGxb2Gx8sQo72D6MyxZFgjE7BpQg7xgLAtbxEDoL4oie2dcUABg8ELLa1iDFBYke0NIT8HOPfaX2ty1iywZcHFLGPr5wCNYbwhb/YQnbzY+zn3dg1BFSU1TmNS6xIbRI7mwCqbtY331NpFrXuntwSsrgu2WZUUsxCqoJJJsABzJJ2Ax809sHaOMylEUIHo0LHQ/WR7WLbjYdAPj1sGnNc9rOJpzS0WqCgRvrJjfx/rAW1c7iK/kTy2W+1rJIYKmjy2iS5jTzuzy1Dj1jzLGyn3MANsIqzxB9DZJSpFTQpGoVFjQADkBpGKz4y7cNE3ouWRekzXK67Fl1fioq7ydd7geV+h2rdqMdHTtQ0r66koEd1PhhW1juPtkch0vc9Aa17M+IpaIySU2XvVzt4EkGshF2uoVENyTbe422wUd7BN5x2g8Q5bNE1adKvdljZIirqLXW8Y1C1x1vyxfShaqlGoWWeIXXnYSLy9tr4pWq4TqamQZjxFMsEEdrQfaYbkRqqnw3PTdjuDbmLo4fzVaqmhnRSiSorqptcKeQNtht5YiViU2ndFM8NZocuri0gP1fexSDqbA2/iCn3YjqrOpHqDUsbyaxJz5WNwo8gBtho7SshcZgpiQsalQVA6yL4WHs20n43x3ZvwXBl0UNXMwKU6s84P+LIN41S56uQvutjm1JPyUe7enaLCMdIqdacfZdtc8PPhwFbt94sM0kFFFc2CySqOfeOBoQgb3AN7fnDFhZHwuMvyJ4NNpDTSvLbrK8ZLD229X4YqnsoyV82zd6yfxLE5mkuLgyMW7tB0AU7+5ALeX0HnAvTzf8ALf8A8TjqnhgeDPm/smzn0OLMqm4DR0oCA8jI7aUHP8a22GH+jxkneT1NbJciMBFdurvdnNz1AAufz8VDFWuqOisQkmnWvRtJut/cd8XjnlI2U8LLEBplqAok87zbupt5J4fhi0vaQdPFHbc7z+i5RD6RJfT3tiyk3t4FX1h+cSB15YV6/tIz7LKmP08ghvF3TLEQyX3AaLcHoLn4HEP2Z8RT0SyNSZc9VUS+FZgGIRPxAqoeu5OoXsB0vho+i03fDNOI5ljVCDHT3GpipJSMKpsBtfSLk9euIskSXVWZxFBAZ5nEcYXUxY8gRe3tPs64obhsDPeI2qCGMEZEoDdEi0rGvkLtZrdfF7cQ3aFxVWZrGapwYaFX7unjubO+9zt67AAktyXZRuTez+wvIko8sNVLZDUEuzP4dMSEhblrWXmwPk18RbVQLQGM4Tsg7S6euzB6Sl+sWOFpGm+yWDxqFQdR4idXsFsOIxnaxIYMGDABgODBgBRz6D0bMIKkf3dQPRqgdL+JoHPt1ao/aJB5YSOBj+CuIKmhJtDVgyQjoD4nUWvYWGtL9dI88WLx5l7TZfOqf3iqJYv+bCRInP8AOUD3E4rHtPrglRlGZpshKFm/NOh1/hL/ACxgnqaQnukmvWsUTuLwwY0elrgx9AoUp2QvqGbT76mZz/8AYw/zJxbHB1KIqClQclgiH8AxVXZLCRNnFKLXWRwPfqlTl5bD54tDgSr73LaRzzaCK/7ox86H51T/AF9hfcidxW/b1nHc5U0YJBnkRNvIHWfnpt8cWRhW4+4BjzaKOOSR4+7fWGWx6WIIPmPkfljpWZBW39HHITeoq2G1hCh+TPb+DF5Wwpz8DNHBBBQ1LUkcIYEKurvC2k6m8Q3uCb/nHHL9Ca/8qyfdfzMVlJ3yOulQpSinKqk+DUvdFoY+JhP6HP6KL1BicRbgeMqdNtW177i+1+eKG4Z7DsymZhVN6LExHe+MO8liDyQlTv1Y7EXscWt9Ca/8qyfdfzMH0Jr/AMqyfdfzMQqkluNOi0O3jyn8JE8a9nrw5QaPKYhd5E70agHkTmxLMRqN9OxNtNwPLCVwp2IV8qiOtlNNTa9bQq4ZnbYE2UlAbAeIk28sWX9Ca/8AKsn3X8zB9Ca/8qyfdfzMTtJWyHRaHbx5T+EhO0fs8k/BcdHlUI0iZWkQMAzqFbdmcjUdRB3PQW5YV+EuxWtnWNMylaKliYstMH1Ekkk+qSqX8wSbE8sWH9Ca/wDKsn3X8zB9Ca/8qyfdfzMNpK1rDotDt48p/CRfFeWZtRPCuSxxeiKmkwBYxpe5JclypN/1ud7874RajsozyorHqneKOaQ3Mge2nULWWwutl8ItvtzxZ30Jr/yrJ91/MwfQmv8AyrJ91/MwVSS/SOi0O3jyn8JA0HYNTJQzQu/eVUo/4hl/u2BDKEW9wLgXN7tc9DbCjkPDPEuVh4aSMGItqNmiZCxA8S94Qw2AHTlyxZn0Jr/yrJ91/MwfQmv/ACrJ91/Mw2kuA6LQ7ePKfwiflXZNX5hKs+d1DMq8oFYX9x0WSP26b388XBR0aQxrHGoREAVVAsAo5AYT/oTX/lWT7r+Zg+hNf+VZPuv5mIc5PcOi0O3jyn8I4yUqMysygsl9JPNbixt7xj5+7ZeNWzCqSgoyXjR9JCnaWcmwHtC8udrknoMWdJwNXsCDmshBFiO65g/9TENQ9ifcOskNSkci+q609mU2IuD3nkcTGbW72E9GoPOuuU/hO/svpoaEHL0KtMiCSocG+qcmzoPMINK//t8P00epSPMEfMYrzN8sejzKknL3E69zNIBpBkKadVr7X8LWvzTEgOCa/wDKsn3X8zEObvka1dEoWjJVFFOKzUnd4p5J71v4lPcFdkdZJmKpUQPHBBLeSR0KrIqMbBNWz67cxcAG/le8+PuE/wAJUMlMGCMbMjHkHU3F/YeR9hxHfQmv/Ksn3X8zB9Ca/wDKsn3X8zEupJu9jHotDt48p/CVrkfD/E+Wo1PSoO6uSLNCygnmyd4dQ9xFvZieyXshrK2danO6gy6fVhDXvy2JFlQeaoN9t8Nn0Jr/AMqyfdfzMH0Jr/yrJ91/Mw2kv2jotDt48p/CJvbFwFX1clPHQ06tSwxEKiMiBHJ38LMBawW1vbjmoeyjN66OOPMazuqdAoEIIYgLbw6UsgIA53b44e/oTX/lWT7r+Zg+hNf+VZPuv5mG0lwHRaHbx5T+EmOFOCaTLYylNGFJ9eQ7u/6zeXs5YnsJP0Jr/wAqyfdfzMSOQ8NVUEuuaueoTSR3ZSwubWN9Z5e7rius28UUno9GMW1VTfC0secbDLgwYMXOMMGDBgDVVJdGHmpHzBxRHaLD/wDzlBc7o0YHt0o6/wCmL0r5QkTsdrIx+QOKK7SJCvD2WqbapO6a3XxRM23xI+eOer16f9vcyVkxk+mcvt+f/wCYMTH0DT2fM4MfRKC3Qr6DxXMh2SriJUb2uwVr+06kcftHD1wCTEtTSkW9HqZAnPeGW0sdr9BrKf8AT+GFLt3yd41p8zg2lpXUM35ha6avMB9rX/xD54mYs5QT0mZRH+z1caQT/msSTA58irloz/zB5DHBV8iupbpK3rWRZZD/AIMAxhjjYGcGICDjOB5TEFqA6gFg1NKAoN7MSyAAGx3vbY4l8vzBJ4o5YzdJEV1PK6uoZTY7jYjnibA6MGPJfa+Iem4uppIUmSS8bzLADpN+9aTuwpFrjx2FztvfliATWDGisrUijeSRgqRqzuT0VQSSfcBjzS1yuWA1eHTuVIB1AEaSRZtjvbkdsAdODGNQ88BbAGcGIp+JIBStVlj3CByzaTcBGKsdNr7EHGZ+JIE9H1P/AMSwWGwJ1kqW6chbqcASmDHJmmZx08Mk0rWjjUs5AJsqi5NhucdQOAM4MY1Y55a5FkSMnxOGKi34lr79OYwB04MYDY4M3zuOmCF9ZMjaERFLu7WJsqrubAEk8gASdhgDm4syg1NK6LtILPGfKRDdf8xb447sqre+gjlsRrRWseYJAuD7QdvhjXlOcR1KF4y3hYoyspV1deasrAFTy59CDyONdBVxrLJTq3jS0pWxsEmZ7WPI+JX2HK3uxNjXaXp6j3O69efsRJ4Mc1JmEcrSKjXMb6H9jWBt8iPnjo1DzxBkZwY0w1Ie5FxZmXxArupsSNXMeR5HpjbqGAM4MR+YZ7DBLDFK+l6hmWIEGzMouRfkDblfnyGNtJmSSmQITeJ9D3BFmspsL89iNxgDrwY5hmEfemHV9YEDlfzSSAfiQfljovgDODGNXtxz0dekoYob6XZDtbxLsefP34A6cGDAcALPaJMfQZIk9epKU6/9ZgrH9lCzfs4rvtDhFTnOVUEfKKzkW2C3BIt5BIz7r4da6sWozBnYgU2WozMx5GpkQ6t/0cR+cvsGFPshpmzDMa3NZB4dRigv0B8v1U0C/wCcfbjCK16/miu9/Ibi4e7HkPlgx6wY+gVOXM8uSohkhlGqORSrDzBGKV4Jj9DnqchzDxRzajC24DBh038GoDUB0YNvc73phG7U+z/8JQB4Toq4PFC4NibG+gkbjfcHofjjGtSVWDi/tkp2JDg7NpPFR1TXqqcC7cu+iOyTge2xDDowPsOGfFQ8L8Rtm0S2Ip83o7gaxbXawdXXmUa2l15qbEbgHFicMcTLWI11MU8Z0zwt60b25e1TzDDYjfHNSm5XjLCSz8fQyWaBl8nplXJpOiSnhVDt4mXvrj4al+eEscBzRUccdPTiN3oadalUCAyyI8bSo1zpdyveDxGxvYmxxalsBGN72IFPgXJ2gSf6uSGN3BjidYk02UBiqQXRAx9tyRfa+F9eDKiNKNoY7Bp6ZqyK4uDDMHWcb21ACzdSun8UDDieLIfS5KXkYYlklkLIEQOTpU3bVfa58NgCLncY7jnMGlWM0QV/UOtbNuB4Tffcjl54m7BV83BtTI82mk7tpYK+N20xhWea5h8et5ZfEAdTkAXWyjksn9G5LhmoWal7yEtSfVglVptA8Gvu2CSb6S1t9QuQMN2dcSmnmSFKaaokdGe0RjGlVKgk9469SOWOyHOUtH3toJJLWikdA9ztpsrEE+4nC7AiLwMZoys9KNApqwQROQ3ctJLeFBvZXVb20myXsDbGjM+Hal6xZPRG1rUUTLOqxk9zH3Pe6pJJTIuwcaI1UHe+q5JslcxiMhjEiGQblNQ1gfq3uMQ+Y8b08TsoPeaYzIzIykKBJHHZvFsbuD7lOGswR5ySU5NJTmMmVlmGja51zOQOdtwQcRUPClUJowU+qpagJTEW2gcyOz2vay3iiAte0RP2sPX4Yg7vve+i7u9tetdN/LVe1/ZgfNoF03ljGoXW7r4hYm433Gx39hxF2CsW4On9EaKOjaOoFHPFUS6kAq5WWw3VyZCXGvXIAQD0uRjuj4VqfTncpKJvSJnWqCwBO6ZXEaF7mcqqlV7sra6XviwIs2gdWZZY2VPXYOpC/rEGw+OPa5gjRGVGDppLAoQQQOdiNsTrMFe0eQyRRoYcteOWIQGdu8TVUNHKhbTZyJjYO+uXS24H2jbLZXWSLWTCkdWleraOKRwCQ9NSxoGaGTw6mRuTg7cxzwx5XxyJjF3lLUQLP/dSSCMo50lgt45GKkqCRqAG3O9hiWo88icRamWOSVQyxM6a9+llYhv2SRthdgQsr4OZmeN6QrTPNSuYmjiRCI+8Eh7uJmW3qnckkEX5bNPFWVjuoVSmaWOJhZYH7uaIBCqtCdSDb1SuoDSTz5GbjzKJmZFkjLp66hhdf1he4xrXO6cozieIohszB10qTyBN7DEXYFLL1rIu7mkgqJlWebRGzQ+kLC8SBTIQ4RrOGGzE6St7m+IGp4UncNroHeZ6KKOCW8f9lqNU5LElwU0lo21oCfDtfFmyZvAqozSxhX9Ql1Af9U38XwxqzvOVpYw5R5CzoiRx6dTO5sANbKo95I5YlSYEHMstkomqJ44ljnFYjwszKqVIqI1iaMFbuxDFnsVHiCnfe3PmHDdqiamjpmnqFpKJYqm0f9nl11BM7F2VlJcazoBvotYbXf8AL82jqCRJC0UsUmkJMF1atOoNGQSrXXe6nob2scdMua0yG7SwqTtcuoJ0ki1yd7G49m+FwJs/BhnnY1FOsiBK/TrAI1yzK0ZAO12AuD09mFrMKVV1LU04nqu8y5Ul1xlqZtFMDE137xW1h30orK3ec9za3pq+NLl5EWw1HUwFlvbVueV+uIrMs2p49M3drL9WzrKmg7BkWwJOo3LdNhpNyNrkwaOKeHBWTQK6nuwlQGcGxjdhH3bqeYYEXBHIjClPw1WPH/aoTN/apGlWNYnEg7pFjmEc7BCLqTYm6ltr88PdPxJAyMzusQEskX1jKupo20m1zuMdbZrCHEZljDm1k1rqJIuLC99xv8cQm0CuPoVNs3o7GYUqmGSTuy0U8M7SxRuUItt3aALcWWxPU5ThGvYTKQArQSTp9YbitqVCyRq3NVUB7Hp3i25HFkLmURdkEkZdBd11DUoHMkXuB78ZpK6OUaonSRb2ujBhfyuMTrMFex8I99KLUHo9E0tMXpnEYBaNajvJikbMljqhXnc6NxYYk8l4fmgru8aMvAzzJEuwFKNtLqvVZACpO7L4QPCTZ4tjFsNYGRiB4t4hNNGqQgPVTnu6dD1e1y7eSIt2Y+Q9uOvP8+jo4TLJc8giLu8jn1Y0HVidsV9n/Ef4MjavrgrV86lIIAbiGPmI1PkObv8AaNh5DGFWpqKyxbyX3u4kpENx7M0UUGSURMlTUkNO/IsXYs7MRy1tdmHRRbri2OFeHkoKSGmj5RqATa2pubNb2tc/HCb2UcCyQ68wrrtW1Pi8XOJG3tvuGPUdAAMWTjehS2ULb82+LIbuGDBgxuQGDBgwBW3aR2cSTSrmGWnuq+LfawEoAI67arEjfZhsemInhziRM2IeNhR5xTjSwIIWQL6yMh3eO97qfEm9j1Nv4RO0DswSuIqadvR66OxSUbBiOQe2/sDDce0bY561DaWadpLJ/e4lOxMcPcWrUOYJlMFWgu8LHmP/AJIj/iRnow+IBwwXxS1PxcHkXL89Q09VGQYapfD4vsyK49Um3MeE2IIHLDpT8SVNDtXjv6b7FbEPVSwsahBy/wCYgK73IXfHPGrZ6lRWfc/Q/cWtwPWd8KyyVU86RxuGNAyqxA1+jSzNIp2NjZlsTsSB5XxqyzhCU1y1M0Uaxlqp+6uG7oyJRoluhLd1IxI5F/jhyo61JkWSJ1dGAKspupB6gjnjfjouVFrOuFVqq2KSVSYkgkW4kZCHZ4yPUYEiwOIvO+FJi1SkUMbpUxwRpKz2aARgqb6gWYL662uSxN7c8PODC5JX0nBtSyrT6UXTUTy+mBvrCJFlAsPWD3cKb7aVO/LGmo4UqnWwpII9FIsOkSDRI6zQtp2W4j0obEi+5287HwYm5AiJw5UCoNV6NGQZ9Ypta3C+jrF3l7aO8uDtsNLc77HTlHAssYmLxx6npqhYwCCI3nnnk7tSRsAHQX5XBxYODC4EDOOB5XYmJFVRFQAKrKupqaWdnXdSAbMhUkEEqOXMTPDmRSQwVIZSrTySOA0gc+KNFBYqqopJXktxyN7k4ZsGIuBIo8nrJIqOCWFIo6fQ0jGXUztHGyqqBBsCxuSxGw5b4jaHgyrjFMBGgZFoxIdaNEe4Ya9aOhYMo9RoyN9N7WOJGq7RpPTJ6WCilneEkEowAtoVgSWsFvqA3Pn5HGz6cVZZ1XLpWKgHaWOxVm0oQSbeKzN7h5m2LWYIeHgWqC6NCs0cdUEaSRTFI0qOqgxiMMVbVqYOTYqPW542jhKrJlZoiQ3opW80YlDRNJqK6I+7UgMCqkEEbEjpnMO1mSCXuZMvmWVnCRIWGqUnqnmoFrtyF7c74lYuOJxKqzUMkUZkWPvDIhGtyAAFUlhe9/Fp2352BnygQr8GVmkF0EhaGaIorxpbVK7L3n1RU6lYayg9YGwIOzRm+RuaKKARRVAQRLJFMbiVEABs7D17gMGI3I3tfDGMGKXAg0vDNXE6Soh7uKoSSKlecuyr3E0UhEj3C37wEJcgd3zGqw3cPcGuJC1XDEQy1YIBDgGepMlhcX3U7m3PDxgxNwVsOAarulaRtc0U8IADgNJS0ySJECzAqZLuZrsti221gR0JwdUCM2QAstT4TIrENLNCwuVVVuQrE2FgdrnFg4MNZgrrMeEqxi4REs/pguGQODNIpj1M6MRGRcsFGq4Xyx6i4Jn7qYmNBLJNl7qdQuFp0pRINXsMb2HXbzxYeDC5JXVVwbUvSy0ohgBJrCKgt4n7+R2VRYFkLBrOSCBp2B2xPcJ5JLDLPLIrJ3gjADSK5OgHxERoqLzttckKL9Bhnx5kkCgkkADckmwA8ziGyD1fEJxJxXFRhFIaSeU2hgj3kkPsH2VHMsbAAYiaji+WrJjytVZb2askH1C2O4jAIadhy2st+bbEYS8x4whopWp8uDZhmcx0vM3i3HQkWFl56Fsosb2xhOrjqQV5cOHpe4mxIcRZ7Hlp9OzJlmrmUinp0N0hU/ZS/wDFKdzyHQY88AcAT1VQM0zfxTmxggIsIlG6ll6Wv4VPLmbtykeBuywxS+m5k/pNaxBF90i93QsPPkOg64se2NqNDUevJ3k9/uXmIbADGcGDHSQGDBgwAYMGDABgwYMARPEnC9NXw91UxiReh+0p/GVuan3YrGThvNciJNCfTqEbmF/7xB9rSB/qt9+a+dyYMUnTjUWrJXQuU/wzn9FVyF8unOX1ZJMlO6jupX82jPhY+1CrefTDhHxpJTALmUBi6GoiBenJ8za7wj9cWF/WPPHvjDswocyBM0eiXpNHZX+OxDj3g89rc8Jz5HnuU/8ADSLmNKP8OT+9VbnYXIPLbYt+rYY5HQqU/wAt3XB+5+Ja6eZalDXxzIJInWRG5MhBB+Ix0YpGh4xyuWU94J8orbgOyXQFttn8JRh/zUHwvh6pszzBFDxmnzGDaxRu6mttyNzFIbfqe/FNvFO01qvz+ORNuA6YMKydodMhC1Sy0bG39/GQlz071bxfxYYqOvjmUNE6yKd7qwIsfdjdO6uiDfgwXwXxIDBgwYArLMqdpoc4igGqo9MR+7U2d40hpDYfEHbkeR54jck4fqBlFdAEkR5EiEYKnV3Xq+FGsw8ILaSAdTMOgOPXEHC0jV1TKkkK65ASTMFYHQBbzU+FPgW64jl4Sq3Z5BNGTzd0qV1ADVp/NBuxI1XAMjGxKLq3TVio45JWQ0v4Mhq9KVISSOPWQXj1KNKM1zZioAO9iRbqAa6y3hyujzVJamKYKKpQAoIiAMjkMzcnuSzbXNySxFxfW3ZzUbSGWnHh0CQTodBsWMcOrk2k3aRjqNyQN7nv4b4SrVnp2knh7mKVdMSVCu7gNtqZmAJueQ2J5KLDBtAvYYzjAxnGBYMGC+C+ADBjXPUKgu7BR5sQB/nhdl7Q6MtogZ6qT8WnQyAHyZx9Wn7TDB4YgZsa5p1RSzsFUcyTYD4nClNnGYzDUsUNDF1eobvJbexI2Eae8uf1cI+c8V5VFJ9fNNm1SGGhD4o1Y2sERQsQPtGpuYv0xg9Ii3aHlPzeORNh9k48ExK5fE1W3LvB4KdTvzlbZ/2A2FTirM6aAB86qhUSAXFFCLQ6uYJjuWe1tmka3svbGiKPP81GlUTK6UgWP+LptawHrX+Edvhhp4S7IqGgPeaTUTk372azEH80Wsvv3O/PFlSq1Ou9VcFnz8CLpChHBm2ejSF/B2XHblaSRPIDYm/7K2P2uti8H8DUmWR6KZLMQNcjbyP+s3l7BYDyww4MdVOnGmtWKsQ3cxbGcGDGhAYMGDABgwYMAGDBgwAYMGDABgwYMAGMWxnBgCNznhumrF01MMco6alBI9x5j4YQarsNjicyZdWVFG53ChiybW26MR7GLYtDBiGk8GCpJDxJR2VoqfMIt7sLByt+RF0INvJWGISbjHLlf+35XNQTEm8kalDdTtpePQ56chb34vbHiWFXBDKGB5gi4PwOOZ6JSbvFWfmdi2syqcn4ro2/4XO5Vt/h1Wlhc9LzIrt++2GSmr8z20S0FUPIB4m6b6laQcvzcd2ZdmeWVF9dHDduZRdB+aWIwt1XYFl5OqCSppz5Ry3Hx1qWPzxR6PUXVnzSfgLk8OJ69L95lrN7YaiJh/3TG38ON0fGh03koqxPZ3at/wCDnCk/Y7VxgejZxVLbkHLFfkHAOCo4Qz+L+7zWOTbk8QHnzIVjiHDSFlqvmhdEs/E9G7szDMELHcejT2BsBcaYzbkOWPTcTUCJYzVqgm9/RagHptfuOWwOICY8RQrqaegYXHR77/8ATGIqs4uzyNtLSURNr7I//sYf5H7Vz+QwHIcR5c5OmWtPK4WnqbXta9u52JG22BeJKJGBX09yCDYUs9idueqIf+sJVPxnnjsFD0Vz5o3+2Jemn4hmB0z0C2t0e/8A4HD/ACP2rn8hgOo41DLeOkrH/wClp/8ANhb440niutYfVZZKCess8KL8dLu38JwrU3C/EEp8eZwxc9o49Q6/jIDj2OySvkJNRnNSQdrR6lHxGu3+WChpH8VzfgLoYKjMM0J8RoKVbfaMkzX9/wBUBb3HC/m/E0CD+154V+yyUqoDfr6qSSL77j342U/YDREg1E9VORzDyAKfkuofvYY8t7K8rgtoo4msbgyAub+9ycT0eo+tPkkvEXRWjcZZSWtTUVTmU48QMoeU3FrG8pZlB9i/DEzHXcRVXgp6OCght4Wci67e8n3Wjti2KajSNQsaKijkFUAD4DG7F1olPOWPpd/kNZlWR9ij1LB8zr6ipN76EOlOm1jew/VA+GHnIODaOhFqaBIza2oC7n3sbsfniawY6UklZFQwYMGJAYMGDABgwYMAGDBgwAYMGDAH/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TextBox 12"/>
          <p:cNvSpPr txBox="1"/>
          <p:nvPr/>
        </p:nvSpPr>
        <p:spPr>
          <a:xfrm>
            <a:off x="972054" y="589002"/>
            <a:ext cx="7183583"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Electronic Laboratory Reporting (ELR)</a:t>
            </a:r>
            <a:endParaRPr lang="en-US" sz="3000" dirty="0">
              <a:solidFill>
                <a:srgbClr val="0039A6"/>
              </a:solidFill>
              <a:effectLst/>
              <a:latin typeface="Century Gothic" panose="020B0502020202020204" pitchFamily="34" charset="0"/>
            </a:endParaRPr>
          </a:p>
        </p:txBody>
      </p:sp>
      <p:cxnSp>
        <p:nvCxnSpPr>
          <p:cNvPr id="15" name="Straight Connector 14"/>
          <p:cNvCxnSpPr/>
          <p:nvPr/>
        </p:nvCxnSpPr>
        <p:spPr>
          <a:xfrm>
            <a:off x="542306" y="1140856"/>
            <a:ext cx="8043081"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6" name="Slide Number Placeholder 5"/>
          <p:cNvSpPr>
            <a:spLocks noGrp="1"/>
          </p:cNvSpPr>
          <p:nvPr>
            <p:ph type="sldNum" sz="quarter" idx="12"/>
          </p:nvPr>
        </p:nvSpPr>
        <p:spPr/>
        <p:txBody>
          <a:bodyPr/>
          <a:lstStyle/>
          <a:p>
            <a:pPr fontAlgn="auto">
              <a:spcBef>
                <a:spcPts val="0"/>
              </a:spcBef>
              <a:spcAft>
                <a:spcPts val="0"/>
              </a:spcAft>
              <a:defRPr/>
            </a:pPr>
            <a:fld id="{B8477CA6-37AB-49C2-B88B-8C89FDB7A7DF}" type="slidenum">
              <a:rPr lang="en-US" sz="1400" smtClean="0">
                <a:solidFill>
                  <a:srgbClr val="0039A6"/>
                </a:solidFill>
                <a:effectLst/>
                <a:latin typeface="Myriad Web Pro"/>
                <a:cs typeface="+mn-cs"/>
              </a:rPr>
              <a:pPr fontAlgn="auto">
                <a:spcBef>
                  <a:spcPts val="0"/>
                </a:spcBef>
                <a:spcAft>
                  <a:spcPts val="0"/>
                </a:spcAft>
                <a:defRPr/>
              </a:pPr>
              <a:t>37</a:t>
            </a:fld>
            <a:endParaRPr lang="en-US" sz="1400" dirty="0">
              <a:solidFill>
                <a:srgbClr val="0039A6"/>
              </a:solidFill>
              <a:effectLst/>
              <a:latin typeface="Myriad Web Pro"/>
              <a:cs typeface="+mn-cs"/>
            </a:endParaRPr>
          </a:p>
        </p:txBody>
      </p:sp>
      <p:sp>
        <p:nvSpPr>
          <p:cNvPr id="12" name="Rectangle 11"/>
          <p:cNvSpPr/>
          <p:nvPr/>
        </p:nvSpPr>
        <p:spPr>
          <a:xfrm>
            <a:off x="4038600" y="2057399"/>
            <a:ext cx="4851587" cy="2400657"/>
          </a:xfrm>
          <a:prstGeom prst="rect">
            <a:avLst/>
          </a:prstGeom>
        </p:spPr>
        <p:txBody>
          <a:bodyPr wrap="square">
            <a:spAutoFit/>
          </a:bodyPr>
          <a:lstStyle/>
          <a:p>
            <a:pPr marL="342900" indent="-342900">
              <a:lnSpc>
                <a:spcPct val="150000"/>
              </a:lnSpc>
              <a:buFont typeface="Arial" panose="020B0604020202020204" pitchFamily="34" charset="0"/>
              <a:buChar char="•"/>
            </a:pPr>
            <a:r>
              <a:rPr lang="en-US" sz="2000" dirty="0" smtClean="0">
                <a:solidFill>
                  <a:srgbClr val="0039A6"/>
                </a:solidFill>
                <a:effectLst/>
                <a:latin typeface="Century Gothic" panose="020B0502020202020204" pitchFamily="34" charset="0"/>
              </a:rPr>
              <a:t>Laboratory Response Network (LRN)</a:t>
            </a:r>
          </a:p>
          <a:p>
            <a:pPr marL="342900" indent="-342900">
              <a:lnSpc>
                <a:spcPct val="150000"/>
              </a:lnSpc>
              <a:buFont typeface="Arial" panose="020B0604020202020204" pitchFamily="34" charset="0"/>
              <a:buChar char="•"/>
            </a:pPr>
            <a:r>
              <a:rPr lang="en-US" sz="2000" dirty="0" smtClean="0">
                <a:solidFill>
                  <a:srgbClr val="0039A6"/>
                </a:solidFill>
                <a:effectLst/>
                <a:latin typeface="Century Gothic" panose="020B0502020202020204" pitchFamily="34" charset="0"/>
              </a:rPr>
              <a:t>Food Emergency Response Network (FERN)</a:t>
            </a:r>
          </a:p>
          <a:p>
            <a:pPr marL="342900" indent="-342900">
              <a:lnSpc>
                <a:spcPct val="150000"/>
              </a:lnSpc>
              <a:buFont typeface="Arial" panose="020B0604020202020204" pitchFamily="34" charset="0"/>
              <a:buChar char="•"/>
            </a:pPr>
            <a:r>
              <a:rPr lang="en-US" sz="2000" dirty="0" smtClean="0">
                <a:solidFill>
                  <a:srgbClr val="0039A6"/>
                </a:solidFill>
                <a:effectLst/>
                <a:latin typeface="Century Gothic" panose="020B0502020202020204" pitchFamily="34" charset="0"/>
              </a:rPr>
              <a:t>PulseNet</a:t>
            </a:r>
            <a:endParaRPr lang="en-US" sz="2000" dirty="0">
              <a:solidFill>
                <a:srgbClr val="0039A6"/>
              </a:solidFill>
              <a:effectLst/>
              <a:latin typeface="Century Gothic" panose="020B0502020202020204" pitchFamily="34" charset="0"/>
            </a:endParaRPr>
          </a:p>
        </p:txBody>
      </p:sp>
      <p:pic>
        <p:nvPicPr>
          <p:cNvPr id="7" name="Picture 6" descr="Image of computers in a labratory setting." title="Electronic Laboratory Reporting"/>
          <p:cNvPicPr>
            <a:picLocks noChangeAspect="1"/>
          </p:cNvPicPr>
          <p:nvPr/>
        </p:nvPicPr>
        <p:blipFill rotWithShape="1">
          <a:blip r:embed="rId3">
            <a:extLst>
              <a:ext uri="{28A0092B-C50C-407E-A947-70E740481C1C}">
                <a14:useLocalDpi xmlns:a14="http://schemas.microsoft.com/office/drawing/2010/main" val="0"/>
              </a:ext>
            </a:extLst>
          </a:blip>
          <a:srcRect l="5954" t="7157" r="7222" b="10929"/>
          <a:stretch/>
        </p:blipFill>
        <p:spPr>
          <a:xfrm>
            <a:off x="739035" y="1941534"/>
            <a:ext cx="2868461" cy="2516522"/>
          </a:xfrm>
          <a:prstGeom prst="rect">
            <a:avLst/>
          </a:prstGeom>
          <a:ln w="22225">
            <a:solidFill>
              <a:srgbClr val="0039A6"/>
            </a:solidFill>
          </a:ln>
        </p:spPr>
      </p:pic>
    </p:spTree>
    <p:extLst>
      <p:ext uri="{BB962C8B-B14F-4D97-AF65-F5344CB8AC3E}">
        <p14:creationId xmlns:p14="http://schemas.microsoft.com/office/powerpoint/2010/main" val="3424809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1" y="2151797"/>
            <a:ext cx="6781800" cy="3785652"/>
          </a:xfrm>
          <a:prstGeom prst="rect">
            <a:avLst/>
          </a:prstGeom>
          <a:effectLst/>
        </p:spPr>
        <p:txBody>
          <a:bodyPr wrap="square">
            <a:spAutoFit/>
          </a:bodyPr>
          <a:lstStyle/>
          <a:p>
            <a:pPr>
              <a:lnSpc>
                <a:spcPct val="150000"/>
              </a:lnSpc>
              <a:buClr>
                <a:srgbClr val="0039A6"/>
              </a:buClr>
              <a:buFont typeface="Arial" panose="020B0604020202020204" pitchFamily="34" charset="0"/>
              <a:buChar char="•"/>
            </a:pPr>
            <a:r>
              <a:rPr lang="en-US" sz="2000" dirty="0" smtClean="0">
                <a:solidFill>
                  <a:srgbClr val="0039A6"/>
                </a:solidFill>
                <a:effectLst/>
                <a:latin typeface="Century Gothic" panose="020B0502020202020204" pitchFamily="34" charset="0"/>
              </a:rPr>
              <a:t>  monitor </a:t>
            </a:r>
            <a:r>
              <a:rPr lang="en-US" sz="2000" dirty="0">
                <a:solidFill>
                  <a:srgbClr val="0039A6"/>
                </a:solidFill>
                <a:effectLst/>
                <a:latin typeface="Century Gothic" panose="020B0502020202020204" pitchFamily="34" charset="0"/>
              </a:rPr>
              <a:t>trends and detect </a:t>
            </a:r>
            <a:r>
              <a:rPr lang="en-US" sz="2000" dirty="0" smtClean="0">
                <a:solidFill>
                  <a:srgbClr val="0039A6"/>
                </a:solidFill>
                <a:effectLst/>
                <a:latin typeface="Century Gothic" panose="020B0502020202020204" pitchFamily="34" charset="0"/>
              </a:rPr>
              <a:t>changes,</a:t>
            </a:r>
            <a:endParaRPr lang="en-US" sz="2000" dirty="0">
              <a:solidFill>
                <a:srgbClr val="0039A6"/>
              </a:solidFill>
              <a:effectLst/>
              <a:latin typeface="Century Gothic" panose="020B0502020202020204" pitchFamily="34" charset="0"/>
            </a:endParaRPr>
          </a:p>
          <a:p>
            <a:pPr>
              <a:lnSpc>
                <a:spcPct val="150000"/>
              </a:lnSpc>
              <a:buClr>
                <a:srgbClr val="0039A6"/>
              </a:buClr>
              <a:buFont typeface="Arial" panose="020B0604020202020204" pitchFamily="34" charset="0"/>
              <a:buChar char="•"/>
            </a:pPr>
            <a:r>
              <a:rPr lang="en-US" sz="2000" dirty="0" smtClean="0">
                <a:solidFill>
                  <a:srgbClr val="0039A6"/>
                </a:solidFill>
                <a:effectLst/>
                <a:latin typeface="Century Gothic" panose="020B0502020202020204" pitchFamily="34" charset="0"/>
              </a:rPr>
              <a:t>  identify or confirm an outbreak,</a:t>
            </a:r>
            <a:endParaRPr lang="en-US" sz="2000" dirty="0">
              <a:solidFill>
                <a:srgbClr val="0039A6"/>
              </a:solidFill>
              <a:effectLst/>
              <a:latin typeface="Century Gothic" panose="020B0502020202020204" pitchFamily="34" charset="0"/>
            </a:endParaRPr>
          </a:p>
          <a:p>
            <a:pPr>
              <a:lnSpc>
                <a:spcPct val="150000"/>
              </a:lnSpc>
              <a:buClr>
                <a:srgbClr val="0039A6"/>
              </a:buClr>
              <a:buFont typeface="Arial" panose="020B0604020202020204" pitchFamily="34" charset="0"/>
              <a:buChar char="•"/>
            </a:pPr>
            <a:r>
              <a:rPr lang="en-US" sz="2000" dirty="0" smtClean="0">
                <a:solidFill>
                  <a:srgbClr val="0039A6"/>
                </a:solidFill>
                <a:effectLst/>
                <a:latin typeface="Century Gothic" panose="020B0502020202020204" pitchFamily="34" charset="0"/>
              </a:rPr>
              <a:t>  provide </a:t>
            </a:r>
            <a:r>
              <a:rPr lang="en-US" sz="2000" dirty="0">
                <a:solidFill>
                  <a:srgbClr val="0039A6"/>
                </a:solidFill>
                <a:effectLst/>
                <a:latin typeface="Century Gothic" panose="020B0502020202020204" pitchFamily="34" charset="0"/>
              </a:rPr>
              <a:t>guidance and immediate </a:t>
            </a:r>
            <a:r>
              <a:rPr lang="en-US" sz="2000" dirty="0" smtClean="0">
                <a:solidFill>
                  <a:srgbClr val="0039A6"/>
                </a:solidFill>
                <a:effectLst/>
                <a:latin typeface="Century Gothic" panose="020B0502020202020204" pitchFamily="34" charset="0"/>
              </a:rPr>
              <a:t>action,</a:t>
            </a:r>
            <a:endParaRPr lang="en-US" sz="2000" dirty="0">
              <a:solidFill>
                <a:srgbClr val="0039A6"/>
              </a:solidFill>
              <a:effectLst/>
              <a:latin typeface="Century Gothic" panose="020B0502020202020204" pitchFamily="34" charset="0"/>
            </a:endParaRPr>
          </a:p>
          <a:p>
            <a:pPr>
              <a:lnSpc>
                <a:spcPct val="150000"/>
              </a:lnSpc>
              <a:buClr>
                <a:srgbClr val="0039A6"/>
              </a:buClr>
              <a:buFont typeface="Arial" panose="020B0604020202020204" pitchFamily="34" charset="0"/>
              <a:buChar char="•"/>
            </a:pPr>
            <a:r>
              <a:rPr lang="en-US" sz="2000" dirty="0" smtClean="0">
                <a:solidFill>
                  <a:srgbClr val="0039A6"/>
                </a:solidFill>
                <a:effectLst/>
                <a:latin typeface="Century Gothic" panose="020B0502020202020204" pitchFamily="34" charset="0"/>
              </a:rPr>
              <a:t>  guide </a:t>
            </a:r>
            <a:r>
              <a:rPr lang="en-US" sz="2000" dirty="0">
                <a:solidFill>
                  <a:srgbClr val="0039A6"/>
                </a:solidFill>
                <a:effectLst/>
                <a:latin typeface="Century Gothic" panose="020B0502020202020204" pitchFamily="34" charset="0"/>
              </a:rPr>
              <a:t>public </a:t>
            </a:r>
            <a:r>
              <a:rPr lang="en-US" sz="2000" dirty="0" smtClean="0">
                <a:solidFill>
                  <a:srgbClr val="0039A6"/>
                </a:solidFill>
                <a:effectLst/>
                <a:latin typeface="Century Gothic" panose="020B0502020202020204" pitchFamily="34" charset="0"/>
              </a:rPr>
              <a:t>policy,</a:t>
            </a:r>
            <a:endParaRPr lang="en-US" sz="2000" dirty="0">
              <a:solidFill>
                <a:srgbClr val="0039A6"/>
              </a:solidFill>
              <a:effectLst/>
              <a:latin typeface="Century Gothic" panose="020B0502020202020204" pitchFamily="34" charset="0"/>
            </a:endParaRPr>
          </a:p>
          <a:p>
            <a:pPr>
              <a:lnSpc>
                <a:spcPct val="150000"/>
              </a:lnSpc>
              <a:buClr>
                <a:srgbClr val="0039A6"/>
              </a:buClr>
              <a:buFont typeface="Arial" panose="020B0604020202020204" pitchFamily="34" charset="0"/>
              <a:buChar char="•"/>
            </a:pPr>
            <a:r>
              <a:rPr lang="en-US" sz="2000" dirty="0" smtClean="0">
                <a:solidFill>
                  <a:srgbClr val="0039A6"/>
                </a:solidFill>
                <a:effectLst/>
                <a:latin typeface="Century Gothic" panose="020B0502020202020204" pitchFamily="34" charset="0"/>
              </a:rPr>
              <a:t>  determine </a:t>
            </a:r>
            <a:r>
              <a:rPr lang="en-US" sz="2000" dirty="0">
                <a:solidFill>
                  <a:srgbClr val="0039A6"/>
                </a:solidFill>
                <a:effectLst/>
                <a:latin typeface="Century Gothic" panose="020B0502020202020204" pitchFamily="34" charset="0"/>
              </a:rPr>
              <a:t>disease </a:t>
            </a:r>
            <a:r>
              <a:rPr lang="en-US" sz="2000" dirty="0" smtClean="0">
                <a:solidFill>
                  <a:srgbClr val="0039A6"/>
                </a:solidFill>
                <a:effectLst/>
                <a:latin typeface="Century Gothic" panose="020B0502020202020204" pitchFamily="34" charset="0"/>
              </a:rPr>
              <a:t>history,</a:t>
            </a:r>
            <a:endParaRPr lang="en-US" sz="2000" dirty="0">
              <a:solidFill>
                <a:srgbClr val="0039A6"/>
              </a:solidFill>
              <a:effectLst/>
              <a:latin typeface="Century Gothic" panose="020B0502020202020204" pitchFamily="34" charset="0"/>
            </a:endParaRPr>
          </a:p>
          <a:p>
            <a:pPr>
              <a:lnSpc>
                <a:spcPct val="150000"/>
              </a:lnSpc>
              <a:buClr>
                <a:srgbClr val="0039A6"/>
              </a:buClr>
              <a:buFont typeface="Arial" panose="020B0604020202020204" pitchFamily="34" charset="0"/>
              <a:buChar char="•"/>
            </a:pPr>
            <a:r>
              <a:rPr lang="en-US" sz="2000" dirty="0" smtClean="0">
                <a:solidFill>
                  <a:srgbClr val="0039A6"/>
                </a:solidFill>
                <a:effectLst/>
                <a:latin typeface="Century Gothic" panose="020B0502020202020204" pitchFamily="34" charset="0"/>
              </a:rPr>
              <a:t>  prioritize </a:t>
            </a:r>
            <a:r>
              <a:rPr lang="en-US" sz="2000" dirty="0">
                <a:solidFill>
                  <a:srgbClr val="0039A6"/>
                </a:solidFill>
                <a:effectLst/>
                <a:latin typeface="Century Gothic" panose="020B0502020202020204" pitchFamily="34" charset="0"/>
              </a:rPr>
              <a:t>resource </a:t>
            </a:r>
            <a:r>
              <a:rPr lang="en-US" sz="2000" dirty="0" smtClean="0">
                <a:solidFill>
                  <a:srgbClr val="0039A6"/>
                </a:solidFill>
                <a:effectLst/>
                <a:latin typeface="Century Gothic" panose="020B0502020202020204" pitchFamily="34" charset="0"/>
              </a:rPr>
              <a:t>allocation,</a:t>
            </a:r>
            <a:endParaRPr lang="en-US" sz="2000" dirty="0">
              <a:solidFill>
                <a:srgbClr val="0039A6"/>
              </a:solidFill>
              <a:effectLst/>
              <a:latin typeface="Century Gothic" panose="020B0502020202020204" pitchFamily="34" charset="0"/>
            </a:endParaRPr>
          </a:p>
          <a:p>
            <a:pPr>
              <a:lnSpc>
                <a:spcPct val="150000"/>
              </a:lnSpc>
              <a:buClr>
                <a:srgbClr val="0039A6"/>
              </a:buClr>
              <a:buFont typeface="Arial" panose="020B0604020202020204" pitchFamily="34" charset="0"/>
              <a:buChar char="•"/>
            </a:pPr>
            <a:r>
              <a:rPr lang="en-US" sz="2000" dirty="0" smtClean="0">
                <a:solidFill>
                  <a:srgbClr val="0039A6"/>
                </a:solidFill>
                <a:effectLst/>
                <a:latin typeface="Century Gothic" panose="020B0502020202020204" pitchFamily="34" charset="0"/>
              </a:rPr>
              <a:t>  </a:t>
            </a:r>
            <a:r>
              <a:rPr lang="en-US" sz="2000" dirty="0">
                <a:solidFill>
                  <a:srgbClr val="0039A6"/>
                </a:solidFill>
                <a:effectLst/>
                <a:latin typeface="Century Gothic" panose="020B0502020202020204" pitchFamily="34" charset="0"/>
              </a:rPr>
              <a:t>p</a:t>
            </a:r>
            <a:r>
              <a:rPr lang="en-US" sz="2000" dirty="0" smtClean="0">
                <a:solidFill>
                  <a:srgbClr val="0039A6"/>
                </a:solidFill>
                <a:effectLst/>
                <a:latin typeface="Century Gothic" panose="020B0502020202020204" pitchFamily="34" charset="0"/>
              </a:rPr>
              <a:t>rovide a baseline </a:t>
            </a:r>
            <a:r>
              <a:rPr lang="en-US" sz="2000" dirty="0">
                <a:solidFill>
                  <a:srgbClr val="0039A6"/>
                </a:solidFill>
                <a:effectLst/>
                <a:latin typeface="Century Gothic" panose="020B0502020202020204" pitchFamily="34" charset="0"/>
              </a:rPr>
              <a:t>for </a:t>
            </a:r>
            <a:r>
              <a:rPr lang="en-US" sz="2000" dirty="0" smtClean="0">
                <a:solidFill>
                  <a:srgbClr val="0039A6"/>
                </a:solidFill>
                <a:effectLst/>
                <a:latin typeface="Century Gothic" panose="020B0502020202020204" pitchFamily="34" charset="0"/>
              </a:rPr>
              <a:t>epidemiologic research, and</a:t>
            </a:r>
            <a:endParaRPr lang="en-US" sz="2000" dirty="0">
              <a:solidFill>
                <a:srgbClr val="0039A6"/>
              </a:solidFill>
              <a:effectLst/>
              <a:latin typeface="Century Gothic" panose="020B0502020202020204" pitchFamily="34" charset="0"/>
            </a:endParaRPr>
          </a:p>
          <a:p>
            <a:pPr>
              <a:lnSpc>
                <a:spcPct val="150000"/>
              </a:lnSpc>
              <a:buClr>
                <a:srgbClr val="0039A6"/>
              </a:buClr>
              <a:buFont typeface="Arial" panose="020B0604020202020204" pitchFamily="34" charset="0"/>
              <a:buChar char="•"/>
            </a:pPr>
            <a:r>
              <a:rPr lang="en-US" sz="2000" dirty="0" smtClean="0">
                <a:solidFill>
                  <a:srgbClr val="0039A6"/>
                </a:solidFill>
                <a:effectLst/>
                <a:latin typeface="Century Gothic" panose="020B0502020202020204" pitchFamily="34" charset="0"/>
              </a:rPr>
              <a:t>  identify </a:t>
            </a:r>
            <a:r>
              <a:rPr lang="en-US" sz="2000" dirty="0">
                <a:solidFill>
                  <a:srgbClr val="0039A6"/>
                </a:solidFill>
                <a:effectLst/>
                <a:latin typeface="Century Gothic" panose="020B0502020202020204" pitchFamily="34" charset="0"/>
              </a:rPr>
              <a:t>environmental hazard and </a:t>
            </a:r>
            <a:r>
              <a:rPr lang="en-US" sz="2000" dirty="0" smtClean="0">
                <a:solidFill>
                  <a:srgbClr val="0039A6"/>
                </a:solidFill>
                <a:effectLst/>
                <a:latin typeface="Century Gothic" panose="020B0502020202020204" pitchFamily="34" charset="0"/>
              </a:rPr>
              <a:t>exposures</a:t>
            </a:r>
            <a:endParaRPr lang="en-US" sz="2000" dirty="0">
              <a:solidFill>
                <a:srgbClr val="0039A6"/>
              </a:solidFill>
              <a:effectLst/>
              <a:latin typeface="Century Gothic" panose="020B0502020202020204" pitchFamily="34" charset="0"/>
            </a:endParaRPr>
          </a:p>
        </p:txBody>
      </p:sp>
      <p:sp>
        <p:nvSpPr>
          <p:cNvPr id="6" name="TextBox 5"/>
          <p:cNvSpPr txBox="1"/>
          <p:nvPr/>
        </p:nvSpPr>
        <p:spPr>
          <a:xfrm>
            <a:off x="2883758" y="457200"/>
            <a:ext cx="3385576"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Using PHL Results</a:t>
            </a:r>
            <a:endParaRPr lang="en-US" sz="3000" dirty="0">
              <a:solidFill>
                <a:srgbClr val="0039A6"/>
              </a:solidFill>
              <a:effectLst/>
              <a:latin typeface="Century Gothic" panose="020B0502020202020204" pitchFamily="34" charset="0"/>
            </a:endParaRPr>
          </a:p>
        </p:txBody>
      </p:sp>
      <p:cxnSp>
        <p:nvCxnSpPr>
          <p:cNvPr id="7" name="Straight Connector 6"/>
          <p:cNvCxnSpPr/>
          <p:nvPr/>
        </p:nvCxnSpPr>
        <p:spPr>
          <a:xfrm>
            <a:off x="555006" y="1153919"/>
            <a:ext cx="8043081"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9" name="Rectangle 8"/>
          <p:cNvSpPr/>
          <p:nvPr/>
        </p:nvSpPr>
        <p:spPr>
          <a:xfrm>
            <a:off x="434448" y="1302603"/>
            <a:ext cx="8284195" cy="830997"/>
          </a:xfrm>
          <a:prstGeom prst="rect">
            <a:avLst/>
          </a:prstGeom>
          <a:effectLst/>
        </p:spPr>
        <p:txBody>
          <a:bodyPr wrap="square">
            <a:spAutoFit/>
          </a:bodyPr>
          <a:lstStyle/>
          <a:p>
            <a:pPr eaLnBrk="0" hangingPunct="0">
              <a:spcBef>
                <a:spcPct val="30000"/>
              </a:spcBef>
              <a:defRPr/>
            </a:pPr>
            <a:r>
              <a:rPr lang="en-US" sz="2400" dirty="0" smtClean="0">
                <a:solidFill>
                  <a:srgbClr val="0039A6"/>
                </a:solidFill>
                <a:effectLst/>
                <a:latin typeface="Century Gothic" panose="020B0502020202020204" pitchFamily="34" charset="0"/>
              </a:rPr>
              <a:t>After public </a:t>
            </a:r>
            <a:r>
              <a:rPr lang="en-US" sz="2400" dirty="0">
                <a:solidFill>
                  <a:srgbClr val="0039A6"/>
                </a:solidFill>
                <a:effectLst/>
                <a:latin typeface="Century Gothic" panose="020B0502020202020204" pitchFamily="34" charset="0"/>
              </a:rPr>
              <a:t>health data </a:t>
            </a:r>
            <a:r>
              <a:rPr lang="en-US" sz="2400" dirty="0" smtClean="0">
                <a:solidFill>
                  <a:srgbClr val="0039A6"/>
                </a:solidFill>
                <a:effectLst/>
                <a:latin typeface="Century Gothic" panose="020B0502020202020204" pitchFamily="34" charset="0"/>
              </a:rPr>
              <a:t>from ELRs are collected </a:t>
            </a:r>
            <a:r>
              <a:rPr lang="en-US" sz="2400" dirty="0">
                <a:solidFill>
                  <a:srgbClr val="0039A6"/>
                </a:solidFill>
                <a:effectLst/>
                <a:latin typeface="Century Gothic" panose="020B0502020202020204" pitchFamily="34" charset="0"/>
              </a:rPr>
              <a:t>and disseminated, </a:t>
            </a:r>
            <a:r>
              <a:rPr lang="en-US" sz="2400" dirty="0" smtClean="0">
                <a:solidFill>
                  <a:srgbClr val="0039A6"/>
                </a:solidFill>
                <a:effectLst/>
                <a:latin typeface="Century Gothic" panose="020B0502020202020204" pitchFamily="34" charset="0"/>
              </a:rPr>
              <a:t>data are used to</a:t>
            </a:r>
            <a:endParaRPr lang="en-US" sz="2400" dirty="0">
              <a:solidFill>
                <a:srgbClr val="0039A6"/>
              </a:solidFill>
              <a:effectLst/>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pPr fontAlgn="auto">
              <a:spcBef>
                <a:spcPts val="0"/>
              </a:spcBef>
              <a:spcAft>
                <a:spcPts val="0"/>
              </a:spcAft>
              <a:defRPr/>
            </a:pPr>
            <a:fld id="{B8477CA6-37AB-49C2-B88B-8C89FDB7A7DF}" type="slidenum">
              <a:rPr lang="en-US" sz="1400" smtClean="0">
                <a:solidFill>
                  <a:srgbClr val="0039A6"/>
                </a:solidFill>
                <a:effectLst/>
                <a:latin typeface="Myriad Web Pro"/>
                <a:cs typeface="+mn-cs"/>
              </a:rPr>
              <a:pPr fontAlgn="auto">
                <a:spcBef>
                  <a:spcPts val="0"/>
                </a:spcBef>
                <a:spcAft>
                  <a:spcPts val="0"/>
                </a:spcAft>
                <a:defRPr/>
              </a:pPr>
              <a:t>38</a:t>
            </a:fld>
            <a:endParaRPr lang="en-US" sz="1400" dirty="0">
              <a:solidFill>
                <a:srgbClr val="0039A6"/>
              </a:solidFill>
              <a:effectLst/>
              <a:latin typeface="Myriad Web Pro"/>
              <a:cs typeface="+mn-cs"/>
            </a:endParaRPr>
          </a:p>
        </p:txBody>
      </p:sp>
    </p:spTree>
    <p:extLst>
      <p:ext uri="{BB962C8B-B14F-4D97-AF65-F5344CB8AC3E}">
        <p14:creationId xmlns:p14="http://schemas.microsoft.com/office/powerpoint/2010/main" val="1229761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318498" y="4343399"/>
            <a:ext cx="2908300" cy="609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254998" y="2438399"/>
            <a:ext cx="4419600" cy="2800767"/>
          </a:xfrm>
          <a:prstGeom prst="rect">
            <a:avLst/>
          </a:prstGeom>
          <a:noFill/>
        </p:spPr>
        <p:txBody>
          <a:bodyPr wrap="square" rtlCol="0">
            <a:spAutoFit/>
          </a:bodyPr>
          <a:lstStyle/>
          <a:p>
            <a:pPr marL="457200" indent="-457200">
              <a:buAutoNum type="alphaUcPeriod"/>
            </a:pPr>
            <a:r>
              <a:rPr lang="en-US" sz="2200" dirty="0" smtClean="0">
                <a:solidFill>
                  <a:srgbClr val="0039A6"/>
                </a:solidFill>
                <a:effectLst/>
                <a:latin typeface="Century Gothic" panose="020B0502020202020204" pitchFamily="34" charset="0"/>
              </a:rPr>
              <a:t>Guide public policy</a:t>
            </a:r>
          </a:p>
          <a:p>
            <a:endParaRPr lang="en-US" sz="2200" dirty="0">
              <a:solidFill>
                <a:srgbClr val="0039A6"/>
              </a:solidFill>
              <a:effectLst/>
              <a:latin typeface="Century Gothic" panose="020B0502020202020204" pitchFamily="34" charset="0"/>
            </a:endParaRPr>
          </a:p>
          <a:p>
            <a:pPr marL="457200" indent="-457200">
              <a:buAutoNum type="alphaUcPeriod" startAt="2"/>
            </a:pPr>
            <a:r>
              <a:rPr lang="en-US" sz="2200" dirty="0" smtClean="0">
                <a:solidFill>
                  <a:srgbClr val="0039A6"/>
                </a:solidFill>
                <a:effectLst/>
                <a:latin typeface="Century Gothic" panose="020B0502020202020204" pitchFamily="34" charset="0"/>
              </a:rPr>
              <a:t>Determine disease history</a:t>
            </a:r>
          </a:p>
          <a:p>
            <a:endParaRPr lang="en-US" sz="2200" dirty="0">
              <a:solidFill>
                <a:srgbClr val="0039A6"/>
              </a:solidFill>
              <a:effectLst/>
              <a:latin typeface="Century Gothic" panose="020B0502020202020204" pitchFamily="34" charset="0"/>
            </a:endParaRPr>
          </a:p>
          <a:p>
            <a:pPr marL="457200" indent="-457200">
              <a:buAutoNum type="alphaUcPeriod" startAt="3"/>
            </a:pPr>
            <a:r>
              <a:rPr lang="en-US" sz="2200" dirty="0" smtClean="0">
                <a:solidFill>
                  <a:srgbClr val="0039A6"/>
                </a:solidFill>
                <a:effectLst/>
                <a:latin typeface="Century Gothic" panose="020B0502020202020204" pitchFamily="34" charset="0"/>
              </a:rPr>
              <a:t>Detect changes</a:t>
            </a:r>
          </a:p>
          <a:p>
            <a:pPr marL="457200" indent="-457200">
              <a:buAutoNum type="alphaUcPeriod" startAt="3"/>
            </a:pPr>
            <a:endParaRPr lang="en-US" sz="2200" dirty="0">
              <a:solidFill>
                <a:srgbClr val="0039A6"/>
              </a:solidFill>
              <a:effectLst/>
              <a:latin typeface="Century Gothic" panose="020B0502020202020204" pitchFamily="34" charset="0"/>
            </a:endParaRPr>
          </a:p>
          <a:p>
            <a:pPr marL="457200" indent="-457200">
              <a:buAutoNum type="alphaUcPeriod" startAt="3"/>
            </a:pPr>
            <a:r>
              <a:rPr lang="en-US" sz="2200" dirty="0" smtClean="0">
                <a:solidFill>
                  <a:srgbClr val="0039A6"/>
                </a:solidFill>
                <a:effectLst/>
                <a:latin typeface="Century Gothic" panose="020B0502020202020204" pitchFamily="34" charset="0"/>
              </a:rPr>
              <a:t>All of the above</a:t>
            </a:r>
          </a:p>
          <a:p>
            <a:endParaRPr lang="en-US" sz="2200" dirty="0">
              <a:solidFill>
                <a:srgbClr val="0039A6"/>
              </a:solidFill>
              <a:effectLst/>
              <a:latin typeface="Century Gothic" panose="020B0502020202020204" pitchFamily="34" charset="0"/>
            </a:endParaRPr>
          </a:p>
        </p:txBody>
      </p:sp>
      <p:sp>
        <p:nvSpPr>
          <p:cNvPr id="8" name="TextBox 7"/>
          <p:cNvSpPr txBox="1"/>
          <p:nvPr/>
        </p:nvSpPr>
        <p:spPr>
          <a:xfrm>
            <a:off x="1318498" y="463659"/>
            <a:ext cx="3657600" cy="553998"/>
          </a:xfrm>
          <a:prstGeom prst="rect">
            <a:avLst/>
          </a:prstGeom>
          <a:noFill/>
          <a:effectLst/>
        </p:spPr>
        <p:txBody>
          <a:bodyPr wrap="square">
            <a:spAutoFit/>
          </a:bodyPr>
          <a:lstStyle/>
          <a:p>
            <a:pPr fontAlgn="auto">
              <a:spcBef>
                <a:spcPts val="0"/>
              </a:spcBef>
              <a:spcAft>
                <a:spcPts val="0"/>
              </a:spcAft>
              <a:defRPr/>
            </a:pPr>
            <a:r>
              <a:rPr lang="en-US" sz="3000" dirty="0">
                <a:solidFill>
                  <a:srgbClr val="0039A6"/>
                </a:solidFill>
                <a:effectLst/>
                <a:latin typeface="Century Gothic" panose="020B0502020202020204" pitchFamily="34" charset="0"/>
                <a:cs typeface="+mn-cs"/>
              </a:rPr>
              <a:t>Knowledge Check</a:t>
            </a:r>
          </a:p>
        </p:txBody>
      </p:sp>
      <p:cxnSp>
        <p:nvCxnSpPr>
          <p:cNvPr id="10" name="Straight Connector 9"/>
          <p:cNvCxnSpPr/>
          <p:nvPr/>
        </p:nvCxnSpPr>
        <p:spPr>
          <a:xfrm>
            <a:off x="558800" y="1219200"/>
            <a:ext cx="8051800" cy="0"/>
          </a:xfrm>
          <a:prstGeom prst="line">
            <a:avLst/>
          </a:prstGeom>
          <a:ln w="25400">
            <a:solidFill>
              <a:srgbClr val="0039A6"/>
            </a:solidFill>
          </a:ln>
          <a:effectLst/>
        </p:spPr>
        <p:style>
          <a:lnRef idx="3">
            <a:schemeClr val="dk1"/>
          </a:lnRef>
          <a:fillRef idx="0">
            <a:schemeClr val="dk1"/>
          </a:fillRef>
          <a:effectRef idx="2">
            <a:schemeClr val="dk1"/>
          </a:effectRef>
          <a:fontRef idx="minor">
            <a:schemeClr val="tx1"/>
          </a:fontRef>
        </p:style>
      </p:cxnSp>
      <p:sp>
        <p:nvSpPr>
          <p:cNvPr id="4" name="TextBox 3"/>
          <p:cNvSpPr txBox="1"/>
          <p:nvPr/>
        </p:nvSpPr>
        <p:spPr>
          <a:xfrm>
            <a:off x="558800" y="1443239"/>
            <a:ext cx="8051800" cy="830997"/>
          </a:xfrm>
          <a:prstGeom prst="rect">
            <a:avLst/>
          </a:prstGeom>
          <a:noFill/>
        </p:spPr>
        <p:txBody>
          <a:bodyPr wrap="square" rtlCol="0">
            <a:spAutoFit/>
          </a:bodyPr>
          <a:lstStyle/>
          <a:p>
            <a:pPr defTabSz="907633" eaLnBrk="0" hangingPunct="0">
              <a:spcBef>
                <a:spcPct val="30000"/>
              </a:spcBef>
              <a:defRPr/>
            </a:pPr>
            <a:r>
              <a:rPr lang="en-US" sz="2400" dirty="0" smtClean="0">
                <a:solidFill>
                  <a:srgbClr val="0039A6"/>
                </a:solidFill>
                <a:effectLst/>
                <a:latin typeface="Century Gothic" panose="020B0502020202020204" pitchFamily="34" charset="0"/>
                <a:cs typeface="Arial" charset="0"/>
              </a:rPr>
              <a:t>Which of the following describe how public health laboratory data are used to affect public health?</a:t>
            </a:r>
            <a:endParaRPr lang="en-US" sz="2400" dirty="0">
              <a:solidFill>
                <a:srgbClr val="0039A6"/>
              </a:solidFill>
              <a:effectLst/>
              <a:latin typeface="Century Gothic" panose="020B0502020202020204" pitchFamily="34" charset="0"/>
              <a:cs typeface="Arial" charset="0"/>
            </a:endParaRPr>
          </a:p>
        </p:txBody>
      </p:sp>
      <p:sp>
        <p:nvSpPr>
          <p:cNvPr id="2" name="Slide Number Placeholder 1"/>
          <p:cNvSpPr>
            <a:spLocks noGrp="1"/>
          </p:cNvSpPr>
          <p:nvPr>
            <p:ph type="sldNum" sz="quarter" idx="12"/>
          </p:nvPr>
        </p:nvSpPr>
        <p:spPr/>
        <p:txBody>
          <a:bodyPr/>
          <a:lstStyle/>
          <a:p>
            <a:pPr fontAlgn="auto">
              <a:spcBef>
                <a:spcPts val="0"/>
              </a:spcBef>
              <a:spcAft>
                <a:spcPts val="0"/>
              </a:spcAft>
              <a:defRPr/>
            </a:pPr>
            <a:fld id="{B8477CA6-37AB-49C2-B88B-8C89FDB7A7DF}" type="slidenum">
              <a:rPr lang="en-US" sz="1400" smtClean="0">
                <a:solidFill>
                  <a:srgbClr val="0039A6"/>
                </a:solidFill>
                <a:effectLst/>
                <a:latin typeface="Myriad Web Pro"/>
                <a:cs typeface="+mn-cs"/>
              </a:rPr>
              <a:pPr fontAlgn="auto">
                <a:spcBef>
                  <a:spcPts val="0"/>
                </a:spcBef>
                <a:spcAft>
                  <a:spcPts val="0"/>
                </a:spcAft>
                <a:defRPr/>
              </a:pPr>
              <a:t>39</a:t>
            </a:fld>
            <a:endParaRPr lang="en-US" sz="1400" dirty="0">
              <a:solidFill>
                <a:srgbClr val="0039A6"/>
              </a:solidFill>
              <a:effectLst/>
              <a:latin typeface="Myriad Web Pro"/>
              <a:cs typeface="+mn-cs"/>
            </a:endParaRPr>
          </a:p>
        </p:txBody>
      </p:sp>
      <p:pic>
        <p:nvPicPr>
          <p:cNvPr id="12" name="Picture 11" descr="Checkmark indicating correct answer." title="Checkmark"/>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8800" y="4420437"/>
            <a:ext cx="609600" cy="455523"/>
          </a:xfrm>
          <a:prstGeom prst="rect">
            <a:avLst/>
          </a:prstGeom>
        </p:spPr>
      </p:pic>
      <p:pic>
        <p:nvPicPr>
          <p:cNvPr id="11" name="Picture 2" descr="Checkmark and notebook inside a circle." title="Knowledge Check Icon"/>
          <p:cNvPicPr>
            <a:picLocks noChangeAspect="1" noChangeArrowheads="1"/>
          </p:cNvPicPr>
          <p:nvPr/>
        </p:nvPicPr>
        <p:blipFill>
          <a:blip r:embed="rId4"/>
          <a:srcRect/>
          <a:stretch>
            <a:fillRect/>
          </a:stretch>
        </p:blipFill>
        <p:spPr bwMode="auto">
          <a:xfrm>
            <a:off x="558800" y="415979"/>
            <a:ext cx="741690" cy="741690"/>
          </a:xfrm>
          <a:prstGeom prst="rect">
            <a:avLst/>
          </a:prstGeom>
          <a:noFill/>
          <a:ln w="9525">
            <a:noFill/>
            <a:miter lim="800000"/>
            <a:headEnd/>
            <a:tailEnd/>
          </a:ln>
        </p:spPr>
      </p:pic>
    </p:spTree>
    <p:extLst>
      <p:ext uri="{BB962C8B-B14F-4D97-AF65-F5344CB8AC3E}">
        <p14:creationId xmlns:p14="http://schemas.microsoft.com/office/powerpoint/2010/main" val="1256108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1754392" y="1168878"/>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dirty="0" smtClean="0">
                <a:ln w="900" cmpd="sng">
                  <a:solidFill>
                    <a:schemeClr val="accent1">
                      <a:satMod val="190000"/>
                      <a:alpha val="55000"/>
                    </a:schemeClr>
                  </a:solidFill>
                  <a:prstDash val="solid"/>
                </a:ln>
                <a:solidFill>
                  <a:srgbClr val="0039A6"/>
                </a:solidFill>
                <a:latin typeface="Century Gothic" panose="020B0502020202020204" pitchFamily="34" charset="0"/>
              </a:rPr>
              <a:t/>
            </a:r>
            <a:br>
              <a:rPr lang="en-US" dirty="0" smtClean="0">
                <a:ln w="900" cmpd="sng">
                  <a:solidFill>
                    <a:schemeClr val="accent1">
                      <a:satMod val="190000"/>
                      <a:alpha val="55000"/>
                    </a:schemeClr>
                  </a:solidFill>
                  <a:prstDash val="solid"/>
                </a:ln>
                <a:solidFill>
                  <a:srgbClr val="0039A6"/>
                </a:solidFill>
                <a:latin typeface="Century Gothic" panose="020B0502020202020204" pitchFamily="34" charset="0"/>
              </a:rPr>
            </a:br>
            <a:r>
              <a:rPr lang="en-US" sz="3200" b="0" dirty="0" smtClean="0">
                <a:solidFill>
                  <a:srgbClr val="0039A6"/>
                </a:solidFill>
                <a:latin typeface="Century Gothic" panose="020B0502020202020204" pitchFamily="34" charset="0"/>
              </a:rPr>
              <a:t>A Public Health Approach</a:t>
            </a:r>
            <a:endParaRPr lang="en-US" sz="3200" b="0" dirty="0">
              <a:solidFill>
                <a:srgbClr val="0039A6"/>
              </a:solidFill>
              <a:latin typeface="Century Gothic" panose="020B0502020202020204" pitchFamily="34" charset="0"/>
            </a:endParaRPr>
          </a:p>
        </p:txBody>
      </p:sp>
      <p:sp>
        <p:nvSpPr>
          <p:cNvPr id="2" name="TextBox 1"/>
          <p:cNvSpPr txBox="1"/>
          <p:nvPr/>
        </p:nvSpPr>
        <p:spPr>
          <a:xfrm>
            <a:off x="2912005" y="723441"/>
            <a:ext cx="3276600" cy="584775"/>
          </a:xfrm>
          <a:prstGeom prst="rect">
            <a:avLst/>
          </a:prstGeom>
          <a:noFill/>
        </p:spPr>
        <p:txBody>
          <a:bodyPr wrap="square" rtlCol="0">
            <a:spAutoFit/>
          </a:bodyPr>
          <a:lstStyle/>
          <a:p>
            <a:pPr algn="ctr"/>
            <a:r>
              <a:rPr lang="en-US" sz="3200" dirty="0" smtClean="0">
                <a:effectLst/>
                <a:latin typeface="Century Gothic" panose="020B0502020202020204" pitchFamily="34" charset="0"/>
              </a:rPr>
              <a:t>Topic 1</a:t>
            </a:r>
            <a:endParaRPr lang="en-US" sz="3200" dirty="0">
              <a:effectLst/>
              <a:latin typeface="Century Gothic" panose="020B0502020202020204" pitchFamily="34" charset="0"/>
            </a:endParaRPr>
          </a:p>
        </p:txBody>
      </p:sp>
      <p:sp>
        <p:nvSpPr>
          <p:cNvPr id="7" name="Slide Number Placeholder 1"/>
          <p:cNvSpPr txBox="1">
            <a:spLocks/>
          </p:cNvSpPr>
          <p:nvPr/>
        </p:nvSpPr>
        <p:spPr>
          <a:xfrm>
            <a:off x="6523383" y="6229350"/>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400" smtClean="0">
                <a:effectLst/>
                <a:latin typeface="Myriad Web Pro"/>
              </a:rPr>
              <a:pPr algn="r">
                <a:defRPr/>
              </a:pPr>
              <a:t>4</a:t>
            </a:fld>
            <a:endParaRPr lang="en-US" sz="1400" dirty="0">
              <a:effectLst/>
              <a:latin typeface="Myriad Web Pro"/>
            </a:endParaRPr>
          </a:p>
        </p:txBody>
      </p:sp>
      <p:grpSp>
        <p:nvGrpSpPr>
          <p:cNvPr id="3" name="Group 2" descr="Globe encircled by red arrow." title="Public Health Approach Image"/>
          <p:cNvGrpSpPr/>
          <p:nvPr/>
        </p:nvGrpSpPr>
        <p:grpSpPr>
          <a:xfrm>
            <a:off x="2737100" y="2088106"/>
            <a:ext cx="3626410" cy="3169693"/>
            <a:chOff x="2737100" y="2088106"/>
            <a:chExt cx="3626410" cy="3169693"/>
          </a:xfrm>
        </p:grpSpPr>
        <p:sp>
          <p:nvSpPr>
            <p:cNvPr id="12" name="Rectangle 11" descr="Globe encircled by red arrow." title="Public Health Approach Image"/>
            <p:cNvSpPr/>
            <p:nvPr/>
          </p:nvSpPr>
          <p:spPr bwMode="auto">
            <a:xfrm>
              <a:off x="2737100" y="2088106"/>
              <a:ext cx="3573491" cy="3169693"/>
            </a:xfrm>
            <a:prstGeom prst="rect">
              <a:avLst/>
            </a:prstGeom>
            <a:solidFill>
              <a:schemeClr val="bg1"/>
            </a:solidFill>
            <a:ln w="22225">
              <a:solidFill>
                <a:schemeClr val="tx1"/>
              </a:solidFill>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rtlCol="0" anchor="ctr">
              <a:flatTx/>
            </a:bodyPr>
            <a:lstStyle/>
            <a:p>
              <a:pPr algn="ctr"/>
              <a:endParaRPr lang="en-US" sz="1200" b="1" dirty="0">
                <a:solidFill>
                  <a:schemeClr val="bg1"/>
                </a:solidFill>
                <a:latin typeface="Tahoma" pitchFamily="34" charset="0"/>
              </a:endParaRPr>
            </a:p>
          </p:txBody>
        </p:sp>
        <p:pic>
          <p:nvPicPr>
            <p:cNvPr id="13" name="Picture 4" descr="Globe encircled by red arrow." title="Public Health Approach Image"/>
            <p:cNvPicPr>
              <a:picLocks noChangeAspect="1" noChangeArrowheads="1"/>
            </p:cNvPicPr>
            <p:nvPr/>
          </p:nvPicPr>
          <p:blipFill rotWithShape="1">
            <a:blip r:embed="rId3"/>
            <a:srcRect t="12666" r="2489" b="12972"/>
            <a:stretch/>
          </p:blipFill>
          <p:spPr bwMode="auto">
            <a:xfrm>
              <a:off x="2790019" y="2205909"/>
              <a:ext cx="3573491" cy="2934086"/>
            </a:xfrm>
            <a:prstGeom prst="rect">
              <a:avLst/>
            </a:prstGeom>
            <a:ln>
              <a:noFill/>
            </a:ln>
            <a:effectLst>
              <a:outerShdw blurRad="292100" dist="139700" dir="2700000" algn="tl" rotWithShape="0">
                <a:srgbClr val="333333">
                  <a:alpha val="65000"/>
                </a:srgbClr>
              </a:outerShdw>
            </a:effectLst>
            <a:extLst/>
          </p:spPr>
        </p:pic>
      </p:grpSp>
    </p:spTree>
    <p:extLst>
      <p:ext uri="{BB962C8B-B14F-4D97-AF65-F5344CB8AC3E}">
        <p14:creationId xmlns:p14="http://schemas.microsoft.com/office/powerpoint/2010/main" val="1512105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79240" y="1756581"/>
            <a:ext cx="8229600" cy="533400"/>
          </a:xfrm>
          <a:prstGeom prst="rect">
            <a:avLst/>
          </a:prstGeom>
        </p:spPr>
        <p:txBody>
          <a:bodyPr>
            <a:noAutofit/>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000" kern="1200" dirty="0" smtClean="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SzPct val="100000"/>
              <a:buNone/>
            </a:pPr>
            <a:endParaRPr lang="en-US" b="0" dirty="0" smtClean="0">
              <a:solidFill>
                <a:srgbClr val="0039A6"/>
              </a:solidFill>
              <a:effectLst/>
              <a:latin typeface="Century Gothic" panose="020B0502020202020204" pitchFamily="34" charset="0"/>
            </a:endParaRPr>
          </a:p>
          <a:p>
            <a:pPr lvl="1" fontAlgn="auto">
              <a:spcAft>
                <a:spcPts val="0"/>
              </a:spcAft>
              <a:buClr>
                <a:srgbClr val="0039A6"/>
              </a:buClr>
              <a:buFont typeface="Arial" pitchFamily="34" charset="0"/>
              <a:buChar char="•"/>
            </a:pPr>
            <a:r>
              <a:rPr lang="en-US" dirty="0" smtClean="0">
                <a:solidFill>
                  <a:srgbClr val="0039A6"/>
                </a:solidFill>
                <a:effectLst/>
                <a:latin typeface="Century Gothic" panose="020B0502020202020204" pitchFamily="34" charset="0"/>
              </a:rPr>
              <a:t>describe the role of public health laboratories</a:t>
            </a:r>
          </a:p>
          <a:p>
            <a:pPr lvl="1" fontAlgn="auto">
              <a:spcAft>
                <a:spcPts val="0"/>
              </a:spcAft>
              <a:buClr>
                <a:srgbClr val="0039A6"/>
              </a:buClr>
              <a:buFont typeface="Arial" pitchFamily="34" charset="0"/>
              <a:buChar char="•"/>
            </a:pPr>
            <a:r>
              <a:rPr lang="en-US" dirty="0" smtClean="0">
                <a:solidFill>
                  <a:srgbClr val="0039A6"/>
                </a:solidFill>
                <a:effectLst/>
                <a:latin typeface="Century Gothic" panose="020B0502020202020204" pitchFamily="34" charset="0"/>
              </a:rPr>
              <a:t>summarize the core functions of state public health laboratories</a:t>
            </a:r>
          </a:p>
          <a:p>
            <a:pPr lvl="1" fontAlgn="auto">
              <a:spcAft>
                <a:spcPts val="0"/>
              </a:spcAft>
              <a:buClr>
                <a:srgbClr val="0039A6"/>
              </a:buClr>
              <a:buFont typeface="Arial" pitchFamily="34" charset="0"/>
              <a:buChar char="•"/>
            </a:pPr>
            <a:r>
              <a:rPr lang="en-US" dirty="0" smtClean="0">
                <a:solidFill>
                  <a:srgbClr val="0039A6"/>
                </a:solidFill>
                <a:effectLst/>
                <a:latin typeface="Century Gothic" panose="020B0502020202020204" pitchFamily="34" charset="0"/>
              </a:rPr>
              <a:t>describe the parts that are common to all public health laboratory system infrastructures</a:t>
            </a:r>
          </a:p>
          <a:p>
            <a:pPr lvl="1" fontAlgn="auto">
              <a:spcAft>
                <a:spcPts val="0"/>
              </a:spcAft>
              <a:buClr>
                <a:srgbClr val="0039A6"/>
              </a:buClr>
              <a:buFont typeface="Arial" pitchFamily="34" charset="0"/>
              <a:buChar char="•"/>
            </a:pPr>
            <a:r>
              <a:rPr lang="en-US" dirty="0" smtClean="0">
                <a:solidFill>
                  <a:srgbClr val="0039A6"/>
                </a:solidFill>
                <a:effectLst/>
                <a:latin typeface="Century Gothic" panose="020B0502020202020204" pitchFamily="34" charset="0"/>
              </a:rPr>
              <a:t>recognize the need for different laboratory levels and safety practices</a:t>
            </a:r>
          </a:p>
          <a:p>
            <a:pPr lvl="1" fontAlgn="auto">
              <a:spcAft>
                <a:spcPts val="0"/>
              </a:spcAft>
              <a:buClr>
                <a:srgbClr val="0039A6"/>
              </a:buClr>
              <a:buFont typeface="Arial" pitchFamily="34" charset="0"/>
              <a:buChar char="•"/>
            </a:pPr>
            <a:r>
              <a:rPr lang="en-US" dirty="0" smtClean="0">
                <a:solidFill>
                  <a:srgbClr val="0039A6"/>
                </a:solidFill>
                <a:effectLst/>
                <a:latin typeface="Century Gothic" panose="020B0502020202020204" pitchFamily="34" charset="0"/>
              </a:rPr>
              <a:t>explain the necessity for communicating with a laboratory when collecting and submitting samples for testing</a:t>
            </a:r>
          </a:p>
          <a:p>
            <a:pPr lvl="1" fontAlgn="auto">
              <a:spcAft>
                <a:spcPts val="0"/>
              </a:spcAft>
              <a:buClr>
                <a:srgbClr val="0039A6"/>
              </a:buClr>
              <a:buFont typeface="Arial" pitchFamily="34" charset="0"/>
              <a:buChar char="•"/>
            </a:pPr>
            <a:r>
              <a:rPr lang="en-US" dirty="0" smtClean="0">
                <a:solidFill>
                  <a:srgbClr val="0039A6"/>
                </a:solidFill>
                <a:effectLst/>
                <a:latin typeface="Century Gothic" panose="020B0502020202020204" pitchFamily="34" charset="0"/>
              </a:rPr>
              <a:t>describe how laboratory results are used to affect public health</a:t>
            </a:r>
          </a:p>
          <a:p>
            <a:pPr lvl="1" fontAlgn="auto">
              <a:spcAft>
                <a:spcPts val="0"/>
              </a:spcAft>
              <a:buClr>
                <a:schemeClr val="bg2">
                  <a:lumMod val="50000"/>
                </a:schemeClr>
              </a:buClr>
              <a:buFont typeface="Arial" pitchFamily="34" charset="0"/>
              <a:buChar char="•"/>
            </a:pPr>
            <a:endParaRPr lang="en-US" sz="2200" dirty="0">
              <a:solidFill>
                <a:srgbClr val="0039A6"/>
              </a:solidFill>
              <a:effectLst/>
              <a:latin typeface="Century Gothic" panose="020B0502020202020204" pitchFamily="34" charset="0"/>
            </a:endParaRPr>
          </a:p>
        </p:txBody>
      </p:sp>
      <p:sp>
        <p:nvSpPr>
          <p:cNvPr id="9" name="TextBox 8"/>
          <p:cNvSpPr txBox="1"/>
          <p:nvPr/>
        </p:nvSpPr>
        <p:spPr>
          <a:xfrm>
            <a:off x="2763156" y="533400"/>
            <a:ext cx="3713844"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Course Summary</a:t>
            </a:r>
            <a:endParaRPr lang="en-US" sz="3000" dirty="0">
              <a:solidFill>
                <a:srgbClr val="0039A6"/>
              </a:solidFill>
              <a:effectLst/>
              <a:latin typeface="Century Gothic" panose="020B0502020202020204" pitchFamily="34" charset="0"/>
            </a:endParaRPr>
          </a:p>
        </p:txBody>
      </p:sp>
      <p:cxnSp>
        <p:nvCxnSpPr>
          <p:cNvPr id="7" name="Straight Connector 6"/>
          <p:cNvCxnSpPr/>
          <p:nvPr/>
        </p:nvCxnSpPr>
        <p:spPr>
          <a:xfrm>
            <a:off x="533400" y="1219200"/>
            <a:ext cx="8043081"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2" name="Slide Number Placeholder 1"/>
          <p:cNvSpPr>
            <a:spLocks noGrp="1"/>
          </p:cNvSpPr>
          <p:nvPr>
            <p:ph type="sldNum" sz="quarter" idx="12"/>
          </p:nvPr>
        </p:nvSpPr>
        <p:spPr/>
        <p:txBody>
          <a:bodyPr/>
          <a:lstStyle/>
          <a:p>
            <a:pPr fontAlgn="auto">
              <a:spcBef>
                <a:spcPts val="0"/>
              </a:spcBef>
              <a:spcAft>
                <a:spcPts val="0"/>
              </a:spcAft>
              <a:defRPr/>
            </a:pPr>
            <a:fld id="{B8477CA6-37AB-49C2-B88B-8C89FDB7A7DF}" type="slidenum">
              <a:rPr lang="en-US" sz="1400" smtClean="0">
                <a:solidFill>
                  <a:srgbClr val="0039A6"/>
                </a:solidFill>
                <a:effectLst/>
                <a:latin typeface="Myriad Web Pro"/>
                <a:cs typeface="+mn-cs"/>
              </a:rPr>
              <a:pPr fontAlgn="auto">
                <a:spcBef>
                  <a:spcPts val="0"/>
                </a:spcBef>
                <a:spcAft>
                  <a:spcPts val="0"/>
                </a:spcAft>
                <a:defRPr/>
              </a:pPr>
              <a:t>40</a:t>
            </a:fld>
            <a:endParaRPr lang="en-US" sz="1400" dirty="0">
              <a:solidFill>
                <a:srgbClr val="0039A6"/>
              </a:solidFill>
              <a:effectLst/>
              <a:latin typeface="Myriad Web Pro"/>
              <a:cs typeface="+mn-cs"/>
            </a:endParaRPr>
          </a:p>
        </p:txBody>
      </p:sp>
      <p:sp>
        <p:nvSpPr>
          <p:cNvPr id="4" name="Rectangle 3"/>
          <p:cNvSpPr/>
          <p:nvPr/>
        </p:nvSpPr>
        <p:spPr>
          <a:xfrm>
            <a:off x="533400" y="1476355"/>
            <a:ext cx="6940550" cy="461665"/>
          </a:xfrm>
          <a:prstGeom prst="rect">
            <a:avLst/>
          </a:prstGeom>
        </p:spPr>
        <p:txBody>
          <a:bodyPr wrap="square">
            <a:spAutoFit/>
          </a:bodyPr>
          <a:lstStyle/>
          <a:p>
            <a:pPr lvl="0" fontAlgn="auto">
              <a:spcAft>
                <a:spcPts val="0"/>
              </a:spcAft>
              <a:buSzPct val="100000"/>
            </a:pPr>
            <a:r>
              <a:rPr lang="en-US" sz="2400" dirty="0">
                <a:solidFill>
                  <a:srgbClr val="0039A6"/>
                </a:solidFill>
                <a:effectLst/>
                <a:latin typeface="Century Gothic" panose="020B0502020202020204" pitchFamily="34" charset="0"/>
              </a:rPr>
              <a:t>During this course, you learned to</a:t>
            </a:r>
          </a:p>
        </p:txBody>
      </p:sp>
    </p:spTree>
    <p:extLst>
      <p:ext uri="{BB962C8B-B14F-4D97-AF65-F5344CB8AC3E}">
        <p14:creationId xmlns:p14="http://schemas.microsoft.com/office/powerpoint/2010/main" val="4106762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558" y="1488841"/>
            <a:ext cx="8229600" cy="4191000"/>
          </a:xfrm>
        </p:spPr>
        <p:txBody>
          <a:bodyPr/>
          <a:lstStyle/>
          <a:p>
            <a:endParaRPr lang="en-US" sz="1400" b="0" dirty="0"/>
          </a:p>
          <a:p>
            <a:pPr marL="0" indent="0">
              <a:buNone/>
            </a:pPr>
            <a:endParaRPr lang="en-US" sz="1400" b="0" dirty="0"/>
          </a:p>
          <a:p>
            <a:endParaRPr lang="en-US" sz="1400" b="0" dirty="0">
              <a:solidFill>
                <a:srgbClr val="FF0000"/>
              </a:solidFill>
            </a:endParaRPr>
          </a:p>
        </p:txBody>
      </p:sp>
      <p:sp>
        <p:nvSpPr>
          <p:cNvPr id="5" name="Slide Number Placeholder 4"/>
          <p:cNvSpPr>
            <a:spLocks noGrp="1"/>
          </p:cNvSpPr>
          <p:nvPr>
            <p:ph type="sldNum" sz="quarter" idx="4294967295"/>
          </p:nvPr>
        </p:nvSpPr>
        <p:spPr>
          <a:xfrm>
            <a:off x="6705600" y="6172200"/>
            <a:ext cx="2133600" cy="476250"/>
          </a:xfrm>
          <a:prstGeom prst="rect">
            <a:avLst/>
          </a:prstGeom>
        </p:spPr>
        <p:txBody>
          <a:bodyPr/>
          <a:lstStyle/>
          <a:p>
            <a:pPr algn="r">
              <a:defRPr/>
            </a:pPr>
            <a:fld id="{B8477CA6-37AB-49C2-B88B-8C89FDB7A7DF}" type="slidenum">
              <a:rPr lang="en-US" sz="1400" smtClean="0">
                <a:effectLst/>
                <a:latin typeface="+mj-lt"/>
              </a:rPr>
              <a:pPr algn="r">
                <a:defRPr/>
              </a:pPr>
              <a:t>41</a:t>
            </a:fld>
            <a:endParaRPr lang="en-US" sz="1400" dirty="0">
              <a:effectLst/>
              <a:latin typeface="+mj-lt"/>
            </a:endParaRPr>
          </a:p>
        </p:txBody>
      </p:sp>
      <p:sp>
        <p:nvSpPr>
          <p:cNvPr id="6" name="TextBox 5"/>
          <p:cNvSpPr txBox="1"/>
          <p:nvPr/>
        </p:nvSpPr>
        <p:spPr>
          <a:xfrm>
            <a:off x="641057" y="1260241"/>
            <a:ext cx="7848600" cy="4832092"/>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1600" dirty="0" smtClean="0">
                <a:solidFill>
                  <a:srgbClr val="00439B"/>
                </a:solidFill>
                <a:effectLst/>
                <a:latin typeface="Century Gothic" panose="020B0502020202020204" pitchFamily="34" charset="0"/>
                <a:cs typeface="Arial" pitchFamily="34" charset="0"/>
              </a:rPr>
              <a:t>Centers for Disease Control and Prevention. Core functions and capabilities of state public health laboratories. MMWR Recommend Rep 2002;51(No. RR 14</a:t>
            </a:r>
            <a:r>
              <a:rPr lang="en-US" sz="1600" dirty="0">
                <a:solidFill>
                  <a:srgbClr val="00439B"/>
                </a:solidFill>
                <a:effectLst/>
                <a:latin typeface="Century Gothic" panose="020B0502020202020204" pitchFamily="34" charset="0"/>
                <a:cs typeface="Arial" pitchFamily="34" charset="0"/>
              </a:rPr>
              <a:t>). http://</a:t>
            </a:r>
            <a:r>
              <a:rPr lang="en-US" sz="1600" dirty="0" smtClean="0">
                <a:solidFill>
                  <a:srgbClr val="00439B"/>
                </a:solidFill>
                <a:effectLst/>
                <a:latin typeface="Century Gothic" panose="020B0502020202020204" pitchFamily="34" charset="0"/>
                <a:cs typeface="Arial" pitchFamily="34" charset="0"/>
              </a:rPr>
              <a:t>www.cdc.gov/mmwr/PDF/rr/rr5114.pdf.</a:t>
            </a:r>
          </a:p>
          <a:p>
            <a:pPr marL="342900" indent="-342900">
              <a:spcAft>
                <a:spcPts val="600"/>
              </a:spcAft>
              <a:buFont typeface="Arial" panose="020B0604020202020204" pitchFamily="34" charset="0"/>
              <a:buChar char="•"/>
            </a:pPr>
            <a:r>
              <a:rPr lang="en-US" sz="1600" dirty="0" smtClean="0">
                <a:solidFill>
                  <a:srgbClr val="00439B"/>
                </a:solidFill>
                <a:effectLst/>
                <a:latin typeface="Century Gothic" panose="020B0502020202020204" pitchFamily="34" charset="0"/>
                <a:cs typeface="Arial" pitchFamily="34" charset="0"/>
              </a:rPr>
              <a:t>Centers for Disease Control and Prevention (CDC). Multistate outbreak of listeriosis linked to whole cantaloupes from Jensen Farms</a:t>
            </a:r>
            <a:r>
              <a:rPr lang="en-US" sz="1600" dirty="0">
                <a:solidFill>
                  <a:srgbClr val="00439B"/>
                </a:solidFill>
                <a:effectLst/>
                <a:latin typeface="Century Gothic" panose="020B0502020202020204" pitchFamily="34" charset="0"/>
                <a:cs typeface="Arial" pitchFamily="34" charset="0"/>
              </a:rPr>
              <a:t>, </a:t>
            </a:r>
            <a:r>
              <a:rPr lang="en-US" sz="1600" dirty="0" smtClean="0">
                <a:solidFill>
                  <a:srgbClr val="00439B"/>
                </a:solidFill>
                <a:effectLst/>
                <a:latin typeface="Century Gothic" panose="020B0502020202020204" pitchFamily="34" charset="0"/>
                <a:cs typeface="Arial" pitchFamily="34" charset="0"/>
              </a:rPr>
              <a:t>Colorado. Atlanta, GA: US Department of Health and Human Services, CDC; 2012. http</a:t>
            </a:r>
            <a:r>
              <a:rPr lang="en-US" sz="1600" dirty="0">
                <a:solidFill>
                  <a:srgbClr val="00439B"/>
                </a:solidFill>
                <a:effectLst/>
                <a:latin typeface="Century Gothic" panose="020B0502020202020204" pitchFamily="34" charset="0"/>
                <a:cs typeface="Arial" pitchFamily="34" charset="0"/>
              </a:rPr>
              <a:t>://</a:t>
            </a:r>
            <a:r>
              <a:rPr lang="en-US" sz="1600" dirty="0" smtClean="0">
                <a:solidFill>
                  <a:srgbClr val="00439B"/>
                </a:solidFill>
                <a:effectLst/>
                <a:latin typeface="Century Gothic" panose="020B0502020202020204" pitchFamily="34" charset="0"/>
                <a:cs typeface="Arial" pitchFamily="34" charset="0"/>
              </a:rPr>
              <a:t>www.cdc.gov/listeria/outbreaks/cantaloupes-jensen-farms/index.html. </a:t>
            </a:r>
          </a:p>
          <a:p>
            <a:pPr marL="342900" indent="-342900">
              <a:spcAft>
                <a:spcPts val="600"/>
              </a:spcAft>
              <a:buFont typeface="Arial" panose="020B0604020202020204" pitchFamily="34" charset="0"/>
              <a:buChar char="•"/>
            </a:pPr>
            <a:r>
              <a:rPr lang="en-US" sz="1600" dirty="0">
                <a:solidFill>
                  <a:srgbClr val="00439B"/>
                </a:solidFill>
                <a:effectLst/>
                <a:latin typeface="Century Gothic" panose="020B0502020202020204" pitchFamily="34" charset="0"/>
                <a:cs typeface="Arial" pitchFamily="34" charset="0"/>
              </a:rPr>
              <a:t>Centers for Disease Control and Prevention (CDC). Recognizing the </a:t>
            </a:r>
            <a:r>
              <a:rPr lang="en-US" sz="1600" dirty="0" smtClean="0">
                <a:solidFill>
                  <a:srgbClr val="00439B"/>
                </a:solidFill>
                <a:effectLst/>
                <a:latin typeface="Century Gothic" panose="020B0502020202020204" pitchFamily="34" charset="0"/>
                <a:cs typeface="Arial" pitchFamily="34" charset="0"/>
              </a:rPr>
              <a:t>biosafety levels [Online training module]. </a:t>
            </a:r>
            <a:r>
              <a:rPr lang="en-US" sz="1600" dirty="0">
                <a:solidFill>
                  <a:srgbClr val="00439B"/>
                </a:solidFill>
                <a:effectLst/>
                <a:latin typeface="Century Gothic" panose="020B0502020202020204" pitchFamily="34" charset="0"/>
                <a:cs typeface="Arial" pitchFamily="34" charset="0"/>
              </a:rPr>
              <a:t>Atlanta, GA: US Department of Health and Human Services, CDC;  2012. </a:t>
            </a:r>
            <a:r>
              <a:rPr lang="en-US" sz="1600" dirty="0" smtClean="0">
                <a:solidFill>
                  <a:srgbClr val="00439B"/>
                </a:solidFill>
                <a:effectLst/>
                <a:latin typeface="Century Gothic" panose="020B0502020202020204" pitchFamily="34" charset="0"/>
                <a:cs typeface="Arial" pitchFamily="34" charset="0"/>
              </a:rPr>
              <a:t>http</a:t>
            </a:r>
            <a:r>
              <a:rPr lang="en-US" sz="1600" dirty="0">
                <a:solidFill>
                  <a:srgbClr val="00439B"/>
                </a:solidFill>
                <a:effectLst/>
                <a:latin typeface="Century Gothic" panose="020B0502020202020204" pitchFamily="34" charset="0"/>
                <a:cs typeface="Arial" pitchFamily="34" charset="0"/>
              </a:rPr>
              <a:t>://</a:t>
            </a:r>
            <a:r>
              <a:rPr lang="en-US" sz="1600" dirty="0" smtClean="0">
                <a:solidFill>
                  <a:srgbClr val="00439B"/>
                </a:solidFill>
                <a:effectLst/>
                <a:latin typeface="Century Gothic" panose="020B0502020202020204" pitchFamily="34" charset="0"/>
                <a:cs typeface="Arial" pitchFamily="34" charset="0"/>
              </a:rPr>
              <a:t>www.cdc.gov/learning/quick_learns.html.</a:t>
            </a:r>
          </a:p>
          <a:p>
            <a:pPr marL="342900" indent="-342900">
              <a:spcAft>
                <a:spcPts val="600"/>
              </a:spcAft>
              <a:buFont typeface="Arial" panose="020B0604020202020204" pitchFamily="34" charset="0"/>
              <a:buChar char="•"/>
            </a:pPr>
            <a:r>
              <a:rPr lang="en-US" sz="1600" dirty="0" smtClean="0">
                <a:solidFill>
                  <a:srgbClr val="00439B"/>
                </a:solidFill>
                <a:effectLst/>
                <a:latin typeface="Century Gothic" panose="020B0502020202020204" pitchFamily="34" charset="0"/>
                <a:cs typeface="Arial" pitchFamily="34" charset="0"/>
              </a:rPr>
              <a:t>Association of Public </a:t>
            </a:r>
            <a:r>
              <a:rPr lang="en-US" sz="1600" dirty="0">
                <a:solidFill>
                  <a:srgbClr val="00439B"/>
                </a:solidFill>
                <a:effectLst/>
                <a:latin typeface="Century Gothic" panose="020B0502020202020204" pitchFamily="34" charset="0"/>
                <a:cs typeface="Arial" pitchFamily="34" charset="0"/>
              </a:rPr>
              <a:t>Health </a:t>
            </a:r>
            <a:r>
              <a:rPr lang="en-US" sz="1600" dirty="0" smtClean="0">
                <a:solidFill>
                  <a:srgbClr val="00439B"/>
                </a:solidFill>
                <a:effectLst/>
                <a:latin typeface="Century Gothic" panose="020B0502020202020204" pitchFamily="34" charset="0"/>
                <a:cs typeface="Arial" pitchFamily="34" charset="0"/>
              </a:rPr>
              <a:t>Laboratories (APHL). About public </a:t>
            </a:r>
            <a:r>
              <a:rPr lang="en-US" sz="1600" dirty="0">
                <a:solidFill>
                  <a:srgbClr val="00439B"/>
                </a:solidFill>
                <a:effectLst/>
                <a:latin typeface="Century Gothic" panose="020B0502020202020204" pitchFamily="34" charset="0"/>
                <a:cs typeface="Arial" pitchFamily="34" charset="0"/>
              </a:rPr>
              <a:t>health labs. Silver Spring, </a:t>
            </a:r>
            <a:r>
              <a:rPr lang="en-US" sz="1600" dirty="0" smtClean="0">
                <a:solidFill>
                  <a:srgbClr val="00439B"/>
                </a:solidFill>
                <a:effectLst/>
                <a:latin typeface="Century Gothic" panose="020B0502020202020204" pitchFamily="34" charset="0"/>
                <a:cs typeface="Arial" pitchFamily="34" charset="0"/>
              </a:rPr>
              <a:t>MD: APHL; [undated]. http</a:t>
            </a:r>
            <a:r>
              <a:rPr lang="en-US" sz="1600" dirty="0">
                <a:solidFill>
                  <a:srgbClr val="00439B"/>
                </a:solidFill>
                <a:effectLst/>
                <a:latin typeface="Century Gothic" panose="020B0502020202020204" pitchFamily="34" charset="0"/>
                <a:cs typeface="Arial" pitchFamily="34" charset="0"/>
              </a:rPr>
              <a:t>://</a:t>
            </a:r>
            <a:r>
              <a:rPr lang="en-US" sz="1600" dirty="0" smtClean="0">
                <a:solidFill>
                  <a:srgbClr val="00439B"/>
                </a:solidFill>
                <a:effectLst/>
                <a:latin typeface="Century Gothic" panose="020B0502020202020204" pitchFamily="34" charset="0"/>
                <a:cs typeface="Arial" pitchFamily="34" charset="0"/>
              </a:rPr>
              <a:t>www.aphl.org/aboutaphl/aboutphls/pages/default.aspx.</a:t>
            </a:r>
          </a:p>
          <a:p>
            <a:pPr marL="342900" indent="-342900">
              <a:spcAft>
                <a:spcPts val="600"/>
              </a:spcAft>
              <a:buFont typeface="Arial" panose="020B0604020202020204" pitchFamily="34" charset="0"/>
              <a:buChar char="•"/>
            </a:pPr>
            <a:r>
              <a:rPr lang="en-US" sz="1600" dirty="0">
                <a:solidFill>
                  <a:srgbClr val="00439B"/>
                </a:solidFill>
                <a:effectLst/>
                <a:latin typeface="Century Gothic" panose="020B0502020202020204" pitchFamily="34" charset="0"/>
                <a:cs typeface="Arial" pitchFamily="34" charset="0"/>
              </a:rPr>
              <a:t>Centers for Disease Control and Prevention (CDC</a:t>
            </a:r>
            <a:r>
              <a:rPr lang="en-US" sz="1600" dirty="0" smtClean="0">
                <a:solidFill>
                  <a:srgbClr val="00439B"/>
                </a:solidFill>
                <a:effectLst/>
                <a:latin typeface="Century Gothic" panose="020B0502020202020204" pitchFamily="34" charset="0"/>
                <a:cs typeface="Arial" pitchFamily="34" charset="0"/>
              </a:rPr>
              <a:t>). West Nile virus</a:t>
            </a:r>
            <a:r>
              <a:rPr lang="en-US" sz="1600" dirty="0">
                <a:solidFill>
                  <a:srgbClr val="00439B"/>
                </a:solidFill>
                <a:effectLst/>
                <a:latin typeface="Century Gothic" panose="020B0502020202020204" pitchFamily="34" charset="0"/>
                <a:cs typeface="Arial" pitchFamily="34" charset="0"/>
              </a:rPr>
              <a:t>. Atlanta, GA: US Department of Health and Human Services, CDC;  2012. http://</a:t>
            </a:r>
            <a:r>
              <a:rPr lang="en-US" sz="1600" dirty="0" smtClean="0">
                <a:solidFill>
                  <a:srgbClr val="00439B"/>
                </a:solidFill>
                <a:effectLst/>
                <a:latin typeface="Century Gothic" panose="020B0502020202020204" pitchFamily="34" charset="0"/>
                <a:cs typeface="Arial" pitchFamily="34" charset="0"/>
              </a:rPr>
              <a:t>www.cdc.gov/westnile/index.html. </a:t>
            </a:r>
            <a:endParaRPr lang="en-US" sz="1600" b="1" dirty="0">
              <a:solidFill>
                <a:srgbClr val="00439B"/>
              </a:solidFill>
              <a:effectLst/>
              <a:latin typeface="Century Gothic" panose="020B0502020202020204" pitchFamily="34" charset="0"/>
            </a:endParaRPr>
          </a:p>
        </p:txBody>
      </p:sp>
      <p:cxnSp>
        <p:nvCxnSpPr>
          <p:cNvPr id="7" name="Straight Connector 6"/>
          <p:cNvCxnSpPr/>
          <p:nvPr/>
        </p:nvCxnSpPr>
        <p:spPr>
          <a:xfrm>
            <a:off x="555758" y="1107841"/>
            <a:ext cx="8043081"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1255715" y="553843"/>
            <a:ext cx="6643165" cy="553998"/>
          </a:xfrm>
          <a:prstGeom prst="rect">
            <a:avLst/>
          </a:prstGeom>
          <a:noFill/>
        </p:spPr>
        <p:txBody>
          <a:bodyPr wrap="none" rtlCol="0">
            <a:spAutoFit/>
          </a:bodyPr>
          <a:lstStyle/>
          <a:p>
            <a:r>
              <a:rPr lang="en-US" sz="3000" dirty="0" smtClean="0">
                <a:solidFill>
                  <a:srgbClr val="0039A6"/>
                </a:solidFill>
                <a:effectLst/>
                <a:latin typeface="Century Gothic" panose="020B0502020202020204" pitchFamily="34" charset="0"/>
              </a:rPr>
              <a:t>Resources and Additional Reading</a:t>
            </a:r>
            <a:endParaRPr lang="en-US" sz="3000" dirty="0">
              <a:solidFill>
                <a:srgbClr val="0039A6"/>
              </a:solidFill>
              <a:effectLst/>
              <a:latin typeface="Century Gothic" panose="020B0502020202020204" pitchFamily="34" charset="0"/>
            </a:endParaRPr>
          </a:p>
        </p:txBody>
      </p:sp>
    </p:spTree>
    <p:extLst>
      <p:ext uri="{BB962C8B-B14F-4D97-AF65-F5344CB8AC3E}">
        <p14:creationId xmlns:p14="http://schemas.microsoft.com/office/powerpoint/2010/main" val="4253967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23081" y="1295400"/>
            <a:ext cx="8229600" cy="4191000"/>
          </a:xfrm>
        </p:spPr>
        <p:txBody>
          <a:bodyPr>
            <a:noAutofit/>
          </a:bodyPr>
          <a:lstStyle/>
          <a:p>
            <a:pPr marL="0" indent="0">
              <a:buNone/>
            </a:pPr>
            <a:r>
              <a:rPr lang="en-US" sz="1600" b="0" dirty="0" smtClean="0">
                <a:solidFill>
                  <a:srgbClr val="0039A6"/>
                </a:solidFill>
                <a:latin typeface="Century Gothic" panose="020B0502020202020204" pitchFamily="34" charset="0"/>
              </a:rPr>
              <a:t>Links provided in this course to nonfederal organizations are provided solely as a service to our users. These links do not constitute an endorsement of these organizations nor their programs by the Centers for Disease Control and Prevention (CDC) or the federal government, and none should be inferred. CDC is not responsible for the content contained at these sites.</a:t>
            </a:r>
          </a:p>
          <a:p>
            <a:pPr marL="0" indent="0">
              <a:buNone/>
            </a:pPr>
            <a:endParaRPr lang="en-US" sz="1600" b="0" dirty="0">
              <a:solidFill>
                <a:srgbClr val="0039A6"/>
              </a:solidFill>
              <a:latin typeface="Century Gothic" panose="020B0502020202020204" pitchFamily="34" charset="0"/>
            </a:endParaRPr>
          </a:p>
          <a:p>
            <a:pPr marL="0" indent="0">
              <a:buNone/>
            </a:pPr>
            <a:r>
              <a:rPr lang="en-US" sz="1600" b="0" dirty="0" smtClean="0">
                <a:solidFill>
                  <a:srgbClr val="0039A6"/>
                </a:solidFill>
                <a:latin typeface="Century Gothic" panose="020B0502020202020204" pitchFamily="34" charset="0"/>
              </a:rPr>
              <a:t>Use of trade names and commercial sources is for identification only and does not imply endorsement by the Division of Scientific Education and Professional Development, Center for Surveillance, Epidemiology, and Laboratory Services, Centers for Disease Control and Prevention, the Public Health Service, or the U.S. Department of Health and Human Services.</a:t>
            </a:r>
          </a:p>
          <a:p>
            <a:pPr marL="0" indent="0">
              <a:buNone/>
            </a:pPr>
            <a:endParaRPr lang="en-US" sz="1600" b="0" dirty="0">
              <a:solidFill>
                <a:srgbClr val="0039A6"/>
              </a:solidFill>
              <a:latin typeface="Century Gothic" panose="020B0502020202020204" pitchFamily="34" charset="0"/>
            </a:endParaRPr>
          </a:p>
          <a:p>
            <a:pPr marL="0" indent="0">
              <a:buNone/>
            </a:pPr>
            <a:r>
              <a:rPr lang="en-US" sz="1600" b="0" dirty="0" smtClean="0">
                <a:solidFill>
                  <a:srgbClr val="0039A6"/>
                </a:solidFill>
                <a:latin typeface="Century Gothic" panose="020B0502020202020204" pitchFamily="34" charset="0"/>
              </a:rPr>
              <a:t>The findings and conclusions in this course are those of the authors and do not necessarily represent the official position of the Centers for Disease Control and Prevention.</a:t>
            </a:r>
            <a:endParaRPr lang="en-US" sz="1600" b="0" dirty="0">
              <a:solidFill>
                <a:srgbClr val="0039A6"/>
              </a:solidFill>
              <a:latin typeface="Century Gothic" panose="020B0502020202020204" pitchFamily="34" charset="0"/>
            </a:endParaRPr>
          </a:p>
        </p:txBody>
      </p:sp>
      <p:sp>
        <p:nvSpPr>
          <p:cNvPr id="8" name="TextBox 7"/>
          <p:cNvSpPr txBox="1"/>
          <p:nvPr/>
        </p:nvSpPr>
        <p:spPr>
          <a:xfrm>
            <a:off x="2789529" y="424519"/>
            <a:ext cx="3530822"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Disclaimers</a:t>
            </a:r>
            <a:endParaRPr lang="en-US" sz="3000" dirty="0">
              <a:solidFill>
                <a:srgbClr val="0039A6"/>
              </a:solidFill>
              <a:effectLst/>
              <a:latin typeface="Century Gothic" panose="020B0502020202020204" pitchFamily="34" charset="0"/>
            </a:endParaRPr>
          </a:p>
        </p:txBody>
      </p:sp>
      <p:cxnSp>
        <p:nvCxnSpPr>
          <p:cNvPr id="10" name="Straight Connector 9"/>
          <p:cNvCxnSpPr/>
          <p:nvPr/>
        </p:nvCxnSpPr>
        <p:spPr>
          <a:xfrm>
            <a:off x="533400" y="1066800"/>
            <a:ext cx="8043081"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5" name="Slide Number Placeholder 1"/>
          <p:cNvSpPr txBox="1">
            <a:spLocks/>
          </p:cNvSpPr>
          <p:nvPr/>
        </p:nvSpPr>
        <p:spPr>
          <a:xfrm>
            <a:off x="6523383" y="6229350"/>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400" smtClean="0">
                <a:effectLst/>
                <a:latin typeface="Myriad Web Pro"/>
              </a:rPr>
              <a:pPr algn="r">
                <a:defRPr/>
              </a:pPr>
              <a:t>42</a:t>
            </a:fld>
            <a:endParaRPr lang="en-US" sz="1400" dirty="0">
              <a:effectLst/>
              <a:latin typeface="Myriad Web Pro"/>
            </a:endParaRPr>
          </a:p>
        </p:txBody>
      </p:sp>
    </p:spTree>
    <p:extLst>
      <p:ext uri="{BB962C8B-B14F-4D97-AF65-F5344CB8AC3E}">
        <p14:creationId xmlns:p14="http://schemas.microsoft.com/office/powerpoint/2010/main" val="2502438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3733800"/>
            <a:ext cx="6400800" cy="2057400"/>
          </a:xfrm>
        </p:spPr>
        <p:txBody>
          <a:bodyPr/>
          <a:lstStyle/>
          <a:p>
            <a:pPr algn="l"/>
            <a:r>
              <a:rPr lang="en-US" sz="1200" dirty="0" smtClean="0">
                <a:solidFill>
                  <a:schemeClr val="tx1"/>
                </a:solidFill>
                <a:latin typeface="Calibri" pitchFamily="34" charset="0"/>
              </a:rPr>
              <a:t>For more information, please contact the Centers for Disease Control and Prevention</a:t>
            </a:r>
          </a:p>
          <a:p>
            <a:pPr lvl="0" algn="l"/>
            <a:endParaRPr lang="en-US" sz="1200" b="0" dirty="0" smtClean="0">
              <a:solidFill>
                <a:schemeClr val="tx1"/>
              </a:solidFill>
              <a:latin typeface="Calibri" pitchFamily="34" charset="0"/>
            </a:endParaRPr>
          </a:p>
          <a:p>
            <a:pPr lvl="0" algn="l"/>
            <a:r>
              <a:rPr lang="en-US" sz="1200" b="0" dirty="0" smtClean="0">
                <a:solidFill>
                  <a:schemeClr val="tx1"/>
                </a:solidFill>
                <a:latin typeface="Calibri" pitchFamily="34" charset="0"/>
              </a:rPr>
              <a:t>1600 Clifton Road, NE,  Atlanta,  GA  30333</a:t>
            </a:r>
          </a:p>
          <a:p>
            <a:pPr lvl="0" algn="l"/>
            <a:r>
              <a:rPr lang="en-US" sz="1200" b="0" dirty="0" smtClean="0">
                <a:solidFill>
                  <a:schemeClr val="tx1"/>
                </a:solidFill>
                <a:latin typeface="Calibri" pitchFamily="34" charset="0"/>
              </a:rPr>
              <a:t>Telephone: 1-800-CDC-INFO (232-4636)/TTY: 1-888-232-6348</a:t>
            </a:r>
          </a:p>
          <a:p>
            <a:pPr lvl="0" algn="l"/>
            <a:r>
              <a:rPr lang="en-US" sz="1200" b="0" dirty="0">
                <a:solidFill>
                  <a:schemeClr val="tx1"/>
                </a:solidFill>
                <a:latin typeface="Calibri" pitchFamily="34" charset="0"/>
              </a:rPr>
              <a:t>Visit: </a:t>
            </a:r>
            <a:r>
              <a:rPr lang="en-US" sz="1200" b="0" dirty="0" smtClean="0">
                <a:solidFill>
                  <a:schemeClr val="tx1"/>
                </a:solidFill>
                <a:latin typeface="Calibri" pitchFamily="34" charset="0"/>
              </a:rPr>
              <a:t>http://www.cdc.gov </a:t>
            </a:r>
            <a:r>
              <a:rPr lang="en-US" sz="1200" b="0" dirty="0">
                <a:solidFill>
                  <a:schemeClr val="tx1"/>
                </a:solidFill>
                <a:latin typeface="Calibri" pitchFamily="34" charset="0"/>
              </a:rPr>
              <a:t>| Contact CDC at: 1-800-CDC-INFO or </a:t>
            </a:r>
            <a:r>
              <a:rPr lang="en-US" sz="1200" b="0" dirty="0" smtClean="0">
                <a:solidFill>
                  <a:schemeClr val="tx1"/>
                </a:solidFill>
                <a:latin typeface="Calibri" pitchFamily="34" charset="0"/>
              </a:rPr>
              <a:t>http://www.cdc.gov/info</a:t>
            </a:r>
            <a:endParaRPr lang="en-US" sz="1200" b="0" dirty="0">
              <a:solidFill>
                <a:schemeClr val="tx1"/>
              </a:solidFill>
              <a:latin typeface="Calibri" pitchFamily="34" charset="0"/>
            </a:endParaRPr>
          </a:p>
          <a:p>
            <a:pPr lvl="0" algn="l"/>
            <a:endParaRPr lang="en-US" sz="1200" b="0" dirty="0" smtClean="0">
              <a:solidFill>
                <a:schemeClr val="tx1"/>
              </a:solidFill>
              <a:latin typeface="Calibri" pitchFamily="34" charset="0"/>
            </a:endParaRPr>
          </a:p>
          <a:p>
            <a:pPr lvl="0" algn="l"/>
            <a:r>
              <a:rPr lang="en-US" sz="900" b="0" dirty="0" smtClean="0">
                <a:solidFill>
                  <a:schemeClr val="tx1"/>
                </a:solidFill>
                <a:latin typeface="Calibri" pitchFamily="34" charset="0"/>
              </a:rPr>
              <a:t>The findings and conclusions in this course are those of the authors and do not necessarily represent the official position of the Centers for Disease Control and Prevention.</a:t>
            </a:r>
          </a:p>
        </p:txBody>
      </p:sp>
      <p:pic>
        <p:nvPicPr>
          <p:cNvPr id="8" name="Picture 7" descr=" Logos of the United States Department of Health and Human Services and Centers for Disease Control and Prevention&#10;"/>
          <p:cNvPicPr>
            <a:picLocks noChangeAspect="1"/>
          </p:cNvPicPr>
          <p:nvPr/>
        </p:nvPicPr>
        <p:blipFill>
          <a:blip r:embed="rId3" cstate="print"/>
          <a:stretch>
            <a:fillRect/>
          </a:stretch>
        </p:blipFill>
        <p:spPr>
          <a:xfrm>
            <a:off x="152400" y="6515100"/>
            <a:ext cx="190500" cy="190500"/>
          </a:xfrm>
          <a:prstGeom prst="rect">
            <a:avLst/>
          </a:prstGeom>
        </p:spPr>
      </p:pic>
      <p:sp>
        <p:nvSpPr>
          <p:cNvPr id="6" name="Text Placeholder 5"/>
          <p:cNvSpPr txBox="1">
            <a:spLocks/>
          </p:cNvSpPr>
          <p:nvPr/>
        </p:nvSpPr>
        <p:spPr>
          <a:xfrm>
            <a:off x="2143125" y="6238932"/>
            <a:ext cx="5124450"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Center for Surveillance, Epidemiology, and Laboratory Services</a:t>
            </a:r>
          </a:p>
        </p:txBody>
      </p:sp>
      <p:sp>
        <p:nvSpPr>
          <p:cNvPr id="7" name="Text Placeholder 6"/>
          <p:cNvSpPr txBox="1">
            <a:spLocks/>
          </p:cNvSpPr>
          <p:nvPr/>
        </p:nvSpPr>
        <p:spPr>
          <a:xfrm>
            <a:off x="2143125" y="6416420"/>
            <a:ext cx="3488418"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333333"/>
                </a:solidFill>
              </a:rPr>
              <a:t>Division of Scientific Education and Professional Development</a:t>
            </a:r>
            <a:endParaRPr lang="en-US" dirty="0">
              <a:solidFill>
                <a:srgbClr val="333333"/>
              </a:solidFill>
            </a:endParaRPr>
          </a:p>
        </p:txBody>
      </p:sp>
    </p:spTree>
    <p:extLst>
      <p:ext uri="{BB962C8B-B14F-4D97-AF65-F5344CB8AC3E}">
        <p14:creationId xmlns:p14="http://schemas.microsoft.com/office/powerpoint/2010/main" val="1690600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124200" y="2895600"/>
            <a:ext cx="3080776" cy="861774"/>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 Course Activity</a:t>
            </a:r>
          </a:p>
          <a:p>
            <a:pPr algn="ctr"/>
            <a:r>
              <a:rPr lang="en-US" sz="2000" dirty="0" smtClean="0">
                <a:solidFill>
                  <a:srgbClr val="0039A6"/>
                </a:solidFill>
                <a:effectLst/>
                <a:latin typeface="Century Gothic" panose="020B0502020202020204" pitchFamily="34" charset="0"/>
              </a:rPr>
              <a:t>(if time permits)</a:t>
            </a:r>
            <a:endParaRPr lang="en-US" sz="2000" dirty="0">
              <a:solidFill>
                <a:srgbClr val="0039A6"/>
              </a:solidFill>
              <a:effectLst/>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pPr algn="r">
              <a:defRPr/>
            </a:pPr>
            <a:fld id="{B8477CA6-37AB-49C2-B88B-8C89FDB7A7DF}" type="slidenum">
              <a:rPr lang="en-US" smtClean="0"/>
              <a:pPr algn="r">
                <a:defRPr/>
              </a:pPr>
              <a:t>44</a:t>
            </a:fld>
            <a:endParaRPr lang="en-US" dirty="0"/>
          </a:p>
        </p:txBody>
      </p:sp>
    </p:spTree>
    <p:extLst>
      <p:ext uri="{BB962C8B-B14F-4D97-AF65-F5344CB8AC3E}">
        <p14:creationId xmlns:p14="http://schemas.microsoft.com/office/powerpoint/2010/main" val="3550452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86331" y="533400"/>
            <a:ext cx="4680976"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Salmonellosis Outbreak</a:t>
            </a:r>
            <a:endParaRPr lang="en-US" sz="3000" dirty="0">
              <a:solidFill>
                <a:srgbClr val="0039A6"/>
              </a:solidFill>
              <a:effectLst/>
              <a:latin typeface="Century Gothic" panose="020B0502020202020204" pitchFamily="34" charset="0"/>
            </a:endParaRPr>
          </a:p>
        </p:txBody>
      </p:sp>
      <p:cxnSp>
        <p:nvCxnSpPr>
          <p:cNvPr id="8" name="Straight Connector 7"/>
          <p:cNvCxnSpPr/>
          <p:nvPr/>
        </p:nvCxnSpPr>
        <p:spPr>
          <a:xfrm>
            <a:off x="542306" y="1143000"/>
            <a:ext cx="8043081"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3" name="Slide Number Placeholder 2"/>
          <p:cNvSpPr>
            <a:spLocks noGrp="1"/>
          </p:cNvSpPr>
          <p:nvPr>
            <p:ph type="sldNum" sz="quarter" idx="12"/>
          </p:nvPr>
        </p:nvSpPr>
        <p:spPr/>
        <p:txBody>
          <a:bodyPr/>
          <a:lstStyle/>
          <a:p>
            <a:pPr algn="r" fontAlgn="auto">
              <a:spcBef>
                <a:spcPts val="0"/>
              </a:spcBef>
              <a:spcAft>
                <a:spcPts val="0"/>
              </a:spcAft>
              <a:defRPr/>
            </a:pPr>
            <a:fld id="{B8477CA6-37AB-49C2-B88B-8C89FDB7A7DF}" type="slidenum">
              <a:rPr lang="en-US" sz="1400" smtClean="0">
                <a:solidFill>
                  <a:srgbClr val="0039A6"/>
                </a:solidFill>
                <a:effectLst/>
                <a:latin typeface="Myriad Web Pro"/>
                <a:cs typeface="+mn-cs"/>
              </a:rPr>
              <a:pPr algn="r" fontAlgn="auto">
                <a:spcBef>
                  <a:spcPts val="0"/>
                </a:spcBef>
                <a:spcAft>
                  <a:spcPts val="0"/>
                </a:spcAft>
                <a:defRPr/>
              </a:pPr>
              <a:t>45</a:t>
            </a:fld>
            <a:endParaRPr lang="en-US" sz="1400" dirty="0">
              <a:solidFill>
                <a:srgbClr val="0039A6"/>
              </a:solidFill>
              <a:effectLst/>
              <a:latin typeface="Myriad Web Pro"/>
              <a:cs typeface="+mn-cs"/>
            </a:endParaRPr>
          </a:p>
        </p:txBody>
      </p:sp>
      <p:sp>
        <p:nvSpPr>
          <p:cNvPr id="17" name="Rectangle 16"/>
          <p:cNvSpPr/>
          <p:nvPr/>
        </p:nvSpPr>
        <p:spPr>
          <a:xfrm>
            <a:off x="2051236" y="5778644"/>
            <a:ext cx="2057400" cy="246221"/>
          </a:xfrm>
          <a:prstGeom prst="rect">
            <a:avLst/>
          </a:prstGeom>
        </p:spPr>
        <p:txBody>
          <a:bodyPr wrap="square">
            <a:spAutoFit/>
          </a:bodyPr>
          <a:lstStyle/>
          <a:p>
            <a:r>
              <a:rPr lang="en-US" sz="1000" dirty="0">
                <a:effectLst/>
                <a:latin typeface="Arial" panose="020B0604020202020204" pitchFamily="34" charset="0"/>
                <a:cs typeface="Arial" panose="020B0604020202020204" pitchFamily="34" charset="0"/>
              </a:rPr>
              <a:t>Photograph: </a:t>
            </a:r>
            <a:r>
              <a:rPr lang="en-US" sz="1000" dirty="0" smtClean="0">
                <a:effectLst/>
                <a:latin typeface="Arial" panose="020B0604020202020204" pitchFamily="34" charset="0"/>
                <a:cs typeface="Arial" panose="020B0604020202020204" pitchFamily="34" charset="0"/>
              </a:rPr>
              <a:t>Janice Haney Carr</a:t>
            </a:r>
            <a:endParaRPr lang="en-US" sz="1000" dirty="0">
              <a:effectLst/>
              <a:latin typeface="Arial" panose="020B0604020202020204" pitchFamily="34" charset="0"/>
              <a:cs typeface="Arial" panose="020B0604020202020204" pitchFamily="34" charset="0"/>
            </a:endParaRPr>
          </a:p>
        </p:txBody>
      </p:sp>
      <p:pic>
        <p:nvPicPr>
          <p:cNvPr id="4" name="Picture 3" descr="Image displaying the circular action that can occur among public health laboratories during an outbreak, such as salmonellosis." title="Salmonellosis Outbreak"/>
          <p:cNvPicPr>
            <a:picLocks noChangeAspect="1"/>
          </p:cNvPicPr>
          <p:nvPr/>
        </p:nvPicPr>
        <p:blipFill rotWithShape="1">
          <a:blip r:embed="rId3">
            <a:extLst>
              <a:ext uri="{28A0092B-C50C-407E-A947-70E740481C1C}">
                <a14:useLocalDpi xmlns:a14="http://schemas.microsoft.com/office/drawing/2010/main" val="0"/>
              </a:ext>
            </a:extLst>
          </a:blip>
          <a:srcRect r="4079"/>
          <a:stretch/>
        </p:blipFill>
        <p:spPr>
          <a:xfrm>
            <a:off x="2072845" y="1371600"/>
            <a:ext cx="4794461" cy="4407044"/>
          </a:xfrm>
          <a:prstGeom prst="rect">
            <a:avLst/>
          </a:prstGeom>
        </p:spPr>
      </p:pic>
    </p:spTree>
    <p:extLst>
      <p:ext uri="{BB962C8B-B14F-4D97-AF65-F5344CB8AC3E}">
        <p14:creationId xmlns:p14="http://schemas.microsoft.com/office/powerpoint/2010/main" val="374477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endParaRPr lang="en-US" dirty="0">
              <a:solidFill>
                <a:srgbClr val="0039A6"/>
              </a:solidFill>
            </a:endParaRPr>
          </a:p>
        </p:txBody>
      </p:sp>
      <p:sp>
        <p:nvSpPr>
          <p:cNvPr id="23" name="Down Arrow 22"/>
          <p:cNvSpPr/>
          <p:nvPr/>
        </p:nvSpPr>
        <p:spPr>
          <a:xfrm>
            <a:off x="945311" y="1473200"/>
            <a:ext cx="838200" cy="838200"/>
          </a:xfrm>
          <a:prstGeom prst="downArrow">
            <a:avLst/>
          </a:prstGeom>
          <a:solidFill>
            <a:schemeClr val="tx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24" name="Down Arrow 23"/>
          <p:cNvSpPr/>
          <p:nvPr/>
        </p:nvSpPr>
        <p:spPr>
          <a:xfrm>
            <a:off x="3151598" y="1468287"/>
            <a:ext cx="838200" cy="838200"/>
          </a:xfrm>
          <a:prstGeom prst="downArrow">
            <a:avLst/>
          </a:prstGeom>
          <a:solidFill>
            <a:schemeClr val="tx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25" name="Down Arrow 24"/>
          <p:cNvSpPr/>
          <p:nvPr/>
        </p:nvSpPr>
        <p:spPr>
          <a:xfrm>
            <a:off x="5181600" y="1447800"/>
            <a:ext cx="838200" cy="838200"/>
          </a:xfrm>
          <a:prstGeom prst="downArrow">
            <a:avLst/>
          </a:prstGeom>
          <a:solidFill>
            <a:schemeClr val="tx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26" name="Down Arrow 25"/>
          <p:cNvSpPr/>
          <p:nvPr/>
        </p:nvSpPr>
        <p:spPr>
          <a:xfrm>
            <a:off x="7391400" y="1473200"/>
            <a:ext cx="838200" cy="838200"/>
          </a:xfrm>
          <a:prstGeom prst="downArrow">
            <a:avLst/>
          </a:prstGeom>
          <a:solidFill>
            <a:schemeClr val="tx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11" name="Title 1"/>
          <p:cNvSpPr txBox="1">
            <a:spLocks/>
          </p:cNvSpPr>
          <p:nvPr/>
        </p:nvSpPr>
        <p:spPr>
          <a:xfrm>
            <a:off x="1777090" y="512069"/>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chemeClr val="accent1">
                      <a:satMod val="190000"/>
                      <a:alpha val="55000"/>
                    </a:schemeClr>
                  </a:solidFill>
                  <a:prstDash val="solid"/>
                </a:ln>
                <a:solidFill>
                  <a:srgbClr val="0039A6"/>
                </a:solidFill>
              </a:rPr>
              <a:t/>
            </a:r>
            <a:br>
              <a:rPr lang="en-US" sz="3600" dirty="0" smtClean="0">
                <a:ln w="900" cmpd="sng">
                  <a:solidFill>
                    <a:schemeClr val="accent1">
                      <a:satMod val="190000"/>
                      <a:alpha val="55000"/>
                    </a:schemeClr>
                  </a:solidFill>
                  <a:prstDash val="solid"/>
                </a:ln>
                <a:solidFill>
                  <a:srgbClr val="0039A6"/>
                </a:solidFill>
              </a:rPr>
            </a:br>
            <a:r>
              <a:rPr lang="en-US" sz="3000" b="0" dirty="0" smtClean="0">
                <a:solidFill>
                  <a:srgbClr val="0039A6"/>
                </a:solidFill>
                <a:latin typeface="Century Gothic" panose="020B0502020202020204" pitchFamily="34" charset="0"/>
              </a:rPr>
              <a:t>A Public Health Approach</a:t>
            </a:r>
            <a:endParaRPr lang="en-US" sz="3000" b="0" dirty="0">
              <a:solidFill>
                <a:srgbClr val="0039A6"/>
              </a:solidFill>
              <a:latin typeface="Century Gothic" panose="020B0502020202020204" pitchFamily="34" charset="0"/>
            </a:endParaRPr>
          </a:p>
        </p:txBody>
      </p:sp>
      <p:cxnSp>
        <p:nvCxnSpPr>
          <p:cNvPr id="14" name="Straight Connector 13"/>
          <p:cNvCxnSpPr/>
          <p:nvPr/>
        </p:nvCxnSpPr>
        <p:spPr>
          <a:xfrm>
            <a:off x="570725" y="116887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70725" y="2460600"/>
            <a:ext cx="1752600" cy="400110"/>
          </a:xfrm>
          <a:prstGeom prst="rect">
            <a:avLst/>
          </a:prstGeom>
          <a:noFill/>
        </p:spPr>
        <p:txBody>
          <a:bodyPr wrap="square" rtlCol="0">
            <a:spAutoFit/>
          </a:bodyPr>
          <a:lstStyle/>
          <a:p>
            <a:pPr algn="ctr"/>
            <a:r>
              <a:rPr lang="en-US" sz="2000" dirty="0" smtClean="0">
                <a:solidFill>
                  <a:srgbClr val="0039A6"/>
                </a:solidFill>
                <a:effectLst/>
                <a:latin typeface="Century Gothic" panose="020B0502020202020204" pitchFamily="34" charset="0"/>
              </a:rPr>
              <a:t>Surveillance</a:t>
            </a:r>
            <a:endParaRPr lang="en-US" sz="2000" dirty="0">
              <a:solidFill>
                <a:srgbClr val="0039A6"/>
              </a:solidFill>
              <a:effectLst/>
              <a:latin typeface="Century Gothic" panose="020B0502020202020204" pitchFamily="34" charset="0"/>
            </a:endParaRPr>
          </a:p>
        </p:txBody>
      </p:sp>
      <p:sp>
        <p:nvSpPr>
          <p:cNvPr id="12" name="TextBox 11"/>
          <p:cNvSpPr txBox="1"/>
          <p:nvPr/>
        </p:nvSpPr>
        <p:spPr>
          <a:xfrm>
            <a:off x="2618198" y="2309056"/>
            <a:ext cx="1905000" cy="707886"/>
          </a:xfrm>
          <a:prstGeom prst="rect">
            <a:avLst/>
          </a:prstGeom>
          <a:noFill/>
        </p:spPr>
        <p:txBody>
          <a:bodyPr wrap="square" rtlCol="0">
            <a:spAutoFit/>
          </a:bodyPr>
          <a:lstStyle/>
          <a:p>
            <a:pPr algn="ctr"/>
            <a:r>
              <a:rPr lang="en-US" sz="2000" dirty="0" smtClean="0">
                <a:solidFill>
                  <a:srgbClr val="0039A6"/>
                </a:solidFill>
                <a:effectLst/>
                <a:latin typeface="Century Gothic" panose="020B0502020202020204" pitchFamily="34" charset="0"/>
              </a:rPr>
              <a:t>Risk Factor Identification</a:t>
            </a:r>
            <a:endParaRPr lang="en-US" sz="2000" dirty="0">
              <a:solidFill>
                <a:srgbClr val="0039A6"/>
              </a:solidFill>
              <a:effectLst/>
              <a:latin typeface="Century Gothic" panose="020B0502020202020204" pitchFamily="34" charset="0"/>
            </a:endParaRPr>
          </a:p>
        </p:txBody>
      </p:sp>
      <p:sp>
        <p:nvSpPr>
          <p:cNvPr id="13" name="TextBox 12"/>
          <p:cNvSpPr txBox="1"/>
          <p:nvPr/>
        </p:nvSpPr>
        <p:spPr>
          <a:xfrm>
            <a:off x="4732106" y="2306712"/>
            <a:ext cx="1752600" cy="707886"/>
          </a:xfrm>
          <a:prstGeom prst="rect">
            <a:avLst/>
          </a:prstGeom>
          <a:noFill/>
        </p:spPr>
        <p:txBody>
          <a:bodyPr wrap="square" rtlCol="0">
            <a:spAutoFit/>
          </a:bodyPr>
          <a:lstStyle/>
          <a:p>
            <a:pPr algn="ctr"/>
            <a:r>
              <a:rPr lang="en-US" sz="2000" dirty="0" smtClean="0">
                <a:solidFill>
                  <a:srgbClr val="0039A6"/>
                </a:solidFill>
                <a:effectLst/>
                <a:latin typeface="Century Gothic" panose="020B0502020202020204" pitchFamily="34" charset="0"/>
              </a:rPr>
              <a:t>Intervention</a:t>
            </a:r>
          </a:p>
          <a:p>
            <a:pPr algn="ctr"/>
            <a:r>
              <a:rPr lang="en-US" sz="2000" dirty="0">
                <a:solidFill>
                  <a:srgbClr val="0039A6"/>
                </a:solidFill>
                <a:effectLst/>
                <a:latin typeface="Century Gothic" panose="020B0502020202020204" pitchFamily="34" charset="0"/>
              </a:rPr>
              <a:t>E</a:t>
            </a:r>
            <a:r>
              <a:rPr lang="en-US" sz="2000" dirty="0" smtClean="0">
                <a:solidFill>
                  <a:srgbClr val="0039A6"/>
                </a:solidFill>
                <a:effectLst/>
                <a:latin typeface="Century Gothic" panose="020B0502020202020204" pitchFamily="34" charset="0"/>
              </a:rPr>
              <a:t>valuation</a:t>
            </a:r>
            <a:endParaRPr lang="en-US" sz="2000" dirty="0">
              <a:solidFill>
                <a:srgbClr val="0039A6"/>
              </a:solidFill>
              <a:effectLst/>
              <a:latin typeface="Century Gothic" panose="020B0502020202020204" pitchFamily="34" charset="0"/>
            </a:endParaRPr>
          </a:p>
        </p:txBody>
      </p:sp>
      <p:sp>
        <p:nvSpPr>
          <p:cNvPr id="15" name="TextBox 14"/>
          <p:cNvSpPr txBox="1"/>
          <p:nvPr/>
        </p:nvSpPr>
        <p:spPr>
          <a:xfrm>
            <a:off x="6705599" y="2466945"/>
            <a:ext cx="2203109" cy="400110"/>
          </a:xfrm>
          <a:prstGeom prst="rect">
            <a:avLst/>
          </a:prstGeom>
          <a:noFill/>
        </p:spPr>
        <p:txBody>
          <a:bodyPr wrap="square" rtlCol="0">
            <a:spAutoFit/>
          </a:bodyPr>
          <a:lstStyle/>
          <a:p>
            <a:pPr algn="ctr"/>
            <a:r>
              <a:rPr lang="en-US" sz="2000" dirty="0" smtClean="0">
                <a:solidFill>
                  <a:srgbClr val="0039A6"/>
                </a:solidFill>
                <a:effectLst/>
                <a:latin typeface="Century Gothic" panose="020B0502020202020204" pitchFamily="34" charset="0"/>
              </a:rPr>
              <a:t>Implementation</a:t>
            </a:r>
            <a:endParaRPr lang="en-US" sz="2000" dirty="0">
              <a:solidFill>
                <a:srgbClr val="0039A6"/>
              </a:solidFill>
              <a:effectLst/>
              <a:latin typeface="Century Gothic" panose="020B0502020202020204" pitchFamily="34" charset="0"/>
            </a:endParaRPr>
          </a:p>
        </p:txBody>
      </p:sp>
      <p:pic>
        <p:nvPicPr>
          <p:cNvPr id="3" name="Picture 2" descr="The four questions to ask when using the public health approach and the term &quot;Problem&quot; on the far left with an arrow pointing to the term &quot;Response&quot; on the far right." title="A Public Health Approach"/>
          <p:cNvPicPr>
            <a:picLocks noChangeAspect="1"/>
          </p:cNvPicPr>
          <p:nvPr/>
        </p:nvPicPr>
        <p:blipFill rotWithShape="1">
          <a:blip r:embed="rId3">
            <a:extLst>
              <a:ext uri="{28A0092B-C50C-407E-A947-70E740481C1C}">
                <a14:useLocalDpi xmlns:a14="http://schemas.microsoft.com/office/drawing/2010/main" val="0"/>
              </a:ext>
            </a:extLst>
          </a:blip>
          <a:srcRect t="20415"/>
          <a:stretch/>
        </p:blipFill>
        <p:spPr>
          <a:xfrm>
            <a:off x="344535" y="2936114"/>
            <a:ext cx="8564173" cy="2396438"/>
          </a:xfrm>
          <a:prstGeom prst="rect">
            <a:avLst/>
          </a:prstGeom>
        </p:spPr>
      </p:pic>
      <p:sp>
        <p:nvSpPr>
          <p:cNvPr id="4" name="Slide Number Placeholder 3"/>
          <p:cNvSpPr>
            <a:spLocks noGrp="1"/>
          </p:cNvSpPr>
          <p:nvPr>
            <p:ph type="sldNum" sz="quarter" idx="12"/>
          </p:nvPr>
        </p:nvSpPr>
        <p:spPr/>
        <p:txBody>
          <a:bodyPr/>
          <a:lstStyle/>
          <a:p>
            <a:pPr algn="r">
              <a:defRPr/>
            </a:pPr>
            <a:fld id="{A420517B-503E-44E1-A5A3-88F773F5D377}" type="slidenum">
              <a:rPr lang="en-US" smtClean="0"/>
              <a:pPr algn="r">
                <a:defRPr/>
              </a:pPr>
              <a:t>5</a:t>
            </a:fld>
            <a:endParaRPr lang="en-US" dirty="0"/>
          </a:p>
        </p:txBody>
      </p:sp>
    </p:spTree>
    <p:extLst>
      <p:ext uri="{BB962C8B-B14F-4D97-AF65-F5344CB8AC3E}">
        <p14:creationId xmlns:p14="http://schemas.microsoft.com/office/powerpoint/2010/main" val="4159777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4" grpId="1" animBg="1"/>
      <p:bldP spid="25" grpId="0" animBg="1"/>
      <p:bldP spid="25" grpId="1"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34645" y="508570"/>
            <a:ext cx="6223910"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chemeClr val="accent1">
                      <a:satMod val="190000"/>
                      <a:alpha val="55000"/>
                    </a:schemeClr>
                  </a:solidFill>
                  <a:prstDash val="solid"/>
                </a:ln>
                <a:solidFill>
                  <a:srgbClr val="0039A6"/>
                </a:solidFill>
              </a:rPr>
              <a:t/>
            </a:r>
            <a:br>
              <a:rPr lang="en-US" sz="3600" dirty="0" smtClean="0">
                <a:ln w="900" cmpd="sng">
                  <a:solidFill>
                    <a:schemeClr val="accent1">
                      <a:satMod val="190000"/>
                      <a:alpha val="55000"/>
                    </a:schemeClr>
                  </a:solidFill>
                  <a:prstDash val="solid"/>
                </a:ln>
                <a:solidFill>
                  <a:srgbClr val="0039A6"/>
                </a:solidFill>
              </a:rPr>
            </a:br>
            <a:r>
              <a:rPr lang="en-US" sz="3000" b="0" dirty="0" smtClean="0">
                <a:solidFill>
                  <a:srgbClr val="0039A6"/>
                </a:solidFill>
                <a:latin typeface="Century Gothic" panose="020B0502020202020204" pitchFamily="34" charset="0"/>
              </a:rPr>
              <a:t>Public Health Core Sciences</a:t>
            </a:r>
            <a:endParaRPr lang="en-US" sz="3000" b="0" dirty="0">
              <a:solidFill>
                <a:srgbClr val="0039A6"/>
              </a:solidFill>
              <a:latin typeface="Century Gothic" panose="020B0502020202020204" pitchFamily="34" charset="0"/>
            </a:endParaRPr>
          </a:p>
        </p:txBody>
      </p:sp>
      <p:cxnSp>
        <p:nvCxnSpPr>
          <p:cNvPr id="9" name="Straight Connector 8"/>
          <p:cNvCxnSpPr/>
          <p:nvPr/>
        </p:nvCxnSpPr>
        <p:spPr>
          <a:xfrm>
            <a:off x="555658" y="12954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07D65CA8-24BD-4619-B65A-9A6DFCCF4B56}" type="slidenum">
              <a:rPr lang="en-US" smtClean="0"/>
              <a:pPr algn="r">
                <a:defRPr/>
              </a:pPr>
              <a:t>6</a:t>
            </a:fld>
            <a:endParaRPr lang="en-US" dirty="0"/>
          </a:p>
        </p:txBody>
      </p:sp>
      <p:pic>
        <p:nvPicPr>
          <p:cNvPr id="6" name="Picture 5" descr="Public Health 101 Series image surrounded by icons representing prevention effectiveness, epidemiology, laboratory, informatics, and surveillance." title="Public Health Approac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371600"/>
            <a:ext cx="5473938" cy="4758390"/>
          </a:xfrm>
          <a:prstGeom prst="rect">
            <a:avLst/>
          </a:prstGeom>
        </p:spPr>
      </p:pic>
    </p:spTree>
    <p:extLst>
      <p:ext uri="{BB962C8B-B14F-4D97-AF65-F5344CB8AC3E}">
        <p14:creationId xmlns:p14="http://schemas.microsoft.com/office/powerpoint/2010/main" val="3939989005"/>
      </p:ext>
    </p:extLst>
  </p:cSld>
  <p:clrMapOvr>
    <a:masterClrMapping/>
  </p:clrMapOvr>
  <mc:AlternateContent xmlns:mc="http://schemas.openxmlformats.org/markup-compatibility/2006" xmlns:p14="http://schemas.microsoft.com/office/powerpoint/2010/main">
    <mc:Choice Requires="p14">
      <p:transition spd="slow" p14:dur="45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94815" y="1459714"/>
            <a:ext cx="5718412" cy="885408"/>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dirty="0" smtClean="0">
                <a:ln w="900" cmpd="sng">
                  <a:solidFill>
                    <a:schemeClr val="accent1">
                      <a:satMod val="190000"/>
                      <a:alpha val="55000"/>
                    </a:schemeClr>
                  </a:solidFill>
                  <a:prstDash val="solid"/>
                </a:ln>
                <a:solidFill>
                  <a:srgbClr val="0039A6"/>
                </a:solidFill>
                <a:latin typeface="Century Gothic" panose="020B0502020202020204" pitchFamily="34" charset="0"/>
              </a:rPr>
              <a:t/>
            </a:r>
            <a:br>
              <a:rPr lang="en-US" dirty="0" smtClean="0">
                <a:ln w="900" cmpd="sng">
                  <a:solidFill>
                    <a:schemeClr val="accent1">
                      <a:satMod val="190000"/>
                      <a:alpha val="55000"/>
                    </a:schemeClr>
                  </a:solidFill>
                  <a:prstDash val="solid"/>
                </a:ln>
                <a:solidFill>
                  <a:srgbClr val="0039A6"/>
                </a:solidFill>
                <a:latin typeface="Century Gothic" panose="020B0502020202020204" pitchFamily="34" charset="0"/>
              </a:rPr>
            </a:br>
            <a:r>
              <a:rPr lang="en-US" sz="3200" b="0" dirty="0" smtClean="0">
                <a:solidFill>
                  <a:srgbClr val="0039A6"/>
                </a:solidFill>
                <a:latin typeface="Century Gothic" panose="020B0502020202020204" pitchFamily="34" charset="0"/>
              </a:rPr>
              <a:t>What Are Public Health Laboratories?</a:t>
            </a:r>
            <a:endParaRPr lang="en-US" sz="3200" b="0" dirty="0">
              <a:solidFill>
                <a:srgbClr val="0039A6"/>
              </a:solidFill>
              <a:latin typeface="Century Gothic" panose="020B0502020202020204" pitchFamily="34" charset="0"/>
            </a:endParaRPr>
          </a:p>
        </p:txBody>
      </p:sp>
      <p:sp>
        <p:nvSpPr>
          <p:cNvPr id="7" name="TextBox 6"/>
          <p:cNvSpPr txBox="1"/>
          <p:nvPr/>
        </p:nvSpPr>
        <p:spPr>
          <a:xfrm>
            <a:off x="2757632" y="723441"/>
            <a:ext cx="3276600" cy="584775"/>
          </a:xfrm>
          <a:prstGeom prst="rect">
            <a:avLst/>
          </a:prstGeom>
          <a:noFill/>
        </p:spPr>
        <p:txBody>
          <a:bodyPr wrap="square" rtlCol="0">
            <a:spAutoFit/>
          </a:bodyPr>
          <a:lstStyle/>
          <a:p>
            <a:pPr algn="ctr"/>
            <a:r>
              <a:rPr lang="en-US" sz="3200" dirty="0" smtClean="0">
                <a:effectLst/>
                <a:latin typeface="Century Gothic" panose="020B0502020202020204" pitchFamily="34" charset="0"/>
              </a:rPr>
              <a:t>Topic 2</a:t>
            </a:r>
            <a:endParaRPr lang="en-US" sz="3200" dirty="0">
              <a:effectLst/>
              <a:latin typeface="Century Gothic" panose="020B0502020202020204" pitchFamily="34" charset="0"/>
            </a:endParaRPr>
          </a:p>
        </p:txBody>
      </p:sp>
      <p:sp>
        <p:nvSpPr>
          <p:cNvPr id="8" name="Slide Number Placeholder 1"/>
          <p:cNvSpPr txBox="1">
            <a:spLocks/>
          </p:cNvSpPr>
          <p:nvPr/>
        </p:nvSpPr>
        <p:spPr>
          <a:xfrm>
            <a:off x="6523383" y="6229350"/>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400" smtClean="0">
                <a:effectLst/>
                <a:latin typeface="Myriad Web Pro"/>
              </a:rPr>
              <a:pPr algn="r">
                <a:defRPr/>
              </a:pPr>
              <a:t>7</a:t>
            </a:fld>
            <a:endParaRPr lang="en-US" sz="1400" dirty="0">
              <a:effectLst/>
              <a:latin typeface="Myriad Web Pro"/>
            </a:endParaRPr>
          </a:p>
        </p:txBody>
      </p:sp>
      <p:pic>
        <p:nvPicPr>
          <p:cNvPr id="10" name="Picture 9" descr="Image of a microscope." title="Public Health 101 Series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2338" y="2590800"/>
            <a:ext cx="3023366" cy="2493058"/>
          </a:xfrm>
          <a:prstGeom prst="rect">
            <a:avLst/>
          </a:prstGeom>
        </p:spPr>
      </p:pic>
    </p:spTree>
    <p:extLst>
      <p:ext uri="{BB962C8B-B14F-4D97-AF65-F5344CB8AC3E}">
        <p14:creationId xmlns:p14="http://schemas.microsoft.com/office/powerpoint/2010/main" val="3968831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of three laboratory workers conducting an experiment." title="Public Health Labora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58" y="1600200"/>
            <a:ext cx="8043081" cy="4114800"/>
          </a:xfrm>
          <a:prstGeom prst="rect">
            <a:avLst/>
          </a:prstGeom>
          <a:noFill/>
          <a:ln w="22225">
            <a:solidFill>
              <a:srgbClr val="0039A6"/>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1" name="Title 1"/>
          <p:cNvSpPr txBox="1">
            <a:spLocks/>
          </p:cNvSpPr>
          <p:nvPr/>
        </p:nvSpPr>
        <p:spPr>
          <a:xfrm>
            <a:off x="555658" y="510365"/>
            <a:ext cx="8131141" cy="556436"/>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chemeClr val="accent1">
                      <a:satMod val="190000"/>
                      <a:alpha val="55000"/>
                    </a:schemeClr>
                  </a:solidFill>
                  <a:prstDash val="solid"/>
                </a:ln>
                <a:solidFill>
                  <a:srgbClr val="0039A6"/>
                </a:solidFill>
              </a:rPr>
              <a:t/>
            </a:r>
            <a:br>
              <a:rPr lang="en-US" sz="3600" dirty="0" smtClean="0">
                <a:ln w="900" cmpd="sng">
                  <a:solidFill>
                    <a:schemeClr val="accent1">
                      <a:satMod val="190000"/>
                      <a:alpha val="55000"/>
                    </a:schemeClr>
                  </a:solidFill>
                  <a:prstDash val="solid"/>
                </a:ln>
                <a:solidFill>
                  <a:srgbClr val="0039A6"/>
                </a:solidFill>
              </a:rPr>
            </a:br>
            <a:r>
              <a:rPr lang="en-US" sz="3200" b="0" dirty="0" smtClean="0">
                <a:solidFill>
                  <a:srgbClr val="0039A6"/>
                </a:solidFill>
                <a:latin typeface="Century Gothic" panose="020B0502020202020204" pitchFamily="34" charset="0"/>
              </a:rPr>
              <a:t/>
            </a:r>
            <a:br>
              <a:rPr lang="en-US" sz="3200" b="0" dirty="0" smtClean="0">
                <a:solidFill>
                  <a:srgbClr val="0039A6"/>
                </a:solidFill>
                <a:latin typeface="Century Gothic" panose="020B0502020202020204" pitchFamily="34" charset="0"/>
              </a:rPr>
            </a:br>
            <a:r>
              <a:rPr lang="en-US" sz="3000" b="0" dirty="0" smtClean="0">
                <a:solidFill>
                  <a:srgbClr val="0039A6"/>
                </a:solidFill>
                <a:latin typeface="Century Gothic" panose="020B0502020202020204" pitchFamily="34" charset="0"/>
              </a:rPr>
              <a:t>What Is a Public Health Laboratory?</a:t>
            </a:r>
            <a:endParaRPr lang="en-US" sz="3000" b="0" dirty="0">
              <a:solidFill>
                <a:srgbClr val="0039A6"/>
              </a:solidFill>
              <a:latin typeface="Century Gothic" panose="020B0502020202020204" pitchFamily="34" charset="0"/>
            </a:endParaRPr>
          </a:p>
        </p:txBody>
      </p:sp>
      <p:cxnSp>
        <p:nvCxnSpPr>
          <p:cNvPr id="12" name="Straight Connector 11"/>
          <p:cNvCxnSpPr/>
          <p:nvPr/>
        </p:nvCxnSpPr>
        <p:spPr>
          <a:xfrm>
            <a:off x="555658" y="12954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B8477CA6-37AB-49C2-B88B-8C89FDB7A7DF}" type="slidenum">
              <a:rPr lang="en-US" smtClean="0"/>
              <a:pPr algn="r">
                <a:defRPr/>
              </a:pPr>
              <a:t>8</a:t>
            </a:fld>
            <a:endParaRPr lang="en-US" dirty="0"/>
          </a:p>
        </p:txBody>
      </p:sp>
      <p:sp>
        <p:nvSpPr>
          <p:cNvPr id="3" name="TextBox 2"/>
          <p:cNvSpPr txBox="1"/>
          <p:nvPr/>
        </p:nvSpPr>
        <p:spPr>
          <a:xfrm>
            <a:off x="555657" y="5943600"/>
            <a:ext cx="7603587" cy="400110"/>
          </a:xfrm>
          <a:prstGeom prst="rect">
            <a:avLst/>
          </a:prstGeom>
          <a:noFill/>
        </p:spPr>
        <p:txBody>
          <a:bodyPr wrap="square" rtlCol="0">
            <a:spAutoFit/>
          </a:bodyPr>
          <a:lstStyle/>
          <a:p>
            <a:r>
              <a:rPr lang="en-US" sz="2000" dirty="0" smtClean="0">
                <a:effectLst/>
                <a:latin typeface="Century Gothic" panose="020B0502020202020204" pitchFamily="34" charset="0"/>
              </a:rPr>
              <a:t>Video available at: </a:t>
            </a:r>
            <a:r>
              <a:rPr lang="en-US" sz="2000" dirty="0" smtClean="0">
                <a:effectLst/>
                <a:latin typeface="Century Gothic" panose="020B0502020202020204" pitchFamily="34" charset="0"/>
                <a:hlinkClick r:id="rId4"/>
              </a:rPr>
              <a:t>http</a:t>
            </a:r>
            <a:r>
              <a:rPr lang="en-US" sz="2000" dirty="0">
                <a:effectLst/>
                <a:latin typeface="Century Gothic" panose="020B0502020202020204" pitchFamily="34" charset="0"/>
                <a:hlinkClick r:id="rId4"/>
              </a:rPr>
              <a:t>://</a:t>
            </a:r>
            <a:r>
              <a:rPr lang="en-US" sz="2000" dirty="0" smtClean="0">
                <a:effectLst/>
                <a:latin typeface="Century Gothic" panose="020B0502020202020204" pitchFamily="34" charset="0"/>
                <a:hlinkClick r:id="rId4"/>
              </a:rPr>
              <a:t>vimeo.com/52548635</a:t>
            </a:r>
            <a:endParaRPr lang="en-US" sz="2000" dirty="0">
              <a:effectLst/>
              <a:latin typeface="Century Gothic" panose="020B0502020202020204" pitchFamily="34" charset="0"/>
            </a:endParaRPr>
          </a:p>
        </p:txBody>
      </p:sp>
    </p:spTree>
    <p:extLst>
      <p:ext uri="{BB962C8B-B14F-4D97-AF65-F5344CB8AC3E}">
        <p14:creationId xmlns:p14="http://schemas.microsoft.com/office/powerpoint/2010/main" val="1859216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0" y="1905000"/>
            <a:ext cx="5009658" cy="3101880"/>
          </a:xfrm>
        </p:spPr>
        <p:txBody>
          <a:bodyPr>
            <a:noAutofit/>
          </a:bodyPr>
          <a:lstStyle/>
          <a:p>
            <a:pPr marL="0" indent="0">
              <a:spcBef>
                <a:spcPts val="600"/>
              </a:spcBef>
              <a:spcAft>
                <a:spcPts val="800"/>
              </a:spcAft>
              <a:buNone/>
            </a:pPr>
            <a:r>
              <a:rPr lang="en-US" sz="2200" b="0" dirty="0" smtClean="0">
                <a:solidFill>
                  <a:srgbClr val="0039A6"/>
                </a:solidFill>
                <a:latin typeface="Century Gothic" panose="020B0502020202020204" pitchFamily="34" charset="0"/>
              </a:rPr>
              <a:t>Working in collaboration with other arms of the nation’s public health</a:t>
            </a:r>
            <a:br>
              <a:rPr lang="en-US" sz="2200" b="0" dirty="0" smtClean="0">
                <a:solidFill>
                  <a:srgbClr val="0039A6"/>
                </a:solidFill>
                <a:latin typeface="Century Gothic" panose="020B0502020202020204" pitchFamily="34" charset="0"/>
              </a:rPr>
            </a:br>
            <a:r>
              <a:rPr lang="en-US" sz="2200" b="0" dirty="0" smtClean="0">
                <a:solidFill>
                  <a:srgbClr val="0039A6"/>
                </a:solidFill>
                <a:latin typeface="Century Gothic" panose="020B0502020202020204" pitchFamily="34" charset="0"/>
              </a:rPr>
              <a:t>system, PHLs provide</a:t>
            </a:r>
          </a:p>
          <a:p>
            <a:pPr>
              <a:spcBef>
                <a:spcPts val="600"/>
              </a:spcBef>
              <a:spcAft>
                <a:spcPts val="800"/>
              </a:spcAft>
              <a:buFont typeface="Arial" panose="020B0604020202020204" pitchFamily="34" charset="0"/>
              <a:buChar char="•"/>
            </a:pPr>
            <a:r>
              <a:rPr lang="en-US" sz="2200" b="0" dirty="0">
                <a:solidFill>
                  <a:srgbClr val="0039A6"/>
                </a:solidFill>
                <a:latin typeface="Century Gothic" panose="020B0502020202020204" pitchFamily="34" charset="0"/>
              </a:rPr>
              <a:t>c</a:t>
            </a:r>
            <a:r>
              <a:rPr lang="en-US" sz="2200" b="0" dirty="0" smtClean="0">
                <a:solidFill>
                  <a:srgbClr val="0039A6"/>
                </a:solidFill>
                <a:latin typeface="Century Gothic" panose="020B0502020202020204" pitchFamily="34" charset="0"/>
              </a:rPr>
              <a:t>linical diagnostic testing</a:t>
            </a:r>
          </a:p>
          <a:p>
            <a:pPr>
              <a:spcBef>
                <a:spcPts val="600"/>
              </a:spcBef>
              <a:spcAft>
                <a:spcPts val="800"/>
              </a:spcAft>
              <a:buFont typeface="Arial" panose="020B0604020202020204" pitchFamily="34" charset="0"/>
              <a:buChar char="•"/>
            </a:pPr>
            <a:r>
              <a:rPr lang="en-US" sz="2200" b="0" dirty="0" smtClean="0">
                <a:solidFill>
                  <a:srgbClr val="0039A6"/>
                </a:solidFill>
                <a:latin typeface="Century Gothic" panose="020B0502020202020204" pitchFamily="34" charset="0"/>
              </a:rPr>
              <a:t>disease surveillance </a:t>
            </a:r>
          </a:p>
          <a:p>
            <a:pPr>
              <a:spcBef>
                <a:spcPts val="600"/>
              </a:spcBef>
              <a:spcAft>
                <a:spcPts val="800"/>
              </a:spcAft>
              <a:buFont typeface="Arial" panose="020B0604020202020204" pitchFamily="34" charset="0"/>
              <a:buChar char="•"/>
            </a:pPr>
            <a:r>
              <a:rPr lang="en-US" sz="2200" b="0" dirty="0">
                <a:solidFill>
                  <a:srgbClr val="0039A6"/>
                </a:solidFill>
                <a:latin typeface="Century Gothic" panose="020B0502020202020204" pitchFamily="34" charset="0"/>
              </a:rPr>
              <a:t>a</a:t>
            </a:r>
            <a:r>
              <a:rPr lang="en-US" sz="2200" b="0" dirty="0" smtClean="0">
                <a:solidFill>
                  <a:srgbClr val="0039A6"/>
                </a:solidFill>
                <a:latin typeface="Century Gothic" panose="020B0502020202020204" pitchFamily="34" charset="0"/>
              </a:rPr>
              <a:t>dvanced skills in laboratory practice</a:t>
            </a:r>
          </a:p>
        </p:txBody>
      </p:sp>
      <p:sp>
        <p:nvSpPr>
          <p:cNvPr id="6" name="Title 1"/>
          <p:cNvSpPr txBox="1">
            <a:spLocks/>
          </p:cNvSpPr>
          <p:nvPr/>
        </p:nvSpPr>
        <p:spPr>
          <a:xfrm>
            <a:off x="563619" y="508570"/>
            <a:ext cx="8123180"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200" dirty="0" smtClean="0">
                <a:ln w="900" cmpd="sng">
                  <a:solidFill>
                    <a:schemeClr val="accent1">
                      <a:satMod val="190000"/>
                      <a:alpha val="55000"/>
                    </a:schemeClr>
                  </a:solidFill>
                  <a:prstDash val="solid"/>
                </a:ln>
                <a:solidFill>
                  <a:srgbClr val="0039A6"/>
                </a:solidFill>
                <a:latin typeface="Century Gothic" panose="020B0502020202020204" pitchFamily="34" charset="0"/>
              </a:rPr>
              <a:t/>
            </a:r>
            <a:br>
              <a:rPr lang="en-US" sz="3200" dirty="0" smtClean="0">
                <a:ln w="900" cmpd="sng">
                  <a:solidFill>
                    <a:schemeClr val="accent1">
                      <a:satMod val="190000"/>
                      <a:alpha val="55000"/>
                    </a:schemeClr>
                  </a:solidFill>
                  <a:prstDash val="solid"/>
                </a:ln>
                <a:solidFill>
                  <a:srgbClr val="0039A6"/>
                </a:solidFill>
                <a:latin typeface="Century Gothic" panose="020B0502020202020204" pitchFamily="34" charset="0"/>
              </a:rPr>
            </a:br>
            <a:r>
              <a:rPr lang="en-US" sz="3200" b="0" dirty="0" smtClean="0">
                <a:solidFill>
                  <a:srgbClr val="0039A6"/>
                </a:solidFill>
                <a:latin typeface="Century Gothic" panose="020B0502020202020204" pitchFamily="34" charset="0"/>
              </a:rPr>
              <a:t>P</a:t>
            </a:r>
            <a:r>
              <a:rPr lang="en-US" sz="3000" b="0" dirty="0" smtClean="0">
                <a:solidFill>
                  <a:srgbClr val="0039A6"/>
                </a:solidFill>
                <a:latin typeface="Century Gothic" panose="020B0502020202020204" pitchFamily="34" charset="0"/>
              </a:rPr>
              <a:t>ublic Health Laboratories</a:t>
            </a:r>
            <a:endParaRPr lang="en-US" sz="3000" b="0" dirty="0">
              <a:solidFill>
                <a:srgbClr val="0039A6"/>
              </a:solidFill>
              <a:latin typeface="Century Gothic" panose="020B0502020202020204" pitchFamily="34" charset="0"/>
            </a:endParaRPr>
          </a:p>
        </p:txBody>
      </p:sp>
      <p:cxnSp>
        <p:nvCxnSpPr>
          <p:cNvPr id="9" name="Straight Connector 8"/>
          <p:cNvCxnSpPr/>
          <p:nvPr/>
        </p:nvCxnSpPr>
        <p:spPr>
          <a:xfrm>
            <a:off x="555658" y="12954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lgn="r">
              <a:defRPr/>
            </a:pPr>
            <a:fld id="{B8477CA6-37AB-49C2-B88B-8C89FDB7A7DF}" type="slidenum">
              <a:rPr lang="en-US" smtClean="0"/>
              <a:pPr algn="r">
                <a:defRPr/>
              </a:pPr>
              <a:t>9</a:t>
            </a:fld>
            <a:endParaRPr lang="en-US" dirty="0"/>
          </a:p>
        </p:txBody>
      </p:sp>
      <p:sp>
        <p:nvSpPr>
          <p:cNvPr id="8" name="TextBox 7"/>
          <p:cNvSpPr txBox="1"/>
          <p:nvPr/>
        </p:nvSpPr>
        <p:spPr>
          <a:xfrm>
            <a:off x="797667" y="5478256"/>
            <a:ext cx="1829347" cy="246221"/>
          </a:xfrm>
          <a:prstGeom prst="rect">
            <a:avLst/>
          </a:prstGeom>
          <a:noFill/>
        </p:spPr>
        <p:txBody>
          <a:bodyPr wrap="none" rtlCol="0">
            <a:spAutoFit/>
          </a:bodyPr>
          <a:lstStyle/>
          <a:p>
            <a:r>
              <a:rPr lang="en-US" sz="1000" dirty="0" smtClean="0">
                <a:effectLst/>
                <a:latin typeface="Arial" panose="020B0604020202020204" pitchFamily="34" charset="0"/>
                <a:cs typeface="Arial" panose="020B0604020202020204" pitchFamily="34" charset="0"/>
              </a:rPr>
              <a:t>Photo: James Gathany, CDC</a:t>
            </a:r>
            <a:endParaRPr lang="en-US" sz="1000" dirty="0">
              <a:effectLst/>
              <a:latin typeface="Arial" panose="020B0604020202020204" pitchFamily="34" charset="0"/>
              <a:cs typeface="Arial" panose="020B0604020202020204" pitchFamily="34" charset="0"/>
            </a:endParaRPr>
          </a:p>
        </p:txBody>
      </p:sp>
      <p:pic>
        <p:nvPicPr>
          <p:cNvPr id="5" name="Picture 4" descr="Image of a laboratory worker analyzing liquid in a bottle under a microscope." title="Laboratory Worker"/>
          <p:cNvPicPr>
            <a:picLocks noChangeAspect="1"/>
          </p:cNvPicPr>
          <p:nvPr/>
        </p:nvPicPr>
        <p:blipFill rotWithShape="1">
          <a:blip r:embed="rId3">
            <a:extLst>
              <a:ext uri="{28A0092B-C50C-407E-A947-70E740481C1C}">
                <a14:useLocalDpi xmlns:a14="http://schemas.microsoft.com/office/drawing/2010/main" val="0"/>
              </a:ext>
            </a:extLst>
          </a:blip>
          <a:srcRect l="10805" t="6835" r="10258" b="5917"/>
          <a:stretch/>
        </p:blipFill>
        <p:spPr>
          <a:xfrm>
            <a:off x="797667" y="1600200"/>
            <a:ext cx="2560581" cy="3799124"/>
          </a:xfrm>
          <a:prstGeom prst="rect">
            <a:avLst/>
          </a:prstGeom>
        </p:spPr>
      </p:pic>
    </p:spTree>
    <p:extLst>
      <p:ext uri="{BB962C8B-B14F-4D97-AF65-F5344CB8AC3E}">
        <p14:creationId xmlns:p14="http://schemas.microsoft.com/office/powerpoint/2010/main" val="1901208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EPDPO">
  <a:themeElements>
    <a:clrScheme name="OSELS Dark PPT Colors">
      <a:dk1>
        <a:srgbClr val="FFC000"/>
      </a:dk1>
      <a:lt1>
        <a:srgbClr val="0F56DC"/>
      </a:lt1>
      <a:dk2>
        <a:srgbClr val="FFFFFF"/>
      </a:dk2>
      <a:lt2>
        <a:srgbClr val="FFFFFF"/>
      </a:lt2>
      <a:accent1>
        <a:srgbClr val="9E302D"/>
      </a:accent1>
      <a:accent2>
        <a:srgbClr val="5B8F22"/>
      </a:accent2>
      <a:accent3>
        <a:srgbClr val="532E60"/>
      </a:accent3>
      <a:accent4>
        <a:srgbClr val="FDC82F"/>
      </a:accent4>
      <a:accent5>
        <a:srgbClr val="0CC6DE"/>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1.xml><?xml version="1.0" encoding="utf-8"?>
<a:theme xmlns:a="http://schemas.openxmlformats.org/drawingml/2006/main" name="10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2.xml><?xml version="1.0" encoding="utf-8"?>
<a:theme xmlns:a="http://schemas.openxmlformats.org/drawingml/2006/main" name="11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3.xml><?xml version="1.0" encoding="utf-8"?>
<a:theme xmlns:a="http://schemas.openxmlformats.org/drawingml/2006/main" name="12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CCFF"/>
        </a:solidFill>
        <a:ln w="9525">
          <a:miter lim="800000"/>
          <a:headEnd/>
          <a:tailEnd/>
        </a:ln>
      </a:spPr>
      <a:bodyPr wrap="none" rtlCol="0" anchor="ctr">
        <a:flatTx/>
      </a:bodyPr>
      <a:lstStyle>
        <a:defPPr algn="ctr">
          <a:defRPr sz="1200" b="1" dirty="0">
            <a:solidFill>
              <a:schemeClr val="bg1"/>
            </a:solidFill>
            <a:latin typeface="Tahoma" pitchFamily="34" charset="0"/>
          </a:defRPr>
        </a:defPPr>
      </a:lstStyle>
    </a:spDef>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2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3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4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5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6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8.xml><?xml version="1.0" encoding="utf-8"?>
<a:theme xmlns:a="http://schemas.openxmlformats.org/drawingml/2006/main" name="7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8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BWPP Template May 05</Template>
  <TotalTime>27724</TotalTime>
  <Words>4892</Words>
  <Application>Microsoft Office PowerPoint</Application>
  <PresentationFormat>On-screen Show (4:3)</PresentationFormat>
  <Paragraphs>780</Paragraphs>
  <Slides>45</Slides>
  <Notes>45</Notes>
  <HiddenSlides>0</HiddenSlides>
  <MMClips>0</MMClips>
  <ScaleCrop>false</ScaleCrop>
  <HeadingPairs>
    <vt:vector size="4" baseType="variant">
      <vt:variant>
        <vt:lpstr>Theme</vt:lpstr>
      </vt:variant>
      <vt:variant>
        <vt:i4>13</vt:i4>
      </vt:variant>
      <vt:variant>
        <vt:lpstr>Slide Titles</vt:lpstr>
      </vt:variant>
      <vt:variant>
        <vt:i4>45</vt:i4>
      </vt:variant>
    </vt:vector>
  </HeadingPairs>
  <TitlesOfParts>
    <vt:vector size="58" baseType="lpstr">
      <vt:lpstr>SEPDPO</vt:lpstr>
      <vt:lpstr>1_SEPDPO</vt:lpstr>
      <vt:lpstr>2_SEPDPO</vt:lpstr>
      <vt:lpstr>3_SEPDPO</vt:lpstr>
      <vt:lpstr>4_SEPDPO</vt:lpstr>
      <vt:lpstr>5_SEPDPO</vt:lpstr>
      <vt:lpstr>6_SEPDPO</vt:lpstr>
      <vt:lpstr>7_SEPDPO</vt:lpstr>
      <vt:lpstr>8_SEPDPO</vt:lpstr>
      <vt:lpstr>9_SEPDPO</vt:lpstr>
      <vt:lpstr>10_SEPDPO</vt:lpstr>
      <vt:lpstr>11_SEPDPO</vt:lpstr>
      <vt:lpstr>12_SEPDPO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CDC/Comforce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Ratios, Proportions, Rates</dc:title>
  <dc:creator>Richard C. Dicker</dc:creator>
  <cp:lastModifiedBy>C. Kay Smith</cp:lastModifiedBy>
  <cp:revision>1474</cp:revision>
  <cp:lastPrinted>2014-06-04T16:02:39Z</cp:lastPrinted>
  <dcterms:created xsi:type="dcterms:W3CDTF">2005-08-29T16:54:09Z</dcterms:created>
  <dcterms:modified xsi:type="dcterms:W3CDTF">2014-10-02T17:56:19Z</dcterms:modified>
</cp:coreProperties>
</file>