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3.xml" ContentType="application/vnd.openxmlformats-officedocument.themeOverrid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7.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8.xml" ContentType="application/vnd.openxmlformats-officedocument.themeOverride+xml"/>
  <Override PartName="/ppt/notesSlides/notesSlide23.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9.xml" ContentType="application/vnd.openxmlformats-officedocument.themeOverride+xml"/>
  <Override PartName="/ppt/notesSlides/notesSlide24.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1.xml" ContentType="application/vnd.openxmlformats-officedocument.themeOverride+xml"/>
  <Override PartName="/ppt/notesSlides/notesSlide25.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3.xml" ContentType="application/vnd.openxmlformats-officedocument.themeOverride+xml"/>
  <Override PartName="/ppt/notesSlides/notesSlide26.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5.xml" ContentType="application/vnd.openxmlformats-officedocument.themeOverride+xml"/>
  <Override PartName="/ppt/notesSlides/notesSlide27.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6.xml" ContentType="application/vnd.openxmlformats-officedocument.themeOverride+xml"/>
  <Override PartName="/ppt/notesSlides/notesSlide28.xml" ContentType="application/vnd.openxmlformats-officedocument.presentationml.notesSlid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7.xml" ContentType="application/vnd.openxmlformats-officedocument.themeOverride+xml"/>
  <Override PartName="/ppt/notesSlides/notesSlide2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30.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9.xml" ContentType="application/vnd.openxmlformats-officedocument.themeOverride+xml"/>
  <Override PartName="/ppt/notesSlides/notesSlide31.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0.xml" ContentType="application/vnd.openxmlformats-officedocument.themeOverride+xml"/>
  <Override PartName="/ppt/notesSlides/notesSlide32.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31.xml" ContentType="application/vnd.openxmlformats-officedocument.themeOverride+xml"/>
  <Override PartName="/ppt/notesSlides/notesSlide33.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32.xml" ContentType="application/vnd.openxmlformats-officedocument.themeOverride+xml"/>
  <Override PartName="/ppt/notesSlides/notesSlide34.xml" ContentType="application/vnd.openxmlformats-officedocument.presentationml.notesSl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34.xml" ContentType="application/vnd.openxmlformats-officedocument.themeOverride+xml"/>
  <Override PartName="/ppt/notesSlides/notesSlide35.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5.xml" ContentType="application/vnd.openxmlformats-officedocument.themeOverride+xml"/>
  <Override PartName="/ppt/notesSlides/notesSlide36.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6.xml" ContentType="application/vnd.openxmlformats-officedocument.themeOverride+xml"/>
  <Override PartName="/ppt/notesSlides/notesSlide37.xml" ContentType="application/vnd.openxmlformats-officedocument.presentationml.notesSlid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8.xml" ContentType="application/vnd.openxmlformats-officedocument.themeOverride+xml"/>
  <Override PartName="/ppt/notesSlides/notesSlide38.xml" ContentType="application/vnd.openxmlformats-officedocument.presentationml.notesSlid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9.xml" ContentType="application/vnd.openxmlformats-officedocument.themeOverride+xml"/>
  <Override PartName="/ppt/drawings/drawing4.xml" ContentType="application/vnd.openxmlformats-officedocument.drawingml.chartshapes+xml"/>
  <Override PartName="/ppt/notesSlides/notesSlide39.xml" ContentType="application/vnd.openxmlformats-officedocument.presentationml.notesSlid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40.xml" ContentType="application/vnd.openxmlformats-officedocument.themeOverride+xml"/>
  <Override PartName="/ppt/notesSlides/notesSlide40.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41.xml" ContentType="application/vnd.openxmlformats-officedocument.presentationml.notesSlide+xml"/>
  <Override PartName="/ppt/charts/chart42.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42.xml" ContentType="application/vnd.openxmlformats-officedocument.themeOverride+xml"/>
  <Override PartName="/ppt/notesSlides/notesSlide42.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43.xml" ContentType="application/vnd.openxmlformats-officedocument.presentationml.notesSlid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44.xml" ContentType="application/vnd.openxmlformats-officedocument.themeOverride+xml"/>
  <Override PartName="/ppt/notesSlides/notesSlide44.xml" ContentType="application/vnd.openxmlformats-officedocument.presentationml.notesSlide+xml"/>
  <Override PartName="/ppt/charts/chart45.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45.xml" ContentType="application/vnd.openxmlformats-officedocument.themeOverride+xml"/>
  <Override PartName="/ppt/notesSlides/notesSlide45.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drawings/drawing5.xml" ContentType="application/vnd.openxmlformats-officedocument.drawingml.chartshapes+xml"/>
  <Override PartName="/ppt/notesSlides/notesSlide46.xml" ContentType="application/vnd.openxmlformats-officedocument.presentationml.notesSlide+xml"/>
  <Override PartName="/ppt/charts/chart4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47.xml" ContentType="application/vnd.openxmlformats-officedocument.themeOverride+xml"/>
  <Override PartName="/ppt/notesSlides/notesSlide47.xml" ContentType="application/vnd.openxmlformats-officedocument.presentationml.notesSlide+xml"/>
  <Override PartName="/ppt/charts/chart4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48.xml" ContentType="application/vnd.openxmlformats-officedocument.themeOverride+xml"/>
  <Override PartName="/ppt/notesSlides/notesSlide48.xml" ContentType="application/vnd.openxmlformats-officedocument.presentationml.notesSlide+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49.xml" ContentType="application/vnd.openxmlformats-officedocument.themeOverride+xml"/>
  <Override PartName="/ppt/notesSlides/notesSlide49.xml" ContentType="application/vnd.openxmlformats-officedocument.presentationml.notesSlid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50.xml" ContentType="application/vnd.openxmlformats-officedocument.themeOverrid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51.xml" ContentType="application/vnd.openxmlformats-officedocument.themeOverrid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52.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53.xml" ContentType="application/vnd.openxmlformats-officedocument.themeOverride+xml"/>
  <Override PartName="/ppt/notesSlides/notesSlide52.xml" ContentType="application/vnd.openxmlformats-officedocument.presentationml.notesSlid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54.xml" ContentType="application/vnd.openxmlformats-officedocument.themeOverride+xml"/>
  <Override PartName="/ppt/notesSlides/notesSlide53.xml" ContentType="application/vnd.openxmlformats-officedocument.presentationml.notesSlid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55.xml" ContentType="application/vnd.openxmlformats-officedocument.themeOverr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56.xml" ContentType="application/vnd.openxmlformats-officedocument.themeOverride+xml"/>
  <Override PartName="/ppt/notesSlides/notesSlide54.xml" ContentType="application/vnd.openxmlformats-officedocument.presentationml.notesSlid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57.xml" ContentType="application/vnd.openxmlformats-officedocument.themeOverride+xml"/>
  <Override PartName="/ppt/notesSlides/notesSlide55.xml" ContentType="application/vnd.openxmlformats-officedocument.presentationml.notesSlid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58.xml" ContentType="application/vnd.openxmlformats-officedocument.themeOverride+xml"/>
  <Override PartName="/ppt/notesSlides/notesSlide56.xml" ContentType="application/vnd.openxmlformats-officedocument.presentationml.notesSlid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59.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3" r:id="rId5"/>
    <p:sldMasterId id="2147483888" r:id="rId6"/>
    <p:sldMasterId id="2147483894" r:id="rId7"/>
    <p:sldMasterId id="2147483922" r:id="rId8"/>
  </p:sldMasterIdLst>
  <p:notesMasterIdLst>
    <p:notesMasterId r:id="rId66"/>
  </p:notesMasterIdLst>
  <p:handoutMasterIdLst>
    <p:handoutMasterId r:id="rId67"/>
  </p:handoutMasterIdLst>
  <p:sldIdLst>
    <p:sldId id="340" r:id="rId9"/>
    <p:sldId id="1389" r:id="rId10"/>
    <p:sldId id="1423" r:id="rId11"/>
    <p:sldId id="1424" r:id="rId12"/>
    <p:sldId id="1425" r:id="rId13"/>
    <p:sldId id="1426" r:id="rId14"/>
    <p:sldId id="1427" r:id="rId15"/>
    <p:sldId id="1428" r:id="rId16"/>
    <p:sldId id="1429" r:id="rId17"/>
    <p:sldId id="1430" r:id="rId18"/>
    <p:sldId id="1431" r:id="rId19"/>
    <p:sldId id="1432" r:id="rId20"/>
    <p:sldId id="1433" r:id="rId21"/>
    <p:sldId id="1434" r:id="rId22"/>
    <p:sldId id="1491" r:id="rId23"/>
    <p:sldId id="1435" r:id="rId24"/>
    <p:sldId id="1436" r:id="rId25"/>
    <p:sldId id="1437" r:id="rId26"/>
    <p:sldId id="1438" r:id="rId27"/>
    <p:sldId id="1439" r:id="rId28"/>
    <p:sldId id="1440" r:id="rId29"/>
    <p:sldId id="1441" r:id="rId30"/>
    <p:sldId id="1442" r:id="rId31"/>
    <p:sldId id="1443" r:id="rId32"/>
    <p:sldId id="1444" r:id="rId33"/>
    <p:sldId id="1445" r:id="rId34"/>
    <p:sldId id="1446" r:id="rId35"/>
    <p:sldId id="1447" r:id="rId36"/>
    <p:sldId id="1448" r:id="rId37"/>
    <p:sldId id="1449" r:id="rId38"/>
    <p:sldId id="1450" r:id="rId39"/>
    <p:sldId id="1492" r:id="rId40"/>
    <p:sldId id="1452" r:id="rId41"/>
    <p:sldId id="1453" r:id="rId42"/>
    <p:sldId id="1454" r:id="rId43"/>
    <p:sldId id="1455" r:id="rId44"/>
    <p:sldId id="1456" r:id="rId45"/>
    <p:sldId id="1457" r:id="rId46"/>
    <p:sldId id="1458" r:id="rId47"/>
    <p:sldId id="1459" r:id="rId48"/>
    <p:sldId id="1460" r:id="rId49"/>
    <p:sldId id="1461" r:id="rId50"/>
    <p:sldId id="1462" r:id="rId51"/>
    <p:sldId id="1463" r:id="rId52"/>
    <p:sldId id="1464" r:id="rId53"/>
    <p:sldId id="1483" r:id="rId54"/>
    <p:sldId id="1466" r:id="rId55"/>
    <p:sldId id="1480" r:id="rId56"/>
    <p:sldId id="1467" r:id="rId57"/>
    <p:sldId id="1468" r:id="rId58"/>
    <p:sldId id="1469" r:id="rId59"/>
    <p:sldId id="1470" r:id="rId60"/>
    <p:sldId id="1471" r:id="rId61"/>
    <p:sldId id="1472" r:id="rId62"/>
    <p:sldId id="1473" r:id="rId63"/>
    <p:sldId id="1474" r:id="rId64"/>
    <p:sldId id="1475" r:id="rId65"/>
  </p:sldIdLst>
  <p:sldSz cx="12192000" cy="6858000"/>
  <p:notesSz cx="7315200" cy="9601200"/>
  <p:embeddedFontLst>
    <p:embeddedFont>
      <p:font typeface="Cambria Math" panose="02040503050406030204" pitchFamily="18" charset="0"/>
      <p:regular r:id="rId68"/>
    </p:embeddedFont>
    <p:embeddedFont>
      <p:font typeface="Myriad Web Pro" panose="020B0604020202020204" charset="0"/>
      <p:regular r:id="rId69"/>
      <p:bold r:id="rId70"/>
      <p:italic r:id="rId71"/>
      <p:boldItalic r:id="rId72"/>
    </p:embeddedFont>
    <p:embeddedFont>
      <p:font typeface="Segoe UI" panose="020B0502040204020203" pitchFamily="34" charset="0"/>
      <p:regular r:id="rId73"/>
      <p:bold r:id="rId74"/>
      <p:italic r:id="rId75"/>
      <p:boldItalic r:id="rId7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091201-E67B-28AE-6175-A54E7B444AFF}" name="Feng, Pei-Jean (//NCHHSTP)-SU" initials="FPJ(S" userId="Feng, Pei-Jean (//NCHHSTP)-SU" providerId="None"/>
  <p188:author id="{E2DAD404-5152-234E-0377-99B406EB37B4}" name="Allen, Leeanna (CDC/DDID/NCHHSTP/DTE)" initials="AL(" userId="S::iei5@cdc.gov::c55763ca-55d4-48ea-8a8f-6f201dd3c749" providerId="AD"/>
  <p188:author id="{33FAF014-BD58-E438-4B49-6970068965C2}" name="Forbes, Divia (CDC/DDID/NCHHSTP/DTE)" initials="F(" userId="S::dkf1@cdc.gov::0965cef4-b50e-4e91-82c2-b8854f40823f" providerId="AD"/>
  <p188:author id="{CF78361F-F472-FF25-A840-C9C8C4A3F38D}" name="Allison Maiuri" initials="AM" userId="S::fpg3@cdc.gov::e501f85d-6eaf-4562-8784-330c8872bdce" providerId="AD"/>
  <p188:author id="{25EEDF30-E25C-FCC5-212F-AA3B882B0A86}" name="Self, Julie Lynn (CDC/DDID/NCHHSTP/DTE)" initials="SJL(" userId="S::yxj9@cdc.gov::b0c15203-d06e-4f8a-93be-4cafda4cc0aa" providerId="AD"/>
  <p188:author id="{1945D141-DDD3-EFDB-BC16-43DAC4EAE0E1}" name="Walker, William (Billy) (CDC/DDID/NCHHSTP/DTE)" initials="WLW" userId="Walker, William (Billy) (CDC/DDID/NCHHSTP/DTE)" providerId="None"/>
  <p188:author id="{46C4044C-9B44-C72A-B2CD-484BC3A8AAA6}" name="Stewart, Rebekah (CDC/NCHHSTP/DTE)" initials="SR(" userId="S::yxp5@cdc.gov::6ae75549-9d01-4caa-988a-237553ca6acf" providerId="AD"/>
  <p188:author id="{41A12776-E675-4BEE-B9C5-E96793986193}" name="Feng, Pei-Jean" initials="PF" userId="Feng, Pei-Jean" providerId="None"/>
  <p188:author id="{01C28078-D7DA-2966-497E-3391E73A2670}" name="Augustine, Ryan (CDC/DDID/NCHHSTP/DTE)" initials="AR(" userId="S::mvv7@cdc.gov::450bfa04-8906-4291-b3ae-5ff68c0b3bf5" providerId="AD"/>
  <p188:author id="{9DA86497-2C5B-1C49-236C-A17A849F5E62}" name="Miller, Erin (CDC/DDID/NCHHSTP/DTE)" initials="ME(" userId="S::ssy3@cdc.gov::128df035-7289-43cf-84fc-19d2df55a584" providerId="AD"/>
  <p188:author id="{B0AFC9A9-9EF6-FB7C-C99A-D0CFF3B011C6}" name="Pei Jean Feng" initials="PJF" userId="S::ewc6@cdc.gov::239ea777-a985-43c5-9b7b-36c9bf0e18b4" providerId="AD"/>
  <p188:author id="{17C32DAA-5FC4-018E-F31D-E9B41B4A16F7}" name="Langer, Adam J. (CDC/DDID/NCHHSTP/DTE)" initials="LAJ(" userId="S::akl7@cdc.gov::fadb3565-89f1-4382-acf7-a4a11b8b5474" providerId="AD"/>
  <p188:author id="{148FACB0-4496-DE41-E2B6-19CE579BE820}" name="Kammerer, Steve (CDC/DDID/NCHHSTP/DTE)" initials="KS(" userId="S::fzk3@cdc.gov::5ff58567-e670-4ff5-89af-90b01f473128" providerId="AD"/>
  <p188:author id="{7E31D9B5-BF5E-15A9-9457-A08D292119FB}" name="Feng, Pei-Jean (//NCHHSTP)-SU" initials="F(" userId="S::ewc6-su@cdc.gov::4c7f677b-436e-41ca-9114-e27d08c8e713" providerId="AD"/>
  <p188:author id="{9C299EB8-774C-CAB1-2F3B-738378285CBC}" name="Lambert, Lauren A. (CDC/DDID/NCHHSTP/DTE)" initials="LLA(" userId="S::lal0@cdc.gov::f378f072-aff1-4dff-88f9-483deb9998ae" providerId="AD"/>
  <p188:author id="{84B5F0C7-C667-4AC7-238B-7AFD811C4E42}" name="Forbes, Divia (CDC/DDID/NCHHSTP/DTE)" initials="FD(" userId="S::Dkf1@cdc.gov::0965cef4-b50e-4e91-82c2-b8854f40823f" providerId="AD"/>
  <p188:author id="{62B041DD-AD77-E698-BFB3-17529D6D9B32}" name="Pratt, Robert (CDC/DDID/NCHHSTP/DTE)" initials="PR(" userId="S::rbp5@cdc.gov::411d62a7-afbc-448c-bd39-7ebff3f5a7cf" providerId="AD"/>
  <p188:author id="{3D5C61E6-B7A2-6682-4828-67B194B15D1E}" name="Salmon-Trejo, LaTweika (CDC/DDID/NCHHSTP/DTE)" initials="S(" userId="S::psq2@cdc.gov::91773110-83cb-4b0f-971e-f55645d588e3" providerId="AD"/>
  <p188:author id="{E1CA81E9-C8E4-8C14-1E8B-43284E9C2CB4}" name="Walker, William (Billy) (CDC/DDID/NCHHSTP/DTE)" initials="W(" userId="S::lxq4@cdc.gov::d61da025-b507-4400-90d3-de22e3dec7ad" providerId="AD"/>
  <p188:author id="{63DD1EEA-37EF-7991-8ECA-7BA24700131A}" name="Moore, Meredith (CDC/DDID/NCHHSTP/DTE)" initials="MM(" userId="S::mue1@cdc.gov::69583902-ec31-4f49-a302-f6fe8b89fd96" providerId="AD"/>
  <p188:author id="{862705FB-BC32-80C5-0025-13D3BFB0702E}" name="Winston, Carla (CDC/NCHHSTP/DTE)" initials="W(" userId="S::ctw3@cdc.gov::c6440c94-5101-4c7c-9703-c0dac0b75758" providerId="AD"/>
  <p188:author id="{25A01BFF-F768-3384-BBDF-48C33E4858B8}" name="DeLuca, Nick (CDC/DDID/NCHHSTP/DTE)" initials="D(" userId="S::ncd4@cdc.gov::7401b3f7-5759-406a-b65c-994e78639f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Mejia, Paola (CDC/DDID/NCHHSTP/DTE)" initials="MP(" lastIdx="20" clrIdx="28">
    <p:extLst>
      <p:ext uri="{19B8F6BF-5375-455C-9EA6-DF929625EA0E}">
        <p15:presenceInfo xmlns:p15="http://schemas.microsoft.com/office/powerpoint/2012/main" userId="S::rji9@cdc.gov::0175410a-9146-4fea-9e96-7fca4da0343d" providerId="AD"/>
      </p:ext>
    </p:extLst>
  </p:cmAuthor>
  <p:cmAuthor id="1" name="Adam J. Langer" initials="ALanger" lastIdx="28" clrIdx="0">
    <p:extLst>
      <p:ext uri="{19B8F6BF-5375-455C-9EA6-DF929625EA0E}">
        <p15:presenceInfo xmlns:p15="http://schemas.microsoft.com/office/powerpoint/2012/main" userId="Adam J. Langer" providerId="None"/>
      </p:ext>
    </p:extLst>
  </p:cmAuthor>
  <p:cmAuthor id="30" name="Talarico, Sarah (CDC/DDID/NCHHSTP/DTE)" initials="TS(" lastIdx="1" clrIdx="29">
    <p:extLst>
      <p:ext uri="{19B8F6BF-5375-455C-9EA6-DF929625EA0E}">
        <p15:presenceInfo xmlns:p15="http://schemas.microsoft.com/office/powerpoint/2012/main" userId="S::mzi4@cdc.gov::30aa378f-1241-41c8-b3c8-592a75fb7bc3" providerId="AD"/>
      </p:ext>
    </p:extLst>
  </p:cmAuthor>
  <p:cmAuthor id="2" name="Navin, Thomas R. (CDC/OID/NCHHSTP)" initials="NTR(" lastIdx="42" clrIdx="1">
    <p:extLst>
      <p:ext uri="{19B8F6BF-5375-455C-9EA6-DF929625EA0E}">
        <p15:presenceInfo xmlns:p15="http://schemas.microsoft.com/office/powerpoint/2012/main" userId="S-1-5-21-1207783550-2075000910-922709458-177098" providerId="AD"/>
      </p:ext>
    </p:extLst>
  </p:cmAuthor>
  <p:cmAuthor id="31" name="Walker, William (Billy) (CDC/DDID/NCHHSTP/DTE)" initials="W(" lastIdx="2" clrIdx="30">
    <p:extLst>
      <p:ext uri="{19B8F6BF-5375-455C-9EA6-DF929625EA0E}">
        <p15:presenceInfo xmlns:p15="http://schemas.microsoft.com/office/powerpoint/2012/main" userId="S::lxq4@cdc.gov::d61da025-b507-4400-90d3-de22e3dec7ad"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101" clrIdx="5">
    <p:extLst>
      <p:ext uri="{19B8F6BF-5375-455C-9EA6-DF929625EA0E}">
        <p15:presenceInfo xmlns:p15="http://schemas.microsoft.com/office/powerpoint/2012/main" userId="S-1-5-21-1207783550-2075000910-922709458-177281" providerId="AD"/>
      </p:ext>
    </p:extLst>
  </p:cmAuthor>
  <p:cmAuthor id="7" name="Tsang, Clarisse (CDC/OID/NCHHSTP)" initials="TC(" lastIdx="3" clrIdx="6">
    <p:extLst>
      <p:ext uri="{19B8F6BF-5375-455C-9EA6-DF929625EA0E}">
        <p15:presenceInfo xmlns:p15="http://schemas.microsoft.com/office/powerpoint/2012/main" userId="S-1-5-21-1207783550-2075000910-922709458-575230" providerId="AD"/>
      </p:ext>
    </p:extLst>
  </p:cmAuthor>
  <p:cmAuthor id="8" name="Winston, Carla (CDC/OID/NCHHSTP)" initials="WC(" lastIdx="17" clrIdx="7">
    <p:extLst>
      <p:ext uri="{19B8F6BF-5375-455C-9EA6-DF929625EA0E}">
        <p15:presenceInfo xmlns:p15="http://schemas.microsoft.com/office/powerpoint/2012/main" userId="S-1-5-21-1207783550-2075000910-922709458-178677" providerId="AD"/>
      </p:ext>
    </p:extLst>
  </p:cmAuthor>
  <p:cmAuthor id="9" name="Vonnahme, Laura A. (CDC/DDID/NCHHSTP/DTE)" initials="VLA(" lastIdx="27" clrIdx="8">
    <p:extLst>
      <p:ext uri="{19B8F6BF-5375-455C-9EA6-DF929625EA0E}">
        <p15:presenceInfo xmlns:p15="http://schemas.microsoft.com/office/powerpoint/2012/main" userId="S-1-5-21-1207783550-2075000910-922709458-307322" providerId="AD"/>
      </p:ext>
    </p:extLst>
  </p:cmAuthor>
  <p:cmAuthor id="10" name="Vonnahme, Laura A. (CDC/DDID/NCHHSTP/DTE)" initials="VLA( [2]" lastIdx="10" clrIdx="9">
    <p:extLst>
      <p:ext uri="{19B8F6BF-5375-455C-9EA6-DF929625EA0E}">
        <p15:presenceInfo xmlns:p15="http://schemas.microsoft.com/office/powerpoint/2012/main" userId="S::kdy1@cdc.gov::418574af-d465-4c61-96bd-181676756569" providerId="AD"/>
      </p:ext>
    </p:extLst>
  </p:cmAuthor>
  <p:cmAuthor id="11" name="Pratt, Robert (CDC/DDID/NCHHSTP/DTE)" initials="PR(" lastIdx="336" clrIdx="10">
    <p:extLst>
      <p:ext uri="{19B8F6BF-5375-455C-9EA6-DF929625EA0E}">
        <p15:presenceInfo xmlns:p15="http://schemas.microsoft.com/office/powerpoint/2012/main" userId="S::rbp5@cdc.gov::411d62a7-afbc-448c-bd39-7ebff3f5a7cf" providerId="AD"/>
      </p:ext>
    </p:extLst>
  </p:cmAuthor>
  <p:cmAuthor id="12" name="Langer, Adam J. (CDC/DDID/NCHHSTP/DTE)" initials="LAJ(" lastIdx="85" clrIdx="11">
    <p:extLst>
      <p:ext uri="{19B8F6BF-5375-455C-9EA6-DF929625EA0E}">
        <p15:presenceInfo xmlns:p15="http://schemas.microsoft.com/office/powerpoint/2012/main" userId="S::akl7@cdc.gov::fadb3565-89f1-4382-acf7-a4a11b8b5474" providerId="AD"/>
      </p:ext>
    </p:extLst>
  </p:cmAuthor>
  <p:cmAuthor id="13" name="Walker, William (Billy) (CDC/DDID/NCHHSTP/DTE)" initials="WW((" lastIdx="38" clrIdx="12">
    <p:extLst>
      <p:ext uri="{19B8F6BF-5375-455C-9EA6-DF929625EA0E}">
        <p15:presenceInfo xmlns:p15="http://schemas.microsoft.com/office/powerpoint/2012/main" userId="S::lxq4@cdc.gov::f2d3e3bb-2be8-42b5-b491-b5f802b1fcd2" providerId="AD"/>
      </p:ext>
    </p:extLst>
  </p:cmAuthor>
  <p:cmAuthor id="14" name="Navin, Thomas R. (CDC/DDID/NCHHSTP/DTE)" initials="NTR(" lastIdx="2" clrIdx="13">
    <p:extLst>
      <p:ext uri="{19B8F6BF-5375-455C-9EA6-DF929625EA0E}">
        <p15:presenceInfo xmlns:p15="http://schemas.microsoft.com/office/powerpoint/2012/main" userId="S::trn1@cdc.gov::af4bf394-9c4a-42c2-afdb-eb93c3a9ddec" providerId="AD"/>
      </p:ext>
    </p:extLst>
  </p:cmAuthor>
  <p:cmAuthor id="15" name="Winston, Carla (CDC/DDID/NCHHSTP/DTE)" initials="WC(" lastIdx="89" clrIdx="14">
    <p:extLst>
      <p:ext uri="{19B8F6BF-5375-455C-9EA6-DF929625EA0E}">
        <p15:presenceInfo xmlns:p15="http://schemas.microsoft.com/office/powerpoint/2012/main" userId="S::ctw3@cdc.gov::c6440c94-5101-4c7c-9703-c0dac0b75758" providerId="AD"/>
      </p:ext>
    </p:extLst>
  </p:cmAuthor>
  <p:cmAuthor id="16" name="Kammerer, Steve (CDC/DDID/NCHHSTP/DTE)" initials="KS(" lastIdx="45" clrIdx="15">
    <p:extLst>
      <p:ext uri="{19B8F6BF-5375-455C-9EA6-DF929625EA0E}">
        <p15:presenceInfo xmlns:p15="http://schemas.microsoft.com/office/powerpoint/2012/main" userId="S::fzk3@cdc.gov::5ff58567-e670-4ff5-89af-90b01f473128" providerId="AD"/>
      </p:ext>
    </p:extLst>
  </p:cmAuthor>
  <p:cmAuthor id="17" name="Resha, Karen (CDC/DDID/NCHHSTP/OD)" initials="RK(" lastIdx="10" clrIdx="16">
    <p:extLst>
      <p:ext uri="{19B8F6BF-5375-455C-9EA6-DF929625EA0E}">
        <p15:presenceInfo xmlns:p15="http://schemas.microsoft.com/office/powerpoint/2012/main" userId="S-1-5-21-1207783550-2075000910-922709458-197358" providerId="AD"/>
      </p:ext>
    </p:extLst>
  </p:cmAuthor>
  <p:cmAuthor id="18" name="Resha, Karen (CDC/DDID/NCHHSTP/OD)" initials="RK( [2]" lastIdx="20" clrIdx="17">
    <p:extLst>
      <p:ext uri="{19B8F6BF-5375-455C-9EA6-DF929625EA0E}">
        <p15:presenceInfo xmlns:p15="http://schemas.microsoft.com/office/powerpoint/2012/main" userId="S::kdr1@cdc.gov::a215fd98-229d-4e39-9252-09513bdd8eab" providerId="AD"/>
      </p:ext>
    </p:extLst>
  </p:cmAuthor>
  <p:cmAuthor id="19" name="Clarisse Tsang" initials="CT" lastIdx="311" clrIdx="18">
    <p:extLst>
      <p:ext uri="{19B8F6BF-5375-455C-9EA6-DF929625EA0E}">
        <p15:presenceInfo xmlns:p15="http://schemas.microsoft.com/office/powerpoint/2012/main" userId="S::mix4@cdc.gov::939b7fcb-b2e0-4fe0-ad29-62d9a9bce6ce" providerId="AD"/>
      </p:ext>
    </p:extLst>
  </p:cmAuthor>
  <p:cmAuthor id="20" name="Self, Julie Lynn (CDC/DDID/NCHHSTP/DTE)" initials="SJL(" lastIdx="255" clrIdx="19">
    <p:extLst>
      <p:ext uri="{19B8F6BF-5375-455C-9EA6-DF929625EA0E}">
        <p15:presenceInfo xmlns:p15="http://schemas.microsoft.com/office/powerpoint/2012/main" userId="S::yxj9@cdc.gov::b0c15203-d06e-4f8a-93be-4cafda4cc0aa" providerId="AD"/>
      </p:ext>
    </p:extLst>
  </p:cmAuthor>
  <p:cmAuthor id="21" name="Feng, Pei-Jean" initials="PF" lastIdx="10" clrIdx="20">
    <p:extLst>
      <p:ext uri="{19B8F6BF-5375-455C-9EA6-DF929625EA0E}">
        <p15:presenceInfo xmlns:p15="http://schemas.microsoft.com/office/powerpoint/2012/main" userId="Feng, Pei-Jean" providerId="None"/>
      </p:ext>
    </p:extLst>
  </p:cmAuthor>
  <p:cmAuthor id="22" name="Feng, Pei-Jean (CDC/DDID/NCHHSTP/DTE)" initials="F(" lastIdx="284" clrIdx="21">
    <p:extLst>
      <p:ext uri="{19B8F6BF-5375-455C-9EA6-DF929625EA0E}">
        <p15:presenceInfo xmlns:p15="http://schemas.microsoft.com/office/powerpoint/2012/main" userId="S::ewc6@cdc.gov::239ea777-a985-43c5-9b7b-36c9bf0e18b4" providerId="AD"/>
      </p:ext>
    </p:extLst>
  </p:cmAuthor>
  <p:cmAuthor id="23" name="Lambert, Lauren A. (CDC/DDID/NCHHSTP/DTE)" initials="LLA(" lastIdx="189" clrIdx="22">
    <p:extLst>
      <p:ext uri="{19B8F6BF-5375-455C-9EA6-DF929625EA0E}">
        <p15:presenceInfo xmlns:p15="http://schemas.microsoft.com/office/powerpoint/2012/main" userId="S::lal0@cdc.gov::f378f072-aff1-4dff-88f9-483deb9998ae" providerId="AD"/>
      </p:ext>
    </p:extLst>
  </p:cmAuthor>
  <p:cmAuthor id="24" name="Allen, Leeanna (CDC/DDID/NCHHSTP/DTE)" initials="AL(" lastIdx="9" clrIdx="23">
    <p:extLst>
      <p:ext uri="{19B8F6BF-5375-455C-9EA6-DF929625EA0E}">
        <p15:presenceInfo xmlns:p15="http://schemas.microsoft.com/office/powerpoint/2012/main" userId="S::iei5@cdc.gov::c55763ca-55d4-48ea-8a8f-6f201dd3c749" providerId="AD"/>
      </p:ext>
    </p:extLst>
  </p:cmAuthor>
  <p:cmAuthor id="25" name="DeLuca, Nick (CDC/DDID/NCHHSTP/DTE)" initials="DN(" lastIdx="25" clrIdx="24">
    <p:extLst>
      <p:ext uri="{19B8F6BF-5375-455C-9EA6-DF929625EA0E}">
        <p15:presenceInfo xmlns:p15="http://schemas.microsoft.com/office/powerpoint/2012/main" userId="S::ncd4@cdc.gov::7401b3f7-5759-406a-b65c-994e78639fa6" providerId="AD"/>
      </p:ext>
    </p:extLst>
  </p:cmAuthor>
  <p:cmAuthor id="26" name="Moore, Meredith (CDC/DDID/NCHHSTP/DTE)" initials="MM(" lastIdx="249" clrIdx="25">
    <p:extLst>
      <p:ext uri="{19B8F6BF-5375-455C-9EA6-DF929625EA0E}">
        <p15:presenceInfo xmlns:p15="http://schemas.microsoft.com/office/powerpoint/2012/main" userId="S::mue1@cdc.gov::69583902-ec31-4f49-a302-f6fe8b89fd96" providerId="AD"/>
      </p:ext>
    </p:extLst>
  </p:cmAuthor>
  <p:cmAuthor id="27" name="Augustine, Ryan (CDC/DDID/NCHHSTP/DTE)" initials="A(" lastIdx="74" clrIdx="26">
    <p:extLst>
      <p:ext uri="{19B8F6BF-5375-455C-9EA6-DF929625EA0E}">
        <p15:presenceInfo xmlns:p15="http://schemas.microsoft.com/office/powerpoint/2012/main" userId="S::mvv7@cdc.gov::450bfa04-8906-4291-b3ae-5ff68c0b3bf5" providerId="AD"/>
      </p:ext>
    </p:extLst>
  </p:cmAuthor>
  <p:cmAuthor id="28" name="Forbes, Divia (CDC/DDID/NCHHSTP/DTE)" initials="F(" lastIdx="8" clrIdx="27">
    <p:extLst>
      <p:ext uri="{19B8F6BF-5375-455C-9EA6-DF929625EA0E}">
        <p15:presenceInfo xmlns:p15="http://schemas.microsoft.com/office/powerpoint/2012/main" userId="S::dkf1@cdc.gov::0965cef4-b50e-4e91-82c2-b8854f4082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F6A01A"/>
    <a:srgbClr val="4BA9FF"/>
    <a:srgbClr val="78B832"/>
    <a:srgbClr val="F8B54D"/>
    <a:srgbClr val="A87FE5"/>
    <a:srgbClr val="A22474"/>
    <a:srgbClr val="00788A"/>
    <a:srgbClr val="262626"/>
    <a:srgbClr val="B79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80" d="100"/>
          <a:sy n="80" d="100"/>
        </p:scale>
        <p:origin x="102" y="1002"/>
      </p:cViewPr>
      <p:guideLst>
        <p:guide orient="horz" pos="2160"/>
        <p:guide pos="3840"/>
      </p:guideLst>
    </p:cSldViewPr>
  </p:slideViewPr>
  <p:outlineViewPr>
    <p:cViewPr>
      <p:scale>
        <a:sx n="33" d="100"/>
        <a:sy n="33" d="100"/>
      </p:scale>
      <p:origin x="0" y="-45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font" Target="fonts/font1.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7.fntdata"/><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microsoft.com/office/2016/11/relationships/changesInfo" Target="changesInfos/changesInfo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font" Target="fonts/font2.fntdata"/><Relationship Id="rId77"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5.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3.fntdata"/><Relationship Id="rId75" Type="http://schemas.openxmlformats.org/officeDocument/2006/relationships/font" Target="fonts/font8.fntdata"/><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font" Target="fonts/font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9.fntdata"/><Relationship Id="rId7" Type="http://schemas.openxmlformats.org/officeDocument/2006/relationships/slideMaster" Target="slideMasters/slideMaster4.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e, Meredith (CDC/NCHHSTP/DTE)" userId="69583902-ec31-4f49-a302-f6fe8b89fd96" providerId="ADAL" clId="{7066ADFE-08F2-42C8-9EBF-C3AB8B361615}"/>
    <pc:docChg chg="modSld">
      <pc:chgData name="Moore, Meredith (CDC/NCHHSTP/DTE)" userId="69583902-ec31-4f49-a302-f6fe8b89fd96" providerId="ADAL" clId="{7066ADFE-08F2-42C8-9EBF-C3AB8B361615}" dt="2024-11-06T21:33:23.810" v="0" actId="27107"/>
      <pc:docMkLst>
        <pc:docMk/>
      </pc:docMkLst>
      <pc:sldChg chg="modSp mod">
        <pc:chgData name="Moore, Meredith (CDC/NCHHSTP/DTE)" userId="69583902-ec31-4f49-a302-f6fe8b89fd96" providerId="ADAL" clId="{7066ADFE-08F2-42C8-9EBF-C3AB8B361615}" dt="2024-11-06T21:33:23.810" v="0" actId="27107"/>
        <pc:sldMkLst>
          <pc:docMk/>
          <pc:sldMk cId="3322830556" sldId="1435"/>
        </pc:sldMkLst>
        <pc:spChg chg="mod">
          <ac:chgData name="Moore, Meredith (CDC/NCHHSTP/DTE)" userId="69583902-ec31-4f49-a302-f6fe8b89fd96" providerId="ADAL" clId="{7066ADFE-08F2-42C8-9EBF-C3AB8B361615}" dt="2024-11-06T21:33:23.810" v="0" actId="27107"/>
          <ac:spMkLst>
            <pc:docMk/>
            <pc:sldMk cId="3322830556" sldId="1435"/>
            <ac:spMk id="2" creationId="{8E32849F-C317-3C59-E57E-E972DCA0D12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4.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04035532616926E-2"/>
          <c:y val="4.7904949381327333E-2"/>
          <c:w val="0.89296474426237038"/>
          <c:h val="0.82435362516092092"/>
        </c:manualLayout>
      </c:layout>
      <c:lineChart>
        <c:grouping val="standard"/>
        <c:varyColors val="0"/>
        <c:ser>
          <c:idx val="0"/>
          <c:order val="0"/>
          <c:tx>
            <c:v>goal</c:v>
          </c:tx>
          <c:spPr>
            <a:ln w="31750" cap="rnd">
              <a:solidFill>
                <a:srgbClr val="9A4E9E"/>
              </a:solidFill>
              <a:prstDash val="dash"/>
              <a:round/>
            </a:ln>
            <a:effectLst/>
          </c:spPr>
          <c:marker>
            <c:symbol val="none"/>
          </c:marker>
          <c:dPt>
            <c:idx val="37"/>
            <c:marker>
              <c:symbol val="none"/>
            </c:marker>
            <c:bubble3D val="0"/>
            <c:extLst>
              <c:ext xmlns:c16="http://schemas.microsoft.com/office/drawing/2014/chart" uri="{C3380CC4-5D6E-409C-BE32-E72D297353CC}">
                <c16:uniqueId val="{00000000-534C-403F-B922-FDE0259FBDD8}"/>
              </c:ext>
            </c:extLst>
          </c:dPt>
          <c:dPt>
            <c:idx val="38"/>
            <c:marker>
              <c:symbol val="none"/>
            </c:marker>
            <c:bubble3D val="0"/>
            <c:spPr>
              <a:ln w="31750" cap="rnd">
                <a:solidFill>
                  <a:srgbClr val="9A4E9E"/>
                </a:solidFill>
                <a:prstDash val="dash"/>
                <a:round/>
              </a:ln>
              <a:effectLst/>
            </c:spPr>
            <c:extLst>
              <c:ext xmlns:c16="http://schemas.microsoft.com/office/drawing/2014/chart" uri="{C3380CC4-5D6E-409C-BE32-E72D297353CC}">
                <c16:uniqueId val="{00000002-534C-403F-B922-FDE0259FBDD8}"/>
              </c:ext>
            </c:extLst>
          </c:dPt>
          <c:cat>
            <c:numRef>
              <c:f>Sheet1!$C$2:$C$43</c:f>
              <c:numCache>
                <c:formatCode>General</c:formatCode>
                <c:ptCount val="42"/>
                <c:pt idx="1">
                  <c:v>1983</c:v>
                </c:pt>
                <c:pt idx="5">
                  <c:v>1987</c:v>
                </c:pt>
                <c:pt idx="9">
                  <c:v>1991</c:v>
                </c:pt>
                <c:pt idx="13">
                  <c:v>1995</c:v>
                </c:pt>
                <c:pt idx="17">
                  <c:v>1999</c:v>
                </c:pt>
                <c:pt idx="21">
                  <c:v>2003</c:v>
                </c:pt>
                <c:pt idx="25">
                  <c:v>2007</c:v>
                </c:pt>
                <c:pt idx="29">
                  <c:v>2011</c:v>
                </c:pt>
                <c:pt idx="33">
                  <c:v>2015</c:v>
                </c:pt>
                <c:pt idx="37">
                  <c:v>2019</c:v>
                </c:pt>
                <c:pt idx="41">
                  <c:v>2023</c:v>
                </c:pt>
              </c:numCache>
            </c:numRef>
          </c:cat>
          <c:val>
            <c:numRef>
              <c:f>Sheet1!$B$2:$B$43</c:f>
              <c:numCache>
                <c:formatCode>General</c:formatCode>
                <c:ptCount val="42"/>
                <c:pt idx="0">
                  <c:v>335</c:v>
                </c:pt>
                <c:pt idx="1">
                  <c:v>335</c:v>
                </c:pt>
                <c:pt idx="2">
                  <c:v>335</c:v>
                </c:pt>
                <c:pt idx="3">
                  <c:v>335</c:v>
                </c:pt>
                <c:pt idx="4">
                  <c:v>335</c:v>
                </c:pt>
                <c:pt idx="5">
                  <c:v>335</c:v>
                </c:pt>
                <c:pt idx="6">
                  <c:v>335</c:v>
                </c:pt>
                <c:pt idx="7">
                  <c:v>335</c:v>
                </c:pt>
                <c:pt idx="8">
                  <c:v>335</c:v>
                </c:pt>
                <c:pt idx="9">
                  <c:v>335</c:v>
                </c:pt>
                <c:pt idx="10">
                  <c:v>335</c:v>
                </c:pt>
                <c:pt idx="11">
                  <c:v>335</c:v>
                </c:pt>
                <c:pt idx="12">
                  <c:v>335</c:v>
                </c:pt>
                <c:pt idx="13">
                  <c:v>335</c:v>
                </c:pt>
                <c:pt idx="14">
                  <c:v>335</c:v>
                </c:pt>
                <c:pt idx="15">
                  <c:v>335</c:v>
                </c:pt>
                <c:pt idx="16">
                  <c:v>335</c:v>
                </c:pt>
                <c:pt idx="17">
                  <c:v>335</c:v>
                </c:pt>
                <c:pt idx="18">
                  <c:v>335</c:v>
                </c:pt>
                <c:pt idx="19">
                  <c:v>335</c:v>
                </c:pt>
                <c:pt idx="20">
                  <c:v>335</c:v>
                </c:pt>
                <c:pt idx="21">
                  <c:v>335</c:v>
                </c:pt>
                <c:pt idx="22">
                  <c:v>335</c:v>
                </c:pt>
                <c:pt idx="23">
                  <c:v>335</c:v>
                </c:pt>
                <c:pt idx="24">
                  <c:v>335</c:v>
                </c:pt>
                <c:pt idx="25">
                  <c:v>335</c:v>
                </c:pt>
                <c:pt idx="26">
                  <c:v>335</c:v>
                </c:pt>
                <c:pt idx="27">
                  <c:v>335</c:v>
                </c:pt>
                <c:pt idx="28">
                  <c:v>335</c:v>
                </c:pt>
                <c:pt idx="29">
                  <c:v>335</c:v>
                </c:pt>
                <c:pt idx="30">
                  <c:v>335</c:v>
                </c:pt>
                <c:pt idx="31">
                  <c:v>335</c:v>
                </c:pt>
                <c:pt idx="32">
                  <c:v>335</c:v>
                </c:pt>
                <c:pt idx="33">
                  <c:v>335</c:v>
                </c:pt>
                <c:pt idx="34">
                  <c:v>335</c:v>
                </c:pt>
                <c:pt idx="35">
                  <c:v>335</c:v>
                </c:pt>
                <c:pt idx="36">
                  <c:v>335</c:v>
                </c:pt>
                <c:pt idx="37">
                  <c:v>335</c:v>
                </c:pt>
                <c:pt idx="38">
                  <c:v>335</c:v>
                </c:pt>
                <c:pt idx="39">
                  <c:v>335</c:v>
                </c:pt>
                <c:pt idx="40">
                  <c:v>335</c:v>
                </c:pt>
                <c:pt idx="41">
                  <c:v>335</c:v>
                </c:pt>
              </c:numCache>
            </c:numRef>
          </c:val>
          <c:smooth val="0"/>
          <c:extLst>
            <c:ext xmlns:c16="http://schemas.microsoft.com/office/drawing/2014/chart" uri="{C3380CC4-5D6E-409C-BE32-E72D297353CC}">
              <c16:uniqueId val="{00000003-534C-403F-B922-FDE0259FBDD8}"/>
            </c:ext>
          </c:extLst>
        </c:ser>
        <c:ser>
          <c:idx val="1"/>
          <c:order val="1"/>
          <c:tx>
            <c:v>num_cases</c:v>
          </c:tx>
          <c:spPr>
            <a:ln w="31750" cap="rnd">
              <a:solidFill>
                <a:srgbClr val="1E5DB2"/>
              </a:solidFill>
              <a:round/>
            </a:ln>
            <a:effectLst/>
          </c:spPr>
          <c:marker>
            <c:symbol val="none"/>
          </c:marker>
          <c:cat>
            <c:numRef>
              <c:f>Sheet1!$C$2:$C$43</c:f>
              <c:numCache>
                <c:formatCode>General</c:formatCode>
                <c:ptCount val="42"/>
                <c:pt idx="1">
                  <c:v>1983</c:v>
                </c:pt>
                <c:pt idx="5">
                  <c:v>1987</c:v>
                </c:pt>
                <c:pt idx="9">
                  <c:v>1991</c:v>
                </c:pt>
                <c:pt idx="13">
                  <c:v>1995</c:v>
                </c:pt>
                <c:pt idx="17">
                  <c:v>1999</c:v>
                </c:pt>
                <c:pt idx="21">
                  <c:v>2003</c:v>
                </c:pt>
                <c:pt idx="25">
                  <c:v>2007</c:v>
                </c:pt>
                <c:pt idx="29">
                  <c:v>2011</c:v>
                </c:pt>
                <c:pt idx="33">
                  <c:v>2015</c:v>
                </c:pt>
                <c:pt idx="37">
                  <c:v>2019</c:v>
                </c:pt>
                <c:pt idx="41">
                  <c:v>2023</c:v>
                </c:pt>
              </c:numCache>
            </c:numRef>
          </c:cat>
          <c:val>
            <c:numRef>
              <c:f>Sheet1!$A$2:$A$43</c:f>
              <c:numCache>
                <c:formatCode>#,##0</c:formatCode>
                <c:ptCount val="42"/>
                <c:pt idx="0">
                  <c:v>25520</c:v>
                </c:pt>
                <c:pt idx="1">
                  <c:v>23846</c:v>
                </c:pt>
                <c:pt idx="2">
                  <c:v>22255</c:v>
                </c:pt>
                <c:pt idx="3">
                  <c:v>22201</c:v>
                </c:pt>
                <c:pt idx="4">
                  <c:v>22768</c:v>
                </c:pt>
                <c:pt idx="5">
                  <c:v>22517</c:v>
                </c:pt>
                <c:pt idx="6">
                  <c:v>22436</c:v>
                </c:pt>
                <c:pt idx="7">
                  <c:v>23495</c:v>
                </c:pt>
                <c:pt idx="8">
                  <c:v>25701</c:v>
                </c:pt>
                <c:pt idx="9">
                  <c:v>26283</c:v>
                </c:pt>
                <c:pt idx="10">
                  <c:v>26673</c:v>
                </c:pt>
                <c:pt idx="11">
                  <c:v>25102</c:v>
                </c:pt>
                <c:pt idx="12">
                  <c:v>24206</c:v>
                </c:pt>
                <c:pt idx="13">
                  <c:v>22726</c:v>
                </c:pt>
                <c:pt idx="14">
                  <c:v>21212</c:v>
                </c:pt>
                <c:pt idx="15">
                  <c:v>19751</c:v>
                </c:pt>
                <c:pt idx="16">
                  <c:v>18285</c:v>
                </c:pt>
                <c:pt idx="17">
                  <c:v>17492</c:v>
                </c:pt>
                <c:pt idx="18">
                  <c:v>16305</c:v>
                </c:pt>
                <c:pt idx="19">
                  <c:v>15937</c:v>
                </c:pt>
                <c:pt idx="20">
                  <c:v>15048</c:v>
                </c:pt>
                <c:pt idx="21">
                  <c:v>14828</c:v>
                </c:pt>
                <c:pt idx="22">
                  <c:v>14494</c:v>
                </c:pt>
                <c:pt idx="23">
                  <c:v>14052</c:v>
                </c:pt>
                <c:pt idx="24">
                  <c:v>13716</c:v>
                </c:pt>
                <c:pt idx="25">
                  <c:v>13258</c:v>
                </c:pt>
                <c:pt idx="26">
                  <c:v>12876</c:v>
                </c:pt>
                <c:pt idx="27">
                  <c:v>11492</c:v>
                </c:pt>
                <c:pt idx="28">
                  <c:v>11074</c:v>
                </c:pt>
                <c:pt idx="29">
                  <c:v>10471</c:v>
                </c:pt>
                <c:pt idx="30">
                  <c:v>9908</c:v>
                </c:pt>
                <c:pt idx="31">
                  <c:v>9556</c:v>
                </c:pt>
                <c:pt idx="32">
                  <c:v>9379</c:v>
                </c:pt>
                <c:pt idx="33">
                  <c:v>9539</c:v>
                </c:pt>
                <c:pt idx="34">
                  <c:v>9238</c:v>
                </c:pt>
                <c:pt idx="35">
                  <c:v>9066</c:v>
                </c:pt>
                <c:pt idx="36">
                  <c:v>8996</c:v>
                </c:pt>
                <c:pt idx="37">
                  <c:v>8895</c:v>
                </c:pt>
                <c:pt idx="38">
                  <c:v>7170</c:v>
                </c:pt>
                <c:pt idx="39">
                  <c:v>7866</c:v>
                </c:pt>
                <c:pt idx="40">
                  <c:v>8332</c:v>
                </c:pt>
                <c:pt idx="41">
                  <c:v>9633</c:v>
                </c:pt>
              </c:numCache>
            </c:numRef>
          </c:val>
          <c:smooth val="0"/>
          <c:extLst>
            <c:ext xmlns:c16="http://schemas.microsoft.com/office/drawing/2014/chart" uri="{C3380CC4-5D6E-409C-BE32-E72D297353CC}">
              <c16:uniqueId val="{00000004-534C-403F-B922-FDE0259FBDD8}"/>
            </c:ext>
          </c:extLst>
        </c:ser>
        <c:dLbls>
          <c:showLegendKey val="0"/>
          <c:showVal val="0"/>
          <c:showCatName val="0"/>
          <c:showSerName val="0"/>
          <c:showPercent val="0"/>
          <c:showBubbleSize val="0"/>
        </c:dLbls>
        <c:smooth val="0"/>
        <c:axId val="791203264"/>
        <c:axId val="786945232"/>
      </c:lineChart>
      <c:catAx>
        <c:axId val="7912032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86945232"/>
        <c:crosses val="autoZero"/>
        <c:auto val="0"/>
        <c:lblAlgn val="ctr"/>
        <c:lblOffset val="0"/>
        <c:tickLblSkip val="1"/>
        <c:tickMarkSkip val="1"/>
        <c:noMultiLvlLbl val="0"/>
      </c:catAx>
      <c:valAx>
        <c:axId val="7869452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9120326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54323967537437"/>
          <c:y val="4.7324241469799772E-2"/>
          <c:w val="0.80628639285025772"/>
          <c:h val="0.9463888092179103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E564-488E-87DA-461AD03C158D}"/>
              </c:ext>
            </c:extLst>
          </c:dPt>
          <c:dPt>
            <c:idx val="1"/>
            <c:invertIfNegative val="0"/>
            <c:bubble3D val="0"/>
            <c:extLst>
              <c:ext xmlns:c16="http://schemas.microsoft.com/office/drawing/2014/chart" uri="{C3380CC4-5D6E-409C-BE32-E72D297353CC}">
                <c16:uniqueId val="{00000001-E564-488E-87DA-461AD03C158D}"/>
              </c:ext>
            </c:extLst>
          </c:dPt>
          <c:dPt>
            <c:idx val="2"/>
            <c:invertIfNegative val="0"/>
            <c:bubble3D val="0"/>
            <c:extLst>
              <c:ext xmlns:c16="http://schemas.microsoft.com/office/drawing/2014/chart" uri="{C3380CC4-5D6E-409C-BE32-E72D297353CC}">
                <c16:uniqueId val="{00000002-E564-488E-87DA-461AD03C158D}"/>
              </c:ext>
            </c:extLst>
          </c:dPt>
          <c:dPt>
            <c:idx val="3"/>
            <c:invertIfNegative val="0"/>
            <c:bubble3D val="0"/>
            <c:extLst>
              <c:ext xmlns:c16="http://schemas.microsoft.com/office/drawing/2014/chart" uri="{C3380CC4-5D6E-409C-BE32-E72D297353CC}">
                <c16:uniqueId val="{00000003-E564-488E-87DA-461AD03C158D}"/>
              </c:ext>
            </c:extLst>
          </c:dPt>
          <c:dPt>
            <c:idx val="4"/>
            <c:invertIfNegative val="0"/>
            <c:bubble3D val="0"/>
            <c:extLst>
              <c:ext xmlns:c16="http://schemas.microsoft.com/office/drawing/2014/chart" uri="{C3380CC4-5D6E-409C-BE32-E72D297353CC}">
                <c16:uniqueId val="{00000004-E564-488E-87DA-461AD03C158D}"/>
              </c:ext>
            </c:extLst>
          </c:dPt>
          <c:dPt>
            <c:idx val="5"/>
            <c:invertIfNegative val="0"/>
            <c:bubble3D val="0"/>
            <c:extLst>
              <c:ext xmlns:c16="http://schemas.microsoft.com/office/drawing/2014/chart" uri="{C3380CC4-5D6E-409C-BE32-E72D297353CC}">
                <c16:uniqueId val="{00000005-E564-488E-87DA-461AD03C158D}"/>
              </c:ext>
            </c:extLst>
          </c:dPt>
          <c:dPt>
            <c:idx val="6"/>
            <c:invertIfNegative val="0"/>
            <c:bubble3D val="0"/>
            <c:extLst>
              <c:ext xmlns:c16="http://schemas.microsoft.com/office/drawing/2014/chart" uri="{C3380CC4-5D6E-409C-BE32-E72D297353CC}">
                <c16:uniqueId val="{00000006-E564-488E-87DA-461AD03C158D}"/>
              </c:ext>
            </c:extLst>
          </c:dPt>
          <c:dPt>
            <c:idx val="7"/>
            <c:invertIfNegative val="0"/>
            <c:bubble3D val="0"/>
            <c:extLst>
              <c:ext xmlns:c16="http://schemas.microsoft.com/office/drawing/2014/chart" uri="{C3380CC4-5D6E-409C-BE32-E72D297353CC}">
                <c16:uniqueId val="{00000007-E564-488E-87DA-461AD03C158D}"/>
              </c:ext>
            </c:extLst>
          </c:dPt>
          <c:dLbls>
            <c:numFmt formatCode="0%" sourceLinked="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&lt;1 year</c:v>
                </c:pt>
                <c:pt idx="1">
                  <c:v>1–4 years</c:v>
                </c:pt>
                <c:pt idx="2">
                  <c:v>5–9 years</c:v>
                </c:pt>
                <c:pt idx="3">
                  <c:v>10–14 years</c:v>
                </c:pt>
                <c:pt idx="4">
                  <c:v>15–19 years</c:v>
                </c:pt>
                <c:pt idx="5">
                  <c:v>20–24 years</c:v>
                </c:pt>
                <c:pt idx="6">
                  <c:v>25–29 years</c:v>
                </c:pt>
                <c:pt idx="7">
                  <c:v>30–34 years</c:v>
                </c:pt>
                <c:pt idx="8">
                  <c:v>35–39 years</c:v>
                </c:pt>
                <c:pt idx="9">
                  <c:v>≥40 years</c:v>
                </c:pt>
                <c:pt idx="10">
                  <c:v>Unknown/missing</c:v>
                </c:pt>
              </c:strCache>
            </c:strRef>
          </c:cat>
          <c:val>
            <c:numRef>
              <c:f>Sheet1!$B$2:$B$12</c:f>
              <c:numCache>
                <c:formatCode>0%</c:formatCode>
                <c:ptCount val="11"/>
                <c:pt idx="0">
                  <c:v>0.224</c:v>
                </c:pt>
                <c:pt idx="1">
                  <c:v>0.15</c:v>
                </c:pt>
                <c:pt idx="2">
                  <c:v>0.113</c:v>
                </c:pt>
                <c:pt idx="3">
                  <c:v>7.3999999999999996E-2</c:v>
                </c:pt>
                <c:pt idx="4">
                  <c:v>7.0999999999999994E-2</c:v>
                </c:pt>
                <c:pt idx="5">
                  <c:v>7.2999999999999995E-2</c:v>
                </c:pt>
                <c:pt idx="6">
                  <c:v>4.9000000000000002E-2</c:v>
                </c:pt>
                <c:pt idx="7">
                  <c:v>5.7000000000000002E-2</c:v>
                </c:pt>
                <c:pt idx="8">
                  <c:v>3.3000000000000002E-2</c:v>
                </c:pt>
                <c:pt idx="9">
                  <c:v>9.1999999999999998E-2</c:v>
                </c:pt>
                <c:pt idx="10">
                  <c:v>6.2E-2</c:v>
                </c:pt>
              </c:numCache>
            </c:numRef>
          </c:val>
          <c:extLst>
            <c:ext xmlns:c16="http://schemas.microsoft.com/office/drawing/2014/chart" uri="{C3380CC4-5D6E-409C-BE32-E72D297353CC}">
              <c16:uniqueId val="{00000008-E564-488E-87DA-461AD03C158D}"/>
            </c:ext>
          </c:extLst>
        </c:ser>
        <c:dLbls>
          <c:showLegendKey val="0"/>
          <c:showVal val="0"/>
          <c:showCatName val="0"/>
          <c:showSerName val="0"/>
          <c:showPercent val="0"/>
          <c:showBubbleSize val="0"/>
        </c:dLbls>
        <c:gapWidth val="10"/>
        <c:axId val="438992488"/>
        <c:axId val="438984288"/>
      </c:barChart>
      <c:valAx>
        <c:axId val="438984288"/>
        <c:scaling>
          <c:orientation val="minMax"/>
        </c:scaling>
        <c:delete val="1"/>
        <c:axPos val="t"/>
        <c:numFmt formatCode="0%" sourceLinked="0"/>
        <c:majorTickMark val="out"/>
        <c:minorTickMark val="none"/>
        <c:tickLblPos val="nextTo"/>
        <c:crossAx val="438992488"/>
        <c:crosses val="autoZero"/>
        <c:crossBetween val="between"/>
      </c:valAx>
      <c:catAx>
        <c:axId val="438992488"/>
        <c:scaling>
          <c:orientation val="maxMin"/>
        </c:scaling>
        <c:delete val="0"/>
        <c:axPos val="l"/>
        <c:numFmt formatCode="General" sourceLinked="1"/>
        <c:majorTickMark val="none"/>
        <c:minorTickMark val="none"/>
        <c:tickLblPos val="nextTo"/>
        <c:spPr>
          <a:noFill/>
          <a:ln>
            <a:solidFill>
              <a:schemeClr val="bg1">
                <a:lumMod val="85000"/>
              </a:schemeClr>
            </a:solidFill>
          </a:ln>
          <a:effectLst/>
        </c:spPr>
        <c:txPr>
          <a:bodyPr rot="0" spcFirstLastPara="1" vertOverflow="ellipsis"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850743498326267E-2"/>
          <c:y val="7.5700344708579351E-2"/>
          <c:w val="0.90633011006155817"/>
          <c:h val="0.77126189850943716"/>
        </c:manualLayout>
      </c:layout>
      <c:lineChart>
        <c:grouping val="standard"/>
        <c:varyColors val="0"/>
        <c:ser>
          <c:idx val="0"/>
          <c:order val="0"/>
          <c:tx>
            <c:strRef>
              <c:f>Sheet1!$B$1</c:f>
              <c:strCache>
                <c:ptCount val="1"/>
                <c:pt idx="0">
                  <c:v>&lt;1 year</c:v>
                </c:pt>
              </c:strCache>
            </c:strRef>
          </c:tx>
          <c:spPr>
            <a:ln w="31750" cap="rnd">
              <a:solidFill>
                <a:srgbClr val="0339A6"/>
              </a:solidFill>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0.00</c:formatCode>
                <c:ptCount val="14"/>
                <c:pt idx="0">
                  <c:v>16.299363999408374</c:v>
                </c:pt>
                <c:pt idx="1">
                  <c:v>14.362026862026861</c:v>
                </c:pt>
                <c:pt idx="2">
                  <c:v>14.936507936507937</c:v>
                </c:pt>
                <c:pt idx="3">
                  <c:v>15.440231362467866</c:v>
                </c:pt>
                <c:pt idx="4">
                  <c:v>16.107918263090674</c:v>
                </c:pt>
                <c:pt idx="5">
                  <c:v>16.687480487043395</c:v>
                </c:pt>
                <c:pt idx="6">
                  <c:v>17.39609571788413</c:v>
                </c:pt>
                <c:pt idx="7">
                  <c:v>15.924363181747147</c:v>
                </c:pt>
                <c:pt idx="8">
                  <c:v>14.562342569269521</c:v>
                </c:pt>
                <c:pt idx="9">
                  <c:v>13.476408395139655</c:v>
                </c:pt>
                <c:pt idx="10">
                  <c:v>9.8119858989424209</c:v>
                </c:pt>
                <c:pt idx="11">
                  <c:v>9.6968622584648116</c:v>
                </c:pt>
                <c:pt idx="12">
                  <c:v>16.885007278020378</c:v>
                </c:pt>
                <c:pt idx="13">
                  <c:v>22.359227291409784</c:v>
                </c:pt>
              </c:numCache>
            </c:numRef>
          </c:val>
          <c:smooth val="0"/>
          <c:extLst>
            <c:ext xmlns:c16="http://schemas.microsoft.com/office/drawing/2014/chart" uri="{C3380CC4-5D6E-409C-BE32-E72D297353CC}">
              <c16:uniqueId val="{00000000-236B-455F-A152-4D5525B93FEE}"/>
            </c:ext>
          </c:extLst>
        </c:ser>
        <c:ser>
          <c:idx val="1"/>
          <c:order val="1"/>
          <c:tx>
            <c:strRef>
              <c:f>Sheet1!$C$1</c:f>
              <c:strCache>
                <c:ptCount val="1"/>
                <c:pt idx="0">
                  <c:v>1–4 years</c:v>
                </c:pt>
              </c:strCache>
            </c:strRef>
          </c:tx>
          <c:spPr>
            <a:ln w="31750" cap="rnd">
              <a:solidFill>
                <a:srgbClr val="04ADBF"/>
              </a:solidFill>
              <a:prstDash val="dash"/>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Sheet1!$C$2:$C$15</c:f>
              <c:numCache>
                <c:formatCode>0.00</c:formatCode>
                <c:ptCount val="14"/>
                <c:pt idx="0">
                  <c:v>18.858157077355418</c:v>
                </c:pt>
                <c:pt idx="1">
                  <c:v>17.155067155067155</c:v>
                </c:pt>
                <c:pt idx="2">
                  <c:v>17.61904761904762</c:v>
                </c:pt>
                <c:pt idx="3">
                  <c:v>16.050771208226223</c:v>
                </c:pt>
                <c:pt idx="4">
                  <c:v>14.910600255427841</c:v>
                </c:pt>
                <c:pt idx="5">
                  <c:v>15.985014049328756</c:v>
                </c:pt>
                <c:pt idx="6">
                  <c:v>15.554156171284635</c:v>
                </c:pt>
                <c:pt idx="7">
                  <c:v>16.518205969682761</c:v>
                </c:pt>
                <c:pt idx="8">
                  <c:v>16.81360201511335</c:v>
                </c:pt>
                <c:pt idx="9">
                  <c:v>16.790279311977276</c:v>
                </c:pt>
                <c:pt idx="10">
                  <c:v>17.841754798276536</c:v>
                </c:pt>
                <c:pt idx="11">
                  <c:v>15.493706789576317</c:v>
                </c:pt>
                <c:pt idx="12">
                  <c:v>13.892932233543586</c:v>
                </c:pt>
                <c:pt idx="13">
                  <c:v>15.043156596794081</c:v>
                </c:pt>
              </c:numCache>
            </c:numRef>
          </c:val>
          <c:smooth val="0"/>
          <c:extLst>
            <c:ext xmlns:c16="http://schemas.microsoft.com/office/drawing/2014/chart" uri="{C3380CC4-5D6E-409C-BE32-E72D297353CC}">
              <c16:uniqueId val="{00000001-236B-455F-A152-4D5525B93FEE}"/>
            </c:ext>
          </c:extLst>
        </c:ser>
        <c:ser>
          <c:idx val="2"/>
          <c:order val="2"/>
          <c:tx>
            <c:strRef>
              <c:f>Sheet1!$D$1</c:f>
              <c:strCache>
                <c:ptCount val="1"/>
                <c:pt idx="0">
                  <c:v>5–9 years</c:v>
                </c:pt>
              </c:strCache>
            </c:strRef>
          </c:tx>
          <c:spPr>
            <a:ln w="31750" cap="rnd">
              <a:solidFill>
                <a:srgbClr val="F2B705"/>
              </a:solidFill>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Sheet1!$D$2:$D$15</c:f>
              <c:numCache>
                <c:formatCode>0.00</c:formatCode>
                <c:ptCount val="14"/>
                <c:pt idx="0">
                  <c:v>14.701967164620619</c:v>
                </c:pt>
                <c:pt idx="1">
                  <c:v>15.903540903540902</c:v>
                </c:pt>
                <c:pt idx="2">
                  <c:v>14.920634920634921</c:v>
                </c:pt>
                <c:pt idx="3">
                  <c:v>14.026349614395887</c:v>
                </c:pt>
                <c:pt idx="4">
                  <c:v>13.729246487867178</c:v>
                </c:pt>
                <c:pt idx="5">
                  <c:v>12.347798938495162</c:v>
                </c:pt>
                <c:pt idx="6">
                  <c:v>11.996221662468514</c:v>
                </c:pt>
                <c:pt idx="7">
                  <c:v>11.798718549773401</c:v>
                </c:pt>
                <c:pt idx="8">
                  <c:v>10.894206549118387</c:v>
                </c:pt>
                <c:pt idx="9">
                  <c:v>10.935774025564147</c:v>
                </c:pt>
                <c:pt idx="10">
                  <c:v>12.612612612612612</c:v>
                </c:pt>
                <c:pt idx="11">
                  <c:v>13.738698812267328</c:v>
                </c:pt>
                <c:pt idx="12">
                  <c:v>12.97104965227236</c:v>
                </c:pt>
                <c:pt idx="13">
                  <c:v>11.330319221811207</c:v>
                </c:pt>
              </c:numCache>
            </c:numRef>
          </c:val>
          <c:smooth val="0"/>
          <c:extLst>
            <c:ext xmlns:c16="http://schemas.microsoft.com/office/drawing/2014/chart" uri="{C3380CC4-5D6E-409C-BE32-E72D297353CC}">
              <c16:uniqueId val="{00000002-236B-455F-A152-4D5525B93FEE}"/>
            </c:ext>
          </c:extLst>
        </c:ser>
        <c:ser>
          <c:idx val="3"/>
          <c:order val="3"/>
          <c:tx>
            <c:strRef>
              <c:f>Sheet1!$E$1</c:f>
              <c:strCache>
                <c:ptCount val="1"/>
                <c:pt idx="0">
                  <c:v>10–19 years</c:v>
                </c:pt>
              </c:strCache>
            </c:strRef>
          </c:tx>
          <c:spPr>
            <a:ln w="31750" cap="rnd">
              <a:solidFill>
                <a:srgbClr val="F28705"/>
              </a:solidFill>
              <a:prstDash val="dash"/>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Sheet1!$E$2:$E$15</c:f>
              <c:numCache>
                <c:formatCode>0.00</c:formatCode>
                <c:ptCount val="14"/>
                <c:pt idx="0">
                  <c:v>17.586155894098507</c:v>
                </c:pt>
                <c:pt idx="1">
                  <c:v>20.177045177045176</c:v>
                </c:pt>
                <c:pt idx="2">
                  <c:v>19.142857142857146</c:v>
                </c:pt>
                <c:pt idx="3">
                  <c:v>19.97107969151671</c:v>
                </c:pt>
                <c:pt idx="4">
                  <c:v>18.773946360153257</c:v>
                </c:pt>
                <c:pt idx="5">
                  <c:v>19.497346237901965</c:v>
                </c:pt>
                <c:pt idx="6">
                  <c:v>19.505667506297229</c:v>
                </c:pt>
                <c:pt idx="7">
                  <c:v>18.112205032036258</c:v>
                </c:pt>
                <c:pt idx="8">
                  <c:v>18.702770780856426</c:v>
                </c:pt>
                <c:pt idx="9">
                  <c:v>17.374151806848666</c:v>
                </c:pt>
                <c:pt idx="10">
                  <c:v>16.333725029377206</c:v>
                </c:pt>
                <c:pt idx="11">
                  <c:v>17.213260060273001</c:v>
                </c:pt>
                <c:pt idx="12">
                  <c:v>15.413229823710171</c:v>
                </c:pt>
                <c:pt idx="13">
                  <c:v>14.549938347718866</c:v>
                </c:pt>
              </c:numCache>
            </c:numRef>
          </c:val>
          <c:smooth val="0"/>
          <c:extLst>
            <c:ext xmlns:c16="http://schemas.microsoft.com/office/drawing/2014/chart" uri="{C3380CC4-5D6E-409C-BE32-E72D297353CC}">
              <c16:uniqueId val="{00000003-236B-455F-A152-4D5525B93FEE}"/>
            </c:ext>
          </c:extLst>
        </c:ser>
        <c:ser>
          <c:idx val="4"/>
          <c:order val="4"/>
          <c:tx>
            <c:strRef>
              <c:f>Sheet1!$F$1</c:f>
              <c:strCache>
                <c:ptCount val="1"/>
                <c:pt idx="0">
                  <c:v>≥20 years</c:v>
                </c:pt>
              </c:strCache>
            </c:strRef>
          </c:tx>
          <c:spPr>
            <a:ln w="31750" cap="rnd">
              <a:solidFill>
                <a:srgbClr val="F2380F"/>
              </a:solidFill>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Sheet1!$F$2:$F$15</c:f>
              <c:numCache>
                <c:formatCode>0.00</c:formatCode>
                <c:ptCount val="14"/>
                <c:pt idx="0">
                  <c:v>22.570625647093628</c:v>
                </c:pt>
                <c:pt idx="1">
                  <c:v>23.27533577533578</c:v>
                </c:pt>
                <c:pt idx="2">
                  <c:v>25.19047619047619</c:v>
                </c:pt>
                <c:pt idx="3">
                  <c:v>25.578406169665808</c:v>
                </c:pt>
                <c:pt idx="4">
                  <c:v>27.314814814814813</c:v>
                </c:pt>
                <c:pt idx="5">
                  <c:v>26.459569153918199</c:v>
                </c:pt>
                <c:pt idx="6">
                  <c:v>26.464105793450884</c:v>
                </c:pt>
                <c:pt idx="7">
                  <c:v>27.129238943584937</c:v>
                </c:pt>
                <c:pt idx="8">
                  <c:v>28.29030226700252</c:v>
                </c:pt>
                <c:pt idx="9">
                  <c:v>30.250907369417703</c:v>
                </c:pt>
                <c:pt idx="10">
                  <c:v>31.981981981981981</c:v>
                </c:pt>
                <c:pt idx="11">
                  <c:v>33.256514802340007</c:v>
                </c:pt>
                <c:pt idx="12">
                  <c:v>34.594856865599219</c:v>
                </c:pt>
                <c:pt idx="13">
                  <c:v>30.511028908069598</c:v>
                </c:pt>
              </c:numCache>
            </c:numRef>
          </c:val>
          <c:smooth val="0"/>
          <c:extLst>
            <c:ext xmlns:c16="http://schemas.microsoft.com/office/drawing/2014/chart" uri="{C3380CC4-5D6E-409C-BE32-E72D297353CC}">
              <c16:uniqueId val="{00000004-236B-455F-A152-4D5525B93FEE}"/>
            </c:ext>
          </c:extLst>
        </c:ser>
        <c:dLbls>
          <c:showLegendKey val="0"/>
          <c:showVal val="0"/>
          <c:showCatName val="0"/>
          <c:showSerName val="0"/>
          <c:showPercent val="0"/>
          <c:showBubbleSize val="0"/>
        </c:dLbls>
        <c:smooth val="0"/>
        <c:axId val="531148896"/>
        <c:axId val="531145288"/>
      </c:lineChart>
      <c:catAx>
        <c:axId val="531148896"/>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262626"/>
            </a:solidFill>
            <a:round/>
          </a:ln>
          <a:effectLst/>
        </c:spPr>
        <c:txPr>
          <a:bodyPr rot="-60000000" spcFirstLastPara="1" vertOverflow="ellipsis" vert="horz" wrap="square" anchor="ctr" anchorCtr="1"/>
          <a:lstStyle/>
          <a:p>
            <a:pPr>
              <a:defRPr sz="16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quot;%&quot;" sourceLinked="0"/>
        <c:majorTickMark val="out"/>
        <c:minorTickMark val="none"/>
        <c:tickLblPos val="nextTo"/>
        <c:spPr>
          <a:solidFill>
            <a:srgbClr val="FFFFFF"/>
          </a:solidFill>
          <a:ln w="9525">
            <a:solidFill>
              <a:srgbClr val="262626"/>
            </a:solidFill>
          </a:ln>
          <a:effectLst/>
        </c:spPr>
        <c:txPr>
          <a:bodyPr rot="-60000000" spcFirstLastPara="1" vertOverflow="ellipsis" vert="horz" wrap="square" anchor="ctr" anchorCtr="1"/>
          <a:lstStyle/>
          <a:p>
            <a:pPr>
              <a:defRPr sz="16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
      </c:valAx>
      <c:spPr>
        <a:solidFill>
          <a:srgbClr val="FFFFFF"/>
        </a:solidFill>
        <a:ln w="31750">
          <a:noFill/>
        </a:ln>
        <a:effectLst/>
      </c:spPr>
    </c:plotArea>
    <c:legend>
      <c:legendPos val="t"/>
      <c:legendEntry>
        <c:idx val="0"/>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4"/>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96936893994543"/>
          <c:y val="3.7710985927290996E-2"/>
          <c:w val="0.87021144732668354"/>
          <c:h val="0.84697385241034473"/>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General</c:formatCode>
                <c:ptCount val="13"/>
                <c:pt idx="0">
                  <c:v>3152</c:v>
                </c:pt>
                <c:pt idx="1">
                  <c:v>3038</c:v>
                </c:pt>
                <c:pt idx="2">
                  <c:v>3097</c:v>
                </c:pt>
                <c:pt idx="3">
                  <c:v>3082</c:v>
                </c:pt>
                <c:pt idx="4">
                  <c:v>3296</c:v>
                </c:pt>
                <c:pt idx="5">
                  <c:v>3206</c:v>
                </c:pt>
                <c:pt idx="6">
                  <c:v>3269</c:v>
                </c:pt>
                <c:pt idx="7">
                  <c:v>3211</c:v>
                </c:pt>
                <c:pt idx="8">
                  <c:v>3158</c:v>
                </c:pt>
                <c:pt idx="9">
                  <c:v>2582</c:v>
                </c:pt>
                <c:pt idx="10" formatCode="0">
                  <c:v>2751</c:v>
                </c:pt>
                <c:pt idx="11" formatCode="0">
                  <c:v>2846</c:v>
                </c:pt>
                <c:pt idx="12" formatCode="0">
                  <c:v>2887</c:v>
                </c:pt>
              </c:numCache>
            </c:numRef>
          </c:val>
          <c:extLst>
            <c:ext xmlns:c16="http://schemas.microsoft.com/office/drawing/2014/chart" uri="{C3380CC4-5D6E-409C-BE32-E72D297353CC}">
              <c16:uniqueId val="{00000000-85A0-4FD2-9836-001F7D31C102}"/>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Sheet1!$C$2:$C$14</c:f>
              <c:numCache>
                <c:formatCode>General</c:formatCode>
                <c:ptCount val="13"/>
                <c:pt idx="0">
                  <c:v>3000</c:v>
                </c:pt>
                <c:pt idx="1">
                  <c:v>2787</c:v>
                </c:pt>
                <c:pt idx="2">
                  <c:v>2698</c:v>
                </c:pt>
                <c:pt idx="3">
                  <c:v>2749</c:v>
                </c:pt>
                <c:pt idx="4">
                  <c:v>2700</c:v>
                </c:pt>
                <c:pt idx="5">
                  <c:v>2591</c:v>
                </c:pt>
                <c:pt idx="6">
                  <c:v>2553</c:v>
                </c:pt>
                <c:pt idx="7">
                  <c:v>2621</c:v>
                </c:pt>
                <c:pt idx="8">
                  <c:v>2691</c:v>
                </c:pt>
                <c:pt idx="9">
                  <c:v>2125</c:v>
                </c:pt>
                <c:pt idx="10" formatCode="0">
                  <c:v>2404</c:v>
                </c:pt>
                <c:pt idx="11" formatCode="0">
                  <c:v>2834</c:v>
                </c:pt>
                <c:pt idx="12" formatCode="0">
                  <c:v>3546</c:v>
                </c:pt>
              </c:numCache>
            </c:numRef>
          </c:val>
          <c:extLst>
            <c:ext xmlns:c16="http://schemas.microsoft.com/office/drawing/2014/chart" uri="{C3380CC4-5D6E-409C-BE32-E72D297353CC}">
              <c16:uniqueId val="{00000001-85A0-4FD2-9836-001F7D31C102}"/>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Sheet1!$D$2:$D$14</c:f>
              <c:numCache>
                <c:formatCode>General</c:formatCode>
                <c:ptCount val="13"/>
                <c:pt idx="0">
                  <c:v>2398</c:v>
                </c:pt>
                <c:pt idx="1">
                  <c:v>2238</c:v>
                </c:pt>
                <c:pt idx="2">
                  <c:v>2088</c:v>
                </c:pt>
                <c:pt idx="3">
                  <c:v>2009</c:v>
                </c:pt>
                <c:pt idx="4">
                  <c:v>1998</c:v>
                </c:pt>
                <c:pt idx="5">
                  <c:v>1985</c:v>
                </c:pt>
                <c:pt idx="6">
                  <c:v>1905</c:v>
                </c:pt>
                <c:pt idx="7">
                  <c:v>1795</c:v>
                </c:pt>
                <c:pt idx="8">
                  <c:v>1749</c:v>
                </c:pt>
                <c:pt idx="9">
                  <c:v>1411</c:v>
                </c:pt>
                <c:pt idx="10" formatCode="0">
                  <c:v>1420</c:v>
                </c:pt>
                <c:pt idx="11" formatCode="0">
                  <c:v>1322</c:v>
                </c:pt>
                <c:pt idx="12" formatCode="0">
                  <c:v>1697</c:v>
                </c:pt>
              </c:numCache>
            </c:numRef>
          </c:val>
          <c:extLst>
            <c:ext xmlns:c16="http://schemas.microsoft.com/office/drawing/2014/chart" uri="{C3380CC4-5D6E-409C-BE32-E72D297353CC}">
              <c16:uniqueId val="{00000002-85A0-4FD2-9836-001F7D31C102}"/>
            </c:ext>
          </c:extLst>
        </c:ser>
        <c:ser>
          <c:idx val="3"/>
          <c:order val="3"/>
          <c:tx>
            <c:strRef>
              <c:f>Sheet1!$E$1</c:f>
              <c:strCache>
                <c:ptCount val="1"/>
                <c:pt idx="0">
                  <c:v>White</c:v>
                </c:pt>
              </c:strCache>
            </c:strRef>
          </c:tx>
          <c:spPr>
            <a:solidFill>
              <a:srgbClr val="F6A01A"/>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Sheet1!$E$2:$E$14</c:f>
              <c:numCache>
                <c:formatCode>General</c:formatCode>
                <c:ptCount val="13"/>
                <c:pt idx="0">
                  <c:v>1631</c:v>
                </c:pt>
                <c:pt idx="1">
                  <c:v>1549</c:v>
                </c:pt>
                <c:pt idx="2">
                  <c:v>1410</c:v>
                </c:pt>
                <c:pt idx="3">
                  <c:v>1236</c:v>
                </c:pt>
                <c:pt idx="4">
                  <c:v>1235</c:v>
                </c:pt>
                <c:pt idx="5">
                  <c:v>1193</c:v>
                </c:pt>
                <c:pt idx="6">
                  <c:v>1056</c:v>
                </c:pt>
                <c:pt idx="7">
                  <c:v>1067</c:v>
                </c:pt>
                <c:pt idx="8">
                  <c:v>1007</c:v>
                </c:pt>
                <c:pt idx="9">
                  <c:v>777</c:v>
                </c:pt>
                <c:pt idx="10" formatCode="0">
                  <c:v>881</c:v>
                </c:pt>
                <c:pt idx="11" formatCode="0">
                  <c:v>845</c:v>
                </c:pt>
                <c:pt idx="12" formatCode="0">
                  <c:v>898</c:v>
                </c:pt>
              </c:numCache>
            </c:numRef>
          </c:val>
          <c:extLst>
            <c:ext xmlns:c16="http://schemas.microsoft.com/office/drawing/2014/chart" uri="{C3380CC4-5D6E-409C-BE32-E72D297353CC}">
              <c16:uniqueId val="{00000003-85A0-4FD2-9836-001F7D31C102}"/>
            </c:ext>
          </c:extLst>
        </c:ser>
        <c:ser>
          <c:idx val="4"/>
          <c:order val="4"/>
          <c:tx>
            <c:strRef>
              <c:f>Sheet1!$F$1</c:f>
              <c:strCache>
                <c:ptCount val="1"/>
                <c:pt idx="0">
                  <c:v>American Indian/Alaska Native</c:v>
                </c:pt>
              </c:strCache>
            </c:strRef>
          </c:tx>
          <c:spPr>
            <a:solidFill>
              <a:srgbClr val="A87FE5"/>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Sheet1!$F$2:$F$14</c:f>
              <c:numCache>
                <c:formatCode>General</c:formatCode>
                <c:ptCount val="13"/>
                <c:pt idx="0">
                  <c:v>132</c:v>
                </c:pt>
                <c:pt idx="1">
                  <c:v>133</c:v>
                </c:pt>
                <c:pt idx="2">
                  <c:v>123</c:v>
                </c:pt>
                <c:pt idx="3">
                  <c:v>117</c:v>
                </c:pt>
                <c:pt idx="4">
                  <c:v>144</c:v>
                </c:pt>
                <c:pt idx="5">
                  <c:v>110</c:v>
                </c:pt>
                <c:pt idx="6">
                  <c:v>91</c:v>
                </c:pt>
                <c:pt idx="7">
                  <c:v>102</c:v>
                </c:pt>
                <c:pt idx="8">
                  <c:v>79</c:v>
                </c:pt>
                <c:pt idx="9">
                  <c:v>78</c:v>
                </c:pt>
                <c:pt idx="10" formatCode="0">
                  <c:v>87</c:v>
                </c:pt>
                <c:pt idx="11" formatCode="0">
                  <c:v>114</c:v>
                </c:pt>
                <c:pt idx="12" formatCode="0">
                  <c:v>108</c:v>
                </c:pt>
              </c:numCache>
            </c:numRef>
          </c:val>
          <c:extLst>
            <c:ext xmlns:c16="http://schemas.microsoft.com/office/drawing/2014/chart" uri="{C3380CC4-5D6E-409C-BE32-E72D297353CC}">
              <c16:uniqueId val="{00000004-85A0-4FD2-9836-001F7D31C102}"/>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Sheet1!$G$2:$G$14</c:f>
              <c:numCache>
                <c:formatCode>General</c:formatCode>
                <c:ptCount val="13"/>
                <c:pt idx="0">
                  <c:v>81</c:v>
                </c:pt>
                <c:pt idx="1">
                  <c:v>64</c:v>
                </c:pt>
                <c:pt idx="2">
                  <c:v>61</c:v>
                </c:pt>
                <c:pt idx="3">
                  <c:v>91</c:v>
                </c:pt>
                <c:pt idx="4">
                  <c:v>101</c:v>
                </c:pt>
                <c:pt idx="5">
                  <c:v>76</c:v>
                </c:pt>
                <c:pt idx="6">
                  <c:v>109</c:v>
                </c:pt>
                <c:pt idx="7">
                  <c:v>114</c:v>
                </c:pt>
                <c:pt idx="8">
                  <c:v>103</c:v>
                </c:pt>
                <c:pt idx="9">
                  <c:v>115</c:v>
                </c:pt>
                <c:pt idx="10" formatCode="0">
                  <c:v>114</c:v>
                </c:pt>
                <c:pt idx="11" formatCode="0">
                  <c:v>156</c:v>
                </c:pt>
                <c:pt idx="12" formatCode="0">
                  <c:v>147</c:v>
                </c:pt>
              </c:numCache>
            </c:numRef>
          </c:val>
          <c:extLst>
            <c:ext xmlns:c16="http://schemas.microsoft.com/office/drawing/2014/chart" uri="{C3380CC4-5D6E-409C-BE32-E72D297353CC}">
              <c16:uniqueId val="{00000005-85A0-4FD2-9836-001F7D31C102}"/>
            </c:ext>
          </c:extLst>
        </c:ser>
        <c:ser>
          <c:idx val="6"/>
          <c:order val="6"/>
          <c:tx>
            <c:strRef>
              <c:f>Sheet1!$H$1</c:f>
              <c:strCache>
                <c:ptCount val="1"/>
                <c:pt idx="0">
                  <c:v>Multiple race</c:v>
                </c:pt>
              </c:strCache>
            </c:strRef>
          </c:tx>
          <c:spPr>
            <a:solidFill>
              <a:schemeClr val="accent6"/>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Sheet1!$H$2:$H$14</c:f>
              <c:numCache>
                <c:formatCode>General</c:formatCode>
                <c:ptCount val="13"/>
                <c:pt idx="0">
                  <c:v>57</c:v>
                </c:pt>
                <c:pt idx="1">
                  <c:v>59</c:v>
                </c:pt>
                <c:pt idx="2">
                  <c:v>54</c:v>
                </c:pt>
                <c:pt idx="3">
                  <c:v>78</c:v>
                </c:pt>
                <c:pt idx="4">
                  <c:v>46</c:v>
                </c:pt>
                <c:pt idx="5">
                  <c:v>57</c:v>
                </c:pt>
                <c:pt idx="6">
                  <c:v>60</c:v>
                </c:pt>
                <c:pt idx="7">
                  <c:v>60</c:v>
                </c:pt>
                <c:pt idx="8">
                  <c:v>74</c:v>
                </c:pt>
                <c:pt idx="9">
                  <c:v>54</c:v>
                </c:pt>
                <c:pt idx="10" formatCode="0">
                  <c:v>163</c:v>
                </c:pt>
                <c:pt idx="11" formatCode="0">
                  <c:v>132</c:v>
                </c:pt>
                <c:pt idx="12" formatCode="0">
                  <c:v>200</c:v>
                </c:pt>
              </c:numCache>
            </c:numRef>
          </c:val>
          <c:extLst>
            <c:ext xmlns:c16="http://schemas.microsoft.com/office/drawing/2014/chart" uri="{C3380CC4-5D6E-409C-BE32-E72D297353CC}">
              <c16:uniqueId val="{00000006-85A0-4FD2-9836-001F7D31C102}"/>
            </c:ext>
          </c:extLst>
        </c:ser>
        <c:ser>
          <c:idx val="7"/>
          <c:order val="7"/>
          <c:tx>
            <c:strRef>
              <c:f>Sheet1!$I$1</c:f>
              <c:strCache>
                <c:ptCount val="1"/>
                <c:pt idx="0">
                  <c:v>Other race</c:v>
                </c:pt>
              </c:strCache>
            </c:strRef>
          </c:tx>
          <c:spPr>
            <a:solidFill>
              <a:srgbClr val="FF6699"/>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Sheet1!$I$2:$I$14</c:f>
              <c:numCache>
                <c:formatCode>General</c:formatCode>
                <c:ptCount val="13"/>
                <c:pt idx="12">
                  <c:v>95</c:v>
                </c:pt>
              </c:numCache>
            </c:numRef>
          </c:val>
          <c:extLst>
            <c:ext xmlns:c16="http://schemas.microsoft.com/office/drawing/2014/chart" uri="{C3380CC4-5D6E-409C-BE32-E72D297353CC}">
              <c16:uniqueId val="{00000000-BABD-4F9C-B619-4154C342EE5C}"/>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max val="12000"/>
          <c:min val="0"/>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02869122330442"/>
          <c:y val="3.7711044098211126E-2"/>
          <c:w val="0.86303298453885202"/>
          <c:h val="0.81986949136901577"/>
        </c:manualLayout>
      </c:layout>
      <c:barChart>
        <c:barDir val="col"/>
        <c:grouping val="percent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0.00</c:formatCode>
                <c:ptCount val="13"/>
                <c:pt idx="0">
                  <c:v>30.102186992646356</c:v>
                </c:pt>
                <c:pt idx="1">
                  <c:v>30.6620912394025</c:v>
                </c:pt>
                <c:pt idx="2">
                  <c:v>32.408957722896609</c:v>
                </c:pt>
                <c:pt idx="3">
                  <c:v>32.86064612432029</c:v>
                </c:pt>
                <c:pt idx="4">
                  <c:v>34.552888143411259</c:v>
                </c:pt>
                <c:pt idx="5">
                  <c:v>34.704481489499898</c:v>
                </c:pt>
                <c:pt idx="6">
                  <c:v>36.05779836752702</c:v>
                </c:pt>
                <c:pt idx="7">
                  <c:v>35.693641618497111</c:v>
                </c:pt>
                <c:pt idx="8">
                  <c:v>35.503091624508151</c:v>
                </c:pt>
                <c:pt idx="9">
                  <c:v>36.011157601115762</c:v>
                </c:pt>
                <c:pt idx="10">
                  <c:v>34.97330282227307</c:v>
                </c:pt>
                <c:pt idx="11">
                  <c:v>34.157465194431111</c:v>
                </c:pt>
                <c:pt idx="12">
                  <c:v>29.969895152081389</c:v>
                </c:pt>
              </c:numCache>
            </c:numRef>
          </c:val>
          <c:extLst>
            <c:ext xmlns:c16="http://schemas.microsoft.com/office/drawing/2014/chart" uri="{C3380CC4-5D6E-409C-BE32-E72D297353CC}">
              <c16:uniqueId val="{00000000-0363-4B3B-A5EC-6ED56556750B}"/>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Sheet1!$C$2:$C$14</c:f>
              <c:numCache>
                <c:formatCode>0.00</c:formatCode>
                <c:ptCount val="13"/>
                <c:pt idx="0">
                  <c:v>28.650558685894374</c:v>
                </c:pt>
                <c:pt idx="1">
                  <c:v>28.128784820347196</c:v>
                </c:pt>
                <c:pt idx="2">
                  <c:v>28.233570531603181</c:v>
                </c:pt>
                <c:pt idx="3">
                  <c:v>29.310160997974201</c:v>
                </c:pt>
                <c:pt idx="4">
                  <c:v>28.304853758255582</c:v>
                </c:pt>
                <c:pt idx="5">
                  <c:v>28.047196362849103</c:v>
                </c:pt>
                <c:pt idx="6">
                  <c:v>28.16015883520847</c:v>
                </c:pt>
                <c:pt idx="7">
                  <c:v>29.13517118719431</c:v>
                </c:pt>
                <c:pt idx="8">
                  <c:v>30.252951096121418</c:v>
                </c:pt>
                <c:pt idx="9">
                  <c:v>29.637377963737798</c:v>
                </c:pt>
                <c:pt idx="10">
                  <c:v>30.561912026442918</c:v>
                </c:pt>
                <c:pt idx="11">
                  <c:v>34.013442150744119</c:v>
                </c:pt>
                <c:pt idx="12">
                  <c:v>36.810962317035191</c:v>
                </c:pt>
              </c:numCache>
            </c:numRef>
          </c:val>
          <c:extLst>
            <c:ext xmlns:c16="http://schemas.microsoft.com/office/drawing/2014/chart" uri="{C3380CC4-5D6E-409C-BE32-E72D297353CC}">
              <c16:uniqueId val="{00000001-0363-4B3B-A5EC-6ED56556750B}"/>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Sheet1!$D$2:$D$14</c:f>
              <c:numCache>
                <c:formatCode>0.00</c:formatCode>
                <c:ptCount val="13"/>
                <c:pt idx="0">
                  <c:v>22.901346576258234</c:v>
                </c:pt>
                <c:pt idx="1">
                  <c:v>22.587807832054903</c:v>
                </c:pt>
                <c:pt idx="2">
                  <c:v>21.850146504813729</c:v>
                </c:pt>
                <c:pt idx="3">
                  <c:v>21.420194050538438</c:v>
                </c:pt>
                <c:pt idx="4">
                  <c:v>20.94559178110913</c:v>
                </c:pt>
                <c:pt idx="5">
                  <c:v>21.487334920978569</c:v>
                </c:pt>
                <c:pt idx="6">
                  <c:v>21.012574454003971</c:v>
                </c:pt>
                <c:pt idx="7">
                  <c:v>19.953312583370387</c:v>
                </c:pt>
                <c:pt idx="8">
                  <c:v>19.662731871838108</c:v>
                </c:pt>
                <c:pt idx="9">
                  <c:v>19.679218967921898</c:v>
                </c:pt>
                <c:pt idx="10">
                  <c:v>18.052377320111873</c:v>
                </c:pt>
                <c:pt idx="11">
                  <c:v>15.86653864618339</c:v>
                </c:pt>
                <c:pt idx="12">
                  <c:v>17.616526523409114</c:v>
                </c:pt>
              </c:numCache>
            </c:numRef>
          </c:val>
          <c:extLst>
            <c:ext xmlns:c16="http://schemas.microsoft.com/office/drawing/2014/chart" uri="{C3380CC4-5D6E-409C-BE32-E72D297353CC}">
              <c16:uniqueId val="{00000002-0363-4B3B-A5EC-6ED56556750B}"/>
            </c:ext>
          </c:extLst>
        </c:ser>
        <c:ser>
          <c:idx val="3"/>
          <c:order val="3"/>
          <c:tx>
            <c:strRef>
              <c:f>Sheet1!$E$1</c:f>
              <c:strCache>
                <c:ptCount val="1"/>
                <c:pt idx="0">
                  <c:v>White</c:v>
                </c:pt>
              </c:strCache>
            </c:strRef>
          </c:tx>
          <c:spPr>
            <a:solidFill>
              <a:srgbClr val="F6A01A"/>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Sheet1!$E$2:$E$14</c:f>
              <c:numCache>
                <c:formatCode>0.00</c:formatCode>
                <c:ptCount val="13"/>
                <c:pt idx="0">
                  <c:v>15.576353738897907</c:v>
                </c:pt>
                <c:pt idx="1">
                  <c:v>15.633831247476786</c:v>
                </c:pt>
                <c:pt idx="2">
                  <c:v>14.755127668480537</c:v>
                </c:pt>
                <c:pt idx="3">
                  <c:v>13.178377225717028</c:v>
                </c:pt>
                <c:pt idx="4">
                  <c:v>12.946849774609499</c:v>
                </c:pt>
                <c:pt idx="5">
                  <c:v>12.914050660316088</c:v>
                </c:pt>
                <c:pt idx="6">
                  <c:v>11.647915287888816</c:v>
                </c:pt>
                <c:pt idx="7">
                  <c:v>11.86082703423744</c:v>
                </c:pt>
                <c:pt idx="8">
                  <c:v>11.32096683530073</c:v>
                </c:pt>
                <c:pt idx="9">
                  <c:v>10.836820083682008</c:v>
                </c:pt>
                <c:pt idx="10">
                  <c:v>11.200101703534198</c:v>
                </c:pt>
                <c:pt idx="11">
                  <c:v>10.14162265962554</c:v>
                </c:pt>
                <c:pt idx="12">
                  <c:v>9.3221218727291593</c:v>
                </c:pt>
              </c:numCache>
            </c:numRef>
          </c:val>
          <c:extLst>
            <c:ext xmlns:c16="http://schemas.microsoft.com/office/drawing/2014/chart" uri="{C3380CC4-5D6E-409C-BE32-E72D297353CC}">
              <c16:uniqueId val="{00000003-0363-4B3B-A5EC-6ED56556750B}"/>
            </c:ext>
          </c:extLst>
        </c:ser>
        <c:ser>
          <c:idx val="4"/>
          <c:order val="4"/>
          <c:tx>
            <c:strRef>
              <c:f>Sheet1!$F$1</c:f>
              <c:strCache>
                <c:ptCount val="1"/>
                <c:pt idx="0">
                  <c:v>American Indian/Alaska Native</c:v>
                </c:pt>
              </c:strCache>
            </c:strRef>
          </c:tx>
          <c:spPr>
            <a:solidFill>
              <a:srgbClr val="A87FE5"/>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Sheet1!$F$2:$F$14</c:f>
              <c:numCache>
                <c:formatCode>0.00</c:formatCode>
                <c:ptCount val="13"/>
                <c:pt idx="0">
                  <c:v>1.2606245821793525</c:v>
                </c:pt>
                <c:pt idx="1">
                  <c:v>1.3423496164715383</c:v>
                </c:pt>
                <c:pt idx="2">
                  <c:v>1.2871494349100041</c:v>
                </c:pt>
                <c:pt idx="3">
                  <c:v>1.247467747094573</c:v>
                </c:pt>
                <c:pt idx="4">
                  <c:v>1.5095922004402977</c:v>
                </c:pt>
                <c:pt idx="5">
                  <c:v>1.1907339250920113</c:v>
                </c:pt>
                <c:pt idx="6">
                  <c:v>1.0037502757555703</c:v>
                </c:pt>
                <c:pt idx="7">
                  <c:v>1.133837261004891</c:v>
                </c:pt>
                <c:pt idx="8">
                  <c:v>0.88813940415964021</c:v>
                </c:pt>
                <c:pt idx="9">
                  <c:v>1.0878661087866108</c:v>
                </c:pt>
                <c:pt idx="10">
                  <c:v>1.1060259344012204</c:v>
                </c:pt>
                <c:pt idx="11">
                  <c:v>1.3682189150264041</c:v>
                </c:pt>
                <c:pt idx="12">
                  <c:v>1.1211460604173156</c:v>
                </c:pt>
              </c:numCache>
            </c:numRef>
          </c:val>
          <c:extLst>
            <c:ext xmlns:c16="http://schemas.microsoft.com/office/drawing/2014/chart" uri="{C3380CC4-5D6E-409C-BE32-E72D297353CC}">
              <c16:uniqueId val="{00000004-0363-4B3B-A5EC-6ED56556750B}"/>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Sheet1!$G$2:$G$14</c:f>
              <c:numCache>
                <c:formatCode>0.00</c:formatCode>
                <c:ptCount val="13"/>
                <c:pt idx="0">
                  <c:v>0.77356508451914807</c:v>
                </c:pt>
                <c:pt idx="1">
                  <c:v>0.6459426725878078</c:v>
                </c:pt>
                <c:pt idx="2">
                  <c:v>0.63834240267894515</c:v>
                </c:pt>
                <c:pt idx="3">
                  <c:v>0.97025269218466781</c:v>
                </c:pt>
                <c:pt idx="4">
                  <c:v>1.0588111961421534</c:v>
                </c:pt>
                <c:pt idx="5">
                  <c:v>0.82268889369993514</c:v>
                </c:pt>
                <c:pt idx="6">
                  <c:v>1.202294286344584</c:v>
                </c:pt>
                <c:pt idx="7">
                  <c:v>1.2672298799466428</c:v>
                </c:pt>
                <c:pt idx="8">
                  <c:v>1.1579539066891511</c:v>
                </c:pt>
                <c:pt idx="9">
                  <c:v>1.6039051603905161</c:v>
                </c:pt>
                <c:pt idx="10">
                  <c:v>1.4492753623188406</c:v>
                </c:pt>
                <c:pt idx="11">
                  <c:v>1.8722995679308689</c:v>
                </c:pt>
                <c:pt idx="12">
                  <c:v>1.5260043600124573</c:v>
                </c:pt>
              </c:numCache>
            </c:numRef>
          </c:val>
          <c:extLst>
            <c:ext xmlns:c16="http://schemas.microsoft.com/office/drawing/2014/chart" uri="{C3380CC4-5D6E-409C-BE32-E72D297353CC}">
              <c16:uniqueId val="{00000005-0363-4B3B-A5EC-6ED56556750B}"/>
            </c:ext>
          </c:extLst>
        </c:ser>
        <c:ser>
          <c:idx val="6"/>
          <c:order val="6"/>
          <c:tx>
            <c:strRef>
              <c:f>Sheet1!$H$1</c:f>
              <c:strCache>
                <c:ptCount val="1"/>
                <c:pt idx="0">
                  <c:v>Multiple race</c:v>
                </c:pt>
              </c:strCache>
            </c:strRef>
          </c:tx>
          <c:spPr>
            <a:solidFill>
              <a:schemeClr val="accent6"/>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Sheet1!$H$2:$H$14</c:f>
              <c:numCache>
                <c:formatCode>0.00</c:formatCode>
                <c:ptCount val="13"/>
                <c:pt idx="0">
                  <c:v>0.54436061503199307</c:v>
                </c:pt>
                <c:pt idx="1">
                  <c:v>0.59547840129188534</c:v>
                </c:pt>
                <c:pt idx="2">
                  <c:v>0.5650899958141482</c:v>
                </c:pt>
                <c:pt idx="3">
                  <c:v>0.83164516472971528</c:v>
                </c:pt>
                <c:pt idx="4">
                  <c:v>0.48223084180731735</c:v>
                </c:pt>
                <c:pt idx="5">
                  <c:v>0.61701667027495122</c:v>
                </c:pt>
                <c:pt idx="6">
                  <c:v>0.66181336863004636</c:v>
                </c:pt>
                <c:pt idx="7">
                  <c:v>0.66696309470875947</c:v>
                </c:pt>
                <c:pt idx="8">
                  <c:v>0.83192804946599208</c:v>
                </c:pt>
                <c:pt idx="9">
                  <c:v>0.7531380753138075</c:v>
                </c:pt>
                <c:pt idx="10">
                  <c:v>2.0722095092804476</c:v>
                </c:pt>
                <c:pt idx="11">
                  <c:v>1.5842534805568891</c:v>
                </c:pt>
                <c:pt idx="12">
                  <c:v>2.076196408180214</c:v>
                </c:pt>
              </c:numCache>
            </c:numRef>
          </c:val>
          <c:extLst>
            <c:ext xmlns:c16="http://schemas.microsoft.com/office/drawing/2014/chart" uri="{C3380CC4-5D6E-409C-BE32-E72D297353CC}">
              <c16:uniqueId val="{00000006-0363-4B3B-A5EC-6ED56556750B}"/>
            </c:ext>
          </c:extLst>
        </c:ser>
        <c:ser>
          <c:idx val="7"/>
          <c:order val="7"/>
          <c:tx>
            <c:strRef>
              <c:f>Sheet1!$I$1</c:f>
              <c:strCache>
                <c:ptCount val="1"/>
                <c:pt idx="0">
                  <c:v>Other race</c:v>
                </c:pt>
              </c:strCache>
            </c:strRef>
          </c:tx>
          <c:spPr>
            <a:solidFill>
              <a:schemeClr val="accent2">
                <a:lumMod val="60000"/>
              </a:schemeClr>
            </a:solidFill>
            <a:ln w="19050">
              <a:noFill/>
            </a:ln>
            <a:effectLst/>
          </c:spPr>
          <c:invertIfNegative val="0"/>
          <c:dPt>
            <c:idx val="12"/>
            <c:invertIfNegative val="0"/>
            <c:bubble3D val="0"/>
            <c:spPr>
              <a:solidFill>
                <a:srgbClr val="FF6699"/>
              </a:solidFill>
              <a:ln w="19050">
                <a:noFill/>
              </a:ln>
              <a:effectLst/>
            </c:spPr>
            <c:extLst>
              <c:ext xmlns:c16="http://schemas.microsoft.com/office/drawing/2014/chart" uri="{C3380CC4-5D6E-409C-BE32-E72D297353CC}">
                <c16:uniqueId val="{00000001-B195-4C55-8CEA-C4AF7DEC5E1C}"/>
              </c:ext>
            </c:extLst>
          </c:dPt>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Sheet1!$I$2:$I$14</c:f>
              <c:numCache>
                <c:formatCode>0.00</c:formatCode>
                <c:ptCount val="13"/>
                <c:pt idx="0">
                  <c:v>0</c:v>
                </c:pt>
                <c:pt idx="1">
                  <c:v>0</c:v>
                </c:pt>
                <c:pt idx="2">
                  <c:v>0</c:v>
                </c:pt>
                <c:pt idx="3">
                  <c:v>0</c:v>
                </c:pt>
                <c:pt idx="4">
                  <c:v>0</c:v>
                </c:pt>
                <c:pt idx="5">
                  <c:v>0</c:v>
                </c:pt>
                <c:pt idx="6">
                  <c:v>0</c:v>
                </c:pt>
                <c:pt idx="7">
                  <c:v>0</c:v>
                </c:pt>
                <c:pt idx="8">
                  <c:v>0</c:v>
                </c:pt>
                <c:pt idx="9">
                  <c:v>0</c:v>
                </c:pt>
                <c:pt idx="10">
                  <c:v>0</c:v>
                </c:pt>
                <c:pt idx="11">
                  <c:v>0</c:v>
                </c:pt>
                <c:pt idx="12">
                  <c:v>0.98619329388560162</c:v>
                </c:pt>
              </c:numCache>
            </c:numRef>
          </c:val>
          <c:extLst>
            <c:ext xmlns:c16="http://schemas.microsoft.com/office/drawing/2014/chart" uri="{C3380CC4-5D6E-409C-BE32-E72D297353CC}">
              <c16:uniqueId val="{00000000-B195-4C55-8CEA-C4AF7DEC5E1C}"/>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a:t>
                </a:r>
                <a:r>
                  <a:rPr lang="en-US" sz="2000" b="1" baseline="0">
                    <a:solidFill>
                      <a:schemeClr val="tx1">
                        <a:lumMod val="85000"/>
                        <a:lumOff val="15000"/>
                      </a:schemeClr>
                    </a:solidFill>
                    <a:latin typeface="Calibri" panose="020F0502020204030204" pitchFamily="34" charset="0"/>
                    <a:cs typeface="Calibri" panose="020F0502020204030204" pitchFamily="34" charset="0"/>
                  </a:rPr>
                  <a:t> of cases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47511745642051"/>
          <c:y val="3.7711044098211126E-2"/>
          <c:w val="0.58629319889386555"/>
          <c:h val="0.93264435044887983"/>
        </c:manualLayout>
      </c:layout>
      <c:barChart>
        <c:barDir val="bar"/>
        <c:grouping val="percentStacked"/>
        <c:varyColors val="0"/>
        <c:ser>
          <c:idx val="0"/>
          <c:order val="0"/>
          <c:tx>
            <c:v>Race/Ethnicity</c:v>
          </c:tx>
          <c:spPr>
            <a:solidFill>
              <a:srgbClr val="A13D84"/>
            </a:solidFill>
            <a:ln w="19050">
              <a:noFill/>
            </a:ln>
            <a:effectLst/>
          </c:spPr>
          <c:invertIfNegative val="0"/>
          <c:dLbls>
            <c:dLbl>
              <c:idx val="0"/>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D02-4685-A1C7-CC0BCAE4690D}"/>
                </c:ext>
              </c:extLst>
            </c:dLbl>
            <c:dLbl>
              <c:idx val="1"/>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D02-4685-A1C7-CC0BCAE4690D}"/>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D02-4685-A1C7-CC0BCAE4690D}"/>
                </c:ext>
              </c:extLst>
            </c:dLbl>
            <c:dLbl>
              <c:idx val="3"/>
              <c:layout>
                <c:manualLayout>
                  <c:x val="1.061844182782379E-2"/>
                  <c:y val="8.7533821806726336E-17"/>
                </c:manualLayout>
              </c:layout>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02-4685-A1C7-CC0BCAE4690D}"/>
                </c:ext>
              </c:extLst>
            </c:dLbl>
            <c:dLbl>
              <c:idx val="4"/>
              <c:layout>
                <c:manualLayout>
                  <c:x val="2.56918600420634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02-4685-A1C7-CC0BCAE4690D}"/>
                </c:ext>
              </c:extLst>
            </c:dLbl>
            <c:dLbl>
              <c:idx val="5"/>
              <c:layout>
                <c:manualLayout>
                  <c:x val="2.2907675138100235E-2"/>
                  <c:y val="8.753382180672633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02-4685-A1C7-CC0BCAE4690D}"/>
                </c:ext>
              </c:extLst>
            </c:dLbl>
            <c:dLbl>
              <c:idx val="6"/>
              <c:layout>
                <c:manualLayout>
                  <c:x val="2.7687330951034955E-2"/>
                  <c:y val="-2.387313627406510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6-CD02-4685-A1C7-CC0BCAE4690D}"/>
                </c:ext>
              </c:extLst>
            </c:dLbl>
            <c:dLbl>
              <c:idx val="7"/>
              <c:layout>
                <c:manualLayout>
                  <c:x val="2.4700939896919058E-2"/>
                  <c:y val="-2.38712564995553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02-4685-A1C7-CC0BCAE4690D}"/>
                </c:ext>
              </c:extLst>
            </c:dLbl>
            <c:dLbl>
              <c:idx val="8"/>
              <c:layout>
                <c:manualLayout>
                  <c:x val="2.3781204710863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2D-4653-A156-7E2CC54AEC94}"/>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Hispanic or Latino</c:v>
                </c:pt>
                <c:pt idx="1">
                  <c:v>Asian</c:v>
                </c:pt>
                <c:pt idx="2">
                  <c:v>Black or African American</c:v>
                </c:pt>
                <c:pt idx="3">
                  <c:v>White</c:v>
                </c:pt>
                <c:pt idx="4">
                  <c:v>Multiple race</c:v>
                </c:pt>
                <c:pt idx="5">
                  <c:v>Native Hawaiian or Other Pacific Islander</c:v>
                </c:pt>
                <c:pt idx="6">
                  <c:v>American Indian or Alaska Native</c:v>
                </c:pt>
                <c:pt idx="7">
                  <c:v>Other race</c:v>
                </c:pt>
                <c:pt idx="8">
                  <c:v>Unknown or missing</c:v>
                </c:pt>
              </c:strCache>
            </c:strRef>
          </c:cat>
          <c:val>
            <c:numRef>
              <c:f>Sheet1!$C$2:$C$10</c:f>
              <c:numCache>
                <c:formatCode>0.0</c:formatCode>
                <c:ptCount val="9"/>
                <c:pt idx="0">
                  <c:v>36.810962317035191</c:v>
                </c:pt>
                <c:pt idx="1">
                  <c:v>29.969895152081389</c:v>
                </c:pt>
                <c:pt idx="2">
                  <c:v>17.616526523409114</c:v>
                </c:pt>
                <c:pt idx="3">
                  <c:v>9.3221218727291593</c:v>
                </c:pt>
                <c:pt idx="4">
                  <c:v>2.076196408180214</c:v>
                </c:pt>
                <c:pt idx="5">
                  <c:v>1.5260043600124573</c:v>
                </c:pt>
                <c:pt idx="6">
                  <c:v>1.1211460604173156</c:v>
                </c:pt>
                <c:pt idx="7">
                  <c:v>0.98619329388560162</c:v>
                </c:pt>
                <c:pt idx="8">
                  <c:v>0.57095401224955877</c:v>
                </c:pt>
              </c:numCache>
            </c:numRef>
          </c:val>
          <c:extLst>
            <c:ext xmlns:c16="http://schemas.microsoft.com/office/drawing/2014/chart" uri="{C3380CC4-5D6E-409C-BE32-E72D297353CC}">
              <c16:uniqueId val="{00000008-CD02-4685-A1C7-CC0BCAE4690D}"/>
            </c:ext>
          </c:extLst>
        </c:ser>
        <c:ser>
          <c:idx val="1"/>
          <c:order val="1"/>
          <c:tx>
            <c:v>All others</c:v>
          </c:tx>
          <c:spPr>
            <a:solidFill>
              <a:srgbClr val="ECCCE3"/>
            </a:solidFill>
            <a:ln w="19050">
              <a:noFill/>
            </a:ln>
            <a:effectLst/>
          </c:spPr>
          <c:invertIfNegative val="0"/>
          <c:cat>
            <c:strRef>
              <c:f>Sheet1!$A$2:$A$10</c:f>
              <c:strCache>
                <c:ptCount val="9"/>
                <c:pt idx="0">
                  <c:v>Hispanic or Latino</c:v>
                </c:pt>
                <c:pt idx="1">
                  <c:v>Asian</c:v>
                </c:pt>
                <c:pt idx="2">
                  <c:v>Black or African American</c:v>
                </c:pt>
                <c:pt idx="3">
                  <c:v>White</c:v>
                </c:pt>
                <c:pt idx="4">
                  <c:v>Multiple race</c:v>
                </c:pt>
                <c:pt idx="5">
                  <c:v>Native Hawaiian or Other Pacific Islander</c:v>
                </c:pt>
                <c:pt idx="6">
                  <c:v>American Indian or Alaska Native</c:v>
                </c:pt>
                <c:pt idx="7">
                  <c:v>Other race</c:v>
                </c:pt>
                <c:pt idx="8">
                  <c:v>Unknown or missing</c:v>
                </c:pt>
              </c:strCache>
            </c:strRef>
          </c:cat>
          <c:val>
            <c:numRef>
              <c:f>Sheet1!$E$2:$E$10</c:f>
              <c:numCache>
                <c:formatCode>0.0</c:formatCode>
                <c:ptCount val="9"/>
                <c:pt idx="0">
                  <c:v>63.189037682964809</c:v>
                </c:pt>
                <c:pt idx="1">
                  <c:v>70.030104847918622</c:v>
                </c:pt>
                <c:pt idx="2">
                  <c:v>82.383473476590879</c:v>
                </c:pt>
                <c:pt idx="3">
                  <c:v>90.677878127270844</c:v>
                </c:pt>
                <c:pt idx="4">
                  <c:v>97.923803591819791</c:v>
                </c:pt>
                <c:pt idx="5">
                  <c:v>98.47399563998755</c:v>
                </c:pt>
                <c:pt idx="6">
                  <c:v>98.878853939582683</c:v>
                </c:pt>
                <c:pt idx="7">
                  <c:v>99.013806706114394</c:v>
                </c:pt>
                <c:pt idx="8">
                  <c:v>99.429045987750442</c:v>
                </c:pt>
              </c:numCache>
            </c:numRef>
          </c:val>
          <c:extLst>
            <c:ext xmlns:c16="http://schemas.microsoft.com/office/drawing/2014/chart" uri="{C3380CC4-5D6E-409C-BE32-E72D297353CC}">
              <c16:uniqueId val="{00000009-CD02-4685-A1C7-CC0BCAE4690D}"/>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872178033915251E-2"/>
          <c:y val="5.4086065562398783E-2"/>
          <c:w val="0.67863310118861464"/>
          <c:h val="0.83405201064152468"/>
        </c:manualLayout>
      </c:layout>
      <c:lineChart>
        <c:grouping val="standard"/>
        <c:varyColors val="0"/>
        <c:ser>
          <c:idx val="0"/>
          <c:order val="0"/>
          <c:tx>
            <c:strRef>
              <c:f>Sheet1!$B$1</c:f>
              <c:strCache>
                <c:ptCount val="1"/>
                <c:pt idx="0">
                  <c:v>American Indian/Alaska Native</c:v>
                </c:pt>
              </c:strCache>
            </c:strRef>
          </c:tx>
          <c:spPr>
            <a:ln w="31750">
              <a:solidFill>
                <a:srgbClr val="A87FE5"/>
              </a:solidFill>
            </a:ln>
          </c:spPr>
          <c:marker>
            <c:symbol val="none"/>
          </c:marker>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0.0</c:formatCode>
                <c:ptCount val="13"/>
                <c:pt idx="0">
                  <c:v>5.7680912686829346</c:v>
                </c:pt>
                <c:pt idx="1">
                  <c:v>5.7595055659342131</c:v>
                </c:pt>
                <c:pt idx="2">
                  <c:v>5.2812297794378109</c:v>
                </c:pt>
                <c:pt idx="3">
                  <c:v>4.982060324660007</c:v>
                </c:pt>
                <c:pt idx="4">
                  <c:v>6.0855090084550545</c:v>
                </c:pt>
                <c:pt idx="5">
                  <c:v>4.6155576181037281</c:v>
                </c:pt>
                <c:pt idx="6">
                  <c:v>3.7947356591309886</c:v>
                </c:pt>
                <c:pt idx="7">
                  <c:v>4.2319050791988593</c:v>
                </c:pt>
                <c:pt idx="8">
                  <c:v>3.2612689225840805</c:v>
                </c:pt>
                <c:pt idx="9">
                  <c:v>3.2339340849604232</c:v>
                </c:pt>
                <c:pt idx="10">
                  <c:v>3.5976860675678521</c:v>
                </c:pt>
                <c:pt idx="11">
                  <c:v>4.702012048699646</c:v>
                </c:pt>
                <c:pt idx="12">
                  <c:v>4.4394733304805607</c:v>
                </c:pt>
              </c:numCache>
            </c:numRef>
          </c:val>
          <c:smooth val="0"/>
          <c:extLst>
            <c:ext xmlns:c16="http://schemas.microsoft.com/office/drawing/2014/chart" uri="{C3380CC4-5D6E-409C-BE32-E72D297353CC}">
              <c16:uniqueId val="{00000000-0E70-4869-8210-1BE9E0C35E9D}"/>
            </c:ext>
          </c:extLst>
        </c:ser>
        <c:ser>
          <c:idx val="1"/>
          <c:order val="1"/>
          <c:tx>
            <c:strRef>
              <c:f>Sheet1!$C$1</c:f>
              <c:strCache>
                <c:ptCount val="1"/>
                <c:pt idx="0">
                  <c:v>Asian†</c:v>
                </c:pt>
              </c:strCache>
            </c:strRef>
          </c:tx>
          <c:spPr>
            <a:ln w="31750">
              <a:solidFill>
                <a:srgbClr val="4BA9FF"/>
              </a:solidFill>
              <a:prstDash val="dash"/>
            </a:ln>
          </c:spPr>
          <c:marker>
            <c:symbol val="none"/>
          </c:marker>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Sheet1!$C$2:$C$14</c:f>
              <c:numCache>
                <c:formatCode>0.0</c:formatCode>
                <c:ptCount val="13"/>
                <c:pt idx="0">
                  <c:v>20.689823121048004</c:v>
                </c:pt>
                <c:pt idx="1">
                  <c:v>19.328071491724398</c:v>
                </c:pt>
                <c:pt idx="2">
                  <c:v>19.101592346238039</c:v>
                </c:pt>
                <c:pt idx="3">
                  <c:v>18.402622511040825</c:v>
                </c:pt>
                <c:pt idx="4">
                  <c:v>19.043540489999078</c:v>
                </c:pt>
                <c:pt idx="5">
                  <c:v>17.960906065525712</c:v>
                </c:pt>
                <c:pt idx="6">
                  <c:v>17.816967475831685</c:v>
                </c:pt>
                <c:pt idx="7">
                  <c:v>17.145088132480755</c:v>
                </c:pt>
                <c:pt idx="8">
                  <c:v>16.555588349856592</c:v>
                </c:pt>
                <c:pt idx="9">
                  <c:v>13.197287798908091</c:v>
                </c:pt>
                <c:pt idx="10">
                  <c:v>13.902150088036842</c:v>
                </c:pt>
                <c:pt idx="11">
                  <c:v>14.075707722231982</c:v>
                </c:pt>
                <c:pt idx="12">
                  <c:v>13.956686894274592</c:v>
                </c:pt>
              </c:numCache>
            </c:numRef>
          </c:val>
          <c:smooth val="0"/>
          <c:extLst>
            <c:ext xmlns:c16="http://schemas.microsoft.com/office/drawing/2014/chart" uri="{C3380CC4-5D6E-409C-BE32-E72D297353CC}">
              <c16:uniqueId val="{00000001-0E70-4869-8210-1BE9E0C35E9D}"/>
            </c:ext>
          </c:extLst>
        </c:ser>
        <c:ser>
          <c:idx val="2"/>
          <c:order val="2"/>
          <c:tx>
            <c:strRef>
              <c:f>Sheet1!$D$1</c:f>
              <c:strCache>
                <c:ptCount val="1"/>
                <c:pt idx="0">
                  <c:v>Black/African American</c:v>
                </c:pt>
              </c:strCache>
            </c:strRef>
          </c:tx>
          <c:spPr>
            <a:ln w="31750">
              <a:solidFill>
                <a:srgbClr val="259393"/>
              </a:solidFill>
              <a:prstDash val="dash"/>
            </a:ln>
          </c:spPr>
          <c:marker>
            <c:symbol val="none"/>
          </c:marker>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Sheet1!$D$2:$D$14</c:f>
              <c:numCache>
                <c:formatCode>0.0</c:formatCode>
                <c:ptCount val="13"/>
                <c:pt idx="0">
                  <c:v>6.2473984913027634</c:v>
                </c:pt>
                <c:pt idx="1">
                  <c:v>5.7734766380060076</c:v>
                </c:pt>
                <c:pt idx="2">
                  <c:v>5.3364354175538367</c:v>
                </c:pt>
                <c:pt idx="3">
                  <c:v>5.0859072775054806</c:v>
                </c:pt>
                <c:pt idx="4">
                  <c:v>5.0103164120136157</c:v>
                </c:pt>
                <c:pt idx="5">
                  <c:v>4.9322360462321218</c:v>
                </c:pt>
                <c:pt idx="6">
                  <c:v>4.6934239463909977</c:v>
                </c:pt>
                <c:pt idx="7">
                  <c:v>4.3888852593310386</c:v>
                </c:pt>
                <c:pt idx="8">
                  <c:v>4.245957000472445</c:v>
                </c:pt>
                <c:pt idx="9">
                  <c:v>3.3822925979856873</c:v>
                </c:pt>
                <c:pt idx="10">
                  <c:v>3.3938619854953029</c:v>
                </c:pt>
                <c:pt idx="11">
                  <c:v>3.1440498025099122</c:v>
                </c:pt>
                <c:pt idx="12">
                  <c:v>4.0105794216673569</c:v>
                </c:pt>
              </c:numCache>
            </c:numRef>
          </c:val>
          <c:smooth val="0"/>
          <c:extLst>
            <c:ext xmlns:c16="http://schemas.microsoft.com/office/drawing/2014/chart" uri="{C3380CC4-5D6E-409C-BE32-E72D297353CC}">
              <c16:uniqueId val="{00000002-0E70-4869-8210-1BE9E0C35E9D}"/>
            </c:ext>
          </c:extLst>
        </c:ser>
        <c:ser>
          <c:idx val="3"/>
          <c:order val="3"/>
          <c:tx>
            <c:strRef>
              <c:f>Sheet1!$E$1</c:f>
              <c:strCache>
                <c:ptCount val="1"/>
                <c:pt idx="0">
                  <c:v>Native Hawaiian/Other Pacific Islander§</c:v>
                </c:pt>
              </c:strCache>
            </c:strRef>
          </c:tx>
          <c:spPr>
            <a:ln w="31750">
              <a:solidFill>
                <a:srgbClr val="78B832"/>
              </a:solidFill>
            </a:ln>
          </c:spPr>
          <c:marker>
            <c:symbol val="none"/>
          </c:marker>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Sheet1!$E$2:$E$14</c:f>
              <c:numCache>
                <c:formatCode>0.0</c:formatCode>
                <c:ptCount val="13"/>
                <c:pt idx="0">
                  <c:v>15.837108495924388</c:v>
                </c:pt>
                <c:pt idx="1">
                  <c:v>12.238872187927882</c:v>
                </c:pt>
                <c:pt idx="2">
                  <c:v>11.40212490747456</c:v>
                </c:pt>
                <c:pt idx="3">
                  <c:v>16.6721935293568</c:v>
                </c:pt>
                <c:pt idx="4">
                  <c:v>18.116396953575386</c:v>
                </c:pt>
                <c:pt idx="5">
                  <c:v>13.333941548210971</c:v>
                </c:pt>
                <c:pt idx="6">
                  <c:v>18.717587663564238</c:v>
                </c:pt>
                <c:pt idx="7">
                  <c:v>19.204657634862183</c:v>
                </c:pt>
                <c:pt idx="8">
                  <c:v>17.049479908098338</c:v>
                </c:pt>
                <c:pt idx="9">
                  <c:v>18.57397124426226</c:v>
                </c:pt>
                <c:pt idx="10">
                  <c:v>18.189447886434024</c:v>
                </c:pt>
                <c:pt idx="11">
                  <c:v>24.45006935356211</c:v>
                </c:pt>
                <c:pt idx="12">
                  <c:v>22.643811307734016</c:v>
                </c:pt>
              </c:numCache>
            </c:numRef>
          </c:val>
          <c:smooth val="0"/>
          <c:extLst>
            <c:ext xmlns:c16="http://schemas.microsoft.com/office/drawing/2014/chart" uri="{C3380CC4-5D6E-409C-BE32-E72D297353CC}">
              <c16:uniqueId val="{00000003-0E70-4869-8210-1BE9E0C35E9D}"/>
            </c:ext>
          </c:extLst>
        </c:ser>
        <c:ser>
          <c:idx val="4"/>
          <c:order val="4"/>
          <c:tx>
            <c:strRef>
              <c:f>Sheet1!$F$1</c:f>
              <c:strCache>
                <c:ptCount val="1"/>
                <c:pt idx="0">
                  <c:v>White</c:v>
                </c:pt>
              </c:strCache>
            </c:strRef>
          </c:tx>
          <c:spPr>
            <a:ln w="31750">
              <a:solidFill>
                <a:srgbClr val="F6A01A"/>
              </a:solidFill>
              <a:prstDash val="dash"/>
            </a:ln>
          </c:spPr>
          <c:marker>
            <c:symbol val="none"/>
          </c:marker>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Sheet1!$F$2:$F$14</c:f>
              <c:numCache>
                <c:formatCode>0.0</c:formatCode>
                <c:ptCount val="13"/>
                <c:pt idx="0">
                  <c:v>0.82580220038363306</c:v>
                </c:pt>
                <c:pt idx="1">
                  <c:v>0.78362637528136236</c:v>
                </c:pt>
                <c:pt idx="2">
                  <c:v>0.71308103359811259</c:v>
                </c:pt>
                <c:pt idx="3">
                  <c:v>0.62470319648596573</c:v>
                </c:pt>
                <c:pt idx="4">
                  <c:v>0.62404736769139724</c:v>
                </c:pt>
                <c:pt idx="5">
                  <c:v>0.60274482211378499</c:v>
                </c:pt>
                <c:pt idx="6">
                  <c:v>0.533877130332163</c:v>
                </c:pt>
                <c:pt idx="7">
                  <c:v>0.54012755139967938</c:v>
                </c:pt>
                <c:pt idx="8">
                  <c:v>0.51050510769485458</c:v>
                </c:pt>
                <c:pt idx="9">
                  <c:v>0.39367975276911527</c:v>
                </c:pt>
                <c:pt idx="10">
                  <c:v>0.44816148643027554</c:v>
                </c:pt>
                <c:pt idx="11">
                  <c:v>0.43135530161393854</c:v>
                </c:pt>
                <c:pt idx="12">
                  <c:v>0.45949348958104141</c:v>
                </c:pt>
              </c:numCache>
            </c:numRef>
          </c:val>
          <c:smooth val="0"/>
          <c:extLst>
            <c:ext xmlns:c16="http://schemas.microsoft.com/office/drawing/2014/chart" uri="{C3380CC4-5D6E-409C-BE32-E72D297353CC}">
              <c16:uniqueId val="{00000004-0E70-4869-8210-1BE9E0C35E9D}"/>
            </c:ext>
          </c:extLst>
        </c:ser>
        <c:ser>
          <c:idx val="5"/>
          <c:order val="5"/>
          <c:tx>
            <c:strRef>
              <c:f>Sheet1!$G$1</c:f>
              <c:strCache>
                <c:ptCount val="1"/>
                <c:pt idx="0">
                  <c:v>Multiple Race¶</c:v>
                </c:pt>
              </c:strCache>
            </c:strRef>
          </c:tx>
          <c:spPr>
            <a:ln w="31750">
              <a:solidFill>
                <a:srgbClr val="005DAA"/>
              </a:solidFill>
              <a:prstDash val="solid"/>
            </a:ln>
          </c:spPr>
          <c:marker>
            <c:symbol val="none"/>
          </c:marker>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Sheet1!$G$2:$G$14</c:f>
              <c:numCache>
                <c:formatCode>0.0</c:formatCode>
                <c:ptCount val="13"/>
                <c:pt idx="0">
                  <c:v>0.97680164637346967</c:v>
                </c:pt>
                <c:pt idx="1">
                  <c:v>0.97941436996763609</c:v>
                </c:pt>
                <c:pt idx="2">
                  <c:v>0.86885054933880468</c:v>
                </c:pt>
                <c:pt idx="3">
                  <c:v>1.2167300380228137</c:v>
                </c:pt>
                <c:pt idx="4">
                  <c:v>0.69591728024634258</c:v>
                </c:pt>
                <c:pt idx="5">
                  <c:v>0.83702148986594582</c:v>
                </c:pt>
                <c:pt idx="6">
                  <c:v>0.85662949132626953</c:v>
                </c:pt>
                <c:pt idx="7">
                  <c:v>0.83421354448575802</c:v>
                </c:pt>
                <c:pt idx="8">
                  <c:v>1.0032404667074653</c:v>
                </c:pt>
                <c:pt idx="9">
                  <c:v>0.70874847619077619</c:v>
                </c:pt>
                <c:pt idx="10">
                  <c:v>2.0910504963037795</c:v>
                </c:pt>
                <c:pt idx="11">
                  <c:v>1.6525194725007615</c:v>
                </c:pt>
                <c:pt idx="12">
                  <c:v>2.4441666784801388</c:v>
                </c:pt>
              </c:numCache>
            </c:numRef>
          </c:val>
          <c:smooth val="0"/>
          <c:extLst>
            <c:ext xmlns:c16="http://schemas.microsoft.com/office/drawing/2014/chart" uri="{C3380CC4-5D6E-409C-BE32-E72D297353CC}">
              <c16:uniqueId val="{00000005-0E70-4869-8210-1BE9E0C35E9D}"/>
            </c:ext>
          </c:extLst>
        </c:ser>
        <c:ser>
          <c:idx val="6"/>
          <c:order val="6"/>
          <c:tx>
            <c:strRef>
              <c:f>Sheet1!$H$1</c:f>
              <c:strCache>
                <c:ptCount val="1"/>
                <c:pt idx="0">
                  <c:v>Hispanic/Latino</c:v>
                </c:pt>
              </c:strCache>
            </c:strRef>
          </c:tx>
          <c:spPr>
            <a:ln w="31750">
              <a:solidFill>
                <a:srgbClr val="A22474"/>
              </a:solidFill>
              <a:prstDash val="solid"/>
            </a:ln>
          </c:spPr>
          <c:marker>
            <c:symbol val="none"/>
          </c:marker>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Sheet1!$H$2:$H$14</c:f>
              <c:numCache>
                <c:formatCode>0.0</c:formatCode>
                <c:ptCount val="13"/>
                <c:pt idx="0">
                  <c:v>5.7887390424476273</c:v>
                </c:pt>
                <c:pt idx="1">
                  <c:v>5.2714974389260991</c:v>
                </c:pt>
                <c:pt idx="2">
                  <c:v>5.004933513966046</c:v>
                </c:pt>
                <c:pt idx="3">
                  <c:v>5.0001293230974433</c:v>
                </c:pt>
                <c:pt idx="4">
                  <c:v>4.8112768631629557</c:v>
                </c:pt>
                <c:pt idx="5">
                  <c:v>4.5229605886042306</c:v>
                </c:pt>
                <c:pt idx="6">
                  <c:v>4.3713635858290356</c:v>
                </c:pt>
                <c:pt idx="7">
                  <c:v>4.4073506537449623</c:v>
                </c:pt>
                <c:pt idx="8">
                  <c:v>4.4549670622978725</c:v>
                </c:pt>
                <c:pt idx="9">
                  <c:v>3.4149513125168509</c:v>
                </c:pt>
                <c:pt idx="10">
                  <c:v>3.8159080253148985</c:v>
                </c:pt>
                <c:pt idx="11">
                  <c:v>4.4239795238121475</c:v>
                </c:pt>
                <c:pt idx="12">
                  <c:v>5.4370537976233821</c:v>
                </c:pt>
              </c:numCache>
            </c:numRef>
          </c:val>
          <c:smooth val="0"/>
          <c:extLst>
            <c:ext xmlns:c16="http://schemas.microsoft.com/office/drawing/2014/chart" uri="{C3380CC4-5D6E-409C-BE32-E72D297353CC}">
              <c16:uniqueId val="{00000006-0E70-4869-8210-1BE9E0C35E9D}"/>
            </c:ext>
          </c:extLst>
        </c:ser>
        <c:dLbls>
          <c:showLegendKey val="0"/>
          <c:showVal val="0"/>
          <c:showCatName val="0"/>
          <c:showSerName val="0"/>
          <c:showPercent val="0"/>
          <c:showBubbleSize val="0"/>
        </c:dLbls>
        <c:smooth val="0"/>
        <c:axId val="284716992"/>
        <c:axId val="284716600"/>
      </c:lineChart>
      <c:catAx>
        <c:axId val="284716992"/>
        <c:scaling>
          <c:orientation val="minMax"/>
        </c:scaling>
        <c:delete val="0"/>
        <c:axPos val="b"/>
        <c:title>
          <c:tx>
            <c:rich>
              <a:bodyPr/>
              <a:lstStyle/>
              <a:p>
                <a:pPr>
                  <a:defRPr sz="2000">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39522015917275966"/>
              <c:y val="0.94157697213613734"/>
            </c:manualLayout>
          </c:layout>
          <c:overlay val="0"/>
        </c:title>
        <c:numFmt formatCode="General" sourceLinked="1"/>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600"/>
        <c:crosses val="autoZero"/>
        <c:auto val="1"/>
        <c:lblAlgn val="ctr"/>
        <c:lblOffset val="0"/>
        <c:noMultiLvlLbl val="0"/>
      </c:catAx>
      <c:valAx>
        <c:axId val="284716600"/>
        <c:scaling>
          <c:orientation val="minMax"/>
          <c:max val="25"/>
        </c:scaling>
        <c:delete val="0"/>
        <c:axPos val="l"/>
        <c:title>
          <c:tx>
            <c:rich>
              <a:bodyPr/>
              <a:lstStyle/>
              <a:p>
                <a:pPr>
                  <a:defRPr sz="2000">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9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5007741875892"/>
          <c:y val="0.10691792404234625"/>
          <c:w val="0.87898001696649719"/>
          <c:h val="0.78567554269730877"/>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#,##0</c:formatCode>
                <c:ptCount val="13"/>
                <c:pt idx="0">
                  <c:v>131</c:v>
                </c:pt>
                <c:pt idx="1">
                  <c:v>122</c:v>
                </c:pt>
                <c:pt idx="2">
                  <c:v>154</c:v>
                </c:pt>
                <c:pt idx="3">
                  <c:v>138</c:v>
                </c:pt>
                <c:pt idx="4">
                  <c:v>138</c:v>
                </c:pt>
                <c:pt idx="5">
                  <c:v>145</c:v>
                </c:pt>
                <c:pt idx="6">
                  <c:v>128</c:v>
                </c:pt>
                <c:pt idx="7">
                  <c:v>135</c:v>
                </c:pt>
                <c:pt idx="8">
                  <c:v>113</c:v>
                </c:pt>
                <c:pt idx="9">
                  <c:v>95</c:v>
                </c:pt>
                <c:pt idx="10">
                  <c:v>109</c:v>
                </c:pt>
                <c:pt idx="11">
                  <c:v>129</c:v>
                </c:pt>
                <c:pt idx="12">
                  <c:v>109</c:v>
                </c:pt>
              </c:numCache>
            </c:numRef>
          </c:val>
          <c:extLst>
            <c:ext xmlns:c16="http://schemas.microsoft.com/office/drawing/2014/chart" uri="{C3380CC4-5D6E-409C-BE32-E72D297353CC}">
              <c16:uniqueId val="{00000000-950E-45E5-8BA6-1F45EEDF699E}"/>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Sheet1!$C$2:$C$14</c:f>
              <c:numCache>
                <c:formatCode>#,##0</c:formatCode>
                <c:ptCount val="13"/>
                <c:pt idx="0">
                  <c:v>763</c:v>
                </c:pt>
                <c:pt idx="1">
                  <c:v>692</c:v>
                </c:pt>
                <c:pt idx="2">
                  <c:v>657</c:v>
                </c:pt>
                <c:pt idx="3">
                  <c:v>650</c:v>
                </c:pt>
                <c:pt idx="4">
                  <c:v>660</c:v>
                </c:pt>
                <c:pt idx="5">
                  <c:v>600</c:v>
                </c:pt>
                <c:pt idx="6">
                  <c:v>579</c:v>
                </c:pt>
                <c:pt idx="7">
                  <c:v>582</c:v>
                </c:pt>
                <c:pt idx="8">
                  <c:v>608</c:v>
                </c:pt>
                <c:pt idx="9">
                  <c:v>475</c:v>
                </c:pt>
                <c:pt idx="10">
                  <c:v>537</c:v>
                </c:pt>
                <c:pt idx="11">
                  <c:v>545</c:v>
                </c:pt>
                <c:pt idx="12">
                  <c:v>626</c:v>
                </c:pt>
              </c:numCache>
            </c:numRef>
          </c:val>
          <c:extLst>
            <c:ext xmlns:c16="http://schemas.microsoft.com/office/drawing/2014/chart" uri="{C3380CC4-5D6E-409C-BE32-E72D297353CC}">
              <c16:uniqueId val="{00000001-950E-45E5-8BA6-1F45EEDF699E}"/>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Sheet1!$D$2:$D$14</c:f>
              <c:numCache>
                <c:formatCode>#,##0</c:formatCode>
                <c:ptCount val="13"/>
                <c:pt idx="0">
                  <c:v>1532</c:v>
                </c:pt>
                <c:pt idx="1">
                  <c:v>1342</c:v>
                </c:pt>
                <c:pt idx="2">
                  <c:v>1251</c:v>
                </c:pt>
                <c:pt idx="3">
                  <c:v>1183</c:v>
                </c:pt>
                <c:pt idx="4">
                  <c:v>1141</c:v>
                </c:pt>
                <c:pt idx="5">
                  <c:v>1072</c:v>
                </c:pt>
                <c:pt idx="6">
                  <c:v>1005</c:v>
                </c:pt>
                <c:pt idx="7">
                  <c:v>949</c:v>
                </c:pt>
                <c:pt idx="8">
                  <c:v>909</c:v>
                </c:pt>
                <c:pt idx="9">
                  <c:v>729</c:v>
                </c:pt>
                <c:pt idx="10">
                  <c:v>738</c:v>
                </c:pt>
                <c:pt idx="11">
                  <c:v>671</c:v>
                </c:pt>
                <c:pt idx="12">
                  <c:v>751</c:v>
                </c:pt>
              </c:numCache>
            </c:numRef>
          </c:val>
          <c:extLst>
            <c:ext xmlns:c16="http://schemas.microsoft.com/office/drawing/2014/chart" uri="{C3380CC4-5D6E-409C-BE32-E72D297353CC}">
              <c16:uniqueId val="{00000002-950E-45E5-8BA6-1F45EEDF699E}"/>
            </c:ext>
          </c:extLst>
        </c:ser>
        <c:ser>
          <c:idx val="3"/>
          <c:order val="3"/>
          <c:tx>
            <c:strRef>
              <c:f>Sheet1!$E$1</c:f>
              <c:strCache>
                <c:ptCount val="1"/>
                <c:pt idx="0">
                  <c:v>White</c:v>
                </c:pt>
              </c:strCache>
            </c:strRef>
          </c:tx>
          <c:spPr>
            <a:solidFill>
              <a:srgbClr val="F6A01A"/>
            </a:solidFill>
            <a:ln w="19050">
              <a:noFill/>
            </a:ln>
            <a:effectLst/>
          </c:spPr>
          <c:invertIfNegative val="0"/>
          <c:val>
            <c:numRef>
              <c:f>Sheet1!$E$2:$E$14</c:f>
              <c:numCache>
                <c:formatCode>#,##0</c:formatCode>
                <c:ptCount val="13"/>
                <c:pt idx="0">
                  <c:v>1306</c:v>
                </c:pt>
                <c:pt idx="1">
                  <c:v>1254</c:v>
                </c:pt>
                <c:pt idx="2">
                  <c:v>1086</c:v>
                </c:pt>
                <c:pt idx="3">
                  <c:v>959</c:v>
                </c:pt>
                <c:pt idx="4">
                  <c:v>979</c:v>
                </c:pt>
                <c:pt idx="5">
                  <c:v>911</c:v>
                </c:pt>
                <c:pt idx="6">
                  <c:v>792</c:v>
                </c:pt>
                <c:pt idx="7">
                  <c:v>806</c:v>
                </c:pt>
                <c:pt idx="8">
                  <c:v>750</c:v>
                </c:pt>
                <c:pt idx="9">
                  <c:v>564</c:v>
                </c:pt>
                <c:pt idx="10">
                  <c:v>630</c:v>
                </c:pt>
                <c:pt idx="11">
                  <c:v>566</c:v>
                </c:pt>
                <c:pt idx="12">
                  <c:v>587</c:v>
                </c:pt>
              </c:numCache>
            </c:numRef>
          </c:val>
          <c:extLst>
            <c:ext xmlns:c16="http://schemas.microsoft.com/office/drawing/2014/chart" uri="{C3380CC4-5D6E-409C-BE32-E72D297353CC}">
              <c16:uniqueId val="{00000003-950E-45E5-8BA6-1F45EEDF699E}"/>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Sheet1!$F$2:$F$14</c:f>
              <c:numCache>
                <c:formatCode>General</c:formatCode>
                <c:ptCount val="13"/>
                <c:pt idx="0">
                  <c:v>130</c:v>
                </c:pt>
                <c:pt idx="1">
                  <c:v>133</c:v>
                </c:pt>
                <c:pt idx="2">
                  <c:v>122</c:v>
                </c:pt>
                <c:pt idx="3">
                  <c:v>117</c:v>
                </c:pt>
                <c:pt idx="4">
                  <c:v>144</c:v>
                </c:pt>
                <c:pt idx="5">
                  <c:v>110</c:v>
                </c:pt>
                <c:pt idx="6">
                  <c:v>89</c:v>
                </c:pt>
                <c:pt idx="7">
                  <c:v>100</c:v>
                </c:pt>
                <c:pt idx="8">
                  <c:v>79</c:v>
                </c:pt>
                <c:pt idx="9">
                  <c:v>78</c:v>
                </c:pt>
                <c:pt idx="10" formatCode="0">
                  <c:v>86</c:v>
                </c:pt>
                <c:pt idx="11" formatCode="0">
                  <c:v>114</c:v>
                </c:pt>
                <c:pt idx="12" formatCode="0">
                  <c:v>104</c:v>
                </c:pt>
              </c:numCache>
            </c:numRef>
          </c:val>
          <c:extLst>
            <c:ext xmlns:c16="http://schemas.microsoft.com/office/drawing/2014/chart" uri="{C3380CC4-5D6E-409C-BE32-E72D297353CC}">
              <c16:uniqueId val="{00000004-950E-45E5-8BA6-1F45EEDF699E}"/>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Sheet1!$G$2:$G$14</c:f>
              <c:numCache>
                <c:formatCode>General</c:formatCode>
                <c:ptCount val="13"/>
                <c:pt idx="0">
                  <c:v>24</c:v>
                </c:pt>
                <c:pt idx="1">
                  <c:v>19</c:v>
                </c:pt>
                <c:pt idx="2">
                  <c:v>15</c:v>
                </c:pt>
                <c:pt idx="3">
                  <c:v>35</c:v>
                </c:pt>
                <c:pt idx="4">
                  <c:v>39</c:v>
                </c:pt>
                <c:pt idx="5">
                  <c:v>29</c:v>
                </c:pt>
                <c:pt idx="6">
                  <c:v>40</c:v>
                </c:pt>
                <c:pt idx="7">
                  <c:v>41</c:v>
                </c:pt>
                <c:pt idx="8">
                  <c:v>26</c:v>
                </c:pt>
                <c:pt idx="9">
                  <c:v>41</c:v>
                </c:pt>
                <c:pt idx="10" formatCode="0">
                  <c:v>39</c:v>
                </c:pt>
                <c:pt idx="11" formatCode="0">
                  <c:v>51</c:v>
                </c:pt>
                <c:pt idx="12" formatCode="0">
                  <c:v>49</c:v>
                </c:pt>
              </c:numCache>
            </c:numRef>
          </c:val>
          <c:extLst>
            <c:ext xmlns:c16="http://schemas.microsoft.com/office/drawing/2014/chart" uri="{C3380CC4-5D6E-409C-BE32-E72D297353CC}">
              <c16:uniqueId val="{00000005-950E-45E5-8BA6-1F45EEDF699E}"/>
            </c:ext>
          </c:extLst>
        </c:ser>
        <c:ser>
          <c:idx val="6"/>
          <c:order val="6"/>
          <c:tx>
            <c:strRef>
              <c:f>Sheet1!$H$1</c:f>
              <c:strCache>
                <c:ptCount val="1"/>
                <c:pt idx="0">
                  <c:v>Multiple race</c:v>
                </c:pt>
              </c:strCache>
            </c:strRef>
          </c:tx>
          <c:spPr>
            <a:solidFill>
              <a:srgbClr val="005DAA"/>
            </a:solidFill>
            <a:ln w="19050">
              <a:noFill/>
            </a:ln>
            <a:effectLst/>
          </c:spPr>
          <c:invertIfNegative val="0"/>
          <c:val>
            <c:numRef>
              <c:f>Sheet1!$H$2:$H$14</c:f>
              <c:numCache>
                <c:formatCode>General</c:formatCode>
                <c:ptCount val="13"/>
                <c:pt idx="0">
                  <c:v>24</c:v>
                </c:pt>
                <c:pt idx="1">
                  <c:v>21</c:v>
                </c:pt>
                <c:pt idx="2">
                  <c:v>25</c:v>
                </c:pt>
                <c:pt idx="3">
                  <c:v>25</c:v>
                </c:pt>
                <c:pt idx="4">
                  <c:v>23</c:v>
                </c:pt>
                <c:pt idx="5">
                  <c:v>13</c:v>
                </c:pt>
                <c:pt idx="6">
                  <c:v>21</c:v>
                </c:pt>
                <c:pt idx="7">
                  <c:v>25</c:v>
                </c:pt>
                <c:pt idx="8">
                  <c:v>20</c:v>
                </c:pt>
                <c:pt idx="9">
                  <c:v>21</c:v>
                </c:pt>
                <c:pt idx="10" formatCode="0">
                  <c:v>22</c:v>
                </c:pt>
                <c:pt idx="11" formatCode="0">
                  <c:v>29</c:v>
                </c:pt>
                <c:pt idx="12" formatCode="0">
                  <c:v>39</c:v>
                </c:pt>
              </c:numCache>
            </c:numRef>
          </c:val>
          <c:extLst>
            <c:ext xmlns:c16="http://schemas.microsoft.com/office/drawing/2014/chart" uri="{C3380CC4-5D6E-409C-BE32-E72D297353CC}">
              <c16:uniqueId val="{00000006-950E-45E5-8BA6-1F45EEDF699E}"/>
            </c:ext>
          </c:extLst>
        </c:ser>
        <c:ser>
          <c:idx val="7"/>
          <c:order val="7"/>
          <c:tx>
            <c:strRef>
              <c:f>Sheet1!$I$1</c:f>
              <c:strCache>
                <c:ptCount val="1"/>
                <c:pt idx="0">
                  <c:v>Other Race</c:v>
                </c:pt>
              </c:strCache>
            </c:strRef>
          </c:tx>
          <c:spPr>
            <a:solidFill>
              <a:srgbClr val="FF6699"/>
            </a:solidFill>
            <a:ln w="19050">
              <a:noFill/>
            </a:ln>
            <a:effectLst/>
          </c:spPr>
          <c:invertIfNegative val="0"/>
          <c:val>
            <c:numRef>
              <c:f>Sheet1!$I$2:$I$14</c:f>
              <c:numCache>
                <c:formatCode>General</c:formatCode>
                <c:ptCount val="13"/>
                <c:pt idx="0">
                  <c:v>0</c:v>
                </c:pt>
                <c:pt idx="1">
                  <c:v>0</c:v>
                </c:pt>
                <c:pt idx="2">
                  <c:v>0</c:v>
                </c:pt>
                <c:pt idx="3">
                  <c:v>0</c:v>
                </c:pt>
                <c:pt idx="4">
                  <c:v>0</c:v>
                </c:pt>
                <c:pt idx="5">
                  <c:v>0</c:v>
                </c:pt>
                <c:pt idx="6">
                  <c:v>0</c:v>
                </c:pt>
                <c:pt idx="7">
                  <c:v>0</c:v>
                </c:pt>
                <c:pt idx="8">
                  <c:v>0</c:v>
                </c:pt>
                <c:pt idx="9">
                  <c:v>0</c:v>
                </c:pt>
                <c:pt idx="10" formatCode="0">
                  <c:v>0</c:v>
                </c:pt>
                <c:pt idx="11" formatCode="0">
                  <c:v>0</c:v>
                </c:pt>
                <c:pt idx="12" formatCode="0">
                  <c:v>8</c:v>
                </c:pt>
              </c:numCache>
            </c:numRef>
          </c:val>
          <c:extLst>
            <c:ext xmlns:c16="http://schemas.microsoft.com/office/drawing/2014/chart" uri="{C3380CC4-5D6E-409C-BE32-E72D297353CC}">
              <c16:uniqueId val="{00000000-3D18-4645-9CB2-4C0EEB61E713}"/>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4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231850798548379E-2"/>
          <c:y val="3.1472204112531099E-2"/>
          <c:w val="0.914772459001993"/>
          <c:h val="0.838393870825629"/>
        </c:manualLayout>
      </c:layout>
      <c:lineChart>
        <c:grouping val="standard"/>
        <c:varyColors val="0"/>
        <c:ser>
          <c:idx val="0"/>
          <c:order val="0"/>
          <c:tx>
            <c:strRef>
              <c:f>Sheet1!$B$1</c:f>
              <c:strCache>
                <c:ptCount val="1"/>
                <c:pt idx="0">
                  <c:v>American Indian</c:v>
                </c:pt>
              </c:strCache>
            </c:strRef>
          </c:tx>
          <c:spPr>
            <a:ln w="31750" cap="rnd">
              <a:solidFill>
                <a:srgbClr val="A87FE5"/>
              </a:solidFill>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Sheet1!$B$2:$B$30</c:f>
              <c:numCache>
                <c:formatCode>0.0</c:formatCode>
                <c:ptCount val="13"/>
                <c:pt idx="0">
                  <c:v>6.6213191195682901</c:v>
                </c:pt>
                <c:pt idx="1">
                  <c:v>6.1942286555263699</c:v>
                </c:pt>
                <c:pt idx="2">
                  <c:v>5.5699445790514384</c:v>
                </c:pt>
                <c:pt idx="3">
                  <c:v>5.1862713634485784</c:v>
                </c:pt>
                <c:pt idx="4">
                  <c:v>6.9666081761855212</c:v>
                </c:pt>
                <c:pt idx="5">
                  <c:v>5.0546871194624758</c:v>
                </c:pt>
                <c:pt idx="6">
                  <c:v>3.7227668104881633</c:v>
                </c:pt>
                <c:pt idx="7">
                  <c:v>3.9107825358530763</c:v>
                </c:pt>
                <c:pt idx="8">
                  <c:v>3.3547043571239907</c:v>
                </c:pt>
                <c:pt idx="9">
                  <c:v>3.5406119539230207</c:v>
                </c:pt>
                <c:pt idx="10">
                  <c:v>3.8072537924232104</c:v>
                </c:pt>
                <c:pt idx="11">
                  <c:v>4.5676261085508365</c:v>
                </c:pt>
                <c:pt idx="12">
                  <c:v>4.029051007398345</c:v>
                </c:pt>
              </c:numCache>
            </c:numRef>
          </c:val>
          <c:smooth val="0"/>
          <c:extLst>
            <c:ext xmlns:c16="http://schemas.microsoft.com/office/drawing/2014/chart" uri="{C3380CC4-5D6E-409C-BE32-E72D297353CC}">
              <c16:uniqueId val="{00000000-F94C-4279-954C-80BF3AB9FB9C}"/>
            </c:ext>
          </c:extLst>
        </c:ser>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Sheet1!$C$2:$C$30</c:f>
              <c:numCache>
                <c:formatCode>0.0</c:formatCode>
                <c:ptCount val="13"/>
                <c:pt idx="0">
                  <c:v>2.4375330974198248</c:v>
                </c:pt>
                <c:pt idx="1">
                  <c:v>2.0725568165119581</c:v>
                </c:pt>
                <c:pt idx="2">
                  <c:v>2.4825892309470543</c:v>
                </c:pt>
                <c:pt idx="3">
                  <c:v>2.1162245878614279</c:v>
                </c:pt>
                <c:pt idx="4">
                  <c:v>2.0890150505965499</c:v>
                </c:pt>
                <c:pt idx="5">
                  <c:v>2.1041477686383598</c:v>
                </c:pt>
                <c:pt idx="6">
                  <c:v>1.8407299759856641</c:v>
                </c:pt>
                <c:pt idx="7">
                  <c:v>1.875647098248896</c:v>
                </c:pt>
                <c:pt idx="8">
                  <c:v>1.4724090096837603</c:v>
                </c:pt>
                <c:pt idx="9">
                  <c:v>1.1545824221753718</c:v>
                </c:pt>
                <c:pt idx="10">
                  <c:v>1.3349720421336773</c:v>
                </c:pt>
                <c:pt idx="11">
                  <c:v>1.5864325338205278</c:v>
                </c:pt>
                <c:pt idx="12">
                  <c:v>1.2948971429935907</c:v>
                </c:pt>
              </c:numCache>
            </c:numRef>
          </c:val>
          <c:smooth val="0"/>
          <c:extLst>
            <c:ext xmlns:c16="http://schemas.microsoft.com/office/drawing/2014/chart" uri="{C3380CC4-5D6E-409C-BE32-E72D297353CC}">
              <c16:uniqueId val="{00000001-F94C-4279-954C-80BF3AB9FB9C}"/>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Sheet1!$D$2:$D$30</c:f>
              <c:numCache>
                <c:formatCode>0.0</c:formatCode>
                <c:ptCount val="13"/>
                <c:pt idx="0">
                  <c:v>4.5131244575670708</c:v>
                </c:pt>
                <c:pt idx="1">
                  <c:v>3.9526102646461077</c:v>
                </c:pt>
                <c:pt idx="2">
                  <c:v>3.6483702502615762</c:v>
                </c:pt>
                <c:pt idx="3">
                  <c:v>3.4084364882374656</c:v>
                </c:pt>
                <c:pt idx="4">
                  <c:v>3.262078503220009</c:v>
                </c:pt>
                <c:pt idx="5">
                  <c:v>3.0618234712532475</c:v>
                </c:pt>
                <c:pt idx="6">
                  <c:v>2.8514779210064578</c:v>
                </c:pt>
                <c:pt idx="7">
                  <c:v>2.6678945541243975</c:v>
                </c:pt>
                <c:pt idx="8">
                  <c:v>2.5593419613659307</c:v>
                </c:pt>
                <c:pt idx="9">
                  <c:v>2.0355380937970371</c:v>
                </c:pt>
                <c:pt idx="10">
                  <c:v>2.029287736502762</c:v>
                </c:pt>
                <c:pt idx="11">
                  <c:v>1.8521133068268594</c:v>
                </c:pt>
                <c:pt idx="12">
                  <c:v>2.080236753656203</c:v>
                </c:pt>
              </c:numCache>
            </c:numRef>
          </c:val>
          <c:smooth val="0"/>
          <c:extLst>
            <c:ext xmlns:c16="http://schemas.microsoft.com/office/drawing/2014/chart" uri="{C3380CC4-5D6E-409C-BE32-E72D297353CC}">
              <c16:uniqueId val="{00000002-F94C-4279-954C-80BF3AB9FB9C}"/>
            </c:ext>
          </c:extLst>
        </c:ser>
        <c:ser>
          <c:idx val="3"/>
          <c:order val="3"/>
          <c:tx>
            <c:strRef>
              <c:f>Sheet1!$E$1</c:f>
              <c:strCache>
                <c:ptCount val="1"/>
                <c:pt idx="0">
                  <c:v>Multiple</c:v>
                </c:pt>
              </c:strCache>
            </c:strRef>
          </c:tx>
          <c:spPr>
            <a:ln w="31750" cap="rnd">
              <a:solidFill>
                <a:srgbClr val="005DAA"/>
              </a:solidFill>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Sheet1!$E$2:$E$30</c:f>
              <c:numCache>
                <c:formatCode>0.0</c:formatCode>
                <c:ptCount val="13"/>
                <c:pt idx="0">
                  <c:v>0.49441425198522776</c:v>
                </c:pt>
                <c:pt idx="1">
                  <c:v>0.36708659625246537</c:v>
                </c:pt>
                <c:pt idx="2">
                  <c:v>0.43537441503093599</c:v>
                </c:pt>
                <c:pt idx="3">
                  <c:v>0.42525902527229337</c:v>
                </c:pt>
                <c:pt idx="4">
                  <c:v>0.37751073361496729</c:v>
                </c:pt>
                <c:pt idx="5">
                  <c:v>0.20865474188766414</c:v>
                </c:pt>
                <c:pt idx="6">
                  <c:v>0.33553095456799031</c:v>
                </c:pt>
                <c:pt idx="7">
                  <c:v>0.40119202173497898</c:v>
                </c:pt>
                <c:pt idx="8">
                  <c:v>0.29828993363943845</c:v>
                </c:pt>
                <c:pt idx="9">
                  <c:v>0.30075015681972461</c:v>
                </c:pt>
                <c:pt idx="10">
                  <c:v>0.32107184288962326</c:v>
                </c:pt>
                <c:pt idx="11">
                  <c:v>0.41669414692721835</c:v>
                </c:pt>
                <c:pt idx="12">
                  <c:v>0.53741593057909043</c:v>
                </c:pt>
              </c:numCache>
            </c:numRef>
          </c:val>
          <c:smooth val="0"/>
          <c:extLst>
            <c:ext xmlns:c16="http://schemas.microsoft.com/office/drawing/2014/chart" uri="{C3380CC4-5D6E-409C-BE32-E72D297353CC}">
              <c16:uniqueId val="{00000003-F94C-4279-954C-80BF3AB9FB9C}"/>
            </c:ext>
          </c:extLst>
        </c:ser>
        <c:ser>
          <c:idx val="4"/>
          <c:order val="4"/>
          <c:tx>
            <c:strRef>
              <c:f>Sheet1!$F$1</c:f>
              <c:strCache>
                <c:ptCount val="1"/>
                <c:pt idx="0">
                  <c:v>Native Hawaiian</c:v>
                </c:pt>
              </c:strCache>
            </c:strRef>
          </c:tx>
          <c:spPr>
            <a:ln w="31750" cap="rnd">
              <a:solidFill>
                <a:srgbClr val="78B832"/>
              </a:solidFill>
              <a:prstDash val="solid"/>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Sheet1!$F$2:$F$30</c:f>
              <c:numCache>
                <c:formatCode>0.0</c:formatCode>
                <c:ptCount val="13"/>
                <c:pt idx="0">
                  <c:v>5.363452096551077</c:v>
                </c:pt>
                <c:pt idx="1">
                  <c:v>3.1319748255160342</c:v>
                </c:pt>
                <c:pt idx="2">
                  <c:v>2.0891044844716866</c:v>
                </c:pt>
                <c:pt idx="3">
                  <c:v>5.2385642143201396</c:v>
                </c:pt>
                <c:pt idx="4">
                  <c:v>5.6302729671827274</c:v>
                </c:pt>
                <c:pt idx="5">
                  <c:v>3.9975077606788592</c:v>
                </c:pt>
                <c:pt idx="6">
                  <c:v>5.7912514460030957</c:v>
                </c:pt>
                <c:pt idx="7">
                  <c:v>5.4361517349279378</c:v>
                </c:pt>
                <c:pt idx="8">
                  <c:v>3.9216455224612248</c:v>
                </c:pt>
                <c:pt idx="9">
                  <c:v>6.0569172950102823</c:v>
                </c:pt>
                <c:pt idx="10">
                  <c:v>5.0718710132167759</c:v>
                </c:pt>
                <c:pt idx="11">
                  <c:v>6.4408577707054633</c:v>
                </c:pt>
                <c:pt idx="12">
                  <c:v>6.0850214093406318</c:v>
                </c:pt>
              </c:numCache>
            </c:numRef>
          </c:val>
          <c:smooth val="0"/>
          <c:extLst>
            <c:ext xmlns:c16="http://schemas.microsoft.com/office/drawing/2014/chart" uri="{C3380CC4-5D6E-409C-BE32-E72D297353CC}">
              <c16:uniqueId val="{00000004-F94C-4279-954C-80BF3AB9FB9C}"/>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Sheet1!$G$2:$G$30</c:f>
              <c:numCache>
                <c:formatCode>0.0</c:formatCode>
                <c:ptCount val="13"/>
                <c:pt idx="0">
                  <c:v>0.69196169189868417</c:v>
                </c:pt>
                <c:pt idx="1">
                  <c:v>0.67247571640047343</c:v>
                </c:pt>
                <c:pt idx="2">
                  <c:v>0.58113768350385564</c:v>
                </c:pt>
                <c:pt idx="3">
                  <c:v>0.5127809090951041</c:v>
                </c:pt>
                <c:pt idx="4">
                  <c:v>0.52275324619487029</c:v>
                </c:pt>
                <c:pt idx="5">
                  <c:v>0.48647303779524909</c:v>
                </c:pt>
                <c:pt idx="6">
                  <c:v>0.42340866104869662</c:v>
                </c:pt>
                <c:pt idx="7">
                  <c:v>0.43184976917388734</c:v>
                </c:pt>
                <c:pt idx="8">
                  <c:v>0.40246037874161777</c:v>
                </c:pt>
                <c:pt idx="9">
                  <c:v>0.30285218129766855</c:v>
                </c:pt>
                <c:pt idx="10">
                  <c:v>0.33986364972474065</c:v>
                </c:pt>
                <c:pt idx="11">
                  <c:v>0.30533882178606736</c:v>
                </c:pt>
                <c:pt idx="12">
                  <c:v>0.31763600544704079</c:v>
                </c:pt>
              </c:numCache>
            </c:numRef>
          </c:val>
          <c:smooth val="0"/>
          <c:extLst>
            <c:ext xmlns:c16="http://schemas.microsoft.com/office/drawing/2014/chart" uri="{C3380CC4-5D6E-409C-BE32-E72D297353CC}">
              <c16:uniqueId val="{00000005-F94C-4279-954C-80BF3AB9FB9C}"/>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Sheet1!$H$2:$H$30</c:f>
              <c:numCache>
                <c:formatCode>0.0</c:formatCode>
                <c:ptCount val="13"/>
                <c:pt idx="0">
                  <c:v>2.3774020056236931</c:v>
                </c:pt>
                <c:pt idx="1">
                  <c:v>2.0132803770769412</c:v>
                </c:pt>
                <c:pt idx="2">
                  <c:v>1.8625693165660515</c:v>
                </c:pt>
                <c:pt idx="3">
                  <c:v>1.8167057384172363</c:v>
                </c:pt>
                <c:pt idx="4">
                  <c:v>1.8190589252994356</c:v>
                </c:pt>
                <c:pt idx="5">
                  <c:v>1.6067680067745624</c:v>
                </c:pt>
                <c:pt idx="6">
                  <c:v>1.5162986787853237</c:v>
                </c:pt>
                <c:pt idx="7">
                  <c:v>1.4675990072676157</c:v>
                </c:pt>
                <c:pt idx="8">
                  <c:v>1.5173018579710629</c:v>
                </c:pt>
                <c:pt idx="9">
                  <c:v>1.1662607015468154</c:v>
                </c:pt>
                <c:pt idx="10">
                  <c:v>1.3172190430038166</c:v>
                </c:pt>
                <c:pt idx="11">
                  <c:v>1.328626112593335</c:v>
                </c:pt>
                <c:pt idx="12">
                  <c:v>1.4977398005833626</c:v>
                </c:pt>
              </c:numCache>
            </c:numRef>
          </c:val>
          <c:smooth val="0"/>
          <c:extLst>
            <c:ext xmlns:c16="http://schemas.microsoft.com/office/drawing/2014/chart" uri="{C3380CC4-5D6E-409C-BE32-E72D297353CC}">
              <c16:uniqueId val="{00000006-F94C-4279-954C-80BF3AB9FB9C}"/>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noMultiLvlLbl val="0"/>
      </c:catAx>
      <c:valAx>
        <c:axId val="2069402752"/>
        <c:scaling>
          <c:orientation val="minMax"/>
          <c:max val="7.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solidFill>
            <a:schemeClr val="bg2"/>
          </a:solid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4925">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1748310030939"/>
          <c:y val="6.9578848888743966E-2"/>
          <c:w val="0.8597032154194324"/>
          <c:h val="0.80762342155346212"/>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#,##0</c:formatCode>
                <c:ptCount val="13"/>
                <c:pt idx="0">
                  <c:v>3019</c:v>
                </c:pt>
                <c:pt idx="1">
                  <c:v>2915</c:v>
                </c:pt>
                <c:pt idx="2">
                  <c:v>2942</c:v>
                </c:pt>
                <c:pt idx="3">
                  <c:v>2942</c:v>
                </c:pt>
                <c:pt idx="4">
                  <c:v>3156</c:v>
                </c:pt>
                <c:pt idx="5">
                  <c:v>3060</c:v>
                </c:pt>
                <c:pt idx="6">
                  <c:v>3140</c:v>
                </c:pt>
                <c:pt idx="7">
                  <c:v>3075</c:v>
                </c:pt>
                <c:pt idx="8">
                  <c:v>3025</c:v>
                </c:pt>
                <c:pt idx="9">
                  <c:v>2452</c:v>
                </c:pt>
                <c:pt idx="10">
                  <c:v>2627</c:v>
                </c:pt>
                <c:pt idx="11">
                  <c:v>2712</c:v>
                </c:pt>
                <c:pt idx="12">
                  <c:v>2769</c:v>
                </c:pt>
              </c:numCache>
            </c:numRef>
          </c:val>
          <c:extLst>
            <c:ext xmlns:c16="http://schemas.microsoft.com/office/drawing/2014/chart" uri="{C3380CC4-5D6E-409C-BE32-E72D297353CC}">
              <c16:uniqueId val="{00000000-2E72-4A6E-B31E-771289967C83}"/>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Sheet1!$C$2:$C$14</c:f>
              <c:numCache>
                <c:formatCode>#,##0</c:formatCode>
                <c:ptCount val="13"/>
                <c:pt idx="0">
                  <c:v>2235</c:v>
                </c:pt>
                <c:pt idx="1">
                  <c:v>2094</c:v>
                </c:pt>
                <c:pt idx="2">
                  <c:v>2038</c:v>
                </c:pt>
                <c:pt idx="3">
                  <c:v>2096</c:v>
                </c:pt>
                <c:pt idx="4">
                  <c:v>2036</c:v>
                </c:pt>
                <c:pt idx="5">
                  <c:v>1988</c:v>
                </c:pt>
                <c:pt idx="6">
                  <c:v>1970</c:v>
                </c:pt>
                <c:pt idx="7">
                  <c:v>2037</c:v>
                </c:pt>
                <c:pt idx="8">
                  <c:v>2069</c:v>
                </c:pt>
                <c:pt idx="9">
                  <c:v>1637</c:v>
                </c:pt>
                <c:pt idx="10">
                  <c:v>1844</c:v>
                </c:pt>
                <c:pt idx="11">
                  <c:v>2278</c:v>
                </c:pt>
                <c:pt idx="12">
                  <c:v>2899</c:v>
                </c:pt>
              </c:numCache>
            </c:numRef>
          </c:val>
          <c:extLst>
            <c:ext xmlns:c16="http://schemas.microsoft.com/office/drawing/2014/chart" uri="{C3380CC4-5D6E-409C-BE32-E72D297353CC}">
              <c16:uniqueId val="{00000001-2E72-4A6E-B31E-771289967C83}"/>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Sheet1!$D$2:$D$14</c:f>
              <c:numCache>
                <c:formatCode>#,##0</c:formatCode>
                <c:ptCount val="13"/>
                <c:pt idx="0">
                  <c:v>865</c:v>
                </c:pt>
                <c:pt idx="1">
                  <c:v>896</c:v>
                </c:pt>
                <c:pt idx="2">
                  <c:v>836</c:v>
                </c:pt>
                <c:pt idx="3">
                  <c:v>826</c:v>
                </c:pt>
                <c:pt idx="4">
                  <c:v>857</c:v>
                </c:pt>
                <c:pt idx="5">
                  <c:v>913</c:v>
                </c:pt>
                <c:pt idx="6">
                  <c:v>899</c:v>
                </c:pt>
                <c:pt idx="7">
                  <c:v>846</c:v>
                </c:pt>
                <c:pt idx="8">
                  <c:v>836</c:v>
                </c:pt>
                <c:pt idx="9">
                  <c:v>676</c:v>
                </c:pt>
                <c:pt idx="10">
                  <c:v>674</c:v>
                </c:pt>
                <c:pt idx="11">
                  <c:v>649</c:v>
                </c:pt>
                <c:pt idx="12">
                  <c:v>941</c:v>
                </c:pt>
              </c:numCache>
            </c:numRef>
          </c:val>
          <c:extLst>
            <c:ext xmlns:c16="http://schemas.microsoft.com/office/drawing/2014/chart" uri="{C3380CC4-5D6E-409C-BE32-E72D297353CC}">
              <c16:uniqueId val="{00000002-2E72-4A6E-B31E-771289967C83}"/>
            </c:ext>
          </c:extLst>
        </c:ser>
        <c:ser>
          <c:idx val="3"/>
          <c:order val="3"/>
          <c:tx>
            <c:strRef>
              <c:f>Sheet1!$E$1</c:f>
              <c:strCache>
                <c:ptCount val="1"/>
                <c:pt idx="0">
                  <c:v>White</c:v>
                </c:pt>
              </c:strCache>
            </c:strRef>
          </c:tx>
          <c:spPr>
            <a:solidFill>
              <a:srgbClr val="F6A01A"/>
            </a:solidFill>
            <a:ln w="19050">
              <a:noFill/>
            </a:ln>
            <a:effectLst/>
          </c:spPr>
          <c:invertIfNegative val="0"/>
          <c:val>
            <c:numRef>
              <c:f>Sheet1!$E$2:$E$14</c:f>
              <c:numCache>
                <c:formatCode>#,##0</c:formatCode>
                <c:ptCount val="13"/>
                <c:pt idx="0">
                  <c:v>325</c:v>
                </c:pt>
                <c:pt idx="1">
                  <c:v>295</c:v>
                </c:pt>
                <c:pt idx="2">
                  <c:v>323</c:v>
                </c:pt>
                <c:pt idx="3">
                  <c:v>277</c:v>
                </c:pt>
                <c:pt idx="4">
                  <c:v>256</c:v>
                </c:pt>
                <c:pt idx="5">
                  <c:v>281</c:v>
                </c:pt>
                <c:pt idx="6">
                  <c:v>264</c:v>
                </c:pt>
                <c:pt idx="7">
                  <c:v>261</c:v>
                </c:pt>
                <c:pt idx="8">
                  <c:v>252</c:v>
                </c:pt>
                <c:pt idx="9">
                  <c:v>210</c:v>
                </c:pt>
                <c:pt idx="10">
                  <c:v>239</c:v>
                </c:pt>
                <c:pt idx="11">
                  <c:v>278</c:v>
                </c:pt>
                <c:pt idx="12">
                  <c:v>308</c:v>
                </c:pt>
              </c:numCache>
            </c:numRef>
          </c:val>
          <c:extLst>
            <c:ext xmlns:c16="http://schemas.microsoft.com/office/drawing/2014/chart" uri="{C3380CC4-5D6E-409C-BE32-E72D297353CC}">
              <c16:uniqueId val="{00000003-2E72-4A6E-B31E-771289967C83}"/>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Sheet1!$F$2:$F$14</c:f>
              <c:numCache>
                <c:formatCode>General</c:formatCode>
                <c:ptCount val="13"/>
                <c:pt idx="0">
                  <c:v>2</c:v>
                </c:pt>
                <c:pt idx="1">
                  <c:v>0</c:v>
                </c:pt>
                <c:pt idx="2">
                  <c:v>1</c:v>
                </c:pt>
                <c:pt idx="3">
                  <c:v>0</c:v>
                </c:pt>
                <c:pt idx="4">
                  <c:v>0</c:v>
                </c:pt>
                <c:pt idx="5">
                  <c:v>0</c:v>
                </c:pt>
                <c:pt idx="6">
                  <c:v>2</c:v>
                </c:pt>
                <c:pt idx="7">
                  <c:v>2</c:v>
                </c:pt>
                <c:pt idx="8">
                  <c:v>0</c:v>
                </c:pt>
                <c:pt idx="9">
                  <c:v>0</c:v>
                </c:pt>
                <c:pt idx="10" formatCode="#,##0">
                  <c:v>1</c:v>
                </c:pt>
                <c:pt idx="11" formatCode="#,##0">
                  <c:v>0</c:v>
                </c:pt>
                <c:pt idx="12" formatCode="#,##0">
                  <c:v>4</c:v>
                </c:pt>
              </c:numCache>
            </c:numRef>
          </c:val>
          <c:extLst>
            <c:ext xmlns:c16="http://schemas.microsoft.com/office/drawing/2014/chart" uri="{C3380CC4-5D6E-409C-BE32-E72D297353CC}">
              <c16:uniqueId val="{00000004-2E72-4A6E-B31E-771289967C83}"/>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Sheet1!$G$2:$G$14</c:f>
              <c:numCache>
                <c:formatCode>General</c:formatCode>
                <c:ptCount val="13"/>
                <c:pt idx="0">
                  <c:v>57</c:v>
                </c:pt>
                <c:pt idx="1">
                  <c:v>45</c:v>
                </c:pt>
                <c:pt idx="2">
                  <c:v>46</c:v>
                </c:pt>
                <c:pt idx="3">
                  <c:v>56</c:v>
                </c:pt>
                <c:pt idx="4">
                  <c:v>62</c:v>
                </c:pt>
                <c:pt idx="5">
                  <c:v>47</c:v>
                </c:pt>
                <c:pt idx="6">
                  <c:v>69</c:v>
                </c:pt>
                <c:pt idx="7">
                  <c:v>73</c:v>
                </c:pt>
                <c:pt idx="8">
                  <c:v>77</c:v>
                </c:pt>
                <c:pt idx="9">
                  <c:v>74</c:v>
                </c:pt>
                <c:pt idx="10" formatCode="#,##0">
                  <c:v>75</c:v>
                </c:pt>
                <c:pt idx="11" formatCode="#,##0">
                  <c:v>105</c:v>
                </c:pt>
                <c:pt idx="12" formatCode="#,##0">
                  <c:v>98</c:v>
                </c:pt>
              </c:numCache>
            </c:numRef>
          </c:val>
          <c:extLst>
            <c:ext xmlns:c16="http://schemas.microsoft.com/office/drawing/2014/chart" uri="{C3380CC4-5D6E-409C-BE32-E72D297353CC}">
              <c16:uniqueId val="{00000005-2E72-4A6E-B31E-771289967C83}"/>
            </c:ext>
          </c:extLst>
        </c:ser>
        <c:ser>
          <c:idx val="6"/>
          <c:order val="6"/>
          <c:tx>
            <c:strRef>
              <c:f>Sheet1!$H$1</c:f>
              <c:strCache>
                <c:ptCount val="1"/>
                <c:pt idx="0">
                  <c:v>Multiple race</c:v>
                </c:pt>
              </c:strCache>
            </c:strRef>
          </c:tx>
          <c:spPr>
            <a:solidFill>
              <a:srgbClr val="005DAA"/>
            </a:solidFill>
            <a:ln w="19050">
              <a:noFill/>
            </a:ln>
            <a:effectLst/>
          </c:spPr>
          <c:invertIfNegative val="0"/>
          <c:val>
            <c:numRef>
              <c:f>Sheet1!$H$2:$H$14</c:f>
              <c:numCache>
                <c:formatCode>General</c:formatCode>
                <c:ptCount val="13"/>
                <c:pt idx="0">
                  <c:v>33</c:v>
                </c:pt>
                <c:pt idx="1">
                  <c:v>38</c:v>
                </c:pt>
                <c:pt idx="2">
                  <c:v>27</c:v>
                </c:pt>
                <c:pt idx="3">
                  <c:v>53</c:v>
                </c:pt>
                <c:pt idx="4">
                  <c:v>23</c:v>
                </c:pt>
                <c:pt idx="5">
                  <c:v>44</c:v>
                </c:pt>
                <c:pt idx="6">
                  <c:v>39</c:v>
                </c:pt>
                <c:pt idx="7">
                  <c:v>35</c:v>
                </c:pt>
                <c:pt idx="8">
                  <c:v>54</c:v>
                </c:pt>
                <c:pt idx="9">
                  <c:v>33</c:v>
                </c:pt>
                <c:pt idx="10" formatCode="#,##0">
                  <c:v>141</c:v>
                </c:pt>
                <c:pt idx="11" formatCode="#,##0">
                  <c:v>101</c:v>
                </c:pt>
                <c:pt idx="12" formatCode="#,##0">
                  <c:v>160</c:v>
                </c:pt>
              </c:numCache>
            </c:numRef>
          </c:val>
          <c:extLst>
            <c:ext xmlns:c16="http://schemas.microsoft.com/office/drawing/2014/chart" uri="{C3380CC4-5D6E-409C-BE32-E72D297353CC}">
              <c16:uniqueId val="{00000006-2E72-4A6E-B31E-771289967C83}"/>
            </c:ext>
          </c:extLst>
        </c:ser>
        <c:ser>
          <c:idx val="7"/>
          <c:order val="7"/>
          <c:tx>
            <c:strRef>
              <c:f>Sheet1!$I$1</c:f>
              <c:strCache>
                <c:ptCount val="1"/>
                <c:pt idx="0">
                  <c:v>Other race</c:v>
                </c:pt>
              </c:strCache>
            </c:strRef>
          </c:tx>
          <c:spPr>
            <a:solidFill>
              <a:srgbClr val="FF6699"/>
            </a:solidFill>
            <a:ln w="19050">
              <a:noFill/>
            </a:ln>
            <a:effectLst/>
          </c:spPr>
          <c:invertIfNegative val="0"/>
          <c:val>
            <c:numRef>
              <c:f>Sheet1!$I$2:$I$14</c:f>
              <c:numCache>
                <c:formatCode>General</c:formatCode>
                <c:ptCount val="13"/>
                <c:pt idx="12" formatCode="#,##0">
                  <c:v>87</c:v>
                </c:pt>
              </c:numCache>
            </c:numRef>
          </c:val>
          <c:extLst>
            <c:ext xmlns:c16="http://schemas.microsoft.com/office/drawing/2014/chart" uri="{C3380CC4-5D6E-409C-BE32-E72D297353CC}">
              <c16:uniqueId val="{00000000-C0D6-410E-A68E-D4C41A2BBFA7}"/>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max val="8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39173966186921E-2"/>
          <c:y val="3.0294999873022865E-2"/>
          <c:w val="0.90876129184684096"/>
          <c:h val="0.83961934774850155"/>
        </c:manualLayout>
      </c:layout>
      <c:lineChart>
        <c:grouping val="standard"/>
        <c:varyColors val="0"/>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Sheet1!$C$2:$C$30</c:f>
              <c:numCache>
                <c:formatCode>0.0</c:formatCode>
                <c:ptCount val="13"/>
                <c:pt idx="0">
                  <c:v>34.211767782895002</c:v>
                </c:pt>
                <c:pt idx="1">
                  <c:v>30.639454346529813</c:v>
                </c:pt>
                <c:pt idx="2">
                  <c:v>29.971514835950781</c:v>
                </c:pt>
                <c:pt idx="3">
                  <c:v>29.556634409548462</c:v>
                </c:pt>
                <c:pt idx="4">
                  <c:v>29.642943420299741</c:v>
                </c:pt>
                <c:pt idx="5">
                  <c:v>27.277472872285802</c:v>
                </c:pt>
                <c:pt idx="6">
                  <c:v>27.431402928433304</c:v>
                </c:pt>
                <c:pt idx="7">
                  <c:v>26.087516448921448</c:v>
                </c:pt>
                <c:pt idx="8">
                  <c:v>25.962306850092439</c:v>
                </c:pt>
                <c:pt idx="9">
                  <c:v>21.943959137699061</c:v>
                </c:pt>
                <c:pt idx="10">
                  <c:v>23.112619692708613</c:v>
                </c:pt>
                <c:pt idx="11">
                  <c:v>22.720018497714175</c:v>
                </c:pt>
                <c:pt idx="12">
                  <c:v>22.260046705099079</c:v>
                </c:pt>
              </c:numCache>
            </c:numRef>
          </c:val>
          <c:smooth val="0"/>
          <c:extLst>
            <c:ext xmlns:c16="http://schemas.microsoft.com/office/drawing/2014/chart" uri="{C3380CC4-5D6E-409C-BE32-E72D297353CC}">
              <c16:uniqueId val="{00000000-3C6F-4502-9BF3-968DBBFA0489}"/>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Sheet1!$D$2:$D$30</c:f>
              <c:numCache>
                <c:formatCode>0.0</c:formatCode>
                <c:ptCount val="13"/>
                <c:pt idx="0">
                  <c:v>27.46646471670644</c:v>
                </c:pt>
                <c:pt idx="1">
                  <c:v>27.623048968020154</c:v>
                </c:pt>
                <c:pt idx="2">
                  <c:v>24.543148087366561</c:v>
                </c:pt>
                <c:pt idx="3">
                  <c:v>23.538544223681143</c:v>
                </c:pt>
                <c:pt idx="4">
                  <c:v>23.167033500557682</c:v>
                </c:pt>
                <c:pt idx="5">
                  <c:v>22.713538985811873</c:v>
                </c:pt>
                <c:pt idx="6">
                  <c:v>22.158373462008001</c:v>
                </c:pt>
                <c:pt idx="7">
                  <c:v>20.313056373053364</c:v>
                </c:pt>
                <c:pt idx="8">
                  <c:v>19.783465708225592</c:v>
                </c:pt>
                <c:pt idx="9">
                  <c:v>15.598032248239452</c:v>
                </c:pt>
                <c:pt idx="10">
                  <c:v>15.469533625693746</c:v>
                </c:pt>
                <c:pt idx="11">
                  <c:v>14.193067266172498</c:v>
                </c:pt>
                <c:pt idx="12">
                  <c:v>18.587599246619519</c:v>
                </c:pt>
              </c:numCache>
            </c:numRef>
          </c:val>
          <c:smooth val="0"/>
          <c:extLst>
            <c:ext xmlns:c16="http://schemas.microsoft.com/office/drawing/2014/chart" uri="{C3380CC4-5D6E-409C-BE32-E72D297353CC}">
              <c16:uniqueId val="{00000001-3C6F-4502-9BF3-968DBBFA0489}"/>
            </c:ext>
          </c:extLst>
        </c:ser>
        <c:ser>
          <c:idx val="3"/>
          <c:order val="3"/>
          <c:tx>
            <c:strRef>
              <c:f>Sheet1!$E$1</c:f>
              <c:strCache>
                <c:ptCount val="1"/>
                <c:pt idx="0">
                  <c:v>Multiple</c:v>
                </c:pt>
              </c:strCache>
            </c:strRef>
          </c:tx>
          <c:spPr>
            <a:ln w="31750" cap="rnd">
              <a:solidFill>
                <a:srgbClr val="005DAA"/>
              </a:solidFill>
              <a:round/>
            </a:ln>
            <a:effectLst/>
          </c:spPr>
          <c:marker>
            <c:symbol val="none"/>
          </c:marker>
          <c:dPt>
            <c:idx val="9"/>
            <c:marker>
              <c:symbol val="none"/>
            </c:marker>
            <c:bubble3D val="0"/>
            <c:spPr>
              <a:ln w="31750" cap="rnd">
                <a:solidFill>
                  <a:srgbClr val="005DAA"/>
                </a:solidFill>
                <a:round/>
              </a:ln>
              <a:effectLst/>
            </c:spPr>
            <c:extLst>
              <c:ext xmlns:c16="http://schemas.microsoft.com/office/drawing/2014/chart" uri="{C3380CC4-5D6E-409C-BE32-E72D297353CC}">
                <c16:uniqueId val="{00000003-3C6F-4502-9BF3-968DBBFA0489}"/>
              </c:ext>
            </c:extLst>
          </c:dPt>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Sheet1!$E$2:$E$30</c:f>
              <c:numCache>
                <c:formatCode>0.0</c:formatCode>
                <c:ptCount val="13"/>
                <c:pt idx="0">
                  <c:v>21.896066670205425</c:v>
                </c:pt>
                <c:pt idx="1">
                  <c:v>24.181026802759185</c:v>
                </c:pt>
                <c:pt idx="2">
                  <c:v>22.113203220337596</c:v>
                </c:pt>
                <c:pt idx="3">
                  <c:v>43.532542629037025</c:v>
                </c:pt>
                <c:pt idx="4">
                  <c:v>17.348932286362984</c:v>
                </c:pt>
                <c:pt idx="5">
                  <c:v>38.264529650662233</c:v>
                </c:pt>
                <c:pt idx="6">
                  <c:v>32.747241674643554</c:v>
                </c:pt>
                <c:pt idx="7">
                  <c:v>22.906958479501547</c:v>
                </c:pt>
                <c:pt idx="8">
                  <c:v>28.018907573925809</c:v>
                </c:pt>
                <c:pt idx="9">
                  <c:v>15.148107175153431</c:v>
                </c:pt>
                <c:pt idx="10">
                  <c:v>74.657686564793337</c:v>
                </c:pt>
                <c:pt idx="11">
                  <c:v>41.998112164067081</c:v>
                </c:pt>
                <c:pt idx="12">
                  <c:v>64.552830439887188</c:v>
                </c:pt>
              </c:numCache>
            </c:numRef>
          </c:val>
          <c:smooth val="0"/>
          <c:extLst>
            <c:ext xmlns:c16="http://schemas.microsoft.com/office/drawing/2014/chart" uri="{C3380CC4-5D6E-409C-BE32-E72D297353CC}">
              <c16:uniqueId val="{00000004-3C6F-4502-9BF3-968DBBFA0489}"/>
            </c:ext>
          </c:extLst>
        </c:ser>
        <c:ser>
          <c:idx val="4"/>
          <c:order val="4"/>
          <c:tx>
            <c:strRef>
              <c:f>Sheet1!$F$1</c:f>
              <c:strCache>
                <c:ptCount val="1"/>
                <c:pt idx="0">
                  <c:v>Native Hawaiian</c:v>
                </c:pt>
              </c:strCache>
            </c:strRef>
          </c:tx>
          <c:spPr>
            <a:ln w="31750" cap="rnd">
              <a:solidFill>
                <a:srgbClr val="78B832"/>
              </a:solidFill>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Sheet1!$F$2:$F$30</c:f>
              <c:numCache>
                <c:formatCode>0.0</c:formatCode>
                <c:ptCount val="13"/>
                <c:pt idx="0">
                  <c:v>27.082115825933265</c:v>
                </c:pt>
                <c:pt idx="1">
                  <c:v>16.683535574859025</c:v>
                </c:pt>
                <c:pt idx="2">
                  <c:v>18.051887403314485</c:v>
                </c:pt>
                <c:pt idx="3">
                  <c:v>24.982378500878841</c:v>
                </c:pt>
                <c:pt idx="4">
                  <c:v>19.200574778496595</c:v>
                </c:pt>
                <c:pt idx="5">
                  <c:v>13.012758040223266</c:v>
                </c:pt>
                <c:pt idx="6">
                  <c:v>23.40879560050346</c:v>
                </c:pt>
                <c:pt idx="7">
                  <c:v>24.696119326235738</c:v>
                </c:pt>
                <c:pt idx="8">
                  <c:v>23.854887928497298</c:v>
                </c:pt>
                <c:pt idx="9">
                  <c:v>34.884104633457625</c:v>
                </c:pt>
                <c:pt idx="10">
                  <c:v>23.270822732180754</c:v>
                </c:pt>
                <c:pt idx="11">
                  <c:v>28.35868059212925</c:v>
                </c:pt>
                <c:pt idx="12">
                  <c:v>31.193799436601783</c:v>
                </c:pt>
              </c:numCache>
            </c:numRef>
          </c:val>
          <c:smooth val="0"/>
          <c:extLst>
            <c:ext xmlns:c16="http://schemas.microsoft.com/office/drawing/2014/chart" uri="{C3380CC4-5D6E-409C-BE32-E72D297353CC}">
              <c16:uniqueId val="{00000005-3C6F-4502-9BF3-968DBBFA0489}"/>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Sheet1!$G$2:$G$30</c:f>
              <c:numCache>
                <c:formatCode>0.0</c:formatCode>
                <c:ptCount val="13"/>
                <c:pt idx="0">
                  <c:v>4.0960388783407131</c:v>
                </c:pt>
                <c:pt idx="1">
                  <c:v>3.7082648928003472</c:v>
                </c:pt>
                <c:pt idx="2">
                  <c:v>4.1672719747476226</c:v>
                </c:pt>
                <c:pt idx="3">
                  <c:v>3.5849771596834246</c:v>
                </c:pt>
                <c:pt idx="4">
                  <c:v>3.3875343235960687</c:v>
                </c:pt>
                <c:pt idx="5">
                  <c:v>3.7085927698542349</c:v>
                </c:pt>
                <c:pt idx="6">
                  <c:v>3.4239726331205542</c:v>
                </c:pt>
                <c:pt idx="7">
                  <c:v>3.2453850562328239</c:v>
                </c:pt>
                <c:pt idx="8">
                  <c:v>3.1353013155201772</c:v>
                </c:pt>
                <c:pt idx="9">
                  <c:v>2.7000728248213322</c:v>
                </c:pt>
                <c:pt idx="10">
                  <c:v>3.0250778957558158</c:v>
                </c:pt>
                <c:pt idx="11">
                  <c:v>3.4104466396979669</c:v>
                </c:pt>
                <c:pt idx="12">
                  <c:v>3.8101717979248173</c:v>
                </c:pt>
              </c:numCache>
            </c:numRef>
          </c:val>
          <c:smooth val="0"/>
          <c:extLst>
            <c:ext xmlns:c16="http://schemas.microsoft.com/office/drawing/2014/chart" uri="{C3380CC4-5D6E-409C-BE32-E72D297353CC}">
              <c16:uniqueId val="{00000006-3C6F-4502-9BF3-968DBBFA0489}"/>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Sheet1!$H$2:$H$30</c:f>
              <c:numCache>
                <c:formatCode>0.0</c:formatCode>
                <c:ptCount val="13"/>
                <c:pt idx="0">
                  <c:v>12.25919996735268</c:v>
                </c:pt>
                <c:pt idx="1">
                  <c:v>11.45489659083897</c:v>
                </c:pt>
                <c:pt idx="2">
                  <c:v>11.175078719053039</c:v>
                </c:pt>
                <c:pt idx="3">
                  <c:v>11.187174886073356</c:v>
                </c:pt>
                <c:pt idx="4">
                  <c:v>10.387766761779019</c:v>
                </c:pt>
                <c:pt idx="5">
                  <c:v>10.046092767278118</c:v>
                </c:pt>
                <c:pt idx="6">
                  <c:v>9.9710899130126158</c:v>
                </c:pt>
                <c:pt idx="7">
                  <c:v>10.261784314220371</c:v>
                </c:pt>
                <c:pt idx="8">
                  <c:v>10.207390594804728</c:v>
                </c:pt>
                <c:pt idx="9">
                  <c:v>8.1010700786110625</c:v>
                </c:pt>
                <c:pt idx="10">
                  <c:v>8.9208681262509888</c:v>
                </c:pt>
                <c:pt idx="11">
                  <c:v>10.450258421403598</c:v>
                </c:pt>
                <c:pt idx="12">
                  <c:v>12.975055310704899</c:v>
                </c:pt>
              </c:numCache>
            </c:numRef>
          </c:val>
          <c:smooth val="0"/>
          <c:extLst>
            <c:ext xmlns:c16="http://schemas.microsoft.com/office/drawing/2014/chart" uri="{C3380CC4-5D6E-409C-BE32-E72D297353CC}">
              <c16:uniqueId val="{00000007-3C6F-4502-9BF3-968DBBFA0489}"/>
            </c:ext>
          </c:extLst>
        </c:ser>
        <c:dLbls>
          <c:showLegendKey val="0"/>
          <c:showVal val="0"/>
          <c:showCatName val="0"/>
          <c:showSerName val="0"/>
          <c:showPercent val="0"/>
          <c:showBubbleSize val="0"/>
        </c:dLbls>
        <c:smooth val="0"/>
        <c:axId val="2072575296"/>
        <c:axId val="206940275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American Indian</c:v>
                      </c:pt>
                    </c:strCache>
                  </c:strRef>
                </c:tx>
                <c:spPr>
                  <a:ln w="31750" cap="rnd">
                    <a:solidFill>
                      <a:srgbClr val="A87FE5"/>
                    </a:solidFill>
                    <a:round/>
                  </a:ln>
                  <a:effectLst/>
                </c:spPr>
                <c:marker>
                  <c:symbol val="none"/>
                </c:marker>
                <c:cat>
                  <c:numRef>
                    <c:extLst>
                      <c:ext uri="{02D57815-91ED-43cb-92C2-25804820EDAC}">
                        <c15:formulaRef>
                          <c15:sqref>Sheet1!$A$2:$A$30</c15:sqref>
                        </c15:formulaRef>
                      </c:ext>
                    </c:extLst>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extLst>
                      <c:ext uri="{02D57815-91ED-43cb-92C2-25804820EDAC}">
                        <c15:formulaRef>
                          <c15:sqref>Sheet1!$B$2:$B$30</c15:sqref>
                        </c15:formulaRef>
                      </c:ext>
                    </c:extLst>
                    <c:numCache>
                      <c:formatCode>0.0</c:formatCode>
                      <c:ptCount val="13"/>
                      <c:pt idx="0">
                        <c:v>6.8509574212996265</c:v>
                      </c:pt>
                      <c:pt idx="1">
                        <c:v>0</c:v>
                      </c:pt>
                      <c:pt idx="2">
                        <c:v>1.5146695748322505</c:v>
                      </c:pt>
                      <c:pt idx="3">
                        <c:v>0</c:v>
                      </c:pt>
                      <c:pt idx="4">
                        <c:v>0</c:v>
                      </c:pt>
                      <c:pt idx="5">
                        <c:v>0</c:v>
                      </c:pt>
                      <c:pt idx="6">
                        <c:v>2.876745825122621</c:v>
                      </c:pt>
                      <c:pt idx="7">
                        <c:v>3.4869327196331752</c:v>
                      </c:pt>
                      <c:pt idx="8">
                        <c:v>0</c:v>
                      </c:pt>
                      <c:pt idx="9">
                        <c:v>0</c:v>
                      </c:pt>
                      <c:pt idx="10">
                        <c:v>1.3253459152838891</c:v>
                      </c:pt>
                      <c:pt idx="11">
                        <c:v>0</c:v>
                      </c:pt>
                      <c:pt idx="12">
                        <c:v>8.2267286413557645</c:v>
                      </c:pt>
                    </c:numCache>
                  </c:numRef>
                </c:val>
                <c:smooth val="0"/>
                <c:extLst>
                  <c:ext xmlns:c16="http://schemas.microsoft.com/office/drawing/2014/chart" uri="{C3380CC4-5D6E-409C-BE32-E72D297353CC}">
                    <c16:uniqueId val="{00000008-3C6F-4502-9BF3-968DBBFA0489}"/>
                  </c:ext>
                </c:extLst>
              </c15:ser>
            </c15:filteredLineSeries>
          </c:ext>
        </c:extLst>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noMultiLvlLbl val="0"/>
      </c:catAx>
      <c:valAx>
        <c:axId val="20694027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872599868486286E-2"/>
          <c:y val="3.7767721493554847E-2"/>
          <c:w val="0.84089750811292163"/>
          <c:h val="0.84998455054229327"/>
        </c:manualLayout>
      </c:layout>
      <c:barChart>
        <c:barDir val="col"/>
        <c:grouping val="clustered"/>
        <c:varyColors val="0"/>
        <c:ser>
          <c:idx val="0"/>
          <c:order val="0"/>
          <c:tx>
            <c:strRef>
              <c:f>Sheet1!$B$1</c:f>
              <c:strCache>
                <c:ptCount val="1"/>
                <c:pt idx="0">
                  <c:v> Number of cases</c:v>
                </c:pt>
              </c:strCache>
            </c:strRef>
          </c:tx>
          <c:spPr>
            <a:solidFill>
              <a:schemeClr val="accent4">
                <a:lumMod val="60000"/>
                <a:lumOff val="40000"/>
              </a:schemeClr>
            </a:solidFill>
            <a:ln w="9525">
              <a:noFill/>
            </a:ln>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Sheet1!$B$2:$B$32</c:f>
              <c:numCache>
                <c:formatCode>#,##0</c:formatCode>
                <c:ptCount val="31"/>
                <c:pt idx="0">
                  <c:v>25102</c:v>
                </c:pt>
                <c:pt idx="1">
                  <c:v>24206</c:v>
                </c:pt>
                <c:pt idx="2">
                  <c:v>22726</c:v>
                </c:pt>
                <c:pt idx="3">
                  <c:v>21212</c:v>
                </c:pt>
                <c:pt idx="4">
                  <c:v>19751</c:v>
                </c:pt>
                <c:pt idx="5">
                  <c:v>18285</c:v>
                </c:pt>
                <c:pt idx="6">
                  <c:v>17492</c:v>
                </c:pt>
                <c:pt idx="7">
                  <c:v>16305</c:v>
                </c:pt>
                <c:pt idx="8">
                  <c:v>15937</c:v>
                </c:pt>
                <c:pt idx="9">
                  <c:v>15048</c:v>
                </c:pt>
                <c:pt idx="10">
                  <c:v>14828</c:v>
                </c:pt>
                <c:pt idx="11">
                  <c:v>14494</c:v>
                </c:pt>
                <c:pt idx="12">
                  <c:v>14052</c:v>
                </c:pt>
                <c:pt idx="13">
                  <c:v>13716</c:v>
                </c:pt>
                <c:pt idx="14">
                  <c:v>13258</c:v>
                </c:pt>
                <c:pt idx="15">
                  <c:v>12876</c:v>
                </c:pt>
                <c:pt idx="16">
                  <c:v>11492</c:v>
                </c:pt>
                <c:pt idx="17">
                  <c:v>11074</c:v>
                </c:pt>
                <c:pt idx="18">
                  <c:v>10471</c:v>
                </c:pt>
                <c:pt idx="19">
                  <c:v>9908</c:v>
                </c:pt>
                <c:pt idx="20">
                  <c:v>9556</c:v>
                </c:pt>
                <c:pt idx="21">
                  <c:v>9379</c:v>
                </c:pt>
                <c:pt idx="22">
                  <c:v>9539</c:v>
                </c:pt>
                <c:pt idx="23">
                  <c:v>9238</c:v>
                </c:pt>
                <c:pt idx="24">
                  <c:v>9066</c:v>
                </c:pt>
                <c:pt idx="25">
                  <c:v>8996</c:v>
                </c:pt>
                <c:pt idx="26">
                  <c:v>8895</c:v>
                </c:pt>
                <c:pt idx="27">
                  <c:v>7170</c:v>
                </c:pt>
                <c:pt idx="28">
                  <c:v>7866</c:v>
                </c:pt>
                <c:pt idx="29">
                  <c:v>8332</c:v>
                </c:pt>
                <c:pt idx="30">
                  <c:v>9633</c:v>
                </c:pt>
              </c:numCache>
            </c:numRef>
          </c:val>
          <c:extLst>
            <c:ext xmlns:c16="http://schemas.microsoft.com/office/drawing/2014/chart" uri="{C3380CC4-5D6E-409C-BE32-E72D297353CC}">
              <c16:uniqueId val="{00000000-2DD1-4F13-94F9-F1F38ED09AF5}"/>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 Incidence rate</c:v>
                </c:pt>
              </c:strCache>
            </c:strRef>
          </c:tx>
          <c:spPr>
            <a:ln w="31750">
              <a:solidFill>
                <a:srgbClr val="005DAA"/>
              </a:solidFill>
            </a:ln>
          </c:spPr>
          <c:marker>
            <c:symbol val="none"/>
          </c:marker>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Sheet1!$C$2:$C$32</c:f>
              <c:numCache>
                <c:formatCode>0.0</c:formatCode>
                <c:ptCount val="31"/>
                <c:pt idx="0">
                  <c:v>9.6576394143846311</c:v>
                </c:pt>
                <c:pt idx="1">
                  <c:v>9.1994012248611661</c:v>
                </c:pt>
                <c:pt idx="2">
                  <c:v>8.5346767133298709</c:v>
                </c:pt>
                <c:pt idx="3">
                  <c:v>7.8739606813632319</c:v>
                </c:pt>
                <c:pt idx="4">
                  <c:v>7.2441675254543947</c:v>
                </c:pt>
                <c:pt idx="5">
                  <c:v>6.6285038847926661</c:v>
                </c:pt>
                <c:pt idx="6">
                  <c:v>6.268631546982153</c:v>
                </c:pt>
                <c:pt idx="7">
                  <c:v>5.7785868579071646</c:v>
                </c:pt>
                <c:pt idx="8">
                  <c:v>5.5925390188555797</c:v>
                </c:pt>
                <c:pt idx="9">
                  <c:v>5.2318087449314641</c:v>
                </c:pt>
                <c:pt idx="10">
                  <c:v>5.1112011473329826</c:v>
                </c:pt>
                <c:pt idx="11">
                  <c:v>4.9500470445722602</c:v>
                </c:pt>
                <c:pt idx="12">
                  <c:v>4.7550628450485108</c:v>
                </c:pt>
                <c:pt idx="13">
                  <c:v>4.5968241990767797</c:v>
                </c:pt>
                <c:pt idx="14">
                  <c:v>4.4012704168462866</c:v>
                </c:pt>
                <c:pt idx="15">
                  <c:v>4.2342175247239204</c:v>
                </c:pt>
                <c:pt idx="16">
                  <c:v>3.7461103504165143</c:v>
                </c:pt>
                <c:pt idx="17">
                  <c:v>3.5800285395581986</c:v>
                </c:pt>
                <c:pt idx="18">
                  <c:v>3.3605761019147224</c:v>
                </c:pt>
                <c:pt idx="19">
                  <c:v>3.1566438773843042</c:v>
                </c:pt>
                <c:pt idx="20">
                  <c:v>3.0234770620903761</c:v>
                </c:pt>
                <c:pt idx="21">
                  <c:v>2.9457923113275379</c:v>
                </c:pt>
                <c:pt idx="22">
                  <c:v>2.9740693144407633</c:v>
                </c:pt>
                <c:pt idx="23">
                  <c:v>2.8594266929958021</c:v>
                </c:pt>
                <c:pt idx="24">
                  <c:v>2.7884906068282134</c:v>
                </c:pt>
                <c:pt idx="25">
                  <c:v>2.7524322516536692</c:v>
                </c:pt>
                <c:pt idx="26">
                  <c:v>2.7091649478596307</c:v>
                </c:pt>
                <c:pt idx="27">
                  <c:v>2.1627202155548551</c:v>
                </c:pt>
                <c:pt idx="28">
                  <c:v>2.3689276416593206</c:v>
                </c:pt>
                <c:pt idx="29">
                  <c:v>2.500064429468869</c:v>
                </c:pt>
                <c:pt idx="30">
                  <c:v>2.8762530851307764</c:v>
                </c:pt>
              </c:numCache>
            </c:numRef>
          </c:val>
          <c:smooth val="0"/>
          <c:extLst>
            <c:ext xmlns:c16="http://schemas.microsoft.com/office/drawing/2014/chart" uri="{C3380CC4-5D6E-409C-BE32-E72D297353CC}">
              <c16:uniqueId val="{00000001-2DD1-4F13-94F9-F1F38ED09AF5}"/>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a:pPr>
                <a:r>
                  <a:rPr lang="en-US" sz="2000"/>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196572488"/>
        <c:crosses val="autoZero"/>
        <c:auto val="1"/>
        <c:lblAlgn val="ctr"/>
        <c:lblOffset val="0"/>
        <c:tickLblSkip val="3"/>
        <c:noMultiLvlLbl val="1"/>
      </c:catAx>
      <c:valAx>
        <c:axId val="196572488"/>
        <c:scaling>
          <c:orientation val="minMax"/>
          <c:max val="26000"/>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1"/>
        <c:majorTickMark val="out"/>
        <c:minorTickMark val="none"/>
        <c:tickLblPos val="low"/>
        <c:spPr>
          <a:ln>
            <a:solidFill>
              <a:schemeClr val="tx1">
                <a:lumMod val="85000"/>
                <a:lumOff val="15000"/>
              </a:schemeClr>
            </a:solidFill>
          </a:ln>
        </c:spPr>
        <c:txPr>
          <a:bodyPr/>
          <a:lstStyle/>
          <a:p>
            <a:pPr>
              <a:defRPr sz="1600"/>
            </a:pPr>
            <a:endParaRPr lang="en-US"/>
          </a:p>
        </c:txPr>
        <c:crossAx val="315305256"/>
        <c:crosses val="autoZero"/>
        <c:crossBetween val="between"/>
      </c:valAx>
      <c:valAx>
        <c:axId val="455406024"/>
        <c:scaling>
          <c:orientation val="minMax"/>
          <c:max val="11"/>
          <c:min val="0"/>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ayout>
        <c:manualLayout>
          <c:xMode val="edge"/>
          <c:yMode val="edge"/>
          <c:x val="0.44676756037818111"/>
          <c:y val="0.14977385613702782"/>
          <c:w val="0.48460365800519939"/>
          <c:h val="8.0364629905160481E-2"/>
        </c:manualLayout>
      </c:layout>
      <c:overlay val="0"/>
      <c:txPr>
        <a:bodyPr/>
        <a:lstStyle/>
        <a:p>
          <a:pPr>
            <a:defRPr>
              <a:solidFill>
                <a:schemeClr val="tx1">
                  <a:lumMod val="85000"/>
                  <a:lumOff val="15000"/>
                </a:schemeClr>
              </a:solidFill>
            </a:defRPr>
          </a:pPr>
          <a:endParaRPr lang="en-US"/>
        </a:p>
      </c:txPr>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39912333277731"/>
          <c:y val="3.0294999873022865E-2"/>
          <c:w val="0.61530532323715814"/>
          <c:h val="0.77860363376634967"/>
        </c:manualLayout>
      </c:layout>
      <c:lineChart>
        <c:grouping val="standard"/>
        <c:varyColors val="0"/>
        <c:ser>
          <c:idx val="0"/>
          <c:order val="0"/>
          <c:tx>
            <c:strRef>
              <c:f>Sheet1!$B$2</c:f>
              <c:strCache>
                <c:ptCount val="1"/>
                <c:pt idx="0">
                  <c:v>AI/AN</c:v>
                </c:pt>
              </c:strCache>
            </c:strRef>
          </c:tx>
          <c:spPr>
            <a:ln w="38100" cap="rnd">
              <a:noFill/>
              <a:round/>
            </a:ln>
            <a:effectLst/>
          </c:spPr>
          <c:marker>
            <c:symbol val="none"/>
          </c:marker>
          <c:cat>
            <c:numRef>
              <c:f>Sheet1!$A$3:$A$31</c:f>
              <c:numCache>
                <c:formatCode>General</c:formatCode>
                <c:ptCount val="13"/>
                <c:pt idx="0">
                  <c:v>2011</c:v>
                </c:pt>
                <c:pt idx="2">
                  <c:v>2013</c:v>
                </c:pt>
                <c:pt idx="4">
                  <c:v>2015</c:v>
                </c:pt>
                <c:pt idx="6">
                  <c:v>2017</c:v>
                </c:pt>
                <c:pt idx="8">
                  <c:v>2019</c:v>
                </c:pt>
                <c:pt idx="10">
                  <c:v>2021</c:v>
                </c:pt>
                <c:pt idx="12">
                  <c:v>2023</c:v>
                </c:pt>
              </c:numCache>
            </c:numRef>
          </c:cat>
          <c:val>
            <c:numRef>
              <c:f>Sheet1!$B$3:$B$31</c:f>
              <c:numCache>
                <c:formatCode>0.0</c:formatCode>
                <c:ptCount val="13"/>
                <c:pt idx="0">
                  <c:v>6.8509574212996265</c:v>
                </c:pt>
                <c:pt idx="1">
                  <c:v>0</c:v>
                </c:pt>
                <c:pt idx="2">
                  <c:v>1.5146695748322505</c:v>
                </c:pt>
                <c:pt idx="3">
                  <c:v>0</c:v>
                </c:pt>
                <c:pt idx="4">
                  <c:v>0</c:v>
                </c:pt>
                <c:pt idx="5">
                  <c:v>0</c:v>
                </c:pt>
                <c:pt idx="6">
                  <c:v>2.876745825122621</c:v>
                </c:pt>
                <c:pt idx="7">
                  <c:v>3.4869327196331752</c:v>
                </c:pt>
                <c:pt idx="8">
                  <c:v>0</c:v>
                </c:pt>
                <c:pt idx="9">
                  <c:v>0</c:v>
                </c:pt>
                <c:pt idx="10">
                  <c:v>1.3253459152838891</c:v>
                </c:pt>
                <c:pt idx="11">
                  <c:v>0</c:v>
                </c:pt>
                <c:pt idx="12">
                  <c:v>8.2267286413557645</c:v>
                </c:pt>
              </c:numCache>
            </c:numRef>
          </c:val>
          <c:smooth val="0"/>
          <c:extLst>
            <c:ext xmlns:c16="http://schemas.microsoft.com/office/drawing/2014/chart" uri="{C3380CC4-5D6E-409C-BE32-E72D297353CC}">
              <c16:uniqueId val="{00000000-CC35-4865-95D8-692BBA5FC0E5}"/>
            </c:ext>
          </c:extLst>
        </c:ser>
        <c:ser>
          <c:idx val="1"/>
          <c:order val="1"/>
          <c:tx>
            <c:strRef>
              <c:f>Sheet1!$C$2</c:f>
              <c:strCache>
                <c:ptCount val="1"/>
                <c:pt idx="0">
                  <c:v>Asian</c:v>
                </c:pt>
              </c:strCache>
            </c:strRef>
          </c:tx>
          <c:spPr>
            <a:ln w="31750" cap="rnd">
              <a:solidFill>
                <a:srgbClr val="4BA9FF"/>
              </a:solidFill>
              <a:prstDash val="dash"/>
              <a:round/>
            </a:ln>
            <a:effectLst/>
          </c:spPr>
          <c:marker>
            <c:symbol val="none"/>
          </c:marker>
          <c:cat>
            <c:numRef>
              <c:f>Sheet1!$A$3:$A$31</c:f>
              <c:numCache>
                <c:formatCode>General</c:formatCode>
                <c:ptCount val="13"/>
                <c:pt idx="0">
                  <c:v>2011</c:v>
                </c:pt>
                <c:pt idx="2">
                  <c:v>2013</c:v>
                </c:pt>
                <c:pt idx="4">
                  <c:v>2015</c:v>
                </c:pt>
                <c:pt idx="6">
                  <c:v>2017</c:v>
                </c:pt>
                <c:pt idx="8">
                  <c:v>2019</c:v>
                </c:pt>
                <c:pt idx="10">
                  <c:v>2021</c:v>
                </c:pt>
                <c:pt idx="12">
                  <c:v>2023</c:v>
                </c:pt>
              </c:numCache>
            </c:numRef>
          </c:cat>
          <c:val>
            <c:numRef>
              <c:f>Sheet1!$C$3:$C$31</c:f>
              <c:numCache>
                <c:formatCode>0.0</c:formatCode>
                <c:ptCount val="13"/>
                <c:pt idx="0">
                  <c:v>34.211767782895002</c:v>
                </c:pt>
                <c:pt idx="1">
                  <c:v>30.639454346529813</c:v>
                </c:pt>
                <c:pt idx="2">
                  <c:v>29.971514835950781</c:v>
                </c:pt>
                <c:pt idx="3">
                  <c:v>29.556634409548462</c:v>
                </c:pt>
                <c:pt idx="4">
                  <c:v>29.642943420299741</c:v>
                </c:pt>
                <c:pt idx="5">
                  <c:v>27.277472872285802</c:v>
                </c:pt>
                <c:pt idx="6">
                  <c:v>27.431402928433304</c:v>
                </c:pt>
                <c:pt idx="7">
                  <c:v>26.087516448921448</c:v>
                </c:pt>
                <c:pt idx="8">
                  <c:v>25.962306850092439</c:v>
                </c:pt>
                <c:pt idx="9">
                  <c:v>21.943959137699061</c:v>
                </c:pt>
                <c:pt idx="10">
                  <c:v>23.112619692708613</c:v>
                </c:pt>
                <c:pt idx="11">
                  <c:v>22.720018497714175</c:v>
                </c:pt>
                <c:pt idx="12">
                  <c:v>22.260046705099079</c:v>
                </c:pt>
              </c:numCache>
            </c:numRef>
          </c:val>
          <c:smooth val="0"/>
          <c:extLst>
            <c:ext xmlns:c16="http://schemas.microsoft.com/office/drawing/2014/chart" uri="{C3380CC4-5D6E-409C-BE32-E72D297353CC}">
              <c16:uniqueId val="{00000001-CC35-4865-95D8-692BBA5FC0E5}"/>
            </c:ext>
          </c:extLst>
        </c:ser>
        <c:ser>
          <c:idx val="2"/>
          <c:order val="2"/>
          <c:tx>
            <c:strRef>
              <c:f>Sheet1!$D$2</c:f>
              <c:strCache>
                <c:ptCount val="1"/>
                <c:pt idx="0">
                  <c:v>Black</c:v>
                </c:pt>
              </c:strCache>
            </c:strRef>
          </c:tx>
          <c:spPr>
            <a:ln w="31750" cap="rnd">
              <a:solidFill>
                <a:srgbClr val="259393"/>
              </a:solidFill>
              <a:prstDash val="dash"/>
              <a:round/>
            </a:ln>
            <a:effectLst/>
          </c:spPr>
          <c:marker>
            <c:symbol val="none"/>
          </c:marker>
          <c:cat>
            <c:numRef>
              <c:f>Sheet1!$A$3:$A$31</c:f>
              <c:numCache>
                <c:formatCode>General</c:formatCode>
                <c:ptCount val="13"/>
                <c:pt idx="0">
                  <c:v>2011</c:v>
                </c:pt>
                <c:pt idx="2">
                  <c:v>2013</c:v>
                </c:pt>
                <c:pt idx="4">
                  <c:v>2015</c:v>
                </c:pt>
                <c:pt idx="6">
                  <c:v>2017</c:v>
                </c:pt>
                <c:pt idx="8">
                  <c:v>2019</c:v>
                </c:pt>
                <c:pt idx="10">
                  <c:v>2021</c:v>
                </c:pt>
                <c:pt idx="12">
                  <c:v>2023</c:v>
                </c:pt>
              </c:numCache>
            </c:numRef>
          </c:cat>
          <c:val>
            <c:numRef>
              <c:f>Sheet1!$D$3:$D$31</c:f>
              <c:numCache>
                <c:formatCode>0.0</c:formatCode>
                <c:ptCount val="13"/>
                <c:pt idx="0">
                  <c:v>27.46646471670644</c:v>
                </c:pt>
                <c:pt idx="1">
                  <c:v>27.623048968020154</c:v>
                </c:pt>
                <c:pt idx="2">
                  <c:v>24.543148087366561</c:v>
                </c:pt>
                <c:pt idx="3">
                  <c:v>23.538544223681143</c:v>
                </c:pt>
                <c:pt idx="4">
                  <c:v>23.167033500557682</c:v>
                </c:pt>
                <c:pt idx="5">
                  <c:v>22.713538985811873</c:v>
                </c:pt>
                <c:pt idx="6">
                  <c:v>22.158373462008001</c:v>
                </c:pt>
                <c:pt idx="7">
                  <c:v>20.313056373053364</c:v>
                </c:pt>
                <c:pt idx="8">
                  <c:v>19.783465708225592</c:v>
                </c:pt>
                <c:pt idx="9">
                  <c:v>15.598032248239452</c:v>
                </c:pt>
                <c:pt idx="10">
                  <c:v>15.469533625693746</c:v>
                </c:pt>
                <c:pt idx="11">
                  <c:v>14.193067266172498</c:v>
                </c:pt>
                <c:pt idx="12">
                  <c:v>18.587599246619519</c:v>
                </c:pt>
              </c:numCache>
            </c:numRef>
          </c:val>
          <c:smooth val="0"/>
          <c:extLst>
            <c:ext xmlns:c16="http://schemas.microsoft.com/office/drawing/2014/chart" uri="{C3380CC4-5D6E-409C-BE32-E72D297353CC}">
              <c16:uniqueId val="{00000002-CC35-4865-95D8-692BBA5FC0E5}"/>
            </c:ext>
          </c:extLst>
        </c:ser>
        <c:ser>
          <c:idx val="3"/>
          <c:order val="3"/>
          <c:tx>
            <c:strRef>
              <c:f>Sheet1!$E$2</c:f>
              <c:strCache>
                <c:ptCount val="1"/>
                <c:pt idx="0">
                  <c:v>Multiple race</c:v>
                </c:pt>
              </c:strCache>
            </c:strRef>
          </c:tx>
          <c:spPr>
            <a:ln w="31750" cap="rnd">
              <a:solidFill>
                <a:srgbClr val="005DAA"/>
              </a:solidFill>
              <a:round/>
            </a:ln>
            <a:effectLst/>
          </c:spPr>
          <c:marker>
            <c:symbol val="none"/>
          </c:marker>
          <c:cat>
            <c:numRef>
              <c:f>Sheet1!$A$3:$A$31</c:f>
              <c:numCache>
                <c:formatCode>General</c:formatCode>
                <c:ptCount val="13"/>
                <c:pt idx="0">
                  <c:v>2011</c:v>
                </c:pt>
                <c:pt idx="2">
                  <c:v>2013</c:v>
                </c:pt>
                <c:pt idx="4">
                  <c:v>2015</c:v>
                </c:pt>
                <c:pt idx="6">
                  <c:v>2017</c:v>
                </c:pt>
                <c:pt idx="8">
                  <c:v>2019</c:v>
                </c:pt>
                <c:pt idx="10">
                  <c:v>2021</c:v>
                </c:pt>
                <c:pt idx="12">
                  <c:v>2023</c:v>
                </c:pt>
              </c:numCache>
            </c:numRef>
          </c:cat>
          <c:val>
            <c:numRef>
              <c:f>Sheet1!$E$3:$E$31</c:f>
              <c:numCache>
                <c:formatCode>0.0</c:formatCode>
                <c:ptCount val="13"/>
                <c:pt idx="0">
                  <c:v>21.896066670205425</c:v>
                </c:pt>
                <c:pt idx="1">
                  <c:v>24.181026802759185</c:v>
                </c:pt>
                <c:pt idx="2">
                  <c:v>22.113203220337596</c:v>
                </c:pt>
                <c:pt idx="3">
                  <c:v>43.532542629037025</c:v>
                </c:pt>
                <c:pt idx="4">
                  <c:v>17.348932286362984</c:v>
                </c:pt>
                <c:pt idx="5">
                  <c:v>38.264529650662233</c:v>
                </c:pt>
                <c:pt idx="6">
                  <c:v>32.747241674643554</c:v>
                </c:pt>
                <c:pt idx="7">
                  <c:v>22.906958479501547</c:v>
                </c:pt>
                <c:pt idx="8">
                  <c:v>28.018907573925809</c:v>
                </c:pt>
                <c:pt idx="9">
                  <c:v>15.148107175153431</c:v>
                </c:pt>
                <c:pt idx="10">
                  <c:v>74.657686564793337</c:v>
                </c:pt>
                <c:pt idx="11">
                  <c:v>41.998112164067081</c:v>
                </c:pt>
                <c:pt idx="12">
                  <c:v>64.552830439887188</c:v>
                </c:pt>
              </c:numCache>
            </c:numRef>
          </c:val>
          <c:smooth val="0"/>
          <c:extLst>
            <c:ext xmlns:c16="http://schemas.microsoft.com/office/drawing/2014/chart" uri="{C3380CC4-5D6E-409C-BE32-E72D297353CC}">
              <c16:uniqueId val="{00000003-CC35-4865-95D8-692BBA5FC0E5}"/>
            </c:ext>
          </c:extLst>
        </c:ser>
        <c:ser>
          <c:idx val="4"/>
          <c:order val="4"/>
          <c:tx>
            <c:strRef>
              <c:f>Sheet1!$F$2</c:f>
              <c:strCache>
                <c:ptCount val="1"/>
                <c:pt idx="0">
                  <c:v>NHOPI</c:v>
                </c:pt>
              </c:strCache>
            </c:strRef>
          </c:tx>
          <c:spPr>
            <a:ln w="31750" cap="rnd">
              <a:solidFill>
                <a:srgbClr val="78B832"/>
              </a:solidFill>
              <a:round/>
            </a:ln>
            <a:effectLst/>
          </c:spPr>
          <c:marker>
            <c:symbol val="none"/>
          </c:marker>
          <c:cat>
            <c:numRef>
              <c:f>Sheet1!$A$3:$A$31</c:f>
              <c:numCache>
                <c:formatCode>General</c:formatCode>
                <c:ptCount val="13"/>
                <c:pt idx="0">
                  <c:v>2011</c:v>
                </c:pt>
                <c:pt idx="2">
                  <c:v>2013</c:v>
                </c:pt>
                <c:pt idx="4">
                  <c:v>2015</c:v>
                </c:pt>
                <c:pt idx="6">
                  <c:v>2017</c:v>
                </c:pt>
                <c:pt idx="8">
                  <c:v>2019</c:v>
                </c:pt>
                <c:pt idx="10">
                  <c:v>2021</c:v>
                </c:pt>
                <c:pt idx="12">
                  <c:v>2023</c:v>
                </c:pt>
              </c:numCache>
            </c:numRef>
          </c:cat>
          <c:val>
            <c:numRef>
              <c:f>Sheet1!$F$3:$F$31</c:f>
              <c:numCache>
                <c:formatCode>0.0</c:formatCode>
                <c:ptCount val="13"/>
                <c:pt idx="0">
                  <c:v>27.082115825933265</c:v>
                </c:pt>
                <c:pt idx="1">
                  <c:v>16.683535574859025</c:v>
                </c:pt>
                <c:pt idx="2">
                  <c:v>18.051887403314485</c:v>
                </c:pt>
                <c:pt idx="3">
                  <c:v>24.982378500878841</c:v>
                </c:pt>
                <c:pt idx="4">
                  <c:v>19.200574778496595</c:v>
                </c:pt>
                <c:pt idx="5">
                  <c:v>13.012758040223266</c:v>
                </c:pt>
                <c:pt idx="6">
                  <c:v>23.40879560050346</c:v>
                </c:pt>
                <c:pt idx="7">
                  <c:v>24.696119326235738</c:v>
                </c:pt>
                <c:pt idx="8">
                  <c:v>23.854887928497298</c:v>
                </c:pt>
                <c:pt idx="9">
                  <c:v>34.884104633457625</c:v>
                </c:pt>
                <c:pt idx="10">
                  <c:v>23.270822732180754</c:v>
                </c:pt>
                <c:pt idx="11">
                  <c:v>28.35868059212925</c:v>
                </c:pt>
                <c:pt idx="12">
                  <c:v>31.193799436601783</c:v>
                </c:pt>
              </c:numCache>
            </c:numRef>
          </c:val>
          <c:smooth val="0"/>
          <c:extLst>
            <c:ext xmlns:c16="http://schemas.microsoft.com/office/drawing/2014/chart" uri="{C3380CC4-5D6E-409C-BE32-E72D297353CC}">
              <c16:uniqueId val="{00000004-CC35-4865-95D8-692BBA5FC0E5}"/>
            </c:ext>
          </c:extLst>
        </c:ser>
        <c:ser>
          <c:idx val="5"/>
          <c:order val="5"/>
          <c:tx>
            <c:strRef>
              <c:f>Sheet1!$G$2</c:f>
              <c:strCache>
                <c:ptCount val="1"/>
                <c:pt idx="0">
                  <c:v>White</c:v>
                </c:pt>
              </c:strCache>
            </c:strRef>
          </c:tx>
          <c:spPr>
            <a:ln w="31750" cap="rnd">
              <a:solidFill>
                <a:srgbClr val="F6A01A"/>
              </a:solidFill>
              <a:prstDash val="dash"/>
              <a:round/>
            </a:ln>
            <a:effectLst/>
          </c:spPr>
          <c:marker>
            <c:symbol val="none"/>
          </c:marker>
          <c:cat>
            <c:numRef>
              <c:f>Sheet1!$A$3:$A$31</c:f>
              <c:numCache>
                <c:formatCode>General</c:formatCode>
                <c:ptCount val="13"/>
                <c:pt idx="0">
                  <c:v>2011</c:v>
                </c:pt>
                <c:pt idx="2">
                  <c:v>2013</c:v>
                </c:pt>
                <c:pt idx="4">
                  <c:v>2015</c:v>
                </c:pt>
                <c:pt idx="6">
                  <c:v>2017</c:v>
                </c:pt>
                <c:pt idx="8">
                  <c:v>2019</c:v>
                </c:pt>
                <c:pt idx="10">
                  <c:v>2021</c:v>
                </c:pt>
                <c:pt idx="12">
                  <c:v>2023</c:v>
                </c:pt>
              </c:numCache>
            </c:numRef>
          </c:cat>
          <c:val>
            <c:numRef>
              <c:f>Sheet1!$G$3:$G$31</c:f>
              <c:numCache>
                <c:formatCode>0.0</c:formatCode>
                <c:ptCount val="13"/>
                <c:pt idx="0">
                  <c:v>4.0960388783407131</c:v>
                </c:pt>
                <c:pt idx="1">
                  <c:v>3.7082648928003472</c:v>
                </c:pt>
                <c:pt idx="2">
                  <c:v>4.1672719747476226</c:v>
                </c:pt>
                <c:pt idx="3">
                  <c:v>3.5849771596834246</c:v>
                </c:pt>
                <c:pt idx="4">
                  <c:v>3.3875343235960687</c:v>
                </c:pt>
                <c:pt idx="5">
                  <c:v>3.7085927698542349</c:v>
                </c:pt>
                <c:pt idx="6">
                  <c:v>3.4239726331205542</c:v>
                </c:pt>
                <c:pt idx="7">
                  <c:v>3.2453850562328239</c:v>
                </c:pt>
                <c:pt idx="8">
                  <c:v>3.1353013155201772</c:v>
                </c:pt>
                <c:pt idx="9">
                  <c:v>2.7000728248213322</c:v>
                </c:pt>
                <c:pt idx="10">
                  <c:v>3.0250778957558158</c:v>
                </c:pt>
                <c:pt idx="11">
                  <c:v>3.4104466396979669</c:v>
                </c:pt>
                <c:pt idx="12">
                  <c:v>3.8101717979248173</c:v>
                </c:pt>
              </c:numCache>
            </c:numRef>
          </c:val>
          <c:smooth val="0"/>
          <c:extLst>
            <c:ext xmlns:c16="http://schemas.microsoft.com/office/drawing/2014/chart" uri="{C3380CC4-5D6E-409C-BE32-E72D297353CC}">
              <c16:uniqueId val="{00000005-CC35-4865-95D8-692BBA5FC0E5}"/>
            </c:ext>
          </c:extLst>
        </c:ser>
        <c:ser>
          <c:idx val="6"/>
          <c:order val="6"/>
          <c:tx>
            <c:strRef>
              <c:f>Sheet1!$H$2</c:f>
              <c:strCache>
                <c:ptCount val="1"/>
                <c:pt idx="0">
                  <c:v>Hispanic</c:v>
                </c:pt>
              </c:strCache>
            </c:strRef>
          </c:tx>
          <c:spPr>
            <a:ln w="31750" cap="rnd">
              <a:solidFill>
                <a:srgbClr val="A22474"/>
              </a:solidFill>
              <a:round/>
            </a:ln>
            <a:effectLst/>
          </c:spPr>
          <c:marker>
            <c:symbol val="none"/>
          </c:marker>
          <c:cat>
            <c:numRef>
              <c:f>Sheet1!$A$3:$A$31</c:f>
              <c:numCache>
                <c:formatCode>General</c:formatCode>
                <c:ptCount val="13"/>
                <c:pt idx="0">
                  <c:v>2011</c:v>
                </c:pt>
                <c:pt idx="2">
                  <c:v>2013</c:v>
                </c:pt>
                <c:pt idx="4">
                  <c:v>2015</c:v>
                </c:pt>
                <c:pt idx="6">
                  <c:v>2017</c:v>
                </c:pt>
                <c:pt idx="8">
                  <c:v>2019</c:v>
                </c:pt>
                <c:pt idx="10">
                  <c:v>2021</c:v>
                </c:pt>
                <c:pt idx="12">
                  <c:v>2023</c:v>
                </c:pt>
              </c:numCache>
            </c:numRef>
          </c:cat>
          <c:val>
            <c:numRef>
              <c:f>Sheet1!$H$3:$H$31</c:f>
              <c:numCache>
                <c:formatCode>0.0</c:formatCode>
                <c:ptCount val="13"/>
                <c:pt idx="0">
                  <c:v>12.25919996735268</c:v>
                </c:pt>
                <c:pt idx="1">
                  <c:v>11.45489659083897</c:v>
                </c:pt>
                <c:pt idx="2">
                  <c:v>11.175078719053039</c:v>
                </c:pt>
                <c:pt idx="3">
                  <c:v>11.187174886073356</c:v>
                </c:pt>
                <c:pt idx="4">
                  <c:v>10.387766761779019</c:v>
                </c:pt>
                <c:pt idx="5">
                  <c:v>10.046092767278118</c:v>
                </c:pt>
                <c:pt idx="6">
                  <c:v>9.9710899130126158</c:v>
                </c:pt>
                <c:pt idx="7">
                  <c:v>10.261784314220371</c:v>
                </c:pt>
                <c:pt idx="8">
                  <c:v>10.207390594804728</c:v>
                </c:pt>
                <c:pt idx="9">
                  <c:v>8.1010700786110625</c:v>
                </c:pt>
                <c:pt idx="10">
                  <c:v>8.9208681262509888</c:v>
                </c:pt>
                <c:pt idx="11">
                  <c:v>10.450258421403598</c:v>
                </c:pt>
                <c:pt idx="12">
                  <c:v>12.975055310704899</c:v>
                </c:pt>
              </c:numCache>
            </c:numRef>
          </c:val>
          <c:smooth val="0"/>
          <c:extLst>
            <c:ext xmlns:c16="http://schemas.microsoft.com/office/drawing/2014/chart" uri="{C3380CC4-5D6E-409C-BE32-E72D297353CC}">
              <c16:uniqueId val="{00000006-CC35-4865-95D8-692BBA5FC0E5}"/>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noMultiLvlLbl val="0"/>
      </c:catAx>
      <c:valAx>
        <c:axId val="2069402752"/>
        <c:scaling>
          <c:logBase val="10"/>
          <c:orientation val="minMax"/>
          <c:min val="0.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49173471164063E-2"/>
          <c:y val="3.0294999873022865E-2"/>
          <c:w val="0.58738819686804855"/>
          <c:h val="0.77862289947416496"/>
        </c:manualLayout>
      </c:layout>
      <c:lineChart>
        <c:grouping val="standard"/>
        <c:varyColors val="0"/>
        <c:ser>
          <c:idx val="6"/>
          <c:order val="0"/>
          <c:tx>
            <c:v>American Indian or Alaska Native</c:v>
          </c:tx>
          <c:spPr>
            <a:ln w="31750" cap="rnd">
              <a:solidFill>
                <a:srgbClr val="A87FE5"/>
              </a:solidFill>
              <a:prstDash val="solid"/>
              <a:round/>
            </a:ln>
            <a:effectLst/>
          </c:spPr>
          <c:marker>
            <c:symbol val="none"/>
          </c:marker>
          <c:cat>
            <c:numRef>
              <c:f>Sheet1!$A$2:$A$30</c:f>
              <c:numCache>
                <c:formatCode>General</c:formatCode>
                <c:ptCount val="13"/>
                <c:pt idx="0">
                  <c:v>2011</c:v>
                </c:pt>
                <c:pt idx="2">
                  <c:v>2013</c:v>
                </c:pt>
                <c:pt idx="4">
                  <c:v>2015</c:v>
                </c:pt>
                <c:pt idx="6">
                  <c:v>2017</c:v>
                </c:pt>
                <c:pt idx="8">
                  <c:v>2019</c:v>
                </c:pt>
                <c:pt idx="10">
                  <c:v>2021</c:v>
                </c:pt>
                <c:pt idx="12">
                  <c:v>2023</c:v>
                </c:pt>
              </c:numCache>
            </c:numRef>
          </c:cat>
          <c:val>
            <c:numRef>
              <c:f>Sheet1!$I$2:$I$30</c:f>
              <c:numCache>
                <c:formatCode>0.0</c:formatCode>
                <c:ptCount val="13"/>
                <c:pt idx="0">
                  <c:v>6.6213191195682901</c:v>
                </c:pt>
                <c:pt idx="1">
                  <c:v>6.1942286555263699</c:v>
                </c:pt>
                <c:pt idx="2">
                  <c:v>5.5699445790514384</c:v>
                </c:pt>
                <c:pt idx="3">
                  <c:v>5.1862713634485784</c:v>
                </c:pt>
                <c:pt idx="4">
                  <c:v>6.9666081761855212</c:v>
                </c:pt>
                <c:pt idx="5">
                  <c:v>5.0546871194624803</c:v>
                </c:pt>
                <c:pt idx="6">
                  <c:v>3.7227668104881633</c:v>
                </c:pt>
                <c:pt idx="7">
                  <c:v>3.9107825358530763</c:v>
                </c:pt>
                <c:pt idx="8">
                  <c:v>3.3547043571239907</c:v>
                </c:pt>
                <c:pt idx="9">
                  <c:v>3.5406119539230207</c:v>
                </c:pt>
                <c:pt idx="10">
                  <c:v>3.8072537924232104</c:v>
                </c:pt>
                <c:pt idx="11">
                  <c:v>4.5676261085508365</c:v>
                </c:pt>
                <c:pt idx="12">
                  <c:v>4.029051007398345</c:v>
                </c:pt>
              </c:numCache>
            </c:numRef>
          </c:val>
          <c:smooth val="0"/>
          <c:extLst>
            <c:ext xmlns:c16="http://schemas.microsoft.com/office/drawing/2014/chart" uri="{C3380CC4-5D6E-409C-BE32-E72D297353CC}">
              <c16:uniqueId val="{00000000-6BDF-4BFE-8EFC-3DA750700835}"/>
            </c:ext>
          </c:extLst>
        </c:ser>
        <c:ser>
          <c:idx val="7"/>
          <c:order val="1"/>
          <c:tx>
            <c:v>Asian</c:v>
          </c:tx>
          <c:spPr>
            <a:ln w="31750" cap="rnd">
              <a:solidFill>
                <a:srgbClr val="4BA9FF"/>
              </a:solidFill>
              <a:prstDash val="dash"/>
              <a:round/>
            </a:ln>
            <a:effectLst/>
          </c:spPr>
          <c:marker>
            <c:symbol val="none"/>
          </c:marker>
          <c:cat>
            <c:numRef>
              <c:f>Sheet1!$A$2:$A$30</c:f>
              <c:numCache>
                <c:formatCode>General</c:formatCode>
                <c:ptCount val="13"/>
                <c:pt idx="0">
                  <c:v>2011</c:v>
                </c:pt>
                <c:pt idx="2">
                  <c:v>2013</c:v>
                </c:pt>
                <c:pt idx="4">
                  <c:v>2015</c:v>
                </c:pt>
                <c:pt idx="6">
                  <c:v>2017</c:v>
                </c:pt>
                <c:pt idx="8">
                  <c:v>2019</c:v>
                </c:pt>
                <c:pt idx="10">
                  <c:v>2021</c:v>
                </c:pt>
                <c:pt idx="12">
                  <c:v>2023</c:v>
                </c:pt>
              </c:numCache>
            </c:numRef>
          </c:cat>
          <c:val>
            <c:numRef>
              <c:f>Sheet1!$J$2:$J$30</c:f>
              <c:numCache>
                <c:formatCode>0.0</c:formatCode>
                <c:ptCount val="13"/>
                <c:pt idx="0">
                  <c:v>2.4375330974198248</c:v>
                </c:pt>
                <c:pt idx="1">
                  <c:v>2.0725568165119581</c:v>
                </c:pt>
                <c:pt idx="2">
                  <c:v>2.4825892309470543</c:v>
                </c:pt>
                <c:pt idx="3">
                  <c:v>2.1162245878614279</c:v>
                </c:pt>
                <c:pt idx="4">
                  <c:v>2.0890150505965499</c:v>
                </c:pt>
                <c:pt idx="5">
                  <c:v>2.1041477686383598</c:v>
                </c:pt>
                <c:pt idx="6">
                  <c:v>1.8407299759856641</c:v>
                </c:pt>
                <c:pt idx="7">
                  <c:v>1.875647098248896</c:v>
                </c:pt>
                <c:pt idx="8">
                  <c:v>1.4724090096837603</c:v>
                </c:pt>
                <c:pt idx="9">
                  <c:v>1.1545824221753718</c:v>
                </c:pt>
                <c:pt idx="10">
                  <c:v>1.3349720421336773</c:v>
                </c:pt>
                <c:pt idx="11">
                  <c:v>1.5864325338205278</c:v>
                </c:pt>
                <c:pt idx="12">
                  <c:v>1.2948971429935907</c:v>
                </c:pt>
              </c:numCache>
            </c:numRef>
          </c:val>
          <c:smooth val="0"/>
          <c:extLst>
            <c:ext xmlns:c16="http://schemas.microsoft.com/office/drawing/2014/chart" uri="{C3380CC4-5D6E-409C-BE32-E72D297353CC}">
              <c16:uniqueId val="{00000001-6BDF-4BFE-8EFC-3DA750700835}"/>
            </c:ext>
          </c:extLst>
        </c:ser>
        <c:ser>
          <c:idx val="8"/>
          <c:order val="2"/>
          <c:tx>
            <c:v>Black or African American</c:v>
          </c:tx>
          <c:spPr>
            <a:ln w="31750" cap="rnd">
              <a:solidFill>
                <a:srgbClr val="259393"/>
              </a:solidFill>
              <a:prstDash val="dash"/>
              <a:round/>
            </a:ln>
            <a:effectLst/>
          </c:spPr>
          <c:marker>
            <c:symbol val="none"/>
          </c:marker>
          <c:cat>
            <c:numRef>
              <c:f>Sheet1!$A$2:$A$30</c:f>
              <c:numCache>
                <c:formatCode>General</c:formatCode>
                <c:ptCount val="13"/>
                <c:pt idx="0">
                  <c:v>2011</c:v>
                </c:pt>
                <c:pt idx="2">
                  <c:v>2013</c:v>
                </c:pt>
                <c:pt idx="4">
                  <c:v>2015</c:v>
                </c:pt>
                <c:pt idx="6">
                  <c:v>2017</c:v>
                </c:pt>
                <c:pt idx="8">
                  <c:v>2019</c:v>
                </c:pt>
                <c:pt idx="10">
                  <c:v>2021</c:v>
                </c:pt>
                <c:pt idx="12">
                  <c:v>2023</c:v>
                </c:pt>
              </c:numCache>
            </c:numRef>
          </c:cat>
          <c:val>
            <c:numRef>
              <c:f>Sheet1!$K$2:$K$30</c:f>
              <c:numCache>
                <c:formatCode>0.0</c:formatCode>
                <c:ptCount val="13"/>
                <c:pt idx="0">
                  <c:v>4.5131244575670708</c:v>
                </c:pt>
                <c:pt idx="1">
                  <c:v>3.9526102646461077</c:v>
                </c:pt>
                <c:pt idx="2">
                  <c:v>3.6483702502615762</c:v>
                </c:pt>
                <c:pt idx="3">
                  <c:v>3.4084364882374656</c:v>
                </c:pt>
                <c:pt idx="4">
                  <c:v>3.262078503220009</c:v>
                </c:pt>
                <c:pt idx="5">
                  <c:v>3.0618234712532475</c:v>
                </c:pt>
                <c:pt idx="6">
                  <c:v>2.8514779210064578</c:v>
                </c:pt>
                <c:pt idx="7">
                  <c:v>2.6678945541243975</c:v>
                </c:pt>
                <c:pt idx="8">
                  <c:v>2.5593419613659307</c:v>
                </c:pt>
                <c:pt idx="9">
                  <c:v>2.0355380937970371</c:v>
                </c:pt>
                <c:pt idx="10">
                  <c:v>2.029287736502762</c:v>
                </c:pt>
                <c:pt idx="11">
                  <c:v>1.8521133068268594</c:v>
                </c:pt>
                <c:pt idx="12">
                  <c:v>2.080236753656203</c:v>
                </c:pt>
              </c:numCache>
            </c:numRef>
          </c:val>
          <c:smooth val="0"/>
          <c:extLst>
            <c:ext xmlns:c16="http://schemas.microsoft.com/office/drawing/2014/chart" uri="{C3380CC4-5D6E-409C-BE32-E72D297353CC}">
              <c16:uniqueId val="{00000002-6BDF-4BFE-8EFC-3DA750700835}"/>
            </c:ext>
          </c:extLst>
        </c:ser>
        <c:ser>
          <c:idx val="12"/>
          <c:order val="3"/>
          <c:tx>
            <c:v>Hispanic or Latino</c:v>
          </c:tx>
          <c:spPr>
            <a:ln w="31750" cap="rnd">
              <a:solidFill>
                <a:srgbClr val="A22474"/>
              </a:solidFill>
              <a:prstDash val="solid"/>
              <a:round/>
            </a:ln>
            <a:effectLst/>
          </c:spPr>
          <c:marker>
            <c:symbol val="none"/>
          </c:marker>
          <c:cat>
            <c:numRef>
              <c:f>Sheet1!$A$2:$A$30</c:f>
              <c:numCache>
                <c:formatCode>General</c:formatCode>
                <c:ptCount val="13"/>
                <c:pt idx="0">
                  <c:v>2011</c:v>
                </c:pt>
                <c:pt idx="2">
                  <c:v>2013</c:v>
                </c:pt>
                <c:pt idx="4">
                  <c:v>2015</c:v>
                </c:pt>
                <c:pt idx="6">
                  <c:v>2017</c:v>
                </c:pt>
                <c:pt idx="8">
                  <c:v>2019</c:v>
                </c:pt>
                <c:pt idx="10">
                  <c:v>2021</c:v>
                </c:pt>
                <c:pt idx="12">
                  <c:v>2023</c:v>
                </c:pt>
              </c:numCache>
            </c:numRef>
          </c:cat>
          <c:val>
            <c:numRef>
              <c:f>Sheet1!$O$2:$O$30</c:f>
              <c:numCache>
                <c:formatCode>0.0</c:formatCode>
                <c:ptCount val="13"/>
                <c:pt idx="0">
                  <c:v>2.3774020056236931</c:v>
                </c:pt>
                <c:pt idx="1">
                  <c:v>2.0132803770769412</c:v>
                </c:pt>
                <c:pt idx="2">
                  <c:v>1.8625693165660515</c:v>
                </c:pt>
                <c:pt idx="3">
                  <c:v>1.8167057384172363</c:v>
                </c:pt>
                <c:pt idx="4">
                  <c:v>1.8190589252994356</c:v>
                </c:pt>
                <c:pt idx="5">
                  <c:v>1.6067680067745624</c:v>
                </c:pt>
                <c:pt idx="6">
                  <c:v>1.5162986787853237</c:v>
                </c:pt>
                <c:pt idx="7">
                  <c:v>1.4675990072676157</c:v>
                </c:pt>
                <c:pt idx="8">
                  <c:v>1.5173018579710629</c:v>
                </c:pt>
                <c:pt idx="9">
                  <c:v>1.1662607015468154</c:v>
                </c:pt>
                <c:pt idx="10">
                  <c:v>1.3172190430038166</c:v>
                </c:pt>
                <c:pt idx="11">
                  <c:v>1.328626112593335</c:v>
                </c:pt>
                <c:pt idx="12">
                  <c:v>1.49773980058336</c:v>
                </c:pt>
              </c:numCache>
            </c:numRef>
          </c:val>
          <c:smooth val="0"/>
          <c:extLst>
            <c:ext xmlns:c16="http://schemas.microsoft.com/office/drawing/2014/chart" uri="{C3380CC4-5D6E-409C-BE32-E72D297353CC}">
              <c16:uniqueId val="{00000003-6BDF-4BFE-8EFC-3DA750700835}"/>
            </c:ext>
          </c:extLst>
        </c:ser>
        <c:ser>
          <c:idx val="9"/>
          <c:order val="4"/>
          <c:tx>
            <c:v>Multiple race</c:v>
          </c:tx>
          <c:spPr>
            <a:ln w="31750" cap="rnd">
              <a:solidFill>
                <a:srgbClr val="005DAA"/>
              </a:solidFill>
              <a:prstDash val="solid"/>
              <a:round/>
            </a:ln>
            <a:effectLst/>
          </c:spPr>
          <c:marker>
            <c:symbol val="none"/>
          </c:marker>
          <c:cat>
            <c:numRef>
              <c:f>Sheet1!$A$2:$A$30</c:f>
              <c:numCache>
                <c:formatCode>General</c:formatCode>
                <c:ptCount val="13"/>
                <c:pt idx="0">
                  <c:v>2011</c:v>
                </c:pt>
                <c:pt idx="2">
                  <c:v>2013</c:v>
                </c:pt>
                <c:pt idx="4">
                  <c:v>2015</c:v>
                </c:pt>
                <c:pt idx="6">
                  <c:v>2017</c:v>
                </c:pt>
                <c:pt idx="8">
                  <c:v>2019</c:v>
                </c:pt>
                <c:pt idx="10">
                  <c:v>2021</c:v>
                </c:pt>
                <c:pt idx="12">
                  <c:v>2023</c:v>
                </c:pt>
              </c:numCache>
            </c:numRef>
          </c:cat>
          <c:val>
            <c:numRef>
              <c:f>Sheet1!$L$2:$L$30</c:f>
              <c:numCache>
                <c:formatCode>0.0</c:formatCode>
                <c:ptCount val="13"/>
                <c:pt idx="0">
                  <c:v>0.49441425198522776</c:v>
                </c:pt>
                <c:pt idx="1">
                  <c:v>0.36708659625246537</c:v>
                </c:pt>
                <c:pt idx="2">
                  <c:v>0.43537441503093599</c:v>
                </c:pt>
                <c:pt idx="3">
                  <c:v>0.42525902527229337</c:v>
                </c:pt>
                <c:pt idx="4">
                  <c:v>0.37751073361496729</c:v>
                </c:pt>
                <c:pt idx="5">
                  <c:v>0.20865474188766414</c:v>
                </c:pt>
                <c:pt idx="6">
                  <c:v>0.33553095456799031</c:v>
                </c:pt>
                <c:pt idx="7">
                  <c:v>0.40119202173497898</c:v>
                </c:pt>
                <c:pt idx="8">
                  <c:v>0.29828993363943845</c:v>
                </c:pt>
                <c:pt idx="9">
                  <c:v>0.30075015681972461</c:v>
                </c:pt>
                <c:pt idx="10">
                  <c:v>0.32107184288962326</c:v>
                </c:pt>
                <c:pt idx="11">
                  <c:v>0.41669414692721835</c:v>
                </c:pt>
                <c:pt idx="12">
                  <c:v>0.53741593057909043</c:v>
                </c:pt>
              </c:numCache>
            </c:numRef>
          </c:val>
          <c:smooth val="0"/>
          <c:extLst>
            <c:ext xmlns:c16="http://schemas.microsoft.com/office/drawing/2014/chart" uri="{C3380CC4-5D6E-409C-BE32-E72D297353CC}">
              <c16:uniqueId val="{00000004-6BDF-4BFE-8EFC-3DA750700835}"/>
            </c:ext>
          </c:extLst>
        </c:ser>
        <c:ser>
          <c:idx val="10"/>
          <c:order val="5"/>
          <c:tx>
            <c:v>Native Hawaiian or Other Pacific Islander</c:v>
          </c:tx>
          <c:spPr>
            <a:ln w="31750" cap="rnd">
              <a:solidFill>
                <a:srgbClr val="78B832"/>
              </a:solidFill>
              <a:prstDash val="solid"/>
              <a:round/>
            </a:ln>
            <a:effectLst/>
          </c:spPr>
          <c:marker>
            <c:symbol val="none"/>
          </c:marker>
          <c:cat>
            <c:numRef>
              <c:f>Sheet1!$A$2:$A$30</c:f>
              <c:numCache>
                <c:formatCode>General</c:formatCode>
                <c:ptCount val="13"/>
                <c:pt idx="0">
                  <c:v>2011</c:v>
                </c:pt>
                <c:pt idx="2">
                  <c:v>2013</c:v>
                </c:pt>
                <c:pt idx="4">
                  <c:v>2015</c:v>
                </c:pt>
                <c:pt idx="6">
                  <c:v>2017</c:v>
                </c:pt>
                <c:pt idx="8">
                  <c:v>2019</c:v>
                </c:pt>
                <c:pt idx="10">
                  <c:v>2021</c:v>
                </c:pt>
                <c:pt idx="12">
                  <c:v>2023</c:v>
                </c:pt>
              </c:numCache>
            </c:numRef>
          </c:cat>
          <c:val>
            <c:numRef>
              <c:f>Sheet1!$M$2:$M$30</c:f>
              <c:numCache>
                <c:formatCode>0.0</c:formatCode>
                <c:ptCount val="13"/>
                <c:pt idx="0">
                  <c:v>5.363452096551077</c:v>
                </c:pt>
                <c:pt idx="1">
                  <c:v>3.1319748255160342</c:v>
                </c:pt>
                <c:pt idx="2">
                  <c:v>2.0891044844716866</c:v>
                </c:pt>
                <c:pt idx="3">
                  <c:v>5.2385642143201396</c:v>
                </c:pt>
                <c:pt idx="4">
                  <c:v>5.6302729671827274</c:v>
                </c:pt>
                <c:pt idx="5">
                  <c:v>3.9975077606788592</c:v>
                </c:pt>
                <c:pt idx="6">
                  <c:v>5.7912514460030957</c:v>
                </c:pt>
                <c:pt idx="7">
                  <c:v>5.4361517349279378</c:v>
                </c:pt>
                <c:pt idx="8">
                  <c:v>3.9216455224612248</c:v>
                </c:pt>
                <c:pt idx="9">
                  <c:v>6.0569172950102823</c:v>
                </c:pt>
                <c:pt idx="10">
                  <c:v>5.0718710132167759</c:v>
                </c:pt>
                <c:pt idx="11">
                  <c:v>6.4408577707054633</c:v>
                </c:pt>
                <c:pt idx="12">
                  <c:v>6.0850214093406318</c:v>
                </c:pt>
              </c:numCache>
            </c:numRef>
          </c:val>
          <c:smooth val="0"/>
          <c:extLst>
            <c:ext xmlns:c16="http://schemas.microsoft.com/office/drawing/2014/chart" uri="{C3380CC4-5D6E-409C-BE32-E72D297353CC}">
              <c16:uniqueId val="{00000005-6BDF-4BFE-8EFC-3DA750700835}"/>
            </c:ext>
          </c:extLst>
        </c:ser>
        <c:ser>
          <c:idx val="11"/>
          <c:order val="6"/>
          <c:tx>
            <c:v>White</c:v>
          </c:tx>
          <c:spPr>
            <a:ln w="31750" cap="rnd">
              <a:solidFill>
                <a:srgbClr val="F6A01A"/>
              </a:solidFill>
              <a:prstDash val="dash"/>
              <a:round/>
            </a:ln>
            <a:effectLst/>
          </c:spPr>
          <c:marker>
            <c:symbol val="none"/>
          </c:marker>
          <c:cat>
            <c:numRef>
              <c:f>Sheet1!$A$2:$A$30</c:f>
              <c:numCache>
                <c:formatCode>General</c:formatCode>
                <c:ptCount val="13"/>
                <c:pt idx="0">
                  <c:v>2011</c:v>
                </c:pt>
                <c:pt idx="2">
                  <c:v>2013</c:v>
                </c:pt>
                <c:pt idx="4">
                  <c:v>2015</c:v>
                </c:pt>
                <c:pt idx="6">
                  <c:v>2017</c:v>
                </c:pt>
                <c:pt idx="8">
                  <c:v>2019</c:v>
                </c:pt>
                <c:pt idx="10">
                  <c:v>2021</c:v>
                </c:pt>
                <c:pt idx="12">
                  <c:v>2023</c:v>
                </c:pt>
              </c:numCache>
            </c:numRef>
          </c:cat>
          <c:val>
            <c:numRef>
              <c:f>Sheet1!$N$2:$N$30</c:f>
              <c:numCache>
                <c:formatCode>0.0</c:formatCode>
                <c:ptCount val="13"/>
                <c:pt idx="0">
                  <c:v>0.69196169189868417</c:v>
                </c:pt>
                <c:pt idx="1">
                  <c:v>0.67247571640047343</c:v>
                </c:pt>
                <c:pt idx="2">
                  <c:v>0.58113768350385564</c:v>
                </c:pt>
                <c:pt idx="3">
                  <c:v>0.5127809090951041</c:v>
                </c:pt>
                <c:pt idx="4">
                  <c:v>0.52275324619487029</c:v>
                </c:pt>
                <c:pt idx="5">
                  <c:v>0.48647303779524909</c:v>
                </c:pt>
                <c:pt idx="6">
                  <c:v>0.42340866104869662</c:v>
                </c:pt>
                <c:pt idx="7">
                  <c:v>0.43184976917388734</c:v>
                </c:pt>
                <c:pt idx="8">
                  <c:v>0.40246037874161777</c:v>
                </c:pt>
                <c:pt idx="9">
                  <c:v>0.30285218129766855</c:v>
                </c:pt>
                <c:pt idx="10">
                  <c:v>0.33986364972474065</c:v>
                </c:pt>
                <c:pt idx="11">
                  <c:v>0.30533882178606736</c:v>
                </c:pt>
                <c:pt idx="12">
                  <c:v>0.31763600544704079</c:v>
                </c:pt>
              </c:numCache>
            </c:numRef>
          </c:val>
          <c:smooth val="0"/>
          <c:extLst>
            <c:ext xmlns:c16="http://schemas.microsoft.com/office/drawing/2014/chart" uri="{C3380CC4-5D6E-409C-BE32-E72D297353CC}">
              <c16:uniqueId val="{00000006-6BDF-4BFE-8EFC-3DA750700835}"/>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noMultiLvlLbl val="0"/>
      </c:catAx>
      <c:valAx>
        <c:axId val="2069402752"/>
        <c:scaling>
          <c:logBase val="10"/>
          <c:orientation val="minMax"/>
          <c:max val="100"/>
        </c:scaling>
        <c:delete val="1"/>
        <c:axPos val="l"/>
        <c:majorGridlines>
          <c:spPr>
            <a:ln w="9525" cap="flat" cmpd="sng" algn="ctr">
              <a:noFill/>
              <a:round/>
            </a:ln>
            <a:effectLst/>
          </c:spPr>
        </c:majorGridlines>
        <c:numFmt formatCode="0" sourceLinked="0"/>
        <c:majorTickMark val="out"/>
        <c:minorTickMark val="none"/>
        <c:tickLblPos val="nextTo"/>
        <c:crossAx val="2072575296"/>
        <c:crosses val="autoZero"/>
        <c:crossBetween val="between"/>
      </c:valAx>
      <c:spPr>
        <a:noFill/>
        <a:ln>
          <a:noFill/>
        </a:ln>
        <a:effectLst/>
      </c:spPr>
    </c:plotArea>
    <c:legend>
      <c:legendPos val="r"/>
      <c:layout>
        <c:manualLayout>
          <c:xMode val="edge"/>
          <c:yMode val="edge"/>
          <c:x val="0.60858620111170814"/>
          <c:y val="0.10524213075060533"/>
          <c:w val="0.36909821477702848"/>
          <c:h val="0.73709993396434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7833904988115E-2"/>
          <c:y val="3.241276561647493E-2"/>
          <c:w val="0.8379884698273975"/>
          <c:h val="0.96299431487399068"/>
        </c:manualLayout>
      </c:layout>
      <c:barChart>
        <c:barDir val="bar"/>
        <c:grouping val="clustered"/>
        <c:varyColors val="0"/>
        <c:ser>
          <c:idx val="0"/>
          <c:order val="0"/>
          <c:tx>
            <c:strRef>
              <c:f>Sheet1!$B$1</c:f>
              <c:strCache>
                <c:ptCount val="1"/>
                <c:pt idx="0">
                  <c:v>Percentage</c:v>
                </c:pt>
              </c:strCache>
            </c:strRef>
          </c:tx>
          <c:spPr>
            <a:solidFill>
              <a:srgbClr val="005DAA"/>
            </a:solidFill>
            <a:ln w="9525">
              <a:noFill/>
            </a:ln>
            <a:effectLst/>
          </c:spPr>
          <c:invertIfNegative val="0"/>
          <c:dPt>
            <c:idx val="0"/>
            <c:invertIfNegative val="0"/>
            <c:bubble3D val="0"/>
            <c:spPr>
              <a:solidFill>
                <a:srgbClr val="B796EA"/>
              </a:solidFill>
              <a:ln w="9525">
                <a:noFill/>
              </a:ln>
              <a:effectLst/>
            </c:spPr>
            <c:extLst>
              <c:ext xmlns:c16="http://schemas.microsoft.com/office/drawing/2014/chart" uri="{C3380CC4-5D6E-409C-BE32-E72D297353CC}">
                <c16:uniqueId val="{00000001-CF6F-4760-B0C6-0C9861DF01C9}"/>
              </c:ext>
            </c:extLst>
          </c:dPt>
          <c:dPt>
            <c:idx val="1"/>
            <c:invertIfNegative val="0"/>
            <c:bubble3D val="0"/>
            <c:spPr>
              <a:solidFill>
                <a:srgbClr val="FF6699"/>
              </a:solidFill>
              <a:ln w="9525">
                <a:noFill/>
              </a:ln>
              <a:effectLst/>
            </c:spPr>
            <c:extLst>
              <c:ext xmlns:c16="http://schemas.microsoft.com/office/drawing/2014/chart" uri="{C3380CC4-5D6E-409C-BE32-E72D297353CC}">
                <c16:uniqueId val="{00000003-CF6F-4760-B0C6-0C9861DF01C9}"/>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CF6F-4760-B0C6-0C9861DF01C9}"/>
              </c:ext>
            </c:extLst>
          </c:dPt>
          <c:dPt>
            <c:idx val="3"/>
            <c:invertIfNegative val="0"/>
            <c:bubble3D val="0"/>
            <c:spPr>
              <a:solidFill>
                <a:srgbClr val="005DAA"/>
              </a:solidFill>
              <a:ln w="9525">
                <a:noFill/>
              </a:ln>
              <a:effectLst/>
            </c:spPr>
            <c:extLst>
              <c:ext xmlns:c16="http://schemas.microsoft.com/office/drawing/2014/chart" uri="{C3380CC4-5D6E-409C-BE32-E72D297353CC}">
                <c16:uniqueId val="{00000007-CF6F-4760-B0C6-0C9861DF01C9}"/>
              </c:ext>
            </c:extLst>
          </c:dPt>
          <c:dPt>
            <c:idx val="4"/>
            <c:invertIfNegative val="0"/>
            <c:bubble3D val="0"/>
            <c:spPr>
              <a:solidFill>
                <a:srgbClr val="F6A01A"/>
              </a:solidFill>
              <a:ln w="9525">
                <a:noFill/>
              </a:ln>
              <a:effectLst/>
            </c:spPr>
            <c:extLst>
              <c:ext xmlns:c16="http://schemas.microsoft.com/office/drawing/2014/chart" uri="{C3380CC4-5D6E-409C-BE32-E72D297353CC}">
                <c16:uniqueId val="{00000009-CF6F-4760-B0C6-0C9861DF01C9}"/>
              </c:ext>
            </c:extLst>
          </c:dPt>
          <c:dPt>
            <c:idx val="5"/>
            <c:invertIfNegative val="0"/>
            <c:bubble3D val="0"/>
            <c:spPr>
              <a:solidFill>
                <a:srgbClr val="259393"/>
              </a:solidFill>
              <a:ln w="9525">
                <a:noFill/>
              </a:ln>
              <a:effectLst/>
            </c:spPr>
            <c:extLst>
              <c:ext xmlns:c16="http://schemas.microsoft.com/office/drawing/2014/chart" uri="{C3380CC4-5D6E-409C-BE32-E72D297353CC}">
                <c16:uniqueId val="{0000000B-CF6F-4760-B0C6-0C9861DF01C9}"/>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CF6F-4760-B0C6-0C9861DF01C9}"/>
              </c:ext>
            </c:extLst>
          </c:dPt>
          <c:dPt>
            <c:idx val="7"/>
            <c:invertIfNegative val="0"/>
            <c:bubble3D val="0"/>
            <c:spPr>
              <a:solidFill>
                <a:srgbClr val="A22474"/>
              </a:solidFill>
              <a:ln w="9525">
                <a:noFill/>
              </a:ln>
              <a:effectLst/>
            </c:spPr>
            <c:extLst>
              <c:ext xmlns:c16="http://schemas.microsoft.com/office/drawing/2014/chart" uri="{C3380CC4-5D6E-409C-BE32-E72D297353CC}">
                <c16:uniqueId val="{0000000F-CF6F-4760-B0C6-0C9861DF01C9}"/>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CF6F-4760-B0C6-0C9861DF01C9}"/>
              </c:ext>
            </c:extLst>
          </c:dPt>
          <c:dLbls>
            <c:dLbl>
              <c:idx val="0"/>
              <c:layout>
                <c:manualLayout>
                  <c:x val="2.2028410119156131E-3"/>
                  <c:y val="-4.2225335001509585E-3"/>
                </c:manualLayout>
              </c:layout>
              <c:tx>
                <c:rich>
                  <a:bodyPr/>
                  <a:lstStyle/>
                  <a:p>
                    <a:fld id="{9022EC70-2106-44C5-929F-9A57BF0E4F1F}" type="VALUE">
                      <a:rPr lang="en-US">
                        <a:solidFill>
                          <a:schemeClr val="tx1">
                            <a:lumMod val="85000"/>
                            <a:lumOff val="1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6F-4760-B0C6-0C9861DF01C9}"/>
                </c:ext>
              </c:extLst>
            </c:dLbl>
            <c:dLbl>
              <c:idx val="1"/>
              <c:layout>
                <c:manualLayout>
                  <c:x val="4.271353268180937E-3"/>
                  <c:y val="-1.1611832019345999E-16"/>
                </c:manualLayout>
              </c:layout>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F6F-4760-B0C6-0C9861DF01C9}"/>
                </c:ext>
              </c:extLst>
            </c:dLbl>
            <c:dLbl>
              <c:idx val="2"/>
              <c:layout>
                <c:manualLayout>
                  <c:x val="-2.693782711122921E-3"/>
                  <c:y val="0"/>
                </c:manualLayout>
              </c:layout>
              <c:tx>
                <c:rich>
                  <a:bodyPr/>
                  <a:lstStyle/>
                  <a:p>
                    <a:fld id="{4C7B81EB-60F9-434D-B2BD-CC94BE0984D3}" type="VALUE">
                      <a:rPr lang="en-US">
                        <a:solidFill>
                          <a:srgbClr val="262626"/>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F6F-4760-B0C6-0C9861DF01C9}"/>
                </c:ext>
              </c:extLst>
            </c:dLbl>
            <c:dLbl>
              <c:idx val="3"/>
              <c:layout>
                <c:manualLayout>
                  <c:x val="-6.1191813106306076E-3"/>
                  <c:y val="0"/>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4975070B-F115-4D3F-A06D-A7AF2C57DCED}" type="VALUE">
                      <a:rPr lang="en-US">
                        <a:solidFill>
                          <a:srgbClr val="262626"/>
                        </a:solidFill>
                      </a:rPr>
                      <a:pPr>
                        <a:defRPr sz="2000" b="1">
                          <a:solidFill>
                            <a:schemeClr val="bg1"/>
                          </a:solidFill>
                          <a:latin typeface="Calibri" panose="020F0502020204030204" pitchFamily="34" charset="0"/>
                          <a:cs typeface="Calibri" panose="020F0502020204030204" pitchFamily="34" charset="0"/>
                        </a:defRPr>
                      </a:pPr>
                      <a:t>[VALUE]</a:t>
                    </a:fld>
                    <a:endParaRPr lang="en-US"/>
                  </a:p>
                </c:rich>
              </c:tx>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3207173026987777E-2"/>
                      <c:h val="8.6820684394489991E-2"/>
                    </c:manualLayout>
                  </c15:layout>
                  <c15:dlblFieldTable/>
                  <c15:showDataLabelsRange val="0"/>
                </c:ext>
                <c:ext xmlns:c16="http://schemas.microsoft.com/office/drawing/2014/chart" uri="{C3380CC4-5D6E-409C-BE32-E72D297353CC}">
                  <c16:uniqueId val="{00000007-CF6F-4760-B0C6-0C9861DF01C9}"/>
                </c:ext>
              </c:extLst>
            </c:dLbl>
            <c:dLbl>
              <c:idx val="4"/>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CF6F-4760-B0C6-0C9861DF01C9}"/>
                </c:ext>
              </c:extLst>
            </c:dLbl>
            <c:dLbl>
              <c:idx val="5"/>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CF6F-4760-B0C6-0C9861DF01C9}"/>
                </c:ext>
              </c:extLst>
            </c:dLbl>
            <c:dLbl>
              <c:idx val="6"/>
              <c:layout>
                <c:manualLayout>
                  <c:x val="-1.7013251029958265E-2"/>
                  <c:y val="-1.0555501665614774E-3"/>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084391610013133"/>
                      <c:h val="8.6820684394489991E-2"/>
                    </c:manualLayout>
                  </c15:layout>
                </c:ext>
                <c:ext xmlns:c16="http://schemas.microsoft.com/office/drawing/2014/chart" uri="{C3380CC4-5D6E-409C-BE32-E72D297353CC}">
                  <c16:uniqueId val="{0000000D-CF6F-4760-B0C6-0C9861DF01C9}"/>
                </c:ext>
              </c:extLst>
            </c:dLbl>
            <c:dLbl>
              <c:idx val="7"/>
              <c:tx>
                <c:rich>
                  <a:bodyPr/>
                  <a:lstStyle/>
                  <a:p>
                    <a:fld id="{DA698EEB-E475-4EC9-A303-81AAC0B75818}"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F6F-4760-B0C6-0C9861DF01C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Sheet1!$B$2:$B$9</c:f>
              <c:numCache>
                <c:formatCode>0</c:formatCode>
                <c:ptCount val="8"/>
                <c:pt idx="0">
                  <c:v>4.5</c:v>
                </c:pt>
                <c:pt idx="1">
                  <c:v>0.3</c:v>
                </c:pt>
                <c:pt idx="2">
                  <c:v>2.1</c:v>
                </c:pt>
                <c:pt idx="3">
                  <c:v>1.7</c:v>
                </c:pt>
                <c:pt idx="4">
                  <c:v>25.6</c:v>
                </c:pt>
                <c:pt idx="5">
                  <c:v>32.799999999999997</c:v>
                </c:pt>
                <c:pt idx="6">
                  <c:v>4.8</c:v>
                </c:pt>
                <c:pt idx="7">
                  <c:v>27.3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12-CF6F-4760-B0C6-0C9861DF01C9}"/>
            </c:ext>
          </c:extLst>
        </c:ser>
        <c:dLbls>
          <c:showLegendKey val="0"/>
          <c:showVal val="0"/>
          <c:showCatName val="0"/>
          <c:showSerName val="0"/>
          <c:showPercent val="0"/>
          <c:showBubbleSize val="0"/>
        </c:dLbls>
        <c:gapWidth val="10"/>
        <c:axId val="437378656"/>
        <c:axId val="437380624"/>
      </c:barChart>
      <c:valAx>
        <c:axId val="437380624"/>
        <c:scaling>
          <c:orientation val="minMax"/>
          <c:max val="40"/>
          <c:min val="0"/>
        </c:scaling>
        <c:delete val="1"/>
        <c:axPos val="b"/>
        <c:numFmt formatCode="0&quot;%&quot;" sourceLinked="0"/>
        <c:majorTickMark val="out"/>
        <c:minorTickMark val="none"/>
        <c:tickLblPos val="nextTo"/>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7830604417091E-2"/>
          <c:y val="3.6635299116626031E-2"/>
          <c:w val="0.7944868527852682"/>
          <c:h val="0.96299431487399068"/>
        </c:manualLayout>
      </c:layout>
      <c:barChart>
        <c:barDir val="bar"/>
        <c:grouping val="clustered"/>
        <c:varyColors val="0"/>
        <c:ser>
          <c:idx val="0"/>
          <c:order val="0"/>
          <c:tx>
            <c:strRef>
              <c:f>Sheet1!$B$1</c:f>
              <c:strCache>
                <c:ptCount val="1"/>
                <c:pt idx="0">
                  <c:v>Percentage</c:v>
                </c:pt>
              </c:strCache>
            </c:strRef>
          </c:tx>
          <c:spPr>
            <a:solidFill>
              <a:srgbClr val="005DAA"/>
            </a:solidFill>
            <a:ln w="9525">
              <a:noFill/>
            </a:ln>
            <a:effectLst/>
          </c:spPr>
          <c:invertIfNegative val="0"/>
          <c:dPt>
            <c:idx val="0"/>
            <c:invertIfNegative val="0"/>
            <c:bubble3D val="0"/>
            <c:spPr>
              <a:solidFill>
                <a:srgbClr val="B796EA"/>
              </a:solidFill>
              <a:ln w="9525">
                <a:noFill/>
              </a:ln>
              <a:effectLst/>
            </c:spPr>
            <c:extLst>
              <c:ext xmlns:c16="http://schemas.microsoft.com/office/drawing/2014/chart" uri="{C3380CC4-5D6E-409C-BE32-E72D297353CC}">
                <c16:uniqueId val="{00000001-D6F5-4E77-87B2-3C6C711333A2}"/>
              </c:ext>
            </c:extLst>
          </c:dPt>
          <c:dPt>
            <c:idx val="1"/>
            <c:invertIfNegative val="0"/>
            <c:bubble3D val="0"/>
            <c:spPr>
              <a:solidFill>
                <a:srgbClr val="FF6699"/>
              </a:solidFill>
              <a:ln w="9525">
                <a:noFill/>
              </a:ln>
              <a:effectLst/>
            </c:spPr>
            <c:extLst>
              <c:ext xmlns:c16="http://schemas.microsoft.com/office/drawing/2014/chart" uri="{C3380CC4-5D6E-409C-BE32-E72D297353CC}">
                <c16:uniqueId val="{00000003-D6F5-4E77-87B2-3C6C711333A2}"/>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D6F5-4E77-87B2-3C6C711333A2}"/>
              </c:ext>
            </c:extLst>
          </c:dPt>
          <c:dPt>
            <c:idx val="3"/>
            <c:invertIfNegative val="0"/>
            <c:bubble3D val="0"/>
            <c:spPr>
              <a:solidFill>
                <a:srgbClr val="005DAA"/>
              </a:solidFill>
              <a:ln w="9525">
                <a:noFill/>
              </a:ln>
              <a:effectLst/>
            </c:spPr>
            <c:extLst>
              <c:ext xmlns:c16="http://schemas.microsoft.com/office/drawing/2014/chart" uri="{C3380CC4-5D6E-409C-BE32-E72D297353CC}">
                <c16:uniqueId val="{00000007-D6F5-4E77-87B2-3C6C711333A2}"/>
              </c:ext>
            </c:extLst>
          </c:dPt>
          <c:dPt>
            <c:idx val="4"/>
            <c:invertIfNegative val="0"/>
            <c:bubble3D val="0"/>
            <c:spPr>
              <a:solidFill>
                <a:srgbClr val="F6A01A"/>
              </a:solidFill>
              <a:ln w="9525">
                <a:noFill/>
              </a:ln>
              <a:effectLst/>
            </c:spPr>
            <c:extLst>
              <c:ext xmlns:c16="http://schemas.microsoft.com/office/drawing/2014/chart" uri="{C3380CC4-5D6E-409C-BE32-E72D297353CC}">
                <c16:uniqueId val="{00000009-D6F5-4E77-87B2-3C6C711333A2}"/>
              </c:ext>
            </c:extLst>
          </c:dPt>
          <c:dPt>
            <c:idx val="5"/>
            <c:invertIfNegative val="0"/>
            <c:bubble3D val="0"/>
            <c:spPr>
              <a:solidFill>
                <a:srgbClr val="259393"/>
              </a:solidFill>
              <a:ln w="9525">
                <a:noFill/>
              </a:ln>
              <a:effectLst/>
            </c:spPr>
            <c:extLst>
              <c:ext xmlns:c16="http://schemas.microsoft.com/office/drawing/2014/chart" uri="{C3380CC4-5D6E-409C-BE32-E72D297353CC}">
                <c16:uniqueId val="{0000000B-D6F5-4E77-87B2-3C6C711333A2}"/>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6F5-4E77-87B2-3C6C711333A2}"/>
              </c:ext>
            </c:extLst>
          </c:dPt>
          <c:dPt>
            <c:idx val="7"/>
            <c:invertIfNegative val="0"/>
            <c:bubble3D val="0"/>
            <c:spPr>
              <a:solidFill>
                <a:srgbClr val="A22474"/>
              </a:solidFill>
              <a:ln w="9525">
                <a:noFill/>
              </a:ln>
              <a:effectLst/>
            </c:spPr>
            <c:extLst>
              <c:ext xmlns:c16="http://schemas.microsoft.com/office/drawing/2014/chart" uri="{C3380CC4-5D6E-409C-BE32-E72D297353CC}">
                <c16:uniqueId val="{0000000F-D6F5-4E77-87B2-3C6C711333A2}"/>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D6F5-4E77-87B2-3C6C711333A2}"/>
              </c:ext>
            </c:extLst>
          </c:dPt>
          <c:dLbls>
            <c:dLbl>
              <c:idx val="0"/>
              <c:tx>
                <c:rich>
                  <a:bodyPr/>
                  <a:lstStyle/>
                  <a:p>
                    <a:r>
                      <a:rPr lang="en-US"/>
                      <a:t>&lt;1%</a:t>
                    </a:r>
                  </a:p>
                </c:rich>
              </c:tx>
              <c:dLblPos val="inEnd"/>
              <c:showLegendKey val="0"/>
              <c:showVal val="1"/>
              <c:showCatName val="0"/>
              <c:showSerName val="0"/>
              <c:showPercent val="0"/>
              <c:showBubbleSize val="0"/>
              <c:extLst>
                <c:ext xmlns:c15="http://schemas.microsoft.com/office/drawing/2012/chart" uri="{CE6537A1-D6FC-4f65-9D91-7224C49458BB}">
                  <c15:layout>
                    <c:manualLayout>
                      <c:w val="0.11441217582168152"/>
                      <c:h val="8.6820684394489991E-2"/>
                    </c:manualLayout>
                  </c15:layout>
                  <c15:showDataLabelsRange val="0"/>
                </c:ext>
                <c:ext xmlns:c16="http://schemas.microsoft.com/office/drawing/2014/chart" uri="{C3380CC4-5D6E-409C-BE32-E72D297353CC}">
                  <c16:uniqueId val="{00000001-D6F5-4E77-87B2-3C6C711333A2}"/>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11205897214873822"/>
                      <c:h val="8.6820684394489991E-2"/>
                    </c:manualLayout>
                  </c15:layout>
                </c:ext>
                <c:ext xmlns:c16="http://schemas.microsoft.com/office/drawing/2014/chart" uri="{C3380CC4-5D6E-409C-BE32-E72D297353CC}">
                  <c16:uniqueId val="{00000003-D6F5-4E77-87B2-3C6C711333A2}"/>
                </c:ext>
              </c:extLst>
            </c:dLbl>
            <c:dLbl>
              <c:idx val="2"/>
              <c:dLblPos val="inEnd"/>
              <c:showLegendKey val="0"/>
              <c:showVal val="1"/>
              <c:showCatName val="0"/>
              <c:showSerName val="0"/>
              <c:showPercent val="0"/>
              <c:showBubbleSize val="0"/>
              <c:extLst>
                <c:ext xmlns:c15="http://schemas.microsoft.com/office/drawing/2012/chart" uri="{CE6537A1-D6FC-4f65-9D91-7224C49458BB}">
                  <c15:layout>
                    <c:manualLayout>
                      <c:w val="0.12921774893061638"/>
                      <c:h val="8.6820684394489991E-2"/>
                    </c:manualLayout>
                  </c15:layout>
                </c:ext>
                <c:ext xmlns:c16="http://schemas.microsoft.com/office/drawing/2014/chart" uri="{C3380CC4-5D6E-409C-BE32-E72D297353CC}">
                  <c16:uniqueId val="{00000005-D6F5-4E77-87B2-3C6C711333A2}"/>
                </c:ext>
              </c:extLst>
            </c:dLbl>
            <c:dLbl>
              <c:idx val="3"/>
              <c:layout>
                <c:manualLayout>
                  <c:x val="-1.1830194892050165E-2"/>
                  <c:y val="9.500699585634726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145102259747208"/>
                      <c:h val="8.6820684394489991E-2"/>
                    </c:manualLayout>
                  </c15:layout>
                </c:ext>
                <c:ext xmlns:c16="http://schemas.microsoft.com/office/drawing/2014/chart" uri="{C3380CC4-5D6E-409C-BE32-E72D297353CC}">
                  <c16:uniqueId val="{00000007-D6F5-4E77-87B2-3C6C711333A2}"/>
                </c:ext>
              </c:extLst>
            </c:dLbl>
            <c:dLbl>
              <c:idx val="4"/>
              <c:layout>
                <c:manualLayout>
                  <c:x val="-1.7957846926726039E-2"/>
                  <c:y val="3.166899861878280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715646449677303"/>
                      <c:h val="8.6820684394489991E-2"/>
                    </c:manualLayout>
                  </c15:layout>
                </c:ext>
                <c:ext xmlns:c16="http://schemas.microsoft.com/office/drawing/2014/chart" uri="{C3380CC4-5D6E-409C-BE32-E72D297353CC}">
                  <c16:uniqueId val="{00000009-D6F5-4E77-87B2-3C6C711333A2}"/>
                </c:ext>
              </c:extLst>
            </c:dLbl>
            <c:dLbl>
              <c:idx val="5"/>
              <c:layout>
                <c:manualLayout>
                  <c:x val="-1.3560065948378434E-2"/>
                  <c:y val="-5.8059160096729993E-1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2688133731144163"/>
                      <c:h val="8.6820684394489991E-2"/>
                    </c:manualLayout>
                  </c15:layout>
                </c:ext>
                <c:ext xmlns:c16="http://schemas.microsoft.com/office/drawing/2014/chart" uri="{C3380CC4-5D6E-409C-BE32-E72D297353CC}">
                  <c16:uniqueId val="{0000000B-D6F5-4E77-87B2-3C6C711333A2}"/>
                </c:ext>
              </c:extLst>
            </c:dLbl>
            <c:dLbl>
              <c:idx val="6"/>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D6F5-4E77-87B2-3C6C711333A2}"/>
                </c:ext>
              </c:extLst>
            </c:dLbl>
            <c:dLbl>
              <c:idx val="7"/>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D6F5-4E77-87B2-3C6C711333A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American Indian/Alaska Native</c:v>
                </c:pt>
                <c:pt idx="1">
                  <c:v>Other race</c:v>
                </c:pt>
                <c:pt idx="2">
                  <c:v>Native Hawaiian/Pacific Islander</c:v>
                </c:pt>
                <c:pt idx="3">
                  <c:v>Multiple race</c:v>
                </c:pt>
                <c:pt idx="4">
                  <c:v>White</c:v>
                </c:pt>
                <c:pt idx="5">
                  <c:v>Black/African American</c:v>
                </c:pt>
                <c:pt idx="6">
                  <c:v>Asian</c:v>
                </c:pt>
                <c:pt idx="7">
                  <c:v>Hispanic/Latino</c:v>
                </c:pt>
              </c:strCache>
            </c:strRef>
          </c:cat>
          <c:val>
            <c:numRef>
              <c:f>Sheet1!$B$2:$B$9</c:f>
              <c:numCache>
                <c:formatCode>0</c:formatCode>
                <c:ptCount val="8"/>
                <c:pt idx="0">
                  <c:v>0.1</c:v>
                </c:pt>
                <c:pt idx="1">
                  <c:v>1.2</c:v>
                </c:pt>
                <c:pt idx="2">
                  <c:v>1.3</c:v>
                </c:pt>
                <c:pt idx="3">
                  <c:v>2.2000000000000002</c:v>
                </c:pt>
                <c:pt idx="4">
                  <c:v>4.2</c:v>
                </c:pt>
                <c:pt idx="5">
                  <c:v>12.9</c:v>
                </c:pt>
                <c:pt idx="6">
                  <c:v>37.9</c:v>
                </c:pt>
                <c:pt idx="7">
                  <c:v>39.700000000000003</c:v>
                </c:pt>
              </c:numCache>
            </c:numRef>
          </c:val>
          <c:extLst>
            <c:ext xmlns:c16="http://schemas.microsoft.com/office/drawing/2014/chart" uri="{C3380CC4-5D6E-409C-BE32-E72D297353CC}">
              <c16:uniqueId val="{00000012-D6F5-4E77-87B2-3C6C711333A2}"/>
            </c:ext>
          </c:extLst>
        </c:ser>
        <c:dLbls>
          <c:dLblPos val="outEnd"/>
          <c:showLegendKey val="0"/>
          <c:showVal val="1"/>
          <c:showCatName val="0"/>
          <c:showSerName val="0"/>
          <c:showPercent val="0"/>
          <c:showBubbleSize val="0"/>
        </c:dLbls>
        <c:gapWidth val="10"/>
        <c:axId val="437378656"/>
        <c:axId val="437380624"/>
      </c:barChart>
      <c:valAx>
        <c:axId val="437380624"/>
        <c:scaling>
          <c:orientation val="maxMin"/>
          <c:max val="40"/>
          <c:min val="0"/>
        </c:scaling>
        <c:delete val="1"/>
        <c:axPos val="b"/>
        <c:numFmt formatCode="0&quot;%&quot;" sourceLinked="0"/>
        <c:majorTickMark val="out"/>
        <c:minorTickMark val="none"/>
        <c:tickLblPos val="nextTo"/>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7830604417091E-2"/>
          <c:y val="3.6635299116626031E-2"/>
          <c:w val="0.8379884698273975"/>
          <c:h val="0.95454924787368844"/>
        </c:manualLayout>
      </c:layout>
      <c:barChart>
        <c:barDir val="bar"/>
        <c:grouping val="clustered"/>
        <c:varyColors val="0"/>
        <c:ser>
          <c:idx val="0"/>
          <c:order val="0"/>
          <c:tx>
            <c:strRef>
              <c:f>Sheet1!$B$1</c:f>
              <c:strCache>
                <c:ptCount val="1"/>
                <c:pt idx="0">
                  <c:v>Rate</c:v>
                </c:pt>
              </c:strCache>
            </c:strRef>
          </c:tx>
          <c:spPr>
            <a:solidFill>
              <a:srgbClr val="005DAA"/>
            </a:solidFill>
            <a:ln w="9525">
              <a:noFill/>
            </a:ln>
            <a:effectLst/>
          </c:spPr>
          <c:invertIfNegative val="0"/>
          <c:dPt>
            <c:idx val="0"/>
            <c:invertIfNegative val="0"/>
            <c:bubble3D val="0"/>
            <c:spPr>
              <a:solidFill>
                <a:srgbClr val="F8B54D"/>
              </a:solidFill>
              <a:ln w="9525">
                <a:noFill/>
              </a:ln>
              <a:effectLst/>
            </c:spPr>
            <c:extLst>
              <c:ext xmlns:c16="http://schemas.microsoft.com/office/drawing/2014/chart" uri="{C3380CC4-5D6E-409C-BE32-E72D297353CC}">
                <c16:uniqueId val="{00000001-5CE0-403C-A63C-DAF6A3C5409B}"/>
              </c:ext>
            </c:extLst>
          </c:dPt>
          <c:dPt>
            <c:idx val="1"/>
            <c:invertIfNegative val="0"/>
            <c:bubble3D val="0"/>
            <c:spPr>
              <a:solidFill>
                <a:srgbClr val="A87FE5"/>
              </a:solidFill>
              <a:ln w="9525">
                <a:noFill/>
              </a:ln>
              <a:effectLst/>
            </c:spPr>
            <c:extLst>
              <c:ext xmlns:c16="http://schemas.microsoft.com/office/drawing/2014/chart" uri="{C3380CC4-5D6E-409C-BE32-E72D297353CC}">
                <c16:uniqueId val="{00000003-5CE0-403C-A63C-DAF6A3C5409B}"/>
              </c:ext>
            </c:extLst>
          </c:dPt>
          <c:dPt>
            <c:idx val="2"/>
            <c:invertIfNegative val="0"/>
            <c:bubble3D val="0"/>
            <c:spPr>
              <a:solidFill>
                <a:srgbClr val="A22474"/>
              </a:solidFill>
              <a:ln w="9525">
                <a:noFill/>
              </a:ln>
              <a:effectLst/>
            </c:spPr>
            <c:extLst>
              <c:ext xmlns:c16="http://schemas.microsoft.com/office/drawing/2014/chart" uri="{C3380CC4-5D6E-409C-BE32-E72D297353CC}">
                <c16:uniqueId val="{00000005-5CE0-403C-A63C-DAF6A3C5409B}"/>
              </c:ext>
            </c:extLst>
          </c:dPt>
          <c:dPt>
            <c:idx val="3"/>
            <c:invertIfNegative val="0"/>
            <c:bubble3D val="0"/>
            <c:spPr>
              <a:solidFill>
                <a:srgbClr val="00788A"/>
              </a:solidFill>
              <a:ln w="9525">
                <a:noFill/>
              </a:ln>
              <a:effectLst/>
            </c:spPr>
            <c:extLst>
              <c:ext xmlns:c16="http://schemas.microsoft.com/office/drawing/2014/chart" uri="{C3380CC4-5D6E-409C-BE32-E72D297353CC}">
                <c16:uniqueId val="{00000007-5CE0-403C-A63C-DAF6A3C5409B}"/>
              </c:ext>
            </c:extLst>
          </c:dPt>
          <c:dPt>
            <c:idx val="4"/>
            <c:invertIfNegative val="0"/>
            <c:bubble3D val="0"/>
            <c:spPr>
              <a:solidFill>
                <a:srgbClr val="4BA9FF"/>
              </a:solidFill>
              <a:ln w="9525">
                <a:noFill/>
              </a:ln>
              <a:effectLst/>
            </c:spPr>
            <c:extLst>
              <c:ext xmlns:c16="http://schemas.microsoft.com/office/drawing/2014/chart" uri="{C3380CC4-5D6E-409C-BE32-E72D297353CC}">
                <c16:uniqueId val="{00000009-5CE0-403C-A63C-DAF6A3C5409B}"/>
              </c:ext>
            </c:extLst>
          </c:dPt>
          <c:dPt>
            <c:idx val="5"/>
            <c:invertIfNegative val="0"/>
            <c:bubble3D val="0"/>
            <c:spPr>
              <a:solidFill>
                <a:srgbClr val="78B832"/>
              </a:solidFill>
              <a:ln w="9525">
                <a:noFill/>
              </a:ln>
              <a:effectLst/>
            </c:spPr>
            <c:extLst>
              <c:ext xmlns:c16="http://schemas.microsoft.com/office/drawing/2014/chart" uri="{C3380CC4-5D6E-409C-BE32-E72D297353CC}">
                <c16:uniqueId val="{0000000B-5CE0-403C-A63C-DAF6A3C5409B}"/>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5CE0-403C-A63C-DAF6A3C5409B}"/>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5CE0-403C-A63C-DAF6A3C5409B}"/>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5CE0-403C-A63C-DAF6A3C5409B}"/>
              </c:ext>
            </c:extLst>
          </c:dPt>
          <c:dLbls>
            <c:dLbl>
              <c:idx val="2"/>
              <c:layout>
                <c:manualLayout>
                  <c:x val="-7.6159939871627757E-3"/>
                  <c:y val="-3.166902230995461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E0-403C-A63C-DAF6A3C540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White</c:v>
                </c:pt>
                <c:pt idx="1">
                  <c:v>American Indian/Alaska Native</c:v>
                </c:pt>
                <c:pt idx="2">
                  <c:v>Hispanic or Latino</c:v>
                </c:pt>
                <c:pt idx="3">
                  <c:v>Black or African American</c:v>
                </c:pt>
                <c:pt idx="4">
                  <c:v>Asian</c:v>
                </c:pt>
                <c:pt idx="5">
                  <c:v>Native Hawaiian or Other Pacific Islander</c:v>
                </c:pt>
                <c:pt idx="6">
                  <c:v>Multiple race</c:v>
                </c:pt>
              </c:strCache>
            </c:strRef>
          </c:cat>
          <c:val>
            <c:numRef>
              <c:f>Sheet1!$B$2:$B$8</c:f>
              <c:numCache>
                <c:formatCode>0.0</c:formatCode>
                <c:ptCount val="7"/>
                <c:pt idx="0">
                  <c:v>0.3</c:v>
                </c:pt>
                <c:pt idx="1">
                  <c:v>4</c:v>
                </c:pt>
                <c:pt idx="2">
                  <c:v>1.5</c:v>
                </c:pt>
                <c:pt idx="3">
                  <c:v>2.1</c:v>
                </c:pt>
                <c:pt idx="4">
                  <c:v>1.3</c:v>
                </c:pt>
                <c:pt idx="5">
                  <c:v>6.1</c:v>
                </c:pt>
                <c:pt idx="6">
                  <c:v>0.5</c:v>
                </c:pt>
              </c:numCache>
            </c:numRef>
          </c:val>
          <c:extLst>
            <c:ext xmlns:c16="http://schemas.microsoft.com/office/drawing/2014/chart" uri="{C3380CC4-5D6E-409C-BE32-E72D297353CC}">
              <c16:uniqueId val="{00000012-5CE0-403C-A63C-DAF6A3C5409B}"/>
            </c:ext>
          </c:extLst>
        </c:ser>
        <c:dLbls>
          <c:showLegendKey val="0"/>
          <c:showVal val="0"/>
          <c:showCatName val="0"/>
          <c:showSerName val="0"/>
          <c:showPercent val="0"/>
          <c:showBubbleSize val="0"/>
        </c:dLbls>
        <c:gapWidth val="10"/>
        <c:axId val="437378656"/>
        <c:axId val="437380624"/>
      </c:barChart>
      <c:valAx>
        <c:axId val="437380624"/>
        <c:scaling>
          <c:orientation val="minMax"/>
          <c:max val="6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7822239470341E-2"/>
          <c:y val="3.6635299116626045E-2"/>
          <c:w val="0.7944868527852682"/>
          <c:h val="0.95454924787368844"/>
        </c:manualLayout>
      </c:layout>
      <c:barChart>
        <c:barDir val="bar"/>
        <c:grouping val="clustered"/>
        <c:varyColors val="0"/>
        <c:ser>
          <c:idx val="0"/>
          <c:order val="0"/>
          <c:tx>
            <c:strRef>
              <c:f>Sheet1!$B$1</c:f>
              <c:strCache>
                <c:ptCount val="1"/>
                <c:pt idx="0">
                  <c:v>Rate</c:v>
                </c:pt>
              </c:strCache>
            </c:strRef>
          </c:tx>
          <c:spPr>
            <a:solidFill>
              <a:srgbClr val="005DAA"/>
            </a:solidFill>
            <a:ln w="9525">
              <a:noFill/>
            </a:ln>
            <a:effectLst/>
          </c:spPr>
          <c:invertIfNegative val="0"/>
          <c:dPt>
            <c:idx val="0"/>
            <c:invertIfNegative val="0"/>
            <c:bubble3D val="0"/>
            <c:spPr>
              <a:solidFill>
                <a:srgbClr val="F8B54D"/>
              </a:solidFill>
              <a:ln w="9525">
                <a:noFill/>
              </a:ln>
              <a:effectLst/>
            </c:spPr>
            <c:extLst>
              <c:ext xmlns:c16="http://schemas.microsoft.com/office/drawing/2014/chart" uri="{C3380CC4-5D6E-409C-BE32-E72D297353CC}">
                <c16:uniqueId val="{00000001-76D5-404D-86D5-01E7BBE0C74E}"/>
              </c:ext>
            </c:extLst>
          </c:dPt>
          <c:dPt>
            <c:idx val="1"/>
            <c:invertIfNegative val="0"/>
            <c:bubble3D val="0"/>
            <c:spPr>
              <a:solidFill>
                <a:srgbClr val="A87FE5"/>
              </a:solidFill>
              <a:ln w="9525">
                <a:noFill/>
              </a:ln>
              <a:effectLst/>
            </c:spPr>
            <c:extLst>
              <c:ext xmlns:c16="http://schemas.microsoft.com/office/drawing/2014/chart" uri="{C3380CC4-5D6E-409C-BE32-E72D297353CC}">
                <c16:uniqueId val="{00000003-76D5-404D-86D5-01E7BBE0C74E}"/>
              </c:ext>
            </c:extLst>
          </c:dPt>
          <c:dPt>
            <c:idx val="2"/>
            <c:invertIfNegative val="0"/>
            <c:bubble3D val="0"/>
            <c:spPr>
              <a:solidFill>
                <a:srgbClr val="A22474"/>
              </a:solidFill>
              <a:ln w="9525">
                <a:noFill/>
              </a:ln>
              <a:effectLst/>
            </c:spPr>
            <c:extLst>
              <c:ext xmlns:c16="http://schemas.microsoft.com/office/drawing/2014/chart" uri="{C3380CC4-5D6E-409C-BE32-E72D297353CC}">
                <c16:uniqueId val="{00000005-76D5-404D-86D5-01E7BBE0C74E}"/>
              </c:ext>
            </c:extLst>
          </c:dPt>
          <c:dPt>
            <c:idx val="3"/>
            <c:invertIfNegative val="0"/>
            <c:bubble3D val="0"/>
            <c:spPr>
              <a:solidFill>
                <a:srgbClr val="00788A"/>
              </a:solidFill>
              <a:ln w="9525">
                <a:noFill/>
              </a:ln>
              <a:effectLst/>
            </c:spPr>
            <c:extLst>
              <c:ext xmlns:c16="http://schemas.microsoft.com/office/drawing/2014/chart" uri="{C3380CC4-5D6E-409C-BE32-E72D297353CC}">
                <c16:uniqueId val="{00000007-76D5-404D-86D5-01E7BBE0C74E}"/>
              </c:ext>
            </c:extLst>
          </c:dPt>
          <c:dPt>
            <c:idx val="4"/>
            <c:invertIfNegative val="0"/>
            <c:bubble3D val="0"/>
            <c:spPr>
              <a:solidFill>
                <a:srgbClr val="4BA9FF"/>
              </a:solidFill>
              <a:ln w="9525">
                <a:noFill/>
              </a:ln>
              <a:effectLst/>
            </c:spPr>
            <c:extLst>
              <c:ext xmlns:c16="http://schemas.microsoft.com/office/drawing/2014/chart" uri="{C3380CC4-5D6E-409C-BE32-E72D297353CC}">
                <c16:uniqueId val="{00000009-76D5-404D-86D5-01E7BBE0C74E}"/>
              </c:ext>
            </c:extLst>
          </c:dPt>
          <c:dPt>
            <c:idx val="5"/>
            <c:invertIfNegative val="0"/>
            <c:bubble3D val="0"/>
            <c:spPr>
              <a:solidFill>
                <a:srgbClr val="78B832"/>
              </a:solidFill>
              <a:ln w="9525">
                <a:noFill/>
              </a:ln>
              <a:effectLst/>
            </c:spPr>
            <c:extLst>
              <c:ext xmlns:c16="http://schemas.microsoft.com/office/drawing/2014/chart" uri="{C3380CC4-5D6E-409C-BE32-E72D297353CC}">
                <c16:uniqueId val="{0000000B-76D5-404D-86D5-01E7BBE0C74E}"/>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76D5-404D-86D5-01E7BBE0C74E}"/>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76D5-404D-86D5-01E7BBE0C74E}"/>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76D5-404D-86D5-01E7BBE0C74E}"/>
              </c:ext>
            </c:extLst>
          </c:dPt>
          <c:dLbls>
            <c:dLbl>
              <c:idx val="0"/>
              <c:layout>
                <c:manualLayout>
                  <c:x val="-2.0833148363392302E-2"/>
                  <c:y val="1.1611840706008219E-1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366798674083994"/>
                      <c:h val="8.6820749343927583E-2"/>
                    </c:manualLayout>
                  </c15:layout>
                </c:ext>
                <c:ext xmlns:c16="http://schemas.microsoft.com/office/drawing/2014/chart" uri="{C3380CC4-5D6E-409C-BE32-E72D297353CC}">
                  <c16:uniqueId val="{00000001-76D5-404D-86D5-01E7BBE0C74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White</c:v>
                </c:pt>
                <c:pt idx="1">
                  <c:v>American Indian/Alaska Native</c:v>
                </c:pt>
                <c:pt idx="2">
                  <c:v>Hispanic/Latino</c:v>
                </c:pt>
                <c:pt idx="3">
                  <c:v>Black/African American</c:v>
                </c:pt>
                <c:pt idx="4">
                  <c:v>Asian</c:v>
                </c:pt>
                <c:pt idx="5">
                  <c:v>Native Hawaiian/Pacific Islander</c:v>
                </c:pt>
                <c:pt idx="6">
                  <c:v>Multiple race</c:v>
                </c:pt>
              </c:strCache>
            </c:strRef>
          </c:cat>
          <c:val>
            <c:numRef>
              <c:f>Sheet1!$B$2:$B$8</c:f>
              <c:numCache>
                <c:formatCode>0.0</c:formatCode>
                <c:ptCount val="7"/>
                <c:pt idx="0">
                  <c:v>3.8101717979248173</c:v>
                </c:pt>
                <c:pt idx="1">
                  <c:v>8.2267286413557645</c:v>
                </c:pt>
                <c:pt idx="2">
                  <c:v>12.975055310704899</c:v>
                </c:pt>
                <c:pt idx="3">
                  <c:v>18.587599246619519</c:v>
                </c:pt>
                <c:pt idx="4">
                  <c:v>22.260046705099079</c:v>
                </c:pt>
                <c:pt idx="5">
                  <c:v>31.193799436601783</c:v>
                </c:pt>
                <c:pt idx="6">
                  <c:v>64.552830439887188</c:v>
                </c:pt>
              </c:numCache>
            </c:numRef>
          </c:val>
          <c:extLst>
            <c:ext xmlns:c16="http://schemas.microsoft.com/office/drawing/2014/chart" uri="{C3380CC4-5D6E-409C-BE32-E72D297353CC}">
              <c16:uniqueId val="{00000012-76D5-404D-86D5-01E7BBE0C74E}"/>
            </c:ext>
          </c:extLst>
        </c:ser>
        <c:dLbls>
          <c:dLblPos val="outEnd"/>
          <c:showLegendKey val="0"/>
          <c:showVal val="1"/>
          <c:showCatName val="0"/>
          <c:showSerName val="0"/>
          <c:showPercent val="0"/>
          <c:showBubbleSize val="0"/>
        </c:dLbls>
        <c:gapWidth val="10"/>
        <c:axId val="437378656"/>
        <c:axId val="437380624"/>
      </c:barChart>
      <c:valAx>
        <c:axId val="437380624"/>
        <c:scaling>
          <c:orientation val="maxMin"/>
          <c:max val="6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r"/>
        <c:numFmt formatCode="General" sourceLinked="1"/>
        <c:majorTickMark val="none"/>
        <c:minorTickMark val="none"/>
        <c:tickLblPos val="nextTo"/>
        <c:crossAx val="437380624"/>
        <c:crossesAt val="0"/>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43609776738579E-2"/>
          <c:y val="3.2143616483379031E-2"/>
          <c:w val="0.86869966081182837"/>
          <c:h val="0.83226749409245759"/>
        </c:manualLayout>
      </c:layout>
      <c:barChart>
        <c:barDir val="col"/>
        <c:grouping val="stacked"/>
        <c:varyColors val="0"/>
        <c:ser>
          <c:idx val="0"/>
          <c:order val="0"/>
          <c:tx>
            <c:strRef>
              <c:f>Sheet1!$B$1</c:f>
              <c:strCache>
                <c:ptCount val="1"/>
                <c:pt idx="0">
                  <c:v>0–4 years</c:v>
                </c:pt>
              </c:strCache>
            </c:strRef>
          </c:tx>
          <c:spPr>
            <a:solidFill>
              <a:srgbClr val="762A83"/>
            </a:solidFill>
            <a:ln w="19050">
              <a:noFill/>
            </a:ln>
            <a:effectLst/>
          </c:spPr>
          <c:invertIfNegative val="0"/>
          <c:dPt>
            <c:idx val="0"/>
            <c:invertIfNegative val="0"/>
            <c:bubble3D val="0"/>
            <c:spPr>
              <a:solidFill>
                <a:srgbClr val="762A83"/>
              </a:solidFill>
              <a:ln w="9525">
                <a:noFill/>
              </a:ln>
              <a:effectLst/>
            </c:spPr>
            <c:extLst>
              <c:ext xmlns:c16="http://schemas.microsoft.com/office/drawing/2014/chart" uri="{C3380CC4-5D6E-409C-BE32-E72D297353CC}">
                <c16:uniqueId val="{00000001-D09F-477E-B976-B299053FB7CB}"/>
              </c:ext>
            </c:extLst>
          </c:dPt>
          <c:dPt>
            <c:idx val="1"/>
            <c:invertIfNegative val="0"/>
            <c:bubble3D val="0"/>
            <c:spPr>
              <a:solidFill>
                <a:srgbClr val="762A83"/>
              </a:solidFill>
              <a:ln w="9525">
                <a:noFill/>
              </a:ln>
              <a:effectLst/>
            </c:spPr>
            <c:extLst>
              <c:ext xmlns:c16="http://schemas.microsoft.com/office/drawing/2014/chart" uri="{C3380CC4-5D6E-409C-BE32-E72D297353CC}">
                <c16:uniqueId val="{00000003-D09F-477E-B976-B299053FB7CB}"/>
              </c:ext>
            </c:extLst>
          </c:dPt>
          <c:dPt>
            <c:idx val="2"/>
            <c:invertIfNegative val="0"/>
            <c:bubble3D val="0"/>
            <c:spPr>
              <a:solidFill>
                <a:srgbClr val="762A83"/>
              </a:solidFill>
              <a:ln w="9525">
                <a:noFill/>
              </a:ln>
              <a:effectLst/>
            </c:spPr>
            <c:extLst>
              <c:ext xmlns:c16="http://schemas.microsoft.com/office/drawing/2014/chart" uri="{C3380CC4-5D6E-409C-BE32-E72D297353CC}">
                <c16:uniqueId val="{00000005-D09F-477E-B976-B299053FB7CB}"/>
              </c:ext>
            </c:extLst>
          </c:dPt>
          <c:dPt>
            <c:idx val="3"/>
            <c:invertIfNegative val="0"/>
            <c:bubble3D val="0"/>
            <c:spPr>
              <a:solidFill>
                <a:srgbClr val="762A83"/>
              </a:solidFill>
              <a:ln w="9525">
                <a:noFill/>
              </a:ln>
              <a:effectLst/>
            </c:spPr>
            <c:extLst>
              <c:ext xmlns:c16="http://schemas.microsoft.com/office/drawing/2014/chart" uri="{C3380CC4-5D6E-409C-BE32-E72D297353CC}">
                <c16:uniqueId val="{00000007-D09F-477E-B976-B299053FB7CB}"/>
              </c:ext>
            </c:extLst>
          </c:dPt>
          <c:dPt>
            <c:idx val="4"/>
            <c:invertIfNegative val="0"/>
            <c:bubble3D val="0"/>
            <c:spPr>
              <a:solidFill>
                <a:srgbClr val="762A83"/>
              </a:solidFill>
              <a:ln w="9525">
                <a:noFill/>
              </a:ln>
              <a:effectLst/>
            </c:spPr>
            <c:extLst>
              <c:ext xmlns:c16="http://schemas.microsoft.com/office/drawing/2014/chart" uri="{C3380CC4-5D6E-409C-BE32-E72D297353CC}">
                <c16:uniqueId val="{00000009-D09F-477E-B976-B299053FB7CB}"/>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D09F-477E-B976-B299053FB7CB}"/>
              </c:ext>
            </c:extLst>
          </c:dPt>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Sheet1!$B$2:$B$32</c:f>
              <c:numCache>
                <c:formatCode>#,##0</c:formatCode>
                <c:ptCount val="31"/>
                <c:pt idx="0">
                  <c:v>1015</c:v>
                </c:pt>
                <c:pt idx="1">
                  <c:v>995</c:v>
                </c:pt>
                <c:pt idx="2">
                  <c:v>894</c:v>
                </c:pt>
                <c:pt idx="3">
                  <c:v>770</c:v>
                </c:pt>
                <c:pt idx="4">
                  <c:v>734</c:v>
                </c:pt>
                <c:pt idx="5">
                  <c:v>638</c:v>
                </c:pt>
                <c:pt idx="6">
                  <c:v>602</c:v>
                </c:pt>
                <c:pt idx="7">
                  <c:v>544</c:v>
                </c:pt>
                <c:pt idx="8">
                  <c:v>542</c:v>
                </c:pt>
                <c:pt idx="9">
                  <c:v>556</c:v>
                </c:pt>
                <c:pt idx="10">
                  <c:v>546</c:v>
                </c:pt>
                <c:pt idx="11">
                  <c:v>549</c:v>
                </c:pt>
                <c:pt idx="12">
                  <c:v>474</c:v>
                </c:pt>
                <c:pt idx="13">
                  <c:v>482</c:v>
                </c:pt>
                <c:pt idx="14">
                  <c:v>462</c:v>
                </c:pt>
                <c:pt idx="15">
                  <c:v>492</c:v>
                </c:pt>
                <c:pt idx="16">
                  <c:v>403</c:v>
                </c:pt>
                <c:pt idx="17">
                  <c:v>364</c:v>
                </c:pt>
                <c:pt idx="18">
                  <c:v>350</c:v>
                </c:pt>
                <c:pt idx="19">
                  <c:v>261</c:v>
                </c:pt>
                <c:pt idx="20">
                  <c:v>294</c:v>
                </c:pt>
                <c:pt idx="21">
                  <c:v>263</c:v>
                </c:pt>
                <c:pt idx="22">
                  <c:v>244</c:v>
                </c:pt>
                <c:pt idx="23">
                  <c:v>224</c:v>
                </c:pt>
                <c:pt idx="24">
                  <c:v>228</c:v>
                </c:pt>
                <c:pt idx="25">
                  <c:v>184</c:v>
                </c:pt>
                <c:pt idx="26">
                  <c:v>215</c:v>
                </c:pt>
                <c:pt idx="27">
                  <c:v>166</c:v>
                </c:pt>
                <c:pt idx="28">
                  <c:v>159</c:v>
                </c:pt>
                <c:pt idx="29">
                  <c:v>199</c:v>
                </c:pt>
                <c:pt idx="30">
                  <c:v>231</c:v>
                </c:pt>
              </c:numCache>
            </c:numRef>
          </c:val>
          <c:extLst>
            <c:ext xmlns:c16="http://schemas.microsoft.com/office/drawing/2014/chart" uri="{C3380CC4-5D6E-409C-BE32-E72D297353CC}">
              <c16:uniqueId val="{0000000C-D09F-477E-B976-B299053FB7CB}"/>
            </c:ext>
          </c:extLst>
        </c:ser>
        <c:ser>
          <c:idx val="1"/>
          <c:order val="1"/>
          <c:tx>
            <c:strRef>
              <c:f>Sheet1!$C$1</c:f>
              <c:strCache>
                <c:ptCount val="1"/>
                <c:pt idx="0">
                  <c:v>5–14 years</c:v>
                </c:pt>
              </c:strCache>
            </c:strRef>
          </c:tx>
          <c:spPr>
            <a:solidFill>
              <a:srgbClr val="AF8DC3"/>
            </a:solidFill>
            <a:ln w="19050">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Sheet1!$C$2:$C$32</c:f>
              <c:numCache>
                <c:formatCode>General</c:formatCode>
                <c:ptCount val="31"/>
                <c:pt idx="0">
                  <c:v>645</c:v>
                </c:pt>
                <c:pt idx="1">
                  <c:v>664</c:v>
                </c:pt>
                <c:pt idx="2">
                  <c:v>642</c:v>
                </c:pt>
                <c:pt idx="3">
                  <c:v>586</c:v>
                </c:pt>
                <c:pt idx="4">
                  <c:v>517</c:v>
                </c:pt>
                <c:pt idx="5">
                  <c:v>439</c:v>
                </c:pt>
                <c:pt idx="6">
                  <c:v>436</c:v>
                </c:pt>
                <c:pt idx="7">
                  <c:v>420</c:v>
                </c:pt>
                <c:pt idx="8">
                  <c:v>383</c:v>
                </c:pt>
                <c:pt idx="9">
                  <c:v>386</c:v>
                </c:pt>
                <c:pt idx="10">
                  <c:v>364</c:v>
                </c:pt>
                <c:pt idx="11">
                  <c:v>403</c:v>
                </c:pt>
                <c:pt idx="12">
                  <c:v>376</c:v>
                </c:pt>
                <c:pt idx="13">
                  <c:v>321</c:v>
                </c:pt>
                <c:pt idx="14">
                  <c:v>304</c:v>
                </c:pt>
                <c:pt idx="15">
                  <c:v>289</c:v>
                </c:pt>
                <c:pt idx="16">
                  <c:v>244</c:v>
                </c:pt>
                <c:pt idx="17">
                  <c:v>270</c:v>
                </c:pt>
                <c:pt idx="18">
                  <c:v>225</c:v>
                </c:pt>
                <c:pt idx="19">
                  <c:v>226</c:v>
                </c:pt>
                <c:pt idx="20">
                  <c:v>188</c:v>
                </c:pt>
                <c:pt idx="21">
                  <c:v>195</c:v>
                </c:pt>
                <c:pt idx="22">
                  <c:v>196</c:v>
                </c:pt>
                <c:pt idx="23">
                  <c:v>163</c:v>
                </c:pt>
                <c:pt idx="24">
                  <c:v>202</c:v>
                </c:pt>
                <c:pt idx="25">
                  <c:v>188</c:v>
                </c:pt>
                <c:pt idx="26">
                  <c:v>150</c:v>
                </c:pt>
                <c:pt idx="27">
                  <c:v>152</c:v>
                </c:pt>
                <c:pt idx="28" formatCode="#,##0">
                  <c:v>156</c:v>
                </c:pt>
                <c:pt idx="29" formatCode="#,##0">
                  <c:v>163</c:v>
                </c:pt>
                <c:pt idx="30" formatCode="#,##0">
                  <c:v>235</c:v>
                </c:pt>
              </c:numCache>
            </c:numRef>
          </c:val>
          <c:extLst>
            <c:ext xmlns:c16="http://schemas.microsoft.com/office/drawing/2014/chart" uri="{C3380CC4-5D6E-409C-BE32-E72D297353CC}">
              <c16:uniqueId val="{0000000D-D09F-477E-B976-B299053FB7CB}"/>
            </c:ext>
          </c:extLst>
        </c:ser>
        <c:ser>
          <c:idx val="2"/>
          <c:order val="2"/>
          <c:tx>
            <c:strRef>
              <c:f>Sheet1!$D$1</c:f>
              <c:strCache>
                <c:ptCount val="1"/>
                <c:pt idx="0">
                  <c:v>15–24 years</c:v>
                </c:pt>
              </c:strCache>
            </c:strRef>
          </c:tx>
          <c:spPr>
            <a:solidFill>
              <a:srgbClr val="E7D4E8"/>
            </a:solidFill>
            <a:ln w="19050">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Sheet1!$D$2:$D$32</c:f>
              <c:numCache>
                <c:formatCode>#,##0</c:formatCode>
                <c:ptCount val="31"/>
                <c:pt idx="0">
                  <c:v>1821</c:v>
                </c:pt>
                <c:pt idx="1">
                  <c:v>1832</c:v>
                </c:pt>
                <c:pt idx="2">
                  <c:v>1697</c:v>
                </c:pt>
                <c:pt idx="3">
                  <c:v>1638</c:v>
                </c:pt>
                <c:pt idx="4">
                  <c:v>1674</c:v>
                </c:pt>
                <c:pt idx="5">
                  <c:v>1542</c:v>
                </c:pt>
                <c:pt idx="6">
                  <c:v>1517</c:v>
                </c:pt>
                <c:pt idx="7">
                  <c:v>1618</c:v>
                </c:pt>
                <c:pt idx="8">
                  <c:v>1597</c:v>
                </c:pt>
                <c:pt idx="9">
                  <c:v>1496</c:v>
                </c:pt>
                <c:pt idx="10">
                  <c:v>1572</c:v>
                </c:pt>
                <c:pt idx="11">
                  <c:v>1602</c:v>
                </c:pt>
                <c:pt idx="12">
                  <c:v>1538</c:v>
                </c:pt>
                <c:pt idx="13">
                  <c:v>1531</c:v>
                </c:pt>
                <c:pt idx="14">
                  <c:v>1578</c:v>
                </c:pt>
                <c:pt idx="15">
                  <c:v>1443</c:v>
                </c:pt>
                <c:pt idx="16">
                  <c:v>1277</c:v>
                </c:pt>
                <c:pt idx="17">
                  <c:v>1184</c:v>
                </c:pt>
                <c:pt idx="18">
                  <c:v>1027</c:v>
                </c:pt>
                <c:pt idx="19">
                  <c:v>1018</c:v>
                </c:pt>
                <c:pt idx="20">
                  <c:v>979</c:v>
                </c:pt>
                <c:pt idx="21">
                  <c:v>959</c:v>
                </c:pt>
                <c:pt idx="22">
                  <c:v>936</c:v>
                </c:pt>
                <c:pt idx="23">
                  <c:v>934</c:v>
                </c:pt>
                <c:pt idx="24">
                  <c:v>842</c:v>
                </c:pt>
                <c:pt idx="25">
                  <c:v>869</c:v>
                </c:pt>
                <c:pt idx="26">
                  <c:v>851</c:v>
                </c:pt>
                <c:pt idx="27">
                  <c:v>687</c:v>
                </c:pt>
                <c:pt idx="28">
                  <c:v>675</c:v>
                </c:pt>
                <c:pt idx="29">
                  <c:v>844</c:v>
                </c:pt>
                <c:pt idx="30">
                  <c:v>1021</c:v>
                </c:pt>
              </c:numCache>
            </c:numRef>
          </c:val>
          <c:extLst>
            <c:ext xmlns:c16="http://schemas.microsoft.com/office/drawing/2014/chart" uri="{C3380CC4-5D6E-409C-BE32-E72D297353CC}">
              <c16:uniqueId val="{0000000E-D09F-477E-B976-B299053FB7CB}"/>
            </c:ext>
          </c:extLst>
        </c:ser>
        <c:ser>
          <c:idx val="3"/>
          <c:order val="3"/>
          <c:tx>
            <c:strRef>
              <c:f>Sheet1!$E$1</c:f>
              <c:strCache>
                <c:ptCount val="1"/>
                <c:pt idx="0">
                  <c:v>25–44 years</c:v>
                </c:pt>
              </c:strCache>
            </c:strRef>
          </c:tx>
          <c:spPr>
            <a:solidFill>
              <a:srgbClr val="ACE1E2"/>
            </a:solidFill>
            <a:ln w="19050">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Sheet1!$E$2:$E$32</c:f>
              <c:numCache>
                <c:formatCode>#,##0</c:formatCode>
                <c:ptCount val="31"/>
                <c:pt idx="0">
                  <c:v>9589</c:v>
                </c:pt>
                <c:pt idx="1">
                  <c:v>9043</c:v>
                </c:pt>
                <c:pt idx="2">
                  <c:v>8201</c:v>
                </c:pt>
                <c:pt idx="3">
                  <c:v>7565</c:v>
                </c:pt>
                <c:pt idx="4">
                  <c:v>6884</c:v>
                </c:pt>
                <c:pt idx="5">
                  <c:v>6335</c:v>
                </c:pt>
                <c:pt idx="6">
                  <c:v>6060</c:v>
                </c:pt>
                <c:pt idx="7">
                  <c:v>5573</c:v>
                </c:pt>
                <c:pt idx="8">
                  <c:v>5609</c:v>
                </c:pt>
                <c:pt idx="9">
                  <c:v>5286</c:v>
                </c:pt>
                <c:pt idx="10">
                  <c:v>5071</c:v>
                </c:pt>
                <c:pt idx="11">
                  <c:v>4939</c:v>
                </c:pt>
                <c:pt idx="12">
                  <c:v>4735</c:v>
                </c:pt>
                <c:pt idx="13">
                  <c:v>4685</c:v>
                </c:pt>
                <c:pt idx="14">
                  <c:v>4308</c:v>
                </c:pt>
                <c:pt idx="15">
                  <c:v>4234</c:v>
                </c:pt>
                <c:pt idx="16">
                  <c:v>3879</c:v>
                </c:pt>
                <c:pt idx="17">
                  <c:v>3641</c:v>
                </c:pt>
                <c:pt idx="18">
                  <c:v>3355</c:v>
                </c:pt>
                <c:pt idx="19">
                  <c:v>3117</c:v>
                </c:pt>
                <c:pt idx="20">
                  <c:v>2964</c:v>
                </c:pt>
                <c:pt idx="21">
                  <c:v>2821</c:v>
                </c:pt>
                <c:pt idx="22">
                  <c:v>2859</c:v>
                </c:pt>
                <c:pt idx="23">
                  <c:v>2827</c:v>
                </c:pt>
                <c:pt idx="24">
                  <c:v>2752</c:v>
                </c:pt>
                <c:pt idx="25">
                  <c:v>2723</c:v>
                </c:pt>
                <c:pt idx="26">
                  <c:v>2611</c:v>
                </c:pt>
                <c:pt idx="27">
                  <c:v>2114</c:v>
                </c:pt>
                <c:pt idx="28">
                  <c:v>2263</c:v>
                </c:pt>
                <c:pt idx="29">
                  <c:v>2453</c:v>
                </c:pt>
                <c:pt idx="30">
                  <c:v>3011</c:v>
                </c:pt>
              </c:numCache>
            </c:numRef>
          </c:val>
          <c:extLst>
            <c:ext xmlns:c16="http://schemas.microsoft.com/office/drawing/2014/chart" uri="{C3380CC4-5D6E-409C-BE32-E72D297353CC}">
              <c16:uniqueId val="{0000000F-D09F-477E-B976-B299053FB7CB}"/>
            </c:ext>
          </c:extLst>
        </c:ser>
        <c:ser>
          <c:idx val="4"/>
          <c:order val="4"/>
          <c:tx>
            <c:strRef>
              <c:f>Sheet1!$F$1</c:f>
              <c:strCache>
                <c:ptCount val="1"/>
                <c:pt idx="0">
                  <c:v>45–64 years</c:v>
                </c:pt>
              </c:strCache>
            </c:strRef>
          </c:tx>
          <c:spPr>
            <a:solidFill>
              <a:srgbClr val="4FBDC9"/>
            </a:solidFill>
            <a:ln w="19050">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Sheet1!$F$2:$F$32</c:f>
              <c:numCache>
                <c:formatCode>#,##0</c:formatCode>
                <c:ptCount val="31"/>
                <c:pt idx="0">
                  <c:v>6195</c:v>
                </c:pt>
                <c:pt idx="1">
                  <c:v>6127</c:v>
                </c:pt>
                <c:pt idx="2">
                  <c:v>5959</c:v>
                </c:pt>
                <c:pt idx="3">
                  <c:v>5572</c:v>
                </c:pt>
                <c:pt idx="4">
                  <c:v>5278</c:v>
                </c:pt>
                <c:pt idx="5">
                  <c:v>4954</c:v>
                </c:pt>
                <c:pt idx="6">
                  <c:v>4858</c:v>
                </c:pt>
                <c:pt idx="7">
                  <c:v>4635</c:v>
                </c:pt>
                <c:pt idx="8">
                  <c:v>4512</c:v>
                </c:pt>
                <c:pt idx="9">
                  <c:v>4182</c:v>
                </c:pt>
                <c:pt idx="10">
                  <c:v>4281</c:v>
                </c:pt>
                <c:pt idx="11">
                  <c:v>4190</c:v>
                </c:pt>
                <c:pt idx="12">
                  <c:v>4123</c:v>
                </c:pt>
                <c:pt idx="13">
                  <c:v>4034</c:v>
                </c:pt>
                <c:pt idx="14">
                  <c:v>4034</c:v>
                </c:pt>
                <c:pt idx="15">
                  <c:v>3927</c:v>
                </c:pt>
                <c:pt idx="16">
                  <c:v>3413</c:v>
                </c:pt>
                <c:pt idx="17">
                  <c:v>3411</c:v>
                </c:pt>
                <c:pt idx="18">
                  <c:v>3281</c:v>
                </c:pt>
                <c:pt idx="19">
                  <c:v>3102</c:v>
                </c:pt>
                <c:pt idx="20">
                  <c:v>2953</c:v>
                </c:pt>
                <c:pt idx="21">
                  <c:v>2953</c:v>
                </c:pt>
                <c:pt idx="22">
                  <c:v>3021</c:v>
                </c:pt>
                <c:pt idx="23">
                  <c:v>2840</c:v>
                </c:pt>
                <c:pt idx="24">
                  <c:v>2750</c:v>
                </c:pt>
                <c:pt idx="25">
                  <c:v>2687</c:v>
                </c:pt>
                <c:pt idx="26">
                  <c:v>2657</c:v>
                </c:pt>
                <c:pt idx="27">
                  <c:v>2174</c:v>
                </c:pt>
                <c:pt idx="28">
                  <c:v>2409</c:v>
                </c:pt>
                <c:pt idx="29">
                  <c:v>2420</c:v>
                </c:pt>
                <c:pt idx="30">
                  <c:v>2605</c:v>
                </c:pt>
              </c:numCache>
            </c:numRef>
          </c:val>
          <c:extLst>
            <c:ext xmlns:c16="http://schemas.microsoft.com/office/drawing/2014/chart" uri="{C3380CC4-5D6E-409C-BE32-E72D297353CC}">
              <c16:uniqueId val="{00000010-D09F-477E-B976-B299053FB7CB}"/>
            </c:ext>
          </c:extLst>
        </c:ser>
        <c:ser>
          <c:idx val="5"/>
          <c:order val="5"/>
          <c:tx>
            <c:strRef>
              <c:f>Sheet1!$G$1</c:f>
              <c:strCache>
                <c:ptCount val="1"/>
                <c:pt idx="0">
                  <c:v>≥65 years</c:v>
                </c:pt>
              </c:strCache>
            </c:strRef>
          </c:tx>
          <c:spPr>
            <a:solidFill>
              <a:schemeClr val="accent1"/>
            </a:solidFill>
            <a:ln w="19050">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Sheet1!$G$2:$G$32</c:f>
              <c:numCache>
                <c:formatCode>#,##0</c:formatCode>
                <c:ptCount val="31"/>
                <c:pt idx="0">
                  <c:v>5820</c:v>
                </c:pt>
                <c:pt idx="1">
                  <c:v>5539</c:v>
                </c:pt>
                <c:pt idx="2">
                  <c:v>5328</c:v>
                </c:pt>
                <c:pt idx="3">
                  <c:v>5076</c:v>
                </c:pt>
                <c:pt idx="4">
                  <c:v>4663</c:v>
                </c:pt>
                <c:pt idx="5">
                  <c:v>4377</c:v>
                </c:pt>
                <c:pt idx="6">
                  <c:v>4017</c:v>
                </c:pt>
                <c:pt idx="7">
                  <c:v>3515</c:v>
                </c:pt>
                <c:pt idx="8">
                  <c:v>3293</c:v>
                </c:pt>
                <c:pt idx="9">
                  <c:v>3141</c:v>
                </c:pt>
                <c:pt idx="10">
                  <c:v>2994</c:v>
                </c:pt>
                <c:pt idx="11">
                  <c:v>2810</c:v>
                </c:pt>
                <c:pt idx="12">
                  <c:v>2806</c:v>
                </c:pt>
                <c:pt idx="13">
                  <c:v>2662</c:v>
                </c:pt>
                <c:pt idx="14">
                  <c:v>2571</c:v>
                </c:pt>
                <c:pt idx="15">
                  <c:v>2491</c:v>
                </c:pt>
                <c:pt idx="16">
                  <c:v>2276</c:v>
                </c:pt>
                <c:pt idx="17">
                  <c:v>2204</c:v>
                </c:pt>
                <c:pt idx="18">
                  <c:v>2233</c:v>
                </c:pt>
                <c:pt idx="19">
                  <c:v>2183</c:v>
                </c:pt>
                <c:pt idx="20">
                  <c:v>2178</c:v>
                </c:pt>
                <c:pt idx="21">
                  <c:v>2188</c:v>
                </c:pt>
                <c:pt idx="22">
                  <c:v>2283</c:v>
                </c:pt>
                <c:pt idx="23">
                  <c:v>2249</c:v>
                </c:pt>
                <c:pt idx="24">
                  <c:v>2290</c:v>
                </c:pt>
                <c:pt idx="25">
                  <c:v>2345</c:v>
                </c:pt>
                <c:pt idx="26">
                  <c:v>2411</c:v>
                </c:pt>
                <c:pt idx="27">
                  <c:v>1877</c:v>
                </c:pt>
                <c:pt idx="28">
                  <c:v>2204</c:v>
                </c:pt>
                <c:pt idx="29">
                  <c:v>2252</c:v>
                </c:pt>
                <c:pt idx="30">
                  <c:v>2528</c:v>
                </c:pt>
              </c:numCache>
            </c:numRef>
          </c:val>
          <c:extLst>
            <c:ext xmlns:c16="http://schemas.microsoft.com/office/drawing/2014/chart" uri="{C3380CC4-5D6E-409C-BE32-E72D297353CC}">
              <c16:uniqueId val="{00000011-D09F-477E-B976-B299053FB7CB}"/>
            </c:ext>
          </c:extLst>
        </c:ser>
        <c:dLbls>
          <c:showLegendKey val="0"/>
          <c:showVal val="0"/>
          <c:showCatName val="0"/>
          <c:showSerName val="0"/>
          <c:showPercent val="0"/>
          <c:showBubbleSize val="0"/>
        </c:dLbls>
        <c:gapWidth val="10"/>
        <c:overlap val="100"/>
        <c:axId val="612094512"/>
        <c:axId val="612095168"/>
      </c:barChart>
      <c:catAx>
        <c:axId val="612094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5168"/>
        <c:crosses val="autoZero"/>
        <c:auto val="1"/>
        <c:lblAlgn val="ctr"/>
        <c:lblOffset val="0"/>
        <c:tickLblSkip val="3"/>
        <c:noMultiLvlLbl val="0"/>
      </c:catAx>
      <c:valAx>
        <c:axId val="612095168"/>
        <c:scaling>
          <c:orientation val="minMax"/>
          <c:max val="2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4512"/>
        <c:crosses val="autoZero"/>
        <c:crossBetween val="between"/>
      </c:valAx>
      <c:spPr>
        <a:noFill/>
        <a:ln>
          <a:noFill/>
        </a:ln>
        <a:effectLst/>
      </c:spPr>
    </c:plotArea>
    <c:legend>
      <c:legendPos val="r"/>
      <c:layout>
        <c:manualLayout>
          <c:xMode val="edge"/>
          <c:yMode val="edge"/>
          <c:x val="0.78335611694809981"/>
          <c:y val="1.8941654709452953E-2"/>
          <c:w val="0.16415983359175626"/>
          <c:h val="0.491023613705068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30179955045212"/>
          <c:y val="3.7711044098211126E-2"/>
          <c:w val="0.83346651679983408"/>
          <c:h val="0.93264435044887983"/>
        </c:manualLayout>
      </c:layout>
      <c:barChart>
        <c:barDir val="bar"/>
        <c:grouping val="percentStacked"/>
        <c:varyColors val="0"/>
        <c:ser>
          <c:idx val="0"/>
          <c:order val="0"/>
          <c:tx>
            <c:v>Race/Ethnicity</c:v>
          </c:tx>
          <c:spPr>
            <a:solidFill>
              <a:srgbClr val="7C5D8F"/>
            </a:solidFill>
            <a:ln w="19050">
              <a:noFill/>
            </a:ln>
            <a:effectLst/>
          </c:spPr>
          <c:invertIfNegative val="0"/>
          <c:dLbls>
            <c:dLbl>
              <c:idx val="0"/>
              <c:layout>
                <c:manualLayout>
                  <c:x val="2.9316582822980438E-2"/>
                  <c:y val="1.0941727725840792E-17"/>
                </c:manualLayout>
              </c:layout>
              <c:tx>
                <c:rich>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89A31295-28D3-4DAA-B118-E8558DBE1704}" type="VALUE">
                      <a:rPr lang="en-US" dirty="0">
                        <a:solidFill>
                          <a:srgbClr val="404040"/>
                        </a:solidFill>
                      </a:rPr>
                      <a:pPr>
                        <a:defRPr sz="2000" b="1">
                          <a:solidFill>
                            <a:schemeClr val="bg1"/>
                          </a:solidFill>
                        </a:defRPr>
                      </a:pPr>
                      <a:t>[VALUE]</a:t>
                    </a:fld>
                    <a:endParaRPr lang="en-US"/>
                  </a:p>
                </c:rich>
              </c:tx>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31-41BD-AEFF-F0076DBFFAF7}"/>
                </c:ext>
              </c:extLst>
            </c:dLbl>
            <c:dLbl>
              <c:idx val="1"/>
              <c:layout>
                <c:manualLayout>
                  <c:x val="3.302953667249927E-2"/>
                  <c:y val="4.7746272548130657E-3"/>
                </c:manualLayout>
              </c:layout>
              <c:tx>
                <c:rich>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E8B2B243-6705-496C-A8B7-599B24D89E9B}" type="VALUE">
                      <a:rPr lang="en-US" dirty="0">
                        <a:solidFill>
                          <a:srgbClr val="404040"/>
                        </a:solidFill>
                      </a:rPr>
                      <a:pPr>
                        <a:defRPr sz="2000" b="1">
                          <a:solidFill>
                            <a:schemeClr val="bg1"/>
                          </a:solidFill>
                        </a:defRPr>
                      </a:pPr>
                      <a:t>[VALUE]</a:t>
                    </a:fld>
                    <a:endParaRPr lang="en-US"/>
                  </a:p>
                </c:rich>
              </c:tx>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9785338643839577E-2"/>
                      <c:h val="6.5448297084074986E-2"/>
                    </c:manualLayout>
                  </c15:layout>
                  <c15:dlblFieldTable/>
                  <c15:showDataLabelsRange val="0"/>
                </c:ext>
                <c:ext xmlns:c16="http://schemas.microsoft.com/office/drawing/2014/chart" uri="{C3380CC4-5D6E-409C-BE32-E72D297353CC}">
                  <c16:uniqueId val="{00000001-5731-41BD-AEFF-F0076DBFFAF7}"/>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731-41BD-AEFF-F0076DBFFAF7}"/>
                </c:ext>
              </c:extLst>
            </c:dLbl>
            <c:dLbl>
              <c:idx val="3"/>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731-41BD-AEFF-F0076DBFFAF7}"/>
                </c:ext>
              </c:extLst>
            </c:dLbl>
            <c:dLbl>
              <c:idx val="4"/>
              <c:tx>
                <c:rich>
                  <a:bodyPr/>
                  <a:lstStyle/>
                  <a:p>
                    <a:fld id="{2FCCFE2B-5FBB-4F04-8501-41EDA7056B80}"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731-41BD-AEFF-F0076DBFFAF7}"/>
                </c:ext>
              </c:extLst>
            </c:dLbl>
            <c:dLbl>
              <c:idx val="5"/>
              <c:tx>
                <c:rich>
                  <a:bodyPr/>
                  <a:lstStyle/>
                  <a:p>
                    <a:fld id="{6ACADAC1-9497-491D-A2CB-0648440DEF4D}"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31-41BD-AEFF-F0076DBFFAF7}"/>
                </c:ext>
              </c:extLst>
            </c:dLbl>
            <c:dLbl>
              <c:idx val="6"/>
              <c:dLblPos val="inEnd"/>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6-5731-41BD-AEFF-F0076DBFFAF7}"/>
                </c:ext>
              </c:extLst>
            </c:dLbl>
            <c:dLbl>
              <c:idx val="7"/>
              <c:tx>
                <c:rich>
                  <a:bodyPr/>
                  <a:lstStyle/>
                  <a:p>
                    <a:r>
                      <a:rPr lang="en-US" baseline="0"/>
                      <a:t> </a:t>
                    </a:r>
                    <a:r>
                      <a:rPr lang="en-US"/>
                      <a:t>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731-41BD-AEFF-F0076DBFFAF7}"/>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0–4 years</c:v>
                </c:pt>
                <c:pt idx="1">
                  <c:v>5–14 years</c:v>
                </c:pt>
                <c:pt idx="2">
                  <c:v>15–24 years</c:v>
                </c:pt>
                <c:pt idx="3">
                  <c:v>25–44 years</c:v>
                </c:pt>
                <c:pt idx="4">
                  <c:v>45–64 years</c:v>
                </c:pt>
                <c:pt idx="5">
                  <c:v>≥65 years</c:v>
                </c:pt>
              </c:strCache>
            </c:strRef>
          </c:cat>
          <c:val>
            <c:numRef>
              <c:f>Sheet1!$C$2:$C$7</c:f>
              <c:numCache>
                <c:formatCode>0.0</c:formatCode>
                <c:ptCount val="6"/>
                <c:pt idx="0">
                  <c:v>2.3980068514481498</c:v>
                </c:pt>
                <c:pt idx="1">
                  <c:v>2.4395307796117498</c:v>
                </c:pt>
                <c:pt idx="2">
                  <c:v>10.598982663759999</c:v>
                </c:pt>
                <c:pt idx="3">
                  <c:v>31.257136925153102</c:v>
                </c:pt>
                <c:pt idx="4">
                  <c:v>27.042458216547299</c:v>
                </c:pt>
                <c:pt idx="5">
                  <c:v>26.2431225993979</c:v>
                </c:pt>
              </c:numCache>
            </c:numRef>
          </c:val>
          <c:extLst>
            <c:ext xmlns:c16="http://schemas.microsoft.com/office/drawing/2014/chart" uri="{C3380CC4-5D6E-409C-BE32-E72D297353CC}">
              <c16:uniqueId val="{00000008-5731-41BD-AEFF-F0076DBFFAF7}"/>
            </c:ext>
          </c:extLst>
        </c:ser>
        <c:ser>
          <c:idx val="1"/>
          <c:order val="1"/>
          <c:tx>
            <c:v>All others</c:v>
          </c:tx>
          <c:spPr>
            <a:solidFill>
              <a:srgbClr val="C5B5CF"/>
            </a:solidFill>
            <a:ln w="19050">
              <a:noFill/>
            </a:ln>
            <a:effectLst/>
          </c:spPr>
          <c:invertIfNegative val="0"/>
          <c:cat>
            <c:strRef>
              <c:f>Sheet1!$A$2:$A$7</c:f>
              <c:strCache>
                <c:ptCount val="6"/>
                <c:pt idx="0">
                  <c:v>0–4 years</c:v>
                </c:pt>
                <c:pt idx="1">
                  <c:v>5–14 years</c:v>
                </c:pt>
                <c:pt idx="2">
                  <c:v>15–24 years</c:v>
                </c:pt>
                <c:pt idx="3">
                  <c:v>25–44 years</c:v>
                </c:pt>
                <c:pt idx="4">
                  <c:v>45–64 years</c:v>
                </c:pt>
                <c:pt idx="5">
                  <c:v>≥65 years</c:v>
                </c:pt>
              </c:strCache>
            </c:strRef>
          </c:cat>
          <c:val>
            <c:numRef>
              <c:f>Sheet1!$D$2:$D$7</c:f>
              <c:numCache>
                <c:formatCode>0.0</c:formatCode>
                <c:ptCount val="6"/>
                <c:pt idx="0">
                  <c:v>97.601993148551855</c:v>
                </c:pt>
                <c:pt idx="1">
                  <c:v>97.560469220388256</c:v>
                </c:pt>
                <c:pt idx="2">
                  <c:v>89.401017336240002</c:v>
                </c:pt>
                <c:pt idx="3">
                  <c:v>68.742863074846895</c:v>
                </c:pt>
                <c:pt idx="4">
                  <c:v>72.957541783452697</c:v>
                </c:pt>
                <c:pt idx="5">
                  <c:v>73.756877400602093</c:v>
                </c:pt>
              </c:numCache>
            </c:numRef>
          </c:val>
          <c:extLst>
            <c:ext xmlns:c16="http://schemas.microsoft.com/office/drawing/2014/chart" uri="{C3380CC4-5D6E-409C-BE32-E72D297353CC}">
              <c16:uniqueId val="{00000009-5731-41BD-AEFF-F0076DBFFAF7}"/>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140203932373177E-2"/>
          <c:y val="6.3888581553503396E-2"/>
          <c:w val="0.90691731892255745"/>
          <c:h val="0.81733589991202449"/>
        </c:manualLayout>
      </c:layout>
      <c:lineChart>
        <c:grouping val="standard"/>
        <c:varyColors val="0"/>
        <c:ser>
          <c:idx val="5"/>
          <c:order val="0"/>
          <c:tx>
            <c:strRef>
              <c:f>Sheet1!$G$1</c:f>
              <c:strCache>
                <c:ptCount val="1"/>
                <c:pt idx="0">
                  <c:v> ≥65 years</c:v>
                </c:pt>
              </c:strCache>
            </c:strRef>
          </c:tx>
          <c:spPr>
            <a:ln w="31750">
              <a:solidFill>
                <a:srgbClr val="00788A"/>
              </a:solidFill>
            </a:ln>
          </c:spPr>
          <c:marker>
            <c:symbol val="none"/>
          </c:marker>
          <c:cat>
            <c:strRef>
              <c:f>Sheet1!$A$2:$A$32</c:f>
              <c:strCache>
                <c:ptCount val="31"/>
                <c:pt idx="0">
                  <c:v>1993</c:v>
                </c:pt>
                <c:pt idx="3">
                  <c:v>1996</c:v>
                </c:pt>
                <c:pt idx="5">
                  <c:v> </c:v>
                </c:pt>
                <c:pt idx="6">
                  <c:v>1999</c:v>
                </c:pt>
                <c:pt idx="9">
                  <c:v>2002</c:v>
                </c:pt>
                <c:pt idx="12">
                  <c:v>2005</c:v>
                </c:pt>
                <c:pt idx="13">
                  <c:v> </c:v>
                </c:pt>
                <c:pt idx="15">
                  <c:v>2008</c:v>
                </c:pt>
                <c:pt idx="17">
                  <c:v> </c:v>
                </c:pt>
                <c:pt idx="18">
                  <c:v>2011</c:v>
                </c:pt>
                <c:pt idx="21">
                  <c:v>2014</c:v>
                </c:pt>
                <c:pt idx="24">
                  <c:v>2017</c:v>
                </c:pt>
                <c:pt idx="25">
                  <c:v> </c:v>
                </c:pt>
                <c:pt idx="27">
                  <c:v>2020</c:v>
                </c:pt>
                <c:pt idx="29">
                  <c:v> </c:v>
                </c:pt>
                <c:pt idx="30">
                  <c:v>2023</c:v>
                </c:pt>
              </c:strCache>
            </c:strRef>
          </c:cat>
          <c:val>
            <c:numRef>
              <c:f>Sheet1!$G$2:$G$32</c:f>
              <c:numCache>
                <c:formatCode>0.0</c:formatCode>
                <c:ptCount val="31"/>
                <c:pt idx="0">
                  <c:v>17.736379618498397</c:v>
                </c:pt>
                <c:pt idx="1">
                  <c:v>16.678452592499696</c:v>
                </c:pt>
                <c:pt idx="2">
                  <c:v>15.848034482324758</c:v>
                </c:pt>
                <c:pt idx="3">
                  <c:v>14.948239512025381</c:v>
                </c:pt>
                <c:pt idx="4">
                  <c:v>13.640322795035825</c:v>
                </c:pt>
                <c:pt idx="5">
                  <c:v>12.729299336846257</c:v>
                </c:pt>
                <c:pt idx="6">
                  <c:v>11.629985791845836</c:v>
                </c:pt>
                <c:pt idx="7">
                  <c:v>10.022934984542724</c:v>
                </c:pt>
                <c:pt idx="8">
                  <c:v>9.3311783685773513</c:v>
                </c:pt>
                <c:pt idx="9">
                  <c:v>8.8423559943783907</c:v>
                </c:pt>
                <c:pt idx="10">
                  <c:v>8.3483139654215286</c:v>
                </c:pt>
                <c:pt idx="11">
                  <c:v>7.7617193053487723</c:v>
                </c:pt>
                <c:pt idx="12">
                  <c:v>7.6562495651408495</c:v>
                </c:pt>
                <c:pt idx="13">
                  <c:v>7.16282514201135</c:v>
                </c:pt>
                <c:pt idx="14">
                  <c:v>6.7969641072972822</c:v>
                </c:pt>
                <c:pt idx="15">
                  <c:v>6.4238082062847539</c:v>
                </c:pt>
                <c:pt idx="16">
                  <c:v>5.7441131358100401</c:v>
                </c:pt>
                <c:pt idx="17">
                  <c:v>5.4448995558083553</c:v>
                </c:pt>
                <c:pt idx="18">
                  <c:v>5.4001254773446119</c:v>
                </c:pt>
                <c:pt idx="19">
                  <c:v>5.0611826970799161</c:v>
                </c:pt>
                <c:pt idx="20">
                  <c:v>4.8798699472089035</c:v>
                </c:pt>
                <c:pt idx="21">
                  <c:v>4.7399314637972028</c:v>
                </c:pt>
                <c:pt idx="22">
                  <c:v>4.7905955761588235</c:v>
                </c:pt>
                <c:pt idx="23">
                  <c:v>4.5703505690553854</c:v>
                </c:pt>
                <c:pt idx="24">
                  <c:v>4.5116361696807843</c:v>
                </c:pt>
                <c:pt idx="25">
                  <c:v>4.4790711342392902</c:v>
                </c:pt>
                <c:pt idx="26">
                  <c:v>4.4617795653271797</c:v>
                </c:pt>
                <c:pt idx="27">
                  <c:v>3.4470371375186559</c:v>
                </c:pt>
                <c:pt idx="28">
                  <c:v>3.9438311126975507</c:v>
                </c:pt>
                <c:pt idx="29">
                  <c:v>3.9185536625391699</c:v>
                </c:pt>
                <c:pt idx="30">
                  <c:v>4.2667846963732892</c:v>
                </c:pt>
              </c:numCache>
            </c:numRef>
          </c:val>
          <c:smooth val="0"/>
          <c:extLst>
            <c:ext xmlns:c16="http://schemas.microsoft.com/office/drawing/2014/chart" uri="{C3380CC4-5D6E-409C-BE32-E72D297353CC}">
              <c16:uniqueId val="{00000000-2C14-4D8E-A53F-75DE509FD29A}"/>
            </c:ext>
          </c:extLst>
        </c:ser>
        <c:ser>
          <c:idx val="4"/>
          <c:order val="1"/>
          <c:tx>
            <c:strRef>
              <c:f>Sheet1!$F$1</c:f>
              <c:strCache>
                <c:ptCount val="1"/>
                <c:pt idx="0">
                  <c:v> 45–64 years</c:v>
                </c:pt>
              </c:strCache>
            </c:strRef>
          </c:tx>
          <c:spPr>
            <a:ln w="31750">
              <a:solidFill>
                <a:srgbClr val="4FBDC9"/>
              </a:solidFill>
            </a:ln>
          </c:spPr>
          <c:marker>
            <c:symbol val="none"/>
          </c:marker>
          <c:cat>
            <c:strRef>
              <c:f>Sheet1!$A$2:$A$32</c:f>
              <c:strCache>
                <c:ptCount val="31"/>
                <c:pt idx="0">
                  <c:v>1993</c:v>
                </c:pt>
                <c:pt idx="3">
                  <c:v>1996</c:v>
                </c:pt>
                <c:pt idx="5">
                  <c:v> </c:v>
                </c:pt>
                <c:pt idx="6">
                  <c:v>1999</c:v>
                </c:pt>
                <c:pt idx="9">
                  <c:v>2002</c:v>
                </c:pt>
                <c:pt idx="12">
                  <c:v>2005</c:v>
                </c:pt>
                <c:pt idx="13">
                  <c:v> </c:v>
                </c:pt>
                <c:pt idx="15">
                  <c:v>2008</c:v>
                </c:pt>
                <c:pt idx="17">
                  <c:v> </c:v>
                </c:pt>
                <c:pt idx="18">
                  <c:v>2011</c:v>
                </c:pt>
                <c:pt idx="21">
                  <c:v>2014</c:v>
                </c:pt>
                <c:pt idx="24">
                  <c:v>2017</c:v>
                </c:pt>
                <c:pt idx="25">
                  <c:v> </c:v>
                </c:pt>
                <c:pt idx="27">
                  <c:v>2020</c:v>
                </c:pt>
                <c:pt idx="29">
                  <c:v> </c:v>
                </c:pt>
                <c:pt idx="30">
                  <c:v>2023</c:v>
                </c:pt>
              </c:strCache>
            </c:strRef>
          </c:cat>
          <c:val>
            <c:numRef>
              <c:f>Sheet1!$F$2:$F$32</c:f>
              <c:numCache>
                <c:formatCode>0.0</c:formatCode>
                <c:ptCount val="31"/>
                <c:pt idx="0">
                  <c:v>12.496904267681714</c:v>
                </c:pt>
                <c:pt idx="1">
                  <c:v>12.041730778188253</c:v>
                </c:pt>
                <c:pt idx="2">
                  <c:v>11.408858470286701</c:v>
                </c:pt>
                <c:pt idx="3">
                  <c:v>10.37414989734302</c:v>
                </c:pt>
                <c:pt idx="4">
                  <c:v>9.5198919025112563</c:v>
                </c:pt>
                <c:pt idx="5">
                  <c:v>8.6546158565595075</c:v>
                </c:pt>
                <c:pt idx="6">
                  <c:v>8.2072673916734882</c:v>
                </c:pt>
                <c:pt idx="7">
                  <c:v>7.4245483279628832</c:v>
                </c:pt>
                <c:pt idx="8">
                  <c:v>6.9962639919271306</c:v>
                </c:pt>
                <c:pt idx="9">
                  <c:v>6.270285656042355</c:v>
                </c:pt>
                <c:pt idx="10">
                  <c:v>6.2197711458380285</c:v>
                </c:pt>
                <c:pt idx="11">
                  <c:v>5.9067966139365948</c:v>
                </c:pt>
                <c:pt idx="12">
                  <c:v>5.6373345834370019</c:v>
                </c:pt>
                <c:pt idx="13">
                  <c:v>5.3632011966772293</c:v>
                </c:pt>
                <c:pt idx="14">
                  <c:v>5.234313172797874</c:v>
                </c:pt>
                <c:pt idx="15">
                  <c:v>4.9950704365986658</c:v>
                </c:pt>
                <c:pt idx="16">
                  <c:v>4.2517574595234677</c:v>
                </c:pt>
                <c:pt idx="17">
                  <c:v>4.1714898881544187</c:v>
                </c:pt>
                <c:pt idx="18">
                  <c:v>3.9628225645170096</c:v>
                </c:pt>
                <c:pt idx="19">
                  <c:v>3.7449371817573027</c:v>
                </c:pt>
                <c:pt idx="20">
                  <c:v>3.556590675062469</c:v>
                </c:pt>
                <c:pt idx="21">
                  <c:v>3.5443787000003901</c:v>
                </c:pt>
                <c:pt idx="22">
                  <c:v>3.6067614707282059</c:v>
                </c:pt>
                <c:pt idx="23">
                  <c:v>3.3771266191434401</c:v>
                </c:pt>
                <c:pt idx="24">
                  <c:v>3.2698875661645399</c:v>
                </c:pt>
                <c:pt idx="25">
                  <c:v>3.2067907296465723</c:v>
                </c:pt>
                <c:pt idx="26">
                  <c:v>3.1899995423305136</c:v>
                </c:pt>
                <c:pt idx="27">
                  <c:v>2.5835625621201812</c:v>
                </c:pt>
                <c:pt idx="28">
                  <c:v>2.8857745736402833</c:v>
                </c:pt>
                <c:pt idx="29">
                  <c:v>2.9214663723405994</c:v>
                </c:pt>
                <c:pt idx="30">
                  <c:v>3.1633967142836603</c:v>
                </c:pt>
              </c:numCache>
            </c:numRef>
          </c:val>
          <c:smooth val="0"/>
          <c:extLst>
            <c:ext xmlns:c16="http://schemas.microsoft.com/office/drawing/2014/chart" uri="{C3380CC4-5D6E-409C-BE32-E72D297353CC}">
              <c16:uniqueId val="{00000001-2C14-4D8E-A53F-75DE509FD29A}"/>
            </c:ext>
          </c:extLst>
        </c:ser>
        <c:ser>
          <c:idx val="3"/>
          <c:order val="2"/>
          <c:tx>
            <c:strRef>
              <c:f>Sheet1!$E$1</c:f>
              <c:strCache>
                <c:ptCount val="1"/>
                <c:pt idx="0">
                  <c:v> 25–44 years</c:v>
                </c:pt>
              </c:strCache>
            </c:strRef>
          </c:tx>
          <c:spPr>
            <a:ln w="31750">
              <a:solidFill>
                <a:srgbClr val="ACE1E2"/>
              </a:solidFill>
            </a:ln>
          </c:spPr>
          <c:marker>
            <c:symbol val="none"/>
          </c:marker>
          <c:cat>
            <c:strRef>
              <c:f>Sheet1!$A$2:$A$32</c:f>
              <c:strCache>
                <c:ptCount val="31"/>
                <c:pt idx="0">
                  <c:v>1993</c:v>
                </c:pt>
                <c:pt idx="3">
                  <c:v>1996</c:v>
                </c:pt>
                <c:pt idx="5">
                  <c:v> </c:v>
                </c:pt>
                <c:pt idx="6">
                  <c:v>1999</c:v>
                </c:pt>
                <c:pt idx="9">
                  <c:v>2002</c:v>
                </c:pt>
                <c:pt idx="12">
                  <c:v>2005</c:v>
                </c:pt>
                <c:pt idx="13">
                  <c:v> </c:v>
                </c:pt>
                <c:pt idx="15">
                  <c:v>2008</c:v>
                </c:pt>
                <c:pt idx="17">
                  <c:v> </c:v>
                </c:pt>
                <c:pt idx="18">
                  <c:v>2011</c:v>
                </c:pt>
                <c:pt idx="21">
                  <c:v>2014</c:v>
                </c:pt>
                <c:pt idx="24">
                  <c:v>2017</c:v>
                </c:pt>
                <c:pt idx="25">
                  <c:v> </c:v>
                </c:pt>
                <c:pt idx="27">
                  <c:v>2020</c:v>
                </c:pt>
                <c:pt idx="29">
                  <c:v> </c:v>
                </c:pt>
                <c:pt idx="30">
                  <c:v>2023</c:v>
                </c:pt>
              </c:strCache>
            </c:strRef>
          </c:cat>
          <c:val>
            <c:numRef>
              <c:f>Sheet1!$E$2:$E$32</c:f>
              <c:numCache>
                <c:formatCode>0.0</c:formatCode>
                <c:ptCount val="31"/>
                <c:pt idx="0">
                  <c:v>11.6073829879803</c:v>
                </c:pt>
                <c:pt idx="1">
                  <c:v>10.903925539801891</c:v>
                </c:pt>
                <c:pt idx="2">
                  <c:v>9.8468380237409292</c:v>
                </c:pt>
                <c:pt idx="3">
                  <c:v>9.0479016845554376</c:v>
                </c:pt>
                <c:pt idx="4">
                  <c:v>8.2371723629992157</c:v>
                </c:pt>
                <c:pt idx="5">
                  <c:v>7.6103857318301893</c:v>
                </c:pt>
                <c:pt idx="6">
                  <c:v>7.3233990418262884</c:v>
                </c:pt>
                <c:pt idx="7">
                  <c:v>6.5585276511432884</c:v>
                </c:pt>
                <c:pt idx="8">
                  <c:v>6.6360420444669472</c:v>
                </c:pt>
                <c:pt idx="9">
                  <c:v>6.2935842766119583</c:v>
                </c:pt>
                <c:pt idx="10">
                  <c:v>6.0804814734108561</c:v>
                </c:pt>
                <c:pt idx="11">
                  <c:v>5.9458148824769781</c:v>
                </c:pt>
                <c:pt idx="12">
                  <c:v>5.721073674561044</c:v>
                </c:pt>
                <c:pt idx="13">
                  <c:v>5.6692374470256048</c:v>
                </c:pt>
                <c:pt idx="14">
                  <c:v>5.221204737726997</c:v>
                </c:pt>
                <c:pt idx="15">
                  <c:v>5.1383520712674144</c:v>
                </c:pt>
                <c:pt idx="16">
                  <c:v>4.7183379121321893</c:v>
                </c:pt>
                <c:pt idx="17">
                  <c:v>4.4298278645054232</c:v>
                </c:pt>
                <c:pt idx="18">
                  <c:v>4.0698865635879438</c:v>
                </c:pt>
                <c:pt idx="19">
                  <c:v>3.763777090501053</c:v>
                </c:pt>
                <c:pt idx="20">
                  <c:v>3.5581987706351219</c:v>
                </c:pt>
                <c:pt idx="21">
                  <c:v>3.3631735406249965</c:v>
                </c:pt>
                <c:pt idx="22">
                  <c:v>3.3828768806159797</c:v>
                </c:pt>
                <c:pt idx="23">
                  <c:v>3.3165559245531981</c:v>
                </c:pt>
                <c:pt idx="24">
                  <c:v>3.1967377291474053</c:v>
                </c:pt>
                <c:pt idx="25">
                  <c:v>3.1330846211062853</c:v>
                </c:pt>
                <c:pt idx="26">
                  <c:v>2.9779376676472835</c:v>
                </c:pt>
                <c:pt idx="27">
                  <c:v>2.3865447734596081</c:v>
                </c:pt>
                <c:pt idx="28">
                  <c:v>2.5443783489480545</c:v>
                </c:pt>
                <c:pt idx="29">
                  <c:v>2.7435479564409588</c:v>
                </c:pt>
                <c:pt idx="30">
                  <c:v>3.3480402105967331</c:v>
                </c:pt>
              </c:numCache>
            </c:numRef>
          </c:val>
          <c:smooth val="0"/>
          <c:extLst>
            <c:ext xmlns:c16="http://schemas.microsoft.com/office/drawing/2014/chart" uri="{C3380CC4-5D6E-409C-BE32-E72D297353CC}">
              <c16:uniqueId val="{00000002-2C14-4D8E-A53F-75DE509FD29A}"/>
            </c:ext>
          </c:extLst>
        </c:ser>
        <c:ser>
          <c:idx val="2"/>
          <c:order val="3"/>
          <c:tx>
            <c:strRef>
              <c:f>Sheet1!$D$1</c:f>
              <c:strCache>
                <c:ptCount val="1"/>
                <c:pt idx="0">
                  <c:v> 15–24 years</c:v>
                </c:pt>
              </c:strCache>
            </c:strRef>
          </c:tx>
          <c:spPr>
            <a:ln w="31750">
              <a:solidFill>
                <a:srgbClr val="E7D4E8"/>
              </a:solidFill>
            </a:ln>
          </c:spPr>
          <c:marker>
            <c:symbol val="none"/>
          </c:marker>
          <c:cat>
            <c:strRef>
              <c:f>Sheet1!$A$2:$A$32</c:f>
              <c:strCache>
                <c:ptCount val="31"/>
                <c:pt idx="0">
                  <c:v>1993</c:v>
                </c:pt>
                <c:pt idx="3">
                  <c:v>1996</c:v>
                </c:pt>
                <c:pt idx="5">
                  <c:v> </c:v>
                </c:pt>
                <c:pt idx="6">
                  <c:v>1999</c:v>
                </c:pt>
                <c:pt idx="9">
                  <c:v>2002</c:v>
                </c:pt>
                <c:pt idx="12">
                  <c:v>2005</c:v>
                </c:pt>
                <c:pt idx="13">
                  <c:v> </c:v>
                </c:pt>
                <c:pt idx="15">
                  <c:v>2008</c:v>
                </c:pt>
                <c:pt idx="17">
                  <c:v> </c:v>
                </c:pt>
                <c:pt idx="18">
                  <c:v>2011</c:v>
                </c:pt>
                <c:pt idx="21">
                  <c:v>2014</c:v>
                </c:pt>
                <c:pt idx="24">
                  <c:v>2017</c:v>
                </c:pt>
                <c:pt idx="25">
                  <c:v> </c:v>
                </c:pt>
                <c:pt idx="27">
                  <c:v>2020</c:v>
                </c:pt>
                <c:pt idx="29">
                  <c:v> </c:v>
                </c:pt>
                <c:pt idx="30">
                  <c:v>2023</c:v>
                </c:pt>
              </c:strCache>
            </c:strRef>
          </c:cat>
          <c:val>
            <c:numRef>
              <c:f>Sheet1!$D$2:$D$32</c:f>
              <c:numCache>
                <c:formatCode>0.0</c:formatCode>
                <c:ptCount val="31"/>
                <c:pt idx="0">
                  <c:v>5.0358514738521363</c:v>
                </c:pt>
                <c:pt idx="1">
                  <c:v>5.070183573302649</c:v>
                </c:pt>
                <c:pt idx="2">
                  <c:v>4.6897119906097426</c:v>
                </c:pt>
                <c:pt idx="3">
                  <c:v>4.5229071579423756</c:v>
                </c:pt>
                <c:pt idx="4">
                  <c:v>4.5695541417234935</c:v>
                </c:pt>
                <c:pt idx="5">
                  <c:v>4.1428939468316246</c:v>
                </c:pt>
                <c:pt idx="6">
                  <c:v>4.0160417172753222</c:v>
                </c:pt>
                <c:pt idx="7">
                  <c:v>4.1053879995093832</c:v>
                </c:pt>
                <c:pt idx="8">
                  <c:v>3.9712962564626815</c:v>
                </c:pt>
                <c:pt idx="9">
                  <c:v>3.6618080397492201</c:v>
                </c:pt>
                <c:pt idx="10">
                  <c:v>3.7981240070092301</c:v>
                </c:pt>
                <c:pt idx="11">
                  <c:v>3.8190038207202268</c:v>
                </c:pt>
                <c:pt idx="12">
                  <c:v>3.6234129869293974</c:v>
                </c:pt>
                <c:pt idx="13">
                  <c:v>3.5734421962697835</c:v>
                </c:pt>
                <c:pt idx="14">
                  <c:v>3.6573651465385457</c:v>
                </c:pt>
                <c:pt idx="15">
                  <c:v>3.3255367204243633</c:v>
                </c:pt>
                <c:pt idx="16">
                  <c:v>2.9304495323351354</c:v>
                </c:pt>
                <c:pt idx="17">
                  <c:v>2.7103549637896349</c:v>
                </c:pt>
                <c:pt idx="18">
                  <c:v>2.3433251011965059</c:v>
                </c:pt>
                <c:pt idx="19">
                  <c:v>2.3151928572707026</c:v>
                </c:pt>
                <c:pt idx="20">
                  <c:v>2.2244782081912104</c:v>
                </c:pt>
                <c:pt idx="21">
                  <c:v>2.1819081635536519</c:v>
                </c:pt>
                <c:pt idx="22">
                  <c:v>2.137973771904238</c:v>
                </c:pt>
                <c:pt idx="23">
                  <c:v>2.1467417011884491</c:v>
                </c:pt>
                <c:pt idx="24">
                  <c:v>1.9505551866154294</c:v>
                </c:pt>
                <c:pt idx="25">
                  <c:v>2.025538285051089</c:v>
                </c:pt>
                <c:pt idx="26">
                  <c:v>1.9924890887808886</c:v>
                </c:pt>
                <c:pt idx="27">
                  <c:v>1.5970909232929085</c:v>
                </c:pt>
                <c:pt idx="28">
                  <c:v>1.5653243233729082</c:v>
                </c:pt>
                <c:pt idx="29">
                  <c:v>1.9408552866333963</c:v>
                </c:pt>
                <c:pt idx="30">
                  <c:v>2.3264476861894137</c:v>
                </c:pt>
              </c:numCache>
            </c:numRef>
          </c:val>
          <c:smooth val="0"/>
          <c:extLst>
            <c:ext xmlns:c16="http://schemas.microsoft.com/office/drawing/2014/chart" uri="{C3380CC4-5D6E-409C-BE32-E72D297353CC}">
              <c16:uniqueId val="{00000003-2C14-4D8E-A53F-75DE509FD29A}"/>
            </c:ext>
          </c:extLst>
        </c:ser>
        <c:ser>
          <c:idx val="1"/>
          <c:order val="4"/>
          <c:tx>
            <c:strRef>
              <c:f>Sheet1!$C$1</c:f>
              <c:strCache>
                <c:ptCount val="1"/>
                <c:pt idx="0">
                  <c:v> 5–14 years</c:v>
                </c:pt>
              </c:strCache>
            </c:strRef>
          </c:tx>
          <c:spPr>
            <a:ln w="31750">
              <a:solidFill>
                <a:srgbClr val="AF8DC3"/>
              </a:solidFill>
            </a:ln>
          </c:spPr>
          <c:marker>
            <c:symbol val="none"/>
          </c:marker>
          <c:cat>
            <c:strRef>
              <c:f>Sheet1!$A$2:$A$32</c:f>
              <c:strCache>
                <c:ptCount val="31"/>
                <c:pt idx="0">
                  <c:v>1993</c:v>
                </c:pt>
                <c:pt idx="3">
                  <c:v>1996</c:v>
                </c:pt>
                <c:pt idx="5">
                  <c:v> </c:v>
                </c:pt>
                <c:pt idx="6">
                  <c:v>1999</c:v>
                </c:pt>
                <c:pt idx="9">
                  <c:v>2002</c:v>
                </c:pt>
                <c:pt idx="12">
                  <c:v>2005</c:v>
                </c:pt>
                <c:pt idx="13">
                  <c:v> </c:v>
                </c:pt>
                <c:pt idx="15">
                  <c:v>2008</c:v>
                </c:pt>
                <c:pt idx="17">
                  <c:v> </c:v>
                </c:pt>
                <c:pt idx="18">
                  <c:v>2011</c:v>
                </c:pt>
                <c:pt idx="21">
                  <c:v>2014</c:v>
                </c:pt>
                <c:pt idx="24">
                  <c:v>2017</c:v>
                </c:pt>
                <c:pt idx="25">
                  <c:v> </c:v>
                </c:pt>
                <c:pt idx="27">
                  <c:v>2020</c:v>
                </c:pt>
                <c:pt idx="29">
                  <c:v> </c:v>
                </c:pt>
                <c:pt idx="30">
                  <c:v>2023</c:v>
                </c:pt>
              </c:strCache>
            </c:strRef>
          </c:cat>
          <c:val>
            <c:numRef>
              <c:f>Sheet1!$C$2:$C$32</c:f>
              <c:numCache>
                <c:formatCode>0.0</c:formatCode>
                <c:ptCount val="31"/>
                <c:pt idx="0">
                  <c:v>1.745572828126488</c:v>
                </c:pt>
                <c:pt idx="1">
                  <c:v>1.7721430272083472</c:v>
                </c:pt>
                <c:pt idx="2">
                  <c:v>1.6917333502541803</c:v>
                </c:pt>
                <c:pt idx="3">
                  <c:v>1.5243237062146471</c:v>
                </c:pt>
                <c:pt idx="4">
                  <c:v>1.3307249066015152</c:v>
                </c:pt>
                <c:pt idx="5">
                  <c:v>1.1207411739654021</c:v>
                </c:pt>
                <c:pt idx="6">
                  <c:v>1.1039307784762868</c:v>
                </c:pt>
                <c:pt idx="7">
                  <c:v>1.0218593226707666</c:v>
                </c:pt>
                <c:pt idx="8">
                  <c:v>0.93069505181274115</c:v>
                </c:pt>
                <c:pt idx="9">
                  <c:v>0.93840015609532967</c:v>
                </c:pt>
                <c:pt idx="10">
                  <c:v>0.88702161632689025</c:v>
                </c:pt>
                <c:pt idx="11">
                  <c:v>0.98615185852797571</c:v>
                </c:pt>
                <c:pt idx="12">
                  <c:v>0.92607082973926724</c:v>
                </c:pt>
                <c:pt idx="13">
                  <c:v>0.79107244434435697</c:v>
                </c:pt>
                <c:pt idx="14">
                  <c:v>0.74958724003285071</c:v>
                </c:pt>
                <c:pt idx="15">
                  <c:v>0.71118754859730315</c:v>
                </c:pt>
                <c:pt idx="16">
                  <c:v>0.59740867133299969</c:v>
                </c:pt>
                <c:pt idx="17">
                  <c:v>0.65833033528885887</c:v>
                </c:pt>
                <c:pt idx="18">
                  <c:v>0.54810518211525483</c:v>
                </c:pt>
                <c:pt idx="19">
                  <c:v>0.54925662975840339</c:v>
                </c:pt>
                <c:pt idx="20">
                  <c:v>0.4559501469929918</c:v>
                </c:pt>
                <c:pt idx="21">
                  <c:v>0.47330062623740804</c:v>
                </c:pt>
                <c:pt idx="22">
                  <c:v>0.47682262529195657</c:v>
                </c:pt>
                <c:pt idx="23">
                  <c:v>0.39674274691583017</c:v>
                </c:pt>
                <c:pt idx="24">
                  <c:v>0.49131967052783937</c:v>
                </c:pt>
                <c:pt idx="25">
                  <c:v>0.45741202117720337</c:v>
                </c:pt>
                <c:pt idx="26">
                  <c:v>0.36548099272239631</c:v>
                </c:pt>
                <c:pt idx="27">
                  <c:v>0.36156495971214864</c:v>
                </c:pt>
                <c:pt idx="28">
                  <c:v>0.37345375780661993</c:v>
                </c:pt>
                <c:pt idx="29">
                  <c:v>0.39359987288897358</c:v>
                </c:pt>
                <c:pt idx="30">
                  <c:v>0.57334803609145379</c:v>
                </c:pt>
              </c:numCache>
            </c:numRef>
          </c:val>
          <c:smooth val="0"/>
          <c:extLst>
            <c:ext xmlns:c16="http://schemas.microsoft.com/office/drawing/2014/chart" uri="{C3380CC4-5D6E-409C-BE32-E72D297353CC}">
              <c16:uniqueId val="{00000004-2C14-4D8E-A53F-75DE509FD29A}"/>
            </c:ext>
          </c:extLst>
        </c:ser>
        <c:ser>
          <c:idx val="0"/>
          <c:order val="5"/>
          <c:tx>
            <c:strRef>
              <c:f>Sheet1!$B$1</c:f>
              <c:strCache>
                <c:ptCount val="1"/>
                <c:pt idx="0">
                  <c:v> 0–4 years</c:v>
                </c:pt>
              </c:strCache>
            </c:strRef>
          </c:tx>
          <c:spPr>
            <a:ln w="31750">
              <a:solidFill>
                <a:srgbClr val="762A83"/>
              </a:solidFill>
            </a:ln>
          </c:spPr>
          <c:marker>
            <c:symbol val="none"/>
          </c:marker>
          <c:cat>
            <c:strRef>
              <c:f>Sheet1!$A$2:$A$32</c:f>
              <c:strCache>
                <c:ptCount val="31"/>
                <c:pt idx="0">
                  <c:v>1993</c:v>
                </c:pt>
                <c:pt idx="3">
                  <c:v>1996</c:v>
                </c:pt>
                <c:pt idx="5">
                  <c:v> </c:v>
                </c:pt>
                <c:pt idx="6">
                  <c:v>1999</c:v>
                </c:pt>
                <c:pt idx="9">
                  <c:v>2002</c:v>
                </c:pt>
                <c:pt idx="12">
                  <c:v>2005</c:v>
                </c:pt>
                <c:pt idx="13">
                  <c:v> </c:v>
                </c:pt>
                <c:pt idx="15">
                  <c:v>2008</c:v>
                </c:pt>
                <c:pt idx="17">
                  <c:v> </c:v>
                </c:pt>
                <c:pt idx="18">
                  <c:v>2011</c:v>
                </c:pt>
                <c:pt idx="21">
                  <c:v>2014</c:v>
                </c:pt>
                <c:pt idx="24">
                  <c:v>2017</c:v>
                </c:pt>
                <c:pt idx="25">
                  <c:v> </c:v>
                </c:pt>
                <c:pt idx="27">
                  <c:v>2020</c:v>
                </c:pt>
                <c:pt idx="29">
                  <c:v> </c:v>
                </c:pt>
                <c:pt idx="30">
                  <c:v>2023</c:v>
                </c:pt>
              </c:strCache>
            </c:strRef>
          </c:cat>
          <c:val>
            <c:numRef>
              <c:f>Sheet1!$B$2:$B$32</c:f>
              <c:numCache>
                <c:formatCode>0.0</c:formatCode>
                <c:ptCount val="31"/>
                <c:pt idx="0">
                  <c:v>5.1591280961694013</c:v>
                </c:pt>
                <c:pt idx="1">
                  <c:v>5.0507337320181191</c:v>
                </c:pt>
                <c:pt idx="2">
                  <c:v>4.5770646362930814</c:v>
                </c:pt>
                <c:pt idx="3">
                  <c:v>3.9913947602421005</c:v>
                </c:pt>
                <c:pt idx="4">
                  <c:v>3.8430830447835933</c:v>
                </c:pt>
                <c:pt idx="5">
                  <c:v>3.3597944353483653</c:v>
                </c:pt>
                <c:pt idx="6">
                  <c:v>3.1780988654820557</c:v>
                </c:pt>
                <c:pt idx="7">
                  <c:v>2.8365402489157927</c:v>
                </c:pt>
                <c:pt idx="8">
                  <c:v>2.8085496188585712</c:v>
                </c:pt>
                <c:pt idx="9">
                  <c:v>2.8616733006704549</c:v>
                </c:pt>
                <c:pt idx="10">
                  <c:v>2.786788336688538</c:v>
                </c:pt>
                <c:pt idx="11">
                  <c:v>2.7747053012791696</c:v>
                </c:pt>
                <c:pt idx="12">
                  <c:v>2.3798286925000252</c:v>
                </c:pt>
                <c:pt idx="13">
                  <c:v>2.4173871725913632</c:v>
                </c:pt>
                <c:pt idx="14">
                  <c:v>2.2955424441326082</c:v>
                </c:pt>
                <c:pt idx="15">
                  <c:v>2.4270974179185991</c:v>
                </c:pt>
                <c:pt idx="16">
                  <c:v>1.990662361040159</c:v>
                </c:pt>
                <c:pt idx="17">
                  <c:v>1.8029103926788366</c:v>
                </c:pt>
                <c:pt idx="18">
                  <c:v>1.739025790795893</c:v>
                </c:pt>
                <c:pt idx="19">
                  <c:v>1.3062451128415606</c:v>
                </c:pt>
                <c:pt idx="20">
                  <c:v>1.48072160902664</c:v>
                </c:pt>
                <c:pt idx="21">
                  <c:v>1.323017086639912</c:v>
                </c:pt>
                <c:pt idx="22">
                  <c:v>1.2246102903601188</c:v>
                </c:pt>
                <c:pt idx="23">
                  <c:v>1.123553969739381</c:v>
                </c:pt>
                <c:pt idx="24">
                  <c:v>1.1460156654309803</c:v>
                </c:pt>
                <c:pt idx="25">
                  <c:v>0.93030183693659296</c:v>
                </c:pt>
                <c:pt idx="26">
                  <c:v>1.0985451736337508</c:v>
                </c:pt>
                <c:pt idx="27">
                  <c:v>0.86046586969903127</c:v>
                </c:pt>
                <c:pt idx="28">
                  <c:v>0.84348754407620286</c:v>
                </c:pt>
                <c:pt idx="29">
                  <c:v>1.0665813687422625</c:v>
                </c:pt>
                <c:pt idx="30">
                  <c:v>1.2478958639004796</c:v>
                </c:pt>
              </c:numCache>
            </c:numRef>
          </c:val>
          <c:smooth val="0"/>
          <c:extLst>
            <c:ext xmlns:c16="http://schemas.microsoft.com/office/drawing/2014/chart" uri="{C3380CC4-5D6E-409C-BE32-E72D297353CC}">
              <c16:uniqueId val="{00000005-2C14-4D8E-A53F-75DE509FD29A}"/>
            </c:ext>
          </c:extLst>
        </c:ser>
        <c:dLbls>
          <c:showLegendKey val="0"/>
          <c:showVal val="0"/>
          <c:showCatName val="0"/>
          <c:showSerName val="0"/>
          <c:showPercent val="0"/>
          <c:showBubbleSize val="0"/>
        </c:dLbls>
        <c:smooth val="0"/>
        <c:axId val="284718168"/>
        <c:axId val="284718560"/>
      </c:lineChart>
      <c:catAx>
        <c:axId val="284718168"/>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560"/>
        <c:crossesAt val="0.1"/>
        <c:auto val="1"/>
        <c:lblAlgn val="ctr"/>
        <c:lblOffset val="100"/>
        <c:tickLblSkip val="1"/>
        <c:noMultiLvlLbl val="0"/>
      </c:catAx>
      <c:valAx>
        <c:axId val="284718560"/>
        <c:scaling>
          <c:logBase val="10"/>
          <c:orientation val="minMax"/>
          <c:min val="0.1"/>
        </c:scaling>
        <c:delete val="0"/>
        <c:axPos val="l"/>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168"/>
        <c:crosses val="autoZero"/>
        <c:crossBetween val="between"/>
        <c:minorUnit val="5"/>
      </c:valAx>
      <c:spPr>
        <a:ln>
          <a:noFill/>
        </a:ln>
      </c:spPr>
    </c:plotArea>
    <c:legend>
      <c:legendPos val="r"/>
      <c:layout>
        <c:manualLayout>
          <c:xMode val="edge"/>
          <c:yMode val="edge"/>
          <c:x val="0.80309817715811627"/>
          <c:y val="3.153805416641263E-2"/>
          <c:w val="0.17483523704506876"/>
          <c:h val="0.36933232048389908"/>
        </c:manualLayout>
      </c:layout>
      <c:overlay val="0"/>
      <c:txPr>
        <a:bodyPr/>
        <a:lstStyle/>
        <a:p>
          <a:pPr>
            <a:defRPr baseline="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baseline="0">
          <a:solidFill>
            <a:srgbClr val="000000"/>
          </a:solidFil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21828042267713E-2"/>
          <c:y val="5.1696305570204978E-2"/>
          <c:w val="0.89063560819791532"/>
          <c:h val="0.8226747838256756"/>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Sheet1!$B$2:$B$31</c:f>
              <c:numCache>
                <c:formatCode>General</c:formatCode>
                <c:ptCount val="30"/>
                <c:pt idx="0">
                  <c:v>847</c:v>
                </c:pt>
                <c:pt idx="1">
                  <c:v>767</c:v>
                </c:pt>
                <c:pt idx="2">
                  <c:v>666</c:v>
                </c:pt>
                <c:pt idx="3">
                  <c:v>628</c:v>
                </c:pt>
                <c:pt idx="4">
                  <c:v>541</c:v>
                </c:pt>
                <c:pt idx="5">
                  <c:v>503</c:v>
                </c:pt>
                <c:pt idx="6">
                  <c:v>453</c:v>
                </c:pt>
                <c:pt idx="7">
                  <c:v>442</c:v>
                </c:pt>
                <c:pt idx="8">
                  <c:v>470</c:v>
                </c:pt>
                <c:pt idx="9">
                  <c:v>445</c:v>
                </c:pt>
                <c:pt idx="10">
                  <c:v>448</c:v>
                </c:pt>
                <c:pt idx="11">
                  <c:v>401</c:v>
                </c:pt>
                <c:pt idx="12">
                  <c:v>409</c:v>
                </c:pt>
                <c:pt idx="13">
                  <c:v>390</c:v>
                </c:pt>
                <c:pt idx="14">
                  <c:v>428</c:v>
                </c:pt>
                <c:pt idx="15">
                  <c:v>351</c:v>
                </c:pt>
                <c:pt idx="16">
                  <c:v>322</c:v>
                </c:pt>
                <c:pt idx="17">
                  <c:v>317</c:v>
                </c:pt>
                <c:pt idx="18">
                  <c:v>218</c:v>
                </c:pt>
                <c:pt idx="19">
                  <c:v>262</c:v>
                </c:pt>
                <c:pt idx="20">
                  <c:v>224</c:v>
                </c:pt>
                <c:pt idx="21">
                  <c:v>210</c:v>
                </c:pt>
                <c:pt idx="22">
                  <c:v>191</c:v>
                </c:pt>
                <c:pt idx="23">
                  <c:v>206</c:v>
                </c:pt>
                <c:pt idx="24">
                  <c:v>167</c:v>
                </c:pt>
                <c:pt idx="25">
                  <c:v>197</c:v>
                </c:pt>
                <c:pt idx="26">
                  <c:v>152</c:v>
                </c:pt>
                <c:pt idx="27">
                  <c:v>152</c:v>
                </c:pt>
                <c:pt idx="28">
                  <c:v>175</c:v>
                </c:pt>
                <c:pt idx="29">
                  <c:v>201</c:v>
                </c:pt>
              </c:numCache>
            </c:numRef>
          </c:val>
          <c:extLst>
            <c:ext xmlns:c16="http://schemas.microsoft.com/office/drawing/2014/chart" uri="{C3380CC4-5D6E-409C-BE32-E72D297353CC}">
              <c16:uniqueId val="{00000000-F56B-4A74-974B-EFAD9D6DDE9A}"/>
            </c:ext>
          </c:extLst>
        </c:ser>
        <c:ser>
          <c:idx val="1"/>
          <c:order val="1"/>
          <c:tx>
            <c:strRef>
              <c:f>Sheet1!$C$1</c:f>
              <c:strCache>
                <c:ptCount val="1"/>
                <c:pt idx="0">
                  <c:v>5–14 years</c:v>
                </c:pt>
              </c:strCache>
            </c:strRef>
          </c:tx>
          <c:spPr>
            <a:solidFill>
              <a:srgbClr val="AF8DC3"/>
            </a:solidFill>
            <a:ln>
              <a:noFill/>
            </a:ln>
            <a:effectLst/>
          </c:spPr>
          <c:invertIfNegative val="0"/>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Sheet1!$C$2:$C$31</c:f>
              <c:numCache>
                <c:formatCode>General</c:formatCode>
                <c:ptCount val="30"/>
                <c:pt idx="0">
                  <c:v>401</c:v>
                </c:pt>
                <c:pt idx="1">
                  <c:v>413</c:v>
                </c:pt>
                <c:pt idx="2">
                  <c:v>373</c:v>
                </c:pt>
                <c:pt idx="3">
                  <c:v>331</c:v>
                </c:pt>
                <c:pt idx="4">
                  <c:v>276</c:v>
                </c:pt>
                <c:pt idx="5">
                  <c:v>254</c:v>
                </c:pt>
                <c:pt idx="6">
                  <c:v>251</c:v>
                </c:pt>
                <c:pt idx="7">
                  <c:v>210</c:v>
                </c:pt>
                <c:pt idx="8">
                  <c:v>218</c:v>
                </c:pt>
                <c:pt idx="9">
                  <c:v>196</c:v>
                </c:pt>
                <c:pt idx="10">
                  <c:v>220</c:v>
                </c:pt>
                <c:pt idx="11">
                  <c:v>205</c:v>
                </c:pt>
                <c:pt idx="12">
                  <c:v>191</c:v>
                </c:pt>
                <c:pt idx="13">
                  <c:v>169</c:v>
                </c:pt>
                <c:pt idx="14">
                  <c:v>148</c:v>
                </c:pt>
                <c:pt idx="15">
                  <c:v>149</c:v>
                </c:pt>
                <c:pt idx="16">
                  <c:v>156</c:v>
                </c:pt>
                <c:pt idx="17">
                  <c:v>138</c:v>
                </c:pt>
                <c:pt idx="18">
                  <c:v>132</c:v>
                </c:pt>
                <c:pt idx="19">
                  <c:v>120</c:v>
                </c:pt>
                <c:pt idx="20">
                  <c:v>123</c:v>
                </c:pt>
                <c:pt idx="21">
                  <c:v>130</c:v>
                </c:pt>
                <c:pt idx="22">
                  <c:v>95</c:v>
                </c:pt>
                <c:pt idx="23">
                  <c:v>128</c:v>
                </c:pt>
                <c:pt idx="24">
                  <c:v>122</c:v>
                </c:pt>
                <c:pt idx="25">
                  <c:v>96</c:v>
                </c:pt>
                <c:pt idx="26">
                  <c:v>103</c:v>
                </c:pt>
                <c:pt idx="27">
                  <c:v>100</c:v>
                </c:pt>
                <c:pt idx="28">
                  <c:v>104</c:v>
                </c:pt>
                <c:pt idx="29">
                  <c:v>135</c:v>
                </c:pt>
              </c:numCache>
            </c:numRef>
          </c:val>
          <c:extLst>
            <c:ext xmlns:c16="http://schemas.microsoft.com/office/drawing/2014/chart" uri="{C3380CC4-5D6E-409C-BE32-E72D297353CC}">
              <c16:uniqueId val="{00000001-F56B-4A74-974B-EFAD9D6DDE9A}"/>
            </c:ext>
          </c:extLst>
        </c:ser>
        <c:ser>
          <c:idx val="2"/>
          <c:order val="2"/>
          <c:tx>
            <c:strRef>
              <c:f>Sheet1!$D$1</c:f>
              <c:strCache>
                <c:ptCount val="1"/>
                <c:pt idx="0">
                  <c:v>15–24 years</c:v>
                </c:pt>
              </c:strCache>
            </c:strRef>
          </c:tx>
          <c:spPr>
            <a:solidFill>
              <a:srgbClr val="E7D4E8"/>
            </a:solidFill>
            <a:ln w="25400">
              <a:noFill/>
            </a:ln>
            <a:effectLst/>
          </c:spPr>
          <c:invertIfNegative val="0"/>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Sheet1!$D$2:$D$31</c:f>
              <c:numCache>
                <c:formatCode>General</c:formatCode>
                <c:ptCount val="30"/>
                <c:pt idx="0">
                  <c:v>720</c:v>
                </c:pt>
                <c:pt idx="1">
                  <c:v>656</c:v>
                </c:pt>
                <c:pt idx="2">
                  <c:v>581</c:v>
                </c:pt>
                <c:pt idx="3">
                  <c:v>562</c:v>
                </c:pt>
                <c:pt idx="4">
                  <c:v>466</c:v>
                </c:pt>
                <c:pt idx="5">
                  <c:v>447</c:v>
                </c:pt>
                <c:pt idx="6">
                  <c:v>460</c:v>
                </c:pt>
                <c:pt idx="7">
                  <c:v>411</c:v>
                </c:pt>
                <c:pt idx="8">
                  <c:v>380</c:v>
                </c:pt>
                <c:pt idx="9">
                  <c:v>403</c:v>
                </c:pt>
                <c:pt idx="10">
                  <c:v>440</c:v>
                </c:pt>
                <c:pt idx="11">
                  <c:v>434</c:v>
                </c:pt>
                <c:pt idx="12">
                  <c:v>423</c:v>
                </c:pt>
                <c:pt idx="13">
                  <c:v>406</c:v>
                </c:pt>
                <c:pt idx="14">
                  <c:v>406</c:v>
                </c:pt>
                <c:pt idx="15">
                  <c:v>375</c:v>
                </c:pt>
                <c:pt idx="16">
                  <c:v>357</c:v>
                </c:pt>
                <c:pt idx="17">
                  <c:v>311</c:v>
                </c:pt>
                <c:pt idx="18">
                  <c:v>345</c:v>
                </c:pt>
                <c:pt idx="19">
                  <c:v>318</c:v>
                </c:pt>
                <c:pt idx="20">
                  <c:v>291</c:v>
                </c:pt>
                <c:pt idx="21">
                  <c:v>287</c:v>
                </c:pt>
                <c:pt idx="22">
                  <c:v>276</c:v>
                </c:pt>
                <c:pt idx="23">
                  <c:v>252</c:v>
                </c:pt>
                <c:pt idx="24">
                  <c:v>256</c:v>
                </c:pt>
                <c:pt idx="25">
                  <c:v>255</c:v>
                </c:pt>
                <c:pt idx="26">
                  <c:v>213</c:v>
                </c:pt>
                <c:pt idx="27">
                  <c:v>229</c:v>
                </c:pt>
                <c:pt idx="28">
                  <c:v>257</c:v>
                </c:pt>
                <c:pt idx="29">
                  <c:v>252</c:v>
                </c:pt>
              </c:numCache>
            </c:numRef>
          </c:val>
          <c:extLst>
            <c:ext xmlns:c16="http://schemas.microsoft.com/office/drawing/2014/chart" uri="{C3380CC4-5D6E-409C-BE32-E72D297353CC}">
              <c16:uniqueId val="{00000002-F56B-4A74-974B-EFAD9D6DDE9A}"/>
            </c:ext>
          </c:extLst>
        </c:ser>
        <c:ser>
          <c:idx val="3"/>
          <c:order val="3"/>
          <c:tx>
            <c:strRef>
              <c:f>Sheet1!$E$1</c:f>
              <c:strCache>
                <c:ptCount val="1"/>
                <c:pt idx="0">
                  <c:v>25–44 years</c:v>
                </c:pt>
              </c:strCache>
            </c:strRef>
          </c:tx>
          <c:spPr>
            <a:solidFill>
              <a:srgbClr val="ACE1E2"/>
            </a:solidFill>
            <a:ln w="25400">
              <a:noFill/>
            </a:ln>
            <a:effectLst/>
          </c:spPr>
          <c:invertIfNegative val="0"/>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Sheet1!$E$2:$E$31</c:f>
              <c:numCache>
                <c:formatCode>#,##0</c:formatCode>
                <c:ptCount val="30"/>
                <c:pt idx="0">
                  <c:v>5859</c:v>
                </c:pt>
                <c:pt idx="1">
                  <c:v>4986</c:v>
                </c:pt>
                <c:pt idx="2">
                  <c:v>4390</c:v>
                </c:pt>
                <c:pt idx="3">
                  <c:v>3783</c:v>
                </c:pt>
                <c:pt idx="4">
                  <c:v>3176</c:v>
                </c:pt>
                <c:pt idx="5">
                  <c:v>2938</c:v>
                </c:pt>
                <c:pt idx="6">
                  <c:v>2476</c:v>
                </c:pt>
                <c:pt idx="7">
                  <c:v>2189</c:v>
                </c:pt>
                <c:pt idx="8">
                  <c:v>1986</c:v>
                </c:pt>
                <c:pt idx="9">
                  <c:v>1762</c:v>
                </c:pt>
                <c:pt idx="10">
                  <c:v>1639</c:v>
                </c:pt>
                <c:pt idx="11">
                  <c:v>1530</c:v>
                </c:pt>
                <c:pt idx="12">
                  <c:v>1414</c:v>
                </c:pt>
                <c:pt idx="13">
                  <c:v>1268</c:v>
                </c:pt>
                <c:pt idx="14">
                  <c:v>1159</c:v>
                </c:pt>
                <c:pt idx="15">
                  <c:v>1014</c:v>
                </c:pt>
                <c:pt idx="16" formatCode="General">
                  <c:v>976</c:v>
                </c:pt>
                <c:pt idx="17" formatCode="General">
                  <c:v>833</c:v>
                </c:pt>
                <c:pt idx="18" formatCode="General">
                  <c:v>744</c:v>
                </c:pt>
                <c:pt idx="19" formatCode="General">
                  <c:v>679</c:v>
                </c:pt>
                <c:pt idx="20" formatCode="General">
                  <c:v>657</c:v>
                </c:pt>
                <c:pt idx="21" formatCode="General">
                  <c:v>639</c:v>
                </c:pt>
                <c:pt idx="22" formatCode="General">
                  <c:v>620</c:v>
                </c:pt>
                <c:pt idx="23" formatCode="General">
                  <c:v>604</c:v>
                </c:pt>
                <c:pt idx="24" formatCode="General">
                  <c:v>581</c:v>
                </c:pt>
                <c:pt idx="25" formatCode="General">
                  <c:v>599</c:v>
                </c:pt>
                <c:pt idx="26" formatCode="General">
                  <c:v>484</c:v>
                </c:pt>
                <c:pt idx="27" formatCode="General">
                  <c:v>524</c:v>
                </c:pt>
                <c:pt idx="28" formatCode="General">
                  <c:v>465</c:v>
                </c:pt>
                <c:pt idx="29" formatCode="General">
                  <c:v>560</c:v>
                </c:pt>
              </c:numCache>
            </c:numRef>
          </c:val>
          <c:extLst>
            <c:ext xmlns:c16="http://schemas.microsoft.com/office/drawing/2014/chart" uri="{C3380CC4-5D6E-409C-BE32-E72D297353CC}">
              <c16:uniqueId val="{00000003-F56B-4A74-974B-EFAD9D6DDE9A}"/>
            </c:ext>
          </c:extLst>
        </c:ser>
        <c:ser>
          <c:idx val="4"/>
          <c:order val="4"/>
          <c:tx>
            <c:strRef>
              <c:f>Sheet1!$F$1</c:f>
              <c:strCache>
                <c:ptCount val="1"/>
                <c:pt idx="0">
                  <c:v>45–64 years</c:v>
                </c:pt>
              </c:strCache>
            </c:strRef>
          </c:tx>
          <c:spPr>
            <a:solidFill>
              <a:srgbClr val="4FBDC9"/>
            </a:solidFill>
            <a:ln w="25400">
              <a:noFill/>
            </a:ln>
            <a:effectLst/>
          </c:spPr>
          <c:invertIfNegative val="0"/>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Sheet1!$F$2:$F$31</c:f>
              <c:numCache>
                <c:formatCode>General</c:formatCode>
                <c:ptCount val="30"/>
                <c:pt idx="0">
                  <c:v>4261</c:v>
                </c:pt>
                <c:pt idx="1">
                  <c:v>3977</c:v>
                </c:pt>
                <c:pt idx="2">
                  <c:v>3714</c:v>
                </c:pt>
                <c:pt idx="3">
                  <c:v>3409</c:v>
                </c:pt>
                <c:pt idx="4">
                  <c:v>3148</c:v>
                </c:pt>
                <c:pt idx="5">
                  <c:v>3014</c:v>
                </c:pt>
                <c:pt idx="6">
                  <c:v>2781</c:v>
                </c:pt>
                <c:pt idx="7">
                  <c:v>2617</c:v>
                </c:pt>
                <c:pt idx="8">
                  <c:v>2379</c:v>
                </c:pt>
                <c:pt idx="9">
                  <c:v>2325</c:v>
                </c:pt>
                <c:pt idx="10">
                  <c:v>2283</c:v>
                </c:pt>
                <c:pt idx="11">
                  <c:v>2259</c:v>
                </c:pt>
                <c:pt idx="12">
                  <c:v>2058</c:v>
                </c:pt>
                <c:pt idx="13">
                  <c:v>1974</c:v>
                </c:pt>
                <c:pt idx="14">
                  <c:v>1927</c:v>
                </c:pt>
                <c:pt idx="15">
                  <c:v>1614</c:v>
                </c:pt>
                <c:pt idx="16">
                  <c:v>1529</c:v>
                </c:pt>
                <c:pt idx="17">
                  <c:v>1453</c:v>
                </c:pt>
                <c:pt idx="18">
                  <c:v>1329</c:v>
                </c:pt>
                <c:pt idx="19">
                  <c:v>1215</c:v>
                </c:pt>
                <c:pt idx="20">
                  <c:v>1123</c:v>
                </c:pt>
                <c:pt idx="21">
                  <c:v>1126</c:v>
                </c:pt>
                <c:pt idx="22">
                  <c:v>1001</c:v>
                </c:pt>
                <c:pt idx="23">
                  <c:v>846</c:v>
                </c:pt>
                <c:pt idx="24">
                  <c:v>858</c:v>
                </c:pt>
                <c:pt idx="25">
                  <c:v>776</c:v>
                </c:pt>
                <c:pt idx="26">
                  <c:v>602</c:v>
                </c:pt>
                <c:pt idx="27">
                  <c:v>651</c:v>
                </c:pt>
                <c:pt idx="28">
                  <c:v>625</c:v>
                </c:pt>
                <c:pt idx="29">
                  <c:v>621</c:v>
                </c:pt>
              </c:numCache>
            </c:numRef>
          </c:val>
          <c:extLst>
            <c:ext xmlns:c16="http://schemas.microsoft.com/office/drawing/2014/chart" uri="{C3380CC4-5D6E-409C-BE32-E72D297353CC}">
              <c16:uniqueId val="{00000004-F56B-4A74-974B-EFAD9D6DDE9A}"/>
            </c:ext>
          </c:extLst>
        </c:ser>
        <c:ser>
          <c:idx val="5"/>
          <c:order val="5"/>
          <c:tx>
            <c:strRef>
              <c:f>Sheet1!$G$1</c:f>
              <c:strCache>
                <c:ptCount val="1"/>
                <c:pt idx="0">
                  <c:v>≥65 years</c:v>
                </c:pt>
              </c:strCache>
            </c:strRef>
          </c:tx>
          <c:spPr>
            <a:solidFill>
              <a:srgbClr val="00788A"/>
            </a:solidFill>
            <a:ln w="25400">
              <a:noFill/>
            </a:ln>
            <a:effectLst/>
          </c:spPr>
          <c:invertIfNegative val="0"/>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Sheet1!$G$2:$G$31</c:f>
              <c:numCache>
                <c:formatCode>General</c:formatCode>
                <c:ptCount val="30"/>
                <c:pt idx="0">
                  <c:v>4076</c:v>
                </c:pt>
                <c:pt idx="1">
                  <c:v>3849</c:v>
                </c:pt>
                <c:pt idx="2">
                  <c:v>3648</c:v>
                </c:pt>
                <c:pt idx="3">
                  <c:v>3205</c:v>
                </c:pt>
                <c:pt idx="4">
                  <c:v>2997</c:v>
                </c:pt>
                <c:pt idx="5">
                  <c:v>2617</c:v>
                </c:pt>
                <c:pt idx="6">
                  <c:v>2205</c:v>
                </c:pt>
                <c:pt idx="7">
                  <c:v>1968</c:v>
                </c:pt>
                <c:pt idx="8">
                  <c:v>1824</c:v>
                </c:pt>
                <c:pt idx="9">
                  <c:v>1699</c:v>
                </c:pt>
                <c:pt idx="10">
                  <c:v>1562</c:v>
                </c:pt>
                <c:pt idx="11">
                  <c:v>1456</c:v>
                </c:pt>
                <c:pt idx="12">
                  <c:v>1356</c:v>
                </c:pt>
                <c:pt idx="13">
                  <c:v>1215</c:v>
                </c:pt>
                <c:pt idx="14">
                  <c:v>1161</c:v>
                </c:pt>
                <c:pt idx="15">
                  <c:v>981</c:v>
                </c:pt>
                <c:pt idx="16">
                  <c:v>965</c:v>
                </c:pt>
                <c:pt idx="17">
                  <c:v>862</c:v>
                </c:pt>
                <c:pt idx="18">
                  <c:v>838</c:v>
                </c:pt>
                <c:pt idx="19">
                  <c:v>729</c:v>
                </c:pt>
                <c:pt idx="20">
                  <c:v>691</c:v>
                </c:pt>
                <c:pt idx="21">
                  <c:v>735</c:v>
                </c:pt>
                <c:pt idx="22">
                  <c:v>697</c:v>
                </c:pt>
                <c:pt idx="23">
                  <c:v>625</c:v>
                </c:pt>
                <c:pt idx="24">
                  <c:v>657</c:v>
                </c:pt>
                <c:pt idx="25">
                  <c:v>592</c:v>
                </c:pt>
                <c:pt idx="26">
                  <c:v>453</c:v>
                </c:pt>
                <c:pt idx="27">
                  <c:v>510</c:v>
                </c:pt>
                <c:pt idx="28">
                  <c:v>499</c:v>
                </c:pt>
                <c:pt idx="29">
                  <c:v>522</c:v>
                </c:pt>
              </c:numCache>
            </c:numRef>
          </c:val>
          <c:extLst>
            <c:ext xmlns:c16="http://schemas.microsoft.com/office/drawing/2014/chart" uri="{C3380CC4-5D6E-409C-BE32-E72D297353CC}">
              <c16:uniqueId val="{00000005-F56B-4A74-974B-EFAD9D6DDE9A}"/>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0"/>
        <c:lblAlgn val="ctr"/>
        <c:lblOffset val="100"/>
        <c:tickLblSkip val="1"/>
        <c:noMultiLvlLbl val="0"/>
      </c:catAx>
      <c:valAx>
        <c:axId val="62869567"/>
        <c:scaling>
          <c:orientation val="minMax"/>
          <c:max val="180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At val="1"/>
        <c:crossBetween val="between"/>
        <c:majorUnit val="4000"/>
      </c:valAx>
      <c:spPr>
        <a:noFill/>
        <a:ln>
          <a:noFill/>
        </a:ln>
        <a:effectLst/>
      </c:spPr>
    </c:plotArea>
    <c:legend>
      <c:legendPos val="r"/>
      <c:layout>
        <c:manualLayout>
          <c:xMode val="edge"/>
          <c:yMode val="edge"/>
          <c:x val="0.76269884733755067"/>
          <c:y val="0.10132128370317346"/>
          <c:w val="0.2137315915871891"/>
          <c:h val="0.444081625805297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235520815383429E-2"/>
          <c:y val="9.5334208052267846E-2"/>
          <c:w val="0.89059045246490698"/>
          <c:h val="0.80267522115291146"/>
        </c:manualLayout>
      </c:layout>
      <c:lineChart>
        <c:grouping val="standard"/>
        <c:varyColors val="0"/>
        <c:ser>
          <c:idx val="1"/>
          <c:order val="0"/>
          <c:tx>
            <c:strRef>
              <c:f>Sheet1!$B$1</c:f>
              <c:strCache>
                <c:ptCount val="1"/>
                <c:pt idx="0">
                  <c:v>Incidence rate</c:v>
                </c:pt>
              </c:strCache>
            </c:strRef>
          </c:tx>
          <c:spPr>
            <a:ln w="31750">
              <a:solidFill>
                <a:srgbClr val="005DAA"/>
              </a:solidFill>
            </a:ln>
          </c:spPr>
          <c:marker>
            <c:spPr>
              <a:solidFill>
                <a:srgbClr val="005DAA"/>
              </a:solidFill>
              <a:ln>
                <a:noFill/>
              </a:ln>
            </c:spPr>
          </c:marker>
          <c:dLbls>
            <c:dLbl>
              <c:idx val="2"/>
              <c:layout>
                <c:manualLayout>
                  <c:x val="-2.8415418033239444E-2"/>
                  <c:y val="0.148045753540066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E6-4CFA-ADD8-56496D508837}"/>
                </c:ext>
              </c:extLst>
            </c:dLbl>
            <c:spPr>
              <a:noFill/>
              <a:ln>
                <a:noFill/>
              </a:ln>
              <a:effectLst/>
            </c:spPr>
            <c:txPr>
              <a:bodyPr wrap="square" lIns="38100" tIns="19050" rIns="38100" bIns="19050" anchor="ctr">
                <a:spAutoFit/>
              </a:bodyPr>
              <a:lstStyle/>
              <a:p>
                <a:pPr>
                  <a:defRPr>
                    <a:solidFill>
                      <a:schemeClr val="tx1">
                        <a:lumMod val="85000"/>
                        <a:lumOff val="1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0.0</c:formatCode>
                <c:ptCount val="14"/>
                <c:pt idx="0">
                  <c:v>3.5784121279004601</c:v>
                </c:pt>
                <c:pt idx="1">
                  <c:v>3.3605761019147224</c:v>
                </c:pt>
                <c:pt idx="2">
                  <c:v>3.156006686452252</c:v>
                </c:pt>
                <c:pt idx="3">
                  <c:v>3.0098720481023178</c:v>
                </c:pt>
                <c:pt idx="4">
                  <c:v>2.9464204790024136</c:v>
                </c:pt>
                <c:pt idx="5">
                  <c:v>2.973757534451829</c:v>
                </c:pt>
                <c:pt idx="6">
                  <c:v>2.8597362217566809</c:v>
                </c:pt>
                <c:pt idx="7">
                  <c:v>2.7894133370091625</c:v>
                </c:pt>
                <c:pt idx="8">
                  <c:v>2.7527382134424259</c:v>
                </c:pt>
                <c:pt idx="9">
                  <c:v>2.7091649478596307</c:v>
                </c:pt>
                <c:pt idx="10">
                  <c:v>2.1631224679763159</c:v>
                </c:pt>
                <c:pt idx="11">
                  <c:v>2.3702566533781906</c:v>
                </c:pt>
                <c:pt idx="12">
                  <c:v>2.4996432735111078</c:v>
                </c:pt>
                <c:pt idx="13">
                  <c:v>2.9</c:v>
                </c:pt>
              </c:numCache>
            </c:numRef>
          </c:val>
          <c:smooth val="0"/>
          <c:extLst>
            <c:ext xmlns:c16="http://schemas.microsoft.com/office/drawing/2014/chart" uri="{C3380CC4-5D6E-409C-BE32-E72D297353CC}">
              <c16:uniqueId val="{00000001-E8E6-4CFA-ADD8-56496D508837}"/>
            </c:ext>
          </c:extLst>
        </c:ser>
        <c:dLbls>
          <c:showLegendKey val="0"/>
          <c:showVal val="0"/>
          <c:showCatName val="0"/>
          <c:showSerName val="0"/>
          <c:showPercent val="0"/>
          <c:showBubbleSize val="0"/>
        </c:dLbls>
        <c:marker val="1"/>
        <c:smooth val="0"/>
        <c:axId val="315305256"/>
        <c:axId val="196572488"/>
        <c:extLst/>
      </c:lineChart>
      <c:catAx>
        <c:axId val="315305256"/>
        <c:scaling>
          <c:orientation val="minMax"/>
        </c:scaling>
        <c:delete val="1"/>
        <c:axPos val="b"/>
        <c:numFmt formatCode="General" sourceLinked="1"/>
        <c:majorTickMark val="out"/>
        <c:minorTickMark val="none"/>
        <c:tickLblPos val="low"/>
        <c:crossAx val="196572488"/>
        <c:crossesAt val="0"/>
        <c:auto val="0"/>
        <c:lblAlgn val="ctr"/>
        <c:lblOffset val="0"/>
        <c:tickLblSkip val="1"/>
        <c:noMultiLvlLbl val="0"/>
      </c:catAx>
      <c:valAx>
        <c:axId val="196572488"/>
        <c:scaling>
          <c:orientation val="minMax"/>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layout>
            <c:manualLayout>
              <c:xMode val="edge"/>
              <c:yMode val="edge"/>
              <c:x val="3.7277643071962898E-3"/>
              <c:y val="0.10064719340390157"/>
            </c:manualLayout>
          </c:layout>
          <c:overlay val="0"/>
        </c:title>
        <c:numFmt formatCode="0" sourceLinked="0"/>
        <c:majorTickMark val="out"/>
        <c:minorTickMark val="none"/>
        <c:tickLblPos val="nextTo"/>
        <c:spPr>
          <a:ln>
            <a:solidFill>
              <a:srgbClr val="3F3F3F"/>
            </a:solidFill>
          </a:ln>
        </c:spPr>
        <c:txPr>
          <a:bodyPr/>
          <a:lstStyle/>
          <a:p>
            <a:pPr>
              <a:defRPr sz="1600">
                <a:solidFill>
                  <a:schemeClr val="tx1">
                    <a:lumMod val="75000"/>
                    <a:lumOff val="25000"/>
                  </a:schemeClr>
                </a:solidFill>
              </a:defRPr>
            </a:pPr>
            <a:endParaRPr lang="en-US"/>
          </a:p>
        </c:txPr>
        <c:crossAx val="315305256"/>
        <c:crossesAt val="1"/>
        <c:crossBetween val="between"/>
        <c:majorUnit val="1"/>
      </c:valAx>
    </c:plotArea>
    <c:plotVisOnly val="1"/>
    <c:dispBlanksAs val="gap"/>
    <c:showDLblsOverMax val="0"/>
  </c:chart>
  <c:txPr>
    <a:bodyPr/>
    <a:lstStyle/>
    <a:p>
      <a:pPr>
        <a:defRPr sz="1800">
          <a:solidFill>
            <a:schemeClr val="accent4">
              <a:lumMod val="75000"/>
            </a:schemeClr>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52640328384138E-2"/>
          <c:y val="5.5406642100326677E-2"/>
          <c:w val="0.91656579790662063"/>
          <c:h val="0.79459870130240939"/>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Sheet1!$A$2:$A$31</c:f>
              <c:numCache>
                <c:formatCode>0</c:formatCode>
                <c:ptCount val="30"/>
                <c:pt idx="1">
                  <c:v>1995</c:v>
                </c:pt>
                <c:pt idx="5">
                  <c:v>1999</c:v>
                </c:pt>
                <c:pt idx="9">
                  <c:v>2003</c:v>
                </c:pt>
                <c:pt idx="13">
                  <c:v>2007</c:v>
                </c:pt>
                <c:pt idx="17">
                  <c:v>2011</c:v>
                </c:pt>
                <c:pt idx="21">
                  <c:v>2015</c:v>
                </c:pt>
                <c:pt idx="25">
                  <c:v>2019</c:v>
                </c:pt>
                <c:pt idx="29">
                  <c:v>2023</c:v>
                </c:pt>
              </c:numCache>
            </c:numRef>
          </c:cat>
          <c:val>
            <c:numRef>
              <c:f>Sheet1!$G$2:$G$31</c:f>
              <c:numCache>
                <c:formatCode>0.0</c:formatCode>
                <c:ptCount val="30"/>
                <c:pt idx="0">
                  <c:v>14.21848098344447</c:v>
                </c:pt>
                <c:pt idx="1">
                  <c:v>13.332187968263225</c:v>
                </c:pt>
                <c:pt idx="2">
                  <c:v>12.655963149498877</c:v>
                </c:pt>
                <c:pt idx="3">
                  <c:v>11.056628324487512</c:v>
                </c:pt>
                <c:pt idx="4">
                  <c:v>10.266630245307718</c:v>
                </c:pt>
                <c:pt idx="5">
                  <c:v>8.8798224442686813</c:v>
                </c:pt>
                <c:pt idx="6">
                  <c:v>7.4667162235387883</c:v>
                </c:pt>
                <c:pt idx="7">
                  <c:v>6.6419187693334507</c:v>
                </c:pt>
                <c:pt idx="8">
                  <c:v>6.1530458842144524</c:v>
                </c:pt>
                <c:pt idx="9">
                  <c:v>5.5361964277684397</c:v>
                </c:pt>
                <c:pt idx="10">
                  <c:v>5.0443702744754253</c:v>
                </c:pt>
                <c:pt idx="11">
                  <c:v>4.6390023035386507</c:v>
                </c:pt>
                <c:pt idx="12">
                  <c:v>4.3009928696135615</c:v>
                </c:pt>
                <c:pt idx="13">
                  <c:v>3.7981726694310902</c:v>
                </c:pt>
                <c:pt idx="14">
                  <c:v>3.5376982272719117</c:v>
                </c:pt>
                <c:pt idx="15">
                  <c:v>2.9230446373349319</c:v>
                </c:pt>
                <c:pt idx="16">
                  <c:v>2.8476195405600468</c:v>
                </c:pt>
                <c:pt idx="17">
                  <c:v>2.4812503682656253</c:v>
                </c:pt>
                <c:pt idx="18">
                  <c:v>2.2714090398664544</c:v>
                </c:pt>
                <c:pt idx="19">
                  <c:v>1.9048521391842272</c:v>
                </c:pt>
                <c:pt idx="20">
                  <c:v>1.753009175975585</c:v>
                </c:pt>
                <c:pt idx="21">
                  <c:v>1.813906159798272</c:v>
                </c:pt>
                <c:pt idx="22">
                  <c:v>1.6695613315031874</c:v>
                </c:pt>
                <c:pt idx="23">
                  <c:v>1.4401994176156161</c:v>
                </c:pt>
                <c:pt idx="24">
                  <c:v>1.4754093390716352</c:v>
                </c:pt>
                <c:pt idx="25">
                  <c:v>1.2897890667630987</c:v>
                </c:pt>
                <c:pt idx="26">
                  <c:v>0.95707085106775414</c:v>
                </c:pt>
                <c:pt idx="27">
                  <c:v>1.0496507441509242</c:v>
                </c:pt>
                <c:pt idx="28">
                  <c:v>1.0213946982901383</c:v>
                </c:pt>
                <c:pt idx="29">
                  <c:v>1.0432124163541494</c:v>
                </c:pt>
              </c:numCache>
            </c:numRef>
          </c:val>
          <c:smooth val="0"/>
          <c:extLst>
            <c:ext xmlns:c16="http://schemas.microsoft.com/office/drawing/2014/chart" uri="{C3380CC4-5D6E-409C-BE32-E72D297353CC}">
              <c16:uniqueId val="{00000000-FA11-48E5-9873-7FEA118C95AF}"/>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Sheet1!$A$2:$A$31</c:f>
              <c:numCache>
                <c:formatCode>0</c:formatCode>
                <c:ptCount val="30"/>
                <c:pt idx="1">
                  <c:v>1995</c:v>
                </c:pt>
                <c:pt idx="5">
                  <c:v>1999</c:v>
                </c:pt>
                <c:pt idx="9">
                  <c:v>2003</c:v>
                </c:pt>
                <c:pt idx="13">
                  <c:v>2007</c:v>
                </c:pt>
                <c:pt idx="17">
                  <c:v>2011</c:v>
                </c:pt>
                <c:pt idx="21">
                  <c:v>2015</c:v>
                </c:pt>
                <c:pt idx="25">
                  <c:v>2019</c:v>
                </c:pt>
                <c:pt idx="29">
                  <c:v>2023</c:v>
                </c:pt>
              </c:numCache>
            </c:numRef>
          </c:cat>
          <c:val>
            <c:numRef>
              <c:f>Sheet1!$F$2:$F$31</c:f>
              <c:numCache>
                <c:formatCode>0.0</c:formatCode>
                <c:ptCount val="30"/>
                <c:pt idx="0">
                  <c:v>9.3694793377473466</c:v>
                </c:pt>
                <c:pt idx="1">
                  <c:v>8.5508244600881067</c:v>
                </c:pt>
                <c:pt idx="2">
                  <c:v>7.8197244020879548</c:v>
                </c:pt>
                <c:pt idx="3">
                  <c:v>6.962915967081523</c:v>
                </c:pt>
                <c:pt idx="4">
                  <c:v>6.2492389447330261</c:v>
                </c:pt>
                <c:pt idx="5">
                  <c:v>5.7805074575930062</c:v>
                </c:pt>
                <c:pt idx="6">
                  <c:v>5.2071956440956484</c:v>
                </c:pt>
                <c:pt idx="7">
                  <c:v>4.7564464070899808</c:v>
                </c:pt>
                <c:pt idx="8">
                  <c:v>4.164701898375812</c:v>
                </c:pt>
                <c:pt idx="9">
                  <c:v>3.8699665924509716</c:v>
                </c:pt>
                <c:pt idx="10">
                  <c:v>3.7114404623905335</c:v>
                </c:pt>
                <c:pt idx="11">
                  <c:v>3.5761043284033334</c:v>
                </c:pt>
                <c:pt idx="12">
                  <c:v>3.1724804554855672</c:v>
                </c:pt>
                <c:pt idx="13">
                  <c:v>2.9858699829083903</c:v>
                </c:pt>
                <c:pt idx="14">
                  <c:v>2.8883917917151449</c:v>
                </c:pt>
                <c:pt idx="15">
                  <c:v>2.3742417541215821</c:v>
                </c:pt>
                <c:pt idx="16">
                  <c:v>2.220750726743943</c:v>
                </c:pt>
                <c:pt idx="17">
                  <c:v>2.0974042925767837</c:v>
                </c:pt>
                <c:pt idx="18">
                  <c:v>1.9067401211636503</c:v>
                </c:pt>
                <c:pt idx="19">
                  <c:v>1.7522971245193588</c:v>
                </c:pt>
                <c:pt idx="20">
                  <c:v>1.6185544276759836</c:v>
                </c:pt>
                <c:pt idx="21">
                  <c:v>1.6180546387736847</c:v>
                </c:pt>
                <c:pt idx="22">
                  <c:v>1.4400120748105405</c:v>
                </c:pt>
                <c:pt idx="23">
                  <c:v>1.2289359327952754</c:v>
                </c:pt>
                <c:pt idx="24">
                  <c:v>1.2556439034866436</c:v>
                </c:pt>
                <c:pt idx="25">
                  <c:v>1.156505060782687</c:v>
                </c:pt>
                <c:pt idx="26">
                  <c:v>0.90712949840168899</c:v>
                </c:pt>
                <c:pt idx="27">
                  <c:v>0.99748476020259513</c:v>
                </c:pt>
                <c:pt idx="28">
                  <c:v>0.95149880243599527</c:v>
                </c:pt>
                <c:pt idx="29">
                  <c:v>0.96282297090330382</c:v>
                </c:pt>
              </c:numCache>
            </c:numRef>
          </c:val>
          <c:smooth val="0"/>
          <c:extLst>
            <c:ext xmlns:c16="http://schemas.microsoft.com/office/drawing/2014/chart" uri="{C3380CC4-5D6E-409C-BE32-E72D297353CC}">
              <c16:uniqueId val="{00000001-FA11-48E5-9873-7FEA118C95AF}"/>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Sheet1!$A$2:$A$31</c:f>
              <c:numCache>
                <c:formatCode>0</c:formatCode>
                <c:ptCount val="30"/>
                <c:pt idx="1">
                  <c:v>1995</c:v>
                </c:pt>
                <c:pt idx="5">
                  <c:v>1999</c:v>
                </c:pt>
                <c:pt idx="9">
                  <c:v>2003</c:v>
                </c:pt>
                <c:pt idx="13">
                  <c:v>2007</c:v>
                </c:pt>
                <c:pt idx="17">
                  <c:v>2011</c:v>
                </c:pt>
                <c:pt idx="21">
                  <c:v>2015</c:v>
                </c:pt>
                <c:pt idx="25">
                  <c:v>2019</c:v>
                </c:pt>
                <c:pt idx="29">
                  <c:v>2023</c:v>
                </c:pt>
              </c:numCache>
            </c:numRef>
          </c:cat>
          <c:val>
            <c:numRef>
              <c:f>Sheet1!$E$2:$E$31</c:f>
              <c:numCache>
                <c:formatCode>0.0</c:formatCode>
                <c:ptCount val="30"/>
                <c:pt idx="0">
                  <c:v>7.9687033832892205</c:v>
                </c:pt>
                <c:pt idx="1">
                  <c:v>6.7329073479839554</c:v>
                </c:pt>
                <c:pt idx="2">
                  <c:v>6.0153293612062777</c:v>
                </c:pt>
                <c:pt idx="3">
                  <c:v>5.2174934846843195</c:v>
                </c:pt>
                <c:pt idx="4">
                  <c:v>4.4478606329532555</c:v>
                </c:pt>
                <c:pt idx="5">
                  <c:v>4.1595443200792284</c:v>
                </c:pt>
                <c:pt idx="6">
                  <c:v>3.5614408893660108</c:v>
                </c:pt>
                <c:pt idx="7">
                  <c:v>3.1693787683157044</c:v>
                </c:pt>
                <c:pt idx="8">
                  <c:v>2.9340982475263493</c:v>
                </c:pt>
                <c:pt idx="9">
                  <c:v>2.6055365403801156</c:v>
                </c:pt>
                <c:pt idx="10">
                  <c:v>2.4462731841473855</c:v>
                </c:pt>
                <c:pt idx="11">
                  <c:v>2.2944688992838826</c:v>
                </c:pt>
                <c:pt idx="12">
                  <c:v>2.1422269303407644</c:v>
                </c:pt>
                <c:pt idx="13">
                  <c:v>1.9330255137567922</c:v>
                </c:pt>
                <c:pt idx="14">
                  <c:v>1.7813089876090979</c:v>
                </c:pt>
                <c:pt idx="15">
                  <c:v>1.559041693049168</c:v>
                </c:pt>
                <c:pt idx="16">
                  <c:v>1.5104164804761107</c:v>
                </c:pt>
                <c:pt idx="17">
                  <c:v>1.2901986320425058</c:v>
                </c:pt>
                <c:pt idx="18">
                  <c:v>1.1648921788951223</c:v>
                </c:pt>
                <c:pt idx="19">
                  <c:v>1.0443772184075624</c:v>
                </c:pt>
                <c:pt idx="20">
                  <c:v>1.0032049879901703</c:v>
                </c:pt>
                <c:pt idx="21">
                  <c:v>0.97468091669487611</c:v>
                </c:pt>
                <c:pt idx="22">
                  <c:v>0.93666012651287045</c:v>
                </c:pt>
                <c:pt idx="23">
                  <c:v>0.90307674959233708</c:v>
                </c:pt>
                <c:pt idx="24">
                  <c:v>0.85174030628640063</c:v>
                </c:pt>
                <c:pt idx="25">
                  <c:v>0.86684981365333891</c:v>
                </c:pt>
                <c:pt idx="26">
                  <c:v>0.69249492457735884</c:v>
                </c:pt>
                <c:pt idx="27">
                  <c:v>0.74357447004035582</c:v>
                </c:pt>
                <c:pt idx="28">
                  <c:v>0.66418748095728075</c:v>
                </c:pt>
                <c:pt idx="29">
                  <c:v>0.79024516848337445</c:v>
                </c:pt>
              </c:numCache>
            </c:numRef>
          </c:val>
          <c:smooth val="0"/>
          <c:extLst>
            <c:ext xmlns:c16="http://schemas.microsoft.com/office/drawing/2014/chart" uri="{C3380CC4-5D6E-409C-BE32-E72D297353CC}">
              <c16:uniqueId val="{00000002-FA11-48E5-9873-7FEA118C95AF}"/>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Sheet1!$A$2:$A$31</c:f>
              <c:numCache>
                <c:formatCode>0</c:formatCode>
                <c:ptCount val="30"/>
                <c:pt idx="1">
                  <c:v>1995</c:v>
                </c:pt>
                <c:pt idx="5">
                  <c:v>1999</c:v>
                </c:pt>
                <c:pt idx="9">
                  <c:v>2003</c:v>
                </c:pt>
                <c:pt idx="13">
                  <c:v>2007</c:v>
                </c:pt>
                <c:pt idx="17">
                  <c:v>2011</c:v>
                </c:pt>
                <c:pt idx="21">
                  <c:v>2015</c:v>
                </c:pt>
                <c:pt idx="25">
                  <c:v>2019</c:v>
                </c:pt>
                <c:pt idx="29">
                  <c:v>2023</c:v>
                </c:pt>
              </c:numCache>
            </c:numRef>
          </c:cat>
          <c:val>
            <c:numRef>
              <c:f>Sheet1!$D$2:$D$31</c:f>
              <c:numCache>
                <c:formatCode>0.0</c:formatCode>
                <c:ptCount val="30"/>
                <c:pt idx="0">
                  <c:v>2.1832739624324051</c:v>
                </c:pt>
                <c:pt idx="1">
                  <c:v>1.9645446410127083</c:v>
                </c:pt>
                <c:pt idx="2">
                  <c:v>1.7726836227160527</c:v>
                </c:pt>
                <c:pt idx="3">
                  <c:v>1.6841390600214574</c:v>
                </c:pt>
                <c:pt idx="4">
                  <c:v>1.3794774663687983</c:v>
                </c:pt>
                <c:pt idx="5">
                  <c:v>1.3050253196808417</c:v>
                </c:pt>
                <c:pt idx="6">
                  <c:v>1.3343596299356622</c:v>
                </c:pt>
                <c:pt idx="7">
                  <c:v>1.1709407714226179</c:v>
                </c:pt>
                <c:pt idx="8">
                  <c:v>1.0722453523101949</c:v>
                </c:pt>
                <c:pt idx="9">
                  <c:v>1.1228551168619125</c:v>
                </c:pt>
                <c:pt idx="10">
                  <c:v>1.2187573627486701</c:v>
                </c:pt>
                <c:pt idx="11">
                  <c:v>1.1888486001307734</c:v>
                </c:pt>
                <c:pt idx="12">
                  <c:v>1.1557699780578572</c:v>
                </c:pt>
                <c:pt idx="13">
                  <c:v>1.0911559472285808</c:v>
                </c:pt>
                <c:pt idx="14">
                  <c:v>1.0833280456607295</c:v>
                </c:pt>
                <c:pt idx="15">
                  <c:v>0.98951616854906499</c:v>
                </c:pt>
                <c:pt idx="16">
                  <c:v>0.93669760829877347</c:v>
                </c:pt>
                <c:pt idx="17">
                  <c:v>0.81188541774950684</c:v>
                </c:pt>
                <c:pt idx="18">
                  <c:v>0.87955765745191072</c:v>
                </c:pt>
                <c:pt idx="19">
                  <c:v>0.81177477783600593</c:v>
                </c:pt>
                <c:pt idx="20">
                  <c:v>0.74272809849891586</c:v>
                </c:pt>
                <c:pt idx="21">
                  <c:v>0.73450428843016013</c:v>
                </c:pt>
                <c:pt idx="22">
                  <c:v>0.71051203848092015</c:v>
                </c:pt>
                <c:pt idx="23">
                  <c:v>0.65490594199279772</c:v>
                </c:pt>
                <c:pt idx="24">
                  <c:v>0.66679320109521822</c:v>
                </c:pt>
                <c:pt idx="25">
                  <c:v>0.66584067607634445</c:v>
                </c:pt>
                <c:pt idx="26">
                  <c:v>0.55074539640197251</c:v>
                </c:pt>
                <c:pt idx="27">
                  <c:v>0.59809390345907743</c:v>
                </c:pt>
                <c:pt idx="28">
                  <c:v>0.66313153053930984</c:v>
                </c:pt>
                <c:pt idx="29">
                  <c:v>0.63402450222912443</c:v>
                </c:pt>
              </c:numCache>
            </c:numRef>
          </c:val>
          <c:smooth val="0"/>
          <c:extLst>
            <c:ext xmlns:c16="http://schemas.microsoft.com/office/drawing/2014/chart" uri="{C3380CC4-5D6E-409C-BE32-E72D297353CC}">
              <c16:uniqueId val="{00000003-FA11-48E5-9873-7FEA118C95AF}"/>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Sheet1!$A$2:$A$31</c:f>
              <c:numCache>
                <c:formatCode>0</c:formatCode>
                <c:ptCount val="30"/>
                <c:pt idx="1">
                  <c:v>1995</c:v>
                </c:pt>
                <c:pt idx="5">
                  <c:v>1999</c:v>
                </c:pt>
                <c:pt idx="9">
                  <c:v>2003</c:v>
                </c:pt>
                <c:pt idx="13">
                  <c:v>2007</c:v>
                </c:pt>
                <c:pt idx="17">
                  <c:v>2011</c:v>
                </c:pt>
                <c:pt idx="21">
                  <c:v>2015</c:v>
                </c:pt>
                <c:pt idx="25">
                  <c:v>2019</c:v>
                </c:pt>
                <c:pt idx="29">
                  <c:v>2023</c:v>
                </c:pt>
              </c:numCache>
            </c:numRef>
          </c:cat>
          <c:val>
            <c:numRef>
              <c:f>Sheet1!$C$2:$C$31</c:f>
              <c:numCache>
                <c:formatCode>0.0</c:formatCode>
                <c:ptCount val="30"/>
                <c:pt idx="0">
                  <c:v>1.0746422091320738</c:v>
                </c:pt>
                <c:pt idx="1">
                  <c:v>1.0867435833777701</c:v>
                </c:pt>
                <c:pt idx="2">
                  <c:v>0.97513028250360856</c:v>
                </c:pt>
                <c:pt idx="3">
                  <c:v>0.86390881048395896</c:v>
                </c:pt>
                <c:pt idx="4">
                  <c:v>0.71534247357859249</c:v>
                </c:pt>
                <c:pt idx="5">
                  <c:v>0.65170029247744665</c:v>
                </c:pt>
                <c:pt idx="6">
                  <c:v>0.64356301097236468</c:v>
                </c:pt>
                <c:pt idx="7">
                  <c:v>0.53408566505173571</c:v>
                </c:pt>
                <c:pt idx="8">
                  <c:v>0.55544869821042842</c:v>
                </c:pt>
                <c:pt idx="9">
                  <c:v>0.50288752371461043</c:v>
                </c:pt>
                <c:pt idx="10">
                  <c:v>0.56072058508236522</c:v>
                </c:pt>
                <c:pt idx="11">
                  <c:v>0.52958886621301304</c:v>
                </c:pt>
                <c:pt idx="12">
                  <c:v>0.49657183444555025</c:v>
                </c:pt>
                <c:pt idx="13">
                  <c:v>0.4383164178209496</c:v>
                </c:pt>
                <c:pt idx="14">
                  <c:v>0.38382426574871814</c:v>
                </c:pt>
                <c:pt idx="15">
                  <c:v>0.38492691310032101</c:v>
                </c:pt>
                <c:pt idx="16">
                  <c:v>0.3977008303152047</c:v>
                </c:pt>
                <c:pt idx="17">
                  <c:v>0.34957928766025897</c:v>
                </c:pt>
                <c:pt idx="18">
                  <c:v>0.33310613980479831</c:v>
                </c:pt>
                <c:pt idx="19">
                  <c:v>0.30153340289038866</c:v>
                </c:pt>
                <c:pt idx="20">
                  <c:v>0.30955210603775346</c:v>
                </c:pt>
                <c:pt idx="21">
                  <c:v>0.32792117925097403</c:v>
                </c:pt>
                <c:pt idx="22">
                  <c:v>0.23925274166012794</c:v>
                </c:pt>
                <c:pt idx="23">
                  <c:v>0.32335995242566701</c:v>
                </c:pt>
                <c:pt idx="24">
                  <c:v>0.30843926747393147</c:v>
                </c:pt>
                <c:pt idx="25">
                  <c:v>0.24303464603181005</c:v>
                </c:pt>
                <c:pt idx="26">
                  <c:v>0.26108019268225174</c:v>
                </c:pt>
                <c:pt idx="27">
                  <c:v>0.25545054835014708</c:v>
                </c:pt>
                <c:pt idx="28">
                  <c:v>0.26364106769359597</c:v>
                </c:pt>
                <c:pt idx="29">
                  <c:v>0.35073733561525644</c:v>
                </c:pt>
              </c:numCache>
            </c:numRef>
          </c:val>
          <c:smooth val="0"/>
          <c:extLst>
            <c:ext xmlns:c16="http://schemas.microsoft.com/office/drawing/2014/chart" uri="{C3380CC4-5D6E-409C-BE32-E72D297353CC}">
              <c16:uniqueId val="{00000004-FA11-48E5-9873-7FEA118C95AF}"/>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Sheet1!$A$2:$A$31</c:f>
              <c:numCache>
                <c:formatCode>0</c:formatCode>
                <c:ptCount val="30"/>
                <c:pt idx="1">
                  <c:v>1995</c:v>
                </c:pt>
                <c:pt idx="5">
                  <c:v>1999</c:v>
                </c:pt>
                <c:pt idx="9">
                  <c:v>2003</c:v>
                </c:pt>
                <c:pt idx="13">
                  <c:v>2007</c:v>
                </c:pt>
                <c:pt idx="17">
                  <c:v>2011</c:v>
                </c:pt>
                <c:pt idx="21">
                  <c:v>2015</c:v>
                </c:pt>
                <c:pt idx="25">
                  <c:v>2019</c:v>
                </c:pt>
                <c:pt idx="29">
                  <c:v>2023</c:v>
                </c:pt>
              </c:numCache>
            </c:numRef>
          </c:cat>
          <c:val>
            <c:numRef>
              <c:f>Sheet1!$B$2:$B$31</c:f>
              <c:numCache>
                <c:formatCode>0.0</c:formatCode>
                <c:ptCount val="30"/>
                <c:pt idx="0">
                  <c:v>4.1855469259603932</c:v>
                </c:pt>
                <c:pt idx="1">
                  <c:v>3.8233411036385645</c:v>
                </c:pt>
                <c:pt idx="2">
                  <c:v>3.3607741043574855</c:v>
                </c:pt>
                <c:pt idx="3">
                  <c:v>3.2287992440085338</c:v>
                </c:pt>
                <c:pt idx="4">
                  <c:v>2.7972085823116108</c:v>
                </c:pt>
                <c:pt idx="5">
                  <c:v>2.604075123891592</c:v>
                </c:pt>
                <c:pt idx="6">
                  <c:v>2.3482605117704614</c:v>
                </c:pt>
                <c:pt idx="7">
                  <c:v>2.2850507790498065</c:v>
                </c:pt>
                <c:pt idx="8">
                  <c:v>2.4217603930877805</c:v>
                </c:pt>
                <c:pt idx="9">
                  <c:v>2.2741671527166609</c:v>
                </c:pt>
                <c:pt idx="10">
                  <c:v>2.2847662243009061</c:v>
                </c:pt>
                <c:pt idx="11">
                  <c:v>2.0028261325157675</c:v>
                </c:pt>
                <c:pt idx="12">
                  <c:v>2.0304293345310054</c:v>
                </c:pt>
                <c:pt idx="13">
                  <c:v>1.9190119863456885</c:v>
                </c:pt>
                <c:pt idx="14">
                  <c:v>2.07277543613883</c:v>
                </c:pt>
                <c:pt idx="15">
                  <c:v>1.6725590620631869</c:v>
                </c:pt>
                <c:pt idx="16">
                  <c:v>1.52321937429081</c:v>
                </c:pt>
                <c:pt idx="17">
                  <c:v>1.5055709687921734</c:v>
                </c:pt>
                <c:pt idx="18">
                  <c:v>1.0984155104331839</c:v>
                </c:pt>
                <c:pt idx="19">
                  <c:v>1.3300434893762016</c:v>
                </c:pt>
                <c:pt idx="20">
                  <c:v>1.1414169774565053</c:v>
                </c:pt>
                <c:pt idx="21">
                  <c:v>1.0709657066071088</c:v>
                </c:pt>
                <c:pt idx="22">
                  <c:v>0.9726182501375541</c:v>
                </c:pt>
                <c:pt idx="23">
                  <c:v>1.0513027043945524</c:v>
                </c:pt>
                <c:pt idx="24">
                  <c:v>0.85267444915060608</c:v>
                </c:pt>
                <c:pt idx="25">
                  <c:v>1.0132374066677194</c:v>
                </c:pt>
                <c:pt idx="26">
                  <c:v>0.79379809724507144</c:v>
                </c:pt>
                <c:pt idx="27">
                  <c:v>0.80887932377262806</c:v>
                </c:pt>
                <c:pt idx="28">
                  <c:v>0.95936954838254129</c:v>
                </c:pt>
                <c:pt idx="29">
                  <c:v>1.1089223839845126</c:v>
                </c:pt>
              </c:numCache>
            </c:numRef>
          </c:val>
          <c:smooth val="0"/>
          <c:extLst>
            <c:ext xmlns:c16="http://schemas.microsoft.com/office/drawing/2014/chart" uri="{C3380CC4-5D6E-409C-BE32-E72D297353CC}">
              <c16:uniqueId val="{00000005-FA11-48E5-9873-7FEA118C95AF}"/>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At val="0.1"/>
        <c:auto val="1"/>
        <c:lblAlgn val="ctr"/>
        <c:lblOffset val="100"/>
        <c:tickLblSkip val="1"/>
        <c:noMultiLvlLbl val="0"/>
      </c:catAx>
      <c:valAx>
        <c:axId val="62869567"/>
        <c:scaling>
          <c:logBase val="10"/>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80335569803318008"/>
          <c:y val="2.8750560412736315E-2"/>
          <c:w val="0.16667887475024004"/>
          <c:h val="0.450611358463833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81294120853652E-2"/>
          <c:y val="0.10572609081821029"/>
          <c:w val="0.89371398027262183"/>
          <c:h val="0.77242068191990898"/>
        </c:manualLayout>
      </c:layout>
      <c:barChart>
        <c:barDir val="col"/>
        <c:grouping val="stacked"/>
        <c:varyColors val="0"/>
        <c:ser>
          <c:idx val="1"/>
          <c:order val="0"/>
          <c:tx>
            <c:strRef>
              <c:f>Sheet1!$B$1</c:f>
              <c:strCache>
                <c:ptCount val="1"/>
                <c:pt idx="0">
                  <c:v>0–4 years</c:v>
                </c:pt>
              </c:strCache>
            </c:strRef>
          </c:tx>
          <c:spPr>
            <a:solidFill>
              <a:srgbClr val="762A83"/>
            </a:solidFill>
            <a:ln>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Sheet1!$B$3:$B$32</c:f>
              <c:numCache>
                <c:formatCode>#,##0</c:formatCode>
                <c:ptCount val="30"/>
                <c:pt idx="0">
                  <c:v>133</c:v>
                </c:pt>
                <c:pt idx="1">
                  <c:v>126</c:v>
                </c:pt>
                <c:pt idx="2">
                  <c:v>102</c:v>
                </c:pt>
                <c:pt idx="3">
                  <c:v>104</c:v>
                </c:pt>
                <c:pt idx="4">
                  <c:v>93</c:v>
                </c:pt>
                <c:pt idx="5">
                  <c:v>94</c:v>
                </c:pt>
                <c:pt idx="6">
                  <c:v>90</c:v>
                </c:pt>
                <c:pt idx="7">
                  <c:v>99</c:v>
                </c:pt>
                <c:pt idx="8">
                  <c:v>83</c:v>
                </c:pt>
                <c:pt idx="9">
                  <c:v>101</c:v>
                </c:pt>
                <c:pt idx="10">
                  <c:v>101</c:v>
                </c:pt>
                <c:pt idx="11">
                  <c:v>73</c:v>
                </c:pt>
                <c:pt idx="12">
                  <c:v>73</c:v>
                </c:pt>
                <c:pt idx="13">
                  <c:v>72</c:v>
                </c:pt>
                <c:pt idx="14">
                  <c:v>64</c:v>
                </c:pt>
                <c:pt idx="15">
                  <c:v>52</c:v>
                </c:pt>
                <c:pt idx="16">
                  <c:v>42</c:v>
                </c:pt>
                <c:pt idx="17">
                  <c:v>33</c:v>
                </c:pt>
                <c:pt idx="18">
                  <c:v>43</c:v>
                </c:pt>
                <c:pt idx="19">
                  <c:v>32</c:v>
                </c:pt>
                <c:pt idx="20">
                  <c:v>39</c:v>
                </c:pt>
                <c:pt idx="21">
                  <c:v>34</c:v>
                </c:pt>
                <c:pt idx="22">
                  <c:v>33</c:v>
                </c:pt>
                <c:pt idx="23">
                  <c:v>22</c:v>
                </c:pt>
                <c:pt idx="24">
                  <c:v>17</c:v>
                </c:pt>
                <c:pt idx="25">
                  <c:v>18</c:v>
                </c:pt>
                <c:pt idx="26">
                  <c:v>14</c:v>
                </c:pt>
                <c:pt idx="27">
                  <c:v>7</c:v>
                </c:pt>
                <c:pt idx="28">
                  <c:v>24</c:v>
                </c:pt>
                <c:pt idx="29">
                  <c:v>30</c:v>
                </c:pt>
              </c:numCache>
            </c:numRef>
          </c:val>
          <c:extLst>
            <c:ext xmlns:c16="http://schemas.microsoft.com/office/drawing/2014/chart" uri="{C3380CC4-5D6E-409C-BE32-E72D297353CC}">
              <c16:uniqueId val="{00000001-B81C-4096-B2C0-EBA77999F1AA}"/>
            </c:ext>
          </c:extLst>
        </c:ser>
        <c:ser>
          <c:idx val="2"/>
          <c:order val="1"/>
          <c:tx>
            <c:strRef>
              <c:f>Sheet1!$C$1</c:f>
              <c:strCache>
                <c:ptCount val="1"/>
                <c:pt idx="0">
                  <c:v>5–14 years</c:v>
                </c:pt>
              </c:strCache>
            </c:strRef>
          </c:tx>
          <c:spPr>
            <a:solidFill>
              <a:srgbClr val="AF8DC3"/>
            </a:solidFill>
            <a:ln w="25400">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Sheet1!$C$3:$C$32</c:f>
              <c:numCache>
                <c:formatCode>#,##0</c:formatCode>
                <c:ptCount val="30"/>
                <c:pt idx="0">
                  <c:v>257</c:v>
                </c:pt>
                <c:pt idx="1">
                  <c:v>228</c:v>
                </c:pt>
                <c:pt idx="2">
                  <c:v>212</c:v>
                </c:pt>
                <c:pt idx="3">
                  <c:v>184</c:v>
                </c:pt>
                <c:pt idx="4">
                  <c:v>161</c:v>
                </c:pt>
                <c:pt idx="5">
                  <c:v>176</c:v>
                </c:pt>
                <c:pt idx="6">
                  <c:v>168</c:v>
                </c:pt>
                <c:pt idx="7">
                  <c:v>173</c:v>
                </c:pt>
                <c:pt idx="8">
                  <c:v>166</c:v>
                </c:pt>
                <c:pt idx="9">
                  <c:v>168</c:v>
                </c:pt>
                <c:pt idx="10">
                  <c:v>182</c:v>
                </c:pt>
                <c:pt idx="11">
                  <c:v>170</c:v>
                </c:pt>
                <c:pt idx="12">
                  <c:v>130</c:v>
                </c:pt>
                <c:pt idx="13">
                  <c:v>134</c:v>
                </c:pt>
                <c:pt idx="14">
                  <c:v>141</c:v>
                </c:pt>
                <c:pt idx="15">
                  <c:v>95</c:v>
                </c:pt>
                <c:pt idx="16">
                  <c:v>114</c:v>
                </c:pt>
                <c:pt idx="17">
                  <c:v>87</c:v>
                </c:pt>
                <c:pt idx="18">
                  <c:v>94</c:v>
                </c:pt>
                <c:pt idx="19">
                  <c:v>68</c:v>
                </c:pt>
                <c:pt idx="20">
                  <c:v>72</c:v>
                </c:pt>
                <c:pt idx="21">
                  <c:v>66</c:v>
                </c:pt>
                <c:pt idx="22">
                  <c:v>68</c:v>
                </c:pt>
                <c:pt idx="23">
                  <c:v>74</c:v>
                </c:pt>
                <c:pt idx="24">
                  <c:v>66</c:v>
                </c:pt>
                <c:pt idx="25">
                  <c:v>54</c:v>
                </c:pt>
                <c:pt idx="26">
                  <c:v>49</c:v>
                </c:pt>
                <c:pt idx="27">
                  <c:v>56</c:v>
                </c:pt>
                <c:pt idx="28">
                  <c:v>58</c:v>
                </c:pt>
                <c:pt idx="29">
                  <c:v>99</c:v>
                </c:pt>
              </c:numCache>
            </c:numRef>
          </c:val>
          <c:extLst>
            <c:ext xmlns:c16="http://schemas.microsoft.com/office/drawing/2014/chart" uri="{C3380CC4-5D6E-409C-BE32-E72D297353CC}">
              <c16:uniqueId val="{00000002-B81C-4096-B2C0-EBA77999F1AA}"/>
            </c:ext>
          </c:extLst>
        </c:ser>
        <c:ser>
          <c:idx val="3"/>
          <c:order val="2"/>
          <c:tx>
            <c:strRef>
              <c:f>Sheet1!$D$1</c:f>
              <c:strCache>
                <c:ptCount val="1"/>
                <c:pt idx="0">
                  <c:v>15–24 years</c:v>
                </c:pt>
              </c:strCache>
            </c:strRef>
          </c:tx>
          <c:spPr>
            <a:solidFill>
              <a:srgbClr val="E2CBE3"/>
            </a:solidFill>
            <a:ln w="25400">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Sheet1!$D$3:$D$32</c:f>
              <c:numCache>
                <c:formatCode>#,##0</c:formatCode>
                <c:ptCount val="30"/>
                <c:pt idx="0">
                  <c:v>1093</c:v>
                </c:pt>
                <c:pt idx="1">
                  <c:v>1037</c:v>
                </c:pt>
                <c:pt idx="2">
                  <c:v>1051</c:v>
                </c:pt>
                <c:pt idx="3">
                  <c:v>1105</c:v>
                </c:pt>
                <c:pt idx="4">
                  <c:v>1071</c:v>
                </c:pt>
                <c:pt idx="5">
                  <c:v>1064</c:v>
                </c:pt>
                <c:pt idx="6">
                  <c:v>1155</c:v>
                </c:pt>
                <c:pt idx="7">
                  <c:v>1183</c:v>
                </c:pt>
                <c:pt idx="8">
                  <c:v>1111</c:v>
                </c:pt>
                <c:pt idx="9">
                  <c:v>1167</c:v>
                </c:pt>
                <c:pt idx="10">
                  <c:v>1161</c:v>
                </c:pt>
                <c:pt idx="11">
                  <c:v>1103</c:v>
                </c:pt>
                <c:pt idx="12">
                  <c:v>1106</c:v>
                </c:pt>
                <c:pt idx="13">
                  <c:v>1164</c:v>
                </c:pt>
                <c:pt idx="14">
                  <c:v>1037</c:v>
                </c:pt>
                <c:pt idx="15">
                  <c:v>900</c:v>
                </c:pt>
                <c:pt idx="16">
                  <c:v>826</c:v>
                </c:pt>
                <c:pt idx="17">
                  <c:v>716</c:v>
                </c:pt>
                <c:pt idx="18">
                  <c:v>673</c:v>
                </c:pt>
                <c:pt idx="19">
                  <c:v>661</c:v>
                </c:pt>
                <c:pt idx="20">
                  <c:v>668</c:v>
                </c:pt>
                <c:pt idx="21">
                  <c:v>648</c:v>
                </c:pt>
                <c:pt idx="22">
                  <c:v>658</c:v>
                </c:pt>
                <c:pt idx="23">
                  <c:v>590</c:v>
                </c:pt>
                <c:pt idx="24">
                  <c:v>613</c:v>
                </c:pt>
                <c:pt idx="25">
                  <c:v>594</c:v>
                </c:pt>
                <c:pt idx="26">
                  <c:v>467</c:v>
                </c:pt>
                <c:pt idx="27">
                  <c:v>441</c:v>
                </c:pt>
                <c:pt idx="28">
                  <c:v>587</c:v>
                </c:pt>
                <c:pt idx="29">
                  <c:v>766</c:v>
                </c:pt>
              </c:numCache>
            </c:numRef>
          </c:val>
          <c:extLst>
            <c:ext xmlns:c16="http://schemas.microsoft.com/office/drawing/2014/chart" uri="{C3380CC4-5D6E-409C-BE32-E72D297353CC}">
              <c16:uniqueId val="{00000003-B81C-4096-B2C0-EBA77999F1AA}"/>
            </c:ext>
          </c:extLst>
        </c:ser>
        <c:ser>
          <c:idx val="4"/>
          <c:order val="3"/>
          <c:tx>
            <c:strRef>
              <c:f>Sheet1!$E$1</c:f>
              <c:strCache>
                <c:ptCount val="1"/>
                <c:pt idx="0">
                  <c:v>25–44 years</c:v>
                </c:pt>
              </c:strCache>
            </c:strRef>
          </c:tx>
          <c:spPr>
            <a:solidFill>
              <a:srgbClr val="ACE1E2"/>
            </a:solidFill>
            <a:ln w="25400">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Sheet1!$E$3:$E$32</c:f>
              <c:numCache>
                <c:formatCode>#,##0</c:formatCode>
                <c:ptCount val="30"/>
                <c:pt idx="0">
                  <c:v>3106</c:v>
                </c:pt>
                <c:pt idx="1">
                  <c:v>3199</c:v>
                </c:pt>
                <c:pt idx="2">
                  <c:v>3154</c:v>
                </c:pt>
                <c:pt idx="3">
                  <c:v>3078</c:v>
                </c:pt>
                <c:pt idx="4">
                  <c:v>3146</c:v>
                </c:pt>
                <c:pt idx="5">
                  <c:v>3095</c:v>
                </c:pt>
                <c:pt idx="6">
                  <c:v>3078</c:v>
                </c:pt>
                <c:pt idx="7">
                  <c:v>3402</c:v>
                </c:pt>
                <c:pt idx="8">
                  <c:v>3282</c:v>
                </c:pt>
                <c:pt idx="9">
                  <c:v>3289</c:v>
                </c:pt>
                <c:pt idx="10">
                  <c:v>3293</c:v>
                </c:pt>
                <c:pt idx="11">
                  <c:v>3198</c:v>
                </c:pt>
                <c:pt idx="12">
                  <c:v>3263</c:v>
                </c:pt>
                <c:pt idx="13">
                  <c:v>3015</c:v>
                </c:pt>
                <c:pt idx="14">
                  <c:v>3073</c:v>
                </c:pt>
                <c:pt idx="15">
                  <c:v>2864</c:v>
                </c:pt>
                <c:pt idx="16">
                  <c:v>2660</c:v>
                </c:pt>
                <c:pt idx="17">
                  <c:v>2521</c:v>
                </c:pt>
                <c:pt idx="18">
                  <c:v>2372</c:v>
                </c:pt>
                <c:pt idx="19">
                  <c:v>2283</c:v>
                </c:pt>
                <c:pt idx="20">
                  <c:v>2164</c:v>
                </c:pt>
                <c:pt idx="21">
                  <c:v>2219</c:v>
                </c:pt>
                <c:pt idx="22">
                  <c:v>2207</c:v>
                </c:pt>
                <c:pt idx="23">
                  <c:v>2147</c:v>
                </c:pt>
                <c:pt idx="24">
                  <c:v>2140</c:v>
                </c:pt>
                <c:pt idx="25">
                  <c:v>1999</c:v>
                </c:pt>
                <c:pt idx="26">
                  <c:v>1613</c:v>
                </c:pt>
                <c:pt idx="27">
                  <c:v>1720</c:v>
                </c:pt>
                <c:pt idx="28">
                  <c:v>1979</c:v>
                </c:pt>
                <c:pt idx="29">
                  <c:v>2439</c:v>
                </c:pt>
              </c:numCache>
            </c:numRef>
          </c:val>
          <c:extLst>
            <c:ext xmlns:c16="http://schemas.microsoft.com/office/drawing/2014/chart" uri="{C3380CC4-5D6E-409C-BE32-E72D297353CC}">
              <c16:uniqueId val="{00000004-B81C-4096-B2C0-EBA77999F1AA}"/>
            </c:ext>
          </c:extLst>
        </c:ser>
        <c:ser>
          <c:idx val="5"/>
          <c:order val="4"/>
          <c:tx>
            <c:strRef>
              <c:f>Sheet1!$F$1</c:f>
              <c:strCache>
                <c:ptCount val="1"/>
                <c:pt idx="0">
                  <c:v>45–64 years</c:v>
                </c:pt>
              </c:strCache>
            </c:strRef>
          </c:tx>
          <c:spPr>
            <a:solidFill>
              <a:srgbClr val="4FBDC9"/>
            </a:solidFill>
            <a:ln w="25400">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Sheet1!$F$3:$F$32</c:f>
              <c:numCache>
                <c:formatCode>#,##0</c:formatCode>
                <c:ptCount val="30"/>
                <c:pt idx="0">
                  <c:v>1805</c:v>
                </c:pt>
                <c:pt idx="1">
                  <c:v>1967</c:v>
                </c:pt>
                <c:pt idx="2">
                  <c:v>1840</c:v>
                </c:pt>
                <c:pt idx="3">
                  <c:v>1854</c:v>
                </c:pt>
                <c:pt idx="4">
                  <c:v>1793</c:v>
                </c:pt>
                <c:pt idx="5">
                  <c:v>1823</c:v>
                </c:pt>
                <c:pt idx="6">
                  <c:v>1844</c:v>
                </c:pt>
                <c:pt idx="7">
                  <c:v>1881</c:v>
                </c:pt>
                <c:pt idx="8">
                  <c:v>1788</c:v>
                </c:pt>
                <c:pt idx="9">
                  <c:v>1946</c:v>
                </c:pt>
                <c:pt idx="10">
                  <c:v>1897</c:v>
                </c:pt>
                <c:pt idx="11">
                  <c:v>1851</c:v>
                </c:pt>
                <c:pt idx="12">
                  <c:v>1968</c:v>
                </c:pt>
                <c:pt idx="13">
                  <c:v>2044</c:v>
                </c:pt>
                <c:pt idx="14">
                  <c:v>1996</c:v>
                </c:pt>
                <c:pt idx="15">
                  <c:v>1791</c:v>
                </c:pt>
                <c:pt idx="16">
                  <c:v>1881</c:v>
                </c:pt>
                <c:pt idx="17">
                  <c:v>1825</c:v>
                </c:pt>
                <c:pt idx="18">
                  <c:v>1773</c:v>
                </c:pt>
                <c:pt idx="19">
                  <c:v>1734</c:v>
                </c:pt>
                <c:pt idx="20">
                  <c:v>1825</c:v>
                </c:pt>
                <c:pt idx="21">
                  <c:v>1893</c:v>
                </c:pt>
                <c:pt idx="22">
                  <c:v>1838</c:v>
                </c:pt>
                <c:pt idx="23">
                  <c:v>1902</c:v>
                </c:pt>
                <c:pt idx="24">
                  <c:v>1828</c:v>
                </c:pt>
                <c:pt idx="25">
                  <c:v>1865</c:v>
                </c:pt>
                <c:pt idx="26">
                  <c:v>1558</c:v>
                </c:pt>
                <c:pt idx="27">
                  <c:v>1740</c:v>
                </c:pt>
                <c:pt idx="28">
                  <c:v>1789</c:v>
                </c:pt>
                <c:pt idx="29">
                  <c:v>1974</c:v>
                </c:pt>
              </c:numCache>
            </c:numRef>
          </c:val>
          <c:extLst>
            <c:ext xmlns:c16="http://schemas.microsoft.com/office/drawing/2014/chart" uri="{C3380CC4-5D6E-409C-BE32-E72D297353CC}">
              <c16:uniqueId val="{00000005-B81C-4096-B2C0-EBA77999F1AA}"/>
            </c:ext>
          </c:extLst>
        </c:ser>
        <c:ser>
          <c:idx val="6"/>
          <c:order val="5"/>
          <c:tx>
            <c:strRef>
              <c:f>Sheet1!$G$1</c:f>
              <c:strCache>
                <c:ptCount val="1"/>
                <c:pt idx="0">
                  <c:v>≥65 years</c:v>
                </c:pt>
              </c:strCache>
            </c:strRef>
          </c:tx>
          <c:spPr>
            <a:solidFill>
              <a:srgbClr val="00788A"/>
            </a:solidFill>
            <a:ln>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Sheet1!$G$3:$G$32</c:f>
              <c:numCache>
                <c:formatCode>#,##0</c:formatCode>
                <c:ptCount val="30"/>
                <c:pt idx="0">
                  <c:v>1378</c:v>
                </c:pt>
                <c:pt idx="1">
                  <c:v>1463</c:v>
                </c:pt>
                <c:pt idx="2">
                  <c:v>1403</c:v>
                </c:pt>
                <c:pt idx="3">
                  <c:v>1433</c:v>
                </c:pt>
                <c:pt idx="4">
                  <c:v>1363</c:v>
                </c:pt>
                <c:pt idx="5">
                  <c:v>1373</c:v>
                </c:pt>
                <c:pt idx="6">
                  <c:v>1302</c:v>
                </c:pt>
                <c:pt idx="7">
                  <c:v>1298</c:v>
                </c:pt>
                <c:pt idx="8">
                  <c:v>1305</c:v>
                </c:pt>
                <c:pt idx="9">
                  <c:v>1281</c:v>
                </c:pt>
                <c:pt idx="10">
                  <c:v>1244</c:v>
                </c:pt>
                <c:pt idx="11">
                  <c:v>1342</c:v>
                </c:pt>
                <c:pt idx="12">
                  <c:v>1300</c:v>
                </c:pt>
                <c:pt idx="13">
                  <c:v>1346</c:v>
                </c:pt>
                <c:pt idx="14">
                  <c:v>1327</c:v>
                </c:pt>
                <c:pt idx="15">
                  <c:v>1289</c:v>
                </c:pt>
                <c:pt idx="16">
                  <c:v>1238</c:v>
                </c:pt>
                <c:pt idx="17">
                  <c:v>1370</c:v>
                </c:pt>
                <c:pt idx="18">
                  <c:v>1344</c:v>
                </c:pt>
                <c:pt idx="19">
                  <c:v>1446</c:v>
                </c:pt>
                <c:pt idx="20">
                  <c:v>1496</c:v>
                </c:pt>
                <c:pt idx="21">
                  <c:v>1546</c:v>
                </c:pt>
                <c:pt idx="22">
                  <c:v>1548</c:v>
                </c:pt>
                <c:pt idx="23">
                  <c:v>1663</c:v>
                </c:pt>
                <c:pt idx="24">
                  <c:v>1688</c:v>
                </c:pt>
                <c:pt idx="25">
                  <c:v>1807</c:v>
                </c:pt>
                <c:pt idx="26">
                  <c:v>1405</c:v>
                </c:pt>
                <c:pt idx="27">
                  <c:v>1677</c:v>
                </c:pt>
                <c:pt idx="28">
                  <c:v>1746</c:v>
                </c:pt>
                <c:pt idx="29">
                  <c:v>1990</c:v>
                </c:pt>
              </c:numCache>
            </c:numRef>
          </c:val>
          <c:extLst>
            <c:ext xmlns:c16="http://schemas.microsoft.com/office/drawing/2014/chart" uri="{C3380CC4-5D6E-409C-BE32-E72D297353CC}">
              <c16:uniqueId val="{00000000-72EE-4008-8540-9693D3A21346}"/>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Year</a:t>
                </a:r>
              </a:p>
            </c:rich>
          </c:tx>
          <c:layout>
            <c:manualLayout>
              <c:xMode val="edge"/>
              <c:yMode val="edge"/>
              <c:x val="0.51118527469295638"/>
              <c:y val="0.9349578292861353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noMultiLvlLbl val="0"/>
      </c:catAx>
      <c:valAx>
        <c:axId val="62869567"/>
        <c:scaling>
          <c:orientation val="minMax"/>
          <c:max val="85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2000"/>
      </c:valAx>
      <c:spPr>
        <a:noFill/>
        <a:ln>
          <a:noFill/>
        </a:ln>
        <a:effectLst/>
      </c:spPr>
    </c:plotArea>
    <c:legend>
      <c:legendPos val="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088596931474781E-2"/>
          <c:y val="5.5406778230254902E-2"/>
          <c:w val="0.90017223460988605"/>
          <c:h val="0.81387869279067127"/>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Sheet1!$A$2:$A$32</c:f>
              <c:numCache>
                <c:formatCode>General</c:formatCode>
                <c:ptCount val="31"/>
                <c:pt idx="1">
                  <c:v>1995</c:v>
                </c:pt>
                <c:pt idx="5">
                  <c:v>1999</c:v>
                </c:pt>
                <c:pt idx="9">
                  <c:v>2003</c:v>
                </c:pt>
                <c:pt idx="13">
                  <c:v>2007</c:v>
                </c:pt>
                <c:pt idx="17">
                  <c:v>2011</c:v>
                </c:pt>
                <c:pt idx="21">
                  <c:v>2015</c:v>
                </c:pt>
                <c:pt idx="25">
                  <c:v>2019</c:v>
                </c:pt>
                <c:pt idx="29">
                  <c:v>2023</c:v>
                </c:pt>
              </c:numCache>
            </c:numRef>
          </c:cat>
          <c:val>
            <c:numRef>
              <c:f>Sheet1!$G$2:$G$31</c:f>
              <c:numCache>
                <c:formatCode>0.0</c:formatCode>
                <c:ptCount val="30"/>
                <c:pt idx="0">
                  <c:v>57.497210675955237</c:v>
                </c:pt>
                <c:pt idx="1">
                  <c:v>56.45518546473847</c:v>
                </c:pt>
                <c:pt idx="2">
                  <c:v>48.51928010253026</c:v>
                </c:pt>
                <c:pt idx="3">
                  <c:v>47.751227103236616</c:v>
                </c:pt>
                <c:pt idx="4">
                  <c:v>44.027491502177305</c:v>
                </c:pt>
                <c:pt idx="5">
                  <c:v>44.581844701270796</c:v>
                </c:pt>
                <c:pt idx="6">
                  <c:v>40.89330835344758</c:v>
                </c:pt>
                <c:pt idx="7">
                  <c:v>40.951061588440567</c:v>
                </c:pt>
                <c:pt idx="8">
                  <c:v>39.437026623468263</c:v>
                </c:pt>
                <c:pt idx="9">
                  <c:v>35.928294864441504</c:v>
                </c:pt>
                <c:pt idx="10">
                  <c:v>34.400828274604891</c:v>
                </c:pt>
                <c:pt idx="11">
                  <c:v>36.717368738142781</c:v>
                </c:pt>
                <c:pt idx="12">
                  <c:v>31.97395647459091</c:v>
                </c:pt>
                <c:pt idx="13">
                  <c:v>32.012991661638374</c:v>
                </c:pt>
                <c:pt idx="14">
                  <c:v>30.796065529942965</c:v>
                </c:pt>
                <c:pt idx="15">
                  <c:v>29.103188300563463</c:v>
                </c:pt>
                <c:pt idx="16">
                  <c:v>25.831878290538938</c:v>
                </c:pt>
                <c:pt idx="17">
                  <c:v>27.95696993789063</c:v>
                </c:pt>
                <c:pt idx="18">
                  <c:v>26.820185622025761</c:v>
                </c:pt>
                <c:pt idx="19">
                  <c:v>28.070355258882056</c:v>
                </c:pt>
                <c:pt idx="20">
                  <c:v>27.032032778146696</c:v>
                </c:pt>
                <c:pt idx="21">
                  <c:v>25.757093613540302</c:v>
                </c:pt>
                <c:pt idx="22">
                  <c:v>24.505279874674805</c:v>
                </c:pt>
                <c:pt idx="23">
                  <c:v>27.140917340157458</c:v>
                </c:pt>
                <c:pt idx="24">
                  <c:v>25.110490621499519</c:v>
                </c:pt>
                <c:pt idx="25">
                  <c:v>25.871343113569615</c:v>
                </c:pt>
                <c:pt idx="26">
                  <c:v>19.362754522030063</c:v>
                </c:pt>
                <c:pt idx="27">
                  <c:v>22.139636814902339</c:v>
                </c:pt>
                <c:pt idx="28">
                  <c:v>22.363688133373657</c:v>
                </c:pt>
                <c:pt idx="29">
                  <c:v>24.19395233864336</c:v>
                </c:pt>
              </c:numCache>
            </c:numRef>
          </c:val>
          <c:smooth val="0"/>
          <c:extLst>
            <c:ext xmlns:c16="http://schemas.microsoft.com/office/drawing/2014/chart" uri="{C3380CC4-5D6E-409C-BE32-E72D297353CC}">
              <c16:uniqueId val="{00000000-BC03-48AC-8B2E-A0B1F9875096}"/>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Sheet1!$A$2:$A$32</c:f>
              <c:numCache>
                <c:formatCode>General</c:formatCode>
                <c:ptCount val="31"/>
                <c:pt idx="1">
                  <c:v>1995</c:v>
                </c:pt>
                <c:pt idx="5">
                  <c:v>1999</c:v>
                </c:pt>
                <c:pt idx="9">
                  <c:v>2003</c:v>
                </c:pt>
                <c:pt idx="13">
                  <c:v>2007</c:v>
                </c:pt>
                <c:pt idx="17">
                  <c:v>2011</c:v>
                </c:pt>
                <c:pt idx="21">
                  <c:v>2015</c:v>
                </c:pt>
                <c:pt idx="25">
                  <c:v>2019</c:v>
                </c:pt>
                <c:pt idx="29">
                  <c:v>2023</c:v>
                </c:pt>
              </c:numCache>
            </c:numRef>
          </c:cat>
          <c:val>
            <c:numRef>
              <c:f>Sheet1!$F$2:$F$31</c:f>
              <c:numCache>
                <c:formatCode>0.0</c:formatCode>
                <c:ptCount val="30"/>
                <c:pt idx="0">
                  <c:v>36.773252053241151</c:v>
                </c:pt>
                <c:pt idx="1">
                  <c:v>37.880268693777793</c:v>
                </c:pt>
                <c:pt idx="2">
                  <c:v>32.131190252793886</c:v>
                </c:pt>
                <c:pt idx="3">
                  <c:v>31.072019880729702</c:v>
                </c:pt>
                <c:pt idx="4">
                  <c:v>28.645627387967718</c:v>
                </c:pt>
                <c:pt idx="5">
                  <c:v>28.283478337229354</c:v>
                </c:pt>
                <c:pt idx="6">
                  <c:v>25.839090845142856</c:v>
                </c:pt>
                <c:pt idx="7">
                  <c:v>24.925224327018942</c:v>
                </c:pt>
                <c:pt idx="8">
                  <c:v>23.298047042509683</c:v>
                </c:pt>
                <c:pt idx="9">
                  <c:v>23.563270165364269</c:v>
                </c:pt>
                <c:pt idx="10">
                  <c:v>21.677544863204634</c:v>
                </c:pt>
                <c:pt idx="11">
                  <c:v>20.162768331752591</c:v>
                </c:pt>
                <c:pt idx="12">
                  <c:v>20.775107873797552</c:v>
                </c:pt>
                <c:pt idx="13">
                  <c:v>20.350342496065085</c:v>
                </c:pt>
                <c:pt idx="14">
                  <c:v>18.468577418037363</c:v>
                </c:pt>
                <c:pt idx="15">
                  <c:v>16.117629356799497</c:v>
                </c:pt>
                <c:pt idx="16">
                  <c:v>16.498300964444539</c:v>
                </c:pt>
                <c:pt idx="17">
                  <c:v>15.637157622291783</c:v>
                </c:pt>
                <c:pt idx="18">
                  <c:v>14.395683341084649</c:v>
                </c:pt>
                <c:pt idx="19">
                  <c:v>13.381017290681996</c:v>
                </c:pt>
                <c:pt idx="20">
                  <c:v>13.788024349122143</c:v>
                </c:pt>
                <c:pt idx="21">
                  <c:v>13.845984379272014</c:v>
                </c:pt>
                <c:pt idx="22">
                  <c:v>12.942999326724612</c:v>
                </c:pt>
                <c:pt idx="23">
                  <c:v>12.948788358998419</c:v>
                </c:pt>
                <c:pt idx="24">
                  <c:v>12.12982469085536</c:v>
                </c:pt>
                <c:pt idx="25">
                  <c:v>11.942051658562081</c:v>
                </c:pt>
                <c:pt idx="26">
                  <c:v>9.9004219625927998</c:v>
                </c:pt>
                <c:pt idx="27">
                  <c:v>10.765367515726252</c:v>
                </c:pt>
                <c:pt idx="28">
                  <c:v>10.83071000904113</c:v>
                </c:pt>
                <c:pt idx="29">
                  <c:v>11.704947795280582</c:v>
                </c:pt>
              </c:numCache>
            </c:numRef>
          </c:val>
          <c:smooth val="0"/>
          <c:extLst>
            <c:ext xmlns:c16="http://schemas.microsoft.com/office/drawing/2014/chart" uri="{C3380CC4-5D6E-409C-BE32-E72D297353CC}">
              <c16:uniqueId val="{00000001-BC03-48AC-8B2E-A0B1F9875096}"/>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Sheet1!$A$2:$A$32</c:f>
              <c:numCache>
                <c:formatCode>General</c:formatCode>
                <c:ptCount val="31"/>
                <c:pt idx="1">
                  <c:v>1995</c:v>
                </c:pt>
                <c:pt idx="5">
                  <c:v>1999</c:v>
                </c:pt>
                <c:pt idx="9">
                  <c:v>2003</c:v>
                </c:pt>
                <c:pt idx="13">
                  <c:v>2007</c:v>
                </c:pt>
                <c:pt idx="17">
                  <c:v>2011</c:v>
                </c:pt>
                <c:pt idx="21">
                  <c:v>2015</c:v>
                </c:pt>
                <c:pt idx="25">
                  <c:v>2019</c:v>
                </c:pt>
                <c:pt idx="29">
                  <c:v>2023</c:v>
                </c:pt>
              </c:numCache>
            </c:numRef>
          </c:cat>
          <c:val>
            <c:numRef>
              <c:f>Sheet1!$E$2:$E$31</c:f>
              <c:numCache>
                <c:formatCode>0.0</c:formatCode>
                <c:ptCount val="30"/>
                <c:pt idx="0">
                  <c:v>33.424891277631495</c:v>
                </c:pt>
                <c:pt idx="1">
                  <c:v>35.814188956959605</c:v>
                </c:pt>
                <c:pt idx="2">
                  <c:v>30.276431305330799</c:v>
                </c:pt>
                <c:pt idx="3">
                  <c:v>28.140368693684405</c:v>
                </c:pt>
                <c:pt idx="4">
                  <c:v>27.045558957599166</c:v>
                </c:pt>
                <c:pt idx="5">
                  <c:v>25.666018672256637</c:v>
                </c:pt>
                <c:pt idx="6">
                  <c:v>24.538003132701011</c:v>
                </c:pt>
                <c:pt idx="7">
                  <c:v>27.407241151013899</c:v>
                </c:pt>
                <c:pt idx="8">
                  <c:v>24.964861311143565</c:v>
                </c:pt>
                <c:pt idx="9">
                  <c:v>21.737311497061665</c:v>
                </c:pt>
                <c:pt idx="10">
                  <c:v>21.719134458524763</c:v>
                </c:pt>
                <c:pt idx="11">
                  <c:v>20.76713322583517</c:v>
                </c:pt>
                <c:pt idx="12">
                  <c:v>20.418185463453387</c:v>
                </c:pt>
                <c:pt idx="13">
                  <c:v>18.196207258602868</c:v>
                </c:pt>
                <c:pt idx="14">
                  <c:v>18.463249601625197</c:v>
                </c:pt>
                <c:pt idx="15">
                  <c:v>17.719958575884547</c:v>
                </c:pt>
                <c:pt idx="16">
                  <c:v>16.224073731949879</c:v>
                </c:pt>
                <c:pt idx="17">
                  <c:v>15.44441944911269</c:v>
                </c:pt>
                <c:pt idx="18">
                  <c:v>14.148316949737387</c:v>
                </c:pt>
                <c:pt idx="19">
                  <c:v>14.126164031803977</c:v>
                </c:pt>
                <c:pt idx="20">
                  <c:v>13.33569974216004</c:v>
                </c:pt>
                <c:pt idx="21">
                  <c:v>13.096180141115326</c:v>
                </c:pt>
                <c:pt idx="22">
                  <c:v>12.831792239155304</c:v>
                </c:pt>
                <c:pt idx="23">
                  <c:v>12.582085360805214</c:v>
                </c:pt>
                <c:pt idx="24">
                  <c:v>12.604163991717535</c:v>
                </c:pt>
                <c:pt idx="25">
                  <c:v>11.901593646608999</c:v>
                </c:pt>
                <c:pt idx="26">
                  <c:v>9.8832956189305126</c:v>
                </c:pt>
                <c:pt idx="27">
                  <c:v>10.643941109796708</c:v>
                </c:pt>
                <c:pt idx="28">
                  <c:v>11.518562725500312</c:v>
                </c:pt>
                <c:pt idx="29">
                  <c:v>14.204195531496362</c:v>
                </c:pt>
              </c:numCache>
            </c:numRef>
          </c:val>
          <c:smooth val="0"/>
          <c:extLst>
            <c:ext xmlns:c16="http://schemas.microsoft.com/office/drawing/2014/chart" uri="{C3380CC4-5D6E-409C-BE32-E72D297353CC}">
              <c16:uniqueId val="{00000002-BC03-48AC-8B2E-A0B1F9875096}"/>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Sheet1!$A$2:$A$32</c:f>
              <c:numCache>
                <c:formatCode>General</c:formatCode>
                <c:ptCount val="31"/>
                <c:pt idx="1">
                  <c:v>1995</c:v>
                </c:pt>
                <c:pt idx="5">
                  <c:v>1999</c:v>
                </c:pt>
                <c:pt idx="9">
                  <c:v>2003</c:v>
                </c:pt>
                <c:pt idx="13">
                  <c:v>2007</c:v>
                </c:pt>
                <c:pt idx="17">
                  <c:v>2011</c:v>
                </c:pt>
                <c:pt idx="21">
                  <c:v>2015</c:v>
                </c:pt>
                <c:pt idx="25">
                  <c:v>2019</c:v>
                </c:pt>
                <c:pt idx="29">
                  <c:v>2023</c:v>
                </c:pt>
              </c:numCache>
            </c:numRef>
          </c:cat>
          <c:val>
            <c:numRef>
              <c:f>Sheet1!$D$2:$D$31</c:f>
              <c:numCache>
                <c:formatCode>0.0</c:formatCode>
                <c:ptCount val="30"/>
                <c:pt idx="0">
                  <c:v>33.205786252561445</c:v>
                </c:pt>
                <c:pt idx="1">
                  <c:v>35.36427246790786</c:v>
                </c:pt>
                <c:pt idx="2">
                  <c:v>30.986094879363559</c:v>
                </c:pt>
                <c:pt idx="3">
                  <c:v>32.713997653473797</c:v>
                </c:pt>
                <c:pt idx="4">
                  <c:v>30.865113689383985</c:v>
                </c:pt>
                <c:pt idx="5">
                  <c:v>29.274149660238276</c:v>
                </c:pt>
                <c:pt idx="6">
                  <c:v>29.362438500944553</c:v>
                </c:pt>
                <c:pt idx="7">
                  <c:v>29.603367426836765</c:v>
                </c:pt>
                <c:pt idx="8">
                  <c:v>27.524976872577941</c:v>
                </c:pt>
                <c:pt idx="9">
                  <c:v>27.486258048621703</c:v>
                </c:pt>
                <c:pt idx="10">
                  <c:v>26.530211649847821</c:v>
                </c:pt>
                <c:pt idx="11">
                  <c:v>24.555966676907595</c:v>
                </c:pt>
                <c:pt idx="12">
                  <c:v>23.971340160469264</c:v>
                </c:pt>
                <c:pt idx="13">
                  <c:v>26.421926385425994</c:v>
                </c:pt>
                <c:pt idx="14">
                  <c:v>25.203640309783605</c:v>
                </c:pt>
                <c:pt idx="15">
                  <c:v>24.559102708623438</c:v>
                </c:pt>
                <c:pt idx="16">
                  <c:v>21.5671652702841</c:v>
                </c:pt>
                <c:pt idx="17">
                  <c:v>18.318640470328535</c:v>
                </c:pt>
                <c:pt idx="18">
                  <c:v>18.176878038820192</c:v>
                </c:pt>
                <c:pt idx="19">
                  <c:v>17.269875641219247</c:v>
                </c:pt>
                <c:pt idx="20">
                  <c:v>18.058920200929819</c:v>
                </c:pt>
                <c:pt idx="21">
                  <c:v>17.179666168332627</c:v>
                </c:pt>
                <c:pt idx="22">
                  <c:v>17.477205262073085</c:v>
                </c:pt>
                <c:pt idx="23">
                  <c:v>15.648153133357008</c:v>
                </c:pt>
                <c:pt idx="24">
                  <c:v>16.603417487109329</c:v>
                </c:pt>
                <c:pt idx="25">
                  <c:v>16.511773812048759</c:v>
                </c:pt>
                <c:pt idx="26">
                  <c:v>15.918367068682128</c:v>
                </c:pt>
                <c:pt idx="27">
                  <c:v>14.166335262224969</c:v>
                </c:pt>
                <c:pt idx="28">
                  <c:v>16.313376913486856</c:v>
                </c:pt>
                <c:pt idx="29">
                  <c:v>18.808383333513397</c:v>
                </c:pt>
              </c:numCache>
            </c:numRef>
          </c:val>
          <c:smooth val="0"/>
          <c:extLst>
            <c:ext xmlns:c16="http://schemas.microsoft.com/office/drawing/2014/chart" uri="{C3380CC4-5D6E-409C-BE32-E72D297353CC}">
              <c16:uniqueId val="{00000003-BC03-48AC-8B2E-A0B1F9875096}"/>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Sheet1!$A$2:$A$32</c:f>
              <c:numCache>
                <c:formatCode>General</c:formatCode>
                <c:ptCount val="31"/>
                <c:pt idx="1">
                  <c:v>1995</c:v>
                </c:pt>
                <c:pt idx="5">
                  <c:v>1999</c:v>
                </c:pt>
                <c:pt idx="9">
                  <c:v>2003</c:v>
                </c:pt>
                <c:pt idx="13">
                  <c:v>2007</c:v>
                </c:pt>
                <c:pt idx="17">
                  <c:v>2011</c:v>
                </c:pt>
                <c:pt idx="21">
                  <c:v>2015</c:v>
                </c:pt>
                <c:pt idx="25">
                  <c:v>2019</c:v>
                </c:pt>
                <c:pt idx="29">
                  <c:v>2023</c:v>
                </c:pt>
              </c:numCache>
            </c:numRef>
          </c:cat>
          <c:val>
            <c:numRef>
              <c:f>Sheet1!$C$2:$C$31</c:f>
              <c:numCache>
                <c:formatCode>0.0</c:formatCode>
                <c:ptCount val="30"/>
                <c:pt idx="0">
                  <c:v>18.445642414355159</c:v>
                </c:pt>
                <c:pt idx="1">
                  <c:v>18.892642558660413</c:v>
                </c:pt>
                <c:pt idx="2">
                  <c:v>14.084787764837193</c:v>
                </c:pt>
                <c:pt idx="3">
                  <c:v>11.682361665600016</c:v>
                </c:pt>
                <c:pt idx="4">
                  <c:v>9.686447877284138</c:v>
                </c:pt>
                <c:pt idx="5">
                  <c:v>10.869571930318633</c:v>
                </c:pt>
                <c:pt idx="6">
                  <c:v>9.6247824398135986</c:v>
                </c:pt>
                <c:pt idx="7">
                  <c:v>10.929769596666231</c:v>
                </c:pt>
                <c:pt idx="8">
                  <c:v>9.3679828306319504</c:v>
                </c:pt>
                <c:pt idx="9">
                  <c:v>9.4521627729944946</c:v>
                </c:pt>
                <c:pt idx="10">
                  <c:v>10.944340212632895</c:v>
                </c:pt>
                <c:pt idx="11">
                  <c:v>9.9791377320589785</c:v>
                </c:pt>
                <c:pt idx="12">
                  <c:v>7.211605136881813</c:v>
                </c:pt>
                <c:pt idx="13">
                  <c:v>7.7959055206064987</c:v>
                </c:pt>
                <c:pt idx="14">
                  <c:v>8.2496375425207376</c:v>
                </c:pt>
                <c:pt idx="15">
                  <c:v>5.9777075554448107</c:v>
                </c:pt>
                <c:pt idx="16">
                  <c:v>6.9763087004360802</c:v>
                </c:pt>
                <c:pt idx="17">
                  <c:v>5.7354683339519283</c:v>
                </c:pt>
                <c:pt idx="18">
                  <c:v>6.4924435554554831</c:v>
                </c:pt>
                <c:pt idx="19">
                  <c:v>4.9384760298719703</c:v>
                </c:pt>
                <c:pt idx="20">
                  <c:v>5.1859748192111557</c:v>
                </c:pt>
                <c:pt idx="21">
                  <c:v>4.8594514121124037</c:v>
                </c:pt>
                <c:pt idx="22">
                  <c:v>5.051112804719522</c:v>
                </c:pt>
                <c:pt idx="23">
                  <c:v>5.1750604048435767</c:v>
                </c:pt>
                <c:pt idx="24">
                  <c:v>4.3213287693117568</c:v>
                </c:pt>
                <c:pt idx="25">
                  <c:v>3.5834730224205962</c:v>
                </c:pt>
                <c:pt idx="26">
                  <c:v>3.267788607421882</c:v>
                </c:pt>
                <c:pt idx="27">
                  <c:v>3.3865157409484783</c:v>
                </c:pt>
                <c:pt idx="28">
                  <c:v>3.2071149291752903</c:v>
                </c:pt>
                <c:pt idx="29">
                  <c:v>5.288662123403185</c:v>
                </c:pt>
              </c:numCache>
            </c:numRef>
          </c:val>
          <c:smooth val="0"/>
          <c:extLst>
            <c:ext xmlns:c16="http://schemas.microsoft.com/office/drawing/2014/chart" uri="{C3380CC4-5D6E-409C-BE32-E72D297353CC}">
              <c16:uniqueId val="{00000004-BC03-48AC-8B2E-A0B1F9875096}"/>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Sheet1!$A$2:$A$32</c:f>
              <c:numCache>
                <c:formatCode>General</c:formatCode>
                <c:ptCount val="31"/>
                <c:pt idx="1">
                  <c:v>1995</c:v>
                </c:pt>
                <c:pt idx="5">
                  <c:v>1999</c:v>
                </c:pt>
                <c:pt idx="9">
                  <c:v>2003</c:v>
                </c:pt>
                <c:pt idx="13">
                  <c:v>2007</c:v>
                </c:pt>
                <c:pt idx="17">
                  <c:v>2011</c:v>
                </c:pt>
                <c:pt idx="21">
                  <c:v>2015</c:v>
                </c:pt>
                <c:pt idx="25">
                  <c:v>2019</c:v>
                </c:pt>
                <c:pt idx="29">
                  <c:v>2023</c:v>
                </c:pt>
              </c:numCache>
            </c:numRef>
          </c:cat>
          <c:val>
            <c:numRef>
              <c:f>Sheet1!$B$2:$B$31</c:f>
              <c:numCache>
                <c:formatCode>0.0</c:formatCode>
                <c:ptCount val="30"/>
                <c:pt idx="0">
                  <c:v>57.3095534594718</c:v>
                </c:pt>
                <c:pt idx="1">
                  <c:v>58.362514590628642</c:v>
                </c:pt>
                <c:pt idx="2">
                  <c:v>38.413738560614618</c:v>
                </c:pt>
                <c:pt idx="3">
                  <c:v>41.141356161511474</c:v>
                </c:pt>
                <c:pt idx="4">
                  <c:v>34.239640667857074</c:v>
                </c:pt>
                <c:pt idx="5">
                  <c:v>36.198398028342574</c:v>
                </c:pt>
                <c:pt idx="6">
                  <c:v>30.43810580285577</c:v>
                </c:pt>
                <c:pt idx="7">
                  <c:v>27.82141462057492</c:v>
                </c:pt>
                <c:pt idx="8">
                  <c:v>22.868415687182118</c:v>
                </c:pt>
                <c:pt idx="9">
                  <c:v>33.912532527490981</c:v>
                </c:pt>
                <c:pt idx="10">
                  <c:v>29.574190223534028</c:v>
                </c:pt>
                <c:pt idx="11">
                  <c:v>23.48618658327462</c:v>
                </c:pt>
                <c:pt idx="12">
                  <c:v>24.588314151080034</c:v>
                </c:pt>
                <c:pt idx="13">
                  <c:v>25.842297380237106</c:v>
                </c:pt>
                <c:pt idx="14">
                  <c:v>21.823637727613722</c:v>
                </c:pt>
                <c:pt idx="15">
                  <c:v>17.236635806459098</c:v>
                </c:pt>
                <c:pt idx="16">
                  <c:v>13.720513147191705</c:v>
                </c:pt>
                <c:pt idx="17">
                  <c:v>15.714210884710072</c:v>
                </c:pt>
                <c:pt idx="18">
                  <c:v>18.313224277372946</c:v>
                </c:pt>
                <c:pt idx="19">
                  <c:v>18.065011459991645</c:v>
                </c:pt>
                <c:pt idx="20">
                  <c:v>16.468481859333828</c:v>
                </c:pt>
                <c:pt idx="21">
                  <c:v>12.918423952277823</c:v>
                </c:pt>
                <c:pt idx="22">
                  <c:v>11.55437910968257</c:v>
                </c:pt>
                <c:pt idx="23">
                  <c:v>5.8741228866507891</c:v>
                </c:pt>
                <c:pt idx="24">
                  <c:v>4.723298084563706</c:v>
                </c:pt>
                <c:pt idx="25">
                  <c:v>7.0650574035914042</c:v>
                </c:pt>
                <c:pt idx="26">
                  <c:v>6.4810914157944195</c:v>
                </c:pt>
                <c:pt idx="27">
                  <c:v>3.222094361334868</c:v>
                </c:pt>
                <c:pt idx="28">
                  <c:v>11.761938367442955</c:v>
                </c:pt>
                <c:pt idx="29">
                  <c:v>8.993803269547282</c:v>
                </c:pt>
              </c:numCache>
            </c:numRef>
          </c:val>
          <c:smooth val="0"/>
          <c:extLst>
            <c:ext xmlns:c16="http://schemas.microsoft.com/office/drawing/2014/chart" uri="{C3380CC4-5D6E-409C-BE32-E72D297353CC}">
              <c16:uniqueId val="{00000005-BC03-48AC-8B2E-A0B1F9875096}"/>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1"/>
        <c:noMultiLvlLbl val="1"/>
      </c:catAx>
      <c:valAx>
        <c:axId val="62869567"/>
        <c:scaling>
          <c:logBase val="10"/>
          <c:orientation val="minMax"/>
          <c:min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a:t>
                </a:r>
                <a:r>
                  <a:rPr lang="en-US" sz="2000" b="1" baseline="0">
                    <a:solidFill>
                      <a:schemeClr val="tx1">
                        <a:lumMod val="85000"/>
                        <a:lumOff val="15000"/>
                      </a:schemeClr>
                    </a:solidFill>
                    <a:latin typeface="Calibri" panose="020F0502020204030204" pitchFamily="34" charset="0"/>
                    <a:cs typeface="Calibri" panose="020F0502020204030204" pitchFamily="34" charset="0"/>
                  </a:rPr>
                  <a:t> persons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layout>
            <c:manualLayout>
              <c:xMode val="edge"/>
              <c:yMode val="edge"/>
              <c:x val="3.4625263958751175E-3"/>
              <c:y val="0.1686487769626246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25466074055330096"/>
          <c:y val="3.3439539433505278E-2"/>
          <c:w val="0.52198611725446897"/>
          <c:h val="0.131918853061448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417874365054401E-2"/>
          <c:y val="5.1911587283830773E-2"/>
          <c:w val="0.83352754643485993"/>
          <c:h val="0.93253599607397875"/>
        </c:manualLayout>
      </c:layout>
      <c:barChart>
        <c:barDir val="bar"/>
        <c:grouping val="clustered"/>
        <c:varyColors val="0"/>
        <c:ser>
          <c:idx val="0"/>
          <c:order val="0"/>
          <c:tx>
            <c:strRef>
              <c:f>Sheet1!$B$1</c:f>
              <c:strCache>
                <c:ptCount val="1"/>
                <c:pt idx="0">
                  <c:v>Males</c:v>
                </c:pt>
              </c:strCache>
            </c:strRef>
          </c:tx>
          <c:spPr>
            <a:solidFill>
              <a:srgbClr val="005DAA"/>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409D-4FF7-B956-077628F0C14F}"/>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409D-4FF7-B956-077628F0C14F}"/>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409D-4FF7-B956-077628F0C14F}"/>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409D-4FF7-B956-077628F0C14F}"/>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409D-4FF7-B956-077628F0C14F}"/>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409D-4FF7-B956-077628F0C14F}"/>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409D-4FF7-B956-077628F0C14F}"/>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409D-4FF7-B956-077628F0C14F}"/>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409D-4FF7-B956-077628F0C14F}"/>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9D-4FF7-B956-077628F0C14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09D-4FF7-B956-077628F0C14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0.61846275752773372</c:v>
                </c:pt>
                <c:pt idx="1">
                  <c:v>0.63517665130568357</c:v>
                </c:pt>
                <c:pt idx="2">
                  <c:v>0.6357593885011632</c:v>
                </c:pt>
                <c:pt idx="3">
                  <c:v>0.61116552399608226</c:v>
                </c:pt>
                <c:pt idx="4">
                  <c:v>0.50212765957446803</c:v>
                </c:pt>
                <c:pt idx="5">
                  <c:v>0.55844155844155841</c:v>
                </c:pt>
              </c:numCache>
            </c:numRef>
          </c:val>
          <c:extLst>
            <c:ext xmlns:c16="http://schemas.microsoft.com/office/drawing/2014/chart" uri="{C3380CC4-5D6E-409C-BE32-E72D297353CC}">
              <c16:uniqueId val="{00000012-409D-4FF7-B956-077628F0C14F}"/>
            </c:ext>
          </c:extLst>
        </c:ser>
        <c:dLbls>
          <c:showLegendKey val="0"/>
          <c:showVal val="0"/>
          <c:showCatName val="0"/>
          <c:showSerName val="0"/>
          <c:showPercent val="0"/>
          <c:showBubbleSize val="0"/>
        </c:dLbls>
        <c:gapWidth val="10"/>
        <c:axId val="437378656"/>
        <c:axId val="437380624"/>
      </c:barChart>
      <c:valAx>
        <c:axId val="437380624"/>
        <c:scaling>
          <c:orientation val="maxMin"/>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417874365054401E-2"/>
          <c:y val="5.1911587283830773E-2"/>
          <c:w val="0.8379884698273975"/>
          <c:h val="0.9288811456386723"/>
        </c:manualLayout>
      </c:layout>
      <c:barChart>
        <c:barDir val="bar"/>
        <c:grouping val="clustered"/>
        <c:varyColors val="0"/>
        <c:ser>
          <c:idx val="0"/>
          <c:order val="0"/>
          <c:tx>
            <c:strRef>
              <c:f>Sheet1!$B$1</c:f>
              <c:strCache>
                <c:ptCount val="1"/>
                <c:pt idx="0">
                  <c:v>Females</c:v>
                </c:pt>
              </c:strCache>
            </c:strRef>
          </c:tx>
          <c:spPr>
            <a:solidFill>
              <a:srgbClr val="762A83"/>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6B4F-4122-B6AA-D8606D732939}"/>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6B4F-4122-B6AA-D8606D732939}"/>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6B4F-4122-B6AA-D8606D732939}"/>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6B4F-4122-B6AA-D8606D732939}"/>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6B4F-4122-B6AA-D8606D732939}"/>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6B4F-4122-B6AA-D8606D732939}"/>
              </c:ext>
            </c:extLst>
          </c:dPt>
          <c:dPt>
            <c:idx val="6"/>
            <c:invertIfNegative val="0"/>
            <c:bubble3D val="0"/>
            <c:spPr>
              <a:solidFill>
                <a:srgbClr val="762A83"/>
              </a:solidFill>
              <a:ln w="9525">
                <a:noFill/>
              </a:ln>
              <a:effectLst/>
            </c:spPr>
            <c:extLst>
              <c:ext xmlns:c16="http://schemas.microsoft.com/office/drawing/2014/chart" uri="{C3380CC4-5D6E-409C-BE32-E72D297353CC}">
                <c16:uniqueId val="{0000000D-6B4F-4122-B6AA-D8606D732939}"/>
              </c:ext>
            </c:extLst>
          </c:dPt>
          <c:dPt>
            <c:idx val="7"/>
            <c:invertIfNegative val="0"/>
            <c:bubble3D val="0"/>
            <c:spPr>
              <a:solidFill>
                <a:srgbClr val="762A83"/>
              </a:solidFill>
              <a:ln w="9525">
                <a:noFill/>
              </a:ln>
              <a:effectLst/>
            </c:spPr>
            <c:extLst>
              <c:ext xmlns:c16="http://schemas.microsoft.com/office/drawing/2014/chart" uri="{C3380CC4-5D6E-409C-BE32-E72D297353CC}">
                <c16:uniqueId val="{0000000F-6B4F-4122-B6AA-D8606D732939}"/>
              </c:ext>
            </c:extLst>
          </c:dPt>
          <c:dPt>
            <c:idx val="8"/>
            <c:invertIfNegative val="0"/>
            <c:bubble3D val="0"/>
            <c:spPr>
              <a:solidFill>
                <a:srgbClr val="762A83"/>
              </a:solidFill>
              <a:ln w="9525">
                <a:noFill/>
              </a:ln>
              <a:effectLst/>
            </c:spPr>
            <c:extLst>
              <c:ext xmlns:c16="http://schemas.microsoft.com/office/drawing/2014/chart" uri="{C3380CC4-5D6E-409C-BE32-E72D297353CC}">
                <c16:uniqueId val="{00000011-6B4F-4122-B6AA-D8606D732939}"/>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4F-4122-B6AA-D8606D732939}"/>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6B4F-4122-B6AA-D8606D73293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0.38153724247226622</c:v>
                </c:pt>
                <c:pt idx="1">
                  <c:v>0.36482334869431643</c:v>
                </c:pt>
                <c:pt idx="2">
                  <c:v>0.3642406114988368</c:v>
                </c:pt>
                <c:pt idx="3">
                  <c:v>0.38883447600391774</c:v>
                </c:pt>
                <c:pt idx="4">
                  <c:v>0.49787234042553191</c:v>
                </c:pt>
                <c:pt idx="5">
                  <c:v>0.44155844155844154</c:v>
                </c:pt>
              </c:numCache>
            </c:numRef>
          </c:val>
          <c:extLst>
            <c:ext xmlns:c16="http://schemas.microsoft.com/office/drawing/2014/chart" uri="{C3380CC4-5D6E-409C-BE32-E72D297353CC}">
              <c16:uniqueId val="{00000012-6B4F-4122-B6AA-D8606D732939}"/>
            </c:ext>
          </c:extLst>
        </c:ser>
        <c:dLbls>
          <c:showLegendKey val="0"/>
          <c:showVal val="0"/>
          <c:showCatName val="0"/>
          <c:showSerName val="0"/>
          <c:showPercent val="0"/>
          <c:showBubbleSize val="0"/>
        </c:dLbls>
        <c:gapWidth val="10"/>
        <c:axId val="437378656"/>
        <c:axId val="437380624"/>
      </c:barChart>
      <c:valAx>
        <c:axId val="437380624"/>
        <c:scaling>
          <c:orientation val="minMax"/>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5535048164444E-2"/>
          <c:y val="4.4338185380295644E-2"/>
          <c:w val="0.89822649242127173"/>
          <c:h val="0.8117003493004773"/>
        </c:manualLayout>
      </c:layout>
      <c:barChart>
        <c:barDir val="col"/>
        <c:grouping val="stacked"/>
        <c:varyColors val="0"/>
        <c:ser>
          <c:idx val="0"/>
          <c:order val="0"/>
          <c:tx>
            <c:strRef>
              <c:f>Sheet1!$D$1</c:f>
              <c:strCache>
                <c:ptCount val="1"/>
                <c:pt idx="0">
                  <c:v>U.S.-born</c:v>
                </c:pt>
              </c:strCache>
            </c:strRef>
          </c:tx>
          <c:spPr>
            <a:solidFill>
              <a:srgbClr val="9A4E9E"/>
            </a:solidFill>
            <a:ln>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Sheet1!$D$2:$D$32</c:f>
              <c:numCache>
                <c:formatCode>General</c:formatCode>
                <c:ptCount val="31"/>
                <c:pt idx="0">
                  <c:v>1231</c:v>
                </c:pt>
                <c:pt idx="1">
                  <c:v>1248</c:v>
                </c:pt>
                <c:pt idx="2">
                  <c:v>1180</c:v>
                </c:pt>
                <c:pt idx="3">
                  <c:v>1039</c:v>
                </c:pt>
                <c:pt idx="4">
                  <c:v>959</c:v>
                </c:pt>
                <c:pt idx="5">
                  <c:v>817</c:v>
                </c:pt>
                <c:pt idx="6">
                  <c:v>757</c:v>
                </c:pt>
                <c:pt idx="7">
                  <c:v>704</c:v>
                </c:pt>
                <c:pt idx="8">
                  <c:v>652</c:v>
                </c:pt>
                <c:pt idx="9">
                  <c:v>688</c:v>
                </c:pt>
                <c:pt idx="10">
                  <c:v>641</c:v>
                </c:pt>
                <c:pt idx="11">
                  <c:v>668</c:v>
                </c:pt>
                <c:pt idx="12">
                  <c:v>606</c:v>
                </c:pt>
                <c:pt idx="13">
                  <c:v>600</c:v>
                </c:pt>
                <c:pt idx="14">
                  <c:v>559</c:v>
                </c:pt>
                <c:pt idx="15">
                  <c:v>576</c:v>
                </c:pt>
                <c:pt idx="16">
                  <c:v>500</c:v>
                </c:pt>
                <c:pt idx="17">
                  <c:v>478</c:v>
                </c:pt>
                <c:pt idx="18">
                  <c:v>455</c:v>
                </c:pt>
                <c:pt idx="19">
                  <c:v>350</c:v>
                </c:pt>
                <c:pt idx="20">
                  <c:v>382</c:v>
                </c:pt>
                <c:pt idx="21">
                  <c:v>347</c:v>
                </c:pt>
                <c:pt idx="22">
                  <c:v>340</c:v>
                </c:pt>
                <c:pt idx="23">
                  <c:v>286</c:v>
                </c:pt>
                <c:pt idx="24">
                  <c:v>334</c:v>
                </c:pt>
                <c:pt idx="25">
                  <c:v>289</c:v>
                </c:pt>
                <c:pt idx="26">
                  <c:v>293</c:v>
                </c:pt>
                <c:pt idx="27">
                  <c:v>255</c:v>
                </c:pt>
                <c:pt idx="28">
                  <c:v>252</c:v>
                </c:pt>
                <c:pt idx="29">
                  <c:v>279</c:v>
                </c:pt>
                <c:pt idx="30">
                  <c:v>336</c:v>
                </c:pt>
              </c:numCache>
            </c:numRef>
          </c:val>
          <c:extLst>
            <c:ext xmlns:c16="http://schemas.microsoft.com/office/drawing/2014/chart" uri="{C3380CC4-5D6E-409C-BE32-E72D297353CC}">
              <c16:uniqueId val="{00000000-E72B-4C3F-83D0-C4CF2831B5A6}"/>
            </c:ext>
          </c:extLst>
        </c:ser>
        <c:ser>
          <c:idx val="1"/>
          <c:order val="1"/>
          <c:tx>
            <c:strRef>
              <c:f>Sheet1!$G$1</c:f>
              <c:strCache>
                <c:ptCount val="1"/>
                <c:pt idx="0">
                  <c:v>Non-U.S.–born</c:v>
                </c:pt>
              </c:strCache>
            </c:strRef>
          </c:tx>
          <c:spPr>
            <a:solidFill>
              <a:srgbClr val="005DAA"/>
            </a:solidFill>
            <a:ln>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Sheet1!$G$2:$G$32</c:f>
              <c:numCache>
                <c:formatCode>General</c:formatCode>
                <c:ptCount val="31"/>
                <c:pt idx="0">
                  <c:v>413</c:v>
                </c:pt>
                <c:pt idx="1">
                  <c:v>390</c:v>
                </c:pt>
                <c:pt idx="2">
                  <c:v>354</c:v>
                </c:pt>
                <c:pt idx="3">
                  <c:v>314</c:v>
                </c:pt>
                <c:pt idx="4">
                  <c:v>288</c:v>
                </c:pt>
                <c:pt idx="5">
                  <c:v>254</c:v>
                </c:pt>
                <c:pt idx="6">
                  <c:v>270</c:v>
                </c:pt>
                <c:pt idx="7">
                  <c:v>258</c:v>
                </c:pt>
                <c:pt idx="8">
                  <c:v>272</c:v>
                </c:pt>
                <c:pt idx="9">
                  <c:v>249</c:v>
                </c:pt>
                <c:pt idx="10">
                  <c:v>269</c:v>
                </c:pt>
                <c:pt idx="11">
                  <c:v>283</c:v>
                </c:pt>
                <c:pt idx="12">
                  <c:v>243</c:v>
                </c:pt>
                <c:pt idx="13">
                  <c:v>203</c:v>
                </c:pt>
                <c:pt idx="14">
                  <c:v>206</c:v>
                </c:pt>
                <c:pt idx="15">
                  <c:v>205</c:v>
                </c:pt>
                <c:pt idx="16">
                  <c:v>147</c:v>
                </c:pt>
                <c:pt idx="17">
                  <c:v>156</c:v>
                </c:pt>
                <c:pt idx="18">
                  <c:v>120</c:v>
                </c:pt>
                <c:pt idx="19">
                  <c:v>137</c:v>
                </c:pt>
                <c:pt idx="20">
                  <c:v>100</c:v>
                </c:pt>
                <c:pt idx="21">
                  <c:v>111</c:v>
                </c:pt>
                <c:pt idx="22">
                  <c:v>100</c:v>
                </c:pt>
                <c:pt idx="23">
                  <c:v>101</c:v>
                </c:pt>
                <c:pt idx="24">
                  <c:v>96</c:v>
                </c:pt>
                <c:pt idx="25">
                  <c:v>83</c:v>
                </c:pt>
                <c:pt idx="26">
                  <c:v>72</c:v>
                </c:pt>
                <c:pt idx="27">
                  <c:v>63</c:v>
                </c:pt>
                <c:pt idx="28">
                  <c:v>63</c:v>
                </c:pt>
                <c:pt idx="29">
                  <c:v>82</c:v>
                </c:pt>
                <c:pt idx="30">
                  <c:v>129</c:v>
                </c:pt>
              </c:numCache>
            </c:numRef>
          </c:val>
          <c:extLst>
            <c:ext xmlns:c16="http://schemas.microsoft.com/office/drawing/2014/chart" uri="{C3380CC4-5D6E-409C-BE32-E72D297353CC}">
              <c16:uniqueId val="{00000001-E72B-4C3F-83D0-C4CF2831B5A6}"/>
            </c:ext>
          </c:extLst>
        </c:ser>
        <c:dLbls>
          <c:showLegendKey val="0"/>
          <c:showVal val="0"/>
          <c:showCatName val="0"/>
          <c:showSerName val="0"/>
          <c:showPercent val="0"/>
          <c:showBubbleSize val="0"/>
        </c:dLbls>
        <c:gapWidth val="10"/>
        <c:overlap val="100"/>
        <c:axId val="187989064"/>
        <c:axId val="186990576"/>
      </c:barChart>
      <c:catAx>
        <c:axId val="1879890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186990576"/>
        <c:crosses val="autoZero"/>
        <c:auto val="0"/>
        <c:lblAlgn val="ctr"/>
        <c:lblOffset val="100"/>
        <c:noMultiLvlLbl val="0"/>
      </c:catAx>
      <c:valAx>
        <c:axId val="186990576"/>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600" b="0" i="0" u="none" strike="noStrike" kern="1200" baseline="0">
                <a:ln>
                  <a:noFill/>
                </a:ln>
                <a:solidFill>
                  <a:schemeClr val="tx1">
                    <a:lumMod val="85000"/>
                    <a:lumOff val="15000"/>
                  </a:schemeClr>
                </a:solidFill>
                <a:latin typeface="Calibri" panose="020F0502020204030204" pitchFamily="34" charset="0"/>
                <a:ea typeface="+mn-ea"/>
                <a:cs typeface="+mn-cs"/>
              </a:defRPr>
            </a:pPr>
            <a:endParaRPr lang="en-US"/>
          </a:p>
        </c:txPr>
        <c:crossAx val="187989064"/>
        <c:crosses val="autoZero"/>
        <c:crossBetween val="between"/>
      </c:valAx>
      <c:spPr>
        <a:noFill/>
        <a:ln>
          <a:noFill/>
        </a:ln>
        <a:effectLst/>
      </c:spPr>
    </c:plotArea>
    <c:legend>
      <c:legendPos val="r"/>
      <c:layout>
        <c:manualLayout>
          <c:xMode val="edge"/>
          <c:yMode val="edge"/>
          <c:x val="0.74821934890634156"/>
          <c:y val="7.6814950384879427E-2"/>
          <c:w val="0.14300052273915317"/>
          <c:h val="0.1299612355370651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36977417308382E-2"/>
          <c:y val="7.3405984720211148E-2"/>
          <c:w val="0.91107801969029922"/>
          <c:h val="0.82371239249841821"/>
        </c:manualLayout>
      </c:layout>
      <c:lineChart>
        <c:grouping val="standard"/>
        <c:varyColors val="0"/>
        <c:ser>
          <c:idx val="2"/>
          <c:order val="0"/>
          <c:tx>
            <c:v>Non-U.S.–born, 0–4 years</c:v>
          </c:tx>
          <c:spPr>
            <a:ln w="31750" cap="rnd">
              <a:solidFill>
                <a:schemeClr val="accent6"/>
              </a:solidFill>
              <a:round/>
            </a:ln>
            <a:effectLst/>
          </c:spPr>
          <c:marker>
            <c:symbol val="none"/>
          </c:marker>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Sheet1!$D$2:$D$31</c:f>
              <c:numCache>
                <c:formatCode>0.0</c:formatCode>
                <c:ptCount val="30"/>
                <c:pt idx="0">
                  <c:v>57.3095534594718</c:v>
                </c:pt>
                <c:pt idx="1">
                  <c:v>58.362514590628642</c:v>
                </c:pt>
                <c:pt idx="2">
                  <c:v>38.413738560614618</c:v>
                </c:pt>
                <c:pt idx="3">
                  <c:v>41.141356161511474</c:v>
                </c:pt>
                <c:pt idx="4">
                  <c:v>34.239640667857074</c:v>
                </c:pt>
                <c:pt idx="5">
                  <c:v>36.198398028342574</c:v>
                </c:pt>
                <c:pt idx="6">
                  <c:v>30.43810580285577</c:v>
                </c:pt>
                <c:pt idx="7">
                  <c:v>27.82141462057492</c:v>
                </c:pt>
                <c:pt idx="8">
                  <c:v>22.868415687182118</c:v>
                </c:pt>
                <c:pt idx="9">
                  <c:v>33.912532527490981</c:v>
                </c:pt>
                <c:pt idx="10">
                  <c:v>29.574190223534028</c:v>
                </c:pt>
                <c:pt idx="11">
                  <c:v>23.48618658327462</c:v>
                </c:pt>
                <c:pt idx="12">
                  <c:v>24.588314151080034</c:v>
                </c:pt>
                <c:pt idx="13">
                  <c:v>25.842297380237106</c:v>
                </c:pt>
                <c:pt idx="14">
                  <c:v>21.823637727613722</c:v>
                </c:pt>
                <c:pt idx="15">
                  <c:v>17.236635806459098</c:v>
                </c:pt>
                <c:pt idx="16">
                  <c:v>13.720513147191705</c:v>
                </c:pt>
                <c:pt idx="17">
                  <c:v>15.714210884710072</c:v>
                </c:pt>
                <c:pt idx="18">
                  <c:v>18.313224277372946</c:v>
                </c:pt>
                <c:pt idx="19">
                  <c:v>18.065011459991645</c:v>
                </c:pt>
                <c:pt idx="20">
                  <c:v>16.468481859333828</c:v>
                </c:pt>
                <c:pt idx="21">
                  <c:v>12.918423952277823</c:v>
                </c:pt>
                <c:pt idx="22">
                  <c:v>11.55437910968257</c:v>
                </c:pt>
                <c:pt idx="23">
                  <c:v>5.8741228866507891</c:v>
                </c:pt>
                <c:pt idx="24">
                  <c:v>4.723298084563706</c:v>
                </c:pt>
                <c:pt idx="25">
                  <c:v>7.0650574035914042</c:v>
                </c:pt>
                <c:pt idx="26">
                  <c:v>6.4810914157944195</c:v>
                </c:pt>
                <c:pt idx="27">
                  <c:v>3.222094361334868</c:v>
                </c:pt>
                <c:pt idx="28">
                  <c:v>11.761938367442955</c:v>
                </c:pt>
                <c:pt idx="29">
                  <c:v>8.993803269547282</c:v>
                </c:pt>
              </c:numCache>
            </c:numRef>
          </c:val>
          <c:smooth val="0"/>
          <c:extLst>
            <c:ext xmlns:c16="http://schemas.microsoft.com/office/drawing/2014/chart" uri="{C3380CC4-5D6E-409C-BE32-E72D297353CC}">
              <c16:uniqueId val="{00000000-2679-4D53-AD40-FD2441C083B4}"/>
            </c:ext>
          </c:extLst>
        </c:ser>
        <c:ser>
          <c:idx val="1"/>
          <c:order val="1"/>
          <c:tx>
            <c:v>Non-U.S.–born, 5–14 years</c:v>
          </c:tx>
          <c:spPr>
            <a:ln w="31750" cap="rnd">
              <a:solidFill>
                <a:schemeClr val="accent6"/>
              </a:solidFill>
              <a:prstDash val="dash"/>
              <a:round/>
            </a:ln>
            <a:effectLst/>
          </c:spPr>
          <c:marker>
            <c:symbol val="none"/>
          </c:marker>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Sheet1!$E$2:$E$31</c:f>
              <c:numCache>
                <c:formatCode>0.0</c:formatCode>
                <c:ptCount val="30"/>
                <c:pt idx="0">
                  <c:v>18.445642414355159</c:v>
                </c:pt>
                <c:pt idx="1">
                  <c:v>18.892642558660413</c:v>
                </c:pt>
                <c:pt idx="2">
                  <c:v>14.084787764837193</c:v>
                </c:pt>
                <c:pt idx="3">
                  <c:v>11.682361665600016</c:v>
                </c:pt>
                <c:pt idx="4">
                  <c:v>9.686447877284138</c:v>
                </c:pt>
                <c:pt idx="5">
                  <c:v>10.869571930318633</c:v>
                </c:pt>
                <c:pt idx="6">
                  <c:v>9.6247824398135986</c:v>
                </c:pt>
                <c:pt idx="7">
                  <c:v>10.929769596666231</c:v>
                </c:pt>
                <c:pt idx="8">
                  <c:v>9.3679828306319504</c:v>
                </c:pt>
                <c:pt idx="9">
                  <c:v>9.4521627729944946</c:v>
                </c:pt>
                <c:pt idx="10">
                  <c:v>10.944340212632895</c:v>
                </c:pt>
                <c:pt idx="11">
                  <c:v>9.9791377320589785</c:v>
                </c:pt>
                <c:pt idx="12">
                  <c:v>7.211605136881813</c:v>
                </c:pt>
                <c:pt idx="13">
                  <c:v>7.7959055206064987</c:v>
                </c:pt>
                <c:pt idx="14">
                  <c:v>8.2496375425207376</c:v>
                </c:pt>
                <c:pt idx="15">
                  <c:v>5.9777075554448107</c:v>
                </c:pt>
                <c:pt idx="16">
                  <c:v>6.9763087004360802</c:v>
                </c:pt>
                <c:pt idx="17">
                  <c:v>5.7354683339519283</c:v>
                </c:pt>
                <c:pt idx="18">
                  <c:v>6.4924435554554831</c:v>
                </c:pt>
                <c:pt idx="19">
                  <c:v>4.9384760298719703</c:v>
                </c:pt>
                <c:pt idx="20">
                  <c:v>5.1859748192111557</c:v>
                </c:pt>
                <c:pt idx="21">
                  <c:v>4.8594514121124037</c:v>
                </c:pt>
                <c:pt idx="22">
                  <c:v>5.051112804719522</c:v>
                </c:pt>
                <c:pt idx="23">
                  <c:v>5.1750604048435767</c:v>
                </c:pt>
                <c:pt idx="24">
                  <c:v>4.3213287693117568</c:v>
                </c:pt>
                <c:pt idx="25">
                  <c:v>3.5834730224205962</c:v>
                </c:pt>
                <c:pt idx="26">
                  <c:v>3.267788607421882</c:v>
                </c:pt>
                <c:pt idx="27">
                  <c:v>3.3865157409484783</c:v>
                </c:pt>
                <c:pt idx="28">
                  <c:v>3.2071149291752903</c:v>
                </c:pt>
                <c:pt idx="29">
                  <c:v>5.288662123403185</c:v>
                </c:pt>
              </c:numCache>
            </c:numRef>
          </c:val>
          <c:smooth val="0"/>
          <c:extLst>
            <c:ext xmlns:c16="http://schemas.microsoft.com/office/drawing/2014/chart" uri="{C3380CC4-5D6E-409C-BE32-E72D297353CC}">
              <c16:uniqueId val="{00000001-2679-4D53-AD40-FD2441C083B4}"/>
            </c:ext>
          </c:extLst>
        </c:ser>
        <c:ser>
          <c:idx val="28"/>
          <c:order val="2"/>
          <c:tx>
            <c:v>U.S.-born, 0–4 years</c:v>
          </c:tx>
          <c:spPr>
            <a:ln w="31750" cap="rnd">
              <a:solidFill>
                <a:schemeClr val="accent2"/>
              </a:solidFill>
              <a:round/>
            </a:ln>
            <a:effectLst/>
          </c:spPr>
          <c:marker>
            <c:symbol val="none"/>
          </c:marker>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Sheet1!$B$2:$B$31</c:f>
              <c:numCache>
                <c:formatCode>0.0</c:formatCode>
                <c:ptCount val="30"/>
                <c:pt idx="0">
                  <c:v>4.1855469259603932</c:v>
                </c:pt>
                <c:pt idx="1">
                  <c:v>3.8233411036385645</c:v>
                </c:pt>
                <c:pt idx="2">
                  <c:v>3.3607741043574855</c:v>
                </c:pt>
                <c:pt idx="3">
                  <c:v>3.2287992440085338</c:v>
                </c:pt>
                <c:pt idx="4">
                  <c:v>2.7972085823116108</c:v>
                </c:pt>
                <c:pt idx="5">
                  <c:v>2.604075123891592</c:v>
                </c:pt>
                <c:pt idx="6">
                  <c:v>2.3482605117704614</c:v>
                </c:pt>
                <c:pt idx="7">
                  <c:v>2.2850507790498065</c:v>
                </c:pt>
                <c:pt idx="8">
                  <c:v>2.4217603930877805</c:v>
                </c:pt>
                <c:pt idx="9">
                  <c:v>2.2741671527166609</c:v>
                </c:pt>
                <c:pt idx="10">
                  <c:v>2.2847662243009061</c:v>
                </c:pt>
                <c:pt idx="11">
                  <c:v>2.0028261325157675</c:v>
                </c:pt>
                <c:pt idx="12">
                  <c:v>2.0304293345310054</c:v>
                </c:pt>
                <c:pt idx="13">
                  <c:v>1.9190119863456885</c:v>
                </c:pt>
                <c:pt idx="14">
                  <c:v>2.07277543613883</c:v>
                </c:pt>
                <c:pt idx="15">
                  <c:v>1.6725590620631869</c:v>
                </c:pt>
                <c:pt idx="16">
                  <c:v>1.52321937429081</c:v>
                </c:pt>
                <c:pt idx="17">
                  <c:v>1.5055709687921734</c:v>
                </c:pt>
                <c:pt idx="18">
                  <c:v>1.0984155104331839</c:v>
                </c:pt>
                <c:pt idx="19">
                  <c:v>1.3300434893762016</c:v>
                </c:pt>
                <c:pt idx="20">
                  <c:v>1.1414169774565053</c:v>
                </c:pt>
                <c:pt idx="21">
                  <c:v>1.0709657066071088</c:v>
                </c:pt>
                <c:pt idx="22">
                  <c:v>0.9726182501375541</c:v>
                </c:pt>
                <c:pt idx="23">
                  <c:v>1.0513027043945524</c:v>
                </c:pt>
                <c:pt idx="24">
                  <c:v>0.85267444915060608</c:v>
                </c:pt>
                <c:pt idx="25">
                  <c:v>1.0132374066677194</c:v>
                </c:pt>
                <c:pt idx="26">
                  <c:v>0.79379809724507144</c:v>
                </c:pt>
                <c:pt idx="27">
                  <c:v>0.80887932377262806</c:v>
                </c:pt>
                <c:pt idx="28">
                  <c:v>0.95936954838254129</c:v>
                </c:pt>
                <c:pt idx="29">
                  <c:v>1.1089223839845126</c:v>
                </c:pt>
              </c:numCache>
            </c:numRef>
          </c:val>
          <c:smooth val="0"/>
          <c:extLst>
            <c:ext xmlns:c16="http://schemas.microsoft.com/office/drawing/2014/chart" uri="{C3380CC4-5D6E-409C-BE32-E72D297353CC}">
              <c16:uniqueId val="{00000002-2679-4D53-AD40-FD2441C083B4}"/>
            </c:ext>
          </c:extLst>
        </c:ser>
        <c:ser>
          <c:idx val="0"/>
          <c:order val="3"/>
          <c:tx>
            <c:v>U.S.-born, 5–14 years</c:v>
          </c:tx>
          <c:spPr>
            <a:ln w="31750" cap="rnd">
              <a:solidFill>
                <a:schemeClr val="accent2"/>
              </a:solidFill>
              <a:prstDash val="dash"/>
              <a:round/>
            </a:ln>
            <a:effectLst/>
          </c:spPr>
          <c:marker>
            <c:symbol val="none"/>
          </c:marker>
          <c:cat>
            <c:numRef>
              <c:f>Sheet1!$A$2:$A$31</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Sheet1!$C$2:$C$31</c:f>
              <c:numCache>
                <c:formatCode>0.0</c:formatCode>
                <c:ptCount val="30"/>
                <c:pt idx="0">
                  <c:v>1.0746422091320738</c:v>
                </c:pt>
                <c:pt idx="1">
                  <c:v>1.0867435833777701</c:v>
                </c:pt>
                <c:pt idx="2">
                  <c:v>0.97513028250360856</c:v>
                </c:pt>
                <c:pt idx="3">
                  <c:v>0.86390881048395896</c:v>
                </c:pt>
                <c:pt idx="4">
                  <c:v>0.71534247357859249</c:v>
                </c:pt>
                <c:pt idx="5">
                  <c:v>0.65170029247744665</c:v>
                </c:pt>
                <c:pt idx="6">
                  <c:v>0.64356301097236468</c:v>
                </c:pt>
                <c:pt idx="7">
                  <c:v>0.53408566505173571</c:v>
                </c:pt>
                <c:pt idx="8">
                  <c:v>0.55544869821042842</c:v>
                </c:pt>
                <c:pt idx="9">
                  <c:v>0.50288752371461043</c:v>
                </c:pt>
                <c:pt idx="10">
                  <c:v>0.56072058508236522</c:v>
                </c:pt>
                <c:pt idx="11">
                  <c:v>0.52958886621301304</c:v>
                </c:pt>
                <c:pt idx="12">
                  <c:v>0.49657183444555025</c:v>
                </c:pt>
                <c:pt idx="13">
                  <c:v>0.4383164178209496</c:v>
                </c:pt>
                <c:pt idx="14">
                  <c:v>0.38382426574871814</c:v>
                </c:pt>
                <c:pt idx="15">
                  <c:v>0.38492691310032101</c:v>
                </c:pt>
                <c:pt idx="16">
                  <c:v>0.3977008303152047</c:v>
                </c:pt>
                <c:pt idx="17">
                  <c:v>0.34957928766025897</c:v>
                </c:pt>
                <c:pt idx="18">
                  <c:v>0.33310613980479831</c:v>
                </c:pt>
                <c:pt idx="19">
                  <c:v>0.30153340289038866</c:v>
                </c:pt>
                <c:pt idx="20">
                  <c:v>0.30955210603775346</c:v>
                </c:pt>
                <c:pt idx="21">
                  <c:v>0.32792117925097403</c:v>
                </c:pt>
                <c:pt idx="22">
                  <c:v>0.23925274166012794</c:v>
                </c:pt>
                <c:pt idx="23">
                  <c:v>0.32335995242566701</c:v>
                </c:pt>
                <c:pt idx="24">
                  <c:v>0.30843926747393147</c:v>
                </c:pt>
                <c:pt idx="25">
                  <c:v>0.24303464603181005</c:v>
                </c:pt>
                <c:pt idx="26">
                  <c:v>0.26108019268225174</c:v>
                </c:pt>
                <c:pt idx="27">
                  <c:v>0.25545054835014708</c:v>
                </c:pt>
                <c:pt idx="28">
                  <c:v>0.26364106769359597</c:v>
                </c:pt>
                <c:pt idx="29">
                  <c:v>0.35073733561525644</c:v>
                </c:pt>
              </c:numCache>
            </c:numRef>
          </c:val>
          <c:smooth val="0"/>
          <c:extLst>
            <c:ext xmlns:c16="http://schemas.microsoft.com/office/drawing/2014/chart" uri="{C3380CC4-5D6E-409C-BE32-E72D297353CC}">
              <c16:uniqueId val="{00000003-2679-4D53-AD40-FD2441C083B4}"/>
            </c:ext>
          </c:extLst>
        </c:ser>
        <c:dLbls>
          <c:showLegendKey val="0"/>
          <c:showVal val="0"/>
          <c:showCatName val="0"/>
          <c:showSerName val="0"/>
          <c:showPercent val="0"/>
          <c:showBubbleSize val="0"/>
        </c:dLbls>
        <c:smooth val="0"/>
        <c:axId val="1959371152"/>
        <c:axId val="9162944"/>
        <c:extLst/>
      </c:lineChart>
      <c:catAx>
        <c:axId val="19593711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162944"/>
        <c:crosses val="autoZero"/>
        <c:auto val="1"/>
        <c:lblAlgn val="ctr"/>
        <c:lblOffset val="0"/>
        <c:tickLblSkip val="1"/>
        <c:noMultiLvlLbl val="0"/>
      </c:catAx>
      <c:valAx>
        <c:axId val="9162944"/>
        <c:scaling>
          <c:orientation val="minMax"/>
          <c:max val="6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Cases per 100,000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59371152"/>
        <c:crosses val="autoZero"/>
        <c:crossBetween val="between"/>
        <c:majorUnit val="10"/>
        <c:minorUnit val="1"/>
      </c:valAx>
      <c:spPr>
        <a:noFill/>
        <a:ln>
          <a:noFill/>
        </a:ln>
        <a:effectLst/>
      </c:spPr>
    </c:plotArea>
    <c:legend>
      <c:legendPos val="r"/>
      <c:layout>
        <c:manualLayout>
          <c:xMode val="edge"/>
          <c:yMode val="edge"/>
          <c:x val="0.73655647613312347"/>
          <c:y val="0.26972912771286922"/>
          <c:w val="0.26344352386687658"/>
          <c:h val="0.256128019322355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9A4E9E"/>
              </a:solidFill>
              <a:ln w="3175">
                <a:solidFill>
                  <a:schemeClr val="tx2"/>
                </a:solidFill>
              </a:ln>
              <a:effectLst/>
            </c:spPr>
            <c:extLst>
              <c:ext xmlns:c16="http://schemas.microsoft.com/office/drawing/2014/chart" uri="{C3380CC4-5D6E-409C-BE32-E72D297353CC}">
                <c16:uniqueId val="{00000001-C5D3-458A-BF61-453BB5C21DB7}"/>
              </c:ext>
            </c:extLst>
          </c:dPt>
          <c:dPt>
            <c:idx val="1"/>
            <c:bubble3D val="0"/>
            <c:spPr>
              <a:solidFill>
                <a:srgbClr val="00788A"/>
              </a:solidFill>
              <a:ln w="3175">
                <a:solidFill>
                  <a:schemeClr val="tx2"/>
                </a:solidFill>
              </a:ln>
              <a:effectLst/>
            </c:spPr>
            <c:extLst>
              <c:ext xmlns:c16="http://schemas.microsoft.com/office/drawing/2014/chart" uri="{C3380CC4-5D6E-409C-BE32-E72D297353CC}">
                <c16:uniqueId val="{00000003-C5D3-458A-BF61-453BB5C21DB7}"/>
              </c:ext>
            </c:extLst>
          </c:dPt>
          <c:dPt>
            <c:idx val="2"/>
            <c:bubble3D val="0"/>
            <c:spPr>
              <a:solidFill>
                <a:srgbClr val="16AAA6"/>
              </a:solidFill>
              <a:ln w="3175">
                <a:solidFill>
                  <a:schemeClr val="tx2"/>
                </a:solidFill>
              </a:ln>
              <a:effectLst/>
            </c:spPr>
            <c:extLst>
              <c:ext xmlns:c16="http://schemas.microsoft.com/office/drawing/2014/chart" uri="{C3380CC4-5D6E-409C-BE32-E72D297353CC}">
                <c16:uniqueId val="{00000005-C5D3-458A-BF61-453BB5C21DB7}"/>
              </c:ext>
            </c:extLst>
          </c:dPt>
          <c:dPt>
            <c:idx val="3"/>
            <c:bubble3D val="0"/>
            <c:spPr>
              <a:solidFill>
                <a:schemeClr val="accent4"/>
              </a:solidFill>
              <a:ln w="3175">
                <a:solidFill>
                  <a:schemeClr val="tx2"/>
                </a:solidFill>
              </a:ln>
              <a:effectLst/>
            </c:spPr>
            <c:extLst>
              <c:ext xmlns:c16="http://schemas.microsoft.com/office/drawing/2014/chart" uri="{C3380CC4-5D6E-409C-BE32-E72D297353CC}">
                <c16:uniqueId val="{00000007-5B9E-41BB-A519-ABA6D5C0AFA1}"/>
              </c:ext>
            </c:extLst>
          </c:dPt>
          <c:dLbls>
            <c:dLbl>
              <c:idx val="0"/>
              <c:layout>
                <c:manualLayout>
                  <c:x val="6.388712474216604E-2"/>
                  <c:y val="-5.7220585418196752E-2"/>
                </c:manualLayout>
              </c:layout>
              <c:tx>
                <c:rich>
                  <a:bodyPr/>
                  <a:lstStyle/>
                  <a:p>
                    <a:fld id="{61DA0F3F-A4D7-440C-838C-45A41167E31C}" type="CATEGORYNAME">
                      <a:rPr lang="en-US" sz="2200">
                        <a:solidFill>
                          <a:schemeClr val="bg1"/>
                        </a:solidFill>
                        <a:latin typeface="Calibri" panose="020F0502020204030204" pitchFamily="34" charset="0"/>
                        <a:cs typeface="Calibri" panose="020F0502020204030204" pitchFamily="34" charset="0"/>
                      </a:rPr>
                      <a:pPr/>
                      <a:t>[CATEGORY NAME]</a:t>
                    </a:fld>
                    <a:r>
                      <a:rPr lang="en-US" sz="2200">
                        <a:solidFill>
                          <a:schemeClr val="bg1"/>
                        </a:solidFill>
                        <a:latin typeface="Calibri" panose="020F0502020204030204" pitchFamily="34" charset="0"/>
                        <a:cs typeface="Calibri" panose="020F0502020204030204" pitchFamily="34" charset="0"/>
                      </a:rPr>
                      <a:t>,
70%</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0165861559956109"/>
                      <c:h val="0.20397531316247264"/>
                    </c:manualLayout>
                  </c15:layout>
                  <c15:dlblFieldTable/>
                  <c15:showDataLabelsRange val="0"/>
                </c:ext>
                <c:ext xmlns:c16="http://schemas.microsoft.com/office/drawing/2014/chart" uri="{C3380CC4-5D6E-409C-BE32-E72D297353CC}">
                  <c16:uniqueId val="{00000001-C5D3-458A-BF61-453BB5C21DB7}"/>
                </c:ext>
              </c:extLst>
            </c:dLbl>
            <c:dLbl>
              <c:idx val="1"/>
              <c:layout>
                <c:manualLayout>
                  <c:x val="-0.27582171768333652"/>
                  <c:y val="0.18759812282769045"/>
                </c:manualLayout>
              </c:layout>
              <c:tx>
                <c:rich>
                  <a:bodyPr rot="0" spcFirstLastPara="1" vertOverflow="ellipsis" vert="horz" wrap="square" lIns="38100" tIns="19050" rIns="38100" bIns="19050" anchor="ctr" anchorCtr="1">
                    <a:noAutofit/>
                  </a:bodyPr>
                  <a:lstStyle/>
                  <a:p>
                    <a:pPr>
                      <a:defRPr sz="2100" b="0" i="0" u="none" strike="noStrike" kern="1200" baseline="0">
                        <a:solidFill>
                          <a:schemeClr val="bg1"/>
                        </a:solidFill>
                        <a:latin typeface="Calibri" panose="020F0502020204030204" pitchFamily="34" charset="0"/>
                        <a:ea typeface="+mn-ea"/>
                        <a:cs typeface="Calibri" panose="020F0502020204030204" pitchFamily="34" charset="0"/>
                      </a:defRPr>
                    </a:pPr>
                    <a:fld id="{3EBF11A4-EFC3-42B1-AA0E-746AED7774EE}" type="CATEGORYNAME">
                      <a:rPr lang="en-US" sz="2100">
                        <a:solidFill>
                          <a:schemeClr val="bg1"/>
                        </a:solidFill>
                        <a:latin typeface="Calibri" panose="020F0502020204030204" pitchFamily="34" charset="0"/>
                        <a:cs typeface="Calibri" panose="020F0502020204030204" pitchFamily="34" charset="0"/>
                      </a:rPr>
                      <a:pPr>
                        <a:defRPr sz="2100">
                          <a:solidFill>
                            <a:schemeClr val="bg1"/>
                          </a:solidFill>
                          <a:latin typeface="Calibri" panose="020F0502020204030204" pitchFamily="34" charset="0"/>
                          <a:cs typeface="Calibri" panose="020F0502020204030204" pitchFamily="34" charset="0"/>
                        </a:defRPr>
                      </a:pPr>
                      <a:t>[CATEGORY NAME]</a:t>
                    </a:fld>
                    <a:r>
                      <a:rPr lang="en-US" sz="2100">
                        <a:solidFill>
                          <a:schemeClr val="bg1"/>
                        </a:solidFill>
                        <a:latin typeface="Calibri" panose="020F0502020204030204" pitchFamily="34" charset="0"/>
                        <a:cs typeface="Calibri" panose="020F0502020204030204" pitchFamily="34" charset="0"/>
                      </a:rPr>
                      <a:t>, 18%</a:t>
                    </a:r>
                  </a:p>
                </c:rich>
              </c:tx>
              <c:spPr>
                <a:noFill/>
                <a:ln>
                  <a:noFill/>
                </a:ln>
                <a:effectLst/>
              </c:spPr>
              <c:txPr>
                <a:bodyPr rot="0" spcFirstLastPara="1" vertOverflow="ellipsis" vert="horz" wrap="square" lIns="38100" tIns="19050" rIns="38100" bIns="19050" anchor="ctr" anchorCtr="1">
                  <a:noAutofit/>
                </a:bodyPr>
                <a:lstStyle/>
                <a:p>
                  <a:pPr>
                    <a:defRPr sz="21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249994586070782"/>
                      <c:h val="0.2497930628883826"/>
                    </c:manualLayout>
                  </c15:layout>
                  <c15:dlblFieldTable/>
                  <c15:showDataLabelsRange val="0"/>
                </c:ext>
                <c:ext xmlns:c16="http://schemas.microsoft.com/office/drawing/2014/chart" uri="{C3380CC4-5D6E-409C-BE32-E72D297353CC}">
                  <c16:uniqueId val="{00000003-C5D3-458A-BF61-453BB5C21DB7}"/>
                </c:ext>
              </c:extLst>
            </c:dLbl>
            <c:dLbl>
              <c:idx val="2"/>
              <c:layout>
                <c:manualLayout>
                  <c:x val="-0.1986310473058519"/>
                  <c:y val="-0.12343772200234532"/>
                </c:manualLayout>
              </c:layout>
              <c:tx>
                <c:rich>
                  <a:bodyPr/>
                  <a:lstStyle/>
                  <a:p>
                    <a:fld id="{B61DABFB-A579-426A-A62F-B3161CE032F0}" type="CATEGORYNAME">
                      <a:rPr lang="en-US" sz="2200" smtClean="0">
                        <a:solidFill>
                          <a:schemeClr val="bg1"/>
                        </a:solidFill>
                        <a:latin typeface="Calibri" panose="020F0502020204030204" pitchFamily="34" charset="0"/>
                        <a:cs typeface="Calibri" panose="020F0502020204030204" pitchFamily="34" charset="0"/>
                      </a:rPr>
                      <a:pPr/>
                      <a:t>[CATEGORY NAME]</a:t>
                    </a:fld>
                    <a:r>
                      <a:rPr lang="en-US" sz="2200">
                        <a:solidFill>
                          <a:schemeClr val="bg1"/>
                        </a:solidFill>
                        <a:latin typeface="Calibri" panose="020F0502020204030204" pitchFamily="34" charset="0"/>
                        <a:cs typeface="Calibri" panose="020F0502020204030204" pitchFamily="34" charset="0"/>
                      </a:rPr>
                      <a:t>, </a:t>
                    </a:r>
                    <a:r>
                      <a:rPr lang="en-US" sz="2200" baseline="0">
                        <a:solidFill>
                          <a:schemeClr val="bg1"/>
                        </a:solidFill>
                        <a:latin typeface="Calibri" panose="020F0502020204030204" pitchFamily="34" charset="0"/>
                        <a:cs typeface="Calibri" panose="020F0502020204030204" pitchFamily="34" charset="0"/>
                      </a:rPr>
                      <a:t>11%</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7860616163175969"/>
                      <c:h val="0.1382278054204446"/>
                    </c:manualLayout>
                  </c15:layout>
                  <c15:dlblFieldTable/>
                  <c15:showDataLabelsRange val="0"/>
                </c:ext>
                <c:ext xmlns:c16="http://schemas.microsoft.com/office/drawing/2014/chart" uri="{C3380CC4-5D6E-409C-BE32-E72D297353CC}">
                  <c16:uniqueId val="{00000005-C5D3-458A-BF61-453BB5C21DB7}"/>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3"/>
                <c:pt idx="0">
                  <c:v>Pulmonary only</c:v>
                </c:pt>
                <c:pt idx="1">
                  <c:v>Extrapulmonary only</c:v>
                </c:pt>
                <c:pt idx="2">
                  <c:v>Both</c:v>
                </c:pt>
              </c:strCache>
            </c:strRef>
          </c:cat>
          <c:val>
            <c:numRef>
              <c:f>Sheet1!$B$2:$B$5</c:f>
              <c:numCache>
                <c:formatCode>\(0.0\)</c:formatCode>
                <c:ptCount val="4"/>
                <c:pt idx="0">
                  <c:v>69.8</c:v>
                </c:pt>
                <c:pt idx="1">
                  <c:v>18</c:v>
                </c:pt>
                <c:pt idx="2">
                  <c:v>11.4</c:v>
                </c:pt>
              </c:numCache>
            </c:numRef>
          </c:val>
          <c:extLst>
            <c:ext xmlns:c16="http://schemas.microsoft.com/office/drawing/2014/chart" uri="{C3380CC4-5D6E-409C-BE32-E72D297353CC}">
              <c16:uniqueId val="{00000006-C5D3-458A-BF61-453BB5C21DB7}"/>
            </c:ext>
          </c:extLst>
        </c:ser>
        <c:dLbls>
          <c:showLegendKey val="0"/>
          <c:showVal val="0"/>
          <c:showCatName val="0"/>
          <c:showSerName val="0"/>
          <c:showPercent val="0"/>
          <c:showBubbleSize val="0"/>
          <c:showLeaderLines val="0"/>
        </c:dLbls>
        <c:firstSliceAng val="13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600" b="1"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2600" b="1">
                <a:latin typeface="Calibri" panose="020F0502020204030204" pitchFamily="34" charset="0"/>
                <a:cs typeface="Calibri" panose="020F0502020204030204" pitchFamily="34" charset="0"/>
              </a:rPr>
              <a:t>Extrapulmonary sites of disease</a:t>
            </a:r>
            <a:r>
              <a:rPr lang="en-US" sz="2600" b="1" baseline="30000">
                <a:latin typeface="Calibri" panose="020F0502020204030204" pitchFamily="34" charset="0"/>
                <a:cs typeface="Calibri" panose="020F0502020204030204" pitchFamily="34" charset="0"/>
              </a:rPr>
              <a:t>*</a:t>
            </a:r>
            <a:r>
              <a:rPr lang="en-US" sz="2600" b="1">
                <a:latin typeface="Calibri" panose="020F0502020204030204" pitchFamily="34" charset="0"/>
                <a:cs typeface="Calibri" panose="020F0502020204030204" pitchFamily="34" charset="0"/>
              </a:rPr>
              <a:t> </a:t>
            </a:r>
            <a:r>
              <a:rPr lang="en-US" sz="2600" b="0">
                <a:latin typeface="Calibri" panose="020F0502020204030204" pitchFamily="34" charset="0"/>
                <a:cs typeface="Calibri" panose="020F0502020204030204" pitchFamily="34" charset="0"/>
              </a:rPr>
              <a:t>(N=3,179)</a:t>
            </a:r>
          </a:p>
        </c:rich>
      </c:tx>
      <c:overlay val="0"/>
      <c:spPr>
        <a:noFill/>
        <a:ln>
          <a:noFill/>
        </a:ln>
        <a:effectLst/>
      </c:spPr>
      <c:txPr>
        <a:bodyPr rot="0" spcFirstLastPara="1" vertOverflow="ellipsis" vert="horz" wrap="square" anchor="ctr" anchorCtr="1"/>
        <a:lstStyle/>
        <a:p>
          <a:pPr>
            <a:defRPr sz="2600" b="1" i="0" u="none" strike="noStrike" kern="1200" spc="0" baseline="0">
              <a:solidFill>
                <a:srgbClr val="00000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32298967949782614"/>
          <c:y val="0.19880511105781562"/>
          <c:w val="0.67701028463509594"/>
          <c:h val="0.76933680144971961"/>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1"/>
              <c:layout>
                <c:manualLayout>
                  <c:x val="-2.0885765622007534E-3"/>
                  <c:y val="-8.0640187863506348E-3"/>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r>
                      <a:rPr lang="en-US"/>
                      <a:t>&lt;</a:t>
                    </a:r>
                    <a:fld id="{EB7026A2-C157-4D83-AB1B-642086D2A553}" type="VALUE">
                      <a:rPr lang="en-US" smtClean="0"/>
                      <a:pPr>
                        <a:defRPr sz="2000" b="1">
                          <a:solidFill>
                            <a:schemeClr val="tx1"/>
                          </a:solidFill>
                          <a:latin typeface="Calibri" panose="020F0502020204030204" pitchFamily="34" charset="0"/>
                          <a:cs typeface="Calibri" panose="020F0502020204030204" pitchFamily="34" charset="0"/>
                        </a:defRPr>
                      </a:pPr>
                      <a:t>[VALUE]</a:t>
                    </a:fld>
                    <a:endParaRPr lang="en-US"/>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4201057082620434E-2"/>
                      <c:h val="6.4480111266161877E-2"/>
                    </c:manualLayout>
                  </c15:layout>
                  <c15:dlblFieldTable/>
                  <c15:showDataLabelsRange val="0"/>
                </c:ext>
                <c:ext xmlns:c16="http://schemas.microsoft.com/office/drawing/2014/chart" uri="{C3380CC4-5D6E-409C-BE32-E72D297353CC}">
                  <c16:uniqueId val="{00000000-842D-4248-8A01-074A15A12F26}"/>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Laryngeal</c:v>
                </c:pt>
                <c:pt idx="2">
                  <c:v>Genitourinary</c:v>
                </c:pt>
                <c:pt idx="3">
                  <c:v>Meningeal</c:v>
                </c:pt>
                <c:pt idx="4">
                  <c:v>Peritoneal</c:v>
                </c:pt>
                <c:pt idx="5">
                  <c:v>Bone and joint</c:v>
                </c:pt>
                <c:pt idx="6">
                  <c:v>Pleural</c:v>
                </c:pt>
                <c:pt idx="7">
                  <c:v>Lymphatic</c:v>
                </c:pt>
              </c:strCache>
            </c:strRef>
          </c:cat>
          <c:val>
            <c:numRef>
              <c:f>Sheet1!$B$2:$B$9</c:f>
              <c:numCache>
                <c:formatCode>0.0</c:formatCode>
                <c:ptCount val="8"/>
                <c:pt idx="0">
                  <c:v>24.9</c:v>
                </c:pt>
                <c:pt idx="1">
                  <c:v>0.6</c:v>
                </c:pt>
                <c:pt idx="2">
                  <c:v>4.0999999999999996</c:v>
                </c:pt>
                <c:pt idx="3">
                  <c:v>5.7</c:v>
                </c:pt>
                <c:pt idx="4">
                  <c:v>5.7</c:v>
                </c:pt>
                <c:pt idx="5">
                  <c:v>8.8000000000000007</c:v>
                </c:pt>
                <c:pt idx="6">
                  <c:v>23.1</c:v>
                </c:pt>
                <c:pt idx="7">
                  <c:v>27.1</c:v>
                </c:pt>
              </c:numCache>
            </c:numRef>
          </c:val>
          <c:extLst>
            <c:ext xmlns:c16="http://schemas.microsoft.com/office/drawing/2014/chart" uri="{C3380CC4-5D6E-409C-BE32-E72D297353CC}">
              <c16:uniqueId val="{00000001-842D-4248-8A01-074A15A12F26}"/>
            </c:ext>
          </c:extLst>
        </c:ser>
        <c:dLbls>
          <c:dLblPos val="outEnd"/>
          <c:showLegendKey val="0"/>
          <c:showVal val="1"/>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30"/>
          <c:min val="0"/>
        </c:scaling>
        <c:delete val="1"/>
        <c:axPos val="b"/>
        <c:numFmt formatCode="0&quot;%&quot;" sourceLinked="0"/>
        <c:majorTickMark val="out"/>
        <c:minorTickMark val="none"/>
        <c:tickLblPos val="nextTo"/>
        <c:crossAx val="15280923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alpha val="93000"/>
        </a:srgbClr>
      </a:solidFill>
      <a:prstDash val="sysDash"/>
    </a:ln>
    <a:effectLst/>
  </c:spPr>
  <c:txPr>
    <a:bodyPr/>
    <a:lstStyle/>
    <a:p>
      <a:pPr>
        <a:defRPr sz="1200">
          <a:solidFill>
            <a:srgbClr val="000000"/>
          </a:solidFill>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16416782446432E-2"/>
          <c:y val="0.10703689897395631"/>
          <c:w val="0.90625280172083544"/>
          <c:h val="0.76528544900350637"/>
        </c:manualLayout>
      </c:layout>
      <c:barChart>
        <c:barDir val="col"/>
        <c:grouping val="stacked"/>
        <c:varyColors val="0"/>
        <c:ser>
          <c:idx val="0"/>
          <c:order val="0"/>
          <c:tx>
            <c:strRef>
              <c:f>Sheet1!$B$1</c:f>
              <c:strCache>
                <c:ptCount val="1"/>
                <c:pt idx="0">
                  <c:v>HRZE†</c:v>
                </c:pt>
              </c:strCache>
            </c:strRef>
          </c:tx>
          <c:spPr>
            <a:solidFill>
              <a:srgbClr val="164380"/>
            </a:solidFill>
            <a:ln w="9525">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Sheet1!$B$2:$B$32</c:f>
              <c:numCache>
                <c:formatCode>\(0.0\)</c:formatCode>
                <c:ptCount val="31"/>
                <c:pt idx="0">
                  <c:v>40.328033053712282</c:v>
                </c:pt>
                <c:pt idx="1">
                  <c:v>55.716502845318161</c:v>
                </c:pt>
                <c:pt idx="2">
                  <c:v>62.71682914549865</c:v>
                </c:pt>
                <c:pt idx="3">
                  <c:v>67.322757540148842</c:v>
                </c:pt>
                <c:pt idx="4">
                  <c:v>71.93746393158807</c:v>
                </c:pt>
                <c:pt idx="5">
                  <c:v>74.272173324306024</c:v>
                </c:pt>
                <c:pt idx="6">
                  <c:v>76.847697756788662</c:v>
                </c:pt>
                <c:pt idx="7">
                  <c:v>78.497605243256871</c:v>
                </c:pt>
                <c:pt idx="8">
                  <c:v>79.832582099162906</c:v>
                </c:pt>
                <c:pt idx="9">
                  <c:v>80.311797944039753</c:v>
                </c:pt>
                <c:pt idx="10">
                  <c:v>81.332043664501867</c:v>
                </c:pt>
                <c:pt idx="11">
                  <c:v>82.408908309253647</c:v>
                </c:pt>
                <c:pt idx="12">
                  <c:v>83.690831091398238</c:v>
                </c:pt>
                <c:pt idx="13">
                  <c:v>83.281063321385901</c:v>
                </c:pt>
                <c:pt idx="14">
                  <c:v>83.824664300046308</c:v>
                </c:pt>
                <c:pt idx="15">
                  <c:v>84.17505748037739</c:v>
                </c:pt>
                <c:pt idx="16">
                  <c:v>84.349376114081991</c:v>
                </c:pt>
                <c:pt idx="17">
                  <c:v>84.488662656177695</c:v>
                </c:pt>
                <c:pt idx="18">
                  <c:v>85.224713600313322</c:v>
                </c:pt>
                <c:pt idx="19">
                  <c:v>85.463374315528455</c:v>
                </c:pt>
                <c:pt idx="20">
                  <c:v>84.559218297004193</c:v>
                </c:pt>
                <c:pt idx="21">
                  <c:v>85.356013520881035</c:v>
                </c:pt>
                <c:pt idx="22">
                  <c:v>85.37842190016103</c:v>
                </c:pt>
                <c:pt idx="23">
                  <c:v>85.039370078740163</c:v>
                </c:pt>
                <c:pt idx="24">
                  <c:v>83.826674169949356</c:v>
                </c:pt>
                <c:pt idx="25">
                  <c:v>82.936824132043256</c:v>
                </c:pt>
                <c:pt idx="26">
                  <c:v>82.838664972860613</c:v>
                </c:pt>
                <c:pt idx="27">
                  <c:v>83.604433568446808</c:v>
                </c:pt>
                <c:pt idx="28">
                  <c:v>83.359683794466406</c:v>
                </c:pt>
                <c:pt idx="29">
                  <c:v>81.603773584905653</c:v>
                </c:pt>
                <c:pt idx="30">
                  <c:v>82.644096850224983</c:v>
                </c:pt>
              </c:numCache>
            </c:numRef>
          </c:val>
          <c:extLst>
            <c:ext xmlns:c16="http://schemas.microsoft.com/office/drawing/2014/chart" uri="{C3380CC4-5D6E-409C-BE32-E72D297353CC}">
              <c16:uniqueId val="{00000000-BAC0-4D5E-9F83-69AAAB95403B}"/>
            </c:ext>
          </c:extLst>
        </c:ser>
        <c:ser>
          <c:idx val="1"/>
          <c:order val="1"/>
          <c:tx>
            <c:strRef>
              <c:f>Sheet1!$C$1</c:f>
              <c:strCache>
                <c:ptCount val="1"/>
                <c:pt idx="0">
                  <c:v>RPT-MOX</c:v>
                </c:pt>
              </c:strCache>
            </c:strRef>
          </c:tx>
          <c:spPr>
            <a:solidFill>
              <a:srgbClr val="F452A3"/>
            </a:solidFill>
            <a:ln w="9525">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Sheet1!$C$2:$C$32</c:f>
              <c:numCache>
                <c:formatCode>\(0.0\)</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1.3175230566534914E-2</c:v>
                </c:pt>
                <c:pt idx="29">
                  <c:v>0.22343594836146974</c:v>
                </c:pt>
                <c:pt idx="30">
                  <c:v>0.31069209342189841</c:v>
                </c:pt>
              </c:numCache>
            </c:numRef>
          </c:val>
          <c:extLst>
            <c:ext xmlns:c16="http://schemas.microsoft.com/office/drawing/2014/chart" uri="{C3380CC4-5D6E-409C-BE32-E72D297353CC}">
              <c16:uniqueId val="{00000001-BAC0-4D5E-9F83-69AAAB95403B}"/>
            </c:ext>
          </c:extLst>
        </c:ser>
        <c:ser>
          <c:idx val="2"/>
          <c:order val="2"/>
          <c:tx>
            <c:strRef>
              <c:f>Sheet1!$D$1</c:f>
              <c:strCache>
                <c:ptCount val="1"/>
                <c:pt idx="0">
                  <c:v>Multi (4+) drug regimen§</c:v>
                </c:pt>
              </c:strCache>
            </c:strRef>
          </c:tx>
          <c:spPr>
            <a:solidFill>
              <a:srgbClr val="86B2D8"/>
            </a:solidFill>
            <a:ln>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Sheet1!$D$2:$D$32</c:f>
              <c:numCache>
                <c:formatCode>\(0.0\)</c:formatCode>
                <c:ptCount val="31"/>
                <c:pt idx="0">
                  <c:v>4.9413630482867994</c:v>
                </c:pt>
                <c:pt idx="1">
                  <c:v>5.5483704086911532</c:v>
                </c:pt>
                <c:pt idx="2">
                  <c:v>4.8423268799487396</c:v>
                </c:pt>
                <c:pt idx="3">
                  <c:v>4.3772032902467686</c:v>
                </c:pt>
                <c:pt idx="4">
                  <c:v>4.343948376265673</c:v>
                </c:pt>
                <c:pt idx="5">
                  <c:v>4.2936131798691042</c:v>
                </c:pt>
                <c:pt idx="6">
                  <c:v>4.6753246753246751</c:v>
                </c:pt>
                <c:pt idx="7">
                  <c:v>4.2223342576254099</c:v>
                </c:pt>
                <c:pt idx="8">
                  <c:v>3.9021249195106247</c:v>
                </c:pt>
                <c:pt idx="9">
                  <c:v>4.2889236843896796</c:v>
                </c:pt>
                <c:pt idx="10">
                  <c:v>4.7188061351388697</c:v>
                </c:pt>
                <c:pt idx="11">
                  <c:v>4.891112833885404</c:v>
                </c:pt>
                <c:pt idx="12">
                  <c:v>5.0098160401366973</c:v>
                </c:pt>
                <c:pt idx="13">
                  <c:v>6.5710872162485074</c:v>
                </c:pt>
                <c:pt idx="14">
                  <c:v>6.521068066059577</c:v>
                </c:pt>
                <c:pt idx="15">
                  <c:v>7.6270514548481732</c:v>
                </c:pt>
                <c:pt idx="16">
                  <c:v>7.7718360071301245</c:v>
                </c:pt>
                <c:pt idx="17">
                  <c:v>8.1073577047663115</c:v>
                </c:pt>
                <c:pt idx="18">
                  <c:v>8.0681484382649558</c:v>
                </c:pt>
                <c:pt idx="19">
                  <c:v>8.9678685814650265</c:v>
                </c:pt>
                <c:pt idx="20">
                  <c:v>9.5457961988618063</c:v>
                </c:pt>
                <c:pt idx="21">
                  <c:v>9.1374986370079601</c:v>
                </c:pt>
                <c:pt idx="22">
                  <c:v>9.2216854535695116</c:v>
                </c:pt>
                <c:pt idx="23">
                  <c:v>10.12531884218698</c:v>
                </c:pt>
                <c:pt idx="24">
                  <c:v>10.422059651097355</c:v>
                </c:pt>
                <c:pt idx="25">
                  <c:v>11.758679567444508</c:v>
                </c:pt>
                <c:pt idx="26">
                  <c:v>11.710359163875736</c:v>
                </c:pt>
                <c:pt idx="27">
                  <c:v>10.652080034547287</c:v>
                </c:pt>
                <c:pt idx="28">
                  <c:v>10.59288537549407</c:v>
                </c:pt>
                <c:pt idx="29">
                  <c:v>12.475173783515391</c:v>
                </c:pt>
                <c:pt idx="30">
                  <c:v>11.645596743089779</c:v>
                </c:pt>
              </c:numCache>
            </c:numRef>
          </c:val>
          <c:extLst>
            <c:ext xmlns:c16="http://schemas.microsoft.com/office/drawing/2014/chart" uri="{C3380CC4-5D6E-409C-BE32-E72D297353CC}">
              <c16:uniqueId val="{00000002-BAC0-4D5E-9F83-69AAAB95403B}"/>
            </c:ext>
          </c:extLst>
        </c:ser>
        <c:ser>
          <c:idx val="3"/>
          <c:order val="3"/>
          <c:tx>
            <c:strRef>
              <c:f>Sheet1!$E$1</c:f>
              <c:strCache>
                <c:ptCount val="1"/>
                <c:pt idx="0">
                  <c:v>Less than 4 drug regimen</c:v>
                </c:pt>
              </c:strCache>
            </c:strRef>
          </c:tx>
          <c:spPr>
            <a:solidFill>
              <a:srgbClr val="D8E5FC"/>
            </a:solidFill>
            <a:ln>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Sheet1!$E$2:$E$32</c:f>
              <c:numCache>
                <c:formatCode>\(0.0\)</c:formatCode>
                <c:ptCount val="31"/>
                <c:pt idx="0">
                  <c:v>54.730603898000915</c:v>
                </c:pt>
                <c:pt idx="1">
                  <c:v>38.735126745990691</c:v>
                </c:pt>
                <c:pt idx="2">
                  <c:v>32.440843974552614</c:v>
                </c:pt>
                <c:pt idx="3">
                  <c:v>28.300039169604386</c:v>
                </c:pt>
                <c:pt idx="4">
                  <c:v>23.718587692146269</c:v>
                </c:pt>
                <c:pt idx="5">
                  <c:v>21.434213495824871</c:v>
                </c:pt>
                <c:pt idx="6">
                  <c:v>18.47697756788666</c:v>
                </c:pt>
                <c:pt idx="7">
                  <c:v>17.280060499117724</c:v>
                </c:pt>
                <c:pt idx="8">
                  <c:v>16.265292981326464</c:v>
                </c:pt>
                <c:pt idx="9">
                  <c:v>15.399278371570563</c:v>
                </c:pt>
                <c:pt idx="10">
                  <c:v>13.949150200359265</c:v>
                </c:pt>
                <c:pt idx="11">
                  <c:v>12.69997885686095</c:v>
                </c:pt>
                <c:pt idx="12">
                  <c:v>11.299352868465062</c:v>
                </c:pt>
                <c:pt idx="13">
                  <c:v>10.14784946236559</c:v>
                </c:pt>
                <c:pt idx="14">
                  <c:v>9.6542676338941185</c:v>
                </c:pt>
                <c:pt idx="15">
                  <c:v>8.1978910647744385</c:v>
                </c:pt>
                <c:pt idx="16">
                  <c:v>7.878787878787878</c:v>
                </c:pt>
                <c:pt idx="17">
                  <c:v>7.4039796390559927</c:v>
                </c:pt>
                <c:pt idx="18">
                  <c:v>6.7071379614217177</c:v>
                </c:pt>
                <c:pt idx="19">
                  <c:v>5.5687571030065088</c:v>
                </c:pt>
                <c:pt idx="20">
                  <c:v>5.8949855041340067</c:v>
                </c:pt>
                <c:pt idx="21">
                  <c:v>5.5064878421110022</c:v>
                </c:pt>
                <c:pt idx="22">
                  <c:v>5.3998926462694579</c:v>
                </c:pt>
                <c:pt idx="23">
                  <c:v>4.8353110790728628</c:v>
                </c:pt>
                <c:pt idx="24">
                  <c:v>5.7512661789532915</c:v>
                </c:pt>
                <c:pt idx="25">
                  <c:v>5.3044963005122368</c:v>
                </c:pt>
                <c:pt idx="26">
                  <c:v>5.4509758632636567</c:v>
                </c:pt>
                <c:pt idx="27">
                  <c:v>5.7434863970059018</c:v>
                </c:pt>
                <c:pt idx="28">
                  <c:v>6.0342555994729912</c:v>
                </c:pt>
                <c:pt idx="29">
                  <c:v>5.6976166832174773</c:v>
                </c:pt>
                <c:pt idx="30">
                  <c:v>5.3996143132633376</c:v>
                </c:pt>
              </c:numCache>
            </c:numRef>
          </c:val>
          <c:extLst>
            <c:ext xmlns:c16="http://schemas.microsoft.com/office/drawing/2014/chart" uri="{C3380CC4-5D6E-409C-BE32-E72D297353CC}">
              <c16:uniqueId val="{00000003-BAC0-4D5E-9F83-69AAAB95403B}"/>
            </c:ext>
          </c:extLst>
        </c:ser>
        <c:dLbls>
          <c:showLegendKey val="0"/>
          <c:showVal val="0"/>
          <c:showCatName val="0"/>
          <c:showSerName val="0"/>
          <c:showPercent val="0"/>
          <c:showBubbleSize val="0"/>
        </c:dLbls>
        <c:gapWidth val="10"/>
        <c:overlap val="100"/>
        <c:axId val="830419552"/>
        <c:axId val="815590592"/>
      </c:barChart>
      <c:catAx>
        <c:axId val="8304195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15590592"/>
        <c:crosses val="autoZero"/>
        <c:auto val="1"/>
        <c:lblAlgn val="ctr"/>
        <c:lblOffset val="0"/>
        <c:tickLblSkip val="3"/>
        <c:noMultiLvlLbl val="0"/>
      </c:catAx>
      <c:valAx>
        <c:axId val="81559059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effectLst/>
                    <a:latin typeface="Calibri" panose="020F0502020204030204" pitchFamily="34" charset="0"/>
                    <a:cs typeface="Calibri" panose="020F0502020204030204" pitchFamily="34" charset="0"/>
                  </a:rPr>
                  <a:t>Percentage of cases</a:t>
                </a:r>
                <a:endParaRPr lang="en-US" sz="2000">
                  <a:solidFill>
                    <a:schemeClr val="tx1">
                      <a:lumMod val="85000"/>
                      <a:lumOff val="15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30419552"/>
        <c:crosses val="autoZero"/>
        <c:crossBetween val="between"/>
        <c:majorUnit val="20"/>
      </c:valAx>
      <c:spPr>
        <a:noFill/>
        <a:ln>
          <a:noFill/>
        </a:ln>
        <a:effectLst/>
      </c:spPr>
    </c:plotArea>
    <c:legend>
      <c:legendPos val="b"/>
      <c:layout>
        <c:manualLayout>
          <c:xMode val="edge"/>
          <c:yMode val="edge"/>
          <c:x val="0.11524731869151608"/>
          <c:y val="2.1505171777955991E-2"/>
          <c:w val="0.73198189255496371"/>
          <c:h val="6.563894863271975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956032382957755E-2"/>
          <c:y val="4.8637093649999588E-2"/>
          <c:w val="0.87634053545060087"/>
          <c:h val="0.74875723601319943"/>
        </c:manualLayout>
      </c:layout>
      <c:barChart>
        <c:barDir val="col"/>
        <c:grouping val="clustered"/>
        <c:varyColors val="0"/>
        <c:ser>
          <c:idx val="0"/>
          <c:order val="0"/>
          <c:tx>
            <c:strRef>
              <c:f>Sheet1!$B$1</c:f>
              <c:strCache>
                <c:ptCount val="1"/>
                <c:pt idx="0">
                  <c:v>Annual percent change</c:v>
                </c:pt>
              </c:strCache>
            </c:strRef>
          </c:tx>
          <c:spPr>
            <a:solidFill>
              <a:srgbClr val="9A4E9E"/>
            </a:solidFill>
            <a:ln w="31750">
              <a:noFill/>
            </a:ln>
          </c:spPr>
          <c:invertIfNegative val="0"/>
          <c:dLbls>
            <c:dLbl>
              <c:idx val="0"/>
              <c:layout>
                <c:manualLayout>
                  <c:x val="0"/>
                  <c:y val="1.7981766201850009E-2"/>
                </c:manualLayout>
              </c:layout>
              <c:tx>
                <c:rich>
                  <a:bodyPr/>
                  <a:lstStyle/>
                  <a:p>
                    <a:fld id="{98D997F6-7FC8-4A8E-8B50-FCAAD8707FF0}"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95-4F66-BE8B-E6BA82F5F365}"/>
                </c:ext>
              </c:extLst>
            </c:dLbl>
            <c:dLbl>
              <c:idx val="1"/>
              <c:tx>
                <c:rich>
                  <a:bodyPr/>
                  <a:lstStyle/>
                  <a:p>
                    <a:fld id="{3A00195C-F5C4-457B-933C-4FB548E6FF0F}"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29-47ED-9569-4A239E482417}"/>
                </c:ext>
              </c:extLst>
            </c:dLbl>
            <c:dLbl>
              <c:idx val="2"/>
              <c:tx>
                <c:rich>
                  <a:bodyPr/>
                  <a:lstStyle/>
                  <a:p>
                    <a:fld id="{4FFAAD58-679F-4AAC-BAB1-5A4B091E1E70}"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29-47ED-9569-4A239E482417}"/>
                </c:ext>
              </c:extLst>
            </c:dLbl>
            <c:dLbl>
              <c:idx val="3"/>
              <c:layout>
                <c:manualLayout>
                  <c:x val="-2.0916693011543462E-3"/>
                  <c:y val="-7.5045286495335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95-4F66-BE8B-E6BA82F5F365}"/>
                </c:ext>
              </c:extLst>
            </c:dLbl>
            <c:dLbl>
              <c:idx val="4"/>
              <c:layout>
                <c:manualLayout>
                  <c:x val="-5.2291732528858652E-3"/>
                  <c:y val="1.288976978545899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7582109343083259E-2"/>
                      <c:h val="0.12694516355446839"/>
                    </c:manualLayout>
                  </c15:layout>
                </c:ext>
                <c:ext xmlns:c16="http://schemas.microsoft.com/office/drawing/2014/chart" uri="{C3380CC4-5D6E-409C-BE32-E72D297353CC}">
                  <c16:uniqueId val="{00000000-3100-4DFF-BBB7-54F3B22A75D0}"/>
                </c:ext>
              </c:extLst>
            </c:dLbl>
            <c:dLbl>
              <c:idx val="5"/>
              <c:layout>
                <c:manualLayout>
                  <c:x val="4.1174592542408386E-8"/>
                  <c:y val="3.1927216977632858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0261266789043041E-2"/>
                      <c:h val="0.13097133429834623"/>
                    </c:manualLayout>
                  </c15:layout>
                </c:ext>
                <c:ext xmlns:c16="http://schemas.microsoft.com/office/drawing/2014/chart" uri="{C3380CC4-5D6E-409C-BE32-E72D297353CC}">
                  <c16:uniqueId val="{00000001-3100-4DFF-BBB7-54F3B22A75D0}"/>
                </c:ext>
              </c:extLst>
            </c:dLbl>
            <c:dLbl>
              <c:idx val="6"/>
              <c:layout>
                <c:manualLayout>
                  <c:x val="-7.6693655070678118E-17"/>
                  <c:y val="1.50426615588191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00-4DFF-BBB7-54F3B22A75D0}"/>
                </c:ext>
              </c:extLst>
            </c:dLbl>
            <c:dLbl>
              <c:idx val="7"/>
              <c:layout>
                <c:manualLayout>
                  <c:x val="-3.1374627771389003E-3"/>
                  <c:y val="4.294053757939006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6117940832275208E-2"/>
                      <c:h val="8.668345611568995E-2"/>
                    </c:manualLayout>
                  </c15:layout>
                </c:ext>
                <c:ext xmlns:c16="http://schemas.microsoft.com/office/drawing/2014/chart" uri="{C3380CC4-5D6E-409C-BE32-E72D297353CC}">
                  <c16:uniqueId val="{00000003-3100-4DFF-BBB7-54F3B22A75D0}"/>
                </c:ext>
              </c:extLst>
            </c:dLbl>
            <c:dLbl>
              <c:idx val="8"/>
              <c:dLblPos val="inEnd"/>
              <c:showLegendKey val="0"/>
              <c:showVal val="1"/>
              <c:showCatName val="0"/>
              <c:showSerName val="0"/>
              <c:showPercent val="0"/>
              <c:showBubbleSize val="0"/>
              <c:extLst>
                <c:ext xmlns:c15="http://schemas.microsoft.com/office/drawing/2012/chart" uri="{CE6537A1-D6FC-4f65-9D91-7224C49458BB}">
                  <c15:layout>
                    <c:manualLayout>
                      <c:w val="3.6117940832275208E-2"/>
                      <c:h val="0.14304984652997976"/>
                    </c:manualLayout>
                  </c15:layout>
                </c:ext>
                <c:ext xmlns:c16="http://schemas.microsoft.com/office/drawing/2014/chart" uri="{C3380CC4-5D6E-409C-BE32-E72D297353CC}">
                  <c16:uniqueId val="{00000004-3100-4DFF-BBB7-54F3B22A75D0}"/>
                </c:ext>
              </c:extLst>
            </c:dLbl>
            <c:dLbl>
              <c:idx val="9"/>
              <c:tx>
                <c:rich>
                  <a:bodyPr/>
                  <a:lstStyle/>
                  <a:p>
                    <a:fld id="{993EEB3F-9F2D-4784-9400-AFFEF2A7E0FD}"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layout>
                    <c:manualLayout>
                      <c:w val="3.6117940832275208E-2"/>
                      <c:h val="0.15915452950549114"/>
                    </c:manualLayout>
                  </c15:layout>
                  <c15:dlblFieldTable/>
                  <c15:showDataLabelsRange val="0"/>
                </c:ext>
                <c:ext xmlns:c16="http://schemas.microsoft.com/office/drawing/2014/chart" uri="{C3380CC4-5D6E-409C-BE32-E72D297353CC}">
                  <c16:uniqueId val="{00000005-3100-4DFF-BBB7-54F3B22A75D0}"/>
                </c:ext>
              </c:extLst>
            </c:dLbl>
            <c:dLbl>
              <c:idx val="10"/>
              <c:tx>
                <c:rich>
                  <a:bodyPr/>
                  <a:lstStyle/>
                  <a:p>
                    <a:fld id="{CEE0E73E-E44F-4044-A8BA-A6FA88F2A72B}"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29-47ED-9569-4A239E482417}"/>
                </c:ext>
              </c:extLst>
            </c:dLbl>
            <c:dLbl>
              <c:idx val="11"/>
              <c:tx>
                <c:rich>
                  <a:bodyPr/>
                  <a:lstStyle/>
                  <a:p>
                    <a:fld id="{BE894BA3-AA8C-4ACE-B28D-C04A2070B3D0}"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29-47ED-9569-4A239E482417}"/>
                </c:ext>
              </c:extLst>
            </c:dLbl>
            <c:dLbl>
              <c:idx val="12"/>
              <c:layout>
                <c:manualLayout>
                  <c:x val="-2.0916693011544998E-3"/>
                  <c:y val="6.2792412538573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95-4F66-BE8B-E6BA82F5F365}"/>
                </c:ext>
              </c:extLst>
            </c:dLbl>
            <c:dLbl>
              <c:idx val="13"/>
              <c:tx>
                <c:rich>
                  <a:bodyPr/>
                  <a:lstStyle/>
                  <a:p>
                    <a:fld id="{ACC27FBF-FFEB-4DC4-8FF1-86F9E2ED1E27}"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E29-47ED-9569-4A239E48241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0.0</c:formatCode>
                <c:ptCount val="14"/>
                <c:pt idx="0">
                  <c:v>-4.4334468374603491</c:v>
                </c:pt>
                <c:pt idx="1">
                  <c:v>-6.1299074914793312</c:v>
                </c:pt>
                <c:pt idx="2">
                  <c:v>-6.0683709681273337</c:v>
                </c:pt>
                <c:pt idx="3">
                  <c:v>-4.2186201696047618</c:v>
                </c:pt>
                <c:pt idx="4">
                  <c:v>-2.5693844923410269</c:v>
                </c:pt>
                <c:pt idx="5">
                  <c:v>0.95991163411252678</c:v>
                </c:pt>
                <c:pt idx="6">
                  <c:v>-3.8547393932047043</c:v>
                </c:pt>
                <c:pt idx="7">
                  <c:v>-2.4807800228398045</c:v>
                </c:pt>
                <c:pt idx="8">
                  <c:v>-1.2931137399655419</c:v>
                </c:pt>
                <c:pt idx="9">
                  <c:v>-1.5719661680335062</c:v>
                </c:pt>
                <c:pt idx="10">
                  <c:v>-20.170227462026372</c:v>
                </c:pt>
                <c:pt idx="11">
                  <c:v>9.5346325715812537</c:v>
                </c:pt>
                <c:pt idx="12">
                  <c:v>5.5357025475752124</c:v>
                </c:pt>
                <c:pt idx="13">
                  <c:v>15.047158434305933</c:v>
                </c:pt>
              </c:numCache>
            </c:numRef>
          </c:val>
          <c:extLst>
            <c:ext xmlns:c16="http://schemas.microsoft.com/office/drawing/2014/chart" uri="{C3380CC4-5D6E-409C-BE32-E72D297353CC}">
              <c16:uniqueId val="{00000006-3100-4DFF-BBB7-54F3B22A75D0}"/>
            </c:ext>
          </c:extLst>
        </c:ser>
        <c:dLbls>
          <c:showLegendKey val="0"/>
          <c:showVal val="0"/>
          <c:showCatName val="0"/>
          <c:showSerName val="0"/>
          <c:showPercent val="0"/>
          <c:showBubbleSize val="0"/>
        </c:dLbls>
        <c:gapWidth val="10"/>
        <c:axId val="315305256"/>
        <c:axId val="196572488"/>
      </c:barChart>
      <c:catAx>
        <c:axId val="315305256"/>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low"/>
        <c:spPr>
          <a:ln>
            <a:solidFill>
              <a:schemeClr val="accent4">
                <a:lumMod val="50000"/>
              </a:schemeClr>
            </a:solidFill>
          </a:ln>
        </c:spPr>
        <c:txPr>
          <a:bodyPr rot="0" vert="horz"/>
          <a:lstStyle/>
          <a:p>
            <a:pPr>
              <a:defRPr/>
            </a:pPr>
            <a:endParaRPr lang="en-US"/>
          </a:p>
        </c:txPr>
        <c:crossAx val="196572488"/>
        <c:crossesAt val="0"/>
        <c:auto val="0"/>
        <c:lblAlgn val="ctr"/>
        <c:lblOffset val="0"/>
        <c:tickLblSkip val="1"/>
        <c:noMultiLvlLbl val="0"/>
      </c:catAx>
      <c:valAx>
        <c:axId val="196572488"/>
        <c:scaling>
          <c:orientation val="minMax"/>
          <c:max val="20"/>
          <c:min val="-25"/>
        </c:scaling>
        <c:delete val="0"/>
        <c:axPos val="l"/>
        <c:majorGridlines>
          <c:spPr>
            <a:ln w="0">
              <a:solidFill>
                <a:srgbClr val="0F56DC">
                  <a:tint val="75000"/>
                  <a:shade val="95000"/>
                  <a:satMod val="105000"/>
                  <a:alpha val="0"/>
                </a:srgbClr>
              </a:solidFill>
            </a:ln>
          </c:spPr>
        </c:majorGridlines>
        <c:title>
          <c:tx>
            <c:rich>
              <a:bodyPr/>
              <a:lstStyle/>
              <a:p>
                <a:pPr>
                  <a:defRPr sz="2000"/>
                </a:pPr>
                <a:r>
                  <a:rPr lang="en-US" sz="2000"/>
                  <a:t>Annual percentage change in rate*</a:t>
                </a:r>
              </a:p>
            </c:rich>
          </c:tx>
          <c:layout>
            <c:manualLayout>
              <c:xMode val="edge"/>
              <c:yMode val="edge"/>
              <c:x val="0"/>
              <c:y val="5.2663264393877432E-2"/>
            </c:manualLayout>
          </c:layout>
          <c:overlay val="0"/>
        </c:title>
        <c:numFmt formatCode="0" sourceLinked="0"/>
        <c:majorTickMark val="out"/>
        <c:minorTickMark val="none"/>
        <c:tickLblPos val="nextTo"/>
        <c:spPr>
          <a:ln>
            <a:solidFill>
              <a:schemeClr val="accent4">
                <a:lumMod val="50000"/>
              </a:schemeClr>
            </a:solidFill>
          </a:ln>
        </c:spPr>
        <c:crossAx val="315305256"/>
        <c:crossesAt val="1"/>
        <c:crossBetween val="between"/>
        <c:majorUnit val="10"/>
      </c:valAx>
      <c:spPr>
        <a:noFill/>
        <a:ln w="25400">
          <a:noFill/>
        </a:ln>
      </c:spPr>
    </c:plotArea>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32117171721335"/>
          <c:y val="0.14591981478933713"/>
          <c:w val="0.38145265140396717"/>
          <c:h val="0.7530387818712051"/>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164380"/>
              </a:solidFill>
              <a:ln w="3175">
                <a:noFill/>
              </a:ln>
              <a:effectLst/>
            </c:spPr>
            <c:extLst>
              <c:ext xmlns:c16="http://schemas.microsoft.com/office/drawing/2014/chart" uri="{C3380CC4-5D6E-409C-BE32-E72D297353CC}">
                <c16:uniqueId val="{00000001-ABC9-40F9-BE53-99CB9E7E44F5}"/>
              </c:ext>
            </c:extLst>
          </c:dPt>
          <c:dPt>
            <c:idx val="1"/>
            <c:bubble3D val="0"/>
            <c:spPr>
              <a:solidFill>
                <a:srgbClr val="F452A3"/>
              </a:solidFill>
              <a:ln w="3175">
                <a:noFill/>
              </a:ln>
              <a:effectLst/>
            </c:spPr>
            <c:extLst>
              <c:ext xmlns:c16="http://schemas.microsoft.com/office/drawing/2014/chart" uri="{C3380CC4-5D6E-409C-BE32-E72D297353CC}">
                <c16:uniqueId val="{00000003-ABC9-40F9-BE53-99CB9E7E44F5}"/>
              </c:ext>
            </c:extLst>
          </c:dPt>
          <c:dPt>
            <c:idx val="2"/>
            <c:bubble3D val="0"/>
            <c:spPr>
              <a:solidFill>
                <a:srgbClr val="86B2D8"/>
              </a:solidFill>
              <a:ln w="3175">
                <a:noFill/>
              </a:ln>
              <a:effectLst/>
            </c:spPr>
            <c:extLst>
              <c:ext xmlns:c16="http://schemas.microsoft.com/office/drawing/2014/chart" uri="{C3380CC4-5D6E-409C-BE32-E72D297353CC}">
                <c16:uniqueId val="{00000005-ABC9-40F9-BE53-99CB9E7E44F5}"/>
              </c:ext>
            </c:extLst>
          </c:dPt>
          <c:dPt>
            <c:idx val="3"/>
            <c:bubble3D val="0"/>
            <c:spPr>
              <a:solidFill>
                <a:srgbClr val="D8E5FC"/>
              </a:solidFill>
              <a:ln w="3175">
                <a:noFill/>
              </a:ln>
              <a:effectLst/>
            </c:spPr>
            <c:extLst>
              <c:ext xmlns:c16="http://schemas.microsoft.com/office/drawing/2014/chart" uri="{C3380CC4-5D6E-409C-BE32-E72D297353CC}">
                <c16:uniqueId val="{00000007-ABC9-40F9-BE53-99CB9E7E44F5}"/>
              </c:ext>
            </c:extLst>
          </c:dPt>
          <c:dPt>
            <c:idx val="4"/>
            <c:bubble3D val="0"/>
            <c:spPr>
              <a:solidFill>
                <a:srgbClr val="4983F2"/>
              </a:solidFill>
              <a:ln w="3175">
                <a:noFill/>
              </a:ln>
              <a:effectLst/>
            </c:spPr>
            <c:extLst>
              <c:ext xmlns:c16="http://schemas.microsoft.com/office/drawing/2014/chart" uri="{C3380CC4-5D6E-409C-BE32-E72D297353CC}">
                <c16:uniqueId val="{00000009-7B0A-4440-94B1-FE40F715F4C7}"/>
              </c:ext>
            </c:extLst>
          </c:dPt>
          <c:dLbls>
            <c:dLbl>
              <c:idx val="0"/>
              <c:layout>
                <c:manualLayout>
                  <c:x val="-0.13406958744571043"/>
                  <c:y val="-0.19606522223856318"/>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r>
                      <a:rPr lang="en-US" baseline="0"/>
                      <a:t>HRZE</a:t>
                    </a:r>
                    <a:r>
                      <a:rPr lang="en-US" sz="2400" b="0" i="0" u="none" strike="noStrike" kern="1200" baseline="30000">
                        <a:solidFill>
                          <a:schemeClr val="bg2"/>
                        </a:solidFill>
                        <a:latin typeface="Calibri" panose="020F0502020204030204" pitchFamily="34" charset="0"/>
                        <a:cs typeface="Calibri" panose="020F0502020204030204" pitchFamily="34" charset="0"/>
                      </a:rPr>
                      <a:t>§</a:t>
                    </a:r>
                    <a:r>
                      <a:rPr lang="en-US" baseline="0"/>
                      <a:t>, </a:t>
                    </a:r>
                    <a:fld id="{21EFE28C-A96B-4567-B50C-8416393EBCCE}" type="VALUE">
                      <a:rPr lang="en-US" baseline="0"/>
                      <a:pPr>
                        <a:defRPr sz="2400">
                          <a:solidFill>
                            <a:schemeClr val="bg1"/>
                          </a:solidFill>
                          <a:latin typeface="Calibri" panose="020F0502020204030204" pitchFamily="34" charset="0"/>
                          <a:cs typeface="Calibri" panose="020F0502020204030204" pitchFamily="34" charset="0"/>
                        </a:defRPr>
                      </a:pPr>
                      <a:t>[VALUE]</a:t>
                    </a:fld>
                    <a:endParaRPr lang="en-US" baseline="0"/>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C9-40F9-BE53-99CB9E7E44F5}"/>
                </c:ext>
              </c:extLst>
            </c:dLbl>
            <c:dLbl>
              <c:idx val="1"/>
              <c:delete val="1"/>
              <c:extLst>
                <c:ext xmlns:c15="http://schemas.microsoft.com/office/drawing/2012/chart" uri="{CE6537A1-D6FC-4f65-9D91-7224C49458BB}">
                  <c15:layout>
                    <c:manualLayout>
                      <c:w val="0.32993649181747242"/>
                      <c:h val="0.10934718121000957"/>
                    </c:manualLayout>
                  </c15:layout>
                </c:ext>
                <c:ext xmlns:c16="http://schemas.microsoft.com/office/drawing/2014/chart" uri="{C3380CC4-5D6E-409C-BE32-E72D297353CC}">
                  <c16:uniqueId val="{00000003-ABC9-40F9-BE53-99CB9E7E44F5}"/>
                </c:ext>
              </c:extLst>
            </c:dLbl>
            <c:dLbl>
              <c:idx val="2"/>
              <c:layout>
                <c:manualLayout>
                  <c:x val="-5.122984235730401E-2"/>
                  <c:y val="5.3795080206220362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315206774938522"/>
                      <c:h val="0.14377596335536619"/>
                    </c:manualLayout>
                  </c15:layout>
                </c:ext>
                <c:ext xmlns:c16="http://schemas.microsoft.com/office/drawing/2014/chart" uri="{C3380CC4-5D6E-409C-BE32-E72D297353CC}">
                  <c16:uniqueId val="{00000005-ABC9-40F9-BE53-99CB9E7E44F5}"/>
                </c:ext>
              </c:extLst>
            </c:dLbl>
            <c:dLbl>
              <c:idx val="3"/>
              <c:layout>
                <c:manualLayout>
                  <c:x val="0.10736471253441207"/>
                  <c:y val="1.0758999097938406E-2"/>
                </c:manualLayout>
              </c:layout>
              <c:tx>
                <c:rich>
                  <a:bodyPr/>
                  <a:lstStyle/>
                  <a:p>
                    <a:r>
                      <a:rPr lang="en-US" baseline="0"/>
                      <a:t>Less than 4 drug regimen, </a:t>
                    </a:r>
                    <a:fld id="{AD91463D-81BD-46C4-80DF-DE005787853E}"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35956260065303669"/>
                      <c:h val="0.13252935088840528"/>
                    </c:manualLayout>
                  </c15:layout>
                  <c15:dlblFieldTable/>
                  <c15:showDataLabelsRange val="0"/>
                </c:ext>
                <c:ext xmlns:c16="http://schemas.microsoft.com/office/drawing/2014/chart" uri="{C3380CC4-5D6E-409C-BE32-E72D297353CC}">
                  <c16:uniqueId val="{00000007-ABC9-40F9-BE53-99CB9E7E44F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4"/>
                <c:pt idx="0">
                  <c:v>HRZE†</c:v>
                </c:pt>
                <c:pt idx="1">
                  <c:v>RPT-MOX§</c:v>
                </c:pt>
                <c:pt idx="2">
                  <c:v>Other 4+ drug regimen¶</c:v>
                </c:pt>
                <c:pt idx="3">
                  <c:v>Not on a 4+ drug regimen</c:v>
                </c:pt>
              </c:strCache>
            </c:strRef>
          </c:cat>
          <c:val>
            <c:numRef>
              <c:f>Sheet1!$B$2:$B$6</c:f>
              <c:numCache>
                <c:formatCode>0.0000</c:formatCode>
                <c:ptCount val="5"/>
                <c:pt idx="0">
                  <c:v>82.6</c:v>
                </c:pt>
                <c:pt idx="1">
                  <c:v>0.3</c:v>
                </c:pt>
                <c:pt idx="2">
                  <c:v>11.6</c:v>
                </c:pt>
                <c:pt idx="3">
                  <c:v>5.4</c:v>
                </c:pt>
              </c:numCache>
            </c:numRef>
          </c:val>
          <c:extLst>
            <c:ext xmlns:c16="http://schemas.microsoft.com/office/drawing/2014/chart" uri="{C3380CC4-5D6E-409C-BE32-E72D297353CC}">
              <c16:uniqueId val="{00000008-ABC9-40F9-BE53-99CB9E7E44F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126458972096421E-2"/>
          <c:y val="8.4272044106929372E-2"/>
          <c:w val="0.89811361589045269"/>
          <c:h val="0.78239917792666802"/>
        </c:manualLayout>
      </c:layout>
      <c:barChart>
        <c:barDir val="col"/>
        <c:grouping val="stacked"/>
        <c:varyColors val="0"/>
        <c:ser>
          <c:idx val="0"/>
          <c:order val="0"/>
          <c:tx>
            <c:strRef>
              <c:f>Sheet1!$B$1</c:f>
              <c:strCache>
                <c:ptCount val="1"/>
                <c:pt idx="0">
                  <c:v>DOT§ only</c:v>
                </c:pt>
              </c:strCache>
            </c:strRef>
          </c:tx>
          <c:spPr>
            <a:solidFill>
              <a:srgbClr val="602E7C"/>
            </a:solidFill>
            <a:ln>
              <a:noFill/>
            </a:ln>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\(0.0\)</c:formatCode>
                <c:ptCount val="29"/>
                <c:pt idx="0">
                  <c:v>21.276326874473462</c:v>
                </c:pt>
                <c:pt idx="1">
                  <c:v>26.847995835502342</c:v>
                </c:pt>
                <c:pt idx="2">
                  <c:v>36.194425247638797</c:v>
                </c:pt>
                <c:pt idx="3">
                  <c:v>41.561576354679801</c:v>
                </c:pt>
                <c:pt idx="4">
                  <c:v>45.964078182778657</c:v>
                </c:pt>
                <c:pt idx="5">
                  <c:v>46.849050164941417</c:v>
                </c:pt>
                <c:pt idx="6">
                  <c:v>48.546339147976738</c:v>
                </c:pt>
                <c:pt idx="7">
                  <c:v>51.8915151131107</c:v>
                </c:pt>
                <c:pt idx="8">
                  <c:v>52.944613986104791</c:v>
                </c:pt>
                <c:pt idx="9">
                  <c:v>54.729683313869614</c:v>
                </c:pt>
                <c:pt idx="10">
                  <c:v>55.997773448371838</c:v>
                </c:pt>
                <c:pt idx="11">
                  <c:v>58.12433392539964</c:v>
                </c:pt>
                <c:pt idx="12">
                  <c:v>57.372850347603368</c:v>
                </c:pt>
                <c:pt idx="13">
                  <c:v>57.19224410040583</c:v>
                </c:pt>
                <c:pt idx="14">
                  <c:v>55.755646976635873</c:v>
                </c:pt>
                <c:pt idx="15">
                  <c:v>55.711550733886405</c:v>
                </c:pt>
                <c:pt idx="16">
                  <c:v>59.173612978399213</c:v>
                </c:pt>
                <c:pt idx="17">
                  <c:v>58.75406787540679</c:v>
                </c:pt>
                <c:pt idx="18">
                  <c:v>60.558395595753048</c:v>
                </c:pt>
                <c:pt idx="19">
                  <c:v>60.348403152218999</c:v>
                </c:pt>
                <c:pt idx="20">
                  <c:v>62.117291936179384</c:v>
                </c:pt>
                <c:pt idx="21">
                  <c:v>63.247676325861121</c:v>
                </c:pt>
                <c:pt idx="22">
                  <c:v>64.623505332327909</c:v>
                </c:pt>
                <c:pt idx="23">
                  <c:v>63.075208913649028</c:v>
                </c:pt>
                <c:pt idx="24">
                  <c:v>60.563220990726087</c:v>
                </c:pt>
                <c:pt idx="25">
                  <c:v>60.311284046692606</c:v>
                </c:pt>
                <c:pt idx="26">
                  <c:v>61.474269819193324</c:v>
                </c:pt>
                <c:pt idx="27">
                  <c:v>61.70336037079953</c:v>
                </c:pt>
                <c:pt idx="28">
                  <c:v>64.79564755838642</c:v>
                </c:pt>
              </c:numCache>
            </c:numRef>
          </c:val>
          <c:extLst>
            <c:ext xmlns:c16="http://schemas.microsoft.com/office/drawing/2014/chart" uri="{C3380CC4-5D6E-409C-BE32-E72D297353CC}">
              <c16:uniqueId val="{00000000-0DE1-4046-8BEC-AADAB52FBB25}"/>
            </c:ext>
          </c:extLst>
        </c:ser>
        <c:ser>
          <c:idx val="1"/>
          <c:order val="1"/>
          <c:tx>
            <c:strRef>
              <c:f>Sheet1!$C$1</c:f>
              <c:strCache>
                <c:ptCount val="1"/>
                <c:pt idx="0">
                  <c:v>DOT + SAT</c:v>
                </c:pt>
              </c:strCache>
            </c:strRef>
          </c:tx>
          <c:spPr>
            <a:solidFill>
              <a:srgbClr val="803DA5"/>
            </a:solidFill>
            <a:ln>
              <a:noFill/>
            </a:ln>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\(0.0\)</c:formatCode>
                <c:ptCount val="29"/>
                <c:pt idx="0">
                  <c:v>14.132266217354674</c:v>
                </c:pt>
                <c:pt idx="1">
                  <c:v>19.642547284400486</c:v>
                </c:pt>
                <c:pt idx="2">
                  <c:v>20.875374337710205</c:v>
                </c:pt>
                <c:pt idx="3">
                  <c:v>21.931034482758623</c:v>
                </c:pt>
                <c:pt idx="4">
                  <c:v>23.301637612255679</c:v>
                </c:pt>
                <c:pt idx="5">
                  <c:v>26.128995563644636</c:v>
                </c:pt>
                <c:pt idx="6">
                  <c:v>27.12709149163403</c:v>
                </c:pt>
                <c:pt idx="7">
                  <c:v>25.530701476459033</c:v>
                </c:pt>
                <c:pt idx="8">
                  <c:v>27.173560158431272</c:v>
                </c:pt>
                <c:pt idx="9">
                  <c:v>27.443841450848389</c:v>
                </c:pt>
                <c:pt idx="10">
                  <c:v>28.214583913164486</c:v>
                </c:pt>
                <c:pt idx="11">
                  <c:v>27.374777975133213</c:v>
                </c:pt>
                <c:pt idx="12">
                  <c:v>29.352360043907794</c:v>
                </c:pt>
                <c:pt idx="13">
                  <c:v>30.211934465654593</c:v>
                </c:pt>
                <c:pt idx="14">
                  <c:v>32.670961732515721</c:v>
                </c:pt>
                <c:pt idx="15">
                  <c:v>33.128589661774086</c:v>
                </c:pt>
                <c:pt idx="16">
                  <c:v>29.963251770189121</c:v>
                </c:pt>
                <c:pt idx="17">
                  <c:v>30.711297071129707</c:v>
                </c:pt>
                <c:pt idx="18">
                  <c:v>28.313016122689739</c:v>
                </c:pt>
                <c:pt idx="19">
                  <c:v>28.452924097884697</c:v>
                </c:pt>
                <c:pt idx="20">
                  <c:v>28.32039672272531</c:v>
                </c:pt>
                <c:pt idx="21">
                  <c:v>28.933843630399124</c:v>
                </c:pt>
                <c:pt idx="22">
                  <c:v>28.29904125821394</c:v>
                </c:pt>
                <c:pt idx="23">
                  <c:v>30.094707520891369</c:v>
                </c:pt>
                <c:pt idx="24">
                  <c:v>32.526577697353545</c:v>
                </c:pt>
                <c:pt idx="25">
                  <c:v>33.268482490272369</c:v>
                </c:pt>
                <c:pt idx="26">
                  <c:v>32.301808066759385</c:v>
                </c:pt>
                <c:pt idx="27">
                  <c:v>31.865585168018541</c:v>
                </c:pt>
                <c:pt idx="28">
                  <c:v>29.219745222929937</c:v>
                </c:pt>
              </c:numCache>
            </c:numRef>
          </c:val>
          <c:extLst>
            <c:ext xmlns:c16="http://schemas.microsoft.com/office/drawing/2014/chart" uri="{C3380CC4-5D6E-409C-BE32-E72D297353CC}">
              <c16:uniqueId val="{00000001-0DE1-4046-8BEC-AADAB52FBB25}"/>
            </c:ext>
          </c:extLst>
        </c:ser>
        <c:ser>
          <c:idx val="2"/>
          <c:order val="2"/>
          <c:tx>
            <c:strRef>
              <c:f>Sheet1!$D$1</c:f>
              <c:strCache>
                <c:ptCount val="1"/>
                <c:pt idx="0">
                  <c:v>SAT only</c:v>
                </c:pt>
              </c:strCache>
            </c:strRef>
          </c:tx>
          <c:spPr>
            <a:solidFill>
              <a:srgbClr val="B482D0"/>
            </a:solidFill>
            <a:ln>
              <a:noFill/>
            </a:ln>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Sheet1!$D$2:$D$30</c:f>
              <c:numCache>
                <c:formatCode>\(0.0\)</c:formatCode>
                <c:ptCount val="29"/>
                <c:pt idx="0">
                  <c:v>62.493681550126368</c:v>
                </c:pt>
                <c:pt idx="1">
                  <c:v>49.201804615651568</c:v>
                </c:pt>
                <c:pt idx="2">
                  <c:v>40.064501266989168</c:v>
                </c:pt>
                <c:pt idx="3">
                  <c:v>34.334975369458128</c:v>
                </c:pt>
                <c:pt idx="4">
                  <c:v>28.584257791864765</c:v>
                </c:pt>
                <c:pt idx="5">
                  <c:v>25.315663747013989</c:v>
                </c:pt>
                <c:pt idx="6">
                  <c:v>22.55250978996084</c:v>
                </c:pt>
                <c:pt idx="7">
                  <c:v>21.424497813826754</c:v>
                </c:pt>
                <c:pt idx="8">
                  <c:v>18.583208882540095</c:v>
                </c:pt>
                <c:pt idx="9">
                  <c:v>16.610565363742531</c:v>
                </c:pt>
                <c:pt idx="10">
                  <c:v>14.876148065683273</c:v>
                </c:pt>
                <c:pt idx="11">
                  <c:v>13.193605683836591</c:v>
                </c:pt>
                <c:pt idx="12">
                  <c:v>12.396633735821441</c:v>
                </c:pt>
                <c:pt idx="13">
                  <c:v>12.032165940177364</c:v>
                </c:pt>
                <c:pt idx="14">
                  <c:v>10.696266397578205</c:v>
                </c:pt>
                <c:pt idx="15">
                  <c:v>9.9792597319719203</c:v>
                </c:pt>
                <c:pt idx="16">
                  <c:v>9.9757999462221019</c:v>
                </c:pt>
                <c:pt idx="17">
                  <c:v>9.5769409576940951</c:v>
                </c:pt>
                <c:pt idx="18">
                  <c:v>8.3267793944160431</c:v>
                </c:pt>
                <c:pt idx="19">
                  <c:v>8.8656159270012438</c:v>
                </c:pt>
                <c:pt idx="20">
                  <c:v>7.8158689090125053</c:v>
                </c:pt>
                <c:pt idx="21">
                  <c:v>7.0311645708037176</c:v>
                </c:pt>
                <c:pt idx="22">
                  <c:v>6.4634277711946577</c:v>
                </c:pt>
                <c:pt idx="23">
                  <c:v>5.6044568245125346</c:v>
                </c:pt>
                <c:pt idx="24">
                  <c:v>5.9149513684686728</c:v>
                </c:pt>
                <c:pt idx="25">
                  <c:v>4.9668116273746854</c:v>
                </c:pt>
                <c:pt idx="26">
                  <c:v>4.6940194714881782</c:v>
                </c:pt>
                <c:pt idx="27">
                  <c:v>4.9971031286210899</c:v>
                </c:pt>
                <c:pt idx="28">
                  <c:v>4.5912951167728231</c:v>
                </c:pt>
              </c:numCache>
            </c:numRef>
          </c:val>
          <c:extLst>
            <c:ext xmlns:c16="http://schemas.microsoft.com/office/drawing/2014/chart" uri="{C3380CC4-5D6E-409C-BE32-E72D297353CC}">
              <c16:uniqueId val="{00000002-0DE1-4046-8BEC-AADAB52FBB25}"/>
            </c:ext>
          </c:extLst>
        </c:ser>
        <c:ser>
          <c:idx val="4"/>
          <c:order val="3"/>
          <c:tx>
            <c:strRef>
              <c:f>Sheet1!$E$1</c:f>
              <c:strCache>
                <c:ptCount val="1"/>
                <c:pt idx="0">
                  <c:v>Unknown or missing</c:v>
                </c:pt>
              </c:strCache>
            </c:strRef>
          </c:tx>
          <c:spPr>
            <a:solidFill>
              <a:srgbClr val="DAC2E8"/>
            </a:solidFill>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Sheet1!$E$2:$E$30</c:f>
              <c:numCache>
                <c:formatCode>\(0.0\)</c:formatCode>
                <c:ptCount val="29"/>
                <c:pt idx="0">
                  <c:v>2.0977253580454929</c:v>
                </c:pt>
                <c:pt idx="1">
                  <c:v>4.3076522644456015</c:v>
                </c:pt>
                <c:pt idx="2">
                  <c:v>2.8656991476618288</c:v>
                </c:pt>
                <c:pt idx="3">
                  <c:v>2.1724137931034484</c:v>
                </c:pt>
                <c:pt idx="4">
                  <c:v>2.1500264131008979</c:v>
                </c:pt>
                <c:pt idx="5">
                  <c:v>1.7062905243999547</c:v>
                </c:pt>
                <c:pt idx="6">
                  <c:v>1.7740595704283848</c:v>
                </c:pt>
                <c:pt idx="7">
                  <c:v>1.1532855966035105</c:v>
                </c:pt>
                <c:pt idx="8">
                  <c:v>1.2986169729238362</c:v>
                </c:pt>
                <c:pt idx="9">
                  <c:v>1.2159098715394656</c:v>
                </c:pt>
                <c:pt idx="10">
                  <c:v>0.91149457278040624</c:v>
                </c:pt>
                <c:pt idx="11">
                  <c:v>1.3072824156305507</c:v>
                </c:pt>
                <c:pt idx="12">
                  <c:v>0.87815587266739847</c:v>
                </c:pt>
                <c:pt idx="13">
                  <c:v>0.56365549376221247</c:v>
                </c:pt>
                <c:pt idx="14">
                  <c:v>0.87712489327020104</c:v>
                </c:pt>
                <c:pt idx="15">
                  <c:v>1.1805998723675815</c:v>
                </c:pt>
                <c:pt idx="16">
                  <c:v>0.88733530518956705</c:v>
                </c:pt>
                <c:pt idx="17">
                  <c:v>0.95769409576940945</c:v>
                </c:pt>
                <c:pt idx="18">
                  <c:v>2.8018088871411715</c:v>
                </c:pt>
                <c:pt idx="19">
                  <c:v>2.3330568228950641</c:v>
                </c:pt>
                <c:pt idx="20">
                  <c:v>1.7464424320827943</c:v>
                </c:pt>
                <c:pt idx="21">
                  <c:v>0.78731547293603066</c:v>
                </c:pt>
                <c:pt idx="22">
                  <c:v>0.61402563826349243</c:v>
                </c:pt>
                <c:pt idx="23">
                  <c:v>1.2256267409470751</c:v>
                </c:pt>
                <c:pt idx="24">
                  <c:v>0.9952499434517077</c:v>
                </c:pt>
                <c:pt idx="25">
                  <c:v>1.4534218356603341</c:v>
                </c:pt>
                <c:pt idx="26">
                  <c:v>1.52990264255911</c:v>
                </c:pt>
                <c:pt idx="27">
                  <c:v>1.4339513325608342</c:v>
                </c:pt>
                <c:pt idx="28">
                  <c:v>1.3933121019108281</c:v>
                </c:pt>
              </c:numCache>
            </c:numRef>
          </c:val>
          <c:extLst>
            <c:ext xmlns:c16="http://schemas.microsoft.com/office/drawing/2014/chart" uri="{C3380CC4-5D6E-409C-BE32-E72D297353CC}">
              <c16:uniqueId val="{00000000-0BEF-4C94-AA1C-92B8A4C3B0C0}"/>
            </c:ext>
          </c:extLst>
        </c:ser>
        <c:dLbls>
          <c:showLegendKey val="0"/>
          <c:showVal val="0"/>
          <c:showCatName val="0"/>
          <c:showSerName val="0"/>
          <c:showPercent val="0"/>
          <c:showBubbleSize val="0"/>
        </c:dLbls>
        <c:gapWidth val="10"/>
        <c:overlap val="100"/>
        <c:axId val="389210040"/>
        <c:axId val="389207688"/>
      </c:barChart>
      <c:catAx>
        <c:axId val="389210040"/>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07688"/>
        <c:crosses val="autoZero"/>
        <c:auto val="1"/>
        <c:lblAlgn val="ctr"/>
        <c:lblOffset val="0"/>
        <c:tickLblSkip val="4"/>
        <c:noMultiLvlLbl val="0"/>
      </c:catAx>
      <c:valAx>
        <c:axId val="389207688"/>
        <c:scaling>
          <c:orientation val="minMax"/>
          <c:max val="100"/>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layout>
            <c:manualLayout>
              <c:xMode val="edge"/>
              <c:yMode val="edge"/>
              <c:x val="0"/>
              <c:y val="0.26734213002982943"/>
            </c:manualLayout>
          </c:layout>
          <c:overlay val="0"/>
        </c:title>
        <c:numFmt formatCode="0&quot;%&quot;"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0040"/>
        <c:crosses val="autoZero"/>
        <c:crossBetween val="between"/>
        <c:majorUnit val="20"/>
      </c:valAx>
    </c:plotArea>
    <c:legend>
      <c:legendPos val="t"/>
      <c:layout>
        <c:manualLayout>
          <c:xMode val="edge"/>
          <c:yMode val="edge"/>
          <c:x val="8.518319511750036E-2"/>
          <c:y val="1.1827920884076198E-2"/>
          <c:w val="0.87507164243665392"/>
          <c:h val="6.9550079407501061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solidFill>
            <a:srgbClr val="000000"/>
          </a:solidFil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33561223665527"/>
          <c:y val="0.15648876392124397"/>
          <c:w val="0.37818286008181834"/>
          <c:h val="0.80664461873369708"/>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602E7C"/>
              </a:solidFill>
              <a:ln w="3175">
                <a:noFill/>
              </a:ln>
              <a:effectLst/>
            </c:spPr>
            <c:extLst>
              <c:ext xmlns:c16="http://schemas.microsoft.com/office/drawing/2014/chart" uri="{C3380CC4-5D6E-409C-BE32-E72D297353CC}">
                <c16:uniqueId val="{00000001-B438-4777-A575-CF3D36915A7A}"/>
              </c:ext>
            </c:extLst>
          </c:dPt>
          <c:dPt>
            <c:idx val="1"/>
            <c:bubble3D val="0"/>
            <c:spPr>
              <a:solidFill>
                <a:srgbClr val="803DA5"/>
              </a:solidFill>
              <a:ln w="3175">
                <a:noFill/>
              </a:ln>
              <a:effectLst/>
            </c:spPr>
            <c:extLst>
              <c:ext xmlns:c16="http://schemas.microsoft.com/office/drawing/2014/chart" uri="{C3380CC4-5D6E-409C-BE32-E72D297353CC}">
                <c16:uniqueId val="{00000003-B438-4777-A575-CF3D36915A7A}"/>
              </c:ext>
            </c:extLst>
          </c:dPt>
          <c:dPt>
            <c:idx val="2"/>
            <c:bubble3D val="0"/>
            <c:spPr>
              <a:solidFill>
                <a:srgbClr val="B482D0"/>
              </a:solidFill>
              <a:ln w="3175">
                <a:noFill/>
              </a:ln>
              <a:effectLst/>
            </c:spPr>
            <c:extLst>
              <c:ext xmlns:c16="http://schemas.microsoft.com/office/drawing/2014/chart" uri="{C3380CC4-5D6E-409C-BE32-E72D297353CC}">
                <c16:uniqueId val="{00000005-B438-4777-A575-CF3D36915A7A}"/>
              </c:ext>
            </c:extLst>
          </c:dPt>
          <c:dPt>
            <c:idx val="3"/>
            <c:bubble3D val="0"/>
            <c:spPr>
              <a:solidFill>
                <a:srgbClr val="DAC2E8"/>
              </a:solidFill>
              <a:ln w="3175">
                <a:noFill/>
              </a:ln>
              <a:effectLst/>
            </c:spPr>
            <c:extLst>
              <c:ext xmlns:c16="http://schemas.microsoft.com/office/drawing/2014/chart" uri="{C3380CC4-5D6E-409C-BE32-E72D297353CC}">
                <c16:uniqueId val="{00000007-B438-4777-A575-CF3D36915A7A}"/>
              </c:ext>
            </c:extLst>
          </c:dPt>
          <c:dLbls>
            <c:dLbl>
              <c:idx val="0"/>
              <c:layout>
                <c:manualLayout>
                  <c:x val="-7.1560368743435701E-2"/>
                  <c:y val="-0.15855373926777963"/>
                </c:manualLayout>
              </c:layout>
              <c:numFmt formatCode="0.0&quot;%&quot;" sourceLinked="0"/>
              <c:spPr>
                <a:solidFill>
                  <a:schemeClr val="bg1"/>
                </a:solidFill>
                <a:ln w="50800">
                  <a:solidFill>
                    <a:srgbClr val="602E7C"/>
                  </a:solidFill>
                </a:ln>
                <a:effectLst/>
              </c:spPr>
              <c:txPr>
                <a:bodyPr rot="0" spcFirstLastPara="1" vertOverflow="ellipsis" vert="horz" wrap="square" lIns="38100" tIns="19050" rIns="38100" bIns="19050" anchor="ctr" anchorCtr="0">
                  <a:noAutofit/>
                </a:bodyPr>
                <a:lstStyle/>
                <a:p>
                  <a:pPr algn="l">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388914796922455"/>
                      <c:h val="0.1771027372024373"/>
                    </c:manualLayout>
                  </c15:layout>
                </c:ext>
                <c:ext xmlns:c16="http://schemas.microsoft.com/office/drawing/2014/chart" uri="{C3380CC4-5D6E-409C-BE32-E72D297353CC}">
                  <c16:uniqueId val="{00000001-B438-4777-A575-CF3D36915A7A}"/>
                </c:ext>
              </c:extLst>
            </c:dLbl>
            <c:dLbl>
              <c:idx val="1"/>
              <c:layout>
                <c:manualLayout>
                  <c:x val="7.7400988657442826E-2"/>
                  <c:y val="-1.153956811299354E-2"/>
                </c:manualLayout>
              </c:layout>
              <c:numFmt formatCode="0.0&quot;%&quot;" sourceLinked="0"/>
              <c:spPr>
                <a:solidFill>
                  <a:schemeClr val="bg1"/>
                </a:solidFill>
                <a:ln w="50800">
                  <a:solidFill>
                    <a:srgbClr val="803DA5"/>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38-4777-A575-CF3D36915A7A}"/>
                </c:ext>
              </c:extLst>
            </c:dLbl>
            <c:dLbl>
              <c:idx val="2"/>
              <c:layout>
                <c:manualLayout>
                  <c:x val="-1.7253287918715474E-2"/>
                  <c:y val="9.0737446109537989E-2"/>
                </c:manualLayout>
              </c:layout>
              <c:numFmt formatCode="0.0&quot;%&quot;" sourceLinked="0"/>
              <c:spPr>
                <a:solidFill>
                  <a:schemeClr val="bg1"/>
                </a:solidFill>
                <a:ln w="50800">
                  <a:solidFill>
                    <a:srgbClr val="B482D0"/>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366651551974369"/>
                      <c:h val="0.14654095528321026"/>
                    </c:manualLayout>
                  </c15:layout>
                </c:ext>
                <c:ext xmlns:c16="http://schemas.microsoft.com/office/drawing/2014/chart" uri="{C3380CC4-5D6E-409C-BE32-E72D297353CC}">
                  <c16:uniqueId val="{00000005-B438-4777-A575-CF3D36915A7A}"/>
                </c:ext>
              </c:extLst>
            </c:dLbl>
            <c:dLbl>
              <c:idx val="3"/>
              <c:layout>
                <c:manualLayout>
                  <c:x val="0.16911516939595683"/>
                  <c:y val="-1.165158761264337E-2"/>
                </c:manualLayout>
              </c:layout>
              <c:numFmt formatCode="0.0&quot;%&quot;" sourceLinked="0"/>
              <c:spPr>
                <a:solidFill>
                  <a:schemeClr val="bg1"/>
                </a:solidFill>
                <a:ln w="50800">
                  <a:solidFill>
                    <a:srgbClr val="DAC2E8"/>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077205366515802"/>
                      <c:h val="8.2935347592562408E-2"/>
                    </c:manualLayout>
                  </c15:layout>
                </c:ext>
                <c:ext xmlns:c16="http://schemas.microsoft.com/office/drawing/2014/chart" uri="{C3380CC4-5D6E-409C-BE32-E72D297353CC}">
                  <c16:uniqueId val="{00000007-B438-4777-A575-CF3D36915A7A}"/>
                </c:ext>
              </c:extLst>
            </c:dLbl>
            <c:numFmt formatCode="#&quot;%&quot;"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Directly-observed therapy (DOT) only</c:v>
                </c:pt>
                <c:pt idx="1">
                  <c:v>DOT + SAT</c:v>
                </c:pt>
                <c:pt idx="2">
                  <c:v>Self-administered therapy (SAT) only</c:v>
                </c:pt>
                <c:pt idx="3">
                  <c:v>Unknown or missing</c:v>
                </c:pt>
              </c:strCache>
            </c:strRef>
          </c:cat>
          <c:val>
            <c:numRef>
              <c:f>Sheet1!$B$2:$B$5</c:f>
              <c:numCache>
                <c:formatCode>General</c:formatCode>
                <c:ptCount val="4"/>
                <c:pt idx="0">
                  <c:v>64.8</c:v>
                </c:pt>
                <c:pt idx="1">
                  <c:v>29.2</c:v>
                </c:pt>
                <c:pt idx="2">
                  <c:v>4.5999999999999996</c:v>
                </c:pt>
                <c:pt idx="3">
                  <c:v>1.4</c:v>
                </c:pt>
              </c:numCache>
            </c:numRef>
          </c:val>
          <c:extLst>
            <c:ext xmlns:c16="http://schemas.microsoft.com/office/drawing/2014/chart" uri="{C3380CC4-5D6E-409C-BE32-E72D297353CC}">
              <c16:uniqueId val="{00000008-B438-4777-A575-CF3D36915A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232994005988085E-2"/>
          <c:y val="9.0582227839265742E-2"/>
          <c:w val="0.88257002366897619"/>
          <c:h val="0.80446797967615336"/>
        </c:manualLayout>
      </c:layout>
      <c:barChart>
        <c:barDir val="col"/>
        <c:grouping val="stacked"/>
        <c:varyColors val="0"/>
        <c:ser>
          <c:idx val="0"/>
          <c:order val="0"/>
          <c:tx>
            <c:strRef>
              <c:f>Sheet1!$B$1</c:f>
              <c:strCache>
                <c:ptCount val="1"/>
                <c:pt idx="0">
                  <c:v>Completed in ≤1 year</c:v>
                </c:pt>
              </c:strCache>
            </c:strRef>
          </c:tx>
          <c:spPr>
            <a:solidFill>
              <a:srgbClr val="005DAA"/>
            </a:solidFill>
            <a:ln>
              <a:noFill/>
            </a:ln>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\(0.0\)</c:formatCode>
                <c:ptCount val="29"/>
                <c:pt idx="0">
                  <c:v>63.434861278648981</c:v>
                </c:pt>
                <c:pt idx="1">
                  <c:v>68.59933179131329</c:v>
                </c:pt>
                <c:pt idx="2">
                  <c:v>74.085514550479587</c:v>
                </c:pt>
                <c:pt idx="3">
                  <c:v>76.781714810773565</c:v>
                </c:pt>
                <c:pt idx="4">
                  <c:v>78.712325410438623</c:v>
                </c:pt>
                <c:pt idx="5">
                  <c:v>81.237275891508503</c:v>
                </c:pt>
                <c:pt idx="6">
                  <c:v>81.395824805566932</c:v>
                </c:pt>
                <c:pt idx="7">
                  <c:v>82.161847184791313</c:v>
                </c:pt>
                <c:pt idx="8">
                  <c:v>82.496668147489999</c:v>
                </c:pt>
                <c:pt idx="9">
                  <c:v>82.977886204454236</c:v>
                </c:pt>
                <c:pt idx="10">
                  <c:v>83.579963598955459</c:v>
                </c:pt>
                <c:pt idx="11">
                  <c:v>84.289761230271139</c:v>
                </c:pt>
                <c:pt idx="12">
                  <c:v>83.966845277963827</c:v>
                </c:pt>
                <c:pt idx="13">
                  <c:v>84.769349712224042</c:v>
                </c:pt>
                <c:pt idx="14">
                  <c:v>85.551264044943821</c:v>
                </c:pt>
                <c:pt idx="15">
                  <c:v>86.055595930232556</c:v>
                </c:pt>
                <c:pt idx="16">
                  <c:v>88.813987781756893</c:v>
                </c:pt>
                <c:pt idx="17">
                  <c:v>89.573669096531916</c:v>
                </c:pt>
                <c:pt idx="18">
                  <c:v>89.714218233349072</c:v>
                </c:pt>
                <c:pt idx="19">
                  <c:v>90.173053152039557</c:v>
                </c:pt>
                <c:pt idx="20">
                  <c:v>89.796967360575692</c:v>
                </c:pt>
                <c:pt idx="21">
                  <c:v>90.023231801755287</c:v>
                </c:pt>
                <c:pt idx="22">
                  <c:v>90.072362574584233</c:v>
                </c:pt>
                <c:pt idx="23">
                  <c:v>89.148712559117186</c:v>
                </c:pt>
                <c:pt idx="24">
                  <c:v>90.269541778975736</c:v>
                </c:pt>
                <c:pt idx="25">
                  <c:v>89.438050101557209</c:v>
                </c:pt>
                <c:pt idx="26">
                  <c:v>90.127565169162509</c:v>
                </c:pt>
                <c:pt idx="27">
                  <c:v>89.208006962576164</c:v>
                </c:pt>
                <c:pt idx="28">
                  <c:v>86.845056881909954</c:v>
                </c:pt>
              </c:numCache>
            </c:numRef>
          </c:val>
          <c:extLst>
            <c:ext xmlns:c16="http://schemas.microsoft.com/office/drawing/2014/chart" uri="{C3380CC4-5D6E-409C-BE32-E72D297353CC}">
              <c16:uniqueId val="{00000000-1C7C-4326-AC1E-7E1A5981B68C}"/>
            </c:ext>
          </c:extLst>
        </c:ser>
        <c:ser>
          <c:idx val="1"/>
          <c:order val="1"/>
          <c:tx>
            <c:strRef>
              <c:f>Sheet1!$C$1</c:f>
              <c:strCache>
                <c:ptCount val="1"/>
                <c:pt idx="0">
                  <c:v>Completed in &gt;1 year</c:v>
                </c:pt>
              </c:strCache>
            </c:strRef>
          </c:tx>
          <c:spPr>
            <a:solidFill>
              <a:srgbClr val="86B2D8"/>
            </a:solidFill>
            <a:ln>
              <a:noFill/>
            </a:ln>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Sheet1!$C$2:$C$30</c:f>
              <c:numCache>
                <c:formatCode>\(0.0\)</c:formatCode>
                <c:ptCount val="29"/>
                <c:pt idx="0">
                  <c:v>22.496984318455972</c:v>
                </c:pt>
                <c:pt idx="1">
                  <c:v>18.108455409920328</c:v>
                </c:pt>
                <c:pt idx="2">
                  <c:v>15.038205169891075</c:v>
                </c:pt>
                <c:pt idx="3">
                  <c:v>13.369321771090565</c:v>
                </c:pt>
                <c:pt idx="4">
                  <c:v>12.239647145307522</c:v>
                </c:pt>
                <c:pt idx="5">
                  <c:v>10.914822355027255</c:v>
                </c:pt>
                <c:pt idx="6">
                  <c:v>10.744985673352435</c:v>
                </c:pt>
                <c:pt idx="7">
                  <c:v>10.335785563405929</c:v>
                </c:pt>
                <c:pt idx="8">
                  <c:v>10.173256330519768</c:v>
                </c:pt>
                <c:pt idx="9">
                  <c:v>9.5065711812386873</c:v>
                </c:pt>
                <c:pt idx="10">
                  <c:v>9.1398274907019079</c:v>
                </c:pt>
                <c:pt idx="11">
                  <c:v>8.2152974504249308</c:v>
                </c:pt>
                <c:pt idx="12">
                  <c:v>8.4979906229068991</c:v>
                </c:pt>
                <c:pt idx="13">
                  <c:v>8.3841594364745298</c:v>
                </c:pt>
                <c:pt idx="14">
                  <c:v>8.3128511235955056</c:v>
                </c:pt>
                <c:pt idx="15">
                  <c:v>7.2401889534883717</c:v>
                </c:pt>
                <c:pt idx="16">
                  <c:v>6.6568358963555925</c:v>
                </c:pt>
                <c:pt idx="17">
                  <c:v>6.406008394079965</c:v>
                </c:pt>
                <c:pt idx="18">
                  <c:v>6.7194142654700046</c:v>
                </c:pt>
                <c:pt idx="19">
                  <c:v>6.1186650185414093</c:v>
                </c:pt>
                <c:pt idx="20">
                  <c:v>6.3608326908249797</c:v>
                </c:pt>
                <c:pt idx="21">
                  <c:v>6.4532782653588026</c:v>
                </c:pt>
                <c:pt idx="22">
                  <c:v>6.2333375650628406</c:v>
                </c:pt>
                <c:pt idx="23">
                  <c:v>6.2664214398318441</c:v>
                </c:pt>
                <c:pt idx="24">
                  <c:v>5.822102425876011</c:v>
                </c:pt>
                <c:pt idx="25">
                  <c:v>6.2965470548408939</c:v>
                </c:pt>
                <c:pt idx="26">
                  <c:v>5.3937881308929558</c:v>
                </c:pt>
                <c:pt idx="27">
                  <c:v>5.4656222802436902</c:v>
                </c:pt>
                <c:pt idx="28">
                  <c:v>6.232975484697965</c:v>
                </c:pt>
              </c:numCache>
            </c:numRef>
          </c:val>
          <c:extLst>
            <c:ext xmlns:c16="http://schemas.microsoft.com/office/drawing/2014/chart" uri="{C3380CC4-5D6E-409C-BE32-E72D297353CC}">
              <c16:uniqueId val="{00000001-1C7C-4326-AC1E-7E1A5981B68C}"/>
            </c:ext>
          </c:extLst>
        </c:ser>
        <c:ser>
          <c:idx val="2"/>
          <c:order val="2"/>
          <c:tx>
            <c:strRef>
              <c:f>Sheet1!$D$1</c:f>
              <c:strCache>
                <c:ptCount val="1"/>
                <c:pt idx="0">
                  <c:v>Did not complete or duration unknown</c:v>
                </c:pt>
              </c:strCache>
            </c:strRef>
          </c:tx>
          <c:spPr>
            <a:solidFill>
              <a:srgbClr val="D8E5FC"/>
            </a:solidFill>
            <a:ln>
              <a:noFill/>
            </a:ln>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Sheet1!$D$2:$D$30</c:f>
              <c:numCache>
                <c:formatCode>\(0.0\)</c:formatCode>
                <c:ptCount val="29"/>
                <c:pt idx="0">
                  <c:v>14.068154402895054</c:v>
                </c:pt>
                <c:pt idx="1">
                  <c:v>13.292212798766384</c:v>
                </c:pt>
                <c:pt idx="2">
                  <c:v>10.876280279629329</c:v>
                </c:pt>
                <c:pt idx="3">
                  <c:v>9.8489634181358756</c:v>
                </c:pt>
                <c:pt idx="4">
                  <c:v>9.0480274442538597</c:v>
                </c:pt>
                <c:pt idx="5">
                  <c:v>7.8479017534642415</c:v>
                </c:pt>
                <c:pt idx="6">
                  <c:v>7.859189521080638</c:v>
                </c:pt>
                <c:pt idx="7">
                  <c:v>7.5023672518027533</c:v>
                </c:pt>
                <c:pt idx="8">
                  <c:v>7.3300755219902269</c:v>
                </c:pt>
                <c:pt idx="9">
                  <c:v>7.5155426143070754</c:v>
                </c:pt>
                <c:pt idx="10">
                  <c:v>7.2802089103426448</c:v>
                </c:pt>
                <c:pt idx="11">
                  <c:v>7.4949413193039245</c:v>
                </c:pt>
                <c:pt idx="12">
                  <c:v>7.5351640991292692</c:v>
                </c:pt>
                <c:pt idx="13">
                  <c:v>6.8464908513014349</c:v>
                </c:pt>
                <c:pt idx="14">
                  <c:v>6.1358848314606735</c:v>
                </c:pt>
                <c:pt idx="15">
                  <c:v>6.7042151162790695</c:v>
                </c:pt>
                <c:pt idx="16">
                  <c:v>4.5291763218875074</c:v>
                </c:pt>
                <c:pt idx="17">
                  <c:v>4.0203225093881159</c:v>
                </c:pt>
                <c:pt idx="18">
                  <c:v>3.5663675011809164</c:v>
                </c:pt>
                <c:pt idx="19">
                  <c:v>3.7082818294190352</c:v>
                </c:pt>
                <c:pt idx="20">
                  <c:v>3.8421999485993319</c:v>
                </c:pt>
                <c:pt idx="21">
                  <c:v>3.523489932885906</c:v>
                </c:pt>
                <c:pt idx="22">
                  <c:v>3.6942998603529262</c:v>
                </c:pt>
                <c:pt idx="23">
                  <c:v>4.5848660010509725</c:v>
                </c:pt>
                <c:pt idx="24">
                  <c:v>3.9083557951482479</c:v>
                </c:pt>
                <c:pt idx="25">
                  <c:v>4.2654028436018958</c:v>
                </c:pt>
                <c:pt idx="26">
                  <c:v>4.4786466999445373</c:v>
                </c:pt>
                <c:pt idx="27">
                  <c:v>5.3263707571801575</c:v>
                </c:pt>
                <c:pt idx="28">
                  <c:v>6.9219676333920841</c:v>
                </c:pt>
              </c:numCache>
            </c:numRef>
          </c:val>
          <c:extLst>
            <c:ext xmlns:c16="http://schemas.microsoft.com/office/drawing/2014/chart" uri="{C3380CC4-5D6E-409C-BE32-E72D297353CC}">
              <c16:uniqueId val="{00000002-1C7C-4326-AC1E-7E1A5981B68C}"/>
            </c:ext>
          </c:extLst>
        </c:ser>
        <c:dLbls>
          <c:showLegendKey val="0"/>
          <c:showVal val="0"/>
          <c:showCatName val="0"/>
          <c:showSerName val="0"/>
          <c:showPercent val="0"/>
          <c:showBubbleSize val="0"/>
        </c:dLbls>
        <c:gapWidth val="10"/>
        <c:overlap val="100"/>
        <c:axId val="389887480"/>
        <c:axId val="389887872"/>
      </c:barChart>
      <c:lineChart>
        <c:grouping val="standard"/>
        <c:varyColors val="0"/>
        <c:dLbls>
          <c:showLegendKey val="0"/>
          <c:showVal val="0"/>
          <c:showCatName val="0"/>
          <c:showSerName val="0"/>
          <c:showPercent val="0"/>
          <c:showBubbleSize val="0"/>
        </c:dLbls>
        <c:marker val="1"/>
        <c:smooth val="0"/>
        <c:axId val="1433296287"/>
        <c:axId val="1345080319"/>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Goal</c:v>
                      </c:pt>
                    </c:strCache>
                  </c:strRef>
                </c:tx>
                <c:spPr>
                  <a:ln w="38100">
                    <a:solidFill>
                      <a:schemeClr val="accent3"/>
                    </a:solidFill>
                  </a:ln>
                </c:spPr>
                <c:marker>
                  <c:symbol val="none"/>
                </c:marker>
                <c:cat>
                  <c:numRef>
                    <c:extLst>
                      <c:ext uri="{02D57815-91ED-43cb-92C2-25804820EDAC}">
                        <c15:formulaRef>
                          <c15:sqref>Sheet1!$A$2:$A$30</c15:sqref>
                        </c15:formulaRef>
                      </c:ext>
                    </c:extLst>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extLst>
                      <c:ext uri="{02D57815-91ED-43cb-92C2-25804820EDAC}">
                        <c15:formulaRef>
                          <c15:sqref>Sheet1!$E$2:$E$30</c15:sqref>
                        </c15:formulaRef>
                      </c:ext>
                    </c:extLst>
                    <c:numCache>
                      <c:formatCode>General</c:formatCode>
                      <c:ptCount val="29"/>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pt idx="28">
                        <c:v>95</c:v>
                      </c:pt>
                    </c:numCache>
                  </c:numRef>
                </c:val>
                <c:smooth val="0"/>
                <c:extLst>
                  <c:ext xmlns:c16="http://schemas.microsoft.com/office/drawing/2014/chart" uri="{C3380CC4-5D6E-409C-BE32-E72D297353CC}">
                    <c16:uniqueId val="{00000003-1C7C-4326-AC1E-7E1A5981B68C}"/>
                  </c:ext>
                </c:extLst>
              </c15:ser>
            </c15:filteredLineSeries>
          </c:ext>
        </c:extLst>
      </c:lineChart>
      <c:catAx>
        <c:axId val="389887480"/>
        <c:scaling>
          <c:orientation val="minMax"/>
        </c:scaling>
        <c:delete val="0"/>
        <c:axPos val="b"/>
        <c:title>
          <c:tx>
            <c:rich>
              <a:bodyPr/>
              <a:lstStyle/>
              <a:p>
                <a:pPr>
                  <a:defRPr/>
                </a:pPr>
                <a:r>
                  <a:rPr lang="en-US" sz="2000">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rgbClr val="000000"/>
            </a:solidFill>
          </a:ln>
        </c:spPr>
        <c:txPr>
          <a:bodyPr rot="0" vert="horz"/>
          <a:lstStyle/>
          <a:p>
            <a:pPr>
              <a:defRPr sz="1600">
                <a:solidFill>
                  <a:srgbClr val="000000"/>
                </a:solidFill>
                <a:latin typeface="Calibri" panose="020F0502020204030204" pitchFamily="34" charset="0"/>
                <a:cs typeface="Calibri" panose="020F0502020204030204" pitchFamily="34" charset="0"/>
              </a:defRPr>
            </a:pPr>
            <a:endParaRPr lang="en-US"/>
          </a:p>
        </c:txPr>
        <c:crossAx val="389887872"/>
        <c:crosses val="autoZero"/>
        <c:auto val="1"/>
        <c:lblAlgn val="ctr"/>
        <c:lblOffset val="0"/>
        <c:tickLblSkip val="4"/>
        <c:noMultiLvlLbl val="0"/>
      </c:catAx>
      <c:valAx>
        <c:axId val="389887872"/>
        <c:scaling>
          <c:orientation val="minMax"/>
          <c:max val="100"/>
        </c:scaling>
        <c:delete val="0"/>
        <c:axPos val="l"/>
        <c:title>
          <c:tx>
            <c:rich>
              <a:bodyPr/>
              <a:lstStyle/>
              <a:p>
                <a:pPr>
                  <a:defRPr/>
                </a:pPr>
                <a:r>
                  <a:rPr lang="en-US" sz="2000">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887480"/>
        <c:crosses val="autoZero"/>
        <c:crossBetween val="between"/>
        <c:majorUnit val="20"/>
      </c:valAx>
      <c:valAx>
        <c:axId val="1345080319"/>
        <c:scaling>
          <c:orientation val="minMax"/>
        </c:scaling>
        <c:delete val="1"/>
        <c:axPos val="r"/>
        <c:numFmt formatCode="General" sourceLinked="1"/>
        <c:majorTickMark val="out"/>
        <c:minorTickMark val="none"/>
        <c:tickLblPos val="nextTo"/>
        <c:crossAx val="1433296287"/>
        <c:crosses val="max"/>
        <c:crossBetween val="between"/>
      </c:valAx>
      <c:catAx>
        <c:axId val="1433296287"/>
        <c:scaling>
          <c:orientation val="minMax"/>
        </c:scaling>
        <c:delete val="1"/>
        <c:axPos val="b"/>
        <c:numFmt formatCode="General" sourceLinked="1"/>
        <c:majorTickMark val="out"/>
        <c:minorTickMark val="none"/>
        <c:tickLblPos val="nextTo"/>
        <c:crossAx val="1345080319"/>
        <c:crosses val="autoZero"/>
        <c:auto val="1"/>
        <c:lblAlgn val="ctr"/>
        <c:lblOffset val="100"/>
        <c:noMultiLvlLbl val="0"/>
      </c:catAx>
    </c:plotArea>
    <c:legend>
      <c:legendPos val="t"/>
      <c:legendEntry>
        <c:idx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egendEntry>
        <c:idx val="1"/>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ayout>
        <c:manualLayout>
          <c:xMode val="edge"/>
          <c:yMode val="edge"/>
          <c:x val="9.4027240830328027E-2"/>
          <c:y val="2.1656907526810831E-2"/>
          <c:w val="0.88251142176282193"/>
          <c:h val="7.4954978270575817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762358285084187E-2"/>
          <c:y val="3.3667675935388108E-2"/>
          <c:w val="0.89517458094524671"/>
          <c:h val="0.8363398869783597"/>
        </c:manualLayout>
      </c:layout>
      <c:barChart>
        <c:barDir val="col"/>
        <c:grouping val="stacked"/>
        <c:varyColors val="0"/>
        <c:ser>
          <c:idx val="0"/>
          <c:order val="0"/>
          <c:tx>
            <c:strRef>
              <c:f>Sheet1!$B$1</c:f>
              <c:strCache>
                <c:ptCount val="1"/>
                <c:pt idx="0">
                  <c:v>U.S.-born</c:v>
                </c:pt>
              </c:strCache>
            </c:strRef>
          </c:tx>
          <c:spPr>
            <a:solidFill>
              <a:srgbClr val="9A4E9E"/>
            </a:solidFill>
            <a:ln>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Sheet1!$B$2:$B$32</c:f>
              <c:numCache>
                <c:formatCode>#,##0</c:formatCode>
                <c:ptCount val="31"/>
                <c:pt idx="0">
                  <c:v>873</c:v>
                </c:pt>
                <c:pt idx="1">
                  <c:v>794</c:v>
                </c:pt>
                <c:pt idx="2">
                  <c:v>637</c:v>
                </c:pt>
                <c:pt idx="3">
                  <c:v>565</c:v>
                </c:pt>
                <c:pt idx="4">
                  <c:v>472</c:v>
                </c:pt>
                <c:pt idx="5">
                  <c:v>407</c:v>
                </c:pt>
                <c:pt idx="6">
                  <c:v>319</c:v>
                </c:pt>
                <c:pt idx="7">
                  <c:v>294</c:v>
                </c:pt>
                <c:pt idx="8">
                  <c:v>271</c:v>
                </c:pt>
                <c:pt idx="9">
                  <c:v>231</c:v>
                </c:pt>
                <c:pt idx="10">
                  <c:v>231</c:v>
                </c:pt>
                <c:pt idx="11">
                  <c:v>229</c:v>
                </c:pt>
                <c:pt idx="12">
                  <c:v>210</c:v>
                </c:pt>
                <c:pt idx="13">
                  <c:v>184</c:v>
                </c:pt>
                <c:pt idx="14">
                  <c:v>181</c:v>
                </c:pt>
                <c:pt idx="15">
                  <c:v>202</c:v>
                </c:pt>
                <c:pt idx="16">
                  <c:v>201</c:v>
                </c:pt>
                <c:pt idx="17">
                  <c:v>179</c:v>
                </c:pt>
                <c:pt idx="18">
                  <c:v>182</c:v>
                </c:pt>
                <c:pt idx="19">
                  <c:v>154</c:v>
                </c:pt>
                <c:pt idx="20">
                  <c:v>141</c:v>
                </c:pt>
                <c:pt idx="21">
                  <c:v>167</c:v>
                </c:pt>
                <c:pt idx="22">
                  <c:v>158</c:v>
                </c:pt>
                <c:pt idx="23">
                  <c:v>130</c:v>
                </c:pt>
                <c:pt idx="24">
                  <c:v>106</c:v>
                </c:pt>
                <c:pt idx="25">
                  <c:v>112</c:v>
                </c:pt>
                <c:pt idx="26">
                  <c:v>122</c:v>
                </c:pt>
                <c:pt idx="27">
                  <c:v>73</c:v>
                </c:pt>
                <c:pt idx="28">
                  <c:v>83</c:v>
                </c:pt>
                <c:pt idx="29">
                  <c:v>84</c:v>
                </c:pt>
                <c:pt idx="30">
                  <c:v>87</c:v>
                </c:pt>
              </c:numCache>
            </c:numRef>
          </c:val>
          <c:extLst>
            <c:ext xmlns:c16="http://schemas.microsoft.com/office/drawing/2014/chart" uri="{C3380CC4-5D6E-409C-BE32-E72D297353CC}">
              <c16:uniqueId val="{00000000-0F0D-4DE1-AF48-9AAE78FC633D}"/>
            </c:ext>
          </c:extLst>
        </c:ser>
        <c:ser>
          <c:idx val="2"/>
          <c:order val="2"/>
          <c:tx>
            <c:strRef>
              <c:f>Sheet1!$C$1</c:f>
              <c:strCache>
                <c:ptCount val="1"/>
                <c:pt idx="0">
                  <c:v>Non-U.S.–born</c:v>
                </c:pt>
              </c:strCache>
            </c:strRef>
          </c:tx>
          <c:spPr>
            <a:solidFill>
              <a:srgbClr val="005DAA"/>
            </a:solidFill>
            <a:ln>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Sheet1!$C$2:$C$32</c:f>
              <c:numCache>
                <c:formatCode>#,##0</c:formatCode>
                <c:ptCount val="31"/>
                <c:pt idx="0">
                  <c:v>643</c:v>
                </c:pt>
                <c:pt idx="1">
                  <c:v>732</c:v>
                </c:pt>
                <c:pt idx="2">
                  <c:v>713</c:v>
                </c:pt>
                <c:pt idx="3">
                  <c:v>717</c:v>
                </c:pt>
                <c:pt idx="4">
                  <c:v>719</c:v>
                </c:pt>
                <c:pt idx="5">
                  <c:v>711</c:v>
                </c:pt>
                <c:pt idx="6">
                  <c:v>677</c:v>
                </c:pt>
                <c:pt idx="7">
                  <c:v>684</c:v>
                </c:pt>
                <c:pt idx="8">
                  <c:v>625</c:v>
                </c:pt>
                <c:pt idx="9">
                  <c:v>682</c:v>
                </c:pt>
                <c:pt idx="10">
                  <c:v>669</c:v>
                </c:pt>
                <c:pt idx="11">
                  <c:v>643</c:v>
                </c:pt>
                <c:pt idx="12">
                  <c:v>625</c:v>
                </c:pt>
                <c:pt idx="13">
                  <c:v>659</c:v>
                </c:pt>
                <c:pt idx="14">
                  <c:v>613</c:v>
                </c:pt>
                <c:pt idx="15">
                  <c:v>632</c:v>
                </c:pt>
                <c:pt idx="16">
                  <c:v>560</c:v>
                </c:pt>
                <c:pt idx="17">
                  <c:v>512</c:v>
                </c:pt>
                <c:pt idx="18">
                  <c:v>570</c:v>
                </c:pt>
                <c:pt idx="19">
                  <c:v>531</c:v>
                </c:pt>
                <c:pt idx="20">
                  <c:v>533</c:v>
                </c:pt>
                <c:pt idx="21">
                  <c:v>520</c:v>
                </c:pt>
                <c:pt idx="22">
                  <c:v>526</c:v>
                </c:pt>
                <c:pt idx="23">
                  <c:v>521</c:v>
                </c:pt>
                <c:pt idx="24">
                  <c:v>525</c:v>
                </c:pt>
                <c:pt idx="25">
                  <c:v>530</c:v>
                </c:pt>
                <c:pt idx="26">
                  <c:v>531</c:v>
                </c:pt>
                <c:pt idx="27">
                  <c:v>384</c:v>
                </c:pt>
                <c:pt idx="28">
                  <c:v>452</c:v>
                </c:pt>
                <c:pt idx="29">
                  <c:v>465</c:v>
                </c:pt>
                <c:pt idx="30">
                  <c:v>501</c:v>
                </c:pt>
              </c:numCache>
            </c:numRef>
          </c:val>
          <c:extLst>
            <c:ext xmlns:c16="http://schemas.microsoft.com/office/drawing/2014/chart" uri="{C3380CC4-5D6E-409C-BE32-E72D297353CC}">
              <c16:uniqueId val="{00000001-0F0D-4DE1-AF48-9AAE78FC633D}"/>
            </c:ext>
          </c:extLst>
        </c:ser>
        <c:dLbls>
          <c:showLegendKey val="0"/>
          <c:showVal val="0"/>
          <c:showCatName val="0"/>
          <c:showSerName val="0"/>
          <c:showPercent val="0"/>
          <c:showBubbleSize val="0"/>
        </c:dLbls>
        <c:gapWidth val="10"/>
        <c:overlap val="100"/>
        <c:axId val="1080168159"/>
        <c:axId val="947453647"/>
      </c:barChart>
      <c:lineChart>
        <c:grouping val="standard"/>
        <c:varyColors val="0"/>
        <c:dLbls>
          <c:showLegendKey val="0"/>
          <c:showVal val="0"/>
          <c:showCatName val="0"/>
          <c:showSerName val="0"/>
          <c:showPercent val="0"/>
          <c:showBubbleSize val="0"/>
        </c:dLbls>
        <c:marker val="1"/>
        <c:smooth val="0"/>
        <c:axId val="1080170959"/>
        <c:axId val="947449071"/>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rgbClr val="C00000"/>
                    </a:solidFill>
                    <a:round/>
                  </a:ln>
                  <a:effectLst/>
                </c:spPr>
                <c:marker>
                  <c:symbol val="none"/>
                </c:marker>
                <c:cat>
                  <c:numRef>
                    <c:extLst>
                      <c:ext uri="{02D57815-91ED-43cb-92C2-25804820EDAC}">
                        <c15:formulaRef>
                          <c15:sqref>Sheet1!$A$2:$A$32</c15:sqref>
                        </c15:formulaRef>
                      </c:ext>
                    </c:extLst>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2-0F0D-4DE1-AF48-9AAE78FC633D}"/>
                  </c:ext>
                </c:extLst>
              </c15:ser>
            </c15:filteredLineSeries>
          </c:ext>
        </c:extLst>
      </c:lineChart>
      <c:catAx>
        <c:axId val="108016815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47453647"/>
        <c:crosses val="autoZero"/>
        <c:auto val="1"/>
        <c:lblAlgn val="ctr"/>
        <c:lblOffset val="0"/>
        <c:tickLblSkip val="3"/>
        <c:noMultiLvlLbl val="0"/>
      </c:catAx>
      <c:valAx>
        <c:axId val="94745364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080168159"/>
        <c:crosses val="autoZero"/>
        <c:crossBetween val="between"/>
      </c:valAx>
      <c:valAx>
        <c:axId val="947449071"/>
        <c:scaling>
          <c:orientation val="minMax"/>
          <c:max val="14"/>
        </c:scaling>
        <c:delete val="1"/>
        <c:axPos val="r"/>
        <c:numFmt formatCode="0" sourceLinked="0"/>
        <c:majorTickMark val="out"/>
        <c:minorTickMark val="none"/>
        <c:tickLblPos val="nextTo"/>
        <c:crossAx val="1080170959"/>
        <c:crosses val="max"/>
        <c:crossBetween val="between"/>
      </c:valAx>
      <c:catAx>
        <c:axId val="1080170959"/>
        <c:scaling>
          <c:orientation val="minMax"/>
        </c:scaling>
        <c:delete val="1"/>
        <c:axPos val="b"/>
        <c:numFmt formatCode="General" sourceLinked="1"/>
        <c:majorTickMark val="out"/>
        <c:minorTickMark val="none"/>
        <c:tickLblPos val="nextTo"/>
        <c:crossAx val="947449071"/>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76775212576527885"/>
          <c:y val="0.15093988471080697"/>
          <c:w val="0.18079199171561372"/>
          <c:h val="0.1448270482383051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96145472658823E-2"/>
          <c:y val="3.3388964795462057E-2"/>
          <c:w val="0.86020989996998787"/>
          <c:h val="0.84646908658190145"/>
        </c:manualLayout>
      </c:layout>
      <c:barChart>
        <c:barDir val="col"/>
        <c:grouping val="stacked"/>
        <c:varyColors val="0"/>
        <c:ser>
          <c:idx val="0"/>
          <c:order val="0"/>
          <c:tx>
            <c:strRef>
              <c:f>Sheet1!$B$1</c:f>
              <c:strCache>
                <c:ptCount val="1"/>
                <c:pt idx="0">
                  <c:v> No previous TB</c:v>
                </c:pt>
              </c:strCache>
            </c:strRef>
          </c:tx>
          <c:spPr>
            <a:solidFill>
              <a:srgbClr val="005DAA"/>
            </a:solidFill>
            <a:ln>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Sheet1!$B$2:$B$32</c:f>
              <c:numCache>
                <c:formatCode>#,##0</c:formatCode>
                <c:ptCount val="31"/>
                <c:pt idx="0">
                  <c:v>404</c:v>
                </c:pt>
                <c:pt idx="1">
                  <c:v>348</c:v>
                </c:pt>
                <c:pt idx="2">
                  <c:v>254</c:v>
                </c:pt>
                <c:pt idx="3">
                  <c:v>206</c:v>
                </c:pt>
                <c:pt idx="4">
                  <c:v>155</c:v>
                </c:pt>
                <c:pt idx="5">
                  <c:v>131</c:v>
                </c:pt>
                <c:pt idx="6">
                  <c:v>127</c:v>
                </c:pt>
                <c:pt idx="7">
                  <c:v>120</c:v>
                </c:pt>
                <c:pt idx="8">
                  <c:v>115</c:v>
                </c:pt>
                <c:pt idx="9">
                  <c:v>132</c:v>
                </c:pt>
                <c:pt idx="10">
                  <c:v>93</c:v>
                </c:pt>
                <c:pt idx="11">
                  <c:v>100</c:v>
                </c:pt>
                <c:pt idx="12">
                  <c:v>97</c:v>
                </c:pt>
                <c:pt idx="13">
                  <c:v>103</c:v>
                </c:pt>
                <c:pt idx="14">
                  <c:v>101</c:v>
                </c:pt>
                <c:pt idx="15">
                  <c:v>88</c:v>
                </c:pt>
                <c:pt idx="16">
                  <c:v>95</c:v>
                </c:pt>
                <c:pt idx="17">
                  <c:v>87</c:v>
                </c:pt>
                <c:pt idx="18">
                  <c:v>100</c:v>
                </c:pt>
                <c:pt idx="19">
                  <c:v>76</c:v>
                </c:pt>
                <c:pt idx="20">
                  <c:v>83</c:v>
                </c:pt>
                <c:pt idx="21">
                  <c:v>70</c:v>
                </c:pt>
                <c:pt idx="22">
                  <c:v>72</c:v>
                </c:pt>
                <c:pt idx="23">
                  <c:v>78</c:v>
                </c:pt>
                <c:pt idx="24">
                  <c:v>101</c:v>
                </c:pt>
                <c:pt idx="25">
                  <c:v>85</c:v>
                </c:pt>
                <c:pt idx="26">
                  <c:v>77</c:v>
                </c:pt>
                <c:pt idx="27">
                  <c:v>48</c:v>
                </c:pt>
                <c:pt idx="28">
                  <c:v>69</c:v>
                </c:pt>
                <c:pt idx="29">
                  <c:v>76</c:v>
                </c:pt>
                <c:pt idx="30">
                  <c:v>82</c:v>
                </c:pt>
              </c:numCache>
            </c:numRef>
          </c:val>
          <c:extLst>
            <c:ext xmlns:c16="http://schemas.microsoft.com/office/drawing/2014/chart" uri="{C3380CC4-5D6E-409C-BE32-E72D297353CC}">
              <c16:uniqueId val="{00000000-B5A5-4BC7-BA89-73F5F559AE27}"/>
            </c:ext>
          </c:extLst>
        </c:ser>
        <c:ser>
          <c:idx val="1"/>
          <c:order val="1"/>
          <c:tx>
            <c:strRef>
              <c:f>Sheet1!$C$1</c:f>
              <c:strCache>
                <c:ptCount val="1"/>
                <c:pt idx="0">
                  <c:v> Previous TB</c:v>
                </c:pt>
              </c:strCache>
            </c:strRef>
          </c:tx>
          <c:spPr>
            <a:solidFill>
              <a:srgbClr val="86B2D8"/>
            </a:solidFill>
            <a:ln>
              <a:noFill/>
            </a:ln>
            <a:effectLst/>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Sheet1!$C$2:$C$32</c:f>
              <c:numCache>
                <c:formatCode>#,##0</c:formatCode>
                <c:ptCount val="31"/>
                <c:pt idx="0">
                  <c:v>76</c:v>
                </c:pt>
                <c:pt idx="1">
                  <c:v>73</c:v>
                </c:pt>
                <c:pt idx="2">
                  <c:v>70</c:v>
                </c:pt>
                <c:pt idx="3">
                  <c:v>43</c:v>
                </c:pt>
                <c:pt idx="4">
                  <c:v>44</c:v>
                </c:pt>
                <c:pt idx="5">
                  <c:v>23</c:v>
                </c:pt>
                <c:pt idx="6">
                  <c:v>28</c:v>
                </c:pt>
                <c:pt idx="7">
                  <c:v>26</c:v>
                </c:pt>
                <c:pt idx="8">
                  <c:v>33</c:v>
                </c:pt>
                <c:pt idx="9">
                  <c:v>26</c:v>
                </c:pt>
                <c:pt idx="10">
                  <c:v>21</c:v>
                </c:pt>
                <c:pt idx="11">
                  <c:v>27</c:v>
                </c:pt>
                <c:pt idx="12">
                  <c:v>23</c:v>
                </c:pt>
                <c:pt idx="13">
                  <c:v>20</c:v>
                </c:pt>
                <c:pt idx="14">
                  <c:v>19</c:v>
                </c:pt>
                <c:pt idx="15">
                  <c:v>19</c:v>
                </c:pt>
                <c:pt idx="16">
                  <c:v>19</c:v>
                </c:pt>
                <c:pt idx="17">
                  <c:v>17</c:v>
                </c:pt>
                <c:pt idx="18">
                  <c:v>27</c:v>
                </c:pt>
                <c:pt idx="19">
                  <c:v>12</c:v>
                </c:pt>
                <c:pt idx="20">
                  <c:v>12</c:v>
                </c:pt>
                <c:pt idx="21">
                  <c:v>24</c:v>
                </c:pt>
                <c:pt idx="22">
                  <c:v>16</c:v>
                </c:pt>
                <c:pt idx="23">
                  <c:v>18</c:v>
                </c:pt>
                <c:pt idx="24">
                  <c:v>27</c:v>
                </c:pt>
                <c:pt idx="25">
                  <c:v>18</c:v>
                </c:pt>
                <c:pt idx="26">
                  <c:v>15</c:v>
                </c:pt>
                <c:pt idx="27">
                  <c:v>8</c:v>
                </c:pt>
                <c:pt idx="28">
                  <c:v>9</c:v>
                </c:pt>
                <c:pt idx="29">
                  <c:v>21</c:v>
                </c:pt>
                <c:pt idx="30">
                  <c:v>14</c:v>
                </c:pt>
              </c:numCache>
            </c:numRef>
          </c:val>
          <c:extLst>
            <c:ext xmlns:c16="http://schemas.microsoft.com/office/drawing/2014/chart" uri="{C3380CC4-5D6E-409C-BE32-E72D297353CC}">
              <c16:uniqueId val="{00000001-B5A5-4BC7-BA89-73F5F559AE27}"/>
            </c:ext>
          </c:extLst>
        </c:ser>
        <c:dLbls>
          <c:showLegendKey val="0"/>
          <c:showVal val="0"/>
          <c:showCatName val="0"/>
          <c:showSerName val="0"/>
          <c:showPercent val="0"/>
          <c:showBubbleSize val="0"/>
        </c:dLbls>
        <c:gapWidth val="10"/>
        <c:overlap val="100"/>
        <c:axId val="327210360"/>
        <c:axId val="389206120"/>
      </c:barChart>
      <c:lineChart>
        <c:grouping val="standard"/>
        <c:varyColors val="0"/>
        <c:ser>
          <c:idx val="2"/>
          <c:order val="2"/>
          <c:tx>
            <c:strRef>
              <c:f>Sheet1!$D$1</c:f>
              <c:strCache>
                <c:ptCount val="1"/>
                <c:pt idx="0">
                  <c:v> Percentage MDR with no previous TB</c:v>
                </c:pt>
              </c:strCache>
            </c:strRef>
          </c:tx>
          <c:spPr>
            <a:ln w="31750" cap="rnd" cmpd="sng" algn="ctr">
              <a:solidFill>
                <a:srgbClr val="F6A01A"/>
              </a:solidFill>
              <a:prstDash val="solid"/>
              <a:round/>
            </a:ln>
            <a:effectLst/>
          </c:spPr>
          <c:marker>
            <c:symbol val="square"/>
            <c:size val="7"/>
            <c:spPr>
              <a:noFill/>
              <a:ln w="9525" cap="flat" cmpd="sng" algn="ctr">
                <a:noFill/>
                <a:prstDash val="solid"/>
                <a:round/>
              </a:ln>
              <a:effectLst/>
            </c:spPr>
          </c:marker>
          <c:dPt>
            <c:idx val="17"/>
            <c:bubble3D val="0"/>
            <c:extLst>
              <c:ext xmlns:c16="http://schemas.microsoft.com/office/drawing/2014/chart" uri="{C3380CC4-5D6E-409C-BE32-E72D297353CC}">
                <c16:uniqueId val="{00000000-5C7A-46E7-A47E-6D72CA22AB97}"/>
              </c:ext>
            </c:extLst>
          </c:dPt>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Sheet1!$D$2:$D$32</c:f>
              <c:numCache>
                <c:formatCode>0.00%</c:formatCode>
                <c:ptCount val="31"/>
                <c:pt idx="0">
                  <c:v>2.452498027074607E-2</c:v>
                </c:pt>
                <c:pt idx="1">
                  <c:v>2.1349693251533741E-2</c:v>
                </c:pt>
                <c:pt idx="2">
                  <c:v>1.5882941470735368E-2</c:v>
                </c:pt>
                <c:pt idx="3">
                  <c:v>1.3451743502677289E-2</c:v>
                </c:pt>
                <c:pt idx="4">
                  <c:v>1.0760899750069426E-2</c:v>
                </c:pt>
                <c:pt idx="5">
                  <c:v>9.7856129080451191E-3</c:v>
                </c:pt>
                <c:pt idx="6">
                  <c:v>1.0074567666190703E-2</c:v>
                </c:pt>
                <c:pt idx="7">
                  <c:v>1.0166906718630856E-2</c:v>
                </c:pt>
                <c:pt idx="8">
                  <c:v>1.0017421602787456E-2</c:v>
                </c:pt>
                <c:pt idx="9">
                  <c:v>1.2240356083086053E-2</c:v>
                </c:pt>
                <c:pt idx="10">
                  <c:v>8.6713286713286722E-3</c:v>
                </c:pt>
                <c:pt idx="11">
                  <c:v>9.550186228631458E-3</c:v>
                </c:pt>
                <c:pt idx="12">
                  <c:v>9.6555843121640447E-3</c:v>
                </c:pt>
                <c:pt idx="13">
                  <c:v>1.0411402001415142E-2</c:v>
                </c:pt>
                <c:pt idx="14">
                  <c:v>1.0519737527340901E-2</c:v>
                </c:pt>
                <c:pt idx="15">
                  <c:v>9.465418952350221E-3</c:v>
                </c:pt>
                <c:pt idx="16">
                  <c:v>1.1565619673727781E-2</c:v>
                </c:pt>
                <c:pt idx="17">
                  <c:v>1.1183956806787505E-2</c:v>
                </c:pt>
                <c:pt idx="18">
                  <c:v>1.3296104241457253E-2</c:v>
                </c:pt>
                <c:pt idx="19">
                  <c:v>1.0766397506728998E-2</c:v>
                </c:pt>
                <c:pt idx="20">
                  <c:v>1.2107950401167031E-2</c:v>
                </c:pt>
                <c:pt idx="21">
                  <c:v>1.0402734433050974E-2</c:v>
                </c:pt>
                <c:pt idx="22">
                  <c:v>1.0352264557872035E-2</c:v>
                </c:pt>
                <c:pt idx="23">
                  <c:v>1.1622708985248101E-2</c:v>
                </c:pt>
                <c:pt idx="24">
                  <c:v>1.5349544072948328E-2</c:v>
                </c:pt>
                <c:pt idx="25">
                  <c:v>1.2981062919975564E-2</c:v>
                </c:pt>
                <c:pt idx="26">
                  <c:v>1.1748550503509307E-2</c:v>
                </c:pt>
                <c:pt idx="27">
                  <c:v>9.0634441087613302E-3</c:v>
                </c:pt>
                <c:pt idx="28">
                  <c:v>1.1923276308968377E-2</c:v>
                </c:pt>
                <c:pt idx="29">
                  <c:v>1.2870448772226926E-2</c:v>
                </c:pt>
                <c:pt idx="30">
                  <c:v>1.3275052614537802E-2</c:v>
                </c:pt>
              </c:numCache>
            </c:numRef>
          </c:val>
          <c:smooth val="0"/>
          <c:extLst>
            <c:ext xmlns:c16="http://schemas.microsoft.com/office/drawing/2014/chart" uri="{C3380CC4-5D6E-409C-BE32-E72D297353CC}">
              <c16:uniqueId val="{00000002-B5A5-4BC7-BA89-73F5F559AE27}"/>
            </c:ext>
          </c:extLst>
        </c:ser>
        <c:dLbls>
          <c:showLegendKey val="0"/>
          <c:showVal val="0"/>
          <c:showCatName val="0"/>
          <c:showSerName val="0"/>
          <c:showPercent val="0"/>
          <c:showBubbleSize val="0"/>
        </c:dLbls>
        <c:marker val="1"/>
        <c:smooth val="0"/>
        <c:axId val="289307087"/>
        <c:axId val="286270607"/>
      </c:lineChart>
      <c:catAx>
        <c:axId val="32721036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47993099686660518"/>
              <c:y val="0.9305357129795278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prstDash val="solid"/>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89206120"/>
        <c:crossesAt val="0"/>
        <c:auto val="1"/>
        <c:lblAlgn val="ctr"/>
        <c:lblOffset val="0"/>
        <c:noMultiLvlLbl val="0"/>
      </c:catAx>
      <c:valAx>
        <c:axId val="389206120"/>
        <c:scaling>
          <c:orientation val="minMax"/>
          <c:max val="50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27210360"/>
        <c:crosses val="autoZero"/>
        <c:crossBetween val="between"/>
        <c:majorUnit val="100"/>
      </c:valAx>
      <c:valAx>
        <c:axId val="286270607"/>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89307087"/>
        <c:crosses val="max"/>
        <c:crossBetween val="between"/>
        <c:majorUnit val="1.0000000000000002E-2"/>
      </c:valAx>
      <c:catAx>
        <c:axId val="289307087"/>
        <c:scaling>
          <c:orientation val="minMax"/>
        </c:scaling>
        <c:delete val="1"/>
        <c:axPos val="b"/>
        <c:numFmt formatCode="General" sourceLinked="1"/>
        <c:majorTickMark val="out"/>
        <c:minorTickMark val="none"/>
        <c:tickLblPos val="nextTo"/>
        <c:crossAx val="286270607"/>
        <c:crosses val="autoZero"/>
        <c:auto val="1"/>
        <c:lblAlgn val="ctr"/>
        <c:lblOffset val="100"/>
        <c:noMultiLvlLbl val="0"/>
      </c:catAx>
      <c:spPr>
        <a:noFill/>
        <a:ln w="25400">
          <a:noFill/>
        </a:ln>
        <a:effectLst/>
      </c:spPr>
    </c:plotArea>
    <c:legend>
      <c:legendPos val="t"/>
      <c:layout>
        <c:manualLayout>
          <c:xMode val="edge"/>
          <c:yMode val="edge"/>
          <c:x val="0.5117319822507006"/>
          <c:y val="0.15575585418347421"/>
          <c:w val="0.39934997346594159"/>
          <c:h val="0.241998328659390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305792451814248E-2"/>
          <c:y val="9.0421181234836931E-2"/>
          <c:w val="0.92569420754818577"/>
          <c:h val="0.77059553153100535"/>
        </c:manualLayout>
      </c:layout>
      <c:lineChart>
        <c:grouping val="standard"/>
        <c:varyColors val="0"/>
        <c:ser>
          <c:idx val="2"/>
          <c:order val="0"/>
          <c:tx>
            <c:v>All cases</c:v>
          </c:tx>
          <c:spPr>
            <a:ln w="31750">
              <a:solidFill>
                <a:srgbClr val="F6A01A"/>
              </a:solidFill>
              <a:prstDash val="dash"/>
            </a:ln>
          </c:spPr>
          <c:marker>
            <c:symbol val="none"/>
          </c:marker>
          <c:cat>
            <c:numRef>
              <c:f>Sheet1!$D$2:$D$14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Sheet1!$A$2:$A$14</c:f>
              <c:numCache>
                <c:formatCode>\(0.0\)</c:formatCode>
                <c:ptCount val="13"/>
                <c:pt idx="0">
                  <c:v>7.4521999539276669</c:v>
                </c:pt>
                <c:pt idx="1">
                  <c:v>7.2448251249107782</c:v>
                </c:pt>
                <c:pt idx="2">
                  <c:v>6.4130174682938499</c:v>
                </c:pt>
                <c:pt idx="3">
                  <c:v>5.9329216612180646</c:v>
                </c:pt>
                <c:pt idx="4">
                  <c:v>5.4323330565769181</c:v>
                </c:pt>
                <c:pt idx="5">
                  <c:v>5.5169046747223245</c:v>
                </c:pt>
                <c:pt idx="6">
                  <c:v>5.468847546510176</c:v>
                </c:pt>
                <c:pt idx="7">
                  <c:v>5.1324293498922824</c:v>
                </c:pt>
                <c:pt idx="8">
                  <c:v>4.6861184792219275</c:v>
                </c:pt>
                <c:pt idx="9">
                  <c:v>4.7452785272179021</c:v>
                </c:pt>
                <c:pt idx="10">
                  <c:v>4.1775456919060057</c:v>
                </c:pt>
                <c:pt idx="11">
                  <c:v>4.5201574589385096</c:v>
                </c:pt>
                <c:pt idx="12">
                  <c:v>4.8885179444378206</c:v>
                </c:pt>
              </c:numCache>
            </c:numRef>
          </c:val>
          <c:smooth val="0"/>
          <c:extLst>
            <c:ext xmlns:c16="http://schemas.microsoft.com/office/drawing/2014/chart" uri="{C3380CC4-5D6E-409C-BE32-E72D297353CC}">
              <c16:uniqueId val="{00000000-332F-4BE7-8DF4-6AFB8CDD2CB2}"/>
            </c:ext>
          </c:extLst>
        </c:ser>
        <c:ser>
          <c:idx val="0"/>
          <c:order val="1"/>
          <c:tx>
            <c:strRef>
              <c:f>Sheet1!$B$1</c:f>
              <c:strCache>
                <c:ptCount val="1"/>
                <c:pt idx="0">
                  <c:v>U.S.-Born</c:v>
                </c:pt>
              </c:strCache>
            </c:strRef>
          </c:tx>
          <c:spPr>
            <a:ln w="31750">
              <a:solidFill>
                <a:srgbClr val="9A4E9E"/>
              </a:solidFill>
              <a:prstDash val="solid"/>
            </a:ln>
          </c:spPr>
          <c:marker>
            <c:symbol val="none"/>
          </c:marker>
          <c:cat>
            <c:numRef>
              <c:f>Sheet1!$D$2:$D$14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\(0.0\)</c:formatCode>
                <c:ptCount val="13"/>
                <c:pt idx="0">
                  <c:v>10.659411011523687</c:v>
                </c:pt>
                <c:pt idx="1">
                  <c:v>9.4269243811461507</c:v>
                </c:pt>
                <c:pt idx="2">
                  <c:v>9.019327129563349</c:v>
                </c:pt>
                <c:pt idx="3">
                  <c:v>8.2678638234193791</c:v>
                </c:pt>
                <c:pt idx="4">
                  <c:v>7.6980290070658235</c:v>
                </c:pt>
                <c:pt idx="5">
                  <c:v>6.9544364508393279</c:v>
                </c:pt>
                <c:pt idx="6">
                  <c:v>7.7360139860139858</c:v>
                </c:pt>
                <c:pt idx="7">
                  <c:v>5.4969217238346522</c:v>
                </c:pt>
                <c:pt idx="8">
                  <c:v>6.2904717853839038</c:v>
                </c:pt>
                <c:pt idx="9">
                  <c:v>6.3445867287543658</c:v>
                </c:pt>
                <c:pt idx="10">
                  <c:v>5.4388799138395258</c:v>
                </c:pt>
                <c:pt idx="11">
                  <c:v>6.018774157923799</c:v>
                </c:pt>
                <c:pt idx="12">
                  <c:v>5.9405940594059405</c:v>
                </c:pt>
              </c:numCache>
            </c:numRef>
          </c:val>
          <c:smooth val="0"/>
          <c:extLst>
            <c:ext xmlns:c16="http://schemas.microsoft.com/office/drawing/2014/chart" uri="{C3380CC4-5D6E-409C-BE32-E72D297353CC}">
              <c16:uniqueId val="{00000001-332F-4BE7-8DF4-6AFB8CDD2CB2}"/>
            </c:ext>
          </c:extLst>
        </c:ser>
        <c:ser>
          <c:idx val="1"/>
          <c:order val="2"/>
          <c:tx>
            <c:strRef>
              <c:f>Sheet1!$C$1</c:f>
              <c:strCache>
                <c:ptCount val="1"/>
                <c:pt idx="0">
                  <c:v>Non-U.S.–born</c:v>
                </c:pt>
              </c:strCache>
            </c:strRef>
          </c:tx>
          <c:spPr>
            <a:ln w="31750">
              <a:solidFill>
                <a:srgbClr val="005DAA"/>
              </a:solidFill>
            </a:ln>
          </c:spPr>
          <c:marker>
            <c:symbol val="none"/>
          </c:marker>
          <c:cat>
            <c:numRef>
              <c:f>Sheet1!$D$2:$D$14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Sheet1!$C$2:$C$14</c:f>
              <c:numCache>
                <c:formatCode>\(0.0\)</c:formatCode>
                <c:ptCount val="13"/>
                <c:pt idx="0">
                  <c:v>5.6505308619758861</c:v>
                </c:pt>
                <c:pt idx="1">
                  <c:v>6.0667155425219939</c:v>
                </c:pt>
                <c:pt idx="2">
                  <c:v>5.1079136690647484</c:v>
                </c:pt>
                <c:pt idx="3">
                  <c:v>4.8173352435530088</c:v>
                </c:pt>
                <c:pt idx="4">
                  <c:v>4.3751089419557259</c:v>
                </c:pt>
                <c:pt idx="5">
                  <c:v>4.8874824191279886</c:v>
                </c:pt>
                <c:pt idx="6">
                  <c:v>4.5478397761063496</c:v>
                </c:pt>
                <c:pt idx="7">
                  <c:v>4.9857549857549861</c:v>
                </c:pt>
                <c:pt idx="8">
                  <c:v>4.0741388354607455</c:v>
                </c:pt>
                <c:pt idx="9">
                  <c:v>4.1207580431908326</c:v>
                </c:pt>
                <c:pt idx="10">
                  <c:v>3.6621973183910348</c:v>
                </c:pt>
                <c:pt idx="11">
                  <c:v>4.0072202166064983</c:v>
                </c:pt>
                <c:pt idx="12">
                  <c:v>4.5779019242706394</c:v>
                </c:pt>
              </c:numCache>
            </c:numRef>
          </c:val>
          <c:smooth val="0"/>
          <c:extLst>
            <c:ext xmlns:c16="http://schemas.microsoft.com/office/drawing/2014/chart" uri="{C3380CC4-5D6E-409C-BE32-E72D297353CC}">
              <c16:uniqueId val="{00000002-332F-4BE7-8DF4-6AFB8CDD2CB2}"/>
            </c:ext>
          </c:extLst>
        </c:ser>
        <c:dLbls>
          <c:showLegendKey val="0"/>
          <c:showVal val="0"/>
          <c:showCatName val="0"/>
          <c:showSerName val="0"/>
          <c:showPercent val="0"/>
          <c:showBubbleSize val="0"/>
        </c:dLbls>
        <c:smooth val="0"/>
        <c:axId val="389213568"/>
        <c:axId val="327204480"/>
      </c:lineChart>
      <c:catAx>
        <c:axId val="389213568"/>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b="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27204480"/>
        <c:crosses val="autoZero"/>
        <c:auto val="1"/>
        <c:lblAlgn val="ctr"/>
        <c:lblOffset val="100"/>
        <c:noMultiLvlLbl val="0"/>
      </c:catAx>
      <c:valAx>
        <c:axId val="327204480"/>
        <c:scaling>
          <c:orientation val="minMax"/>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3568"/>
        <c:crosses val="autoZero"/>
        <c:crossBetween val="between"/>
      </c:valAx>
    </c:plotArea>
    <c:legend>
      <c:legendPos val="t"/>
      <c:layout>
        <c:manualLayout>
          <c:xMode val="edge"/>
          <c:yMode val="edge"/>
          <c:x val="0.82703782385393665"/>
          <c:y val="7.9964526252329221E-2"/>
          <c:w val="0.1592438091698809"/>
          <c:h val="0.23920253172443989"/>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8680348020233318E-2"/>
          <c:w val="0.97309480412170701"/>
          <c:h val="0.82691671336596984"/>
        </c:manualLayout>
      </c:layout>
      <c:barChart>
        <c:barDir val="col"/>
        <c:grouping val="clustered"/>
        <c:varyColors val="0"/>
        <c:ser>
          <c:idx val="1"/>
          <c:order val="0"/>
          <c:tx>
            <c:strRef>
              <c:f>Sheet1!$B$1</c:f>
              <c:strCache>
                <c:ptCount val="1"/>
                <c:pt idx="0">
                  <c:v>Total </c:v>
                </c:pt>
              </c:strCache>
            </c:strRef>
          </c:tx>
          <c:spPr>
            <a:solidFill>
              <a:schemeClr val="accent5"/>
            </a:solidFill>
            <a:ln w="9525">
              <a:noFill/>
            </a:ln>
            <a:effectLst/>
          </c:spPr>
          <c:invertIfNegative val="0"/>
          <c:dLbls>
            <c:dLbl>
              <c:idx val="0"/>
              <c:tx>
                <c:rich>
                  <a:bodyPr/>
                  <a:lstStyle/>
                  <a:p>
                    <a:fld id="{0D96D5C9-0CFA-47F6-8C23-7FA8E28C580F}"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1B-4A62-A655-0EFA9877A12A}"/>
                </c:ext>
              </c:extLst>
            </c:dLbl>
            <c:dLbl>
              <c:idx val="1"/>
              <c:layout>
                <c:manualLayout>
                  <c:x val="0"/>
                  <c:y val="8.6158393785343013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1B-4A62-A655-0EFA9877A12A}"/>
                </c:ext>
              </c:extLst>
            </c:dLbl>
            <c:dLbl>
              <c:idx val="2"/>
              <c:layout>
                <c:manualLayout>
                  <c:x val="0"/>
                  <c:y val="7.3042211686753867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1B-4A62-A655-0EFA9877A12A}"/>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Diabetes mellitus</c:v>
                </c:pt>
                <c:pt idx="1">
                  <c:v>Post-organ transplantation</c:v>
                </c:pt>
                <c:pt idx="2">
                  <c:v>TNF-α inhibitors</c:v>
                </c:pt>
                <c:pt idx="3">
                  <c:v>Non-HIV immunosuppression</c:v>
                </c:pt>
                <c:pt idx="4">
                  <c:v>End-stage renal disease</c:v>
                </c:pt>
                <c:pt idx="5">
                  <c:v>Viral hepatitis</c:v>
                </c:pt>
              </c:strCache>
            </c:strRef>
          </c:cat>
          <c:val>
            <c:numRef>
              <c:f>Sheet1!$B$2:$B$7</c:f>
              <c:numCache>
                <c:formatCode>0"%"</c:formatCode>
                <c:ptCount val="6"/>
                <c:pt idx="0">
                  <c:v>23.367590574068306</c:v>
                </c:pt>
                <c:pt idx="1">
                  <c:v>0.757811688985778</c:v>
                </c:pt>
                <c:pt idx="2">
                  <c:v>1.2249558808263263</c:v>
                </c:pt>
                <c:pt idx="3">
                  <c:v>6.2285892245406416</c:v>
                </c:pt>
                <c:pt idx="4">
                  <c:v>2.6367694383888716</c:v>
                </c:pt>
                <c:pt idx="5">
                  <c:v>3.3115332710474412</c:v>
                </c:pt>
              </c:numCache>
            </c:numRef>
          </c:val>
          <c:extLst>
            <c:ext xmlns:c16="http://schemas.microsoft.com/office/drawing/2014/chart" uri="{C3380CC4-5D6E-409C-BE32-E72D297353CC}">
              <c16:uniqueId val="{00000003-C01B-4A62-A655-0EFA9877A12A}"/>
            </c:ext>
          </c:extLst>
        </c:ser>
        <c:ser>
          <c:idx val="2"/>
          <c:order val="1"/>
          <c:tx>
            <c:strRef>
              <c:f>Sheet1!$C$1</c:f>
              <c:strCache>
                <c:ptCount val="1"/>
                <c:pt idx="0">
                  <c:v>U.S.-born</c:v>
                </c:pt>
              </c:strCache>
            </c:strRef>
          </c:tx>
          <c:spPr>
            <a:solidFill>
              <a:schemeClr val="accent2"/>
            </a:solidFill>
            <a:ln w="9525">
              <a:noFill/>
            </a:ln>
            <a:effectLst/>
          </c:spPr>
          <c:invertIfNegative val="0"/>
          <c:dPt>
            <c:idx val="0"/>
            <c:invertIfNegative val="0"/>
            <c:bubble3D val="0"/>
            <c:spPr>
              <a:solidFill>
                <a:schemeClr val="accent2"/>
              </a:solidFill>
              <a:ln w="9525">
                <a:noFill/>
              </a:ln>
              <a:effectLst/>
            </c:spPr>
            <c:extLst>
              <c:ext xmlns:c16="http://schemas.microsoft.com/office/drawing/2014/chart" uri="{C3380CC4-5D6E-409C-BE32-E72D297353CC}">
                <c16:uniqueId val="{00000005-C01B-4A62-A655-0EFA9877A12A}"/>
              </c:ext>
            </c:extLst>
          </c:dPt>
          <c:dLbls>
            <c:dLbl>
              <c:idx val="0"/>
              <c:tx>
                <c:rich>
                  <a:bodyPr/>
                  <a:lstStyle/>
                  <a:p>
                    <a:fld id="{362CB6DB-9761-4690-ACAA-B840CF308102}"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01B-4A62-A655-0EFA9877A12A}"/>
                </c:ext>
              </c:extLst>
            </c:dLbl>
            <c:dLbl>
              <c:idx val="1"/>
              <c:layout>
                <c:manualLayout>
                  <c:x val="-3.472222222222222E-3"/>
                  <c:y val="6.6236005597761728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1B-4A62-A655-0EFA9877A12A}"/>
                </c:ext>
              </c:extLst>
            </c:dLbl>
            <c:dLbl>
              <c:idx val="2"/>
              <c:layout>
                <c:manualLayout>
                  <c:x val="8.4875562720133283E-17"/>
                  <c:y val="8.7133003941280637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1B-4A62-A655-0EFA9877A12A}"/>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Diabetes mellitus</c:v>
                </c:pt>
                <c:pt idx="1">
                  <c:v>Post-organ transplantation</c:v>
                </c:pt>
                <c:pt idx="2">
                  <c:v>TNF-α inhibitors</c:v>
                </c:pt>
                <c:pt idx="3">
                  <c:v>Non-HIV immunosuppression</c:v>
                </c:pt>
                <c:pt idx="4">
                  <c:v>End-stage renal disease</c:v>
                </c:pt>
                <c:pt idx="5">
                  <c:v>Viral hepatitis</c:v>
                </c:pt>
              </c:strCache>
            </c:strRef>
          </c:cat>
          <c:val>
            <c:numRef>
              <c:f>Sheet1!$C$2:$C$7</c:f>
              <c:numCache>
                <c:formatCode>0"%"</c:formatCode>
                <c:ptCount val="6"/>
                <c:pt idx="0">
                  <c:v>16.31762652705061</c:v>
                </c:pt>
                <c:pt idx="1">
                  <c:v>1.2652705061082026</c:v>
                </c:pt>
                <c:pt idx="2">
                  <c:v>1.7888307155322862</c:v>
                </c:pt>
                <c:pt idx="3">
                  <c:v>7.1553228621291449</c:v>
                </c:pt>
                <c:pt idx="4">
                  <c:v>2.4869109947643979</c:v>
                </c:pt>
                <c:pt idx="5">
                  <c:v>4.1884816753926701</c:v>
                </c:pt>
              </c:numCache>
            </c:numRef>
          </c:val>
          <c:extLst>
            <c:ext xmlns:c16="http://schemas.microsoft.com/office/drawing/2014/chart" uri="{C3380CC4-5D6E-409C-BE32-E72D297353CC}">
              <c16:uniqueId val="{00000008-C01B-4A62-A655-0EFA9877A12A}"/>
            </c:ext>
          </c:extLst>
        </c:ser>
        <c:ser>
          <c:idx val="0"/>
          <c:order val="2"/>
          <c:tx>
            <c:strRef>
              <c:f>Sheet1!$D$1</c:f>
              <c:strCache>
                <c:ptCount val="1"/>
                <c:pt idx="0">
                  <c:v>Non-U.S.–born </c:v>
                </c:pt>
              </c:strCache>
            </c:strRef>
          </c:tx>
          <c:spPr>
            <a:solidFill>
              <a:schemeClr val="accent6"/>
            </a:solidFill>
            <a:ln w="9525">
              <a:noFill/>
            </a:ln>
            <a:effectLst/>
          </c:spPr>
          <c:invertIfNegative val="0"/>
          <c:dLbls>
            <c:dLbl>
              <c:idx val="1"/>
              <c:layout>
                <c:manualLayout>
                  <c:x val="-5.7870370370370367E-3"/>
                  <c:y val="5.7164634146341462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1B-4A62-A655-0EFA9877A12A}"/>
                </c:ext>
              </c:extLst>
            </c:dLbl>
            <c:dLbl>
              <c:idx val="2"/>
              <c:layout>
                <c:manualLayout>
                  <c:x val="-1.1574074074074073E-3"/>
                  <c:y val="6.7633660821385735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1B-4A62-A655-0EFA9877A12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Diabetes mellitus</c:v>
                </c:pt>
                <c:pt idx="1">
                  <c:v>Post-organ transplantation</c:v>
                </c:pt>
                <c:pt idx="2">
                  <c:v>TNF-α inhibitors</c:v>
                </c:pt>
                <c:pt idx="3">
                  <c:v>Non-HIV immunosuppression</c:v>
                </c:pt>
                <c:pt idx="4">
                  <c:v>End-stage renal disease</c:v>
                </c:pt>
                <c:pt idx="5">
                  <c:v>Viral hepatitis</c:v>
                </c:pt>
              </c:strCache>
            </c:strRef>
          </c:cat>
          <c:val>
            <c:numRef>
              <c:f>Sheet1!$D$2:$D$7</c:f>
              <c:numCache>
                <c:formatCode>0"%"</c:formatCode>
                <c:ptCount val="6"/>
                <c:pt idx="0">
                  <c:v>25.57884641731744</c:v>
                </c:pt>
                <c:pt idx="1">
                  <c:v>0.60282230442526374</c:v>
                </c:pt>
                <c:pt idx="2">
                  <c:v>1.0549390327442116</c:v>
                </c:pt>
                <c:pt idx="3">
                  <c:v>5.9597205096588572</c:v>
                </c:pt>
                <c:pt idx="4">
                  <c:v>2.6441978353199067</c:v>
                </c:pt>
                <c:pt idx="5">
                  <c:v>3.0415125359638306</c:v>
                </c:pt>
              </c:numCache>
            </c:numRef>
          </c:val>
          <c:extLst>
            <c:ext xmlns:c16="http://schemas.microsoft.com/office/drawing/2014/chart" uri="{C3380CC4-5D6E-409C-BE32-E72D297353CC}">
              <c16:uniqueId val="{0000000B-C01B-4A62-A655-0EFA9877A12A}"/>
            </c:ext>
          </c:extLst>
        </c:ser>
        <c:dLbls>
          <c:dLblPos val="outEnd"/>
          <c:showLegendKey val="0"/>
          <c:showVal val="1"/>
          <c:showCatName val="0"/>
          <c:showSerName val="0"/>
          <c:showPercent val="0"/>
          <c:showBubbleSize val="0"/>
        </c:dLbls>
        <c:gapWidth val="10"/>
        <c:axId val="437378656"/>
        <c:axId val="437380624"/>
      </c:barChart>
      <c:valAx>
        <c:axId val="437380624"/>
        <c:scaling>
          <c:orientation val="minMax"/>
        </c:scaling>
        <c:delete val="1"/>
        <c:axPos val="l"/>
        <c:majorGridlines>
          <c:spPr>
            <a:ln w="9525" cap="flat" cmpd="sng" algn="ctr">
              <a:noFill/>
              <a:round/>
            </a:ln>
            <a:effectLst/>
          </c:spPr>
        </c:majorGridlines>
        <c:numFmt formatCode="#&quot;%&quot;" sourceLinked="0"/>
        <c:majorTickMark val="out"/>
        <c:minorTickMark val="none"/>
        <c:tickLblPos val="nextTo"/>
        <c:crossAx val="437378656"/>
        <c:crosses val="autoZero"/>
        <c:crossBetween val="between"/>
      </c:valAx>
      <c:catAx>
        <c:axId val="43737865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7380624"/>
        <c:crosses val="autoZero"/>
        <c:auto val="1"/>
        <c:lblAlgn val="ctr"/>
        <c:lblOffset val="100"/>
        <c:noMultiLvlLbl val="0"/>
      </c:catAx>
      <c:spPr>
        <a:noFill/>
        <a:ln>
          <a:noFill/>
        </a:ln>
        <a:effectLst/>
      </c:spPr>
    </c:plotArea>
    <c:legend>
      <c:legendPos val="r"/>
      <c:layout>
        <c:manualLayout>
          <c:xMode val="edge"/>
          <c:yMode val="edge"/>
          <c:x val="0.76310267206182569"/>
          <c:y val="0.11474927885988462"/>
          <c:w val="0.23521993778555458"/>
          <c:h val="0.1876811775289884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800">
          <a:solidFill>
            <a:srgbClr val="000000"/>
          </a:solidFill>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Percentages</c:v>
                </c:pt>
              </c:strCache>
            </c:strRef>
          </c:tx>
          <c:spPr>
            <a:solidFill>
              <a:srgbClr val="005DAA"/>
            </a:solidFill>
            <a:ln>
              <a:noFill/>
            </a:ln>
            <a:effectLst/>
          </c:spPr>
          <c:invertIfNegative val="0"/>
          <c:dLbls>
            <c:dLbl>
              <c:idx val="0"/>
              <c:layout>
                <c:manualLayout>
                  <c:x val="-5.2785673971697596E-2"/>
                  <c:y val="2.330669972654402E-3"/>
                </c:manualLayout>
              </c:layout>
              <c:tx>
                <c:rich>
                  <a:bodyPr/>
                  <a:lstStyle/>
                  <a:p>
                    <a:fld id="{E201AE8B-7C96-4299-B505-D9FD0B946DDD}" type="VALUE">
                      <a:rPr lang="en-US" sz="2000" b="1" i="0" u="none" strike="noStrike" kern="1200" baseline="0">
                        <a:solidFill>
                          <a:srgbClr val="FFFFFF"/>
                        </a:solidFill>
                        <a:latin typeface="Calibri" panose="020F0502020204030204" pitchFamily="34" charset="0"/>
                        <a:ea typeface="+mn-ea"/>
                        <a:cs typeface="Calibri" panose="020F050202020403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27-4E75-A270-D6B69A15AB70}"/>
                </c:ext>
              </c:extLst>
            </c:dLbl>
            <c:dLbl>
              <c:idx val="1"/>
              <c:layout>
                <c:manualLayout>
                  <c:x val="-4.1122718324982106E-2"/>
                  <c:y val="1.8350287167916333E-7"/>
                </c:manualLayout>
              </c:layout>
              <c:tx>
                <c:rich>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fld id="{1D9DC0F0-A9F8-4EFF-A011-D2A58E20EFDB}" type="VALUE">
                      <a:rPr lang="en-US">
                        <a:solidFill>
                          <a:srgbClr val="FFFFFF"/>
                        </a:solidFill>
                      </a:rPr>
                      <a:pPr algn="ctr" rtl="0">
                        <a:defRPr lang="en-US" sz="2000" b="1">
                          <a:solidFill>
                            <a:schemeClr val="bg2"/>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27-4E75-A270-D6B69A15AB70}"/>
                </c:ext>
              </c:extLst>
            </c:dLbl>
            <c:dLbl>
              <c:idx val="2"/>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727-4E75-A270-D6B69A15AB70}"/>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1727-4E75-A270-D6B69A15AB70}"/>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1727-4E75-A270-D6B69A15AB70}"/>
                </c:ext>
              </c:extLst>
            </c:dLbl>
            <c:dLbl>
              <c:idx val="5"/>
              <c:layout>
                <c:manualLayout>
                  <c:x val="-2.8796683139694951E-3"/>
                  <c:y val="-4.6606976852579911E-3"/>
                </c:manualLayout>
              </c:layout>
              <c:tx>
                <c:rich>
                  <a:bodyPr rot="0" spcFirstLastPara="1" vertOverflow="ellipsis" vert="horz" wrap="square" lIns="38100" tIns="19050" rIns="38100" bIns="19050" anchor="ctr" anchorCtr="0">
                    <a:no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fld id="{8F4AA54A-BB9F-4B33-8B6A-458D44D72CCA}" type="VALUE">
                      <a:rPr lang="en-US">
                        <a:solidFill>
                          <a:srgbClr val="262626"/>
                        </a:solidFill>
                      </a:rPr>
                      <a:pPr algn="ctr" rtl="0">
                        <a:defRPr lang="en-US" sz="2000" b="1">
                          <a:solidFill>
                            <a:schemeClr val="bg2"/>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0">
                  <a:no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3561013297725893E-2"/>
                      <c:h val="7.3212324199661394E-2"/>
                    </c:manualLayout>
                  </c15:layout>
                  <c15:dlblFieldTable/>
                  <c15:showDataLabelsRange val="0"/>
                </c:ext>
                <c:ext xmlns:c16="http://schemas.microsoft.com/office/drawing/2014/chart" uri="{C3380CC4-5D6E-409C-BE32-E72D297353CC}">
                  <c16:uniqueId val="{00000005-1727-4E75-A270-D6B69A15AB70}"/>
                </c:ext>
              </c:extLst>
            </c:dLbl>
            <c:dLbl>
              <c:idx val="6"/>
              <c:layout>
                <c:manualLayout>
                  <c:x val="-3.3812152414522634E-4"/>
                  <c:y val="2.3306699726545728E-3"/>
                </c:manualLayout>
              </c:layout>
              <c:tx>
                <c:rich>
                  <a:bodyPr/>
                  <a:lstStyle/>
                  <a:p>
                    <a:fld id="{CC91169E-3C0D-451B-9DB3-118F1E7017EE}" type="VALUE">
                      <a:rPr lang="en-US">
                        <a:solidFill>
                          <a:srgbClr val="262626"/>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59-4DF0-81E8-B06484E5F5A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Current or former smoker</c:v>
                </c:pt>
                <c:pt idx="1">
                  <c:v>Excess alcohol use</c:v>
                </c:pt>
                <c:pt idx="2">
                  <c:v>Noninjection drug use</c:v>
                </c:pt>
                <c:pt idx="3">
                  <c:v>Experiencing homelessness</c:v>
                </c:pt>
                <c:pt idx="4">
                  <c:v>Resident of correctional facility at time of diagnosis</c:v>
                </c:pt>
                <c:pt idx="5">
                  <c:v>Resident of long-term care facility†</c:v>
                </c:pt>
                <c:pt idx="6">
                  <c:v>Injection drug use</c:v>
                </c:pt>
              </c:strCache>
            </c:strRef>
          </c:cat>
          <c:val>
            <c:numRef>
              <c:f>Sheet1!$B$2:$B$8</c:f>
              <c:numCache>
                <c:formatCode>0%</c:formatCode>
                <c:ptCount val="7"/>
                <c:pt idx="0">
                  <c:v>0.312</c:v>
                </c:pt>
                <c:pt idx="1">
                  <c:v>0.08</c:v>
                </c:pt>
                <c:pt idx="2">
                  <c:v>0.08</c:v>
                </c:pt>
                <c:pt idx="3">
                  <c:v>0.06</c:v>
                </c:pt>
                <c:pt idx="4">
                  <c:v>3.5999999999999997E-2</c:v>
                </c:pt>
                <c:pt idx="5">
                  <c:v>0.01</c:v>
                </c:pt>
                <c:pt idx="6">
                  <c:v>1.00632176493356E-2</c:v>
                </c:pt>
              </c:numCache>
            </c:numRef>
          </c:val>
          <c:extLst>
            <c:ext xmlns:c16="http://schemas.microsoft.com/office/drawing/2014/chart" uri="{C3380CC4-5D6E-409C-BE32-E72D297353CC}">
              <c16:uniqueId val="{00000006-1727-4E75-A270-D6B69A15AB70}"/>
            </c:ext>
          </c:extLst>
        </c:ser>
        <c:dLbls>
          <c:dLblPos val="inEnd"/>
          <c:showLegendKey val="0"/>
          <c:showVal val="1"/>
          <c:showCatName val="0"/>
          <c:showSerName val="0"/>
          <c:showPercent val="0"/>
          <c:showBubbleSize val="0"/>
        </c:dLbls>
        <c:gapWidth val="10"/>
        <c:axId val="1774546703"/>
        <c:axId val="1774555439"/>
      </c:barChart>
      <c:catAx>
        <c:axId val="17745467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774555439"/>
        <c:crosses val="autoZero"/>
        <c:auto val="1"/>
        <c:lblAlgn val="ctr"/>
        <c:lblOffset val="100"/>
        <c:noMultiLvlLbl val="0"/>
      </c:catAx>
      <c:valAx>
        <c:axId val="1774555439"/>
        <c:scaling>
          <c:orientation val="minMax"/>
        </c:scaling>
        <c:delete val="1"/>
        <c:axPos val="t"/>
        <c:numFmt formatCode="0%" sourceLinked="1"/>
        <c:majorTickMark val="none"/>
        <c:minorTickMark val="none"/>
        <c:tickLblPos val="nextTo"/>
        <c:crossAx val="177454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035799035544262"/>
          <c:y val="6.7047895003841104E-2"/>
          <c:w val="0.64756213099175541"/>
          <c:h val="0.8970708418281178"/>
        </c:manualLayout>
      </c:layout>
      <c:barChart>
        <c:barDir val="bar"/>
        <c:grouping val="clustered"/>
        <c:varyColors val="0"/>
        <c:ser>
          <c:idx val="1"/>
          <c:order val="0"/>
          <c:spPr>
            <a:solidFill>
              <a:srgbClr val="005DAA"/>
            </a:solidFill>
            <a:ln>
              <a:noFill/>
            </a:ln>
            <a:effectLst/>
          </c:spPr>
          <c:invertIfNegative val="0"/>
          <c:dLbls>
            <c:dLbl>
              <c:idx val="4"/>
              <c:layout>
                <c:manualLayout>
                  <c:x val="2.0035011971491815E-3"/>
                  <c:y val="-3.1840098967822004E-3"/>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7-4756-BA1E-F412530A7E1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Local jail</c:v>
                </c:pt>
                <c:pt idx="1">
                  <c:v>Federal prison</c:v>
                </c:pt>
                <c:pt idx="2">
                  <c:v>State prison</c:v>
                </c:pt>
                <c:pt idx="3">
                  <c:v>Other</c:v>
                </c:pt>
                <c:pt idx="4">
                  <c:v>Unknown or missing</c:v>
                </c:pt>
              </c:strCache>
            </c:strRef>
          </c:cat>
          <c:val>
            <c:numRef>
              <c:f>Sheet1!$B$2:$B$6</c:f>
              <c:numCache>
                <c:formatCode>0</c:formatCode>
                <c:ptCount val="5"/>
                <c:pt idx="0">
                  <c:v>24</c:v>
                </c:pt>
                <c:pt idx="1">
                  <c:v>12</c:v>
                </c:pt>
                <c:pt idx="2">
                  <c:v>10</c:v>
                </c:pt>
                <c:pt idx="3">
                  <c:v>54</c:v>
                </c:pt>
                <c:pt idx="4">
                  <c:v>1</c:v>
                </c:pt>
              </c:numCache>
            </c:numRef>
          </c:val>
          <c:extLst>
            <c:ext xmlns:c16="http://schemas.microsoft.com/office/drawing/2014/chart" uri="{C3380CC4-5D6E-409C-BE32-E72D297353CC}">
              <c16:uniqueId val="{00000001-1C97-4756-BA1E-F412530A7E14}"/>
            </c:ext>
          </c:extLst>
        </c:ser>
        <c:dLbls>
          <c:showLegendKey val="0"/>
          <c:showVal val="0"/>
          <c:showCatName val="0"/>
          <c:showSerName val="0"/>
          <c:showPercent val="0"/>
          <c:showBubbleSize val="0"/>
        </c:dLbls>
        <c:gapWidth val="10"/>
        <c:axId val="163888704"/>
        <c:axId val="163877888"/>
      </c:barChart>
      <c:catAx>
        <c:axId val="163888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163877888"/>
        <c:crosses val="autoZero"/>
        <c:auto val="1"/>
        <c:lblAlgn val="ctr"/>
        <c:lblOffset val="0"/>
        <c:noMultiLvlLbl val="0"/>
      </c:catAx>
      <c:valAx>
        <c:axId val="163877888"/>
        <c:scaling>
          <c:orientation val="minMax"/>
          <c:max val="55"/>
          <c:min val="0"/>
        </c:scaling>
        <c:delete val="1"/>
        <c:axPos val="t"/>
        <c:numFmt formatCode="#&quot;%&quot;" sourceLinked="0"/>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dash"/>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51891188020115E-2"/>
          <c:y val="6.1556715132830626E-2"/>
          <c:w val="0.84368602140138516"/>
          <c:h val="0.83014987709869581"/>
        </c:manualLayout>
      </c:layout>
      <c:barChart>
        <c:barDir val="col"/>
        <c:grouping val="clustered"/>
        <c:varyColors val="0"/>
        <c:ser>
          <c:idx val="1"/>
          <c:order val="0"/>
          <c:tx>
            <c:v>Number of deaths</c:v>
          </c:tx>
          <c:spPr>
            <a:solidFill>
              <a:schemeClr val="accent2">
                <a:lumMod val="20000"/>
                <a:lumOff val="80000"/>
              </a:schemeClr>
            </a:solidFill>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1631</c:v>
                </c:pt>
                <c:pt idx="1">
                  <c:v>1478</c:v>
                </c:pt>
                <c:pt idx="2">
                  <c:v>1336</c:v>
                </c:pt>
                <c:pt idx="3">
                  <c:v>1202</c:v>
                </c:pt>
                <c:pt idx="4">
                  <c:v>1166</c:v>
                </c:pt>
                <c:pt idx="5">
                  <c:v>1112</c:v>
                </c:pt>
                <c:pt idx="6">
                  <c:v>930</c:v>
                </c:pt>
                <c:pt idx="7">
                  <c:v>776</c:v>
                </c:pt>
                <c:pt idx="8">
                  <c:v>764</c:v>
                </c:pt>
                <c:pt idx="9">
                  <c:v>784</c:v>
                </c:pt>
                <c:pt idx="10">
                  <c:v>711</c:v>
                </c:pt>
                <c:pt idx="11">
                  <c:v>657</c:v>
                </c:pt>
                <c:pt idx="12">
                  <c:v>648</c:v>
                </c:pt>
                <c:pt idx="13">
                  <c:v>652</c:v>
                </c:pt>
                <c:pt idx="14">
                  <c:v>554</c:v>
                </c:pt>
                <c:pt idx="15">
                  <c:v>585</c:v>
                </c:pt>
                <c:pt idx="16">
                  <c:v>529</c:v>
                </c:pt>
                <c:pt idx="17">
                  <c:v>569</c:v>
                </c:pt>
                <c:pt idx="18">
                  <c:v>539</c:v>
                </c:pt>
                <c:pt idx="19">
                  <c:v>510</c:v>
                </c:pt>
                <c:pt idx="20">
                  <c:v>555</c:v>
                </c:pt>
                <c:pt idx="21">
                  <c:v>493</c:v>
                </c:pt>
                <c:pt idx="22">
                  <c:v>470</c:v>
                </c:pt>
                <c:pt idx="23">
                  <c:v>528</c:v>
                </c:pt>
                <c:pt idx="24">
                  <c:v>515</c:v>
                </c:pt>
                <c:pt idx="25">
                  <c:v>542</c:v>
                </c:pt>
                <c:pt idx="26">
                  <c:v>526</c:v>
                </c:pt>
                <c:pt idx="27">
                  <c:v>600</c:v>
                </c:pt>
                <c:pt idx="28">
                  <c:v>602</c:v>
                </c:pt>
                <c:pt idx="29">
                  <c:v>565</c:v>
                </c:pt>
              </c:numCache>
            </c:numRef>
          </c:val>
          <c:extLst>
            <c:ext xmlns:c16="http://schemas.microsoft.com/office/drawing/2014/chart" uri="{C3380CC4-5D6E-409C-BE32-E72D297353CC}">
              <c16:uniqueId val="{00000000-D966-4BC2-A6ED-F586F29E145A}"/>
            </c:ext>
          </c:extLst>
        </c:ser>
        <c:dLbls>
          <c:showLegendKey val="0"/>
          <c:showVal val="0"/>
          <c:showCatName val="0"/>
          <c:showSerName val="0"/>
          <c:showPercent val="0"/>
          <c:showBubbleSize val="0"/>
        </c:dLbls>
        <c:gapWidth val="10"/>
        <c:axId val="315305256"/>
        <c:axId val="196572488"/>
      </c:barChart>
      <c:lineChart>
        <c:grouping val="standard"/>
        <c:varyColors val="0"/>
        <c:ser>
          <c:idx val="0"/>
          <c:order val="1"/>
          <c:tx>
            <c:strRef>
              <c:f>Sheet1!$C$1</c:f>
              <c:strCache>
                <c:ptCount val="1"/>
                <c:pt idx="0">
                  <c:v> Mortality rate</c:v>
                </c:pt>
              </c:strCache>
            </c:strRef>
          </c:tx>
          <c:spPr>
            <a:ln w="31750">
              <a:solidFill>
                <a:srgbClr val="546DB4"/>
              </a:solidFill>
            </a:ln>
          </c:spPr>
          <c:marker>
            <c:symbol val="none"/>
          </c:marker>
          <c:dPt>
            <c:idx val="0"/>
            <c:bubble3D val="0"/>
            <c:extLst>
              <c:ext xmlns:c16="http://schemas.microsoft.com/office/drawing/2014/chart" uri="{C3380CC4-5D6E-409C-BE32-E72D297353CC}">
                <c16:uniqueId val="{00000001-D966-4BC2-A6ED-F586F29E145A}"/>
              </c:ext>
            </c:extLst>
          </c:dPt>
          <c:cat>
            <c:numRef>
              <c:f>Sheet1!$A$2:$A$29</c:f>
              <c:numCache>
                <c:formatCode>General</c:formatCode>
                <c:ptCount val="28"/>
                <c:pt idx="1">
                  <c:v>1994</c:v>
                </c:pt>
                <c:pt idx="5">
                  <c:v>1998</c:v>
                </c:pt>
                <c:pt idx="9">
                  <c:v>2002</c:v>
                </c:pt>
                <c:pt idx="13">
                  <c:v>2006</c:v>
                </c:pt>
                <c:pt idx="17">
                  <c:v>2010</c:v>
                </c:pt>
                <c:pt idx="21">
                  <c:v>2014</c:v>
                </c:pt>
                <c:pt idx="25">
                  <c:v>2018</c:v>
                </c:pt>
              </c:numCache>
            </c:numRef>
          </c:cat>
          <c:val>
            <c:numRef>
              <c:f>Sheet1!$C$2:$C$31</c:f>
              <c:numCache>
                <c:formatCode>0.0</c:formatCode>
                <c:ptCount val="30"/>
                <c:pt idx="0">
                  <c:v>0.62750417834679839</c:v>
                </c:pt>
                <c:pt idx="1">
                  <c:v>0.56170846113958539</c:v>
                </c:pt>
                <c:pt idx="2">
                  <c:v>0.50173053282622149</c:v>
                </c:pt>
                <c:pt idx="3">
                  <c:v>0.44618615590225363</c:v>
                </c:pt>
                <c:pt idx="4">
                  <c:v>0.42765932533440459</c:v>
                </c:pt>
                <c:pt idx="5">
                  <c:v>0.40311163904235409</c:v>
                </c:pt>
                <c:pt idx="6">
                  <c:v>0.33328534979953139</c:v>
                </c:pt>
                <c:pt idx="7">
                  <c:v>0.27501891454989025</c:v>
                </c:pt>
                <c:pt idx="8">
                  <c:v>0.26809937945696577</c:v>
                </c:pt>
                <c:pt idx="9">
                  <c:v>0.27257695747117677</c:v>
                </c:pt>
                <c:pt idx="10">
                  <c:v>0.24508119879644935</c:v>
                </c:pt>
                <c:pt idx="11">
                  <c:v>0.22438118588960779</c:v>
                </c:pt>
                <c:pt idx="12">
                  <c:v>0.21927702274348385</c:v>
                </c:pt>
                <c:pt idx="13">
                  <c:v>0.21851336962657192</c:v>
                </c:pt>
                <c:pt idx="14">
                  <c:v>0.18391188798709027</c:v>
                </c:pt>
                <c:pt idx="15">
                  <c:v>0.19237474774491248</c:v>
                </c:pt>
                <c:pt idx="16">
                  <c:v>0.17244103510009889</c:v>
                </c:pt>
                <c:pt idx="17">
                  <c:v>0.18394764665058833</c:v>
                </c:pt>
                <c:pt idx="18">
                  <c:v>0.17298734781129169</c:v>
                </c:pt>
                <c:pt idx="19">
                  <c:v>0.16248368767319288</c:v>
                </c:pt>
                <c:pt idx="20">
                  <c:v>0.17559959914819576</c:v>
                </c:pt>
                <c:pt idx="21">
                  <c:v>0.15484333185675192</c:v>
                </c:pt>
                <c:pt idx="22">
                  <c:v>0.14653659479894734</c:v>
                </c:pt>
                <c:pt idx="23">
                  <c:v>0.16343118574386051</c:v>
                </c:pt>
                <c:pt idx="24">
                  <c:v>0.15840201439626403</c:v>
                </c:pt>
                <c:pt idx="25">
                  <c:v>0.16583128950603476</c:v>
                </c:pt>
                <c:pt idx="26">
                  <c:v>0.16020469506173871</c:v>
                </c:pt>
                <c:pt idx="27">
                  <c:v>0.18098077117613851</c:v>
                </c:pt>
                <c:pt idx="28">
                  <c:v>0.18129855584527219</c:v>
                </c:pt>
                <c:pt idx="29">
                  <c:v>0.16953149335692644</c:v>
                </c:pt>
              </c:numCache>
            </c:numRef>
          </c:val>
          <c:smooth val="0"/>
          <c:extLst>
            <c:ext xmlns:c16="http://schemas.microsoft.com/office/drawing/2014/chart" uri="{C3380CC4-5D6E-409C-BE32-E72D297353CC}">
              <c16:uniqueId val="{00000002-D966-4BC2-A6ED-F586F29E145A}"/>
            </c:ext>
          </c:extLst>
        </c:ser>
        <c:dLbls>
          <c:showLegendKey val="0"/>
          <c:showVal val="0"/>
          <c:showCatName val="0"/>
          <c:showSerName val="0"/>
          <c:showPercent val="0"/>
          <c:showBubbleSize val="0"/>
        </c:dLbls>
        <c:marker val="1"/>
        <c:smooth val="0"/>
        <c:axId val="236857567"/>
        <c:axId val="236856319"/>
      </c:lineChart>
      <c:catAx>
        <c:axId val="315305256"/>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 val="autoZero"/>
        <c:auto val="1"/>
        <c:lblAlgn val="ctr"/>
        <c:lblOffset val="0"/>
        <c:tickLblSkip val="1"/>
        <c:tickMarkSkip val="1"/>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deaths</a:t>
                </a:r>
              </a:p>
            </c:rich>
          </c:tx>
          <c:overlay val="0"/>
        </c:title>
        <c:numFmt formatCode="#,##0" sourceLinked="1"/>
        <c:majorTickMark val="out"/>
        <c:minorTickMark val="out"/>
        <c:tickLblPos val="nextTo"/>
        <c:spPr>
          <a:ln>
            <a:solidFill>
              <a:schemeClr val="tx1">
                <a:lumMod val="85000"/>
                <a:lumOff val="15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 val="autoZero"/>
        <c:crossBetween val="between"/>
        <c:majorUnit val="400"/>
        <c:minorUnit val="200"/>
      </c:valAx>
      <c:valAx>
        <c:axId val="236856319"/>
        <c:scaling>
          <c:orientation val="minMax"/>
        </c:scaling>
        <c:delete val="0"/>
        <c:axPos val="r"/>
        <c:title>
          <c:tx>
            <c:rich>
              <a:bodyPr/>
              <a:lstStyle/>
              <a:p>
                <a:pPr>
                  <a:defRPr/>
                </a:pPr>
                <a:r>
                  <a:rPr lang="en-US" sz="2000" b="1">
                    <a:latin typeface="Calibri" panose="020F0502020204030204" pitchFamily="34" charset="0"/>
                    <a:cs typeface="Calibri" panose="020F0502020204030204" pitchFamily="34" charset="0"/>
                  </a:rPr>
                  <a:t>Deaths per 100,000 persons</a:t>
                </a:r>
              </a:p>
            </c:rich>
          </c:tx>
          <c:overlay val="0"/>
        </c:title>
        <c:numFmt formatCode="0.0"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236857567"/>
        <c:crosses val="max"/>
        <c:crossBetween val="between"/>
      </c:valAx>
      <c:catAx>
        <c:axId val="236857567"/>
        <c:scaling>
          <c:orientation val="minMax"/>
        </c:scaling>
        <c:delete val="1"/>
        <c:axPos val="b"/>
        <c:numFmt formatCode="General" sourceLinked="1"/>
        <c:majorTickMark val="out"/>
        <c:minorTickMark val="none"/>
        <c:tickLblPos val="nextTo"/>
        <c:crossAx val="236856319"/>
        <c:crosses val="autoZero"/>
        <c:auto val="1"/>
        <c:lblAlgn val="ctr"/>
        <c:lblOffset val="100"/>
        <c:noMultiLvlLbl val="0"/>
      </c:catAx>
    </c:plotArea>
    <c:legend>
      <c:legendPos val="t"/>
      <c:layout>
        <c:manualLayout>
          <c:xMode val="edge"/>
          <c:yMode val="edge"/>
          <c:x val="0.32451001569888371"/>
          <c:y val="9.4830742452433822E-2"/>
          <c:w val="0.369919469425734"/>
          <c:h val="6.1188705578469359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4541271725784"/>
          <c:y val="2.8702989392478308E-2"/>
          <c:w val="0.69846589213482835"/>
          <c:h val="0.93541546948305698"/>
        </c:manualLayout>
      </c:layout>
      <c:barChart>
        <c:barDir val="bar"/>
        <c:grouping val="clustered"/>
        <c:varyColors val="0"/>
        <c:ser>
          <c:idx val="0"/>
          <c:order val="0"/>
          <c:tx>
            <c:v>Dead at diagnosis</c:v>
          </c:tx>
          <c:spPr>
            <a:solidFill>
              <a:schemeClr val="accent5"/>
            </a:solidFill>
            <a:ln>
              <a:solidFill>
                <a:schemeClr val="accent5"/>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Unknown cause of death</c:v>
                </c:pt>
                <c:pt idx="1">
                  <c:v>TB not cause of death</c:v>
                </c:pt>
                <c:pt idx="2">
                  <c:v>TB cause of death</c:v>
                </c:pt>
              </c:strCache>
            </c:strRef>
          </c:cat>
          <c:val>
            <c:numRef>
              <c:f>Sheet1!$C$2:$C$4</c:f>
              <c:numCache>
                <c:formatCode>0.000%</c:formatCode>
                <c:ptCount val="3"/>
                <c:pt idx="0">
                  <c:v>0.2131782945736434</c:v>
                </c:pt>
                <c:pt idx="1">
                  <c:v>0.44186046511627908</c:v>
                </c:pt>
                <c:pt idx="2">
                  <c:v>0.34496124031007752</c:v>
                </c:pt>
              </c:numCache>
            </c:numRef>
          </c:val>
          <c:extLst>
            <c:ext xmlns:c16="http://schemas.microsoft.com/office/drawing/2014/chart" uri="{C3380CC4-5D6E-409C-BE32-E72D297353CC}">
              <c16:uniqueId val="{00000000-4CDC-461F-85F7-FFF779C7A78B}"/>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r"/>
        <c:numFmt formatCode="General" sourceLinked="1"/>
        <c:majorTickMark val="none"/>
        <c:minorTickMark val="none"/>
        <c:tickLblPos val="nextTo"/>
        <c:crossAx val="163877888"/>
        <c:crosses val="autoZero"/>
        <c:auto val="1"/>
        <c:lblAlgn val="ctr"/>
        <c:lblOffset val="0"/>
        <c:noMultiLvlLbl val="0"/>
      </c:catAx>
      <c:valAx>
        <c:axId val="163877888"/>
        <c:scaling>
          <c:orientation val="maxMin"/>
          <c:max val="0.5"/>
          <c:min val="0"/>
        </c:scaling>
        <c:delete val="1"/>
        <c:axPos val="b"/>
        <c:numFmt formatCode="0.000%" sourceLinked="1"/>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sysDash"/>
    </a:ln>
    <a:effectLst/>
  </c:spPr>
  <c:txPr>
    <a:bodyPr/>
    <a:lstStyle/>
    <a:p>
      <a:pPr>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45408812534795"/>
          <c:y val="2.8703104763816371E-2"/>
          <c:w val="0.69846589213482835"/>
          <c:h val="0.93541546948305698"/>
        </c:manualLayout>
      </c:layout>
      <c:barChart>
        <c:barDir val="bar"/>
        <c:grouping val="clustered"/>
        <c:varyColors val="0"/>
        <c:ser>
          <c:idx val="1"/>
          <c:order val="0"/>
          <c:tx>
            <c:v>Died after diagnosis</c:v>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Unknown cause of death</c:v>
                </c:pt>
                <c:pt idx="1">
                  <c:v>TB not cause of death</c:v>
                </c:pt>
                <c:pt idx="2">
                  <c:v>TB cause of death</c:v>
                </c:pt>
              </c:strCache>
            </c:strRef>
          </c:cat>
          <c:val>
            <c:numRef>
              <c:f>Sheet1!$E$2:$E$4</c:f>
              <c:numCache>
                <c:formatCode>0.00%</c:formatCode>
                <c:ptCount val="3"/>
                <c:pt idx="0">
                  <c:v>0.18940609951845908</c:v>
                </c:pt>
                <c:pt idx="1">
                  <c:v>0.36436597110754415</c:v>
                </c:pt>
                <c:pt idx="2">
                  <c:v>0.4462279293739968</c:v>
                </c:pt>
              </c:numCache>
            </c:numRef>
          </c:val>
          <c:extLst>
            <c:ext xmlns:c16="http://schemas.microsoft.com/office/drawing/2014/chart" uri="{C3380CC4-5D6E-409C-BE32-E72D297353CC}">
              <c16:uniqueId val="{00000000-C594-4C5B-B2C4-71421942E99A}"/>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l"/>
        <c:numFmt formatCode="General" sourceLinked="1"/>
        <c:majorTickMark val="none"/>
        <c:minorTickMark val="none"/>
        <c:tickLblPos val="nextTo"/>
        <c:crossAx val="163877888"/>
        <c:crosses val="autoZero"/>
        <c:auto val="1"/>
        <c:lblAlgn val="ctr"/>
        <c:lblOffset val="0"/>
        <c:noMultiLvlLbl val="0"/>
      </c:catAx>
      <c:valAx>
        <c:axId val="163877888"/>
        <c:scaling>
          <c:orientation val="minMax"/>
          <c:max val="0.5"/>
          <c:min val="0"/>
        </c:scaling>
        <c:delete val="1"/>
        <c:axPos val="b"/>
        <c:numFmt formatCode="0.00%" sourceLinked="1"/>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sysDash"/>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32543911977583E-2"/>
          <c:y val="7.0197263555962466E-2"/>
          <c:w val="0.89613104868404814"/>
          <c:h val="0.91370089067501925"/>
        </c:manualLayout>
      </c:layout>
      <c:pieChart>
        <c:varyColors val="1"/>
        <c:ser>
          <c:idx val="0"/>
          <c:order val="0"/>
          <c:tx>
            <c:strRef>
              <c:f>Sheet1!$B$1</c:f>
              <c:strCache>
                <c:ptCount val="1"/>
                <c:pt idx="0">
                  <c:v>Percent</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B2D4-4968-937A-FF9086D5711A}"/>
              </c:ext>
            </c:extLst>
          </c:dPt>
          <c:dPt>
            <c:idx val="1"/>
            <c:bubble3D val="0"/>
            <c:spPr>
              <a:solidFill>
                <a:schemeClr val="accent1"/>
              </a:solidFill>
              <a:ln w="19050">
                <a:noFill/>
              </a:ln>
              <a:effectLst/>
            </c:spPr>
            <c:extLst>
              <c:ext xmlns:c16="http://schemas.microsoft.com/office/drawing/2014/chart" uri="{C3380CC4-5D6E-409C-BE32-E72D297353CC}">
                <c16:uniqueId val="{00000003-B2D4-4968-937A-FF9086D5711A}"/>
              </c:ext>
            </c:extLst>
          </c:dPt>
          <c:dPt>
            <c:idx val="2"/>
            <c:bubble3D val="0"/>
            <c:spPr>
              <a:solidFill>
                <a:schemeClr val="accent6"/>
              </a:solidFill>
              <a:ln w="19050">
                <a:noFill/>
              </a:ln>
              <a:effectLst/>
            </c:spPr>
            <c:extLst>
              <c:ext xmlns:c16="http://schemas.microsoft.com/office/drawing/2014/chart" uri="{C3380CC4-5D6E-409C-BE32-E72D297353CC}">
                <c16:uniqueId val="{00000005-B2D4-4968-937A-FF9086D5711A}"/>
              </c:ext>
            </c:extLst>
          </c:dPt>
          <c:dLbls>
            <c:dLbl>
              <c:idx val="0"/>
              <c:layout>
                <c:manualLayout>
                  <c:x val="0.16762663898708394"/>
                  <c:y val="-0.1152679185938207"/>
                </c:manualLayout>
              </c:layout>
              <c:tx>
                <c:rich>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fld id="{85F3893E-99FD-4FC1-827E-130BDC8EE402}" type="CATEGORYNAME">
                      <a:rPr lang="en-US" sz="2200"/>
                      <a:pPr>
                        <a:defRPr sz="2200">
                          <a:solidFill>
                            <a:schemeClr val="bg1"/>
                          </a:solidFill>
                          <a:latin typeface="Calibri" panose="020F0502020204030204" pitchFamily="34" charset="0"/>
                          <a:cs typeface="Calibri" panose="020F0502020204030204" pitchFamily="34" charset="0"/>
                        </a:defRPr>
                      </a:pPr>
                      <a:t>[CATEGORY NAME]</a:t>
                    </a:fld>
                    <a:r>
                      <a:rPr lang="en-US" sz="2200" baseline="0"/>
                      <a:t>, </a:t>
                    </a:r>
                    <a:fld id="{F42B5FC6-CDF8-4263-B11E-4C295546DF7D}" type="VALUE">
                      <a:rPr lang="en-US" sz="2200" baseline="0" smtClean="0"/>
                      <a:pPr>
                        <a:defRPr sz="2200">
                          <a:solidFill>
                            <a:schemeClr val="bg1"/>
                          </a:solidFill>
                          <a:latin typeface="Calibri" panose="020F0502020204030204" pitchFamily="34" charset="0"/>
                          <a:cs typeface="Calibri" panose="020F0502020204030204" pitchFamily="34" charset="0"/>
                        </a:defRPr>
                      </a:pPr>
                      <a:t>[VALUE]</a:t>
                    </a:fld>
                    <a:r>
                      <a:rPr lang="en-US" sz="2200" baseline="0"/>
                      <a:t> (N=6,985)</a:t>
                    </a:r>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272967035836574"/>
                      <c:h val="0.3386420203954757"/>
                    </c:manualLayout>
                  </c15:layout>
                  <c15:dlblFieldTable/>
                  <c15:showDataLabelsRange val="0"/>
                </c:ext>
                <c:ext xmlns:c16="http://schemas.microsoft.com/office/drawing/2014/chart" uri="{C3380CC4-5D6E-409C-BE32-E72D297353CC}">
                  <c16:uniqueId val="{00000001-B2D4-4968-937A-FF9086D5711A}"/>
                </c:ext>
              </c:extLst>
            </c:dLbl>
            <c:dLbl>
              <c:idx val="1"/>
              <c:layout>
                <c:manualLayout>
                  <c:x val="-2.7636061360760595E-2"/>
                  <c:y val="4.3426694634528182E-2"/>
                </c:manualLayout>
              </c:layout>
              <c:tx>
                <c:rich>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fld id="{B969DAC5-C342-4025-999B-35558E042B76}" type="CATEGORYNAME">
                      <a:rPr lang="en-US" sz="2200" dirty="0"/>
                      <a:pPr>
                        <a:defRPr sz="2200">
                          <a:solidFill>
                            <a:schemeClr val="bg1"/>
                          </a:solidFill>
                          <a:latin typeface="Calibri" panose="020F0502020204030204" pitchFamily="34" charset="0"/>
                          <a:cs typeface="Calibri" panose="020F0502020204030204" pitchFamily="34" charset="0"/>
                        </a:defRPr>
                      </a:pPr>
                      <a:t>[CATEGORY NAME]</a:t>
                    </a:fld>
                    <a:r>
                      <a:rPr lang="en-US" sz="2200" baseline="0"/>
                      <a:t>, </a:t>
                    </a:r>
                    <a:fld id="{5A9AD22F-A66D-4059-8348-176DD5A0338D}" type="VALUE">
                      <a:rPr lang="en-US" sz="2200" baseline="0" smtClean="0"/>
                      <a:pPr>
                        <a:defRPr sz="2200">
                          <a:solidFill>
                            <a:schemeClr val="bg1"/>
                          </a:solidFill>
                          <a:latin typeface="Calibri" panose="020F0502020204030204" pitchFamily="34" charset="0"/>
                          <a:cs typeface="Calibri" panose="020F0502020204030204" pitchFamily="34" charset="0"/>
                        </a:defRPr>
                      </a:pPr>
                      <a:t>[VALUE]</a:t>
                    </a:fld>
                    <a:r>
                      <a:rPr lang="en-US" sz="2200" baseline="0"/>
                      <a:t> (N=881)</a:t>
                    </a:r>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2555280282975863"/>
                      <c:h val="0.3386420203954757"/>
                    </c:manualLayout>
                  </c15:layout>
                  <c15:dlblFieldTable/>
                  <c15:showDataLabelsRange val="0"/>
                </c:ext>
                <c:ext xmlns:c16="http://schemas.microsoft.com/office/drawing/2014/chart" uri="{C3380CC4-5D6E-409C-BE32-E72D297353CC}">
                  <c16:uniqueId val="{00000003-B2D4-4968-937A-FF9086D5711A}"/>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Alive</c:v>
                </c:pt>
                <c:pt idx="1">
                  <c:v>Dead</c:v>
                </c:pt>
              </c:strCache>
            </c:strRef>
          </c:cat>
          <c:val>
            <c:numRef>
              <c:f>Sheet1!$B$2:$B$3</c:f>
              <c:numCache>
                <c:formatCode>0</c:formatCode>
                <c:ptCount val="2"/>
                <c:pt idx="0">
                  <c:v>88.799898296465798</c:v>
                </c:pt>
                <c:pt idx="1">
                  <c:v>11.200101703534198</c:v>
                </c:pt>
              </c:numCache>
            </c:numRef>
          </c:val>
          <c:extLst>
            <c:ext xmlns:c16="http://schemas.microsoft.com/office/drawing/2014/chart" uri="{C3380CC4-5D6E-409C-BE32-E72D297353CC}">
              <c16:uniqueId val="{00000006-B2D4-4968-937A-FF9086D5711A}"/>
            </c:ext>
          </c:extLst>
        </c:ser>
        <c:dLbls>
          <c:showLegendKey val="0"/>
          <c:showVal val="0"/>
          <c:showCatName val="0"/>
          <c:showSerName val="0"/>
          <c:showPercent val="0"/>
          <c:showBubbleSize val="0"/>
          <c:showLeaderLines val="0"/>
        </c:dLbls>
        <c:firstSliceAng val="10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03343524301448"/>
          <c:y val="6.7341531325212402E-3"/>
          <c:w val="0.83823560022297605"/>
          <c:h val="0.9797975406024364"/>
        </c:manualLayout>
      </c:layout>
      <c:barChart>
        <c:barDir val="bar"/>
        <c:grouping val="clustered"/>
        <c:varyColors val="0"/>
        <c:ser>
          <c:idx val="0"/>
          <c:order val="0"/>
          <c:tx>
            <c:strRef>
              <c:f>Sheet1!$B$1</c:f>
              <c:strCache>
                <c:ptCount val="1"/>
                <c:pt idx="0">
                  <c:v>Number of clusters</c:v>
                </c:pt>
              </c:strCache>
            </c:strRef>
          </c:tx>
          <c:spPr>
            <a:solidFill>
              <a:srgbClr val="005DA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45-480A-BD11-10D90D5647BF}"/>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45-480A-BD11-10D90D5647BF}"/>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45-480A-BD11-10D90D5647B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 cases</c:v>
                </c:pt>
                <c:pt idx="1">
                  <c:v>3 cases</c:v>
                </c:pt>
                <c:pt idx="2">
                  <c:v>4 cases</c:v>
                </c:pt>
                <c:pt idx="3">
                  <c:v>5 cases</c:v>
                </c:pt>
                <c:pt idx="4">
                  <c:v>6 cases</c:v>
                </c:pt>
                <c:pt idx="5">
                  <c:v>7 cases</c:v>
                </c:pt>
                <c:pt idx="6">
                  <c:v>8 cases</c:v>
                </c:pt>
                <c:pt idx="7">
                  <c:v>9 cases</c:v>
                </c:pt>
                <c:pt idx="8">
                  <c:v>≥10 cases</c:v>
                </c:pt>
              </c:strCache>
            </c:strRef>
          </c:cat>
          <c:val>
            <c:numRef>
              <c:f>Sheet1!$B$2:$B$10</c:f>
              <c:numCache>
                <c:formatCode>General</c:formatCode>
                <c:ptCount val="9"/>
                <c:pt idx="0" formatCode="#,##0">
                  <c:v>758</c:v>
                </c:pt>
                <c:pt idx="1">
                  <c:v>172</c:v>
                </c:pt>
                <c:pt idx="2">
                  <c:v>64</c:v>
                </c:pt>
                <c:pt idx="3">
                  <c:v>29</c:v>
                </c:pt>
                <c:pt idx="4">
                  <c:v>29</c:v>
                </c:pt>
                <c:pt idx="5">
                  <c:v>12</c:v>
                </c:pt>
                <c:pt idx="6">
                  <c:v>6</c:v>
                </c:pt>
                <c:pt idx="7">
                  <c:v>6</c:v>
                </c:pt>
                <c:pt idx="8">
                  <c:v>34</c:v>
                </c:pt>
              </c:numCache>
            </c:numRef>
          </c:val>
          <c:extLst>
            <c:ext xmlns:c16="http://schemas.microsoft.com/office/drawing/2014/chart" uri="{C3380CC4-5D6E-409C-BE32-E72D297353CC}">
              <c16:uniqueId val="{00000003-5645-480A-BD11-10D90D5647BF}"/>
            </c:ext>
          </c:extLst>
        </c:ser>
        <c:dLbls>
          <c:dLblPos val="outEnd"/>
          <c:showLegendKey val="0"/>
          <c:showVal val="1"/>
          <c:showCatName val="0"/>
          <c:showSerName val="0"/>
          <c:showPercent val="0"/>
          <c:showBubbleSize val="0"/>
        </c:dLbls>
        <c:gapWidth val="10"/>
        <c:axId val="440315320"/>
        <c:axId val="440312368"/>
      </c:barChart>
      <c:catAx>
        <c:axId val="440315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40312368"/>
        <c:crosses val="autoZero"/>
        <c:auto val="1"/>
        <c:lblAlgn val="ctr"/>
        <c:lblOffset val="20"/>
        <c:noMultiLvlLbl val="0"/>
      </c:catAx>
      <c:valAx>
        <c:axId val="440312368"/>
        <c:scaling>
          <c:orientation val="minMax"/>
          <c:max val="900"/>
          <c:min val="0"/>
        </c:scaling>
        <c:delete val="1"/>
        <c:axPos val="t"/>
        <c:numFmt formatCode="#,##0" sourceLinked="1"/>
        <c:majorTickMark val="out"/>
        <c:minorTickMark val="none"/>
        <c:tickLblPos val="nextTo"/>
        <c:crossAx val="440315320"/>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541409609452991"/>
          <c:y val="0.10921225635015314"/>
          <c:w val="0.38753409688504259"/>
          <c:h val="0.76545482415509802"/>
        </c:manualLayout>
      </c:layout>
      <c:pieChart>
        <c:varyColors val="1"/>
        <c:ser>
          <c:idx val="0"/>
          <c:order val="0"/>
          <c:tx>
            <c:strRef>
              <c:f>Sheet1!$B$1</c:f>
              <c:strCache>
                <c:ptCount val="1"/>
                <c:pt idx="0">
                  <c:v>Number</c:v>
                </c:pt>
              </c:strCache>
            </c:strRef>
          </c:tx>
          <c:spPr>
            <a:ln>
              <a:noFill/>
            </a:ln>
          </c:spPr>
          <c:dPt>
            <c:idx val="0"/>
            <c:bubble3D val="0"/>
            <c:spPr>
              <a:solidFill>
                <a:srgbClr val="005DAA"/>
              </a:solidFill>
              <a:ln w="19050">
                <a:noFill/>
              </a:ln>
              <a:effectLst/>
            </c:spPr>
            <c:extLst>
              <c:ext xmlns:c16="http://schemas.microsoft.com/office/drawing/2014/chart" uri="{C3380CC4-5D6E-409C-BE32-E72D297353CC}">
                <c16:uniqueId val="{00000001-0867-4CF6-9705-36AAC7082C6E}"/>
              </c:ext>
            </c:extLst>
          </c:dPt>
          <c:dPt>
            <c:idx val="1"/>
            <c:bubble3D val="0"/>
            <c:spPr>
              <a:solidFill>
                <a:srgbClr val="86B2D8"/>
              </a:solidFill>
              <a:ln w="19050">
                <a:noFill/>
              </a:ln>
              <a:effectLst/>
            </c:spPr>
            <c:extLst>
              <c:ext xmlns:c16="http://schemas.microsoft.com/office/drawing/2014/chart" uri="{C3380CC4-5D6E-409C-BE32-E72D297353CC}">
                <c16:uniqueId val="{00000003-0867-4CF6-9705-36AAC7082C6E}"/>
              </c:ext>
            </c:extLst>
          </c:dPt>
          <c:dPt>
            <c:idx val="2"/>
            <c:bubble3D val="0"/>
            <c:spPr>
              <a:solidFill>
                <a:srgbClr val="D3E3F1"/>
              </a:solidFill>
              <a:ln w="19050">
                <a:noFill/>
              </a:ln>
              <a:effectLst/>
            </c:spPr>
            <c:extLst>
              <c:ext xmlns:c16="http://schemas.microsoft.com/office/drawing/2014/chart" uri="{C3380CC4-5D6E-409C-BE32-E72D297353CC}">
                <c16:uniqueId val="{00000005-0867-4CF6-9705-36AAC7082C6E}"/>
              </c:ext>
            </c:extLst>
          </c:dPt>
          <c:dLbls>
            <c:dLbl>
              <c:idx val="0"/>
              <c:layout>
                <c:manualLayout>
                  <c:x val="4.6404541013389065E-3"/>
                  <c:y val="1.9346414313991141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08718FD-09B4-4B49-94E0-AEC4403E38E9}"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7</a:t>
                    </a:r>
                    <a:r>
                      <a:rPr lang="en-US" sz="2400" b="0" baseline="0">
                        <a:solidFill>
                          <a:schemeClr val="tx1">
                            <a:lumMod val="85000"/>
                            <a:lumOff val="15000"/>
                          </a:schemeClr>
                        </a:solidFill>
                      </a:rPr>
                      <a:t>%</a:t>
                    </a: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90695231810616"/>
                      <c:h val="0.11440529586443865"/>
                    </c:manualLayout>
                  </c15:layout>
                  <c15:dlblFieldTable/>
                  <c15:showDataLabelsRange val="0"/>
                </c:ext>
                <c:ext xmlns:c16="http://schemas.microsoft.com/office/drawing/2014/chart" uri="{C3380CC4-5D6E-409C-BE32-E72D297353CC}">
                  <c16:uniqueId val="{00000001-0867-4CF6-9705-36AAC7082C6E}"/>
                </c:ext>
              </c:extLst>
            </c:dLbl>
            <c:dLbl>
              <c:idx val="1"/>
              <c:layout>
                <c:manualLayout>
                  <c:x val="-1.6817000650244801E-2"/>
                  <c:y val="-6.2404256190203351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387F7AA-18E0-48C3-8BF8-BFF6437775B1}"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DCBD131F-2500-40F2-A4C7-B5B1BFBC1712}"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316214234723463"/>
                      <c:h val="0.18372833654978585"/>
                    </c:manualLayout>
                  </c15:layout>
                  <c15:dlblFieldTable/>
                  <c15:showDataLabelsRange val="0"/>
                </c:ext>
                <c:ext xmlns:c16="http://schemas.microsoft.com/office/drawing/2014/chart" uri="{C3380CC4-5D6E-409C-BE32-E72D297353CC}">
                  <c16:uniqueId val="{00000003-0867-4CF6-9705-36AAC7082C6E}"/>
                </c:ext>
              </c:extLst>
            </c:dLbl>
            <c:dLbl>
              <c:idx val="2"/>
              <c:layout>
                <c:manualLayout>
                  <c:x val="0.19248053724013703"/>
                  <c:y val="2.1204308364331556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E26DB2CA-DB45-4916-910F-D5ECA0AB257F}"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CB814C0D-FF9D-412D-95D4-55534AB8AC88}"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449658593035037"/>
                      <c:h val="0.17296729660256024"/>
                    </c:manualLayout>
                  </c15:layout>
                  <c15:dlblFieldTable/>
                  <c15:showDataLabelsRange val="0"/>
                </c:ext>
                <c:ext xmlns:c16="http://schemas.microsoft.com/office/drawing/2014/chart" uri="{C3380CC4-5D6E-409C-BE32-E72D297353CC}">
                  <c16:uniqueId val="{00000005-0867-4CF6-9705-36AAC7082C6E}"/>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Sheet1!$B$2:$B$4</c:f>
              <c:numCache>
                <c:formatCode>General</c:formatCode>
                <c:ptCount val="3"/>
                <c:pt idx="0">
                  <c:v>82</c:v>
                </c:pt>
                <c:pt idx="1">
                  <c:v>496</c:v>
                </c:pt>
                <c:pt idx="2">
                  <c:v>532</c:v>
                </c:pt>
              </c:numCache>
            </c:numRef>
          </c:val>
          <c:extLst>
            <c:ext xmlns:c16="http://schemas.microsoft.com/office/drawing/2014/chart" uri="{C3380CC4-5D6E-409C-BE32-E72D297353CC}">
              <c16:uniqueId val="{00000006-0867-4CF6-9705-36AAC7082C6E}"/>
            </c:ext>
          </c:extLst>
        </c:ser>
        <c:ser>
          <c:idx val="1"/>
          <c:order val="1"/>
          <c:tx>
            <c:strRef>
              <c:f>Sheet1!$C$1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0867-4CF6-9705-36AAC7082C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0867-4CF6-9705-36AAC7082C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0867-4CF6-9705-36AAC7082C6E}"/>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Sheet1!$C$2:$C$4</c:f>
              <c:numCache>
                <c:formatCode>0.0%</c:formatCode>
                <c:ptCount val="3"/>
                <c:pt idx="0">
                  <c:v>7.3999999999999996E-2</c:v>
                </c:pt>
                <c:pt idx="1">
                  <c:v>0.44700000000000001</c:v>
                </c:pt>
                <c:pt idx="2">
                  <c:v>0.47927927927927927</c:v>
                </c:pt>
              </c:numCache>
            </c:numRef>
          </c:val>
          <c:extLst>
            <c:ext xmlns:c16="http://schemas.microsoft.com/office/drawing/2014/chart" uri="{C3380CC4-5D6E-409C-BE32-E72D297353CC}">
              <c16:uniqueId val="{0000000D-0867-4CF6-9705-36AAC7082C6E}"/>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4236622320944"/>
          <c:y val="6.9042956931970809E-2"/>
          <c:w val="0.78153877917159076"/>
          <c:h val="0.87946323177856733"/>
        </c:manualLayout>
      </c:layout>
      <c:pieChart>
        <c:varyColors val="1"/>
        <c:ser>
          <c:idx val="0"/>
          <c:order val="0"/>
          <c:tx>
            <c:strRef>
              <c:f>Sheet1!$A$2:$A$3</c:f>
              <c:strCache>
                <c:ptCount val="2"/>
                <c:pt idx="0">
                  <c:v>U.S.-born</c:v>
                </c:pt>
                <c:pt idx="1">
                  <c:v>Non-U.S.–born</c:v>
                </c:pt>
              </c:strCache>
            </c:strRef>
          </c:tx>
          <c:spPr>
            <a:solidFill>
              <a:srgbClr val="005DAA"/>
            </a:solidFill>
            <a:ln w="19050">
              <a:noFill/>
            </a:ln>
          </c:spPr>
          <c:dPt>
            <c:idx val="0"/>
            <c:bubble3D val="0"/>
            <c:spPr>
              <a:solidFill>
                <a:srgbClr val="9A4E9E"/>
              </a:solidFill>
              <a:ln w="19050">
                <a:noFill/>
              </a:ln>
              <a:effectLst/>
            </c:spPr>
            <c:extLst>
              <c:ext xmlns:c16="http://schemas.microsoft.com/office/drawing/2014/chart" uri="{C3380CC4-5D6E-409C-BE32-E72D297353CC}">
                <c16:uniqueId val="{00000001-690C-47B7-98CB-C861DE56473B}"/>
              </c:ext>
            </c:extLst>
          </c:dPt>
          <c:dPt>
            <c:idx val="1"/>
            <c:bubble3D val="0"/>
            <c:spPr>
              <a:solidFill>
                <a:srgbClr val="005DAA"/>
              </a:solidFill>
              <a:ln w="19050">
                <a:noFill/>
              </a:ln>
              <a:effectLst/>
            </c:spPr>
            <c:extLst>
              <c:ext xmlns:c16="http://schemas.microsoft.com/office/drawing/2014/chart" uri="{C3380CC4-5D6E-409C-BE32-E72D297353CC}">
                <c16:uniqueId val="{00000003-690C-47B7-98CB-C861DE56473B}"/>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5-690C-47B7-98CB-C861DE56473B}"/>
              </c:ext>
            </c:extLst>
          </c:dPt>
          <c:dLbls>
            <c:dLbl>
              <c:idx val="0"/>
              <c:layout>
                <c:manualLayout>
                  <c:x val="-0.18836645077011147"/>
                  <c:y val="-0.27442655106941427"/>
                </c:manualLayout>
              </c:layout>
              <c:showLegendKey val="0"/>
              <c:showVal val="1"/>
              <c:showCatName val="1"/>
              <c:showSerName val="0"/>
              <c:showPercent val="0"/>
              <c:showBubbleSize val="0"/>
              <c:extLst>
                <c:ext xmlns:c15="http://schemas.microsoft.com/office/drawing/2012/chart" uri="{CE6537A1-D6FC-4f65-9D91-7224C49458BB}">
                  <c15:layout>
                    <c:manualLayout>
                      <c:w val="0.31268836648583487"/>
                      <c:h val="0.28580876795162508"/>
                    </c:manualLayout>
                  </c15:layout>
                </c:ext>
                <c:ext xmlns:c16="http://schemas.microsoft.com/office/drawing/2014/chart" uri="{C3380CC4-5D6E-409C-BE32-E72D297353CC}">
                  <c16:uniqueId val="{00000001-690C-47B7-98CB-C861DE56473B}"/>
                </c:ext>
              </c:extLst>
            </c:dLbl>
            <c:dLbl>
              <c:idx val="1"/>
              <c:layout>
                <c:manualLayout>
                  <c:x val="0.11773311400395794"/>
                  <c:y val="0.18220074551851231"/>
                </c:manualLayout>
              </c:layout>
              <c:showLegendKey val="0"/>
              <c:showVal val="1"/>
              <c:showCatName val="1"/>
              <c:showSerName val="0"/>
              <c:showPercent val="0"/>
              <c:showBubbleSize val="0"/>
              <c:extLst>
                <c:ext xmlns:c15="http://schemas.microsoft.com/office/drawing/2012/chart" uri="{CE6537A1-D6FC-4f65-9D91-7224C49458BB}">
                  <c15:layout>
                    <c:manualLayout>
                      <c:w val="0.40373216797267431"/>
                      <c:h val="0.28580876795162508"/>
                    </c:manualLayout>
                  </c15:layout>
                </c:ext>
                <c:ext xmlns:c16="http://schemas.microsoft.com/office/drawing/2014/chart" uri="{C3380CC4-5D6E-409C-BE32-E72D297353CC}">
                  <c16:uniqueId val="{00000003-690C-47B7-98CB-C861DE56473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U.S.-born</c:v>
                </c:pt>
                <c:pt idx="1">
                  <c:v>Non-U.S.–born</c:v>
                </c:pt>
              </c:strCache>
            </c:strRef>
          </c:cat>
          <c:val>
            <c:numRef>
              <c:f>Sheet1!$B$2:$B$3</c:f>
              <c:numCache>
                <c:formatCode>General</c:formatCode>
                <c:ptCount val="2"/>
                <c:pt idx="0">
                  <c:v>0.58699999999999997</c:v>
                </c:pt>
                <c:pt idx="1">
                  <c:v>0.41</c:v>
                </c:pt>
              </c:numCache>
            </c:numRef>
          </c:val>
          <c:extLst>
            <c:ext xmlns:c16="http://schemas.microsoft.com/office/drawing/2014/chart" uri="{C3380CC4-5D6E-409C-BE32-E72D297353CC}">
              <c16:uniqueId val="{00000006-690C-47B7-98CB-C861DE56473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7024181048235"/>
          <c:y val="5.3060854390348675E-2"/>
          <c:w val="0.70105281437132849"/>
          <c:h val="0.87814653670998721"/>
        </c:manualLayout>
      </c:layout>
      <c:pieChart>
        <c:varyColors val="1"/>
        <c:ser>
          <c:idx val="0"/>
          <c:order val="0"/>
          <c:tx>
            <c:strRef>
              <c:f>Sheet1!$B$1</c:f>
              <c:strCache>
                <c:ptCount val="1"/>
                <c:pt idx="0">
                  <c:v>No Alert</c:v>
                </c:pt>
              </c:strCache>
            </c:strRef>
          </c:tx>
          <c:dPt>
            <c:idx val="0"/>
            <c:bubble3D val="0"/>
            <c:spPr>
              <a:solidFill>
                <a:srgbClr val="9A4E9E"/>
              </a:solidFill>
              <a:ln w="19050">
                <a:noFill/>
              </a:ln>
              <a:effectLst/>
            </c:spPr>
            <c:extLst>
              <c:ext xmlns:c16="http://schemas.microsoft.com/office/drawing/2014/chart" uri="{C3380CC4-5D6E-409C-BE32-E72D297353CC}">
                <c16:uniqueId val="{00000001-C877-4EFD-89DD-BB66EEBE582C}"/>
              </c:ext>
            </c:extLst>
          </c:dPt>
          <c:dPt>
            <c:idx val="1"/>
            <c:bubble3D val="0"/>
            <c:spPr>
              <a:solidFill>
                <a:srgbClr val="005DAA"/>
              </a:solidFill>
              <a:ln w="19050">
                <a:noFill/>
              </a:ln>
              <a:effectLst/>
            </c:spPr>
            <c:extLst>
              <c:ext xmlns:c16="http://schemas.microsoft.com/office/drawing/2014/chart" uri="{C3380CC4-5D6E-409C-BE32-E72D297353CC}">
                <c16:uniqueId val="{00000003-C877-4EFD-89DD-BB66EEBE582C}"/>
              </c:ext>
            </c:extLst>
          </c:dPt>
          <c:dLbls>
            <c:dLbl>
              <c:idx val="0"/>
              <c:layout>
                <c:manualLayout>
                  <c:x val="-0.2264772990501589"/>
                  <c:y val="9.3909970030341947E-2"/>
                </c:manualLayout>
              </c:layout>
              <c:tx>
                <c:rich>
                  <a:bodyPr/>
                  <a:lstStyle/>
                  <a:p>
                    <a:fld id="{37176186-0EE7-4E23-866E-C062FDBE1D1B}" type="CATEGORYNAME">
                      <a:rPr lang="en-US"/>
                      <a:pPr/>
                      <a:t>[CATEGORY NAME]</a:t>
                    </a:fld>
                    <a:r>
                      <a:rPr lang="en-US" baseline="0"/>
                      <a:t>, 41%</a:t>
                    </a:r>
                  </a:p>
                </c:rich>
              </c:tx>
              <c:showLegendKey val="0"/>
              <c:showVal val="1"/>
              <c:showCatName val="1"/>
              <c:showSerName val="0"/>
              <c:showPercent val="0"/>
              <c:showBubbleSize val="0"/>
              <c:extLst>
                <c:ext xmlns:c15="http://schemas.microsoft.com/office/drawing/2012/chart" uri="{CE6537A1-D6FC-4f65-9D91-7224C49458BB}">
                  <c15:layout>
                    <c:manualLayout>
                      <c:w val="0.23591385317724878"/>
                      <c:h val="0.24822695035460993"/>
                    </c:manualLayout>
                  </c15:layout>
                  <c15:dlblFieldTable/>
                  <c15:showDataLabelsRange val="0"/>
                </c:ext>
                <c:ext xmlns:c16="http://schemas.microsoft.com/office/drawing/2014/chart" uri="{C3380CC4-5D6E-409C-BE32-E72D297353CC}">
                  <c16:uniqueId val="{00000001-C877-4EFD-89DD-BB66EEBE582C}"/>
                </c:ext>
              </c:extLst>
            </c:dLbl>
            <c:dLbl>
              <c:idx val="1"/>
              <c:layout>
                <c:manualLayout>
                  <c:x val="9.9083818334444476E-2"/>
                  <c:y val="-7.6607378864875939E-2"/>
                </c:manualLayout>
              </c:layout>
              <c:tx>
                <c:rich>
                  <a:bodyPr/>
                  <a:lstStyle/>
                  <a:p>
                    <a:fld id="{9487CAED-5A6F-49FA-BCD7-E32D177884C4}" type="CATEGORYNAME">
                      <a:rPr lang="en-US"/>
                      <a:pPr/>
                      <a:t>[CATEGORY NAME]</a:t>
                    </a:fld>
                    <a:r>
                      <a:rPr lang="en-US" baseline="0"/>
                      <a:t>, 59%</a:t>
                    </a:r>
                  </a:p>
                </c:rich>
              </c:tx>
              <c:showLegendKey val="0"/>
              <c:showVal val="1"/>
              <c:showCatName val="1"/>
              <c:showSerName val="0"/>
              <c:showPercent val="0"/>
              <c:showBubbleSize val="0"/>
              <c:extLst>
                <c:ext xmlns:c15="http://schemas.microsoft.com/office/drawing/2012/chart" uri="{CE6537A1-D6FC-4f65-9D91-7224C49458BB}">
                  <c15:layout>
                    <c:manualLayout>
                      <c:w val="0.41874708938961658"/>
                      <c:h val="0.24601063829787234"/>
                    </c:manualLayout>
                  </c15:layout>
                  <c15:dlblFieldTable/>
                  <c15:showDataLabelsRange val="0"/>
                </c:ext>
                <c:ext xmlns:c16="http://schemas.microsoft.com/office/drawing/2014/chart" uri="{C3380CC4-5D6E-409C-BE32-E72D297353CC}">
                  <c16:uniqueId val="{00000003-C877-4EFD-89DD-BB66EEBE582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U.S.-born</c:v>
                </c:pt>
                <c:pt idx="1">
                  <c:v>Non-U.S.–born</c:v>
                </c:pt>
              </c:strCache>
            </c:strRef>
          </c:cat>
          <c:val>
            <c:numRef>
              <c:f>Sheet1!$B$2:$B$3</c:f>
              <c:numCache>
                <c:formatCode>0%</c:formatCode>
                <c:ptCount val="2"/>
                <c:pt idx="0">
                  <c:v>0.45300000000000001</c:v>
                </c:pt>
                <c:pt idx="1">
                  <c:v>0.54700000000000004</c:v>
                </c:pt>
              </c:numCache>
            </c:numRef>
          </c:val>
          <c:extLst>
            <c:ext xmlns:c16="http://schemas.microsoft.com/office/drawing/2014/chart" uri="{C3380CC4-5D6E-409C-BE32-E72D297353CC}">
              <c16:uniqueId val="{00000004-C877-4EFD-89DD-BB66EEBE582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16050104216594"/>
          <c:y val="3.7711044098211126E-2"/>
          <c:w val="0.71920604359289941"/>
          <c:h val="0.93264435044887983"/>
        </c:manualLayout>
      </c:layout>
      <c:barChart>
        <c:barDir val="bar"/>
        <c:grouping val="percentStacked"/>
        <c:varyColors val="0"/>
        <c:ser>
          <c:idx val="0"/>
          <c:order val="0"/>
          <c:tx>
            <c:v>Alerted</c:v>
          </c:tx>
          <c:spPr>
            <a:solidFill>
              <a:schemeClr val="accent1"/>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0–4 years (N=113)</c:v>
                </c:pt>
                <c:pt idx="1">
                  <c:v>5–14 years (N=89)</c:v>
                </c:pt>
                <c:pt idx="2">
                  <c:v>15–24 years (N=472)</c:v>
                </c:pt>
                <c:pt idx="3">
                  <c:v>25–44 years (N=1,185)</c:v>
                </c:pt>
                <c:pt idx="4">
                  <c:v>45–64 years (N=1,102)</c:v>
                </c:pt>
                <c:pt idx="5">
                  <c:v>≥65 years (N=423)</c:v>
                </c:pt>
              </c:strCache>
            </c:strRef>
          </c:cat>
          <c:val>
            <c:numRef>
              <c:f>Sheet1!$C$2:$C$7</c:f>
              <c:numCache>
                <c:formatCode>0.0%</c:formatCode>
                <c:ptCount val="6"/>
                <c:pt idx="0">
                  <c:v>0.77</c:v>
                </c:pt>
                <c:pt idx="1">
                  <c:v>0.78700000000000003</c:v>
                </c:pt>
                <c:pt idx="2">
                  <c:v>0.57600000000000007</c:v>
                </c:pt>
                <c:pt idx="3">
                  <c:v>0.627</c:v>
                </c:pt>
                <c:pt idx="4">
                  <c:v>0.64600000000000002</c:v>
                </c:pt>
                <c:pt idx="5">
                  <c:v>0.58400000000000007</c:v>
                </c:pt>
              </c:numCache>
            </c:numRef>
          </c:val>
          <c:extLst>
            <c:ext xmlns:c16="http://schemas.microsoft.com/office/drawing/2014/chart" uri="{C3380CC4-5D6E-409C-BE32-E72D297353CC}">
              <c16:uniqueId val="{00000000-683F-4DED-B310-43A1868F1840}"/>
            </c:ext>
          </c:extLst>
        </c:ser>
        <c:ser>
          <c:idx val="1"/>
          <c:order val="1"/>
          <c:tx>
            <c:v>Not alerted</c:v>
          </c:tx>
          <c:spPr>
            <a:solidFill>
              <a:srgbClr val="A1D1D7"/>
            </a:solidFill>
            <a:ln w="19050">
              <a:noFill/>
            </a:ln>
            <a:effectLst/>
          </c:spPr>
          <c:invertIfNegative val="0"/>
          <c:cat>
            <c:strRef>
              <c:f>Sheet1!$A$2:$A$7</c:f>
              <c:strCache>
                <c:ptCount val="6"/>
                <c:pt idx="0">
                  <c:v>0–4 years (N=113)</c:v>
                </c:pt>
                <c:pt idx="1">
                  <c:v>5–14 years (N=89)</c:v>
                </c:pt>
                <c:pt idx="2">
                  <c:v>15–24 years (N=472)</c:v>
                </c:pt>
                <c:pt idx="3">
                  <c:v>25–44 years (N=1,185)</c:v>
                </c:pt>
                <c:pt idx="4">
                  <c:v>45–64 years (N=1,102)</c:v>
                </c:pt>
                <c:pt idx="5">
                  <c:v>≥65 years (N=423)</c:v>
                </c:pt>
              </c:strCache>
            </c:strRef>
          </c:cat>
          <c:val>
            <c:numRef>
              <c:f>Sheet1!$D$2:$D$7</c:f>
              <c:numCache>
                <c:formatCode>0.0%</c:formatCode>
                <c:ptCount val="6"/>
                <c:pt idx="0">
                  <c:v>0.23</c:v>
                </c:pt>
                <c:pt idx="1">
                  <c:v>0.21299999999999999</c:v>
                </c:pt>
                <c:pt idx="2">
                  <c:v>0.42399999999999999</c:v>
                </c:pt>
                <c:pt idx="3">
                  <c:v>0.373</c:v>
                </c:pt>
                <c:pt idx="4">
                  <c:v>0.35399999999999998</c:v>
                </c:pt>
                <c:pt idx="5">
                  <c:v>0.41599999999999998</c:v>
                </c:pt>
              </c:numCache>
            </c:numRef>
          </c:val>
          <c:extLst>
            <c:ext xmlns:c16="http://schemas.microsoft.com/office/drawing/2014/chart" uri="{C3380CC4-5D6E-409C-BE32-E72D297353CC}">
              <c16:uniqueId val="{00000001-683F-4DED-B310-43A1868F1840}"/>
            </c:ext>
          </c:extLst>
        </c:ser>
        <c:dLbls>
          <c:showLegendKey val="0"/>
          <c:showVal val="0"/>
          <c:showCatName val="0"/>
          <c:showSerName val="0"/>
          <c:showPercent val="0"/>
          <c:showBubbleSize val="0"/>
        </c:dLbls>
        <c:gapWidth val="1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599589378621403"/>
          <c:y val="3.7711044098211126E-2"/>
          <c:w val="0.50957960538883351"/>
          <c:h val="0.93264435044887983"/>
        </c:manualLayout>
      </c:layout>
      <c:barChart>
        <c:barDir val="bar"/>
        <c:grouping val="percentStacked"/>
        <c:varyColors val="0"/>
        <c:ser>
          <c:idx val="0"/>
          <c:order val="0"/>
          <c:tx>
            <c:v>Alerted</c:v>
          </c:tx>
          <c:spPr>
            <a:solidFill>
              <a:srgbClr val="A13D84"/>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American Indian or Alaska Native (N=147)</c:v>
                </c:pt>
                <c:pt idx="1">
                  <c:v>Multiple race (N=58)</c:v>
                </c:pt>
                <c:pt idx="2">
                  <c:v>Black or African American (N=806)</c:v>
                </c:pt>
                <c:pt idx="3">
                  <c:v>Native Hawaiian or Other Pacific Islander (N=148)</c:v>
                </c:pt>
                <c:pt idx="4">
                  <c:v> White (N=318)</c:v>
                </c:pt>
                <c:pt idx="5">
                  <c:v>Asian (N=346)</c:v>
                </c:pt>
                <c:pt idx="6">
                  <c:v>Hispanic or Latino (N=1,531)</c:v>
                </c:pt>
              </c:strCache>
            </c:strRef>
          </c:cat>
          <c:val>
            <c:numRef>
              <c:f>Sheet1!$C$2:$C$8</c:f>
              <c:numCache>
                <c:formatCode>0.0%</c:formatCode>
                <c:ptCount val="7"/>
                <c:pt idx="0">
                  <c:v>0.98</c:v>
                </c:pt>
                <c:pt idx="1">
                  <c:v>0.79300000000000004</c:v>
                </c:pt>
                <c:pt idx="2">
                  <c:v>0.74199999999999999</c:v>
                </c:pt>
                <c:pt idx="3">
                  <c:v>0.73</c:v>
                </c:pt>
                <c:pt idx="4">
                  <c:v>0.629</c:v>
                </c:pt>
                <c:pt idx="5">
                  <c:v>0.60399999999999998</c:v>
                </c:pt>
                <c:pt idx="6">
                  <c:v>0.52500000000000002</c:v>
                </c:pt>
              </c:numCache>
            </c:numRef>
          </c:val>
          <c:extLst>
            <c:ext xmlns:c16="http://schemas.microsoft.com/office/drawing/2014/chart" uri="{C3380CC4-5D6E-409C-BE32-E72D297353CC}">
              <c16:uniqueId val="{00000000-1562-4168-8972-53BCE3EBF2FE}"/>
            </c:ext>
          </c:extLst>
        </c:ser>
        <c:ser>
          <c:idx val="1"/>
          <c:order val="1"/>
          <c:tx>
            <c:v>Not alerted</c:v>
          </c:tx>
          <c:spPr>
            <a:solidFill>
              <a:srgbClr val="ECCCE3"/>
            </a:solidFill>
            <a:ln w="19050">
              <a:noFill/>
            </a:ln>
            <a:effectLst/>
          </c:spPr>
          <c:invertIfNegative val="0"/>
          <c:cat>
            <c:strRef>
              <c:f>Sheet1!$A$2:$A$8</c:f>
              <c:strCache>
                <c:ptCount val="7"/>
                <c:pt idx="0">
                  <c:v>American Indian or Alaska Native (N=147)</c:v>
                </c:pt>
                <c:pt idx="1">
                  <c:v>Multiple race (N=58)</c:v>
                </c:pt>
                <c:pt idx="2">
                  <c:v>Black or African American (N=806)</c:v>
                </c:pt>
                <c:pt idx="3">
                  <c:v>Native Hawaiian or Other Pacific Islander (N=148)</c:v>
                </c:pt>
                <c:pt idx="4">
                  <c:v> White (N=318)</c:v>
                </c:pt>
                <c:pt idx="5">
                  <c:v>Asian (N=346)</c:v>
                </c:pt>
                <c:pt idx="6">
                  <c:v>Hispanic or Latino (N=1,531)</c:v>
                </c:pt>
              </c:strCache>
            </c:strRef>
          </c:cat>
          <c:val>
            <c:numRef>
              <c:f>Sheet1!$D$2:$D$8</c:f>
              <c:numCache>
                <c:formatCode>0.0%</c:formatCode>
                <c:ptCount val="7"/>
                <c:pt idx="0">
                  <c:v>0.02</c:v>
                </c:pt>
                <c:pt idx="1">
                  <c:v>0.20699999999999999</c:v>
                </c:pt>
                <c:pt idx="2">
                  <c:v>0.25800000000000001</c:v>
                </c:pt>
                <c:pt idx="3">
                  <c:v>0.27</c:v>
                </c:pt>
                <c:pt idx="4">
                  <c:v>0.371</c:v>
                </c:pt>
                <c:pt idx="5">
                  <c:v>0.39600000000000002</c:v>
                </c:pt>
                <c:pt idx="6">
                  <c:v>0.47499999999999998</c:v>
                </c:pt>
              </c:numCache>
            </c:numRef>
          </c:val>
          <c:extLst>
            <c:ext xmlns:c16="http://schemas.microsoft.com/office/drawing/2014/chart" uri="{C3380CC4-5D6E-409C-BE32-E72D297353CC}">
              <c16:uniqueId val="{00000001-1562-4168-8972-53BCE3EBF2FE}"/>
            </c:ext>
          </c:extLst>
        </c:ser>
        <c:dLbls>
          <c:showLegendKey val="0"/>
          <c:showVal val="0"/>
          <c:showCatName val="0"/>
          <c:showSerName val="0"/>
          <c:showPercent val="0"/>
          <c:showBubbleSize val="0"/>
        </c:dLbls>
        <c:gapWidth val="1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9951139986991"/>
          <c:y val="3.7711044098211126E-2"/>
          <c:w val="0.56241539474309887"/>
          <c:h val="0.93264435044887983"/>
        </c:manualLayout>
      </c:layout>
      <c:barChart>
        <c:barDir val="bar"/>
        <c:grouping val="percentStacked"/>
        <c:varyColors val="0"/>
        <c:ser>
          <c:idx val="0"/>
          <c:order val="0"/>
          <c:tx>
            <c:v>Alerted</c:v>
          </c:tx>
          <c:spPr>
            <a:solidFill>
              <a:schemeClr val="accent6"/>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Injecting drug use (N=79)</c:v>
                </c:pt>
                <c:pt idx="1">
                  <c:v>Excess alcohol use (N=511)</c:v>
                </c:pt>
                <c:pt idx="2">
                  <c:v>Noninjecting drug use (N=665)</c:v>
                </c:pt>
                <c:pt idx="3">
                  <c:v>Diagnosed while incarcerated (N=175)</c:v>
                </c:pt>
                <c:pt idx="4">
                  <c:v>Living with HIV (N=204)</c:v>
                </c:pt>
                <c:pt idx="5">
                  <c:v>Experiencing homelessness (N=378)</c:v>
                </c:pt>
              </c:strCache>
            </c:strRef>
          </c:cat>
          <c:val>
            <c:numRef>
              <c:f>Sheet1!$C$2:$C$7</c:f>
              <c:numCache>
                <c:formatCode>0.0%</c:formatCode>
                <c:ptCount val="6"/>
                <c:pt idx="0">
                  <c:v>0.69599999999999995</c:v>
                </c:pt>
                <c:pt idx="1">
                  <c:v>0.68900000000000006</c:v>
                </c:pt>
                <c:pt idx="2">
                  <c:v>0.64400000000000002</c:v>
                </c:pt>
                <c:pt idx="3">
                  <c:v>0.63400000000000001</c:v>
                </c:pt>
                <c:pt idx="4">
                  <c:v>0.59799999999999998</c:v>
                </c:pt>
                <c:pt idx="5">
                  <c:v>0.53400000000000003</c:v>
                </c:pt>
              </c:numCache>
            </c:numRef>
          </c:val>
          <c:extLst>
            <c:ext xmlns:c16="http://schemas.microsoft.com/office/drawing/2014/chart" uri="{C3380CC4-5D6E-409C-BE32-E72D297353CC}">
              <c16:uniqueId val="{00000000-CB0A-471D-993D-780286ADFA75}"/>
            </c:ext>
          </c:extLst>
        </c:ser>
        <c:ser>
          <c:idx val="1"/>
          <c:order val="1"/>
          <c:tx>
            <c:v>Not alerted</c:v>
          </c:tx>
          <c:spPr>
            <a:solidFill>
              <a:srgbClr val="BFD8EF"/>
            </a:solidFill>
            <a:ln w="19050">
              <a:noFill/>
            </a:ln>
            <a:effectLst/>
          </c:spPr>
          <c:invertIfNegative val="0"/>
          <c:cat>
            <c:strRef>
              <c:f>Sheet1!$A$2:$A$7</c:f>
              <c:strCache>
                <c:ptCount val="6"/>
                <c:pt idx="0">
                  <c:v>Injecting drug use (N=79)</c:v>
                </c:pt>
                <c:pt idx="1">
                  <c:v>Excess alcohol use (N=511)</c:v>
                </c:pt>
                <c:pt idx="2">
                  <c:v>Noninjecting drug use (N=665)</c:v>
                </c:pt>
                <c:pt idx="3">
                  <c:v>Diagnosed while incarcerated (N=175)</c:v>
                </c:pt>
                <c:pt idx="4">
                  <c:v>Living with HIV (N=204)</c:v>
                </c:pt>
                <c:pt idx="5">
                  <c:v>Experiencing homelessness (N=378)</c:v>
                </c:pt>
              </c:strCache>
            </c:strRef>
          </c:cat>
          <c:val>
            <c:numRef>
              <c:f>Sheet1!$D$2:$D$7</c:f>
              <c:numCache>
                <c:formatCode>0.0%</c:formatCode>
                <c:ptCount val="6"/>
                <c:pt idx="0">
                  <c:v>0.30399999999999999</c:v>
                </c:pt>
                <c:pt idx="1">
                  <c:v>0.311</c:v>
                </c:pt>
                <c:pt idx="2">
                  <c:v>0.35599999999999998</c:v>
                </c:pt>
                <c:pt idx="3">
                  <c:v>0.36599999999999999</c:v>
                </c:pt>
                <c:pt idx="4">
                  <c:v>0.40200000000000002</c:v>
                </c:pt>
                <c:pt idx="5">
                  <c:v>0.46600000000000003</c:v>
                </c:pt>
              </c:numCache>
            </c:numRef>
          </c:val>
          <c:extLst>
            <c:ext xmlns:c16="http://schemas.microsoft.com/office/drawing/2014/chart" uri="{C3380CC4-5D6E-409C-BE32-E72D297353CC}">
              <c16:uniqueId val="{00000001-CB0A-471D-993D-780286ADFA75}"/>
            </c:ext>
          </c:extLst>
        </c:ser>
        <c:dLbls>
          <c:showLegendKey val="0"/>
          <c:showVal val="0"/>
          <c:showCatName val="0"/>
          <c:showSerName val="0"/>
          <c:showPercent val="0"/>
          <c:showBubbleSize val="0"/>
        </c:dLbls>
        <c:gapWidth val="1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106279648283249E-2"/>
          <c:y val="8.0855183631163396E-2"/>
          <c:w val="0.83865007426397298"/>
          <c:h val="0.81242691885736507"/>
        </c:manualLayout>
      </c:layout>
      <c:barChart>
        <c:barDir val="col"/>
        <c:grouping val="stacked"/>
        <c:varyColors val="0"/>
        <c:ser>
          <c:idx val="0"/>
          <c:order val="0"/>
          <c:tx>
            <c:strRef>
              <c:f>Sheet1!$B$1</c:f>
              <c:strCache>
                <c:ptCount val="1"/>
                <c:pt idx="0">
                  <c:v> U.S.-born persons (2023: n=2,292)</c:v>
                </c:pt>
              </c:strCache>
            </c:strRef>
          </c:tx>
          <c:spPr>
            <a:solidFill>
              <a:schemeClr val="accent2">
                <a:lumMod val="20000"/>
                <a:lumOff val="80000"/>
              </a:schemeClr>
            </a:solidFill>
            <a:ln>
              <a:noFill/>
            </a:ln>
          </c:spPr>
          <c:invertIfNegative val="0"/>
          <c:dPt>
            <c:idx val="8"/>
            <c:invertIfNegative val="0"/>
            <c:bubble3D val="0"/>
            <c:spPr>
              <a:solidFill>
                <a:schemeClr val="accent2">
                  <a:lumMod val="20000"/>
                  <a:lumOff val="80000"/>
                </a:schemeClr>
              </a:solidFill>
              <a:ln>
                <a:noFill/>
              </a:ln>
            </c:spPr>
            <c:extLst>
              <c:ext xmlns:c16="http://schemas.microsoft.com/office/drawing/2014/chart" uri="{C3380CC4-5D6E-409C-BE32-E72D297353CC}">
                <c16:uniqueId val="{00000001-D422-4429-8043-D42F90933447}"/>
              </c:ext>
            </c:extLst>
          </c:dPt>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Sheet1!$B$2:$B$32</c:f>
              <c:numCache>
                <c:formatCode>#,##0</c:formatCode>
                <c:ptCount val="31"/>
                <c:pt idx="0">
                  <c:v>17422</c:v>
                </c:pt>
                <c:pt idx="1">
                  <c:v>16169</c:v>
                </c:pt>
                <c:pt idx="2">
                  <c:v>14652</c:v>
                </c:pt>
                <c:pt idx="3">
                  <c:v>13375</c:v>
                </c:pt>
                <c:pt idx="4">
                  <c:v>11918</c:v>
                </c:pt>
                <c:pt idx="5">
                  <c:v>10604</c:v>
                </c:pt>
                <c:pt idx="6">
                  <c:v>9775</c:v>
                </c:pt>
                <c:pt idx="7">
                  <c:v>8626</c:v>
                </c:pt>
                <c:pt idx="8">
                  <c:v>7837</c:v>
                </c:pt>
                <c:pt idx="9">
                  <c:v>7257</c:v>
                </c:pt>
                <c:pt idx="10">
                  <c:v>6830</c:v>
                </c:pt>
                <c:pt idx="11">
                  <c:v>6592</c:v>
                </c:pt>
                <c:pt idx="12">
                  <c:v>6285</c:v>
                </c:pt>
                <c:pt idx="13">
                  <c:v>5851</c:v>
                </c:pt>
                <c:pt idx="14">
                  <c:v>5423</c:v>
                </c:pt>
                <c:pt idx="15">
                  <c:v>5229</c:v>
                </c:pt>
                <c:pt idx="16">
                  <c:v>4484</c:v>
                </c:pt>
                <c:pt idx="17">
                  <c:v>4305</c:v>
                </c:pt>
                <c:pt idx="18">
                  <c:v>3914</c:v>
                </c:pt>
                <c:pt idx="19">
                  <c:v>3606</c:v>
                </c:pt>
                <c:pt idx="20">
                  <c:v>3323</c:v>
                </c:pt>
                <c:pt idx="21">
                  <c:v>3109</c:v>
                </c:pt>
                <c:pt idx="22">
                  <c:v>3127</c:v>
                </c:pt>
                <c:pt idx="23">
                  <c:v>2881</c:v>
                </c:pt>
                <c:pt idx="24">
                  <c:v>2661</c:v>
                </c:pt>
                <c:pt idx="25">
                  <c:v>2641</c:v>
                </c:pt>
                <c:pt idx="26">
                  <c:v>2515</c:v>
                </c:pt>
                <c:pt idx="27">
                  <c:v>2007</c:v>
                </c:pt>
                <c:pt idx="28">
                  <c:v>2166</c:v>
                </c:pt>
                <c:pt idx="29">
                  <c:v>2126</c:v>
                </c:pt>
                <c:pt idx="30">
                  <c:v>2292</c:v>
                </c:pt>
              </c:numCache>
            </c:numRef>
          </c:val>
          <c:extLst>
            <c:ext xmlns:c16="http://schemas.microsoft.com/office/drawing/2014/chart" uri="{C3380CC4-5D6E-409C-BE32-E72D297353CC}">
              <c16:uniqueId val="{00000002-D422-4429-8043-D42F90933447}"/>
            </c:ext>
          </c:extLst>
        </c:ser>
        <c:ser>
          <c:idx val="1"/>
          <c:order val="1"/>
          <c:tx>
            <c:strRef>
              <c:f>Sheet1!$C$1</c:f>
              <c:strCache>
                <c:ptCount val="1"/>
                <c:pt idx="0">
                  <c:v> Non-U.S.–born persons (2023: n=7,299)</c:v>
                </c:pt>
              </c:strCache>
            </c:strRef>
          </c:tx>
          <c:spPr>
            <a:solidFill>
              <a:srgbClr val="BBE0FF"/>
            </a:solidFill>
            <a:ln>
              <a:noFill/>
            </a:ln>
          </c:spPr>
          <c:invertIfNegative val="0"/>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Sheet1!$C$2:$C$32</c:f>
              <c:numCache>
                <c:formatCode>#,##0</c:formatCode>
                <c:ptCount val="31"/>
                <c:pt idx="0">
                  <c:v>7414</c:v>
                </c:pt>
                <c:pt idx="1">
                  <c:v>7773</c:v>
                </c:pt>
                <c:pt idx="2">
                  <c:v>8021</c:v>
                </c:pt>
                <c:pt idx="3">
                  <c:v>7764</c:v>
                </c:pt>
                <c:pt idx="4">
                  <c:v>7759</c:v>
                </c:pt>
                <c:pt idx="5">
                  <c:v>7627</c:v>
                </c:pt>
                <c:pt idx="6">
                  <c:v>7625</c:v>
                </c:pt>
                <c:pt idx="7">
                  <c:v>7637</c:v>
                </c:pt>
                <c:pt idx="8">
                  <c:v>8037</c:v>
                </c:pt>
                <c:pt idx="9">
                  <c:v>7736</c:v>
                </c:pt>
                <c:pt idx="10">
                  <c:v>7952</c:v>
                </c:pt>
                <c:pt idx="11">
                  <c:v>7879</c:v>
                </c:pt>
                <c:pt idx="12">
                  <c:v>7737</c:v>
                </c:pt>
                <c:pt idx="13">
                  <c:v>7841</c:v>
                </c:pt>
                <c:pt idx="14">
                  <c:v>7775</c:v>
                </c:pt>
                <c:pt idx="15">
                  <c:v>7638</c:v>
                </c:pt>
                <c:pt idx="16">
                  <c:v>6991</c:v>
                </c:pt>
                <c:pt idx="17">
                  <c:v>6761</c:v>
                </c:pt>
                <c:pt idx="18">
                  <c:v>6552</c:v>
                </c:pt>
                <c:pt idx="19">
                  <c:v>6300</c:v>
                </c:pt>
                <c:pt idx="20">
                  <c:v>6224</c:v>
                </c:pt>
                <c:pt idx="21">
                  <c:v>6264</c:v>
                </c:pt>
                <c:pt idx="22">
                  <c:v>6406</c:v>
                </c:pt>
                <c:pt idx="23">
                  <c:v>6352</c:v>
                </c:pt>
                <c:pt idx="24">
                  <c:v>6399</c:v>
                </c:pt>
                <c:pt idx="25">
                  <c:v>6352</c:v>
                </c:pt>
                <c:pt idx="26">
                  <c:v>6337</c:v>
                </c:pt>
                <c:pt idx="27">
                  <c:v>5106</c:v>
                </c:pt>
                <c:pt idx="28">
                  <c:v>5641</c:v>
                </c:pt>
                <c:pt idx="29">
                  <c:v>6183</c:v>
                </c:pt>
                <c:pt idx="30">
                  <c:v>7299</c:v>
                </c:pt>
              </c:numCache>
            </c:numRef>
          </c:val>
          <c:extLst>
            <c:ext xmlns:c16="http://schemas.microsoft.com/office/drawing/2014/chart" uri="{C3380CC4-5D6E-409C-BE32-E72D297353CC}">
              <c16:uniqueId val="{00000003-D422-4429-8043-D42F90933447}"/>
            </c:ext>
          </c:extLst>
        </c:ser>
        <c:dLbls>
          <c:showLegendKey val="0"/>
          <c:showVal val="0"/>
          <c:showCatName val="0"/>
          <c:showSerName val="0"/>
          <c:showPercent val="0"/>
          <c:showBubbleSize val="0"/>
        </c:dLbls>
        <c:gapWidth val="10"/>
        <c:overlap val="100"/>
        <c:axId val="281767240"/>
        <c:axId val="281769984"/>
      </c:barChart>
      <c:lineChart>
        <c:grouping val="standard"/>
        <c:varyColors val="0"/>
        <c:ser>
          <c:idx val="2"/>
          <c:order val="2"/>
          <c:tx>
            <c:strRef>
              <c:f>Sheet1!$D$1</c:f>
              <c:strCache>
                <c:ptCount val="1"/>
                <c:pt idx="0">
                  <c:v> U.S.-born rate (2023: 0.8 cases per 100,000)</c:v>
                </c:pt>
              </c:strCache>
            </c:strRef>
          </c:tx>
          <c:spPr>
            <a:ln w="31750">
              <a:solidFill>
                <a:schemeClr val="accent2"/>
              </a:solidFill>
            </a:ln>
          </c:spPr>
          <c:marker>
            <c:symbol val="none"/>
          </c:marker>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Sheet1!$D$2:$D$32</c:f>
              <c:numCache>
                <c:formatCode>0.0</c:formatCode>
                <c:ptCount val="31"/>
                <c:pt idx="0">
                  <c:v>7.3812963661245012</c:v>
                </c:pt>
                <c:pt idx="1">
                  <c:v>6.7880348033866857</c:v>
                </c:pt>
                <c:pt idx="2">
                  <c:v>6.0824265943018965</c:v>
                </c:pt>
                <c:pt idx="3">
                  <c:v>5.5695940325199995</c:v>
                </c:pt>
                <c:pt idx="4">
                  <c:v>4.9332136706842942</c:v>
                </c:pt>
                <c:pt idx="5">
                  <c:v>4.3696221330937615</c:v>
                </c:pt>
                <c:pt idx="6">
                  <c:v>3.993253635943224</c:v>
                </c:pt>
                <c:pt idx="7">
                  <c:v>3.5175671999589704</c:v>
                </c:pt>
                <c:pt idx="8">
                  <c:v>3.1667224112715044</c:v>
                </c:pt>
                <c:pt idx="9">
                  <c:v>2.9197549469025441</c:v>
                </c:pt>
                <c:pt idx="10">
                  <c:v>2.7014693335213313</c:v>
                </c:pt>
                <c:pt idx="11">
                  <c:v>2.5909576576085698</c:v>
                </c:pt>
                <c:pt idx="12">
                  <c:v>2.4505374800700825</c:v>
                </c:pt>
                <c:pt idx="13">
                  <c:v>2.2712602928734054</c:v>
                </c:pt>
                <c:pt idx="14">
                  <c:v>2.0874959994311295</c:v>
                </c:pt>
                <c:pt idx="15">
                  <c:v>2.0012794640033951</c:v>
                </c:pt>
                <c:pt idx="16">
                  <c:v>1.6973776246283527</c:v>
                </c:pt>
                <c:pt idx="17">
                  <c:v>1.6194316388551131</c:v>
                </c:pt>
                <c:pt idx="18">
                  <c:v>1.4636294513238353</c:v>
                </c:pt>
                <c:pt idx="19">
                  <c:v>1.3397229672847082</c:v>
                </c:pt>
                <c:pt idx="20">
                  <c:v>1.2248809014350834</c:v>
                </c:pt>
                <c:pt idx="21">
                  <c:v>1.1395358453883628</c:v>
                </c:pt>
                <c:pt idx="22">
                  <c:v>1.1412572866923707</c:v>
                </c:pt>
                <c:pt idx="23">
                  <c:v>1.0451912394500986</c:v>
                </c:pt>
                <c:pt idx="24">
                  <c:v>0.96142315426562741</c:v>
                </c:pt>
                <c:pt idx="25">
                  <c:v>0.94793059250048151</c:v>
                </c:pt>
                <c:pt idx="26">
                  <c:v>0.90033943082932544</c:v>
                </c:pt>
                <c:pt idx="27">
                  <c:v>0.71458557420919022</c:v>
                </c:pt>
                <c:pt idx="28">
                  <c:v>0.77205926502289113</c:v>
                </c:pt>
                <c:pt idx="29">
                  <c:v>0.7565965835806534</c:v>
                </c:pt>
                <c:pt idx="30">
                  <c:v>0.81345302525628971</c:v>
                </c:pt>
              </c:numCache>
            </c:numRef>
          </c:val>
          <c:smooth val="0"/>
          <c:extLst>
            <c:ext xmlns:c16="http://schemas.microsoft.com/office/drawing/2014/chart" uri="{C3380CC4-5D6E-409C-BE32-E72D297353CC}">
              <c16:uniqueId val="{00000004-D422-4429-8043-D42F90933447}"/>
            </c:ext>
          </c:extLst>
        </c:ser>
        <c:ser>
          <c:idx val="3"/>
          <c:order val="3"/>
          <c:tx>
            <c:strRef>
              <c:f>Sheet1!$E$1</c:f>
              <c:strCache>
                <c:ptCount val="1"/>
                <c:pt idx="0">
                  <c:v> Non-U.S.–born rate (2023: 15.0 cases per 100,000)</c:v>
                </c:pt>
              </c:strCache>
            </c:strRef>
          </c:tx>
          <c:spPr>
            <a:ln w="31750">
              <a:solidFill>
                <a:schemeClr val="accent6"/>
              </a:solidFill>
            </a:ln>
          </c:spPr>
          <c:marker>
            <c:symbol val="none"/>
          </c:marker>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Sheet1!$E$2:$E$32</c:f>
              <c:numCache>
                <c:formatCode>0.0</c:formatCode>
                <c:ptCount val="31"/>
                <c:pt idx="0">
                  <c:v>34.081088535441758</c:v>
                </c:pt>
                <c:pt idx="1">
                  <c:v>36.129081916941317</c:v>
                </c:pt>
                <c:pt idx="2">
                  <c:v>38.065861295993322</c:v>
                </c:pt>
                <c:pt idx="3">
                  <c:v>32.085237963861871</c:v>
                </c:pt>
                <c:pt idx="4">
                  <c:v>30.898382312983845</c:v>
                </c:pt>
                <c:pt idx="5">
                  <c:v>28.900078254151843</c:v>
                </c:pt>
                <c:pt idx="6">
                  <c:v>28.139210301202105</c:v>
                </c:pt>
                <c:pt idx="7">
                  <c:v>26.481546658252121</c:v>
                </c:pt>
                <c:pt idx="8">
                  <c:v>27.652930909614899</c:v>
                </c:pt>
                <c:pt idx="9">
                  <c:v>25.530268730829818</c:v>
                </c:pt>
                <c:pt idx="10">
                  <c:v>23.89733929031814</c:v>
                </c:pt>
                <c:pt idx="11">
                  <c:v>23.23534431173616</c:v>
                </c:pt>
                <c:pt idx="12">
                  <c:v>22.270694957655024</c:v>
                </c:pt>
                <c:pt idx="13">
                  <c:v>21.640542448168265</c:v>
                </c:pt>
                <c:pt idx="14">
                  <c:v>20.888811262215352</c:v>
                </c:pt>
                <c:pt idx="15">
                  <c:v>20.165099840873125</c:v>
                </c:pt>
                <c:pt idx="16">
                  <c:v>18.763129963835549</c:v>
                </c:pt>
                <c:pt idx="17">
                  <c:v>17.625497465392986</c:v>
                </c:pt>
                <c:pt idx="18">
                  <c:v>17.005010664467157</c:v>
                </c:pt>
                <c:pt idx="19">
                  <c:v>15.958363161329453</c:v>
                </c:pt>
                <c:pt idx="20">
                  <c:v>15.696143245262856</c:v>
                </c:pt>
                <c:pt idx="21">
                  <c:v>15.535098584138456</c:v>
                </c:pt>
                <c:pt idx="22">
                  <c:v>15.24831292032685</c:v>
                </c:pt>
                <c:pt idx="23">
                  <c:v>14.733050439590897</c:v>
                </c:pt>
                <c:pt idx="24">
                  <c:v>14.725670357434984</c:v>
                </c:pt>
                <c:pt idx="25">
                  <c:v>14.322326667378574</c:v>
                </c:pt>
                <c:pt idx="26">
                  <c:v>14.158729704778086</c:v>
                </c:pt>
                <c:pt idx="27">
                  <c:v>11.61442140824018</c:v>
                </c:pt>
                <c:pt idx="28">
                  <c:v>12.568821035228794</c:v>
                </c:pt>
                <c:pt idx="29">
                  <c:v>13.122677465960257</c:v>
                </c:pt>
                <c:pt idx="30">
                  <c:v>15.037396639530197</c:v>
                </c:pt>
              </c:numCache>
            </c:numRef>
          </c:val>
          <c:smooth val="0"/>
          <c:extLst>
            <c:ext xmlns:c16="http://schemas.microsoft.com/office/drawing/2014/chart" uri="{C3380CC4-5D6E-409C-BE32-E72D297353CC}">
              <c16:uniqueId val="{00000005-D422-4429-8043-D42F90933447}"/>
            </c:ext>
          </c:extLst>
        </c:ser>
        <c:dLbls>
          <c:showLegendKey val="0"/>
          <c:showVal val="0"/>
          <c:showCatName val="0"/>
          <c:showSerName val="0"/>
          <c:showPercent val="0"/>
          <c:showBubbleSize val="0"/>
        </c:dLbls>
        <c:marker val="1"/>
        <c:smooth val="0"/>
        <c:axId val="578739088"/>
        <c:axId val="578741056"/>
      </c:lineChart>
      <c:catAx>
        <c:axId val="281767240"/>
        <c:scaling>
          <c:orientation val="minMax"/>
        </c:scaling>
        <c:delete val="0"/>
        <c:axPos val="b"/>
        <c:title>
          <c:tx>
            <c:rich>
              <a:bodyPr/>
              <a:lstStyle/>
              <a:p>
                <a:pPr>
                  <a:defRPr sz="2000">
                    <a:solidFill>
                      <a:schemeClr val="tx1">
                        <a:lumMod val="85000"/>
                        <a:lumOff val="15000"/>
                      </a:schemeClr>
                    </a:solidFill>
                  </a:defRPr>
                </a:pPr>
                <a:r>
                  <a:rPr lang="en-US" sz="2000">
                    <a:solidFill>
                      <a:schemeClr val="tx1">
                        <a:lumMod val="85000"/>
                        <a:lumOff val="15000"/>
                      </a:schemeClr>
                    </a:solidFill>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281769984"/>
        <c:crosses val="autoZero"/>
        <c:auto val="1"/>
        <c:lblAlgn val="ctr"/>
        <c:lblOffset val="0"/>
        <c:tickLblSkip val="3"/>
        <c:noMultiLvlLbl val="0"/>
      </c:catAx>
      <c:valAx>
        <c:axId val="281769984"/>
        <c:scaling>
          <c:orientation val="minMax"/>
        </c:scaling>
        <c:delete val="0"/>
        <c:axPos val="l"/>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281767240"/>
        <c:crosses val="autoZero"/>
        <c:crossBetween val="between"/>
        <c:majorUnit val="5000"/>
      </c:valAx>
      <c:valAx>
        <c:axId val="578741056"/>
        <c:scaling>
          <c:orientation val="minMax"/>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578739088"/>
        <c:crosses val="max"/>
        <c:crossBetween val="between"/>
      </c:valAx>
      <c:catAx>
        <c:axId val="578739088"/>
        <c:scaling>
          <c:orientation val="minMax"/>
        </c:scaling>
        <c:delete val="1"/>
        <c:axPos val="b"/>
        <c:numFmt formatCode="General" sourceLinked="1"/>
        <c:majorTickMark val="out"/>
        <c:minorTickMark val="none"/>
        <c:tickLblPos val="nextTo"/>
        <c:crossAx val="578741056"/>
        <c:crosses val="autoZero"/>
        <c:auto val="1"/>
        <c:lblAlgn val="ctr"/>
        <c:lblOffset val="100"/>
        <c:noMultiLvlLbl val="0"/>
      </c:catAx>
    </c:plotArea>
    <c:legend>
      <c:legendPos val="t"/>
      <c:layout>
        <c:manualLayout>
          <c:xMode val="edge"/>
          <c:yMode val="edge"/>
          <c:x val="0.45949039672974751"/>
          <c:y val="0.12130636448221752"/>
          <c:w val="0.4543119431112746"/>
          <c:h val="0.2458371523004069"/>
        </c:manualLayout>
      </c:layout>
      <c:overlay val="0"/>
    </c:legend>
    <c:plotVisOnly val="1"/>
    <c:dispBlanksAs val="gap"/>
    <c:showDLblsOverMax val="0"/>
  </c:chart>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U.S.-born</a:t>
            </a:r>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940180906168946"/>
          <c:y val="6.4848251935745727E-2"/>
          <c:w val="0.82288651211060826"/>
          <c:h val="0.82183516599009676"/>
        </c:manualLayout>
      </c:layout>
      <c:lineChart>
        <c:grouping val="standard"/>
        <c:varyColors val="0"/>
        <c:ser>
          <c:idx val="1"/>
          <c:order val="0"/>
          <c:spPr>
            <a:ln w="31750" cap="rnd">
              <a:solidFill>
                <a:srgbClr val="9A4E9E"/>
              </a:solidFill>
              <a:round/>
            </a:ln>
            <a:effectLst/>
          </c:spPr>
          <c:marker>
            <c:symbol val="circle"/>
            <c:size val="5"/>
            <c:spPr>
              <a:noFill/>
              <a:ln w="9525">
                <a:noFill/>
              </a:ln>
              <a:effectLst/>
            </c:spPr>
          </c:marker>
          <c:dLbls>
            <c:delete val="1"/>
          </c:dLbls>
          <c:cat>
            <c:numRef>
              <c:f>usborn_merged_updated!$A$2:$A$14</c:f>
              <c:numCache>
                <c:formatCode>General</c:formatCode>
                <c:ptCount val="13"/>
                <c:pt idx="0">
                  <c:v>2011</c:v>
                </c:pt>
                <c:pt idx="2">
                  <c:v>2013</c:v>
                </c:pt>
                <c:pt idx="4">
                  <c:v>2015</c:v>
                </c:pt>
                <c:pt idx="6">
                  <c:v>2017</c:v>
                </c:pt>
                <c:pt idx="8">
                  <c:v>2019</c:v>
                </c:pt>
                <c:pt idx="10">
                  <c:v>2021</c:v>
                </c:pt>
                <c:pt idx="12">
                  <c:v>2023</c:v>
                </c:pt>
              </c:numCache>
            </c:numRef>
          </c:cat>
          <c:val>
            <c:numRef>
              <c:f>usborn_merged_updated!$B$2:$B$14</c:f>
              <c:numCache>
                <c:formatCode>0.0</c:formatCode>
                <c:ptCount val="13"/>
                <c:pt idx="0">
                  <c:v>1.4636294513238353</c:v>
                </c:pt>
                <c:pt idx="1">
                  <c:v>1.3397229672847082</c:v>
                </c:pt>
                <c:pt idx="2">
                  <c:v>1.2248809014350834</c:v>
                </c:pt>
                <c:pt idx="3">
                  <c:v>1.1395358453883628</c:v>
                </c:pt>
                <c:pt idx="4">
                  <c:v>1.1412572866923707</c:v>
                </c:pt>
                <c:pt idx="5">
                  <c:v>1.0451912394500986</c:v>
                </c:pt>
                <c:pt idx="6">
                  <c:v>0.96142315426562741</c:v>
                </c:pt>
                <c:pt idx="7">
                  <c:v>0.94793059250048151</c:v>
                </c:pt>
                <c:pt idx="8">
                  <c:v>0.90033943082932544</c:v>
                </c:pt>
                <c:pt idx="9">
                  <c:v>0.71458557420919022</c:v>
                </c:pt>
                <c:pt idx="10">
                  <c:v>0.77205926502289113</c:v>
                </c:pt>
                <c:pt idx="11">
                  <c:v>0.7565965835806534</c:v>
                </c:pt>
                <c:pt idx="12">
                  <c:v>0.81345302525628971</c:v>
                </c:pt>
              </c:numCache>
            </c:numRef>
          </c:val>
          <c:smooth val="0"/>
          <c:extLst>
            <c:ext xmlns:c16="http://schemas.microsoft.com/office/drawing/2014/chart" uri="{C3380CC4-5D6E-409C-BE32-E72D297353CC}">
              <c16:uniqueId val="{00000000-013A-4251-9737-9FDED512E04B}"/>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tickLblSkip val="2"/>
        <c:noMultiLvlLbl val="0"/>
      </c:catAx>
      <c:valAx>
        <c:axId val="1977258991"/>
        <c:scaling>
          <c:orientation val="minMax"/>
          <c:max val="2"/>
        </c:scaling>
        <c:delete val="0"/>
        <c:axPos val="l"/>
        <c:title>
          <c:tx>
            <c:rich>
              <a:bodyPr rot="-5400000" spcFirstLastPara="1" vertOverflow="ellipsis" vert="horz" wrap="square" anchor="ctr" anchorCtr="1"/>
              <a:lstStyle/>
              <a:p>
                <a:pPr>
                  <a:defRPr sz="1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0" sourceLinked="1"/>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Non-U.S.–born</a:t>
            </a:r>
          </a:p>
        </c:rich>
      </c:tx>
      <c:overlay val="1"/>
      <c:spPr>
        <a:noFill/>
        <a:ln>
          <a:noFill/>
        </a:ln>
        <a:effectLst/>
      </c:spPr>
      <c:txPr>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2295012294079356"/>
          <c:y val="9.0534098897863222E-2"/>
          <c:w val="0.84645911164737897"/>
          <c:h val="0.79278986563877585"/>
        </c:manualLayout>
      </c:layout>
      <c:lineChart>
        <c:grouping val="standard"/>
        <c:varyColors val="0"/>
        <c:ser>
          <c:idx val="0"/>
          <c:order val="0"/>
          <c:spPr>
            <a:ln w="31750" cap="rnd">
              <a:solidFill>
                <a:srgbClr val="005DAA"/>
              </a:solidFill>
              <a:round/>
            </a:ln>
            <a:effectLst/>
          </c:spPr>
          <c:marker>
            <c:symbol val="circle"/>
            <c:size val="5"/>
            <c:spPr>
              <a:noFill/>
              <a:ln w="9525">
                <a:noFill/>
              </a:ln>
              <a:effectLst/>
            </c:spPr>
          </c:marker>
          <c:dLbls>
            <c:delete val="1"/>
          </c:dLbls>
          <c:cat>
            <c:numRef>
              <c:f>usborn_merged_updated!$A$2:$A$14</c:f>
              <c:numCache>
                <c:formatCode>General</c:formatCode>
                <c:ptCount val="13"/>
                <c:pt idx="0">
                  <c:v>2011</c:v>
                </c:pt>
                <c:pt idx="2">
                  <c:v>2013</c:v>
                </c:pt>
                <c:pt idx="4">
                  <c:v>2015</c:v>
                </c:pt>
                <c:pt idx="6">
                  <c:v>2017</c:v>
                </c:pt>
                <c:pt idx="8">
                  <c:v>2019</c:v>
                </c:pt>
                <c:pt idx="10">
                  <c:v>2021</c:v>
                </c:pt>
                <c:pt idx="12">
                  <c:v>2023</c:v>
                </c:pt>
              </c:numCache>
            </c:numRef>
          </c:cat>
          <c:val>
            <c:numRef>
              <c:f>usborn_merged_updated!$B$2:$B$14</c:f>
              <c:numCache>
                <c:formatCode>0.0</c:formatCode>
                <c:ptCount val="13"/>
                <c:pt idx="0">
                  <c:v>17.005010664467157</c:v>
                </c:pt>
                <c:pt idx="1">
                  <c:v>15.958363161329453</c:v>
                </c:pt>
                <c:pt idx="2">
                  <c:v>15.696143245262856</c:v>
                </c:pt>
                <c:pt idx="3">
                  <c:v>15.535098584138456</c:v>
                </c:pt>
                <c:pt idx="4">
                  <c:v>15.24831292032685</c:v>
                </c:pt>
                <c:pt idx="5">
                  <c:v>14.733050439590897</c:v>
                </c:pt>
                <c:pt idx="6">
                  <c:v>14.725670357434984</c:v>
                </c:pt>
                <c:pt idx="7">
                  <c:v>14.322326667378574</c:v>
                </c:pt>
                <c:pt idx="8">
                  <c:v>14.158729704778086</c:v>
                </c:pt>
                <c:pt idx="9">
                  <c:v>11.61442140824018</c:v>
                </c:pt>
                <c:pt idx="10">
                  <c:v>12.568821035228794</c:v>
                </c:pt>
                <c:pt idx="11">
                  <c:v>13.122677465960257</c:v>
                </c:pt>
                <c:pt idx="12">
                  <c:v>15.037396639530197</c:v>
                </c:pt>
              </c:numCache>
            </c:numRef>
          </c:val>
          <c:smooth val="0"/>
          <c:extLst>
            <c:ext xmlns:c16="http://schemas.microsoft.com/office/drawing/2014/chart" uri="{C3380CC4-5D6E-409C-BE32-E72D297353CC}">
              <c16:uniqueId val="{00000000-E5D3-44F3-A840-C7AF53FC5226}"/>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noMultiLvlLbl val="0"/>
      </c:catAx>
      <c:valAx>
        <c:axId val="1977258991"/>
        <c:scaling>
          <c:orientation val="minMax"/>
          <c:max val="20"/>
          <c:min val="0"/>
        </c:scaling>
        <c:delete val="0"/>
        <c:axPos val="l"/>
        <c:numFmt formatCode="0" sourceLinked="0"/>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3581833642683"/>
          <c:y val="6.1950276211912805E-2"/>
          <c:w val="0.40743013903331604"/>
          <c:h val="0.89159909270551452"/>
        </c:manualLayout>
      </c:layout>
      <c:pieChart>
        <c:varyColors val="1"/>
        <c:ser>
          <c:idx val="0"/>
          <c:order val="0"/>
          <c:tx>
            <c:strRef>
              <c:f>Sheet1!$B$1</c:f>
              <c:strCache>
                <c:ptCount val="1"/>
                <c:pt idx="0">
                  <c:v>percent</c:v>
                </c:pt>
              </c:strCache>
            </c:strRef>
          </c:tx>
          <c:spPr>
            <a:solidFill>
              <a:srgbClr val="005DAA"/>
            </a:solidFill>
            <a:ln w="3175">
              <a:noFill/>
            </a:ln>
            <a:effectLst/>
          </c:spPr>
          <c:dPt>
            <c:idx val="0"/>
            <c:bubble3D val="0"/>
            <c:spPr>
              <a:solidFill>
                <a:srgbClr val="9A4E9E"/>
              </a:solidFill>
              <a:ln w="3175">
                <a:noFill/>
              </a:ln>
              <a:effectLst/>
            </c:spPr>
            <c:extLst>
              <c:ext xmlns:c16="http://schemas.microsoft.com/office/drawing/2014/chart" uri="{C3380CC4-5D6E-409C-BE32-E72D297353CC}">
                <c16:uniqueId val="{00000001-BCC1-4C3D-9B62-D6F0B8117206}"/>
              </c:ext>
            </c:extLst>
          </c:dPt>
          <c:dPt>
            <c:idx val="1"/>
            <c:bubble3D val="0"/>
            <c:spPr>
              <a:solidFill>
                <a:srgbClr val="005DAA"/>
              </a:solidFill>
              <a:ln w="3175">
                <a:noFill/>
              </a:ln>
              <a:effectLst/>
            </c:spPr>
            <c:extLst>
              <c:ext xmlns:c16="http://schemas.microsoft.com/office/drawing/2014/chart" uri="{C3380CC4-5D6E-409C-BE32-E72D297353CC}">
                <c16:uniqueId val="{00000003-BCC1-4C3D-9B62-D6F0B8117206}"/>
              </c:ext>
            </c:extLst>
          </c:dPt>
          <c:dPt>
            <c:idx val="2"/>
            <c:bubble3D val="0"/>
            <c:spPr>
              <a:solidFill>
                <a:srgbClr val="F6A01A"/>
              </a:solidFill>
              <a:ln w="3175">
                <a:noFill/>
              </a:ln>
              <a:effectLst/>
            </c:spPr>
            <c:extLst>
              <c:ext xmlns:c16="http://schemas.microsoft.com/office/drawing/2014/chart" uri="{C3380CC4-5D6E-409C-BE32-E72D297353CC}">
                <c16:uniqueId val="{00000005-BCC1-4C3D-9B62-D6F0B8117206}"/>
              </c:ext>
            </c:extLst>
          </c:dPt>
          <c:dPt>
            <c:idx val="3"/>
            <c:bubble3D val="0"/>
            <c:spPr>
              <a:solidFill>
                <a:srgbClr val="86B2D8"/>
              </a:solidFill>
              <a:ln w="3175">
                <a:noFill/>
              </a:ln>
              <a:effectLst/>
            </c:spPr>
            <c:extLst>
              <c:ext xmlns:c16="http://schemas.microsoft.com/office/drawing/2014/chart" uri="{C3380CC4-5D6E-409C-BE32-E72D297353CC}">
                <c16:uniqueId val="{00000007-BCC1-4C3D-9B62-D6F0B8117206}"/>
              </c:ext>
            </c:extLst>
          </c:dPt>
          <c:dPt>
            <c:idx val="4"/>
            <c:bubble3D val="0"/>
            <c:spPr>
              <a:solidFill>
                <a:srgbClr val="9A3B26"/>
              </a:solidFill>
              <a:ln w="3175">
                <a:noFill/>
              </a:ln>
              <a:effectLst/>
            </c:spPr>
            <c:extLst>
              <c:ext xmlns:c16="http://schemas.microsoft.com/office/drawing/2014/chart" uri="{C3380CC4-5D6E-409C-BE32-E72D297353CC}">
                <c16:uniqueId val="{00000009-BCC1-4C3D-9B62-D6F0B8117206}"/>
              </c:ext>
            </c:extLst>
          </c:dPt>
          <c:dPt>
            <c:idx val="5"/>
            <c:bubble3D val="0"/>
            <c:spPr>
              <a:solidFill>
                <a:srgbClr val="00788A"/>
              </a:solidFill>
              <a:ln w="3175">
                <a:noFill/>
              </a:ln>
              <a:effectLst/>
            </c:spPr>
            <c:extLst>
              <c:ext xmlns:c16="http://schemas.microsoft.com/office/drawing/2014/chart" uri="{C3380CC4-5D6E-409C-BE32-E72D297353CC}">
                <c16:uniqueId val="{0000000B-BCC1-4C3D-9B62-D6F0B8117206}"/>
              </c:ext>
            </c:extLst>
          </c:dPt>
          <c:dPt>
            <c:idx val="6"/>
            <c:bubble3D val="0"/>
            <c:spPr>
              <a:solidFill>
                <a:srgbClr val="082B6E"/>
              </a:solidFill>
              <a:ln w="3175">
                <a:noFill/>
              </a:ln>
              <a:effectLst/>
            </c:spPr>
            <c:extLst>
              <c:ext xmlns:c16="http://schemas.microsoft.com/office/drawing/2014/chart" uri="{C3380CC4-5D6E-409C-BE32-E72D297353CC}">
                <c16:uniqueId val="{0000000D-BCC1-4C3D-9B62-D6F0B8117206}"/>
              </c:ext>
            </c:extLst>
          </c:dPt>
          <c:dPt>
            <c:idx val="7"/>
            <c:bubble3D val="0"/>
            <c:spPr>
              <a:solidFill>
                <a:srgbClr val="CCCCCC"/>
              </a:solidFill>
              <a:ln w="3175">
                <a:noFill/>
              </a:ln>
              <a:effectLst/>
            </c:spPr>
            <c:extLst>
              <c:ext xmlns:c16="http://schemas.microsoft.com/office/drawing/2014/chart" uri="{C3380CC4-5D6E-409C-BE32-E72D297353CC}">
                <c16:uniqueId val="{0000000F-BCC1-4C3D-9B62-D6F0B8117206}"/>
              </c:ext>
            </c:extLst>
          </c:dPt>
          <c:cat>
            <c:strRef>
              <c:f>Sheet1!$A$2:$A$4</c:f>
              <c:strCache>
                <c:ptCount val="3"/>
                <c:pt idx="0">
                  <c:v>U.S.-born</c:v>
                </c:pt>
                <c:pt idx="1">
                  <c:v>Non-U.S.–born</c:v>
                </c:pt>
                <c:pt idx="2">
                  <c:v>Unknown origin of birth</c:v>
                </c:pt>
              </c:strCache>
            </c:strRef>
          </c:cat>
          <c:val>
            <c:numRef>
              <c:f>Sheet1!$B$2:$B$4</c:f>
              <c:numCache>
                <c:formatCode>\(0.0\)</c:formatCode>
                <c:ptCount val="3"/>
                <c:pt idx="0">
                  <c:v>23.8</c:v>
                </c:pt>
                <c:pt idx="1">
                  <c:v>75.8</c:v>
                </c:pt>
                <c:pt idx="2">
                  <c:v>0.4</c:v>
                </c:pt>
              </c:numCache>
            </c:numRef>
          </c:val>
          <c:extLst>
            <c:ext xmlns:c16="http://schemas.microsoft.com/office/drawing/2014/chart" uri="{C3380CC4-5D6E-409C-BE32-E72D297353CC}">
              <c16:uniqueId val="{00000010-BCC1-4C3D-9B62-D6F0B8117206}"/>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Sheet1!$C$1</c15:sqref>
                        </c15:formulaRef>
                      </c:ext>
                    </c:extLst>
                    <c:strCache>
                      <c:ptCount val="1"/>
                      <c:pt idx="0">
                        <c:v>number cases</c:v>
                      </c:pt>
                    </c:strCache>
                  </c:strRef>
                </c:tx>
                <c:spPr>
                  <a:solidFill>
                    <a:srgbClr val="0070C0"/>
                  </a:solidFill>
                </c:spPr>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BCC1-4C3D-9B62-D6F0B8117206}"/>
                    </c:ext>
                  </c:extLst>
                </c:dPt>
                <c:dPt>
                  <c:idx val="1"/>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BCC1-4C3D-9B62-D6F0B8117206}"/>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BCC1-4C3D-9B62-D6F0B8117206}"/>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BCC1-4C3D-9B62-D6F0B8117206}"/>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BCC1-4C3D-9B62-D6F0B8117206}"/>
                    </c:ext>
                  </c:extLst>
                </c:dPt>
                <c:dPt>
                  <c:idx val="5"/>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BCC1-4C3D-9B62-D6F0B8117206}"/>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E-BCC1-4C3D-9B62-D6F0B8117206}"/>
                    </c:ext>
                  </c:extLst>
                </c:dPt>
                <c:dPt>
                  <c:idx val="7"/>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0-BCC1-4C3D-9B62-D6F0B811720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BCC1-4C3D-9B62-D6F0B811720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BCC1-4C3D-9B62-D6F0B811720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BCC1-4C3D-9B62-D6F0B8117206}"/>
                      </c:ext>
                    </c:extLst>
                  </c:dLbl>
                  <c:dLbl>
                    <c:idx val="7"/>
                    <c:delete val="1"/>
                    <c:extLst>
                      <c:ext uri="{CE6537A1-D6FC-4f65-9D91-7224C49458BB}"/>
                      <c:ext xmlns:c16="http://schemas.microsoft.com/office/drawing/2014/chart" uri="{C3380CC4-5D6E-409C-BE32-E72D297353CC}">
                        <c16:uniqueId val="{00000020-BCC1-4C3D-9B62-D6F0B8117206}"/>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U.S.-born</c:v>
                      </c:pt>
                      <c:pt idx="1">
                        <c:v>Non-U.S.–born</c:v>
                      </c:pt>
                      <c:pt idx="2">
                        <c:v>Unknown origin of birth</c:v>
                      </c:pt>
                    </c:strCache>
                  </c:strRef>
                </c:cat>
                <c:val>
                  <c:numRef>
                    <c:extLst>
                      <c:ext uri="{02D57815-91ED-43cb-92C2-25804820EDAC}">
                        <c15:formulaRef>
                          <c15:sqref>Sheet1!$C$2:$C$4</c15:sqref>
                        </c15:formulaRef>
                      </c:ext>
                    </c:extLst>
                    <c:numCache>
                      <c:formatCode>General</c:formatCode>
                      <c:ptCount val="3"/>
                      <c:pt idx="0">
                        <c:v>2292</c:v>
                      </c:pt>
                      <c:pt idx="1">
                        <c:v>7299</c:v>
                      </c:pt>
                      <c:pt idx="2">
                        <c:v>42</c:v>
                      </c:pt>
                    </c:numCache>
                  </c:numRef>
                </c:val>
                <c:extLst>
                  <c:ext xmlns:c16="http://schemas.microsoft.com/office/drawing/2014/chart" uri="{C3380CC4-5D6E-409C-BE32-E72D297353CC}">
                    <c16:uniqueId val="{00000021-BCC1-4C3D-9B62-D6F0B8117206}"/>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0.10493</cdr:x>
      <cdr:y>0.80229</cdr:y>
    </cdr:from>
    <cdr:to>
      <cdr:x>0.96734</cdr:x>
      <cdr:y>0.86106</cdr:y>
    </cdr:to>
    <cdr:sp macro="" textlink="">
      <cdr:nvSpPr>
        <cdr:cNvPr id="2" name="TextBox 1">
          <a:extLst xmlns:a="http://schemas.openxmlformats.org/drawingml/2006/main">
            <a:ext uri="{FF2B5EF4-FFF2-40B4-BE49-F238E27FC236}">
              <a16:creationId xmlns:a16="http://schemas.microsoft.com/office/drawing/2014/main" id="{790D122A-73E7-4C73-A068-CDE0BBD818A2}"/>
            </a:ext>
          </a:extLst>
        </cdr:cNvPr>
        <cdr:cNvSpPr txBox="1"/>
      </cdr:nvSpPr>
      <cdr:spPr>
        <a:xfrm xmlns:a="http://schemas.openxmlformats.org/drawingml/2006/main">
          <a:off x="1240002" y="4621768"/>
          <a:ext cx="10191465" cy="338554"/>
        </a:xfrm>
        <a:prstGeom xmlns:a="http://schemas.openxmlformats.org/drawingml/2006/main" prst="rect">
          <a:avLst/>
        </a:prstGeom>
        <a:noFill xmlns:a="http://schemas.openxmlformats.org/drawingml/2006/main"/>
        <a:ln xmlns:a="http://schemas.openxmlformats.org/drawingml/2006/main" w="19050">
          <a:no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600" b="1" dirty="0">
              <a:solidFill>
                <a:schemeClr val="tx1">
                  <a:lumMod val="85000"/>
                  <a:lumOff val="15000"/>
                </a:schemeClr>
              </a:solidFill>
              <a:latin typeface="Calibri" panose="020F0502020204030204" pitchFamily="34" charset="0"/>
            </a:rPr>
            <a:t>Elimination threshold:  ~335 cases or &lt;1 case per 1,000,000 persons</a:t>
          </a:r>
        </a:p>
      </cdr:txBody>
    </cdr:sp>
  </cdr:relSizeAnchor>
</c:userShapes>
</file>

<file path=ppt/drawings/drawing2.xml><?xml version="1.0" encoding="utf-8"?>
<c:userShapes xmlns:c="http://schemas.openxmlformats.org/drawingml/2006/chart">
  <cdr:relSizeAnchor xmlns:cdr="http://schemas.openxmlformats.org/drawingml/2006/chartDrawing">
    <cdr:from>
      <cdr:x>0.44859</cdr:x>
      <cdr:y>0.32745</cdr:y>
    </cdr:from>
    <cdr:to>
      <cdr:x>0.55141</cdr:x>
      <cdr:y>0.67255</cdr:y>
    </cdr:to>
    <cdr:sp macro="" textlink="">
      <cdr:nvSpPr>
        <cdr:cNvPr id="2" name="TextBox 1">
          <a:extLst xmlns:a="http://schemas.openxmlformats.org/drawingml/2006/main">
            <a:ext uri="{FF2B5EF4-FFF2-40B4-BE49-F238E27FC236}">
              <a16:creationId xmlns:a16="http://schemas.microsoft.com/office/drawing/2014/main" id="{C83CF219-BD09-47E3-AA41-086C03B5049C}"/>
            </a:ext>
          </a:extLst>
        </cdr:cNvPr>
        <cdr:cNvSpPr txBox="1"/>
      </cdr:nvSpPr>
      <cdr:spPr>
        <a:xfrm xmlns:a="http://schemas.openxmlformats.org/drawingml/2006/main">
          <a:off x="3989294" y="86764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0.06166</cdr:x>
      <cdr:y>0.86711</cdr:y>
    </cdr:from>
    <cdr:to>
      <cdr:x>0.43469</cdr:x>
      <cdr:y>0.95187</cdr:y>
    </cdr:to>
    <cdr:sp macro="" textlink="">
      <cdr:nvSpPr>
        <cdr:cNvPr id="3" name="TextBox 2">
          <a:extLst xmlns:a="http://schemas.openxmlformats.org/drawingml/2006/main">
            <a:ext uri="{FF2B5EF4-FFF2-40B4-BE49-F238E27FC236}">
              <a16:creationId xmlns:a16="http://schemas.microsoft.com/office/drawing/2014/main" id="{AA672CC9-4DD0-443C-9250-8D71B6EEBC00}"/>
            </a:ext>
          </a:extLst>
        </cdr:cNvPr>
        <cdr:cNvSpPr txBox="1"/>
      </cdr:nvSpPr>
      <cdr:spPr>
        <a:xfrm xmlns:a="http://schemas.openxmlformats.org/drawingml/2006/main">
          <a:off x="548307" y="2297557"/>
          <a:ext cx="3317359" cy="2245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0.45504</cdr:x>
      <cdr:y>0.91292</cdr:y>
    </cdr:from>
    <cdr:to>
      <cdr:x>0.56892</cdr:x>
      <cdr:y>1</cdr:y>
    </cdr:to>
    <cdr:sp macro="" textlink="">
      <cdr:nvSpPr>
        <cdr:cNvPr id="2" name="TextBox 1"/>
        <cdr:cNvSpPr txBox="1"/>
      </cdr:nvSpPr>
      <cdr:spPr>
        <a:xfrm xmlns:a="http://schemas.openxmlformats.org/drawingml/2006/main">
          <a:off x="3299901" y="3923438"/>
          <a:ext cx="825841" cy="374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4.xml><?xml version="1.0" encoding="utf-8"?>
<c:userShapes xmlns:c="http://schemas.openxmlformats.org/drawingml/2006/chart">
  <cdr:relSizeAnchor xmlns:cdr="http://schemas.openxmlformats.org/drawingml/2006/chartDrawing">
    <cdr:from>
      <cdr:x>0.45537</cdr:x>
      <cdr:y>0.92165</cdr:y>
    </cdr:from>
    <cdr:to>
      <cdr:x>0.54463</cdr:x>
      <cdr:y>1</cdr:y>
    </cdr:to>
    <cdr:sp macro="" textlink="">
      <cdr:nvSpPr>
        <cdr:cNvPr id="2" name="TextBox 1">
          <a:extLst xmlns:a="http://schemas.openxmlformats.org/drawingml/2006/main">
            <a:ext uri="{FF2B5EF4-FFF2-40B4-BE49-F238E27FC236}">
              <a16:creationId xmlns:a16="http://schemas.microsoft.com/office/drawing/2014/main" id="{C59611A3-1C89-4597-8A60-53F253C2559E}"/>
            </a:ext>
          </a:extLst>
        </cdr:cNvPr>
        <cdr:cNvSpPr txBox="1"/>
      </cdr:nvSpPr>
      <cdr:spPr>
        <a:xfrm xmlns:a="http://schemas.openxmlformats.org/drawingml/2006/main">
          <a:off x="3916561" y="3700707"/>
          <a:ext cx="767710" cy="314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dr:relSizeAnchor xmlns:cdr="http://schemas.openxmlformats.org/drawingml/2006/chartDrawing">
    <cdr:from>
      <cdr:x>0.22257</cdr:x>
      <cdr:y>0</cdr:y>
    </cdr:from>
    <cdr:to>
      <cdr:x>0.26242</cdr:x>
      <cdr:y>0.05675</cdr:y>
    </cdr:to>
    <cdr:sp macro="" textlink="">
      <cdr:nvSpPr>
        <cdr:cNvPr id="4" name="TextBox 3">
          <a:extLst xmlns:a="http://schemas.openxmlformats.org/drawingml/2006/main">
            <a:ext uri="{FF2B5EF4-FFF2-40B4-BE49-F238E27FC236}">
              <a16:creationId xmlns:a16="http://schemas.microsoft.com/office/drawing/2014/main" id="{821929F0-AEAB-4B96-A625-A30C035E5698}"/>
            </a:ext>
          </a:extLst>
        </cdr:cNvPr>
        <cdr:cNvSpPr txBox="1"/>
      </cdr:nvSpPr>
      <cdr:spPr>
        <a:xfrm xmlns:a="http://schemas.openxmlformats.org/drawingml/2006/main">
          <a:off x="1747079" y="-1155031"/>
          <a:ext cx="312821" cy="207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dirty="0">
            <a:solidFill>
              <a:schemeClr val="accent4">
                <a:lumMod val="50000"/>
              </a:schemeClr>
            </a:solidFill>
            <a:latin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0.52245</cdr:x>
      <cdr:y>0.19906</cdr:y>
    </cdr:from>
    <cdr:to>
      <cdr:x>0.54489</cdr:x>
      <cdr:y>0.26492</cdr:y>
    </cdr:to>
    <cdr:sp macro="" textlink="">
      <cdr:nvSpPr>
        <cdr:cNvPr id="3" name="TextBox 2">
          <a:extLst xmlns:a="http://schemas.openxmlformats.org/drawingml/2006/main">
            <a:ext uri="{FF2B5EF4-FFF2-40B4-BE49-F238E27FC236}">
              <a16:creationId xmlns:a16="http://schemas.microsoft.com/office/drawing/2014/main" id="{BFEBE9BB-BF13-4C44-833C-DFAB87DA0426}"/>
            </a:ext>
          </a:extLst>
        </cdr:cNvPr>
        <cdr:cNvSpPr txBox="1"/>
      </cdr:nvSpPr>
      <cdr:spPr>
        <a:xfrm xmlns:a="http://schemas.openxmlformats.org/drawingml/2006/main">
          <a:off x="4299530" y="790697"/>
          <a:ext cx="184731" cy="26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0.67241</cdr:x>
      <cdr:y>0.03596</cdr:y>
    </cdr:from>
    <cdr:to>
      <cdr:x>0.72031</cdr:x>
      <cdr:y>0.26616</cdr:y>
    </cdr:to>
    <cdr:sp macro="" textlink="">
      <cdr:nvSpPr>
        <cdr:cNvPr id="5" name="TextBox 4">
          <a:extLst xmlns:a="http://schemas.openxmlformats.org/drawingml/2006/main">
            <a:ext uri="{FF2B5EF4-FFF2-40B4-BE49-F238E27FC236}">
              <a16:creationId xmlns:a16="http://schemas.microsoft.com/office/drawing/2014/main" id="{3E363986-C59C-476A-B905-5479E4A524D4}"/>
            </a:ext>
          </a:extLst>
        </cdr:cNvPr>
        <cdr:cNvSpPr txBox="1"/>
      </cdr:nvSpPr>
      <cdr:spPr>
        <a:xfrm xmlns:a="http://schemas.openxmlformats.org/drawingml/2006/main">
          <a:off x="5533696" y="142832"/>
          <a:ext cx="3941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0.44444</cdr:x>
      <cdr:y>0.3849</cdr:y>
    </cdr:from>
    <cdr:to>
      <cdr:x>0.5</cdr:x>
      <cdr:y>0.6571</cdr:y>
    </cdr:to>
    <cdr:sp macro="" textlink="">
      <cdr:nvSpPr>
        <cdr:cNvPr id="6" name="TextBox 5">
          <a:extLst xmlns:a="http://schemas.openxmlformats.org/drawingml/2006/main">
            <a:ext uri="{FF2B5EF4-FFF2-40B4-BE49-F238E27FC236}">
              <a16:creationId xmlns:a16="http://schemas.microsoft.com/office/drawing/2014/main" id="{11D745DC-8900-4202-81FB-3A18B18DCE89}"/>
            </a:ext>
          </a:extLst>
        </cdr:cNvPr>
        <cdr:cNvSpPr txBox="1"/>
      </cdr:nvSpPr>
      <cdr:spPr>
        <a:xfrm xmlns:a="http://schemas.openxmlformats.org/drawingml/2006/main">
          <a:off x="3657600" y="1528916"/>
          <a:ext cx="457199" cy="1081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70238" cy="481013"/>
          </a:xfrm>
          <a:prstGeom prst="rect">
            <a:avLst/>
          </a:prstGeom>
        </p:spPr>
        <p:txBody>
          <a:bodyPr vert="horz" lIns="91400" tIns="45701" rIns="91400" bIns="45701" rtlCol="0"/>
          <a:lstStyle>
            <a:lvl1pPr algn="l">
              <a:defRPr sz="1200"/>
            </a:lvl1pPr>
          </a:lstStyle>
          <a:p>
            <a:endParaRPr lang="en-US"/>
          </a:p>
        </p:txBody>
      </p:sp>
      <p:sp>
        <p:nvSpPr>
          <p:cNvPr id="3" name="Date Placeholder 2"/>
          <p:cNvSpPr>
            <a:spLocks noGrp="1"/>
          </p:cNvSpPr>
          <p:nvPr>
            <p:ph type="dt" sz="quarter" idx="1"/>
          </p:nvPr>
        </p:nvSpPr>
        <p:spPr>
          <a:xfrm>
            <a:off x="4143375" y="3"/>
            <a:ext cx="3170238" cy="481013"/>
          </a:xfrm>
          <a:prstGeom prst="rect">
            <a:avLst/>
          </a:prstGeom>
        </p:spPr>
        <p:txBody>
          <a:bodyPr vert="horz" lIns="91400" tIns="45701" rIns="91400" bIns="45701" rtlCol="0"/>
          <a:lstStyle>
            <a:lvl1pPr algn="r">
              <a:defRPr sz="1200"/>
            </a:lvl1pPr>
          </a:lstStyle>
          <a:p>
            <a:fld id="{CCD9D4F3-1CB6-4E57-BC6A-8FDD6DF1AC39}" type="datetimeFigureOut">
              <a:rPr lang="en-US" smtClean="0"/>
              <a:t>11/6/2024</a:t>
            </a:fld>
            <a:endParaRPr lang="en-US"/>
          </a:p>
        </p:txBody>
      </p:sp>
      <p:sp>
        <p:nvSpPr>
          <p:cNvPr id="4" name="Footer Placeholder 3"/>
          <p:cNvSpPr>
            <a:spLocks noGrp="1"/>
          </p:cNvSpPr>
          <p:nvPr>
            <p:ph type="ftr" sz="quarter" idx="2"/>
          </p:nvPr>
        </p:nvSpPr>
        <p:spPr>
          <a:xfrm>
            <a:off x="3" y="9120188"/>
            <a:ext cx="3170238" cy="481012"/>
          </a:xfrm>
          <a:prstGeom prst="rect">
            <a:avLst/>
          </a:prstGeom>
        </p:spPr>
        <p:txBody>
          <a:bodyPr vert="horz" lIns="91400" tIns="45701" rIns="91400" bIns="45701"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00" tIns="45701" rIns="91400" bIns="45701"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8" cy="479425"/>
          </a:xfrm>
          <a:prstGeom prst="rect">
            <a:avLst/>
          </a:prstGeom>
        </p:spPr>
        <p:txBody>
          <a:bodyPr vert="horz" lIns="91400" tIns="45701" rIns="91400" bIns="4570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4"/>
            <a:ext cx="3170238" cy="479425"/>
          </a:xfrm>
          <a:prstGeom prst="rect">
            <a:avLst/>
          </a:prstGeom>
        </p:spPr>
        <p:txBody>
          <a:bodyPr vert="horz" lIns="91400" tIns="45701" rIns="91400" bIns="45701"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11/6/2024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0" tIns="45701" rIns="91400" bIns="45701" rtlCol="0" anchor="ctr"/>
          <a:lstStyle/>
          <a:p>
            <a:pPr lvl="0"/>
            <a:endParaRPr lang="en-US" noProof="0"/>
          </a:p>
        </p:txBody>
      </p:sp>
      <p:sp>
        <p:nvSpPr>
          <p:cNvPr id="5" name="Notes Placeholder 4"/>
          <p:cNvSpPr>
            <a:spLocks noGrp="1"/>
          </p:cNvSpPr>
          <p:nvPr>
            <p:ph type="body" sz="quarter" idx="3"/>
          </p:nvPr>
        </p:nvSpPr>
        <p:spPr>
          <a:xfrm>
            <a:off x="731841" y="4560892"/>
            <a:ext cx="5851525" cy="4319587"/>
          </a:xfrm>
          <a:prstGeom prst="rect">
            <a:avLst/>
          </a:prstGeom>
        </p:spPr>
        <p:txBody>
          <a:bodyPr vert="horz" lIns="91400" tIns="45701" rIns="91400" bIns="4570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120191"/>
            <a:ext cx="3170238" cy="479425"/>
          </a:xfrm>
          <a:prstGeom prst="rect">
            <a:avLst/>
          </a:prstGeom>
        </p:spPr>
        <p:txBody>
          <a:bodyPr vert="horz" lIns="91400" tIns="45701" rIns="91400" bIns="4570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91"/>
            <a:ext cx="3170238" cy="479425"/>
          </a:xfrm>
          <a:prstGeom prst="rect">
            <a:avLst/>
          </a:prstGeom>
        </p:spPr>
        <p:txBody>
          <a:bodyPr vert="horz" lIns="91400" tIns="45701" rIns="91400" bIns="45701"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585" algn="l" rtl="0" fontAlgn="base">
      <a:spcBef>
        <a:spcPct val="30000"/>
      </a:spcBef>
      <a:spcAft>
        <a:spcPct val="0"/>
      </a:spcAft>
      <a:defRPr sz="1600" kern="1200">
        <a:solidFill>
          <a:schemeClr val="tx1"/>
        </a:solidFill>
        <a:latin typeface="+mn-lt"/>
        <a:ea typeface="+mn-ea"/>
        <a:cs typeface="+mn-cs"/>
      </a:defRPr>
    </a:lvl2pPr>
    <a:lvl3pPr marL="1219170" algn="l" rtl="0" fontAlgn="base">
      <a:spcBef>
        <a:spcPct val="30000"/>
      </a:spcBef>
      <a:spcAft>
        <a:spcPct val="0"/>
      </a:spcAft>
      <a:defRPr sz="1600" kern="1200">
        <a:solidFill>
          <a:schemeClr val="tx1"/>
        </a:solidFill>
        <a:latin typeface="+mn-lt"/>
        <a:ea typeface="+mn-ea"/>
        <a:cs typeface="+mn-cs"/>
      </a:defRPr>
    </a:lvl3pPr>
    <a:lvl4pPr marL="1828754" algn="l" rtl="0" fontAlgn="base">
      <a:spcBef>
        <a:spcPct val="30000"/>
      </a:spcBef>
      <a:spcAft>
        <a:spcPct val="0"/>
      </a:spcAft>
      <a:defRPr sz="1600" kern="1200">
        <a:solidFill>
          <a:schemeClr val="tx1"/>
        </a:solidFill>
        <a:latin typeface="+mn-lt"/>
        <a:ea typeface="+mn-ea"/>
        <a:cs typeface="+mn-cs"/>
      </a:defRPr>
    </a:lvl4pPr>
    <a:lvl5pPr marL="2438339" algn="l" rtl="0" fontAlgn="base">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Tuberculosis in the United States—National Tuberculosis Surveillance System, Highlights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from 2023. This slide set was prepared by the Division of Tuberculosis Elimination, National Center for HIV, Viral Hepatitis, STD, and TB Prevention (NCHHSTP), Centers for Disease Control and Prevention (CDC), U.S. Department of Health and Human Services (HHS). It provides recent trends and highlights of data collected through the National Tuberculosis Surveillance System (NTSS) for 2023. </a:t>
            </a:r>
          </a:p>
          <a:p>
            <a:r>
              <a:rPr lang="en-US" sz="1600" dirty="0">
                <a:effectLst/>
                <a:latin typeface="Calibri" panose="020F0502020204030204" pitchFamily="34" charset="0"/>
                <a:ea typeface="PMingLiU" panose="02020500000000000000" pitchFamily="18" charset="-120"/>
                <a:cs typeface="Times New Roman" panose="02020603050405020304" pitchFamily="18" charset="0"/>
              </a:rPr>
              <a:t>Since 1953, through the cooperation of state and local health departments, CDC has collected information on newly reported cases of tuberculosis (TB) disease in the United States. Each individual TB case report (Report of Verified Case of Tuberculosis, or RVCT) is submitted electronically to CDC. The data for this slide set are based on TB case reports for 1993–</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2023</a:t>
            </a:r>
            <a:r>
              <a:rPr lang="en-US" sz="1600" dirty="0">
                <a:effectLst/>
                <a:latin typeface="Calibri" panose="020F0502020204030204" pitchFamily="34" charset="0"/>
                <a:ea typeface="PMingLiU" panose="02020500000000000000" pitchFamily="18" charset="-120"/>
                <a:cs typeface="Times New Roman" panose="02020603050405020304" pitchFamily="18" charset="0"/>
              </a:rPr>
              <a:t> received by CDC as of </a:t>
            </a:r>
            <a:r>
              <a:rPr lang="en-US" sz="1600" dirty="0">
                <a:solidFill>
                  <a:srgbClr val="FF0000"/>
                </a:solidFill>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July 17, 2024</a:t>
            </a:r>
            <a:r>
              <a:rPr lang="en-US" sz="1600"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 </a:t>
            </a:r>
            <a:r>
              <a:rPr lang="en-US" sz="1600" dirty="0">
                <a:effectLst/>
                <a:latin typeface="Calibri" panose="020F0502020204030204" pitchFamily="34" charset="0"/>
                <a:ea typeface="PMingLiU" panose="02020500000000000000" pitchFamily="18" charset="-120"/>
                <a:cs typeface="Times New Roman" panose="02020603050405020304" pitchFamily="18" charset="0"/>
              </a:rPr>
              <a:t>All case counts and rates for years 1993–2022 have been updated, and data from 2023 have been added.</a:t>
            </a:r>
            <a:endParaRPr lang="en-US" sz="1100" dirty="0">
              <a:solidFill>
                <a:schemeClr val="tx1"/>
              </a:solidFill>
            </a:endParaRP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589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b="0" strike="noStrike" dirty="0">
                <a:effectLst/>
                <a:latin typeface="Calibri"/>
                <a:ea typeface="PMingLiU"/>
                <a:cs typeface="Calibri"/>
              </a:rPr>
              <a:t>M</a:t>
            </a:r>
            <a:r>
              <a:rPr lang="en-US" sz="1600" b="0" dirty="0">
                <a:effectLst/>
                <a:latin typeface="Calibri"/>
                <a:ea typeface="PMingLiU"/>
                <a:cs typeface="Calibri"/>
              </a:rPr>
              <a:t>ost reported TB cases occurred among non-U.S.–born persons (n=7,299, 75.8%); 2,292 (23.8%) cases occurred among U.S.-born persons, and 42 (0.4%) cases were reported with an unknown origin of birth. The percentage of cases among non-U.S.–born persons has gradually increased over time in the past decade, from 65.1% in 2013 to 75.8% in 2023. Compared with 2022, the incidence rate in 2023 among non-U.S.–born persons increased from 13.1 to 15.0 cases per 100,000 persons, while the rate for U.S.-born </a:t>
            </a:r>
            <a:r>
              <a:rPr lang="en-US" sz="1800" dirty="0">
                <a:effectLst/>
                <a:latin typeface="Calibri" panose="020F0502020204030204" pitchFamily="34" charset="0"/>
                <a:ea typeface="Calibri" panose="020F0502020204030204" pitchFamily="34" charset="0"/>
                <a:cs typeface="Arial" panose="020B0604020202020204" pitchFamily="34" charset="0"/>
              </a:rPr>
              <a:t>increased by 7.5% when using unrounded numbers.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47654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Incidence rates for U.S.-born persons are shown in the left figure in purple, and incidence rates for non-U.S.–born persons are shown on the right figure in blue. Note that the scale of the y-axes for these figures are different. </a:t>
            </a:r>
          </a:p>
          <a:p>
            <a:pPr marL="0" marR="0">
              <a:lnSpc>
                <a:spcPct val="107000"/>
              </a:lnSpc>
              <a:spcBef>
                <a:spcPts val="0"/>
              </a:spcBef>
              <a:spcAft>
                <a:spcPts val="800"/>
              </a:spcAft>
            </a:pPr>
            <a:endParaRPr lang="en-US" sz="1600" b="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600" b="0" dirty="0">
                <a:effectLst/>
                <a:latin typeface="Calibri" panose="020F0502020204030204" pitchFamily="34" charset="0"/>
                <a:ea typeface="PMingLiU" panose="02020500000000000000" pitchFamily="18" charset="-120"/>
                <a:cs typeface="Times New Roman" panose="02020603050405020304" pitchFamily="18" charset="0"/>
              </a:rPr>
              <a:t>Among both U.S.-born and non-U.S.</a:t>
            </a:r>
            <a:r>
              <a:rPr lang="en-US" sz="1600" b="0" dirty="0">
                <a:effectLst/>
                <a:latin typeface="Calibri" panose="020F0502020204030204" pitchFamily="34" charset="0"/>
                <a:ea typeface="PMingLiU" panose="02020500000000000000" pitchFamily="18" charset="-120"/>
                <a:cs typeface="Calibri" panose="020F0502020204030204" pitchFamily="34" charset="0"/>
              </a:rPr>
              <a:t>–born persons,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TB incidence rates declined during 2011 to 2020 and increased in 2021.</a:t>
            </a:r>
            <a:r>
              <a:rPr lang="en-US" sz="1600" b="0" strike="noStrike" baseline="0" dirty="0">
                <a:effectLst/>
                <a:latin typeface="Calibri" panose="020F0502020204030204" pitchFamily="34" charset="0"/>
                <a:ea typeface="PMingLiU" panose="02020500000000000000" pitchFamily="18" charset="-120"/>
                <a:cs typeface="Times New Roman" panose="02020603050405020304" pitchFamily="18" charset="0"/>
              </a:rPr>
              <a:t> In 2023, the incidence rates of both groups increased. The incidence rate among n</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on-U.S.–born persons increased by 14.6% from 13.1 cases per 100,000 persons to 15.0 cases per 100,000 persons. The incidence rate among U.S.-born persons was 0.8 cases per 100,000 persons both years, increasing by 7.5% from 2022 to 2023 when using unrounded numbers. </a:t>
            </a:r>
            <a:endParaRPr lang="en-US" sz="1100" b="0" strike="sngStrike" baseline="0" dirty="0">
              <a:latin typeface="+mj-lt"/>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28045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PMingLiU" panose="02020500000000000000" pitchFamily="18" charset="-120"/>
                <a:cs typeface="Times New Roman" panose="02020603050405020304" pitchFamily="18" charset="0"/>
              </a:rPr>
              <a:t>In 2023, 7,299 (75.8%) cases occurred among non-U.S.–born persons and 2,292 (23.8%) cases among U.S.-born persons. The TB incidence rate among non-U.S.–born persons of 15.0 per 100,000 persons was 18 times the rate of 0.8 per 100,000 persons among U.S.-born persons (using unrounded rates).</a:t>
            </a:r>
            <a:endParaRPr lang="en-US" sz="1100" b="0">
              <a:latin typeface="Calibri"/>
              <a:cs typeface="Calibri"/>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62269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Yu Mincho" panose="02020400000000000000" pitchFamily="18" charset="-128"/>
              </a:rPr>
              <a:t>In 2023, the five most common countries of birth among non-U.S.–born persons with TB disease were the same as in previous years</a:t>
            </a:r>
            <a:r>
              <a:rPr lang="en-US" sz="1800">
                <a:effectLst/>
                <a:latin typeface="Times New Roman" panose="02020603050405020304" pitchFamily="18" charset="0"/>
                <a:ea typeface="Yu Mincho" panose="02020400000000000000" pitchFamily="18" charset="-128"/>
              </a:rPr>
              <a:t>. </a:t>
            </a:r>
            <a:r>
              <a:rPr lang="en-US" sz="1800">
                <a:effectLst/>
                <a:latin typeface="Calibri" panose="020F0502020204030204" pitchFamily="34" charset="0"/>
                <a:ea typeface="Yu Mincho" panose="02020400000000000000" pitchFamily="18" charset="-128"/>
              </a:rPr>
              <a:t>These</a:t>
            </a:r>
            <a:r>
              <a:rPr lang="en-US" sz="1800" b="1">
                <a:effectLst/>
                <a:latin typeface="Calibri" panose="020F0502020204030204" pitchFamily="34" charset="0"/>
                <a:ea typeface="Yu Mincho" panose="02020400000000000000" pitchFamily="18" charset="-128"/>
              </a:rPr>
              <a:t> </a:t>
            </a:r>
            <a:r>
              <a:rPr lang="en-US" sz="1800">
                <a:effectLst/>
                <a:latin typeface="Calibri" panose="020F0502020204030204" pitchFamily="34" charset="0"/>
                <a:ea typeface="Yu Mincho" panose="02020400000000000000" pitchFamily="18" charset="-128"/>
              </a:rPr>
              <a:t>countries of birth accounted for almost half (47.6%) of U.S. TB disease cases among non-U.S.–born persons:</a:t>
            </a:r>
            <a:r>
              <a:rPr lang="en-US" sz="1800" b="0">
                <a:effectLst/>
                <a:latin typeface="Times New Roman" panose="02020603050405020304" pitchFamily="18" charset="0"/>
                <a:ea typeface="Yu Mincho" panose="02020400000000000000" pitchFamily="18" charset="-128"/>
                <a:cs typeface="+mn-cs"/>
              </a:rPr>
              <a:t> </a:t>
            </a:r>
            <a:r>
              <a:rPr lang="en-US" sz="1600" b="0">
                <a:effectLst/>
                <a:latin typeface="Calibri" panose="020F0502020204030204" pitchFamily="34" charset="0"/>
                <a:ea typeface="PMingLiU" panose="02020500000000000000" pitchFamily="18" charset="-120"/>
                <a:cs typeface="Times New Roman" panose="02020603050405020304" pitchFamily="18" charset="0"/>
              </a:rPr>
              <a:t>Mexico (17.3%), Philippines (11.5%), India (7.9%), Vietnam (6.2%), and China (4.7%). </a:t>
            </a:r>
            <a:endParaRPr lang="en-US" b="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193638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This slide shows the percentage of TB cases among non-U.S.–born persons</a:t>
            </a:r>
            <a:r>
              <a:rPr lang="en-US" b="1"/>
              <a:t> </a:t>
            </a:r>
            <a:r>
              <a:rPr lang="en-US" b="0"/>
              <a:t>by number of years since initial arrival in the United States prior to diagnosis. In 2023, 37.4% of non-U.S.–born persons with TB were diagnosed within 5 years of arrival in the United States, with more than half of those occurring within the first year after arrival. Nearly one-third (30.4%) were diagnosed after being in the United States for at least 20 years.</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01955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a:t>Since 2010, persons who have lived in the United States for at least 20 years prior to TB diagnosis have comprised the greatest percentage of cases among non-U.S.–born persons, compared to those who have lived in the United States for less than 1 year, 1–4 years, 5–9 years, and 10–19 years. The percentages of persons who were diagnosed 1–4 years, 5–9 years, or 10–19 years after arrival remained relatively consistent during 2010–2023, with the percentages fluctuating within 5%. However, the percentage of cases that occurred among persons who were diagnosed within 1 year of arrival dropped from 13.5% in 2019 to 9.8% in 2020 and then increased to 16.9% in 2022 and 22.4% in 2023.</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64429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This graph shows overall TB case counts since 2011 by race/ethnicity. </a:t>
            </a:r>
            <a:r>
              <a:rPr lang="en-US" sz="1600" b="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Compared with 2022, the number of cases in 2023 decreased among </a:t>
            </a:r>
            <a:r>
              <a:rPr lang="en-US" sz="1600" b="0" i="0" dirty="0">
                <a:effectLst/>
                <a:latin typeface="Calibri" panose="020F0502020204030204" pitchFamily="34" charset="0"/>
                <a:ea typeface="PMingLiU" panose="02020500000000000000" pitchFamily="18" charset="-120"/>
                <a:cs typeface="Times New Roman" panose="02020603050405020304" pitchFamily="18" charset="0"/>
              </a:rPr>
              <a:t>Native Hawaiian or Other Pacific Islanders (2022: 156; 2023: 147) and American Indian or Alaska Native persons (2022: 114; 2022: 108). The case count in all other racial/ethnicity groups (except Other race, first reported in 2023) increased from 2022 to 2023. The largest increase was seen among Hispanic or Latino persons (2022: 2,834; 2023: 3,546; increase of 25.1%), followed by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Black or African American persons (2022: 1,322</a:t>
            </a:r>
            <a:r>
              <a:rPr lang="en-US" sz="1600" b="0" i="0" dirty="0">
                <a:effectLst/>
                <a:latin typeface="Calibri" panose="020F0502020204030204" pitchFamily="34" charset="0"/>
                <a:ea typeface="PMingLiU" panose="02020500000000000000" pitchFamily="18" charset="-120"/>
                <a:cs typeface="Times New Roman" panose="02020603050405020304" pitchFamily="18" charset="0"/>
              </a:rPr>
              <a:t>; 2023: 1,697; increase of 28.4%), and persons who identified as more than one race (2022: 132; 2023: 200; increase of 51.5%).</a:t>
            </a: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388655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600">
                <a:effectLst/>
                <a:latin typeface="Calibri"/>
                <a:ea typeface="PMingLiU"/>
                <a:cs typeface="Calibri"/>
              </a:rPr>
              <a:t>This 100% stacked bar chart shows percentage distributions over time by race/ethnicity.</a:t>
            </a:r>
            <a:endParaRPr lang="en-US" sz="1600" strike="sngStrike">
              <a:effectLst/>
              <a:latin typeface="Calibri"/>
              <a:ea typeface="PMingLiU"/>
              <a:cs typeface="Calibri"/>
            </a:endParaRPr>
          </a:p>
          <a:p>
            <a:pPr defTabSz="948507">
              <a:defRPr/>
            </a:pPr>
            <a:r>
              <a:rPr lang="en-US" sz="1800" b="0">
                <a:effectLst/>
                <a:latin typeface="Segoe UI"/>
                <a:cs typeface="Segoe UI"/>
              </a:rPr>
              <a:t>Despite the decline in overall number of TB cases in 2020 and the subsequent increas</a:t>
            </a:r>
            <a:r>
              <a:rPr lang="en-US" sz="1800" b="0" strike="noStrike" baseline="0">
                <a:effectLst/>
                <a:latin typeface="Segoe UI"/>
                <a:cs typeface="Segoe UI"/>
              </a:rPr>
              <a:t>es fro</a:t>
            </a:r>
            <a:r>
              <a:rPr lang="en-US" sz="1800" b="0">
                <a:effectLst/>
                <a:latin typeface="Segoe UI"/>
                <a:cs typeface="Segoe UI"/>
              </a:rPr>
              <a:t>m 2021 </a:t>
            </a:r>
            <a:r>
              <a:rPr lang="en-US" sz="1800" b="0">
                <a:latin typeface="Segoe UI"/>
                <a:cs typeface="Segoe UI"/>
              </a:rPr>
              <a:t>through</a:t>
            </a:r>
            <a:r>
              <a:rPr lang="en-US" sz="1800" b="0">
                <a:effectLst/>
                <a:latin typeface="Segoe UI"/>
                <a:cs typeface="Segoe UI"/>
              </a:rPr>
              <a:t> 2023, the distribution of race/ethnicity among persons with TB disease was relatively consistent from 2011 to 2021. Starting in 2022, the proportion of TB cases among Hispanic and Latino persons increased from 30.6% in 2021 to 34.0% in 2022 and 36.8% in 2023.</a:t>
            </a:r>
            <a:endParaRPr lang="en-US" sz="1800" b="1">
              <a:effectLst/>
              <a:latin typeface="Segoe UI" panose="020B0502040204020203"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51626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race/ethnicity for 2023. Hispanic or Latino persons were the most common race/ethnicity group among all cases (36.8%), followed by Non-Hispanic Asian persons (30.0%), non-Hispanic Black or African American persons (17.6%), and non-Hispanic White persons (9.3%). All other non-Hispanic race groups (American Indian or Alaska Native persons, Native Hawaiian or Other Pacific Islander persons, persons who identify with more than one race, persons who identify as Other race) and those with unknown or missing race/ethnicity information each represented 1–2% of cases. </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379573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dirty="0">
                <a:effectLst/>
                <a:latin typeface="Calibri" panose="020F0502020204030204" pitchFamily="34" charset="0"/>
                <a:ea typeface="PMingLiU" panose="02020500000000000000" pitchFamily="18" charset="-120"/>
                <a:cs typeface="Times New Roman" panose="02020603050405020304" pitchFamily="18" charset="0"/>
              </a:rPr>
              <a:t>TB incidence rates (cases per 100,000 persons) vary by race/ethnicity groups. In 2023, Native Hawaiian or Other Pacific Islander persons had the highest rate (22.6), followed by Asian persons (</a:t>
            </a:r>
            <a:r>
              <a:rPr lang="en-US" sz="1600" b="0" i="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14.0)</a:t>
            </a:r>
            <a:r>
              <a:rPr lang="en-US" sz="1600" b="0" i="0" dirty="0">
                <a:effectLst/>
                <a:latin typeface="Calibri" panose="020F0502020204030204" pitchFamily="34" charset="0"/>
                <a:ea typeface="PMingLiU" panose="02020500000000000000" pitchFamily="18" charset="-120"/>
                <a:cs typeface="Times New Roman" panose="02020603050405020304" pitchFamily="18" charset="0"/>
              </a:rPr>
              <a:t>. Rates among Hispanic or Latino persons and American Indian or Alaska Native persons were 5.4 and 4.4, respectively. The rate for Hispanic or Latino persons increased from 4.4 in 2022 to 5.4 in 2023 while the rate for Black or African American persons increased from 3.1 in 2022 to 4.0 in 2023. The rate for persons who identify with more than one race increased from 1.7 in 2022 to 2.4 in 2023; still, persons who identify as more than one race and White persons (0.5) had the lowest rates in 2023. Based on unrounded numbers, rates decreased in 2023 compared with 2022 for Native Hawaiian or Other Pacific Islander persons, Asian persons, and American Indian or Alaska Native persons.</a:t>
            </a: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80341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PMingLiU" panose="02020500000000000000" pitchFamily="18" charset="-120"/>
                <a:cs typeface="Times New Roman" panose="02020603050405020304" pitchFamily="18" charset="0"/>
              </a:rPr>
              <a:t>This graph shows the annual number of TB cases in the United States for each year during 1982–2023, and the TB elimination threshold goal of &lt;1 case per 1,000,000 (1 million) persons, which is approximately 335 cases per year for the current U.S. population. In 1992, 26,673 cases were reported in the United States, with an incidence rate of 10.4 cases per 100,000 persons. TB cases and incidence rates have declined substantially since 1992, but the annual rate of decline has been inadequate to achieve TB elimination goals. TB cases and incidence rates declined considerably in 2020, coinciding with the COVID-19 pandemic. TB cases subsequently rose in 2021 and 2022</a:t>
            </a:r>
            <a:r>
              <a:rPr lang="en-US" sz="1800" b="0" dirty="0">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 </a:t>
            </a:r>
            <a:r>
              <a:rPr lang="en-US" sz="1800" b="0" dirty="0">
                <a:effectLst/>
                <a:latin typeface="Calibri" panose="020F0502020204030204" pitchFamily="34" charset="0"/>
                <a:ea typeface="PMingLiU" panose="02020500000000000000" pitchFamily="18" charset="-120"/>
                <a:cs typeface="Times New Roman" panose="02020603050405020304" pitchFamily="18" charset="0"/>
              </a:rPr>
              <a:t>but remained lower than </a:t>
            </a:r>
            <a:r>
              <a:rPr lang="en-US" sz="1800" b="0" dirty="0" err="1">
                <a:effectLst/>
                <a:latin typeface="Calibri" panose="020F0502020204030204" pitchFamily="34" charset="0"/>
                <a:ea typeface="PMingLiU" panose="02020500000000000000" pitchFamily="18" charset="-120"/>
                <a:cs typeface="Times New Roman" panose="02020603050405020304" pitchFamily="18" charset="0"/>
              </a:rPr>
              <a:t>prepandemic</a:t>
            </a:r>
            <a:r>
              <a:rPr lang="en-US" sz="1800" b="0" dirty="0">
                <a:effectLst/>
                <a:latin typeface="Calibri" panose="020F0502020204030204" pitchFamily="34" charset="0"/>
                <a:ea typeface="PMingLiU" panose="02020500000000000000" pitchFamily="18" charset="-120"/>
                <a:cs typeface="Times New Roman" panose="02020603050405020304" pitchFamily="18" charset="0"/>
              </a:rPr>
              <a:t> levels. In 2023, 9,633 </a:t>
            </a:r>
            <a:r>
              <a:rPr lang="en-US" sz="1800" b="0" strike="noStrike" baseline="0" dirty="0">
                <a:effectLst/>
                <a:latin typeface="Calibri" panose="020F0502020204030204" pitchFamily="34" charset="0"/>
                <a:ea typeface="PMingLiU" panose="02020500000000000000" pitchFamily="18" charset="-120"/>
                <a:cs typeface="Times New Roman" panose="02020603050405020304" pitchFamily="18" charset="0"/>
              </a:rPr>
              <a:t>cases </a:t>
            </a:r>
            <a:r>
              <a:rPr lang="en-US" sz="1800" b="0" dirty="0">
                <a:effectLst/>
                <a:latin typeface="Calibri" panose="020F0502020204030204" pitchFamily="34" charset="0"/>
                <a:ea typeface="PMingLiU" panose="02020500000000000000" pitchFamily="18" charset="-120"/>
                <a:cs typeface="Times New Roman" panose="02020603050405020304" pitchFamily="18" charset="0"/>
              </a:rPr>
              <a:t>were reported, with an incidence rate of 2.9 cases per 100,000 persons, </a:t>
            </a:r>
            <a:r>
              <a:rPr lang="en-US" sz="1800" b="0" dirty="0">
                <a:effectLst/>
                <a:latin typeface="Calibri" panose="020F0502020204030204" pitchFamily="34" charset="0"/>
                <a:ea typeface="PMingLiU" panose="02020500000000000000" pitchFamily="18" charset="-120"/>
              </a:rPr>
              <a:t>representing </a:t>
            </a:r>
            <a:r>
              <a:rPr lang="en-US" sz="1800" b="0" dirty="0">
                <a:solidFill>
                  <a:srgbClr val="000000"/>
                </a:solidFill>
                <a:effectLst/>
                <a:latin typeface="Calibri" panose="020F0502020204030204" pitchFamily="34" charset="0"/>
                <a:ea typeface="Times New Roman" panose="02020603050405020304" pitchFamily="18" charset="0"/>
              </a:rPr>
              <a:t>a 15.6% increase in case count and 15.0% increase in incidence rate compared with 2022, and a return to case counts last observed in 2013. </a:t>
            </a:r>
            <a:r>
              <a:rPr lang="en-US" sz="1800" b="0" dirty="0">
                <a:effectLst/>
                <a:latin typeface="Calibri" panose="020F0502020204030204" pitchFamily="34" charset="0"/>
                <a:ea typeface="PMingLiU" panose="02020500000000000000" pitchFamily="18" charset="-120"/>
                <a:cs typeface="Times New Roman" panose="02020603050405020304" pitchFamily="18" charset="0"/>
              </a:rPr>
              <a:t>Renewed progress toward TB elimination is needed.</a:t>
            </a:r>
            <a:endParaRPr lang="en-US" sz="1200" b="0" strike="sngStrike" dirty="0">
              <a:latin typeface="+mj-lt"/>
              <a:ea typeface="PMingLiU" panose="02020500000000000000" pitchFamily="18" charset="-12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37795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a:effectLst/>
                <a:latin typeface="Segoe UI" panose="020B0502040204020203" pitchFamily="34" charset="0"/>
              </a:rPr>
              <a:t>In 2023, among U.S.-born persons, the greatest number of cases were among Black or African American persons (n=751), Hispanic or Latino persons (n=626), and White persons (n=587). </a:t>
            </a:r>
            <a:endParaRPr lang="en-US" sz="1600" strike="sngStrike" baseline="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345271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48507">
              <a:defRPr/>
            </a:pPr>
            <a:r>
              <a:rPr lang="en-US" sz="1600" b="0" dirty="0">
                <a:effectLst/>
                <a:latin typeface="Calibri"/>
                <a:ea typeface="PMingLiU"/>
                <a:cs typeface="Calibri"/>
              </a:rPr>
              <a:t>Since 2011, the highest TB incidence rates (cases per 100,000 persons) among U.S.-born persons have occurred among Native Hawaiian or Other Pacific Islander persons and American Indian or Alaska Native persons. That pattern continued in 2023 with incidence rates of 6.1 among Native Hawaiian or Other Pacific Islander persons and 4.0 among American Indian or Alaska Native persons. The rates among Native Hawaiian or Other Pacific Islander persons and American Indian or Alaska Native persons have greater year-to-year variability than all other groups because of low case counts and smaller population sizes.</a:t>
            </a:r>
            <a:r>
              <a:rPr lang="en-US" sz="1600" b="0" dirty="0">
                <a:latin typeface="Calibri"/>
                <a:ea typeface="PMingLiU"/>
                <a:cs typeface="Calibri"/>
              </a:rPr>
              <a:t> </a:t>
            </a:r>
          </a:p>
          <a:p>
            <a:pPr defTabSz="948507">
              <a:defRPr/>
            </a:pPr>
            <a:endParaRPr lang="en-US" sz="1600" b="0" dirty="0">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r>
              <a:rPr lang="en-US" sz="1600" b="0" dirty="0">
                <a:effectLst/>
                <a:latin typeface="Calibri"/>
                <a:ea typeface="PMingLiU"/>
                <a:cs typeface="Calibri"/>
              </a:rPr>
              <a:t>Incidence rates among U.S.-born persons have declined or remained relatively steady over time</a:t>
            </a:r>
            <a:r>
              <a:rPr lang="en-US" sz="1600" b="0" dirty="0">
                <a:latin typeface="Calibri"/>
                <a:ea typeface="PMingLiU"/>
                <a:cs typeface="Calibri"/>
              </a:rPr>
              <a:t> among </a:t>
            </a:r>
            <a:r>
              <a:rPr lang="en-US" b="0" dirty="0"/>
              <a:t>Black or African American persons, Hispanic or Latino persons, Asian persons, White persons, and persons who identify with more than one race</a:t>
            </a:r>
            <a:r>
              <a:rPr lang="en-US" sz="1600" b="0" dirty="0">
                <a:effectLst/>
                <a:latin typeface="Calibri"/>
                <a:ea typeface="PMingLiU"/>
                <a:cs typeface="Calibri"/>
              </a:rPr>
              <a:t>. Since 2020, the incidence rate of Hispanic or Latino persons has increased, from 1.2 cases per 100,000 persons in 2020 to 1.5 cases per 100,000 persons in 2023, similar to the rate in 2019. White persons and persons who identify with more than one race continue to have the lowest rates among all race groups.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7002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a:ea typeface="PMingLiU"/>
                <a:cs typeface="Calibri"/>
              </a:rPr>
              <a:t>The number of TB cases reported among non-U.S.–born persons increased from 2022 (n=6,183) to 2023 (n=7,299). Over 75% of non-U.S.–born cases occurred among Hispanic or Latino persons (n=2,899) and Asian persons (n=2,769). During 2011 to 2021 the distribution of the number of TB cases by race/ethnicity among non-U.S.–born persons </a:t>
            </a:r>
            <a:r>
              <a:rPr lang="en-US" sz="1600" b="0" strike="noStrike" dirty="0">
                <a:effectLst/>
                <a:latin typeface="Calibri"/>
                <a:ea typeface="PMingLiU"/>
                <a:cs typeface="Calibri"/>
              </a:rPr>
              <a:t>was </a:t>
            </a:r>
            <a:r>
              <a:rPr lang="en-US" sz="1600" b="0" dirty="0">
                <a:effectLst/>
                <a:latin typeface="Calibri"/>
                <a:ea typeface="PMingLiU"/>
                <a:cs typeface="Calibri"/>
              </a:rPr>
              <a:t>relatively consistent. </a:t>
            </a:r>
          </a:p>
          <a:p>
            <a:pPr>
              <a:defRPr/>
            </a:pPr>
            <a:r>
              <a:rPr lang="en-US" sz="1600" b="0" dirty="0">
                <a:effectLst/>
                <a:latin typeface="Segoe UI"/>
                <a:cs typeface="Segoe UI"/>
              </a:rPr>
              <a:t>Starting in 2022, the proportion of TB cases among </a:t>
            </a:r>
            <a:r>
              <a:rPr lang="en-US" sz="1600" b="0" dirty="0">
                <a:effectLst/>
                <a:latin typeface="Calibri"/>
                <a:ea typeface="PMingLiU"/>
                <a:cs typeface="Calibri"/>
              </a:rPr>
              <a:t>non-U.S.–born </a:t>
            </a:r>
            <a:r>
              <a:rPr lang="en-US" sz="1600" b="0" dirty="0">
                <a:effectLst/>
                <a:latin typeface="Segoe UI"/>
                <a:cs typeface="Segoe UI"/>
              </a:rPr>
              <a:t>Hispanic and Latino persons increased from 32.7% in 2021 to 36.8% in 2022 and 39.7% in 2023, surpassing Asian persons (37.9%) as the racial/ethnic group with the highest proportion. The proportion of TB cases among </a:t>
            </a:r>
            <a:r>
              <a:rPr lang="en-US" sz="1600" b="0" dirty="0">
                <a:effectLst/>
                <a:latin typeface="Calibri"/>
                <a:ea typeface="PMingLiU"/>
                <a:cs typeface="Calibri"/>
              </a:rPr>
              <a:t>non-U.S.–born Black and African American persons (12.9%) also increased in 2023 compared with </a:t>
            </a:r>
            <a:r>
              <a:rPr lang="en-US" dirty="0">
                <a:latin typeface="Calibri"/>
                <a:ea typeface="PMingLiU"/>
                <a:cs typeface="Calibri"/>
              </a:rPr>
              <a:t>2022</a:t>
            </a:r>
            <a:r>
              <a:rPr lang="en-US" sz="1600" b="0" dirty="0">
                <a:effectLst/>
                <a:latin typeface="Calibri"/>
                <a:ea typeface="PMingLiU"/>
                <a:cs typeface="Calibri"/>
              </a:rPr>
              <a:t> and 2021 but was less than the proportion in 2020 (13.2%). Other race and persons who identify with more than one race had the lowest number of cases for 2023. The bars do not appear for Multiple race and American Indian or Alaskan Native in the graph for certain years due to the small number of cases among these groups.</a:t>
            </a: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40708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PMingLiU" panose="02020500000000000000" pitchFamily="18" charset="-120"/>
                <a:cs typeface="Times New Roman" panose="02020603050405020304" pitchFamily="18" charset="0"/>
              </a:rPr>
              <a:t>In 2023, among non-U.S.–born persons, persons who identify with more than one race had the highest incidence rate (64.6 cases per 100,000 persons), followed by Native Hawaiian or Other Pacific Islander persons (31.2) and Asian persons (22.3). The rates among Native Hawaiian or Other Pacific Islander persons and persons who identify with more than one race have greater year-to-year variability than all other groups because of low case counts and smaller populations. White persons have the lowest incidence rates among all race/ethnicity groups of non-U.S.–born persons.</a:t>
            </a:r>
            <a:endParaRPr lang="en-US" sz="1100" b="0">
              <a:latin typeface="+mj-lt"/>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425949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07000"/>
              </a:lnSpc>
              <a:spcBef>
                <a:spcPts val="0"/>
              </a:spcBef>
              <a:spcAft>
                <a:spcPts val="800"/>
              </a:spcAf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These figures show TB incidence rates by race/ethnicity among non-U.S.–born persons and U.S.-born persons, separately on the log scale. Non-U.S.–born American Indian or Alaska Native persons did not have any reported TB cases in years 2012, 2014, 2015, 2016, 2019, 2020, and 2022; therefore, their data are not presented in the non-U.S.–born graph since zeros cannot be displayed on the log scale.</a:t>
            </a:r>
          </a:p>
          <a:p>
            <a:pPr marL="0" marR="0">
              <a:lnSpc>
                <a:spcPct val="107000"/>
              </a:lnSpc>
              <a:spcBef>
                <a:spcPts val="0"/>
              </a:spcBef>
              <a:spcAft>
                <a:spcPts val="800"/>
              </a:spcAft>
            </a:pPr>
            <a:endParaRPr lang="en-US" sz="1600" b="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For all race/ethnicity groups, incidence rates are higher among non-U.S.–born persons compared with U.S.-born persons.</a:t>
            </a:r>
          </a:p>
          <a:p>
            <a:endParaRPr lang="en-US" sz="1600" b="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600" b="0" dirty="0">
                <a:effectLst/>
                <a:latin typeface="Calibri" panose="020F0502020204030204" pitchFamily="34" charset="0"/>
                <a:ea typeface="PMingLiU" panose="02020500000000000000" pitchFamily="18" charset="-120"/>
                <a:cs typeface="Times New Roman" panose="02020603050405020304" pitchFamily="18" charset="0"/>
              </a:rPr>
              <a:t>Compared with 202</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2,</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TB incidence rates in 2023 remained steady or increased for all race/ethnicity groups for both U.S.-born and non-U.S.</a:t>
            </a:r>
            <a:r>
              <a:rPr lang="en-US" sz="1600" b="0" dirty="0">
                <a:effectLst/>
                <a:latin typeface="Calibri" panose="020F0502020204030204" pitchFamily="34" charset="0"/>
                <a:ea typeface="PMingLiU" panose="02020500000000000000" pitchFamily="18" charset="-120"/>
                <a:cs typeface="Calibri" panose="020F0502020204030204" pitchFamily="34" charset="0"/>
              </a:rPr>
              <a:t>–born persons,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except among U.S.-born </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American Indian or Alaska Native persons (2022: 4.6; 2023: 4.0), U.S.-born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Asian persons (2022: 1.6; 2023: 1.3), U.S.-born Native Hawaiian or Other Pacific Islander persons (2022: 6.4; 2023: 6.1), and non-U.S.–born Asian persons (202</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2</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b="0" i="0" u="none" strike="noStrike" dirty="0">
                <a:solidFill>
                  <a:srgbClr val="000000"/>
                </a:solidFill>
                <a:effectLst/>
                <a:latin typeface="Calibri" panose="020F0502020204030204" pitchFamily="34" charset="0"/>
              </a:rPr>
              <a:t>22.</a:t>
            </a:r>
            <a:r>
              <a:rPr lang="en-US" b="0" strike="noStrike" dirty="0"/>
              <a:t>7</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2023: 22.</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3).</a:t>
            </a:r>
          </a:p>
          <a:p>
            <a:endPar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dirty="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547087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The distribution of race/ethnicity among persons with TB disease continued to differ markedly by origin of birth in 2023. Almost 40% of the TB cases reported among non-U.S.–born persons occurred among Hispanic persons (39.7%), followed by Asian persons (37.9%), Black or African American persons (12.9%), and White persons (4.2%). Among U.S.-born persons with TB disease, Black or African American persons represented the largest percentage of cases (32.8%), followed by Hispanic or Latino persons (27.3%), White persons (25.6%), and Asian persons (4.8%).</a:t>
            </a:r>
            <a:r>
              <a:rPr lang="en-US" sz="1600" dirty="0">
                <a:solidFill>
                  <a:srgbClr val="000000"/>
                </a:solidFill>
                <a:latin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dirty="0">
              <a:solidFill>
                <a:srgbClr val="000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dirty="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2475602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During 2023, TB incidence rates (cases per 100,000 persons), were higher for every race and ethnicity group among non-U.S.-born persons compared to U.S.-born persons.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Among non-U.S.–born persons </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with TB disease</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persons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who identify with more than one race had the highest incidence rate (64.6) followed by Native Hawaiian or Other Pacific Islander persons (31.2), Asian persons (22.3), Black or African American persons (18.6), Hispanic or Latino persons (13.0), American Indian or Alaska Native persons (8.2) and White persons (3.8). </a:t>
            </a:r>
            <a:r>
              <a:rPr lang="en-US" sz="1600" b="0" dirty="0">
                <a:solidFill>
                  <a:srgbClr val="FF0000"/>
                </a:solidFill>
                <a:latin typeface="Calibri" panose="020F0502020204030204" pitchFamily="34" charset="0"/>
              </a:rPr>
              <a:t>Population data for “Other race” were not available.</a:t>
            </a:r>
            <a:endParaRPr lang="en-US" sz="1600" b="0" dirty="0">
              <a:solidFill>
                <a:srgbClr val="000000"/>
              </a:solidFill>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600" b="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600" b="0" dirty="0">
                <a:effectLst/>
                <a:latin typeface="Calibri" panose="020F0502020204030204" pitchFamily="34" charset="0"/>
                <a:ea typeface="PMingLiU" panose="02020500000000000000" pitchFamily="18" charset="-120"/>
                <a:cs typeface="Times New Roman" panose="02020603050405020304" pitchFamily="18" charset="0"/>
              </a:rPr>
              <a:t>Among U.S.-born persons with TB disease, Native Hawaiian or Other Pacific Islander persons had the highest incidence rate (6.1), followed by American Indian or Alaska Native persons (4.0), Black or African American persons (2.1), Hispanic or Latino persons (1.5), Asian persons (1.3). </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P</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ersons who identify with more than one race (0.5) and White persons (0.3) had the lowest rates. </a:t>
            </a:r>
            <a:endParaRPr lang="en-US" sz="1100" b="0" dirty="0">
              <a:latin typeface="+mj-lt"/>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67622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t>Every age group saw an increase in cases in 2023 compared with 2022 with those in the 25-44 age group having the largest increase in number of cases (2022: 2,453; 2023: 3,011) followed by age 65 and older (2022: 2,252; 2023: 2,528) and age 45-64 (2022: 2,420; 2023: 2,605). The percent increase in cases from 2022 to 2023 was 44.2% among those in the 5</a:t>
            </a:r>
            <a:r>
              <a:rPr lang="en-US" sz="1600" b="0" dirty="0">
                <a:latin typeface="Calibri" panose="020F0502020204030204" pitchFamily="34" charset="0"/>
                <a:cs typeface="Calibri" panose="020F0502020204030204" pitchFamily="34" charset="0"/>
              </a:rPr>
              <a:t>–14 age group, 22.7% in the 25–44 age group and 21.0% in the 15–24 age group.</a:t>
            </a:r>
            <a:endParaRPr lang="en-US" sz="1600"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65221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age group for 202</a:t>
            </a:r>
            <a:r>
              <a:rPr lang="en-US" sz="1600" b="0" i="0" strike="noStrike">
                <a:effectLst/>
                <a:latin typeface="Calibri" panose="020F0502020204030204" pitchFamily="34" charset="0"/>
                <a:ea typeface="PMingLiU" panose="02020500000000000000" pitchFamily="18" charset="-120"/>
                <a:cs typeface="Times New Roman" panose="02020603050405020304" pitchFamily="18" charset="0"/>
              </a:rPr>
              <a:t>3</a:t>
            </a:r>
            <a:r>
              <a:rPr lang="en-US" sz="1600" b="0" i="0">
                <a:effectLst/>
                <a:latin typeface="Calibri" panose="020F0502020204030204" pitchFamily="34" charset="0"/>
                <a:ea typeface="PMingLiU" panose="02020500000000000000" pitchFamily="18" charset="-120"/>
                <a:cs typeface="Times New Roman" panose="02020603050405020304" pitchFamily="18" charset="0"/>
              </a:rPr>
              <a:t>. The largest percentage of TB cases occurred among persons 25 to 44 years old (31.3%), followed by persons 45 to 64 years old (27.0%), persons 65 years old or greater (26.2%), and persons 15 to 24 years old (10.6%). Less than 5% of all TB cases occurred among persons 0 to 14 years old. There were two TB cases with missing or unknown age data, and as such the percentages do not add up to 100%.</a:t>
            </a:r>
            <a:endParaRPr lang="en-US" sz="1600" b="0" i="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419869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b="0">
                <a:effectLst/>
                <a:latin typeface="Calibri"/>
                <a:ea typeface="PMingLiU"/>
                <a:cs typeface="Calibri"/>
              </a:rPr>
              <a:t>This graph displays the TB incidence rates (cases per 100,000 persons) by age group on a log scale. Incidence rates are higher among adults than children less than 15 years old. Among persons </a:t>
            </a:r>
            <a:r>
              <a:rPr lang="en-US">
                <a:latin typeface="Calibri"/>
                <a:ea typeface="PMingLiU"/>
                <a:cs typeface="Calibri"/>
              </a:rPr>
              <a:t>aged 15</a:t>
            </a:r>
            <a:r>
              <a:rPr lang="en-US" sz="1600" b="0">
                <a:effectLst/>
                <a:latin typeface="Calibri"/>
                <a:ea typeface="PMingLiU"/>
                <a:cs typeface="Calibri"/>
              </a:rPr>
              <a:t> years and older, the incidence rates increase with age. In 2023, persons 65 years or older had the highest TB incidence rate (4.3), and children aged 5 to 14 years had the lowest rate (0.6). Incidence increased in 2023 compared with 202</a:t>
            </a:r>
            <a:r>
              <a:rPr lang="en-US" sz="1600" b="0" strike="noStrike">
                <a:effectLst/>
                <a:latin typeface="Calibri"/>
                <a:ea typeface="PMingLiU"/>
                <a:cs typeface="Calibri"/>
              </a:rPr>
              <a:t>2</a:t>
            </a:r>
            <a:r>
              <a:rPr lang="en-US" sz="1600" b="0">
                <a:effectLst/>
                <a:latin typeface="Calibri"/>
                <a:ea typeface="PMingLiU"/>
                <a:cs typeface="Calibri"/>
              </a:rPr>
              <a:t> for all age groups.</a:t>
            </a:r>
            <a:endParaRPr lang="en-US" sz="1100" b="0">
              <a:latin typeface="Calibri"/>
              <a:ea typeface="PMingLiU"/>
              <a:cs typeface="Calibri"/>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87222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a:effectLst/>
                <a:latin typeface="Calibri" panose="020F0502020204030204" pitchFamily="34" charset="0"/>
                <a:ea typeface="Calibri" panose="020F0502020204030204" pitchFamily="34" charset="0"/>
                <a:cs typeface="Times New Roman" panose="02020603050405020304" pitchFamily="18" charset="0"/>
              </a:rPr>
              <a:t>During 2023, the </a:t>
            </a:r>
            <a:r>
              <a:rPr lang="en-US" sz="1600" b="0">
                <a:effectLst/>
                <a:latin typeface="Calibri" panose="020F0502020204030204" pitchFamily="34" charset="0"/>
                <a:ea typeface="Calibri" panose="020F0502020204030204" pitchFamily="34" charset="0"/>
                <a:cs typeface="Times New Roman" panose="02020603050405020304" pitchFamily="18" charset="0"/>
              </a:rPr>
              <a:t>United States reported 9,633 TB cases, an incidence rate of 2.9 cases per 100,000 persons. Except for 2015, the U.S. TB case count and incidence rate declined every year during 1993 to 2020. Since the</a:t>
            </a:r>
            <a:r>
              <a:rPr lang="en-US" sz="1600" b="0" strike="noStrike">
                <a:effectLst/>
                <a:latin typeface="Calibri" panose="020F0502020204030204" pitchFamily="34" charset="0"/>
                <a:ea typeface="Calibri" panose="020F0502020204030204" pitchFamily="34" charset="0"/>
                <a:cs typeface="Times New Roman" panose="02020603050405020304" pitchFamily="18" charset="0"/>
              </a:rPr>
              <a:t> sharp decline in 2020 associated with the COVID-19 pandemic</a:t>
            </a:r>
            <a:r>
              <a:rPr lang="en-US" sz="1600" b="0">
                <a:effectLst/>
                <a:latin typeface="Calibri" panose="020F0502020204030204" pitchFamily="34" charset="0"/>
                <a:ea typeface="Calibri" panose="020F0502020204030204" pitchFamily="34" charset="0"/>
                <a:cs typeface="Times New Roman" panose="02020603050405020304" pitchFamily="18" charset="0"/>
              </a:rPr>
              <a:t>, the annual incidence rate has increased every year. The case count and incidence rate in 2023 exceeds the case count and rate in 2019, the year prior to the COVID-19 pandemic.</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8597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PMingLiU" panose="02020500000000000000" pitchFamily="18" charset="-120"/>
                <a:cs typeface="Times New Roman" panose="02020603050405020304" pitchFamily="18" charset="0"/>
              </a:rPr>
              <a:t>This graph shows the number of cases among U.S.-born persons by age group per year from 1994 to 2023. Among U.S.-born persons, all age groups except those 15–24 years of age and 45–64 years of age experienced an increase in cases in 2023 compared with 2022.</a:t>
            </a:r>
            <a:endParaRPr lang="en-US" sz="1100" b="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715533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This graph displays the TB incidence rates (cases per 100,000 persons) among U.S.-born persons, by age group, on a log scale. Since 1994, each age group among U.S.-born persons has experienced a steady </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de</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crease of at least 67% in incidence rate. The 65 years or older age group experienced a decline of more than 93% (1994: 14.2; 202</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3</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a:t>
            </a:r>
            <a:r>
              <a:rPr lang="en-US" sz="1600" b="0" strike="noStrike" dirty="0">
                <a:effectLst/>
                <a:latin typeface="Calibri" panose="020F0502020204030204" pitchFamily="34" charset="0"/>
                <a:ea typeface="PMingLiU" panose="02020500000000000000" pitchFamily="18" charset="-120"/>
                <a:cs typeface="Times New Roman" panose="02020603050405020304" pitchFamily="18" charset="0"/>
              </a:rPr>
              <a:t>1.0</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Incidence rates were steady or increased in 2023 compared with 2022 for all age groups less than 15 years of age, and the </a:t>
            </a:r>
            <a:r>
              <a:rPr lang="en-US" sz="1100" b="0" strike="noStrike" dirty="0">
                <a:effectLst/>
                <a:latin typeface="Calibri" panose="020F0502020204030204" pitchFamily="34" charset="0"/>
                <a:ea typeface="PMingLiU" panose="02020500000000000000" pitchFamily="18" charset="-120"/>
                <a:cs typeface="Times New Roman" panose="02020603050405020304" pitchFamily="18" charset="0"/>
              </a:rPr>
              <a:t>5 to 14 </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years age group experienced an increase of </a:t>
            </a:r>
            <a:r>
              <a:rPr lang="en-US" sz="1100" b="0" strike="noStrike" dirty="0">
                <a:effectLst/>
                <a:latin typeface="Calibri" panose="020F0502020204030204" pitchFamily="34" charset="0"/>
                <a:ea typeface="PMingLiU" panose="02020500000000000000" pitchFamily="18" charset="-120"/>
                <a:cs typeface="Times New Roman" panose="02020603050405020304" pitchFamily="18" charset="0"/>
              </a:rPr>
              <a:t>33</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  All age groups greater than or equal to 15 years experienced an increase in incidence in 2023 compared with 2022, except for age group 15 to 24 years.</a:t>
            </a:r>
            <a:endParaRPr lang="en-US" sz="1100" b="0" dirty="0">
              <a:latin typeface="+mj-lt"/>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674305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a:effectLst/>
                <a:latin typeface="Calibri" panose="020F0502020204030204" pitchFamily="34" charset="0"/>
                <a:ea typeface="Calibri" panose="020F0502020204030204" pitchFamily="34" charset="0"/>
                <a:cs typeface="Times New Roman" panose="02020603050405020304" pitchFamily="18" charset="0"/>
              </a:rPr>
              <a:t>During 1994 to 2023, the number of TB cases among non-U.S.–born</a:t>
            </a:r>
            <a:r>
              <a:rPr lang="en-US" sz="1800" b="0" i="1">
                <a:effectLst/>
                <a:latin typeface="Calibri" panose="020F0502020204030204" pitchFamily="34" charset="0"/>
                <a:ea typeface="Calibri" panose="020F0502020204030204" pitchFamily="34" charset="0"/>
                <a:cs typeface="Times New Roman" panose="02020603050405020304" pitchFamily="18" charset="0"/>
              </a:rPr>
              <a:t> </a:t>
            </a:r>
            <a:r>
              <a:rPr lang="en-US" sz="1800" b="0">
                <a:effectLst/>
                <a:latin typeface="Calibri" panose="020F0502020204030204" pitchFamily="34" charset="0"/>
                <a:ea typeface="Calibri" panose="020F0502020204030204" pitchFamily="34" charset="0"/>
                <a:cs typeface="Times New Roman" panose="02020603050405020304" pitchFamily="18" charset="0"/>
              </a:rPr>
              <a:t>persons for each age group under 45 years of age decreased, while the number of TB cases for those 45 years of age and above increased. </a:t>
            </a:r>
            <a:r>
              <a:rPr lang="en-US" sz="1800" b="0">
                <a:effectLst/>
                <a:latin typeface="Calibri" panose="020F0502020204030204" pitchFamily="34" charset="0"/>
                <a:ea typeface="PMingLiU" panose="02020500000000000000" pitchFamily="18" charset="-120"/>
                <a:cs typeface="Times New Roman" panose="02020603050405020304" pitchFamily="18" charset="0"/>
              </a:rPr>
              <a:t>The total number of TB cases by age group among non-U.S.–born persons </a:t>
            </a:r>
            <a:r>
              <a:rPr lang="en-US" sz="1800" b="0" i="0">
                <a:effectLst/>
                <a:latin typeface="Calibri" panose="020F0502020204030204" pitchFamily="34" charset="0"/>
                <a:ea typeface="PMingLiU" panose="02020500000000000000" pitchFamily="18" charset="-120"/>
                <a:cs typeface="Times New Roman" panose="02020603050405020304" pitchFamily="18" charset="0"/>
              </a:rPr>
              <a:t>increased from 2022 to 2023</a:t>
            </a:r>
            <a:r>
              <a:rPr lang="en-US" sz="1800" b="0">
                <a:effectLst/>
                <a:latin typeface="Calibri" panose="020F0502020204030204" pitchFamily="34" charset="0"/>
                <a:ea typeface="PMingLiU" panose="02020500000000000000" pitchFamily="18" charset="-120"/>
                <a:cs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a:effectLst/>
                <a:latin typeface="Segoe UI" panose="020B0502040204020203" pitchFamily="34" charset="0"/>
              </a:rPr>
              <a:t>In 2023, people aged 25–44 years had the highest number (n=2,439) of TB cases, followed by those aged ≥65 years and those aged 45–64 years (n=1,990 and n=1,974, respectively). Children 0–4 years of age had the lowest number (n=30) of TB cases.</a:t>
            </a:r>
            <a:endParaRPr lang="en-US" sz="1800" b="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222916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This graph displays the TB incidence rates (cases per 100,000 persons) among non-U.S.</a:t>
            </a:r>
            <a:r>
              <a:rPr lang="en-US" sz="1600" b="0" dirty="0">
                <a:effectLst/>
                <a:latin typeface="Calibri" panose="020F0502020204030204" pitchFamily="34" charset="0"/>
                <a:ea typeface="PMingLiU" panose="02020500000000000000" pitchFamily="18" charset="-120"/>
                <a:cs typeface="Calibri" panose="020F0502020204030204" pitchFamily="34" charset="0"/>
              </a:rPr>
              <a:t>–</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born persons, by age group, on a log scale. From 1994 through 2023, each age group among non-U.S.–born persons has experienced a 50% or greater decline in incidence rate, other than the group for those aged 15 to 24 years, which experienced a decrease of 43%. </a:t>
            </a:r>
            <a:r>
              <a:rPr lang="en-US" sz="1600" b="0" strike="noStrike" baseline="0" dirty="0">
                <a:effectLst/>
                <a:latin typeface="Calibri" panose="020F0502020204030204" pitchFamily="34" charset="0"/>
                <a:ea typeface="PMingLiU" panose="02020500000000000000" pitchFamily="18" charset="-120"/>
                <a:cs typeface="Times New Roman" panose="02020603050405020304" pitchFamily="18" charset="0"/>
              </a:rPr>
              <a:t>The age group for those aged 0-4 years experienced a decline at more than 84% (1994: 57.3; 2023: 9.0).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Compared with 2022, the incidence rate for 2023 decreased by 24% for non-U.S.</a:t>
            </a:r>
            <a:r>
              <a:rPr lang="en-US" sz="1600" b="0" dirty="0">
                <a:effectLst/>
                <a:latin typeface="Calibri" panose="020F0502020204030204" pitchFamily="34" charset="0"/>
                <a:ea typeface="PMingLiU" panose="02020500000000000000" pitchFamily="18" charset="-120"/>
                <a:cs typeface="Calibri" panose="020F0502020204030204" pitchFamily="34" charset="0"/>
              </a:rPr>
              <a:t>–born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persons aged 0 to 4 years from 11.8 to 9.0. For all other age groups among non-U.S.</a:t>
            </a:r>
            <a:r>
              <a:rPr lang="en-US" sz="1600" b="0" dirty="0">
                <a:effectLst/>
                <a:latin typeface="Calibri" panose="020F0502020204030204" pitchFamily="34" charset="0"/>
                <a:ea typeface="PMingLiU" panose="02020500000000000000" pitchFamily="18" charset="-120"/>
                <a:cs typeface="Calibri" panose="020F0502020204030204" pitchFamily="34" charset="0"/>
              </a:rPr>
              <a:t>–born persons, i</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ncidence rates increased from 2022 to 2023. Persons aged 5 to 14 years experienced an increase of 65% from 2022 to 2023 (2022: 3.2, 2023: 5.3).</a:t>
            </a:r>
            <a:endParaRPr lang="en-US" sz="1100" b="0" strike="sngStrike"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755046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PMingLiU" panose="02020500000000000000" pitchFamily="18" charset="-120"/>
                <a:cs typeface="Times New Roman" panose="02020603050405020304" pitchFamily="18" charset="0"/>
              </a:rPr>
              <a:t>As in previous years, males continued to represent the majority (62.3%) of persons with TB disease overall. Based on unrounded numbers, the percentage was greater for males compared with females for all age groups.</a:t>
            </a:r>
            <a:endParaRPr lang="en-US" sz="1100" b="0">
              <a:latin typeface="+mj-l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3894683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PMingLiU" panose="02020500000000000000" pitchFamily="18" charset="-120"/>
                <a:cs typeface="Times New Roman" panose="02020603050405020304" pitchFamily="18" charset="0"/>
              </a:rPr>
              <a:t>In contrast to overall U.S. TB cases, for which over </a:t>
            </a:r>
            <a:r>
              <a:rPr lang="en-US" sz="1600" b="0" i="0" strike="noStrike" baseline="0">
                <a:effectLst/>
                <a:latin typeface="Calibri" panose="020F0502020204030204" pitchFamily="34" charset="0"/>
                <a:ea typeface="PMingLiU" panose="02020500000000000000" pitchFamily="18" charset="-120"/>
                <a:cs typeface="Times New Roman" panose="02020603050405020304" pitchFamily="18" charset="0"/>
              </a:rPr>
              <a:t>three quarters </a:t>
            </a:r>
            <a:r>
              <a:rPr lang="en-US" sz="1600" b="0" i="0">
                <a:effectLst/>
                <a:latin typeface="Calibri" panose="020F0502020204030204" pitchFamily="34" charset="0"/>
                <a:ea typeface="PMingLiU" panose="02020500000000000000" pitchFamily="18" charset="-120"/>
                <a:cs typeface="Times New Roman" panose="02020603050405020304" pitchFamily="18" charset="0"/>
              </a:rPr>
              <a:t>of cases were among non-U.S.–born persons, </a:t>
            </a:r>
            <a:r>
              <a:rPr lang="en-US" sz="1600" b="0">
                <a:effectLst/>
                <a:latin typeface="Calibri" panose="020F0502020204030204" pitchFamily="34" charset="0"/>
                <a:ea typeface="PMingLiU" panose="02020500000000000000" pitchFamily="18" charset="-120"/>
                <a:cs typeface="Times New Roman" panose="02020603050405020304" pitchFamily="18" charset="0"/>
              </a:rPr>
              <a:t>only 129 (27.7%) of 465 cases in children less than 15 years old occurred among non-U.S.–born persons in 2023. The percentage of non-U.S.–born persons among pediatric cases has fluctuated between 20% and 30% since 1993.</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879067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PMingLiU" panose="02020500000000000000" pitchFamily="18" charset="-120"/>
                <a:cs typeface="Times New Roman" panose="02020603050405020304" pitchFamily="18" charset="0"/>
              </a:rPr>
              <a:t>In 2023, the majority (72.3%) of children less than 15 years old with TB disease were U.S.-born, however, </a:t>
            </a:r>
            <a:r>
              <a:rPr lang="en-US" sz="1600" b="0" i="0">
                <a:effectLst/>
                <a:latin typeface="Calibri" panose="020F0502020204030204" pitchFamily="34" charset="0"/>
                <a:ea typeface="PMingLiU" panose="02020500000000000000" pitchFamily="18" charset="-120"/>
                <a:cs typeface="Times New Roman" panose="02020603050405020304" pitchFamily="18" charset="0"/>
              </a:rPr>
              <a:t>the incidence rate (cases per 100,000 persons) was higher among non-U.S.–born children compared with U.S.-born children. For children aged 0 to 4 years old, the incidence rate among non-U.S.–born children (9.0) was more than 8 times the rate among U.S.-born children (1.1). For children aged 5 to 14 years, the incidence rate among non-U.S.–born children (5.3) was more than 13 times the rate among U.S.-born children (0.4).</a:t>
            </a:r>
            <a:endParaRPr lang="en-US" sz="1100" b="0" i="0" strike="sngStrike">
              <a:latin typeface="+mj-lt"/>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4237218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b="0" i="0">
                <a:effectLst/>
                <a:latin typeface="Calibri" panose="020F0502020204030204" pitchFamily="34" charset="0"/>
                <a:ea typeface="PMingLiU" panose="02020500000000000000" pitchFamily="18" charset="-120"/>
                <a:cs typeface="Times New Roman" panose="02020603050405020304" pitchFamily="18" charset="0"/>
              </a:rPr>
              <a:t>The vast majority of TB cases had pulmonary TB only (69.8%), 18.0% had extrapulmonary TB only, and 11.4% had both pulmonary and extrapulmonary TB. There were a total of 3,179 extrapulmonary sites of disease. Among these, lymphatic (27.1%) and pleural (23.1%) sites of disease were the most common, followed by bone and joint (8.8%), peritoneal (5.7%), meningeal (5.7%), genitourinary (4.1%), and laryngeal (0.6%). “Other” (24.9%) includes all other extrapulmonary sites of disease (e.g., ocular, hepatic).</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281776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dirty="0">
                <a:effectLst/>
                <a:latin typeface="Calibri" panose="020F0502020204030204" pitchFamily="34" charset="0"/>
                <a:ea typeface="PMingLiU" panose="02020500000000000000" pitchFamily="18" charset="-120"/>
                <a:cs typeface="Times New Roman" panose="02020603050405020304" pitchFamily="18" charset="0"/>
              </a:rPr>
              <a:t>Since 2002, the percentage of patients started on HRZE, the standard initial four-drug regimen of isoniazid, rifampin, pyrazinamide, and ethambutol, has remained above 80%. RPT-MOX is a d</a:t>
            </a:r>
            <a:r>
              <a:rPr lang="en-US" sz="1800" dirty="0">
                <a:effectLst/>
                <a:latin typeface="Segoe UI" panose="020B0502040204020203" pitchFamily="34" charset="0"/>
              </a:rPr>
              <a:t>aily 4-month regimen with rifapentine, isoniazid, pyrazinamide, and moxifloxacin, first recommended by CDC in 2022.</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During 2022 and 2023, less than 1% of TB cases were among patients started on RPT-MOX. The RPT-MOX column color is pink but may be hard to see due to the percentages being less than 1%. </a:t>
            </a:r>
            <a:r>
              <a:rPr lang="en-US" sz="1600" b="0" i="0" dirty="0">
                <a:effectLst/>
                <a:latin typeface="Calibri" panose="020F0502020204030204" pitchFamily="34" charset="0"/>
                <a:ea typeface="PMingLiU" panose="02020500000000000000" pitchFamily="18" charset="-120"/>
                <a:cs typeface="Times New Roman" panose="02020603050405020304" pitchFamily="18" charset="0"/>
              </a:rPr>
              <a:t>In some situations, including known or suspected drug resistance or a clinical contraindication to the standard initial therapy, a different four-drug regimen could be clinically appropriate. The percentage of patients on an initial drug regimen of four or more drugs other than </a:t>
            </a:r>
            <a:r>
              <a:rPr lang="en-US" sz="1600" b="0" i="0" strike="noStrike" baseline="0" dirty="0">
                <a:effectLst/>
                <a:latin typeface="Calibri" panose="020F0502020204030204" pitchFamily="34" charset="0"/>
                <a:ea typeface="PMingLiU" panose="02020500000000000000" pitchFamily="18" charset="-120"/>
                <a:cs typeface="Times New Roman" panose="02020603050405020304" pitchFamily="18" charset="0"/>
              </a:rPr>
              <a:t>the CDC recommended regimens of HRZE or RPT-MOX </a:t>
            </a:r>
            <a:r>
              <a:rPr lang="en-US" sz="1600" b="0" i="0" dirty="0">
                <a:effectLst/>
                <a:latin typeface="Calibri" panose="020F0502020204030204" pitchFamily="34" charset="0"/>
                <a:ea typeface="PMingLiU" panose="02020500000000000000" pitchFamily="18" charset="-120"/>
                <a:cs typeface="Times New Roman" panose="02020603050405020304" pitchFamily="18" charset="0"/>
              </a:rPr>
              <a:t>has increased from 4.3% in 2002 to 11.6% in 2023. Use of initial regimens with less than four drugs has represented &lt;7% of reported cases, each year since 2011.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1937252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Of the 9,334 people diagnosed with TB in 2023 who were prescribed TB therapy, 82.6% started on the standard TB regimen, isoniazid, rifampin, pyrazinamide, and ethambutol (HRZE), 11.6% started on a four-drug regimen other than HRZE, and 5.4% started on a regimen of less than four drugs, including persons who were not prescribed any drugs. Less than 1% of people with TB were prescribed RPT-MOX, a d</a:t>
            </a:r>
            <a:r>
              <a:rPr lang="en-US" sz="1800" b="0" dirty="0">
                <a:effectLst/>
                <a:latin typeface="Calibri" panose="020F0502020204030204" pitchFamily="34" charset="0"/>
                <a:ea typeface="Calibri" panose="020F0502020204030204" pitchFamily="34" charset="0"/>
              </a:rPr>
              <a:t>aily 4-month regimen with rifapentine, isoniazid, pyrazinamide, and moxifloxacin, first recommended by CDC in 2022.</a:t>
            </a:r>
            <a:endParaRPr lang="en-US" sz="1600" b="0" dirty="0">
              <a:effectLst/>
              <a:latin typeface="Calibri" panose="020F0502020204030204" pitchFamily="34" charset="0"/>
              <a:ea typeface="PMingLiU" panose="02020500000000000000" pitchFamily="18" charset="-12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344378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b="0">
                <a:effectLst/>
                <a:latin typeface="Calibri" panose="020F0502020204030204" pitchFamily="34" charset="0"/>
                <a:ea typeface="PMingLiU" panose="02020500000000000000" pitchFamily="18" charset="-120"/>
                <a:cs typeface="Times New Roman" panose="02020603050405020304" pitchFamily="18" charset="0"/>
              </a:rPr>
              <a:t>The top graph shows incidence rates (cases per 100,000 persons) since 2010. The bottom graph shows annual percentage change in incidence rate, with any value &gt;0 representing an increase from the previous year and any value &lt;0 representing a decrease from the previous year. </a:t>
            </a:r>
          </a:p>
          <a:p>
            <a:pPr marL="0" marR="0">
              <a:lnSpc>
                <a:spcPct val="107000"/>
              </a:lnSpc>
              <a:spcBef>
                <a:spcPts val="0"/>
              </a:spcBef>
              <a:spcAft>
                <a:spcPts val="800"/>
              </a:spcAft>
            </a:pPr>
            <a:endParaRPr lang="en-US" sz="1600" b="0">
              <a:effectLst/>
              <a:latin typeface="Calibri" panose="020F0502020204030204" pitchFamily="34" charset="0"/>
              <a:ea typeface="PMingLiU" panose="02020500000000000000" pitchFamily="18" charset="-120"/>
              <a:cs typeface="Times New Roman" panose="02020603050405020304" pitchFamily="18" charset="0"/>
            </a:endParaRPr>
          </a:p>
          <a:p>
            <a:r>
              <a:rPr lang="en-US" sz="1600" b="0">
                <a:effectLst/>
                <a:latin typeface="Calibri" panose="020F0502020204030204" pitchFamily="34" charset="0"/>
                <a:ea typeface="PMingLiU" panose="02020500000000000000" pitchFamily="18" charset="-120"/>
                <a:cs typeface="Times New Roman" panose="02020603050405020304" pitchFamily="18" charset="0"/>
              </a:rPr>
              <a:t>The incidence rate increased by 15% from 2022 (2.5 cases per 100,000 persons) to 2023 (2.9 cases per 100,000 persons)</a:t>
            </a:r>
            <a:r>
              <a:rPr lang="en-US" sz="1600" b="0" strike="noStrike">
                <a:effectLst/>
                <a:latin typeface="Calibri" panose="020F0502020204030204" pitchFamily="34" charset="0"/>
                <a:ea typeface="PMingLiU" panose="02020500000000000000" pitchFamily="18" charset="-120"/>
                <a:cs typeface="Times New Roman" panose="02020603050405020304" pitchFamily="18" charset="0"/>
              </a:rPr>
              <a:t>, which</a:t>
            </a:r>
            <a:r>
              <a:rPr lang="en-US" sz="1600" b="0">
                <a:effectLst/>
                <a:latin typeface="Calibri" panose="020F0502020204030204" pitchFamily="34" charset="0"/>
                <a:ea typeface="PMingLiU" panose="02020500000000000000" pitchFamily="18" charset="-120"/>
                <a:cs typeface="Times New Roman" panose="02020603050405020304" pitchFamily="18" charset="0"/>
              </a:rPr>
              <a:t> is 6% greater than the TB incidence in 2019.</a:t>
            </a:r>
            <a:endParaRPr lang="en-US" sz="1100" b="0">
              <a:latin typeface="+mj-lt"/>
              <a:ea typeface="PMingLiU" panose="02020500000000000000" pitchFamily="18" charset="-12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008930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The percentage of persons with TB disease receiving at least a portion of their medication by directly observed therapy (DOT) has risen from 35.4% in 1993 to 94.0% in 2021, the most recent year with data available. DOT includes both in person and electronic (video call or other electronic method).</a:t>
            </a:r>
            <a:endParaRPr lang="en-US" sz="1100" b="0"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731071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PMingLiU" panose="02020500000000000000" pitchFamily="18" charset="-120"/>
                <a:cs typeface="Times New Roman" panose="02020603050405020304" pitchFamily="18" charset="0"/>
              </a:rPr>
              <a:t>During 2021, the most recent year for which treatment completion data are available, 64.8% of patients were administered treatment exclusively by directly observed therapy (DOT), 4.6% solely by self-administered therapy (SAT), and 29.2% by a combination of DOT and SAT.</a:t>
            </a:r>
            <a:endParaRPr lang="en-US" sz="1100" b="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2686805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a:effectLst/>
                <a:latin typeface="Segoe UI" panose="020B0502040204020203" pitchFamily="34" charset="0"/>
              </a:rPr>
              <a:t>The national goal is for 95% of patients to complete treatment within 12 months if a treatment duration of ≤12 months is indicated. </a:t>
            </a:r>
            <a:r>
              <a:rPr lang="en-US" sz="1600" b="0">
                <a:effectLst/>
                <a:latin typeface="Calibri" panose="020F0502020204030204" pitchFamily="34" charset="0"/>
                <a:ea typeface="PMingLiU" panose="02020500000000000000" pitchFamily="18" charset="-120"/>
                <a:cs typeface="Times New Roman" panose="02020603050405020304" pitchFamily="18" charset="0"/>
              </a:rPr>
              <a:t>Although the percentage of eligible patients completing therapy within 1 year has risen from 63.4% in 1993 to 86.8% in 2021, the United States is still short of the 95% goal. While the percentage of eligible patients that completed therapy within 1 year has been relatively stable since 2009, 2021 had the lowest percentage of patients who completed therapy</a:t>
            </a:r>
            <a:r>
              <a:rPr lang="en-US" sz="1600" b="1">
                <a:effectLst/>
                <a:latin typeface="Calibri" panose="020F0502020204030204" pitchFamily="34" charset="0"/>
                <a:ea typeface="PMingLiU" panose="02020500000000000000" pitchFamily="18" charset="-120"/>
                <a:cs typeface="Times New Roman" panose="02020603050405020304" pitchFamily="18" charset="0"/>
              </a:rPr>
              <a:t> </a:t>
            </a:r>
            <a:r>
              <a:rPr lang="en-US" sz="1600" b="0">
                <a:effectLst/>
                <a:latin typeface="Calibri" panose="020F0502020204030204" pitchFamily="34" charset="0"/>
                <a:ea typeface="PMingLiU" panose="02020500000000000000" pitchFamily="18" charset="-120"/>
                <a:cs typeface="Times New Roman" panose="02020603050405020304" pitchFamily="18" charset="0"/>
              </a:rPr>
              <a:t>since 2008.</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4239708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dirty="0">
                <a:effectLst/>
                <a:latin typeface="Segoe UI" panose="020B0502040204020203" pitchFamily="34" charset="0"/>
              </a:rPr>
              <a:t>In 2023, 588 TB cases were reported as resistant to isoniazid among persons with a known origin of birth. While this is a 61% decrease from 1993 (n=1,516), the number of isoniazid-resistant TB cases increased from 2022 to 2023 among</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persons with a known origin of birth.</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4069441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Multidrug-resistant (MDR) TB is defined as TB resistant to at least isoniazid and rifampin. The overall MDR case count was 100 in 2023 compared with 99 in 2022. Since 1996, the percentage of all MDR cases occurring among persons with no previous history of TB disease (i.e., primary MDR TB) has remained below 1.5%. </a:t>
            </a: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2952893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Coinfection with HIV is a major risk factor for progression of latent TB infection to TB disease. Among 9,403 persons who were alive at TB diagnosis in 2023, HIV status was known for 89.2% (n=8,387).  Among the persons with TB and a known HIV status, the percentage of HIV coinfection decreased from 7.5% in 2011 to 4.9% in 2023 for all persons, from 10.7% in 2011 to 5.9% in 2023 for U.S.-born persons, and from 5.7% in 2011 to 4.6% in 2023 for non-U.S.–born persons. The percentage of HIV coinfection among all three groups has been relatively stable since 2018.</a:t>
            </a: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1899435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Calibri" panose="020F0502020204030204" pitchFamily="34" charset="0"/>
                <a:cs typeface="Times New Roman" panose="02020603050405020304" pitchFamily="18" charset="0"/>
              </a:rPr>
              <a:t>Among all reported medical risk factors for TB disease, diabetes mellitus (23.4%) was reported most frequently by all persons with TB, followed by non-HIV immunosuppression (6.2%), viral hepatitis (3.3%), end stage renal disease (2.6%), TNF-</a:t>
            </a:r>
            <a:r>
              <a:rPr lang="el-GR" sz="1600" b="0">
                <a:effectLst/>
                <a:latin typeface="Segoe UI" panose="020B0502040204020203" pitchFamily="34" charset="0"/>
                <a:ea typeface="Calibri" panose="020F0502020204030204" pitchFamily="34" charset="0"/>
                <a:cs typeface="Segoe UI" panose="020B0502040204020203" pitchFamily="34" charset="0"/>
              </a:rPr>
              <a:t>α</a:t>
            </a:r>
            <a:r>
              <a:rPr lang="en-US" sz="1600" b="0">
                <a:effectLst/>
                <a:latin typeface="Segoe UI" panose="020B0502040204020203" pitchFamily="34" charset="0"/>
                <a:ea typeface="Calibri" panose="020F0502020204030204" pitchFamily="34" charset="0"/>
                <a:cs typeface="Segoe UI" panose="020B0502040204020203" pitchFamily="34" charset="0"/>
              </a:rPr>
              <a:t> inhibitors (1.2%), and post-organ transplantation (0.8%)</a:t>
            </a:r>
            <a:r>
              <a:rPr lang="en-US" sz="1600" b="0">
                <a:effectLst/>
                <a:latin typeface="Calibri" panose="020F0502020204030204" pitchFamily="34" charset="0"/>
                <a:ea typeface="Calibri" panose="020F0502020204030204" pitchFamily="34" charset="0"/>
                <a:cs typeface="Times New Roman" panose="02020603050405020304" pitchFamily="18" charset="0"/>
              </a:rPr>
              <a:t>. Diabetes mellitus was more common among non-U.S.–born persons (25.6%), compared with U.S.-born persons (16.3%).</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3051456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dirty="0">
                <a:effectLst/>
                <a:latin typeface="Calibri" panose="020F0502020204030204" pitchFamily="34" charset="0"/>
                <a:ea typeface="Calibri" panose="020F0502020204030204" pitchFamily="34" charset="0"/>
                <a:cs typeface="Times New Roman" panose="02020603050405020304" pitchFamily="18" charset="0"/>
              </a:rPr>
              <a:t>Among persons who had risk factor information available and were at least 15 years of age, the most common social risk factor reported was current or former tobacco smoking (31.2%), followed by excess alcohol use (7.9%), noninjecting drug use (7.8%), experiencing homelessness (5.9%), resident of a correctional facility (3.6%), resident of a long-term care facility (1.4%) and injecting drug use (1.1%). Persons residing in congregate settings, such as homeless shelters, correctional facilities, and long-term care facilities, are at higher risk of being infected with TB bacteria than the general population.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14092095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slide shows the </a:t>
            </a:r>
            <a:r>
              <a:rPr lang="en-US" b="0" strike="noStrike" baseline="0" dirty="0"/>
              <a:t>number </a:t>
            </a:r>
            <a:r>
              <a:rPr lang="en-US" b="0" dirty="0"/>
              <a:t>of TB cases among people who were reported to be residing in a correctional facility at the time of TB diagnosis and the percentages of those in local jail, federal prison, state prison, or other correctional facility. </a:t>
            </a:r>
            <a:r>
              <a:rPr lang="en-US" dirty="0"/>
              <a:t>Of the 324 TB cases among residents of a correctional facility </a:t>
            </a:r>
            <a:r>
              <a:rPr lang="en-US" strike="noStrike" baseline="0" dirty="0"/>
              <a:t>at the time of TB diagnosis</a:t>
            </a:r>
            <a:r>
              <a:rPr lang="en-US" dirty="0"/>
              <a:t>, most (53.7%) were in other type of correctional facility, 23.5% were in local jail, 11.7% in federal prison, and 9.9% were in state prison. Other type of correctional facility includes Immigration and Customs Enforcement detention centers, Indian reservation facilities (e.g., tribal jails), military stockades and jails, federal park police facilities, police lockups (temporary holding facilities for persons who have not been formally charged in court), or other correctional facilities that are not included in the other specific choices.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320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In 2021, the most recent year for which complete data are available, 881 (11.2%) deaths were reported. Of the 881 deaths reported, 258 (29.3%) were deaths at the time of TB diagnosis, and 623 (70.7%) were deaths after diagnosis (i.e., during treatment). TB was reported as the cause of death for 34.5% (n=89) of persons who were dead at diagnosis and 44.6% (n=278) of persons who died after diagnosis.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206886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The National Vital Statistics System (NVSS) reported 565 TB-related deaths (0.2 deaths per 100,000 persons) where TB was the underlying cause of death for 2022, the most recent year for which data are available. This represents a 6.1% decrease in deaths and a 6.5% decrease in the mortality rate compared with 2021.</a:t>
            </a: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It is important to note that under current NVSS guidance, deaths caused by TB among persons with comorbid HIV infections are classified with HIV as the underlying cause of death, not TB, and are not included here.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National Vital Statistics System accessed from CDC WONDER as of June 25, 2024: https://wonder.cdc.gov/</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4082713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US" sz="1600" dirty="0">
                <a:effectLst/>
                <a:latin typeface="+mj-lt"/>
                <a:ea typeface="PMingLiU"/>
                <a:cs typeface="Calibri"/>
              </a:rPr>
              <a:t>This slide depicts the assignment of wgMLSType. Isolates </a:t>
            </a:r>
            <a:r>
              <a:rPr lang="en-US" dirty="0">
                <a:latin typeface="+mj-lt"/>
                <a:ea typeface="PMingLiU"/>
                <a:cs typeface="Calibri"/>
              </a:rPr>
              <a:t>from patients</a:t>
            </a:r>
            <a:r>
              <a:rPr lang="en-US" b="1" dirty="0">
                <a:latin typeface="+mj-lt"/>
                <a:ea typeface="PMingLiU"/>
                <a:cs typeface="Calibri"/>
              </a:rPr>
              <a:t> </a:t>
            </a:r>
            <a:r>
              <a:rPr lang="en-US" b="0" dirty="0">
                <a:latin typeface="+mj-lt"/>
                <a:ea typeface="PMingLiU"/>
                <a:cs typeface="Calibri"/>
              </a:rPr>
              <a:t>(in the United States, its territories, and U.S.-affiliated Pacific islands) </a:t>
            </a:r>
            <a:r>
              <a:rPr lang="en-US" dirty="0">
                <a:latin typeface="+mj-lt"/>
                <a:ea typeface="PMingLiU"/>
                <a:cs typeface="Calibri"/>
              </a:rPr>
              <a:t>with</a:t>
            </a:r>
            <a:r>
              <a:rPr lang="en-US" sz="1600" dirty="0">
                <a:effectLst/>
                <a:latin typeface="+mj-lt"/>
                <a:ea typeface="PMingLiU"/>
                <a:cs typeface="Calibri"/>
              </a:rPr>
              <a:t> whole genome sequencing based allele patterns that are ≥99.7% identical are assigned a numbered whole-genome multilocus sequence type or wgMLSType. Isolates with allele patterns &lt;99.7% identical are assigned a wgMLSType of “</a:t>
            </a:r>
            <a:r>
              <a:rPr lang="en-US" sz="1600" dirty="0" err="1">
                <a:effectLst/>
                <a:latin typeface="+mj-lt"/>
                <a:ea typeface="PMingLiU"/>
                <a:cs typeface="Calibri"/>
              </a:rPr>
              <a:t>MTBCunique</a:t>
            </a:r>
            <a:r>
              <a:rPr lang="en-US" sz="1600" dirty="0">
                <a:effectLst/>
                <a:latin typeface="+mj-lt"/>
                <a:ea typeface="PMingLiU"/>
                <a:cs typeface="Calibri"/>
              </a:rPr>
              <a:t>.” An isolate designated as </a:t>
            </a:r>
            <a:r>
              <a:rPr lang="en-US" sz="1600" dirty="0" err="1">
                <a:effectLst/>
                <a:latin typeface="+mj-lt"/>
                <a:ea typeface="PMingLiU"/>
                <a:cs typeface="Calibri"/>
              </a:rPr>
              <a:t>MTBCunique</a:t>
            </a:r>
            <a:r>
              <a:rPr lang="en-US" sz="1600" dirty="0">
                <a:effectLst/>
                <a:latin typeface="+mj-lt"/>
                <a:ea typeface="PMingLiU"/>
                <a:cs typeface="Calibri"/>
              </a:rPr>
              <a:t> might be assigned to a numbered wgMLSType if it matches one or more isolates’ allele pattern by ≥99.7% in the future.</a:t>
            </a:r>
          </a:p>
          <a:p>
            <a:pPr>
              <a:lnSpc>
                <a:spcPct val="107000"/>
              </a:lnSpc>
              <a:spcBef>
                <a:spcPts val="0"/>
              </a:spcBef>
              <a:spcAft>
                <a:spcPts val="800"/>
              </a:spcAft>
            </a:pPr>
            <a:endParaRPr lang="en-US" sz="1600" dirty="0">
              <a:effectLst/>
              <a:latin typeface="+mj-lt"/>
              <a:ea typeface="PMingLiU"/>
              <a:cs typeface="Calibri"/>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600" dirty="0">
                <a:effectLst/>
                <a:latin typeface="+mj-lt"/>
                <a:cs typeface="Calibri"/>
              </a:rPr>
              <a:t>For more information on WGS, visit: </a:t>
            </a:r>
            <a:r>
              <a:rPr lang="en-US" dirty="0">
                <a:latin typeface="+mj-lt"/>
                <a:ea typeface="PMingLiU"/>
                <a:cs typeface="Calibri"/>
              </a:rPr>
              <a:t>https://www.cdc.gov/tb/php/genotyping/whole-genome-sequencing.html.</a:t>
            </a:r>
            <a:endParaRPr lang="en-US" dirty="0">
              <a:latin typeface="+mj-lt"/>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2206370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b="0" dirty="0">
                <a:effectLst/>
                <a:latin typeface="Calibri"/>
                <a:ea typeface="PMingLiU"/>
                <a:cs typeface="Calibri"/>
              </a:rPr>
              <a:t>This slide shows the number of county-based TB genotype clusters by the size of the clusters. A genotype cluster has two or more cases with matching wgMLSType within a county during the specified 3-year period. During </a:t>
            </a:r>
            <a:r>
              <a:rPr lang="en-US" b="0" dirty="0">
                <a:latin typeface="Calibri"/>
                <a:ea typeface="PMingLiU"/>
                <a:cs typeface="Calibri"/>
              </a:rPr>
              <a:t>2021</a:t>
            </a:r>
            <a:r>
              <a:rPr lang="en-US" sz="1600" b="0" dirty="0">
                <a:effectLst/>
                <a:latin typeface="Calibri"/>
                <a:ea typeface="PMingLiU"/>
                <a:cs typeface="Calibri"/>
              </a:rPr>
              <a:t> to </a:t>
            </a:r>
            <a:r>
              <a:rPr lang="en-US" b="0" dirty="0">
                <a:latin typeface="Calibri"/>
                <a:ea typeface="PMingLiU"/>
                <a:cs typeface="Calibri"/>
              </a:rPr>
              <a:t>2023</a:t>
            </a:r>
            <a:r>
              <a:rPr lang="en-US" sz="1600" b="0" dirty="0">
                <a:effectLst/>
                <a:latin typeface="Calibri"/>
                <a:ea typeface="PMingLiU"/>
                <a:cs typeface="Calibri"/>
              </a:rPr>
              <a:t>, there were 758 two-case clusters, 172 three-case clusters, 64 four-case clusters, 29 five-case clusters, 29 six-case clusters, 12 seven-case clusters, 6 eight-case clusters, 6 nine-case clusters, and 34 clusters with 10 or more TB cases. The total number of clusters </a:t>
            </a:r>
            <a:r>
              <a:rPr lang="en-US" b="0" dirty="0"/>
              <a:t>was 1,110 during 2021 to 2023 compared with</a:t>
            </a:r>
            <a:r>
              <a:rPr lang="en-US" sz="1600" b="0" dirty="0">
                <a:effectLst/>
                <a:latin typeface="Calibri"/>
                <a:ea typeface="PMingLiU"/>
                <a:cs typeface="Calibri"/>
              </a:rPr>
              <a:t> 987 during 2020 to 2022</a:t>
            </a:r>
            <a:r>
              <a:rPr lang="en-US" b="0" dirty="0"/>
              <a:t>.</a:t>
            </a:r>
            <a:r>
              <a:rPr lang="en-US" sz="1600" b="0" dirty="0">
                <a:effectLst/>
                <a:latin typeface="Calibri"/>
                <a:ea typeface="PMingLiU"/>
                <a:cs typeface="Calibri"/>
              </a:rPr>
              <a:t> The number of clusters with 6 or more cases was 87 during 2021 to 2023 compared with 73 during 2020 to 2022</a:t>
            </a:r>
            <a:r>
              <a:rPr lang="en-US" sz="1600" b="0" u="none" strike="noStrike" dirty="0">
                <a:effectLst/>
                <a:latin typeface="Calibri"/>
                <a:ea typeface="PMingLiU"/>
                <a:cs typeface="Calibri"/>
              </a:rPr>
              <a:t>.</a:t>
            </a:r>
            <a:endParaRPr lang="en-US" sz="1600" b="0" dirty="0">
              <a:effectLst/>
              <a:latin typeface="Calibri"/>
              <a:ea typeface="PMingLiU"/>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1391646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a:ea typeface="PMingLiU"/>
                <a:cs typeface="Calibri"/>
              </a:rPr>
              <a:t>Clusters are classified into alert levels based on a log-likelihood ratio (LLR) calculation. Clusters with an LLR of 4–&lt;10 are classified as a medium alert level, and clusters with an LLR ≥10 are classified as a high alert level. At the cluster level, 52.1% (n=578) of 1,110 clusters identified nationally during 2021 to 2023 were either medium- (44.7%, n=496) or high-level alerts (7.4%, n=82). During 2020–2022, 56.1% (n=554) of 987 clusters were categorized as medium- or high-level alerts.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2281688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b="0" dirty="0">
                <a:effectLst/>
                <a:latin typeface="Calibri"/>
                <a:ea typeface="PMingLiU"/>
                <a:cs typeface="Calibri"/>
              </a:rPr>
              <a:t>A greater percentage of clustered cases </a:t>
            </a:r>
            <a:r>
              <a:rPr lang="en-US" b="0" dirty="0">
                <a:ea typeface="PMingLiU"/>
              </a:rPr>
              <a:t>in </a:t>
            </a:r>
            <a:r>
              <a:rPr lang="en-US" b="0" dirty="0"/>
              <a:t>no alert clusters were non-U.S.–born (59.3%, n=739)</a:t>
            </a:r>
            <a:r>
              <a:rPr lang="en-US" b="0" dirty="0">
                <a:latin typeface="Calibri"/>
                <a:ea typeface="PMingLiU"/>
                <a:cs typeface="Calibri"/>
              </a:rPr>
              <a:t> whereas </a:t>
            </a:r>
            <a:r>
              <a:rPr lang="en-US" b="0" dirty="0"/>
              <a:t>most clustered cases in</a:t>
            </a:r>
            <a:r>
              <a:rPr lang="en-US" sz="1600" b="0" dirty="0">
                <a:effectLst/>
                <a:latin typeface="Calibri"/>
                <a:ea typeface="PMingLiU"/>
                <a:cs typeface="Calibri"/>
              </a:rPr>
              <a:t> alerted clusters were U.S.-born (58.9%, n=1,251</a:t>
            </a:r>
            <a:r>
              <a:rPr lang="en-US" b="0" dirty="0">
                <a:latin typeface="Calibri"/>
                <a:ea typeface="PMingLiU"/>
                <a:cs typeface="Calibri"/>
              </a:rPr>
              <a:t>). </a:t>
            </a:r>
            <a:r>
              <a:rPr lang="en-US" sz="1600" b="0" dirty="0">
                <a:effectLst/>
                <a:latin typeface="Calibri"/>
                <a:ea typeface="PMingLiU"/>
                <a:cs typeface="Calibri"/>
              </a:rPr>
              <a:t>Alerted clusters are concerning for recent transmission and may require further assessment. No alert clusters are not reviewed by CDC for potential follow up.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53</a:t>
            </a:fld>
            <a:endParaRPr lang="en-US"/>
          </a:p>
        </p:txBody>
      </p:sp>
    </p:spTree>
    <p:extLst>
      <p:ext uri="{BB962C8B-B14F-4D97-AF65-F5344CB8AC3E}">
        <p14:creationId xmlns:p14="http://schemas.microsoft.com/office/powerpoint/2010/main" val="33732677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Alerted clusters have a higher concentration of a genotype in the county or county equivalent than non-alerted clusters, and alerted clusters are reviewed by CDC staff for possible programmatic follow-up. </a:t>
            </a:r>
          </a:p>
          <a:p>
            <a:endParaRPr lang="en-US" b="0" dirty="0"/>
          </a:p>
          <a:p>
            <a:r>
              <a:rPr lang="en-US" b="0" dirty="0"/>
              <a:t>The percent of clustered cases in alerted clusters is higher among younger age groups than older. Of the 113 cases that occurred among persons 0 to 4 years old and were in a cluster, 77.0% (n=87) were in a cluster that alerted, compared with 58.4% (n=247) of the 423 cases in persons 65 years or older who were in a cluster. The higher percentage of children aged less than 15 years in an alerted cluster is consistent with TB in children being most often due to recent transmission.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1566300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After considering that only 58 cases reported more than one race and excluding 18 cases with unknown or missing race, the percentages of clustered cases in an alerted cluster were identified among American Indian or Alaska Native persons (98.0%, n=144), Black or African American persons (74.2%, n=598), and Native Hawaiian or Other Pacific Islander persons (73.0%, n=108), compared with all clustered cases in an alerted cluster (63.0%, n=2,131).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4196572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dirty="0">
                <a:effectLst/>
                <a:latin typeface="Calibri"/>
                <a:ea typeface="PMingLiU"/>
                <a:cs typeface="Calibri"/>
              </a:rPr>
              <a:t>The percentages of clustered cases in an alert among persons reporting injecting drug use was 69.6% (n=55) and excess alcohol use was 68.9% (n=352)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compared with 63.0% (n=2,131) among all clustered cases in an alerted cluster</a:t>
            </a:r>
            <a:r>
              <a:rPr lang="en-US" sz="1600" b="0" dirty="0">
                <a:effectLst/>
                <a:latin typeface="Calibri"/>
                <a:ea typeface="PMingLiU"/>
                <a:cs typeface="Calibri"/>
              </a:rPr>
              <a:t>.</a:t>
            </a:r>
            <a:r>
              <a:rPr lang="en-US" sz="1600" b="0" dirty="0">
                <a:latin typeface="Calibri"/>
                <a:ea typeface="PMingLiU"/>
                <a:cs typeface="Calibri"/>
              </a:rPr>
              <a:t> </a:t>
            </a:r>
            <a:r>
              <a:rPr lang="en-US" sz="1600" b="0" dirty="0">
                <a:effectLst/>
                <a:latin typeface="Calibri"/>
                <a:ea typeface="PMingLiU"/>
                <a:cs typeface="Calibri"/>
              </a:rPr>
              <a:t>The percentages of clustered cases in an alert among persons living with HIV were 59.8% (n=122) and 53.4% (n=202) among persons experiencing homelessness.</a:t>
            </a: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56</a:t>
            </a:fld>
            <a:endParaRPr lang="en-US"/>
          </a:p>
        </p:txBody>
      </p:sp>
    </p:spTree>
    <p:extLst>
      <p:ext uri="{BB962C8B-B14F-4D97-AF65-F5344CB8AC3E}">
        <p14:creationId xmlns:p14="http://schemas.microsoft.com/office/powerpoint/2010/main" val="41151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Segoe UI" panose="020B0502040204020203" pitchFamily="34" charset="0"/>
              </a:rPr>
              <a:t>As in past years, four U.S. states combined reported half (50.6%) of all U.S. TB cases in 2023: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California (21.9%, n=2,112), Texas (12.9%, n=1,242), New York state (including New York City, 9.3%, n=894) and Florida (6.5%, n=624). These states are also the most populous states in the United States, but only represent about a third of the total U.S. population.</a:t>
            </a:r>
          </a:p>
          <a:p>
            <a:endParaRPr lang="en-US" sz="16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600" dirty="0">
                <a:effectLst/>
                <a:latin typeface="Calibri" panose="020F0502020204030204" pitchFamily="34" charset="0"/>
                <a:ea typeface="PMingLiU" panose="02020500000000000000" pitchFamily="18" charset="-120"/>
                <a:cs typeface="Times New Roman" panose="02020603050405020304" pitchFamily="18" charset="0"/>
              </a:rPr>
              <a:t>Note: ranges were determined based on the Jenks Natural Breaks method, then rounded to the nearest 100. </a:t>
            </a:r>
            <a:endParaRPr lang="en-US" sz="1100"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14597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Eight states and the District of Columbia had incidence rates higher than the national rate of 2.9 cases per 100,000 persons in 2023. Alaska had the highest rate (10.5), followed by Hawaii (8.1), California (5.4), New York (including New York City, 4.6), Texas (4.1), District of Columbia (4.0), New Jersey (3.7), Maryland (3.3), and Massachusetts (3.2).</a:t>
            </a:r>
          </a:p>
          <a:p>
            <a:pPr marL="0" marR="0">
              <a:lnSpc>
                <a:spcPct val="107000"/>
              </a:lnSpc>
              <a:spcBef>
                <a:spcPts val="0"/>
              </a:spcBef>
              <a:spcAft>
                <a:spcPts val="800"/>
              </a:spcAf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Note: New York City, which is a distinct reporting area, had an incidence rate of 8.3 cases per 100,000 persons. When New York City was analyzed separately, the remainder of New York state had an incidence rate of 1.9 cases per 100,000 persons.</a:t>
            </a: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21569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07000"/>
              </a:lnSpc>
              <a:spcBef>
                <a:spcPts val="0"/>
              </a:spcBef>
              <a:spcAft>
                <a:spcPts val="800"/>
              </a:spcAf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This map shows each state shaded based on two scales, one representing TB case counts and one representing incidence rates, overlaid. Case counts reflect the overall burden of testing, treating, and preventing TB in each jurisdiction, but the incidence provides a clearer picture of epidemiologic risk by jurisdiction. The lighter shades represent lower values and darker shades represent higher values on each measure.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States with low case count and low incidence rate, such as Idaho, are shown in light grey.  (n=18)</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States with low case count but medium incidence rate, such as Nevada, are shown in light pink. (n=10)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States with low case count but high incidence rate, such as Alaska </a:t>
            </a:r>
            <a:r>
              <a:rPr lang="en-US" sz="1800" b="0" dirty="0">
                <a:effectLst/>
                <a:latin typeface="Segoe UI" panose="020B0502040204020203" pitchFamily="34" charset="0"/>
              </a:rPr>
              <a:t>and District of Columbia</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 are shown in magenta. (n=2)</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States with medium case count but low incidence rate, such as Ohio, are shown in light teal. (n=4)</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States with medium case count and medium </a:t>
            </a:r>
            <a:r>
              <a:rPr lang="en-US" sz="1600" b="0">
                <a:effectLst/>
                <a:latin typeface="Calibri" panose="020F0502020204030204" pitchFamily="34" charset="0"/>
                <a:ea typeface="PMingLiU" panose="02020500000000000000" pitchFamily="18" charset="-120"/>
                <a:cs typeface="Times New Roman" panose="02020603050405020304" pitchFamily="18" charset="0"/>
              </a:rPr>
              <a:t>incidence rate,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such as Georgia, are shown in light indigo (the middle of the </a:t>
            </a:r>
            <a:r>
              <a:rPr lang="en-US" sz="1600" b="0">
                <a:effectLst/>
                <a:latin typeface="Calibri" panose="020F0502020204030204" pitchFamily="34" charset="0"/>
                <a:ea typeface="PMingLiU" panose="02020500000000000000" pitchFamily="18" charset="-120"/>
                <a:cs typeface="Times New Roman" panose="02020603050405020304" pitchFamily="18" charset="0"/>
              </a:rPr>
              <a:t>color key). </a:t>
            </a:r>
            <a:r>
              <a:rPr lang="en-US" sz="1600" b="0" dirty="0">
                <a:effectLst/>
                <a:latin typeface="Calibri" panose="020F0502020204030204" pitchFamily="34" charset="0"/>
                <a:ea typeface="PMingLiU" panose="02020500000000000000" pitchFamily="18" charset="-120"/>
                <a:cs typeface="Times New Roman" panose="02020603050405020304" pitchFamily="18" charset="0"/>
              </a:rPr>
              <a:t>(n=11)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States with medium case count and high incidence rate, such as Hawaii, are shown in purple. (n=2)</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None of the states had a high case count but low incidence rate, so turquoise is not found on the map.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Florida was the only state with high case count and medium incidence rate, shown in teal. (n=1)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0" dirty="0">
                <a:effectLst/>
                <a:latin typeface="Calibri" panose="020F0502020204030204" pitchFamily="34" charset="0"/>
                <a:ea typeface="PMingLiU" panose="02020500000000000000" pitchFamily="18" charset="-120"/>
                <a:cs typeface="Times New Roman" panose="02020603050405020304" pitchFamily="18" charset="0"/>
              </a:rPr>
              <a:t>States with high case count and high incidence rate, such as California, are shown in dark indigo. (n=3)</a:t>
            </a:r>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74447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a:effectLst/>
                <a:latin typeface="Calibri" panose="020F0502020204030204" pitchFamily="34" charset="0"/>
                <a:ea typeface="PMingLiU" panose="02020500000000000000" pitchFamily="18" charset="-120"/>
                <a:cs typeface="Times New Roman" panose="02020603050405020304" pitchFamily="18" charset="0"/>
              </a:rPr>
              <a:t>Among the U.S.-Affiliated Pacific Islands, incidence rates (cases per 100,000 persons) ranged from 11.2 (American Samoa, n=5) to 503.7 (Republic of the Marshall Islands, n=210).</a:t>
            </a:r>
            <a:endParaRPr lang="en-US" sz="1100" b="0" strike="sngStrike"/>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73158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49"/>
            <a:ext cx="4011084" cy="1162051"/>
          </a:xfrm>
          <a:prstGeom prst="rect">
            <a:avLst/>
          </a:prstGeom>
        </p:spPr>
        <p:txBody>
          <a:bodyPr anchor="b"/>
          <a:lstStyle>
            <a:lvl1pPr algn="l">
              <a:defRPr sz="2000" b="1" baseline="0">
                <a:effectLst/>
              </a:defRPr>
            </a:lvl1pPr>
          </a:lstStyle>
          <a:p>
            <a:r>
              <a:rPr lang="en-US"/>
              <a:t>Header – Myriad Pro, bold, shadow, 20pt</a:t>
            </a:r>
          </a:p>
        </p:txBody>
      </p:sp>
      <p:sp>
        <p:nvSpPr>
          <p:cNvPr id="3" name="Content Placeholder 2"/>
          <p:cNvSpPr>
            <a:spLocks noGrp="1"/>
          </p:cNvSpPr>
          <p:nvPr>
            <p:ph idx="1" hasCustomPrompt="1"/>
          </p:nvPr>
        </p:nvSpPr>
        <p:spPr>
          <a:xfrm>
            <a:off x="4766733" y="273051"/>
            <a:ext cx="6815667" cy="5518151"/>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609602" y="1435101"/>
            <a:ext cx="4011084" cy="4356099"/>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9"/>
          </a:xfrm>
          <a:prstGeom prst="rect">
            <a:avLst/>
          </a:prstGeom>
        </p:spPr>
        <p:txBody>
          <a:bodyPr anchor="b"/>
          <a:lstStyle>
            <a:lvl1pPr algn="l">
              <a:defRPr sz="2000" b="1" baseline="0">
                <a:effectLst/>
              </a:defRPr>
            </a:lvl1pPr>
          </a:lstStyle>
          <a:p>
            <a:r>
              <a:rPr lang="en-US"/>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3"/>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11/6/2024</a:t>
            </a:fld>
            <a:endParaRPr lang="en-US">
              <a:solidFill>
                <a:srgbClr val="0039A6"/>
              </a:solidFill>
              <a:latin typeface="Myriad Web Pro"/>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en-US">
              <a:solidFill>
                <a:srgbClr val="0039A6"/>
              </a:solidFill>
              <a:latin typeface="Myriad Web Pro"/>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4795"/>
          </a:xfrm>
          <a:prstGeom prst="rect">
            <a:avLst/>
          </a:prstGeom>
        </p:spPr>
      </p:pic>
      <p:sp>
        <p:nvSpPr>
          <p:cNvPr id="7" name="Title 1"/>
          <p:cNvSpPr>
            <a:spLocks noGrp="1"/>
          </p:cNvSpPr>
          <p:nvPr>
            <p:ph type="title" hasCustomPrompt="1"/>
          </p:nvPr>
        </p:nvSpPr>
        <p:spPr>
          <a:xfrm>
            <a:off x="609601" y="1386072"/>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270696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788A"/>
              </a:buClr>
              <a:buFont typeface="Wingdings" panose="05000000000000000000" pitchFamily="2" charset="2"/>
              <a:buChar char="§"/>
              <a:defRPr sz="3200" b="1">
                <a:solidFill>
                  <a:srgbClr val="5F5F5F"/>
                </a:solidFill>
              </a:defRPr>
            </a:lvl1pPr>
            <a:lvl2pPr>
              <a:buClr>
                <a:srgbClr val="9A4E9E"/>
              </a:buClr>
              <a:defRPr sz="2667">
                <a:solidFill>
                  <a:srgbClr val="5F5F5F"/>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4" name="TextBox 3">
            <a:extLst>
              <a:ext uri="{FF2B5EF4-FFF2-40B4-BE49-F238E27FC236}">
                <a16:creationId xmlns:a16="http://schemas.microsoft.com/office/drawing/2014/main" id="{BB92468A-AE81-422B-A86C-4F2319A25E1F}"/>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5785994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7" name="TextBox 6">
            <a:extLst>
              <a:ext uri="{FF2B5EF4-FFF2-40B4-BE49-F238E27FC236}">
                <a16:creationId xmlns:a16="http://schemas.microsoft.com/office/drawing/2014/main" id="{18CEF254-4761-4A44-86CA-4F38AC406A8D}"/>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23125804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0275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61402037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530492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12155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18759329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5870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61438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1986920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055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31035" y="2046295"/>
            <a:ext cx="10392021" cy="2389950"/>
          </a:xfrm>
          <a:prstGeom prst="rect">
            <a:avLst/>
          </a:prstGeom>
          <a:noFill/>
        </p:spPr>
        <p:txBody>
          <a:bodyPr wrap="square" rtlCol="0">
            <a:spAutoFit/>
          </a:bodyPr>
          <a:lstStyle/>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r>
              <a:rPr lang="en-US" sz="2133">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 y="5900749"/>
            <a:ext cx="12191999" cy="957251"/>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100033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43000"/>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r>
              <a:rPr lang="en-US" sz="24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333">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2377595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12192000" cy="1158861"/>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46048"/>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5271211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4467097"/>
            <a:ext cx="10972800" cy="1143000"/>
          </a:xfrm>
          <a:prstGeom prst="rect">
            <a:avLst/>
          </a:prstGeom>
        </p:spPr>
        <p:txBody>
          <a:bodyPr anchor="ctr"/>
          <a:lstStyle>
            <a:lvl1pPr algn="l">
              <a:lnSpc>
                <a:spcPts val="5333"/>
              </a:lnSpc>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610098"/>
            <a:ext cx="10363200" cy="568325"/>
          </a:xfrm>
          <a:prstGeom prst="rect">
            <a:avLst/>
          </a:prstGeom>
        </p:spPr>
        <p:txBody>
          <a:bodyPr anchor="ctr"/>
          <a:lstStyle>
            <a:lvl1pPr marL="0" indent="0" algn="l">
              <a:lnSpc>
                <a:spcPts val="2667"/>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11265408" y="6356350"/>
            <a:ext cx="753275" cy="366183"/>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062655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8230172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1"/>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9344961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pic>
        <p:nvPicPr>
          <p:cNvPr id="2" name="Picture 1">
            <a:extLst>
              <a:ext uri="{FF2B5EF4-FFF2-40B4-BE49-F238E27FC236}">
                <a16:creationId xmlns:a16="http://schemas.microsoft.com/office/drawing/2014/main" id="{F0911660-0328-8FB7-F5E8-8FE9408CEE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6838" t="-4371" r="-5290" b="-9440"/>
          <a:stretch/>
        </p:blipFill>
        <p:spPr>
          <a:xfrm>
            <a:off x="10876548" y="5927557"/>
            <a:ext cx="1114923" cy="717732"/>
          </a:xfrm>
          <a:prstGeom prst="rect">
            <a:avLst/>
          </a:prstGeom>
        </p:spPr>
      </p:pic>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115048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1E5AAA"/>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6025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6565697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4774284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013691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208780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7155064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333">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9271388" y="6356350"/>
            <a:ext cx="2743200" cy="366183"/>
          </a:xfrm>
          <a:prstGeom prst="rect">
            <a:avLst/>
          </a:prstGeom>
        </p:spPr>
        <p:txBody>
          <a:bodyPr vert="horz" lIns="91440" tIns="45720" rIns="91440" bIns="45720" rtlCol="0" anchor="ctr"/>
          <a:lstStyle>
            <a:lvl1pPr algn="r">
              <a:defRPr sz="1333">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2936823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8" r:id="rId4"/>
    <p:sldLayoutId id="2147483929" r:id="rId5"/>
    <p:sldLayoutId id="2147483931" r:id="rId6"/>
    <p:sldLayoutId id="2147483932"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hyperlink" Target="https://data.census.gov/mdat/"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3.xml"/><Relationship Id="rId1" Type="http://schemas.openxmlformats.org/officeDocument/2006/relationships/slideLayout" Target="../slideLayouts/slideLayout33.xml"/><Relationship Id="rId4" Type="http://schemas.openxmlformats.org/officeDocument/2006/relationships/hyperlink" Target="https://data.census.gov/mdat/"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4.xml"/><Relationship Id="rId1" Type="http://schemas.openxmlformats.org/officeDocument/2006/relationships/slideLayout" Target="../slideLayouts/slideLayout33.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33.xml"/><Relationship Id="rId4" Type="http://schemas.openxmlformats.org/officeDocument/2006/relationships/hyperlink" Target="https://data.census.gov/mdat/"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33.xml"/><Relationship Id="rId4" Type="http://schemas.openxmlformats.org/officeDocument/2006/relationships/chart" Target="../charts/chart38.xml"/></Relationships>
</file>

<file path=ppt/slides/_rels/slide3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9.xml"/><Relationship Id="rId1" Type="http://schemas.openxmlformats.org/officeDocument/2006/relationships/slideLayout" Target="../slideLayouts/slideLayout33.xml"/><Relationship Id="rId5" Type="http://schemas.openxmlformats.org/officeDocument/2006/relationships/chart" Target="../charts/chart52.xml"/><Relationship Id="rId4" Type="http://schemas.openxmlformats.org/officeDocument/2006/relationships/chart" Target="../charts/chart51.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3.xml"/><Relationship Id="rId1" Type="http://schemas.openxmlformats.org/officeDocument/2006/relationships/slideLayout" Target="../slideLayouts/slideLayout33.xml"/><Relationship Id="rId4" Type="http://schemas.openxmlformats.org/officeDocument/2006/relationships/chart" Target="../charts/chart56.xml"/></Relationships>
</file>

<file path=ppt/slides/_rels/slide5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hyperlink" Target="http://www.cdc.gov/tb/" TargetMode="External"/><Relationship Id="rId2" Type="http://schemas.openxmlformats.org/officeDocument/2006/relationships/hyperlink" Target="mailto:tbinfo@cdc.gov"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321666D-552E-8B01-76C6-CB7C25ED3568}"/>
              </a:ext>
            </a:extLst>
          </p:cNvPr>
          <p:cNvSpPr>
            <a:spLocks noGrp="1"/>
          </p:cNvSpPr>
          <p:nvPr>
            <p:ph type="body" sz="quarter" idx="11"/>
          </p:nvPr>
        </p:nvSpPr>
        <p:spPr>
          <a:xfrm>
            <a:off x="609600" y="396597"/>
            <a:ext cx="9211733" cy="541867"/>
          </a:xfrm>
        </p:spPr>
        <p:txBody>
          <a:bodyPr/>
          <a:lstStyle/>
          <a:p>
            <a:r>
              <a:rPr lang="en-US" sz="3200" b="1" dirty="0"/>
              <a:t>U.S. Centers for Disease Control and Prevention</a:t>
            </a:r>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6719FC4-8843-F677-11EB-A72BA7D7C2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853012" y="221562"/>
            <a:ext cx="1164571" cy="738253"/>
          </a:xfrm>
          <a:prstGeom prst="rect">
            <a:avLst/>
          </a:prstGeom>
        </p:spPr>
      </p:pic>
      <p:sp>
        <p:nvSpPr>
          <p:cNvPr id="11" name="Title 3">
            <a:extLst>
              <a:ext uri="{FF2B5EF4-FFF2-40B4-BE49-F238E27FC236}">
                <a16:creationId xmlns:a16="http://schemas.microsoft.com/office/drawing/2014/main" id="{23A8F92A-1FB2-802F-76D6-994DF2D0A969}"/>
              </a:ext>
            </a:extLst>
          </p:cNvPr>
          <p:cNvSpPr txBox="1">
            <a:spLocks noGrp="1"/>
          </p:cNvSpPr>
          <p:nvPr>
            <p:ph type="title" idx="4294967295"/>
          </p:nvPr>
        </p:nvSpPr>
        <p:spPr>
          <a:xfrm>
            <a:off x="609601" y="1967697"/>
            <a:ext cx="11211969" cy="1754282"/>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ctr" defTabSz="1219170" rtl="0" eaLnBrk="0" fontAlgn="base" latinLnBrk="0" hangingPunct="0">
              <a:lnSpc>
                <a:spcPct val="140400"/>
              </a:lnSpc>
              <a:spcBef>
                <a:spcPct val="0"/>
              </a:spcBef>
              <a:spcAft>
                <a:spcPct val="0"/>
              </a:spcAft>
              <a:buClrTx/>
              <a:buSzTx/>
              <a:buFontTx/>
              <a:buNone/>
              <a:tabLst/>
              <a:defRPr/>
            </a:pPr>
            <a:r>
              <a:rPr kumimoji="0" lang="en-US" sz="4250" b="1" i="0" u="none" strike="noStrike" kern="1200" cap="none" spc="0" normalizeH="0" baseline="0" noProof="0" dirty="0">
                <a:ln>
                  <a:noFill/>
                </a:ln>
                <a:solidFill>
                  <a:srgbClr val="164380"/>
                </a:solidFill>
                <a:effectLst/>
                <a:uLnTx/>
                <a:uFillTx/>
                <a:latin typeface="Calibri"/>
                <a:ea typeface="+mj-ea"/>
                <a:cs typeface="Calibri"/>
              </a:rPr>
              <a:t>Tuberculosis (TB) Disease in the United States</a:t>
            </a:r>
            <a:br>
              <a:rPr kumimoji="0" lang="en-US" sz="4250" b="1" i="0" u="none" strike="noStrike" kern="1200" cap="none" spc="0" normalizeH="0" baseline="0" noProof="0" dirty="0">
                <a:ln>
                  <a:noFill/>
                </a:ln>
                <a:solidFill>
                  <a:srgbClr val="00788A"/>
                </a:solidFill>
                <a:effectLst/>
                <a:uLnTx/>
                <a:uFillTx/>
                <a:latin typeface="Calibri" pitchFamily="34" charset="0"/>
                <a:ea typeface="+mj-ea"/>
                <a:cs typeface="+mj-cs"/>
              </a:rPr>
            </a:br>
            <a:r>
              <a:rPr kumimoji="0" lang="en-US" sz="4250" b="1" i="0" u="none" strike="noStrike" kern="1200" cap="none" spc="0" normalizeH="0" baseline="0" noProof="0" dirty="0">
                <a:ln>
                  <a:noFill/>
                </a:ln>
                <a:solidFill>
                  <a:srgbClr val="164380"/>
                </a:solidFill>
                <a:effectLst/>
                <a:uLnTx/>
                <a:uFillTx/>
                <a:latin typeface="Calibri"/>
                <a:ea typeface="+mj-ea"/>
                <a:cs typeface="Calibri"/>
              </a:rPr>
              <a:t>1993–2023</a:t>
            </a:r>
            <a:r>
              <a:rPr kumimoji="0" lang="en-US" sz="4250" b="1" i="0" u="none" strike="noStrike" kern="1200" cap="none" spc="0" normalizeH="0" baseline="30000" noProof="0" dirty="0">
                <a:ln>
                  <a:noFill/>
                </a:ln>
                <a:solidFill>
                  <a:srgbClr val="164380"/>
                </a:solidFill>
                <a:effectLst/>
                <a:uLnTx/>
                <a:uFillTx/>
                <a:latin typeface="Calibri"/>
                <a:ea typeface="+mj-ea"/>
                <a:cs typeface="Calibri"/>
              </a:rPr>
              <a:t>*</a:t>
            </a:r>
            <a:br>
              <a:rPr kumimoji="0" lang="en-US" sz="3700" b="1" i="0" u="none" strike="noStrike" kern="1200" cap="none" spc="0" normalizeH="0" baseline="0" noProof="0" dirty="0">
                <a:ln>
                  <a:noFill/>
                </a:ln>
                <a:solidFill>
                  <a:srgbClr val="00788A"/>
                </a:solidFill>
                <a:effectLst/>
                <a:uLnTx/>
                <a:uFillTx/>
                <a:latin typeface="Calibri" pitchFamily="34" charset="0"/>
                <a:ea typeface="+mj-ea"/>
                <a:cs typeface="+mj-cs"/>
              </a:rPr>
            </a:br>
            <a:endParaRPr kumimoji="0" lang="en-US" altLang="en-US" sz="3733" b="1" i="0" u="none" strike="noStrike" kern="1200" cap="none" spc="0" normalizeH="0" baseline="0" noProof="0" dirty="0">
              <a:ln>
                <a:noFill/>
              </a:ln>
              <a:solidFill>
                <a:srgbClr val="006166"/>
              </a:solidFill>
              <a:effectLst/>
              <a:uLnTx/>
              <a:uFillTx/>
              <a:latin typeface="Calibri" pitchFamily="34" charset="0"/>
              <a:ea typeface="+mj-ea"/>
              <a:cs typeface="Calibri" pitchFamily="34" charset="0"/>
            </a:endParaRPr>
          </a:p>
        </p:txBody>
      </p:sp>
      <p:sp>
        <p:nvSpPr>
          <p:cNvPr id="12" name="Text Placeholder 5" descr="Introduction slide for Tuberculosis (TB) Disease in the United States 1993–2023">
            <a:extLst>
              <a:ext uri="{FF2B5EF4-FFF2-40B4-BE49-F238E27FC236}">
                <a16:creationId xmlns:a16="http://schemas.microsoft.com/office/drawing/2014/main" id="{61843848-1152-1719-009E-E9F968818FDB}"/>
              </a:ext>
            </a:extLst>
          </p:cNvPr>
          <p:cNvSpPr txBox="1">
            <a:spLocks/>
          </p:cNvSpPr>
          <p:nvPr/>
        </p:nvSpPr>
        <p:spPr bwMode="auto">
          <a:xfrm>
            <a:off x="428263" y="3429000"/>
            <a:ext cx="11393307" cy="245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lnSpc>
                <a:spcPts val="2000"/>
              </a:lnSpc>
              <a:spcBef>
                <a:spcPct val="20000"/>
              </a:spcBef>
              <a:spcAft>
                <a:spcPct val="0"/>
              </a:spcAft>
              <a:buFont typeface="Arial" panose="020B0604020202020204" pitchFamily="34" charset="0"/>
              <a:buNone/>
              <a:defRPr sz="1800" kern="1200" baseline="0">
                <a:solidFill>
                  <a:srgbClr val="00788A"/>
                </a:solidFill>
                <a:latin typeface="Calibri" pitchFamily="34" charset="0"/>
                <a:ea typeface="+mn-ea"/>
                <a:cs typeface="+mn-cs"/>
              </a:defRPr>
            </a:lvl1pPr>
            <a:lvl2pPr marL="742950" indent="-285750" algn="ctr" rtl="0" eaLnBrk="0" fontAlgn="base" hangingPunct="0">
              <a:spcBef>
                <a:spcPct val="20000"/>
              </a:spcBef>
              <a:spcAft>
                <a:spcPct val="0"/>
              </a:spcAft>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19170">
              <a:lnSpc>
                <a:spcPct val="100000"/>
              </a:lnSpc>
              <a:defRPr/>
            </a:pPr>
            <a:endParaRPr lang="en-US" sz="3200" dirty="0">
              <a:solidFill>
                <a:srgbClr val="164380"/>
              </a:solidFill>
            </a:endParaRPr>
          </a:p>
          <a:p>
            <a:pPr algn="ctr" defTabSz="1219170">
              <a:lnSpc>
                <a:spcPct val="100000"/>
              </a:lnSpc>
              <a:defRPr/>
            </a:pPr>
            <a:r>
              <a:rPr lang="en-US" sz="3200" dirty="0">
                <a:solidFill>
                  <a:srgbClr val="164380"/>
                </a:solidFill>
              </a:rPr>
              <a:t>Division of Tuberculosis Elimination</a:t>
            </a:r>
          </a:p>
          <a:p>
            <a:pPr algn="ctr" defTabSz="1219170">
              <a:lnSpc>
                <a:spcPct val="100000"/>
              </a:lnSpc>
              <a:defRPr/>
            </a:pPr>
            <a:r>
              <a:rPr lang="en-US" sz="3200" dirty="0">
                <a:solidFill>
                  <a:srgbClr val="164380"/>
                </a:solidFill>
              </a:rPr>
              <a:t>National Center for HIV, Viral Hepatitis, STD, and TB Prevention</a:t>
            </a:r>
            <a:endParaRPr lang="en-US" dirty="0">
              <a:solidFill>
                <a:srgbClr val="164380"/>
              </a:solidFill>
            </a:endParaRPr>
          </a:p>
          <a:p>
            <a:pPr algn="ctr" defTabSz="1219170">
              <a:lnSpc>
                <a:spcPct val="100000"/>
              </a:lnSpc>
              <a:defRPr/>
            </a:pPr>
            <a:r>
              <a:rPr lang="en-US" sz="3200" dirty="0">
                <a:solidFill>
                  <a:srgbClr val="164380"/>
                </a:solidFill>
              </a:rPr>
              <a:t>National Tuberculosis Surveillance System</a:t>
            </a:r>
            <a:br>
              <a:rPr lang="en-US" sz="2400" dirty="0">
                <a:solidFill>
                  <a:srgbClr val="164380"/>
                </a:solidFill>
              </a:rPr>
            </a:br>
            <a:endParaRPr lang="en-US" sz="2400" dirty="0">
              <a:solidFill>
                <a:srgbClr val="164380"/>
              </a:solidFill>
              <a:cs typeface="Calibri" pitchFamily="34" charset="0"/>
            </a:endParaRPr>
          </a:p>
        </p:txBody>
      </p:sp>
      <p:sp>
        <p:nvSpPr>
          <p:cNvPr id="13" name="TextBox 12">
            <a:extLst>
              <a:ext uri="{FF2B5EF4-FFF2-40B4-BE49-F238E27FC236}">
                <a16:creationId xmlns:a16="http://schemas.microsoft.com/office/drawing/2014/main" id="{0AB0971D-E7DA-3FD9-35E1-91853AA72A36}"/>
              </a:ext>
            </a:extLst>
          </p:cNvPr>
          <p:cNvSpPr txBox="1"/>
          <p:nvPr/>
        </p:nvSpPr>
        <p:spPr>
          <a:xfrm>
            <a:off x="203200" y="6435912"/>
            <a:ext cx="3671147" cy="348878"/>
          </a:xfrm>
          <a:prstGeom prst="rect">
            <a:avLst/>
          </a:prstGeom>
        </p:spPr>
        <p:txBody>
          <a:bodyPr wrap="square" lIns="121920" tIns="60960" rIns="121920" bIns="60960" rtlCol="0" anchor="t">
            <a:spAutoFit/>
          </a:bodyPr>
          <a:lstStyle/>
          <a:p>
            <a:r>
              <a:rPr lang="en-US" sz="1400" baseline="30000">
                <a:solidFill>
                  <a:srgbClr val="000000"/>
                </a:solidFill>
                <a:latin typeface="Calibri"/>
                <a:cs typeface="Calibri"/>
              </a:rPr>
              <a:t>*</a:t>
            </a:r>
            <a:r>
              <a:rPr lang="en-US" sz="1400">
                <a:solidFill>
                  <a:srgbClr val="000000"/>
                </a:solidFill>
                <a:latin typeface="Calibri"/>
                <a:cs typeface="Calibri"/>
              </a:rPr>
              <a:t>Data updated as of July 17, 2024</a:t>
            </a:r>
          </a:p>
        </p:txBody>
      </p:sp>
    </p:spTree>
    <p:extLst>
      <p:ext uri="{BB962C8B-B14F-4D97-AF65-F5344CB8AC3E}">
        <p14:creationId xmlns:p14="http://schemas.microsoft.com/office/powerpoint/2010/main" val="15873172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B6546E-A7D3-991D-E531-09E668472206}"/>
              </a:ext>
            </a:extLst>
          </p:cNvPr>
          <p:cNvSpPr txBox="1">
            <a:spLocks noGrp="1"/>
          </p:cNvSpPr>
          <p:nvPr>
            <p:ph type="title" idx="4294967295"/>
          </p:nvPr>
        </p:nvSpPr>
        <p:spPr>
          <a:xfrm>
            <a:off x="609600" y="114488"/>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TB Cases and Incidence Rates by Origin of Birth,</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Arial"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United States, 1993–2023</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endParaRPr>
          </a:p>
        </p:txBody>
      </p:sp>
      <p:graphicFrame>
        <p:nvGraphicFramePr>
          <p:cNvPr id="7" name="Chart 6" descr="Graph of U.S. TB cases and incidence rates from 1993-2023 by origin of birth declining with increase starting in 2020. ">
            <a:extLst>
              <a:ext uri="{FF2B5EF4-FFF2-40B4-BE49-F238E27FC236}">
                <a16:creationId xmlns:a16="http://schemas.microsoft.com/office/drawing/2014/main" id="{062FACF2-607F-ADA7-F467-73530C87A3CB}"/>
              </a:ext>
            </a:extLst>
          </p:cNvPr>
          <p:cNvGraphicFramePr/>
          <p:nvPr>
            <p:extLst>
              <p:ext uri="{D42A27DB-BD31-4B8C-83A1-F6EECF244321}">
                <p14:modId xmlns:p14="http://schemas.microsoft.com/office/powerpoint/2010/main" val="3198270852"/>
              </p:ext>
            </p:extLst>
          </p:nvPr>
        </p:nvGraphicFramePr>
        <p:xfrm>
          <a:off x="137561" y="786384"/>
          <a:ext cx="11916878"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40B8E86-D929-DEE7-5E22-02763B17304C}"/>
              </a:ext>
            </a:extLst>
          </p:cNvPr>
          <p:cNvSpPr txBox="1"/>
          <p:nvPr/>
        </p:nvSpPr>
        <p:spPr>
          <a:xfrm>
            <a:off x="-1" y="6467757"/>
            <a:ext cx="12054439"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35431590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252F33-8D4A-765F-3275-66E07B50D88C}"/>
              </a:ext>
            </a:extLst>
          </p:cNvPr>
          <p:cNvSpPr txBox="1">
            <a:spLocks noGrp="1"/>
          </p:cNvSpPr>
          <p:nvPr>
            <p:ph type="title" idx="4294967295"/>
          </p:nvPr>
        </p:nvSpPr>
        <p:spPr>
          <a:xfrm>
            <a:off x="392724" y="164591"/>
            <a:ext cx="11406553"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by Origin of Birth,</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United States, 2011–2023 </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pSp>
        <p:nvGrpSpPr>
          <p:cNvPr id="6" name="Group 5" descr="There are two line graphs showing the incidence per 100,000 persons by origin of birth each year from 2019 to 2020. There was a 19% decline from 2019 to 2020 among non-U.S.-born persons. There was a 20% decline from 2019 to 2020 among U.S.-born persons. ">
            <a:extLst>
              <a:ext uri="{FF2B5EF4-FFF2-40B4-BE49-F238E27FC236}">
                <a16:creationId xmlns:a16="http://schemas.microsoft.com/office/drawing/2014/main" id="{9FC2D59D-C205-4098-7C4F-3A9B32A89F44}"/>
              </a:ext>
            </a:extLst>
          </p:cNvPr>
          <p:cNvGrpSpPr/>
          <p:nvPr/>
        </p:nvGrpSpPr>
        <p:grpSpPr>
          <a:xfrm>
            <a:off x="88550" y="872745"/>
            <a:ext cx="6435077" cy="5680369"/>
            <a:chOff x="4340998" y="1196625"/>
            <a:chExt cx="5134117" cy="3782224"/>
          </a:xfrm>
        </p:grpSpPr>
        <p:graphicFrame>
          <p:nvGraphicFramePr>
            <p:cNvPr id="7" name="Chart 6">
              <a:extLst>
                <a:ext uri="{FF2B5EF4-FFF2-40B4-BE49-F238E27FC236}">
                  <a16:creationId xmlns:a16="http://schemas.microsoft.com/office/drawing/2014/main" id="{C56590A1-1D38-B173-C8C1-9FC0852BEE09}"/>
                </a:ext>
              </a:extLst>
            </p:cNvPr>
            <p:cNvGraphicFramePr>
              <a:graphicFrameLocks/>
            </p:cNvGraphicFramePr>
            <p:nvPr>
              <p:extLst>
                <p:ext uri="{D42A27DB-BD31-4B8C-83A1-F6EECF244321}">
                  <p14:modId xmlns:p14="http://schemas.microsoft.com/office/powerpoint/2010/main" val="2843575696"/>
                </p:ext>
              </p:extLst>
            </p:nvPr>
          </p:nvGraphicFramePr>
          <p:xfrm>
            <a:off x="4340998" y="1196625"/>
            <a:ext cx="4617219" cy="37822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1C0366E-F91E-AB4A-D502-92A9152E4E05}"/>
                </a:ext>
              </a:extLst>
            </p:cNvPr>
            <p:cNvSpPr txBox="1"/>
            <p:nvPr/>
          </p:nvSpPr>
          <p:spPr>
            <a:xfrm>
              <a:off x="7865303" y="2699102"/>
              <a:ext cx="1609812" cy="430354"/>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kern="0">
                  <a:solidFill>
                    <a:srgbClr val="000000"/>
                  </a:solidFill>
                  <a:latin typeface="Calibri" panose="020F0502020204030204" pitchFamily="34" charset="0"/>
                </a:rPr>
                <a:t>8</a:t>
              </a:r>
              <a:r>
                <a:rPr kumimoji="0" lang="en-US" sz="1800" b="0" i="0" u="none" strike="noStrike" kern="0" cap="none" spc="0" normalizeH="0" baseline="0" noProof="0">
                  <a:ln>
                    <a:noFill/>
                  </a:ln>
                  <a:solidFill>
                    <a:srgbClr val="000000"/>
                  </a:solidFill>
                  <a:effectLst/>
                  <a:uLnTx/>
                  <a:uFillTx/>
                  <a:latin typeface="Calibri" panose="020F0502020204030204" pitchFamily="34" charset="0"/>
                </a:rPr>
                <a:t>% increase from 2022 to 2023</a:t>
              </a:r>
            </a:p>
          </p:txBody>
        </p:sp>
        <p:sp>
          <p:nvSpPr>
            <p:cNvPr id="9" name="Oval 8">
              <a:extLst>
                <a:ext uri="{FF2B5EF4-FFF2-40B4-BE49-F238E27FC236}">
                  <a16:creationId xmlns:a16="http://schemas.microsoft.com/office/drawing/2014/main" id="{F93A5A53-F33B-824B-B657-CFA41BE02337}"/>
                </a:ext>
              </a:extLst>
            </p:cNvPr>
            <p:cNvSpPr/>
            <p:nvPr/>
          </p:nvSpPr>
          <p:spPr>
            <a:xfrm>
              <a:off x="8440021" y="3087737"/>
              <a:ext cx="460376" cy="397479"/>
            </a:xfrm>
            <a:prstGeom prst="ellipse">
              <a:avLst/>
            </a:prstGeom>
            <a:noFill/>
            <a:ln w="25400" cap="flat" cmpd="sng" algn="ctr">
              <a:solidFill>
                <a:srgbClr val="10101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Web Pro"/>
                <a:ea typeface="+mn-ea"/>
                <a:cs typeface="+mn-cs"/>
              </a:endParaRPr>
            </a:p>
          </p:txBody>
        </p:sp>
      </p:grpSp>
      <p:graphicFrame>
        <p:nvGraphicFramePr>
          <p:cNvPr id="11" name="Chart 10" descr="Two line graphs comparing TB incidence rates for U.S.-born and non-U.S.–born persons, which increased for both in 2023. ">
            <a:extLst>
              <a:ext uri="{FF2B5EF4-FFF2-40B4-BE49-F238E27FC236}">
                <a16:creationId xmlns:a16="http://schemas.microsoft.com/office/drawing/2014/main" id="{32BFC287-99A9-29E6-1490-F17252A4A645}"/>
              </a:ext>
            </a:extLst>
          </p:cNvPr>
          <p:cNvGraphicFramePr>
            <a:graphicFrameLocks/>
          </p:cNvGraphicFramePr>
          <p:nvPr>
            <p:extLst>
              <p:ext uri="{D42A27DB-BD31-4B8C-83A1-F6EECF244321}">
                <p14:modId xmlns:p14="http://schemas.microsoft.com/office/powerpoint/2010/main" val="2299756068"/>
              </p:ext>
            </p:extLst>
          </p:nvPr>
        </p:nvGraphicFramePr>
        <p:xfrm>
          <a:off x="6086681" y="874690"/>
          <a:ext cx="5788152" cy="567842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E1C3D3F6-A5B9-DCDA-6D33-D952A51F7A73}"/>
              </a:ext>
            </a:extLst>
          </p:cNvPr>
          <p:cNvSpPr txBox="1"/>
          <p:nvPr/>
        </p:nvSpPr>
        <p:spPr>
          <a:xfrm>
            <a:off x="0" y="6487015"/>
            <a:ext cx="12103450"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13" name="Oval 12">
            <a:extLst>
              <a:ext uri="{FF2B5EF4-FFF2-40B4-BE49-F238E27FC236}">
                <a16:creationId xmlns:a16="http://schemas.microsoft.com/office/drawing/2014/main" id="{697E6F80-5D3A-20F1-B622-F17D00E64027}"/>
              </a:ext>
              <a:ext uri="{C183D7F6-B498-43B3-948B-1728B52AA6E4}">
                <adec:decorative xmlns:adec="http://schemas.microsoft.com/office/drawing/2017/decorative" val="1"/>
              </a:ext>
            </a:extLst>
          </p:cNvPr>
          <p:cNvSpPr/>
          <p:nvPr/>
        </p:nvSpPr>
        <p:spPr>
          <a:xfrm>
            <a:off x="11222244" y="2245084"/>
            <a:ext cx="577033" cy="596958"/>
          </a:xfrm>
          <a:prstGeom prst="ellipse">
            <a:avLst/>
          </a:prstGeom>
          <a:noFill/>
          <a:ln w="25400" cap="flat" cmpd="sng" algn="ctr">
            <a:solidFill>
              <a:srgbClr val="10101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Web Pro"/>
              <a:ea typeface="+mn-ea"/>
              <a:cs typeface="+mn-cs"/>
            </a:endParaRPr>
          </a:p>
        </p:txBody>
      </p:sp>
      <p:sp>
        <p:nvSpPr>
          <p:cNvPr id="14" name="TextBox 13">
            <a:extLst>
              <a:ext uri="{FF2B5EF4-FFF2-40B4-BE49-F238E27FC236}">
                <a16:creationId xmlns:a16="http://schemas.microsoft.com/office/drawing/2014/main" id="{18CD6EBA-EF72-6FFA-C400-F1573EB458A3}"/>
              </a:ext>
            </a:extLst>
          </p:cNvPr>
          <p:cNvSpPr txBox="1"/>
          <p:nvPr/>
        </p:nvSpPr>
        <p:spPr>
          <a:xfrm>
            <a:off x="10174270" y="1591175"/>
            <a:ext cx="2017730" cy="646331"/>
          </a:xfrm>
          <a:prstGeom prst="rect">
            <a:avLst/>
          </a:prstGeom>
          <a:noFill/>
        </p:spPr>
        <p:txBody>
          <a:bodyPr wrap="square" lIns="91440" tIns="45720" rIns="91440" bIns="45720" rtlCol="0" anchor="t">
            <a:spAutoFit/>
          </a:bodyPr>
          <a:lstStyle/>
          <a:p>
            <a:pPr algn="ctr" defTabSz="1219170">
              <a:defRPr/>
            </a:pPr>
            <a:r>
              <a:rPr lang="en-US">
                <a:solidFill>
                  <a:srgbClr val="000000"/>
                </a:solidFill>
                <a:latin typeface="Calibri"/>
                <a:cs typeface="Calibri"/>
              </a:rPr>
              <a:t>15% increase from 2022 to 2023</a:t>
            </a:r>
            <a:endParaRPr 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473206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DBC0F56-C422-B34E-A237-F1A4A2D2A0C3}"/>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and Percentages by Origin of Birth,</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2023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(N=9,633)</a:t>
            </a:r>
          </a:p>
        </p:txBody>
      </p:sp>
      <p:graphicFrame>
        <p:nvGraphicFramePr>
          <p:cNvPr id="12" name="Content Placeholder 20" descr="Pie chart of TB cases 75.8% among non-U.S.–born persons and 23.8% among U.S.-born persons in 2023. ">
            <a:extLst>
              <a:ext uri="{FF2B5EF4-FFF2-40B4-BE49-F238E27FC236}">
                <a16:creationId xmlns:a16="http://schemas.microsoft.com/office/drawing/2014/main" id="{D152A199-F75B-DAAA-8119-C7C2F340630C}"/>
              </a:ext>
            </a:extLst>
          </p:cNvPr>
          <p:cNvGraphicFramePr>
            <a:graphicFrameLocks/>
          </p:cNvGraphicFramePr>
          <p:nvPr>
            <p:extLst>
              <p:ext uri="{D42A27DB-BD31-4B8C-83A1-F6EECF244321}">
                <p14:modId xmlns:p14="http://schemas.microsoft.com/office/powerpoint/2010/main" val="1089409312"/>
              </p:ext>
            </p:extLst>
          </p:nvPr>
        </p:nvGraphicFramePr>
        <p:xfrm>
          <a:off x="-88965" y="1334022"/>
          <a:ext cx="10407316" cy="512284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B066510D-5F3F-7275-6B21-B3AFC3D4737E}"/>
              </a:ext>
            </a:extLst>
          </p:cNvPr>
          <p:cNvSpPr txBox="1"/>
          <p:nvPr/>
        </p:nvSpPr>
        <p:spPr>
          <a:xfrm>
            <a:off x="6890682" y="2519833"/>
            <a:ext cx="3214256" cy="830997"/>
          </a:xfrm>
          <a:prstGeom prst="rect">
            <a:avLst/>
          </a:prstGeom>
          <a:solidFill>
            <a:srgbClr val="FFFFFF"/>
          </a:solidFill>
          <a:ln w="22225">
            <a:solidFill>
              <a:srgbClr val="9A4E9E">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rPr>
              <a:t>U.S.-born, 24% </a:t>
            </a:r>
          </a:p>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rPr>
              <a:t>(Rate: 0.8 per 100,000)</a:t>
            </a:r>
          </a:p>
        </p:txBody>
      </p:sp>
      <p:sp>
        <p:nvSpPr>
          <p:cNvPr id="15" name="TextBox 14">
            <a:extLst>
              <a:ext uri="{FF2B5EF4-FFF2-40B4-BE49-F238E27FC236}">
                <a16:creationId xmlns:a16="http://schemas.microsoft.com/office/drawing/2014/main" id="{3A8F80F6-3420-7E90-616D-F6985FE8D907}"/>
              </a:ext>
            </a:extLst>
          </p:cNvPr>
          <p:cNvSpPr txBox="1"/>
          <p:nvPr/>
        </p:nvSpPr>
        <p:spPr>
          <a:xfrm>
            <a:off x="2498595" y="3651825"/>
            <a:ext cx="3214256" cy="830997"/>
          </a:xfrm>
          <a:prstGeom prst="rect">
            <a:avLst/>
          </a:prstGeom>
          <a:solidFill>
            <a:srgbClr val="FFFFFF"/>
          </a:solidFill>
          <a:ln w="22225">
            <a:solidFill>
              <a:srgbClr val="005DAA">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rPr>
              <a:t>Non-U.S.–born 76%</a:t>
            </a:r>
          </a:p>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rPr>
              <a:t>(Rate: 15.0 per 100,000)</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ECF842-37B0-1141-6F87-50A01D8E8B26}"/>
                  </a:ext>
                </a:extLst>
              </p:cNvPr>
              <p:cNvSpPr txBox="1"/>
              <p:nvPr/>
            </p:nvSpPr>
            <p:spPr>
              <a:xfrm>
                <a:off x="4693920" y="2822449"/>
                <a:ext cx="137858" cy="225767"/>
              </a:xfrm>
              <a:prstGeom prst="rect">
                <a:avLst/>
              </a:prstGeom>
            </p:spPr>
            <p:txBody>
              <a:bodyPr wrap="none" lIns="0" tIns="0" rIns="0" bIns="0" rtlCol="0">
                <a:spAutoFit/>
              </a:bodyPr>
              <a:lstStyle/>
              <a:p>
                <a:pPr>
                  <a:buFont typeface="Arial" pitchFamily="34" charset="0"/>
                  <a:buNone/>
                </a:pPr>
                <a14:m>
                  <m:oMathPara xmlns:m="http://schemas.openxmlformats.org/officeDocument/2006/math">
                    <m:oMathParaPr>
                      <m:jc m:val="centerGroup"/>
                    </m:oMathParaPr>
                    <m:oMath xmlns:m="http://schemas.openxmlformats.org/officeDocument/2006/math">
                      <m:r>
                        <a:rPr lang="en-US" sz="1467" i="1">
                          <a:solidFill>
                            <a:srgbClr val="86B2D8">
                              <a:lumMod val="50000"/>
                            </a:srgbClr>
                          </a:solidFill>
                          <a:latin typeface="Cambria Math" panose="02040503050406030204" pitchFamily="18" charset="0"/>
                        </a:rPr>
                        <m:t>–</m:t>
                      </m:r>
                    </m:oMath>
                  </m:oMathPara>
                </a14:m>
                <a:endParaRPr lang="en-US" sz="1467">
                  <a:solidFill>
                    <a:srgbClr val="86B2D8">
                      <a:lumMod val="50000"/>
                    </a:srgbClr>
                  </a:solidFill>
                  <a:latin typeface="Calibri" panose="020F0502020204030204" pitchFamily="34" charset="0"/>
                </a:endParaRPr>
              </a:p>
            </p:txBody>
          </p:sp>
        </mc:Choice>
        <mc:Fallback xmlns="">
          <p:sp>
            <p:nvSpPr>
              <p:cNvPr id="16" name="TextBox 15">
                <a:extLst>
                  <a:ext uri="{FF2B5EF4-FFF2-40B4-BE49-F238E27FC236}">
                    <a16:creationId xmlns:a16="http://schemas.microsoft.com/office/drawing/2014/main" id="{B8ECF842-37B0-1141-6F87-50A01D8E8B26}"/>
                  </a:ext>
                </a:extLst>
              </p:cNvPr>
              <p:cNvSpPr txBox="1">
                <a:spLocks noRot="1" noChangeAspect="1" noMove="1" noResize="1" noEditPoints="1" noAdjustHandles="1" noChangeArrowheads="1" noChangeShapeType="1" noTextEdit="1"/>
              </p:cNvSpPr>
              <p:nvPr/>
            </p:nvSpPr>
            <p:spPr>
              <a:xfrm>
                <a:off x="4693920" y="2822449"/>
                <a:ext cx="137858" cy="225767"/>
              </a:xfrm>
              <a:prstGeom prst="rect">
                <a:avLst/>
              </a:prstGeom>
              <a:blipFill>
                <a:blip r:embed="rId4"/>
                <a:stretch>
                  <a:fillRect l="-4348" r="-8696"/>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FED345EE-35BB-AC9E-7E69-B46208B0FE4C}"/>
              </a:ext>
            </a:extLst>
          </p:cNvPr>
          <p:cNvSpPr txBox="1"/>
          <p:nvPr/>
        </p:nvSpPr>
        <p:spPr>
          <a:xfrm>
            <a:off x="0" y="6436750"/>
            <a:ext cx="12192000"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18" name="TextBox 17">
            <a:extLst>
              <a:ext uri="{FF2B5EF4-FFF2-40B4-BE49-F238E27FC236}">
                <a16:creationId xmlns:a16="http://schemas.microsoft.com/office/drawing/2014/main" id="{1FD00FD2-9FF8-CB35-FA92-4B5A11082B8A}"/>
              </a:ext>
            </a:extLst>
          </p:cNvPr>
          <p:cNvSpPr txBox="1"/>
          <p:nvPr/>
        </p:nvSpPr>
        <p:spPr>
          <a:xfrm>
            <a:off x="3345262" y="1234430"/>
            <a:ext cx="4060249" cy="461665"/>
          </a:xfrm>
          <a:prstGeom prst="rect">
            <a:avLst/>
          </a:prstGeom>
          <a:solidFill>
            <a:srgbClr val="FFFFFF"/>
          </a:solidFill>
          <a:ln w="22225">
            <a:solidFill>
              <a:srgbClr val="F6A01A"/>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rPr>
              <a:t>Origin of birth unknown, &lt;1%</a:t>
            </a:r>
          </a:p>
        </p:txBody>
      </p:sp>
    </p:spTree>
    <p:extLst>
      <p:ext uri="{BB962C8B-B14F-4D97-AF65-F5344CB8AC3E}">
        <p14:creationId xmlns:p14="http://schemas.microsoft.com/office/powerpoint/2010/main" val="37248136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DCB89D-215A-1950-D388-946EB5CE3EAE}"/>
              </a:ext>
            </a:extLst>
          </p:cNvPr>
          <p:cNvSpPr txBox="1">
            <a:spLocks noGrp="1"/>
          </p:cNvSpPr>
          <p:nvPr>
            <p:ph type="title" idx="4294967295"/>
          </p:nvPr>
        </p:nvSpPr>
        <p:spPr>
          <a:xfrm>
            <a:off x="224901" y="164592"/>
            <a:ext cx="11756994" cy="939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Cases by Countries of Birth Among Non-U.S.–Born</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Persons,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2023 </a:t>
            </a:r>
            <a:r>
              <a:rPr kumimoji="0" lang="en-US" sz="3000" b="0" i="0" u="none" strike="noStrike" kern="1200" cap="none" spc="0" normalizeH="0" baseline="0" noProof="0" dirty="0">
                <a:ln>
                  <a:noFill/>
                </a:ln>
                <a:solidFill>
                  <a:srgbClr val="164380"/>
                </a:solidFill>
                <a:effectLst/>
                <a:uLnTx/>
                <a:uFillTx/>
                <a:latin typeface="Calibri"/>
                <a:ea typeface="+mj-ea"/>
                <a:cs typeface="Calibri"/>
              </a:rPr>
              <a:t>(N=7,299)</a:t>
            </a:r>
            <a:endParaRPr kumimoji="0" lang="en-US" sz="3000" b="0" i="0" u="none" strike="noStrike" kern="1200" cap="none" spc="0" normalizeH="0" baseline="0" noProof="0" dirty="0">
              <a:ln>
                <a:noFill/>
              </a:ln>
              <a:solidFill>
                <a:srgbClr val="164380"/>
              </a:solidFill>
              <a:effectLst/>
              <a:uLnTx/>
              <a:uFillTx/>
              <a:latin typeface="Calibri" pitchFamily="34" charset="0"/>
              <a:ea typeface="+mj-ea"/>
              <a:cs typeface="Calibri"/>
            </a:endParaRPr>
          </a:p>
        </p:txBody>
      </p:sp>
      <p:pic>
        <p:nvPicPr>
          <p:cNvPr id="3" name="Picture 2" descr="Global map showing the most common countries of birth among non-U.S.–born persons with TB disease in the U.S. in 2023. ">
            <a:extLst>
              <a:ext uri="{FF2B5EF4-FFF2-40B4-BE49-F238E27FC236}">
                <a16:creationId xmlns:a16="http://schemas.microsoft.com/office/drawing/2014/main" id="{22BC4C08-EFB1-AFA0-6823-95E49D679E04}"/>
              </a:ext>
            </a:extLst>
          </p:cNvPr>
          <p:cNvPicPr>
            <a:picLocks noChangeAspect="1"/>
          </p:cNvPicPr>
          <p:nvPr/>
        </p:nvPicPr>
        <p:blipFill rotWithShape="1">
          <a:blip r:embed="rId3">
            <a:extLst>
              <a:ext uri="{28A0092B-C50C-407E-A947-70E740481C1C}">
                <a14:useLocalDpi xmlns:a14="http://schemas.microsoft.com/office/drawing/2010/main" val="0"/>
              </a:ext>
            </a:extLst>
          </a:blip>
          <a:srcRect l="20582" t="7627" r="9504" b="7396"/>
          <a:stretch/>
        </p:blipFill>
        <p:spPr>
          <a:xfrm>
            <a:off x="2039342" y="1104264"/>
            <a:ext cx="8111828" cy="5377947"/>
          </a:xfrm>
          <a:prstGeom prst="rect">
            <a:avLst/>
          </a:prstGeom>
        </p:spPr>
      </p:pic>
      <p:sp>
        <p:nvSpPr>
          <p:cNvPr id="8" name="TextBox 7">
            <a:extLst>
              <a:ext uri="{FF2B5EF4-FFF2-40B4-BE49-F238E27FC236}">
                <a16:creationId xmlns:a16="http://schemas.microsoft.com/office/drawing/2014/main" id="{1F350CAF-06A5-79BA-D635-2A6204B95541}"/>
              </a:ext>
            </a:extLst>
          </p:cNvPr>
          <p:cNvSpPr txBox="1"/>
          <p:nvPr/>
        </p:nvSpPr>
        <p:spPr>
          <a:xfrm>
            <a:off x="-1" y="6456871"/>
            <a:ext cx="11981947"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born in the United States, certain U.S. territories, or elsewhere to at least one U.S. citizen parent are categorized as U.S.-born. All other persons are categorized as non-U.S.–born.</a:t>
            </a:r>
          </a:p>
        </p:txBody>
      </p:sp>
      <p:grpSp>
        <p:nvGrpSpPr>
          <p:cNvPr id="9" name="Group 8">
            <a:extLst>
              <a:ext uri="{FF2B5EF4-FFF2-40B4-BE49-F238E27FC236}">
                <a16:creationId xmlns:a16="http://schemas.microsoft.com/office/drawing/2014/main" id="{842123BF-44E7-A173-E74F-41E2D82CBCE8}"/>
              </a:ext>
              <a:ext uri="{C183D7F6-B498-43B3-948B-1728B52AA6E4}">
                <adec:decorative xmlns:adec="http://schemas.microsoft.com/office/drawing/2017/decorative" val="1"/>
              </a:ext>
            </a:extLst>
          </p:cNvPr>
          <p:cNvGrpSpPr/>
          <p:nvPr/>
        </p:nvGrpSpPr>
        <p:grpSpPr>
          <a:xfrm>
            <a:off x="10597117" y="4357628"/>
            <a:ext cx="1267042" cy="2055239"/>
            <a:chOff x="460703" y="4427615"/>
            <a:chExt cx="1267042" cy="2055239"/>
          </a:xfrm>
        </p:grpSpPr>
        <p:sp>
          <p:nvSpPr>
            <p:cNvPr id="10" name="TextBox 9">
              <a:extLst>
                <a:ext uri="{FF2B5EF4-FFF2-40B4-BE49-F238E27FC236}">
                  <a16:creationId xmlns:a16="http://schemas.microsoft.com/office/drawing/2014/main" id="{A0B5E59A-7E7A-9CFC-71D9-351847BC922F}"/>
                </a:ext>
              </a:extLst>
            </p:cNvPr>
            <p:cNvSpPr txBox="1"/>
            <p:nvPr/>
          </p:nvSpPr>
          <p:spPr>
            <a:xfrm>
              <a:off x="757644" y="6175077"/>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600 +</a:t>
              </a:r>
              <a:endParaRPr kumimoji="0" lang="en-US" sz="1400" b="0" i="0" u="none" strike="noStrike" kern="0" cap="none" spc="0" normalizeH="0" baseline="0" noProof="0">
                <a:ln>
                  <a:noFill/>
                </a:ln>
                <a:solidFill>
                  <a:srgbClr val="000000">
                    <a:lumMod val="85000"/>
                    <a:lumOff val="15000"/>
                  </a:srgbClr>
                </a:solidFill>
                <a:effectLst/>
                <a:uLnTx/>
                <a:uFillTx/>
              </a:endParaRPr>
            </a:p>
          </p:txBody>
        </p:sp>
        <p:grpSp>
          <p:nvGrpSpPr>
            <p:cNvPr id="11" name="Group 10">
              <a:extLst>
                <a:ext uri="{FF2B5EF4-FFF2-40B4-BE49-F238E27FC236}">
                  <a16:creationId xmlns:a16="http://schemas.microsoft.com/office/drawing/2014/main" id="{B6A9938C-1CDA-DB40-A987-8A91F9E83BEA}"/>
                </a:ext>
              </a:extLst>
            </p:cNvPr>
            <p:cNvGrpSpPr/>
            <p:nvPr/>
          </p:nvGrpSpPr>
          <p:grpSpPr>
            <a:xfrm>
              <a:off x="460703" y="4427615"/>
              <a:ext cx="1267042" cy="1964998"/>
              <a:chOff x="460703" y="4427615"/>
              <a:chExt cx="1267042" cy="1964998"/>
            </a:xfrm>
          </p:grpSpPr>
          <p:pic>
            <p:nvPicPr>
              <p:cNvPr id="12" name="Picture 7">
                <a:extLst>
                  <a:ext uri="{FF2B5EF4-FFF2-40B4-BE49-F238E27FC236}">
                    <a16:creationId xmlns:a16="http://schemas.microsoft.com/office/drawing/2014/main" id="{2E0844E2-661C-982A-EB43-1FA7A6E59C80}"/>
                  </a:ext>
                </a:extLst>
              </p:cNvPr>
              <p:cNvPicPr>
                <a:picLocks noChangeAspect="1"/>
              </p:cNvPicPr>
              <p:nvPr/>
            </p:nvPicPr>
            <p:blipFill rotWithShape="1">
              <a:blip r:embed="rId4"/>
              <a:srcRect r="17241" b="529"/>
              <a:stretch/>
            </p:blipFill>
            <p:spPr>
              <a:xfrm>
                <a:off x="460703" y="4431370"/>
                <a:ext cx="252249" cy="1961243"/>
              </a:xfrm>
              <a:prstGeom prst="rect">
                <a:avLst/>
              </a:prstGeom>
            </p:spPr>
          </p:pic>
          <p:sp>
            <p:nvSpPr>
              <p:cNvPr id="13" name="TextBox 12">
                <a:extLst>
                  <a:ext uri="{FF2B5EF4-FFF2-40B4-BE49-F238E27FC236}">
                    <a16:creationId xmlns:a16="http://schemas.microsoft.com/office/drawing/2014/main" id="{C8EB2656-775F-DC33-15ED-7C948326C786}"/>
                  </a:ext>
                </a:extLst>
              </p:cNvPr>
              <p:cNvSpPr txBox="1"/>
              <p:nvPr/>
            </p:nvSpPr>
            <p:spPr>
              <a:xfrm>
                <a:off x="754682" y="4427615"/>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N/A</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4" name="TextBox 13">
                <a:extLst>
                  <a:ext uri="{FF2B5EF4-FFF2-40B4-BE49-F238E27FC236}">
                    <a16:creationId xmlns:a16="http://schemas.microsoft.com/office/drawing/2014/main" id="{E5D4D1DD-968D-662A-4197-8CC34D56BC88}"/>
                  </a:ext>
                </a:extLst>
              </p:cNvPr>
              <p:cNvSpPr txBox="1"/>
              <p:nvPr/>
            </p:nvSpPr>
            <p:spPr>
              <a:xfrm>
                <a:off x="748994" y="4709449"/>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0 - 49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5" name="TextBox 14">
                <a:extLst>
                  <a:ext uri="{FF2B5EF4-FFF2-40B4-BE49-F238E27FC236}">
                    <a16:creationId xmlns:a16="http://schemas.microsoft.com/office/drawing/2014/main" id="{470FC477-5657-34FE-4441-2F1B92722F24}"/>
                  </a:ext>
                </a:extLst>
              </p:cNvPr>
              <p:cNvSpPr txBox="1"/>
              <p:nvPr/>
            </p:nvSpPr>
            <p:spPr>
              <a:xfrm>
                <a:off x="739768" y="4985067"/>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50 - 99</a:t>
                </a:r>
              </a:p>
            </p:txBody>
          </p:sp>
          <p:sp>
            <p:nvSpPr>
              <p:cNvPr id="16" name="TextBox 15">
                <a:extLst>
                  <a:ext uri="{FF2B5EF4-FFF2-40B4-BE49-F238E27FC236}">
                    <a16:creationId xmlns:a16="http://schemas.microsoft.com/office/drawing/2014/main" id="{BED550DE-923C-6E92-3B2F-0977FD1C3DE6}"/>
                  </a:ext>
                </a:extLst>
              </p:cNvPr>
              <p:cNvSpPr txBox="1"/>
              <p:nvPr/>
            </p:nvSpPr>
            <p:spPr>
              <a:xfrm>
                <a:off x="748994" y="5302311"/>
                <a:ext cx="973064"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100 - 249</a:t>
                </a:r>
              </a:p>
            </p:txBody>
          </p:sp>
          <p:sp>
            <p:nvSpPr>
              <p:cNvPr id="17" name="TextBox 16">
                <a:extLst>
                  <a:ext uri="{FF2B5EF4-FFF2-40B4-BE49-F238E27FC236}">
                    <a16:creationId xmlns:a16="http://schemas.microsoft.com/office/drawing/2014/main" id="{4823101A-4518-8D0B-AFDC-66AE9F9AF6D1}"/>
                  </a:ext>
                </a:extLst>
              </p:cNvPr>
              <p:cNvSpPr txBox="1"/>
              <p:nvPr/>
            </p:nvSpPr>
            <p:spPr>
              <a:xfrm>
                <a:off x="754681" y="5585656"/>
                <a:ext cx="9313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250 - 399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8" name="TextBox 17">
                <a:extLst>
                  <a:ext uri="{FF2B5EF4-FFF2-40B4-BE49-F238E27FC236}">
                    <a16:creationId xmlns:a16="http://schemas.microsoft.com/office/drawing/2014/main" id="{90FA8444-3D36-1C47-5A48-8AAAA7EEE9D6}"/>
                  </a:ext>
                </a:extLst>
              </p:cNvPr>
              <p:cNvSpPr txBox="1"/>
              <p:nvPr/>
            </p:nvSpPr>
            <p:spPr>
              <a:xfrm>
                <a:off x="754681" y="5880441"/>
                <a:ext cx="973064"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400 - 599</a:t>
                </a:r>
                <a:endParaRPr kumimoji="0" lang="en-US" sz="1400" b="0" i="0" u="none" strike="noStrike" kern="0" cap="none" spc="0" normalizeH="0" baseline="0" noProof="0">
                  <a:ln>
                    <a:noFill/>
                  </a:ln>
                  <a:solidFill>
                    <a:srgbClr val="000000">
                      <a:lumMod val="85000"/>
                      <a:lumOff val="15000"/>
                    </a:srgbClr>
                  </a:solidFill>
                  <a:effectLst/>
                  <a:uLnTx/>
                  <a:uFillTx/>
                </a:endParaRPr>
              </a:p>
            </p:txBody>
          </p:sp>
        </p:grpSp>
      </p:grpSp>
      <p:cxnSp>
        <p:nvCxnSpPr>
          <p:cNvPr id="19" name="Straight Connector 18">
            <a:extLst>
              <a:ext uri="{FF2B5EF4-FFF2-40B4-BE49-F238E27FC236}">
                <a16:creationId xmlns:a16="http://schemas.microsoft.com/office/drawing/2014/main" id="{20BCD6A4-21EF-4F6E-9FC2-6F323FD4B06A}"/>
              </a:ext>
              <a:ext uri="{C183D7F6-B498-43B3-948B-1728B52AA6E4}">
                <adec:decorative xmlns:adec="http://schemas.microsoft.com/office/drawing/2017/decorative" val="1"/>
              </a:ext>
            </a:extLst>
          </p:cNvPr>
          <p:cNvCxnSpPr>
            <a:cxnSpLocks/>
          </p:cNvCxnSpPr>
          <p:nvPr/>
        </p:nvCxnSpPr>
        <p:spPr>
          <a:xfrm flipV="1">
            <a:off x="7310996" y="3101840"/>
            <a:ext cx="270649" cy="510655"/>
          </a:xfrm>
          <a:prstGeom prst="line">
            <a:avLst/>
          </a:prstGeom>
          <a:noFill/>
          <a:ln w="31750" cap="flat" cmpd="sng" algn="ctr">
            <a:solidFill>
              <a:srgbClr val="164380"/>
            </a:solidFill>
            <a:prstDash val="solid"/>
          </a:ln>
          <a:effectLst/>
        </p:spPr>
      </p:cxnSp>
      <p:sp>
        <p:nvSpPr>
          <p:cNvPr id="25" name="TextBox 24">
            <a:extLst>
              <a:ext uri="{FF2B5EF4-FFF2-40B4-BE49-F238E27FC236}">
                <a16:creationId xmlns:a16="http://schemas.microsoft.com/office/drawing/2014/main" id="{8144A23B-C7E7-2CF0-6566-35446718B58F}"/>
              </a:ext>
            </a:extLst>
          </p:cNvPr>
          <p:cNvSpPr txBox="1"/>
          <p:nvPr/>
        </p:nvSpPr>
        <p:spPr>
          <a:xfrm>
            <a:off x="337761" y="2065170"/>
            <a:ext cx="1588722"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Mexico </a:t>
            </a:r>
            <a:endParaRPr kumimoji="0" lang="en-US" sz="1800" b="0" i="0" u="none" strike="noStrike" kern="0" cap="none" spc="0" normalizeH="0" baseline="0" noProof="0">
              <a:ln>
                <a:noFill/>
              </a:ln>
              <a:solidFill>
                <a:srgbClr val="000000">
                  <a:lumMod val="85000"/>
                  <a:lumOff val="1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17% (n=1,263)</a:t>
            </a:r>
            <a:endParaRPr kumimoji="0" lang="en-US" sz="1800" b="0" i="0" u="none" strike="noStrike" kern="0" cap="none" spc="0" normalizeH="0" baseline="0" noProof="0">
              <a:ln>
                <a:noFill/>
              </a:ln>
              <a:solidFill>
                <a:srgbClr val="000000">
                  <a:lumMod val="85000"/>
                  <a:lumOff val="15000"/>
                </a:srgbClr>
              </a:solidFill>
              <a:effectLst/>
              <a:uLnTx/>
              <a:uFillTx/>
            </a:endParaRPr>
          </a:p>
        </p:txBody>
      </p:sp>
      <p:sp>
        <p:nvSpPr>
          <p:cNvPr id="20" name="TextBox 19">
            <a:extLst>
              <a:ext uri="{FF2B5EF4-FFF2-40B4-BE49-F238E27FC236}">
                <a16:creationId xmlns:a16="http://schemas.microsoft.com/office/drawing/2014/main" id="{E37BC00D-F844-EA74-FC46-6971F592EAC8}"/>
              </a:ext>
            </a:extLst>
          </p:cNvPr>
          <p:cNvSpPr txBox="1">
            <a:spLocks/>
          </p:cNvSpPr>
          <p:nvPr/>
        </p:nvSpPr>
        <p:spPr>
          <a:xfrm>
            <a:off x="6822697" y="3612495"/>
            <a:ext cx="1434633"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Calibri"/>
                <a:ea typeface="+mn-ea"/>
                <a:cs typeface="Calibri"/>
              </a:rPr>
              <a:t>India</a:t>
            </a:r>
            <a:endParaRPr kumimoji="0" lang="en-US" sz="1800" b="0" i="0" u="none" strike="noStrike" kern="0" cap="none" spc="0" normalizeH="0" baseline="0" noProof="0" dirty="0">
              <a:ln>
                <a:noFill/>
              </a:ln>
              <a:solidFill>
                <a:srgbClr val="000000">
                  <a:lumMod val="85000"/>
                  <a:lumOff val="15000"/>
                </a:srgbClr>
              </a:solidFill>
              <a:effectLst/>
              <a:uLnTx/>
              <a:uFillTx/>
              <a:latin typeface="Myriad Web Pro" panose="020B05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Calibri"/>
                <a:ea typeface="+mn-ea"/>
                <a:cs typeface="Calibri"/>
              </a:rPr>
              <a:t>8% (n=574)</a:t>
            </a:r>
            <a:endParaRPr kumimoji="0" lang="en-US" sz="1800" b="0" i="0" u="none" strike="noStrike" kern="0" cap="none" spc="0" normalizeH="0" baseline="0" noProof="0" dirty="0">
              <a:ln>
                <a:noFill/>
              </a:ln>
              <a:solidFill>
                <a:srgbClr val="000000">
                  <a:lumMod val="85000"/>
                  <a:lumOff val="15000"/>
                </a:srgbClr>
              </a:solidFill>
              <a:effectLst/>
              <a:uLnTx/>
              <a:uFillTx/>
              <a:latin typeface="Myriad Web Pro" panose="020B0503030403020204" pitchFamily="34" charset="0"/>
              <a:ea typeface="+mn-ea"/>
              <a:cs typeface="+mn-cs"/>
            </a:endParaRPr>
          </a:p>
        </p:txBody>
      </p:sp>
      <p:grpSp>
        <p:nvGrpSpPr>
          <p:cNvPr id="21" name="Group 20">
            <a:extLst>
              <a:ext uri="{FF2B5EF4-FFF2-40B4-BE49-F238E27FC236}">
                <a16:creationId xmlns:a16="http://schemas.microsoft.com/office/drawing/2014/main" id="{F26A20DA-EC94-6E5F-5CBE-A0D54DACBFB1}"/>
              </a:ext>
              <a:ext uri="{C183D7F6-B498-43B3-948B-1728B52AA6E4}">
                <adec:decorative xmlns:adec="http://schemas.microsoft.com/office/drawing/2017/decorative" val="1"/>
              </a:ext>
            </a:extLst>
          </p:cNvPr>
          <p:cNvGrpSpPr/>
          <p:nvPr/>
        </p:nvGrpSpPr>
        <p:grpSpPr>
          <a:xfrm>
            <a:off x="8540832" y="3204845"/>
            <a:ext cx="2661028" cy="646331"/>
            <a:chOff x="7028218" y="4151584"/>
            <a:chExt cx="2661028" cy="646331"/>
          </a:xfrm>
        </p:grpSpPr>
        <p:cxnSp>
          <p:nvCxnSpPr>
            <p:cNvPr id="22" name="Straight Connector 21">
              <a:extLst>
                <a:ext uri="{FF2B5EF4-FFF2-40B4-BE49-F238E27FC236}">
                  <a16:creationId xmlns:a16="http://schemas.microsoft.com/office/drawing/2014/main" id="{C080C5E2-FEB6-7B8D-612F-D0F9A7E6B7FE}"/>
                </a:ext>
              </a:extLst>
            </p:cNvPr>
            <p:cNvCxnSpPr>
              <a:cxnSpLocks/>
              <a:stCxn id="23" idx="1"/>
            </p:cNvCxnSpPr>
            <p:nvPr/>
          </p:nvCxnSpPr>
          <p:spPr>
            <a:xfrm flipH="1" flipV="1">
              <a:off x="7028218" y="4268768"/>
              <a:ext cx="1192652" cy="205982"/>
            </a:xfrm>
            <a:prstGeom prst="line">
              <a:avLst/>
            </a:prstGeom>
            <a:noFill/>
            <a:ln w="31750" cap="flat" cmpd="sng" algn="ctr">
              <a:solidFill>
                <a:srgbClr val="164380"/>
              </a:solidFill>
              <a:prstDash val="solid"/>
            </a:ln>
            <a:effectLst/>
          </p:spPr>
        </p:cxnSp>
        <p:sp>
          <p:nvSpPr>
            <p:cNvPr id="23" name="TextBox 22">
              <a:extLst>
                <a:ext uri="{FF2B5EF4-FFF2-40B4-BE49-F238E27FC236}">
                  <a16:creationId xmlns:a16="http://schemas.microsoft.com/office/drawing/2014/main" id="{FD92F871-B827-9135-31D3-58B0EC9F1ED5}"/>
                </a:ext>
              </a:extLst>
            </p:cNvPr>
            <p:cNvSpPr txBox="1"/>
            <p:nvPr/>
          </p:nvSpPr>
          <p:spPr>
            <a:xfrm>
              <a:off x="8220870" y="4151584"/>
              <a:ext cx="1468376"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Calibri"/>
                  <a:cs typeface="Calibri"/>
                </a:rPr>
                <a:t>Vietnam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Calibri"/>
                  <a:cs typeface="Calibri"/>
                </a:rPr>
                <a:t>6% (n=456)</a:t>
              </a:r>
              <a:endParaRPr kumimoji="0" lang="en-US" sz="1800" b="0" i="0" u="none" strike="noStrike" kern="0" cap="none" spc="0" normalizeH="0" baseline="0" noProof="0" dirty="0">
                <a:ln>
                  <a:noFill/>
                </a:ln>
                <a:solidFill>
                  <a:srgbClr val="000000">
                    <a:lumMod val="85000"/>
                    <a:lumOff val="15000"/>
                  </a:srgbClr>
                </a:solidFill>
                <a:effectLst/>
                <a:uLnTx/>
                <a:uFillTx/>
              </a:endParaRPr>
            </a:p>
          </p:txBody>
        </p:sp>
      </p:grpSp>
      <p:cxnSp>
        <p:nvCxnSpPr>
          <p:cNvPr id="24" name="Straight Connector 23">
            <a:extLst>
              <a:ext uri="{FF2B5EF4-FFF2-40B4-BE49-F238E27FC236}">
                <a16:creationId xmlns:a16="http://schemas.microsoft.com/office/drawing/2014/main" id="{6DBEA050-3C1A-42B4-1A21-210E8D775D5A}"/>
              </a:ext>
              <a:ext uri="{C183D7F6-B498-43B3-948B-1728B52AA6E4}">
                <adec:decorative xmlns:adec="http://schemas.microsoft.com/office/drawing/2017/decorative" val="1"/>
              </a:ext>
            </a:extLst>
          </p:cNvPr>
          <p:cNvCxnSpPr>
            <a:cxnSpLocks/>
          </p:cNvCxnSpPr>
          <p:nvPr/>
        </p:nvCxnSpPr>
        <p:spPr>
          <a:xfrm flipH="1" flipV="1">
            <a:off x="1915225" y="2371418"/>
            <a:ext cx="680308" cy="538020"/>
          </a:xfrm>
          <a:prstGeom prst="line">
            <a:avLst/>
          </a:prstGeom>
          <a:noFill/>
          <a:ln w="31750" cap="flat" cmpd="sng" algn="ctr">
            <a:solidFill>
              <a:srgbClr val="164380"/>
            </a:solidFill>
            <a:prstDash val="solid"/>
          </a:ln>
          <a:effectLst/>
        </p:spPr>
      </p:cxnSp>
      <p:cxnSp>
        <p:nvCxnSpPr>
          <p:cNvPr id="28" name="Straight Connector 27">
            <a:extLst>
              <a:ext uri="{FF2B5EF4-FFF2-40B4-BE49-F238E27FC236}">
                <a16:creationId xmlns:a16="http://schemas.microsoft.com/office/drawing/2014/main" id="{11D23D98-AB6D-88C3-AE0E-85DE303A19F8}"/>
              </a:ext>
              <a:ext uri="{C183D7F6-B498-43B3-948B-1728B52AA6E4}">
                <adec:decorative xmlns:adec="http://schemas.microsoft.com/office/drawing/2017/decorative" val="1"/>
              </a:ext>
            </a:extLst>
          </p:cNvPr>
          <p:cNvCxnSpPr>
            <a:cxnSpLocks/>
            <a:stCxn id="29" idx="1"/>
          </p:cNvCxnSpPr>
          <p:nvPr/>
        </p:nvCxnSpPr>
        <p:spPr>
          <a:xfrm flipH="1">
            <a:off x="8878287" y="2605918"/>
            <a:ext cx="992776" cy="558913"/>
          </a:xfrm>
          <a:prstGeom prst="line">
            <a:avLst/>
          </a:prstGeom>
          <a:noFill/>
          <a:ln w="31750" cap="flat" cmpd="sng" algn="ctr">
            <a:solidFill>
              <a:srgbClr val="164380"/>
            </a:solidFill>
            <a:prstDash val="solid"/>
          </a:ln>
          <a:effectLst/>
        </p:spPr>
      </p:cxnSp>
      <p:sp>
        <p:nvSpPr>
          <p:cNvPr id="4" name="TextBox 3">
            <a:extLst>
              <a:ext uri="{FF2B5EF4-FFF2-40B4-BE49-F238E27FC236}">
                <a16:creationId xmlns:a16="http://schemas.microsoft.com/office/drawing/2014/main" id="{58C394AB-E793-A26A-18BE-A82BE72F0182}"/>
              </a:ext>
            </a:extLst>
          </p:cNvPr>
          <p:cNvSpPr txBox="1"/>
          <p:nvPr/>
        </p:nvSpPr>
        <p:spPr>
          <a:xfrm>
            <a:off x="9733484" y="1458801"/>
            <a:ext cx="1468376"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China </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5</a:t>
            </a: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 (n=341)</a:t>
            </a:r>
            <a:endParaRPr kumimoji="0" lang="en-US" sz="1800" b="0" i="0" u="none" strike="noStrike" kern="0" cap="none" spc="0" normalizeH="0" baseline="0" noProof="0">
              <a:ln>
                <a:noFill/>
              </a:ln>
              <a:solidFill>
                <a:srgbClr val="000000">
                  <a:lumMod val="85000"/>
                  <a:lumOff val="15000"/>
                </a:srgbClr>
              </a:solidFill>
              <a:effectLst/>
              <a:uLnTx/>
              <a:uFillTx/>
            </a:endParaRPr>
          </a:p>
        </p:txBody>
      </p:sp>
      <p:sp>
        <p:nvSpPr>
          <p:cNvPr id="29" name="TextBox 28">
            <a:extLst>
              <a:ext uri="{FF2B5EF4-FFF2-40B4-BE49-F238E27FC236}">
                <a16:creationId xmlns:a16="http://schemas.microsoft.com/office/drawing/2014/main" id="{7A0B170B-54E0-1442-D92A-0F12F4FE34B8}"/>
              </a:ext>
            </a:extLst>
          </p:cNvPr>
          <p:cNvSpPr txBox="1"/>
          <p:nvPr/>
        </p:nvSpPr>
        <p:spPr>
          <a:xfrm>
            <a:off x="9871063" y="2282752"/>
            <a:ext cx="1823202"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Calibri"/>
                <a:cs typeface="Calibri"/>
              </a:rPr>
              <a:t>Philippines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Calibri"/>
                <a:cs typeface="Calibri"/>
              </a:rPr>
              <a:t>11% (n=</a:t>
            </a:r>
            <a:r>
              <a:rPr lang="en-US" kern="0" dirty="0">
                <a:solidFill>
                  <a:srgbClr val="000000">
                    <a:lumMod val="85000"/>
                    <a:lumOff val="15000"/>
                  </a:srgbClr>
                </a:solidFill>
                <a:latin typeface="Calibri"/>
                <a:cs typeface="Calibri"/>
              </a:rPr>
              <a:t>838</a:t>
            </a:r>
            <a:r>
              <a:rPr kumimoji="0" lang="en-US" sz="1800" b="0" i="0" u="none" strike="noStrike" kern="0" cap="none" spc="0" normalizeH="0" baseline="0" noProof="0" dirty="0">
                <a:ln>
                  <a:noFill/>
                </a:ln>
                <a:solidFill>
                  <a:srgbClr val="000000">
                    <a:lumMod val="85000"/>
                    <a:lumOff val="15000"/>
                  </a:srgbClr>
                </a:solidFill>
                <a:effectLst/>
                <a:uLnTx/>
                <a:uFillTx/>
                <a:latin typeface="Calibri"/>
                <a:cs typeface="Calibri"/>
              </a:rPr>
              <a:t>)</a:t>
            </a:r>
            <a:endParaRPr kumimoji="0" lang="en-US" sz="1800" b="0" i="0" u="none" strike="noStrike" kern="0" cap="none" spc="0" normalizeH="0" baseline="0" noProof="0" dirty="0">
              <a:ln>
                <a:noFill/>
              </a:ln>
              <a:solidFill>
                <a:srgbClr val="000000">
                  <a:lumMod val="85000"/>
                  <a:lumOff val="15000"/>
                </a:srgbClr>
              </a:solidFill>
              <a:effectLst/>
              <a:uLnTx/>
              <a:uFillTx/>
            </a:endParaRPr>
          </a:p>
        </p:txBody>
      </p:sp>
      <p:cxnSp>
        <p:nvCxnSpPr>
          <p:cNvPr id="2" name="Straight Connector 1">
            <a:extLst>
              <a:ext uri="{FF2B5EF4-FFF2-40B4-BE49-F238E27FC236}">
                <a16:creationId xmlns:a16="http://schemas.microsoft.com/office/drawing/2014/main" id="{E263B891-0E2E-9366-02D9-D35EC2410625}"/>
              </a:ext>
              <a:ext uri="{C183D7F6-B498-43B3-948B-1728B52AA6E4}">
                <adec:decorative xmlns:adec="http://schemas.microsoft.com/office/drawing/2017/decorative" val="1"/>
              </a:ext>
            </a:extLst>
          </p:cNvPr>
          <p:cNvCxnSpPr>
            <a:cxnSpLocks/>
            <a:stCxn id="4" idx="1"/>
          </p:cNvCxnSpPr>
          <p:nvPr/>
        </p:nvCxnSpPr>
        <p:spPr>
          <a:xfrm flipH="1">
            <a:off x="8327968" y="1781967"/>
            <a:ext cx="1405516" cy="842602"/>
          </a:xfrm>
          <a:prstGeom prst="line">
            <a:avLst/>
          </a:prstGeom>
          <a:noFill/>
          <a:ln w="31750" cap="flat" cmpd="sng" algn="ctr">
            <a:solidFill>
              <a:srgbClr val="164380"/>
            </a:solidFill>
            <a:prstDash val="solid"/>
          </a:ln>
          <a:effectLst/>
        </p:spPr>
      </p:cxnSp>
    </p:spTree>
    <p:extLst>
      <p:ext uri="{BB962C8B-B14F-4D97-AF65-F5344CB8AC3E}">
        <p14:creationId xmlns:p14="http://schemas.microsoft.com/office/powerpoint/2010/main" val="37595969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A0D889-1921-097F-D1FC-BBBB54D34FBF}"/>
              </a:ext>
            </a:extLst>
          </p:cNvPr>
          <p:cNvSpPr txBox="1">
            <a:spLocks noGrp="1"/>
          </p:cNvSpPr>
          <p:nvPr>
            <p:ph type="title" idx="4294967295"/>
          </p:nvPr>
        </p:nvSpPr>
        <p:spPr>
          <a:xfrm>
            <a:off x="491925" y="164592"/>
            <a:ext cx="11208151"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Years Since Arrival in the United States Prior to Diagnosis, 2023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(N=7,299)</a:t>
            </a:r>
          </a:p>
        </p:txBody>
      </p:sp>
      <p:graphicFrame>
        <p:nvGraphicFramePr>
          <p:cNvPr id="7" name="Content Placeholder 20" descr="Bar graph showing in 2023 37.4% of non-U.S.–born persons with TB were diagnosed within 5 years of arrival in the U.S.">
            <a:extLst>
              <a:ext uri="{FF2B5EF4-FFF2-40B4-BE49-F238E27FC236}">
                <a16:creationId xmlns:a16="http://schemas.microsoft.com/office/drawing/2014/main" id="{9A55D1F0-B973-D160-3437-F64A428A5419}"/>
              </a:ext>
            </a:extLst>
          </p:cNvPr>
          <p:cNvGraphicFramePr>
            <a:graphicFrameLocks/>
          </p:cNvGraphicFramePr>
          <p:nvPr>
            <p:extLst>
              <p:ext uri="{D42A27DB-BD31-4B8C-83A1-F6EECF244321}">
                <p14:modId xmlns:p14="http://schemas.microsoft.com/office/powerpoint/2010/main" val="2533697368"/>
              </p:ext>
            </p:extLst>
          </p:nvPr>
        </p:nvGraphicFramePr>
        <p:xfrm>
          <a:off x="405836" y="1032719"/>
          <a:ext cx="11411915" cy="50926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8D86B7C-112B-1587-4EC7-2568645034AB}"/>
              </a:ext>
            </a:extLst>
          </p:cNvPr>
          <p:cNvSpPr txBox="1"/>
          <p:nvPr/>
        </p:nvSpPr>
        <p:spPr>
          <a:xfrm>
            <a:off x="0" y="6441185"/>
            <a:ext cx="11991109"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22800730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5">
            <a:extLst>
              <a:ext uri="{FF2B5EF4-FFF2-40B4-BE49-F238E27FC236}">
                <a16:creationId xmlns:a16="http://schemas.microsoft.com/office/drawing/2014/main" id="{B02AD89C-B95A-58F0-8526-0625C6C1C988}"/>
              </a:ext>
            </a:extLst>
          </p:cNvPr>
          <p:cNvSpPr txBox="1">
            <a:spLocks noGrp="1"/>
          </p:cNvSpPr>
          <p:nvPr>
            <p:ph type="title" idx="4294967295"/>
          </p:nvPr>
        </p:nvSpPr>
        <p:spPr>
          <a:xfrm>
            <a:off x="609600" y="311167"/>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Years in the United States Prior to Diagnosis,</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2010–2023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6" name="Content Placeholder 17" descr="Line graph of TB cases among non-U.S.–born persons by years in the U.S. prior to diagnosis. ">
            <a:extLst>
              <a:ext uri="{FF2B5EF4-FFF2-40B4-BE49-F238E27FC236}">
                <a16:creationId xmlns:a16="http://schemas.microsoft.com/office/drawing/2014/main" id="{3E931646-BA55-D846-6BE1-2915050D9D5A}"/>
              </a:ext>
            </a:extLst>
          </p:cNvPr>
          <p:cNvGraphicFramePr>
            <a:graphicFrameLocks noChangeAspect="1"/>
          </p:cNvGraphicFramePr>
          <p:nvPr>
            <p:extLst>
              <p:ext uri="{D42A27DB-BD31-4B8C-83A1-F6EECF244321}">
                <p14:modId xmlns:p14="http://schemas.microsoft.com/office/powerpoint/2010/main" val="3353344588"/>
              </p:ext>
            </p:extLst>
          </p:nvPr>
        </p:nvGraphicFramePr>
        <p:xfrm>
          <a:off x="0" y="1197967"/>
          <a:ext cx="12095922" cy="52246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09DE9F8-5645-0040-B698-3344F57F4DEB}"/>
              </a:ext>
            </a:extLst>
          </p:cNvPr>
          <p:cNvSpPr txBox="1"/>
          <p:nvPr/>
        </p:nvSpPr>
        <p:spPr>
          <a:xfrm>
            <a:off x="0" y="6441360"/>
            <a:ext cx="11991109"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42918008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5">
            <a:extLst>
              <a:ext uri="{FF2B5EF4-FFF2-40B4-BE49-F238E27FC236}">
                <a16:creationId xmlns:a16="http://schemas.microsoft.com/office/drawing/2014/main" id="{B02AD89C-B95A-58F0-8526-0625C6C1C988}"/>
              </a:ext>
            </a:extLst>
          </p:cNvPr>
          <p:cNvSpPr txBox="1">
            <a:spLocks noGrp="1"/>
          </p:cNvSpPr>
          <p:nvPr>
            <p:ph type="title" idx="4294967295"/>
          </p:nvPr>
        </p:nvSpPr>
        <p:spPr>
          <a:xfrm>
            <a:off x="609600" y="164592"/>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by Race/Ethnicity,</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2011–2023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6" name="Content Placeholder 17" descr="Stacked bar graph showing U.S. TB cases by race/ethnicity from 2011-2023, which declined in 2020 and are now increasing.">
            <a:extLst>
              <a:ext uri="{FF2B5EF4-FFF2-40B4-BE49-F238E27FC236}">
                <a16:creationId xmlns:a16="http://schemas.microsoft.com/office/drawing/2014/main" id="{3E931646-BA55-D846-6BE1-2915050D9D5A}"/>
              </a:ext>
            </a:extLst>
          </p:cNvPr>
          <p:cNvGraphicFramePr>
            <a:graphicFrameLocks noChangeAspect="1"/>
          </p:cNvGraphicFramePr>
          <p:nvPr>
            <p:extLst>
              <p:ext uri="{D42A27DB-BD31-4B8C-83A1-F6EECF244321}">
                <p14:modId xmlns:p14="http://schemas.microsoft.com/office/powerpoint/2010/main" val="718265235"/>
              </p:ext>
            </p:extLst>
          </p:nvPr>
        </p:nvGraphicFramePr>
        <p:xfrm>
          <a:off x="140886" y="717240"/>
          <a:ext cx="8015142" cy="53308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6CFE89DC-61E9-FF54-212C-E262D5BE4F74}"/>
              </a:ext>
            </a:extLst>
          </p:cNvPr>
          <p:cNvSpPr txBox="1">
            <a:spLocks/>
          </p:cNvSpPr>
          <p:nvPr/>
        </p:nvSpPr>
        <p:spPr>
          <a:xfrm>
            <a:off x="0" y="5918200"/>
            <a:ext cx="12192000" cy="8121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“Other race” was first reported as a new race category in 2023. </a:t>
            </a:r>
          </a:p>
          <a:p>
            <a:pPr marL="0" indent="0" fontAlgn="auto">
              <a:spcBef>
                <a:spcPts val="0"/>
              </a:spcBef>
              <a:spcAft>
                <a:spcPts val="0"/>
              </a:spcAft>
              <a:buFont typeface="Arial" pitchFamily="34" charset="0"/>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p:txBody>
      </p:sp>
      <p:grpSp>
        <p:nvGrpSpPr>
          <p:cNvPr id="3" name="Group 2">
            <a:extLst>
              <a:ext uri="{FF2B5EF4-FFF2-40B4-BE49-F238E27FC236}">
                <a16:creationId xmlns:a16="http://schemas.microsoft.com/office/drawing/2014/main" id="{AD8FFAD6-CED0-9992-E609-42FA0998C57D}"/>
              </a:ext>
              <a:ext uri="{C183D7F6-B498-43B3-948B-1728B52AA6E4}">
                <adec:decorative xmlns:adec="http://schemas.microsoft.com/office/drawing/2017/decorative" val="1"/>
              </a:ext>
            </a:extLst>
          </p:cNvPr>
          <p:cNvGrpSpPr/>
          <p:nvPr/>
        </p:nvGrpSpPr>
        <p:grpSpPr>
          <a:xfrm>
            <a:off x="8148927" y="1496809"/>
            <a:ext cx="4117518" cy="3530816"/>
            <a:chOff x="8148927" y="1847667"/>
            <a:chExt cx="4117518" cy="3196208"/>
          </a:xfrm>
        </p:grpSpPr>
        <p:sp>
          <p:nvSpPr>
            <p:cNvPr id="10" name="TextBox 9">
              <a:extLst>
                <a:ext uri="{FF2B5EF4-FFF2-40B4-BE49-F238E27FC236}">
                  <a16:creationId xmlns:a16="http://schemas.microsoft.com/office/drawing/2014/main" id="{6969B574-150F-24A7-73C1-633554B0AB5E}"/>
                </a:ext>
              </a:extLst>
            </p:cNvPr>
            <p:cNvSpPr txBox="1"/>
            <p:nvPr/>
          </p:nvSpPr>
          <p:spPr>
            <a:xfrm>
              <a:off x="8148927" y="2826686"/>
              <a:ext cx="3077207" cy="432956"/>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11" name="TextBox 10">
              <a:extLst>
                <a:ext uri="{FF2B5EF4-FFF2-40B4-BE49-F238E27FC236}">
                  <a16:creationId xmlns:a16="http://schemas.microsoft.com/office/drawing/2014/main" id="{4BBAE0C8-A92C-D1AA-B0DF-D5E40C844BF5}"/>
                </a:ext>
              </a:extLst>
            </p:cNvPr>
            <p:cNvSpPr txBox="1"/>
            <p:nvPr/>
          </p:nvSpPr>
          <p:spPr>
            <a:xfrm>
              <a:off x="8148927" y="2232670"/>
              <a:ext cx="4117518" cy="432956"/>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2" name="TextBox 11">
              <a:extLst>
                <a:ext uri="{FF2B5EF4-FFF2-40B4-BE49-F238E27FC236}">
                  <a16:creationId xmlns:a16="http://schemas.microsoft.com/office/drawing/2014/main" id="{2B9433B4-CF48-7043-941E-D04DAC5CABCE}"/>
                </a:ext>
              </a:extLst>
            </p:cNvPr>
            <p:cNvSpPr txBox="1"/>
            <p:nvPr/>
          </p:nvSpPr>
          <p:spPr>
            <a:xfrm>
              <a:off x="8148927" y="2421439"/>
              <a:ext cx="3758739" cy="432956"/>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3" name="TextBox 12">
              <a:extLst>
                <a:ext uri="{FF2B5EF4-FFF2-40B4-BE49-F238E27FC236}">
                  <a16:creationId xmlns:a16="http://schemas.microsoft.com/office/drawing/2014/main" id="{F9764602-01FC-9E28-A4E9-893BDBA14A3C}"/>
                </a:ext>
              </a:extLst>
            </p:cNvPr>
            <p:cNvSpPr txBox="1"/>
            <p:nvPr/>
          </p:nvSpPr>
          <p:spPr>
            <a:xfrm>
              <a:off x="8148927" y="4610919"/>
              <a:ext cx="1257300" cy="432956"/>
            </a:xfrm>
            <a:prstGeom prst="rect">
              <a:avLst/>
            </a:prstGeom>
          </p:spPr>
          <p:txBody>
            <a:bodyPr wrap="square" rtlCol="0">
              <a:spAutoFit/>
            </a:bodyPr>
            <a:lstStyle/>
            <a:p>
              <a:pPr defTabSz="1219140"/>
              <a:r>
                <a:rPr lang="en-US" b="1" dirty="0">
                  <a:solidFill>
                    <a:srgbClr val="4BA9FF"/>
                  </a:solidFill>
                  <a:latin typeface="Calibri" panose="020F0502020204030204" pitchFamily="34" charset="0"/>
                </a:rPr>
                <a:t>Asian</a:t>
              </a:r>
            </a:p>
          </p:txBody>
        </p:sp>
        <p:sp>
          <p:nvSpPr>
            <p:cNvPr id="14" name="TextBox 13">
              <a:extLst>
                <a:ext uri="{FF2B5EF4-FFF2-40B4-BE49-F238E27FC236}">
                  <a16:creationId xmlns:a16="http://schemas.microsoft.com/office/drawing/2014/main" id="{7AB72AFF-ADE3-C0FD-2CD1-1D2E90C87E76}"/>
                </a:ext>
              </a:extLst>
            </p:cNvPr>
            <p:cNvSpPr txBox="1"/>
            <p:nvPr/>
          </p:nvSpPr>
          <p:spPr>
            <a:xfrm>
              <a:off x="8148927" y="2020444"/>
              <a:ext cx="2549584" cy="357052"/>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5" name="TextBox 14">
              <a:extLst>
                <a:ext uri="{FF2B5EF4-FFF2-40B4-BE49-F238E27FC236}">
                  <a16:creationId xmlns:a16="http://schemas.microsoft.com/office/drawing/2014/main" id="{B6C2CCAE-0371-DF8E-9DE7-61289CC1A4A8}"/>
                </a:ext>
              </a:extLst>
            </p:cNvPr>
            <p:cNvSpPr txBox="1"/>
            <p:nvPr/>
          </p:nvSpPr>
          <p:spPr>
            <a:xfrm>
              <a:off x="8148927" y="2623570"/>
              <a:ext cx="1349116" cy="369332"/>
            </a:xfrm>
            <a:prstGeom prst="rect">
              <a:avLst/>
            </a:prstGeom>
          </p:spPr>
          <p:txBody>
            <a:bodyPr wrap="square" rtlCol="0">
              <a:spAutoFit/>
            </a:bodyPr>
            <a:lstStyle/>
            <a:p>
              <a:pPr defTabSz="1219140"/>
              <a:r>
                <a:rPr lang="en-US" b="1">
                  <a:solidFill>
                    <a:srgbClr val="F6A01A"/>
                  </a:solidFill>
                  <a:latin typeface="Calibri" panose="020F0502020204030204" pitchFamily="34" charset="0"/>
                </a:rPr>
                <a:t>White</a:t>
              </a:r>
            </a:p>
          </p:txBody>
        </p:sp>
        <p:sp>
          <p:nvSpPr>
            <p:cNvPr id="16" name="TextBox 15">
              <a:extLst>
                <a:ext uri="{FF2B5EF4-FFF2-40B4-BE49-F238E27FC236}">
                  <a16:creationId xmlns:a16="http://schemas.microsoft.com/office/drawing/2014/main" id="{4A632703-9C71-6815-C5EB-4E0117081C5F}"/>
                </a:ext>
              </a:extLst>
            </p:cNvPr>
            <p:cNvSpPr txBox="1"/>
            <p:nvPr/>
          </p:nvSpPr>
          <p:spPr>
            <a:xfrm>
              <a:off x="8148927" y="3608405"/>
              <a:ext cx="2835313" cy="432956"/>
            </a:xfrm>
            <a:prstGeom prst="rect">
              <a:avLst/>
            </a:prstGeom>
          </p:spPr>
          <p:txBody>
            <a:bodyPr wrap="square" rtlCol="0">
              <a:spAutoFit/>
            </a:bodyPr>
            <a:lstStyle/>
            <a:p>
              <a:pPr defTabSz="1219140"/>
              <a:r>
                <a:rPr lang="en-US" b="1" dirty="0">
                  <a:solidFill>
                    <a:srgbClr val="A22474"/>
                  </a:solidFill>
                  <a:latin typeface="Calibri" panose="020F0502020204030204" pitchFamily="34" charset="0"/>
                </a:rPr>
                <a:t>Hispanic or Latino</a:t>
              </a:r>
            </a:p>
          </p:txBody>
        </p:sp>
        <p:sp>
          <p:nvSpPr>
            <p:cNvPr id="2" name="TextBox 1">
              <a:extLst>
                <a:ext uri="{FF2B5EF4-FFF2-40B4-BE49-F238E27FC236}">
                  <a16:creationId xmlns:a16="http://schemas.microsoft.com/office/drawing/2014/main" id="{8E32849F-C317-3C59-E57E-E972DCA0D127}"/>
                </a:ext>
              </a:extLst>
            </p:cNvPr>
            <p:cNvSpPr txBox="1"/>
            <p:nvPr/>
          </p:nvSpPr>
          <p:spPr>
            <a:xfrm>
              <a:off x="8156028" y="1847667"/>
              <a:ext cx="1195905" cy="357052"/>
            </a:xfrm>
            <a:prstGeom prst="rect">
              <a:avLst/>
            </a:prstGeom>
          </p:spPr>
          <p:txBody>
            <a:bodyPr wrap="none" rtlCol="0">
              <a:spAutoFit/>
            </a:bodyPr>
            <a:lstStyle/>
            <a:p>
              <a:pPr defTabSz="1219140"/>
              <a:r>
                <a:rPr lang="en-US" b="1" dirty="0">
                  <a:solidFill>
                    <a:srgbClr val="FF6699"/>
                  </a:solidFill>
                  <a:latin typeface="Calibri" panose="020F0502020204030204" pitchFamily="34" charset="0"/>
                </a:rPr>
                <a:t>Other race</a:t>
              </a:r>
            </a:p>
          </p:txBody>
        </p:sp>
      </p:grpSp>
    </p:spTree>
    <p:extLst>
      <p:ext uri="{BB962C8B-B14F-4D97-AF65-F5344CB8AC3E}">
        <p14:creationId xmlns:p14="http://schemas.microsoft.com/office/powerpoint/2010/main" val="33228305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D63D71AD-45D4-A4F1-C59A-277E3673E6C3}"/>
              </a:ext>
            </a:extLst>
          </p:cNvPr>
          <p:cNvSpPr txBox="1">
            <a:spLocks noGrp="1"/>
          </p:cNvSpPr>
          <p:nvPr>
            <p:ph type="title" idx="4294967295"/>
          </p:nvPr>
        </p:nvSpPr>
        <p:spPr>
          <a:xfrm>
            <a:off x="609600" y="164592"/>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Race/Ethnicity,</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2011–2023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7" name="Content Placeholder 17" descr="Stacked bar graph showing percentage of U.S. TB cases by race/ethnicity from 2011-2023.">
            <a:extLst>
              <a:ext uri="{FF2B5EF4-FFF2-40B4-BE49-F238E27FC236}">
                <a16:creationId xmlns:a16="http://schemas.microsoft.com/office/drawing/2014/main" id="{CCFB73F2-BB3C-8EF9-65AB-E01B6F4073EB}"/>
              </a:ext>
            </a:extLst>
          </p:cNvPr>
          <p:cNvGraphicFramePr>
            <a:graphicFrameLocks noChangeAspect="1"/>
          </p:cNvGraphicFramePr>
          <p:nvPr>
            <p:extLst>
              <p:ext uri="{D42A27DB-BD31-4B8C-83A1-F6EECF244321}">
                <p14:modId xmlns:p14="http://schemas.microsoft.com/office/powerpoint/2010/main" val="1023765086"/>
              </p:ext>
            </p:extLst>
          </p:nvPr>
        </p:nvGraphicFramePr>
        <p:xfrm>
          <a:off x="205295" y="936358"/>
          <a:ext cx="8019909" cy="518504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278850AC-0C08-07E4-0479-8EC5C294150A}"/>
              </a:ext>
            </a:extLst>
          </p:cNvPr>
          <p:cNvSpPr txBox="1">
            <a:spLocks/>
          </p:cNvSpPr>
          <p:nvPr/>
        </p:nvSpPr>
        <p:spPr>
          <a:xfrm>
            <a:off x="0" y="5947286"/>
            <a:ext cx="12192000" cy="7830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“Other race” was first reported as a new race category in 2023.</a:t>
            </a:r>
          </a:p>
          <a:p>
            <a:pPr marL="0" indent="0" fontAlgn="auto">
              <a:spcBef>
                <a:spcPts val="0"/>
              </a:spcBef>
              <a:spcAft>
                <a:spcPts val="0"/>
              </a:spcAft>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pPr marL="0" indent="0" fontAlgn="auto">
              <a:spcBef>
                <a:spcPts val="0"/>
              </a:spcBef>
              <a:spcAft>
                <a:spcPts val="0"/>
              </a:spcAft>
              <a:buFont typeface="Arial" pitchFamily="34" charset="0"/>
              <a:buNone/>
            </a:pPr>
            <a:endParaRPr lang="en-US" sz="1200">
              <a:solidFill>
                <a:srgbClr val="000000"/>
              </a:solidFill>
              <a:latin typeface="Calibri" panose="020F0502020204030204" pitchFamily="34" charset="0"/>
            </a:endParaRPr>
          </a:p>
        </p:txBody>
      </p:sp>
      <p:grpSp>
        <p:nvGrpSpPr>
          <p:cNvPr id="3" name="Group 2">
            <a:extLst>
              <a:ext uri="{FF2B5EF4-FFF2-40B4-BE49-F238E27FC236}">
                <a16:creationId xmlns:a16="http://schemas.microsoft.com/office/drawing/2014/main" id="{7E0DBBE7-EC51-6B9B-3466-1007AAAD2913}"/>
              </a:ext>
              <a:ext uri="{C183D7F6-B498-43B3-948B-1728B52AA6E4}">
                <adec:decorative xmlns:adec="http://schemas.microsoft.com/office/drawing/2017/decorative" val="1"/>
              </a:ext>
            </a:extLst>
          </p:cNvPr>
          <p:cNvGrpSpPr/>
          <p:nvPr/>
        </p:nvGrpSpPr>
        <p:grpSpPr>
          <a:xfrm>
            <a:off x="8016658" y="910714"/>
            <a:ext cx="4117518" cy="3960678"/>
            <a:chOff x="8016658" y="910714"/>
            <a:chExt cx="4117518" cy="3960678"/>
          </a:xfrm>
        </p:grpSpPr>
        <p:sp>
          <p:nvSpPr>
            <p:cNvPr id="9" name="TextBox 8">
              <a:extLst>
                <a:ext uri="{FF2B5EF4-FFF2-40B4-BE49-F238E27FC236}">
                  <a16:creationId xmlns:a16="http://schemas.microsoft.com/office/drawing/2014/main" id="{57587D43-988E-173F-C380-268060C6046F}"/>
                </a:ext>
              </a:extLst>
            </p:cNvPr>
            <p:cNvSpPr txBox="1"/>
            <p:nvPr/>
          </p:nvSpPr>
          <p:spPr>
            <a:xfrm>
              <a:off x="8016658" y="2092129"/>
              <a:ext cx="3077207" cy="410283"/>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10" name="TextBox 9">
              <a:extLst>
                <a:ext uri="{FF2B5EF4-FFF2-40B4-BE49-F238E27FC236}">
                  <a16:creationId xmlns:a16="http://schemas.microsoft.com/office/drawing/2014/main" id="{0625AB69-CAC2-4722-81ED-953F6797B109}"/>
                </a:ext>
              </a:extLst>
            </p:cNvPr>
            <p:cNvSpPr txBox="1"/>
            <p:nvPr/>
          </p:nvSpPr>
          <p:spPr>
            <a:xfrm>
              <a:off x="8016658" y="1308229"/>
              <a:ext cx="4117518" cy="410283"/>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1" name="TextBox 10">
              <a:extLst>
                <a:ext uri="{FF2B5EF4-FFF2-40B4-BE49-F238E27FC236}">
                  <a16:creationId xmlns:a16="http://schemas.microsoft.com/office/drawing/2014/main" id="{351A1651-F679-195D-2215-EB9EC6C154C5}"/>
                </a:ext>
              </a:extLst>
            </p:cNvPr>
            <p:cNvSpPr txBox="1"/>
            <p:nvPr/>
          </p:nvSpPr>
          <p:spPr>
            <a:xfrm>
              <a:off x="8016658" y="1525147"/>
              <a:ext cx="3758739" cy="410283"/>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2" name="TextBox 11">
              <a:extLst>
                <a:ext uri="{FF2B5EF4-FFF2-40B4-BE49-F238E27FC236}">
                  <a16:creationId xmlns:a16="http://schemas.microsoft.com/office/drawing/2014/main" id="{BA7287F0-04CE-C0ED-9D66-FE83CEEF49D0}"/>
                </a:ext>
              </a:extLst>
            </p:cNvPr>
            <p:cNvSpPr txBox="1"/>
            <p:nvPr/>
          </p:nvSpPr>
          <p:spPr>
            <a:xfrm>
              <a:off x="8016658" y="4461109"/>
              <a:ext cx="1257300" cy="410283"/>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3" name="TextBox 12">
              <a:extLst>
                <a:ext uri="{FF2B5EF4-FFF2-40B4-BE49-F238E27FC236}">
                  <a16:creationId xmlns:a16="http://schemas.microsoft.com/office/drawing/2014/main" id="{4A5DEE2C-DF3D-DD04-0FC1-FB93FCEB3C7D}"/>
                </a:ext>
              </a:extLst>
            </p:cNvPr>
            <p:cNvSpPr txBox="1"/>
            <p:nvPr/>
          </p:nvSpPr>
          <p:spPr>
            <a:xfrm>
              <a:off x="8016658" y="1119270"/>
              <a:ext cx="2549584" cy="369332"/>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4" name="TextBox 13">
              <a:extLst>
                <a:ext uri="{FF2B5EF4-FFF2-40B4-BE49-F238E27FC236}">
                  <a16:creationId xmlns:a16="http://schemas.microsoft.com/office/drawing/2014/main" id="{3534D45D-33B2-6511-2111-7F70FD086432}"/>
                </a:ext>
              </a:extLst>
            </p:cNvPr>
            <p:cNvSpPr txBox="1"/>
            <p:nvPr/>
          </p:nvSpPr>
          <p:spPr>
            <a:xfrm>
              <a:off x="8016658" y="1741279"/>
              <a:ext cx="1349116" cy="410283"/>
            </a:xfrm>
            <a:prstGeom prst="rect">
              <a:avLst/>
            </a:prstGeom>
          </p:spPr>
          <p:txBody>
            <a:bodyPr wrap="square" rtlCol="0">
              <a:spAutoFit/>
            </a:bodyPr>
            <a:lstStyle/>
            <a:p>
              <a:pPr defTabSz="1219140"/>
              <a:r>
                <a:rPr lang="en-US" b="1">
                  <a:solidFill>
                    <a:srgbClr val="F6A01A"/>
                  </a:solidFill>
                  <a:latin typeface="Calibri" panose="020F0502020204030204" pitchFamily="34" charset="0"/>
                </a:rPr>
                <a:t>White</a:t>
              </a:r>
            </a:p>
          </p:txBody>
        </p:sp>
        <p:sp>
          <p:nvSpPr>
            <p:cNvPr id="15" name="TextBox 14">
              <a:extLst>
                <a:ext uri="{FF2B5EF4-FFF2-40B4-BE49-F238E27FC236}">
                  <a16:creationId xmlns:a16="http://schemas.microsoft.com/office/drawing/2014/main" id="{DBCA11EC-9286-A067-B9CA-664CB67D7502}"/>
                </a:ext>
              </a:extLst>
            </p:cNvPr>
            <p:cNvSpPr txBox="1"/>
            <p:nvPr/>
          </p:nvSpPr>
          <p:spPr>
            <a:xfrm>
              <a:off x="8016658" y="3109015"/>
              <a:ext cx="2835314" cy="410283"/>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sp>
          <p:nvSpPr>
            <p:cNvPr id="2" name="TextBox 1">
              <a:extLst>
                <a:ext uri="{FF2B5EF4-FFF2-40B4-BE49-F238E27FC236}">
                  <a16:creationId xmlns:a16="http://schemas.microsoft.com/office/drawing/2014/main" id="{6D4857C8-B861-C80A-2195-4D4E86DF7298}"/>
                </a:ext>
              </a:extLst>
            </p:cNvPr>
            <p:cNvSpPr txBox="1"/>
            <p:nvPr/>
          </p:nvSpPr>
          <p:spPr>
            <a:xfrm>
              <a:off x="8016658" y="910714"/>
              <a:ext cx="2549584" cy="369332"/>
            </a:xfrm>
            <a:prstGeom prst="rect">
              <a:avLst/>
            </a:prstGeom>
          </p:spPr>
          <p:txBody>
            <a:bodyPr wrap="square" rtlCol="0">
              <a:spAutoFit/>
            </a:bodyPr>
            <a:lstStyle/>
            <a:p>
              <a:pPr defTabSz="1219140"/>
              <a:r>
                <a:rPr lang="en-US" b="1">
                  <a:solidFill>
                    <a:srgbClr val="FF6699"/>
                  </a:solidFill>
                  <a:latin typeface="Calibri" panose="020F0502020204030204" pitchFamily="34" charset="0"/>
                </a:rPr>
                <a:t>Other race</a:t>
              </a:r>
            </a:p>
          </p:txBody>
        </p:sp>
      </p:grpSp>
    </p:spTree>
    <p:extLst>
      <p:ext uri="{BB962C8B-B14F-4D97-AF65-F5344CB8AC3E}">
        <p14:creationId xmlns:p14="http://schemas.microsoft.com/office/powerpoint/2010/main" val="12682430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0B023F44-7EEE-E2BD-8FB9-83A0C4E90D13}"/>
              </a:ext>
            </a:extLst>
          </p:cNvPr>
          <p:cNvSpPr txBox="1">
            <a:spLocks noGrp="1"/>
          </p:cNvSpPr>
          <p:nvPr>
            <p:ph type="title" idx="4294967295"/>
          </p:nvPr>
        </p:nvSpPr>
        <p:spPr>
          <a:xfrm>
            <a:off x="195309" y="9233"/>
            <a:ext cx="11971537" cy="10580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TB Cases by Race/Ethnicity,</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 </a:t>
            </a:r>
            <a:br>
              <a:rPr kumimoji="0" lang="en-US" sz="3000" b="1" i="0" u="none" strike="noStrike" kern="1200" cap="none" spc="0" normalizeH="0" baseline="30000" noProof="0" dirty="0">
                <a:ln>
                  <a:noFill/>
                </a:ln>
                <a:solidFill>
                  <a:srgbClr val="00788A"/>
                </a:solidFill>
                <a:effectLst/>
                <a:uLnTx/>
                <a:uFillTx/>
                <a:latin typeface="Calibri"/>
                <a:ea typeface="+mj-ea"/>
                <a:cs typeface="+mj-cs"/>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2023 </a:t>
            </a:r>
            <a:r>
              <a:rPr kumimoji="0" lang="en-US" sz="3000" b="0" i="0" u="none" strike="noStrike" kern="1200" cap="none" spc="0" normalizeH="0" baseline="0" noProof="0" dirty="0">
                <a:ln>
                  <a:noFill/>
                </a:ln>
                <a:solidFill>
                  <a:srgbClr val="164380"/>
                </a:solidFill>
                <a:effectLst/>
                <a:uLnTx/>
                <a:uFillTx/>
                <a:latin typeface="Calibri"/>
                <a:ea typeface="+mj-ea"/>
                <a:cs typeface="Calibri"/>
              </a:rPr>
              <a:t>(N=9,633)</a:t>
            </a:r>
            <a:endParaRPr kumimoji="0" lang="en-US" sz="3700" b="1" i="0" u="none" strike="noStrike" kern="1200" cap="none" spc="0" normalizeH="0" baseline="0" noProof="0" dirty="0">
              <a:ln>
                <a:noFill/>
              </a:ln>
              <a:solidFill>
                <a:srgbClr val="164380"/>
              </a:solidFill>
              <a:effectLst/>
              <a:uLnTx/>
              <a:uFillTx/>
              <a:latin typeface="Calibri"/>
              <a:ea typeface="+mj-ea"/>
              <a:cs typeface="Calibri"/>
            </a:endParaRPr>
          </a:p>
        </p:txBody>
      </p:sp>
      <p:graphicFrame>
        <p:nvGraphicFramePr>
          <p:cNvPr id="7" name="Content Placeholder 17" descr="Bar graph showing the percentage of U.S. TB cases by race/ethnicity in 2023.">
            <a:extLst>
              <a:ext uri="{FF2B5EF4-FFF2-40B4-BE49-F238E27FC236}">
                <a16:creationId xmlns:a16="http://schemas.microsoft.com/office/drawing/2014/main" id="{B5F454C3-6E93-2F49-3ECA-DA0C8D6E5DAA}"/>
              </a:ext>
            </a:extLst>
          </p:cNvPr>
          <p:cNvGraphicFramePr>
            <a:graphicFrameLocks noChangeAspect="1"/>
          </p:cNvGraphicFramePr>
          <p:nvPr>
            <p:extLst>
              <p:ext uri="{D42A27DB-BD31-4B8C-83A1-F6EECF244321}">
                <p14:modId xmlns:p14="http://schemas.microsoft.com/office/powerpoint/2010/main" val="2990538068"/>
              </p:ext>
            </p:extLst>
          </p:nvPr>
        </p:nvGraphicFramePr>
        <p:xfrm>
          <a:off x="457200" y="1067275"/>
          <a:ext cx="11277599" cy="50922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450CFAB8-B97D-EADB-BF1E-92C07BB643DB}"/>
              </a:ext>
            </a:extLst>
          </p:cNvPr>
          <p:cNvSpPr txBox="1">
            <a:spLocks/>
          </p:cNvSpPr>
          <p:nvPr/>
        </p:nvSpPr>
        <p:spPr>
          <a:xfrm>
            <a:off x="0" y="5969000"/>
            <a:ext cx="12192000" cy="7492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p>
          <a:p>
            <a:pPr marL="0" indent="0" fontAlgn="auto">
              <a:spcBef>
                <a:spcPts val="0"/>
              </a:spcBef>
              <a:spcAft>
                <a:spcPts val="0"/>
              </a:spcAft>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pPr marL="0" indent="0" fontAlgn="auto">
              <a:spcBef>
                <a:spcPts val="0"/>
              </a:spcBef>
              <a:spcAft>
                <a:spcPts val="0"/>
              </a:spcAft>
              <a:buFont typeface="Arial" pitchFamily="34" charset="0"/>
              <a:buNone/>
            </a:pPr>
            <a:endParaRPr 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337448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5">
            <a:extLst>
              <a:ext uri="{FF2B5EF4-FFF2-40B4-BE49-F238E27FC236}">
                <a16:creationId xmlns:a16="http://schemas.microsoft.com/office/drawing/2014/main" id="{2A3DC776-7097-5056-4A09-9200F8A23F1C}"/>
              </a:ext>
            </a:extLst>
          </p:cNvPr>
          <p:cNvSpPr txBox="1">
            <a:spLocks noGrp="1"/>
          </p:cNvSpPr>
          <p:nvPr>
            <p:ph type="title" idx="4294967295"/>
          </p:nvPr>
        </p:nvSpPr>
        <p:spPr>
          <a:xfrm>
            <a:off x="609600" y="218976"/>
            <a:ext cx="10972800" cy="6405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ctr" defTabSz="914400" rtl="0" eaLnBrk="0" fontAlgn="base" latinLnBrk="0" hangingPunct="0">
              <a:lnSpc>
                <a:spcPct val="12944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by Race/Ethnicity,</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2011–2023</a:t>
            </a:r>
            <a:endPar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itchFamily="34" charset="0"/>
            </a:endParaRPr>
          </a:p>
        </p:txBody>
      </p:sp>
      <p:graphicFrame>
        <p:nvGraphicFramePr>
          <p:cNvPr id="6" name="Chart 5" descr="Line graph of U.S. TB incidence rates by race/ethnicity from 2011 to 2023.">
            <a:extLst>
              <a:ext uri="{FF2B5EF4-FFF2-40B4-BE49-F238E27FC236}">
                <a16:creationId xmlns:a16="http://schemas.microsoft.com/office/drawing/2014/main" id="{71EA8333-86B5-F536-8E48-596E048E257D}"/>
              </a:ext>
            </a:extLst>
          </p:cNvPr>
          <p:cNvGraphicFramePr/>
          <p:nvPr>
            <p:extLst>
              <p:ext uri="{D42A27DB-BD31-4B8C-83A1-F6EECF244321}">
                <p14:modId xmlns:p14="http://schemas.microsoft.com/office/powerpoint/2010/main" val="496936314"/>
              </p:ext>
            </p:extLst>
          </p:nvPr>
        </p:nvGraphicFramePr>
        <p:xfrm>
          <a:off x="0" y="859537"/>
          <a:ext cx="11807548" cy="5114591"/>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7012901F-A738-DF62-64BF-D87109C70D8A}"/>
              </a:ext>
              <a:ext uri="{C183D7F6-B498-43B3-948B-1728B52AA6E4}">
                <adec:decorative xmlns:adec="http://schemas.microsoft.com/office/drawing/2017/decorative" val="1"/>
              </a:ext>
            </a:extLst>
          </p:cNvPr>
          <p:cNvGrpSpPr/>
          <p:nvPr/>
        </p:nvGrpSpPr>
        <p:grpSpPr>
          <a:xfrm>
            <a:off x="8751086" y="1243321"/>
            <a:ext cx="3463774" cy="4259085"/>
            <a:chOff x="6906504" y="1037819"/>
            <a:chExt cx="2689224" cy="3203772"/>
          </a:xfrm>
        </p:grpSpPr>
        <p:sp>
          <p:nvSpPr>
            <p:cNvPr id="8" name="TextBox 7">
              <a:extLst>
                <a:ext uri="{FF2B5EF4-FFF2-40B4-BE49-F238E27FC236}">
                  <a16:creationId xmlns:a16="http://schemas.microsoft.com/office/drawing/2014/main" id="{0E53618C-EED1-0E8F-76A2-7D737DA6DA37}"/>
                </a:ext>
              </a:extLst>
            </p:cNvPr>
            <p:cNvSpPr txBox="1"/>
            <p:nvPr/>
          </p:nvSpPr>
          <p:spPr>
            <a:xfrm>
              <a:off x="6906504" y="1037819"/>
              <a:ext cx="2022861" cy="464118"/>
            </a:xfrm>
            <a:prstGeom prst="rect">
              <a:avLst/>
            </a:prstGeom>
          </p:spPr>
          <p:txBody>
            <a:bodyPr wrap="square" rtlCol="0">
              <a:spAutoFit/>
            </a:bodyPr>
            <a:lstStyle/>
            <a:p>
              <a:pPr>
                <a:buFont typeface="Arial" pitchFamily="34" charset="0"/>
                <a:buNone/>
              </a:pPr>
              <a:r>
                <a:rPr lang="en-US" b="1">
                  <a:solidFill>
                    <a:srgbClr val="78B832"/>
                  </a:solidFill>
                  <a:latin typeface="Calibri" panose="020F0502020204030204" pitchFamily="34" charset="0"/>
                </a:rPr>
                <a:t>Native Hawaiian or Other Pacific Islander</a:t>
              </a:r>
            </a:p>
          </p:txBody>
        </p:sp>
        <p:sp>
          <p:nvSpPr>
            <p:cNvPr id="9" name="TextBox 8">
              <a:extLst>
                <a:ext uri="{FF2B5EF4-FFF2-40B4-BE49-F238E27FC236}">
                  <a16:creationId xmlns:a16="http://schemas.microsoft.com/office/drawing/2014/main" id="{8E67E896-6A51-F066-35F4-719C4BA7B090}"/>
                </a:ext>
              </a:extLst>
            </p:cNvPr>
            <p:cNvSpPr txBox="1"/>
            <p:nvPr/>
          </p:nvSpPr>
          <p:spPr>
            <a:xfrm>
              <a:off x="6906504" y="3459046"/>
              <a:ext cx="2689224" cy="264184"/>
            </a:xfrm>
            <a:prstGeom prst="rect">
              <a:avLst/>
            </a:prstGeom>
          </p:spPr>
          <p:txBody>
            <a:bodyPr wrap="square" rtlCol="0">
              <a:spAutoFit/>
            </a:bodyPr>
            <a:lstStyle/>
            <a:p>
              <a:pPr>
                <a:buFont typeface="Arial" pitchFamily="34" charset="0"/>
                <a:buNone/>
              </a:pPr>
              <a:r>
                <a:rPr lang="en-US" b="1">
                  <a:solidFill>
                    <a:srgbClr val="A87FE5"/>
                  </a:solidFill>
                  <a:latin typeface="Calibri" panose="020F0502020204030204" pitchFamily="34" charset="0"/>
                </a:rPr>
                <a:t>American Indian or Alaska Native</a:t>
              </a:r>
            </a:p>
          </p:txBody>
        </p:sp>
        <p:sp>
          <p:nvSpPr>
            <p:cNvPr id="10" name="TextBox 9">
              <a:extLst>
                <a:ext uri="{FF2B5EF4-FFF2-40B4-BE49-F238E27FC236}">
                  <a16:creationId xmlns:a16="http://schemas.microsoft.com/office/drawing/2014/main" id="{F9D3A0C8-6B88-FFB5-FDBE-A689107DCDF9}"/>
                </a:ext>
              </a:extLst>
            </p:cNvPr>
            <p:cNvSpPr txBox="1"/>
            <p:nvPr/>
          </p:nvSpPr>
          <p:spPr>
            <a:xfrm>
              <a:off x="6906504" y="2242459"/>
              <a:ext cx="549670" cy="264185"/>
            </a:xfrm>
            <a:prstGeom prst="rect">
              <a:avLst/>
            </a:prstGeom>
          </p:spPr>
          <p:txBody>
            <a:bodyPr wrap="none" rtlCol="0">
              <a:spAutoFit/>
            </a:bodyPr>
            <a:lstStyle/>
            <a:p>
              <a:pPr>
                <a:buFont typeface="Arial" pitchFamily="34" charset="0"/>
                <a:buNone/>
              </a:pPr>
              <a:r>
                <a:rPr lang="en-US" b="1">
                  <a:solidFill>
                    <a:srgbClr val="4BA9FF"/>
                  </a:solidFill>
                  <a:latin typeface="Calibri" panose="020F0502020204030204" pitchFamily="34" charset="0"/>
                </a:rPr>
                <a:t>Asian</a:t>
              </a:r>
            </a:p>
          </p:txBody>
        </p:sp>
        <p:sp>
          <p:nvSpPr>
            <p:cNvPr id="11" name="TextBox 10">
              <a:extLst>
                <a:ext uri="{FF2B5EF4-FFF2-40B4-BE49-F238E27FC236}">
                  <a16:creationId xmlns:a16="http://schemas.microsoft.com/office/drawing/2014/main" id="{DE7D2604-D58A-EDC5-9025-F4CC0D47B88F}"/>
                </a:ext>
              </a:extLst>
            </p:cNvPr>
            <p:cNvSpPr txBox="1"/>
            <p:nvPr/>
          </p:nvSpPr>
          <p:spPr>
            <a:xfrm>
              <a:off x="6906504" y="3756235"/>
              <a:ext cx="1127611" cy="257000"/>
            </a:xfrm>
            <a:prstGeom prst="rect">
              <a:avLst/>
            </a:prstGeom>
          </p:spPr>
          <p:txBody>
            <a:bodyPr wrap="none" rtlCol="0">
              <a:spAutoFit/>
            </a:bodyPr>
            <a:lstStyle/>
            <a:p>
              <a:pPr>
                <a:buFont typeface="Arial" pitchFamily="34" charset="0"/>
                <a:buNone/>
              </a:pPr>
              <a:r>
                <a:rPr lang="en-US" b="1">
                  <a:solidFill>
                    <a:srgbClr val="005DAA"/>
                  </a:solidFill>
                  <a:latin typeface="Calibri" panose="020F0502020204030204" pitchFamily="34" charset="0"/>
                </a:rPr>
                <a:t>Multiple race</a:t>
              </a:r>
            </a:p>
          </p:txBody>
        </p:sp>
        <p:sp>
          <p:nvSpPr>
            <p:cNvPr id="12" name="TextBox 11">
              <a:extLst>
                <a:ext uri="{FF2B5EF4-FFF2-40B4-BE49-F238E27FC236}">
                  <a16:creationId xmlns:a16="http://schemas.microsoft.com/office/drawing/2014/main" id="{F06B91DF-82AF-43F1-153F-21886F139A13}"/>
                </a:ext>
              </a:extLst>
            </p:cNvPr>
            <p:cNvSpPr txBox="1"/>
            <p:nvPr/>
          </p:nvSpPr>
          <p:spPr>
            <a:xfrm>
              <a:off x="6906504" y="3977407"/>
              <a:ext cx="612766" cy="264184"/>
            </a:xfrm>
            <a:prstGeom prst="rect">
              <a:avLst/>
            </a:prstGeom>
          </p:spPr>
          <p:txBody>
            <a:bodyPr wrap="none" rtlCol="0">
              <a:spAutoFit/>
            </a:bodyPr>
            <a:lstStyle/>
            <a:p>
              <a:pPr>
                <a:buFont typeface="Arial" pitchFamily="34" charset="0"/>
                <a:buNone/>
              </a:pPr>
              <a:r>
                <a:rPr lang="en-US" b="1">
                  <a:solidFill>
                    <a:srgbClr val="F6A01A"/>
                  </a:solidFill>
                  <a:latin typeface="Calibri" panose="020F0502020204030204" pitchFamily="34" charset="0"/>
                </a:rPr>
                <a:t>White</a:t>
              </a:r>
            </a:p>
          </p:txBody>
        </p:sp>
        <p:sp>
          <p:nvSpPr>
            <p:cNvPr id="13" name="TextBox 12">
              <a:extLst>
                <a:ext uri="{FF2B5EF4-FFF2-40B4-BE49-F238E27FC236}">
                  <a16:creationId xmlns:a16="http://schemas.microsoft.com/office/drawing/2014/main" id="{CCBE45C6-6878-5A16-4334-E64A6F737B5B}"/>
                </a:ext>
              </a:extLst>
            </p:cNvPr>
            <p:cNvSpPr txBox="1"/>
            <p:nvPr/>
          </p:nvSpPr>
          <p:spPr>
            <a:xfrm>
              <a:off x="6906504" y="3604692"/>
              <a:ext cx="2138682" cy="264184"/>
            </a:xfrm>
            <a:prstGeom prst="rect">
              <a:avLst/>
            </a:prstGeom>
          </p:spPr>
          <p:txBody>
            <a:bodyPr wrap="none" rtlCol="0">
              <a:spAutoFit/>
            </a:bodyPr>
            <a:lstStyle/>
            <a:p>
              <a:pPr>
                <a:buFont typeface="Arial" pitchFamily="34" charset="0"/>
                <a:buNone/>
              </a:pPr>
              <a:r>
                <a:rPr lang="en-US" b="1">
                  <a:solidFill>
                    <a:srgbClr val="259393"/>
                  </a:solidFill>
                  <a:latin typeface="Calibri" panose="020F0502020204030204" pitchFamily="34" charset="0"/>
                </a:rPr>
                <a:t>Black or African American</a:t>
              </a:r>
            </a:p>
          </p:txBody>
        </p:sp>
        <p:sp>
          <p:nvSpPr>
            <p:cNvPr id="14" name="TextBox 13">
              <a:extLst>
                <a:ext uri="{FF2B5EF4-FFF2-40B4-BE49-F238E27FC236}">
                  <a16:creationId xmlns:a16="http://schemas.microsoft.com/office/drawing/2014/main" id="{72087DE6-CC3A-EFF7-A88D-7E851F59C80F}"/>
                </a:ext>
              </a:extLst>
            </p:cNvPr>
            <p:cNvSpPr txBox="1"/>
            <p:nvPr/>
          </p:nvSpPr>
          <p:spPr>
            <a:xfrm>
              <a:off x="6906504" y="3309989"/>
              <a:ext cx="1525567" cy="264184"/>
            </a:xfrm>
            <a:prstGeom prst="rect">
              <a:avLst/>
            </a:prstGeom>
          </p:spPr>
          <p:txBody>
            <a:bodyPr wrap="none" rtlCol="0">
              <a:spAutoFit/>
            </a:bodyPr>
            <a:lstStyle/>
            <a:p>
              <a:pPr>
                <a:buFont typeface="Arial" pitchFamily="34" charset="0"/>
                <a:buNone/>
              </a:pPr>
              <a:r>
                <a:rPr lang="en-US" b="1">
                  <a:solidFill>
                    <a:srgbClr val="A22474"/>
                  </a:solidFill>
                  <a:latin typeface="Calibri" panose="020F0502020204030204" pitchFamily="34" charset="0"/>
                </a:rPr>
                <a:t>Hispanic or Latino</a:t>
              </a:r>
            </a:p>
          </p:txBody>
        </p:sp>
      </p:grpSp>
      <p:sp>
        <p:nvSpPr>
          <p:cNvPr id="16" name="Text Placeholder 3">
            <a:extLst>
              <a:ext uri="{FF2B5EF4-FFF2-40B4-BE49-F238E27FC236}">
                <a16:creationId xmlns:a16="http://schemas.microsoft.com/office/drawing/2014/main" id="{28542BA3-C405-90A8-DEFA-902DCC6604DA}"/>
              </a:ext>
            </a:extLst>
          </p:cNvPr>
          <p:cNvSpPr txBox="1">
            <a:spLocks/>
          </p:cNvSpPr>
          <p:nvPr/>
        </p:nvSpPr>
        <p:spPr>
          <a:xfrm>
            <a:off x="0" y="5974128"/>
            <a:ext cx="12192000" cy="7441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Population data for “Other race” were not available.</a:t>
            </a:r>
          </a:p>
          <a:p>
            <a:pPr marL="0" indent="0" fontAlgn="auto">
              <a:spcBef>
                <a:spcPts val="0"/>
              </a:spcBef>
              <a:spcAft>
                <a:spcPts val="0"/>
              </a:spcAft>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pPr marL="0" indent="0" fontAlgn="auto">
              <a:spcBef>
                <a:spcPts val="0"/>
              </a:spcBef>
              <a:spcAft>
                <a:spcPts val="0"/>
              </a:spcAft>
              <a:buFont typeface="Arial" pitchFamily="34" charset="0"/>
              <a:buNone/>
            </a:pPr>
            <a:endParaRPr 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2892534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5C93385-E5AC-3C2C-450D-323E66F679AA}"/>
              </a:ext>
            </a:extLst>
          </p:cNvPr>
          <p:cNvSpPr txBox="1">
            <a:spLocks noGrp="1"/>
          </p:cNvSpPr>
          <p:nvPr>
            <p:ph type="title" idx="4294967295"/>
          </p:nvPr>
        </p:nvSpPr>
        <p:spPr>
          <a:xfrm>
            <a:off x="187288" y="192298"/>
            <a:ext cx="11817424" cy="69494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316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Progress Towards TB Elimination, United States, 1982–2023</a:t>
            </a:r>
            <a:endParaRPr kumimoji="0" lang="en-US" sz="3733" b="1" i="0" u="none" strike="noStrike" kern="1200" cap="none" spc="0" normalizeH="0" baseline="0" noProof="0" dirty="0">
              <a:ln>
                <a:noFill/>
              </a:ln>
              <a:solidFill>
                <a:srgbClr val="164380"/>
              </a:solidFill>
              <a:effectLst/>
              <a:uLnTx/>
              <a:uFillTx/>
              <a:latin typeface="Calibri" pitchFamily="34" charset="0"/>
              <a:ea typeface="+mj-ea"/>
              <a:cs typeface="+mj-cs"/>
            </a:endParaRPr>
          </a:p>
        </p:txBody>
      </p:sp>
      <p:graphicFrame>
        <p:nvGraphicFramePr>
          <p:cNvPr id="20" name="Chart 19" descr="Declining graph of U.S. tuberculosis (TB) cases from 1982–2023. U.S. TB cases exceed the TB elimination threshold goal.">
            <a:extLst>
              <a:ext uri="{FF2B5EF4-FFF2-40B4-BE49-F238E27FC236}">
                <a16:creationId xmlns:a16="http://schemas.microsoft.com/office/drawing/2014/main" id="{C90E24C8-011F-1B4B-BD61-208A59EC56F0}"/>
              </a:ext>
            </a:extLst>
          </p:cNvPr>
          <p:cNvGraphicFramePr/>
          <p:nvPr>
            <p:extLst>
              <p:ext uri="{D42A27DB-BD31-4B8C-83A1-F6EECF244321}">
                <p14:modId xmlns:p14="http://schemas.microsoft.com/office/powerpoint/2010/main" val="1032129767"/>
              </p:ext>
            </p:extLst>
          </p:nvPr>
        </p:nvGraphicFramePr>
        <p:xfrm>
          <a:off x="187288" y="729915"/>
          <a:ext cx="11817424"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783630F-4BD8-7D21-6C13-FDC0089CC618}"/>
              </a:ext>
            </a:extLst>
          </p:cNvPr>
          <p:cNvSpPr txBox="1"/>
          <p:nvPr/>
        </p:nvSpPr>
        <p:spPr>
          <a:xfrm>
            <a:off x="4794360" y="1201101"/>
            <a:ext cx="3931184" cy="646331"/>
          </a:xfrm>
          <a:prstGeom prst="rect">
            <a:avLst/>
          </a:prstGeom>
          <a:noFill/>
          <a:ln w="19050">
            <a:solidFill>
              <a:srgbClr val="000000"/>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26,673 TB cases in 1992</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Incidence rate: 10.4 per 100,000</a:t>
            </a:r>
          </a:p>
        </p:txBody>
      </p:sp>
      <p:cxnSp>
        <p:nvCxnSpPr>
          <p:cNvPr id="23" name="Straight Connector 22" descr="Declining graph of U.S. tuberculosis (TB) cases from 1982–2023. U.S. TB cases exceed the TB elimination threshold goal.">
            <a:extLst>
              <a:ext uri="{FF2B5EF4-FFF2-40B4-BE49-F238E27FC236}">
                <a16:creationId xmlns:a16="http://schemas.microsoft.com/office/drawing/2014/main" id="{13D7465A-CF44-00C0-7DD6-31F09DF671EA}"/>
              </a:ext>
            </a:extLst>
          </p:cNvPr>
          <p:cNvCxnSpPr>
            <a:cxnSpLocks/>
          </p:cNvCxnSpPr>
          <p:nvPr/>
        </p:nvCxnSpPr>
        <p:spPr>
          <a:xfrm flipH="1">
            <a:off x="4001971" y="1524267"/>
            <a:ext cx="782229" cy="0"/>
          </a:xfrm>
          <a:prstGeom prst="line">
            <a:avLst/>
          </a:prstGeom>
          <a:noFill/>
          <a:ln w="19050" cap="flat" cmpd="sng" algn="ctr">
            <a:solidFill>
              <a:srgbClr val="000000">
                <a:lumMod val="85000"/>
                <a:lumOff val="15000"/>
              </a:srgbClr>
            </a:solidFill>
            <a:prstDash val="solid"/>
          </a:ln>
          <a:effectLst/>
        </p:spPr>
      </p:cxnSp>
      <p:sp>
        <p:nvSpPr>
          <p:cNvPr id="24" name="TextBox 23">
            <a:extLst>
              <a:ext uri="{FF2B5EF4-FFF2-40B4-BE49-F238E27FC236}">
                <a16:creationId xmlns:a16="http://schemas.microsoft.com/office/drawing/2014/main" id="{7BE8804F-3C0E-0F8C-FF22-D303A32F5517}"/>
              </a:ext>
            </a:extLst>
          </p:cNvPr>
          <p:cNvSpPr txBox="1"/>
          <p:nvPr/>
        </p:nvSpPr>
        <p:spPr>
          <a:xfrm>
            <a:off x="8538794" y="2931520"/>
            <a:ext cx="3472181" cy="646331"/>
          </a:xfrm>
          <a:prstGeom prst="rect">
            <a:avLst/>
          </a:prstGeom>
          <a:noFill/>
          <a:ln w="19050">
            <a:solidFill>
              <a:srgbClr val="000000"/>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9,633 TB cases in 2023</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Incidence rate: 2.9 per 100,000</a:t>
            </a:r>
          </a:p>
        </p:txBody>
      </p:sp>
      <p:cxnSp>
        <p:nvCxnSpPr>
          <p:cNvPr id="25" name="Straight Connector 24" descr="Declining graph of U.S. tuberculosis (TB) cases from 1982–2023. U.S. TB cases exceed the TB elimination threshold goal.">
            <a:extLst>
              <a:ext uri="{FF2B5EF4-FFF2-40B4-BE49-F238E27FC236}">
                <a16:creationId xmlns:a16="http://schemas.microsoft.com/office/drawing/2014/main" id="{BBB2B721-FB4E-0185-312C-4558516AE643}"/>
              </a:ext>
            </a:extLst>
          </p:cNvPr>
          <p:cNvCxnSpPr>
            <a:cxnSpLocks/>
            <a:stCxn id="24" idx="2"/>
          </p:cNvCxnSpPr>
          <p:nvPr/>
        </p:nvCxnSpPr>
        <p:spPr>
          <a:xfrm>
            <a:off x="10274885" y="3577851"/>
            <a:ext cx="1464034" cy="611090"/>
          </a:xfrm>
          <a:prstGeom prst="line">
            <a:avLst/>
          </a:prstGeom>
          <a:noFill/>
          <a:ln w="19050" cap="flat" cmpd="sng" algn="ctr">
            <a:solidFill>
              <a:srgbClr val="000000">
                <a:lumMod val="85000"/>
                <a:lumOff val="15000"/>
              </a:srgbClr>
            </a:solidFill>
            <a:prstDash val="solid"/>
          </a:ln>
          <a:effectLst/>
        </p:spPr>
      </p:cxnSp>
    </p:spTree>
    <p:extLst>
      <p:ext uri="{BB962C8B-B14F-4D97-AF65-F5344CB8AC3E}">
        <p14:creationId xmlns:p14="http://schemas.microsoft.com/office/powerpoint/2010/main" val="5177970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AAA1087E-6F5C-F21A-93DF-4440C15ADE12}"/>
              </a:ext>
            </a:extLst>
          </p:cNvPr>
          <p:cNvSpPr txBox="1">
            <a:spLocks noGrp="1"/>
          </p:cNvSpPr>
          <p:nvPr>
            <p:ph type="title" idx="4294967295"/>
          </p:nvPr>
        </p:nvSpPr>
        <p:spPr>
          <a:xfrm>
            <a:off x="609600" y="164593"/>
            <a:ext cx="10972800" cy="972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Cases Among U.S.-Born</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Persons by Race/Ethnicity,</a:t>
            </a:r>
            <a:r>
              <a:rPr kumimoji="0" lang="en-US" sz="3000" b="1" i="0" u="none" strike="noStrike" kern="1200" cap="none" spc="0" normalizeH="0" baseline="30000" noProof="0" dirty="0">
                <a:ln>
                  <a:noFill/>
                </a:ln>
                <a:solidFill>
                  <a:srgbClr val="164380"/>
                </a:solidFill>
                <a:effectLst/>
                <a:uLnTx/>
                <a:uFillTx/>
                <a:latin typeface="Segoe UI"/>
                <a:ea typeface="+mj-ea"/>
                <a:cs typeface="Segoe U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t>
            </a:r>
            <a:br>
              <a:rPr kumimoji="0" lang="en-US" sz="3000" b="1" i="0" u="none" strike="noStrike" kern="1200" cap="none" spc="0" normalizeH="0" baseline="0" noProof="0" dirty="0">
                <a:ln>
                  <a:noFill/>
                </a:ln>
                <a:solidFill>
                  <a:srgbClr val="00788A"/>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2011–2023</a:t>
            </a:r>
            <a:endParaRPr kumimoji="0" lang="en-US" sz="3733" b="1" i="0" u="none" strike="noStrike" kern="1200" cap="none" spc="0" normalizeH="0" baseline="0" noProof="0" dirty="0">
              <a:ln>
                <a:noFill/>
              </a:ln>
              <a:solidFill>
                <a:srgbClr val="00788A"/>
              </a:solidFill>
              <a:effectLst/>
              <a:uLnTx/>
              <a:uFillTx/>
              <a:latin typeface="Calibri"/>
              <a:ea typeface="+mj-ea"/>
              <a:cs typeface="Calibri"/>
            </a:endParaRPr>
          </a:p>
        </p:txBody>
      </p:sp>
      <p:graphicFrame>
        <p:nvGraphicFramePr>
          <p:cNvPr id="7" name="Content Placeholder 17" descr="Stacked bar graph of U.S. TB cases among U.S.-born persons by race/ethnicity from 2011 to 2023.">
            <a:extLst>
              <a:ext uri="{FF2B5EF4-FFF2-40B4-BE49-F238E27FC236}">
                <a16:creationId xmlns:a16="http://schemas.microsoft.com/office/drawing/2014/main" id="{1922EB97-D597-A3B5-3308-911538D19076}"/>
              </a:ext>
            </a:extLst>
          </p:cNvPr>
          <p:cNvGraphicFramePr>
            <a:graphicFrameLocks/>
          </p:cNvGraphicFramePr>
          <p:nvPr>
            <p:extLst>
              <p:ext uri="{D42A27DB-BD31-4B8C-83A1-F6EECF244321}">
                <p14:modId xmlns:p14="http://schemas.microsoft.com/office/powerpoint/2010/main" val="3155063224"/>
              </p:ext>
            </p:extLst>
          </p:nvPr>
        </p:nvGraphicFramePr>
        <p:xfrm>
          <a:off x="187354" y="590701"/>
          <a:ext cx="8033253" cy="521166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A0CDB386-320D-D6EE-72A6-0E357573314A}"/>
              </a:ext>
            </a:extLst>
          </p:cNvPr>
          <p:cNvSpPr txBox="1">
            <a:spLocks/>
          </p:cNvSpPr>
          <p:nvPr/>
        </p:nvSpPr>
        <p:spPr>
          <a:xfrm>
            <a:off x="0" y="5802361"/>
            <a:ext cx="12192000" cy="11177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000000"/>
                </a:solidFill>
                <a:latin typeface="Calibri" panose="020F0502020204030204" pitchFamily="34" charset="0"/>
              </a:rPr>
              <a:t>Other race” was first reported as a new race category in 2023.</a:t>
            </a:r>
          </a:p>
          <a:p>
            <a:pPr marL="0" indent="0" fontAlgn="auto">
              <a:spcBef>
                <a:spcPts val="0"/>
              </a:spcBef>
              <a:spcAft>
                <a:spcPts val="0"/>
              </a:spcAft>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pPr marL="0" indent="0" fontAlgn="auto">
              <a:spcBef>
                <a:spcPts val="0"/>
              </a:spcBef>
              <a:spcAft>
                <a:spcPts val="0"/>
              </a:spcAft>
              <a:buFont typeface="Arial" pitchFamily="34" charset="0"/>
              <a:buNone/>
            </a:pPr>
            <a:endParaRPr lang="en-US" sz="1200">
              <a:solidFill>
                <a:srgbClr val="000000"/>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A4DF3DD3-04A4-B461-80A4-CDA9F026BE9D}"/>
              </a:ext>
              <a:ext uri="{C183D7F6-B498-43B3-948B-1728B52AA6E4}">
                <adec:decorative xmlns:adec="http://schemas.microsoft.com/office/drawing/2017/decorative" val="1"/>
              </a:ext>
            </a:extLst>
          </p:cNvPr>
          <p:cNvGrpSpPr/>
          <p:nvPr/>
        </p:nvGrpSpPr>
        <p:grpSpPr>
          <a:xfrm>
            <a:off x="8149719" y="2573364"/>
            <a:ext cx="4100932" cy="2722537"/>
            <a:chOff x="8149719" y="2573364"/>
            <a:chExt cx="4100932" cy="2965419"/>
          </a:xfrm>
        </p:grpSpPr>
        <p:sp>
          <p:nvSpPr>
            <p:cNvPr id="9" name="TextBox 8">
              <a:extLst>
                <a:ext uri="{FF2B5EF4-FFF2-40B4-BE49-F238E27FC236}">
                  <a16:creationId xmlns:a16="http://schemas.microsoft.com/office/drawing/2014/main" id="{3E775595-EB24-8C85-4576-6927BFA92935}"/>
                </a:ext>
              </a:extLst>
            </p:cNvPr>
            <p:cNvSpPr txBox="1"/>
            <p:nvPr/>
          </p:nvSpPr>
          <p:spPr>
            <a:xfrm>
              <a:off x="8149719" y="3977614"/>
              <a:ext cx="2848545" cy="399088"/>
            </a:xfrm>
            <a:prstGeom prst="rect">
              <a:avLst/>
            </a:prstGeom>
          </p:spPr>
          <p:txBody>
            <a:bodyPr wrap="square" rtlCol="0">
              <a:spAutoFit/>
            </a:bodyPr>
            <a:lstStyle/>
            <a:p>
              <a:pPr defTabSz="1219140"/>
              <a:r>
                <a:rPr lang="en-US" b="1" dirty="0">
                  <a:solidFill>
                    <a:srgbClr val="259393"/>
                  </a:solidFill>
                  <a:latin typeface="Calibri" panose="020F0502020204030204" pitchFamily="34" charset="0"/>
                </a:rPr>
                <a:t>Black or African American</a:t>
              </a:r>
            </a:p>
          </p:txBody>
        </p:sp>
        <p:sp>
          <p:nvSpPr>
            <p:cNvPr id="10" name="TextBox 9">
              <a:extLst>
                <a:ext uri="{FF2B5EF4-FFF2-40B4-BE49-F238E27FC236}">
                  <a16:creationId xmlns:a16="http://schemas.microsoft.com/office/drawing/2014/main" id="{106A9914-B023-C55F-CF5E-95F489A53327}"/>
                </a:ext>
              </a:extLst>
            </p:cNvPr>
            <p:cNvSpPr txBox="1"/>
            <p:nvPr/>
          </p:nvSpPr>
          <p:spPr>
            <a:xfrm>
              <a:off x="8149719" y="3019390"/>
              <a:ext cx="4100932" cy="369332"/>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1" name="TextBox 10">
              <a:extLst>
                <a:ext uri="{FF2B5EF4-FFF2-40B4-BE49-F238E27FC236}">
                  <a16:creationId xmlns:a16="http://schemas.microsoft.com/office/drawing/2014/main" id="{2302D922-E9E6-E739-5F6F-9CFE3AF378CB}"/>
                </a:ext>
              </a:extLst>
            </p:cNvPr>
            <p:cNvSpPr txBox="1"/>
            <p:nvPr/>
          </p:nvSpPr>
          <p:spPr>
            <a:xfrm>
              <a:off x="8149719" y="3242402"/>
              <a:ext cx="3479434" cy="399088"/>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2" name="TextBox 11">
              <a:extLst>
                <a:ext uri="{FF2B5EF4-FFF2-40B4-BE49-F238E27FC236}">
                  <a16:creationId xmlns:a16="http://schemas.microsoft.com/office/drawing/2014/main" id="{D9FC58E3-4398-7294-C9FC-5422CCAF542D}"/>
                </a:ext>
              </a:extLst>
            </p:cNvPr>
            <p:cNvSpPr txBox="1"/>
            <p:nvPr/>
          </p:nvSpPr>
          <p:spPr>
            <a:xfrm>
              <a:off x="8155695" y="5139695"/>
              <a:ext cx="1163872" cy="399088"/>
            </a:xfrm>
            <a:prstGeom prst="rect">
              <a:avLst/>
            </a:prstGeom>
          </p:spPr>
          <p:txBody>
            <a:bodyPr wrap="square" rtlCol="0">
              <a:spAutoFit/>
            </a:bodyPr>
            <a:lstStyle/>
            <a:p>
              <a:pPr defTabSz="1219140"/>
              <a:r>
                <a:rPr lang="en-US" b="1" dirty="0">
                  <a:solidFill>
                    <a:srgbClr val="4BA9FF"/>
                  </a:solidFill>
                  <a:latin typeface="Calibri" panose="020F0502020204030204" pitchFamily="34" charset="0"/>
                </a:rPr>
                <a:t>Asian</a:t>
              </a:r>
            </a:p>
          </p:txBody>
        </p:sp>
        <p:sp>
          <p:nvSpPr>
            <p:cNvPr id="13" name="TextBox 12">
              <a:extLst>
                <a:ext uri="{FF2B5EF4-FFF2-40B4-BE49-F238E27FC236}">
                  <a16:creationId xmlns:a16="http://schemas.microsoft.com/office/drawing/2014/main" id="{8938AD94-8639-A37C-1865-0AB3623E262A}"/>
                </a:ext>
              </a:extLst>
            </p:cNvPr>
            <p:cNvSpPr txBox="1"/>
            <p:nvPr/>
          </p:nvSpPr>
          <p:spPr>
            <a:xfrm>
              <a:off x="8149719" y="2796377"/>
              <a:ext cx="2360129" cy="369332"/>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4" name="TextBox 13">
              <a:extLst>
                <a:ext uri="{FF2B5EF4-FFF2-40B4-BE49-F238E27FC236}">
                  <a16:creationId xmlns:a16="http://schemas.microsoft.com/office/drawing/2014/main" id="{8AC3AD1D-5389-D440-D612-EA8D9C39591C}"/>
                </a:ext>
              </a:extLst>
            </p:cNvPr>
            <p:cNvSpPr txBox="1"/>
            <p:nvPr/>
          </p:nvSpPr>
          <p:spPr>
            <a:xfrm>
              <a:off x="8149719" y="3455729"/>
              <a:ext cx="1248866" cy="369332"/>
            </a:xfrm>
            <a:prstGeom prst="rect">
              <a:avLst/>
            </a:prstGeom>
          </p:spPr>
          <p:txBody>
            <a:bodyPr wrap="square" rtlCol="0">
              <a:spAutoFit/>
            </a:bodyPr>
            <a:lstStyle/>
            <a:p>
              <a:pPr defTabSz="1219140"/>
              <a:r>
                <a:rPr lang="en-US" b="1" dirty="0">
                  <a:solidFill>
                    <a:srgbClr val="F6A01A"/>
                  </a:solidFill>
                  <a:latin typeface="Calibri" panose="020F0502020204030204" pitchFamily="34" charset="0"/>
                </a:rPr>
                <a:t>White</a:t>
              </a:r>
            </a:p>
          </p:txBody>
        </p:sp>
        <p:sp>
          <p:nvSpPr>
            <p:cNvPr id="15" name="TextBox 14">
              <a:extLst>
                <a:ext uri="{FF2B5EF4-FFF2-40B4-BE49-F238E27FC236}">
                  <a16:creationId xmlns:a16="http://schemas.microsoft.com/office/drawing/2014/main" id="{51A2BA43-D080-4B2C-3105-0922847B08A1}"/>
                </a:ext>
              </a:extLst>
            </p:cNvPr>
            <p:cNvSpPr txBox="1"/>
            <p:nvPr/>
          </p:nvSpPr>
          <p:spPr>
            <a:xfrm>
              <a:off x="8153010" y="4703356"/>
              <a:ext cx="2624626" cy="399088"/>
            </a:xfrm>
            <a:prstGeom prst="rect">
              <a:avLst/>
            </a:prstGeom>
          </p:spPr>
          <p:txBody>
            <a:bodyPr wrap="square" rtlCol="0">
              <a:spAutoFit/>
            </a:bodyPr>
            <a:lstStyle/>
            <a:p>
              <a:pPr defTabSz="1219140"/>
              <a:r>
                <a:rPr lang="en-US" b="1" dirty="0">
                  <a:solidFill>
                    <a:srgbClr val="A22474"/>
                  </a:solidFill>
                  <a:latin typeface="Calibri" panose="020F0502020204030204" pitchFamily="34" charset="0"/>
                </a:rPr>
                <a:t>Hispanic or Latino</a:t>
              </a:r>
            </a:p>
          </p:txBody>
        </p:sp>
        <p:sp>
          <p:nvSpPr>
            <p:cNvPr id="2" name="TextBox 1">
              <a:extLst>
                <a:ext uri="{FF2B5EF4-FFF2-40B4-BE49-F238E27FC236}">
                  <a16:creationId xmlns:a16="http://schemas.microsoft.com/office/drawing/2014/main" id="{A32CD055-66B2-CBEE-5F9C-2B77F77499B5}"/>
                </a:ext>
              </a:extLst>
            </p:cNvPr>
            <p:cNvSpPr txBox="1"/>
            <p:nvPr/>
          </p:nvSpPr>
          <p:spPr>
            <a:xfrm>
              <a:off x="8149719" y="2573364"/>
              <a:ext cx="2360129" cy="369332"/>
            </a:xfrm>
            <a:prstGeom prst="rect">
              <a:avLst/>
            </a:prstGeom>
          </p:spPr>
          <p:txBody>
            <a:bodyPr wrap="square" rtlCol="0">
              <a:spAutoFit/>
            </a:bodyPr>
            <a:lstStyle/>
            <a:p>
              <a:pPr defTabSz="1219140"/>
              <a:r>
                <a:rPr lang="en-US" b="1" dirty="0">
                  <a:solidFill>
                    <a:srgbClr val="FF6699"/>
                  </a:solidFill>
                  <a:latin typeface="Calibri" panose="020F0502020204030204" pitchFamily="34" charset="0"/>
                </a:rPr>
                <a:t>Other race</a:t>
              </a:r>
            </a:p>
          </p:txBody>
        </p:sp>
      </p:grpSp>
    </p:spTree>
    <p:extLst>
      <p:ext uri="{BB962C8B-B14F-4D97-AF65-F5344CB8AC3E}">
        <p14:creationId xmlns:p14="http://schemas.microsoft.com/office/powerpoint/2010/main" val="5269520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A637EF-C194-0DC0-C4B7-A930AABBAFFC}"/>
              </a:ext>
            </a:extLst>
          </p:cNvPr>
          <p:cNvSpPr txBox="1">
            <a:spLocks noGrp="1"/>
          </p:cNvSpPr>
          <p:nvPr>
            <p:ph type="title" idx="4294967295"/>
          </p:nvPr>
        </p:nvSpPr>
        <p:spPr>
          <a:xfrm>
            <a:off x="914400" y="164592"/>
            <a:ext cx="10363200" cy="970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TB Incidence Rates Among 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Persons by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United States, 2011–2023</a:t>
            </a:r>
          </a:p>
        </p:txBody>
      </p:sp>
      <p:grpSp>
        <p:nvGrpSpPr>
          <p:cNvPr id="7" name="Group 6" descr="Line graph of U.S. TB incidence rates among U.S.-born persons by race/ethnicity from 2011-2023.">
            <a:extLst>
              <a:ext uri="{FF2B5EF4-FFF2-40B4-BE49-F238E27FC236}">
                <a16:creationId xmlns:a16="http://schemas.microsoft.com/office/drawing/2014/main" id="{F89E4B2A-EED8-CCC6-2055-9EE9F9168193}"/>
              </a:ext>
            </a:extLst>
          </p:cNvPr>
          <p:cNvGrpSpPr/>
          <p:nvPr/>
        </p:nvGrpSpPr>
        <p:grpSpPr>
          <a:xfrm>
            <a:off x="167268" y="1082431"/>
            <a:ext cx="11961326" cy="4659150"/>
            <a:chOff x="112070" y="1198181"/>
            <a:chExt cx="11683014" cy="5230148"/>
          </a:xfrm>
        </p:grpSpPr>
        <p:graphicFrame>
          <p:nvGraphicFramePr>
            <p:cNvPr id="8" name="Content Placeholder 5">
              <a:extLst>
                <a:ext uri="{FF2B5EF4-FFF2-40B4-BE49-F238E27FC236}">
                  <a16:creationId xmlns:a16="http://schemas.microsoft.com/office/drawing/2014/main" id="{C9B3F7E2-1D13-D6E2-6AD7-458F84704840}"/>
                </a:ext>
              </a:extLst>
            </p:cNvPr>
            <p:cNvGraphicFramePr>
              <a:graphicFrameLocks/>
            </p:cNvGraphicFramePr>
            <p:nvPr>
              <p:extLst>
                <p:ext uri="{D42A27DB-BD31-4B8C-83A1-F6EECF244321}">
                  <p14:modId xmlns:p14="http://schemas.microsoft.com/office/powerpoint/2010/main" val="941884945"/>
                </p:ext>
              </p:extLst>
            </p:nvPr>
          </p:nvGraphicFramePr>
          <p:xfrm>
            <a:off x="112070" y="1198181"/>
            <a:ext cx="9195803" cy="523014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B38C5D95-AF18-83DD-3049-4E187A46832F}"/>
                </a:ext>
              </a:extLst>
            </p:cNvPr>
            <p:cNvGrpSpPr/>
            <p:nvPr/>
          </p:nvGrpSpPr>
          <p:grpSpPr>
            <a:xfrm>
              <a:off x="9104504" y="1852307"/>
              <a:ext cx="2690580" cy="3946361"/>
              <a:chOff x="7650219" y="1381670"/>
              <a:chExt cx="2122429" cy="2974629"/>
            </a:xfrm>
          </p:grpSpPr>
          <p:sp>
            <p:nvSpPr>
              <p:cNvPr id="10" name="TextBox 9">
                <a:extLst>
                  <a:ext uri="{FF2B5EF4-FFF2-40B4-BE49-F238E27FC236}">
                    <a16:creationId xmlns:a16="http://schemas.microsoft.com/office/drawing/2014/main" id="{8BE9D3EF-7563-E980-C7ED-2BC07744392F}"/>
                  </a:ext>
                </a:extLst>
              </p:cNvPr>
              <p:cNvSpPr txBox="1"/>
              <p:nvPr/>
            </p:nvSpPr>
            <p:spPr>
              <a:xfrm>
                <a:off x="7650219" y="1381670"/>
                <a:ext cx="2022861" cy="502744"/>
              </a:xfrm>
              <a:prstGeom prst="rect">
                <a:avLst/>
              </a:prstGeom>
            </p:spPr>
            <p:txBody>
              <a:bodyPr wrap="squar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rPr>
                  <a:t>Native Hawaiian or</a:t>
                </a:r>
              </a:p>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rPr>
                  <a:t>Other Pacific Islander</a:t>
                </a:r>
              </a:p>
            </p:txBody>
          </p:sp>
          <p:sp>
            <p:nvSpPr>
              <p:cNvPr id="11" name="TextBox 10">
                <a:extLst>
                  <a:ext uri="{FF2B5EF4-FFF2-40B4-BE49-F238E27FC236}">
                    <a16:creationId xmlns:a16="http://schemas.microsoft.com/office/drawing/2014/main" id="{C947B72F-6D88-9EA9-9937-DE429702EEEB}"/>
                  </a:ext>
                </a:extLst>
              </p:cNvPr>
              <p:cNvSpPr txBox="1"/>
              <p:nvPr/>
            </p:nvSpPr>
            <p:spPr>
              <a:xfrm>
                <a:off x="7650219" y="2281450"/>
                <a:ext cx="1634153" cy="502744"/>
              </a:xfrm>
              <a:prstGeom prst="rect">
                <a:avLst/>
              </a:prstGeom>
            </p:spPr>
            <p:txBody>
              <a:bodyPr wrap="squar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rPr>
                  <a:t>American Indian or</a:t>
                </a:r>
              </a:p>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rPr>
                  <a:t>Alaska Native</a:t>
                </a:r>
              </a:p>
            </p:txBody>
          </p:sp>
          <p:sp>
            <p:nvSpPr>
              <p:cNvPr id="12" name="TextBox 11">
                <a:extLst>
                  <a:ext uri="{FF2B5EF4-FFF2-40B4-BE49-F238E27FC236}">
                    <a16:creationId xmlns:a16="http://schemas.microsoft.com/office/drawing/2014/main" id="{80D8A3B6-A6DE-A9A5-A6EB-62968578E996}"/>
                  </a:ext>
                </a:extLst>
              </p:cNvPr>
              <p:cNvSpPr txBox="1"/>
              <p:nvPr/>
            </p:nvSpPr>
            <p:spPr>
              <a:xfrm>
                <a:off x="7650227" y="3577342"/>
                <a:ext cx="546155" cy="287388"/>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BA9FF"/>
                    </a:solidFill>
                    <a:effectLst/>
                    <a:uLnTx/>
                    <a:uFillTx/>
                    <a:latin typeface="Calibri" panose="020F0502020204030204" pitchFamily="34" charset="0"/>
                  </a:rPr>
                  <a:t>Asian</a:t>
                </a:r>
              </a:p>
            </p:txBody>
          </p:sp>
          <p:sp>
            <p:nvSpPr>
              <p:cNvPr id="13" name="TextBox 12">
                <a:extLst>
                  <a:ext uri="{FF2B5EF4-FFF2-40B4-BE49-F238E27FC236}">
                    <a16:creationId xmlns:a16="http://schemas.microsoft.com/office/drawing/2014/main" id="{0DB80287-32FB-9664-B348-E17822A231DF}"/>
                  </a:ext>
                </a:extLst>
              </p:cNvPr>
              <p:cNvSpPr txBox="1"/>
              <p:nvPr/>
            </p:nvSpPr>
            <p:spPr>
              <a:xfrm>
                <a:off x="7650219" y="3908235"/>
                <a:ext cx="1122940" cy="287388"/>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5DAA"/>
                    </a:solidFill>
                    <a:effectLst/>
                    <a:uLnTx/>
                    <a:uFillTx/>
                    <a:latin typeface="Calibri" panose="020F0502020204030204" pitchFamily="34" charset="0"/>
                  </a:rPr>
                  <a:t>Multiple race</a:t>
                </a:r>
              </a:p>
            </p:txBody>
          </p:sp>
          <p:sp>
            <p:nvSpPr>
              <p:cNvPr id="14" name="TextBox 13">
                <a:extLst>
                  <a:ext uri="{FF2B5EF4-FFF2-40B4-BE49-F238E27FC236}">
                    <a16:creationId xmlns:a16="http://schemas.microsoft.com/office/drawing/2014/main" id="{8CF488E3-93A8-891A-67B5-A05CC605AD04}"/>
                  </a:ext>
                </a:extLst>
              </p:cNvPr>
              <p:cNvSpPr txBox="1"/>
              <p:nvPr/>
            </p:nvSpPr>
            <p:spPr>
              <a:xfrm>
                <a:off x="7650219" y="4070127"/>
                <a:ext cx="608107" cy="286172"/>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6A01A"/>
                    </a:solidFill>
                    <a:effectLst/>
                    <a:uLnTx/>
                    <a:uFillTx/>
                    <a:latin typeface="Calibri" panose="020F0502020204030204" pitchFamily="34" charset="0"/>
                  </a:rPr>
                  <a:t>White</a:t>
                </a:r>
              </a:p>
            </p:txBody>
          </p:sp>
          <p:sp>
            <p:nvSpPr>
              <p:cNvPr id="15" name="TextBox 14">
                <a:extLst>
                  <a:ext uri="{FF2B5EF4-FFF2-40B4-BE49-F238E27FC236}">
                    <a16:creationId xmlns:a16="http://schemas.microsoft.com/office/drawing/2014/main" id="{540E5071-24FD-A3B6-4AAD-8F11ADEE4EDA}"/>
                  </a:ext>
                </a:extLst>
              </p:cNvPr>
              <p:cNvSpPr txBox="1"/>
              <p:nvPr/>
            </p:nvSpPr>
            <p:spPr>
              <a:xfrm>
                <a:off x="7650227" y="3231354"/>
                <a:ext cx="2122421" cy="286172"/>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rPr>
                  <a:t>Black or African American</a:t>
                </a:r>
              </a:p>
            </p:txBody>
          </p:sp>
          <p:sp>
            <p:nvSpPr>
              <p:cNvPr id="16" name="TextBox 15">
                <a:extLst>
                  <a:ext uri="{FF2B5EF4-FFF2-40B4-BE49-F238E27FC236}">
                    <a16:creationId xmlns:a16="http://schemas.microsoft.com/office/drawing/2014/main" id="{AEB58E01-150B-14CB-6CAC-A2AF28980151}"/>
                  </a:ext>
                </a:extLst>
              </p:cNvPr>
              <p:cNvSpPr txBox="1"/>
              <p:nvPr/>
            </p:nvSpPr>
            <p:spPr>
              <a:xfrm>
                <a:off x="7650219" y="3404348"/>
                <a:ext cx="1513968" cy="286172"/>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22474"/>
                    </a:solidFill>
                    <a:effectLst/>
                    <a:uLnTx/>
                    <a:uFillTx/>
                    <a:latin typeface="Calibri" panose="020F0502020204030204" pitchFamily="34" charset="0"/>
                  </a:rPr>
                  <a:t>Hispanic or Latino</a:t>
                </a:r>
              </a:p>
            </p:txBody>
          </p:sp>
        </p:grpSp>
      </p:grpSp>
      <p:sp>
        <p:nvSpPr>
          <p:cNvPr id="17" name="Text Placeholder 3">
            <a:extLst>
              <a:ext uri="{FF2B5EF4-FFF2-40B4-BE49-F238E27FC236}">
                <a16:creationId xmlns:a16="http://schemas.microsoft.com/office/drawing/2014/main" id="{0A0E2F99-9C20-AC27-FE75-53195868B36E}"/>
              </a:ext>
            </a:extLst>
          </p:cNvPr>
          <p:cNvSpPr txBox="1">
            <a:spLocks/>
          </p:cNvSpPr>
          <p:nvPr/>
        </p:nvSpPr>
        <p:spPr>
          <a:xfrm>
            <a:off x="0" y="5741581"/>
            <a:ext cx="12192000" cy="11442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000000"/>
                </a:solidFill>
                <a:latin typeface="Calibri" panose="020F0502020204030204" pitchFamily="34" charset="0"/>
              </a:rPr>
              <a:t>Population data for “Other race” were not available.</a:t>
            </a:r>
          </a:p>
          <a:p>
            <a:pPr marL="0" indent="0" fontAlgn="auto">
              <a:spcBef>
                <a:spcPts val="0"/>
              </a:spcBef>
              <a:spcAft>
                <a:spcPts val="0"/>
              </a:spcAft>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pPr marL="0" indent="0" fontAlgn="auto">
              <a:spcBef>
                <a:spcPts val="0"/>
              </a:spcBef>
              <a:spcAft>
                <a:spcPts val="0"/>
              </a:spcAft>
              <a:buFont typeface="Arial" pitchFamily="34" charset="0"/>
              <a:buNone/>
            </a:pPr>
            <a:endParaRPr lang="en-US" sz="12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4136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145E3F8B-28B6-50C1-E469-FFAB7DDACD6E}"/>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2011–2023</a:t>
            </a:r>
          </a:p>
        </p:txBody>
      </p:sp>
      <p:graphicFrame>
        <p:nvGraphicFramePr>
          <p:cNvPr id="7" name="Content Placeholder 17" descr="Stacked bar graph of U.S. TB cases among non-U.S.–born persons by race/ethnicity from 2011 to 2023.">
            <a:extLst>
              <a:ext uri="{FF2B5EF4-FFF2-40B4-BE49-F238E27FC236}">
                <a16:creationId xmlns:a16="http://schemas.microsoft.com/office/drawing/2014/main" id="{7DCE292C-0D12-50D4-F725-04317CBD93ED}"/>
              </a:ext>
            </a:extLst>
          </p:cNvPr>
          <p:cNvGraphicFramePr>
            <a:graphicFrameLocks/>
          </p:cNvGraphicFramePr>
          <p:nvPr>
            <p:extLst>
              <p:ext uri="{D42A27DB-BD31-4B8C-83A1-F6EECF244321}">
                <p14:modId xmlns:p14="http://schemas.microsoft.com/office/powerpoint/2010/main" val="2472617629"/>
              </p:ext>
            </p:extLst>
          </p:nvPr>
        </p:nvGraphicFramePr>
        <p:xfrm>
          <a:off x="159664" y="900452"/>
          <a:ext cx="8172806" cy="491555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5219BF17-B564-BB05-8EA2-830A8BFEE087}"/>
              </a:ext>
            </a:extLst>
          </p:cNvPr>
          <p:cNvSpPr txBox="1">
            <a:spLocks/>
          </p:cNvSpPr>
          <p:nvPr/>
        </p:nvSpPr>
        <p:spPr>
          <a:xfrm>
            <a:off x="0" y="5730949"/>
            <a:ext cx="12192000" cy="11270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000000"/>
                </a:solidFill>
                <a:latin typeface="Calibri" panose="020F0502020204030204" pitchFamily="34" charset="0"/>
              </a:rPr>
              <a:t>Other race” was first reported as a new race category in 2023.</a:t>
            </a:r>
          </a:p>
          <a:p>
            <a:pPr marL="0" indent="0" fontAlgn="auto">
              <a:spcBef>
                <a:spcPts val="0"/>
              </a:spcBef>
              <a:spcAft>
                <a:spcPts val="0"/>
              </a:spcAft>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pPr marL="0" indent="0" fontAlgn="auto">
              <a:spcBef>
                <a:spcPts val="0"/>
              </a:spcBef>
              <a:spcAft>
                <a:spcPts val="0"/>
              </a:spcAft>
              <a:buFont typeface="Arial" pitchFamily="34" charset="0"/>
              <a:buNone/>
            </a:pPr>
            <a:endParaRPr lang="en-US" sz="1200">
              <a:solidFill>
                <a:srgbClr val="000000"/>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AF59CF-06C2-27AF-52D5-1B49E337DB5E}"/>
              </a:ext>
              <a:ext uri="{C183D7F6-B498-43B3-948B-1728B52AA6E4}">
                <adec:decorative xmlns:adec="http://schemas.microsoft.com/office/drawing/2017/decorative" val="1"/>
              </a:ext>
            </a:extLst>
          </p:cNvPr>
          <p:cNvGrpSpPr/>
          <p:nvPr/>
        </p:nvGrpSpPr>
        <p:grpSpPr>
          <a:xfrm>
            <a:off x="8141248" y="965413"/>
            <a:ext cx="4124756" cy="3778787"/>
            <a:chOff x="8141248" y="1035665"/>
            <a:chExt cx="4124756" cy="2929779"/>
          </a:xfrm>
        </p:grpSpPr>
        <p:sp>
          <p:nvSpPr>
            <p:cNvPr id="9" name="TextBox 8">
              <a:extLst>
                <a:ext uri="{FF2B5EF4-FFF2-40B4-BE49-F238E27FC236}">
                  <a16:creationId xmlns:a16="http://schemas.microsoft.com/office/drawing/2014/main" id="{9F3611EE-0597-5251-4561-F08D1E09F94E}"/>
                </a:ext>
              </a:extLst>
            </p:cNvPr>
            <p:cNvSpPr txBox="1"/>
            <p:nvPr/>
          </p:nvSpPr>
          <p:spPr>
            <a:xfrm>
              <a:off x="8148487" y="1861780"/>
              <a:ext cx="3077207" cy="262225"/>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10" name="TextBox 9">
              <a:extLst>
                <a:ext uri="{FF2B5EF4-FFF2-40B4-BE49-F238E27FC236}">
                  <a16:creationId xmlns:a16="http://schemas.microsoft.com/office/drawing/2014/main" id="{8027297F-91F1-454C-C253-A2444739D8B3}"/>
                </a:ext>
              </a:extLst>
            </p:cNvPr>
            <p:cNvSpPr txBox="1"/>
            <p:nvPr/>
          </p:nvSpPr>
          <p:spPr>
            <a:xfrm>
              <a:off x="8148487" y="1366111"/>
              <a:ext cx="4117517" cy="262225"/>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1" name="TextBox 10">
              <a:extLst>
                <a:ext uri="{FF2B5EF4-FFF2-40B4-BE49-F238E27FC236}">
                  <a16:creationId xmlns:a16="http://schemas.microsoft.com/office/drawing/2014/main" id="{9217F737-3D10-E01B-D69C-116177EE8E0F}"/>
                </a:ext>
              </a:extLst>
            </p:cNvPr>
            <p:cNvSpPr txBox="1"/>
            <p:nvPr/>
          </p:nvSpPr>
          <p:spPr>
            <a:xfrm>
              <a:off x="8148487" y="1531334"/>
              <a:ext cx="3758738" cy="262225"/>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2" name="TextBox 11">
              <a:extLst>
                <a:ext uri="{FF2B5EF4-FFF2-40B4-BE49-F238E27FC236}">
                  <a16:creationId xmlns:a16="http://schemas.microsoft.com/office/drawing/2014/main" id="{0EECA28C-EFB5-B7AE-B2B7-6B6E2204AB95}"/>
                </a:ext>
              </a:extLst>
            </p:cNvPr>
            <p:cNvSpPr txBox="1"/>
            <p:nvPr/>
          </p:nvSpPr>
          <p:spPr>
            <a:xfrm>
              <a:off x="8148487" y="3530332"/>
              <a:ext cx="1257300" cy="435112"/>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3" name="TextBox 12">
              <a:extLst>
                <a:ext uri="{FF2B5EF4-FFF2-40B4-BE49-F238E27FC236}">
                  <a16:creationId xmlns:a16="http://schemas.microsoft.com/office/drawing/2014/main" id="{9FC08035-8E90-B559-E445-30F40C2910C1}"/>
                </a:ext>
              </a:extLst>
            </p:cNvPr>
            <p:cNvSpPr txBox="1"/>
            <p:nvPr/>
          </p:nvSpPr>
          <p:spPr>
            <a:xfrm>
              <a:off x="8148487" y="1200887"/>
              <a:ext cx="2549583" cy="262225"/>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4" name="TextBox 13">
              <a:extLst>
                <a:ext uri="{FF2B5EF4-FFF2-40B4-BE49-F238E27FC236}">
                  <a16:creationId xmlns:a16="http://schemas.microsoft.com/office/drawing/2014/main" id="{D9EFE3FC-D569-07D3-A785-B634AA3FED10}"/>
                </a:ext>
              </a:extLst>
            </p:cNvPr>
            <p:cNvSpPr txBox="1"/>
            <p:nvPr/>
          </p:nvSpPr>
          <p:spPr>
            <a:xfrm>
              <a:off x="8148487" y="1696559"/>
              <a:ext cx="1349116" cy="262225"/>
            </a:xfrm>
            <a:prstGeom prst="rect">
              <a:avLst/>
            </a:prstGeom>
          </p:spPr>
          <p:txBody>
            <a:bodyPr wrap="square" rtlCol="0">
              <a:spAutoFit/>
            </a:bodyPr>
            <a:lstStyle/>
            <a:p>
              <a:pPr defTabSz="1219140"/>
              <a:r>
                <a:rPr lang="en-US" b="1">
                  <a:solidFill>
                    <a:srgbClr val="F6A01A"/>
                  </a:solidFill>
                  <a:latin typeface="Calibri" panose="020F0502020204030204" pitchFamily="34" charset="0"/>
                </a:rPr>
                <a:t>White</a:t>
              </a:r>
            </a:p>
          </p:txBody>
        </p:sp>
        <p:sp>
          <p:nvSpPr>
            <p:cNvPr id="15" name="TextBox 14">
              <a:extLst>
                <a:ext uri="{FF2B5EF4-FFF2-40B4-BE49-F238E27FC236}">
                  <a16:creationId xmlns:a16="http://schemas.microsoft.com/office/drawing/2014/main" id="{810F4A92-0589-6CFD-3649-F98D49A4180F}"/>
                </a:ext>
              </a:extLst>
            </p:cNvPr>
            <p:cNvSpPr txBox="1"/>
            <p:nvPr/>
          </p:nvSpPr>
          <p:spPr>
            <a:xfrm>
              <a:off x="8141248" y="2510628"/>
              <a:ext cx="2835313" cy="435112"/>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sp>
          <p:nvSpPr>
            <p:cNvPr id="2" name="TextBox 1">
              <a:extLst>
                <a:ext uri="{FF2B5EF4-FFF2-40B4-BE49-F238E27FC236}">
                  <a16:creationId xmlns:a16="http://schemas.microsoft.com/office/drawing/2014/main" id="{D71CB7BC-60F1-3F9D-DC8C-2FDCDD45F346}"/>
                </a:ext>
              </a:extLst>
            </p:cNvPr>
            <p:cNvSpPr txBox="1"/>
            <p:nvPr/>
          </p:nvSpPr>
          <p:spPr>
            <a:xfrm>
              <a:off x="8148487" y="1035665"/>
              <a:ext cx="2549583" cy="262225"/>
            </a:xfrm>
            <a:prstGeom prst="rect">
              <a:avLst/>
            </a:prstGeom>
          </p:spPr>
          <p:txBody>
            <a:bodyPr wrap="square" rtlCol="0">
              <a:spAutoFit/>
            </a:bodyPr>
            <a:lstStyle/>
            <a:p>
              <a:pPr defTabSz="1219140"/>
              <a:r>
                <a:rPr lang="en-US" b="1">
                  <a:solidFill>
                    <a:srgbClr val="FF6699"/>
                  </a:solidFill>
                  <a:latin typeface="Calibri" panose="020F0502020204030204" pitchFamily="34" charset="0"/>
                </a:rPr>
                <a:t>Other race</a:t>
              </a:r>
            </a:p>
          </p:txBody>
        </p:sp>
      </p:grpSp>
    </p:spTree>
    <p:extLst>
      <p:ext uri="{BB962C8B-B14F-4D97-AF65-F5344CB8AC3E}">
        <p14:creationId xmlns:p14="http://schemas.microsoft.com/office/powerpoint/2010/main" val="7082350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DA60AA0-CFC4-CFAB-682C-AA3C57C81ED1}"/>
              </a:ext>
            </a:extLst>
          </p:cNvPr>
          <p:cNvSpPr txBox="1">
            <a:spLocks noGrp="1"/>
          </p:cNvSpPr>
          <p:nvPr>
            <p:ph type="title" idx="4294967295"/>
          </p:nvPr>
        </p:nvSpPr>
        <p:spPr>
          <a:xfrm>
            <a:off x="579300" y="164592"/>
            <a:ext cx="11033401"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TB Incidence Rates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Persons by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United States, 2011–2023</a:t>
            </a:r>
          </a:p>
        </p:txBody>
      </p:sp>
      <p:graphicFrame>
        <p:nvGraphicFramePr>
          <p:cNvPr id="10" name="Content Placeholder 5" descr="Line graph of U.S. TB incidence rates among non-U.S.–born persons by race/ethnicity from 2011-2023.">
            <a:extLst>
              <a:ext uri="{FF2B5EF4-FFF2-40B4-BE49-F238E27FC236}">
                <a16:creationId xmlns:a16="http://schemas.microsoft.com/office/drawing/2014/main" id="{D5A82675-6D1A-58F0-83DA-DC844AE58EBD}"/>
              </a:ext>
            </a:extLst>
          </p:cNvPr>
          <p:cNvGraphicFramePr>
            <a:graphicFrameLocks/>
          </p:cNvGraphicFramePr>
          <p:nvPr>
            <p:extLst>
              <p:ext uri="{D42A27DB-BD31-4B8C-83A1-F6EECF244321}">
                <p14:modId xmlns:p14="http://schemas.microsoft.com/office/powerpoint/2010/main" val="2590904613"/>
              </p:ext>
            </p:extLst>
          </p:nvPr>
        </p:nvGraphicFramePr>
        <p:xfrm>
          <a:off x="134197" y="1125723"/>
          <a:ext cx="9723481" cy="474344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7808DA57-2F0B-87A1-FA61-B7D71D1D4AC9}"/>
              </a:ext>
              <a:ext uri="{C183D7F6-B498-43B3-948B-1728B52AA6E4}">
                <adec:decorative xmlns:adec="http://schemas.microsoft.com/office/drawing/2017/decorative" val="1"/>
              </a:ext>
            </a:extLst>
          </p:cNvPr>
          <p:cNvGrpSpPr/>
          <p:nvPr/>
        </p:nvGrpSpPr>
        <p:grpSpPr>
          <a:xfrm>
            <a:off x="9522107" y="1932900"/>
            <a:ext cx="3005465" cy="3366931"/>
            <a:chOff x="7399959" y="2507266"/>
            <a:chExt cx="1988152" cy="1935737"/>
          </a:xfrm>
        </p:grpSpPr>
        <p:sp>
          <p:nvSpPr>
            <p:cNvPr id="12" name="TextBox 11">
              <a:extLst>
                <a:ext uri="{FF2B5EF4-FFF2-40B4-BE49-F238E27FC236}">
                  <a16:creationId xmlns:a16="http://schemas.microsoft.com/office/drawing/2014/main" id="{A3D416CC-E4A0-EDFA-4E2A-E1371F0BF7FC}"/>
                </a:ext>
              </a:extLst>
            </p:cNvPr>
            <p:cNvSpPr txBox="1"/>
            <p:nvPr/>
          </p:nvSpPr>
          <p:spPr>
            <a:xfrm>
              <a:off x="7399961" y="3390994"/>
              <a:ext cx="1988150" cy="346420"/>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3" name="TextBox 12">
              <a:extLst>
                <a:ext uri="{FF2B5EF4-FFF2-40B4-BE49-F238E27FC236}">
                  <a16:creationId xmlns:a16="http://schemas.microsoft.com/office/drawing/2014/main" id="{AF37DEB6-C290-AFC2-8044-B13F49D643D2}"/>
                </a:ext>
              </a:extLst>
            </p:cNvPr>
            <p:cNvSpPr txBox="1"/>
            <p:nvPr/>
          </p:nvSpPr>
          <p:spPr>
            <a:xfrm>
              <a:off x="7399961" y="3715938"/>
              <a:ext cx="467469" cy="197954"/>
            </a:xfrm>
            <a:prstGeom prst="rect">
              <a:avLst/>
            </a:prstGeom>
          </p:spPr>
          <p:txBody>
            <a:bodyPr wrap="none" rtlCol="0">
              <a:spAutoFit/>
            </a:bodyPr>
            <a:lstStyle/>
            <a:p>
              <a:pPr defTabSz="1219140"/>
              <a:r>
                <a:rPr lang="en-US" b="1">
                  <a:solidFill>
                    <a:srgbClr val="4BA9FF"/>
                  </a:solidFill>
                  <a:latin typeface="Calibri" panose="020F0502020204030204" pitchFamily="34" charset="0"/>
                </a:rPr>
                <a:t>Asian</a:t>
              </a:r>
            </a:p>
          </p:txBody>
        </p:sp>
        <p:sp>
          <p:nvSpPr>
            <p:cNvPr id="14" name="TextBox 13">
              <a:extLst>
                <a:ext uri="{FF2B5EF4-FFF2-40B4-BE49-F238E27FC236}">
                  <a16:creationId xmlns:a16="http://schemas.microsoft.com/office/drawing/2014/main" id="{809978D5-26EF-CBA7-957D-CBCC6A37B1DA}"/>
                </a:ext>
              </a:extLst>
            </p:cNvPr>
            <p:cNvSpPr txBox="1"/>
            <p:nvPr/>
          </p:nvSpPr>
          <p:spPr>
            <a:xfrm>
              <a:off x="7399965" y="2507266"/>
              <a:ext cx="960770" cy="197954"/>
            </a:xfrm>
            <a:prstGeom prst="rect">
              <a:avLst/>
            </a:prstGeom>
          </p:spPr>
          <p:txBody>
            <a:bodyPr wrap="none" rtlCol="0">
              <a:spAutoFit/>
            </a:bodyPr>
            <a:lstStyle/>
            <a:p>
              <a:pPr defTabSz="1219140"/>
              <a:r>
                <a:rPr lang="en-US" b="1">
                  <a:solidFill>
                    <a:srgbClr val="005DAA"/>
                  </a:solidFill>
                  <a:latin typeface="Calibri" panose="020F0502020204030204" pitchFamily="34" charset="0"/>
                </a:rPr>
                <a:t>Multiple race</a:t>
              </a:r>
            </a:p>
          </p:txBody>
        </p:sp>
        <p:sp>
          <p:nvSpPr>
            <p:cNvPr id="15" name="TextBox 14">
              <a:extLst>
                <a:ext uri="{FF2B5EF4-FFF2-40B4-BE49-F238E27FC236}">
                  <a16:creationId xmlns:a16="http://schemas.microsoft.com/office/drawing/2014/main" id="{EEC41EFB-4779-084E-5FC3-60D681ABB3C9}"/>
                </a:ext>
              </a:extLst>
            </p:cNvPr>
            <p:cNvSpPr txBox="1"/>
            <p:nvPr/>
          </p:nvSpPr>
          <p:spPr>
            <a:xfrm>
              <a:off x="7399959" y="4245049"/>
              <a:ext cx="503419" cy="197954"/>
            </a:xfrm>
            <a:prstGeom prst="rect">
              <a:avLst/>
            </a:prstGeom>
          </p:spPr>
          <p:txBody>
            <a:bodyPr wrap="none" rtlCol="0">
              <a:spAutoFit/>
            </a:bodyPr>
            <a:lstStyle/>
            <a:p>
              <a:pPr defTabSz="1219140"/>
              <a:r>
                <a:rPr lang="en-US" b="1">
                  <a:solidFill>
                    <a:srgbClr val="F6A01A"/>
                  </a:solidFill>
                  <a:latin typeface="Calibri" panose="020F0502020204030204" pitchFamily="34" charset="0"/>
                </a:rPr>
                <a:t>White</a:t>
              </a:r>
            </a:p>
          </p:txBody>
        </p:sp>
        <p:sp>
          <p:nvSpPr>
            <p:cNvPr id="16" name="TextBox 15">
              <a:extLst>
                <a:ext uri="{FF2B5EF4-FFF2-40B4-BE49-F238E27FC236}">
                  <a16:creationId xmlns:a16="http://schemas.microsoft.com/office/drawing/2014/main" id="{40B20D33-B985-47D3-C27E-A50DF156E9D6}"/>
                </a:ext>
              </a:extLst>
            </p:cNvPr>
            <p:cNvSpPr txBox="1"/>
            <p:nvPr/>
          </p:nvSpPr>
          <p:spPr>
            <a:xfrm>
              <a:off x="7399961" y="3826625"/>
              <a:ext cx="1757036" cy="197954"/>
            </a:xfrm>
            <a:prstGeom prst="rect">
              <a:avLst/>
            </a:prstGeom>
          </p:spPr>
          <p:txBody>
            <a:bodyPr wrap="none" rtlCol="0">
              <a:spAutoFit/>
            </a:bodyPr>
            <a:lstStyle/>
            <a:p>
              <a:pPr defTabSz="1219140"/>
              <a:r>
                <a:rPr lang="en-US" b="1">
                  <a:solidFill>
                    <a:srgbClr val="259393"/>
                  </a:solidFill>
                  <a:latin typeface="Calibri" panose="020F0502020204030204" pitchFamily="34" charset="0"/>
                </a:rPr>
                <a:t>Black or African American</a:t>
              </a:r>
            </a:p>
          </p:txBody>
        </p:sp>
        <p:sp>
          <p:nvSpPr>
            <p:cNvPr id="17" name="TextBox 16">
              <a:extLst>
                <a:ext uri="{FF2B5EF4-FFF2-40B4-BE49-F238E27FC236}">
                  <a16:creationId xmlns:a16="http://schemas.microsoft.com/office/drawing/2014/main" id="{9B0345B8-2C33-3D62-7F05-C4B88BDA9BF4}"/>
                </a:ext>
              </a:extLst>
            </p:cNvPr>
            <p:cNvSpPr txBox="1"/>
            <p:nvPr/>
          </p:nvSpPr>
          <p:spPr>
            <a:xfrm>
              <a:off x="7399961" y="3997466"/>
              <a:ext cx="1253331" cy="197954"/>
            </a:xfrm>
            <a:prstGeom prst="rect">
              <a:avLst/>
            </a:prstGeom>
          </p:spPr>
          <p:txBody>
            <a:bodyPr wrap="none" rtlCol="0">
              <a:spAutoFit/>
            </a:bodyPr>
            <a:lstStyle/>
            <a:p>
              <a:pPr defTabSz="1219140"/>
              <a:r>
                <a:rPr lang="en-US" b="1">
                  <a:solidFill>
                    <a:srgbClr val="A22474"/>
                  </a:solidFill>
                  <a:latin typeface="Calibri" panose="020F0502020204030204" pitchFamily="34" charset="0"/>
                </a:rPr>
                <a:t>Hispanic or Latino</a:t>
              </a:r>
            </a:p>
          </p:txBody>
        </p:sp>
      </p:grpSp>
      <p:sp>
        <p:nvSpPr>
          <p:cNvPr id="18" name="Text Placeholder 3">
            <a:extLst>
              <a:ext uri="{FF2B5EF4-FFF2-40B4-BE49-F238E27FC236}">
                <a16:creationId xmlns:a16="http://schemas.microsoft.com/office/drawing/2014/main" id="{AC6A707B-A692-343F-7AD0-BE64ED348E5F}"/>
              </a:ext>
            </a:extLst>
          </p:cNvPr>
          <p:cNvSpPr txBox="1">
            <a:spLocks/>
          </p:cNvSpPr>
          <p:nvPr/>
        </p:nvSpPr>
        <p:spPr>
          <a:xfrm>
            <a:off x="0" y="5760625"/>
            <a:ext cx="12192000" cy="11321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262626"/>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262626"/>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a:solidFill>
                  <a:srgbClr val="262626"/>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262626"/>
                </a:solidFill>
                <a:latin typeface="Calibri" panose="020F0502020204030204" pitchFamily="34" charset="0"/>
              </a:rPr>
              <a:t>Population data for “Other race” were not available.</a:t>
            </a:r>
          </a:p>
          <a:p>
            <a:pPr marL="0" indent="0" fontAlgn="auto">
              <a:spcBef>
                <a:spcPts val="0"/>
              </a:spcBef>
              <a:spcAft>
                <a:spcPts val="0"/>
              </a:spcAft>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p:txBody>
      </p:sp>
    </p:spTree>
    <p:extLst>
      <p:ext uri="{BB962C8B-B14F-4D97-AF65-F5344CB8AC3E}">
        <p14:creationId xmlns:p14="http://schemas.microsoft.com/office/powerpoint/2010/main" val="11296415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16A156-1198-DFF7-9FF3-B6192830DBBF}"/>
              </a:ext>
            </a:extLst>
          </p:cNvPr>
          <p:cNvSpPr txBox="1">
            <a:spLocks noGrp="1"/>
          </p:cNvSpPr>
          <p:nvPr>
            <p:ph type="title" idx="4294967295"/>
          </p:nvPr>
        </p:nvSpPr>
        <p:spPr>
          <a:xfrm>
            <a:off x="116620" y="164592"/>
            <a:ext cx="1195876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TB Incidence Rates Among Non-U.S.–Born and 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Persons by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United States, 2011–2023</a:t>
            </a:r>
          </a:p>
        </p:txBody>
      </p:sp>
      <p:sp>
        <p:nvSpPr>
          <p:cNvPr id="7" name="Text Placeholder 3">
            <a:extLst>
              <a:ext uri="{FF2B5EF4-FFF2-40B4-BE49-F238E27FC236}">
                <a16:creationId xmlns:a16="http://schemas.microsoft.com/office/drawing/2014/main" id="{DB1337A1-EC4C-B2D4-1486-5909C46002B6}"/>
              </a:ext>
            </a:extLst>
          </p:cNvPr>
          <p:cNvSpPr txBox="1">
            <a:spLocks/>
          </p:cNvSpPr>
          <p:nvPr/>
        </p:nvSpPr>
        <p:spPr>
          <a:xfrm>
            <a:off x="0" y="5933384"/>
            <a:ext cx="12322205" cy="924616"/>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000000"/>
                </a:solidFill>
                <a:latin typeface="Calibri" panose="020F0502020204030204" pitchFamily="34" charset="0"/>
              </a:rPr>
              <a:t>Population data for “Other race” were not available.</a:t>
            </a:r>
            <a:endParaRPr lang="en-US" sz="1200">
              <a:solidFill>
                <a:srgbClr val="000000"/>
              </a:solidFill>
              <a:latin typeface="Calibri" panose="020F0502020204030204" pitchFamily="34" charset="0"/>
              <a:cs typeface="Calibri" panose="020F0502020204030204" pitchFamily="34" charset="0"/>
            </a:endParaRPr>
          </a:p>
          <a:p>
            <a:pPr marL="158323" indent="-158323" defTabSz="1219170" fontAlgn="auto">
              <a:spcBef>
                <a:spcPts val="0"/>
              </a:spcBef>
              <a:spcAft>
                <a:spcPts val="0"/>
              </a:spcAft>
              <a:buFont typeface="Arial" pitchFamily="34" charset="0"/>
              <a:buNone/>
              <a:defRPr/>
            </a:pPr>
            <a:r>
              <a:rPr lang="en-US" sz="1200" baseline="30000">
                <a:solidFill>
                  <a:srgbClr val="000000">
                    <a:lumMod val="85000"/>
                    <a:lumOff val="15000"/>
                  </a:srgbClr>
                </a:solidFill>
                <a:latin typeface="Calibri"/>
                <a:cs typeface="Calibri"/>
              </a:rPr>
              <a:t>§</a:t>
            </a:r>
            <a:r>
              <a:rPr lang="en-US" sz="1200">
                <a:solidFill>
                  <a:srgbClr val="000000">
                    <a:lumMod val="85000"/>
                    <a:lumOff val="15000"/>
                  </a:srgbClr>
                </a:solidFill>
                <a:latin typeface="Calibri"/>
                <a:cs typeface="Calibri"/>
              </a:rPr>
              <a:t>Non-U.S-born American Indian/Alaska Native are not displayed because some years have zero cases, which cannot be displayed in a log-scale graph.</a:t>
            </a:r>
          </a:p>
        </p:txBody>
      </p:sp>
      <p:graphicFrame>
        <p:nvGraphicFramePr>
          <p:cNvPr id="8" name="Content Placeholder 5" descr="Two line graphs comparing TB incidence rates for U.S.-born and non-U.S.–born persons by race/ethnicity from 2011-2023.">
            <a:extLst>
              <a:ext uri="{FF2B5EF4-FFF2-40B4-BE49-F238E27FC236}">
                <a16:creationId xmlns:a16="http://schemas.microsoft.com/office/drawing/2014/main" id="{CEA27984-9EFC-C884-429A-BB9DBB080D29}"/>
              </a:ext>
            </a:extLst>
          </p:cNvPr>
          <p:cNvGraphicFramePr>
            <a:graphicFrameLocks/>
          </p:cNvGraphicFramePr>
          <p:nvPr>
            <p:extLst>
              <p:ext uri="{D42A27DB-BD31-4B8C-83A1-F6EECF244321}">
                <p14:modId xmlns:p14="http://schemas.microsoft.com/office/powerpoint/2010/main" val="2321831091"/>
              </p:ext>
            </p:extLst>
          </p:nvPr>
        </p:nvGraphicFramePr>
        <p:xfrm>
          <a:off x="156403" y="1372893"/>
          <a:ext cx="7157562" cy="4842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descr="Two line graphs comparing TB incidence rates for U.S.-born and non-U.S.–born persons by race/ethnicity from 2011-2023.">
            <a:extLst>
              <a:ext uri="{FF2B5EF4-FFF2-40B4-BE49-F238E27FC236}">
                <a16:creationId xmlns:a16="http://schemas.microsoft.com/office/drawing/2014/main" id="{A9950ECF-3059-86CB-AC0B-F8B2C65CAE39}"/>
              </a:ext>
            </a:extLst>
          </p:cNvPr>
          <p:cNvGraphicFramePr>
            <a:graphicFrameLocks/>
          </p:cNvGraphicFramePr>
          <p:nvPr>
            <p:extLst>
              <p:ext uri="{D42A27DB-BD31-4B8C-83A1-F6EECF244321}">
                <p14:modId xmlns:p14="http://schemas.microsoft.com/office/powerpoint/2010/main" val="2339580717"/>
              </p:ext>
            </p:extLst>
          </p:nvPr>
        </p:nvGraphicFramePr>
        <p:xfrm>
          <a:off x="5475249" y="1368664"/>
          <a:ext cx="6763549" cy="484586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85A279DF-9AA2-9FE1-1C67-C968F164970C}"/>
              </a:ext>
            </a:extLst>
          </p:cNvPr>
          <p:cNvSpPr txBox="1"/>
          <p:nvPr/>
        </p:nvSpPr>
        <p:spPr>
          <a:xfrm>
            <a:off x="6911574" y="1130995"/>
            <a:ext cx="1620572" cy="523220"/>
          </a:xfrm>
          <a:prstGeom prst="rect">
            <a:avLst/>
          </a:prstGeom>
        </p:spPr>
        <p:txBody>
          <a:bodyPr wrap="none" lIns="121920" tIns="60960" rIns="121920" bIns="60960" rtlCol="0" anchor="t">
            <a:spAutoFit/>
          </a:bodyPr>
          <a:lstStyle/>
          <a:p>
            <a:pPr>
              <a:buFont typeface="Arial" pitchFamily="34" charset="0"/>
              <a:buNone/>
            </a:pPr>
            <a:r>
              <a:rPr lang="en-US" sz="2600" b="1">
                <a:solidFill>
                  <a:srgbClr val="000000">
                    <a:lumMod val="85000"/>
                    <a:lumOff val="15000"/>
                  </a:srgbClr>
                </a:solidFill>
                <a:latin typeface="Calibri"/>
                <a:cs typeface="Calibri"/>
              </a:rPr>
              <a:t>U.S.</a:t>
            </a:r>
            <a:r>
              <a:rPr lang="en-US" sz="2600" b="1">
                <a:solidFill>
                  <a:srgbClr val="000000">
                    <a:lumMod val="85000"/>
                    <a:lumOff val="15000"/>
                  </a:srgbClr>
                </a:solidFill>
                <a:latin typeface="Segoe UI" panose="020B0502040204020203" pitchFamily="34" charset="0"/>
                <a:cs typeface="Segoe UI" panose="020B0502040204020203" pitchFamily="34" charset="0"/>
              </a:rPr>
              <a:t>–</a:t>
            </a:r>
            <a:r>
              <a:rPr lang="en-US" sz="2600" b="1">
                <a:solidFill>
                  <a:srgbClr val="000000">
                    <a:lumMod val="85000"/>
                    <a:lumOff val="15000"/>
                  </a:srgbClr>
                </a:solidFill>
                <a:latin typeface="Calibri"/>
                <a:cs typeface="Calibri"/>
              </a:rPr>
              <a:t>born</a:t>
            </a:r>
            <a:endParaRPr lang="en-US" sz="2600" b="1">
              <a:solidFill>
                <a:srgbClr val="000000">
                  <a:lumMod val="85000"/>
                  <a:lumOff val="15000"/>
                </a:srgbClr>
              </a:solidFill>
              <a:latin typeface="Calibri" panose="020F0502020204030204" pitchFamily="34" charset="0"/>
              <a:cs typeface="Calibri"/>
            </a:endParaRPr>
          </a:p>
        </p:txBody>
      </p:sp>
      <p:sp>
        <p:nvSpPr>
          <p:cNvPr id="11" name="TextBox 10">
            <a:extLst>
              <a:ext uri="{FF2B5EF4-FFF2-40B4-BE49-F238E27FC236}">
                <a16:creationId xmlns:a16="http://schemas.microsoft.com/office/drawing/2014/main" id="{A5137BD0-D344-F61B-FFAF-EA183340584A}"/>
              </a:ext>
            </a:extLst>
          </p:cNvPr>
          <p:cNvSpPr txBox="1"/>
          <p:nvPr/>
        </p:nvSpPr>
        <p:spPr>
          <a:xfrm>
            <a:off x="2190899" y="1126562"/>
            <a:ext cx="2468561" cy="523220"/>
          </a:xfrm>
          <a:prstGeom prst="rect">
            <a:avLst/>
          </a:prstGeom>
        </p:spPr>
        <p:txBody>
          <a:bodyPr wrap="none" lIns="121920" tIns="60960" rIns="121920" bIns="60960" rtlCol="0" anchor="t">
            <a:spAutoFit/>
          </a:bodyPr>
          <a:lstStyle/>
          <a:p>
            <a:pPr>
              <a:buFont typeface="Arial" pitchFamily="34" charset="0"/>
              <a:buNone/>
            </a:pPr>
            <a:r>
              <a:rPr lang="en-US" sz="2600" b="1">
                <a:solidFill>
                  <a:srgbClr val="000000">
                    <a:lumMod val="85000"/>
                    <a:lumOff val="15000"/>
                  </a:srgbClr>
                </a:solidFill>
                <a:latin typeface="Calibri"/>
                <a:cs typeface="Calibri"/>
              </a:rPr>
              <a:t>Non-U.S.–born</a:t>
            </a:r>
            <a:r>
              <a:rPr lang="en-US" sz="2600" b="1" baseline="30000">
                <a:solidFill>
                  <a:srgbClr val="000000">
                    <a:lumMod val="85000"/>
                    <a:lumOff val="15000"/>
                  </a:srgbClr>
                </a:solidFill>
                <a:latin typeface="Calibri"/>
                <a:cs typeface="Calibri"/>
              </a:rPr>
              <a:t>§</a:t>
            </a:r>
            <a:endParaRPr lang="en-US" sz="2600" b="1" baseline="30000">
              <a:solidFill>
                <a:srgbClr val="000000">
                  <a:lumMod val="85000"/>
                  <a:lumOff val="15000"/>
                </a:srgbClr>
              </a:solidFill>
              <a:latin typeface="Calibri" panose="020F0502020204030204" pitchFamily="34" charset="0"/>
              <a:cs typeface="Calibri"/>
            </a:endParaRPr>
          </a:p>
        </p:txBody>
      </p:sp>
    </p:spTree>
    <p:extLst>
      <p:ext uri="{BB962C8B-B14F-4D97-AF65-F5344CB8AC3E}">
        <p14:creationId xmlns:p14="http://schemas.microsoft.com/office/powerpoint/2010/main" val="38341945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6DD8C9-ACF1-DE66-E9F2-17B1D558F77A}"/>
              </a:ext>
            </a:extLst>
          </p:cNvPr>
          <p:cNvSpPr txBox="1">
            <a:spLocks noGrp="1"/>
          </p:cNvSpPr>
          <p:nvPr>
            <p:ph type="title" idx="4294967295"/>
          </p:nvPr>
        </p:nvSpPr>
        <p:spPr>
          <a:xfrm>
            <a:off x="609600" y="141442"/>
            <a:ext cx="10972800" cy="9726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of TB Cases by Origin</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and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2023</a:t>
            </a:r>
            <a:endPar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endParaRPr>
          </a:p>
        </p:txBody>
      </p:sp>
      <p:sp>
        <p:nvSpPr>
          <p:cNvPr id="7" name="Text Placeholder 3">
            <a:extLst>
              <a:ext uri="{FF2B5EF4-FFF2-40B4-BE49-F238E27FC236}">
                <a16:creationId xmlns:a16="http://schemas.microsoft.com/office/drawing/2014/main" id="{06629D47-B386-3C7E-111F-376F1DB60688}"/>
              </a:ext>
            </a:extLst>
          </p:cNvPr>
          <p:cNvSpPr txBox="1">
            <a:spLocks/>
          </p:cNvSpPr>
          <p:nvPr/>
        </p:nvSpPr>
        <p:spPr>
          <a:xfrm>
            <a:off x="0" y="5926561"/>
            <a:ext cx="12192000" cy="8020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3F3F3F"/>
                </a:solidFill>
                <a:latin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Percentages are rounded. </a:t>
            </a:r>
          </a:p>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
        <p:nvSpPr>
          <p:cNvPr id="8" name="Text Box 75">
            <a:extLst>
              <a:ext uri="{FF2B5EF4-FFF2-40B4-BE49-F238E27FC236}">
                <a16:creationId xmlns:a16="http://schemas.microsoft.com/office/drawing/2014/main" id="{3F4835D3-ED4A-443D-ECFC-70A2866F0294}"/>
              </a:ext>
            </a:extLst>
          </p:cNvPr>
          <p:cNvSpPr txBox="1">
            <a:spLocks noChangeArrowheads="1"/>
          </p:cNvSpPr>
          <p:nvPr/>
        </p:nvSpPr>
        <p:spPr bwMode="auto">
          <a:xfrm>
            <a:off x="873230" y="1200251"/>
            <a:ext cx="3475117" cy="913199"/>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Non-U.S.–born persons</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(N=7,299)</a:t>
            </a:r>
            <a:r>
              <a:rPr lang="en-US" sz="2600" b="1" baseline="30000">
                <a:solidFill>
                  <a:srgbClr val="000000">
                    <a:lumMod val="85000"/>
                    <a:lumOff val="15000"/>
                  </a:srgbClr>
                </a:solidFill>
                <a:latin typeface="Calibri" panose="020F0502020204030204" pitchFamily="34" charset="0"/>
                <a:cs typeface="Calibri" panose="020F0502020204030204" pitchFamily="34" charset="0"/>
              </a:rPr>
              <a:t> </a:t>
            </a:r>
          </a:p>
        </p:txBody>
      </p:sp>
      <p:sp>
        <p:nvSpPr>
          <p:cNvPr id="9" name="Text Box 75">
            <a:extLst>
              <a:ext uri="{FF2B5EF4-FFF2-40B4-BE49-F238E27FC236}">
                <a16:creationId xmlns:a16="http://schemas.microsoft.com/office/drawing/2014/main" id="{5F8F999D-AF45-3944-91C7-85B59EFE3964}"/>
              </a:ext>
            </a:extLst>
          </p:cNvPr>
          <p:cNvSpPr txBox="1">
            <a:spLocks noChangeArrowheads="1"/>
          </p:cNvSpPr>
          <p:nvPr/>
        </p:nvSpPr>
        <p:spPr bwMode="auto">
          <a:xfrm>
            <a:off x="8144037" y="1215727"/>
            <a:ext cx="2789032" cy="913199"/>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U.S.-born persons </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(N=2,292)</a:t>
            </a:r>
          </a:p>
        </p:txBody>
      </p:sp>
      <p:grpSp>
        <p:nvGrpSpPr>
          <p:cNvPr id="10" name="Group 9" descr="Two bar graphs comparing percentage of U.S. TB cases by origin and race/ethnicity in 2023.">
            <a:extLst>
              <a:ext uri="{FF2B5EF4-FFF2-40B4-BE49-F238E27FC236}">
                <a16:creationId xmlns:a16="http://schemas.microsoft.com/office/drawing/2014/main" id="{C0057AAC-7065-C0E0-586D-31F140CA381F}"/>
              </a:ext>
            </a:extLst>
          </p:cNvPr>
          <p:cNvGrpSpPr/>
          <p:nvPr/>
        </p:nvGrpSpPr>
        <p:grpSpPr>
          <a:xfrm>
            <a:off x="96899" y="1910775"/>
            <a:ext cx="11998200" cy="4093516"/>
            <a:chOff x="40680" y="1457121"/>
            <a:chExt cx="9127727" cy="3070137"/>
          </a:xfrm>
        </p:grpSpPr>
        <p:graphicFrame>
          <p:nvGraphicFramePr>
            <p:cNvPr id="11" name="Chart 10">
              <a:extLst>
                <a:ext uri="{FF2B5EF4-FFF2-40B4-BE49-F238E27FC236}">
                  <a16:creationId xmlns:a16="http://schemas.microsoft.com/office/drawing/2014/main" id="{9A292B38-685F-4A2C-7B18-312BB6E7B132}"/>
                </a:ext>
              </a:extLst>
            </p:cNvPr>
            <p:cNvGraphicFramePr/>
            <p:nvPr>
              <p:extLst>
                <p:ext uri="{D42A27DB-BD31-4B8C-83A1-F6EECF244321}">
                  <p14:modId xmlns:p14="http://schemas.microsoft.com/office/powerpoint/2010/main" val="3850544110"/>
                </p:ext>
              </p:extLst>
            </p:nvPr>
          </p:nvGraphicFramePr>
          <p:xfrm>
            <a:off x="5362616" y="1457121"/>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E9C48697-7B5A-1C97-45B3-901B87877B87}"/>
                </a:ext>
              </a:extLst>
            </p:cNvPr>
            <p:cNvSpPr/>
            <p:nvPr/>
          </p:nvSpPr>
          <p:spPr>
            <a:xfrm>
              <a:off x="3382945" y="3322910"/>
              <a:ext cx="2362607" cy="50644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ea typeface="+mn-ea"/>
                  <a:cs typeface="Calibri" panose="020F0502020204030204" pitchFamily="34" charset="0"/>
                </a:rPr>
                <a:t>Native Hawaiian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ea typeface="+mn-ea"/>
                  <a:cs typeface="Calibri" panose="020F0502020204030204" pitchFamily="34" charset="0"/>
                </a:rPr>
                <a:t>Other Pacific Islander</a:t>
              </a:r>
            </a:p>
          </p:txBody>
        </p:sp>
        <p:sp>
          <p:nvSpPr>
            <p:cNvPr id="13" name="Rectangle 12">
              <a:extLst>
                <a:ext uri="{FF2B5EF4-FFF2-40B4-BE49-F238E27FC236}">
                  <a16:creationId xmlns:a16="http://schemas.microsoft.com/office/drawing/2014/main" id="{8FD41AB8-7FF9-759C-9788-A4359A5AE498}"/>
                </a:ext>
              </a:extLst>
            </p:cNvPr>
            <p:cNvSpPr/>
            <p:nvPr/>
          </p:nvSpPr>
          <p:spPr>
            <a:xfrm>
              <a:off x="3482003" y="4020810"/>
              <a:ext cx="2164491" cy="50644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ea typeface="+mn-ea"/>
                  <a:cs typeface="Calibri" panose="020F0502020204030204" pitchFamily="34" charset="0"/>
                </a:rPr>
                <a:t>American Indian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ea typeface="+mn-ea"/>
                  <a:cs typeface="Calibri" panose="020F0502020204030204" pitchFamily="34" charset="0"/>
                </a:rPr>
                <a:t>Alaska Native</a:t>
              </a:r>
            </a:p>
          </p:txBody>
        </p:sp>
        <p:sp>
          <p:nvSpPr>
            <p:cNvPr id="14" name="Rectangle 13">
              <a:extLst>
                <a:ext uri="{FF2B5EF4-FFF2-40B4-BE49-F238E27FC236}">
                  <a16:creationId xmlns:a16="http://schemas.microsoft.com/office/drawing/2014/main" id="{B00D8593-884F-9790-9A3E-14B2F9AB2367}"/>
                </a:ext>
              </a:extLst>
            </p:cNvPr>
            <p:cNvSpPr/>
            <p:nvPr/>
          </p:nvSpPr>
          <p:spPr>
            <a:xfrm>
              <a:off x="3599110" y="3077432"/>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5DAA"/>
                  </a:solidFill>
                  <a:effectLst/>
                  <a:uLnTx/>
                  <a:uFillTx/>
                  <a:latin typeface="Calibri" panose="020F0502020204030204" pitchFamily="34" charset="0"/>
                  <a:ea typeface="+mn-ea"/>
                  <a:cs typeface="Calibri" panose="020F0502020204030204" pitchFamily="34" charset="0"/>
                </a:rPr>
                <a:t>Multiple race</a:t>
              </a:r>
            </a:p>
          </p:txBody>
        </p:sp>
        <p:sp>
          <p:nvSpPr>
            <p:cNvPr id="15" name="Rectangle 14">
              <a:extLst>
                <a:ext uri="{FF2B5EF4-FFF2-40B4-BE49-F238E27FC236}">
                  <a16:creationId xmlns:a16="http://schemas.microsoft.com/office/drawing/2014/main" id="{A8240D2A-6F1E-C2BE-CA94-9F647CBD9959}"/>
                </a:ext>
              </a:extLst>
            </p:cNvPr>
            <p:cNvSpPr/>
            <p:nvPr/>
          </p:nvSpPr>
          <p:spPr>
            <a:xfrm>
              <a:off x="3600662" y="2717075"/>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6A01A"/>
                  </a:solidFill>
                  <a:effectLst/>
                  <a:uLnTx/>
                  <a:uFillTx/>
                  <a:latin typeface="Calibri" panose="020F0502020204030204" pitchFamily="34" charset="0"/>
                  <a:ea typeface="+mn-ea"/>
                  <a:cs typeface="Calibri" panose="020F0502020204030204" pitchFamily="34" charset="0"/>
                </a:rPr>
                <a:t>White</a:t>
              </a:r>
            </a:p>
          </p:txBody>
        </p:sp>
        <p:sp>
          <p:nvSpPr>
            <p:cNvPr id="16" name="Rectangle 15">
              <a:extLst>
                <a:ext uri="{FF2B5EF4-FFF2-40B4-BE49-F238E27FC236}">
                  <a16:creationId xmlns:a16="http://schemas.microsoft.com/office/drawing/2014/main" id="{DEDE6BB5-CCD1-7E0D-3DDF-257163DE0D0D}"/>
                </a:ext>
              </a:extLst>
            </p:cNvPr>
            <p:cNvSpPr/>
            <p:nvPr/>
          </p:nvSpPr>
          <p:spPr>
            <a:xfrm>
              <a:off x="3599110" y="1655910"/>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22474"/>
                  </a:solidFill>
                  <a:effectLst/>
                  <a:uLnTx/>
                  <a:uFillTx/>
                  <a:latin typeface="Calibri" panose="020F0502020204030204" pitchFamily="34" charset="0"/>
                  <a:ea typeface="+mn-ea"/>
                  <a:cs typeface="Calibri" panose="020F0502020204030204" pitchFamily="34" charset="0"/>
                </a:rPr>
                <a:t>Hispanic or Latino</a:t>
              </a:r>
            </a:p>
          </p:txBody>
        </p:sp>
        <p:sp>
          <p:nvSpPr>
            <p:cNvPr id="17" name="Rectangle 16">
              <a:extLst>
                <a:ext uri="{FF2B5EF4-FFF2-40B4-BE49-F238E27FC236}">
                  <a16:creationId xmlns:a16="http://schemas.microsoft.com/office/drawing/2014/main" id="{7AFFA305-8E64-2819-92A6-16A6333C713F}"/>
                </a:ext>
              </a:extLst>
            </p:cNvPr>
            <p:cNvSpPr/>
            <p:nvPr/>
          </p:nvSpPr>
          <p:spPr>
            <a:xfrm>
              <a:off x="3600663" y="2243450"/>
              <a:ext cx="1930277" cy="473396"/>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ea typeface="+mn-ea"/>
                  <a:cs typeface="Calibri" panose="020F0502020204030204" pitchFamily="34" charset="0"/>
                </a:rPr>
                <a:t>Black 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ea typeface="+mn-ea"/>
                  <a:cs typeface="Calibri" panose="020F0502020204030204" pitchFamily="34" charset="0"/>
                </a:rPr>
                <a:t>African American</a:t>
              </a:r>
            </a:p>
          </p:txBody>
        </p:sp>
        <p:sp>
          <p:nvSpPr>
            <p:cNvPr id="18" name="Rectangle 17">
              <a:extLst>
                <a:ext uri="{FF2B5EF4-FFF2-40B4-BE49-F238E27FC236}">
                  <a16:creationId xmlns:a16="http://schemas.microsoft.com/office/drawing/2014/main" id="{E5518E8D-E55C-08D7-EDA1-A62F57AC49F2}"/>
                </a:ext>
              </a:extLst>
            </p:cNvPr>
            <p:cNvSpPr/>
            <p:nvPr/>
          </p:nvSpPr>
          <p:spPr>
            <a:xfrm>
              <a:off x="3600661" y="1995029"/>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BA9FF"/>
                  </a:solidFill>
                  <a:effectLst/>
                  <a:uLnTx/>
                  <a:uFillTx/>
                  <a:latin typeface="Calibri" panose="020F0502020204030204" pitchFamily="34" charset="0"/>
                  <a:ea typeface="+mn-ea"/>
                  <a:cs typeface="Calibri" panose="020F0502020204030204" pitchFamily="34" charset="0"/>
                </a:rPr>
                <a:t>Asian</a:t>
              </a:r>
            </a:p>
          </p:txBody>
        </p:sp>
        <p:graphicFrame>
          <p:nvGraphicFramePr>
            <p:cNvPr id="19" name="Chart 18">
              <a:extLst>
                <a:ext uri="{FF2B5EF4-FFF2-40B4-BE49-F238E27FC236}">
                  <a16:creationId xmlns:a16="http://schemas.microsoft.com/office/drawing/2014/main" id="{78B06A25-588C-0B96-4B88-74EF3882BDDC}"/>
                </a:ext>
              </a:extLst>
            </p:cNvPr>
            <p:cNvGraphicFramePr/>
            <p:nvPr>
              <p:extLst>
                <p:ext uri="{D42A27DB-BD31-4B8C-83A1-F6EECF244321}">
                  <p14:modId xmlns:p14="http://schemas.microsoft.com/office/powerpoint/2010/main" val="561869593"/>
                </p:ext>
              </p:extLst>
            </p:nvPr>
          </p:nvGraphicFramePr>
          <p:xfrm>
            <a:off x="4068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Rectangle 1">
            <a:extLst>
              <a:ext uri="{FF2B5EF4-FFF2-40B4-BE49-F238E27FC236}">
                <a16:creationId xmlns:a16="http://schemas.microsoft.com/office/drawing/2014/main" id="{BD213344-EEFF-03A2-09E2-FFC33A4F562A}"/>
              </a:ext>
            </a:extLst>
          </p:cNvPr>
          <p:cNvSpPr/>
          <p:nvPr/>
        </p:nvSpPr>
        <p:spPr>
          <a:xfrm>
            <a:off x="4827346" y="5023801"/>
            <a:ext cx="2537307" cy="324105"/>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6699"/>
                </a:solidFill>
                <a:effectLst/>
                <a:uLnTx/>
                <a:uFillTx/>
                <a:latin typeface="Calibri" panose="020F0502020204030204" pitchFamily="34" charset="0"/>
                <a:ea typeface="+mn-ea"/>
                <a:cs typeface="Calibri" panose="020F0502020204030204" pitchFamily="34" charset="0"/>
              </a:rPr>
              <a:t>Other race</a:t>
            </a:r>
          </a:p>
        </p:txBody>
      </p:sp>
    </p:spTree>
    <p:extLst>
      <p:ext uri="{BB962C8B-B14F-4D97-AF65-F5344CB8AC3E}">
        <p14:creationId xmlns:p14="http://schemas.microsoft.com/office/powerpoint/2010/main" val="125509884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CC575-56B9-9B11-E3A7-F518E1761C55}"/>
              </a:ext>
            </a:extLst>
          </p:cNvPr>
          <p:cNvSpPr txBox="1">
            <a:spLocks noGrp="1"/>
          </p:cNvSpPr>
          <p:nvPr>
            <p:ph type="title" idx="4294967295"/>
          </p:nvPr>
        </p:nvSpPr>
        <p:spPr>
          <a:xfrm>
            <a:off x="609600" y="164591"/>
            <a:ext cx="10972800" cy="96926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Incidence Rates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Origin</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and Race/Ethnicity,</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t>
            </a:r>
            <a:br>
              <a:rPr kumimoji="0" lang="en-US" sz="3000" b="1" i="0" u="none" strike="noStrike" kern="1200" cap="none" spc="0" normalizeH="0" baseline="0" noProof="0" dirty="0">
                <a:ln>
                  <a:noFill/>
                </a:ln>
                <a:solidFill>
                  <a:srgbClr val="164380"/>
                </a:solidFill>
                <a:effectLst/>
                <a:uLnTx/>
                <a:uFillTx/>
                <a:latin typeface="Calibri"/>
                <a:ea typeface="+mj-ea"/>
                <a:cs typeface="Calibri"/>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2023</a:t>
            </a:r>
          </a:p>
        </p:txBody>
      </p:sp>
      <p:sp>
        <p:nvSpPr>
          <p:cNvPr id="7" name="Text Placeholder 3">
            <a:extLst>
              <a:ext uri="{FF2B5EF4-FFF2-40B4-BE49-F238E27FC236}">
                <a16:creationId xmlns:a16="http://schemas.microsoft.com/office/drawing/2014/main" id="{B82AA0B3-032A-B13C-CC83-54A9CD4EC01E}"/>
              </a:ext>
            </a:extLst>
          </p:cNvPr>
          <p:cNvSpPr txBox="1">
            <a:spLocks/>
          </p:cNvSpPr>
          <p:nvPr/>
        </p:nvSpPr>
        <p:spPr>
          <a:xfrm>
            <a:off x="0" y="5565278"/>
            <a:ext cx="12192000" cy="1147136"/>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a:spcBef>
                <a:spcPts val="0"/>
              </a:spcBef>
              <a:buFont typeface="Arial" pitchFamily="34" charset="0"/>
              <a:buNone/>
            </a:pPr>
            <a:r>
              <a:rPr lang="en-US" sz="1200" baseline="30000">
                <a:solidFill>
                  <a:srgbClr val="000000">
                    <a:lumMod val="85000"/>
                    <a:lumOff val="15000"/>
                  </a:srgbClr>
                </a:solidFill>
                <a:latin typeface="Calibri"/>
                <a:cs typeface="Calibri"/>
              </a:rPr>
              <a:t>*</a:t>
            </a:r>
            <a:r>
              <a:rPr lang="en-US" sz="1200">
                <a:solidFill>
                  <a:srgbClr val="000000">
                    <a:lumMod val="85000"/>
                    <a:lumOff val="15000"/>
                  </a:srgbClr>
                </a:solidFill>
                <a:latin typeface="Calibri"/>
                <a:cs typeface="Calibri"/>
              </a:rPr>
              <a:t>Cases per 100,000 persons</a:t>
            </a:r>
          </a:p>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a:p>
            <a:pPr marL="0" indent="0" fontAlgn="auto">
              <a:spcBef>
                <a:spcPts val="0"/>
              </a:spcBef>
              <a:spcAft>
                <a:spcPts val="0"/>
              </a:spcAft>
              <a:buNone/>
            </a:pPr>
            <a:r>
              <a:rPr lang="en-US" sz="1200">
                <a:solidFill>
                  <a:srgbClr val="000000"/>
                </a:solidFill>
                <a:latin typeface="Calibri" panose="020F0502020204030204" pitchFamily="34" charset="0"/>
              </a:rPr>
              <a:t>Note: The increase in numbers and percentages of persons identified as "Multiple race" might be related to changes in processing and transmission of race data for 2023 cases as compared to previous years.</a:t>
            </a:r>
          </a:p>
          <a:p>
            <a:pPr marL="0" indent="0" fontAlgn="auto">
              <a:spcBef>
                <a:spcPts val="0"/>
              </a:spcBef>
              <a:spcAft>
                <a:spcPts val="0"/>
              </a:spcAft>
              <a:buNone/>
            </a:pPr>
            <a:endParaRPr lang="en-US" sz="1200">
              <a:solidFill>
                <a:srgbClr val="000000"/>
              </a:solidFill>
              <a:latin typeface="Calibri" panose="020F0502020204030204" pitchFamily="34" charset="0"/>
              <a:cs typeface="Calibri" panose="020F0502020204030204" pitchFamily="34" charset="0"/>
            </a:endParaRPr>
          </a:p>
        </p:txBody>
      </p:sp>
      <p:sp>
        <p:nvSpPr>
          <p:cNvPr id="8" name="Text Box 75">
            <a:extLst>
              <a:ext uri="{FF2B5EF4-FFF2-40B4-BE49-F238E27FC236}">
                <a16:creationId xmlns:a16="http://schemas.microsoft.com/office/drawing/2014/main" id="{9C2FCC57-C0CD-932C-DE7F-E6A0F4784300}"/>
              </a:ext>
            </a:extLst>
          </p:cNvPr>
          <p:cNvSpPr txBox="1">
            <a:spLocks noChangeArrowheads="1"/>
          </p:cNvSpPr>
          <p:nvPr/>
        </p:nvSpPr>
        <p:spPr bwMode="auto">
          <a:xfrm>
            <a:off x="884287" y="1197864"/>
            <a:ext cx="3613618" cy="943976"/>
          </a:xfrm>
          <a:prstGeom prst="rect">
            <a:avLst/>
          </a:prstGeom>
          <a:noFill/>
          <a:ln w="9525">
            <a:noFill/>
            <a:miter lim="800000"/>
            <a:headEnd/>
            <a:tailEnd/>
          </a:ln>
          <a:effectLst/>
        </p:spPr>
        <p:txBody>
          <a:bodyPr wrap="none" lIns="121920" tIns="60960" rIns="121920" bIns="60960" anchor="t">
            <a:spAutoFit/>
          </a:bodyPr>
          <a:lstStyle/>
          <a:p>
            <a:pPr algn="ctr"/>
            <a:r>
              <a:rPr lang="en-US" sz="2600" b="1">
                <a:solidFill>
                  <a:srgbClr val="000000">
                    <a:lumMod val="85000"/>
                    <a:lumOff val="15000"/>
                  </a:srgbClr>
                </a:solidFill>
                <a:latin typeface="Calibri"/>
                <a:cs typeface="Calibri"/>
              </a:rPr>
              <a:t>Non-U.S.–born persons </a:t>
            </a:r>
            <a:endParaRPr lang="en-US" sz="2600" b="1">
              <a:solidFill>
                <a:srgbClr val="000000">
                  <a:lumMod val="85000"/>
                  <a:lumOff val="15000"/>
                </a:srgbClr>
              </a:solidFill>
              <a:latin typeface="Calibri" panose="020F0502020204030204" pitchFamily="34" charset="0"/>
              <a:cs typeface="Calibri" panose="020F0502020204030204" pitchFamily="34" charset="0"/>
            </a:endParaRPr>
          </a:p>
          <a:p>
            <a:pPr algn="ctr"/>
            <a:r>
              <a:rPr lang="en-US" sz="2600">
                <a:solidFill>
                  <a:srgbClr val="000000">
                    <a:lumMod val="85000"/>
                    <a:lumOff val="15000"/>
                  </a:srgbClr>
                </a:solidFill>
                <a:latin typeface="Calibri"/>
                <a:cs typeface="Calibri"/>
              </a:rPr>
              <a:t>(N=7,299)</a:t>
            </a:r>
            <a:r>
              <a:rPr lang="en-US" sz="2600" baseline="30000">
                <a:solidFill>
                  <a:srgbClr val="000000">
                    <a:lumMod val="85000"/>
                    <a:lumOff val="15000"/>
                  </a:srgbClr>
                </a:solidFill>
                <a:latin typeface="Calibri"/>
                <a:cs typeface="Calibri"/>
              </a:rPr>
              <a:t> </a:t>
            </a:r>
            <a:endParaRPr lang="en-US" sz="2600" baseline="30000">
              <a:solidFill>
                <a:srgbClr val="000000">
                  <a:lumMod val="85000"/>
                  <a:lumOff val="15000"/>
                </a:srgbClr>
              </a:solidFill>
              <a:latin typeface="Calibri" panose="020F0502020204030204" pitchFamily="34" charset="0"/>
              <a:cs typeface="Calibri" panose="020F0502020204030204" pitchFamily="34" charset="0"/>
            </a:endParaRPr>
          </a:p>
        </p:txBody>
      </p:sp>
      <p:sp>
        <p:nvSpPr>
          <p:cNvPr id="9" name="Text Box 75">
            <a:extLst>
              <a:ext uri="{FF2B5EF4-FFF2-40B4-BE49-F238E27FC236}">
                <a16:creationId xmlns:a16="http://schemas.microsoft.com/office/drawing/2014/main" id="{B935162F-FD83-FAF7-66FA-578588B105D0}"/>
              </a:ext>
            </a:extLst>
          </p:cNvPr>
          <p:cNvSpPr txBox="1">
            <a:spLocks noChangeArrowheads="1"/>
          </p:cNvSpPr>
          <p:nvPr/>
        </p:nvSpPr>
        <p:spPr bwMode="auto">
          <a:xfrm>
            <a:off x="8224344" y="1213340"/>
            <a:ext cx="2789032" cy="913199"/>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U.S.-born persons </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(N=2,292)</a:t>
            </a:r>
          </a:p>
        </p:txBody>
      </p:sp>
      <p:grpSp>
        <p:nvGrpSpPr>
          <p:cNvPr id="10" name="Group 9" descr="Two bar graphs comparing U.S. TB incidence rates by origin and race/ethnicity in 2023.">
            <a:extLst>
              <a:ext uri="{FF2B5EF4-FFF2-40B4-BE49-F238E27FC236}">
                <a16:creationId xmlns:a16="http://schemas.microsoft.com/office/drawing/2014/main" id="{E2FA36BD-E07E-44B4-6516-5BBABF04B94F}"/>
              </a:ext>
            </a:extLst>
          </p:cNvPr>
          <p:cNvGrpSpPr/>
          <p:nvPr/>
        </p:nvGrpSpPr>
        <p:grpSpPr>
          <a:xfrm>
            <a:off x="100588" y="1964151"/>
            <a:ext cx="12019590" cy="3830593"/>
            <a:chOff x="0" y="1457121"/>
            <a:chExt cx="9143999" cy="3015694"/>
          </a:xfrm>
        </p:grpSpPr>
        <p:sp>
          <p:nvSpPr>
            <p:cNvPr id="11" name="Rectangle 10">
              <a:extLst>
                <a:ext uri="{FF2B5EF4-FFF2-40B4-BE49-F238E27FC236}">
                  <a16:creationId xmlns:a16="http://schemas.microsoft.com/office/drawing/2014/main" id="{A75C5289-FE99-3D21-06EF-762BD08473BD}"/>
                </a:ext>
              </a:extLst>
            </p:cNvPr>
            <p:cNvSpPr/>
            <p:nvPr/>
          </p:nvSpPr>
          <p:spPr>
            <a:xfrm>
              <a:off x="3401790" y="1920472"/>
              <a:ext cx="2318534" cy="541185"/>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ea typeface="+mn-ea"/>
                  <a:cs typeface="Calibri" panose="020F0502020204030204" pitchFamily="34" charset="0"/>
                </a:rPr>
                <a:t>Native Hawaiian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ea typeface="+mn-ea"/>
                  <a:cs typeface="Calibri" panose="020F0502020204030204" pitchFamily="34" charset="0"/>
                </a:rPr>
                <a:t>Other Pacific Islander</a:t>
              </a:r>
            </a:p>
          </p:txBody>
        </p:sp>
        <p:sp>
          <p:nvSpPr>
            <p:cNvPr id="12" name="Rectangle 11">
              <a:extLst>
                <a:ext uri="{FF2B5EF4-FFF2-40B4-BE49-F238E27FC236}">
                  <a16:creationId xmlns:a16="http://schemas.microsoft.com/office/drawing/2014/main" id="{E28D325B-0180-084F-04B1-497076088E43}"/>
                </a:ext>
              </a:extLst>
            </p:cNvPr>
            <p:cNvSpPr/>
            <p:nvPr/>
          </p:nvSpPr>
          <p:spPr>
            <a:xfrm>
              <a:off x="3556786" y="4157966"/>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6A01A"/>
                  </a:solidFill>
                  <a:effectLst/>
                  <a:uLnTx/>
                  <a:uFillTx/>
                  <a:latin typeface="Calibri" panose="020F0502020204030204" pitchFamily="34" charset="0"/>
                  <a:ea typeface="+mn-ea"/>
                  <a:cs typeface="Calibri" panose="020F0502020204030204" pitchFamily="34" charset="0"/>
                </a:rPr>
                <a:t>White</a:t>
              </a:r>
            </a:p>
          </p:txBody>
        </p:sp>
        <p:sp>
          <p:nvSpPr>
            <p:cNvPr id="13" name="Rectangle 12">
              <a:extLst>
                <a:ext uri="{FF2B5EF4-FFF2-40B4-BE49-F238E27FC236}">
                  <a16:creationId xmlns:a16="http://schemas.microsoft.com/office/drawing/2014/main" id="{A406A1CA-9B30-7A6C-C899-DD7CF80FE826}"/>
                </a:ext>
              </a:extLst>
            </p:cNvPr>
            <p:cNvSpPr/>
            <p:nvPr/>
          </p:nvSpPr>
          <p:spPr>
            <a:xfrm>
              <a:off x="3556784" y="2913051"/>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ea typeface="+mn-ea"/>
                  <a:cs typeface="Calibri" panose="020F0502020204030204" pitchFamily="34" charset="0"/>
                </a:rPr>
                <a:t>Black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ea typeface="+mn-ea"/>
                  <a:cs typeface="Calibri" panose="020F0502020204030204" pitchFamily="34" charset="0"/>
                </a:rPr>
                <a:t>African American</a:t>
              </a:r>
            </a:p>
          </p:txBody>
        </p:sp>
        <p:sp>
          <p:nvSpPr>
            <p:cNvPr id="14" name="Rectangle 13">
              <a:extLst>
                <a:ext uri="{FF2B5EF4-FFF2-40B4-BE49-F238E27FC236}">
                  <a16:creationId xmlns:a16="http://schemas.microsoft.com/office/drawing/2014/main" id="{3654E020-F577-5FEB-203F-EDB3133951D3}"/>
                </a:ext>
              </a:extLst>
            </p:cNvPr>
            <p:cNvSpPr/>
            <p:nvPr/>
          </p:nvSpPr>
          <p:spPr>
            <a:xfrm>
              <a:off x="3556785" y="3298047"/>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22474"/>
                  </a:solidFill>
                  <a:effectLst/>
                  <a:uLnTx/>
                  <a:uFillTx/>
                  <a:latin typeface="Calibri" panose="020F0502020204030204" pitchFamily="34" charset="0"/>
                  <a:ea typeface="+mn-ea"/>
                  <a:cs typeface="Calibri" panose="020F0502020204030204" pitchFamily="34" charset="0"/>
                </a:rPr>
                <a:t>Hispanic or Latino</a:t>
              </a:r>
            </a:p>
          </p:txBody>
        </p:sp>
        <p:graphicFrame>
          <p:nvGraphicFramePr>
            <p:cNvPr id="15" name="Chart 14">
              <a:extLst>
                <a:ext uri="{FF2B5EF4-FFF2-40B4-BE49-F238E27FC236}">
                  <a16:creationId xmlns:a16="http://schemas.microsoft.com/office/drawing/2014/main" id="{1DBA9352-4D66-A6C5-B537-A410C317CA98}"/>
                </a:ext>
              </a:extLst>
            </p:cNvPr>
            <p:cNvGraphicFramePr/>
            <p:nvPr>
              <p:extLst>
                <p:ext uri="{D42A27DB-BD31-4B8C-83A1-F6EECF244321}">
                  <p14:modId xmlns:p14="http://schemas.microsoft.com/office/powerpoint/2010/main" val="4032873674"/>
                </p:ext>
              </p:extLst>
            </p:nvPr>
          </p:nvGraphicFramePr>
          <p:xfrm>
            <a:off x="5338208" y="1465142"/>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E56B5D92-BC60-2897-5F64-664CAFA33EBB}"/>
                </a:ext>
              </a:extLst>
            </p:cNvPr>
            <p:cNvSpPr/>
            <p:nvPr/>
          </p:nvSpPr>
          <p:spPr>
            <a:xfrm>
              <a:off x="3556785" y="3565027"/>
              <a:ext cx="1930277" cy="474516"/>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ea typeface="+mn-ea"/>
                  <a:cs typeface="Calibri" panose="020F0502020204030204" pitchFamily="34" charset="0"/>
                </a:rPr>
                <a:t>American Indian or Alaska Native</a:t>
              </a:r>
            </a:p>
          </p:txBody>
        </p:sp>
        <p:sp>
          <p:nvSpPr>
            <p:cNvPr id="17" name="Rectangle 16">
              <a:extLst>
                <a:ext uri="{FF2B5EF4-FFF2-40B4-BE49-F238E27FC236}">
                  <a16:creationId xmlns:a16="http://schemas.microsoft.com/office/drawing/2014/main" id="{61673F29-F01E-F356-E296-B44293A6847E}"/>
                </a:ext>
              </a:extLst>
            </p:cNvPr>
            <p:cNvSpPr/>
            <p:nvPr/>
          </p:nvSpPr>
          <p:spPr>
            <a:xfrm>
              <a:off x="3556783" y="1686360"/>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5DAA"/>
                  </a:solidFill>
                  <a:effectLst/>
                  <a:uLnTx/>
                  <a:uFillTx/>
                  <a:latin typeface="Calibri" panose="020F0502020204030204" pitchFamily="34" charset="0"/>
                  <a:ea typeface="+mn-ea"/>
                  <a:cs typeface="Calibri" panose="020F0502020204030204" pitchFamily="34" charset="0"/>
                </a:rPr>
                <a:t>Multiple race</a:t>
              </a:r>
            </a:p>
          </p:txBody>
        </p:sp>
        <p:sp>
          <p:nvSpPr>
            <p:cNvPr id="18" name="Rectangle 17">
              <a:extLst>
                <a:ext uri="{FF2B5EF4-FFF2-40B4-BE49-F238E27FC236}">
                  <a16:creationId xmlns:a16="http://schemas.microsoft.com/office/drawing/2014/main" id="{FA537E4C-0939-B664-04B8-E37E3E1A5D2C}"/>
                </a:ext>
              </a:extLst>
            </p:cNvPr>
            <p:cNvSpPr/>
            <p:nvPr/>
          </p:nvSpPr>
          <p:spPr>
            <a:xfrm>
              <a:off x="3556783" y="2489222"/>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BA9FF"/>
                  </a:solidFill>
                  <a:effectLst/>
                  <a:uLnTx/>
                  <a:uFillTx/>
                  <a:latin typeface="Calibri" panose="020F0502020204030204" pitchFamily="34" charset="0"/>
                  <a:ea typeface="+mn-ea"/>
                  <a:cs typeface="Calibri" panose="020F0502020204030204" pitchFamily="34" charset="0"/>
                </a:rPr>
                <a:t>Asian</a:t>
              </a:r>
            </a:p>
          </p:txBody>
        </p:sp>
        <p:graphicFrame>
          <p:nvGraphicFramePr>
            <p:cNvPr id="19" name="Chart 18">
              <a:extLst>
                <a:ext uri="{FF2B5EF4-FFF2-40B4-BE49-F238E27FC236}">
                  <a16:creationId xmlns:a16="http://schemas.microsoft.com/office/drawing/2014/main" id="{6E320CE9-A70B-508C-5E83-652A48092B68}"/>
                </a:ext>
              </a:extLst>
            </p:cNvPr>
            <p:cNvGraphicFramePr/>
            <p:nvPr>
              <p:extLst>
                <p:ext uri="{D42A27DB-BD31-4B8C-83A1-F6EECF244321}">
                  <p14:modId xmlns:p14="http://schemas.microsoft.com/office/powerpoint/2010/main" val="3386522163"/>
                </p:ext>
              </p:extLst>
            </p:nvPr>
          </p:nvGraphicFramePr>
          <p:xfrm>
            <a:off x="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65885396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05C6E5-E972-D74E-60C0-1217C043C8CC}"/>
              </a:ext>
            </a:extLst>
          </p:cNvPr>
          <p:cNvSpPr txBox="1">
            <a:spLocks noGrp="1"/>
          </p:cNvSpPr>
          <p:nvPr>
            <p:ph type="title" idx="4294967295"/>
          </p:nvPr>
        </p:nvSpPr>
        <p:spPr>
          <a:xfrm>
            <a:off x="609600" y="116465"/>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by Age Group, United States, 1993–2023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7" name="Chart 6" descr="Stacked bar graph of U.S. TB cases by age group since 1993. Largest increase from 2022-2023 in persons aged 25-44 years.">
            <a:extLst>
              <a:ext uri="{FF2B5EF4-FFF2-40B4-BE49-F238E27FC236}">
                <a16:creationId xmlns:a16="http://schemas.microsoft.com/office/drawing/2014/main" id="{27F655E4-0424-7D1A-D2B9-D3FB0D89FB62}"/>
              </a:ext>
            </a:extLst>
          </p:cNvPr>
          <p:cNvGraphicFramePr/>
          <p:nvPr>
            <p:extLst>
              <p:ext uri="{D42A27DB-BD31-4B8C-83A1-F6EECF244321}">
                <p14:modId xmlns:p14="http://schemas.microsoft.com/office/powerpoint/2010/main" val="2106744937"/>
              </p:ext>
            </p:extLst>
          </p:nvPr>
        </p:nvGraphicFramePr>
        <p:xfrm>
          <a:off x="200722" y="1118518"/>
          <a:ext cx="11991279" cy="5587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0097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5">
            <a:extLst>
              <a:ext uri="{FF2B5EF4-FFF2-40B4-BE49-F238E27FC236}">
                <a16:creationId xmlns:a16="http://schemas.microsoft.com/office/drawing/2014/main" id="{B2347B64-AB7F-1657-737B-6A44046DE6EC}"/>
              </a:ext>
            </a:extLst>
          </p:cNvPr>
          <p:cNvSpPr txBox="1">
            <a:spLocks noGrp="1"/>
          </p:cNvSpPr>
          <p:nvPr>
            <p:ph type="title" idx="4294967295"/>
          </p:nvPr>
        </p:nvSpPr>
        <p:spPr>
          <a:xfrm>
            <a:off x="392715" y="394637"/>
            <a:ext cx="11396513" cy="5088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a:lnSpc>
                <a:spcPts val="4000"/>
              </a:lnSpc>
              <a:defRPr sz="3000" b="1" baseline="0">
                <a:solidFill>
                  <a:srgbClr val="00788A"/>
                </a:solidFill>
                <a:effectLst/>
                <a:latin typeface="Calibri" pitchFamily="34" charset="0"/>
                <a:ea typeface="+mj-ea"/>
                <a:cs typeface="+mj-cs"/>
              </a:defRPr>
            </a:lvl1pPr>
            <a:lvl2pPr algn="ctr">
              <a:defRPr sz="5867"/>
            </a:lvl2pPr>
            <a:lvl3pPr algn="ctr">
              <a:defRPr sz="5867"/>
            </a:lvl3pPr>
            <a:lvl4pPr algn="ctr">
              <a:defRPr sz="5867"/>
            </a:lvl4pPr>
            <a:lvl5pPr algn="ctr">
              <a:defRPr sz="5867"/>
            </a:lvl5pPr>
            <a:lvl6pPr marL="609585" algn="ctr" fontAlgn="base">
              <a:spcBef>
                <a:spcPct val="0"/>
              </a:spcBef>
              <a:spcAft>
                <a:spcPct val="0"/>
              </a:spcAft>
              <a:defRPr sz="5867"/>
            </a:lvl6pPr>
            <a:lvl7pPr marL="1219170" algn="ctr" fontAlgn="base">
              <a:spcBef>
                <a:spcPct val="0"/>
              </a:spcBef>
              <a:spcAft>
                <a:spcPct val="0"/>
              </a:spcAft>
              <a:defRPr sz="5867"/>
            </a:lvl7pPr>
            <a:lvl8pPr marL="1828754" algn="ctr" fontAlgn="base">
              <a:spcBef>
                <a:spcPct val="0"/>
              </a:spcBef>
              <a:spcAft>
                <a:spcPct val="0"/>
              </a:spcAft>
              <a:defRPr sz="5867"/>
            </a:lvl8pPr>
            <a:lvl9pPr marL="2438339" algn="ctr" fontAlgn="base">
              <a:spcBef>
                <a:spcPct val="0"/>
              </a:spcBef>
              <a:spcAft>
                <a:spcPct val="0"/>
              </a:spcAft>
              <a:defRPr sz="5867"/>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Age Group, United States, 2023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(N=9,633</a:t>
            </a:r>
            <a:r>
              <a:rPr kumimoji="0" lang="en-US" sz="3000" b="0"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a:t>
            </a:r>
          </a:p>
        </p:txBody>
      </p:sp>
      <p:graphicFrame>
        <p:nvGraphicFramePr>
          <p:cNvPr id="9" name="Content Placeholder 17" descr="Stacked bar graph of percentage of U.S. TB cases by age group in 2023. Largest percentage in 25-44 years age group.">
            <a:extLst>
              <a:ext uri="{FF2B5EF4-FFF2-40B4-BE49-F238E27FC236}">
                <a16:creationId xmlns:a16="http://schemas.microsoft.com/office/drawing/2014/main" id="{4F2FF497-4102-0F37-3928-D15ABDF2965C}"/>
              </a:ext>
            </a:extLst>
          </p:cNvPr>
          <p:cNvGraphicFramePr>
            <a:graphicFrameLocks noChangeAspect="1"/>
          </p:cNvGraphicFramePr>
          <p:nvPr>
            <p:extLst>
              <p:ext uri="{D42A27DB-BD31-4B8C-83A1-F6EECF244321}">
                <p14:modId xmlns:p14="http://schemas.microsoft.com/office/powerpoint/2010/main" val="658808738"/>
              </p:ext>
            </p:extLst>
          </p:nvPr>
        </p:nvGraphicFramePr>
        <p:xfrm>
          <a:off x="392716" y="1055077"/>
          <a:ext cx="10972800" cy="531978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3">
            <a:extLst>
              <a:ext uri="{FF2B5EF4-FFF2-40B4-BE49-F238E27FC236}">
                <a16:creationId xmlns:a16="http://schemas.microsoft.com/office/drawing/2014/main" id="{82576882-6C28-772B-3A19-D5C02E408E6C}"/>
              </a:ext>
            </a:extLst>
          </p:cNvPr>
          <p:cNvSpPr txBox="1">
            <a:spLocks/>
          </p:cNvSpPr>
          <p:nvPr/>
        </p:nvSpPr>
        <p:spPr>
          <a:xfrm>
            <a:off x="0" y="6463362"/>
            <a:ext cx="12192000" cy="249051"/>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a:spcBef>
                <a:spcPts val="0"/>
              </a:spcBef>
              <a:buFont typeface="Arial" pitchFamily="34" charset="0"/>
              <a:buNone/>
            </a:pPr>
            <a:r>
              <a:rPr lang="en-US" sz="1200" baseline="30000">
                <a:solidFill>
                  <a:srgbClr val="000000">
                    <a:lumMod val="85000"/>
                    <a:lumOff val="15000"/>
                  </a:srgbClr>
                </a:solidFill>
                <a:latin typeface="Calibri"/>
                <a:cs typeface="Calibri"/>
              </a:rPr>
              <a:t>*</a:t>
            </a:r>
            <a:r>
              <a:rPr lang="en-US" sz="1200">
                <a:solidFill>
                  <a:srgbClr val="000000">
                    <a:lumMod val="85000"/>
                    <a:lumOff val="15000"/>
                  </a:srgbClr>
                </a:solidFill>
                <a:latin typeface="Calibri"/>
                <a:cs typeface="Calibri"/>
              </a:rPr>
              <a:t>This total includes two TB cases with missing or unknown age. Percentages do not add up to 100% due to rounding.</a:t>
            </a:r>
          </a:p>
        </p:txBody>
      </p:sp>
    </p:spTree>
    <p:extLst>
      <p:ext uri="{BB962C8B-B14F-4D97-AF65-F5344CB8AC3E}">
        <p14:creationId xmlns:p14="http://schemas.microsoft.com/office/powerpoint/2010/main" val="1495268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1FC2CF0-935A-CB24-4537-59B6C2B72019}"/>
              </a:ext>
            </a:extLst>
          </p:cNvPr>
          <p:cNvSpPr txBox="1">
            <a:spLocks noGrp="1"/>
          </p:cNvSpPr>
          <p:nvPr>
            <p:ph type="title" idx="4294967295"/>
          </p:nvPr>
        </p:nvSpPr>
        <p:spPr>
          <a:xfrm>
            <a:off x="609600" y="116466"/>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by Age Group, United States, 1993–2023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6" name="Content Placeholder 7" descr="Line graph of U.S. TB incidence rates by age group from 1993 to 2023.">
            <a:extLst>
              <a:ext uri="{FF2B5EF4-FFF2-40B4-BE49-F238E27FC236}">
                <a16:creationId xmlns:a16="http://schemas.microsoft.com/office/drawing/2014/main" id="{C54DEF83-D881-DAAF-B9A0-C8E4B371E61E}"/>
              </a:ext>
            </a:extLst>
          </p:cNvPr>
          <p:cNvGraphicFramePr>
            <a:graphicFrameLocks/>
          </p:cNvGraphicFramePr>
          <p:nvPr>
            <p:extLst>
              <p:ext uri="{D42A27DB-BD31-4B8C-83A1-F6EECF244321}">
                <p14:modId xmlns:p14="http://schemas.microsoft.com/office/powerpoint/2010/main" val="2016551924"/>
              </p:ext>
            </p:extLst>
          </p:nvPr>
        </p:nvGraphicFramePr>
        <p:xfrm>
          <a:off x="156118" y="960120"/>
          <a:ext cx="11742324" cy="5585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09188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5" descr="Declining graph of U.S. TB cases and incidence rate from 1993-2023 showing highest since 2013 and 2016, respectively.">
            <a:extLst>
              <a:ext uri="{FF2B5EF4-FFF2-40B4-BE49-F238E27FC236}">
                <a16:creationId xmlns:a16="http://schemas.microsoft.com/office/drawing/2014/main" id="{6847C37D-534A-42DA-D77E-DB021815ADD5}"/>
              </a:ext>
            </a:extLst>
          </p:cNvPr>
          <p:cNvSpPr txBox="1">
            <a:spLocks noGrp="1"/>
          </p:cNvSpPr>
          <p:nvPr>
            <p:ph type="title" idx="4294967295"/>
          </p:nvPr>
        </p:nvSpPr>
        <p:spPr>
          <a:xfrm>
            <a:off x="609597" y="164591"/>
            <a:ext cx="10972807"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316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TB Cases and Incidence Rates, United States, 1993–2023</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itchFamily="34" charset="0"/>
            </a:endParaRPr>
          </a:p>
        </p:txBody>
      </p:sp>
      <p:graphicFrame>
        <p:nvGraphicFramePr>
          <p:cNvPr id="11" name="Chart 10" descr="Declining graph of U.S. TB cases and incidence rate from 1993-2023 showing highest since 2013 and 2016, respectively.">
            <a:extLst>
              <a:ext uri="{FF2B5EF4-FFF2-40B4-BE49-F238E27FC236}">
                <a16:creationId xmlns:a16="http://schemas.microsoft.com/office/drawing/2014/main" id="{35F3F5C0-672D-1548-6A3B-616135791C0E}"/>
              </a:ext>
            </a:extLst>
          </p:cNvPr>
          <p:cNvGraphicFramePr/>
          <p:nvPr>
            <p:extLst>
              <p:ext uri="{D42A27DB-BD31-4B8C-83A1-F6EECF244321}">
                <p14:modId xmlns:p14="http://schemas.microsoft.com/office/powerpoint/2010/main" val="201323740"/>
              </p:ext>
            </p:extLst>
          </p:nvPr>
        </p:nvGraphicFramePr>
        <p:xfrm>
          <a:off x="192024" y="786384"/>
          <a:ext cx="11795760"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8450A27-1277-1FE3-38D2-C50145E37053}"/>
              </a:ext>
            </a:extLst>
          </p:cNvPr>
          <p:cNvSpPr txBox="1"/>
          <p:nvPr/>
        </p:nvSpPr>
        <p:spPr>
          <a:xfrm>
            <a:off x="7682146" y="2782669"/>
            <a:ext cx="3472181" cy="646331"/>
          </a:xfrm>
          <a:prstGeom prst="rect">
            <a:avLst/>
          </a:prstGeom>
          <a:noFill/>
          <a:ln w="19050">
            <a:solidFill>
              <a:srgbClr val="000000"/>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9,633 TB cases in 2023</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Incidence rate: 2.9 per 100,000</a:t>
            </a:r>
          </a:p>
        </p:txBody>
      </p:sp>
      <p:cxnSp>
        <p:nvCxnSpPr>
          <p:cNvPr id="13" name="Straight Connector 12" descr="Declining graph of U.S. TB cases and incidence rate from 1993-2023 showing highest since 2013 and 2016, respectively.">
            <a:extLst>
              <a:ext uri="{FF2B5EF4-FFF2-40B4-BE49-F238E27FC236}">
                <a16:creationId xmlns:a16="http://schemas.microsoft.com/office/drawing/2014/main" id="{1129A82E-38A3-755D-29CF-4EFFABC4A2C8}"/>
              </a:ext>
            </a:extLst>
          </p:cNvPr>
          <p:cNvCxnSpPr>
            <a:cxnSpLocks/>
            <a:stCxn id="12" idx="2"/>
          </p:cNvCxnSpPr>
          <p:nvPr/>
        </p:nvCxnSpPr>
        <p:spPr>
          <a:xfrm>
            <a:off x="9418237" y="3429000"/>
            <a:ext cx="1641190" cy="1027497"/>
          </a:xfrm>
          <a:prstGeom prst="line">
            <a:avLst/>
          </a:prstGeom>
          <a:noFill/>
          <a:ln w="19050" cap="flat" cmpd="sng" algn="ctr">
            <a:solidFill>
              <a:srgbClr val="000000">
                <a:lumMod val="85000"/>
                <a:lumOff val="15000"/>
              </a:srgbClr>
            </a:solidFill>
            <a:prstDash val="solid"/>
          </a:ln>
          <a:effectLst/>
        </p:spPr>
      </p:cxnSp>
    </p:spTree>
    <p:extLst>
      <p:ext uri="{BB962C8B-B14F-4D97-AF65-F5344CB8AC3E}">
        <p14:creationId xmlns:p14="http://schemas.microsoft.com/office/powerpoint/2010/main" val="275892274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15FB9A-05BF-4B43-248B-C6B94AFC2C51}"/>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Among 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Age Group,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1994–2023</a:t>
            </a:r>
          </a:p>
        </p:txBody>
      </p:sp>
      <p:graphicFrame>
        <p:nvGraphicFramePr>
          <p:cNvPr id="7" name="Chart 6" descr="Stacked bar graph of U.S. TB cases among U.S.-born persons by age group from 1994 to 2023.">
            <a:extLst>
              <a:ext uri="{FF2B5EF4-FFF2-40B4-BE49-F238E27FC236}">
                <a16:creationId xmlns:a16="http://schemas.microsoft.com/office/drawing/2014/main" id="{9B4E3EEA-741B-A0A1-C9AE-BA6C0A3145A2}"/>
              </a:ext>
            </a:extLst>
          </p:cNvPr>
          <p:cNvGraphicFramePr/>
          <p:nvPr>
            <p:extLst>
              <p:ext uri="{D42A27DB-BD31-4B8C-83A1-F6EECF244321}">
                <p14:modId xmlns:p14="http://schemas.microsoft.com/office/powerpoint/2010/main" val="365179514"/>
              </p:ext>
            </p:extLst>
          </p:nvPr>
        </p:nvGraphicFramePr>
        <p:xfrm>
          <a:off x="176115" y="1103085"/>
          <a:ext cx="11839770" cy="54761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39CF3DEA-F706-E68C-CDCF-8A47C11DA7AA}"/>
              </a:ext>
            </a:extLst>
          </p:cNvPr>
          <p:cNvSpPr txBox="1">
            <a:spLocks/>
          </p:cNvSpPr>
          <p:nvPr/>
        </p:nvSpPr>
        <p:spPr>
          <a:xfrm>
            <a:off x="0" y="6474388"/>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70974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507335-A231-37A9-0253-7CF1A567F047}"/>
              </a:ext>
            </a:extLst>
          </p:cNvPr>
          <p:cNvSpPr txBox="1">
            <a:spLocks noGrp="1"/>
          </p:cNvSpPr>
          <p:nvPr>
            <p:ph type="title" idx="4294967295"/>
          </p:nvPr>
        </p:nvSpPr>
        <p:spPr>
          <a:xfrm>
            <a:off x="415110" y="164592"/>
            <a:ext cx="11361781"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Among U.S.-Born</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Age Group,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1994</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2023</a:t>
            </a:r>
          </a:p>
        </p:txBody>
      </p:sp>
      <p:graphicFrame>
        <p:nvGraphicFramePr>
          <p:cNvPr id="7" name="Chart 6" descr="Line graph of U.S. TB incidence rates among U.S.-born persons by age group from 1994 to 2023.">
            <a:extLst>
              <a:ext uri="{FF2B5EF4-FFF2-40B4-BE49-F238E27FC236}">
                <a16:creationId xmlns:a16="http://schemas.microsoft.com/office/drawing/2014/main" id="{B47337A0-D203-BA18-12CF-BAD5D10190A9}"/>
              </a:ext>
            </a:extLst>
          </p:cNvPr>
          <p:cNvGraphicFramePr/>
          <p:nvPr>
            <p:extLst>
              <p:ext uri="{D42A27DB-BD31-4B8C-83A1-F6EECF244321}">
                <p14:modId xmlns:p14="http://schemas.microsoft.com/office/powerpoint/2010/main" val="114710861"/>
              </p:ext>
            </p:extLst>
          </p:nvPr>
        </p:nvGraphicFramePr>
        <p:xfrm>
          <a:off x="205095" y="1261059"/>
          <a:ext cx="11781811" cy="513683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D45F6A6-7DC1-08ED-5B35-B5A162D4386F}"/>
              </a:ext>
            </a:extLst>
          </p:cNvPr>
          <p:cNvSpPr txBox="1"/>
          <p:nvPr/>
        </p:nvSpPr>
        <p:spPr>
          <a:xfrm>
            <a:off x="0" y="6295183"/>
            <a:ext cx="12192000" cy="461665"/>
          </a:xfrm>
          <a:prstGeom prst="rect">
            <a:avLst/>
          </a:prstGeom>
        </p:spPr>
        <p:txBody>
          <a:bodyPr wrap="square" rtlCol="0">
            <a:spAutoFit/>
          </a:bodyPr>
          <a:lstStyle/>
          <a:p>
            <a:r>
              <a:rPr lang="en-US" sz="1200" baseline="30000">
                <a:solidFill>
                  <a:srgbClr val="000000">
                    <a:lumMod val="85000"/>
                    <a:lumOff val="15000"/>
                  </a:srgbClr>
                </a:solidFill>
                <a:latin typeface="Calibri" panose="020F0502020204030204" pitchFamily="34" charset="0"/>
              </a:rPr>
              <a:t>*</a:t>
            </a:r>
            <a:r>
              <a:rPr lang="en-US" sz="1200">
                <a:solidFill>
                  <a:srgbClr val="000000">
                    <a:lumMod val="85000"/>
                    <a:lumOff val="15000"/>
                  </a:srgbClr>
                </a:solidFill>
                <a:latin typeface="Calibri" panose="020F0502020204030204" pitchFamily="34" charset="0"/>
              </a:rPr>
              <a:t>Population Source: U.S. Census Bureau, Current Population Survey Basic Monthly: </a:t>
            </a:r>
            <a:r>
              <a:rPr lang="en-US" sz="1200">
                <a:solidFill>
                  <a:srgbClr val="000000">
                    <a:lumMod val="85000"/>
                    <a:lumOff val="15000"/>
                  </a:srgbClr>
                </a:solidFill>
                <a:latin typeface="Calibri" panose="020F0502020204030204" pitchFamily="34" charset="0"/>
                <a:hlinkClick r:id="rId4"/>
              </a:rPr>
              <a:t>https://data.census.gov/mdat/</a:t>
            </a:r>
            <a:endParaRPr lang="en-US" sz="1200" baseline="30000">
              <a:solidFill>
                <a:srgbClr val="000000">
                  <a:lumMod val="85000"/>
                  <a:lumOff val="15000"/>
                </a:srgbClr>
              </a:solidFill>
              <a:latin typeface="Calibri" panose="020F0502020204030204" pitchFamily="34" charset="0"/>
            </a:endParaRPr>
          </a:p>
          <a:p>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rgbClr val="86B2D8">
                  <a:lumMod val="50000"/>
                </a:srgbClr>
              </a:solidFill>
              <a:latin typeface="Calibri" panose="020F0502020204030204" pitchFamily="34" charset="0"/>
            </a:endParaRPr>
          </a:p>
        </p:txBody>
      </p:sp>
    </p:spTree>
    <p:extLst>
      <p:ext uri="{BB962C8B-B14F-4D97-AF65-F5344CB8AC3E}">
        <p14:creationId xmlns:p14="http://schemas.microsoft.com/office/powerpoint/2010/main" val="187491758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E6015D-25CD-3F4B-C011-EA89FA91DF9B}"/>
              </a:ext>
            </a:extLst>
          </p:cNvPr>
          <p:cNvSpPr txBox="1">
            <a:spLocks noGrp="1"/>
          </p:cNvSpPr>
          <p:nvPr>
            <p:ph type="title" idx="4294967295"/>
          </p:nvPr>
        </p:nvSpPr>
        <p:spPr>
          <a:xfrm>
            <a:off x="446762" y="164592"/>
            <a:ext cx="11298477"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Age Group, United States, 1994–2023</a:t>
            </a:r>
          </a:p>
        </p:txBody>
      </p:sp>
      <p:graphicFrame>
        <p:nvGraphicFramePr>
          <p:cNvPr id="7" name="Chart 6" descr="Stacked bar graph of U.S. TB cases among non-U.S.–born persons by age group from 1994 to 2023.">
            <a:extLst>
              <a:ext uri="{FF2B5EF4-FFF2-40B4-BE49-F238E27FC236}">
                <a16:creationId xmlns:a16="http://schemas.microsoft.com/office/drawing/2014/main" id="{E40E0792-0DEA-D05D-DC8A-6A265450B040}"/>
              </a:ext>
            </a:extLst>
          </p:cNvPr>
          <p:cNvGraphicFramePr/>
          <p:nvPr>
            <p:extLst>
              <p:ext uri="{D42A27DB-BD31-4B8C-83A1-F6EECF244321}">
                <p14:modId xmlns:p14="http://schemas.microsoft.com/office/powerpoint/2010/main" val="3684650336"/>
              </p:ext>
            </p:extLst>
          </p:nvPr>
        </p:nvGraphicFramePr>
        <p:xfrm>
          <a:off x="152382" y="1133636"/>
          <a:ext cx="11887236" cy="53530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42782DD8-5B85-3BE2-9708-4E47B315153E}"/>
              </a:ext>
            </a:extLst>
          </p:cNvPr>
          <p:cNvSpPr txBox="1">
            <a:spLocks/>
          </p:cNvSpPr>
          <p:nvPr/>
        </p:nvSpPr>
        <p:spPr>
          <a:xfrm>
            <a:off x="0" y="6474388"/>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509086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5D3B89-530E-F39F-F818-424D97D15E6A}"/>
              </a:ext>
            </a:extLst>
          </p:cNvPr>
          <p:cNvSpPr txBox="1">
            <a:spLocks noGrp="1"/>
          </p:cNvSpPr>
          <p:nvPr>
            <p:ph type="title" idx="4294967295"/>
          </p:nvPr>
        </p:nvSpPr>
        <p:spPr>
          <a:xfrm>
            <a:off x="2866" y="164592"/>
            <a:ext cx="12186269"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Among Non-U.S.–Born</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Age Group, United States, 1994</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2023</a:t>
            </a:r>
          </a:p>
        </p:txBody>
      </p:sp>
      <p:graphicFrame>
        <p:nvGraphicFramePr>
          <p:cNvPr id="7" name="Chart 6" descr="Line graph of U.S. TB incidence rates among non-U.S.–born persons by age group from 1994 to 2023.">
            <a:extLst>
              <a:ext uri="{FF2B5EF4-FFF2-40B4-BE49-F238E27FC236}">
                <a16:creationId xmlns:a16="http://schemas.microsoft.com/office/drawing/2014/main" id="{31AB9EB7-A07B-40FB-14E3-B8FC1C0EC071}"/>
              </a:ext>
            </a:extLst>
          </p:cNvPr>
          <p:cNvGraphicFramePr/>
          <p:nvPr>
            <p:extLst>
              <p:ext uri="{D42A27DB-BD31-4B8C-83A1-F6EECF244321}">
                <p14:modId xmlns:p14="http://schemas.microsoft.com/office/powerpoint/2010/main" val="1233949458"/>
              </p:ext>
            </p:extLst>
          </p:nvPr>
        </p:nvGraphicFramePr>
        <p:xfrm>
          <a:off x="200723" y="1325019"/>
          <a:ext cx="11887274" cy="50383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73F56DB-2362-43C6-FA6F-769B7457E29D}"/>
              </a:ext>
            </a:extLst>
          </p:cNvPr>
          <p:cNvSpPr txBox="1"/>
          <p:nvPr/>
        </p:nvSpPr>
        <p:spPr>
          <a:xfrm>
            <a:off x="30899" y="6299837"/>
            <a:ext cx="11887274" cy="461665"/>
          </a:xfrm>
          <a:prstGeom prst="rect">
            <a:avLst/>
          </a:prstGeom>
        </p:spPr>
        <p:txBody>
          <a:bodyPr wrap="square" rtlCol="0">
            <a:spAutoFit/>
          </a:bodyPr>
          <a:lstStyle/>
          <a:p>
            <a:r>
              <a:rPr lang="en-US" sz="1200" baseline="30000">
                <a:solidFill>
                  <a:srgbClr val="000000">
                    <a:lumMod val="85000"/>
                    <a:lumOff val="15000"/>
                  </a:srgbClr>
                </a:solidFill>
                <a:latin typeface="Calibri" panose="020F0502020204030204" pitchFamily="34" charset="0"/>
              </a:rPr>
              <a:t>* </a:t>
            </a:r>
            <a:r>
              <a:rPr lang="en-US" sz="1200">
                <a:solidFill>
                  <a:srgbClr val="000000">
                    <a:lumMod val="85000"/>
                    <a:lumOff val="15000"/>
                  </a:srgbClr>
                </a:solidFill>
                <a:latin typeface="Calibri" panose="020F0502020204030204" pitchFamily="34" charset="0"/>
              </a:rPr>
              <a:t>Population Source: U.S. Census Bureau, Current Population Survey Basic Monthly: </a:t>
            </a:r>
            <a:r>
              <a:rPr lang="en-US" sz="1200">
                <a:solidFill>
                  <a:srgbClr val="000000">
                    <a:lumMod val="85000"/>
                    <a:lumOff val="15000"/>
                  </a:srgbClr>
                </a:solidFill>
                <a:latin typeface="Calibri" panose="020F0502020204030204" pitchFamily="34" charset="0"/>
                <a:hlinkClick r:id="rId4"/>
              </a:rPr>
              <a:t>https://data.census.gov/mdat/</a:t>
            </a:r>
            <a:endParaRPr lang="en-US" sz="1200" baseline="30000">
              <a:solidFill>
                <a:srgbClr val="000000">
                  <a:lumMod val="85000"/>
                  <a:lumOff val="15000"/>
                </a:srgbClr>
              </a:solidFill>
              <a:latin typeface="Calibri" panose="020F0502020204030204" pitchFamily="34" charset="0"/>
            </a:endParaRPr>
          </a:p>
          <a:p>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rgbClr val="86B2D8">
                  <a:lumMod val="50000"/>
                </a:srgbClr>
              </a:solidFill>
              <a:latin typeface="Calibri" panose="020F0502020204030204" pitchFamily="34" charset="0"/>
            </a:endParaRPr>
          </a:p>
        </p:txBody>
      </p:sp>
    </p:spTree>
    <p:extLst>
      <p:ext uri="{BB962C8B-B14F-4D97-AF65-F5344CB8AC3E}">
        <p14:creationId xmlns:p14="http://schemas.microsoft.com/office/powerpoint/2010/main" val="1118341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388CD5-7500-10BA-C209-6416712189A5}"/>
              </a:ext>
            </a:extLst>
          </p:cNvPr>
          <p:cNvSpPr txBox="1">
            <a:spLocks noGrp="1"/>
          </p:cNvSpPr>
          <p:nvPr>
            <p:ph type="title" idx="4294967295"/>
          </p:nvPr>
        </p:nvSpPr>
        <p:spPr>
          <a:xfrm>
            <a:off x="609600" y="164592"/>
            <a:ext cx="10972800" cy="69494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TB Cases by Sex and Age Group, United States, 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pSp>
        <p:nvGrpSpPr>
          <p:cNvPr id="7" name="Group 6" descr="Two bar graphs comparing percentage of U.S. TB cases by sex and age group in 2023.">
            <a:extLst>
              <a:ext uri="{FF2B5EF4-FFF2-40B4-BE49-F238E27FC236}">
                <a16:creationId xmlns:a16="http://schemas.microsoft.com/office/drawing/2014/main" id="{8BF37A84-193F-09C2-68D5-972258E1F3A5}"/>
              </a:ext>
            </a:extLst>
          </p:cNvPr>
          <p:cNvGrpSpPr/>
          <p:nvPr/>
        </p:nvGrpSpPr>
        <p:grpSpPr>
          <a:xfrm>
            <a:off x="-107789" y="1390554"/>
            <a:ext cx="12382098" cy="5012441"/>
            <a:chOff x="-80842" y="1239384"/>
            <a:chExt cx="9286574" cy="3171273"/>
          </a:xfrm>
        </p:grpSpPr>
        <p:sp>
          <p:nvSpPr>
            <p:cNvPr id="8" name="Text Box 75">
              <a:extLst>
                <a:ext uri="{FF2B5EF4-FFF2-40B4-BE49-F238E27FC236}">
                  <a16:creationId xmlns:a16="http://schemas.microsoft.com/office/drawing/2014/main" id="{1737CB3C-553D-DDEB-F3FE-5F1F2BADA990}"/>
                </a:ext>
              </a:extLst>
            </p:cNvPr>
            <p:cNvSpPr txBox="1">
              <a:spLocks noChangeArrowheads="1"/>
            </p:cNvSpPr>
            <p:nvPr/>
          </p:nvSpPr>
          <p:spPr bwMode="auto">
            <a:xfrm>
              <a:off x="1382226" y="1269599"/>
              <a:ext cx="1830069" cy="311559"/>
            </a:xfrm>
            <a:prstGeom prst="rect">
              <a:avLst/>
            </a:prstGeom>
            <a:noFill/>
            <a:ln w="9525">
              <a:noFill/>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a:ln>
                    <a:noFill/>
                  </a:ln>
                  <a:solidFill>
                    <a:srgbClr val="262626"/>
                  </a:solidFill>
                  <a:effectLst/>
                  <a:uLnTx/>
                  <a:uFillTx/>
                  <a:latin typeface="Calibri" panose="020F0502020204030204" pitchFamily="34" charset="0"/>
                  <a:cs typeface="Calibri" panose="020F0502020204030204" pitchFamily="34" charset="0"/>
                </a:rPr>
                <a:t>Males </a:t>
              </a:r>
              <a:r>
                <a:rPr kumimoji="0" lang="en-US" sz="2600" b="0" i="0" u="none" strike="noStrike" kern="0" cap="none" spc="0" normalizeH="0" baseline="0" noProof="0">
                  <a:ln>
                    <a:noFill/>
                  </a:ln>
                  <a:solidFill>
                    <a:srgbClr val="262626"/>
                  </a:solidFill>
                  <a:effectLst/>
                  <a:uLnTx/>
                  <a:uFillTx/>
                  <a:latin typeface="Calibri" panose="020F0502020204030204" pitchFamily="34" charset="0"/>
                  <a:cs typeface="Calibri" panose="020F0502020204030204" pitchFamily="34" charset="0"/>
                </a:rPr>
                <a:t>(N=5,999)</a:t>
              </a:r>
              <a:endParaRPr kumimoji="0" lang="en-US" sz="2600" b="0" i="0" u="none" strike="noStrike" kern="0" cap="none" spc="0" normalizeH="0" baseline="30000" noProof="0">
                <a:ln>
                  <a:noFill/>
                </a:ln>
                <a:solidFill>
                  <a:srgbClr val="262626"/>
                </a:solidFill>
                <a:effectLst/>
                <a:uLnTx/>
                <a:uFillTx/>
                <a:latin typeface="Calibri" panose="020F0502020204030204" pitchFamily="34" charset="0"/>
                <a:cs typeface="Calibri" panose="020F0502020204030204" pitchFamily="34" charset="0"/>
              </a:endParaRPr>
            </a:p>
          </p:txBody>
        </p:sp>
        <p:sp>
          <p:nvSpPr>
            <p:cNvPr id="9" name="Text Box 75">
              <a:extLst>
                <a:ext uri="{FF2B5EF4-FFF2-40B4-BE49-F238E27FC236}">
                  <a16:creationId xmlns:a16="http://schemas.microsoft.com/office/drawing/2014/main" id="{16D83486-77FD-FDB0-43E1-BFE8C7C68361}"/>
                </a:ext>
              </a:extLst>
            </p:cNvPr>
            <p:cNvSpPr txBox="1">
              <a:spLocks noChangeArrowheads="1"/>
            </p:cNvSpPr>
            <p:nvPr/>
          </p:nvSpPr>
          <p:spPr bwMode="auto">
            <a:xfrm>
              <a:off x="5781198" y="1269599"/>
              <a:ext cx="2054890" cy="311559"/>
            </a:xfrm>
            <a:prstGeom prst="rect">
              <a:avLst/>
            </a:prstGeom>
            <a:noFill/>
            <a:ln w="9525">
              <a:noFill/>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a:ln>
                    <a:noFill/>
                  </a:ln>
                  <a:solidFill>
                    <a:srgbClr val="262626"/>
                  </a:solidFill>
                  <a:effectLst/>
                  <a:uLnTx/>
                  <a:uFillTx/>
                  <a:latin typeface="Calibri" panose="020F0502020204030204" pitchFamily="34" charset="0"/>
                  <a:cs typeface="Calibri" panose="020F0502020204030204" pitchFamily="34" charset="0"/>
                </a:rPr>
                <a:t>Females </a:t>
              </a:r>
              <a:r>
                <a:rPr kumimoji="0" lang="en-US" sz="2600" b="0" i="0" u="none" strike="noStrike" kern="0" cap="none" spc="0" normalizeH="0" baseline="0" noProof="0">
                  <a:ln>
                    <a:noFill/>
                  </a:ln>
                  <a:solidFill>
                    <a:srgbClr val="262626"/>
                  </a:solidFill>
                  <a:effectLst/>
                  <a:uLnTx/>
                  <a:uFillTx/>
                  <a:latin typeface="Calibri" panose="020F0502020204030204" pitchFamily="34" charset="0"/>
                  <a:cs typeface="Calibri" panose="020F0502020204030204" pitchFamily="34" charset="0"/>
                </a:rPr>
                <a:t>(N=3,625)</a:t>
              </a:r>
              <a:endParaRPr kumimoji="0" lang="en-US" sz="2600" b="0" i="0" u="none" strike="noStrike" kern="0" cap="none" spc="0" normalizeH="0" baseline="30000" noProof="0">
                <a:ln>
                  <a:noFill/>
                </a:ln>
                <a:solidFill>
                  <a:srgbClr val="262626"/>
                </a:solidFill>
                <a:effectLst/>
                <a:uLnTx/>
                <a:uFillTx/>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1C7BF662-A9AA-FB1A-F232-924F872FC586}"/>
                </a:ext>
              </a:extLst>
            </p:cNvPr>
            <p:cNvGraphicFramePr/>
            <p:nvPr>
              <p:extLst>
                <p:ext uri="{D42A27DB-BD31-4B8C-83A1-F6EECF244321}">
                  <p14:modId xmlns:p14="http://schemas.microsoft.com/office/powerpoint/2010/main" val="3437761409"/>
                </p:ext>
              </p:extLst>
            </p:nvPr>
          </p:nvGraphicFramePr>
          <p:xfrm>
            <a:off x="-80842" y="1420116"/>
            <a:ext cx="3797807" cy="292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8874880-AB17-7320-D0EA-695230E7BA88}"/>
                </a:ext>
              </a:extLst>
            </p:cNvPr>
            <p:cNvGraphicFramePr/>
            <p:nvPr>
              <p:extLst>
                <p:ext uri="{D42A27DB-BD31-4B8C-83A1-F6EECF244321}">
                  <p14:modId xmlns:p14="http://schemas.microsoft.com/office/powerpoint/2010/main" val="4172981919"/>
                </p:ext>
              </p:extLst>
            </p:nvPr>
          </p:nvGraphicFramePr>
          <p:xfrm>
            <a:off x="5407925" y="1410122"/>
            <a:ext cx="3797807" cy="300053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7C17AA4-443A-E7FF-AA28-2B201FA9B4C8}"/>
                </a:ext>
              </a:extLst>
            </p:cNvPr>
            <p:cNvSpPr txBox="1"/>
            <p:nvPr/>
          </p:nvSpPr>
          <p:spPr>
            <a:xfrm>
              <a:off x="3599620" y="1638192"/>
              <a:ext cx="1994550" cy="2336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0–4 years (N=231)</a:t>
              </a:r>
            </a:p>
          </p:txBody>
        </p:sp>
        <p:sp>
          <p:nvSpPr>
            <p:cNvPr id="13" name="TextBox 12">
              <a:extLst>
                <a:ext uri="{FF2B5EF4-FFF2-40B4-BE49-F238E27FC236}">
                  <a16:creationId xmlns:a16="http://schemas.microsoft.com/office/drawing/2014/main" id="{BB05FAFF-116C-1B9F-B336-AD84225FE5CD}"/>
                </a:ext>
              </a:extLst>
            </p:cNvPr>
            <p:cNvSpPr txBox="1"/>
            <p:nvPr/>
          </p:nvSpPr>
          <p:spPr>
            <a:xfrm>
              <a:off x="3571627" y="2124377"/>
              <a:ext cx="1994550"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5–14 years (N=235)</a:t>
              </a:r>
            </a:p>
          </p:txBody>
        </p:sp>
        <p:sp>
          <p:nvSpPr>
            <p:cNvPr id="14" name="TextBox 13">
              <a:extLst>
                <a:ext uri="{FF2B5EF4-FFF2-40B4-BE49-F238E27FC236}">
                  <a16:creationId xmlns:a16="http://schemas.microsoft.com/office/drawing/2014/main" id="{5F75DF3B-0626-D896-6733-5676CF4687C5}"/>
                </a:ext>
              </a:extLst>
            </p:cNvPr>
            <p:cNvSpPr txBox="1"/>
            <p:nvPr/>
          </p:nvSpPr>
          <p:spPr>
            <a:xfrm>
              <a:off x="3518202" y="2591245"/>
              <a:ext cx="2157385"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15–24 years (N=1,021)</a:t>
              </a:r>
            </a:p>
          </p:txBody>
        </p:sp>
        <p:sp>
          <p:nvSpPr>
            <p:cNvPr id="15" name="TextBox 14">
              <a:extLst>
                <a:ext uri="{FF2B5EF4-FFF2-40B4-BE49-F238E27FC236}">
                  <a16:creationId xmlns:a16="http://schemas.microsoft.com/office/drawing/2014/main" id="{86C413ED-12E9-440D-AA2D-E48662150A66}"/>
                </a:ext>
              </a:extLst>
            </p:cNvPr>
            <p:cNvSpPr txBox="1"/>
            <p:nvPr/>
          </p:nvSpPr>
          <p:spPr>
            <a:xfrm>
              <a:off x="3379372" y="3060631"/>
              <a:ext cx="2379061"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25–44 years (N=3,009)</a:t>
              </a:r>
            </a:p>
          </p:txBody>
        </p:sp>
        <p:sp>
          <p:nvSpPr>
            <p:cNvPr id="16" name="TextBox 15">
              <a:extLst>
                <a:ext uri="{FF2B5EF4-FFF2-40B4-BE49-F238E27FC236}">
                  <a16:creationId xmlns:a16="http://schemas.microsoft.com/office/drawing/2014/main" id="{B49DAB73-0D43-8A42-EFC6-8BE6D55EEC6D}"/>
                </a:ext>
              </a:extLst>
            </p:cNvPr>
            <p:cNvSpPr txBox="1"/>
            <p:nvPr/>
          </p:nvSpPr>
          <p:spPr>
            <a:xfrm>
              <a:off x="3379372" y="3502626"/>
              <a:ext cx="2379061"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45–64 years (N=2,604)</a:t>
              </a:r>
            </a:p>
          </p:txBody>
        </p:sp>
        <p:sp>
          <p:nvSpPr>
            <p:cNvPr id="17" name="TextBox 16">
              <a:extLst>
                <a:ext uri="{FF2B5EF4-FFF2-40B4-BE49-F238E27FC236}">
                  <a16:creationId xmlns:a16="http://schemas.microsoft.com/office/drawing/2014/main" id="{081FCDFC-BF4C-0A37-A464-BC43E6FCA28A}"/>
                </a:ext>
              </a:extLst>
            </p:cNvPr>
            <p:cNvSpPr txBox="1"/>
            <p:nvPr/>
          </p:nvSpPr>
          <p:spPr>
            <a:xfrm>
              <a:off x="3518202" y="3960885"/>
              <a:ext cx="2108473"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≥65 years (N=2,524)</a:t>
              </a:r>
            </a:p>
          </p:txBody>
        </p:sp>
        <p:sp>
          <p:nvSpPr>
            <p:cNvPr id="18" name="TextBox 17">
              <a:extLst>
                <a:ext uri="{FF2B5EF4-FFF2-40B4-BE49-F238E27FC236}">
                  <a16:creationId xmlns:a16="http://schemas.microsoft.com/office/drawing/2014/main" id="{57B4B3DD-C335-F891-0E80-AB493E75D544}"/>
                </a:ext>
              </a:extLst>
            </p:cNvPr>
            <p:cNvSpPr txBox="1"/>
            <p:nvPr/>
          </p:nvSpPr>
          <p:spPr>
            <a:xfrm>
              <a:off x="4001326" y="1239384"/>
              <a:ext cx="1358464" cy="318090"/>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2600" b="1" i="0" u="none" strike="noStrike" kern="0" cap="none" spc="0" normalizeH="0" baseline="0" noProof="0">
                  <a:ln>
                    <a:noFill/>
                  </a:ln>
                  <a:solidFill>
                    <a:srgbClr val="262626"/>
                  </a:solidFill>
                  <a:effectLst/>
                  <a:uLnTx/>
                  <a:uFillTx/>
                  <a:latin typeface="Calibri" panose="020F0502020204030204" pitchFamily="34" charset="0"/>
                </a:rPr>
                <a:t>Age group</a:t>
              </a:r>
            </a:p>
          </p:txBody>
        </p:sp>
      </p:grpSp>
    </p:spTree>
    <p:extLst>
      <p:ext uri="{BB962C8B-B14F-4D97-AF65-F5344CB8AC3E}">
        <p14:creationId xmlns:p14="http://schemas.microsoft.com/office/powerpoint/2010/main" val="196797400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77B14D-5B56-FC0D-B21F-7F952FD6220E}"/>
              </a:ext>
            </a:extLst>
          </p:cNvPr>
          <p:cNvSpPr txBox="1">
            <a:spLocks noGrp="1"/>
          </p:cNvSpPr>
          <p:nvPr>
            <p:ph type="title" idx="4294967295"/>
          </p:nvPr>
        </p:nvSpPr>
        <p:spPr>
          <a:xfrm>
            <a:off x="586451" y="164592"/>
            <a:ext cx="11019099"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Pediatric</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TB Cases by Origin of Birth,</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United States, 1993–2023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7" name="Content Placeholder 7" descr="Stacked bar graph of U.S. pediatric TB cases by origin of birth from 1993 to 2023. Most cases are U.S.-born.">
            <a:extLst>
              <a:ext uri="{FF2B5EF4-FFF2-40B4-BE49-F238E27FC236}">
                <a16:creationId xmlns:a16="http://schemas.microsoft.com/office/drawing/2014/main" id="{17606344-4597-0A36-A470-6B6E3524D6E7}"/>
              </a:ext>
            </a:extLst>
          </p:cNvPr>
          <p:cNvGraphicFramePr>
            <a:graphicFrameLocks/>
          </p:cNvGraphicFramePr>
          <p:nvPr>
            <p:extLst>
              <p:ext uri="{D42A27DB-BD31-4B8C-83A1-F6EECF244321}">
                <p14:modId xmlns:p14="http://schemas.microsoft.com/office/powerpoint/2010/main" val="2466127478"/>
              </p:ext>
            </p:extLst>
          </p:nvPr>
        </p:nvGraphicFramePr>
        <p:xfrm>
          <a:off x="89210" y="1023341"/>
          <a:ext cx="11908425" cy="54245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E9693A3C-A832-1BC0-6FF2-2B98125E1CAB}"/>
              </a:ext>
            </a:extLst>
          </p:cNvPr>
          <p:cNvSpPr txBox="1">
            <a:spLocks/>
          </p:cNvSpPr>
          <p:nvPr/>
        </p:nvSpPr>
        <p:spPr>
          <a:xfrm>
            <a:off x="0" y="6275039"/>
            <a:ext cx="12192000" cy="500333"/>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Children aged less than 15 years</a:t>
            </a:r>
          </a:p>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982387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F2E9CF-2B68-AACD-AEC6-CF5FFA38DE71}"/>
              </a:ext>
            </a:extLst>
          </p:cNvPr>
          <p:cNvSpPr txBox="1">
            <a:spLocks noGrp="1"/>
          </p:cNvSpPr>
          <p:nvPr>
            <p:ph type="title" idx="4294967295"/>
          </p:nvPr>
        </p:nvSpPr>
        <p:spPr>
          <a:xfrm>
            <a:off x="586451" y="164592"/>
            <a:ext cx="11019099" cy="96926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Pediatric TB Incidence Rates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Origin of Birth,</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t>
            </a:r>
            <a:br>
              <a:rPr kumimoji="0" lang="en-US" sz="3000" b="1" i="0" u="none" strike="noStrike" kern="1200" cap="none" spc="0" normalizeH="0" baseline="0" noProof="0" dirty="0">
                <a:ln>
                  <a:noFill/>
                </a:ln>
                <a:solidFill>
                  <a:srgbClr val="164380"/>
                </a:solidFill>
                <a:effectLst/>
                <a:uLnTx/>
                <a:uFillTx/>
                <a:latin typeface="Calibri"/>
                <a:ea typeface="+mj-ea"/>
                <a:cs typeface="Calibri"/>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1994–2023</a:t>
            </a:r>
          </a:p>
        </p:txBody>
      </p:sp>
      <p:graphicFrame>
        <p:nvGraphicFramePr>
          <p:cNvPr id="7" name="Chart 6" descr="Line graph of U.S. pediatric TB incidence rates by origin of birth from 1994 to 2023.">
            <a:extLst>
              <a:ext uri="{FF2B5EF4-FFF2-40B4-BE49-F238E27FC236}">
                <a16:creationId xmlns:a16="http://schemas.microsoft.com/office/drawing/2014/main" id="{DF7F2F9C-305B-D612-CD21-5D2494EF1BFB}"/>
              </a:ext>
            </a:extLst>
          </p:cNvPr>
          <p:cNvGraphicFramePr/>
          <p:nvPr>
            <p:extLst>
              <p:ext uri="{D42A27DB-BD31-4B8C-83A1-F6EECF244321}">
                <p14:modId xmlns:p14="http://schemas.microsoft.com/office/powerpoint/2010/main" val="374447017"/>
              </p:ext>
            </p:extLst>
          </p:nvPr>
        </p:nvGraphicFramePr>
        <p:xfrm>
          <a:off x="144373" y="719666"/>
          <a:ext cx="11801649" cy="55049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09ECB97-DBF9-AB30-67EF-92AA51F9224D}"/>
              </a:ext>
            </a:extLst>
          </p:cNvPr>
          <p:cNvSpPr txBox="1"/>
          <p:nvPr/>
        </p:nvSpPr>
        <p:spPr>
          <a:xfrm>
            <a:off x="30899" y="6248747"/>
            <a:ext cx="11720834" cy="461665"/>
          </a:xfrm>
          <a:prstGeom prst="rect">
            <a:avLst/>
          </a:prstGeom>
        </p:spPr>
        <p:txBody>
          <a:bodyPr wrap="square" rtlCol="0">
            <a:spAutoFit/>
          </a:bodyPr>
          <a:lstStyle/>
          <a:p>
            <a:r>
              <a:rPr lang="en-US" sz="1200" baseline="30000">
                <a:solidFill>
                  <a:srgbClr val="000000">
                    <a:lumMod val="85000"/>
                    <a:lumOff val="15000"/>
                  </a:srgbClr>
                </a:solidFill>
                <a:latin typeface="Calibri" panose="020F0502020204030204" pitchFamily="34" charset="0"/>
              </a:rPr>
              <a:t>* </a:t>
            </a:r>
            <a:r>
              <a:rPr lang="en-US" sz="1200">
                <a:solidFill>
                  <a:srgbClr val="000000">
                    <a:lumMod val="85000"/>
                    <a:lumOff val="15000"/>
                  </a:srgbClr>
                </a:solidFill>
                <a:latin typeface="Calibri" panose="020F0502020204030204" pitchFamily="34" charset="0"/>
              </a:rPr>
              <a:t>Population Source: U.S. Census Bureau, Current Population Survey Basic Monthly: </a:t>
            </a:r>
            <a:r>
              <a:rPr lang="en-US" sz="1200">
                <a:solidFill>
                  <a:srgbClr val="000000">
                    <a:lumMod val="85000"/>
                    <a:lumOff val="15000"/>
                  </a:srgbClr>
                </a:solidFill>
                <a:latin typeface="Calibri" panose="020F0502020204030204" pitchFamily="34" charset="0"/>
                <a:hlinkClick r:id="rId4"/>
              </a:rPr>
              <a:t>https://data.census.gov/mdat/</a:t>
            </a:r>
            <a:endParaRPr lang="en-US" sz="1200" baseline="30000">
              <a:solidFill>
                <a:srgbClr val="000000">
                  <a:lumMod val="85000"/>
                  <a:lumOff val="15000"/>
                </a:srgbClr>
              </a:solidFill>
              <a:latin typeface="Calibri" panose="020F0502020204030204" pitchFamily="34" charset="0"/>
            </a:endParaRPr>
          </a:p>
          <a:p>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rgbClr val="86B2D8">
                  <a:lumMod val="50000"/>
                </a:srgbClr>
              </a:solidFill>
              <a:latin typeface="Calibri" panose="020F0502020204030204" pitchFamily="34" charset="0"/>
            </a:endParaRPr>
          </a:p>
        </p:txBody>
      </p:sp>
    </p:spTree>
    <p:extLst>
      <p:ext uri="{BB962C8B-B14F-4D97-AF65-F5344CB8AC3E}">
        <p14:creationId xmlns:p14="http://schemas.microsoft.com/office/powerpoint/2010/main" val="19044839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75395F-74DA-6AE5-A5AC-5E32029BB90B}"/>
              </a:ext>
            </a:extLst>
          </p:cNvPr>
          <p:cNvSpPr txBox="1">
            <a:spLocks noGrp="1"/>
          </p:cNvSpPr>
          <p:nvPr>
            <p:ph type="title" idx="4294967295"/>
          </p:nvPr>
        </p:nvSpPr>
        <p:spPr>
          <a:xfrm>
            <a:off x="885265" y="164592"/>
            <a:ext cx="1042147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Site of Disease, United States, 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7" name="Content Placeholder 8" descr="Pie chart and bar graph of percentage of U.S. TB cases by site of disease in 2023. Majority of cases had pulmonary TB.">
            <a:extLst>
              <a:ext uri="{FF2B5EF4-FFF2-40B4-BE49-F238E27FC236}">
                <a16:creationId xmlns:a16="http://schemas.microsoft.com/office/drawing/2014/main" id="{8FBD7092-E8AE-8C2C-9639-A99552B7C428}"/>
              </a:ext>
            </a:extLst>
          </p:cNvPr>
          <p:cNvGraphicFramePr>
            <a:graphicFrameLocks/>
          </p:cNvGraphicFramePr>
          <p:nvPr>
            <p:extLst>
              <p:ext uri="{D42A27DB-BD31-4B8C-83A1-F6EECF244321}">
                <p14:modId xmlns:p14="http://schemas.microsoft.com/office/powerpoint/2010/main" val="2810881051"/>
              </p:ext>
            </p:extLst>
          </p:nvPr>
        </p:nvGraphicFramePr>
        <p:xfrm>
          <a:off x="80514" y="669445"/>
          <a:ext cx="7065109" cy="5658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Pie chart and bar graph of percentage of U.S. TB cases by site of disease in 2023. Majority of cases had pulmonary TB.">
            <a:extLst>
              <a:ext uri="{FF2B5EF4-FFF2-40B4-BE49-F238E27FC236}">
                <a16:creationId xmlns:a16="http://schemas.microsoft.com/office/drawing/2014/main" id="{73AFDAA6-FD4B-B9D4-4DC1-840037B53BB6}"/>
              </a:ext>
            </a:extLst>
          </p:cNvPr>
          <p:cNvGraphicFramePr/>
          <p:nvPr>
            <p:extLst>
              <p:ext uri="{D42A27DB-BD31-4B8C-83A1-F6EECF244321}">
                <p14:modId xmlns:p14="http://schemas.microsoft.com/office/powerpoint/2010/main" val="2434565455"/>
              </p:ext>
            </p:extLst>
          </p:nvPr>
        </p:nvGraphicFramePr>
        <p:xfrm>
          <a:off x="5543007" y="1013661"/>
          <a:ext cx="6291845" cy="5399665"/>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41DE2392-3364-D55C-1DB6-F5438B3CBF71}"/>
              </a:ext>
              <a:ext uri="{C183D7F6-B498-43B3-948B-1728B52AA6E4}">
                <adec:decorative xmlns:adec="http://schemas.microsoft.com/office/drawing/2017/decorative" val="1"/>
              </a:ext>
            </a:extLst>
          </p:cNvPr>
          <p:cNvCxnSpPr>
            <a:cxnSpLocks/>
          </p:cNvCxnSpPr>
          <p:nvPr/>
        </p:nvCxnSpPr>
        <p:spPr>
          <a:xfrm flipV="1">
            <a:off x="3908121" y="1013661"/>
            <a:ext cx="1634886" cy="714931"/>
          </a:xfrm>
          <a:prstGeom prst="line">
            <a:avLst/>
          </a:prstGeom>
          <a:noFill/>
          <a:ln w="25400" cap="flat" cmpd="sng" algn="ctr">
            <a:solidFill>
              <a:srgbClr val="00788A"/>
            </a:solidFill>
            <a:prstDash val="solid"/>
          </a:ln>
          <a:effectLst>
            <a:outerShdw blurRad="40000" dist="20000" dir="5400000" rotWithShape="0">
              <a:srgbClr val="000000">
                <a:alpha val="38000"/>
              </a:srgbClr>
            </a:outerShdw>
          </a:effectLst>
        </p:spPr>
      </p:cxnSp>
      <p:cxnSp>
        <p:nvCxnSpPr>
          <p:cNvPr id="10" name="Straight Connector 9">
            <a:extLst>
              <a:ext uri="{FF2B5EF4-FFF2-40B4-BE49-F238E27FC236}">
                <a16:creationId xmlns:a16="http://schemas.microsoft.com/office/drawing/2014/main" id="{C0E43154-C8B3-2BA1-52F9-E20AB47522A6}"/>
              </a:ext>
              <a:ext uri="{C183D7F6-B498-43B3-948B-1728B52AA6E4}">
                <adec:decorative xmlns:adec="http://schemas.microsoft.com/office/drawing/2017/decorative" val="1"/>
              </a:ext>
            </a:extLst>
          </p:cNvPr>
          <p:cNvCxnSpPr>
            <a:cxnSpLocks/>
          </p:cNvCxnSpPr>
          <p:nvPr/>
        </p:nvCxnSpPr>
        <p:spPr>
          <a:xfrm>
            <a:off x="4283901" y="5411244"/>
            <a:ext cx="1259106" cy="1002082"/>
          </a:xfrm>
          <a:prstGeom prst="line">
            <a:avLst/>
          </a:prstGeom>
          <a:noFill/>
          <a:ln w="25400" cap="flat" cmpd="sng" algn="ctr">
            <a:solidFill>
              <a:srgbClr val="00788A"/>
            </a:solidFill>
            <a:prstDash val="solid"/>
          </a:ln>
          <a:effectLst>
            <a:outerShdw blurRad="40000" dist="20000" dir="5400000" rotWithShape="0">
              <a:srgbClr val="000000">
                <a:alpha val="38000"/>
              </a:srgbClr>
            </a:outerShdw>
          </a:effectLst>
        </p:spPr>
      </p:cxnSp>
      <p:sp>
        <p:nvSpPr>
          <p:cNvPr id="11" name="TextBox 10">
            <a:extLst>
              <a:ext uri="{FF2B5EF4-FFF2-40B4-BE49-F238E27FC236}">
                <a16:creationId xmlns:a16="http://schemas.microsoft.com/office/drawing/2014/main" id="{7BC093BF-4E07-55EA-76BE-DB5F2826860A}"/>
              </a:ext>
            </a:extLst>
          </p:cNvPr>
          <p:cNvSpPr txBox="1"/>
          <p:nvPr/>
        </p:nvSpPr>
        <p:spPr>
          <a:xfrm>
            <a:off x="0" y="6440983"/>
            <a:ext cx="11720834" cy="276999"/>
          </a:xfrm>
          <a:prstGeom prst="rect">
            <a:avLst/>
          </a:prstGeom>
        </p:spPr>
        <p:txBody>
          <a:bodyPr wrap="square" rtlCol="0">
            <a:spAutoFit/>
          </a:bodyPr>
          <a:lstStyle/>
          <a:p>
            <a:r>
              <a:rPr lang="en-US" sz="1200" baseline="30000">
                <a:solidFill>
                  <a:srgbClr val="000000">
                    <a:lumMod val="85000"/>
                    <a:lumOff val="15000"/>
                  </a:srgbClr>
                </a:solidFill>
                <a:latin typeface="Calibri" panose="020F0502020204030204" pitchFamily="34" charset="0"/>
              </a:rPr>
              <a:t>* </a:t>
            </a:r>
            <a:r>
              <a:rPr lang="en-US" sz="1200">
                <a:solidFill>
                  <a:srgbClr val="000000">
                    <a:lumMod val="85000"/>
                    <a:lumOff val="15000"/>
                  </a:srgbClr>
                </a:solidFill>
                <a:latin typeface="Calibri" panose="020F0502020204030204" pitchFamily="34" charset="0"/>
              </a:rPr>
              <a:t>Persons might have more than one extrapulmonary site of disease.</a:t>
            </a:r>
            <a:endParaRPr lang="en-US" sz="1200">
              <a:solidFill>
                <a:srgbClr val="86B2D8">
                  <a:lumMod val="50000"/>
                </a:srgbClr>
              </a:solidFill>
              <a:latin typeface="Calibri" panose="020F0502020204030204" pitchFamily="34" charset="0"/>
            </a:endParaRPr>
          </a:p>
        </p:txBody>
      </p:sp>
    </p:spTree>
    <p:extLst>
      <p:ext uri="{BB962C8B-B14F-4D97-AF65-F5344CB8AC3E}">
        <p14:creationId xmlns:p14="http://schemas.microsoft.com/office/powerpoint/2010/main" val="196138821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C2B057-C600-AD31-1443-6F76331B4376}"/>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Initial Drug Regimen,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1993–2023</a:t>
            </a:r>
          </a:p>
        </p:txBody>
      </p:sp>
      <p:graphicFrame>
        <p:nvGraphicFramePr>
          <p:cNvPr id="3" name="Chart 2" descr="Stacked bar graph of percentage of U.S. TB cases by initial drug regimen from 1993 to 2023.">
            <a:extLst>
              <a:ext uri="{FF2B5EF4-FFF2-40B4-BE49-F238E27FC236}">
                <a16:creationId xmlns:a16="http://schemas.microsoft.com/office/drawing/2014/main" id="{36D327B6-FA4E-D679-8705-9D69CE5EF07F}"/>
              </a:ext>
            </a:extLst>
          </p:cNvPr>
          <p:cNvGraphicFramePr/>
          <p:nvPr>
            <p:extLst>
              <p:ext uri="{D42A27DB-BD31-4B8C-83A1-F6EECF244321}">
                <p14:modId xmlns:p14="http://schemas.microsoft.com/office/powerpoint/2010/main" val="2268423783"/>
              </p:ext>
            </p:extLst>
          </p:nvPr>
        </p:nvGraphicFramePr>
        <p:xfrm>
          <a:off x="95694" y="1041222"/>
          <a:ext cx="11986278" cy="523983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EB8F527-5397-A0D0-C091-95DF7790BC85}"/>
              </a:ext>
            </a:extLst>
          </p:cNvPr>
          <p:cNvSpPr txBox="1"/>
          <p:nvPr/>
        </p:nvSpPr>
        <p:spPr>
          <a:xfrm>
            <a:off x="-1" y="5877590"/>
            <a:ext cx="8890613" cy="830997"/>
          </a:xfrm>
          <a:prstGeom prst="rect">
            <a:avLst/>
          </a:prstGeom>
        </p:spPr>
        <p:txBody>
          <a:bodyPr wrap="square" rtlCol="0">
            <a:spAutoFit/>
          </a:bodyPr>
          <a:lstStyle/>
          <a:p>
            <a:pPr>
              <a:buFont typeface="Arial" pitchFamily="34" charset="0"/>
              <a:buNone/>
            </a:pPr>
            <a:r>
              <a:rPr lang="en-US" sz="1200" baseline="3000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Persons alive at diagnosis with initial drug regimen information.</a:t>
            </a:r>
          </a:p>
          <a:p>
            <a:pPr>
              <a:buFont typeface="Arial" pitchFamily="34" charset="0"/>
              <a:buNone/>
            </a:pPr>
            <a:r>
              <a:rPr lang="en-US" sz="1200" baseline="3000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H, isoniazid; R, rifampin; Z, pyrazinamide; E, ethambutol.</a:t>
            </a:r>
          </a:p>
          <a:p>
            <a:pPr>
              <a:buFont typeface="Arial" pitchFamily="34" charset="0"/>
              <a:buNone/>
            </a:pPr>
            <a:r>
              <a:rPr lang="en-US" sz="1200" baseline="3000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Daily 4-month regimen with rifapentine, isoniazid, pyrazinamide, and moxifloxacin, first recommended by CDC in 2022.</a:t>
            </a:r>
            <a:br>
              <a:rPr lang="en-US" sz="1200" dirty="0">
                <a:solidFill>
                  <a:srgbClr val="000000"/>
                </a:solidFill>
                <a:latin typeface="Calibri" panose="020F0502020204030204" pitchFamily="34" charset="0"/>
              </a:rPr>
            </a:br>
            <a:r>
              <a:rPr lang="en-US" sz="1200" baseline="30000" dirty="0">
                <a:solidFill>
                  <a:srgbClr val="3F3F3F"/>
                </a:solidFill>
                <a:latin typeface="+mn-lt"/>
              </a:rPr>
              <a:t>¶ </a:t>
            </a:r>
            <a:r>
              <a:rPr lang="en-US" sz="1200" dirty="0">
                <a:solidFill>
                  <a:srgbClr val="000000"/>
                </a:solidFill>
                <a:latin typeface="Calibri" panose="020F0502020204030204" pitchFamily="34" charset="0"/>
              </a:rPr>
              <a:t>A drug regimen with at least four drugs, other than HRZE and RPT-MOX.</a:t>
            </a:r>
            <a:endParaRPr lang="en-US" sz="1200" b="1" baseline="30000" dirty="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5FA19B53-C847-9643-BB6A-D8FF0AD64402}"/>
              </a:ext>
            </a:extLst>
          </p:cNvPr>
          <p:cNvSpPr txBox="1"/>
          <p:nvPr/>
        </p:nvSpPr>
        <p:spPr>
          <a:xfrm>
            <a:off x="2018338" y="1133856"/>
            <a:ext cx="735714"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HRZE</a:t>
            </a:r>
            <a:r>
              <a:rPr kumimoji="0" lang="en-US" sz="1800" b="0" i="0" u="none" strike="noStrike" kern="0" cap="none" spc="0" normalizeH="0" baseline="30000" noProof="0">
                <a:ln>
                  <a:noFill/>
                </a:ln>
                <a:solidFill>
                  <a:srgbClr val="000000">
                    <a:lumMod val="85000"/>
                    <a:lumOff val="15000"/>
                  </a:srgbClr>
                </a:solidFill>
                <a:effectLst/>
                <a:uLnTx/>
                <a:uFillTx/>
                <a:latin typeface="Segoe UI" panose="020B0502040204020203" pitchFamily="34" charset="0"/>
                <a:cs typeface="Segoe UI" panose="020B0502040204020203" pitchFamily="34" charset="0"/>
              </a:rPr>
              <a:t>†</a:t>
            </a:r>
            <a:endPar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sp>
        <p:nvSpPr>
          <p:cNvPr id="5" name="TextBox 4">
            <a:extLst>
              <a:ext uri="{FF2B5EF4-FFF2-40B4-BE49-F238E27FC236}">
                <a16:creationId xmlns:a16="http://schemas.microsoft.com/office/drawing/2014/main" id="{E515BE77-AF7C-0613-DFEE-F70007C7AAA2}"/>
              </a:ext>
            </a:extLst>
          </p:cNvPr>
          <p:cNvSpPr txBox="1"/>
          <p:nvPr/>
        </p:nvSpPr>
        <p:spPr>
          <a:xfrm>
            <a:off x="4676696" y="1133856"/>
            <a:ext cx="2603500"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Other 4+ drug regimen</a:t>
            </a:r>
            <a:r>
              <a:rPr lang="en-US" sz="1800" baseline="30000">
                <a:solidFill>
                  <a:srgbClr val="3F3F3F"/>
                </a:solidFill>
                <a:latin typeface="+mn-lt"/>
              </a:rPr>
              <a:t>¶</a:t>
            </a:r>
            <a:endPar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sp>
        <p:nvSpPr>
          <p:cNvPr id="11" name="TextBox 10">
            <a:extLst>
              <a:ext uri="{FF2B5EF4-FFF2-40B4-BE49-F238E27FC236}">
                <a16:creationId xmlns:a16="http://schemas.microsoft.com/office/drawing/2014/main" id="{F7339BBB-B5C6-ED2C-EB46-62758A728651}"/>
              </a:ext>
            </a:extLst>
          </p:cNvPr>
          <p:cNvSpPr txBox="1"/>
          <p:nvPr/>
        </p:nvSpPr>
        <p:spPr>
          <a:xfrm>
            <a:off x="3165006" y="1133856"/>
            <a:ext cx="1160099"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RPT-MOX</a:t>
            </a:r>
            <a:r>
              <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rPr>
              <a:t>§</a:t>
            </a:r>
          </a:p>
        </p:txBody>
      </p:sp>
    </p:spTree>
    <p:extLst>
      <p:ext uri="{BB962C8B-B14F-4D97-AF65-F5344CB8AC3E}">
        <p14:creationId xmlns:p14="http://schemas.microsoft.com/office/powerpoint/2010/main" val="251517370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6371347-3B8E-FFFC-074D-2117BB678173}"/>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Initial Drug Regimen,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2023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(N=9,334)</a:t>
            </a:r>
          </a:p>
        </p:txBody>
      </p:sp>
      <p:graphicFrame>
        <p:nvGraphicFramePr>
          <p:cNvPr id="6" name="Chart 5" descr="Pie chart showing the percentage of U.S. TB cases by initial drug regimen in 2023 with 83% on HRZE TB treatment regimen.">
            <a:extLst>
              <a:ext uri="{FF2B5EF4-FFF2-40B4-BE49-F238E27FC236}">
                <a16:creationId xmlns:a16="http://schemas.microsoft.com/office/drawing/2014/main" id="{5FF0FD52-C2E4-7373-1957-BC9591B36489}"/>
              </a:ext>
            </a:extLst>
          </p:cNvPr>
          <p:cNvGraphicFramePr/>
          <p:nvPr>
            <p:extLst>
              <p:ext uri="{D42A27DB-BD31-4B8C-83A1-F6EECF244321}">
                <p14:modId xmlns:p14="http://schemas.microsoft.com/office/powerpoint/2010/main" val="1640971574"/>
              </p:ext>
            </p:extLst>
          </p:nvPr>
        </p:nvGraphicFramePr>
        <p:xfrm>
          <a:off x="121508" y="955964"/>
          <a:ext cx="11800198" cy="59020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D21535D-DB07-6A0D-BB4A-44F30CD6A8B4}"/>
              </a:ext>
            </a:extLst>
          </p:cNvPr>
          <p:cNvSpPr txBox="1"/>
          <p:nvPr/>
        </p:nvSpPr>
        <p:spPr>
          <a:xfrm>
            <a:off x="31204" y="5902036"/>
            <a:ext cx="9607648" cy="830997"/>
          </a:xfrm>
          <a:prstGeom prst="rect">
            <a:avLst/>
          </a:prstGeom>
        </p:spPr>
        <p:txBody>
          <a:bodyPr wrap="square" rtlCol="0">
            <a:spAutoFit/>
          </a:bodyPr>
          <a:lstStyle/>
          <a:p>
            <a:pPr>
              <a:buFont typeface="Arial" pitchFamily="34" charset="0"/>
              <a:buNone/>
            </a:pPr>
            <a:r>
              <a:rPr lang="en-US" sz="1200" baseline="3000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Persons alive at diagnosis with initial drug regimen information.</a:t>
            </a:r>
          </a:p>
          <a:p>
            <a:pPr>
              <a:buFont typeface="Arial" pitchFamily="34" charset="0"/>
              <a:buNone/>
            </a:pPr>
            <a:r>
              <a:rPr lang="en-US" sz="1200" baseline="3000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A drug regimen with at least four drugs, other than HRZE and RPT-MOX.</a:t>
            </a:r>
          </a:p>
          <a:p>
            <a:r>
              <a:rPr lang="en-US" sz="1200" baseline="3000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Daily 4-month regimen with rifapentine, isoniazid, pyrazinamide, and moxifloxacin, first recommended by CDC in 2022.</a:t>
            </a:r>
          </a:p>
          <a:p>
            <a:r>
              <a:rPr lang="en-US" sz="1200" baseline="3000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H, isoniazid; R, rifampin; Z, pyrazinamide; E, ethambutol.</a:t>
            </a:r>
          </a:p>
        </p:txBody>
      </p:sp>
      <p:sp>
        <p:nvSpPr>
          <p:cNvPr id="2" name="TextBox 1">
            <a:extLst>
              <a:ext uri="{FF2B5EF4-FFF2-40B4-BE49-F238E27FC236}">
                <a16:creationId xmlns:a16="http://schemas.microsoft.com/office/drawing/2014/main" id="{6BEE30C6-1844-1C1A-E6B4-B58CF6F49AF2}"/>
              </a:ext>
            </a:extLst>
          </p:cNvPr>
          <p:cNvSpPr txBox="1"/>
          <p:nvPr/>
        </p:nvSpPr>
        <p:spPr>
          <a:xfrm>
            <a:off x="1060922" y="2775126"/>
            <a:ext cx="2294688" cy="461665"/>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RPT-MOX</a:t>
            </a:r>
            <a:r>
              <a:rPr lang="en-US" sz="2400" baseline="30000">
                <a:solidFill>
                  <a:srgbClr val="3F3F3F"/>
                </a:solidFill>
                <a:latin typeface="+mn-lt"/>
              </a:rPr>
              <a:t>¶</a:t>
            </a: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 </a:t>
            </a:r>
            <a:r>
              <a:rPr lang="en-US" sz="2400" kern="0">
                <a:solidFill>
                  <a:srgbClr val="000000">
                    <a:lumMod val="85000"/>
                    <a:lumOff val="15000"/>
                  </a:srgbClr>
                </a:solidFill>
                <a:latin typeface="Calibri" panose="020F0502020204030204" pitchFamily="34" charset="0"/>
              </a:rPr>
              <a:t>&lt;1</a:t>
            </a: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a:t>
            </a:r>
            <a:endParaRPr kumimoji="0" lang="en-US" sz="24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cxnSp>
        <p:nvCxnSpPr>
          <p:cNvPr id="4" name="Straight Connector 3">
            <a:extLst>
              <a:ext uri="{FF2B5EF4-FFF2-40B4-BE49-F238E27FC236}">
                <a16:creationId xmlns:a16="http://schemas.microsoft.com/office/drawing/2014/main" id="{6C679824-0437-9D74-BBA0-1645312A3276}"/>
              </a:ext>
              <a:ext uri="{C183D7F6-B498-43B3-948B-1728B52AA6E4}">
                <adec:decorative xmlns:adec="http://schemas.microsoft.com/office/drawing/2017/decorative" val="1"/>
              </a:ext>
            </a:extLst>
          </p:cNvPr>
          <p:cNvCxnSpPr>
            <a:cxnSpLocks/>
          </p:cNvCxnSpPr>
          <p:nvPr/>
        </p:nvCxnSpPr>
        <p:spPr>
          <a:xfrm>
            <a:off x="3150309" y="3005959"/>
            <a:ext cx="931545"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33960A-C023-204F-FEFB-890726192F6C}"/>
              </a:ext>
              <a:ext uri="{C183D7F6-B498-43B3-948B-1728B52AA6E4}">
                <adec:decorative xmlns:adec="http://schemas.microsoft.com/office/drawing/2017/decorative" val="1"/>
              </a:ext>
            </a:extLst>
          </p:cNvPr>
          <p:cNvSpPr/>
          <p:nvPr/>
        </p:nvSpPr>
        <p:spPr>
          <a:xfrm>
            <a:off x="121508" y="1796750"/>
            <a:ext cx="659077" cy="525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710BFA-2AB4-D2B9-5088-9A5446E858CD}"/>
              </a:ext>
            </a:extLst>
          </p:cNvPr>
          <p:cNvSpPr txBox="1"/>
          <p:nvPr/>
        </p:nvSpPr>
        <p:spPr>
          <a:xfrm>
            <a:off x="502203" y="1960464"/>
            <a:ext cx="3880848" cy="461665"/>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Other 4+ drug regimen</a:t>
            </a:r>
            <a:r>
              <a:rPr lang="en-US" sz="2400" baseline="30000">
                <a:solidFill>
                  <a:srgbClr val="000000"/>
                </a:solidFill>
                <a:latin typeface="Calibri" panose="020F0502020204030204" pitchFamily="34" charset="0"/>
              </a:rPr>
              <a:t>†</a:t>
            </a: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 12%</a:t>
            </a:r>
            <a:endParaRPr kumimoji="0" lang="en-US" sz="24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cxnSp>
        <p:nvCxnSpPr>
          <p:cNvPr id="3" name="Straight Connector 2">
            <a:extLst>
              <a:ext uri="{FF2B5EF4-FFF2-40B4-BE49-F238E27FC236}">
                <a16:creationId xmlns:a16="http://schemas.microsoft.com/office/drawing/2014/main" id="{8504DF2B-A423-2207-6C69-A56E190A1E8B}"/>
              </a:ext>
              <a:ext uri="{C183D7F6-B498-43B3-948B-1728B52AA6E4}">
                <adec:decorative xmlns:adec="http://schemas.microsoft.com/office/drawing/2017/decorative" val="1"/>
              </a:ext>
            </a:extLst>
          </p:cNvPr>
          <p:cNvCxnSpPr>
            <a:cxnSpLocks/>
          </p:cNvCxnSpPr>
          <p:nvPr/>
        </p:nvCxnSpPr>
        <p:spPr>
          <a:xfrm>
            <a:off x="4195594" y="2233201"/>
            <a:ext cx="279587" cy="188928"/>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22CE32-17D4-28E1-E983-756556FF8244}"/>
              </a:ext>
              <a:ext uri="{C183D7F6-B498-43B3-948B-1728B52AA6E4}">
                <adec:decorative xmlns:adec="http://schemas.microsoft.com/office/drawing/2017/decorative" val="1"/>
              </a:ext>
            </a:extLst>
          </p:cNvPr>
          <p:cNvCxnSpPr>
            <a:cxnSpLocks/>
          </p:cNvCxnSpPr>
          <p:nvPr/>
        </p:nvCxnSpPr>
        <p:spPr>
          <a:xfrm>
            <a:off x="5660315" y="1559859"/>
            <a:ext cx="0" cy="32399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2473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descr="Line graph of annual TB incidence rates above a stable bar graph of percent change with a 15% increase 2022 to 2023.  ">
            <a:extLst>
              <a:ext uri="{FF2B5EF4-FFF2-40B4-BE49-F238E27FC236}">
                <a16:creationId xmlns:a16="http://schemas.microsoft.com/office/drawing/2014/main" id="{ADD9DB23-3C4A-1CCA-2255-159A14149049}"/>
              </a:ext>
            </a:extLst>
          </p:cNvPr>
          <p:cNvSpPr txBox="1">
            <a:spLocks noGrp="1"/>
          </p:cNvSpPr>
          <p:nvPr>
            <p:ph type="title" idx="4294967295"/>
          </p:nvPr>
        </p:nvSpPr>
        <p:spPr>
          <a:xfrm>
            <a:off x="609597" y="164592"/>
            <a:ext cx="10972807"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and Annual Percent Change in Rate,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2010–2023</a:t>
            </a:r>
          </a:p>
        </p:txBody>
      </p:sp>
      <p:graphicFrame>
        <p:nvGraphicFramePr>
          <p:cNvPr id="10" name="Chart 9" descr="Line graph of annual TB incidence rates above a stable bar graph of percent change with a 15% increase 2022 to 2023.  ">
            <a:extLst>
              <a:ext uri="{FF2B5EF4-FFF2-40B4-BE49-F238E27FC236}">
                <a16:creationId xmlns:a16="http://schemas.microsoft.com/office/drawing/2014/main" id="{2C99D0E8-B41E-6BB5-4BD6-00C363BBED7E}"/>
              </a:ext>
            </a:extLst>
          </p:cNvPr>
          <p:cNvGraphicFramePr/>
          <p:nvPr>
            <p:extLst>
              <p:ext uri="{D42A27DB-BD31-4B8C-83A1-F6EECF244321}">
                <p14:modId xmlns:p14="http://schemas.microsoft.com/office/powerpoint/2010/main" val="2553113236"/>
              </p:ext>
            </p:extLst>
          </p:nvPr>
        </p:nvGraphicFramePr>
        <p:xfrm>
          <a:off x="98158" y="1142729"/>
          <a:ext cx="12093844" cy="2430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descr="Line graph of annual TB incidence rates above a stable bar graph of percent change with a 15% increase 2022 to 2023.  ">
            <a:extLst>
              <a:ext uri="{FF2B5EF4-FFF2-40B4-BE49-F238E27FC236}">
                <a16:creationId xmlns:a16="http://schemas.microsoft.com/office/drawing/2014/main" id="{AD15A256-31A7-5B0C-A864-210E49018308}"/>
              </a:ext>
            </a:extLst>
          </p:cNvPr>
          <p:cNvGraphicFramePr/>
          <p:nvPr>
            <p:extLst>
              <p:ext uri="{D42A27DB-BD31-4B8C-83A1-F6EECF244321}">
                <p14:modId xmlns:p14="http://schemas.microsoft.com/office/powerpoint/2010/main" val="2209271641"/>
              </p:ext>
            </p:extLst>
          </p:nvPr>
        </p:nvGraphicFramePr>
        <p:xfrm>
          <a:off x="103570" y="3429000"/>
          <a:ext cx="12231866" cy="315436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a:extLst>
              <a:ext uri="{FF2B5EF4-FFF2-40B4-BE49-F238E27FC236}">
                <a16:creationId xmlns:a16="http://schemas.microsoft.com/office/drawing/2014/main" id="{2EF47CB8-D4CE-2922-5A2E-6D1814DD9986}"/>
              </a:ext>
            </a:extLst>
          </p:cNvPr>
          <p:cNvSpPr txBox="1"/>
          <p:nvPr/>
        </p:nvSpPr>
        <p:spPr>
          <a:xfrm>
            <a:off x="98158" y="6440827"/>
            <a:ext cx="4962872" cy="2850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Annual percent change in rate based on unrounded data</a:t>
            </a:r>
          </a:p>
        </p:txBody>
      </p:sp>
    </p:spTree>
    <p:extLst>
      <p:ext uri="{BB962C8B-B14F-4D97-AF65-F5344CB8AC3E}">
        <p14:creationId xmlns:p14="http://schemas.microsoft.com/office/powerpoint/2010/main" val="224636296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F86EEF-693A-9BBC-F802-57EB5C11256B}"/>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Percentage of TB Cases by Method of Treatment Administration,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United States, 1993–2021</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p>
        </p:txBody>
      </p:sp>
      <p:sp>
        <p:nvSpPr>
          <p:cNvPr id="6" name="Text Placeholder 3">
            <a:extLst>
              <a:ext uri="{FF2B5EF4-FFF2-40B4-BE49-F238E27FC236}">
                <a16:creationId xmlns:a16="http://schemas.microsoft.com/office/drawing/2014/main" id="{6C9401C3-A1EC-7FAD-EE77-197847408BA7}"/>
              </a:ext>
            </a:extLst>
          </p:cNvPr>
          <p:cNvSpPr txBox="1">
            <a:spLocks/>
          </p:cNvSpPr>
          <p:nvPr/>
        </p:nvSpPr>
        <p:spPr>
          <a:xfrm>
            <a:off x="25400" y="6107722"/>
            <a:ext cx="12192000" cy="611085"/>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on an initial drug therapy with at least one drug.</a:t>
            </a:r>
          </a:p>
          <a:p>
            <a:pPr marL="0" indent="0">
              <a:spcBef>
                <a:spcPts val="16"/>
              </a:spcBef>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Most recent year for which data are complete.</a:t>
            </a:r>
            <a:endParaRPr lang="en-US" sz="1200" baseline="30000">
              <a:solidFill>
                <a:srgbClr val="000000"/>
              </a:solidFill>
              <a:latin typeface="Calibri" panose="020F0502020204030204" pitchFamily="34" charset="0"/>
              <a:cs typeface="Calibri" panose="020F0502020204030204" pitchFamily="34" charset="0"/>
            </a:endParaRPr>
          </a:p>
          <a:p>
            <a:pPr marL="145415" indent="-145415">
              <a:spcBef>
                <a:spcPts val="0"/>
              </a:spcBef>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DOT=directly observed therapy; SAT=self-administered therapy.</a:t>
            </a:r>
          </a:p>
        </p:txBody>
      </p:sp>
      <p:graphicFrame>
        <p:nvGraphicFramePr>
          <p:cNvPr id="8" name="Chart 7" descr="Stacked bar graph of percentage of U.S. TB cases by method of treatment administration from 1993 to 2021.">
            <a:extLst>
              <a:ext uri="{FF2B5EF4-FFF2-40B4-BE49-F238E27FC236}">
                <a16:creationId xmlns:a16="http://schemas.microsoft.com/office/drawing/2014/main" id="{E7FF83AA-37D0-8A8F-9246-B25CC4F4C6CA}"/>
              </a:ext>
            </a:extLst>
          </p:cNvPr>
          <p:cNvGraphicFramePr/>
          <p:nvPr>
            <p:extLst>
              <p:ext uri="{D42A27DB-BD31-4B8C-83A1-F6EECF244321}">
                <p14:modId xmlns:p14="http://schemas.microsoft.com/office/powerpoint/2010/main" val="1562406324"/>
              </p:ext>
            </p:extLst>
          </p:nvPr>
        </p:nvGraphicFramePr>
        <p:xfrm>
          <a:off x="212651" y="1133855"/>
          <a:ext cx="11836560" cy="50681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E6E8D4D-75FE-F497-EF51-93665C9A1D80}"/>
              </a:ext>
            </a:extLst>
          </p:cNvPr>
          <p:cNvSpPr txBox="1"/>
          <p:nvPr/>
        </p:nvSpPr>
        <p:spPr>
          <a:xfrm>
            <a:off x="2415625" y="1229666"/>
            <a:ext cx="1155700" cy="276999"/>
          </a:xfrm>
          <a:prstGeom prst="rect">
            <a:avLst/>
          </a:prstGeom>
          <a:solidFill>
            <a:srgbClr val="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DOT</a:t>
            </a:r>
            <a:r>
              <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rPr>
              <a:t>§</a:t>
            </a: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 only</a:t>
            </a:r>
            <a:endPar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sp>
        <p:nvSpPr>
          <p:cNvPr id="10" name="TextBox 9">
            <a:extLst>
              <a:ext uri="{FF2B5EF4-FFF2-40B4-BE49-F238E27FC236}">
                <a16:creationId xmlns:a16="http://schemas.microsoft.com/office/drawing/2014/main" id="{44EF1DEE-A4B3-C86C-9777-AD4E1F0279A4}"/>
              </a:ext>
            </a:extLst>
          </p:cNvPr>
          <p:cNvSpPr txBox="1"/>
          <p:nvPr/>
        </p:nvSpPr>
        <p:spPr>
          <a:xfrm>
            <a:off x="4578099" y="1229665"/>
            <a:ext cx="1552832" cy="276999"/>
          </a:xfrm>
          <a:prstGeom prst="rect">
            <a:avLst/>
          </a:prstGeom>
          <a:solidFill>
            <a:srgbClr val="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DOT and SAT</a:t>
            </a:r>
            <a:r>
              <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rPr>
              <a:t>§</a:t>
            </a:r>
          </a:p>
        </p:txBody>
      </p:sp>
    </p:spTree>
    <p:extLst>
      <p:ext uri="{BB962C8B-B14F-4D97-AF65-F5344CB8AC3E}">
        <p14:creationId xmlns:p14="http://schemas.microsoft.com/office/powerpoint/2010/main" val="8296610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0B849F-E998-D218-484C-C127B1C7478B}"/>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Method of Treatment Administration, United States, 2021</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(N=7,536)</a:t>
            </a:r>
          </a:p>
        </p:txBody>
      </p:sp>
      <p:graphicFrame>
        <p:nvGraphicFramePr>
          <p:cNvPr id="7" name="Chart 6" descr="Pie graph of percentage of U.S. TB cases by method of treatment administration in 2021.">
            <a:extLst>
              <a:ext uri="{FF2B5EF4-FFF2-40B4-BE49-F238E27FC236}">
                <a16:creationId xmlns:a16="http://schemas.microsoft.com/office/drawing/2014/main" id="{564EB582-28B7-53B4-3C2A-0A912BACA944}"/>
              </a:ext>
            </a:extLst>
          </p:cNvPr>
          <p:cNvGraphicFramePr/>
          <p:nvPr>
            <p:extLst>
              <p:ext uri="{D42A27DB-BD31-4B8C-83A1-F6EECF244321}">
                <p14:modId xmlns:p14="http://schemas.microsoft.com/office/powerpoint/2010/main" val="3785184840"/>
              </p:ext>
            </p:extLst>
          </p:nvPr>
        </p:nvGraphicFramePr>
        <p:xfrm>
          <a:off x="396948" y="960455"/>
          <a:ext cx="11624451" cy="54499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80CC6EFB-B377-ED81-DB8E-906E0B0CB63C}"/>
              </a:ext>
            </a:extLst>
          </p:cNvPr>
          <p:cNvSpPr txBox="1">
            <a:spLocks/>
          </p:cNvSpPr>
          <p:nvPr/>
        </p:nvSpPr>
        <p:spPr>
          <a:xfrm>
            <a:off x="25400" y="6269254"/>
            <a:ext cx="12192000" cy="447866"/>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on an initial drug therapy with at least one drug.</a:t>
            </a:r>
            <a:br>
              <a:rPr lang="en-US" sz="1200">
                <a:solidFill>
                  <a:srgbClr val="000000"/>
                </a:solidFill>
                <a:latin typeface="Calibri" panose="020F0502020204030204" pitchFamily="34" charset="0"/>
                <a:cs typeface="Calibri" panose="020F0502020204030204" pitchFamily="34" charset="0"/>
              </a:rPr>
            </a:b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Most recent year for which data are complete.</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71805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69B3F1-5E40-1AEF-76B1-8824681DD14E}"/>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Completion of TB Therapy,</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1993–2021</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endPar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endParaRPr>
          </a:p>
        </p:txBody>
      </p:sp>
      <p:grpSp>
        <p:nvGrpSpPr>
          <p:cNvPr id="6" name="Group 5" descr="Stacked bar graph of percentage of U.S. TB cases by completion of TB therapy from 1993 to 2021.">
            <a:extLst>
              <a:ext uri="{FF2B5EF4-FFF2-40B4-BE49-F238E27FC236}">
                <a16:creationId xmlns:a16="http://schemas.microsoft.com/office/drawing/2014/main" id="{CDA26560-EF4F-A9F6-2209-DEB6F5EF0162}"/>
              </a:ext>
            </a:extLst>
          </p:cNvPr>
          <p:cNvGrpSpPr/>
          <p:nvPr/>
        </p:nvGrpSpPr>
        <p:grpSpPr>
          <a:xfrm>
            <a:off x="231648" y="1002238"/>
            <a:ext cx="11619614" cy="5227874"/>
            <a:chOff x="0" y="924675"/>
            <a:chExt cx="8841600" cy="3514328"/>
          </a:xfrm>
        </p:grpSpPr>
        <p:graphicFrame>
          <p:nvGraphicFramePr>
            <p:cNvPr id="7" name="Chart 6">
              <a:extLst>
                <a:ext uri="{FF2B5EF4-FFF2-40B4-BE49-F238E27FC236}">
                  <a16:creationId xmlns:a16="http://schemas.microsoft.com/office/drawing/2014/main" id="{BB6DB74D-F336-2A1C-40CF-8DEF146D3E8D}"/>
                </a:ext>
              </a:extLst>
            </p:cNvPr>
            <p:cNvGraphicFramePr/>
            <p:nvPr>
              <p:extLst>
                <p:ext uri="{D42A27DB-BD31-4B8C-83A1-F6EECF244321}">
                  <p14:modId xmlns:p14="http://schemas.microsoft.com/office/powerpoint/2010/main" val="981725096"/>
                </p:ext>
              </p:extLst>
            </p:nvPr>
          </p:nvGraphicFramePr>
          <p:xfrm>
            <a:off x="0" y="924675"/>
            <a:ext cx="8080172" cy="35143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C63CEC68-2C98-91FF-BE0F-3EA561D1A435}"/>
                </a:ext>
              </a:extLst>
            </p:cNvPr>
            <p:cNvSpPr txBox="1"/>
            <p:nvPr/>
          </p:nvSpPr>
          <p:spPr>
            <a:xfrm>
              <a:off x="7966210" y="1059409"/>
              <a:ext cx="875390" cy="649943"/>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BF311A"/>
                  </a:solidFill>
                  <a:effectLst/>
                  <a:uLnTx/>
                  <a:uFillTx/>
                  <a:latin typeface="Calibri" panose="020F0502020204030204" pitchFamily="34" charset="0"/>
                  <a:ea typeface="+mn-ea"/>
                  <a:cs typeface="Calibri" panose="020F0502020204030204" pitchFamily="34" charset="0"/>
                </a:rPr>
                <a:t>National Goal:</a:t>
              </a:r>
              <a:r>
                <a:rPr kumimoji="0" lang="en-US" sz="2000" b="0" i="0" u="none" strike="noStrike" kern="0" cap="none" spc="0" normalizeH="0" baseline="30000" noProof="0">
                  <a:ln>
                    <a:noFill/>
                  </a:ln>
                  <a:solidFill>
                    <a:srgbClr val="BF311A"/>
                  </a:solidFill>
                  <a:effectLst/>
                  <a:uLnTx/>
                  <a:uFillTx/>
                  <a:latin typeface="Calibri" panose="020F0502020204030204" pitchFamily="34" charset="0"/>
                  <a:ea typeface="+mn-ea"/>
                  <a:cs typeface="Calibri" panose="020F0502020204030204" pitchFamily="34" charset="0"/>
                </a:rPr>
                <a:t>§</a:t>
              </a:r>
              <a:endParaRPr kumimoji="0" lang="en-US" sz="2000" b="0" i="0" u="none" strike="noStrike" kern="0" cap="none" spc="0" normalizeH="0" baseline="0" noProof="0">
                <a:ln>
                  <a:noFill/>
                </a:ln>
                <a:solidFill>
                  <a:srgbClr val="BF311A"/>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BF311A"/>
                  </a:solidFill>
                  <a:effectLst/>
                  <a:uLnTx/>
                  <a:uFillTx/>
                  <a:latin typeface="Calibri" panose="020F0502020204030204" pitchFamily="34" charset="0"/>
                  <a:ea typeface="+mn-ea"/>
                  <a:cs typeface="Calibri" panose="020F0502020204030204" pitchFamily="34" charset="0"/>
                </a:rPr>
                <a:t>95%</a:t>
              </a:r>
              <a:endParaRPr kumimoji="0" lang="en-US" sz="2000" b="0" i="0" u="none" strike="noStrike" kern="0" cap="none" spc="0" normalizeH="0" baseline="30000" noProof="0">
                <a:ln>
                  <a:noFill/>
                </a:ln>
                <a:solidFill>
                  <a:srgbClr val="BF311A"/>
                </a:solidFill>
                <a:effectLst/>
                <a:uLnTx/>
                <a:uFillTx/>
                <a:latin typeface="Calibri" panose="020F0502020204030204" pitchFamily="34" charset="0"/>
                <a:ea typeface="+mn-ea"/>
                <a:cs typeface="Calibri" panose="020F0502020204030204" pitchFamily="34" charset="0"/>
              </a:endParaRPr>
            </a:p>
          </p:txBody>
        </p:sp>
      </p:grpSp>
      <p:sp>
        <p:nvSpPr>
          <p:cNvPr id="10" name="Title 9">
            <a:extLst>
              <a:ext uri="{FF2B5EF4-FFF2-40B4-BE49-F238E27FC236}">
                <a16:creationId xmlns:a16="http://schemas.microsoft.com/office/drawing/2014/main" id="{EE8D22DD-BB45-E1F1-7297-DB92CB4D3D55}"/>
              </a:ext>
            </a:extLst>
          </p:cNvPr>
          <p:cNvSpPr txBox="1">
            <a:spLocks/>
          </p:cNvSpPr>
          <p:nvPr/>
        </p:nvSpPr>
        <p:spPr>
          <a:xfrm>
            <a:off x="10329" y="6109388"/>
            <a:ext cx="1143971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47" marR="0" lvl="0" indent="-158747"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Persons alive at diagnosis who started TB therapy and for whom therapy </a:t>
            </a:r>
            <a:r>
              <a:rPr kumimoji="0" lang="en-US" sz="12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year was indicated. </a:t>
            </a:r>
          </a:p>
          <a:p>
            <a:pPr marL="158747" marR="0" lvl="0" indent="-158747"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Most recent year for which data are complete.</a:t>
            </a:r>
          </a:p>
          <a:p>
            <a:pPr marL="158747" marR="0" lvl="0" indent="-158747"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National goal: for 95% of patients with newly diagnosed TB disease for whom ≤12 months of treatment is indicated to complete treatment within 12 months.</a:t>
            </a:r>
            <a:endParaRPr kumimoji="0" lang="en-US" sz="1200" b="0" i="0" u="none" strike="noStrike" kern="1200" cap="none" spc="0" normalizeH="0" baseline="0" noProof="0" dirty="0">
              <a:ln>
                <a:noFill/>
              </a:ln>
              <a:solidFill>
                <a:srgbClr val="86B2D8">
                  <a:lumMod val="50000"/>
                </a:srgbClr>
              </a:solidFill>
              <a:effectLst/>
              <a:uLnTx/>
              <a:uFillTx/>
              <a:latin typeface="Calibri" panose="020F0502020204030204" pitchFamily="34" charset="0"/>
              <a:ea typeface="+mn-ea"/>
              <a:cs typeface="Calibri" panose="020F0502020204030204" pitchFamily="34" charset="0"/>
            </a:endParaRPr>
          </a:p>
        </p:txBody>
      </p:sp>
      <p:cxnSp>
        <p:nvCxnSpPr>
          <p:cNvPr id="11" name="Straight Connector 10">
            <a:extLst>
              <a:ext uri="{FF2B5EF4-FFF2-40B4-BE49-F238E27FC236}">
                <a16:creationId xmlns:a16="http://schemas.microsoft.com/office/drawing/2014/main" id="{0B01C40B-F3FE-A00F-5083-446C70085976}"/>
              </a:ext>
              <a:ext uri="{C183D7F6-B498-43B3-948B-1728B52AA6E4}">
                <adec:decorative xmlns:adec="http://schemas.microsoft.com/office/drawing/2017/decorative" val="1"/>
              </a:ext>
            </a:extLst>
          </p:cNvPr>
          <p:cNvCxnSpPr/>
          <p:nvPr/>
        </p:nvCxnSpPr>
        <p:spPr>
          <a:xfrm>
            <a:off x="1219200" y="1694688"/>
            <a:ext cx="9354312" cy="0"/>
          </a:xfrm>
          <a:prstGeom prst="line">
            <a:avLst/>
          </a:prstGeom>
          <a:noFill/>
          <a:ln w="25400" cap="flat" cmpd="sng" algn="ctr">
            <a:solidFill>
              <a:srgbClr val="C00000"/>
            </a:solidFill>
            <a:prstDash val="solid"/>
          </a:ln>
          <a:effectLst/>
        </p:spPr>
      </p:cxnSp>
    </p:spTree>
    <p:extLst>
      <p:ext uri="{BB962C8B-B14F-4D97-AF65-F5344CB8AC3E}">
        <p14:creationId xmlns:p14="http://schemas.microsoft.com/office/powerpoint/2010/main" val="86226490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625ED4-6DFD-729D-38C4-B5F347D2A6A7}"/>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Resistant to Isoniazid</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Origin of Birth,</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1993–2023</a:t>
            </a:r>
          </a:p>
        </p:txBody>
      </p:sp>
      <p:graphicFrame>
        <p:nvGraphicFramePr>
          <p:cNvPr id="7" name="Chart 6" descr="Stacked bar graph of U.S. TB cases resistant to isoniazid by origin of birth from 1993-2023 ">
            <a:extLst>
              <a:ext uri="{FF2B5EF4-FFF2-40B4-BE49-F238E27FC236}">
                <a16:creationId xmlns:a16="http://schemas.microsoft.com/office/drawing/2014/main" id="{CE920CB5-F836-4654-B552-B1D769F44C96}"/>
              </a:ext>
            </a:extLst>
          </p:cNvPr>
          <p:cNvGraphicFramePr/>
          <p:nvPr>
            <p:extLst>
              <p:ext uri="{D42A27DB-BD31-4B8C-83A1-F6EECF244321}">
                <p14:modId xmlns:p14="http://schemas.microsoft.com/office/powerpoint/2010/main" val="1502061698"/>
              </p:ext>
            </p:extLst>
          </p:nvPr>
        </p:nvGraphicFramePr>
        <p:xfrm>
          <a:off x="155864" y="1015704"/>
          <a:ext cx="12036136" cy="50980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3171CDFD-4A05-7412-A6C5-F7D2A9054318}"/>
              </a:ext>
            </a:extLst>
          </p:cNvPr>
          <p:cNvSpPr txBox="1">
            <a:spLocks/>
          </p:cNvSpPr>
          <p:nvPr/>
        </p:nvSpPr>
        <p:spPr>
          <a:xfrm>
            <a:off x="0" y="6113721"/>
            <a:ext cx="12192000" cy="744279"/>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Starting in 2023, information on drug resistance included results of molecular drug susceptibility testing in addition to growth-based susceptibility testing for isoniazid and rifampin. An isolate is considered resistant to isoniazid or rifampin if either the growth-based test or molecular test detects resistance.</a:t>
            </a:r>
          </a:p>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9813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664DA058-D1FE-2153-8576-2093F7DCC42F}"/>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Number and Percentage of Multidrug-Resistant (MDR)</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History of TB, United States, 1993–2023</a:t>
            </a:r>
          </a:p>
        </p:txBody>
      </p:sp>
      <p:graphicFrame>
        <p:nvGraphicFramePr>
          <p:cNvPr id="7" name="Chart 6" descr="Stacked bar graph and line graph of the number and percentage of U.S. MDR TB cases by history of TB from 1993-2023.">
            <a:extLst>
              <a:ext uri="{FF2B5EF4-FFF2-40B4-BE49-F238E27FC236}">
                <a16:creationId xmlns:a16="http://schemas.microsoft.com/office/drawing/2014/main" id="{C8DC0670-9A94-0BD8-2CA5-B2175E2CB9CF}"/>
              </a:ext>
            </a:extLst>
          </p:cNvPr>
          <p:cNvGraphicFramePr/>
          <p:nvPr>
            <p:extLst>
              <p:ext uri="{D42A27DB-BD31-4B8C-83A1-F6EECF244321}">
                <p14:modId xmlns:p14="http://schemas.microsoft.com/office/powerpoint/2010/main" val="439227119"/>
              </p:ext>
            </p:extLst>
          </p:nvPr>
        </p:nvGraphicFramePr>
        <p:xfrm>
          <a:off x="238990" y="971827"/>
          <a:ext cx="11658601" cy="519505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E242DEC4-1F90-17CC-06E1-94B2C90760AC}"/>
              </a:ext>
            </a:extLst>
          </p:cNvPr>
          <p:cNvSpPr txBox="1">
            <a:spLocks/>
          </p:cNvSpPr>
          <p:nvPr/>
        </p:nvSpPr>
        <p:spPr>
          <a:xfrm>
            <a:off x="0" y="6136404"/>
            <a:ext cx="12192000" cy="546843"/>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a:cs typeface="Calibri"/>
              </a:rPr>
              <a:t>*</a:t>
            </a:r>
            <a:r>
              <a:rPr lang="en-US" sz="1200">
                <a:solidFill>
                  <a:srgbClr val="000000"/>
                </a:solidFill>
                <a:latin typeface="Calibri" panose="020F0502020204030204" pitchFamily="34" charset="0"/>
                <a:cs typeface="Calibri" panose="020F0502020204030204" pitchFamily="34" charset="0"/>
              </a:rPr>
              <a:t>Starting in 2023, information on drug resistance included results of molecular drug susceptibility testing in addition to growth-based susceptibility testing for isoniazid and rifampin. An isolate is considered resistant to isoniazid or rifampin if either the growth-based test or molecular test detects resistance.</a:t>
            </a:r>
          </a:p>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Excludes persons with unknown origin of birth.</a:t>
            </a:r>
            <a:endParaRPr lang="en-US" sz="1200">
              <a:solidFill>
                <a:srgbClr val="000000"/>
              </a:solidFill>
              <a:latin typeface="Calibri"/>
              <a:cs typeface="Calibri"/>
            </a:endParaRPr>
          </a:p>
        </p:txBody>
      </p:sp>
    </p:spTree>
    <p:extLst>
      <p:ext uri="{BB962C8B-B14F-4D97-AF65-F5344CB8AC3E}">
        <p14:creationId xmlns:p14="http://schemas.microsoft.com/office/powerpoint/2010/main" val="24021318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44A4C-4E4B-CB76-D007-1627E5D267BF}"/>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HIV Coinfection by Origin of Birth Among Persons with TB,</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United States, 2011–2023</a:t>
            </a:r>
          </a:p>
        </p:txBody>
      </p:sp>
      <p:graphicFrame>
        <p:nvGraphicFramePr>
          <p:cNvPr id="7" name="Chart 6" descr="Line graph of HIV coinfection by origin of birth among persons with TB disease in the U.S. from 2011-2023. ">
            <a:extLst>
              <a:ext uri="{FF2B5EF4-FFF2-40B4-BE49-F238E27FC236}">
                <a16:creationId xmlns:a16="http://schemas.microsoft.com/office/drawing/2014/main" id="{71BE3946-8FB1-6B14-DBE6-5650CD075D2F}"/>
              </a:ext>
            </a:extLst>
          </p:cNvPr>
          <p:cNvGraphicFramePr/>
          <p:nvPr>
            <p:extLst>
              <p:ext uri="{D42A27DB-BD31-4B8C-83A1-F6EECF244321}">
                <p14:modId xmlns:p14="http://schemas.microsoft.com/office/powerpoint/2010/main" val="2664099937"/>
              </p:ext>
            </p:extLst>
          </p:nvPr>
        </p:nvGraphicFramePr>
        <p:xfrm>
          <a:off x="249383" y="1251385"/>
          <a:ext cx="11450782" cy="529631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43F5014E-D96A-CBC8-D267-88839FAF06A5}"/>
              </a:ext>
            </a:extLst>
          </p:cNvPr>
          <p:cNvSpPr txBox="1"/>
          <p:nvPr/>
        </p:nvSpPr>
        <p:spPr>
          <a:xfrm>
            <a:off x="5862" y="6396202"/>
            <a:ext cx="12192000" cy="318582"/>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72599"/>
              </a:lnSpc>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 </a:t>
            </a:r>
            <a:r>
              <a:rPr lang="en-US" sz="1200">
                <a:solidFill>
                  <a:srgbClr val="000000"/>
                </a:solidFill>
                <a:latin typeface="Calibri" panose="020F0502020204030204" pitchFamily="34" charset="0"/>
                <a:cs typeface="Calibri" panose="020F0502020204030204" pitchFamily="34" charset="0"/>
              </a:rPr>
              <a:t>Persons alive at diagnosis with HIV test results</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284167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EBA7FF-DCEB-5B67-262D-92C476845721}"/>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Selected Risk Factors Among Persons with TB by Origin of Birth,</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United States, 2023</a:t>
            </a:r>
          </a:p>
        </p:txBody>
      </p:sp>
      <p:graphicFrame>
        <p:nvGraphicFramePr>
          <p:cNvPr id="7" name="Chart 6" descr="Bar graph of selected risk factors among persons with TB disease by origin of birth in the United States in 2023. ">
            <a:extLst>
              <a:ext uri="{FF2B5EF4-FFF2-40B4-BE49-F238E27FC236}">
                <a16:creationId xmlns:a16="http://schemas.microsoft.com/office/drawing/2014/main" id="{82051F7A-81ED-0FF8-8249-5B897ADA4853}"/>
              </a:ext>
            </a:extLst>
          </p:cNvPr>
          <p:cNvGraphicFramePr/>
          <p:nvPr>
            <p:extLst>
              <p:ext uri="{D42A27DB-BD31-4B8C-83A1-F6EECF244321}">
                <p14:modId xmlns:p14="http://schemas.microsoft.com/office/powerpoint/2010/main" val="3553300657"/>
              </p:ext>
            </p:extLst>
          </p:nvPr>
        </p:nvGraphicFramePr>
        <p:xfrm>
          <a:off x="712341" y="1061354"/>
          <a:ext cx="10972800" cy="50812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9818AB21-1FFF-B3A8-9D58-AA8A9B329178}"/>
              </a:ext>
            </a:extLst>
          </p:cNvPr>
          <p:cNvSpPr txBox="1">
            <a:spLocks/>
          </p:cNvSpPr>
          <p:nvPr/>
        </p:nvSpPr>
        <p:spPr>
          <a:xfrm>
            <a:off x="0" y="64610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618983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5C7C17-50CC-9297-54D0-A1E772B5A93A}"/>
              </a:ext>
            </a:extLst>
          </p:cNvPr>
          <p:cNvSpPr txBox="1">
            <a:spLocks noGrp="1"/>
          </p:cNvSpPr>
          <p:nvPr>
            <p:ph type="title" idx="4294967295"/>
          </p:nvPr>
        </p:nvSpPr>
        <p:spPr>
          <a:xfrm>
            <a:off x="391160" y="164592"/>
            <a:ext cx="11409680" cy="96926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Social and Behavioral Risk Factors Among Persons </a:t>
            </a:r>
            <a:br>
              <a:rPr kumimoji="0" lang="en-US" sz="3000" b="1" i="0" u="none" strike="noStrike" kern="1200" cap="none" spc="0" normalizeH="0" baseline="0" noProof="0" dirty="0">
                <a:ln>
                  <a:noFill/>
                </a:ln>
                <a:solidFill>
                  <a:srgbClr val="164380"/>
                </a:solidFill>
                <a:effectLst/>
                <a:uLnTx/>
                <a:uFillTx/>
                <a:latin typeface="Calibri"/>
                <a:ea typeface="+mj-ea"/>
                <a:cs typeface="Calibri"/>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Aged </a:t>
            </a:r>
            <a:r>
              <a:rPr kumimoji="0" lang="en-US" sz="3000" b="1" i="0" u="none" strike="noStrike" kern="1200" cap="none" spc="0" normalizeH="0" baseline="0" noProof="0" dirty="0">
                <a:ln>
                  <a:noFill/>
                </a:ln>
                <a:solidFill>
                  <a:srgbClr val="164380"/>
                </a:solidFill>
                <a:effectLst/>
                <a:uLnTx/>
                <a:uFillTx/>
                <a:latin typeface="Calibri"/>
                <a:ea typeface="+mj-ea"/>
                <a:cs typeface="Calibri"/>
              </a:rPr>
              <a:t>≥15 Years with TB, United States, 2023</a:t>
            </a:r>
          </a:p>
        </p:txBody>
      </p:sp>
      <p:graphicFrame>
        <p:nvGraphicFramePr>
          <p:cNvPr id="7" name="Chart 6" descr="Bar graph of social and behavioral risk factors among persons with TB disease in the United States in 2023. ">
            <a:extLst>
              <a:ext uri="{FF2B5EF4-FFF2-40B4-BE49-F238E27FC236}">
                <a16:creationId xmlns:a16="http://schemas.microsoft.com/office/drawing/2014/main" id="{EB0E38EA-3FD1-6A5E-5A65-745112D5A06F}"/>
              </a:ext>
            </a:extLst>
          </p:cNvPr>
          <p:cNvGraphicFramePr/>
          <p:nvPr>
            <p:extLst>
              <p:ext uri="{D42A27DB-BD31-4B8C-83A1-F6EECF244321}">
                <p14:modId xmlns:p14="http://schemas.microsoft.com/office/powerpoint/2010/main" val="3558575149"/>
              </p:ext>
            </p:extLst>
          </p:nvPr>
        </p:nvGraphicFramePr>
        <p:xfrm>
          <a:off x="284480" y="1133856"/>
          <a:ext cx="11623040" cy="544950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369D4747-DA36-12C3-F0B9-7E3A7E170BF0}"/>
              </a:ext>
            </a:extLst>
          </p:cNvPr>
          <p:cNvSpPr txBox="1">
            <a:spLocks/>
          </p:cNvSpPr>
          <p:nvPr/>
        </p:nvSpPr>
        <p:spPr>
          <a:xfrm>
            <a:off x="0" y="6276258"/>
            <a:ext cx="12192000" cy="497864"/>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dirty="0">
                <a:solidFill>
                  <a:srgbClr val="000000">
                    <a:lumMod val="85000"/>
                    <a:lumOff val="15000"/>
                  </a:srgbClr>
                </a:solidFill>
                <a:latin typeface="Segoe UI" panose="020B0502040204020203" pitchFamily="34" charset="0"/>
                <a:cs typeface="Segoe UI" panose="020B0502040204020203" pitchFamily="34" charset="0"/>
              </a:rPr>
              <a:t>* </a:t>
            </a:r>
            <a:r>
              <a:rPr lang="en-US" sz="1200" dirty="0">
                <a:solidFill>
                  <a:srgbClr val="000000">
                    <a:lumMod val="85000"/>
                    <a:lumOff val="15000"/>
                  </a:srgbClr>
                </a:solidFill>
                <a:latin typeface="Calibri" panose="020F0502020204030204" pitchFamily="34" charset="0"/>
                <a:cs typeface="Calibri" panose="020F0502020204030204" pitchFamily="34" charset="0"/>
              </a:rPr>
              <a:t>At the time of TB diagnosis</a:t>
            </a:r>
          </a:p>
          <a:p>
            <a:pPr marL="0" indent="0" fontAlgn="auto">
              <a:spcBef>
                <a:spcPts val="0"/>
              </a:spcBef>
              <a:spcAft>
                <a:spcPts val="0"/>
              </a:spcAft>
              <a:buFont typeface="Arial" pitchFamily="34" charset="0"/>
              <a:buNone/>
            </a:pPr>
            <a:r>
              <a:rPr lang="en-US" sz="1200" baseline="30000" dirty="0">
                <a:solidFill>
                  <a:srgbClr val="000000">
                    <a:lumMod val="85000"/>
                    <a:lumOff val="15000"/>
                  </a:srgbClr>
                </a:solidFill>
                <a:latin typeface="Calibri" panose="020F0502020204030204" pitchFamily="34" charset="0"/>
                <a:cs typeface="Calibri" panose="020F0502020204030204" pitchFamily="34" charset="0"/>
              </a:rPr>
              <a:t>† </a:t>
            </a:r>
            <a:r>
              <a:rPr lang="en-US" sz="1200" dirty="0">
                <a:solidFill>
                  <a:srgbClr val="000000">
                    <a:lumMod val="85000"/>
                    <a:lumOff val="15000"/>
                  </a:srgbClr>
                </a:solidFill>
                <a:latin typeface="Calibri" panose="020F0502020204030204" pitchFamily="34" charset="0"/>
                <a:cs typeface="Calibri" panose="020F0502020204030204" pitchFamily="34" charset="0"/>
              </a:rPr>
              <a:t>Within past 12 months prior to TB diagnosis</a:t>
            </a:r>
            <a:endParaRPr lang="en-US" sz="1200" baseline="30000"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908AD0F-B973-28EB-0E78-A5DC034A7588}"/>
              </a:ext>
            </a:extLst>
          </p:cNvPr>
          <p:cNvSpPr txBox="1"/>
          <p:nvPr/>
        </p:nvSpPr>
        <p:spPr>
          <a:xfrm>
            <a:off x="3581638" y="2198712"/>
            <a:ext cx="2171192" cy="400110"/>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rPr>
              <a:t>Excess alcohol use</a:t>
            </a:r>
            <a:r>
              <a:rPr kumimoji="0" lang="en-US" sz="2000" b="0" i="0" u="none" strike="noStrike" kern="0" cap="none" spc="0" normalizeH="0" baseline="30000" noProof="0" dirty="0">
                <a:ln>
                  <a:noFill/>
                </a:ln>
                <a:solidFill>
                  <a:srgbClr val="000000">
                    <a:lumMod val="85000"/>
                    <a:lumOff val="15000"/>
                  </a:srgbClr>
                </a:solidFill>
                <a:effectLst/>
                <a:uLnTx/>
                <a:uFillTx/>
                <a:latin typeface="Calibri" panose="020F0502020204030204" pitchFamily="34" charset="0"/>
              </a:rPr>
              <a:t>†</a:t>
            </a:r>
            <a:endParaRPr kumimoji="0" lang="en-US" sz="2000" b="0"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endParaRPr>
          </a:p>
        </p:txBody>
      </p:sp>
      <p:sp>
        <p:nvSpPr>
          <p:cNvPr id="10" name="TextBox 9">
            <a:extLst>
              <a:ext uri="{FF2B5EF4-FFF2-40B4-BE49-F238E27FC236}">
                <a16:creationId xmlns:a16="http://schemas.microsoft.com/office/drawing/2014/main" id="{436EAE73-DB51-AEC8-FDD9-3C9087E53DB3}"/>
              </a:ext>
            </a:extLst>
          </p:cNvPr>
          <p:cNvSpPr txBox="1"/>
          <p:nvPr/>
        </p:nvSpPr>
        <p:spPr>
          <a:xfrm>
            <a:off x="3381486" y="5876148"/>
            <a:ext cx="2371344" cy="400110"/>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rPr>
              <a:t>Injecting drug use</a:t>
            </a:r>
            <a:r>
              <a:rPr kumimoji="0" lang="en-US" sz="2000" b="0" i="0" u="none" strike="noStrike" kern="0" cap="none" spc="0" normalizeH="0" baseline="30000" noProof="0" dirty="0">
                <a:ln>
                  <a:noFill/>
                </a:ln>
                <a:solidFill>
                  <a:srgbClr val="000000">
                    <a:lumMod val="85000"/>
                    <a:lumOff val="15000"/>
                  </a:srgbClr>
                </a:solidFill>
                <a:effectLst/>
                <a:uLnTx/>
                <a:uFillTx/>
                <a:latin typeface="Calibri" panose="020F0502020204030204" pitchFamily="34" charset="0"/>
              </a:rPr>
              <a:t>†</a:t>
            </a:r>
          </a:p>
        </p:txBody>
      </p:sp>
      <p:sp>
        <p:nvSpPr>
          <p:cNvPr id="11" name="TextBox 10">
            <a:extLst>
              <a:ext uri="{FF2B5EF4-FFF2-40B4-BE49-F238E27FC236}">
                <a16:creationId xmlns:a16="http://schemas.microsoft.com/office/drawing/2014/main" id="{71AEE12E-2A9D-44F0-E7B1-B6125EE8EFE9}"/>
              </a:ext>
            </a:extLst>
          </p:cNvPr>
          <p:cNvSpPr txBox="1"/>
          <p:nvPr/>
        </p:nvSpPr>
        <p:spPr>
          <a:xfrm>
            <a:off x="3085789" y="2904837"/>
            <a:ext cx="2651172" cy="400110"/>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rPr>
              <a:t>Noninjecting drug use</a:t>
            </a:r>
            <a:r>
              <a:rPr kumimoji="0" lang="en-US" sz="2000" b="0" i="0" u="none" strike="noStrike" kern="0" cap="none" spc="0" normalizeH="0" baseline="30000" noProof="0" dirty="0">
                <a:ln>
                  <a:noFill/>
                </a:ln>
                <a:solidFill>
                  <a:srgbClr val="000000">
                    <a:lumMod val="85000"/>
                    <a:lumOff val="15000"/>
                  </a:srgbClr>
                </a:solidFill>
                <a:effectLst/>
                <a:uLnTx/>
                <a:uFillTx/>
                <a:latin typeface="Calibri" panose="020F0502020204030204" pitchFamily="34" charset="0"/>
              </a:rPr>
              <a:t>†</a:t>
            </a:r>
          </a:p>
        </p:txBody>
      </p:sp>
      <p:sp>
        <p:nvSpPr>
          <p:cNvPr id="12" name="TextBox 11">
            <a:extLst>
              <a:ext uri="{FF2B5EF4-FFF2-40B4-BE49-F238E27FC236}">
                <a16:creationId xmlns:a16="http://schemas.microsoft.com/office/drawing/2014/main" id="{80E39443-661C-6F81-CBAC-1895C64F2E95}"/>
              </a:ext>
            </a:extLst>
          </p:cNvPr>
          <p:cNvSpPr txBox="1"/>
          <p:nvPr/>
        </p:nvSpPr>
        <p:spPr>
          <a:xfrm>
            <a:off x="1026010" y="3639311"/>
            <a:ext cx="4710951" cy="400110"/>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rPr>
              <a:t>Experiencing homelessness</a:t>
            </a:r>
            <a:r>
              <a:rPr kumimoji="0" lang="en-US" sz="2000" b="0" i="0" u="none" strike="noStrike" kern="0" cap="none" spc="0" normalizeH="0" baseline="30000" noProof="0" dirty="0">
                <a:ln>
                  <a:noFill/>
                </a:ln>
                <a:solidFill>
                  <a:srgbClr val="000000">
                    <a:lumMod val="85000"/>
                    <a:lumOff val="15000"/>
                  </a:srgbClr>
                </a:solidFill>
                <a:effectLst/>
                <a:uLnTx/>
                <a:uFillTx/>
                <a:latin typeface="Calibri" panose="020F0502020204030204" pitchFamily="34" charset="0"/>
              </a:rPr>
              <a:t>†</a:t>
            </a:r>
          </a:p>
        </p:txBody>
      </p:sp>
      <p:sp>
        <p:nvSpPr>
          <p:cNvPr id="13" name="TextBox 12">
            <a:extLst>
              <a:ext uri="{FF2B5EF4-FFF2-40B4-BE49-F238E27FC236}">
                <a16:creationId xmlns:a16="http://schemas.microsoft.com/office/drawing/2014/main" id="{09BBE0B4-3A24-6B2C-9603-F32557118A31}"/>
              </a:ext>
            </a:extLst>
          </p:cNvPr>
          <p:cNvSpPr txBox="1"/>
          <p:nvPr/>
        </p:nvSpPr>
        <p:spPr>
          <a:xfrm>
            <a:off x="1703070" y="5128907"/>
            <a:ext cx="4049760" cy="400110"/>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rPr>
              <a:t>Resident of a long-term care facility</a:t>
            </a:r>
            <a:r>
              <a:rPr kumimoji="0" lang="en-US" sz="2000" b="0" i="0" u="none" strike="noStrike" kern="0" cap="none" spc="0" normalizeH="0" baseline="30000" noProof="0" dirty="0">
                <a:ln>
                  <a:noFill/>
                </a:ln>
                <a:solidFill>
                  <a:srgbClr val="000000">
                    <a:lumMod val="85000"/>
                    <a:lumOff val="15000"/>
                  </a:srgbClr>
                </a:solidFill>
                <a:effectLst/>
                <a:uLnTx/>
                <a:uFillTx/>
                <a:latin typeface="Calibri" panose="020F0502020204030204" pitchFamily="34" charset="0"/>
              </a:rPr>
              <a:t>*</a:t>
            </a:r>
          </a:p>
        </p:txBody>
      </p:sp>
      <p:sp>
        <p:nvSpPr>
          <p:cNvPr id="3" name="TextBox 2">
            <a:extLst>
              <a:ext uri="{FF2B5EF4-FFF2-40B4-BE49-F238E27FC236}">
                <a16:creationId xmlns:a16="http://schemas.microsoft.com/office/drawing/2014/main" id="{A6877731-532F-6E0E-D9FD-6811B971469A}"/>
              </a:ext>
            </a:extLst>
          </p:cNvPr>
          <p:cNvSpPr txBox="1"/>
          <p:nvPr/>
        </p:nvSpPr>
        <p:spPr>
          <a:xfrm>
            <a:off x="128766" y="4388850"/>
            <a:ext cx="5624064" cy="400110"/>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 typeface="Arial" pitchFamily="34" charset="0"/>
              <a:buNone/>
              <a:tabLst/>
              <a:defRPr/>
            </a:pPr>
            <a:r>
              <a:rPr lang="en-US" sz="2000" kern="0" dirty="0">
                <a:solidFill>
                  <a:srgbClr val="000000">
                    <a:lumMod val="85000"/>
                    <a:lumOff val="15000"/>
                  </a:srgbClr>
                </a:solidFill>
                <a:latin typeface="Calibri" panose="020F0502020204030204" pitchFamily="34" charset="0"/>
              </a:rPr>
              <a:t>Resident of a correctional facility</a:t>
            </a:r>
            <a:r>
              <a:rPr kumimoji="0" lang="en-US" sz="2000" b="0" i="0" u="none" strike="noStrike" kern="0" cap="none" spc="0" normalizeH="0" baseline="30000" noProof="0" dirty="0">
                <a:ln>
                  <a:noFill/>
                </a:ln>
                <a:solidFill>
                  <a:srgbClr val="000000">
                    <a:lumMod val="85000"/>
                    <a:lumOff val="15000"/>
                  </a:srgbClr>
                </a:solidFill>
                <a:effectLst/>
                <a:uLnTx/>
                <a:uFillTx/>
                <a:latin typeface="Calibri" panose="020F0502020204030204" pitchFamily="34" charset="0"/>
              </a:rPr>
              <a:t>*</a:t>
            </a:r>
          </a:p>
        </p:txBody>
      </p:sp>
      <p:sp>
        <p:nvSpPr>
          <p:cNvPr id="5" name="TextBox 4">
            <a:extLst>
              <a:ext uri="{FF2B5EF4-FFF2-40B4-BE49-F238E27FC236}">
                <a16:creationId xmlns:a16="http://schemas.microsoft.com/office/drawing/2014/main" id="{BA502571-571E-F68D-E3D8-522F5F530D9E}"/>
              </a:ext>
            </a:extLst>
          </p:cNvPr>
          <p:cNvSpPr txBox="1"/>
          <p:nvPr/>
        </p:nvSpPr>
        <p:spPr>
          <a:xfrm>
            <a:off x="1041879" y="1449173"/>
            <a:ext cx="4710951" cy="400110"/>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rPr>
              <a:t>Current or former smoker</a:t>
            </a:r>
            <a:r>
              <a:rPr kumimoji="0" lang="en-US" sz="2000" b="0" i="0" u="none" strike="noStrike" kern="0" cap="none" spc="0" normalizeH="0" baseline="30000" noProof="0" dirty="0">
                <a:ln>
                  <a:noFill/>
                </a:ln>
                <a:solidFill>
                  <a:srgbClr val="000000">
                    <a:lumMod val="85000"/>
                    <a:lumOff val="15000"/>
                  </a:srgbClr>
                </a:solidFill>
                <a:effectLst/>
                <a:uLnTx/>
                <a:uFillTx/>
                <a:latin typeface="Calibri" panose="020F0502020204030204" pitchFamily="34" charset="0"/>
              </a:rPr>
              <a:t>*</a:t>
            </a:r>
          </a:p>
        </p:txBody>
      </p:sp>
    </p:spTree>
    <p:extLst>
      <p:ext uri="{BB962C8B-B14F-4D97-AF65-F5344CB8AC3E}">
        <p14:creationId xmlns:p14="http://schemas.microsoft.com/office/powerpoint/2010/main" val="403915447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75395F-74DA-6AE5-A5AC-5E32029BB90B}"/>
              </a:ext>
            </a:extLst>
          </p:cNvPr>
          <p:cNvSpPr txBox="1">
            <a:spLocks noGrp="1"/>
          </p:cNvSpPr>
          <p:nvPr>
            <p:ph type="title" idx="4294967295"/>
          </p:nvPr>
        </p:nvSpPr>
        <p:spPr>
          <a:xfrm>
            <a:off x="200722" y="164592"/>
            <a:ext cx="11912256" cy="9300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Among Incarcerated Persons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with TB, Percentages of Cases by Correctional Facility Type: United States, 2023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(N=324)</a:t>
            </a:r>
            <a:endParaRPr kumimoji="0" lang="en-US" sz="3733" b="1" i="0" u="none" strike="noStrike" kern="1200" cap="none" spc="0" normalizeH="0" baseline="0" noProof="0" dirty="0">
              <a:ln>
                <a:noFill/>
              </a:ln>
              <a:solidFill>
                <a:srgbClr val="FF0000"/>
              </a:solidFill>
              <a:effectLst/>
              <a:uLnTx/>
              <a:uFillTx/>
              <a:latin typeface="Calibri" pitchFamily="34" charset="0"/>
              <a:ea typeface="+mj-ea"/>
              <a:cs typeface="+mj-cs"/>
            </a:endParaRPr>
          </a:p>
        </p:txBody>
      </p:sp>
      <p:graphicFrame>
        <p:nvGraphicFramePr>
          <p:cNvPr id="13" name="Chart 12" descr="Bar graph of percentage of U.S. TB cases among incarcerated persons by correctional facility type in 2023.">
            <a:extLst>
              <a:ext uri="{FF2B5EF4-FFF2-40B4-BE49-F238E27FC236}">
                <a16:creationId xmlns:a16="http://schemas.microsoft.com/office/drawing/2014/main" id="{E338D20F-5D8D-6D48-9798-4BBD152AE7F6}"/>
              </a:ext>
            </a:extLst>
          </p:cNvPr>
          <p:cNvGraphicFramePr/>
          <p:nvPr>
            <p:extLst>
              <p:ext uri="{D42A27DB-BD31-4B8C-83A1-F6EECF244321}">
                <p14:modId xmlns:p14="http://schemas.microsoft.com/office/powerpoint/2010/main" val="3774810321"/>
              </p:ext>
            </p:extLst>
          </p:nvPr>
        </p:nvGraphicFramePr>
        <p:xfrm>
          <a:off x="882867" y="1187669"/>
          <a:ext cx="9238593" cy="516058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F8D5FC21-6F2F-FA32-E11D-73C60B1FDD0C}"/>
              </a:ext>
            </a:extLst>
          </p:cNvPr>
          <p:cNvSpPr txBox="1">
            <a:spLocks/>
          </p:cNvSpPr>
          <p:nvPr/>
        </p:nvSpPr>
        <p:spPr>
          <a:xfrm>
            <a:off x="0" y="6441236"/>
            <a:ext cx="12192000" cy="323988"/>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a:solidFill>
                  <a:srgbClr val="000000">
                    <a:lumMod val="85000"/>
                    <a:lumOff val="15000"/>
                  </a:srgbClr>
                </a:solidFill>
                <a:latin typeface="Calibri" panose="020F0502020204030204" pitchFamily="34" charset="0"/>
                <a:cs typeface="Calibri" panose="020F0502020204030204" pitchFamily="34" charset="0"/>
              </a:rPr>
              <a:t>*At time of TB diagnosis for those ages ≥15 years</a:t>
            </a:r>
          </a:p>
        </p:txBody>
      </p:sp>
    </p:spTree>
    <p:extLst>
      <p:ext uri="{BB962C8B-B14F-4D97-AF65-F5344CB8AC3E}">
        <p14:creationId xmlns:p14="http://schemas.microsoft.com/office/powerpoint/2010/main" val="122774968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A801DCCA-39C4-DB95-DC91-DA76910A8275}"/>
              </a:ext>
            </a:extLst>
          </p:cNvPr>
          <p:cNvSpPr txBox="1">
            <a:spLocks noGrp="1"/>
          </p:cNvSpPr>
          <p:nvPr>
            <p:ph type="title" idx="4294967295"/>
          </p:nvPr>
        </p:nvSpPr>
        <p:spPr>
          <a:xfrm>
            <a:off x="503854" y="116466"/>
            <a:ext cx="11184293" cy="9718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Status</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and Cause of Death, United States, 2021</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endParaRPr>
          </a:p>
        </p:txBody>
      </p:sp>
      <p:sp>
        <p:nvSpPr>
          <p:cNvPr id="19" name="Text Box 75">
            <a:extLst>
              <a:ext uri="{FF2B5EF4-FFF2-40B4-BE49-F238E27FC236}">
                <a16:creationId xmlns:a16="http://schemas.microsoft.com/office/drawing/2014/main" id="{BE0B2B1A-5B79-2537-1E6B-E03BD39C553F}"/>
              </a:ext>
            </a:extLst>
          </p:cNvPr>
          <p:cNvSpPr txBox="1">
            <a:spLocks noChangeArrowheads="1"/>
          </p:cNvSpPr>
          <p:nvPr/>
        </p:nvSpPr>
        <p:spPr bwMode="auto">
          <a:xfrm>
            <a:off x="4827645" y="1446330"/>
            <a:ext cx="2627771" cy="892552"/>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Dead at diagnosis</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(N=258)</a:t>
            </a:r>
            <a:r>
              <a:rPr lang="en-US" sz="2600" b="1" baseline="30000">
                <a:solidFill>
                  <a:srgbClr val="000000">
                    <a:lumMod val="85000"/>
                    <a:lumOff val="15000"/>
                  </a:srgbClr>
                </a:solidFill>
                <a:latin typeface="Calibri" panose="020F0502020204030204" pitchFamily="34" charset="0"/>
                <a:cs typeface="Calibri" panose="020F0502020204030204" pitchFamily="34" charset="0"/>
              </a:rPr>
              <a:t> </a:t>
            </a:r>
          </a:p>
        </p:txBody>
      </p:sp>
      <p:sp>
        <p:nvSpPr>
          <p:cNvPr id="20" name="Text Box 75">
            <a:extLst>
              <a:ext uri="{FF2B5EF4-FFF2-40B4-BE49-F238E27FC236}">
                <a16:creationId xmlns:a16="http://schemas.microsoft.com/office/drawing/2014/main" id="{4C434F6E-1A53-2C56-D041-EC275DC0BF90}"/>
              </a:ext>
            </a:extLst>
          </p:cNvPr>
          <p:cNvSpPr txBox="1">
            <a:spLocks noChangeArrowheads="1"/>
          </p:cNvSpPr>
          <p:nvPr/>
        </p:nvSpPr>
        <p:spPr bwMode="auto">
          <a:xfrm>
            <a:off x="8958434" y="1451928"/>
            <a:ext cx="2934394" cy="892552"/>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Died after diagnosis</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(N=623)</a:t>
            </a:r>
            <a:r>
              <a:rPr lang="en-US" sz="2600" baseline="30000">
                <a:solidFill>
                  <a:srgbClr val="000000">
                    <a:lumMod val="85000"/>
                    <a:lumOff val="15000"/>
                  </a:srgbClr>
                </a:solidFill>
                <a:latin typeface="Calibri" panose="020F0502020204030204" pitchFamily="34" charset="0"/>
                <a:cs typeface="Calibri" panose="020F0502020204030204" pitchFamily="34" charset="0"/>
              </a:rPr>
              <a:t>†</a:t>
            </a:r>
            <a:r>
              <a:rPr lang="en-US" sz="2600" b="1" baseline="30000">
                <a:solidFill>
                  <a:srgbClr val="000000">
                    <a:lumMod val="85000"/>
                    <a:lumOff val="15000"/>
                  </a:srgbClr>
                </a:solidFill>
                <a:latin typeface="Calibri" panose="020F0502020204030204" pitchFamily="34" charset="0"/>
                <a:cs typeface="Calibri" panose="020F0502020204030204" pitchFamily="34" charset="0"/>
              </a:rPr>
              <a:t> </a:t>
            </a:r>
          </a:p>
        </p:txBody>
      </p:sp>
      <p:grpSp>
        <p:nvGrpSpPr>
          <p:cNvPr id="21" name="Group 20" descr="Pie chart of TB cases by status and bar graphs with cause of death in the United States in 2021">
            <a:extLst>
              <a:ext uri="{FF2B5EF4-FFF2-40B4-BE49-F238E27FC236}">
                <a16:creationId xmlns:a16="http://schemas.microsoft.com/office/drawing/2014/main" id="{2FCE29B1-A0BD-8F63-42D5-379F93E0644F}"/>
              </a:ext>
            </a:extLst>
          </p:cNvPr>
          <p:cNvGrpSpPr/>
          <p:nvPr/>
        </p:nvGrpSpPr>
        <p:grpSpPr>
          <a:xfrm>
            <a:off x="3357125" y="2437227"/>
            <a:ext cx="8547264" cy="3557211"/>
            <a:chOff x="3244235" y="2360524"/>
            <a:chExt cx="8547264" cy="3557211"/>
          </a:xfrm>
        </p:grpSpPr>
        <p:graphicFrame>
          <p:nvGraphicFramePr>
            <p:cNvPr id="22" name="Chart 21">
              <a:extLst>
                <a:ext uri="{FF2B5EF4-FFF2-40B4-BE49-F238E27FC236}">
                  <a16:creationId xmlns:a16="http://schemas.microsoft.com/office/drawing/2014/main" id="{B600B712-48F5-6919-31B3-5624195A6BB1}"/>
                </a:ext>
              </a:extLst>
            </p:cNvPr>
            <p:cNvGraphicFramePr/>
            <p:nvPr>
              <p:extLst>
                <p:ext uri="{D42A27DB-BD31-4B8C-83A1-F6EECF244321}">
                  <p14:modId xmlns:p14="http://schemas.microsoft.com/office/powerpoint/2010/main" val="2198182575"/>
                </p:ext>
              </p:extLst>
            </p:nvPr>
          </p:nvGraphicFramePr>
          <p:xfrm>
            <a:off x="3244235" y="2360524"/>
            <a:ext cx="4023360" cy="3557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B81F57EE-FA30-5800-8605-DB98562B0A4C}"/>
                </a:ext>
              </a:extLst>
            </p:cNvPr>
            <p:cNvGraphicFramePr/>
            <p:nvPr>
              <p:extLst>
                <p:ext uri="{D42A27DB-BD31-4B8C-83A1-F6EECF244321}">
                  <p14:modId xmlns:p14="http://schemas.microsoft.com/office/powerpoint/2010/main" val="1693067379"/>
                </p:ext>
              </p:extLst>
            </p:nvPr>
          </p:nvGraphicFramePr>
          <p:xfrm>
            <a:off x="7768139" y="2360524"/>
            <a:ext cx="4023360" cy="355721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Box 75">
              <a:extLst>
                <a:ext uri="{FF2B5EF4-FFF2-40B4-BE49-F238E27FC236}">
                  <a16:creationId xmlns:a16="http://schemas.microsoft.com/office/drawing/2014/main" id="{EB7C3DA3-7514-2046-6060-C3BA0AF41E9E}"/>
                </a:ext>
              </a:extLst>
            </p:cNvPr>
            <p:cNvSpPr txBox="1">
              <a:spLocks noChangeArrowheads="1"/>
            </p:cNvSpPr>
            <p:nvPr/>
          </p:nvSpPr>
          <p:spPr bwMode="auto">
            <a:xfrm>
              <a:off x="7151300" y="2693140"/>
              <a:ext cx="1815640" cy="707886"/>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TB cause of death</a:t>
              </a:r>
              <a:endParaRPr kumimoji="0" lang="en-US" sz="2000" b="1"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25" name="Text Box 75">
              <a:extLst>
                <a:ext uri="{FF2B5EF4-FFF2-40B4-BE49-F238E27FC236}">
                  <a16:creationId xmlns:a16="http://schemas.microsoft.com/office/drawing/2014/main" id="{7553B55C-E4DA-61C7-3F9C-417F4B61D919}"/>
                </a:ext>
              </a:extLst>
            </p:cNvPr>
            <p:cNvSpPr txBox="1">
              <a:spLocks noChangeArrowheads="1"/>
            </p:cNvSpPr>
            <p:nvPr/>
          </p:nvSpPr>
          <p:spPr bwMode="auto">
            <a:xfrm>
              <a:off x="7151300" y="3811393"/>
              <a:ext cx="1815640" cy="707886"/>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TB not cause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of death</a:t>
              </a:r>
              <a:endParaRPr kumimoji="0" lang="en-US" sz="2000" b="1"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26" name="Text Box 75">
              <a:extLst>
                <a:ext uri="{FF2B5EF4-FFF2-40B4-BE49-F238E27FC236}">
                  <a16:creationId xmlns:a16="http://schemas.microsoft.com/office/drawing/2014/main" id="{A277D775-EE4A-F0AF-B367-4528BB7FBAAF}"/>
                </a:ext>
              </a:extLst>
            </p:cNvPr>
            <p:cNvSpPr txBox="1">
              <a:spLocks noChangeArrowheads="1"/>
            </p:cNvSpPr>
            <p:nvPr/>
          </p:nvSpPr>
          <p:spPr bwMode="auto">
            <a:xfrm>
              <a:off x="7162589" y="4929647"/>
              <a:ext cx="1815640" cy="707886"/>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Unknown cause of death</a:t>
              </a:r>
              <a:endParaRPr kumimoji="0" lang="en-US" sz="2000" b="1"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grpSp>
      <p:graphicFrame>
        <p:nvGraphicFramePr>
          <p:cNvPr id="28" name="Content Placeholder 8" descr="Pie chart of TB cases by status and bar graphs with cause of death in the United States in 2021">
            <a:extLst>
              <a:ext uri="{FF2B5EF4-FFF2-40B4-BE49-F238E27FC236}">
                <a16:creationId xmlns:a16="http://schemas.microsoft.com/office/drawing/2014/main" id="{38DED727-5169-C56A-90AA-1451EF94DC67}"/>
              </a:ext>
            </a:extLst>
          </p:cNvPr>
          <p:cNvGraphicFramePr>
            <a:graphicFrameLocks noChangeAspect="1"/>
          </p:cNvGraphicFramePr>
          <p:nvPr>
            <p:extLst>
              <p:ext uri="{D42A27DB-BD31-4B8C-83A1-F6EECF244321}">
                <p14:modId xmlns:p14="http://schemas.microsoft.com/office/powerpoint/2010/main" val="4129508484"/>
              </p:ext>
            </p:extLst>
          </p:nvPr>
        </p:nvGraphicFramePr>
        <p:xfrm>
          <a:off x="-207545" y="1627318"/>
          <a:ext cx="4595445" cy="4507078"/>
        </p:xfrm>
        <a:graphic>
          <a:graphicData uri="http://schemas.openxmlformats.org/drawingml/2006/chart">
            <c:chart xmlns:c="http://schemas.openxmlformats.org/drawingml/2006/chart" xmlns:r="http://schemas.openxmlformats.org/officeDocument/2006/relationships" r:id="rId5"/>
          </a:graphicData>
        </a:graphic>
      </p:graphicFrame>
      <p:cxnSp>
        <p:nvCxnSpPr>
          <p:cNvPr id="29" name="Straight Connector 28">
            <a:extLst>
              <a:ext uri="{FF2B5EF4-FFF2-40B4-BE49-F238E27FC236}">
                <a16:creationId xmlns:a16="http://schemas.microsoft.com/office/drawing/2014/main" id="{C9D664E6-9055-6951-2028-0D19591864CC}"/>
              </a:ext>
              <a:ext uri="{C183D7F6-B498-43B3-948B-1728B52AA6E4}">
                <adec:decorative xmlns:adec="http://schemas.microsoft.com/office/drawing/2017/decorative" val="1"/>
              </a:ext>
            </a:extLst>
          </p:cNvPr>
          <p:cNvCxnSpPr>
            <a:cxnSpLocks/>
          </p:cNvCxnSpPr>
          <p:nvPr/>
        </p:nvCxnSpPr>
        <p:spPr>
          <a:xfrm>
            <a:off x="4143022" y="4436533"/>
            <a:ext cx="329912" cy="1529816"/>
          </a:xfrm>
          <a:prstGeom prst="line">
            <a:avLst/>
          </a:prstGeom>
          <a:noFill/>
          <a:ln w="31750" cap="flat" cmpd="sng" algn="ctr">
            <a:solidFill>
              <a:srgbClr val="00788A"/>
            </a:solidFill>
            <a:prstDash val="sysDash"/>
          </a:ln>
          <a:effectLst/>
        </p:spPr>
      </p:cxnSp>
      <p:cxnSp>
        <p:nvCxnSpPr>
          <p:cNvPr id="30" name="Straight Connector 29">
            <a:extLst>
              <a:ext uri="{FF2B5EF4-FFF2-40B4-BE49-F238E27FC236}">
                <a16:creationId xmlns:a16="http://schemas.microsoft.com/office/drawing/2014/main" id="{334A1F26-E26A-DF5F-A0D6-CAD22F9BCFAB}"/>
              </a:ext>
              <a:ext uri="{C183D7F6-B498-43B3-948B-1728B52AA6E4}">
                <adec:decorative xmlns:adec="http://schemas.microsoft.com/office/drawing/2017/decorative" val="1"/>
              </a:ext>
            </a:extLst>
          </p:cNvPr>
          <p:cNvCxnSpPr>
            <a:cxnSpLocks/>
          </p:cNvCxnSpPr>
          <p:nvPr/>
        </p:nvCxnSpPr>
        <p:spPr>
          <a:xfrm flipV="1">
            <a:off x="4013200" y="2437227"/>
            <a:ext cx="437720" cy="991773"/>
          </a:xfrm>
          <a:prstGeom prst="line">
            <a:avLst/>
          </a:prstGeom>
          <a:noFill/>
          <a:ln w="31750" cap="flat" cmpd="sng" algn="ctr">
            <a:solidFill>
              <a:srgbClr val="00788A"/>
            </a:solidFill>
            <a:prstDash val="sysDash"/>
          </a:ln>
          <a:effectLst/>
        </p:spPr>
      </p:cxnSp>
      <p:sp>
        <p:nvSpPr>
          <p:cNvPr id="31" name="TextBox 30">
            <a:extLst>
              <a:ext uri="{FF2B5EF4-FFF2-40B4-BE49-F238E27FC236}">
                <a16:creationId xmlns:a16="http://schemas.microsoft.com/office/drawing/2014/main" id="{1C9B99B9-BD87-B3E3-0F7B-0CB595EC8E18}"/>
              </a:ext>
            </a:extLst>
          </p:cNvPr>
          <p:cNvSpPr txBox="1"/>
          <p:nvPr/>
        </p:nvSpPr>
        <p:spPr>
          <a:xfrm>
            <a:off x="0" y="6258658"/>
            <a:ext cx="11717249" cy="461665"/>
          </a:xfrm>
          <a:prstGeom prst="rect">
            <a:avLst/>
          </a:prstGeom>
        </p:spPr>
        <p:txBody>
          <a:bodyPr wrap="square" rtlCol="0">
            <a:spAutoFit/>
          </a:bodyPr>
          <a:lstStyle/>
          <a:p>
            <a:r>
              <a:rPr lang="en-US" sz="1200" baseline="30000">
                <a:solidFill>
                  <a:srgbClr val="000000"/>
                </a:solidFill>
                <a:latin typeface="Calibri" panose="020F0502020204030204" pitchFamily="34" charset="0"/>
                <a:cs typeface="Segoe UI" panose="020B0502040204020203" pitchFamily="34" charset="0"/>
              </a:rPr>
              <a:t>*</a:t>
            </a:r>
            <a:r>
              <a:rPr lang="en-US" sz="1200">
                <a:solidFill>
                  <a:srgbClr val="000000"/>
                </a:solidFill>
                <a:latin typeface="Calibri" panose="020F0502020204030204" pitchFamily="34" charset="0"/>
                <a:cs typeface="Segoe UI" panose="020B0502040204020203" pitchFamily="34" charset="0"/>
              </a:rPr>
              <a:t>Most recent year for which data are complete</a:t>
            </a:r>
          </a:p>
          <a:p>
            <a:r>
              <a:rPr lang="en-US" sz="1200" baseline="30000">
                <a:solidFill>
                  <a:srgbClr val="000000"/>
                </a:solidFill>
                <a:latin typeface="Calibri" panose="020F0502020204030204" pitchFamily="34" charset="0"/>
                <a:cs typeface="Segoe UI" panose="020B0502040204020203" pitchFamily="34" charset="0"/>
              </a:rPr>
              <a:t>†</a:t>
            </a:r>
            <a:r>
              <a:rPr lang="en-US" sz="1200">
                <a:solidFill>
                  <a:srgbClr val="000000"/>
                </a:solidFill>
                <a:latin typeface="Calibri" panose="020F0502020204030204" pitchFamily="34" charset="0"/>
                <a:cs typeface="Segoe UI" panose="020B0502040204020203" pitchFamily="34" charset="0"/>
              </a:rPr>
              <a:t>Three deaths were related to TB therapy.</a:t>
            </a:r>
            <a:endParaRPr lang="en-US" sz="1200">
              <a:solidFill>
                <a:srgbClr val="000000"/>
              </a:solidFill>
              <a:latin typeface="Calibri" panose="020F0502020204030204" pitchFamily="34" charset="0"/>
            </a:endParaRPr>
          </a:p>
        </p:txBody>
      </p:sp>
      <p:sp>
        <p:nvSpPr>
          <p:cNvPr id="32" name="Rectangle 31">
            <a:extLst>
              <a:ext uri="{FF2B5EF4-FFF2-40B4-BE49-F238E27FC236}">
                <a16:creationId xmlns:a16="http://schemas.microsoft.com/office/drawing/2014/main" id="{AF9C244A-6A41-5A00-285E-0881FC0FC864}"/>
              </a:ext>
              <a:ext uri="{C183D7F6-B498-43B3-948B-1728B52AA6E4}">
                <adec:decorative xmlns:adec="http://schemas.microsoft.com/office/drawing/2017/decorative" val="1"/>
              </a:ext>
            </a:extLst>
          </p:cNvPr>
          <p:cNvSpPr/>
          <p:nvPr/>
        </p:nvSpPr>
        <p:spPr>
          <a:xfrm>
            <a:off x="4450920" y="2442824"/>
            <a:ext cx="7650769" cy="3531491"/>
          </a:xfrm>
          <a:prstGeom prst="rect">
            <a:avLst/>
          </a:prstGeom>
          <a:noFill/>
          <a:ln w="31750" cap="flat" cmpd="sng" algn="ctr">
            <a:solidFill>
              <a:srgbClr val="00788A"/>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Tree>
    <p:extLst>
      <p:ext uri="{BB962C8B-B14F-4D97-AF65-F5344CB8AC3E}">
        <p14:creationId xmlns:p14="http://schemas.microsoft.com/office/powerpoint/2010/main" val="22435376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descr="Declining graph of TB-related deaths and mortality rates from 1993-2022 with data leveling in 2007. ">
            <a:extLst>
              <a:ext uri="{FF2B5EF4-FFF2-40B4-BE49-F238E27FC236}">
                <a16:creationId xmlns:a16="http://schemas.microsoft.com/office/drawing/2014/main" id="{9E208C48-7CEE-8A0E-B1E9-A031A2A92E4C}"/>
              </a:ext>
            </a:extLst>
          </p:cNvPr>
          <p:cNvSpPr txBox="1">
            <a:spLocks noGrp="1"/>
          </p:cNvSpPr>
          <p:nvPr>
            <p:ph type="title" idx="4294967295"/>
          </p:nvPr>
        </p:nvSpPr>
        <p:spPr>
          <a:xfrm>
            <a:off x="609597" y="164592"/>
            <a:ext cx="10972807"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4336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TB-Related Deaths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Arial"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 and Mortality Rates, United States, 1993–2022</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itchFamily="34" charset="0"/>
            </a:endParaRPr>
          </a:p>
        </p:txBody>
      </p:sp>
      <p:graphicFrame>
        <p:nvGraphicFramePr>
          <p:cNvPr id="7" name="Chart 6" descr="Declining graph of TB-related deaths and mortality rates from 1993-2022 with data leveling in 2007. ">
            <a:extLst>
              <a:ext uri="{FF2B5EF4-FFF2-40B4-BE49-F238E27FC236}">
                <a16:creationId xmlns:a16="http://schemas.microsoft.com/office/drawing/2014/main" id="{6F5F0661-27A3-5781-0813-28E9AB9B1DC0}"/>
              </a:ext>
            </a:extLst>
          </p:cNvPr>
          <p:cNvGraphicFramePr/>
          <p:nvPr>
            <p:extLst>
              <p:ext uri="{D42A27DB-BD31-4B8C-83A1-F6EECF244321}">
                <p14:modId xmlns:p14="http://schemas.microsoft.com/office/powerpoint/2010/main" val="2493314101"/>
              </p:ext>
            </p:extLst>
          </p:nvPr>
        </p:nvGraphicFramePr>
        <p:xfrm>
          <a:off x="182407" y="718291"/>
          <a:ext cx="11827185"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26B4A29-C523-C85C-F6A3-276158ECE52E}"/>
              </a:ext>
            </a:extLst>
          </p:cNvPr>
          <p:cNvSpPr txBox="1"/>
          <p:nvPr/>
        </p:nvSpPr>
        <p:spPr>
          <a:xfrm>
            <a:off x="12803" y="6479011"/>
            <a:ext cx="12035763" cy="276999"/>
          </a:xfrm>
          <a:prstGeom prst="rect">
            <a:avLst/>
          </a:prstGeom>
        </p:spPr>
        <p:txBody>
          <a:bodyPr wrap="square" lIns="91440" tIns="45720" rIns="91440" bIns="45720" rtlCol="0" anchor="t">
            <a:spAutoFit/>
          </a:bodyPr>
          <a:lstStyle/>
          <a:p>
            <a:pPr>
              <a:buFont typeface="Arial" pitchFamily="34" charset="0"/>
              <a:buNone/>
            </a:pPr>
            <a:r>
              <a:rPr lang="en-US" sz="1200" baseline="30000">
                <a:solidFill>
                  <a:srgbClr val="000000"/>
                </a:solidFill>
                <a:latin typeface="Calibri"/>
                <a:cs typeface="Calibri"/>
              </a:rPr>
              <a:t>*</a:t>
            </a:r>
            <a:r>
              <a:rPr lang="en-US" sz="1200">
                <a:solidFill>
                  <a:srgbClr val="000000"/>
                </a:solidFill>
                <a:latin typeface="Calibri"/>
                <a:cs typeface="Calibri"/>
              </a:rPr>
              <a:t>National Vital Statistics System Underlying Cause of Death (based on deaths reported through 2022)</a:t>
            </a:r>
          </a:p>
        </p:txBody>
      </p:sp>
      <p:sp>
        <p:nvSpPr>
          <p:cNvPr id="9" name="TextBox 8">
            <a:extLst>
              <a:ext uri="{FF2B5EF4-FFF2-40B4-BE49-F238E27FC236}">
                <a16:creationId xmlns:a16="http://schemas.microsoft.com/office/drawing/2014/main" id="{EF6CC9BC-F736-21C6-B91D-C433004F62DF}"/>
              </a:ext>
            </a:extLst>
          </p:cNvPr>
          <p:cNvSpPr txBox="1"/>
          <p:nvPr/>
        </p:nvSpPr>
        <p:spPr>
          <a:xfrm>
            <a:off x="7671334" y="3105834"/>
            <a:ext cx="3132391" cy="646331"/>
          </a:xfrm>
          <a:prstGeom prst="rect">
            <a:avLst/>
          </a:prstGeom>
          <a:noFill/>
          <a:ln w="19050">
            <a:solidFill>
              <a:srgbClr val="000000"/>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lang="en-US" b="1" kern="0">
                <a:solidFill>
                  <a:srgbClr val="000000"/>
                </a:solidFill>
                <a:latin typeface="Calibri" panose="020F0502020204030204" pitchFamily="34" charset="0"/>
              </a:rPr>
              <a:t>565</a:t>
            </a:r>
            <a:r>
              <a:rPr kumimoji="0" lang="en-US" sz="1800" b="1" i="0" u="none" strike="noStrike" kern="0" cap="none" spc="0" normalizeH="0" baseline="0" noProof="0">
                <a:ln>
                  <a:noFill/>
                </a:ln>
                <a:solidFill>
                  <a:srgbClr val="000000"/>
                </a:solidFill>
                <a:effectLst/>
                <a:uLnTx/>
                <a:uFillTx/>
                <a:latin typeface="Calibri" panose="020F0502020204030204" pitchFamily="34" charset="0"/>
              </a:rPr>
              <a:t> TB-related deaths in 2022</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Mortality rate: 0.2 per 100,000</a:t>
            </a:r>
          </a:p>
        </p:txBody>
      </p:sp>
      <p:cxnSp>
        <p:nvCxnSpPr>
          <p:cNvPr id="10" name="Straight Connector 9">
            <a:extLst>
              <a:ext uri="{FF2B5EF4-FFF2-40B4-BE49-F238E27FC236}">
                <a16:creationId xmlns:a16="http://schemas.microsoft.com/office/drawing/2014/main" id="{83CC8F9D-F34E-9DED-4245-BEA80BE0D4B9}"/>
              </a:ext>
              <a:ext uri="{C183D7F6-B498-43B3-948B-1728B52AA6E4}">
                <adec:decorative xmlns:adec="http://schemas.microsoft.com/office/drawing/2017/decorative" val="1"/>
              </a:ext>
            </a:extLst>
          </p:cNvPr>
          <p:cNvCxnSpPr>
            <a:cxnSpLocks/>
            <a:stCxn id="9" idx="2"/>
          </p:cNvCxnSpPr>
          <p:nvPr/>
        </p:nvCxnSpPr>
        <p:spPr>
          <a:xfrm>
            <a:off x="9237530" y="3752165"/>
            <a:ext cx="1735799" cy="802625"/>
          </a:xfrm>
          <a:prstGeom prst="line">
            <a:avLst/>
          </a:prstGeom>
          <a:noFill/>
          <a:ln w="19050" cap="flat" cmpd="sng" algn="ctr">
            <a:solidFill>
              <a:srgbClr val="000000">
                <a:lumMod val="85000"/>
                <a:lumOff val="15000"/>
              </a:srgbClr>
            </a:solidFill>
            <a:prstDash val="solid"/>
          </a:ln>
          <a:effectLst/>
        </p:spPr>
      </p:cxnSp>
    </p:spTree>
    <p:extLst>
      <p:ext uri="{BB962C8B-B14F-4D97-AF65-F5344CB8AC3E}">
        <p14:creationId xmlns:p14="http://schemas.microsoft.com/office/powerpoint/2010/main" val="335548529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1AE2B6-68FB-93A7-AAC7-3DF5FC066EBE}"/>
              </a:ext>
            </a:extLst>
          </p:cNvPr>
          <p:cNvSpPr txBox="1">
            <a:spLocks noGrp="1"/>
          </p:cNvSpPr>
          <p:nvPr>
            <p:ph type="title" idx="4294967295"/>
          </p:nvPr>
        </p:nvSpPr>
        <p:spPr>
          <a:xfrm>
            <a:off x="609600" y="164592"/>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Genotyping in the United States</a:t>
            </a:r>
          </a:p>
        </p:txBody>
      </p:sp>
      <p:sp>
        <p:nvSpPr>
          <p:cNvPr id="8" name="TextBox 7">
            <a:extLst>
              <a:ext uri="{FF2B5EF4-FFF2-40B4-BE49-F238E27FC236}">
                <a16:creationId xmlns:a16="http://schemas.microsoft.com/office/drawing/2014/main" id="{62BFD990-64F2-C952-A692-4B91C3F2A739}"/>
              </a:ext>
            </a:extLst>
          </p:cNvPr>
          <p:cNvSpPr txBox="1"/>
          <p:nvPr/>
        </p:nvSpPr>
        <p:spPr>
          <a:xfrm>
            <a:off x="-1" y="5885702"/>
            <a:ext cx="121182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30000" noProof="0" dirty="0">
                <a:ln>
                  <a:noFill/>
                </a:ln>
                <a:solidFill>
                  <a:srgbClr val="000000"/>
                </a:solidFill>
                <a:effectLst/>
                <a:uLnTx/>
                <a:uFillTx/>
                <a:latin typeface="Calibri"/>
                <a:cs typeface="Calibri"/>
              </a:rPr>
              <a:t>*</a:t>
            </a:r>
            <a:r>
              <a:rPr kumimoji="0" lang="en-US" sz="1200" b="0" i="0" u="none" strike="noStrike" kern="0" cap="none" spc="0" normalizeH="0" baseline="0" noProof="0" dirty="0" err="1">
                <a:ln>
                  <a:noFill/>
                </a:ln>
                <a:solidFill>
                  <a:srgbClr val="000000"/>
                </a:solidFill>
                <a:effectLst/>
                <a:uLnTx/>
                <a:uFillTx/>
                <a:latin typeface="Calibri"/>
                <a:cs typeface="Calibri"/>
              </a:rPr>
              <a:t>wgMLST</a:t>
            </a:r>
            <a:r>
              <a:rPr kumimoji="0" lang="en-US" sz="1200" b="0" i="0" u="none" strike="noStrike" kern="0" cap="none" spc="0" normalizeH="0" baseline="0" noProof="0" dirty="0">
                <a:ln>
                  <a:noFill/>
                </a:ln>
                <a:solidFill>
                  <a:srgbClr val="000000"/>
                </a:solidFill>
                <a:effectLst/>
                <a:uLnTx/>
                <a:uFillTx/>
                <a:latin typeface="Calibri"/>
                <a:cs typeface="Calibri"/>
              </a:rPr>
              <a:t>, whole-genome multilocus sequence typing.</a:t>
            </a:r>
          </a:p>
          <a:p>
            <a:pPr eaLnBrk="1" fontAlgn="auto" hangingPunct="1">
              <a:spcBef>
                <a:spcPts val="0"/>
              </a:spcBef>
              <a:spcAft>
                <a:spcPts val="0"/>
              </a:spcAft>
              <a:defRPr/>
            </a:pPr>
            <a:r>
              <a:rPr kumimoji="0" lang="en-US" sz="1200" b="0" i="0" u="none" strike="noStrike" kern="0" cap="none" spc="0" normalizeH="0" baseline="30000" noProof="0" dirty="0">
                <a:ln>
                  <a:noFill/>
                </a:ln>
                <a:solidFill>
                  <a:srgbClr val="000000"/>
                </a:solidFill>
                <a:effectLst/>
                <a:uLnTx/>
                <a:uFillTx/>
                <a:latin typeface="Calibri"/>
                <a:cs typeface="Calibri"/>
              </a:rPr>
              <a:t>†</a:t>
            </a:r>
            <a:r>
              <a:rPr kumimoji="0" lang="en-US" sz="1200" b="0" i="0" u="none" strike="noStrike" kern="0" cap="none" spc="0" normalizeH="0" baseline="0" noProof="0" dirty="0">
                <a:ln>
                  <a:noFill/>
                </a:ln>
                <a:solidFill>
                  <a:srgbClr val="000000"/>
                </a:solidFill>
                <a:effectLst/>
                <a:uLnTx/>
                <a:uFillTx/>
                <a:latin typeface="Calibri"/>
                <a:cs typeface="Calibri"/>
              </a:rPr>
              <a:t>Isolate is a sample of tuberculosis bacteria cultured from a </a:t>
            </a:r>
            <a:r>
              <a:rPr lang="en-US" sz="1200" kern="0" dirty="0">
                <a:solidFill>
                  <a:srgbClr val="000000"/>
                </a:solidFill>
                <a:latin typeface="Calibri"/>
                <a:cs typeface="Calibri"/>
              </a:rPr>
              <a:t>patient's clinical specimen.</a:t>
            </a:r>
            <a:endParaRPr lang="en-US" sz="1200" b="0" i="0" u="none" strike="noStrike" kern="0" cap="none" spc="0" normalizeH="0" baseline="0" noProof="0" dirty="0">
              <a:ln>
                <a:noFill/>
              </a:ln>
              <a:solidFill>
                <a:srgbClr val="000000"/>
              </a:solidFill>
              <a:effectLst/>
              <a:uLnTx/>
              <a:uFillTx/>
              <a:latin typeface="Calibri"/>
              <a:cs typeface="Calibri"/>
            </a:endParaRPr>
          </a:p>
          <a:p>
            <a:pPr>
              <a:spcBef>
                <a:spcPts val="0"/>
              </a:spcBef>
              <a:spcAft>
                <a:spcPts val="0"/>
              </a:spcAft>
              <a:defRPr/>
            </a:pPr>
            <a:r>
              <a:rPr lang="en-US" sz="1200" kern="0" baseline="30000" dirty="0">
                <a:solidFill>
                  <a:srgbClr val="000000"/>
                </a:solidFill>
                <a:latin typeface="Calibri"/>
                <a:cs typeface="Calibri"/>
              </a:rPr>
              <a:t>§</a:t>
            </a:r>
            <a:r>
              <a:rPr lang="en-US" sz="1200" kern="0" dirty="0">
                <a:solidFill>
                  <a:srgbClr val="000000"/>
                </a:solidFill>
                <a:latin typeface="Calibri"/>
                <a:cs typeface="Calibri"/>
              </a:rPr>
              <a:t>MTBC, </a:t>
            </a:r>
            <a:r>
              <a:rPr lang="en-US" sz="1200" i="1" kern="0" dirty="0">
                <a:solidFill>
                  <a:srgbClr val="000000"/>
                </a:solidFill>
                <a:latin typeface="Calibri"/>
                <a:cs typeface="Calibri"/>
              </a:rPr>
              <a:t>Mycobacterium tuberculosis</a:t>
            </a:r>
            <a:r>
              <a:rPr lang="en-US" sz="1200" kern="0" dirty="0">
                <a:solidFill>
                  <a:srgbClr val="000000"/>
                </a:solidFill>
                <a:latin typeface="Calibri"/>
                <a:cs typeface="Calibri"/>
              </a:rPr>
              <a:t> Complex.</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rPr>
              <a:t>For more information on WGS, visit: </a:t>
            </a:r>
            <a:r>
              <a:rPr kumimoji="0" lang="en-US" sz="1200" b="0" i="0" u="none" kern="0" cap="none" spc="0" normalizeH="0" baseline="0" noProof="0" dirty="0">
                <a:ln>
                  <a:noFill/>
                </a:ln>
                <a:solidFill>
                  <a:srgbClr val="000000"/>
                </a:solidFill>
                <a:effectLst/>
                <a:uLnTx/>
                <a:uFillTx/>
                <a:latin typeface="Calibri"/>
                <a:cs typeface="Calibri"/>
              </a:rPr>
              <a:t>https://www.cdc.gov/tb/php/genotyping/whole-genome-sequencing.html</a:t>
            </a:r>
            <a:r>
              <a:rPr kumimoji="0" lang="en-US" sz="1200" b="0" i="0" u="none" strike="noStrike" kern="0" cap="none" spc="0" normalizeH="0" baseline="0" noProof="0" dirty="0">
                <a:ln>
                  <a:noFill/>
                </a:ln>
                <a:solidFill>
                  <a:srgbClr val="000000"/>
                </a:solidFill>
                <a:effectLst/>
                <a:uLnTx/>
                <a:uFillTx/>
                <a:latin typeface="Calibri"/>
                <a:cs typeface="Calibri"/>
              </a:rPr>
              <a:t> </a:t>
            </a:r>
            <a:endParaRPr kumimoji="0" lang="en-US" sz="1800" b="0" i="0" u="none" strike="noStrike" kern="0" cap="none" spc="0" normalizeH="0" baseline="0" noProof="0" dirty="0">
              <a:ln>
                <a:noFill/>
              </a:ln>
              <a:solidFill>
                <a:srgbClr val="000000"/>
              </a:solidFill>
              <a:effectLst/>
              <a:uLnTx/>
              <a:uFillTx/>
              <a:latin typeface="Calibri"/>
              <a:cs typeface="Calibri"/>
            </a:endParaRPr>
          </a:p>
        </p:txBody>
      </p:sp>
      <p:sp>
        <p:nvSpPr>
          <p:cNvPr id="27" name="TextBox 26">
            <a:extLst>
              <a:ext uri="{FF2B5EF4-FFF2-40B4-BE49-F238E27FC236}">
                <a16:creationId xmlns:a16="http://schemas.microsoft.com/office/drawing/2014/main" id="{D9046E0F-F662-8EC9-8D84-913E543967BA}"/>
              </a:ext>
            </a:extLst>
          </p:cNvPr>
          <p:cNvSpPr txBox="1"/>
          <p:nvPr/>
        </p:nvSpPr>
        <p:spPr>
          <a:xfrm>
            <a:off x="1879423" y="2012995"/>
            <a:ext cx="3330405" cy="1323439"/>
          </a:xfrm>
          <a:prstGeom prst="rect">
            <a:avLst/>
          </a:prstGeom>
          <a:noFill/>
        </p:spPr>
        <p:txBody>
          <a:bodyPr wrap="square" rtlCol="0">
            <a:spAutoFit/>
          </a:bodyPr>
          <a:lstStyle/>
          <a:p>
            <a:pPr eaLnBrk="1" fontAlgn="auto" hangingPunct="1">
              <a:spcBef>
                <a:spcPts val="0"/>
              </a:spcBef>
              <a:spcAft>
                <a:spcPts val="0"/>
              </a:spcAft>
              <a:defRPr/>
            </a:pPr>
            <a:r>
              <a:rPr lang="en-US" sz="2000">
                <a:solidFill>
                  <a:prstClr val="black"/>
                </a:solidFill>
                <a:latin typeface="Calibri" panose="020F0502020204030204"/>
              </a:rPr>
              <a:t>Isolates</a:t>
            </a:r>
            <a:r>
              <a:rPr lang="en-US" sz="2000" baseline="30000">
                <a:solidFill>
                  <a:prstClr val="black"/>
                </a:solidFill>
                <a:latin typeface="Calibri" panose="020F0502020204030204" pitchFamily="34" charset="0"/>
                <a:cs typeface="Calibri" panose="020F0502020204030204" pitchFamily="34" charset="0"/>
              </a:rPr>
              <a:t>†</a:t>
            </a:r>
            <a:r>
              <a:rPr lang="en-US" sz="2000">
                <a:solidFill>
                  <a:prstClr val="black"/>
                </a:solidFill>
                <a:latin typeface="Calibri" panose="020F0502020204030204"/>
              </a:rPr>
              <a:t> with allele patterns </a:t>
            </a:r>
            <a:r>
              <a:rPr lang="en-US" sz="2000" u="sng">
                <a:solidFill>
                  <a:prstClr val="black"/>
                </a:solidFill>
                <a:latin typeface="Calibri" panose="020F0502020204030204"/>
              </a:rPr>
              <a:t>&gt;</a:t>
            </a:r>
            <a:r>
              <a:rPr lang="en-US" sz="2000">
                <a:solidFill>
                  <a:prstClr val="black"/>
                </a:solidFill>
                <a:latin typeface="Calibri" panose="020F0502020204030204"/>
              </a:rPr>
              <a:t>99.7% identical</a:t>
            </a:r>
          </a:p>
          <a:p>
            <a:pPr eaLnBrk="1" fontAlgn="auto" hangingPunct="1">
              <a:spcBef>
                <a:spcPts val="0"/>
              </a:spcBef>
              <a:spcAft>
                <a:spcPts val="0"/>
              </a:spcAft>
              <a:defRPr/>
            </a:pPr>
            <a:r>
              <a:rPr lang="en-US" sz="2000">
                <a:solidFill>
                  <a:prstClr val="black"/>
                </a:solidFill>
                <a:latin typeface="Calibri" panose="020F0502020204030204"/>
              </a:rPr>
              <a:t>(roughly no more</a:t>
            </a:r>
          </a:p>
          <a:p>
            <a:pPr eaLnBrk="1" fontAlgn="auto" hangingPunct="1">
              <a:spcBef>
                <a:spcPts val="0"/>
              </a:spcBef>
              <a:spcAft>
                <a:spcPts val="0"/>
              </a:spcAft>
              <a:defRPr/>
            </a:pPr>
            <a:r>
              <a:rPr lang="en-US" sz="2000">
                <a:solidFill>
                  <a:prstClr val="black"/>
                </a:solidFill>
                <a:latin typeface="Calibri" panose="020F0502020204030204"/>
              </a:rPr>
              <a:t>than 7 loci different)</a:t>
            </a:r>
          </a:p>
        </p:txBody>
      </p:sp>
      <p:sp>
        <p:nvSpPr>
          <p:cNvPr id="28" name="TextBox 27">
            <a:extLst>
              <a:ext uri="{FF2B5EF4-FFF2-40B4-BE49-F238E27FC236}">
                <a16:creationId xmlns:a16="http://schemas.microsoft.com/office/drawing/2014/main" id="{B43EFB48-75B1-BB59-7A53-58516CF4EF5D}"/>
              </a:ext>
            </a:extLst>
          </p:cNvPr>
          <p:cNvSpPr txBox="1"/>
          <p:nvPr/>
        </p:nvSpPr>
        <p:spPr>
          <a:xfrm>
            <a:off x="73794" y="4860004"/>
            <a:ext cx="2593992" cy="646331"/>
          </a:xfrm>
          <a:prstGeom prst="rect">
            <a:avLst/>
          </a:prstGeom>
          <a:solidFill>
            <a:srgbClr val="FFC000">
              <a:lumMod val="40000"/>
              <a:lumOff val="60000"/>
            </a:srgbClr>
          </a:solidFill>
          <a:ln w="38100">
            <a:solidFill>
              <a:srgbClr val="00788A"/>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788A"/>
                </a:solidFill>
                <a:effectLst/>
                <a:uLnTx/>
                <a:uFillTx/>
                <a:latin typeface="Calibri" panose="020F0502020204030204"/>
              </a:rPr>
              <a:t>wgMLSType</a:t>
            </a:r>
            <a:endParaRPr kumimoji="0" lang="en-US" sz="3600" b="0" i="0" u="none" strike="sngStrike" kern="0" cap="none" spc="0" normalizeH="0" baseline="30000" noProof="0" dirty="0">
              <a:ln>
                <a:noFill/>
              </a:ln>
              <a:solidFill>
                <a:srgbClr val="00788A"/>
              </a:solidFill>
              <a:effectLst/>
              <a:uLnTx/>
              <a:uFillTx/>
              <a:latin typeface="Calibri" panose="020F0502020204030204"/>
            </a:endParaRPr>
          </a:p>
        </p:txBody>
      </p:sp>
      <p:sp>
        <p:nvSpPr>
          <p:cNvPr id="29" name="TextBox 28">
            <a:extLst>
              <a:ext uri="{FF2B5EF4-FFF2-40B4-BE49-F238E27FC236}">
                <a16:creationId xmlns:a16="http://schemas.microsoft.com/office/drawing/2014/main" id="{BD33FB1F-8465-234A-E96E-07B4E7C11123}"/>
              </a:ext>
            </a:extLst>
          </p:cNvPr>
          <p:cNvSpPr txBox="1"/>
          <p:nvPr/>
        </p:nvSpPr>
        <p:spPr>
          <a:xfrm>
            <a:off x="2794381" y="4552227"/>
            <a:ext cx="3559888" cy="1261884"/>
          </a:xfrm>
          <a:prstGeom prst="rect">
            <a:avLst/>
          </a:prstGeom>
          <a:noFill/>
        </p:spPr>
        <p:txBody>
          <a:bodyPr wrap="square" rtlCol="0">
            <a:spAutoFit/>
          </a:bodyPr>
          <a:lstStyle/>
          <a:p>
            <a:pPr eaLnBrk="1" fontAlgn="auto" hangingPunct="1">
              <a:spcBef>
                <a:spcPts val="0"/>
              </a:spcBef>
              <a:spcAft>
                <a:spcPts val="0"/>
              </a:spcAft>
              <a:defRPr/>
            </a:pPr>
            <a:r>
              <a:rPr lang="en-US" sz="2800">
                <a:solidFill>
                  <a:prstClr val="black"/>
                </a:solidFill>
                <a:latin typeface="Calibri" panose="020F0502020204030204"/>
              </a:rPr>
              <a:t>MTBC</a:t>
            </a:r>
            <a:r>
              <a:rPr lang="en-US" sz="2800" baseline="30000">
                <a:solidFill>
                  <a:prstClr val="black"/>
                </a:solidFill>
                <a:latin typeface="Calibri" panose="020F0502020204030204" pitchFamily="34" charset="0"/>
                <a:cs typeface="Calibri" panose="020F0502020204030204" pitchFamily="34" charset="0"/>
              </a:rPr>
              <a:t>§</a:t>
            </a:r>
            <a:r>
              <a:rPr lang="en-US" sz="2800">
                <a:solidFill>
                  <a:prstClr val="black"/>
                </a:solidFill>
                <a:latin typeface="Calibri" panose="020F0502020204030204"/>
              </a:rPr>
              <a:t> followed by </a:t>
            </a:r>
          </a:p>
          <a:p>
            <a:pPr eaLnBrk="1" fontAlgn="auto" hangingPunct="1">
              <a:spcBef>
                <a:spcPts val="0"/>
              </a:spcBef>
              <a:spcAft>
                <a:spcPts val="0"/>
              </a:spcAft>
              <a:defRPr/>
            </a:pPr>
            <a:r>
              <a:rPr lang="en-US" sz="2800">
                <a:solidFill>
                  <a:prstClr val="black"/>
                </a:solidFill>
                <a:latin typeface="Calibri" panose="020F0502020204030204"/>
              </a:rPr>
              <a:t>6-digit number</a:t>
            </a:r>
          </a:p>
          <a:p>
            <a:pPr eaLnBrk="1" fontAlgn="auto" hangingPunct="1">
              <a:spcBef>
                <a:spcPts val="0"/>
              </a:spcBef>
              <a:spcAft>
                <a:spcPts val="0"/>
              </a:spcAft>
              <a:defRPr/>
            </a:pPr>
            <a:r>
              <a:rPr lang="en-US" sz="2000">
                <a:solidFill>
                  <a:prstClr val="black"/>
                </a:solidFill>
                <a:latin typeface="Calibri" panose="020F0502020204030204"/>
              </a:rPr>
              <a:t>Example: MTBC005634</a:t>
            </a:r>
          </a:p>
        </p:txBody>
      </p:sp>
      <p:sp>
        <p:nvSpPr>
          <p:cNvPr id="30" name="TextBox 29">
            <a:extLst>
              <a:ext uri="{FF2B5EF4-FFF2-40B4-BE49-F238E27FC236}">
                <a16:creationId xmlns:a16="http://schemas.microsoft.com/office/drawing/2014/main" id="{68371230-7CFA-AB1B-350D-7FB762F986D7}"/>
              </a:ext>
            </a:extLst>
          </p:cNvPr>
          <p:cNvSpPr txBox="1"/>
          <p:nvPr/>
        </p:nvSpPr>
        <p:spPr>
          <a:xfrm>
            <a:off x="8076963" y="4860004"/>
            <a:ext cx="3008671" cy="523220"/>
          </a:xfrm>
          <a:prstGeom prst="rect">
            <a:avLst/>
          </a:prstGeom>
          <a:noFill/>
        </p:spPr>
        <p:txBody>
          <a:bodyPr wrap="square" rtlCol="0">
            <a:spAutoFit/>
          </a:bodyPr>
          <a:lstStyle/>
          <a:p>
            <a:pPr eaLnBrk="1" fontAlgn="auto" hangingPunct="1">
              <a:spcBef>
                <a:spcPts val="0"/>
              </a:spcBef>
              <a:spcAft>
                <a:spcPts val="0"/>
              </a:spcAft>
              <a:defRPr/>
            </a:pPr>
            <a:r>
              <a:rPr lang="en-US" sz="2800" err="1">
                <a:solidFill>
                  <a:prstClr val="black"/>
                </a:solidFill>
                <a:latin typeface="Calibri" panose="020F0502020204030204"/>
              </a:rPr>
              <a:t>MTBCunique</a:t>
            </a:r>
            <a:endParaRPr lang="en-US" sz="2800">
              <a:solidFill>
                <a:prstClr val="black"/>
              </a:solidFill>
              <a:latin typeface="Calibri" panose="020F0502020204030204"/>
            </a:endParaRPr>
          </a:p>
        </p:txBody>
      </p:sp>
      <p:sp>
        <p:nvSpPr>
          <p:cNvPr id="31" name="TextBox 30">
            <a:extLst>
              <a:ext uri="{FF2B5EF4-FFF2-40B4-BE49-F238E27FC236}">
                <a16:creationId xmlns:a16="http://schemas.microsoft.com/office/drawing/2014/main" id="{22A80587-2062-B6F9-EAAE-67F1E7ADE2EA}"/>
              </a:ext>
            </a:extLst>
          </p:cNvPr>
          <p:cNvSpPr txBox="1"/>
          <p:nvPr/>
        </p:nvSpPr>
        <p:spPr>
          <a:xfrm>
            <a:off x="8117256" y="2012995"/>
            <a:ext cx="3153315" cy="1015663"/>
          </a:xfrm>
          <a:prstGeom prst="rect">
            <a:avLst/>
          </a:prstGeom>
          <a:noFill/>
        </p:spPr>
        <p:txBody>
          <a:bodyPr wrap="square" rtlCol="0">
            <a:spAutoFit/>
          </a:bodyPr>
          <a:lstStyle/>
          <a:p>
            <a:pPr eaLnBrk="1" fontAlgn="auto" hangingPunct="1">
              <a:spcBef>
                <a:spcPts val="0"/>
              </a:spcBef>
              <a:spcAft>
                <a:spcPts val="0"/>
              </a:spcAft>
              <a:defRPr/>
            </a:pPr>
            <a:r>
              <a:rPr lang="en-US" sz="2000">
                <a:solidFill>
                  <a:prstClr val="black"/>
                </a:solidFill>
                <a:latin typeface="Calibri" panose="020F0502020204030204"/>
              </a:rPr>
              <a:t>Isolates with allele patterns &lt;99.7% identical to any other isolate</a:t>
            </a:r>
          </a:p>
        </p:txBody>
      </p:sp>
      <p:sp>
        <p:nvSpPr>
          <p:cNvPr id="32" name="TextBox 31">
            <a:extLst>
              <a:ext uri="{FF2B5EF4-FFF2-40B4-BE49-F238E27FC236}">
                <a16:creationId xmlns:a16="http://schemas.microsoft.com/office/drawing/2014/main" id="{3B9E6127-E9A6-5C48-BB50-97D05ACEF171}"/>
              </a:ext>
            </a:extLst>
          </p:cNvPr>
          <p:cNvSpPr txBox="1"/>
          <p:nvPr/>
        </p:nvSpPr>
        <p:spPr>
          <a:xfrm>
            <a:off x="4185502" y="979254"/>
            <a:ext cx="4498650" cy="646331"/>
          </a:xfrm>
          <a:prstGeom prst="rect">
            <a:avLst/>
          </a:prstGeom>
          <a:solidFill>
            <a:srgbClr val="FFC000">
              <a:lumMod val="40000"/>
              <a:lumOff val="60000"/>
            </a:srgbClr>
          </a:solidFill>
          <a:ln w="38100">
            <a:solidFill>
              <a:srgbClr val="00788A"/>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err="1">
                <a:ln>
                  <a:noFill/>
                </a:ln>
                <a:solidFill>
                  <a:srgbClr val="00788A"/>
                </a:solidFill>
                <a:effectLst/>
                <a:uLnTx/>
                <a:uFillTx/>
                <a:latin typeface="Calibri" panose="020F0502020204030204"/>
              </a:rPr>
              <a:t>wgMLST</a:t>
            </a:r>
            <a:r>
              <a:rPr kumimoji="0" lang="en-US" sz="3600" b="0" i="0" u="none" strike="noStrike" kern="0" cap="none" spc="0" normalizeH="0" baseline="30000" noProof="0">
                <a:ln>
                  <a:noFill/>
                </a:ln>
                <a:solidFill>
                  <a:srgbClr val="00788A"/>
                </a:solidFill>
                <a:effectLst/>
                <a:uLnTx/>
                <a:uFillTx/>
                <a:latin typeface="Calibri" panose="020F0502020204030204"/>
              </a:rPr>
              <a:t>*</a:t>
            </a:r>
            <a:r>
              <a:rPr kumimoji="0" lang="en-US" sz="3600" b="0" i="0" u="none" strike="noStrike" kern="0" cap="none" spc="0" normalizeH="0" baseline="0" noProof="0">
                <a:ln>
                  <a:noFill/>
                </a:ln>
                <a:solidFill>
                  <a:srgbClr val="00788A"/>
                </a:solidFill>
                <a:effectLst/>
                <a:uLnTx/>
                <a:uFillTx/>
                <a:latin typeface="Calibri" panose="020F0502020204030204"/>
              </a:rPr>
              <a:t> allele pattern</a:t>
            </a:r>
          </a:p>
        </p:txBody>
      </p:sp>
      <p:sp>
        <p:nvSpPr>
          <p:cNvPr id="34" name="Title 33">
            <a:extLst>
              <a:ext uri="{FF2B5EF4-FFF2-40B4-BE49-F238E27FC236}">
                <a16:creationId xmlns:a16="http://schemas.microsoft.com/office/drawing/2014/main" id="{03757C58-46A9-FF22-1788-86D1A651BC31}"/>
              </a:ext>
            </a:extLst>
          </p:cNvPr>
          <p:cNvSpPr txBox="1">
            <a:spLocks/>
          </p:cNvSpPr>
          <p:nvPr/>
        </p:nvSpPr>
        <p:spPr>
          <a:xfrm>
            <a:off x="2528235" y="3824215"/>
            <a:ext cx="286118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Clustered</a:t>
            </a:r>
          </a:p>
        </p:txBody>
      </p:sp>
      <p:sp>
        <p:nvSpPr>
          <p:cNvPr id="35" name="TextBox 34">
            <a:extLst>
              <a:ext uri="{FF2B5EF4-FFF2-40B4-BE49-F238E27FC236}">
                <a16:creationId xmlns:a16="http://schemas.microsoft.com/office/drawing/2014/main" id="{1BC64EB4-50A7-9ED5-C5D4-EAE52469E408}"/>
              </a:ext>
            </a:extLst>
          </p:cNvPr>
          <p:cNvSpPr txBox="1"/>
          <p:nvPr/>
        </p:nvSpPr>
        <p:spPr>
          <a:xfrm>
            <a:off x="7553442" y="3824215"/>
            <a:ext cx="2861187" cy="646331"/>
          </a:xfrm>
          <a:prstGeom prst="rect">
            <a:avLst/>
          </a:prstGeom>
          <a:noFill/>
        </p:spPr>
        <p:txBody>
          <a:bodyPr wrap="square" rtlCol="0">
            <a:spAutoFit/>
          </a:bodyPr>
          <a:lstStyle/>
          <a:p>
            <a:pPr algn="ctr" eaLnBrk="1" fontAlgn="auto" hangingPunct="1">
              <a:spcBef>
                <a:spcPts val="0"/>
              </a:spcBef>
              <a:spcAft>
                <a:spcPts val="0"/>
              </a:spcAft>
              <a:defRPr/>
            </a:pPr>
            <a:r>
              <a:rPr lang="en-US" sz="3600">
                <a:solidFill>
                  <a:srgbClr val="000000"/>
                </a:solidFill>
                <a:latin typeface="Calibri" panose="020F0502020204030204" pitchFamily="34" charset="0"/>
              </a:rPr>
              <a:t>Not Clustered</a:t>
            </a:r>
          </a:p>
        </p:txBody>
      </p:sp>
      <p:sp>
        <p:nvSpPr>
          <p:cNvPr id="36" name="Arrow: Down 35">
            <a:extLst>
              <a:ext uri="{FF2B5EF4-FFF2-40B4-BE49-F238E27FC236}">
                <a16:creationId xmlns:a16="http://schemas.microsoft.com/office/drawing/2014/main" id="{2406FC17-6511-FC04-8A84-BB04DD8A3856}"/>
              </a:ext>
              <a:ext uri="{C183D7F6-B498-43B3-948B-1728B52AA6E4}">
                <adec:decorative xmlns:adec="http://schemas.microsoft.com/office/drawing/2017/decorative" val="1"/>
              </a:ext>
            </a:extLst>
          </p:cNvPr>
          <p:cNvSpPr/>
          <p:nvPr/>
        </p:nvSpPr>
        <p:spPr>
          <a:xfrm rot="1500000">
            <a:off x="4960068" y="1705382"/>
            <a:ext cx="292608" cy="2194560"/>
          </a:xfrm>
          <a:prstGeom prst="downArrow">
            <a:avLst/>
          </a:prstGeom>
          <a:solidFill>
            <a:srgbClr val="4983F2"/>
          </a:solidFill>
          <a:ln w="25400" cap="flat" cmpd="sng" algn="ctr">
            <a:solidFill>
              <a:srgbClr val="4983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Myriad Web Pro"/>
              <a:ea typeface="+mn-ea"/>
              <a:cs typeface="+mn-cs"/>
            </a:endParaRPr>
          </a:p>
        </p:txBody>
      </p:sp>
      <p:sp>
        <p:nvSpPr>
          <p:cNvPr id="37" name="Arrow: Down 36">
            <a:extLst>
              <a:ext uri="{FF2B5EF4-FFF2-40B4-BE49-F238E27FC236}">
                <a16:creationId xmlns:a16="http://schemas.microsoft.com/office/drawing/2014/main" id="{6EFC38F5-013B-1CBF-3D19-956614769A09}"/>
              </a:ext>
              <a:ext uri="{C183D7F6-B498-43B3-948B-1728B52AA6E4}">
                <adec:decorative xmlns:adec="http://schemas.microsoft.com/office/drawing/2017/decorative" val="1"/>
              </a:ext>
            </a:extLst>
          </p:cNvPr>
          <p:cNvSpPr/>
          <p:nvPr/>
        </p:nvSpPr>
        <p:spPr>
          <a:xfrm rot="-1500000">
            <a:off x="7569901" y="1705373"/>
            <a:ext cx="292626" cy="2194821"/>
          </a:xfrm>
          <a:prstGeom prst="downArrow">
            <a:avLst/>
          </a:prstGeom>
          <a:solidFill>
            <a:srgbClr val="4983F2"/>
          </a:solidFill>
          <a:ln w="25400" cap="flat" cmpd="sng" algn="ctr">
            <a:solidFill>
              <a:srgbClr val="4983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188366489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5">
            <a:extLst>
              <a:ext uri="{FF2B5EF4-FFF2-40B4-BE49-F238E27FC236}">
                <a16:creationId xmlns:a16="http://schemas.microsoft.com/office/drawing/2014/main" id="{AA91C31A-8266-C5E0-B6FC-B202D5657A8C}"/>
              </a:ext>
            </a:extLst>
          </p:cNvPr>
          <p:cNvSpPr txBox="1">
            <a:spLocks noGrp="1"/>
          </p:cNvSpPr>
          <p:nvPr>
            <p:ph type="title" idx="4294967295"/>
          </p:nvPr>
        </p:nvSpPr>
        <p:spPr>
          <a:xfrm>
            <a:off x="609597" y="164592"/>
            <a:ext cx="10972807"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Number of County-based TB Genotype Clusters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Cluster Size, United States, 2021–2023</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endParaRPr>
          </a:p>
        </p:txBody>
      </p:sp>
      <p:graphicFrame>
        <p:nvGraphicFramePr>
          <p:cNvPr id="6" name="Chart 5" descr="Bar graph of the number of county-based TB genotype clusters by cluster size in U.S. from 2021 to 2023.">
            <a:extLst>
              <a:ext uri="{FF2B5EF4-FFF2-40B4-BE49-F238E27FC236}">
                <a16:creationId xmlns:a16="http://schemas.microsoft.com/office/drawing/2014/main" id="{8D2405AF-4F99-84E7-AA9B-6360059EB1E4}"/>
              </a:ext>
            </a:extLst>
          </p:cNvPr>
          <p:cNvGraphicFramePr/>
          <p:nvPr>
            <p:extLst>
              <p:ext uri="{D42A27DB-BD31-4B8C-83A1-F6EECF244321}">
                <p14:modId xmlns:p14="http://schemas.microsoft.com/office/powerpoint/2010/main" val="1236144398"/>
              </p:ext>
            </p:extLst>
          </p:nvPr>
        </p:nvGraphicFramePr>
        <p:xfrm>
          <a:off x="250520" y="1384517"/>
          <a:ext cx="11690960" cy="48969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28BE047B-82C9-6C70-4E20-2B4B2FB2648A}"/>
              </a:ext>
            </a:extLst>
          </p:cNvPr>
          <p:cNvSpPr txBox="1">
            <a:spLocks/>
          </p:cNvSpPr>
          <p:nvPr/>
        </p:nvSpPr>
        <p:spPr bwMode="auto">
          <a:xfrm>
            <a:off x="0" y="6430327"/>
            <a:ext cx="11764784" cy="2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defRPr/>
            </a:pPr>
            <a:r>
              <a:rPr kumimoji="0" lang="en-US" sz="1200" b="0" i="0" u="none" strike="noStrike" kern="1200" cap="none" spc="0" normalizeH="0" baseline="30000" noProof="0" dirty="0">
                <a:ln>
                  <a:noFill/>
                </a:ln>
                <a:solidFill>
                  <a:srgbClr val="000000"/>
                </a:solidFill>
                <a:effectLst/>
                <a:uLnTx/>
                <a:uFillTx/>
                <a:latin typeface="Calibri"/>
                <a:ea typeface="+mn-ea"/>
                <a:cs typeface="Calibri"/>
              </a:rPr>
              <a:t>* </a:t>
            </a:r>
            <a:r>
              <a:rPr kumimoji="0" lang="en-US" sz="1200" b="0" i="0" u="none" strike="noStrike" kern="1200" cap="none" spc="0" normalizeH="0" baseline="0" noProof="0" dirty="0">
                <a:ln>
                  <a:noFill/>
                </a:ln>
                <a:solidFill>
                  <a:srgbClr val="000000"/>
                </a:solidFill>
                <a:effectLst/>
                <a:uLnTx/>
                <a:uFillTx/>
                <a:latin typeface="Calibri"/>
                <a:ea typeface="+mn-ea"/>
                <a:cs typeface="Calibri"/>
              </a:rPr>
              <a:t>Clusters have two or more cases with matching whole-genome multilocus sequence type (wgMLSType) within a county during the specified 3-year period.</a:t>
            </a:r>
          </a:p>
        </p:txBody>
      </p:sp>
    </p:spTree>
    <p:extLst>
      <p:ext uri="{BB962C8B-B14F-4D97-AF65-F5344CB8AC3E}">
        <p14:creationId xmlns:p14="http://schemas.microsoft.com/office/powerpoint/2010/main" val="99839540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E0C3FA4E-48FF-A38A-2128-C5F8CCD14146}"/>
              </a:ext>
            </a:extLst>
          </p:cNvPr>
          <p:cNvSpPr txBox="1">
            <a:spLocks noGrp="1"/>
          </p:cNvSpPr>
          <p:nvPr>
            <p:ph type="title" idx="4294967295"/>
          </p:nvPr>
        </p:nvSpPr>
        <p:spPr>
          <a:xfrm>
            <a:off x="609597" y="164592"/>
            <a:ext cx="10972807"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Genotype Clusters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TB GIMS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Alert Levels,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United States, 2021–2023 </a:t>
            </a:r>
            <a:r>
              <a:rPr kumimoji="0" lang="en-US" sz="3000" b="0" i="0" u="none" strike="noStrike" kern="1200" cap="none" spc="0" normalizeH="0" baseline="0" noProof="0" dirty="0">
                <a:ln>
                  <a:noFill/>
                </a:ln>
                <a:solidFill>
                  <a:srgbClr val="164380"/>
                </a:solidFill>
                <a:effectLst/>
                <a:uLnTx/>
                <a:uFillTx/>
                <a:latin typeface="Calibri"/>
                <a:ea typeface="+mj-ea"/>
                <a:cs typeface="Calibri"/>
              </a:rPr>
              <a:t>(N=1,110)</a:t>
            </a:r>
          </a:p>
        </p:txBody>
      </p:sp>
      <p:graphicFrame>
        <p:nvGraphicFramePr>
          <p:cNvPr id="7" name="Chart 6" descr="Pie chart of TB genotype clusters by TB GIMS alert levels in the United States during 2021-2023 showing 7% high alert. ">
            <a:extLst>
              <a:ext uri="{FF2B5EF4-FFF2-40B4-BE49-F238E27FC236}">
                <a16:creationId xmlns:a16="http://schemas.microsoft.com/office/drawing/2014/main" id="{6BAE4F72-6D20-1477-AAB9-C5A5EEB832B2}"/>
              </a:ext>
            </a:extLst>
          </p:cNvPr>
          <p:cNvGraphicFramePr/>
          <p:nvPr>
            <p:extLst>
              <p:ext uri="{D42A27DB-BD31-4B8C-83A1-F6EECF244321}">
                <p14:modId xmlns:p14="http://schemas.microsoft.com/office/powerpoint/2010/main" val="370666933"/>
              </p:ext>
            </p:extLst>
          </p:nvPr>
        </p:nvGraphicFramePr>
        <p:xfrm>
          <a:off x="909492" y="1107991"/>
          <a:ext cx="10373015" cy="525164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7EE027FF-1D22-739B-A762-4B08142D151F}"/>
              </a:ext>
            </a:extLst>
          </p:cNvPr>
          <p:cNvSpPr/>
          <p:nvPr/>
        </p:nvSpPr>
        <p:spPr>
          <a:xfrm>
            <a:off x="6574" y="5876822"/>
            <a:ext cx="11906653" cy="841256"/>
          </a:xfrm>
          <a:prstGeom prst="rect">
            <a:avLst/>
          </a:prstGeom>
        </p:spPr>
        <p:txBody>
          <a:bodyPr wrap="square" lIns="91440" tIns="45720" rIns="91440" bIns="45720" anchor="t">
            <a:spAutoFit/>
          </a:bodyPr>
          <a:lstStyle/>
          <a:p>
            <a:pPr marL="1905" indent="-1905"/>
            <a:r>
              <a:rPr lang="en-US" sz="1200" baseline="30000" dirty="0">
                <a:solidFill>
                  <a:srgbClr val="000000"/>
                </a:solidFill>
                <a:latin typeface="Calibri"/>
                <a:cs typeface="Calibri"/>
              </a:rPr>
              <a:t>*</a:t>
            </a:r>
            <a:r>
              <a:rPr lang="en-US" sz="1200" dirty="0">
                <a:solidFill>
                  <a:srgbClr val="000000"/>
                </a:solidFill>
                <a:latin typeface="Calibri"/>
                <a:cs typeface="Calibri"/>
              </a:rPr>
              <a:t> Clusters have two or more cases with matching whole-genome multilocus sequence type (wgMLSType) within a county during the specified 3-year period.</a:t>
            </a:r>
            <a:endParaRPr lang="en-US" dirty="0">
              <a:latin typeface="Calibri"/>
            </a:endParaRPr>
          </a:p>
          <a:p>
            <a:pPr marL="1905" indent="-1905"/>
            <a:r>
              <a:rPr lang="en-US" sz="1200" baseline="30000" dirty="0">
                <a:solidFill>
                  <a:srgbClr val="000000"/>
                </a:solidFill>
                <a:latin typeface="Calibri"/>
                <a:cs typeface="Calibri"/>
              </a:rPr>
              <a:t>†</a:t>
            </a:r>
            <a:r>
              <a:rPr lang="en-US" sz="1900" baseline="30000" dirty="0">
                <a:solidFill>
                  <a:srgbClr val="000000"/>
                </a:solidFill>
                <a:latin typeface="Calibri"/>
                <a:cs typeface="Calibri"/>
              </a:rPr>
              <a:t> </a:t>
            </a:r>
            <a:r>
              <a:rPr lang="en-US" sz="1200" dirty="0">
                <a:solidFill>
                  <a:srgbClr val="000000"/>
                </a:solidFill>
                <a:latin typeface="Calibri"/>
                <a:cs typeface="Calibri"/>
              </a:rPr>
              <a:t>TB GIMS, Tuberculosis Genotyping Information Management System.</a:t>
            </a:r>
            <a:endParaRPr lang="en-US" dirty="0"/>
          </a:p>
          <a:p>
            <a:pPr marL="1905" indent="-1905"/>
            <a:r>
              <a:rPr lang="en-US" sz="1200" baseline="30000" dirty="0">
                <a:solidFill>
                  <a:srgbClr val="000000"/>
                </a:solidFill>
                <a:latin typeface="Calibri"/>
                <a:cs typeface="Calibri"/>
              </a:rPr>
              <a:t>§ </a:t>
            </a:r>
            <a:r>
              <a:rPr lang="en-US" sz="1200" dirty="0">
                <a:solidFill>
                  <a:srgbClr val="000000"/>
                </a:solidFill>
                <a:latin typeface="Calibri"/>
                <a:cs typeface="Calibri"/>
              </a:rPr>
              <a:t>Alert levels are based on a log-likelihood ratio (LLR), which calculates the geographical concentration of a genotype in a county compared to the rest of the country during a 3-year period. TB GIMS generates alert level notifications based on this statistic: “No alert” is indicated if LLR is between 0–&lt;4, “medium” is for LLR of 4–&lt;10 and “high” alert is for clusters with LLR ≥10.</a:t>
            </a:r>
            <a:endParaRPr lang="en-US" dirty="0"/>
          </a:p>
        </p:txBody>
      </p:sp>
    </p:spTree>
    <p:extLst>
      <p:ext uri="{BB962C8B-B14F-4D97-AF65-F5344CB8AC3E}">
        <p14:creationId xmlns:p14="http://schemas.microsoft.com/office/powerpoint/2010/main" val="352168589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951459D-F40A-DFD6-2D4A-49B76EFD73D5}"/>
              </a:ext>
            </a:extLst>
          </p:cNvPr>
          <p:cNvSpPr txBox="1">
            <a:spLocks noGrp="1"/>
          </p:cNvSpPr>
          <p:nvPr>
            <p:ph type="title" idx="4294967295"/>
          </p:nvPr>
        </p:nvSpPr>
        <p:spPr>
          <a:xfrm>
            <a:off x="101600" y="164592"/>
            <a:ext cx="11988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Clustered TB Cases in No Alert and Alert Genotype Clusters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Origin of Birth,</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United States, 2021–2023</a:t>
            </a:r>
          </a:p>
        </p:txBody>
      </p:sp>
      <p:graphicFrame>
        <p:nvGraphicFramePr>
          <p:cNvPr id="8" name="Chart 7" descr="Two pie charts of U.S. clustered TB cases in no alert and alert genotype clusters by origin of birth during 2021-2023.">
            <a:extLst>
              <a:ext uri="{FF2B5EF4-FFF2-40B4-BE49-F238E27FC236}">
                <a16:creationId xmlns:a16="http://schemas.microsoft.com/office/drawing/2014/main" id="{2A8C6A82-8BAE-F4DF-39AF-CDF55A6D1251}"/>
              </a:ext>
            </a:extLst>
          </p:cNvPr>
          <p:cNvGraphicFramePr>
            <a:graphicFrameLocks noChangeAspect="1"/>
          </p:cNvGraphicFramePr>
          <p:nvPr>
            <p:extLst>
              <p:ext uri="{D42A27DB-BD31-4B8C-83A1-F6EECF244321}">
                <p14:modId xmlns:p14="http://schemas.microsoft.com/office/powerpoint/2010/main" val="2183281299"/>
              </p:ext>
            </p:extLst>
          </p:nvPr>
        </p:nvGraphicFramePr>
        <p:xfrm>
          <a:off x="6089037" y="1868656"/>
          <a:ext cx="5045166"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Two pie charts of U.S. clustered TB cases in no alert and alert genotype clusters by origin of birth during 2021-2023.">
            <a:extLst>
              <a:ext uri="{FF2B5EF4-FFF2-40B4-BE49-F238E27FC236}">
                <a16:creationId xmlns:a16="http://schemas.microsoft.com/office/drawing/2014/main" id="{9E682DBD-1051-F7C8-81F0-287DF2997475}"/>
              </a:ext>
            </a:extLst>
          </p:cNvPr>
          <p:cNvGraphicFramePr>
            <a:graphicFrameLocks noChangeAspect="1"/>
          </p:cNvGraphicFramePr>
          <p:nvPr>
            <p:extLst>
              <p:ext uri="{D42A27DB-BD31-4B8C-83A1-F6EECF244321}">
                <p14:modId xmlns:p14="http://schemas.microsoft.com/office/powerpoint/2010/main" val="999930484"/>
              </p:ext>
            </p:extLst>
          </p:nvPr>
        </p:nvGraphicFramePr>
        <p:xfrm>
          <a:off x="759383" y="1961673"/>
          <a:ext cx="5039704"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E9721444-FB87-B344-0D49-BEE164BFEC0D}"/>
              </a:ext>
            </a:extLst>
          </p:cNvPr>
          <p:cNvSpPr txBox="1"/>
          <p:nvPr/>
        </p:nvSpPr>
        <p:spPr>
          <a:xfrm>
            <a:off x="7849232" y="1241764"/>
            <a:ext cx="1524776" cy="923330"/>
          </a:xfrm>
          <a:prstGeom prst="rect">
            <a:avLst/>
          </a:prstGeom>
        </p:spPr>
        <p:txBody>
          <a:bodyPr wrap="none" lIns="91440" tIns="45720" rIns="91440" bIns="45720" rtlCol="0" anchor="t">
            <a:spAutoFit/>
          </a:bodyPr>
          <a:lstStyle/>
          <a:p>
            <a:pPr algn="ctr">
              <a:buFont typeface="Arial" pitchFamily="34" charset="0"/>
              <a:buNone/>
            </a:pPr>
            <a:r>
              <a:rPr lang="en-US" sz="2600" b="1">
                <a:solidFill>
                  <a:srgbClr val="000000"/>
                </a:solidFill>
                <a:latin typeface="Calibri"/>
                <a:cs typeface="Calibri"/>
              </a:rPr>
              <a:t>Alert</a:t>
            </a:r>
            <a:r>
              <a:rPr lang="en-US" sz="2800" baseline="30000">
                <a:solidFill>
                  <a:srgbClr val="3F3F3F"/>
                </a:solidFill>
                <a:latin typeface="+mn-lt"/>
              </a:rPr>
              <a:t>¶</a:t>
            </a:r>
            <a:endParaRPr lang="en-US" sz="2600" b="1" baseline="30000">
              <a:solidFill>
                <a:srgbClr val="000000"/>
              </a:solidFill>
              <a:latin typeface="Calibri"/>
              <a:cs typeface="Calibri"/>
            </a:endParaRPr>
          </a:p>
          <a:p>
            <a:pPr algn="ctr">
              <a:buFont typeface="Arial" pitchFamily="34" charset="0"/>
              <a:buNone/>
            </a:pPr>
            <a:r>
              <a:rPr lang="en-US" sz="2600">
                <a:solidFill>
                  <a:srgbClr val="000000"/>
                </a:solidFill>
                <a:latin typeface="Calibri"/>
                <a:cs typeface="Calibri"/>
              </a:rPr>
              <a:t>(N=2,125)</a:t>
            </a:r>
          </a:p>
        </p:txBody>
      </p:sp>
      <p:sp>
        <p:nvSpPr>
          <p:cNvPr id="11" name="TextBox 10">
            <a:extLst>
              <a:ext uri="{FF2B5EF4-FFF2-40B4-BE49-F238E27FC236}">
                <a16:creationId xmlns:a16="http://schemas.microsoft.com/office/drawing/2014/main" id="{E0658940-EAE9-9AFE-6AD1-9548EE89F482}"/>
              </a:ext>
            </a:extLst>
          </p:cNvPr>
          <p:cNvSpPr txBox="1"/>
          <p:nvPr/>
        </p:nvSpPr>
        <p:spPr>
          <a:xfrm>
            <a:off x="2478347" y="1270639"/>
            <a:ext cx="1524776" cy="892552"/>
          </a:xfrm>
          <a:prstGeom prst="rect">
            <a:avLst/>
          </a:prstGeom>
        </p:spPr>
        <p:txBody>
          <a:bodyPr wrap="none" lIns="91440" tIns="45720" rIns="91440" bIns="45720" rtlCol="0" anchor="t">
            <a:spAutoFit/>
          </a:bodyPr>
          <a:lstStyle/>
          <a:p>
            <a:pPr algn="ctr">
              <a:buFont typeface="Arial" pitchFamily="34" charset="0"/>
              <a:buNone/>
            </a:pPr>
            <a:r>
              <a:rPr lang="en-US" sz="2600" b="1">
                <a:solidFill>
                  <a:srgbClr val="000000"/>
                </a:solidFill>
                <a:latin typeface="Calibri"/>
                <a:cs typeface="Calibri"/>
              </a:rPr>
              <a:t>No alert</a:t>
            </a:r>
            <a:r>
              <a:rPr lang="en-US" sz="2600" b="1" baseline="30000">
                <a:solidFill>
                  <a:srgbClr val="000000"/>
                </a:solidFill>
                <a:latin typeface="Calibri"/>
                <a:cs typeface="Calibri"/>
              </a:rPr>
              <a:t>§</a:t>
            </a:r>
            <a:endParaRPr lang="en-US" sz="2600" b="1" baseline="30000">
              <a:solidFill>
                <a:srgbClr val="000000"/>
              </a:solidFill>
              <a:latin typeface="Calibri" panose="020F0502020204030204" pitchFamily="34" charset="0"/>
            </a:endParaRPr>
          </a:p>
          <a:p>
            <a:pPr algn="ctr">
              <a:buFont typeface="Arial" pitchFamily="34" charset="0"/>
              <a:buNone/>
            </a:pPr>
            <a:r>
              <a:rPr lang="en-US" sz="2600">
                <a:solidFill>
                  <a:srgbClr val="000000"/>
                </a:solidFill>
                <a:latin typeface="Calibri"/>
                <a:cs typeface="Calibri"/>
              </a:rPr>
              <a:t>(N=1,246)</a:t>
            </a:r>
          </a:p>
        </p:txBody>
      </p:sp>
      <p:sp>
        <p:nvSpPr>
          <p:cNvPr id="7" name="Rectangle 6">
            <a:extLst>
              <a:ext uri="{FF2B5EF4-FFF2-40B4-BE49-F238E27FC236}">
                <a16:creationId xmlns:a16="http://schemas.microsoft.com/office/drawing/2014/main" id="{40357C21-6DBF-2E4D-42F9-09DAE4D35F98}"/>
              </a:ext>
            </a:extLst>
          </p:cNvPr>
          <p:cNvSpPr/>
          <p:nvPr/>
        </p:nvSpPr>
        <p:spPr>
          <a:xfrm>
            <a:off x="-3307" y="5892016"/>
            <a:ext cx="12105040" cy="861774"/>
          </a:xfrm>
          <a:prstGeom prst="rect">
            <a:avLst/>
          </a:prstGeom>
        </p:spPr>
        <p:txBody>
          <a:bodyPr wrap="square" lIns="121920" tIns="60960" rIns="121920" bIns="60960" anchor="t">
            <a:spAutoFit/>
          </a:bodyPr>
          <a:lstStyle/>
          <a:p>
            <a:r>
              <a:rPr lang="en-US" sz="1200" baseline="30000" dirty="0">
                <a:solidFill>
                  <a:srgbClr val="000000"/>
                </a:solidFill>
                <a:latin typeface="Calibri"/>
                <a:cs typeface="Calibri"/>
              </a:rPr>
              <a:t>*</a:t>
            </a:r>
            <a:r>
              <a:rPr lang="en-US" sz="1200" dirty="0">
                <a:solidFill>
                  <a:srgbClr val="000000"/>
                </a:solidFill>
                <a:latin typeface="Calibri"/>
                <a:cs typeface="Calibri"/>
              </a:rPr>
              <a:t>Clusters have two or more cases with matching whole-genome multilocus sequence type (wgMLSType) within a county during the specified 3-year period.</a:t>
            </a:r>
            <a:endParaRPr lang="en-US" sz="1200" dirty="0">
              <a:latin typeface="Calibri"/>
              <a:cs typeface="Calibri"/>
            </a:endParaRPr>
          </a:p>
          <a:p>
            <a:r>
              <a:rPr lang="en-US" sz="1200" baseline="30000" dirty="0">
                <a:solidFill>
                  <a:srgbClr val="000000"/>
                </a:solidFill>
                <a:latin typeface="Calibri"/>
                <a:cs typeface="Calibri"/>
              </a:rPr>
              <a:t>†</a:t>
            </a:r>
            <a:r>
              <a:rPr lang="en-US" sz="1200" dirty="0">
                <a:solidFill>
                  <a:srgbClr val="000000"/>
                </a:solidFill>
                <a:latin typeface="Calibri"/>
                <a:ea typeface="Calibri" panose="020F0502020204030204" pitchFamily="34" charset="0"/>
                <a:cs typeface="Calibri"/>
              </a:rPr>
              <a:t>Cases with unknown origin of birth not shown (n=13).</a:t>
            </a:r>
            <a:endParaRPr lang="en-US" sz="1200" dirty="0">
              <a:latin typeface="Calibri"/>
              <a:cs typeface="Calibri"/>
            </a:endParaRPr>
          </a:p>
          <a:p>
            <a:r>
              <a:rPr lang="en-US" sz="1200" baseline="30000" dirty="0">
                <a:solidFill>
                  <a:srgbClr val="000000"/>
                </a:solidFill>
                <a:latin typeface="Calibri"/>
                <a:ea typeface="Calibri" panose="020F0502020204030204" pitchFamily="34" charset="0"/>
                <a:cs typeface="Calibri"/>
              </a:rPr>
              <a:t>§</a:t>
            </a:r>
            <a:r>
              <a:rPr lang="en-US" sz="1200" dirty="0">
                <a:solidFill>
                  <a:srgbClr val="000000"/>
                </a:solidFill>
                <a:latin typeface="Calibri"/>
                <a:ea typeface="Calibri" panose="020F0502020204030204" pitchFamily="34" charset="0"/>
                <a:cs typeface="Calibri"/>
              </a:rPr>
              <a:t>No alert indicates the case was in a cluster with a log-likelihood ratio (LLR) of &lt;4.</a:t>
            </a:r>
            <a:endParaRPr lang="en-US" dirty="0"/>
          </a:p>
          <a:p>
            <a:r>
              <a:rPr lang="en-US" sz="1200" baseline="30000" dirty="0">
                <a:solidFill>
                  <a:srgbClr val="3F3F3F"/>
                </a:solidFill>
                <a:latin typeface="+mn-lt"/>
              </a:rPr>
              <a:t>¶</a:t>
            </a:r>
            <a:r>
              <a:rPr lang="en-US" sz="1200" dirty="0">
                <a:solidFill>
                  <a:srgbClr val="000000"/>
                </a:solidFill>
                <a:latin typeface="Calibri"/>
                <a:ea typeface="Calibri" panose="020F0502020204030204" pitchFamily="34" charset="0"/>
                <a:cs typeface="Calibri"/>
              </a:rPr>
              <a:t>Alert indicates the case was in a cluster with an LLR of ≥4.</a:t>
            </a:r>
          </a:p>
        </p:txBody>
      </p:sp>
    </p:spTree>
    <p:extLst>
      <p:ext uri="{BB962C8B-B14F-4D97-AF65-F5344CB8AC3E}">
        <p14:creationId xmlns:p14="http://schemas.microsoft.com/office/powerpoint/2010/main" val="163248867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9DDAC82B-435B-2B83-B930-0B50E088FB70}"/>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Clustered TB Cases in Alerted Clusters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Age Group,</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 </a:t>
            </a: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2021</a:t>
            </a:r>
            <a:r>
              <a:rPr kumimoji="0" lang="en-US" sz="2900" b="1" i="0" u="none" strike="noStrike" kern="1200" cap="none" spc="0" normalizeH="0" baseline="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2023</a:t>
            </a:r>
            <a:endParaRPr kumimoji="0" lang="en-US" sz="3000" b="0" i="0" u="none" strike="noStrike" kern="1200" cap="none" spc="0" normalizeH="0" baseline="0" noProof="0" dirty="0">
              <a:ln>
                <a:noFill/>
              </a:ln>
              <a:solidFill>
                <a:srgbClr val="164380"/>
              </a:solidFill>
              <a:effectLst/>
              <a:uLnTx/>
              <a:uFillTx/>
              <a:latin typeface="Calibri" pitchFamily="34" charset="0"/>
              <a:ea typeface="+mj-ea"/>
              <a:cs typeface="Calibri" pitchFamily="34" charset="0"/>
            </a:endParaRPr>
          </a:p>
        </p:txBody>
      </p:sp>
      <p:graphicFrame>
        <p:nvGraphicFramePr>
          <p:cNvPr id="7" name="Content Placeholder 17" descr="Bar graph of percentage of U.S. clustered TB cases in alerted clusters by age groups during 2021-2023.">
            <a:extLst>
              <a:ext uri="{FF2B5EF4-FFF2-40B4-BE49-F238E27FC236}">
                <a16:creationId xmlns:a16="http://schemas.microsoft.com/office/drawing/2014/main" id="{DED33AE0-2173-60C5-C8A7-5ED37010829D}"/>
              </a:ext>
            </a:extLst>
          </p:cNvPr>
          <p:cNvGraphicFramePr>
            <a:graphicFrameLocks noChangeAspect="1"/>
          </p:cNvGraphicFramePr>
          <p:nvPr>
            <p:extLst>
              <p:ext uri="{D42A27DB-BD31-4B8C-83A1-F6EECF244321}">
                <p14:modId xmlns:p14="http://schemas.microsoft.com/office/powerpoint/2010/main" val="2344260917"/>
              </p:ext>
            </p:extLst>
          </p:nvPr>
        </p:nvGraphicFramePr>
        <p:xfrm>
          <a:off x="887376" y="1133856"/>
          <a:ext cx="10417247" cy="531978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7330C1A2-708F-23D8-5520-EC2D149099FE}"/>
              </a:ext>
            </a:extLst>
          </p:cNvPr>
          <p:cNvSpPr/>
          <p:nvPr/>
        </p:nvSpPr>
        <p:spPr>
          <a:xfrm>
            <a:off x="14338" y="6267405"/>
            <a:ext cx="12105040" cy="492443"/>
          </a:xfrm>
          <a:prstGeom prst="rect">
            <a:avLst/>
          </a:prstGeom>
        </p:spPr>
        <p:txBody>
          <a:bodyPr wrap="square" lIns="121920" tIns="60960" rIns="121920" bIns="60960" anchor="t">
            <a:spAutoFit/>
          </a:bodyPr>
          <a:lstStyle/>
          <a:p>
            <a:r>
              <a:rPr lang="en-US" sz="1200" baseline="30000" dirty="0">
                <a:solidFill>
                  <a:srgbClr val="000000"/>
                </a:solidFill>
                <a:latin typeface="Calibri"/>
                <a:cs typeface="Calibri"/>
              </a:rPr>
              <a:t>*</a:t>
            </a:r>
            <a:r>
              <a:rPr lang="en-US" sz="1200" dirty="0">
                <a:solidFill>
                  <a:srgbClr val="000000"/>
                </a:solidFill>
                <a:latin typeface="Calibri"/>
                <a:cs typeface="Calibri"/>
              </a:rPr>
              <a:t>Clusters have two or more cases with matching whole-genome multilocus sequence type (wgMLSType) within a county during the specified 3-year period.</a:t>
            </a:r>
            <a:r>
              <a:rPr lang="en-US" sz="1200" baseline="30000" dirty="0">
                <a:solidFill>
                  <a:srgbClr val="000000"/>
                </a:solidFill>
                <a:latin typeface="Calibri"/>
                <a:cs typeface="Calibri"/>
              </a:rPr>
              <a:t> </a:t>
            </a:r>
            <a:r>
              <a:rPr lang="en-US" sz="1200" dirty="0">
                <a:solidFill>
                  <a:srgbClr val="000000"/>
                </a:solidFill>
                <a:latin typeface="Calibri"/>
                <a:ea typeface="Calibri" panose="020F0502020204030204" pitchFamily="34" charset="0"/>
                <a:cs typeface="Calibri"/>
              </a:rPr>
              <a:t>Alert indicates the case was in a cluster with a </a:t>
            </a:r>
            <a:r>
              <a:rPr lang="en-US" sz="1200" dirty="0">
                <a:solidFill>
                  <a:srgbClr val="000000"/>
                </a:solidFill>
                <a:latin typeface="Calibri"/>
                <a:cs typeface="Calibri"/>
              </a:rPr>
              <a:t>log-likelihood ratio (LLR)</a:t>
            </a:r>
            <a:r>
              <a:rPr lang="en-US" sz="1200" dirty="0">
                <a:solidFill>
                  <a:srgbClr val="000000"/>
                </a:solidFill>
                <a:latin typeface="Calibri"/>
                <a:ea typeface="Calibri" panose="020F0502020204030204" pitchFamily="34" charset="0"/>
                <a:cs typeface="Calibri"/>
              </a:rPr>
              <a:t> of ≥4.</a:t>
            </a:r>
          </a:p>
        </p:txBody>
      </p:sp>
    </p:spTree>
    <p:extLst>
      <p:ext uri="{BB962C8B-B14F-4D97-AF65-F5344CB8AC3E}">
        <p14:creationId xmlns:p14="http://schemas.microsoft.com/office/powerpoint/2010/main" val="150303658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DA5B27B9-E0C2-AE37-EBF6-283E65E16FCD}"/>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Clustered TB Cases in Alerted Clusters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Race/Ethnicity,</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 </a:t>
            </a: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2021</a:t>
            </a:r>
            <a:r>
              <a:rPr kumimoji="0" lang="en-US" sz="2900" b="1" i="0" u="none" strike="noStrike" kern="1200" cap="none" spc="0" normalizeH="0" baseline="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2023</a:t>
            </a:r>
            <a:endParaRPr kumimoji="0" lang="en-US" sz="3000" b="0" i="0" u="none" strike="noStrike" kern="1200" cap="none" spc="0" normalizeH="0" baseline="0" noProof="0" dirty="0">
              <a:ln>
                <a:noFill/>
              </a:ln>
              <a:solidFill>
                <a:srgbClr val="164380"/>
              </a:solidFill>
              <a:effectLst/>
              <a:uLnTx/>
              <a:uFillTx/>
              <a:latin typeface="Calibri" pitchFamily="34" charset="0"/>
              <a:ea typeface="+mj-ea"/>
              <a:cs typeface="Calibri" pitchFamily="34" charset="0"/>
            </a:endParaRPr>
          </a:p>
        </p:txBody>
      </p:sp>
      <p:graphicFrame>
        <p:nvGraphicFramePr>
          <p:cNvPr id="7" name="Content Placeholder 17" descr="Bar graph of percentage of U.S. clustered TB cases in alerted clusters by race/ethnicity during 2021-2023. ">
            <a:extLst>
              <a:ext uri="{FF2B5EF4-FFF2-40B4-BE49-F238E27FC236}">
                <a16:creationId xmlns:a16="http://schemas.microsoft.com/office/drawing/2014/main" id="{5BAA5206-BF03-20C8-52CB-3D29688BC0DB}"/>
              </a:ext>
            </a:extLst>
          </p:cNvPr>
          <p:cNvGraphicFramePr>
            <a:graphicFrameLocks noChangeAspect="1"/>
          </p:cNvGraphicFramePr>
          <p:nvPr>
            <p:extLst>
              <p:ext uri="{D42A27DB-BD31-4B8C-83A1-F6EECF244321}">
                <p14:modId xmlns:p14="http://schemas.microsoft.com/office/powerpoint/2010/main" val="3189276709"/>
              </p:ext>
            </p:extLst>
          </p:nvPr>
        </p:nvGraphicFramePr>
        <p:xfrm>
          <a:off x="369712" y="1070381"/>
          <a:ext cx="11452576" cy="49165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FEFDBA3D-D191-F3ED-B7E8-4D3ED5D0E318}"/>
              </a:ext>
            </a:extLst>
          </p:cNvPr>
          <p:cNvSpPr txBox="1">
            <a:spLocks/>
          </p:cNvSpPr>
          <p:nvPr/>
        </p:nvSpPr>
        <p:spPr>
          <a:xfrm>
            <a:off x="0" y="5787619"/>
            <a:ext cx="12192000" cy="9308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dirty="0">
                <a:solidFill>
                  <a:srgbClr val="000000"/>
                </a:solidFill>
                <a:latin typeface="Calibri"/>
                <a:cs typeface="Calibri"/>
              </a:rPr>
              <a:t>*</a:t>
            </a:r>
            <a:r>
              <a:rPr lang="en-US" sz="1200" dirty="0">
                <a:solidFill>
                  <a:srgbClr val="000000"/>
                </a:solidFill>
                <a:latin typeface="Calibri"/>
                <a:cs typeface="Calibri"/>
              </a:rPr>
              <a:t>Clusters have two or more cases with matching whole-genome multilocus sequence type (wgMLSType) within a county during the specified 3-year period.</a:t>
            </a:r>
            <a:r>
              <a:rPr lang="en-US" sz="1200" baseline="30000" dirty="0">
                <a:solidFill>
                  <a:srgbClr val="000000"/>
                </a:solidFill>
                <a:latin typeface="Calibri"/>
                <a:cs typeface="Calibri"/>
              </a:rPr>
              <a:t> </a:t>
            </a:r>
            <a:r>
              <a:rPr lang="en-US" sz="1200" dirty="0">
                <a:solidFill>
                  <a:srgbClr val="000000"/>
                </a:solidFill>
                <a:latin typeface="Calibri"/>
                <a:ea typeface="Calibri" panose="020F0502020204030204" pitchFamily="34" charset="0"/>
                <a:cs typeface="Calibri"/>
              </a:rPr>
              <a:t>Alert indicates the case was in a cluster with a </a:t>
            </a:r>
            <a:r>
              <a:rPr lang="en-US" sz="1200" dirty="0">
                <a:solidFill>
                  <a:srgbClr val="000000"/>
                </a:solidFill>
                <a:latin typeface="Calibri"/>
                <a:cs typeface="Calibri"/>
              </a:rPr>
              <a:t>log-likelihood ratio (LLR)</a:t>
            </a:r>
            <a:r>
              <a:rPr lang="en-US" sz="1200" dirty="0">
                <a:solidFill>
                  <a:srgbClr val="000000"/>
                </a:solidFill>
                <a:latin typeface="Calibri"/>
                <a:ea typeface="Calibri" panose="020F0502020204030204" pitchFamily="34" charset="0"/>
                <a:cs typeface="Calibri"/>
              </a:rPr>
              <a:t> of ≥4.</a:t>
            </a:r>
            <a:endParaRPr lang="en-US" sz="1200" baseline="30000" dirty="0">
              <a:solidFill>
                <a:srgbClr val="000000"/>
              </a:solidFill>
              <a:latin typeface="Calibri" panose="020F0502020204030204" pitchFamily="34" charset="0"/>
            </a:endParaRPr>
          </a:p>
          <a:p>
            <a:pPr marL="0" indent="0" fontAlgn="auto">
              <a:spcBef>
                <a:spcPts val="0"/>
              </a:spcBef>
              <a:spcAft>
                <a:spcPts val="0"/>
              </a:spcAft>
              <a:buFont typeface="Arial" pitchFamily="34" charset="0"/>
              <a:buNone/>
            </a:pPr>
            <a:r>
              <a:rPr lang="en-US" sz="1200" baseline="30000" dirty="0">
                <a:solidFill>
                  <a:srgbClr val="000000"/>
                </a:solidFill>
                <a:latin typeface="Calibri" panose="020F0502020204030204" pitchFamily="34" charset="0"/>
              </a:rPr>
              <a:t>†</a:t>
            </a:r>
            <a:r>
              <a:rPr lang="en-US" sz="1200" dirty="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Due to “Other race” being first reported as a new race category in 2023, information for “Other race” was not included in this slide.</a:t>
            </a:r>
          </a:p>
        </p:txBody>
      </p:sp>
    </p:spTree>
    <p:extLst>
      <p:ext uri="{BB962C8B-B14F-4D97-AF65-F5344CB8AC3E}">
        <p14:creationId xmlns:p14="http://schemas.microsoft.com/office/powerpoint/2010/main" val="14214082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2E557110-65E5-F359-07C0-5DC3E1032845}"/>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Clustered TB Cases in Alerted Clusters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Selected Risk Factors,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 </a:t>
            </a: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2021</a:t>
            </a:r>
            <a:r>
              <a:rPr kumimoji="0" lang="en-US" sz="2900" b="1" i="0" u="none" strike="noStrike" kern="1200" cap="none" spc="0" normalizeH="0" baseline="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2023</a:t>
            </a:r>
            <a:endParaRPr kumimoji="0" lang="en-US" sz="3000" b="0" i="0" u="none" strike="noStrike" kern="1200" cap="none" spc="0" normalizeH="0" baseline="0" noProof="0" dirty="0">
              <a:ln>
                <a:noFill/>
              </a:ln>
              <a:solidFill>
                <a:srgbClr val="164380"/>
              </a:solidFill>
              <a:effectLst/>
              <a:uLnTx/>
              <a:uFillTx/>
              <a:latin typeface="Calibri" pitchFamily="34" charset="0"/>
              <a:ea typeface="+mj-ea"/>
              <a:cs typeface="Calibri" pitchFamily="34" charset="0"/>
            </a:endParaRPr>
          </a:p>
        </p:txBody>
      </p:sp>
      <p:sp>
        <p:nvSpPr>
          <p:cNvPr id="2" name="Rectangle 1">
            <a:extLst>
              <a:ext uri="{FF2B5EF4-FFF2-40B4-BE49-F238E27FC236}">
                <a16:creationId xmlns:a16="http://schemas.microsoft.com/office/drawing/2014/main" id="{E3B0EA39-957C-3526-4E03-3327CAD097E9}"/>
              </a:ext>
            </a:extLst>
          </p:cNvPr>
          <p:cNvSpPr/>
          <p:nvPr/>
        </p:nvSpPr>
        <p:spPr>
          <a:xfrm>
            <a:off x="44818" y="6267405"/>
            <a:ext cx="12105040" cy="492443"/>
          </a:xfrm>
          <a:prstGeom prst="rect">
            <a:avLst/>
          </a:prstGeom>
        </p:spPr>
        <p:txBody>
          <a:bodyPr wrap="square" lIns="121920" tIns="60960" rIns="121920" bIns="60960" anchor="t">
            <a:spAutoFit/>
          </a:bodyPr>
          <a:lstStyle/>
          <a:p>
            <a:r>
              <a:rPr lang="en-US" sz="1200" baseline="30000" dirty="0">
                <a:solidFill>
                  <a:srgbClr val="000000"/>
                </a:solidFill>
                <a:latin typeface="Calibri"/>
                <a:cs typeface="Calibri"/>
              </a:rPr>
              <a:t>*</a:t>
            </a:r>
            <a:r>
              <a:rPr lang="en-US" sz="1200" dirty="0">
                <a:solidFill>
                  <a:srgbClr val="000000"/>
                </a:solidFill>
                <a:latin typeface="Calibri"/>
                <a:cs typeface="Calibri"/>
              </a:rPr>
              <a:t>Clusters have two or more cases with matching whole-genome multilocus sequence type (wgMLSType) within a county during the specified 3-year period.</a:t>
            </a:r>
            <a:r>
              <a:rPr lang="en-US" sz="1200" baseline="30000" dirty="0">
                <a:solidFill>
                  <a:srgbClr val="000000"/>
                </a:solidFill>
                <a:latin typeface="Calibri"/>
                <a:cs typeface="Calibri"/>
              </a:rPr>
              <a:t> </a:t>
            </a:r>
            <a:r>
              <a:rPr lang="en-US" sz="1200" dirty="0">
                <a:solidFill>
                  <a:srgbClr val="000000"/>
                </a:solidFill>
                <a:latin typeface="Calibri"/>
                <a:ea typeface="Calibri" panose="020F0502020204030204" pitchFamily="34" charset="0"/>
                <a:cs typeface="Calibri"/>
              </a:rPr>
              <a:t>Alert indicates the case was in a cluster with a </a:t>
            </a:r>
            <a:r>
              <a:rPr lang="en-US" sz="1200" dirty="0">
                <a:solidFill>
                  <a:srgbClr val="000000"/>
                </a:solidFill>
                <a:latin typeface="Calibri"/>
                <a:cs typeface="Calibri"/>
              </a:rPr>
              <a:t>log-likelihood ratio (LLR)</a:t>
            </a:r>
            <a:r>
              <a:rPr lang="en-US" sz="1200" dirty="0">
                <a:solidFill>
                  <a:srgbClr val="000000"/>
                </a:solidFill>
                <a:latin typeface="Calibri"/>
                <a:ea typeface="Calibri" panose="020F0502020204030204" pitchFamily="34" charset="0"/>
                <a:cs typeface="Calibri"/>
              </a:rPr>
              <a:t> of ≥4.</a:t>
            </a:r>
          </a:p>
        </p:txBody>
      </p:sp>
      <p:graphicFrame>
        <p:nvGraphicFramePr>
          <p:cNvPr id="7" name="Content Placeholder 17" descr="Bar graph of percentage of U.S. clustered TB cases in alerted clusters by selected risk factors during 2021-2023. ">
            <a:extLst>
              <a:ext uri="{FF2B5EF4-FFF2-40B4-BE49-F238E27FC236}">
                <a16:creationId xmlns:a16="http://schemas.microsoft.com/office/drawing/2014/main" id="{F9E4D401-4F76-A314-7D6D-2E69AD533AA1}"/>
              </a:ext>
            </a:extLst>
          </p:cNvPr>
          <p:cNvGraphicFramePr>
            <a:graphicFrameLocks noChangeAspect="1"/>
          </p:cNvGraphicFramePr>
          <p:nvPr>
            <p:extLst>
              <p:ext uri="{D42A27DB-BD31-4B8C-83A1-F6EECF244321}">
                <p14:modId xmlns:p14="http://schemas.microsoft.com/office/powerpoint/2010/main" val="2457008350"/>
              </p:ext>
            </p:extLst>
          </p:nvPr>
        </p:nvGraphicFramePr>
        <p:xfrm>
          <a:off x="222859" y="1179238"/>
          <a:ext cx="11461315" cy="5088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73613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36B0AA-4F17-76B7-338B-E2768F0D6CDE}"/>
              </a:ext>
            </a:extLst>
          </p:cNvPr>
          <p:cNvSpPr txBox="1">
            <a:spLocks/>
          </p:cNvSpPr>
          <p:nvPr/>
        </p:nvSpPr>
        <p:spPr>
          <a:xfrm>
            <a:off x="556594" y="1413448"/>
            <a:ext cx="11264348" cy="37028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National Center for HIV, Viral Hepatitis, STD, and TB Prevention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Centers for Disease Control and Prevention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1600 Clifton Road 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Atlanta, GA 30329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Phone: 404-639-8120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E-mail: </a:t>
            </a: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2"/>
              </a:rPr>
              <a:t>tbinfo@cdc.gov</a:t>
            </a: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Internet Address: </a:t>
            </a: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http://www.cdc.gov/tb/</a:t>
            </a:r>
            <a:endPar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2133"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r>
              <a:rPr kumimoji="0" lang="en-US" sz="2133"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br>
              <a:rPr kumimoji="0" lang="en-US" sz="2133"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endParaRPr kumimoji="0" lang="en-US" sz="2133"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4FE1221C-F663-8376-0973-003C6FFE7BB1}"/>
              </a:ext>
            </a:extLst>
          </p:cNvPr>
          <p:cNvSpPr txBox="1">
            <a:spLocks noGrp="1"/>
          </p:cNvSpPr>
          <p:nvPr>
            <p:ph type="title" idx="4294967295"/>
          </p:nvPr>
        </p:nvSpPr>
        <p:spPr>
          <a:xfrm>
            <a:off x="556594" y="970368"/>
            <a:ext cx="6093994" cy="4154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Division of Tuberculosis Elimination </a:t>
            </a:r>
            <a:endParaRPr kumimoji="0" lang="en-US" sz="2100" b="0" i="0" u="none" strike="noStrike" kern="1200" cap="none" spc="0" normalizeH="0" baseline="0" noProof="0" dirty="0">
              <a:ln>
                <a:noFill/>
              </a:ln>
              <a:solidFill>
                <a:schemeClr val="tx1"/>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9635418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U.S. map with states shaded based on percentage of TB cases in 2023. Four states combined reported half of all cases.">
            <a:extLst>
              <a:ext uri="{FF2B5EF4-FFF2-40B4-BE49-F238E27FC236}">
                <a16:creationId xmlns:a16="http://schemas.microsoft.com/office/drawing/2014/main" id="{F0D9FB29-40EE-22CF-D471-DEAB9F6D7005}"/>
              </a:ext>
            </a:extLst>
          </p:cNvPr>
          <p:cNvSpPr txBox="1">
            <a:spLocks noGrp="1"/>
          </p:cNvSpPr>
          <p:nvPr>
            <p:ph type="title" idx="4294967295"/>
          </p:nvPr>
        </p:nvSpPr>
        <p:spPr>
          <a:xfrm>
            <a:off x="609600" y="164590"/>
            <a:ext cx="10972800" cy="925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and Percentages by Reporting Area,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2023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(N=9,633)</a:t>
            </a:r>
            <a:endParaRPr kumimoji="0" lang="en-US" sz="3000" b="0" i="0" u="none" strike="noStrike" kern="1200" cap="none" spc="0" normalizeH="0" baseline="0" noProof="0" dirty="0">
              <a:ln>
                <a:noFill/>
              </a:ln>
              <a:solidFill>
                <a:srgbClr val="164380"/>
              </a:solidFill>
              <a:effectLst/>
              <a:uLnTx/>
              <a:uFillTx/>
              <a:latin typeface="Calibri" pitchFamily="34" charset="0"/>
              <a:ea typeface="+mj-ea"/>
              <a:cs typeface="Calibri" pitchFamily="34" charset="0"/>
            </a:endParaRPr>
          </a:p>
        </p:txBody>
      </p:sp>
      <p:pic>
        <p:nvPicPr>
          <p:cNvPr id="5" name="Picture 4" descr="U.S. map with states shaded based on percentage of TB cases in 2023. Four states combined reported half of all cases.">
            <a:extLst>
              <a:ext uri="{FF2B5EF4-FFF2-40B4-BE49-F238E27FC236}">
                <a16:creationId xmlns:a16="http://schemas.microsoft.com/office/drawing/2014/main" id="{517CA1BE-6E4F-1CE7-B1E2-C59B9AF3B89F}"/>
              </a:ext>
            </a:extLst>
          </p:cNvPr>
          <p:cNvPicPr>
            <a:picLocks noChangeAspect="1"/>
          </p:cNvPicPr>
          <p:nvPr/>
        </p:nvPicPr>
        <p:blipFill rotWithShape="1">
          <a:blip r:embed="rId3">
            <a:extLst>
              <a:ext uri="{28A0092B-C50C-407E-A947-70E740481C1C}">
                <a14:useLocalDpi xmlns:a14="http://schemas.microsoft.com/office/drawing/2010/main" val="0"/>
              </a:ext>
            </a:extLst>
          </a:blip>
          <a:srcRect l="12825" t="8256" r="17643" b="11092"/>
          <a:stretch/>
        </p:blipFill>
        <p:spPr>
          <a:xfrm>
            <a:off x="1372944" y="1039533"/>
            <a:ext cx="8805267" cy="5570941"/>
          </a:xfrm>
          <a:prstGeom prst="rect">
            <a:avLst/>
          </a:prstGeom>
        </p:spPr>
      </p:pic>
      <p:cxnSp>
        <p:nvCxnSpPr>
          <p:cNvPr id="8" name="Straight Connector 7">
            <a:extLst>
              <a:ext uri="{FF2B5EF4-FFF2-40B4-BE49-F238E27FC236}">
                <a16:creationId xmlns:a16="http://schemas.microsoft.com/office/drawing/2014/main" id="{7A1AE372-6C2C-CDD0-87E6-60AB1DDEC6C0}"/>
              </a:ext>
              <a:ext uri="{C183D7F6-B498-43B3-948B-1728B52AA6E4}">
                <adec:decorative xmlns:adec="http://schemas.microsoft.com/office/drawing/2017/decorative" val="1"/>
              </a:ext>
            </a:extLst>
          </p:cNvPr>
          <p:cNvCxnSpPr>
            <a:cxnSpLocks/>
          </p:cNvCxnSpPr>
          <p:nvPr/>
        </p:nvCxnSpPr>
        <p:spPr>
          <a:xfrm flipH="1" flipV="1">
            <a:off x="1742442" y="3213640"/>
            <a:ext cx="457200" cy="0"/>
          </a:xfrm>
          <a:prstGeom prst="line">
            <a:avLst/>
          </a:prstGeom>
          <a:noFill/>
          <a:ln w="31750" cap="flat" cmpd="sng" algn="ctr">
            <a:solidFill>
              <a:srgbClr val="164380"/>
            </a:solidFill>
            <a:prstDash val="solid"/>
          </a:ln>
          <a:effectLst/>
        </p:spPr>
      </p:cxnSp>
      <p:cxnSp>
        <p:nvCxnSpPr>
          <p:cNvPr id="9" name="Straight Connector 8">
            <a:extLst>
              <a:ext uri="{FF2B5EF4-FFF2-40B4-BE49-F238E27FC236}">
                <a16:creationId xmlns:a16="http://schemas.microsoft.com/office/drawing/2014/main" id="{16BB7E21-D54F-BFA3-E6BD-9BD54DFB5967}"/>
              </a:ext>
              <a:ext uri="{C183D7F6-B498-43B3-948B-1728B52AA6E4}">
                <adec:decorative xmlns:adec="http://schemas.microsoft.com/office/drawing/2017/decorative" val="1"/>
              </a:ext>
            </a:extLst>
          </p:cNvPr>
          <p:cNvCxnSpPr>
            <a:cxnSpLocks/>
            <a:stCxn id="10" idx="0"/>
          </p:cNvCxnSpPr>
          <p:nvPr/>
        </p:nvCxnSpPr>
        <p:spPr>
          <a:xfrm flipH="1" flipV="1">
            <a:off x="5905498" y="5243110"/>
            <a:ext cx="1376467" cy="524874"/>
          </a:xfrm>
          <a:prstGeom prst="line">
            <a:avLst/>
          </a:prstGeom>
          <a:noFill/>
          <a:ln w="31750" cap="flat" cmpd="sng" algn="ctr">
            <a:solidFill>
              <a:srgbClr val="164380"/>
            </a:solidFill>
            <a:prstDash val="solid"/>
          </a:ln>
          <a:effectLst/>
        </p:spPr>
      </p:cxnSp>
      <p:sp>
        <p:nvSpPr>
          <p:cNvPr id="10" name="TextBox 9">
            <a:extLst>
              <a:ext uri="{FF2B5EF4-FFF2-40B4-BE49-F238E27FC236}">
                <a16:creationId xmlns:a16="http://schemas.microsoft.com/office/drawing/2014/main" id="{29FA2901-4E59-29BB-6DD1-28FD58D2EF43}"/>
              </a:ext>
            </a:extLst>
          </p:cNvPr>
          <p:cNvSpPr txBox="1"/>
          <p:nvPr/>
        </p:nvSpPr>
        <p:spPr>
          <a:xfrm>
            <a:off x="6480858" y="5767984"/>
            <a:ext cx="1602213"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Texas </a:t>
            </a:r>
            <a:endParaRPr kumimoji="0" lang="en-US" sz="1800" b="0" i="0" u="none" strike="noStrike" kern="0" cap="none" spc="0" normalizeH="0" baseline="0" noProof="0">
              <a:ln>
                <a:noFill/>
              </a:ln>
              <a:solidFill>
                <a:srgbClr val="000000">
                  <a:lumMod val="85000"/>
                  <a:lumOff val="15000"/>
                </a:srgbClr>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13% (n=1,242)</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1" name="Straight Connector 10">
            <a:extLst>
              <a:ext uri="{FF2B5EF4-FFF2-40B4-BE49-F238E27FC236}">
                <a16:creationId xmlns:a16="http://schemas.microsoft.com/office/drawing/2014/main" id="{70410C02-E64E-C91C-551D-7D78A8DC9AB0}"/>
              </a:ext>
              <a:ext uri="{C183D7F6-B498-43B3-948B-1728B52AA6E4}">
                <adec:decorative xmlns:adec="http://schemas.microsoft.com/office/drawing/2017/decorative" val="1"/>
              </a:ext>
            </a:extLst>
          </p:cNvPr>
          <p:cNvCxnSpPr>
            <a:cxnSpLocks/>
          </p:cNvCxnSpPr>
          <p:nvPr/>
        </p:nvCxnSpPr>
        <p:spPr>
          <a:xfrm flipH="1">
            <a:off x="9319467" y="2268473"/>
            <a:ext cx="930377" cy="0"/>
          </a:xfrm>
          <a:prstGeom prst="line">
            <a:avLst/>
          </a:prstGeom>
          <a:noFill/>
          <a:ln w="31750" cap="flat" cmpd="sng" algn="ctr">
            <a:solidFill>
              <a:srgbClr val="164380"/>
            </a:solidFill>
            <a:prstDash val="solid"/>
          </a:ln>
          <a:effectLst/>
        </p:spPr>
      </p:cxnSp>
      <p:sp>
        <p:nvSpPr>
          <p:cNvPr id="12" name="TextBox 11">
            <a:extLst>
              <a:ext uri="{FF2B5EF4-FFF2-40B4-BE49-F238E27FC236}">
                <a16:creationId xmlns:a16="http://schemas.microsoft.com/office/drawing/2014/main" id="{3381ACDA-1708-3EC4-F669-797B7DF9D248}"/>
              </a:ext>
            </a:extLst>
          </p:cNvPr>
          <p:cNvSpPr txBox="1"/>
          <p:nvPr/>
        </p:nvSpPr>
        <p:spPr>
          <a:xfrm>
            <a:off x="205620" y="2891071"/>
            <a:ext cx="1628262"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California </a:t>
            </a:r>
            <a:r>
              <a:rPr lang="en-US" kern="0">
                <a:solidFill>
                  <a:srgbClr val="000000">
                    <a:lumMod val="85000"/>
                    <a:lumOff val="15000"/>
                  </a:srgbClr>
                </a:solidFill>
                <a:latin typeface="Calibri"/>
                <a:cs typeface="Calibri"/>
              </a:rPr>
              <a:t>22</a:t>
            </a: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 (n=2,112)</a:t>
            </a:r>
            <a:endParaRPr kumimoji="0" lang="en-US" sz="1800" b="0" i="0" u="none" strike="noStrike" kern="0" cap="none" spc="0" normalizeH="0" baseline="0" noProof="0">
              <a:ln>
                <a:noFill/>
              </a:ln>
              <a:solidFill>
                <a:srgbClr val="000000">
                  <a:lumMod val="85000"/>
                  <a:lumOff val="15000"/>
                </a:srgbClr>
              </a:solidFill>
              <a:effectLst/>
              <a:uLnTx/>
              <a:uFillTx/>
            </a:endParaRPr>
          </a:p>
        </p:txBody>
      </p:sp>
      <p:sp>
        <p:nvSpPr>
          <p:cNvPr id="13" name="TextBox 12">
            <a:extLst>
              <a:ext uri="{FF2B5EF4-FFF2-40B4-BE49-F238E27FC236}">
                <a16:creationId xmlns:a16="http://schemas.microsoft.com/office/drawing/2014/main" id="{E4877845-52E8-85B4-07DF-C74F16BBEF3A}"/>
              </a:ext>
            </a:extLst>
          </p:cNvPr>
          <p:cNvSpPr txBox="1"/>
          <p:nvPr/>
        </p:nvSpPr>
        <p:spPr>
          <a:xfrm>
            <a:off x="10249844" y="1960551"/>
            <a:ext cx="1496380"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New York</a:t>
            </a:r>
            <a:r>
              <a:rPr kumimoji="0" lang="en-US" sz="1800" b="0" i="0" u="none" strike="noStrike" kern="0" cap="none" spc="0" normalizeH="0" baseline="30000" noProof="0">
                <a:ln>
                  <a:noFill/>
                </a:ln>
                <a:solidFill>
                  <a:srgbClr val="000000">
                    <a:lumMod val="85000"/>
                    <a:lumOff val="15000"/>
                  </a:srgbClr>
                </a:solidFill>
                <a:effectLst/>
                <a:uLnTx/>
                <a:uFillTx/>
                <a:latin typeface="Calibri"/>
                <a:cs typeface="Calibri"/>
              </a:rPr>
              <a:t>*</a:t>
            </a: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 </a:t>
            </a:r>
            <a:endParaRPr kumimoji="0" lang="en-US" sz="1800" b="0" i="0" u="none" strike="noStrike" kern="0" cap="none" spc="0" normalizeH="0" baseline="0" noProof="0">
              <a:ln>
                <a:noFill/>
              </a:ln>
              <a:solidFill>
                <a:srgbClr val="000000">
                  <a:lumMod val="85000"/>
                  <a:lumOff val="15000"/>
                </a:srgbClr>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9% (n=894)</a:t>
            </a:r>
            <a:endParaRPr kumimoji="0" lang="en-US" sz="1800" b="0" i="0" u="none" strike="noStrike" kern="0" cap="none" spc="0" normalizeH="0" baseline="0" noProof="0">
              <a:ln>
                <a:noFill/>
              </a:ln>
              <a:solidFill>
                <a:srgbClr val="000000">
                  <a:lumMod val="85000"/>
                  <a:lumOff val="15000"/>
                </a:srgbClr>
              </a:solidFill>
              <a:effectLst/>
              <a:uLnTx/>
              <a:uFillTx/>
            </a:endParaRPr>
          </a:p>
        </p:txBody>
      </p:sp>
      <p:sp>
        <p:nvSpPr>
          <p:cNvPr id="14" name="Oval 64">
            <a:extLst>
              <a:ext uri="{FF2B5EF4-FFF2-40B4-BE49-F238E27FC236}">
                <a16:creationId xmlns:a16="http://schemas.microsoft.com/office/drawing/2014/main" id="{613103B9-15ED-5FE6-2231-0AF01C796F12}"/>
              </a:ext>
              <a:ext uri="{C183D7F6-B498-43B3-948B-1728B52AA6E4}">
                <adec:decorative xmlns:adec="http://schemas.microsoft.com/office/drawing/2017/decorative" val="1"/>
              </a:ext>
            </a:extLst>
          </p:cNvPr>
          <p:cNvSpPr>
            <a:spLocks noChangeArrowheads="1"/>
          </p:cNvSpPr>
          <p:nvPr/>
        </p:nvSpPr>
        <p:spPr bwMode="auto">
          <a:xfrm>
            <a:off x="9093889" y="3075658"/>
            <a:ext cx="152400" cy="150812"/>
          </a:xfrm>
          <a:prstGeom prst="ellipse">
            <a:avLst/>
          </a:prstGeom>
          <a:solidFill>
            <a:srgbClr val="BCE6E4"/>
          </a:solidFill>
          <a:ln w="19050">
            <a:solidFill>
              <a:srgbClr val="FFFFFF"/>
            </a:solidFill>
            <a:round/>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15" name="Group 14">
            <a:extLst>
              <a:ext uri="{FF2B5EF4-FFF2-40B4-BE49-F238E27FC236}">
                <a16:creationId xmlns:a16="http://schemas.microsoft.com/office/drawing/2014/main" id="{6AEC9313-620F-F9CE-2607-51214BAE3A8D}"/>
              </a:ext>
              <a:ext uri="{C183D7F6-B498-43B3-948B-1728B52AA6E4}">
                <adec:decorative xmlns:adec="http://schemas.microsoft.com/office/drawing/2017/decorative" val="1"/>
              </a:ext>
            </a:extLst>
          </p:cNvPr>
          <p:cNvGrpSpPr/>
          <p:nvPr/>
        </p:nvGrpSpPr>
        <p:grpSpPr>
          <a:xfrm>
            <a:off x="10284086" y="4904554"/>
            <a:ext cx="1858901" cy="1720078"/>
            <a:chOff x="10284086" y="4904554"/>
            <a:chExt cx="1858901" cy="1720078"/>
          </a:xfrm>
        </p:grpSpPr>
        <p:sp>
          <p:nvSpPr>
            <p:cNvPr id="16" name="TextBox 15">
              <a:extLst>
                <a:ext uri="{FF2B5EF4-FFF2-40B4-BE49-F238E27FC236}">
                  <a16:creationId xmlns:a16="http://schemas.microsoft.com/office/drawing/2014/main" id="{15A56B41-FCF0-2836-7A5F-552AFC0EB2AD}"/>
                </a:ext>
              </a:extLst>
            </p:cNvPr>
            <p:cNvSpPr txBox="1"/>
            <p:nvPr/>
          </p:nvSpPr>
          <p:spPr>
            <a:xfrm>
              <a:off x="10284086" y="4904554"/>
              <a:ext cx="1858901" cy="338554"/>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Number of TB cases</a:t>
              </a:r>
              <a:endParaRPr kumimoji="0" lang="en-US" sz="1600" b="0" i="0" u="none" strike="noStrike" kern="0" cap="none" spc="0" normalizeH="0" baseline="0" noProof="0">
                <a:ln>
                  <a:noFill/>
                </a:ln>
                <a:solidFill>
                  <a:srgbClr val="000000">
                    <a:lumMod val="85000"/>
                    <a:lumOff val="15000"/>
                  </a:srgbClr>
                </a:solidFill>
                <a:effectLst/>
                <a:uLnTx/>
                <a:uFillTx/>
              </a:endParaRPr>
            </a:p>
          </p:txBody>
        </p:sp>
        <p:sp>
          <p:nvSpPr>
            <p:cNvPr id="17" name="TextBox 16">
              <a:extLst>
                <a:ext uri="{FF2B5EF4-FFF2-40B4-BE49-F238E27FC236}">
                  <a16:creationId xmlns:a16="http://schemas.microsoft.com/office/drawing/2014/main" id="{0EB87AA1-3175-01A9-D3F2-8ED19D20E3D9}"/>
                </a:ext>
              </a:extLst>
            </p:cNvPr>
            <p:cNvSpPr txBox="1"/>
            <p:nvPr/>
          </p:nvSpPr>
          <p:spPr>
            <a:xfrm>
              <a:off x="10932081" y="5314874"/>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≤99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8" name="TextBox 17">
              <a:extLst>
                <a:ext uri="{FF2B5EF4-FFF2-40B4-BE49-F238E27FC236}">
                  <a16:creationId xmlns:a16="http://schemas.microsoft.com/office/drawing/2014/main" id="{A2669D84-E08C-B91E-6959-12D0FCFA129A}"/>
                </a:ext>
              </a:extLst>
            </p:cNvPr>
            <p:cNvSpPr txBox="1"/>
            <p:nvPr/>
          </p:nvSpPr>
          <p:spPr>
            <a:xfrm>
              <a:off x="10932081" y="5657324"/>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100–299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9" name="TextBox 18">
              <a:extLst>
                <a:ext uri="{FF2B5EF4-FFF2-40B4-BE49-F238E27FC236}">
                  <a16:creationId xmlns:a16="http://schemas.microsoft.com/office/drawing/2014/main" id="{298534C2-C999-5C30-39DC-7F1651113E9C}"/>
                </a:ext>
              </a:extLst>
            </p:cNvPr>
            <p:cNvSpPr txBox="1"/>
            <p:nvPr/>
          </p:nvSpPr>
          <p:spPr>
            <a:xfrm>
              <a:off x="10932082" y="5999773"/>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300–999</a:t>
              </a:r>
            </a:p>
          </p:txBody>
        </p:sp>
        <p:sp>
          <p:nvSpPr>
            <p:cNvPr id="20" name="TextBox 19">
              <a:extLst>
                <a:ext uri="{FF2B5EF4-FFF2-40B4-BE49-F238E27FC236}">
                  <a16:creationId xmlns:a16="http://schemas.microsoft.com/office/drawing/2014/main" id="{040BBC6D-81E3-B250-9B02-A2FECC1AECF2}"/>
                </a:ext>
              </a:extLst>
            </p:cNvPr>
            <p:cNvSpPr txBox="1"/>
            <p:nvPr/>
          </p:nvSpPr>
          <p:spPr>
            <a:xfrm>
              <a:off x="10932079" y="6316855"/>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≥1000</a:t>
              </a:r>
            </a:p>
          </p:txBody>
        </p:sp>
      </p:grpSp>
      <p:grpSp>
        <p:nvGrpSpPr>
          <p:cNvPr id="21" name="Group 20">
            <a:extLst>
              <a:ext uri="{FF2B5EF4-FFF2-40B4-BE49-F238E27FC236}">
                <a16:creationId xmlns:a16="http://schemas.microsoft.com/office/drawing/2014/main" id="{93EA663D-8892-AC2C-3847-E23596C06856}"/>
              </a:ext>
              <a:ext uri="{C183D7F6-B498-43B3-948B-1728B52AA6E4}">
                <adec:decorative xmlns:adec="http://schemas.microsoft.com/office/drawing/2017/decorative" val="1"/>
              </a:ext>
            </a:extLst>
          </p:cNvPr>
          <p:cNvGrpSpPr/>
          <p:nvPr/>
        </p:nvGrpSpPr>
        <p:grpSpPr>
          <a:xfrm>
            <a:off x="8615419" y="4337206"/>
            <a:ext cx="1562792" cy="1176771"/>
            <a:chOff x="8619928" y="4369915"/>
            <a:chExt cx="1562792" cy="1176771"/>
          </a:xfrm>
        </p:grpSpPr>
        <p:cxnSp>
          <p:nvCxnSpPr>
            <p:cNvPr id="22" name="Straight Connector 21">
              <a:extLst>
                <a:ext uri="{FF2B5EF4-FFF2-40B4-BE49-F238E27FC236}">
                  <a16:creationId xmlns:a16="http://schemas.microsoft.com/office/drawing/2014/main" id="{7EFBB235-5D56-09FA-2A1A-BBFBEF0495C8}"/>
                </a:ext>
              </a:extLst>
            </p:cNvPr>
            <p:cNvCxnSpPr>
              <a:cxnSpLocks/>
              <a:stCxn id="23" idx="2"/>
            </p:cNvCxnSpPr>
            <p:nvPr/>
          </p:nvCxnSpPr>
          <p:spPr>
            <a:xfrm flipH="1">
              <a:off x="8888522" y="5016246"/>
              <a:ext cx="512802" cy="530440"/>
            </a:xfrm>
            <a:prstGeom prst="line">
              <a:avLst/>
            </a:prstGeom>
            <a:noFill/>
            <a:ln w="31750" cap="flat" cmpd="sng" algn="ctr">
              <a:solidFill>
                <a:srgbClr val="164380"/>
              </a:solidFill>
              <a:prstDash val="solid"/>
            </a:ln>
            <a:effectLst/>
          </p:spPr>
        </p:cxnSp>
        <p:sp>
          <p:nvSpPr>
            <p:cNvPr id="23" name="TextBox 22">
              <a:extLst>
                <a:ext uri="{FF2B5EF4-FFF2-40B4-BE49-F238E27FC236}">
                  <a16:creationId xmlns:a16="http://schemas.microsoft.com/office/drawing/2014/main" id="{676B848D-E4B8-0F09-86E4-517E089BFBA0}"/>
                </a:ext>
              </a:extLst>
            </p:cNvPr>
            <p:cNvSpPr txBox="1"/>
            <p:nvPr/>
          </p:nvSpPr>
          <p:spPr>
            <a:xfrm>
              <a:off x="8619928" y="4369915"/>
              <a:ext cx="1562792"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Florida </a:t>
              </a:r>
              <a:endParaRPr kumimoji="0" lang="en-US" sz="1800" b="0" i="0" u="none" strike="noStrike" kern="0" cap="none" spc="0" normalizeH="0" baseline="0" noProof="0">
                <a:ln>
                  <a:noFill/>
                </a:ln>
                <a:solidFill>
                  <a:srgbClr val="000000">
                    <a:lumMod val="85000"/>
                    <a:lumOff val="15000"/>
                  </a:srgbClr>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6% (n=624)</a:t>
              </a:r>
              <a:endParaRPr kumimoji="0" lang="en-US" sz="1800" b="0" i="0" u="none" strike="noStrike" kern="0" cap="none" spc="0" normalizeH="0" baseline="0" noProof="0">
                <a:ln>
                  <a:noFill/>
                </a:ln>
                <a:solidFill>
                  <a:srgbClr val="000000">
                    <a:lumMod val="85000"/>
                    <a:lumOff val="15000"/>
                  </a:srgbClr>
                </a:solidFill>
                <a:effectLst/>
                <a:uLnTx/>
                <a:uFillTx/>
              </a:endParaRPr>
            </a:p>
          </p:txBody>
        </p:sp>
      </p:grpSp>
      <p:sp>
        <p:nvSpPr>
          <p:cNvPr id="24" name="Text Placeholder 3">
            <a:extLst>
              <a:ext uri="{FF2B5EF4-FFF2-40B4-BE49-F238E27FC236}">
                <a16:creationId xmlns:a16="http://schemas.microsoft.com/office/drawing/2014/main" id="{4945B917-8AED-EADE-1B8E-4DC87046C62C}"/>
              </a:ext>
            </a:extLst>
          </p:cNvPr>
          <p:cNvSpPr txBox="1">
            <a:spLocks/>
          </p:cNvSpPr>
          <p:nvPr/>
        </p:nvSpPr>
        <p:spPr>
          <a:xfrm>
            <a:off x="0" y="6463066"/>
            <a:ext cx="12192000" cy="2702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47" indent="-158747"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 Includes New York City</a:t>
            </a:r>
            <a:endParaRPr lang="en-US" sz="1200" baseline="30000">
              <a:solidFill>
                <a:srgbClr val="00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69AFC144-381C-FD1A-91CC-217FE03C3AA8}"/>
              </a:ext>
              <a:ext uri="{C183D7F6-B498-43B3-948B-1728B52AA6E4}">
                <adec:decorative xmlns:adec="http://schemas.microsoft.com/office/drawing/2017/decorative" val="1"/>
              </a:ext>
            </a:extLst>
          </p:cNvPr>
          <p:cNvGrpSpPr/>
          <p:nvPr/>
        </p:nvGrpSpPr>
        <p:grpSpPr>
          <a:xfrm>
            <a:off x="10626446" y="5335077"/>
            <a:ext cx="274666" cy="1223021"/>
            <a:chOff x="10626446" y="5335077"/>
            <a:chExt cx="274666" cy="1223021"/>
          </a:xfrm>
        </p:grpSpPr>
        <p:sp>
          <p:nvSpPr>
            <p:cNvPr id="26" name="Rectangle 25">
              <a:extLst>
                <a:ext uri="{FF2B5EF4-FFF2-40B4-BE49-F238E27FC236}">
                  <a16:creationId xmlns:a16="http://schemas.microsoft.com/office/drawing/2014/main" id="{2595436D-BA57-B613-7CF4-A5D5DFA4EC6B}"/>
                </a:ext>
              </a:extLst>
            </p:cNvPr>
            <p:cNvSpPr>
              <a:spLocks noChangeAspect="1"/>
            </p:cNvSpPr>
            <p:nvPr/>
          </p:nvSpPr>
          <p:spPr>
            <a:xfrm>
              <a:off x="10626446" y="5335077"/>
              <a:ext cx="274666" cy="228600"/>
            </a:xfrm>
            <a:prstGeom prst="rect">
              <a:avLst/>
            </a:prstGeom>
            <a:solidFill>
              <a:srgbClr val="BCE6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7" name="Rectangle 26">
              <a:extLst>
                <a:ext uri="{FF2B5EF4-FFF2-40B4-BE49-F238E27FC236}">
                  <a16:creationId xmlns:a16="http://schemas.microsoft.com/office/drawing/2014/main" id="{A4D08CB6-84E2-26B1-80C8-1C6F6D18F6E4}"/>
                </a:ext>
              </a:extLst>
            </p:cNvPr>
            <p:cNvSpPr>
              <a:spLocks/>
            </p:cNvSpPr>
            <p:nvPr/>
          </p:nvSpPr>
          <p:spPr>
            <a:xfrm>
              <a:off x="10626792" y="5664664"/>
              <a:ext cx="274320" cy="228600"/>
            </a:xfrm>
            <a:prstGeom prst="rect">
              <a:avLst/>
            </a:prstGeom>
            <a:solidFill>
              <a:srgbClr val="82D3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8" name="Rectangle 27">
              <a:extLst>
                <a:ext uri="{FF2B5EF4-FFF2-40B4-BE49-F238E27FC236}">
                  <a16:creationId xmlns:a16="http://schemas.microsoft.com/office/drawing/2014/main" id="{3E23DD71-4628-53E9-109C-71C1916816E9}"/>
                </a:ext>
              </a:extLst>
            </p:cNvPr>
            <p:cNvSpPr/>
            <p:nvPr/>
          </p:nvSpPr>
          <p:spPr>
            <a:xfrm>
              <a:off x="10626792" y="5994251"/>
              <a:ext cx="274320" cy="230278"/>
            </a:xfrm>
            <a:prstGeom prst="rect">
              <a:avLst/>
            </a:prstGeom>
            <a:solidFill>
              <a:srgbClr val="62A8B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9" name="Rectangle 28">
              <a:extLst>
                <a:ext uri="{FF2B5EF4-FFF2-40B4-BE49-F238E27FC236}">
                  <a16:creationId xmlns:a16="http://schemas.microsoft.com/office/drawing/2014/main" id="{698E4C13-2E87-8725-BAA2-DE54854C4A89}"/>
                </a:ext>
              </a:extLst>
            </p:cNvPr>
            <p:cNvSpPr/>
            <p:nvPr/>
          </p:nvSpPr>
          <p:spPr>
            <a:xfrm>
              <a:off x="10626446" y="6327820"/>
              <a:ext cx="274320" cy="230278"/>
            </a:xfrm>
            <a:prstGeom prst="rect">
              <a:avLst/>
            </a:prstGeom>
            <a:solidFill>
              <a:srgbClr val="3B6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grpSp>
    </p:spTree>
    <p:extLst>
      <p:ext uri="{BB962C8B-B14F-4D97-AF65-F5344CB8AC3E}">
        <p14:creationId xmlns:p14="http://schemas.microsoft.com/office/powerpoint/2010/main" val="41341362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map with states shaded based on tuberculosis incidence rate in 2023. Nine areas exceeded the national rate.">
            <a:extLst>
              <a:ext uri="{FF2B5EF4-FFF2-40B4-BE49-F238E27FC236}">
                <a16:creationId xmlns:a16="http://schemas.microsoft.com/office/drawing/2014/main" id="{37E39850-FFD5-C755-4584-613A5BCADFDC}"/>
              </a:ext>
            </a:extLst>
          </p:cNvPr>
          <p:cNvPicPr>
            <a:picLocks noChangeAspect="1"/>
          </p:cNvPicPr>
          <p:nvPr/>
        </p:nvPicPr>
        <p:blipFill rotWithShape="1">
          <a:blip r:embed="rId3">
            <a:extLst>
              <a:ext uri="{28A0092B-C50C-407E-A947-70E740481C1C}">
                <a14:useLocalDpi xmlns:a14="http://schemas.microsoft.com/office/drawing/2010/main" val="0"/>
              </a:ext>
            </a:extLst>
          </a:blip>
          <a:srcRect l="12811" t="9172" r="17496" b="11537"/>
          <a:stretch/>
        </p:blipFill>
        <p:spPr>
          <a:xfrm>
            <a:off x="1221574" y="859536"/>
            <a:ext cx="9355168" cy="5805536"/>
          </a:xfrm>
          <a:prstGeom prst="rect">
            <a:avLst/>
          </a:prstGeom>
        </p:spPr>
      </p:pic>
      <p:sp>
        <p:nvSpPr>
          <p:cNvPr id="39" name="Title 38">
            <a:extLst>
              <a:ext uri="{FF2B5EF4-FFF2-40B4-BE49-F238E27FC236}">
                <a16:creationId xmlns:a16="http://schemas.microsoft.com/office/drawing/2014/main" id="{1F53A5AB-3E77-6392-FC3B-49F8E82CB9BE}"/>
              </a:ext>
            </a:extLst>
          </p:cNvPr>
          <p:cNvSpPr>
            <a:spLocks noGrp="1"/>
          </p:cNvSpPr>
          <p:nvPr>
            <p:ph type="title" idx="4294967295"/>
          </p:nvPr>
        </p:nvSpPr>
        <p:spPr>
          <a:xfrm>
            <a:off x="1252071" y="305538"/>
            <a:ext cx="9687859"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TB Incidence Rates</a:t>
            </a:r>
            <a:r>
              <a:rPr kumimoji="0" lang="en-US" sz="3000" b="1" i="0" u="none" strike="noStrike" kern="1200" cap="none" spc="0" normalizeH="0" baseline="30000" noProof="0" dirty="0">
                <a:ln>
                  <a:noFill/>
                </a:ln>
                <a:solidFill>
                  <a:srgbClr val="164380"/>
                </a:solidFill>
                <a:effectLst/>
                <a:uLnTx/>
                <a:uFillTx/>
                <a:latin typeface="Calibri" panose="020F0502020204030204" pitchFamily="34" charset="0"/>
                <a:ea typeface="+mn-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 by Reporting Area, United States, 2023</a:t>
            </a:r>
          </a:p>
        </p:txBody>
      </p:sp>
      <p:cxnSp>
        <p:nvCxnSpPr>
          <p:cNvPr id="40" name="Straight Connector 39">
            <a:extLst>
              <a:ext uri="{FF2B5EF4-FFF2-40B4-BE49-F238E27FC236}">
                <a16:creationId xmlns:a16="http://schemas.microsoft.com/office/drawing/2014/main" id="{7CB289B1-7704-6703-7BA4-F1FF86F27222}"/>
              </a:ext>
              <a:ext uri="{C183D7F6-B498-43B3-948B-1728B52AA6E4}">
                <adec:decorative xmlns:adec="http://schemas.microsoft.com/office/drawing/2017/decorative" val="1"/>
              </a:ext>
            </a:extLst>
          </p:cNvPr>
          <p:cNvCxnSpPr>
            <a:cxnSpLocks/>
            <a:stCxn id="41" idx="0"/>
          </p:cNvCxnSpPr>
          <p:nvPr/>
        </p:nvCxnSpPr>
        <p:spPr>
          <a:xfrm flipH="1" flipV="1">
            <a:off x="6028494" y="5184949"/>
            <a:ext cx="857591" cy="719070"/>
          </a:xfrm>
          <a:prstGeom prst="line">
            <a:avLst/>
          </a:prstGeom>
          <a:noFill/>
          <a:ln w="31750" cap="flat" cmpd="sng" algn="ctr">
            <a:solidFill>
              <a:srgbClr val="164380"/>
            </a:solidFill>
            <a:prstDash val="solid"/>
          </a:ln>
          <a:effectLst/>
        </p:spPr>
      </p:cxnSp>
      <p:sp>
        <p:nvSpPr>
          <p:cNvPr id="41" name="TextBox 40">
            <a:extLst>
              <a:ext uri="{FF2B5EF4-FFF2-40B4-BE49-F238E27FC236}">
                <a16:creationId xmlns:a16="http://schemas.microsoft.com/office/drawing/2014/main" id="{F3D30D26-018C-C7FC-B9FD-65B54A4532E1}"/>
              </a:ext>
            </a:extLst>
          </p:cNvPr>
          <p:cNvSpPr txBox="1"/>
          <p:nvPr/>
        </p:nvSpPr>
        <p:spPr>
          <a:xfrm>
            <a:off x="6137895" y="5904019"/>
            <a:ext cx="1496380"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Texas </a:t>
            </a:r>
            <a:endParaRPr kumimoji="0" lang="en-US" sz="1800" b="0" i="0" u="none" strike="noStrike" kern="0" cap="none" spc="0" normalizeH="0" baseline="0" noProof="0">
              <a:ln>
                <a:noFill/>
              </a:ln>
              <a:solidFill>
                <a:srgbClr val="000000"/>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4.1</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cxnSp>
        <p:nvCxnSpPr>
          <p:cNvPr id="42" name="Straight Connector 41">
            <a:extLst>
              <a:ext uri="{FF2B5EF4-FFF2-40B4-BE49-F238E27FC236}">
                <a16:creationId xmlns:a16="http://schemas.microsoft.com/office/drawing/2014/main" id="{69856C5D-9488-6D51-BB43-0459F046FD82}"/>
              </a:ext>
              <a:ext uri="{C183D7F6-B498-43B3-948B-1728B52AA6E4}">
                <adec:decorative xmlns:adec="http://schemas.microsoft.com/office/drawing/2017/decorative" val="1"/>
              </a:ext>
            </a:extLst>
          </p:cNvPr>
          <p:cNvCxnSpPr>
            <a:cxnSpLocks/>
            <a:endCxn id="43" idx="3"/>
          </p:cNvCxnSpPr>
          <p:nvPr/>
        </p:nvCxnSpPr>
        <p:spPr>
          <a:xfrm flipH="1">
            <a:off x="1764072" y="3230012"/>
            <a:ext cx="457200" cy="0"/>
          </a:xfrm>
          <a:prstGeom prst="line">
            <a:avLst/>
          </a:prstGeom>
          <a:noFill/>
          <a:ln w="31750" cap="flat" cmpd="sng" algn="ctr">
            <a:solidFill>
              <a:srgbClr val="164380"/>
            </a:solidFill>
            <a:prstDash val="solid"/>
          </a:ln>
          <a:effectLst/>
        </p:spPr>
      </p:cxnSp>
      <p:sp>
        <p:nvSpPr>
          <p:cNvPr id="43" name="TextBox 42">
            <a:extLst>
              <a:ext uri="{FF2B5EF4-FFF2-40B4-BE49-F238E27FC236}">
                <a16:creationId xmlns:a16="http://schemas.microsoft.com/office/drawing/2014/main" id="{DCC3C9D2-6396-16F2-EB08-DE8245B89897}"/>
              </a:ext>
            </a:extLst>
          </p:cNvPr>
          <p:cNvSpPr txBox="1"/>
          <p:nvPr/>
        </p:nvSpPr>
        <p:spPr>
          <a:xfrm>
            <a:off x="281701" y="2943108"/>
            <a:ext cx="1482371"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California</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panose="020F0502020204030204" pitchFamily="34" charset="0"/>
                <a:cs typeface="Calibri" panose="020F0502020204030204" pitchFamily="34" charset="0"/>
              </a:rPr>
              <a:t>5.4</a:t>
            </a:r>
            <a:endPar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cxnSp>
        <p:nvCxnSpPr>
          <p:cNvPr id="44" name="Straight Connector 43">
            <a:extLst>
              <a:ext uri="{FF2B5EF4-FFF2-40B4-BE49-F238E27FC236}">
                <a16:creationId xmlns:a16="http://schemas.microsoft.com/office/drawing/2014/main" id="{71B6E6A5-8FE3-2399-C299-7F846D7BEE34}"/>
              </a:ext>
              <a:ext uri="{C183D7F6-B498-43B3-948B-1728B52AA6E4}">
                <adec:decorative xmlns:adec="http://schemas.microsoft.com/office/drawing/2017/decorative" val="1"/>
              </a:ext>
            </a:extLst>
          </p:cNvPr>
          <p:cNvCxnSpPr>
            <a:cxnSpLocks/>
            <a:endCxn id="45" idx="1"/>
          </p:cNvCxnSpPr>
          <p:nvPr/>
        </p:nvCxnSpPr>
        <p:spPr>
          <a:xfrm flipV="1">
            <a:off x="9645047" y="2546719"/>
            <a:ext cx="751885" cy="230910"/>
          </a:xfrm>
          <a:prstGeom prst="line">
            <a:avLst/>
          </a:prstGeom>
          <a:noFill/>
          <a:ln w="31750" cap="flat" cmpd="sng" algn="ctr">
            <a:solidFill>
              <a:srgbClr val="164380"/>
            </a:solidFill>
            <a:prstDash val="solid"/>
          </a:ln>
          <a:effectLst/>
        </p:spPr>
      </p:cxnSp>
      <p:sp>
        <p:nvSpPr>
          <p:cNvPr id="45" name="TextBox 44">
            <a:extLst>
              <a:ext uri="{FF2B5EF4-FFF2-40B4-BE49-F238E27FC236}">
                <a16:creationId xmlns:a16="http://schemas.microsoft.com/office/drawing/2014/main" id="{CA9E1338-FACE-66AC-B9B7-F4C48D3174ED}"/>
              </a:ext>
            </a:extLst>
          </p:cNvPr>
          <p:cNvSpPr txBox="1"/>
          <p:nvPr/>
        </p:nvSpPr>
        <p:spPr>
          <a:xfrm>
            <a:off x="10396932" y="2223553"/>
            <a:ext cx="1561278"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New Jersey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3.7</a:t>
            </a:r>
          </a:p>
        </p:txBody>
      </p:sp>
      <p:cxnSp>
        <p:nvCxnSpPr>
          <p:cNvPr id="46" name="Straight Connector 45">
            <a:extLst>
              <a:ext uri="{FF2B5EF4-FFF2-40B4-BE49-F238E27FC236}">
                <a16:creationId xmlns:a16="http://schemas.microsoft.com/office/drawing/2014/main" id="{1FF179A3-0F32-D31B-73E4-4BC2C3755596}"/>
              </a:ext>
              <a:ext uri="{C183D7F6-B498-43B3-948B-1728B52AA6E4}">
                <adec:decorative xmlns:adec="http://schemas.microsoft.com/office/drawing/2017/decorative" val="1"/>
              </a:ext>
            </a:extLst>
          </p:cNvPr>
          <p:cNvCxnSpPr>
            <a:cxnSpLocks/>
            <a:endCxn id="47" idx="2"/>
          </p:cNvCxnSpPr>
          <p:nvPr/>
        </p:nvCxnSpPr>
        <p:spPr>
          <a:xfrm flipH="1" flipV="1">
            <a:off x="8273392" y="1681574"/>
            <a:ext cx="1025448" cy="612925"/>
          </a:xfrm>
          <a:prstGeom prst="line">
            <a:avLst/>
          </a:prstGeom>
          <a:noFill/>
          <a:ln w="31750" cap="flat" cmpd="sng" algn="ctr">
            <a:solidFill>
              <a:srgbClr val="164380"/>
            </a:solidFill>
            <a:prstDash val="solid"/>
          </a:ln>
          <a:effectLst/>
        </p:spPr>
      </p:cxnSp>
      <p:sp>
        <p:nvSpPr>
          <p:cNvPr id="47" name="TextBox 46">
            <a:extLst>
              <a:ext uri="{FF2B5EF4-FFF2-40B4-BE49-F238E27FC236}">
                <a16:creationId xmlns:a16="http://schemas.microsoft.com/office/drawing/2014/main" id="{C8DF3D02-6509-8501-5FB5-35D450B74E08}"/>
              </a:ext>
            </a:extLst>
          </p:cNvPr>
          <p:cNvSpPr txBox="1"/>
          <p:nvPr/>
        </p:nvSpPr>
        <p:spPr>
          <a:xfrm>
            <a:off x="7556952" y="1024660"/>
            <a:ext cx="1432880" cy="656914"/>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New York</a:t>
            </a:r>
            <a:endParaRPr kumimoji="0" lang="en-US" sz="1800" b="0" i="0" u="none" strike="noStrike" kern="0" cap="none" spc="0" normalizeH="0" baseline="0" noProof="0">
              <a:ln>
                <a:noFill/>
              </a:ln>
              <a:solidFill>
                <a:srgbClr val="000000">
                  <a:lumMod val="85000"/>
                  <a:lumOff val="1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4</a:t>
            </a: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.6</a:t>
            </a:r>
            <a:r>
              <a:rPr kumimoji="0" lang="en-US" sz="1800" b="0" i="0" u="none" strike="noStrike" kern="0" cap="none" spc="0" normalizeH="0" baseline="30000" noProof="0">
                <a:ln>
                  <a:noFill/>
                </a:ln>
                <a:solidFill>
                  <a:srgbClr val="000000">
                    <a:lumMod val="85000"/>
                    <a:lumOff val="15000"/>
                  </a:srgbClr>
                </a:solidFill>
                <a:effectLst/>
                <a:uLnTx/>
                <a:uFillTx/>
                <a:latin typeface="Segoe UI"/>
                <a:cs typeface="Segoe UI"/>
              </a:rPr>
              <a:t>†</a:t>
            </a:r>
          </a:p>
        </p:txBody>
      </p:sp>
      <p:sp>
        <p:nvSpPr>
          <p:cNvPr id="48" name="TextBox 47">
            <a:extLst>
              <a:ext uri="{FF2B5EF4-FFF2-40B4-BE49-F238E27FC236}">
                <a16:creationId xmlns:a16="http://schemas.microsoft.com/office/drawing/2014/main" id="{93CC465C-9991-1367-9A49-549D110D804B}"/>
              </a:ext>
            </a:extLst>
          </p:cNvPr>
          <p:cNvSpPr txBox="1"/>
          <p:nvPr/>
        </p:nvSpPr>
        <p:spPr>
          <a:xfrm>
            <a:off x="-34593" y="6321171"/>
            <a:ext cx="2370666" cy="461665"/>
          </a:xfrm>
          <a:prstGeom prst="rect">
            <a:avLst/>
          </a:prstGeom>
        </p:spPr>
        <p:txBody>
          <a:bodyPr wrap="square" lIns="91440" tIns="45720" rIns="91440" bIns="45720" rtlCol="0" anchor="t">
            <a:spAutoFit/>
          </a:bodyPr>
          <a:lstStyle/>
          <a:p>
            <a:pPr>
              <a:buFont typeface="Arial" pitchFamily="34" charset="0"/>
              <a:buNone/>
            </a:pPr>
            <a:r>
              <a:rPr lang="en-US" sz="1200" baseline="30000">
                <a:solidFill>
                  <a:srgbClr val="000000"/>
                </a:solidFill>
                <a:latin typeface="Calibri"/>
                <a:cs typeface="Calibri"/>
              </a:rPr>
              <a:t>*</a:t>
            </a:r>
            <a:r>
              <a:rPr lang="en-US" sz="1200">
                <a:solidFill>
                  <a:srgbClr val="000000"/>
                </a:solidFill>
                <a:latin typeface="Calibri"/>
                <a:cs typeface="Calibri"/>
              </a:rPr>
              <a:t>Cases per 100,000 persons</a:t>
            </a:r>
          </a:p>
          <a:p>
            <a:r>
              <a:rPr lang="en-US" sz="1200" baseline="30000">
                <a:solidFill>
                  <a:srgbClr val="000000"/>
                </a:solidFill>
                <a:latin typeface="Calibri"/>
                <a:cs typeface="Calibri"/>
              </a:rPr>
              <a:t>†</a:t>
            </a:r>
            <a:r>
              <a:rPr lang="en-US" sz="1200">
                <a:solidFill>
                  <a:srgbClr val="000000"/>
                </a:solidFill>
                <a:latin typeface="Calibri"/>
                <a:cs typeface="Calibri"/>
              </a:rPr>
              <a:t>Includes New York City</a:t>
            </a:r>
            <a:endParaRPr lang="en-US" sz="1200">
              <a:solidFill>
                <a:srgbClr val="000000"/>
              </a:solidFill>
              <a:latin typeface="Calibri" panose="020F0502020204030204" pitchFamily="34" charset="0"/>
              <a:cs typeface="Calibri"/>
            </a:endParaRPr>
          </a:p>
        </p:txBody>
      </p:sp>
      <p:grpSp>
        <p:nvGrpSpPr>
          <p:cNvPr id="49" name="Group 48">
            <a:extLst>
              <a:ext uri="{FF2B5EF4-FFF2-40B4-BE49-F238E27FC236}">
                <a16:creationId xmlns:a16="http://schemas.microsoft.com/office/drawing/2014/main" id="{D1535A13-F6F3-6C7D-7E7F-92DDE9D69D7B}"/>
              </a:ext>
              <a:ext uri="{C183D7F6-B498-43B3-948B-1728B52AA6E4}">
                <adec:decorative xmlns:adec="http://schemas.microsoft.com/office/drawing/2017/decorative" val="1"/>
              </a:ext>
            </a:extLst>
          </p:cNvPr>
          <p:cNvGrpSpPr/>
          <p:nvPr/>
        </p:nvGrpSpPr>
        <p:grpSpPr>
          <a:xfrm>
            <a:off x="3774885" y="5172653"/>
            <a:ext cx="1496380" cy="1194971"/>
            <a:chOff x="4017781" y="4999483"/>
            <a:chExt cx="1496380" cy="1194971"/>
          </a:xfrm>
        </p:grpSpPr>
        <p:cxnSp>
          <p:nvCxnSpPr>
            <p:cNvPr id="50" name="Straight Connector 49">
              <a:extLst>
                <a:ext uri="{FF2B5EF4-FFF2-40B4-BE49-F238E27FC236}">
                  <a16:creationId xmlns:a16="http://schemas.microsoft.com/office/drawing/2014/main" id="{2A1ABF47-4B24-FE6A-ECD8-7138632787EA}"/>
                </a:ext>
              </a:extLst>
            </p:cNvPr>
            <p:cNvCxnSpPr>
              <a:cxnSpLocks/>
              <a:stCxn id="51" idx="2"/>
            </p:cNvCxnSpPr>
            <p:nvPr/>
          </p:nvCxnSpPr>
          <p:spPr>
            <a:xfrm>
              <a:off x="4765971" y="5645814"/>
              <a:ext cx="0" cy="548640"/>
            </a:xfrm>
            <a:prstGeom prst="line">
              <a:avLst/>
            </a:prstGeom>
            <a:noFill/>
            <a:ln w="31750" cap="flat" cmpd="sng" algn="ctr">
              <a:solidFill>
                <a:srgbClr val="164380"/>
              </a:solidFill>
              <a:prstDash val="solid"/>
            </a:ln>
            <a:effectLst/>
          </p:spPr>
        </p:cxnSp>
        <p:sp>
          <p:nvSpPr>
            <p:cNvPr id="51" name="TextBox 50">
              <a:extLst>
                <a:ext uri="{FF2B5EF4-FFF2-40B4-BE49-F238E27FC236}">
                  <a16:creationId xmlns:a16="http://schemas.microsoft.com/office/drawing/2014/main" id="{6E436E03-B4DB-36D0-791F-FF183981F4CE}"/>
                </a:ext>
              </a:extLst>
            </p:cNvPr>
            <p:cNvSpPr txBox="1"/>
            <p:nvPr/>
          </p:nvSpPr>
          <p:spPr>
            <a:xfrm>
              <a:off x="4017781" y="4999483"/>
              <a:ext cx="1496380"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Hawaii</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8.1</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grpSp>
      <p:cxnSp>
        <p:nvCxnSpPr>
          <p:cNvPr id="52" name="Straight Connector 51">
            <a:extLst>
              <a:ext uri="{FF2B5EF4-FFF2-40B4-BE49-F238E27FC236}">
                <a16:creationId xmlns:a16="http://schemas.microsoft.com/office/drawing/2014/main" id="{25DE3C2F-ACD3-957D-7337-8FA0345EF111}"/>
              </a:ext>
              <a:ext uri="{C183D7F6-B498-43B3-948B-1728B52AA6E4}">
                <adec:decorative xmlns:adec="http://schemas.microsoft.com/office/drawing/2017/decorative" val="1"/>
              </a:ext>
            </a:extLst>
          </p:cNvPr>
          <p:cNvCxnSpPr>
            <a:cxnSpLocks/>
            <a:stCxn id="53" idx="3"/>
          </p:cNvCxnSpPr>
          <p:nvPr/>
        </p:nvCxnSpPr>
        <p:spPr>
          <a:xfrm>
            <a:off x="1764072" y="5345787"/>
            <a:ext cx="457200" cy="0"/>
          </a:xfrm>
          <a:prstGeom prst="line">
            <a:avLst/>
          </a:prstGeom>
          <a:noFill/>
          <a:ln w="31750" cap="flat" cmpd="sng" algn="ctr">
            <a:solidFill>
              <a:srgbClr val="164380"/>
            </a:solidFill>
            <a:prstDash val="solid"/>
          </a:ln>
          <a:effectLst/>
        </p:spPr>
      </p:cxnSp>
      <p:sp>
        <p:nvSpPr>
          <p:cNvPr id="53" name="TextBox 52">
            <a:extLst>
              <a:ext uri="{FF2B5EF4-FFF2-40B4-BE49-F238E27FC236}">
                <a16:creationId xmlns:a16="http://schemas.microsoft.com/office/drawing/2014/main" id="{E2266943-FCA2-3A03-00F6-16A98DE155CD}"/>
              </a:ext>
            </a:extLst>
          </p:cNvPr>
          <p:cNvSpPr txBox="1"/>
          <p:nvPr/>
        </p:nvSpPr>
        <p:spPr>
          <a:xfrm>
            <a:off x="282744" y="5022621"/>
            <a:ext cx="1481328"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Alaska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10.5</a:t>
            </a:r>
          </a:p>
        </p:txBody>
      </p:sp>
      <p:sp>
        <p:nvSpPr>
          <p:cNvPr id="54" name="Oval 64">
            <a:extLst>
              <a:ext uri="{FF2B5EF4-FFF2-40B4-BE49-F238E27FC236}">
                <a16:creationId xmlns:a16="http://schemas.microsoft.com/office/drawing/2014/main" id="{31ABB84F-B0B2-112A-ECF3-0C7FFD15CD2A}"/>
              </a:ext>
              <a:ext uri="{C183D7F6-B498-43B3-948B-1728B52AA6E4}">
                <adec:decorative xmlns:adec="http://schemas.microsoft.com/office/drawing/2017/decorative" val="1"/>
              </a:ext>
            </a:extLst>
          </p:cNvPr>
          <p:cNvSpPr>
            <a:spLocks noChangeArrowheads="1"/>
          </p:cNvSpPr>
          <p:nvPr/>
        </p:nvSpPr>
        <p:spPr bwMode="auto">
          <a:xfrm>
            <a:off x="9089885" y="3075139"/>
            <a:ext cx="152400" cy="150812"/>
          </a:xfrm>
          <a:prstGeom prst="ellipse">
            <a:avLst/>
          </a:prstGeom>
          <a:solidFill>
            <a:srgbClr val="8F7DB1"/>
          </a:solidFill>
          <a:ln w="19050">
            <a:solidFill>
              <a:schemeClr val="bg1"/>
            </a:solidFill>
            <a:round/>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55" name="Group 54">
            <a:extLst>
              <a:ext uri="{FF2B5EF4-FFF2-40B4-BE49-F238E27FC236}">
                <a16:creationId xmlns:a16="http://schemas.microsoft.com/office/drawing/2014/main" id="{20133E23-53D0-011C-8480-6CA835434ABF}"/>
              </a:ext>
              <a:ext uri="{C183D7F6-B498-43B3-948B-1728B52AA6E4}">
                <adec:decorative xmlns:adec="http://schemas.microsoft.com/office/drawing/2017/decorative" val="1"/>
              </a:ext>
            </a:extLst>
          </p:cNvPr>
          <p:cNvGrpSpPr/>
          <p:nvPr/>
        </p:nvGrpSpPr>
        <p:grpSpPr>
          <a:xfrm>
            <a:off x="9581761" y="4857432"/>
            <a:ext cx="1503683" cy="1692926"/>
            <a:chOff x="10589788" y="4898323"/>
            <a:chExt cx="1503683" cy="1692926"/>
          </a:xfrm>
        </p:grpSpPr>
        <p:grpSp>
          <p:nvGrpSpPr>
            <p:cNvPr id="56" name="Group 55">
              <a:extLst>
                <a:ext uri="{FF2B5EF4-FFF2-40B4-BE49-F238E27FC236}">
                  <a16:creationId xmlns:a16="http://schemas.microsoft.com/office/drawing/2014/main" id="{94F4B042-F93D-C4DB-8C89-69FEDD5D8F02}"/>
                </a:ext>
              </a:extLst>
            </p:cNvPr>
            <p:cNvGrpSpPr/>
            <p:nvPr/>
          </p:nvGrpSpPr>
          <p:grpSpPr>
            <a:xfrm>
              <a:off x="11076078" y="5648193"/>
              <a:ext cx="1017393" cy="943056"/>
              <a:chOff x="10564538" y="5847638"/>
              <a:chExt cx="928579" cy="864318"/>
            </a:xfrm>
          </p:grpSpPr>
          <p:sp>
            <p:nvSpPr>
              <p:cNvPr id="60" name="TextBox 59">
                <a:extLst>
                  <a:ext uri="{FF2B5EF4-FFF2-40B4-BE49-F238E27FC236}">
                    <a16:creationId xmlns:a16="http://schemas.microsoft.com/office/drawing/2014/main" id="{287BFCAB-867B-3B8C-5FAC-FE469B0CCC00}"/>
                  </a:ext>
                </a:extLst>
              </p:cNvPr>
              <p:cNvSpPr txBox="1"/>
              <p:nvPr/>
            </p:nvSpPr>
            <p:spPr>
              <a:xfrm>
                <a:off x="10564538" y="5847638"/>
                <a:ext cx="928579" cy="28208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1.5–&lt;2.9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61" name="TextBox 60">
                <a:extLst>
                  <a:ext uri="{FF2B5EF4-FFF2-40B4-BE49-F238E27FC236}">
                    <a16:creationId xmlns:a16="http://schemas.microsoft.com/office/drawing/2014/main" id="{6348BA17-47CA-D3B2-154A-9171FFB9195E}"/>
                  </a:ext>
                </a:extLst>
              </p:cNvPr>
              <p:cNvSpPr txBox="1"/>
              <p:nvPr/>
            </p:nvSpPr>
            <p:spPr>
              <a:xfrm>
                <a:off x="10599000" y="6429876"/>
                <a:ext cx="755821" cy="28208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≥4.5</a:t>
                </a:r>
                <a:endParaRPr kumimoji="0" lang="en-US" sz="1400" b="0" i="0" u="none" strike="noStrike" kern="0" cap="none" spc="0" normalizeH="0" baseline="0" noProof="0">
                  <a:ln>
                    <a:noFill/>
                  </a:ln>
                  <a:solidFill>
                    <a:srgbClr val="000000">
                      <a:lumMod val="85000"/>
                      <a:lumOff val="15000"/>
                    </a:srgbClr>
                  </a:solidFill>
                  <a:effectLst/>
                  <a:uLnTx/>
                  <a:uFillTx/>
                </a:endParaRPr>
              </a:p>
            </p:txBody>
          </p:sp>
        </p:grpSp>
        <p:sp>
          <p:nvSpPr>
            <p:cNvPr id="57" name="TextBox 56">
              <a:extLst>
                <a:ext uri="{FF2B5EF4-FFF2-40B4-BE49-F238E27FC236}">
                  <a16:creationId xmlns:a16="http://schemas.microsoft.com/office/drawing/2014/main" id="{3116B983-277B-5902-761E-2A1CA050CEB2}"/>
                </a:ext>
              </a:extLst>
            </p:cNvPr>
            <p:cNvSpPr txBox="1"/>
            <p:nvPr/>
          </p:nvSpPr>
          <p:spPr>
            <a:xfrm>
              <a:off x="11095758" y="5984466"/>
              <a:ext cx="978022"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2.9–&lt;4.5</a:t>
              </a:r>
            </a:p>
          </p:txBody>
        </p:sp>
        <p:sp>
          <p:nvSpPr>
            <p:cNvPr id="58" name="TextBox 57">
              <a:extLst>
                <a:ext uri="{FF2B5EF4-FFF2-40B4-BE49-F238E27FC236}">
                  <a16:creationId xmlns:a16="http://schemas.microsoft.com/office/drawing/2014/main" id="{917D89DE-5CD3-2627-03F6-D81B0741C871}"/>
                </a:ext>
              </a:extLst>
            </p:cNvPr>
            <p:cNvSpPr txBox="1"/>
            <p:nvPr/>
          </p:nvSpPr>
          <p:spPr>
            <a:xfrm>
              <a:off x="10589788" y="4898323"/>
              <a:ext cx="1456037" cy="338554"/>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Incidence rate</a:t>
              </a:r>
              <a:endParaRPr kumimoji="0" lang="en-US" sz="1600" b="0" i="0" u="none" strike="noStrike" kern="0" cap="none" spc="0" normalizeH="0" baseline="0" noProof="0">
                <a:ln>
                  <a:noFill/>
                </a:ln>
                <a:solidFill>
                  <a:srgbClr val="000000">
                    <a:lumMod val="85000"/>
                    <a:lumOff val="15000"/>
                  </a:srgbClr>
                </a:solidFill>
                <a:effectLst/>
                <a:uLnTx/>
                <a:uFillTx/>
              </a:endParaRPr>
            </a:p>
          </p:txBody>
        </p:sp>
        <p:sp>
          <p:nvSpPr>
            <p:cNvPr id="59" name="TextBox 1">
              <a:extLst>
                <a:ext uri="{FF2B5EF4-FFF2-40B4-BE49-F238E27FC236}">
                  <a16:creationId xmlns:a16="http://schemas.microsoft.com/office/drawing/2014/main" id="{2D92A0E2-15D3-6584-8DF7-A455A3D22663}"/>
                </a:ext>
              </a:extLst>
            </p:cNvPr>
            <p:cNvSpPr txBox="1"/>
            <p:nvPr/>
          </p:nvSpPr>
          <p:spPr>
            <a:xfrm>
              <a:off x="11064996" y="5272356"/>
              <a:ext cx="755821" cy="307777"/>
            </a:xfrm>
            <a:prstGeom prst="rect">
              <a:avLst/>
            </a:prstGeom>
            <a:solidFill>
              <a:srgbClr val="FFFFFF"/>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85000"/>
                      <a:lumOff val="15000"/>
                    </a:srgbClr>
                  </a:solidFill>
                  <a:effectLst/>
                  <a:uLnTx/>
                  <a:uFillTx/>
                  <a:latin typeface="Calibri"/>
                  <a:ea typeface="+mn-ea"/>
                  <a:cs typeface="Calibri"/>
                </a:rPr>
                <a:t>&lt;1.5</a:t>
              </a:r>
              <a:endParaRPr kumimoji="0" lang="en-US" sz="1400" b="0" i="0" u="none" strike="noStrike" kern="1200" cap="none" spc="0" normalizeH="0" baseline="0" noProof="0">
                <a:ln>
                  <a:noFill/>
                </a:ln>
                <a:solidFill>
                  <a:srgbClr val="000000">
                    <a:lumMod val="85000"/>
                    <a:lumOff val="15000"/>
                  </a:srgbClr>
                </a:solidFill>
                <a:effectLst/>
                <a:uLnTx/>
                <a:uFillTx/>
                <a:latin typeface="Myriad Web Pro" panose="020B0503030403020204" pitchFamily="34" charset="0"/>
                <a:ea typeface="+mn-ea"/>
                <a:cs typeface="+mn-cs"/>
              </a:endParaRPr>
            </a:p>
          </p:txBody>
        </p:sp>
      </p:grpSp>
      <p:grpSp>
        <p:nvGrpSpPr>
          <p:cNvPr id="64" name="Group 63">
            <a:extLst>
              <a:ext uri="{FF2B5EF4-FFF2-40B4-BE49-F238E27FC236}">
                <a16:creationId xmlns:a16="http://schemas.microsoft.com/office/drawing/2014/main" id="{F064E651-0187-7B19-CB65-456FA372A57A}"/>
              </a:ext>
              <a:ext uri="{C183D7F6-B498-43B3-948B-1728B52AA6E4}">
                <adec:decorative xmlns:adec="http://schemas.microsoft.com/office/drawing/2017/decorative" val="1"/>
              </a:ext>
            </a:extLst>
          </p:cNvPr>
          <p:cNvGrpSpPr/>
          <p:nvPr/>
        </p:nvGrpSpPr>
        <p:grpSpPr>
          <a:xfrm>
            <a:off x="9782207" y="5287451"/>
            <a:ext cx="274666" cy="1223021"/>
            <a:chOff x="10626446" y="5335077"/>
            <a:chExt cx="274666" cy="1223021"/>
          </a:xfrm>
        </p:grpSpPr>
        <p:sp>
          <p:nvSpPr>
            <p:cNvPr id="65" name="Rectangle 64">
              <a:extLst>
                <a:ext uri="{FF2B5EF4-FFF2-40B4-BE49-F238E27FC236}">
                  <a16:creationId xmlns:a16="http://schemas.microsoft.com/office/drawing/2014/main" id="{41BD5FDD-D5B5-06F6-791D-88424538E99A}"/>
                </a:ext>
              </a:extLst>
            </p:cNvPr>
            <p:cNvSpPr>
              <a:spLocks noChangeAspect="1"/>
            </p:cNvSpPr>
            <p:nvPr/>
          </p:nvSpPr>
          <p:spPr>
            <a:xfrm>
              <a:off x="10626446" y="5335077"/>
              <a:ext cx="274666" cy="228600"/>
            </a:xfrm>
            <a:prstGeom prst="rect">
              <a:avLst/>
            </a:prstGeom>
            <a:solidFill>
              <a:srgbClr val="E8DA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6" name="Rectangle 65">
              <a:extLst>
                <a:ext uri="{FF2B5EF4-FFF2-40B4-BE49-F238E27FC236}">
                  <a16:creationId xmlns:a16="http://schemas.microsoft.com/office/drawing/2014/main" id="{386B1A81-E856-E354-39A4-E877C8CC5C5E}"/>
                </a:ext>
              </a:extLst>
            </p:cNvPr>
            <p:cNvSpPr>
              <a:spLocks/>
            </p:cNvSpPr>
            <p:nvPr/>
          </p:nvSpPr>
          <p:spPr>
            <a:xfrm>
              <a:off x="10626792" y="5664664"/>
              <a:ext cx="274320" cy="228600"/>
            </a:xfrm>
            <a:prstGeom prst="rect">
              <a:avLst/>
            </a:prstGeom>
            <a:solidFill>
              <a:srgbClr val="C6ABD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7" name="Rectangle 66">
              <a:extLst>
                <a:ext uri="{FF2B5EF4-FFF2-40B4-BE49-F238E27FC236}">
                  <a16:creationId xmlns:a16="http://schemas.microsoft.com/office/drawing/2014/main" id="{42C946DB-D253-8B99-124B-8CF3149B394D}"/>
                </a:ext>
              </a:extLst>
            </p:cNvPr>
            <p:cNvSpPr/>
            <p:nvPr/>
          </p:nvSpPr>
          <p:spPr>
            <a:xfrm>
              <a:off x="10626792" y="5994251"/>
              <a:ext cx="274320" cy="230278"/>
            </a:xfrm>
            <a:prstGeom prst="rect">
              <a:avLst/>
            </a:prstGeom>
            <a:solidFill>
              <a:srgbClr val="8F7DB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8" name="Rectangle 67">
              <a:extLst>
                <a:ext uri="{FF2B5EF4-FFF2-40B4-BE49-F238E27FC236}">
                  <a16:creationId xmlns:a16="http://schemas.microsoft.com/office/drawing/2014/main" id="{2E0832EB-A217-5FDD-ACD2-7E2BFBD3922C}"/>
                </a:ext>
              </a:extLst>
            </p:cNvPr>
            <p:cNvSpPr/>
            <p:nvPr/>
          </p:nvSpPr>
          <p:spPr>
            <a:xfrm>
              <a:off x="10626446" y="6327820"/>
              <a:ext cx="274320" cy="230278"/>
            </a:xfrm>
            <a:prstGeom prst="rect">
              <a:avLst/>
            </a:prstGeom>
            <a:solidFill>
              <a:srgbClr val="624B9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grpSp>
      <p:cxnSp>
        <p:nvCxnSpPr>
          <p:cNvPr id="69" name="Straight Connector 68">
            <a:extLst>
              <a:ext uri="{FF2B5EF4-FFF2-40B4-BE49-F238E27FC236}">
                <a16:creationId xmlns:a16="http://schemas.microsoft.com/office/drawing/2014/main" id="{1B64412A-5C59-031F-407D-501D3CA343EA}"/>
              </a:ext>
              <a:ext uri="{C183D7F6-B498-43B3-948B-1728B52AA6E4}">
                <adec:decorative xmlns:adec="http://schemas.microsoft.com/office/drawing/2017/decorative" val="1"/>
              </a:ext>
            </a:extLst>
          </p:cNvPr>
          <p:cNvCxnSpPr>
            <a:cxnSpLocks/>
          </p:cNvCxnSpPr>
          <p:nvPr/>
        </p:nvCxnSpPr>
        <p:spPr>
          <a:xfrm>
            <a:off x="9284923" y="3150545"/>
            <a:ext cx="1105442" cy="160388"/>
          </a:xfrm>
          <a:prstGeom prst="line">
            <a:avLst/>
          </a:prstGeom>
          <a:noFill/>
          <a:ln w="31750" cap="flat" cmpd="sng" algn="ctr">
            <a:solidFill>
              <a:srgbClr val="164380"/>
            </a:solidFill>
            <a:prstDash val="solid"/>
          </a:ln>
          <a:effectLst/>
        </p:spPr>
      </p:cxnSp>
      <p:sp>
        <p:nvSpPr>
          <p:cNvPr id="70" name="TextBox 69">
            <a:extLst>
              <a:ext uri="{FF2B5EF4-FFF2-40B4-BE49-F238E27FC236}">
                <a16:creationId xmlns:a16="http://schemas.microsoft.com/office/drawing/2014/main" id="{6C0627AE-EFD9-8B51-48F1-73EDB2168E41}"/>
              </a:ext>
            </a:extLst>
          </p:cNvPr>
          <p:cNvSpPr txBox="1"/>
          <p:nvPr/>
        </p:nvSpPr>
        <p:spPr>
          <a:xfrm>
            <a:off x="10396932" y="2976079"/>
            <a:ext cx="1563624"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Maryland</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3.3</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cxnSp>
        <p:nvCxnSpPr>
          <p:cNvPr id="10" name="Straight Connector 9">
            <a:extLst>
              <a:ext uri="{FF2B5EF4-FFF2-40B4-BE49-F238E27FC236}">
                <a16:creationId xmlns:a16="http://schemas.microsoft.com/office/drawing/2014/main" id="{93C7290A-7B74-C70A-D1F8-A4F80A9441B6}"/>
              </a:ext>
              <a:ext uri="{C183D7F6-B498-43B3-948B-1728B52AA6E4}">
                <adec:decorative xmlns:adec="http://schemas.microsoft.com/office/drawing/2017/decorative" val="1"/>
              </a:ext>
            </a:extLst>
          </p:cNvPr>
          <p:cNvCxnSpPr>
            <a:cxnSpLocks/>
          </p:cNvCxnSpPr>
          <p:nvPr/>
        </p:nvCxnSpPr>
        <p:spPr>
          <a:xfrm>
            <a:off x="9132523" y="3117545"/>
            <a:ext cx="1288287" cy="1154744"/>
          </a:xfrm>
          <a:prstGeom prst="line">
            <a:avLst/>
          </a:prstGeom>
          <a:noFill/>
          <a:ln w="31750" cap="flat" cmpd="sng" algn="ctr">
            <a:solidFill>
              <a:srgbClr val="164380"/>
            </a:solidFill>
            <a:prstDash val="solid"/>
          </a:ln>
          <a:effectLst/>
        </p:spPr>
      </p:cxnSp>
      <p:sp>
        <p:nvSpPr>
          <p:cNvPr id="9" name="TextBox 8">
            <a:extLst>
              <a:ext uri="{FF2B5EF4-FFF2-40B4-BE49-F238E27FC236}">
                <a16:creationId xmlns:a16="http://schemas.microsoft.com/office/drawing/2014/main" id="{B98B45F6-C67F-80A2-752E-E8C0483236BE}"/>
              </a:ext>
            </a:extLst>
          </p:cNvPr>
          <p:cNvSpPr txBox="1"/>
          <p:nvPr/>
        </p:nvSpPr>
        <p:spPr>
          <a:xfrm>
            <a:off x="10396932" y="3749664"/>
            <a:ext cx="1563624"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District of Columbia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4.0</a:t>
            </a:r>
          </a:p>
        </p:txBody>
      </p:sp>
      <p:sp>
        <p:nvSpPr>
          <p:cNvPr id="15" name="TextBox 14">
            <a:extLst>
              <a:ext uri="{FF2B5EF4-FFF2-40B4-BE49-F238E27FC236}">
                <a16:creationId xmlns:a16="http://schemas.microsoft.com/office/drawing/2014/main" id="{49A77973-4E89-42E1-0E39-BE682F9B7F97}"/>
              </a:ext>
            </a:extLst>
          </p:cNvPr>
          <p:cNvSpPr txBox="1"/>
          <p:nvPr/>
        </p:nvSpPr>
        <p:spPr>
          <a:xfrm>
            <a:off x="10390365" y="1463730"/>
            <a:ext cx="1561278"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Massachusetts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3.2</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cxnSp>
        <p:nvCxnSpPr>
          <p:cNvPr id="17" name="Straight Connector 16">
            <a:extLst>
              <a:ext uri="{FF2B5EF4-FFF2-40B4-BE49-F238E27FC236}">
                <a16:creationId xmlns:a16="http://schemas.microsoft.com/office/drawing/2014/main" id="{53A05C8A-027F-0615-55EF-4E7D814D2833}"/>
              </a:ext>
              <a:ext uri="{C183D7F6-B498-43B3-948B-1728B52AA6E4}">
                <adec:decorative xmlns:adec="http://schemas.microsoft.com/office/drawing/2017/decorative" val="1"/>
              </a:ext>
            </a:extLst>
          </p:cNvPr>
          <p:cNvCxnSpPr>
            <a:cxnSpLocks/>
            <a:endCxn id="15" idx="1"/>
          </p:cNvCxnSpPr>
          <p:nvPr/>
        </p:nvCxnSpPr>
        <p:spPr>
          <a:xfrm flipV="1">
            <a:off x="9935876" y="1786896"/>
            <a:ext cx="454489" cy="507603"/>
          </a:xfrm>
          <a:prstGeom prst="line">
            <a:avLst/>
          </a:prstGeom>
          <a:noFill/>
          <a:ln w="31750" cap="flat" cmpd="sng" algn="ctr">
            <a:solidFill>
              <a:srgbClr val="164380"/>
            </a:solidFill>
            <a:prstDash val="solid"/>
          </a:ln>
          <a:effectLst/>
        </p:spPr>
      </p:cxnSp>
    </p:spTree>
    <p:extLst>
      <p:ext uri="{BB962C8B-B14F-4D97-AF65-F5344CB8AC3E}">
        <p14:creationId xmlns:p14="http://schemas.microsoft.com/office/powerpoint/2010/main" val="21689829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map with TB case count and incidence rates in 2023 to provide a clearer understanding of disease burden and risk. ">
            <a:extLst>
              <a:ext uri="{FF2B5EF4-FFF2-40B4-BE49-F238E27FC236}">
                <a16:creationId xmlns:a16="http://schemas.microsoft.com/office/drawing/2014/main" id="{52127BB9-420B-85D4-7600-4B6B3EB43799}"/>
              </a:ext>
            </a:extLst>
          </p:cNvPr>
          <p:cNvPicPr>
            <a:picLocks noChangeAspect="1"/>
          </p:cNvPicPr>
          <p:nvPr/>
        </p:nvPicPr>
        <p:blipFill rotWithShape="1">
          <a:blip r:embed="rId3">
            <a:extLst>
              <a:ext uri="{28A0092B-C50C-407E-A947-70E740481C1C}">
                <a14:useLocalDpi xmlns:a14="http://schemas.microsoft.com/office/drawing/2010/main" val="0"/>
              </a:ext>
            </a:extLst>
          </a:blip>
          <a:srcRect l="12198" t="9013" r="17833" b="10391"/>
          <a:stretch/>
        </p:blipFill>
        <p:spPr>
          <a:xfrm>
            <a:off x="1280611" y="969515"/>
            <a:ext cx="9079089" cy="5704474"/>
          </a:xfrm>
          <a:prstGeom prst="rect">
            <a:avLst/>
          </a:prstGeom>
        </p:spPr>
      </p:pic>
      <p:sp>
        <p:nvSpPr>
          <p:cNvPr id="7" name="Title 6">
            <a:extLst>
              <a:ext uri="{FF2B5EF4-FFF2-40B4-BE49-F238E27FC236}">
                <a16:creationId xmlns:a16="http://schemas.microsoft.com/office/drawing/2014/main" id="{F06C1FDC-5865-0E0B-6B10-8F9908F4585A}"/>
              </a:ext>
            </a:extLst>
          </p:cNvPr>
          <p:cNvSpPr>
            <a:spLocks noGrp="1"/>
          </p:cNvSpPr>
          <p:nvPr>
            <p:ph type="title" idx="4294967295"/>
          </p:nvPr>
        </p:nvSpPr>
        <p:spPr>
          <a:xfrm>
            <a:off x="1252071" y="164592"/>
            <a:ext cx="968785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TB Cases and Incidence Rates</a:t>
            </a:r>
            <a:r>
              <a:rPr kumimoji="0" lang="en-US" sz="3000" b="1" i="0" u="none" strike="noStrike" kern="1200" cap="none" spc="0" normalizeH="0" baseline="30000" noProof="0" dirty="0">
                <a:ln>
                  <a:noFill/>
                </a:ln>
                <a:solidFill>
                  <a:srgbClr val="164380"/>
                </a:solidFill>
                <a:effectLst/>
                <a:uLnTx/>
                <a:uFillTx/>
                <a:latin typeface="Calibri" panose="020F0502020204030204" pitchFamily="34" charset="0"/>
                <a:ea typeface="+mn-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by Reporting Area, United States, 2023</a:t>
            </a:r>
          </a:p>
        </p:txBody>
      </p:sp>
      <p:sp>
        <p:nvSpPr>
          <p:cNvPr id="8" name="Oval 64">
            <a:extLst>
              <a:ext uri="{FF2B5EF4-FFF2-40B4-BE49-F238E27FC236}">
                <a16:creationId xmlns:a16="http://schemas.microsoft.com/office/drawing/2014/main" id="{B6AF229A-D743-DB0B-B281-D62539DDEF86}"/>
              </a:ext>
              <a:ext uri="{C183D7F6-B498-43B3-948B-1728B52AA6E4}">
                <adec:decorative xmlns:adec="http://schemas.microsoft.com/office/drawing/2017/decorative" val="1"/>
              </a:ext>
            </a:extLst>
          </p:cNvPr>
          <p:cNvSpPr>
            <a:spLocks noChangeArrowheads="1"/>
          </p:cNvSpPr>
          <p:nvPr/>
        </p:nvSpPr>
        <p:spPr bwMode="auto">
          <a:xfrm>
            <a:off x="9201767" y="3115621"/>
            <a:ext cx="152400" cy="150812"/>
          </a:xfrm>
          <a:prstGeom prst="ellipse">
            <a:avLst/>
          </a:prstGeom>
          <a:solidFill>
            <a:srgbClr val="AD5B9C"/>
          </a:solidFill>
          <a:ln w="6350">
            <a:solidFill>
              <a:srgbClr val="FFFFFF"/>
            </a:solidFill>
            <a:round/>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TextBox 8">
            <a:extLst>
              <a:ext uri="{FF2B5EF4-FFF2-40B4-BE49-F238E27FC236}">
                <a16:creationId xmlns:a16="http://schemas.microsoft.com/office/drawing/2014/main" id="{7D15BBD9-D672-8D4E-6BE5-524B9E16D369}"/>
              </a:ext>
            </a:extLst>
          </p:cNvPr>
          <p:cNvSpPr txBox="1"/>
          <p:nvPr/>
        </p:nvSpPr>
        <p:spPr>
          <a:xfrm>
            <a:off x="0" y="6463248"/>
            <a:ext cx="3936194" cy="276999"/>
          </a:xfrm>
          <a:prstGeom prst="rect">
            <a:avLst/>
          </a:prstGeom>
        </p:spPr>
        <p:txBody>
          <a:bodyPr wrap="square" lIns="91440" tIns="45720" rIns="91440" bIns="45720" rtlCol="0" anchor="t">
            <a:spAutoFit/>
          </a:bodyPr>
          <a:lstStyle/>
          <a:p>
            <a:pPr>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Cases per 100,000 persons</a:t>
            </a:r>
            <a:endParaRPr lang="en-US" sz="1200">
              <a:solidFill>
                <a:srgbClr val="000000"/>
              </a:solidFill>
              <a:latin typeface="Calibri" panose="020F0502020204030204" pitchFamily="34" charset="0"/>
              <a:cs typeface="Calibri"/>
            </a:endParaRPr>
          </a:p>
        </p:txBody>
      </p:sp>
      <p:sp>
        <p:nvSpPr>
          <p:cNvPr id="10" name="TextBox 9">
            <a:extLst>
              <a:ext uri="{FF2B5EF4-FFF2-40B4-BE49-F238E27FC236}">
                <a16:creationId xmlns:a16="http://schemas.microsoft.com/office/drawing/2014/main" id="{CAC0E37F-992C-284E-1ECD-BF0CB26DA87D}"/>
              </a:ext>
            </a:extLst>
          </p:cNvPr>
          <p:cNvSpPr txBox="1"/>
          <p:nvPr/>
        </p:nvSpPr>
        <p:spPr>
          <a:xfrm rot="19200000">
            <a:off x="10398652" y="4407437"/>
            <a:ext cx="1056051" cy="307777"/>
          </a:xfrm>
          <a:prstGeom prst="rect">
            <a:avLst/>
          </a:prstGeom>
        </p:spPr>
        <p:txBody>
          <a:bodyPr wrap="square" lIns="91440" tIns="45720" rIns="91440" bIns="45720" rtlCol="0" anchor="t">
            <a:spAutoFit/>
          </a:bodyPr>
          <a:lstStyle/>
          <a:p>
            <a:r>
              <a:rPr lang="en-US" sz="1400">
                <a:solidFill>
                  <a:srgbClr val="000000"/>
                </a:solidFill>
                <a:latin typeface="Calibri"/>
                <a:cs typeface="Calibri"/>
              </a:rPr>
              <a:t>100–499</a:t>
            </a:r>
            <a:endParaRPr lang="en-US" sz="1400" baseline="30000">
              <a:solidFill>
                <a:srgbClr val="00000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06BAEE58-7A53-975E-45C0-09AC51922B24}"/>
              </a:ext>
              <a:ext uri="{C183D7F6-B498-43B3-948B-1728B52AA6E4}">
                <adec:decorative xmlns:adec="http://schemas.microsoft.com/office/drawing/2017/decorative" val="1"/>
              </a:ext>
            </a:extLst>
          </p:cNvPr>
          <p:cNvGrpSpPr/>
          <p:nvPr/>
        </p:nvGrpSpPr>
        <p:grpSpPr>
          <a:xfrm>
            <a:off x="9588393" y="4497535"/>
            <a:ext cx="2517171" cy="2060184"/>
            <a:chOff x="9588393" y="4504462"/>
            <a:chExt cx="2517171" cy="2060184"/>
          </a:xfrm>
        </p:grpSpPr>
        <p:sp>
          <p:nvSpPr>
            <p:cNvPr id="12" name="TextBox 11">
              <a:extLst>
                <a:ext uri="{FF2B5EF4-FFF2-40B4-BE49-F238E27FC236}">
                  <a16:creationId xmlns:a16="http://schemas.microsoft.com/office/drawing/2014/main" id="{50850A75-E577-2F51-4E74-13B529491013}"/>
                </a:ext>
              </a:extLst>
            </p:cNvPr>
            <p:cNvSpPr txBox="1"/>
            <p:nvPr/>
          </p:nvSpPr>
          <p:spPr>
            <a:xfrm>
              <a:off x="11213083" y="5003636"/>
              <a:ext cx="892481" cy="1123384"/>
            </a:xfrm>
            <a:prstGeom prst="rect">
              <a:avLst/>
            </a:prstGeom>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≥3.4</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1.7–&lt;3.4</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&lt;1.7</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C325E0F1-775E-7F99-22AD-45752DFCF5B7}"/>
                </a:ext>
              </a:extLst>
            </p:cNvPr>
            <p:cNvGrpSpPr/>
            <p:nvPr/>
          </p:nvGrpSpPr>
          <p:grpSpPr>
            <a:xfrm>
              <a:off x="9588393" y="4504462"/>
              <a:ext cx="1942071" cy="2060184"/>
              <a:chOff x="9588393" y="4504462"/>
              <a:chExt cx="1942071" cy="2060184"/>
            </a:xfrm>
          </p:grpSpPr>
          <p:sp>
            <p:nvSpPr>
              <p:cNvPr id="14" name="TextBox 13">
                <a:extLst>
                  <a:ext uri="{FF2B5EF4-FFF2-40B4-BE49-F238E27FC236}">
                    <a16:creationId xmlns:a16="http://schemas.microsoft.com/office/drawing/2014/main" id="{82E0DF3B-63D6-714A-794B-AFA33F9B9601}"/>
                  </a:ext>
                </a:extLst>
              </p:cNvPr>
              <p:cNvSpPr txBox="1"/>
              <p:nvPr/>
            </p:nvSpPr>
            <p:spPr>
              <a:xfrm rot="16200000">
                <a:off x="8962579" y="5406466"/>
                <a:ext cx="1590181" cy="338554"/>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Incidence rate</a:t>
                </a:r>
                <a:r>
                  <a:rPr kumimoji="0" lang="en-US" sz="16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rPr>
                  <a:t>*</a:t>
                </a:r>
                <a:endParaRPr kumimoji="0" lang="en-US" sz="1600" b="0" i="0" u="none" strike="noStrike" kern="0" cap="none" spc="0" normalizeH="0" baseline="30000" noProof="0">
                  <a:ln>
                    <a:noFill/>
                  </a:ln>
                  <a:solidFill>
                    <a:srgbClr val="000000"/>
                  </a:solidFill>
                  <a:effectLst/>
                  <a:uLnTx/>
                  <a:uFillTx/>
                  <a:latin typeface="Calibri" panose="020F0502020204030204" pitchFamily="34" charset="0"/>
                </a:endParaRPr>
              </a:p>
            </p:txBody>
          </p:sp>
          <p:sp>
            <p:nvSpPr>
              <p:cNvPr id="15" name="TextBox 14">
                <a:extLst>
                  <a:ext uri="{FF2B5EF4-FFF2-40B4-BE49-F238E27FC236}">
                    <a16:creationId xmlns:a16="http://schemas.microsoft.com/office/drawing/2014/main" id="{7BD2AA71-3F02-C131-5A07-5EB4E3694698}"/>
                  </a:ext>
                </a:extLst>
              </p:cNvPr>
              <p:cNvSpPr txBox="1"/>
              <p:nvPr/>
            </p:nvSpPr>
            <p:spPr>
              <a:xfrm rot="19216835">
                <a:off x="10038564" y="4509931"/>
                <a:ext cx="724203" cy="307777"/>
              </a:xfrm>
              <a:prstGeom prst="rect">
                <a:avLst/>
              </a:prstGeom>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0" cap="none" spc="0" normalizeH="0" baseline="0" noProof="0">
                    <a:ln>
                      <a:noFill/>
                    </a:ln>
                    <a:solidFill>
                      <a:srgbClr val="000000"/>
                    </a:solidFill>
                    <a:effectLst/>
                    <a:uLnTx/>
                    <a:uFillTx/>
                    <a:latin typeface="Calibri"/>
                    <a:cs typeface="Calibri"/>
                  </a:rPr>
                  <a:t>≤99</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BEBC018-CE12-4438-2FBF-D92A8D2BF195}"/>
                  </a:ext>
                </a:extLst>
              </p:cNvPr>
              <p:cNvSpPr txBox="1"/>
              <p:nvPr/>
            </p:nvSpPr>
            <p:spPr>
              <a:xfrm>
                <a:off x="9973328" y="6226092"/>
                <a:ext cx="1349326" cy="338554"/>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Case count</a:t>
                </a:r>
              </a:p>
            </p:txBody>
          </p:sp>
          <p:sp>
            <p:nvSpPr>
              <p:cNvPr id="17" name="TextBox 16">
                <a:extLst>
                  <a:ext uri="{FF2B5EF4-FFF2-40B4-BE49-F238E27FC236}">
                    <a16:creationId xmlns:a16="http://schemas.microsoft.com/office/drawing/2014/main" id="{535A6E4F-C0F5-BF79-49A2-62DB6CDAB8FF}"/>
                  </a:ext>
                </a:extLst>
              </p:cNvPr>
              <p:cNvSpPr txBox="1"/>
              <p:nvPr/>
            </p:nvSpPr>
            <p:spPr>
              <a:xfrm rot="19200000">
                <a:off x="10876966" y="4504462"/>
                <a:ext cx="653498" cy="318237"/>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≥500</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73F9E2CC-0519-672A-489F-BC0A14F4AF53}"/>
                  </a:ext>
                </a:extLst>
              </p:cNvPr>
              <p:cNvCxnSpPr/>
              <p:nvPr/>
            </p:nvCxnSpPr>
            <p:spPr>
              <a:xfrm>
                <a:off x="10060716" y="6241741"/>
                <a:ext cx="1143000" cy="0"/>
              </a:xfrm>
              <a:prstGeom prst="straightConnector1">
                <a:avLst/>
              </a:prstGeom>
              <a:noFill/>
              <a:ln w="15875" cap="flat" cmpd="sng" algn="ctr">
                <a:solidFill>
                  <a:srgbClr val="000000"/>
                </a:solidFill>
                <a:prstDash val="solid"/>
                <a:tailEnd type="triangle"/>
              </a:ln>
              <a:effectLst/>
            </p:spPr>
          </p:cxnSp>
          <p:cxnSp>
            <p:nvCxnSpPr>
              <p:cNvPr id="19" name="Straight Arrow Connector 18">
                <a:extLst>
                  <a:ext uri="{FF2B5EF4-FFF2-40B4-BE49-F238E27FC236}">
                    <a16:creationId xmlns:a16="http://schemas.microsoft.com/office/drawing/2014/main" id="{1A2FD2C5-F167-494A-12B5-0CC2729AD9F4}"/>
                  </a:ext>
                </a:extLst>
              </p:cNvPr>
              <p:cNvCxnSpPr>
                <a:cxnSpLocks/>
              </p:cNvCxnSpPr>
              <p:nvPr/>
            </p:nvCxnSpPr>
            <p:spPr>
              <a:xfrm rot="16200000">
                <a:off x="9375761" y="5575348"/>
                <a:ext cx="1143000" cy="0"/>
              </a:xfrm>
              <a:prstGeom prst="straightConnector1">
                <a:avLst/>
              </a:prstGeom>
              <a:noFill/>
              <a:ln w="15875" cap="flat" cmpd="sng" algn="ctr">
                <a:solidFill>
                  <a:srgbClr val="000000"/>
                </a:solidFill>
                <a:prstDash val="solid"/>
                <a:tailEnd type="triangle"/>
              </a:ln>
              <a:effectLst/>
            </p:spPr>
          </p:cxnSp>
          <p:sp>
            <p:nvSpPr>
              <p:cNvPr id="20" name="Rectangle 19">
                <a:extLst>
                  <a:ext uri="{FF2B5EF4-FFF2-40B4-BE49-F238E27FC236}">
                    <a16:creationId xmlns:a16="http://schemas.microsoft.com/office/drawing/2014/main" id="{5FD8E0FB-EA59-25B8-C80E-7069A842264B}"/>
                  </a:ext>
                </a:extLst>
              </p:cNvPr>
              <p:cNvSpPr>
                <a:spLocks noChangeAspect="1"/>
              </p:cNvSpPr>
              <p:nvPr/>
            </p:nvSpPr>
            <p:spPr>
              <a:xfrm>
                <a:off x="10000551" y="4934884"/>
                <a:ext cx="402336" cy="402336"/>
              </a:xfrm>
              <a:prstGeom prst="rect">
                <a:avLst/>
              </a:prstGeom>
              <a:solidFill>
                <a:srgbClr val="AD5B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1" name="Rectangle 20">
                <a:extLst>
                  <a:ext uri="{FF2B5EF4-FFF2-40B4-BE49-F238E27FC236}">
                    <a16:creationId xmlns:a16="http://schemas.microsoft.com/office/drawing/2014/main" id="{2C3873CA-DDA7-4537-9532-4E6A58D0D3DC}"/>
                  </a:ext>
                </a:extLst>
              </p:cNvPr>
              <p:cNvSpPr>
                <a:spLocks noChangeAspect="1"/>
              </p:cNvSpPr>
              <p:nvPr/>
            </p:nvSpPr>
            <p:spPr>
              <a:xfrm>
                <a:off x="10433304" y="4934884"/>
                <a:ext cx="402336" cy="402336"/>
              </a:xfrm>
              <a:prstGeom prst="rect">
                <a:avLst/>
              </a:prstGeom>
              <a:solidFill>
                <a:srgbClr val="7C55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2" name="Rectangle 21">
                <a:extLst>
                  <a:ext uri="{FF2B5EF4-FFF2-40B4-BE49-F238E27FC236}">
                    <a16:creationId xmlns:a16="http://schemas.microsoft.com/office/drawing/2014/main" id="{514511DA-6E11-9ABE-F179-7DA7C73B5CC4}"/>
                  </a:ext>
                </a:extLst>
              </p:cNvPr>
              <p:cNvSpPr>
                <a:spLocks noChangeAspect="1"/>
              </p:cNvSpPr>
              <p:nvPr/>
            </p:nvSpPr>
            <p:spPr>
              <a:xfrm>
                <a:off x="10854601" y="4934884"/>
                <a:ext cx="404488" cy="402336"/>
              </a:xfrm>
              <a:prstGeom prst="rect">
                <a:avLst/>
              </a:prstGeom>
              <a:solidFill>
                <a:srgbClr val="434E8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3" name="Rectangle 22">
                <a:extLst>
                  <a:ext uri="{FF2B5EF4-FFF2-40B4-BE49-F238E27FC236}">
                    <a16:creationId xmlns:a16="http://schemas.microsoft.com/office/drawing/2014/main" id="{34416F60-0DE2-9FA6-D5B4-CE5C83734C27}"/>
                  </a:ext>
                </a:extLst>
              </p:cNvPr>
              <p:cNvSpPr>
                <a:spLocks noChangeAspect="1"/>
              </p:cNvSpPr>
              <p:nvPr/>
            </p:nvSpPr>
            <p:spPr>
              <a:xfrm>
                <a:off x="10006960" y="5361047"/>
                <a:ext cx="402336" cy="402336"/>
              </a:xfrm>
              <a:prstGeom prst="rect">
                <a:avLst/>
              </a:prstGeom>
              <a:solidFill>
                <a:srgbClr val="C098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4" name="Rectangle 23">
                <a:extLst>
                  <a:ext uri="{FF2B5EF4-FFF2-40B4-BE49-F238E27FC236}">
                    <a16:creationId xmlns:a16="http://schemas.microsoft.com/office/drawing/2014/main" id="{D17E361D-929C-C424-133B-01D616F95CFD}"/>
                  </a:ext>
                </a:extLst>
              </p:cNvPr>
              <p:cNvSpPr>
                <a:spLocks noChangeAspect="1"/>
              </p:cNvSpPr>
              <p:nvPr/>
            </p:nvSpPr>
            <p:spPr>
              <a:xfrm>
                <a:off x="10433304" y="5361047"/>
                <a:ext cx="402336" cy="402336"/>
              </a:xfrm>
              <a:prstGeom prst="rect">
                <a:avLst/>
              </a:prstGeom>
              <a:solidFill>
                <a:srgbClr val="898EA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5" name="Rectangle 24">
                <a:extLst>
                  <a:ext uri="{FF2B5EF4-FFF2-40B4-BE49-F238E27FC236}">
                    <a16:creationId xmlns:a16="http://schemas.microsoft.com/office/drawing/2014/main" id="{89C17B8D-73D4-8C67-976E-C2020AD39DFC}"/>
                  </a:ext>
                </a:extLst>
              </p:cNvPr>
              <p:cNvSpPr>
                <a:spLocks noChangeAspect="1"/>
              </p:cNvSpPr>
              <p:nvPr/>
            </p:nvSpPr>
            <p:spPr>
              <a:xfrm>
                <a:off x="10854601" y="5361047"/>
                <a:ext cx="402336" cy="402336"/>
              </a:xfrm>
              <a:prstGeom prst="rect">
                <a:avLst/>
              </a:prstGeom>
              <a:solidFill>
                <a:srgbClr val="4A83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6" name="Rectangle 25">
                <a:extLst>
                  <a:ext uri="{FF2B5EF4-FFF2-40B4-BE49-F238E27FC236}">
                    <a16:creationId xmlns:a16="http://schemas.microsoft.com/office/drawing/2014/main" id="{882C6DF7-B02C-CE9B-81F8-A9CDB9EEAC8B}"/>
                  </a:ext>
                </a:extLst>
              </p:cNvPr>
              <p:cNvSpPr>
                <a:spLocks noChangeAspect="1"/>
              </p:cNvSpPr>
              <p:nvPr/>
            </p:nvSpPr>
            <p:spPr>
              <a:xfrm>
                <a:off x="10005974" y="5787210"/>
                <a:ext cx="402336" cy="402336"/>
              </a:xfrm>
              <a:prstGeom prst="rect">
                <a:avLst/>
              </a:prstGeom>
              <a:solidFill>
                <a:srgbClr val="E3E3E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7" name="Rectangle 26">
                <a:extLst>
                  <a:ext uri="{FF2B5EF4-FFF2-40B4-BE49-F238E27FC236}">
                    <a16:creationId xmlns:a16="http://schemas.microsoft.com/office/drawing/2014/main" id="{93194914-1101-97CE-AD8A-B5B59A58E991}"/>
                  </a:ext>
                </a:extLst>
              </p:cNvPr>
              <p:cNvSpPr>
                <a:spLocks noChangeAspect="1"/>
              </p:cNvSpPr>
              <p:nvPr/>
            </p:nvSpPr>
            <p:spPr>
              <a:xfrm>
                <a:off x="10433304" y="5787357"/>
                <a:ext cx="402336" cy="402336"/>
              </a:xfrm>
              <a:prstGeom prst="rect">
                <a:avLst/>
              </a:prstGeom>
              <a:solidFill>
                <a:srgbClr val="97C5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8" name="Rectangle 27">
                <a:extLst>
                  <a:ext uri="{FF2B5EF4-FFF2-40B4-BE49-F238E27FC236}">
                    <a16:creationId xmlns:a16="http://schemas.microsoft.com/office/drawing/2014/main" id="{BD8B0EE1-D098-6CCD-EB14-DBCFEDEB2F58}"/>
                  </a:ext>
                </a:extLst>
              </p:cNvPr>
              <p:cNvSpPr>
                <a:spLocks noChangeAspect="1"/>
              </p:cNvSpPr>
              <p:nvPr/>
            </p:nvSpPr>
            <p:spPr>
              <a:xfrm>
                <a:off x="10854601" y="5787210"/>
                <a:ext cx="402336" cy="402336"/>
              </a:xfrm>
              <a:prstGeom prst="rect">
                <a:avLst/>
              </a:prstGeom>
              <a:solidFill>
                <a:srgbClr val="52B6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grpSp>
      </p:grpSp>
    </p:spTree>
    <p:extLst>
      <p:ext uri="{BB962C8B-B14F-4D97-AF65-F5344CB8AC3E}">
        <p14:creationId xmlns:p14="http://schemas.microsoft.com/office/powerpoint/2010/main" val="8557282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0292BC-A4D1-9C8A-5831-76B497BFCE3C}"/>
              </a:ext>
            </a:extLst>
          </p:cNvPr>
          <p:cNvSpPr txBox="1">
            <a:spLocks noGrp="1"/>
          </p:cNvSpPr>
          <p:nvPr>
            <p:ph type="title" idx="4294967295"/>
          </p:nvPr>
        </p:nvSpPr>
        <p:spPr>
          <a:xfrm>
            <a:off x="372979" y="116466"/>
            <a:ext cx="11446043" cy="6966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U.S.-Affiliated Pacific Islands, 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pic>
        <p:nvPicPr>
          <p:cNvPr id="6" name="Picture 5" descr="Map of the U.S.-Affiliated Pacific Islands with the 2023 tuberculosis incidence rates shown.">
            <a:extLst>
              <a:ext uri="{FF2B5EF4-FFF2-40B4-BE49-F238E27FC236}">
                <a16:creationId xmlns:a16="http://schemas.microsoft.com/office/drawing/2014/main" id="{EB5868BE-5504-D616-63A5-1154E0F9539B}"/>
              </a:ext>
            </a:extLst>
          </p:cNvPr>
          <p:cNvPicPr>
            <a:picLocks noChangeAspect="1"/>
          </p:cNvPicPr>
          <p:nvPr/>
        </p:nvPicPr>
        <p:blipFill rotWithShape="1">
          <a:blip r:embed="rId3">
            <a:extLst>
              <a:ext uri="{28A0092B-C50C-407E-A947-70E740481C1C}">
                <a14:useLocalDpi xmlns:a14="http://schemas.microsoft.com/office/drawing/2010/main" val="0"/>
              </a:ext>
            </a:extLst>
          </a:blip>
          <a:srcRect l="223" t="10818" r="28022" b="25394"/>
          <a:stretch/>
        </p:blipFill>
        <p:spPr>
          <a:xfrm>
            <a:off x="1716066" y="1053643"/>
            <a:ext cx="8787258" cy="5194854"/>
          </a:xfrm>
          <a:prstGeom prst="rect">
            <a:avLst/>
          </a:prstGeom>
          <a:ln>
            <a:noFill/>
          </a:ln>
        </p:spPr>
      </p:pic>
      <p:sp>
        <p:nvSpPr>
          <p:cNvPr id="8" name="TextBox 7">
            <a:extLst>
              <a:ext uri="{FF2B5EF4-FFF2-40B4-BE49-F238E27FC236}">
                <a16:creationId xmlns:a16="http://schemas.microsoft.com/office/drawing/2014/main" id="{FC0914E4-CD8C-9CE1-1A38-13C502B90301}"/>
              </a:ext>
            </a:extLst>
          </p:cNvPr>
          <p:cNvSpPr txBox="1"/>
          <p:nvPr/>
        </p:nvSpPr>
        <p:spPr>
          <a:xfrm>
            <a:off x="0" y="6435017"/>
            <a:ext cx="3709195"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Cases per 100,000 persons</a:t>
            </a:r>
          </a:p>
        </p:txBody>
      </p:sp>
      <p:sp>
        <p:nvSpPr>
          <p:cNvPr id="9" name="TextBox 8">
            <a:extLst>
              <a:ext uri="{FF2B5EF4-FFF2-40B4-BE49-F238E27FC236}">
                <a16:creationId xmlns:a16="http://schemas.microsoft.com/office/drawing/2014/main" id="{05F3E141-5349-F311-C3F2-18CA511C266E}"/>
              </a:ext>
            </a:extLst>
          </p:cNvPr>
          <p:cNvSpPr txBox="1"/>
          <p:nvPr/>
        </p:nvSpPr>
        <p:spPr>
          <a:xfrm>
            <a:off x="3033744" y="1483668"/>
            <a:ext cx="1226439"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Guam</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26.6</a:t>
            </a:r>
            <a:endParaRPr kumimoji="0" lang="en-US" sz="1800" b="0" i="0" u="none" strike="noStrike" kern="0" cap="none" spc="0" normalizeH="0" baseline="0" noProof="0">
              <a:ln>
                <a:noFill/>
              </a:ln>
              <a:solidFill>
                <a:srgbClr val="000000">
                  <a:lumMod val="85000"/>
                  <a:lumOff val="15000"/>
                </a:srgbClr>
              </a:solidFill>
              <a:effectLst/>
              <a:uLnTx/>
              <a:uFillTx/>
            </a:endParaRPr>
          </a:p>
        </p:txBody>
      </p:sp>
      <p:sp>
        <p:nvSpPr>
          <p:cNvPr id="10" name="TextBox 9">
            <a:extLst>
              <a:ext uri="{FF2B5EF4-FFF2-40B4-BE49-F238E27FC236}">
                <a16:creationId xmlns:a16="http://schemas.microsoft.com/office/drawing/2014/main" id="{CD4D3840-379A-A291-8F33-A0BEBBFF50CA}"/>
              </a:ext>
            </a:extLst>
          </p:cNvPr>
          <p:cNvSpPr txBox="1"/>
          <p:nvPr/>
        </p:nvSpPr>
        <p:spPr>
          <a:xfrm>
            <a:off x="4487768" y="2978096"/>
            <a:ext cx="1889551"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Federated States of Micronesia</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179.4</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1" name="Straight Connector 10">
            <a:extLst>
              <a:ext uri="{FF2B5EF4-FFF2-40B4-BE49-F238E27FC236}">
                <a16:creationId xmlns:a16="http://schemas.microsoft.com/office/drawing/2014/main" id="{CC52C80B-1B24-BA41-7DB4-BFD3F9132A9C}"/>
              </a:ext>
              <a:ext uri="{C183D7F6-B498-43B3-948B-1728B52AA6E4}">
                <adec:decorative xmlns:adec="http://schemas.microsoft.com/office/drawing/2017/decorative" val="1"/>
              </a:ext>
            </a:extLst>
          </p:cNvPr>
          <p:cNvCxnSpPr>
            <a:cxnSpLocks/>
          </p:cNvCxnSpPr>
          <p:nvPr/>
        </p:nvCxnSpPr>
        <p:spPr>
          <a:xfrm flipH="1">
            <a:off x="3410175" y="2557422"/>
            <a:ext cx="365758" cy="0"/>
          </a:xfrm>
          <a:prstGeom prst="line">
            <a:avLst/>
          </a:prstGeom>
          <a:noFill/>
          <a:ln w="31750" cap="flat" cmpd="sng" algn="ctr">
            <a:solidFill>
              <a:srgbClr val="164380"/>
            </a:solidFill>
            <a:prstDash val="solid"/>
          </a:ln>
          <a:effectLst/>
        </p:spPr>
      </p:cxnSp>
      <p:sp>
        <p:nvSpPr>
          <p:cNvPr id="12" name="TextBox 11">
            <a:extLst>
              <a:ext uri="{FF2B5EF4-FFF2-40B4-BE49-F238E27FC236}">
                <a16:creationId xmlns:a16="http://schemas.microsoft.com/office/drawing/2014/main" id="{DAE67267-5742-38C4-4C60-4DFFDE016383}"/>
              </a:ext>
            </a:extLst>
          </p:cNvPr>
          <p:cNvSpPr txBox="1"/>
          <p:nvPr/>
        </p:nvSpPr>
        <p:spPr>
          <a:xfrm>
            <a:off x="1563655" y="2228608"/>
            <a:ext cx="1889552"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Republic of Palau</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77.9</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3" name="Straight Connector 12">
            <a:extLst>
              <a:ext uri="{FF2B5EF4-FFF2-40B4-BE49-F238E27FC236}">
                <a16:creationId xmlns:a16="http://schemas.microsoft.com/office/drawing/2014/main" id="{9CD337AA-B21C-6102-F9DC-4DEF711F01C7}"/>
              </a:ext>
              <a:ext uri="{C183D7F6-B498-43B3-948B-1728B52AA6E4}">
                <adec:decorative xmlns:adec="http://schemas.microsoft.com/office/drawing/2017/decorative" val="1"/>
              </a:ext>
            </a:extLst>
          </p:cNvPr>
          <p:cNvCxnSpPr>
            <a:cxnSpLocks/>
          </p:cNvCxnSpPr>
          <p:nvPr/>
        </p:nvCxnSpPr>
        <p:spPr>
          <a:xfrm flipH="1">
            <a:off x="4260183" y="1806833"/>
            <a:ext cx="709850" cy="0"/>
          </a:xfrm>
          <a:prstGeom prst="line">
            <a:avLst/>
          </a:prstGeom>
          <a:noFill/>
          <a:ln w="31750" cap="flat" cmpd="sng" algn="ctr">
            <a:solidFill>
              <a:srgbClr val="164380"/>
            </a:solidFill>
            <a:prstDash val="solid"/>
          </a:ln>
          <a:effectLst/>
        </p:spPr>
      </p:cxnSp>
      <p:cxnSp>
        <p:nvCxnSpPr>
          <p:cNvPr id="14" name="Straight Connector 13">
            <a:extLst>
              <a:ext uri="{FF2B5EF4-FFF2-40B4-BE49-F238E27FC236}">
                <a16:creationId xmlns:a16="http://schemas.microsoft.com/office/drawing/2014/main" id="{244F06CF-35CE-8423-0982-2B5A1CBF2C16}"/>
              </a:ext>
              <a:ext uri="{C183D7F6-B498-43B3-948B-1728B52AA6E4}">
                <adec:decorative xmlns:adec="http://schemas.microsoft.com/office/drawing/2017/decorative" val="1"/>
              </a:ext>
            </a:extLst>
          </p:cNvPr>
          <p:cNvCxnSpPr>
            <a:cxnSpLocks/>
          </p:cNvCxnSpPr>
          <p:nvPr/>
        </p:nvCxnSpPr>
        <p:spPr>
          <a:xfrm flipH="1">
            <a:off x="5527789" y="1386846"/>
            <a:ext cx="709850" cy="0"/>
          </a:xfrm>
          <a:prstGeom prst="line">
            <a:avLst/>
          </a:prstGeom>
          <a:noFill/>
          <a:ln w="31750" cap="flat" cmpd="sng" algn="ctr">
            <a:solidFill>
              <a:srgbClr val="164380"/>
            </a:solidFill>
            <a:prstDash val="solid"/>
          </a:ln>
          <a:effectLst/>
        </p:spPr>
      </p:cxnSp>
      <p:sp>
        <p:nvSpPr>
          <p:cNvPr id="15" name="TextBox 14">
            <a:extLst>
              <a:ext uri="{FF2B5EF4-FFF2-40B4-BE49-F238E27FC236}">
                <a16:creationId xmlns:a16="http://schemas.microsoft.com/office/drawing/2014/main" id="{29D26E40-E25B-B716-BCAB-AEDAA5959391}"/>
              </a:ext>
            </a:extLst>
          </p:cNvPr>
          <p:cNvSpPr txBox="1"/>
          <p:nvPr/>
        </p:nvSpPr>
        <p:spPr>
          <a:xfrm>
            <a:off x="6037043" y="888439"/>
            <a:ext cx="1794525"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Northern Mariana Islands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42.9</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6" name="Straight Connector 15">
            <a:extLst>
              <a:ext uri="{FF2B5EF4-FFF2-40B4-BE49-F238E27FC236}">
                <a16:creationId xmlns:a16="http://schemas.microsoft.com/office/drawing/2014/main" id="{3BF981D9-1C55-0C82-D14E-76B286CCC944}"/>
              </a:ext>
              <a:ext uri="{C183D7F6-B498-43B3-948B-1728B52AA6E4}">
                <adec:decorative xmlns:adec="http://schemas.microsoft.com/office/drawing/2017/decorative" val="1"/>
              </a:ext>
            </a:extLst>
          </p:cNvPr>
          <p:cNvCxnSpPr>
            <a:cxnSpLocks/>
            <a:stCxn id="10" idx="0"/>
          </p:cNvCxnSpPr>
          <p:nvPr/>
        </p:nvCxnSpPr>
        <p:spPr>
          <a:xfrm flipH="1" flipV="1">
            <a:off x="5432543" y="2391250"/>
            <a:ext cx="1" cy="586846"/>
          </a:xfrm>
          <a:prstGeom prst="line">
            <a:avLst/>
          </a:prstGeom>
          <a:noFill/>
          <a:ln w="31750" cap="flat" cmpd="sng" algn="ctr">
            <a:solidFill>
              <a:srgbClr val="164380"/>
            </a:solidFill>
            <a:prstDash val="solid"/>
          </a:ln>
          <a:effectLst/>
        </p:spPr>
      </p:cxnSp>
      <p:cxnSp>
        <p:nvCxnSpPr>
          <p:cNvPr id="17" name="Straight Connector 16">
            <a:extLst>
              <a:ext uri="{FF2B5EF4-FFF2-40B4-BE49-F238E27FC236}">
                <a16:creationId xmlns:a16="http://schemas.microsoft.com/office/drawing/2014/main" id="{6FD6A608-035D-7604-89AD-2EA21BE0255D}"/>
              </a:ext>
              <a:ext uri="{C183D7F6-B498-43B3-948B-1728B52AA6E4}">
                <adec:decorative xmlns:adec="http://schemas.microsoft.com/office/drawing/2017/decorative" val="1"/>
              </a:ext>
            </a:extLst>
          </p:cNvPr>
          <p:cNvCxnSpPr>
            <a:cxnSpLocks/>
          </p:cNvCxnSpPr>
          <p:nvPr/>
        </p:nvCxnSpPr>
        <p:spPr>
          <a:xfrm flipH="1">
            <a:off x="7987880" y="2133065"/>
            <a:ext cx="709850" cy="0"/>
          </a:xfrm>
          <a:prstGeom prst="line">
            <a:avLst/>
          </a:prstGeom>
          <a:noFill/>
          <a:ln w="31750" cap="flat" cmpd="sng" algn="ctr">
            <a:solidFill>
              <a:srgbClr val="164380"/>
            </a:solidFill>
            <a:prstDash val="solid"/>
          </a:ln>
          <a:effectLst/>
        </p:spPr>
      </p:cxnSp>
      <p:sp>
        <p:nvSpPr>
          <p:cNvPr id="18" name="TextBox 17">
            <a:extLst>
              <a:ext uri="{FF2B5EF4-FFF2-40B4-BE49-F238E27FC236}">
                <a16:creationId xmlns:a16="http://schemas.microsoft.com/office/drawing/2014/main" id="{830BE930-B9E7-B1E0-DCDB-A1A440F6A01A}"/>
              </a:ext>
            </a:extLst>
          </p:cNvPr>
          <p:cNvSpPr txBox="1"/>
          <p:nvPr/>
        </p:nvSpPr>
        <p:spPr>
          <a:xfrm>
            <a:off x="8321214" y="1660639"/>
            <a:ext cx="1889551"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Republic of Marshall Islands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503.7</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9" name="Straight Connector 18">
            <a:extLst>
              <a:ext uri="{FF2B5EF4-FFF2-40B4-BE49-F238E27FC236}">
                <a16:creationId xmlns:a16="http://schemas.microsoft.com/office/drawing/2014/main" id="{3D5819A5-A6EB-BE73-9AEC-6A3ED3769F8B}"/>
              </a:ext>
              <a:ext uri="{C183D7F6-B498-43B3-948B-1728B52AA6E4}">
                <adec:decorative xmlns:adec="http://schemas.microsoft.com/office/drawing/2017/decorative" val="1"/>
              </a:ext>
            </a:extLst>
          </p:cNvPr>
          <p:cNvCxnSpPr>
            <a:cxnSpLocks/>
          </p:cNvCxnSpPr>
          <p:nvPr/>
        </p:nvCxnSpPr>
        <p:spPr>
          <a:xfrm flipH="1" flipV="1">
            <a:off x="9419990" y="4809944"/>
            <a:ext cx="0" cy="240510"/>
          </a:xfrm>
          <a:prstGeom prst="line">
            <a:avLst/>
          </a:prstGeom>
          <a:noFill/>
          <a:ln w="31750" cap="flat" cmpd="sng" algn="ctr">
            <a:solidFill>
              <a:srgbClr val="164380"/>
            </a:solidFill>
            <a:prstDash val="solid"/>
          </a:ln>
          <a:effectLst/>
        </p:spPr>
      </p:cxnSp>
      <p:sp>
        <p:nvSpPr>
          <p:cNvPr id="20" name="TextBox 19">
            <a:extLst>
              <a:ext uri="{FF2B5EF4-FFF2-40B4-BE49-F238E27FC236}">
                <a16:creationId xmlns:a16="http://schemas.microsoft.com/office/drawing/2014/main" id="{A5506F2E-7F90-9587-CAB4-C478E45F2763}"/>
              </a:ext>
            </a:extLst>
          </p:cNvPr>
          <p:cNvSpPr txBox="1"/>
          <p:nvPr/>
        </p:nvSpPr>
        <p:spPr>
          <a:xfrm>
            <a:off x="8407839" y="5050454"/>
            <a:ext cx="2022816"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American Samoa</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11.2</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spTree>
    <p:extLst>
      <p:ext uri="{BB962C8B-B14F-4D97-AF65-F5344CB8AC3E}">
        <p14:creationId xmlns:p14="http://schemas.microsoft.com/office/powerpoint/2010/main" val="3638820199"/>
      </p:ext>
    </p:extLst>
  </p:cSld>
  <p:clrMapOvr>
    <a:masterClrMapping/>
  </p:clrMapOvr>
  <p:transition>
    <p:fade/>
  </p:transition>
</p:sld>
</file>

<file path=ppt/theme/theme1.xml><?xml version="1.0" encoding="utf-8"?>
<a:theme xmlns:a="http://schemas.openxmlformats.org/drawingml/2006/main" name="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FCF97D7C048A4DAE1C5DD162580683" ma:contentTypeVersion="4" ma:contentTypeDescription="Create a new document." ma:contentTypeScope="" ma:versionID="0b639283faa99a5c85d2bac1dcec5ebc">
  <xsd:schema xmlns:xsd="http://www.w3.org/2001/XMLSchema" xmlns:xs="http://www.w3.org/2001/XMLSchema" xmlns:p="http://schemas.microsoft.com/office/2006/metadata/properties" xmlns:ns2="7573ebfc-3aed-4848-af2c-30714241a7c2" targetNamespace="http://schemas.microsoft.com/office/2006/metadata/properties" ma:root="true" ma:fieldsID="e474a85ffc4c276be2e983793c4fc0b2" ns2:_="">
    <xsd:import namespace="7573ebfc-3aed-4848-af2c-30714241a7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73ebfc-3aed-4848-af2c-30714241a7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18AE0-2CC1-4454-806D-369CDE0F8DA9}">
  <ds:schemaRefs>
    <ds:schemaRef ds:uri="7573ebfc-3aed-4848-af2c-30714241a7c2"/>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8BD8B251-DBCC-41E6-8894-82276F6C87F7}">
  <ds:schemaRefs>
    <ds:schemaRef ds:uri="7573ebfc-3aed-4848-af2c-30714241a7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2F4BA8-BF54-41CB-869F-D4E4A14031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1406</TotalTime>
  <Words>11964</Words>
  <Application>Microsoft Office PowerPoint</Application>
  <PresentationFormat>Widescreen</PresentationFormat>
  <Paragraphs>651</Paragraphs>
  <Slides>57</Slides>
  <Notes>56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57</vt:i4>
      </vt:variant>
    </vt:vector>
  </HeadingPairs>
  <TitlesOfParts>
    <vt:vector size="71" baseType="lpstr">
      <vt:lpstr>Myriad Web Pro</vt:lpstr>
      <vt:lpstr>Calibri</vt:lpstr>
      <vt:lpstr>Segoe UI</vt:lpstr>
      <vt:lpstr>Times New Roman</vt:lpstr>
      <vt:lpstr>PMingLiU</vt:lpstr>
      <vt:lpstr>Wingdings</vt:lpstr>
      <vt:lpstr>Arial</vt:lpstr>
      <vt:lpstr>Cambria Math</vt:lpstr>
      <vt:lpstr>Courier New</vt:lpstr>
      <vt:lpstr>NCEH_ATSDR_combined</vt:lpstr>
      <vt:lpstr>NCHHSTP_PPT_light(</vt:lpstr>
      <vt:lpstr>2_NCEH_ATSDR_combined</vt:lpstr>
      <vt:lpstr>1_NCEH_ATSDR_combined</vt:lpstr>
      <vt:lpstr>3_NCEH_ATSDR_combined</vt:lpstr>
      <vt:lpstr>Tuberculosis (TB) Disease in the United States 1993–2023* </vt:lpstr>
      <vt:lpstr>Progress Towards TB Elimination, United States, 1982–2023</vt:lpstr>
      <vt:lpstr>TB Cases and Incidence Rates, United States, 1993–2023</vt:lpstr>
      <vt:lpstr>TB Incidence Rates and Annual Percent Change in Rate,  United States, 2010–2023</vt:lpstr>
      <vt:lpstr>TB-Related Deaths* and Mortality Rates, United States, 1993–2022</vt:lpstr>
      <vt:lpstr>TB Cases and Percentages by Reporting Area,  United States, 2023 (N=9,633)</vt:lpstr>
      <vt:lpstr>TB Incidence Rates* by Reporting Area, United States, 2023</vt:lpstr>
      <vt:lpstr>TB Cases and Incidence Rates*  by Reporting Area, United States, 2023</vt:lpstr>
      <vt:lpstr>TB Incidence Rates* by U.S.-Affiliated Pacific Islands, 2023</vt:lpstr>
      <vt:lpstr>TB Cases and Incidence Rates by Origin of Birth,*  United States, 1993–2023</vt:lpstr>
      <vt:lpstr>TB Incidence Rates by Origin of Birth,* United States, 2011–2023 </vt:lpstr>
      <vt:lpstr>TB Incidence Rates and Percentages by Origin of Birth,*  United States, 2023 (N=9,633)</vt:lpstr>
      <vt:lpstr>TB Cases by Countries of Birth Among Non-U.S.–Born* Persons,  United States, 2023 (N=7,299)</vt:lpstr>
      <vt:lpstr>Percentage of TB Cases Among Non-U.S.–Born* Persons by Years Since Arrival in the United States Prior to Diagnosis, 2023 (N=7,299)</vt:lpstr>
      <vt:lpstr>Percentage of TB Cases Among Non-U.S.–Born* Persons by Years in the United States Prior to Diagnosis, 2010–2023</vt:lpstr>
      <vt:lpstr>TB Cases by Race/Ethnicity,* United States, 2011–2023</vt:lpstr>
      <vt:lpstr>Percentage of TB Cases by Race/Ethnicity,* United States, 2011–2023</vt:lpstr>
      <vt:lpstr>Percentage of TB Cases by Race/Ethnicity,*  United States, 2023 (N=9,633)</vt:lpstr>
      <vt:lpstr>TB Incidence Rates by Race/Ethnicity,* United States, 2011–2023</vt:lpstr>
      <vt:lpstr>TB Cases Among U.S.-Born* Persons by Race/Ethnicity,†  United States, 2011–2023</vt:lpstr>
      <vt:lpstr>TB Incidence Rates Among U.S.-Born* Persons by Race/Ethnicity,† United States, 2011–2023</vt:lpstr>
      <vt:lpstr>TB Cases Among Non-U.S.–Born* Persons by Race/Ethnicity,†  United States, 2011–2023</vt:lpstr>
      <vt:lpstr>TB Incidence Rates Among Non-U.S.–Born* Persons by Race/Ethnicity,† United States, 2011–2023</vt:lpstr>
      <vt:lpstr>TB Incidence Rates Among Non-U.S.–Born and U.S.-Born* Persons by Race/Ethnicity,† United States, 2011–2023</vt:lpstr>
      <vt:lpstr>Percentage* of TB Cases by Origin† and Race/Ethnicity,§  United States, 2023</vt:lpstr>
      <vt:lpstr>TB Incidence Rates* by Origin† and Race/Ethnicity,§  United States, 2023</vt:lpstr>
      <vt:lpstr>TB Cases by Age Group, United States, 1993–2023</vt:lpstr>
      <vt:lpstr>Percentage of TB Cases by Age Group, United States, 2023 (N=9,633*)</vt:lpstr>
      <vt:lpstr>TB Incidence Rates by Age Group, United States, 1993–2023</vt:lpstr>
      <vt:lpstr>TB Cases Among U.S.-Born* Persons by Age Group,  United States, 1994–2023</vt:lpstr>
      <vt:lpstr>TB Incidence Rates* Among U.S.-Born† Persons by Age Group,  United States, 1994–2023</vt:lpstr>
      <vt:lpstr>TB Cases Among Non-U.S.–Born* Persons by  Age Group, United States, 1994–2023</vt:lpstr>
      <vt:lpstr>TB Incidence Rates* Among Non-U.S.–Born† Persons by  Age Group, United States, 1994–2023</vt:lpstr>
      <vt:lpstr>Percentage of TB Cases by Sex and Age Group, United States, 2023</vt:lpstr>
      <vt:lpstr>Pediatric* TB Cases by Origin of Birth,† United States, 1993–2023</vt:lpstr>
      <vt:lpstr>Pediatric TB Incidence Rates* by Origin of Birth,†  United States, 1994–2023</vt:lpstr>
      <vt:lpstr>Percentage of TB Cases by Site of Disease, United States, 2023</vt:lpstr>
      <vt:lpstr>Percentage of TB Cases* by Initial Drug Regimen,  United States, 1993–2023</vt:lpstr>
      <vt:lpstr>Percentage of TB Cases* by Initial Drug Regimen,  United States, 2023 (N=9,334)</vt:lpstr>
      <vt:lpstr>Percentage of TB Cases by Method of Treatment Administration,* United States, 1993–2021†</vt:lpstr>
      <vt:lpstr>Percentage of TB Cases* by Method of Treatment Administration, United States, 2021† (N=7,536)</vt:lpstr>
      <vt:lpstr>Percentage of TB Cases* by Completion of TB Therapy, United States, 1993–2021†</vt:lpstr>
      <vt:lpstr>TB Cases Resistant to Isoniazid* by Origin of Birth,†  United States, 1993–2023</vt:lpstr>
      <vt:lpstr>Number and Percentage of Multidrug-Resistant (MDR)* TB Cases† by History of TB, United States, 1993–2023</vt:lpstr>
      <vt:lpstr>Percentage of HIV Coinfection by Origin of Birth Among Persons with TB,* United States, 2011–2023</vt:lpstr>
      <vt:lpstr>Percentage of Selected Risk Factors Among Persons with TB by Origin of Birth,* United States, 2023</vt:lpstr>
      <vt:lpstr>Percentage of Social and Behavioral Risk Factors Among Persons  Aged ≥15 Years with TB, United States, 2023</vt:lpstr>
      <vt:lpstr>Among Incarcerated Persons* with TB, Percentages of Cases by Correctional Facility Type: United States, 2023 (N=324)</vt:lpstr>
      <vt:lpstr>Percentage of TB Cases by Status and Cause of Death, United States, 2021*</vt:lpstr>
      <vt:lpstr>TB Genotyping in the United States</vt:lpstr>
      <vt:lpstr>Number of County-based TB Genotype Clusters* by Cluster Size, United States, 2021–2023</vt:lpstr>
      <vt:lpstr>TB Genotype Clusters* by TB GIMS† Alert Levels,§ United States, 2021–2023 (N=1,110)</vt:lpstr>
      <vt:lpstr>Percentage of Clustered TB Cases in No Alert and Alert Genotype Clusters* by Origin of Birth,† United States, 2021–2023</vt:lpstr>
      <vt:lpstr>Percentage of Clustered TB Cases in Alerted Clusters* by  Age Group, United States, 2021–2023</vt:lpstr>
      <vt:lpstr>Percentage of Clustered TB Cases in Alerted Clusters* by Race/Ethnicity,† United States, 2021–2023</vt:lpstr>
      <vt:lpstr>Percentage of Clustered TB Cases in Alerted Clusters* by  Selected Risk Factors, United States, 2021–2023</vt:lpstr>
      <vt:lpstr>Division of Tuberculosis Elimination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Meredith (CDC/NCHHSTP/DTE)</cp:lastModifiedBy>
  <cp:revision>20</cp:revision>
  <cp:lastPrinted>2023-08-15T18:03:40Z</cp:lastPrinted>
  <dcterms:created xsi:type="dcterms:W3CDTF">2011-03-17T17:43:16Z</dcterms:created>
  <dcterms:modified xsi:type="dcterms:W3CDTF">2024-11-06T21:33:33Z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0x01010070FCF97D7C048A4DAE1C5DD162580683</vt:lpwstr>
  </property>
  <property fmtid="{D5CDD505-2E9C-101B-9397-08002B2CF9AE}" pid="4" name="MSIP_Label_7b94a7b8-f06c-4dfe-bdcc-9b548fd58c31_Enabled">
    <vt:lpwstr>true</vt:lpwstr>
  </property>
  <property fmtid="{D5CDD505-2E9C-101B-9397-08002B2CF9AE}" pid="5" name="MSIP_Label_7b94a7b8-f06c-4dfe-bdcc-9b548fd58c31_SetDate">
    <vt:lpwstr>2021-06-01T12:13:58Z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d86db1c2-c89b-40ff-8a82-07c9bab169bc</vt:lpwstr>
  </property>
  <property fmtid="{D5CDD505-2E9C-101B-9397-08002B2CF9AE}" pid="10" name="MSIP_Label_7b94a7b8-f06c-4dfe-bdcc-9b548fd58c31_ContentBits">
    <vt:lpwstr>0</vt:lpwstr>
  </property>
</Properties>
</file>