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package/2006/relationships/metadata/extended-properties" Target="docProps/app0.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0"/>
  </p:notesMasterIdLst>
  <p:sldIdLst>
    <p:sldId id="369"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350"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65" r:id="rId56"/>
    <p:sldId id="366" r:id="rId57"/>
    <p:sldId id="367" r:id="rId58"/>
    <p:sldId id="308" r:id="rId5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88A"/>
    <a:srgbClr val="006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331" autoAdjust="0"/>
  </p:normalViewPr>
  <p:slideViewPr>
    <p:cSldViewPr snapToGrid="0">
      <p:cViewPr varScale="1">
        <p:scale>
          <a:sx n="98" d="100"/>
          <a:sy n="98" d="100"/>
        </p:scale>
        <p:origin x="154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shar, Elliane (CDC/NCHHSTP/DSTDP)" userId="0067169b-dfcc-42c6-8128-75ad3e970bc6" providerId="ADAL" clId="{0FD70B61-15BE-4EDE-B671-42CAC45F9D2B}"/>
    <pc:docChg chg="undo custSel mod addSld delSld modSld">
      <pc:chgData name="Yashar, Elliane (CDC/NCHHSTP/DSTDP)" userId="0067169b-dfcc-42c6-8128-75ad3e970bc6" providerId="ADAL" clId="{0FD70B61-15BE-4EDE-B671-42CAC45F9D2B}" dt="2024-01-16T22:16:45.686" v="41" actId="404"/>
      <pc:docMkLst>
        <pc:docMk/>
      </pc:docMkLst>
      <pc:sldChg chg="addSp delSp del mod">
        <pc:chgData name="Yashar, Elliane (CDC/NCHHSTP/DSTDP)" userId="0067169b-dfcc-42c6-8128-75ad3e970bc6" providerId="ADAL" clId="{0FD70B61-15BE-4EDE-B671-42CAC45F9D2B}" dt="2024-01-16T22:15:18.870" v="28" actId="2696"/>
        <pc:sldMkLst>
          <pc:docMk/>
          <pc:sldMk cId="0" sldId="256"/>
        </pc:sldMkLst>
        <pc:spChg chg="add del">
          <ac:chgData name="Yashar, Elliane (CDC/NCHHSTP/DSTDP)" userId="0067169b-dfcc-42c6-8128-75ad3e970bc6" providerId="ADAL" clId="{0FD70B61-15BE-4EDE-B671-42CAC45F9D2B}" dt="2024-01-16T22:14:25.183" v="2" actId="22"/>
          <ac:spMkLst>
            <pc:docMk/>
            <pc:sldMk cId="0" sldId="256"/>
            <ac:spMk id="5" creationId="{87D3908F-1BB2-CEBD-38DA-82731FA11A38}"/>
          </ac:spMkLst>
        </pc:spChg>
      </pc:sldChg>
      <pc:sldChg chg="modSp mod">
        <pc:chgData name="Yashar, Elliane (CDC/NCHHSTP/DSTDP)" userId="0067169b-dfcc-42c6-8128-75ad3e970bc6" providerId="ADAL" clId="{0FD70B61-15BE-4EDE-B671-42CAC45F9D2B}" dt="2024-01-16T22:14:33.219" v="4" actId="27636"/>
        <pc:sldMkLst>
          <pc:docMk/>
          <pc:sldMk cId="0" sldId="260"/>
        </pc:sldMkLst>
        <pc:spChg chg="mod">
          <ac:chgData name="Yashar, Elliane (CDC/NCHHSTP/DSTDP)" userId="0067169b-dfcc-42c6-8128-75ad3e970bc6" providerId="ADAL" clId="{0FD70B61-15BE-4EDE-B671-42CAC45F9D2B}" dt="2024-01-16T22:14:33.219" v="4" actId="27636"/>
          <ac:spMkLst>
            <pc:docMk/>
            <pc:sldMk cId="0" sldId="260"/>
            <ac:spMk id="4" creationId="{00000000-0000-0000-0000-000000000000}"/>
          </ac:spMkLst>
        </pc:spChg>
      </pc:sldChg>
      <pc:sldChg chg="modSp mod">
        <pc:chgData name="Yashar, Elliane (CDC/NCHHSTP/DSTDP)" userId="0067169b-dfcc-42c6-8128-75ad3e970bc6" providerId="ADAL" clId="{0FD70B61-15BE-4EDE-B671-42CAC45F9D2B}" dt="2024-01-16T22:15:31.343" v="29" actId="404"/>
        <pc:sldMkLst>
          <pc:docMk/>
          <pc:sldMk cId="0" sldId="263"/>
        </pc:sldMkLst>
        <pc:spChg chg="mod">
          <ac:chgData name="Yashar, Elliane (CDC/NCHHSTP/DSTDP)" userId="0067169b-dfcc-42c6-8128-75ad3e970bc6" providerId="ADAL" clId="{0FD70B61-15BE-4EDE-B671-42CAC45F9D2B}" dt="2024-01-16T22:15:31.343" v="29" actId="404"/>
          <ac:spMkLst>
            <pc:docMk/>
            <pc:sldMk cId="0" sldId="263"/>
            <ac:spMk id="2" creationId="{00000000-0000-0000-0000-000000000000}"/>
          </ac:spMkLst>
        </pc:spChg>
      </pc:sldChg>
      <pc:sldChg chg="modSp mod">
        <pc:chgData name="Yashar, Elliane (CDC/NCHHSTP/DSTDP)" userId="0067169b-dfcc-42c6-8128-75ad3e970bc6" providerId="ADAL" clId="{0FD70B61-15BE-4EDE-B671-42CAC45F9D2B}" dt="2024-01-16T22:15:36.965" v="30" actId="404"/>
        <pc:sldMkLst>
          <pc:docMk/>
          <pc:sldMk cId="0" sldId="265"/>
        </pc:sldMkLst>
        <pc:spChg chg="mod">
          <ac:chgData name="Yashar, Elliane (CDC/NCHHSTP/DSTDP)" userId="0067169b-dfcc-42c6-8128-75ad3e970bc6" providerId="ADAL" clId="{0FD70B61-15BE-4EDE-B671-42CAC45F9D2B}" dt="2024-01-16T22:15:36.965" v="30" actId="404"/>
          <ac:spMkLst>
            <pc:docMk/>
            <pc:sldMk cId="0" sldId="265"/>
            <ac:spMk id="2" creationId="{00000000-0000-0000-0000-000000000000}"/>
          </ac:spMkLst>
        </pc:spChg>
      </pc:sldChg>
      <pc:sldChg chg="modSp mod">
        <pc:chgData name="Yashar, Elliane (CDC/NCHHSTP/DSTDP)" userId="0067169b-dfcc-42c6-8128-75ad3e970bc6" providerId="ADAL" clId="{0FD70B61-15BE-4EDE-B671-42CAC45F9D2B}" dt="2024-01-16T22:14:33.255" v="7" actId="27636"/>
        <pc:sldMkLst>
          <pc:docMk/>
          <pc:sldMk cId="0" sldId="269"/>
        </pc:sldMkLst>
        <pc:spChg chg="mod">
          <ac:chgData name="Yashar, Elliane (CDC/NCHHSTP/DSTDP)" userId="0067169b-dfcc-42c6-8128-75ad3e970bc6" providerId="ADAL" clId="{0FD70B61-15BE-4EDE-B671-42CAC45F9D2B}" dt="2024-01-16T22:14:33.255" v="7" actId="27636"/>
          <ac:spMkLst>
            <pc:docMk/>
            <pc:sldMk cId="0" sldId="269"/>
            <ac:spMk id="4" creationId="{00000000-0000-0000-0000-000000000000}"/>
          </ac:spMkLst>
        </pc:spChg>
      </pc:sldChg>
      <pc:sldChg chg="modSp mod">
        <pc:chgData name="Yashar, Elliane (CDC/NCHHSTP/DSTDP)" userId="0067169b-dfcc-42c6-8128-75ad3e970bc6" providerId="ADAL" clId="{0FD70B61-15BE-4EDE-B671-42CAC45F9D2B}" dt="2024-01-16T22:15:44.897" v="31" actId="404"/>
        <pc:sldMkLst>
          <pc:docMk/>
          <pc:sldMk cId="0" sldId="274"/>
        </pc:sldMkLst>
        <pc:spChg chg="mod">
          <ac:chgData name="Yashar, Elliane (CDC/NCHHSTP/DSTDP)" userId="0067169b-dfcc-42c6-8128-75ad3e970bc6" providerId="ADAL" clId="{0FD70B61-15BE-4EDE-B671-42CAC45F9D2B}" dt="2024-01-16T22:15:44.897" v="31" actId="404"/>
          <ac:spMkLst>
            <pc:docMk/>
            <pc:sldMk cId="0" sldId="274"/>
            <ac:spMk id="2" creationId="{00000000-0000-0000-0000-000000000000}"/>
          </ac:spMkLst>
        </pc:spChg>
      </pc:sldChg>
      <pc:sldChg chg="modSp mod">
        <pc:chgData name="Yashar, Elliane (CDC/NCHHSTP/DSTDP)" userId="0067169b-dfcc-42c6-8128-75ad3e970bc6" providerId="ADAL" clId="{0FD70B61-15BE-4EDE-B671-42CAC45F9D2B}" dt="2024-01-16T22:14:33.273" v="9" actId="27636"/>
        <pc:sldMkLst>
          <pc:docMk/>
          <pc:sldMk cId="0" sldId="275"/>
        </pc:sldMkLst>
        <pc:spChg chg="mod">
          <ac:chgData name="Yashar, Elliane (CDC/NCHHSTP/DSTDP)" userId="0067169b-dfcc-42c6-8128-75ad3e970bc6" providerId="ADAL" clId="{0FD70B61-15BE-4EDE-B671-42CAC45F9D2B}" dt="2024-01-16T22:14:33.273" v="9" actId="27636"/>
          <ac:spMkLst>
            <pc:docMk/>
            <pc:sldMk cId="0" sldId="275"/>
            <ac:spMk id="2" creationId="{00000000-0000-0000-0000-000000000000}"/>
          </ac:spMkLst>
        </pc:spChg>
      </pc:sldChg>
      <pc:sldChg chg="modSp mod">
        <pc:chgData name="Yashar, Elliane (CDC/NCHHSTP/DSTDP)" userId="0067169b-dfcc-42c6-8128-75ad3e970bc6" providerId="ADAL" clId="{0FD70B61-15BE-4EDE-B671-42CAC45F9D2B}" dt="2024-01-16T22:14:33.281" v="10" actId="27636"/>
        <pc:sldMkLst>
          <pc:docMk/>
          <pc:sldMk cId="0" sldId="278"/>
        </pc:sldMkLst>
        <pc:spChg chg="mod">
          <ac:chgData name="Yashar, Elliane (CDC/NCHHSTP/DSTDP)" userId="0067169b-dfcc-42c6-8128-75ad3e970bc6" providerId="ADAL" clId="{0FD70B61-15BE-4EDE-B671-42CAC45F9D2B}" dt="2024-01-16T22:14:33.281" v="10" actId="27636"/>
          <ac:spMkLst>
            <pc:docMk/>
            <pc:sldMk cId="0" sldId="278"/>
            <ac:spMk id="2" creationId="{00000000-0000-0000-0000-000000000000}"/>
          </ac:spMkLst>
        </pc:spChg>
      </pc:sldChg>
      <pc:sldChg chg="modSp mod">
        <pc:chgData name="Yashar, Elliane (CDC/NCHHSTP/DSTDP)" userId="0067169b-dfcc-42c6-8128-75ad3e970bc6" providerId="ADAL" clId="{0FD70B61-15BE-4EDE-B671-42CAC45F9D2B}" dt="2024-01-16T22:14:33.293" v="11" actId="27636"/>
        <pc:sldMkLst>
          <pc:docMk/>
          <pc:sldMk cId="0" sldId="279"/>
        </pc:sldMkLst>
        <pc:spChg chg="mod">
          <ac:chgData name="Yashar, Elliane (CDC/NCHHSTP/DSTDP)" userId="0067169b-dfcc-42c6-8128-75ad3e970bc6" providerId="ADAL" clId="{0FD70B61-15BE-4EDE-B671-42CAC45F9D2B}" dt="2024-01-16T22:14:33.293" v="11" actId="27636"/>
          <ac:spMkLst>
            <pc:docMk/>
            <pc:sldMk cId="0" sldId="279"/>
            <ac:spMk id="4" creationId="{00000000-0000-0000-0000-000000000000}"/>
          </ac:spMkLst>
        </pc:spChg>
      </pc:sldChg>
      <pc:sldChg chg="modSp mod">
        <pc:chgData name="Yashar, Elliane (CDC/NCHHSTP/DSTDP)" userId="0067169b-dfcc-42c6-8128-75ad3e970bc6" providerId="ADAL" clId="{0FD70B61-15BE-4EDE-B671-42CAC45F9D2B}" dt="2024-01-16T22:15:54.687" v="32" actId="404"/>
        <pc:sldMkLst>
          <pc:docMk/>
          <pc:sldMk cId="0" sldId="284"/>
        </pc:sldMkLst>
        <pc:spChg chg="mod">
          <ac:chgData name="Yashar, Elliane (CDC/NCHHSTP/DSTDP)" userId="0067169b-dfcc-42c6-8128-75ad3e970bc6" providerId="ADAL" clId="{0FD70B61-15BE-4EDE-B671-42CAC45F9D2B}" dt="2024-01-16T22:15:54.687" v="32" actId="404"/>
          <ac:spMkLst>
            <pc:docMk/>
            <pc:sldMk cId="0" sldId="284"/>
            <ac:spMk id="2" creationId="{00000000-0000-0000-0000-000000000000}"/>
          </ac:spMkLst>
        </pc:spChg>
      </pc:sldChg>
      <pc:sldChg chg="modSp mod">
        <pc:chgData name="Yashar, Elliane (CDC/NCHHSTP/DSTDP)" userId="0067169b-dfcc-42c6-8128-75ad3e970bc6" providerId="ADAL" clId="{0FD70B61-15BE-4EDE-B671-42CAC45F9D2B}" dt="2024-01-16T22:14:33.310" v="13" actId="27636"/>
        <pc:sldMkLst>
          <pc:docMk/>
          <pc:sldMk cId="0" sldId="285"/>
        </pc:sldMkLst>
        <pc:spChg chg="mod">
          <ac:chgData name="Yashar, Elliane (CDC/NCHHSTP/DSTDP)" userId="0067169b-dfcc-42c6-8128-75ad3e970bc6" providerId="ADAL" clId="{0FD70B61-15BE-4EDE-B671-42CAC45F9D2B}" dt="2024-01-16T22:14:33.310" v="13" actId="27636"/>
          <ac:spMkLst>
            <pc:docMk/>
            <pc:sldMk cId="0" sldId="285"/>
            <ac:spMk id="2" creationId="{00000000-0000-0000-0000-000000000000}"/>
          </ac:spMkLst>
        </pc:spChg>
      </pc:sldChg>
      <pc:sldChg chg="modSp mod">
        <pc:chgData name="Yashar, Elliane (CDC/NCHHSTP/DSTDP)" userId="0067169b-dfcc-42c6-8128-75ad3e970bc6" providerId="ADAL" clId="{0FD70B61-15BE-4EDE-B671-42CAC45F9D2B}" dt="2024-01-16T22:14:33.319" v="14" actId="27636"/>
        <pc:sldMkLst>
          <pc:docMk/>
          <pc:sldMk cId="0" sldId="286"/>
        </pc:sldMkLst>
        <pc:spChg chg="mod">
          <ac:chgData name="Yashar, Elliane (CDC/NCHHSTP/DSTDP)" userId="0067169b-dfcc-42c6-8128-75ad3e970bc6" providerId="ADAL" clId="{0FD70B61-15BE-4EDE-B671-42CAC45F9D2B}" dt="2024-01-16T22:14:33.319" v="14" actId="27636"/>
          <ac:spMkLst>
            <pc:docMk/>
            <pc:sldMk cId="0" sldId="286"/>
            <ac:spMk id="2" creationId="{00000000-0000-0000-0000-000000000000}"/>
          </ac:spMkLst>
        </pc:spChg>
      </pc:sldChg>
      <pc:sldChg chg="modSp mod">
        <pc:chgData name="Yashar, Elliane (CDC/NCHHSTP/DSTDP)" userId="0067169b-dfcc-42c6-8128-75ad3e970bc6" providerId="ADAL" clId="{0FD70B61-15BE-4EDE-B671-42CAC45F9D2B}" dt="2024-01-16T22:16:06.524" v="34" actId="1076"/>
        <pc:sldMkLst>
          <pc:docMk/>
          <pc:sldMk cId="0" sldId="289"/>
        </pc:sldMkLst>
        <pc:spChg chg="mod">
          <ac:chgData name="Yashar, Elliane (CDC/NCHHSTP/DSTDP)" userId="0067169b-dfcc-42c6-8128-75ad3e970bc6" providerId="ADAL" clId="{0FD70B61-15BE-4EDE-B671-42CAC45F9D2B}" dt="2024-01-16T22:16:06.524" v="34" actId="1076"/>
          <ac:spMkLst>
            <pc:docMk/>
            <pc:sldMk cId="0" sldId="289"/>
            <ac:spMk id="2" creationId="{00000000-0000-0000-0000-000000000000}"/>
          </ac:spMkLst>
        </pc:spChg>
      </pc:sldChg>
      <pc:sldChg chg="modSp mod">
        <pc:chgData name="Yashar, Elliane (CDC/NCHHSTP/DSTDP)" userId="0067169b-dfcc-42c6-8128-75ad3e970bc6" providerId="ADAL" clId="{0FD70B61-15BE-4EDE-B671-42CAC45F9D2B}" dt="2024-01-16T22:16:12.949" v="36" actId="1076"/>
        <pc:sldMkLst>
          <pc:docMk/>
          <pc:sldMk cId="0" sldId="290"/>
        </pc:sldMkLst>
        <pc:spChg chg="mod">
          <ac:chgData name="Yashar, Elliane (CDC/NCHHSTP/DSTDP)" userId="0067169b-dfcc-42c6-8128-75ad3e970bc6" providerId="ADAL" clId="{0FD70B61-15BE-4EDE-B671-42CAC45F9D2B}" dt="2024-01-16T22:16:12.949" v="36" actId="1076"/>
          <ac:spMkLst>
            <pc:docMk/>
            <pc:sldMk cId="0" sldId="290"/>
            <ac:spMk id="2" creationId="{00000000-0000-0000-0000-000000000000}"/>
          </ac:spMkLst>
        </pc:spChg>
      </pc:sldChg>
      <pc:sldChg chg="modSp mod">
        <pc:chgData name="Yashar, Elliane (CDC/NCHHSTP/DSTDP)" userId="0067169b-dfcc-42c6-8128-75ad3e970bc6" providerId="ADAL" clId="{0FD70B61-15BE-4EDE-B671-42CAC45F9D2B}" dt="2024-01-16T22:14:33.348" v="17" actId="27636"/>
        <pc:sldMkLst>
          <pc:docMk/>
          <pc:sldMk cId="0" sldId="291"/>
        </pc:sldMkLst>
        <pc:spChg chg="mod">
          <ac:chgData name="Yashar, Elliane (CDC/NCHHSTP/DSTDP)" userId="0067169b-dfcc-42c6-8128-75ad3e970bc6" providerId="ADAL" clId="{0FD70B61-15BE-4EDE-B671-42CAC45F9D2B}" dt="2024-01-16T22:14:33.348" v="17" actId="27636"/>
          <ac:spMkLst>
            <pc:docMk/>
            <pc:sldMk cId="0" sldId="291"/>
            <ac:spMk id="4" creationId="{00000000-0000-0000-0000-000000000000}"/>
          </ac:spMkLst>
        </pc:spChg>
      </pc:sldChg>
      <pc:sldChg chg="modSp mod">
        <pc:chgData name="Yashar, Elliane (CDC/NCHHSTP/DSTDP)" userId="0067169b-dfcc-42c6-8128-75ad3e970bc6" providerId="ADAL" clId="{0FD70B61-15BE-4EDE-B671-42CAC45F9D2B}" dt="2024-01-16T22:14:33.367" v="19" actId="27636"/>
        <pc:sldMkLst>
          <pc:docMk/>
          <pc:sldMk cId="0" sldId="298"/>
        </pc:sldMkLst>
        <pc:spChg chg="mod">
          <ac:chgData name="Yashar, Elliane (CDC/NCHHSTP/DSTDP)" userId="0067169b-dfcc-42c6-8128-75ad3e970bc6" providerId="ADAL" clId="{0FD70B61-15BE-4EDE-B671-42CAC45F9D2B}" dt="2024-01-16T22:14:33.360" v="18" actId="27636"/>
          <ac:spMkLst>
            <pc:docMk/>
            <pc:sldMk cId="0" sldId="298"/>
            <ac:spMk id="2" creationId="{00000000-0000-0000-0000-000000000000}"/>
          </ac:spMkLst>
        </pc:spChg>
        <pc:spChg chg="mod">
          <ac:chgData name="Yashar, Elliane (CDC/NCHHSTP/DSTDP)" userId="0067169b-dfcc-42c6-8128-75ad3e970bc6" providerId="ADAL" clId="{0FD70B61-15BE-4EDE-B671-42CAC45F9D2B}" dt="2024-01-16T22:14:33.367" v="19" actId="27636"/>
          <ac:spMkLst>
            <pc:docMk/>
            <pc:sldMk cId="0" sldId="298"/>
            <ac:spMk id="4" creationId="{00000000-0000-0000-0000-000000000000}"/>
          </ac:spMkLst>
        </pc:spChg>
      </pc:sldChg>
      <pc:sldChg chg="modSp mod">
        <pc:chgData name="Yashar, Elliane (CDC/NCHHSTP/DSTDP)" userId="0067169b-dfcc-42c6-8128-75ad3e970bc6" providerId="ADAL" clId="{0FD70B61-15BE-4EDE-B671-42CAC45F9D2B}" dt="2024-01-16T22:16:26.375" v="37" actId="404"/>
        <pc:sldMkLst>
          <pc:docMk/>
          <pc:sldMk cId="0" sldId="300"/>
        </pc:sldMkLst>
        <pc:spChg chg="mod">
          <ac:chgData name="Yashar, Elliane (CDC/NCHHSTP/DSTDP)" userId="0067169b-dfcc-42c6-8128-75ad3e970bc6" providerId="ADAL" clId="{0FD70B61-15BE-4EDE-B671-42CAC45F9D2B}" dt="2024-01-16T22:16:26.375" v="37" actId="404"/>
          <ac:spMkLst>
            <pc:docMk/>
            <pc:sldMk cId="0" sldId="300"/>
            <ac:spMk id="2" creationId="{00000000-0000-0000-0000-000000000000}"/>
          </ac:spMkLst>
        </pc:spChg>
      </pc:sldChg>
      <pc:sldChg chg="modSp mod">
        <pc:chgData name="Yashar, Elliane (CDC/NCHHSTP/DSTDP)" userId="0067169b-dfcc-42c6-8128-75ad3e970bc6" providerId="ADAL" clId="{0FD70B61-15BE-4EDE-B671-42CAC45F9D2B}" dt="2024-01-16T22:16:31.030" v="38" actId="404"/>
        <pc:sldMkLst>
          <pc:docMk/>
          <pc:sldMk cId="0" sldId="302"/>
        </pc:sldMkLst>
        <pc:spChg chg="mod">
          <ac:chgData name="Yashar, Elliane (CDC/NCHHSTP/DSTDP)" userId="0067169b-dfcc-42c6-8128-75ad3e970bc6" providerId="ADAL" clId="{0FD70B61-15BE-4EDE-B671-42CAC45F9D2B}" dt="2024-01-16T22:16:31.030" v="38" actId="404"/>
          <ac:spMkLst>
            <pc:docMk/>
            <pc:sldMk cId="0" sldId="302"/>
            <ac:spMk id="2" creationId="{00000000-0000-0000-0000-000000000000}"/>
          </ac:spMkLst>
        </pc:spChg>
      </pc:sldChg>
      <pc:sldChg chg="modSp mod">
        <pc:chgData name="Yashar, Elliane (CDC/NCHHSTP/DSTDP)" userId="0067169b-dfcc-42c6-8128-75ad3e970bc6" providerId="ADAL" clId="{0FD70B61-15BE-4EDE-B671-42CAC45F9D2B}" dt="2024-01-16T22:16:39.012" v="40" actId="1076"/>
        <pc:sldMkLst>
          <pc:docMk/>
          <pc:sldMk cId="0" sldId="303"/>
        </pc:sldMkLst>
        <pc:spChg chg="mod">
          <ac:chgData name="Yashar, Elliane (CDC/NCHHSTP/DSTDP)" userId="0067169b-dfcc-42c6-8128-75ad3e970bc6" providerId="ADAL" clId="{0FD70B61-15BE-4EDE-B671-42CAC45F9D2B}" dt="2024-01-16T22:16:39.012" v="40" actId="1076"/>
          <ac:spMkLst>
            <pc:docMk/>
            <pc:sldMk cId="0" sldId="303"/>
            <ac:spMk id="2" creationId="{00000000-0000-0000-0000-000000000000}"/>
          </ac:spMkLst>
        </pc:spChg>
      </pc:sldChg>
      <pc:sldChg chg="modSp mod">
        <pc:chgData name="Yashar, Elliane (CDC/NCHHSTP/DSTDP)" userId="0067169b-dfcc-42c6-8128-75ad3e970bc6" providerId="ADAL" clId="{0FD70B61-15BE-4EDE-B671-42CAC45F9D2B}" dt="2024-01-16T22:16:45.686" v="41" actId="404"/>
        <pc:sldMkLst>
          <pc:docMk/>
          <pc:sldMk cId="0" sldId="304"/>
        </pc:sldMkLst>
        <pc:spChg chg="mod">
          <ac:chgData name="Yashar, Elliane (CDC/NCHHSTP/DSTDP)" userId="0067169b-dfcc-42c6-8128-75ad3e970bc6" providerId="ADAL" clId="{0FD70B61-15BE-4EDE-B671-42CAC45F9D2B}" dt="2024-01-16T22:16:45.686" v="41" actId="404"/>
          <ac:spMkLst>
            <pc:docMk/>
            <pc:sldMk cId="0" sldId="304"/>
            <ac:spMk id="2" creationId="{00000000-0000-0000-0000-000000000000}"/>
          </ac:spMkLst>
        </pc:spChg>
      </pc:sldChg>
      <pc:sldChg chg="modSp mod">
        <pc:chgData name="Yashar, Elliane (CDC/NCHHSTP/DSTDP)" userId="0067169b-dfcc-42c6-8128-75ad3e970bc6" providerId="ADAL" clId="{0FD70B61-15BE-4EDE-B671-42CAC45F9D2B}" dt="2024-01-16T22:14:33.409" v="24" actId="27636"/>
        <pc:sldMkLst>
          <pc:docMk/>
          <pc:sldMk cId="0" sldId="305"/>
        </pc:sldMkLst>
        <pc:spChg chg="mod">
          <ac:chgData name="Yashar, Elliane (CDC/NCHHSTP/DSTDP)" userId="0067169b-dfcc-42c6-8128-75ad3e970bc6" providerId="ADAL" clId="{0FD70B61-15BE-4EDE-B671-42CAC45F9D2B}" dt="2024-01-16T22:14:33.409" v="24" actId="27636"/>
          <ac:spMkLst>
            <pc:docMk/>
            <pc:sldMk cId="0" sldId="305"/>
            <ac:spMk id="2" creationId="{00000000-0000-0000-0000-000000000000}"/>
          </ac:spMkLst>
        </pc:spChg>
      </pc:sldChg>
      <pc:sldChg chg="modSp add mod">
        <pc:chgData name="Yashar, Elliane (CDC/NCHHSTP/DSTDP)" userId="0067169b-dfcc-42c6-8128-75ad3e970bc6" providerId="ADAL" clId="{0FD70B61-15BE-4EDE-B671-42CAC45F9D2B}" dt="2024-01-16T22:15:14.863" v="27" actId="1076"/>
        <pc:sldMkLst>
          <pc:docMk/>
          <pc:sldMk cId="2956721665" sldId="369"/>
        </pc:sldMkLst>
        <pc:spChg chg="mod">
          <ac:chgData name="Yashar, Elliane (CDC/NCHHSTP/DSTDP)" userId="0067169b-dfcc-42c6-8128-75ad3e970bc6" providerId="ADAL" clId="{0FD70B61-15BE-4EDE-B671-42CAC45F9D2B}" dt="2024-01-16T22:15:14.863" v="27" actId="1076"/>
          <ac:spMkLst>
            <pc:docMk/>
            <pc:sldMk cId="2956721665" sldId="369"/>
            <ac:spMk id="3" creationId="{3875BBB5-2F05-2D7F-E64A-67F179E488FE}"/>
          </ac:spMkLst>
        </pc:spChg>
      </pc:sldChg>
    </pc:docChg>
  </pc:docChgLst>
  <pc:docChgLst>
    <pc:chgData name="Yashar, Elliane (CDC/NCHHSTP/DSTDP)" userId="0067169b-dfcc-42c6-8128-75ad3e970bc6" providerId="ADAL" clId="{986B582A-B1BE-44FD-95E2-CE5C224BA6EA}"/>
    <pc:docChg chg="delSld modSld">
      <pc:chgData name="Yashar, Elliane (CDC/NCHHSTP/DSTDP)" userId="0067169b-dfcc-42c6-8128-75ad3e970bc6" providerId="ADAL" clId="{986B582A-B1BE-44FD-95E2-CE5C224BA6EA}" dt="2024-01-30T02:24:16.896" v="22"/>
      <pc:docMkLst>
        <pc:docMk/>
      </pc:docMkLst>
      <pc:sldChg chg="modNotesTx">
        <pc:chgData name="Yashar, Elliane (CDC/NCHHSTP/DSTDP)" userId="0067169b-dfcc-42c6-8128-75ad3e970bc6" providerId="ADAL" clId="{986B582A-B1BE-44FD-95E2-CE5C224BA6EA}" dt="2024-01-19T19:17:26.050" v="0"/>
        <pc:sldMkLst>
          <pc:docMk/>
          <pc:sldMk cId="0" sldId="290"/>
        </pc:sldMkLst>
      </pc:sldChg>
      <pc:sldChg chg="modNotesTx">
        <pc:chgData name="Yashar, Elliane (CDC/NCHHSTP/DSTDP)" userId="0067169b-dfcc-42c6-8128-75ad3e970bc6" providerId="ADAL" clId="{986B582A-B1BE-44FD-95E2-CE5C224BA6EA}" dt="2024-01-25T18:08:31.942" v="21" actId="20577"/>
        <pc:sldMkLst>
          <pc:docMk/>
          <pc:sldMk cId="0" sldId="303"/>
        </pc:sldMkLst>
      </pc:sldChg>
      <pc:sldChg chg="del">
        <pc:chgData name="Yashar, Elliane (CDC/NCHHSTP/DSTDP)" userId="0067169b-dfcc-42c6-8128-75ad3e970bc6" providerId="ADAL" clId="{986B582A-B1BE-44FD-95E2-CE5C224BA6EA}" dt="2024-01-22T19:07:25.994" v="1" actId="2696"/>
        <pc:sldMkLst>
          <pc:docMk/>
          <pc:sldMk cId="0" sldId="306"/>
        </pc:sldMkLst>
      </pc:sldChg>
      <pc:sldChg chg="del">
        <pc:chgData name="Yashar, Elliane (CDC/NCHHSTP/DSTDP)" userId="0067169b-dfcc-42c6-8128-75ad3e970bc6" providerId="ADAL" clId="{986B582A-B1BE-44FD-95E2-CE5C224BA6EA}" dt="2024-01-22T19:07:28.966" v="2" actId="2696"/>
        <pc:sldMkLst>
          <pc:docMk/>
          <pc:sldMk cId="0" sldId="307"/>
        </pc:sldMkLst>
      </pc:sldChg>
      <pc:sldChg chg="modNotesTx">
        <pc:chgData name="Yashar, Elliane (CDC/NCHHSTP/DSTDP)" userId="0067169b-dfcc-42c6-8128-75ad3e970bc6" providerId="ADAL" clId="{986B582A-B1BE-44FD-95E2-CE5C224BA6EA}" dt="2024-01-22T19:23:27.899" v="3" actId="20577"/>
        <pc:sldMkLst>
          <pc:docMk/>
          <pc:sldMk cId="0" sldId="365"/>
        </pc:sldMkLst>
      </pc:sldChg>
      <pc:sldChg chg="modNotesTx">
        <pc:chgData name="Yashar, Elliane (CDC/NCHHSTP/DSTDP)" userId="0067169b-dfcc-42c6-8128-75ad3e970bc6" providerId="ADAL" clId="{986B582A-B1BE-44FD-95E2-CE5C224BA6EA}" dt="2024-01-22T19:23:32.376" v="4" actId="20577"/>
        <pc:sldMkLst>
          <pc:docMk/>
          <pc:sldMk cId="0" sldId="366"/>
        </pc:sldMkLst>
      </pc:sldChg>
      <pc:sldChg chg="modSp mod">
        <pc:chgData name="Yashar, Elliane (CDC/NCHHSTP/DSTDP)" userId="0067169b-dfcc-42c6-8128-75ad3e970bc6" providerId="ADAL" clId="{986B582A-B1BE-44FD-95E2-CE5C224BA6EA}" dt="2024-01-30T02:24:16.896" v="22"/>
        <pc:sldMkLst>
          <pc:docMk/>
          <pc:sldMk cId="0" sldId="367"/>
        </pc:sldMkLst>
        <pc:spChg chg="mod">
          <ac:chgData name="Yashar, Elliane (CDC/NCHHSTP/DSTDP)" userId="0067169b-dfcc-42c6-8128-75ad3e970bc6" providerId="ADAL" clId="{986B582A-B1BE-44FD-95E2-CE5C224BA6EA}" dt="2024-01-30T02:24:16.896" v="22"/>
          <ac:spMkLst>
            <pc:docMk/>
            <pc:sldMk cId="0" sldId="367"/>
            <ac:spMk id="4" creationId="{00000000-0000-0000-0000-000000000000}"/>
          </ac:spMkLst>
        </pc:spChg>
      </pc:sldChg>
    </pc:docChg>
  </pc:docChgLst>
  <pc:docChgLst>
    <pc:chgData name="Yashar, Elliane (CDC/NCHHSTP/DSTDP)" userId="S::ldu8@cdc.gov::0067169b-dfcc-42c6-8128-75ad3e970bc6" providerId="AD" clId="Web-{91B520DB-D475-4FCC-8070-F5F56E03BD24}"/>
    <pc:docChg chg="modSld">
      <pc:chgData name="Yashar, Elliane (CDC/NCHHSTP/DSTDP)" userId="S::ldu8@cdc.gov::0067169b-dfcc-42c6-8128-75ad3e970bc6" providerId="AD" clId="Web-{91B520DB-D475-4FCC-8070-F5F56E03BD24}" dt="2024-01-18T16:41:13.371" v="0"/>
      <pc:docMkLst>
        <pc:docMk/>
      </pc:docMkLst>
      <pc:sldChg chg="modNotes">
        <pc:chgData name="Yashar, Elliane (CDC/NCHHSTP/DSTDP)" userId="S::ldu8@cdc.gov::0067169b-dfcc-42c6-8128-75ad3e970bc6" providerId="AD" clId="Web-{91B520DB-D475-4FCC-8070-F5F56E03BD24}" dt="2024-01-18T16:41:13.371" v="0"/>
        <pc:sldMkLst>
          <pc:docMk/>
          <pc:sldMk cId="2956721665" sldId="369"/>
        </pc:sldMkLst>
      </pc:sldChg>
    </pc:docChg>
  </pc:docChgLst>
  <pc:docChgLst>
    <pc:chgData name="Grey, Jeremy A. (CDC/NCHHSTP/DSTDP)" userId="997932e9-ce7a-4102-beb4-7fe107ff5b29" providerId="ADAL" clId="{AA870CB9-9E29-4F8E-B3EB-5524F92D0263}"/>
    <pc:docChg chg="modSld">
      <pc:chgData name="Grey, Jeremy A. (CDC/NCHHSTP/DSTDP)" userId="997932e9-ce7a-4102-beb4-7fe107ff5b29" providerId="ADAL" clId="{AA870CB9-9E29-4F8E-B3EB-5524F92D0263}" dt="2024-01-23T13:58:26.061" v="19" actId="20577"/>
      <pc:docMkLst>
        <pc:docMk/>
      </pc:docMkLst>
      <pc:sldChg chg="modNotesTx">
        <pc:chgData name="Grey, Jeremy A. (CDC/NCHHSTP/DSTDP)" userId="997932e9-ce7a-4102-beb4-7fe107ff5b29" providerId="ADAL" clId="{AA870CB9-9E29-4F8E-B3EB-5524F92D0263}" dt="2024-01-23T13:58:10.341" v="4" actId="20577"/>
        <pc:sldMkLst>
          <pc:docMk/>
          <pc:sldMk cId="0" sldId="302"/>
        </pc:sldMkLst>
      </pc:sldChg>
      <pc:sldChg chg="modNotesTx">
        <pc:chgData name="Grey, Jeremy A. (CDC/NCHHSTP/DSTDP)" userId="997932e9-ce7a-4102-beb4-7fe107ff5b29" providerId="ADAL" clId="{AA870CB9-9E29-4F8E-B3EB-5524F92D0263}" dt="2024-01-23T13:58:16.277" v="9" actId="20577"/>
        <pc:sldMkLst>
          <pc:docMk/>
          <pc:sldMk cId="0" sldId="303"/>
        </pc:sldMkLst>
      </pc:sldChg>
      <pc:sldChg chg="modNotesTx">
        <pc:chgData name="Grey, Jeremy A. (CDC/NCHHSTP/DSTDP)" userId="997932e9-ce7a-4102-beb4-7fe107ff5b29" providerId="ADAL" clId="{AA870CB9-9E29-4F8E-B3EB-5524F92D0263}" dt="2024-01-23T13:58:21.118" v="14" actId="20577"/>
        <pc:sldMkLst>
          <pc:docMk/>
          <pc:sldMk cId="0" sldId="304"/>
        </pc:sldMkLst>
      </pc:sldChg>
      <pc:sldChg chg="modNotesTx">
        <pc:chgData name="Grey, Jeremy A. (CDC/NCHHSTP/DSTDP)" userId="997932e9-ce7a-4102-beb4-7fe107ff5b29" providerId="ADAL" clId="{AA870CB9-9E29-4F8E-B3EB-5524F92D0263}" dt="2024-01-23T13:58:26.061" v="19" actId="20577"/>
        <pc:sldMkLst>
          <pc:docMk/>
          <pc:sldMk cId="0" sldId="305"/>
        </pc:sldMkLst>
      </pc:sldChg>
    </pc:docChg>
  </pc:docChgLst>
  <pc:docChgLst>
    <pc:chgData name="Perri, Bianca (CDC/NCHHSTP/DSTDP)" userId="3a03dc89-f15b-43b6-9f94-1e821e96024d" providerId="ADAL" clId="{87E31059-AFBE-453D-9DE0-A000D89416B5}"/>
    <pc:docChg chg="modSld">
      <pc:chgData name="Perri, Bianca (CDC/NCHHSTP/DSTDP)" userId="3a03dc89-f15b-43b6-9f94-1e821e96024d" providerId="ADAL" clId="{87E31059-AFBE-453D-9DE0-A000D89416B5}" dt="2024-01-17T23:22:26.961" v="1" actId="122"/>
      <pc:docMkLst>
        <pc:docMk/>
      </pc:docMkLst>
      <pc:sldChg chg="modSp mod">
        <pc:chgData name="Perri, Bianca (CDC/NCHHSTP/DSTDP)" userId="3a03dc89-f15b-43b6-9f94-1e821e96024d" providerId="ADAL" clId="{87E31059-AFBE-453D-9DE0-A000D89416B5}" dt="2024-01-17T23:22:26.961" v="1" actId="122"/>
        <pc:sldMkLst>
          <pc:docMk/>
          <pc:sldMk cId="2956721665" sldId="369"/>
        </pc:sldMkLst>
        <pc:spChg chg="mod">
          <ac:chgData name="Perri, Bianca (CDC/NCHHSTP/DSTDP)" userId="3a03dc89-f15b-43b6-9f94-1e821e96024d" providerId="ADAL" clId="{87E31059-AFBE-453D-9DE0-A000D89416B5}" dt="2024-01-17T23:22:26.961" v="1" actId="122"/>
          <ac:spMkLst>
            <pc:docMk/>
            <pc:sldMk cId="2956721665" sldId="369"/>
            <ac:spMk id="3" creationId="{3875BBB5-2F05-2D7F-E64A-67F179E488FE}"/>
          </ac:spMkLst>
        </pc:spChg>
      </pc:sldChg>
    </pc:docChg>
  </pc:docChgLst>
  <pc:docChgLst>
    <pc:chgData name="Yashar, Elliane (CDC/NCHHSTP/DSTDP)" userId="S::ldu8@cdc.gov::0067169b-dfcc-42c6-8128-75ad3e970bc6" providerId="AD" clId="Web-{836C75AD-E76A-FC73-4131-C6739555AB4C}"/>
    <pc:docChg chg="modSld">
      <pc:chgData name="Yashar, Elliane (CDC/NCHHSTP/DSTDP)" userId="S::ldu8@cdc.gov::0067169b-dfcc-42c6-8128-75ad3e970bc6" providerId="AD" clId="Web-{836C75AD-E76A-FC73-4131-C6739555AB4C}" dt="2024-01-18T15:11:50.944" v="3"/>
      <pc:docMkLst>
        <pc:docMk/>
      </pc:docMkLst>
      <pc:sldChg chg="modNotes">
        <pc:chgData name="Yashar, Elliane (CDC/NCHHSTP/DSTDP)" userId="S::ldu8@cdc.gov::0067169b-dfcc-42c6-8128-75ad3e970bc6" providerId="AD" clId="Web-{836C75AD-E76A-FC73-4131-C6739555AB4C}" dt="2024-01-18T15:11:50.944" v="3"/>
        <pc:sldMkLst>
          <pc:docMk/>
          <pc:sldMk cId="2956721665" sldId="369"/>
        </pc:sldMkLst>
      </pc:sldChg>
    </pc:docChg>
  </pc:docChgLst>
  <pc:docChgLst>
    <pc:chgData name="Yashar, Elliane (CDC/NCHHSTP/DSTDP)" userId="0067169b-dfcc-42c6-8128-75ad3e970bc6" providerId="ADAL" clId="{AA228621-D669-4355-ABFA-789E58FB17CA}"/>
    <pc:docChg chg="modSld">
      <pc:chgData name="Yashar, Elliane (CDC/NCHHSTP/DSTDP)" userId="0067169b-dfcc-42c6-8128-75ad3e970bc6" providerId="ADAL" clId="{AA228621-D669-4355-ABFA-789E58FB17CA}" dt="2024-04-02T19:31:55.596" v="29"/>
      <pc:docMkLst>
        <pc:docMk/>
      </pc:docMkLst>
      <pc:sldChg chg="modNotesTx">
        <pc:chgData name="Yashar, Elliane (CDC/NCHHSTP/DSTDP)" userId="0067169b-dfcc-42c6-8128-75ad3e970bc6" providerId="ADAL" clId="{AA228621-D669-4355-ABFA-789E58FB17CA}" dt="2024-04-02T19:30:15.798" v="5"/>
        <pc:sldMkLst>
          <pc:docMk/>
          <pc:sldMk cId="0" sldId="293"/>
        </pc:sldMkLst>
      </pc:sldChg>
      <pc:sldChg chg="modNotesTx">
        <pc:chgData name="Yashar, Elliane (CDC/NCHHSTP/DSTDP)" userId="0067169b-dfcc-42c6-8128-75ad3e970bc6" providerId="ADAL" clId="{AA228621-D669-4355-ABFA-789E58FB17CA}" dt="2024-04-02T19:30:37.211" v="11"/>
        <pc:sldMkLst>
          <pc:docMk/>
          <pc:sldMk cId="0" sldId="294"/>
        </pc:sldMkLst>
      </pc:sldChg>
      <pc:sldChg chg="modNotesTx">
        <pc:chgData name="Yashar, Elliane (CDC/NCHHSTP/DSTDP)" userId="0067169b-dfcc-42c6-8128-75ad3e970bc6" providerId="ADAL" clId="{AA228621-D669-4355-ABFA-789E58FB17CA}" dt="2024-04-02T19:30:57.399" v="17"/>
        <pc:sldMkLst>
          <pc:docMk/>
          <pc:sldMk cId="0" sldId="295"/>
        </pc:sldMkLst>
      </pc:sldChg>
      <pc:sldChg chg="modNotesTx">
        <pc:chgData name="Yashar, Elliane (CDC/NCHHSTP/DSTDP)" userId="0067169b-dfcc-42c6-8128-75ad3e970bc6" providerId="ADAL" clId="{AA228621-D669-4355-ABFA-789E58FB17CA}" dt="2024-04-02T19:31:38.177" v="23"/>
        <pc:sldMkLst>
          <pc:docMk/>
          <pc:sldMk cId="0" sldId="296"/>
        </pc:sldMkLst>
      </pc:sldChg>
      <pc:sldChg chg="modNotesTx">
        <pc:chgData name="Yashar, Elliane (CDC/NCHHSTP/DSTDP)" userId="0067169b-dfcc-42c6-8128-75ad3e970bc6" providerId="ADAL" clId="{AA228621-D669-4355-ABFA-789E58FB17CA}" dt="2024-04-02T19:31:55.596" v="29"/>
        <pc:sldMkLst>
          <pc:docMk/>
          <pc:sldMk cId="0" sldId="297"/>
        </pc:sldMkLst>
      </pc:sldChg>
    </pc:docChg>
  </pc:docChgLst>
  <pc:docChgLst>
    <pc:chgData name="Yashar, Elliane (CDC/NCHHSTP/DSTDP)" userId="S::ldu8@cdc.gov::0067169b-dfcc-42c6-8128-75ad3e970bc6" providerId="AD" clId="Web-{492FC8D5-BD4D-9D3E-852F-76E0A6D08FFA}"/>
    <pc:docChg chg="mod">
      <pc:chgData name="Yashar, Elliane (CDC/NCHHSTP/DSTDP)" userId="S::ldu8@cdc.gov::0067169b-dfcc-42c6-8128-75ad3e970bc6" providerId="AD" clId="Web-{492FC8D5-BD4D-9D3E-852F-76E0A6D08FFA}" dt="2024-01-16T22:13:54.038" v="0" actId="33475"/>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660C2-1FD7-4FBA-8676-29F13A0CE47E}"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AFBC5-7751-4D71-8004-00EA0C069DAB}" type="slidenum">
              <a:rPr lang="en-US" smtClean="0"/>
              <a:t>‹#›</a:t>
            </a:fld>
            <a:endParaRPr lang="en-US"/>
          </a:p>
        </p:txBody>
      </p:sp>
    </p:spTree>
    <p:extLst>
      <p:ext uri="{BB962C8B-B14F-4D97-AF65-F5344CB8AC3E}">
        <p14:creationId xmlns:p14="http://schemas.microsoft.com/office/powerpoint/2010/main" val="23055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a:solidFill>
                  <a:schemeClr val="tx1"/>
                </a:solidFill>
                <a:effectLst/>
                <a:latin typeface="+mn-lt"/>
                <a:ea typeface="+mn-ea"/>
                <a:cs typeface="+mn-cs"/>
              </a:rPr>
              <a:t>This slide set was prepared by the Division of STD Prevention, National Center for HIV, Viral Hepatitis, STD, and TB Prevention (NCHHSTP), Centers for Disease Control and Prevention (CDC). These slides display trends for STIs in the United States through 2022. Data presented include case</a:t>
            </a:r>
            <a:r>
              <a:rPr lang="en-US"/>
              <a:t> notifications </a:t>
            </a:r>
            <a:r>
              <a:rPr lang="en-US" sz="1200" kern="1200">
                <a:solidFill>
                  <a:schemeClr val="tx1"/>
                </a:solidFill>
                <a:effectLst/>
                <a:latin typeface="+mn-lt"/>
                <a:ea typeface="+mn-ea"/>
                <a:cs typeface="+mn-cs"/>
              </a:rPr>
              <a:t>provided to CDC through the National Notifiable Diseases Surveillance System (NNDSS) and data collected through projects and programs that monitor STIs in various settings, including the STD Surveillance Network (</a:t>
            </a:r>
            <a:r>
              <a:rPr lang="en-US" sz="1200" kern="1200" err="1">
                <a:solidFill>
                  <a:schemeClr val="tx1"/>
                </a:solidFill>
                <a:effectLst/>
                <a:latin typeface="+mn-lt"/>
                <a:ea typeface="+mn-ea"/>
                <a:cs typeface="+mn-cs"/>
              </a:rPr>
              <a:t>SSuN</a:t>
            </a:r>
            <a:r>
              <a:rPr lang="en-US" sz="1200" kern="1200">
                <a:solidFill>
                  <a:schemeClr val="tx1"/>
                </a:solidFill>
                <a:effectLst/>
                <a:latin typeface="+mn-lt"/>
                <a:ea typeface="+mn-ea"/>
                <a:cs typeface="+mn-cs"/>
              </a:rPr>
              <a:t>), and the Gonococcal Isolate Surveillance Project (GISP).</a:t>
            </a:r>
            <a:r>
              <a:rPr lang="en-US"/>
              <a:t> </a:t>
            </a:r>
            <a:endParaRPr lang="en-US" sz="1200" kern="1200">
              <a:solidFill>
                <a:schemeClr val="tx1"/>
              </a:solidFill>
              <a:effectLst/>
              <a:latin typeface="+mn-lt"/>
              <a:ea typeface="+mn-ea"/>
              <a:cs typeface="+mn-cs"/>
            </a:endParaRPr>
          </a:p>
          <a:p>
            <a:pPr fontAlgn="base"/>
            <a:r>
              <a:rPr lang="en-US" sz="1200" kern="120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For more information on data sources, data collection and reporting practices, and case definitions, please see the Technical </a:t>
            </a:r>
            <a:r>
              <a:rPr lang="en-US"/>
              <a:t>Notes</a:t>
            </a:r>
            <a:r>
              <a:rPr lang="en-US" sz="1200" kern="1200">
                <a:solidFill>
                  <a:schemeClr val="tx1"/>
                </a:solidFill>
                <a:effectLst/>
                <a:latin typeface="+mn-lt"/>
                <a:ea typeface="+mn-ea"/>
                <a:cs typeface="+mn-cs"/>
              </a:rPr>
              <a:t>, available at https://www.cdc.gov/std/statistics/2022/technical-notes.htm.</a:t>
            </a:r>
            <a:endParaRPr lang="en-US" sz="1200" kern="1200">
              <a:solidFill>
                <a:schemeClr val="tx1"/>
              </a:solidFill>
              <a:effectLst/>
              <a:latin typeface="+mn-lt"/>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fontAlgn="base"/>
            <a:r>
              <a:rPr lang="en-US" sz="1200" kern="1200">
                <a:solidFill>
                  <a:schemeClr val="tx1"/>
                </a:solidFill>
                <a:effectLst/>
                <a:latin typeface="+mn-lt"/>
                <a:ea typeface="+mn-ea"/>
                <a:cs typeface="+mn-cs"/>
              </a:rPr>
              <a:t>All data points for figures presented in these slides are available at </a:t>
            </a:r>
            <a:r>
              <a:rPr lang="en-US" sz="1800" kern="1200">
                <a:solidFill>
                  <a:schemeClr val="tx1"/>
                </a:solidFill>
                <a:effectLst/>
                <a:latin typeface="+mn-lt"/>
                <a:ea typeface="+mn-ea"/>
                <a:cs typeface="+mn-cs"/>
              </a:rPr>
              <a:t>https://www.cdc.gov/std/statistics/2022/data.zip.</a:t>
            </a:r>
          </a:p>
          <a:p>
            <a:pPr fontAlgn="base"/>
            <a:endParaRPr lang="en-US"/>
          </a:p>
          <a:p>
            <a:r>
              <a:rPr lang="en-US" b="1"/>
              <a:t>NOTE: </a:t>
            </a:r>
            <a:r>
              <a:rPr lang="en-US"/>
              <a:t>This slide set is in the public domain. You may reproduce these slides without permission; </a:t>
            </a:r>
            <a:r>
              <a:rPr lang="en-US" sz="1200" kern="1200">
                <a:solidFill>
                  <a:schemeClr val="tx1"/>
                </a:solidFill>
                <a:effectLst/>
                <a:latin typeface="+mn-lt"/>
                <a:ea typeface="+mn-ea"/>
                <a:cs typeface="+mn-cs"/>
              </a:rPr>
              <a:t>however, citation as to source is appreciated.</a:t>
            </a:r>
          </a:p>
          <a:p>
            <a:pPr fontAlgn="base"/>
            <a:r>
              <a:rPr lang="en-US" sz="1200" kern="1200">
                <a:solidFill>
                  <a:schemeClr val="tx1"/>
                </a:solidFill>
                <a:effectLst/>
                <a:latin typeface="+mn-lt"/>
                <a:ea typeface="+mn-ea"/>
                <a:cs typeface="+mn-cs"/>
              </a:rPr>
              <a:t> </a:t>
            </a:r>
          </a:p>
          <a:p>
            <a:pPr lvl="1" fontAlgn="base"/>
            <a:r>
              <a:rPr lang="en-US" sz="1200" kern="1200" dirty="0">
                <a:solidFill>
                  <a:schemeClr val="tx1"/>
                </a:solidFill>
                <a:effectLst/>
                <a:latin typeface="+mn-lt"/>
                <a:ea typeface="+mn-ea"/>
                <a:cs typeface="+mn-cs"/>
              </a:rPr>
              <a:t>Centers for Disease Control and Prevention. </a:t>
            </a:r>
            <a:r>
              <a:rPr lang="en-US" sz="1200" i="1" kern="1200" dirty="0">
                <a:solidFill>
                  <a:schemeClr val="tx1"/>
                </a:solidFill>
                <a:effectLst/>
                <a:latin typeface="+mn-lt"/>
                <a:ea typeface="+mn-ea"/>
                <a:cs typeface="+mn-cs"/>
              </a:rPr>
              <a:t>Sexually Transmitted Infections Surveillance 2022.</a:t>
            </a:r>
            <a:r>
              <a:rPr lang="en-US" sz="1200" kern="1200" dirty="0">
                <a:solidFill>
                  <a:schemeClr val="tx1"/>
                </a:solidFill>
                <a:effectLst/>
                <a:latin typeface="+mn-lt"/>
                <a:ea typeface="+mn-ea"/>
                <a:cs typeface="+mn-cs"/>
              </a:rPr>
              <a:t> Atlanta: U.S. Department of Health and Human Services; 2024.</a:t>
            </a:r>
            <a:r>
              <a:rPr lang="en-US" dirty="0"/>
              <a:t> </a:t>
            </a:r>
            <a:endParaRPr lang="en-US" sz="1200" kern="1200" dirty="0">
              <a:solidFill>
                <a:schemeClr val="tx1"/>
              </a:solidFill>
              <a:effectLst/>
              <a:latin typeface="+mn-lt"/>
              <a:ea typeface="Calibri"/>
              <a:cs typeface="Calibri"/>
            </a:endParaRPr>
          </a:p>
          <a:p>
            <a:pPr fontAlgn="base"/>
            <a:endParaRPr lang="en-US" sz="1200" kern="1200">
              <a:solidFill>
                <a:schemeClr val="tx1"/>
              </a:solidFill>
              <a:effectLst/>
              <a:latin typeface="+mn-lt"/>
              <a:ea typeface="+mn-ea"/>
              <a:cs typeface="+mn-cs"/>
            </a:endParaRPr>
          </a:p>
          <a:p>
            <a:r>
              <a:rPr lang="en-US"/>
              <a:t>You are also free to adapt and revise these slides; however, you must remove the CDC name and logo if changes are made.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217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patients accessing care in participating STD clinics in the STD Surveillance Network (SSuN) who were tested for chlamydia in 2022 and had known sexual orientation or sex of sex partners, 15.3% of gay, bisexual and other men who have sex with men (MSM), 13.4% of men who have sex with women only (MSW), and 9.3% of women were found to be positive. The proportion testing positive for chlamydia varied by sex and sex of sex partners, as well as by age group. The highest proportion of patients testing positive were MSW aged 19 years and younger (44.7%). Of note, adolescent patients represent a relatively small subgroup of the clinic population and changes in the number of events in the numerator or a small denominator may lead to substantial fluctuations from year to year. Hence, data should be interpreted with caution.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SSuN methodology.</a:t>
            </a:r>
          </a:p>
        </p:txBody>
      </p:sp>
      <p:sp>
        <p:nvSpPr>
          <p:cNvPr id="4" name="Slide Number Placeholder 3"/>
          <p:cNvSpPr>
            <a:spLocks noGrp="1"/>
          </p:cNvSpPr>
          <p:nvPr>
            <p:ph type="sldNum" sz="quarter" idx="10"/>
          </p:nvPr>
        </p:nvSpPr>
        <p:spPr/>
        <p:txBody>
          <a:bodyPr/>
          <a:lstStyle/>
          <a:p>
            <a:fld id="{A29AFBC5-7751-4D71-8004-00EA0C069DAB}"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2021 to 2022, the rate of reported gonorrhea among men decreased 5.4% (from 249.7 to 236.3 per 100,000) and the rate among women decreased 14.5% (from 177.9 to 152.1 per 100,000).</a:t>
            </a:r>
          </a:p>
          <a:p>
            <a:pPr marL="0" lvl="0" indent="0">
              <a:buNone/>
            </a:pPr>
            <a:endParaRPr/>
          </a:p>
          <a:p>
            <a:pPr marL="0" lvl="0" indent="0">
              <a:buNone/>
            </a:pPr>
            <a:r>
              <a:t>Over the last five years, the rate of reported gonorrhea among men increased 11.5% (from 211.9 to 236.3 per 100,000) and the rate among women increased 4.8% (from 145.2 to 152.1 per 100,000). Over the last 10 years, the rate among men increased 117.4% (from 108.7 to 236.3 per 100,000) and the rate among women increased 49.6% (from 101.7 to 152.1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by Sex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rate of reported gonorrhea was higher among men (236.3 per 100,000) compared to women (152.1 per 100,000).</a:t>
            </a:r>
          </a:p>
          <a:p>
            <a:pPr marL="0" lvl="0" indent="0">
              <a:buNone/>
            </a:pPr>
            <a:endParaRPr/>
          </a:p>
          <a:p>
            <a:pPr marL="0" lvl="0" indent="0">
              <a:buNone/>
            </a:pPr>
            <a:r>
              <a:t>Among men, those aged 20 to 24 years had the highest rate of reported cases of gonorrhea (739.4 per 100,000), followed by men aged 25 to 29 years (708.7 per 100,000) and men aged 30 to 34 years (601.9 per 100,000). Among women, those aged 20 to 24 years also had the highest rate of reported cases of gonorrhea (715.1 per 100,000), followed by women aged 15 to 19 years (525.7 per 100,000) and women aged 25 to 29 years (437.9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by Age Group and Sex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women aged 15 to 44 years in 2022, those aged 20 to 24 years had the highest rate of reported cases of gonorrhea (715.1 cases per 100,000; 18.1% decrease from 2021), followed by those aged 15 to 19 years (525.7 cases per 100,000; 10.6% decrease from 2021), those aged 25 to 29 years (437.9 cases per 100,000; 17.8% decrease from 2021), those aged 30 to 34 years (275.1 cases per 100,000; 14.8% decrease from 2021), and those aged 35 to 44 years (131.9 cases per 100,000; 12.6% decrease from 2021).</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Women 15-44 Years by Age Group (US 2012-2022).xlsx”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rate of reported gonorrhea was higher among men (236.3 per 100,000) compared to women (152.1 per 100,000).</a:t>
            </a:r>
          </a:p>
          <a:p>
            <a:pPr marL="0" lvl="0" indent="0">
              <a:buNone/>
            </a:pPr>
            <a:endParaRPr/>
          </a:p>
          <a:p>
            <a:pPr marL="0" lvl="0" indent="0">
              <a:buNone/>
            </a:pPr>
            <a:r>
              <a:t>Among men, non-Hispanic Black or African American men had the highest rate of reported cases of gonorrhea (736.3 per 100,000), followed by non-Hispanic American Indian or Alaska Native men (308.3 per 100,000) and non-Hispanic Native Hawaiian or other Pacific Islander men (204.6 per 100,000). Among women, non-Hispanic Black or African American women also had the highest rate of reported cases of gonorrhea (445.0 per 100,000), followed by non-Hispanic American Indian or Alaska Native women (436.6 per 100,000) and non-Hispanic Native Hawaiian or other Pacific Islander women (166.4 per 100,000).</a:t>
            </a:r>
          </a:p>
          <a:p>
            <a:pPr marL="0" lvl="0" indent="0">
              <a:buNone/>
            </a:pPr>
            <a:endParaRPr/>
          </a:p>
          <a:p>
            <a:pPr marL="0" lvl="0" indent="0">
              <a:buNone/>
            </a:pPr>
            <a:r>
              <a:t>Using non-Hispanic White persons as the referent category, the greatest relative racial disparity in rates of reported gonorrhea across both sexes was observed among non-Hispanic Black or African American men, with a rate ratio of 8.8 times that of non-Hispanic White men. Among women, the greatest relative disparity was observed among non-Hispanic Black or African American women as well, with a rate 7.2 times that of non-Hispanic White women.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race/Hispanic ethnicity categorization, and reporting of race/Hispanic ethnicity for STI cases.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by Race Hispanic Ethnicity and Sex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gonorrhea among women ranged by state from 22 cases per 100,000 women in Vermont to 396 cases per 100,000 women in South Dakota. The rate of reported gonorrhea in the District of Columbia was 345 per 100,000 women.</a:t>
            </a:r>
          </a:p>
          <a:p>
            <a:pPr marL="0" lvl="0" indent="0">
              <a:buNone/>
            </a:pPr>
            <a:endParaRPr/>
          </a:p>
          <a:p>
            <a:pPr marL="0" lvl="0" indent="0">
              <a:buNone/>
            </a:pPr>
            <a:r>
              <a:t>Among US territories, rates of reported gonorrhea ranged from 25 cases per 100,000 women in the Commonwealth of the Northern Mariana Islands to 199 cases per 100,000 women in Guam.</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on interpreting reported rates in US territories.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Women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gonorrhea among women aged 15 to 24 years ranged by state from 49 cases per 100,000 women aged 15 to 24 years in Vermont to 1,616 cases per 100,000 women aged 15 to 24 years in Mississippi. The rate of reported gonorrhea in the District of Columbia was 1,409 per 100,000 women aged 15 to 24 years.</a:t>
            </a:r>
          </a:p>
          <a:p>
            <a:pPr marL="0" lvl="0" indent="0">
              <a:buNone/>
            </a:pPr>
            <a:endParaRPr/>
          </a:p>
          <a:p>
            <a:pPr marL="0" lvl="0" indent="0">
              <a:buNone/>
            </a:pPr>
            <a:r>
              <a:t>Among US territories, rates of reported gonorrhea ranged from 101 cases per 100,000 women aged 15 to 24 years in American Samoa to 432 cases per 100,000 women aged 15 to 24 years in Guam.</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on interpreting reported rates in US territories.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Rates Women 15-24 Years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men and women, rate ratios of rates of reported gonorrhea by race/Hispanic ethnicity (using non-Hispanic White persons as the referent population) varied by region in 2022. Among men, the greatest rate ratio was in the Midwest where the rate of gonorrhea among non-Hispanic Black men was 15.1 times the rate among non-Hispanic White men. Among women, the greatest rate ratio was in the Midwest where the rate of gonorrhea among non-Hispanic American Indian or Alaska Native women was 12.7 times the rate among non-Hispanic White women.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and reporting of race/Hispanic ethnicity for STI cases. Table A1 (https://www.cdc.gov/std/statistics/2022/tables/a1.htm)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2021 to 2022, the number of gonorrhea cases reported from STD clinics decreased 5.3% among men (31,512 to 29,849 cases) and decreased 7.4% among women (11,990 to 11,104 cases), while the number of cases reported from non-STD clinics decreased 6.9% among men (326,647 to 304,166 cases) and decreased 16.7% among women (246,270 to 205,253 cases).</a:t>
            </a:r>
          </a:p>
          <a:p>
            <a:pPr marL="0" lvl="0" indent="0">
              <a:buNone/>
            </a:pPr>
            <a:endParaRPr/>
          </a:p>
          <a:p>
            <a:pPr marL="0" lvl="0" indent="0">
              <a:buNone/>
            </a:pPr>
            <a:r>
              <a:t>During a ten-year period (2013 to 2022), the number of gonorrhea cases reported from STD clinics decreased 10.7% among men (33,408 to 29,849 cases) and decreased 21.1% among women (14,076 to 11,104 cases), while the number of cases reported from non-STD clinics increased 163.7% among men (115,359 to 304,166 cases) and increased 60.3% among women (128,016 to 205,253 cases).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gonorrhea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“GC - Cases by Reporting Source and Sex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patients accessing care in participating STD clinics in the STD Surveillance Network (SSuN) who were tested for gonorrhea in 2022, 20.8% of gay, bisexual, and other men who have sex with men (MSM), 10.3% of men who have sex with women only (MSW), and 5.1% of women were positive. The proportion of STD clinic patients who tested positive for gonorrhea varied by sex and sex of sex partners, as well as by age group. MSM were noted to have higher proportions of testing positive in all age groups when compared to women and MSW. Of note, adolescent patients represent a relatively small subgroup of the clinic population and changes in the number of events in the numerator or a small denominator may lead to substantial fluctuations from year to year. Hence, data should be interpreted with caution.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SSuN methodology.</a:t>
            </a:r>
          </a:p>
        </p:txBody>
      </p:sp>
      <p:sp>
        <p:nvSpPr>
          <p:cNvPr id="4" name="Slide Number Placeholder 3"/>
          <p:cNvSpPr>
            <a:spLocks noGrp="1"/>
          </p:cNvSpPr>
          <p:nvPr>
            <p:ph type="sldNum" sz="quarter" idx="10"/>
          </p:nvPr>
        </p:nvSpPr>
        <p:spPr/>
        <p:txBody>
          <a:bodyPr/>
          <a:lstStyle/>
          <a:p>
            <a:fld id="{A29AFBC5-7751-4D71-8004-00EA0C069DAB}"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2021 to 2022, the rate of reported chlamydia among men increased 1.8% (from 357.4 to 363.7 per 100,000) and the rate among women decreased 1.2% (from 628.8 to 621.2 per 100,000).</a:t>
            </a:r>
          </a:p>
          <a:p>
            <a:pPr marL="0" lvl="0" indent="0">
              <a:buNone/>
            </a:pPr>
            <a:endParaRPr/>
          </a:p>
          <a:p>
            <a:pPr marL="0" lvl="0" indent="0">
              <a:buNone/>
            </a:pPr>
            <a:r>
              <a:t>Over the last five years, the rate of reported chlamydia among men decreased 4.0% (from 378.9 to 363.7 per 100,000) and the rate among women decreased 9.9% (from 689.6 to 621.2 per 100,000). Over the last 10 years, the rate among men increased 39.6% (from 260.6 to 363.7 per 100,000) and the rate among women did not change substantially (&lt;1.0% change; from 619.0 to 621.2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“CT - Rates by Sex (US and Terr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New York City had the highest proportion of gonorrhea cases reported among gay, bisexual, and other men who have sex with men (MSM) among SSuN jurisdictions meeting the inclusion threshold, Indiana had the highest proportion of gonorrhea cases reported among women, and Florida had the highest proportion of gonorrhea cases reported among men who have sex with women only. Overall, the proportion of gonorrhea estimated to be attributed to MSM was 39.8% in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SSuN methodology.</a:t>
            </a:r>
          </a:p>
        </p:txBody>
      </p:sp>
      <p:sp>
        <p:nvSpPr>
          <p:cNvPr id="4" name="Slide Number Placeholder 3"/>
          <p:cNvSpPr>
            <a:spLocks noGrp="1"/>
          </p:cNvSpPr>
          <p:nvPr>
            <p:ph type="sldNum" sz="quarter" idx="10"/>
          </p:nvPr>
        </p:nvSpPr>
        <p:spPr/>
        <p:txBody>
          <a:bodyPr/>
          <a:lstStyle/>
          <a:p>
            <a:fld id="{A29AFBC5-7751-4D71-8004-00EA0C069DAB}"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2021 to 2022, the rate of reported primary and secondary syphilis among women increased 19.2% (from 7.3 to 8.7 per 100,000) and the rate among men increased 6.3% (from 25.2 to 26.8 per 100,000).</a:t>
            </a:r>
          </a:p>
          <a:p>
            <a:pPr marL="0" lvl="0" indent="0">
              <a:buNone/>
            </a:pPr>
            <a:endParaRPr/>
          </a:p>
          <a:p>
            <a:pPr marL="0" lvl="0" indent="0">
              <a:buNone/>
            </a:pPr>
            <a:r>
              <a:t>Over the last five years, the rate of reported primary and secondary syphilis among women increased 190.0% (from 3.0 to 8.7 per 100,000) and the rate among men increased 44.1% (from 18.6 to 26.8 per 100,000). Over the last 10 years, the rate among women increased 866.7% (from 0.9 to 8.7 per 100,000) and the rate among men increased 162.7% (from 10.2 to 26.8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by Sex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rate of reported primary and secondary (P&amp;S) syphilis was higher among men (26.8 per 100,000) compared to women (8.7 per 100,000).</a:t>
            </a:r>
          </a:p>
          <a:p>
            <a:pPr marL="0" lvl="0" indent="0">
              <a:buNone/>
            </a:pPr>
            <a:endParaRPr/>
          </a:p>
          <a:p>
            <a:pPr marL="0" lvl="0" indent="0">
              <a:buNone/>
            </a:pPr>
            <a:r>
              <a:t>Among men, those aged 30 to 34 years had the highest rate of reported cases of P&amp;S syphilis (70.5 per 100,000), followed by men aged 25 to 29 years (67.8 per 100,000) and men aged 35 to 39 years (55.7 per 100,000). Among women, those aged 25 to 29 years and 30 to 34 years had the highest rate of reported cases of P&amp;S syphilis (24.1 per 100,000), followed by women aged 20 to 24 years (21.7 per 100,000) and women aged 35 to 39 years (20.2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by Age Group and Sex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women aged 15 to 44 years in 2022, those aged 25 to 29 years and 30 to 34 years had the highest rate of reported cases of primary and secondary syphilis (24.1 cases per 100,000; 8.1% increase for those aged 25 to 29 and 27.5% increase for those aged 30 to 34 from 2021), followed by those aged 20 to 24 years (21.7 cases per 100,000; 11.3% increase from 2021), those aged 35 to 44 years (17.9 cases per 100,000; 23.4% increase from 2021), and those aged 15 to 19 years (8.5 cases per 100,000; 13.3% increase from 2021).</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Women 15-44 Years by Age Group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rate of reported primary and secondary syphilis was higher among men (26.8 per 100,000) compared to women (8.7 per 100,000).</a:t>
            </a:r>
          </a:p>
          <a:p>
            <a:pPr marL="0" lvl="0" indent="0">
              <a:buNone/>
            </a:pPr>
            <a:endParaRPr/>
          </a:p>
          <a:p>
            <a:pPr marL="0" lvl="0" indent="0">
              <a:buNone/>
            </a:pPr>
            <a:r>
              <a:t>Among men, non-Hispanic American Indian or Alaska Native men had the highest rate of reported cases of primary and secondary syphilis (74.7 per 100,000), followed by non-Hispanic Black or African American men (70.9 per 100,000) and non-Hispanic Native Hawaiian or other Pacific Islander men (40.4 per 100,000). Among women, non-Hispanic American Indian or Alaska Native women also had the highest rate of reported cases of primary and secondary syphilis (59.5 per 100,000), followed by non-Hispanic Black or African American women (19.9 per 100,000) and non-Hispanic Native Hawaiian or other Pacific Islander women (19.7 per 100,000).</a:t>
            </a:r>
          </a:p>
          <a:p>
            <a:pPr marL="0" lvl="0" indent="0">
              <a:buNone/>
            </a:pPr>
            <a:endParaRPr/>
          </a:p>
          <a:p>
            <a:pPr marL="0" lvl="0" indent="0">
              <a:buNone/>
            </a:pPr>
            <a:r>
              <a:t>Using non-Hispanic White persons as the referent category, the greatest relative racial disparity in rates of reported primary and secondary syphilis across both sexes was observed among non-Hispanic American Indian or Alaska Native women, with a rate ratio of 10.0 times that of non-Hispanic White women. Among men, the greatest relative disparity was observed among non-Hispanic American Indian or Alaska Native men as well, with a rate 5.2 times that of non-Hispanic White men.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by Race Hispanic Ethnicity and Sex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Although the male-to-female rate ratio for primary and secondary syphilis increased from 1990 to 2013, the rate ratio has declined in recent years due to the increasing rate of syphilis among women. During 2018 to 2022, the rate of primary and secondary syphilis among women nearly tripled (3.0 per 100,000 in 2018 to 8.7 per 100,000 in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a:t>
            </a:r>
          </a:p>
          <a:p>
            <a:pPr marL="0" lvl="0" indent="0">
              <a:buNone/>
            </a:pPr>
            <a:endParaRPr/>
          </a:p>
          <a:p>
            <a:pPr marL="0" lvl="0" indent="0">
              <a:buNone/>
            </a:pPr>
            <a:r>
              <a:t>Data for all figures are available at https://www.cdc.gov/std/statistics/2022/data.zip. The file “PS Syphilis - Rates by Sex and Male-to-Female Rate Ratios (US 1990-2022).xlsx”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Of 59,016 reported primary and secondary syphilis cases in 2022, 29.0% were among men who have sex with men only. Men who have sex with men only combined with men who have sex with both men and women accounted for 33.9% of all primary and secondary syphilis cases, 45.1% of all male primary and secondary syphilis cases, and 60.0% of male primary and secondary syphilis cases with information on sex of sex partners. (Note that percentages in figure and text may not sum as expected due to rounding.)</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a:t>
            </a:r>
          </a:p>
          <a:p>
            <a:pPr marL="0" lvl="0" indent="0">
              <a:buNone/>
            </a:pPr>
            <a:endParaRPr/>
          </a:p>
          <a:p>
            <a:pPr marL="0" lvl="0" indent="0">
              <a:buNone/>
            </a:pPr>
            <a:r>
              <a:t>Data for all figures are available at https://www.cdc.gov/std/statistics/2022/data.zip. The file “PS Syphilis - Distribution by Sex and Sex of Sex Partners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the period from 2013 to 2022, a plurality (47.7%) of primary and secondary syphilis cases were among men who have sex with men (MSM; 165,642 cases).</a:t>
            </a:r>
          </a:p>
          <a:p>
            <a:pPr marL="0" lvl="0" indent="0">
              <a:buNone/>
            </a:pPr>
            <a:endParaRPr/>
          </a:p>
          <a:p>
            <a:pPr marL="0" lvl="0" indent="0">
              <a:buNone/>
            </a:pPr>
            <a:r>
              <a:t>During 2021 to 2022, the number of cases among MSM increased 4.0% (19,229 in 2021 to 20,004 in 2022), while the number of cases did not change substantially (&lt;1.0% change) among men with unknown sex of sex partners (MSU; 10,892 in 2021 to 10,946 in 2022), increased 19.0% among men who have sex with women only (MSW; 11,228 in 2021 to 13,359 in 2022), and increased 19.5% among women (12,265 in 2021 to 14,652 in 2022).</a:t>
            </a:r>
          </a:p>
          <a:p>
            <a:pPr marL="0" lvl="0" indent="0">
              <a:buNone/>
            </a:pPr>
            <a:endParaRPr/>
          </a:p>
          <a:p>
            <a:pPr marL="0" lvl="0" indent="0">
              <a:buNone/>
            </a:pPr>
            <a:r>
              <a:t>During the five-year period from 2018 to 2022, the number of cases among MSM increased 6.6% (18,760 in 2018 to 20,004 in 2022), while the number of cases increased 86.9% among MSU (5,858 in 2018 to 10,946 in 2022), 146.7% among MSW (5,416 in 2018 to 13,359 in 2022), and 193.3% among women (4,995 in 2018 to 14,652 in 2022).</a:t>
            </a:r>
          </a:p>
          <a:p>
            <a:pPr marL="0" lvl="0" indent="0">
              <a:buNone/>
            </a:pPr>
            <a:endParaRPr/>
          </a:p>
          <a:p>
            <a:pPr marL="0" lvl="0" indent="0">
              <a:buNone/>
            </a:pPr>
            <a:r>
              <a:t>During the 10-year period from 2013 to 2022, the number of cases among MSM increased 82.6% (10,954 in 2013 to 20,004 in 2022), while the number of cases increased 307.4% among MSU (2,687 in 2013 to 10,946 in 2022), 501.8% among MSW (2,220 in 2013 to 13,359 in 2022), and 876.8% among women (1,500 in 2013 to 14,652 in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by Sex and Sex of Sex Partners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primary and secondary syphilis cases with reported HIV status, 41.7% of cases among men who have sex with men were HIV positive, compared with 33.3% of cases among men with unknown sex of sex partners, 6.3% of cases among men who have sex with women only, and 4.0% of cases among women.</a:t>
            </a:r>
          </a:p>
          <a:p>
            <a:pPr marL="0" lvl="0" indent="0">
              <a:buNone/>
            </a:pPr>
            <a:endParaRPr/>
          </a:p>
          <a:p>
            <a:pPr marL="0" lvl="0" indent="0">
              <a:buNone/>
            </a:pPr>
            <a:r>
              <a:t>For this figure, HIV status is categorized as reported by jurisdictions. Jurisdictions determine HIV status using multiple sources, including self-report, match with HIV registry, and available test results. Cases reported with a missing or unknown status are categorized as having an unknown HIV status.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by Sex Sex of Sex Partners and HIV Status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2013 to 2022, the majority (68.2%) of primary and secondary syphilis cases among women and men who have sex with women only (MSW) were among persons reported as HIV negative.</a:t>
            </a:r>
          </a:p>
          <a:p>
            <a:pPr marL="0" lvl="0" indent="0">
              <a:buNone/>
            </a:pPr>
            <a:endParaRPr/>
          </a:p>
          <a:p>
            <a:pPr marL="0" lvl="0" indent="0">
              <a:buNone/>
            </a:pPr>
            <a:r>
              <a:t>During 2021 to 2022, the number of cases among women and MSW who were reported as HIV negative increased 19.1% (from 15,897 in 2021 to 18,927 in 2022), the number who were reported with unknown HIV status increased 21.2% (from 6,648 in 2021 to 8,055 in 2022), and the number who were reported as HIV positive increased 8.5% (from 948 in 2021 to 1,029 in 2022).</a:t>
            </a:r>
          </a:p>
          <a:p>
            <a:pPr marL="0" lvl="0" indent="0">
              <a:buNone/>
            </a:pPr>
            <a:endParaRPr/>
          </a:p>
          <a:p>
            <a:pPr marL="0" lvl="0" indent="0">
              <a:buNone/>
            </a:pPr>
            <a:r>
              <a:t>During 2013 to 2022, the number of cases among women and MSW who were reported as HIV negative increased 656.2% (from 2,503 in 2013 to 18,927 in 2022), the number who were reported with unknown HIV status increased 733.0% (from 967 in 2013 to 8,055 in 2022), and the number who were reported as HIV positive increased 311.6% (from 250 in 2013 to 1,029 in 2022).</a:t>
            </a:r>
          </a:p>
          <a:p>
            <a:pPr marL="0" lvl="0" indent="0">
              <a:buNone/>
            </a:pPr>
            <a:endParaRPr/>
          </a:p>
          <a:p>
            <a:pPr marL="0" lvl="0" indent="0">
              <a:buNone/>
            </a:pPr>
            <a:r>
              <a:t>For this figure, HIV status is categorized as reported by jurisdictions. Jurisdictions determine HIV status using multiple sources, including self-report, match with HIV registry, and available test results. Cases reported with a missing or unknown status are categorized as having an unknown HIV status.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Women and MSW by HIV Status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rate of reported chlamydia was higher among women (621.2 per 100,000) compared to men (363.7 per 100,000).</a:t>
            </a:r>
          </a:p>
          <a:p>
            <a:pPr marL="0" lvl="0" indent="0">
              <a:buNone/>
            </a:pPr>
            <a:endParaRPr/>
          </a:p>
          <a:p>
            <a:pPr marL="0" lvl="0" indent="0">
              <a:buNone/>
            </a:pPr>
            <a:r>
              <a:t>Among women, those aged 20 to 24 years had the highest rate of reported cases of chlamydia (3,532.3 per 100,000), followed by women aged 15 to 19 years (2,652.3 per 100,000) and women aged 25 to 29 years (1,681.2 per 100,000). Among men, those aged 20 to 24 years also had the highest rate of reported cases of chlamydia (1,571.2 per 100,000), followed by men aged 25 to 29 years (1,081.2 per 100,000) and men aged 15 to 19 years (858.9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“CT - Rates by Age Group and Sex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men and women, rate ratios of rates of reported primary and secondary syphilis by race/Hispanic ethnicity (using non-Hispanic White persons as the referent population) varied by region in 2022. Among men, the greatest rate ratio was in the Midwest where the rate of reported primary and secondary syphilis among non-Hispanic American Indian or Alaska Native men was 10.8 times the rate among non-Hispanic White men. Among women, the greatest rate ratio was in the Midwest where the rate of reported primary and secondary syphilis among non-Hispanic American Indian or Alaska Native women was 23.2 times the rate among non-Hispanic White women.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 Table A1 (https://www.cdc.gov/std/statistics/2022/tables/a1.htm)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Within each of the four race/Hispanic ethnicity groups displayed, men who have sex with men (MSM) accounted for the highest proportion of primary and secondary (P&amp;S) syphilis cases. Of P&amp;S syphilis cases among MSM, 32.6% were non-Hispanic White, 28.4% were non-Hispanic Black or African American, 26.2% were Hispanic or Latino, and 12.7% were another known or unknown race and not reported to be Hispanic or Latino.</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by Sex Sex of Sex Partners and Race Hispanic Ethnicity (US 2022)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2021 to 2022, the number of primary and secondary (P&amp;S) syphilis cases reported from STD clinics increased 1.6% among men (5,778 to 5,869 cases) and increased 15.4% among women (1,241 to 1,432 cases), while the number of cases reported from non-STD clinics increased 6.7% among men (31,258 to 33,365 cases) and increased 19.6% among women (9,943 to 11,891 cases).</a:t>
            </a:r>
          </a:p>
          <a:p>
            <a:pPr marL="0" lvl="0" indent="0">
              <a:buNone/>
            </a:pPr>
            <a:endParaRPr/>
          </a:p>
          <a:p>
            <a:pPr marL="0" lvl="0" indent="0">
              <a:buNone/>
            </a:pPr>
            <a:r>
              <a:t>During a ten-year period (2013 to 2022), the number of P&amp;S syphilis cases reported from STD clinics increased 50.7% among men (3,894 to 5,869 cases) and increased 415.1% among women (278 to 1,432 cases), while the number of cases reported from non-STD clinics increased 218.3% among men (10,482 to 33,365 cases) and increased 991.9% among women (1,089 to 11,891 cases).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by Reporting Source and Sex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Data collection for congenital syphilis began in 1941, and congenital syphilis was made a nationally notifiable condition in 1944. There was a significant change in the congenital syphilis case definition in the 1990s and rates before versus after the case definition change should be interpreted with caution.</a:t>
            </a:r>
          </a:p>
          <a:p>
            <a:pPr marL="0" lvl="0" indent="0">
              <a:buNone/>
            </a:pPr>
            <a:endParaRPr/>
          </a:p>
          <a:p>
            <a:pPr marL="0" lvl="0" indent="0">
              <a:buNone/>
            </a:pPr>
            <a:r>
              <a:t>In 2022, there were a total of 3,755 cases of congenital syphilis reported for a rate of 102.5 per 100,000 live births.</a:t>
            </a:r>
          </a:p>
          <a:p>
            <a:pPr marL="0" lvl="0" indent="0">
              <a:buNone/>
            </a:pPr>
            <a:endParaRPr/>
          </a:p>
          <a:p>
            <a:pPr marL="0" lvl="0" indent="0">
              <a:buNone/>
            </a:pPr>
            <a:r>
              <a:t>During 2021 to 2022, the rate of reported congenital syphilis increased 30.6% (from 78.5 to 102.5 per 100,000 live births).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including changes in case definitions.</a:t>
            </a:r>
          </a:p>
          <a:p>
            <a:pPr marL="0" lvl="0" indent="0">
              <a:buNone/>
            </a:pPr>
            <a:endParaRPr/>
          </a:p>
          <a:p>
            <a:pPr marL="0" lvl="0" indent="0">
              <a:buNone/>
            </a:pPr>
            <a:r>
              <a:t>Data for all figures are available at https://www.cdc.gov/std/statistics/2022/data.zip. The file “CS - Rates by Year of Birth (US 1941-2022).xlsx”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During 2021 to 2022, the number of cases of congenital syphilis increased 30.6% (2,875 to 3,755 cases), concurrent with a 17.2% increase (16.3 to 19.1 per 100,000) in the rate of primary and secondary syphilis among women aged 15 to 44 years.</a:t>
            </a:r>
          </a:p>
          <a:p>
            <a:pPr marL="0" lvl="0" indent="0">
              <a:buNone/>
            </a:pPr>
            <a:endParaRPr/>
          </a:p>
          <a:p>
            <a:pPr marL="0" lvl="0" indent="0">
              <a:buNone/>
            </a:pPr>
            <a:r>
              <a:t>During 2013 to 2022, the number of cases of congenital syphilis increased 937.3% (362 to 3,755 cases), concurrent with a 809.5% increase (2.1 to 19.1 per 100,000) in the rate of primary and secondary syphilis among women aged 15 to 44 years.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a:t>
            </a:r>
          </a:p>
          <a:p>
            <a:pPr marL="0" lvl="0" indent="0">
              <a:buNone/>
            </a:pPr>
            <a:endParaRPr/>
          </a:p>
          <a:p>
            <a:pPr marL="0" lvl="0" indent="0">
              <a:buNone/>
            </a:pPr>
            <a:r>
              <a:t>Data for all figures are available at https://www.cdc.gov/std/statistics/2022/data.zip. The file “CS - Cases by Year of Birth and PS Syphilis Rates Women 15-44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there were a total of 3,755 cases of congenital syphilis reported for a rate of 102.5 per 100,000 live births.</a:t>
            </a:r>
          </a:p>
          <a:p>
            <a:pPr marL="0" lvl="0" indent="0">
              <a:buNone/>
            </a:pPr>
            <a:endParaRPr dirty="0"/>
          </a:p>
          <a:p>
            <a:pPr marL="0" lvl="0" indent="0">
              <a:buNone/>
            </a:pPr>
            <a:r>
              <a:rPr dirty="0"/>
              <a:t>During 2021 to 2022, the number of women reported with syphilis (all stages) who were pregnant increased 25.7% (from 7,812 in 2021 to 9,823 in 2022). During the same time period, the number of reported cases of congenital syphilis increased 30.6% (from 2,875 in 2021 to 3,755 in 2022).</a:t>
            </a:r>
          </a:p>
          <a:p>
            <a:pPr marL="0" lvl="0" indent="0">
              <a:buNone/>
            </a:pPr>
            <a:endParaRPr dirty="0"/>
          </a:p>
          <a:p>
            <a:pPr marL="0" lvl="0" indent="0">
              <a:buNone/>
            </a:pPr>
            <a:r>
              <a:rPr dirty="0"/>
              <a:t>During 2018 to 2022, the number of women reported with syphilis (all stages) who were pregnant increased 159.3% (from 3,788 in 2018 to 9,823 in 2022). During the same time period, the number of reported cases of congenital syphilis increased 183.4% (from 1,325 in 2018 to 3,755 in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lang="en-US"/>
              <a:t>See Technical Notes (https://www.cdc.gov/std/statistics/2022/technical-notes.htm) for information on syphilis case reporting.</a:t>
            </a:r>
          </a:p>
          <a:p>
            <a:pPr marL="0" lvl="0" indent="0">
              <a:buNone/>
            </a:pPr>
            <a:endParaRPr dirty="0"/>
          </a:p>
          <a:p>
            <a:pPr marL="0" lvl="0" indent="0">
              <a:buNone/>
            </a:pPr>
            <a:r>
              <a:rPr dirty="0"/>
              <a:t>Data for all figures are available at https://www.cdc.gov/std/statistics/2022/data.zip. The file “CS and Syphilis - Cases Pregnant Women and CS Cases by Year of Birth (US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In 2022, rates of congenital syphilis were highest among mothers who were non-Hispanic American Indian or Alaska Native (644.7 per 100,000 live births), followed by mothers who were non-Hispanic Native Hawaiian or other Pacific Islander (404.4 per 100,000 live births) and mothers who were non-Hispanic Black or African American (214.5 per 100,000 live births). The greatest number of reported cases was among mothers who were non-Hispanic Black or African American (1,122 cases), followed by mothers who were Hispanic or Latino and of any race(s) (1,099 cases) and mothers who were non-Hispanic White (1,034 cases).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a:t>
            </a:r>
          </a:p>
          <a:p>
            <a:pPr marL="0" lvl="0" indent="0">
              <a:buNone/>
            </a:pPr>
            <a:endParaRPr/>
          </a:p>
          <a:p>
            <a:pPr marL="0" lvl="0" indent="0">
              <a:buNone/>
            </a:pPr>
            <a:r>
              <a:t>Data for all figures are available at https://www.cdc.gov/std/statistics/2022/data.zip. The file “CS - Counts and Rates by Race Hispanic Ethnicity of Mother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there were a total of 3,755 cases of congenital syphilis reported for a rate of 102.5 per 100,000 live births.</a:t>
            </a:r>
          </a:p>
          <a:p>
            <a:pPr marL="0" lvl="0" indent="0">
              <a:buNone/>
            </a:pPr>
            <a:endParaRPr dirty="0"/>
          </a:p>
          <a:p>
            <a:pPr marL="0" lvl="0" indent="0">
              <a:buNone/>
            </a:pPr>
            <a:r>
              <a:rPr dirty="0"/>
              <a:t>The percentages of congenital syphilis cases by race/Hispanic ethnicity of mother were disproportionate to the percentages among live births in the United States in 2022. The greatest absolute disparity was observed among non-Hispanic Black or African American mothers, who represented 29.9% of reported congenital syphilis cases (n = 1,122; 29.9% of congenital syphilis cases with reported race or Hispanic ethnicity of mother) despite being 14.3% of the live births, or 15.6% more cases than would be expected based on their proportion of live births. The greatest relative disparity was among non-Hispanic American Indian or Alaska Native mothers, who represented 4.6% of reported congenital syphilis cases (n = 171; 4.6% of congenital syphilis cases with reported race or Hispanic ethnicity of mother) despite being 0.7% of live births, or a burden 6.6 times what would be expected based on their proportion of live births. Additionally, Hispanic or Latino mothers of any race(s) and non-Hispanic Native Hawaiian or other Pacific Islander mothers were also overrepresented among congenital syphilis cases relative to their proportion of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race/Hispanic ethnicity categorization, and reporting of race/Hispanic ethnicity for STI cases.</a:t>
            </a:r>
          </a:p>
          <a:p>
            <a:pPr marL="0" lvl="0" indent="0">
              <a:buNone/>
            </a:pPr>
            <a:endParaRPr dirty="0"/>
          </a:p>
          <a:p>
            <a:pPr marL="0" lvl="0" indent="0">
              <a:buNone/>
            </a:pPr>
            <a:r>
              <a:rPr dirty="0"/>
              <a:t>Data for all figures are available at https://www.cdc.gov/std/statistics/2022/data.zip. The file “CS - Live Births and Cases by Race Hispanic Ethnicity of Mother (US 2022).xlsx” contains the data for the figure presented on this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In 2022, the highest rate of reported cases of congenital syphilis per 100,000 live births was among mothers who were non-Hispanic American Indian or Alaska Native (644.7), followed by mothers who were non-Hispanic Native Hawaiian or other Pacific Islander (404.4).</a:t>
            </a:r>
          </a:p>
          <a:p>
            <a:pPr marL="0" lvl="0" indent="0">
              <a:buNone/>
            </a:pPr>
            <a:endParaRPr/>
          </a:p>
          <a:p>
            <a:pPr marL="0" lvl="0" indent="0">
              <a:buNone/>
            </a:pPr>
            <a:r>
              <a:t>During 2021 to 2022, the greatest increase in rate of reported cases of congenital syphilis per 100,000 live births was among mothers who were non-Hispanic Native Hawaiian or other Pacific Islander (192.1 to 404.4; 110.5% increase). Mothers who were non-Hispanic and of multiple races had the greatest five-year increase in rate of congenital syphilis (5.9 to 79.0; 1,239.0% increase from 2018).</a:t>
            </a:r>
          </a:p>
          <a:p>
            <a:pPr marL="0" lvl="0" indent="0">
              <a:buNone/>
            </a:pPr>
            <a:endParaRPr/>
          </a:p>
          <a:p>
            <a:pPr marL="0" lvl="0" indent="0">
              <a:buNone/>
            </a:pPr>
            <a:r>
              <a:t>There were no decreases in the rate of reported cases of congenital syphilis per 100,000 live births among any race or Hispanic ethnicity group during 2021 to 2022. There were also no decreases in the rate of congenital syphilis among any race or Hispanic ethnicity group during 2018 to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a:t>
            </a:r>
          </a:p>
          <a:p>
            <a:pPr marL="0" lvl="0" indent="0">
              <a:buNone/>
            </a:pPr>
            <a:endParaRPr/>
          </a:p>
          <a:p>
            <a:pPr marL="0" lvl="0" indent="0">
              <a:buNone/>
            </a:pPr>
            <a:r>
              <a:t>Data for all figures are available at https://www.cdc.gov/std/statistics/2022/data.zip. The file “CS - Rates by Race Hispanic Ethnicity of Mother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there were a total of 3,755 cases of congenital syphilis reported among states and the District of Columbia (DC) for a rate of 102.5 per 100,000 live births. Rates of reported congenital syphilis among states reporting any cases ranged from 15.0 cases per 100,000 live births in Utah to 355.3 cases per 100,000 live births in New Mexico. No cases of congenital syphilis were reported in Idaho, Vermont, or Wyoming. The rate of reported congenital syphilis in DC was 138.6 per 100,000 live births.</a:t>
            </a:r>
          </a:p>
          <a:p>
            <a:pPr marL="0" lvl="0" indent="0">
              <a:buNone/>
            </a:pPr>
            <a:endParaRPr dirty="0"/>
          </a:p>
          <a:p>
            <a:pPr marL="0" lvl="0" indent="0">
              <a:buNone/>
            </a:pPr>
            <a:r>
              <a:rPr dirty="0"/>
              <a:t>Including data from US territories, there were a total of 3,76</a:t>
            </a:r>
            <a:r>
              <a:rPr lang="en-US" dirty="0"/>
              <a:t>0</a:t>
            </a:r>
            <a:r>
              <a:rPr dirty="0"/>
              <a:t> cases of congenital syphilis reported for a rate of 10</a:t>
            </a:r>
            <a:r>
              <a:rPr lang="en-US" dirty="0"/>
              <a:t>1</a:t>
            </a:r>
            <a:r>
              <a:rPr dirty="0"/>
              <a:t>.</a:t>
            </a:r>
            <a:r>
              <a:rPr lang="en-US" dirty="0"/>
              <a:t>9</a:t>
            </a:r>
            <a:r>
              <a:rPr dirty="0"/>
              <a:t> per 100,000 live births in 2022. Among US territories, only Puerto Rico reported any congenital syphilis cases, with a rate of 25.9 reported cases per 100,000 live births. No cases of congenital syphilis were reported in American Samoa, Guam, the Commonwealth of the Northern Mariana Islands, or the US Virgin Islands.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a:t>
            </a:r>
          </a:p>
          <a:p>
            <a:pPr marL="0" lvl="0" indent="0">
              <a:buNone/>
            </a:pPr>
            <a:endParaRPr dirty="0"/>
          </a:p>
          <a:p>
            <a:pPr marL="0" lvl="0" indent="0">
              <a:buNone/>
            </a:pPr>
            <a:r>
              <a:rPr dirty="0"/>
              <a:t>Data for all figures are available at https://www.cdc.gov/std/statistics/2022/data.zip. The file “CS - Rates by Jurisdiction (US and Terr 2022).xlsx” contains the data for the figure presented on this slide.</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the interpretative text on this slide was updated on April 2, 2024 to correct a data error. No changes were made to the figure or the underlying data file.</a:t>
            </a:r>
          </a:p>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women aged 15 to 44 years in 2022, those aged 20 to 24 years had the highest rate of reported cases of chlamydia (3,532.3 cases per 100,000; 7.0% decrease from 2021), followed by those aged 15 to 19 years (2,652.3 cases per 100,000; 1.7% decrease from 2021), those aged 25 to 29 years (1,681.2 cases per 100,000; &lt;1.0% change from 2021), those aged 30 to 34 years (792.1 cases per 100,000; 3.2% increase from 2021), and those aged 35 to 44 years (297.7 cases per 100,000; 6.3% increase from 2021).</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“CT - Rates Women 15-44 Years by Age Group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2022, there were a total of 3,755 cases of congenital syphilis reported among states and the District of Columbia (DC) for a rate of 102.5 per 100,000 live births. Including data from US territories, there were a total of 3,76</a:t>
            </a:r>
            <a:r>
              <a:rPr lang="en-US" dirty="0"/>
              <a:t>0</a:t>
            </a:r>
            <a:r>
              <a:rPr dirty="0"/>
              <a:t> cases of congenital syphilis reported for a rate of 10</a:t>
            </a:r>
            <a:r>
              <a:rPr lang="en-US" dirty="0"/>
              <a:t>1</a:t>
            </a:r>
            <a:r>
              <a:rPr dirty="0"/>
              <a:t>.</a:t>
            </a:r>
            <a:r>
              <a:rPr lang="en-US" dirty="0"/>
              <a:t>9</a:t>
            </a:r>
            <a:r>
              <a:rPr dirty="0"/>
              <a:t> per 100,000 live births.</a:t>
            </a:r>
          </a:p>
          <a:p>
            <a:pPr marL="0" lvl="0" indent="0">
              <a:buNone/>
            </a:pPr>
            <a:endParaRPr dirty="0"/>
          </a:p>
          <a:p>
            <a:pPr marL="0" lvl="0" indent="0">
              <a:buNone/>
            </a:pPr>
            <a:r>
              <a:rPr dirty="0"/>
              <a:t>In 2013, 25 states, DC, and two US territories (51.9% of areas with available data) reported one or more cases of congenital syphilis. This increased to 47 states, DC, and one US territory (87.5% of areas with available data) in 2022.</a:t>
            </a:r>
          </a:p>
          <a:p>
            <a:pPr marL="0" lvl="0" indent="0">
              <a:buNone/>
            </a:pPr>
            <a:endParaRPr dirty="0"/>
          </a:p>
          <a:p>
            <a:pPr marL="0" lvl="0" indent="0">
              <a:buNone/>
            </a:pPr>
            <a:r>
              <a:rPr dirty="0"/>
              <a:t>American Samoa and the Commonwealth of the Northern Mariana Islands began reporting data on congenital syphilis cases to CDC in 2018; data are not available for those areas prior to that year. In addition, data on reported congenital syphilis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a:t>
            </a:r>
          </a:p>
          <a:p>
            <a:pPr marL="0" lvl="0" indent="0">
              <a:buNone/>
            </a:pPr>
            <a:endParaRPr dirty="0"/>
          </a:p>
          <a:p>
            <a:pPr marL="0" lvl="0" indent="0">
              <a:buNone/>
            </a:pPr>
            <a:r>
              <a:rPr dirty="0"/>
              <a:t>Data for all figures are available at https://www.cdc.gov/std/statistics/2022/data.zip. The file “CS - Cases by Year of Birth and Jurisdiction (US and Terr, 2013-2022).xlsx” contains the data for the figure presented on this slide.</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the interpretative text on this slide was updated on April 2, 2024 to correct a data error. No changes were made to the figure or the underlying data file.</a:t>
            </a:r>
          </a:p>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there were a total of 3,755 cases of congenital syphilis reported among states and the District of Columbia (DC) for a rate of 102.5 per 100,000 live births. Including data from US territories, there were a total of 3,76</a:t>
            </a:r>
            <a:r>
              <a:rPr lang="en-US" dirty="0"/>
              <a:t>0</a:t>
            </a:r>
            <a:r>
              <a:rPr dirty="0"/>
              <a:t> cases of congenital syphilis reported for a rate of 10</a:t>
            </a:r>
            <a:r>
              <a:rPr lang="en-US" dirty="0"/>
              <a:t>1</a:t>
            </a:r>
            <a:r>
              <a:rPr dirty="0"/>
              <a:t>.</a:t>
            </a:r>
            <a:r>
              <a:rPr lang="en-US" dirty="0"/>
              <a:t>9</a:t>
            </a:r>
            <a:r>
              <a:rPr dirty="0"/>
              <a:t> per 100,000 live births.</a:t>
            </a:r>
          </a:p>
          <a:p>
            <a:pPr marL="0" lvl="0" indent="0">
              <a:buNone/>
            </a:pPr>
            <a:endParaRPr dirty="0"/>
          </a:p>
          <a:p>
            <a:pPr marL="0" lvl="0" indent="0">
              <a:buNone/>
            </a:pPr>
            <a:r>
              <a:rPr dirty="0"/>
              <a:t>In 2013, 25 states, DC, and two US territories (51.9% of areas with available data) reported one or more cases of congenital syphilis. This increased to 47 states, DC, and one US territory (87.5% of areas with available data) in 2022.</a:t>
            </a:r>
          </a:p>
          <a:p>
            <a:pPr marL="0" lvl="0" indent="0">
              <a:buNone/>
            </a:pPr>
            <a:endParaRPr dirty="0"/>
          </a:p>
          <a:p>
            <a:pPr marL="0" lvl="0" indent="0">
              <a:buNone/>
            </a:pPr>
            <a:r>
              <a:rPr dirty="0"/>
              <a:t>American Samoa and the Commonwealth of the Northern Mariana Islands began reporting data on congenital syphilis cases to CDC in 2018; data are not available for those areas prior to that year.</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a:t>
            </a:r>
          </a:p>
          <a:p>
            <a:pPr marL="0" lvl="0" indent="0">
              <a:buNone/>
            </a:pPr>
            <a:endParaRPr dirty="0"/>
          </a:p>
          <a:p>
            <a:pPr marL="0" lvl="0" indent="0">
              <a:buNone/>
            </a:pPr>
            <a:r>
              <a:rPr dirty="0"/>
              <a:t>Data for all figures are available at https://www.cdc.gov/std/statistics/2022/data.zip. The file “CS - Cases by Year of Birth and Jurisdiction (US and Terr, 2013 and 2022).xlsx” contains the data for the figure presented on this slide.</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the interpretative text on this slide was updated on April 2, 2024 to correct a data error. No changes were made to the figure or the underlying data file.</a:t>
            </a:r>
          </a:p>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2022, there were a total of 3,755 cases of congenital syphilis reported among states and the District of Columbia (DC) for a rate of 102.5 per 100,000 live births. Including data from US territories, there were a total of 3,76</a:t>
            </a:r>
            <a:r>
              <a:rPr lang="en-US" dirty="0"/>
              <a:t>0</a:t>
            </a:r>
            <a:r>
              <a:rPr dirty="0"/>
              <a:t> cases of congenital syphilis reported for a rate of 10</a:t>
            </a:r>
            <a:r>
              <a:rPr lang="en-US" dirty="0"/>
              <a:t>1</a:t>
            </a:r>
            <a:r>
              <a:rPr dirty="0"/>
              <a:t>.</a:t>
            </a:r>
            <a:r>
              <a:rPr lang="en-US" dirty="0"/>
              <a:t>9</a:t>
            </a:r>
            <a:r>
              <a:rPr dirty="0"/>
              <a:t> per 100,000 live births.</a:t>
            </a:r>
          </a:p>
          <a:p>
            <a:pPr marL="0" lvl="0" indent="0">
              <a:buNone/>
            </a:pPr>
            <a:endParaRPr dirty="0"/>
          </a:p>
          <a:p>
            <a:pPr marL="0" lvl="0" indent="0">
              <a:buNone/>
            </a:pPr>
            <a:r>
              <a:rPr dirty="0"/>
              <a:t>In 2013, two states and one US territory (5.6% of areas with available data) had a rate of reported congenital syphilis greater than or equal to 25 cases per 100,000 live births. This increased to 39 states, DC, and one US territory (73.2% of areas with available data) in 2022. During 2021 to 2022, rates of reported congenital syphilis among live births increased in 39 states and DC.</a:t>
            </a:r>
          </a:p>
          <a:p>
            <a:pPr marL="0" lvl="0" indent="0">
              <a:buNone/>
            </a:pPr>
            <a:endParaRPr dirty="0"/>
          </a:p>
          <a:p>
            <a:pPr marL="0" lvl="0" indent="0">
              <a:buNone/>
            </a:pPr>
            <a:r>
              <a:rPr dirty="0"/>
              <a:t>American Samoa and the Commonwealth of the Northern Mariana Islands began reporting data on congenital syphilis cases to CDC in 2018; data are not available for those areas prior to that year. In addition, data on reported congenital syphilis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a:t>
            </a:r>
          </a:p>
          <a:p>
            <a:pPr marL="0" lvl="0" indent="0">
              <a:buNone/>
            </a:pPr>
            <a:endParaRPr dirty="0"/>
          </a:p>
          <a:p>
            <a:pPr marL="0" lvl="0" indent="0">
              <a:buNone/>
            </a:pPr>
            <a:r>
              <a:rPr dirty="0"/>
              <a:t>Data for all figures are available at https://www.cdc.gov/std/statistics/2022/data.zip. The file “CS - Rates by Year of Birth and Jurisdiction (US and Terr, 2013-2022).xlsx” contains the data for the figure presented on this slide.</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the interpretative text on this slide was updated on April 2, 2024 to correct a data error. No changes were made to the figure or the underlying data file.</a:t>
            </a:r>
          </a:p>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there were a total of 3,755 cases of congenital syphilis reported among states and the District of Columbia (DC) for a rate of 102.5 per 100,000 live births. Including data from US territories, there were a total of 3,76</a:t>
            </a:r>
            <a:r>
              <a:rPr lang="en-US" dirty="0"/>
              <a:t>0</a:t>
            </a:r>
            <a:r>
              <a:rPr dirty="0"/>
              <a:t> cases of congenital syphilis reported for a rate of 10</a:t>
            </a:r>
            <a:r>
              <a:rPr lang="en-US" dirty="0"/>
              <a:t>1</a:t>
            </a:r>
            <a:r>
              <a:rPr dirty="0"/>
              <a:t>.</a:t>
            </a:r>
            <a:r>
              <a:rPr lang="en-US" dirty="0"/>
              <a:t>9</a:t>
            </a:r>
            <a:r>
              <a:rPr dirty="0"/>
              <a:t> per 100,000 live births.</a:t>
            </a:r>
          </a:p>
          <a:p>
            <a:pPr marL="0" lvl="0" indent="0">
              <a:buNone/>
            </a:pPr>
            <a:endParaRPr dirty="0"/>
          </a:p>
          <a:p>
            <a:pPr marL="0" lvl="0" indent="0">
              <a:buNone/>
            </a:pPr>
            <a:r>
              <a:rPr dirty="0"/>
              <a:t>In 2013, two states and one US territory (5.6% of areas with available data) had a rate of reported congenital syphilis greater than or equal to 25 cases per 100,000 live births. This increased to 39 states, DC, and one US territory (73.2% of areas with available data) in 2022.</a:t>
            </a:r>
          </a:p>
          <a:p>
            <a:pPr marL="0" lvl="0" indent="0">
              <a:buNone/>
            </a:pPr>
            <a:endParaRPr dirty="0"/>
          </a:p>
          <a:p>
            <a:pPr marL="0" lvl="0" indent="0">
              <a:buNone/>
            </a:pPr>
            <a:r>
              <a:rPr dirty="0"/>
              <a:t>American Samoa and the Commonwealth of the Northern Mariana Islands began reporting data on congenital syphilis cases to CDC in 2018; data are not available for those areas prior to that year.</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a:t>
            </a:r>
          </a:p>
          <a:p>
            <a:pPr marL="0" lvl="0" indent="0">
              <a:buNone/>
            </a:pPr>
            <a:endParaRPr dirty="0"/>
          </a:p>
          <a:p>
            <a:pPr marL="0" lvl="0" indent="0">
              <a:buNone/>
            </a:pPr>
            <a:r>
              <a:rPr dirty="0"/>
              <a:t>Data for all figures are available at https://www.cdc.gov/std/statistics/2022/data.zip. The file “CS - Rates by Year of Birth and Jurisdiction (US and Terr 2013 and 2022).xlsx” contains the data for the figure presented on this slide.</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the interpretative text on this slide was updated on April 2, 2024 to correct a data error. No changes were made to the figure or the underlying data file.</a:t>
            </a:r>
          </a:p>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In 2022, 51 congenital syphilis cases (1.4%) were infant deaths, 231 cases (6.2%) were stillbirths, 1,421 cases (37.8%) were born alive with congenital syphilis-related signs or symptoms, 2,039 cases (54.3%) were born alive with no documented congenital syphilis-related signs or symptoms, and 13 cases (0.3%) were missing information on vital status.</a:t>
            </a:r>
          </a:p>
          <a:p>
            <a:pPr marL="0" lvl="0" indent="0">
              <a:buNone/>
            </a:pPr>
            <a:endParaRPr/>
          </a:p>
          <a:p>
            <a:pPr marL="0" lvl="0" indent="0">
              <a:buNone/>
            </a:pPr>
            <a:r>
              <a:t>In 2022, there were 282 congenital syphilis-related deaths (231 stillbirths and 51 infant deaths), an increase of 24.8% from 2021 (226 in 2021 to 282 in 2022) and an increase of 193.8% from 2018 (96 in 2018 to 282 in 2022).</a:t>
            </a:r>
          </a:p>
          <a:p>
            <a:pPr marL="0" lvl="0" indent="0">
              <a:buNone/>
            </a:pPr>
            <a:endParaRPr/>
          </a:p>
          <a:p>
            <a:pPr marL="0" lvl="0" indent="0">
              <a:buNone/>
            </a:pPr>
            <a:r>
              <a:t>The number of infants reported with congenital syphilis who were born alive with congenital syphilis-related signs and symptoms increased 32.7% from 2021 to 2022 (1,071 in 2021 to 1,421 in 2022) and increased 225.2% from 2018 to 2022 (437 in 2018 to 1,421 in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a:t>
            </a:r>
          </a:p>
          <a:p>
            <a:pPr marL="0" lvl="0" indent="0">
              <a:buNone/>
            </a:pPr>
            <a:endParaRPr/>
          </a:p>
          <a:p>
            <a:pPr marL="0" lvl="0" indent="0">
              <a:buNone/>
            </a:pPr>
            <a:r>
              <a:t>Data for all figures are available at https://www.cdc.gov/std/statistics/2022/data.zip. The file “CS - Cases by Vital Status and Clinical Signs and Symptoms (US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In 2022, 231 congenital syphilis-related stillbirths were reported, an increase of 13.8% since 2021 and an increase of 904.3% since 2013.</a:t>
            </a:r>
          </a:p>
          <a:p>
            <a:pPr marL="0" lvl="0" indent="0">
              <a:buNone/>
            </a:pPr>
            <a:endParaRPr/>
          </a:p>
          <a:p>
            <a:pPr marL="0" lvl="0" indent="0">
              <a:buNone/>
            </a:pPr>
            <a:r>
              <a:t>In 2022, 51 congenital syphilis-related infant deaths were reported, an increase of 121.7% since 2021 and an increase of 1,175.0% since 2013.</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a:t>
            </a:r>
          </a:p>
          <a:p>
            <a:pPr marL="0" lvl="0" indent="0">
              <a:buNone/>
            </a:pPr>
            <a:endParaRPr/>
          </a:p>
          <a:p>
            <a:pPr marL="0" lvl="0" indent="0">
              <a:buNone/>
            </a:pPr>
            <a:r>
              <a:t>Data for all figures are available at https://www.cdc.gov/std/statistics/2022/data.zip. The file “CS - Reported Stillbirths and Infant Deaths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In 2022, the most common missed prevention opportunity among birthing parents of infants with congenital syphilis was inadequate treatment (n = 1,492; 39.7%), followed by no documented timely test (n = 1,319; 35.1%).</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methodology for missed prevention opportunity categorization.</a:t>
            </a:r>
          </a:p>
          <a:p>
            <a:pPr marL="0" lvl="0" indent="0">
              <a:buNone/>
            </a:pPr>
            <a:endParaRPr/>
          </a:p>
          <a:p>
            <a:pPr marL="0" lvl="0" indent="0">
              <a:buNone/>
            </a:pPr>
            <a:r>
              <a:t>Data for all figures are available at https://www.cdc.gov/std/statistics/2022/data.zip. The file “CS - Receipt of Testing and Treatment by Pregnant Person with CS Outcome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rates of reported primary and secondary (P&amp;S) syphilis among women ranged by state from 0.3 cases per 100,000 women in Vermont to 76.3 cases per 100,000 women in South Dakota. The rate of reported P&amp;S syphilis in the District of Columbia was 5.1 per 100,000 women.</a:t>
            </a:r>
          </a:p>
          <a:p>
            <a:pPr marL="0" lvl="0" indent="0">
              <a:buNone/>
            </a:pPr>
            <a:endParaRPr dirty="0"/>
          </a:p>
          <a:p>
            <a:pPr marL="0" lvl="0" indent="0">
              <a:buNone/>
            </a:pPr>
            <a:r>
              <a:rPr dirty="0"/>
              <a:t>Among US territories reporting any cases, rates of reported P&amp;S syphilis ranged from 1.2 cases per 100,000 women in Guam to 5.4 cases per 100,000 women in Puerto Rico. No cases of P&amp;S syphilis were reported in American Samoa, the Commonwealth of the Northern Mariana Islands, or the US Virgin Islands.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“PS Syphilis - Rates Women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2013, three states and the District of Columbia (DC; 7.7% of areas with available data) had a rate of reported primary and secondary syphilis greater than or equal to 7 cases per 100,000 women aged 15 to 44 years. This increased to 43 states, DC, and one US territory (80.4% of areas with available data) in 2022. During 2021 to 2022, rates of reported primary and secondary syphilis among women aged 15 to 44 years increased in 35 states and two territories.</a:t>
            </a:r>
          </a:p>
          <a:p>
            <a:pPr marL="0" lvl="0" indent="0">
              <a:buNone/>
            </a:pPr>
            <a:endParaRPr dirty="0"/>
          </a:p>
          <a:p>
            <a:pPr marL="0" lvl="0" indent="0">
              <a:buNone/>
            </a:pPr>
            <a:r>
              <a:rPr dirty="0"/>
              <a:t>American Samoa and the Commonwealth of the Northern Mariana Islands began reporting data on primary and secondary syphilis cases to CDC in 2018; data are not available for those areas prior to that year. In addition, data on reported primary and secondary syphilis cases in 2018 are not available for the US Virgin Islands. Furthermore,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“PS Syphilis - </a:t>
            </a:r>
            <a:r>
              <a:rPr lang="en-US" dirty="0"/>
              <a:t>Rates</a:t>
            </a:r>
            <a:r>
              <a:rPr dirty="0"/>
              <a:t> Women 15-44 Years by Jurisdiction (US and Terr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2013, three states and the District of Columbia (DC; 7.7% of areas with available data) had a rate of reported primary and secondary syphilis greater than or equal to 7 cases per 100,000 women aged 15 to 44 years. This increased to 43 states, DC, and one US territory (80.4% of areas with available data) in 2022.</a:t>
            </a:r>
          </a:p>
          <a:p>
            <a:pPr marL="0" lvl="0" indent="0">
              <a:buNone/>
            </a:pPr>
            <a:endParaRPr dirty="0"/>
          </a:p>
          <a:p>
            <a:pPr marL="0" lvl="0" indent="0">
              <a:buNone/>
            </a:pPr>
            <a:r>
              <a:rPr dirty="0"/>
              <a:t>American Samoa and the Commonwealth of the Northern Mariana Islands began reporting data on primary and secondary syphilis cases to CDC in 2018; data are not available for those areas prior to that year. Additionally, population estimates by age and sex were not available for all territories for both years.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“PS Syphilis - </a:t>
            </a:r>
            <a:r>
              <a:rPr lang="en-US" dirty="0"/>
              <a:t>Rates</a:t>
            </a:r>
            <a:r>
              <a:rPr dirty="0"/>
              <a:t> </a:t>
            </a:r>
            <a:r>
              <a:rPr lang="en-US" dirty="0"/>
              <a:t> Women</a:t>
            </a:r>
            <a:r>
              <a:rPr dirty="0"/>
              <a:t>15-44 Years by Jurisdiction (US and Terr 2013</a:t>
            </a:r>
            <a:r>
              <a:rPr lang="en-US" dirty="0"/>
              <a:t> and </a:t>
            </a:r>
            <a:r>
              <a:rPr dirty="0"/>
              <a:t>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rate of reported chlamydia was higher among women (621.2 per 100,000) compared to men (363.7 per 100,000).</a:t>
            </a:r>
          </a:p>
          <a:p>
            <a:pPr marL="0" lvl="0" indent="0">
              <a:buNone/>
            </a:pPr>
            <a:endParaRPr/>
          </a:p>
          <a:p>
            <a:pPr marL="0" lvl="0" indent="0">
              <a:buNone/>
            </a:pPr>
            <a:r>
              <a:t>Among women, non-Hispanic Black or African American women had the highest rate of reported cases of chlamydia (1,288.2 per 100,000), followed by non-Hispanic American Indian or Alaska Native women (1,025.8 per 100,000) and non-Hispanic Native Hawaiian or other Pacific Islander women (794.7 per 100,000). Among men, non-Hispanic Black or African American men also had the highest rate of reported cases of chlamydia (921.9 per 100,000), followed by non-Hispanic American Indian or Alaska Native men (399.3 per 100,000) and non-Hispanic Native Hawaiian or other Pacific Islander men (342.4 per 100,000).</a:t>
            </a:r>
          </a:p>
          <a:p>
            <a:pPr marL="0" lvl="0" indent="0">
              <a:buNone/>
            </a:pPr>
            <a:endParaRPr/>
          </a:p>
          <a:p>
            <a:pPr marL="0" lvl="0" indent="0">
              <a:buNone/>
            </a:pPr>
            <a:r>
              <a:t>Using non-Hispanic White persons as the referent category, the greatest relative racial disparity in rates of reported chlamydia across both sexes was observed among non-Hispanic Black or African American men, with a rate ratio of 7.4 times that of non-Hispanic White men. Among women, the greatest relative disparity was observed among non-Hispanic Black or African American women as well, with a rate 5.3 times that of non-Hispanic White women.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race/Hispanic ethnicity categorization, and reporting of race/Hispanic ethnicity for STI cases.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“CT - Rates by Race Hispanic Ethnicity and Sex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2013, three states and the District of Columbia (DC; 7.8% of areas with available data) had a rate of reported syphilis (all stages) greater than or equal to 22 cases per 100,000 women aged 15 to 44 years. This increased to 45 states, DC, and one US territory (90.4% of areas with available data) in 2022.</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both years.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“Syphilis - </a:t>
            </a:r>
            <a:r>
              <a:rPr lang="en-US" dirty="0"/>
              <a:t>Rates</a:t>
            </a:r>
            <a:r>
              <a:rPr dirty="0"/>
              <a:t> Women 15-44 Years by Jurisdiction (US and Terr 2013 and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2013, three states and the District of Columbia (DC; 7.8% of areas with available data) had a rate of reported syphilis (all stages) greater than or equal to 22 cases per 100,000 women aged 15 to 44 years. This increased to 45 states, DC, and one US territory (90.4% of areas with available data) in 2022. During 2021 to 2022, rates of reported syphilis (all stages) among women aged 15 to 44 years increased in 46 states, DC, and one territory.</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a:t>
            </a:r>
          </a:p>
          <a:p>
            <a:pPr marL="0" lvl="0" indent="0">
              <a:buNone/>
            </a:pPr>
            <a:endParaRPr dirty="0"/>
          </a:p>
          <a:p>
            <a:pPr marL="0" lvl="0" indent="0">
              <a:buNone/>
            </a:pPr>
            <a:r>
              <a:rPr dirty="0"/>
              <a:t>Data for all figures are available at https://www.cdc.gov/std/statistics/2022/data.zip. The file “Syphilis - </a:t>
            </a:r>
            <a:r>
              <a:rPr lang="en-US" dirty="0"/>
              <a:t>Rates</a:t>
            </a:r>
            <a:r>
              <a:rPr dirty="0"/>
              <a:t> Women 15-44 Years by Jurisdiction (US and Terr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atinLnBrk="1">
              <a:spcBef>
                <a:spcPts val="0"/>
              </a:spcBef>
              <a:spcAft>
                <a:spcPts val="0"/>
              </a:spcAft>
            </a:pPr>
            <a:r>
              <a:rPr lang="en-US" sz="1800" dirty="0">
                <a:solidFill>
                  <a:srgbClr val="000000"/>
                </a:solidFill>
                <a:effectLst/>
                <a:latin typeface="Lucida Sans Typewriter" panose="020B0509030504030204" pitchFamily="49" charset="0"/>
                <a:ea typeface="Calibri" panose="020F0502020204030204" pitchFamily="34" charset="0"/>
              </a:rPr>
              <a:t>In 2018, 1,395 (45.0%) of US counties with available data reported at least one case of syphilis (all stages) among women of reproductive age (15–44 years), increasing to 2,115 (68.4%) of counties with available data in 2022. During 2021 to 2022, the number of counties increased from 1,908 (62.0% of counties with available data) in 2021 to 2,115 (68.4% of counties with available data) in 2022.</a:t>
            </a:r>
            <a:endParaRPr lang="en-US" sz="1800" dirty="0">
              <a:effectLst/>
              <a:latin typeface="Calibri" panose="020F0502020204030204" pitchFamily="34" charset="0"/>
              <a:ea typeface="Calibri" panose="020F0502020204030204" pitchFamily="34" charset="0"/>
            </a:endParaRPr>
          </a:p>
          <a:p>
            <a:pPr marL="0" lvl="0" indent="0">
              <a:buNone/>
            </a:pPr>
            <a:endParaRPr dirty="0"/>
          </a:p>
          <a:p>
            <a:pPr marL="0" lvl="0" indent="0">
              <a:buNone/>
            </a:pPr>
            <a:r>
              <a:rPr dirty="0"/>
              <a:t>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In 2022, Connecticut adopted nine planning regions as county-equivalent geographic units; as STI case notification data were not available in the new county-equivalent units for 2022, data for Connecticut have been suppressed for this figure. Per current re-release guidelines for stratified, county-level STI case notification data, data for Idaho have been suppressed in this figure.</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“Syphilis - Cases Women 15-44 Years by County (US 201</a:t>
            </a:r>
            <a:r>
              <a:rPr lang="en-US" dirty="0"/>
              <a:t>8</a:t>
            </a:r>
            <a:r>
              <a:rPr dirty="0"/>
              <a:t>-2022).xlsx” contains the data for the figure presented on this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solidFill>
                  <a:srgbClr val="000000"/>
                </a:solidFill>
                <a:effectLst/>
                <a:latin typeface="Lucida Sans Typewriter" panose="020B0509030504030204" pitchFamily="49" charset="0"/>
              </a:rPr>
              <a:t>In 2018, 1,395 (45.0%) of US counties with available data reported at least one case of syphilis (all stages) among women of reproductive age (15–44 years), increasing to 2,115 (68.4%) of counties with available data in 2022.</a:t>
            </a:r>
          </a:p>
          <a:p>
            <a:pPr marL="0" lvl="0" indent="0">
              <a:buNone/>
            </a:pPr>
            <a:endParaRPr dirty="0"/>
          </a:p>
          <a:p>
            <a:pPr marL="0" lvl="0" indent="0">
              <a:buNone/>
            </a:pPr>
            <a:r>
              <a:rPr dirty="0"/>
              <a:t>In 2022, Connecticut adopted nine planning regions as county-equivalent geographic units; as STI case notification data were not available in the new county-equivalent units for 2022, data for Connecticut have been suppressed for this figure. Per current re-release guidelines for stratified, county-level STI case notification data, data for Idaho have been suppressed in this figure.</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“Syphilis - Cases Women 15-44 Years by County (US 201</a:t>
            </a:r>
            <a:r>
              <a:rPr lang="en-US" dirty="0"/>
              <a:t>8</a:t>
            </a:r>
            <a:r>
              <a:rPr dirty="0"/>
              <a:t> and 2022).xlsx” contains the data for the figure presented on this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One goal of Healthy People 2030 is to reduce the rate of syphilis in women to 4.6 per 100,000. In 2022, 1,403 counties (45.6% of counties with available data) had a rate of primary and secondary syphilis among 15-44 year old women greater than 4.6 per 100,000. During the same year, 76.1% of the US population resided in these counties.</a:t>
            </a:r>
          </a:p>
          <a:p>
            <a:pPr marL="0" lvl="0" indent="0">
              <a:buNone/>
            </a:pPr>
            <a:endParaRPr dirty="0"/>
          </a:p>
          <a:p>
            <a:pPr marL="0" lvl="0" indent="0">
              <a:buNone/>
            </a:pPr>
            <a:r>
              <a:rPr dirty="0"/>
              <a:t>In 2022, Connecticut adopted nine planning regions as county-equivalent geographic units; as STI case notification data were not available in the new county-equivalent units for 2022, data for Connecticut have been suppressed for this figure. Per current re-release guidelines for stratified, county-level STI case notification data, data for Idaho have been suppressed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“PS Syphilis - </a:t>
            </a:r>
            <a:r>
              <a:rPr lang="en-US" dirty="0"/>
              <a:t>Rates</a:t>
            </a:r>
            <a:r>
              <a:rPr dirty="0"/>
              <a:t> Women 15-44 Years by County (US 2022).xlsx” contains the data for the figure presented on this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chlamydia among women ranged by state from 260 cases per 100,000 women in New Hampshire to 1,032 cases per 100,000 women in Mississippi. The rate of reported chlamydia in the District of Columbia was 1,068 per 100,000 women.</a:t>
            </a:r>
          </a:p>
          <a:p>
            <a:pPr marL="0" lvl="0" indent="0">
              <a:buNone/>
            </a:pPr>
            <a:endParaRPr/>
          </a:p>
          <a:p>
            <a:pPr marL="0" lvl="0" indent="0">
              <a:buNone/>
            </a:pPr>
            <a:r>
              <a:t>Among US territories, rates of reported chlamydia ranged from 206 cases per 100,000 women in Puerto Rico to 832 cases per 100,000 women in the US Virgin Islands.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and on interpreting reported rates in US territories.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“CT - Rates Women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chlamydia among women aged 15 to 24 years ranged by state from 565 cases per 100,000 women aged 15 to 24 years in Maine to 5,613 cases per 100,000 women aged 15 to 24 years in Louisiana. The rate of reported chlamydia in the District of Columbia was 4,929 per 100,000 women aged 15 to 24 years.</a:t>
            </a:r>
          </a:p>
          <a:p>
            <a:pPr marL="0" lvl="0" indent="0">
              <a:buNone/>
            </a:pPr>
            <a:endParaRPr/>
          </a:p>
          <a:p>
            <a:pPr marL="0" lvl="0" indent="0">
              <a:buNone/>
            </a:pPr>
            <a:r>
              <a:t>Among US territories, rates of reported chlamydia ranged from 979 cases per 100,000 women aged 15 to 24 years in Puerto Rico to 4,788 cases per 100,000 women aged 15 to 24 years in the US Virgin Islands.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and on interpreting reported rates in US territories.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“CT - Rates Women 15-24 Years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men and women aged 15-24 years, rate ratios of rates of reported chlamydia by race/Hispanic ethnicity (using non-Hispanic White persons as the referent population) varied by region in 2022. Among men aged 15-24 years, the greatest rate ratio was in the Northeast where the rate of reported chlamydia among non-Hispanic Black men was 9.9 times the rate among non-Hispanic White men. Among women aged 15-24 years, the greatest rate ratio was in the Northeast where the rate of reported chlamydia among non-Hispanic Black women was 5.8 times the rate among non-Hispanic White women.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race/Hispanic ethnicity categorization, and reporting of race/Hispanic ethnicity for STI cases. Table A1 (https://www.cdc.gov/std/statistics/2022/tables/a1.htm)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2021 to 2022, the number of chlamydia cases reported from STD clinics did not change substantially (&lt;1.0% change) among men (35,913 to 36,135 cases) and increased 5.8% among women (26,395 to 27,930 cases), while the number of cases reported from non-STD clinics did not change substantially (&lt;1.0% change) among men (455,459 to 457,559 cases) and decreased 3.1% among women (854,917 to 828,629 cases).</a:t>
            </a:r>
          </a:p>
          <a:p>
            <a:pPr marL="0" lvl="0" indent="0">
              <a:buNone/>
            </a:pPr>
            <a:endParaRPr/>
          </a:p>
          <a:p>
            <a:pPr marL="0" lvl="0" indent="0">
              <a:buNone/>
            </a:pPr>
            <a:r>
              <a:t>During a ten-year period (2013 to 2022), the number of chlamydia cases reported from STD clinics decreased 48.1% among men (69,680 to 36,135 cases) and decreased 48.8% among women (54,590 to 27,930 cases), while the number of cases reported from non-STD clinics increased 60.7% among men (284,722 to 457,559 cases) and increased 2.0% among women (812,153 to 828,629 cases).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chlamydia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“CT - Cases by Reporting Source and Sex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42416"/>
            <a:ext cx="8412480" cy="886968"/>
          </a:xfrm>
        </p:spPr>
        <p:txBody>
          <a:bodyPr anchor="t">
            <a:normAutofit/>
          </a:bodyPr>
          <a:lstStyle>
            <a:lvl1pPr algn="l">
              <a:defRPr sz="2800" b="1">
                <a:solidFill>
                  <a:srgbClr val="00788A"/>
                </a:solidFill>
                <a:latin typeface="+mn-lt"/>
              </a:defRPr>
            </a:lvl1pPr>
          </a:lstStyle>
          <a:p>
            <a:r>
              <a:rPr lang="en-US"/>
              <a:t>Click to edit Master title style</a:t>
            </a:r>
          </a:p>
        </p:txBody>
      </p:sp>
      <p:sp>
        <p:nvSpPr>
          <p:cNvPr id="3" name="Subtitle 2"/>
          <p:cNvSpPr>
            <a:spLocks noGrp="1"/>
          </p:cNvSpPr>
          <p:nvPr>
            <p:ph type="subTitle" idx="1"/>
          </p:nvPr>
        </p:nvSpPr>
        <p:spPr>
          <a:xfrm>
            <a:off x="457200" y="2148840"/>
            <a:ext cx="6400800" cy="347472"/>
          </a:xfrm>
        </p:spPr>
        <p:txBody>
          <a:bodyPr>
            <a:normAutofit/>
          </a:bodyPr>
          <a:lstStyle>
            <a:lvl1pPr marL="0" indent="0" algn="l">
              <a:buNone/>
              <a:defRPr sz="2000" b="1">
                <a:solidFill>
                  <a:srgbClr val="00788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457200" y="4767263"/>
            <a:ext cx="2057400" cy="273844"/>
          </a:xfrm>
        </p:spPr>
        <p:txBody>
          <a:bodyPr/>
          <a:lstStyle/>
          <a:p>
            <a:fld id="{48BDFDD9-E08D-4C81-B20C-0A09A4E04F81}" type="datetimeFigureOut">
              <a:rPr lang="en-US" smtClean="0"/>
              <a:t>4/2/2024</a:t>
            </a:fld>
            <a:endParaRPr lang="en-US"/>
          </a:p>
        </p:txBody>
      </p:sp>
      <p:sp>
        <p:nvSpPr>
          <p:cNvPr id="5" name="Footer Placeholder 4"/>
          <p:cNvSpPr>
            <a:spLocks noGrp="1"/>
          </p:cNvSpPr>
          <p:nvPr>
            <p:ph type="ftr" sz="quarter" idx="11"/>
          </p:nvPr>
        </p:nvSpPr>
        <p:spPr>
          <a:xfrm>
            <a:off x="3028950" y="4767263"/>
            <a:ext cx="3086100" cy="273844"/>
          </a:xfrm>
        </p:spPr>
        <p:txBody>
          <a:bodyPr/>
          <a:lstStyle/>
          <a:p>
            <a:endParaRPr lang="en-US"/>
          </a:p>
        </p:txBody>
      </p:sp>
      <p:sp>
        <p:nvSpPr>
          <p:cNvPr id="6" name="Slide Number Placeholder 5"/>
          <p:cNvSpPr>
            <a:spLocks noGrp="1"/>
          </p:cNvSpPr>
          <p:nvPr>
            <p:ph type="sldNum" sz="quarter" idx="12"/>
          </p:nvPr>
        </p:nvSpPr>
        <p:spPr>
          <a:xfrm>
            <a:off x="6812280" y="4767263"/>
            <a:ext cx="2057400" cy="273844"/>
          </a:xfrm>
        </p:spPr>
        <p:txBody>
          <a:bodyPr/>
          <a:lstStyle/>
          <a:p>
            <a:fld id="{35A20E59-B269-4201-9312-514125AC37CC}" type="slidenum">
              <a:rPr lang="en-US" smtClean="0"/>
              <a:t>‹#›</a:t>
            </a:fld>
            <a:endParaRPr lang="en-US"/>
          </a:p>
        </p:txBody>
      </p:sp>
      <p:pic>
        <p:nvPicPr>
          <p:cNvPr id="7" name="Picture 6">
            <a:extLst>
              <a:ext uri="{FF2B5EF4-FFF2-40B4-BE49-F238E27FC236}">
                <a16:creationId xmlns:a16="http://schemas.microsoft.com/office/drawing/2014/main" id="{4F940E32-2B25-431F-84EA-1D2AE6283A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0"/>
            <a:ext cx="9144000" cy="907961"/>
          </a:xfrm>
          <a:prstGeom prst="rect">
            <a:avLst/>
          </a:prstGeom>
        </p:spPr>
      </p:pic>
      <p:sp>
        <p:nvSpPr>
          <p:cNvPr id="8" name="TextBox 7">
            <a:extLst>
              <a:ext uri="{FF2B5EF4-FFF2-40B4-BE49-F238E27FC236}">
                <a16:creationId xmlns:a16="http://schemas.microsoft.com/office/drawing/2014/main" id="{ECF1532D-311C-41AE-B050-31584709DCAD}"/>
              </a:ext>
            </a:extLst>
          </p:cNvPr>
          <p:cNvSpPr txBox="1"/>
          <p:nvPr userDrawn="1"/>
        </p:nvSpPr>
        <p:spPr>
          <a:xfrm>
            <a:off x="457200" y="90152"/>
            <a:ext cx="6903076" cy="646331"/>
          </a:xfrm>
          <a:prstGeom prst="rect">
            <a:avLst/>
          </a:prstGeom>
          <a:noFill/>
        </p:spPr>
        <p:txBody>
          <a:bodyPr wrap="square" rtlCol="0">
            <a:spAutoFit/>
          </a:bodyPr>
          <a:lstStyle/>
          <a:p>
            <a:r>
              <a:rPr lang="en-US" b="1">
                <a:solidFill>
                  <a:schemeClr val="bg2"/>
                </a:solidFill>
                <a:latin typeface="Calibri" panose="020F0502020204030204" pitchFamily="34" charset="0"/>
              </a:rPr>
              <a:t>National Center for HIV, Viral Hepatitis, STD, and TB Prevention</a:t>
            </a:r>
          </a:p>
          <a:p>
            <a:r>
              <a:rPr lang="en-US" b="1">
                <a:solidFill>
                  <a:schemeClr val="bg2"/>
                </a:solidFill>
                <a:latin typeface="Calibri" panose="020F0502020204030204" pitchFamily="34" charset="0"/>
              </a:rPr>
              <a:t>Division of STD Prevention</a:t>
            </a:r>
          </a:p>
        </p:txBody>
      </p:sp>
      <p:sp>
        <p:nvSpPr>
          <p:cNvPr id="10" name="Text Placeholder 9">
            <a:extLst>
              <a:ext uri="{FF2B5EF4-FFF2-40B4-BE49-F238E27FC236}">
                <a16:creationId xmlns:a16="http://schemas.microsoft.com/office/drawing/2014/main" id="{873CBB10-9A39-42CA-895A-CF75259E1B62}"/>
              </a:ext>
            </a:extLst>
          </p:cNvPr>
          <p:cNvSpPr>
            <a:spLocks noGrp="1"/>
          </p:cNvSpPr>
          <p:nvPr>
            <p:ph type="body" sz="quarter" idx="13"/>
          </p:nvPr>
        </p:nvSpPr>
        <p:spPr>
          <a:xfrm>
            <a:off x="457200" y="2962656"/>
            <a:ext cx="6400800" cy="969264"/>
          </a:xfrm>
        </p:spPr>
        <p:txBody>
          <a:bodyPr/>
          <a:lstStyle>
            <a:lvl1pPr marL="0" indent="0">
              <a:buNone/>
              <a:defRPr sz="1800">
                <a:solidFill>
                  <a:srgbClr val="00788A"/>
                </a:solidFill>
              </a:defRPr>
            </a:lvl1pPr>
            <a:lvl2pPr>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583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BDFDD9-E08D-4C81-B20C-0A09A4E04F8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583776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BDFDD9-E08D-4C81-B20C-0A09A4E04F8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26295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427C5C-317B-4847-A1A5-078BB1406833}"/>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90" y="4517619"/>
            <a:ext cx="890337" cy="517404"/>
          </a:xfrm>
          <a:prstGeom prst="rect">
            <a:avLst/>
          </a:prstGeom>
        </p:spPr>
      </p:pic>
      <p:sp>
        <p:nvSpPr>
          <p:cNvPr id="2" name="Title 1"/>
          <p:cNvSpPr>
            <a:spLocks noGrp="1"/>
          </p:cNvSpPr>
          <p:nvPr>
            <p:ph type="title"/>
          </p:nvPr>
        </p:nvSpPr>
        <p:spPr>
          <a:xfrm>
            <a:off x="457200" y="210312"/>
            <a:ext cx="8229600" cy="859536"/>
          </a:xfrm>
        </p:spPr>
        <p:txBody>
          <a:bodyPr anchor="b"/>
          <a:lstStyle>
            <a:lvl1pPr>
              <a:defRPr sz="2800" b="1">
                <a:solidFill>
                  <a:srgbClr val="00788A"/>
                </a:solidFill>
                <a:latin typeface="+mn-lt"/>
              </a:defRPr>
            </a:lvl1pPr>
          </a:lstStyle>
          <a:p>
            <a:r>
              <a:rPr lang="en-US"/>
              <a:t>Click to edit Master title style</a:t>
            </a:r>
          </a:p>
        </p:txBody>
      </p:sp>
      <p:sp>
        <p:nvSpPr>
          <p:cNvPr id="3" name="Content Placeholder 2"/>
          <p:cNvSpPr>
            <a:spLocks noGrp="1"/>
          </p:cNvSpPr>
          <p:nvPr>
            <p:ph idx="1"/>
          </p:nvPr>
        </p:nvSpPr>
        <p:spPr>
          <a:xfrm>
            <a:off x="457200" y="1161288"/>
            <a:ext cx="8229600" cy="3346704"/>
          </a:xfrm>
        </p:spPr>
        <p:txBody>
          <a:bodyPr/>
          <a:lstStyle>
            <a:lvl1pPr marL="0" indent="0">
              <a:buFont typeface="Wingdings" panose="05000000000000000000" pitchFamily="2" charset="2"/>
              <a:buNone/>
              <a:defRPr sz="2400" b="0">
                <a:solidFill>
                  <a:schemeClr val="tx1"/>
                </a:solidFill>
              </a:defRPr>
            </a:lvl1pPr>
            <a:lvl2pPr marL="514350" indent="-171450">
              <a:buClr>
                <a:srgbClr val="00788A"/>
              </a:buClr>
              <a:buFont typeface="Calibri" panose="020F0502020204030204" pitchFamily="34" charset="0"/>
              <a:buChar char="‒"/>
              <a:defRPr sz="2000"/>
            </a:lvl2pPr>
            <a:lvl3pPr>
              <a:buClr>
                <a:srgbClr val="C00000"/>
              </a:buCl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21226" y="4767263"/>
            <a:ext cx="1593373" cy="252310"/>
          </a:xfrm>
        </p:spPr>
        <p:txBody>
          <a:bodyPr/>
          <a:lstStyle/>
          <a:p>
            <a:fld id="{48BDFDD9-E08D-4C81-B20C-0A09A4E04F8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629400" y="4767263"/>
            <a:ext cx="2057400" cy="273844"/>
          </a:xfrm>
        </p:spPr>
        <p:txBody>
          <a:bodyPr/>
          <a:lstStyle/>
          <a:p>
            <a:fld id="{35A20E59-B269-4201-9312-514125AC37CC}" type="slidenum">
              <a:rPr lang="en-US" smtClean="0"/>
              <a:t>‹#›</a:t>
            </a:fld>
            <a:endParaRPr lang="en-US"/>
          </a:p>
        </p:txBody>
      </p:sp>
      <p:pic>
        <p:nvPicPr>
          <p:cNvPr id="7" name="Picture 6">
            <a:extLst>
              <a:ext uri="{FF2B5EF4-FFF2-40B4-BE49-F238E27FC236}">
                <a16:creationId xmlns:a16="http://schemas.microsoft.com/office/drawing/2014/main" id="{7C6F41CA-1176-495B-90D4-07CEA856F13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122834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46704"/>
            <a:ext cx="8293608" cy="868680"/>
          </a:xfrm>
        </p:spPr>
        <p:txBody>
          <a:bodyPr anchor="b">
            <a:normAutofit/>
          </a:bodyPr>
          <a:lstStyle>
            <a:lvl1pPr>
              <a:defRPr sz="3600" b="1">
                <a:solidFill>
                  <a:schemeClr val="bg2"/>
                </a:solidFill>
                <a:latin typeface="+mn-lt"/>
              </a:defRPr>
            </a:lvl1pPr>
          </a:lstStyle>
          <a:p>
            <a:r>
              <a:rPr lang="en-US"/>
              <a:t>Click to edit Master title style</a:t>
            </a:r>
          </a:p>
        </p:txBody>
      </p:sp>
      <p:sp>
        <p:nvSpPr>
          <p:cNvPr id="3" name="Text Placeholder 2"/>
          <p:cNvSpPr>
            <a:spLocks noGrp="1"/>
          </p:cNvSpPr>
          <p:nvPr>
            <p:ph type="body" idx="1"/>
          </p:nvPr>
        </p:nvSpPr>
        <p:spPr>
          <a:xfrm>
            <a:off x="457200" y="4425696"/>
            <a:ext cx="7772400" cy="429768"/>
          </a:xfrm>
        </p:spPr>
        <p:txBody>
          <a:bodyPr/>
          <a:lstStyle>
            <a:lvl1pPr marL="0" indent="0">
              <a:buNone/>
              <a:defRPr sz="2000">
                <a:solidFill>
                  <a:schemeClr val="bg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057400" cy="273844"/>
          </a:xfrm>
        </p:spPr>
        <p:txBody>
          <a:bodyPr/>
          <a:lstStyle>
            <a:lvl1pPr>
              <a:defRPr>
                <a:solidFill>
                  <a:schemeClr val="bg2"/>
                </a:solidFill>
              </a:defRPr>
            </a:lvl1pPr>
          </a:lstStyle>
          <a:p>
            <a:fld id="{48BDFDD9-E08D-4C81-B20C-0A09A4E04F81}" type="datetimeFigureOut">
              <a:rPr lang="en-US" smtClean="0"/>
              <a:pPr/>
              <a:t>4/2/2024</a:t>
            </a:fld>
            <a:endParaRPr lang="en-US"/>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6693408" y="4767263"/>
            <a:ext cx="2057400" cy="273844"/>
          </a:xfrm>
        </p:spPr>
        <p:txBody>
          <a:bodyPr/>
          <a:lstStyle>
            <a:lvl1pPr>
              <a:defRPr>
                <a:solidFill>
                  <a:schemeClr val="bg2"/>
                </a:solidFill>
              </a:defRPr>
            </a:lvl1pPr>
          </a:lstStyle>
          <a:p>
            <a:fld id="{35A20E59-B269-4201-9312-514125AC37CC}" type="slidenum">
              <a:rPr lang="en-US" smtClean="0"/>
              <a:pPr/>
              <a:t>‹#›</a:t>
            </a:fld>
            <a:endParaRPr lang="en-US"/>
          </a:p>
        </p:txBody>
      </p:sp>
    </p:spTree>
    <p:extLst>
      <p:ext uri="{BB962C8B-B14F-4D97-AF65-F5344CB8AC3E}">
        <p14:creationId xmlns:p14="http://schemas.microsoft.com/office/powerpoint/2010/main" val="71045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chor="b">
            <a:normAutofit/>
          </a:bodyPr>
          <a:lstStyle>
            <a:lvl1pPr>
              <a:defRPr sz="2400" b="1">
                <a:solidFill>
                  <a:srgbClr val="00788A"/>
                </a:solidFill>
                <a:latin typeface="+mn-lt"/>
              </a:defRPr>
            </a:lvl1pPr>
          </a:lstStyle>
          <a:p>
            <a:r>
              <a:rPr lang="en-US"/>
              <a:t>Click to edit Master title style</a:t>
            </a:r>
          </a:p>
        </p:txBody>
      </p:sp>
      <p:sp>
        <p:nvSpPr>
          <p:cNvPr id="3" name="Content Placeholder 2"/>
          <p:cNvSpPr>
            <a:spLocks noGrp="1"/>
          </p:cNvSpPr>
          <p:nvPr>
            <p:ph sz="half" idx="1"/>
          </p:nvPr>
        </p:nvSpPr>
        <p:spPr>
          <a:xfrm>
            <a:off x="457200" y="1018346"/>
            <a:ext cx="8229600" cy="3218398"/>
          </a:xfrm>
        </p:spPr>
        <p:txBody>
          <a:bodyPr/>
          <a:lstStyle>
            <a:lvl1pPr marL="0" indent="0">
              <a:buFont typeface="Wingdings" panose="05000000000000000000" pitchFamily="2" charset="2"/>
              <a:buNone/>
              <a:defRPr b="0">
                <a:solidFill>
                  <a:schemeClr val="tx1"/>
                </a:solidFill>
              </a:defRPr>
            </a:lvl1pPr>
            <a:lvl2pPr marL="514350" indent="-171450">
              <a:buClr>
                <a:srgbClr val="00788A"/>
              </a:buClr>
              <a:buFont typeface="Calibri" panose="020F0502020204030204" pitchFamily="34" charset="0"/>
              <a:buChar char="‒"/>
              <a:defRPr/>
            </a:lvl2pPr>
            <a:lvl3pPr>
              <a:buClr>
                <a:srgbClr val="C00000"/>
              </a:buCl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371600" y="4352971"/>
            <a:ext cx="6400800" cy="643574"/>
          </a:xfrm>
        </p:spPr>
        <p:txBody>
          <a:bodyPr anchor="t">
            <a:normAutofit/>
          </a:bodyPr>
          <a:lstStyle>
            <a:lvl1pPr marL="0" indent="0" algn="l">
              <a:buFont typeface="Wingdings" panose="05000000000000000000" pitchFamily="2" charset="2"/>
              <a:buNone/>
              <a:defRPr sz="1000" b="0">
                <a:solidFill>
                  <a:schemeClr val="tx1"/>
                </a:solidFill>
              </a:defRPr>
            </a:lvl1pPr>
            <a:lvl2pPr marL="514350" indent="-171450" algn="l">
              <a:buClr>
                <a:srgbClr val="00788A"/>
              </a:buClr>
              <a:buFont typeface="Calibri" panose="020F0502020204030204" pitchFamily="34" charset="0"/>
              <a:buChar char="‒"/>
              <a:defRPr sz="1000"/>
            </a:lvl2pPr>
            <a:lvl3pPr algn="l">
              <a:buClr>
                <a:srgbClr val="C00000"/>
              </a:buClr>
              <a:defRPr sz="1000"/>
            </a:lvl3pPr>
            <a:lvl4pPr algn="l">
              <a:defRPr sz="1000"/>
            </a:lvl4pPr>
            <a:lvl5pPr algn="l">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EE5BB86E-2212-41BC-BC8C-E88C6E75E1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pic>
        <p:nvPicPr>
          <p:cNvPr id="9" name="Picture 8">
            <a:extLst>
              <a:ext uri="{FF2B5EF4-FFF2-40B4-BE49-F238E27FC236}">
                <a16:creationId xmlns:a16="http://schemas.microsoft.com/office/drawing/2014/main" id="{B2467688-3098-4339-A70C-83D8B9BB6299}"/>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90" y="4517619"/>
            <a:ext cx="890337" cy="517404"/>
          </a:xfrm>
          <a:prstGeom prst="rect">
            <a:avLst/>
          </a:prstGeom>
        </p:spPr>
      </p:pic>
      <p:sp>
        <p:nvSpPr>
          <p:cNvPr id="10" name="TextBox 9">
            <a:extLst>
              <a:ext uri="{FF2B5EF4-FFF2-40B4-BE49-F238E27FC236}">
                <a16:creationId xmlns:a16="http://schemas.microsoft.com/office/drawing/2014/main" id="{5DC17D18-9EF4-4A1C-A1A2-6FFF59F99215}"/>
              </a:ext>
            </a:extLst>
          </p:cNvPr>
          <p:cNvSpPr txBox="1"/>
          <p:nvPr userDrawn="1"/>
        </p:nvSpPr>
        <p:spPr>
          <a:xfrm>
            <a:off x="8745702" y="4752201"/>
            <a:ext cx="367408" cy="276999"/>
          </a:xfrm>
          <a:prstGeom prst="rect">
            <a:avLst/>
          </a:prstGeom>
          <a:noFill/>
        </p:spPr>
        <p:txBody>
          <a:bodyPr wrap="none" rtlCol="0">
            <a:spAutoFit/>
          </a:bodyPr>
          <a:lstStyle/>
          <a:p>
            <a:fld id="{69FE1C53-EC00-467A-90D0-1E634E0048C1}" type="slidenum">
              <a:rPr lang="en-US" sz="1200" smtClean="0"/>
              <a:t>‹#›</a:t>
            </a:fld>
            <a:endParaRPr lang="en-US" sz="1200"/>
          </a:p>
        </p:txBody>
      </p:sp>
    </p:spTree>
    <p:extLst>
      <p:ext uri="{BB962C8B-B14F-4D97-AF65-F5344CB8AC3E}">
        <p14:creationId xmlns:p14="http://schemas.microsoft.com/office/powerpoint/2010/main" val="202905881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BDFDD9-E08D-4C81-B20C-0A09A4E04F81}"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20E59-B269-4201-9312-514125AC37CC}" type="slidenum">
              <a:rPr lang="en-US" smtClean="0"/>
              <a:t>‹#›</a:t>
            </a:fld>
            <a:endParaRPr lang="en-US"/>
          </a:p>
        </p:txBody>
      </p:sp>
      <p:pic>
        <p:nvPicPr>
          <p:cNvPr id="10" name="Picture 9">
            <a:extLst>
              <a:ext uri="{FF2B5EF4-FFF2-40B4-BE49-F238E27FC236}">
                <a16:creationId xmlns:a16="http://schemas.microsoft.com/office/drawing/2014/main" id="{B084BA59-B253-4153-BA45-2DB011E6D8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70021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BDFDD9-E08D-4C81-B20C-0A09A4E04F81}" type="datetimeFigureOut">
              <a:rPr lang="en-US" smtClean="0"/>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20E59-B269-4201-9312-514125AC37CC}" type="slidenum">
              <a:rPr lang="en-US" smtClean="0"/>
              <a:t>‹#›</a:t>
            </a:fld>
            <a:endParaRPr lang="en-US"/>
          </a:p>
        </p:txBody>
      </p:sp>
      <p:pic>
        <p:nvPicPr>
          <p:cNvPr id="6" name="Picture 5">
            <a:extLst>
              <a:ext uri="{FF2B5EF4-FFF2-40B4-BE49-F238E27FC236}">
                <a16:creationId xmlns:a16="http://schemas.microsoft.com/office/drawing/2014/main" id="{2A7040B8-19C7-41B7-9038-2BD0CB327B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2614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DFDD9-E08D-4C81-B20C-0A09A4E04F81}"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20E59-B269-4201-9312-514125AC37CC}" type="slidenum">
              <a:rPr lang="en-US" smtClean="0"/>
              <a:t>‹#›</a:t>
            </a:fld>
            <a:endParaRPr lang="en-US"/>
          </a:p>
        </p:txBody>
      </p:sp>
      <p:pic>
        <p:nvPicPr>
          <p:cNvPr id="5" name="Picture 4">
            <a:extLst>
              <a:ext uri="{FF2B5EF4-FFF2-40B4-BE49-F238E27FC236}">
                <a16:creationId xmlns:a16="http://schemas.microsoft.com/office/drawing/2014/main" id="{A3C7A010-3EB9-4160-B75B-51F0A90943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1860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pic>
        <p:nvPicPr>
          <p:cNvPr id="8" name="Picture 7">
            <a:extLst>
              <a:ext uri="{FF2B5EF4-FFF2-40B4-BE49-F238E27FC236}">
                <a16:creationId xmlns:a16="http://schemas.microsoft.com/office/drawing/2014/main" id="{3613F24F-1A65-4728-84F7-950E9A970A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3185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99520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BDFDD9-E08D-4C81-B20C-0A09A4E04F81}" type="datetimeFigureOut">
              <a:rPr lang="en-US" smtClean="0"/>
              <a:t>4/2/2024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5A20E59-B269-4201-9312-514125AC37CC}" type="slidenum">
              <a:rPr lang="en-US" smtClean="0"/>
              <a:t>‹#›</a:t>
            </a:fld>
            <a:endParaRPr lang="en-US"/>
          </a:p>
        </p:txBody>
      </p:sp>
    </p:spTree>
    <p:extLst>
      <p:ext uri="{BB962C8B-B14F-4D97-AF65-F5344CB8AC3E}">
        <p14:creationId xmlns:p14="http://schemas.microsoft.com/office/powerpoint/2010/main" val="878409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FE77907A-422C-441B-BABC-700AFE10A558}"/>
              </a:ext>
            </a:extLst>
          </p:cNvPr>
          <p:cNvSpPr txBox="1">
            <a:spLocks/>
          </p:cNvSpPr>
          <p:nvPr/>
        </p:nvSpPr>
        <p:spPr>
          <a:xfrm>
            <a:off x="367511" y="1686022"/>
            <a:ext cx="8408977" cy="885728"/>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800" b="1" kern="1200">
                <a:solidFill>
                  <a:srgbClr val="00788A"/>
                </a:solidFill>
                <a:latin typeface="+mn-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788A"/>
                </a:solidFill>
                <a:effectLst/>
                <a:uLnTx/>
                <a:uFillTx/>
                <a:latin typeface="Calibri" panose="020F0502020204030204"/>
                <a:ea typeface="+mj-ea"/>
                <a:cs typeface="+mj-cs"/>
              </a:rPr>
              <a:t>Sexually Transmitted Infections</a:t>
            </a:r>
            <a:br>
              <a:rPr kumimoji="0" lang="en-US" sz="4000" b="1" i="0" u="none" strike="noStrike" kern="1200" cap="none" spc="0" normalizeH="0" baseline="0" noProof="0">
                <a:ln>
                  <a:noFill/>
                </a:ln>
                <a:solidFill>
                  <a:srgbClr val="00788A"/>
                </a:solidFill>
                <a:effectLst/>
                <a:uLnTx/>
                <a:uFillTx/>
                <a:latin typeface="Calibri" panose="020F0502020204030204"/>
                <a:ea typeface="+mj-ea"/>
                <a:cs typeface="+mj-cs"/>
              </a:rPr>
            </a:br>
            <a:br>
              <a:rPr kumimoji="0" lang="en-US" sz="4000" b="1" i="0" u="none" strike="noStrike" kern="1200" cap="none" spc="0" normalizeH="0" baseline="0" noProof="0">
                <a:ln>
                  <a:noFill/>
                </a:ln>
                <a:solidFill>
                  <a:srgbClr val="00788A"/>
                </a:solidFill>
                <a:effectLst/>
                <a:uLnTx/>
                <a:uFillTx/>
                <a:latin typeface="Calibri" panose="020F0502020204030204"/>
                <a:ea typeface="+mj-ea"/>
                <a:cs typeface="+mj-cs"/>
              </a:rPr>
            </a:br>
            <a:endParaRPr kumimoji="0" lang="en-US" altLang="en-US" sz="4000" b="1" i="0" u="none" strike="noStrike" kern="1200" cap="none" spc="0" normalizeH="0" baseline="0" noProof="0">
              <a:ln>
                <a:noFill/>
              </a:ln>
              <a:solidFill>
                <a:srgbClr val="00788A"/>
              </a:solidFill>
              <a:effectLst/>
              <a:uLnTx/>
              <a:uFillTx/>
              <a:latin typeface="Calibri" panose="020F0502020204030204"/>
              <a:ea typeface="+mj-ea"/>
              <a:cs typeface="+mj-cs"/>
            </a:endParaRPr>
          </a:p>
        </p:txBody>
      </p:sp>
      <p:sp>
        <p:nvSpPr>
          <p:cNvPr id="8" name="Subtitle 1">
            <a:extLst>
              <a:ext uri="{FF2B5EF4-FFF2-40B4-BE49-F238E27FC236}">
                <a16:creationId xmlns:a16="http://schemas.microsoft.com/office/drawing/2014/main" id="{6783E883-BB97-4F20-BF53-F4B08B75C062}"/>
              </a:ext>
            </a:extLst>
          </p:cNvPr>
          <p:cNvSpPr>
            <a:spLocks noGrp="1"/>
          </p:cNvSpPr>
          <p:nvPr>
            <p:ph type="subTitle" idx="1"/>
          </p:nvPr>
        </p:nvSpPr>
        <p:spPr>
          <a:xfrm>
            <a:off x="1254033" y="2416518"/>
            <a:ext cx="6400800" cy="619405"/>
          </a:xfrm>
        </p:spPr>
        <p:txBody>
          <a:bodyPr>
            <a:noAutofit/>
          </a:bodyPr>
          <a:lstStyle/>
          <a:p>
            <a:pPr algn="ctr"/>
            <a:r>
              <a:rPr lang="en-US" sz="3000"/>
              <a:t>Surveillance 2022</a:t>
            </a:r>
            <a:br>
              <a:rPr lang="en-US" sz="300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rPr>
            </a:br>
            <a:endParaRPr lang="en-US" sz="3000"/>
          </a:p>
        </p:txBody>
      </p:sp>
      <p:sp>
        <p:nvSpPr>
          <p:cNvPr id="3" name="TextBox 2">
            <a:extLst>
              <a:ext uri="{FF2B5EF4-FFF2-40B4-BE49-F238E27FC236}">
                <a16:creationId xmlns:a16="http://schemas.microsoft.com/office/drawing/2014/main" id="{3875BBB5-2F05-2D7F-E64A-67F179E488FE}"/>
              </a:ext>
            </a:extLst>
          </p:cNvPr>
          <p:cNvSpPr txBox="1"/>
          <p:nvPr/>
        </p:nvSpPr>
        <p:spPr>
          <a:xfrm>
            <a:off x="2286000" y="3376220"/>
            <a:ext cx="4572000" cy="523220"/>
          </a:xfrm>
          <a:prstGeom prst="rect">
            <a:avLst/>
          </a:prstGeom>
          <a:noFill/>
        </p:spPr>
        <p:txBody>
          <a:bodyPr wrap="square">
            <a:spAutoFit/>
          </a:bodyPr>
          <a:lstStyle/>
          <a:p>
            <a:pPr algn="ctr"/>
            <a:r>
              <a:rPr lang="en-US" sz="2800" b="1" i="0" u="none" strike="noStrike">
                <a:solidFill>
                  <a:srgbClr val="000000"/>
                </a:solidFill>
                <a:effectLst/>
                <a:latin typeface="Calibri" panose="020F0502020204030204" pitchFamily="34" charset="0"/>
              </a:rPr>
              <a:t>Women and Infants</a:t>
            </a:r>
            <a:r>
              <a:rPr lang="en-US" b="0" i="0">
                <a:solidFill>
                  <a:srgbClr val="000000"/>
                </a:solidFill>
                <a:effectLst/>
                <a:latin typeface="Calibri" panose="020F0502020204030204" pitchFamily="34" charset="0"/>
              </a:rPr>
              <a:t>​</a:t>
            </a:r>
            <a:endParaRPr lang="en-US"/>
          </a:p>
        </p:txBody>
      </p:sp>
    </p:spTree>
    <p:extLst>
      <p:ext uri="{BB962C8B-B14F-4D97-AF65-F5344CB8AC3E}">
        <p14:creationId xmlns:p14="http://schemas.microsoft.com/office/powerpoint/2010/main" val="2956721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a:t>Chlamydia — Proportion of STD Clinic Patients Testing Positive by Age Group, Sex, and Sex of Sex Partners, STD Surveillance Network (</a:t>
            </a:r>
            <a:r>
              <a:rPr sz="2000" err="1"/>
              <a:t>SSuN</a:t>
            </a:r>
            <a:r>
              <a:rPr sz="2000"/>
              <a:t>), 2022</a:t>
            </a:r>
          </a:p>
        </p:txBody>
      </p:sp>
      <p:pic>
        <p:nvPicPr>
          <p:cNvPr id="3" name="Picture 1" descr="Bar graph showing the proportion of STD clinic patients testing positive for chlamydia by age group and sex and sex of sex partner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49,665 unique patients in 10 participating jurisdictions (Baltimore City, California [excluding San Francisco], Columbus, Florida, Indiana, Multnomah County, New York City, Philadelphia, San Francisco, and Washington) with known sex of sex partners attending SSuN STD clinics who were tested ≥1 times for chlamydia in 2022.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Sex, United States, 2013–2022</a:t>
            </a:r>
          </a:p>
        </p:txBody>
      </p:sp>
      <p:pic>
        <p:nvPicPr>
          <p:cNvPr id="3" name="Picture 1" descr="Line graph showing rates of reported gonorrhea cases in the United States by sex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Age Group and Sex, United States, 2022</a:t>
            </a:r>
          </a:p>
        </p:txBody>
      </p:sp>
      <p:pic>
        <p:nvPicPr>
          <p:cNvPr id="3" name="Picture 1" descr="Bar graph showing rates of reported gonorrhea cases in the United States by age group and sex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a:p>
            <a:pPr marL="0" lvl="0" indent="0">
              <a:buNone/>
            </a:pPr>
            <a:r>
              <a:rPr b="1"/>
              <a:t>NOTE:</a:t>
            </a:r>
            <a:r>
              <a:t> Total includes cases of all ages, including those with unknown age.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15–44 Years by Age Group, United States, 2013–2022</a:t>
            </a:r>
          </a:p>
        </p:txBody>
      </p:sp>
      <p:pic>
        <p:nvPicPr>
          <p:cNvPr id="3" name="Picture 1" descr="Line graph showing rates of reported gonorrhea cases in the United States among women aged 15 to 44 years by age group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by Race/Hispanic Ethnicity and Sex, United States, 2022</a:t>
            </a:r>
          </a:p>
        </p:txBody>
      </p:sp>
      <p:pic>
        <p:nvPicPr>
          <p:cNvPr id="3" name="Picture 1" descr="Bar graph showing rates of reported gonorrhea cases by race and Hispanic ethnicity and sex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Total includes all cases including those with unknown race/Hispanic ethnicity.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by Jurisdiction, United States and Territories, 2022</a:t>
            </a:r>
          </a:p>
        </p:txBody>
      </p:sp>
      <p:pic>
        <p:nvPicPr>
          <p:cNvPr id="3" name="Picture 1" descr="United States map showing rates of reported gonorrhea cases among women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Rates of Reported Cases Among Women Aged 15–24 Years by Jurisdiction, United States and Territories, 2022</a:t>
            </a:r>
          </a:p>
        </p:txBody>
      </p:sp>
      <p:pic>
        <p:nvPicPr>
          <p:cNvPr id="3" name="Picture 1" descr="United States map showing estimated rates of reported gonorrhea among women aged 15 to 24 years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Ratios of Rates of Reported Cases by Sex, Race/Hispanic Ethnicity, and Region, United States, 2022</a:t>
            </a:r>
          </a:p>
        </p:txBody>
      </p:sp>
      <p:pic>
        <p:nvPicPr>
          <p:cNvPr id="3" name="Picture 1" descr="Two-panel figure showing rate ratios of gonorrhea by sex, race and Hispanic ethnicity, and United States region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Gonorrhea — Reported Cases by Reporting Source and Sex, United States, 2013–2022</a:t>
            </a:r>
          </a:p>
        </p:txBody>
      </p:sp>
      <p:pic>
        <p:nvPicPr>
          <p:cNvPr id="3" name="Picture 1" descr="Line graph showing reported cases of gonorrhea by reporting source and sex in the United State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2013 to 2022, the proportion of all cases with unknown reporting source was 13.9%, from a low of 12.5% (n = 41,579) in 2013 to a high of 14.8% (n = 96,035) in 2022.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a:t>Gonorrhea — Proportion of STD Clinic Patients Testing Positive by Age Group, Sex, and Sex of Sex Partners, STD Surveillance Network (</a:t>
            </a:r>
            <a:r>
              <a:rPr sz="2000" err="1"/>
              <a:t>SSuN</a:t>
            </a:r>
            <a:r>
              <a:rPr sz="2000"/>
              <a:t>), 2022</a:t>
            </a:r>
          </a:p>
        </p:txBody>
      </p:sp>
      <p:pic>
        <p:nvPicPr>
          <p:cNvPr id="3" name="Picture 1" descr="Bar graph showing the proportion of STD clinic patients testing positive for gonorrhea by age group and sex and sex of sex partner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Results are based on 49,726 unique patients in 10 participating jurisdictions (Baltimore City, California [excluding San Francisco], Columbus, Florida, Indiana, Multnomah County, New York City, Philadelphia, San Francisco, and Washington) with known sex of sex partners attending SSuN STD clinics who were tested ≥1 times for gonorrhea in 2022.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Sex, United States, 2013–2022</a:t>
            </a:r>
          </a:p>
        </p:txBody>
      </p:sp>
      <p:pic>
        <p:nvPicPr>
          <p:cNvPr id="3" name="Picture 1" descr="Line graph showing rates of reported cases of chlamydia in the United States stratified by sex."/>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Gonorrhea — Estimated Proportion of Cases by Sex and Sex of Sex Partners and Jurisdiction, STD Surveillance Network (SSuN), 2022</a:t>
            </a:r>
          </a:p>
        </p:txBody>
      </p:sp>
      <p:pic>
        <p:nvPicPr>
          <p:cNvPr id="3" name="Picture 1" descr="Bar graph showing the estimated proportion of men who have sex with men, men who have sex with women only, and women among gonorrhea cases by SSuN jurisdiction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Estimate based on weighted analysis of data on sex of sex partners obtained from interviews (n=4,992) conducted among a random sample of gonorrhea cases reported to participating SSuN jurisdictions during January to December 2022. Includes nine SSuN sites reporting completed case investigations in 2022 for at least 2% of all reported cases.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Sex, United States, 2013–2022</a:t>
            </a:r>
          </a:p>
        </p:txBody>
      </p:sp>
      <p:pic>
        <p:nvPicPr>
          <p:cNvPr id="3" name="Picture 1" descr="Line graph showing rates of reported cases of primary and secondary syphilis in the United States by sex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Age Group and Sex, United States, 2022</a:t>
            </a:r>
          </a:p>
        </p:txBody>
      </p:sp>
      <p:pic>
        <p:nvPicPr>
          <p:cNvPr id="3" name="Picture 1" descr="Bar graph showing rates of reported primary and secondary syphilis cases by age group and sex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a:p>
            <a:pPr marL="0" lvl="0" indent="0">
              <a:buNone/>
            </a:pPr>
            <a:r>
              <a:rPr b="1"/>
              <a:t>NOTE:</a:t>
            </a:r>
            <a:r>
              <a:t> Total includes cases of all ages, including those with unknown age.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Age Group, United States, 2013–2022</a:t>
            </a:r>
          </a:p>
        </p:txBody>
      </p:sp>
      <p:pic>
        <p:nvPicPr>
          <p:cNvPr id="3" name="Picture 1" descr="Line graph showing rates of reported primary and secondary syphilis cases among women aged 15 to 44 years by age group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Race/Hispanic Ethnicity and Sex, United States, 2022</a:t>
            </a:r>
          </a:p>
        </p:txBody>
      </p:sp>
      <p:pic>
        <p:nvPicPr>
          <p:cNvPr id="3" name="Picture 1" descr="Bar graph showing rates of reported primary and secondary syphilis cases by race and Hispanic ethnicity and sex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Total includes all cases including those with unknown race/Hispanic ethnicity.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Sex and Male-to-Female Rate Ratios, United States, 1990–2022</a:t>
            </a:r>
          </a:p>
        </p:txBody>
      </p:sp>
      <p:pic>
        <p:nvPicPr>
          <p:cNvPr id="3" name="Picture 1" descr="Line graph showing rates of reported primary and secondary syphilis cases by sex as well as the male-to-female rate ratio in the United States during 1990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t>† Log scale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Sex and Sex of Sex Partners, United States, 2022</a:t>
            </a:r>
          </a:p>
        </p:txBody>
      </p:sp>
      <p:pic>
        <p:nvPicPr>
          <p:cNvPr id="3" name="Picture 1" descr="Pie graph showing the distribution of primary and secondary syphilis cases by sex and sex of sex partners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and Sex of Sex Partners, United States, 2013–2022</a:t>
            </a:r>
          </a:p>
        </p:txBody>
      </p:sp>
      <p:pic>
        <p:nvPicPr>
          <p:cNvPr id="3" name="Picture 1" descr="Ribbon plot showing reported cases of primary and secondary syphilis by sex and sex of sex partner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MSU = Men with unknown sex of sex partners; MSW = Men who have sex with women only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Sex of Sex Partners, and HIV Status, United States, 2022</a:t>
            </a:r>
          </a:p>
        </p:txBody>
      </p:sp>
      <p:pic>
        <p:nvPicPr>
          <p:cNvPr id="3" name="Picture 1" descr="Bar graph showing reported cases of primary and secondary syphilis by sex and sex of sex partners and HIV status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a:t>Primary and Secondary Syphilis — Reported Cases Among Women and Men Who Have Sex with Women Only by HIV Status, United States, 2013–2022</a:t>
            </a:r>
          </a:p>
        </p:txBody>
      </p:sp>
      <p:pic>
        <p:nvPicPr>
          <p:cNvPr id="3" name="Picture 1" descr="Ribbon plot showing reported cases of primary and secondary syphilis among women and men who have sex with women only by HIV statu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Age Group and Sex, United States, 2022</a:t>
            </a:r>
          </a:p>
        </p:txBody>
      </p:sp>
      <p:pic>
        <p:nvPicPr>
          <p:cNvPr id="3" name="Picture 1" descr="Bar graph showing estimated rates of reported chlamydia cases in the United States by age group and sex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Total includes cases of all ages, including those with unknown age.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Ratios of Rates of Reported Cases by Sex, Race/Hispanic Ethnicity, and Region, United States, 2022</a:t>
            </a:r>
          </a:p>
        </p:txBody>
      </p:sp>
      <p:pic>
        <p:nvPicPr>
          <p:cNvPr id="3" name="Picture 1" descr="Two-panel figure showing rate ratios of primary and secondary syphilis by sex, race and Hispanic ethnicity, and United States region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by Sex, Sex of Sex Partners, and Race/Hispanic Ethnicity, United States, 2022</a:t>
            </a:r>
          </a:p>
        </p:txBody>
      </p:sp>
      <p:pic>
        <p:nvPicPr>
          <p:cNvPr id="3" name="Picture 1" descr="Bar graph showing reported primary and secondary syphilis cases by sex and sex of sex partners and race and Hispanic ethnicity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persons with unknown race who were not reported with Hispanic ethnicity.</a:t>
            </a:r>
          </a:p>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Reporting Source and Sex, United States, 2013–2022</a:t>
            </a:r>
          </a:p>
        </p:txBody>
      </p:sp>
      <p:pic>
        <p:nvPicPr>
          <p:cNvPr id="3" name="Picture 1" descr="Line graph showing reported cases of primary and secondary syphilis by reporting source and sex in the United State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2013 to 2022, the proportion of all cases with unknown reporting source was 10.1%, from a low of 6.8% (n = 1,350) in 2014 to a high of 12.5% (n = 4,386) in 2018.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United States, 1941–2022</a:t>
            </a:r>
          </a:p>
        </p:txBody>
      </p:sp>
      <p:pic>
        <p:nvPicPr>
          <p:cNvPr id="3" name="Picture 1" descr="Line graph showing rates of reported cases of congenital syphilis from 1941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7116"/>
            <a:ext cx="8229600" cy="754226"/>
          </a:xfrm>
        </p:spPr>
        <p:txBody>
          <a:bodyPr>
            <a:noAutofit/>
          </a:bodyPr>
          <a:lstStyle/>
          <a:p>
            <a:pPr marL="0" lvl="0" indent="0">
              <a:buNone/>
            </a:pPr>
            <a:r>
              <a:rPr sz="2000"/>
              <a:t>Congenital Syphilis — Reported Cases by Year of Birth and Rates of Reported Cases of Primary and Secondary Syphilis Among Women Aged 15–44 Years, United States, 2013–2022</a:t>
            </a:r>
          </a:p>
        </p:txBody>
      </p:sp>
      <p:pic>
        <p:nvPicPr>
          <p:cNvPr id="3" name="Picture 1" descr="Bar graph showing reported cases of congenital syphilis by year of birth and rates of reported cases of primary and secondary syphilis among women aged 15 to 44 years in the United States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ACRONYMS:</a:t>
            </a:r>
            <a:r>
              <a:t> CS = Congenital syphilis; P&amp;S Syphilis = Primary and secondary syphilis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174"/>
            <a:ext cx="8229600" cy="754226"/>
          </a:xfrm>
        </p:spPr>
        <p:txBody>
          <a:bodyPr>
            <a:noAutofit/>
          </a:bodyPr>
          <a:lstStyle/>
          <a:p>
            <a:pPr marL="0" lvl="0" indent="0">
              <a:buNone/>
            </a:pPr>
            <a:r>
              <a:rPr sz="2000"/>
              <a:t>Syphilis— Reported Cases of Syphilis (All Stages) among Pregnant Women and Reported Cases of Congenital Syphilis by Year of Birth, United States, 2018–2022</a:t>
            </a:r>
          </a:p>
        </p:txBody>
      </p:sp>
      <p:pic>
        <p:nvPicPr>
          <p:cNvPr id="3" name="Picture 1" descr="Bar chart displaying the number of cases of syphilis among women by pregnancy status and number of reported cases of congenital syphilis during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Case Counts and Rates of Reported Cases by Race/Hispanic Ethnicity of Mother, United States, 2022</a:t>
            </a:r>
          </a:p>
        </p:txBody>
      </p:sp>
      <p:pic>
        <p:nvPicPr>
          <p:cNvPr id="3" name="Picture 1" descr="Bar graph showing rates and case counts of congenital syphilis by race and Hispanic ethnicity of mother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 live births</a:t>
            </a:r>
          </a:p>
          <a:p>
            <a:pPr marL="0" lvl="0" indent="0">
              <a:buNone/>
            </a:pPr>
            <a:r>
              <a:rPr b="1"/>
              <a:t>NOTE:</a:t>
            </a:r>
            <a:r>
              <a:t> In 2022, a total of 197 congenital syphilis cases (5.2%) had missing, unknown, or other race and were not reported to be of Hispanic ethnicity.</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Total Live Births and Reported Cases by Race/Hispanic Ethnicity of Mother, United States, 2022</a:t>
            </a:r>
          </a:p>
        </p:txBody>
      </p:sp>
      <p:pic>
        <p:nvPicPr>
          <p:cNvPr id="3" name="Picture 1" descr="Ribbon plot showing the distribution of race and Hispanic ethnicity of live births and infants with congenital syphili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NOTE:</a:t>
            </a:r>
            <a:r>
              <a:t> In 2022, a total of 197 congenital syphilis cases (5.2%) had missing, unknown, or other race and were not reported to be of Hispanic ethnicity. These cases are included in the “other/unknown” category.</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Race/Hispanic Ethnicity of Mother, United States, 2018–2022</a:t>
            </a:r>
          </a:p>
        </p:txBody>
      </p:sp>
      <p:pic>
        <p:nvPicPr>
          <p:cNvPr id="3" name="Picture 1" descr="Line graph showing rates of reported congenital syphilis cases by year of birth and race and Hispanic ethnicity of mother in the United States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Jurisdiction, United States and Territories, 2022</a:t>
            </a:r>
          </a:p>
        </p:txBody>
      </p:sp>
      <p:pic>
        <p:nvPicPr>
          <p:cNvPr id="3" name="Picture 1" descr="United States map showing rates of reported cases of congenital syphilis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Aged 15–44 Years by Age Group, United States, 2013–2022</a:t>
            </a:r>
          </a:p>
        </p:txBody>
      </p:sp>
      <p:pic>
        <p:nvPicPr>
          <p:cNvPr id="3" name="Picture 1" descr="Line graph showing rates of reported chlamydia cases in the United States among women aged 15 to 44 years by age group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2013–2022</a:t>
            </a:r>
          </a:p>
        </p:txBody>
      </p:sp>
      <p:pic>
        <p:nvPicPr>
          <p:cNvPr id="3" name="Picture 1" descr="Animated map of the United States showing reported cases of congenital syphilis by state and territory of residence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2013 and 2022</a:t>
            </a:r>
          </a:p>
        </p:txBody>
      </p:sp>
      <p:pic>
        <p:nvPicPr>
          <p:cNvPr id="3" name="Picture 1" descr="United States map showing reported cases of congenital syphilis by state and territory of residence in 2013 and 2022."/>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2013–2022</a:t>
            </a:r>
          </a:p>
        </p:txBody>
      </p:sp>
      <p:pic>
        <p:nvPicPr>
          <p:cNvPr id="3" name="Picture 1" descr="Animated map of the United States showing rates of reported cases of congenital syphilis by state and territory of residence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2013 and 2022</a:t>
            </a:r>
          </a:p>
        </p:txBody>
      </p:sp>
      <p:pic>
        <p:nvPicPr>
          <p:cNvPr id="3" name="Picture 1" descr="United States map showing rates of reported cases of congenital syphilis by state and territory of residence in 2013 and 2022."/>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Vital Status and Clinical Signs and Symptoms* of Infection, United States, 2018–2022</a:t>
            </a:r>
          </a:p>
        </p:txBody>
      </p:sp>
      <p:pic>
        <p:nvPicPr>
          <p:cNvPr id="3" name="Picture 1" descr="Area plot showing number of cases of congenital syphilis by vital status and clinical signs and symptoms of infection in the United States from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Infants with signs and/or symptoms of congenital syphilis have documentation of at least one of the following: long bone changes consistent with congenital syphilis, snuffles, condylomata lata, syphilitic skin rash, pseudoparalysis, hepatosplenomegaly, edema, jaundice due to syphilitic hepatitis, reactive CSF-VDRL, elevated CSF WBC or protein values, or evidence of direct detection of </a:t>
            </a:r>
            <a:r>
              <a:rPr i="1"/>
              <a:t>T. pallidum</a:t>
            </a:r>
            <a:r>
              <a:t>.</a:t>
            </a:r>
          </a:p>
          <a:p>
            <a:pPr marL="0" lvl="0" indent="0">
              <a:buNone/>
            </a:pPr>
            <a:r>
              <a:rPr b="1"/>
              <a:t>NOTE:</a:t>
            </a:r>
            <a:r>
              <a:t> Of the 11,999 congenital syphilis cases reported during 2018 to 2022, 33 (0.3%) did not have sufficient information to be categorized.</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Stillbirths and Infant Deaths, United States, 2013–2022</a:t>
            </a:r>
          </a:p>
        </p:txBody>
      </p:sp>
      <p:pic>
        <p:nvPicPr>
          <p:cNvPr id="3" name="Picture 1" descr="Stacked bar chart showing the number of reported congenital syphilis-related stillbirths and death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a:t>Congenital Syphilis — Distribution of Receipt of Testing and Treatment by Pregnant Persons with a Congenital Syphilis Outcome, United States, 2022</a:t>
            </a:r>
          </a:p>
        </p:txBody>
      </p:sp>
      <p:pic>
        <p:nvPicPr>
          <p:cNvPr id="3" name="Picture 1" descr="Ribbon plot showing the distribution of missed prevention opportunities among mothers of infants with congenital syphilis from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Among Women by State, United States and Territories, 2022</a:t>
            </a:r>
          </a:p>
        </p:txBody>
      </p:sp>
      <p:pic>
        <p:nvPicPr>
          <p:cNvPr id="3" name="Picture 1" descr="United States map showing rates of reported primary and secondary syphilis cases among women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a:t>Primary and Secondary Syphilis — Rates of Reported Cases Among Women Aged 15–44 Years by Jurisdiction, United States and Territories, 2013–2022</a:t>
            </a:r>
          </a:p>
        </p:txBody>
      </p:sp>
      <p:pic>
        <p:nvPicPr>
          <p:cNvPr id="3" name="Picture 1" descr="Animated map of the United States showing rates of reported primary and secondary syphilis among women aged 15 to 44 years by state and territory of residence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774"/>
            <a:ext cx="8229600" cy="754226"/>
          </a:xfrm>
        </p:spPr>
        <p:txBody>
          <a:bodyPr>
            <a:noAutofit/>
          </a:bodyPr>
          <a:lstStyle/>
          <a:p>
            <a:pPr marL="0" lvl="0" indent="0">
              <a:buNone/>
            </a:pPr>
            <a:r>
              <a:rPr sz="2000"/>
              <a:t>Primary and Secondary Syphilis — Rates of Reported Cases Among Women Aged 15–44 Years by Jurisdiction, United States and Territories, 2013 and 2022</a:t>
            </a:r>
          </a:p>
        </p:txBody>
      </p:sp>
      <p:pic>
        <p:nvPicPr>
          <p:cNvPr id="3" name="Picture 1" descr="United States map showing rates of reported primary and secondary syphilis among women aged 15 to 44 years by state and territory of residence from 2013 to 2022."/>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by Race/Hispanic Ethnicity and Sex, United States, 2022</a:t>
            </a:r>
          </a:p>
        </p:txBody>
      </p:sp>
      <p:pic>
        <p:nvPicPr>
          <p:cNvPr id="3" name="Picture 1" descr="Bar graph showing rates of rates of reported chlamydia cases by race and Hispanic ethnicity and sex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  </a:t>
            </a:r>
          </a:p>
          <a:p>
            <a:pPr marL="0" lvl="0" indent="0">
              <a:buNone/>
            </a:pPr>
            <a:r>
              <a:rPr b="1"/>
              <a:t>NOTE:</a:t>
            </a:r>
            <a:r>
              <a:t> Total includes all cases including those with unknown race/Hispanic ethnicity.</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a:t>Syphilis (All Stages) — Rates of Reported Cases Among Women Aged 15–44 Years by Jurisdiction, United States and Territories, 2013 and 2022</a:t>
            </a:r>
          </a:p>
        </p:txBody>
      </p:sp>
      <p:pic>
        <p:nvPicPr>
          <p:cNvPr id="3" name="Picture 1" descr="United States map showing rates of reported syphilis at all stages among women aged 15-44 years by state and territory of residence from 2013 to 2022."/>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2013–2022</a:t>
            </a:r>
          </a:p>
        </p:txBody>
      </p:sp>
      <p:pic>
        <p:nvPicPr>
          <p:cNvPr id="3" name="Picture 1" descr="Animated map of the United States showing rates of reported syphilis at all stages among women aged 15-44 years by state and territory of residence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rPr dirty="0"/>
              <a:t>Syphilis (All Stages) — Reported Cases Among Women Aged 15–44 Years by County, United States, 201</a:t>
            </a:r>
            <a:r>
              <a:rPr lang="en-US" dirty="0"/>
              <a:t>8</a:t>
            </a:r>
            <a:r>
              <a:rPr dirty="0"/>
              <a:t>–2022</a:t>
            </a:r>
          </a:p>
        </p:txBody>
      </p:sp>
      <p:pic>
        <p:nvPicPr>
          <p:cNvPr id="3" name="Picture 1"/>
          <p:cNvPicPr>
            <a:picLocks noGrp="1" noChangeAspect="1"/>
          </p:cNvPicPr>
          <p:nvPr/>
        </p:nvPicPr>
        <p:blipFill>
          <a:blip r:embed="rId3">
            <a:extLst>
              <a:ext uri="{28A0092B-C50C-407E-A947-70E740481C1C}">
                <a14:useLocalDpi xmlns:a14="http://schemas.microsoft.com/office/drawing/2010/main" val="0"/>
              </a:ext>
            </a:extLst>
          </a:blip>
          <a:srcRect/>
          <a:stretch/>
        </p:blipFill>
        <p:spPr bwMode="auto">
          <a:xfrm>
            <a:off x="1574800" y="1016907"/>
            <a:ext cx="5994400" cy="3211285"/>
          </a:xfrm>
          <a:prstGeom prst="rect">
            <a:avLst/>
          </a:prstGeom>
          <a:noFill/>
          <a:ln w="9525">
            <a:noFill/>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rPr dirty="0"/>
              <a:t>Syphilis (All Stages) — Reported Cases Among Women Aged 15–44 Years by County, United States, 201</a:t>
            </a:r>
            <a:r>
              <a:rPr lang="en-US" dirty="0"/>
              <a:t>8</a:t>
            </a:r>
            <a:r>
              <a:rPr dirty="0"/>
              <a:t> and 2022</a:t>
            </a:r>
          </a:p>
        </p:txBody>
      </p:sp>
      <p:pic>
        <p:nvPicPr>
          <p:cNvPr id="3" name="Picture 1"/>
          <p:cNvPicPr>
            <a:picLocks noGrp="1" noChangeAspect="1"/>
          </p:cNvPicPr>
          <p:nvPr/>
        </p:nvPicPr>
        <p:blipFill>
          <a:blip r:embed="rId3">
            <a:extLst>
              <a:ext uri="{28A0092B-C50C-407E-A947-70E740481C1C}">
                <a14:useLocalDpi xmlns:a14="http://schemas.microsoft.com/office/drawing/2010/main" val="0"/>
              </a:ext>
            </a:extLst>
          </a:blip>
          <a:srcRect/>
          <a:stretch/>
        </p:blipFill>
        <p:spPr bwMode="auto">
          <a:xfrm>
            <a:off x="711200" y="1016529"/>
            <a:ext cx="7708900" cy="3212041"/>
          </a:xfrm>
          <a:prstGeom prst="rect">
            <a:avLst/>
          </a:prstGeom>
          <a:noFill/>
          <a:ln w="9525">
            <a:noFill/>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rPr dirty="0"/>
              <a:t>Primary and Secondary Syphilis — </a:t>
            </a:r>
            <a:r>
              <a:rPr lang="en-US" dirty="0"/>
              <a:t>Rates of </a:t>
            </a:r>
            <a:r>
              <a:rPr dirty="0"/>
              <a:t>Reported Cases Among Women Aged 15–44 Years by County, United States, 2022</a:t>
            </a:r>
          </a:p>
        </p:txBody>
      </p:sp>
      <p:pic>
        <p:nvPicPr>
          <p:cNvPr id="3" name="Picture 1" descr="Map of the United States showing rates of reported primary and secondary syphilis among women aged 15-44 years by county of residence during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dirty="0"/>
              <a:t>* Per 100,000 </a:t>
            </a:r>
          </a:p>
          <a:p>
            <a:pPr marL="0" marR="0" lvl="0" indent="0" algn="l" defTabSz="685800" rtl="0" eaLnBrk="1" fontAlgn="auto" latinLnBrk="0" hangingPunct="1">
              <a:lnSpc>
                <a:spcPct val="90000"/>
              </a:lnSpc>
              <a:spcBef>
                <a:spcPts val="750"/>
              </a:spcBef>
              <a:spcAft>
                <a:spcPts val="0"/>
              </a:spcAft>
              <a:buClrTx/>
              <a:buSzTx/>
              <a:buFont typeface="Wingdings" panose="05000000000000000000" pitchFamily="2" charset="2"/>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NOTE: The Healthy People 2030 target for the rate of primary and secondary syphilis in women aged 15–44 years is 4.6 per 100,000. </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Reference Map of US Census Regions</a:t>
            </a:r>
          </a:p>
        </p:txBody>
      </p:sp>
      <p:pic>
        <p:nvPicPr>
          <p:cNvPr id="3" name="Picture 1" descr="Map of US Census regions "/>
          <p:cNvPicPr>
            <a:picLocks noGrp="1" noChangeAspect="1"/>
          </p:cNvPicPr>
          <p:nvPr/>
        </p:nvPicPr>
        <p:blipFill>
          <a:blip r:embed="rId2"/>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by Jurisdiction, United States and Territories, 2022</a:t>
            </a:r>
          </a:p>
        </p:txBody>
      </p:sp>
      <p:pic>
        <p:nvPicPr>
          <p:cNvPr id="3" name="Picture 1" descr="United States map showing reported chlamydia cases among women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Rates of Reported Cases Among Women Aged 15–24 Years by Jurisdiction, United States and Territories, 2022</a:t>
            </a:r>
          </a:p>
        </p:txBody>
      </p:sp>
      <p:pic>
        <p:nvPicPr>
          <p:cNvPr id="3" name="Picture 1" descr="United States map showing rates of reported chlamydia cases among women aged 15 to 24 years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a:t>Chlamydia — Ratios of Rates of Reported Cases Among Persons Aged 15–24 Years by Sex, Race/Hispanic Ethnicity, and Region, United States, 2022</a:t>
            </a:r>
          </a:p>
        </p:txBody>
      </p:sp>
      <p:pic>
        <p:nvPicPr>
          <p:cNvPr id="3" name="Picture 1" descr="Two-panel figure showing rate ratios of chlamydia among persons aged 15 to 24 years by sex, race and Hispanic ethnicity, and United States region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Chlamydia — Reported Cases by Reporting Source and Sex, United States, 2013–2022</a:t>
            </a:r>
          </a:p>
        </p:txBody>
      </p:sp>
      <p:pic>
        <p:nvPicPr>
          <p:cNvPr id="3" name="Picture 1" descr="Line graph showing reported cases of chlamydia by reporting source and sex in the United State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2013 to 2022, the proportion of all cases with unknown reporting source was 15.3%, from a low of 12.7% (n = 178,273) in 2013 to a high of 17.9% (n = 295,170) in 2022.</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2EA135D25CF64DBAD3A1A74C69F504" ma:contentTypeVersion="16" ma:contentTypeDescription="Create a new document." ma:contentTypeScope="" ma:versionID="3bb3d292298917fedd11243e07c44481">
  <xsd:schema xmlns:xsd="http://www.w3.org/2001/XMLSchema" xmlns:xs="http://www.w3.org/2001/XMLSchema" xmlns:p="http://schemas.microsoft.com/office/2006/metadata/properties" xmlns:ns2="0f2f2caf-3a4a-447c-86c4-8e3cd1184a01" xmlns:ns3="c786cd31-8fca-4574-9903-686ddf9dd225" targetNamespace="http://schemas.microsoft.com/office/2006/metadata/properties" ma:root="true" ma:fieldsID="fa9a712e9956928f4545a2ed0205f988" ns2:_="" ns3:_="">
    <xsd:import namespace="0f2f2caf-3a4a-447c-86c4-8e3cd1184a01"/>
    <xsd:import namespace="c786cd31-8fca-4574-9903-686ddf9dd2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Checked" minOccurs="0"/>
                <xsd:element ref="ns2:Checked2"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2f2caf-3a4a-447c-86c4-8e3cd1184a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Checked" ma:index="17" nillable="true" ma:displayName="Checked" ma:default="1" ma:format="Dropdown" ma:internalName="Checked">
      <xsd:simpleType>
        <xsd:restriction base="dms:Boolean"/>
      </xsd:simpleType>
    </xsd:element>
    <xsd:element name="Checked2" ma:index="18" nillable="true" ma:displayName="Checked2" ma:format="Dropdown" ma:internalName="Checked2">
      <xsd:simpleType>
        <xsd:restriction base="dms:Choice">
          <xsd:enumeration value="No"/>
          <xsd:enumeration value="Yes"/>
          <xsd:enumeration value="Choice 3"/>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86cd31-8fca-4574-9903-686ddf9dd22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ad641b7-cabf-4c2f-8a2e-3187e7bdd1d1}" ma:internalName="TaxCatchAll" ma:showField="CatchAllData" ma:web="c786cd31-8fca-4574-9903-686ddf9dd2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hecked xmlns="0f2f2caf-3a4a-447c-86c4-8e3cd1184a01">true</Checked>
    <TaxCatchAll xmlns="c786cd31-8fca-4574-9903-686ddf9dd225" xsi:nil="true"/>
    <Checked2 xmlns="0f2f2caf-3a4a-447c-86c4-8e3cd1184a01" xsi:nil="true"/>
    <lcf76f155ced4ddcb4097134ff3c332f xmlns="0f2f2caf-3a4a-447c-86c4-8e3cd1184a0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F8E013-636B-412F-8B16-187CD19980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2f2caf-3a4a-447c-86c4-8e3cd1184a01"/>
    <ds:schemaRef ds:uri="c786cd31-8fca-4574-9903-686ddf9dd2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B9B09D-064D-4009-B258-80FD48F2D316}">
  <ds:schemaRefs>
    <ds:schemaRef ds:uri="http://schemas.microsoft.com/office/2006/metadata/properties"/>
    <ds:schemaRef ds:uri="http://schemas.microsoft.com/office/infopath/2007/PartnerControls"/>
    <ds:schemaRef ds:uri="0f2f2caf-3a4a-447c-86c4-8e3cd1184a01"/>
    <ds:schemaRef ds:uri="c786cd31-8fca-4574-9903-686ddf9dd225"/>
  </ds:schemaRefs>
</ds:datastoreItem>
</file>

<file path=customXml/itemProps3.xml><?xml version="1.0" encoding="utf-8"?>
<ds:datastoreItem xmlns:ds="http://schemas.openxmlformats.org/officeDocument/2006/customXml" ds:itemID="{BDB66012-E7B8-4276-B345-9410EC0BC8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17999</Words>
  <Application>Microsoft Office PowerPoint</Application>
  <PresentationFormat>On-screen Show (16:9)</PresentationFormat>
  <Paragraphs>688</Paragraphs>
  <Slides>55</Slides>
  <Notes>54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Calibri Light</vt:lpstr>
      <vt:lpstr>Lucida Sans Typewriter</vt:lpstr>
      <vt:lpstr>Wingdings</vt:lpstr>
      <vt:lpstr>Office Theme</vt:lpstr>
      <vt:lpstr>PowerPoint Presentation</vt:lpstr>
      <vt:lpstr>Chlamydia — Rates of Reported Cases by Sex, United States, 2013–2022</vt:lpstr>
      <vt:lpstr>Chlamydia — Rates of Reported Cases by Age Group and Sex, United States, 2022</vt:lpstr>
      <vt:lpstr>Chlamydia — Rates of Reported Cases Among Women Aged 15–44 Years by Age Group, United States, 2013–2022</vt:lpstr>
      <vt:lpstr>Chlamydia — Rates of Reported Cases by Race/Hispanic Ethnicity and Sex, United States, 2022</vt:lpstr>
      <vt:lpstr>Chlamydia — Rates of Reported Cases Among Women by Jurisdiction, United States and Territories, 2022</vt:lpstr>
      <vt:lpstr>Chlamydia — Rates of Reported Cases Among Women Aged 15–24 Years by Jurisdiction, United States and Territories, 2022</vt:lpstr>
      <vt:lpstr>Chlamydia — Ratios of Rates of Reported Cases Among Persons Aged 15–24 Years by Sex, Race/Hispanic Ethnicity, and Region, United States, 2022</vt:lpstr>
      <vt:lpstr>Chlamydia — Reported Cases by Reporting Source and Sex, United States, 2013–2022</vt:lpstr>
      <vt:lpstr>Chlamydia — Proportion of STD Clinic Patients Testing Positive by Age Group, Sex, and Sex of Sex Partners, STD Surveillance Network (SSuN), 2022</vt:lpstr>
      <vt:lpstr>Gonorrhea — Rates of Reported Cases by Sex, United States, 2013–2022</vt:lpstr>
      <vt:lpstr>Gonorrhea — Rates of Reported Cases by Age Group and Sex, United States, 2022</vt:lpstr>
      <vt:lpstr>Gonorrhea — Rates of Reported Cases Among Women Aged 15–44 Years by Age Group, United States, 2013–2022</vt:lpstr>
      <vt:lpstr>Gonorrhea — Rates of Reported Cases by Race/Hispanic Ethnicity and Sex, United States, 2022</vt:lpstr>
      <vt:lpstr>Gonorrhea — Rates of Reported Cases Among Women by Jurisdiction, United States and Territories, 2022</vt:lpstr>
      <vt:lpstr>Gonorrhea — Rates of Reported Cases Among Women Aged 15–24 Years by Jurisdiction, United States and Territories, 2022</vt:lpstr>
      <vt:lpstr>Gonorrhea — Ratios of Rates of Reported Cases by Sex, Race/Hispanic Ethnicity, and Region, United States, 2022</vt:lpstr>
      <vt:lpstr>Gonorrhea — Reported Cases by Reporting Source and Sex, United States, 2013–2022</vt:lpstr>
      <vt:lpstr>Gonorrhea — Proportion of STD Clinic Patients Testing Positive by Age Group, Sex, and Sex of Sex Partners, STD Surveillance Network (SSuN), 2022</vt:lpstr>
      <vt:lpstr>Gonorrhea — Estimated Proportion of Cases by Sex and Sex of Sex Partners and Jurisdiction, STD Surveillance Network (SSuN), 2022</vt:lpstr>
      <vt:lpstr>Primary and Secondary Syphilis — Rates of Reported Cases by Sex, United States, 2013–2022</vt:lpstr>
      <vt:lpstr>Primary and Secondary Syphilis — Rates of Reported Cases by Age Group and Sex, United States, 2022</vt:lpstr>
      <vt:lpstr>Primary and Secondary Syphilis — Rates of Reported Cases Among Women Aged 15–44 Years by Age Group, United States, 2013–2022</vt:lpstr>
      <vt:lpstr>Primary and Secondary Syphilis — Rates of Reported Cases by Race/Hispanic Ethnicity and Sex, United States, 2022</vt:lpstr>
      <vt:lpstr>Primary and Secondary Syphilis — Rates of Reported Cases by Sex and Male-to-Female Rate Ratios, United States, 1990–2022</vt:lpstr>
      <vt:lpstr>Primary and Secondary Syphilis — Distribution of Cases by Sex and Sex of Sex Partners, United States, 2022</vt:lpstr>
      <vt:lpstr>Primary and Secondary Syphilis — Reported Cases by Sex and Sex of Sex Partners, United States, 2013–2022</vt:lpstr>
      <vt:lpstr>Primary and Secondary Syphilis — Reported Cases by Sex, Sex of Sex Partners, and HIV Status, United States, 2022</vt:lpstr>
      <vt:lpstr>Primary and Secondary Syphilis — Reported Cases Among Women and Men Who Have Sex with Women Only by HIV Status, United States, 2013–2022</vt:lpstr>
      <vt:lpstr>Primary and Secondary Syphilis — Ratios of Rates of Reported Cases by Sex, Race/Hispanic Ethnicity, and Region, United States, 2022</vt:lpstr>
      <vt:lpstr>Primary and Secondary Syphilis — Reported Cases by Sex, Sex of Sex Partners, and Race/Hispanic Ethnicity, United States, 2022</vt:lpstr>
      <vt:lpstr>Primary and Secondary Syphilis — Reported Cases by Reporting Source and Sex, United States, 2013–2022</vt:lpstr>
      <vt:lpstr>Congenital Syphilis — Rates of Reported Cases by Year of Birth, United States, 1941–2022</vt:lpstr>
      <vt:lpstr>Congenital Syphilis — Reported Cases by Year of Birth and Rates of Reported Cases of Primary and Secondary Syphilis Among Women Aged 15–44 Years, United States, 2013–2022</vt:lpstr>
      <vt:lpstr>Syphilis— Reported Cases of Syphilis (All Stages) among Pregnant Women and Reported Cases of Congenital Syphilis by Year of Birth, United States, 2018–2022</vt:lpstr>
      <vt:lpstr>Congenital Syphilis — Case Counts and Rates of Reported Cases by Race/Hispanic Ethnicity of Mother, United States, 2022</vt:lpstr>
      <vt:lpstr>Congenital Syphilis — Total Live Births and Reported Cases by Race/Hispanic Ethnicity of Mother, United States, 2022</vt:lpstr>
      <vt:lpstr>Congenital Syphilis — Rates of Reported Cases by Year of Birth, Race/Hispanic Ethnicity of Mother, United States, 2018–2022</vt:lpstr>
      <vt:lpstr>Congenital Syphilis — Rates of Reported Cases by Jurisdiction, United States and Territories, 2022</vt:lpstr>
      <vt:lpstr>Congenital Syphilis — Reported Cases by Year of Birth and Jurisdiction, United States and Territories, 2013–2022</vt:lpstr>
      <vt:lpstr>Congenital Syphilis — Reported Cases by Year of Birth and Jurisdiction, United States and Territories, 2013 and 2022</vt:lpstr>
      <vt:lpstr>Congenital Syphilis — Rates of Reported Cases by Year of Birth and Jurisdiction, United States and Territories, 2013–2022</vt:lpstr>
      <vt:lpstr>Congenital Syphilis — Rates of Reported Cases by Year of Birth and Jurisdiction, United States and Territories, 2013 and 2022</vt:lpstr>
      <vt:lpstr>Congenital Syphilis — Reported Cases by Vital Status and Clinical Signs and Symptoms* of Infection, United States, 2018–2022</vt:lpstr>
      <vt:lpstr>Congenital Syphilis — Reported Stillbirths and Infant Deaths, United States, 2013–2022</vt:lpstr>
      <vt:lpstr>Congenital Syphilis — Distribution of Receipt of Testing and Treatment by Pregnant Persons with a Congenital Syphilis Outcome, United States, 2022</vt:lpstr>
      <vt:lpstr>Primary and Secondary Syphilis — Rates of Reported Cases Among Women by State, United States and Territories, 2022</vt:lpstr>
      <vt:lpstr>Primary and Secondary Syphilis — Rates of Reported Cases Among Women Aged 15–44 Years by Jurisdiction, United States and Territories, 2013–2022</vt:lpstr>
      <vt:lpstr>Primary and Secondary Syphilis — Rates of Reported Cases Among Women Aged 15–44 Years by Jurisdiction, United States and Territories, 2013 and 2022</vt:lpstr>
      <vt:lpstr>Syphilis (All Stages) — Rates of Reported Cases Among Women Aged 15–44 Years by Jurisdiction, United States and Territories, 2013 and 2022</vt:lpstr>
      <vt:lpstr>Syphilis (All Stages) — Rates of Reported Cases Among Women Aged 15–44 Years by Jurisdiction, United States and Territories, 2013–2022</vt:lpstr>
      <vt:lpstr>Syphilis (All Stages) — Reported Cases Among Women Aged 15–44 Years by County, United States, 2018–2022</vt:lpstr>
      <vt:lpstr>Syphilis (All Stages) — Reported Cases Among Women Aged 15–44 Years by County, United States, 2018 and 2022</vt:lpstr>
      <vt:lpstr>Primary and Secondary Syphilis — Rates of Reported Cases Among Women Aged 15–44 Years by County, United States, 2022</vt:lpstr>
      <vt:lpstr>Reference Map of US Census Regions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emplate>Office Theme</Template>
  <TotalTime>36</TotalTime>
  <Words>0</Words>
  <Application>Microsoft Office PowerPoint</Application>
  <PresentationFormat>On-screen Show (16:9)</PresentationFormat>
  <Paragraphs>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STI Surveillance Report Draft</dc:title>
  <dc:creator/>
  <cp:keywords/>
  <cp:lastModifiedBy>Yashar, Elliane (CDC/NCHHSTP/DSTDP)</cp:lastModifiedBy>
  <cp:revision>2</cp:revision>
  <dcterms:created xsi:type="dcterms:W3CDTF">2024-01-15T23:41:36Z</dcterms:created>
  <dcterms:modified xsi:type="dcterms:W3CDTF">2024-04-02T19:32:04Z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utput">
    <vt:lpwstr/>
  </property>
  <property fmtid="{D5CDD505-2E9C-101B-9397-08002B2CF9AE}" pid="3" name="MSIP_Label_7b94a7b8-f06c-4dfe-bdcc-9b548fd58c31_Enabled">
    <vt:lpwstr>true</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ContentBits">
    <vt:lpwstr>0</vt:lpwstr>
  </property>
  <property fmtid="{D5CDD505-2E9C-101B-9397-08002B2CF9AE}" pid="8" name="MSIP_Label_7b94a7b8-f06c-4dfe-bdcc-9b548fd58c31_ActionId">
    <vt:lpwstr>645bbce5-79fe-4d0e-b363-1e467b720232</vt:lpwstr>
  </property>
  <property fmtid="{D5CDD505-2E9C-101B-9397-08002B2CF9AE}" pid="9" name="MSIP_Label_7b94a7b8-f06c-4dfe-bdcc-9b548fd58c31_SetDate">
    <vt:lpwstr>2024-01-16T22:13:54Z</vt:lpwstr>
  </property>
  <property fmtid="{D5CDD505-2E9C-101B-9397-08002B2CF9AE}" pid="10" name="ContentTypeId">
    <vt:lpwstr>0x010100492EA135D25CF64DBAD3A1A74C69F504</vt:lpwstr>
  </property>
</Properties>
</file>