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6"/>
  </p:notesMasterIdLst>
  <p:sldIdLst>
    <p:sldId id="268"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98AA9-5C1C-492C-5F5C-53204B01D413}" v="1" dt="2024-01-16T21:53:42.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34" d="100"/>
          <a:sy n="134" d="100"/>
        </p:scale>
        <p:origin x="5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C29B1A44-0FEC-4934-92B2-42D7670014C4}"/>
    <pc:docChg chg="custSel delSld modSld">
      <pc:chgData name="Yashar, Elliane (CDC/NCHHSTP/DSTDP)" userId="0067169b-dfcc-42c6-8128-75ad3e970bc6" providerId="ADAL" clId="{C29B1A44-0FEC-4934-92B2-42D7670014C4}" dt="2024-01-16T21:55:10.441" v="9" actId="27636"/>
      <pc:docMkLst>
        <pc:docMk/>
      </pc:docMkLst>
      <pc:sldChg chg="del">
        <pc:chgData name="Yashar, Elliane (CDC/NCHHSTP/DSTDP)" userId="0067169b-dfcc-42c6-8128-75ad3e970bc6" providerId="ADAL" clId="{C29B1A44-0FEC-4934-92B2-42D7670014C4}" dt="2024-01-16T21:54:30.128" v="2" actId="2696"/>
        <pc:sldMkLst>
          <pc:docMk/>
          <pc:sldMk cId="0" sldId="256"/>
        </pc:sldMkLst>
      </pc:sldChg>
      <pc:sldChg chg="modSp mod">
        <pc:chgData name="Yashar, Elliane (CDC/NCHHSTP/DSTDP)" userId="0067169b-dfcc-42c6-8128-75ad3e970bc6" providerId="ADAL" clId="{C29B1A44-0FEC-4934-92B2-42D7670014C4}" dt="2024-01-16T21:54:34.260" v="3" actId="404"/>
        <pc:sldMkLst>
          <pc:docMk/>
          <pc:sldMk cId="0" sldId="257"/>
        </pc:sldMkLst>
        <pc:spChg chg="mod">
          <ac:chgData name="Yashar, Elliane (CDC/NCHHSTP/DSTDP)" userId="0067169b-dfcc-42c6-8128-75ad3e970bc6" providerId="ADAL" clId="{C29B1A44-0FEC-4934-92B2-42D7670014C4}" dt="2024-01-16T21:54:34.260" v="3" actId="404"/>
          <ac:spMkLst>
            <pc:docMk/>
            <pc:sldMk cId="0" sldId="257"/>
            <ac:spMk id="2" creationId="{00000000-0000-0000-0000-000000000000}"/>
          </ac:spMkLst>
        </pc:spChg>
      </pc:sldChg>
      <pc:sldChg chg="modSp mod">
        <pc:chgData name="Yashar, Elliane (CDC/NCHHSTP/DSTDP)" userId="0067169b-dfcc-42c6-8128-75ad3e970bc6" providerId="ADAL" clId="{C29B1A44-0FEC-4934-92B2-42D7670014C4}" dt="2024-01-16T21:55:10.441" v="9" actId="27636"/>
        <pc:sldMkLst>
          <pc:docMk/>
          <pc:sldMk cId="0" sldId="261"/>
        </pc:sldMkLst>
        <pc:spChg chg="mod">
          <ac:chgData name="Yashar, Elliane (CDC/NCHHSTP/DSTDP)" userId="0067169b-dfcc-42c6-8128-75ad3e970bc6" providerId="ADAL" clId="{C29B1A44-0FEC-4934-92B2-42D7670014C4}" dt="2024-01-16T21:55:04.524" v="7" actId="404"/>
          <ac:spMkLst>
            <pc:docMk/>
            <pc:sldMk cId="0" sldId="261"/>
            <ac:spMk id="2" creationId="{00000000-0000-0000-0000-000000000000}"/>
          </ac:spMkLst>
        </pc:spChg>
        <pc:spChg chg="mod">
          <ac:chgData name="Yashar, Elliane (CDC/NCHHSTP/DSTDP)" userId="0067169b-dfcc-42c6-8128-75ad3e970bc6" providerId="ADAL" clId="{C29B1A44-0FEC-4934-92B2-42D7670014C4}" dt="2024-01-16T21:55:10.441" v="9" actId="27636"/>
          <ac:spMkLst>
            <pc:docMk/>
            <pc:sldMk cId="0" sldId="261"/>
            <ac:spMk id="4" creationId="{00000000-0000-0000-0000-000000000000}"/>
          </ac:spMkLst>
        </pc:spChg>
      </pc:sldChg>
      <pc:sldChg chg="modSp mod">
        <pc:chgData name="Yashar, Elliane (CDC/NCHHSTP/DSTDP)" userId="0067169b-dfcc-42c6-8128-75ad3e970bc6" providerId="ADAL" clId="{C29B1A44-0FEC-4934-92B2-42D7670014C4}" dt="2024-01-16T21:54:46.493" v="4" actId="404"/>
        <pc:sldMkLst>
          <pc:docMk/>
          <pc:sldMk cId="0" sldId="264"/>
        </pc:sldMkLst>
        <pc:spChg chg="mod">
          <ac:chgData name="Yashar, Elliane (CDC/NCHHSTP/DSTDP)" userId="0067169b-dfcc-42c6-8128-75ad3e970bc6" providerId="ADAL" clId="{C29B1A44-0FEC-4934-92B2-42D7670014C4}" dt="2024-01-16T21:54:46.493" v="4" actId="404"/>
          <ac:spMkLst>
            <pc:docMk/>
            <pc:sldMk cId="0" sldId="264"/>
            <ac:spMk id="2" creationId="{00000000-0000-0000-0000-000000000000}"/>
          </ac:spMkLst>
        </pc:spChg>
      </pc:sldChg>
      <pc:sldChg chg="modSp mod">
        <pc:chgData name="Yashar, Elliane (CDC/NCHHSTP/DSTDP)" userId="0067169b-dfcc-42c6-8128-75ad3e970bc6" providerId="ADAL" clId="{C29B1A44-0FEC-4934-92B2-42D7670014C4}" dt="2024-01-16T21:54:51.324" v="5" actId="404"/>
        <pc:sldMkLst>
          <pc:docMk/>
          <pc:sldMk cId="0" sldId="265"/>
        </pc:sldMkLst>
        <pc:spChg chg="mod">
          <ac:chgData name="Yashar, Elliane (CDC/NCHHSTP/DSTDP)" userId="0067169b-dfcc-42c6-8128-75ad3e970bc6" providerId="ADAL" clId="{C29B1A44-0FEC-4934-92B2-42D7670014C4}" dt="2024-01-16T21:54:51.324" v="5" actId="404"/>
          <ac:spMkLst>
            <pc:docMk/>
            <pc:sldMk cId="0" sldId="265"/>
            <ac:spMk id="2" creationId="{00000000-0000-0000-0000-000000000000}"/>
          </ac:spMkLst>
        </pc:spChg>
      </pc:sldChg>
      <pc:sldChg chg="modSp mod">
        <pc:chgData name="Yashar, Elliane (CDC/NCHHSTP/DSTDP)" userId="0067169b-dfcc-42c6-8128-75ad3e970bc6" providerId="ADAL" clId="{C29B1A44-0FEC-4934-92B2-42D7670014C4}" dt="2024-01-16T21:54:59.627" v="6" actId="404"/>
        <pc:sldMkLst>
          <pc:docMk/>
          <pc:sldMk cId="0" sldId="266"/>
        </pc:sldMkLst>
        <pc:spChg chg="mod">
          <ac:chgData name="Yashar, Elliane (CDC/NCHHSTP/DSTDP)" userId="0067169b-dfcc-42c6-8128-75ad3e970bc6" providerId="ADAL" clId="{C29B1A44-0FEC-4934-92B2-42D7670014C4}" dt="2024-01-16T21:54:59.627" v="6" actId="404"/>
          <ac:spMkLst>
            <pc:docMk/>
            <pc:sldMk cId="0" sldId="266"/>
            <ac:spMk id="2" creationId="{00000000-0000-0000-0000-000000000000}"/>
          </ac:spMkLst>
        </pc:spChg>
      </pc:sldChg>
      <pc:sldChg chg="modSp mod">
        <pc:chgData name="Yashar, Elliane (CDC/NCHHSTP/DSTDP)" userId="0067169b-dfcc-42c6-8128-75ad3e970bc6" providerId="ADAL" clId="{C29B1A44-0FEC-4934-92B2-42D7670014C4}" dt="2024-01-16T21:54:24.715" v="1" actId="1076"/>
        <pc:sldMkLst>
          <pc:docMk/>
          <pc:sldMk cId="1366233507" sldId="268"/>
        </pc:sldMkLst>
        <pc:spChg chg="mod">
          <ac:chgData name="Yashar, Elliane (CDC/NCHHSTP/DSTDP)" userId="0067169b-dfcc-42c6-8128-75ad3e970bc6" providerId="ADAL" clId="{C29B1A44-0FEC-4934-92B2-42D7670014C4}" dt="2024-01-16T21:54:24.715" v="1" actId="1076"/>
          <ac:spMkLst>
            <pc:docMk/>
            <pc:sldMk cId="1366233507" sldId="268"/>
            <ac:spMk id="3" creationId="{EA180C28-BDE1-73F7-4EC3-2134AD1043A6}"/>
          </ac:spMkLst>
        </pc:spChg>
      </pc:sldChg>
    </pc:docChg>
  </pc:docChgLst>
  <pc:docChgLst>
    <pc:chgData name="Yashar, Elliane (CDC/NCHHSTP/DSTDP)" userId="S::ldu8@cdc.gov::0067169b-dfcc-42c6-8128-75ad3e970bc6" providerId="AD" clId="Web-{178B6D6B-8860-598B-BF3C-15F5F50C23A5}"/>
    <pc:docChg chg="modSld">
      <pc:chgData name="Yashar, Elliane (CDC/NCHHSTP/DSTDP)" userId="S::ldu8@cdc.gov::0067169b-dfcc-42c6-8128-75ad3e970bc6" providerId="AD" clId="Web-{178B6D6B-8860-598B-BF3C-15F5F50C23A5}" dt="2024-01-18T15:10:21.857" v="2"/>
      <pc:docMkLst>
        <pc:docMk/>
      </pc:docMkLst>
      <pc:sldChg chg="modNotes">
        <pc:chgData name="Yashar, Elliane (CDC/NCHHSTP/DSTDP)" userId="S::ldu8@cdc.gov::0067169b-dfcc-42c6-8128-75ad3e970bc6" providerId="AD" clId="Web-{178B6D6B-8860-598B-BF3C-15F5F50C23A5}" dt="2024-01-18T15:10:21.857" v="2"/>
        <pc:sldMkLst>
          <pc:docMk/>
          <pc:sldMk cId="1366233507" sldId="268"/>
        </pc:sldMkLst>
      </pc:sldChg>
    </pc:docChg>
  </pc:docChgLst>
  <pc:docChgLst>
    <pc:chgData name="Yashar, Elliane (CDC/NCHHSTP/DSTDP)" userId="S::ldu8@cdc.gov::0067169b-dfcc-42c6-8128-75ad3e970bc6" providerId="AD" clId="Web-{1C83CB7A-5505-49EC-A099-E192DF52133F}"/>
    <pc:docChg chg="modSld">
      <pc:chgData name="Yashar, Elliane (CDC/NCHHSTP/DSTDP)" userId="S::ldu8@cdc.gov::0067169b-dfcc-42c6-8128-75ad3e970bc6" providerId="AD" clId="Web-{1C83CB7A-5505-49EC-A099-E192DF52133F}" dt="2024-01-18T16:39:45.037" v="0"/>
      <pc:docMkLst>
        <pc:docMk/>
      </pc:docMkLst>
      <pc:sldChg chg="modNotes">
        <pc:chgData name="Yashar, Elliane (CDC/NCHHSTP/DSTDP)" userId="S::ldu8@cdc.gov::0067169b-dfcc-42c6-8128-75ad3e970bc6" providerId="AD" clId="Web-{1C83CB7A-5505-49EC-A099-E192DF52133F}" dt="2024-01-18T16:39:45.037" v="0"/>
        <pc:sldMkLst>
          <pc:docMk/>
          <pc:sldMk cId="1366233507" sldId="268"/>
        </pc:sldMkLst>
      </pc:sldChg>
    </pc:docChg>
  </pc:docChgLst>
  <pc:docChgLst>
    <pc:chgData name="Yashar, Elliane (CDC/NCHHSTP/DSTDP)" userId="S::ldu8@cdc.gov::0067169b-dfcc-42c6-8128-75ad3e970bc6" providerId="AD" clId="Web-{9A198AA9-5C1C-492C-5F5C-53204B01D413}"/>
    <pc:docChg chg="mod addSld">
      <pc:chgData name="Yashar, Elliane (CDC/NCHHSTP/DSTDP)" userId="S::ldu8@cdc.gov::0067169b-dfcc-42c6-8128-75ad3e970bc6" providerId="AD" clId="Web-{9A198AA9-5C1C-492C-5F5C-53204B01D413}" dt="2024-01-16T21:53:42.251" v="1"/>
      <pc:docMkLst>
        <pc:docMk/>
      </pc:docMkLst>
      <pc:sldChg chg="add">
        <pc:chgData name="Yashar, Elliane (CDC/NCHHSTP/DSTDP)" userId="S::ldu8@cdc.gov::0067169b-dfcc-42c6-8128-75ad3e970bc6" providerId="AD" clId="Web-{9A198AA9-5C1C-492C-5F5C-53204B01D413}" dt="2024-01-16T21:53:42.251" v="1"/>
        <pc:sldMkLst>
          <pc:docMk/>
          <pc:sldMk cId="1366233507"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2022. Data presented include case</a:t>
            </a:r>
            <a:r>
              <a:rPr lang="en-US" dirty="0"/>
              <a:t> notifications </a:t>
            </a:r>
            <a:r>
              <a:rPr lang="en-US" sz="1200" kern="1200" dirty="0">
                <a:solidFill>
                  <a:schemeClr val="tx1"/>
                </a:solidFill>
                <a:effectLst/>
                <a:latin typeface="+mn-lt"/>
                <a:ea typeface="+mn-ea"/>
                <a:cs typeface="+mn-cs"/>
              </a:rPr>
              <a:t>provided to CDC through the National Notifiable Diseases Surveillance System (NNDSS) and data collected through projects and programs that monitor STIs in various settings, including the STD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and the Gonococcal Isolate Surveillance Project (GISP).</a:t>
            </a:r>
            <a:r>
              <a:rPr lang="en-US" dirty="0"/>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https://www.cdc.gov/std/statistics/2022/technical-notes.htm.</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https://www.cdc.gov/std/statistics/2022/data.zip.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2022.</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Within each of the four race/Hispanic ethnicity groups displayed, men who have sex with men (MSM) accounted for the highest proportion of primary and secondary (P&amp;S) syphilis cases. Of P&amp;S syphilis cases among MSM, 32.6% were non-Hispanic White, 28.4% were non-Hispanic Black or African American, 26.2% were Hispanic or Latino, and 12.7% were another known or unknown race and not reported to be Hispanic or Latino.</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Cases by Sex Sex of Sex Partners and Race Hispanic Ethnicity (US 2022)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2021 to 2022, the number of primary and secondary (P&amp;S) syphilis cases reported from STD clinics did not change substantially (&lt;1.0% change) among men who have sex with men (MSM; 3,102 to 3,077 cases), increased 8.7% among men who have sex with women only (MSW; 1,928 to 2,096 cases), and decreased 7.0% among men with unknown sex of sex partners (MSU; 748 to 696 cases). Concurrently, the number of cases reported from non-STD clinics increased 3.1% among MSM (14,115 to 14,555 cases), increased 19.1% among MSW (8,337 to 9,929 cases), and did not change substantially (&lt;1.0% change) among MSU (8,806 to 8,881 cases).</a:t>
            </a:r>
          </a:p>
          <a:p>
            <a:pPr marL="0" lvl="0" indent="0">
              <a:buNone/>
            </a:pPr>
            <a:endParaRPr/>
          </a:p>
          <a:p>
            <a:pPr marL="0" lvl="0" indent="0">
              <a:buNone/>
            </a:pPr>
            <a:r>
              <a:t>During a ten-year period (2013 to 2022), the number of P&amp;S syphilis cases reported from STD clinics increased 2.7% among MSM (2,995 to 3,077 cases), 232.7% among MSW (630 to 2,096 cases), and 158.7% among MSU (269 to 696 cases). Over the same period, the number of cases reported from non-STD clinics increased 104.6% among MSM (7,114 to 14,555 cases), 588.1% among MSW (1,443 to 9,929 cases), and 361.4% among MSU (1,925 to 8,881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Cases Men by Reporting Source and Sex of Sex Partners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participating STD clinics in the STD Surveillance Network (SSuN) who were tested for gonorrhea in 2022, 20.8% of gay, bisexual, and other men who have sex with men (MSM), 10.3% of men who have sex with women only (MSW), and 5.1% of women were positive. The proportion of STD clinic patients who tested positive for gonorrhea varied by sex and sex of sex partners, as well as by age group. MSM were noted to have higher proportions of testing positive in all age groups when compared to women and MSW. Of note, adolescent patients represent a relatively small subgroup of the clinic population and changes in the number of events in the numerator or a small denominator may lead to substantial fluctuations from year to year. Hence, data should be interpreted with caution.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SSuN methodology.</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Although the male-to-female rate ratio for primary and secondary syphilis increased from 1990 to 2013, the rate ratio has declined in recent years due to the increasing rate of syphilis among women. During 2018 to 2022, the rate of primary and secondary syphilis among women nearly tripled (3.0 per 100,000 in 2018 to 8.7 per 100,000 in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a:t>
            </a:r>
          </a:p>
          <a:p>
            <a:pPr marL="0" lvl="0" indent="0">
              <a:buNone/>
            </a:pPr>
            <a:endParaRPr/>
          </a:p>
          <a:p>
            <a:pPr marL="0" lvl="0" indent="0">
              <a:buNone/>
            </a:pPr>
            <a:r>
              <a:t>Data for all figures are available at https://www.cdc.gov/std/statistics/2022/data.zip. The file “PS Syphilis - Rates by Sex and Male-to-Female Rate Ratios (US 1990-2022).xlsx”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Of 59,016 reported primary and secondary syphilis cases in 2022, 29.0% were among men who have sex with men only. Men who have sex with men only combined with men who have sex with both men and women accounted for 33.9% of all primary and secondary syphilis cases, 45.1% of all male primary and secondary syphilis cases, and 60.0% of male primary and secondary syphilis cases with information on sex of sex partners. (Note that percentages in figure and text may not sum as expected due to rounding.)</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a:t>
            </a:r>
          </a:p>
          <a:p>
            <a:pPr marL="0" lvl="0" indent="0">
              <a:buNone/>
            </a:pPr>
            <a:endParaRPr/>
          </a:p>
          <a:p>
            <a:pPr marL="0" lvl="0" indent="0">
              <a:buNone/>
            </a:pPr>
            <a:r>
              <a:t>Data for all figures are available at https://www.cdc.gov/std/statistics/2022/data.zip. The file “PS Syphilis - Distribution by Sex and Sex of Sex Partners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the period from 2013 to 2022, a plurality (47.7%) of primary and secondary syphilis cases were among men who have sex with men (MSM; 165,642 cases).</a:t>
            </a:r>
          </a:p>
          <a:p>
            <a:pPr marL="0" lvl="0" indent="0">
              <a:buNone/>
            </a:pPr>
            <a:endParaRPr/>
          </a:p>
          <a:p>
            <a:pPr marL="0" lvl="0" indent="0">
              <a:buNone/>
            </a:pPr>
            <a:r>
              <a:t>During 2021 to 2022, the number of cases among MSM increased 4.0% (19,229 in 2021 to 20,004 in 2022), while the number of cases did not change substantially (&lt;1.0% change) among men with unknown sex of sex partners (MSU; 10,892 in 2021 to 10,946 in 2022), increased 19.0% among men who have sex with women only (MSW; 11,228 in 2021 to 13,359 in 2022), and increased 19.5% among women (12,265 in 2021 to 14,652 in 2022).</a:t>
            </a:r>
          </a:p>
          <a:p>
            <a:pPr marL="0" lvl="0" indent="0">
              <a:buNone/>
            </a:pPr>
            <a:endParaRPr/>
          </a:p>
          <a:p>
            <a:pPr marL="0" lvl="0" indent="0">
              <a:buNone/>
            </a:pPr>
            <a:r>
              <a:t>During the five-year period from 2018 to 2022, the number of cases among MSM increased 6.6% (18,760 in 2018 to 20,004 in 2022), while the number of cases increased 86.9% among MSU (5,858 in 2018 to 10,946 in 2022), 146.7% among MSW (5,416 in 2018 to 13,359 in 2022), and 193.3% among women (4,995 in 2018 to 14,652 in 2022).</a:t>
            </a:r>
          </a:p>
          <a:p>
            <a:pPr marL="0" lvl="0" indent="0">
              <a:buNone/>
            </a:pPr>
            <a:endParaRPr/>
          </a:p>
          <a:p>
            <a:pPr marL="0" lvl="0" indent="0">
              <a:buNone/>
            </a:pPr>
            <a:r>
              <a:t>During the 10-year period from 2013 to 2022, the number of cases among MSM increased 82.6% (10,954 in 2013 to 20,004 in 2022), while the number of cases increased 307.4% among MSU (2,687 in 2013 to 10,946 in 2022), 501.8% among MSW (2,220 in 2013 to 13,359 in 2022), and 876.8% among women (1,500 in 2013 to 14,652 in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Cases by Sex and Sex of Sex Partners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37 states and the District of Columbia (DC) provided data to classify at least 70% of male primary and secondary syphilis cases as men who have sex with men (MSM) or men who have sex with women only. Among the states, estimated rates of primary and secondary syphilis cases in MSM ranged from 41 per 100,000 in Vermont to 1,159 per 100,000 in Mississippi. The estimated rate in DC was 377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and information on estimating MSM population sizes for rate denominators.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Rates MSM by Jurisdiction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Starting in 2018, jurisdictions were able to provide gender identity for reported cases of primary and secondary syphilis; however, not all jurisdictions have been able to report complete data. To minimize bias due to missing data, this figure displays data from states with ≥70% complete information on gender identity for primary and secondary syphilis cases. As reporting of gender identity improves, case counts and distribution of cases by gender identity will become more representative of the US.</a:t>
            </a:r>
          </a:p>
          <a:p>
            <a:pPr marL="0" lvl="0" indent="0">
              <a:buNone/>
            </a:pPr>
            <a:endParaRPr/>
          </a:p>
          <a:p>
            <a:pPr marL="0" lvl="0" indent="0">
              <a:buNone/>
            </a:pPr>
            <a:r>
              <a:t>In 2022, 23 states and the District of Columbia reported gender identity for ≥70% of reported primary and secondary syphilis cases. In those areas, 32,530 total cases were reported, of which 95.0% were reported with cisgender (i.e., not transgender) identity, 3.5% were reported with missing or unknown gender identity, and 1.6% were reported with transgender identity, specifically as transgender women (1.3%), transgender men (0.2%), and unspecified transgender identity (0.1%).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and collection of gender identity.</a:t>
            </a:r>
          </a:p>
          <a:p>
            <a:pPr marL="0" lvl="0" indent="0">
              <a:buNone/>
            </a:pPr>
            <a:endParaRPr/>
          </a:p>
          <a:p>
            <a:pPr marL="0" lvl="0" indent="0">
              <a:buNone/>
            </a:pPr>
            <a:r>
              <a:t>Data for all figures are available at https://www.cdc.gov/std/statistics/2022/data.zip. The file “PS Syphilis - Distribution by Gender Identity in Reporting Jurisdictions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syphilis cases with reported HIV status, 41.7% of cases among men who have sex with men were HIV positive, compared with 33.3% of cases among men with unknown sex of sex partners, 6.3% of cases among men who have sex with women only, and 4.0% of cases among women.</a:t>
            </a:r>
          </a:p>
          <a:p>
            <a:pPr marL="0" lvl="0" indent="0">
              <a:buNone/>
            </a:pPr>
            <a:endParaRPr/>
          </a:p>
          <a:p>
            <a:pPr marL="0" lvl="0" indent="0">
              <a:buNone/>
            </a:pPr>
            <a:r>
              <a:t>For this figure, HIV status is categorized as reported by jurisdictions. Jurisdictions determine HIV status using multiple sources, including self-report, match with HIV registry, and available test results. Cases reported with a missing or unknown status are categorized as having an unknown HIV status.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Cases by Sex Sex of Sex Partners and HIV Status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2013 to 2022, a plurality (45.6%) of primary and secondary syphilis cases among men who have sex with men (MSM) were among persons reported as HIV negative.</a:t>
            </a:r>
          </a:p>
          <a:p>
            <a:pPr marL="0" lvl="0" indent="0">
              <a:buNone/>
            </a:pPr>
            <a:endParaRPr/>
          </a:p>
          <a:p>
            <a:pPr marL="0" lvl="0" indent="0">
              <a:buNone/>
            </a:pPr>
            <a:r>
              <a:t>During 2021 to 2022, the number of cases among MSM who were reported as HIV negative increased 12.1% (from 9,068 in 2021 to 10,161 in 2022), the number who were reported as HIV positive did not change substantially (&lt;1.0% change) (from 7,345 in 2021 to 7,281 in 2022), and the number who were reported with unknown HIV status decreased 9.0% (from 2,816 in 2021 to 2,562 in 2022).</a:t>
            </a:r>
          </a:p>
          <a:p>
            <a:pPr marL="0" lvl="0" indent="0">
              <a:buNone/>
            </a:pPr>
            <a:endParaRPr/>
          </a:p>
          <a:p>
            <a:pPr marL="0" lvl="0" indent="0">
              <a:buNone/>
            </a:pPr>
            <a:r>
              <a:t>During 2013 to 2022, the number of cases among MSM who were reported as HIV negative increased 145.6% (from 4,137 in 2013 to 10,161 in 2022), the number who were reported as HIV positive increased 56.3% (from 4,659 in 2013 to 7,281 in 2022), and the number who were reported with unknown HIV status increased 18.7% (from 2,158 in 2013 to 2,562 in 2022).</a:t>
            </a:r>
          </a:p>
          <a:p>
            <a:pPr marL="0" lvl="0" indent="0">
              <a:buNone/>
            </a:pPr>
            <a:endParaRPr/>
          </a:p>
          <a:p>
            <a:pPr marL="0" lvl="0" indent="0">
              <a:buNone/>
            </a:pPr>
            <a:r>
              <a:t>Since 2015, the number of primary and secondary syphilis cases among MSM who are HIV negative has surpassed the number of cases among those who are HIV positive.</a:t>
            </a:r>
          </a:p>
          <a:p>
            <a:pPr marL="0" lvl="0" indent="0">
              <a:buNone/>
            </a:pPr>
            <a:endParaRPr/>
          </a:p>
          <a:p>
            <a:pPr marL="0" lvl="0" indent="0">
              <a:buNone/>
            </a:pPr>
            <a:r>
              <a:t>For this figure, HIV status is categorized as reported by jurisdictions. Jurisdictions determine HIV status using multiple sources, including self-report, match with HIV registry, and available test results. Cases reported with a missing or unknown status are categorized as having an unknown HIV status.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Cases MSM by HIV Status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1/18/2024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t>Sexually Transmitted Infections</a:t>
            </a: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dirty="0">
              <a:ln>
                <a:noFill/>
              </a:ln>
              <a:solidFill>
                <a:srgbClr val="00788A"/>
              </a:solidFill>
              <a:effectLst/>
              <a:uLnTx/>
              <a:uFillTx/>
              <a:latin typeface="Calibri" panose="020F0502020204030204"/>
              <a:ea typeface="+mj-ea"/>
              <a:cs typeface="+mj-cs"/>
            </a:endParaRPr>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dirty="0"/>
              <a:t>Surveillance 2022</a:t>
            </a:r>
            <a:br>
              <a:rPr lang="en-US" sz="3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dirty="0"/>
          </a:p>
        </p:txBody>
      </p:sp>
      <p:sp>
        <p:nvSpPr>
          <p:cNvPr id="3" name="TextBox 2">
            <a:extLst>
              <a:ext uri="{FF2B5EF4-FFF2-40B4-BE49-F238E27FC236}">
                <a16:creationId xmlns:a16="http://schemas.microsoft.com/office/drawing/2014/main" id="{EA180C28-BDE1-73F7-4EC3-2134AD1043A6}"/>
              </a:ext>
            </a:extLst>
          </p:cNvPr>
          <p:cNvSpPr txBox="1"/>
          <p:nvPr/>
        </p:nvSpPr>
        <p:spPr>
          <a:xfrm>
            <a:off x="2285999" y="3383365"/>
            <a:ext cx="4572000" cy="523220"/>
          </a:xfrm>
          <a:prstGeom prst="rect">
            <a:avLst/>
          </a:prstGeom>
          <a:noFill/>
        </p:spPr>
        <p:txBody>
          <a:bodyPr wrap="square">
            <a:spAutoFit/>
          </a:bodyPr>
          <a:lstStyle/>
          <a:p>
            <a:r>
              <a:rPr lang="en-US" sz="2800" b="1" i="0" u="none" strike="noStrike" dirty="0">
                <a:solidFill>
                  <a:srgbClr val="000000"/>
                </a:solidFill>
                <a:effectLst/>
                <a:latin typeface="Calibri" panose="020F0502020204030204" pitchFamily="34" charset="0"/>
              </a:rPr>
              <a:t>Sexual and Gender Minorities</a:t>
            </a:r>
            <a:endParaRPr lang="en-US" sz="2800" dirty="0"/>
          </a:p>
        </p:txBody>
      </p:sp>
    </p:spTree>
    <p:extLst>
      <p:ext uri="{BB962C8B-B14F-4D97-AF65-F5344CB8AC3E}">
        <p14:creationId xmlns:p14="http://schemas.microsoft.com/office/powerpoint/2010/main" val="136623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Primary and Secondary Syphilis — Reported Cases by Sex, Sex of Sex Partners, and Race/Hispanic Ethnicity, United States, 2022</a:t>
            </a:r>
          </a:p>
        </p:txBody>
      </p:sp>
      <p:pic>
        <p:nvPicPr>
          <p:cNvPr id="3" name="Picture 1" descr="Bar graph showing reported primary and secondary syphilis cases by sex and sex of sex partners and race and Hispanic ethnicity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Primary and Secondary Syphilis — Reported Cases among Men by Reporting Source and Sex of Sex Partners, United States, 2013–2022</a:t>
            </a:r>
          </a:p>
        </p:txBody>
      </p:sp>
      <p:pic>
        <p:nvPicPr>
          <p:cNvPr id="3" name="Picture 1" descr="Line graph showing reported cases of primary and secondary syphilis among men by reporting source and sex of sex partners in the United States during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During 2013 to 2022, the proportion of all male cases with unknown reporting source was 10.2%, from a low of 6.6% (n = 1,201) in 2014 to a high of 12.6% (n = 3,777) in 2018.</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Gonorrhea — Proportion of STD Clinic Patients Testing Positive by Age Group, Sex, and Sex of Sex Partners, STD Surveillance Network (</a:t>
            </a:r>
            <a:r>
              <a:rPr sz="2000" dirty="0" err="1"/>
              <a:t>SSuN</a:t>
            </a:r>
            <a:r>
              <a:rPr sz="2000" dirty="0"/>
              <a:t>), 2022</a:t>
            </a:r>
          </a:p>
        </p:txBody>
      </p:sp>
      <p:pic>
        <p:nvPicPr>
          <p:cNvPr id="3" name="Picture 1" descr="Bar graph showing the proportion of STD clinic patients testing positive for gonorrhea by age group and sex and sex of sex partner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49,726 unique patients in 10 participating jurisdictions (Baltimore City, California [excluding San Francisco], Columbus, Florida, Indiana, Multnomah County, New York City, Philadelphia, San Francisco, and Washington) with known sex of sex partners attending SSuN STD clinics who were tested ≥1 times for gonorrhea in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Sex and Male-to-Female Rate Ratios, United States, 1990–2022</a:t>
            </a:r>
          </a:p>
        </p:txBody>
      </p:sp>
      <p:pic>
        <p:nvPicPr>
          <p:cNvPr id="3" name="Picture 1" descr="Line graph showing rates of reported primary and secondary syphilis cases by sex as well as the male-to-female rate ratio in the United States during 1990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t>† Log scale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Sex and Sex of Sex Partners, United States, 2022</a:t>
            </a:r>
          </a:p>
        </p:txBody>
      </p:sp>
      <p:pic>
        <p:nvPicPr>
          <p:cNvPr id="3" name="Picture 1" descr="Pie graph showing the distribution of primary and secondary syphilis cases by sex and sex of sex partners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United States, 2013–2022</a:t>
            </a:r>
          </a:p>
        </p:txBody>
      </p:sp>
      <p:pic>
        <p:nvPicPr>
          <p:cNvPr id="3" name="Picture 1" descr="Ribbon plot showing reported cases of primary and secondary syphilis by sex and sex of sex partners during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MSU = Men with unknown sex of sex partners; MSW = Men who have sex with women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Primary and Secondary Syphilis — Estimated Rates of Reported Cases Among MSM by State, 37 States and the District of Columbia, 2022</a:t>
            </a:r>
          </a:p>
        </p:txBody>
      </p:sp>
      <p:pic>
        <p:nvPicPr>
          <p:cNvPr id="3" name="Picture 1" descr="United States map showing rates of reported primary and secondary syphilis cases among men who have sex with men by state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127500"/>
            <a:ext cx="6400800" cy="643574"/>
          </a:xfrm>
        </p:spPr>
        <p:txBody>
          <a:bodyPr>
            <a:normAutofit fontScale="77500" lnSpcReduction="20000"/>
          </a:bodyPr>
          <a:lstStyle/>
          <a:p>
            <a:pPr marL="0" lvl="0" indent="0">
              <a:buNone/>
            </a:pPr>
            <a:r>
              <a:rPr dirty="0"/>
              <a:t>* Per 100,000</a:t>
            </a:r>
          </a:p>
          <a:p>
            <a:pPr marL="0" lvl="0" indent="0">
              <a:buNone/>
            </a:pPr>
            <a:r>
              <a:rPr b="1" dirty="0"/>
              <a:t>NOTE:</a:t>
            </a:r>
            <a:r>
              <a:rPr dirty="0"/>
              <a:t> Figure displays rates for states reporting ≥70% completeness of sex of sex partners data for male primary and secondary syphilis cases in 2022. Population estimates for MSM in US territories are unavailable.</a:t>
            </a:r>
          </a:p>
          <a:p>
            <a:pPr marL="0" lvl="0" indent="0">
              <a:buNone/>
            </a:pPr>
            <a:r>
              <a:rPr b="1" dirty="0"/>
              <a:t>ACRONYMS:</a:t>
            </a:r>
            <a:r>
              <a:rPr dirty="0"/>
              <a:t> MSM = Men who have sex with men; MSW = Men who have sex with women only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Gender Identity, 23 States* and the District of Columbia, 2022</a:t>
            </a:r>
          </a:p>
        </p:txBody>
      </p:sp>
      <p:pic>
        <p:nvPicPr>
          <p:cNvPr id="3" name="Picture 1" descr="Map identifying states with at least 70% complete information on gender identity for primary and secondary syphilis cases and a tree map showing distribution of cases by gender identit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States reporting gender identity for ≥70% reported primary and secondary syphilis cases in 2022; in 2022, 31 states and the District of Columbia reported on gender identity for primary and secondary syphilis cases</a:t>
            </a:r>
          </a:p>
          <a:p>
            <a:pPr marL="0" lvl="0" indent="0">
              <a:buNone/>
            </a:pPr>
            <a:r>
              <a:rPr b="1"/>
              <a:t>ACRONYMS:</a:t>
            </a:r>
            <a:r>
              <a:t> P&amp;S syphilis = Primary and secondary syphilis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Sex of Sex Partners, and HIV Status, United States, 2022</a:t>
            </a:r>
          </a:p>
        </p:txBody>
      </p:sp>
      <p:pic>
        <p:nvPicPr>
          <p:cNvPr id="3" name="Picture 1" descr="Bar graph showing reported cases of primary and secondary syphilis by sex and sex of sex partners and HIV status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Primary and Secondary Syphilis — Reported Cases Among Men Who Have Sex with Men by HIV Status, United States, 2013–2022</a:t>
            </a:r>
          </a:p>
        </p:txBody>
      </p:sp>
      <p:pic>
        <p:nvPicPr>
          <p:cNvPr id="3" name="Picture 1" descr="Ribbon plot showing reported cases of primary and secondary syphilis among men who have sex with men by HIV status during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e953256190ccf5618e493534352b973d">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7dbc6c749a0ad532b13df1816212594"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843330-BC40-4BA3-9CDF-C2A8F4FAD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ECE5BE-712E-4660-A170-CEFE59E0CE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3816</Words>
  <Application>Microsoft Office PowerPoint</Application>
  <PresentationFormat>On-screen Show (16:9)</PresentationFormat>
  <Paragraphs>138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Gonorrhea — Proportion of STD Clinic Patients Testing Positive by Age Group, Sex, and Sex of Sex Partners, STD Surveillance Network (SSuN), 2022</vt:lpstr>
      <vt:lpstr>Primary and Secondary Syphilis — Rates of Reported Cases by Sex and Male-to-Female Rate Ratios, United States, 1990–2022</vt:lpstr>
      <vt:lpstr>Primary and Secondary Syphilis — Distribution of Cases by Sex and Sex of Sex Partners, United States, 2022</vt:lpstr>
      <vt:lpstr>Primary and Secondary Syphilis — Reported Cases by Sex and Sex of Sex Partners, United States, 2013–2022</vt:lpstr>
      <vt:lpstr>Primary and Secondary Syphilis — Estimated Rates of Reported Cases Among MSM by State, 37 States and the District of Columbia, 2022</vt:lpstr>
      <vt:lpstr>Primary and Secondary Syphilis — Distribution of Cases by Gender Identity, 23 States* and the District of Columbia, 2022</vt:lpstr>
      <vt:lpstr>Primary and Secondary Syphilis — Reported Cases by Sex, Sex of Sex Partners, and HIV Status, United States, 2022</vt:lpstr>
      <vt:lpstr>Primary and Secondary Syphilis — Reported Cases Among Men Who Have Sex with Men by HIV Status, United States, 2013–2022</vt:lpstr>
      <vt:lpstr>Primary and Secondary Syphilis — Reported Cases by Sex, Sex of Sex Partners, and Race/Hispanic Ethnicity, United States, 2022</vt:lpstr>
      <vt:lpstr>Primary and Secondary Syphilis — Reported Cases among Men by Reporting Source and Sex of Sex Partners, United States, 2013–2022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STI Surveillance Report Draft</dc:title>
  <dc:creator/>
  <cp:keywords/>
  <cp:lastModifiedBy>Yashar, Elliane (CDC/NCHHSTP/DSTDP)</cp:lastModifiedBy>
  <cp:revision>5</cp:revision>
  <dcterms:created xsi:type="dcterms:W3CDTF">2024-01-15T23:41:44Z</dcterms:created>
  <dcterms:modified xsi:type="dcterms:W3CDTF">2024-01-18T16:39:45Z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Enabled">
    <vt:lpwstr>true</vt:lpwstr>
  </property>
  <property fmtid="{D5CDD505-2E9C-101B-9397-08002B2CF9AE}" pid="4" name="MSIP_Label_7b94a7b8-f06c-4dfe-bdcc-9b548fd58c31_SetDate">
    <vt:lpwstr>2024-01-16T21:49:04Z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3c847abf-04f6-44ec-8904-7dc1529581fc</vt:lpwstr>
  </property>
  <property fmtid="{D5CDD505-2E9C-101B-9397-08002B2CF9AE}" pid="9" name="MSIP_Label_7b94a7b8-f06c-4dfe-bdcc-9b548fd58c31_ContentBits">
    <vt:lpwstr>0</vt:lpwstr>
  </property>
</Properties>
</file>