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5"/>
  </p:notesMasterIdLst>
  <p:sldIdLst>
    <p:sldId id="27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7" r:id="rId22"/>
    <p:sldId id="274" r:id="rId23"/>
    <p:sldId id="275"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6F17E-BBFB-41DF-96E8-6C1856095D40}" v="1" dt="2024-01-30T02:51:40.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61845" autoAdjust="0"/>
  </p:normalViewPr>
  <p:slideViewPr>
    <p:cSldViewPr snapToGrid="0">
      <p:cViewPr varScale="1">
        <p:scale>
          <a:sx n="104" d="100"/>
          <a:sy n="104" d="100"/>
        </p:scale>
        <p:origin x="102"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S::ldu8@cdc.gov::0067169b-dfcc-42c6-8128-75ad3e970bc6" providerId="AD" clId="Web-{63DCF099-DA93-451A-B8BB-B1A637A0F0D6}"/>
    <pc:docChg chg="modSld">
      <pc:chgData name="Yashar, Elliane (CDC/NCHHSTP/DSTDP)" userId="S::ldu8@cdc.gov::0067169b-dfcc-42c6-8128-75ad3e970bc6" providerId="AD" clId="Web-{63DCF099-DA93-451A-B8BB-B1A637A0F0D6}" dt="2024-01-17T23:42:15.590" v="3" actId="1076"/>
      <pc:docMkLst>
        <pc:docMk/>
      </pc:docMkLst>
      <pc:sldChg chg="modSp">
        <pc:chgData name="Yashar, Elliane (CDC/NCHHSTP/DSTDP)" userId="S::ldu8@cdc.gov::0067169b-dfcc-42c6-8128-75ad3e970bc6" providerId="AD" clId="Web-{63DCF099-DA93-451A-B8BB-B1A637A0F0D6}" dt="2024-01-17T23:42:15.590" v="3" actId="1076"/>
        <pc:sldMkLst>
          <pc:docMk/>
          <pc:sldMk cId="0" sldId="263"/>
        </pc:sldMkLst>
        <pc:spChg chg="mod">
          <ac:chgData name="Yashar, Elliane (CDC/NCHHSTP/DSTDP)" userId="S::ldu8@cdc.gov::0067169b-dfcc-42c6-8128-75ad3e970bc6" providerId="AD" clId="Web-{63DCF099-DA93-451A-B8BB-B1A637A0F0D6}" dt="2024-01-17T23:42:15.590" v="3" actId="1076"/>
          <ac:spMkLst>
            <pc:docMk/>
            <pc:sldMk cId="0" sldId="263"/>
            <ac:spMk id="4" creationId="{00000000-0000-0000-0000-000000000000}"/>
          </ac:spMkLst>
        </pc:spChg>
      </pc:sldChg>
    </pc:docChg>
  </pc:docChgLst>
  <pc:docChgLst>
    <pc:chgData name="Yashar, Elliane (CDC/NCHHSTP/DSTDP)" userId="S::ldu8@cdc.gov::0067169b-dfcc-42c6-8128-75ad3e970bc6" providerId="AD" clId="Web-{E7A0F493-E27F-087D-5888-3B57B241A469}"/>
    <pc:docChg chg="modSld">
      <pc:chgData name="Yashar, Elliane (CDC/NCHHSTP/DSTDP)" userId="S::ldu8@cdc.gov::0067169b-dfcc-42c6-8128-75ad3e970bc6" providerId="AD" clId="Web-{E7A0F493-E27F-087D-5888-3B57B241A469}" dt="2024-01-18T15:09:37.679" v="1"/>
      <pc:docMkLst>
        <pc:docMk/>
      </pc:docMkLst>
      <pc:sldChg chg="modNotes">
        <pc:chgData name="Yashar, Elliane (CDC/NCHHSTP/DSTDP)" userId="S::ldu8@cdc.gov::0067169b-dfcc-42c6-8128-75ad3e970bc6" providerId="AD" clId="Web-{E7A0F493-E27F-087D-5888-3B57B241A469}" dt="2024-01-18T15:09:37.679" v="1"/>
        <pc:sldMkLst>
          <pc:docMk/>
          <pc:sldMk cId="1155643998" sldId="276"/>
        </pc:sldMkLst>
      </pc:sldChg>
    </pc:docChg>
  </pc:docChgLst>
  <pc:docChgLst>
    <pc:chgData name="Yashar, Elliane (CDC/NCHHSTP/DSTDP)" userId="S::ldu8@cdc.gov::0067169b-dfcc-42c6-8128-75ad3e970bc6" providerId="AD" clId="Web-{071A69B1-C866-4D53-828B-F406EFFFE317}"/>
    <pc:docChg chg="modSld">
      <pc:chgData name="Yashar, Elliane (CDC/NCHHSTP/DSTDP)" userId="S::ldu8@cdc.gov::0067169b-dfcc-42c6-8128-75ad3e970bc6" providerId="AD" clId="Web-{071A69B1-C866-4D53-828B-F406EFFFE317}" dt="2024-01-18T16:39:14.068" v="1"/>
      <pc:docMkLst>
        <pc:docMk/>
      </pc:docMkLst>
      <pc:sldChg chg="modNotes">
        <pc:chgData name="Yashar, Elliane (CDC/NCHHSTP/DSTDP)" userId="S::ldu8@cdc.gov::0067169b-dfcc-42c6-8128-75ad3e970bc6" providerId="AD" clId="Web-{071A69B1-C866-4D53-828B-F406EFFFE317}" dt="2024-01-18T16:39:14.068" v="1"/>
        <pc:sldMkLst>
          <pc:docMk/>
          <pc:sldMk cId="1155643998" sldId="276"/>
        </pc:sldMkLst>
      </pc:sldChg>
    </pc:docChg>
  </pc:docChgLst>
  <pc:docChgLst>
    <pc:chgData name="Perri, Bianca (CDC/NCHHSTP/DSTDP)" userId="3a03dc89-f15b-43b6-9f94-1e821e96024d" providerId="ADAL" clId="{A73E0728-4C2B-4550-A98B-4470078A2941}"/>
    <pc:docChg chg="modSld">
      <pc:chgData name="Perri, Bianca (CDC/NCHHSTP/DSTDP)" userId="3a03dc89-f15b-43b6-9f94-1e821e96024d" providerId="ADAL" clId="{A73E0728-4C2B-4550-A98B-4470078A2941}" dt="2024-01-17T23:07:03.801" v="1" actId="122"/>
      <pc:docMkLst>
        <pc:docMk/>
      </pc:docMkLst>
      <pc:sldChg chg="modSp mod">
        <pc:chgData name="Perri, Bianca (CDC/NCHHSTP/DSTDP)" userId="3a03dc89-f15b-43b6-9f94-1e821e96024d" providerId="ADAL" clId="{A73E0728-4C2B-4550-A98B-4470078A2941}" dt="2024-01-17T23:07:03.801" v="1" actId="122"/>
        <pc:sldMkLst>
          <pc:docMk/>
          <pc:sldMk cId="1155643998" sldId="276"/>
        </pc:sldMkLst>
        <pc:spChg chg="mod">
          <ac:chgData name="Perri, Bianca (CDC/NCHHSTP/DSTDP)" userId="3a03dc89-f15b-43b6-9f94-1e821e96024d" providerId="ADAL" clId="{A73E0728-4C2B-4550-A98B-4470078A2941}" dt="2024-01-17T23:07:03.801" v="1" actId="122"/>
          <ac:spMkLst>
            <pc:docMk/>
            <pc:sldMk cId="1155643998" sldId="276"/>
            <ac:spMk id="3" creationId="{A52B9142-823E-EE39-DDA7-03AE43659582}"/>
          </ac:spMkLst>
        </pc:spChg>
      </pc:sldChg>
    </pc:docChg>
  </pc:docChgLst>
  <pc:docChgLst>
    <pc:chgData name="Yashar, Elliane (CDC/NCHHSTP/DSTDP)" userId="S::ldu8@cdc.gov::0067169b-dfcc-42c6-8128-75ad3e970bc6" providerId="AD" clId="Web-{D136F17E-BBFB-41DF-96E8-6C1856095D40}"/>
    <pc:docChg chg="addSld">
      <pc:chgData name="Yashar, Elliane (CDC/NCHHSTP/DSTDP)" userId="S::ldu8@cdc.gov::0067169b-dfcc-42c6-8128-75ad3e970bc6" providerId="AD" clId="Web-{D136F17E-BBFB-41DF-96E8-6C1856095D40}" dt="2024-01-30T02:51:40.389" v="0"/>
      <pc:docMkLst>
        <pc:docMk/>
      </pc:docMkLst>
      <pc:sldChg chg="add">
        <pc:chgData name="Yashar, Elliane (CDC/NCHHSTP/DSTDP)" userId="S::ldu8@cdc.gov::0067169b-dfcc-42c6-8128-75ad3e970bc6" providerId="AD" clId="Web-{D136F17E-BBFB-41DF-96E8-6C1856095D40}" dt="2024-01-30T02:51:40.389" v="0"/>
        <pc:sldMkLst>
          <pc:docMk/>
          <pc:sldMk cId="577866120" sldId="277"/>
        </pc:sldMkLst>
      </pc:sldChg>
    </pc:docChg>
  </pc:docChgLst>
  <pc:docChgLst>
    <pc:chgData name="Yashar, Elliane (CDC/NCHHSTP/DSTDP)" userId="S::ldu8@cdc.gov::0067169b-dfcc-42c6-8128-75ad3e970bc6" providerId="AD" clId="Web-{4692BF32-1703-0C3B-41F4-6C5D01531E6E}"/>
    <pc:docChg chg="mod addSld delSld modSld">
      <pc:chgData name="Yashar, Elliane (CDC/NCHHSTP/DSTDP)" userId="S::ldu8@cdc.gov::0067169b-dfcc-42c6-8128-75ad3e970bc6" providerId="AD" clId="Web-{4692BF32-1703-0C3B-41F4-6C5D01531E6E}" dt="2024-01-16T22:04:55.719" v="12" actId="1076"/>
      <pc:docMkLst>
        <pc:docMk/>
      </pc:docMkLst>
      <pc:sldChg chg="del">
        <pc:chgData name="Yashar, Elliane (CDC/NCHHSTP/DSTDP)" userId="S::ldu8@cdc.gov::0067169b-dfcc-42c6-8128-75ad3e970bc6" providerId="AD" clId="Web-{4692BF32-1703-0C3B-41F4-6C5D01531E6E}" dt="2024-01-16T22:04:12" v="2"/>
        <pc:sldMkLst>
          <pc:docMk/>
          <pc:sldMk cId="0" sldId="256"/>
        </pc:sldMkLst>
      </pc:sldChg>
      <pc:sldChg chg="modSp add">
        <pc:chgData name="Yashar, Elliane (CDC/NCHHSTP/DSTDP)" userId="S::ldu8@cdc.gov::0067169b-dfcc-42c6-8128-75ad3e970bc6" providerId="AD" clId="Web-{4692BF32-1703-0C3B-41F4-6C5D01531E6E}" dt="2024-01-16T22:04:55.719" v="12" actId="1076"/>
        <pc:sldMkLst>
          <pc:docMk/>
          <pc:sldMk cId="1155643998" sldId="276"/>
        </pc:sldMkLst>
        <pc:spChg chg="mod">
          <ac:chgData name="Yashar, Elliane (CDC/NCHHSTP/DSTDP)" userId="S::ldu8@cdc.gov::0067169b-dfcc-42c6-8128-75ad3e970bc6" providerId="AD" clId="Web-{4692BF32-1703-0C3B-41F4-6C5D01531E6E}" dt="2024-01-16T22:04:55.719" v="12" actId="1076"/>
          <ac:spMkLst>
            <pc:docMk/>
            <pc:sldMk cId="1155643998" sldId="276"/>
            <ac:spMk id="3" creationId="{A52B9142-823E-EE39-DDA7-03AE43659582}"/>
          </ac:spMkLst>
        </pc:spChg>
      </pc:sldChg>
    </pc:docChg>
  </pc:docChgLst>
  <pc:docChgLst>
    <pc:chgData name="Yashar, Elliane (CDC/NCHHSTP/DSTDP)" userId="0067169b-dfcc-42c6-8128-75ad3e970bc6" providerId="ADAL" clId="{B11A0339-E649-423A-93DC-9DB42ECFE915}"/>
    <pc:docChg chg="custSel modSld">
      <pc:chgData name="Yashar, Elliane (CDC/NCHHSTP/DSTDP)" userId="0067169b-dfcc-42c6-8128-75ad3e970bc6" providerId="ADAL" clId="{B11A0339-E649-423A-93DC-9DB42ECFE915}" dt="2024-01-16T22:07:42.421" v="28" actId="404"/>
      <pc:docMkLst>
        <pc:docMk/>
      </pc:docMkLst>
      <pc:sldChg chg="modSp mod">
        <pc:chgData name="Yashar, Elliane (CDC/NCHHSTP/DSTDP)" userId="0067169b-dfcc-42c6-8128-75ad3e970bc6" providerId="ADAL" clId="{B11A0339-E649-423A-93DC-9DB42ECFE915}" dt="2024-01-16T22:05:33.441" v="2" actId="27636"/>
        <pc:sldMkLst>
          <pc:docMk/>
          <pc:sldMk cId="0" sldId="257"/>
        </pc:sldMkLst>
        <pc:spChg chg="mod">
          <ac:chgData name="Yashar, Elliane (CDC/NCHHSTP/DSTDP)" userId="0067169b-dfcc-42c6-8128-75ad3e970bc6" providerId="ADAL" clId="{B11A0339-E649-423A-93DC-9DB42ECFE915}" dt="2024-01-16T22:05:33.441" v="2" actId="27636"/>
          <ac:spMkLst>
            <pc:docMk/>
            <pc:sldMk cId="0" sldId="257"/>
            <ac:spMk id="4" creationId="{00000000-0000-0000-0000-000000000000}"/>
          </ac:spMkLst>
        </pc:spChg>
      </pc:sldChg>
      <pc:sldChg chg="modSp mod">
        <pc:chgData name="Yashar, Elliane (CDC/NCHHSTP/DSTDP)" userId="0067169b-dfcc-42c6-8128-75ad3e970bc6" providerId="ADAL" clId="{B11A0339-E649-423A-93DC-9DB42ECFE915}" dt="2024-01-16T22:06:08.649" v="4" actId="27636"/>
        <pc:sldMkLst>
          <pc:docMk/>
          <pc:sldMk cId="0" sldId="258"/>
        </pc:sldMkLst>
        <pc:spChg chg="mod">
          <ac:chgData name="Yashar, Elliane (CDC/NCHHSTP/DSTDP)" userId="0067169b-dfcc-42c6-8128-75ad3e970bc6" providerId="ADAL" clId="{B11A0339-E649-423A-93DC-9DB42ECFE915}" dt="2024-01-16T22:06:08.649" v="4" actId="27636"/>
          <ac:spMkLst>
            <pc:docMk/>
            <pc:sldMk cId="0" sldId="258"/>
            <ac:spMk id="4" creationId="{00000000-0000-0000-0000-000000000000}"/>
          </ac:spMkLst>
        </pc:spChg>
      </pc:sldChg>
      <pc:sldChg chg="modSp mod">
        <pc:chgData name="Yashar, Elliane (CDC/NCHHSTP/DSTDP)" userId="0067169b-dfcc-42c6-8128-75ad3e970bc6" providerId="ADAL" clId="{B11A0339-E649-423A-93DC-9DB42ECFE915}" dt="2024-01-16T22:06:20.250" v="7" actId="1076"/>
        <pc:sldMkLst>
          <pc:docMk/>
          <pc:sldMk cId="0" sldId="260"/>
        </pc:sldMkLst>
        <pc:spChg chg="mod">
          <ac:chgData name="Yashar, Elliane (CDC/NCHHSTP/DSTDP)" userId="0067169b-dfcc-42c6-8128-75ad3e970bc6" providerId="ADAL" clId="{B11A0339-E649-423A-93DC-9DB42ECFE915}" dt="2024-01-16T22:06:20.250" v="7" actId="1076"/>
          <ac:spMkLst>
            <pc:docMk/>
            <pc:sldMk cId="0" sldId="260"/>
            <ac:spMk id="4" creationId="{00000000-0000-0000-0000-000000000000}"/>
          </ac:spMkLst>
        </pc:spChg>
      </pc:sldChg>
      <pc:sldChg chg="modSp mod">
        <pc:chgData name="Yashar, Elliane (CDC/NCHHSTP/DSTDP)" userId="0067169b-dfcc-42c6-8128-75ad3e970bc6" providerId="ADAL" clId="{B11A0339-E649-423A-93DC-9DB42ECFE915}" dt="2024-01-16T22:07:42.421" v="28" actId="404"/>
        <pc:sldMkLst>
          <pc:docMk/>
          <pc:sldMk cId="0" sldId="261"/>
        </pc:sldMkLst>
        <pc:spChg chg="mod">
          <ac:chgData name="Yashar, Elliane (CDC/NCHHSTP/DSTDP)" userId="0067169b-dfcc-42c6-8128-75ad3e970bc6" providerId="ADAL" clId="{B11A0339-E649-423A-93DC-9DB42ECFE915}" dt="2024-01-16T22:07:42.421" v="28" actId="404"/>
          <ac:spMkLst>
            <pc:docMk/>
            <pc:sldMk cId="0" sldId="261"/>
            <ac:spMk id="2" creationId="{00000000-0000-0000-0000-000000000000}"/>
          </ac:spMkLst>
        </pc:spChg>
      </pc:sldChg>
      <pc:sldChg chg="modSp mod">
        <pc:chgData name="Yashar, Elliane (CDC/NCHHSTP/DSTDP)" userId="0067169b-dfcc-42c6-8128-75ad3e970bc6" providerId="ADAL" clId="{B11A0339-E649-423A-93DC-9DB42ECFE915}" dt="2024-01-16T22:06:26.597" v="9" actId="27636"/>
        <pc:sldMkLst>
          <pc:docMk/>
          <pc:sldMk cId="0" sldId="262"/>
        </pc:sldMkLst>
        <pc:spChg chg="mod">
          <ac:chgData name="Yashar, Elliane (CDC/NCHHSTP/DSTDP)" userId="0067169b-dfcc-42c6-8128-75ad3e970bc6" providerId="ADAL" clId="{B11A0339-E649-423A-93DC-9DB42ECFE915}" dt="2024-01-16T22:06:26.597" v="9" actId="27636"/>
          <ac:spMkLst>
            <pc:docMk/>
            <pc:sldMk cId="0" sldId="262"/>
            <ac:spMk id="4" creationId="{00000000-0000-0000-0000-000000000000}"/>
          </ac:spMkLst>
        </pc:spChg>
      </pc:sldChg>
      <pc:sldChg chg="modSp mod">
        <pc:chgData name="Yashar, Elliane (CDC/NCHHSTP/DSTDP)" userId="0067169b-dfcc-42c6-8128-75ad3e970bc6" providerId="ADAL" clId="{B11A0339-E649-423A-93DC-9DB42ECFE915}" dt="2024-01-16T22:06:38.995" v="12" actId="1076"/>
        <pc:sldMkLst>
          <pc:docMk/>
          <pc:sldMk cId="0" sldId="265"/>
        </pc:sldMkLst>
        <pc:spChg chg="mod">
          <ac:chgData name="Yashar, Elliane (CDC/NCHHSTP/DSTDP)" userId="0067169b-dfcc-42c6-8128-75ad3e970bc6" providerId="ADAL" clId="{B11A0339-E649-423A-93DC-9DB42ECFE915}" dt="2024-01-16T22:06:38.995" v="12" actId="1076"/>
          <ac:spMkLst>
            <pc:docMk/>
            <pc:sldMk cId="0" sldId="265"/>
            <ac:spMk id="4" creationId="{00000000-0000-0000-0000-000000000000}"/>
          </ac:spMkLst>
        </pc:spChg>
      </pc:sldChg>
      <pc:sldChg chg="modSp mod">
        <pc:chgData name="Yashar, Elliane (CDC/NCHHSTP/DSTDP)" userId="0067169b-dfcc-42c6-8128-75ad3e970bc6" providerId="ADAL" clId="{B11A0339-E649-423A-93DC-9DB42ECFE915}" dt="2024-01-16T22:06:49.930" v="16" actId="1076"/>
        <pc:sldMkLst>
          <pc:docMk/>
          <pc:sldMk cId="0" sldId="267"/>
        </pc:sldMkLst>
        <pc:spChg chg="mod">
          <ac:chgData name="Yashar, Elliane (CDC/NCHHSTP/DSTDP)" userId="0067169b-dfcc-42c6-8128-75ad3e970bc6" providerId="ADAL" clId="{B11A0339-E649-423A-93DC-9DB42ECFE915}" dt="2024-01-16T22:06:49.930" v="16" actId="1076"/>
          <ac:spMkLst>
            <pc:docMk/>
            <pc:sldMk cId="0" sldId="267"/>
            <ac:spMk id="4" creationId="{00000000-0000-0000-0000-000000000000}"/>
          </ac:spMkLst>
        </pc:spChg>
        <pc:picChg chg="mod">
          <ac:chgData name="Yashar, Elliane (CDC/NCHHSTP/DSTDP)" userId="0067169b-dfcc-42c6-8128-75ad3e970bc6" providerId="ADAL" clId="{B11A0339-E649-423A-93DC-9DB42ECFE915}" dt="2024-01-16T22:06:47.492" v="15" actId="1076"/>
          <ac:picMkLst>
            <pc:docMk/>
            <pc:sldMk cId="0" sldId="267"/>
            <ac:picMk id="3" creationId="{00000000-0000-0000-0000-000000000000}"/>
          </ac:picMkLst>
        </pc:picChg>
      </pc:sldChg>
      <pc:sldChg chg="modSp mod">
        <pc:chgData name="Yashar, Elliane (CDC/NCHHSTP/DSTDP)" userId="0067169b-dfcc-42c6-8128-75ad3e970bc6" providerId="ADAL" clId="{B11A0339-E649-423A-93DC-9DB42ECFE915}" dt="2024-01-16T22:06:55.887" v="18" actId="27636"/>
        <pc:sldMkLst>
          <pc:docMk/>
          <pc:sldMk cId="0" sldId="268"/>
        </pc:sldMkLst>
        <pc:spChg chg="mod">
          <ac:chgData name="Yashar, Elliane (CDC/NCHHSTP/DSTDP)" userId="0067169b-dfcc-42c6-8128-75ad3e970bc6" providerId="ADAL" clId="{B11A0339-E649-423A-93DC-9DB42ECFE915}" dt="2024-01-16T22:06:55.887" v="18" actId="27636"/>
          <ac:spMkLst>
            <pc:docMk/>
            <pc:sldMk cId="0" sldId="268"/>
            <ac:spMk id="4" creationId="{00000000-0000-0000-0000-000000000000}"/>
          </ac:spMkLst>
        </pc:spChg>
      </pc:sldChg>
      <pc:sldChg chg="modSp mod">
        <pc:chgData name="Yashar, Elliane (CDC/NCHHSTP/DSTDP)" userId="0067169b-dfcc-42c6-8128-75ad3e970bc6" providerId="ADAL" clId="{B11A0339-E649-423A-93DC-9DB42ECFE915}" dt="2024-01-16T22:07:00.315" v="20" actId="27636"/>
        <pc:sldMkLst>
          <pc:docMk/>
          <pc:sldMk cId="0" sldId="270"/>
        </pc:sldMkLst>
        <pc:spChg chg="mod">
          <ac:chgData name="Yashar, Elliane (CDC/NCHHSTP/DSTDP)" userId="0067169b-dfcc-42c6-8128-75ad3e970bc6" providerId="ADAL" clId="{B11A0339-E649-423A-93DC-9DB42ECFE915}" dt="2024-01-16T22:07:00.315" v="20" actId="27636"/>
          <ac:spMkLst>
            <pc:docMk/>
            <pc:sldMk cId="0" sldId="270"/>
            <ac:spMk id="4" creationId="{00000000-0000-0000-0000-000000000000}"/>
          </ac:spMkLst>
        </pc:spChg>
      </pc:sldChg>
      <pc:sldChg chg="modSp mod">
        <pc:chgData name="Yashar, Elliane (CDC/NCHHSTP/DSTDP)" userId="0067169b-dfcc-42c6-8128-75ad3e970bc6" providerId="ADAL" clId="{B11A0339-E649-423A-93DC-9DB42ECFE915}" dt="2024-01-16T22:07:08.013" v="21" actId="404"/>
        <pc:sldMkLst>
          <pc:docMk/>
          <pc:sldMk cId="0" sldId="271"/>
        </pc:sldMkLst>
        <pc:spChg chg="mod">
          <ac:chgData name="Yashar, Elliane (CDC/NCHHSTP/DSTDP)" userId="0067169b-dfcc-42c6-8128-75ad3e970bc6" providerId="ADAL" clId="{B11A0339-E649-423A-93DC-9DB42ECFE915}" dt="2024-01-16T22:07:08.013" v="21" actId="404"/>
          <ac:spMkLst>
            <pc:docMk/>
            <pc:sldMk cId="0" sldId="271"/>
            <ac:spMk id="2" creationId="{00000000-0000-0000-0000-000000000000}"/>
          </ac:spMkLst>
        </pc:spChg>
      </pc:sldChg>
      <pc:sldChg chg="modSp mod">
        <pc:chgData name="Yashar, Elliane (CDC/NCHHSTP/DSTDP)" userId="0067169b-dfcc-42c6-8128-75ad3e970bc6" providerId="ADAL" clId="{B11A0339-E649-423A-93DC-9DB42ECFE915}" dt="2024-01-16T22:07:12.081" v="22" actId="404"/>
        <pc:sldMkLst>
          <pc:docMk/>
          <pc:sldMk cId="0" sldId="272"/>
        </pc:sldMkLst>
        <pc:spChg chg="mod">
          <ac:chgData name="Yashar, Elliane (CDC/NCHHSTP/DSTDP)" userId="0067169b-dfcc-42c6-8128-75ad3e970bc6" providerId="ADAL" clId="{B11A0339-E649-423A-93DC-9DB42ECFE915}" dt="2024-01-16T22:07:12.081" v="22" actId="404"/>
          <ac:spMkLst>
            <pc:docMk/>
            <pc:sldMk cId="0" sldId="272"/>
            <ac:spMk id="2" creationId="{00000000-0000-0000-0000-000000000000}"/>
          </ac:spMkLst>
        </pc:spChg>
      </pc:sldChg>
      <pc:sldChg chg="modSp mod">
        <pc:chgData name="Yashar, Elliane (CDC/NCHHSTP/DSTDP)" userId="0067169b-dfcc-42c6-8128-75ad3e970bc6" providerId="ADAL" clId="{B11A0339-E649-423A-93DC-9DB42ECFE915}" dt="2024-01-16T22:07:31.306" v="27" actId="1076"/>
        <pc:sldMkLst>
          <pc:docMk/>
          <pc:sldMk cId="0" sldId="273"/>
        </pc:sldMkLst>
        <pc:spChg chg="mod">
          <ac:chgData name="Yashar, Elliane (CDC/NCHHSTP/DSTDP)" userId="0067169b-dfcc-42c6-8128-75ad3e970bc6" providerId="ADAL" clId="{B11A0339-E649-423A-93DC-9DB42ECFE915}" dt="2024-01-16T22:07:31.306" v="27" actId="1076"/>
          <ac:spMkLst>
            <pc:docMk/>
            <pc:sldMk cId="0" sldId="273"/>
            <ac:spMk id="4" creationId="{00000000-0000-0000-0000-000000000000}"/>
          </ac:spMkLst>
        </pc:spChg>
        <pc:picChg chg="mod">
          <ac:chgData name="Yashar, Elliane (CDC/NCHHSTP/DSTDP)" userId="0067169b-dfcc-42c6-8128-75ad3e970bc6" providerId="ADAL" clId="{B11A0339-E649-423A-93DC-9DB42ECFE915}" dt="2024-01-16T22:07:29.081" v="26" actId="1076"/>
          <ac:picMkLst>
            <pc:docMk/>
            <pc:sldMk cId="0" sldId="273"/>
            <ac:picMk id="3" creationId="{00000000-0000-0000-0000-000000000000}"/>
          </ac:picMkLst>
        </pc:picChg>
      </pc:sldChg>
      <pc:sldChg chg="modSp mod">
        <pc:chgData name="Yashar, Elliane (CDC/NCHHSTP/DSTDP)" userId="0067169b-dfcc-42c6-8128-75ad3e970bc6" providerId="ADAL" clId="{B11A0339-E649-423A-93DC-9DB42ECFE915}" dt="2024-01-16T22:05:27.996" v="0" actId="1076"/>
        <pc:sldMkLst>
          <pc:docMk/>
          <pc:sldMk cId="1155643998" sldId="276"/>
        </pc:sldMkLst>
        <pc:spChg chg="mod">
          <ac:chgData name="Yashar, Elliane (CDC/NCHHSTP/DSTDP)" userId="0067169b-dfcc-42c6-8128-75ad3e970bc6" providerId="ADAL" clId="{B11A0339-E649-423A-93DC-9DB42ECFE915}" dt="2024-01-16T22:05:27.996" v="0" actId="1076"/>
          <ac:spMkLst>
            <pc:docMk/>
            <pc:sldMk cId="1155643998" sldId="276"/>
            <ac:spMk id="3" creationId="{A52B9142-823E-EE39-DDA7-03AE436595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2022. Data presented include case</a:t>
            </a:r>
            <a:r>
              <a:rPr lang="en-US" dirty="0"/>
              <a:t> notifications </a:t>
            </a:r>
            <a:r>
              <a:rPr lang="en-US" sz="1200" kern="1200" dirty="0">
                <a:solidFill>
                  <a:schemeClr val="tx1"/>
                </a:solidFill>
                <a:effectLst/>
                <a:latin typeface="+mn-lt"/>
                <a:ea typeface="+mn-ea"/>
                <a:cs typeface="+mn-cs"/>
              </a:rPr>
              <a:t>provided to CDC through the National Notifiable Diseases Surveillance System (NNDSS) and data collected through projects and programs that monitor STIs in various settings, including the STD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 and the Gonococcal Isolate Surveillance Project (GISP).</a:t>
            </a:r>
            <a:r>
              <a:rPr lang="en-US" dirty="0"/>
              <a:t>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https://www.cdc.gov/std/statistics/2022/technical-notes.htm.</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https://www.cdc.gov/std/statistics/2022/data.zip.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2022.</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21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gonorrhea were highest among non-Hispanic Black or African American persons (585.9 per 100,000), followed by non-Hispanic American Indian or Alaska Native persons (373.7 per 100,000) and non-Hispanic Native Hawaiian or other Pacific Islander persons (186.2 per 100,000). The greatest number of reported gonorrhea cases was among non-Hispanic Black or African American persons (246,480 cases), followed by non-Hispanic White persons (142,902 cases) and Hispanic or Latino persons of any race(s) (83,857 cases).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gonorrhea case reporting and reporting of race/Hispanic ethnicity for STI cases.</a:t>
            </a:r>
          </a:p>
          <a:p>
            <a:pPr marL="0" lvl="0" indent="0">
              <a:buNone/>
            </a:pPr>
            <a:endParaRPr/>
          </a:p>
          <a:p>
            <a:pPr marL="0" lvl="0" indent="0">
              <a:buNone/>
            </a:pPr>
            <a:r>
              <a:t>Data for all figures are available at https://www.cdc.gov/std/statistics/2022/data.zip. The file “GC - Cases and Rates by Race Hispanic Ethnicity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men and women, rate ratios of rates of reported gonorrhea by race/Hispanic ethnicity (using non-Hispanic White persons as the referent population) varied by region in 2022. Among men, the greatest rate ratio was in the Midwest where the rate of gonorrhea among non-Hispanic Black men was 15.1 times the rate among non-Hispanic White men. Among women, the greatest rate ratio was in the Midwest where the rate of gonorrhea among non-Hispanic American Indian or Alaska Native women was 12.7 times the rate among non-Hispanic White women.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gonorrhea case reporting and reporting of race/Hispanic ethnicity for STI cases. Table A1 (https://www.cdc.gov/std/statistics/2022/tables/a1.htm)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rate of reported primary and secondary syphilis was higher among men (26.8 per 100,000) compared to women (8.7 per 100,000).</a:t>
            </a:r>
          </a:p>
          <a:p>
            <a:pPr marL="0" lvl="0" indent="0">
              <a:buNone/>
            </a:pPr>
            <a:endParaRPr/>
          </a:p>
          <a:p>
            <a:pPr marL="0" lvl="0" indent="0">
              <a:buNone/>
            </a:pPr>
            <a:r>
              <a:t>Among men, non-Hispanic American Indian or Alaska Native men had the highest rate of reported cases of primary and secondary syphilis (74.7 per 100,000), followed by non-Hispanic Black or African American men (70.9 per 100,000) and non-Hispanic Native Hawaiian or other Pacific Islander men (40.4 per 100,000). Among women, non-Hispanic American Indian or Alaska Native women also had the highest rate of reported cases of primary and secondary syphilis (59.5 per 100,000), followed by non-Hispanic Black or African American women (19.9 per 100,000) and non-Hispanic Native Hawaiian or other Pacific Islander women (19.7 per 100,000).</a:t>
            </a:r>
          </a:p>
          <a:p>
            <a:pPr marL="0" lvl="0" indent="0">
              <a:buNone/>
            </a:pPr>
            <a:endParaRPr/>
          </a:p>
          <a:p>
            <a:pPr marL="0" lvl="0" indent="0">
              <a:buNone/>
            </a:pPr>
            <a:r>
              <a:t>Using non-Hispanic White persons as the referent category, the greatest relative racial disparity in rates of reported primary and secondary syphilis across both sexes was observed among non-Hispanic American Indian or Alaska Native women, with a rate ratio of 10.0 times that of non-Hispanic White women. Among men, the greatest relative disparity was observed among non-Hispanic American Indian or Alaska Native men as well, with a rate 5.2 times that of non-Hispanic White men.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race/Hispanic ethnicity categorization, and reporting of race/Hispanic ethnicity for STI cases.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“PS Syphilis - Rates by Race Hispanic Ethnicity and Sex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percentages of primary and secondary (P&amp;S) syphilis cases by race/Hispanic ethnicity were disproportionate to the percentages among the total population of the United States in 2022. The greatest absolute disparity was observed among non-Hispanic Black or African American persons, who represented 31.7% of reported P&amp;S syphilis cases (n = 18,696; 33.8% of P&amp;S syphilis cases with reported race or Hispanic ethnicity) despite being 12.6% of the US population, or 19.1% more cases than would be expected based on their proportion of the population. The greatest relative disparity was among non-Hispanic American Indian or Alaska Native persons, who represented 2.8% of reported P&amp;S syphilis cases (n = 1,623; 2.9% of P&amp;S syphilis cases with reported race or Hispanic ethnicity) despite being 0.7% of the US population, or a burden 4.0 times what would be expected based on their proportion of the population. Additionally, non-Hispanic Native Hawaiian or other Pacific Islander persons, non-Hispanic persons of multiple races, and Hispanic or Latino persons of any race(s) were also overrepresented among P&amp;S syphilis cases relative to their proportion of the population.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race/Hispanic ethnicity categorization, and reporting of race/Hispanic ethnicity for STI cases.</a:t>
            </a:r>
          </a:p>
          <a:p>
            <a:pPr marL="0" lvl="0" indent="0">
              <a:buNone/>
            </a:pPr>
            <a:endParaRPr/>
          </a:p>
          <a:p>
            <a:pPr marL="0" lvl="0" indent="0">
              <a:buNone/>
            </a:pPr>
            <a:r>
              <a:t>Data for all figures are available at https://www.cdc.gov/std/statistics/2022/data.zip. The file “PS Syphilis - Population and Cases by Race Hispanic Ethnicity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highest rate of reported primary and secondary syphilis cases per 100,000 persons was among non-Hispanic American Indian or Alaska Native persons (67.0), followed by non-Hispanic Black or African American persons (44.4).</a:t>
            </a:r>
          </a:p>
          <a:p>
            <a:pPr marL="0" lvl="0" indent="0">
              <a:buNone/>
            </a:pPr>
            <a:endParaRPr/>
          </a:p>
          <a:p>
            <a:pPr marL="0" lvl="0" indent="0">
              <a:buNone/>
            </a:pPr>
            <a:r>
              <a:t>During 2021 to 2022, the greatest increase in rate of reported primary and secondary syphilis cases per 100,000 persons was among non-Hispanic American Indian or Alaska Native persons (46.7 to 67.0; 43.5% increase). Non-Hispanic American Indian or Alaska Native persons also had the greatest five-year increase in rate of reported primary and secondary syphilis (15.4 to 67.0; 335.1% increase from 2018).</a:t>
            </a:r>
          </a:p>
          <a:p>
            <a:pPr marL="0" lvl="0" indent="0">
              <a:buNone/>
            </a:pPr>
            <a:endParaRPr/>
          </a:p>
          <a:p>
            <a:pPr marL="0" lvl="0" indent="0">
              <a:buNone/>
            </a:pPr>
            <a:r>
              <a:t>During 2021 to 2022, the only decrease in rate of reported primary and secondary syphilis cases per 100,000 persons was among non-Hispanic Native Hawaiian or other Pacific Islander persons (33.9 to 30.2; 10.9% decrease). There were no decreases in the rate of reported primary and secondary syphilis among any race or Hispanic ethnicity group during 2018 to 2022.</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race/Hispanic ethnicity categorization, and reporting of race/Hispanic ethnicity for STI cases.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“PS Syphilis - Rates by Race Hispanic Ethnicity (US 2018-2022).xlsx”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primary and secondary (P&amp;S) syphilis were highest among non-Hispanic American Indian or Alaska Native persons (67.0 per 100,000), followed by non-Hispanic Black or African American persons (44.4 per 100,000) and non-Hispanic Native Hawaiian or other Pacific Islander persons (30.2 per 100,000). The greatest number of reported P&amp;S syphilis cases was among non-Hispanic White persons (20,001 cases), followed by non-Hispanic Black or African American persons (18,696 cases) and Hispanic or Latino persons of any race(s) (11,831 cases).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and reporting of race/Hispanic ethnicity for STI cases.</a:t>
            </a:r>
          </a:p>
          <a:p>
            <a:pPr marL="0" lvl="0" indent="0">
              <a:buNone/>
            </a:pPr>
            <a:endParaRPr/>
          </a:p>
          <a:p>
            <a:pPr marL="0" lvl="0" indent="0">
              <a:buNone/>
            </a:pPr>
            <a:r>
              <a:t>Data for all figures are available at https://www.cdc.gov/std/statistics/2022/data.zip. The file “PS Syphilis - Cases and Rates by Race Hispanic Ethnicity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men and women, rate ratios of rates of reported primary and secondary syphilis by race/Hispanic ethnicity (using non-Hispanic White persons as the referent population) varied by region in 2022. Among men, the greatest rate ratio was in the Midwest where the rate of reported primary and secondary syphilis among non-Hispanic American Indian or Alaska Native men was 10.8 times the rate among non-Hispanic White men. Among women, the greatest rate ratio was in the Midwest where the rate of reported primary and secondary syphilis among non-Hispanic American Indian or Alaska Native women was 23.2 times the rate among non-Hispanic White women.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race/Hispanic ethnicity categorization, and reporting of race/Hispanic ethnicity for STI cases. Table A1 (https://www.cdc.gov/std/statistics/2022/tables/a1.htm)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Within each of the four race/Hispanic ethnicity groups displayed, men who have sex with men (MSM) accounted for the highest proportion of primary and secondary (P&amp;S) syphilis cases. Of P&amp;S syphilis cases among MSM, 32.6% were non-Hispanic White, 28.4% were non-Hispanic Black or African American, 26.2% were Hispanic or Latino, and 12.7% were another known or unknown race and not reported to be Hispanic or Latino.</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race/Hispanic ethnicity categorization, and reporting of race/Hispanic ethnicity for STI cases.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“PS Syphilis - Cases by Sex Sex of Sex Partners and Race Hispanic Ethnicity (US 2022)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there were a total of 3,755 cases of congenital syphilis reported for a rate of 102.5 per 100,000 live births.</a:t>
            </a:r>
          </a:p>
          <a:p>
            <a:pPr marL="0" lvl="0" indent="0">
              <a:buNone/>
            </a:pPr>
            <a:endParaRPr/>
          </a:p>
          <a:p>
            <a:pPr marL="0" lvl="0" indent="0">
              <a:buNone/>
            </a:pPr>
            <a:r>
              <a:t>In 2022, rates of congenital syphilis were highest among mothers who were non-Hispanic American Indian or Alaska Native (644.7 per 100,000 live births), followed by mothers who were non-Hispanic Native Hawaiian or other Pacific Islander (404.4 per 100,000 live births) and mothers who were non-Hispanic Black or African American (214.5 per 100,000 live births). The greatest number of reported cases was among mothers who were non-Hispanic Black or African American (1,122 cases), followed by mothers who were Hispanic or Latino and of any race(s) (1,099 cases) and mothers who were non-Hispanic White (1,034 cases).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race/Hispanic ethnicity categorization, and reporting of race/Hispanic ethnicity for STI cases.</a:t>
            </a:r>
          </a:p>
          <a:p>
            <a:pPr marL="0" lvl="0" indent="0">
              <a:buNone/>
            </a:pPr>
            <a:endParaRPr/>
          </a:p>
          <a:p>
            <a:pPr marL="0" lvl="0" indent="0">
              <a:buNone/>
            </a:pPr>
            <a:r>
              <a:t>Data for all figures are available at https://www.cdc.gov/std/statistics/2022/data.zip. The file “CS - Counts and Rates by Race Hispanic Ethnicity of Mother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there were a total of 3,755 cases of congenital syphilis reported for a rate of 102.5 per 100,000 live births.</a:t>
            </a:r>
          </a:p>
          <a:p>
            <a:pPr marL="0" lvl="0" indent="0">
              <a:buNone/>
            </a:pPr>
            <a:endParaRPr dirty="0"/>
          </a:p>
          <a:p>
            <a:pPr marL="0" lvl="0" indent="0">
              <a:buNone/>
            </a:pPr>
            <a:r>
              <a:rPr dirty="0"/>
              <a:t>The percentages of congenital syphilis cases by race/Hispanic ethnicity of mother were disproportionate to the percentages among live births in the United States in 2022. The greatest absolute disparity was observed among non-Hispanic Black or African American mothers, who represented 29.9% of reported congenital syphilis cases (n = 1,122; 29.9% of congenital syphilis cases with reported race or Hispanic ethnicity of mother) despite being 14.3% of the live births, or 15.6% more cases than would be expected based on their proportion of live births. The greatest relative disparity was among non-Hispanic American Indian or Alaska Native mothers, who represented 4.6% of reported congenital syphilis cases (n = 171; 4.6% of congenital syphilis cases with reported race or Hispanic ethnicity of mother) despite being 0.7% of live births, or a burden 6.6 times what would be expected based on their proportion of live births. Additionally, Hispanic or Latino mothers of any race(s) and non-Hispanic Native Hawaiian or other Pacific Islander mothers were also overrepresented among congenital syphilis cases relative to their proportion of live births.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(https://www.cdc.gov/std/statistics/2022/technical-notes.htm) for information on syphilis case reporting, race/Hispanic ethnicity categorization, and reporting of race/Hispanic ethnicity for STI cases.</a:t>
            </a:r>
          </a:p>
          <a:p>
            <a:pPr marL="0" lvl="0" indent="0">
              <a:buNone/>
            </a:pPr>
            <a:endParaRPr dirty="0"/>
          </a:p>
          <a:p>
            <a:pPr marL="0" lvl="0" indent="0">
              <a:buNone/>
            </a:pPr>
            <a:r>
              <a:rPr dirty="0"/>
              <a:t>Data for all figures are available at https://www.cdc.gov/std/statistics/2022/data.zip. The file “CS - Live Births and Cases by Race Hispanic Ethnicity of Mother (US 2022).xlsx” contains the data for the figure presented on this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rate of reported chlamydia was higher among women (621.2 per 100,000) compared to men (363.7 per 100,000).</a:t>
            </a:r>
          </a:p>
          <a:p>
            <a:pPr marL="0" lvl="0" indent="0">
              <a:buNone/>
            </a:pPr>
            <a:endParaRPr/>
          </a:p>
          <a:p>
            <a:pPr marL="0" lvl="0" indent="0">
              <a:buNone/>
            </a:pPr>
            <a:r>
              <a:t>Among women, non-Hispanic Black or African American women had the highest rate of reported cases of chlamydia (1,288.2 per 100,000), followed by non-Hispanic American Indian or Alaska Native women (1,025.8 per 100,000) and non-Hispanic Native Hawaiian or other Pacific Islander women (794.7 per 100,000). Among men, non-Hispanic Black or African American men also had the highest rate of reported cases of chlamydia (921.9 per 100,000), followed by non-Hispanic American Indian or Alaska Native men (399.3 per 100,000) and non-Hispanic Native Hawaiian or other Pacific Islander men (342.4 per 100,000).</a:t>
            </a:r>
          </a:p>
          <a:p>
            <a:pPr marL="0" lvl="0" indent="0">
              <a:buNone/>
            </a:pPr>
            <a:endParaRPr/>
          </a:p>
          <a:p>
            <a:pPr marL="0" lvl="0" indent="0">
              <a:buNone/>
            </a:pPr>
            <a:r>
              <a:t>Using non-Hispanic White persons as the referent category, the greatest relative racial disparity in rates of reported chlamydia across both sexes was observed among non-Hispanic Black or African American men, with a rate ratio of 7.4 times that of non-Hispanic White men. Among women, the greatest relative disparity was observed among non-Hispanic Black or African American women as well, with a rate 5.3 times that of non-Hispanic White women.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race/Hispanic ethnicity categorization, and reporting of race/Hispanic ethnicity for STI cases.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by Race Hispanic Ethnicity and Sex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there were a total of 3,755 cases of congenital syphilis reported for a rate of 102.5 per 100,000 live births.</a:t>
            </a:r>
          </a:p>
          <a:p>
            <a:pPr marL="0" lvl="0" indent="0">
              <a:buNone/>
            </a:pPr>
            <a:endParaRPr/>
          </a:p>
          <a:p>
            <a:pPr marL="0" lvl="0" indent="0">
              <a:buNone/>
            </a:pPr>
            <a:r>
              <a:t>In 2022, the highest rate of reported cases of congenital syphilis per 100,000 live births was among mothers who were non-Hispanic American Indian or Alaska Native (644.7), followed by mothers who were non-Hispanic Native Hawaiian or other Pacific Islander (404.4).</a:t>
            </a:r>
          </a:p>
          <a:p>
            <a:pPr marL="0" lvl="0" indent="0">
              <a:buNone/>
            </a:pPr>
            <a:endParaRPr/>
          </a:p>
          <a:p>
            <a:pPr marL="0" lvl="0" indent="0">
              <a:buNone/>
            </a:pPr>
            <a:r>
              <a:t>During 2021 to 2022, the greatest increase in rate of reported cases of congenital syphilis per 100,000 live births was among mothers who were non-Hispanic Native Hawaiian or other Pacific Islander (192.1 to 404.4; 110.5% increase). Mothers who were non-Hispanic and of multiple races had the greatest five-year increase in rate of congenital syphilis (5.9 to 79.0; 1,239.0% increase from 2018).</a:t>
            </a:r>
          </a:p>
          <a:p>
            <a:pPr marL="0" lvl="0" indent="0">
              <a:buNone/>
            </a:pPr>
            <a:endParaRPr/>
          </a:p>
          <a:p>
            <a:pPr marL="0" lvl="0" indent="0">
              <a:buNone/>
            </a:pPr>
            <a:r>
              <a:t>There were no decreases in the rate of reported cases of congenital syphilis per 100,000 live births among any race or Hispanic ethnicity group during 2021 to 2022. There were also no decreases in the rate of congenital syphilis among any race or Hispanic ethnicity group during 2018 to 2022.</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race/Hispanic ethnicity categorization, and reporting of race/Hispanic ethnicity for STI cases.</a:t>
            </a:r>
          </a:p>
          <a:p>
            <a:pPr marL="0" lvl="0" indent="0">
              <a:buNone/>
            </a:pPr>
            <a:endParaRPr/>
          </a:p>
          <a:p>
            <a:pPr marL="0" lvl="0" indent="0">
              <a:buNone/>
            </a:pPr>
            <a:r>
              <a:t>Data for all figures are available at https://www.cdc.gov/std/statistics/2022/data.zip. The file “CS - Rates by Race Hispanic Ethnicity of Mother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percentages of chlamydia cases by race/Hispanic ethnicity were disproportionate to the percentages among the total population of the United States in 2022. The greatest absolute and relative disparities were observed among non-Hispanic Black or African American persons, who represented 28.4% of reported chlamydia cases (n = 468,384; 41.3% of chlamydia cases with reported race or Hispanic ethnicity) despite being 12.6% of the US population. This is means that the burden of chlamydia among non-Hispanic Black or African American persons was 15.8% greater than — or 2.3 times — what would be expected based on their proportion of the population. Additionally, non-Hispanic American Indian or Alaska Native persons were also overrepresented among chlamydia cases relative to their proportion of the population.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race/Hispanic ethnicity categorization, and reporting of race/Hispanic ethnicity for STI cases.</a:t>
            </a:r>
          </a:p>
          <a:p>
            <a:pPr marL="0" lvl="0" indent="0">
              <a:buNone/>
            </a:pPr>
            <a:endParaRPr/>
          </a:p>
          <a:p>
            <a:pPr marL="0" lvl="0" indent="0">
              <a:buNone/>
            </a:pPr>
            <a:r>
              <a:t>Data for all figures are available at https://www.cdc.gov/std/statistics/2022/data.zip. The file “CT - Population and Cases by Race Hispanic Ethnicity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highest rate of reported chlamydia cases per 100,000 persons was among non-Hispanic Black or African American persons (1,113.3), followed by non-Hispanic American Indian or Alaska Native persons (716.6).</a:t>
            </a:r>
          </a:p>
          <a:p>
            <a:pPr marL="0" lvl="0" indent="0">
              <a:buNone/>
            </a:pPr>
            <a:endParaRPr/>
          </a:p>
          <a:p>
            <a:pPr marL="0" lvl="0" indent="0">
              <a:buNone/>
            </a:pPr>
            <a:r>
              <a:t>During 2021 to 2022, the greatest increase in rate of reported chlamydia cases per 100,000 persons was among non-Hispanic persons of multiple races (280.7 to 355.6; 26.7% increase). Non-Hispanic persons of multiple races also had the only five-year increase in rate of reported chlamydia (180.3 to 355.6; 97.2% increase from 2018).</a:t>
            </a:r>
          </a:p>
          <a:p>
            <a:pPr marL="0" lvl="0" indent="0">
              <a:buNone/>
            </a:pPr>
            <a:endParaRPr/>
          </a:p>
          <a:p>
            <a:pPr marL="0" lvl="0" indent="0">
              <a:buNone/>
            </a:pPr>
            <a:r>
              <a:t>There were no substantial (≥1.0%) decreases in the rate of reported chlamydia cases per 100,000 persons among any race or Hispanic ethnicity group during 2021 to 2022. Non-Hispanic Asian persons had the greatest five-year decrease in rate of reported chlamydia (129.8 to 100.6; 22.5% decrease from 2018).</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race/Hispanic ethnicity categorization, and reporting of race/Hispanic ethnicity for STI cases.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“CT - Rates by Race Hispanic Ethnicity (US 2018-2022).xlsx”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rates of chlamydia were highest among non-Hispanic Black or African American persons (1,113.3 per 100,000), followed by non-Hispanic American Indian or Alaska Native persons (716.6 per 100,000) and non-Hispanic Native Hawaiian or other Pacific Islander persons (566.7 per 100,000). The greatest number of reported chlamydia cases was among non-Hispanic Black or African American persons (468,384 cases), followed by non-Hispanic White persons (361,722 cases) and Hispanic or Latino persons of any race(s) (234,276 cases).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and reporting of race/Hispanic ethnicity for STI cases.</a:t>
            </a:r>
          </a:p>
          <a:p>
            <a:pPr marL="0" lvl="0" indent="0">
              <a:buNone/>
            </a:pPr>
            <a:endParaRPr/>
          </a:p>
          <a:p>
            <a:pPr marL="0" lvl="0" indent="0">
              <a:buNone/>
            </a:pPr>
            <a:r>
              <a:t>Data for all figures are available at https://www.cdc.gov/std/statistics/2022/data.zip. The file “CT - Cases and Rates by Race Hispanic Ethnicity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men and women aged 15-24 years, rate ratios of rates of reported chlamydia by race/Hispanic ethnicity (using non-Hispanic White persons as the referent population) varied by region in 2022. Among men aged 15-24 years, the greatest rate ratio was in the Northeast where the rate of reported chlamydia among non-Hispanic Black men was 9.9 times the rate among non-Hispanic White men. Among women aged 15-24 years, the greatest rate ratio was in the Northeast where the rate of reported chlamydia among non-Hispanic Black women was 5.8 times the rate among non-Hispanic White women.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chlamydia case reporting, race/Hispanic ethnicity categorization, and reporting of race/Hispanic ethnicity for STI cases. Table A1 (https://www.cdc.gov/std/statistics/2022/tables/a1.htm) provides information on unknown, missing, or invalid values of select variables.</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rate of reported gonorrhea was higher among men (236.3 per 100,000) compared to women (152.1 per 100,000).</a:t>
            </a:r>
          </a:p>
          <a:p>
            <a:pPr marL="0" lvl="0" indent="0">
              <a:buNone/>
            </a:pPr>
            <a:endParaRPr/>
          </a:p>
          <a:p>
            <a:pPr marL="0" lvl="0" indent="0">
              <a:buNone/>
            </a:pPr>
            <a:r>
              <a:t>Among men, non-Hispanic Black or African American men had the highest rate of reported cases of gonorrhea (736.3 per 100,000), followed by non-Hispanic American Indian or Alaska Native men (308.3 per 100,000) and non-Hispanic Native Hawaiian or other Pacific Islander men (204.6 per 100,000). Among women, non-Hispanic Black or African American women also had the highest rate of reported cases of gonorrhea (445.0 per 100,000), followed by non-Hispanic American Indian or Alaska Native women (436.6 per 100,000) and non-Hispanic Native Hawaiian or other Pacific Islander women (166.4 per 100,000).</a:t>
            </a:r>
          </a:p>
          <a:p>
            <a:pPr marL="0" lvl="0" indent="0">
              <a:buNone/>
            </a:pPr>
            <a:endParaRPr/>
          </a:p>
          <a:p>
            <a:pPr marL="0" lvl="0" indent="0">
              <a:buNone/>
            </a:pPr>
            <a:r>
              <a:t>Using non-Hispanic White persons as the referent category, the greatest relative racial disparity in rates of reported gonorrhea across both sexes was observed among non-Hispanic Black or African American men, with a rate ratio of 8.8 times that of non-Hispanic White men. Among women, the greatest relative disparity was observed among non-Hispanic Black or African American women as well, with a rate 7.2 times that of non-Hispanic White women.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gonorrhea case reporting, race/Hispanic ethnicity categorization, and reporting of race/Hispanic ethnicity for STI cases.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“GC - Rates by Race Hispanic Ethnicity and Sex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The percentages of gonorrhea cases by race/Hispanic ethnicity were disproportionate to the percentages among the total population of the United States in 2022. The greatest absolute and relative disparities were observed among non-Hispanic Black or African American persons, who represented 38.0% of reported gonorrhea cases (n = 246,480; 48.7% of gonorrhea cases with reported race or Hispanic ethnicity) despite being 12.6% of the US population. This is means that the burden of gonorrhea among non-Hispanic Black or African American persons was 25.4% greater than — or 3.0 times — what would be expected based on their proportion of the population. Additionally, non-Hispanic American Indian or Alaska Native persons were also overrepresented among gonorrhea cases relative to their proportion of the population.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gonorrhea case reporting, race/Hispanic ethnicity categorization, and reporting of race/Hispanic ethnicity for STI cases.</a:t>
            </a:r>
          </a:p>
          <a:p>
            <a:pPr marL="0" lvl="0" indent="0">
              <a:buNone/>
            </a:pPr>
            <a:endParaRPr/>
          </a:p>
          <a:p>
            <a:pPr marL="0" lvl="0" indent="0">
              <a:buNone/>
            </a:pPr>
            <a:r>
              <a:t>Data for all figures are available at https://www.cdc.gov/std/statistics/2022/data.zip. The file “GC - Population and Cases by Race Hispanic Ethnicity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highest rate of reported gonorrhea cases per 100,000 persons was among non-Hispanic Black or African American persons (585.9), followed by non-Hispanic American Indian or Alaska Native persons (373.7).</a:t>
            </a:r>
          </a:p>
          <a:p>
            <a:pPr marL="0" lvl="0" indent="0">
              <a:buNone/>
            </a:pPr>
            <a:endParaRPr/>
          </a:p>
          <a:p>
            <a:pPr marL="0" lvl="0" indent="0">
              <a:buNone/>
            </a:pPr>
            <a:r>
              <a:t>During 2021 to 2022, the greatest increase in rate of reported gonorrhea cases per 100,000 persons was among non-Hispanic persons of multiple races (162.2 to 177.5; 9.4% increase). Non-Hispanic persons of multiple races also had the greatest five-year increase in rate of reported gonorrhea (92.1 to 177.5; 92.7% increase from 2018).</a:t>
            </a:r>
          </a:p>
          <a:p>
            <a:pPr marL="0" lvl="0" indent="0">
              <a:buNone/>
            </a:pPr>
            <a:endParaRPr/>
          </a:p>
          <a:p>
            <a:pPr marL="0" lvl="0" indent="0">
              <a:buNone/>
            </a:pPr>
            <a:r>
              <a:t>During 2021 to 2022, the greatest decrease in rate of reported gonorrhea cases per 100,000 persons was among non-Hispanic Black or African American persons (652.9 to 585.9; 10.3% decrease). There were no decreases in the rate of reported gonorrhea among any race or Hispanic ethnicity group during 2018 to 2022.</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gonorrhea case reporting, race/Hispanic ethnicity categorization, and reporting of race/Hispanic ethnicity for STI cases. Table A1 (https://www.cdc.gov/std/statistics/2022/tables/a1.htm) provides information on unknown, missing, or invalid values of select variables.</a:t>
            </a:r>
          </a:p>
          <a:p>
            <a:pPr marL="0" lvl="0" indent="0">
              <a:buNone/>
            </a:pPr>
            <a:endParaRPr/>
          </a:p>
          <a:p>
            <a:pPr marL="0" lvl="0" indent="0">
              <a:buNone/>
            </a:pPr>
            <a:r>
              <a:t>Data for all figures are available at https://www.cdc.gov/std/statistics/2022/data.zip. The file “GC - Rates by Race Hispanic Ethnicity (US 2018-2022).xlsx”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1/29/2024</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HIV, Viral Hepatitis, STD, and TB Prevention</a:t>
            </a:r>
          </a:p>
          <a:p>
            <a:r>
              <a:rPr lang="en-US" b="1" dirty="0">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1/29/2024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dirty="0"/>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1/29/2024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E77907A-422C-441B-BABC-700AFE10A558}"/>
              </a:ext>
            </a:extLst>
          </p:cNvPr>
          <p:cNvSpPr txBox="1">
            <a:spLocks/>
          </p:cNvSpPr>
          <p:nvPr/>
        </p:nvSpPr>
        <p:spPr>
          <a:xfrm>
            <a:off x="367511" y="1686022"/>
            <a:ext cx="8408977" cy="88572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rgbClr val="00788A"/>
                </a:solidFill>
                <a:latin typeface="+mn-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t>Sexually Transmitted Infections</a:t>
            </a:r>
            <a:b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br>
            <a:b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br>
            <a:endParaRPr kumimoji="0" lang="en-US" altLang="en-US" sz="4000" b="1" i="0" u="none" strike="noStrike" kern="1200" cap="none" spc="0" normalizeH="0" baseline="0" noProof="0" dirty="0">
              <a:ln>
                <a:noFill/>
              </a:ln>
              <a:solidFill>
                <a:srgbClr val="00788A"/>
              </a:solidFill>
              <a:effectLst/>
              <a:uLnTx/>
              <a:uFillTx/>
              <a:latin typeface="Calibri" panose="020F0502020204030204"/>
              <a:ea typeface="+mj-ea"/>
              <a:cs typeface="+mj-cs"/>
            </a:endParaRPr>
          </a:p>
        </p:txBody>
      </p:sp>
      <p:sp>
        <p:nvSpPr>
          <p:cNvPr id="8" name="Subtitle 1">
            <a:extLst>
              <a:ext uri="{FF2B5EF4-FFF2-40B4-BE49-F238E27FC236}">
                <a16:creationId xmlns:a16="http://schemas.microsoft.com/office/drawing/2014/main" id="{6783E883-BB97-4F20-BF53-F4B08B75C062}"/>
              </a:ext>
            </a:extLst>
          </p:cNvPr>
          <p:cNvSpPr>
            <a:spLocks noGrp="1"/>
          </p:cNvSpPr>
          <p:nvPr>
            <p:ph type="subTitle" idx="1"/>
          </p:nvPr>
        </p:nvSpPr>
        <p:spPr>
          <a:xfrm>
            <a:off x="1254033" y="2416518"/>
            <a:ext cx="6400800" cy="619405"/>
          </a:xfrm>
        </p:spPr>
        <p:txBody>
          <a:bodyPr>
            <a:noAutofit/>
          </a:bodyPr>
          <a:lstStyle/>
          <a:p>
            <a:pPr algn="ctr"/>
            <a:r>
              <a:rPr lang="en-US" sz="3000" dirty="0"/>
              <a:t>Surveillance 2022</a:t>
            </a:r>
            <a:br>
              <a:rPr lang="en-US" sz="3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sz="3000" dirty="0"/>
          </a:p>
        </p:txBody>
      </p:sp>
      <p:sp>
        <p:nvSpPr>
          <p:cNvPr id="3" name="TextBox 2">
            <a:extLst>
              <a:ext uri="{FF2B5EF4-FFF2-40B4-BE49-F238E27FC236}">
                <a16:creationId xmlns:a16="http://schemas.microsoft.com/office/drawing/2014/main" id="{A52B9142-823E-EE39-DDA7-03AE43659582}"/>
              </a:ext>
            </a:extLst>
          </p:cNvPr>
          <p:cNvSpPr txBox="1"/>
          <p:nvPr/>
        </p:nvSpPr>
        <p:spPr>
          <a:xfrm>
            <a:off x="2126330" y="3368539"/>
            <a:ext cx="4891340" cy="523220"/>
          </a:xfrm>
          <a:prstGeom prst="rect">
            <a:avLst/>
          </a:prstGeom>
          <a:noFill/>
        </p:spPr>
        <p:txBody>
          <a:bodyPr wrap="square" lIns="91440" tIns="45720" rIns="91440" bIns="45720" anchor="t">
            <a:spAutoFit/>
          </a:bodyPr>
          <a:lstStyle/>
          <a:p>
            <a:pPr algn="ctr"/>
            <a:r>
              <a:rPr lang="en-US" sz="2800" b="1" dirty="0">
                <a:solidFill>
                  <a:srgbClr val="000000"/>
                </a:solidFill>
                <a:latin typeface="Calibri"/>
                <a:cs typeface="Calibri"/>
              </a:rPr>
              <a:t>Racial and Ethnic Minorities</a:t>
            </a:r>
            <a:endParaRPr lang="en-US" sz="2800" dirty="0"/>
          </a:p>
        </p:txBody>
      </p:sp>
    </p:spTree>
    <p:extLst>
      <p:ext uri="{BB962C8B-B14F-4D97-AF65-F5344CB8AC3E}">
        <p14:creationId xmlns:p14="http://schemas.microsoft.com/office/powerpoint/2010/main" val="115564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Case Counts and Rates of Reported Cases by Race/Hispanic Ethnicity, United States, 2022</a:t>
            </a:r>
          </a:p>
        </p:txBody>
      </p:sp>
      <p:pic>
        <p:nvPicPr>
          <p:cNvPr id="3" name="Picture 1" descr="Bar graph showing rates and case counts of gonorrhea by race and Hispanic ethnicity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71600" y="4140200"/>
            <a:ext cx="6400800" cy="643574"/>
          </a:xfrm>
        </p:spPr>
        <p:txBody>
          <a:bodyPr>
            <a:normAutofit fontScale="77500" lnSpcReduction="20000"/>
          </a:bodyPr>
          <a:lstStyle/>
          <a:p>
            <a:pPr marL="0" lvl="0" indent="0">
              <a:buNone/>
            </a:pPr>
            <a:r>
              <a:rPr dirty="0"/>
              <a:t>* Per 100,000 population</a:t>
            </a:r>
          </a:p>
          <a:p>
            <a:pPr marL="0" lvl="0" indent="0">
              <a:buNone/>
            </a:pPr>
            <a:r>
              <a:rPr b="1" dirty="0"/>
              <a:t>NOTE:</a:t>
            </a:r>
            <a:r>
              <a:rPr dirty="0"/>
              <a:t> In 2022, a total of 142,317 gonorrhea cases (22%) had missing, unknown, or other race and were not reported to be of Hispanic ethnicity. These cases are not shown in this plot.</a:t>
            </a:r>
          </a:p>
          <a:p>
            <a:pPr marL="0" lvl="0" indent="0">
              <a:buNone/>
            </a:pPr>
            <a:r>
              <a:rPr b="1" dirty="0"/>
              <a:t>ACRONYMS:</a:t>
            </a:r>
            <a:r>
              <a:rPr dirty="0"/>
              <a:t> AI/AN = American Indian or Alaska Native; Black/AA = Black or African American; NH/PI = Native Hawaiian or other Pacific Islander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Ratios of Rates of Reported Cases by Sex, Race/Hispanic Ethnicity, and Region, United States, 2022</a:t>
            </a:r>
          </a:p>
        </p:txBody>
      </p:sp>
      <p:pic>
        <p:nvPicPr>
          <p:cNvPr id="3" name="Picture 1" descr="Two-panel figure showing rate ratios of gonorrhea by sex, race and Hispanic ethnicity, and United States region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Race/Hispanic Ethnicity and Sex, United States, 2022</a:t>
            </a:r>
          </a:p>
        </p:txBody>
      </p:sp>
      <p:pic>
        <p:nvPicPr>
          <p:cNvPr id="3" name="Picture 1" descr="Bar graph showing rates of reported primary and secondary syphilis cases by race and Hispanic ethnicity and sex in the United States in 2022."/>
          <p:cNvPicPr>
            <a:picLocks noGrp="1" noChangeAspect="1"/>
          </p:cNvPicPr>
          <p:nvPr/>
        </p:nvPicPr>
        <p:blipFill>
          <a:blip r:embed="rId3"/>
          <a:stretch>
            <a:fillRect/>
          </a:stretch>
        </p:blipFill>
        <p:spPr bwMode="auto">
          <a:xfrm>
            <a:off x="1574800" y="965200"/>
            <a:ext cx="5994400" cy="3213100"/>
          </a:xfrm>
          <a:prstGeom prst="rect">
            <a:avLst/>
          </a:prstGeom>
          <a:noFill/>
          <a:ln w="9525">
            <a:noFill/>
            <a:headEnd/>
            <a:tailEnd/>
          </a:ln>
        </p:spPr>
      </p:pic>
      <p:sp>
        <p:nvSpPr>
          <p:cNvPr id="4" name="Content Placeholder 3"/>
          <p:cNvSpPr>
            <a:spLocks noGrp="1"/>
          </p:cNvSpPr>
          <p:nvPr>
            <p:ph sz="half" idx="2"/>
          </p:nvPr>
        </p:nvSpPr>
        <p:spPr>
          <a:xfrm>
            <a:off x="1371600" y="4269399"/>
            <a:ext cx="6400800" cy="643574"/>
          </a:xfrm>
        </p:spPr>
        <p:txBody>
          <a:bodyPr>
            <a:normAutofit fontScale="77500" lnSpcReduction="20000"/>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a:t>
            </a:r>
          </a:p>
          <a:p>
            <a:pPr marL="0" lvl="0" indent="0">
              <a:buNone/>
            </a:pPr>
            <a:r>
              <a:rPr b="1" dirty="0"/>
              <a:t>NOTE:</a:t>
            </a:r>
            <a:r>
              <a:rPr dirty="0"/>
              <a:t> Total includes all cases including those with unknown race/Hispanic ethnicity.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Total Population and Reported Cases by Race/Hispanic Ethnicity, United States, 2022</a:t>
            </a:r>
          </a:p>
        </p:txBody>
      </p:sp>
      <p:pic>
        <p:nvPicPr>
          <p:cNvPr id="3" name="Picture 1"/>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71600" y="4229100"/>
            <a:ext cx="6400800" cy="643574"/>
          </a:xfrm>
        </p:spPr>
        <p:txBody>
          <a:bodyPr>
            <a:normAutofit fontScale="77500" lnSpcReduction="20000"/>
          </a:bodyPr>
          <a:lstStyle/>
          <a:p>
            <a:pPr marL="0" lvl="0" indent="0">
              <a:buNone/>
            </a:pPr>
            <a:r>
              <a:rPr dirty="0"/>
              <a:t>* Per 100,000</a:t>
            </a:r>
          </a:p>
          <a:p>
            <a:pPr marL="0" lvl="0" indent="0">
              <a:buNone/>
            </a:pPr>
            <a:r>
              <a:rPr b="1" dirty="0"/>
              <a:t>NOTE:</a:t>
            </a:r>
            <a:r>
              <a:rPr dirty="0"/>
              <a:t> In 2022, a total of 3,686 primary and secondary (P&amp;S) syphilis cases (6.2%) had missing, unknown, or other race and were not reported to be of Hispanic ethnicity. These cases are included in the “other/unknown” category.</a:t>
            </a:r>
          </a:p>
          <a:p>
            <a:pPr marL="0" lvl="0" indent="0">
              <a:buNone/>
            </a:pPr>
            <a:r>
              <a:rPr b="1" dirty="0"/>
              <a:t>ACRONYMS:</a:t>
            </a:r>
            <a:r>
              <a:rPr dirty="0"/>
              <a:t> AI/AN = American Indian or Alaska Native; Black/AA = Black or African American; NH/PI = Native Hawaiian or other Pacific Islander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Race/Hispanic Ethnicity, United States, 2018–2022</a:t>
            </a:r>
          </a:p>
        </p:txBody>
      </p:sp>
      <p:pic>
        <p:nvPicPr>
          <p:cNvPr id="3" name="Picture 1" descr="Line graph showing rates of reported primary and secondary syphilis cases by race/Hispanic ethnicity in the United States from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Case Counts and Rates of Reported Cases by Race/Hispanic Ethnicity, United States, 2022</a:t>
            </a:r>
          </a:p>
        </p:txBody>
      </p:sp>
      <p:pic>
        <p:nvPicPr>
          <p:cNvPr id="3" name="Picture 1" descr="Bar graph showing rates and case counts of primary and secondary syphilis by race and Hispanic ethnicity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71600" y="4229100"/>
            <a:ext cx="6400800" cy="643574"/>
          </a:xfrm>
        </p:spPr>
        <p:txBody>
          <a:bodyPr>
            <a:normAutofit fontScale="77500" lnSpcReduction="20000"/>
          </a:bodyPr>
          <a:lstStyle/>
          <a:p>
            <a:pPr marL="0" lvl="0" indent="0">
              <a:buNone/>
            </a:pPr>
            <a:r>
              <a:rPr dirty="0"/>
              <a:t>* Per 100,000 population</a:t>
            </a:r>
          </a:p>
          <a:p>
            <a:pPr marL="0" lvl="0" indent="0">
              <a:buNone/>
            </a:pPr>
            <a:r>
              <a:rPr b="1" dirty="0"/>
              <a:t>NOTE:</a:t>
            </a:r>
            <a:r>
              <a:rPr dirty="0"/>
              <a:t> In 2022, a total of 3,686 P&amp;S syphilis cases (6.2%) had missing, unknown, or other race and were not reported to be of Hispanic ethnicity. These cases are not shown in this plot.</a:t>
            </a:r>
          </a:p>
          <a:p>
            <a:pPr marL="0" lvl="0" indent="0">
              <a:buNone/>
            </a:pPr>
            <a:r>
              <a:rPr b="1" dirty="0"/>
              <a:t>ACRONYMS:</a:t>
            </a:r>
            <a:r>
              <a:rPr dirty="0"/>
              <a:t> AI/AN = American Indian or Alaska Native; Black/AA = Black or African American; NH/PI = Native Hawaiian or other Pacific Islander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dirty="0"/>
              <a:t>Primary and Secondary Syphilis — Ratios of Rates of Reported Cases by Sex, Race/Hispanic Ethnicity, and Region, United States, 2022</a:t>
            </a:r>
          </a:p>
        </p:txBody>
      </p:sp>
      <p:pic>
        <p:nvPicPr>
          <p:cNvPr id="3" name="Picture 1" descr="Two-panel figure showing rate ratios of primary and secondary syphilis by sex, race and Hispanic ethnicity, and United States region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dirty="0"/>
              <a:t>Primary and Secondary Syphilis — Reported Cases by Sex, Sex of Sex Partners, and Race/Hispanic Ethnicity, United States, 2022</a:t>
            </a:r>
          </a:p>
        </p:txBody>
      </p:sp>
      <p:pic>
        <p:nvPicPr>
          <p:cNvPr id="3" name="Picture 1" descr="Bar graph showing reported primary and secondary syphilis cases by sex and sex of sex partners and race and Hispanic ethnicity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Includes persons with unknown race who were not reported with Hispanic ethnicity.</a:t>
            </a:r>
          </a:p>
          <a:p>
            <a:pPr marL="0" lvl="0" indent="0">
              <a:buNone/>
            </a:pPr>
            <a:r>
              <a:rPr b="1"/>
              <a:t>ACRONYMS:</a:t>
            </a:r>
            <a:r>
              <a:t> MSM = Men who have sex with men; MSW = Men who have sex with women only; MSU = Men with unknown sex of sex partners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Case Counts and Rates of Reported Cases by Race/Hispanic Ethnicity of Mother, United States, 2022</a:t>
            </a:r>
          </a:p>
        </p:txBody>
      </p:sp>
      <p:pic>
        <p:nvPicPr>
          <p:cNvPr id="3" name="Picture 1" descr="Bar graph showing rates and case counts of congenital syphilis by race and Hispanic ethnicity of mother in the United States in 2022."/>
          <p:cNvPicPr>
            <a:picLocks noGrp="1" noChangeAspect="1"/>
          </p:cNvPicPr>
          <p:nvPr/>
        </p:nvPicPr>
        <p:blipFill>
          <a:blip r:embed="rId3"/>
          <a:stretch>
            <a:fillRect/>
          </a:stretch>
        </p:blipFill>
        <p:spPr bwMode="auto">
          <a:xfrm>
            <a:off x="1517650" y="914400"/>
            <a:ext cx="5994400" cy="3213100"/>
          </a:xfrm>
          <a:prstGeom prst="rect">
            <a:avLst/>
          </a:prstGeom>
          <a:noFill/>
          <a:ln w="9525">
            <a:noFill/>
            <a:headEnd/>
            <a:tailEnd/>
          </a:ln>
        </p:spPr>
      </p:pic>
      <p:sp>
        <p:nvSpPr>
          <p:cNvPr id="4" name="Content Placeholder 3"/>
          <p:cNvSpPr>
            <a:spLocks noGrp="1"/>
          </p:cNvSpPr>
          <p:nvPr>
            <p:ph sz="half" idx="2"/>
          </p:nvPr>
        </p:nvSpPr>
        <p:spPr>
          <a:xfrm>
            <a:off x="1314450" y="4284662"/>
            <a:ext cx="6400800" cy="643574"/>
          </a:xfrm>
        </p:spPr>
        <p:txBody>
          <a:bodyPr>
            <a:normAutofit fontScale="77500" lnSpcReduction="20000"/>
          </a:bodyPr>
          <a:lstStyle/>
          <a:p>
            <a:pPr marL="0" lvl="0" indent="0">
              <a:buNone/>
            </a:pPr>
            <a:r>
              <a:rPr dirty="0"/>
              <a:t>* Per 100,000 live births</a:t>
            </a:r>
          </a:p>
          <a:p>
            <a:pPr marL="0" lvl="0" indent="0">
              <a:buNone/>
            </a:pPr>
            <a:r>
              <a:rPr b="1" dirty="0"/>
              <a:t>NOTE:</a:t>
            </a:r>
            <a:r>
              <a:rPr dirty="0"/>
              <a:t> In 2022, a total of 197 congenital syphilis cases (5.2%) had missing, unknown, or other race and were not reported to be of Hispanic ethnicity.</a:t>
            </a:r>
          </a:p>
          <a:p>
            <a:pPr marL="0" lvl="0" indent="0">
              <a:buNone/>
            </a:pPr>
            <a:r>
              <a:rPr b="1" dirty="0"/>
              <a:t>ACRONYMS:</a:t>
            </a:r>
            <a:r>
              <a:rPr dirty="0"/>
              <a:t> AI/AN = American Indian or Alaska Native; Black/AA = Black or African American; NH/PI = Native Hawaiian or other Pacific Islander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Total Live Births and Reported Cases by Race/Hispanic Ethnicity of Mother, United States, 2022</a:t>
            </a:r>
          </a:p>
        </p:txBody>
      </p:sp>
      <p:pic>
        <p:nvPicPr>
          <p:cNvPr id="3" name="Picture 1" descr="Ribbon plot showing the distribution of race and Hispanic ethnicity of live births and infants with congenital syphili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NOTE:</a:t>
            </a:r>
            <a:r>
              <a:t> In 2022, a total of 197 congenital syphilis cases (5.2%) had missing, unknown, or other race and were not reported to be of Hispanic ethnicity. These cases are included in the “other/unknown” category.</a:t>
            </a:r>
          </a:p>
          <a:p>
            <a:pPr marL="0" lvl="0" indent="0">
              <a:buNone/>
            </a:pPr>
            <a:r>
              <a:rPr b="1"/>
              <a:t>ACRONYMS:</a:t>
            </a:r>
            <a:r>
              <a:t> AI/AN = American Indian or Alaska Native; Black/AA = Black or African American; NH/PI = Native Hawaiian or other Pacific Islander</a:t>
            </a:r>
          </a:p>
        </p:txBody>
      </p:sp>
    </p:spTree>
    <p:extLst>
      <p:ext uri="{BB962C8B-B14F-4D97-AF65-F5344CB8AC3E}">
        <p14:creationId xmlns:p14="http://schemas.microsoft.com/office/powerpoint/2010/main" val="57786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and Sex, United States, 2022</a:t>
            </a:r>
          </a:p>
        </p:txBody>
      </p:sp>
      <p:pic>
        <p:nvPicPr>
          <p:cNvPr id="3" name="Picture 1" descr="Bar graph showing rates of rates of reported chlamydia cases by race and Hispanic ethnicity and sex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21593" y="4229100"/>
            <a:ext cx="6400800" cy="643574"/>
          </a:xfrm>
        </p:spPr>
        <p:txBody>
          <a:bodyPr>
            <a:normAutofit fontScale="77500" lnSpcReduction="20000"/>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  </a:t>
            </a:r>
          </a:p>
          <a:p>
            <a:pPr marL="0" lvl="0" indent="0">
              <a:buNone/>
            </a:pPr>
            <a:r>
              <a:rPr b="1" dirty="0"/>
              <a:t>NOTE:</a:t>
            </a:r>
            <a:r>
              <a:rPr dirty="0"/>
              <a:t> Total includes all cases including those with unknown race/Hispanic ethnicity.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Race/Hispanic Ethnicity of Mother, United States, 2018–2022</a:t>
            </a:r>
          </a:p>
        </p:txBody>
      </p:sp>
      <p:pic>
        <p:nvPicPr>
          <p:cNvPr id="3" name="Picture 1" descr="Line graph showing rates of reported congenital syphilis cases by year of birth and race and Hispanic ethnicity of mother in the United States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Total Population and Reported Cases by Race/Hispanic Ethnicity, United States, 2022</a:t>
            </a:r>
          </a:p>
        </p:txBody>
      </p:sp>
      <p:pic>
        <p:nvPicPr>
          <p:cNvPr id="3" name="Picture 1"/>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07306" y="4229100"/>
            <a:ext cx="6400800" cy="643574"/>
          </a:xfrm>
        </p:spPr>
        <p:txBody>
          <a:bodyPr>
            <a:normAutofit fontScale="77500" lnSpcReduction="20000"/>
          </a:bodyPr>
          <a:lstStyle/>
          <a:p>
            <a:pPr marL="0" lvl="0" indent="0">
              <a:buNone/>
            </a:pPr>
            <a:r>
              <a:rPr dirty="0"/>
              <a:t>* Per 100,000</a:t>
            </a:r>
          </a:p>
          <a:p>
            <a:pPr marL="0" lvl="0" indent="0">
              <a:buNone/>
            </a:pPr>
            <a:r>
              <a:rPr b="1" dirty="0"/>
              <a:t>NOTE:</a:t>
            </a:r>
            <a:r>
              <a:rPr dirty="0"/>
              <a:t> In 2022, a total of 515,552 chlamydia cases (31.3%) had missing, unknown, or other race and were not reported to be of Hispanic ethnicity. These cases are included in the “other/unknown” category.</a:t>
            </a:r>
          </a:p>
          <a:p>
            <a:pPr marL="0" lvl="0" indent="0">
              <a:buNone/>
            </a:pPr>
            <a:r>
              <a:rPr b="1" dirty="0"/>
              <a:t>ACRONYMS:</a:t>
            </a:r>
            <a:r>
              <a:rPr dirty="0"/>
              <a:t> AI/AN = American Indian or Alaska Native; Black/AA = Black or African American; NH/PI = Native Hawaiian or other Pacific Islander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United States, 2018–2022</a:t>
            </a:r>
          </a:p>
        </p:txBody>
      </p:sp>
      <p:pic>
        <p:nvPicPr>
          <p:cNvPr id="3" name="Picture 1" descr="Line graph showing rates of reported chlamydia cases in the United States by race and Hispanic ethnicity from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Case Counts and Rates of Reported Cases by Race/Hispanic Ethnicity, United States, 2022</a:t>
            </a:r>
          </a:p>
        </p:txBody>
      </p:sp>
      <p:pic>
        <p:nvPicPr>
          <p:cNvPr id="3" name="Picture 1" descr="Bar graph showing rates and case counts of chlamydia by race and Hispanic ethnicity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71600" y="4229100"/>
            <a:ext cx="6400800" cy="643574"/>
          </a:xfrm>
        </p:spPr>
        <p:txBody>
          <a:bodyPr>
            <a:normAutofit fontScale="77500" lnSpcReduction="20000"/>
          </a:bodyPr>
          <a:lstStyle/>
          <a:p>
            <a:pPr marL="0" lvl="0" indent="0">
              <a:buNone/>
            </a:pPr>
            <a:r>
              <a:rPr dirty="0"/>
              <a:t>* Per 100,000 population</a:t>
            </a:r>
          </a:p>
          <a:p>
            <a:pPr marL="0" lvl="0" indent="0">
              <a:buNone/>
            </a:pPr>
            <a:r>
              <a:rPr b="1" dirty="0"/>
              <a:t>NOTE:</a:t>
            </a:r>
            <a:r>
              <a:rPr dirty="0"/>
              <a:t> In 2022, a total of 515,552 chlamydia cases (31.3%) had missing, unknown, or other race and were not reported to be of Hispanic ethnicity. These cases are not shown in this plot.</a:t>
            </a:r>
          </a:p>
          <a:p>
            <a:pPr marL="0" lvl="0" indent="0">
              <a:buNone/>
            </a:pPr>
            <a:r>
              <a:rPr b="1" dirty="0"/>
              <a:t>ACRONYMS:</a:t>
            </a:r>
            <a:r>
              <a:rPr dirty="0"/>
              <a:t> AI/AN = American Indian or Alaska Native; Black/AA = Black or African American; NH/PI = Native Hawaiian or other Pacific Islander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dirty="0"/>
              <a:t>Chlamydia — Ratios of Rates of Reported Cases Among Persons Aged 15–24 Years by Sex, Race/Hispanic Ethnicity, and Region, United States, 2022</a:t>
            </a:r>
          </a:p>
        </p:txBody>
      </p:sp>
      <p:pic>
        <p:nvPicPr>
          <p:cNvPr id="3" name="Picture 1" descr="Two-panel figure showing rate ratios of chlamydia among persons aged 15 to 24 years by sex, race and Hispanic ethnicity, and United States region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For the rate ratios, non-Hispanic White persons are the referent population. Y-axis is log scale.</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and Sex, United States, 2022</a:t>
            </a:r>
          </a:p>
        </p:txBody>
      </p:sp>
      <p:pic>
        <p:nvPicPr>
          <p:cNvPr id="3" name="Picture 1" descr="Bar graph showing rates of reported gonorrhea cases by race and Hispanic ethnicity and sex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71600" y="4229100"/>
            <a:ext cx="6400800" cy="643574"/>
          </a:xfrm>
        </p:spPr>
        <p:txBody>
          <a:bodyPr>
            <a:normAutofit fontScale="77500" lnSpcReduction="20000"/>
          </a:bodyPr>
          <a:lstStyle/>
          <a:p>
            <a:pPr marL="0" lvl="0" indent="0">
              <a:buNone/>
            </a:pPr>
            <a:r>
              <a:rPr dirty="0"/>
              <a:t>* Per 100,000</a:t>
            </a:r>
          </a:p>
          <a:p>
            <a:pPr marL="0" lvl="0" indent="0">
              <a:buNone/>
            </a:pPr>
            <a:r>
              <a:rPr b="1" dirty="0"/>
              <a:t>ACRONYMS:</a:t>
            </a:r>
            <a:r>
              <a:rPr dirty="0"/>
              <a:t> AI/AN = American Indian or Alaska Native; Black/AA = Black or African American; NH/PI = Native Hawaiian or other Pacific Islander</a:t>
            </a:r>
          </a:p>
          <a:p>
            <a:pPr marL="0" lvl="0" indent="0">
              <a:buNone/>
            </a:pPr>
            <a:r>
              <a:rPr b="1" dirty="0"/>
              <a:t>NOTE:</a:t>
            </a:r>
            <a:r>
              <a:rPr dirty="0"/>
              <a:t> Total includes all cases including those with unknown race/Hispanic ethnicity.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Total Population and Reported Cases by Race/Hispanic Ethnicity, United States, 2022</a:t>
            </a:r>
          </a:p>
        </p:txBody>
      </p:sp>
      <p:pic>
        <p:nvPicPr>
          <p:cNvPr id="3" name="Picture 1"/>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249805" y="4184332"/>
            <a:ext cx="6400800" cy="643574"/>
          </a:xfrm>
        </p:spPr>
        <p:txBody>
          <a:bodyPr vert="horz" lIns="91440" tIns="45720" rIns="91440" bIns="45720" rtlCol="0" anchor="t">
            <a:noAutofit/>
          </a:bodyPr>
          <a:lstStyle/>
          <a:p>
            <a:pPr marL="0" lvl="0" indent="0">
              <a:buNone/>
            </a:pPr>
            <a:r>
              <a:rPr sz="900" dirty="0"/>
              <a:t>* Per 100,000</a:t>
            </a:r>
            <a:endParaRPr lang="en-US" sz="900" dirty="0">
              <a:cs typeface="Calibri"/>
            </a:endParaRPr>
          </a:p>
          <a:p>
            <a:pPr marL="0" lvl="0" indent="0">
              <a:buNone/>
            </a:pPr>
            <a:r>
              <a:rPr sz="900" b="1" dirty="0"/>
              <a:t>NOTE:</a:t>
            </a:r>
            <a:r>
              <a:rPr sz="900" dirty="0"/>
              <a:t> In 2022, a total of 142,317 gonorrhea cases (22.0%) had missing, unknown, or other race and were not reported to be of Hispanic ethnicity. These cases are included in the “other/unknown” category.</a:t>
            </a:r>
            <a:endParaRPr sz="900" dirty="0">
              <a:cs typeface="Calibri"/>
            </a:endParaRPr>
          </a:p>
          <a:p>
            <a:pPr marL="0" lvl="0" indent="0">
              <a:buNone/>
            </a:pPr>
            <a:r>
              <a:rPr sz="900" b="1" dirty="0"/>
              <a:t>ACRONYMS:</a:t>
            </a:r>
            <a:r>
              <a:rPr sz="900" dirty="0"/>
              <a:t> AI/AN = American Indian or Alaska Native; Black/AA = Black or African American; NH/PI = Native Hawaiian or other Pacific Islander</a:t>
            </a:r>
            <a:endParaRPr sz="900" dirty="0">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United States, 2018–2022</a:t>
            </a:r>
          </a:p>
        </p:txBody>
      </p:sp>
      <p:pic>
        <p:nvPicPr>
          <p:cNvPr id="3" name="Picture 1" descr="Line graph showing rates of reported gonorrhea cases in the United States by race and Hispanic ethnicity from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1E517D-2D94-4974-AEA4-2A8702547EC8}">
  <ds:schemaRefs>
    <ds:schemaRef ds:uri="http://schemas.microsoft.com/sharepoint/v3/contenttype/forms"/>
  </ds:schemaRefs>
</ds:datastoreItem>
</file>

<file path=customXml/itemProps2.xml><?xml version="1.0" encoding="utf-8"?>
<ds:datastoreItem xmlns:ds="http://schemas.openxmlformats.org/officeDocument/2006/customXml" ds:itemID="{A84A6D14-14C7-43BA-A712-EDB3927CE6C5}"/>
</file>

<file path=customXml/itemProps3.xml><?xml version="1.0" encoding="utf-8"?>
<ds:datastoreItem xmlns:ds="http://schemas.openxmlformats.org/officeDocument/2006/customXml" ds:itemID="{D3DCB977-D07D-421F-993B-3C147F5DD517}"/>
</file>

<file path=docProps/app.xml><?xml version="1.0" encoding="utf-8"?>
<Properties xmlns="http://schemas.openxmlformats.org/officeDocument/2006/extended-properties" xmlns:vt="http://schemas.openxmlformats.org/officeDocument/2006/docPropsVTypes">
  <TotalTime>1</TotalTime>
  <Words>6885</Words>
  <Application>Microsoft Office PowerPoint</Application>
  <PresentationFormat>On-screen Show (16:9)</PresentationFormat>
  <Paragraphs>250</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Chlamydia — Rates of Reported Cases by Race/Hispanic Ethnicity and Sex, United States, 2022</vt:lpstr>
      <vt:lpstr>Chlamydia — Total Population and Reported Cases by Race/Hispanic Ethnicity, United States, 2022</vt:lpstr>
      <vt:lpstr>Chlamydia — Rates of Reported Cases by Race/Hispanic Ethnicity, United States, 2018–2022</vt:lpstr>
      <vt:lpstr>Chlamydia — Case Counts and Rates of Reported Cases by Race/Hispanic Ethnicity, United States, 2022</vt:lpstr>
      <vt:lpstr>Chlamydia — Ratios of Rates of Reported Cases Among Persons Aged 15–24 Years by Sex, Race/Hispanic Ethnicity, and Region, United States, 2022</vt:lpstr>
      <vt:lpstr>Gonorrhea — Rates of Reported Cases by Race/Hispanic Ethnicity and Sex, United States, 2022</vt:lpstr>
      <vt:lpstr>Gonorrhea — Total Population and Reported Cases by Race/Hispanic Ethnicity, United States, 2022</vt:lpstr>
      <vt:lpstr>Gonorrhea — Rates of Reported Cases by Race/Hispanic Ethnicity, United States, 2018–2022</vt:lpstr>
      <vt:lpstr>Gonorrhea — Case Counts and Rates of Reported Cases by Race/Hispanic Ethnicity, United States, 2022</vt:lpstr>
      <vt:lpstr>Gonorrhea — Ratios of Rates of Reported Cases by Sex, Race/Hispanic Ethnicity, and Region, United States, 2022</vt:lpstr>
      <vt:lpstr>Primary and Secondary Syphilis — Rates of Reported Cases by Race/Hispanic Ethnicity and Sex, United States, 2022</vt:lpstr>
      <vt:lpstr>Primary and Secondary Syphilis — Total Population and Reported Cases by Race/Hispanic Ethnicity, United States, 2022</vt:lpstr>
      <vt:lpstr>Primary and Secondary Syphilis — Rates of Reported Cases by Race/Hispanic Ethnicity, United States, 2018–2022</vt:lpstr>
      <vt:lpstr>Primary and Secondary Syphilis — Case Counts and Rates of Reported Cases by Race/Hispanic Ethnicity, United States, 2022</vt:lpstr>
      <vt:lpstr>Primary and Secondary Syphilis — Ratios of Rates of Reported Cases by Sex, Race/Hispanic Ethnicity, and Region, United States, 2022</vt:lpstr>
      <vt:lpstr>Primary and Secondary Syphilis — Reported Cases by Sex, Sex of Sex Partners, and Race/Hispanic Ethnicity, United States, 2022</vt:lpstr>
      <vt:lpstr>Congenital Syphilis — Case Counts and Rates of Reported Cases by Race/Hispanic Ethnicity of Mother, United States, 2022</vt:lpstr>
      <vt:lpstr>Congenital Syphilis — Total Live Births and Reported Cases by Race/Hispanic Ethnicity of Mother, United States, 2022</vt:lpstr>
      <vt:lpstr>Congenital Syphilis — Rates of Reported Cases by Year of Birth, Race/Hispanic Ethnicity of Mother, United States, 2018–2022</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36</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STI Surveillance Report Draft</dc:title>
  <dc:creator/>
  <cp:keywords/>
  <cp:lastModifiedBy>Perri, Bianca (CDC/NCHHSTP/DSTDP)</cp:lastModifiedBy>
  <cp:revision>16</cp:revision>
  <dcterms:created xsi:type="dcterms:W3CDTF">2024-01-15T23:41:47Z</dcterms:created>
  <dcterms:modified xsi:type="dcterms:W3CDTF">2024-01-30T02:51:40Z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7b94a7b8-f06c-4dfe-bdcc-9b548fd58c31_Enabled">
    <vt:lpwstr>true</vt:lpwstr>
  </property>
  <property fmtid="{D5CDD505-2E9C-101B-9397-08002B2CF9AE}" pid="4" name="MSIP_Label_7b94a7b8-f06c-4dfe-bdcc-9b548fd58c31_SetDate">
    <vt:lpwstr>2024-01-16T22:03:48Z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96e7d9d4-6483-4c11-8a6a-b592ea1b8823</vt:lpwstr>
  </property>
  <property fmtid="{D5CDD505-2E9C-101B-9397-08002B2CF9AE}" pid="9" name="MSIP_Label_7b94a7b8-f06c-4dfe-bdcc-9b548fd58c31_ContentBits">
    <vt:lpwstr>0</vt:lpwstr>
  </property>
  <property fmtid="{D5CDD505-2E9C-101B-9397-08002B2CF9AE}" pid="10" name="ContentTypeId">
    <vt:lpwstr>0x010100492EA135D25CF64DBAD3A1A74C69F504</vt:lpwstr>
  </property>
</Properties>
</file>