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3"/>
  </p:notesMasterIdLst>
  <p:sldIdLst>
    <p:sldId id="36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53BC5-983B-497B-B98D-1B7F12928812}" v="1" dt="2024-01-16T21:08:34.353"/>
    <p1510:client id="{5DB37924-6ED5-4A72-B06E-9AA0B0E80494}" v="6" dt="2024-01-17T23:38:27.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73046" autoAdjust="0"/>
  </p:normalViewPr>
  <p:slideViewPr>
    <p:cSldViewPr snapToGrid="0">
      <p:cViewPr varScale="1">
        <p:scale>
          <a:sx n="110" d="100"/>
          <a:sy n="110" d="100"/>
        </p:scale>
        <p:origin x="119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S::ldu8@cdc.gov::0067169b-dfcc-42c6-8128-75ad3e970bc6" providerId="AD" clId="Web-{63A93D59-89CE-1EFF-ADBA-C8752FF37E9F}"/>
    <pc:docChg chg="modSld">
      <pc:chgData name="Yashar, Elliane (CDC/NCHHSTP/DSTDP)" userId="S::ldu8@cdc.gov::0067169b-dfcc-42c6-8128-75ad3e970bc6" providerId="AD" clId="Web-{63A93D59-89CE-1EFF-ADBA-C8752FF37E9F}" dt="2024-01-18T15:06:38.772" v="12"/>
      <pc:docMkLst>
        <pc:docMk/>
      </pc:docMkLst>
      <pc:sldChg chg="modNotes">
        <pc:chgData name="Yashar, Elliane (CDC/NCHHSTP/DSTDP)" userId="S::ldu8@cdc.gov::0067169b-dfcc-42c6-8128-75ad3e970bc6" providerId="AD" clId="Web-{63A93D59-89CE-1EFF-ADBA-C8752FF37E9F}" dt="2024-01-18T15:06:38.772" v="12"/>
        <pc:sldMkLst>
          <pc:docMk/>
          <pc:sldMk cId="2956721665" sldId="369"/>
        </pc:sldMkLst>
      </pc:sldChg>
    </pc:docChg>
  </pc:docChgLst>
  <pc:docChgLst>
    <pc:chgData name="Grey, Jeremy A. (CDC/NCHHSTP/DSTDP)" userId="997932e9-ce7a-4102-beb4-7fe107ff5b29" providerId="ADAL" clId="{A1176C77-70FC-4E92-9816-5BCE95FC2F4A}"/>
    <pc:docChg chg="mod">
      <pc:chgData name="Grey, Jeremy A. (CDC/NCHHSTP/DSTDP)" userId="997932e9-ce7a-4102-beb4-7fe107ff5b29" providerId="ADAL" clId="{A1176C77-70FC-4E92-9816-5BCE95FC2F4A}" dt="2024-01-15T23:46:13.596" v="0" actId="33475"/>
      <pc:docMkLst>
        <pc:docMk/>
      </pc:docMkLst>
    </pc:docChg>
  </pc:docChgLst>
  <pc:docChgLst>
    <pc:chgData name="Yashar, Elliane (CDC/NCHHSTP/DSTDP)" userId="0067169b-dfcc-42c6-8128-75ad3e970bc6" providerId="ADAL" clId="{19353BC5-983B-497B-B98D-1B7F12928812}"/>
    <pc:docChg chg="custSel addSld delSld modSld">
      <pc:chgData name="Yashar, Elliane (CDC/NCHHSTP/DSTDP)" userId="0067169b-dfcc-42c6-8128-75ad3e970bc6" providerId="ADAL" clId="{19353BC5-983B-497B-B98D-1B7F12928812}" dt="2024-01-16T21:11:02.133" v="18" actId="404"/>
      <pc:docMkLst>
        <pc:docMk/>
      </pc:docMkLst>
      <pc:sldChg chg="del">
        <pc:chgData name="Yashar, Elliane (CDC/NCHHSTP/DSTDP)" userId="0067169b-dfcc-42c6-8128-75ad3e970bc6" providerId="ADAL" clId="{19353BC5-983B-497B-B98D-1B7F12928812}" dt="2024-01-16T21:08:50.939" v="6" actId="2696"/>
        <pc:sldMkLst>
          <pc:docMk/>
          <pc:sldMk cId="0" sldId="256"/>
        </pc:sldMkLst>
      </pc:sldChg>
      <pc:sldChg chg="modSp mod">
        <pc:chgData name="Yashar, Elliane (CDC/NCHHSTP/DSTDP)" userId="0067169b-dfcc-42c6-8128-75ad3e970bc6" providerId="ADAL" clId="{19353BC5-983B-497B-B98D-1B7F12928812}" dt="2024-01-16T21:10:40.157" v="16" actId="404"/>
        <pc:sldMkLst>
          <pc:docMk/>
          <pc:sldMk cId="0" sldId="262"/>
        </pc:sldMkLst>
        <pc:spChg chg="mod">
          <ac:chgData name="Yashar, Elliane (CDC/NCHHSTP/DSTDP)" userId="0067169b-dfcc-42c6-8128-75ad3e970bc6" providerId="ADAL" clId="{19353BC5-983B-497B-B98D-1B7F12928812}" dt="2024-01-16T21:10:40.157" v="16" actId="404"/>
          <ac:spMkLst>
            <pc:docMk/>
            <pc:sldMk cId="0" sldId="262"/>
            <ac:spMk id="2" creationId="{00000000-0000-0000-0000-000000000000}"/>
          </ac:spMkLst>
        </pc:spChg>
      </pc:sldChg>
      <pc:sldChg chg="modSp mod">
        <pc:chgData name="Yashar, Elliane (CDC/NCHHSTP/DSTDP)" userId="0067169b-dfcc-42c6-8128-75ad3e970bc6" providerId="ADAL" clId="{19353BC5-983B-497B-B98D-1B7F12928812}" dt="2024-01-16T21:10:50.195" v="17" actId="404"/>
        <pc:sldMkLst>
          <pc:docMk/>
          <pc:sldMk cId="0" sldId="263"/>
        </pc:sldMkLst>
        <pc:spChg chg="mod">
          <ac:chgData name="Yashar, Elliane (CDC/NCHHSTP/DSTDP)" userId="0067169b-dfcc-42c6-8128-75ad3e970bc6" providerId="ADAL" clId="{19353BC5-983B-497B-B98D-1B7F12928812}" dt="2024-01-16T21:10:50.195" v="17" actId="404"/>
          <ac:spMkLst>
            <pc:docMk/>
            <pc:sldMk cId="0" sldId="263"/>
            <ac:spMk id="2" creationId="{00000000-0000-0000-0000-000000000000}"/>
          </ac:spMkLst>
        </pc:spChg>
      </pc:sldChg>
      <pc:sldChg chg="modSp mod">
        <pc:chgData name="Yashar, Elliane (CDC/NCHHSTP/DSTDP)" userId="0067169b-dfcc-42c6-8128-75ad3e970bc6" providerId="ADAL" clId="{19353BC5-983B-497B-B98D-1B7F12928812}" dt="2024-01-16T21:11:02.133" v="18" actId="404"/>
        <pc:sldMkLst>
          <pc:docMk/>
          <pc:sldMk cId="0" sldId="270"/>
        </pc:sldMkLst>
        <pc:spChg chg="mod">
          <ac:chgData name="Yashar, Elliane (CDC/NCHHSTP/DSTDP)" userId="0067169b-dfcc-42c6-8128-75ad3e970bc6" providerId="ADAL" clId="{19353BC5-983B-497B-B98D-1B7F12928812}" dt="2024-01-16T21:11:02.133" v="18" actId="404"/>
          <ac:spMkLst>
            <pc:docMk/>
            <pc:sldMk cId="0" sldId="270"/>
            <ac:spMk id="2" creationId="{00000000-0000-0000-0000-000000000000}"/>
          </ac:spMkLst>
        </pc:spChg>
      </pc:sldChg>
      <pc:sldChg chg="modSp mod">
        <pc:chgData name="Yashar, Elliane (CDC/NCHHSTP/DSTDP)" userId="0067169b-dfcc-42c6-8128-75ad3e970bc6" providerId="ADAL" clId="{19353BC5-983B-497B-B98D-1B7F12928812}" dt="2024-01-16T21:08:34.426" v="4" actId="27636"/>
        <pc:sldMkLst>
          <pc:docMk/>
          <pc:sldMk cId="0" sldId="272"/>
        </pc:sldMkLst>
        <pc:spChg chg="mod">
          <ac:chgData name="Yashar, Elliane (CDC/NCHHSTP/DSTDP)" userId="0067169b-dfcc-42c6-8128-75ad3e970bc6" providerId="ADAL" clId="{19353BC5-983B-497B-B98D-1B7F12928812}" dt="2024-01-16T21:08:34.426" v="4" actId="27636"/>
          <ac:spMkLst>
            <pc:docMk/>
            <pc:sldMk cId="0" sldId="272"/>
            <ac:spMk id="2" creationId="{00000000-0000-0000-0000-000000000000}"/>
          </ac:spMkLst>
        </pc:spChg>
      </pc:sldChg>
      <pc:sldChg chg="modSp mod">
        <pc:chgData name="Yashar, Elliane (CDC/NCHHSTP/DSTDP)" userId="0067169b-dfcc-42c6-8128-75ad3e970bc6" providerId="ADAL" clId="{19353BC5-983B-497B-B98D-1B7F12928812}" dt="2024-01-16T21:08:34.429" v="5" actId="27636"/>
        <pc:sldMkLst>
          <pc:docMk/>
          <pc:sldMk cId="0" sldId="273"/>
        </pc:sldMkLst>
        <pc:spChg chg="mod">
          <ac:chgData name="Yashar, Elliane (CDC/NCHHSTP/DSTDP)" userId="0067169b-dfcc-42c6-8128-75ad3e970bc6" providerId="ADAL" clId="{19353BC5-983B-497B-B98D-1B7F12928812}" dt="2024-01-16T21:08:34.429" v="5" actId="27636"/>
          <ac:spMkLst>
            <pc:docMk/>
            <pc:sldMk cId="0" sldId="273"/>
            <ac:spMk id="2" creationId="{00000000-0000-0000-0000-000000000000}"/>
          </ac:spMkLst>
        </pc:spChg>
      </pc:sldChg>
      <pc:sldChg chg="addSp modSp add mod">
        <pc:chgData name="Yashar, Elliane (CDC/NCHHSTP/DSTDP)" userId="0067169b-dfcc-42c6-8128-75ad3e970bc6" providerId="ADAL" clId="{19353BC5-983B-497B-B98D-1B7F12928812}" dt="2024-01-16T21:09:37.963" v="15" actId="1076"/>
        <pc:sldMkLst>
          <pc:docMk/>
          <pc:sldMk cId="2956721665" sldId="369"/>
        </pc:sldMkLst>
        <pc:spChg chg="add mod">
          <ac:chgData name="Yashar, Elliane (CDC/NCHHSTP/DSTDP)" userId="0067169b-dfcc-42c6-8128-75ad3e970bc6" providerId="ADAL" clId="{19353BC5-983B-497B-B98D-1B7F12928812}" dt="2024-01-16T21:09:37.963" v="15" actId="1076"/>
          <ac:spMkLst>
            <pc:docMk/>
            <pc:sldMk cId="2956721665" sldId="369"/>
            <ac:spMk id="3" creationId="{3875BBB5-2F05-2D7F-E64A-67F179E488FE}"/>
          </ac:spMkLst>
        </pc:spChg>
      </pc:sldChg>
    </pc:docChg>
  </pc:docChgLst>
  <pc:docChgLst>
    <pc:chgData name="Yashar, Elliane (CDC/NCHHSTP/DSTDP)" userId="S::ldu8@cdc.gov::0067169b-dfcc-42c6-8128-75ad3e970bc6" providerId="AD" clId="Web-{5DB37924-6ED5-4A72-B06E-9AA0B0E80494}"/>
    <pc:docChg chg="modSld">
      <pc:chgData name="Yashar, Elliane (CDC/NCHHSTP/DSTDP)" userId="S::ldu8@cdc.gov::0067169b-dfcc-42c6-8128-75ad3e970bc6" providerId="AD" clId="Web-{5DB37924-6ED5-4A72-B06E-9AA0B0E80494}" dt="2024-01-17T23:38:27.103" v="3" actId="14100"/>
      <pc:docMkLst>
        <pc:docMk/>
      </pc:docMkLst>
      <pc:sldChg chg="modSp">
        <pc:chgData name="Yashar, Elliane (CDC/NCHHSTP/DSTDP)" userId="S::ldu8@cdc.gov::0067169b-dfcc-42c6-8128-75ad3e970bc6" providerId="AD" clId="Web-{5DB37924-6ED5-4A72-B06E-9AA0B0E80494}" dt="2024-01-17T23:38:27.103" v="3" actId="14100"/>
        <pc:sldMkLst>
          <pc:docMk/>
          <pc:sldMk cId="2956721665" sldId="369"/>
        </pc:sldMkLst>
        <pc:spChg chg="mod">
          <ac:chgData name="Yashar, Elliane (CDC/NCHHSTP/DSTDP)" userId="S::ldu8@cdc.gov::0067169b-dfcc-42c6-8128-75ad3e970bc6" providerId="AD" clId="Web-{5DB37924-6ED5-4A72-B06E-9AA0B0E80494}" dt="2024-01-17T23:38:27.103" v="3" actId="14100"/>
          <ac:spMkLst>
            <pc:docMk/>
            <pc:sldMk cId="2956721665" sldId="369"/>
            <ac:spMk id="3" creationId="{3875BBB5-2F05-2D7F-E64A-67F179E488FE}"/>
          </ac:spMkLst>
        </pc:spChg>
      </pc:sldChg>
    </pc:docChg>
  </pc:docChgLst>
  <pc:docChgLst>
    <pc:chgData name="Yashar, Elliane (CDC/NCHHSTP/DSTDP)" userId="S::ldu8@cdc.gov::0067169b-dfcc-42c6-8128-75ad3e970bc6" providerId="AD" clId="Web-{ACE8F8D1-6626-7510-A53D-78F80E8CA132}"/>
    <pc:docChg chg="modSld">
      <pc:chgData name="Yashar, Elliane (CDC/NCHHSTP/DSTDP)" userId="S::ldu8@cdc.gov::0067169b-dfcc-42c6-8128-75ad3e970bc6" providerId="AD" clId="Web-{ACE8F8D1-6626-7510-A53D-78F80E8CA132}" dt="2024-01-18T15:47:50.360" v="0"/>
      <pc:docMkLst>
        <pc:docMk/>
      </pc:docMkLst>
      <pc:sldChg chg="modNotes">
        <pc:chgData name="Yashar, Elliane (CDC/NCHHSTP/DSTDP)" userId="S::ldu8@cdc.gov::0067169b-dfcc-42c6-8128-75ad3e970bc6" providerId="AD" clId="Web-{ACE8F8D1-6626-7510-A53D-78F80E8CA132}" dt="2024-01-18T15:47:50.360" v="0"/>
        <pc:sldMkLst>
          <pc:docMk/>
          <pc:sldMk cId="2956721665"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2022. Data presented include </a:t>
            </a:r>
            <a:r>
              <a:rPr lang="en-US" dirty="0"/>
              <a:t>case notifications provided </a:t>
            </a:r>
            <a:r>
              <a:rPr lang="en-US" sz="1200" kern="1200" dirty="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STD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and the Gonococcal Isolate Surveillance Project (GISP).</a:t>
            </a:r>
            <a:r>
              <a:rPr lang="en-US" dirty="0"/>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https://www.cdc.gov/std/statistics/2022/technical-notes.htm.</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https://www.cdc.gov/std/statistics/2022/data.zip.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2022.</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21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women aged 15 to 44 years in 2022, those aged 20 to 24 years had the highest rate of reported cases of gonorrhea (715.1 cases per 100,000; 18.1% decrease from 2021), followed by those aged 15 to 19 years (525.7 cases per 100,000; 10.6% decrease from 2021), those aged 25 to 29 years (437.9 cases per 100,000; 17.8% decrease from 2021), those aged 30 to 34 years (275.1 cases per 100,000; 14.8% decrease from 2021), and those aged 35 to 44 years (131.9 cases per 100,000; 12.6% decrease from 2021).</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“GC - Rates Women 15-44 Years by Age Group (US 2012-2022).xlsx”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men aged 15 to 44 years in 2022, those aged 20 to 24 years had the highest rate of reported cases of gonorrhea (739.4 cases per 100,000; 12.4% decrease from 2021), followed by those aged 25 to 29 years (708.7 cases per 100,000; 9.5% decrease from 2021), those aged 30 to 34 years (601.9 cases per 100,000; 2.7% decrease from 2021), those aged 15 to 19 years (352.9 cases per 100,000; 2.0% decrease from 2021), and those aged 35 to 44 years (317.4 cases per 100,000; 2.3% decrease from 2021).</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“GC - Rates Men 15-44 Years by Age Group (US 2012-2022).xlsx”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reported gonorrhea among women aged 15 to 24 years ranged by state from 49 cases per 100,000 women aged 15 to 24 years in Vermont to 1,616 cases per 100,000 women aged 15 to 24 years in Mississippi. The rate of reported gonorrhea in the District of Columbia was 1,409 per 100,000 women aged 15 to 24 years.</a:t>
            </a:r>
          </a:p>
          <a:p>
            <a:pPr marL="0" lvl="0" indent="0">
              <a:buNone/>
            </a:pPr>
            <a:endParaRPr/>
          </a:p>
          <a:p>
            <a:pPr marL="0" lvl="0" indent="0">
              <a:buNone/>
            </a:pPr>
            <a:r>
              <a:t>Among US territories, rates of reported gonorrhea ranged from 101 cases per 100,000 women aged 15 to 24 years in American Samoa to 432 cases per 100,000 women aged 15 to 24 years in Guam.</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and on interpreting reported rates in US territories.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“GC - Rates Women 15-24 Years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reported gonorrhea among men ranged by state from 32 cases per 100,000 men in Vermont to 389 cases per 100,000 men in Mississippi. The rate of reported gonorrhea in the District of Columbia was 1,155 per 100,000 men.</a:t>
            </a:r>
          </a:p>
          <a:p>
            <a:pPr marL="0" lvl="0" indent="0">
              <a:buNone/>
            </a:pPr>
            <a:endParaRPr/>
          </a:p>
          <a:p>
            <a:pPr marL="0" lvl="0" indent="0">
              <a:buNone/>
            </a:pPr>
            <a:r>
              <a:t>Among US territories, rates of reported gonorrhea ranged from 31 cases per 100,000 men in American Samoa to 191 cases per 100,000 men in Guam.</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and on interpreting reported rates in US territories.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“GC - Rates Men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reported gonorrhea among men aged 15 to 24 years ranged by state from 62 cases per 100,000 men aged 15 to 24 years in Vermont to 1,287 cases per 100,000 men aged 15 to 24 years in Mississippi. The rate of reported gonorrhea in the District of Columbia was 1,912 per 100,000 men aged 15 to 24 years.</a:t>
            </a:r>
          </a:p>
          <a:p>
            <a:pPr marL="0" lvl="0" indent="0">
              <a:buNone/>
            </a:pPr>
            <a:endParaRPr/>
          </a:p>
          <a:p>
            <a:pPr marL="0" lvl="0" indent="0">
              <a:buNone/>
            </a:pPr>
            <a:r>
              <a:t>Among US territories, rates of reported gonorrhea ranged from 50 cases per 100,000 men aged 15 to 24 years in American Samoa to 409 cases per 100,000 men aged 15 to 24 years in Guam.</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and on interpreting reported rates in US territories.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“GC - Rates Men 15-24 Years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patients accessing care in participating STD clinics in the STD Surveillance Network (SSuN) who were tested for gonorrhea in 2022, 20.8% of gay, bisexual, and other men who have sex with men (MSM), 10.3% of men who have sex with women only (MSW), and 5.1% of women were positive. The proportion of STD clinic patients who tested positive for gonorrhea varied by sex and sex of sex partners, as well as by age group. MSM were noted to have higher proportions of testing positive in all age groups when compared to women and MSW. Of note, adolescent patients represent a relatively small subgroup of the clinic population and changes in the number of events in the numerator or a small denominator may lead to substantial fluctuations from year to year. Hence, data should be interpreted with caution.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SSuN methodology.</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rate of reported primary and secondary (P&amp;S) syphilis was higher among men (26.8 per 100,000) compared to women (8.7 per 100,000).</a:t>
            </a:r>
          </a:p>
          <a:p>
            <a:pPr marL="0" lvl="0" indent="0">
              <a:buNone/>
            </a:pPr>
            <a:endParaRPr/>
          </a:p>
          <a:p>
            <a:pPr marL="0" lvl="0" indent="0">
              <a:buNone/>
            </a:pPr>
            <a:r>
              <a:t>Among men, those aged 30 to 34 years had the highest rate of reported cases of P&amp;S syphilis (70.5 per 100,000), followed by men aged 25 to 29 years (67.8 per 100,000) and men aged 35 to 39 years (55.7 per 100,000). Among women, those aged 25 to 29 years and 30 to 34 years had the highest rate of reported cases of P&amp;S syphilis (24.1 per 100,000), followed by women aged 20 to 24 years (21.7 per 100,000) and women aged 35 to 39 years (20.2 per 100,000).</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Rates by Age Group and Sex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women aged 15 to 44 years in 2022, those aged 25 to 29 years and 30 to 34 years had the highest rate of reported cases of primary and secondary syphilis (24.1 cases per 100,000; 8.1% increase for those aged 25 to 29 and 27.5% increase for those aged 30 to 34 from 2021), followed by those aged 20 to 24 years (21.7 cases per 100,000; 11.3% increase from 2021), those aged 35 to 44 years (17.9 cases per 100,000; 23.4% increase from 2021), and those aged 15 to 19 years (8.5 cases per 100,000; 13.3% increase from 2021).</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Rates Women 15-44 Years by Age Group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men aged 15 to 44 years in 2022, those aged 30 to 34 years had the highest rate of reported cases of primary and secondary syphilis (70.5 cases per 100,000; 4.1% increase from 2021), followed by those aged 25 to 29 years (67.8 cases per 100,000; &lt;1.0% change from 2021), those aged 20 to 24 years (50.1 cases per 100,000; 2.1% decrease from 2021), those aged 35 to 44 years (48.7 cases per 100,000; 9.7% increase from 2021), and those aged 15 to 19 years (12.4 cases per 100,000; 3.3% increase from 2021).</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Rates Men 15-44 Years by Age Group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rate of reported chlamydia was higher among women (621.2 per 100,000) compared to men (363.7 per 100,000).</a:t>
            </a:r>
          </a:p>
          <a:p>
            <a:pPr marL="0" lvl="0" indent="0">
              <a:buNone/>
            </a:pPr>
            <a:endParaRPr/>
          </a:p>
          <a:p>
            <a:pPr marL="0" lvl="0" indent="0">
              <a:buNone/>
            </a:pPr>
            <a:r>
              <a:t>Among women, those aged 20 to 24 years had the highest rate of reported cases of chlamydia (3,532.3 per 100,000), followed by women aged 15 to 19 years (2,652.3 per 100,000) and women aged 25 to 29 years (1,681.2 per 100,000). Among men, those aged 20 to 24 years also had the highest rate of reported cases of chlamydia (1,571.2 per 100,000), followed by men aged 25 to 29 years (1,081.2 per 100,000) and men aged 15 to 19 years (858.9 per 100,000).</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by Age Group and Sex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women aged 15 to 44 years in 2022, those aged 20 to 24 years had the highest rate of reported cases of chlamydia (3,532.3 cases per 100,000; 7.0% decrease from 2021), followed by those aged 15 to 19 years (2,652.3 cases per 100,000; 1.7% decrease from 2021), those aged 25 to 29 years (1,681.2 cases per 100,000; &lt;1.0% change from 2021), those aged 30 to 34 years (792.1 cases per 100,000; 3.2% increase from 2021), and those aged 35 to 44 years (297.7 cases per 100,000; 6.3% increase from 2021).</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Women 15-44 Years by Age Group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men aged 15 to 44 years in 2022, those aged 20 to 24 years had the highest rate of reported cases of chlamydia (1,571.2 cases per 100,000; 6.5% decrease from 2021), followed by those aged 25 to 29 years (1,081.2 cases per 100,000; &lt;1.0% change from 2021), those aged 15 to 19 years (858.9 cases per 100,000; 4.4% increase from 2021), those aged 30 to 34 years (714.4 cases per 100,000; 3.8% increase from 2021), and those aged 35 to 44 years (335.7 cases per 100,000; 8.0% increase from 2021).</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Men 15-44 Years by Age Group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reported chlamydia among women aged 15 to 24 years ranged by state from 565 cases per 100,000 women aged 15 to 24 years in Maine to 5,613 cases per 100,000 women aged 15 to 24 years in Louisiana. The rate of reported chlamydia in the District of Columbia was 4,929 per 100,000 women aged 15 to 24 years.</a:t>
            </a:r>
          </a:p>
          <a:p>
            <a:pPr marL="0" lvl="0" indent="0">
              <a:buNone/>
            </a:pPr>
            <a:endParaRPr/>
          </a:p>
          <a:p>
            <a:pPr marL="0" lvl="0" indent="0">
              <a:buNone/>
            </a:pPr>
            <a:r>
              <a:t>Among US territories, rates of reported chlamydia ranged from 979 cases per 100,000 women aged 15 to 24 years in Puerto Rico to 4,788 cases per 100,000 women aged 15 to 24 years in the US Virgin Islands.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on interpreting reported rates in US territories.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Women 15-24 Years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reported chlamydia among men aged 15 to 24 years ranged by state from 251 cases per 100,000 men aged 15 to 24 years in Maine to 2,293 cases per 100,000 men aged 15 to 24 years in Louisiana. The rate of reported chlamydia in the District of Columbia was 3,256 per 100,000 men aged 15 to 24 years.</a:t>
            </a:r>
          </a:p>
          <a:p>
            <a:pPr marL="0" lvl="0" indent="0">
              <a:buNone/>
            </a:pPr>
            <a:endParaRPr/>
          </a:p>
          <a:p>
            <a:pPr marL="0" lvl="0" indent="0">
              <a:buNone/>
            </a:pPr>
            <a:r>
              <a:t>Among US territories, rates of reported chlamydia ranged from 224 cases per 100,000 men aged 15 to 24 years in Puerto Rico to 1,729 cases per 100,000 men aged 15 to 24 years in the US Virgin Islands.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on interpreting reported rates in US territories.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Men 15-24 Years by Jurisdiction (US and Terr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men and women aged 15-24 years, rate ratios of rates of reported chlamydia by race/Hispanic ethnicity (using non-Hispanic White persons as the referent population) varied by region in 2022. Among men aged 15-24 years, the greatest rate ratio was in the Northeast where the rate of reported chlamydia among non-Hispanic Black men was 9.9 times the rate among non-Hispanic White men. Among women aged 15-24 years, the greatest rate ratio was in the Northeast where the rate of reported chlamydia among non-Hispanic Black women was 5.8 times the rate among non-Hispanic White women.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race/Hispanic ethnicity categorization, and reporting of race/Hispanic ethnicity for STI cases. Table A1 (https://www.cdc.gov/std/statistics/2022/tables/a1.htm)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patients accessing care in participating STD clinics in the STD Surveillance Network (SSuN) who were tested for chlamydia in 2022 and had known sexual orientation or sex of sex partners, 15.3% of gay, bisexual and other men who have sex with men (MSM), 13.4% of men who have sex with women only (MSW), and 9.3% of women were found to be positive. The proportion testing positive for chlamydia varied by sex and sex of sex partners, as well as by age group. The highest proportion of patients testing positive were MSW aged 19 years and younger (44.7%). Of note, adolescent patients represent a relatively small subgroup of the clinic population and changes in the number of events in the numerator or a small denominator may lead to substantial fluctuations from year to year. Hence, data should be interpreted with caution.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SSuN methodology.</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rate of reported gonorrhea was higher among men (236.3 per 100,000) compared to women (152.1 per 100,000).</a:t>
            </a:r>
          </a:p>
          <a:p>
            <a:pPr marL="0" lvl="0" indent="0">
              <a:buNone/>
            </a:pPr>
            <a:endParaRPr/>
          </a:p>
          <a:p>
            <a:pPr marL="0" lvl="0" indent="0">
              <a:buNone/>
            </a:pPr>
            <a:r>
              <a:t>Among men, those aged 20 to 24 years had the highest rate of reported cases of gonorrhea (739.4 per 100,000), followed by men aged 25 to 29 years (708.7 per 100,000) and men aged 30 to 34 years (601.9 per 100,000). Among women, those aged 20 to 24 years also had the highest rate of reported cases of gonorrhea (715.1 per 100,000), followed by women aged 15 to 19 years (525.7 per 100,000) and women aged 25 to 29 years (437.9 per 100,000).</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“GC - Rates by Age Group and Sex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HIV, Viral Hepatitis, STD, and TB Prevention</a:t>
            </a:r>
          </a:p>
          <a:p>
            <a:r>
              <a:rPr lang="en-US" b="1" dirty="0">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1/18/2024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1/18/2024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E77907A-422C-441B-BABC-700AFE10A558}"/>
              </a:ext>
            </a:extLst>
          </p:cNvPr>
          <p:cNvSpPr txBox="1">
            <a:spLocks/>
          </p:cNvSpPr>
          <p:nvPr/>
        </p:nvSpPr>
        <p:spPr>
          <a:xfrm>
            <a:off x="367511" y="1686022"/>
            <a:ext cx="8408977" cy="88572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rgbClr val="00788A"/>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t>Sexually Transmitted Infections</a:t>
            </a: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endParaRPr kumimoji="0" lang="en-US" altLang="en-US" sz="4000" b="1" i="0" u="none" strike="noStrike" kern="1200" cap="none" spc="0" normalizeH="0" baseline="0" noProof="0" dirty="0">
              <a:ln>
                <a:noFill/>
              </a:ln>
              <a:solidFill>
                <a:srgbClr val="00788A"/>
              </a:solidFill>
              <a:effectLst/>
              <a:uLnTx/>
              <a:uFillTx/>
              <a:latin typeface="Calibri" panose="020F0502020204030204"/>
              <a:ea typeface="+mj-ea"/>
              <a:cs typeface="+mj-cs"/>
            </a:endParaRPr>
          </a:p>
        </p:txBody>
      </p:sp>
      <p:sp>
        <p:nvSpPr>
          <p:cNvPr id="8" name="Subtitle 1">
            <a:extLst>
              <a:ext uri="{FF2B5EF4-FFF2-40B4-BE49-F238E27FC236}">
                <a16:creationId xmlns:a16="http://schemas.microsoft.com/office/drawing/2014/main" id="{6783E883-BB97-4F20-BF53-F4B08B75C062}"/>
              </a:ext>
            </a:extLst>
          </p:cNvPr>
          <p:cNvSpPr>
            <a:spLocks noGrp="1"/>
          </p:cNvSpPr>
          <p:nvPr>
            <p:ph type="subTitle" idx="1"/>
          </p:nvPr>
        </p:nvSpPr>
        <p:spPr>
          <a:xfrm>
            <a:off x="1254033" y="2416518"/>
            <a:ext cx="6400800" cy="619405"/>
          </a:xfrm>
        </p:spPr>
        <p:txBody>
          <a:bodyPr>
            <a:noAutofit/>
          </a:bodyPr>
          <a:lstStyle/>
          <a:p>
            <a:pPr algn="ctr"/>
            <a:r>
              <a:rPr lang="en-US" sz="3000" dirty="0"/>
              <a:t>Surveillance 2022</a:t>
            </a:r>
            <a:br>
              <a:rPr lang="en-US" sz="3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sz="3000" dirty="0"/>
          </a:p>
        </p:txBody>
      </p:sp>
      <p:sp>
        <p:nvSpPr>
          <p:cNvPr id="3" name="TextBox 2">
            <a:extLst>
              <a:ext uri="{FF2B5EF4-FFF2-40B4-BE49-F238E27FC236}">
                <a16:creationId xmlns:a16="http://schemas.microsoft.com/office/drawing/2014/main" id="{3875BBB5-2F05-2D7F-E64A-67F179E488FE}"/>
              </a:ext>
            </a:extLst>
          </p:cNvPr>
          <p:cNvSpPr txBox="1"/>
          <p:nvPr/>
        </p:nvSpPr>
        <p:spPr>
          <a:xfrm>
            <a:off x="2126729" y="3504809"/>
            <a:ext cx="4731270" cy="523220"/>
          </a:xfrm>
          <a:prstGeom prst="rect">
            <a:avLst/>
          </a:prstGeom>
          <a:noFill/>
        </p:spPr>
        <p:txBody>
          <a:bodyPr wrap="square" lIns="91440" tIns="45720" rIns="91440" bIns="45720" anchor="t">
            <a:spAutoFit/>
          </a:bodyPr>
          <a:lstStyle/>
          <a:p>
            <a:r>
              <a:rPr lang="en-US" sz="2800" b="1" dirty="0">
                <a:solidFill>
                  <a:srgbClr val="000000"/>
                </a:solidFill>
                <a:latin typeface="Calibri"/>
                <a:cs typeface="Calibri"/>
              </a:rPr>
              <a:t>Adolescents</a:t>
            </a:r>
            <a:r>
              <a:rPr lang="en-US" sz="2800" b="1" i="0" u="none" strike="noStrike" dirty="0">
                <a:solidFill>
                  <a:srgbClr val="000000"/>
                </a:solidFill>
                <a:effectLst/>
                <a:latin typeface="Calibri"/>
                <a:cs typeface="Calibri"/>
              </a:rPr>
              <a:t> and Young Adults</a:t>
            </a:r>
            <a:r>
              <a:rPr lang="en-US" b="0" i="0" dirty="0">
                <a:solidFill>
                  <a:srgbClr val="000000"/>
                </a:solidFill>
                <a:effectLst/>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295672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Aged 15–44 Years by Age Group, United States, 2013–2022</a:t>
            </a:r>
          </a:p>
        </p:txBody>
      </p:sp>
      <p:pic>
        <p:nvPicPr>
          <p:cNvPr id="3" name="Picture 1" descr="Line graph showing rates of reported gonorrhea cases in the United States among women aged 15 to 44 years by age group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Aged 15–44 Years by Age Group, United States, 2013–2022</a:t>
            </a:r>
          </a:p>
        </p:txBody>
      </p:sp>
      <p:pic>
        <p:nvPicPr>
          <p:cNvPr id="3" name="Picture 1" descr="Line graph showing estimated rates of reported gonorrhea in the United States among men aged 15 to 44 years by age group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Women Aged 15–24 Years by Jurisdiction, United States and Territories, 2022</a:t>
            </a:r>
          </a:p>
        </p:txBody>
      </p:sp>
      <p:pic>
        <p:nvPicPr>
          <p:cNvPr id="3" name="Picture 1" descr="United States map showing estimated rates of reported gonorrhea among women aged 15 to 24 years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by State, United States and Territories, 2022</a:t>
            </a:r>
          </a:p>
        </p:txBody>
      </p:sp>
      <p:pic>
        <p:nvPicPr>
          <p:cNvPr id="3" name="Picture 1" descr="United States map showing rates of reported gonorrhea cases among men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Among Men Aged 15–24 Years by Jurisdiction, United States and Territories, 2022</a:t>
            </a:r>
          </a:p>
        </p:txBody>
      </p:sp>
      <p:pic>
        <p:nvPicPr>
          <p:cNvPr id="3" name="Picture 1" descr="United States map showing rates of reported gonorrhea cases among men aged 15 to 24 years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Gonorrhea — Proportion of STD Clinic Patients Testing Positive by Age Group, Sex, and Sex of Sex Partners, STD Surveillance Network (</a:t>
            </a:r>
            <a:r>
              <a:rPr sz="2000" dirty="0" err="1"/>
              <a:t>SSuN</a:t>
            </a:r>
            <a:r>
              <a:rPr sz="2000" dirty="0"/>
              <a:t>), 2022</a:t>
            </a:r>
          </a:p>
        </p:txBody>
      </p:sp>
      <p:pic>
        <p:nvPicPr>
          <p:cNvPr id="3" name="Picture 1" descr="Bar graph showing the proportion of STD clinic patients testing positive for gonorrhea by age group and sex and sex of sex partner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49,726 unique patients in 10 participating jurisdictions (Baltimore City, California [excluding San Francisco], Columbus, Florida, Indiana, Multnomah County, New York City, Philadelphia, San Francisco, and Washington) with known sex of sex partners attending SSuN STD clinics who were tested ≥1 times for gonorrhea in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Age Group and Sex, United States, 2022</a:t>
            </a:r>
          </a:p>
        </p:txBody>
      </p:sp>
      <p:pic>
        <p:nvPicPr>
          <p:cNvPr id="3" name="Picture 1" descr="Bar graph showing rates of reported primary and secondary syphilis cases by age group and sex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a:p>
            <a:pPr marL="0" lvl="0" indent="0">
              <a:buNone/>
            </a:pPr>
            <a:r>
              <a:rPr b="1"/>
              <a:t>NOTE:</a:t>
            </a:r>
            <a:r>
              <a:t> Total includes cases of all ages, including those with unknown 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Rates of Reported Cases Among Women Aged 15–44 Years by Age Group, United States, 2013–2022</a:t>
            </a:r>
          </a:p>
        </p:txBody>
      </p:sp>
      <p:pic>
        <p:nvPicPr>
          <p:cNvPr id="3" name="Picture 1" descr="Line graph showing rates of reported primary and secondary syphilis cases among women aged 15 to 44 years by age group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Rates of Reported Cases Among Men Aged 15–44 Years by Age Group, United States, 2013–2022</a:t>
            </a:r>
          </a:p>
        </p:txBody>
      </p:sp>
      <p:pic>
        <p:nvPicPr>
          <p:cNvPr id="3" name="Picture 1" descr="Line graph showing rates of reported primary and secondary syphilis cases among men aged 15 to 44 years by age group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Age Group and Sex, United States, 2022</a:t>
            </a:r>
          </a:p>
        </p:txBody>
      </p:sp>
      <p:pic>
        <p:nvPicPr>
          <p:cNvPr id="3" name="Picture 1" descr="Bar graph showing estimated rates of reported chlamydia cases in the United States by age group and sex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NOTE:</a:t>
            </a:r>
            <a:r>
              <a:t> Total includes cases of all ages, including those with unknown 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Aged 15–44 Years by Age Group, United States, 2013–2022</a:t>
            </a:r>
          </a:p>
        </p:txBody>
      </p:sp>
      <p:pic>
        <p:nvPicPr>
          <p:cNvPr id="3" name="Picture 1" descr="Line graph showing rates of reported chlamydia cases in the United States among women aged 15 to 44 years by age group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Aged 15–44 Years by Age Group, United States, 2013–2022</a:t>
            </a:r>
          </a:p>
        </p:txBody>
      </p:sp>
      <p:pic>
        <p:nvPicPr>
          <p:cNvPr id="3" name="Picture 1" descr="Line graph showing rates of reported chlamydia cases in the United States among men aged 15 to 44 years by age group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Women Aged 15–24 Years by Jurisdiction, United States and Territories, 2022</a:t>
            </a:r>
          </a:p>
        </p:txBody>
      </p:sp>
      <p:pic>
        <p:nvPicPr>
          <p:cNvPr id="3" name="Picture 1" descr="United States map showing rates of reported chlamydia cases among women aged 15 to 24 years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Among Men Aged 15–24 Years by Jurisdiction, United States and Territories, 2022</a:t>
            </a:r>
          </a:p>
        </p:txBody>
      </p:sp>
      <p:pic>
        <p:nvPicPr>
          <p:cNvPr id="3" name="Picture 1" descr="United States map showing rates of reported chlamydia cases among men aged 15 to 24 years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Chlamydia — Ratios of Rates of Reported Cases Among Persons Aged 15–24 Years by Sex, Race/Hispanic Ethnicity, and Region, United States, 2022</a:t>
            </a:r>
          </a:p>
        </p:txBody>
      </p:sp>
      <p:pic>
        <p:nvPicPr>
          <p:cNvPr id="3" name="Picture 1" descr="Two-panel figure showing rate ratios of chlamydia among persons aged 15 to 24 years by sex, race and Hispanic ethnicity, and United States region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Chlamydia — Proportion of STD Clinic Patients Testing Positive by Age Group, Sex, and Sex of Sex Partners, STD Surveillance Network (</a:t>
            </a:r>
            <a:r>
              <a:rPr sz="2000" dirty="0" err="1"/>
              <a:t>SSuN</a:t>
            </a:r>
            <a:r>
              <a:rPr sz="2000" dirty="0"/>
              <a:t>), 2022</a:t>
            </a:r>
          </a:p>
        </p:txBody>
      </p:sp>
      <p:pic>
        <p:nvPicPr>
          <p:cNvPr id="3" name="Picture 1" descr="Bar graph showing the proportion of STD clinic patients testing positive for chlamydia by age group and sex and sex of sex partner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Results are based on 49,665 unique patients in 10 participating jurisdictions (Baltimore City, California [excluding San Francisco], Columbus, Florida, Indiana, Multnomah County, New York City, Philadelphia, San Francisco, and Washington) with known sex of sex partners attending SSuN STD clinics who were tested ≥1 times for chlamydia in 2022.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Age Group and Sex, United States, 2022</a:t>
            </a:r>
          </a:p>
        </p:txBody>
      </p:sp>
      <p:pic>
        <p:nvPicPr>
          <p:cNvPr id="3" name="Picture 1" descr="Bar graph showing rates of reported gonorrhea cases in the United States by age group and sex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a:p>
            <a:pPr marL="0" lvl="0" indent="0">
              <a:buNone/>
            </a:pPr>
            <a:r>
              <a:rPr b="1"/>
              <a:t>NOTE:</a:t>
            </a:r>
            <a:r>
              <a:t> Total includes cases of all ages, including those with unknown age.</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5" ma:contentTypeDescription="Create a new document." ma:contentTypeScope="" ma:versionID="e953256190ccf5618e493534352b973d">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7dbc6c749a0ad532b13df1816212594"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F16A2A-8C10-47BD-81FF-8674FC7F45B2}">
  <ds:schemaRefs>
    <ds:schemaRef ds:uri="http://schemas.microsoft.com/sharepoint/v3/contenttype/forms"/>
  </ds:schemaRefs>
</ds:datastoreItem>
</file>

<file path=customXml/itemProps2.xml><?xml version="1.0" encoding="utf-8"?>
<ds:datastoreItem xmlns:ds="http://schemas.openxmlformats.org/officeDocument/2006/customXml" ds:itemID="{84C07BBB-4133-43CF-8304-83945A445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5329</Words>
  <Application>Microsoft Office PowerPoint</Application>
  <PresentationFormat>On-screen Show (16:9)</PresentationFormat>
  <Paragraphs>200</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Chlamydia — Rates of Reported Cases by Age Group and Sex, United States, 2022</vt:lpstr>
      <vt:lpstr>Chlamydia — Rates of Reported Cases Among Women Aged 15–44 Years by Age Group, United States, 2013–2022</vt:lpstr>
      <vt:lpstr>Chlamydia — Rates of Reported Cases Among Men Aged 15–44 Years by Age Group, United States, 2013–2022</vt:lpstr>
      <vt:lpstr>Chlamydia — Rates of Reported Cases Among Women Aged 15–24 Years by Jurisdiction, United States and Territories, 2022</vt:lpstr>
      <vt:lpstr>Chlamydia — Rates of Reported Cases Among Men Aged 15–24 Years by Jurisdiction, United States and Territories, 2022</vt:lpstr>
      <vt:lpstr>Chlamydia — Ratios of Rates of Reported Cases Among Persons Aged 15–24 Years by Sex, Race/Hispanic Ethnicity, and Region, United States, 2022</vt:lpstr>
      <vt:lpstr>Chlamydia — Proportion of STD Clinic Patients Testing Positive by Age Group, Sex, and Sex of Sex Partners, STD Surveillance Network (SSuN), 2022</vt:lpstr>
      <vt:lpstr>Gonorrhea — Rates of Reported Cases by Age Group and Sex, United States, 2022</vt:lpstr>
      <vt:lpstr>Gonorrhea — Rates of Reported Cases Among Women Aged 15–44 Years by Age Group, United States, 2013–2022</vt:lpstr>
      <vt:lpstr>Gonorrhea — Rates of Reported Cases Among Men Aged 15–44 Years by Age Group, United States, 2013–2022</vt:lpstr>
      <vt:lpstr>Gonorrhea — Rates of Reported Cases Among Women Aged 15–24 Years by Jurisdiction, United States and Territories, 2022</vt:lpstr>
      <vt:lpstr>Gonorrhea — Rates of Reported Cases Among Men by State, United States and Territories, 2022</vt:lpstr>
      <vt:lpstr>Gonorrhea — Rates of Reported Cases Among Men Aged 15–24 Years by Jurisdiction, United States and Territories, 2022</vt:lpstr>
      <vt:lpstr>Gonorrhea — Proportion of STD Clinic Patients Testing Positive by Age Group, Sex, and Sex of Sex Partners, STD Surveillance Network (SSuN), 2022</vt:lpstr>
      <vt:lpstr>Primary and Secondary Syphilis — Rates of Reported Cases by Age Group and Sex, United States, 2022</vt:lpstr>
      <vt:lpstr>Primary and Secondary Syphilis — Rates of Reported Cases Among Women Aged 15–44 Years by Age Group, United States, 2013–2022</vt:lpstr>
      <vt:lpstr>Primary and Secondary Syphilis — Rates of Reported Cases Among Men Aged 15–44 Years by Age Group, United States, 2013–2022</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STI Surveillance Report Draft</dc:title>
  <dc:creator/>
  <cp:keywords/>
  <cp:lastModifiedBy>Yashar, Elliane (CDC/NCHHSTP/DSTDP)</cp:lastModifiedBy>
  <cp:revision>8</cp:revision>
  <dcterms:created xsi:type="dcterms:W3CDTF">2024-01-15T23:41:41Z</dcterms:created>
  <dcterms:modified xsi:type="dcterms:W3CDTF">2024-01-18T15:47:50Z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8af03ff0-41c5-4c41-b55e-fabb8fae94be_Enabled">
    <vt:lpwstr>true</vt:lpwstr>
  </property>
  <property fmtid="{D5CDD505-2E9C-101B-9397-08002B2CF9AE}" pid="4" name="MSIP_Label_8af03ff0-41c5-4c41-b55e-fabb8fae94be_SetDate">
    <vt:lpwstr>2024-01-15T23:46:13Z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c59b95ed-dccb-4e5c-ba01-1a98219156f7</vt:lpwstr>
  </property>
  <property fmtid="{D5CDD505-2E9C-101B-9397-08002B2CF9AE}" pid="9" name="MSIP_Label_8af03ff0-41c5-4c41-b55e-fabb8fae94be_ContentBits">
    <vt:lpwstr>0</vt:lpwstr>
  </property>
</Properties>
</file>