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package/2006/relationships/metadata/extended-properties" Target="docProps/app0.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6"/>
  </p:notesMasterIdLst>
  <p:sldIdLst>
    <p:sldId id="369" r:id="rId4"/>
    <p:sldId id="257" r:id="rId5"/>
    <p:sldId id="258" r:id="rId6"/>
    <p:sldId id="259" r:id="rId7"/>
    <p:sldId id="260" r:id="rId8"/>
    <p:sldId id="261" r:id="rId9"/>
    <p:sldId id="262" r:id="rId10"/>
    <p:sldId id="263" r:id="rId11"/>
    <p:sldId id="264" r:id="rId12"/>
    <p:sldId id="265" r:id="rId13"/>
    <p:sldId id="266" r:id="rId14"/>
    <p:sldId id="267"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8A"/>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6D8D2D-E7C4-4D6E-9E79-6923D75CD436}" v="1" dt="2024-01-16T21:28:49.604"/>
    <p1510:client id="{94993AA6-0116-452E-99D2-BD7A5DFAF5D6}" v="4" dt="2024-01-17T23:39:09.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21"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shar, Elliane (CDC/NCHHSTP/DSTDP)" userId="0067169b-dfcc-42c6-8128-75ad3e970bc6" providerId="ADAL" clId="{7E6D8D2D-E7C4-4D6E-9E79-6923D75CD436}"/>
    <pc:docChg chg="undo redo custSel addSld delSld modSld">
      <pc:chgData name="Yashar, Elliane (CDC/NCHHSTP/DSTDP)" userId="0067169b-dfcc-42c6-8128-75ad3e970bc6" providerId="ADAL" clId="{7E6D8D2D-E7C4-4D6E-9E79-6923D75CD436}" dt="2024-01-16T21:31:26.461" v="44" actId="2696"/>
      <pc:docMkLst>
        <pc:docMk/>
      </pc:docMkLst>
      <pc:sldChg chg="add del">
        <pc:chgData name="Yashar, Elliane (CDC/NCHHSTP/DSTDP)" userId="0067169b-dfcc-42c6-8128-75ad3e970bc6" providerId="ADAL" clId="{7E6D8D2D-E7C4-4D6E-9E79-6923D75CD436}" dt="2024-01-16T21:31:26.461" v="44" actId="2696"/>
        <pc:sldMkLst>
          <pc:docMk/>
          <pc:sldMk cId="0" sldId="256"/>
        </pc:sldMkLst>
      </pc:sldChg>
      <pc:sldChg chg="modSp mod">
        <pc:chgData name="Yashar, Elliane (CDC/NCHHSTP/DSTDP)" userId="0067169b-dfcc-42c6-8128-75ad3e970bc6" providerId="ADAL" clId="{7E6D8D2D-E7C4-4D6E-9E79-6923D75CD436}" dt="2024-01-16T21:29:52.253" v="23" actId="404"/>
        <pc:sldMkLst>
          <pc:docMk/>
          <pc:sldMk cId="0" sldId="257"/>
        </pc:sldMkLst>
        <pc:spChg chg="mod">
          <ac:chgData name="Yashar, Elliane (CDC/NCHHSTP/DSTDP)" userId="0067169b-dfcc-42c6-8128-75ad3e970bc6" providerId="ADAL" clId="{7E6D8D2D-E7C4-4D6E-9E79-6923D75CD436}" dt="2024-01-16T21:29:52.253" v="23" actId="404"/>
          <ac:spMkLst>
            <pc:docMk/>
            <pc:sldMk cId="0" sldId="257"/>
            <ac:spMk id="2" creationId="{00000000-0000-0000-0000-000000000000}"/>
          </ac:spMkLst>
        </pc:spChg>
      </pc:sldChg>
      <pc:sldChg chg="modSp mod">
        <pc:chgData name="Yashar, Elliane (CDC/NCHHSTP/DSTDP)" userId="0067169b-dfcc-42c6-8128-75ad3e970bc6" providerId="ADAL" clId="{7E6D8D2D-E7C4-4D6E-9E79-6923D75CD436}" dt="2024-01-16T21:30:06.834" v="27" actId="1076"/>
        <pc:sldMkLst>
          <pc:docMk/>
          <pc:sldMk cId="0" sldId="258"/>
        </pc:sldMkLst>
        <pc:spChg chg="mod">
          <ac:chgData name="Yashar, Elliane (CDC/NCHHSTP/DSTDP)" userId="0067169b-dfcc-42c6-8128-75ad3e970bc6" providerId="ADAL" clId="{7E6D8D2D-E7C4-4D6E-9E79-6923D75CD436}" dt="2024-01-16T21:30:06.834" v="27" actId="1076"/>
          <ac:spMkLst>
            <pc:docMk/>
            <pc:sldMk cId="0" sldId="258"/>
            <ac:spMk id="2" creationId="{00000000-0000-0000-0000-000000000000}"/>
          </ac:spMkLst>
        </pc:spChg>
      </pc:sldChg>
      <pc:sldChg chg="modSp mod">
        <pc:chgData name="Yashar, Elliane (CDC/NCHHSTP/DSTDP)" userId="0067169b-dfcc-42c6-8128-75ad3e970bc6" providerId="ADAL" clId="{7E6D8D2D-E7C4-4D6E-9E79-6923D75CD436}" dt="2024-01-16T21:30:19.171" v="32" actId="404"/>
        <pc:sldMkLst>
          <pc:docMk/>
          <pc:sldMk cId="0" sldId="259"/>
        </pc:sldMkLst>
        <pc:spChg chg="mod">
          <ac:chgData name="Yashar, Elliane (CDC/NCHHSTP/DSTDP)" userId="0067169b-dfcc-42c6-8128-75ad3e970bc6" providerId="ADAL" clId="{7E6D8D2D-E7C4-4D6E-9E79-6923D75CD436}" dt="2024-01-16T21:30:19.171" v="32" actId="404"/>
          <ac:spMkLst>
            <pc:docMk/>
            <pc:sldMk cId="0" sldId="259"/>
            <ac:spMk id="2" creationId="{00000000-0000-0000-0000-000000000000}"/>
          </ac:spMkLst>
        </pc:spChg>
        <pc:spChg chg="mod">
          <ac:chgData name="Yashar, Elliane (CDC/NCHHSTP/DSTDP)" userId="0067169b-dfcc-42c6-8128-75ad3e970bc6" providerId="ADAL" clId="{7E6D8D2D-E7C4-4D6E-9E79-6923D75CD436}" dt="2024-01-16T21:28:49.662" v="3" actId="27636"/>
          <ac:spMkLst>
            <pc:docMk/>
            <pc:sldMk cId="0" sldId="259"/>
            <ac:spMk id="4" creationId="{00000000-0000-0000-0000-000000000000}"/>
          </ac:spMkLst>
        </pc:spChg>
      </pc:sldChg>
      <pc:sldChg chg="modSp mod">
        <pc:chgData name="Yashar, Elliane (CDC/NCHHSTP/DSTDP)" userId="0067169b-dfcc-42c6-8128-75ad3e970bc6" providerId="ADAL" clId="{7E6D8D2D-E7C4-4D6E-9E79-6923D75CD436}" dt="2024-01-16T21:30:29.189" v="34" actId="404"/>
        <pc:sldMkLst>
          <pc:docMk/>
          <pc:sldMk cId="0" sldId="260"/>
        </pc:sldMkLst>
        <pc:spChg chg="mod">
          <ac:chgData name="Yashar, Elliane (CDC/NCHHSTP/DSTDP)" userId="0067169b-dfcc-42c6-8128-75ad3e970bc6" providerId="ADAL" clId="{7E6D8D2D-E7C4-4D6E-9E79-6923D75CD436}" dt="2024-01-16T21:30:29.189" v="34" actId="404"/>
          <ac:spMkLst>
            <pc:docMk/>
            <pc:sldMk cId="0" sldId="260"/>
            <ac:spMk id="2" creationId="{00000000-0000-0000-0000-000000000000}"/>
          </ac:spMkLst>
        </pc:spChg>
        <pc:spChg chg="mod">
          <ac:chgData name="Yashar, Elliane (CDC/NCHHSTP/DSTDP)" userId="0067169b-dfcc-42c6-8128-75ad3e970bc6" providerId="ADAL" clId="{7E6D8D2D-E7C4-4D6E-9E79-6923D75CD436}" dt="2024-01-16T21:28:49.671" v="5" actId="27636"/>
          <ac:spMkLst>
            <pc:docMk/>
            <pc:sldMk cId="0" sldId="260"/>
            <ac:spMk id="4" creationId="{00000000-0000-0000-0000-000000000000}"/>
          </ac:spMkLst>
        </pc:spChg>
      </pc:sldChg>
      <pc:sldChg chg="modSp mod">
        <pc:chgData name="Yashar, Elliane (CDC/NCHHSTP/DSTDP)" userId="0067169b-dfcc-42c6-8128-75ad3e970bc6" providerId="ADAL" clId="{7E6D8D2D-E7C4-4D6E-9E79-6923D75CD436}" dt="2024-01-16T21:30:33.740" v="36" actId="404"/>
        <pc:sldMkLst>
          <pc:docMk/>
          <pc:sldMk cId="0" sldId="261"/>
        </pc:sldMkLst>
        <pc:spChg chg="mod">
          <ac:chgData name="Yashar, Elliane (CDC/NCHHSTP/DSTDP)" userId="0067169b-dfcc-42c6-8128-75ad3e970bc6" providerId="ADAL" clId="{7E6D8D2D-E7C4-4D6E-9E79-6923D75CD436}" dt="2024-01-16T21:30:33.740" v="36" actId="404"/>
          <ac:spMkLst>
            <pc:docMk/>
            <pc:sldMk cId="0" sldId="261"/>
            <ac:spMk id="2" creationId="{00000000-0000-0000-0000-000000000000}"/>
          </ac:spMkLst>
        </pc:spChg>
      </pc:sldChg>
      <pc:sldChg chg="modSp mod">
        <pc:chgData name="Yashar, Elliane (CDC/NCHHSTP/DSTDP)" userId="0067169b-dfcc-42c6-8128-75ad3e970bc6" providerId="ADAL" clId="{7E6D8D2D-E7C4-4D6E-9E79-6923D75CD436}" dt="2024-01-16T21:30:50.227" v="38" actId="404"/>
        <pc:sldMkLst>
          <pc:docMk/>
          <pc:sldMk cId="0" sldId="262"/>
        </pc:sldMkLst>
        <pc:spChg chg="mod">
          <ac:chgData name="Yashar, Elliane (CDC/NCHHSTP/DSTDP)" userId="0067169b-dfcc-42c6-8128-75ad3e970bc6" providerId="ADAL" clId="{7E6D8D2D-E7C4-4D6E-9E79-6923D75CD436}" dt="2024-01-16T21:30:50.227" v="38" actId="404"/>
          <ac:spMkLst>
            <pc:docMk/>
            <pc:sldMk cId="0" sldId="262"/>
            <ac:spMk id="2" creationId="{00000000-0000-0000-0000-000000000000}"/>
          </ac:spMkLst>
        </pc:spChg>
      </pc:sldChg>
      <pc:sldChg chg="modSp mod">
        <pc:chgData name="Yashar, Elliane (CDC/NCHHSTP/DSTDP)" userId="0067169b-dfcc-42c6-8128-75ad3e970bc6" providerId="ADAL" clId="{7E6D8D2D-E7C4-4D6E-9E79-6923D75CD436}" dt="2024-01-16T21:30:55.748" v="39" actId="404"/>
        <pc:sldMkLst>
          <pc:docMk/>
          <pc:sldMk cId="0" sldId="263"/>
        </pc:sldMkLst>
        <pc:spChg chg="mod">
          <ac:chgData name="Yashar, Elliane (CDC/NCHHSTP/DSTDP)" userId="0067169b-dfcc-42c6-8128-75ad3e970bc6" providerId="ADAL" clId="{7E6D8D2D-E7C4-4D6E-9E79-6923D75CD436}" dt="2024-01-16T21:30:55.748" v="39" actId="404"/>
          <ac:spMkLst>
            <pc:docMk/>
            <pc:sldMk cId="0" sldId="263"/>
            <ac:spMk id="2" creationId="{00000000-0000-0000-0000-000000000000}"/>
          </ac:spMkLst>
        </pc:spChg>
      </pc:sldChg>
      <pc:sldChg chg="modSp mod">
        <pc:chgData name="Yashar, Elliane (CDC/NCHHSTP/DSTDP)" userId="0067169b-dfcc-42c6-8128-75ad3e970bc6" providerId="ADAL" clId="{7E6D8D2D-E7C4-4D6E-9E79-6923D75CD436}" dt="2024-01-16T21:28:49.689" v="10" actId="27636"/>
        <pc:sldMkLst>
          <pc:docMk/>
          <pc:sldMk cId="0" sldId="264"/>
        </pc:sldMkLst>
        <pc:spChg chg="mod">
          <ac:chgData name="Yashar, Elliane (CDC/NCHHSTP/DSTDP)" userId="0067169b-dfcc-42c6-8128-75ad3e970bc6" providerId="ADAL" clId="{7E6D8D2D-E7C4-4D6E-9E79-6923D75CD436}" dt="2024-01-16T21:28:49.689" v="10" actId="27636"/>
          <ac:spMkLst>
            <pc:docMk/>
            <pc:sldMk cId="0" sldId="264"/>
            <ac:spMk id="2" creationId="{00000000-0000-0000-0000-000000000000}"/>
          </ac:spMkLst>
        </pc:spChg>
      </pc:sldChg>
      <pc:sldChg chg="modSp mod">
        <pc:chgData name="Yashar, Elliane (CDC/NCHHSTP/DSTDP)" userId="0067169b-dfcc-42c6-8128-75ad3e970bc6" providerId="ADAL" clId="{7E6D8D2D-E7C4-4D6E-9E79-6923D75CD436}" dt="2024-01-16T21:31:02.877" v="41" actId="404"/>
        <pc:sldMkLst>
          <pc:docMk/>
          <pc:sldMk cId="0" sldId="265"/>
        </pc:sldMkLst>
        <pc:spChg chg="mod">
          <ac:chgData name="Yashar, Elliane (CDC/NCHHSTP/DSTDP)" userId="0067169b-dfcc-42c6-8128-75ad3e970bc6" providerId="ADAL" clId="{7E6D8D2D-E7C4-4D6E-9E79-6923D75CD436}" dt="2024-01-16T21:31:02.877" v="41" actId="404"/>
          <ac:spMkLst>
            <pc:docMk/>
            <pc:sldMk cId="0" sldId="265"/>
            <ac:spMk id="2" creationId="{00000000-0000-0000-0000-000000000000}"/>
          </ac:spMkLst>
        </pc:spChg>
      </pc:sldChg>
      <pc:sldChg chg="modSp mod">
        <pc:chgData name="Yashar, Elliane (CDC/NCHHSTP/DSTDP)" userId="0067169b-dfcc-42c6-8128-75ad3e970bc6" providerId="ADAL" clId="{7E6D8D2D-E7C4-4D6E-9E79-6923D75CD436}" dt="2024-01-16T21:28:49.696" v="12" actId="27636"/>
        <pc:sldMkLst>
          <pc:docMk/>
          <pc:sldMk cId="0" sldId="266"/>
        </pc:sldMkLst>
        <pc:spChg chg="mod">
          <ac:chgData name="Yashar, Elliane (CDC/NCHHSTP/DSTDP)" userId="0067169b-dfcc-42c6-8128-75ad3e970bc6" providerId="ADAL" clId="{7E6D8D2D-E7C4-4D6E-9E79-6923D75CD436}" dt="2024-01-16T21:28:49.696" v="12" actId="27636"/>
          <ac:spMkLst>
            <pc:docMk/>
            <pc:sldMk cId="0" sldId="266"/>
            <ac:spMk id="2" creationId="{00000000-0000-0000-0000-000000000000}"/>
          </ac:spMkLst>
        </pc:spChg>
      </pc:sldChg>
      <pc:sldChg chg="addSp modSp add mod">
        <pc:chgData name="Yashar, Elliane (CDC/NCHHSTP/DSTDP)" userId="0067169b-dfcc-42c6-8128-75ad3e970bc6" providerId="ADAL" clId="{7E6D8D2D-E7C4-4D6E-9E79-6923D75CD436}" dt="2024-01-16T21:29:25.227" v="22" actId="1076"/>
        <pc:sldMkLst>
          <pc:docMk/>
          <pc:sldMk cId="2956721665" sldId="369"/>
        </pc:sldMkLst>
        <pc:spChg chg="add mod">
          <ac:chgData name="Yashar, Elliane (CDC/NCHHSTP/DSTDP)" userId="0067169b-dfcc-42c6-8128-75ad3e970bc6" providerId="ADAL" clId="{7E6D8D2D-E7C4-4D6E-9E79-6923D75CD436}" dt="2024-01-16T21:29:25.227" v="22" actId="1076"/>
          <ac:spMkLst>
            <pc:docMk/>
            <pc:sldMk cId="2956721665" sldId="369"/>
            <ac:spMk id="3" creationId="{A52B9142-823E-EE39-DDA7-03AE43659582}"/>
          </ac:spMkLst>
        </pc:spChg>
      </pc:sldChg>
    </pc:docChg>
  </pc:docChgLst>
  <pc:docChgLst>
    <pc:chgData name="Yashar, Elliane (CDC/NCHHSTP/DSTDP)" userId="S::ldu8@cdc.gov::0067169b-dfcc-42c6-8128-75ad3e970bc6" providerId="AD" clId="Web-{94993AA6-0116-452E-99D2-BD7A5DFAF5D6}"/>
    <pc:docChg chg="modSld">
      <pc:chgData name="Yashar, Elliane (CDC/NCHHSTP/DSTDP)" userId="S::ldu8@cdc.gov::0067169b-dfcc-42c6-8128-75ad3e970bc6" providerId="AD" clId="Web-{94993AA6-0116-452E-99D2-BD7A5DFAF5D6}" dt="2024-01-17T23:39:09.331" v="3" actId="1076"/>
      <pc:docMkLst>
        <pc:docMk/>
      </pc:docMkLst>
      <pc:sldChg chg="modSp">
        <pc:chgData name="Yashar, Elliane (CDC/NCHHSTP/DSTDP)" userId="S::ldu8@cdc.gov::0067169b-dfcc-42c6-8128-75ad3e970bc6" providerId="AD" clId="Web-{94993AA6-0116-452E-99D2-BD7A5DFAF5D6}" dt="2024-01-17T23:39:09.331" v="3" actId="1076"/>
        <pc:sldMkLst>
          <pc:docMk/>
          <pc:sldMk cId="0" sldId="264"/>
        </pc:sldMkLst>
        <pc:spChg chg="mod">
          <ac:chgData name="Yashar, Elliane (CDC/NCHHSTP/DSTDP)" userId="S::ldu8@cdc.gov::0067169b-dfcc-42c6-8128-75ad3e970bc6" providerId="AD" clId="Web-{94993AA6-0116-452E-99D2-BD7A5DFAF5D6}" dt="2024-01-17T23:39:09.331" v="3" actId="1076"/>
          <ac:spMkLst>
            <pc:docMk/>
            <pc:sldMk cId="0" sldId="264"/>
            <ac:spMk id="2" creationId="{00000000-0000-0000-0000-000000000000}"/>
          </ac:spMkLst>
        </pc:spChg>
      </pc:sldChg>
    </pc:docChg>
  </pc:docChgLst>
  <pc:docChgLst>
    <pc:chgData name="Yashar, Elliane (CDC/NCHHSTP/DSTDP)" userId="S::ldu8@cdc.gov::0067169b-dfcc-42c6-8128-75ad3e970bc6" providerId="AD" clId="Web-{F624CCB6-EA65-C5CD-F244-E47B5D9CF6C0}"/>
    <pc:docChg chg="modSld">
      <pc:chgData name="Yashar, Elliane (CDC/NCHHSTP/DSTDP)" userId="S::ldu8@cdc.gov::0067169b-dfcc-42c6-8128-75ad3e970bc6" providerId="AD" clId="Web-{F624CCB6-EA65-C5CD-F244-E47B5D9CF6C0}" dt="2024-01-18T15:07:47.020" v="2"/>
      <pc:docMkLst>
        <pc:docMk/>
      </pc:docMkLst>
      <pc:sldChg chg="modNotes">
        <pc:chgData name="Yashar, Elliane (CDC/NCHHSTP/DSTDP)" userId="S::ldu8@cdc.gov::0067169b-dfcc-42c6-8128-75ad3e970bc6" providerId="AD" clId="Web-{F624CCB6-EA65-C5CD-F244-E47B5D9CF6C0}" dt="2024-01-18T15:07:47.020" v="2"/>
        <pc:sldMkLst>
          <pc:docMk/>
          <pc:sldMk cId="2956721665" sldId="369"/>
        </pc:sldMkLst>
      </pc:sldChg>
    </pc:docChg>
  </pc:docChgLst>
  <pc:docChgLst>
    <pc:chgData name="Yashar, Elliane (CDC/NCHHSTP/DSTDP)" userId="S::ldu8@cdc.gov::0067169b-dfcc-42c6-8128-75ad3e970bc6" providerId="AD" clId="Web-{983E59F5-EFA2-9D4D-BEEB-A35870616ADC}"/>
    <pc:docChg chg="mod">
      <pc:chgData name="Yashar, Elliane (CDC/NCHHSTP/DSTDP)" userId="S::ldu8@cdc.gov::0067169b-dfcc-42c6-8128-75ad3e970bc6" providerId="AD" clId="Web-{983E59F5-EFA2-9D4D-BEEB-A35870616ADC}" dt="2024-01-16T21:25:36.431" v="0" actId="33475"/>
      <pc:docMkLst>
        <pc:docMk/>
      </pc:docMkLst>
    </pc:docChg>
  </pc:docChgLst>
  <pc:docChgLst>
    <pc:chgData name="Yashar, Elliane (CDC/NCHHSTP/DSTDP)" userId="S::ldu8@cdc.gov::0067169b-dfcc-42c6-8128-75ad3e970bc6" providerId="AD" clId="Web-{33DBFDF7-66E4-6D43-73AE-11813BEC9C8D}"/>
    <pc:docChg chg="modSld">
      <pc:chgData name="Yashar, Elliane (CDC/NCHHSTP/DSTDP)" userId="S::ldu8@cdc.gov::0067169b-dfcc-42c6-8128-75ad3e970bc6" providerId="AD" clId="Web-{33DBFDF7-66E4-6D43-73AE-11813BEC9C8D}" dt="2024-01-18T15:50:31.937" v="0"/>
      <pc:docMkLst>
        <pc:docMk/>
      </pc:docMkLst>
      <pc:sldChg chg="modNotes">
        <pc:chgData name="Yashar, Elliane (CDC/NCHHSTP/DSTDP)" userId="S::ldu8@cdc.gov::0067169b-dfcc-42c6-8128-75ad3e970bc6" providerId="AD" clId="Web-{33DBFDF7-66E4-6D43-73AE-11813BEC9C8D}" dt="2024-01-18T15:50:31.937" v="0"/>
        <pc:sldMkLst>
          <pc:docMk/>
          <pc:sldMk cId="2956721665" sldId="3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660C2-1FD7-4FBA-8676-29F13A0CE47E}"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9AFBC5-7751-4D71-8004-00EA0C069DAB}" type="slidenum">
              <a:rPr lang="en-US" smtClean="0"/>
              <a:t>‹#›</a:t>
            </a:fld>
            <a:endParaRPr lang="en-US"/>
          </a:p>
        </p:txBody>
      </p:sp>
    </p:spTree>
    <p:extLst>
      <p:ext uri="{BB962C8B-B14F-4D97-AF65-F5344CB8AC3E}">
        <p14:creationId xmlns:p14="http://schemas.microsoft.com/office/powerpoint/2010/main" val="230553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a:solidFill>
                  <a:schemeClr val="tx1"/>
                </a:solidFill>
                <a:effectLst/>
                <a:latin typeface="+mn-lt"/>
                <a:ea typeface="+mn-ea"/>
                <a:cs typeface="+mn-cs"/>
              </a:rPr>
              <a:t>This slide set was prepared by the Division of STD Prevention, National Center for HIV, Viral Hepatitis, STD, and TB Prevention (NCHHSTP), Centers for Disease Control and Prevention (CDC). These slides display trends for STIs in the United States through 2022. Data presented include case </a:t>
            </a:r>
            <a:r>
              <a:rPr lang="en-US"/>
              <a:t>notifications provided </a:t>
            </a:r>
            <a:r>
              <a:rPr lang="en-US" sz="1200" kern="1200">
                <a:solidFill>
                  <a:schemeClr val="tx1"/>
                </a:solidFill>
                <a:effectLst/>
                <a:latin typeface="+mn-lt"/>
                <a:ea typeface="+mn-ea"/>
                <a:cs typeface="+mn-cs"/>
              </a:rPr>
              <a:t>to CDC through the National Notifiable Diseases Surveillance System (NNDSS) and data collected through projects and programs that monitor STIs in various settings, including the STD Surveillance Network (</a:t>
            </a:r>
            <a:r>
              <a:rPr lang="en-US" sz="1200" kern="1200" err="1">
                <a:solidFill>
                  <a:schemeClr val="tx1"/>
                </a:solidFill>
                <a:effectLst/>
                <a:latin typeface="+mn-lt"/>
                <a:ea typeface="+mn-ea"/>
                <a:cs typeface="+mn-cs"/>
              </a:rPr>
              <a:t>SSuN</a:t>
            </a:r>
            <a:r>
              <a:rPr lang="en-US" sz="1200" kern="1200">
                <a:solidFill>
                  <a:schemeClr val="tx1"/>
                </a:solidFill>
                <a:effectLst/>
                <a:latin typeface="+mn-lt"/>
                <a:ea typeface="+mn-ea"/>
                <a:cs typeface="+mn-cs"/>
              </a:rPr>
              <a:t>), and the Gonococcal Isolate Surveillance Project (GISP).</a:t>
            </a:r>
            <a:r>
              <a:rPr lang="en-US"/>
              <a:t> </a:t>
            </a:r>
            <a:endParaRPr lang="en-US" sz="1200" kern="1200">
              <a:solidFill>
                <a:schemeClr val="tx1"/>
              </a:solidFill>
              <a:effectLst/>
              <a:latin typeface="+mn-lt"/>
              <a:ea typeface="+mn-ea"/>
              <a:cs typeface="+mn-cs"/>
            </a:endParaRPr>
          </a:p>
          <a:p>
            <a:pPr fontAlgn="base"/>
            <a:r>
              <a:rPr lang="en-US" sz="1200" kern="120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For more information on data sources, data collection and reporting practices, and case definitions, please see the Technical </a:t>
            </a:r>
            <a:r>
              <a:rPr lang="en-US"/>
              <a:t>Notes</a:t>
            </a:r>
            <a:r>
              <a:rPr lang="en-US" sz="1200" kern="1200">
                <a:solidFill>
                  <a:schemeClr val="tx1"/>
                </a:solidFill>
                <a:effectLst/>
                <a:latin typeface="+mn-lt"/>
                <a:ea typeface="+mn-ea"/>
                <a:cs typeface="+mn-cs"/>
              </a:rPr>
              <a:t>, available at https://www.cdc.gov/std/statistics/2022/technical-notes.htm.</a:t>
            </a:r>
            <a:endParaRPr lang="en-US" sz="1200" kern="1200">
              <a:solidFill>
                <a:schemeClr val="tx1"/>
              </a:solidFill>
              <a:effectLst/>
              <a:latin typeface="+mn-lt"/>
              <a:cs typeface="Calibri"/>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fontAlgn="base"/>
            <a:r>
              <a:rPr lang="en-US" sz="1200" kern="1200">
                <a:solidFill>
                  <a:schemeClr val="tx1"/>
                </a:solidFill>
                <a:effectLst/>
                <a:latin typeface="+mn-lt"/>
                <a:ea typeface="+mn-ea"/>
                <a:cs typeface="+mn-cs"/>
              </a:rPr>
              <a:t>All data points for figures presented in these slides are available at </a:t>
            </a:r>
            <a:r>
              <a:rPr lang="en-US" sz="1800" kern="1200">
                <a:solidFill>
                  <a:schemeClr val="tx1"/>
                </a:solidFill>
                <a:effectLst/>
                <a:latin typeface="+mn-lt"/>
                <a:ea typeface="+mn-ea"/>
                <a:cs typeface="+mn-cs"/>
              </a:rPr>
              <a:t>https://www.cdc.gov/std/statistics/2022/data.zip.</a:t>
            </a:r>
          </a:p>
          <a:p>
            <a:pPr fontAlgn="base"/>
            <a:endParaRPr lang="en-US"/>
          </a:p>
          <a:p>
            <a:r>
              <a:rPr lang="en-US" b="1"/>
              <a:t>NOTE: </a:t>
            </a:r>
            <a:r>
              <a:rPr lang="en-US"/>
              <a:t>This slide set is in the public domain. You may reproduce these slides without permission; </a:t>
            </a:r>
            <a:r>
              <a:rPr lang="en-US" sz="1200" kern="1200">
                <a:solidFill>
                  <a:schemeClr val="tx1"/>
                </a:solidFill>
                <a:effectLst/>
                <a:latin typeface="+mn-lt"/>
                <a:ea typeface="+mn-ea"/>
                <a:cs typeface="+mn-cs"/>
              </a:rPr>
              <a:t>however, citation as to source is appreciated.</a:t>
            </a:r>
          </a:p>
          <a:p>
            <a:pPr fontAlgn="base"/>
            <a:r>
              <a:rPr lang="en-US" sz="1200" kern="1200">
                <a:solidFill>
                  <a:schemeClr val="tx1"/>
                </a:solidFill>
                <a:effectLst/>
                <a:latin typeface="+mn-lt"/>
                <a:ea typeface="+mn-ea"/>
                <a:cs typeface="+mn-cs"/>
              </a:rPr>
              <a:t> </a:t>
            </a:r>
          </a:p>
          <a:p>
            <a:pPr lvl="1" fontAlgn="base"/>
            <a:r>
              <a:rPr lang="en-US" sz="1200" kern="1200">
                <a:solidFill>
                  <a:schemeClr val="tx1"/>
                </a:solidFill>
                <a:effectLst/>
                <a:latin typeface="+mn-lt"/>
                <a:ea typeface="+mn-ea"/>
                <a:cs typeface="+mn-cs"/>
              </a:rPr>
              <a:t>Centers for Disease Control and Prevention. </a:t>
            </a:r>
            <a:r>
              <a:rPr lang="en-US" sz="1200" i="1" kern="1200">
                <a:solidFill>
                  <a:schemeClr val="tx1"/>
                </a:solidFill>
                <a:effectLst/>
                <a:latin typeface="+mn-lt"/>
                <a:ea typeface="+mn-ea"/>
                <a:cs typeface="+mn-cs"/>
              </a:rPr>
              <a:t>Sexually Transmitted Infections Surveillance 2022.</a:t>
            </a:r>
            <a:r>
              <a:rPr lang="en-US" sz="1200" kern="1200">
                <a:solidFill>
                  <a:schemeClr val="tx1"/>
                </a:solidFill>
                <a:effectLst/>
                <a:latin typeface="+mn-lt"/>
                <a:ea typeface="+mn-ea"/>
                <a:cs typeface="+mn-cs"/>
              </a:rPr>
              <a:t> Atlanta: U.S. Department of Health and Human Services; 2024.</a:t>
            </a:r>
            <a:r>
              <a:rPr lang="en-US"/>
              <a:t> </a:t>
            </a:r>
            <a:endParaRPr lang="en-US" sz="1200" kern="1200">
              <a:solidFill>
                <a:schemeClr val="tx1"/>
              </a:solidFill>
              <a:effectLst/>
              <a:latin typeface="+mn-lt"/>
              <a:ea typeface="+mn-ea"/>
              <a:cs typeface="+mn-cs"/>
            </a:endParaRPr>
          </a:p>
          <a:p>
            <a:pPr fontAlgn="base"/>
            <a:endParaRPr lang="en-US" sz="1200" kern="1200">
              <a:solidFill>
                <a:schemeClr val="tx1"/>
              </a:solidFill>
              <a:effectLst/>
              <a:latin typeface="+mn-lt"/>
              <a:ea typeface="+mn-ea"/>
              <a:cs typeface="+mn-cs"/>
            </a:endParaRPr>
          </a:p>
          <a:p>
            <a:r>
              <a:rPr lang="en-US"/>
              <a:t>You are also free to adapt and revise these slides; however, you must remove the CDC name and logo if changes are made.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29AFBC5-7751-4D71-8004-00EA0C069DA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217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the proportion of </a:t>
            </a:r>
            <a:r>
              <a:rPr i="1"/>
              <a:t>Neisseria gonorrhoeae</a:t>
            </a:r>
            <a:r>
              <a:t> isolates collected in GISP with elevated azithromycin minimum inhibitory concentrations (MICs) (≥ 2.0 µg/mL) was higher in isolates from gay, bisexual and other men who have sex with men (MSM) than from men who have sex with women only (MSW). For azithromycin, 6.2% of isolates from MSM had elevated MICs compared to 3.0% in MSW. For ceftriaxone, the proportion of isolates with elevated ceftriaxone MICs (≥ 0.125 µg/mL) was higher at 0.1% in MSM compared to 0.0% in MSW.</a:t>
            </a:r>
          </a:p>
          <a:p>
            <a:pPr marL="0" lvl="0" indent="0">
              <a:buNone/>
            </a:pPr>
            <a:endParaRPr/>
          </a:p>
          <a:p>
            <a:pPr marL="0" lvl="0" indent="0">
              <a:buNone/>
            </a:pPr>
            <a:r>
              <a:t>Results for 2022 are based on data obtained from participants in all participating GISP jurisdictions except for Pittsburgh due to missing data.</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GISP methodology.</a:t>
            </a:r>
          </a:p>
          <a:p>
            <a:pPr marL="0" lvl="0" indent="0">
              <a:buNone/>
            </a:pPr>
            <a:endParaRPr/>
          </a:p>
          <a:p>
            <a:pPr marL="0" lvl="0" indent="0">
              <a:buNone/>
            </a:pPr>
            <a:r>
              <a:t>Data for all figures are available at https://www.cdc.gov/std/statistics/2022/data.zip. The file “NG - Percentage of Urethral Isolates with Elevated MICs to AZM and CRO by Sex and Sex of Sex Partners (GISP 2013-2022).xlsx”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See Technical Notes (https://www.cdc.gov/std/statistics/2022/technical-notes.htm) for information on GISP methodology.</a:t>
            </a:r>
          </a:p>
        </p:txBody>
      </p:sp>
      <p:sp>
        <p:nvSpPr>
          <p:cNvPr id="4" name="Slide Number Placeholder 3"/>
          <p:cNvSpPr>
            <a:spLocks noGrp="1"/>
          </p:cNvSpPr>
          <p:nvPr>
            <p:ph type="sldNum" sz="quarter" idx="10"/>
          </p:nvPr>
        </p:nvSpPr>
        <p:spPr/>
        <p:txBody>
          <a:bodyPr/>
          <a:lstStyle/>
          <a:p>
            <a:fld id="{A29AFBC5-7751-4D71-8004-00EA0C069DAB}" type="slidenum">
              <a:rPr lang="en-US"/>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Philadelphia reported the highest estimated proportion of gonorrhea cases treated with the recommended regimen and Florida reported the lowest proportion of cases treated with the recommended regimen among jurisdictions participating in SSuN that met the inclusion criteria. Overall, the proportion of cases treated with the recommended regimen was 83.0% in 2022.</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SSuN methodology.</a:t>
            </a:r>
          </a:p>
        </p:txBody>
      </p:sp>
      <p:sp>
        <p:nvSpPr>
          <p:cNvPr id="4" name="Slide Number Placeholder 3"/>
          <p:cNvSpPr>
            <a:spLocks noGrp="1"/>
          </p:cNvSpPr>
          <p:nvPr>
            <p:ph type="sldNum" sz="quarter" idx="10"/>
          </p:nvPr>
        </p:nvSpPr>
        <p:spPr/>
        <p:txBody>
          <a:bodyPr/>
          <a:lstStyle/>
          <a:p>
            <a:fld id="{A29AFBC5-7751-4D71-8004-00EA0C069DAB}"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2013 to 2022, the percentage of </a:t>
            </a:r>
            <a:r>
              <a:rPr i="1"/>
              <a:t>Neisseria gonorrhoeae</a:t>
            </a:r>
            <a:r>
              <a:t> isolates collected in STD clinics participating in GISP that exhibited elevated ceftriaxone minimum inhibitory concentrations (MICs), defined as ≥ 0.125 µg/mL, ranged from &lt;0.1% in 2022 to 0.3% in 2015. The percentage decreased over the period, from 0.1% in 2013 to &lt;0.1% in 2022. The percentage of isolates with elevated cefixime MICs (≥ 0.25 µg/mL) ranged from 0.1% in 2022 to 0.7% in 2014, decreasing over the period from 0.4% in 2013 to 0.1% in 2022. In addition, the percentage of isolates with elevated azithromycin MICs (≥ 2.0 µg/mL) ranged from 0.6% in 2013 to 5.8% in 2020. Over the period, the percentage increased from 0.6% in 2013 to 4.1% in 2022.</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GISP methodology.</a:t>
            </a:r>
          </a:p>
          <a:p>
            <a:pPr marL="0" lvl="0" indent="0">
              <a:buNone/>
            </a:pPr>
            <a:endParaRPr/>
          </a:p>
          <a:p>
            <a:pPr marL="0" lvl="0" indent="0">
              <a:buNone/>
            </a:pPr>
            <a:r>
              <a:t>Data for all figures are available at https://www.cdc.gov/std/statistics/2022/data.zip. The file “NG - Percentage of Isolates with Elevated MICs (GISP 2013-2022) .xlsx”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31.4% of </a:t>
            </a:r>
            <a:r>
              <a:rPr i="1"/>
              <a:t>Neisseria gonorrhoeae</a:t>
            </a:r>
            <a:r>
              <a:t> isolates collected in STD clinics participating in GISP were resistant to ciprofloxacin, 20.1% to tetracycline, and 12.6% to penicillin.</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GISP methodology.</a:t>
            </a:r>
          </a:p>
          <a:p>
            <a:pPr marL="0" lvl="0" indent="0">
              <a:buNone/>
            </a:pPr>
            <a:endParaRPr/>
          </a:p>
          <a:p>
            <a:pPr marL="0" lvl="0" indent="0">
              <a:buNone/>
            </a:pPr>
            <a:r>
              <a:t>Data for all figures are available at https://www.cdc.gov/std/statistics/2022/data.zip. The file “NG - Prevalence of Resistance or Elevated MICs to Specific Antimicrobials by Year (GISP 2000-2022).xlsx”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52.6% of </a:t>
            </a:r>
            <a:r>
              <a:rPr i="1"/>
              <a:t>Neisseria gonorrhoeae</a:t>
            </a:r>
            <a:r>
              <a:t> isolates collected through GISP were susceptible to the six antimicrobials tested. Almost half (45.4%) were resistant to at least one of three antimicrobials (tetracycline, penicillin, or ciprofloxacin). An additional 2.0% of isolates were susceptible to those antimicrobials, but had elevated minimum inhibitory concentrations (MICs) to ceftriaxone, cefixime, or azithromycin. Overall, 10.3% of isolates demonstrated resistance or elevated MICs to two antimicrobials tested; 5.3% demonstrated resistance or elevated MICs to three antimicrobials tested; and &lt;0.1% (one isolate) demonstrated resistance to four or more antimicrobials tested.</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GISP methodology.</a:t>
            </a:r>
          </a:p>
          <a:p>
            <a:pPr marL="0" lvl="0" indent="0">
              <a:buNone/>
            </a:pPr>
            <a:endParaRPr/>
          </a:p>
          <a:p>
            <a:pPr marL="0" lvl="0" indent="0">
              <a:buNone/>
            </a:pPr>
            <a:r>
              <a:t>Data for all figures are available at https://www.cdc.gov/std/statistics/2022/data.zip. The file “NG - Resistance or Elevated MIC Patterns of NG Isolates to Antimicrobials (GISP 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2018 to 2022, 65.5–70.5% of all tested </a:t>
            </a:r>
            <a:r>
              <a:rPr i="1"/>
              <a:t>Neisseria gonorrhoeae</a:t>
            </a:r>
            <a:r>
              <a:t> isolates collected in STD clinics participating in GISP had a ceftriaxone minimum inhibitory concentration value ≤0.008 µg/mL, and 99.8–99.9+% had a minimum inhibitory concentration value &lt;0.125 µg/mL.</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GISP methodology.</a:t>
            </a:r>
          </a:p>
          <a:p>
            <a:pPr marL="0" lvl="0" indent="0">
              <a:buNone/>
            </a:pPr>
            <a:endParaRPr/>
          </a:p>
          <a:p>
            <a:pPr marL="0" lvl="0" indent="0">
              <a:buNone/>
            </a:pPr>
            <a:r>
              <a:t>Data for all figures are available at https://www.cdc.gov/std/statistics/2022/data.zip. The file “NG - Distribution of Ceftriaxone MICs by Year (GISP 2018-2022).xlsx”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2018 to 2022, 65.9–80.5% of all tested </a:t>
            </a:r>
            <a:r>
              <a:rPr i="1"/>
              <a:t>Neisseria gonorrhoeae</a:t>
            </a:r>
            <a:r>
              <a:t> isolates collected in STD clinics participating in GISP had a gentamicin minimum inhibitory concentration value of 8 µg/mL. In 2022, 0.2% of all tested </a:t>
            </a:r>
            <a:r>
              <a:rPr i="1"/>
              <a:t>Neisseria gonorrhoeae</a:t>
            </a:r>
            <a:r>
              <a:t> isolates had a gentamicin minimum inhibitory concentration above 16 µg/mL.</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GISP methodology.</a:t>
            </a:r>
          </a:p>
          <a:p>
            <a:pPr marL="0" lvl="0" indent="0">
              <a:buNone/>
            </a:pPr>
            <a:endParaRPr/>
          </a:p>
          <a:p>
            <a:pPr marL="0" lvl="0" indent="0">
              <a:buNone/>
            </a:pPr>
            <a:r>
              <a:t>Data for all figures are available at https://www.cdc.gov/std/statistics/2022/data.zip. The file “NG - Distribution of Gentamicin MICs by Year (GISP 2018-2022).xlsx”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In 2022, 97.0% of GISP participants were treated with ceftriaxone, 96.7% with 500 mg and 0.2% with 250 mg and 1 g, respectively. Participants treated with gentamicin 240 mg increased from 0.2% in 2015 to a maximum of 1.5% in 2016, 2019, and 2021, with 1.0% of patients treated with gentamicin in 2022. (Note that percentages in text may not sum as expected due to rounding.)</a:t>
            </a:r>
          </a:p>
          <a:p>
            <a:pPr marL="0" lvl="0" indent="0">
              <a:buNone/>
            </a:pPr>
            <a:endParaRPr/>
          </a:p>
          <a:p>
            <a:pPr marL="0" lvl="0" indent="0">
              <a:buNone/>
            </a:pPr>
            <a:r>
              <a:t>Results for 2022 are based on data obtained from participants in all participating GISP jurisdictions except for Pittsburgh due to missing data.</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GISP methodology.</a:t>
            </a:r>
          </a:p>
          <a:p>
            <a:pPr marL="0" lvl="0" indent="0">
              <a:buNone/>
            </a:pPr>
            <a:endParaRPr/>
          </a:p>
          <a:p>
            <a:pPr marL="0" lvl="0" indent="0">
              <a:buNone/>
            </a:pPr>
            <a:r>
              <a:t>Data for all figures are available at https://www.cdc.gov/std/statistics/2022/data.zip. The file “GC - Distribution of Primary Antimicrobial Drugs Used to Treat GC (GISP, 1988-2022).xlsx”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Overall, the proportion of </a:t>
            </a:r>
            <a:r>
              <a:rPr i="1"/>
              <a:t>Neisseria gonorrhoeae</a:t>
            </a:r>
            <a:r>
              <a:t> isolates collected in selected STD clinics participating in GISP that were from gay, bisexual and other men who have sex with men increased steadily from 3.9% in 1989 to a high of 38.5% in 2017. In 2022, this proportion was 33.4%.</a:t>
            </a:r>
          </a:p>
          <a:p>
            <a:pPr marL="0" lvl="0" indent="0">
              <a:buNone/>
            </a:pPr>
            <a:endParaRPr/>
          </a:p>
          <a:p>
            <a:pPr marL="0" lvl="0" indent="0">
              <a:buNone/>
            </a:pPr>
            <a:r>
              <a:t>Results for 2022 are based on data obtained from participants in all participating GISP jurisdictions except for Pittsburgh due to missing data.</a:t>
            </a:r>
          </a:p>
          <a:p>
            <a:pPr marL="0" lvl="0" indent="0">
              <a:buNone/>
            </a:pPr>
            <a:endParaRPr/>
          </a:p>
          <a:p>
            <a:pPr marL="0" lvl="0" indent="0">
              <a:buNone/>
            </a:pPr>
            <a:r>
              <a:t>This report includes data from years that coincide with the COVID-19 pandemic, which introduced uncertainty and difficulty in interpreting STI surveillance data. See Impact of COVID-19 on STIs for more information.</a:t>
            </a:r>
          </a:p>
          <a:p>
            <a:pPr marL="0" lvl="0" indent="0">
              <a:buNone/>
            </a:pPr>
            <a:endParaRPr/>
          </a:p>
          <a:p>
            <a:pPr marL="0" lvl="0" indent="0">
              <a:buNone/>
            </a:pPr>
            <a:r>
              <a:t>See Technical Notes (https://www.cdc.gov/std/statistics/2022/technical-notes.htm) for information on GISP methodology.</a:t>
            </a:r>
          </a:p>
          <a:p>
            <a:pPr marL="0" lvl="0" indent="0">
              <a:buNone/>
            </a:pPr>
            <a:endParaRPr/>
          </a:p>
          <a:p>
            <a:pPr marL="0" lvl="0" indent="0">
              <a:buNone/>
            </a:pPr>
            <a:r>
              <a:t>Data for all figures are available at https://www.cdc.gov/std/statistics/2022/data.zip. The file “NG - Percentage of Urethral Isolates from MSM Attending STD Clinics (GISP, 1989-2022).xlsx” contains the data for the figure presented on this slide.</a:t>
            </a:r>
          </a:p>
        </p:txBody>
      </p:sp>
      <p:sp>
        <p:nvSpPr>
          <p:cNvPr id="4" name="Slide Number Placeholder 3"/>
          <p:cNvSpPr>
            <a:spLocks noGrp="1"/>
          </p:cNvSpPr>
          <p:nvPr>
            <p:ph type="sldNum" sz="quarter" idx="10"/>
          </p:nvPr>
        </p:nvSpPr>
        <p:spPr/>
        <p:txBody>
          <a:bodyPr/>
          <a:lstStyle/>
          <a:p>
            <a:fld id="{A29AFBC5-7751-4D71-8004-00EA0C069DAB}"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42416"/>
            <a:ext cx="8412480" cy="886968"/>
          </a:xfrm>
        </p:spPr>
        <p:txBody>
          <a:bodyPr anchor="t">
            <a:normAutofit/>
          </a:bodyPr>
          <a:lstStyle>
            <a:lvl1pPr algn="l">
              <a:defRPr sz="2800" b="1">
                <a:solidFill>
                  <a:srgbClr val="00788A"/>
                </a:solidFill>
                <a:latin typeface="+mn-lt"/>
              </a:defRPr>
            </a:lvl1pPr>
          </a:lstStyle>
          <a:p>
            <a:r>
              <a:rPr lang="en-US"/>
              <a:t>Click to edit Master title style</a:t>
            </a:r>
          </a:p>
        </p:txBody>
      </p:sp>
      <p:sp>
        <p:nvSpPr>
          <p:cNvPr id="3" name="Subtitle 2"/>
          <p:cNvSpPr>
            <a:spLocks noGrp="1"/>
          </p:cNvSpPr>
          <p:nvPr>
            <p:ph type="subTitle" idx="1"/>
          </p:nvPr>
        </p:nvSpPr>
        <p:spPr>
          <a:xfrm>
            <a:off x="457200" y="2148840"/>
            <a:ext cx="6400800" cy="347472"/>
          </a:xfrm>
        </p:spPr>
        <p:txBody>
          <a:bodyPr>
            <a:normAutofit/>
          </a:bodyPr>
          <a:lstStyle>
            <a:lvl1pPr marL="0" indent="0" algn="l">
              <a:buNone/>
              <a:defRPr sz="2000" b="1">
                <a:solidFill>
                  <a:srgbClr val="00788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457200" y="4767263"/>
            <a:ext cx="2057400" cy="273844"/>
          </a:xfrm>
        </p:spPr>
        <p:txBody>
          <a:bodyPr/>
          <a:lstStyle/>
          <a:p>
            <a:fld id="{48BDFDD9-E08D-4C81-B20C-0A09A4E04F81}" type="datetimeFigureOut">
              <a:rPr lang="en-US" smtClean="0"/>
              <a:t>1/18/2024</a:t>
            </a:fld>
            <a:endParaRPr lang="en-US"/>
          </a:p>
        </p:txBody>
      </p:sp>
      <p:sp>
        <p:nvSpPr>
          <p:cNvPr id="5" name="Footer Placeholder 4"/>
          <p:cNvSpPr>
            <a:spLocks noGrp="1"/>
          </p:cNvSpPr>
          <p:nvPr>
            <p:ph type="ftr" sz="quarter" idx="11"/>
          </p:nvPr>
        </p:nvSpPr>
        <p:spPr>
          <a:xfrm>
            <a:off x="3028950" y="4767263"/>
            <a:ext cx="3086100" cy="273844"/>
          </a:xfrm>
        </p:spPr>
        <p:txBody>
          <a:bodyPr/>
          <a:lstStyle/>
          <a:p>
            <a:endParaRPr lang="en-US"/>
          </a:p>
        </p:txBody>
      </p:sp>
      <p:sp>
        <p:nvSpPr>
          <p:cNvPr id="6" name="Slide Number Placeholder 5"/>
          <p:cNvSpPr>
            <a:spLocks noGrp="1"/>
          </p:cNvSpPr>
          <p:nvPr>
            <p:ph type="sldNum" sz="quarter" idx="12"/>
          </p:nvPr>
        </p:nvSpPr>
        <p:spPr>
          <a:xfrm>
            <a:off x="681228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4F940E32-2B25-431F-84EA-1D2AE6283A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8" name="TextBox 7">
            <a:extLst>
              <a:ext uri="{FF2B5EF4-FFF2-40B4-BE49-F238E27FC236}">
                <a16:creationId xmlns:a16="http://schemas.microsoft.com/office/drawing/2014/main" id="{ECF1532D-311C-41AE-B050-31584709DCAD}"/>
              </a:ext>
            </a:extLst>
          </p:cNvPr>
          <p:cNvSpPr txBox="1"/>
          <p:nvPr userDrawn="1"/>
        </p:nvSpPr>
        <p:spPr>
          <a:xfrm>
            <a:off x="457200" y="90152"/>
            <a:ext cx="6903076" cy="646331"/>
          </a:xfrm>
          <a:prstGeom prst="rect">
            <a:avLst/>
          </a:prstGeom>
          <a:noFill/>
        </p:spPr>
        <p:txBody>
          <a:bodyPr wrap="square" rtlCol="0">
            <a:spAutoFit/>
          </a:bodyPr>
          <a:lstStyle/>
          <a:p>
            <a:r>
              <a:rPr lang="en-US" b="1">
                <a:solidFill>
                  <a:schemeClr val="bg2"/>
                </a:solidFill>
                <a:latin typeface="Calibri" panose="020F0502020204030204" pitchFamily="34" charset="0"/>
              </a:rPr>
              <a:t>National Center for HIV, Viral Hepatitis, STD, and TB Prevention</a:t>
            </a:r>
          </a:p>
          <a:p>
            <a:r>
              <a:rPr lang="en-US" b="1">
                <a:solidFill>
                  <a:schemeClr val="bg2"/>
                </a:solidFill>
                <a:latin typeface="Calibri" panose="020F0502020204030204" pitchFamily="34" charset="0"/>
              </a:rPr>
              <a:t>Division of STD Prevention</a:t>
            </a:r>
          </a:p>
        </p:txBody>
      </p:sp>
      <p:sp>
        <p:nvSpPr>
          <p:cNvPr id="10" name="Text Placeholder 9">
            <a:extLst>
              <a:ext uri="{FF2B5EF4-FFF2-40B4-BE49-F238E27FC236}">
                <a16:creationId xmlns:a16="http://schemas.microsoft.com/office/drawing/2014/main" id="{873CBB10-9A39-42CA-895A-CF75259E1B62}"/>
              </a:ext>
            </a:extLst>
          </p:cNvPr>
          <p:cNvSpPr>
            <a:spLocks noGrp="1"/>
          </p:cNvSpPr>
          <p:nvPr>
            <p:ph type="body" sz="quarter" idx="13"/>
          </p:nvPr>
        </p:nvSpPr>
        <p:spPr>
          <a:xfrm>
            <a:off x="457200" y="2962656"/>
            <a:ext cx="6400800" cy="969264"/>
          </a:xfrm>
        </p:spPr>
        <p:txBody>
          <a:bodyPr/>
          <a:lstStyle>
            <a:lvl1pPr marL="0" indent="0">
              <a:buNone/>
              <a:defRPr sz="1800">
                <a:solidFill>
                  <a:srgbClr val="00788A"/>
                </a:solidFill>
              </a:defRPr>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5836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DFDD9-E08D-4C81-B20C-0A09A4E04F81}"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583776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DFDD9-E08D-4C81-B20C-0A09A4E04F81}"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262953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427C5C-317B-4847-A1A5-078BB1406833}"/>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2" name="Title 1"/>
          <p:cNvSpPr>
            <a:spLocks noGrp="1"/>
          </p:cNvSpPr>
          <p:nvPr>
            <p:ph type="title"/>
          </p:nvPr>
        </p:nvSpPr>
        <p:spPr>
          <a:xfrm>
            <a:off x="457200" y="210312"/>
            <a:ext cx="8229600" cy="859536"/>
          </a:xfrm>
        </p:spPr>
        <p:txBody>
          <a:bodyPr anchor="b"/>
          <a:lstStyle>
            <a:lvl1pPr>
              <a:defRPr sz="2800" b="1">
                <a:solidFill>
                  <a:srgbClr val="00788A"/>
                </a:solidFill>
                <a:latin typeface="+mn-lt"/>
              </a:defRPr>
            </a:lvl1pPr>
          </a:lstStyle>
          <a:p>
            <a:r>
              <a:rPr lang="en-US"/>
              <a:t>Click to edit Master title style</a:t>
            </a:r>
          </a:p>
        </p:txBody>
      </p:sp>
      <p:sp>
        <p:nvSpPr>
          <p:cNvPr id="3" name="Content Placeholder 2"/>
          <p:cNvSpPr>
            <a:spLocks noGrp="1"/>
          </p:cNvSpPr>
          <p:nvPr>
            <p:ph idx="1"/>
          </p:nvPr>
        </p:nvSpPr>
        <p:spPr>
          <a:xfrm>
            <a:off x="457200" y="1161288"/>
            <a:ext cx="8229600" cy="3346704"/>
          </a:xfrm>
        </p:spPr>
        <p:txBody>
          <a:bodyPr/>
          <a:lstStyle>
            <a:lvl1pPr marL="0" indent="0">
              <a:buFont typeface="Wingdings" panose="05000000000000000000" pitchFamily="2" charset="2"/>
              <a:buNone/>
              <a:defRPr sz="2400" b="0">
                <a:solidFill>
                  <a:schemeClr val="tx1"/>
                </a:solidFill>
              </a:defRPr>
            </a:lvl1pPr>
            <a:lvl2pPr marL="514350" indent="-171450">
              <a:buClr>
                <a:srgbClr val="00788A"/>
              </a:buClr>
              <a:buFont typeface="Calibri" panose="020F0502020204030204" pitchFamily="34" charset="0"/>
              <a:buChar char="‒"/>
              <a:defRPr sz="2000"/>
            </a:lvl2pPr>
            <a:lvl3pPr>
              <a:buClr>
                <a:srgbClr val="C00000"/>
              </a:buCl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21226" y="4767263"/>
            <a:ext cx="1593373" cy="252310"/>
          </a:xfrm>
        </p:spPr>
        <p:txBody>
          <a:bodyPr/>
          <a:lstStyle/>
          <a:p>
            <a:fld id="{48BDFDD9-E08D-4C81-B20C-0A09A4E04F81}" type="datetimeFigureOut">
              <a:rPr lang="en-US" smtClean="0"/>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629400" y="4767263"/>
            <a:ext cx="2057400" cy="273844"/>
          </a:xfrm>
        </p:spPr>
        <p:txBody>
          <a:bodyPr/>
          <a:lstStyle/>
          <a:p>
            <a:fld id="{35A20E59-B269-4201-9312-514125AC37CC}" type="slidenum">
              <a:rPr lang="en-US" smtClean="0"/>
              <a:t>‹#›</a:t>
            </a:fld>
            <a:endParaRPr lang="en-US"/>
          </a:p>
        </p:txBody>
      </p:sp>
      <p:pic>
        <p:nvPicPr>
          <p:cNvPr id="7" name="Picture 6">
            <a:extLst>
              <a:ext uri="{FF2B5EF4-FFF2-40B4-BE49-F238E27FC236}">
                <a16:creationId xmlns:a16="http://schemas.microsoft.com/office/drawing/2014/main" id="{7C6F41CA-1176-495B-90D4-07CEA856F13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122834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61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346704"/>
            <a:ext cx="8293608" cy="868680"/>
          </a:xfrm>
        </p:spPr>
        <p:txBody>
          <a:bodyPr anchor="b">
            <a:normAutofit/>
          </a:bodyPr>
          <a:lstStyle>
            <a:lvl1pPr>
              <a:defRPr sz="3600" b="1">
                <a:solidFill>
                  <a:schemeClr val="bg2"/>
                </a:solidFill>
                <a:latin typeface="+mn-lt"/>
              </a:defRPr>
            </a:lvl1pPr>
          </a:lstStyle>
          <a:p>
            <a:r>
              <a:rPr lang="en-US"/>
              <a:t>Click to edit Master title style</a:t>
            </a:r>
          </a:p>
        </p:txBody>
      </p:sp>
      <p:sp>
        <p:nvSpPr>
          <p:cNvPr id="3" name="Text Placeholder 2"/>
          <p:cNvSpPr>
            <a:spLocks noGrp="1"/>
          </p:cNvSpPr>
          <p:nvPr>
            <p:ph type="body" idx="1"/>
          </p:nvPr>
        </p:nvSpPr>
        <p:spPr>
          <a:xfrm>
            <a:off x="457200" y="4425696"/>
            <a:ext cx="7772400" cy="429768"/>
          </a:xfrm>
        </p:spPr>
        <p:txBody>
          <a:bodyPr/>
          <a:lstStyle>
            <a:lvl1pPr marL="0" indent="0">
              <a:buNone/>
              <a:defRPr sz="2000">
                <a:solidFill>
                  <a:schemeClr val="bg2"/>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057400" cy="273844"/>
          </a:xfrm>
        </p:spPr>
        <p:txBody>
          <a:bodyPr/>
          <a:lstStyle>
            <a:lvl1pPr>
              <a:defRPr>
                <a:solidFill>
                  <a:schemeClr val="bg2"/>
                </a:solidFill>
              </a:defRPr>
            </a:lvl1pPr>
          </a:lstStyle>
          <a:p>
            <a:fld id="{48BDFDD9-E08D-4C81-B20C-0A09A4E04F81}" type="datetimeFigureOut">
              <a:rPr lang="en-US" smtClean="0"/>
              <a:pPr/>
              <a:t>1/18/2024</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a:xfrm>
            <a:off x="6693408" y="4767263"/>
            <a:ext cx="2057400" cy="273844"/>
          </a:xfrm>
        </p:spPr>
        <p:txBody>
          <a:bodyPr/>
          <a:lstStyle>
            <a:lvl1pPr>
              <a:defRPr>
                <a:solidFill>
                  <a:schemeClr val="bg2"/>
                </a:solidFill>
              </a:defRPr>
            </a:lvl1pPr>
          </a:lstStyle>
          <a:p>
            <a:fld id="{35A20E59-B269-4201-9312-514125AC37CC}" type="slidenum">
              <a:rPr lang="en-US" smtClean="0"/>
              <a:pPr/>
              <a:t>‹#›</a:t>
            </a:fld>
            <a:endParaRPr lang="en-US"/>
          </a:p>
        </p:txBody>
      </p:sp>
    </p:spTree>
    <p:extLst>
      <p:ext uri="{BB962C8B-B14F-4D97-AF65-F5344CB8AC3E}">
        <p14:creationId xmlns:p14="http://schemas.microsoft.com/office/powerpoint/2010/main" val="710456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chor="b">
            <a:normAutofit/>
          </a:bodyPr>
          <a:lstStyle>
            <a:lvl1pPr>
              <a:defRPr sz="2400" b="1">
                <a:solidFill>
                  <a:srgbClr val="00788A"/>
                </a:solidFill>
                <a:latin typeface="+mn-lt"/>
              </a:defRPr>
            </a:lvl1pPr>
          </a:lstStyle>
          <a:p>
            <a:r>
              <a:rPr lang="en-US"/>
              <a:t>Click to edit Master title style</a:t>
            </a:r>
          </a:p>
        </p:txBody>
      </p:sp>
      <p:sp>
        <p:nvSpPr>
          <p:cNvPr id="3" name="Content Placeholder 2"/>
          <p:cNvSpPr>
            <a:spLocks noGrp="1"/>
          </p:cNvSpPr>
          <p:nvPr>
            <p:ph sz="half" idx="1"/>
          </p:nvPr>
        </p:nvSpPr>
        <p:spPr>
          <a:xfrm>
            <a:off x="457200" y="1018346"/>
            <a:ext cx="8229600" cy="3218398"/>
          </a:xfrm>
        </p:spPr>
        <p:txBody>
          <a:bodyPr/>
          <a:lstStyle>
            <a:lvl1pPr marL="0" indent="0">
              <a:buFont typeface="Wingdings" panose="05000000000000000000" pitchFamily="2" charset="2"/>
              <a:buNone/>
              <a:defRPr b="0">
                <a:solidFill>
                  <a:schemeClr val="tx1"/>
                </a:solidFill>
              </a:defRPr>
            </a:lvl1pPr>
            <a:lvl2pPr marL="514350" indent="-171450">
              <a:buClr>
                <a:srgbClr val="00788A"/>
              </a:buClr>
              <a:buFont typeface="Calibri" panose="020F0502020204030204" pitchFamily="34" charset="0"/>
              <a:buChar char="‒"/>
              <a:defRPr/>
            </a:lvl2pPr>
            <a:lvl3pPr>
              <a:buClr>
                <a:srgbClr val="C00000"/>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71600" y="4352971"/>
            <a:ext cx="6400800" cy="643574"/>
          </a:xfrm>
        </p:spPr>
        <p:txBody>
          <a:bodyPr anchor="t">
            <a:normAutofit/>
          </a:bodyPr>
          <a:lstStyle>
            <a:lvl1pPr marL="0" indent="0" algn="l">
              <a:buFont typeface="Wingdings" panose="05000000000000000000" pitchFamily="2" charset="2"/>
              <a:buNone/>
              <a:defRPr sz="1000" b="0">
                <a:solidFill>
                  <a:schemeClr val="tx1"/>
                </a:solidFill>
              </a:defRPr>
            </a:lvl1pPr>
            <a:lvl2pPr marL="514350" indent="-171450" algn="l">
              <a:buClr>
                <a:srgbClr val="00788A"/>
              </a:buClr>
              <a:buFont typeface="Calibri" panose="020F0502020204030204" pitchFamily="34" charset="0"/>
              <a:buChar char="‒"/>
              <a:defRPr sz="1000"/>
            </a:lvl2pPr>
            <a:lvl3pPr algn="l">
              <a:buClr>
                <a:srgbClr val="C00000"/>
              </a:buClr>
              <a:defRPr sz="1000"/>
            </a:lvl3pPr>
            <a:lvl4pPr algn="l">
              <a:defRPr sz="1000"/>
            </a:lvl4pPr>
            <a:lvl5pPr algn="l">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EE5BB86E-2212-41BC-BC8C-E88C6E75E1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9" name="Picture 8">
            <a:extLst>
              <a:ext uri="{FF2B5EF4-FFF2-40B4-BE49-F238E27FC236}">
                <a16:creationId xmlns:a16="http://schemas.microsoft.com/office/drawing/2014/main" id="{B2467688-3098-4339-A70C-83D8B9BB6299}"/>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
        <p:nvSpPr>
          <p:cNvPr id="10" name="TextBox 9">
            <a:extLst>
              <a:ext uri="{FF2B5EF4-FFF2-40B4-BE49-F238E27FC236}">
                <a16:creationId xmlns:a16="http://schemas.microsoft.com/office/drawing/2014/main" id="{5DC17D18-9EF4-4A1C-A1A2-6FFF59F99215}"/>
              </a:ext>
            </a:extLst>
          </p:cNvPr>
          <p:cNvSpPr txBox="1"/>
          <p:nvPr userDrawn="1"/>
        </p:nvSpPr>
        <p:spPr>
          <a:xfrm>
            <a:off x="8745702" y="4752201"/>
            <a:ext cx="367408" cy="276999"/>
          </a:xfrm>
          <a:prstGeom prst="rect">
            <a:avLst/>
          </a:prstGeom>
          <a:noFill/>
        </p:spPr>
        <p:txBody>
          <a:bodyPr wrap="none" rtlCol="0">
            <a:spAutoFit/>
          </a:bodyPr>
          <a:lstStyle/>
          <a:p>
            <a:fld id="{69FE1C53-EC00-467A-90D0-1E634E0048C1}" type="slidenum">
              <a:rPr lang="en-US" sz="1200" smtClean="0"/>
              <a:t>‹#›</a:t>
            </a:fld>
            <a:endParaRPr lang="en-US" sz="1200"/>
          </a:p>
        </p:txBody>
      </p:sp>
    </p:spTree>
    <p:extLst>
      <p:ext uri="{BB962C8B-B14F-4D97-AF65-F5344CB8AC3E}">
        <p14:creationId xmlns:p14="http://schemas.microsoft.com/office/powerpoint/2010/main" val="20290588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BDFDD9-E08D-4C81-B20C-0A09A4E04F81}" type="datetimeFigureOut">
              <a:rPr lang="en-US" smtClean="0"/>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A20E59-B269-4201-9312-514125AC37CC}" type="slidenum">
              <a:rPr lang="en-US" smtClean="0"/>
              <a:t>‹#›</a:t>
            </a:fld>
            <a:endParaRPr lang="en-US"/>
          </a:p>
        </p:txBody>
      </p:sp>
      <p:pic>
        <p:nvPicPr>
          <p:cNvPr id="10" name="Picture 9">
            <a:extLst>
              <a:ext uri="{FF2B5EF4-FFF2-40B4-BE49-F238E27FC236}">
                <a16:creationId xmlns:a16="http://schemas.microsoft.com/office/drawing/2014/main" id="{B084BA59-B253-4153-BA45-2DB011E6D8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70021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BDFDD9-E08D-4C81-B20C-0A09A4E04F81}" type="datetimeFigureOut">
              <a:rPr lang="en-US" smtClean="0"/>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A20E59-B269-4201-9312-514125AC37CC}" type="slidenum">
              <a:rPr lang="en-US" smtClean="0"/>
              <a:t>‹#›</a:t>
            </a:fld>
            <a:endParaRPr lang="en-US"/>
          </a:p>
        </p:txBody>
      </p:sp>
      <p:pic>
        <p:nvPicPr>
          <p:cNvPr id="6" name="Picture 5">
            <a:extLst>
              <a:ext uri="{FF2B5EF4-FFF2-40B4-BE49-F238E27FC236}">
                <a16:creationId xmlns:a16="http://schemas.microsoft.com/office/drawing/2014/main" id="{2A7040B8-19C7-41B7-9038-2BD0CB327B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22614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DFDD9-E08D-4C81-B20C-0A09A4E04F81}" type="datetimeFigureOut">
              <a:rPr lang="en-US" smtClean="0"/>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A20E59-B269-4201-9312-514125AC37CC}" type="slidenum">
              <a:rPr lang="en-US" smtClean="0"/>
              <a:t>‹#›</a:t>
            </a:fld>
            <a:endParaRPr lang="en-US"/>
          </a:p>
        </p:txBody>
      </p:sp>
      <p:pic>
        <p:nvPicPr>
          <p:cNvPr id="5" name="Picture 4">
            <a:extLst>
              <a:ext uri="{FF2B5EF4-FFF2-40B4-BE49-F238E27FC236}">
                <a16:creationId xmlns:a16="http://schemas.microsoft.com/office/drawing/2014/main" id="{A3C7A010-3EB9-4160-B75B-51F0A90943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1860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pic>
        <p:nvPicPr>
          <p:cNvPr id="8" name="Picture 7">
            <a:extLst>
              <a:ext uri="{FF2B5EF4-FFF2-40B4-BE49-F238E27FC236}">
                <a16:creationId xmlns:a16="http://schemas.microsoft.com/office/drawing/2014/main" id="{3613F24F-1A65-4728-84F7-950E9A970A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83185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BDFDD9-E08D-4C81-B20C-0A09A4E04F81}" type="datetimeFigureOut">
              <a:rPr lang="en-US" smtClean="0"/>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A20E59-B269-4201-9312-514125AC37CC}" type="slidenum">
              <a:rPr lang="en-US" smtClean="0"/>
              <a:t>‹#›</a:t>
            </a:fld>
            <a:endParaRPr lang="en-US"/>
          </a:p>
        </p:txBody>
      </p:sp>
    </p:spTree>
    <p:extLst>
      <p:ext uri="{BB962C8B-B14F-4D97-AF65-F5344CB8AC3E}">
        <p14:creationId xmlns:p14="http://schemas.microsoft.com/office/powerpoint/2010/main" val="299520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8BDFDD9-E08D-4C81-B20C-0A09A4E04F81}" type="datetimeFigureOut">
              <a:rPr lang="en-US" smtClean="0"/>
              <a:t>1/18/2024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5A20E59-B269-4201-9312-514125AC37CC}" type="slidenum">
              <a:rPr lang="en-US" smtClean="0"/>
              <a:t>‹#›</a:t>
            </a:fld>
            <a:endParaRPr lang="en-US"/>
          </a:p>
        </p:txBody>
      </p:sp>
    </p:spTree>
    <p:extLst>
      <p:ext uri="{BB962C8B-B14F-4D97-AF65-F5344CB8AC3E}">
        <p14:creationId xmlns:p14="http://schemas.microsoft.com/office/powerpoint/2010/main" val="87840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FE77907A-422C-441B-BABC-700AFE10A558}"/>
              </a:ext>
            </a:extLst>
          </p:cNvPr>
          <p:cNvSpPr txBox="1">
            <a:spLocks/>
          </p:cNvSpPr>
          <p:nvPr/>
        </p:nvSpPr>
        <p:spPr>
          <a:xfrm>
            <a:off x="367511" y="1686022"/>
            <a:ext cx="8408977" cy="885728"/>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800" b="1" kern="1200">
                <a:solidFill>
                  <a:srgbClr val="00788A"/>
                </a:solidFill>
                <a:latin typeface="+mn-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788A"/>
                </a:solidFill>
                <a:effectLst/>
                <a:uLnTx/>
                <a:uFillTx/>
                <a:latin typeface="Calibri" panose="020F0502020204030204"/>
                <a:ea typeface="+mj-ea"/>
                <a:cs typeface="+mj-cs"/>
              </a:rPr>
              <a:t>Sexually Transmitted Infections</a:t>
            </a:r>
            <a:br>
              <a:rPr kumimoji="0" lang="en-US" sz="4000" b="1" i="0" u="none" strike="noStrike" kern="1200" cap="none" spc="0" normalizeH="0" baseline="0" noProof="0">
                <a:ln>
                  <a:noFill/>
                </a:ln>
                <a:solidFill>
                  <a:srgbClr val="00788A"/>
                </a:solidFill>
                <a:effectLst/>
                <a:uLnTx/>
                <a:uFillTx/>
                <a:latin typeface="Calibri" panose="020F0502020204030204"/>
                <a:ea typeface="+mj-ea"/>
                <a:cs typeface="+mj-cs"/>
              </a:rPr>
            </a:br>
            <a:br>
              <a:rPr kumimoji="0" lang="en-US" sz="4000" b="1" i="0" u="none" strike="noStrike" kern="1200" cap="none" spc="0" normalizeH="0" baseline="0" noProof="0">
                <a:ln>
                  <a:noFill/>
                </a:ln>
                <a:solidFill>
                  <a:srgbClr val="00788A"/>
                </a:solidFill>
                <a:effectLst/>
                <a:uLnTx/>
                <a:uFillTx/>
                <a:latin typeface="Calibri" panose="020F0502020204030204"/>
                <a:ea typeface="+mj-ea"/>
                <a:cs typeface="+mj-cs"/>
              </a:rPr>
            </a:br>
            <a:endParaRPr kumimoji="0" lang="en-US" altLang="en-US" sz="4000" b="1" i="0" u="none" strike="noStrike" kern="1200" cap="none" spc="0" normalizeH="0" baseline="0" noProof="0">
              <a:ln>
                <a:noFill/>
              </a:ln>
              <a:solidFill>
                <a:srgbClr val="00788A"/>
              </a:solidFill>
              <a:effectLst/>
              <a:uLnTx/>
              <a:uFillTx/>
              <a:latin typeface="Calibri" panose="020F0502020204030204"/>
              <a:ea typeface="+mj-ea"/>
              <a:cs typeface="+mj-cs"/>
            </a:endParaRPr>
          </a:p>
        </p:txBody>
      </p:sp>
      <p:sp>
        <p:nvSpPr>
          <p:cNvPr id="8" name="Subtitle 1">
            <a:extLst>
              <a:ext uri="{FF2B5EF4-FFF2-40B4-BE49-F238E27FC236}">
                <a16:creationId xmlns:a16="http://schemas.microsoft.com/office/drawing/2014/main" id="{6783E883-BB97-4F20-BF53-F4B08B75C062}"/>
              </a:ext>
            </a:extLst>
          </p:cNvPr>
          <p:cNvSpPr>
            <a:spLocks noGrp="1"/>
          </p:cNvSpPr>
          <p:nvPr>
            <p:ph type="subTitle" idx="1"/>
          </p:nvPr>
        </p:nvSpPr>
        <p:spPr>
          <a:xfrm>
            <a:off x="1254033" y="2416518"/>
            <a:ext cx="6400800" cy="619405"/>
          </a:xfrm>
        </p:spPr>
        <p:txBody>
          <a:bodyPr>
            <a:noAutofit/>
          </a:bodyPr>
          <a:lstStyle/>
          <a:p>
            <a:pPr algn="ctr"/>
            <a:r>
              <a:rPr lang="en-US" sz="3000"/>
              <a:t>Surveillance 2022</a:t>
            </a:r>
            <a:br>
              <a:rPr lang="en-US" sz="300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rPr>
            </a:br>
            <a:endParaRPr lang="en-US" sz="3000"/>
          </a:p>
        </p:txBody>
      </p:sp>
      <p:sp>
        <p:nvSpPr>
          <p:cNvPr id="3" name="TextBox 2">
            <a:extLst>
              <a:ext uri="{FF2B5EF4-FFF2-40B4-BE49-F238E27FC236}">
                <a16:creationId xmlns:a16="http://schemas.microsoft.com/office/drawing/2014/main" id="{A52B9142-823E-EE39-DDA7-03AE43659582}"/>
              </a:ext>
            </a:extLst>
          </p:cNvPr>
          <p:cNvSpPr txBox="1"/>
          <p:nvPr/>
        </p:nvSpPr>
        <p:spPr>
          <a:xfrm>
            <a:off x="2126329" y="3243199"/>
            <a:ext cx="4891340" cy="523220"/>
          </a:xfrm>
          <a:prstGeom prst="rect">
            <a:avLst/>
          </a:prstGeom>
          <a:noFill/>
        </p:spPr>
        <p:txBody>
          <a:bodyPr wrap="square">
            <a:spAutoFit/>
          </a:bodyPr>
          <a:lstStyle/>
          <a:p>
            <a:r>
              <a:rPr lang="en-US" sz="2800" b="1" i="0" u="none" strike="noStrike">
                <a:solidFill>
                  <a:srgbClr val="000000"/>
                </a:solidFill>
                <a:effectLst/>
                <a:latin typeface="Calibri" panose="020F0502020204030204" pitchFamily="34" charset="0"/>
              </a:rPr>
              <a:t>Antibiotic Resistant Gonorrhea</a:t>
            </a:r>
            <a:endParaRPr lang="en-US" sz="2800"/>
          </a:p>
        </p:txBody>
      </p:sp>
    </p:spTree>
    <p:extLst>
      <p:ext uri="{BB962C8B-B14F-4D97-AF65-F5344CB8AC3E}">
        <p14:creationId xmlns:p14="http://schemas.microsoft.com/office/powerpoint/2010/main" val="2956721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1800" b="1" i="1"/>
              <a:t>Neisseria gonorrhoeae</a:t>
            </a:r>
            <a:r>
              <a:rPr sz="1800"/>
              <a:t> — Percentage of Urethral Isolates with Elevated Minimum Inhibitory Concentrations (MICs) to Azithromycin* and Ceftriaxone† by Sex and Sex of Sex Partners, Gonococcal Isolate Surveillance Project (GISP), 2013–2022</a:t>
            </a:r>
          </a:p>
        </p:txBody>
      </p:sp>
      <p:pic>
        <p:nvPicPr>
          <p:cNvPr id="3" name="Picture 1" descr="Two-panel figure showing percentage of urethral Neisseria gonorrhoeae isolates with elevated minimum inhibitory concentrations to azithromycin and ceftriaxone by sex and sex of sex partners during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t>* Elevated Azithromycin MIC: ≥ 2.0 µg/mL</a:t>
            </a:r>
          </a:p>
          <a:p>
            <a:pPr marL="0" lvl="0" indent="0">
              <a:buNone/>
            </a:pPr>
            <a:r>
              <a:t>† Elevated Ceftriaxone MIC: ≥ 0.125 μg/mL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rmAutofit fontScale="90000"/>
          </a:bodyPr>
          <a:lstStyle/>
          <a:p>
            <a:pPr marL="0" lvl="0" indent="0">
              <a:buNone/>
            </a:pPr>
            <a:r>
              <a:t>Location of Participating Sentinel Sites and Regional Laboratories, Gonococcal Isolate Surveillance Project (GISP), 2022</a:t>
            </a:r>
          </a:p>
        </p:txBody>
      </p:sp>
      <p:pic>
        <p:nvPicPr>
          <p:cNvPr id="3" name="Picture 1" descr="Map displaying locations of sentinel sites and laboratories participating in GISP."/>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Baltimore and Seattle are both sentinel sites and regional laboratories.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lstStyle/>
          <a:p>
            <a:pPr marL="0" lvl="0" indent="0">
              <a:buNone/>
            </a:pPr>
            <a:r>
              <a:t>Reference Map of US Census Regions</a:t>
            </a:r>
          </a:p>
        </p:txBody>
      </p:sp>
      <p:pic>
        <p:nvPicPr>
          <p:cNvPr id="3" name="Picture 1" descr="Map of US Census regions "/>
          <p:cNvPicPr>
            <a:picLocks noGrp="1" noChangeAspect="1"/>
          </p:cNvPicPr>
          <p:nvPr/>
        </p:nvPicPr>
        <p:blipFill>
          <a:blip r:embed="rId2"/>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2000"/>
              <a:t>Gonorrhea — Estimated Proportion of Cases Treated with Recommended Regimen by Jurisdiction, STD Surveillance Network (</a:t>
            </a:r>
            <a:r>
              <a:rPr sz="2000" err="1"/>
              <a:t>SSuN</a:t>
            </a:r>
            <a:r>
              <a:rPr sz="2000"/>
              <a:t>), 2022</a:t>
            </a:r>
          </a:p>
        </p:txBody>
      </p:sp>
      <p:pic>
        <p:nvPicPr>
          <p:cNvPr id="3" name="Picture 1" descr="Bar graph showing the estimated proportion of gonorrhea cases treated by recommended treatment regimen and SSuN jurisdiction during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Includes SSuN jurisdictions with treatment and dosage data ascertained for at least 80% of sampled, investigated cases. In 2022, the recommended treatment for uncomplicated gonorrhea was ceftriaxone 500 mg, intramuscular.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443"/>
            <a:ext cx="8229600" cy="754226"/>
          </a:xfrm>
        </p:spPr>
        <p:txBody>
          <a:bodyPr>
            <a:noAutofit/>
          </a:bodyPr>
          <a:lstStyle/>
          <a:p>
            <a:pPr marL="0" lvl="0" indent="0">
              <a:buNone/>
            </a:pPr>
            <a:r>
              <a:rPr sz="2000" b="1" i="1"/>
              <a:t>Neisseria gonorrhoeae</a:t>
            </a:r>
            <a:r>
              <a:rPr sz="2000"/>
              <a:t> — Percentage of Isolates with Elevated Minimum Inhibitory Concentrations (MICs) to Azithromycin, Cefixime, and Ceftriaxone, Gonococcal Isolate Surveillance Project (GISP), 2013–2022</a:t>
            </a:r>
          </a:p>
        </p:txBody>
      </p:sp>
      <p:pic>
        <p:nvPicPr>
          <p:cNvPr id="3" name="Picture 1" descr="Bar graph showing the percentage of Neisseria gonorrhoeae isolates with elevated minimum inhibitory concentrations to azithromycin, cefixime, and ceftriaxone from 2013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Elevated MICs = Azithromycin: ≥ 2.0 μg/mL; Cefixime: ≥ 0.25 μg/mL; Ceftriaxone: ≥ 0.125 μg/mL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1600" b="1" i="1"/>
              <a:t>Neisseria gonorrhoeae</a:t>
            </a:r>
            <a:r>
              <a:rPr sz="1600"/>
              <a:t> — Prevalence of Tetracycline, Penicillin, or Ciprofloxacin Resistance* or Elevated Cefixime, Ceftriaxone, or Azithromycin Minimum Inhibitory Concentrations (MICs)†, by Year — Gonococcal Isolate Surveillance Project (GISP), 2000–2022</a:t>
            </a:r>
          </a:p>
        </p:txBody>
      </p:sp>
      <p:pic>
        <p:nvPicPr>
          <p:cNvPr id="3" name="Picture 1" descr="Line graph showing the prevalence of tetracycline, penicillin, or ciprofloxacin resistance or elevated cefixime, ceftriaxone, or azithromycin minimum inhibitory concentrations among Neisseria gonorrhoeae isolates by year from 2000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77500" lnSpcReduction="20000"/>
          </a:bodyPr>
          <a:lstStyle/>
          <a:p>
            <a:pPr marL="0" lvl="0" indent="0">
              <a:buNone/>
            </a:pPr>
            <a:r>
              <a:t>* Resistance: Ciprofloxacin: MIC ≥ 1.0 µg/mL; Penicillin: MIC ≥ 2.0 µg/mL or Beta-lactamase positive; Tetracycline: MIC ≥ 2.0 µg/mL</a:t>
            </a:r>
          </a:p>
          <a:p>
            <a:pPr marL="0" lvl="0" indent="0">
              <a:buNone/>
            </a:pPr>
            <a:r>
              <a:t>† Elevated MICs: Azithromycin: MIC ≥ 1.0 µg/mL (2000–2004); ≥ 2.0 µg/mL (2005–2022); Ceftriaxone: MIC ≥ 0.125 µg/mL; Cefixime: MIC ≥ 0.25 µg/mL</a:t>
            </a:r>
          </a:p>
          <a:p>
            <a:pPr marL="0" lvl="0" indent="0">
              <a:buNone/>
            </a:pPr>
            <a:r>
              <a:t>NOTE: Cefixime susceptibility was not tested in 2007 and 2008.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1800"/>
              <a:t>Resistance or Elevated Minimum Inhibitory Concentration (MIC) Patterns of </a:t>
            </a:r>
            <a:r>
              <a:rPr sz="1800" b="1" i="1"/>
              <a:t>Neisseria gonorrhoeae</a:t>
            </a:r>
            <a:r>
              <a:rPr sz="1800"/>
              <a:t> Isolates to Antimicrobials, Gonococcal Isolate Surveillance Project (GISP), 2022</a:t>
            </a:r>
          </a:p>
        </p:txBody>
      </p:sp>
      <p:pic>
        <p:nvPicPr>
          <p:cNvPr id="3" name="Picture 1" descr="Combination of an upset figure and pie chart to display resistance or elevated minimum inhibitory concentration patterns of Neisseria gonorrhoeae isolates alone or in combination to selected antimicrobials during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normAutofit fontScale="62500" lnSpcReduction="20000"/>
          </a:bodyPr>
          <a:lstStyle/>
          <a:p>
            <a:pPr marL="0" lvl="0" indent="0">
              <a:buNone/>
            </a:pPr>
            <a:r>
              <a:t>* Susceptible category includes isolates with penicillin (or Beta-lactamase negative), tetracycline, and ciprofloxacin MIC values that are not considered resistant (i.e., susceptible and intermediate resistant) based on Clinical &amp; Laboratory Standards Institute criteria and isolates with ceftriaxone, cefixime, and azithromycin MIC values that are not considered elevated based on GISP “alert” values.</a:t>
            </a:r>
          </a:p>
          <a:p>
            <a:pPr marL="0" lvl="0" indent="0">
              <a:buNone/>
            </a:pPr>
            <a:r>
              <a:rPr b="1"/>
              <a:t>NOTE:</a:t>
            </a:r>
            <a:r>
              <a:t> Elevated MIC = Ceftriaxone: MIC ≥ 0.125 </a:t>
            </a:r>
            <a:r>
              <a:rPr err="1"/>
              <a:t>μg</a:t>
            </a:r>
            <a:r>
              <a:t>/mL; Cefixime: MIC ≥ 0.25 </a:t>
            </a:r>
            <a:r>
              <a:rPr err="1"/>
              <a:t>μg</a:t>
            </a:r>
            <a:r>
              <a:t>/mL; Azithromycin: MIC ≥ 2.0 </a:t>
            </a:r>
            <a:r>
              <a:rPr err="1"/>
              <a:t>μg</a:t>
            </a:r>
            <a:r>
              <a:t>/</a:t>
            </a:r>
            <a:r>
              <a:rPr err="1"/>
              <a:t>mL.</a:t>
            </a:r>
            <a:r>
              <a:t> Resistance = Tetracycline: MIC ≥ 2.0 </a:t>
            </a:r>
            <a:r>
              <a:rPr err="1"/>
              <a:t>μg</a:t>
            </a:r>
            <a:r>
              <a:t>/mL; Ciprofloxacin: MIC ≥ 1.0 </a:t>
            </a:r>
            <a:r>
              <a:rPr err="1"/>
              <a:t>μg</a:t>
            </a:r>
            <a:r>
              <a:t>/mL; Penicillin: MIC ≥ 2.0 </a:t>
            </a:r>
            <a:r>
              <a:rPr err="1"/>
              <a:t>μg</a:t>
            </a:r>
            <a:r>
              <a:t>/mL or Beta-lactamase positive. In the figure, a filled circle reflects resistance or elevated MIC to a specific antimicrobial; only antimicrobial combinations with non-zero percentages are shown.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1800" b="1" i="1"/>
              <a:t>Neisseria gonorrhoeae</a:t>
            </a:r>
            <a:r>
              <a:rPr sz="1800"/>
              <a:t> — Distribution of Ceftriaxone Minimum Inhibitory Concentrations (MICs) by Year, Gonococcal Isolate Surveillance Project (GISP), 2018–2022</a:t>
            </a:r>
          </a:p>
        </p:txBody>
      </p:sp>
      <p:pic>
        <p:nvPicPr>
          <p:cNvPr id="3" name="Picture 1" descr="Bar graph showing the distribution of ceftriaxone minimum inhibitory concentrations among Neisseria gonorrhoeae isolates by year from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1800" b="1" i="1"/>
              <a:t>Neisseria gonorrhoeae</a:t>
            </a:r>
            <a:r>
              <a:rPr sz="1800"/>
              <a:t> — Distribution of Gentamicin Minimum Inhibitory Concentrations (MICs) by Year, Gonococcal Isolate Surveillance Project (GISP), 2018–2022</a:t>
            </a:r>
          </a:p>
        </p:txBody>
      </p:sp>
      <p:pic>
        <p:nvPicPr>
          <p:cNvPr id="3" name="Picture 1" descr="Bar graph showing the distribution of gentamicin minimum inhibitory concentrations among Neisseria gonorrhoeae isolates by year from 201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Beginning in 2018, the antibiotic susceptibility testing range for gentamicin was expanded from MICs of 1 µg/mL–32 µg/mL in previous years to 0.25 µg/mL–64 µg/mL.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75"/>
            <a:ext cx="8229600" cy="754226"/>
          </a:xfrm>
        </p:spPr>
        <p:txBody>
          <a:bodyPr>
            <a:noAutofit/>
          </a:bodyPr>
          <a:lstStyle/>
          <a:p>
            <a:pPr marL="0" lvl="0" indent="0">
              <a:buNone/>
            </a:pPr>
            <a:r>
              <a:rPr sz="2000"/>
              <a:t>Distribution of Primary Antimicrobial Drugs Used to Treat Gonorrhea Among Participants, Gonococcal Isolate Surveillance Project (GISP), 1988–2022</a:t>
            </a:r>
          </a:p>
        </p:txBody>
      </p:sp>
      <p:pic>
        <p:nvPicPr>
          <p:cNvPr id="3" name="Picture 1" descr="Area graph showing the distribution of primary antimicrobial drug used to treat gonorrhea among GISP participants from 1988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NOTE:</a:t>
            </a:r>
            <a:r>
              <a:t> In 2022, Cefixime 800 mg (0.1%) and Ceftriaxone 1 g (0.2%) each represented less than one percent of primary antimicrobial drugs used to treat gonorrhea among GISP participants and may not be visible in this figure.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088"/>
            <a:ext cx="8229600" cy="754226"/>
          </a:xfrm>
        </p:spPr>
        <p:txBody>
          <a:bodyPr vert="horz" lIns="91440" tIns="45720" rIns="91440" bIns="45720" rtlCol="0" anchor="b">
            <a:noAutofit/>
          </a:bodyPr>
          <a:lstStyle/>
          <a:p>
            <a:pPr marL="0" lvl="0" indent="0">
              <a:buNone/>
            </a:pPr>
            <a:r>
              <a:rPr sz="2000" b="1" i="1"/>
              <a:t>Neisseria gonorrhoeae</a:t>
            </a:r>
            <a:r>
              <a:rPr sz="2000"/>
              <a:t> — Percentage of Urethral Isolates Obtained from MSM Attending STD Clinics, Gonococcal Isolate Surveillance Project (GISP), 1989–2022</a:t>
            </a:r>
          </a:p>
        </p:txBody>
      </p:sp>
      <p:pic>
        <p:nvPicPr>
          <p:cNvPr id="3" name="Picture 1" descr="Line graph showing percentage of urethral Neisseria gonorrhoeae isolates obtained from men who have sex with men attending STD clinics during 1989 to 2022."/>
          <p:cNvPicPr>
            <a:picLocks noGrp="1" noChangeAspect="1"/>
          </p:cNvPicPr>
          <p:nvPr/>
        </p:nvPicPr>
        <p:blipFill>
          <a:blip r:embed="rId3"/>
          <a:stretch>
            <a:fillRect/>
          </a:stretch>
        </p:blipFill>
        <p:spPr bwMode="auto">
          <a:xfrm>
            <a:off x="1574800" y="1016000"/>
            <a:ext cx="5994400" cy="3213100"/>
          </a:xfrm>
          <a:prstGeom prst="rect">
            <a:avLst/>
          </a:prstGeom>
          <a:noFill/>
          <a:ln w="9525">
            <a:noFill/>
            <a:headEnd/>
            <a:tailEnd/>
          </a:ln>
        </p:spPr>
      </p:pic>
      <p:sp>
        <p:nvSpPr>
          <p:cNvPr id="4" name="Content Placeholder 3"/>
          <p:cNvSpPr>
            <a:spLocks noGrp="1"/>
          </p:cNvSpPr>
          <p:nvPr>
            <p:ph sz="half" idx="2"/>
          </p:nvPr>
        </p:nvSpPr>
        <p:spPr/>
        <p:txBody>
          <a:bodyPr/>
          <a:lstStyle/>
          <a:p>
            <a:pPr marL="0" lvl="0" indent="0">
              <a:buNone/>
            </a:pPr>
            <a:r>
              <a:rPr b="1"/>
              <a:t>ACRONYMS:</a:t>
            </a:r>
            <a:r>
              <a:t> MSM = Gay, bisexual, and other men who have sex with men</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92EA135D25CF64DBAD3A1A74C69F504" ma:contentTypeVersion="15" ma:contentTypeDescription="Create a new document." ma:contentTypeScope="" ma:versionID="e953256190ccf5618e493534352b973d">
  <xsd:schema xmlns:xsd="http://www.w3.org/2001/XMLSchema" xmlns:xs="http://www.w3.org/2001/XMLSchema" xmlns:p="http://schemas.microsoft.com/office/2006/metadata/properties" xmlns:ns2="0f2f2caf-3a4a-447c-86c4-8e3cd1184a01" xmlns:ns3="c786cd31-8fca-4574-9903-686ddf9dd225" targetNamespace="http://schemas.microsoft.com/office/2006/metadata/properties" ma:root="true" ma:fieldsID="f7dbc6c749a0ad532b13df1816212594" ns2:_="" ns3:_="">
    <xsd:import namespace="0f2f2caf-3a4a-447c-86c4-8e3cd1184a01"/>
    <xsd:import namespace="c786cd31-8fca-4574-9903-686ddf9dd2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Checked" minOccurs="0"/>
                <xsd:element ref="ns2:Checked2"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f2caf-3a4a-447c-86c4-8e3cd1184a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Checked" ma:index="17" nillable="true" ma:displayName="Checked" ma:default="1" ma:format="Dropdown" ma:internalName="Checked">
      <xsd:simpleType>
        <xsd:restriction base="dms:Boolean"/>
      </xsd:simpleType>
    </xsd:element>
    <xsd:element name="Checked2" ma:index="18" nillable="true" ma:displayName="Checked2" ma:format="Dropdown" ma:internalName="Checked2">
      <xsd:simpleType>
        <xsd:restriction base="dms:Choice">
          <xsd:enumeration value="No"/>
          <xsd:enumeration value="Yes"/>
          <xsd:enumeration value="Choice 3"/>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86cd31-8fca-4574-9903-686ddf9dd22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1ad641b7-cabf-4c2f-8a2e-3187e7bdd1d1}" ma:internalName="TaxCatchAll" ma:showField="CatchAllData" ma:web="c786cd31-8fca-4574-9903-686ddf9dd2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D7F658-E2ED-4EAF-97AB-84C0B94471C0}">
  <ds:schemaRefs>
    <ds:schemaRef ds:uri="http://schemas.microsoft.com/sharepoint/v3/contenttype/forms"/>
  </ds:schemaRefs>
</ds:datastoreItem>
</file>

<file path=customXml/itemProps2.xml><?xml version="1.0" encoding="utf-8"?>
<ds:datastoreItem xmlns:ds="http://schemas.openxmlformats.org/officeDocument/2006/customXml" ds:itemID="{02675935-9C4B-45AB-B147-01408CB5DAD2}">
  <ds:schemaRefs>
    <ds:schemaRef ds:uri="0f2f2caf-3a4a-447c-86c4-8e3cd1184a01"/>
    <ds:schemaRef ds:uri="c786cd31-8fca-4574-9903-686ddf9dd2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12</Slides>
  <Notes>11</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Gonorrhea — Estimated Proportion of Cases Treated with Recommended Regimen by Jurisdiction, STD Surveillance Network (SSuN), 2022</vt:lpstr>
      <vt:lpstr>Neisseria gonorrhoeae — Percentage of Isolates with Elevated Minimum Inhibitory Concentrations (MICs) to Azithromycin, Cefixime, and Ceftriaxone, Gonococcal Isolate Surveillance Project (GISP), 2013–2022</vt:lpstr>
      <vt:lpstr>Neisseria gonorrhoeae — Prevalence of Tetracycline, Penicillin, or Ciprofloxacin Resistance* or Elevated Cefixime, Ceftriaxone, or Azithromycin Minimum Inhibitory Concentrations (MICs)†, by Year — Gonococcal Isolate Surveillance Project (GISP), 2000–2022</vt:lpstr>
      <vt:lpstr>Resistance or Elevated Minimum Inhibitory Concentration (MIC) Patterns of Neisseria gonorrhoeae Isolates to Antimicrobials, Gonococcal Isolate Surveillance Project (GISP), 2022</vt:lpstr>
      <vt:lpstr>Neisseria gonorrhoeae — Distribution of Ceftriaxone Minimum Inhibitory Concentrations (MICs) by Year, Gonococcal Isolate Surveillance Project (GISP), 2018–2022</vt:lpstr>
      <vt:lpstr>Neisseria gonorrhoeae — Distribution of Gentamicin Minimum Inhibitory Concentrations (MICs) by Year, Gonococcal Isolate Surveillance Project (GISP), 2018–2022</vt:lpstr>
      <vt:lpstr>Distribution of Primary Antimicrobial Drugs Used to Treat Gonorrhea Among Participants, Gonococcal Isolate Surveillance Project (GISP), 1988–2022</vt:lpstr>
      <vt:lpstr>Neisseria gonorrhoeae — Percentage of Urethral Isolates Obtained from MSM Attending STD Clinics, Gonococcal Isolate Surveillance Project (GISP), 1989–2022</vt:lpstr>
      <vt:lpstr>Neisseria gonorrhoeae — Percentage of Urethral Isolates with Elevated Minimum Inhibitory Concentrations (MICs) to Azithromycin* and Ceftriaxone† by Sex and Sex of Sex Partners, Gonococcal Isolate Surveillance Project (GISP), 2013–2022</vt:lpstr>
      <vt:lpstr>Location of Participating Sentinel Sites and Regional Laboratories, Gonococcal Isolate Surveillance Project (GISP), 2022</vt:lpstr>
      <vt:lpstr>Reference Map of US Census Regions</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emplate>Office Theme</Template>
  <TotalTime>36</TotalTime>
  <Words>0</Words>
  <Application>Microsoft Office PowerPoint</Application>
  <PresentationFormat>On-screen Show (16:9)</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STI Surveillance Report Draft</dc:title>
  <dc:creator/>
  <cp:keywords/>
  <cp:revision>1</cp:revision>
  <dcterms:created xsi:type="dcterms:W3CDTF">2024-01-15T23:41:18Z</dcterms:created>
  <dcterms:modified xsi:type="dcterms:W3CDTF">2024-01-18T15:51:01Z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utput">
    <vt:lpwstr/>
  </property>
  <property fmtid="{D5CDD505-2E9C-101B-9397-08002B2CF9AE}" pid="3" name="MSIP_Label_7b94a7b8-f06c-4dfe-bdcc-9b548fd58c31_ActionId">
    <vt:lpwstr>d5c3d735-9adc-475c-9d47-d02655025f81</vt:lpwstr>
  </property>
  <property fmtid="{D5CDD505-2E9C-101B-9397-08002B2CF9AE}" pid="4" name="MSIP_Label_7b94a7b8-f06c-4dfe-bdcc-9b548fd58c31_Name">
    <vt:lpwstr>7b94a7b8-f06c-4dfe-bdcc-9b548fd58c31</vt:lpwstr>
  </property>
  <property fmtid="{D5CDD505-2E9C-101B-9397-08002B2CF9AE}" pid="5" name="MSIP_Label_7b94a7b8-f06c-4dfe-bdcc-9b548fd58c31_ContentBits">
    <vt:lpwstr>0</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Method">
    <vt:lpwstr>Privileged</vt:lpwstr>
  </property>
  <property fmtid="{D5CDD505-2E9C-101B-9397-08002B2CF9AE}" pid="8" name="MSIP_Label_7b94a7b8-f06c-4dfe-bdcc-9b548fd58c31_Enabled">
    <vt:lpwstr>true</vt:lpwstr>
  </property>
  <property fmtid="{D5CDD505-2E9C-101B-9397-08002B2CF9AE}" pid="9" name="MSIP_Label_7b94a7b8-f06c-4dfe-bdcc-9b548fd58c31_SetDate">
    <vt:lpwstr>2024-01-16T21:25:36Z</vt:lpwstr>
  </property>
</Properties>
</file>