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97" r:id="rId3"/>
    <p:sldId id="305" r:id="rId4"/>
    <p:sldId id="322" r:id="rId5"/>
    <p:sldId id="300" r:id="rId6"/>
    <p:sldId id="301" r:id="rId7"/>
    <p:sldId id="302" r:id="rId8"/>
    <p:sldId id="323" r:id="rId9"/>
    <p:sldId id="324" r:id="rId10"/>
    <p:sldId id="325" r:id="rId11"/>
    <p:sldId id="326" r:id="rId12"/>
    <p:sldId id="327" r:id="rId13"/>
    <p:sldId id="328" r:id="rId14"/>
    <p:sldId id="309" r:id="rId15"/>
    <p:sldId id="29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80">
          <p15:clr>
            <a:srgbClr val="A4A3A4"/>
          </p15:clr>
        </p15:guide>
        <p15:guide id="3" orient="horz" pos="768">
          <p15:clr>
            <a:srgbClr val="A4A3A4"/>
          </p15:clr>
        </p15:guide>
        <p15:guide id="4" orient="horz" pos="3696">
          <p15:clr>
            <a:srgbClr val="A4A3A4"/>
          </p15:clr>
        </p15:guide>
        <p15:guide id="5" pos="2880">
          <p15:clr>
            <a:srgbClr val="A4A3A4"/>
          </p15:clr>
        </p15:guide>
        <p15:guide id="6" pos="225">
          <p15:clr>
            <a:srgbClr val="A4A3A4"/>
          </p15:clr>
        </p15:guide>
        <p15:guide id="7" pos="5533">
          <p15:clr>
            <a:srgbClr val="A4A3A4"/>
          </p15:clr>
        </p15:guide>
        <p15:guide id="8" pos="11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y, Zanie C. (CDC/DDNID/NCCDPHP/DPH)" initials="LZC(" lastIdx="10" clrIdx="0">
    <p:extLst>
      <p:ext uri="{19B8F6BF-5375-455C-9EA6-DF929625EA0E}">
        <p15:presenceInfo xmlns:p15="http://schemas.microsoft.com/office/powerpoint/2012/main" userId="S::ezv6@cdc.gov::eae53276-3329-42c1-bd92-9d0ea324a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956"/>
    <a:srgbClr val="FF4A58"/>
    <a:srgbClr val="FD299E"/>
    <a:srgbClr val="FF8757"/>
    <a:srgbClr val="F2DD4E"/>
    <a:srgbClr val="08737C"/>
    <a:srgbClr val="C61426"/>
    <a:srgbClr val="085571"/>
    <a:srgbClr val="009F62"/>
    <a:srgbClr val="081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41" autoAdjust="0"/>
  </p:normalViewPr>
  <p:slideViewPr>
    <p:cSldViewPr showGuides="1">
      <p:cViewPr varScale="1">
        <p:scale>
          <a:sx n="95" d="100"/>
          <a:sy n="95" d="100"/>
        </p:scale>
        <p:origin x="1662" y="84"/>
      </p:cViewPr>
      <p:guideLst>
        <p:guide orient="horz" pos="2160"/>
        <p:guide orient="horz" pos="4080"/>
        <p:guide orient="horz" pos="768"/>
        <p:guide orient="horz" pos="3696"/>
        <p:guide pos="2880"/>
        <p:guide pos="225"/>
        <p:guide pos="5533"/>
        <p:guide pos="1104"/>
      </p:guideLst>
    </p:cSldViewPr>
  </p:slideViewPr>
  <p:outlineViewPr>
    <p:cViewPr>
      <p:scale>
        <a:sx n="33" d="100"/>
        <a:sy n="33" d="100"/>
      </p:scale>
      <p:origin x="0" y="0"/>
    </p:cViewPr>
  </p:outlineViewPr>
  <p:notesTextViewPr>
    <p:cViewPr>
      <p:scale>
        <a:sx n="1" d="1"/>
        <a:sy n="1" d="1"/>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2B84D-CC64-4FB7-8097-F1AF35004F03}" type="datetimeFigureOut">
              <a:rPr lang="en-US" smtClean="0"/>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345ADC-3C0F-4EE9-9FC1-9746E5EFB320}" type="slidenum">
              <a:rPr lang="en-US" smtClean="0"/>
              <a:t>‹#›</a:t>
            </a:fld>
            <a:endParaRPr lang="en-US"/>
          </a:p>
        </p:txBody>
      </p:sp>
    </p:spTree>
    <p:extLst>
      <p:ext uri="{BB962C8B-B14F-4D97-AF65-F5344CB8AC3E}">
        <p14:creationId xmlns:p14="http://schemas.microsoft.com/office/powerpoint/2010/main" val="383556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Introduce</a:t>
            </a:r>
            <a:r>
              <a:rPr lang="en-US" i="1" baseline="0" dirty="0"/>
              <a:t> yourself. Take the opportunity to get to know your audience. If the group is small, perhaps each participant can introduce themselves and describe their role in schools. Larger groups might be prompted by a show of hands to identify their roles, or take a moment to introduce themselves to the participants around them. Another idea is to have participants write down one question they have about food allergies on a piece of paper.  At the end of the presentation, you can ask for participants to share questions that were not answered during the presentation. </a:t>
            </a:r>
            <a:endParaRPr lang="en-US" i="1" dirty="0"/>
          </a:p>
        </p:txBody>
      </p:sp>
      <p:sp>
        <p:nvSpPr>
          <p:cNvPr id="4" name="Slide Number Placeholder 3"/>
          <p:cNvSpPr>
            <a:spLocks noGrp="1"/>
          </p:cNvSpPr>
          <p:nvPr>
            <p:ph type="sldNum" sz="quarter" idx="10"/>
          </p:nvPr>
        </p:nvSpPr>
        <p:spPr/>
        <p:txBody>
          <a:bodyPr/>
          <a:lstStyle/>
          <a:p>
            <a:fld id="{45BEA3B1-32FB-4C85-B82B-B8B523343A40}" type="slidenum">
              <a:rPr lang="en-US" smtClean="0"/>
              <a:t>1</a:t>
            </a:fld>
            <a:endParaRPr lang="en-US" dirty="0"/>
          </a:p>
        </p:txBody>
      </p:sp>
    </p:spTree>
    <p:extLst>
      <p:ext uri="{BB962C8B-B14F-4D97-AF65-F5344CB8AC3E}">
        <p14:creationId xmlns:p14="http://schemas.microsoft.com/office/powerpoint/2010/main" val="785221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0"/>
            <a:endParaRPr lang="en-US" baseline="0" dirty="0"/>
          </a:p>
          <a:p>
            <a:pPr lvl="0"/>
            <a:r>
              <a:rPr lang="en-US" baseline="0" dirty="0"/>
              <a:t>You can help with the daily management of students with food allergies. Students with life-threatening food allergies may have Section 504 or IEP plans which provide for classroom and school accommodations. As school support team members, you can help develop and carry out these important plans for students. </a:t>
            </a:r>
            <a:r>
              <a:rPr lang="en-US" sz="1200" kern="1200" dirty="0">
                <a:solidFill>
                  <a:schemeClr val="tx1"/>
                </a:solidFill>
                <a:effectLst/>
                <a:latin typeface="+mn-lt"/>
                <a:ea typeface="+mn-ea"/>
                <a:cs typeface="+mn-cs"/>
              </a:rPr>
              <a:t>Address immediate and long-term mental health problems, such as anxiety, depression, social isolation, and stress</a:t>
            </a:r>
            <a:r>
              <a:rPr lang="en-US" sz="1200" kern="1200" baseline="0" dirty="0">
                <a:solidFill>
                  <a:schemeClr val="tx1"/>
                </a:solidFill>
                <a:effectLst/>
                <a:latin typeface="+mn-lt"/>
                <a:ea typeface="+mn-ea"/>
                <a:cs typeface="+mn-cs"/>
              </a:rPr>
              <a:t> and h</a:t>
            </a:r>
            <a:r>
              <a:rPr lang="en-US" sz="1200" kern="1200" dirty="0">
                <a:solidFill>
                  <a:schemeClr val="tx1"/>
                </a:solidFill>
                <a:effectLst/>
                <a:latin typeface="+mn-lt"/>
                <a:ea typeface="+mn-ea"/>
                <a:cs typeface="+mn-cs"/>
              </a:rPr>
              <a:t>elp connect families with community health providers and resources.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10</a:t>
            </a:fld>
            <a:endParaRPr lang="en-US"/>
          </a:p>
        </p:txBody>
      </p:sp>
    </p:spTree>
    <p:extLst>
      <p:ext uri="{BB962C8B-B14F-4D97-AF65-F5344CB8AC3E}">
        <p14:creationId xmlns:p14="http://schemas.microsoft.com/office/powerpoint/2010/main" val="2119150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also can support a healthy</a:t>
            </a:r>
            <a:r>
              <a:rPr lang="en-US" sz="1200" kern="1200" baseline="0" dirty="0">
                <a:solidFill>
                  <a:schemeClr val="tx1"/>
                </a:solidFill>
                <a:effectLst/>
                <a:latin typeface="+mn-lt"/>
                <a:ea typeface="+mn-ea"/>
                <a:cs typeface="+mn-cs"/>
              </a:rPr>
              <a:t> and safe school environment for students with food allergies.  </a:t>
            </a:r>
          </a:p>
          <a:p>
            <a:pPr lvl="0"/>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Support other school health professionals, such as the school nurse, by providing training and education for staff and parents on the mental and emotional health issues faced by students with food allergies.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Report all bullying to the administrator.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 with parents, classroom teachers and other school staff to prevent bullying and discrimination against students with food allergies.</a:t>
            </a:r>
            <a:r>
              <a:rPr lang="en-US" sz="1200" kern="1200" baseline="30000" dirty="0">
                <a:solidFill>
                  <a:schemeClr val="tx1"/>
                </a:solidFill>
                <a:effectLst/>
                <a:latin typeface="+mn-lt"/>
                <a:ea typeface="+mn-ea"/>
                <a:cs typeface="+mn-cs"/>
              </a:rPr>
              <a:t>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11</a:t>
            </a:fld>
            <a:endParaRPr lang="en-US"/>
          </a:p>
        </p:txBody>
      </p:sp>
    </p:spTree>
    <p:extLst>
      <p:ext uri="{BB962C8B-B14F-4D97-AF65-F5344CB8AC3E}">
        <p14:creationId xmlns:p14="http://schemas.microsoft.com/office/powerpoint/2010/main" val="397808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i="0" baseline="0" dirty="0"/>
              <a:t>Managing food allergies can be accomplished through a partnership between families, health care providers, and schools. Educators need to know how to help students with food allergies be safe and supported at school. This presentation presented an overview of the </a:t>
            </a:r>
            <a:r>
              <a:rPr lang="en-US" i="1" baseline="0" dirty="0"/>
              <a:t>CDC Voluntary Guidelines for Managing Food Allergies in Schools and Early Care and Education Programs</a:t>
            </a:r>
            <a:r>
              <a:rPr lang="en-US" i="0" baseline="0" dirty="0"/>
              <a:t>. Thank you for being part of this critical team effort to support students with food allergies so that they can be healthy and safe at school.</a:t>
            </a:r>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13</a:t>
            </a:fld>
            <a:endParaRPr lang="en-US"/>
          </a:p>
        </p:txBody>
      </p:sp>
    </p:spTree>
    <p:extLst>
      <p:ext uri="{BB962C8B-B14F-4D97-AF65-F5344CB8AC3E}">
        <p14:creationId xmlns:p14="http://schemas.microsoft.com/office/powerpoint/2010/main" val="179937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rial" pitchFamily="34" charset="0"/>
            </a:endParaRPr>
          </a:p>
          <a:p>
            <a:pPr>
              <a:defRPr/>
            </a:pPr>
            <a:r>
              <a:rPr lang="en-US" dirty="0">
                <a:latin typeface="+mn-lt"/>
                <a:cs typeface="Arial" pitchFamily="34" charset="0"/>
              </a:rPr>
              <a:t>School mental health</a:t>
            </a:r>
            <a:r>
              <a:rPr lang="en-US" baseline="0" dirty="0">
                <a:latin typeface="+mn-lt"/>
                <a:cs typeface="Arial" pitchFamily="34" charset="0"/>
              </a:rPr>
              <a:t> professionals play a key role in helping students with social and emotional supports so that they can be healthy and ready to learn. T</a:t>
            </a:r>
            <a:r>
              <a:rPr lang="en-US" dirty="0">
                <a:latin typeface="+mn-lt"/>
                <a:cs typeface="Arial" pitchFamily="34" charset="0"/>
              </a:rPr>
              <a:t>he purpose of this presentation is to explain the role of school mental</a:t>
            </a:r>
            <a:r>
              <a:rPr lang="en-US" baseline="0" dirty="0">
                <a:latin typeface="+mn-lt"/>
                <a:cs typeface="Arial" pitchFamily="34" charset="0"/>
              </a:rPr>
              <a:t> health professionals in helping students with food allergies be safe and supported at school. The purpose also is to share the CDC resource of the </a:t>
            </a:r>
            <a:r>
              <a:rPr lang="en-US" i="1" baseline="0" dirty="0">
                <a:latin typeface="+mn-lt"/>
                <a:cs typeface="Arial" pitchFamily="34" charset="0"/>
              </a:rPr>
              <a:t>Voluntary Guidelines for Managing Food Allergies in Schools and Early Care and Education Programs</a:t>
            </a:r>
            <a:r>
              <a:rPr lang="en-US" baseline="0" dirty="0">
                <a:latin typeface="+mn-lt"/>
                <a:cs typeface="Arial" pitchFamily="34" charset="0"/>
              </a:rPr>
              <a:t>.  </a:t>
            </a:r>
          </a:p>
          <a:p>
            <a:pPr>
              <a:defRPr/>
            </a:pPr>
            <a:r>
              <a:rPr lang="en-US" baseline="0" dirty="0">
                <a:latin typeface="+mn-lt"/>
                <a:cs typeface="Arial" pitchFamily="34" charset="0"/>
              </a:rPr>
              <a:t>                 </a:t>
            </a:r>
            <a:endParaRPr lang="en-US" dirty="0">
              <a:latin typeface="+mn-lt"/>
              <a:cs typeface="Arial" pitchFamily="34" charset="0"/>
            </a:endParaRPr>
          </a:p>
          <a:p>
            <a:pPr>
              <a:defRPr/>
            </a:pPr>
            <a:r>
              <a:rPr lang="en-US" dirty="0">
                <a:latin typeface="+mn-lt"/>
                <a:cs typeface="Arial" pitchFamily="34" charset="0"/>
              </a:rPr>
              <a:t>Following this presentation, school counselors, social workers</a:t>
            </a:r>
            <a:r>
              <a:rPr lang="en-US" baseline="0" dirty="0">
                <a:latin typeface="+mn-lt"/>
                <a:cs typeface="Arial" pitchFamily="34" charset="0"/>
              </a:rPr>
              <a:t> and psychologists </a:t>
            </a:r>
            <a:r>
              <a:rPr lang="en-US" dirty="0">
                <a:latin typeface="+mn-lt"/>
                <a:cs typeface="Arial" pitchFamily="34" charset="0"/>
              </a:rPr>
              <a:t>will be able to do</a:t>
            </a:r>
            <a:r>
              <a:rPr lang="en-US" baseline="0" dirty="0">
                <a:latin typeface="+mn-lt"/>
                <a:cs typeface="Arial" pitchFamily="34" charset="0"/>
              </a:rPr>
              <a:t> the following</a:t>
            </a:r>
            <a:r>
              <a:rPr lang="en-US" dirty="0">
                <a:latin typeface="+mn-lt"/>
                <a:cs typeface="Arial" pitchFamily="34" charset="0"/>
              </a:rPr>
              <a:t>:</a:t>
            </a:r>
          </a:p>
          <a:p>
            <a:pPr>
              <a:defRPr/>
            </a:pPr>
            <a:endParaRPr lang="en-US" dirty="0">
              <a:latin typeface="+mn-lt"/>
              <a:cs typeface="Arial" pitchFamily="34" charset="0"/>
            </a:endParaRPr>
          </a:p>
          <a:p>
            <a:pPr marL="171450" indent="-171450">
              <a:buFont typeface="Arial" panose="020B0604020202020204" pitchFamily="34" charset="0"/>
              <a:buChar char="•"/>
            </a:pPr>
            <a:r>
              <a:rPr lang="en-US" dirty="0"/>
              <a:t>Describe the symptoms of food allergies and life-threatening reactions.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three actions to help support the daily management of students with food allergies.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two ways to support</a:t>
            </a:r>
            <a:r>
              <a:rPr lang="en-US" baseline="0" dirty="0"/>
              <a:t> healthy and safe classrooms and schools for students with food allergies.</a:t>
            </a:r>
            <a:endParaRPr lang="en-US" dirty="0"/>
          </a:p>
          <a:p>
            <a:pPr marL="232914" indent="-232914">
              <a:defRPr/>
            </a:pPr>
            <a:endParaRPr lang="en-US" dirty="0">
              <a:latin typeface="+mn-lt"/>
              <a:cs typeface="Arial" pitchFamily="34" charset="0"/>
            </a:endParaRPr>
          </a:p>
          <a:p>
            <a:pPr>
              <a:defRPr/>
            </a:pPr>
            <a:r>
              <a:rPr lang="en-US" dirty="0">
                <a:latin typeface="+mn-lt"/>
                <a:cs typeface="Arial" pitchFamily="34" charset="0"/>
              </a:rPr>
              <a:t>Before we review action steps, I will share some information about the guidelines and the nature of food allergies in lives</a:t>
            </a:r>
            <a:r>
              <a:rPr lang="en-US" baseline="0" dirty="0">
                <a:latin typeface="+mn-lt"/>
                <a:cs typeface="Arial" pitchFamily="34" charset="0"/>
              </a:rPr>
              <a:t> of the students we serve.</a:t>
            </a:r>
            <a:endParaRPr lang="en-US" dirty="0">
              <a:latin typeface="+mn-lt"/>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2</a:t>
            </a:fld>
            <a:endParaRPr lang="en-US"/>
          </a:p>
        </p:txBody>
      </p:sp>
    </p:spTree>
    <p:extLst>
      <p:ext uri="{BB962C8B-B14F-4D97-AF65-F5344CB8AC3E}">
        <p14:creationId xmlns:p14="http://schemas.microsoft.com/office/powerpoint/2010/main" val="102134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CDC published the </a:t>
            </a:r>
            <a:r>
              <a:rPr lang="en-US" i="1" baseline="0" dirty="0"/>
              <a:t>Voluntary Guidelines for Managing Food Allergies in Schools and Early Care and Education Programs</a:t>
            </a:r>
            <a:r>
              <a:rPr lang="en-US" i="0" baseline="0" dirty="0"/>
              <a:t>, to help schools manage the risk of food allergies and severe allergic reactions in students. Managing food allergies can be accomplished through a partnership between families, health care providers, and schools. As a school administrator, you provide the leadership necessary to ensure that comprehensive plans are in place for protecting students with food allergies and for responding to food allergy emergencies. This presentation will give you the information you need to lead your school’s food allergy management response.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3</a:t>
            </a:fld>
            <a:endParaRPr lang="en-US"/>
          </a:p>
        </p:txBody>
      </p:sp>
    </p:spTree>
    <p:extLst>
      <p:ext uri="{BB962C8B-B14F-4D97-AF65-F5344CB8AC3E}">
        <p14:creationId xmlns:p14="http://schemas.microsoft.com/office/powerpoint/2010/main" val="89461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dirty="0"/>
              <a:t>Food</a:t>
            </a:r>
            <a:r>
              <a:rPr lang="en-US" baseline="0" dirty="0"/>
              <a:t> allergies are a growing concern for health care providers and school officials alike.  </a:t>
            </a:r>
          </a:p>
          <a:p>
            <a:endParaRPr lang="en-US" baseline="0" dirty="0"/>
          </a:p>
          <a:p>
            <a:pPr marL="171450" indent="-171450">
              <a:buFont typeface="Arial" panose="020B0604020202020204" pitchFamily="34" charset="0"/>
              <a:buChar char="•"/>
            </a:pPr>
            <a:r>
              <a:rPr lang="en-US" baseline="0" dirty="0"/>
              <a:t>Food allergies affect approximately 4% of school-aged children. In a class of 25 children, at least 2 students are likely to be affected by food allergies. For reasons that are not completely understood, the incidence of food allergies is also increasing.</a:t>
            </a:r>
            <a:r>
              <a:rPr lang="en-US" baseline="30000" dirty="0"/>
              <a:t>1,2  </a:t>
            </a:r>
          </a:p>
          <a:p>
            <a:pPr marL="171450" indent="-171450">
              <a:buFont typeface="Arial" panose="020B0604020202020204" pitchFamily="34" charset="0"/>
              <a:buChar char="•"/>
            </a:pPr>
            <a:endParaRPr lang="en-US" baseline="30000" dirty="0"/>
          </a:p>
          <a:p>
            <a:pPr marL="171450" indent="-171450">
              <a:buFont typeface="Arial" panose="020B0604020202020204" pitchFamily="34" charset="0"/>
              <a:buChar char="•"/>
            </a:pPr>
            <a:r>
              <a:rPr lang="en-US" sz="1200" baseline="0" dirty="0"/>
              <a:t>There is also concern that students with food allergies may experience more anxiety and fear than their non-allergic peers.</a:t>
            </a:r>
          </a:p>
          <a:p>
            <a:pPr marL="171450" indent="-171450">
              <a:buFont typeface="Arial" panose="020B0604020202020204" pitchFamily="34" charset="0"/>
              <a:buChar char="•"/>
            </a:pPr>
            <a:endParaRPr lang="en-US" sz="1200" baseline="0" dirty="0"/>
          </a:p>
          <a:p>
            <a:pPr marL="171450" indent="-171450">
              <a:buFont typeface="Arial" panose="020B0604020202020204" pitchFamily="34" charset="0"/>
              <a:buChar char="•"/>
            </a:pPr>
            <a:r>
              <a:rPr lang="en-US" sz="1200" baseline="0" dirty="0"/>
              <a:t>More than 1 out of 3 people with food allergies report being victims of bullying, teasing, or harassment because of their food allergy.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Notes to Facilitator: This may be a good time to have participants</a:t>
            </a:r>
            <a:r>
              <a:rPr lang="en-US" i="1" baseline="0" dirty="0"/>
              <a:t> who have ever worked with a student with food allergies or have had a family member with life threatening allergies stand up. This could help emphasize the importance of learning more about managing food allergies in schools.</a:t>
            </a:r>
            <a:endParaRPr lang="en-US" sz="1200" b="0" i="0" u="none" strike="noStrike" kern="1200" baseline="0" dirty="0">
              <a:solidFill>
                <a:schemeClr val="tx1"/>
              </a:solidFill>
              <a:latin typeface="+mn-lt"/>
              <a:ea typeface="+mn-ea"/>
              <a:cs typeface="+mn-cs"/>
            </a:endParaRPr>
          </a:p>
          <a:p>
            <a:endParaRPr lang="en-US" sz="1200" baseline="0" dirty="0"/>
          </a:p>
          <a:p>
            <a:endParaRPr lang="en-US" baseline="30000" dirty="0"/>
          </a:p>
          <a:p>
            <a:r>
              <a:rPr lang="en-US" baseline="0" dirty="0"/>
              <a:t>So, what do you need to know about food allergies and what you can do to help keep students supported, healthy and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4</a:t>
            </a:fld>
            <a:endParaRPr lang="en-US"/>
          </a:p>
        </p:txBody>
      </p:sp>
    </p:spTree>
    <p:extLst>
      <p:ext uri="{BB962C8B-B14F-4D97-AF65-F5344CB8AC3E}">
        <p14:creationId xmlns:p14="http://schemas.microsoft.com/office/powerpoint/2010/main" val="314775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The first action step you can take is to participate in your school’s planning for managing food allergies. Ask your school nurse or school administrator for information on your school district’s current policies and practices for managing students with food allergies. It is also very important to know your school’s Food Allergy Management and Prevention Plan, and to help carry out this plan throughout the school day. Students with food allergies should also have emergency care plans which will give direction for responding to food allergy reactions. Become familiar with the Food Allergy Management and Prevention Plans for the students you serve</a:t>
            </a:r>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5</a:t>
            </a:fld>
            <a:endParaRPr lang="en-US"/>
          </a:p>
        </p:txBody>
      </p:sp>
    </p:spTree>
    <p:extLst>
      <p:ext uri="{BB962C8B-B14F-4D97-AF65-F5344CB8AC3E}">
        <p14:creationId xmlns:p14="http://schemas.microsoft.com/office/powerpoint/2010/main" val="43276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Another important action step for all school staff members is to get trained.  Plan to participate in your school-based food allergy training and review resources to help you recognize the signs and symptoms of food allergies and how to respond in an emergency. Let’s take a moment to learn more about food allergies, their symptoms and how to respond to a food allergy emergency. </a:t>
            </a:r>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6</a:t>
            </a:fld>
            <a:endParaRPr lang="en-US"/>
          </a:p>
        </p:txBody>
      </p:sp>
    </p:spTree>
    <p:extLst>
      <p:ext uri="{BB962C8B-B14F-4D97-AF65-F5344CB8AC3E}">
        <p14:creationId xmlns:p14="http://schemas.microsoft.com/office/powerpoint/2010/main" val="333447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r>
              <a:rPr lang="en-US" baseline="0" dirty="0"/>
              <a:t>Learning about food allergies is essential to being able to effectively help manage food allergies in schools.  </a:t>
            </a:r>
          </a:p>
          <a:p>
            <a:endParaRPr lang="en-US" baseline="0" dirty="0"/>
          </a:p>
          <a:p>
            <a:pPr marL="171450" indent="-171450">
              <a:buFont typeface="Arial" panose="020B0604020202020204" pitchFamily="34" charset="0"/>
              <a:buChar char="•"/>
            </a:pPr>
            <a:r>
              <a:rPr lang="en-US" baseline="0" dirty="0"/>
              <a:t>A food allergy is an adverse immune system response that occurs soon after exposure to a certain food.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There are more than 170 different foods which can cause food allergies, but most food allergies are caused by milk, eggs, fish, shellfish, wheat, soy, peanuts, and tree nuts.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Anaphylaxis</a:t>
            </a:r>
            <a:r>
              <a:rPr lang="en-US" baseline="0" dirty="0"/>
              <a:t> is best described as a severe allergic reaction that is rapid in onset and may cause death. </a:t>
            </a:r>
          </a:p>
          <a:p>
            <a:endParaRPr lang="en-US" baseline="0" dirty="0"/>
          </a:p>
          <a:p>
            <a:r>
              <a:rPr lang="en-US" baseline="0" dirty="0"/>
              <a:t>Not all allergic reactions will develop into anaphylaxis. In fact, most are mild and resolve without problems. However, early signs of anaphylaxis can resemble a mild allergic reaction. Unless obvious symptoms, such as throat hoarseness or swelling, persistent wheezing, or fainting or low blood pressure are present, it is not easy to predict whether these initial, mild symptoms will progress and become an anaphylactic reaction that can result in death.</a:t>
            </a:r>
            <a:r>
              <a:rPr lang="en-US" baseline="30000" dirty="0"/>
              <a:t>1 </a:t>
            </a:r>
            <a:r>
              <a:rPr lang="en-US" baseline="0" dirty="0"/>
              <a:t>Therefore, all children with known or suspected ingestion of a food allergen and the appearance of symptoms consistent with an allergic reaction must be closely monitored and possibly treated for early signs of anaphylaxis.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7</a:t>
            </a:fld>
            <a:endParaRPr lang="en-US"/>
          </a:p>
        </p:txBody>
      </p:sp>
    </p:spTree>
    <p:extLst>
      <p:ext uri="{BB962C8B-B14F-4D97-AF65-F5344CB8AC3E}">
        <p14:creationId xmlns:p14="http://schemas.microsoft.com/office/powerpoint/2010/main" val="369648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endParaRPr lang="en-US" dirty="0"/>
          </a:p>
          <a:p>
            <a:pPr lvl="0"/>
            <a:r>
              <a:rPr lang="en-US" sz="1200" kern="1200" dirty="0">
                <a:solidFill>
                  <a:schemeClr val="tx1"/>
                </a:solidFill>
                <a:effectLst/>
                <a:latin typeface="+mn-lt"/>
                <a:ea typeface="+mn-ea"/>
                <a:cs typeface="+mn-cs"/>
              </a:rPr>
              <a:t>You can learn to recognize food allergy symptoms. The symptoms</a:t>
            </a:r>
            <a:r>
              <a:rPr lang="en-US" sz="1200" kern="1200" baseline="0" dirty="0">
                <a:solidFill>
                  <a:schemeClr val="tx1"/>
                </a:solidFill>
                <a:effectLst/>
                <a:latin typeface="+mn-lt"/>
                <a:ea typeface="+mn-ea"/>
                <a:cs typeface="+mn-cs"/>
              </a:rPr>
              <a:t> of allergic reactions to food vary both in type and severity among different people and even in one person over time.  Signs and symptoms of an allergic reaction can become evident in a few minutes or up to 1 to 2 hours after exposure to an allergen, or rarely, even several hours later. </a:t>
            </a:r>
            <a:r>
              <a:rPr lang="en-US" sz="1200" kern="1200" dirty="0">
                <a:solidFill>
                  <a:schemeClr val="tx1"/>
                </a:solidFill>
                <a:effectLst/>
                <a:latin typeface="+mn-lt"/>
                <a:ea typeface="+mn-ea"/>
                <a:cs typeface="+mn-cs"/>
              </a:rPr>
              <a:t>Food allergy symptoms can include swollen lips, tongue or eyes; itchiness, rash, or hives; nausea, vomiting, diarrhea; congestion, hoarse voice, or trouble swallowing; wheezing or difficulty breathing; dizziness or fainting, or loss of consciousness; and mood change or confusion.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children, food allergy reactions can be difficult to see. Some children may not be able to clearly communicate their symptoms due to development or age. </a:t>
            </a:r>
            <a:r>
              <a:rPr lang="en-US" sz="1200" kern="1200" dirty="0">
                <a:solidFill>
                  <a:schemeClr val="tx1"/>
                </a:solidFill>
                <a:effectLst/>
                <a:latin typeface="+mn-lt"/>
                <a:ea typeface="+mn-ea"/>
                <a:cs typeface="+mn-cs"/>
              </a:rPr>
              <a:t>Children with food allergies might communicate their symptoms in the following ways:</a:t>
            </a:r>
          </a:p>
          <a:p>
            <a:pPr lvl="0"/>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something is poking my tongue.</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is tingling (or burning).</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(or mouth) itches.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like there is hair on it.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mouth feels funny.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There’s a frog in my throat; there’s something stuck in my throat.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tongue feels full (or heavy).</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My lips feel tight.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there are bugs in there (to describe itchy ears).</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(my throat) feels thick.</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It feels like a bump is on the back of my tongue 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throat.</a:t>
            </a:r>
            <a:r>
              <a:rPr lang="en-US" sz="1200" i="1" kern="1200" baseline="30000" dirty="0">
                <a:solidFill>
                  <a:schemeClr val="tx1"/>
                </a:solidFill>
                <a:effectLst/>
                <a:latin typeface="+mn-lt"/>
                <a:ea typeface="+mn-ea"/>
                <a:cs typeface="+mn-cs"/>
              </a:rPr>
              <a:t>8</a:t>
            </a:r>
          </a:p>
          <a:p>
            <a:pPr lvl="1"/>
            <a:endParaRPr lang="en-US" sz="1200" i="1" kern="1200" baseline="30000" dirty="0">
              <a:solidFill>
                <a:schemeClr val="tx1"/>
              </a:solidFill>
              <a:effectLst/>
              <a:latin typeface="+mn-lt"/>
              <a:ea typeface="+mn-ea"/>
              <a:cs typeface="+mn-cs"/>
            </a:endParaRPr>
          </a:p>
          <a:p>
            <a:pPr lvl="1"/>
            <a:r>
              <a:rPr lang="en-US" sz="900" i="0" kern="1200" baseline="0" dirty="0">
                <a:solidFill>
                  <a:schemeClr val="tx1"/>
                </a:solidFill>
                <a:effectLst/>
                <a:latin typeface="+mn-lt"/>
                <a:ea typeface="+mn-ea"/>
                <a:cs typeface="+mn-cs"/>
              </a:rPr>
              <a:t>Source: The Food Allergy &amp; Anaphylaxis Network</a:t>
            </a:r>
            <a:r>
              <a:rPr lang="en-US" sz="900" i="1" kern="1200" baseline="0" dirty="0">
                <a:solidFill>
                  <a:schemeClr val="tx1"/>
                </a:solidFill>
                <a:effectLst/>
                <a:latin typeface="+mn-lt"/>
                <a:ea typeface="+mn-ea"/>
                <a:cs typeface="+mn-cs"/>
              </a:rPr>
              <a:t>. Food Allergy News. </a:t>
            </a:r>
            <a:r>
              <a:rPr lang="en-US" sz="900" i="0" kern="1200" baseline="0" dirty="0">
                <a:solidFill>
                  <a:schemeClr val="tx1"/>
                </a:solidFill>
                <a:effectLst/>
                <a:latin typeface="+mn-lt"/>
                <a:ea typeface="+mn-ea"/>
                <a:cs typeface="+mn-cs"/>
              </a:rPr>
              <a:t>2003; 13(2).</a:t>
            </a:r>
            <a:endParaRPr lang="en-US" sz="900" i="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8</a:t>
            </a:fld>
            <a:endParaRPr lang="en-US"/>
          </a:p>
        </p:txBody>
      </p:sp>
    </p:spTree>
    <p:extLst>
      <p:ext uri="{BB962C8B-B14F-4D97-AF65-F5344CB8AC3E}">
        <p14:creationId xmlns:p14="http://schemas.microsoft.com/office/powerpoint/2010/main" val="331464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itchFamily="34" charset="0"/>
              </a:rPr>
              <a:t>NARRATIVE</a:t>
            </a:r>
          </a:p>
          <a:p>
            <a:pPr lvl="1"/>
            <a:endParaRPr lang="en-US" dirty="0"/>
          </a:p>
          <a:p>
            <a:pPr lvl="1"/>
            <a:r>
              <a:rPr lang="en-US" dirty="0"/>
              <a:t>If you suspect anaphylaxis do</a:t>
            </a:r>
            <a:r>
              <a:rPr lang="en-US" baseline="0" dirty="0"/>
              <a:t> the following</a:t>
            </a:r>
            <a:r>
              <a:rPr lang="en-US" dirty="0"/>
              <a:t>:</a:t>
            </a:r>
          </a:p>
          <a:p>
            <a:pPr lvl="1"/>
            <a:endParaRPr lang="en-US" dirty="0"/>
          </a:p>
          <a:p>
            <a:pPr marL="1143000" lvl="2" indent="-228600">
              <a:buAutoNum type="arabicPeriod"/>
            </a:pPr>
            <a:r>
              <a:rPr lang="en-US" dirty="0"/>
              <a:t>Activate the student’s Food Allergy Management and Prevention Plan and contact the school nurse or administrator.</a:t>
            </a:r>
          </a:p>
          <a:p>
            <a:pPr marL="914400" lvl="2" indent="0">
              <a:buNone/>
            </a:pPr>
            <a:endParaRPr lang="en-US" dirty="0"/>
          </a:p>
          <a:p>
            <a:pPr marL="1143000" lvl="2" indent="-228600">
              <a:buAutoNum type="arabicPeriod"/>
            </a:pPr>
            <a:r>
              <a:rPr lang="en-US" dirty="0"/>
              <a:t>Be ready to administer an epinephrine auto-injector if you are</a:t>
            </a:r>
            <a:r>
              <a:rPr lang="en-US" baseline="0" dirty="0"/>
              <a:t> </a:t>
            </a:r>
            <a:r>
              <a:rPr lang="en-US" dirty="0"/>
              <a:t>delegated and trained to do so. </a:t>
            </a:r>
          </a:p>
          <a:p>
            <a:pPr marL="914400" lvl="2" indent="0">
              <a:buNone/>
            </a:pPr>
            <a:endParaRPr lang="en-US" dirty="0"/>
          </a:p>
          <a:p>
            <a:pPr marL="1143000" lvl="2" indent="-228600">
              <a:buAutoNum type="arabicPeriod" startAt="3"/>
            </a:pPr>
            <a:r>
              <a:rPr lang="en-US" dirty="0"/>
              <a:t>Call 911 or the emergency medical system immediately.</a:t>
            </a:r>
            <a:r>
              <a:rPr lang="en-US" baseline="0" dirty="0"/>
              <a:t> </a:t>
            </a:r>
            <a:r>
              <a:rPr lang="en-US" dirty="0"/>
              <a:t>All students with anaphylaxis must be monitored closely and evaluated as soon as possible in an emergency care setting.</a:t>
            </a:r>
          </a:p>
          <a:p>
            <a:endParaRPr lang="en-US" dirty="0"/>
          </a:p>
          <a:p>
            <a:endParaRPr lang="en-US" dirty="0"/>
          </a:p>
        </p:txBody>
      </p:sp>
      <p:sp>
        <p:nvSpPr>
          <p:cNvPr id="4" name="Slide Number Placeholder 3"/>
          <p:cNvSpPr>
            <a:spLocks noGrp="1"/>
          </p:cNvSpPr>
          <p:nvPr>
            <p:ph type="sldNum" sz="quarter" idx="10"/>
          </p:nvPr>
        </p:nvSpPr>
        <p:spPr/>
        <p:txBody>
          <a:bodyPr/>
          <a:lstStyle/>
          <a:p>
            <a:fld id="{19345ADC-3C0F-4EE9-9FC1-9746E5EFB320}" type="slidenum">
              <a:rPr lang="en-US" smtClean="0"/>
              <a:t>9</a:t>
            </a:fld>
            <a:endParaRPr lang="en-US"/>
          </a:p>
        </p:txBody>
      </p:sp>
    </p:spTree>
    <p:extLst>
      <p:ext uri="{BB962C8B-B14F-4D97-AF65-F5344CB8AC3E}">
        <p14:creationId xmlns:p14="http://schemas.microsoft.com/office/powerpoint/2010/main" val="5190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839034-EE31-40F0-931E-5D177C9C1367}"/>
              </a:ext>
            </a:extLst>
          </p:cNvPr>
          <p:cNvSpPr/>
          <p:nvPr userDrawn="1"/>
        </p:nvSpPr>
        <p:spPr>
          <a:xfrm>
            <a:off x="0" y="0"/>
            <a:ext cx="9144000" cy="1752600"/>
          </a:xfrm>
          <a:prstGeom prst="rect">
            <a:avLst/>
          </a:prstGeom>
          <a:gradFill>
            <a:gsLst>
              <a:gs pos="57100">
                <a:srgbClr val="FF8757"/>
              </a:gs>
              <a:gs pos="0">
                <a:srgbClr val="F2DD4E"/>
              </a:gs>
              <a:gs pos="100000">
                <a:srgbClr val="FD299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998133" y="257969"/>
            <a:ext cx="67056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49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Graphic 12">
            <a:extLst>
              <a:ext uri="{FF2B5EF4-FFF2-40B4-BE49-F238E27FC236}">
                <a16:creationId xmlns:a16="http://schemas.microsoft.com/office/drawing/2014/main" id="{7ED74210-7796-4443-A5F6-E1E8983E61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1012" y="3071812"/>
            <a:ext cx="561975" cy="714375"/>
          </a:xfrm>
          <a:prstGeom prst="rect">
            <a:avLst/>
          </a:prstGeom>
        </p:spPr>
      </p:pic>
      <p:pic>
        <p:nvPicPr>
          <p:cNvPr id="17" name="Picture 16">
            <a:extLst>
              <a:ext uri="{FF2B5EF4-FFF2-40B4-BE49-F238E27FC236}">
                <a16:creationId xmlns:a16="http://schemas.microsoft.com/office/drawing/2014/main" id="{42FE5FAC-BF02-49D9-A36E-1F58FAC389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586" t="34159" r="72525" b="36952"/>
          <a:stretch/>
        </p:blipFill>
        <p:spPr>
          <a:xfrm>
            <a:off x="291123" y="0"/>
            <a:ext cx="1461477" cy="1727200"/>
          </a:xfrm>
          <a:prstGeom prst="rect">
            <a:avLst/>
          </a:prstGeom>
        </p:spPr>
      </p:pic>
    </p:spTree>
    <p:extLst>
      <p:ext uri="{BB962C8B-B14F-4D97-AF65-F5344CB8AC3E}">
        <p14:creationId xmlns:p14="http://schemas.microsoft.com/office/powerpoint/2010/main" val="28002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36638"/>
          </a:xfrm>
        </p:spPr>
        <p:txBody>
          <a:bodyPr/>
          <a:lstStyle>
            <a:lvl1pPr>
              <a:defRPr u="none">
                <a:solidFill>
                  <a:srgbClr val="FF4956"/>
                </a:solidFill>
              </a:defRPr>
            </a:lvl1pPr>
          </a:lstStyle>
          <a:p>
            <a:r>
              <a:rPr lang="en-US" dirty="0"/>
              <a:t>Click to edit Master title style</a:t>
            </a:r>
          </a:p>
        </p:txBody>
      </p:sp>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rgbClr val="FF4956"/>
              </a:buClr>
              <a:buSzPct val="75000"/>
              <a:buFont typeface="Wingdings 3" panose="05040102010807070707" pitchFamily="18" charset="2"/>
              <a:buChar char=""/>
              <a:defRPr sz="2800">
                <a:solidFill>
                  <a:srgbClr val="000000"/>
                </a:solidFill>
              </a:defRPr>
            </a:lvl1pPr>
            <a:lvl2pPr marL="742950" indent="-285750">
              <a:buClr>
                <a:schemeClr val="tx2"/>
              </a:buClr>
              <a:buSzPct val="70000"/>
              <a:buFont typeface="Arial" panose="020B0604020202020204" pitchFamily="34" charset="0"/>
              <a:buChar char="•"/>
              <a:defRPr sz="2400">
                <a:solidFill>
                  <a:srgbClr val="000000"/>
                </a:solidFill>
              </a:defRPr>
            </a:lvl2pPr>
            <a:lvl3pPr marL="1143000" indent="-228600">
              <a:buClr>
                <a:schemeClr val="tx1"/>
              </a:buClr>
              <a:buSzPct val="70000"/>
              <a:buFont typeface="Calibri" panose="020F0502020204030204" pitchFamily="34" charset="0"/>
              <a:buChar char="-"/>
              <a:defRPr>
                <a:solidFill>
                  <a:srgbClr val="000000"/>
                </a:solidFill>
              </a:defRPr>
            </a:lvl3pPr>
            <a:lvl4pPr marL="1714500" indent="-342900">
              <a:buClr>
                <a:schemeClr val="tx2">
                  <a:lumMod val="60000"/>
                  <a:lumOff val="40000"/>
                </a:schemeClr>
              </a:buClr>
              <a:buSzPct val="65000"/>
              <a:buFont typeface="Wingdings" panose="05000000000000000000" pitchFamily="2" charset="2"/>
              <a:buChar char="v"/>
              <a:defRPr>
                <a:solidFill>
                  <a:srgbClr val="000000"/>
                </a:solidFill>
              </a:defRPr>
            </a:lvl4pPr>
            <a:lvl5pPr marL="2057400" indent="-228600">
              <a:buClr>
                <a:schemeClr val="tx2">
                  <a:lumMod val="60000"/>
                  <a:lumOff val="40000"/>
                </a:schemeClr>
              </a:buClr>
              <a:buSzPct val="65000"/>
              <a:buFont typeface="Wingdings" panose="05000000000000000000" pitchFamily="2" charset="2"/>
              <a:buChar char="¬"/>
              <a:defRPr>
                <a:solidFill>
                  <a:srgbClr val="000000"/>
                </a:solidFill>
              </a:defRPr>
            </a:lvl5pPr>
          </a:lstStyle>
          <a:p>
            <a:pPr lvl="0"/>
            <a:r>
              <a:rPr lang="en-US" dirty="0"/>
              <a:t>Click to edit Master text styles</a:t>
            </a:r>
          </a:p>
          <a:p>
            <a:pPr lvl="1"/>
            <a:r>
              <a:rPr lang="en-US" dirty="0"/>
              <a:t>Second level</a:t>
            </a:r>
          </a:p>
          <a:p>
            <a:pPr lvl="2"/>
            <a:endParaRPr lang="en-US" dirty="0"/>
          </a:p>
        </p:txBody>
      </p:sp>
      <p:sp>
        <p:nvSpPr>
          <p:cNvPr id="4" name="Date Placeholder 3"/>
          <p:cNvSpPr>
            <a:spLocks noGrp="1"/>
          </p:cNvSpPr>
          <p:nvPr>
            <p:ph type="dt" sz="half" idx="10"/>
          </p:nvPr>
        </p:nvSpPr>
        <p:spPr/>
        <p:txBody>
          <a:bodyPr/>
          <a:lstStyle/>
          <a:p>
            <a:fld id="{E7DC2D01-53F8-45EA-87B7-5337440C0EBA}" type="datetime1">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8358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04BE5-FAEA-4A33-B7F8-1B745FDC609A}" type="datetime1">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8DCCA-7606-4C9D-B837-5FF7121B4784}" type="slidenum">
              <a:rPr lang="en-US" smtClean="0"/>
              <a:t>‹#›</a:t>
            </a:fld>
            <a:endParaRPr lang="en-US"/>
          </a:p>
        </p:txBody>
      </p:sp>
    </p:spTree>
    <p:extLst>
      <p:ext uri="{BB962C8B-B14F-4D97-AF65-F5344CB8AC3E}">
        <p14:creationId xmlns:p14="http://schemas.microsoft.com/office/powerpoint/2010/main" val="2944349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487362"/>
            <a:ext cx="8229600" cy="1036638"/>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userDrawn="1">
            <p:ph type="dt" sz="half" idx="2"/>
          </p:nvPr>
        </p:nvSpPr>
        <p:spPr>
          <a:xfrm>
            <a:off x="228600" y="6569075"/>
            <a:ext cx="2133600" cy="212725"/>
          </a:xfrm>
          <a:prstGeom prst="rect">
            <a:avLst/>
          </a:prstGeom>
        </p:spPr>
        <p:txBody>
          <a:bodyPr vert="horz" lIns="91440" tIns="45720" rIns="91440" bIns="45720" rtlCol="0" anchor="ctr"/>
          <a:lstStyle>
            <a:lvl1pPr algn="l">
              <a:defRPr sz="1000">
                <a:solidFill>
                  <a:schemeClr val="tx1">
                    <a:tint val="75000"/>
                  </a:schemeClr>
                </a:solidFill>
              </a:defRPr>
            </a:lvl1pPr>
          </a:lstStyle>
          <a:p>
            <a:fld id="{150FA592-95C5-467E-9F33-DFE7ED2AF3C7}" type="datetime1">
              <a:rPr lang="en-US" smtClean="0"/>
              <a:t>6/8/2020</a:t>
            </a:fld>
            <a:endParaRPr lang="en-US"/>
          </a:p>
        </p:txBody>
      </p:sp>
      <p:sp>
        <p:nvSpPr>
          <p:cNvPr id="5" name="Footer Placeholder 4"/>
          <p:cNvSpPr>
            <a:spLocks noGrp="1"/>
          </p:cNvSpPr>
          <p:nvPr userDrawn="1">
            <p:ph type="ftr" sz="quarter" idx="3"/>
          </p:nvPr>
        </p:nvSpPr>
        <p:spPr>
          <a:xfrm>
            <a:off x="3124200" y="6569075"/>
            <a:ext cx="2895600" cy="2127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781800" y="6569075"/>
            <a:ext cx="2133600" cy="2127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4CD8DCCA-7606-4C9D-B837-5FF7121B4784}" type="slidenum">
              <a:rPr lang="en-US" smtClean="0"/>
              <a:pPr/>
              <a:t>‹#›</a:t>
            </a:fld>
            <a:endParaRPr lang="en-US"/>
          </a:p>
        </p:txBody>
      </p:sp>
    </p:spTree>
    <p:extLst>
      <p:ext uri="{BB962C8B-B14F-4D97-AF65-F5344CB8AC3E}">
        <p14:creationId xmlns:p14="http://schemas.microsoft.com/office/powerpoint/2010/main" val="226540303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5" r:id="rId3"/>
  </p:sldLayoutIdLst>
  <p:hf hdr="0" ftr="0" dt="0"/>
  <p:txStyles>
    <p:titleStyle>
      <a:lvl1pPr algn="l" defTabSz="914400" rtl="0" eaLnBrk="1" latinLnBrk="0" hangingPunct="1">
        <a:spcBef>
          <a:spcPct val="0"/>
        </a:spcBef>
        <a:buNone/>
        <a:defRPr sz="4000" b="0" kern="1200" cap="all" baseline="0">
          <a:solidFill>
            <a:srgbClr val="08737C"/>
          </a:solidFill>
          <a:latin typeface="Chaparral Pro" panose="020605030405050202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nasponline.org/resources-and-publications/resources/school-safety-and-crisis/prevention-resources" TargetMode="External"/><Relationship Id="rId2" Type="http://schemas.openxmlformats.org/officeDocument/2006/relationships/hyperlink" Target="https://www.cdc.gov/healthyschools/foodallergies" TargetMode="Externa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AAA0E3-F69D-4A7A-B023-6DFFD2401A4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816"/>
          <a:stretch/>
        </p:blipFill>
        <p:spPr>
          <a:xfrm>
            <a:off x="0" y="1752600"/>
            <a:ext cx="5750917" cy="5105398"/>
          </a:xfrm>
          <a:prstGeom prst="rect">
            <a:avLst/>
          </a:prstGeom>
        </p:spPr>
      </p:pic>
      <p:pic>
        <p:nvPicPr>
          <p:cNvPr id="5" name="Picture 4">
            <a:extLst>
              <a:ext uri="{FF2B5EF4-FFF2-40B4-BE49-F238E27FC236}">
                <a16:creationId xmlns:a16="http://schemas.microsoft.com/office/drawing/2014/main" id="{0F2651AF-4A15-4E38-9E4E-2639A259895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0917" y="1752600"/>
            <a:ext cx="3393083" cy="5105398"/>
          </a:xfrm>
          <a:prstGeom prst="rect">
            <a:avLst/>
          </a:prstGeom>
        </p:spPr>
      </p:pic>
      <p:sp>
        <p:nvSpPr>
          <p:cNvPr id="14" name="Rectangle 13">
            <a:extLst>
              <a:ext uri="{FF2B5EF4-FFF2-40B4-BE49-F238E27FC236}">
                <a16:creationId xmlns:a16="http://schemas.microsoft.com/office/drawing/2014/main" id="{3B7723AF-F2C4-42FF-8291-C65435A840B0}"/>
              </a:ext>
              <a:ext uri="{C183D7F6-B498-43B3-948B-1728B52AA6E4}">
                <adec:decorative xmlns:adec="http://schemas.microsoft.com/office/drawing/2017/decorative" val="1"/>
              </a:ext>
            </a:extLst>
          </p:cNvPr>
          <p:cNvSpPr/>
          <p:nvPr/>
        </p:nvSpPr>
        <p:spPr>
          <a:xfrm>
            <a:off x="0" y="5159374"/>
            <a:ext cx="9144000" cy="169862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Photo of students with teacher." title="Alt text."/>
          <p:cNvSpPr>
            <a:spLocks noGrp="1"/>
          </p:cNvSpPr>
          <p:nvPr>
            <p:ph type="ctrTitle"/>
          </p:nvPr>
        </p:nvSpPr>
        <p:spPr>
          <a:xfrm>
            <a:off x="1600200" y="228600"/>
            <a:ext cx="7315200" cy="1470025"/>
          </a:xfrm>
        </p:spPr>
        <p:txBody>
          <a:bodyPr/>
          <a:lstStyle/>
          <a:p>
            <a:r>
              <a:rPr lang="en-US" sz="2800" b="1" dirty="0"/>
              <a:t>Managing Food Allergies in Schools </a:t>
            </a:r>
            <a:r>
              <a:rPr lang="en-US" sz="2800" dirty="0">
                <a:latin typeface="+mj-lt"/>
              </a:rPr>
              <a:t>the Role of School MENTAL HEALTH PROFESSIONALS</a:t>
            </a:r>
            <a:endParaRPr lang="en-US" sz="3600" dirty="0">
              <a:latin typeface="+mj-lt"/>
            </a:endParaRPr>
          </a:p>
        </p:txBody>
      </p:sp>
      <p:sp>
        <p:nvSpPr>
          <p:cNvPr id="13" name="Title 1" descr="Photo of students with teacher." title="Alt text.">
            <a:extLst>
              <a:ext uri="{FF2B5EF4-FFF2-40B4-BE49-F238E27FC236}">
                <a16:creationId xmlns:a16="http://schemas.microsoft.com/office/drawing/2014/main" id="{88181C33-BFA3-486B-B79B-4498E5CA870D}"/>
              </a:ext>
            </a:extLst>
          </p:cNvPr>
          <p:cNvSpPr txBox="1">
            <a:spLocks/>
          </p:cNvSpPr>
          <p:nvPr/>
        </p:nvSpPr>
        <p:spPr>
          <a:xfrm>
            <a:off x="533400" y="5791200"/>
            <a:ext cx="8382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kern="1200" cap="all" baseline="0">
                <a:solidFill>
                  <a:schemeClr val="bg1"/>
                </a:solidFill>
                <a:latin typeface="Chaparral Pro" panose="02060503040505020203" pitchFamily="18" charset="0"/>
                <a:ea typeface="+mj-ea"/>
                <a:cs typeface="+mj-cs"/>
              </a:defRPr>
            </a:lvl1pPr>
          </a:lstStyle>
          <a:p>
            <a:r>
              <a:rPr lang="en-US" sz="2400" b="1" dirty="0">
                <a:latin typeface="+mj-lt"/>
              </a:rPr>
              <a:t>Voluntary Guidelines for Managing Food Allergies in Schools and Early Care and Education Programs</a:t>
            </a:r>
            <a:endParaRPr lang="en-US" sz="3200" b="1" dirty="0">
              <a:latin typeface="+mj-lt"/>
            </a:endParaRPr>
          </a:p>
        </p:txBody>
      </p:sp>
    </p:spTree>
    <p:extLst>
      <p:ext uri="{BB962C8B-B14F-4D97-AF65-F5344CB8AC3E}">
        <p14:creationId xmlns:p14="http://schemas.microsoft.com/office/powerpoint/2010/main" val="6134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199" y="1447800"/>
            <a:ext cx="8229599" cy="2530384"/>
          </a:xfrm>
        </p:spPr>
        <p:txBody>
          <a:bodyPr/>
          <a:lstStyle/>
          <a:p>
            <a:pPr marL="0" indent="0">
              <a:buNone/>
            </a:pPr>
            <a:r>
              <a:rPr lang="en-US" sz="3200" b="1" dirty="0">
                <a:solidFill>
                  <a:srgbClr val="FF4956"/>
                </a:solidFill>
              </a:rPr>
              <a:t>Help with the daily</a:t>
            </a:r>
            <a:br>
              <a:rPr lang="en-US" sz="3200" b="1" dirty="0">
                <a:solidFill>
                  <a:srgbClr val="FF4956"/>
                </a:solidFill>
              </a:rPr>
            </a:br>
            <a:r>
              <a:rPr lang="en-US" sz="3200" b="1" dirty="0">
                <a:solidFill>
                  <a:srgbClr val="FF4956"/>
                </a:solidFill>
              </a:rPr>
              <a:t>management of students</a:t>
            </a:r>
            <a:br>
              <a:rPr lang="en-US" sz="3200" b="1" dirty="0">
                <a:solidFill>
                  <a:srgbClr val="FF4956"/>
                </a:solidFill>
              </a:rPr>
            </a:br>
            <a:r>
              <a:rPr lang="en-US" sz="3200" b="1" dirty="0">
                <a:solidFill>
                  <a:srgbClr val="FF4956"/>
                </a:solidFill>
              </a:rPr>
              <a:t>with food allergies.</a:t>
            </a:r>
          </a:p>
          <a:p>
            <a:r>
              <a:rPr lang="en-US" dirty="0"/>
              <a:t>Provide assistance with the</a:t>
            </a:r>
            <a:br>
              <a:rPr lang="en-US" dirty="0"/>
            </a:br>
            <a:r>
              <a:rPr lang="en-US" dirty="0"/>
              <a:t>development of a Section 504 or an Individualized Education Program, if needed. </a:t>
            </a:r>
          </a:p>
          <a:p>
            <a:r>
              <a:rPr lang="en-US" dirty="0"/>
              <a:t>Address immediate and long-term mental health problems, such as anxiety, depression, social isolation, and stress.</a:t>
            </a:r>
          </a:p>
          <a:p>
            <a:r>
              <a:rPr lang="en-US" dirty="0"/>
              <a:t>Help connect families with community health providers and resources.</a:t>
            </a:r>
          </a:p>
          <a:p>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10</a:t>
            </a:fld>
            <a:endParaRPr lang="en-US" dirty="0"/>
          </a:p>
        </p:txBody>
      </p:sp>
      <p:pic>
        <p:nvPicPr>
          <p:cNvPr id="7" name="Picture 6" descr="Photo of people at a  meeting." title="Alat text."/>
          <p:cNvPicPr>
            <a:picLocks noChangeAspect="1"/>
          </p:cNvPicPr>
          <p:nvPr/>
        </p:nvPicPr>
        <p:blipFill rotWithShape="1">
          <a:blip r:embed="rId3">
            <a:extLst>
              <a:ext uri="{28A0092B-C50C-407E-A947-70E740481C1C}">
                <a14:useLocalDpi xmlns:a14="http://schemas.microsoft.com/office/drawing/2010/main" val="0"/>
              </a:ext>
            </a:extLst>
          </a:blip>
          <a:srcRect t="31327"/>
          <a:stretch/>
        </p:blipFill>
        <p:spPr>
          <a:xfrm>
            <a:off x="5210578" y="1524000"/>
            <a:ext cx="3495272" cy="1600200"/>
          </a:xfrm>
          <a:prstGeom prst="rect">
            <a:avLst/>
          </a:prstGeom>
          <a:ln>
            <a:solidFill>
              <a:srgbClr val="009EAE"/>
            </a:solidFill>
          </a:ln>
        </p:spPr>
      </p:pic>
      <p:cxnSp>
        <p:nvCxnSpPr>
          <p:cNvPr id="14" name="Straight Connector 13">
            <a:extLst>
              <a:ext uri="{FF2B5EF4-FFF2-40B4-BE49-F238E27FC236}">
                <a16:creationId xmlns:a16="http://schemas.microsoft.com/office/drawing/2014/main" id="{ADA1F856-6AA1-47A6-B9C7-A273D8099FC6}"/>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8B561A76-EBA6-44A3-9341-557716E8D3A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313599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1"/>
            <a:ext cx="8305800" cy="3810000"/>
          </a:xfrm>
        </p:spPr>
        <p:txBody>
          <a:bodyPr/>
          <a:lstStyle/>
          <a:p>
            <a:pPr marL="0" indent="0">
              <a:buNone/>
            </a:pPr>
            <a:r>
              <a:rPr lang="en-US" sz="3200" b="1" dirty="0">
                <a:solidFill>
                  <a:srgbClr val="FF4956"/>
                </a:solidFill>
              </a:rPr>
              <a:t>Support a healthy and safe</a:t>
            </a:r>
            <a:br>
              <a:rPr lang="en-US" sz="3200" b="1" dirty="0">
                <a:solidFill>
                  <a:srgbClr val="FF4956"/>
                </a:solidFill>
              </a:rPr>
            </a:br>
            <a:r>
              <a:rPr lang="en-US" sz="3200" b="1" dirty="0">
                <a:solidFill>
                  <a:srgbClr val="FF4956"/>
                </a:solidFill>
              </a:rPr>
              <a:t>school environment for</a:t>
            </a:r>
            <a:br>
              <a:rPr lang="en-US" sz="3200" b="1" dirty="0">
                <a:solidFill>
                  <a:srgbClr val="FF4956"/>
                </a:solidFill>
              </a:rPr>
            </a:br>
            <a:r>
              <a:rPr lang="en-US" sz="3200" b="1" dirty="0">
                <a:solidFill>
                  <a:srgbClr val="FF4956"/>
                </a:solidFill>
              </a:rPr>
              <a:t>students with food allergies.</a:t>
            </a:r>
          </a:p>
          <a:p>
            <a:r>
              <a:rPr lang="en-US" sz="2400" dirty="0"/>
              <a:t>Support other school health professionals</a:t>
            </a:r>
            <a:br>
              <a:rPr lang="en-US" sz="2400" dirty="0"/>
            </a:br>
            <a:r>
              <a:rPr lang="en-US" sz="2400" dirty="0"/>
              <a:t>by providing training and education for</a:t>
            </a:r>
            <a:br>
              <a:rPr lang="en-US" sz="2400" dirty="0"/>
            </a:br>
            <a:r>
              <a:rPr lang="en-US" sz="2400" dirty="0"/>
              <a:t>staff and parents on the mental and emotional health issues faced by students with food allergies.</a:t>
            </a:r>
          </a:p>
          <a:p>
            <a:r>
              <a:rPr lang="en-US" sz="2400" dirty="0"/>
              <a:t>Report all bullying to the administrator.</a:t>
            </a:r>
          </a:p>
          <a:p>
            <a:r>
              <a:rPr lang="en-US" sz="2400" dirty="0"/>
              <a:t>Work with parents, classroom teachers, and other school staff to prevent bullying and discrimination against students with food allergies.</a:t>
            </a:r>
          </a:p>
          <a:p>
            <a:pPr marL="457200" lvl="1" indent="0">
              <a:buNone/>
            </a:pPr>
            <a:endParaRPr lang="en-US" dirty="0"/>
          </a:p>
          <a:p>
            <a:pPr marL="457200" lvl="1" indent="0">
              <a:buNone/>
            </a:pPr>
            <a:endParaRPr lang="en-US" dirty="0"/>
          </a:p>
        </p:txBody>
      </p:sp>
      <p:sp>
        <p:nvSpPr>
          <p:cNvPr id="8" name="Slide Number Placeholder 2"/>
          <p:cNvSpPr>
            <a:spLocks noGrp="1"/>
          </p:cNvSpPr>
          <p:nvPr>
            <p:ph type="sldNum" sz="quarter" idx="12"/>
          </p:nvPr>
        </p:nvSpPr>
        <p:spPr/>
        <p:txBody>
          <a:bodyPr/>
          <a:lstStyle/>
          <a:p>
            <a:fld id="{4CD8DCCA-7606-4C9D-B837-5FF7121B4784}" type="slidenum">
              <a:rPr lang="en-US" smtClean="0"/>
              <a:pPr/>
              <a:t>11</a:t>
            </a:fld>
            <a:endParaRPr lang="en-US" dirty="0"/>
          </a:p>
        </p:txBody>
      </p:sp>
      <p:pic>
        <p:nvPicPr>
          <p:cNvPr id="7" name="Picture 6" descr="Photo of a parent with a teacher."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26806" t="8530" b="21012"/>
          <a:stretch/>
        </p:blipFill>
        <p:spPr>
          <a:xfrm>
            <a:off x="6400800" y="1594396"/>
            <a:ext cx="2362200" cy="1827409"/>
          </a:xfrm>
          <a:prstGeom prst="rect">
            <a:avLst/>
          </a:prstGeom>
          <a:ln>
            <a:noFill/>
          </a:ln>
        </p:spPr>
      </p:pic>
      <p:cxnSp>
        <p:nvCxnSpPr>
          <p:cNvPr id="13" name="Straight Connector 12">
            <a:extLst>
              <a:ext uri="{FF2B5EF4-FFF2-40B4-BE49-F238E27FC236}">
                <a16:creationId xmlns:a16="http://schemas.microsoft.com/office/drawing/2014/main" id="{61B53564-1729-4304-8DE4-68672A795B79}"/>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D2D50E4-6027-453D-A31A-0DA3F9F13F0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318185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28600"/>
            <a:ext cx="7772400" cy="1219200"/>
          </a:xfrm>
          <a:prstGeom prst="rect">
            <a:avLst/>
          </a:prstGeom>
        </p:spPr>
        <p:txBody>
          <a:bodyP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600" b="1" dirty="0">
                <a:solidFill>
                  <a:schemeClr val="bg1"/>
                </a:solidFill>
              </a:rPr>
              <a:t>Where can you find more information?</a:t>
            </a:r>
          </a:p>
        </p:txBody>
      </p:sp>
      <p:sp>
        <p:nvSpPr>
          <p:cNvPr id="8" name="Title 7">
            <a:extLst>
              <a:ext uri="{FF2B5EF4-FFF2-40B4-BE49-F238E27FC236}">
                <a16:creationId xmlns:a16="http://schemas.microsoft.com/office/drawing/2014/main" id="{B559469A-80D7-436C-807E-DE14BB173BE6}"/>
              </a:ext>
            </a:extLst>
          </p:cNvPr>
          <p:cNvSpPr>
            <a:spLocks noGrp="1"/>
          </p:cNvSpPr>
          <p:nvPr>
            <p:ph type="title"/>
          </p:nvPr>
        </p:nvSpPr>
        <p:spPr/>
        <p:txBody>
          <a:bodyPr/>
          <a:lstStyle/>
          <a:p>
            <a:r>
              <a:rPr lang="en-US" dirty="0"/>
              <a:t>Where can you find more information?</a:t>
            </a:r>
          </a:p>
        </p:txBody>
      </p:sp>
      <p:sp>
        <p:nvSpPr>
          <p:cNvPr id="12" name="Content Placeholder 11">
            <a:extLst>
              <a:ext uri="{FF2B5EF4-FFF2-40B4-BE49-F238E27FC236}">
                <a16:creationId xmlns:a16="http://schemas.microsoft.com/office/drawing/2014/main" id="{664589B5-AE1D-4534-80CD-F0B4DC8F049A}"/>
              </a:ext>
            </a:extLst>
          </p:cNvPr>
          <p:cNvSpPr>
            <a:spLocks noGrp="1"/>
          </p:cNvSpPr>
          <p:nvPr>
            <p:ph idx="1"/>
          </p:nvPr>
        </p:nvSpPr>
        <p:spPr>
          <a:xfrm>
            <a:off x="457200" y="1752603"/>
            <a:ext cx="7848600" cy="4221160"/>
          </a:xfrm>
        </p:spPr>
        <p:txBody>
          <a:bodyPr/>
          <a:lstStyle/>
          <a:p>
            <a:r>
              <a:rPr lang="en-US" sz="2400" dirty="0"/>
              <a:t>Voluntary Guidelines for Managing Food Allergies in Schools and Early Care and Education Programs. Available at  </a:t>
            </a:r>
            <a:r>
              <a:rPr lang="en-US" sz="2400" dirty="0">
                <a:hlinkClick r:id="rId2"/>
              </a:rPr>
              <a:t>https://www.cdc.gov/healthyschools/foodallergies</a:t>
            </a:r>
            <a:r>
              <a:rPr lang="en-US" sz="2400" dirty="0"/>
              <a:t>  </a:t>
            </a:r>
          </a:p>
          <a:p>
            <a:pPr marL="0" indent="0">
              <a:buNone/>
            </a:pPr>
            <a:r>
              <a:rPr lang="en-US" sz="2400" dirty="0"/>
              <a:t> </a:t>
            </a:r>
          </a:p>
          <a:p>
            <a:r>
              <a:rPr lang="en-US" sz="2400" dirty="0"/>
              <a:t>National Association of School Psychologists: A Framework for School-Wide Bullying Prevention and Safety. </a:t>
            </a:r>
            <a:r>
              <a:rPr lang="en-US" sz="2400" dirty="0">
                <a:hlinkClick r:id="rId3"/>
              </a:rPr>
              <a:t>https://www.nasponline.org/resources-and-publications/resources/school-safety-and-crisis/prevention-resources</a:t>
            </a:r>
            <a:r>
              <a:rPr lang="en-US" sz="2400" dirty="0"/>
              <a:t> </a:t>
            </a:r>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12</a:t>
            </a:fld>
            <a:endParaRPr lang="en-US"/>
          </a:p>
        </p:txBody>
      </p:sp>
      <p:cxnSp>
        <p:nvCxnSpPr>
          <p:cNvPr id="17" name="Straight Connector 16">
            <a:extLst>
              <a:ext uri="{FF2B5EF4-FFF2-40B4-BE49-F238E27FC236}">
                <a16:creationId xmlns:a16="http://schemas.microsoft.com/office/drawing/2014/main" id="{972D385E-6AC4-420A-BD3A-31CE098EB57E}"/>
              </a:ext>
              <a:ext uri="{C183D7F6-B498-43B3-948B-1728B52AA6E4}">
                <adec:decorative xmlns:adec="http://schemas.microsoft.com/office/drawing/2017/decorative" val="1"/>
              </a:ext>
            </a:extLst>
          </p:cNvPr>
          <p:cNvCxnSpPr>
            <a:cxnSpLocks/>
          </p:cNvCxnSpPr>
          <p:nvPr/>
        </p:nvCxnSpPr>
        <p:spPr>
          <a:xfrm>
            <a:off x="533400" y="14478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E8B1C1A3-B8C3-466E-85C4-10AFBDFF97A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600" y="381000"/>
            <a:ext cx="897732" cy="990600"/>
          </a:xfrm>
          <a:prstGeom prst="rect">
            <a:avLst/>
          </a:prstGeom>
        </p:spPr>
      </p:pic>
    </p:spTree>
    <p:extLst>
      <p:ext uri="{BB962C8B-B14F-4D97-AF65-F5344CB8AC3E}">
        <p14:creationId xmlns:p14="http://schemas.microsoft.com/office/powerpoint/2010/main" val="477604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F77C-204B-4601-B995-02ACCB293071}"/>
              </a:ext>
            </a:extLst>
          </p:cNvPr>
          <p:cNvSpPr>
            <a:spLocks noGrp="1"/>
          </p:cNvSpPr>
          <p:nvPr>
            <p:ph type="title"/>
          </p:nvPr>
        </p:nvSpPr>
        <p:spPr>
          <a:xfrm>
            <a:off x="457200" y="773112"/>
            <a:ext cx="8229600" cy="1036638"/>
          </a:xfrm>
        </p:spPr>
        <p:txBody>
          <a:bodyPr/>
          <a:lstStyle/>
          <a:p>
            <a:pPr algn="ctr"/>
            <a:r>
              <a:rPr lang="en-US" sz="6000" b="1" dirty="0"/>
              <a:t>QUESTIONS ?</a:t>
            </a:r>
          </a:p>
        </p:txBody>
      </p:sp>
      <p:sp>
        <p:nvSpPr>
          <p:cNvPr id="3" name="Slide Number Placeholder 2"/>
          <p:cNvSpPr>
            <a:spLocks noGrp="1"/>
          </p:cNvSpPr>
          <p:nvPr>
            <p:ph type="sldNum" sz="quarter" idx="12"/>
          </p:nvPr>
        </p:nvSpPr>
        <p:spPr/>
        <p:txBody>
          <a:bodyPr/>
          <a:lstStyle/>
          <a:p>
            <a:fld id="{4CD8DCCA-7606-4C9D-B837-5FF7121B4784}" type="slidenum">
              <a:rPr lang="en-US" smtClean="0"/>
              <a:pPr/>
              <a:t>13</a:t>
            </a:fld>
            <a:endParaRPr lang="en-US"/>
          </a:p>
        </p:txBody>
      </p:sp>
      <p:pic>
        <p:nvPicPr>
          <p:cNvPr id="6" name="Picture 5" descr="photo of child." title="Alt tex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300" y="1809750"/>
            <a:ext cx="3060700" cy="4591050"/>
          </a:xfrm>
          <a:prstGeom prst="rect">
            <a:avLst/>
          </a:prstGeom>
          <a:ln>
            <a:noFill/>
          </a:ln>
        </p:spPr>
      </p:pic>
    </p:spTree>
    <p:extLst>
      <p:ext uri="{BB962C8B-B14F-4D97-AF65-F5344CB8AC3E}">
        <p14:creationId xmlns:p14="http://schemas.microsoft.com/office/powerpoint/2010/main" val="222376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70F6226-EFDC-470A-B7B7-423D771A623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2400" y="346824"/>
            <a:ext cx="838200" cy="1072896"/>
          </a:xfrm>
          <a:prstGeom prst="rect">
            <a:avLst/>
          </a:prstGeom>
        </p:spPr>
      </p:pic>
      <p:sp>
        <p:nvSpPr>
          <p:cNvPr id="7" name="Title 6">
            <a:extLst>
              <a:ext uri="{FF2B5EF4-FFF2-40B4-BE49-F238E27FC236}">
                <a16:creationId xmlns:a16="http://schemas.microsoft.com/office/drawing/2014/main" id="{8FD62DDB-52A2-45E2-8377-C166574E68D9}"/>
              </a:ext>
            </a:extLst>
          </p:cNvPr>
          <p:cNvSpPr>
            <a:spLocks noGrp="1"/>
          </p:cNvSpPr>
          <p:nvPr>
            <p:ph type="title"/>
          </p:nvPr>
        </p:nvSpPr>
        <p:spPr/>
        <p:txBody>
          <a:bodyPr/>
          <a:lstStyle/>
          <a:p>
            <a:r>
              <a:rPr lang="en-US" dirty="0"/>
              <a:t>REFERENCES</a:t>
            </a:r>
          </a:p>
        </p:txBody>
      </p:sp>
      <p:sp>
        <p:nvSpPr>
          <p:cNvPr id="8" name="Content Placeholder 7">
            <a:extLst>
              <a:ext uri="{FF2B5EF4-FFF2-40B4-BE49-F238E27FC236}">
                <a16:creationId xmlns:a16="http://schemas.microsoft.com/office/drawing/2014/main" id="{6B7007D3-D9A0-4CE3-8638-43756BB4A1BC}"/>
              </a:ext>
            </a:extLst>
          </p:cNvPr>
          <p:cNvSpPr>
            <a:spLocks noGrp="1"/>
          </p:cNvSpPr>
          <p:nvPr>
            <p:ph idx="1"/>
          </p:nvPr>
        </p:nvSpPr>
        <p:spPr>
          <a:xfrm>
            <a:off x="457199" y="1447800"/>
            <a:ext cx="8441267" cy="5257800"/>
          </a:xfrm>
        </p:spPr>
        <p:txBody>
          <a:bodyPr>
            <a:normAutofit fontScale="25000" lnSpcReduction="20000"/>
          </a:bodyPr>
          <a:lstStyle/>
          <a:p>
            <a:pPr>
              <a:spcBef>
                <a:spcPts val="0"/>
              </a:spcBef>
              <a:spcAft>
                <a:spcPts val="1200"/>
              </a:spcAft>
              <a:buSzPct val="120000"/>
            </a:pPr>
            <a:r>
              <a:rPr lang="en-US" sz="6400" dirty="0"/>
              <a:t>Gupta RS, Warren CM, Smith BM, </a:t>
            </a:r>
            <a:r>
              <a:rPr lang="en-US" sz="6400" dirty="0" err="1"/>
              <a:t>Blumenstock</a:t>
            </a:r>
            <a:r>
              <a:rPr lang="en-US" sz="6400" dirty="0"/>
              <a:t> JA, Jiang J, Davis MM, Nadeau KC. The public health impact of parent-reported childhood food allergies in the united states. Pediatrics. 2018;142(6):e20181235.</a:t>
            </a:r>
          </a:p>
          <a:p>
            <a:pPr>
              <a:spcBef>
                <a:spcPts val="0"/>
              </a:spcBef>
              <a:spcAft>
                <a:spcPts val="1200"/>
              </a:spcAft>
              <a:buSzPct val="120000"/>
            </a:pPr>
            <a:r>
              <a:rPr lang="en-US" sz="6400" dirty="0"/>
              <a:t>Tang ML, Mullins RJ. Food Allergy: is prevalence increasing? Intern Med J. 2017;47(3):256–261pmid:28260260 </a:t>
            </a:r>
          </a:p>
          <a:p>
            <a:pPr>
              <a:spcBef>
                <a:spcPts val="0"/>
              </a:spcBef>
              <a:spcAft>
                <a:spcPts val="1200"/>
              </a:spcAft>
              <a:buSzPct val="120000"/>
            </a:pPr>
            <a:r>
              <a:rPr lang="en-US" sz="6400" dirty="0"/>
              <a:t>Cummings AJ, </a:t>
            </a:r>
            <a:r>
              <a:rPr lang="en-US" sz="6400" dirty="0" err="1"/>
              <a:t>Knibb</a:t>
            </a:r>
            <a:r>
              <a:rPr lang="en-US" sz="6400" dirty="0"/>
              <a:t> RC, King RM, Lucas JS: The psychosocial impact of food allergy and food hypersensitivity in children, adolescents and their families: a review. Allergy. 2010;65:933-945.</a:t>
            </a:r>
          </a:p>
          <a:p>
            <a:pPr>
              <a:spcBef>
                <a:spcPts val="0"/>
              </a:spcBef>
              <a:spcAft>
                <a:spcPts val="1200"/>
              </a:spcAft>
              <a:buSzPct val="120000"/>
            </a:pPr>
            <a:r>
              <a:rPr lang="en-US" sz="6400" dirty="0"/>
              <a:t>Lieberman J, Weiss C, Furlong TJ, </a:t>
            </a:r>
            <a:r>
              <a:rPr lang="en-US" sz="6400" dirty="0" err="1"/>
              <a:t>Sicherer</a:t>
            </a:r>
            <a:r>
              <a:rPr lang="en-US" sz="6400" dirty="0"/>
              <a:t> SH. Bullying among pediatric patients with food allergy. J Allergy Clinical Immunol. 2010;105:267-271.</a:t>
            </a:r>
          </a:p>
          <a:p>
            <a:pPr>
              <a:spcBef>
                <a:spcPts val="0"/>
              </a:spcBef>
              <a:spcAft>
                <a:spcPts val="1200"/>
              </a:spcAft>
              <a:buSzPct val="120000"/>
            </a:pPr>
            <a:r>
              <a:rPr lang="en-US" sz="6400" dirty="0" err="1"/>
              <a:t>Ravid</a:t>
            </a:r>
            <a:r>
              <a:rPr lang="en-US" sz="6400" dirty="0"/>
              <a:t> NL, </a:t>
            </a:r>
            <a:r>
              <a:rPr lang="en-US" sz="6400" dirty="0" err="1"/>
              <a:t>Annunziato</a:t>
            </a:r>
            <a:r>
              <a:rPr lang="en-US" sz="6400" dirty="0"/>
              <a:t> RA, Ambrose MA, et al. Mental health and quality-of-life concerns related to the burden of food allergy. Immunol Allergy Clin N Am. 2012:32(1):83-95.</a:t>
            </a:r>
          </a:p>
          <a:p>
            <a:pPr>
              <a:spcBef>
                <a:spcPts val="0"/>
              </a:spcBef>
              <a:spcAft>
                <a:spcPts val="1200"/>
              </a:spcAft>
              <a:buSzPct val="120000"/>
            </a:pPr>
            <a:r>
              <a:rPr lang="en-US" sz="6400" dirty="0"/>
              <a:t>Nowak-</a:t>
            </a:r>
            <a:r>
              <a:rPr lang="en-US" sz="6400" dirty="0" err="1"/>
              <a:t>Wegrzyn</a:t>
            </a:r>
            <a:r>
              <a:rPr lang="en-US" sz="6400" dirty="0"/>
              <a:t> A, Conover-Walker MK, Wood RA. Food-allergic reactions in schools and preschools. Arch </a:t>
            </a:r>
            <a:r>
              <a:rPr lang="en-US" sz="6400" dirty="0" err="1"/>
              <a:t>Pediatr</a:t>
            </a:r>
            <a:r>
              <a:rPr lang="en-US" sz="6400" dirty="0"/>
              <a:t> </a:t>
            </a:r>
            <a:r>
              <a:rPr lang="en-US" sz="6400" dirty="0" err="1"/>
              <a:t>Adolesc</a:t>
            </a:r>
            <a:r>
              <a:rPr lang="en-US" sz="6400" dirty="0"/>
              <a:t> Med. 2001;155(7):790-795. </a:t>
            </a:r>
          </a:p>
          <a:p>
            <a:pPr>
              <a:spcBef>
                <a:spcPts val="0"/>
              </a:spcBef>
              <a:spcAft>
                <a:spcPts val="1200"/>
              </a:spcAft>
              <a:buSzPct val="120000"/>
            </a:pPr>
            <a:r>
              <a:rPr lang="en-US" sz="6400" dirty="0"/>
              <a:t>McIntyre CL, Sheetz AH, Carroll CR, Young MC. Administration of epinephrine for life-threatening allergic reactions in school settings. Pediatrics. 2005;116(5):1134-1140. </a:t>
            </a:r>
          </a:p>
          <a:p>
            <a:pPr>
              <a:spcBef>
                <a:spcPts val="0"/>
              </a:spcBef>
              <a:spcAft>
                <a:spcPts val="1200"/>
              </a:spcAft>
              <a:buSzPct val="120000"/>
            </a:pPr>
            <a:r>
              <a:rPr lang="en-US" sz="6400" dirty="0" err="1"/>
              <a:t>Sicherer</a:t>
            </a:r>
            <a:r>
              <a:rPr lang="en-US" sz="6400" dirty="0"/>
              <a:t> SH, Furlong TJ, DeSimone J, Sampson HA. The US Peanut and Tree Nut Allergy Registry:</a:t>
            </a:r>
          </a:p>
          <a:p>
            <a:pPr>
              <a:spcBef>
                <a:spcPts val="0"/>
              </a:spcBef>
              <a:spcAft>
                <a:spcPts val="1200"/>
              </a:spcAft>
              <a:buSzPct val="120000"/>
            </a:pPr>
            <a:r>
              <a:rPr lang="en-US" sz="6400" dirty="0"/>
              <a:t>Houle CR, Leo HL, Clark NM. A developmental, community, and psychosocial approach to food allergies in children. </a:t>
            </a:r>
            <a:r>
              <a:rPr lang="en-US" sz="6400" dirty="0" err="1"/>
              <a:t>Curr</a:t>
            </a:r>
            <a:r>
              <a:rPr lang="en-US" sz="6400" dirty="0"/>
              <a:t> Allergy and Asthma Rep. 2010;10(5):381-386</a:t>
            </a:r>
          </a:p>
          <a:p>
            <a:endParaRPr lang="en-US" dirty="0"/>
          </a:p>
        </p:txBody>
      </p:sp>
      <p:sp>
        <p:nvSpPr>
          <p:cNvPr id="2" name="Slide Number Placeholder 1"/>
          <p:cNvSpPr>
            <a:spLocks noGrp="1"/>
          </p:cNvSpPr>
          <p:nvPr>
            <p:ph type="sldNum" sz="quarter" idx="12"/>
          </p:nvPr>
        </p:nvSpPr>
        <p:spPr/>
        <p:txBody>
          <a:bodyPr/>
          <a:lstStyle/>
          <a:p>
            <a:fld id="{4CD8DCCA-7606-4C9D-B837-5FF7121B4784}" type="slidenum">
              <a:rPr lang="en-US" smtClean="0"/>
              <a:pPr/>
              <a:t>14</a:t>
            </a:fld>
            <a:endParaRPr lang="en-US"/>
          </a:p>
        </p:txBody>
      </p:sp>
      <p:cxnSp>
        <p:nvCxnSpPr>
          <p:cNvPr id="6" name="Straight Connector 5">
            <a:extLst>
              <a:ext uri="{FF2B5EF4-FFF2-40B4-BE49-F238E27FC236}">
                <a16:creationId xmlns:a16="http://schemas.microsoft.com/office/drawing/2014/main" id="{0730BEEA-4053-4B60-9B41-5EA12709638E}"/>
              </a:ext>
              <a:ext uri="{C183D7F6-B498-43B3-948B-1728B52AA6E4}">
                <adec:decorative xmlns:adec="http://schemas.microsoft.com/office/drawing/2017/decorative" val="1"/>
              </a:ext>
            </a:extLst>
          </p:cNvPr>
          <p:cNvCxnSpPr>
            <a:cxnSpLocks/>
          </p:cNvCxnSpPr>
          <p:nvPr/>
        </p:nvCxnSpPr>
        <p:spPr>
          <a:xfrm>
            <a:off x="533400" y="1143000"/>
            <a:ext cx="69342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0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of teacher with students." title="Alt t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809750"/>
            <a:ext cx="3060700" cy="4591050"/>
          </a:xfrm>
          <a:prstGeom prst="rect">
            <a:avLst/>
          </a:prstGeom>
        </p:spPr>
      </p:pic>
      <p:sp>
        <p:nvSpPr>
          <p:cNvPr id="4" name="Title 3">
            <a:extLst>
              <a:ext uri="{FF2B5EF4-FFF2-40B4-BE49-F238E27FC236}">
                <a16:creationId xmlns:a16="http://schemas.microsoft.com/office/drawing/2014/main" id="{6C4DDA97-8068-49F0-9DA8-89117E720DC3}"/>
              </a:ext>
            </a:extLst>
          </p:cNvPr>
          <p:cNvSpPr>
            <a:spLocks noGrp="1"/>
          </p:cNvSpPr>
          <p:nvPr>
            <p:ph type="title"/>
          </p:nvPr>
        </p:nvSpPr>
        <p:spPr>
          <a:xfrm>
            <a:off x="457200" y="762226"/>
            <a:ext cx="8229600" cy="1036638"/>
          </a:xfrm>
        </p:spPr>
        <p:txBody>
          <a:bodyPr/>
          <a:lstStyle/>
          <a:p>
            <a:pPr algn="ctr"/>
            <a:r>
              <a:rPr lang="en-US" sz="6000" b="1" dirty="0"/>
              <a:t>THANK YOU!</a:t>
            </a:r>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D8DCCA-7606-4C9D-B837-5FF7121B4784}" type="slidenum">
              <a:rPr lang="en-US" smtClean="0"/>
              <a:pPr/>
              <a:t>15</a:t>
            </a:fld>
            <a:endParaRPr lang="en-US"/>
          </a:p>
        </p:txBody>
      </p:sp>
    </p:spTree>
    <p:extLst>
      <p:ext uri="{BB962C8B-B14F-4D97-AF65-F5344CB8AC3E}">
        <p14:creationId xmlns:p14="http://schemas.microsoft.com/office/powerpoint/2010/main" val="241129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Objectives</a:t>
            </a:r>
          </a:p>
        </p:txBody>
      </p:sp>
      <p:sp>
        <p:nvSpPr>
          <p:cNvPr id="6" name="Content Placeholder 2"/>
          <p:cNvSpPr>
            <a:spLocks noGrp="1"/>
          </p:cNvSpPr>
          <p:nvPr>
            <p:ph idx="1"/>
          </p:nvPr>
        </p:nvSpPr>
        <p:spPr>
          <a:xfrm>
            <a:off x="457200" y="1447800"/>
            <a:ext cx="5029200" cy="4525963"/>
          </a:xfrm>
        </p:spPr>
        <p:txBody>
          <a:bodyPr/>
          <a:lstStyle/>
          <a:p>
            <a:r>
              <a:rPr lang="en-US" dirty="0"/>
              <a:t>Describe the symptoms of food allergies and life-threatening reactions.</a:t>
            </a:r>
          </a:p>
          <a:p>
            <a:r>
              <a:rPr lang="en-US" dirty="0"/>
              <a:t>Identify three actions to help support the daily management of students with food allergies.</a:t>
            </a:r>
          </a:p>
          <a:p>
            <a:r>
              <a:rPr lang="en-US" dirty="0"/>
              <a:t>Identify two ways to support healthy and safe classrooms and schools for students with food allergies. </a:t>
            </a:r>
          </a:p>
          <a:p>
            <a:endParaRPr lang="en-US" dirty="0"/>
          </a:p>
        </p:txBody>
      </p:sp>
      <p:sp>
        <p:nvSpPr>
          <p:cNvPr id="8" name="Slide Number Placeholder 7"/>
          <p:cNvSpPr>
            <a:spLocks noGrp="1"/>
          </p:cNvSpPr>
          <p:nvPr>
            <p:ph type="sldNum" sz="quarter" idx="12"/>
          </p:nvPr>
        </p:nvSpPr>
        <p:spPr/>
        <p:txBody>
          <a:bodyPr/>
          <a:lstStyle/>
          <a:p>
            <a:fld id="{4CD8DCCA-7606-4C9D-B837-5FF7121B4784}" type="slidenum">
              <a:rPr lang="en-US" smtClean="0"/>
              <a:pPr/>
              <a:t>2</a:t>
            </a:fld>
            <a:endParaRPr lang="en-US"/>
          </a:p>
        </p:txBody>
      </p:sp>
      <p:pic>
        <p:nvPicPr>
          <p:cNvPr id="7" name="Picture 6" descr="Photo of teachers./" title="Alt text"/>
          <p:cNvPicPr>
            <a:picLocks noChangeAspect="1"/>
          </p:cNvPicPr>
          <p:nvPr/>
        </p:nvPicPr>
        <p:blipFill rotWithShape="1">
          <a:blip r:embed="rId3" cstate="print">
            <a:extLst>
              <a:ext uri="{28A0092B-C50C-407E-A947-70E740481C1C}">
                <a14:useLocalDpi xmlns:a14="http://schemas.microsoft.com/office/drawing/2010/main" val="0"/>
              </a:ext>
            </a:extLst>
          </a:blip>
          <a:srcRect l="8632" r="5598" b="25584"/>
          <a:stretch/>
        </p:blipFill>
        <p:spPr>
          <a:xfrm>
            <a:off x="5608344" y="241228"/>
            <a:ext cx="3086769" cy="4038600"/>
          </a:xfrm>
          <a:prstGeom prst="rect">
            <a:avLst/>
          </a:prstGeom>
          <a:ln>
            <a:noFill/>
          </a:ln>
        </p:spPr>
      </p:pic>
      <p:cxnSp>
        <p:nvCxnSpPr>
          <p:cNvPr id="9" name="Straight Connector 8">
            <a:extLst>
              <a:ext uri="{FF2B5EF4-FFF2-40B4-BE49-F238E27FC236}">
                <a16:creationId xmlns:a16="http://schemas.microsoft.com/office/drawing/2014/main" id="{2E7517C4-B24F-4B91-9E38-5D43AC00FA4F}"/>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48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Overview</a:t>
            </a:r>
          </a:p>
        </p:txBody>
      </p:sp>
      <p:sp>
        <p:nvSpPr>
          <p:cNvPr id="12" name="Content Placeholder 11">
            <a:extLst>
              <a:ext uri="{FF2B5EF4-FFF2-40B4-BE49-F238E27FC236}">
                <a16:creationId xmlns:a16="http://schemas.microsoft.com/office/drawing/2014/main" id="{F71AE0CA-169A-441A-A257-E4CD67546724}"/>
              </a:ext>
            </a:extLst>
          </p:cNvPr>
          <p:cNvSpPr>
            <a:spLocks noGrp="1"/>
          </p:cNvSpPr>
          <p:nvPr>
            <p:ph idx="1"/>
          </p:nvPr>
        </p:nvSpPr>
        <p:spPr>
          <a:xfrm>
            <a:off x="457200" y="1447800"/>
            <a:ext cx="4267200" cy="4525963"/>
          </a:xfrm>
        </p:spPr>
        <p:txBody>
          <a:bodyPr/>
          <a:lstStyle/>
          <a:p>
            <a:r>
              <a:rPr lang="en-US" dirty="0"/>
              <a:t>These guidelines can help schools manage the risk of food allergies and severe allergic reactions in students. </a:t>
            </a:r>
          </a:p>
          <a:p>
            <a:r>
              <a:rPr lang="en-US" dirty="0"/>
              <a:t>Managing food allergies requires a partnership between families, health care providers, and schools.  </a:t>
            </a:r>
          </a:p>
        </p:txBody>
      </p:sp>
      <p:sp>
        <p:nvSpPr>
          <p:cNvPr id="7" name="Slide Number Placeholder 6"/>
          <p:cNvSpPr>
            <a:spLocks noGrp="1"/>
          </p:cNvSpPr>
          <p:nvPr>
            <p:ph type="sldNum" sz="quarter" idx="12"/>
          </p:nvPr>
        </p:nvSpPr>
        <p:spPr/>
        <p:txBody>
          <a:bodyPr/>
          <a:lstStyle/>
          <a:p>
            <a:fld id="{4CD8DCCA-7606-4C9D-B837-5FF7121B4784}" type="slidenum">
              <a:rPr lang="en-US" smtClean="0"/>
              <a:pPr/>
              <a:t>3</a:t>
            </a:fld>
            <a:endParaRPr lang="en-US"/>
          </a:p>
        </p:txBody>
      </p:sp>
      <p:pic>
        <p:nvPicPr>
          <p:cNvPr id="6" name="Picture 5" descr="Voluntary Guidelines for Managing Food Allergies in Schools and Early Care and Education Programs cover imag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96186" y="533400"/>
            <a:ext cx="4003963"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7" name="Straight Connector 16">
            <a:extLst>
              <a:ext uri="{FF2B5EF4-FFF2-40B4-BE49-F238E27FC236}">
                <a16:creationId xmlns:a16="http://schemas.microsoft.com/office/drawing/2014/main" id="{FA73F943-463A-4928-8246-502A2ABD2082}"/>
              </a:ext>
              <a:ext uri="{C183D7F6-B498-43B3-948B-1728B52AA6E4}">
                <adec:decorative xmlns:adec="http://schemas.microsoft.com/office/drawing/2017/decorative" val="1"/>
              </a:ext>
            </a:extLst>
          </p:cNvPr>
          <p:cNvCxnSpPr/>
          <p:nvPr/>
        </p:nvCxnSpPr>
        <p:spPr>
          <a:xfrm>
            <a:off x="533400" y="1143000"/>
            <a:ext cx="41148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Did you know?</a:t>
            </a:r>
          </a:p>
        </p:txBody>
      </p:sp>
      <p:sp>
        <p:nvSpPr>
          <p:cNvPr id="5" name="Content Placeholder 2"/>
          <p:cNvSpPr>
            <a:spLocks noGrp="1"/>
          </p:cNvSpPr>
          <p:nvPr>
            <p:ph idx="1"/>
          </p:nvPr>
        </p:nvSpPr>
        <p:spPr>
          <a:xfrm>
            <a:off x="457200" y="1447801"/>
            <a:ext cx="8229600" cy="1295400"/>
          </a:xfrm>
        </p:spPr>
        <p:txBody>
          <a:bodyPr/>
          <a:lstStyle/>
          <a:p>
            <a:r>
              <a:rPr lang="en-US" dirty="0"/>
              <a:t>In a classroom of 25 students, at </a:t>
            </a:r>
            <a:r>
              <a:rPr lang="en-US" sz="3600" b="1" dirty="0">
                <a:solidFill>
                  <a:srgbClr val="FF4956"/>
                </a:solidFill>
              </a:rPr>
              <a:t>least 2 students </a:t>
            </a:r>
            <a:r>
              <a:rPr lang="en-US" dirty="0"/>
              <a:t>are likely to be affected by food allergies.</a:t>
            </a:r>
          </a:p>
          <a:p>
            <a:r>
              <a:rPr lang="en-US" dirty="0"/>
              <a:t>Students with food allergies may experience </a:t>
            </a:r>
            <a:r>
              <a:rPr lang="en-US" sz="3600" b="1" dirty="0">
                <a:solidFill>
                  <a:srgbClr val="FF4956"/>
                </a:solidFill>
              </a:rPr>
              <a:t>more anxiety and fear </a:t>
            </a:r>
            <a:r>
              <a:rPr lang="en-US" dirty="0"/>
              <a:t>than their non-allergic peers.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CD8DCCA-7606-4C9D-B837-5FF7121B4784}" type="slidenum">
              <a:rPr lang="en-US" smtClean="0"/>
              <a:pPr/>
              <a:t>4</a:t>
            </a:fld>
            <a:endParaRPr lang="en-US"/>
          </a:p>
        </p:txBody>
      </p:sp>
      <p:cxnSp>
        <p:nvCxnSpPr>
          <p:cNvPr id="9" name="Straight Connector 8">
            <a:extLst>
              <a:ext uri="{FF2B5EF4-FFF2-40B4-BE49-F238E27FC236}">
                <a16:creationId xmlns:a16="http://schemas.microsoft.com/office/drawing/2014/main" id="{F72F7219-8194-45BD-B579-7906AD4378DC}"/>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3110622-56E2-42C5-8F2D-545992197D3E}"/>
              </a:ext>
            </a:extLst>
          </p:cNvPr>
          <p:cNvSpPr/>
          <p:nvPr/>
        </p:nvSpPr>
        <p:spPr>
          <a:xfrm>
            <a:off x="3276600" y="4114800"/>
            <a:ext cx="5271729" cy="2369880"/>
          </a:xfrm>
          <a:prstGeom prst="rect">
            <a:avLst/>
          </a:prstGeom>
        </p:spPr>
        <p:txBody>
          <a:bodyPr wrap="square">
            <a:spAutoFit/>
          </a:bodyPr>
          <a:lstStyle/>
          <a:p>
            <a:pPr marL="342900" lvl="0" indent="-342900">
              <a:spcBef>
                <a:spcPct val="20000"/>
              </a:spcBef>
              <a:buClr>
                <a:srgbClr val="FF4956"/>
              </a:buClr>
              <a:buSzPct val="75000"/>
              <a:buFont typeface="Wingdings 3" panose="05040102010807070707" pitchFamily="18" charset="2"/>
              <a:buChar char=""/>
            </a:pPr>
            <a:r>
              <a:rPr lang="en-US" sz="2800" dirty="0">
                <a:solidFill>
                  <a:srgbClr val="000000"/>
                </a:solidFill>
              </a:rPr>
              <a:t>More than </a:t>
            </a:r>
            <a:r>
              <a:rPr lang="en-US" sz="3600" b="1" dirty="0">
                <a:solidFill>
                  <a:srgbClr val="FF4956"/>
                </a:solidFill>
              </a:rPr>
              <a:t>1 of 3 people </a:t>
            </a:r>
            <a:r>
              <a:rPr lang="en-US" sz="2800" dirty="0">
                <a:solidFill>
                  <a:srgbClr val="000000"/>
                </a:solidFill>
              </a:rPr>
              <a:t>with food allergies report being the victims of bullying, teasing, or harassment because of their food allergy.</a:t>
            </a:r>
          </a:p>
        </p:txBody>
      </p:sp>
      <p:grpSp>
        <p:nvGrpSpPr>
          <p:cNvPr id="20" name="Group 19">
            <a:extLst>
              <a:ext uri="{FF2B5EF4-FFF2-40B4-BE49-F238E27FC236}">
                <a16:creationId xmlns:a16="http://schemas.microsoft.com/office/drawing/2014/main" id="{42F25E8C-1320-4927-8EFC-0921710FCC8E}"/>
              </a:ext>
              <a:ext uri="{C183D7F6-B498-43B3-948B-1728B52AA6E4}">
                <adec:decorative xmlns:adec="http://schemas.microsoft.com/office/drawing/2017/decorative" val="1"/>
              </a:ext>
            </a:extLst>
          </p:cNvPr>
          <p:cNvGrpSpPr/>
          <p:nvPr/>
        </p:nvGrpSpPr>
        <p:grpSpPr>
          <a:xfrm>
            <a:off x="533401" y="4648200"/>
            <a:ext cx="2592333" cy="1371600"/>
            <a:chOff x="533401" y="4114800"/>
            <a:chExt cx="2592333" cy="1371600"/>
          </a:xfrm>
        </p:grpSpPr>
        <p:pic>
          <p:nvPicPr>
            <p:cNvPr id="18" name="Picture 17">
              <a:extLst>
                <a:ext uri="{FF2B5EF4-FFF2-40B4-BE49-F238E27FC236}">
                  <a16:creationId xmlns:a16="http://schemas.microsoft.com/office/drawing/2014/main" id="{2D4A90F6-C9F0-4B43-91A2-EB743F80FB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75" t="42458" r="30647" b="40209"/>
            <a:stretch/>
          </p:blipFill>
          <p:spPr>
            <a:xfrm>
              <a:off x="533401" y="4432954"/>
              <a:ext cx="1524000" cy="1053446"/>
            </a:xfrm>
            <a:prstGeom prst="rect">
              <a:avLst/>
            </a:prstGeom>
          </p:spPr>
        </p:pic>
        <p:pic>
          <p:nvPicPr>
            <p:cNvPr id="19" name="Picture 18">
              <a:extLst>
                <a:ext uri="{FF2B5EF4-FFF2-40B4-BE49-F238E27FC236}">
                  <a16:creationId xmlns:a16="http://schemas.microsoft.com/office/drawing/2014/main" id="{81DE37C4-546F-40F4-8B09-A8F99A4CAF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322" t="42458" r="19989" b="40209"/>
            <a:stretch/>
          </p:blipFill>
          <p:spPr>
            <a:xfrm>
              <a:off x="2133600" y="4114800"/>
              <a:ext cx="992134" cy="1371600"/>
            </a:xfrm>
            <a:prstGeom prst="rect">
              <a:avLst/>
            </a:prstGeom>
          </p:spPr>
        </p:pic>
      </p:grpSp>
      <p:pic>
        <p:nvPicPr>
          <p:cNvPr id="13" name="Graphic 12">
            <a:extLst>
              <a:ext uri="{FF2B5EF4-FFF2-40B4-BE49-F238E27FC236}">
                <a16:creationId xmlns:a16="http://schemas.microsoft.com/office/drawing/2014/main" id="{93C20D8E-045F-4D3C-8D0D-FC0A155186F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46206" y="316971"/>
            <a:ext cx="864394" cy="1024467"/>
          </a:xfrm>
          <a:prstGeom prst="rect">
            <a:avLst/>
          </a:prstGeom>
        </p:spPr>
      </p:pic>
    </p:spTree>
    <p:extLst>
      <p:ext uri="{BB962C8B-B14F-4D97-AF65-F5344CB8AC3E}">
        <p14:creationId xmlns:p14="http://schemas.microsoft.com/office/powerpoint/2010/main" val="94873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1BDD81B-A132-4410-BE7E-4CDB6E9DC7E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168" y="247871"/>
            <a:ext cx="804863" cy="1062419"/>
          </a:xfrm>
          <a:prstGeom prst="rect">
            <a:avLst/>
          </a:prstGeom>
        </p:spPr>
      </p:pic>
      <p:sp>
        <p:nvSpPr>
          <p:cNvPr id="6" name="Title 1"/>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0"/>
            <a:ext cx="5486400" cy="4525963"/>
          </a:xfrm>
        </p:spPr>
        <p:txBody>
          <a:bodyPr/>
          <a:lstStyle/>
          <a:p>
            <a:pPr marL="0" indent="0">
              <a:buNone/>
            </a:pPr>
            <a:r>
              <a:rPr lang="en-US" sz="3200" b="1" dirty="0">
                <a:solidFill>
                  <a:srgbClr val="FF4956"/>
                </a:solidFill>
              </a:rPr>
              <a:t>Plan!</a:t>
            </a:r>
          </a:p>
          <a:p>
            <a:r>
              <a:rPr lang="en-US" dirty="0"/>
              <a:t>Know your school district’s food allergy policies and rules.</a:t>
            </a:r>
          </a:p>
          <a:p>
            <a:r>
              <a:rPr lang="en-US" dirty="0"/>
              <a:t>Know your school’s Food Allergy Management and Prevention Plan.</a:t>
            </a:r>
          </a:p>
          <a:p>
            <a:r>
              <a:rPr lang="en-US" dirty="0"/>
              <a:t>Become familiar with student emergency care plans.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5</a:t>
            </a:fld>
            <a:endParaRPr lang="en-US"/>
          </a:p>
        </p:txBody>
      </p:sp>
      <p:pic>
        <p:nvPicPr>
          <p:cNvPr id="7" name="Picture 6" descr="Photo of planning meeting." title="Alt text."/>
          <p:cNvPicPr>
            <a:picLocks noChangeAspect="1"/>
          </p:cNvPicPr>
          <p:nvPr/>
        </p:nvPicPr>
        <p:blipFill rotWithShape="1">
          <a:blip r:embed="rId5">
            <a:extLst>
              <a:ext uri="{28A0092B-C50C-407E-A947-70E740481C1C}">
                <a14:useLocalDpi xmlns:a14="http://schemas.microsoft.com/office/drawing/2010/main" val="0"/>
              </a:ext>
            </a:extLst>
          </a:blip>
          <a:srcRect l="7037" r="7037"/>
          <a:stretch/>
        </p:blipFill>
        <p:spPr>
          <a:xfrm>
            <a:off x="5943600" y="2057399"/>
            <a:ext cx="2804167" cy="2175641"/>
          </a:xfrm>
          <a:prstGeom prst="rect">
            <a:avLst/>
          </a:prstGeom>
          <a:ln>
            <a:noFill/>
          </a:ln>
        </p:spPr>
      </p:pic>
      <p:cxnSp>
        <p:nvCxnSpPr>
          <p:cNvPr id="16" name="Straight Connector 15">
            <a:extLst>
              <a:ext uri="{FF2B5EF4-FFF2-40B4-BE49-F238E27FC236}">
                <a16:creationId xmlns:a16="http://schemas.microsoft.com/office/drawing/2014/main" id="{EE39C7A0-5619-4C83-9589-20FA91EE10C5}"/>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7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5000" y="609600"/>
            <a:ext cx="5334000" cy="6682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0000"/>
                </a:solidFill>
                <a:latin typeface="+mj-lt"/>
                <a:ea typeface="+mj-ea"/>
                <a:cs typeface="+mj-cs"/>
              </a:defRPr>
            </a:lvl1pPr>
          </a:lstStyle>
          <a:p>
            <a:r>
              <a:rPr lang="en-US" sz="3200" b="1" dirty="0">
                <a:solidFill>
                  <a:schemeClr val="bg1"/>
                </a:solidFill>
              </a:rPr>
              <a:t>What can you do?</a:t>
            </a:r>
          </a:p>
        </p:txBody>
      </p:sp>
      <p:sp>
        <p:nvSpPr>
          <p:cNvPr id="9" name="Title 8">
            <a:extLst>
              <a:ext uri="{FF2B5EF4-FFF2-40B4-BE49-F238E27FC236}">
                <a16:creationId xmlns:a16="http://schemas.microsoft.com/office/drawing/2014/main" id="{655E45B3-950E-4144-9EFE-6712D23676CD}"/>
              </a:ext>
            </a:extLst>
          </p:cNvPr>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0"/>
            <a:ext cx="3886200" cy="4525963"/>
          </a:xfrm>
        </p:spPr>
        <p:txBody>
          <a:bodyPr/>
          <a:lstStyle/>
          <a:p>
            <a:pPr marL="0" indent="0">
              <a:buNone/>
            </a:pPr>
            <a:r>
              <a:rPr lang="en-US" sz="3200" b="1" dirty="0">
                <a:solidFill>
                  <a:srgbClr val="FF4956"/>
                </a:solidFill>
              </a:rPr>
              <a:t>Get trained!</a:t>
            </a:r>
          </a:p>
          <a:p>
            <a:r>
              <a:rPr lang="en-US" dirty="0"/>
              <a:t>Participate in training and review resources.</a:t>
            </a:r>
          </a:p>
          <a:p>
            <a:r>
              <a:rPr lang="en-US" dirty="0"/>
              <a:t>Know the signs and symptoms of food allergies and how to respond in an emergency.</a:t>
            </a:r>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6</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9997" b="27215"/>
          <a:stretch/>
        </p:blipFill>
        <p:spPr>
          <a:xfrm>
            <a:off x="4724400" y="2057400"/>
            <a:ext cx="3962400" cy="2355172"/>
          </a:xfrm>
          <a:prstGeom prst="rect">
            <a:avLst/>
          </a:prstGeom>
          <a:ln>
            <a:noFill/>
          </a:ln>
        </p:spPr>
      </p:pic>
      <p:cxnSp>
        <p:nvCxnSpPr>
          <p:cNvPr id="12" name="Straight Connector 11">
            <a:extLst>
              <a:ext uri="{FF2B5EF4-FFF2-40B4-BE49-F238E27FC236}">
                <a16:creationId xmlns:a16="http://schemas.microsoft.com/office/drawing/2014/main" id="{C490BF2F-B138-4D82-B95D-88649A0A4B16}"/>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B7FF94C-A336-4E16-AE7A-B2B1EB9708C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106432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5562600" cy="4525963"/>
          </a:xfrm>
        </p:spPr>
        <p:txBody>
          <a:bodyPr/>
          <a:lstStyle/>
          <a:p>
            <a:pPr marL="0" indent="0">
              <a:buNone/>
            </a:pPr>
            <a:r>
              <a:rPr lang="en-US" sz="3200" b="1" dirty="0">
                <a:solidFill>
                  <a:srgbClr val="FF4956"/>
                </a:solidFill>
              </a:rPr>
              <a:t>Learn about food allergies!</a:t>
            </a:r>
          </a:p>
          <a:p>
            <a:r>
              <a:rPr lang="en-US" dirty="0"/>
              <a:t>A food allergy is an adverse immune system reaction that occurs soon after exposure to a certain food.</a:t>
            </a:r>
          </a:p>
          <a:p>
            <a:r>
              <a:rPr lang="en-US" dirty="0"/>
              <a:t>Any food can cause a food allergy, but most are caused by milk, eggs, fish, shellfish, wheat, soy, peanuts, and tree nuts. </a:t>
            </a:r>
          </a:p>
          <a:p>
            <a:r>
              <a:rPr lang="en-US" dirty="0"/>
              <a:t>A severe life-threatening allergic reaction is called anaphylaxis.</a:t>
            </a:r>
          </a:p>
        </p:txBody>
      </p:sp>
      <p:sp>
        <p:nvSpPr>
          <p:cNvPr id="3" name="Slide Number Placeholder 2"/>
          <p:cNvSpPr>
            <a:spLocks noGrp="1"/>
          </p:cNvSpPr>
          <p:nvPr>
            <p:ph type="sldNum" sz="quarter" idx="12"/>
          </p:nvPr>
        </p:nvSpPr>
        <p:spPr/>
        <p:txBody>
          <a:bodyPr/>
          <a:lstStyle/>
          <a:p>
            <a:fld id="{4CD8DCCA-7606-4C9D-B837-5FF7121B4784}" type="slidenum">
              <a:rPr lang="en-US" smtClean="0"/>
              <a:pPr/>
              <a:t>7</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2057400"/>
            <a:ext cx="2400300" cy="3600450"/>
          </a:xfrm>
          <a:prstGeom prst="rect">
            <a:avLst/>
          </a:prstGeom>
          <a:ln>
            <a:noFill/>
          </a:ln>
        </p:spPr>
      </p:pic>
      <p:cxnSp>
        <p:nvCxnSpPr>
          <p:cNvPr id="11" name="Straight Connector 10">
            <a:extLst>
              <a:ext uri="{FF2B5EF4-FFF2-40B4-BE49-F238E27FC236}">
                <a16:creationId xmlns:a16="http://schemas.microsoft.com/office/drawing/2014/main" id="{42B38D05-BAC5-4259-B941-1922D1B536AC}"/>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3B7C9557-C617-4236-82E6-7DD6059FC54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312135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What can you do?</a:t>
            </a:r>
          </a:p>
        </p:txBody>
      </p:sp>
      <p:sp>
        <p:nvSpPr>
          <p:cNvPr id="5" name="Content Placeholder 4"/>
          <p:cNvSpPr>
            <a:spLocks noGrp="1"/>
          </p:cNvSpPr>
          <p:nvPr>
            <p:ph idx="1"/>
          </p:nvPr>
        </p:nvSpPr>
        <p:spPr>
          <a:xfrm>
            <a:off x="457200" y="1447800"/>
            <a:ext cx="6172200" cy="4525963"/>
          </a:xfrm>
        </p:spPr>
        <p:txBody>
          <a:bodyPr/>
          <a:lstStyle/>
          <a:p>
            <a:pPr marL="0" indent="0">
              <a:buNone/>
            </a:pPr>
            <a:r>
              <a:rPr lang="en-US" sz="3200" b="1" dirty="0">
                <a:solidFill>
                  <a:srgbClr val="FF4956"/>
                </a:solidFill>
              </a:rPr>
              <a:t>Recognize food allergy symptoms!</a:t>
            </a:r>
          </a:p>
          <a:p>
            <a:r>
              <a:rPr lang="en-US" dirty="0"/>
              <a:t>Food allergy symptoms can include </a:t>
            </a:r>
          </a:p>
          <a:p>
            <a:pPr lvl="1"/>
            <a:r>
              <a:rPr lang="en-US" dirty="0"/>
              <a:t>Swollen lips, tongue, or eyes. </a:t>
            </a:r>
          </a:p>
          <a:p>
            <a:pPr lvl="1"/>
            <a:r>
              <a:rPr lang="en-US" dirty="0"/>
              <a:t>Itchiness, rash, or hives.</a:t>
            </a:r>
          </a:p>
          <a:p>
            <a:pPr lvl="1"/>
            <a:r>
              <a:rPr lang="en-US" dirty="0"/>
              <a:t>Nausea, vomiting, or diarrhea.</a:t>
            </a:r>
          </a:p>
          <a:p>
            <a:pPr lvl="1"/>
            <a:r>
              <a:rPr lang="en-US" dirty="0"/>
              <a:t>Congestion, hoarse voice, or trouble swallowing.</a:t>
            </a:r>
          </a:p>
          <a:p>
            <a:pPr lvl="1"/>
            <a:r>
              <a:rPr lang="en-US" dirty="0"/>
              <a:t>Wheezing or difficulty breathing.</a:t>
            </a:r>
          </a:p>
          <a:p>
            <a:pPr lvl="1"/>
            <a:r>
              <a:rPr lang="en-US" dirty="0"/>
              <a:t>Dizziness, fainting, or loss of consciousness.</a:t>
            </a:r>
          </a:p>
          <a:p>
            <a:pPr lvl="1"/>
            <a:r>
              <a:rPr lang="en-US" dirty="0"/>
              <a:t>Mood change or confusion.</a:t>
            </a:r>
          </a:p>
          <a:p>
            <a:endParaRPr lang="en-US" dirty="0"/>
          </a:p>
          <a:p>
            <a:pPr lvl="1"/>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8</a:t>
            </a:fld>
            <a:endParaRPr lang="en-US"/>
          </a:p>
        </p:txBody>
      </p:sp>
      <p:pic>
        <p:nvPicPr>
          <p:cNvPr id="7" name="Picture 6" descr="photo with boy with a rash." title="Alt tex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758" y="2209800"/>
            <a:ext cx="2336273" cy="3505200"/>
          </a:xfrm>
          <a:prstGeom prst="rect">
            <a:avLst/>
          </a:prstGeom>
          <a:ln>
            <a:noFill/>
          </a:ln>
        </p:spPr>
      </p:pic>
      <p:cxnSp>
        <p:nvCxnSpPr>
          <p:cNvPr id="11" name="Straight Connector 10">
            <a:extLst>
              <a:ext uri="{FF2B5EF4-FFF2-40B4-BE49-F238E27FC236}">
                <a16:creationId xmlns:a16="http://schemas.microsoft.com/office/drawing/2014/main" id="{BEDAA39D-0D00-4F9A-A112-1580DF1B2BBB}"/>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DE1A918-5938-4EAE-AA65-E5DA657019C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276821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A6651F-E1BC-4184-9486-C5B71F6A4EF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11" y="4707637"/>
            <a:ext cx="3111245" cy="2074163"/>
          </a:xfrm>
          <a:prstGeom prst="rect">
            <a:avLst/>
          </a:prstGeom>
        </p:spPr>
      </p:pic>
      <p:sp>
        <p:nvSpPr>
          <p:cNvPr id="9" name="Title 8">
            <a:extLst>
              <a:ext uri="{FF2B5EF4-FFF2-40B4-BE49-F238E27FC236}">
                <a16:creationId xmlns:a16="http://schemas.microsoft.com/office/drawing/2014/main" id="{96D7D125-4AED-4741-8AFB-AFB249EA182C}"/>
              </a:ext>
            </a:extLst>
          </p:cNvPr>
          <p:cNvSpPr>
            <a:spLocks noGrp="1"/>
          </p:cNvSpPr>
          <p:nvPr>
            <p:ph type="title"/>
          </p:nvPr>
        </p:nvSpPr>
        <p:spPr/>
        <p:txBody>
          <a:bodyPr/>
          <a:lstStyle/>
          <a:p>
            <a:r>
              <a:rPr lang="en-US" dirty="0"/>
              <a:t>What can you do?</a:t>
            </a:r>
          </a:p>
        </p:txBody>
      </p:sp>
      <p:sp>
        <p:nvSpPr>
          <p:cNvPr id="5" name="Content Placeholder 2"/>
          <p:cNvSpPr>
            <a:spLocks noGrp="1"/>
          </p:cNvSpPr>
          <p:nvPr>
            <p:ph idx="1"/>
          </p:nvPr>
        </p:nvSpPr>
        <p:spPr>
          <a:xfrm>
            <a:off x="457200" y="1447800"/>
            <a:ext cx="7543800" cy="4525963"/>
          </a:xfrm>
        </p:spPr>
        <p:txBody>
          <a:bodyPr/>
          <a:lstStyle/>
          <a:p>
            <a:pPr marL="0" indent="0">
              <a:buNone/>
            </a:pPr>
            <a:r>
              <a:rPr lang="en-US" sz="3200" b="1" dirty="0">
                <a:solidFill>
                  <a:srgbClr val="FF4956"/>
                </a:solidFill>
              </a:rPr>
              <a:t>If you suspect anaphylaxis</a:t>
            </a:r>
          </a:p>
          <a:p>
            <a:r>
              <a:rPr lang="en-US" sz="2400" dirty="0"/>
              <a:t>Activate the student’s Food Allergy Management  and Prevention Plan and contact the school nurse or administrator.</a:t>
            </a:r>
          </a:p>
          <a:p>
            <a:r>
              <a:rPr lang="en-US" sz="2400" dirty="0"/>
              <a:t>Be ready to administer an epinephrine auto-injector if you are delegated and trained to do so.</a:t>
            </a:r>
          </a:p>
          <a:p>
            <a:r>
              <a:rPr lang="en-US" sz="2400" dirty="0"/>
              <a:t>Call 911 or the emergency medical system immediately. All students with anaphylaxis</a:t>
            </a:r>
            <a:br>
              <a:rPr lang="en-US" sz="2400" dirty="0"/>
            </a:br>
            <a:r>
              <a:rPr lang="en-US" sz="2400" dirty="0"/>
              <a:t>must be monitored closely and evaluated</a:t>
            </a:r>
            <a:br>
              <a:rPr lang="en-US" sz="2400" dirty="0"/>
            </a:br>
            <a:r>
              <a:rPr lang="en-US" sz="2400" dirty="0"/>
              <a:t>as soon as possible in an emergency</a:t>
            </a:r>
            <a:br>
              <a:rPr lang="en-US" sz="2400" dirty="0"/>
            </a:br>
            <a:r>
              <a:rPr lang="en-US" sz="2400" dirty="0"/>
              <a:t>care setting.</a:t>
            </a:r>
          </a:p>
          <a:p>
            <a:pPr lvl="1"/>
            <a:endParaRPr lang="en-US" dirty="0"/>
          </a:p>
          <a:p>
            <a:endParaRPr lang="en-US" dirty="0"/>
          </a:p>
        </p:txBody>
      </p:sp>
      <p:sp>
        <p:nvSpPr>
          <p:cNvPr id="3" name="Slide Number Placeholder 2"/>
          <p:cNvSpPr>
            <a:spLocks noGrp="1"/>
          </p:cNvSpPr>
          <p:nvPr>
            <p:ph type="sldNum" sz="quarter" idx="12"/>
          </p:nvPr>
        </p:nvSpPr>
        <p:spPr/>
        <p:txBody>
          <a:bodyPr/>
          <a:lstStyle/>
          <a:p>
            <a:fld id="{4CD8DCCA-7606-4C9D-B837-5FF7121B4784}" type="slidenum">
              <a:rPr lang="en-US" smtClean="0"/>
              <a:pPr/>
              <a:t>9</a:t>
            </a:fld>
            <a:endParaRPr lang="en-US"/>
          </a:p>
        </p:txBody>
      </p:sp>
      <p:cxnSp>
        <p:nvCxnSpPr>
          <p:cNvPr id="13" name="Straight Connector 12">
            <a:extLst>
              <a:ext uri="{FF2B5EF4-FFF2-40B4-BE49-F238E27FC236}">
                <a16:creationId xmlns:a16="http://schemas.microsoft.com/office/drawing/2014/main" id="{4B7DAFBE-79D0-4A25-97F0-B47B1F252126}"/>
              </a:ext>
              <a:ext uri="{C183D7F6-B498-43B3-948B-1728B52AA6E4}">
                <adec:decorative xmlns:adec="http://schemas.microsoft.com/office/drawing/2017/decorative" val="1"/>
              </a:ext>
            </a:extLst>
          </p:cNvPr>
          <p:cNvCxnSpPr>
            <a:cxnSpLocks/>
          </p:cNvCxnSpPr>
          <p:nvPr/>
        </p:nvCxnSpPr>
        <p:spPr>
          <a:xfrm>
            <a:off x="533400" y="1143000"/>
            <a:ext cx="6858000" cy="0"/>
          </a:xfrm>
          <a:prstGeom prst="line">
            <a:avLst/>
          </a:prstGeom>
          <a:ln>
            <a:solidFill>
              <a:srgbClr val="FF4956"/>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29A01F12-F16A-411D-904C-F82B78A58EB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27168" y="247871"/>
            <a:ext cx="804863" cy="1062419"/>
          </a:xfrm>
          <a:prstGeom prst="rect">
            <a:avLst/>
          </a:prstGeom>
        </p:spPr>
      </p:pic>
    </p:spTree>
    <p:extLst>
      <p:ext uri="{BB962C8B-B14F-4D97-AF65-F5344CB8AC3E}">
        <p14:creationId xmlns:p14="http://schemas.microsoft.com/office/powerpoint/2010/main" val="354320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2368</Words>
  <Application>Microsoft Office PowerPoint</Application>
  <PresentationFormat>On-screen Show (4:3)</PresentationFormat>
  <Paragraphs>188</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Chaparral Pro</vt:lpstr>
      <vt:lpstr>Wingdings</vt:lpstr>
      <vt:lpstr>Wingdings 3</vt:lpstr>
      <vt:lpstr>Office Theme</vt:lpstr>
      <vt:lpstr>Managing Food Allergies in Schools the Role of School MENTAL HEALTH PROFESSIONALS</vt:lpstr>
      <vt:lpstr>Objectives</vt:lpstr>
      <vt:lpstr>Overview</vt:lpstr>
      <vt:lpstr>Did you know?</vt:lpstr>
      <vt:lpstr>What can you do?</vt:lpstr>
      <vt:lpstr>What can you do?</vt:lpstr>
      <vt:lpstr>What can you do?</vt:lpstr>
      <vt:lpstr>What can you do?</vt:lpstr>
      <vt:lpstr>What can you do?</vt:lpstr>
      <vt:lpstr>What can you do?</vt:lpstr>
      <vt:lpstr>What can you do?</vt:lpstr>
      <vt:lpstr>Where can you find more information?</vt:lpstr>
      <vt:lpstr>QUESTIONS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Food Allergies in Schools the Role of School MENTAL HEALTH PROFESSIONALS, Voluntary Guidelines for Managing Food Allergies in Schools and Early Care and Education Programs</dc:title>
  <dc:subject>Managing Food Allergies in Schools the Role of School MENTAL HEALTH PROFESSIONALS, Voluntary Guidelines for Managing Food Allergies in Schools and Early Care and Education Programs</dc:subject>
  <dc:creator>Centers for Disease Control and Prevention, CDC</dc:creator>
  <cp:keywords>Managing Food Allergies in Schools the Role of School MENTAL HEALTH PROFESSIONALS, Voluntary Guidelines for Managing Food Allergies in Schools and Early Care and Education Programs, Centers for Disease Control and Prevention, CDC</cp:keywords>
  <cp:lastModifiedBy>Hebenton, Tod M. (CDC/DDNID/NCCDPHP/OD) (CTR)</cp:lastModifiedBy>
  <cp:revision>102</cp:revision>
  <dcterms:created xsi:type="dcterms:W3CDTF">2014-12-19T21:55:48Z</dcterms:created>
  <dcterms:modified xsi:type="dcterms:W3CDTF">2020-06-08T23:10:10Z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8af03ff0-41c5-4c41-b55e-fabb8fae94be_Enabled">
    <vt:lpwstr>True</vt:lpwstr>
  </property>
  <property fmtid="{D5CDD505-2E9C-101B-9397-08002B2CF9AE}" pid="4" name="MSIP_Label_8af03ff0-41c5-4c41-b55e-fabb8fae94be_SiteId">
    <vt:lpwstr>9ce70869-60db-44fd-abe8-d2767077fc8f</vt:lpwstr>
  </property>
  <property fmtid="{D5CDD505-2E9C-101B-9397-08002B2CF9AE}" pid="5" name="MSIP_Label_8af03ff0-41c5-4c41-b55e-fabb8fae94be_Owner">
    <vt:lpwstr>gdv8@cdc.gov</vt:lpwstr>
  </property>
  <property fmtid="{D5CDD505-2E9C-101B-9397-08002B2CF9AE}" pid="6" name="MSIP_Label_8af03ff0-41c5-4c41-b55e-fabb8fae94be_SetDate">
    <vt:lpwstr>2020-06-08T21:03:35.8162389Z</vt:lpwstr>
  </property>
  <property fmtid="{D5CDD505-2E9C-101B-9397-08002B2CF9AE}" pid="7" name="MSIP_Label_8af03ff0-41c5-4c41-b55e-fabb8fae94be_Name">
    <vt:lpwstr>Public</vt:lpwstr>
  </property>
  <property fmtid="{D5CDD505-2E9C-101B-9397-08002B2CF9AE}" pid="8" name="MSIP_Label_8af03ff0-41c5-4c41-b55e-fabb8fae94be_Application">
    <vt:lpwstr>Microsoft Azure Information Protection</vt:lpwstr>
  </property>
  <property fmtid="{D5CDD505-2E9C-101B-9397-08002B2CF9AE}" pid="9" name="MSIP_Label_8af03ff0-41c5-4c41-b55e-fabb8fae94be_ActionId">
    <vt:lpwstr>bcecc7b3-27d1-4340-a75a-0498ce6990ad</vt:lpwstr>
  </property>
  <property fmtid="{D5CDD505-2E9C-101B-9397-08002B2CF9AE}" pid="10" name="MSIP_Label_8af03ff0-41c5-4c41-b55e-fabb8fae94be_Extended_MSFT_Method">
    <vt:lpwstr>Manual</vt:lpwstr>
  </property>
  <property fmtid="{D5CDD505-2E9C-101B-9397-08002B2CF9AE}" pid="11" name="Sensitivity">
    <vt:lpwstr>Public</vt:lpwstr>
  </property>
</Properties>
</file>