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notesMasterIdLst>
    <p:notesMasterId r:id="rId46"/>
  </p:notesMasterIdLst>
  <p:handoutMasterIdLst>
    <p:handoutMasterId r:id="rId47"/>
  </p:handoutMasterIdLst>
  <p:sldIdLst>
    <p:sldId id="256" r:id="rId4"/>
    <p:sldId id="259" r:id="rId5"/>
    <p:sldId id="285" r:id="rId6"/>
    <p:sldId id="258" r:id="rId7"/>
    <p:sldId id="261" r:id="rId8"/>
    <p:sldId id="291" r:id="rId9"/>
    <p:sldId id="330" r:id="rId10"/>
    <p:sldId id="311" r:id="rId11"/>
    <p:sldId id="323" r:id="rId12"/>
    <p:sldId id="319" r:id="rId13"/>
    <p:sldId id="265" r:id="rId14"/>
    <p:sldId id="273" r:id="rId15"/>
    <p:sldId id="264" r:id="rId16"/>
    <p:sldId id="266" r:id="rId17"/>
    <p:sldId id="267" r:id="rId18"/>
    <p:sldId id="268" r:id="rId19"/>
    <p:sldId id="269" r:id="rId20"/>
    <p:sldId id="289" r:id="rId21"/>
    <p:sldId id="271" r:id="rId22"/>
    <p:sldId id="327" r:id="rId23"/>
    <p:sldId id="320" r:id="rId24"/>
    <p:sldId id="309" r:id="rId25"/>
    <p:sldId id="303" r:id="rId26"/>
    <p:sldId id="304" r:id="rId27"/>
    <p:sldId id="312" r:id="rId28"/>
    <p:sldId id="305" r:id="rId29"/>
    <p:sldId id="313" r:id="rId30"/>
    <p:sldId id="306" r:id="rId31"/>
    <p:sldId id="307" r:id="rId32"/>
    <p:sldId id="308" r:id="rId33"/>
    <p:sldId id="292" r:id="rId34"/>
    <p:sldId id="317" r:id="rId35"/>
    <p:sldId id="328" r:id="rId36"/>
    <p:sldId id="341" r:id="rId37"/>
    <p:sldId id="335" r:id="rId38"/>
    <p:sldId id="336" r:id="rId39"/>
    <p:sldId id="337" r:id="rId40"/>
    <p:sldId id="322" r:id="rId41"/>
    <p:sldId id="339" r:id="rId42"/>
    <p:sldId id="340" r:id="rId43"/>
    <p:sldId id="283" r:id="rId44"/>
    <p:sldId id="290"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40"/>
    <a:srgbClr val="16A2D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7" autoAdjust="0"/>
    <p:restoredTop sz="40073" autoAdjust="0"/>
  </p:normalViewPr>
  <p:slideViewPr>
    <p:cSldViewPr>
      <p:cViewPr varScale="1">
        <p:scale>
          <a:sx n="44" d="100"/>
          <a:sy n="44" d="100"/>
        </p:scale>
        <p:origin x="368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445"/>
    </p:cViewPr>
  </p:sorterViewPr>
  <p:notesViewPr>
    <p:cSldViewPr>
      <p:cViewPr varScale="1">
        <p:scale>
          <a:sx n="63" d="100"/>
          <a:sy n="63"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A4504AE-C30E-4D46-A82E-0A88B28E0C2E}" type="datetimeFigureOut">
              <a:rPr lang="en-US" smtClean="0"/>
              <a:t>8/3/2022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8182B6C-8C5F-A743-A3D3-DDE27A7D7585}" type="slidenum">
              <a:rPr lang="en-US" smtClean="0"/>
              <a:t>‹#›</a:t>
            </a:fld>
            <a:endParaRPr lang="en-US"/>
          </a:p>
        </p:txBody>
      </p:sp>
    </p:spTree>
    <p:extLst>
      <p:ext uri="{BB962C8B-B14F-4D97-AF65-F5344CB8AC3E}">
        <p14:creationId xmlns:p14="http://schemas.microsoft.com/office/powerpoint/2010/main" val="2471501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AC1EE1-7BF5-4929-8CC3-0CE3C364EFB4}" type="datetimeFigureOut">
              <a:rPr lang="en-US" smtClean="0"/>
              <a:pPr/>
              <a:t>8/3/2022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E5F267-D856-4AB0-916C-CD167E1775BA}" type="slidenum">
              <a:rPr lang="en-US" smtClean="0"/>
              <a:pPr/>
              <a:t>‹#›</a:t>
            </a:fld>
            <a:endParaRPr lang="en-US" dirty="0"/>
          </a:p>
        </p:txBody>
      </p:sp>
    </p:spTree>
    <p:extLst>
      <p:ext uri="{BB962C8B-B14F-4D97-AF65-F5344CB8AC3E}">
        <p14:creationId xmlns:p14="http://schemas.microsoft.com/office/powerpoint/2010/main" val="3769668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c.gov/HealthyYouth/SHI"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olechildeducation.org/about/healthy" TargetMode="External"/><Relationship Id="rId7" Type="http://schemas.openxmlformats.org/officeDocument/2006/relationships/hyperlink" Target="http://www.wholechildeducation.org/about/challenge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wholechildeducation.org/about/supported" TargetMode="External"/><Relationship Id="rId5" Type="http://schemas.openxmlformats.org/officeDocument/2006/relationships/hyperlink" Target="http://www.wholechildeducation.org/about/engaged" TargetMode="External"/><Relationship Id="rId4" Type="http://schemas.openxmlformats.org/officeDocument/2006/relationships/hyperlink" Target="http://www.wholechildeducation.org/about/saf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a:t>
            </a:fld>
            <a:endParaRPr lang="en-US" dirty="0"/>
          </a:p>
        </p:txBody>
      </p:sp>
    </p:spTree>
    <p:extLst>
      <p:ext uri="{BB962C8B-B14F-4D97-AF65-F5344CB8AC3E}">
        <p14:creationId xmlns:p14="http://schemas.microsoft.com/office/powerpoint/2010/main" val="126101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latin typeface="+mn-lt"/>
              </a:rPr>
              <a:t>Narrative:</a:t>
            </a:r>
          </a:p>
          <a:p>
            <a:endParaRPr lang="en-US" sz="1200" dirty="0">
              <a:latin typeface="+mn-lt"/>
            </a:endParaRPr>
          </a:p>
          <a:p>
            <a:r>
              <a:rPr lang="en-US" sz="1200" dirty="0">
                <a:latin typeface="+mn-lt"/>
              </a:rPr>
              <a:t>CDC</a:t>
            </a:r>
            <a:r>
              <a:rPr lang="en-US" sz="1200" baseline="0" dirty="0">
                <a:latin typeface="+mn-lt"/>
              </a:rPr>
              <a:t> has published a research brief on the relationship between chronic health conditions and academic achievement. </a:t>
            </a:r>
          </a:p>
          <a:p>
            <a:endParaRPr lang="en-US" sz="1200" dirty="0">
              <a:latin typeface="+mn-lt"/>
            </a:endParaRPr>
          </a:p>
          <a:p>
            <a:r>
              <a:rPr lang="en-US" sz="1200" dirty="0">
                <a:latin typeface="+mn-lt"/>
              </a:rPr>
              <a:t>This brief summarizes peer-reviewed studies published from 1990 through 2014 that focused on school-aged youth (i.e., grades K–12, age 5–19 years), included at least one of five chronic health conditions (seizure disorders/epilepsy, asthma, diabetes, poor oral health, and food allergies), and included at least one measure of academic achievement. </a:t>
            </a:r>
          </a:p>
          <a:p>
            <a:endParaRPr lang="en-US" sz="1200" dirty="0">
              <a:latin typeface="+mn-lt"/>
            </a:endParaRPr>
          </a:p>
          <a:p>
            <a:pPr defTabSz="966612">
              <a:defRPr/>
            </a:pPr>
            <a:r>
              <a:rPr lang="en-US" sz="1200" dirty="0">
                <a:latin typeface="+mn-lt"/>
              </a:rPr>
              <a:t>In general there is not</a:t>
            </a:r>
            <a:r>
              <a:rPr lang="en-US" sz="1200" baseline="0" dirty="0">
                <a:latin typeface="+mn-lt"/>
              </a:rPr>
              <a:t> a large body of research in school health that has student level health and academic outcomes--a</a:t>
            </a:r>
            <a:r>
              <a:rPr lang="en-US" sz="1200" dirty="0">
                <a:latin typeface="+mn-lt"/>
              </a:rPr>
              <a:t>lmost 4,000 abstracts were screened and after detailed review only 54 met specific criteria. The current knowledge about the associations between these five chronic health conditions and academic achievement was reported from this subset of articles.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10</a:t>
            </a:fld>
            <a:endParaRPr lang="en-US" dirty="0"/>
          </a:p>
        </p:txBody>
      </p:sp>
    </p:spTree>
    <p:extLst>
      <p:ext uri="{BB962C8B-B14F-4D97-AF65-F5344CB8AC3E}">
        <p14:creationId xmlns:p14="http://schemas.microsoft.com/office/powerpoint/2010/main" val="373755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b="1" dirty="0">
                <a:latin typeface="+mn-lt"/>
              </a:rPr>
              <a:t>Narrative:</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dirty="0">
                <a:latin typeface="+mn-lt"/>
              </a:rPr>
              <a:t>CDC has defined “academic achievement” to include three main components: academic performance, education behavior,</a:t>
            </a:r>
            <a:r>
              <a:rPr lang="en-US" baseline="0" dirty="0">
                <a:latin typeface="+mn-lt"/>
              </a:rPr>
              <a:t> and cognitive skills</a:t>
            </a:r>
          </a:p>
          <a:p>
            <a:pPr marL="181240" indent="-181240">
              <a:buFont typeface="Arial" panose="020B0604020202020204" pitchFamily="34" charset="0"/>
              <a:buChar char="•"/>
            </a:pPr>
            <a:endParaRPr lang="en-US" baseline="0" dirty="0">
              <a:latin typeface="+mn-lt"/>
            </a:endParaRPr>
          </a:p>
          <a:p>
            <a:pPr marL="181240" indent="-181240">
              <a:buFont typeface="Arial" panose="020B0604020202020204" pitchFamily="34" charset="0"/>
              <a:buChar char="•"/>
            </a:pPr>
            <a:r>
              <a:rPr lang="en-US" baseline="0" dirty="0">
                <a:latin typeface="+mn-lt"/>
              </a:rPr>
              <a:t>These 3 components are made up of the subareas on this slide:</a:t>
            </a:r>
          </a:p>
          <a:p>
            <a:pPr marL="181240" indent="-181240">
              <a:buFont typeface="Arial" panose="020B0604020202020204" pitchFamily="34" charset="0"/>
              <a:buChar char="•"/>
            </a:pPr>
            <a:endParaRPr lang="en-US" baseline="0" dirty="0">
              <a:latin typeface="+mn-lt"/>
            </a:endParaRPr>
          </a:p>
          <a:p>
            <a:pPr lvl="1">
              <a:buFont typeface="Arial" panose="020B0604020202020204" pitchFamily="34" charset="0"/>
              <a:buChar char="•"/>
            </a:pPr>
            <a:r>
              <a:rPr lang="en-US" dirty="0">
                <a:latin typeface="+mn-lt"/>
              </a:rPr>
              <a:t>Academic performance</a:t>
            </a:r>
          </a:p>
          <a:p>
            <a:pPr lvl="2">
              <a:buFont typeface="Wingdings" panose="05000000000000000000" pitchFamily="2" charset="2"/>
              <a:buChar char="Ø"/>
            </a:pPr>
            <a:r>
              <a:rPr lang="en-US" dirty="0">
                <a:latin typeface="+mn-lt"/>
              </a:rPr>
              <a:t>class grades, standardized test scores, and graduation rates</a:t>
            </a:r>
          </a:p>
          <a:p>
            <a:pPr lvl="2">
              <a:buFont typeface="Wingdings" panose="05000000000000000000" pitchFamily="2" charset="2"/>
              <a:buChar char="Ø"/>
            </a:pPr>
            <a:endParaRPr lang="en-US" dirty="0">
              <a:latin typeface="+mn-lt"/>
            </a:endParaRPr>
          </a:p>
          <a:p>
            <a:pPr lvl="1">
              <a:buFont typeface="Arial" panose="020B0604020202020204" pitchFamily="34" charset="0"/>
              <a:buChar char="•"/>
            </a:pPr>
            <a:r>
              <a:rPr lang="en-US" dirty="0">
                <a:latin typeface="+mn-lt"/>
              </a:rPr>
              <a:t>Education behavior </a:t>
            </a:r>
          </a:p>
          <a:p>
            <a:pPr lvl="2">
              <a:buFont typeface="Wingdings" panose="05000000000000000000" pitchFamily="2" charset="2"/>
              <a:buChar char="Ø"/>
            </a:pPr>
            <a:r>
              <a:rPr lang="en-US" dirty="0">
                <a:latin typeface="+mn-lt"/>
              </a:rPr>
              <a:t>attendance, retention, and classroom behavior</a:t>
            </a:r>
          </a:p>
          <a:p>
            <a:pPr lvl="2">
              <a:buFont typeface="Wingdings" panose="05000000000000000000" pitchFamily="2" charset="2"/>
              <a:buChar char="Ø"/>
            </a:pPr>
            <a:endParaRPr lang="en-US" dirty="0">
              <a:latin typeface="+mn-lt"/>
            </a:endParaRPr>
          </a:p>
          <a:p>
            <a:pPr lvl="1">
              <a:buFont typeface="Arial" panose="020B0604020202020204" pitchFamily="34" charset="0"/>
              <a:buChar char="•"/>
            </a:pPr>
            <a:r>
              <a:rPr lang="en-US" dirty="0">
                <a:latin typeface="+mn-lt"/>
              </a:rPr>
              <a:t>Cognitive skills</a:t>
            </a:r>
          </a:p>
          <a:p>
            <a:pPr lvl="2">
              <a:buFont typeface="Wingdings" panose="05000000000000000000" pitchFamily="2" charset="2"/>
              <a:buChar char="Ø"/>
            </a:pPr>
            <a:r>
              <a:rPr lang="en-US" dirty="0">
                <a:latin typeface="+mn-lt"/>
              </a:rPr>
              <a:t>concentration and memory</a:t>
            </a:r>
          </a:p>
          <a:p>
            <a:pPr marL="181240" indent="-181240">
              <a:buFont typeface="Arial" panose="020B0604020202020204" pitchFamily="34" charset="0"/>
              <a:buChar char="•"/>
            </a:pPr>
            <a:endParaRPr lang="en-US" baseline="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11</a:t>
            </a:fld>
            <a:endParaRPr lang="en-US" dirty="0"/>
          </a:p>
        </p:txBody>
      </p:sp>
    </p:spTree>
    <p:extLst>
      <p:ext uri="{BB962C8B-B14F-4D97-AF65-F5344CB8AC3E}">
        <p14:creationId xmlns:p14="http://schemas.microsoft.com/office/powerpoint/2010/main" val="239285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endParaRPr lang="en-US" sz="1200" dirty="0">
              <a:latin typeface="+mn-lt"/>
            </a:endParaRPr>
          </a:p>
          <a:p>
            <a:pPr marL="285750" lvl="0" indent="-285750">
              <a:buFont typeface="Arial" panose="020B0604020202020204" pitchFamily="34" charset="0"/>
              <a:buChar char="•"/>
            </a:pPr>
            <a:r>
              <a:rPr lang="en-US" sz="1200" dirty="0">
                <a:latin typeface="+mn-lt"/>
              </a:rPr>
              <a:t>Attendance is linked to student progress and academic achievement and poor attendance can lead to dropping out. </a:t>
            </a:r>
          </a:p>
          <a:p>
            <a:pPr marL="285750" lvl="0" indent="-285750">
              <a:buFont typeface="Arial" panose="020B0604020202020204" pitchFamily="34" charset="0"/>
              <a:buChar char="•"/>
            </a:pPr>
            <a:endParaRPr lang="en-US" sz="1200" dirty="0">
              <a:latin typeface="+mn-lt"/>
            </a:endParaRPr>
          </a:p>
          <a:p>
            <a:pPr marL="285750" lvl="0" indent="-285750">
              <a:buFont typeface="Arial" panose="020B0604020202020204" pitchFamily="34" charset="0"/>
              <a:buChar char="•"/>
            </a:pPr>
            <a:r>
              <a:rPr lang="en-US" sz="1200" dirty="0">
                <a:latin typeface="+mn-lt"/>
              </a:rPr>
              <a:t>Chronic absenteeism is an early warning sign of academic risk.</a:t>
            </a:r>
          </a:p>
          <a:p>
            <a:pPr marL="285750" lvl="0" indent="-285750">
              <a:buFont typeface="Arial" panose="020B0604020202020204" pitchFamily="34" charset="0"/>
              <a:buChar cha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mn-lt"/>
              </a:rPr>
              <a:t>Let’s look at the specific conditions.</a:t>
            </a:r>
            <a:endParaRPr lang="en-US" sz="1200" dirty="0">
              <a:latin typeface="+mn-lt"/>
            </a:endParaRPr>
          </a:p>
          <a:p>
            <a:pPr marL="285750" lvl="0" indent="-285750">
              <a:buFont typeface="Arial" panose="020B0604020202020204" pitchFamily="34" charset="0"/>
              <a:buChar char="•"/>
            </a:pPr>
            <a:endParaRPr lang="en-US" sz="1200" dirty="0">
              <a:latin typeface="+mn-lt"/>
            </a:endParaRPr>
          </a:p>
          <a:p>
            <a:pPr marL="0" lvl="0" indent="0">
              <a:buFont typeface="Arial" panose="020B0604020202020204" pitchFamily="34" charset="0"/>
              <a:buNone/>
            </a:pPr>
            <a:r>
              <a:rPr lang="en-US" sz="1200" dirty="0">
                <a:latin typeface="+mn-lt"/>
              </a:rPr>
              <a:t>~~~~~~~~~~~~~~~~~~~~~~~~~~~~~~~~~~~~~~~~~~~~~~~~~~~~~~~~~~~~~~~~~~~~~~~~~~~~~~~~~~~~~~~~~~~~~~~~~~~~~~~~~~~</a:t>
            </a:r>
          </a:p>
          <a:p>
            <a:pPr marL="0" lvl="0" indent="0">
              <a:buFont typeface="Arial" panose="020B0604020202020204" pitchFamily="34" charset="0"/>
              <a:buNone/>
            </a:pPr>
            <a:r>
              <a:rPr lang="en-US" sz="1200" dirty="0">
                <a:latin typeface="+mn-lt"/>
              </a:rPr>
              <a:t>Additional</a:t>
            </a:r>
            <a:r>
              <a:rPr lang="en-US" sz="1200" baseline="0" dirty="0">
                <a:latin typeface="+mn-lt"/>
              </a:rPr>
              <a:t> information:</a:t>
            </a:r>
          </a:p>
          <a:p>
            <a:pPr marL="0" lvl="0" indent="0">
              <a:buFont typeface="Arial" panose="020B0604020202020204" pitchFamily="34" charset="0"/>
              <a:buNone/>
            </a:pPr>
            <a:endParaRPr lang="en-US" sz="1200" baseline="0" dirty="0">
              <a:latin typeface="+mn-lt"/>
            </a:endParaRPr>
          </a:p>
          <a:p>
            <a:pPr marL="0" lvl="0" indent="0">
              <a:buFont typeface="Arial" panose="020B0604020202020204" pitchFamily="34" charset="0"/>
              <a:buNone/>
            </a:pPr>
            <a:r>
              <a:rPr lang="en-US" sz="1200" dirty="0">
                <a:latin typeface="+mn-lt"/>
              </a:rPr>
              <a:t>Attendance</a:t>
            </a:r>
            <a:r>
              <a:rPr lang="en-US" sz="1200" baseline="0" dirty="0">
                <a:latin typeface="+mn-lt"/>
              </a:rPr>
              <a:t> can be counted in various ways depending on the local system, but the bottom line is that missed opportunities to learn have both academic consequences for the student as well financial implications for schools that are funded based on seat time.</a:t>
            </a:r>
          </a:p>
          <a:p>
            <a:endParaRPr lang="en-US" sz="1200" baseline="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12</a:t>
            </a:fld>
            <a:endParaRPr lang="en-US" dirty="0"/>
          </a:p>
        </p:txBody>
      </p:sp>
    </p:spTree>
    <p:extLst>
      <p:ext uri="{BB962C8B-B14F-4D97-AF65-F5344CB8AC3E}">
        <p14:creationId xmlns:p14="http://schemas.microsoft.com/office/powerpoint/2010/main" val="381083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baseline="0" dirty="0">
                <a:latin typeface="+mn-lt"/>
              </a:rPr>
              <a:t>Asthma is a condition that is quite common and has been most studied - therefore it is </a:t>
            </a:r>
            <a:r>
              <a:rPr lang="en-US" dirty="0">
                <a:latin typeface="+mn-lt"/>
              </a:rPr>
              <a:t>important to point out here that </a:t>
            </a:r>
            <a:r>
              <a:rPr lang="en-US" baseline="0" dirty="0">
                <a:latin typeface="+mn-lt"/>
              </a:rPr>
              <a:t>is one reason it has been linked with absenteeism more often than other conditions.</a:t>
            </a:r>
          </a:p>
          <a:p>
            <a:pPr marL="181240" indent="-181240">
              <a:buFont typeface="Arial" panose="020B0604020202020204" pitchFamily="34" charset="0"/>
              <a:buChar char="•"/>
            </a:pPr>
            <a:endParaRPr lang="en-US" baseline="0" dirty="0">
              <a:latin typeface="+mn-lt"/>
            </a:endParaRPr>
          </a:p>
          <a:p>
            <a:pPr marL="181240" indent="-181240">
              <a:buFont typeface="Arial" panose="020B0604020202020204" pitchFamily="34" charset="0"/>
              <a:buChar char="•"/>
            </a:pPr>
            <a:r>
              <a:rPr lang="en-US" dirty="0">
                <a:latin typeface="+mn-lt"/>
              </a:rPr>
              <a:t>Students in schools with a higher percentage of low-income students are more likely to miss school because of asthma.</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dirty="0">
                <a:latin typeface="+mn-lt"/>
              </a:rPr>
              <a:t>Having asthma alone does not necessarily </a:t>
            </a:r>
            <a:r>
              <a:rPr lang="en-US" b="1" dirty="0">
                <a:latin typeface="+mn-lt"/>
              </a:rPr>
              <a:t>cause</a:t>
            </a:r>
            <a:r>
              <a:rPr lang="en-US" dirty="0">
                <a:latin typeface="+mn-lt"/>
              </a:rPr>
              <a:t> absenteeism or lower academic achievement.</a:t>
            </a:r>
          </a:p>
          <a:p>
            <a:pPr marL="181240" indent="-18124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13</a:t>
            </a:fld>
            <a:endParaRPr lang="en-US" dirty="0"/>
          </a:p>
        </p:txBody>
      </p:sp>
    </p:spTree>
    <p:extLst>
      <p:ext uri="{BB962C8B-B14F-4D97-AF65-F5344CB8AC3E}">
        <p14:creationId xmlns:p14="http://schemas.microsoft.com/office/powerpoint/2010/main" val="389515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endParaRPr lang="en-US" dirty="0">
              <a:latin typeface="+mn-lt"/>
            </a:endParaRPr>
          </a:p>
          <a:p>
            <a:pPr defTabSz="966612">
              <a:defRPr/>
            </a:pPr>
            <a:r>
              <a:rPr lang="en-US" dirty="0">
                <a:latin typeface="+mn-lt"/>
              </a:rPr>
              <a:t>The studies showed that having a full-time school nurse and providing</a:t>
            </a:r>
            <a:r>
              <a:rPr lang="en-US" baseline="0" dirty="0">
                <a:latin typeface="+mn-lt"/>
              </a:rPr>
              <a:t> </a:t>
            </a:r>
            <a:r>
              <a:rPr lang="en-US" dirty="0">
                <a:latin typeface="+mn-lt"/>
              </a:rPr>
              <a:t>asthma education programs to students</a:t>
            </a:r>
            <a:r>
              <a:rPr lang="en-US" baseline="0" dirty="0">
                <a:latin typeface="+mn-lt"/>
              </a:rPr>
              <a:t> and sometimes to their families </a:t>
            </a:r>
            <a:r>
              <a:rPr lang="en-US" dirty="0">
                <a:latin typeface="+mn-lt"/>
              </a:rPr>
              <a:t>led to improved symptom management and fewer school absences.</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14</a:t>
            </a:fld>
            <a:endParaRPr lang="en-US" dirty="0"/>
          </a:p>
        </p:txBody>
      </p:sp>
    </p:spTree>
    <p:extLst>
      <p:ext uri="{BB962C8B-B14F-4D97-AF65-F5344CB8AC3E}">
        <p14:creationId xmlns:p14="http://schemas.microsoft.com/office/powerpoint/2010/main" val="49167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a:buFontTx/>
              <a:buNone/>
            </a:pPr>
            <a:endParaRPr lang="en-US" sz="1200" dirty="0">
              <a:latin typeface="+mn-lt"/>
            </a:endParaRPr>
          </a:p>
          <a:p>
            <a:pPr marL="171450" lvl="0" indent="-171450">
              <a:buFont typeface="Arial" panose="020B0604020202020204" pitchFamily="34" charset="0"/>
              <a:buChar char="•"/>
            </a:pPr>
            <a:r>
              <a:rPr lang="en-US" sz="1200" dirty="0">
                <a:latin typeface="+mn-lt"/>
              </a:rPr>
              <a:t>Diabetes does not have any association with lower academic achievement.</a:t>
            </a:r>
          </a:p>
          <a:p>
            <a:pPr marL="171450" lvl="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Socio-economic status (SES) and gender have a stronger effect on test scores for students with diabetes than the condition itself</a:t>
            </a:r>
          </a:p>
          <a:p>
            <a:pPr marL="171450" lvl="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Most students with diabetes achieve at least as well as their siblings and classmates in test scores, verbal performance, and academic behavior.</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n-US" sz="1200" dirty="0">
                <a:latin typeface="+mn-lt"/>
              </a:rPr>
              <a:t>More research is needed on changes in blood sugar levels for these children and the challenges of controlling blood sugar during school.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15</a:t>
            </a:fld>
            <a:endParaRPr lang="en-US" dirty="0"/>
          </a:p>
        </p:txBody>
      </p:sp>
    </p:spTree>
    <p:extLst>
      <p:ext uri="{BB962C8B-B14F-4D97-AF65-F5344CB8AC3E}">
        <p14:creationId xmlns:p14="http://schemas.microsoft.com/office/powerpoint/2010/main" val="289245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marL="285750" indent="-2857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Most studies found that students with epilepsy also had impaired cognitive function (i.e.,</a:t>
            </a:r>
            <a:r>
              <a:rPr lang="en-US" sz="1200" baseline="0" dirty="0">
                <a:latin typeface="+mn-lt"/>
              </a:rPr>
              <a:t> </a:t>
            </a:r>
            <a:r>
              <a:rPr lang="en-US" sz="1200" dirty="0">
                <a:latin typeface="+mn-lt"/>
              </a:rPr>
              <a:t>ability to acquire</a:t>
            </a:r>
            <a:r>
              <a:rPr lang="en-US" sz="1200" baseline="0" dirty="0">
                <a:latin typeface="+mn-lt"/>
              </a:rPr>
              <a:t> knowledge and understanding)</a:t>
            </a:r>
            <a:r>
              <a:rPr lang="en-US" sz="1200" dirty="0">
                <a:latin typeface="+mn-lt"/>
              </a:rPr>
              <a:t> and lower academic achievement.</a:t>
            </a:r>
          </a:p>
          <a:p>
            <a:pPr marL="171450" lvl="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As a brain disorder, seizures may affect the development of brain regions associated with behavior, cognition, and language, which could partly explain below-average scores among these children</a:t>
            </a:r>
          </a:p>
          <a:p>
            <a:pPr marL="285750" indent="-285750" defTabSz="966612">
              <a:buFont typeface="Arial" panose="020B0604020202020204" pitchFamily="34" charset="0"/>
              <a:buChar char="•"/>
              <a:defRPr/>
            </a:pPr>
            <a:endParaRPr lang="en-US" sz="1200" dirty="0">
              <a:latin typeface="+mn-lt"/>
            </a:endParaRPr>
          </a:p>
          <a:p>
            <a:pPr marL="171450" indent="-171450" defTabSz="966612">
              <a:buFont typeface="Arial" panose="020B0604020202020204" pitchFamily="34" charset="0"/>
              <a:buChar char="•"/>
              <a:defRPr/>
            </a:pPr>
            <a:r>
              <a:rPr lang="en-US" sz="1200" dirty="0">
                <a:latin typeface="+mn-lt"/>
              </a:rPr>
              <a:t>Medications can contribute to impaired cognition</a:t>
            </a:r>
            <a:r>
              <a:rPr lang="en-US" sz="1200" baseline="0" dirty="0">
                <a:latin typeface="+mn-lt"/>
              </a:rPr>
              <a:t> and behavior problems</a:t>
            </a:r>
            <a:r>
              <a:rPr lang="en-US" sz="1200" dirty="0">
                <a:latin typeface="+mn-lt"/>
              </a:rPr>
              <a:t> </a:t>
            </a:r>
          </a:p>
          <a:p>
            <a:endParaRPr lang="en-US" sz="1200" dirty="0">
              <a:latin typeface="+mn-lt"/>
            </a:endParaRPr>
          </a:p>
          <a:p>
            <a:endParaRPr lang="en-US" sz="1200" u="sng" dirty="0">
              <a:latin typeface="+mn-lt"/>
            </a:endParaRPr>
          </a:p>
          <a:p>
            <a:r>
              <a:rPr lang="en-US" sz="1200" b="1" u="none" dirty="0">
                <a:latin typeface="+mn-lt"/>
              </a:rPr>
              <a:t>Additional information: </a:t>
            </a:r>
          </a:p>
          <a:p>
            <a:endParaRPr lang="en-US" sz="1200" dirty="0">
              <a:latin typeface="+mn-lt"/>
            </a:endParaRPr>
          </a:p>
          <a:p>
            <a:r>
              <a:rPr lang="en-US" sz="1200" dirty="0">
                <a:latin typeface="+mn-lt"/>
              </a:rPr>
              <a:t>Higher scores on adaptive functioning, such as communication and socialization, were associated with better reading and spelling scores.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16</a:t>
            </a:fld>
            <a:endParaRPr lang="en-US" dirty="0"/>
          </a:p>
        </p:txBody>
      </p:sp>
    </p:spTree>
    <p:extLst>
      <p:ext uri="{BB962C8B-B14F-4D97-AF65-F5344CB8AC3E}">
        <p14:creationId xmlns:p14="http://schemas.microsoft.com/office/powerpoint/2010/main" val="415466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defTabSz="966612">
              <a:defRPr/>
            </a:pPr>
            <a:endParaRPr lang="en-US" sz="1200" b="1" dirty="0">
              <a:latin typeface="+mn-lt"/>
            </a:endParaRPr>
          </a:p>
          <a:p>
            <a:pPr marL="171450" indent="-171450" defTabSz="966612">
              <a:buFont typeface="Arial" panose="020B0604020202020204" pitchFamily="34" charset="0"/>
              <a:buChar char="•"/>
              <a:defRPr/>
            </a:pPr>
            <a:r>
              <a:rPr lang="en-US" sz="1200" dirty="0">
                <a:latin typeface="+mn-lt"/>
              </a:rPr>
              <a:t>Sometimes there can</a:t>
            </a:r>
            <a:r>
              <a:rPr lang="en-US" sz="1200" baseline="0" dirty="0">
                <a:latin typeface="+mn-lt"/>
              </a:rPr>
              <a:t> be </a:t>
            </a:r>
            <a:r>
              <a:rPr lang="en-US" sz="1200" dirty="0">
                <a:latin typeface="+mn-lt"/>
              </a:rPr>
              <a:t>variation in academic achievement by age. Younger age at first seizure may be associated with lower achievement in some children. </a:t>
            </a:r>
          </a:p>
          <a:p>
            <a:pPr marL="171450" indent="-171450">
              <a:buFont typeface="Arial" panose="020B0604020202020204" pitchFamily="34" charset="0"/>
              <a:buChar char="•"/>
            </a:pPr>
            <a:endParaRPr lang="en-US" sz="1200" dirty="0">
              <a:latin typeface="+mn-lt"/>
            </a:endParaRPr>
          </a:p>
          <a:p>
            <a:pPr marL="171450" lvl="0" indent="-171450">
              <a:buFont typeface="Arial" panose="020B0604020202020204" pitchFamily="34" charset="0"/>
              <a:buChar char="•"/>
            </a:pPr>
            <a:r>
              <a:rPr lang="en-US" sz="1200" dirty="0">
                <a:latin typeface="+mn-lt"/>
              </a:rPr>
              <a:t>Students with both Attention</a:t>
            </a:r>
            <a:r>
              <a:rPr lang="en-US" sz="1200" baseline="0" dirty="0">
                <a:latin typeface="+mn-lt"/>
              </a:rPr>
              <a:t> Deficit and Hyperactivity Disorder (</a:t>
            </a:r>
            <a:r>
              <a:rPr lang="en-US" sz="1200" dirty="0">
                <a:latin typeface="+mn-lt"/>
              </a:rPr>
              <a:t>ADHD) </a:t>
            </a:r>
            <a:r>
              <a:rPr lang="en-US" sz="1200" b="1" i="1" dirty="0">
                <a:latin typeface="+mn-lt"/>
              </a:rPr>
              <a:t>AND</a:t>
            </a:r>
            <a:r>
              <a:rPr lang="en-US" sz="1200" dirty="0">
                <a:latin typeface="+mn-lt"/>
              </a:rPr>
              <a:t> seizure disorders had lower academic achievement than students with only one of these conditions.</a:t>
            </a:r>
          </a:p>
          <a:p>
            <a:endParaRPr lang="en-US" sz="1200" dirty="0">
              <a:latin typeface="+mn-lt"/>
            </a:endParaRPr>
          </a:p>
          <a:p>
            <a:endParaRPr lang="en-US" sz="1200" dirty="0">
              <a:latin typeface="+mn-lt"/>
            </a:endParaRPr>
          </a:p>
          <a:p>
            <a:r>
              <a:rPr lang="en-US" sz="1200" b="1" dirty="0">
                <a:latin typeface="+mn-lt"/>
              </a:rPr>
              <a:t>Additional information: </a:t>
            </a:r>
          </a:p>
          <a:p>
            <a:endParaRPr lang="en-US" sz="1200" dirty="0">
              <a:latin typeface="+mn-lt"/>
            </a:endParaRPr>
          </a:p>
          <a:p>
            <a:r>
              <a:rPr lang="en-US" sz="1200" dirty="0">
                <a:latin typeface="+mn-lt"/>
              </a:rPr>
              <a:t>One study found that children and teens with epilepsy had lower scores on measures of language and reading than matched controls. Linguistic impairment was higher in the teen group, which might suggest that language-related deficits increased over time. </a:t>
            </a:r>
          </a:p>
          <a:p>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17</a:t>
            </a:fld>
            <a:endParaRPr lang="en-US" dirty="0"/>
          </a:p>
        </p:txBody>
      </p:sp>
    </p:spTree>
    <p:extLst>
      <p:ext uri="{BB962C8B-B14F-4D97-AF65-F5344CB8AC3E}">
        <p14:creationId xmlns:p14="http://schemas.microsoft.com/office/powerpoint/2010/main" val="213555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dirty="0">
                <a:latin typeface="+mn-lt"/>
              </a:rPr>
              <a:t>Narrative:</a:t>
            </a:r>
          </a:p>
          <a:p>
            <a:endParaRPr lang="en-US" dirty="0">
              <a:latin typeface="+mn-lt"/>
            </a:endParaRPr>
          </a:p>
          <a:p>
            <a:pPr marL="171450" lvl="0" indent="-171450">
              <a:buFont typeface="Arial" panose="020B0604020202020204" pitchFamily="34" charset="0"/>
              <a:buChar char="•"/>
            </a:pPr>
            <a:r>
              <a:rPr lang="en-US" dirty="0">
                <a:latin typeface="+mn-lt"/>
              </a:rPr>
              <a:t>No current studies link food allergies and academic achievement.</a:t>
            </a:r>
          </a:p>
          <a:p>
            <a:pPr marL="171450" lvl="0" indent="-171450">
              <a:buFont typeface="Arial" panose="020B0604020202020204" pitchFamily="34" charset="0"/>
              <a:buChar char="•"/>
            </a:pPr>
            <a:endParaRPr lang="en-US" dirty="0">
              <a:latin typeface="+mn-lt"/>
            </a:endParaRPr>
          </a:p>
          <a:p>
            <a:pPr marL="171450" lvl="0" indent="-171450">
              <a:buFont typeface="Arial" panose="020B0604020202020204" pitchFamily="34" charset="0"/>
              <a:buChar char="•"/>
            </a:pPr>
            <a:r>
              <a:rPr lang="en-US" dirty="0">
                <a:latin typeface="+mn-lt"/>
              </a:rPr>
              <a:t>Food allergies are associated with bullying, which can lead to students' feeling less connected to school and to lower grades.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18</a:t>
            </a:fld>
            <a:endParaRPr lang="en-US" dirty="0"/>
          </a:p>
        </p:txBody>
      </p:sp>
    </p:spTree>
    <p:extLst>
      <p:ext uri="{BB962C8B-B14F-4D97-AF65-F5344CB8AC3E}">
        <p14:creationId xmlns:p14="http://schemas.microsoft.com/office/powerpoint/2010/main" val="64933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66612">
              <a:buFont typeface="Arial" panose="020B0604020202020204" pitchFamily="34" charset="0"/>
              <a:buNone/>
              <a:defRPr/>
            </a:pPr>
            <a:r>
              <a:rPr lang="en-US" sz="1200" b="1" dirty="0">
                <a:latin typeface="Times New Roman" panose="02020603050405020304" pitchFamily="18" charset="0"/>
              </a:rPr>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Studies that looked at the association of oral health and academic performance all concluded that poor oral health was associated with more school absences and reductions in affected students’ overall ability to learn.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However,</a:t>
            </a:r>
            <a:r>
              <a:rPr lang="en-US" sz="1200" baseline="0" dirty="0"/>
              <a:t> i</a:t>
            </a:r>
            <a:r>
              <a:rPr lang="en-US" sz="1200" dirty="0"/>
              <a:t>t does not necessarily </a:t>
            </a:r>
            <a:r>
              <a:rPr lang="en-US" sz="1200" b="1" i="1" dirty="0"/>
              <a:t>cause</a:t>
            </a:r>
            <a:r>
              <a:rPr lang="en-US" sz="1200" dirty="0"/>
              <a:t> poor academic achievement.</a:t>
            </a:r>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19</a:t>
            </a:fld>
            <a:endParaRPr lang="en-US" dirty="0"/>
          </a:p>
        </p:txBody>
      </p:sp>
    </p:spTree>
    <p:extLst>
      <p:ext uri="{BB962C8B-B14F-4D97-AF65-F5344CB8AC3E}">
        <p14:creationId xmlns:p14="http://schemas.microsoft.com/office/powerpoint/2010/main" val="397023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pPr defTabSz="966612">
              <a:defRPr/>
            </a:pPr>
            <a:endParaRPr lang="en-US" sz="1300" dirty="0"/>
          </a:p>
          <a:p>
            <a:pPr defTabSz="966612">
              <a:defRPr/>
            </a:pPr>
            <a:r>
              <a:rPr lang="en-US" sz="1300" dirty="0"/>
              <a:t>The goal of this presentation is to: </a:t>
            </a:r>
          </a:p>
          <a:p>
            <a:pPr defTabSz="966612">
              <a:defRPr/>
            </a:pPr>
            <a:endParaRPr lang="en-US" sz="1300" dirty="0"/>
          </a:p>
          <a:p>
            <a:pPr marL="171450" indent="-171450">
              <a:buFont typeface="Arial" panose="020B0604020202020204" pitchFamily="34" charset="0"/>
              <a:buChar char="•"/>
            </a:pPr>
            <a:r>
              <a:rPr lang="en-US" dirty="0"/>
              <a:t>Describe the relationship between chronic health conditions and academic achievement</a:t>
            </a:r>
            <a:r>
              <a:rPr lang="en-US" baseline="0" dirty="0"/>
              <a:t> AND</a:t>
            </a: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Discuss ways schools can help support students with chronic health conditions.</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a:t>
            </a:fld>
            <a:endParaRPr lang="en-US" dirty="0"/>
          </a:p>
        </p:txBody>
      </p:sp>
    </p:spTree>
    <p:extLst>
      <p:ext uri="{BB962C8B-B14F-4D97-AF65-F5344CB8AC3E}">
        <p14:creationId xmlns:p14="http://schemas.microsoft.com/office/powerpoint/2010/main" val="198909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Narrative: </a:t>
            </a:r>
          </a:p>
          <a:p>
            <a:endParaRPr lang="en-US" dirty="0"/>
          </a:p>
          <a:p>
            <a:r>
              <a:rPr lang="en-US" dirty="0"/>
              <a:t>Lets discuss</a:t>
            </a:r>
            <a:r>
              <a:rPr lang="en-US" baseline="0" dirty="0"/>
              <a:t> strategies for addressing students with chronic conditions in the school setting</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6458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 </a:t>
            </a:r>
          </a:p>
          <a:p>
            <a:endParaRPr lang="en-US" sz="1200" b="1" dirty="0"/>
          </a:p>
          <a:p>
            <a:pPr marL="181240" indent="-181240">
              <a:buFont typeface="Arial" panose="020B0604020202020204" pitchFamily="34" charset="0"/>
              <a:buChar char="•"/>
            </a:pPr>
            <a:r>
              <a:rPr lang="en-US" sz="1200" dirty="0"/>
              <a:t>CDC</a:t>
            </a:r>
            <a:r>
              <a:rPr lang="en-US" sz="1200" baseline="0" dirty="0"/>
              <a:t> has recently published a research brief on strategies to address the needs of students with chronic conditions. </a:t>
            </a:r>
          </a:p>
          <a:p>
            <a:pPr marL="181240" indent="-181240">
              <a:buFont typeface="Arial" panose="020B0604020202020204" pitchFamily="34" charset="0"/>
              <a:buChar char="•"/>
            </a:pPr>
            <a:endParaRPr lang="en-US" sz="1200" b="0" baseline="0" dirty="0"/>
          </a:p>
          <a:p>
            <a:pPr marL="181240" indent="-181240">
              <a:buFont typeface="Arial" panose="020B0604020202020204" pitchFamily="34" charset="0"/>
              <a:buChar char="•"/>
            </a:pPr>
            <a:r>
              <a:rPr lang="en-US" sz="1200" dirty="0"/>
              <a:t>This research</a:t>
            </a:r>
            <a:r>
              <a:rPr lang="en-US" sz="1200" baseline="0" dirty="0"/>
              <a:t> </a:t>
            </a:r>
            <a:r>
              <a:rPr lang="en-US" sz="1200" dirty="0"/>
              <a:t>brief summarizes current scientific knowledge on the relationship between the role of school health services in the health and academic outcomes of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It also reflects position statements and guidelines from national organizations with expertise in school health (including the National</a:t>
            </a:r>
            <a:r>
              <a:rPr lang="en-US" sz="1200" baseline="0" dirty="0"/>
              <a:t> Association of School Nurses and the American Academy of Pediatrics</a:t>
            </a:r>
            <a:r>
              <a:rPr lang="en-US" sz="1200" dirty="0"/>
              <a:t>), and the </a:t>
            </a:r>
            <a:r>
              <a:rPr lang="en-US" sz="1200" u="sng" dirty="0"/>
              <a:t>Whole School, Whole Community, Whole Child </a:t>
            </a:r>
            <a:r>
              <a:rPr lang="en-US" sz="1200" dirty="0"/>
              <a:t>(WSCC) approach for comprehensive school health.</a:t>
            </a:r>
            <a:endParaRPr lang="en-US" sz="1200" b="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21</a:t>
            </a:fld>
            <a:endParaRPr lang="en-US" dirty="0"/>
          </a:p>
        </p:txBody>
      </p:sp>
    </p:spTree>
    <p:extLst>
      <p:ext uri="{BB962C8B-B14F-4D97-AF65-F5344CB8AC3E}">
        <p14:creationId xmlns:p14="http://schemas.microsoft.com/office/powerpoint/2010/main" val="76190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endParaRPr lang="en-US" sz="1200" b="1" dirty="0"/>
          </a:p>
          <a:p>
            <a:r>
              <a:rPr lang="en-US" sz="1200" dirty="0"/>
              <a:t>Here is the concise list of the recommended strategies—now let’s discuss each in further detail</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22</a:t>
            </a:fld>
            <a:endParaRPr lang="en-US" dirty="0"/>
          </a:p>
        </p:txBody>
      </p:sp>
    </p:spTree>
    <p:extLst>
      <p:ext uri="{BB962C8B-B14F-4D97-AF65-F5344CB8AC3E}">
        <p14:creationId xmlns:p14="http://schemas.microsoft.com/office/powerpoint/2010/main" val="161265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sz="1200" b="1" dirty="0">
                <a:latin typeface="+mn-lt"/>
              </a:rPr>
              <a:t>Narrative:</a:t>
            </a:r>
          </a:p>
          <a:p>
            <a:endParaRPr lang="en-US" sz="1200" dirty="0">
              <a:latin typeface="+mn-lt"/>
            </a:endParaRPr>
          </a:p>
          <a:p>
            <a:pPr marL="181240" indent="-181240">
              <a:buFont typeface="Arial" panose="020B0604020202020204" pitchFamily="34" charset="0"/>
              <a:buChar char="•"/>
            </a:pPr>
            <a:r>
              <a:rPr lang="en-US" sz="1200" dirty="0">
                <a:latin typeface="+mn-lt"/>
              </a:rPr>
              <a:t>The first strategy is to plan and develop a coordinated system to meet the needs of students with chronic health conditions.</a:t>
            </a:r>
            <a:br>
              <a:rPr lang="en-US" sz="1200" dirty="0">
                <a:latin typeface="+mn-lt"/>
              </a:rPr>
            </a:br>
            <a:endParaRPr lang="en-US" sz="1200" dirty="0">
              <a:latin typeface="+mn-lt"/>
            </a:endParaRPr>
          </a:p>
          <a:p>
            <a:pPr marL="181240" indent="-181240">
              <a:buFont typeface="Arial" panose="020B0604020202020204" pitchFamily="34" charset="0"/>
              <a:buChar char="•"/>
            </a:pPr>
            <a:r>
              <a:rPr lang="en-US" sz="1200" dirty="0">
                <a:latin typeface="+mn-lt"/>
              </a:rPr>
              <a:t>A coordinated system based on the WSCC framework can help facilitate collaboration across several disciplines—for example, nursing, mental health or counseling services, nutrition services, and physical activity—to better support students with chronic health conditions. </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Assess existing school health policies and practices to determine strengths and weaknesses related to supporting students with chronic health conditions. CDC’s </a:t>
            </a:r>
            <a:r>
              <a:rPr lang="en-US" sz="1200" u="sng" dirty="0">
                <a:latin typeface="+mn-lt"/>
              </a:rPr>
              <a:t>School Health Index</a:t>
            </a:r>
            <a:r>
              <a:rPr lang="en-US" sz="1200" dirty="0">
                <a:latin typeface="+mn-lt"/>
              </a:rPr>
              <a:t>, serves this purpose. </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Designate a leader at the district level to address policies and practices that meet the needs of students with chronic health conditions. Likely candidates include the school health coordinator or a nursing supervisor. They can coordinate and integrate policies and programs and can advocate for community resources.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Identify a person in the school building to coordinate the implementation of policies, practices, and systems.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Ensure that policies and procedures are consistent with federal and state laws and regulations.</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r>
              <a:rPr lang="en-US" sz="1200" dirty="0">
                <a:latin typeface="+mn-lt"/>
              </a:rPr>
              <a:t>Get support for policies, practices, and systems from all stakeholders</a:t>
            </a:r>
            <a:r>
              <a:rPr lang="en-US" sz="1200" baseline="0" dirty="0">
                <a:latin typeface="+mn-lt"/>
              </a:rPr>
              <a:t> (including </a:t>
            </a:r>
            <a:r>
              <a:rPr lang="en-US" sz="1200" dirty="0">
                <a:latin typeface="+mn-lt"/>
              </a:rPr>
              <a:t>school nurses, parents, administrators, and community members)—leveraging community resources can strengthen school-community connections and improve health and educational outcomes. </a:t>
            </a:r>
          </a:p>
          <a:p>
            <a:endParaRPr lang="en-US" sz="1200" dirty="0">
              <a:latin typeface="+mn-lt"/>
            </a:endParaRPr>
          </a:p>
          <a:p>
            <a:endParaRPr lang="en-US" sz="1200" b="1" dirty="0">
              <a:latin typeface="+mn-lt"/>
            </a:endParaRPr>
          </a:p>
          <a:p>
            <a:r>
              <a:rPr lang="en-US" sz="1200" b="1" dirty="0">
                <a:latin typeface="+mn-lt"/>
              </a:rPr>
              <a:t>Additional</a:t>
            </a:r>
            <a:r>
              <a:rPr lang="en-US" sz="1200" b="1" baseline="0" dirty="0">
                <a:latin typeface="+mn-lt"/>
              </a:rPr>
              <a:t> information:</a:t>
            </a:r>
          </a:p>
          <a:p>
            <a:pPr marL="181240" indent="-181240">
              <a:buFont typeface="Arial" panose="020B0604020202020204" pitchFamily="34" charset="0"/>
              <a:buChar char="•"/>
            </a:pPr>
            <a:endParaRPr lang="en-US" sz="1200" baseline="0" dirty="0">
              <a:latin typeface="+mn-lt"/>
            </a:endParaRPr>
          </a:p>
          <a:p>
            <a:pPr marL="181240" indent="-181240" defTabSz="966612">
              <a:buFont typeface="Arial" panose="020B0604020202020204" pitchFamily="34" charset="0"/>
              <a:buChar char="•"/>
              <a:defRPr/>
            </a:pPr>
            <a:r>
              <a:rPr lang="en-US" sz="1200" dirty="0">
                <a:latin typeface="+mn-lt"/>
              </a:rPr>
              <a:t>Regulations:</a:t>
            </a:r>
            <a:r>
              <a:rPr lang="en-US" sz="1200" baseline="0" dirty="0">
                <a:latin typeface="+mn-lt"/>
              </a:rPr>
              <a:t> </a:t>
            </a:r>
            <a:r>
              <a:rPr lang="en-US" sz="1200" dirty="0">
                <a:latin typeface="+mn-lt"/>
              </a:rPr>
              <a:t>Individuals with Disabilities Education Act (IDEA), Section 504 of the Rehabilitation Act of 1973, Americans with Disabilities Act (ADA), Health Insurance Portability and Accountability Act (HIPAA), and Family Educational Rights and Privacy Act (FERPA)</a:t>
            </a:r>
          </a:p>
          <a:p>
            <a:pPr marL="181240" indent="-181240">
              <a:buFont typeface="Arial" panose="020B0604020202020204" pitchFamily="34" charset="0"/>
              <a:buChar char="•"/>
            </a:pPr>
            <a:endParaRPr lang="en-US" sz="1200" dirty="0">
              <a:latin typeface="+mn-lt"/>
            </a:endParaRPr>
          </a:p>
          <a:p>
            <a:pPr marL="181240" indent="-18124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pPr/>
              <a:t>23</a:t>
            </a:fld>
            <a:endParaRPr lang="en-US" dirty="0"/>
          </a:p>
        </p:txBody>
      </p:sp>
    </p:spTree>
    <p:extLst>
      <p:ext uri="{BB962C8B-B14F-4D97-AF65-F5344CB8AC3E}">
        <p14:creationId xmlns:p14="http://schemas.microsoft.com/office/powerpoint/2010/main" val="84131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The next strategy is to provide school-based health services and care coordination for students with chronic health conditions</a:t>
            </a:r>
            <a:r>
              <a:rPr lang="en-US" sz="1200" b="0" i="0" dirty="0"/>
              <a:t>.</a:t>
            </a:r>
            <a:br>
              <a:rPr lang="en-US" sz="1200" b="1" i="1" dirty="0"/>
            </a:br>
            <a:endParaRPr lang="en-US" sz="1200" b="1" i="1" dirty="0"/>
          </a:p>
          <a:p>
            <a:pPr marL="181240" indent="-181240">
              <a:buFont typeface="Arial" panose="020B0604020202020204" pitchFamily="34" charset="0"/>
              <a:buChar char="•"/>
            </a:pPr>
            <a:r>
              <a:rPr lang="en-US" sz="1200" dirty="0"/>
              <a:t>Having access to school health services has been associated with better health, reduced absenteeism, and improved academic achievement for students.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 nurses who can screen students for asthma, for example, can refer them to physicians for diagnosis or changes in medications. Students with unrecognized chronic conditions can benefit from having access to school health services, especially if they lack other resources for health care.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Direct clinical interventions, such as providing medications at school, can lead to improvements for students such as fewer symptoms during the day and at night, and fewer activity limitations or changes in their family’s plans.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Care coordination helps to create a strong connection between students, families, and primary health care providers. School nurses keep track of health status updates and medications and ensure that students follow their overall health care plan during the school day. Some studies show that students in schools with case management have significantly fewer urgent care visits, emergency room visits, and hospitalizations. </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24</a:t>
            </a:fld>
            <a:endParaRPr lang="en-US" dirty="0"/>
          </a:p>
        </p:txBody>
      </p:sp>
    </p:spTree>
    <p:extLst>
      <p:ext uri="{BB962C8B-B14F-4D97-AF65-F5344CB8AC3E}">
        <p14:creationId xmlns:p14="http://schemas.microsoft.com/office/powerpoint/2010/main" val="146021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a:t>
            </a:r>
          </a:p>
          <a:p>
            <a:endParaRPr lang="en-US" sz="1200" dirty="0"/>
          </a:p>
          <a:p>
            <a:pPr marL="181240" indent="-181240">
              <a:buFont typeface="Arial" panose="020B0604020202020204" pitchFamily="34" charset="0"/>
              <a:buChar char="•"/>
            </a:pPr>
            <a:r>
              <a:rPr lang="en-US" sz="1200" dirty="0"/>
              <a:t>Direct clinical interventions can occur through school nurses, school-based health centers, or mobile clinics that deliver specialized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School-based health centers (SBHCs) provide comprehensive care, that can include medical, dental, mental health, and sexual health services.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SBHCs are linked to improved health, fewer emergency department visits, and reduced absenteeism.</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25</a:t>
            </a:fld>
            <a:endParaRPr lang="en-US" dirty="0"/>
          </a:p>
        </p:txBody>
      </p:sp>
    </p:spTree>
    <p:extLst>
      <p:ext uri="{BB962C8B-B14F-4D97-AF65-F5344CB8AC3E}">
        <p14:creationId xmlns:p14="http://schemas.microsoft.com/office/powerpoint/2010/main" val="60755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latin typeface="+mn-lt"/>
              </a:rPr>
              <a:t>Narrative:</a:t>
            </a:r>
          </a:p>
          <a:p>
            <a:pPr defTabSz="966612">
              <a:defRPr/>
            </a:pPr>
            <a:endParaRPr lang="en-US" sz="1200" b="1" dirty="0">
              <a:latin typeface="+mn-lt"/>
            </a:endParaRPr>
          </a:p>
          <a:p>
            <a:pPr marL="181240" indent="-181240" defTabSz="966612">
              <a:buFont typeface="Arial" panose="020B0604020202020204" pitchFamily="34" charset="0"/>
              <a:buChar char="•"/>
              <a:defRPr/>
            </a:pPr>
            <a:r>
              <a:rPr lang="en-US" sz="1200" dirty="0">
                <a:latin typeface="+mn-lt"/>
              </a:rPr>
              <a:t>The next strategy is to provide specific and age-appropriate education to students and their families to improve self-management of chronic health conditions</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Disease-specific education programs are associated with better school attendance and higher grades. </a:t>
            </a:r>
          </a:p>
          <a:p>
            <a:pPr marL="181240" indent="-181240" defTabSz="966612">
              <a:buFont typeface="Arial" panose="020B0604020202020204" pitchFamily="34" charset="0"/>
              <a:buChar char="•"/>
              <a:defRPr/>
            </a:pPr>
            <a:endParaRPr lang="en-US" sz="1200" dirty="0">
              <a:latin typeface="+mn-lt"/>
            </a:endParaRPr>
          </a:p>
          <a:p>
            <a:pPr marL="181240" indent="-181240" defTabSz="966612">
              <a:buFont typeface="Arial" panose="020B0604020202020204" pitchFamily="34" charset="0"/>
              <a:buChar char="•"/>
              <a:defRPr/>
            </a:pPr>
            <a:r>
              <a:rPr lang="en-US" sz="1200" dirty="0">
                <a:latin typeface="+mn-lt"/>
              </a:rPr>
              <a:t>Education for students should include</a:t>
            </a:r>
          </a:p>
          <a:p>
            <a:pPr lvl="1">
              <a:lnSpc>
                <a:spcPct val="90000"/>
              </a:lnSpc>
              <a:buFont typeface="Arial" panose="020B0604020202020204" pitchFamily="34" charset="0"/>
              <a:buChar char="•"/>
            </a:pPr>
            <a:r>
              <a:rPr lang="en-US" sz="1200" dirty="0">
                <a:latin typeface="+mn-lt"/>
              </a:rPr>
              <a:t>Age-appropriate information about their chronic health condition</a:t>
            </a:r>
          </a:p>
          <a:p>
            <a:pPr lvl="1">
              <a:lnSpc>
                <a:spcPct val="90000"/>
              </a:lnSpc>
              <a:buFont typeface="Arial" panose="020B0604020202020204" pitchFamily="34" charset="0"/>
              <a:buChar char="•"/>
            </a:pPr>
            <a:r>
              <a:rPr lang="en-US" sz="1200" dirty="0">
                <a:latin typeface="+mn-lt"/>
              </a:rPr>
              <a:t>How to recognize symptoms and the need for medication</a:t>
            </a:r>
          </a:p>
          <a:p>
            <a:pPr lvl="1">
              <a:lnSpc>
                <a:spcPct val="90000"/>
              </a:lnSpc>
              <a:buFont typeface="Arial" panose="020B0604020202020204" pitchFamily="34" charset="0"/>
              <a:buChar char="•"/>
            </a:pPr>
            <a:r>
              <a:rPr lang="en-US" sz="1200" dirty="0">
                <a:latin typeface="+mn-lt"/>
              </a:rPr>
              <a:t>How to use medication correctly</a:t>
            </a:r>
          </a:p>
          <a:p>
            <a:pPr lvl="1">
              <a:lnSpc>
                <a:spcPct val="90000"/>
              </a:lnSpc>
              <a:buFont typeface="Arial" panose="020B0604020202020204" pitchFamily="34" charset="0"/>
              <a:buChar char="•"/>
            </a:pPr>
            <a:r>
              <a:rPr lang="en-US" sz="1200" dirty="0">
                <a:latin typeface="+mn-lt"/>
              </a:rPr>
              <a:t>How to find help at school when they need it</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26</a:t>
            </a:fld>
            <a:endParaRPr lang="en-US" dirty="0"/>
          </a:p>
        </p:txBody>
      </p:sp>
    </p:spTree>
    <p:extLst>
      <p:ext uri="{BB962C8B-B14F-4D97-AF65-F5344CB8AC3E}">
        <p14:creationId xmlns:p14="http://schemas.microsoft.com/office/powerpoint/2010/main" val="158239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lnSpc>
                <a:spcPct val="90000"/>
              </a:lnSpc>
              <a:defRPr/>
            </a:pPr>
            <a:r>
              <a:rPr lang="en-US" sz="1200" b="1" dirty="0"/>
              <a:t>Narrative:</a:t>
            </a:r>
          </a:p>
          <a:p>
            <a:pPr marL="483306" lvl="1">
              <a:lnSpc>
                <a:spcPct val="90000"/>
              </a:lnSpc>
              <a:buFontTx/>
              <a:buNone/>
            </a:pPr>
            <a:endParaRPr lang="en-US" sz="1200" dirty="0"/>
          </a:p>
          <a:p>
            <a:pPr marL="171450" indent="-171450">
              <a:buFont typeface="Arial" panose="020B0604020202020204" pitchFamily="34" charset="0"/>
              <a:buChar char="•"/>
            </a:pPr>
            <a:r>
              <a:rPr lang="en-US" sz="1200" dirty="0"/>
              <a:t>Education provided to families and coordination with health-care providers can</a:t>
            </a:r>
          </a:p>
          <a:p>
            <a:pPr marL="654756" lvl="1" indent="-171450">
              <a:buFont typeface="Arial" panose="020B0604020202020204" pitchFamily="34" charset="0"/>
              <a:buChar char="•"/>
            </a:pPr>
            <a:r>
              <a:rPr lang="en-US" sz="1200" dirty="0"/>
              <a:t>Help reduce children’s symptoms</a:t>
            </a:r>
          </a:p>
          <a:p>
            <a:pPr marL="654756" lvl="1" indent="-171450">
              <a:buFont typeface="Arial" panose="020B0604020202020204" pitchFamily="34" charset="0"/>
              <a:buChar char="•"/>
            </a:pPr>
            <a:r>
              <a:rPr lang="en-US" sz="1200" dirty="0"/>
              <a:t>Reduce hospitalizations</a:t>
            </a:r>
          </a:p>
          <a:p>
            <a:pPr marL="654756"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Ideal education for families is culturally and linguistically appropriate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in-person classes are not available, consider using web-based education or an external organization to monitor student gains in knowledge or application to their daily lives</a:t>
            </a:r>
          </a:p>
          <a:p>
            <a:pPr marL="483306" marR="0" lvl="0" indent="-483306"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sz="1200" dirty="0"/>
          </a:p>
          <a:p>
            <a:r>
              <a:rPr lang="en-US" sz="1200" b="1" dirty="0"/>
              <a:t>Additional</a:t>
            </a:r>
            <a:r>
              <a:rPr lang="en-US" sz="1200" b="1" baseline="0" dirty="0"/>
              <a:t> information:</a:t>
            </a:r>
          </a:p>
          <a:p>
            <a:endParaRPr lang="en-US" sz="1200" baseline="0" dirty="0"/>
          </a:p>
          <a:p>
            <a:r>
              <a:rPr lang="en-US" sz="1200" dirty="0"/>
              <a:t>Education for students on managing their chronic health conditions can promote:</a:t>
            </a:r>
          </a:p>
          <a:p>
            <a:pPr marL="664546" lvl="1" indent="-181240">
              <a:buFont typeface="Arial" panose="020B0604020202020204" pitchFamily="34" charset="0"/>
              <a:buChar char="•"/>
            </a:pPr>
            <a:r>
              <a:rPr lang="en-US" sz="1200" dirty="0"/>
              <a:t>Improved self-management</a:t>
            </a:r>
          </a:p>
          <a:p>
            <a:pPr marL="664546" lvl="1" indent="-181240">
              <a:buFont typeface="Arial" panose="020B0604020202020204" pitchFamily="34" charset="0"/>
              <a:buChar char="•"/>
            </a:pPr>
            <a:r>
              <a:rPr lang="en-US" sz="1200" dirty="0"/>
              <a:t>Improved use of medication</a:t>
            </a:r>
          </a:p>
          <a:p>
            <a:pPr marL="664546" lvl="1" indent="-181240">
              <a:buFont typeface="Arial" panose="020B0604020202020204" pitchFamily="34" charset="0"/>
              <a:buChar char="•"/>
            </a:pPr>
            <a:r>
              <a:rPr lang="en-US" sz="1200" dirty="0"/>
              <a:t>Fewer hospital stays</a:t>
            </a:r>
          </a:p>
          <a:p>
            <a:pPr marL="664546" lvl="1" indent="-181240">
              <a:buFont typeface="Arial" panose="020B0604020202020204" pitchFamily="34" charset="0"/>
              <a:buChar char="•"/>
            </a:pPr>
            <a:r>
              <a:rPr lang="en-US" sz="1200" dirty="0"/>
              <a:t>Fewer symptoms</a:t>
            </a:r>
          </a:p>
          <a:p>
            <a:pPr lvl="1"/>
            <a:endParaRPr lang="en-US" sz="1200" dirty="0"/>
          </a:p>
          <a:p>
            <a:r>
              <a:rPr lang="en-US" sz="1200" dirty="0"/>
              <a:t>Disease-specific education programs are associated with better school attendance and higher grades. For example, asthma education programs for children or their caregivers can increase asthma control, improve inhaler skills, and decrease hospital stays. </a:t>
            </a:r>
          </a:p>
          <a:p>
            <a:endParaRPr lang="en-US" sz="1200" dirty="0"/>
          </a:p>
          <a:p>
            <a:r>
              <a:rPr lang="en-US" sz="1200" dirty="0"/>
              <a:t>Education programs like </a:t>
            </a:r>
            <a:r>
              <a:rPr lang="en-US" sz="1200" dirty="0" err="1"/>
              <a:t>Kickin</a:t>
            </a:r>
            <a:r>
              <a:rPr lang="en-US" sz="1200" dirty="0"/>
              <a:t>’ Asthma that focus on appropriate medication use, for example, when to take a reliever medication vs. a controller medication, lead to improvements in symptoms and decrease emergency room and inpatient admissions.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27</a:t>
            </a:fld>
            <a:endParaRPr lang="en-US" dirty="0"/>
          </a:p>
        </p:txBody>
      </p:sp>
    </p:spTree>
    <p:extLst>
      <p:ext uri="{BB962C8B-B14F-4D97-AF65-F5344CB8AC3E}">
        <p14:creationId xmlns:p14="http://schemas.microsoft.com/office/powerpoint/2010/main" val="1015954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 </a:t>
            </a:r>
          </a:p>
          <a:p>
            <a:endParaRPr lang="en-US" sz="1200" dirty="0"/>
          </a:p>
          <a:p>
            <a:pPr marL="181240" indent="-181240">
              <a:buFont typeface="Arial" panose="020B0604020202020204" pitchFamily="34" charset="0"/>
              <a:buChar char="•"/>
            </a:pPr>
            <a:r>
              <a:rPr lang="en-US" sz="1200" dirty="0"/>
              <a:t>The next strategy is to provide professional development opportunities for school staff on improving health and academic outcomes of students with chronic health conditions.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Create emergency protocols and inform all school staff about the signs and symptoms of chronic health conditions that require immediate action.</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training for appropriate school staff on resources that support students with chronic health conditions.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Consider allowing staff time to participate in off-site learning opportunities, e-learning modules, or webinars. </a:t>
            </a:r>
            <a:br>
              <a:rPr lang="en-US" sz="1200" dirty="0"/>
            </a:br>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28</a:t>
            </a:fld>
            <a:endParaRPr lang="en-US" dirty="0"/>
          </a:p>
        </p:txBody>
      </p:sp>
    </p:spTree>
    <p:extLst>
      <p:ext uri="{BB962C8B-B14F-4D97-AF65-F5344CB8AC3E}">
        <p14:creationId xmlns:p14="http://schemas.microsoft.com/office/powerpoint/2010/main" val="57431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Narrative: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The next strategy is to provide appropriate counseling, psychological, and social services for students affected by chronic health conditions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In addition to addressing physical health, it is important to identify the mental health needs of students with chronic health conditions, who are at higher risk of bullying than other students—they may not want to draw attention to themselves or appear different from other students.</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Identify and track students with emotional, behavioral, and mental health needs.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Provide or refer students and families to school- and community-based counseling services.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Help students with chronic health conditions during transitions such as changes in schools or in family structure. </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Promote a positive school climate where respect is encouraged and students can seek help from trusted adults. </a:t>
            </a:r>
          </a:p>
        </p:txBody>
      </p:sp>
      <p:sp>
        <p:nvSpPr>
          <p:cNvPr id="4" name="Slide Number Placeholder 3"/>
          <p:cNvSpPr>
            <a:spLocks noGrp="1"/>
          </p:cNvSpPr>
          <p:nvPr>
            <p:ph type="sldNum" sz="quarter" idx="10"/>
          </p:nvPr>
        </p:nvSpPr>
        <p:spPr/>
        <p:txBody>
          <a:bodyPr/>
          <a:lstStyle/>
          <a:p>
            <a:fld id="{EFE5F267-D856-4AB0-916C-CD167E1775BA}" type="slidenum">
              <a:rPr lang="en-US" smtClean="0"/>
              <a:pPr/>
              <a:t>29</a:t>
            </a:fld>
            <a:endParaRPr lang="en-US" dirty="0"/>
          </a:p>
        </p:txBody>
      </p:sp>
    </p:spTree>
    <p:extLst>
      <p:ext uri="{BB962C8B-B14F-4D97-AF65-F5344CB8AC3E}">
        <p14:creationId xmlns:p14="http://schemas.microsoft.com/office/powerpoint/2010/main" val="42508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This presentation will cover four main topics.  The material presented comes</a:t>
            </a:r>
            <a:r>
              <a:rPr lang="en-US" baseline="0" dirty="0"/>
              <a:t> from published, peer-reviewed papers in scientific journals.  Topics include:</a:t>
            </a:r>
          </a:p>
          <a:p>
            <a:endParaRPr lang="en-US" baseline="0" dirty="0"/>
          </a:p>
          <a:p>
            <a:pPr marL="285750" indent="-285750">
              <a:buFont typeface="Arial" panose="020B0604020202020204" pitchFamily="34" charset="0"/>
              <a:buChar char="•"/>
            </a:pPr>
            <a:r>
              <a:rPr lang="en-US" sz="1300" dirty="0"/>
              <a:t>U.S. children and adolescents with chronic health conditions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Relationship between chronic health conditions and academic achievement </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Strategies for managing chronic health conditions in schools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CDC resources that have been developed to address school health services and chronic health conditions</a:t>
            </a:r>
          </a:p>
          <a:p>
            <a:endParaRPr lang="en-US" sz="13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a:t>
            </a:fld>
            <a:endParaRPr lang="en-US" dirty="0"/>
          </a:p>
        </p:txBody>
      </p:sp>
    </p:spTree>
    <p:extLst>
      <p:ext uri="{BB962C8B-B14F-4D97-AF65-F5344CB8AC3E}">
        <p14:creationId xmlns:p14="http://schemas.microsoft.com/office/powerpoint/2010/main" val="206034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Narrative:</a:t>
            </a:r>
          </a:p>
          <a:p>
            <a:endParaRPr lang="en-US" sz="1200" b="1" dirty="0"/>
          </a:p>
          <a:p>
            <a:pPr marL="181240" indent="-181240">
              <a:buFont typeface="Arial" panose="020B0604020202020204" pitchFamily="34" charset="0"/>
              <a:buChar char="•"/>
            </a:pPr>
            <a:r>
              <a:rPr lang="en-US" sz="1200" dirty="0"/>
              <a:t>The final strategy is to provide a safe physical environment with appropriate nutrition, physical education, and physical activity opportunities for students with chronic health conditions</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Schools are responsible for the safety of their students during the school day. Students with certain chronic health conditions like asthma, for example, may have increased sensitivity to their surroundings. Provide a safe physical environment, both outside and inside school buildings, for example, with proper cleaning and maintenance, ventilation, and limited exposure to chemicals and pollutants. </a:t>
            </a:r>
          </a:p>
          <a:p>
            <a:pPr marL="181240" indent="-181240">
              <a:buFont typeface="Arial" panose="020B0604020202020204" pitchFamily="34" charset="0"/>
              <a:buChar char="•"/>
            </a:pPr>
            <a:endParaRPr lang="en-US" sz="1200" dirty="0"/>
          </a:p>
          <a:p>
            <a:pPr marL="181240" indent="-181240" defTabSz="966612">
              <a:buFont typeface="Arial" panose="020B0604020202020204" pitchFamily="34" charset="0"/>
              <a:buChar char="•"/>
              <a:defRPr/>
            </a:pPr>
            <a:r>
              <a:rPr lang="en-US" sz="1200" dirty="0"/>
              <a:t>The school nutrition environment can help shape lifelong eating behaviors, and students with certain diet-related chronic health conditions, like food allergies or diabetes, should have the opportunity to make healthy choices while at school. Ensure that foods are labeled and that menus are available to students and their families. In addition, food allergens, such as peanuts, should be prohibited in the classroom.</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Encourage all students to participate in physical activity, regardless of ability, unless medical needs prevent it.</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Align activities with provisions in local wellness policies and with national or state physical education standards</a:t>
            </a:r>
          </a:p>
        </p:txBody>
      </p:sp>
      <p:sp>
        <p:nvSpPr>
          <p:cNvPr id="4" name="Slide Number Placeholder 3"/>
          <p:cNvSpPr>
            <a:spLocks noGrp="1"/>
          </p:cNvSpPr>
          <p:nvPr>
            <p:ph type="sldNum" sz="quarter" idx="10"/>
          </p:nvPr>
        </p:nvSpPr>
        <p:spPr/>
        <p:txBody>
          <a:bodyPr/>
          <a:lstStyle/>
          <a:p>
            <a:fld id="{EFE5F267-D856-4AB0-916C-CD167E1775BA}" type="slidenum">
              <a:rPr lang="en-US" smtClean="0"/>
              <a:pPr/>
              <a:t>30</a:t>
            </a:fld>
            <a:endParaRPr lang="en-US" dirty="0"/>
          </a:p>
        </p:txBody>
      </p:sp>
    </p:spTree>
    <p:extLst>
      <p:ext uri="{BB962C8B-B14F-4D97-AF65-F5344CB8AC3E}">
        <p14:creationId xmlns:p14="http://schemas.microsoft.com/office/powerpoint/2010/main" val="103267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Narrative:</a:t>
            </a:r>
          </a:p>
          <a:p>
            <a:pPr defTabSz="966612">
              <a:defRPr/>
            </a:pP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CDC has developed a fact sheet entitled “The Role of the School Nurse” which highlights many benefits. These include:</a:t>
            </a:r>
          </a:p>
          <a:p>
            <a:endParaRPr lang="en-US" sz="1200" b="0" dirty="0"/>
          </a:p>
          <a:p>
            <a:pPr marL="628650" lvl="1" indent="-171450">
              <a:buFont typeface="Arial" panose="020B0604020202020204" pitchFamily="34" charset="0"/>
              <a:buChar char="•"/>
            </a:pPr>
            <a:r>
              <a:rPr lang="en-US" sz="1200" dirty="0"/>
              <a:t>Providing direct care, such as giving students medications</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Providing case management for students </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Advocating for students and their families to help them get the resources and support they need</a:t>
            </a:r>
          </a:p>
          <a:p>
            <a:endParaRPr lang="en-US" sz="1200" dirty="0"/>
          </a:p>
          <a:p>
            <a:pPr marL="171450" indent="-171450">
              <a:buFont typeface="Arial" panose="020B0604020202020204" pitchFamily="34" charset="0"/>
              <a:buChar char="•"/>
            </a:pPr>
            <a:r>
              <a:rPr lang="en-US" sz="1200" dirty="0"/>
              <a:t>The fact sheet</a:t>
            </a:r>
            <a:r>
              <a:rPr lang="en-US" sz="1200" baseline="0" dirty="0"/>
              <a:t> also reinforces that s</a:t>
            </a:r>
            <a:r>
              <a:rPr lang="en-US" sz="1200" dirty="0"/>
              <a:t>chool nurses help improve academic achievement and decrease absenteeism</a:t>
            </a:r>
            <a:r>
              <a:rPr lang="en-US" sz="1200" baseline="0" dirty="0"/>
              <a:t> and that f</a:t>
            </a:r>
            <a:r>
              <a:rPr lang="en-US" sz="1200" dirty="0"/>
              <a:t>or every dollar invested in a school nursing program, society gains $2.20</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31</a:t>
            </a:fld>
            <a:endParaRPr lang="en-US" dirty="0"/>
          </a:p>
        </p:txBody>
      </p:sp>
    </p:spTree>
    <p:extLst>
      <p:ext uri="{BB962C8B-B14F-4D97-AF65-F5344CB8AC3E}">
        <p14:creationId xmlns:p14="http://schemas.microsoft.com/office/powerpoint/2010/main" val="126330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Another fact sheet entitled “Health Insurance for Children: How Schools Can Help” describes the importance of having health insurance and some of the ways assistance can be provided at school.  Schools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dirty="0"/>
              <a:t>Identify students without insurance and those who may have a chronic health condition</a:t>
            </a:r>
          </a:p>
          <a:p>
            <a:pPr marL="171450" indent="-171450">
              <a:buFont typeface="Arial" panose="020B0604020202020204" pitchFamily="34" charset="0"/>
              <a:buChar char="•"/>
            </a:pPr>
            <a:endParaRPr 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Identify and assist at-risk or vulnerable populations of students and their families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Help students and families obtain coverage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Refer families to school-based or community-based medical care providers and other resources</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32</a:t>
            </a:fld>
            <a:endParaRPr lang="en-US" dirty="0"/>
          </a:p>
        </p:txBody>
      </p:sp>
    </p:spTree>
    <p:extLst>
      <p:ext uri="{BB962C8B-B14F-4D97-AF65-F5344CB8AC3E}">
        <p14:creationId xmlns:p14="http://schemas.microsoft.com/office/powerpoint/2010/main" val="11398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pPr defTabSz="966612">
              <a:defRPr/>
            </a:pPr>
            <a:endParaRPr lang="en-US" sz="1200" b="1" dirty="0"/>
          </a:p>
          <a:p>
            <a:pPr defTabSz="966612">
              <a:defRPr/>
            </a:pPr>
            <a:r>
              <a:rPr lang="en-US" sz="1200" dirty="0"/>
              <a:t>CDC has several additional resources that can assist with student health services and managing students with chronic conditions</a:t>
            </a:r>
          </a:p>
          <a:p>
            <a:endParaRPr lang="en-US" sz="1200" dirty="0"/>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96935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defTabSz="966612">
              <a:defRPr/>
            </a:pPr>
            <a:r>
              <a:rPr lang="en-US" sz="1200" b="1" dirty="0"/>
              <a:t>Narrative: </a:t>
            </a:r>
          </a:p>
          <a:p>
            <a:r>
              <a:rPr 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CDC</a:t>
            </a:r>
            <a:r>
              <a:rPr lang="en-US" baseline="0" dirty="0"/>
              <a:t> </a:t>
            </a:r>
            <a:r>
              <a:rPr lang="en-US" dirty="0"/>
              <a:t>published the </a:t>
            </a:r>
            <a:r>
              <a:rPr lang="en-US" i="1" dirty="0"/>
              <a:t>Voluntary</a:t>
            </a:r>
            <a:r>
              <a:rPr lang="en-US" i="1" baseline="0" dirty="0"/>
              <a:t> Guidelines for Managing Food Allergies in Schools and Early Care and Education Programs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this document easily accessible and understandable for schools was</a:t>
            </a:r>
            <a:r>
              <a:rPr lang="en-US" sz="1200" kern="1200" baseline="0" dirty="0">
                <a:solidFill>
                  <a:schemeClr val="tx1"/>
                </a:solidFill>
                <a:effectLst/>
                <a:latin typeface="+mn-lt"/>
                <a:ea typeface="+mn-ea"/>
                <a:cs typeface="+mn-cs"/>
              </a:rPr>
              <a:t> critical. </a:t>
            </a:r>
            <a:r>
              <a:rPr lang="en-US" baseline="0" dirty="0"/>
              <a:t>The </a:t>
            </a:r>
            <a:r>
              <a:rPr lang="en-US" i="1" baseline="0" dirty="0"/>
              <a:t>Food Allergy Toolkit </a:t>
            </a:r>
            <a:r>
              <a:rPr lang="en-US" baseline="0" dirty="0"/>
              <a:t>was created and </a:t>
            </a:r>
            <a:r>
              <a:rPr lang="en-US" dirty="0"/>
              <a:t>includes, tip sheets,</a:t>
            </a:r>
            <a:r>
              <a:rPr lang="en-US" baseline="0" dirty="0"/>
              <a:t> customizable, </a:t>
            </a:r>
            <a:r>
              <a:rPr lang="en-US" dirty="0"/>
              <a:t>scripted PowerPoint presentations, and podcasts geared towards specific and relevant</a:t>
            </a:r>
            <a:r>
              <a:rPr lang="en-US" baseline="0" dirty="0"/>
              <a:t> </a:t>
            </a:r>
            <a:r>
              <a:rPr lang="en-US" dirty="0"/>
              <a:t>target school audiences</a:t>
            </a:r>
            <a:r>
              <a:rPr lang="en-US" baseline="0" dirty="0"/>
              <a:t> including: </a:t>
            </a:r>
            <a:r>
              <a:rPr lang="en-US" sz="1200" dirty="0"/>
              <a:t>Administrators,</a:t>
            </a:r>
            <a:r>
              <a:rPr lang="en-US" sz="1200" baseline="0" dirty="0"/>
              <a:t> </a:t>
            </a:r>
            <a:r>
              <a:rPr lang="en-US" sz="1200" dirty="0"/>
              <a:t>Superintendents, Nutrition Professionals, Teachers and Para-educators, Mental Health Professionals, Transportation Staff and School Nurses</a:t>
            </a:r>
          </a:p>
          <a:p>
            <a:endParaRPr lang="en-US" b="0" dirty="0"/>
          </a:p>
        </p:txBody>
      </p:sp>
      <p:sp>
        <p:nvSpPr>
          <p:cNvPr id="6" name="Slide Number Placeholder 5"/>
          <p:cNvSpPr>
            <a:spLocks noGrp="1"/>
          </p:cNvSpPr>
          <p:nvPr>
            <p:ph type="sldNum" sz="quarter" idx="12"/>
          </p:nvPr>
        </p:nvSpPr>
        <p:spPr/>
        <p:txBody>
          <a:bodyPr/>
          <a:lstStyle/>
          <a:p>
            <a:fld id="{FE98301B-8D87-4BD5-9957-7AB04C8D465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0552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Narrative: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Strategies for Addressing Asthma in Schools </a:t>
            </a:r>
            <a:r>
              <a:rPr lang="en-US" sz="1200" b="0" i="0" u="none" strike="noStrike" kern="1200" baseline="0" dirty="0">
                <a:solidFill>
                  <a:schemeClr val="tx1"/>
                </a:solidFill>
                <a:latin typeface="+mn-lt"/>
                <a:ea typeface="+mn-ea"/>
                <a:cs typeface="+mn-cs"/>
              </a:rPr>
              <a:t>provides a compilation of information and resources for implementing programs in schools. It was designed for staff in state health departments as they manage their asthma programs, but other individuals and groups with an interest in “asthma friendly schools” may also find it useful.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well aligned with the WSCC model in several areas—addressing asthma education, indoor air quality, and direct provision of care.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44606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46425" marR="0" lvl="0" indent="-246425"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Narrative:</a:t>
            </a:r>
          </a:p>
          <a:p>
            <a:pPr marL="246425" indent="-246425">
              <a:defRPr/>
            </a:pPr>
            <a:endParaRPr lang="en-US" sz="1200" dirty="0">
              <a:latin typeface="+mn-lt"/>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Arial" pitchFamily="34" charset="0"/>
              </a:rPr>
              <a:t>CDC’s </a:t>
            </a:r>
            <a:r>
              <a:rPr lang="en-US" sz="1200" i="1" dirty="0">
                <a:latin typeface="+mn-lt"/>
                <a:cs typeface="Arial" pitchFamily="34" charset="0"/>
              </a:rPr>
              <a:t>School Health Index</a:t>
            </a:r>
            <a:r>
              <a:rPr lang="en-US" sz="1200" dirty="0">
                <a:latin typeface="+mn-lt"/>
                <a:cs typeface="Arial" pitchFamily="34" charset="0"/>
              </a:rPr>
              <a:t> is a self-assessment and planning guide schools may use to assess the strengths and weaknesses of their health and safety policies and</a:t>
            </a:r>
            <a:r>
              <a:rPr lang="en-US" sz="1200" baseline="0" dirty="0">
                <a:latin typeface="+mn-lt"/>
                <a:cs typeface="Arial" pitchFamily="34" charset="0"/>
              </a:rPr>
              <a:t> </a:t>
            </a:r>
            <a:r>
              <a:rPr lang="en-US" sz="1200" dirty="0">
                <a:latin typeface="+mn-lt"/>
                <a:cs typeface="Arial" pitchFamily="34" charset="0"/>
              </a:rPr>
              <a:t>practices (</a:t>
            </a:r>
            <a:r>
              <a:rPr lang="en-US" sz="1200" u="sng" dirty="0">
                <a:latin typeface="+mn-lt"/>
                <a:cs typeface="Arial" pitchFamily="34" charset="0"/>
                <a:hlinkClick r:id="rId3"/>
              </a:rPr>
              <a:t>www.Cdc.Gov/healthyschools/SHI</a:t>
            </a:r>
            <a:r>
              <a:rPr lang="en-US" sz="1200" dirty="0">
                <a:latin typeface="+mn-lt"/>
                <a:cs typeface="Arial" pitchFamily="34" charset="0"/>
              </a:rPr>
              <a:t>)</a:t>
            </a:r>
            <a:r>
              <a:rPr lang="en-US" sz="1200" dirty="0">
                <a:latin typeface="+mn-lt"/>
                <a:cs typeface="+mn-cs"/>
              </a:rPr>
              <a:t>.</a:t>
            </a:r>
            <a:r>
              <a:rPr lang="en-US" sz="1200" baseline="0" dirty="0">
                <a:latin typeface="+mn-lt"/>
                <a:cs typeface="+mn-cs"/>
              </a:rPr>
              <a:t>  </a:t>
            </a:r>
            <a:r>
              <a:rPr lang="en-US" altLang="en-US" sz="1200" dirty="0">
                <a:latin typeface="+mn-lt"/>
              </a:rPr>
              <a:t>It</a:t>
            </a:r>
            <a:r>
              <a:rPr lang="en-US" altLang="en-US" sz="1200" baseline="0" dirty="0">
                <a:latin typeface="+mn-lt"/>
              </a:rPr>
              <a:t> currently reflects the expansion from Coordinated School Health to the </a:t>
            </a:r>
            <a:r>
              <a:rPr lang="en-US" sz="1200" dirty="0">
                <a:latin typeface="+mn-lt"/>
              </a:rPr>
              <a:t>Whole School, Whole Child, Whole Community (WSCC) model </a:t>
            </a:r>
            <a:r>
              <a:rPr lang="en-US" altLang="en-US" sz="1200" baseline="0" dirty="0">
                <a:latin typeface="+mn-lt"/>
              </a:rPr>
              <a:t>. </a:t>
            </a:r>
          </a:p>
          <a:p>
            <a:pPr marL="246425" indent="-246425">
              <a:defRPr/>
            </a:pPr>
            <a:endParaRPr lang="en-US" sz="1200" dirty="0">
              <a:latin typeface="+mn-lt"/>
              <a:cs typeface="Arial" pitchFamily="34" charset="0"/>
            </a:endParaRPr>
          </a:p>
          <a:p>
            <a:r>
              <a:rPr lang="en-US" altLang="en-US" sz="1200" dirty="0">
                <a:latin typeface="+mn-lt"/>
              </a:rPr>
              <a:t>The tool is completed online through an interactive and customizable system, it</a:t>
            </a:r>
            <a:r>
              <a:rPr lang="en-US" altLang="en-US" sz="1200" baseline="0" dirty="0">
                <a:latin typeface="+mn-lt"/>
              </a:rPr>
              <a:t> is </a:t>
            </a:r>
            <a:r>
              <a:rPr lang="en-US" altLang="en-US" sz="1200" dirty="0">
                <a:latin typeface="+mn-lt"/>
              </a:rPr>
              <a:t>easy to use and completely confidential. The SHI has two activities that are to be completed by school teams: a self-assessment process and a planning for improvement process. The SHI is available for elementary schools and middle and high schools. </a:t>
            </a:r>
          </a:p>
          <a:p>
            <a:endParaRPr lang="en-US" alt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Arial" pitchFamily="34" charset="0"/>
              </a:rPr>
              <a:t>After the assessment is completed, schools can </a:t>
            </a:r>
            <a:r>
              <a:rPr lang="en-US" sz="1200" b="0" dirty="0">
                <a:latin typeface="+mn-lt"/>
                <a:cs typeface="Arial" pitchFamily="34" charset="0"/>
              </a:rPr>
              <a:t>develop </a:t>
            </a:r>
            <a:r>
              <a:rPr lang="en-US" sz="1200" dirty="0">
                <a:latin typeface="+mn-lt"/>
                <a:cs typeface="Arial" pitchFamily="34" charset="0"/>
              </a:rPr>
              <a:t>a plan for improving health and safety policies and practices</a:t>
            </a:r>
            <a:r>
              <a:rPr lang="en-US" sz="1200" baseline="0" dirty="0">
                <a:latin typeface="+mn-lt"/>
                <a:cs typeface="Arial" pitchFamily="34" charset="0"/>
              </a:rPr>
              <a:t> </a:t>
            </a:r>
            <a:r>
              <a:rPr lang="en-US" sz="1200" dirty="0">
                <a:latin typeface="+mn-lt"/>
                <a:cs typeface="Arial" pitchFamily="34" charset="0"/>
              </a:rPr>
              <a:t>related to nutrition, physical activity, chronic conditions</a:t>
            </a:r>
            <a:r>
              <a:rPr lang="en-US" sz="1200" baseline="0" dirty="0">
                <a:latin typeface="+mn-lt"/>
                <a:cs typeface="Arial" pitchFamily="34" charset="0"/>
              </a:rPr>
              <a:t> </a:t>
            </a:r>
            <a:r>
              <a:rPr lang="en-US" sz="1200" dirty="0">
                <a:latin typeface="+mn-lt"/>
                <a:cs typeface="Arial" pitchFamily="34" charset="0"/>
              </a:rPr>
              <a:t>and other important health topics.</a:t>
            </a:r>
            <a:r>
              <a:rPr lang="en-US" sz="1200" baseline="30000" dirty="0">
                <a:latin typeface="+mn-lt"/>
                <a:cs typeface="Arial" pitchFamily="34" charset="0"/>
              </a:rPr>
              <a:t> </a:t>
            </a:r>
            <a:endParaRPr lang="en-US" alt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36</a:t>
            </a:fld>
            <a:endParaRPr lang="en-US"/>
          </a:p>
        </p:txBody>
      </p:sp>
    </p:spTree>
    <p:extLst>
      <p:ext uri="{BB962C8B-B14F-4D97-AF65-F5344CB8AC3E}">
        <p14:creationId xmlns:p14="http://schemas.microsoft.com/office/powerpoint/2010/main" val="3285016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Narrative:</a:t>
            </a:r>
          </a:p>
          <a:p>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mn-ea"/>
                <a:cs typeface="+mn-cs"/>
              </a:rPr>
              <a:t>CDC established t</a:t>
            </a:r>
            <a:r>
              <a:rPr lang="en-US" sz="1200" b="0" kern="1200" dirty="0">
                <a:solidFill>
                  <a:schemeClr val="tx1"/>
                </a:solidFill>
                <a:effectLst/>
                <a:latin typeface="+mn-lt"/>
                <a:ea typeface="+mn-ea"/>
                <a:cs typeface="+mn-cs"/>
              </a:rPr>
              <a:t>he</a:t>
            </a:r>
            <a:r>
              <a:rPr lang="en-US" sz="1200" b="0" kern="1200" baseline="0" dirty="0">
                <a:solidFill>
                  <a:schemeClr val="tx1"/>
                </a:solidFill>
                <a:effectLst/>
                <a:latin typeface="+mn-lt"/>
                <a:ea typeface="+mn-ea"/>
                <a:cs typeface="+mn-cs"/>
              </a:rPr>
              <a:t> parent engagement framework and subsequently the Parents for Healthy Schools Toolkit—a </a:t>
            </a:r>
            <a:r>
              <a:rPr lang="en-US" sz="1200" b="0" i="0" u="none" strike="noStrike" kern="1200" baseline="0" dirty="0">
                <a:solidFill>
                  <a:schemeClr val="tx1"/>
                </a:solidFill>
                <a:latin typeface="+mn-lt"/>
                <a:ea typeface="+mn-ea"/>
                <a:cs typeface="+mn-cs"/>
              </a:rPr>
              <a:t>set of resources dedicated to encouraging parents to help shape a healthy school environment for their children. </a:t>
            </a:r>
            <a:r>
              <a:rPr lang="en-US" sz="1200" kern="1200" dirty="0">
                <a:solidFill>
                  <a:schemeClr val="tx1"/>
                </a:solidFill>
                <a:effectLst/>
                <a:latin typeface="+mn-lt"/>
                <a:ea typeface="+mn-ea"/>
                <a:cs typeface="+mn-cs"/>
              </a:rPr>
              <a:t>Topic areas include physical education and physical</a:t>
            </a:r>
            <a:r>
              <a:rPr lang="en-US" sz="1200" kern="1200" baseline="0" dirty="0">
                <a:solidFill>
                  <a:schemeClr val="tx1"/>
                </a:solidFill>
                <a:effectLst/>
                <a:latin typeface="+mn-lt"/>
                <a:ea typeface="+mn-ea"/>
                <a:cs typeface="+mn-cs"/>
              </a:rPr>
              <a:t> activity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nutrition, and managing chronic conditions in schools.</a:t>
            </a: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resources include: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A Guide for Getting Parents Involved from K-12 </a:t>
            </a:r>
            <a:r>
              <a:rPr lang="en-US" sz="1200" b="0" i="0" u="none" strike="noStrike" kern="1200" baseline="0" dirty="0">
                <a:solidFill>
                  <a:schemeClr val="tx1"/>
                </a:solidFill>
                <a:latin typeface="+mn-lt"/>
                <a:ea typeface="+mn-ea"/>
                <a:cs typeface="+mn-cs"/>
              </a:rPr>
              <a:t>— for schools and school groups working with parents, provides an overview of how to build healthy school environments. </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Making a Difference in Your Child’s School </a:t>
            </a:r>
            <a:r>
              <a:rPr lang="en-US" sz="1200" b="1" i="0" u="none" strike="noStrike" kern="1200" baseline="0" dirty="0">
                <a:solidFill>
                  <a:schemeClr val="tx1"/>
                </a:solidFill>
                <a:latin typeface="+mn-lt"/>
                <a:ea typeface="+mn-ea"/>
                <a:cs typeface="+mn-cs"/>
              </a:rPr>
              <a:t>PowerPoint Presentation </a:t>
            </a:r>
            <a:r>
              <a:rPr lang="en-US" sz="1200" b="0" i="0" u="none" strike="noStrike" kern="1200" baseline="0" dirty="0">
                <a:solidFill>
                  <a:schemeClr val="tx1"/>
                </a:solidFill>
                <a:latin typeface="+mn-lt"/>
                <a:ea typeface="+mn-ea"/>
                <a:cs typeface="+mn-cs"/>
              </a:rPr>
              <a:t>— Makes the case for healthy school environments, provides suggestions for improvement, and identifies ways parents can take action.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Ideas for Parents </a:t>
            </a:r>
            <a:r>
              <a:rPr lang="en-US" sz="1200" b="0" i="0" u="none" strike="noStrike" kern="1200" baseline="0" dirty="0">
                <a:solidFill>
                  <a:schemeClr val="tx1"/>
                </a:solidFill>
                <a:latin typeface="+mn-lt"/>
                <a:ea typeface="+mn-ea"/>
                <a:cs typeface="+mn-cs"/>
              </a:rPr>
              <a:t>— These are tip sheets that share ideas for how parents can take action to improve school health environments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Check-in Questions </a:t>
            </a:r>
            <a:r>
              <a:rPr lang="en-US" sz="1200" b="0" i="0" u="none" strike="noStrike" kern="1200" baseline="0" dirty="0">
                <a:solidFill>
                  <a:schemeClr val="tx1"/>
                </a:solidFill>
                <a:latin typeface="+mn-lt"/>
                <a:ea typeface="+mn-ea"/>
                <a:cs typeface="+mn-cs"/>
              </a:rPr>
              <a:t>— Identifies ways to track progress in engaging parents in changing the school health environment.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3D48EF-6D2D-4029-BC84-A13C991BC30B}" type="slidenum">
              <a:rPr lang="en-US" smtClean="0"/>
              <a:t>37</a:t>
            </a:fld>
            <a:endParaRPr lang="en-US"/>
          </a:p>
        </p:txBody>
      </p:sp>
    </p:spTree>
    <p:extLst>
      <p:ext uri="{BB962C8B-B14F-4D97-AF65-F5344CB8AC3E}">
        <p14:creationId xmlns:p14="http://schemas.microsoft.com/office/powerpoint/2010/main" val="2296407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9261" y="4480560"/>
            <a:ext cx="7062327" cy="4960620"/>
          </a:xfrm>
        </p:spPr>
        <p:txBody>
          <a:bodyPr>
            <a:noAutofit/>
          </a:bodyPr>
          <a:lstStyle/>
          <a:p>
            <a:pPr defTabSz="966612" eaLnBrk="0" fontAlgn="base" hangingPunct="0">
              <a:spcBef>
                <a:spcPct val="0"/>
              </a:spcBef>
              <a:spcAft>
                <a:spcPct val="0"/>
              </a:spcAft>
              <a:defRPr/>
            </a:pPr>
            <a:r>
              <a:rPr lang="en-US" sz="1200" b="1" dirty="0">
                <a:solidFill>
                  <a:schemeClr val="tx1"/>
                </a:solidFill>
              </a:rPr>
              <a:t>Narrative:</a:t>
            </a:r>
          </a:p>
          <a:p>
            <a:pPr eaLnBrk="0" fontAlgn="base" hangingPunct="0">
              <a:spcBef>
                <a:spcPct val="0"/>
              </a:spcBef>
              <a:spcAft>
                <a:spcPct val="0"/>
              </a:spcAft>
            </a:pPr>
            <a:endParaRPr lang="en-US" sz="1200" dirty="0">
              <a:solidFill>
                <a:schemeClr val="tx1"/>
              </a:solidFill>
              <a:ea typeface="ＭＳ Ｐゴシック" pitchFamily="1" charset="-128"/>
            </a:endParaRP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CDC encourages all policies, practices and processes be based on data-driven decision making. The CDC Division of Adolescent and School Health provides</a:t>
            </a:r>
            <a:r>
              <a:rPr lang="en-US" sz="1200" baseline="0" dirty="0">
                <a:solidFill>
                  <a:schemeClr val="tx1"/>
                </a:solidFill>
                <a:ea typeface="ＭＳ Ｐゴシック" pitchFamily="1" charset="-128"/>
              </a:rPr>
              <a:t> </a:t>
            </a:r>
            <a:r>
              <a:rPr lang="en-US" sz="1200" dirty="0">
                <a:solidFill>
                  <a:schemeClr val="tx1"/>
                </a:solidFill>
                <a:ea typeface="ＭＳ Ｐゴシック" pitchFamily="1" charset="-128"/>
              </a:rPr>
              <a:t>the following systems </a:t>
            </a:r>
          </a:p>
          <a:p>
            <a:pPr eaLnBrk="0" fontAlgn="base" hangingPunct="0">
              <a:spcBef>
                <a:spcPct val="0"/>
              </a:spcBef>
              <a:spcAft>
                <a:spcPct val="0"/>
              </a:spcAft>
            </a:pPr>
            <a:endParaRPr lang="en-US" sz="1200" dirty="0">
              <a:solidFill>
                <a:schemeClr val="tx1"/>
              </a:solidFill>
              <a:ea typeface="ＭＳ Ｐゴシック" pitchFamily="1" charset="-128"/>
            </a:endParaRPr>
          </a:p>
          <a:p>
            <a:pPr marL="0" indent="0" eaLnBrk="0" fontAlgn="base" hangingPunct="0">
              <a:spcBef>
                <a:spcPct val="0"/>
              </a:spcBef>
              <a:spcAft>
                <a:spcPct val="0"/>
              </a:spcAft>
              <a:buFont typeface="Arial" panose="020B0604020202020204" pitchFamily="34" charset="0"/>
              <a:buNone/>
            </a:pPr>
            <a:endParaRPr lang="en-US" sz="1200" dirty="0">
              <a:solidFill>
                <a:schemeClr val="tx1"/>
              </a:solidFill>
              <a:ea typeface="ＭＳ Ｐゴシック" pitchFamily="1" charset="-128"/>
            </a:endParaRPr>
          </a:p>
          <a:p>
            <a:pPr algn="l" eaLnBrk="0" fontAlgn="base" hangingPunct="0">
              <a:spcBef>
                <a:spcPct val="0"/>
              </a:spcBef>
              <a:spcAft>
                <a:spcPct val="0"/>
              </a:spcAft>
            </a:pPr>
            <a:r>
              <a:rPr lang="en-US" sz="1200" b="1" u="sng" dirty="0">
                <a:solidFill>
                  <a:schemeClr val="tx1"/>
                </a:solidFill>
                <a:ea typeface="ＭＳ Ｐゴシック" pitchFamily="1" charset="-128"/>
              </a:rPr>
              <a:t>School Health Profiles (Profiles)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Representative samples of secondary schools in states and cities for CDC priority health topics</a:t>
            </a:r>
          </a:p>
          <a:p>
            <a:endParaRPr lang="en-US" sz="1200" dirty="0">
              <a:solidFill>
                <a:schemeClr val="tx1"/>
              </a:solidFill>
            </a:endParaRPr>
          </a:p>
          <a:p>
            <a:pPr algn="l" eaLnBrk="0" fontAlgn="base" hangingPunct="0">
              <a:spcBef>
                <a:spcPct val="0"/>
              </a:spcBef>
              <a:spcAft>
                <a:spcPct val="0"/>
              </a:spcAft>
            </a:pPr>
            <a:r>
              <a:rPr lang="en-US" sz="1200" b="1" u="sng" dirty="0">
                <a:solidFill>
                  <a:schemeClr val="tx1"/>
                </a:solidFill>
                <a:ea typeface="ＭＳ Ｐゴシック" pitchFamily="1" charset="-128"/>
              </a:rPr>
              <a:t>Youth Risk Behavior Surveillance System (YRBSS)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National, state, and local data regarding student health behaviors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Biennial surveys of 9th-12th grade students</a:t>
            </a:r>
          </a:p>
          <a:p>
            <a:pPr marL="181240" indent="-181240" eaLnBrk="0" fontAlgn="base" hangingPunct="0">
              <a:spcBef>
                <a:spcPct val="0"/>
              </a:spcBef>
              <a:spcAft>
                <a:spcPct val="0"/>
              </a:spcAft>
              <a:buFont typeface="Arial" panose="020B0604020202020204" pitchFamily="34" charset="0"/>
              <a:buChar char="•"/>
            </a:pPr>
            <a:r>
              <a:rPr lang="en-US" sz="1200" dirty="0">
                <a:solidFill>
                  <a:schemeClr val="tx1"/>
                </a:solidFill>
                <a:ea typeface="ＭＳ Ｐゴシック" pitchFamily="1" charset="-128"/>
              </a:rPr>
              <a:t>Categories: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Dietary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Physical activity</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Body weight and asthma</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Sexual behaviors</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Unintentional injury and violence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Tobacco use</a:t>
            </a:r>
          </a:p>
          <a:p>
            <a:pPr marL="664546" lvl="1" indent="-181240" eaLnBrk="0" hangingPunct="0">
              <a:buFont typeface="Arial" panose="020B0604020202020204" pitchFamily="34" charset="0"/>
              <a:buChar char="•"/>
            </a:pPr>
            <a:r>
              <a:rPr lang="en-US" sz="1200" dirty="0">
                <a:solidFill>
                  <a:schemeClr val="tx1"/>
                </a:solidFill>
                <a:ea typeface="ＭＳ Ｐゴシック" pitchFamily="1" charset="-128"/>
              </a:rPr>
              <a:t>Alcohol and other drug use</a:t>
            </a:r>
          </a:p>
          <a:p>
            <a:pPr marL="181240" indent="-181240" eaLnBrk="0" fontAlgn="base" hangingPunct="0">
              <a:spcBef>
                <a:spcPct val="0"/>
              </a:spcBef>
              <a:spcAft>
                <a:spcPct val="0"/>
              </a:spcAft>
              <a:buFont typeface="Arial" panose="020B0604020202020204" pitchFamily="34" charset="0"/>
              <a:buChar char="•"/>
            </a:pPr>
            <a:endParaRPr lang="en-US" sz="1200" b="1" dirty="0">
              <a:solidFill>
                <a:schemeClr val="tx1"/>
              </a:solidFill>
              <a:ea typeface="ＭＳ Ｐゴシック" pitchFamily="1" charset="-128"/>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66027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Narrative: </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Virtual Healthy School (VHS) is an online interactive school building that visualizes how the ten components of the Whole School, Whole Child, Whole Community (WSCC) model are integrated into the health office, classroom, teacher break room, hallways, cafeteria, gymnasium, recreational field, community, and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VHS gives life to the WSCC model through the familiar environment of a school, illustrating for education professionals that schools just like their own can easily be transformed to meet the needs of the whole child so they are ready to learn.</a:t>
            </a:r>
          </a:p>
          <a:p>
            <a:endParaRPr lang="en-US" sz="1200" dirty="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6508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a:t>
            </a:fld>
            <a:endParaRPr lang="en-US" dirty="0"/>
          </a:p>
        </p:txBody>
      </p:sp>
    </p:spTree>
    <p:extLst>
      <p:ext uri="{BB962C8B-B14F-4D97-AF65-F5344CB8AC3E}">
        <p14:creationId xmlns:p14="http://schemas.microsoft.com/office/powerpoint/2010/main" val="2509887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CDC </a:t>
            </a:r>
            <a:r>
              <a:rPr lang="en-US" baseline="0" dirty="0"/>
              <a:t>resources are online at </a:t>
            </a:r>
            <a:r>
              <a:rPr lang="en-US" sz="1200" dirty="0">
                <a:solidFill>
                  <a:schemeClr val="tx1"/>
                </a:solidFill>
              </a:rPr>
              <a:t>www.cdc.gov/healthyschools.</a:t>
            </a:r>
            <a:r>
              <a:rPr lang="en-US" sz="1200" baseline="0" dirty="0">
                <a:solidFill>
                  <a:schemeClr val="tx1"/>
                </a:solidFill>
              </a:rPr>
              <a:t> Y</a:t>
            </a:r>
            <a:r>
              <a:rPr lang="en-US" baseline="0" dirty="0">
                <a:solidFill>
                  <a:schemeClr val="tx1"/>
                </a:solidFill>
              </a:rPr>
              <a:t>ou can </a:t>
            </a:r>
            <a:r>
              <a:rPr lang="en-US" baseline="0" dirty="0"/>
              <a:t>click on the various topic areas of interest, including the </a:t>
            </a:r>
            <a:r>
              <a:rPr lang="en-US" sz="1200" dirty="0"/>
              <a:t>Whole School, Whole Child, Whole Community model </a:t>
            </a:r>
            <a:r>
              <a:rPr lang="en-US" baseline="0" dirty="0"/>
              <a:t>which provides an overview and additional details on the ten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4AB88FE-1D41-4C00-B0C4-DB01E8CA795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33309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b="1" dirty="0"/>
              <a:t>Narrative:</a:t>
            </a:r>
          </a:p>
          <a:p>
            <a:endParaRPr lang="en-US" sz="1200" dirty="0"/>
          </a:p>
          <a:p>
            <a:pPr marL="181240" indent="-181240">
              <a:buFont typeface="Arial" panose="020B0604020202020204" pitchFamily="34" charset="0"/>
              <a:buChar char="•"/>
            </a:pPr>
            <a:r>
              <a:rPr lang="en-US" sz="1200" dirty="0"/>
              <a:t>School health services and care coordination for students with chronic health conditions can improve health outcomes and academic achievement, and reduce absenteeism. Direct health education for students and their caregivers can have similar positive effects. Using a multi-tiered approach based on the Whole School, Whole Child, Whole Community model that includes mental health services, appropriate nutrition and physical activity, a safe physical environment, and appropriate staff professional development, can help students with chronic health conditions succeed.</a:t>
            </a:r>
          </a:p>
          <a:p>
            <a:endParaRPr lang="en-US" sz="1200" dirty="0"/>
          </a:p>
          <a:p>
            <a:pPr marL="181240" indent="-181240">
              <a:buFont typeface="Arial" panose="020B0604020202020204" pitchFamily="34" charset="0"/>
              <a:buChar char="•"/>
            </a:pPr>
            <a:r>
              <a:rPr lang="en-US" sz="1200" dirty="0"/>
              <a:t>Some chronic health conditions may compromise students’ academic performance. However, many students with chronic health conditions can still achieve at a high level, especially when they have appropriate support at home, at school, and in their communities. </a:t>
            </a:r>
          </a:p>
          <a:p>
            <a:endParaRPr lang="en-US" sz="1200" b="1" i="1" dirty="0"/>
          </a:p>
          <a:p>
            <a:pPr marL="181240" indent="-181240">
              <a:buFont typeface="Arial" panose="020B0604020202020204" pitchFamily="34" charset="0"/>
              <a:buChar char="•"/>
            </a:pPr>
            <a:r>
              <a:rPr lang="en-US" sz="1200" dirty="0"/>
              <a:t>Students with chronic health conditions can benefit from monitoring of academic progress and early intervention, if needed, at school. </a:t>
            </a:r>
          </a:p>
          <a:p>
            <a:endParaRPr lang="en-US" sz="1200" dirty="0"/>
          </a:p>
          <a:p>
            <a:pPr marL="181240" indent="-181240">
              <a:buFont typeface="Arial" panose="020B0604020202020204" pitchFamily="34" charset="0"/>
              <a:buChar char="•"/>
            </a:pPr>
            <a:r>
              <a:rPr lang="en-US" sz="1200" dirty="0"/>
              <a:t>Teacher training should include accurate expectations about the academic potential of children with chronic health conditions. Labels related to health conditions can lead teachers to underestimate a students’ potential, which could affect students’ self-concept and perceptions of their own academic ability.</a:t>
            </a:r>
          </a:p>
          <a:p>
            <a:endParaRPr lang="en-US" sz="1200" dirty="0"/>
          </a:p>
          <a:p>
            <a:endParaRPr lang="en-US" sz="1200" b="1"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41</a:t>
            </a:fld>
            <a:endParaRPr lang="en-US" dirty="0"/>
          </a:p>
        </p:txBody>
      </p:sp>
    </p:spTree>
    <p:extLst>
      <p:ext uri="{BB962C8B-B14F-4D97-AF65-F5344CB8AC3E}">
        <p14:creationId xmlns:p14="http://schemas.microsoft.com/office/powerpoint/2010/main" val="286814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42</a:t>
            </a:fld>
            <a:endParaRPr lang="en-US" dirty="0"/>
          </a:p>
        </p:txBody>
      </p:sp>
    </p:spTree>
    <p:extLst>
      <p:ext uri="{BB962C8B-B14F-4D97-AF65-F5344CB8AC3E}">
        <p14:creationId xmlns:p14="http://schemas.microsoft.com/office/powerpoint/2010/main" val="225059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b="1" dirty="0"/>
              <a:t>Narrative: </a:t>
            </a:r>
          </a:p>
          <a:p>
            <a:endParaRPr lang="en-US" dirty="0"/>
          </a:p>
          <a:p>
            <a:r>
              <a:rPr lang="en-US" dirty="0"/>
              <a:t>Here</a:t>
            </a:r>
            <a:r>
              <a:rPr lang="en-US" baseline="0" dirty="0"/>
              <a:t> are estimates of the percentage of students affected by various conditions that are typically seen by school health personnel.  This is not intended to be a complete list of all chronic health conditions.</a:t>
            </a:r>
          </a:p>
          <a:p>
            <a:endParaRPr lang="en-US" dirty="0"/>
          </a:p>
          <a:p>
            <a:pPr marL="181240" indent="-181240">
              <a:buFont typeface="Arial" panose="020B0604020202020204" pitchFamily="34" charset="0"/>
              <a:buChar char="•"/>
            </a:pPr>
            <a:r>
              <a:rPr lang="en-US" dirty="0"/>
              <a:t>Prevalence means the number of cases of</a:t>
            </a:r>
            <a:r>
              <a:rPr lang="en-US" baseline="0" dirty="0"/>
              <a:t> a particular condition among a group of people, or the percentage of people in a group who have the condition.  </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Since there is not one central source of data, the information on this slide comes from several studies. For example, there is a range for the prevalence of asthma which varies by source. Note that the prevalence of children with asthma is nearly twice as high for those living in poverty vs those who are not.</a:t>
            </a:r>
          </a:p>
        </p:txBody>
      </p:sp>
      <p:sp>
        <p:nvSpPr>
          <p:cNvPr id="4" name="Slide Number Placeholder 3"/>
          <p:cNvSpPr>
            <a:spLocks noGrp="1"/>
          </p:cNvSpPr>
          <p:nvPr>
            <p:ph type="sldNum" sz="quarter" idx="10"/>
          </p:nvPr>
        </p:nvSpPr>
        <p:spPr/>
        <p:txBody>
          <a:bodyPr/>
          <a:lstStyle/>
          <a:p>
            <a:fld id="{EFE5F267-D856-4AB0-916C-CD167E1775BA}" type="slidenum">
              <a:rPr lang="en-US" smtClean="0"/>
              <a:pPr/>
              <a:t>5</a:t>
            </a:fld>
            <a:endParaRPr lang="en-US" dirty="0"/>
          </a:p>
        </p:txBody>
      </p:sp>
    </p:spTree>
    <p:extLst>
      <p:ext uri="{BB962C8B-B14F-4D97-AF65-F5344CB8AC3E}">
        <p14:creationId xmlns:p14="http://schemas.microsoft.com/office/powerpoint/2010/main" val="389722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Narrative: </a:t>
            </a:r>
          </a:p>
          <a:p>
            <a:endParaRPr lang="en-US" dirty="0"/>
          </a:p>
          <a:p>
            <a:pPr marL="285750" indent="-285750">
              <a:buFont typeface="Arial" panose="020B0604020202020204" pitchFamily="34" charset="0"/>
              <a:buChar char="•"/>
            </a:pPr>
            <a:r>
              <a:rPr lang="en-US" sz="1200" dirty="0"/>
              <a:t>Published scientific evidence shows the benefits of school-based management of chronic health conditions.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Managing chronic health conditions may help improve health and academic outcomes.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Schools can use several strategies to support students with chronic health conditions.</a:t>
            </a:r>
          </a:p>
          <a:p>
            <a:endParaRPr lang="en-US" sz="1100"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6</a:t>
            </a:fld>
            <a:endParaRPr lang="en-US" dirty="0"/>
          </a:p>
        </p:txBody>
      </p:sp>
    </p:spTree>
    <p:extLst>
      <p:ext uri="{BB962C8B-B14F-4D97-AF65-F5344CB8AC3E}">
        <p14:creationId xmlns:p14="http://schemas.microsoft.com/office/powerpoint/2010/main" val="373072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EFD4B-2173-4E31-B0F9-47101C404D53}" type="slidenum">
              <a:rPr lang="en-US" smtClean="0"/>
              <a:pPr fontAlgn="base">
                <a:spcBef>
                  <a:spcPct val="0"/>
                </a:spcBef>
                <a:spcAft>
                  <a:spcPct val="0"/>
                </a:spcAft>
                <a:defRPr/>
              </a:pPr>
              <a:t>7</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292101" y="4335463"/>
            <a:ext cx="6410325"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Narrative: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Calibri" panose="020F0502020204030204" pitchFamily="34" charset="0"/>
              </a:rPr>
              <a:t>The traditional coordinated school health (CSH) approach has been a mainstay of school health in the United States since 1987. </a:t>
            </a:r>
            <a:r>
              <a:rPr lang="en-US" sz="1200" dirty="0">
                <a:latin typeface="Calibri" panose="020F0502020204030204" pitchFamily="34" charset="0"/>
              </a:rPr>
              <a:t>Developed</a:t>
            </a:r>
            <a:r>
              <a:rPr lang="en-US" sz="1200" b="0" i="0" u="none" strike="noStrike" kern="1200" baseline="0" dirty="0">
                <a:solidFill>
                  <a:schemeClr val="tx1"/>
                </a:solidFill>
                <a:latin typeface="Calibri" panose="020F0502020204030204" pitchFamily="34" charset="0"/>
              </a:rPr>
              <a:t> by the CDC, the CSH approach has provided a succinct and distinct framework for organizing a comprehensive approach to school health. </a:t>
            </a:r>
            <a:r>
              <a:rPr lang="en-US" sz="1200" kern="1200" dirty="0">
                <a:solidFill>
                  <a:schemeClr val="tx1"/>
                </a:solidFill>
                <a:effectLst/>
                <a:latin typeface="+mn-lt"/>
                <a:ea typeface="+mn-ea"/>
                <a:cs typeface="+mn-cs"/>
              </a:rPr>
              <a:t>CSH programs have helped to establish policies and practices in schools across the nation. There are eight components that</a:t>
            </a:r>
            <a:r>
              <a:rPr lang="en-US" sz="1200" kern="1200" baseline="0" dirty="0">
                <a:solidFill>
                  <a:schemeClr val="tx1"/>
                </a:solidFill>
                <a:effectLst/>
                <a:latin typeface="+mn-lt"/>
                <a:ea typeface="+mn-ea"/>
                <a:cs typeface="+mn-cs"/>
              </a:rPr>
              <a:t> are addressed with this model as shown here. </a:t>
            </a:r>
            <a:r>
              <a:rPr lang="en-US" sz="1200" b="0" i="0" u="none" strike="noStrike" kern="1200" baseline="0" dirty="0">
                <a:solidFill>
                  <a:schemeClr val="tx1"/>
                </a:solidFill>
                <a:latin typeface="Calibri" panose="020F0502020204030204" pitchFamily="34" charset="0"/>
              </a:rPr>
              <a:t>In addition to the CDC, many national health and education organizations have supported the CSH approach. </a:t>
            </a:r>
          </a:p>
          <a:p>
            <a:endParaRPr lang="en-US" sz="1200" b="0" i="0" u="none" strike="noStrike" kern="1200" baseline="0" dirty="0">
              <a:solidFill>
                <a:schemeClr val="tx1"/>
              </a:solidFill>
              <a:latin typeface="Calibri" panose="020F0502020204030204" pitchFamily="34" charset="0"/>
            </a:endParaRPr>
          </a:p>
          <a:p>
            <a:r>
              <a:rPr lang="en-US" sz="1200" b="0" i="0" u="none" strike="noStrike" kern="1200" baseline="0" dirty="0">
                <a:solidFill>
                  <a:schemeClr val="tx1"/>
                </a:solidFill>
                <a:latin typeface="Calibri" panose="020F0502020204030204" pitchFamily="34" charset="0"/>
              </a:rPr>
              <a:t>However, it has been viewed by educators as primarily a health initiative focused only on health outcomes and has consequently gained limited traction across the</a:t>
            </a:r>
            <a:r>
              <a:rPr lang="en-US" sz="1200" b="0" i="0" u="none" strike="noStrike" kern="1200" dirty="0">
                <a:solidFill>
                  <a:schemeClr val="tx1"/>
                </a:solidFill>
                <a:latin typeface="Calibri" panose="020F0502020204030204" pitchFamily="34" charset="0"/>
              </a:rPr>
              <a:t> </a:t>
            </a:r>
            <a:r>
              <a:rPr lang="en-US" sz="1200" b="0" i="0" u="none" strike="noStrike" kern="1200" baseline="0" dirty="0">
                <a:solidFill>
                  <a:schemeClr val="tx1"/>
                </a:solidFill>
                <a:latin typeface="Calibri" panose="020F0502020204030204" pitchFamily="34" charset="0"/>
              </a:rPr>
              <a:t>education sector.</a:t>
            </a:r>
          </a:p>
          <a:p>
            <a:pPr eaLnBrk="1" hangingPunct="1">
              <a:lnSpc>
                <a:spcPct val="80000"/>
              </a:lnSpc>
              <a:spcBef>
                <a:spcPct val="0"/>
              </a:spcBef>
            </a:pPr>
            <a:endParaRPr lang="en-US" sz="1200" kern="1200" dirty="0">
              <a:solidFill>
                <a:schemeClr val="tx1"/>
              </a:solidFill>
              <a:effectLst/>
              <a:latin typeface="+mn-lt"/>
              <a:ea typeface="+mn-ea"/>
              <a:cs typeface="+mn-cs"/>
            </a:endParaRPr>
          </a:p>
          <a:p>
            <a:pPr eaLnBrk="1" hangingPunct="1">
              <a:lnSpc>
                <a:spcPct val="80000"/>
              </a:lnSpc>
              <a:spcBef>
                <a:spcPct val="0"/>
              </a:spcBef>
            </a:pPr>
            <a:endParaRPr lang="en-US" sz="1200" kern="1200" dirty="0">
              <a:solidFill>
                <a:schemeClr val="tx1"/>
              </a:solidFill>
              <a:effectLst/>
              <a:latin typeface="+mn-lt"/>
              <a:ea typeface="+mn-ea"/>
              <a:cs typeface="+mn-cs"/>
            </a:endParaRPr>
          </a:p>
          <a:p>
            <a:pPr eaLnBrk="1" hangingPunct="1">
              <a:lnSpc>
                <a:spcPct val="80000"/>
              </a:lnSpc>
              <a:spcBef>
                <a:spcPct val="0"/>
              </a:spcBef>
            </a:pPr>
            <a:endParaRPr lang="en-US" altLang="en-US" sz="800" dirty="0"/>
          </a:p>
        </p:txBody>
      </p:sp>
    </p:spTree>
    <p:extLst>
      <p:ext uri="{BB962C8B-B14F-4D97-AF65-F5344CB8AC3E}">
        <p14:creationId xmlns:p14="http://schemas.microsoft.com/office/powerpoint/2010/main" val="94033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589280" y="4637249"/>
            <a:ext cx="6140027" cy="4993955"/>
          </a:xfrm>
        </p:spPr>
        <p:txBody>
          <a:bodyPr>
            <a:normAutofit fontScale="85000" lnSpcReduction="20000"/>
          </a:bodyPr>
          <a:lstStyle/>
          <a:p>
            <a:r>
              <a:rPr lang="en-US" b="1" dirty="0">
                <a:latin typeface="Times New Roman" panose="02020603050405020304" pitchFamily="18" charset="0"/>
              </a:rPr>
              <a:t>Narrative:</a:t>
            </a:r>
          </a:p>
          <a:p>
            <a:endParaRPr lang="en-US" dirty="0">
              <a:latin typeface="Times New Roman" panose="02020603050405020304" pitchFamily="18" charset="0"/>
            </a:endParaRPr>
          </a:p>
          <a:p>
            <a:r>
              <a:rPr lang="en-US" sz="1200" dirty="0">
                <a:latin typeface="+mn-lt"/>
              </a:rPr>
              <a:t>In 2012,  the CDC and ASCD began to work together to explore ways to more fully engage both education and health in the work of ensuring positive outcomes.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ＭＳ Ｐゴシック" pitchFamily="1" charset="-128"/>
              </a:rPr>
              <a:t>The Whole School, Whole Community, Whole Child (WSCC) model was</a:t>
            </a:r>
            <a:r>
              <a:rPr lang="en-US" sz="1200" baseline="0" dirty="0">
                <a:latin typeface="+mn-lt"/>
                <a:ea typeface="ＭＳ Ｐゴシック" pitchFamily="1" charset="-128"/>
              </a:rPr>
              <a:t> developed. It </a:t>
            </a:r>
            <a:r>
              <a:rPr lang="en-US" sz="1200" dirty="0">
                <a:latin typeface="+mn-lt"/>
                <a:ea typeface="ＭＳ Ｐゴシック" pitchFamily="1" charset="-128"/>
              </a:rPr>
              <a:t>combines and builds on elements of the traditional coordinated school health approach and the whole child framework. The new model responds to the call for greater alignment, integration, and collaboration between education and health to improve each child’s cognitive, physical, social, and emotional development.</a:t>
            </a:r>
          </a:p>
          <a:p>
            <a:endParaRPr lang="en-US" sz="1200" dirty="0">
              <a:latin typeface="+mn-lt"/>
              <a:ea typeface="ＭＳ Ｐゴシック" pitchFamily="1"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The WSCC model redirects attention onto the ultimate focus of the health and education  sectors—the child. It emphasizes a school-wide approach rather than one that is subject- or location-specific, and it acknowledges the position of learning, health, and the school as all being a part, and reflection, of the local community. </a:t>
            </a:r>
            <a:r>
              <a:rPr lang="en-US" sz="1200" dirty="0">
                <a:effectLst/>
                <a:latin typeface="+mn-lt"/>
              </a:rPr>
              <a:t>A holistic</a:t>
            </a:r>
            <a:r>
              <a:rPr lang="en-US" sz="1200" baseline="0" dirty="0">
                <a:effectLst/>
                <a:latin typeface="+mn-lt"/>
              </a:rPr>
              <a:t> </a:t>
            </a:r>
            <a:r>
              <a:rPr lang="en-US" sz="1200" dirty="0">
                <a:effectLst/>
                <a:latin typeface="+mn-lt"/>
              </a:rPr>
              <a:t>approach, which ensures that each student is healthy, safe, engaged, supported, and challenged, is</a:t>
            </a:r>
            <a:r>
              <a:rPr lang="en-US" sz="1200" baseline="0" dirty="0">
                <a:effectLst/>
                <a:latin typeface="+mn-lt"/>
              </a:rPr>
              <a:t> at the core</a:t>
            </a:r>
            <a:r>
              <a:rPr lang="en-US" sz="1200" dirty="0">
                <a:effectLst/>
                <a:latin typeface="+mn-lt"/>
              </a:rPr>
              <a:t> of comprehensive, sustainable school improvement and provides for long-term student success.</a:t>
            </a:r>
            <a:endParaRPr lang="en-US" sz="1200" dirty="0">
              <a:latin typeface="+mn-lt"/>
              <a:ea typeface="ＭＳ Ｐゴシック" pitchFamily="1" charset="-128"/>
            </a:endParaRPr>
          </a:p>
          <a:p>
            <a:r>
              <a:rPr lang="en-US" sz="1200" dirty="0">
                <a:latin typeface="+mn-lt"/>
                <a:ea typeface="ＭＳ Ｐゴシック" pitchFamily="1" charset="-128"/>
              </a:rPr>
              <a:t>~~~~~~~~~~~~~~~~~~~~~~~~~~~~~~~~~~~~~~~~~~~~~~~~~~~~~~~~~~~~~~~~~~~~~~~~~~~~~~~~~~~~~~~~~~~~~~~~~~~~~~~~~~~Additional</a:t>
            </a:r>
            <a:r>
              <a:rPr lang="en-US" sz="1200" baseline="0" dirty="0">
                <a:latin typeface="+mn-lt"/>
                <a:ea typeface="ＭＳ Ｐゴシック" pitchFamily="1" charset="-128"/>
              </a:rPr>
              <a:t> Information</a:t>
            </a:r>
            <a:endParaRPr lang="en-US" sz="1200" dirty="0">
              <a:latin typeface="+mn-lt"/>
              <a:ea typeface="ＭＳ Ｐゴシック" pitchFamily="1" charset="-128"/>
            </a:endParaRPr>
          </a:p>
          <a:p>
            <a:endParaRPr lang="en-US" sz="1200" dirty="0">
              <a:latin typeface="+mn-lt"/>
              <a:ea typeface="ＭＳ Ｐゴシック" pitchFamily="1" charset="-128"/>
            </a:endParaRPr>
          </a:p>
          <a:p>
            <a:r>
              <a:rPr lang="en-US" sz="1200" b="1" u="sng" dirty="0">
                <a:latin typeface="+mn-lt"/>
                <a:ea typeface="ＭＳ Ｐゴシック" pitchFamily="1" charset="-128"/>
              </a:rPr>
              <a:t>Inner</a:t>
            </a:r>
            <a:r>
              <a:rPr lang="en-US" sz="1200" b="1" u="sng" baseline="0" dirty="0">
                <a:latin typeface="+mn-lt"/>
                <a:ea typeface="ＭＳ Ｐゴシック" pitchFamily="1" charset="-128"/>
              </a:rPr>
              <a:t> Circle: </a:t>
            </a:r>
            <a:endParaRPr lang="en-US" sz="1200" b="1" u="sng" dirty="0">
              <a:latin typeface="+mn-lt"/>
              <a:ea typeface="ＭＳ Ｐゴシック" pitchFamily="1" charset="-128"/>
            </a:endParaRPr>
          </a:p>
          <a:p>
            <a:endParaRPr lang="en-US" sz="1200" dirty="0">
              <a:latin typeface="+mn-lt"/>
              <a:ea typeface="ＭＳ Ｐゴシック" pitchFamily="1" charset="-128"/>
            </a:endParaRPr>
          </a:p>
          <a:p>
            <a:r>
              <a:rPr lang="en-US" sz="1200" dirty="0">
                <a:latin typeface="+mn-lt"/>
                <a:ea typeface="ＭＳ Ｐゴシック" pitchFamily="1" charset="-128"/>
              </a:rPr>
              <a:t>It incorporates the components of a coordinated school health program around the tenets of the whole child framework to create a comprehensive approach to health and learning.</a:t>
            </a:r>
          </a:p>
          <a:p>
            <a:r>
              <a:rPr lang="en-US" sz="1200" dirty="0">
                <a:latin typeface="+mn-lt"/>
                <a:ea typeface="ＭＳ Ｐゴシック" pitchFamily="1" charset="-128"/>
              </a:rPr>
              <a:t> </a:t>
            </a:r>
            <a:endParaRPr lang="en-US" sz="1200" b="1" dirty="0">
              <a:latin typeface="+mn-lt"/>
              <a:ea typeface="ＭＳ Ｐゴシック" pitchFamily="1" charset="-128"/>
            </a:endParaRPr>
          </a:p>
          <a:p>
            <a:r>
              <a:rPr lang="en-US" sz="1200" b="1" dirty="0">
                <a:latin typeface="+mn-lt"/>
              </a:rPr>
              <a:t>Whole Child Tenets</a:t>
            </a:r>
          </a:p>
          <a:p>
            <a:r>
              <a:rPr lang="en-US" sz="1200" dirty="0">
                <a:latin typeface="+mn-lt"/>
              </a:rPr>
              <a:t>Each student enters school </a:t>
            </a:r>
            <a:r>
              <a:rPr lang="en-US" sz="1200" b="1" dirty="0">
                <a:latin typeface="+mn-lt"/>
                <a:hlinkClick r:id="rId3"/>
              </a:rPr>
              <a:t>healthy</a:t>
            </a:r>
            <a:r>
              <a:rPr lang="en-US" sz="1200" dirty="0">
                <a:latin typeface="+mn-lt"/>
              </a:rPr>
              <a:t> and learns about and practices a healthy lifestyle.</a:t>
            </a:r>
          </a:p>
          <a:p>
            <a:r>
              <a:rPr lang="en-US" sz="1200" dirty="0">
                <a:latin typeface="+mn-lt"/>
              </a:rPr>
              <a:t>Each student learns in an environment that is physically and emotionally </a:t>
            </a:r>
            <a:r>
              <a:rPr lang="en-US" sz="1200" b="1" dirty="0">
                <a:latin typeface="+mn-lt"/>
                <a:hlinkClick r:id="rId4"/>
              </a:rPr>
              <a:t>safe</a:t>
            </a:r>
            <a:r>
              <a:rPr lang="en-US" sz="1200" dirty="0">
                <a:latin typeface="+mn-lt"/>
              </a:rPr>
              <a:t> for students and adults.</a:t>
            </a:r>
          </a:p>
          <a:p>
            <a:r>
              <a:rPr lang="en-US" sz="1200" dirty="0">
                <a:latin typeface="+mn-lt"/>
              </a:rPr>
              <a:t>Each student is actively </a:t>
            </a:r>
            <a:r>
              <a:rPr lang="en-US" sz="1200" b="1" dirty="0">
                <a:latin typeface="+mn-lt"/>
                <a:hlinkClick r:id="rId5"/>
              </a:rPr>
              <a:t>engaged</a:t>
            </a:r>
            <a:r>
              <a:rPr lang="en-US" sz="1200" dirty="0">
                <a:latin typeface="+mn-lt"/>
              </a:rPr>
              <a:t> in learning and is connected to the school and broader community.</a:t>
            </a:r>
          </a:p>
          <a:p>
            <a:r>
              <a:rPr lang="en-US" sz="1200" dirty="0">
                <a:latin typeface="+mn-lt"/>
              </a:rPr>
              <a:t>Each student has access to personalized learning and is </a:t>
            </a:r>
            <a:r>
              <a:rPr lang="en-US" sz="1200" b="1" dirty="0">
                <a:latin typeface="+mn-lt"/>
                <a:hlinkClick r:id="rId6"/>
              </a:rPr>
              <a:t>supported</a:t>
            </a:r>
            <a:r>
              <a:rPr lang="en-US" sz="1200" dirty="0">
                <a:latin typeface="+mn-lt"/>
              </a:rPr>
              <a:t> by qualified, caring adults.</a:t>
            </a:r>
          </a:p>
          <a:p>
            <a:r>
              <a:rPr lang="en-US" sz="1200" dirty="0">
                <a:latin typeface="+mn-lt"/>
              </a:rPr>
              <a:t>Each student is </a:t>
            </a:r>
            <a:r>
              <a:rPr lang="en-US" sz="1200" b="1" dirty="0">
                <a:latin typeface="+mn-lt"/>
                <a:hlinkClick r:id="rId7"/>
              </a:rPr>
              <a:t>challenged</a:t>
            </a:r>
            <a:r>
              <a:rPr lang="en-US" sz="1200" dirty="0">
                <a:latin typeface="+mn-lt"/>
              </a:rPr>
              <a:t> academically and prepared for success in college or further study and for employment and participation in a global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CDC </a:t>
            </a:r>
            <a:r>
              <a:rPr lang="en-US" sz="1200" b="0" dirty="0">
                <a:latin typeface="+mn-lt"/>
              </a:rPr>
              <a:t>recognizes that for both the public health and school sectors, the public’s expectations and the staff responsibilities</a:t>
            </a:r>
            <a:r>
              <a:rPr lang="en-US" sz="1200" b="0" baseline="0" dirty="0">
                <a:latin typeface="+mn-lt"/>
              </a:rPr>
              <a:t> are more than any one sector can accomplish alone</a:t>
            </a:r>
            <a:r>
              <a:rPr lang="en-US" sz="1200" b="0" dirty="0">
                <a:latin typeface="+mn-lt"/>
              </a:rPr>
              <a:t>. More and more, schools are being asked to take a larger role in the social, mental and physical health and development of students—often without additional human and fiscal resources. All the while, the elements that are supported with resources for schools are academic in their accountability. CDC believes that practices</a:t>
            </a:r>
            <a:r>
              <a:rPr lang="en-US" sz="1200" b="0" baseline="0" dirty="0">
                <a:latin typeface="+mn-lt"/>
              </a:rPr>
              <a:t> based on the WSCC model</a:t>
            </a:r>
            <a:r>
              <a:rPr lang="en-US" sz="1200" b="0" dirty="0">
                <a:latin typeface="+mn-lt"/>
              </a:rPr>
              <a:t> can help with this burden placed on schools and achieve healthier outcomes for students and staff.</a:t>
            </a:r>
            <a:endParaRPr lang="en-US" sz="1200" baseline="0" dirty="0">
              <a:latin typeface="+mn-lt"/>
            </a:endParaRPr>
          </a:p>
          <a:p>
            <a:br>
              <a:rPr lang="en-US" sz="1200" dirty="0">
                <a:latin typeface="+mn-lt"/>
              </a:rPr>
            </a:br>
            <a:endParaRPr lang="en-US" sz="1200" dirty="0">
              <a:latin typeface="+mn-lt"/>
            </a:endParaRPr>
          </a:p>
        </p:txBody>
      </p:sp>
      <p:sp>
        <p:nvSpPr>
          <p:cNvPr id="4" name="Slide Number Placeholder 3"/>
          <p:cNvSpPr>
            <a:spLocks noGrp="1"/>
          </p:cNvSpPr>
          <p:nvPr>
            <p:ph type="sldNum" sz="quarter" idx="10"/>
          </p:nvPr>
        </p:nvSpPr>
        <p:spPr/>
        <p:txBody>
          <a:bodyPr/>
          <a:lstStyle/>
          <a:p>
            <a:fld id="{04AB88FE-1D41-4C00-B0C4-DB01E8CA795D}" type="slidenum">
              <a:rPr lang="en-US" smtClean="0"/>
              <a:pPr/>
              <a:t>8</a:t>
            </a:fld>
            <a:endParaRPr lang="en-US"/>
          </a:p>
        </p:txBody>
      </p:sp>
    </p:spTree>
    <p:extLst>
      <p:ext uri="{BB962C8B-B14F-4D97-AF65-F5344CB8AC3E}">
        <p14:creationId xmlns:p14="http://schemas.microsoft.com/office/powerpoint/2010/main" val="404607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rPr>
              <a:t>Narrative:</a:t>
            </a:r>
          </a:p>
          <a:p>
            <a:endParaRPr lang="en-US" b="1" dirty="0">
              <a:latin typeface="+mn-lt"/>
            </a:endParaRPr>
          </a:p>
          <a:p>
            <a:r>
              <a:rPr lang="en-US" b="0" baseline="0" dirty="0">
                <a:latin typeface="+mn-lt"/>
              </a:rPr>
              <a:t>Let’s turn our attention to the relationship between chronic health conditions and academic achievement</a:t>
            </a:r>
            <a:endParaRPr lang="en-US" b="0" dirty="0">
              <a:latin typeface="+mn-lt"/>
            </a:endParaRPr>
          </a:p>
        </p:txBody>
      </p:sp>
      <p:sp>
        <p:nvSpPr>
          <p:cNvPr id="4" name="Slide Number Placeholder 3"/>
          <p:cNvSpPr>
            <a:spLocks noGrp="1"/>
          </p:cNvSpPr>
          <p:nvPr>
            <p:ph type="sldNum" sz="quarter" idx="10"/>
          </p:nvPr>
        </p:nvSpPr>
        <p:spPr/>
        <p:txBody>
          <a:bodyPr/>
          <a:lstStyle/>
          <a:p>
            <a:fld id="{EFE5F267-D856-4AB0-916C-CD167E1775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7528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70614B-BAE8-C14E-9A6A-90020C95317B}" type="datetime1">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F191D-66B0-0845-AEE2-31F1866E21BA}" type="slidenum">
              <a:rPr lang="en-US" smtClean="0"/>
              <a:t>‹#›</a:t>
            </a:fld>
            <a:endParaRPr lang="en-US"/>
          </a:p>
        </p:txBody>
      </p:sp>
    </p:spTree>
    <p:extLst>
      <p:ext uri="{BB962C8B-B14F-4D97-AF65-F5344CB8AC3E}">
        <p14:creationId xmlns:p14="http://schemas.microsoft.com/office/powerpoint/2010/main" val="37920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30477-F5CE-5C48-8ED7-484DEBC4405C}" type="datetime1">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0C2E9-D6FA-1C4E-B468-45BEACD5CFBE}" type="slidenum">
              <a:rPr lang="en-US" smtClean="0"/>
              <a:t>‹#›</a:t>
            </a:fld>
            <a:endParaRPr lang="en-US"/>
          </a:p>
        </p:txBody>
      </p:sp>
    </p:spTree>
    <p:extLst>
      <p:ext uri="{BB962C8B-B14F-4D97-AF65-F5344CB8AC3E}">
        <p14:creationId xmlns:p14="http://schemas.microsoft.com/office/powerpoint/2010/main" val="375348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70A04-EF5E-2B49-A7BB-FF6895727C21}" type="datetime1">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14189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F3B2B-95AE-0E44-928E-597CA9F194B1}" type="datetime1">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4694D-99A2-49EB-BC1C-8CF90986025F}" type="slidenum">
              <a:rPr lang="en-US" smtClean="0"/>
              <a:pPr/>
              <a:t>‹#›</a:t>
            </a:fld>
            <a:endParaRPr lang="en-US" dirty="0"/>
          </a:p>
        </p:txBody>
      </p:sp>
    </p:spTree>
    <p:extLst>
      <p:ext uri="{BB962C8B-B14F-4D97-AF65-F5344CB8AC3E}">
        <p14:creationId xmlns:p14="http://schemas.microsoft.com/office/powerpoint/2010/main" val="29872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a:t>Bottom band: NCCDPHP</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t="87122"/>
          <a:stretch/>
        </p:blipFill>
        <p:spPr>
          <a:xfrm>
            <a:off x="0" y="6674440"/>
            <a:ext cx="9144000" cy="183560"/>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5203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3388A76-7903-4D96-BBE6-0510A66BCD71}" type="datetimeFigureOut">
              <a:rPr lang="en-US"/>
              <a:pPr>
                <a:defRPr/>
              </a:pPr>
              <a:t>8/3/2022</a:t>
            </a:fld>
            <a:endParaRPr lang="en-US" dirty="0"/>
          </a:p>
        </p:txBody>
      </p:sp>
      <p:sp>
        <p:nvSpPr>
          <p:cNvPr id="3" name="Footer Placeholder 21"/>
          <p:cNvSpPr>
            <a:spLocks noGrp="1"/>
          </p:cNvSpPr>
          <p:nvPr>
            <p:ph type="ftr" sz="quarter" idx="11"/>
          </p:nvPr>
        </p:nvSpPr>
        <p:spPr>
          <a:xfrm>
            <a:off x="2667000" y="6356354"/>
            <a:ext cx="3352800" cy="365125"/>
          </a:xfrm>
          <a:prstGeom prst="rect">
            <a:avLst/>
          </a:prstGeom>
        </p:spPr>
        <p:txBody>
          <a:bodyPr/>
          <a:lstStyle>
            <a:lvl1pPr>
              <a:defRPr dirty="0">
                <a:latin typeface="Arial" charset="0"/>
                <a:cs typeface="Arial" charset="0"/>
              </a:defRPr>
            </a:lvl1pPr>
          </a:lstStyle>
          <a:p>
            <a:pPr>
              <a:defRPr/>
            </a:pPr>
            <a:endParaRPr lang="en-US"/>
          </a:p>
        </p:txBody>
      </p:sp>
      <p:sp>
        <p:nvSpPr>
          <p:cNvPr id="4" name="Slide Number Placeholder 17"/>
          <p:cNvSpPr>
            <a:spLocks noGrp="1"/>
          </p:cNvSpPr>
          <p:nvPr>
            <p:ph type="sldNum" sz="quarter" idx="12"/>
          </p:nvPr>
        </p:nvSpPr>
        <p:spPr>
          <a:xfrm>
            <a:off x="7924800" y="6356354"/>
            <a:ext cx="762000" cy="365125"/>
          </a:xfrm>
          <a:prstGeom prst="rect">
            <a:avLst/>
          </a:prstGeom>
        </p:spPr>
        <p:txBody>
          <a:bodyPr/>
          <a:lstStyle>
            <a:lvl1pPr>
              <a:defRPr>
                <a:latin typeface="Arial" charset="0"/>
                <a:cs typeface="Arial" charset="0"/>
              </a:defRPr>
            </a:lvl1pPr>
          </a:lstStyle>
          <a:p>
            <a:pPr>
              <a:defRPr/>
            </a:pPr>
            <a:fld id="{50DA5188-D09D-4E2E-B895-348B1FF4EA1F}" type="slidenum">
              <a:rPr lang="en-US"/>
              <a:pPr>
                <a:defRPr/>
              </a:pPr>
              <a:t>‹#›</a:t>
            </a:fld>
            <a:endParaRPr lang="en-US" dirty="0"/>
          </a:p>
        </p:txBody>
      </p:sp>
    </p:spTree>
    <p:extLst>
      <p:ext uri="{BB962C8B-B14F-4D97-AF65-F5344CB8AC3E}">
        <p14:creationId xmlns:p14="http://schemas.microsoft.com/office/powerpoint/2010/main" val="6875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prstGeom prst="rect">
            <a:avLst/>
          </a:prstGeom>
        </p:spPr>
        <p:txBody>
          <a:bodyPr anchor="b"/>
          <a:lstStyle>
            <a:lvl1pPr algn="l">
              <a:defRPr sz="1125" b="1" baseline="0">
                <a:solidFill>
                  <a:schemeClr val="bg1"/>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1" y="273053"/>
            <a:ext cx="5111750" cy="5518151"/>
          </a:xfrm>
          <a:prstGeom prst="rect">
            <a:avLst/>
          </a:prstGeom>
        </p:spPr>
        <p:txBody>
          <a:bodyPr anchor="ctr" anchorCtr="0"/>
          <a:lstStyle>
            <a:lvl1pPr marL="192881" indent="-192881">
              <a:buClr>
                <a:schemeClr val="bg1"/>
              </a:buClr>
              <a:buSzPct val="70000"/>
              <a:buFont typeface="Wingdings" pitchFamily="2" charset="2"/>
              <a:buChar char="§"/>
              <a:defRPr sz="1350" b="1">
                <a:solidFill>
                  <a:schemeClr val="bg2"/>
                </a:solidFill>
                <a:latin typeface="Calibri" pitchFamily="34" charset="0"/>
              </a:defRPr>
            </a:lvl1pPr>
            <a:lvl2pPr>
              <a:buClr>
                <a:schemeClr val="bg1"/>
              </a:buClr>
              <a:buSzPct val="100000"/>
              <a:buFont typeface="Wingdings" pitchFamily="2" charset="2"/>
              <a:buChar char="§"/>
              <a:defRPr sz="1125">
                <a:solidFill>
                  <a:schemeClr val="bg2"/>
                </a:solidFill>
              </a:defRPr>
            </a:lvl2pPr>
            <a:lvl3pPr>
              <a:buClr>
                <a:schemeClr val="bg1"/>
              </a:buClr>
              <a:buSzPct val="100000"/>
              <a:buFont typeface="Arial" pitchFamily="34" charset="0"/>
              <a:buChar char="•"/>
              <a:defRPr sz="1013">
                <a:solidFill>
                  <a:schemeClr val="bg2"/>
                </a:solidFill>
              </a:defRPr>
            </a:lvl3pPr>
            <a:lvl4pPr>
              <a:buClr>
                <a:schemeClr val="bg1"/>
              </a:buClr>
              <a:buSzPct val="70000"/>
              <a:buFont typeface="Courier New" pitchFamily="49" charset="0"/>
              <a:buChar char="o"/>
              <a:defRPr sz="1013">
                <a:solidFill>
                  <a:schemeClr val="bg2"/>
                </a:solidFill>
              </a:defRPr>
            </a:lvl4pPr>
            <a:lvl5pPr>
              <a:buClr>
                <a:schemeClr val="bg1"/>
              </a:buClr>
              <a:buSzPct val="70000"/>
              <a:buFont typeface="Arial" pitchFamily="34" charset="0"/>
              <a:buChar char="•"/>
              <a:defRPr sz="1013">
                <a:solidFill>
                  <a:schemeClr val="bg2"/>
                </a:solidFill>
              </a:defRPr>
            </a:lvl5pPr>
            <a:lvl6pPr>
              <a:defRPr sz="1125"/>
            </a:lvl6pPr>
            <a:lvl7pPr>
              <a:defRPr sz="1125"/>
            </a:lvl7pPr>
            <a:lvl8pPr>
              <a:defRPr sz="1125"/>
            </a:lvl8pPr>
            <a:lvl9pPr>
              <a:defRPr sz="1125"/>
            </a:lvl9pPr>
          </a:lstStyle>
          <a:p>
            <a:pPr lvl="0"/>
            <a:endParaRPr lang="en-US" dirty="0"/>
          </a:p>
        </p:txBody>
      </p:sp>
      <p:sp>
        <p:nvSpPr>
          <p:cNvPr id="4" name="Text Placeholder 3"/>
          <p:cNvSpPr>
            <a:spLocks noGrp="1"/>
          </p:cNvSpPr>
          <p:nvPr>
            <p:ph type="body" sz="half" idx="2"/>
          </p:nvPr>
        </p:nvSpPr>
        <p:spPr>
          <a:xfrm>
            <a:off x="457203" y="1435104"/>
            <a:ext cx="3008313" cy="4356099"/>
          </a:xfrm>
          <a:prstGeom prst="rect">
            <a:avLst/>
          </a:prstGeom>
        </p:spPr>
        <p:txBody>
          <a:bodyPr/>
          <a:lstStyle>
            <a:lvl1pPr marL="0" indent="0">
              <a:buNone/>
              <a:defRPr sz="788" baseline="0">
                <a:solidFill>
                  <a:schemeClr val="bg2"/>
                </a:solidFill>
                <a:latin typeface="Calibri" pitchFamily="34" charset="0"/>
              </a:defRPr>
            </a:lvl1pPr>
            <a:lvl2pPr marL="257174" indent="0">
              <a:buNone/>
              <a:defRPr sz="675"/>
            </a:lvl2pPr>
            <a:lvl3pPr marL="514349" indent="0">
              <a:buNone/>
              <a:defRPr sz="563"/>
            </a:lvl3pPr>
            <a:lvl4pPr marL="771524" indent="0">
              <a:buNone/>
              <a:defRPr sz="506"/>
            </a:lvl4pPr>
            <a:lvl5pPr marL="1028699" indent="0">
              <a:buNone/>
              <a:defRPr sz="506"/>
            </a:lvl5pPr>
            <a:lvl6pPr marL="1285873" indent="0">
              <a:buNone/>
              <a:defRPr sz="506"/>
            </a:lvl6pPr>
            <a:lvl7pPr marL="1543048" indent="0">
              <a:buNone/>
              <a:defRPr sz="506"/>
            </a:lvl7pPr>
            <a:lvl8pPr marL="1800222" indent="0">
              <a:buNone/>
              <a:defRPr sz="506"/>
            </a:lvl8pPr>
            <a:lvl9pPr marL="2057396" indent="0">
              <a:buNone/>
              <a:defRPr sz="506"/>
            </a:lvl9pPr>
          </a:lstStyle>
          <a:p>
            <a:pPr lvl="0"/>
            <a:r>
              <a:rPr lang="en-US"/>
              <a:t>Click to edit Master text styles</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619"/>
              </a:lnSpc>
              <a:buNone/>
              <a:defRPr sz="619"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6221738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EDDBC9-F573-5A4E-8E07-626A22C3396E}" type="datetime1">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FD7ADB-6175-9B4F-9066-217CF0F33262}" type="slidenum">
              <a:rPr lang="en-US" smtClean="0"/>
              <a:t>‹#›</a:t>
            </a:fld>
            <a:endParaRPr lang="en-US"/>
          </a:p>
        </p:txBody>
      </p:sp>
    </p:spTree>
    <p:extLst>
      <p:ext uri="{BB962C8B-B14F-4D97-AF65-F5344CB8AC3E}">
        <p14:creationId xmlns:p14="http://schemas.microsoft.com/office/powerpoint/2010/main" val="3168693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halkBoardHeader.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3164840"/>
          </a:xfrm>
          <a:prstGeom prst="rect">
            <a:avLst/>
          </a:prstGeom>
        </p:spPr>
      </p:pic>
      <p:sp>
        <p:nvSpPr>
          <p:cNvPr id="2" name="Title Placeholder 1"/>
          <p:cNvSpPr>
            <a:spLocks noGrp="1"/>
          </p:cNvSpPr>
          <p:nvPr>
            <p:ph type="title"/>
          </p:nvPr>
        </p:nvSpPr>
        <p:spPr>
          <a:xfrm>
            <a:off x="3657600" y="274638"/>
            <a:ext cx="5029200" cy="2620962"/>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5B9B-28FA-E341-8F39-CC5498E5CE05}" type="datetime1">
              <a:rPr lang="en-US" smtClean="0"/>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191D-66B0-0845-AEE2-31F1866E21BA}" type="slidenum">
              <a:rPr lang="en-US" smtClean="0"/>
              <a:t>‹#›</a:t>
            </a:fld>
            <a:endParaRPr lang="en-US"/>
          </a:p>
        </p:txBody>
      </p:sp>
    </p:spTree>
    <p:extLst>
      <p:ext uri="{BB962C8B-B14F-4D97-AF65-F5344CB8AC3E}">
        <p14:creationId xmlns:p14="http://schemas.microsoft.com/office/powerpoint/2010/main" val="48695035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anGradientBackground.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8" name="Rectangle 7"/>
          <p:cNvSpPr/>
          <p:nvPr userDrawn="1"/>
        </p:nvSpPr>
        <p:spPr>
          <a:xfrm>
            <a:off x="0" y="0"/>
            <a:ext cx="9144000" cy="1676400"/>
          </a:xfrm>
          <a:prstGeom prst="rect">
            <a:avLst/>
          </a:prstGeom>
          <a:solidFill>
            <a:srgbClr val="225A4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676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31DD-B866-C546-8FFC-0C94BD45E446}" type="datetime1">
              <a:rPr lang="en-US" smtClean="0"/>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C2E9-D6FA-1C4E-B468-45BEACD5CFBE}" type="slidenum">
              <a:rPr lang="en-US" smtClean="0"/>
              <a:t>‹#›</a:t>
            </a:fld>
            <a:endParaRPr lang="en-US" dirty="0"/>
          </a:p>
        </p:txBody>
      </p:sp>
    </p:spTree>
    <p:extLst>
      <p:ext uri="{BB962C8B-B14F-4D97-AF65-F5344CB8AC3E}">
        <p14:creationId xmlns:p14="http://schemas.microsoft.com/office/powerpoint/2010/main" val="5988654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9" r:id="rId3"/>
    <p:sldLayoutId id="2147483681" r:id="rId4"/>
    <p:sldLayoutId id="2147483682" r:id="rId5"/>
    <p:sldLayoutId id="2147483683" r:id="rId6"/>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4800600" cy="6858000"/>
          </a:xfrm>
          <a:prstGeom prst="rect">
            <a:avLst/>
          </a:prstGeom>
          <a:solidFill>
            <a:srgbClr val="16A2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4114800" cy="6096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431C-5B8B-8745-9DA9-012779BF3C73}" type="datetime1">
              <a:rPr lang="en-US" smtClean="0"/>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8320860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healthyschool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cdc.gov/cdc-inf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
            <a:ext cx="5791200" cy="3124200"/>
          </a:xfrm>
          <a:noFill/>
        </p:spPr>
        <p:txBody>
          <a:bodyPr>
            <a:noAutofit/>
          </a:bodyPr>
          <a:lstStyle/>
          <a:p>
            <a:pPr algn="ctr"/>
            <a:br>
              <a:rPr lang="en-US" sz="3200" b="1" dirty="0"/>
            </a:br>
            <a:br>
              <a:rPr lang="en-US" sz="3200" b="1" dirty="0"/>
            </a:br>
            <a:br>
              <a:rPr lang="en-US" sz="3200" b="1" dirty="0"/>
            </a:br>
            <a:r>
              <a:rPr lang="en-US" sz="3200" b="1" dirty="0"/>
              <a:t>CDC Healthy Schools</a:t>
            </a:r>
            <a:br>
              <a:rPr lang="en-US" sz="3200" b="1" dirty="0"/>
            </a:br>
            <a:br>
              <a:rPr lang="en-US" sz="3200" b="1" dirty="0"/>
            </a:br>
            <a:r>
              <a:rPr lang="en-US" sz="3200" b="1" dirty="0"/>
              <a:t>Chronic Health Conditions in School Settings</a:t>
            </a:r>
            <a:br>
              <a:rPr lang="en-US" sz="3200" b="1" dirty="0"/>
            </a:br>
            <a:br>
              <a:rPr lang="en-US" sz="3200" b="1" dirty="0"/>
            </a:br>
            <a:br>
              <a:rPr lang="en-US" sz="3200" b="1" dirty="0"/>
            </a:br>
            <a:br>
              <a:rPr lang="en-US" sz="3200" b="1" dirty="0"/>
            </a:br>
            <a:endParaRPr lang="en-US" sz="3200" b="1"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descr="9KidsJumping-shutterstock_222828367.jpg"/>
          <p:cNvPicPr>
            <a:picLocks noChangeAspect="1"/>
          </p:cNvPicPr>
          <p:nvPr/>
        </p:nvPicPr>
        <p:blipFill rotWithShape="1">
          <a:blip r:embed="rId3" cstate="email">
            <a:extLst>
              <a:ext uri="{28A0092B-C50C-407E-A947-70E740481C1C}">
                <a14:useLocalDpi xmlns:a14="http://schemas.microsoft.com/office/drawing/2010/main" val="0"/>
              </a:ext>
            </a:extLst>
          </a:blip>
          <a:srcRect l="22964" t="9076" r="2631" b="8778"/>
          <a:stretch/>
        </p:blipFill>
        <p:spPr>
          <a:xfrm>
            <a:off x="0" y="3175000"/>
            <a:ext cx="9144000" cy="368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7316" y="6172200"/>
            <a:ext cx="1121739" cy="531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Health Conditions and Academic Achievement</a:t>
            </a:r>
          </a:p>
        </p:txBody>
      </p:sp>
      <p:sp>
        <p:nvSpPr>
          <p:cNvPr id="4" name="Slide Number Placeholder 3"/>
          <p:cNvSpPr>
            <a:spLocks noGrp="1"/>
          </p:cNvSpPr>
          <p:nvPr>
            <p:ph type="sldNum" sz="quarter" idx="12"/>
          </p:nvPr>
        </p:nvSpPr>
        <p:spPr/>
        <p:txBody>
          <a:bodyPr/>
          <a:lstStyle/>
          <a:p>
            <a:fld id="{8C34694D-99A2-49EB-BC1C-8CF90986025F}" type="slidenum">
              <a:rPr lang="en-US" smtClean="0"/>
              <a:pPr/>
              <a:t>10</a:t>
            </a:fld>
            <a:endParaRPr lang="en-US" dirty="0"/>
          </a:p>
        </p:txBody>
      </p:sp>
      <p:pic>
        <p:nvPicPr>
          <p:cNvPr id="5" name="Content Placeholder 4"/>
          <p:cNvPicPr>
            <a:picLocks noGrp="1" noChangeAspect="1"/>
          </p:cNvPicPr>
          <p:nvPr>
            <p:ph idx="1"/>
          </p:nvPr>
        </p:nvPicPr>
        <p:blipFill>
          <a:blip r:embed="rId3"/>
          <a:stretch>
            <a:fillRect/>
          </a:stretch>
        </p:blipFill>
        <p:spPr>
          <a:xfrm>
            <a:off x="2802753" y="1799471"/>
            <a:ext cx="3538494" cy="4570332"/>
          </a:xfrm>
          <a:prstGeom prst="rect">
            <a:avLst/>
          </a:prstGeom>
        </p:spPr>
      </p:pic>
      <p:sp>
        <p:nvSpPr>
          <p:cNvPr id="3" name="TextBox 2"/>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314587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a:t>Chronic Health Conditions and Academic Achievement</a:t>
            </a:r>
          </a:p>
        </p:txBody>
      </p:sp>
      <p:sp>
        <p:nvSpPr>
          <p:cNvPr id="5" name="Content Placeholder 4"/>
          <p:cNvSpPr>
            <a:spLocks noGrp="1"/>
          </p:cNvSpPr>
          <p:nvPr>
            <p:ph sz="half" idx="1"/>
          </p:nvPr>
        </p:nvSpPr>
        <p:spPr>
          <a:xfrm>
            <a:off x="304800" y="1874837"/>
            <a:ext cx="4038600" cy="4525963"/>
          </a:xfrm>
        </p:spPr>
        <p:txBody>
          <a:bodyPr>
            <a:normAutofit lnSpcReduction="10000"/>
          </a:bodyPr>
          <a:lstStyle/>
          <a:p>
            <a:pPr lvl="0"/>
            <a:r>
              <a:rPr lang="en-US" dirty="0"/>
              <a:t>Academic achievement includes: </a:t>
            </a:r>
          </a:p>
          <a:p>
            <a:pPr lvl="1">
              <a:buFont typeface="Arial" panose="020B0604020202020204" pitchFamily="34" charset="0"/>
              <a:buChar char="•"/>
            </a:pPr>
            <a:r>
              <a:rPr lang="en-US" dirty="0"/>
              <a:t>Academic performance</a:t>
            </a:r>
          </a:p>
          <a:p>
            <a:pPr lvl="2">
              <a:buFont typeface="Wingdings" panose="05000000000000000000" pitchFamily="2" charset="2"/>
              <a:buChar char="Ø"/>
            </a:pPr>
            <a:r>
              <a:rPr lang="en-US" dirty="0"/>
              <a:t>class grades, standardized test scores, and graduation rates</a:t>
            </a:r>
          </a:p>
          <a:p>
            <a:pPr lvl="1">
              <a:buFont typeface="Arial" panose="020B0604020202020204" pitchFamily="34" charset="0"/>
              <a:buChar char="•"/>
            </a:pPr>
            <a:r>
              <a:rPr lang="en-US" dirty="0"/>
              <a:t>Education behavior </a:t>
            </a:r>
          </a:p>
          <a:p>
            <a:pPr lvl="2">
              <a:buFont typeface="Wingdings" panose="05000000000000000000" pitchFamily="2" charset="2"/>
              <a:buChar char="Ø"/>
            </a:pPr>
            <a:r>
              <a:rPr lang="en-US" dirty="0"/>
              <a:t>attendance, retention, and classroom behavior</a:t>
            </a:r>
          </a:p>
          <a:p>
            <a:pPr lvl="1">
              <a:buFont typeface="Arial" panose="020B0604020202020204" pitchFamily="34" charset="0"/>
              <a:buChar char="•"/>
            </a:pPr>
            <a:r>
              <a:rPr lang="en-US" dirty="0"/>
              <a:t>Cognitive skills</a:t>
            </a:r>
          </a:p>
          <a:p>
            <a:pPr lvl="2">
              <a:buFont typeface="Wingdings" panose="05000000000000000000" pitchFamily="2" charset="2"/>
              <a:buChar char="Ø"/>
            </a:pPr>
            <a:r>
              <a:rPr lang="en-US" dirty="0"/>
              <a:t>concentration and memory</a:t>
            </a:r>
          </a:p>
          <a:p>
            <a:endParaRPr lang="en-US" dirty="0"/>
          </a:p>
        </p:txBody>
      </p:sp>
      <p:pic>
        <p:nvPicPr>
          <p:cNvPr id="3" name="Picture 2" descr="GradedTest-shutterstock_835955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2667000"/>
            <a:ext cx="3962400" cy="264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
        <p:nvSpPr>
          <p:cNvPr id="9" name="Slide Number Placeholder 8"/>
          <p:cNvSpPr>
            <a:spLocks noGrp="1"/>
          </p:cNvSpPr>
          <p:nvPr>
            <p:ph type="sldNum" sz="quarter" idx="12"/>
          </p:nvPr>
        </p:nvSpPr>
        <p:spPr/>
        <p:txBody>
          <a:bodyPr/>
          <a:lstStyle/>
          <a:p>
            <a:fld id="{8C34694D-99A2-49EB-BC1C-8CF90986025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76400"/>
          </a:xfrm>
        </p:spPr>
        <p:txBody>
          <a:bodyPr anchor="ctr">
            <a:normAutofit/>
          </a:bodyPr>
          <a:lstStyle/>
          <a:p>
            <a:pPr>
              <a:lnSpc>
                <a:spcPct val="90000"/>
              </a:lnSpc>
            </a:pPr>
            <a:r>
              <a:rPr lang="en-US" dirty="0"/>
              <a:t>Chronic Health Conditions </a:t>
            </a:r>
            <a:br>
              <a:rPr lang="en-US" dirty="0"/>
            </a:br>
            <a:r>
              <a:rPr lang="en-US" dirty="0"/>
              <a:t>and Absenteeism </a:t>
            </a:r>
            <a:endParaRPr lang="en-US" sz="4800" dirty="0"/>
          </a:p>
        </p:txBody>
      </p:sp>
      <p:sp>
        <p:nvSpPr>
          <p:cNvPr id="6" name="Content Placeholder 5"/>
          <p:cNvSpPr>
            <a:spLocks noGrp="1"/>
          </p:cNvSpPr>
          <p:nvPr>
            <p:ph idx="1"/>
          </p:nvPr>
        </p:nvSpPr>
        <p:spPr>
          <a:xfrm>
            <a:off x="457200" y="1951037"/>
            <a:ext cx="8229600" cy="4297363"/>
          </a:xfrm>
        </p:spPr>
        <p:txBody>
          <a:bodyPr>
            <a:normAutofit/>
          </a:bodyPr>
          <a:lstStyle/>
          <a:p>
            <a:pPr lvl="0"/>
            <a:r>
              <a:rPr lang="en-US" sz="2800" dirty="0"/>
              <a:t>Attendance is linked to student progress and academic achievement. </a:t>
            </a:r>
          </a:p>
          <a:p>
            <a:pPr lvl="0"/>
            <a:endParaRPr lang="en-US" sz="2800" dirty="0"/>
          </a:p>
          <a:p>
            <a:pPr lvl="0"/>
            <a:r>
              <a:rPr lang="en-US" sz="2800" dirty="0"/>
              <a:t>Poor attendance can lead to dropping out. </a:t>
            </a:r>
          </a:p>
          <a:p>
            <a:pPr lvl="0"/>
            <a:endParaRPr lang="en-US" sz="2800" dirty="0"/>
          </a:p>
          <a:p>
            <a:pPr lvl="0"/>
            <a:r>
              <a:rPr lang="en-US" sz="2800" dirty="0"/>
              <a:t>Chronic absenteeism (missing 10 % or more of school days for any reason, excused or unexcused) is an early warning sign of academic risk.</a:t>
            </a:r>
          </a:p>
        </p:txBody>
      </p:sp>
      <p:sp>
        <p:nvSpPr>
          <p:cNvPr id="3" name="Slide Number Placeholder 2"/>
          <p:cNvSpPr>
            <a:spLocks noGrp="1"/>
          </p:cNvSpPr>
          <p:nvPr>
            <p:ph type="sldNum" sz="quarter" idx="12"/>
          </p:nvPr>
        </p:nvSpPr>
        <p:spPr/>
        <p:txBody>
          <a:bodyPr/>
          <a:lstStyle/>
          <a:p>
            <a:fld id="{8C34694D-99A2-49EB-BC1C-8CF90986025F}" type="slidenum">
              <a:rPr lang="en-US" smtClean="0"/>
              <a:pPr/>
              <a:t>12</a:t>
            </a:fld>
            <a:endParaRPr lang="en-US" dirty="0"/>
          </a:p>
        </p:txBody>
      </p:sp>
      <p:sp>
        <p:nvSpPr>
          <p:cNvPr id="5" name="TextBox 4"/>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pPr>
            <a:r>
              <a:rPr lang="en-US" dirty="0"/>
              <a:t>Chronic Health Conditions and Academic Achievement: Asthma</a:t>
            </a:r>
          </a:p>
        </p:txBody>
      </p:sp>
      <p:sp>
        <p:nvSpPr>
          <p:cNvPr id="5" name="Content Placeholder 4"/>
          <p:cNvSpPr>
            <a:spLocks noGrp="1"/>
          </p:cNvSpPr>
          <p:nvPr>
            <p:ph idx="1"/>
          </p:nvPr>
        </p:nvSpPr>
        <p:spPr>
          <a:xfrm>
            <a:off x="457200" y="1828800"/>
            <a:ext cx="7924800" cy="4419599"/>
          </a:xfrm>
        </p:spPr>
        <p:txBody>
          <a:bodyPr>
            <a:normAutofit lnSpcReduction="10000"/>
          </a:bodyPr>
          <a:lstStyle/>
          <a:p>
            <a:pPr lvl="1">
              <a:buFont typeface="Arial" pitchFamily="34" charset="0"/>
              <a:buChar char="•"/>
            </a:pPr>
            <a:r>
              <a:rPr lang="en-US" dirty="0"/>
              <a:t>Asthma has been the focus of most studies that have student outcome data</a:t>
            </a:r>
          </a:p>
          <a:p>
            <a:pPr lvl="2">
              <a:buFont typeface="Arial" pitchFamily="34" charset="0"/>
              <a:buChar char="•"/>
            </a:pPr>
            <a:r>
              <a:rPr lang="en-US" dirty="0"/>
              <a:t>most frequently associated with school days missed</a:t>
            </a:r>
          </a:p>
          <a:p>
            <a:pPr lvl="2">
              <a:buFont typeface="Arial" pitchFamily="34" charset="0"/>
              <a:buChar char="•"/>
            </a:pPr>
            <a:endParaRPr lang="en-US" dirty="0"/>
          </a:p>
          <a:p>
            <a:pPr lvl="1">
              <a:buFont typeface="Arial" pitchFamily="34" charset="0"/>
              <a:buChar char="•"/>
            </a:pPr>
            <a:r>
              <a:rPr lang="en-US" dirty="0"/>
              <a:t>Students in schools with a higher percentage of low-income students are more likely to miss school because of asthma.</a:t>
            </a:r>
          </a:p>
          <a:p>
            <a:pPr lvl="1">
              <a:buFont typeface="Arial" pitchFamily="34" charset="0"/>
              <a:buChar char="•"/>
            </a:pPr>
            <a:endParaRPr lang="en-US" dirty="0"/>
          </a:p>
          <a:p>
            <a:pPr lvl="1">
              <a:buFont typeface="Arial" pitchFamily="34" charset="0"/>
              <a:buChar char="•"/>
            </a:pPr>
            <a:r>
              <a:rPr lang="en-US" dirty="0"/>
              <a:t>Having asthma alone does not </a:t>
            </a:r>
            <a:r>
              <a:rPr lang="en-US" b="1" dirty="0"/>
              <a:t>cause</a:t>
            </a:r>
            <a:r>
              <a:rPr lang="en-US" dirty="0"/>
              <a:t> absenteeism or lower academic achievement.</a:t>
            </a:r>
          </a:p>
        </p:txBody>
      </p:sp>
      <p:sp>
        <p:nvSpPr>
          <p:cNvPr id="3" name="Slide Number Placeholder 2"/>
          <p:cNvSpPr>
            <a:spLocks noGrp="1"/>
          </p:cNvSpPr>
          <p:nvPr>
            <p:ph type="sldNum" sz="quarter" idx="12"/>
          </p:nvPr>
        </p:nvSpPr>
        <p:spPr/>
        <p:txBody>
          <a:bodyPr/>
          <a:lstStyle/>
          <a:p>
            <a:fld id="{8C34694D-99A2-49EB-BC1C-8CF90986025F}" type="slidenum">
              <a:rPr lang="en-US" smtClean="0"/>
              <a:pPr/>
              <a:t>13</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t>Chronic Health Conditions and Academic Achievement: Asthma</a:t>
            </a:r>
          </a:p>
        </p:txBody>
      </p:sp>
      <p:sp>
        <p:nvSpPr>
          <p:cNvPr id="3" name="Content Placeholder 2"/>
          <p:cNvSpPr>
            <a:spLocks noGrp="1"/>
          </p:cNvSpPr>
          <p:nvPr>
            <p:ph sz="half" idx="1"/>
          </p:nvPr>
        </p:nvSpPr>
        <p:spPr>
          <a:xfrm>
            <a:off x="152400" y="1828800"/>
            <a:ext cx="4908414" cy="4297363"/>
          </a:xfrm>
        </p:spPr>
        <p:txBody>
          <a:bodyPr>
            <a:normAutofit/>
          </a:bodyPr>
          <a:lstStyle/>
          <a:p>
            <a:pPr>
              <a:buFont typeface="Arial" pitchFamily="34" charset="0"/>
              <a:buChar char="•"/>
            </a:pPr>
            <a:endParaRPr lang="en-US" dirty="0"/>
          </a:p>
          <a:p>
            <a:endParaRPr lang="en-US" dirty="0"/>
          </a:p>
        </p:txBody>
      </p:sp>
      <p:pic>
        <p:nvPicPr>
          <p:cNvPr id="4" name="Picture 3" descr="GirlUsingInhaler-shutterstock_121014019.jpg"/>
          <p:cNvPicPr>
            <a:picLocks noChangeAspect="1"/>
          </p:cNvPicPr>
          <p:nvPr/>
        </p:nvPicPr>
        <p:blipFill rotWithShape="1">
          <a:blip r:embed="rId3" cstate="email">
            <a:extLst>
              <a:ext uri="{28A0092B-C50C-407E-A947-70E740481C1C}">
                <a14:useLocalDpi xmlns:a14="http://schemas.microsoft.com/office/drawing/2010/main" val="0"/>
              </a:ext>
            </a:extLst>
          </a:blip>
          <a:srcRect l="7134" t="6746" r="7204"/>
          <a:stretch/>
        </p:blipFill>
        <p:spPr>
          <a:xfrm>
            <a:off x="4770043" y="2438400"/>
            <a:ext cx="3783543" cy="273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Slide Number Placeholder 7"/>
          <p:cNvSpPr>
            <a:spLocks noGrp="1"/>
          </p:cNvSpPr>
          <p:nvPr>
            <p:ph type="sldNum" sz="quarter" idx="12"/>
          </p:nvPr>
        </p:nvSpPr>
        <p:spPr/>
        <p:txBody>
          <a:bodyPr/>
          <a:lstStyle/>
          <a:p>
            <a:fld id="{8C34694D-99A2-49EB-BC1C-8CF90986025F}" type="slidenum">
              <a:rPr lang="en-US" smtClean="0"/>
              <a:pPr/>
              <a:t>14</a:t>
            </a:fld>
            <a:endParaRPr lang="en-US" dirty="0"/>
          </a:p>
        </p:txBody>
      </p:sp>
      <p:sp>
        <p:nvSpPr>
          <p:cNvPr id="5" name="Rectangle 4"/>
          <p:cNvSpPr/>
          <p:nvPr/>
        </p:nvSpPr>
        <p:spPr>
          <a:xfrm>
            <a:off x="175549" y="2438400"/>
            <a:ext cx="4191000" cy="2308324"/>
          </a:xfrm>
          <a:prstGeom prst="rect">
            <a:avLst/>
          </a:prstGeom>
        </p:spPr>
        <p:txBody>
          <a:bodyPr wrap="square">
            <a:spAutoFit/>
          </a:bodyPr>
          <a:lstStyle/>
          <a:p>
            <a:pPr marL="285750" indent="-285750">
              <a:buFont typeface="Arial" panose="020B0604020202020204" pitchFamily="34" charset="0"/>
              <a:buChar char="•"/>
            </a:pPr>
            <a:r>
              <a:rPr lang="en-US" sz="2400" dirty="0"/>
              <a:t>Both asthma education programs and having a full-time school nurse lead to improved symptom management and fewer school absences.</a:t>
            </a:r>
          </a:p>
        </p:txBody>
      </p:sp>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a:t>Chronic Health Conditions and Academic Achievement: Diabetes</a:t>
            </a:r>
          </a:p>
        </p:txBody>
      </p:sp>
      <p:sp>
        <p:nvSpPr>
          <p:cNvPr id="3" name="Content Placeholder 2"/>
          <p:cNvSpPr>
            <a:spLocks noGrp="1"/>
          </p:cNvSpPr>
          <p:nvPr>
            <p:ph sz="half" idx="1"/>
          </p:nvPr>
        </p:nvSpPr>
        <p:spPr>
          <a:xfrm>
            <a:off x="0" y="1905000"/>
            <a:ext cx="4495800" cy="4221163"/>
          </a:xfrm>
        </p:spPr>
        <p:txBody>
          <a:bodyPr>
            <a:normAutofit/>
          </a:bodyPr>
          <a:lstStyle/>
          <a:p>
            <a:pPr lvl="1">
              <a:buFont typeface="Arial" pitchFamily="34" charset="0"/>
              <a:buChar char="•"/>
            </a:pPr>
            <a:r>
              <a:rPr lang="en-US" sz="2600" dirty="0"/>
              <a:t>Diabetes does not have any association with lower academic achievement.</a:t>
            </a:r>
          </a:p>
          <a:p>
            <a:pPr lvl="1">
              <a:buFont typeface="Arial" pitchFamily="34" charset="0"/>
              <a:buChar char="•"/>
            </a:pPr>
            <a:endParaRPr lang="en-US" sz="2600" dirty="0"/>
          </a:p>
          <a:p>
            <a:pPr lvl="1">
              <a:buFont typeface="Arial" pitchFamily="34" charset="0"/>
              <a:buChar char="•"/>
            </a:pPr>
            <a:r>
              <a:rPr lang="en-US" sz="2600" dirty="0"/>
              <a:t>Socio-economic status (SES) and gender have a stronger effect on test scores for students with diabetes than the condition itself.</a:t>
            </a:r>
          </a:p>
        </p:txBody>
      </p:sp>
      <p:pic>
        <p:nvPicPr>
          <p:cNvPr id="4" name="Picture 3" descr="NurseWithBoy-shutterstock_36681545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lide Number Placeholder 8"/>
          <p:cNvSpPr>
            <a:spLocks noGrp="1"/>
          </p:cNvSpPr>
          <p:nvPr>
            <p:ph type="sldNum" sz="quarter" idx="12"/>
          </p:nvPr>
        </p:nvSpPr>
        <p:spPr/>
        <p:txBody>
          <a:bodyPr/>
          <a:lstStyle/>
          <a:p>
            <a:fld id="{8C34694D-99A2-49EB-BC1C-8CF90986025F}" type="slidenum">
              <a:rPr lang="en-US" smtClean="0"/>
              <a:pPr/>
              <a:t>15</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lvl="0">
              <a:lnSpc>
                <a:spcPct val="90000"/>
              </a:lnSpc>
            </a:pPr>
            <a:r>
              <a:rPr lang="en-US" sz="4000" dirty="0"/>
              <a:t>Chronic Health Conditions and Academic Achievement: Seizure Disorders</a:t>
            </a:r>
          </a:p>
        </p:txBody>
      </p:sp>
      <p:sp>
        <p:nvSpPr>
          <p:cNvPr id="4" name="Content Placeholder 3"/>
          <p:cNvSpPr>
            <a:spLocks noGrp="1"/>
          </p:cNvSpPr>
          <p:nvPr>
            <p:ph sz="half" idx="1"/>
          </p:nvPr>
        </p:nvSpPr>
        <p:spPr>
          <a:xfrm>
            <a:off x="152400" y="1874837"/>
            <a:ext cx="4038600" cy="4525963"/>
          </a:xfrm>
        </p:spPr>
        <p:txBody>
          <a:bodyPr>
            <a:normAutofit/>
          </a:bodyPr>
          <a:lstStyle/>
          <a:p>
            <a:pPr lvl="1">
              <a:buFont typeface="Arial" pitchFamily="34" charset="0"/>
              <a:buChar char="•"/>
            </a:pPr>
            <a:r>
              <a:rPr lang="en-US" dirty="0"/>
              <a:t>Some students with epilepsy also have impaired cognitive function and lower academic achievement.</a:t>
            </a:r>
          </a:p>
          <a:p>
            <a:pPr lvl="1">
              <a:buFont typeface="Arial" pitchFamily="34" charset="0"/>
              <a:buChar char="•"/>
            </a:pPr>
            <a:endParaRPr lang="en-US" dirty="0"/>
          </a:p>
          <a:p>
            <a:pPr lvl="1">
              <a:buFont typeface="Arial" pitchFamily="34" charset="0"/>
              <a:buChar char="•"/>
            </a:pPr>
            <a:r>
              <a:rPr lang="en-US" dirty="0"/>
              <a:t>Medications can contribute to impaired cognition.</a:t>
            </a:r>
          </a:p>
          <a:p>
            <a:pPr lvl="1">
              <a:buFont typeface="Arial" pitchFamily="34" charset="0"/>
              <a:buChar char="•"/>
            </a:pPr>
            <a:endParaRPr lang="en-US" dirty="0"/>
          </a:p>
          <a:p>
            <a:endParaRPr lang="en-US" dirty="0"/>
          </a:p>
        </p:txBody>
      </p:sp>
      <p:pic>
        <p:nvPicPr>
          <p:cNvPr id="3" name="Picture 2" descr="CPR-shutterstock_1492205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200" y="2438400"/>
            <a:ext cx="43688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Slide Number Placeholder 6"/>
          <p:cNvSpPr>
            <a:spLocks noGrp="1"/>
          </p:cNvSpPr>
          <p:nvPr>
            <p:ph type="sldNum" sz="quarter" idx="12"/>
          </p:nvPr>
        </p:nvSpPr>
        <p:spPr/>
        <p:txBody>
          <a:bodyPr/>
          <a:lstStyle/>
          <a:p>
            <a:fld id="{8C34694D-99A2-49EB-BC1C-8CF90986025F}" type="slidenum">
              <a:rPr lang="en-US" smtClean="0"/>
              <a:pPr/>
              <a:t>16</a:t>
            </a:fld>
            <a:endParaRPr lang="en-US" dirty="0"/>
          </a:p>
        </p:txBody>
      </p:sp>
      <p:sp>
        <p:nvSpPr>
          <p:cNvPr id="8" name="TextBox 7"/>
          <p:cNvSpPr txBox="1"/>
          <p:nvPr/>
        </p:nvSpPr>
        <p:spPr>
          <a:xfrm>
            <a:off x="152400" y="64008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itchFamily="34" charset="0"/>
              <a:buChar char="•"/>
            </a:pPr>
            <a:r>
              <a:rPr lang="en-US" dirty="0"/>
              <a:t>There can be variation in academic achievement by age.</a:t>
            </a:r>
          </a:p>
          <a:p>
            <a:pPr lvl="1">
              <a:buFont typeface="Arial" pitchFamily="34" charset="0"/>
              <a:buChar char="•"/>
            </a:pPr>
            <a:endParaRPr lang="en-US" dirty="0"/>
          </a:p>
          <a:p>
            <a:pPr lvl="1">
              <a:buFont typeface="Arial" pitchFamily="34" charset="0"/>
              <a:buChar char="•"/>
            </a:pPr>
            <a:r>
              <a:rPr lang="en-US" dirty="0"/>
              <a:t>Students with both ADHD and seizure disorders may have lower academic achievement than students with only one of these conditions.</a:t>
            </a:r>
          </a:p>
          <a:p>
            <a:endParaRPr lang="en-US" dirty="0"/>
          </a:p>
        </p:txBody>
      </p:sp>
      <p:sp>
        <p:nvSpPr>
          <p:cNvPr id="8" name="Title 1"/>
          <p:cNvSpPr>
            <a:spLocks noGrp="1"/>
          </p:cNvSpPr>
          <p:nvPr>
            <p:ph type="title"/>
          </p:nvPr>
        </p:nvSpPr>
        <p:spPr>
          <a:xfrm>
            <a:off x="0" y="0"/>
            <a:ext cx="9144000" cy="1676400"/>
          </a:xfrm>
        </p:spPr>
        <p:txBody>
          <a:bodyPr anchor="ctr">
            <a:noAutofit/>
          </a:bodyPr>
          <a:lstStyle/>
          <a:p>
            <a:pPr lvl="0">
              <a:lnSpc>
                <a:spcPct val="90000"/>
              </a:lnSpc>
            </a:pPr>
            <a:r>
              <a:rPr lang="en-US" sz="4000" dirty="0"/>
              <a:t>Chronic Health Conditions and Academic Achievement: Seizure Disorders</a:t>
            </a:r>
          </a:p>
        </p:txBody>
      </p:sp>
      <p:sp>
        <p:nvSpPr>
          <p:cNvPr id="10" name="Slide Number Placeholder 9"/>
          <p:cNvSpPr>
            <a:spLocks noGrp="1"/>
          </p:cNvSpPr>
          <p:nvPr>
            <p:ph type="sldNum" sz="quarter" idx="12"/>
          </p:nvPr>
        </p:nvSpPr>
        <p:spPr/>
        <p:txBody>
          <a:bodyPr/>
          <a:lstStyle/>
          <a:p>
            <a:fld id="{8C34694D-99A2-49EB-BC1C-8CF90986025F}" type="slidenum">
              <a:rPr lang="en-US" smtClean="0"/>
              <a:pPr/>
              <a:t>17</a:t>
            </a:fld>
            <a:endParaRPr lang="en-US" dirty="0"/>
          </a:p>
        </p:txBody>
      </p:sp>
      <p:sp>
        <p:nvSpPr>
          <p:cNvPr id="7" name="TextBox 6"/>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nSpc>
                <a:spcPct val="90000"/>
              </a:lnSpc>
            </a:pPr>
            <a:r>
              <a:rPr lang="en-US" sz="4000" dirty="0"/>
              <a:t>Chronic Health Conditions and Academic Achievement: Food Allergies</a:t>
            </a:r>
          </a:p>
        </p:txBody>
      </p:sp>
      <p:sp>
        <p:nvSpPr>
          <p:cNvPr id="4" name="Content Placeholder 3"/>
          <p:cNvSpPr>
            <a:spLocks noGrp="1"/>
          </p:cNvSpPr>
          <p:nvPr>
            <p:ph sz="half" idx="1"/>
          </p:nvPr>
        </p:nvSpPr>
        <p:spPr>
          <a:xfrm>
            <a:off x="0" y="2057400"/>
            <a:ext cx="4419600" cy="3962399"/>
          </a:xfrm>
        </p:spPr>
        <p:txBody>
          <a:bodyPr>
            <a:normAutofit/>
          </a:bodyPr>
          <a:lstStyle/>
          <a:p>
            <a:pPr lvl="1">
              <a:buFont typeface="Arial" pitchFamily="34" charset="0"/>
              <a:buChar char="•"/>
            </a:pPr>
            <a:r>
              <a:rPr lang="en-US" dirty="0"/>
              <a:t>No current studies link food allergies and academic achievement.</a:t>
            </a:r>
          </a:p>
          <a:p>
            <a:pPr lvl="1">
              <a:buFont typeface="Arial" pitchFamily="34" charset="0"/>
              <a:buChar char="•"/>
            </a:pPr>
            <a:endParaRPr lang="en-US" dirty="0"/>
          </a:p>
          <a:p>
            <a:pPr lvl="1">
              <a:buFont typeface="Arial" pitchFamily="34" charset="0"/>
              <a:buChar char="•"/>
            </a:pPr>
            <a:r>
              <a:rPr lang="en-US" dirty="0"/>
              <a:t>Food allergies are associated with bullying, which can lead to students' feeling less connected to school and to lower grades.</a:t>
            </a:r>
          </a:p>
          <a:p>
            <a:endParaRPr lang="en-US" dirty="0"/>
          </a:p>
        </p:txBody>
      </p:sp>
      <p:pic>
        <p:nvPicPr>
          <p:cNvPr id="7" name="Picture 6" descr="BoyRefusingMilk-shutterstock_37390371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8C34694D-99A2-49EB-BC1C-8CF90986025F}" type="slidenum">
              <a:rPr lang="en-US" smtClean="0"/>
              <a:pPr/>
              <a:t>18</a:t>
            </a:fld>
            <a:endParaRPr lang="en-US" dirty="0"/>
          </a:p>
        </p:txBody>
      </p:sp>
      <p:sp>
        <p:nvSpPr>
          <p:cNvPr id="8" name="TextBox 7"/>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nSpc>
                <a:spcPct val="90000"/>
              </a:lnSpc>
            </a:pPr>
            <a:r>
              <a:rPr lang="en-US" sz="4000" dirty="0"/>
              <a:t>Chronic Health Conditions and Academic Achievement: Poor Oral Health</a:t>
            </a:r>
          </a:p>
        </p:txBody>
      </p:sp>
      <p:sp>
        <p:nvSpPr>
          <p:cNvPr id="3" name="Content Placeholder 2"/>
          <p:cNvSpPr>
            <a:spLocks noGrp="1"/>
          </p:cNvSpPr>
          <p:nvPr>
            <p:ph sz="half" idx="1"/>
          </p:nvPr>
        </p:nvSpPr>
        <p:spPr>
          <a:xfrm>
            <a:off x="381000" y="1981200"/>
            <a:ext cx="4038600" cy="4373563"/>
          </a:xfrm>
        </p:spPr>
        <p:txBody>
          <a:bodyPr/>
          <a:lstStyle/>
          <a:p>
            <a:pPr marL="342900" lvl="1" indent="-342900">
              <a:buFont typeface="Arial" pitchFamily="34" charset="0"/>
              <a:buChar char="•"/>
            </a:pPr>
            <a:r>
              <a:rPr lang="en-US" dirty="0"/>
              <a:t>Poor oral health conditions are associated with more school absences and a reduction in overall ability to learn.</a:t>
            </a:r>
          </a:p>
          <a:p>
            <a:pPr marL="342900" lvl="1" indent="-342900">
              <a:buFont typeface="Arial" pitchFamily="34" charset="0"/>
              <a:buChar char="•"/>
            </a:pPr>
            <a:endParaRPr lang="en-US" dirty="0"/>
          </a:p>
          <a:p>
            <a:pPr marL="342900" lvl="1" indent="-342900">
              <a:buFont typeface="Arial" pitchFamily="34" charset="0"/>
              <a:buChar char="•"/>
            </a:pPr>
            <a:r>
              <a:rPr lang="en-US" dirty="0"/>
              <a:t>It does not </a:t>
            </a:r>
            <a:r>
              <a:rPr lang="en-US" b="1" i="1" dirty="0"/>
              <a:t>cause</a:t>
            </a:r>
            <a:r>
              <a:rPr lang="en-US" dirty="0"/>
              <a:t> poor academic achievement.</a:t>
            </a:r>
          </a:p>
          <a:p>
            <a:endParaRPr lang="en-US" dirty="0"/>
          </a:p>
        </p:txBody>
      </p:sp>
      <p:sp>
        <p:nvSpPr>
          <p:cNvPr id="8" name="Slide Number Placeholder 7"/>
          <p:cNvSpPr>
            <a:spLocks noGrp="1"/>
          </p:cNvSpPr>
          <p:nvPr>
            <p:ph type="sldNum" sz="quarter" idx="12"/>
          </p:nvPr>
        </p:nvSpPr>
        <p:spPr/>
        <p:txBody>
          <a:bodyPr/>
          <a:lstStyle/>
          <a:p>
            <a:fld id="{8C34694D-99A2-49EB-BC1C-8CF90986025F}" type="slidenum">
              <a:rPr lang="en-US" smtClean="0"/>
              <a:pPr/>
              <a:t>19</a:t>
            </a:fld>
            <a:endParaRPr lang="en-US" dirty="0"/>
          </a:p>
        </p:txBody>
      </p:sp>
      <p:pic>
        <p:nvPicPr>
          <p:cNvPr id="9" name="Picture 8" descr="BoyWithToothache-shutterstock_11689709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0111" y="2209800"/>
            <a:ext cx="2328177"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0" y="6248400"/>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Goals</a:t>
            </a:r>
          </a:p>
        </p:txBody>
      </p:sp>
      <p:sp>
        <p:nvSpPr>
          <p:cNvPr id="3" name="Content Placeholder 2"/>
          <p:cNvSpPr>
            <a:spLocks noGrp="1"/>
          </p:cNvSpPr>
          <p:nvPr>
            <p:ph idx="1"/>
          </p:nvPr>
        </p:nvSpPr>
        <p:spPr/>
        <p:txBody>
          <a:bodyPr>
            <a:normAutofit/>
          </a:bodyPr>
          <a:lstStyle/>
          <a:p>
            <a:r>
              <a:rPr lang="en-US" dirty="0"/>
              <a:t>Describe the relationship between chronic health conditions and academic achievement.</a:t>
            </a:r>
          </a:p>
          <a:p>
            <a:endParaRPr lang="en-US" dirty="0"/>
          </a:p>
          <a:p>
            <a:pPr lvl="0"/>
            <a:r>
              <a:rPr lang="en-US" dirty="0"/>
              <a:t>Discuss ways schools can help support students with chronic health conditions.</a:t>
            </a:r>
          </a:p>
          <a:p>
            <a:endParaRPr lang="en-US"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371600"/>
            <a:ext cx="3875418" cy="3477875"/>
          </a:xfrm>
          <a:prstGeom prst="rect">
            <a:avLst/>
          </a:prstGeom>
          <a:noFill/>
        </p:spPr>
        <p:txBody>
          <a:bodyPr wrap="square" rtlCol="0">
            <a:spAutoFit/>
          </a:bodyPr>
          <a:lstStyle/>
          <a:p>
            <a:r>
              <a:rPr lang="en-US" sz="4400" b="1" dirty="0">
                <a:solidFill>
                  <a:srgbClr val="225A40"/>
                </a:solidFill>
              </a:rPr>
              <a:t>Managing Chronic </a:t>
            </a:r>
            <a:br>
              <a:rPr lang="en-US" sz="4400" b="1" dirty="0">
                <a:solidFill>
                  <a:srgbClr val="225A40"/>
                </a:solidFill>
              </a:rPr>
            </a:br>
            <a:r>
              <a:rPr lang="en-US" sz="4400" b="1" dirty="0">
                <a:solidFill>
                  <a:srgbClr val="225A40"/>
                </a:solidFill>
              </a:rPr>
              <a:t>Health Conditions </a:t>
            </a:r>
            <a:br>
              <a:rPr lang="en-US" sz="4400" b="1" dirty="0">
                <a:solidFill>
                  <a:srgbClr val="225A40"/>
                </a:solidFill>
              </a:rPr>
            </a:br>
            <a:r>
              <a:rPr lang="en-US" sz="4400" b="1" dirty="0">
                <a:solidFill>
                  <a:srgbClr val="225A40"/>
                </a:solidFill>
              </a:rPr>
              <a:t>in Schools</a:t>
            </a: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53233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Strategies to address the needs of students with chronic conditions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21</a:t>
            </a:fld>
            <a:endParaRPr lang="en-US" dirty="0"/>
          </a:p>
        </p:txBody>
      </p:sp>
      <p:pic>
        <p:nvPicPr>
          <p:cNvPr id="5" name="Content Placeholder 4"/>
          <p:cNvPicPr>
            <a:picLocks noGrp="1" noChangeAspect="1"/>
          </p:cNvPicPr>
          <p:nvPr>
            <p:ph idx="1"/>
          </p:nvPr>
        </p:nvPicPr>
        <p:blipFill>
          <a:blip r:embed="rId3"/>
          <a:stretch>
            <a:fillRect/>
          </a:stretch>
        </p:blipFill>
        <p:spPr>
          <a:xfrm>
            <a:off x="2674319" y="1767981"/>
            <a:ext cx="3650281" cy="4719864"/>
          </a:xfrm>
          <a:prstGeom prst="rect">
            <a:avLst/>
          </a:prstGeom>
        </p:spPr>
      </p:pic>
      <p:sp>
        <p:nvSpPr>
          <p:cNvPr id="6" name="TextBox 5"/>
          <p:cNvSpPr txBox="1"/>
          <p:nvPr/>
        </p:nvSpPr>
        <p:spPr>
          <a:xfrm>
            <a:off x="1513310" y="6488668"/>
            <a:ext cx="6117380" cy="369332"/>
          </a:xfrm>
          <a:prstGeom prst="rect">
            <a:avLst/>
          </a:prstGeom>
          <a:noFill/>
        </p:spPr>
        <p:txBody>
          <a:bodyPr wrap="none" rtlCol="0">
            <a:spAutoFit/>
          </a:bodyPr>
          <a:lstStyle/>
          <a:p>
            <a:r>
              <a:rPr lang="en-US" dirty="0"/>
              <a:t>https://www.cdc.gov/healthyschools/schoolhealthservices.htm</a:t>
            </a:r>
          </a:p>
        </p:txBody>
      </p:sp>
    </p:spTree>
    <p:extLst>
      <p:ext uri="{BB962C8B-B14F-4D97-AF65-F5344CB8AC3E}">
        <p14:creationId xmlns:p14="http://schemas.microsoft.com/office/powerpoint/2010/main" val="4864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Strategies to address the needs of students with chronic conditions</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dirty="0"/>
              <a:t>Plan and develop a coordinated system </a:t>
            </a:r>
          </a:p>
          <a:p>
            <a:pPr marL="514350" indent="-514350">
              <a:buAutoNum type="arabicPeriod"/>
            </a:pPr>
            <a:r>
              <a:rPr lang="en-US" dirty="0"/>
              <a:t>Provide school-based health services and care coordination</a:t>
            </a:r>
          </a:p>
          <a:p>
            <a:pPr marL="514350" indent="-514350">
              <a:buAutoNum type="arabicPeriod"/>
            </a:pPr>
            <a:r>
              <a:rPr lang="en-US" dirty="0"/>
              <a:t>Provide specific and age-appropriate education to students and their families </a:t>
            </a:r>
          </a:p>
          <a:p>
            <a:pPr marL="514350" indent="-514350">
              <a:buAutoNum type="arabicPeriod"/>
            </a:pPr>
            <a:r>
              <a:rPr lang="en-US" dirty="0"/>
              <a:t>Provide professional development opportunities for school staff </a:t>
            </a:r>
          </a:p>
          <a:p>
            <a:pPr marL="514350" indent="-514350">
              <a:buAutoNum type="arabicPeriod"/>
            </a:pPr>
            <a:r>
              <a:rPr lang="en-US" dirty="0"/>
              <a:t>Provide appropriate counseling, psychological, and social services </a:t>
            </a:r>
          </a:p>
          <a:p>
            <a:pPr marL="514350" indent="-514350">
              <a:buAutoNum type="arabicPeriod"/>
            </a:pPr>
            <a:r>
              <a:rPr lang="en-US" dirty="0"/>
              <a:t>Provide a safe physical environment with appropriate nutrition, physical education, and physical activity opportunities</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22</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56997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Plan and develop a coordinated system</a:t>
            </a:r>
          </a:p>
        </p:txBody>
      </p:sp>
      <p:sp>
        <p:nvSpPr>
          <p:cNvPr id="3" name="Content Placeholder 2"/>
          <p:cNvSpPr>
            <a:spLocks noGrp="1"/>
          </p:cNvSpPr>
          <p:nvPr>
            <p:ph idx="1"/>
          </p:nvPr>
        </p:nvSpPr>
        <p:spPr/>
        <p:txBody>
          <a:bodyPr>
            <a:normAutofit fontScale="92500"/>
          </a:bodyPr>
          <a:lstStyle/>
          <a:p>
            <a:r>
              <a:rPr lang="en-US" dirty="0"/>
              <a:t>Assess existing school health policies and practices </a:t>
            </a:r>
          </a:p>
          <a:p>
            <a:r>
              <a:rPr lang="en-US" dirty="0"/>
              <a:t>Designate a leader at the district level</a:t>
            </a:r>
          </a:p>
          <a:p>
            <a:r>
              <a:rPr lang="en-US" dirty="0"/>
              <a:t>Identify a person in the school building to coordinate the implementation systems that support students with chronic health conditions</a:t>
            </a:r>
          </a:p>
          <a:p>
            <a:r>
              <a:rPr lang="en-US" dirty="0"/>
              <a:t>Leverage and strengthen school-community connections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23</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443493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noAutofit/>
          </a:bodyPr>
          <a:lstStyle/>
          <a:p>
            <a:r>
              <a:rPr lang="en-US" sz="3200" dirty="0"/>
              <a:t>Provide school-based health services and care coordination</a:t>
            </a:r>
          </a:p>
        </p:txBody>
      </p:sp>
      <p:sp>
        <p:nvSpPr>
          <p:cNvPr id="3" name="Content Placeholder 2"/>
          <p:cNvSpPr>
            <a:spLocks noGrp="1"/>
          </p:cNvSpPr>
          <p:nvPr>
            <p:ph idx="1"/>
          </p:nvPr>
        </p:nvSpPr>
        <p:spPr>
          <a:xfrm>
            <a:off x="457200" y="1920875"/>
            <a:ext cx="5105400" cy="4251325"/>
          </a:xfrm>
        </p:spPr>
        <p:txBody>
          <a:bodyPr>
            <a:normAutofit fontScale="77500" lnSpcReduction="20000"/>
          </a:bodyPr>
          <a:lstStyle/>
          <a:p>
            <a:r>
              <a:rPr lang="en-US" dirty="0"/>
              <a:t>Screen students for chronic conditions</a:t>
            </a:r>
          </a:p>
          <a:p>
            <a:r>
              <a:rPr lang="en-US" dirty="0"/>
              <a:t>Identify, track and regularly monitor cases</a:t>
            </a:r>
          </a:p>
          <a:p>
            <a:r>
              <a:rPr lang="en-US" dirty="0"/>
              <a:t>Coordinate care with family and providers and create individual health plans</a:t>
            </a:r>
          </a:p>
          <a:p>
            <a:r>
              <a:rPr lang="en-US" dirty="0"/>
              <a:t>Provide access to medications or directly observed therapy (DOT)</a:t>
            </a:r>
          </a:p>
          <a:p>
            <a:r>
              <a:rPr lang="en-US" dirty="0"/>
              <a:t>Help students and their families establish care with a primary care provider</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24</a:t>
            </a:fld>
            <a:endParaRPr lang="en-US" dirty="0"/>
          </a:p>
        </p:txBody>
      </p:sp>
      <p:pic>
        <p:nvPicPr>
          <p:cNvPr id="5" name="Picture 4" descr="BoyWithDoc-shutterstock_2117608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6719" y="2436114"/>
            <a:ext cx="3192056" cy="23644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79925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school-based health services and care coordination (cont’d.)</a:t>
            </a:r>
          </a:p>
        </p:txBody>
      </p:sp>
      <p:sp>
        <p:nvSpPr>
          <p:cNvPr id="3" name="Content Placeholder 2"/>
          <p:cNvSpPr>
            <a:spLocks noGrp="1"/>
          </p:cNvSpPr>
          <p:nvPr>
            <p:ph idx="1"/>
          </p:nvPr>
        </p:nvSpPr>
        <p:spPr>
          <a:xfrm>
            <a:off x="457200" y="1828801"/>
            <a:ext cx="5105400" cy="4191000"/>
          </a:xfrm>
        </p:spPr>
        <p:txBody>
          <a:bodyPr>
            <a:normAutofit fontScale="85000" lnSpcReduction="20000"/>
          </a:bodyPr>
          <a:lstStyle/>
          <a:p>
            <a:r>
              <a:rPr lang="en-US" dirty="0"/>
              <a:t>School-based health </a:t>
            </a:r>
            <a:br>
              <a:rPr lang="en-US" dirty="0"/>
            </a:br>
            <a:r>
              <a:rPr lang="en-US" dirty="0"/>
              <a:t>centers (SBHCs) provide comprehensive care, </a:t>
            </a:r>
            <a:br>
              <a:rPr lang="en-US" dirty="0"/>
            </a:br>
            <a:r>
              <a:rPr lang="en-US" dirty="0"/>
              <a:t>that can include medical, dental, mental health, </a:t>
            </a:r>
            <a:br>
              <a:rPr lang="en-US" dirty="0"/>
            </a:br>
            <a:r>
              <a:rPr lang="en-US" dirty="0"/>
              <a:t>and sexual health services</a:t>
            </a:r>
          </a:p>
          <a:p>
            <a:endParaRPr lang="en-US" dirty="0"/>
          </a:p>
          <a:p>
            <a:r>
              <a:rPr lang="en-US" dirty="0"/>
              <a:t>SBHCs are linked to improved health, fewer emergency department visits, and reduced absenteeism</a:t>
            </a:r>
          </a:p>
          <a:p>
            <a:endParaRPr lang="en-US"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25</a:t>
            </a:fld>
            <a:endParaRPr lang="en-US" dirty="0"/>
          </a:p>
        </p:txBody>
      </p:sp>
      <p:pic>
        <p:nvPicPr>
          <p:cNvPr id="6" name="Picture 5" descr="NurseAdvisingBoy-shutterstock_9850829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2303" y="2286000"/>
            <a:ext cx="3352800" cy="223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198220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families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26</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TeacherReadingToKids-shutterstock_1878681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590800"/>
            <a:ext cx="41148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Content Placeholder 8"/>
          <p:cNvSpPr>
            <a:spLocks noGrp="1"/>
          </p:cNvSpPr>
          <p:nvPr>
            <p:ph idx="1"/>
          </p:nvPr>
        </p:nvSpPr>
        <p:spPr>
          <a:xfrm>
            <a:off x="152400" y="1828801"/>
            <a:ext cx="4267200" cy="4191000"/>
          </a:xfrm>
        </p:spPr>
        <p:txBody>
          <a:bodyPr>
            <a:normAutofit/>
          </a:bodyPr>
          <a:lstStyle/>
          <a:p>
            <a:r>
              <a:rPr lang="en-US" sz="2600" dirty="0"/>
              <a:t>Education for students should include</a:t>
            </a:r>
          </a:p>
          <a:p>
            <a:pPr lvl="1">
              <a:lnSpc>
                <a:spcPct val="90000"/>
              </a:lnSpc>
              <a:buFont typeface="Arial" panose="020B0604020202020204" pitchFamily="34" charset="0"/>
              <a:buChar char="•"/>
            </a:pPr>
            <a:r>
              <a:rPr lang="en-US" sz="2200" dirty="0"/>
              <a:t>Age-appropriate information about their chronic health condition </a:t>
            </a:r>
            <a:r>
              <a:rPr lang="en-US" sz="2000" dirty="0"/>
              <a:t>to improve self-management</a:t>
            </a:r>
          </a:p>
          <a:p>
            <a:pPr lvl="1">
              <a:lnSpc>
                <a:spcPct val="90000"/>
              </a:lnSpc>
              <a:buFont typeface="Arial" panose="020B0604020202020204" pitchFamily="34" charset="0"/>
              <a:buChar char="•"/>
            </a:pPr>
            <a:r>
              <a:rPr lang="en-US" sz="2200" dirty="0"/>
              <a:t>How to recognize symptoms and the need for medication</a:t>
            </a:r>
          </a:p>
          <a:p>
            <a:pPr lvl="1">
              <a:lnSpc>
                <a:spcPct val="90000"/>
              </a:lnSpc>
              <a:buFont typeface="Arial" panose="020B0604020202020204" pitchFamily="34" charset="0"/>
              <a:buChar char="•"/>
            </a:pPr>
            <a:r>
              <a:rPr lang="en-US" sz="2200" dirty="0"/>
              <a:t>How to use medication correctly</a:t>
            </a:r>
          </a:p>
          <a:p>
            <a:pPr lvl="1">
              <a:lnSpc>
                <a:spcPct val="90000"/>
              </a:lnSpc>
              <a:buFont typeface="Arial" panose="020B0604020202020204" pitchFamily="34" charset="0"/>
              <a:buChar char="•"/>
            </a:pPr>
            <a:r>
              <a:rPr lang="en-US" sz="2200" dirty="0"/>
              <a:t>How to find help at school when they need it</a:t>
            </a:r>
          </a:p>
          <a:p>
            <a:endParaRPr lang="en-US" dirty="0"/>
          </a:p>
        </p:txBody>
      </p:sp>
    </p:spTree>
    <p:extLst>
      <p:ext uri="{BB962C8B-B14F-4D97-AF65-F5344CB8AC3E}">
        <p14:creationId xmlns:p14="http://schemas.microsoft.com/office/powerpoint/2010/main" val="411264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specific and age-appropriate education to students and their families (cont’d.)</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27</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7" name="Content Placeholder 6" descr="WhereDoesItHurt-shutterstock_106517819.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54210" y="2362199"/>
            <a:ext cx="3167209" cy="230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457200" y="1783894"/>
            <a:ext cx="5197010" cy="4339650"/>
          </a:xfrm>
          <a:prstGeom prst="rect">
            <a:avLst/>
          </a:prstGeom>
        </p:spPr>
        <p:txBody>
          <a:bodyPr wrap="square">
            <a:spAutoFit/>
          </a:bodyPr>
          <a:lstStyle/>
          <a:p>
            <a:pPr marL="457200" indent="-457200">
              <a:buFont typeface="Arial" panose="020B0604020202020204" pitchFamily="34" charset="0"/>
              <a:buChar char="•"/>
            </a:pPr>
            <a:r>
              <a:rPr lang="en-US" sz="2400" dirty="0"/>
              <a:t>Education for families and coordination with health-care providers can</a:t>
            </a:r>
          </a:p>
          <a:p>
            <a:pPr marL="800100" lvl="1" indent="-342900">
              <a:buFont typeface="Arial" panose="020B0604020202020204" pitchFamily="34" charset="0"/>
              <a:buChar char="•"/>
            </a:pPr>
            <a:r>
              <a:rPr lang="en-US" sz="2000" dirty="0"/>
              <a:t>Help reduce symptoms</a:t>
            </a:r>
          </a:p>
          <a:p>
            <a:pPr marL="800100" lvl="1" indent="-342900">
              <a:buFont typeface="Arial" panose="020B0604020202020204" pitchFamily="34" charset="0"/>
              <a:buChar char="•"/>
            </a:pPr>
            <a:r>
              <a:rPr lang="en-US" sz="2000" dirty="0"/>
              <a:t>Reduce hospitalizations</a:t>
            </a:r>
          </a:p>
          <a:p>
            <a:pPr marL="800100" lvl="1" indent="-342900">
              <a:buFont typeface="Arial" panose="020B0604020202020204" pitchFamily="34" charset="0"/>
              <a:buChar char="•"/>
            </a:pPr>
            <a:endParaRPr lang="en-US" sz="2000" dirty="0"/>
          </a:p>
          <a:p>
            <a:pPr marL="457200" indent="-457200">
              <a:buFont typeface="Arial" panose="020B0604020202020204" pitchFamily="34" charset="0"/>
              <a:buChar char="•"/>
            </a:pPr>
            <a:r>
              <a:rPr lang="en-US" sz="2400" dirty="0"/>
              <a:t>Ideal education for families is culturally and linguistically appropriate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Consider web-based education or an external organization</a:t>
            </a:r>
          </a:p>
        </p:txBody>
      </p:sp>
    </p:spTree>
    <p:extLst>
      <p:ext uri="{BB962C8B-B14F-4D97-AF65-F5344CB8AC3E}">
        <p14:creationId xmlns:p14="http://schemas.microsoft.com/office/powerpoint/2010/main" val="262551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professional development opportunities for school staff</a:t>
            </a:r>
          </a:p>
        </p:txBody>
      </p:sp>
      <p:sp>
        <p:nvSpPr>
          <p:cNvPr id="3" name="Content Placeholder 2"/>
          <p:cNvSpPr>
            <a:spLocks noGrp="1"/>
          </p:cNvSpPr>
          <p:nvPr>
            <p:ph idx="1"/>
          </p:nvPr>
        </p:nvSpPr>
        <p:spPr/>
        <p:txBody>
          <a:bodyPr>
            <a:noAutofit/>
          </a:bodyPr>
          <a:lstStyle/>
          <a:p>
            <a:r>
              <a:rPr lang="en-US" sz="2400" dirty="0"/>
              <a:t>Create emergency protocols  and Inform all school staff about the signs and symptoms of chronic health conditions that require immediate action </a:t>
            </a:r>
          </a:p>
          <a:p>
            <a:pPr lvl="1"/>
            <a:endParaRPr lang="en-US" sz="2400" dirty="0"/>
          </a:p>
          <a:p>
            <a:r>
              <a:rPr lang="en-US" sz="2400" dirty="0"/>
              <a:t>Provide training for appropriate school staff on resources that support students with chronic health conditions. </a:t>
            </a:r>
          </a:p>
          <a:p>
            <a:endParaRPr lang="en-US" sz="2400" dirty="0"/>
          </a:p>
          <a:p>
            <a:r>
              <a:rPr lang="en-US" sz="2400" dirty="0"/>
              <a:t>Consider allowing staff time to participate in off-site learning opportunities, e-learning modules, or webinars. </a:t>
            </a:r>
          </a:p>
          <a:p>
            <a:pPr marL="0" indent="0">
              <a:buNone/>
            </a:pPr>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28</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72550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appropriate counseling, psychological, and social services</a:t>
            </a:r>
          </a:p>
        </p:txBody>
      </p:sp>
      <p:sp>
        <p:nvSpPr>
          <p:cNvPr id="3" name="Content Placeholder 2"/>
          <p:cNvSpPr>
            <a:spLocks noGrp="1"/>
          </p:cNvSpPr>
          <p:nvPr>
            <p:ph idx="1"/>
          </p:nvPr>
        </p:nvSpPr>
        <p:spPr>
          <a:xfrm>
            <a:off x="457200" y="1828800"/>
            <a:ext cx="4505960" cy="4419600"/>
          </a:xfrm>
        </p:spPr>
        <p:txBody>
          <a:bodyPr>
            <a:normAutofit fontScale="62500" lnSpcReduction="20000"/>
          </a:bodyPr>
          <a:lstStyle/>
          <a:p>
            <a:r>
              <a:rPr lang="en-US" dirty="0"/>
              <a:t>Identify and track students with emotional, behavioral, and mental health needs. </a:t>
            </a:r>
          </a:p>
          <a:p>
            <a:endParaRPr lang="en-US" dirty="0"/>
          </a:p>
          <a:p>
            <a:r>
              <a:rPr lang="en-US" dirty="0"/>
              <a:t>Provide or refer students and families to school- and community-based counseling services. </a:t>
            </a:r>
          </a:p>
          <a:p>
            <a:endParaRPr lang="en-US" dirty="0"/>
          </a:p>
          <a:p>
            <a:r>
              <a:rPr lang="en-US" dirty="0"/>
              <a:t>Help students during transitions such as changes in schools or in family structure. </a:t>
            </a:r>
          </a:p>
          <a:p>
            <a:endParaRPr lang="en-US" dirty="0"/>
          </a:p>
          <a:p>
            <a:r>
              <a:rPr lang="en-US" dirty="0"/>
              <a:t>Promote a positive school climate where respect is encouraged and students can seek help from trusted adults. </a:t>
            </a:r>
          </a:p>
        </p:txBody>
      </p:sp>
      <p:sp>
        <p:nvSpPr>
          <p:cNvPr id="4" name="Slide Number Placeholder 3"/>
          <p:cNvSpPr>
            <a:spLocks noGrp="1"/>
          </p:cNvSpPr>
          <p:nvPr>
            <p:ph type="sldNum" sz="quarter" idx="12"/>
          </p:nvPr>
        </p:nvSpPr>
        <p:spPr/>
        <p:txBody>
          <a:bodyPr/>
          <a:lstStyle/>
          <a:p>
            <a:fld id="{8C34694D-99A2-49EB-BC1C-8CF90986025F}" type="slidenum">
              <a:rPr lang="en-US" smtClean="0"/>
              <a:pPr/>
              <a:t>29</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pic>
        <p:nvPicPr>
          <p:cNvPr id="6" name="Picture 5" descr="4KidsArmInArm-shutterstock_3676652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3160" y="2228129"/>
            <a:ext cx="410464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251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Presentation overview</a:t>
            </a:r>
          </a:p>
        </p:txBody>
      </p:sp>
      <p:sp>
        <p:nvSpPr>
          <p:cNvPr id="3" name="Content Placeholder 2"/>
          <p:cNvSpPr>
            <a:spLocks noGrp="1"/>
          </p:cNvSpPr>
          <p:nvPr>
            <p:ph idx="1"/>
          </p:nvPr>
        </p:nvSpPr>
        <p:spPr>
          <a:xfrm>
            <a:off x="457200" y="1828800"/>
            <a:ext cx="8229600" cy="4876800"/>
          </a:xfrm>
        </p:spPr>
        <p:txBody>
          <a:bodyPr>
            <a:noAutofit/>
          </a:bodyPr>
          <a:lstStyle/>
          <a:p>
            <a:r>
              <a:rPr lang="en-US" sz="2600" dirty="0"/>
              <a:t>U.S. children and adolescents with chronic health conditions</a:t>
            </a:r>
          </a:p>
          <a:p>
            <a:endParaRPr lang="en-US" sz="2600" dirty="0"/>
          </a:p>
          <a:p>
            <a:r>
              <a:rPr lang="en-US" sz="2600" dirty="0"/>
              <a:t>Relationship between chronic health conditions and academic achievement </a:t>
            </a:r>
          </a:p>
          <a:p>
            <a:pPr marL="0" indent="0">
              <a:buNone/>
            </a:pPr>
            <a:endParaRPr lang="en-US" sz="2600" dirty="0"/>
          </a:p>
          <a:p>
            <a:r>
              <a:rPr lang="en-US" sz="2600" dirty="0"/>
              <a:t>Strategies for managing chronic health conditions in schools</a:t>
            </a:r>
          </a:p>
          <a:p>
            <a:endParaRPr lang="en-US" sz="2600" dirty="0"/>
          </a:p>
          <a:p>
            <a:r>
              <a:rPr lang="en-US" sz="2600" dirty="0"/>
              <a:t>CDC resources</a:t>
            </a:r>
          </a:p>
          <a:p>
            <a:endParaRPr lang="en-US" sz="26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r>
              <a:rPr lang="en-US" sz="3200" dirty="0"/>
              <a:t>Provide a safe environment with appropriate nutrition, physical education, and physical activity</a:t>
            </a:r>
          </a:p>
        </p:txBody>
      </p:sp>
      <p:sp>
        <p:nvSpPr>
          <p:cNvPr id="3" name="Content Placeholder 2"/>
          <p:cNvSpPr>
            <a:spLocks noGrp="1"/>
          </p:cNvSpPr>
          <p:nvPr>
            <p:ph idx="1"/>
          </p:nvPr>
        </p:nvSpPr>
        <p:spPr/>
        <p:txBody>
          <a:bodyPr>
            <a:normAutofit fontScale="77500" lnSpcReduction="20000"/>
          </a:bodyPr>
          <a:lstStyle/>
          <a:p>
            <a:r>
              <a:rPr lang="en-US" dirty="0"/>
              <a:t>Provide a safe physical environment, both outside and inside school buildings. </a:t>
            </a:r>
          </a:p>
          <a:p>
            <a:endParaRPr lang="en-US" dirty="0"/>
          </a:p>
          <a:p>
            <a:r>
              <a:rPr lang="en-US" dirty="0"/>
              <a:t>Ensure that foods are labeled and that menus are available to students and their families. In addition, food allergens, such as peanuts, should be prohibited in the classroom.</a:t>
            </a:r>
          </a:p>
          <a:p>
            <a:endParaRPr lang="en-US" dirty="0"/>
          </a:p>
          <a:p>
            <a:r>
              <a:rPr lang="en-US" dirty="0"/>
              <a:t>Encourage all students to participate in physical activity, regardless of ability, unless medical needs prevent it. </a:t>
            </a:r>
          </a:p>
          <a:p>
            <a:endParaRPr lang="en-US" dirty="0"/>
          </a:p>
          <a:p>
            <a:r>
              <a:rPr lang="en-US" dirty="0"/>
              <a:t>Align activities with provisions in local wellness policies and with national or state physical education standards.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30</a:t>
            </a:fld>
            <a:endParaRPr lang="en-US" dirty="0"/>
          </a:p>
        </p:txBody>
      </p:sp>
      <p:sp>
        <p:nvSpPr>
          <p:cNvPr id="5" name="TextBox 4"/>
          <p:cNvSpPr txBox="1"/>
          <p:nvPr/>
        </p:nvSpPr>
        <p:spPr>
          <a:xfrm>
            <a:off x="0" y="6248400"/>
            <a:ext cx="9144000" cy="738664"/>
          </a:xfrm>
          <a:prstGeom prst="rect">
            <a:avLst/>
          </a:prstGeom>
          <a:noFill/>
        </p:spPr>
        <p:txBody>
          <a:bodyPr wrap="square" rtlCol="0">
            <a:spAutoFit/>
          </a:bodyPr>
          <a:lstStyle/>
          <a:p>
            <a:r>
              <a:rPr lang="en-US" sz="14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400" dirty="0"/>
          </a:p>
          <a:p>
            <a:endParaRPr lang="en-US" sz="1400" dirty="0"/>
          </a:p>
        </p:txBody>
      </p:sp>
    </p:spTree>
    <p:extLst>
      <p:ext uri="{BB962C8B-B14F-4D97-AF65-F5344CB8AC3E}">
        <p14:creationId xmlns:p14="http://schemas.microsoft.com/office/powerpoint/2010/main" val="32271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a:t>The Role of the School Nurse</a:t>
            </a:r>
          </a:p>
        </p:txBody>
      </p:sp>
      <p:pic>
        <p:nvPicPr>
          <p:cNvPr id="5" name="Content Placeholder 4"/>
          <p:cNvPicPr>
            <a:picLocks noGrp="1" noChangeAspect="1"/>
          </p:cNvPicPr>
          <p:nvPr>
            <p:ph sz="half" idx="1"/>
          </p:nvPr>
        </p:nvPicPr>
        <p:blipFill>
          <a:blip r:embed="rId3"/>
          <a:stretch>
            <a:fillRect/>
          </a:stretch>
        </p:blipFill>
        <p:spPr>
          <a:xfrm>
            <a:off x="685800" y="1937975"/>
            <a:ext cx="3509890" cy="4525963"/>
          </a:xfrm>
          <a:prstGeom prst="rect">
            <a:avLst/>
          </a:prstGeom>
        </p:spPr>
      </p:pic>
      <p:sp>
        <p:nvSpPr>
          <p:cNvPr id="3" name="Content Placeholder 2"/>
          <p:cNvSpPr>
            <a:spLocks noGrp="1"/>
          </p:cNvSpPr>
          <p:nvPr>
            <p:ph sz="half" idx="2"/>
          </p:nvPr>
        </p:nvSpPr>
        <p:spPr>
          <a:xfrm>
            <a:off x="4648200" y="1939904"/>
            <a:ext cx="4038600" cy="4525963"/>
          </a:xfrm>
        </p:spPr>
        <p:txBody>
          <a:bodyPr>
            <a:normAutofit fontScale="92500" lnSpcReduction="20000"/>
          </a:bodyPr>
          <a:lstStyle/>
          <a:p>
            <a:r>
              <a:rPr lang="en-US" sz="2000" dirty="0"/>
              <a:t>Provide direct care, such as giving children medications</a:t>
            </a:r>
          </a:p>
          <a:p>
            <a:endParaRPr lang="en-US" sz="2000" dirty="0"/>
          </a:p>
          <a:p>
            <a:r>
              <a:rPr lang="en-US" sz="2000" dirty="0"/>
              <a:t>Provide case management</a:t>
            </a:r>
          </a:p>
          <a:p>
            <a:endParaRPr lang="en-US" sz="2000" dirty="0"/>
          </a:p>
          <a:p>
            <a:r>
              <a:rPr lang="en-US" sz="2000" dirty="0"/>
              <a:t>Advocate for students and their families to help them get the resources and support they need.</a:t>
            </a:r>
          </a:p>
          <a:p>
            <a:endParaRPr lang="en-US" sz="2000" dirty="0"/>
          </a:p>
          <a:p>
            <a:r>
              <a:rPr lang="en-US" sz="2000" dirty="0"/>
              <a:t>School nurses help improve academic achievement and decrease absenteeism</a:t>
            </a:r>
          </a:p>
          <a:p>
            <a:endParaRPr lang="en-US" sz="2000" dirty="0"/>
          </a:p>
          <a:p>
            <a:r>
              <a:rPr lang="en-US" sz="2000" dirty="0"/>
              <a:t>For every dollar invested in a school nursing program, society gains $2.20</a:t>
            </a:r>
          </a:p>
          <a:p>
            <a:endParaRPr lang="en-US" sz="20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31</a:t>
            </a:fld>
            <a:endParaRPr lang="en-US" dirty="0"/>
          </a:p>
        </p:txBody>
      </p:sp>
    </p:spTree>
    <p:extLst>
      <p:ext uri="{BB962C8B-B14F-4D97-AF65-F5344CB8AC3E}">
        <p14:creationId xmlns:p14="http://schemas.microsoft.com/office/powerpoint/2010/main" val="30749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676400"/>
          </a:xfrm>
        </p:spPr>
        <p:txBody>
          <a:bodyPr>
            <a:normAutofit/>
          </a:bodyPr>
          <a:lstStyle/>
          <a:p>
            <a:r>
              <a:rPr lang="en-US" sz="3200" dirty="0"/>
              <a:t>Health Insurance for Children</a:t>
            </a:r>
          </a:p>
        </p:txBody>
      </p:sp>
      <p:pic>
        <p:nvPicPr>
          <p:cNvPr id="5" name="Content Placeholder 4"/>
          <p:cNvPicPr>
            <a:picLocks noGrp="1" noChangeAspect="1"/>
          </p:cNvPicPr>
          <p:nvPr>
            <p:ph sz="half" idx="1"/>
          </p:nvPr>
        </p:nvPicPr>
        <p:blipFill>
          <a:blip r:embed="rId3"/>
          <a:stretch>
            <a:fillRect/>
          </a:stretch>
        </p:blipFill>
        <p:spPr>
          <a:xfrm>
            <a:off x="685800" y="1955337"/>
            <a:ext cx="3511809" cy="4525963"/>
          </a:xfrm>
          <a:prstGeom prst="rect">
            <a:avLst/>
          </a:prstGeom>
        </p:spPr>
      </p:pic>
      <p:sp>
        <p:nvSpPr>
          <p:cNvPr id="7" name="Content Placeholder 6"/>
          <p:cNvSpPr>
            <a:spLocks noGrp="1"/>
          </p:cNvSpPr>
          <p:nvPr>
            <p:ph sz="half" idx="2"/>
          </p:nvPr>
        </p:nvSpPr>
        <p:spPr>
          <a:xfrm>
            <a:off x="4648200" y="1955336"/>
            <a:ext cx="4038600" cy="4525963"/>
          </a:xfrm>
        </p:spPr>
        <p:txBody>
          <a:bodyPr>
            <a:normAutofit fontScale="70000" lnSpcReduction="20000"/>
          </a:bodyPr>
          <a:lstStyle/>
          <a:p>
            <a:endParaRPr lang="en-US" dirty="0"/>
          </a:p>
          <a:p>
            <a:r>
              <a:rPr lang="en-US" dirty="0"/>
              <a:t>Identify students without insurance and those who may have a chronic health condition</a:t>
            </a:r>
          </a:p>
          <a:p>
            <a:endParaRPr lang="en-US" dirty="0"/>
          </a:p>
          <a:p>
            <a:r>
              <a:rPr lang="en-US" dirty="0"/>
              <a:t>Help students and families obtain coverage</a:t>
            </a:r>
          </a:p>
          <a:p>
            <a:endParaRPr lang="en-US" dirty="0"/>
          </a:p>
          <a:p>
            <a:r>
              <a:rPr lang="en-US" dirty="0"/>
              <a:t>Refer Families to School-based or Community-Based Medical Care Providers and other Resources</a:t>
            </a:r>
          </a:p>
          <a:p>
            <a:endParaRPr lang="en-US" dirty="0"/>
          </a:p>
          <a:p>
            <a:r>
              <a:rPr lang="en-US" dirty="0"/>
              <a:t>Identify and assist at-risk or vulnerable populations students and their families</a:t>
            </a:r>
          </a:p>
        </p:txBody>
      </p:sp>
      <p:sp>
        <p:nvSpPr>
          <p:cNvPr id="4" name="Slide Number Placeholder 3"/>
          <p:cNvSpPr>
            <a:spLocks noGrp="1"/>
          </p:cNvSpPr>
          <p:nvPr>
            <p:ph type="sldNum" sz="quarter" idx="12"/>
          </p:nvPr>
        </p:nvSpPr>
        <p:spPr/>
        <p:txBody>
          <a:bodyPr/>
          <a:lstStyle/>
          <a:p>
            <a:fld id="{8C34694D-99A2-49EB-BC1C-8CF90986025F}" type="slidenum">
              <a:rPr lang="en-US" smtClean="0"/>
              <a:pPr/>
              <a:t>32</a:t>
            </a:fld>
            <a:endParaRPr lang="en-US" dirty="0"/>
          </a:p>
        </p:txBody>
      </p:sp>
    </p:spTree>
    <p:extLst>
      <p:ext uri="{BB962C8B-B14F-4D97-AF65-F5344CB8AC3E}">
        <p14:creationId xmlns:p14="http://schemas.microsoft.com/office/powerpoint/2010/main" val="306819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2434453"/>
            <a:ext cx="3875418" cy="1446550"/>
          </a:xfrm>
          <a:prstGeom prst="rect">
            <a:avLst/>
          </a:prstGeom>
          <a:noFill/>
        </p:spPr>
        <p:txBody>
          <a:bodyPr wrap="square" rtlCol="0">
            <a:spAutoFit/>
          </a:bodyPr>
          <a:lstStyle/>
          <a:p>
            <a:r>
              <a:rPr lang="en-US" sz="4400" b="1" dirty="0">
                <a:solidFill>
                  <a:srgbClr val="225A40"/>
                </a:solidFill>
              </a:rPr>
              <a:t>Additional Resources</a:t>
            </a:r>
          </a:p>
        </p:txBody>
      </p:sp>
      <p:pic>
        <p:nvPicPr>
          <p:cNvPr id="5" name="Picture 4"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0" y="7620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3922247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52626"/>
            <a:ext cx="8545224" cy="914400"/>
          </a:xfrm>
        </p:spPr>
        <p:txBody>
          <a:bodyPr>
            <a:noAutofit/>
          </a:bodyPr>
          <a:lstStyle/>
          <a:p>
            <a:pPr algn="ctr"/>
            <a:r>
              <a:rPr lang="en-US" sz="3200" b="0" dirty="0"/>
              <a:t>CDC Food Allergy Toolkit for Schools</a:t>
            </a:r>
          </a:p>
        </p:txBody>
      </p:sp>
      <p:sp>
        <p:nvSpPr>
          <p:cNvPr id="4" name="Text Placeholder 3"/>
          <p:cNvSpPr>
            <a:spLocks noGrp="1"/>
          </p:cNvSpPr>
          <p:nvPr>
            <p:ph type="body" sz="half" idx="2"/>
          </p:nvPr>
        </p:nvSpPr>
        <p:spPr>
          <a:xfrm>
            <a:off x="2734558" y="2667000"/>
            <a:ext cx="3000567" cy="3322613"/>
          </a:xfrm>
        </p:spPr>
        <p:txBody>
          <a:bodyPr>
            <a:normAutofit/>
          </a:bodyPr>
          <a:lstStyle/>
          <a:p>
            <a:pPr marL="192881" indent="-192881">
              <a:buFont typeface="Arial" charset="0"/>
              <a:buChar char="•"/>
            </a:pPr>
            <a:r>
              <a:rPr lang="en-US" sz="1350" b="1" dirty="0">
                <a:solidFill>
                  <a:srgbClr val="695E4A"/>
                </a:solidFill>
              </a:rPr>
              <a:t>6 audience-specific tip sheets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6 audience-specific customizable PowerPoint presentations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7 audience-specific podcasts</a:t>
            </a:r>
          </a:p>
          <a:p>
            <a:pPr marL="192881" indent="-192881">
              <a:buFont typeface="Arial" charset="0"/>
              <a:buChar char="•"/>
            </a:pPr>
            <a:endParaRPr lang="en-US" sz="1350" b="1" dirty="0">
              <a:solidFill>
                <a:srgbClr val="695E4A"/>
              </a:solidFill>
            </a:endParaRPr>
          </a:p>
          <a:p>
            <a:pPr marL="192881" indent="-192881">
              <a:buFont typeface="Arial" charset="0"/>
              <a:buChar char="•"/>
            </a:pPr>
            <a:r>
              <a:rPr lang="en-US" sz="1350" b="1" dirty="0">
                <a:solidFill>
                  <a:srgbClr val="695E4A"/>
                </a:solidFill>
              </a:rPr>
              <a:t>Select Resources list for schools</a:t>
            </a:r>
          </a:p>
          <a:p>
            <a:pPr marL="192881" indent="-192881">
              <a:buFont typeface="Arial" charset="0"/>
              <a:buChar char="•"/>
            </a:pPr>
            <a:endParaRPr lang="en-US" sz="1125" b="1" dirty="0">
              <a:solidFill>
                <a:srgbClr val="695E4A"/>
              </a:solidFill>
            </a:endParaRPr>
          </a:p>
        </p:txBody>
      </p:sp>
      <p:sp>
        <p:nvSpPr>
          <p:cNvPr id="3" name="Slide Number Placeholder 2"/>
          <p:cNvSpPr>
            <a:spLocks noGrp="1"/>
          </p:cNvSpPr>
          <p:nvPr>
            <p:ph type="sldNum" sz="quarter" idx="4294967295"/>
          </p:nvPr>
        </p:nvSpPr>
        <p:spPr>
          <a:xfrm>
            <a:off x="8606183" y="6562298"/>
            <a:ext cx="487681" cy="295702"/>
          </a:xfrm>
          <a:prstGeom prst="rect">
            <a:avLst/>
          </a:prstGeom>
        </p:spPr>
        <p:txBody>
          <a:bodyPr/>
          <a:lstStyle/>
          <a:p>
            <a:fld id="{F7728AE0-B10D-4F0B-AF40-0A88ACE1CAC5}" type="slidenum">
              <a:rPr lang="en-US" smtClean="0"/>
              <a:t>34</a:t>
            </a:fld>
            <a:endParaRPr lang="en-US" sz="14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2286000"/>
            <a:ext cx="2123198" cy="2743200"/>
          </a:xfrm>
          <a:prstGeom prst="rect">
            <a:avLst/>
          </a:prstGeom>
          <a:ln w="12700">
            <a:solidFill>
              <a:schemeClr val="tx1"/>
            </a:solidFill>
          </a:ln>
          <a:effectLst>
            <a:softEdge rad="0"/>
          </a:effectLst>
        </p:spPr>
      </p:pic>
      <p:pic>
        <p:nvPicPr>
          <p:cNvPr id="6" name="Picture 5">
            <a:extLst>
              <a:ext uri="{FF2B5EF4-FFF2-40B4-BE49-F238E27FC236}">
                <a16:creationId xmlns:a16="http://schemas.microsoft.com/office/drawing/2014/main" id="{20009F08-C736-46DA-8097-AE335BF0AB5D}"/>
              </a:ext>
            </a:extLst>
          </p:cNvPr>
          <p:cNvPicPr>
            <a:picLocks noChangeAspect="1"/>
          </p:cNvPicPr>
          <p:nvPr/>
        </p:nvPicPr>
        <p:blipFill>
          <a:blip r:embed="rId4"/>
          <a:stretch>
            <a:fillRect/>
          </a:stretch>
        </p:blipFill>
        <p:spPr>
          <a:xfrm>
            <a:off x="6781800" y="2936665"/>
            <a:ext cx="1128550" cy="1409542"/>
          </a:xfrm>
          <a:prstGeom prst="rect">
            <a:avLst/>
          </a:prstGeom>
        </p:spPr>
      </p:pic>
      <p:pic>
        <p:nvPicPr>
          <p:cNvPr id="9" name="Picture 8">
            <a:extLst>
              <a:ext uri="{FF2B5EF4-FFF2-40B4-BE49-F238E27FC236}">
                <a16:creationId xmlns:a16="http://schemas.microsoft.com/office/drawing/2014/main" id="{8E7AAE08-5DFD-4C7B-8ACF-83AC8223FD3A}"/>
              </a:ext>
            </a:extLst>
          </p:cNvPr>
          <p:cNvPicPr>
            <a:picLocks noChangeAspect="1"/>
          </p:cNvPicPr>
          <p:nvPr/>
        </p:nvPicPr>
        <p:blipFill>
          <a:blip r:embed="rId5"/>
          <a:stretch>
            <a:fillRect/>
          </a:stretch>
        </p:blipFill>
        <p:spPr>
          <a:xfrm>
            <a:off x="5562600" y="2196585"/>
            <a:ext cx="1145271" cy="1444851"/>
          </a:xfrm>
          <a:prstGeom prst="rect">
            <a:avLst/>
          </a:prstGeom>
        </p:spPr>
      </p:pic>
      <p:pic>
        <p:nvPicPr>
          <p:cNvPr id="11" name="Picture 10">
            <a:extLst>
              <a:ext uri="{FF2B5EF4-FFF2-40B4-BE49-F238E27FC236}">
                <a16:creationId xmlns:a16="http://schemas.microsoft.com/office/drawing/2014/main" id="{F1A440F5-A095-4133-B3E4-8269E3D421C1}"/>
              </a:ext>
            </a:extLst>
          </p:cNvPr>
          <p:cNvPicPr>
            <a:picLocks noChangeAspect="1"/>
          </p:cNvPicPr>
          <p:nvPr/>
        </p:nvPicPr>
        <p:blipFill>
          <a:blip r:embed="rId6"/>
          <a:stretch>
            <a:fillRect/>
          </a:stretch>
        </p:blipFill>
        <p:spPr>
          <a:xfrm>
            <a:off x="7910350" y="3962400"/>
            <a:ext cx="1130379" cy="1409542"/>
          </a:xfrm>
          <a:prstGeom prst="rect">
            <a:avLst/>
          </a:prstGeom>
        </p:spPr>
      </p:pic>
    </p:spTree>
    <p:extLst>
      <p:ext uri="{BB962C8B-B14F-4D97-AF65-F5344CB8AC3E}">
        <p14:creationId xmlns:p14="http://schemas.microsoft.com/office/powerpoint/2010/main" val="39224633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a:solidFill>
                  <a:schemeClr val="bg1"/>
                </a:solidFill>
              </a:rPr>
              <a:t>Strategies for Addressing Asthma in Schools</a:t>
            </a:r>
          </a:p>
        </p:txBody>
      </p:sp>
      <p:pic>
        <p:nvPicPr>
          <p:cNvPr id="4" name="Picture 3"/>
          <p:cNvPicPr>
            <a:picLocks noChangeAspect="1"/>
          </p:cNvPicPr>
          <p:nvPr/>
        </p:nvPicPr>
        <p:blipFill>
          <a:blip r:embed="rId3"/>
          <a:stretch>
            <a:fillRect/>
          </a:stretch>
        </p:blipFill>
        <p:spPr>
          <a:xfrm>
            <a:off x="2886635" y="2112310"/>
            <a:ext cx="2707341" cy="3494969"/>
          </a:xfrm>
          <a:prstGeom prst="rect">
            <a:avLst/>
          </a:prstGeom>
        </p:spPr>
      </p:pic>
    </p:spTree>
    <p:extLst>
      <p:ext uri="{BB962C8B-B14F-4D97-AF65-F5344CB8AC3E}">
        <p14:creationId xmlns:p14="http://schemas.microsoft.com/office/powerpoint/2010/main" val="8051965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ctr">
            <a:noAutofit/>
          </a:bodyPr>
          <a:lstStyle/>
          <a:p>
            <a:pPr algn="ctr">
              <a:lnSpc>
                <a:spcPct val="100000"/>
              </a:lnSpc>
            </a:pPr>
            <a:r>
              <a:rPr lang="en-US" sz="3200" b="0" dirty="0">
                <a:solidFill>
                  <a:schemeClr val="bg1"/>
                </a:solidFill>
              </a:rPr>
              <a:t>School level assessment tool: </a:t>
            </a:r>
            <a:br>
              <a:rPr lang="en-US" sz="3200" b="0" dirty="0">
                <a:solidFill>
                  <a:schemeClr val="bg1"/>
                </a:solidFill>
              </a:rPr>
            </a:br>
            <a:r>
              <a:rPr lang="en-US" altLang="en-US" sz="3200" b="0" dirty="0">
                <a:solidFill>
                  <a:schemeClr val="bg1"/>
                </a:solidFill>
              </a:rPr>
              <a:t>CDC School Health Index</a:t>
            </a:r>
            <a:endParaRPr lang="en-US" sz="3200" b="0" dirty="0">
              <a:solidFill>
                <a:schemeClr val="bg1"/>
              </a:solidFill>
            </a:endParaRPr>
          </a:p>
        </p:txBody>
      </p:sp>
      <p:sp>
        <p:nvSpPr>
          <p:cNvPr id="7" name="Rectangle 6"/>
          <p:cNvSpPr/>
          <p:nvPr/>
        </p:nvSpPr>
        <p:spPr>
          <a:xfrm>
            <a:off x="1885070" y="6172200"/>
            <a:ext cx="5373860" cy="369332"/>
          </a:xfrm>
          <a:prstGeom prst="rect">
            <a:avLst/>
          </a:prstGeom>
        </p:spPr>
        <p:txBody>
          <a:bodyPr wrap="square">
            <a:spAutoFit/>
          </a:bodyPr>
          <a:lstStyle/>
          <a:p>
            <a:pPr algn="ctr"/>
            <a:r>
              <a:rPr lang="en-US" altLang="en-US" dirty="0"/>
              <a:t>www.cdc.gov/HealthySchools/SHI</a:t>
            </a:r>
          </a:p>
        </p:txBody>
      </p:sp>
      <p:pic>
        <p:nvPicPr>
          <p:cNvPr id="3" name="Picture 2"/>
          <p:cNvPicPr>
            <a:picLocks noChangeAspect="1"/>
          </p:cNvPicPr>
          <p:nvPr/>
        </p:nvPicPr>
        <p:blipFill>
          <a:blip r:embed="rId3"/>
          <a:stretch>
            <a:fillRect/>
          </a:stretch>
        </p:blipFill>
        <p:spPr>
          <a:xfrm>
            <a:off x="1066800" y="2039096"/>
            <a:ext cx="2687689" cy="3471900"/>
          </a:xfrm>
          <a:prstGeom prst="rect">
            <a:avLst/>
          </a:prstGeom>
          <a:ln w="3175">
            <a:solidFill>
              <a:schemeClr val="tx1"/>
            </a:solidFill>
          </a:ln>
        </p:spPr>
      </p:pic>
      <p:pic>
        <p:nvPicPr>
          <p:cNvPr id="4" name="Picture 3"/>
          <p:cNvPicPr>
            <a:picLocks noChangeAspect="1"/>
          </p:cNvPicPr>
          <p:nvPr/>
        </p:nvPicPr>
        <p:blipFill>
          <a:blip r:embed="rId4"/>
          <a:stretch>
            <a:fillRect/>
          </a:stretch>
        </p:blipFill>
        <p:spPr>
          <a:xfrm>
            <a:off x="5334000" y="2043415"/>
            <a:ext cx="2706947" cy="3467581"/>
          </a:xfrm>
          <a:prstGeom prst="rect">
            <a:avLst/>
          </a:prstGeom>
          <a:ln w="3175">
            <a:solidFill>
              <a:schemeClr val="tx1"/>
            </a:solidFill>
          </a:ln>
        </p:spPr>
      </p:pic>
    </p:spTree>
    <p:extLst>
      <p:ext uri="{BB962C8B-B14F-4D97-AF65-F5344CB8AC3E}">
        <p14:creationId xmlns:p14="http://schemas.microsoft.com/office/powerpoint/2010/main" val="259312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89199"/>
          </a:xfrm>
        </p:spPr>
        <p:txBody>
          <a:bodyPr anchor="ctr">
            <a:noAutofit/>
          </a:bodyPr>
          <a:lstStyle/>
          <a:p>
            <a:pPr algn="ctr"/>
            <a:r>
              <a:rPr lang="en-US" sz="3200" b="0" dirty="0">
                <a:solidFill>
                  <a:schemeClr val="bg1"/>
                </a:solidFill>
              </a:rPr>
              <a:t>Family Engagement</a:t>
            </a:r>
          </a:p>
        </p:txBody>
      </p:sp>
      <p:pic>
        <p:nvPicPr>
          <p:cNvPr id="5" name="Picture 4" descr="Schools are an important setting to promote healthy eating and physical activity and to address chronic health conditions. More than 95% of young people in the United States are in school for 13 critical years of their development. &#10; &#10;Health and learning are strongly connected. Evidence supports that healthy students perform better in school. For example, the connection between students being physically active, eating healthy foods, and managing their chronic health conditions, and improved test scores, grades, school attendance, and classroom behaviors, such as being focused and not getting into trouble, is supported by research. &#10; &#10;Research shows that education and health for students must go hand-in-hand for students to succeed.  In addition to making sure students are learning, there are school health policies and practices that need to be in place, such as offering healthy food options, providing opportunities for students to be physically active, and having a school nurse.&#10;" title="Healthy Students Do Better in Schoo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212" y="1905000"/>
            <a:ext cx="2521123" cy="1890842"/>
          </a:xfrm>
          <a:prstGeom prst="rect">
            <a:avLst/>
          </a:prstGeom>
          <a:solidFill>
            <a:srgbClr val="D5EFF3"/>
          </a:solidFill>
          <a:ln w="28575">
            <a:solidFill>
              <a:schemeClr val="tx1"/>
            </a:solidFill>
          </a:ln>
        </p:spPr>
      </p:pic>
      <p:pic>
        <p:nvPicPr>
          <p:cNvPr id="6" name="Picture 5"/>
          <p:cNvPicPr/>
          <p:nvPr/>
        </p:nvPicPr>
        <p:blipFill rotWithShape="1">
          <a:blip r:embed="rId4"/>
          <a:srcRect l="33333" t="11117" r="31250" b="6035"/>
          <a:stretch/>
        </p:blipFill>
        <p:spPr bwMode="auto">
          <a:xfrm>
            <a:off x="2133600" y="3983876"/>
            <a:ext cx="1763249" cy="2205598"/>
          </a:xfrm>
          <a:prstGeom prst="rect">
            <a:avLst/>
          </a:prstGeom>
          <a:ln w="19050">
            <a:solidFill>
              <a:schemeClr val="tx1"/>
            </a:solidFill>
          </a:ln>
          <a:extLst>
            <a:ext uri="{53640926-AAD7-44D8-BBD7-CCE9431645EC}">
              <a14:shadowObscured xmlns:a14="http://schemas.microsoft.com/office/drawing/2010/main"/>
            </a:ext>
          </a:extLst>
        </p:spPr>
      </p:pic>
      <p:pic>
        <p:nvPicPr>
          <p:cNvPr id="8" name="Picture 7"/>
          <p:cNvPicPr/>
          <p:nvPr/>
        </p:nvPicPr>
        <p:blipFill rotWithShape="1">
          <a:blip r:embed="rId5"/>
          <a:srcRect l="32887" t="10852" r="31250" b="5771"/>
          <a:stretch/>
        </p:blipFill>
        <p:spPr bwMode="auto">
          <a:xfrm>
            <a:off x="7367124" y="2165070"/>
            <a:ext cx="1565168" cy="1920509"/>
          </a:xfrm>
          <a:prstGeom prst="rect">
            <a:avLst/>
          </a:prstGeom>
          <a:ln w="19050">
            <a:solidFill>
              <a:schemeClr val="tx1"/>
            </a:solidFill>
          </a:ln>
          <a:extLst>
            <a:ext uri="{53640926-AAD7-44D8-BBD7-CCE9431645EC}">
              <a14:shadowObscured xmlns:a14="http://schemas.microsoft.com/office/drawing/2010/main"/>
            </a:ext>
          </a:extLst>
        </p:spPr>
      </p:pic>
      <p:pic>
        <p:nvPicPr>
          <p:cNvPr id="9" name="Picture 8"/>
          <p:cNvPicPr/>
          <p:nvPr/>
        </p:nvPicPr>
        <p:blipFill rotWithShape="1">
          <a:blip r:embed="rId6"/>
          <a:srcRect l="33036" t="10852" r="31101" b="6300"/>
          <a:stretch/>
        </p:blipFill>
        <p:spPr bwMode="auto">
          <a:xfrm>
            <a:off x="6642337" y="3195390"/>
            <a:ext cx="1571663" cy="1908316"/>
          </a:xfrm>
          <a:prstGeom prst="rect">
            <a:avLst/>
          </a:prstGeom>
          <a:ln w="12700">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7"/>
          <a:srcRect l="32887" t="11117" r="31101" b="6035"/>
          <a:stretch/>
        </p:blipFill>
        <p:spPr bwMode="auto">
          <a:xfrm>
            <a:off x="5975634" y="4132517"/>
            <a:ext cx="1571663" cy="1908316"/>
          </a:xfrm>
          <a:prstGeom prst="rect">
            <a:avLst/>
          </a:prstGeom>
          <a:ln w="19050">
            <a:solidFill>
              <a:schemeClr val="tx1"/>
            </a:solid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28079" y="1736138"/>
            <a:ext cx="1815477" cy="234944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726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3200" b="0" dirty="0">
                <a:solidFill>
                  <a:schemeClr val="bg1"/>
                </a:solidFill>
              </a:rPr>
              <a:t>CDC Division of Adolescent and School Health (DASH)</a:t>
            </a:r>
            <a:br>
              <a:rPr lang="en-US" sz="3200" b="0" dirty="0">
                <a:solidFill>
                  <a:schemeClr val="bg1"/>
                </a:solidFill>
              </a:rPr>
            </a:br>
            <a:r>
              <a:rPr lang="en-US" sz="3200" b="0" dirty="0">
                <a:solidFill>
                  <a:schemeClr val="bg1"/>
                </a:solidFill>
              </a:rPr>
              <a:t> </a:t>
            </a:r>
            <a:br>
              <a:rPr lang="en-US" sz="3200" b="0" dirty="0">
                <a:solidFill>
                  <a:schemeClr val="bg1"/>
                </a:solidFill>
              </a:rPr>
            </a:br>
            <a:r>
              <a:rPr lang="en-US" sz="3200" b="0" dirty="0">
                <a:solidFill>
                  <a:schemeClr val="bg1"/>
                </a:solidFill>
              </a:rPr>
              <a:t>School–Based Surveillance</a:t>
            </a:r>
          </a:p>
        </p:txBody>
      </p:sp>
      <p:sp>
        <p:nvSpPr>
          <p:cNvPr id="3" name="Content Placeholder 2"/>
          <p:cNvSpPr>
            <a:spLocks noGrp="1"/>
          </p:cNvSpPr>
          <p:nvPr>
            <p:ph idx="4294967295"/>
          </p:nvPr>
        </p:nvSpPr>
        <p:spPr>
          <a:xfrm>
            <a:off x="228600" y="2118726"/>
            <a:ext cx="3269817" cy="3258221"/>
          </a:xfrm>
        </p:spPr>
        <p:txBody>
          <a:bodyPr>
            <a:noAutofit/>
          </a:bodyPr>
          <a:lstStyle/>
          <a:p>
            <a:pPr>
              <a:buFont typeface="Arial" panose="020B0604020202020204" pitchFamily="34" charset="0"/>
              <a:buChar char="•"/>
            </a:pPr>
            <a:r>
              <a:rPr lang="en-US" sz="2400" dirty="0"/>
              <a:t>School Health Profiles</a:t>
            </a:r>
          </a:p>
          <a:p>
            <a:pPr>
              <a:buFont typeface="Arial" panose="020B0604020202020204" pitchFamily="34" charset="0"/>
              <a:buChar char="•"/>
            </a:pPr>
            <a:endParaRPr lang="en-US" sz="2400" dirty="0"/>
          </a:p>
          <a:p>
            <a:pPr>
              <a:buFont typeface="Arial" panose="020B0604020202020204" pitchFamily="34" charset="0"/>
              <a:buChar char="•"/>
            </a:pPr>
            <a:r>
              <a:rPr lang="en-US" sz="2400" dirty="0"/>
              <a:t>Youth Risk Behavior Surveillance System</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6" name="Rectangle 5"/>
          <p:cNvSpPr/>
          <p:nvPr/>
        </p:nvSpPr>
        <p:spPr>
          <a:xfrm>
            <a:off x="1858862" y="6096000"/>
            <a:ext cx="5143500" cy="368721"/>
          </a:xfrm>
          <a:prstGeom prst="rect">
            <a:avLst/>
          </a:prstGeom>
          <a:ln>
            <a:solidFill>
              <a:schemeClr val="tx1"/>
            </a:solidFill>
          </a:ln>
        </p:spPr>
        <p:txBody>
          <a:bodyPr wrap="square">
            <a:spAutoFit/>
          </a:bodyPr>
          <a:lstStyle/>
          <a:p>
            <a:r>
              <a:rPr lang="en-US" b="1" dirty="0"/>
              <a:t>http://www.cdc.gov/healthyyouth/data/index.htm</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3982" y="3089542"/>
            <a:ext cx="1483535" cy="1943431"/>
          </a:xfrm>
          <a:prstGeom prst="rect">
            <a:avLst/>
          </a:prstGeom>
          <a:ln>
            <a:solidFill>
              <a:schemeClr val="tx1"/>
            </a:solidFill>
          </a:ln>
        </p:spPr>
      </p:pic>
      <p:pic>
        <p:nvPicPr>
          <p:cNvPr id="9" name="Picture 8"/>
          <p:cNvPicPr>
            <a:picLocks noChangeAspect="1"/>
          </p:cNvPicPr>
          <p:nvPr/>
        </p:nvPicPr>
        <p:blipFill rotWithShape="1">
          <a:blip r:embed="rId4"/>
          <a:srcRect l="35064" t="18034" r="31954" b="4936"/>
          <a:stretch/>
        </p:blipFill>
        <p:spPr>
          <a:xfrm>
            <a:off x="7173359" y="3721663"/>
            <a:ext cx="1515962" cy="1991550"/>
          </a:xfrm>
          <a:prstGeom prst="rect">
            <a:avLst/>
          </a:prstGeom>
        </p:spPr>
      </p:pic>
    </p:spTree>
    <p:extLst>
      <p:ext uri="{BB962C8B-B14F-4D97-AF65-F5344CB8AC3E}">
        <p14:creationId xmlns:p14="http://schemas.microsoft.com/office/powerpoint/2010/main" val="401905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399"/>
          </a:xfrm>
        </p:spPr>
        <p:txBody>
          <a:bodyPr anchor="ctr">
            <a:normAutofit/>
          </a:bodyPr>
          <a:lstStyle/>
          <a:p>
            <a:pPr algn="ctr" defTabSz="685800"/>
            <a:r>
              <a:rPr lang="en-US" sz="3200" b="0" dirty="0">
                <a:solidFill>
                  <a:schemeClr val="bg1"/>
                </a:solidFill>
              </a:rPr>
              <a:t>CDC’s Virtual Healthy School</a:t>
            </a:r>
          </a:p>
        </p:txBody>
      </p:sp>
      <p:sp>
        <p:nvSpPr>
          <p:cNvPr id="3" name="Content Placeholder 2"/>
          <p:cNvSpPr>
            <a:spLocks noGrp="1"/>
          </p:cNvSpPr>
          <p:nvPr>
            <p:ph type="body" sz="quarter" idx="10"/>
          </p:nvPr>
        </p:nvSpPr>
        <p:spPr>
          <a:xfrm>
            <a:off x="356708" y="1905000"/>
            <a:ext cx="8371957" cy="1160228"/>
          </a:xfrm>
        </p:spPr>
        <p:txBody>
          <a:bodyPr/>
          <a:lstStyle/>
          <a:p>
            <a:pPr marL="0" indent="0" algn="ctr">
              <a:buClr>
                <a:schemeClr val="tx1"/>
              </a:buClr>
              <a:buNone/>
            </a:pPr>
            <a:r>
              <a:rPr lang="en-US" sz="1800" dirty="0">
                <a:solidFill>
                  <a:schemeClr val="tx1"/>
                </a:solidFill>
              </a:rPr>
              <a:t>An online interactive school building that will visualize how the ten components of the WSCC model are integrated into the classroom, staff break room, hallways, cafeteria, gymnasium, recreational field, community, and home.</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872" y="3200400"/>
            <a:ext cx="5507523" cy="2893784"/>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00" y="3657600"/>
            <a:ext cx="2955799" cy="1514763"/>
          </a:xfrm>
          <a:prstGeom prst="rect">
            <a:avLst/>
          </a:prstGeom>
        </p:spPr>
      </p:pic>
    </p:spTree>
    <p:extLst>
      <p:ext uri="{BB962C8B-B14F-4D97-AF65-F5344CB8AC3E}">
        <p14:creationId xmlns:p14="http://schemas.microsoft.com/office/powerpoint/2010/main" val="14181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normAutofit/>
          </a:bodyPr>
          <a:lstStyle/>
          <a:p>
            <a:r>
              <a:rPr lang="en-US" sz="2800" dirty="0"/>
              <a:t>Students spend many hours every week in school.</a:t>
            </a:r>
          </a:p>
          <a:p>
            <a:endParaRPr lang="en-US" sz="2800" dirty="0"/>
          </a:p>
          <a:p>
            <a:r>
              <a:rPr lang="en-US" sz="2800" dirty="0"/>
              <a:t>Some children and adolescents with chronic health conditions may have lower academic achievement than those without those conditions.</a:t>
            </a:r>
          </a:p>
          <a:p>
            <a:endParaRPr lang="en-US" sz="2800" dirty="0"/>
          </a:p>
          <a:p>
            <a:r>
              <a:rPr lang="en-US" sz="2800" dirty="0"/>
              <a:t>Managing chronic health conditions can be challenging for school systems, educators, and clinicians.</a:t>
            </a:r>
          </a:p>
          <a:p>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446550"/>
          </a:xfrm>
          <a:prstGeom prst="rect">
            <a:avLst/>
          </a:prstGeom>
        </p:spPr>
        <p:txBody>
          <a:bodyPr wrap="square">
            <a:spAutoFit/>
          </a:bodyPr>
          <a:lstStyle/>
          <a:p>
            <a:pPr algn="ctr"/>
            <a:r>
              <a:rPr lang="en-US" sz="4400" dirty="0">
                <a:solidFill>
                  <a:schemeClr val="bg1"/>
                </a:solidFill>
              </a:rPr>
              <a:t>CDC Healthy Schools Website: www.cdc.gov/healthyschools</a:t>
            </a:r>
          </a:p>
        </p:txBody>
      </p:sp>
      <p:pic>
        <p:nvPicPr>
          <p:cNvPr id="2" name="Picture 1"/>
          <p:cNvPicPr>
            <a:picLocks noChangeAspect="1"/>
          </p:cNvPicPr>
          <p:nvPr/>
        </p:nvPicPr>
        <p:blipFill>
          <a:blip r:embed="rId3"/>
          <a:stretch>
            <a:fillRect/>
          </a:stretch>
        </p:blipFill>
        <p:spPr>
          <a:xfrm>
            <a:off x="4552965" y="3403560"/>
            <a:ext cx="38070" cy="508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6515" y="1828800"/>
            <a:ext cx="3749040" cy="4596209"/>
          </a:xfrm>
          <a:prstGeom prst="rect">
            <a:avLst/>
          </a:prstGeom>
          <a:ln w="28575">
            <a:solidFill>
              <a:schemeClr val="tx1"/>
            </a:solidFill>
          </a:ln>
        </p:spPr>
      </p:pic>
    </p:spTree>
    <p:extLst>
      <p:ext uri="{BB962C8B-B14F-4D97-AF65-F5344CB8AC3E}">
        <p14:creationId xmlns:p14="http://schemas.microsoft.com/office/powerpoint/2010/main" val="16578234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lstStyle/>
          <a:p>
            <a:r>
              <a:rPr lang="en-US" dirty="0">
                <a:solidFill>
                  <a:srgbClr val="FFFFFF"/>
                </a:solidFill>
              </a:rPr>
              <a:t>Conclusion</a:t>
            </a:r>
          </a:p>
        </p:txBody>
      </p:sp>
      <p:sp>
        <p:nvSpPr>
          <p:cNvPr id="6" name="Content Placeholder 5"/>
          <p:cNvSpPr>
            <a:spLocks noGrp="1"/>
          </p:cNvSpPr>
          <p:nvPr>
            <p:ph idx="1"/>
          </p:nvPr>
        </p:nvSpPr>
        <p:spPr>
          <a:xfrm>
            <a:off x="457200" y="1905000"/>
            <a:ext cx="8229600" cy="4953000"/>
          </a:xfrm>
        </p:spPr>
        <p:txBody>
          <a:bodyPr>
            <a:noAutofit/>
          </a:bodyPr>
          <a:lstStyle/>
          <a:p>
            <a:pPr lvl="0"/>
            <a:r>
              <a:rPr lang="en-US" sz="2400" dirty="0"/>
              <a:t>Studies show that school services can help school-aged youth and their families with chronic health conditions</a:t>
            </a:r>
          </a:p>
          <a:p>
            <a:pPr lvl="0"/>
            <a:endParaRPr lang="en-US" sz="2400" dirty="0"/>
          </a:p>
          <a:p>
            <a:pPr lvl="0"/>
            <a:r>
              <a:rPr lang="en-US" sz="2400" dirty="0"/>
              <a:t>Student whose symptoms are controlled are more likely to have higher school achievement</a:t>
            </a:r>
          </a:p>
          <a:p>
            <a:pPr lvl="0"/>
            <a:endParaRPr lang="en-US" sz="2400" dirty="0"/>
          </a:p>
          <a:p>
            <a:pPr lvl="0"/>
            <a:r>
              <a:rPr lang="en-US" sz="2400" dirty="0"/>
              <a:t>School nurses and school-based services can help schools increase students' overall health and academic success  </a:t>
            </a:r>
          </a:p>
          <a:p>
            <a:pPr lvl="0"/>
            <a:endParaRPr lang="en-US" sz="2400" dirty="0"/>
          </a:p>
          <a:p>
            <a:pPr lvl="0"/>
            <a:r>
              <a:rPr lang="en-US" sz="2400" dirty="0"/>
              <a:t>Teacher and staff training should include accurate expectations about the academic potential of children with chronic health conditions – Try not to underestimate!</a:t>
            </a:r>
          </a:p>
          <a:p>
            <a:pPr lvl="0"/>
            <a:endParaRPr lang="en-US" sz="2400" dirty="0"/>
          </a:p>
          <a:p>
            <a:endParaRPr lang="en-US" sz="2400" dirty="0"/>
          </a:p>
        </p:txBody>
      </p:sp>
      <p:sp>
        <p:nvSpPr>
          <p:cNvPr id="4" name="Slide Number Placeholder 3"/>
          <p:cNvSpPr>
            <a:spLocks noGrp="1"/>
          </p:cNvSpPr>
          <p:nvPr>
            <p:ph type="sldNum" sz="quarter" idx="12"/>
          </p:nvPr>
        </p:nvSpPr>
        <p:spPr/>
        <p:txBody>
          <a:bodyPr/>
          <a:lstStyle/>
          <a:p>
            <a:fld id="{8C34694D-99A2-49EB-BC1C-8CF90986025F}"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 y="5100562"/>
            <a:ext cx="9144000" cy="1753114"/>
          </a:xfrm>
        </p:spPr>
        <p:txBody>
          <a:bodyPr>
            <a:normAutofit fontScale="85000" lnSpcReduction="10000"/>
          </a:bodyPr>
          <a:lstStyle/>
          <a:p>
            <a:pPr marL="0" indent="0">
              <a:buNone/>
            </a:pPr>
            <a:r>
              <a:rPr lang="en-US" sz="2000" dirty="0"/>
              <a:t>For more information, please contact the Centers for Disease Control and Prevention: </a:t>
            </a:r>
          </a:p>
          <a:p>
            <a:pPr marL="0" indent="0">
              <a:buNone/>
            </a:pPr>
            <a:r>
              <a:rPr lang="en-US" sz="2000" dirty="0"/>
              <a:t>4770 Buford Highway NE, Atlanta Georgia 30341 USA </a:t>
            </a:r>
          </a:p>
          <a:p>
            <a:pPr marL="0" indent="0">
              <a:buNone/>
            </a:pPr>
            <a:r>
              <a:rPr lang="en-US" sz="2000" dirty="0"/>
              <a:t>Visit: </a:t>
            </a:r>
            <a:r>
              <a:rPr lang="en-US" sz="2000" dirty="0">
                <a:hlinkClick r:id="rId3"/>
              </a:rPr>
              <a:t>http://www.cdc.gov/healthyschools/</a:t>
            </a:r>
            <a:r>
              <a:rPr lang="en-US" sz="2000" dirty="0"/>
              <a:t>  </a:t>
            </a:r>
          </a:p>
          <a:p>
            <a:pPr marL="0" indent="0">
              <a:buNone/>
            </a:pPr>
            <a:r>
              <a:rPr lang="en-US" sz="2000" dirty="0"/>
              <a:t>Email CDC-INFO: </a:t>
            </a:r>
            <a:r>
              <a:rPr lang="en-US" sz="2000" dirty="0">
                <a:hlinkClick r:id="rId4"/>
              </a:rPr>
              <a:t>www.cdc.gov/cdc-info</a:t>
            </a:r>
            <a:r>
              <a:rPr lang="en-US" sz="2000" dirty="0"/>
              <a:t>  </a:t>
            </a:r>
          </a:p>
          <a:p>
            <a:pPr marL="0" indent="0">
              <a:buNone/>
            </a:pPr>
            <a:r>
              <a:rPr lang="en-US" sz="2000" dirty="0"/>
              <a:t>Call: 1-800-CDC-INFO (232-4636); </a:t>
            </a:r>
          </a:p>
          <a:p>
            <a:pPr marL="0" indent="0">
              <a:buNone/>
            </a:pPr>
            <a:r>
              <a:rPr lang="en-US" sz="2000" dirty="0"/>
              <a:t>TTY: 1-888-232-6348</a:t>
            </a:r>
          </a:p>
        </p:txBody>
      </p:sp>
      <p:sp>
        <p:nvSpPr>
          <p:cNvPr id="5" name="Slide Number Placeholder 4"/>
          <p:cNvSpPr>
            <a:spLocks noGrp="1"/>
          </p:cNvSpPr>
          <p:nvPr>
            <p:ph type="sldNum" sz="quarter" idx="12"/>
          </p:nvPr>
        </p:nvSpPr>
        <p:spPr/>
        <p:txBody>
          <a:bodyPr/>
          <a:lstStyle/>
          <a:p>
            <a:fld id="{8C34694D-99A2-49EB-BC1C-8CF90986025F}" type="slidenum">
              <a:rPr lang="en-US" smtClean="0"/>
              <a:pPr/>
              <a:t>42</a:t>
            </a:fld>
            <a:endParaRPr lang="en-US" dirty="0"/>
          </a:p>
        </p:txBody>
      </p:sp>
      <p:pic>
        <p:nvPicPr>
          <p:cNvPr id="6" name="Picture 5" descr="9KidsJumping-shutterstock_222828367.jpg"/>
          <p:cNvPicPr>
            <a:picLocks noChangeAspect="1"/>
          </p:cNvPicPr>
          <p:nvPr/>
        </p:nvPicPr>
        <p:blipFill rotWithShape="1">
          <a:blip r:embed="rId5" cstate="email">
            <a:extLst>
              <a:ext uri="{28A0092B-C50C-407E-A947-70E740481C1C}">
                <a14:useLocalDpi xmlns:a14="http://schemas.microsoft.com/office/drawing/2010/main" val="0"/>
              </a:ext>
            </a:extLst>
          </a:blip>
          <a:srcRect l="22964" t="9076" r="2631" b="15577"/>
          <a:stretch/>
        </p:blipFill>
        <p:spPr>
          <a:xfrm>
            <a:off x="0" y="1699381"/>
            <a:ext cx="9144000" cy="33782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9800" y="5491334"/>
            <a:ext cx="2514600" cy="1191477"/>
          </a:xfrm>
          <a:prstGeom prst="rect">
            <a:avLst/>
          </a:prstGeom>
        </p:spPr>
      </p:pic>
    </p:spTree>
    <p:extLst>
      <p:ext uri="{BB962C8B-B14F-4D97-AF65-F5344CB8AC3E}">
        <p14:creationId xmlns:p14="http://schemas.microsoft.com/office/powerpoint/2010/main" val="37765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752600"/>
            <a:ext cx="7658100" cy="614529"/>
          </a:xfrm>
        </p:spPr>
        <p:txBody>
          <a:bodyPr>
            <a:noAutofit/>
          </a:bodyPr>
          <a:lstStyle/>
          <a:p>
            <a:pPr lvl="0">
              <a:lnSpc>
                <a:spcPct val="90000"/>
              </a:lnSpc>
            </a:pPr>
            <a:r>
              <a:rPr lang="en-US" sz="2000" dirty="0">
                <a:solidFill>
                  <a:schemeClr val="tx1"/>
                </a:solidFill>
              </a:rPr>
              <a:t>Estimated Prevalence of Chronic Health Conditions Among U.S. children aged 0-18 years*</a:t>
            </a:r>
          </a:p>
        </p:txBody>
      </p:sp>
      <p:graphicFrame>
        <p:nvGraphicFramePr>
          <p:cNvPr id="6" name="Table 5"/>
          <p:cNvGraphicFramePr>
            <a:graphicFrameLocks noGrp="1"/>
          </p:cNvGraphicFramePr>
          <p:nvPr>
            <p:extLst>
              <p:ext uri="{D42A27DB-BD31-4B8C-83A1-F6EECF244321}">
                <p14:modId xmlns:p14="http://schemas.microsoft.com/office/powerpoint/2010/main" val="2517383018"/>
              </p:ext>
            </p:extLst>
          </p:nvPr>
        </p:nvGraphicFramePr>
        <p:xfrm>
          <a:off x="544830" y="2382369"/>
          <a:ext cx="8382000" cy="3640074"/>
        </p:xfrm>
        <a:graphic>
          <a:graphicData uri="http://schemas.openxmlformats.org/drawingml/2006/table">
            <a:tbl>
              <a:tblPr firstRow="1" bandRow="1">
                <a:tableStyleId>{5C22544A-7EE6-4342-B048-85BDC9FD1C3A}</a:tableStyleId>
              </a:tblPr>
              <a:tblGrid>
                <a:gridCol w="4073495">
                  <a:extLst>
                    <a:ext uri="{9D8B030D-6E8A-4147-A177-3AD203B41FA5}">
                      <a16:colId xmlns:a16="http://schemas.microsoft.com/office/drawing/2014/main" val="20000"/>
                    </a:ext>
                  </a:extLst>
                </a:gridCol>
                <a:gridCol w="4308505">
                  <a:extLst>
                    <a:ext uri="{9D8B030D-6E8A-4147-A177-3AD203B41FA5}">
                      <a16:colId xmlns:a16="http://schemas.microsoft.com/office/drawing/2014/main" val="20001"/>
                    </a:ext>
                  </a:extLst>
                </a:gridCol>
              </a:tblGrid>
              <a:tr h="0">
                <a:tc>
                  <a:txBody>
                    <a:bodyPr/>
                    <a:lstStyle/>
                    <a:p>
                      <a:r>
                        <a:rPr lang="en-US" dirty="0">
                          <a:solidFill>
                            <a:sysClr val="windowText" lastClr="000000"/>
                          </a:solidFill>
                        </a:rPr>
                        <a:t>Chronic health condition</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ysClr val="windowText" lastClr="000000"/>
                          </a:solidFill>
                          <a:latin typeface="+mn-lt"/>
                          <a:ea typeface="+mn-ea"/>
                          <a:cs typeface="+mn-cs"/>
                        </a:rPr>
                        <a:t>Estimated percentage of U.S. students affected* </a:t>
                      </a:r>
                      <a:r>
                        <a:rPr lang="en-US" sz="1800" b="0" i="0" u="none" strike="noStrike" kern="1200" baseline="0" dirty="0">
                          <a:solidFill>
                            <a:sysClr val="windowText" lastClr="000000"/>
                          </a:solidFill>
                          <a:latin typeface="+mn-lt"/>
                          <a:ea typeface="+mn-ea"/>
                          <a:cs typeface="+mn-cs"/>
                        </a:rPr>
                        <a:t>	</a:t>
                      </a:r>
                    </a:p>
                  </a:txBody>
                  <a:tcPr>
                    <a:solidFill>
                      <a:schemeClr val="accent5">
                        <a:lumMod val="60000"/>
                        <a:lumOff val="40000"/>
                      </a:schemeClr>
                    </a:solidFill>
                  </a:tcPr>
                </a:tc>
                <a:extLst>
                  <a:ext uri="{0D108BD9-81ED-4DB2-BD59-A6C34878D82A}">
                    <a16:rowId xmlns:a16="http://schemas.microsoft.com/office/drawing/2014/main" val="10000"/>
                  </a:ext>
                </a:extLst>
              </a:tr>
              <a:tr h="731519">
                <a:tc>
                  <a:txBody>
                    <a:bodyPr/>
                    <a:lstStyle/>
                    <a:p>
                      <a:pPr marL="0" marR="0">
                        <a:lnSpc>
                          <a:spcPct val="107000"/>
                        </a:lnSpc>
                        <a:spcBef>
                          <a:spcPts val="0"/>
                        </a:spcBef>
                        <a:spcAft>
                          <a:spcPts val="0"/>
                        </a:spcAft>
                      </a:pPr>
                      <a:r>
                        <a:rPr lang="en-US" sz="2000" b="1" dirty="0">
                          <a:latin typeface="Calibri"/>
                          <a:ea typeface="Calibri"/>
                          <a:cs typeface="Times New Roman"/>
                        </a:rPr>
                        <a:t>Asthma</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7.3-9.5% of all children </a:t>
                      </a:r>
                    </a:p>
                    <a:p>
                      <a:pPr marL="0" marR="0">
                        <a:lnSpc>
                          <a:spcPct val="107000"/>
                        </a:lnSpc>
                        <a:spcBef>
                          <a:spcPts val="0"/>
                        </a:spcBef>
                        <a:spcAft>
                          <a:spcPts val="0"/>
                        </a:spcAft>
                      </a:pPr>
                      <a:r>
                        <a:rPr lang="en-US" sz="2000" b="1" dirty="0">
                          <a:latin typeface="Calibri"/>
                          <a:ea typeface="Calibri"/>
                          <a:cs typeface="Times New Roman"/>
                        </a:rPr>
                        <a:t>18% of children living in poverty</a:t>
                      </a:r>
                    </a:p>
                  </a:txBody>
                  <a:tcPr marL="68580" marR="68580" marT="0" marB="0">
                    <a:no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0"/>
                        </a:spcAft>
                      </a:pPr>
                      <a:r>
                        <a:rPr lang="en-US" sz="2000" b="1" dirty="0">
                          <a:latin typeface="Calibri"/>
                          <a:ea typeface="Calibri"/>
                          <a:cs typeface="Times New Roman"/>
                        </a:rPr>
                        <a:t>Seizure disorders</a:t>
                      </a:r>
                    </a:p>
                  </a:txBody>
                  <a:tcPr marL="68580" marR="68580" marT="0" marB="0">
                    <a:noFill/>
                  </a:tcPr>
                </a:tc>
                <a:tc>
                  <a:txBody>
                    <a:bodyPr/>
                    <a:lstStyle/>
                    <a:p>
                      <a:pPr marL="0" marR="0">
                        <a:lnSpc>
                          <a:spcPct val="107000"/>
                        </a:lnSpc>
                        <a:spcBef>
                          <a:spcPts val="0"/>
                        </a:spcBef>
                        <a:spcAft>
                          <a:spcPts val="0"/>
                        </a:spcAft>
                      </a:pPr>
                      <a:r>
                        <a:rPr lang="en-US" sz="2000" b="1" dirty="0">
                          <a:latin typeface="Calibri"/>
                          <a:ea typeface="Calibri"/>
                          <a:cs typeface="Times New Roman"/>
                        </a:rPr>
                        <a:t>0.7%</a:t>
                      </a:r>
                    </a:p>
                  </a:txBody>
                  <a:tcPr marL="68580" marR="68580" marT="0" marB="0">
                    <a:noFill/>
                  </a:tcPr>
                </a:tc>
                <a:extLst>
                  <a:ext uri="{0D108BD9-81ED-4DB2-BD59-A6C34878D82A}">
                    <a16:rowId xmlns:a16="http://schemas.microsoft.com/office/drawing/2014/main" val="10002"/>
                  </a:ext>
                </a:extLst>
              </a:tr>
              <a:tr h="53035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Diabetes</a:t>
                      </a:r>
                      <a:endParaRPr lang="en-US" sz="2000" b="1" dirty="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0.3% (</a:t>
                      </a:r>
                      <a:r>
                        <a:rPr lang="en-US" sz="2000" b="1" dirty="0">
                          <a:latin typeface="+mn-lt"/>
                          <a:ea typeface="Calibri"/>
                          <a:cs typeface="Times New Roman"/>
                        </a:rPr>
                        <a:t>Includes type 1 and type 2)</a:t>
                      </a:r>
                    </a:p>
                    <a:p>
                      <a:pPr marL="0" marR="0">
                        <a:lnSpc>
                          <a:spcPct val="107000"/>
                        </a:lnSpc>
                        <a:spcBef>
                          <a:spcPts val="0"/>
                        </a:spcBef>
                        <a:spcAft>
                          <a:spcPts val="0"/>
                        </a:spcAft>
                      </a:pP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3"/>
                  </a:ext>
                </a:extLst>
              </a:tr>
              <a:tr h="74513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Poor oral health</a:t>
                      </a:r>
                      <a:endParaRPr lang="en-US" sz="2000" b="1" dirty="0">
                        <a:latin typeface="+mn-lt"/>
                        <a:ea typeface="Calibri"/>
                        <a:cs typeface="Times New Roman"/>
                      </a:endParaRPr>
                    </a:p>
                  </a:txBody>
                  <a:tcPr marL="68580" marR="68580" marT="0" marB="0">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b="1" dirty="0">
                          <a:latin typeface="Calibri"/>
                          <a:ea typeface="Calibri"/>
                          <a:cs typeface="Times New Roman"/>
                        </a:rPr>
                        <a:t>15.6%</a:t>
                      </a:r>
                      <a:r>
                        <a:rPr lang="en-US" sz="2000" b="1" dirty="0">
                          <a:latin typeface="+mn-lt"/>
                          <a:ea typeface="Calibri"/>
                          <a:cs typeface="Times New Roman"/>
                        </a:rPr>
                        <a:t>[untreated dental caries (cavities)]</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4"/>
                  </a:ext>
                </a:extLst>
              </a:tr>
              <a:tr h="428343">
                <a:tc>
                  <a:txBody>
                    <a:bodyPr/>
                    <a:lstStyle/>
                    <a:p>
                      <a:pPr marL="0" marR="0">
                        <a:lnSpc>
                          <a:spcPct val="107000"/>
                        </a:lnSpc>
                        <a:spcBef>
                          <a:spcPts val="0"/>
                        </a:spcBef>
                        <a:spcAft>
                          <a:spcPts val="0"/>
                        </a:spcAft>
                      </a:pPr>
                      <a:r>
                        <a:rPr lang="en-US" sz="2000" b="1" dirty="0">
                          <a:latin typeface="Calibri"/>
                          <a:ea typeface="Calibri"/>
                          <a:cs typeface="Times New Roman"/>
                        </a:rPr>
                        <a:t>Food allergies</a:t>
                      </a:r>
                    </a:p>
                  </a:txBody>
                  <a:tcPr marL="68580" marR="68580" marT="0" marB="0">
                    <a:noFill/>
                  </a:tcPr>
                </a:tc>
                <a:tc>
                  <a:txBody>
                    <a:bodyPr/>
                    <a:lstStyle/>
                    <a:p>
                      <a:pPr marL="0" marR="0">
                        <a:lnSpc>
                          <a:spcPct val="107000"/>
                        </a:lnSpc>
                        <a:spcBef>
                          <a:spcPts val="0"/>
                        </a:spcBef>
                        <a:spcAft>
                          <a:spcPts val="0"/>
                        </a:spcAft>
                      </a:pPr>
                      <a:r>
                        <a:rPr lang="fr-FR" sz="2000" b="1" dirty="0">
                          <a:latin typeface="Calibri"/>
                          <a:ea typeface="Calibri"/>
                          <a:cs typeface="Times New Roman"/>
                        </a:rPr>
                        <a:t>4.0% </a:t>
                      </a:r>
                      <a:endParaRPr lang="en-US" sz="2000" b="1" dirty="0">
                        <a:latin typeface="Calibri"/>
                        <a:ea typeface="Calibri"/>
                        <a:cs typeface="Times New Roman"/>
                      </a:endParaRPr>
                    </a:p>
                  </a:txBody>
                  <a:tcPr marL="68580" marR="68580" marT="0" marB="0">
                    <a:noFill/>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278130" y="6173453"/>
            <a:ext cx="8915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lang="en-US" sz="1200" i="1" dirty="0"/>
              <a:t>Estimates reflect populations from various studies—specific age groups may vary</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C34694D-99A2-49EB-BC1C-8CF90986025F}" type="slidenum">
              <a:rPr lang="en-US" smtClean="0"/>
              <a:pPr/>
              <a:t>5</a:t>
            </a:fld>
            <a:endParaRPr lang="en-US" dirty="0"/>
          </a:p>
        </p:txBody>
      </p:sp>
      <p:sp>
        <p:nvSpPr>
          <p:cNvPr id="2" name="TextBox 1"/>
          <p:cNvSpPr txBox="1"/>
          <p:nvPr/>
        </p:nvSpPr>
        <p:spPr>
          <a:xfrm>
            <a:off x="1247775" y="457200"/>
            <a:ext cx="664845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Introduction</a:t>
            </a:r>
          </a:p>
        </p:txBody>
      </p:sp>
      <p:sp>
        <p:nvSpPr>
          <p:cNvPr id="7" name="TextBox 6"/>
          <p:cNvSpPr txBox="1"/>
          <p:nvPr/>
        </p:nvSpPr>
        <p:spPr>
          <a:xfrm>
            <a:off x="-76200" y="6450452"/>
            <a:ext cx="9144000" cy="323165"/>
          </a:xfrm>
          <a:prstGeom prst="rect">
            <a:avLst/>
          </a:prstGeom>
          <a:noFill/>
        </p:spPr>
        <p:txBody>
          <a:bodyPr wrap="square" rtlCol="0">
            <a:spAutoFit/>
          </a:bodyPr>
          <a:lstStyle/>
          <a:p>
            <a:pPr algn="ctr"/>
            <a:r>
              <a:rPr lang="en-US" sz="1500" dirty="0">
                <a:latin typeface="Calibri" pitchFamily="34" charset="0"/>
                <a:ea typeface="Calibri" pitchFamily="34" charset="0"/>
                <a:cs typeface="Times New Roman" pitchFamily="18" charset="0"/>
              </a:rPr>
              <a:t>Centers for Disease Control and Prevention (2017). </a:t>
            </a:r>
            <a:r>
              <a:rPr lang="en-US" sz="1500" i="1" dirty="0">
                <a:latin typeface="Calibri" pitchFamily="34" charset="0"/>
                <a:ea typeface="Calibri" pitchFamily="34" charset="0"/>
                <a:cs typeface="Times New Roman" pitchFamily="18" charset="0"/>
              </a:rPr>
              <a:t>Chronic Health Conditions and Academic Achievement.</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Published scientific evidence shows the benefits of school-based management of chronic health conditions.</a:t>
            </a:r>
          </a:p>
          <a:p>
            <a:endParaRPr lang="en-US" sz="2800" dirty="0"/>
          </a:p>
          <a:p>
            <a:r>
              <a:rPr lang="en-US" sz="2800" dirty="0"/>
              <a:t>Managing chronic health conditions may help improve health and academic outcomes.</a:t>
            </a:r>
          </a:p>
          <a:p>
            <a:endParaRPr lang="en-US" sz="2800" dirty="0"/>
          </a:p>
          <a:p>
            <a:r>
              <a:rPr lang="en-US" sz="2800" dirty="0"/>
              <a:t>Schools can use several strategies to support students with chronic health conditions.</a:t>
            </a:r>
          </a:p>
          <a:p>
            <a:endParaRPr lang="en-US" sz="2800" dirty="0"/>
          </a:p>
        </p:txBody>
      </p:sp>
      <p:sp>
        <p:nvSpPr>
          <p:cNvPr id="5" name="Slide Number Placeholder 4"/>
          <p:cNvSpPr>
            <a:spLocks noGrp="1"/>
          </p:cNvSpPr>
          <p:nvPr>
            <p:ph type="sldNum" sz="quarter" idx="12"/>
          </p:nvPr>
        </p:nvSpPr>
        <p:spPr/>
        <p:txBody>
          <a:bodyPr/>
          <a:lstStyle/>
          <a:p>
            <a:fld id="{8C34694D-99A2-49EB-BC1C-8CF90986025F}" type="slidenum">
              <a:rPr lang="en-US" smtClean="0"/>
              <a:pPr/>
              <a:t>6</a:t>
            </a:fld>
            <a:endParaRPr lang="en-US" dirty="0"/>
          </a:p>
        </p:txBody>
      </p:sp>
      <p:sp>
        <p:nvSpPr>
          <p:cNvPr id="6" name="TextBox 5"/>
          <p:cNvSpPr txBox="1"/>
          <p:nvPr/>
        </p:nvSpPr>
        <p:spPr>
          <a:xfrm>
            <a:off x="152400" y="6334780"/>
            <a:ext cx="8710246" cy="523220"/>
          </a:xfrm>
          <a:prstGeom prst="rect">
            <a:avLst/>
          </a:prstGeom>
          <a:noFill/>
        </p:spPr>
        <p:txBody>
          <a:bodyPr wrap="square" rtlCol="0">
            <a:spAutoFit/>
          </a:bodyPr>
          <a:lstStyle/>
          <a:p>
            <a:r>
              <a:rPr lang="en-US" sz="1400" dirty="0"/>
              <a:t>Leroy Z, Wallin R, Lee S. The Role of School Health Services in Addressing the Needs of Students With Chronic Health Conditions: A Systematic Review. Journal of School Nursing. The Journal of School Nursing. 2017;33(1):64-72 </a:t>
            </a:r>
            <a:endParaRPr lang="en-US" sz="1400" dirty="0">
              <a:solidFill>
                <a:srgbClr val="FF0000"/>
              </a:solidFill>
            </a:endParaRPr>
          </a:p>
        </p:txBody>
      </p:sp>
    </p:spTree>
    <p:extLst>
      <p:ext uri="{BB962C8B-B14F-4D97-AF65-F5344CB8AC3E}">
        <p14:creationId xmlns:p14="http://schemas.microsoft.com/office/powerpoint/2010/main" val="232068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idx="4294967295"/>
          </p:nvPr>
        </p:nvSpPr>
        <p:spPr bwMode="auto">
          <a:xfrm>
            <a:off x="1310879" y="479708"/>
            <a:ext cx="653057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dirty="0"/>
              <a:t>Coordinated School Health</a:t>
            </a:r>
          </a:p>
        </p:txBody>
      </p:sp>
      <p:pic>
        <p:nvPicPr>
          <p:cNvPr id="2646045" name="Picture 29" descr="ki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0825" y="2009777"/>
            <a:ext cx="3570685"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30"/>
          <p:cNvSpPr>
            <a:spLocks noChangeArrowheads="1"/>
          </p:cNvSpPr>
          <p:nvPr/>
        </p:nvSpPr>
        <p:spPr bwMode="auto">
          <a:xfrm>
            <a:off x="2781301" y="2002633"/>
            <a:ext cx="3593306" cy="2903935"/>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Myriad Web Pro" charset="0"/>
            </a:endParaRPr>
          </a:p>
        </p:txBody>
      </p:sp>
      <p:grpSp>
        <p:nvGrpSpPr>
          <p:cNvPr id="2" name="Group 31"/>
          <p:cNvGrpSpPr>
            <a:grpSpLocks/>
          </p:cNvGrpSpPr>
          <p:nvPr/>
        </p:nvGrpSpPr>
        <p:grpSpPr bwMode="auto">
          <a:xfrm>
            <a:off x="1917319" y="4902536"/>
            <a:ext cx="2238669" cy="1048587"/>
            <a:chOff x="611" y="3076"/>
            <a:chExt cx="1644" cy="606"/>
          </a:xfrm>
          <a:noFill/>
        </p:grpSpPr>
        <p:sp>
          <p:nvSpPr>
            <p:cNvPr id="16411" name="AutoShape 32"/>
            <p:cNvSpPr>
              <a:spLocks noChangeArrowheads="1"/>
            </p:cNvSpPr>
            <p:nvPr/>
          </p:nvSpPr>
          <p:spPr bwMode="auto">
            <a:xfrm>
              <a:off x="611" y="3076"/>
              <a:ext cx="1611" cy="606"/>
            </a:xfrm>
            <a:prstGeom prst="wedgeEllipseCallout">
              <a:avLst>
                <a:gd name="adj1" fmla="val 48014"/>
                <a:gd name="adj2" fmla="val -60727"/>
              </a:avLst>
            </a:prstGeom>
            <a:grpFill/>
            <a:ln w="19050">
              <a:solidFill>
                <a:schemeClr val="tx1"/>
              </a:solidFill>
              <a:miter lim="800000"/>
              <a:headEnd/>
              <a:tailEnd/>
            </a:ln>
            <a:effectLst/>
          </p:spPr>
          <p:txBody>
            <a:bodyPr wrap="none" anchor="ctr"/>
            <a:lstStyle/>
            <a:p>
              <a:pPr algn="ctr">
                <a:defRPr/>
              </a:pPr>
              <a:endParaRPr lang="en-US" dirty="0">
                <a:solidFill>
                  <a:schemeClr val="accent3">
                    <a:lumMod val="50000"/>
                  </a:schemeClr>
                </a:solidFill>
                <a:latin typeface="Times New Roman" pitchFamily="18" charset="0"/>
              </a:endParaRPr>
            </a:p>
          </p:txBody>
        </p:sp>
        <p:sp>
          <p:nvSpPr>
            <p:cNvPr id="2646049" name="Text Box 33"/>
            <p:cNvSpPr txBox="1">
              <a:spLocks noChangeArrowheads="1"/>
            </p:cNvSpPr>
            <p:nvPr/>
          </p:nvSpPr>
          <p:spPr bwMode="auto">
            <a:xfrm>
              <a:off x="611" y="3209"/>
              <a:ext cx="1644" cy="374"/>
            </a:xfrm>
            <a:prstGeom prst="rect">
              <a:avLst/>
            </a:prstGeom>
            <a:grpFill/>
            <a:ln w="57150">
              <a:noFill/>
              <a:miter lim="800000"/>
              <a:headEnd/>
              <a:tailEnd/>
            </a:ln>
            <a:effectLst/>
          </p:spPr>
          <p:txBody>
            <a:bodyPr wrap="square" anchor="ctr">
              <a:spAutoFit/>
            </a:bodyPr>
            <a:lstStyle/>
            <a:p>
              <a:pPr>
                <a:spcBef>
                  <a:spcPct val="50000"/>
                </a:spcBef>
                <a:defRPr/>
              </a:pPr>
              <a:r>
                <a:rPr lang="en-US" dirty="0">
                  <a:solidFill>
                    <a:schemeClr val="accent3">
                      <a:lumMod val="50000"/>
                    </a:schemeClr>
                  </a:solidFill>
                </a:rPr>
                <a:t>  Healthy and Safe School Environment</a:t>
              </a:r>
            </a:p>
          </p:txBody>
        </p:sp>
      </p:grpSp>
      <p:grpSp>
        <p:nvGrpSpPr>
          <p:cNvPr id="3" name="Group 34"/>
          <p:cNvGrpSpPr>
            <a:grpSpLocks/>
          </p:cNvGrpSpPr>
          <p:nvPr/>
        </p:nvGrpSpPr>
        <p:grpSpPr bwMode="auto">
          <a:xfrm>
            <a:off x="1132967" y="3975073"/>
            <a:ext cx="1903686" cy="927463"/>
            <a:chOff x="270" y="2187"/>
            <a:chExt cx="1398" cy="670"/>
          </a:xfrm>
          <a:noFill/>
        </p:grpSpPr>
        <p:sp>
          <p:nvSpPr>
            <p:cNvPr id="16409" name="AutoShape 35"/>
            <p:cNvSpPr>
              <a:spLocks noChangeArrowheads="1"/>
            </p:cNvSpPr>
            <p:nvPr/>
          </p:nvSpPr>
          <p:spPr bwMode="auto">
            <a:xfrm>
              <a:off x="341" y="2187"/>
              <a:ext cx="1263" cy="670"/>
            </a:xfrm>
            <a:prstGeom prst="wedgeEllipseCallout">
              <a:avLst>
                <a:gd name="adj1" fmla="val 69319"/>
                <a:gd name="adj2" fmla="val 3731"/>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2" name="Text Box 36"/>
            <p:cNvSpPr txBox="1">
              <a:spLocks noChangeArrowheads="1"/>
            </p:cNvSpPr>
            <p:nvPr/>
          </p:nvSpPr>
          <p:spPr bwMode="auto">
            <a:xfrm>
              <a:off x="270" y="2188"/>
              <a:ext cx="1398" cy="637"/>
            </a:xfrm>
            <a:prstGeom prst="rect">
              <a:avLst/>
            </a:prstGeom>
            <a:grpFill/>
            <a:ln w="57150">
              <a:noFill/>
              <a:miter lim="800000"/>
              <a:headEnd/>
              <a:tailEnd/>
            </a:ln>
            <a:effectLst/>
          </p:spPr>
          <p:txBody>
            <a:bodyPr anchor="ctr">
              <a:spAutoFit/>
            </a:bodyPr>
            <a:lstStyle/>
            <a:p>
              <a:pPr algn="ctr">
                <a:lnSpc>
                  <a:spcPct val="95000"/>
                </a:lnSpc>
                <a:defRPr/>
              </a:pPr>
              <a:r>
                <a:rPr lang="en-US" dirty="0">
                  <a:solidFill>
                    <a:schemeClr val="accent3">
                      <a:lumMod val="50000"/>
                    </a:schemeClr>
                  </a:solidFill>
                </a:rPr>
                <a:t>Health</a:t>
              </a:r>
            </a:p>
            <a:p>
              <a:pPr algn="ctr">
                <a:lnSpc>
                  <a:spcPct val="95000"/>
                </a:lnSpc>
                <a:defRPr/>
              </a:pPr>
              <a:r>
                <a:rPr lang="en-US" dirty="0">
                  <a:solidFill>
                    <a:schemeClr val="accent3">
                      <a:lumMod val="50000"/>
                    </a:schemeClr>
                  </a:solidFill>
                </a:rPr>
                <a:t>Promotion</a:t>
              </a:r>
            </a:p>
            <a:p>
              <a:pPr algn="ctr">
                <a:lnSpc>
                  <a:spcPct val="95000"/>
                </a:lnSpc>
                <a:defRPr/>
              </a:pPr>
              <a:r>
                <a:rPr lang="en-US" dirty="0">
                  <a:solidFill>
                    <a:schemeClr val="accent3">
                      <a:lumMod val="50000"/>
                    </a:schemeClr>
                  </a:solidFill>
                </a:rPr>
                <a:t>for Staff</a:t>
              </a:r>
            </a:p>
          </p:txBody>
        </p:sp>
      </p:grpSp>
      <p:grpSp>
        <p:nvGrpSpPr>
          <p:cNvPr id="4" name="Group 37"/>
          <p:cNvGrpSpPr>
            <a:grpSpLocks/>
          </p:cNvGrpSpPr>
          <p:nvPr/>
        </p:nvGrpSpPr>
        <p:grpSpPr bwMode="auto">
          <a:xfrm>
            <a:off x="5871028" y="1853235"/>
            <a:ext cx="2150157" cy="836101"/>
            <a:chOff x="3202" y="916"/>
            <a:chExt cx="1579" cy="604"/>
          </a:xfrm>
          <a:noFill/>
        </p:grpSpPr>
        <p:sp>
          <p:nvSpPr>
            <p:cNvPr id="16407" name="AutoShape 38"/>
            <p:cNvSpPr>
              <a:spLocks noChangeArrowheads="1"/>
            </p:cNvSpPr>
            <p:nvPr/>
          </p:nvSpPr>
          <p:spPr bwMode="auto">
            <a:xfrm>
              <a:off x="3202" y="916"/>
              <a:ext cx="1338" cy="604"/>
            </a:xfrm>
            <a:prstGeom prst="wedgeEllipseCallout">
              <a:avLst>
                <a:gd name="adj1" fmla="val -40718"/>
                <a:gd name="adj2" fmla="val 76417"/>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55" name="Text Box 39"/>
            <p:cNvSpPr txBox="1">
              <a:spLocks noChangeArrowheads="1"/>
            </p:cNvSpPr>
            <p:nvPr/>
          </p:nvSpPr>
          <p:spPr bwMode="auto">
            <a:xfrm>
              <a:off x="3458" y="988"/>
              <a:ext cx="1323" cy="467"/>
            </a:xfrm>
            <a:prstGeom prst="rect">
              <a:avLst/>
            </a:prstGeom>
            <a:grpFill/>
            <a:ln w="57150">
              <a:noFill/>
              <a:miter lim="800000"/>
              <a:headEnd/>
              <a:tailEnd/>
            </a:ln>
            <a:effectLst/>
          </p:spPr>
          <p:txBody>
            <a:bodyPr anchor="ctr">
              <a:spAutoFit/>
            </a:bodyPr>
            <a:lstStyle/>
            <a:p>
              <a:pPr>
                <a:spcBef>
                  <a:spcPct val="50000"/>
                </a:spcBef>
                <a:defRPr/>
              </a:pPr>
              <a:r>
                <a:rPr lang="en-US" dirty="0">
                  <a:solidFill>
                    <a:schemeClr val="accent3">
                      <a:lumMod val="50000"/>
                    </a:schemeClr>
                  </a:solidFill>
                </a:rPr>
                <a:t>Physical Education</a:t>
              </a:r>
            </a:p>
          </p:txBody>
        </p:sp>
      </p:grpSp>
      <p:grpSp>
        <p:nvGrpSpPr>
          <p:cNvPr id="5" name="Group 40"/>
          <p:cNvGrpSpPr>
            <a:grpSpLocks/>
          </p:cNvGrpSpPr>
          <p:nvPr/>
        </p:nvGrpSpPr>
        <p:grpSpPr bwMode="auto">
          <a:xfrm>
            <a:off x="1310879" y="1870470"/>
            <a:ext cx="1903686" cy="747508"/>
            <a:chOff x="1687" y="840"/>
            <a:chExt cx="1398" cy="540"/>
          </a:xfrm>
        </p:grpSpPr>
        <p:sp>
          <p:nvSpPr>
            <p:cNvPr id="13327" name="AutoShape 41"/>
            <p:cNvSpPr>
              <a:spLocks noChangeArrowheads="1"/>
            </p:cNvSpPr>
            <p:nvPr/>
          </p:nvSpPr>
          <p:spPr bwMode="auto">
            <a:xfrm>
              <a:off x="1743" y="840"/>
              <a:ext cx="1262" cy="540"/>
            </a:xfrm>
            <a:prstGeom prst="wedgeEllipseCallout">
              <a:avLst>
                <a:gd name="adj1" fmla="val 51310"/>
                <a:gd name="adj2" fmla="val 10069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8" name="Text Box 42"/>
            <p:cNvSpPr txBox="1">
              <a:spLocks noChangeArrowheads="1"/>
            </p:cNvSpPr>
            <p:nvPr/>
          </p:nvSpPr>
          <p:spPr bwMode="auto">
            <a:xfrm>
              <a:off x="1687" y="878"/>
              <a:ext cx="139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Education</a:t>
              </a:r>
            </a:p>
          </p:txBody>
        </p:sp>
      </p:grpSp>
      <p:grpSp>
        <p:nvGrpSpPr>
          <p:cNvPr id="6" name="Group 43"/>
          <p:cNvGrpSpPr>
            <a:grpSpLocks/>
          </p:cNvGrpSpPr>
          <p:nvPr/>
        </p:nvGrpSpPr>
        <p:grpSpPr bwMode="auto">
          <a:xfrm>
            <a:off x="6460998" y="2841606"/>
            <a:ext cx="2149602" cy="935769"/>
            <a:chOff x="4061" y="1804"/>
            <a:chExt cx="1358" cy="676"/>
          </a:xfrm>
        </p:grpSpPr>
        <p:sp>
          <p:nvSpPr>
            <p:cNvPr id="13325" name="AutoShape 44"/>
            <p:cNvSpPr>
              <a:spLocks noChangeArrowheads="1"/>
            </p:cNvSpPr>
            <p:nvPr/>
          </p:nvSpPr>
          <p:spPr bwMode="auto">
            <a:xfrm>
              <a:off x="4061" y="1804"/>
              <a:ext cx="1263" cy="676"/>
            </a:xfrm>
            <a:prstGeom prst="wedgeEllipseCallout">
              <a:avLst>
                <a:gd name="adj1" fmla="val -71296"/>
                <a:gd name="adj2" fmla="val 46449"/>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chemeClr val="accent3">
                    <a:lumMod val="50000"/>
                  </a:schemeClr>
                </a:solidFill>
                <a:latin typeface="Times New Roman" pitchFamily="18" charset="0"/>
              </a:endParaRPr>
            </a:p>
          </p:txBody>
        </p:sp>
        <p:sp>
          <p:nvSpPr>
            <p:cNvPr id="13326" name="Text Box 45"/>
            <p:cNvSpPr txBox="1">
              <a:spLocks noChangeArrowheads="1"/>
            </p:cNvSpPr>
            <p:nvPr/>
          </p:nvSpPr>
          <p:spPr bwMode="auto">
            <a:xfrm>
              <a:off x="4127" y="2006"/>
              <a:ext cx="129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solidFill>
                    <a:schemeClr val="accent3">
                      <a:lumMod val="50000"/>
                    </a:schemeClr>
                  </a:solidFill>
                  <a:latin typeface="Myriad Web Pro" charset="0"/>
                </a:rPr>
                <a:t>Health Services</a:t>
              </a:r>
            </a:p>
          </p:txBody>
        </p:sp>
      </p:grpSp>
      <p:grpSp>
        <p:nvGrpSpPr>
          <p:cNvPr id="7" name="Group 46"/>
          <p:cNvGrpSpPr>
            <a:grpSpLocks/>
          </p:cNvGrpSpPr>
          <p:nvPr/>
        </p:nvGrpSpPr>
        <p:grpSpPr bwMode="auto">
          <a:xfrm>
            <a:off x="4810444" y="4947251"/>
            <a:ext cx="2192370" cy="1003872"/>
            <a:chOff x="2544" y="3451"/>
            <a:chExt cx="1610" cy="632"/>
          </a:xfrm>
          <a:noFill/>
        </p:grpSpPr>
        <p:sp>
          <p:nvSpPr>
            <p:cNvPr id="16401" name="AutoShape 47"/>
            <p:cNvSpPr>
              <a:spLocks noChangeArrowheads="1"/>
            </p:cNvSpPr>
            <p:nvPr/>
          </p:nvSpPr>
          <p:spPr bwMode="auto">
            <a:xfrm>
              <a:off x="2544" y="3451"/>
              <a:ext cx="1610" cy="632"/>
            </a:xfrm>
            <a:prstGeom prst="wedgeEllipseCallout">
              <a:avLst>
                <a:gd name="adj1" fmla="val -24287"/>
                <a:gd name="adj2" fmla="val -91139"/>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4" name="Text Box 48"/>
            <p:cNvSpPr txBox="1">
              <a:spLocks noChangeArrowheads="1"/>
            </p:cNvSpPr>
            <p:nvPr/>
          </p:nvSpPr>
          <p:spPr bwMode="auto">
            <a:xfrm>
              <a:off x="2650" y="3514"/>
              <a:ext cx="1399" cy="503"/>
            </a:xfrm>
            <a:prstGeom prst="rect">
              <a:avLst/>
            </a:prstGeom>
            <a:grpFill/>
            <a:ln w="57150">
              <a:noFill/>
              <a:miter lim="800000"/>
              <a:headEnd/>
              <a:tailEnd/>
            </a:ln>
            <a:effectLst/>
          </p:spPr>
          <p:txBody>
            <a:bodyPr anchor="ctr">
              <a:spAutoFit/>
            </a:bodyPr>
            <a:lstStyle/>
            <a:p>
              <a:pPr algn="ctr">
                <a:lnSpc>
                  <a:spcPct val="85000"/>
                </a:lnSpc>
                <a:spcBef>
                  <a:spcPct val="50000"/>
                </a:spcBef>
                <a:defRPr/>
              </a:pPr>
              <a:r>
                <a:rPr lang="en-US" dirty="0">
                  <a:solidFill>
                    <a:schemeClr val="accent3">
                      <a:lumMod val="50000"/>
                    </a:schemeClr>
                  </a:solidFill>
                </a:rPr>
                <a:t>Counseling, Psychological, and Social Services</a:t>
              </a:r>
            </a:p>
          </p:txBody>
        </p:sp>
      </p:grpSp>
      <p:grpSp>
        <p:nvGrpSpPr>
          <p:cNvPr id="8" name="Group 49"/>
          <p:cNvGrpSpPr>
            <a:grpSpLocks/>
          </p:cNvGrpSpPr>
          <p:nvPr/>
        </p:nvGrpSpPr>
        <p:grpSpPr bwMode="auto">
          <a:xfrm>
            <a:off x="6373198" y="3992976"/>
            <a:ext cx="1718492" cy="830564"/>
            <a:chOff x="3923" y="2931"/>
            <a:chExt cx="1262" cy="600"/>
          </a:xfrm>
          <a:noFill/>
        </p:grpSpPr>
        <p:sp>
          <p:nvSpPr>
            <p:cNvPr id="16399" name="AutoShape 50"/>
            <p:cNvSpPr>
              <a:spLocks noChangeArrowheads="1"/>
            </p:cNvSpPr>
            <p:nvPr/>
          </p:nvSpPr>
          <p:spPr bwMode="auto">
            <a:xfrm>
              <a:off x="3923" y="2931"/>
              <a:ext cx="1262" cy="600"/>
            </a:xfrm>
            <a:prstGeom prst="wedgeEllipseCallout">
              <a:avLst>
                <a:gd name="adj1" fmla="val -76079"/>
                <a:gd name="adj2" fmla="val -56963"/>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67" name="Text Box 51"/>
            <p:cNvSpPr txBox="1">
              <a:spLocks noChangeArrowheads="1"/>
            </p:cNvSpPr>
            <p:nvPr/>
          </p:nvSpPr>
          <p:spPr bwMode="auto">
            <a:xfrm>
              <a:off x="4084" y="3054"/>
              <a:ext cx="928" cy="367"/>
            </a:xfrm>
            <a:prstGeom prst="rect">
              <a:avLst/>
            </a:prstGeom>
            <a:grpFill/>
            <a:ln w="57150">
              <a:noFill/>
              <a:miter lim="800000"/>
              <a:headEnd/>
              <a:tailEnd/>
            </a:ln>
            <a:effectLst/>
          </p:spPr>
          <p:txBody>
            <a:bodyPr anchor="ctr">
              <a:spAutoFit/>
            </a:bodyPr>
            <a:lstStyle/>
            <a:p>
              <a:pPr algn="ctr">
                <a:lnSpc>
                  <a:spcPct val="50000"/>
                </a:lnSpc>
                <a:spcBef>
                  <a:spcPct val="50000"/>
                </a:spcBef>
                <a:defRPr/>
              </a:pPr>
              <a:r>
                <a:rPr lang="en-US" dirty="0">
                  <a:solidFill>
                    <a:schemeClr val="accent3">
                      <a:lumMod val="50000"/>
                    </a:schemeClr>
                  </a:solidFill>
                </a:rPr>
                <a:t>Nutrition</a:t>
              </a:r>
            </a:p>
            <a:p>
              <a:pPr algn="ctr">
                <a:lnSpc>
                  <a:spcPct val="50000"/>
                </a:lnSpc>
                <a:spcBef>
                  <a:spcPct val="50000"/>
                </a:spcBef>
                <a:defRPr/>
              </a:pPr>
              <a:r>
                <a:rPr lang="en-US" dirty="0">
                  <a:solidFill>
                    <a:schemeClr val="accent3">
                      <a:lumMod val="50000"/>
                    </a:schemeClr>
                  </a:solidFill>
                </a:rPr>
                <a:t>Services</a:t>
              </a:r>
            </a:p>
          </p:txBody>
        </p:sp>
      </p:grpSp>
      <p:grpSp>
        <p:nvGrpSpPr>
          <p:cNvPr id="9" name="Group 52"/>
          <p:cNvGrpSpPr>
            <a:grpSpLocks/>
          </p:cNvGrpSpPr>
          <p:nvPr/>
        </p:nvGrpSpPr>
        <p:grpSpPr bwMode="auto">
          <a:xfrm>
            <a:off x="1004610" y="2820673"/>
            <a:ext cx="1905048" cy="1032667"/>
            <a:chOff x="310" y="1176"/>
            <a:chExt cx="1399" cy="746"/>
          </a:xfrm>
          <a:noFill/>
        </p:grpSpPr>
        <p:sp>
          <p:nvSpPr>
            <p:cNvPr id="16397" name="AutoShape 53"/>
            <p:cNvSpPr>
              <a:spLocks noChangeArrowheads="1"/>
            </p:cNvSpPr>
            <p:nvPr/>
          </p:nvSpPr>
          <p:spPr bwMode="auto">
            <a:xfrm>
              <a:off x="384" y="1176"/>
              <a:ext cx="1178" cy="746"/>
            </a:xfrm>
            <a:prstGeom prst="wedgeEllipseCallout">
              <a:avLst>
                <a:gd name="adj1" fmla="val 83023"/>
                <a:gd name="adj2" fmla="val 66755"/>
              </a:avLst>
            </a:prstGeom>
            <a:grpFill/>
            <a:ln w="19050">
              <a:solidFill>
                <a:schemeClr val="tx1"/>
              </a:solidFill>
              <a:miter lim="800000"/>
              <a:headEnd/>
              <a:tailEnd/>
            </a:ln>
          </p:spPr>
          <p:txBody>
            <a:bodyPr wrap="none" anchor="ctr"/>
            <a:lstStyle/>
            <a:p>
              <a:pPr>
                <a:defRPr/>
              </a:pPr>
              <a:endParaRPr lang="en-US" dirty="0">
                <a:solidFill>
                  <a:schemeClr val="accent3">
                    <a:lumMod val="50000"/>
                  </a:schemeClr>
                </a:solidFill>
                <a:latin typeface="Times New Roman" pitchFamily="18" charset="0"/>
              </a:endParaRPr>
            </a:p>
          </p:txBody>
        </p:sp>
        <p:sp>
          <p:nvSpPr>
            <p:cNvPr id="2646070" name="Text Box 54"/>
            <p:cNvSpPr txBox="1">
              <a:spLocks noChangeArrowheads="1"/>
            </p:cNvSpPr>
            <p:nvPr/>
          </p:nvSpPr>
          <p:spPr bwMode="auto">
            <a:xfrm>
              <a:off x="310" y="1214"/>
              <a:ext cx="1399" cy="667"/>
            </a:xfrm>
            <a:prstGeom prst="rect">
              <a:avLst/>
            </a:prstGeom>
            <a:grpFill/>
            <a:ln w="57150">
              <a:noFill/>
              <a:miter lim="800000"/>
              <a:headEnd/>
              <a:tailEnd/>
            </a:ln>
            <a:effectLst/>
          </p:spPr>
          <p:txBody>
            <a:bodyPr anchor="ctr">
              <a:spAutoFit/>
            </a:bodyPr>
            <a:lstStyle/>
            <a:p>
              <a:pPr algn="ctr">
                <a:spcBef>
                  <a:spcPct val="50000"/>
                </a:spcBef>
                <a:defRPr/>
              </a:pPr>
              <a:r>
                <a:rPr lang="en-US" dirty="0">
                  <a:solidFill>
                    <a:schemeClr val="accent3">
                      <a:lumMod val="50000"/>
                    </a:schemeClr>
                  </a:solidFill>
                </a:rPr>
                <a:t>Family and Community Involvement</a:t>
              </a:r>
            </a:p>
          </p:txBody>
        </p:sp>
      </p:grpSp>
    </p:spTree>
    <p:extLst>
      <p:ext uri="{BB962C8B-B14F-4D97-AF65-F5344CB8AC3E}">
        <p14:creationId xmlns:p14="http://schemas.microsoft.com/office/powerpoint/2010/main" val="7803169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646045"/>
                                        </p:tgtEl>
                                        <p:attrNameLst>
                                          <p:attrName>style.visibility</p:attrName>
                                        </p:attrNameLst>
                                      </p:cBhvr>
                                      <p:to>
                                        <p:strVal val="visible"/>
                                      </p:to>
                                    </p:set>
                                    <p:anim calcmode="lin" valueType="num">
                                      <p:cBhvr>
                                        <p:cTn id="7" dur="1000" fill="hold"/>
                                        <p:tgtEl>
                                          <p:spTgt spid="2646045"/>
                                        </p:tgtEl>
                                        <p:attrNameLst>
                                          <p:attrName>ppt_w</p:attrName>
                                        </p:attrNameLst>
                                      </p:cBhvr>
                                      <p:tavLst>
                                        <p:tav tm="0">
                                          <p:val>
                                            <p:strVal val="#ppt_w+.3"/>
                                          </p:val>
                                        </p:tav>
                                        <p:tav tm="100000">
                                          <p:val>
                                            <p:strVal val="#ppt_w"/>
                                          </p:val>
                                        </p:tav>
                                      </p:tavLst>
                                    </p:anim>
                                    <p:anim calcmode="lin" valueType="num">
                                      <p:cBhvr>
                                        <p:cTn id="8" dur="1000" fill="hold"/>
                                        <p:tgtEl>
                                          <p:spTgt spid="2646045"/>
                                        </p:tgtEl>
                                        <p:attrNameLst>
                                          <p:attrName>ppt_h</p:attrName>
                                        </p:attrNameLst>
                                      </p:cBhvr>
                                      <p:tavLst>
                                        <p:tav tm="0">
                                          <p:val>
                                            <p:strVal val="#ppt_h"/>
                                          </p:val>
                                        </p:tav>
                                        <p:tav tm="100000">
                                          <p:val>
                                            <p:strVal val="#ppt_h"/>
                                          </p:val>
                                        </p:tav>
                                      </p:tavLst>
                                    </p:anim>
                                    <p:animEffect transition="in" filter="fade">
                                      <p:cBhvr>
                                        <p:cTn id="9" dur="1000"/>
                                        <p:tgtEl>
                                          <p:spTgt spid="2646045"/>
                                        </p:tgtEl>
                                      </p:cBhvr>
                                    </p:animEffect>
                                  </p:childTnLst>
                                </p:cTn>
                              </p:par>
                            </p:childTnLst>
                          </p:cTn>
                        </p:par>
                        <p:par>
                          <p:cTn id="10" fill="hold" nodeType="afterGroup">
                            <p:stCondLst>
                              <p:cond delay="1000"/>
                            </p:stCondLst>
                            <p:childTnLst>
                              <p:par>
                                <p:cTn id="11" presetID="23" presetClass="entr" presetSubtype="27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2/3*#ppt_w"/>
                                          </p:val>
                                        </p:tav>
                                        <p:tav tm="100000">
                                          <p:val>
                                            <p:strVal val="#ppt_w"/>
                                          </p:val>
                                        </p:tav>
                                      </p:tavLst>
                                    </p:anim>
                                    <p:anim calcmode="lin" valueType="num">
                                      <p:cBhvr>
                                        <p:cTn id="14" dur="2000" fill="hold"/>
                                        <p:tgtEl>
                                          <p:spTgt spid="4"/>
                                        </p:tgtEl>
                                        <p:attrNameLst>
                                          <p:attrName>ppt_h</p:attrName>
                                        </p:attrNameLst>
                                      </p:cBhvr>
                                      <p:tavLst>
                                        <p:tav tm="0">
                                          <p:val>
                                            <p:strVal val="2/3*#ppt_h"/>
                                          </p:val>
                                        </p:tav>
                                        <p:tav tm="100000">
                                          <p:val>
                                            <p:strVal val="#ppt_h"/>
                                          </p:val>
                                        </p:tav>
                                      </p:tavLst>
                                    </p:anim>
                                  </p:childTnLst>
                                </p:cTn>
                              </p:par>
                              <p:par>
                                <p:cTn id="15" presetID="23" presetClass="entr" presetSubtype="27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2/3*#ppt_w"/>
                                          </p:val>
                                        </p:tav>
                                        <p:tav tm="100000">
                                          <p:val>
                                            <p:strVal val="#ppt_w"/>
                                          </p:val>
                                        </p:tav>
                                      </p:tavLst>
                                    </p:anim>
                                    <p:anim calcmode="lin" valueType="num">
                                      <p:cBhvr>
                                        <p:cTn id="18" dur="2000" fill="hold"/>
                                        <p:tgtEl>
                                          <p:spTgt spid="6"/>
                                        </p:tgtEl>
                                        <p:attrNameLst>
                                          <p:attrName>ppt_h</p:attrName>
                                        </p:attrNameLst>
                                      </p:cBhvr>
                                      <p:tavLst>
                                        <p:tav tm="0">
                                          <p:val>
                                            <p:strVal val="2/3*#ppt_h"/>
                                          </p:val>
                                        </p:tav>
                                        <p:tav tm="100000">
                                          <p:val>
                                            <p:strVal val="#ppt_h"/>
                                          </p:val>
                                        </p:tav>
                                      </p:tavLst>
                                    </p:anim>
                                  </p:childTnLst>
                                </p:cTn>
                              </p:par>
                              <p:par>
                                <p:cTn id="19" presetID="23" presetClass="entr" presetSubtype="27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strVal val="2/3*#ppt_w"/>
                                          </p:val>
                                        </p:tav>
                                        <p:tav tm="100000">
                                          <p:val>
                                            <p:strVal val="#ppt_w"/>
                                          </p:val>
                                        </p:tav>
                                      </p:tavLst>
                                    </p:anim>
                                    <p:anim calcmode="lin" valueType="num">
                                      <p:cBhvr>
                                        <p:cTn id="22" dur="2000" fill="hold"/>
                                        <p:tgtEl>
                                          <p:spTgt spid="8"/>
                                        </p:tgtEl>
                                        <p:attrNameLst>
                                          <p:attrName>ppt_h</p:attrName>
                                        </p:attrNameLst>
                                      </p:cBhvr>
                                      <p:tavLst>
                                        <p:tav tm="0">
                                          <p:val>
                                            <p:strVal val="2/3*#ppt_h"/>
                                          </p:val>
                                        </p:tav>
                                        <p:tav tm="100000">
                                          <p:val>
                                            <p:strVal val="#ppt_h"/>
                                          </p:val>
                                        </p:tav>
                                      </p:tavLst>
                                    </p:anim>
                                  </p:childTnLst>
                                </p:cTn>
                              </p:par>
                              <p:par>
                                <p:cTn id="23" presetID="23" presetClass="entr" presetSubtype="27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2/3*#ppt_w"/>
                                          </p:val>
                                        </p:tav>
                                        <p:tav tm="100000">
                                          <p:val>
                                            <p:strVal val="#ppt_w"/>
                                          </p:val>
                                        </p:tav>
                                      </p:tavLst>
                                    </p:anim>
                                    <p:anim calcmode="lin" valueType="num">
                                      <p:cBhvr>
                                        <p:cTn id="26" dur="2000" fill="hold"/>
                                        <p:tgtEl>
                                          <p:spTgt spid="7"/>
                                        </p:tgtEl>
                                        <p:attrNameLst>
                                          <p:attrName>ppt_h</p:attrName>
                                        </p:attrNameLst>
                                      </p:cBhvr>
                                      <p:tavLst>
                                        <p:tav tm="0">
                                          <p:val>
                                            <p:strVal val="2/3*#ppt_h"/>
                                          </p:val>
                                        </p:tav>
                                        <p:tav tm="100000">
                                          <p:val>
                                            <p:strVal val="#ppt_h"/>
                                          </p:val>
                                        </p:tav>
                                      </p:tavLst>
                                    </p:anim>
                                  </p:childTnLst>
                                </p:cTn>
                              </p:par>
                              <p:par>
                                <p:cTn id="27" presetID="23" presetClass="entr" presetSubtype="272"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000" fill="hold"/>
                                        <p:tgtEl>
                                          <p:spTgt spid="2"/>
                                        </p:tgtEl>
                                        <p:attrNameLst>
                                          <p:attrName>ppt_w</p:attrName>
                                        </p:attrNameLst>
                                      </p:cBhvr>
                                      <p:tavLst>
                                        <p:tav tm="0">
                                          <p:val>
                                            <p:strVal val="2/3*#ppt_w"/>
                                          </p:val>
                                        </p:tav>
                                        <p:tav tm="100000">
                                          <p:val>
                                            <p:strVal val="#ppt_w"/>
                                          </p:val>
                                        </p:tav>
                                      </p:tavLst>
                                    </p:anim>
                                    <p:anim calcmode="lin" valueType="num">
                                      <p:cBhvr>
                                        <p:cTn id="30" dur="2000" fill="hold"/>
                                        <p:tgtEl>
                                          <p:spTgt spid="2"/>
                                        </p:tgtEl>
                                        <p:attrNameLst>
                                          <p:attrName>ppt_h</p:attrName>
                                        </p:attrNameLst>
                                      </p:cBhvr>
                                      <p:tavLst>
                                        <p:tav tm="0">
                                          <p:val>
                                            <p:strVal val="2/3*#ppt_h"/>
                                          </p:val>
                                        </p:tav>
                                        <p:tav tm="100000">
                                          <p:val>
                                            <p:strVal val="#ppt_h"/>
                                          </p:val>
                                        </p:tav>
                                      </p:tavLst>
                                    </p:anim>
                                  </p:childTnLst>
                                </p:cTn>
                              </p:par>
                              <p:par>
                                <p:cTn id="31" presetID="23" presetClass="entr" presetSubtype="272"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2000" fill="hold"/>
                                        <p:tgtEl>
                                          <p:spTgt spid="3"/>
                                        </p:tgtEl>
                                        <p:attrNameLst>
                                          <p:attrName>ppt_w</p:attrName>
                                        </p:attrNameLst>
                                      </p:cBhvr>
                                      <p:tavLst>
                                        <p:tav tm="0">
                                          <p:val>
                                            <p:strVal val="2/3*#ppt_w"/>
                                          </p:val>
                                        </p:tav>
                                        <p:tav tm="100000">
                                          <p:val>
                                            <p:strVal val="#ppt_w"/>
                                          </p:val>
                                        </p:tav>
                                      </p:tavLst>
                                    </p:anim>
                                    <p:anim calcmode="lin" valueType="num">
                                      <p:cBhvr>
                                        <p:cTn id="34" dur="2000" fill="hold"/>
                                        <p:tgtEl>
                                          <p:spTgt spid="3"/>
                                        </p:tgtEl>
                                        <p:attrNameLst>
                                          <p:attrName>ppt_h</p:attrName>
                                        </p:attrNameLst>
                                      </p:cBhvr>
                                      <p:tavLst>
                                        <p:tav tm="0">
                                          <p:val>
                                            <p:strVal val="2/3*#ppt_h"/>
                                          </p:val>
                                        </p:tav>
                                        <p:tav tm="100000">
                                          <p:val>
                                            <p:strVal val="#ppt_h"/>
                                          </p:val>
                                        </p:tav>
                                      </p:tavLst>
                                    </p:anim>
                                  </p:childTnLst>
                                </p:cTn>
                              </p:par>
                              <p:par>
                                <p:cTn id="35" presetID="23" presetClass="entr" presetSubtype="27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ppt_w</p:attrName>
                                        </p:attrNameLst>
                                      </p:cBhvr>
                                      <p:tavLst>
                                        <p:tav tm="0">
                                          <p:val>
                                            <p:strVal val="2/3*#ppt_w"/>
                                          </p:val>
                                        </p:tav>
                                        <p:tav tm="100000">
                                          <p:val>
                                            <p:strVal val="#ppt_w"/>
                                          </p:val>
                                        </p:tav>
                                      </p:tavLst>
                                    </p:anim>
                                    <p:anim calcmode="lin" valueType="num">
                                      <p:cBhvr>
                                        <p:cTn id="38" dur="2000" fill="hold"/>
                                        <p:tgtEl>
                                          <p:spTgt spid="9"/>
                                        </p:tgtEl>
                                        <p:attrNameLst>
                                          <p:attrName>ppt_h</p:attrName>
                                        </p:attrNameLst>
                                      </p:cBhvr>
                                      <p:tavLst>
                                        <p:tav tm="0">
                                          <p:val>
                                            <p:strVal val="2/3*#ppt_h"/>
                                          </p:val>
                                        </p:tav>
                                        <p:tav tm="100000">
                                          <p:val>
                                            <p:strVal val="#ppt_h"/>
                                          </p:val>
                                        </p:tav>
                                      </p:tavLst>
                                    </p:anim>
                                  </p:childTnLst>
                                </p:cTn>
                              </p:par>
                              <p:par>
                                <p:cTn id="39" presetID="23" presetClass="entr" presetSubtype="27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strVal val="2/3*#ppt_w"/>
                                          </p:val>
                                        </p:tav>
                                        <p:tav tm="100000">
                                          <p:val>
                                            <p:strVal val="#ppt_w"/>
                                          </p:val>
                                        </p:tav>
                                      </p:tavLst>
                                    </p:anim>
                                    <p:anim calcmode="lin" valueType="num">
                                      <p:cBhvr>
                                        <p:cTn id="42" dur="2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C:\Users\sslade\Desktop\WSCC_Model\Individual Layers\3community_WSCCModel.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5931" y="1588912"/>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sslade\Desktop\WSCC_Model\Individual Layers\2components_WSCCModel.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slade\Desktop\WSCC_Model\Individual Layers\5tenents_WSCCModel.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38399" y="1585429"/>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slade\Desktop\WSCC_Model\Individual Layers\6child_WSCCMode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399" y="1548833"/>
            <a:ext cx="401258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slade\Desktop\WSCC_Model\Individual Layers\4policy_WSCCModel.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38400" y="1585429"/>
            <a:ext cx="4011185" cy="4937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slade\Desktop\WSCC_Model\Individual Layers\1title_WSCCModel.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87417" y="1330411"/>
            <a:ext cx="4713149"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650" y="111812"/>
            <a:ext cx="8915399" cy="1200329"/>
          </a:xfrm>
          <a:prstGeom prst="rect">
            <a:avLst/>
          </a:prstGeom>
        </p:spPr>
        <p:txBody>
          <a:bodyPr wrap="square">
            <a:spAutoFit/>
          </a:bodyPr>
          <a:lstStyle/>
          <a:p>
            <a:pPr algn="ctr"/>
            <a:r>
              <a:rPr lang="en-US" sz="3600" dirty="0">
                <a:solidFill>
                  <a:schemeClr val="bg1"/>
                </a:solidFill>
                <a:latin typeface="Arial" charset="0"/>
              </a:rPr>
              <a:t>Whole School, Whole Community, Whole Child Model</a:t>
            </a:r>
            <a:endParaRPr lang="en-US" sz="3600" dirty="0">
              <a:solidFill>
                <a:schemeClr val="bg1"/>
              </a:solidFill>
            </a:endParaRPr>
          </a:p>
        </p:txBody>
      </p:sp>
      <p:sp>
        <p:nvSpPr>
          <p:cNvPr id="3" name="TextBox 2"/>
          <p:cNvSpPr txBox="1"/>
          <p:nvPr/>
        </p:nvSpPr>
        <p:spPr>
          <a:xfrm>
            <a:off x="2045904" y="6190453"/>
            <a:ext cx="5214889" cy="369332"/>
          </a:xfrm>
          <a:prstGeom prst="rect">
            <a:avLst/>
          </a:prstGeom>
          <a:noFill/>
        </p:spPr>
        <p:txBody>
          <a:bodyPr wrap="none" rtlCol="0">
            <a:spAutoFit/>
          </a:bodyPr>
          <a:lstStyle/>
          <a:p>
            <a:r>
              <a:rPr lang="en-US" dirty="0"/>
              <a:t>https://www.cdc.gov/healthyschools/wscc/index.htm</a:t>
            </a:r>
          </a:p>
        </p:txBody>
      </p:sp>
    </p:spTree>
    <p:extLst>
      <p:ext uri="{BB962C8B-B14F-4D97-AF65-F5344CB8AC3E}">
        <p14:creationId xmlns:p14="http://schemas.microsoft.com/office/powerpoint/2010/main" val="283158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par>
                          <p:cTn id="15" fill="hold">
                            <p:stCondLst>
                              <p:cond delay="3000"/>
                            </p:stCondLst>
                            <p:childTnLst>
                              <p:par>
                                <p:cTn id="16" presetID="53" presetClass="entr" presetSubtype="52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000"/>
                                        <p:tgtEl>
                                          <p:spTgt spid="19"/>
                                        </p:tgtEl>
                                      </p:cBhvr>
                                    </p:animEffect>
                                  </p:childTnLst>
                                </p:cTn>
                              </p:par>
                            </p:childTnLst>
                          </p:cTn>
                        </p:par>
                        <p:par>
                          <p:cTn id="27" fill="hold">
                            <p:stCondLst>
                              <p:cond delay="4500"/>
                            </p:stCondLst>
                            <p:childTnLst>
                              <p:par>
                                <p:cTn id="28" presetID="3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5"/>
                                        </p:tgtEl>
                                        <p:attrNameLst>
                                          <p:attrName>ppt_w</p:attrName>
                                        </p:attrNameLst>
                                      </p:cBhvr>
                                      <p:tavLst>
                                        <p:tav tm="0">
                                          <p:val>
                                            <p:strVal val="ppt_w"/>
                                          </p:val>
                                        </p:tav>
                                        <p:tav tm="100000">
                                          <p:val>
                                            <p:fltVal val="0"/>
                                          </p:val>
                                        </p:tav>
                                      </p:tavLst>
                                    </p:anim>
                                    <p:anim calcmode="lin" valueType="num">
                                      <p:cBhvr>
                                        <p:cTn id="38" dur="500"/>
                                        <p:tgtEl>
                                          <p:spTgt spid="15"/>
                                        </p:tgtEl>
                                        <p:attrNameLst>
                                          <p:attrName>ppt_h</p:attrName>
                                        </p:attrNameLst>
                                      </p:cBhvr>
                                      <p:tavLst>
                                        <p:tav tm="0">
                                          <p:val>
                                            <p:strVal val="ppt_h"/>
                                          </p:val>
                                        </p:tav>
                                        <p:tav tm="100000">
                                          <p:val>
                                            <p:fltVal val="0"/>
                                          </p:val>
                                        </p:tav>
                                      </p:tavLst>
                                    </p:anim>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53" presetClass="exit" presetSubtype="32" fill="hold" nodeType="afterEffect">
                                  <p:stCondLst>
                                    <p:cond delay="0"/>
                                  </p:stCondLst>
                                  <p:childTnLst>
                                    <p:anim calcmode="lin" valueType="num">
                                      <p:cBhvr>
                                        <p:cTn id="43" dur="500"/>
                                        <p:tgtEl>
                                          <p:spTgt spid="18"/>
                                        </p:tgtEl>
                                        <p:attrNameLst>
                                          <p:attrName>ppt_w</p:attrName>
                                        </p:attrNameLst>
                                      </p:cBhvr>
                                      <p:tavLst>
                                        <p:tav tm="0">
                                          <p:val>
                                            <p:strVal val="ppt_w"/>
                                          </p:val>
                                        </p:tav>
                                        <p:tav tm="100000">
                                          <p:val>
                                            <p:fltVal val="0"/>
                                          </p:val>
                                        </p:tav>
                                      </p:tavLst>
                                    </p:anim>
                                    <p:anim calcmode="lin" valueType="num">
                                      <p:cBhvr>
                                        <p:cTn id="44" dur="500"/>
                                        <p:tgtEl>
                                          <p:spTgt spid="18"/>
                                        </p:tgtEl>
                                        <p:attrNameLst>
                                          <p:attrName>ppt_h</p:attrName>
                                        </p:attrNameLst>
                                      </p:cBhvr>
                                      <p:tavLst>
                                        <p:tav tm="0">
                                          <p:val>
                                            <p:strVal val="ppt_h"/>
                                          </p:val>
                                        </p:tav>
                                        <p:tav tm="100000">
                                          <p:val>
                                            <p:fltVal val="0"/>
                                          </p:val>
                                        </p:tav>
                                      </p:tavLst>
                                    </p:anim>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1000"/>
                            </p:stCondLst>
                            <p:childTnLst>
                              <p:par>
                                <p:cTn id="48" presetID="16" presetClass="exit" presetSubtype="21" fill="hold" nodeType="afterEffect">
                                  <p:stCondLst>
                                    <p:cond delay="0"/>
                                  </p:stCondLst>
                                  <p:childTnLst>
                                    <p:animEffect transition="out" filter="barn(inVertic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par>
                          <p:cTn id="51" fill="hold">
                            <p:stCondLst>
                              <p:cond delay="1500"/>
                            </p:stCondLst>
                            <p:childTnLst>
                              <p:par>
                                <p:cTn id="52" presetID="53" presetClass="exit" presetSubtype="32" fill="hold" nodeType="after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2000"/>
                            </p:stCondLst>
                            <p:childTnLst>
                              <p:par>
                                <p:cTn id="58" presetID="6" presetClass="emph" presetSubtype="0" fill="hold" nodeType="afterEffect">
                                  <p:stCondLst>
                                    <p:cond delay="0"/>
                                  </p:stCondLst>
                                  <p:childTnLst>
                                    <p:animScale>
                                      <p:cBhvr>
                                        <p:cTn id="59" dur="2000" fill="hold"/>
                                        <p:tgtEl>
                                          <p:spTgt spid="17"/>
                                        </p:tgtEl>
                                      </p:cBhvr>
                                      <p:by x="150000" y="150000"/>
                                    </p:animScale>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752600"/>
            <a:ext cx="3875418" cy="2800767"/>
          </a:xfrm>
          <a:prstGeom prst="rect">
            <a:avLst/>
          </a:prstGeom>
          <a:noFill/>
        </p:spPr>
        <p:txBody>
          <a:bodyPr wrap="square" rtlCol="0">
            <a:spAutoFit/>
          </a:bodyPr>
          <a:lstStyle/>
          <a:p>
            <a:r>
              <a:rPr lang="en-US" sz="4400" b="1" dirty="0">
                <a:solidFill>
                  <a:srgbClr val="225A40"/>
                </a:solidFill>
              </a:rPr>
              <a:t>Chronic Health Conditions and </a:t>
            </a:r>
            <a:br>
              <a:rPr lang="en-US" sz="4400" b="1" dirty="0">
                <a:solidFill>
                  <a:srgbClr val="225A40"/>
                </a:solidFill>
              </a:rPr>
            </a:br>
            <a:r>
              <a:rPr lang="en-US" sz="4400" b="1" dirty="0">
                <a:solidFill>
                  <a:srgbClr val="225A40"/>
                </a:solidFill>
              </a:rPr>
              <a:t>Academic</a:t>
            </a:r>
            <a:br>
              <a:rPr lang="en-US" sz="4400" b="1" dirty="0">
                <a:solidFill>
                  <a:srgbClr val="225A40"/>
                </a:solidFill>
              </a:rPr>
            </a:br>
            <a:r>
              <a:rPr lang="en-US" sz="4400" b="1" dirty="0">
                <a:solidFill>
                  <a:srgbClr val="225A40"/>
                </a:solidFill>
              </a:rPr>
              <a:t>Achievement</a:t>
            </a:r>
          </a:p>
        </p:txBody>
      </p:sp>
      <p:pic>
        <p:nvPicPr>
          <p:cNvPr id="9" name="Picture 8" descr="5KidsPosing-shutterstock_8815912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914400"/>
            <a:ext cx="4784786" cy="5071873"/>
          </a:xfrm>
          <a:prstGeom prst="rect">
            <a:avLst/>
          </a:prstGeom>
          <a:pattFill prst="pct80">
            <a:fgClr>
              <a:schemeClr val="bg2">
                <a:lumMod val="75000"/>
              </a:schemeClr>
            </a:fgClr>
            <a:bgClr>
              <a:schemeClr val="bg1"/>
            </a:bgClr>
          </a:pattFill>
        </p:spPr>
      </p:pic>
    </p:spTree>
    <p:extLst>
      <p:ext uri="{BB962C8B-B14F-4D97-AF65-F5344CB8AC3E}">
        <p14:creationId xmlns:p14="http://schemas.microsoft.com/office/powerpoint/2010/main" val="6523966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5678</TotalTime>
  <Words>6225</Words>
  <Application>Microsoft Office PowerPoint</Application>
  <PresentationFormat>On-screen Show (4:3)</PresentationFormat>
  <Paragraphs>663</Paragraphs>
  <Slides>42</Slides>
  <Notes>42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Courier New</vt:lpstr>
      <vt:lpstr>Myriad Web Pro</vt:lpstr>
      <vt:lpstr>Times New Roman</vt:lpstr>
      <vt:lpstr>Wingdings</vt:lpstr>
      <vt:lpstr>Custom Design</vt:lpstr>
      <vt:lpstr>1_Custom Design</vt:lpstr>
      <vt:lpstr>2_Custom Design</vt:lpstr>
      <vt:lpstr>   CDC Healthy Schools  Chronic Health Conditions in School Settings    </vt:lpstr>
      <vt:lpstr>Presentation Goals</vt:lpstr>
      <vt:lpstr>Presentation overview</vt:lpstr>
      <vt:lpstr>Introduction</vt:lpstr>
      <vt:lpstr>Estimated Prevalence of Chronic Health Conditions Among U.S. children aged 0-18 years*</vt:lpstr>
      <vt:lpstr>Introduction</vt:lpstr>
      <vt:lpstr>Coordinated School Health</vt:lpstr>
      <vt:lpstr>PowerPoint Presentation</vt:lpstr>
      <vt:lpstr>PowerPoint Presentation</vt:lpstr>
      <vt:lpstr>Chronic Health Conditions and Academic Achievement</vt:lpstr>
      <vt:lpstr>Chronic Health Conditions and Academic Achievement</vt:lpstr>
      <vt:lpstr>Chronic Health Conditions  and Absenteeism </vt:lpstr>
      <vt:lpstr>Chronic Health Conditions and Academic Achievement: Asthma</vt:lpstr>
      <vt:lpstr>Chronic Health Conditions and Academic Achievement: Asthma</vt:lpstr>
      <vt:lpstr>Chronic Health Conditions and Academic Achievement: Diabetes</vt:lpstr>
      <vt:lpstr>Chronic Health Conditions and Academic Achievement: Seizure Disorders</vt:lpstr>
      <vt:lpstr>Chronic Health Conditions and Academic Achievement: Seizure Disorders</vt:lpstr>
      <vt:lpstr>Chronic Health Conditions and Academic Achievement: Food Allergies</vt:lpstr>
      <vt:lpstr>Chronic Health Conditions and Academic Achievement: Poor Oral Health</vt:lpstr>
      <vt:lpstr>PowerPoint Presentation</vt:lpstr>
      <vt:lpstr>Strategies to address the needs of students with chronic conditions</vt:lpstr>
      <vt:lpstr>Strategies to address the needs of students with chronic conditions</vt:lpstr>
      <vt:lpstr>Plan and develop a coordinated system</vt:lpstr>
      <vt:lpstr>Provide school-based health services and care coordination</vt:lpstr>
      <vt:lpstr>Provide school-based health services and care coordination (cont’d.)</vt:lpstr>
      <vt:lpstr>Provide specific and age-appropriate education to students and their families</vt:lpstr>
      <vt:lpstr>Provide specific and age-appropriate education to students and their families (cont’d.)</vt:lpstr>
      <vt:lpstr>Provide professional development opportunities for school staff</vt:lpstr>
      <vt:lpstr>Provide appropriate counseling, psychological, and social services</vt:lpstr>
      <vt:lpstr>Provide a safe environment with appropriate nutrition, physical education, and physical activity</vt:lpstr>
      <vt:lpstr>The Role of the School Nurse</vt:lpstr>
      <vt:lpstr>Health Insurance for Children</vt:lpstr>
      <vt:lpstr>PowerPoint Presentation</vt:lpstr>
      <vt:lpstr>CDC Food Allergy Toolkit for Schools</vt:lpstr>
      <vt:lpstr>Strategies for Addressing Asthma in Schools</vt:lpstr>
      <vt:lpstr>School level assessment tool:  CDC School Health Index</vt:lpstr>
      <vt:lpstr>Family Engagement</vt:lpstr>
      <vt:lpstr>CDC Division of Adolescent and School Health (DASH)   School–Based Surveillance</vt:lpstr>
      <vt:lpstr>CDC’s Virtual Healthy School</vt:lpstr>
      <vt:lpstr>PowerPoint Presentation</vt:lpstr>
      <vt:lpstr>Conclusion</vt:lpstr>
      <vt:lpstr>Thank you!</vt:lpstr>
    </vt:vector>
  </TitlesOfParts>
  <Manager>Centers for Disease Control and Prevention (CDC)</Manager>
  <Company>Centers for Disease Control and Prevention (CDC)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Health Conditions in School Settings</dc:title>
  <dc:subject>Managing Chronic Health Conditions in Schools</dc:subject>
  <dc:creator>Centers for Disease Control and Prevention (CDC)</dc:creator>
  <cp:lastModifiedBy>Leroy, Zanie C. (CDC/DDNID/NCCDPHP/DPH)</cp:lastModifiedBy>
  <cp:revision>235</cp:revision>
  <cp:lastPrinted>2017-05-11T15:52:46Z</cp:lastPrinted>
  <dcterms:created xsi:type="dcterms:W3CDTF">2016-08-10T15:21:42Z</dcterms:created>
  <dcterms:modified xsi:type="dcterms:W3CDTF">2022-08-03T14:27:19Z</dcterms:modified>
  <cp:category>Managing Chronic Health Conditions in Schools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2022-08-03T14:26:48Z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e935e157-1243-4ae5-9afc-35bac0140dc4</vt:lpwstr>
  </property>
  <property fmtid="{D5CDD505-2E9C-101B-9397-08002B2CF9AE}" pid="8" name="MSIP_Label_7b94a7b8-f06c-4dfe-bdcc-9b548fd58c31_ContentBits">
    <vt:lpwstr>0</vt:lpwstr>
  </property>
</Properties>
</file>