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4"/>
    <p:sldMasterId id="2147483753" r:id="rId5"/>
    <p:sldMasterId id="2147483783" r:id="rId6"/>
    <p:sldMasterId id="2147483802" r:id="rId7"/>
    <p:sldMasterId id="2147483816" r:id="rId8"/>
  </p:sldMasterIdLst>
  <p:notesMasterIdLst>
    <p:notesMasterId r:id="rId68"/>
  </p:notesMasterIdLst>
  <p:sldIdLst>
    <p:sldId id="2147474080" r:id="rId9"/>
    <p:sldId id="338" r:id="rId10"/>
    <p:sldId id="322" r:id="rId11"/>
    <p:sldId id="341" r:id="rId12"/>
    <p:sldId id="381" r:id="rId13"/>
    <p:sldId id="382" r:id="rId14"/>
    <p:sldId id="379" r:id="rId15"/>
    <p:sldId id="365" r:id="rId16"/>
    <p:sldId id="267" r:id="rId17"/>
    <p:sldId id="264" r:id="rId18"/>
    <p:sldId id="2145706210" r:id="rId19"/>
    <p:sldId id="2145706216" r:id="rId20"/>
    <p:sldId id="2145706214" r:id="rId21"/>
    <p:sldId id="2145706215" r:id="rId22"/>
    <p:sldId id="2145706211" r:id="rId23"/>
    <p:sldId id="2145706212" r:id="rId24"/>
    <p:sldId id="2145706213" r:id="rId25"/>
    <p:sldId id="2145706218" r:id="rId26"/>
    <p:sldId id="2145706225" r:id="rId27"/>
    <p:sldId id="2145706217" r:id="rId28"/>
    <p:sldId id="272" r:id="rId29"/>
    <p:sldId id="2145706153" r:id="rId30"/>
    <p:sldId id="2145706206" r:id="rId31"/>
    <p:sldId id="2145706183" r:id="rId32"/>
    <p:sldId id="2145706185" r:id="rId33"/>
    <p:sldId id="2145706199" r:id="rId34"/>
    <p:sldId id="2145706207" r:id="rId35"/>
    <p:sldId id="2145706186" r:id="rId36"/>
    <p:sldId id="2145706200" r:id="rId37"/>
    <p:sldId id="2145706201" r:id="rId38"/>
    <p:sldId id="2145706203" r:id="rId39"/>
    <p:sldId id="2145706202" r:id="rId40"/>
    <p:sldId id="1807" r:id="rId41"/>
    <p:sldId id="271" r:id="rId42"/>
    <p:sldId id="2145706223" r:id="rId43"/>
    <p:sldId id="2145706232" r:id="rId44"/>
    <p:sldId id="2145706233" r:id="rId45"/>
    <p:sldId id="2145706234" r:id="rId46"/>
    <p:sldId id="2145706235" r:id="rId47"/>
    <p:sldId id="2145706236" r:id="rId48"/>
    <p:sldId id="2145706237" r:id="rId49"/>
    <p:sldId id="274" r:id="rId50"/>
    <p:sldId id="2145706219" r:id="rId51"/>
    <p:sldId id="273" r:id="rId52"/>
    <p:sldId id="2145706175" r:id="rId53"/>
    <p:sldId id="2145706193" r:id="rId54"/>
    <p:sldId id="2145706159" r:id="rId55"/>
    <p:sldId id="2145706228" r:id="rId56"/>
    <p:sldId id="2145706229" r:id="rId57"/>
    <p:sldId id="2145706221" r:id="rId58"/>
    <p:sldId id="2145706222" r:id="rId59"/>
    <p:sldId id="275" r:id="rId60"/>
    <p:sldId id="2145706209" r:id="rId61"/>
    <p:sldId id="2145706173" r:id="rId62"/>
    <p:sldId id="2145706239" r:id="rId63"/>
    <p:sldId id="258" r:id="rId64"/>
    <p:sldId id="2145706167" r:id="rId65"/>
    <p:sldId id="2145706238" r:id="rId66"/>
    <p:sldId id="33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95427-FB54-4A2C-D01C-FCE859A69606}" name="Shaily Krishan" initials="SK" userId="S::SKrishan@cste.org::1e3edf21-baaa-444b-bc49-18940c99443d" providerId="AD"/>
  <p188:author id="{82B65B2A-72D7-95B6-73A6-0F6329ADE505}" name="Taylor Pinsent" initials="TP" userId="S::tpinsent@cste.org::4f835469-271c-445b-8a2a-4b0ef75fe697" providerId="AD"/>
  <p188:author id="{944DC041-3A75-A86F-621E-EE82135C2022}" name="Annie Fine" initials="AF" userId="S::afine@cste.org::7b0d6491-0dfd-4ecb-9b1b-02e1e0bb806b" providerId="AD"/>
  <p188:author id="{5A45654A-63C6-C902-10C1-5105A16E3FD3}" name="Meredith Lichtenstein" initials="ML" userId="S::mlichtenstein@cste.org::64017bf5-1552-4590-afd9-a70af308d320" providerId="AD"/>
  <p188:author id="{3290305A-5B74-B6CF-167E-FF2B45013940}" name="Kirtana Ramadugu" initials="KR" userId="S::kramadugu@cste.org::b7c1a81b-9cc3-4327-9eeb-eb18ff8b1e21" providerId="AD"/>
  <p188:author id="{047A9BAE-A90A-A733-94B9-16259000A486}" name="Gillian Haney" initials="GH" userId="S::ghaney@cste.org::da3d4727-227a-4b09-9d5a-85c5eec08f58" providerId="AD"/>
  <p188:author id="{9D8529BC-0588-8E14-4C1F-267A8B677B67}" name="Guest User" initials="GU" userId="S::urn:spo:anon#3bdae7108bf7878afdd7fa00c6b0c09794180621360823b9edf67154592af327::" providerId="AD"/>
  <p188:author id="{62FE2CD1-FD4E-4B38-8F2D-3170094D117C}" name="Becky Lampkins" initials="BL" userId="S::rlampkins@cste.org::ae015d69-c9b7-46d6-af29-13247f388f0c" providerId="AD"/>
  <p188:author id="{D78983D3-FF1C-4103-78EC-0D8EF24E51FC}" name="Shaily Krishan" initials="SK" userId="S::skrishan@cste.org::1e3edf21-baaa-444b-bc49-18940c99443d" providerId="AD"/>
  <p188:author id="{4D52F0F9-6D75-4617-9AC4-A3583DDB3297}" name="Megan Tompkins" initials="MT" userId="S::mtompkins@cste.org::f71d68c2-847f-49b7-bb45-486720d51629" providerId="AD"/>
  <p188:author id="{4F3D12FB-6AA3-8F7A-2814-99E31158E33C}" name="Matthew Cone" initials="MWC" userId="Matthew Co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cky Lampkins" initials="BL" lastIdx="7" clrIdx="0">
    <p:extLst>
      <p:ext uri="{19B8F6BF-5375-455C-9EA6-DF929625EA0E}">
        <p15:presenceInfo xmlns:p15="http://schemas.microsoft.com/office/powerpoint/2012/main" userId="S::rlampkins@cste.org::ae015d69-c9b7-46d6-af29-13247f388f0c" providerId="AD"/>
      </p:ext>
    </p:extLst>
  </p:cmAuthor>
  <p:cmAuthor id="2" name="Shaily Krishan" initials="SK" lastIdx="4" clrIdx="1">
    <p:extLst>
      <p:ext uri="{19B8F6BF-5375-455C-9EA6-DF929625EA0E}">
        <p15:presenceInfo xmlns:p15="http://schemas.microsoft.com/office/powerpoint/2012/main" userId="S::SKrishan@cste.org::1e3edf21-baaa-444b-bc49-18940c99443d" providerId="AD"/>
      </p:ext>
    </p:extLst>
  </p:cmAuthor>
  <p:cmAuthor id="3" name="Robinson, Tamara (CDC/DDPHSS/CSELS/DHIS) (CTR)" initials="RT((" lastIdx="51" clrIdx="2">
    <p:extLst>
      <p:ext uri="{19B8F6BF-5375-455C-9EA6-DF929625EA0E}">
        <p15:presenceInfo xmlns:p15="http://schemas.microsoft.com/office/powerpoint/2012/main" userId="S::okf9@cdc.gov::a16a7704-10a4-405e-9d16-ecfeead0d3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45A"/>
    <a:srgbClr val="FEE17F"/>
    <a:srgbClr val="FBE6A5"/>
    <a:srgbClr val="FDB525"/>
    <a:srgbClr val="7BAD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2B4BB1-7AB1-4E39-9E74-CB93AA3B5051}" v="11" dt="2024-07-26T21:33:52.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92" autoAdjust="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587515-5DA1-485E-B70D-E537D38CF04F}"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B0812B72-9E31-4CF2-9D15-7006B9DC6265}">
      <dgm:prSet phldrT="[Text]" custT="1"/>
      <dgm:spPr/>
      <dgm:t>
        <a:bodyPr/>
        <a:lstStyle/>
        <a:p>
          <a:r>
            <a:rPr lang="en-US" sz="1050" dirty="0"/>
            <a:t>S/I Steering Committee</a:t>
          </a:r>
        </a:p>
        <a:p>
          <a:pPr rtl="0"/>
          <a:r>
            <a:rPr lang="en-US" sz="1050" dirty="0"/>
            <a:t>Chair: </a:t>
          </a:r>
          <a:r>
            <a:rPr lang="en-US" sz="1050" dirty="0">
              <a:latin typeface="Calibri Light" panose="020F0302020204030204"/>
            </a:rPr>
            <a:t>Jim Collins (MI)</a:t>
          </a:r>
          <a:endParaRPr lang="en-US" sz="1050" dirty="0"/>
        </a:p>
        <a:p>
          <a:pPr rtl="0"/>
          <a:r>
            <a:rPr lang="en-US" sz="1050" dirty="0"/>
            <a:t>Vice Chair: </a:t>
          </a:r>
          <a:r>
            <a:rPr lang="en-US" sz="1050" dirty="0">
              <a:latin typeface="Calibri Light" panose="020F0302020204030204"/>
            </a:rPr>
            <a:t>Erin Holt Coyne (TN)</a:t>
          </a:r>
          <a:endParaRPr lang="en-US" sz="1050" dirty="0"/>
        </a:p>
      </dgm:t>
    </dgm:pt>
    <dgm:pt modelId="{23D5B5B2-D637-4F6D-B9F7-52C17212B684}" type="parTrans" cxnId="{C43F70ED-22E2-4858-B872-09A3468CCC5C}">
      <dgm:prSet/>
      <dgm:spPr/>
      <dgm:t>
        <a:bodyPr/>
        <a:lstStyle/>
        <a:p>
          <a:endParaRPr lang="en-US"/>
        </a:p>
      </dgm:t>
    </dgm:pt>
    <dgm:pt modelId="{B3D60561-C863-4F49-AC67-06199965477D}" type="sibTrans" cxnId="{C43F70ED-22E2-4858-B872-09A3468CCC5C}">
      <dgm:prSet/>
      <dgm:spPr/>
      <dgm:t>
        <a:bodyPr/>
        <a:lstStyle/>
        <a:p>
          <a:endParaRPr lang="en-US"/>
        </a:p>
      </dgm:t>
    </dgm:pt>
    <dgm:pt modelId="{7B03E60E-1705-4EE1-A471-40AE3D0B7E80}">
      <dgm:prSet phldrT="[Text]" custT="1"/>
      <dgm:spPr/>
      <dgm:t>
        <a:bodyPr/>
        <a:lstStyle/>
        <a:p>
          <a:r>
            <a:rPr lang="en-US" sz="1100" dirty="0"/>
            <a:t>Electronic Laboratory and Disease Reporting (ELDRS)</a:t>
          </a:r>
        </a:p>
        <a:p>
          <a:r>
            <a:rPr lang="en-US" sz="1100" dirty="0">
              <a:latin typeface="Calibri Light" panose="020F0302020204030204"/>
            </a:rPr>
            <a:t>Co-Chairs</a:t>
          </a:r>
          <a:r>
            <a:rPr lang="en-US" sz="1100" dirty="0"/>
            <a:t>: Jennifer Stewart (NC) and Nancy Barrett (CT)</a:t>
          </a:r>
        </a:p>
      </dgm:t>
    </dgm:pt>
    <dgm:pt modelId="{1C0490B2-4520-42A4-9C44-C7C9CEEE26B0}" type="parTrans" cxnId="{E86A21B1-E8EC-42A8-B2EC-C3469D21E585}">
      <dgm:prSet/>
      <dgm:spPr/>
      <dgm:t>
        <a:bodyPr/>
        <a:lstStyle/>
        <a:p>
          <a:endParaRPr lang="en-US"/>
        </a:p>
      </dgm:t>
    </dgm:pt>
    <dgm:pt modelId="{ED26B463-C0FE-445B-8E08-82DA21557067}" type="sibTrans" cxnId="{E86A21B1-E8EC-42A8-B2EC-C3469D21E585}">
      <dgm:prSet/>
      <dgm:spPr/>
      <dgm:t>
        <a:bodyPr/>
        <a:lstStyle/>
        <a:p>
          <a:endParaRPr lang="en-US"/>
        </a:p>
      </dgm:t>
    </dgm:pt>
    <dgm:pt modelId="{3582BF95-44F6-4AEC-9E2F-6A3C371ADF0D}">
      <dgm:prSet phldrT="[Text]" custT="1"/>
      <dgm:spPr/>
      <dgm:t>
        <a:bodyPr/>
        <a:lstStyle/>
        <a:p>
          <a:r>
            <a:rPr lang="en-US" sz="1100" dirty="0"/>
            <a:t>National ELR Workgroup</a:t>
          </a:r>
        </a:p>
        <a:p>
          <a:pPr rtl="0"/>
          <a:r>
            <a:rPr lang="en-US" sz="1100" dirty="0">
              <a:solidFill>
                <a:schemeClr val="bg1"/>
              </a:solidFill>
            </a:rPr>
            <a:t>Co-chairs: Nicole </a:t>
          </a:r>
          <a:r>
            <a:rPr lang="en-US" sz="1100" dirty="0">
              <a:solidFill>
                <a:schemeClr val="bg1"/>
              </a:solidFill>
              <a:latin typeface="Calibri Light" panose="020F0302020204030204"/>
            </a:rPr>
            <a:t>Stuver </a:t>
          </a:r>
          <a:r>
            <a:rPr lang="en-US" sz="1100" dirty="0">
              <a:solidFill>
                <a:schemeClr val="bg1"/>
              </a:solidFill>
            </a:rPr>
            <a:t>(</a:t>
          </a:r>
          <a:r>
            <a:rPr lang="en-US" sz="1100" dirty="0">
              <a:solidFill>
                <a:schemeClr val="bg1"/>
              </a:solidFill>
              <a:latin typeface="Calibri Light" panose="020F0302020204030204"/>
            </a:rPr>
            <a:t>TN</a:t>
          </a:r>
          <a:r>
            <a:rPr lang="en-US" sz="1100" dirty="0">
              <a:solidFill>
                <a:schemeClr val="bg1"/>
              </a:solidFill>
            </a:rPr>
            <a:t>) and Cody McNeese (OR)</a:t>
          </a:r>
        </a:p>
      </dgm:t>
    </dgm:pt>
    <dgm:pt modelId="{408AA119-D0E1-4FD9-BB95-5E1B5CECC716}" type="parTrans" cxnId="{0E55F92D-FA7E-46DA-9DF2-C4D1500C3431}">
      <dgm:prSet/>
      <dgm:spPr/>
      <dgm:t>
        <a:bodyPr/>
        <a:lstStyle/>
        <a:p>
          <a:endParaRPr lang="en-US"/>
        </a:p>
      </dgm:t>
    </dgm:pt>
    <dgm:pt modelId="{4410BBDA-7AAD-42AD-AFAE-B0E1A5F1C3AF}" type="sibTrans" cxnId="{0E55F92D-FA7E-46DA-9DF2-C4D1500C3431}">
      <dgm:prSet/>
      <dgm:spPr/>
      <dgm:t>
        <a:bodyPr/>
        <a:lstStyle/>
        <a:p>
          <a:endParaRPr lang="en-US"/>
        </a:p>
      </dgm:t>
    </dgm:pt>
    <dgm:pt modelId="{785DBC6D-8D4A-41D6-9B25-2EDD77FCA1A2}">
      <dgm:prSet phldrT="[Text]" custT="1"/>
      <dgm:spPr/>
      <dgm:t>
        <a:bodyPr/>
        <a:lstStyle/>
        <a:p>
          <a:r>
            <a:rPr lang="en-US" sz="1100" dirty="0"/>
            <a:t>Surveillance Policy</a:t>
          </a:r>
        </a:p>
        <a:p>
          <a:pPr rtl="0"/>
          <a:r>
            <a:rPr lang="en-US" sz="1100" dirty="0"/>
            <a:t>Co-Chairs: </a:t>
          </a:r>
          <a:r>
            <a:rPr lang="en-US" sz="1100" dirty="0">
              <a:latin typeface="Calibri Light" panose="020F0302020204030204"/>
            </a:rPr>
            <a:t>Benjamin Schram</a:t>
          </a:r>
          <a:r>
            <a:rPr lang="en-US" sz="1100" dirty="0"/>
            <a:t> (ND) and Josh Clayton (SD)</a:t>
          </a:r>
        </a:p>
      </dgm:t>
    </dgm:pt>
    <dgm:pt modelId="{66D9D8DB-5A87-46AD-8C1E-589A1BB5C40D}" type="parTrans" cxnId="{591D2D5D-7C85-4ECA-B596-916D5F3E8187}">
      <dgm:prSet/>
      <dgm:spPr/>
      <dgm:t>
        <a:bodyPr/>
        <a:lstStyle/>
        <a:p>
          <a:endParaRPr lang="en-US"/>
        </a:p>
      </dgm:t>
    </dgm:pt>
    <dgm:pt modelId="{3019D82A-5AF8-4771-B702-0D1DD5C5B420}" type="sibTrans" cxnId="{591D2D5D-7C85-4ECA-B596-916D5F3E8187}">
      <dgm:prSet/>
      <dgm:spPr/>
      <dgm:t>
        <a:bodyPr/>
        <a:lstStyle/>
        <a:p>
          <a:endParaRPr lang="en-US"/>
        </a:p>
      </dgm:t>
    </dgm:pt>
    <dgm:pt modelId="{C951C881-B0B0-4EBD-86BA-54CD101DC188}">
      <dgm:prSet phldrT="[Text]" custT="1"/>
      <dgm:spPr/>
      <dgm:t>
        <a:bodyPr/>
        <a:lstStyle/>
        <a:p>
          <a:r>
            <a:rPr lang="en-US" sz="1000" dirty="0"/>
            <a:t>Data Release, Presentation, Access, Suppression, and Sharing Workgroup</a:t>
          </a:r>
        </a:p>
        <a:p>
          <a:r>
            <a:rPr lang="en-US" sz="1000" dirty="0"/>
            <a:t>Co-chairs: MaryKate Martelon (MA) and Abigail Cheney (MI)</a:t>
          </a:r>
        </a:p>
      </dgm:t>
    </dgm:pt>
    <dgm:pt modelId="{94D36793-EB6D-42E0-B808-5B9E6835B0F2}" type="parTrans" cxnId="{55A603DC-958A-4129-88C7-569F26686E78}">
      <dgm:prSet/>
      <dgm:spPr/>
      <dgm:t>
        <a:bodyPr/>
        <a:lstStyle/>
        <a:p>
          <a:endParaRPr lang="en-US"/>
        </a:p>
      </dgm:t>
    </dgm:pt>
    <dgm:pt modelId="{C8B7E7AC-2FA7-4472-A867-4864DE5B5A87}" type="sibTrans" cxnId="{55A603DC-958A-4129-88C7-569F26686E78}">
      <dgm:prSet/>
      <dgm:spPr/>
      <dgm:t>
        <a:bodyPr/>
        <a:lstStyle/>
        <a:p>
          <a:endParaRPr lang="en-US"/>
        </a:p>
      </dgm:t>
    </dgm:pt>
    <dgm:pt modelId="{B642BB4B-3EAB-4CB5-B831-4A8AB519B2C6}">
      <dgm:prSet phldrT="[Text]" custT="1"/>
      <dgm:spPr/>
      <dgm:t>
        <a:bodyPr/>
        <a:lstStyle/>
        <a:p>
          <a:r>
            <a:rPr lang="en-US" sz="2000" dirty="0"/>
            <a:t>Steering Committee</a:t>
          </a:r>
        </a:p>
      </dgm:t>
    </dgm:pt>
    <dgm:pt modelId="{C093AE46-72BA-445C-9526-5FBDE5773A93}" type="parTrans" cxnId="{1A4B91F6-A4A9-4F94-9F1A-318541B5790A}">
      <dgm:prSet/>
      <dgm:spPr/>
      <dgm:t>
        <a:bodyPr/>
        <a:lstStyle/>
        <a:p>
          <a:endParaRPr lang="en-US"/>
        </a:p>
      </dgm:t>
    </dgm:pt>
    <dgm:pt modelId="{7E86034C-AEBD-4B95-B7FA-509B0EF4F154}" type="sibTrans" cxnId="{1A4B91F6-A4A9-4F94-9F1A-318541B5790A}">
      <dgm:prSet/>
      <dgm:spPr/>
      <dgm:t>
        <a:bodyPr/>
        <a:lstStyle/>
        <a:p>
          <a:endParaRPr lang="en-US"/>
        </a:p>
      </dgm:t>
    </dgm:pt>
    <dgm:pt modelId="{D4FF5CB4-40A8-4A20-AEE0-BDC40F31DD93}">
      <dgm:prSet phldrT="[Text]" custT="1"/>
      <dgm:spPr/>
      <dgm:t>
        <a:bodyPr/>
        <a:lstStyle/>
        <a:p>
          <a:r>
            <a:rPr lang="en-US" sz="2000" dirty="0"/>
            <a:t>Subcommittees</a:t>
          </a:r>
          <a:endParaRPr lang="en-US" sz="2700" dirty="0"/>
        </a:p>
      </dgm:t>
    </dgm:pt>
    <dgm:pt modelId="{1EB0C40F-8D2E-4B04-BF4A-8D265CEA53D3}" type="parTrans" cxnId="{112C4057-2E63-4B7A-83DC-97F2FB6EE01E}">
      <dgm:prSet/>
      <dgm:spPr/>
      <dgm:t>
        <a:bodyPr/>
        <a:lstStyle/>
        <a:p>
          <a:endParaRPr lang="en-US"/>
        </a:p>
      </dgm:t>
    </dgm:pt>
    <dgm:pt modelId="{11D0D27B-3F9A-443C-B6BD-CB3F4ED9786B}" type="sibTrans" cxnId="{112C4057-2E63-4B7A-83DC-97F2FB6EE01E}">
      <dgm:prSet/>
      <dgm:spPr/>
      <dgm:t>
        <a:bodyPr/>
        <a:lstStyle/>
        <a:p>
          <a:endParaRPr lang="en-US"/>
        </a:p>
      </dgm:t>
    </dgm:pt>
    <dgm:pt modelId="{A40634B3-0D76-4C77-BF5C-41C54D19E04B}">
      <dgm:prSet phldrT="[Text]" custT="1"/>
      <dgm:spPr/>
      <dgm:t>
        <a:bodyPr/>
        <a:lstStyle/>
        <a:p>
          <a:r>
            <a:rPr lang="en-US" sz="2000" dirty="0"/>
            <a:t>Workgroups</a:t>
          </a:r>
          <a:endParaRPr lang="en-US" sz="2700" dirty="0"/>
        </a:p>
      </dgm:t>
    </dgm:pt>
    <dgm:pt modelId="{F841CF6E-7D67-4A10-A497-5E5A7DEBD942}" type="parTrans" cxnId="{71061F2F-37B9-4DAB-834F-1FAEF51531FE}">
      <dgm:prSet/>
      <dgm:spPr/>
      <dgm:t>
        <a:bodyPr/>
        <a:lstStyle/>
        <a:p>
          <a:endParaRPr lang="en-US"/>
        </a:p>
      </dgm:t>
    </dgm:pt>
    <dgm:pt modelId="{D6591941-771C-4915-8B5B-F6B048750E8B}" type="sibTrans" cxnId="{71061F2F-37B9-4DAB-834F-1FAEF51531FE}">
      <dgm:prSet/>
      <dgm:spPr/>
      <dgm:t>
        <a:bodyPr/>
        <a:lstStyle/>
        <a:p>
          <a:endParaRPr lang="en-US"/>
        </a:p>
      </dgm:t>
    </dgm:pt>
    <dgm:pt modelId="{D587E23F-064B-466D-855D-117EF4D04159}">
      <dgm:prSet custT="1"/>
      <dgm:spPr/>
      <dgm:t>
        <a:bodyPr/>
        <a:lstStyle/>
        <a:p>
          <a:r>
            <a:rPr lang="en-US" sz="1100" dirty="0"/>
            <a:t>Surveillance Practice &amp; Implementation (SPIS)</a:t>
          </a:r>
        </a:p>
        <a:p>
          <a:r>
            <a:rPr lang="en-US" sz="1100" dirty="0">
              <a:solidFill>
                <a:schemeClr val="bg1"/>
              </a:solidFill>
            </a:rPr>
            <a:t>Chair: Rachelle Boulton (UT)</a:t>
          </a:r>
        </a:p>
      </dgm:t>
    </dgm:pt>
    <dgm:pt modelId="{85E110E5-CEF8-49FC-A541-3611335428A9}" type="parTrans" cxnId="{2EAEC658-DF3B-481A-A947-AB0122E7393E}">
      <dgm:prSet/>
      <dgm:spPr/>
      <dgm:t>
        <a:bodyPr/>
        <a:lstStyle/>
        <a:p>
          <a:endParaRPr lang="en-US"/>
        </a:p>
      </dgm:t>
    </dgm:pt>
    <dgm:pt modelId="{D0E8F579-8467-45C1-A962-10AE3C6BEAE6}" type="sibTrans" cxnId="{2EAEC658-DF3B-481A-A947-AB0122E7393E}">
      <dgm:prSet/>
      <dgm:spPr/>
      <dgm:t>
        <a:bodyPr/>
        <a:lstStyle/>
        <a:p>
          <a:endParaRPr lang="en-US"/>
        </a:p>
      </dgm:t>
    </dgm:pt>
    <dgm:pt modelId="{26BBD7F0-8040-4B7D-A978-842090E7D21F}">
      <dgm:prSet custT="1"/>
      <dgm:spPr/>
      <dgm:t>
        <a:bodyPr/>
        <a:lstStyle/>
        <a:p>
          <a:r>
            <a:rPr lang="en-US" sz="1100" dirty="0"/>
            <a:t>Data Standardization Workgroup</a:t>
          </a:r>
        </a:p>
        <a:p>
          <a:pPr rtl="0"/>
          <a:r>
            <a:rPr lang="en-US" sz="1100" dirty="0"/>
            <a:t>Co-chairs: Molly Crockett (MA</a:t>
          </a:r>
          <a:r>
            <a:rPr lang="en-US" sz="1100" dirty="0">
              <a:latin typeface="Calibri Light" panose="020F0302020204030204"/>
            </a:rPr>
            <a:t>),</a:t>
          </a:r>
          <a:r>
            <a:rPr lang="en-US" sz="1100" dirty="0"/>
            <a:t> Laura Erhart (AZ</a:t>
          </a:r>
          <a:r>
            <a:rPr lang="en-US" sz="1100" dirty="0">
              <a:latin typeface="Calibri Light" panose="020F0302020204030204"/>
            </a:rPr>
            <a:t>), Judie Hyun (MD)</a:t>
          </a:r>
          <a:endParaRPr lang="en-US" sz="1100" dirty="0"/>
        </a:p>
      </dgm:t>
    </dgm:pt>
    <dgm:pt modelId="{B9594BFD-9193-487D-8C2F-C8C71D58E2A5}" type="parTrans" cxnId="{860FBBEB-2129-450E-ACD9-360CDA43B4A3}">
      <dgm:prSet/>
      <dgm:spPr/>
      <dgm:t>
        <a:bodyPr/>
        <a:lstStyle/>
        <a:p>
          <a:endParaRPr lang="en-US"/>
        </a:p>
      </dgm:t>
    </dgm:pt>
    <dgm:pt modelId="{608B792C-FC35-4BFB-B5AA-082C292172E7}" type="sibTrans" cxnId="{860FBBEB-2129-450E-ACD9-360CDA43B4A3}">
      <dgm:prSet/>
      <dgm:spPr/>
      <dgm:t>
        <a:bodyPr/>
        <a:lstStyle/>
        <a:p>
          <a:endParaRPr lang="en-US"/>
        </a:p>
      </dgm:t>
    </dgm:pt>
    <dgm:pt modelId="{88C0293B-25FB-4941-9A10-2A9336C62385}">
      <dgm:prSet custT="1"/>
      <dgm:spPr/>
      <dgm:t>
        <a:bodyPr/>
        <a:lstStyle/>
        <a:p>
          <a:r>
            <a:rPr lang="en-US" sz="1100" dirty="0"/>
            <a:t>NNDSS Evaluation Workgroup</a:t>
          </a:r>
        </a:p>
      </dgm:t>
    </dgm:pt>
    <dgm:pt modelId="{95D543F4-8B94-4B45-8E95-B8B30A7791D6}" type="parTrans" cxnId="{CED7B0AC-7F7C-4610-8AC1-78139CD9A960}">
      <dgm:prSet/>
      <dgm:spPr/>
      <dgm:t>
        <a:bodyPr/>
        <a:lstStyle/>
        <a:p>
          <a:endParaRPr lang="en-US"/>
        </a:p>
      </dgm:t>
    </dgm:pt>
    <dgm:pt modelId="{ACFCB4D4-7412-4D71-B904-C0442903732C}" type="sibTrans" cxnId="{CED7B0AC-7F7C-4610-8AC1-78139CD9A960}">
      <dgm:prSet/>
      <dgm:spPr/>
      <dgm:t>
        <a:bodyPr/>
        <a:lstStyle/>
        <a:p>
          <a:endParaRPr lang="en-US"/>
        </a:p>
      </dgm:t>
    </dgm:pt>
    <dgm:pt modelId="{71C7AF53-D2D9-4237-A793-9AB84E28507C}">
      <dgm:prSet custT="1"/>
      <dgm:spPr/>
      <dgm:t>
        <a:bodyPr/>
        <a:lstStyle/>
        <a:p>
          <a:r>
            <a:rPr lang="en-US" sz="1100" dirty="0"/>
            <a:t>eCR Workgroup</a:t>
          </a:r>
        </a:p>
        <a:p>
          <a:pPr rtl="0"/>
          <a:r>
            <a:rPr lang="en-US" sz="1100" dirty="0"/>
            <a:t>Co-chairs: </a:t>
          </a:r>
          <a:r>
            <a:rPr lang="en-US" sz="1100" dirty="0">
              <a:latin typeface="Calibri Light" panose="020F0302020204030204"/>
            </a:rPr>
            <a:t>Sara Mader (WI)</a:t>
          </a:r>
          <a:r>
            <a:rPr lang="en-US" sz="1100" dirty="0"/>
            <a:t> and Melanie Epstein-Corbin (CA)</a:t>
          </a:r>
        </a:p>
      </dgm:t>
    </dgm:pt>
    <dgm:pt modelId="{A966FDEC-FA6F-40A4-8CA4-7AB9063CD03B}" type="parTrans" cxnId="{5F020C53-69C1-45B6-9EFA-272846C9130D}">
      <dgm:prSet/>
      <dgm:spPr/>
      <dgm:t>
        <a:bodyPr/>
        <a:lstStyle/>
        <a:p>
          <a:endParaRPr lang="en-US"/>
        </a:p>
      </dgm:t>
    </dgm:pt>
    <dgm:pt modelId="{A85C4FD6-E7DB-4EF6-A016-B1A19D195ECF}" type="sibTrans" cxnId="{5F020C53-69C1-45B6-9EFA-272846C9130D}">
      <dgm:prSet/>
      <dgm:spPr/>
      <dgm:t>
        <a:bodyPr/>
        <a:lstStyle/>
        <a:p>
          <a:endParaRPr lang="en-US"/>
        </a:p>
      </dgm:t>
    </dgm:pt>
    <dgm:pt modelId="{287545B8-9159-4A0A-A51C-406F6CBA3E82}" type="pres">
      <dgm:prSet presAssocID="{9D587515-5DA1-485E-B70D-E537D38CF04F}" presName="mainComposite" presStyleCnt="0">
        <dgm:presLayoutVars>
          <dgm:chPref val="1"/>
          <dgm:dir/>
          <dgm:animOne val="branch"/>
          <dgm:animLvl val="lvl"/>
          <dgm:resizeHandles val="exact"/>
        </dgm:presLayoutVars>
      </dgm:prSet>
      <dgm:spPr/>
    </dgm:pt>
    <dgm:pt modelId="{3E6AC63E-9367-4E00-87A3-387FE4612EDF}" type="pres">
      <dgm:prSet presAssocID="{9D587515-5DA1-485E-B70D-E537D38CF04F}" presName="hierFlow" presStyleCnt="0"/>
      <dgm:spPr/>
    </dgm:pt>
    <dgm:pt modelId="{57115732-EF55-4373-8674-A6D9A94EAF8F}" type="pres">
      <dgm:prSet presAssocID="{9D587515-5DA1-485E-B70D-E537D38CF04F}" presName="firstBuf" presStyleCnt="0"/>
      <dgm:spPr/>
    </dgm:pt>
    <dgm:pt modelId="{6E59EA20-8FAD-45F7-88FF-78732DB280C3}" type="pres">
      <dgm:prSet presAssocID="{9D587515-5DA1-485E-B70D-E537D38CF04F}" presName="hierChild1" presStyleCnt="0">
        <dgm:presLayoutVars>
          <dgm:chPref val="1"/>
          <dgm:animOne val="branch"/>
          <dgm:animLvl val="lvl"/>
        </dgm:presLayoutVars>
      </dgm:prSet>
      <dgm:spPr/>
    </dgm:pt>
    <dgm:pt modelId="{9A106974-3B16-4C51-8402-AFE14748D34A}" type="pres">
      <dgm:prSet presAssocID="{B0812B72-9E31-4CF2-9D15-7006B9DC6265}" presName="Name14" presStyleCnt="0"/>
      <dgm:spPr/>
    </dgm:pt>
    <dgm:pt modelId="{AC83DEFF-3850-44B4-BF72-82348E6A6F2A}" type="pres">
      <dgm:prSet presAssocID="{B0812B72-9E31-4CF2-9D15-7006B9DC6265}" presName="level1Shape" presStyleLbl="node0" presStyleIdx="0" presStyleCnt="1" custScaleX="313943" custScaleY="173831" custLinFactNeighborY="-27129">
        <dgm:presLayoutVars>
          <dgm:chPref val="3"/>
        </dgm:presLayoutVars>
      </dgm:prSet>
      <dgm:spPr/>
    </dgm:pt>
    <dgm:pt modelId="{85F1B127-3B62-440B-8F25-2DE146C80755}" type="pres">
      <dgm:prSet presAssocID="{B0812B72-9E31-4CF2-9D15-7006B9DC6265}" presName="hierChild2" presStyleCnt="0"/>
      <dgm:spPr/>
    </dgm:pt>
    <dgm:pt modelId="{E633633A-2519-4A1A-A0BE-CF26F5ED853F}" type="pres">
      <dgm:prSet presAssocID="{1C0490B2-4520-42A4-9C44-C7C9CEEE26B0}" presName="Name19" presStyleLbl="parChTrans1D2" presStyleIdx="0" presStyleCnt="3"/>
      <dgm:spPr/>
    </dgm:pt>
    <dgm:pt modelId="{D1C315F1-E4FC-40E5-B68A-8440D9518646}" type="pres">
      <dgm:prSet presAssocID="{7B03E60E-1705-4EE1-A471-40AE3D0B7E80}" presName="Name21" presStyleCnt="0"/>
      <dgm:spPr/>
    </dgm:pt>
    <dgm:pt modelId="{2F9C4A97-3A83-470A-ADE7-8B73FCD03696}" type="pres">
      <dgm:prSet presAssocID="{7B03E60E-1705-4EE1-A471-40AE3D0B7E80}" presName="level2Shape" presStyleLbl="node2" presStyleIdx="0" presStyleCnt="3" custScaleX="315244" custScaleY="189874" custLinFactNeighborX="-76332" custLinFactNeighborY="808"/>
      <dgm:spPr/>
    </dgm:pt>
    <dgm:pt modelId="{561AA08C-A8EB-4F86-919C-E0E131E262F0}" type="pres">
      <dgm:prSet presAssocID="{7B03E60E-1705-4EE1-A471-40AE3D0B7E80}" presName="hierChild3" presStyleCnt="0"/>
      <dgm:spPr/>
    </dgm:pt>
    <dgm:pt modelId="{31178D07-2B7B-4D48-A63A-069501EC6224}" type="pres">
      <dgm:prSet presAssocID="{408AA119-D0E1-4FD9-BB95-5E1B5CECC716}" presName="Name19" presStyleLbl="parChTrans1D3" presStyleIdx="0" presStyleCnt="5"/>
      <dgm:spPr/>
    </dgm:pt>
    <dgm:pt modelId="{1E6F6442-BF64-4EE1-93D4-2C3997171808}" type="pres">
      <dgm:prSet presAssocID="{3582BF95-44F6-4AEC-9E2F-6A3C371ADF0D}" presName="Name21" presStyleCnt="0"/>
      <dgm:spPr/>
    </dgm:pt>
    <dgm:pt modelId="{55347230-33E8-49A1-8ADC-73E594161AE0}" type="pres">
      <dgm:prSet presAssocID="{3582BF95-44F6-4AEC-9E2F-6A3C371ADF0D}" presName="level2Shape" presStyleLbl="node3" presStyleIdx="0" presStyleCnt="5" custScaleX="283439" custScaleY="206753" custLinFactX="-19041" custLinFactY="15891" custLinFactNeighborX="-100000" custLinFactNeighborY="100000"/>
      <dgm:spPr/>
    </dgm:pt>
    <dgm:pt modelId="{505F4175-261E-4362-A781-F4432B823775}" type="pres">
      <dgm:prSet presAssocID="{3582BF95-44F6-4AEC-9E2F-6A3C371ADF0D}" presName="hierChild3" presStyleCnt="0"/>
      <dgm:spPr/>
    </dgm:pt>
    <dgm:pt modelId="{3DAB3F9A-9C86-4945-8CBC-C05BBD05849C}" type="pres">
      <dgm:prSet presAssocID="{A966FDEC-FA6F-40A4-8CA4-7AB9063CD03B}" presName="Name19" presStyleLbl="parChTrans1D3" presStyleIdx="1" presStyleCnt="5"/>
      <dgm:spPr/>
    </dgm:pt>
    <dgm:pt modelId="{7B125E03-BAB3-471C-9CFD-17B185BAD9C5}" type="pres">
      <dgm:prSet presAssocID="{71C7AF53-D2D9-4237-A793-9AB84E28507C}" presName="Name21" presStyleCnt="0"/>
      <dgm:spPr/>
    </dgm:pt>
    <dgm:pt modelId="{B9E20C23-A2A1-469A-A48F-B8DA9E531B0D}" type="pres">
      <dgm:prSet presAssocID="{71C7AF53-D2D9-4237-A793-9AB84E28507C}" presName="level2Shape" presStyleLbl="node3" presStyleIdx="1" presStyleCnt="5" custScaleX="179193" custScaleY="296727" custLinFactX="-1967" custLinFactNeighborX="-100000" custLinFactNeighborY="42744"/>
      <dgm:spPr/>
    </dgm:pt>
    <dgm:pt modelId="{D40B6171-A08B-4BD2-8572-2AAC033FBB91}" type="pres">
      <dgm:prSet presAssocID="{71C7AF53-D2D9-4237-A793-9AB84E28507C}" presName="hierChild3" presStyleCnt="0"/>
      <dgm:spPr/>
    </dgm:pt>
    <dgm:pt modelId="{5F717A1A-49C0-44BF-A041-956D687B6CBF}" type="pres">
      <dgm:prSet presAssocID="{66D9D8DB-5A87-46AD-8C1E-589A1BB5C40D}" presName="Name19" presStyleLbl="parChTrans1D2" presStyleIdx="1" presStyleCnt="3"/>
      <dgm:spPr/>
    </dgm:pt>
    <dgm:pt modelId="{95B5E470-F29F-4AAD-B824-1184E5E3415D}" type="pres">
      <dgm:prSet presAssocID="{785DBC6D-8D4A-41D6-9B25-2EDD77FCA1A2}" presName="Name21" presStyleCnt="0"/>
      <dgm:spPr/>
    </dgm:pt>
    <dgm:pt modelId="{85CDB8B0-7266-4CCD-99B3-52C78305AA51}" type="pres">
      <dgm:prSet presAssocID="{785DBC6D-8D4A-41D6-9B25-2EDD77FCA1A2}" presName="level2Shape" presStyleLbl="node2" presStyleIdx="1" presStyleCnt="3" custScaleX="240876" custScaleY="190651" custLinFactNeighborX="-15578" custLinFactNeighborY="4550"/>
      <dgm:spPr/>
    </dgm:pt>
    <dgm:pt modelId="{AAC5A216-66D1-4664-AC58-474DB12995DE}" type="pres">
      <dgm:prSet presAssocID="{785DBC6D-8D4A-41D6-9B25-2EDD77FCA1A2}" presName="hierChild3" presStyleCnt="0"/>
      <dgm:spPr/>
    </dgm:pt>
    <dgm:pt modelId="{6CD708D4-ED83-43C7-88AE-6F2C6B043E0F}" type="pres">
      <dgm:prSet presAssocID="{94D36793-EB6D-42E0-B808-5B9E6835B0F2}" presName="Name19" presStyleLbl="parChTrans1D3" presStyleIdx="2" presStyleCnt="5"/>
      <dgm:spPr/>
    </dgm:pt>
    <dgm:pt modelId="{FA571FAD-36AA-4AA9-909A-83A34D669753}" type="pres">
      <dgm:prSet presAssocID="{C951C881-B0B0-4EBD-86BA-54CD101DC188}" presName="Name21" presStyleCnt="0"/>
      <dgm:spPr/>
    </dgm:pt>
    <dgm:pt modelId="{C99484C2-BFFF-413E-9EE1-E1B9A9ED4E5C}" type="pres">
      <dgm:prSet presAssocID="{C951C881-B0B0-4EBD-86BA-54CD101DC188}" presName="level2Shape" presStyleLbl="node3" presStyleIdx="2" presStyleCnt="5" custScaleX="231210" custScaleY="282851" custLinFactNeighborX="-17173" custLinFactNeighborY="42183"/>
      <dgm:spPr/>
    </dgm:pt>
    <dgm:pt modelId="{33BEDBD0-B47C-45E8-9388-ED4138C8DAA1}" type="pres">
      <dgm:prSet presAssocID="{C951C881-B0B0-4EBD-86BA-54CD101DC188}" presName="hierChild3" presStyleCnt="0"/>
      <dgm:spPr/>
    </dgm:pt>
    <dgm:pt modelId="{1840DA4B-BF8B-4B7C-AF62-AAE71309575F}" type="pres">
      <dgm:prSet presAssocID="{85E110E5-CEF8-49FC-A541-3611335428A9}" presName="Name19" presStyleLbl="parChTrans1D2" presStyleIdx="2" presStyleCnt="3"/>
      <dgm:spPr/>
    </dgm:pt>
    <dgm:pt modelId="{05EC7385-F7C7-4A38-BDF5-2C9319CC3E1A}" type="pres">
      <dgm:prSet presAssocID="{D587E23F-064B-466D-855D-117EF4D04159}" presName="Name21" presStyleCnt="0"/>
      <dgm:spPr/>
    </dgm:pt>
    <dgm:pt modelId="{64646D7A-65DA-42B3-8BF3-FDA8122B15B8}" type="pres">
      <dgm:prSet presAssocID="{D587E23F-064B-466D-855D-117EF4D04159}" presName="level2Shape" presStyleLbl="node2" presStyleIdx="2" presStyleCnt="3" custScaleX="262455" custScaleY="208280"/>
      <dgm:spPr/>
    </dgm:pt>
    <dgm:pt modelId="{47DD295F-4DCA-409E-BC3D-5B74B266B26C}" type="pres">
      <dgm:prSet presAssocID="{D587E23F-064B-466D-855D-117EF4D04159}" presName="hierChild3" presStyleCnt="0"/>
      <dgm:spPr/>
    </dgm:pt>
    <dgm:pt modelId="{3804407F-8225-4052-8FB9-DEF8835689EF}" type="pres">
      <dgm:prSet presAssocID="{B9594BFD-9193-487D-8C2F-C8C71D58E2A5}" presName="Name19" presStyleLbl="parChTrans1D3" presStyleIdx="3" presStyleCnt="5"/>
      <dgm:spPr/>
    </dgm:pt>
    <dgm:pt modelId="{E57CCCC2-C9D1-484B-BFE6-9F0BF716B0F5}" type="pres">
      <dgm:prSet presAssocID="{26BBD7F0-8040-4B7D-A978-842090E7D21F}" presName="Name21" presStyleCnt="0"/>
      <dgm:spPr/>
    </dgm:pt>
    <dgm:pt modelId="{1C031B7E-C038-4057-B1E0-43C5368EC2D9}" type="pres">
      <dgm:prSet presAssocID="{26BBD7F0-8040-4B7D-A978-842090E7D21F}" presName="level2Shape" presStyleLbl="node3" presStyleIdx="3" presStyleCnt="5" custScaleX="259421" custScaleY="245387" custLinFactNeighborX="-3024" custLinFactNeighborY="76713"/>
      <dgm:spPr/>
    </dgm:pt>
    <dgm:pt modelId="{E97D3AA2-E70E-4ABA-9A9A-3C72DA049A7D}" type="pres">
      <dgm:prSet presAssocID="{26BBD7F0-8040-4B7D-A978-842090E7D21F}" presName="hierChild3" presStyleCnt="0"/>
      <dgm:spPr/>
    </dgm:pt>
    <dgm:pt modelId="{60FE46F9-9DA9-4BE2-B5B1-A9150CC51A0B}" type="pres">
      <dgm:prSet presAssocID="{95D543F4-8B94-4B45-8E95-B8B30A7791D6}" presName="Name19" presStyleLbl="parChTrans1D3" presStyleIdx="4" presStyleCnt="5"/>
      <dgm:spPr/>
    </dgm:pt>
    <dgm:pt modelId="{76019D78-8895-4346-B854-5F2C7FD93E76}" type="pres">
      <dgm:prSet presAssocID="{88C0293B-25FB-4941-9A10-2A9336C62385}" presName="Name21" presStyleCnt="0"/>
      <dgm:spPr/>
    </dgm:pt>
    <dgm:pt modelId="{E44EB69B-431B-4F01-A319-C14ED44D69AA}" type="pres">
      <dgm:prSet presAssocID="{88C0293B-25FB-4941-9A10-2A9336C62385}" presName="level2Shape" presStyleLbl="node3" presStyleIdx="4" presStyleCnt="5" custScaleX="195191" custScaleY="172423" custLinFactNeighborX="-3477" custLinFactNeighborY="81717"/>
      <dgm:spPr/>
    </dgm:pt>
    <dgm:pt modelId="{E67B006F-7BE0-4CB6-A8C2-86AE99FDDAC2}" type="pres">
      <dgm:prSet presAssocID="{88C0293B-25FB-4941-9A10-2A9336C62385}" presName="hierChild3" presStyleCnt="0"/>
      <dgm:spPr/>
    </dgm:pt>
    <dgm:pt modelId="{A9E18481-AD4F-47E2-B5D0-3C2724ACD27A}" type="pres">
      <dgm:prSet presAssocID="{9D587515-5DA1-485E-B70D-E537D38CF04F}" presName="bgShapesFlow" presStyleCnt="0"/>
      <dgm:spPr/>
    </dgm:pt>
    <dgm:pt modelId="{3722DD2E-103F-4689-8CF9-95CA35AC71FA}" type="pres">
      <dgm:prSet presAssocID="{B642BB4B-3EAB-4CB5-B831-4A8AB519B2C6}" presName="rectComp" presStyleCnt="0"/>
      <dgm:spPr/>
    </dgm:pt>
    <dgm:pt modelId="{BFA0C7A1-A01F-4222-B945-DEA285321C77}" type="pres">
      <dgm:prSet presAssocID="{B642BB4B-3EAB-4CB5-B831-4A8AB519B2C6}" presName="bgRect" presStyleLbl="bgShp" presStyleIdx="0" presStyleCnt="3" custScaleY="171542" custLinFactNeighborX="334" custLinFactNeighborY="-29002"/>
      <dgm:spPr/>
    </dgm:pt>
    <dgm:pt modelId="{BB7B4EDD-41F5-434B-B7AC-CFA69079E8E5}" type="pres">
      <dgm:prSet presAssocID="{B642BB4B-3EAB-4CB5-B831-4A8AB519B2C6}" presName="bgRectTx" presStyleLbl="bgShp" presStyleIdx="0" presStyleCnt="3">
        <dgm:presLayoutVars>
          <dgm:bulletEnabled val="1"/>
        </dgm:presLayoutVars>
      </dgm:prSet>
      <dgm:spPr/>
    </dgm:pt>
    <dgm:pt modelId="{648577EC-7A74-4263-A776-38243F09D8D8}" type="pres">
      <dgm:prSet presAssocID="{B642BB4B-3EAB-4CB5-B831-4A8AB519B2C6}" presName="spComp" presStyleCnt="0"/>
      <dgm:spPr/>
    </dgm:pt>
    <dgm:pt modelId="{8FF9CFAF-B6A8-4893-984C-1F74FFCD805E}" type="pres">
      <dgm:prSet presAssocID="{B642BB4B-3EAB-4CB5-B831-4A8AB519B2C6}" presName="vSp" presStyleCnt="0"/>
      <dgm:spPr/>
    </dgm:pt>
    <dgm:pt modelId="{6D27E9B2-B67B-41FB-B1A1-1B11561E80C0}" type="pres">
      <dgm:prSet presAssocID="{D4FF5CB4-40A8-4A20-AEE0-BDC40F31DD93}" presName="rectComp" presStyleCnt="0"/>
      <dgm:spPr/>
    </dgm:pt>
    <dgm:pt modelId="{30BACED5-C79B-41D4-9983-B62310D0A23A}" type="pres">
      <dgm:prSet presAssocID="{D4FF5CB4-40A8-4A20-AEE0-BDC40F31DD93}" presName="bgRect" presStyleLbl="bgShp" presStyleIdx="1" presStyleCnt="3" custScaleY="194810" custLinFactNeighborX="334" custLinFactNeighborY="-23121"/>
      <dgm:spPr/>
    </dgm:pt>
    <dgm:pt modelId="{69A3D3A7-FBC3-4A68-9EB3-0E7D801F9EC9}" type="pres">
      <dgm:prSet presAssocID="{D4FF5CB4-40A8-4A20-AEE0-BDC40F31DD93}" presName="bgRectTx" presStyleLbl="bgShp" presStyleIdx="1" presStyleCnt="3">
        <dgm:presLayoutVars>
          <dgm:bulletEnabled val="1"/>
        </dgm:presLayoutVars>
      </dgm:prSet>
      <dgm:spPr/>
    </dgm:pt>
    <dgm:pt modelId="{E93E85CF-B2B0-4468-9783-5B52556810C1}" type="pres">
      <dgm:prSet presAssocID="{D4FF5CB4-40A8-4A20-AEE0-BDC40F31DD93}" presName="spComp" presStyleCnt="0"/>
      <dgm:spPr/>
    </dgm:pt>
    <dgm:pt modelId="{1B3005B8-8F95-440E-BC8D-886C65BD0368}" type="pres">
      <dgm:prSet presAssocID="{D4FF5CB4-40A8-4A20-AEE0-BDC40F31DD93}" presName="vSp" presStyleCnt="0"/>
      <dgm:spPr/>
    </dgm:pt>
    <dgm:pt modelId="{D4965EC8-DE71-4810-88BE-2F4838B8DF27}" type="pres">
      <dgm:prSet presAssocID="{A40634B3-0D76-4C77-BF5C-41C54D19E04B}" presName="rectComp" presStyleCnt="0"/>
      <dgm:spPr/>
    </dgm:pt>
    <dgm:pt modelId="{3788937E-A736-4FA9-A68C-01E76972ED34}" type="pres">
      <dgm:prSet presAssocID="{A40634B3-0D76-4C77-BF5C-41C54D19E04B}" presName="bgRect" presStyleLbl="bgShp" presStyleIdx="2" presStyleCnt="3" custScaleY="285055" custLinFactNeighborX="167" custLinFactNeighborY="-13735"/>
      <dgm:spPr/>
    </dgm:pt>
    <dgm:pt modelId="{185E3093-D3DB-4BB9-82D7-E5FABD3E08F4}" type="pres">
      <dgm:prSet presAssocID="{A40634B3-0D76-4C77-BF5C-41C54D19E04B}" presName="bgRectTx" presStyleLbl="bgShp" presStyleIdx="2" presStyleCnt="3">
        <dgm:presLayoutVars>
          <dgm:bulletEnabled val="1"/>
        </dgm:presLayoutVars>
      </dgm:prSet>
      <dgm:spPr/>
    </dgm:pt>
  </dgm:ptLst>
  <dgm:cxnLst>
    <dgm:cxn modelId="{5C00D700-9B66-4AE5-B0F4-9AEC6653F9FD}" type="presOf" srcId="{9D587515-5DA1-485E-B70D-E537D38CF04F}" destId="{287545B8-9159-4A0A-A51C-406F6CBA3E82}" srcOrd="0" destOrd="0" presId="urn:microsoft.com/office/officeart/2005/8/layout/hierarchy6"/>
    <dgm:cxn modelId="{1E294A04-94F2-4BD7-86D5-6592381074BB}" type="presOf" srcId="{94D36793-EB6D-42E0-B808-5B9E6835B0F2}" destId="{6CD708D4-ED83-43C7-88AE-6F2C6B043E0F}" srcOrd="0" destOrd="0" presId="urn:microsoft.com/office/officeart/2005/8/layout/hierarchy6"/>
    <dgm:cxn modelId="{AB154505-9EC5-4418-80F0-D810F04916D4}" type="presOf" srcId="{3582BF95-44F6-4AEC-9E2F-6A3C371ADF0D}" destId="{55347230-33E8-49A1-8ADC-73E594161AE0}" srcOrd="0" destOrd="0" presId="urn:microsoft.com/office/officeart/2005/8/layout/hierarchy6"/>
    <dgm:cxn modelId="{DFA59906-8A9B-43D2-A34A-51DF5AFFC1D9}" type="presOf" srcId="{7B03E60E-1705-4EE1-A471-40AE3D0B7E80}" destId="{2F9C4A97-3A83-470A-ADE7-8B73FCD03696}" srcOrd="0" destOrd="0" presId="urn:microsoft.com/office/officeart/2005/8/layout/hierarchy6"/>
    <dgm:cxn modelId="{2D136E1C-F6C2-4ADE-9D87-25B3BA9F780B}" type="presOf" srcId="{408AA119-D0E1-4FD9-BB95-5E1B5CECC716}" destId="{31178D07-2B7B-4D48-A63A-069501EC6224}" srcOrd="0" destOrd="0" presId="urn:microsoft.com/office/officeart/2005/8/layout/hierarchy6"/>
    <dgm:cxn modelId="{250B991C-A5C2-400B-8B3C-C809FEED4DE9}" type="presOf" srcId="{71C7AF53-D2D9-4237-A793-9AB84E28507C}" destId="{B9E20C23-A2A1-469A-A48F-B8DA9E531B0D}" srcOrd="0" destOrd="0" presId="urn:microsoft.com/office/officeart/2005/8/layout/hierarchy6"/>
    <dgm:cxn modelId="{471B5526-EF66-48B5-A862-D995DBA7DFA1}" type="presOf" srcId="{95D543F4-8B94-4B45-8E95-B8B30A7791D6}" destId="{60FE46F9-9DA9-4BE2-B5B1-A9150CC51A0B}" srcOrd="0" destOrd="0" presId="urn:microsoft.com/office/officeart/2005/8/layout/hierarchy6"/>
    <dgm:cxn modelId="{C983602D-E258-4E17-B9CF-31A5E2320E04}" type="presOf" srcId="{B642BB4B-3EAB-4CB5-B831-4A8AB519B2C6}" destId="{BB7B4EDD-41F5-434B-B7AC-CFA69079E8E5}" srcOrd="1" destOrd="0" presId="urn:microsoft.com/office/officeart/2005/8/layout/hierarchy6"/>
    <dgm:cxn modelId="{0E55F92D-FA7E-46DA-9DF2-C4D1500C3431}" srcId="{7B03E60E-1705-4EE1-A471-40AE3D0B7E80}" destId="{3582BF95-44F6-4AEC-9E2F-6A3C371ADF0D}" srcOrd="0" destOrd="0" parTransId="{408AA119-D0E1-4FD9-BB95-5E1B5CECC716}" sibTransId="{4410BBDA-7AAD-42AD-AFAE-B0E1A5F1C3AF}"/>
    <dgm:cxn modelId="{71061F2F-37B9-4DAB-834F-1FAEF51531FE}" srcId="{9D587515-5DA1-485E-B70D-E537D38CF04F}" destId="{A40634B3-0D76-4C77-BF5C-41C54D19E04B}" srcOrd="3" destOrd="0" parTransId="{F841CF6E-7D67-4A10-A497-5E5A7DEBD942}" sibTransId="{D6591941-771C-4915-8B5B-F6B048750E8B}"/>
    <dgm:cxn modelId="{591D2D5D-7C85-4ECA-B596-916D5F3E8187}" srcId="{B0812B72-9E31-4CF2-9D15-7006B9DC6265}" destId="{785DBC6D-8D4A-41D6-9B25-2EDD77FCA1A2}" srcOrd="1" destOrd="0" parTransId="{66D9D8DB-5A87-46AD-8C1E-589A1BB5C40D}" sibTransId="{3019D82A-5AF8-4771-B702-0D1DD5C5B420}"/>
    <dgm:cxn modelId="{50B71043-44B0-4541-A8A2-B91EEF155825}" type="presOf" srcId="{1C0490B2-4520-42A4-9C44-C7C9CEEE26B0}" destId="{E633633A-2519-4A1A-A0BE-CF26F5ED853F}" srcOrd="0" destOrd="0" presId="urn:microsoft.com/office/officeart/2005/8/layout/hierarchy6"/>
    <dgm:cxn modelId="{1FF55143-8E76-4E23-A025-A48E1529FCF4}" type="presOf" srcId="{26BBD7F0-8040-4B7D-A978-842090E7D21F}" destId="{1C031B7E-C038-4057-B1E0-43C5368EC2D9}" srcOrd="0" destOrd="0" presId="urn:microsoft.com/office/officeart/2005/8/layout/hierarchy6"/>
    <dgm:cxn modelId="{B79A244B-1D94-40FC-8D62-AECDF16A9977}" type="presOf" srcId="{66D9D8DB-5A87-46AD-8C1E-589A1BB5C40D}" destId="{5F717A1A-49C0-44BF-A041-956D687B6CBF}" srcOrd="0" destOrd="0" presId="urn:microsoft.com/office/officeart/2005/8/layout/hierarchy6"/>
    <dgm:cxn modelId="{5F020C53-69C1-45B6-9EFA-272846C9130D}" srcId="{7B03E60E-1705-4EE1-A471-40AE3D0B7E80}" destId="{71C7AF53-D2D9-4237-A793-9AB84E28507C}" srcOrd="1" destOrd="0" parTransId="{A966FDEC-FA6F-40A4-8CA4-7AB9063CD03B}" sibTransId="{A85C4FD6-E7DB-4EF6-A016-B1A19D195ECF}"/>
    <dgm:cxn modelId="{112C4057-2E63-4B7A-83DC-97F2FB6EE01E}" srcId="{9D587515-5DA1-485E-B70D-E537D38CF04F}" destId="{D4FF5CB4-40A8-4A20-AEE0-BDC40F31DD93}" srcOrd="2" destOrd="0" parTransId="{1EB0C40F-8D2E-4B04-BF4A-8D265CEA53D3}" sibTransId="{11D0D27B-3F9A-443C-B6BD-CB3F4ED9786B}"/>
    <dgm:cxn modelId="{2EAEC658-DF3B-481A-A947-AB0122E7393E}" srcId="{B0812B72-9E31-4CF2-9D15-7006B9DC6265}" destId="{D587E23F-064B-466D-855D-117EF4D04159}" srcOrd="2" destOrd="0" parTransId="{85E110E5-CEF8-49FC-A541-3611335428A9}" sibTransId="{D0E8F579-8467-45C1-A962-10AE3C6BEAE6}"/>
    <dgm:cxn modelId="{5D42FB58-A456-4C7A-B804-EEC4F7A6E912}" type="presOf" srcId="{B0812B72-9E31-4CF2-9D15-7006B9DC6265}" destId="{AC83DEFF-3850-44B4-BF72-82348E6A6F2A}" srcOrd="0" destOrd="0" presId="urn:microsoft.com/office/officeart/2005/8/layout/hierarchy6"/>
    <dgm:cxn modelId="{97A43B59-2B7B-485C-9BDF-F68CF78E487C}" type="presOf" srcId="{A40634B3-0D76-4C77-BF5C-41C54D19E04B}" destId="{185E3093-D3DB-4BB9-82D7-E5FABD3E08F4}" srcOrd="1" destOrd="0" presId="urn:microsoft.com/office/officeart/2005/8/layout/hierarchy6"/>
    <dgm:cxn modelId="{02F7F181-0CB4-4812-B4DF-C174C6F0254A}" type="presOf" srcId="{B9594BFD-9193-487D-8C2F-C8C71D58E2A5}" destId="{3804407F-8225-4052-8FB9-DEF8835689EF}" srcOrd="0" destOrd="0" presId="urn:microsoft.com/office/officeart/2005/8/layout/hierarchy6"/>
    <dgm:cxn modelId="{2369AF8E-8A46-47BF-BD20-3EEFAE4AA58B}" type="presOf" srcId="{85E110E5-CEF8-49FC-A541-3611335428A9}" destId="{1840DA4B-BF8B-4B7C-AF62-AAE71309575F}" srcOrd="0" destOrd="0" presId="urn:microsoft.com/office/officeart/2005/8/layout/hierarchy6"/>
    <dgm:cxn modelId="{CED7B0AC-7F7C-4610-8AC1-78139CD9A960}" srcId="{D587E23F-064B-466D-855D-117EF4D04159}" destId="{88C0293B-25FB-4941-9A10-2A9336C62385}" srcOrd="1" destOrd="0" parTransId="{95D543F4-8B94-4B45-8E95-B8B30A7791D6}" sibTransId="{ACFCB4D4-7412-4D71-B904-C0442903732C}"/>
    <dgm:cxn modelId="{2CAB5FAE-36D4-4C01-BF12-19734D6557D2}" type="presOf" srcId="{D4FF5CB4-40A8-4A20-AEE0-BDC40F31DD93}" destId="{30BACED5-C79B-41D4-9983-B62310D0A23A}" srcOrd="0" destOrd="0" presId="urn:microsoft.com/office/officeart/2005/8/layout/hierarchy6"/>
    <dgm:cxn modelId="{E86A21B1-E8EC-42A8-B2EC-C3469D21E585}" srcId="{B0812B72-9E31-4CF2-9D15-7006B9DC6265}" destId="{7B03E60E-1705-4EE1-A471-40AE3D0B7E80}" srcOrd="0" destOrd="0" parTransId="{1C0490B2-4520-42A4-9C44-C7C9CEEE26B0}" sibTransId="{ED26B463-C0FE-445B-8E08-82DA21557067}"/>
    <dgm:cxn modelId="{C0FD5BB9-D7A2-459E-917D-3CA4763BA517}" type="presOf" srcId="{B642BB4B-3EAB-4CB5-B831-4A8AB519B2C6}" destId="{BFA0C7A1-A01F-4222-B945-DEA285321C77}" srcOrd="0" destOrd="0" presId="urn:microsoft.com/office/officeart/2005/8/layout/hierarchy6"/>
    <dgm:cxn modelId="{63FEF3BD-7E2F-4A51-B945-D302908D2A42}" type="presOf" srcId="{D4FF5CB4-40A8-4A20-AEE0-BDC40F31DD93}" destId="{69A3D3A7-FBC3-4A68-9EB3-0E7D801F9EC9}" srcOrd="1" destOrd="0" presId="urn:microsoft.com/office/officeart/2005/8/layout/hierarchy6"/>
    <dgm:cxn modelId="{F8A265BE-E1D1-4236-8955-3BDBB36E9E39}" type="presOf" srcId="{A40634B3-0D76-4C77-BF5C-41C54D19E04B}" destId="{3788937E-A736-4FA9-A68C-01E76972ED34}" srcOrd="0" destOrd="0" presId="urn:microsoft.com/office/officeart/2005/8/layout/hierarchy6"/>
    <dgm:cxn modelId="{55A603DC-958A-4129-88C7-569F26686E78}" srcId="{785DBC6D-8D4A-41D6-9B25-2EDD77FCA1A2}" destId="{C951C881-B0B0-4EBD-86BA-54CD101DC188}" srcOrd="0" destOrd="0" parTransId="{94D36793-EB6D-42E0-B808-5B9E6835B0F2}" sibTransId="{C8B7E7AC-2FA7-4472-A867-4864DE5B5A87}"/>
    <dgm:cxn modelId="{45A0CEDF-6FB9-4A06-9014-E731A62B71B0}" type="presOf" srcId="{D587E23F-064B-466D-855D-117EF4D04159}" destId="{64646D7A-65DA-42B3-8BF3-FDA8122B15B8}" srcOrd="0" destOrd="0" presId="urn:microsoft.com/office/officeart/2005/8/layout/hierarchy6"/>
    <dgm:cxn modelId="{D47988E2-10C6-4965-8AD9-858334ACDFAA}" type="presOf" srcId="{C951C881-B0B0-4EBD-86BA-54CD101DC188}" destId="{C99484C2-BFFF-413E-9EE1-E1B9A9ED4E5C}" srcOrd="0" destOrd="0" presId="urn:microsoft.com/office/officeart/2005/8/layout/hierarchy6"/>
    <dgm:cxn modelId="{860FBBEB-2129-450E-ACD9-360CDA43B4A3}" srcId="{D587E23F-064B-466D-855D-117EF4D04159}" destId="{26BBD7F0-8040-4B7D-A978-842090E7D21F}" srcOrd="0" destOrd="0" parTransId="{B9594BFD-9193-487D-8C2F-C8C71D58E2A5}" sibTransId="{608B792C-FC35-4BFB-B5AA-082C292172E7}"/>
    <dgm:cxn modelId="{C43F70ED-22E2-4858-B872-09A3468CCC5C}" srcId="{9D587515-5DA1-485E-B70D-E537D38CF04F}" destId="{B0812B72-9E31-4CF2-9D15-7006B9DC6265}" srcOrd="0" destOrd="0" parTransId="{23D5B5B2-D637-4F6D-B9F7-52C17212B684}" sibTransId="{B3D60561-C863-4F49-AC67-06199965477D}"/>
    <dgm:cxn modelId="{F6CD07F2-524E-43DE-A175-C197CFFFD073}" type="presOf" srcId="{88C0293B-25FB-4941-9A10-2A9336C62385}" destId="{E44EB69B-431B-4F01-A319-C14ED44D69AA}" srcOrd="0" destOrd="0" presId="urn:microsoft.com/office/officeart/2005/8/layout/hierarchy6"/>
    <dgm:cxn modelId="{165B8AF3-14A4-4444-BC3C-4790D0A40ABF}" type="presOf" srcId="{A966FDEC-FA6F-40A4-8CA4-7AB9063CD03B}" destId="{3DAB3F9A-9C86-4945-8CBC-C05BBD05849C}" srcOrd="0" destOrd="0" presId="urn:microsoft.com/office/officeart/2005/8/layout/hierarchy6"/>
    <dgm:cxn modelId="{1A4B91F6-A4A9-4F94-9F1A-318541B5790A}" srcId="{9D587515-5DA1-485E-B70D-E537D38CF04F}" destId="{B642BB4B-3EAB-4CB5-B831-4A8AB519B2C6}" srcOrd="1" destOrd="0" parTransId="{C093AE46-72BA-445C-9526-5FBDE5773A93}" sibTransId="{7E86034C-AEBD-4B95-B7FA-509B0EF4F154}"/>
    <dgm:cxn modelId="{D5CDF6FE-8AF1-4DF0-B0E8-5BC4D2D3FED9}" type="presOf" srcId="{785DBC6D-8D4A-41D6-9B25-2EDD77FCA1A2}" destId="{85CDB8B0-7266-4CCD-99B3-52C78305AA51}" srcOrd="0" destOrd="0" presId="urn:microsoft.com/office/officeart/2005/8/layout/hierarchy6"/>
    <dgm:cxn modelId="{E71CDE92-4FAC-469F-A9F6-549C48F3C45B}" type="presParOf" srcId="{287545B8-9159-4A0A-A51C-406F6CBA3E82}" destId="{3E6AC63E-9367-4E00-87A3-387FE4612EDF}" srcOrd="0" destOrd="0" presId="urn:microsoft.com/office/officeart/2005/8/layout/hierarchy6"/>
    <dgm:cxn modelId="{B983DB58-21A5-4550-B5C8-DD377AD62A6D}" type="presParOf" srcId="{3E6AC63E-9367-4E00-87A3-387FE4612EDF}" destId="{57115732-EF55-4373-8674-A6D9A94EAF8F}" srcOrd="0" destOrd="0" presId="urn:microsoft.com/office/officeart/2005/8/layout/hierarchy6"/>
    <dgm:cxn modelId="{66477F42-FEC1-419A-A861-ED47E9FC900D}" type="presParOf" srcId="{3E6AC63E-9367-4E00-87A3-387FE4612EDF}" destId="{6E59EA20-8FAD-45F7-88FF-78732DB280C3}" srcOrd="1" destOrd="0" presId="urn:microsoft.com/office/officeart/2005/8/layout/hierarchy6"/>
    <dgm:cxn modelId="{EF948D70-5A64-42C3-A74F-11CE4B5690CD}" type="presParOf" srcId="{6E59EA20-8FAD-45F7-88FF-78732DB280C3}" destId="{9A106974-3B16-4C51-8402-AFE14748D34A}" srcOrd="0" destOrd="0" presId="urn:microsoft.com/office/officeart/2005/8/layout/hierarchy6"/>
    <dgm:cxn modelId="{89ECC01F-6FFC-4055-A583-E1CBB0FC3C2D}" type="presParOf" srcId="{9A106974-3B16-4C51-8402-AFE14748D34A}" destId="{AC83DEFF-3850-44B4-BF72-82348E6A6F2A}" srcOrd="0" destOrd="0" presId="urn:microsoft.com/office/officeart/2005/8/layout/hierarchy6"/>
    <dgm:cxn modelId="{202E0981-4BAD-43F0-90C0-AF61AF781339}" type="presParOf" srcId="{9A106974-3B16-4C51-8402-AFE14748D34A}" destId="{85F1B127-3B62-440B-8F25-2DE146C80755}" srcOrd="1" destOrd="0" presId="urn:microsoft.com/office/officeart/2005/8/layout/hierarchy6"/>
    <dgm:cxn modelId="{1644F706-3307-4FED-91E4-4EE100A1FB63}" type="presParOf" srcId="{85F1B127-3B62-440B-8F25-2DE146C80755}" destId="{E633633A-2519-4A1A-A0BE-CF26F5ED853F}" srcOrd="0" destOrd="0" presId="urn:microsoft.com/office/officeart/2005/8/layout/hierarchy6"/>
    <dgm:cxn modelId="{5237A2EA-3116-4246-A3CB-25A904448690}" type="presParOf" srcId="{85F1B127-3B62-440B-8F25-2DE146C80755}" destId="{D1C315F1-E4FC-40E5-B68A-8440D9518646}" srcOrd="1" destOrd="0" presId="urn:microsoft.com/office/officeart/2005/8/layout/hierarchy6"/>
    <dgm:cxn modelId="{2FE88F4C-52F0-4A2E-83B0-B9DC9F8FD6EC}" type="presParOf" srcId="{D1C315F1-E4FC-40E5-B68A-8440D9518646}" destId="{2F9C4A97-3A83-470A-ADE7-8B73FCD03696}" srcOrd="0" destOrd="0" presId="urn:microsoft.com/office/officeart/2005/8/layout/hierarchy6"/>
    <dgm:cxn modelId="{ECB02ECC-3F83-4758-AEA9-91C7D0711BDF}" type="presParOf" srcId="{D1C315F1-E4FC-40E5-B68A-8440D9518646}" destId="{561AA08C-A8EB-4F86-919C-E0E131E262F0}" srcOrd="1" destOrd="0" presId="urn:microsoft.com/office/officeart/2005/8/layout/hierarchy6"/>
    <dgm:cxn modelId="{6DAB18A5-FF8C-486E-940B-1E9FD94C0EB1}" type="presParOf" srcId="{561AA08C-A8EB-4F86-919C-E0E131E262F0}" destId="{31178D07-2B7B-4D48-A63A-069501EC6224}" srcOrd="0" destOrd="0" presId="urn:microsoft.com/office/officeart/2005/8/layout/hierarchy6"/>
    <dgm:cxn modelId="{0C63CCFF-5047-482E-9A0F-A6850758676D}" type="presParOf" srcId="{561AA08C-A8EB-4F86-919C-E0E131E262F0}" destId="{1E6F6442-BF64-4EE1-93D4-2C3997171808}" srcOrd="1" destOrd="0" presId="urn:microsoft.com/office/officeart/2005/8/layout/hierarchy6"/>
    <dgm:cxn modelId="{A68980D8-7E77-4E5C-98DD-79ADE85DF920}" type="presParOf" srcId="{1E6F6442-BF64-4EE1-93D4-2C3997171808}" destId="{55347230-33E8-49A1-8ADC-73E594161AE0}" srcOrd="0" destOrd="0" presId="urn:microsoft.com/office/officeart/2005/8/layout/hierarchy6"/>
    <dgm:cxn modelId="{48E21D75-F111-4344-AF56-97AD3578B25C}" type="presParOf" srcId="{1E6F6442-BF64-4EE1-93D4-2C3997171808}" destId="{505F4175-261E-4362-A781-F4432B823775}" srcOrd="1" destOrd="0" presId="urn:microsoft.com/office/officeart/2005/8/layout/hierarchy6"/>
    <dgm:cxn modelId="{58BCACA2-6A73-470A-80F0-0DE70349BACA}" type="presParOf" srcId="{561AA08C-A8EB-4F86-919C-E0E131E262F0}" destId="{3DAB3F9A-9C86-4945-8CBC-C05BBD05849C}" srcOrd="2" destOrd="0" presId="urn:microsoft.com/office/officeart/2005/8/layout/hierarchy6"/>
    <dgm:cxn modelId="{72CDE95E-CBEE-4CB8-B482-4C002FCAAFBD}" type="presParOf" srcId="{561AA08C-A8EB-4F86-919C-E0E131E262F0}" destId="{7B125E03-BAB3-471C-9CFD-17B185BAD9C5}" srcOrd="3" destOrd="0" presId="urn:microsoft.com/office/officeart/2005/8/layout/hierarchy6"/>
    <dgm:cxn modelId="{EF1C6C3A-D1F8-4452-94FC-639C0EF14212}" type="presParOf" srcId="{7B125E03-BAB3-471C-9CFD-17B185BAD9C5}" destId="{B9E20C23-A2A1-469A-A48F-B8DA9E531B0D}" srcOrd="0" destOrd="0" presId="urn:microsoft.com/office/officeart/2005/8/layout/hierarchy6"/>
    <dgm:cxn modelId="{A86A3F70-CBB6-4E22-B4D2-5E5D2F469457}" type="presParOf" srcId="{7B125E03-BAB3-471C-9CFD-17B185BAD9C5}" destId="{D40B6171-A08B-4BD2-8572-2AAC033FBB91}" srcOrd="1" destOrd="0" presId="urn:microsoft.com/office/officeart/2005/8/layout/hierarchy6"/>
    <dgm:cxn modelId="{749F20F1-3075-4746-85CB-D76B6A410403}" type="presParOf" srcId="{85F1B127-3B62-440B-8F25-2DE146C80755}" destId="{5F717A1A-49C0-44BF-A041-956D687B6CBF}" srcOrd="2" destOrd="0" presId="urn:microsoft.com/office/officeart/2005/8/layout/hierarchy6"/>
    <dgm:cxn modelId="{B6C85F69-8981-4445-8600-34675BE300E7}" type="presParOf" srcId="{85F1B127-3B62-440B-8F25-2DE146C80755}" destId="{95B5E470-F29F-4AAD-B824-1184E5E3415D}" srcOrd="3" destOrd="0" presId="urn:microsoft.com/office/officeart/2005/8/layout/hierarchy6"/>
    <dgm:cxn modelId="{4C62B6C8-41A3-470F-A99B-898380EFE5E0}" type="presParOf" srcId="{95B5E470-F29F-4AAD-B824-1184E5E3415D}" destId="{85CDB8B0-7266-4CCD-99B3-52C78305AA51}" srcOrd="0" destOrd="0" presId="urn:microsoft.com/office/officeart/2005/8/layout/hierarchy6"/>
    <dgm:cxn modelId="{686A5AAD-E0DA-467B-8271-579C4A4C30C4}" type="presParOf" srcId="{95B5E470-F29F-4AAD-B824-1184E5E3415D}" destId="{AAC5A216-66D1-4664-AC58-474DB12995DE}" srcOrd="1" destOrd="0" presId="urn:microsoft.com/office/officeart/2005/8/layout/hierarchy6"/>
    <dgm:cxn modelId="{3E564731-7340-4F8B-85DB-C34D58388F0C}" type="presParOf" srcId="{AAC5A216-66D1-4664-AC58-474DB12995DE}" destId="{6CD708D4-ED83-43C7-88AE-6F2C6B043E0F}" srcOrd="0" destOrd="0" presId="urn:microsoft.com/office/officeart/2005/8/layout/hierarchy6"/>
    <dgm:cxn modelId="{7B9BCB24-7993-49E0-ACB4-1FA081029AD5}" type="presParOf" srcId="{AAC5A216-66D1-4664-AC58-474DB12995DE}" destId="{FA571FAD-36AA-4AA9-909A-83A34D669753}" srcOrd="1" destOrd="0" presId="urn:microsoft.com/office/officeart/2005/8/layout/hierarchy6"/>
    <dgm:cxn modelId="{64B7A5E7-D0BE-449A-937E-17281AB9E66C}" type="presParOf" srcId="{FA571FAD-36AA-4AA9-909A-83A34D669753}" destId="{C99484C2-BFFF-413E-9EE1-E1B9A9ED4E5C}" srcOrd="0" destOrd="0" presId="urn:microsoft.com/office/officeart/2005/8/layout/hierarchy6"/>
    <dgm:cxn modelId="{737AFF76-1518-4E08-88D2-91A20D70EFE5}" type="presParOf" srcId="{FA571FAD-36AA-4AA9-909A-83A34D669753}" destId="{33BEDBD0-B47C-45E8-9388-ED4138C8DAA1}" srcOrd="1" destOrd="0" presId="urn:microsoft.com/office/officeart/2005/8/layout/hierarchy6"/>
    <dgm:cxn modelId="{F7820D3D-C2A8-42CC-BADB-1A8B6BC485E7}" type="presParOf" srcId="{85F1B127-3B62-440B-8F25-2DE146C80755}" destId="{1840DA4B-BF8B-4B7C-AF62-AAE71309575F}" srcOrd="4" destOrd="0" presId="urn:microsoft.com/office/officeart/2005/8/layout/hierarchy6"/>
    <dgm:cxn modelId="{2F6137CB-C87F-4A93-B7AD-A87ECAFDBE31}" type="presParOf" srcId="{85F1B127-3B62-440B-8F25-2DE146C80755}" destId="{05EC7385-F7C7-4A38-BDF5-2C9319CC3E1A}" srcOrd="5" destOrd="0" presId="urn:microsoft.com/office/officeart/2005/8/layout/hierarchy6"/>
    <dgm:cxn modelId="{B73568FA-BA24-4D21-84DB-C500F4C59B64}" type="presParOf" srcId="{05EC7385-F7C7-4A38-BDF5-2C9319CC3E1A}" destId="{64646D7A-65DA-42B3-8BF3-FDA8122B15B8}" srcOrd="0" destOrd="0" presId="urn:microsoft.com/office/officeart/2005/8/layout/hierarchy6"/>
    <dgm:cxn modelId="{5B6B7424-49AC-46B6-BC24-61FAB3222A38}" type="presParOf" srcId="{05EC7385-F7C7-4A38-BDF5-2C9319CC3E1A}" destId="{47DD295F-4DCA-409E-BC3D-5B74B266B26C}" srcOrd="1" destOrd="0" presId="urn:microsoft.com/office/officeart/2005/8/layout/hierarchy6"/>
    <dgm:cxn modelId="{381E7BD6-5832-4E02-9772-29CA0B4302A9}" type="presParOf" srcId="{47DD295F-4DCA-409E-BC3D-5B74B266B26C}" destId="{3804407F-8225-4052-8FB9-DEF8835689EF}" srcOrd="0" destOrd="0" presId="urn:microsoft.com/office/officeart/2005/8/layout/hierarchy6"/>
    <dgm:cxn modelId="{9987CD18-DCE0-498D-B149-FA122B2FFC0F}" type="presParOf" srcId="{47DD295F-4DCA-409E-BC3D-5B74B266B26C}" destId="{E57CCCC2-C9D1-484B-BFE6-9F0BF716B0F5}" srcOrd="1" destOrd="0" presId="urn:microsoft.com/office/officeart/2005/8/layout/hierarchy6"/>
    <dgm:cxn modelId="{6A102413-52C3-4393-9753-AF39FB0D93FA}" type="presParOf" srcId="{E57CCCC2-C9D1-484B-BFE6-9F0BF716B0F5}" destId="{1C031B7E-C038-4057-B1E0-43C5368EC2D9}" srcOrd="0" destOrd="0" presId="urn:microsoft.com/office/officeart/2005/8/layout/hierarchy6"/>
    <dgm:cxn modelId="{004B14E5-C979-4F30-B550-B47761D975F9}" type="presParOf" srcId="{E57CCCC2-C9D1-484B-BFE6-9F0BF716B0F5}" destId="{E97D3AA2-E70E-4ABA-9A9A-3C72DA049A7D}" srcOrd="1" destOrd="0" presId="urn:microsoft.com/office/officeart/2005/8/layout/hierarchy6"/>
    <dgm:cxn modelId="{CA01FFE1-8DFD-4FED-9D16-FD00DAF489AC}" type="presParOf" srcId="{47DD295F-4DCA-409E-BC3D-5B74B266B26C}" destId="{60FE46F9-9DA9-4BE2-B5B1-A9150CC51A0B}" srcOrd="2" destOrd="0" presId="urn:microsoft.com/office/officeart/2005/8/layout/hierarchy6"/>
    <dgm:cxn modelId="{DC4EEAE8-82AC-4ED1-A7CA-42EF2A3F4B54}" type="presParOf" srcId="{47DD295F-4DCA-409E-BC3D-5B74B266B26C}" destId="{76019D78-8895-4346-B854-5F2C7FD93E76}" srcOrd="3" destOrd="0" presId="urn:microsoft.com/office/officeart/2005/8/layout/hierarchy6"/>
    <dgm:cxn modelId="{CA6C505D-ACAE-45DA-BCD6-DC0E4E30E73D}" type="presParOf" srcId="{76019D78-8895-4346-B854-5F2C7FD93E76}" destId="{E44EB69B-431B-4F01-A319-C14ED44D69AA}" srcOrd="0" destOrd="0" presId="urn:microsoft.com/office/officeart/2005/8/layout/hierarchy6"/>
    <dgm:cxn modelId="{245A4A96-35BA-4A32-8DDC-0A7DE75F9972}" type="presParOf" srcId="{76019D78-8895-4346-B854-5F2C7FD93E76}" destId="{E67B006F-7BE0-4CB6-A8C2-86AE99FDDAC2}" srcOrd="1" destOrd="0" presId="urn:microsoft.com/office/officeart/2005/8/layout/hierarchy6"/>
    <dgm:cxn modelId="{F2ECD0C5-5510-49EC-AEA0-93BC97F1A1CC}" type="presParOf" srcId="{287545B8-9159-4A0A-A51C-406F6CBA3E82}" destId="{A9E18481-AD4F-47E2-B5D0-3C2724ACD27A}" srcOrd="1" destOrd="0" presId="urn:microsoft.com/office/officeart/2005/8/layout/hierarchy6"/>
    <dgm:cxn modelId="{F40D0177-CBF6-4E20-8BE4-000E1A16AE53}" type="presParOf" srcId="{A9E18481-AD4F-47E2-B5D0-3C2724ACD27A}" destId="{3722DD2E-103F-4689-8CF9-95CA35AC71FA}" srcOrd="0" destOrd="0" presId="urn:microsoft.com/office/officeart/2005/8/layout/hierarchy6"/>
    <dgm:cxn modelId="{772BF626-4388-446F-BD7F-2E80AB4B3811}" type="presParOf" srcId="{3722DD2E-103F-4689-8CF9-95CA35AC71FA}" destId="{BFA0C7A1-A01F-4222-B945-DEA285321C77}" srcOrd="0" destOrd="0" presId="urn:microsoft.com/office/officeart/2005/8/layout/hierarchy6"/>
    <dgm:cxn modelId="{C8C8FC62-B847-45A8-8F12-E4D05E999FDD}" type="presParOf" srcId="{3722DD2E-103F-4689-8CF9-95CA35AC71FA}" destId="{BB7B4EDD-41F5-434B-B7AC-CFA69079E8E5}" srcOrd="1" destOrd="0" presId="urn:microsoft.com/office/officeart/2005/8/layout/hierarchy6"/>
    <dgm:cxn modelId="{B62DDB1C-919E-4B46-BB42-55093DF40A1A}" type="presParOf" srcId="{A9E18481-AD4F-47E2-B5D0-3C2724ACD27A}" destId="{648577EC-7A74-4263-A776-38243F09D8D8}" srcOrd="1" destOrd="0" presId="urn:microsoft.com/office/officeart/2005/8/layout/hierarchy6"/>
    <dgm:cxn modelId="{33570420-835A-4F74-9B91-1ECC8FA2B181}" type="presParOf" srcId="{648577EC-7A74-4263-A776-38243F09D8D8}" destId="{8FF9CFAF-B6A8-4893-984C-1F74FFCD805E}" srcOrd="0" destOrd="0" presId="urn:microsoft.com/office/officeart/2005/8/layout/hierarchy6"/>
    <dgm:cxn modelId="{354F09CB-1535-49CF-93E3-A4A267103E2D}" type="presParOf" srcId="{A9E18481-AD4F-47E2-B5D0-3C2724ACD27A}" destId="{6D27E9B2-B67B-41FB-B1A1-1B11561E80C0}" srcOrd="2" destOrd="0" presId="urn:microsoft.com/office/officeart/2005/8/layout/hierarchy6"/>
    <dgm:cxn modelId="{68D00965-5908-4422-94A2-BFCF371C8CAC}" type="presParOf" srcId="{6D27E9B2-B67B-41FB-B1A1-1B11561E80C0}" destId="{30BACED5-C79B-41D4-9983-B62310D0A23A}" srcOrd="0" destOrd="0" presId="urn:microsoft.com/office/officeart/2005/8/layout/hierarchy6"/>
    <dgm:cxn modelId="{57AB503B-6603-4BAF-B36C-AC8690A6B84F}" type="presParOf" srcId="{6D27E9B2-B67B-41FB-B1A1-1B11561E80C0}" destId="{69A3D3A7-FBC3-4A68-9EB3-0E7D801F9EC9}" srcOrd="1" destOrd="0" presId="urn:microsoft.com/office/officeart/2005/8/layout/hierarchy6"/>
    <dgm:cxn modelId="{25ABF4D5-17F4-4B03-938E-DCAF00313CCE}" type="presParOf" srcId="{A9E18481-AD4F-47E2-B5D0-3C2724ACD27A}" destId="{E93E85CF-B2B0-4468-9783-5B52556810C1}" srcOrd="3" destOrd="0" presId="urn:microsoft.com/office/officeart/2005/8/layout/hierarchy6"/>
    <dgm:cxn modelId="{FE4038CC-AC4D-49BF-A089-CE8DCECB1D0C}" type="presParOf" srcId="{E93E85CF-B2B0-4468-9783-5B52556810C1}" destId="{1B3005B8-8F95-440E-BC8D-886C65BD0368}" srcOrd="0" destOrd="0" presId="urn:microsoft.com/office/officeart/2005/8/layout/hierarchy6"/>
    <dgm:cxn modelId="{D7F83D18-8F33-4ABB-901C-801422B75CC5}" type="presParOf" srcId="{A9E18481-AD4F-47E2-B5D0-3C2724ACD27A}" destId="{D4965EC8-DE71-4810-88BE-2F4838B8DF27}" srcOrd="4" destOrd="0" presId="urn:microsoft.com/office/officeart/2005/8/layout/hierarchy6"/>
    <dgm:cxn modelId="{5128E5ED-5CB5-4264-B56E-B1CAB453C4C9}" type="presParOf" srcId="{D4965EC8-DE71-4810-88BE-2F4838B8DF27}" destId="{3788937E-A736-4FA9-A68C-01E76972ED34}" srcOrd="0" destOrd="0" presId="urn:microsoft.com/office/officeart/2005/8/layout/hierarchy6"/>
    <dgm:cxn modelId="{2D2AED46-2021-4F1D-B6FE-4B47B5AD9DE9}" type="presParOf" srcId="{D4965EC8-DE71-4810-88BE-2F4838B8DF27}" destId="{185E3093-D3DB-4BB9-82D7-E5FABD3E08F4}"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8937E-A736-4FA9-A68C-01E76972ED34}">
      <dsp:nvSpPr>
        <dsp:cNvPr id="0" name=""/>
        <dsp:cNvSpPr/>
      </dsp:nvSpPr>
      <dsp:spPr>
        <a:xfrm>
          <a:off x="0" y="3523935"/>
          <a:ext cx="10845046" cy="13253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Workgroups</a:t>
          </a:r>
          <a:endParaRPr lang="en-US" sz="2700" kern="1200" dirty="0"/>
        </a:p>
      </dsp:txBody>
      <dsp:txXfrm>
        <a:off x="0" y="3523935"/>
        <a:ext cx="3253513" cy="1325331"/>
      </dsp:txXfrm>
    </dsp:sp>
    <dsp:sp modelId="{30BACED5-C79B-41D4-9983-B62310D0A23A}">
      <dsp:nvSpPr>
        <dsp:cNvPr id="0" name=""/>
        <dsp:cNvSpPr/>
      </dsp:nvSpPr>
      <dsp:spPr>
        <a:xfrm>
          <a:off x="0" y="2497058"/>
          <a:ext cx="10845046" cy="9057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Subcommittees</a:t>
          </a:r>
          <a:endParaRPr lang="en-US" sz="2700" kern="1200" dirty="0"/>
        </a:p>
      </dsp:txBody>
      <dsp:txXfrm>
        <a:off x="0" y="2497058"/>
        <a:ext cx="3253513" cy="905747"/>
      </dsp:txXfrm>
    </dsp:sp>
    <dsp:sp modelId="{BFA0C7A1-A01F-4222-B945-DEA285321C77}">
      <dsp:nvSpPr>
        <dsp:cNvPr id="0" name=""/>
        <dsp:cNvSpPr/>
      </dsp:nvSpPr>
      <dsp:spPr>
        <a:xfrm>
          <a:off x="0" y="1594660"/>
          <a:ext cx="10845046" cy="7975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Steering Committee</a:t>
          </a:r>
        </a:p>
      </dsp:txBody>
      <dsp:txXfrm>
        <a:off x="0" y="1594660"/>
        <a:ext cx="3253513" cy="797565"/>
      </dsp:txXfrm>
    </dsp:sp>
    <dsp:sp modelId="{AC83DEFF-3850-44B4-BF72-82348E6A6F2A}">
      <dsp:nvSpPr>
        <dsp:cNvPr id="0" name=""/>
        <dsp:cNvSpPr/>
      </dsp:nvSpPr>
      <dsp:spPr>
        <a:xfrm>
          <a:off x="5963505" y="1663135"/>
          <a:ext cx="1824554" cy="6735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S/I Steering Committee</a:t>
          </a:r>
        </a:p>
        <a:p>
          <a:pPr marL="0" lvl="0" indent="0" algn="ctr" defTabSz="466725" rtl="0">
            <a:lnSpc>
              <a:spcPct val="90000"/>
            </a:lnSpc>
            <a:spcBef>
              <a:spcPct val="0"/>
            </a:spcBef>
            <a:spcAft>
              <a:spcPct val="35000"/>
            </a:spcAft>
            <a:buNone/>
          </a:pPr>
          <a:r>
            <a:rPr lang="en-US" sz="1050" kern="1200" dirty="0"/>
            <a:t>Chair: </a:t>
          </a:r>
          <a:r>
            <a:rPr lang="en-US" sz="1050" kern="1200" dirty="0">
              <a:latin typeface="Calibri Light" panose="020F0302020204030204"/>
            </a:rPr>
            <a:t>Jim Collins (MI)</a:t>
          </a:r>
          <a:endParaRPr lang="en-US" sz="1050" kern="1200" dirty="0"/>
        </a:p>
        <a:p>
          <a:pPr marL="0" lvl="0" indent="0" algn="ctr" defTabSz="466725" rtl="0">
            <a:lnSpc>
              <a:spcPct val="90000"/>
            </a:lnSpc>
            <a:spcBef>
              <a:spcPct val="0"/>
            </a:spcBef>
            <a:spcAft>
              <a:spcPct val="35000"/>
            </a:spcAft>
            <a:buNone/>
          </a:pPr>
          <a:r>
            <a:rPr lang="en-US" sz="1050" kern="1200" dirty="0"/>
            <a:t>Vice Chair: </a:t>
          </a:r>
          <a:r>
            <a:rPr lang="en-US" sz="1050" kern="1200" dirty="0">
              <a:latin typeface="Calibri Light" panose="020F0302020204030204"/>
            </a:rPr>
            <a:t>Erin Holt Coyne (TN)</a:t>
          </a:r>
          <a:endParaRPr lang="en-US" sz="1050" kern="1200" dirty="0"/>
        </a:p>
      </dsp:txBody>
      <dsp:txXfrm>
        <a:off x="5983231" y="1682861"/>
        <a:ext cx="1785102" cy="634054"/>
      </dsp:txXfrm>
    </dsp:sp>
    <dsp:sp modelId="{E633633A-2519-4A1A-A0BE-CF26F5ED853F}">
      <dsp:nvSpPr>
        <dsp:cNvPr id="0" name=""/>
        <dsp:cNvSpPr/>
      </dsp:nvSpPr>
      <dsp:spPr>
        <a:xfrm>
          <a:off x="4242771" y="2336642"/>
          <a:ext cx="2633011" cy="263221"/>
        </a:xfrm>
        <a:custGeom>
          <a:avLst/>
          <a:gdLst/>
          <a:ahLst/>
          <a:cxnLst/>
          <a:rect l="0" t="0" r="0" b="0"/>
          <a:pathLst>
            <a:path>
              <a:moveTo>
                <a:pt x="2633011" y="0"/>
              </a:moveTo>
              <a:lnTo>
                <a:pt x="2633011" y="131610"/>
              </a:lnTo>
              <a:lnTo>
                <a:pt x="0" y="131610"/>
              </a:lnTo>
              <a:lnTo>
                <a:pt x="0" y="2632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9C4A97-3A83-470A-ADE7-8B73FCD03696}">
      <dsp:nvSpPr>
        <dsp:cNvPr id="0" name=""/>
        <dsp:cNvSpPr/>
      </dsp:nvSpPr>
      <dsp:spPr>
        <a:xfrm>
          <a:off x="3326713" y="2599863"/>
          <a:ext cx="1832115" cy="7356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Electronic Laboratory and Disease Reporting (ELDRS)</a:t>
          </a:r>
        </a:p>
        <a:p>
          <a:pPr marL="0" lvl="0" indent="0" algn="ctr" defTabSz="488950">
            <a:lnSpc>
              <a:spcPct val="90000"/>
            </a:lnSpc>
            <a:spcBef>
              <a:spcPct val="0"/>
            </a:spcBef>
            <a:spcAft>
              <a:spcPct val="35000"/>
            </a:spcAft>
            <a:buNone/>
          </a:pPr>
          <a:r>
            <a:rPr lang="en-US" sz="1100" kern="1200" dirty="0">
              <a:latin typeface="Calibri Light" panose="020F0302020204030204"/>
            </a:rPr>
            <a:t>Co-Chairs</a:t>
          </a:r>
          <a:r>
            <a:rPr lang="en-US" sz="1100" kern="1200" dirty="0"/>
            <a:t>: Jennifer Stewart (NC) and Nancy Barrett (CT)</a:t>
          </a:r>
        </a:p>
      </dsp:txBody>
      <dsp:txXfrm>
        <a:off x="3348260" y="2621410"/>
        <a:ext cx="1789021" cy="692571"/>
      </dsp:txXfrm>
    </dsp:sp>
    <dsp:sp modelId="{31178D07-2B7B-4D48-A63A-069501EC6224}">
      <dsp:nvSpPr>
        <dsp:cNvPr id="0" name=""/>
        <dsp:cNvSpPr/>
      </dsp:nvSpPr>
      <dsp:spPr>
        <a:xfrm>
          <a:off x="3386670" y="3335528"/>
          <a:ext cx="856100" cy="600867"/>
        </a:xfrm>
        <a:custGeom>
          <a:avLst/>
          <a:gdLst/>
          <a:ahLst/>
          <a:cxnLst/>
          <a:rect l="0" t="0" r="0" b="0"/>
          <a:pathLst>
            <a:path>
              <a:moveTo>
                <a:pt x="856100" y="0"/>
              </a:moveTo>
              <a:lnTo>
                <a:pt x="856100" y="300433"/>
              </a:lnTo>
              <a:lnTo>
                <a:pt x="0" y="300433"/>
              </a:lnTo>
              <a:lnTo>
                <a:pt x="0" y="6008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347230-33E8-49A1-8ADC-73E594161AE0}">
      <dsp:nvSpPr>
        <dsp:cNvPr id="0" name=""/>
        <dsp:cNvSpPr/>
      </dsp:nvSpPr>
      <dsp:spPr>
        <a:xfrm>
          <a:off x="2563033" y="3936396"/>
          <a:ext cx="1647273" cy="801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National ELR Workgroup</a:t>
          </a:r>
        </a:p>
        <a:p>
          <a:pPr marL="0" lvl="0" indent="0" algn="ctr" defTabSz="488950" rtl="0">
            <a:lnSpc>
              <a:spcPct val="90000"/>
            </a:lnSpc>
            <a:spcBef>
              <a:spcPct val="0"/>
            </a:spcBef>
            <a:spcAft>
              <a:spcPct val="35000"/>
            </a:spcAft>
            <a:buNone/>
          </a:pPr>
          <a:r>
            <a:rPr lang="en-US" sz="1100" kern="1200" dirty="0">
              <a:solidFill>
                <a:schemeClr val="bg1"/>
              </a:solidFill>
            </a:rPr>
            <a:t>Co-chairs: Nicole </a:t>
          </a:r>
          <a:r>
            <a:rPr lang="en-US" sz="1100" kern="1200" dirty="0">
              <a:solidFill>
                <a:schemeClr val="bg1"/>
              </a:solidFill>
              <a:latin typeface="Calibri Light" panose="020F0302020204030204"/>
            </a:rPr>
            <a:t>Stuver </a:t>
          </a:r>
          <a:r>
            <a:rPr lang="en-US" sz="1100" kern="1200" dirty="0">
              <a:solidFill>
                <a:schemeClr val="bg1"/>
              </a:solidFill>
            </a:rPr>
            <a:t>(</a:t>
          </a:r>
          <a:r>
            <a:rPr lang="en-US" sz="1100" kern="1200" dirty="0">
              <a:solidFill>
                <a:schemeClr val="bg1"/>
              </a:solidFill>
              <a:latin typeface="Calibri Light" panose="020F0302020204030204"/>
            </a:rPr>
            <a:t>TN</a:t>
          </a:r>
          <a:r>
            <a:rPr lang="en-US" sz="1100" kern="1200" dirty="0">
              <a:solidFill>
                <a:schemeClr val="bg1"/>
              </a:solidFill>
            </a:rPr>
            <a:t>) and Cody McNeese (OR)</a:t>
          </a:r>
        </a:p>
      </dsp:txBody>
      <dsp:txXfrm>
        <a:off x="2586495" y="3959858"/>
        <a:ext cx="1600349" cy="754138"/>
      </dsp:txXfrm>
    </dsp:sp>
    <dsp:sp modelId="{3DAB3F9A-9C86-4945-8CBC-C05BBD05849C}">
      <dsp:nvSpPr>
        <dsp:cNvPr id="0" name=""/>
        <dsp:cNvSpPr/>
      </dsp:nvSpPr>
      <dsp:spPr>
        <a:xfrm>
          <a:off x="4242771" y="3335528"/>
          <a:ext cx="761828" cy="317460"/>
        </a:xfrm>
        <a:custGeom>
          <a:avLst/>
          <a:gdLst/>
          <a:ahLst/>
          <a:cxnLst/>
          <a:rect l="0" t="0" r="0" b="0"/>
          <a:pathLst>
            <a:path>
              <a:moveTo>
                <a:pt x="0" y="0"/>
              </a:moveTo>
              <a:lnTo>
                <a:pt x="0" y="158730"/>
              </a:lnTo>
              <a:lnTo>
                <a:pt x="761828" y="158730"/>
              </a:lnTo>
              <a:lnTo>
                <a:pt x="761828" y="3174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E20C23-A2A1-469A-A48F-B8DA9E531B0D}">
      <dsp:nvSpPr>
        <dsp:cNvPr id="0" name=""/>
        <dsp:cNvSpPr/>
      </dsp:nvSpPr>
      <dsp:spPr>
        <a:xfrm>
          <a:off x="4483888" y="3652989"/>
          <a:ext cx="1041422" cy="11496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eCR Workgroup</a:t>
          </a:r>
        </a:p>
        <a:p>
          <a:pPr marL="0" lvl="0" indent="0" algn="ctr" defTabSz="488950" rtl="0">
            <a:lnSpc>
              <a:spcPct val="90000"/>
            </a:lnSpc>
            <a:spcBef>
              <a:spcPct val="0"/>
            </a:spcBef>
            <a:spcAft>
              <a:spcPct val="35000"/>
            </a:spcAft>
            <a:buNone/>
          </a:pPr>
          <a:r>
            <a:rPr lang="en-US" sz="1100" kern="1200" dirty="0"/>
            <a:t>Co-chairs: </a:t>
          </a:r>
          <a:r>
            <a:rPr lang="en-US" sz="1100" kern="1200" dirty="0">
              <a:latin typeface="Calibri Light" panose="020F0302020204030204"/>
            </a:rPr>
            <a:t>Sara Mader (WI)</a:t>
          </a:r>
          <a:r>
            <a:rPr lang="en-US" sz="1100" kern="1200" dirty="0"/>
            <a:t> and Melanie Epstein-Corbin (CA)</a:t>
          </a:r>
        </a:p>
      </dsp:txBody>
      <dsp:txXfrm>
        <a:off x="4514390" y="3683491"/>
        <a:ext cx="980418" cy="1088662"/>
      </dsp:txXfrm>
    </dsp:sp>
    <dsp:sp modelId="{5F717A1A-49C0-44BF-A041-956D687B6CBF}">
      <dsp:nvSpPr>
        <dsp:cNvPr id="0" name=""/>
        <dsp:cNvSpPr/>
      </dsp:nvSpPr>
      <dsp:spPr>
        <a:xfrm>
          <a:off x="6827879" y="2336642"/>
          <a:ext cx="91440" cy="277719"/>
        </a:xfrm>
        <a:custGeom>
          <a:avLst/>
          <a:gdLst/>
          <a:ahLst/>
          <a:cxnLst/>
          <a:rect l="0" t="0" r="0" b="0"/>
          <a:pathLst>
            <a:path>
              <a:moveTo>
                <a:pt x="47903" y="0"/>
              </a:moveTo>
              <a:lnTo>
                <a:pt x="47903" y="138859"/>
              </a:lnTo>
              <a:lnTo>
                <a:pt x="45720" y="138859"/>
              </a:lnTo>
              <a:lnTo>
                <a:pt x="45720" y="2777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CDB8B0-7266-4CCD-99B3-52C78305AA51}">
      <dsp:nvSpPr>
        <dsp:cNvPr id="0" name=""/>
        <dsp:cNvSpPr/>
      </dsp:nvSpPr>
      <dsp:spPr>
        <a:xfrm>
          <a:off x="6173645" y="2614361"/>
          <a:ext cx="1399908" cy="7386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Surveillance Policy</a:t>
          </a:r>
        </a:p>
        <a:p>
          <a:pPr marL="0" lvl="0" indent="0" algn="ctr" defTabSz="488950" rtl="0">
            <a:lnSpc>
              <a:spcPct val="90000"/>
            </a:lnSpc>
            <a:spcBef>
              <a:spcPct val="0"/>
            </a:spcBef>
            <a:spcAft>
              <a:spcPct val="35000"/>
            </a:spcAft>
            <a:buNone/>
          </a:pPr>
          <a:r>
            <a:rPr lang="en-US" sz="1100" kern="1200" dirty="0"/>
            <a:t>Co-Chairs: </a:t>
          </a:r>
          <a:r>
            <a:rPr lang="en-US" sz="1100" kern="1200" dirty="0">
              <a:latin typeface="Calibri Light" panose="020F0302020204030204"/>
            </a:rPr>
            <a:t>Benjamin Schram</a:t>
          </a:r>
          <a:r>
            <a:rPr lang="en-US" sz="1100" kern="1200" dirty="0"/>
            <a:t> (ND) and Josh Clayton (SD)</a:t>
          </a:r>
        </a:p>
      </dsp:txBody>
      <dsp:txXfrm>
        <a:off x="6195280" y="2635996"/>
        <a:ext cx="1356638" cy="695405"/>
      </dsp:txXfrm>
    </dsp:sp>
    <dsp:sp modelId="{6CD708D4-ED83-43C7-88AE-6F2C6B043E0F}">
      <dsp:nvSpPr>
        <dsp:cNvPr id="0" name=""/>
        <dsp:cNvSpPr/>
      </dsp:nvSpPr>
      <dsp:spPr>
        <a:xfrm>
          <a:off x="6818609" y="3353037"/>
          <a:ext cx="91440" cy="300788"/>
        </a:xfrm>
        <a:custGeom>
          <a:avLst/>
          <a:gdLst/>
          <a:ahLst/>
          <a:cxnLst/>
          <a:rect l="0" t="0" r="0" b="0"/>
          <a:pathLst>
            <a:path>
              <a:moveTo>
                <a:pt x="54989" y="0"/>
              </a:moveTo>
              <a:lnTo>
                <a:pt x="54989" y="150394"/>
              </a:lnTo>
              <a:lnTo>
                <a:pt x="45720" y="150394"/>
              </a:lnTo>
              <a:lnTo>
                <a:pt x="45720" y="300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9484C2-BFFF-413E-9EE1-E1B9A9ED4E5C}">
      <dsp:nvSpPr>
        <dsp:cNvPr id="0" name=""/>
        <dsp:cNvSpPr/>
      </dsp:nvSpPr>
      <dsp:spPr>
        <a:xfrm>
          <a:off x="6192463" y="3653825"/>
          <a:ext cx="1343731" cy="10959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Data Release, Presentation, Access, Suppression, and Sharing Workgroup</a:t>
          </a:r>
        </a:p>
        <a:p>
          <a:pPr marL="0" lvl="0" indent="0" algn="ctr" defTabSz="444500">
            <a:lnSpc>
              <a:spcPct val="90000"/>
            </a:lnSpc>
            <a:spcBef>
              <a:spcPct val="0"/>
            </a:spcBef>
            <a:spcAft>
              <a:spcPct val="35000"/>
            </a:spcAft>
            <a:buNone/>
          </a:pPr>
          <a:r>
            <a:rPr lang="en-US" sz="1000" kern="1200" dirty="0"/>
            <a:t>Co-chairs: MaryKate Martelon (MA) and Abigail Cheney (MI)</a:t>
          </a:r>
        </a:p>
      </dsp:txBody>
      <dsp:txXfrm>
        <a:off x="6224561" y="3685923"/>
        <a:ext cx="1279535" cy="1031707"/>
      </dsp:txXfrm>
    </dsp:sp>
    <dsp:sp modelId="{1840DA4B-BF8B-4B7C-AF62-AAE71309575F}">
      <dsp:nvSpPr>
        <dsp:cNvPr id="0" name=""/>
        <dsp:cNvSpPr/>
      </dsp:nvSpPr>
      <dsp:spPr>
        <a:xfrm>
          <a:off x="6875783" y="2336642"/>
          <a:ext cx="2342788" cy="260090"/>
        </a:xfrm>
        <a:custGeom>
          <a:avLst/>
          <a:gdLst/>
          <a:ahLst/>
          <a:cxnLst/>
          <a:rect l="0" t="0" r="0" b="0"/>
          <a:pathLst>
            <a:path>
              <a:moveTo>
                <a:pt x="0" y="0"/>
              </a:moveTo>
              <a:lnTo>
                <a:pt x="0" y="130045"/>
              </a:lnTo>
              <a:lnTo>
                <a:pt x="2342788" y="130045"/>
              </a:lnTo>
              <a:lnTo>
                <a:pt x="2342788" y="2600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46D7A-65DA-42B3-8BF3-FDA8122B15B8}">
      <dsp:nvSpPr>
        <dsp:cNvPr id="0" name=""/>
        <dsp:cNvSpPr/>
      </dsp:nvSpPr>
      <dsp:spPr>
        <a:xfrm>
          <a:off x="8455911" y="2596732"/>
          <a:ext cx="1525319" cy="806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Surveillance Practice &amp; Implementation (SPIS)</a:t>
          </a:r>
        </a:p>
        <a:p>
          <a:pPr marL="0" lvl="0" indent="0" algn="ctr" defTabSz="488950">
            <a:lnSpc>
              <a:spcPct val="90000"/>
            </a:lnSpc>
            <a:spcBef>
              <a:spcPct val="0"/>
            </a:spcBef>
            <a:spcAft>
              <a:spcPct val="35000"/>
            </a:spcAft>
            <a:buNone/>
          </a:pPr>
          <a:r>
            <a:rPr lang="en-US" sz="1100" kern="1200" dirty="0">
              <a:solidFill>
                <a:schemeClr val="bg1"/>
              </a:solidFill>
            </a:rPr>
            <a:t>Chair: Rachelle Boulton (UT)</a:t>
          </a:r>
        </a:p>
      </dsp:txBody>
      <dsp:txXfrm>
        <a:off x="8479547" y="2620368"/>
        <a:ext cx="1478047" cy="759707"/>
      </dsp:txXfrm>
    </dsp:sp>
    <dsp:sp modelId="{3804407F-8225-4052-8FB9-DEF8835689EF}">
      <dsp:nvSpPr>
        <dsp:cNvPr id="0" name=""/>
        <dsp:cNvSpPr/>
      </dsp:nvSpPr>
      <dsp:spPr>
        <a:xfrm>
          <a:off x="8546621" y="3403712"/>
          <a:ext cx="671950" cy="452203"/>
        </a:xfrm>
        <a:custGeom>
          <a:avLst/>
          <a:gdLst/>
          <a:ahLst/>
          <a:cxnLst/>
          <a:rect l="0" t="0" r="0" b="0"/>
          <a:pathLst>
            <a:path>
              <a:moveTo>
                <a:pt x="671950" y="0"/>
              </a:moveTo>
              <a:lnTo>
                <a:pt x="671950" y="226101"/>
              </a:lnTo>
              <a:lnTo>
                <a:pt x="0" y="226101"/>
              </a:lnTo>
              <a:lnTo>
                <a:pt x="0" y="452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031B7E-C038-4057-B1E0-43C5368EC2D9}">
      <dsp:nvSpPr>
        <dsp:cNvPr id="0" name=""/>
        <dsp:cNvSpPr/>
      </dsp:nvSpPr>
      <dsp:spPr>
        <a:xfrm>
          <a:off x="7792777" y="3855915"/>
          <a:ext cx="1507686" cy="9507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Data Standardization Workgroup</a:t>
          </a:r>
        </a:p>
        <a:p>
          <a:pPr marL="0" lvl="0" indent="0" algn="ctr" defTabSz="488950" rtl="0">
            <a:lnSpc>
              <a:spcPct val="90000"/>
            </a:lnSpc>
            <a:spcBef>
              <a:spcPct val="0"/>
            </a:spcBef>
            <a:spcAft>
              <a:spcPct val="35000"/>
            </a:spcAft>
            <a:buNone/>
          </a:pPr>
          <a:r>
            <a:rPr lang="en-US" sz="1100" kern="1200" dirty="0"/>
            <a:t>Co-chairs: Molly Crockett (MA</a:t>
          </a:r>
          <a:r>
            <a:rPr lang="en-US" sz="1100" kern="1200" dirty="0">
              <a:latin typeface="Calibri Light" panose="020F0302020204030204"/>
            </a:rPr>
            <a:t>),</a:t>
          </a:r>
          <a:r>
            <a:rPr lang="en-US" sz="1100" kern="1200" dirty="0"/>
            <a:t> Laura Erhart (AZ</a:t>
          </a:r>
          <a:r>
            <a:rPr lang="en-US" sz="1100" kern="1200" dirty="0">
              <a:latin typeface="Calibri Light" panose="020F0302020204030204"/>
            </a:rPr>
            <a:t>), Judie Hyun (MD)</a:t>
          </a:r>
          <a:endParaRPr lang="en-US" sz="1100" kern="1200" dirty="0"/>
        </a:p>
      </dsp:txBody>
      <dsp:txXfrm>
        <a:off x="7820623" y="3883761"/>
        <a:ext cx="1451994" cy="895057"/>
      </dsp:txXfrm>
    </dsp:sp>
    <dsp:sp modelId="{60FE46F9-9DA9-4BE2-B5B1-A9150CC51A0B}">
      <dsp:nvSpPr>
        <dsp:cNvPr id="0" name=""/>
        <dsp:cNvSpPr/>
      </dsp:nvSpPr>
      <dsp:spPr>
        <a:xfrm>
          <a:off x="9218571" y="3403712"/>
          <a:ext cx="820811" cy="471591"/>
        </a:xfrm>
        <a:custGeom>
          <a:avLst/>
          <a:gdLst/>
          <a:ahLst/>
          <a:cxnLst/>
          <a:rect l="0" t="0" r="0" b="0"/>
          <a:pathLst>
            <a:path>
              <a:moveTo>
                <a:pt x="0" y="0"/>
              </a:moveTo>
              <a:lnTo>
                <a:pt x="0" y="235795"/>
              </a:lnTo>
              <a:lnTo>
                <a:pt x="820811" y="235795"/>
              </a:lnTo>
              <a:lnTo>
                <a:pt x="820811" y="4715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4EB69B-431B-4F01-A319-C14ED44D69AA}">
      <dsp:nvSpPr>
        <dsp:cNvPr id="0" name=""/>
        <dsp:cNvSpPr/>
      </dsp:nvSpPr>
      <dsp:spPr>
        <a:xfrm>
          <a:off x="9472183" y="3875303"/>
          <a:ext cx="1134398" cy="6680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NNDSS Evaluation Workgroup</a:t>
          </a:r>
        </a:p>
      </dsp:txBody>
      <dsp:txXfrm>
        <a:off x="9491750" y="3894870"/>
        <a:ext cx="1095264" cy="6289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A9290-A62E-4381-8612-B8CB558EBF35}" type="datetimeFigureOut">
              <a:rPr lang="en-US"/>
              <a:t>7/30/2024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BA679-2E03-44F4-BE36-E6398CC43D1F}" type="slidenum">
              <a:rPr lang="en-US"/>
              <a:t>‹#›</a:t>
            </a:fld>
            <a:endParaRPr lang="en-US" dirty="0"/>
          </a:p>
        </p:txBody>
      </p:sp>
    </p:spTree>
    <p:extLst>
      <p:ext uri="{BB962C8B-B14F-4D97-AF65-F5344CB8AC3E}">
        <p14:creationId xmlns:p14="http://schemas.microsoft.com/office/powerpoint/2010/main" val="79097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72341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12</a:t>
            </a:fld>
            <a:endParaRPr lang="en-US" dirty="0"/>
          </a:p>
        </p:txBody>
      </p:sp>
    </p:spTree>
    <p:extLst>
      <p:ext uri="{BB962C8B-B14F-4D97-AF65-F5344CB8AC3E}">
        <p14:creationId xmlns:p14="http://schemas.microsoft.com/office/powerpoint/2010/main" val="375626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15</a:t>
            </a:fld>
            <a:endParaRPr lang="en-US" dirty="0"/>
          </a:p>
        </p:txBody>
      </p:sp>
    </p:spTree>
    <p:extLst>
      <p:ext uri="{BB962C8B-B14F-4D97-AF65-F5344CB8AC3E}">
        <p14:creationId xmlns:p14="http://schemas.microsoft.com/office/powerpoint/2010/main" val="3491357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F27CF-1696-2545-8DFA-4C4C6BD4AA34}" type="slidenum">
              <a:rPr lang="en-US" smtClean="0"/>
              <a:t>16</a:t>
            </a:fld>
            <a:endParaRPr lang="en-US" dirty="0"/>
          </a:p>
        </p:txBody>
      </p:sp>
    </p:spTree>
    <p:extLst>
      <p:ext uri="{BB962C8B-B14F-4D97-AF65-F5344CB8AC3E}">
        <p14:creationId xmlns:p14="http://schemas.microsoft.com/office/powerpoint/2010/main" val="1697187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17</a:t>
            </a:fld>
            <a:endParaRPr lang="en-US" dirty="0"/>
          </a:p>
        </p:txBody>
      </p:sp>
    </p:spTree>
    <p:extLst>
      <p:ext uri="{BB962C8B-B14F-4D97-AF65-F5344CB8AC3E}">
        <p14:creationId xmlns:p14="http://schemas.microsoft.com/office/powerpoint/2010/main" val="3441122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18</a:t>
            </a:fld>
            <a:endParaRPr lang="en-US" dirty="0"/>
          </a:p>
        </p:txBody>
      </p:sp>
    </p:spTree>
    <p:extLst>
      <p:ext uri="{BB962C8B-B14F-4D97-AF65-F5344CB8AC3E}">
        <p14:creationId xmlns:p14="http://schemas.microsoft.com/office/powerpoint/2010/main" val="538077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606060"/>
              </a:solidFill>
              <a:latin typeface="Helvetica"/>
              <a:ea typeface="Calibri" panose="020F0502020204030204"/>
              <a:cs typeface="Helvetica"/>
            </a:endParaRPr>
          </a:p>
          <a:p>
            <a:pPr>
              <a:buFont typeface="Arial,Sans-Serif"/>
            </a:pPr>
            <a:endParaRPr lang="en-US" dirty="0">
              <a:latin typeface="Calibri" panose="020F0502020204030204"/>
              <a:ea typeface="Calibri" panose="020F0502020204030204"/>
              <a:cs typeface="Calibri" panose="020F0502020204030204"/>
            </a:endParaRPr>
          </a:p>
          <a:p>
            <a:endParaRPr lang="en-US" dirty="0">
              <a:latin typeface="Calibri" panose="020F0502020204030204"/>
              <a:ea typeface="Calibri" panose="020F0502020204030204"/>
              <a:cs typeface="Calibri" panose="020F0502020204030204"/>
            </a:endParaRPr>
          </a:p>
          <a:p>
            <a:pPr marL="285750" indent="-285750">
              <a:buFont typeface="Arial" panose="020B0604020202020204" pitchFamily="34" charset="0"/>
              <a:buChar char="•"/>
            </a:pPr>
            <a:endParaRPr lang="en-US" sz="1400" dirty="0">
              <a:latin typeface="Arial" panose="020B0604020202020204" pitchFamily="34" charset="0"/>
              <a:ea typeface="Calibri" panose="020F0502020204030204"/>
              <a:cs typeface="Arial" panose="020B0604020202020204" pitchFamily="34" charset="0"/>
            </a:endParaRPr>
          </a:p>
          <a:p>
            <a:endParaRPr lang="en-US" sz="1400" dirty="0">
              <a:latin typeface="Calibri" panose="020F0502020204030204"/>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77FC33-A9A3-9C41-AF5A-532056FE4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993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20</a:t>
            </a:fld>
            <a:endParaRPr lang="en-US" dirty="0"/>
          </a:p>
        </p:txBody>
      </p:sp>
    </p:spTree>
    <p:extLst>
      <p:ext uri="{BB962C8B-B14F-4D97-AF65-F5344CB8AC3E}">
        <p14:creationId xmlns:p14="http://schemas.microsoft.com/office/powerpoint/2010/main" val="1158685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21</a:t>
            </a:fld>
            <a:endParaRPr lang="en-US" dirty="0"/>
          </a:p>
        </p:txBody>
      </p:sp>
    </p:spTree>
    <p:extLst>
      <p:ext uri="{BB962C8B-B14F-4D97-AF65-F5344CB8AC3E}">
        <p14:creationId xmlns:p14="http://schemas.microsoft.com/office/powerpoint/2010/main" val="1778773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22</a:t>
            </a:fld>
            <a:endParaRPr lang="en-US" dirty="0"/>
          </a:p>
        </p:txBody>
      </p:sp>
    </p:spTree>
    <p:extLst>
      <p:ext uri="{BB962C8B-B14F-4D97-AF65-F5344CB8AC3E}">
        <p14:creationId xmlns:p14="http://schemas.microsoft.com/office/powerpoint/2010/main" val="3636025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449E0-7D43-4A8B-AD39-F9152B01E9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5256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152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24</a:t>
            </a:fld>
            <a:endParaRPr lang="en-US" dirty="0"/>
          </a:p>
        </p:txBody>
      </p:sp>
    </p:spTree>
    <p:extLst>
      <p:ext uri="{BB962C8B-B14F-4D97-AF65-F5344CB8AC3E}">
        <p14:creationId xmlns:p14="http://schemas.microsoft.com/office/powerpoint/2010/main" val="3781469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25</a:t>
            </a:fld>
            <a:endParaRPr lang="en-US" dirty="0"/>
          </a:p>
        </p:txBody>
      </p:sp>
    </p:spTree>
    <p:extLst>
      <p:ext uri="{BB962C8B-B14F-4D97-AF65-F5344CB8AC3E}">
        <p14:creationId xmlns:p14="http://schemas.microsoft.com/office/powerpoint/2010/main" val="3202356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a typeface="Calibri" panose="020F0502020204030204"/>
              <a:cs typeface="Calibri" panose="020F0502020204030204"/>
            </a:endParaRPr>
          </a:p>
          <a:p>
            <a:pPr marL="228600">
              <a:buFont typeface="Arial"/>
              <a:buChar char="•"/>
            </a:pPr>
            <a:endParaRPr lang="en-US" b="1"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E8BA679-2E03-44F4-BE36-E6398CC43D1F}" type="slidenum">
              <a:rPr lang="en-US"/>
              <a:t>26</a:t>
            </a:fld>
            <a:endParaRPr lang="en-US" dirty="0"/>
          </a:p>
        </p:txBody>
      </p:sp>
    </p:spTree>
    <p:extLst>
      <p:ext uri="{BB962C8B-B14F-4D97-AF65-F5344CB8AC3E}">
        <p14:creationId xmlns:p14="http://schemas.microsoft.com/office/powerpoint/2010/main" val="2971277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27</a:t>
            </a:fld>
            <a:endParaRPr lang="en-US" dirty="0"/>
          </a:p>
        </p:txBody>
      </p:sp>
    </p:spTree>
    <p:extLst>
      <p:ext uri="{BB962C8B-B14F-4D97-AF65-F5344CB8AC3E}">
        <p14:creationId xmlns:p14="http://schemas.microsoft.com/office/powerpoint/2010/main" val="2889594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E8BA679-2E03-44F4-BE36-E6398CC43D1F}" type="slidenum">
              <a:rPr lang="en-US"/>
              <a:t>28</a:t>
            </a:fld>
            <a:endParaRPr lang="en-US" dirty="0"/>
          </a:p>
        </p:txBody>
      </p:sp>
    </p:spTree>
    <p:extLst>
      <p:ext uri="{BB962C8B-B14F-4D97-AF65-F5344CB8AC3E}">
        <p14:creationId xmlns:p14="http://schemas.microsoft.com/office/powerpoint/2010/main" val="1039731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DE8BA679-2E03-44F4-BE36-E6398CC43D1F}" type="slidenum">
              <a:rPr lang="en-US"/>
              <a:t>29</a:t>
            </a:fld>
            <a:endParaRPr lang="en-US" dirty="0"/>
          </a:p>
        </p:txBody>
      </p:sp>
    </p:spTree>
    <p:extLst>
      <p:ext uri="{BB962C8B-B14F-4D97-AF65-F5344CB8AC3E}">
        <p14:creationId xmlns:p14="http://schemas.microsoft.com/office/powerpoint/2010/main" val="1447056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DE8BA679-2E03-44F4-BE36-E6398CC43D1F}" type="slidenum">
              <a:rPr lang="en-US"/>
              <a:t>30</a:t>
            </a:fld>
            <a:endParaRPr lang="en-US" dirty="0"/>
          </a:p>
        </p:txBody>
      </p:sp>
    </p:spTree>
    <p:extLst>
      <p:ext uri="{BB962C8B-B14F-4D97-AF65-F5344CB8AC3E}">
        <p14:creationId xmlns:p14="http://schemas.microsoft.com/office/powerpoint/2010/main" val="1946024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E8BA679-2E03-44F4-BE36-E6398CC43D1F}" type="slidenum">
              <a:rPr lang="en-US"/>
              <a:t>31</a:t>
            </a:fld>
            <a:endParaRPr lang="en-US" dirty="0"/>
          </a:p>
        </p:txBody>
      </p:sp>
    </p:spTree>
    <p:extLst>
      <p:ext uri="{BB962C8B-B14F-4D97-AF65-F5344CB8AC3E}">
        <p14:creationId xmlns:p14="http://schemas.microsoft.com/office/powerpoint/2010/main" val="1311597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E8BA679-2E03-44F4-BE36-E6398CC43D1F}" type="slidenum">
              <a:rPr lang="en-US"/>
              <a:t>32</a:t>
            </a:fld>
            <a:endParaRPr lang="en-US" dirty="0"/>
          </a:p>
        </p:txBody>
      </p:sp>
    </p:spTree>
    <p:extLst>
      <p:ext uri="{BB962C8B-B14F-4D97-AF65-F5344CB8AC3E}">
        <p14:creationId xmlns:p14="http://schemas.microsoft.com/office/powerpoint/2010/main" val="2264656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Tree>
    <p:extLst>
      <p:ext uri="{BB962C8B-B14F-4D97-AF65-F5344CB8AC3E}">
        <p14:creationId xmlns:p14="http://schemas.microsoft.com/office/powerpoint/2010/main" val="3544022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032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34</a:t>
            </a:fld>
            <a:endParaRPr lang="en-US" dirty="0"/>
          </a:p>
        </p:txBody>
      </p:sp>
    </p:spTree>
    <p:extLst>
      <p:ext uri="{BB962C8B-B14F-4D97-AF65-F5344CB8AC3E}">
        <p14:creationId xmlns:p14="http://schemas.microsoft.com/office/powerpoint/2010/main" val="2685514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35</a:t>
            </a:fld>
            <a:endParaRPr lang="en-US" dirty="0"/>
          </a:p>
        </p:txBody>
      </p:sp>
    </p:spTree>
    <p:extLst>
      <p:ext uri="{BB962C8B-B14F-4D97-AF65-F5344CB8AC3E}">
        <p14:creationId xmlns:p14="http://schemas.microsoft.com/office/powerpoint/2010/main" val="3726327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36</a:t>
            </a:fld>
            <a:endParaRPr lang="en-US" dirty="0"/>
          </a:p>
        </p:txBody>
      </p:sp>
    </p:spTree>
    <p:extLst>
      <p:ext uri="{BB962C8B-B14F-4D97-AF65-F5344CB8AC3E}">
        <p14:creationId xmlns:p14="http://schemas.microsoft.com/office/powerpoint/2010/main" val="3214273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37</a:t>
            </a:fld>
            <a:endParaRPr lang="en-US" dirty="0"/>
          </a:p>
        </p:txBody>
      </p:sp>
    </p:spTree>
    <p:extLst>
      <p:ext uri="{BB962C8B-B14F-4D97-AF65-F5344CB8AC3E}">
        <p14:creationId xmlns:p14="http://schemas.microsoft.com/office/powerpoint/2010/main" val="1911604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38</a:t>
            </a:fld>
            <a:endParaRPr lang="en-US" dirty="0"/>
          </a:p>
        </p:txBody>
      </p:sp>
    </p:spTree>
    <p:extLst>
      <p:ext uri="{BB962C8B-B14F-4D97-AF65-F5344CB8AC3E}">
        <p14:creationId xmlns:p14="http://schemas.microsoft.com/office/powerpoint/2010/main" val="3130072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39</a:t>
            </a:fld>
            <a:endParaRPr lang="en-US" dirty="0"/>
          </a:p>
        </p:txBody>
      </p:sp>
    </p:spTree>
    <p:extLst>
      <p:ext uri="{BB962C8B-B14F-4D97-AF65-F5344CB8AC3E}">
        <p14:creationId xmlns:p14="http://schemas.microsoft.com/office/powerpoint/2010/main" val="3004239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40</a:t>
            </a:fld>
            <a:endParaRPr lang="en-US" dirty="0"/>
          </a:p>
        </p:txBody>
      </p:sp>
    </p:spTree>
    <p:extLst>
      <p:ext uri="{BB962C8B-B14F-4D97-AF65-F5344CB8AC3E}">
        <p14:creationId xmlns:p14="http://schemas.microsoft.com/office/powerpoint/2010/main" val="3435513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41</a:t>
            </a:fld>
            <a:endParaRPr lang="en-US" dirty="0"/>
          </a:p>
        </p:txBody>
      </p:sp>
    </p:spTree>
    <p:extLst>
      <p:ext uri="{BB962C8B-B14F-4D97-AF65-F5344CB8AC3E}">
        <p14:creationId xmlns:p14="http://schemas.microsoft.com/office/powerpoint/2010/main" val="1413822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43</a:t>
            </a:fld>
            <a:endParaRPr lang="en-US" dirty="0"/>
          </a:p>
        </p:txBody>
      </p:sp>
    </p:spTree>
    <p:extLst>
      <p:ext uri="{BB962C8B-B14F-4D97-AF65-F5344CB8AC3E}">
        <p14:creationId xmlns:p14="http://schemas.microsoft.com/office/powerpoint/2010/main" val="3186963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44</a:t>
            </a:fld>
            <a:endParaRPr lang="en-US" dirty="0"/>
          </a:p>
        </p:txBody>
      </p:sp>
    </p:spTree>
    <p:extLst>
      <p:ext uri="{BB962C8B-B14F-4D97-AF65-F5344CB8AC3E}">
        <p14:creationId xmlns:p14="http://schemas.microsoft.com/office/powerpoint/2010/main" val="36252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9708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45</a:t>
            </a:fld>
            <a:endParaRPr lang="en-US" dirty="0"/>
          </a:p>
        </p:txBody>
      </p:sp>
    </p:spTree>
    <p:extLst>
      <p:ext uri="{BB962C8B-B14F-4D97-AF65-F5344CB8AC3E}">
        <p14:creationId xmlns:p14="http://schemas.microsoft.com/office/powerpoint/2010/main" val="3364004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46</a:t>
            </a:fld>
            <a:endParaRPr lang="en-US" dirty="0"/>
          </a:p>
        </p:txBody>
      </p:sp>
    </p:spTree>
    <p:extLst>
      <p:ext uri="{BB962C8B-B14F-4D97-AF65-F5344CB8AC3E}">
        <p14:creationId xmlns:p14="http://schemas.microsoft.com/office/powerpoint/2010/main" val="2955554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47</a:t>
            </a:fld>
            <a:endParaRPr lang="en-US" dirty="0"/>
          </a:p>
        </p:txBody>
      </p:sp>
    </p:spTree>
    <p:extLst>
      <p:ext uri="{BB962C8B-B14F-4D97-AF65-F5344CB8AC3E}">
        <p14:creationId xmlns:p14="http://schemas.microsoft.com/office/powerpoint/2010/main" val="738560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FB72C8C-B45C-4F9B-AD10-6928A92888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282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FB72C8C-B45C-4F9B-AD10-6928A92888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846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50</a:t>
            </a:fld>
            <a:endParaRPr lang="en-US" dirty="0"/>
          </a:p>
        </p:txBody>
      </p:sp>
    </p:spTree>
    <p:extLst>
      <p:ext uri="{BB962C8B-B14F-4D97-AF65-F5344CB8AC3E}">
        <p14:creationId xmlns:p14="http://schemas.microsoft.com/office/powerpoint/2010/main" val="739747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51</a:t>
            </a:fld>
            <a:endParaRPr lang="en-US" dirty="0"/>
          </a:p>
        </p:txBody>
      </p:sp>
    </p:spTree>
    <p:extLst>
      <p:ext uri="{BB962C8B-B14F-4D97-AF65-F5344CB8AC3E}">
        <p14:creationId xmlns:p14="http://schemas.microsoft.com/office/powerpoint/2010/main" val="2078068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52</a:t>
            </a:fld>
            <a:endParaRPr lang="en-US" dirty="0"/>
          </a:p>
        </p:txBody>
      </p:sp>
    </p:spTree>
    <p:extLst>
      <p:ext uri="{BB962C8B-B14F-4D97-AF65-F5344CB8AC3E}">
        <p14:creationId xmlns:p14="http://schemas.microsoft.com/office/powerpoint/2010/main" val="1161090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58</a:t>
            </a:fld>
            <a:endParaRPr lang="en-US" dirty="0"/>
          </a:p>
        </p:txBody>
      </p:sp>
    </p:spTree>
    <p:extLst>
      <p:ext uri="{BB962C8B-B14F-4D97-AF65-F5344CB8AC3E}">
        <p14:creationId xmlns:p14="http://schemas.microsoft.com/office/powerpoint/2010/main" val="1777080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88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631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08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869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9</a:t>
            </a:fld>
            <a:endParaRPr lang="en-US" dirty="0"/>
          </a:p>
        </p:txBody>
      </p:sp>
    </p:spTree>
    <p:extLst>
      <p:ext uri="{BB962C8B-B14F-4D97-AF65-F5344CB8AC3E}">
        <p14:creationId xmlns:p14="http://schemas.microsoft.com/office/powerpoint/2010/main" val="158567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84530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25585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31444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ener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283781" y="343819"/>
            <a:ext cx="9175531" cy="782621"/>
          </a:xfrm>
          <a:prstGeom prst="rect">
            <a:avLst/>
          </a:prstGeom>
        </p:spPr>
        <p:txBody>
          <a:bodyPr anchor="ctr"/>
          <a:lstStyle>
            <a:lvl1pPr>
              <a:defRPr>
                <a:solidFill>
                  <a:srgbClr val="15345A"/>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283784" y="1547310"/>
            <a:ext cx="11627913" cy="4270686"/>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028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346551" y="2594160"/>
            <a:ext cx="9621636" cy="906463"/>
          </a:xfrm>
        </p:spPr>
        <p:txBody>
          <a:bodyPr anchor="ctr">
            <a:normAutofit/>
          </a:bodyPr>
          <a:lstStyle>
            <a:lvl1pPr marL="0" indent="0" algn="ctr">
              <a:buNone/>
              <a:defRPr sz="1519" baseline="0">
                <a:solidFill>
                  <a:schemeClr val="bg1"/>
                </a:solidFill>
                <a:latin typeface="Arial" panose="020B0604020202020204" pitchFamily="34" charset="0"/>
                <a:cs typeface="Arial" panose="020B0604020202020204" pitchFamily="34" charset="0"/>
              </a:defRPr>
            </a:lvl1pPr>
          </a:lstStyle>
          <a:p>
            <a:pPr lvl="0"/>
            <a:r>
              <a:rPr lang="en-US"/>
              <a:t>Insert Title Here</a:t>
            </a:r>
          </a:p>
        </p:txBody>
      </p:sp>
    </p:spTree>
    <p:extLst>
      <p:ext uri="{BB962C8B-B14F-4D97-AF65-F5344CB8AC3E}">
        <p14:creationId xmlns:p14="http://schemas.microsoft.com/office/powerpoint/2010/main" val="1985878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yle 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42E85-3970-E796-6A75-C39271266EC9}"/>
              </a:ext>
            </a:extLst>
          </p:cNvPr>
          <p:cNvSpPr>
            <a:spLocks noGrp="1"/>
          </p:cNvSpPr>
          <p:nvPr>
            <p:ph type="title"/>
          </p:nvPr>
        </p:nvSpPr>
        <p:spPr>
          <a:xfrm>
            <a:off x="838200" y="1222513"/>
            <a:ext cx="10515600" cy="964096"/>
          </a:xfrm>
        </p:spPr>
        <p:txBody>
          <a:bodyPr/>
          <a:lstStyle/>
          <a:p>
            <a:endParaRPr lang="en-US"/>
          </a:p>
        </p:txBody>
      </p:sp>
      <p:sp>
        <p:nvSpPr>
          <p:cNvPr id="4" name="Content Placeholder 2">
            <a:extLst>
              <a:ext uri="{FF2B5EF4-FFF2-40B4-BE49-F238E27FC236}">
                <a16:creationId xmlns:a16="http://schemas.microsoft.com/office/drawing/2014/main" id="{6AFD62D5-2953-FD6D-6FAC-3657A414E087}"/>
              </a:ext>
            </a:extLst>
          </p:cNvPr>
          <p:cNvSpPr>
            <a:spLocks noGrp="1"/>
          </p:cNvSpPr>
          <p:nvPr>
            <p:ph idx="1"/>
          </p:nvPr>
        </p:nvSpPr>
        <p:spPr>
          <a:xfrm>
            <a:off x="838200" y="2276061"/>
            <a:ext cx="10515600" cy="3250096"/>
          </a:xfrm>
        </p:spPr>
        <p:txBody>
          <a:bodyPr/>
          <a:lstStyle/>
          <a:p>
            <a:endParaRPr lang="en-US"/>
          </a:p>
        </p:txBody>
      </p:sp>
    </p:spTree>
    <p:extLst>
      <p:ext uri="{BB962C8B-B14F-4D97-AF65-F5344CB8AC3E}">
        <p14:creationId xmlns:p14="http://schemas.microsoft.com/office/powerpoint/2010/main" val="2589003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yle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4725A5-95C8-E088-8FF7-B6A2B6AC4B99}"/>
              </a:ext>
            </a:extLst>
          </p:cNvPr>
          <p:cNvSpPr>
            <a:spLocks noGrp="1"/>
          </p:cNvSpPr>
          <p:nvPr>
            <p:ph type="title"/>
          </p:nvPr>
        </p:nvSpPr>
        <p:spPr>
          <a:xfrm>
            <a:off x="838200" y="1349100"/>
            <a:ext cx="10515600" cy="1113868"/>
          </a:xfrm>
        </p:spPr>
        <p:txBody>
          <a:bodyPr/>
          <a:lstStyle/>
          <a:p>
            <a:endParaRPr lang="en-US"/>
          </a:p>
        </p:txBody>
      </p:sp>
      <p:sp>
        <p:nvSpPr>
          <p:cNvPr id="4" name="Content Placeholder 2">
            <a:extLst>
              <a:ext uri="{FF2B5EF4-FFF2-40B4-BE49-F238E27FC236}">
                <a16:creationId xmlns:a16="http://schemas.microsoft.com/office/drawing/2014/main" id="{6D888A4E-10AF-5D4B-F3C2-16A9E0F0A871}"/>
              </a:ext>
            </a:extLst>
          </p:cNvPr>
          <p:cNvSpPr>
            <a:spLocks noGrp="1"/>
          </p:cNvSpPr>
          <p:nvPr>
            <p:ph sz="half" idx="1"/>
          </p:nvPr>
        </p:nvSpPr>
        <p:spPr>
          <a:xfrm>
            <a:off x="838200" y="2574235"/>
            <a:ext cx="5181600" cy="3269974"/>
          </a:xfrm>
        </p:spPr>
        <p:txBody>
          <a:bodyPr/>
          <a:lstStyle>
            <a:lvl1pPr marL="0" indent="0">
              <a:buNone/>
              <a:defRPr/>
            </a:lvl1pPr>
          </a:lstStyle>
          <a:p>
            <a:endParaRPr lang="en-US"/>
          </a:p>
        </p:txBody>
      </p:sp>
      <p:sp>
        <p:nvSpPr>
          <p:cNvPr id="5" name="Content Placeholder 3">
            <a:extLst>
              <a:ext uri="{FF2B5EF4-FFF2-40B4-BE49-F238E27FC236}">
                <a16:creationId xmlns:a16="http://schemas.microsoft.com/office/drawing/2014/main" id="{76976DF0-7F13-3D88-684C-18C8390FDAA1}"/>
              </a:ext>
            </a:extLst>
          </p:cNvPr>
          <p:cNvSpPr>
            <a:spLocks noGrp="1"/>
          </p:cNvSpPr>
          <p:nvPr>
            <p:ph sz="half" idx="2"/>
          </p:nvPr>
        </p:nvSpPr>
        <p:spPr>
          <a:xfrm>
            <a:off x="6172200" y="2574235"/>
            <a:ext cx="5181600" cy="3269974"/>
          </a:xfrm>
        </p:spPr>
        <p:txBody>
          <a:bodyPr/>
          <a:lstStyle>
            <a:lvl1pPr marL="0" indent="0">
              <a:buNone/>
              <a:defRPr/>
            </a:lvl1pPr>
          </a:lstStyle>
          <a:p>
            <a:endParaRPr lang="en-US"/>
          </a:p>
        </p:txBody>
      </p:sp>
    </p:spTree>
    <p:extLst>
      <p:ext uri="{BB962C8B-B14F-4D97-AF65-F5344CB8AC3E}">
        <p14:creationId xmlns:p14="http://schemas.microsoft.com/office/powerpoint/2010/main" val="429097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yle 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E26773-E465-B777-6832-841D5067D069}"/>
              </a:ext>
            </a:extLst>
          </p:cNvPr>
          <p:cNvSpPr>
            <a:spLocks noGrp="1"/>
          </p:cNvSpPr>
          <p:nvPr>
            <p:ph type="ctrTitle"/>
          </p:nvPr>
        </p:nvSpPr>
        <p:spPr>
          <a:xfrm>
            <a:off x="284205" y="430385"/>
            <a:ext cx="11652422" cy="2387600"/>
          </a:xfrm>
        </p:spPr>
        <p:txBody>
          <a:bodyPr anchor="b">
            <a:normAutofit/>
          </a:bodyPr>
          <a:lstStyle>
            <a:lvl1pPr algn="ctr">
              <a:defRPr sz="6000"/>
            </a:lvl1pPr>
          </a:lstStyle>
          <a:p>
            <a:endParaRPr lang="en-US"/>
          </a:p>
        </p:txBody>
      </p:sp>
      <p:sp>
        <p:nvSpPr>
          <p:cNvPr id="4" name="Subtitle 2">
            <a:extLst>
              <a:ext uri="{FF2B5EF4-FFF2-40B4-BE49-F238E27FC236}">
                <a16:creationId xmlns:a16="http://schemas.microsoft.com/office/drawing/2014/main" id="{0A7BA9A1-20FA-0B57-53D2-F4D47FF4A7AE}"/>
              </a:ext>
            </a:extLst>
          </p:cNvPr>
          <p:cNvSpPr>
            <a:spLocks noGrp="1"/>
          </p:cNvSpPr>
          <p:nvPr>
            <p:ph type="subTitle" idx="1"/>
          </p:nvPr>
        </p:nvSpPr>
        <p:spPr>
          <a:xfrm>
            <a:off x="284205" y="2910059"/>
            <a:ext cx="11652422" cy="2387599"/>
          </a:xfrm>
        </p:spPr>
        <p:txBody>
          <a:bodyPr>
            <a:normAutofit/>
          </a:bodyPr>
          <a:lstStyle>
            <a:lvl1pPr marL="0" indent="0" algn="ctr">
              <a:buNone/>
              <a:defRPr sz="2400"/>
            </a:lvl1pPr>
          </a:lstStyle>
          <a:p>
            <a:endParaRPr lang="en-US"/>
          </a:p>
        </p:txBody>
      </p:sp>
    </p:spTree>
    <p:extLst>
      <p:ext uri="{BB962C8B-B14F-4D97-AF65-F5344CB8AC3E}">
        <p14:creationId xmlns:p14="http://schemas.microsoft.com/office/powerpoint/2010/main" val="1014021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tyle 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19DE1C9-41E5-0278-4307-3AC5FCA8190E}"/>
              </a:ext>
            </a:extLst>
          </p:cNvPr>
          <p:cNvSpPr>
            <a:spLocks noGrp="1"/>
          </p:cNvSpPr>
          <p:nvPr>
            <p:ph type="title"/>
          </p:nvPr>
        </p:nvSpPr>
        <p:spPr>
          <a:xfrm>
            <a:off x="394945" y="333633"/>
            <a:ext cx="3932237" cy="1600200"/>
          </a:xfrm>
        </p:spPr>
        <p:txBody>
          <a:bodyPr anchor="b">
            <a:normAutofit/>
          </a:bodyPr>
          <a:lstStyle>
            <a:lvl1pPr>
              <a:defRPr sz="3200"/>
            </a:lvl1pPr>
          </a:lstStyle>
          <a:p>
            <a:endParaRPr lang="en-US"/>
          </a:p>
        </p:txBody>
      </p:sp>
      <p:sp>
        <p:nvSpPr>
          <p:cNvPr id="4" name="Picture Placeholder 2">
            <a:extLst>
              <a:ext uri="{FF2B5EF4-FFF2-40B4-BE49-F238E27FC236}">
                <a16:creationId xmlns:a16="http://schemas.microsoft.com/office/drawing/2014/main" id="{306572EF-10D7-CAA2-BEBB-7AACA32F431C}"/>
              </a:ext>
            </a:extLst>
          </p:cNvPr>
          <p:cNvSpPr>
            <a:spLocks noGrp="1"/>
          </p:cNvSpPr>
          <p:nvPr>
            <p:ph type="pic" idx="1"/>
          </p:nvPr>
        </p:nvSpPr>
        <p:spPr>
          <a:xfrm>
            <a:off x="4590062" y="333633"/>
            <a:ext cx="6879695" cy="4824776"/>
          </a:xfrm>
        </p:spPr>
      </p:sp>
      <p:sp>
        <p:nvSpPr>
          <p:cNvPr id="5" name="Text Placeholder 3">
            <a:extLst>
              <a:ext uri="{FF2B5EF4-FFF2-40B4-BE49-F238E27FC236}">
                <a16:creationId xmlns:a16="http://schemas.microsoft.com/office/drawing/2014/main" id="{9FED238E-A648-8D9C-35D8-F9C35F552339}"/>
              </a:ext>
            </a:extLst>
          </p:cNvPr>
          <p:cNvSpPr>
            <a:spLocks noGrp="1"/>
          </p:cNvSpPr>
          <p:nvPr>
            <p:ph type="body" sz="half" idx="2"/>
          </p:nvPr>
        </p:nvSpPr>
        <p:spPr>
          <a:xfrm>
            <a:off x="394945" y="2109916"/>
            <a:ext cx="3932237" cy="3048493"/>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1993608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yle F">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AB1523-DD5E-AD95-F3CE-B203E99EAAC5}"/>
              </a:ext>
            </a:extLst>
          </p:cNvPr>
          <p:cNvSpPr>
            <a:spLocks noGrp="1"/>
          </p:cNvSpPr>
          <p:nvPr>
            <p:ph type="title"/>
          </p:nvPr>
        </p:nvSpPr>
        <p:spPr>
          <a:xfrm>
            <a:off x="301487" y="1518064"/>
            <a:ext cx="11595652" cy="1325563"/>
          </a:xfrm>
        </p:spPr>
        <p:txBody>
          <a:bodyPr/>
          <a:lstStyle/>
          <a:p>
            <a:endParaRPr lang="en-US"/>
          </a:p>
        </p:txBody>
      </p:sp>
      <p:sp>
        <p:nvSpPr>
          <p:cNvPr id="4" name="Content Placeholder 2">
            <a:extLst>
              <a:ext uri="{FF2B5EF4-FFF2-40B4-BE49-F238E27FC236}">
                <a16:creationId xmlns:a16="http://schemas.microsoft.com/office/drawing/2014/main" id="{CA9E4A99-4ECF-7F5D-95EF-9A7B4499CFE4}"/>
              </a:ext>
            </a:extLst>
          </p:cNvPr>
          <p:cNvSpPr>
            <a:spLocks noGrp="1"/>
          </p:cNvSpPr>
          <p:nvPr>
            <p:ph idx="1"/>
          </p:nvPr>
        </p:nvSpPr>
        <p:spPr>
          <a:xfrm>
            <a:off x="301487" y="2978564"/>
            <a:ext cx="11595652" cy="3004793"/>
          </a:xfrm>
        </p:spPr>
        <p:txBody>
          <a:bodyPr/>
          <a:lstStyle/>
          <a:p>
            <a:endParaRPr lang="en-US"/>
          </a:p>
        </p:txBody>
      </p:sp>
    </p:spTree>
    <p:extLst>
      <p:ext uri="{BB962C8B-B14F-4D97-AF65-F5344CB8AC3E}">
        <p14:creationId xmlns:p14="http://schemas.microsoft.com/office/powerpoint/2010/main" val="647179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tyle 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1A2409-2D86-333A-B711-B50208D1FB91}"/>
              </a:ext>
            </a:extLst>
          </p:cNvPr>
          <p:cNvSpPr>
            <a:spLocks noGrp="1"/>
          </p:cNvSpPr>
          <p:nvPr>
            <p:ph type="title"/>
          </p:nvPr>
        </p:nvSpPr>
        <p:spPr>
          <a:xfrm>
            <a:off x="1649895" y="365125"/>
            <a:ext cx="10108095" cy="1325563"/>
          </a:xfrm>
        </p:spPr>
        <p:txBody>
          <a:bodyPr/>
          <a:lstStyle/>
          <a:p>
            <a:endParaRPr lang="en-US"/>
          </a:p>
        </p:txBody>
      </p:sp>
      <p:sp>
        <p:nvSpPr>
          <p:cNvPr id="4" name="Content Placeholder 2">
            <a:extLst>
              <a:ext uri="{FF2B5EF4-FFF2-40B4-BE49-F238E27FC236}">
                <a16:creationId xmlns:a16="http://schemas.microsoft.com/office/drawing/2014/main" id="{315B1FAB-1531-5309-81EF-463B8EC90F62}"/>
              </a:ext>
            </a:extLst>
          </p:cNvPr>
          <p:cNvSpPr>
            <a:spLocks noGrp="1"/>
          </p:cNvSpPr>
          <p:nvPr>
            <p:ph idx="1"/>
          </p:nvPr>
        </p:nvSpPr>
        <p:spPr>
          <a:xfrm>
            <a:off x="1649894" y="1825625"/>
            <a:ext cx="10108097" cy="3700532"/>
          </a:xfrm>
        </p:spPr>
        <p:txBody>
          <a:bodyPr/>
          <a:lstStyle/>
          <a:p>
            <a:endParaRPr lang="en-US"/>
          </a:p>
        </p:txBody>
      </p:sp>
    </p:spTree>
    <p:extLst>
      <p:ext uri="{BB962C8B-B14F-4D97-AF65-F5344CB8AC3E}">
        <p14:creationId xmlns:p14="http://schemas.microsoft.com/office/powerpoint/2010/main" val="2866266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32259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yle 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A5DE5E-2A91-0CE9-738E-CEF77376A6BF}"/>
              </a:ext>
            </a:extLst>
          </p:cNvPr>
          <p:cNvSpPr>
            <a:spLocks noGrp="1"/>
          </p:cNvSpPr>
          <p:nvPr>
            <p:ph type="ctrTitle"/>
          </p:nvPr>
        </p:nvSpPr>
        <p:spPr>
          <a:xfrm>
            <a:off x="606287" y="805071"/>
            <a:ext cx="11042374" cy="795130"/>
          </a:xfrm>
        </p:spPr>
        <p:txBody>
          <a:bodyPr>
            <a:noAutofit/>
          </a:bodyPr>
          <a:lstStyle>
            <a:lvl1pPr algn="ctr">
              <a:defRPr sz="5400"/>
            </a:lvl1pPr>
          </a:lstStyle>
          <a:p>
            <a:endParaRPr lang="en-US"/>
          </a:p>
        </p:txBody>
      </p:sp>
      <p:sp>
        <p:nvSpPr>
          <p:cNvPr id="8" name="Subtitle 2">
            <a:extLst>
              <a:ext uri="{FF2B5EF4-FFF2-40B4-BE49-F238E27FC236}">
                <a16:creationId xmlns:a16="http://schemas.microsoft.com/office/drawing/2014/main" id="{168E6EE8-8EC6-540D-58B5-D0DC232FBA71}"/>
              </a:ext>
            </a:extLst>
          </p:cNvPr>
          <p:cNvSpPr>
            <a:spLocks noGrp="1"/>
          </p:cNvSpPr>
          <p:nvPr>
            <p:ph type="subTitle" idx="1"/>
          </p:nvPr>
        </p:nvSpPr>
        <p:spPr>
          <a:xfrm>
            <a:off x="606287" y="1729409"/>
            <a:ext cx="11042374" cy="3528391"/>
          </a:xfrm>
        </p:spPr>
        <p:txBody>
          <a:bodyPr>
            <a:normAutofit/>
          </a:bodyPr>
          <a:lstStyle>
            <a:lvl1pPr marL="0" indent="0" algn="ctr">
              <a:buNone/>
              <a:defRPr sz="2400"/>
            </a:lvl1pPr>
          </a:lstStyle>
          <a:p>
            <a:endParaRPr lang="en-US"/>
          </a:p>
        </p:txBody>
      </p:sp>
    </p:spTree>
    <p:extLst>
      <p:ext uri="{BB962C8B-B14F-4D97-AF65-F5344CB8AC3E}">
        <p14:creationId xmlns:p14="http://schemas.microsoft.com/office/powerpoint/2010/main" val="3759142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yle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4725A5-95C8-E088-8FF7-B6A2B6AC4B99}"/>
              </a:ext>
            </a:extLst>
          </p:cNvPr>
          <p:cNvSpPr>
            <a:spLocks noGrp="1"/>
          </p:cNvSpPr>
          <p:nvPr>
            <p:ph type="title"/>
          </p:nvPr>
        </p:nvSpPr>
        <p:spPr>
          <a:xfrm>
            <a:off x="838200" y="1349100"/>
            <a:ext cx="10515600" cy="1113868"/>
          </a:xfrm>
        </p:spPr>
        <p:txBody>
          <a:bodyPr/>
          <a:lstStyle/>
          <a:p>
            <a:endParaRPr lang="en-US"/>
          </a:p>
        </p:txBody>
      </p:sp>
      <p:sp>
        <p:nvSpPr>
          <p:cNvPr id="4" name="Content Placeholder 2">
            <a:extLst>
              <a:ext uri="{FF2B5EF4-FFF2-40B4-BE49-F238E27FC236}">
                <a16:creationId xmlns:a16="http://schemas.microsoft.com/office/drawing/2014/main" id="{6D888A4E-10AF-5D4B-F3C2-16A9E0F0A871}"/>
              </a:ext>
            </a:extLst>
          </p:cNvPr>
          <p:cNvSpPr>
            <a:spLocks noGrp="1"/>
          </p:cNvSpPr>
          <p:nvPr>
            <p:ph sz="half" idx="1"/>
          </p:nvPr>
        </p:nvSpPr>
        <p:spPr>
          <a:xfrm>
            <a:off x="838200" y="2574235"/>
            <a:ext cx="5181600" cy="3269974"/>
          </a:xfrm>
        </p:spPr>
        <p:txBody>
          <a:bodyPr/>
          <a:lstStyle>
            <a:lvl1pPr marL="0" indent="0">
              <a:buNone/>
              <a:defRPr/>
            </a:lvl1pPr>
          </a:lstStyle>
          <a:p>
            <a:endParaRPr lang="en-US"/>
          </a:p>
        </p:txBody>
      </p:sp>
      <p:sp>
        <p:nvSpPr>
          <p:cNvPr id="5" name="Content Placeholder 3">
            <a:extLst>
              <a:ext uri="{FF2B5EF4-FFF2-40B4-BE49-F238E27FC236}">
                <a16:creationId xmlns:a16="http://schemas.microsoft.com/office/drawing/2014/main" id="{76976DF0-7F13-3D88-684C-18C8390FDAA1}"/>
              </a:ext>
            </a:extLst>
          </p:cNvPr>
          <p:cNvSpPr>
            <a:spLocks noGrp="1"/>
          </p:cNvSpPr>
          <p:nvPr>
            <p:ph sz="half" idx="2"/>
          </p:nvPr>
        </p:nvSpPr>
        <p:spPr>
          <a:xfrm>
            <a:off x="6172200" y="2574235"/>
            <a:ext cx="5181600" cy="3269974"/>
          </a:xfrm>
        </p:spPr>
        <p:txBody>
          <a:bodyPr/>
          <a:lstStyle>
            <a:lvl1pPr marL="0" indent="0">
              <a:buNone/>
              <a:defRPr/>
            </a:lvl1pPr>
          </a:lstStyle>
          <a:p>
            <a:endParaRPr lang="en-US"/>
          </a:p>
        </p:txBody>
      </p:sp>
    </p:spTree>
    <p:extLst>
      <p:ext uri="{BB962C8B-B14F-4D97-AF65-F5344CB8AC3E}">
        <p14:creationId xmlns:p14="http://schemas.microsoft.com/office/powerpoint/2010/main" val="3973759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yle 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19DE1C9-41E5-0278-4307-3AC5FCA8190E}"/>
              </a:ext>
            </a:extLst>
          </p:cNvPr>
          <p:cNvSpPr>
            <a:spLocks noGrp="1"/>
          </p:cNvSpPr>
          <p:nvPr>
            <p:ph type="title"/>
          </p:nvPr>
        </p:nvSpPr>
        <p:spPr>
          <a:xfrm>
            <a:off x="394945" y="333633"/>
            <a:ext cx="3932237" cy="1600200"/>
          </a:xfrm>
        </p:spPr>
        <p:txBody>
          <a:bodyPr anchor="b">
            <a:normAutofit/>
          </a:bodyPr>
          <a:lstStyle>
            <a:lvl1pPr>
              <a:defRPr sz="3200"/>
            </a:lvl1pPr>
          </a:lstStyle>
          <a:p>
            <a:endParaRPr lang="en-US"/>
          </a:p>
        </p:txBody>
      </p:sp>
      <p:sp>
        <p:nvSpPr>
          <p:cNvPr id="4" name="Picture Placeholder 2">
            <a:extLst>
              <a:ext uri="{FF2B5EF4-FFF2-40B4-BE49-F238E27FC236}">
                <a16:creationId xmlns:a16="http://schemas.microsoft.com/office/drawing/2014/main" id="{306572EF-10D7-CAA2-BEBB-7AACA32F431C}"/>
              </a:ext>
            </a:extLst>
          </p:cNvPr>
          <p:cNvSpPr>
            <a:spLocks noGrp="1"/>
          </p:cNvSpPr>
          <p:nvPr>
            <p:ph type="pic" idx="1"/>
          </p:nvPr>
        </p:nvSpPr>
        <p:spPr>
          <a:xfrm>
            <a:off x="4590062" y="333633"/>
            <a:ext cx="6879695" cy="4824776"/>
          </a:xfrm>
        </p:spPr>
      </p:sp>
      <p:sp>
        <p:nvSpPr>
          <p:cNvPr id="5" name="Text Placeholder 3">
            <a:extLst>
              <a:ext uri="{FF2B5EF4-FFF2-40B4-BE49-F238E27FC236}">
                <a16:creationId xmlns:a16="http://schemas.microsoft.com/office/drawing/2014/main" id="{9FED238E-A648-8D9C-35D8-F9C35F552339}"/>
              </a:ext>
            </a:extLst>
          </p:cNvPr>
          <p:cNvSpPr>
            <a:spLocks noGrp="1"/>
          </p:cNvSpPr>
          <p:nvPr>
            <p:ph type="body" sz="half" idx="2"/>
          </p:nvPr>
        </p:nvSpPr>
        <p:spPr>
          <a:xfrm>
            <a:off x="394945" y="2109916"/>
            <a:ext cx="3932237" cy="3048493"/>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1297630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yle 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E26773-E465-B777-6832-841D5067D069}"/>
              </a:ext>
            </a:extLst>
          </p:cNvPr>
          <p:cNvSpPr>
            <a:spLocks noGrp="1"/>
          </p:cNvSpPr>
          <p:nvPr>
            <p:ph type="ctrTitle"/>
          </p:nvPr>
        </p:nvSpPr>
        <p:spPr>
          <a:xfrm>
            <a:off x="284205" y="430385"/>
            <a:ext cx="11652422" cy="2387600"/>
          </a:xfrm>
        </p:spPr>
        <p:txBody>
          <a:bodyPr anchor="b">
            <a:normAutofit/>
          </a:bodyPr>
          <a:lstStyle>
            <a:lvl1pPr algn="ctr">
              <a:defRPr sz="6000"/>
            </a:lvl1pPr>
          </a:lstStyle>
          <a:p>
            <a:endParaRPr lang="en-US"/>
          </a:p>
        </p:txBody>
      </p:sp>
      <p:sp>
        <p:nvSpPr>
          <p:cNvPr id="4" name="Subtitle 2">
            <a:extLst>
              <a:ext uri="{FF2B5EF4-FFF2-40B4-BE49-F238E27FC236}">
                <a16:creationId xmlns:a16="http://schemas.microsoft.com/office/drawing/2014/main" id="{0A7BA9A1-20FA-0B57-53D2-F4D47FF4A7AE}"/>
              </a:ext>
            </a:extLst>
          </p:cNvPr>
          <p:cNvSpPr>
            <a:spLocks noGrp="1"/>
          </p:cNvSpPr>
          <p:nvPr>
            <p:ph type="subTitle" idx="1"/>
          </p:nvPr>
        </p:nvSpPr>
        <p:spPr>
          <a:xfrm>
            <a:off x="284205" y="2910059"/>
            <a:ext cx="11652422" cy="2387599"/>
          </a:xfrm>
        </p:spPr>
        <p:txBody>
          <a:bodyPr>
            <a:normAutofit/>
          </a:bodyPr>
          <a:lstStyle>
            <a:lvl1pPr marL="0" indent="0" algn="ctr">
              <a:buNone/>
              <a:defRPr sz="2400"/>
            </a:lvl1pPr>
          </a:lstStyle>
          <a:p>
            <a:endParaRPr lang="en-US"/>
          </a:p>
        </p:txBody>
      </p:sp>
    </p:spTree>
    <p:extLst>
      <p:ext uri="{BB962C8B-B14F-4D97-AF65-F5344CB8AC3E}">
        <p14:creationId xmlns:p14="http://schemas.microsoft.com/office/powerpoint/2010/main" val="1704432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yle 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1A2409-2D86-333A-B711-B50208D1FB91}"/>
              </a:ext>
            </a:extLst>
          </p:cNvPr>
          <p:cNvSpPr>
            <a:spLocks noGrp="1"/>
          </p:cNvSpPr>
          <p:nvPr>
            <p:ph type="title"/>
          </p:nvPr>
        </p:nvSpPr>
        <p:spPr>
          <a:xfrm>
            <a:off x="1649895" y="365125"/>
            <a:ext cx="10108095" cy="1325563"/>
          </a:xfrm>
        </p:spPr>
        <p:txBody>
          <a:bodyPr/>
          <a:lstStyle/>
          <a:p>
            <a:endParaRPr lang="en-US"/>
          </a:p>
        </p:txBody>
      </p:sp>
      <p:sp>
        <p:nvSpPr>
          <p:cNvPr id="4" name="Content Placeholder 2">
            <a:extLst>
              <a:ext uri="{FF2B5EF4-FFF2-40B4-BE49-F238E27FC236}">
                <a16:creationId xmlns:a16="http://schemas.microsoft.com/office/drawing/2014/main" id="{315B1FAB-1531-5309-81EF-463B8EC90F62}"/>
              </a:ext>
            </a:extLst>
          </p:cNvPr>
          <p:cNvSpPr>
            <a:spLocks noGrp="1"/>
          </p:cNvSpPr>
          <p:nvPr>
            <p:ph idx="1"/>
          </p:nvPr>
        </p:nvSpPr>
        <p:spPr>
          <a:xfrm>
            <a:off x="1649894" y="1825625"/>
            <a:ext cx="10108097" cy="3700532"/>
          </a:xfrm>
        </p:spPr>
        <p:txBody>
          <a:bodyPr/>
          <a:lstStyle/>
          <a:p>
            <a:endParaRPr lang="en-US"/>
          </a:p>
        </p:txBody>
      </p:sp>
    </p:spTree>
    <p:extLst>
      <p:ext uri="{BB962C8B-B14F-4D97-AF65-F5344CB8AC3E}">
        <p14:creationId xmlns:p14="http://schemas.microsoft.com/office/powerpoint/2010/main" val="1666444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yle F">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AB1523-DD5E-AD95-F3CE-B203E99EAAC5}"/>
              </a:ext>
            </a:extLst>
          </p:cNvPr>
          <p:cNvSpPr>
            <a:spLocks noGrp="1"/>
          </p:cNvSpPr>
          <p:nvPr>
            <p:ph type="title"/>
          </p:nvPr>
        </p:nvSpPr>
        <p:spPr>
          <a:xfrm>
            <a:off x="301487" y="1518064"/>
            <a:ext cx="11595652" cy="1325563"/>
          </a:xfrm>
        </p:spPr>
        <p:txBody>
          <a:bodyPr/>
          <a:lstStyle/>
          <a:p>
            <a:endParaRPr lang="en-US"/>
          </a:p>
        </p:txBody>
      </p:sp>
      <p:sp>
        <p:nvSpPr>
          <p:cNvPr id="4" name="Content Placeholder 2">
            <a:extLst>
              <a:ext uri="{FF2B5EF4-FFF2-40B4-BE49-F238E27FC236}">
                <a16:creationId xmlns:a16="http://schemas.microsoft.com/office/drawing/2014/main" id="{CA9E4A99-4ECF-7F5D-95EF-9A7B4499CFE4}"/>
              </a:ext>
            </a:extLst>
          </p:cNvPr>
          <p:cNvSpPr>
            <a:spLocks noGrp="1"/>
          </p:cNvSpPr>
          <p:nvPr>
            <p:ph idx="1"/>
          </p:nvPr>
        </p:nvSpPr>
        <p:spPr>
          <a:xfrm>
            <a:off x="301487" y="2978564"/>
            <a:ext cx="11595652" cy="3004793"/>
          </a:xfrm>
        </p:spPr>
        <p:txBody>
          <a:bodyPr/>
          <a:lstStyle/>
          <a:p>
            <a:endParaRPr lang="en-US"/>
          </a:p>
        </p:txBody>
      </p:sp>
    </p:spTree>
    <p:extLst>
      <p:ext uri="{BB962C8B-B14F-4D97-AF65-F5344CB8AC3E}">
        <p14:creationId xmlns:p14="http://schemas.microsoft.com/office/powerpoint/2010/main" val="40404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yle 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42E85-3970-E796-6A75-C39271266EC9}"/>
              </a:ext>
            </a:extLst>
          </p:cNvPr>
          <p:cNvSpPr>
            <a:spLocks noGrp="1"/>
          </p:cNvSpPr>
          <p:nvPr>
            <p:ph type="title"/>
          </p:nvPr>
        </p:nvSpPr>
        <p:spPr>
          <a:xfrm>
            <a:off x="838200" y="1222513"/>
            <a:ext cx="10515600" cy="964096"/>
          </a:xfrm>
        </p:spPr>
        <p:txBody>
          <a:bodyPr/>
          <a:lstStyle/>
          <a:p>
            <a:endParaRPr lang="en-US"/>
          </a:p>
        </p:txBody>
      </p:sp>
      <p:sp>
        <p:nvSpPr>
          <p:cNvPr id="4" name="Content Placeholder 2">
            <a:extLst>
              <a:ext uri="{FF2B5EF4-FFF2-40B4-BE49-F238E27FC236}">
                <a16:creationId xmlns:a16="http://schemas.microsoft.com/office/drawing/2014/main" id="{6AFD62D5-2953-FD6D-6FAC-3657A414E087}"/>
              </a:ext>
            </a:extLst>
          </p:cNvPr>
          <p:cNvSpPr>
            <a:spLocks noGrp="1"/>
          </p:cNvSpPr>
          <p:nvPr>
            <p:ph idx="1"/>
          </p:nvPr>
        </p:nvSpPr>
        <p:spPr>
          <a:xfrm>
            <a:off x="838200" y="2276061"/>
            <a:ext cx="10515600" cy="3250096"/>
          </a:xfrm>
        </p:spPr>
        <p:txBody>
          <a:bodyPr/>
          <a:lstStyle/>
          <a:p>
            <a:endParaRPr lang="en-US"/>
          </a:p>
        </p:txBody>
      </p:sp>
    </p:spTree>
    <p:extLst>
      <p:ext uri="{BB962C8B-B14F-4D97-AF65-F5344CB8AC3E}">
        <p14:creationId xmlns:p14="http://schemas.microsoft.com/office/powerpoint/2010/main" val="3951467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39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ward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283780" y="343813"/>
            <a:ext cx="9175531" cy="782621"/>
          </a:xfrm>
          <a:prstGeom prst="rect">
            <a:avLst/>
          </a:prstGeom>
        </p:spPr>
        <p:txBody>
          <a:bodyPr anchor="ctr"/>
          <a:lstStyle>
            <a:lvl1pPr>
              <a:defRPr>
                <a:solidFill>
                  <a:srgbClr val="58595B"/>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283779" y="1547310"/>
            <a:ext cx="11627913" cy="4270686"/>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640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ener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283780" y="343813"/>
            <a:ext cx="9175531" cy="782621"/>
          </a:xfrm>
          <a:prstGeom prst="rect">
            <a:avLst/>
          </a:prstGeom>
        </p:spPr>
        <p:txBody>
          <a:bodyPr anchor="ctr"/>
          <a:lstStyle>
            <a:lvl1pPr>
              <a:defRPr>
                <a:solidFill>
                  <a:srgbClr val="15345A"/>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283779" y="1547310"/>
            <a:ext cx="11627913" cy="4270686"/>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836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49950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5" y="4352545"/>
            <a:ext cx="6801612" cy="1239895"/>
          </a:xfrm>
          <a:noFill/>
        </p:spPr>
        <p:txBody>
          <a:bodyPr>
            <a:normAutofit/>
          </a:bodyPr>
          <a:lstStyle>
            <a:lvl1pPr marL="0" indent="0" algn="ctr">
              <a:buNone/>
              <a:defRPr sz="2000">
                <a:solidFill>
                  <a:schemeClr val="tx1">
                    <a:lumMod val="75000"/>
                    <a:lumOff val="2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609174290"/>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087504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5" y="4352465"/>
            <a:ext cx="6801612" cy="1265083"/>
          </a:xfrm>
        </p:spPr>
        <p:txBody>
          <a:bodyPr anchor="t" anchorCtr="1">
            <a:normAutofit/>
          </a:bodyPr>
          <a:lstStyle>
            <a:lvl1pPr marL="0" indent="0">
              <a:buNone/>
              <a:defRPr sz="20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066422561"/>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5"/>
            <a:ext cx="4271771" cy="3101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7" y="2638045"/>
            <a:ext cx="4270247" cy="3101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238726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4"/>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1"/>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7" y="3143251"/>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4"/>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0258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075956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545607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9"/>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9"/>
            <a:ext cx="3794760" cy="2194036"/>
          </a:xfrm>
        </p:spPr>
        <p:txBody>
          <a:bodyPr anchor="t" anchorCtr="1">
            <a:normAutofit/>
          </a:bodyPr>
          <a:lstStyle>
            <a:lvl1pPr marL="0" indent="0" algn="ctr">
              <a:buNone/>
              <a:defRPr sz="1500">
                <a:solidFill>
                  <a:srgbClr val="FFFF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680384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9"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6001"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9"/>
            <a:ext cx="3794760" cy="2194037"/>
          </a:xfrm>
        </p:spPr>
        <p:txBody>
          <a:bodyPr anchor="t" anchorCtr="1">
            <a:normAutofit/>
          </a:bodyPr>
          <a:lstStyle>
            <a:lvl1pPr marL="0" indent="0" algn="ctr">
              <a:buNone/>
              <a:defRPr sz="1500">
                <a:solidFill>
                  <a:srgbClr val="FFFF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6534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290670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23597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7"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894193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00121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3251199" y="-1"/>
            <a:ext cx="8940800" cy="6858001"/>
          </a:xfrm>
          <a:custGeom>
            <a:avLst/>
            <a:gdLst>
              <a:gd name="connsiteX0" fmla="*/ 3423238 w 6705600"/>
              <a:gd name="connsiteY0" fmla="*/ 1 h 5143501"/>
              <a:gd name="connsiteX1" fmla="*/ 3771268 w 6705600"/>
              <a:gd name="connsiteY1" fmla="*/ 1 h 5143501"/>
              <a:gd name="connsiteX2" fmla="*/ 5982332 w 6705600"/>
              <a:gd name="connsiteY2" fmla="*/ 1 h 5143501"/>
              <a:gd name="connsiteX3" fmla="*/ 6172200 w 6705600"/>
              <a:gd name="connsiteY3" fmla="*/ 1 h 5143501"/>
              <a:gd name="connsiteX4" fmla="*/ 6705600 w 6705600"/>
              <a:gd name="connsiteY4" fmla="*/ 1 h 5143501"/>
              <a:gd name="connsiteX5" fmla="*/ 6705600 w 6705600"/>
              <a:gd name="connsiteY5" fmla="*/ 1388918 h 5143501"/>
              <a:gd name="connsiteX6" fmla="*/ 4953000 w 6705600"/>
              <a:gd name="connsiteY6" fmla="*/ 5143501 h 5143501"/>
              <a:gd name="connsiteX7" fmla="*/ 3771268 w 6705600"/>
              <a:gd name="connsiteY7" fmla="*/ 5143501 h 5143501"/>
              <a:gd name="connsiteX8" fmla="*/ 3581400 w 6705600"/>
              <a:gd name="connsiteY8" fmla="*/ 5143501 h 5143501"/>
              <a:gd name="connsiteX9" fmla="*/ 1828800 w 6705600"/>
              <a:gd name="connsiteY9" fmla="*/ 5143501 h 5143501"/>
              <a:gd name="connsiteX10" fmla="*/ 1371600 w 6705600"/>
              <a:gd name="connsiteY10" fmla="*/ 5143501 h 5143501"/>
              <a:gd name="connsiteX11" fmla="*/ 1022306 w 6705600"/>
              <a:gd name="connsiteY11" fmla="*/ 5143501 h 5143501"/>
              <a:gd name="connsiteX12" fmla="*/ 0 w 6705600"/>
              <a:gd name="connsiteY12" fmla="*/ 0 h 5143501"/>
              <a:gd name="connsiteX13" fmla="*/ 1828800 w 6705600"/>
              <a:gd name="connsiteY13" fmla="*/ 0 h 5143501"/>
              <a:gd name="connsiteX14" fmla="*/ 1828800 w 6705600"/>
              <a:gd name="connsiteY14" fmla="*/ 1 h 5143501"/>
              <a:gd name="connsiteX15" fmla="*/ 0 w 6705600"/>
              <a:gd name="connsiteY15"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05600" h="5143501">
                <a:moveTo>
                  <a:pt x="3423238" y="1"/>
                </a:moveTo>
                <a:lnTo>
                  <a:pt x="3771268" y="1"/>
                </a:lnTo>
                <a:lnTo>
                  <a:pt x="5982332" y="1"/>
                </a:lnTo>
                <a:lnTo>
                  <a:pt x="6172200" y="1"/>
                </a:lnTo>
                <a:lnTo>
                  <a:pt x="6705600" y="1"/>
                </a:lnTo>
                <a:lnTo>
                  <a:pt x="6705600" y="1388918"/>
                </a:lnTo>
                <a:lnTo>
                  <a:pt x="4953000" y="5143501"/>
                </a:lnTo>
                <a:lnTo>
                  <a:pt x="3771268" y="5143501"/>
                </a:lnTo>
                <a:lnTo>
                  <a:pt x="3581400" y="5143501"/>
                </a:lnTo>
                <a:lnTo>
                  <a:pt x="1828800" y="5143501"/>
                </a:lnTo>
                <a:lnTo>
                  <a:pt x="1371600" y="5143501"/>
                </a:lnTo>
                <a:lnTo>
                  <a:pt x="1022306" y="5143501"/>
                </a:lnTo>
                <a:close/>
                <a:moveTo>
                  <a:pt x="0" y="0"/>
                </a:moveTo>
                <a:lnTo>
                  <a:pt x="1828800" y="0"/>
                </a:lnTo>
                <a:lnTo>
                  <a:pt x="1828800" y="1"/>
                </a:lnTo>
                <a:lnTo>
                  <a:pt x="0" y="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787222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3" name="Picture Placeholder 12"/>
          <p:cNvSpPr>
            <a:spLocks noGrp="1"/>
          </p:cNvSpPr>
          <p:nvPr>
            <p:ph type="pic" sz="quarter" idx="11" hasCustomPrompt="1"/>
          </p:nvPr>
        </p:nvSpPr>
        <p:spPr>
          <a:xfrm>
            <a:off x="1557713" y="583661"/>
            <a:ext cx="3684768" cy="1608211"/>
          </a:xfrm>
          <a:custGeom>
            <a:avLst/>
            <a:gdLst>
              <a:gd name="connsiteX0" fmla="*/ 431947 w 2763576"/>
              <a:gd name="connsiteY0" fmla="*/ 0 h 1206158"/>
              <a:gd name="connsiteX1" fmla="*/ 2763576 w 2763576"/>
              <a:gd name="connsiteY1" fmla="*/ 0 h 1206158"/>
              <a:gd name="connsiteX2" fmla="*/ 2331629 w 2763576"/>
              <a:gd name="connsiteY2" fmla="*/ 1206158 h 1206158"/>
              <a:gd name="connsiteX3" fmla="*/ 0 w 2763576"/>
              <a:gd name="connsiteY3" fmla="*/ 1206158 h 1206158"/>
            </a:gdLst>
            <a:ahLst/>
            <a:cxnLst>
              <a:cxn ang="0">
                <a:pos x="connsiteX0" y="connsiteY0"/>
              </a:cxn>
              <a:cxn ang="0">
                <a:pos x="connsiteX1" y="connsiteY1"/>
              </a:cxn>
              <a:cxn ang="0">
                <a:pos x="connsiteX2" y="connsiteY2"/>
              </a:cxn>
              <a:cxn ang="0">
                <a:pos x="connsiteX3" y="connsiteY3"/>
              </a:cxn>
            </a:cxnLst>
            <a:rect l="l" t="t" r="r" b="b"/>
            <a:pathLst>
              <a:path w="2763576" h="1206158">
                <a:moveTo>
                  <a:pt x="431947" y="0"/>
                </a:moveTo>
                <a:lnTo>
                  <a:pt x="2763576" y="0"/>
                </a:lnTo>
                <a:lnTo>
                  <a:pt x="2331629" y="1206158"/>
                </a:lnTo>
                <a:lnTo>
                  <a:pt x="0" y="1206158"/>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2" name="Picture Placeholder 11"/>
          <p:cNvSpPr>
            <a:spLocks noGrp="1"/>
          </p:cNvSpPr>
          <p:nvPr>
            <p:ph type="pic" sz="quarter" idx="12" hasCustomPrompt="1"/>
          </p:nvPr>
        </p:nvSpPr>
        <p:spPr>
          <a:xfrm>
            <a:off x="2485304" y="2416707"/>
            <a:ext cx="3684768" cy="1608211"/>
          </a:xfrm>
          <a:custGeom>
            <a:avLst/>
            <a:gdLst>
              <a:gd name="connsiteX0" fmla="*/ 431947 w 2763576"/>
              <a:gd name="connsiteY0" fmla="*/ 0 h 1206158"/>
              <a:gd name="connsiteX1" fmla="*/ 2763576 w 2763576"/>
              <a:gd name="connsiteY1" fmla="*/ 0 h 1206158"/>
              <a:gd name="connsiteX2" fmla="*/ 2331629 w 2763576"/>
              <a:gd name="connsiteY2" fmla="*/ 1206158 h 1206158"/>
              <a:gd name="connsiteX3" fmla="*/ 0 w 2763576"/>
              <a:gd name="connsiteY3" fmla="*/ 1206158 h 1206158"/>
            </a:gdLst>
            <a:ahLst/>
            <a:cxnLst>
              <a:cxn ang="0">
                <a:pos x="connsiteX0" y="connsiteY0"/>
              </a:cxn>
              <a:cxn ang="0">
                <a:pos x="connsiteX1" y="connsiteY1"/>
              </a:cxn>
              <a:cxn ang="0">
                <a:pos x="connsiteX2" y="connsiteY2"/>
              </a:cxn>
              <a:cxn ang="0">
                <a:pos x="connsiteX3" y="connsiteY3"/>
              </a:cxn>
            </a:cxnLst>
            <a:rect l="l" t="t" r="r" b="b"/>
            <a:pathLst>
              <a:path w="2763576" h="1206158">
                <a:moveTo>
                  <a:pt x="431947" y="0"/>
                </a:moveTo>
                <a:lnTo>
                  <a:pt x="2763576" y="0"/>
                </a:lnTo>
                <a:lnTo>
                  <a:pt x="2331629" y="1206158"/>
                </a:lnTo>
                <a:lnTo>
                  <a:pt x="0" y="1206158"/>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13" hasCustomPrompt="1"/>
          </p:nvPr>
        </p:nvSpPr>
        <p:spPr>
          <a:xfrm>
            <a:off x="-812800" y="2416707"/>
            <a:ext cx="3684768" cy="1608211"/>
          </a:xfrm>
          <a:custGeom>
            <a:avLst/>
            <a:gdLst>
              <a:gd name="connsiteX0" fmla="*/ 431947 w 2763576"/>
              <a:gd name="connsiteY0" fmla="*/ 0 h 1206158"/>
              <a:gd name="connsiteX1" fmla="*/ 2763576 w 2763576"/>
              <a:gd name="connsiteY1" fmla="*/ 0 h 1206158"/>
              <a:gd name="connsiteX2" fmla="*/ 2331629 w 2763576"/>
              <a:gd name="connsiteY2" fmla="*/ 1206158 h 1206158"/>
              <a:gd name="connsiteX3" fmla="*/ 0 w 2763576"/>
              <a:gd name="connsiteY3" fmla="*/ 1206158 h 1206158"/>
            </a:gdLst>
            <a:ahLst/>
            <a:cxnLst>
              <a:cxn ang="0">
                <a:pos x="connsiteX0" y="connsiteY0"/>
              </a:cxn>
              <a:cxn ang="0">
                <a:pos x="connsiteX1" y="connsiteY1"/>
              </a:cxn>
              <a:cxn ang="0">
                <a:pos x="connsiteX2" y="connsiteY2"/>
              </a:cxn>
              <a:cxn ang="0">
                <a:pos x="connsiteX3" y="connsiteY3"/>
              </a:cxn>
            </a:cxnLst>
            <a:rect l="l" t="t" r="r" b="b"/>
            <a:pathLst>
              <a:path w="2763576" h="1206158">
                <a:moveTo>
                  <a:pt x="431947" y="0"/>
                </a:moveTo>
                <a:lnTo>
                  <a:pt x="2763576" y="0"/>
                </a:lnTo>
                <a:lnTo>
                  <a:pt x="2331629" y="1206158"/>
                </a:lnTo>
                <a:lnTo>
                  <a:pt x="0" y="1206158"/>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0" name="Picture Placeholder 9"/>
          <p:cNvSpPr>
            <a:spLocks noGrp="1"/>
          </p:cNvSpPr>
          <p:nvPr>
            <p:ph type="pic" sz="quarter" idx="14" hasCustomPrompt="1"/>
          </p:nvPr>
        </p:nvSpPr>
        <p:spPr>
          <a:xfrm>
            <a:off x="320924" y="4249752"/>
            <a:ext cx="3684768" cy="1608211"/>
          </a:xfrm>
          <a:custGeom>
            <a:avLst/>
            <a:gdLst>
              <a:gd name="connsiteX0" fmla="*/ 431947 w 2763576"/>
              <a:gd name="connsiteY0" fmla="*/ 0 h 1206158"/>
              <a:gd name="connsiteX1" fmla="*/ 2763576 w 2763576"/>
              <a:gd name="connsiteY1" fmla="*/ 0 h 1206158"/>
              <a:gd name="connsiteX2" fmla="*/ 2331629 w 2763576"/>
              <a:gd name="connsiteY2" fmla="*/ 1206158 h 1206158"/>
              <a:gd name="connsiteX3" fmla="*/ 0 w 2763576"/>
              <a:gd name="connsiteY3" fmla="*/ 1206158 h 1206158"/>
            </a:gdLst>
            <a:ahLst/>
            <a:cxnLst>
              <a:cxn ang="0">
                <a:pos x="connsiteX0" y="connsiteY0"/>
              </a:cxn>
              <a:cxn ang="0">
                <a:pos x="connsiteX1" y="connsiteY1"/>
              </a:cxn>
              <a:cxn ang="0">
                <a:pos x="connsiteX2" y="connsiteY2"/>
              </a:cxn>
              <a:cxn ang="0">
                <a:pos x="connsiteX3" y="connsiteY3"/>
              </a:cxn>
            </a:cxnLst>
            <a:rect l="l" t="t" r="r" b="b"/>
            <a:pathLst>
              <a:path w="2763576" h="1206158">
                <a:moveTo>
                  <a:pt x="431947" y="0"/>
                </a:moveTo>
                <a:lnTo>
                  <a:pt x="2763576" y="0"/>
                </a:lnTo>
                <a:lnTo>
                  <a:pt x="2331629" y="1206158"/>
                </a:lnTo>
                <a:lnTo>
                  <a:pt x="0" y="1206158"/>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559225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81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dirty="0"/>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400" b="0" baseline="0">
                <a:solidFill>
                  <a:schemeClr val="bg1"/>
                </a:solidFill>
                <a:latin typeface="Roboto Light" panose="02000000000000000000" pitchFamily="2" charset="0"/>
                <a:ea typeface="Roboto Light"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ctr">
              <a:defRPr sz="4267">
                <a:solidFill>
                  <a:schemeClr val="bg1"/>
                </a:solidFill>
              </a:defRPr>
            </a:lvl1pPr>
          </a:lstStyle>
          <a:p>
            <a:r>
              <a:rPr lang="en-US"/>
              <a:t>Click to edit Master title style</a:t>
            </a:r>
          </a:p>
        </p:txBody>
      </p:sp>
    </p:spTree>
    <p:extLst>
      <p:ext uri="{BB962C8B-B14F-4D97-AF65-F5344CB8AC3E}">
        <p14:creationId xmlns:p14="http://schemas.microsoft.com/office/powerpoint/2010/main" val="891526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AT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342891" indent="-342891">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96062A5E-9622-49E0-6738-D3A7C7DA6237}"/>
              </a:ext>
            </a:extLst>
          </p:cNvPr>
          <p:cNvSpPr/>
          <p:nvPr userDrawn="1"/>
        </p:nvSpPr>
        <p:spPr>
          <a:xfrm>
            <a:off x="0" y="6689834"/>
            <a:ext cx="12192000" cy="168167"/>
          </a:xfrm>
          <a:prstGeom prst="rect">
            <a:avLst/>
          </a:prstGeom>
          <a:solidFill>
            <a:srgbClr val="0F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5103193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Gener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324880" y="255084"/>
            <a:ext cx="8278017" cy="871355"/>
          </a:xfrm>
          <a:prstGeom prst="rect">
            <a:avLst/>
          </a:prstGeom>
        </p:spPr>
        <p:txBody>
          <a:bodyPr anchor="ctr"/>
          <a:lstStyle>
            <a:lvl1pPr>
              <a:defRPr sz="3700">
                <a:solidFill>
                  <a:srgbClr val="15345A"/>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324880" y="1547311"/>
            <a:ext cx="11524651" cy="4270687"/>
          </a:xfrm>
          <a:prstGeom prst="rect">
            <a:avLst/>
          </a:prstGeom>
        </p:spPr>
        <p:txBody>
          <a:bodyPr vert="horz" lIns="91440" tIns="45720" rIns="91440" bIns="45720" rtlCol="0">
            <a:normAutofit/>
          </a:bodyPr>
          <a:lstStyle>
            <a:lvl1pPr>
              <a:defRPr sz="2400">
                <a:solidFill>
                  <a:schemeClr val="tx1">
                    <a:lumMod val="75000"/>
                    <a:lumOff val="25000"/>
                  </a:schemeClr>
                </a:solidFill>
              </a:defRPr>
            </a:lvl1pPr>
            <a:lvl2pPr>
              <a:defRPr sz="2000" b="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4693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6"/>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8"/>
            <a:ext cx="1117600" cy="725917"/>
          </a:xfrm>
          <a:prstGeom prst="rect">
            <a:avLst/>
          </a:prstGeom>
        </p:spPr>
      </p:pic>
    </p:spTree>
    <p:extLst>
      <p:ext uri="{BB962C8B-B14F-4D97-AF65-F5344CB8AC3E}">
        <p14:creationId xmlns:p14="http://schemas.microsoft.com/office/powerpoint/2010/main" val="295806977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254541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7/30/2024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01986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63400995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2" y="1811868"/>
            <a:ext cx="5185833" cy="4421717"/>
          </a:xfrm>
        </p:spPr>
        <p:txBody>
          <a:bodyPr/>
          <a:lstStyle>
            <a:lvl1pPr marL="304784" indent="-304784">
              <a:buClr>
                <a:srgbClr val="003BC0"/>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9" y="1811868"/>
            <a:ext cx="5185833" cy="4421717"/>
          </a:xfrm>
        </p:spPr>
        <p:txBody>
          <a:bodyPr/>
          <a:lstStyle>
            <a:lvl1pPr marL="304784" indent="-304784">
              <a:buClr>
                <a:srgbClr val="0033A1"/>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tabLst>
                <a:tab pos="380981"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2" y="6725266"/>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153627600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40"/>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5" y="3662433"/>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6"/>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2"/>
            <a:ext cx="1117600" cy="725917"/>
          </a:xfrm>
          <a:prstGeom prst="rect">
            <a:avLst/>
          </a:prstGeom>
        </p:spPr>
      </p:pic>
    </p:spTree>
    <p:extLst>
      <p:ext uri="{BB962C8B-B14F-4D97-AF65-F5344CB8AC3E}">
        <p14:creationId xmlns:p14="http://schemas.microsoft.com/office/powerpoint/2010/main" val="332783278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dirty="0"/>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754410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365999593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5"/>
            <a:ext cx="6778752" cy="1155779"/>
          </a:xfrm>
          <a:prstGeom prst="rect">
            <a:avLst/>
          </a:prstGeom>
        </p:spPr>
        <p:txBody>
          <a:bodyPr anchor="ctr" anchorCtr="0"/>
          <a:lstStyle>
            <a:lvl1pPr algn="l">
              <a:lnSpc>
                <a:spcPts val="4000"/>
              </a:lnSpc>
              <a:defRPr sz="4267"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3C9F"/>
                </a:solidFill>
                <a:effectLst/>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80" y="6059424"/>
            <a:ext cx="8777977" cy="420564"/>
          </a:xfrm>
          <a:prstGeom prst="rect">
            <a:avLst/>
          </a:prstGeom>
          <a:noFill/>
        </p:spPr>
        <p:txBody>
          <a:bodyPr wrap="square" rtlCol="0">
            <a:spAutoFit/>
          </a:bodyPr>
          <a:lstStyle/>
          <a:p>
            <a:r>
              <a:rPr lang="en-US" sz="2133" b="1" dirty="0">
                <a:solidFill>
                  <a:schemeClr val="bg2"/>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24408245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nk Slide_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C3125C-91B1-4CF7-BB99-40C43B0C9EDE}"/>
              </a:ext>
            </a:extLst>
          </p:cNvPr>
          <p:cNvGrpSpPr/>
          <p:nvPr userDrawn="1"/>
        </p:nvGrpSpPr>
        <p:grpSpPr>
          <a:xfrm>
            <a:off x="-9063" y="6810361"/>
            <a:ext cx="12192000" cy="0"/>
            <a:chOff x="-6797" y="5107771"/>
            <a:chExt cx="9144000" cy="0"/>
          </a:xfrm>
        </p:grpSpPr>
        <p:cxnSp>
          <p:nvCxnSpPr>
            <p:cNvPr id="11" name="Straight Connector 10">
              <a:extLst>
                <a:ext uri="{FF2B5EF4-FFF2-40B4-BE49-F238E27FC236}">
                  <a16:creationId xmlns:a16="http://schemas.microsoft.com/office/drawing/2014/main" id="{F88B1E66-8713-4CB2-8926-A75B213CC55F}"/>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DE68E6-A280-4F6E-B413-645B188F1BFD}"/>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4806AD-7291-4D62-9618-96A6BF1D8A5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07180C-29BC-4C19-BA81-EFDC7593B0E1}"/>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015E04-5BD1-40C0-8645-CACE3C0DCC6E}"/>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00AE96-ADA7-42BF-9BBB-B05494B7222E}"/>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719932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304784" indent="-304784">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397" indent="-304784">
              <a:buClr>
                <a:srgbClr val="008265"/>
              </a:buClr>
              <a:buSzPct val="75000"/>
              <a:buFont typeface="Arial" panose="020B0604020202020204" pitchFamily="34" charset="0"/>
              <a:buChar char="•"/>
              <a:defRPr sz="2667">
                <a:solidFill>
                  <a:srgbClr val="003C9F"/>
                </a:solidFill>
              </a:defRPr>
            </a:lvl2pPr>
            <a:lvl3pPr marL="1219140" indent="0">
              <a:buClr>
                <a:srgbClr val="008265"/>
              </a:buClr>
              <a:buSzPct val="75000"/>
              <a:buFont typeface="Arial" pitchFamily="34" charset="0"/>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304784" indent="-304784">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397" indent="-304784">
              <a:buClr>
                <a:srgbClr val="008265"/>
              </a:buClr>
              <a:buSzPct val="75000"/>
              <a:buFont typeface="Arial" panose="020B0604020202020204" pitchFamily="34" charset="0"/>
              <a:buChar char="•"/>
              <a:defRPr sz="2667">
                <a:solidFill>
                  <a:srgbClr val="003C9F"/>
                </a:solidFill>
              </a:defRPr>
            </a:lvl2pPr>
            <a:lvl3pPr>
              <a:buClr>
                <a:srgbClr val="008265"/>
              </a:buClr>
              <a:buSzPct val="75000"/>
              <a:buFont typeface="Arial" pitchFamily="34" charset="0"/>
              <a:buChar char="•"/>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25" name="Group 24">
            <a:extLst>
              <a:ext uri="{FF2B5EF4-FFF2-40B4-BE49-F238E27FC236}">
                <a16:creationId xmlns:a16="http://schemas.microsoft.com/office/drawing/2014/main" id="{3AA1C0F7-63A6-403C-99A0-B3578079A054}"/>
              </a:ext>
            </a:extLst>
          </p:cNvPr>
          <p:cNvGrpSpPr/>
          <p:nvPr userDrawn="1"/>
        </p:nvGrpSpPr>
        <p:grpSpPr>
          <a:xfrm>
            <a:off x="-9063" y="6810361"/>
            <a:ext cx="12192000" cy="0"/>
            <a:chOff x="-6797" y="5107771"/>
            <a:chExt cx="9144000" cy="0"/>
          </a:xfrm>
        </p:grpSpPr>
        <p:cxnSp>
          <p:nvCxnSpPr>
            <p:cNvPr id="26" name="Straight Connector 25">
              <a:extLst>
                <a:ext uri="{FF2B5EF4-FFF2-40B4-BE49-F238E27FC236}">
                  <a16:creationId xmlns:a16="http://schemas.microsoft.com/office/drawing/2014/main" id="{2E382F2B-F19F-4A9E-A086-AB4A4513DF62}"/>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91088B-4008-4E0B-A7D5-64A6DF7E1874}"/>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8A475C-FE9B-45B0-AE95-C9CD2DEE01A6}"/>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948EC1-78C6-4FCF-A738-9F1603B576D4}"/>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649B9F-F8C1-45F2-AF04-C281D9EF8481}"/>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BB259A4-36D6-46CD-B5B0-5BCA6EA3A9D1}"/>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087331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84" indent="-304784">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397" indent="-304784">
              <a:buClr>
                <a:srgbClr val="008265"/>
              </a:buClr>
              <a:buSzPct val="75000"/>
              <a:buFont typeface="Arial" panose="020B0604020202020204" pitchFamily="34" charset="0"/>
              <a:buChar char="•"/>
              <a:defRPr sz="2667">
                <a:solidFill>
                  <a:srgbClr val="003C9F"/>
                </a:solidFill>
              </a:defRPr>
            </a:lvl2pPr>
            <a:lvl3pPr marL="1295336" indent="0">
              <a:buClr>
                <a:srgbClr val="008265"/>
              </a:buClr>
              <a:buSzPct val="75000"/>
              <a:buFont typeface="Wingdings" panose="05000000000000000000" pitchFamily="2" charset="2"/>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9063" y="6810361"/>
            <a:ext cx="12192000" cy="0"/>
            <a:chOff x="-6797" y="5107771"/>
            <a:chExt cx="9144000"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455357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Lst>
          </p:cNvPr>
          <p:cNvGrpSpPr/>
          <p:nvPr userDrawn="1"/>
        </p:nvGrpSpPr>
        <p:grpSpPr>
          <a:xfrm>
            <a:off x="0" y="0"/>
            <a:ext cx="12192000" cy="228600"/>
            <a:chOff x="0" y="0"/>
            <a:chExt cx="9144000" cy="171450"/>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4" name="Parallelogram 9">
              <a:extLst>
                <a:ext uri="{FF2B5EF4-FFF2-40B4-BE49-F238E27FC236}">
                  <a16:creationId xmlns:a16="http://schemas.microsoft.com/office/drawing/2014/main" id="{EA18C2A9-CD91-4656-D4FD-18B4B82E4B80}"/>
                </a:ext>
              </a:extLst>
            </p:cNvPr>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sp>
        <p:nvSpPr>
          <p:cNvPr id="7" name="Title 1"/>
          <p:cNvSpPr>
            <a:spLocks noGrp="1"/>
          </p:cNvSpPr>
          <p:nvPr userDrawn="1">
            <p:ph type="title"/>
          </p:nvPr>
        </p:nvSpPr>
        <p:spPr>
          <a:xfrm>
            <a:off x="609600" y="1184276"/>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8"/>
            <a:ext cx="1117600" cy="725917"/>
          </a:xfrm>
          <a:prstGeom prst="rect">
            <a:avLst/>
          </a:prstGeom>
        </p:spPr>
      </p:pic>
      <p:sp>
        <p:nvSpPr>
          <p:cNvPr id="2" name="Rectangle 1">
            <a:extLst>
              <a:ext uri="{FF2B5EF4-FFF2-40B4-BE49-F238E27FC236}">
                <a16:creationId xmlns:a16="http://schemas.microsoft.com/office/drawing/2014/main" id="{089C2412-9C72-F68A-C89E-1B2C31ECA9A5}"/>
              </a:ext>
            </a:extLst>
          </p:cNvPr>
          <p:cNvSpPr/>
          <p:nvPr userDrawn="1"/>
        </p:nvSpPr>
        <p:spPr>
          <a:xfrm>
            <a:off x="0" y="220133"/>
            <a:ext cx="12192000" cy="9144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descr="Graphical user interface, text, application&#10;&#10;Description automatically generated">
            <a:extLst>
              <a:ext uri="{FF2B5EF4-FFF2-40B4-BE49-F238E27FC236}">
                <a16:creationId xmlns:a16="http://schemas.microsoft.com/office/drawing/2014/main" id="{CA8CF4BB-8534-F92D-F388-F00364BC98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982108" y="6041275"/>
            <a:ext cx="1117600" cy="725917"/>
          </a:xfrm>
          <a:prstGeom prst="rect">
            <a:avLst/>
          </a:prstGeom>
        </p:spPr>
      </p:pic>
    </p:spTree>
    <p:extLst>
      <p:ext uri="{BB962C8B-B14F-4D97-AF65-F5344CB8AC3E}">
        <p14:creationId xmlns:p14="http://schemas.microsoft.com/office/powerpoint/2010/main" val="178347183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7/30/2024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861099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6871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Tree>
    <p:extLst>
      <p:ext uri="{BB962C8B-B14F-4D97-AF65-F5344CB8AC3E}">
        <p14:creationId xmlns:p14="http://schemas.microsoft.com/office/powerpoint/2010/main" val="349629382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4117885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03BC0"/>
              </a:buClr>
              <a:buFont typeface="Arial" panose="020B0604020202020204" pitchFamily="34" charset="0"/>
              <a:buChar char="•"/>
              <a:defRPr sz="2667" b="1">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340508171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340861882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4" y="3662432"/>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5"/>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1"/>
            <a:ext cx="1117600" cy="725917"/>
          </a:xfrm>
          <a:prstGeom prst="rect">
            <a:avLst/>
          </a:prstGeom>
        </p:spPr>
      </p:pic>
    </p:spTree>
    <p:extLst>
      <p:ext uri="{BB962C8B-B14F-4D97-AF65-F5344CB8AC3E}">
        <p14:creationId xmlns:p14="http://schemas.microsoft.com/office/powerpoint/2010/main" val="33416334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7609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35661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70249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5.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7/30/2024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39590305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63" r:id="rId14"/>
    <p:sldLayoutId id="2147483764" r:id="rId15"/>
    <p:sldLayoutId id="2147483765" r:id="rId16"/>
    <p:sldLayoutId id="2147483766" r:id="rId17"/>
    <p:sldLayoutId id="2147483767" r:id="rId18"/>
    <p:sldLayoutId id="21474837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087028-681F-834F-AB81-D387825065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FFF855-1642-D749-8057-B57DD291B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1623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81" r:id="rId10"/>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6"/>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1051">
                <a:solidFill>
                  <a:schemeClr val="tx1">
                    <a:alpha val="70000"/>
                  </a:schemeClr>
                </a:solidFill>
              </a:defRPr>
            </a:lvl1pPr>
          </a:lstStyle>
          <a:p>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1">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219364065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Lst>
  <p:hf sldNum="0" hdr="0" ftr="0" dt="0"/>
  <p:txStyles>
    <p:title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594" indent="-228594" algn="l" defTabSz="914377"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18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783"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377"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2971"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30"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276"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0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28"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7049395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50" indent="-380981"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25" indent="-304784"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493" indent="-304784"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062" indent="-304784"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52473565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learn.cste.org/"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hyperlink" Target="https://www.rckms.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8" Type="http://schemas.openxmlformats.org/officeDocument/2006/relationships/hyperlink" Target="mailto:skrishan@cste.org" TargetMode="External"/><Relationship Id="rId13" Type="http://schemas.openxmlformats.org/officeDocument/2006/relationships/hyperlink" Target="mailto:jmuncy@cste.org" TargetMode="External"/><Relationship Id="rId3" Type="http://schemas.openxmlformats.org/officeDocument/2006/relationships/hyperlink" Target="mailto:mlichtenstein@cste.org" TargetMode="External"/><Relationship Id="rId7" Type="http://schemas.openxmlformats.org/officeDocument/2006/relationships/hyperlink" Target="mailto:ghaney@cste.org" TargetMode="External"/><Relationship Id="rId12" Type="http://schemas.openxmlformats.org/officeDocument/2006/relationships/hyperlink" Target="mailto:jeasterling@cste.org" TargetMode="External"/><Relationship Id="rId2" Type="http://schemas.openxmlformats.org/officeDocument/2006/relationships/hyperlink" Target="mailto:afine@cste.org" TargetMode="External"/><Relationship Id="rId16" Type="http://schemas.openxmlformats.org/officeDocument/2006/relationships/hyperlink" Target="mailto:meddy@cste.org" TargetMode="External"/><Relationship Id="rId1" Type="http://schemas.openxmlformats.org/officeDocument/2006/relationships/slideLayout" Target="../slideLayouts/slideLayout29.xml"/><Relationship Id="rId6" Type="http://schemas.openxmlformats.org/officeDocument/2006/relationships/hyperlink" Target="mailto:bteevan@cste.org" TargetMode="External"/><Relationship Id="rId11" Type="http://schemas.openxmlformats.org/officeDocument/2006/relationships/hyperlink" Target="mailto:blampkins@cste.org" TargetMode="External"/><Relationship Id="rId5" Type="http://schemas.openxmlformats.org/officeDocument/2006/relationships/hyperlink" Target="mailto:mtompkins@cste.org" TargetMode="External"/><Relationship Id="rId15" Type="http://schemas.openxmlformats.org/officeDocument/2006/relationships/hyperlink" Target="mailto:rtugan@cste.org" TargetMode="External"/><Relationship Id="rId10" Type="http://schemas.openxmlformats.org/officeDocument/2006/relationships/hyperlink" Target="mailto:swilliams@cste.org" TargetMode="External"/><Relationship Id="rId4" Type="http://schemas.openxmlformats.org/officeDocument/2006/relationships/hyperlink" Target="mailto:kramadugu@cste.org" TargetMode="External"/><Relationship Id="rId9" Type="http://schemas.openxmlformats.org/officeDocument/2006/relationships/hyperlink" Target="mailto:dbarter@cste.org" TargetMode="External"/><Relationship Id="rId14" Type="http://schemas.openxmlformats.org/officeDocument/2006/relationships/hyperlink" Target="mailto:tpinsent@cste.org"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1.svg"/><Relationship Id="rId7" Type="http://schemas.openxmlformats.org/officeDocument/2006/relationships/image" Target="../media/image54.png"/><Relationship Id="rId12" Type="http://schemas.openxmlformats.org/officeDocument/2006/relationships/hyperlink" Target="https://www.cdc.gov/nndss/case-surveillance-modernization/index.html" TargetMode="External"/><Relationship Id="rId2" Type="http://schemas.openxmlformats.org/officeDocument/2006/relationships/image" Target="../media/image50.png"/><Relationship Id="rId1" Type="http://schemas.openxmlformats.org/officeDocument/2006/relationships/slideLayout" Target="../slideLayouts/slideLayout52.xml"/><Relationship Id="rId6" Type="http://schemas.openxmlformats.org/officeDocument/2006/relationships/image" Target="../media/image53.svg"/><Relationship Id="rId11" Type="http://schemas.openxmlformats.org/officeDocument/2006/relationships/image" Target="../media/image57.sv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hyperlink" Target="https://www.cdc.gov/nndss/trc/news/index.html" TargetMode="External"/><Relationship Id="rId9" Type="http://schemas.openxmlformats.org/officeDocument/2006/relationships/hyperlink" Target="mailto:edx@cdc.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hyperlink" Target="mailto:poxvirus@cdc.gov" TargetMode="External"/><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hyperlink" Target="mailto:edx@cdc.gov" TargetMode="External"/><Relationship Id="rId2" Type="http://schemas.openxmlformats.org/officeDocument/2006/relationships/notesSlide" Target="../notesSlides/notesSlide8.xml"/><Relationship Id="rId1" Type="http://schemas.openxmlformats.org/officeDocument/2006/relationships/slideLayout" Target="../slideLayouts/slideLayout6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lIns="121920" tIns="60960" rIns="121920" bIns="60960" anchor="ctr"/>
          <a:lstStyle/>
          <a:p>
            <a:pPr>
              <a:lnSpc>
                <a:spcPct val="164835"/>
              </a:lnSpc>
            </a:pPr>
            <a:r>
              <a:rPr lang="en-US" altLang="en-US" dirty="0"/>
              <a:t>NNDSS eSHARE July 2024 Webinar</a:t>
            </a:r>
            <a:endParaRPr lang="en-US" dirty="0"/>
          </a:p>
        </p:txBody>
      </p:sp>
      <p:sp>
        <p:nvSpPr>
          <p:cNvPr id="7" name="Text Placeholder 6">
            <a:extLst>
              <a:ext uri="{FF2B5EF4-FFF2-40B4-BE49-F238E27FC236}">
                <a16:creationId xmlns:a16="http://schemas.microsoft.com/office/drawing/2014/main" id="{CF2A097E-3484-325A-AFA6-F80D6D1C0BAE}"/>
              </a:ext>
            </a:extLst>
          </p:cNvPr>
          <p:cNvSpPr>
            <a:spLocks noGrp="1"/>
          </p:cNvSpPr>
          <p:nvPr>
            <p:ph type="body" sz="quarter" idx="11"/>
          </p:nvPr>
        </p:nvSpPr>
        <p:spPr/>
        <p:txBody>
          <a:bodyPr/>
          <a:lstStyle/>
          <a:p>
            <a:r>
              <a:rPr lang="en-US" dirty="0"/>
              <a:t>Centers for Disease Control and Prevention</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2"/>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title="NNDSS branding element">
            <a:extLst>
              <a:ext uri="{FF2B5EF4-FFF2-40B4-BE49-F238E27FC236}">
                <a16:creationId xmlns:a16="http://schemas.microsoft.com/office/drawing/2014/main" id="{D69A5EBD-3E2E-B7DA-1C99-1DEA3DC79D1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777499" y="3589940"/>
            <a:ext cx="5118135" cy="2010341"/>
          </a:xfrm>
          <a:prstGeom prst="rect">
            <a:avLst/>
          </a:prstGeom>
        </p:spPr>
      </p:pic>
      <p:sp>
        <p:nvSpPr>
          <p:cNvPr id="5" name="Subtitle 3">
            <a:extLst>
              <a:ext uri="{FF2B5EF4-FFF2-40B4-BE49-F238E27FC236}">
                <a16:creationId xmlns:a16="http://schemas.microsoft.com/office/drawing/2014/main" id="{70054E27-8200-B7C0-58E6-D47562818822}"/>
              </a:ext>
            </a:extLst>
          </p:cNvPr>
          <p:cNvSpPr txBox="1">
            <a:spLocks/>
          </p:cNvSpPr>
          <p:nvPr/>
        </p:nvSpPr>
        <p:spPr bwMode="auto">
          <a:xfrm>
            <a:off x="609601" y="5843244"/>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000" b="1" kern="1200" baseline="0">
                <a:solidFill>
                  <a:srgbClr val="0039A6"/>
                </a:solidFill>
                <a:effectLst/>
                <a:latin typeface="Calibri" pitchFamily="34" charset="0"/>
                <a:ea typeface="+mn-ea"/>
                <a:cs typeface="+mn-cs"/>
              </a:defRPr>
            </a:lvl1pPr>
            <a:lvl2pPr marL="457189"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378"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566"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754"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5943"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2"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defTabSz="1219140">
              <a:defRPr/>
            </a:pPr>
            <a:r>
              <a:rPr lang="en-US" sz="2667" dirty="0"/>
              <a:t>July 16, 2024</a:t>
            </a:r>
          </a:p>
        </p:txBody>
      </p:sp>
      <p:sp>
        <p:nvSpPr>
          <p:cNvPr id="9" name="Text Placeholder 5">
            <a:extLst>
              <a:ext uri="{FF2B5EF4-FFF2-40B4-BE49-F238E27FC236}">
                <a16:creationId xmlns:a16="http://schemas.microsoft.com/office/drawing/2014/main" id="{D5AABAAD-279F-7246-1C0C-59E370BC49EB}"/>
              </a:ext>
            </a:extLst>
          </p:cNvPr>
          <p:cNvSpPr txBox="1">
            <a:spLocks/>
          </p:cNvSpPr>
          <p:nvPr/>
        </p:nvSpPr>
        <p:spPr>
          <a:xfrm>
            <a:off x="5777498" y="6008097"/>
            <a:ext cx="6251481" cy="535313"/>
          </a:xfrm>
          <a:prstGeom prst="rect">
            <a:avLst/>
          </a:prstGeom>
        </p:spPr>
        <p:txBody>
          <a:bodyPr vert="horz" lIns="162560" tIns="81280" rIns="162560" bIns="81280" rtlCol="0" anchor="t">
            <a:noAutofit/>
          </a:bodyPr>
          <a:lstStyle>
            <a:lvl1pPr marL="0" indent="0" algn="l" defTabSz="342900" rtl="0" eaLnBrk="1" latinLnBrk="0" hangingPunct="1">
              <a:spcBef>
                <a:spcPct val="20000"/>
              </a:spcBef>
              <a:buFont typeface="Arial"/>
              <a:buNone/>
              <a:defRPr sz="1500" b="0" i="0" kern="1200">
                <a:solidFill>
                  <a:srgbClr val="FFFFFF"/>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marL="342900" indent="0" algn="l" defTabSz="342900" rtl="0" eaLnBrk="1" latinLnBrk="0" hangingPunct="1">
              <a:spcBef>
                <a:spcPct val="20000"/>
              </a:spcBef>
              <a:buClr>
                <a:schemeClr val="tx1"/>
              </a:buClr>
              <a:buFont typeface="Arial" panose="020B0604020202020204" pitchFamily="34" charset="0"/>
              <a:buNone/>
              <a:defRPr sz="150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685800" indent="0" algn="l" defTabSz="342900" rtl="0" eaLnBrk="1" latinLnBrk="0" hangingPunct="1">
              <a:spcBef>
                <a:spcPct val="20000"/>
              </a:spcBef>
              <a:buClr>
                <a:schemeClr val="tx1"/>
              </a:buClr>
              <a:buFont typeface="Arial"/>
              <a:buNone/>
              <a:defRPr sz="135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0287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3716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7145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algn="ctr" defTabSz="609507" fontAlgn="base">
              <a:spcAft>
                <a:spcPct val="0"/>
              </a:spcAft>
              <a:defRPr/>
            </a:pPr>
            <a:r>
              <a:rPr lang="en-US" sz="1867" b="1" dirty="0">
                <a:solidFill>
                  <a:srgbClr val="0039A6"/>
                </a:solidFill>
                <a:latin typeface="Calibri" panose="020F0502020204030204" pitchFamily="34" charset="0"/>
                <a:ea typeface="+mj-ea"/>
                <a:cs typeface="Calibri" panose="020F0502020204030204" pitchFamily="34" charset="0"/>
              </a:rPr>
              <a:t>Office of Public Health Data, Surveillance, and Technology</a:t>
            </a:r>
          </a:p>
        </p:txBody>
      </p:sp>
    </p:spTree>
    <p:extLst>
      <p:ext uri="{BB962C8B-B14F-4D97-AF65-F5344CB8AC3E}">
        <p14:creationId xmlns:p14="http://schemas.microsoft.com/office/powerpoint/2010/main" val="2502321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A23EA6-18A9-FA45-830A-9353F792789C}"/>
              </a:ext>
            </a:extLst>
          </p:cNvPr>
          <p:cNvSpPr>
            <a:spLocks noGrp="1"/>
          </p:cNvSpPr>
          <p:nvPr>
            <p:ph type="title" idx="4294967295"/>
          </p:nvPr>
        </p:nvSpPr>
        <p:spPr>
          <a:xfrm>
            <a:off x="3440784" y="2696066"/>
            <a:ext cx="8409018" cy="593331"/>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r">
              <a:spcBef>
                <a:spcPts val="422"/>
              </a:spcBef>
              <a:defRPr/>
            </a:pPr>
            <a:r>
              <a:rPr lang="en-US" sz="3200" dirty="0">
                <a:solidFill>
                  <a:schemeClr val="bg1"/>
                </a:solidFill>
                <a:latin typeface="Arial"/>
                <a:ea typeface="+mn-ea"/>
                <a:cs typeface="Arial"/>
              </a:rPr>
              <a:t>Overview of 2024 CSTE Annual Conference - Becky Lampkins</a:t>
            </a:r>
            <a:endParaRPr lang="en-US" sz="32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394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2DE80-664A-6D1B-C2A5-71E1C1ED2605}"/>
              </a:ext>
            </a:extLst>
          </p:cNvPr>
          <p:cNvSpPr>
            <a:spLocks noGrp="1"/>
          </p:cNvSpPr>
          <p:nvPr>
            <p:ph type="title" idx="4294967295"/>
          </p:nvPr>
        </p:nvSpPr>
        <p:spPr>
          <a:xfrm>
            <a:off x="838200" y="-1664395"/>
            <a:ext cx="10515600" cy="1325563"/>
          </a:xfrm>
        </p:spPr>
        <p:txBody>
          <a:bodyPr/>
          <a:lstStyle/>
          <a:p>
            <a:r>
              <a:rPr lang="en-US" dirty="0"/>
              <a:t>2024 CSTE Annual Conference</a:t>
            </a:r>
          </a:p>
        </p:txBody>
      </p:sp>
    </p:spTree>
    <p:extLst>
      <p:ext uri="{BB962C8B-B14F-4D97-AF65-F5344CB8AC3E}">
        <p14:creationId xmlns:p14="http://schemas.microsoft.com/office/powerpoint/2010/main" val="3523742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DDC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B38D-759D-DC4E-7AF9-89DF80666034}"/>
              </a:ext>
              <a:ext uri="{C183D7F6-B498-43B3-948B-1728B52AA6E4}">
                <adec:decorative xmlns:adec="http://schemas.microsoft.com/office/drawing/2017/decorative" val="1"/>
              </a:ext>
            </a:extLst>
          </p:cNvPr>
          <p:cNvSpPr>
            <a:spLocks noGrp="1"/>
          </p:cNvSpPr>
          <p:nvPr>
            <p:ph type="title" idx="4294967295"/>
          </p:nvPr>
        </p:nvSpPr>
        <p:spPr>
          <a:xfrm>
            <a:off x="3872523" y="157463"/>
            <a:ext cx="4080933" cy="734484"/>
          </a:xfrm>
          <a:solidFill>
            <a:srgbClr val="E7DDC8"/>
          </a:solidFill>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rgbClr val="B4383C"/>
                </a:solidFill>
                <a:latin typeface="Arial"/>
                <a:cs typeface="Arial"/>
              </a:rPr>
              <a:t>Attendance and Sessions</a:t>
            </a:r>
            <a:endParaRPr lang="en-US" b="1" dirty="0">
              <a:solidFill>
                <a:srgbClr val="B4383C"/>
              </a:solidFill>
              <a:latin typeface="Arial"/>
              <a:ea typeface="Calibri"/>
              <a:cs typeface="Arial"/>
            </a:endParaRPr>
          </a:p>
        </p:txBody>
      </p:sp>
      <p:sp>
        <p:nvSpPr>
          <p:cNvPr id="4" name="Text Placeholder 3">
            <a:extLst>
              <a:ext uri="{FF2B5EF4-FFF2-40B4-BE49-F238E27FC236}">
                <a16:creationId xmlns:a16="http://schemas.microsoft.com/office/drawing/2014/main" id="{0A14DFC6-3764-88EA-374C-B8C1045E1C69}"/>
              </a:ext>
              <a:ext uri="{C183D7F6-B498-43B3-948B-1728B52AA6E4}">
                <adec:decorative xmlns:adec="http://schemas.microsoft.com/office/drawing/2017/decorative" val="1"/>
              </a:ext>
            </a:extLst>
          </p:cNvPr>
          <p:cNvSpPr>
            <a:spLocks noGrp="1"/>
          </p:cNvSpPr>
          <p:nvPr>
            <p:ph type="body" sz="half" idx="4294967295"/>
          </p:nvPr>
        </p:nvSpPr>
        <p:spPr>
          <a:xfrm>
            <a:off x="323728" y="1121509"/>
            <a:ext cx="4517078" cy="3438246"/>
          </a:xfrm>
        </p:spPr>
        <p:txBody>
          <a:bodyPr vert="horz" lIns="91440" tIns="45720" rIns="91440" bIns="4572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00" b="1" dirty="0">
                <a:solidFill>
                  <a:schemeClr val="accent2">
                    <a:lumMod val="75000"/>
                  </a:schemeClr>
                </a:solidFill>
                <a:latin typeface="Arial"/>
                <a:cs typeface="Arial"/>
              </a:rPr>
              <a:t>Attendance</a:t>
            </a:r>
            <a:endParaRPr lang="en-US" sz="1800" b="1" dirty="0">
              <a:solidFill>
                <a:schemeClr val="accent2">
                  <a:lumMod val="75000"/>
                </a:schemeClr>
              </a:solidFill>
              <a:latin typeface="Arial"/>
              <a:ea typeface="Calibri" panose="020F0502020204030204"/>
              <a:cs typeface="Arial"/>
            </a:endParaRPr>
          </a:p>
          <a:p>
            <a:pPr marL="608965" lvl="1">
              <a:buFont typeface="Courier New" panose="020B0604020202020204" pitchFamily="34" charset="0"/>
              <a:buChar char="o"/>
            </a:pPr>
            <a:r>
              <a:rPr lang="en-US" sz="1800" dirty="0">
                <a:solidFill>
                  <a:schemeClr val="accent2">
                    <a:lumMod val="75000"/>
                  </a:schemeClr>
                </a:solidFill>
                <a:latin typeface="Arial"/>
                <a:ea typeface="Calibri"/>
                <a:cs typeface="Calibri"/>
              </a:rPr>
              <a:t>2,865 Registered Attendees</a:t>
            </a:r>
          </a:p>
          <a:p>
            <a:pPr marL="608965" lvl="1">
              <a:buFont typeface="Courier New" panose="020B0604020202020204" pitchFamily="34" charset="0"/>
              <a:buChar char="o"/>
            </a:pPr>
            <a:r>
              <a:rPr lang="en-US" sz="1800" dirty="0">
                <a:solidFill>
                  <a:schemeClr val="accent2">
                    <a:lumMod val="75000"/>
                  </a:schemeClr>
                </a:solidFill>
                <a:latin typeface="Arial"/>
                <a:ea typeface="Calibri"/>
                <a:cs typeface="Calibri"/>
              </a:rPr>
              <a:t>STLT Health Agencies: 72%</a:t>
            </a:r>
          </a:p>
          <a:p>
            <a:pPr marL="608965" lvl="1">
              <a:buFont typeface="Courier New" panose="020B0604020202020204" pitchFamily="34" charset="0"/>
              <a:buChar char="o"/>
            </a:pPr>
            <a:r>
              <a:rPr lang="en-US" sz="1800" dirty="0">
                <a:solidFill>
                  <a:schemeClr val="accent2">
                    <a:lumMod val="75000"/>
                  </a:schemeClr>
                </a:solidFill>
                <a:latin typeface="Arial"/>
                <a:ea typeface="Calibri"/>
                <a:cs typeface="Calibri"/>
              </a:rPr>
              <a:t>Federal Agencies: 10%</a:t>
            </a:r>
          </a:p>
          <a:p>
            <a:pPr marL="608965" lvl="1">
              <a:buFont typeface="Courier New" panose="020B0604020202020204" pitchFamily="34" charset="0"/>
              <a:buChar char="o"/>
            </a:pPr>
            <a:r>
              <a:rPr lang="en-US" sz="1800" dirty="0">
                <a:solidFill>
                  <a:schemeClr val="accent2">
                    <a:lumMod val="75000"/>
                  </a:schemeClr>
                </a:solidFill>
                <a:latin typeface="Arial"/>
                <a:ea typeface="Calibri"/>
                <a:cs typeface="Calibri"/>
              </a:rPr>
              <a:t>Student: 1%</a:t>
            </a:r>
          </a:p>
          <a:p>
            <a:pPr marL="608965" lvl="1">
              <a:buFont typeface="Courier New" panose="020B0604020202020204" pitchFamily="34" charset="0"/>
              <a:buChar char="o"/>
            </a:pPr>
            <a:r>
              <a:rPr lang="en-US" sz="1800" dirty="0">
                <a:solidFill>
                  <a:schemeClr val="accent2">
                    <a:lumMod val="75000"/>
                  </a:schemeClr>
                </a:solidFill>
                <a:latin typeface="Arial"/>
                <a:ea typeface="Calibri"/>
                <a:cs typeface="Calibri"/>
              </a:rPr>
              <a:t>Other: 17%</a:t>
            </a:r>
          </a:p>
          <a:p>
            <a:pPr marL="608965" lvl="1">
              <a:buFont typeface="Courier New" panose="020B0604020202020204" pitchFamily="34" charset="0"/>
              <a:buChar char="o"/>
            </a:pPr>
            <a:endParaRPr lang="en-US" sz="1800" dirty="0">
              <a:solidFill>
                <a:schemeClr val="accent2">
                  <a:lumMod val="75000"/>
                </a:schemeClr>
              </a:solidFill>
              <a:latin typeface="Arial"/>
              <a:ea typeface="Calibri"/>
              <a:cs typeface="Calibri"/>
            </a:endParaRPr>
          </a:p>
          <a:p>
            <a:r>
              <a:rPr lang="en-US" sz="1800" b="1" dirty="0">
                <a:solidFill>
                  <a:schemeClr val="accent2">
                    <a:lumMod val="75000"/>
                  </a:schemeClr>
                </a:solidFill>
                <a:latin typeface="Arial"/>
                <a:ea typeface="Calibri"/>
                <a:cs typeface="Calibri"/>
              </a:rPr>
              <a:t>Conference Workshops</a:t>
            </a:r>
          </a:p>
          <a:p>
            <a:pPr marL="608965" lvl="1">
              <a:buFont typeface="Courier New" panose="020B0604020202020204" pitchFamily="34" charset="0"/>
              <a:buChar char="o"/>
            </a:pPr>
            <a:r>
              <a:rPr lang="en-US" sz="1800" dirty="0">
                <a:solidFill>
                  <a:schemeClr val="accent2">
                    <a:lumMod val="75000"/>
                  </a:schemeClr>
                </a:solidFill>
                <a:latin typeface="Arial"/>
                <a:ea typeface="Calibri"/>
                <a:cs typeface="Calibri"/>
              </a:rPr>
              <a:t>Sunday, June 9</a:t>
            </a:r>
            <a:endParaRPr lang="en-US" dirty="0">
              <a:solidFill>
                <a:schemeClr val="accent2">
                  <a:lumMod val="75000"/>
                </a:schemeClr>
              </a:solidFill>
              <a:latin typeface="Calibri" panose="020F0502020204030204"/>
              <a:ea typeface="Calibri"/>
              <a:cs typeface="Calibri"/>
            </a:endParaRPr>
          </a:p>
          <a:p>
            <a:pPr marL="608965" lvl="1">
              <a:buFont typeface="Courier New" panose="020B0604020202020204" pitchFamily="34" charset="0"/>
              <a:buChar char="o"/>
            </a:pPr>
            <a:r>
              <a:rPr lang="en-US" sz="1800" dirty="0">
                <a:solidFill>
                  <a:schemeClr val="accent2">
                    <a:lumMod val="75000"/>
                  </a:schemeClr>
                </a:solidFill>
                <a:latin typeface="Arial"/>
                <a:ea typeface="Calibri"/>
                <a:cs typeface="Calibri"/>
              </a:rPr>
              <a:t>20 Workshops + State Epi Forum</a:t>
            </a:r>
            <a:endParaRPr lang="en-US" dirty="0">
              <a:solidFill>
                <a:schemeClr val="accent2">
                  <a:lumMod val="75000"/>
                </a:schemeClr>
              </a:solidFill>
              <a:latin typeface="Calibri" panose="020F0502020204030204"/>
              <a:ea typeface="Calibri"/>
              <a:cs typeface="Calibri"/>
            </a:endParaRPr>
          </a:p>
          <a:p>
            <a:pPr marL="951865" lvl="1" indent="-342900">
              <a:buFont typeface="Courier New" panose="020B0604020202020204" pitchFamily="34" charset="0"/>
              <a:buChar char="o"/>
            </a:pPr>
            <a:endParaRPr lang="en-US" dirty="0">
              <a:solidFill>
                <a:schemeClr val="accent2">
                  <a:lumMod val="75000"/>
                </a:schemeClr>
              </a:solidFill>
              <a:ea typeface="Calibri"/>
              <a:cs typeface="Calibri"/>
            </a:endParaRPr>
          </a:p>
        </p:txBody>
      </p:sp>
      <p:pic>
        <p:nvPicPr>
          <p:cNvPr id="6" name="Content Placeholder 5">
            <a:extLst>
              <a:ext uri="{FF2B5EF4-FFF2-40B4-BE49-F238E27FC236}">
                <a16:creationId xmlns:a16="http://schemas.microsoft.com/office/drawing/2014/main" id="{11FBED0B-9184-66B2-57E5-A120C8F41DCB}"/>
              </a:ext>
              <a:ext uri="{C183D7F6-B498-43B3-948B-1728B52AA6E4}">
                <adec:decorative xmlns:adec="http://schemas.microsoft.com/office/drawing/2017/decorative" val="1"/>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4157133"/>
            <a:ext cx="12192000" cy="2700867"/>
          </a:xfrm>
        </p:spPr>
      </p:pic>
      <p:sp>
        <p:nvSpPr>
          <p:cNvPr id="7" name="Footer Text">
            <a:extLst>
              <a:ext uri="{FF2B5EF4-FFF2-40B4-BE49-F238E27FC236}">
                <a16:creationId xmlns:a16="http://schemas.microsoft.com/office/drawing/2014/main" id="{2043B862-E0DE-9528-6B18-94ABFD132817}"/>
              </a:ext>
              <a:ext uri="{C183D7F6-B498-43B3-948B-1728B52AA6E4}">
                <adec:decorative xmlns:adec="http://schemas.microsoft.com/office/drawing/2017/decorative" val="1"/>
              </a:ext>
            </a:extLst>
          </p:cNvPr>
          <p:cNvSpPr txBox="1"/>
          <p:nvPr/>
        </p:nvSpPr>
        <p:spPr>
          <a:xfrm>
            <a:off x="6317916" y="1124617"/>
            <a:ext cx="5339829" cy="3616375"/>
          </a:xfrm>
          <a:prstGeom prst="rect">
            <a:avLst/>
          </a:prstGeom>
          <a:noFill/>
        </p:spPr>
        <p:txBody>
          <a:bodyPr wrap="square"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50" indent="-285750">
              <a:buFont typeface="Arial"/>
              <a:buChar char="•"/>
            </a:pPr>
            <a:r>
              <a:rPr lang="en-US" sz="1800" b="1" dirty="0">
                <a:solidFill>
                  <a:schemeClr val="accent2">
                    <a:lumMod val="75000"/>
                  </a:schemeClr>
                </a:solidFill>
                <a:latin typeface="Arial"/>
                <a:ea typeface="Roboto Light"/>
                <a:cs typeface="Roboto Light"/>
              </a:rPr>
              <a:t>Conference Sessions</a:t>
            </a:r>
            <a:endParaRPr lang="en-US" dirty="0">
              <a:solidFill>
                <a:schemeClr val="accent2">
                  <a:lumMod val="75000"/>
                </a:schemeClr>
              </a:solidFill>
              <a:latin typeface="Calibri" panose="020F0502020204030204"/>
              <a:ea typeface="Calibri" panose="020F0502020204030204"/>
              <a:cs typeface="Calibri" panose="020F0502020204030204"/>
            </a:endParaRPr>
          </a:p>
          <a:p>
            <a:pPr marL="894715" lvl="1" indent="-285750">
              <a:buFont typeface="Courier New"/>
              <a:buChar char="o"/>
            </a:pPr>
            <a:r>
              <a:rPr lang="en-US" sz="1800" dirty="0">
                <a:solidFill>
                  <a:schemeClr val="accent2">
                    <a:lumMod val="75000"/>
                  </a:schemeClr>
                </a:solidFill>
                <a:latin typeface="Arial"/>
                <a:ea typeface="Roboto Light"/>
                <a:cs typeface="Roboto Light"/>
              </a:rPr>
              <a:t>Mon-Wed June 10-12</a:t>
            </a:r>
            <a:endParaRPr lang="en-US" sz="1800" dirty="0">
              <a:solidFill>
                <a:schemeClr val="accent2">
                  <a:lumMod val="75000"/>
                </a:schemeClr>
              </a:solidFill>
              <a:latin typeface="Arial"/>
              <a:ea typeface="Roboto Light" panose="02000000000000000000" pitchFamily="2" charset="0"/>
              <a:cs typeface="Roboto Light"/>
            </a:endParaRPr>
          </a:p>
          <a:p>
            <a:pPr marL="894715" lvl="1" indent="-285750">
              <a:buFont typeface="Courier New"/>
              <a:buChar char="o"/>
            </a:pPr>
            <a:r>
              <a:rPr lang="en-US" sz="1800" dirty="0">
                <a:solidFill>
                  <a:schemeClr val="accent2">
                    <a:lumMod val="75000"/>
                  </a:schemeClr>
                </a:solidFill>
                <a:latin typeface="Arial"/>
                <a:ea typeface="Roboto Light"/>
                <a:cs typeface="Roboto Light"/>
              </a:rPr>
              <a:t>Plenary Sessions</a:t>
            </a:r>
            <a:endParaRPr lang="en-US" sz="1800" dirty="0">
              <a:solidFill>
                <a:schemeClr val="accent2">
                  <a:lumMod val="75000"/>
                </a:schemeClr>
              </a:solidFill>
              <a:latin typeface="Arial"/>
              <a:ea typeface="Roboto Light" panose="02000000000000000000" pitchFamily="2" charset="0"/>
              <a:cs typeface="Roboto Light"/>
            </a:endParaRPr>
          </a:p>
          <a:p>
            <a:pPr marL="894715" lvl="1" indent="-285750">
              <a:buFont typeface="Courier New"/>
              <a:buChar char="o"/>
            </a:pPr>
            <a:r>
              <a:rPr lang="en-US" sz="1800" dirty="0">
                <a:solidFill>
                  <a:schemeClr val="accent2">
                    <a:lumMod val="75000"/>
                  </a:schemeClr>
                </a:solidFill>
                <a:latin typeface="Arial"/>
                <a:ea typeface="Roboto Light"/>
                <a:cs typeface="Roboto Light"/>
              </a:rPr>
              <a:t>8 Tracks</a:t>
            </a:r>
            <a:endParaRPr lang="en-US" sz="1800" dirty="0">
              <a:solidFill>
                <a:schemeClr val="accent2">
                  <a:lumMod val="75000"/>
                </a:schemeClr>
              </a:solidFill>
              <a:latin typeface="Arial"/>
              <a:ea typeface="Roboto Light" panose="02000000000000000000" pitchFamily="2" charset="0"/>
              <a:cs typeface="Roboto Light"/>
            </a:endParaRPr>
          </a:p>
          <a:p>
            <a:pPr marL="1504315" lvl="2" indent="-285750">
              <a:buFont typeface="Wingdings"/>
              <a:buChar char="§"/>
            </a:pPr>
            <a:r>
              <a:rPr lang="en-US" sz="1800" dirty="0">
                <a:solidFill>
                  <a:schemeClr val="accent2">
                    <a:lumMod val="75000"/>
                  </a:schemeClr>
                </a:solidFill>
                <a:latin typeface="Arial"/>
                <a:ea typeface="Roboto Light"/>
                <a:cs typeface="Roboto Light"/>
              </a:rPr>
              <a:t>97 Breakout Sessions</a:t>
            </a:r>
            <a:endParaRPr lang="en-US" sz="1800" dirty="0">
              <a:solidFill>
                <a:schemeClr val="accent2">
                  <a:lumMod val="75000"/>
                </a:schemeClr>
              </a:solidFill>
              <a:latin typeface="Arial"/>
              <a:ea typeface="Roboto Light" panose="02000000000000000000" pitchFamily="2" charset="0"/>
              <a:cs typeface="Roboto Light"/>
            </a:endParaRPr>
          </a:p>
          <a:p>
            <a:pPr marL="1504315" lvl="2" indent="-285750">
              <a:buFont typeface="Wingdings"/>
              <a:buChar char="§"/>
            </a:pPr>
            <a:r>
              <a:rPr lang="en-US" sz="1800" dirty="0">
                <a:solidFill>
                  <a:schemeClr val="accent2">
                    <a:lumMod val="75000"/>
                  </a:schemeClr>
                </a:solidFill>
                <a:latin typeface="Arial"/>
                <a:ea typeface="Roboto Light"/>
                <a:cs typeface="Roboto Light"/>
              </a:rPr>
              <a:t>99 Discussion Sessions</a:t>
            </a:r>
            <a:endParaRPr lang="en-US" sz="1800" dirty="0">
              <a:solidFill>
                <a:schemeClr val="accent2">
                  <a:lumMod val="75000"/>
                </a:schemeClr>
              </a:solidFill>
              <a:latin typeface="Arial"/>
              <a:ea typeface="Roboto Light" panose="02000000000000000000" pitchFamily="2" charset="0"/>
              <a:cs typeface="Roboto Light"/>
            </a:endParaRPr>
          </a:p>
          <a:p>
            <a:pPr marL="1504315" lvl="2" indent="-285750">
              <a:buFont typeface="Wingdings"/>
              <a:buChar char="§"/>
            </a:pPr>
            <a:r>
              <a:rPr lang="en-US" sz="1800" dirty="0">
                <a:solidFill>
                  <a:schemeClr val="accent2">
                    <a:lumMod val="75000"/>
                  </a:schemeClr>
                </a:solidFill>
                <a:latin typeface="Arial"/>
                <a:ea typeface="Roboto Light"/>
                <a:cs typeface="Roboto Light"/>
              </a:rPr>
              <a:t>190 Posters</a:t>
            </a:r>
            <a:endParaRPr lang="en-US" sz="1800" dirty="0">
              <a:solidFill>
                <a:schemeClr val="accent2">
                  <a:lumMod val="75000"/>
                </a:schemeClr>
              </a:solidFill>
              <a:latin typeface="Arial"/>
              <a:ea typeface="Roboto Light" panose="02000000000000000000" pitchFamily="2" charset="0"/>
              <a:cs typeface="Roboto Light"/>
            </a:endParaRPr>
          </a:p>
          <a:p>
            <a:pPr marL="894715" lvl="1" indent="-285750">
              <a:buFont typeface="Courier New"/>
              <a:buChar char="o"/>
            </a:pPr>
            <a:r>
              <a:rPr lang="en-US" sz="1800" dirty="0">
                <a:solidFill>
                  <a:schemeClr val="accent2">
                    <a:lumMod val="75000"/>
                  </a:schemeClr>
                </a:solidFill>
                <a:latin typeface="Arial"/>
                <a:ea typeface="Roboto Light"/>
                <a:cs typeface="Roboto Light"/>
              </a:rPr>
              <a:t>Receptions/Networking Opportunities</a:t>
            </a:r>
            <a:endParaRPr lang="en-US" sz="1800" dirty="0">
              <a:solidFill>
                <a:schemeClr val="accent2">
                  <a:lumMod val="75000"/>
                </a:schemeClr>
              </a:solidFill>
              <a:latin typeface="Arial"/>
              <a:ea typeface="Roboto Light" panose="02000000000000000000" pitchFamily="2" charset="0"/>
              <a:cs typeface="Roboto Light"/>
            </a:endParaRPr>
          </a:p>
          <a:p>
            <a:pPr marL="894715" lvl="1" indent="-285750">
              <a:buFont typeface="Courier New"/>
              <a:buChar char="o"/>
            </a:pPr>
            <a:r>
              <a:rPr lang="en-US" sz="1800" dirty="0">
                <a:solidFill>
                  <a:schemeClr val="accent2">
                    <a:lumMod val="75000"/>
                  </a:schemeClr>
                </a:solidFill>
                <a:latin typeface="Arial"/>
                <a:ea typeface="Roboto Light"/>
                <a:cs typeface="Roboto Light"/>
              </a:rPr>
              <a:t>Exhibit Hall</a:t>
            </a:r>
          </a:p>
          <a:p>
            <a:pPr marL="894715" lvl="1" indent="-285750">
              <a:buFont typeface="Courier New"/>
              <a:buChar char="o"/>
            </a:pPr>
            <a:r>
              <a:rPr lang="en-US" sz="1800" dirty="0">
                <a:solidFill>
                  <a:schemeClr val="accent2">
                    <a:lumMod val="75000"/>
                  </a:schemeClr>
                </a:solidFill>
                <a:latin typeface="Arial"/>
                <a:ea typeface="Roboto Light"/>
                <a:cs typeface="Roboto Light"/>
              </a:rPr>
              <a:t>Position Statements</a:t>
            </a:r>
            <a:endParaRPr lang="en-US" sz="1800" dirty="0">
              <a:solidFill>
                <a:schemeClr val="accent2">
                  <a:lumMod val="75000"/>
                </a:schemeClr>
              </a:solidFill>
              <a:latin typeface="Arial"/>
              <a:ea typeface="Roboto Light" panose="02000000000000000000" pitchFamily="2" charset="0"/>
              <a:cs typeface="Roboto Light"/>
            </a:endParaRPr>
          </a:p>
          <a:p>
            <a:pPr marL="894715" lvl="1" indent="-285750">
              <a:buFont typeface="Courier New"/>
              <a:buChar char="o"/>
            </a:pPr>
            <a:r>
              <a:rPr lang="en-US" sz="1800" dirty="0">
                <a:solidFill>
                  <a:schemeClr val="accent2">
                    <a:lumMod val="75000"/>
                  </a:schemeClr>
                </a:solidFill>
                <a:latin typeface="Arial"/>
                <a:ea typeface="Roboto Light"/>
                <a:cs typeface="Roboto Light"/>
              </a:rPr>
              <a:t>Fun Run &amp; Walk</a:t>
            </a:r>
            <a:endParaRPr lang="en-US" sz="1800" dirty="0">
              <a:solidFill>
                <a:schemeClr val="accent2">
                  <a:lumMod val="75000"/>
                </a:schemeClr>
              </a:solidFill>
              <a:latin typeface="Arial"/>
              <a:ea typeface="Roboto Light" panose="02000000000000000000" pitchFamily="2" charset="0"/>
              <a:cs typeface="Roboto Light"/>
            </a:endParaRPr>
          </a:p>
          <a:p>
            <a:endParaRPr lang="en-US" sz="3700" dirty="0">
              <a:solidFill>
                <a:srgbClr val="E0622C"/>
              </a:solidFill>
              <a:latin typeface="Roboto Light" panose="02000000000000000000" pitchFamily="2" charset="0"/>
              <a:ea typeface="Roboto Light" panose="02000000000000000000" pitchFamily="2" charset="0"/>
              <a:cs typeface="Roboto Light"/>
            </a:endParaRPr>
          </a:p>
        </p:txBody>
      </p:sp>
      <p:pic>
        <p:nvPicPr>
          <p:cNvPr id="10" name="Picture 9">
            <a:extLst>
              <a:ext uri="{FF2B5EF4-FFF2-40B4-BE49-F238E27FC236}">
                <a16:creationId xmlns:a16="http://schemas.microsoft.com/office/drawing/2014/main" id="{1FC0BD0C-726E-EFA5-5FE2-468A6334788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0" y="76200"/>
            <a:ext cx="450072" cy="452629"/>
          </a:xfrm>
          <a:prstGeom prst="rect">
            <a:avLst/>
          </a:prstGeom>
        </p:spPr>
      </p:pic>
    </p:spTree>
    <p:extLst>
      <p:ext uri="{BB962C8B-B14F-4D97-AF65-F5344CB8AC3E}">
        <p14:creationId xmlns:p14="http://schemas.microsoft.com/office/powerpoint/2010/main" val="3911296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CEDAA-B851-EC06-372B-C8AD7159214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Gold Sponsors</a:t>
            </a:r>
          </a:p>
        </p:txBody>
      </p:sp>
    </p:spTree>
    <p:extLst>
      <p:ext uri="{BB962C8B-B14F-4D97-AF65-F5344CB8AC3E}">
        <p14:creationId xmlns:p14="http://schemas.microsoft.com/office/powerpoint/2010/main" val="2543974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5116-34AC-C07E-5AF0-CF75740C7F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Silver Sponsors</a:t>
            </a:r>
          </a:p>
        </p:txBody>
      </p:sp>
    </p:spTree>
    <p:extLst>
      <p:ext uri="{BB962C8B-B14F-4D97-AF65-F5344CB8AC3E}">
        <p14:creationId xmlns:p14="http://schemas.microsoft.com/office/powerpoint/2010/main" val="3218929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7D5C7F-FA6E-8B5B-2A41-90660B477734}"/>
              </a:ext>
              <a:ext uri="{C183D7F6-B498-43B3-948B-1728B52AA6E4}">
                <adec:decorative xmlns:adec="http://schemas.microsoft.com/office/drawing/2017/decorative" val="1"/>
              </a:ext>
            </a:extLst>
          </p:cNvPr>
          <p:cNvSpPr/>
          <p:nvPr/>
        </p:nvSpPr>
        <p:spPr>
          <a:xfrm>
            <a:off x="457200" y="1214438"/>
            <a:ext cx="11255829" cy="4604659"/>
          </a:xfrm>
          <a:prstGeom prst="rect">
            <a:avLst/>
          </a:prstGeom>
          <a:solidFill>
            <a:srgbClr val="FDFCF9"/>
          </a:solidFill>
          <a:ln w="38100">
            <a:solidFill>
              <a:srgbClr val="95B1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1BAE95-8D8B-1BEF-4E38-2DD0F450E322}"/>
              </a:ext>
              <a:ext uri="{C183D7F6-B498-43B3-948B-1728B52AA6E4}">
                <adec:decorative xmlns:adec="http://schemas.microsoft.com/office/drawing/2017/decorative" val="1"/>
              </a:ext>
            </a:extLst>
          </p:cNvPr>
          <p:cNvSpPr>
            <a:spLocks noGrp="1"/>
          </p:cNvSpPr>
          <p:nvPr>
            <p:ph type="title"/>
          </p:nvPr>
        </p:nvSpPr>
        <p:spPr>
          <a:xfrm>
            <a:off x="838200" y="1327355"/>
            <a:ext cx="10515600" cy="859254"/>
          </a:xfrm>
        </p:spPr>
        <p:txBody>
          <a:bodyPr anchor="ctr">
            <a:normAutofit/>
          </a:bodyPr>
          <a:lstStyle/>
          <a:p>
            <a:pPr algn="ctr"/>
            <a:r>
              <a:rPr lang="en-US" sz="4000" b="1" dirty="0">
                <a:solidFill>
                  <a:srgbClr val="54301A"/>
                </a:solidFill>
                <a:latin typeface="Arial" panose="020B0604020202020204" pitchFamily="34" charset="0"/>
                <a:cs typeface="Arial" panose="020B0604020202020204" pitchFamily="34" charset="0"/>
              </a:rPr>
              <a:t>Monday’s Plenary Speaker</a:t>
            </a:r>
          </a:p>
        </p:txBody>
      </p:sp>
      <p:sp>
        <p:nvSpPr>
          <p:cNvPr id="3" name="Content Placeholder 2">
            <a:extLst>
              <a:ext uri="{FF2B5EF4-FFF2-40B4-BE49-F238E27FC236}">
                <a16:creationId xmlns:a16="http://schemas.microsoft.com/office/drawing/2014/main" id="{18043D1E-5138-4DE5-562A-D6888E0D8559}"/>
              </a:ext>
              <a:ext uri="{C183D7F6-B498-43B3-948B-1728B52AA6E4}">
                <adec:decorative xmlns:adec="http://schemas.microsoft.com/office/drawing/2017/decorative" val="1"/>
              </a:ext>
            </a:extLst>
          </p:cNvPr>
          <p:cNvSpPr>
            <a:spLocks noGrp="1"/>
          </p:cNvSpPr>
          <p:nvPr>
            <p:ph idx="1"/>
          </p:nvPr>
        </p:nvSpPr>
        <p:spPr>
          <a:xfrm>
            <a:off x="3652028" y="2186610"/>
            <a:ext cx="7449019" cy="3131348"/>
          </a:xfrm>
        </p:spPr>
        <p:txBody>
          <a:bodyPr vert="horz" lIns="91440" tIns="45720" rIns="91440" bIns="45720" rtlCol="0" anchor="t">
            <a:noAutofit/>
          </a:bodyPr>
          <a:lstStyle/>
          <a:p>
            <a:pPr marL="0" indent="0">
              <a:lnSpc>
                <a:spcPct val="105000"/>
              </a:lnSpc>
              <a:buNone/>
            </a:pPr>
            <a:r>
              <a:rPr lang="en-US" sz="1700" b="1" dirty="0">
                <a:solidFill>
                  <a:srgbClr val="B4383C"/>
                </a:solidFill>
                <a:latin typeface="Arial"/>
                <a:ea typeface="Arial" charset="0"/>
                <a:cs typeface="Arial"/>
              </a:rPr>
              <a:t>Dr. Sharon Watkins</a:t>
            </a:r>
            <a:r>
              <a:rPr lang="en-US" sz="1700" dirty="0">
                <a:effectLst/>
              </a:rPr>
              <a:t> retired from the Pennsylvania Department of Health in November 2023, having served most recently as the Director for the Bureau of Epidemiology and the State Epidemiologist. Prior to joining the department in 2015, she served as Chief for the Bureau of Epidemiology and as Director of Public Health Research for the Florida Department of Health. Dr. Watkins also served on the CSTE Executive Board from 2012 to 2021—including a term as President from 2019-2020</a:t>
            </a:r>
            <a:r>
              <a:rPr lang="en-US" sz="1700" dirty="0"/>
              <a:t>—</a:t>
            </a:r>
            <a:r>
              <a:rPr lang="en-US" sz="1700" dirty="0">
                <a:effectLst/>
              </a:rPr>
              <a:t>and was the recipient of the 2023 CSTE Pumphandle Award. Dr. Watkins is a graduate of Ohio State University where she specialized in Epidemiology, Environmental Epidemiology, and Perinatal/Maternal &amp; Child Epidemiology.</a:t>
            </a:r>
          </a:p>
        </p:txBody>
      </p:sp>
      <p:pic>
        <p:nvPicPr>
          <p:cNvPr id="5" name="Picture 4">
            <a:extLst>
              <a:ext uri="{FF2B5EF4-FFF2-40B4-BE49-F238E27FC236}">
                <a16:creationId xmlns:a16="http://schemas.microsoft.com/office/drawing/2014/main" id="{ED033A6E-AB7D-86A3-DEF1-75F8C4F8F10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90953" y="2215485"/>
            <a:ext cx="2303534" cy="2809188"/>
          </a:xfrm>
          <a:prstGeom prst="rect">
            <a:avLst/>
          </a:prstGeom>
        </p:spPr>
      </p:pic>
    </p:spTree>
    <p:extLst>
      <p:ext uri="{BB962C8B-B14F-4D97-AF65-F5344CB8AC3E}">
        <p14:creationId xmlns:p14="http://schemas.microsoft.com/office/powerpoint/2010/main" val="332413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68939C-9C9C-AFF2-AFCE-61801EB39376}"/>
              </a:ext>
              <a:ext uri="{C183D7F6-B498-43B3-948B-1728B52AA6E4}">
                <adec:decorative xmlns:adec="http://schemas.microsoft.com/office/drawing/2017/decorative" val="1"/>
              </a:ext>
            </a:extLst>
          </p:cNvPr>
          <p:cNvSpPr/>
          <p:nvPr/>
        </p:nvSpPr>
        <p:spPr>
          <a:xfrm>
            <a:off x="457200" y="1214438"/>
            <a:ext cx="11255829" cy="4786312"/>
          </a:xfrm>
          <a:prstGeom prst="rect">
            <a:avLst/>
          </a:prstGeom>
          <a:solidFill>
            <a:srgbClr val="FCF7F0"/>
          </a:solidFill>
          <a:ln w="38100">
            <a:solidFill>
              <a:srgbClr val="B438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92E260-C0FC-2A98-6F5F-5C6B9C6D36EB}"/>
              </a:ext>
              <a:ext uri="{C183D7F6-B498-43B3-948B-1728B52AA6E4}">
                <adec:decorative xmlns:adec="http://schemas.microsoft.com/office/drawing/2017/decorative" val="1"/>
              </a:ext>
            </a:extLst>
          </p:cNvPr>
          <p:cNvSpPr>
            <a:spLocks noGrp="1"/>
          </p:cNvSpPr>
          <p:nvPr>
            <p:ph type="title"/>
          </p:nvPr>
        </p:nvSpPr>
        <p:spPr>
          <a:xfrm>
            <a:off x="917608" y="1389413"/>
            <a:ext cx="10436191" cy="803772"/>
          </a:xfrm>
        </p:spPr>
        <p:txBody>
          <a:bodyPr anchor="ctr"/>
          <a:lstStyle/>
          <a:p>
            <a:pPr algn="ctr"/>
            <a:r>
              <a:rPr lang="en-US" sz="4000" b="1" dirty="0">
                <a:solidFill>
                  <a:srgbClr val="54301A"/>
                </a:solidFill>
              </a:rPr>
              <a:t>Tuesday’s</a:t>
            </a:r>
            <a:r>
              <a:rPr lang="en-US" b="1" dirty="0">
                <a:solidFill>
                  <a:srgbClr val="54301A"/>
                </a:solidFill>
              </a:rPr>
              <a:t> Plenary Speakers</a:t>
            </a:r>
          </a:p>
        </p:txBody>
      </p:sp>
      <p:sp>
        <p:nvSpPr>
          <p:cNvPr id="3" name="Content Placeholder 2">
            <a:extLst>
              <a:ext uri="{FF2B5EF4-FFF2-40B4-BE49-F238E27FC236}">
                <a16:creationId xmlns:a16="http://schemas.microsoft.com/office/drawing/2014/main" id="{91DB5B14-C9CB-7864-C0B6-6672E56576B9}"/>
              </a:ext>
              <a:ext uri="{C183D7F6-B498-43B3-948B-1728B52AA6E4}">
                <adec:decorative xmlns:adec="http://schemas.microsoft.com/office/drawing/2017/decorative" val="1"/>
              </a:ext>
            </a:extLst>
          </p:cNvPr>
          <p:cNvSpPr>
            <a:spLocks noGrp="1"/>
          </p:cNvSpPr>
          <p:nvPr>
            <p:ph sz="half" idx="1"/>
          </p:nvPr>
        </p:nvSpPr>
        <p:spPr>
          <a:xfrm>
            <a:off x="2501900" y="4118761"/>
            <a:ext cx="8772490" cy="1677961"/>
          </a:xfrm>
        </p:spPr>
        <p:txBody>
          <a:bodyPr wrap="square">
            <a:normAutofit fontScale="92500"/>
          </a:bodyPr>
          <a:lstStyle/>
          <a:p>
            <a:pPr>
              <a:lnSpc>
                <a:spcPct val="100000"/>
              </a:lnSpc>
            </a:pPr>
            <a:r>
              <a:rPr lang="en-US" sz="1700" b="1" dirty="0">
                <a:solidFill>
                  <a:srgbClr val="E0622C"/>
                </a:solidFill>
              </a:rPr>
              <a:t>Dr. Ruth Abaya, MD, MPH </a:t>
            </a:r>
            <a:r>
              <a:rPr lang="en-US" sz="1700" dirty="0"/>
              <a:t>holds a combined MD/MPH degree from Northwestern University. She is an Attending Physician in the Emergency Department at Children's Hospital of Philadelphia and a Practice-based Scholar at CHOP's Center for Violence Prevention. She is also an Assistant Professor of Pediatrics at the Perelman School of Medicine at UPenn. Dr. Abaya focuses on violence prevention and leads efforts to create a registry for firearm injuries in Philadelphia. She is a fellow of the Stoneleigh Foundation and a member of the National Medical Council on Gun Violence.</a:t>
            </a:r>
          </a:p>
        </p:txBody>
      </p:sp>
      <p:pic>
        <p:nvPicPr>
          <p:cNvPr id="5" name="Picture 4">
            <a:extLst>
              <a:ext uri="{FF2B5EF4-FFF2-40B4-BE49-F238E27FC236}">
                <a16:creationId xmlns:a16="http://schemas.microsoft.com/office/drawing/2014/main" id="{B8090D3D-89E7-A1A3-F584-11FE8583A05F}"/>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0824" y="4113903"/>
            <a:ext cx="1375927" cy="1677959"/>
          </a:xfrm>
          <a:prstGeom prst="rect">
            <a:avLst/>
          </a:prstGeom>
        </p:spPr>
      </p:pic>
      <p:sp>
        <p:nvSpPr>
          <p:cNvPr id="9" name="Content Placeholder 2">
            <a:extLst>
              <a:ext uri="{FF2B5EF4-FFF2-40B4-BE49-F238E27FC236}">
                <a16:creationId xmlns:a16="http://schemas.microsoft.com/office/drawing/2014/main" id="{B8230A42-808E-A1F3-20D6-7DC7FA09900F}"/>
              </a:ext>
              <a:ext uri="{C183D7F6-B498-43B3-948B-1728B52AA6E4}">
                <adec:decorative xmlns:adec="http://schemas.microsoft.com/office/drawing/2017/decorative" val="1"/>
              </a:ext>
            </a:extLst>
          </p:cNvPr>
          <p:cNvSpPr txBox="1">
            <a:spLocks/>
          </p:cNvSpPr>
          <p:nvPr/>
        </p:nvSpPr>
        <p:spPr>
          <a:xfrm>
            <a:off x="2501900" y="2324797"/>
            <a:ext cx="8772490" cy="1652511"/>
          </a:xfrm>
          <a:prstGeom prst="rect">
            <a:avLst/>
          </a:prstGeom>
        </p:spPr>
        <p:txBody>
          <a:bodyPr vert="horz" wrap="square"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solidFill>
                  <a:srgbClr val="E0622C"/>
                </a:solidFill>
                <a:latin typeface="Calibri" panose="020F0502020204030204" pitchFamily="34" charset="0"/>
                <a:ea typeface="Calibri" panose="020F0502020204030204" pitchFamily="34" charset="0"/>
                <a:cs typeface="Calibri" panose="020F0502020204030204" pitchFamily="34" charset="0"/>
              </a:rPr>
              <a:t>Dr. Melanie Nadeau, PhD, MPH </a:t>
            </a:r>
            <a:r>
              <a:rPr lang="en-US" sz="1600" dirty="0">
                <a:latin typeface="Calibri" panose="020F0502020204030204" pitchFamily="34" charset="0"/>
                <a:ea typeface="Calibri" panose="020F0502020204030204" pitchFamily="34" charset="0"/>
                <a:cs typeface="Calibri" panose="020F0502020204030204" pitchFamily="34" charset="0"/>
              </a:rPr>
              <a:t>is</a:t>
            </a:r>
            <a:r>
              <a:rPr lang="en-US" sz="1600" b="1" dirty="0">
                <a:solidFill>
                  <a:srgbClr val="E0622C"/>
                </a:solidFill>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enrolled citizen of the Turtle Mountain Band of Chippewa Indians, and holds an MPH in community health education and PhD in social/behavioral epidemiology from the University of Minnesota. As a community-led scholar, she has nearly two decades of experience working on research and evaluation projects within the American Indian community. Dr. Nadeau serves in multiple leadership roles, including Graduate Program Director and Assistant Professor for the Indigenous Health PhD program at the University of North Dakota.</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D39B3052-7677-DD22-7B4E-337469F15AFD}"/>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946849" y="2327288"/>
            <a:ext cx="1355059" cy="1652511"/>
          </a:xfrm>
          <a:prstGeom prst="rect">
            <a:avLst/>
          </a:prstGeom>
        </p:spPr>
      </p:pic>
    </p:spTree>
    <p:extLst>
      <p:ext uri="{BB962C8B-B14F-4D97-AF65-F5344CB8AC3E}">
        <p14:creationId xmlns:p14="http://schemas.microsoft.com/office/powerpoint/2010/main" val="3332503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913A17-0282-5421-1F62-753EEC8523D3}"/>
              </a:ext>
              <a:ext uri="{C183D7F6-B498-43B3-948B-1728B52AA6E4}">
                <adec:decorative xmlns:adec="http://schemas.microsoft.com/office/drawing/2017/decorative" val="1"/>
              </a:ext>
            </a:extLst>
          </p:cNvPr>
          <p:cNvSpPr/>
          <p:nvPr/>
        </p:nvSpPr>
        <p:spPr>
          <a:xfrm>
            <a:off x="457200" y="742952"/>
            <a:ext cx="11255829" cy="5486400"/>
          </a:xfrm>
          <a:prstGeom prst="rect">
            <a:avLst/>
          </a:prstGeom>
          <a:solidFill>
            <a:srgbClr val="FDFCF9"/>
          </a:solidFill>
          <a:ln w="38100">
            <a:solidFill>
              <a:srgbClr val="E0B3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977DB34-68CD-E9EA-9090-6F238B8311C4}"/>
              </a:ext>
              <a:ext uri="{C183D7F6-B498-43B3-948B-1728B52AA6E4}">
                <adec:decorative xmlns:adec="http://schemas.microsoft.com/office/drawing/2017/decorative" val="1"/>
              </a:ext>
            </a:extLst>
          </p:cNvPr>
          <p:cNvSpPr>
            <a:spLocks noGrp="1"/>
          </p:cNvSpPr>
          <p:nvPr>
            <p:ph type="ctrTitle"/>
          </p:nvPr>
        </p:nvSpPr>
        <p:spPr>
          <a:xfrm>
            <a:off x="457199" y="1016183"/>
            <a:ext cx="11277601" cy="1080915"/>
          </a:xfrm>
        </p:spPr>
        <p:txBody>
          <a:bodyPr anchor="ctr">
            <a:normAutofit/>
          </a:bodyPr>
          <a:lstStyle/>
          <a:p>
            <a:r>
              <a:rPr lang="en-US" sz="5000" b="1" dirty="0">
                <a:solidFill>
                  <a:srgbClr val="54301A"/>
                </a:solidFill>
              </a:rPr>
              <a:t>Wednesday’s Plenary Speakers</a:t>
            </a:r>
          </a:p>
        </p:txBody>
      </p:sp>
      <p:sp>
        <p:nvSpPr>
          <p:cNvPr id="7" name="Content Placeholder 2">
            <a:extLst>
              <a:ext uri="{FF2B5EF4-FFF2-40B4-BE49-F238E27FC236}">
                <a16:creationId xmlns:a16="http://schemas.microsoft.com/office/drawing/2014/main" id="{B4A168B0-07BC-5ED8-2C4D-06FF4BB07591}"/>
              </a:ext>
              <a:ext uri="{C183D7F6-B498-43B3-948B-1728B52AA6E4}">
                <adec:decorative xmlns:adec="http://schemas.microsoft.com/office/drawing/2017/decorative" val="1"/>
              </a:ext>
            </a:extLst>
          </p:cNvPr>
          <p:cNvSpPr txBox="1">
            <a:spLocks/>
          </p:cNvSpPr>
          <p:nvPr/>
        </p:nvSpPr>
        <p:spPr>
          <a:xfrm>
            <a:off x="2438400" y="4006059"/>
            <a:ext cx="8772490" cy="1677961"/>
          </a:xfrm>
          <a:prstGeom prst="rect">
            <a:avLst/>
          </a:prstGeom>
        </p:spPr>
        <p:txBody>
          <a:bodyPr vert="horz" wrap="squar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600" b="1" dirty="0">
                <a:solidFill>
                  <a:srgbClr val="B4383C"/>
                </a:solidFill>
              </a:rPr>
              <a:t>Dr. Stephen Cole </a:t>
            </a:r>
            <a:r>
              <a:rPr lang="en-US" sz="1600" b="0" i="0" u="none" strike="noStrike" dirty="0">
                <a:solidFill>
                  <a:srgbClr val="000000"/>
                </a:solidFill>
                <a:effectLst/>
              </a:rPr>
              <a:t>is an Assistant Professor of Clinical Microbiology at the University of Pennsylvania School of Veterinary Medicine. With a Veterinary Medicine degree from UPenn and an MS in Microbiology, Dr. Cole’s specializes in Clinical Bacteriology, Mycology, and Infectious Diseases. His research aims to combat antibiotic-resistant bacteria in companion animals and promote antimicrobial stewardship.</a:t>
            </a:r>
            <a:endParaRPr lang="en-US" sz="1600" dirty="0"/>
          </a:p>
        </p:txBody>
      </p:sp>
      <p:pic>
        <p:nvPicPr>
          <p:cNvPr id="8" name="Picture 7">
            <a:extLst>
              <a:ext uri="{FF2B5EF4-FFF2-40B4-BE49-F238E27FC236}">
                <a16:creationId xmlns:a16="http://schemas.microsoft.com/office/drawing/2014/main" id="{6009A11B-7A84-8698-F9DD-BDEAB54C1B8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77324" y="4001201"/>
            <a:ext cx="1375926" cy="1677959"/>
          </a:xfrm>
          <a:prstGeom prst="rect">
            <a:avLst/>
          </a:prstGeom>
        </p:spPr>
      </p:pic>
      <p:sp>
        <p:nvSpPr>
          <p:cNvPr id="9" name="Content Placeholder 2">
            <a:extLst>
              <a:ext uri="{FF2B5EF4-FFF2-40B4-BE49-F238E27FC236}">
                <a16:creationId xmlns:a16="http://schemas.microsoft.com/office/drawing/2014/main" id="{B93790BB-9E15-A29C-4055-5924A5A1CE3B}"/>
              </a:ext>
              <a:ext uri="{C183D7F6-B498-43B3-948B-1728B52AA6E4}">
                <adec:decorative xmlns:adec="http://schemas.microsoft.com/office/drawing/2017/decorative" val="1"/>
              </a:ext>
            </a:extLst>
          </p:cNvPr>
          <p:cNvSpPr txBox="1">
            <a:spLocks/>
          </p:cNvSpPr>
          <p:nvPr/>
        </p:nvSpPr>
        <p:spPr>
          <a:xfrm>
            <a:off x="2438400" y="2212095"/>
            <a:ext cx="8772490" cy="1652511"/>
          </a:xfrm>
          <a:prstGeom prst="rect">
            <a:avLst/>
          </a:prstGeom>
        </p:spPr>
        <p:txBody>
          <a:bodyPr vert="horz" wrap="square"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solidFill>
                  <a:srgbClr val="B4383C"/>
                </a:solidFill>
              </a:rPr>
              <a:t>Dr. Richard Chipman</a:t>
            </a:r>
            <a:r>
              <a:rPr lang="en-US" sz="1600" b="0" i="0" u="none" strike="noStrike" dirty="0">
                <a:solidFill>
                  <a:srgbClr val="000000"/>
                </a:solidFill>
                <a:effectLst/>
              </a:rPr>
              <a:t> is a Certified Wildlife Biologist and the National Rabies Management Coordinator for the USDA’s Animal and Plant Health Inspection Service. With a career spanning over three decades, Dr. Chipman’s expertise includes research and management of wildlife conflicts and diseases. He holds degrees from the University of Maine, University of Vermont, and University at Albany, SUNY, and has received multiple awards for his contributions to public health and wildlife management.</a:t>
            </a:r>
            <a:endParaRPr lang="en-US" sz="1600" dirty="0"/>
          </a:p>
        </p:txBody>
      </p:sp>
      <p:pic>
        <p:nvPicPr>
          <p:cNvPr id="10" name="Picture 9">
            <a:extLst>
              <a:ext uri="{FF2B5EF4-FFF2-40B4-BE49-F238E27FC236}">
                <a16:creationId xmlns:a16="http://schemas.microsoft.com/office/drawing/2014/main" id="{72E89E21-A8C9-86D8-4274-99314D4EDA9D}"/>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883349" y="2214586"/>
            <a:ext cx="1355059" cy="1652510"/>
          </a:xfrm>
          <a:prstGeom prst="rect">
            <a:avLst/>
          </a:prstGeom>
        </p:spPr>
      </p:pic>
    </p:spTree>
    <p:extLst>
      <p:ext uri="{BB962C8B-B14F-4D97-AF65-F5344CB8AC3E}">
        <p14:creationId xmlns:p14="http://schemas.microsoft.com/office/powerpoint/2010/main" val="2094686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99162-3F18-8E46-AA7A-C94C5C0C116D}"/>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dirty="0">
                <a:latin typeface="Arial"/>
                <a:cs typeface="Arial"/>
              </a:rPr>
              <a:t>Business Meeting, Thurs 6/13/24</a:t>
            </a:r>
            <a:endParaRPr lang="en-US" sz="4000" dirty="0"/>
          </a:p>
        </p:txBody>
      </p:sp>
      <p:sp>
        <p:nvSpPr>
          <p:cNvPr id="3" name="Content Placeholder 2">
            <a:extLst>
              <a:ext uri="{FF2B5EF4-FFF2-40B4-BE49-F238E27FC236}">
                <a16:creationId xmlns:a16="http://schemas.microsoft.com/office/drawing/2014/main" id="{42D520DA-088C-E64C-97DD-9C49F127E833}"/>
              </a:ext>
              <a:ext uri="{C183D7F6-B498-43B3-948B-1728B52AA6E4}">
                <adec:decorative xmlns:adec="http://schemas.microsoft.com/office/drawing/2017/decorative" val="1"/>
              </a:ext>
            </a:extLst>
          </p:cNvPr>
          <p:cNvSpPr>
            <a:spLocks noGrp="1"/>
          </p:cNvSpPr>
          <p:nvPr>
            <p:ph idx="1"/>
          </p:nvPr>
        </p:nvSpPr>
        <p:spPr/>
        <p:txBody>
          <a:bodyPr vert="horz" lIns="38576" tIns="19289" rIns="38576" bIns="19289" rtlCol="0" anchor="t">
            <a:normAutofit/>
          </a:bodyPr>
          <a:lstStyle/>
          <a:p>
            <a:pPr>
              <a:defRPr/>
            </a:pPr>
            <a:endParaRPr lang="en-US" sz="2400" dirty="0">
              <a:latin typeface="Arial"/>
              <a:cs typeface="Arial"/>
            </a:endParaRPr>
          </a:p>
          <a:p>
            <a:endParaRPr lang="en-US" dirty="0"/>
          </a:p>
          <a:p>
            <a:endParaRPr lang="en-US" dirty="0"/>
          </a:p>
        </p:txBody>
      </p:sp>
      <p:pic>
        <p:nvPicPr>
          <p:cNvPr id="4" name="Picture 3">
            <a:extLst>
              <a:ext uri="{FF2B5EF4-FFF2-40B4-BE49-F238E27FC236}">
                <a16:creationId xmlns:a16="http://schemas.microsoft.com/office/drawing/2014/main" id="{77F65D3D-9AB9-C5A0-CD02-2BF319C329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29308" y="2530306"/>
            <a:ext cx="7174332" cy="3267912"/>
          </a:xfrm>
          <a:prstGeom prst="rect">
            <a:avLst/>
          </a:prstGeom>
        </p:spPr>
      </p:pic>
      <p:sp>
        <p:nvSpPr>
          <p:cNvPr id="7" name="TextBox 11">
            <a:extLst>
              <a:ext uri="{FF2B5EF4-FFF2-40B4-BE49-F238E27FC236}">
                <a16:creationId xmlns:a16="http://schemas.microsoft.com/office/drawing/2014/main" id="{69348079-3941-134D-8DF4-0E0675F16879}"/>
              </a:ext>
              <a:ext uri="{C183D7F6-B498-43B3-948B-1728B52AA6E4}">
                <adec:decorative xmlns:adec="http://schemas.microsoft.com/office/drawing/2017/decorative" val="1"/>
              </a:ext>
            </a:extLst>
          </p:cNvPr>
          <p:cNvSpPr txBox="1"/>
          <p:nvPr/>
        </p:nvSpPr>
        <p:spPr>
          <a:xfrm>
            <a:off x="9858645" y="2124557"/>
            <a:ext cx="2411730" cy="40011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15345A"/>
                </a:solidFill>
                <a:latin typeface="Arial" panose="020B0604020202020204" pitchFamily="34" charset="0"/>
                <a:cs typeface="Arial" panose="020B0604020202020204" pitchFamily="34" charset="0"/>
              </a:rPr>
              <a:t>Members Strong!</a:t>
            </a:r>
          </a:p>
        </p:txBody>
      </p:sp>
      <p:sp>
        <p:nvSpPr>
          <p:cNvPr id="9" name="TextBox 10">
            <a:extLst>
              <a:ext uri="{FF2B5EF4-FFF2-40B4-BE49-F238E27FC236}">
                <a16:creationId xmlns:a16="http://schemas.microsoft.com/office/drawing/2014/main" id="{CF0B9C99-DA14-D54A-AE8B-0D213189BFF9}"/>
              </a:ext>
              <a:ext uri="{C183D7F6-B498-43B3-948B-1728B52AA6E4}">
                <adec:decorative xmlns:adec="http://schemas.microsoft.com/office/drawing/2017/decorative" val="1"/>
              </a:ext>
            </a:extLst>
          </p:cNvPr>
          <p:cNvSpPr txBox="1"/>
          <p:nvPr/>
        </p:nvSpPr>
        <p:spPr>
          <a:xfrm>
            <a:off x="9933492" y="1303997"/>
            <a:ext cx="2253680" cy="1015663"/>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a:solidFill>
                  <a:srgbClr val="9E925E"/>
                </a:solidFill>
              </a:rPr>
              <a:t>3585+</a:t>
            </a:r>
          </a:p>
        </p:txBody>
      </p:sp>
      <p:sp>
        <p:nvSpPr>
          <p:cNvPr id="11" name="TextBox 10">
            <a:extLst>
              <a:ext uri="{FF2B5EF4-FFF2-40B4-BE49-F238E27FC236}">
                <a16:creationId xmlns:a16="http://schemas.microsoft.com/office/drawing/2014/main" id="{85F86474-4867-B16A-6A30-B872C4F4A1CA}"/>
              </a:ext>
              <a:ext uri="{C183D7F6-B498-43B3-948B-1728B52AA6E4}">
                <adec:decorative xmlns:adec="http://schemas.microsoft.com/office/drawing/2017/decorative" val="1"/>
              </a:ext>
            </a:extLst>
          </p:cNvPr>
          <p:cNvSpPr txBox="1"/>
          <p:nvPr/>
        </p:nvSpPr>
        <p:spPr>
          <a:xfrm>
            <a:off x="280737" y="1550736"/>
            <a:ext cx="4344735"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latin typeface="Arial"/>
                <a:ea typeface="Calibri"/>
                <a:cs typeface="Calibri"/>
              </a:rPr>
              <a:t>Roll Call of States and Territories</a:t>
            </a:r>
          </a:p>
          <a:p>
            <a:pPr marL="285750" indent="-285750">
              <a:buFont typeface="Arial"/>
              <a:buChar char="•"/>
            </a:pPr>
            <a:r>
              <a:rPr lang="en-US" sz="2400" dirty="0">
                <a:latin typeface="Arial"/>
                <a:ea typeface="Calibri"/>
                <a:cs typeface="Calibri"/>
              </a:rPr>
              <a:t>State of CSTE Presentation </a:t>
            </a:r>
          </a:p>
          <a:p>
            <a:pPr marL="742950" lvl="1" indent="-285750">
              <a:buFont typeface="Courier New"/>
              <a:buChar char="o"/>
            </a:pPr>
            <a:r>
              <a:rPr lang="en-US" dirty="0">
                <a:latin typeface="Arial"/>
                <a:ea typeface="Calibri"/>
                <a:cs typeface="Calibri"/>
              </a:rPr>
              <a:t>Financial Overview</a:t>
            </a:r>
          </a:p>
          <a:p>
            <a:pPr marL="742950" lvl="1" indent="-285750">
              <a:buFont typeface="Courier New"/>
              <a:buChar char="o"/>
            </a:pPr>
            <a:r>
              <a:rPr lang="en-US" dirty="0">
                <a:latin typeface="Arial"/>
                <a:ea typeface="Calibri"/>
                <a:cs typeface="Calibri"/>
              </a:rPr>
              <a:t>Programmatic Accomplishments</a:t>
            </a:r>
          </a:p>
          <a:p>
            <a:pPr marL="285750" indent="-285750">
              <a:buFont typeface="Arial"/>
              <a:buChar char="•"/>
            </a:pPr>
            <a:r>
              <a:rPr lang="en-US" sz="2400" dirty="0">
                <a:latin typeface="Arial"/>
                <a:ea typeface="Calibri"/>
                <a:cs typeface="Calibri"/>
              </a:rPr>
              <a:t>Presentation of Position Statements</a:t>
            </a:r>
          </a:p>
          <a:p>
            <a:pPr marL="285750" indent="-285750">
              <a:buFont typeface="Arial"/>
              <a:buChar char="•"/>
            </a:pPr>
            <a:r>
              <a:rPr lang="en-US" sz="2400" dirty="0">
                <a:latin typeface="Arial"/>
                <a:ea typeface="Calibri"/>
                <a:cs typeface="Calibri"/>
              </a:rPr>
              <a:t>Introduction of the 2024-25 Executive Board </a:t>
            </a:r>
          </a:p>
        </p:txBody>
      </p:sp>
    </p:spTree>
    <p:extLst>
      <p:ext uri="{BB962C8B-B14F-4D97-AF65-F5344CB8AC3E}">
        <p14:creationId xmlns:p14="http://schemas.microsoft.com/office/powerpoint/2010/main" val="4277874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7621-CC9C-478E-94C5-869C43FF40E9}"/>
              </a:ext>
              <a:ext uri="{C183D7F6-B498-43B3-948B-1728B52AA6E4}">
                <adec:decorative xmlns:adec="http://schemas.microsoft.com/office/drawing/2017/decorative" val="1"/>
              </a:ext>
            </a:extLst>
          </p:cNvPr>
          <p:cNvSpPr>
            <a:spLocks noGrp="1"/>
          </p:cNvSpPr>
          <p:nvPr>
            <p:ph type="title"/>
          </p:nvPr>
        </p:nvSpPr>
        <p:spPr/>
        <p:txBody>
          <a:bodyPr lIns="91440" tIns="45720" rIns="91440" bIns="45720" anchor="ctr">
            <a:normAutofit/>
          </a:bodyPr>
          <a:lstStyle/>
          <a:p>
            <a:r>
              <a:rPr lang="en-US" dirty="0">
                <a:latin typeface="Arial"/>
                <a:cs typeface="Arial"/>
              </a:rPr>
              <a:t>2024-25</a:t>
            </a:r>
            <a:r>
              <a:rPr lang="en-US" sz="4000" dirty="0">
                <a:latin typeface="Arial"/>
                <a:cs typeface="Arial"/>
              </a:rPr>
              <a:t> Executive Board </a:t>
            </a:r>
            <a:endParaRPr lang="en-US" sz="4000" i="1" dirty="0">
              <a:latin typeface="Arial"/>
              <a:cs typeface="Arial"/>
            </a:endParaRPr>
          </a:p>
        </p:txBody>
      </p:sp>
      <p:pic>
        <p:nvPicPr>
          <p:cNvPr id="7" name="Picture 17">
            <a:extLst>
              <a:ext uri="{FF2B5EF4-FFF2-40B4-BE49-F238E27FC236}">
                <a16:creationId xmlns:a16="http://schemas.microsoft.com/office/drawing/2014/main" id="{D0F7CF9A-2A7C-55C4-8836-9E59CE25FC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7744" y="3967139"/>
            <a:ext cx="1911579" cy="1931582"/>
          </a:xfrm>
          <a:prstGeom prst="rect">
            <a:avLst/>
          </a:prstGeom>
        </p:spPr>
      </p:pic>
      <p:pic>
        <p:nvPicPr>
          <p:cNvPr id="18" name="Picture 28">
            <a:extLst>
              <a:ext uri="{FF2B5EF4-FFF2-40B4-BE49-F238E27FC236}">
                <a16:creationId xmlns:a16="http://schemas.microsoft.com/office/drawing/2014/main" id="{343900DF-F657-2201-4D9A-D0E33658E3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57111" y="3680585"/>
            <a:ext cx="1939403" cy="1931583"/>
          </a:xfrm>
          <a:prstGeom prst="rect">
            <a:avLst/>
          </a:prstGeom>
        </p:spPr>
      </p:pic>
      <p:pic>
        <p:nvPicPr>
          <p:cNvPr id="32" name="Picture 32">
            <a:extLst>
              <a:ext uri="{FF2B5EF4-FFF2-40B4-BE49-F238E27FC236}">
                <a16:creationId xmlns:a16="http://schemas.microsoft.com/office/drawing/2014/main" id="{CEAFE996-252C-4207-7A35-CE6FD93B137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42661" y="1508209"/>
            <a:ext cx="1593955" cy="1605632"/>
          </a:xfrm>
          <a:prstGeom prst="rect">
            <a:avLst/>
          </a:prstGeom>
          <a:effectLst/>
        </p:spPr>
      </p:pic>
      <p:pic>
        <p:nvPicPr>
          <p:cNvPr id="33" name="Picture 33">
            <a:extLst>
              <a:ext uri="{FF2B5EF4-FFF2-40B4-BE49-F238E27FC236}">
                <a16:creationId xmlns:a16="http://schemas.microsoft.com/office/drawing/2014/main" id="{98BE6FBC-C42A-9314-D599-D54EA980D1F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190974" y="1553671"/>
            <a:ext cx="1593955" cy="1587528"/>
          </a:xfrm>
          <a:prstGeom prst="rect">
            <a:avLst/>
          </a:prstGeom>
        </p:spPr>
      </p:pic>
      <p:sp>
        <p:nvSpPr>
          <p:cNvPr id="38" name="TextBox 37">
            <a:extLst>
              <a:ext uri="{FF2B5EF4-FFF2-40B4-BE49-F238E27FC236}">
                <a16:creationId xmlns:a16="http://schemas.microsoft.com/office/drawing/2014/main" id="{10A0C2CA-AEE9-1DE2-2F9F-612C41ADCB87}"/>
              </a:ext>
              <a:ext uri="{C183D7F6-B498-43B3-948B-1728B52AA6E4}">
                <adec:decorative xmlns:adec="http://schemas.microsoft.com/office/drawing/2017/decorative" val="1"/>
              </a:ext>
            </a:extLst>
          </p:cNvPr>
          <p:cNvSpPr txBox="1"/>
          <p:nvPr/>
        </p:nvSpPr>
        <p:spPr>
          <a:xfrm>
            <a:off x="7457607" y="3747541"/>
            <a:ext cx="23984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cs typeface="Calibri"/>
              </a:rPr>
              <a:t>Members at Large</a:t>
            </a:r>
            <a:endParaRPr lang="en-US" b="1" dirty="0">
              <a:latin typeface="Arial"/>
              <a:cs typeface="Arial"/>
            </a:endParaRPr>
          </a:p>
        </p:txBody>
      </p:sp>
      <p:sp>
        <p:nvSpPr>
          <p:cNvPr id="39" name="TextBox 38">
            <a:extLst>
              <a:ext uri="{FF2B5EF4-FFF2-40B4-BE49-F238E27FC236}">
                <a16:creationId xmlns:a16="http://schemas.microsoft.com/office/drawing/2014/main" id="{DBB4CA58-5493-7364-AB17-B54CD4614B33}"/>
              </a:ext>
              <a:ext uri="{C183D7F6-B498-43B3-948B-1728B52AA6E4}">
                <adec:decorative xmlns:adec="http://schemas.microsoft.com/office/drawing/2017/decorative" val="1"/>
              </a:ext>
            </a:extLst>
          </p:cNvPr>
          <p:cNvSpPr txBox="1"/>
          <p:nvPr/>
        </p:nvSpPr>
        <p:spPr>
          <a:xfrm>
            <a:off x="1785275" y="3634328"/>
            <a:ext cx="1511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cs typeface="Calibri"/>
              </a:rPr>
              <a:t>Officers</a:t>
            </a:r>
            <a:endParaRPr lang="en-US" b="1" dirty="0">
              <a:latin typeface="Arial"/>
            </a:endParaRPr>
          </a:p>
        </p:txBody>
      </p:sp>
      <p:cxnSp>
        <p:nvCxnSpPr>
          <p:cNvPr id="41" name="Straight Arrow Connector 40">
            <a:extLst>
              <a:ext uri="{FF2B5EF4-FFF2-40B4-BE49-F238E27FC236}">
                <a16:creationId xmlns:a16="http://schemas.microsoft.com/office/drawing/2014/main" id="{C8C705BE-9269-B5AB-B115-2AB3278E8BB8}"/>
              </a:ext>
              <a:ext uri="{C183D7F6-B498-43B3-948B-1728B52AA6E4}">
                <adec:decorative xmlns:adec="http://schemas.microsoft.com/office/drawing/2017/decorative" val="1"/>
              </a:ext>
            </a:extLst>
          </p:cNvPr>
          <p:cNvCxnSpPr>
            <a:cxnSpLocks/>
          </p:cNvCxnSpPr>
          <p:nvPr/>
        </p:nvCxnSpPr>
        <p:spPr>
          <a:xfrm>
            <a:off x="9716592" y="3926642"/>
            <a:ext cx="2088629" cy="2498"/>
          </a:xfrm>
          <a:prstGeom prst="straightConnector1">
            <a:avLst/>
          </a:prstGeom>
          <a:ln>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3" name="Straight Arrow Connector 2">
            <a:extLst>
              <a:ext uri="{FF2B5EF4-FFF2-40B4-BE49-F238E27FC236}">
                <a16:creationId xmlns:a16="http://schemas.microsoft.com/office/drawing/2014/main" id="{C36BEFC6-2DBD-36D7-2E50-E69316A97C9B}"/>
              </a:ext>
              <a:ext uri="{C183D7F6-B498-43B3-948B-1728B52AA6E4}">
                <adec:decorative xmlns:adec="http://schemas.microsoft.com/office/drawing/2017/decorative" val="1"/>
              </a:ext>
            </a:extLst>
          </p:cNvPr>
          <p:cNvCxnSpPr>
            <a:cxnSpLocks/>
          </p:cNvCxnSpPr>
          <p:nvPr/>
        </p:nvCxnSpPr>
        <p:spPr>
          <a:xfrm>
            <a:off x="5244526" y="3926641"/>
            <a:ext cx="2013678" cy="2498"/>
          </a:xfrm>
          <a:prstGeom prst="straightConnector1">
            <a:avLst/>
          </a:prstGeom>
          <a:ln>
            <a:solidFill>
              <a:srgbClr val="002060"/>
            </a:solidFill>
          </a:ln>
        </p:spPr>
        <p:style>
          <a:lnRef idx="3">
            <a:schemeClr val="accent1"/>
          </a:lnRef>
          <a:fillRef idx="0">
            <a:schemeClr val="accent1"/>
          </a:fillRef>
          <a:effectRef idx="2">
            <a:schemeClr val="accent1"/>
          </a:effectRef>
          <a:fontRef idx="minor">
            <a:schemeClr val="tx1"/>
          </a:fontRef>
        </p:style>
      </p:cxnSp>
      <p:pic>
        <p:nvPicPr>
          <p:cNvPr id="4" name="Picture 5">
            <a:extLst>
              <a:ext uri="{FF2B5EF4-FFF2-40B4-BE49-F238E27FC236}">
                <a16:creationId xmlns:a16="http://schemas.microsoft.com/office/drawing/2014/main" id="{EC9056B2-1480-EFC8-6095-F601779128D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339241" y="4098773"/>
            <a:ext cx="1448631" cy="157202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E0A47810-35C5-C27F-D292-4BE12ECD796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694348" y="1553671"/>
            <a:ext cx="1448631" cy="150824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1CEFB1F3-C71D-CF0E-6215-E595BABCCEA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48244" y="1336717"/>
            <a:ext cx="1763585" cy="189600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101B460F-8AD7-9D01-CD78-90337097C9C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353415" y="1553671"/>
            <a:ext cx="1448631" cy="1483385"/>
          </a:xfrm>
          <a:prstGeom prst="ellipse">
            <a:avLst/>
          </a:prstGeom>
          <a:ln w="63500" cap="rnd">
            <a:noFill/>
          </a:ln>
          <a:effectLst>
            <a:softEdge rad="0"/>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2BE48977-B4A9-EB77-6B1B-391DE5CCACFE}"/>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2668665" y="1289295"/>
            <a:ext cx="1895641" cy="1888121"/>
          </a:xfrm>
          <a:prstGeom prst="rect">
            <a:avLst/>
          </a:prstGeom>
        </p:spPr>
      </p:pic>
      <p:pic>
        <p:nvPicPr>
          <p:cNvPr id="14" name="Picture 13">
            <a:extLst>
              <a:ext uri="{FF2B5EF4-FFF2-40B4-BE49-F238E27FC236}">
                <a16:creationId xmlns:a16="http://schemas.microsoft.com/office/drawing/2014/main" id="{87ADE5A3-15C4-B72A-A78A-A55CFD5EF2C6}"/>
              </a:ext>
              <a:ext uri="{C183D7F6-B498-43B3-948B-1728B52AA6E4}">
                <adec:decorative xmlns:adec="http://schemas.microsoft.com/office/drawing/2017/decorative" val="1"/>
              </a:ext>
            </a:extLst>
          </p:cNvPr>
          <p:cNvPicPr>
            <a:picLocks noChangeAspect="1"/>
          </p:cNvPicPr>
          <p:nvPr/>
        </p:nvPicPr>
        <p:blipFill rotWithShape="1">
          <a:blip r:embed="rId12"/>
          <a:srcRect l="13666" r="7086"/>
          <a:stretch/>
        </p:blipFill>
        <p:spPr>
          <a:xfrm>
            <a:off x="7080960" y="4174538"/>
            <a:ext cx="1341053" cy="1572025"/>
          </a:xfrm>
          <a:prstGeom prst="ellipse">
            <a:avLst/>
          </a:prstGeom>
          <a:ln w="28575">
            <a:solidFill>
              <a:schemeClr val="bg2">
                <a:lumMod val="50000"/>
              </a:schemeClr>
            </a:solidFill>
          </a:ln>
        </p:spPr>
      </p:pic>
      <p:pic>
        <p:nvPicPr>
          <p:cNvPr id="16" name="Picture 15">
            <a:extLst>
              <a:ext uri="{FF2B5EF4-FFF2-40B4-BE49-F238E27FC236}">
                <a16:creationId xmlns:a16="http://schemas.microsoft.com/office/drawing/2014/main" id="{AAE2AF3E-B23E-5FE0-45A3-4C99F122882E}"/>
              </a:ext>
              <a:ext uri="{C183D7F6-B498-43B3-948B-1728B52AA6E4}">
                <adec:decorative xmlns:adec="http://schemas.microsoft.com/office/drawing/2017/decorative" val="1"/>
              </a:ext>
            </a:extLst>
          </p:cNvPr>
          <p:cNvPicPr>
            <a:picLocks noChangeAspect="1"/>
          </p:cNvPicPr>
          <p:nvPr/>
        </p:nvPicPr>
        <p:blipFill rotWithShape="1">
          <a:blip r:embed="rId13"/>
          <a:srcRect l="8871" t="-1" r="15289" b="593"/>
          <a:stretch/>
        </p:blipFill>
        <p:spPr>
          <a:xfrm>
            <a:off x="8747103" y="4116873"/>
            <a:ext cx="1332235" cy="1729759"/>
          </a:xfrm>
          <a:prstGeom prst="ellipse">
            <a:avLst/>
          </a:prstGeom>
          <a:ln w="28575">
            <a:solidFill>
              <a:schemeClr val="bg2">
                <a:lumMod val="50000"/>
              </a:schemeClr>
            </a:solidFill>
          </a:ln>
        </p:spPr>
      </p:pic>
      <p:pic>
        <p:nvPicPr>
          <p:cNvPr id="19" name="Picture 18">
            <a:extLst>
              <a:ext uri="{FF2B5EF4-FFF2-40B4-BE49-F238E27FC236}">
                <a16:creationId xmlns:a16="http://schemas.microsoft.com/office/drawing/2014/main" id="{A37470BA-4818-4904-42F2-0946DB103440}"/>
              </a:ext>
              <a:ext uri="{C183D7F6-B498-43B3-948B-1728B52AA6E4}">
                <adec:decorative xmlns:adec="http://schemas.microsoft.com/office/drawing/2017/decorative" val="1"/>
              </a:ext>
            </a:extLst>
          </p:cNvPr>
          <p:cNvPicPr>
            <a:picLocks noChangeAspect="1"/>
          </p:cNvPicPr>
          <p:nvPr/>
        </p:nvPicPr>
        <p:blipFill rotWithShape="1">
          <a:blip r:embed="rId14"/>
          <a:srcRect l="21300" t="13784" r="21300" b="13235"/>
          <a:stretch/>
        </p:blipFill>
        <p:spPr>
          <a:xfrm>
            <a:off x="10412445" y="4116873"/>
            <a:ext cx="1332236" cy="1677911"/>
          </a:xfrm>
          <a:prstGeom prst="ellipse">
            <a:avLst/>
          </a:prstGeom>
          <a:ln w="28575">
            <a:solidFill>
              <a:schemeClr val="bg2">
                <a:lumMod val="50000"/>
              </a:schemeClr>
            </a:solidFill>
          </a:ln>
        </p:spPr>
      </p:pic>
      <p:sp>
        <p:nvSpPr>
          <p:cNvPr id="9" name="TextBox 23">
            <a:extLst>
              <a:ext uri="{FF2B5EF4-FFF2-40B4-BE49-F238E27FC236}">
                <a16:creationId xmlns:a16="http://schemas.microsoft.com/office/drawing/2014/main" id="{5F7C7CD3-832B-A5A8-1D99-9F087CE71E98}"/>
              </a:ext>
              <a:ext uri="{C183D7F6-B498-43B3-948B-1728B52AA6E4}">
                <adec:decorative xmlns:adec="http://schemas.microsoft.com/office/drawing/2017/decorative" val="1"/>
              </a:ext>
            </a:extLst>
          </p:cNvPr>
          <p:cNvSpPr txBox="1"/>
          <p:nvPr/>
        </p:nvSpPr>
        <p:spPr>
          <a:xfrm>
            <a:off x="500700" y="3283464"/>
            <a:ext cx="1415772" cy="535530"/>
          </a:xfrm>
          <a:prstGeom prst="rect">
            <a:avLst/>
          </a:prstGeom>
          <a:noFill/>
          <a:ln>
            <a:noFill/>
          </a:ln>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Catherine Brown</a:t>
            </a:r>
          </a:p>
          <a:p>
            <a:pPr algn="ctr">
              <a:lnSpc>
                <a:spcPct val="80000"/>
              </a:lnSpc>
            </a:pPr>
            <a:r>
              <a:rPr lang="en-US" sz="1200" dirty="0">
                <a:latin typeface="Arial" panose="020B0604020202020204" pitchFamily="34" charset="0"/>
                <a:cs typeface="Arial" panose="020B0604020202020204" pitchFamily="34" charset="0"/>
              </a:rPr>
              <a:t>President</a:t>
            </a:r>
          </a:p>
          <a:p>
            <a:pPr algn="ctr">
              <a:lnSpc>
                <a:spcPct val="80000"/>
              </a:lnSpc>
            </a:pPr>
            <a:r>
              <a:rPr lang="en-US" sz="1200" dirty="0">
                <a:latin typeface="Arial" panose="020B0604020202020204" pitchFamily="34" charset="0"/>
                <a:cs typeface="Arial" panose="020B0604020202020204" pitchFamily="34" charset="0"/>
              </a:rPr>
              <a:t>Massachusetts</a:t>
            </a:r>
          </a:p>
        </p:txBody>
      </p:sp>
      <p:sp>
        <p:nvSpPr>
          <p:cNvPr id="11" name="TextBox 24">
            <a:extLst>
              <a:ext uri="{FF2B5EF4-FFF2-40B4-BE49-F238E27FC236}">
                <a16:creationId xmlns:a16="http://schemas.microsoft.com/office/drawing/2014/main" id="{0ED6E9FF-1116-4B37-FD45-7449B1979E03}"/>
              </a:ext>
              <a:ext uri="{C183D7F6-B498-43B3-948B-1728B52AA6E4}">
                <adec:decorative xmlns:adec="http://schemas.microsoft.com/office/drawing/2017/decorative" val="1"/>
              </a:ext>
            </a:extLst>
          </p:cNvPr>
          <p:cNvSpPr txBox="1"/>
          <p:nvPr/>
        </p:nvSpPr>
        <p:spPr>
          <a:xfrm>
            <a:off x="2770521" y="5682685"/>
            <a:ext cx="1552733" cy="535531"/>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Ruth Lynfield</a:t>
            </a:r>
          </a:p>
          <a:p>
            <a:pPr algn="ctr">
              <a:lnSpc>
                <a:spcPct val="80000"/>
              </a:lnSpc>
            </a:pPr>
            <a:r>
              <a:rPr lang="en-US" sz="1200" dirty="0">
                <a:latin typeface="Arial" panose="020B0604020202020204" pitchFamily="34" charset="0"/>
                <a:cs typeface="Arial" panose="020B0604020202020204" pitchFamily="34" charset="0"/>
              </a:rPr>
              <a:t>Secretary-Treasurer</a:t>
            </a:r>
          </a:p>
          <a:p>
            <a:pPr algn="ctr">
              <a:lnSpc>
                <a:spcPct val="80000"/>
              </a:lnSpc>
            </a:pPr>
            <a:r>
              <a:rPr lang="en-US" sz="1200" dirty="0">
                <a:latin typeface="Arial" panose="020B0604020202020204" pitchFamily="34" charset="0"/>
                <a:cs typeface="Arial" panose="020B0604020202020204" pitchFamily="34" charset="0"/>
              </a:rPr>
              <a:t>Minnesota</a:t>
            </a:r>
          </a:p>
        </p:txBody>
      </p:sp>
      <p:sp>
        <p:nvSpPr>
          <p:cNvPr id="12" name="TextBox 21">
            <a:extLst>
              <a:ext uri="{FF2B5EF4-FFF2-40B4-BE49-F238E27FC236}">
                <a16:creationId xmlns:a16="http://schemas.microsoft.com/office/drawing/2014/main" id="{08517A5A-FC24-A2EB-1C99-28BF7A116C84}"/>
              </a:ext>
              <a:ext uri="{C183D7F6-B498-43B3-948B-1728B52AA6E4}">
                <adec:decorative xmlns:adec="http://schemas.microsoft.com/office/drawing/2017/decorative" val="1"/>
              </a:ext>
            </a:extLst>
          </p:cNvPr>
          <p:cNvSpPr txBox="1"/>
          <p:nvPr/>
        </p:nvSpPr>
        <p:spPr>
          <a:xfrm>
            <a:off x="453891" y="5936718"/>
            <a:ext cx="1445331" cy="535531"/>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Sarah Lyon-Callo</a:t>
            </a:r>
          </a:p>
          <a:p>
            <a:pPr algn="ctr">
              <a:lnSpc>
                <a:spcPct val="80000"/>
              </a:lnSpc>
            </a:pPr>
            <a:r>
              <a:rPr lang="en-US" sz="1200" dirty="0">
                <a:latin typeface="Arial" panose="020B0604020202020204" pitchFamily="34" charset="0"/>
                <a:cs typeface="Arial" panose="020B0604020202020204" pitchFamily="34" charset="0"/>
              </a:rPr>
              <a:t>Vice President</a:t>
            </a:r>
          </a:p>
          <a:p>
            <a:pPr algn="ctr">
              <a:lnSpc>
                <a:spcPct val="80000"/>
              </a:lnSpc>
            </a:pPr>
            <a:r>
              <a:rPr lang="en-US" sz="1200" dirty="0">
                <a:latin typeface="Arial" panose="020B0604020202020204" pitchFamily="34" charset="0"/>
                <a:cs typeface="Arial" panose="020B0604020202020204" pitchFamily="34" charset="0"/>
              </a:rPr>
              <a:t>Michigan</a:t>
            </a:r>
          </a:p>
        </p:txBody>
      </p:sp>
      <p:sp>
        <p:nvSpPr>
          <p:cNvPr id="13" name="TextBox 21">
            <a:extLst>
              <a:ext uri="{FF2B5EF4-FFF2-40B4-BE49-F238E27FC236}">
                <a16:creationId xmlns:a16="http://schemas.microsoft.com/office/drawing/2014/main" id="{08517A5A-FC24-A2EB-1C99-28BF7A116C84}"/>
              </a:ext>
              <a:ext uri="{C183D7F6-B498-43B3-948B-1728B52AA6E4}">
                <adec:decorative xmlns:adec="http://schemas.microsoft.com/office/drawing/2017/decorative" val="1"/>
              </a:ext>
            </a:extLst>
          </p:cNvPr>
          <p:cNvSpPr txBox="1"/>
          <p:nvPr/>
        </p:nvSpPr>
        <p:spPr>
          <a:xfrm>
            <a:off x="3022137" y="3201355"/>
            <a:ext cx="1225015" cy="535531"/>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Kathy Turner</a:t>
            </a:r>
          </a:p>
          <a:p>
            <a:pPr algn="ctr">
              <a:lnSpc>
                <a:spcPct val="80000"/>
              </a:lnSpc>
            </a:pPr>
            <a:r>
              <a:rPr lang="en-US" sz="1200" dirty="0">
                <a:latin typeface="Arial" panose="020B0604020202020204" pitchFamily="34" charset="0"/>
                <a:cs typeface="Arial" panose="020B0604020202020204" pitchFamily="34" charset="0"/>
              </a:rPr>
              <a:t>President-Elect</a:t>
            </a:r>
          </a:p>
          <a:p>
            <a:pPr algn="ctr">
              <a:lnSpc>
                <a:spcPct val="80000"/>
              </a:lnSpc>
            </a:pPr>
            <a:r>
              <a:rPr lang="en-US" sz="1200" dirty="0">
                <a:latin typeface="Arial" panose="020B0604020202020204" pitchFamily="34" charset="0"/>
                <a:cs typeface="Arial" panose="020B0604020202020204" pitchFamily="34" charset="0"/>
              </a:rPr>
              <a:t>Idaho</a:t>
            </a:r>
          </a:p>
        </p:txBody>
      </p:sp>
      <p:sp>
        <p:nvSpPr>
          <p:cNvPr id="15" name="TextBox 25">
            <a:extLst>
              <a:ext uri="{FF2B5EF4-FFF2-40B4-BE49-F238E27FC236}">
                <a16:creationId xmlns:a16="http://schemas.microsoft.com/office/drawing/2014/main" id="{003C6E12-1BA0-5E49-7EC8-452CA6FFC44A}"/>
              </a:ext>
              <a:ext uri="{C183D7F6-B498-43B3-948B-1728B52AA6E4}">
                <adec:decorative xmlns:adec="http://schemas.microsoft.com/office/drawing/2017/decorative" val="1"/>
              </a:ext>
            </a:extLst>
          </p:cNvPr>
          <p:cNvSpPr txBox="1"/>
          <p:nvPr/>
        </p:nvSpPr>
        <p:spPr>
          <a:xfrm>
            <a:off x="5416825" y="3235101"/>
            <a:ext cx="1358350"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Sherri Davidson</a:t>
            </a:r>
          </a:p>
          <a:p>
            <a:pPr algn="ctr">
              <a:lnSpc>
                <a:spcPct val="80000"/>
              </a:lnSpc>
            </a:pPr>
            <a:r>
              <a:rPr lang="en-US" sz="1200" dirty="0">
                <a:latin typeface="Arial" panose="020B0604020202020204" pitchFamily="34" charset="0"/>
                <a:cs typeface="Arial" panose="020B0604020202020204" pitchFamily="34" charset="0"/>
              </a:rPr>
              <a:t>Alabama</a:t>
            </a:r>
          </a:p>
        </p:txBody>
      </p:sp>
      <p:sp>
        <p:nvSpPr>
          <p:cNvPr id="17" name="TextBox 32">
            <a:extLst>
              <a:ext uri="{FF2B5EF4-FFF2-40B4-BE49-F238E27FC236}">
                <a16:creationId xmlns:a16="http://schemas.microsoft.com/office/drawing/2014/main" id="{001255A4-308C-7045-8907-61EA3E9A0D5D}"/>
              </a:ext>
              <a:ext uri="{C183D7F6-B498-43B3-948B-1728B52AA6E4}">
                <adec:decorative xmlns:adec="http://schemas.microsoft.com/office/drawing/2017/decorative" val="1"/>
              </a:ext>
            </a:extLst>
          </p:cNvPr>
          <p:cNvSpPr txBox="1"/>
          <p:nvPr/>
        </p:nvSpPr>
        <p:spPr>
          <a:xfrm>
            <a:off x="5558977" y="5742819"/>
            <a:ext cx="994195"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Erica Pan</a:t>
            </a:r>
          </a:p>
          <a:p>
            <a:pPr algn="ctr">
              <a:lnSpc>
                <a:spcPct val="80000"/>
              </a:lnSpc>
            </a:pPr>
            <a:r>
              <a:rPr lang="en-US" sz="1200" dirty="0">
                <a:latin typeface="Arial" panose="020B0604020202020204" pitchFamily="34" charset="0"/>
                <a:cs typeface="Arial" panose="020B0604020202020204" pitchFamily="34" charset="0"/>
              </a:rPr>
              <a:t>California</a:t>
            </a:r>
          </a:p>
        </p:txBody>
      </p:sp>
      <p:sp>
        <p:nvSpPr>
          <p:cNvPr id="20" name="TextBox 29">
            <a:extLst>
              <a:ext uri="{FF2B5EF4-FFF2-40B4-BE49-F238E27FC236}">
                <a16:creationId xmlns:a16="http://schemas.microsoft.com/office/drawing/2014/main" id="{C64C8D34-F429-239F-8BF4-114B858649C5}"/>
              </a:ext>
              <a:ext uri="{C183D7F6-B498-43B3-948B-1728B52AA6E4}">
                <adec:decorative xmlns:adec="http://schemas.microsoft.com/office/drawing/2017/decorative" val="1"/>
              </a:ext>
            </a:extLst>
          </p:cNvPr>
          <p:cNvSpPr txBox="1"/>
          <p:nvPr/>
        </p:nvSpPr>
        <p:spPr>
          <a:xfrm>
            <a:off x="7070603" y="3217454"/>
            <a:ext cx="1338070"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Benjamin Chan</a:t>
            </a:r>
          </a:p>
          <a:p>
            <a:pPr algn="ctr">
              <a:lnSpc>
                <a:spcPct val="80000"/>
              </a:lnSpc>
            </a:pPr>
            <a:r>
              <a:rPr lang="en-US" sz="1200" dirty="0">
                <a:latin typeface="Arial" panose="020B0604020202020204" pitchFamily="34" charset="0"/>
                <a:cs typeface="Arial" panose="020B0604020202020204" pitchFamily="34" charset="0"/>
              </a:rPr>
              <a:t>New Hampshire</a:t>
            </a:r>
          </a:p>
        </p:txBody>
      </p:sp>
      <p:sp>
        <p:nvSpPr>
          <p:cNvPr id="21" name="TextBox 30">
            <a:extLst>
              <a:ext uri="{FF2B5EF4-FFF2-40B4-BE49-F238E27FC236}">
                <a16:creationId xmlns:a16="http://schemas.microsoft.com/office/drawing/2014/main" id="{7421CB3C-E9A9-3D63-5E80-28DC0CEDDA9B}"/>
              </a:ext>
              <a:ext uri="{C183D7F6-B498-43B3-948B-1728B52AA6E4}">
                <adec:decorative xmlns:adec="http://schemas.microsoft.com/office/drawing/2017/decorative" val="1"/>
              </a:ext>
            </a:extLst>
          </p:cNvPr>
          <p:cNvSpPr txBox="1"/>
          <p:nvPr/>
        </p:nvSpPr>
        <p:spPr>
          <a:xfrm>
            <a:off x="8871973" y="3160279"/>
            <a:ext cx="1228720"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Sarah Kemble</a:t>
            </a:r>
          </a:p>
          <a:p>
            <a:pPr algn="ctr">
              <a:lnSpc>
                <a:spcPct val="80000"/>
              </a:lnSpc>
            </a:pPr>
            <a:r>
              <a:rPr lang="en-US" sz="1200" dirty="0">
                <a:latin typeface="Arial" panose="020B0604020202020204" pitchFamily="34" charset="0"/>
                <a:cs typeface="Arial" panose="020B0604020202020204" pitchFamily="34" charset="0"/>
              </a:rPr>
              <a:t>Hawaii</a:t>
            </a:r>
          </a:p>
        </p:txBody>
      </p:sp>
      <p:sp>
        <p:nvSpPr>
          <p:cNvPr id="22" name="TextBox 31">
            <a:extLst>
              <a:ext uri="{FF2B5EF4-FFF2-40B4-BE49-F238E27FC236}">
                <a16:creationId xmlns:a16="http://schemas.microsoft.com/office/drawing/2014/main" id="{18D8CAF4-2851-6551-1D4B-1FBBA51D8100}"/>
              </a:ext>
              <a:ext uri="{C183D7F6-B498-43B3-948B-1728B52AA6E4}">
                <adec:decorative xmlns:adec="http://schemas.microsoft.com/office/drawing/2017/decorative" val="1"/>
              </a:ext>
            </a:extLst>
          </p:cNvPr>
          <p:cNvSpPr txBox="1"/>
          <p:nvPr/>
        </p:nvSpPr>
        <p:spPr>
          <a:xfrm>
            <a:off x="10296050" y="3163431"/>
            <a:ext cx="1505996"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Mary-Margaret Fill</a:t>
            </a:r>
          </a:p>
          <a:p>
            <a:pPr algn="ctr">
              <a:lnSpc>
                <a:spcPct val="80000"/>
              </a:lnSpc>
            </a:pPr>
            <a:r>
              <a:rPr lang="en-US" sz="1200" dirty="0">
                <a:latin typeface="Arial" panose="020B0604020202020204" pitchFamily="34" charset="0"/>
                <a:cs typeface="Arial" panose="020B0604020202020204" pitchFamily="34" charset="0"/>
              </a:rPr>
              <a:t>Tennessee</a:t>
            </a:r>
          </a:p>
        </p:txBody>
      </p:sp>
      <p:sp>
        <p:nvSpPr>
          <p:cNvPr id="23" name="TextBox 25">
            <a:extLst>
              <a:ext uri="{FF2B5EF4-FFF2-40B4-BE49-F238E27FC236}">
                <a16:creationId xmlns:a16="http://schemas.microsoft.com/office/drawing/2014/main" id="{45363B67-C9A2-6715-3BC2-F5539CA5F996}"/>
              </a:ext>
              <a:ext uri="{C183D7F6-B498-43B3-948B-1728B52AA6E4}">
                <adec:decorative xmlns:adec="http://schemas.microsoft.com/office/drawing/2017/decorative" val="1"/>
              </a:ext>
            </a:extLst>
          </p:cNvPr>
          <p:cNvSpPr txBox="1"/>
          <p:nvPr/>
        </p:nvSpPr>
        <p:spPr>
          <a:xfrm>
            <a:off x="7080960" y="5792591"/>
            <a:ext cx="1455656"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Rachelle Boulton</a:t>
            </a:r>
          </a:p>
          <a:p>
            <a:pPr algn="ctr">
              <a:lnSpc>
                <a:spcPct val="80000"/>
              </a:lnSpc>
            </a:pPr>
            <a:r>
              <a:rPr lang="en-US" sz="1200" dirty="0">
                <a:latin typeface="Arial" panose="020B0604020202020204" pitchFamily="34" charset="0"/>
                <a:cs typeface="Arial" panose="020B0604020202020204" pitchFamily="34" charset="0"/>
              </a:rPr>
              <a:t>Utah</a:t>
            </a:r>
          </a:p>
        </p:txBody>
      </p:sp>
      <p:sp>
        <p:nvSpPr>
          <p:cNvPr id="24" name="TextBox 25">
            <a:extLst>
              <a:ext uri="{FF2B5EF4-FFF2-40B4-BE49-F238E27FC236}">
                <a16:creationId xmlns:a16="http://schemas.microsoft.com/office/drawing/2014/main" id="{A8F762A5-C074-C34F-C304-A3395B3664D0}"/>
              </a:ext>
              <a:ext uri="{C183D7F6-B498-43B3-948B-1728B52AA6E4}">
                <adec:decorative xmlns:adec="http://schemas.microsoft.com/office/drawing/2017/decorative" val="1"/>
              </a:ext>
            </a:extLst>
          </p:cNvPr>
          <p:cNvSpPr txBox="1"/>
          <p:nvPr/>
        </p:nvSpPr>
        <p:spPr>
          <a:xfrm>
            <a:off x="10404428" y="5830418"/>
            <a:ext cx="1455656"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Theresa Sokol</a:t>
            </a:r>
          </a:p>
          <a:p>
            <a:pPr algn="ctr">
              <a:lnSpc>
                <a:spcPct val="80000"/>
              </a:lnSpc>
            </a:pPr>
            <a:r>
              <a:rPr lang="en-US" sz="1200" dirty="0">
                <a:latin typeface="Arial" panose="020B0604020202020204" pitchFamily="34" charset="0"/>
                <a:cs typeface="Arial" panose="020B0604020202020204" pitchFamily="34" charset="0"/>
              </a:rPr>
              <a:t>Louisiana</a:t>
            </a:r>
          </a:p>
        </p:txBody>
      </p:sp>
      <p:sp>
        <p:nvSpPr>
          <p:cNvPr id="26" name="Rectangle 25">
            <a:extLst>
              <a:ext uri="{FF2B5EF4-FFF2-40B4-BE49-F238E27FC236}">
                <a16:creationId xmlns:a16="http://schemas.microsoft.com/office/drawing/2014/main" id="{F1015E30-679D-1B6F-F9C8-94E8D7B1978E}"/>
              </a:ext>
              <a:ext uri="{C183D7F6-B498-43B3-948B-1728B52AA6E4}">
                <adec:decorative xmlns:adec="http://schemas.microsoft.com/office/drawing/2017/decorative" val="1"/>
              </a:ext>
            </a:extLst>
          </p:cNvPr>
          <p:cNvSpPr/>
          <p:nvPr/>
        </p:nvSpPr>
        <p:spPr>
          <a:xfrm>
            <a:off x="1916472" y="6176645"/>
            <a:ext cx="10166671" cy="5661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5" name="TextBox 25">
            <a:extLst>
              <a:ext uri="{FF2B5EF4-FFF2-40B4-BE49-F238E27FC236}">
                <a16:creationId xmlns:a16="http://schemas.microsoft.com/office/drawing/2014/main" id="{D1B8D097-1CB5-7729-36DD-002D32629705}"/>
              </a:ext>
              <a:ext uri="{C183D7F6-B498-43B3-948B-1728B52AA6E4}">
                <adec:decorative xmlns:adec="http://schemas.microsoft.com/office/drawing/2017/decorative" val="1"/>
              </a:ext>
            </a:extLst>
          </p:cNvPr>
          <p:cNvSpPr txBox="1"/>
          <p:nvPr/>
        </p:nvSpPr>
        <p:spPr>
          <a:xfrm>
            <a:off x="8685392" y="5865805"/>
            <a:ext cx="1610658" cy="83099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200" b="1" dirty="0">
                <a:latin typeface="Arial" panose="020B0604020202020204" pitchFamily="34" charset="0"/>
                <a:cs typeface="Arial" panose="020B0604020202020204" pitchFamily="34" charset="0"/>
              </a:rPr>
              <a:t>Bah-He-Toya-Mah “Sooner” Davenport</a:t>
            </a:r>
          </a:p>
          <a:p>
            <a:pPr algn="ctr">
              <a:lnSpc>
                <a:spcPct val="80000"/>
              </a:lnSpc>
            </a:pPr>
            <a:r>
              <a:rPr lang="en-US" sz="1200" dirty="0">
                <a:latin typeface="Arial" panose="020B0604020202020204" pitchFamily="34" charset="0"/>
                <a:cs typeface="Arial" panose="020B0604020202020204" pitchFamily="34" charset="0"/>
              </a:rPr>
              <a:t>Southern Plains Tribal Health Board </a:t>
            </a:r>
          </a:p>
        </p:txBody>
      </p:sp>
    </p:spTree>
    <p:extLst>
      <p:ext uri="{BB962C8B-B14F-4D97-AF65-F5344CB8AC3E}">
        <p14:creationId xmlns:p14="http://schemas.microsoft.com/office/powerpoint/2010/main" val="424893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p:txBody>
          <a:bodyPr lIns="121920" tIns="60960" rIns="121920" bIns="60960" anchor="b" anchorCtr="0"/>
          <a:lstStyle/>
          <a:p>
            <a:pPr>
              <a:lnSpc>
                <a:spcPct val="164835"/>
              </a:lnSpc>
            </a:pPr>
            <a:r>
              <a:rPr lang="en-US" dirty="0"/>
              <a:t>Agenda</a:t>
            </a: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type="body" sz="quarter" idx="10"/>
          </p:nvPr>
        </p:nvSpPr>
        <p:spPr/>
        <p:txBody>
          <a:bodyPr/>
          <a:lstStyle/>
          <a:p>
            <a:pPr marL="304158" indent="-304158">
              <a:lnSpc>
                <a:spcPct val="100000"/>
              </a:lnSpc>
            </a:pPr>
            <a:r>
              <a:rPr lang="en-US" sz="2651" b="0" dirty="0">
                <a:latin typeface="Calibri"/>
                <a:cs typeface="Calibri"/>
              </a:rPr>
              <a:t>Updates on the 2023 Annual Reconciliation</a:t>
            </a:r>
            <a:endParaRPr lang="en-US" sz="2651" b="0" dirty="0">
              <a:cs typeface="Calibri"/>
            </a:endParaRPr>
          </a:p>
          <a:p>
            <a:pPr marL="304158" indent="-304158">
              <a:lnSpc>
                <a:spcPct val="100000"/>
              </a:lnSpc>
            </a:pPr>
            <a:r>
              <a:rPr lang="en-US" sz="2651" b="0" dirty="0">
                <a:latin typeface="Calibri"/>
                <a:cs typeface="Calibri"/>
              </a:rPr>
              <a:t>Highlights from the 2024 Council of State and Territorial Epidemiologists (CSTE) Annual Conference</a:t>
            </a:r>
            <a:endParaRPr lang="en-US" sz="2651" b="0" dirty="0">
              <a:cs typeface="Calibri"/>
            </a:endParaRPr>
          </a:p>
          <a:p>
            <a:pPr marL="304158" indent="-304158">
              <a:lnSpc>
                <a:spcPct val="100000"/>
              </a:lnSpc>
            </a:pPr>
            <a:r>
              <a:rPr lang="en-US" sz="2651" b="0" dirty="0">
                <a:latin typeface="Calibri"/>
                <a:cs typeface="Calibri"/>
              </a:rPr>
              <a:t>Questions and Answers</a:t>
            </a:r>
          </a:p>
          <a:p>
            <a:pPr marL="0" indent="0">
              <a:lnSpc>
                <a:spcPct val="169230"/>
              </a:lnSpc>
              <a:buNone/>
            </a:pPr>
            <a:endParaRPr lang="en-US" dirty="0"/>
          </a:p>
        </p:txBody>
      </p:sp>
      <p:pic>
        <p:nvPicPr>
          <p:cNvPr id="2" name="Picture 1">
            <a:extLst>
              <a:ext uri="{FF2B5EF4-FFF2-40B4-BE49-F238E27FC236}">
                <a16:creationId xmlns:a16="http://schemas.microsoft.com/office/drawing/2014/main" id="{4DA33287-9226-D86C-42B1-93132C24CD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11189" y="3337946"/>
            <a:ext cx="2773361" cy="2886140"/>
          </a:xfrm>
          <a:prstGeom prst="rect">
            <a:avLst/>
          </a:prstGeom>
        </p:spPr>
      </p:pic>
    </p:spTree>
    <p:extLst>
      <p:ext uri="{BB962C8B-B14F-4D97-AF65-F5344CB8AC3E}">
        <p14:creationId xmlns:p14="http://schemas.microsoft.com/office/powerpoint/2010/main" val="687512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8ADA-0763-EEE5-DF5E-F5911813822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CSTE Connect</a:t>
            </a:r>
          </a:p>
        </p:txBody>
      </p:sp>
    </p:spTree>
    <p:extLst>
      <p:ext uri="{BB962C8B-B14F-4D97-AF65-F5344CB8AC3E}">
        <p14:creationId xmlns:p14="http://schemas.microsoft.com/office/powerpoint/2010/main" val="1388013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D7EA2D-70B3-4734-A4A0-4D9E646BF566}"/>
              </a:ext>
            </a:extLst>
          </p:cNvPr>
          <p:cNvSpPr>
            <a:spLocks noGrp="1"/>
          </p:cNvSpPr>
          <p:nvPr>
            <p:ph type="title" idx="4294967295"/>
          </p:nvPr>
        </p:nvSpPr>
        <p:spPr>
          <a:xfrm>
            <a:off x="5071621" y="2696066"/>
            <a:ext cx="6988405" cy="604429"/>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spcBef>
                <a:spcPts val="422"/>
              </a:spcBef>
              <a:defRPr/>
            </a:pPr>
            <a:r>
              <a:rPr lang="en-US" sz="2800" dirty="0">
                <a:solidFill>
                  <a:schemeClr val="bg1"/>
                </a:solidFill>
                <a:latin typeface="Arial"/>
                <a:ea typeface="+mn-ea"/>
                <a:cs typeface="Arial"/>
              </a:rPr>
              <a:t>Recap of S/I Conference Workshop – Taylor Pinsent &amp; Bridget Teevan</a:t>
            </a:r>
            <a:endParaRPr lang="en-US" sz="28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9638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a:normAutofit fontScale="90000"/>
          </a:bodyPr>
          <a:lstStyle/>
          <a:p>
            <a:r>
              <a:rPr lang="en-US" sz="2400" b="1" dirty="0">
                <a:latin typeface="Arial"/>
                <a:cs typeface="Arial"/>
              </a:rPr>
              <a:t>2024 Surveillance/ Informatics Workshop: </a:t>
            </a:r>
            <a:br>
              <a:rPr lang="en-US" sz="2400" dirty="0">
                <a:latin typeface="Arial"/>
                <a:cs typeface="Arial"/>
              </a:rPr>
            </a:br>
            <a:r>
              <a:rPr lang="en-US" sz="2400" dirty="0">
                <a:latin typeface="Arial"/>
                <a:cs typeface="Arial"/>
              </a:rPr>
              <a:t>Rivers of Data, Bridges of "STLT": Elevating Public Health Informatics</a:t>
            </a:r>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189710" y="1459422"/>
            <a:ext cx="11936571" cy="5524258"/>
          </a:xfrm>
        </p:spPr>
        <p:txBody>
          <a:bodyPr vert="horz" lIns="38576" tIns="19289" rIns="38576" bIns="19289" rtlCol="0" anchor="t">
            <a:normAutofit fontScale="77500" lnSpcReduction="20000"/>
          </a:bodyPr>
          <a:lstStyle/>
          <a:p>
            <a:r>
              <a:rPr lang="en-US" sz="2300" b="1" dirty="0">
                <a:latin typeface="Arial"/>
                <a:cs typeface="Arial"/>
              </a:rPr>
              <a:t>High Demand</a:t>
            </a:r>
            <a:r>
              <a:rPr lang="en-US" sz="2300" dirty="0">
                <a:latin typeface="Arial"/>
                <a:cs typeface="Arial"/>
              </a:rPr>
              <a:t> In-person Workshop on Sunday, June 9</a:t>
            </a:r>
          </a:p>
          <a:p>
            <a:pPr lvl="1"/>
            <a:r>
              <a:rPr lang="en-US" sz="2200" dirty="0">
                <a:latin typeface="Arial"/>
                <a:cs typeface="Arial"/>
              </a:rPr>
              <a:t>285 people registered and on waitlist</a:t>
            </a:r>
          </a:p>
          <a:p>
            <a:pPr lvl="1"/>
            <a:r>
              <a:rPr lang="en-US" sz="2200" dirty="0">
                <a:latin typeface="Arial"/>
                <a:cs typeface="Arial"/>
              </a:rPr>
              <a:t>~208 people signed in</a:t>
            </a:r>
            <a:endParaRPr lang="en-US" dirty="0">
              <a:latin typeface="Arial"/>
              <a:ea typeface="Calibri"/>
              <a:cs typeface="Calibri"/>
            </a:endParaRPr>
          </a:p>
          <a:p>
            <a:r>
              <a:rPr lang="en-US" sz="2300" dirty="0">
                <a:latin typeface="Arial"/>
                <a:cs typeface="Arial"/>
              </a:rPr>
              <a:t>Pre-workshop Preparatory Virtual Session on Friday, May 17</a:t>
            </a:r>
          </a:p>
          <a:p>
            <a:pPr lvl="1"/>
            <a:r>
              <a:rPr lang="en-US" sz="2200" dirty="0">
                <a:latin typeface="Arial"/>
                <a:cs typeface="Arial"/>
              </a:rPr>
              <a:t>Presenter: Jim Collins (MI)</a:t>
            </a:r>
          </a:p>
          <a:p>
            <a:pPr>
              <a:lnSpc>
                <a:spcPct val="120000"/>
              </a:lnSpc>
            </a:pPr>
            <a:r>
              <a:rPr lang="en-US" sz="2300" dirty="0">
                <a:latin typeface="Arial"/>
                <a:cs typeface="Arial"/>
              </a:rPr>
              <a:t>CSTE Connect Community for Workshop</a:t>
            </a:r>
          </a:p>
          <a:p>
            <a:pPr>
              <a:lnSpc>
                <a:spcPct val="120000"/>
              </a:lnSpc>
            </a:pPr>
            <a:r>
              <a:rPr lang="en-US" sz="2300" dirty="0">
                <a:latin typeface="Arial"/>
                <a:cs typeface="Arial"/>
              </a:rPr>
              <a:t>The purpose of this workshop was informing, advising, and building relationships to support informatics initiatives.</a:t>
            </a:r>
            <a:endParaRPr lang="en-US" dirty="0">
              <a:latin typeface="Arial"/>
              <a:ea typeface="Calibri"/>
              <a:cs typeface="Calibri"/>
            </a:endParaRPr>
          </a:p>
          <a:p>
            <a:r>
              <a:rPr lang="en-US" sz="2300" dirty="0">
                <a:latin typeface="Arial"/>
                <a:cs typeface="Arial"/>
              </a:rPr>
              <a:t>The learning objectives for this workshop were:</a:t>
            </a:r>
          </a:p>
          <a:p>
            <a:pPr marL="914400" lvl="1" indent="-457200">
              <a:lnSpc>
                <a:spcPct val="100000"/>
              </a:lnSpc>
              <a:spcBef>
                <a:spcPts val="600"/>
              </a:spcBef>
              <a:spcAft>
                <a:spcPts val="600"/>
              </a:spcAft>
            </a:pPr>
            <a:r>
              <a:rPr lang="en-US" sz="2200" dirty="0">
                <a:latin typeface="Arial"/>
                <a:cs typeface="Arial"/>
              </a:rPr>
              <a:t>Identify and describe the motivations, key considerations, and actionable steps to advance timely and universal case notification in public health practice. </a:t>
            </a:r>
          </a:p>
          <a:p>
            <a:pPr marL="914400" lvl="1" indent="-457200">
              <a:lnSpc>
                <a:spcPct val="100000"/>
              </a:lnSpc>
              <a:spcBef>
                <a:spcPts val="600"/>
              </a:spcBef>
              <a:spcAft>
                <a:spcPts val="600"/>
              </a:spcAft>
            </a:pPr>
            <a:r>
              <a:rPr lang="en-US" sz="2200" dirty="0">
                <a:latin typeface="Arial"/>
                <a:cs typeface="Arial"/>
              </a:rPr>
              <a:t>Identify the necessary resources, workforce, and engagement required to scale up electronic case reporting (eCR) initiatives. </a:t>
            </a:r>
          </a:p>
          <a:p>
            <a:pPr marL="914400" lvl="1" indent="-457200">
              <a:lnSpc>
                <a:spcPct val="100000"/>
              </a:lnSpc>
              <a:spcBef>
                <a:spcPts val="600"/>
              </a:spcBef>
              <a:spcAft>
                <a:spcPts val="600"/>
              </a:spcAft>
            </a:pPr>
            <a:r>
              <a:rPr lang="en-US" sz="2200" dirty="0">
                <a:latin typeface="Arial"/>
                <a:cs typeface="Arial"/>
              </a:rPr>
              <a:t>Describe the infrastructure, workforce, and funding necessary to explore data exchange using Fast Healthcare Interoperability Resources (FHIR). </a:t>
            </a:r>
          </a:p>
          <a:p>
            <a:pPr marL="914400" lvl="1" indent="-457200">
              <a:lnSpc>
                <a:spcPct val="100000"/>
              </a:lnSpc>
              <a:spcBef>
                <a:spcPts val="600"/>
              </a:spcBef>
              <a:spcAft>
                <a:spcPts val="600"/>
              </a:spcAft>
            </a:pPr>
            <a:r>
              <a:rPr lang="en-US" sz="2200" dirty="0">
                <a:latin typeface="Arial"/>
                <a:cs typeface="Arial"/>
              </a:rPr>
              <a:t>Discuss the approaches taken by early adopters of the Trusted Exchange Framework and Common Agreement (TEFCA) and articulate the benefits of engagement. </a:t>
            </a:r>
          </a:p>
          <a:p>
            <a:pPr marL="0" indent="0">
              <a:buNone/>
            </a:pPr>
            <a:br>
              <a:rPr lang="en-US" dirty="0"/>
            </a:br>
            <a:endParaRPr lang="en-US" dirty="0">
              <a:cs typeface="Calibri" panose="020F0502020204030204"/>
            </a:endParaRPr>
          </a:p>
          <a:p>
            <a:endParaRPr lang="en-US" sz="1200" dirty="0">
              <a:cs typeface="Calibri"/>
            </a:endParaRPr>
          </a:p>
          <a:p>
            <a:endParaRPr lang="en-US" dirty="0">
              <a:latin typeface="Arial"/>
              <a:cs typeface="Arial"/>
            </a:endParaRPr>
          </a:p>
          <a:p>
            <a:pPr lvl="1"/>
            <a:endParaRPr lang="en-US" sz="1900" b="1" dirty="0">
              <a:latin typeface="Arial"/>
              <a:cs typeface="Arial"/>
            </a:endParaRPr>
          </a:p>
          <a:p>
            <a:pPr marL="914400" lvl="2" indent="0">
              <a:buNone/>
            </a:pPr>
            <a:endParaRPr lang="en-US" sz="1900" dirty="0">
              <a:latin typeface="Arial"/>
              <a:cs typeface="Arial"/>
            </a:endParaRPr>
          </a:p>
          <a:p>
            <a:pPr lvl="1"/>
            <a:endParaRPr lang="en-US" b="1" dirty="0">
              <a:latin typeface="Arial"/>
              <a:cs typeface="Arial"/>
            </a:endParaRPr>
          </a:p>
          <a:p>
            <a:pPr lvl="1"/>
            <a:endParaRPr lang="en-US" dirty="0">
              <a:latin typeface="Arial"/>
              <a:cs typeface="Arial"/>
            </a:endParaRPr>
          </a:p>
          <a:p>
            <a:endParaRPr lang="en-US" dirty="0">
              <a:latin typeface="Calibri" panose="020F0502020204030204"/>
              <a:cs typeface="Calibri" panose="020F0502020204030204"/>
            </a:endParaRPr>
          </a:p>
        </p:txBody>
      </p:sp>
    </p:spTree>
    <p:extLst>
      <p:ext uri="{BB962C8B-B14F-4D97-AF65-F5344CB8AC3E}">
        <p14:creationId xmlns:p14="http://schemas.microsoft.com/office/powerpoint/2010/main" val="1183722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B38D-759D-DC4E-7AF9-89DF80666034}"/>
              </a:ext>
              <a:ext uri="{C183D7F6-B498-43B3-948B-1728B52AA6E4}">
                <adec:decorative xmlns:adec="http://schemas.microsoft.com/office/drawing/2017/decorative" val="1"/>
              </a:ext>
            </a:extLst>
          </p:cNvPr>
          <p:cNvSpPr>
            <a:spLocks noGrp="1"/>
          </p:cNvSpPr>
          <p:nvPr>
            <p:ph type="title" idx="4294967295"/>
          </p:nvPr>
        </p:nvSpPr>
        <p:spPr>
          <a:xfrm>
            <a:off x="706887" y="196682"/>
            <a:ext cx="5237727" cy="734484"/>
          </a:xfrm>
          <a:solidFill>
            <a:srgbClr val="E7DDC8"/>
          </a:solidFill>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solidFill>
                  <a:srgbClr val="B4383C"/>
                </a:solidFill>
                <a:latin typeface="Arial"/>
                <a:cs typeface="Arial"/>
              </a:rPr>
              <a:t>Workshop Agenda</a:t>
            </a:r>
          </a:p>
        </p:txBody>
      </p:sp>
      <p:pic>
        <p:nvPicPr>
          <p:cNvPr id="6" name="Content Placeholder 5">
            <a:extLst>
              <a:ext uri="{FF2B5EF4-FFF2-40B4-BE49-F238E27FC236}">
                <a16:creationId xmlns:a16="http://schemas.microsoft.com/office/drawing/2014/main" id="{11FBED0B-9184-66B2-57E5-A120C8F41DCB}"/>
              </a:ext>
              <a:ext uri="{C183D7F6-B498-43B3-948B-1728B52AA6E4}">
                <adec:decorative xmlns:adec="http://schemas.microsoft.com/office/drawing/2017/decorative" val="1"/>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4262120"/>
            <a:ext cx="12192000" cy="2595880"/>
          </a:xfrm>
        </p:spPr>
      </p:pic>
      <p:pic>
        <p:nvPicPr>
          <p:cNvPr id="10" name="Picture 9">
            <a:extLst>
              <a:ext uri="{FF2B5EF4-FFF2-40B4-BE49-F238E27FC236}">
                <a16:creationId xmlns:a16="http://schemas.microsoft.com/office/drawing/2014/main" id="{1FC0BD0C-726E-EFA5-5FE2-468A6334788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0" y="76200"/>
            <a:ext cx="450072" cy="452629"/>
          </a:xfrm>
          <a:prstGeom prst="rect">
            <a:avLst/>
          </a:prstGeom>
        </p:spPr>
      </p:pic>
      <p:graphicFrame>
        <p:nvGraphicFramePr>
          <p:cNvPr id="3" name="Table 2">
            <a:extLst>
              <a:ext uri="{FF2B5EF4-FFF2-40B4-BE49-F238E27FC236}">
                <a16:creationId xmlns:a16="http://schemas.microsoft.com/office/drawing/2014/main" id="{52F307A8-4C05-8916-7B0D-A95981365AD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051080950"/>
              </p:ext>
            </p:extLst>
          </p:nvPr>
        </p:nvGraphicFramePr>
        <p:xfrm>
          <a:off x="96841" y="1242060"/>
          <a:ext cx="5851200" cy="2773680"/>
        </p:xfrm>
        <a:graphic>
          <a:graphicData uri="http://schemas.openxmlformats.org/drawingml/2006/table">
            <a:tbl>
              <a:tblPr firstRow="1" bandRow="1">
                <a:tableStyleId>{9D7B26C5-4107-4FEC-AEDC-1716B250A1EF}</a:tableStyleId>
              </a:tblPr>
              <a:tblGrid>
                <a:gridCol w="1791596">
                  <a:extLst>
                    <a:ext uri="{9D8B030D-6E8A-4147-A177-3AD203B41FA5}">
                      <a16:colId xmlns:a16="http://schemas.microsoft.com/office/drawing/2014/main" val="684860602"/>
                    </a:ext>
                  </a:extLst>
                </a:gridCol>
                <a:gridCol w="2277373">
                  <a:extLst>
                    <a:ext uri="{9D8B030D-6E8A-4147-A177-3AD203B41FA5}">
                      <a16:colId xmlns:a16="http://schemas.microsoft.com/office/drawing/2014/main" val="72290610"/>
                    </a:ext>
                  </a:extLst>
                </a:gridCol>
                <a:gridCol w="1782231">
                  <a:extLst>
                    <a:ext uri="{9D8B030D-6E8A-4147-A177-3AD203B41FA5}">
                      <a16:colId xmlns:a16="http://schemas.microsoft.com/office/drawing/2014/main" val="1597243095"/>
                    </a:ext>
                  </a:extLst>
                </a:gridCol>
              </a:tblGrid>
              <a:tr h="370840">
                <a:tc>
                  <a:txBody>
                    <a:bodyPr/>
                    <a:lstStyle/>
                    <a:p>
                      <a:r>
                        <a:rPr lang="en-US" sz="1500" i="1" dirty="0"/>
                        <a:t>Time</a:t>
                      </a:r>
                    </a:p>
                  </a:txBody>
                  <a:tcPr/>
                </a:tc>
                <a:tc>
                  <a:txBody>
                    <a:bodyPr/>
                    <a:lstStyle/>
                    <a:p>
                      <a:r>
                        <a:rPr lang="en-US" sz="1500" i="1" dirty="0"/>
                        <a:t>Speaker Topic</a:t>
                      </a:r>
                    </a:p>
                  </a:txBody>
                  <a:tcPr/>
                </a:tc>
                <a:tc>
                  <a:txBody>
                    <a:bodyPr/>
                    <a:lstStyle/>
                    <a:p>
                      <a:r>
                        <a:rPr lang="en-US" sz="1500" i="1" dirty="0"/>
                        <a:t>Duration</a:t>
                      </a:r>
                    </a:p>
                  </a:txBody>
                  <a:tcPr/>
                </a:tc>
                <a:extLst>
                  <a:ext uri="{0D108BD9-81ED-4DB2-BD59-A6C34878D82A}">
                    <a16:rowId xmlns:a16="http://schemas.microsoft.com/office/drawing/2014/main" val="295243667"/>
                  </a:ext>
                </a:extLst>
              </a:tr>
              <a:tr h="370840">
                <a:tc>
                  <a:txBody>
                    <a:bodyPr/>
                    <a:lstStyle/>
                    <a:p>
                      <a:r>
                        <a:rPr lang="en-US" sz="1500" dirty="0"/>
                        <a:t>8:30-9:00am</a:t>
                      </a:r>
                    </a:p>
                  </a:txBody>
                  <a:tcPr/>
                </a:tc>
                <a:tc>
                  <a:txBody>
                    <a:bodyPr/>
                    <a:lstStyle/>
                    <a:p>
                      <a:r>
                        <a:rPr lang="en-US" sz="1500" dirty="0"/>
                        <a:t>Welcome and Overview</a:t>
                      </a:r>
                    </a:p>
                  </a:txBody>
                  <a:tcPr/>
                </a:tc>
                <a:tc>
                  <a:txBody>
                    <a:bodyPr/>
                    <a:lstStyle/>
                    <a:p>
                      <a:r>
                        <a:rPr lang="en-US" sz="1500" dirty="0"/>
                        <a:t>25 min</a:t>
                      </a:r>
                    </a:p>
                  </a:txBody>
                  <a:tcPr/>
                </a:tc>
                <a:extLst>
                  <a:ext uri="{0D108BD9-81ED-4DB2-BD59-A6C34878D82A}">
                    <a16:rowId xmlns:a16="http://schemas.microsoft.com/office/drawing/2014/main" val="2955757380"/>
                  </a:ext>
                </a:extLst>
              </a:tr>
              <a:tr h="370840">
                <a:tc>
                  <a:txBody>
                    <a:bodyPr/>
                    <a:lstStyle/>
                    <a:p>
                      <a:r>
                        <a:rPr lang="en-US" sz="1500" dirty="0"/>
                        <a:t>9:00-9:20am</a:t>
                      </a:r>
                    </a:p>
                  </a:txBody>
                  <a:tcPr/>
                </a:tc>
                <a:tc>
                  <a:txBody>
                    <a:bodyPr/>
                    <a:lstStyle/>
                    <a:p>
                      <a:r>
                        <a:rPr lang="en-US" sz="1500" dirty="0"/>
                        <a:t>Opening Remarks</a:t>
                      </a:r>
                    </a:p>
                  </a:txBody>
                  <a:tcPr/>
                </a:tc>
                <a:tc>
                  <a:txBody>
                    <a:bodyPr/>
                    <a:lstStyle/>
                    <a:p>
                      <a:r>
                        <a:rPr lang="en-US" sz="1500" dirty="0"/>
                        <a:t>15 min</a:t>
                      </a:r>
                    </a:p>
                  </a:txBody>
                  <a:tcPr/>
                </a:tc>
                <a:extLst>
                  <a:ext uri="{0D108BD9-81ED-4DB2-BD59-A6C34878D82A}">
                    <a16:rowId xmlns:a16="http://schemas.microsoft.com/office/drawing/2014/main" val="3654756192"/>
                  </a:ext>
                </a:extLst>
              </a:tr>
              <a:tr h="370840">
                <a:tc>
                  <a:txBody>
                    <a:bodyPr/>
                    <a:lstStyle/>
                    <a:p>
                      <a:r>
                        <a:rPr lang="en-US" sz="1500" dirty="0"/>
                        <a:t>9:20-10:00 am</a:t>
                      </a:r>
                    </a:p>
                  </a:txBody>
                  <a:tcPr/>
                </a:tc>
                <a:tc>
                  <a:txBody>
                    <a:bodyPr/>
                    <a:lstStyle/>
                    <a:p>
                      <a:r>
                        <a:rPr lang="en-US" sz="1500" dirty="0"/>
                        <a:t>Case Notification Part 1</a:t>
                      </a:r>
                    </a:p>
                  </a:txBody>
                  <a:tcPr/>
                </a:tc>
                <a:tc>
                  <a:txBody>
                    <a:bodyPr/>
                    <a:lstStyle/>
                    <a:p>
                      <a:r>
                        <a:rPr lang="en-US" sz="1500" dirty="0"/>
                        <a:t>85 min</a:t>
                      </a:r>
                    </a:p>
                  </a:txBody>
                  <a:tcPr/>
                </a:tc>
                <a:extLst>
                  <a:ext uri="{0D108BD9-81ED-4DB2-BD59-A6C34878D82A}">
                    <a16:rowId xmlns:a16="http://schemas.microsoft.com/office/drawing/2014/main" val="3579223206"/>
                  </a:ext>
                </a:extLst>
              </a:tr>
              <a:tr h="370840">
                <a:tc>
                  <a:txBody>
                    <a:bodyPr/>
                    <a:lstStyle/>
                    <a:p>
                      <a:r>
                        <a:rPr lang="en-US" sz="1500" dirty="0"/>
                        <a:t>10:00-10:15 am</a:t>
                      </a:r>
                    </a:p>
                  </a:txBody>
                  <a:tcPr/>
                </a:tc>
                <a:tc>
                  <a:txBody>
                    <a:bodyPr/>
                    <a:lstStyle/>
                    <a:p>
                      <a:r>
                        <a:rPr lang="en-US" sz="1500" dirty="0"/>
                        <a:t>Break</a:t>
                      </a:r>
                    </a:p>
                  </a:txBody>
                  <a:tcPr/>
                </a:tc>
                <a:tc>
                  <a:txBody>
                    <a:bodyPr/>
                    <a:lstStyle/>
                    <a:p>
                      <a:r>
                        <a:rPr lang="en-US" sz="1500" dirty="0"/>
                        <a:t>15 min</a:t>
                      </a:r>
                    </a:p>
                  </a:txBody>
                  <a:tcPr/>
                </a:tc>
                <a:extLst>
                  <a:ext uri="{0D108BD9-81ED-4DB2-BD59-A6C34878D82A}">
                    <a16:rowId xmlns:a16="http://schemas.microsoft.com/office/drawing/2014/main" val="2800795833"/>
                  </a:ext>
                </a:extLst>
              </a:tr>
              <a:tr h="370840">
                <a:tc>
                  <a:txBody>
                    <a:bodyPr/>
                    <a:lstStyle/>
                    <a:p>
                      <a:r>
                        <a:rPr lang="en-US" sz="1500" dirty="0"/>
                        <a:t>10:15-11:00 am</a:t>
                      </a:r>
                    </a:p>
                  </a:txBody>
                  <a:tcPr/>
                </a:tc>
                <a:tc>
                  <a:txBody>
                    <a:bodyPr/>
                    <a:lstStyle/>
                    <a:p>
                      <a:r>
                        <a:rPr lang="en-US" sz="1500" dirty="0"/>
                        <a:t>Case Notification Part 2</a:t>
                      </a:r>
                    </a:p>
                  </a:txBody>
                  <a:tcPr/>
                </a:tc>
                <a:tc>
                  <a:txBody>
                    <a:bodyPr/>
                    <a:lstStyle/>
                    <a:p>
                      <a:r>
                        <a:rPr lang="en-US" sz="1500" dirty="0"/>
                        <a:t>45 min</a:t>
                      </a:r>
                    </a:p>
                  </a:txBody>
                  <a:tcPr/>
                </a:tc>
                <a:extLst>
                  <a:ext uri="{0D108BD9-81ED-4DB2-BD59-A6C34878D82A}">
                    <a16:rowId xmlns:a16="http://schemas.microsoft.com/office/drawing/2014/main" val="3889338056"/>
                  </a:ext>
                </a:extLst>
              </a:tr>
              <a:tr h="370840">
                <a:tc>
                  <a:txBody>
                    <a:bodyPr/>
                    <a:lstStyle/>
                    <a:p>
                      <a:r>
                        <a:rPr lang="en-US" sz="1500" dirty="0"/>
                        <a:t>11:00 am – 12:00 pm</a:t>
                      </a:r>
                    </a:p>
                  </a:txBody>
                  <a:tcPr/>
                </a:tc>
                <a:tc>
                  <a:txBody>
                    <a:bodyPr/>
                    <a:lstStyle/>
                    <a:p>
                      <a:r>
                        <a:rPr lang="en-US" sz="1500" dirty="0"/>
                        <a:t>eCR Panel</a:t>
                      </a:r>
                    </a:p>
                  </a:txBody>
                  <a:tcPr/>
                </a:tc>
                <a:tc>
                  <a:txBody>
                    <a:bodyPr/>
                    <a:lstStyle/>
                    <a:p>
                      <a:r>
                        <a:rPr lang="en-US" sz="1500" dirty="0"/>
                        <a:t>60 min</a:t>
                      </a:r>
                    </a:p>
                  </a:txBody>
                  <a:tcPr/>
                </a:tc>
                <a:extLst>
                  <a:ext uri="{0D108BD9-81ED-4DB2-BD59-A6C34878D82A}">
                    <a16:rowId xmlns:a16="http://schemas.microsoft.com/office/drawing/2014/main" val="366064553"/>
                  </a:ext>
                </a:extLst>
              </a:tr>
            </a:tbl>
          </a:graphicData>
        </a:graphic>
      </p:graphicFrame>
      <p:graphicFrame>
        <p:nvGraphicFramePr>
          <p:cNvPr id="5" name="Table 4">
            <a:extLst>
              <a:ext uri="{FF2B5EF4-FFF2-40B4-BE49-F238E27FC236}">
                <a16:creationId xmlns:a16="http://schemas.microsoft.com/office/drawing/2014/main" id="{780BA6EE-7A62-7984-17A8-F04A9AC2672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028820819"/>
              </p:ext>
            </p:extLst>
          </p:nvPr>
        </p:nvGraphicFramePr>
        <p:xfrm>
          <a:off x="6243965" y="1242061"/>
          <a:ext cx="5851197" cy="2959963"/>
        </p:xfrm>
        <a:graphic>
          <a:graphicData uri="http://schemas.openxmlformats.org/drawingml/2006/table">
            <a:tbl>
              <a:tblPr firstRow="1" bandRow="1">
                <a:tableStyleId>{9D7B26C5-4107-4FEC-AEDC-1716B250A1EF}</a:tableStyleId>
              </a:tblPr>
              <a:tblGrid>
                <a:gridCol w="1950399">
                  <a:extLst>
                    <a:ext uri="{9D8B030D-6E8A-4147-A177-3AD203B41FA5}">
                      <a16:colId xmlns:a16="http://schemas.microsoft.com/office/drawing/2014/main" val="684860602"/>
                    </a:ext>
                  </a:extLst>
                </a:gridCol>
                <a:gridCol w="1950399">
                  <a:extLst>
                    <a:ext uri="{9D8B030D-6E8A-4147-A177-3AD203B41FA5}">
                      <a16:colId xmlns:a16="http://schemas.microsoft.com/office/drawing/2014/main" val="72290610"/>
                    </a:ext>
                  </a:extLst>
                </a:gridCol>
                <a:gridCol w="1950399">
                  <a:extLst>
                    <a:ext uri="{9D8B030D-6E8A-4147-A177-3AD203B41FA5}">
                      <a16:colId xmlns:a16="http://schemas.microsoft.com/office/drawing/2014/main" val="1597243095"/>
                    </a:ext>
                  </a:extLst>
                </a:gridCol>
              </a:tblGrid>
              <a:tr h="370840">
                <a:tc>
                  <a:txBody>
                    <a:bodyPr/>
                    <a:lstStyle/>
                    <a:p>
                      <a:r>
                        <a:rPr lang="en-US" sz="1500" i="1" dirty="0"/>
                        <a:t>Time</a:t>
                      </a:r>
                    </a:p>
                  </a:txBody>
                  <a:tcPr/>
                </a:tc>
                <a:tc>
                  <a:txBody>
                    <a:bodyPr/>
                    <a:lstStyle/>
                    <a:p>
                      <a:r>
                        <a:rPr lang="en-US" sz="1500" i="1" dirty="0"/>
                        <a:t>Speaker Topic</a:t>
                      </a:r>
                    </a:p>
                  </a:txBody>
                  <a:tcPr/>
                </a:tc>
                <a:tc>
                  <a:txBody>
                    <a:bodyPr/>
                    <a:lstStyle/>
                    <a:p>
                      <a:r>
                        <a:rPr lang="en-US" sz="1500" i="1" dirty="0"/>
                        <a:t>Duration</a:t>
                      </a:r>
                    </a:p>
                  </a:txBody>
                  <a:tcPr/>
                </a:tc>
                <a:extLst>
                  <a:ext uri="{0D108BD9-81ED-4DB2-BD59-A6C34878D82A}">
                    <a16:rowId xmlns:a16="http://schemas.microsoft.com/office/drawing/2014/main" val="295243667"/>
                  </a:ext>
                </a:extLst>
              </a:tr>
              <a:tr h="370840">
                <a:tc>
                  <a:txBody>
                    <a:bodyPr/>
                    <a:lstStyle/>
                    <a:p>
                      <a:r>
                        <a:rPr lang="en-US" sz="1500" dirty="0"/>
                        <a:t>12:00-1:30 pm</a:t>
                      </a:r>
                    </a:p>
                  </a:txBody>
                  <a:tcPr/>
                </a:tc>
                <a:tc>
                  <a:txBody>
                    <a:bodyPr/>
                    <a:lstStyle/>
                    <a:p>
                      <a:r>
                        <a:rPr lang="en-US" sz="1500" dirty="0"/>
                        <a:t>Lunch</a:t>
                      </a:r>
                    </a:p>
                  </a:txBody>
                  <a:tcPr/>
                </a:tc>
                <a:tc>
                  <a:txBody>
                    <a:bodyPr/>
                    <a:lstStyle/>
                    <a:p>
                      <a:r>
                        <a:rPr lang="en-US" sz="1500" dirty="0"/>
                        <a:t>90 min</a:t>
                      </a:r>
                    </a:p>
                  </a:txBody>
                  <a:tcPr/>
                </a:tc>
                <a:extLst>
                  <a:ext uri="{0D108BD9-81ED-4DB2-BD59-A6C34878D82A}">
                    <a16:rowId xmlns:a16="http://schemas.microsoft.com/office/drawing/2014/main" val="1816136545"/>
                  </a:ext>
                </a:extLst>
              </a:tr>
              <a:tr h="538480">
                <a:tc>
                  <a:txBody>
                    <a:bodyPr/>
                    <a:lstStyle/>
                    <a:p>
                      <a:r>
                        <a:rPr lang="en-US" sz="1500" dirty="0"/>
                        <a:t>1:35 – 3:00 pm</a:t>
                      </a:r>
                    </a:p>
                  </a:txBody>
                  <a:tcPr/>
                </a:tc>
                <a:tc>
                  <a:txBody>
                    <a:bodyPr/>
                    <a:lstStyle/>
                    <a:p>
                      <a:r>
                        <a:rPr lang="en-US" sz="1500" dirty="0"/>
                        <a:t>Data Sharing and Exchange Panel</a:t>
                      </a:r>
                    </a:p>
                  </a:txBody>
                  <a:tcPr/>
                </a:tc>
                <a:tc>
                  <a:txBody>
                    <a:bodyPr/>
                    <a:lstStyle/>
                    <a:p>
                      <a:r>
                        <a:rPr lang="en-US" sz="1500" dirty="0"/>
                        <a:t>85 min</a:t>
                      </a:r>
                    </a:p>
                  </a:txBody>
                  <a:tcPr/>
                </a:tc>
                <a:extLst>
                  <a:ext uri="{0D108BD9-81ED-4DB2-BD59-A6C34878D82A}">
                    <a16:rowId xmlns:a16="http://schemas.microsoft.com/office/drawing/2014/main" val="1250884469"/>
                  </a:ext>
                </a:extLst>
              </a:tr>
              <a:tr h="379323">
                <a:tc>
                  <a:txBody>
                    <a:bodyPr/>
                    <a:lstStyle/>
                    <a:p>
                      <a:r>
                        <a:rPr lang="en-US" sz="1500" dirty="0"/>
                        <a:t>3:00-3:10 pm</a:t>
                      </a:r>
                    </a:p>
                  </a:txBody>
                  <a:tcPr/>
                </a:tc>
                <a:tc>
                  <a:txBody>
                    <a:bodyPr/>
                    <a:lstStyle/>
                    <a:p>
                      <a:r>
                        <a:rPr lang="en-US" sz="1500" dirty="0"/>
                        <a:t>Break</a:t>
                      </a:r>
                    </a:p>
                  </a:txBody>
                  <a:tcPr/>
                </a:tc>
                <a:tc>
                  <a:txBody>
                    <a:bodyPr/>
                    <a:lstStyle/>
                    <a:p>
                      <a:r>
                        <a:rPr lang="en-US" sz="1500" dirty="0"/>
                        <a:t>10 min</a:t>
                      </a:r>
                    </a:p>
                  </a:txBody>
                  <a:tcPr/>
                </a:tc>
                <a:extLst>
                  <a:ext uri="{0D108BD9-81ED-4DB2-BD59-A6C34878D82A}">
                    <a16:rowId xmlns:a16="http://schemas.microsoft.com/office/drawing/2014/main" val="2067238328"/>
                  </a:ext>
                </a:extLst>
              </a:tr>
              <a:tr h="370840">
                <a:tc>
                  <a:txBody>
                    <a:bodyPr/>
                    <a:lstStyle/>
                    <a:p>
                      <a:r>
                        <a:rPr lang="en-US" sz="1500" dirty="0"/>
                        <a:t>3:10-4:20 pm</a:t>
                      </a:r>
                    </a:p>
                  </a:txBody>
                  <a:tcPr/>
                </a:tc>
                <a:tc>
                  <a:txBody>
                    <a:bodyPr/>
                    <a:lstStyle/>
                    <a:p>
                      <a:r>
                        <a:rPr lang="en-US" sz="1500" dirty="0"/>
                        <a:t>TEFCA Panel</a:t>
                      </a:r>
                    </a:p>
                  </a:txBody>
                  <a:tcPr/>
                </a:tc>
                <a:tc>
                  <a:txBody>
                    <a:bodyPr/>
                    <a:lstStyle/>
                    <a:p>
                      <a:r>
                        <a:rPr lang="en-US" sz="1500" dirty="0"/>
                        <a:t>70 min</a:t>
                      </a:r>
                    </a:p>
                  </a:txBody>
                  <a:tcPr/>
                </a:tc>
                <a:extLst>
                  <a:ext uri="{0D108BD9-81ED-4DB2-BD59-A6C34878D82A}">
                    <a16:rowId xmlns:a16="http://schemas.microsoft.com/office/drawing/2014/main" val="3739812409"/>
                  </a:ext>
                </a:extLst>
              </a:tr>
              <a:tr h="538480">
                <a:tc>
                  <a:txBody>
                    <a:bodyPr/>
                    <a:lstStyle/>
                    <a:p>
                      <a:r>
                        <a:rPr lang="en-US" sz="1500" dirty="0"/>
                        <a:t>4:20-4:50 pm</a:t>
                      </a:r>
                    </a:p>
                  </a:txBody>
                  <a:tcPr/>
                </a:tc>
                <a:tc>
                  <a:txBody>
                    <a:bodyPr/>
                    <a:lstStyle/>
                    <a:p>
                      <a:r>
                        <a:rPr lang="en-US" sz="1500" dirty="0"/>
                        <a:t>Small Group Networking</a:t>
                      </a:r>
                    </a:p>
                  </a:txBody>
                  <a:tcPr/>
                </a:tc>
                <a:tc>
                  <a:txBody>
                    <a:bodyPr/>
                    <a:lstStyle/>
                    <a:p>
                      <a:r>
                        <a:rPr lang="en-US" sz="1500" dirty="0"/>
                        <a:t>30 min</a:t>
                      </a:r>
                    </a:p>
                  </a:txBody>
                  <a:tcPr/>
                </a:tc>
                <a:extLst>
                  <a:ext uri="{0D108BD9-81ED-4DB2-BD59-A6C34878D82A}">
                    <a16:rowId xmlns:a16="http://schemas.microsoft.com/office/drawing/2014/main" val="2792517558"/>
                  </a:ext>
                </a:extLst>
              </a:tr>
              <a:tr h="370840">
                <a:tc>
                  <a:txBody>
                    <a:bodyPr/>
                    <a:lstStyle/>
                    <a:p>
                      <a:r>
                        <a:rPr lang="en-US" sz="1500" dirty="0"/>
                        <a:t>4:50-5:00 pm</a:t>
                      </a:r>
                    </a:p>
                  </a:txBody>
                  <a:tcPr/>
                </a:tc>
                <a:tc>
                  <a:txBody>
                    <a:bodyPr/>
                    <a:lstStyle/>
                    <a:p>
                      <a:r>
                        <a:rPr lang="en-US" sz="1500" dirty="0"/>
                        <a:t>Close Out</a:t>
                      </a:r>
                    </a:p>
                  </a:txBody>
                  <a:tcPr/>
                </a:tc>
                <a:tc>
                  <a:txBody>
                    <a:bodyPr/>
                    <a:lstStyle/>
                    <a:p>
                      <a:r>
                        <a:rPr lang="en-US" sz="1500" dirty="0"/>
                        <a:t>10 min</a:t>
                      </a:r>
                    </a:p>
                  </a:txBody>
                  <a:tcPr/>
                </a:tc>
                <a:extLst>
                  <a:ext uri="{0D108BD9-81ED-4DB2-BD59-A6C34878D82A}">
                    <a16:rowId xmlns:a16="http://schemas.microsoft.com/office/drawing/2014/main" val="3555564893"/>
                  </a:ext>
                </a:extLst>
              </a:tr>
            </a:tbl>
          </a:graphicData>
        </a:graphic>
      </p:graphicFrame>
      <p:sp>
        <p:nvSpPr>
          <p:cNvPr id="8" name="TextBox 7">
            <a:extLst>
              <a:ext uri="{FF2B5EF4-FFF2-40B4-BE49-F238E27FC236}">
                <a16:creationId xmlns:a16="http://schemas.microsoft.com/office/drawing/2014/main" id="{A72D7957-B685-763E-9CAF-C0FF187D8F76}"/>
              </a:ext>
              <a:ext uri="{C183D7F6-B498-43B3-948B-1728B52AA6E4}">
                <adec:decorative xmlns:adec="http://schemas.microsoft.com/office/drawing/2017/decorative" val="1"/>
              </a:ext>
            </a:extLst>
          </p:cNvPr>
          <p:cNvSpPr txBox="1"/>
          <p:nvPr/>
        </p:nvSpPr>
        <p:spPr>
          <a:xfrm>
            <a:off x="6206825" y="88133"/>
            <a:ext cx="5925989" cy="954107"/>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defRPr/>
            </a:pPr>
            <a:r>
              <a:rPr lang="en-US" sz="2800" b="1" dirty="0">
                <a:solidFill>
                  <a:prstClr val="black"/>
                </a:solidFill>
                <a:latin typeface="Aptos" panose="020B0004020202020204"/>
              </a:rPr>
              <a:t>Rivers of Data, Bridges of “STLT”: Elevating Public Health Informatics</a:t>
            </a:r>
          </a:p>
        </p:txBody>
      </p:sp>
    </p:spTree>
    <p:extLst>
      <p:ext uri="{BB962C8B-B14F-4D97-AF65-F5344CB8AC3E}">
        <p14:creationId xmlns:p14="http://schemas.microsoft.com/office/powerpoint/2010/main" val="1506586580"/>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DC42FA1-5EFE-FFBE-7C88-668B712ED5E7}"/>
              </a:ext>
            </a:extLst>
          </p:cNvPr>
          <p:cNvSpPr txBox="1">
            <a:spLocks noGrp="1"/>
          </p:cNvSpPr>
          <p:nvPr>
            <p:ph type="title" idx="4294967295"/>
          </p:nvPr>
        </p:nvSpPr>
        <p:spPr>
          <a:xfrm>
            <a:off x="279873" y="330142"/>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404040"/>
                </a:solidFill>
                <a:effectLst/>
                <a:uLnTx/>
                <a:uFillTx/>
                <a:latin typeface="Arial"/>
                <a:ea typeface="+mj-ea"/>
                <a:cs typeface="Arial"/>
              </a:rPr>
              <a:t>Opening Remarks</a:t>
            </a:r>
            <a:endParaRPr kumimoji="0" lang="en-US" sz="2900" b="0" i="0" u="none" strike="noStrike" kern="1200" cap="none" spc="0" normalizeH="0" baseline="0" noProof="0" dirty="0">
              <a:ln>
                <a:noFill/>
              </a:ln>
              <a:solidFill>
                <a:srgbClr val="404040"/>
              </a:solidFill>
              <a:effectLst/>
              <a:uLnTx/>
              <a:uFillTx/>
              <a:latin typeface="Arial" panose="020B0604020202020204" pitchFamily="34" charset="0"/>
              <a:ea typeface="+mj-ea"/>
              <a:cs typeface="Arial" panose="020B0604020202020204" pitchFamily="34" charset="0"/>
            </a:endParaRPr>
          </a:p>
        </p:txBody>
      </p:sp>
      <p:sp>
        <p:nvSpPr>
          <p:cNvPr id="9" name="Content Placeholder 3">
            <a:extLst>
              <a:ext uri="{FF2B5EF4-FFF2-40B4-BE49-F238E27FC236}">
                <a16:creationId xmlns:a16="http://schemas.microsoft.com/office/drawing/2014/main" id="{8DB80968-A5AE-7E78-D1F7-D41EF7EABA1F}"/>
              </a:ext>
            </a:extLst>
          </p:cNvPr>
          <p:cNvSpPr txBox="1">
            <a:spLocks/>
          </p:cNvSpPr>
          <p:nvPr/>
        </p:nvSpPr>
        <p:spPr>
          <a:xfrm>
            <a:off x="436184" y="1475593"/>
            <a:ext cx="11627913" cy="4844426"/>
          </a:xfrm>
          <a:prstGeom prst="rect">
            <a:avLst/>
          </a:prstGeom>
        </p:spPr>
        <p:txBody>
          <a:bodyPr vert="horz" lIns="38576" tIns="19289" rIns="38576" bIns="19289"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404040"/>
                </a:solidFill>
                <a:latin typeface="Arial"/>
                <a:cs typeface="Arial"/>
              </a:rPr>
              <a:t>Opening Remarks with CDC, Dr. Angela Dunn and Q&amp;A moderated by Megan Tompkins, CSTE</a:t>
            </a:r>
          </a:p>
          <a:p>
            <a:pPr marL="0" indent="0">
              <a:buNone/>
            </a:pPr>
            <a:endParaRPr lang="en-US" b="1" dirty="0">
              <a:latin typeface="Arial"/>
              <a:cs typeface="Arial"/>
            </a:endParaRPr>
          </a:p>
          <a:p>
            <a:pPr marL="0" indent="0">
              <a:buNone/>
            </a:pPr>
            <a:r>
              <a:rPr lang="en-US" dirty="0">
                <a:latin typeface="Arial"/>
                <a:cs typeface="Arial"/>
              </a:rPr>
              <a:t>Dr. Dunn's remarks focused on the OPHDST team and their vision for the future of surveillance. Her notes provided a tone setting for the day's planned topics (MDN, eCR, FHIR, TEFCA) and highlighted CDC's commitment to moving forward in close partnership with STLTs.</a:t>
            </a:r>
          </a:p>
          <a:p>
            <a:pPr marL="0" indent="0">
              <a:buFont typeface="Arial" panose="020B0604020202020204" pitchFamily="34" charset="0"/>
              <a:buNone/>
            </a:pPr>
            <a:endParaRPr lang="en-US" dirty="0">
              <a:latin typeface="Arial"/>
              <a:cs typeface="Arial"/>
            </a:endParaRPr>
          </a:p>
          <a:p>
            <a:pPr marL="0" indent="0">
              <a:buNone/>
            </a:pPr>
            <a:endParaRPr lang="en-US" b="1" dirty="0">
              <a:latin typeface="Arial"/>
              <a:cs typeface="Arial"/>
            </a:endParaRPr>
          </a:p>
          <a:p>
            <a:pPr lvl="1"/>
            <a:endParaRPr lang="en-US" dirty="0">
              <a:latin typeface="Arial"/>
              <a:cs typeface="Arial"/>
            </a:endParaRPr>
          </a:p>
          <a:p>
            <a:endParaRPr lang="en-US" dirty="0">
              <a:latin typeface="Calibri" panose="020F0502020204030204"/>
              <a:cs typeface="Calibri" panose="020F0502020204030204"/>
            </a:endParaRPr>
          </a:p>
        </p:txBody>
      </p:sp>
    </p:spTree>
    <p:extLst>
      <p:ext uri="{BB962C8B-B14F-4D97-AF65-F5344CB8AC3E}">
        <p14:creationId xmlns:p14="http://schemas.microsoft.com/office/powerpoint/2010/main" val="3330311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 uri="{C183D7F6-B498-43B3-948B-1728B52AA6E4}">
                <adec:decorative xmlns:adec="http://schemas.microsoft.com/office/drawing/2017/decorative" val="1"/>
              </a:ext>
            </a:extLst>
          </p:cNvPr>
          <p:cNvSpPr>
            <a:spLocks noGrp="1"/>
          </p:cNvSpPr>
          <p:nvPr>
            <p:ph idx="1"/>
          </p:nvPr>
        </p:nvSpPr>
        <p:spPr>
          <a:xfrm>
            <a:off x="283784" y="1323193"/>
            <a:ext cx="11578433" cy="4844426"/>
          </a:xfrm>
        </p:spPr>
        <p:txBody>
          <a:bodyPr vert="horz" lIns="38576" tIns="19289" rIns="38576" bIns="19289" rtlCol="0" anchor="t">
            <a:normAutofit/>
          </a:bodyPr>
          <a:lstStyle/>
          <a:p>
            <a:r>
              <a:rPr lang="en-US" sz="2000" dirty="0">
                <a:solidFill>
                  <a:srgbClr val="404040"/>
                </a:solidFill>
                <a:latin typeface="Arial"/>
                <a:cs typeface="Arial"/>
              </a:rPr>
              <a:t>Learning Objective: Inform and educate on the need for Minimal Data Necessary (MDN) for case notification during early stages of emergency, key considerations for implementation, and development of a change management plan</a:t>
            </a:r>
            <a:endParaRPr lang="en-US" sz="2000" dirty="0">
              <a:latin typeface="Arial"/>
              <a:cs typeface="Arial"/>
            </a:endParaRPr>
          </a:p>
          <a:p>
            <a:r>
              <a:rPr lang="en-US" sz="2000" dirty="0">
                <a:latin typeface="Arial"/>
                <a:cs typeface="Arial"/>
              </a:rPr>
              <a:t>Gillian Haney (CSTE) and Anne McIntyre (CDC) provided background on MDN.</a:t>
            </a:r>
          </a:p>
          <a:p>
            <a:r>
              <a:rPr lang="en-US" sz="2000" dirty="0">
                <a:latin typeface="Arial"/>
                <a:cs typeface="Arial"/>
              </a:rPr>
              <a:t>State panelists (listed below) representing a variety of surveillance systems reflected on how they would go about implementing MDN in their jurisdiction and what support they would require from CDC. They also spoke about the value of MDN and highlighted opportunities for success.</a:t>
            </a:r>
            <a:endParaRPr lang="en-US" sz="2000" dirty="0">
              <a:cs typeface="Calibri" panose="020F0502020204030204"/>
            </a:endParaRPr>
          </a:p>
          <a:p>
            <a:endParaRPr lang="en-US" dirty="0">
              <a:latin typeface="Calibri" panose="020F0502020204030204"/>
              <a:cs typeface="Calibri" panose="020F0502020204030204"/>
            </a:endParaRPr>
          </a:p>
        </p:txBody>
      </p:sp>
      <p:graphicFrame>
        <p:nvGraphicFramePr>
          <p:cNvPr id="5" name="Table 4">
            <a:extLst>
              <a:ext uri="{FF2B5EF4-FFF2-40B4-BE49-F238E27FC236}">
                <a16:creationId xmlns:a16="http://schemas.microsoft.com/office/drawing/2014/main" id="{B7D46051-0580-9754-E9F7-4E766B92325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477731040"/>
              </p:ext>
            </p:extLst>
          </p:nvPr>
        </p:nvGraphicFramePr>
        <p:xfrm>
          <a:off x="344129" y="3650225"/>
          <a:ext cx="11659128" cy="2333098"/>
        </p:xfrm>
        <a:graphic>
          <a:graphicData uri="http://schemas.openxmlformats.org/drawingml/2006/table">
            <a:tbl>
              <a:tblPr firstRow="1" bandRow="1">
                <a:tableStyleId>{69CF1AB2-1976-4502-BF36-3FF5EA218861}</a:tableStyleId>
              </a:tblPr>
              <a:tblGrid>
                <a:gridCol w="9818474">
                  <a:extLst>
                    <a:ext uri="{9D8B030D-6E8A-4147-A177-3AD203B41FA5}">
                      <a16:colId xmlns:a16="http://schemas.microsoft.com/office/drawing/2014/main" val="1826840605"/>
                    </a:ext>
                  </a:extLst>
                </a:gridCol>
                <a:gridCol w="1840654">
                  <a:extLst>
                    <a:ext uri="{9D8B030D-6E8A-4147-A177-3AD203B41FA5}">
                      <a16:colId xmlns:a16="http://schemas.microsoft.com/office/drawing/2014/main" val="513690550"/>
                    </a:ext>
                  </a:extLst>
                </a:gridCol>
              </a:tblGrid>
              <a:tr h="626806">
                <a:tc>
                  <a:txBody>
                    <a:bodyPr/>
                    <a:lstStyle/>
                    <a:p>
                      <a:pPr lvl="0">
                        <a:buNone/>
                      </a:pPr>
                      <a:r>
                        <a:rPr lang="en-US" sz="1400" b="0" dirty="0">
                          <a:effectLst/>
                        </a:rPr>
                        <a:t>Rachelle Boulton, MSPH, Division of Population Health Informatics Manager, Utah Department of Health and Human Services</a:t>
                      </a:r>
                    </a:p>
                  </a:txBody>
                  <a:tcPr anchor="ctr"/>
                </a:tc>
                <a:tc>
                  <a:txBody>
                    <a:bodyPr/>
                    <a:lstStyle/>
                    <a:p>
                      <a:r>
                        <a:rPr lang="en-US" sz="1400" b="0" dirty="0">
                          <a:effectLst/>
                        </a:rPr>
                        <a:t>Epitrax</a:t>
                      </a:r>
                    </a:p>
                  </a:txBody>
                  <a:tcPr anchor="ctr"/>
                </a:tc>
                <a:extLst>
                  <a:ext uri="{0D108BD9-81ED-4DB2-BD59-A6C34878D82A}">
                    <a16:rowId xmlns:a16="http://schemas.microsoft.com/office/drawing/2014/main" val="662105088"/>
                  </a:ext>
                </a:extLst>
              </a:tr>
              <a:tr h="568764">
                <a:tc>
                  <a:txBody>
                    <a:bodyPr/>
                    <a:lstStyle/>
                    <a:p>
                      <a:r>
                        <a:rPr lang="en-US" sz="1400" dirty="0">
                          <a:effectLst/>
                        </a:rPr>
                        <a:t>Benjamin Schram, MPH, Data Modernization Director, North Dakota Department of Health and Human Services</a:t>
                      </a:r>
                    </a:p>
                  </a:txBody>
                  <a:tcPr anchor="ctr"/>
                </a:tc>
                <a:tc>
                  <a:txBody>
                    <a:bodyPr/>
                    <a:lstStyle/>
                    <a:p>
                      <a:r>
                        <a:rPr lang="en-US" sz="1400" dirty="0">
                          <a:effectLst/>
                        </a:rPr>
                        <a:t>Maven</a:t>
                      </a:r>
                    </a:p>
                  </a:txBody>
                  <a:tcPr anchor="ctr"/>
                </a:tc>
                <a:extLst>
                  <a:ext uri="{0D108BD9-81ED-4DB2-BD59-A6C34878D82A}">
                    <a16:rowId xmlns:a16="http://schemas.microsoft.com/office/drawing/2014/main" val="2006316603"/>
                  </a:ext>
                </a:extLst>
              </a:tr>
              <a:tr h="568764">
                <a:tc>
                  <a:txBody>
                    <a:bodyPr/>
                    <a:lstStyle/>
                    <a:p>
                      <a:r>
                        <a:rPr lang="en-US" sz="1400" dirty="0">
                          <a:effectLst/>
                        </a:rPr>
                        <a:t>Laura Erhart, MPH, Informatics Section Lead, Arizona Department of Health Services</a:t>
                      </a:r>
                    </a:p>
                  </a:txBody>
                  <a:tcPr anchor="ctr"/>
                </a:tc>
                <a:tc>
                  <a:txBody>
                    <a:bodyPr/>
                    <a:lstStyle/>
                    <a:p>
                      <a:pPr lvl="0">
                        <a:buNone/>
                      </a:pPr>
                      <a:r>
                        <a:rPr lang="en-US" sz="1400" dirty="0">
                          <a:effectLst/>
                        </a:rPr>
                        <a:t>Homegrown</a:t>
                      </a:r>
                    </a:p>
                  </a:txBody>
                  <a:tcPr anchor="ctr"/>
                </a:tc>
                <a:extLst>
                  <a:ext uri="{0D108BD9-81ED-4DB2-BD59-A6C34878D82A}">
                    <a16:rowId xmlns:a16="http://schemas.microsoft.com/office/drawing/2014/main" val="1289591246"/>
                  </a:ext>
                </a:extLst>
              </a:tr>
              <a:tr h="568764">
                <a:tc>
                  <a:txBody>
                    <a:bodyPr/>
                    <a:lstStyle/>
                    <a:p>
                      <a:pPr lvl="0">
                        <a:buNone/>
                      </a:pPr>
                      <a:r>
                        <a:rPr lang="en-US" sz="1400" dirty="0">
                          <a:effectLst/>
                        </a:rPr>
                        <a:t>Courtney Marshall, MPH, Informatics Epidemiologist/Informatics Lead, Kentucky Department For Public Health</a:t>
                      </a:r>
                    </a:p>
                  </a:txBody>
                  <a:tcPr anchor="ctr"/>
                </a:tc>
                <a:tc>
                  <a:txBody>
                    <a:bodyPr/>
                    <a:lstStyle/>
                    <a:p>
                      <a:pPr lvl="0">
                        <a:buNone/>
                      </a:pPr>
                      <a:r>
                        <a:rPr lang="en-US" sz="1400" dirty="0">
                          <a:effectLst/>
                        </a:rPr>
                        <a:t>NBS</a:t>
                      </a:r>
                    </a:p>
                  </a:txBody>
                  <a:tcPr anchor="ctr"/>
                </a:tc>
                <a:extLst>
                  <a:ext uri="{0D108BD9-81ED-4DB2-BD59-A6C34878D82A}">
                    <a16:rowId xmlns:a16="http://schemas.microsoft.com/office/drawing/2014/main" val="1226297142"/>
                  </a:ext>
                </a:extLst>
              </a:tr>
            </a:tbl>
          </a:graphicData>
        </a:graphic>
      </p:graphicFrame>
      <p:sp>
        <p:nvSpPr>
          <p:cNvPr id="8" name="Title 2">
            <a:extLst>
              <a:ext uri="{FF2B5EF4-FFF2-40B4-BE49-F238E27FC236}">
                <a16:creationId xmlns:a16="http://schemas.microsoft.com/office/drawing/2014/main" id="{34E61F8F-8486-1B22-CB91-64611876E079}"/>
              </a:ext>
              <a:ext uri="{C183D7F6-B498-43B3-948B-1728B52AA6E4}">
                <adec:decorative xmlns:adec="http://schemas.microsoft.com/office/drawing/2017/decorative" val="1"/>
              </a:ext>
            </a:extLst>
          </p:cNvPr>
          <p:cNvSpPr txBox="1">
            <a:spLocks noGrp="1"/>
          </p:cNvSpPr>
          <p:nvPr>
            <p:ph type="title" idx="4294967295"/>
          </p:nvPr>
        </p:nvSpPr>
        <p:spPr>
          <a:xfrm>
            <a:off x="279873" y="216982"/>
            <a:ext cx="9314076" cy="9013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schemeClr val="tx1">
                    <a:lumMod val="75000"/>
                    <a:lumOff val="25000"/>
                  </a:schemeClr>
                </a:solidFill>
                <a:effectLst/>
                <a:uLnTx/>
                <a:uFillTx/>
                <a:latin typeface="Arial"/>
                <a:ea typeface="+mj-ea"/>
                <a:cs typeface="Arial"/>
              </a:rPr>
              <a:t>Case Notification Panel – Minimal Data Necessary (MDN)</a:t>
            </a:r>
          </a:p>
        </p:txBody>
      </p:sp>
    </p:spTree>
    <p:extLst>
      <p:ext uri="{BB962C8B-B14F-4D97-AF65-F5344CB8AC3E}">
        <p14:creationId xmlns:p14="http://schemas.microsoft.com/office/powerpoint/2010/main" val="1785862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 uri="{C183D7F6-B498-43B3-948B-1728B52AA6E4}">
                <adec:decorative xmlns:adec="http://schemas.microsoft.com/office/drawing/2017/decorative" val="1"/>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457200" indent="-457200"/>
            <a:r>
              <a:rPr lang="en-US" sz="3200" dirty="0">
                <a:latin typeface="Arial"/>
                <a:cs typeface="Arial"/>
              </a:rPr>
              <a:t>Workshop participants discussed the following 3 questions/prompts:</a:t>
            </a:r>
            <a:endParaRPr lang="en-US" sz="3200" b="1" dirty="0">
              <a:latin typeface="Arial"/>
              <a:cs typeface="Arial"/>
            </a:endParaRPr>
          </a:p>
          <a:p>
            <a:pPr marL="1371600" lvl="2" indent="-457200">
              <a:buFont typeface="+mj-lt"/>
              <a:buAutoNum type="arabicPeriod"/>
            </a:pPr>
            <a:r>
              <a:rPr lang="en-US" dirty="0">
                <a:latin typeface="Arial"/>
                <a:cs typeface="Arial"/>
              </a:rPr>
              <a:t>What would you like to see from CDC to support implementation?</a:t>
            </a:r>
          </a:p>
          <a:p>
            <a:pPr marL="1371600" lvl="2" indent="-457200">
              <a:buFont typeface="+mj-lt"/>
              <a:buAutoNum type="arabicPeriod"/>
            </a:pPr>
            <a:r>
              <a:rPr lang="en-US" dirty="0">
                <a:latin typeface="Arial"/>
                <a:cs typeface="Arial"/>
              </a:rPr>
              <a:t>What components of a change management plan would be critical for implementation of MDN plan in your jurisdiction? What are the key groups/partners to engage for success?</a:t>
            </a:r>
          </a:p>
          <a:p>
            <a:pPr marL="1371600" lvl="2" indent="-457200">
              <a:buFont typeface="+mj-lt"/>
              <a:buAutoNum type="arabicPeriod"/>
            </a:pPr>
            <a:r>
              <a:rPr lang="en-US" dirty="0">
                <a:latin typeface="Arial"/>
                <a:cs typeface="Arial"/>
              </a:rPr>
              <a:t>Develop 3 things you can do in your jurisdiction to move this forward. Please include key considerations and identify what support is needed from CDC for success.</a:t>
            </a:r>
          </a:p>
          <a:p>
            <a:r>
              <a:rPr lang="en-US" sz="3200" dirty="0">
                <a:latin typeface="Arial"/>
                <a:cs typeface="Arial"/>
              </a:rPr>
              <a:t>Key Themes/Takeaways: funding, alignment across CDC programs, documentation (data dictionary), training &amp; education, CDC timeline, advocate &amp; keep the momentum going!</a:t>
            </a:r>
            <a:endParaRPr lang="en-US" sz="2400" dirty="0">
              <a:latin typeface="Arial"/>
              <a:cs typeface="Arial"/>
            </a:endParaRPr>
          </a:p>
          <a:p>
            <a:pPr marL="0" indent="0">
              <a:buNone/>
            </a:pPr>
            <a:endParaRPr lang="en-US" b="1" dirty="0">
              <a:latin typeface="Arial"/>
              <a:cs typeface="Arial"/>
            </a:endParaRPr>
          </a:p>
          <a:p>
            <a:pPr lvl="1"/>
            <a:endParaRPr lang="en-US" dirty="0">
              <a:latin typeface="Arial"/>
              <a:cs typeface="Arial"/>
            </a:endParaRPr>
          </a:p>
          <a:p>
            <a:endParaRPr lang="en-US" dirty="0">
              <a:latin typeface="Calibri" panose="020F0502020204030204"/>
              <a:cs typeface="Calibri" panose="020F0502020204030204"/>
            </a:endParaRPr>
          </a:p>
        </p:txBody>
      </p:sp>
      <p:sp>
        <p:nvSpPr>
          <p:cNvPr id="8" name="Title 2">
            <a:extLst>
              <a:ext uri="{FF2B5EF4-FFF2-40B4-BE49-F238E27FC236}">
                <a16:creationId xmlns:a16="http://schemas.microsoft.com/office/drawing/2014/main" id="{34E61F8F-8486-1B22-CB91-64611876E079}"/>
              </a:ext>
              <a:ext uri="{C183D7F6-B498-43B3-948B-1728B52AA6E4}">
                <adec:decorative xmlns:adec="http://schemas.microsoft.com/office/drawing/2017/decorative" val="1"/>
              </a:ext>
            </a:extLst>
          </p:cNvPr>
          <p:cNvSpPr txBox="1">
            <a:spLocks noGrp="1"/>
          </p:cNvSpPr>
          <p:nvPr>
            <p:ph type="title" idx="4294967295"/>
          </p:nvPr>
        </p:nvSpPr>
        <p:spPr>
          <a:xfrm>
            <a:off x="279873" y="206398"/>
            <a:ext cx="9333868" cy="9508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04040"/>
                </a:solidFill>
                <a:effectLst/>
                <a:uLnTx/>
                <a:uFillTx/>
                <a:latin typeface="Arial"/>
                <a:ea typeface="+mj-ea"/>
                <a:cs typeface="Arial"/>
              </a:rPr>
              <a:t>Case Notification (MDN) Table Discussions</a:t>
            </a:r>
            <a:endParaRPr kumimoji="0" lang="en-US" sz="3600" b="0" i="0" u="none" strike="noStrike" kern="1200" cap="none" spc="0" normalizeH="0" baseline="0" noProof="0" dirty="0">
              <a:ln>
                <a:noFill/>
              </a:ln>
              <a:solidFill>
                <a:srgbClr val="404040"/>
              </a:solidFill>
              <a:effectLst/>
              <a:uLnTx/>
              <a:uFillTx/>
              <a:latin typeface="Arial"/>
              <a:ea typeface="+mj-ea"/>
              <a:cs typeface="Arial"/>
            </a:endParaRPr>
          </a:p>
        </p:txBody>
      </p:sp>
    </p:spTree>
    <p:extLst>
      <p:ext uri="{BB962C8B-B14F-4D97-AF65-F5344CB8AC3E}">
        <p14:creationId xmlns:p14="http://schemas.microsoft.com/office/powerpoint/2010/main" val="1744244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 uri="{C183D7F6-B498-43B3-948B-1728B52AA6E4}">
                <adec:decorative xmlns:adec="http://schemas.microsoft.com/office/drawing/2017/decorative" val="1"/>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457200" indent="-457200"/>
            <a:endParaRPr lang="en-US" sz="3200" dirty="0">
              <a:latin typeface="Arial"/>
              <a:cs typeface="Arial"/>
            </a:endParaRPr>
          </a:p>
          <a:p>
            <a:pPr marL="0" indent="0">
              <a:buNone/>
            </a:pPr>
            <a:endParaRPr lang="en-US" sz="2400" dirty="0">
              <a:latin typeface="Arial"/>
              <a:cs typeface="Arial"/>
            </a:endParaRPr>
          </a:p>
          <a:p>
            <a:pPr marL="0" indent="0">
              <a:buNone/>
            </a:pPr>
            <a:endParaRPr lang="en-US" b="1" dirty="0">
              <a:latin typeface="Arial"/>
              <a:cs typeface="Arial"/>
            </a:endParaRPr>
          </a:p>
          <a:p>
            <a:pPr lvl="1"/>
            <a:endParaRPr lang="en-US" dirty="0">
              <a:latin typeface="Arial"/>
              <a:cs typeface="Arial"/>
            </a:endParaRPr>
          </a:p>
          <a:p>
            <a:endParaRPr lang="en-US" dirty="0">
              <a:latin typeface="Calibri" panose="020F0502020204030204"/>
              <a:cs typeface="Calibri" panose="020F0502020204030204"/>
            </a:endParaRPr>
          </a:p>
        </p:txBody>
      </p:sp>
      <p:sp>
        <p:nvSpPr>
          <p:cNvPr id="8" name="Title 2">
            <a:extLst>
              <a:ext uri="{FF2B5EF4-FFF2-40B4-BE49-F238E27FC236}">
                <a16:creationId xmlns:a16="http://schemas.microsoft.com/office/drawing/2014/main" id="{34E61F8F-8486-1B22-CB91-64611876E079}"/>
              </a:ext>
              <a:ext uri="{C183D7F6-B498-43B3-948B-1728B52AA6E4}">
                <adec:decorative xmlns:adec="http://schemas.microsoft.com/office/drawing/2017/decorative" val="1"/>
              </a:ext>
            </a:extLst>
          </p:cNvPr>
          <p:cNvSpPr txBox="1">
            <a:spLocks noGrp="1"/>
          </p:cNvSpPr>
          <p:nvPr>
            <p:ph type="title" idx="4294967295"/>
          </p:nvPr>
        </p:nvSpPr>
        <p:spPr>
          <a:xfrm>
            <a:off x="279873" y="174648"/>
            <a:ext cx="9413036" cy="9681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04040"/>
                </a:solidFill>
                <a:effectLst/>
                <a:uLnTx/>
                <a:uFillTx/>
                <a:latin typeface="Arial"/>
                <a:ea typeface="+mj-ea"/>
                <a:cs typeface="Arial"/>
              </a:rPr>
              <a:t>Case Notification (MDN) Next Steps</a:t>
            </a:r>
            <a:endParaRPr kumimoji="0" lang="en-US" sz="3600" b="0" i="0" u="none" strike="noStrike" kern="1200" cap="none" spc="0" normalizeH="0" baseline="0" noProof="0" dirty="0">
              <a:ln>
                <a:noFill/>
              </a:ln>
              <a:solidFill>
                <a:srgbClr val="404040"/>
              </a:solidFill>
              <a:effectLst/>
              <a:uLnTx/>
              <a:uFillTx/>
              <a:latin typeface="Arial"/>
              <a:ea typeface="+mj-ea"/>
              <a:cs typeface="Arial"/>
            </a:endParaRPr>
          </a:p>
        </p:txBody>
      </p:sp>
      <p:sp>
        <p:nvSpPr>
          <p:cNvPr id="3" name="TextBox 2">
            <a:extLst>
              <a:ext uri="{FF2B5EF4-FFF2-40B4-BE49-F238E27FC236}">
                <a16:creationId xmlns:a16="http://schemas.microsoft.com/office/drawing/2014/main" id="{DDED4223-EB9D-4A98-F213-E0BC973C2227}"/>
              </a:ext>
              <a:ext uri="{C183D7F6-B498-43B3-948B-1728B52AA6E4}">
                <adec:decorative xmlns:adec="http://schemas.microsoft.com/office/drawing/2017/decorative" val="1"/>
              </a:ext>
            </a:extLst>
          </p:cNvPr>
          <p:cNvSpPr txBox="1"/>
          <p:nvPr/>
        </p:nvSpPr>
        <p:spPr>
          <a:xfrm>
            <a:off x="152400" y="1512169"/>
            <a:ext cx="11887200" cy="4031873"/>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3200" dirty="0">
                <a:latin typeface="Arial"/>
                <a:cs typeface="Arial"/>
              </a:rPr>
              <a:t>Post summary of tabletop discussions and draft CDC MDN (case notification) data dictionary on CSTE Connect (in SPIS Connect space)</a:t>
            </a:r>
          </a:p>
          <a:p>
            <a:pPr marL="457200" indent="-457200">
              <a:buFont typeface="Arial" panose="020B0604020202020204" pitchFamily="34" charset="0"/>
              <a:buChar char="•"/>
            </a:pPr>
            <a:r>
              <a:rPr lang="en-US" sz="3200" dirty="0">
                <a:latin typeface="Arial"/>
                <a:cs typeface="Arial"/>
              </a:rPr>
              <a:t>Follow-up presentations on CSTE S/I member calls</a:t>
            </a:r>
          </a:p>
          <a:p>
            <a:pPr marL="914400" lvl="1" indent="-457200">
              <a:buFont typeface="Courier New" panose="020B0604020202020204" pitchFamily="34" charset="0"/>
              <a:buChar char="o"/>
            </a:pPr>
            <a:r>
              <a:rPr lang="en-US" sz="3200" dirty="0">
                <a:latin typeface="Arial"/>
                <a:cs typeface="Arial"/>
              </a:rPr>
              <a:t>7/23 S/I Steering Committee Call</a:t>
            </a:r>
            <a:endParaRPr lang="en-US" dirty="0">
              <a:latin typeface="Calibri" panose="020F0502020204030204"/>
              <a:cs typeface="Calibri" panose="020F0502020204030204"/>
            </a:endParaRPr>
          </a:p>
          <a:p>
            <a:pPr marL="914400" lvl="1" indent="-457200">
              <a:buFont typeface="Courier New" panose="020B0604020202020204" pitchFamily="34" charset="0"/>
              <a:buChar char="o"/>
            </a:pPr>
            <a:r>
              <a:rPr lang="en-US" sz="3200" dirty="0">
                <a:latin typeface="Arial"/>
                <a:cs typeface="Arial"/>
              </a:rPr>
              <a:t>8/2 SPIS</a:t>
            </a:r>
            <a:endParaRPr lang="en-US" dirty="0">
              <a:cs typeface="Calibri" panose="020F0502020204030204"/>
            </a:endParaRPr>
          </a:p>
          <a:p>
            <a:pPr marL="457200" indent="-457200">
              <a:buFont typeface="Arial" panose="020B0604020202020204" pitchFamily="34" charset="0"/>
              <a:buChar char="•"/>
            </a:pPr>
            <a:r>
              <a:rPr lang="en-US" sz="3200" dirty="0">
                <a:latin typeface="Arial"/>
                <a:cs typeface="Arial"/>
              </a:rPr>
              <a:t>Forming small workgroup to further consider implementation plans – will report out to SPIS </a:t>
            </a:r>
            <a:endParaRPr lang="en-US" sz="3200" dirty="0">
              <a:highlight>
                <a:srgbClr val="FFFF00"/>
              </a:highlight>
              <a:latin typeface="Arial"/>
              <a:cs typeface="Arial"/>
            </a:endParaRPr>
          </a:p>
        </p:txBody>
      </p:sp>
    </p:spTree>
    <p:extLst>
      <p:ext uri="{BB962C8B-B14F-4D97-AF65-F5344CB8AC3E}">
        <p14:creationId xmlns:p14="http://schemas.microsoft.com/office/powerpoint/2010/main" val="1734917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 uri="{C183D7F6-B498-43B3-948B-1728B52AA6E4}">
                <adec:decorative xmlns:adec="http://schemas.microsoft.com/office/drawing/2017/decorative" val="1"/>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0" indent="0">
              <a:buNone/>
            </a:pPr>
            <a:r>
              <a:rPr lang="en-US" sz="2000" dirty="0">
                <a:latin typeface="Arial"/>
                <a:cs typeface="Arial"/>
              </a:rPr>
              <a:t>This panel focused on the experience of expanding eCR beyond the COVID-19 use case. Panelists discussed workforce and resource requirements, strategies for engaging partners, and innovations, tools, and infrastructure being used to support eCR scale up.</a:t>
            </a:r>
            <a:endParaRPr lang="en-US" sz="2000" b="1" dirty="0">
              <a:latin typeface="Arial"/>
              <a:cs typeface="Arial"/>
            </a:endParaRPr>
          </a:p>
          <a:p>
            <a:pPr marL="0" indent="0">
              <a:buNone/>
            </a:pPr>
            <a:r>
              <a:rPr lang="en-US" sz="2000" dirty="0">
                <a:latin typeface="Arial"/>
                <a:cs typeface="Arial"/>
              </a:rPr>
              <a:t>Panelists:</a:t>
            </a:r>
          </a:p>
          <a:p>
            <a:pPr marL="285750" indent="-285750">
              <a:lnSpc>
                <a:spcPct val="100000"/>
              </a:lnSpc>
            </a:pPr>
            <a:r>
              <a:rPr lang="en-US" sz="2000" b="1" dirty="0">
                <a:latin typeface="Arial"/>
                <a:cs typeface="Arial"/>
              </a:rPr>
              <a:t>Melanie Epstein-Corbin</a:t>
            </a:r>
            <a:r>
              <a:rPr lang="en-US" sz="2000" dirty="0">
                <a:latin typeface="Arial"/>
                <a:cs typeface="Arial"/>
              </a:rPr>
              <a:t>,</a:t>
            </a:r>
            <a:r>
              <a:rPr lang="en-US" sz="2000" b="1" dirty="0">
                <a:latin typeface="Arial"/>
                <a:cs typeface="Arial"/>
              </a:rPr>
              <a:t> </a:t>
            </a:r>
            <a:r>
              <a:rPr lang="en-US" sz="2000" dirty="0">
                <a:latin typeface="Arial"/>
                <a:cs typeface="Arial"/>
              </a:rPr>
              <a:t>MPH, Chief, CalREDIE Electronic Case Reporting (eCR) Unit, California Department of Public Health (Moderator)</a:t>
            </a:r>
          </a:p>
          <a:p>
            <a:pPr marL="285750" indent="-285750">
              <a:lnSpc>
                <a:spcPct val="100000"/>
              </a:lnSpc>
            </a:pPr>
            <a:r>
              <a:rPr lang="en-US" sz="2000" b="1" dirty="0">
                <a:latin typeface="Arial"/>
                <a:cs typeface="Arial"/>
              </a:rPr>
              <a:t>Shelby Fawaz</a:t>
            </a:r>
            <a:r>
              <a:rPr lang="en-US" sz="2000" dirty="0">
                <a:latin typeface="Arial"/>
                <a:cs typeface="Arial"/>
              </a:rPr>
              <a:t>,</a:t>
            </a:r>
            <a:r>
              <a:rPr lang="en-US" sz="2000" b="1" dirty="0">
                <a:latin typeface="Arial"/>
                <a:cs typeface="Arial"/>
              </a:rPr>
              <a:t> </a:t>
            </a:r>
            <a:r>
              <a:rPr lang="en-US" sz="2000" dirty="0">
                <a:latin typeface="Arial"/>
                <a:cs typeface="Arial"/>
              </a:rPr>
              <a:t>MPH, Electronic Case Reporting Coordinator, Florida Department of Health</a:t>
            </a:r>
          </a:p>
          <a:p>
            <a:pPr marL="285750" indent="-285750">
              <a:lnSpc>
                <a:spcPct val="100000"/>
              </a:lnSpc>
            </a:pPr>
            <a:r>
              <a:rPr lang="en-US" sz="2000" b="1" dirty="0">
                <a:latin typeface="Arial"/>
                <a:cs typeface="Arial"/>
              </a:rPr>
              <a:t>Sara Mader</a:t>
            </a:r>
            <a:r>
              <a:rPr lang="en-US" sz="2000" dirty="0">
                <a:latin typeface="Arial"/>
                <a:cs typeface="Arial"/>
              </a:rPr>
              <a:t>, RN, MPH, eCR Data Exchange Specialist, Wisconsin Division of Public Health</a:t>
            </a:r>
          </a:p>
          <a:p>
            <a:pPr marL="285750" indent="-285750">
              <a:lnSpc>
                <a:spcPct val="100000"/>
              </a:lnSpc>
            </a:pPr>
            <a:r>
              <a:rPr lang="en-US" sz="2000" b="1" dirty="0">
                <a:latin typeface="Arial"/>
                <a:cs typeface="Arial"/>
              </a:rPr>
              <a:t>MaKenzie Hackney</a:t>
            </a:r>
            <a:r>
              <a:rPr lang="en-US" sz="2000" dirty="0">
                <a:latin typeface="Arial"/>
                <a:cs typeface="Arial"/>
              </a:rPr>
              <a:t>,</a:t>
            </a:r>
            <a:r>
              <a:rPr lang="en-US" sz="2000" b="1" dirty="0">
                <a:latin typeface="Arial"/>
                <a:cs typeface="Arial"/>
              </a:rPr>
              <a:t> </a:t>
            </a:r>
            <a:r>
              <a:rPr lang="en-US" sz="2000" dirty="0">
                <a:latin typeface="Arial"/>
                <a:cs typeface="Arial"/>
              </a:rPr>
              <a:t>MPH, eCR Supervisor, North Carolina Department of Health and Human Services</a:t>
            </a:r>
          </a:p>
          <a:p>
            <a:pPr marL="285750" indent="-285750">
              <a:lnSpc>
                <a:spcPct val="100000"/>
              </a:lnSpc>
            </a:pPr>
            <a:r>
              <a:rPr lang="en-US" sz="2000" b="1" dirty="0">
                <a:latin typeface="Arial"/>
                <a:cs typeface="Arial"/>
              </a:rPr>
              <a:t>Joel Hartsell</a:t>
            </a:r>
            <a:r>
              <a:rPr lang="en-US" sz="2000" dirty="0">
                <a:latin typeface="Arial"/>
                <a:cs typeface="Arial"/>
              </a:rPr>
              <a:t>, PhD, MPH, PMP, CPMAI, eCR Lead, Association of Public Health Laboratories</a:t>
            </a:r>
          </a:p>
          <a:p>
            <a:pPr marL="285750" indent="-285750">
              <a:lnSpc>
                <a:spcPct val="100000"/>
              </a:lnSpc>
            </a:pPr>
            <a:r>
              <a:rPr lang="en-US" sz="2000" b="1" dirty="0">
                <a:latin typeface="Arial"/>
                <a:cs typeface="Arial"/>
              </a:rPr>
              <a:t>Laura Conn</a:t>
            </a:r>
            <a:r>
              <a:rPr lang="en-US" sz="2000" dirty="0">
                <a:latin typeface="Arial"/>
                <a:cs typeface="Arial"/>
              </a:rPr>
              <a:t>,</a:t>
            </a:r>
            <a:r>
              <a:rPr lang="en-US" sz="2000" b="1" dirty="0">
                <a:latin typeface="Arial"/>
                <a:cs typeface="Arial"/>
              </a:rPr>
              <a:t> </a:t>
            </a:r>
            <a:r>
              <a:rPr lang="en-US" sz="2000" dirty="0">
                <a:latin typeface="Arial"/>
                <a:cs typeface="Arial"/>
              </a:rPr>
              <a:t>MPH, Data Transmission Lead, Public Health Data Transmission Branch, Detect and Monitor Division, OPHDST, CDC</a:t>
            </a:r>
          </a:p>
          <a:p>
            <a:pPr marL="0" indent="0">
              <a:buNone/>
            </a:pPr>
            <a:endParaRPr lang="en-US" sz="2000" dirty="0">
              <a:latin typeface="Arial"/>
              <a:cs typeface="Arial"/>
            </a:endParaRPr>
          </a:p>
          <a:p>
            <a:pPr marL="0" indent="0">
              <a:buNone/>
            </a:pPr>
            <a:endParaRPr lang="en-US" b="1" dirty="0">
              <a:latin typeface="Arial"/>
              <a:cs typeface="Arial"/>
            </a:endParaRPr>
          </a:p>
          <a:p>
            <a:pPr lvl="1"/>
            <a:endParaRPr lang="en-US" dirty="0">
              <a:latin typeface="Arial"/>
              <a:cs typeface="Arial"/>
            </a:endParaRPr>
          </a:p>
          <a:p>
            <a:endParaRPr lang="en-US" dirty="0">
              <a:latin typeface="Calibri" panose="020F0502020204030204"/>
              <a:cs typeface="Calibri" panose="020F0502020204030204"/>
            </a:endParaRPr>
          </a:p>
        </p:txBody>
      </p:sp>
      <p:sp>
        <p:nvSpPr>
          <p:cNvPr id="8" name="Title 2">
            <a:extLst>
              <a:ext uri="{FF2B5EF4-FFF2-40B4-BE49-F238E27FC236}">
                <a16:creationId xmlns:a16="http://schemas.microsoft.com/office/drawing/2014/main" id="{B32AA3E0-8E97-7055-195D-9FFF0937E148}"/>
              </a:ext>
              <a:ext uri="{C183D7F6-B498-43B3-948B-1728B52AA6E4}">
                <adec:decorative xmlns:adec="http://schemas.microsoft.com/office/drawing/2017/decorative" val="1"/>
              </a:ext>
            </a:extLst>
          </p:cNvPr>
          <p:cNvSpPr txBox="1">
            <a:spLocks noGrp="1"/>
          </p:cNvSpPr>
          <p:nvPr>
            <p:ph type="title" idx="4294967295"/>
          </p:nvPr>
        </p:nvSpPr>
        <p:spPr>
          <a:xfrm>
            <a:off x="279873" y="291065"/>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404040"/>
                </a:solidFill>
                <a:effectLst/>
                <a:uLnTx/>
                <a:uFillTx/>
                <a:latin typeface="Arial"/>
                <a:ea typeface="+mj-ea"/>
                <a:cs typeface="Arial"/>
              </a:rPr>
              <a:t>Electronic Case Reporting (eCR) Panel</a:t>
            </a:r>
            <a:endParaRPr kumimoji="0" lang="en-US" sz="4400" b="0" i="0" u="none" strike="noStrike" kern="1200" cap="none" spc="0" normalizeH="0" baseline="0" noProof="0" dirty="0">
              <a:ln>
                <a:noFill/>
              </a:ln>
              <a:solidFill>
                <a:srgbClr val="1534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051327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 uri="{C183D7F6-B498-43B3-948B-1728B52AA6E4}">
                <adec:decorative xmlns:adec="http://schemas.microsoft.com/office/drawing/2017/decorative" val="1"/>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342900" indent="-342900">
              <a:lnSpc>
                <a:spcPct val="110000"/>
              </a:lnSpc>
            </a:pPr>
            <a:r>
              <a:rPr lang="en-US" sz="2000" dirty="0">
                <a:latin typeface="Arial"/>
                <a:cs typeface="Arial"/>
              </a:rPr>
              <a:t>Learning Objective: </a:t>
            </a:r>
            <a:r>
              <a:rPr lang="en-US" sz="2000" dirty="0">
                <a:latin typeface="Arial"/>
                <a:ea typeface="+mn-lt"/>
                <a:cs typeface="+mn-lt"/>
              </a:rPr>
              <a:t>Describe the infrastructure, workforce, and funding necessary to explore data exchange using Fast Healthcare Interoperability Resources (FHIR). </a:t>
            </a:r>
            <a:endParaRPr lang="en-US" sz="2000" dirty="0">
              <a:ea typeface="+mn-lt"/>
              <a:cs typeface="+mn-lt"/>
            </a:endParaRPr>
          </a:p>
          <a:p>
            <a:pPr marL="342900" indent="-342900"/>
            <a:r>
              <a:rPr lang="en-US" sz="2000" dirty="0">
                <a:latin typeface="Arial"/>
                <a:cs typeface="Arial"/>
              </a:rPr>
              <a:t>Panelists shared their motivation, experience and processes for getting started with FHIR, the resource requirements to support this work (including workforce and infrastructure), and 'what's next' after the pilot cases. We also provided 1-pagers to provide more details about their use case.</a:t>
            </a:r>
            <a:endParaRPr lang="en-US" sz="2000" dirty="0">
              <a:latin typeface="Arial"/>
              <a:cs typeface="Calibri" panose="020F0502020204030204"/>
            </a:endParaRPr>
          </a:p>
          <a:p>
            <a:pPr marL="0" indent="0">
              <a:buNone/>
            </a:pPr>
            <a:r>
              <a:rPr lang="en-US" sz="2000" dirty="0">
                <a:latin typeface="Arial"/>
                <a:cs typeface="Arial"/>
              </a:rPr>
              <a:t>Panelists:</a:t>
            </a:r>
            <a:endParaRPr lang="en-US" dirty="0"/>
          </a:p>
          <a:p>
            <a:pPr marL="285750" indent="-285750"/>
            <a:r>
              <a:rPr lang="en-US" sz="2000" b="1" dirty="0">
                <a:latin typeface="Arial"/>
                <a:cs typeface="Arial"/>
              </a:rPr>
              <a:t>Rebecca Fisher</a:t>
            </a:r>
            <a:r>
              <a:rPr lang="en-US" sz="2000" dirty="0">
                <a:latin typeface="Arial"/>
                <a:cs typeface="Arial"/>
              </a:rPr>
              <a:t>, MPH, MA, Branch Chief, Analytics and Operations Tools, Investigate and Respond Division, OPHDST, CDC (Moderator &amp; Panelist)</a:t>
            </a:r>
          </a:p>
          <a:p>
            <a:pPr marL="285750" indent="-285750"/>
            <a:r>
              <a:rPr lang="en-US" sz="2000" b="1" dirty="0">
                <a:latin typeface="Arial"/>
                <a:cs typeface="Arial"/>
              </a:rPr>
              <a:t>Alida Laney</a:t>
            </a:r>
            <a:r>
              <a:rPr lang="en-US" sz="2000" dirty="0">
                <a:latin typeface="Arial"/>
                <a:cs typeface="Arial"/>
              </a:rPr>
              <a:t>, MSc, Public Health Data Manager, Fairfax County Health Department</a:t>
            </a:r>
          </a:p>
          <a:p>
            <a:pPr marL="285750" indent="-285750"/>
            <a:r>
              <a:rPr lang="en-US" sz="2000" b="1" dirty="0">
                <a:latin typeface="Arial"/>
                <a:cs typeface="Arial"/>
              </a:rPr>
              <a:t>Alastair Matheson</a:t>
            </a:r>
            <a:r>
              <a:rPr lang="en-US" sz="2000" dirty="0">
                <a:latin typeface="Arial"/>
                <a:cs typeface="Arial"/>
              </a:rPr>
              <a:t>, Data Modernization Director, Public Health - Seattle &amp; King County</a:t>
            </a:r>
          </a:p>
          <a:p>
            <a:pPr marL="285750" indent="-285750"/>
            <a:r>
              <a:rPr lang="en-US" sz="2000" b="1" dirty="0">
                <a:latin typeface="Arial"/>
                <a:cs typeface="Arial"/>
              </a:rPr>
              <a:t>Chris Baumgartner</a:t>
            </a:r>
            <a:r>
              <a:rPr lang="en-US" sz="2000" dirty="0">
                <a:latin typeface="Arial"/>
                <a:cs typeface="Arial"/>
              </a:rPr>
              <a:t>,</a:t>
            </a:r>
            <a:r>
              <a:rPr lang="en-US" sz="2000" b="1" dirty="0">
                <a:latin typeface="Arial"/>
                <a:cs typeface="Arial"/>
              </a:rPr>
              <a:t> </a:t>
            </a:r>
            <a:r>
              <a:rPr lang="en-US" sz="2000" dirty="0">
                <a:latin typeface="Arial"/>
                <a:cs typeface="Arial"/>
              </a:rPr>
              <a:t>Deputy Chief Informatics Officer, Washington State Department of Health</a:t>
            </a:r>
          </a:p>
          <a:p>
            <a:pPr marL="285750" indent="-285750"/>
            <a:r>
              <a:rPr lang="en-US" sz="2000" b="1" dirty="0">
                <a:latin typeface="Arial"/>
                <a:cs typeface="Arial"/>
              </a:rPr>
              <a:t>Sarah Solarz</a:t>
            </a:r>
            <a:r>
              <a:rPr lang="en-US" sz="2000" dirty="0">
                <a:latin typeface="Arial"/>
                <a:cs typeface="Arial"/>
              </a:rPr>
              <a:t>, MPH,</a:t>
            </a:r>
            <a:r>
              <a:rPr lang="en-US" sz="2000" b="1" dirty="0">
                <a:latin typeface="Arial"/>
                <a:cs typeface="Arial"/>
              </a:rPr>
              <a:t> </a:t>
            </a:r>
            <a:r>
              <a:rPr lang="en-US" sz="2000" dirty="0">
                <a:latin typeface="Arial"/>
                <a:cs typeface="Arial"/>
              </a:rPr>
              <a:t>MEDSS Manager and DMI Co-Lead, Minnesota Department of Health</a:t>
            </a:r>
          </a:p>
          <a:p>
            <a:pPr marL="285750" indent="-285750"/>
            <a:r>
              <a:rPr lang="en-US" sz="2000" b="1" dirty="0">
                <a:latin typeface="Arial"/>
                <a:cs typeface="Arial"/>
              </a:rPr>
              <a:t>Nathan Imihy Bean</a:t>
            </a:r>
            <a:r>
              <a:rPr lang="en-US" sz="2000" dirty="0">
                <a:latin typeface="Arial"/>
                <a:cs typeface="Arial"/>
              </a:rPr>
              <a:t>, MPP, Senior Informatics Planning Analyst, Hennepin County Public Health</a:t>
            </a:r>
          </a:p>
          <a:p>
            <a:pPr marL="0" indent="0">
              <a:buNone/>
            </a:pPr>
            <a:endParaRPr lang="en-US" sz="2000" dirty="0">
              <a:latin typeface="Arial"/>
              <a:cs typeface="Arial"/>
            </a:endParaRPr>
          </a:p>
          <a:p>
            <a:pPr marL="0" indent="0">
              <a:buNone/>
            </a:pPr>
            <a:endParaRPr lang="en-US" b="1" dirty="0">
              <a:latin typeface="Arial"/>
              <a:cs typeface="Arial"/>
            </a:endParaRPr>
          </a:p>
          <a:p>
            <a:pPr lvl="1"/>
            <a:endParaRPr lang="en-US" dirty="0">
              <a:latin typeface="Arial"/>
              <a:cs typeface="Arial"/>
            </a:endParaRPr>
          </a:p>
          <a:p>
            <a:endParaRPr lang="en-US" dirty="0">
              <a:latin typeface="Calibri" panose="020F0502020204030204"/>
              <a:cs typeface="Calibri" panose="020F0502020204030204"/>
            </a:endParaRPr>
          </a:p>
        </p:txBody>
      </p:sp>
      <p:sp>
        <p:nvSpPr>
          <p:cNvPr id="8" name="Title 2">
            <a:extLst>
              <a:ext uri="{FF2B5EF4-FFF2-40B4-BE49-F238E27FC236}">
                <a16:creationId xmlns:a16="http://schemas.microsoft.com/office/drawing/2014/main" id="{B32AA3E0-8E97-7055-195D-9FFF0937E148}"/>
              </a:ext>
              <a:ext uri="{C183D7F6-B498-43B3-948B-1728B52AA6E4}">
                <adec:decorative xmlns:adec="http://schemas.microsoft.com/office/drawing/2017/decorative" val="1"/>
              </a:ext>
            </a:extLst>
          </p:cNvPr>
          <p:cNvSpPr txBox="1">
            <a:spLocks noGrp="1"/>
          </p:cNvSpPr>
          <p:nvPr>
            <p:ph type="title" idx="4294967295"/>
          </p:nvPr>
        </p:nvSpPr>
        <p:spPr>
          <a:xfrm>
            <a:off x="279873" y="291065"/>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rgbClr val="404040"/>
                </a:solidFill>
                <a:effectLst/>
                <a:uLnTx/>
                <a:uFillTx/>
                <a:latin typeface="Arial"/>
                <a:ea typeface="+mj-ea"/>
                <a:cs typeface="Arial"/>
              </a:rPr>
              <a:t>Data Exchange Using Fast Healthcare Interoperability Resources (FHIR) Panel:</a:t>
            </a:r>
            <a:endParaRPr kumimoji="0" lang="en-US" sz="4400" b="0" i="0" u="none" strike="noStrike" kern="1200" cap="none" spc="0" normalizeH="0" baseline="0" noProof="0" dirty="0">
              <a:ln>
                <a:noFill/>
              </a:ln>
              <a:solidFill>
                <a:srgbClr val="1534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24643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p:txBody>
          <a:bodyPr/>
          <a:lstStyle/>
          <a:p>
            <a:r>
              <a:rPr lang="en-US" dirty="0"/>
              <a:t>Annual Reconciliation of 2023 NNDSS Data</a:t>
            </a:r>
          </a:p>
        </p:txBody>
      </p:sp>
    </p:spTree>
    <p:extLst>
      <p:ext uri="{BB962C8B-B14F-4D97-AF65-F5344CB8AC3E}">
        <p14:creationId xmlns:p14="http://schemas.microsoft.com/office/powerpoint/2010/main" val="176273668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 uri="{C183D7F6-B498-43B3-948B-1728B52AA6E4}">
                <adec:decorative xmlns:adec="http://schemas.microsoft.com/office/drawing/2017/decorative" val="1"/>
              </a:ext>
            </a:extLst>
          </p:cNvPr>
          <p:cNvSpPr>
            <a:spLocks noGrp="1"/>
          </p:cNvSpPr>
          <p:nvPr>
            <p:ph idx="1"/>
          </p:nvPr>
        </p:nvSpPr>
        <p:spPr>
          <a:xfrm>
            <a:off x="283784" y="1630110"/>
            <a:ext cx="11627913" cy="4844426"/>
          </a:xfrm>
        </p:spPr>
        <p:txBody>
          <a:bodyPr vert="horz" lIns="38576" tIns="19289" rIns="38576" bIns="19289" rtlCol="0" anchor="t">
            <a:normAutofit/>
          </a:bodyPr>
          <a:lstStyle/>
          <a:p>
            <a:pPr marL="457200" indent="-457200">
              <a:spcAft>
                <a:spcPts val="1000"/>
              </a:spcAft>
              <a:buFont typeface="Arial"/>
              <a:buChar char="•"/>
            </a:pPr>
            <a:r>
              <a:rPr lang="en-US" dirty="0">
                <a:latin typeface="Arial"/>
                <a:cs typeface="Arial"/>
              </a:rPr>
              <a:t>At tables, participants discussed the following 3 questions/prompts:</a:t>
            </a:r>
            <a:endParaRPr lang="en-US" dirty="0">
              <a:cs typeface="Calibri" panose="020F0502020204030204"/>
            </a:endParaRPr>
          </a:p>
          <a:p>
            <a:pPr marL="800100" lvl="1" indent="-457200">
              <a:lnSpc>
                <a:spcPct val="100000"/>
              </a:lnSpc>
              <a:spcBef>
                <a:spcPts val="0"/>
              </a:spcBef>
              <a:spcAft>
                <a:spcPts val="1200"/>
              </a:spcAft>
            </a:pPr>
            <a:r>
              <a:rPr lang="en-US" sz="2800" dirty="0">
                <a:latin typeface="Arial"/>
                <a:cs typeface="Arial"/>
              </a:rPr>
              <a:t>What are your short and/or long term ‘use case’ goals with FHIR? </a:t>
            </a:r>
          </a:p>
          <a:p>
            <a:pPr marL="800100" lvl="1" indent="-457200">
              <a:lnSpc>
                <a:spcPct val="100000"/>
              </a:lnSpc>
              <a:spcBef>
                <a:spcPts val="0"/>
              </a:spcBef>
              <a:spcAft>
                <a:spcPts val="1200"/>
              </a:spcAft>
            </a:pPr>
            <a:r>
              <a:rPr lang="en-US" sz="2800" dirty="0">
                <a:latin typeface="Arial"/>
                <a:cs typeface="Arial"/>
              </a:rPr>
              <a:t>What skills or tools allow for successful FHIR collaboration across jurisdictions?  </a:t>
            </a:r>
          </a:p>
          <a:p>
            <a:pPr marL="800100" lvl="1" indent="-457200">
              <a:lnSpc>
                <a:spcPct val="100000"/>
              </a:lnSpc>
              <a:spcBef>
                <a:spcPts val="0"/>
              </a:spcBef>
              <a:spcAft>
                <a:spcPts val="1200"/>
              </a:spcAft>
            </a:pPr>
            <a:r>
              <a:rPr lang="en-US" sz="2800" dirty="0">
                <a:latin typeface="Arial"/>
                <a:cs typeface="Arial"/>
              </a:rPr>
              <a:t>What support or resources do you need to make FHIR implementation more achievable? What federal resources are needed?</a:t>
            </a:r>
          </a:p>
          <a:p>
            <a:pPr marL="0" indent="0">
              <a:buNone/>
            </a:pPr>
            <a:endParaRPr lang="en-US" sz="2000" dirty="0">
              <a:latin typeface="Arial"/>
              <a:cs typeface="Arial"/>
            </a:endParaRPr>
          </a:p>
          <a:p>
            <a:pPr marL="0" indent="0">
              <a:buNone/>
            </a:pPr>
            <a:endParaRPr lang="en-US" b="1" dirty="0">
              <a:latin typeface="Arial"/>
              <a:cs typeface="Arial"/>
            </a:endParaRPr>
          </a:p>
          <a:p>
            <a:pPr lvl="1"/>
            <a:endParaRPr lang="en-US" dirty="0">
              <a:latin typeface="Arial"/>
              <a:cs typeface="Arial"/>
            </a:endParaRPr>
          </a:p>
          <a:p>
            <a:endParaRPr lang="en-US" dirty="0">
              <a:latin typeface="Calibri" panose="020F0502020204030204"/>
              <a:cs typeface="Calibri" panose="020F0502020204030204"/>
            </a:endParaRPr>
          </a:p>
        </p:txBody>
      </p:sp>
      <p:sp>
        <p:nvSpPr>
          <p:cNvPr id="8" name="Title 2">
            <a:extLst>
              <a:ext uri="{FF2B5EF4-FFF2-40B4-BE49-F238E27FC236}">
                <a16:creationId xmlns:a16="http://schemas.microsoft.com/office/drawing/2014/main" id="{B32AA3E0-8E97-7055-195D-9FFF0937E148}"/>
              </a:ext>
              <a:ext uri="{C183D7F6-B498-43B3-948B-1728B52AA6E4}">
                <adec:decorative xmlns:adec="http://schemas.microsoft.com/office/drawing/2017/decorative" val="1"/>
              </a:ext>
            </a:extLst>
          </p:cNvPr>
          <p:cNvSpPr txBox="1">
            <a:spLocks noGrp="1"/>
          </p:cNvSpPr>
          <p:nvPr>
            <p:ph type="title" idx="4294967295"/>
          </p:nvPr>
        </p:nvSpPr>
        <p:spPr>
          <a:xfrm>
            <a:off x="279873" y="291065"/>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rgbClr val="404040"/>
                </a:solidFill>
                <a:effectLst/>
                <a:uLnTx/>
                <a:uFillTx/>
                <a:latin typeface="Arial"/>
                <a:ea typeface="+mj-ea"/>
                <a:cs typeface="Arial"/>
              </a:rPr>
              <a:t>Data Exchange Using Fast Healthcare Interoperability Resources (FHIR) Table Discussions</a:t>
            </a:r>
            <a:endParaRPr kumimoji="0" lang="en-US" sz="4400" b="0" i="0" u="none" strike="noStrike" kern="1200" cap="none" spc="0" normalizeH="0" baseline="0" noProof="0" dirty="0">
              <a:ln>
                <a:noFill/>
              </a:ln>
              <a:solidFill>
                <a:srgbClr val="1534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40865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 uri="{C183D7F6-B498-43B3-948B-1728B52AA6E4}">
                <adec:decorative xmlns:adec="http://schemas.microsoft.com/office/drawing/2017/decorative" val="1"/>
              </a:ext>
            </a:extLst>
          </p:cNvPr>
          <p:cNvSpPr>
            <a:spLocks noGrp="1"/>
          </p:cNvSpPr>
          <p:nvPr>
            <p:ph idx="1"/>
          </p:nvPr>
        </p:nvSpPr>
        <p:spPr>
          <a:xfrm>
            <a:off x="283784" y="1616270"/>
            <a:ext cx="4379144" cy="4551350"/>
          </a:xfrm>
        </p:spPr>
        <p:txBody>
          <a:bodyPr vert="horz" lIns="38576" tIns="19289" rIns="38576" bIns="19289" rtlCol="0" anchor="t">
            <a:normAutofit/>
          </a:bodyPr>
          <a:lstStyle/>
          <a:p>
            <a:pPr marL="0" indent="0">
              <a:buNone/>
            </a:pPr>
            <a:r>
              <a:rPr lang="en-US" sz="2000" dirty="0">
                <a:solidFill>
                  <a:srgbClr val="404040"/>
                </a:solidFill>
                <a:latin typeface="Arial"/>
                <a:cs typeface="Arial"/>
              </a:rPr>
              <a:t>Bill Howard (eHealth Exchange) and Dan Paseltiner (Skylight) shared the "TryTEFCA Viewer" which simulates the data a public health agency might be able to obtain through Query and Response when they are engaged with a TEFCA QHIN.</a:t>
            </a:r>
            <a:endParaRPr lang="en-US" b="1" dirty="0">
              <a:solidFill>
                <a:srgbClr val="404040"/>
              </a:solidFill>
              <a:latin typeface="Arial"/>
              <a:cs typeface="Arial"/>
            </a:endParaRPr>
          </a:p>
          <a:p>
            <a:pPr marL="342900" indent="-342900"/>
            <a:r>
              <a:rPr lang="en-US" sz="2000" dirty="0">
                <a:latin typeface="Arial"/>
                <a:cs typeface="Arial"/>
              </a:rPr>
              <a:t>This tool contains synthetic patient data and is openly accessible</a:t>
            </a:r>
          </a:p>
          <a:p>
            <a:pPr marL="800100" lvl="1" indent="-342900"/>
            <a:r>
              <a:rPr lang="en-US" sz="2000" dirty="0">
                <a:latin typeface="Arial"/>
                <a:cs typeface="Arial"/>
              </a:rPr>
              <a:t>Dibbs.cloud/tefca-viewer </a:t>
            </a:r>
          </a:p>
          <a:p>
            <a:pPr marL="457200" lvl="1" indent="0">
              <a:buNone/>
            </a:pPr>
            <a:endParaRPr lang="en-US" sz="1600" dirty="0">
              <a:latin typeface="Arial"/>
              <a:cs typeface="Arial"/>
            </a:endParaRPr>
          </a:p>
          <a:p>
            <a:pPr marL="0" indent="0">
              <a:buNone/>
            </a:pPr>
            <a:endParaRPr lang="en-US" sz="2000" dirty="0">
              <a:latin typeface="Arial"/>
              <a:cs typeface="Arial"/>
            </a:endParaRPr>
          </a:p>
          <a:p>
            <a:pPr marL="0" indent="0">
              <a:buNone/>
            </a:pPr>
            <a:endParaRPr lang="en-US" b="1" dirty="0">
              <a:latin typeface="Arial"/>
              <a:cs typeface="Arial"/>
            </a:endParaRPr>
          </a:p>
          <a:p>
            <a:pPr lvl="1"/>
            <a:endParaRPr lang="en-US" dirty="0">
              <a:latin typeface="Arial"/>
              <a:cs typeface="Arial"/>
            </a:endParaRPr>
          </a:p>
          <a:p>
            <a:endParaRPr lang="en-US" dirty="0">
              <a:latin typeface="Calibri" panose="020F0502020204030204"/>
              <a:cs typeface="Calibri" panose="020F0502020204030204"/>
            </a:endParaRPr>
          </a:p>
        </p:txBody>
      </p:sp>
      <p:sp>
        <p:nvSpPr>
          <p:cNvPr id="8" name="Title 2">
            <a:extLst>
              <a:ext uri="{FF2B5EF4-FFF2-40B4-BE49-F238E27FC236}">
                <a16:creationId xmlns:a16="http://schemas.microsoft.com/office/drawing/2014/main" id="{B32AA3E0-8E97-7055-195D-9FFF0937E148}"/>
              </a:ext>
              <a:ext uri="{C183D7F6-B498-43B3-948B-1728B52AA6E4}">
                <adec:decorative xmlns:adec="http://schemas.microsoft.com/office/drawing/2017/decorative" val="1"/>
              </a:ext>
            </a:extLst>
          </p:cNvPr>
          <p:cNvSpPr txBox="1">
            <a:spLocks noGrp="1"/>
          </p:cNvSpPr>
          <p:nvPr>
            <p:ph type="title" idx="4294967295"/>
          </p:nvPr>
        </p:nvSpPr>
        <p:spPr>
          <a:xfrm>
            <a:off x="279873" y="291065"/>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rgbClr val="404040"/>
                </a:solidFill>
                <a:effectLst/>
                <a:uLnTx/>
                <a:uFillTx/>
                <a:latin typeface="Arial"/>
                <a:ea typeface="+mj-ea"/>
                <a:cs typeface="Arial"/>
              </a:rPr>
              <a:t>Trusted Exchange Framework and Common Agreement (TEFCA) Demo</a:t>
            </a:r>
            <a:endParaRPr kumimoji="0" lang="en-US" sz="4400" b="0" i="0" u="none" strike="noStrike" kern="1200" cap="none" spc="0" normalizeH="0" baseline="0" noProof="0" dirty="0">
              <a:ln>
                <a:noFill/>
              </a:ln>
              <a:solidFill>
                <a:srgbClr val="15345A"/>
              </a:solidFill>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35F5A651-2971-6363-8A7E-37418F52D167}"/>
              </a:ext>
              <a:ext uri="{C183D7F6-B498-43B3-948B-1728B52AA6E4}">
                <adec:decorative xmlns:adec="http://schemas.microsoft.com/office/drawing/2017/decorative" val="1"/>
              </a:ext>
            </a:extLst>
          </p:cNvPr>
          <p:cNvPicPr>
            <a:picLocks noChangeAspect="1"/>
          </p:cNvPicPr>
          <p:nvPr/>
        </p:nvPicPr>
        <p:blipFill rotWithShape="1">
          <a:blip r:embed="rId3"/>
          <a:srcRect l="5458" r="2446" b="2306"/>
          <a:stretch/>
        </p:blipFill>
        <p:spPr>
          <a:xfrm>
            <a:off x="4867763" y="1619494"/>
            <a:ext cx="6714233" cy="3619138"/>
          </a:xfrm>
          <a:prstGeom prst="rect">
            <a:avLst/>
          </a:prstGeom>
        </p:spPr>
      </p:pic>
    </p:spTree>
    <p:extLst>
      <p:ext uri="{BB962C8B-B14F-4D97-AF65-F5344CB8AC3E}">
        <p14:creationId xmlns:p14="http://schemas.microsoft.com/office/powerpoint/2010/main" val="1089339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 uri="{C183D7F6-B498-43B3-948B-1728B52AA6E4}">
                <adec:decorative xmlns:adec="http://schemas.microsoft.com/office/drawing/2017/decorative" val="1"/>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0" indent="0">
              <a:buNone/>
            </a:pPr>
            <a:r>
              <a:rPr lang="en-US" sz="2000" dirty="0">
                <a:latin typeface="Arial"/>
                <a:cs typeface="Arial"/>
              </a:rPr>
              <a:t>Panelists shared how they have approached TEFCA engagement so far and resources available to support getting started as well as perceived benefits to their agencies and the larger public health ecosystem</a:t>
            </a:r>
            <a:endParaRPr lang="en-US" b="1" dirty="0">
              <a:latin typeface="Arial"/>
              <a:cs typeface="Arial"/>
            </a:endParaRPr>
          </a:p>
          <a:p>
            <a:pPr marL="0" indent="0">
              <a:buNone/>
            </a:pPr>
            <a:r>
              <a:rPr lang="en-US" sz="2000" dirty="0">
                <a:latin typeface="Arial"/>
                <a:cs typeface="Arial"/>
              </a:rPr>
              <a:t>Panelists:</a:t>
            </a:r>
          </a:p>
          <a:p>
            <a:pPr marL="342900" indent="-342900">
              <a:lnSpc>
                <a:spcPct val="100000"/>
              </a:lnSpc>
            </a:pPr>
            <a:r>
              <a:rPr lang="en-US" sz="2000" b="1" dirty="0">
                <a:solidFill>
                  <a:schemeClr val="tx1"/>
                </a:solidFill>
                <a:latin typeface="Arial"/>
                <a:cs typeface="Arial"/>
              </a:rPr>
              <a:t>Megan Tompkins</a:t>
            </a:r>
            <a:r>
              <a:rPr lang="en-US" sz="2000" dirty="0">
                <a:solidFill>
                  <a:schemeClr val="tx1"/>
                </a:solidFill>
                <a:latin typeface="Arial"/>
                <a:cs typeface="Arial"/>
              </a:rPr>
              <a:t>,</a:t>
            </a:r>
            <a:r>
              <a:rPr lang="en-US" sz="2000" b="1" dirty="0">
                <a:solidFill>
                  <a:schemeClr val="tx1"/>
                </a:solidFill>
                <a:latin typeface="Arial"/>
                <a:cs typeface="Arial"/>
              </a:rPr>
              <a:t> </a:t>
            </a:r>
            <a:r>
              <a:rPr lang="en-US" sz="2000" dirty="0">
                <a:solidFill>
                  <a:schemeClr val="tx1"/>
                </a:solidFill>
                <a:latin typeface="Arial"/>
                <a:cs typeface="Arial"/>
              </a:rPr>
              <a:t>MPH, Director of Data Modernization, Council of State and Territorial Epidemiologists (Moderator)</a:t>
            </a:r>
          </a:p>
          <a:p>
            <a:pPr marL="342900" indent="-342900">
              <a:lnSpc>
                <a:spcPct val="100000"/>
              </a:lnSpc>
            </a:pPr>
            <a:r>
              <a:rPr lang="en-US" sz="2000" b="1" dirty="0">
                <a:solidFill>
                  <a:schemeClr val="tx1"/>
                </a:solidFill>
                <a:latin typeface="Arial"/>
                <a:cs typeface="Arial"/>
              </a:rPr>
              <a:t>Chris Baumgartner</a:t>
            </a:r>
            <a:r>
              <a:rPr lang="en-US" sz="2000" dirty="0">
                <a:solidFill>
                  <a:schemeClr val="tx1"/>
                </a:solidFill>
                <a:latin typeface="Arial"/>
                <a:cs typeface="Arial"/>
              </a:rPr>
              <a:t>,</a:t>
            </a:r>
            <a:r>
              <a:rPr lang="en-US" sz="2000" b="1" dirty="0">
                <a:solidFill>
                  <a:schemeClr val="tx1"/>
                </a:solidFill>
                <a:latin typeface="Arial"/>
                <a:cs typeface="Arial"/>
              </a:rPr>
              <a:t> </a:t>
            </a:r>
            <a:r>
              <a:rPr lang="en-US" sz="2000" dirty="0">
                <a:solidFill>
                  <a:schemeClr val="tx1"/>
                </a:solidFill>
                <a:latin typeface="Arial"/>
                <a:cs typeface="Arial"/>
              </a:rPr>
              <a:t>Deputy Chief Informatics Officer, Washington State Department of Health</a:t>
            </a:r>
          </a:p>
          <a:p>
            <a:pPr marL="342900" indent="-342900">
              <a:lnSpc>
                <a:spcPct val="100000"/>
              </a:lnSpc>
            </a:pPr>
            <a:r>
              <a:rPr lang="en-US" sz="2000" b="1" dirty="0">
                <a:solidFill>
                  <a:schemeClr val="tx1"/>
                </a:solidFill>
                <a:latin typeface="Arial"/>
                <a:cs typeface="Arial"/>
              </a:rPr>
              <a:t>Marcia Pearlowitz</a:t>
            </a:r>
            <a:r>
              <a:rPr lang="en-US" sz="2000" dirty="0">
                <a:solidFill>
                  <a:schemeClr val="tx1"/>
                </a:solidFill>
                <a:latin typeface="Arial"/>
                <a:cs typeface="Arial"/>
              </a:rPr>
              <a:t>,</a:t>
            </a:r>
            <a:r>
              <a:rPr lang="en-US" sz="2000" b="1" dirty="0">
                <a:solidFill>
                  <a:schemeClr val="tx1"/>
                </a:solidFill>
                <a:latin typeface="Arial"/>
                <a:cs typeface="Arial"/>
              </a:rPr>
              <a:t> </a:t>
            </a:r>
            <a:r>
              <a:rPr lang="en-US" sz="2000" dirty="0">
                <a:solidFill>
                  <a:schemeClr val="tx1"/>
                </a:solidFill>
                <a:latin typeface="Arial"/>
                <a:cs typeface="Arial"/>
              </a:rPr>
              <a:t>MA, Data Modernization Director, Maryland Department of Health</a:t>
            </a:r>
          </a:p>
          <a:p>
            <a:pPr marL="342900" indent="-342900">
              <a:lnSpc>
                <a:spcPct val="100000"/>
              </a:lnSpc>
            </a:pPr>
            <a:r>
              <a:rPr lang="en-US" sz="2000" b="1" dirty="0">
                <a:solidFill>
                  <a:schemeClr val="tx1"/>
                </a:solidFill>
                <a:latin typeface="Arial"/>
                <a:cs typeface="Arial"/>
              </a:rPr>
              <a:t>Eliza Ramsey</a:t>
            </a:r>
            <a:r>
              <a:rPr lang="en-US" sz="2000" dirty="0">
                <a:solidFill>
                  <a:schemeClr val="tx1"/>
                </a:solidFill>
                <a:latin typeface="Arial"/>
                <a:cs typeface="Arial"/>
              </a:rPr>
              <a:t>,</a:t>
            </a:r>
            <a:r>
              <a:rPr lang="en-US" sz="2000" b="1" dirty="0">
                <a:solidFill>
                  <a:schemeClr val="tx1"/>
                </a:solidFill>
                <a:latin typeface="Arial"/>
                <a:cs typeface="Arial"/>
              </a:rPr>
              <a:t> </a:t>
            </a:r>
            <a:r>
              <a:rPr lang="en-US" sz="2000" dirty="0">
                <a:solidFill>
                  <a:schemeClr val="tx1"/>
                </a:solidFill>
                <a:latin typeface="Arial"/>
                <a:cs typeface="Arial"/>
              </a:rPr>
              <a:t>MPH, CSTE Applied Public Health Informatics Fellow, Alaska Department of Health</a:t>
            </a:r>
          </a:p>
          <a:p>
            <a:pPr marL="342900" indent="-342900">
              <a:lnSpc>
                <a:spcPct val="100000"/>
              </a:lnSpc>
            </a:pPr>
            <a:r>
              <a:rPr lang="en-US" sz="2000" b="1" dirty="0">
                <a:solidFill>
                  <a:schemeClr val="tx1"/>
                </a:solidFill>
                <a:latin typeface="Arial"/>
                <a:cs typeface="Arial"/>
              </a:rPr>
              <a:t>Kate Goodin, </a:t>
            </a:r>
            <a:r>
              <a:rPr lang="en-US" sz="2000" dirty="0">
                <a:solidFill>
                  <a:schemeClr val="tx1"/>
                </a:solidFill>
                <a:latin typeface="Arial"/>
                <a:cs typeface="Arial"/>
              </a:rPr>
              <a:t>MPH, MS, Director of Surveillance Systems and Informatics, Tennessee Department of Health</a:t>
            </a:r>
          </a:p>
          <a:p>
            <a:pPr marL="342900" indent="-342900">
              <a:lnSpc>
                <a:spcPct val="100000"/>
              </a:lnSpc>
            </a:pPr>
            <a:r>
              <a:rPr lang="en-US" sz="2000" b="1" dirty="0">
                <a:solidFill>
                  <a:schemeClr val="tx1"/>
                </a:solidFill>
                <a:latin typeface="Arial"/>
                <a:cs typeface="Arial"/>
              </a:rPr>
              <a:t>Jim Jirjis</a:t>
            </a:r>
            <a:r>
              <a:rPr lang="en-US" sz="2000" dirty="0">
                <a:solidFill>
                  <a:schemeClr val="tx1"/>
                </a:solidFill>
                <a:latin typeface="Arial"/>
                <a:cs typeface="Arial"/>
              </a:rPr>
              <a:t>,</a:t>
            </a:r>
            <a:r>
              <a:rPr lang="en-US" sz="2000" b="1" dirty="0">
                <a:solidFill>
                  <a:schemeClr val="tx1"/>
                </a:solidFill>
                <a:latin typeface="Arial"/>
                <a:cs typeface="Arial"/>
              </a:rPr>
              <a:t> </a:t>
            </a:r>
            <a:r>
              <a:rPr lang="en-US" sz="2000" dirty="0">
                <a:solidFill>
                  <a:schemeClr val="tx1"/>
                </a:solidFill>
                <a:latin typeface="Arial"/>
                <a:cs typeface="Arial"/>
              </a:rPr>
              <a:t>MD, MBA, FACP, Division Director, Centers for Disease Control and Prevention</a:t>
            </a:r>
          </a:p>
          <a:p>
            <a:pPr marL="0" indent="0">
              <a:buNone/>
            </a:pPr>
            <a:endParaRPr lang="en-US" sz="2000" dirty="0">
              <a:latin typeface="Arial"/>
              <a:cs typeface="Arial"/>
            </a:endParaRPr>
          </a:p>
          <a:p>
            <a:pPr marL="0" indent="0">
              <a:buNone/>
            </a:pPr>
            <a:endParaRPr lang="en-US" b="1" dirty="0">
              <a:latin typeface="Arial"/>
              <a:cs typeface="Arial"/>
            </a:endParaRPr>
          </a:p>
          <a:p>
            <a:pPr lvl="1"/>
            <a:endParaRPr lang="en-US" dirty="0">
              <a:latin typeface="Arial"/>
              <a:cs typeface="Arial"/>
            </a:endParaRPr>
          </a:p>
          <a:p>
            <a:endParaRPr lang="en-US" dirty="0">
              <a:latin typeface="Calibri" panose="020F0502020204030204"/>
              <a:cs typeface="Calibri" panose="020F0502020204030204"/>
            </a:endParaRPr>
          </a:p>
        </p:txBody>
      </p:sp>
      <p:sp>
        <p:nvSpPr>
          <p:cNvPr id="8" name="Title 2">
            <a:extLst>
              <a:ext uri="{FF2B5EF4-FFF2-40B4-BE49-F238E27FC236}">
                <a16:creationId xmlns:a16="http://schemas.microsoft.com/office/drawing/2014/main" id="{B32AA3E0-8E97-7055-195D-9FFF0937E148}"/>
              </a:ext>
              <a:ext uri="{C183D7F6-B498-43B3-948B-1728B52AA6E4}">
                <adec:decorative xmlns:adec="http://schemas.microsoft.com/office/drawing/2017/decorative" val="1"/>
              </a:ext>
            </a:extLst>
          </p:cNvPr>
          <p:cNvSpPr txBox="1">
            <a:spLocks noGrp="1"/>
          </p:cNvSpPr>
          <p:nvPr>
            <p:ph type="title" idx="4294967295"/>
          </p:nvPr>
        </p:nvSpPr>
        <p:spPr>
          <a:xfrm>
            <a:off x="279873" y="291065"/>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404040"/>
                </a:solidFill>
                <a:effectLst/>
                <a:uLnTx/>
                <a:uFillTx/>
                <a:latin typeface="Arial"/>
                <a:ea typeface="+mj-ea"/>
                <a:cs typeface="Arial"/>
              </a:rPr>
              <a:t>Trusted Exchange Framework and Common Agreement (TEFCA) Early Adopters Panel</a:t>
            </a:r>
            <a:endParaRPr kumimoji="0" lang="en-US" sz="4400" b="0" i="0" u="none" strike="noStrike" kern="1200" cap="none" spc="0" normalizeH="0" baseline="0" noProof="0" dirty="0">
              <a:ln>
                <a:noFill/>
              </a:ln>
              <a:solidFill>
                <a:srgbClr val="1534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8394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7DDC8"/>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C0BD0C-726E-EFA5-5FE2-468A633478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40" y="76200"/>
            <a:ext cx="450072" cy="452629"/>
          </a:xfrm>
          <a:prstGeom prst="rect">
            <a:avLst/>
          </a:prstGeom>
        </p:spPr>
      </p:pic>
      <p:sp>
        <p:nvSpPr>
          <p:cNvPr id="8" name="Title 1">
            <a:extLst>
              <a:ext uri="{FF2B5EF4-FFF2-40B4-BE49-F238E27FC236}">
                <a16:creationId xmlns:a16="http://schemas.microsoft.com/office/drawing/2014/main" id="{6C1CA4BB-51D7-8C7E-123C-ADC371381BDC}"/>
              </a:ext>
              <a:ext uri="{C183D7F6-B498-43B3-948B-1728B52AA6E4}">
                <adec:decorative xmlns:adec="http://schemas.microsoft.com/office/drawing/2017/decorative" val="1"/>
              </a:ext>
            </a:extLst>
          </p:cNvPr>
          <p:cNvSpPr txBox="1">
            <a:spLocks/>
          </p:cNvSpPr>
          <p:nvPr/>
        </p:nvSpPr>
        <p:spPr>
          <a:xfrm>
            <a:off x="228059" y="1013508"/>
            <a:ext cx="11737661" cy="692707"/>
          </a:xfrm>
          <a:prstGeom prst="rect">
            <a:avLst/>
          </a:prstGeom>
          <a:solidFill>
            <a:srgbClr val="E7DDC8"/>
          </a:solidFill>
          <a:ln>
            <a:noFill/>
          </a:ln>
        </p:spPr>
        <p:txBody>
          <a:bodyPr lIns="121920" tIns="60960" rIns="121920" bIns="60960" anchor="t"/>
          <a:lst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a:lstStyle>
          <a:p>
            <a:pPr defTabSz="914377"/>
            <a:endParaRPr lang="en-US" sz="7200" spc="200" dirty="0">
              <a:solidFill>
                <a:srgbClr val="B4383C"/>
              </a:solidFill>
              <a:latin typeface="Gill Sans MT" panose="020B0502020104020203"/>
            </a:endParaRPr>
          </a:p>
        </p:txBody>
      </p:sp>
      <p:sp>
        <p:nvSpPr>
          <p:cNvPr id="2" name="Title 1">
            <a:extLst>
              <a:ext uri="{FF2B5EF4-FFF2-40B4-BE49-F238E27FC236}">
                <a16:creationId xmlns:a16="http://schemas.microsoft.com/office/drawing/2014/main" id="{7A5397D3-9B2F-75A3-D862-78C5FF5B8555}"/>
              </a:ext>
              <a:ext uri="{C183D7F6-B498-43B3-948B-1728B52AA6E4}">
                <adec:decorative xmlns:adec="http://schemas.microsoft.com/office/drawing/2017/decorative" val="1"/>
              </a:ext>
            </a:extLst>
          </p:cNvPr>
          <p:cNvSpPr>
            <a:spLocks noGrp="1"/>
          </p:cNvSpPr>
          <p:nvPr>
            <p:ph type="title"/>
          </p:nvPr>
        </p:nvSpPr>
        <p:spPr>
          <a:xfrm>
            <a:off x="914400" y="419148"/>
            <a:ext cx="10769600" cy="1188720"/>
          </a:xfrm>
        </p:spPr>
        <p:txBody>
          <a:bodyPr>
            <a:normAutofit/>
          </a:bodyPr>
          <a:lstStyle/>
          <a:p>
            <a:r>
              <a:rPr lang="en-US" sz="3733" b="1" cap="none" dirty="0"/>
              <a:t>Thank You, Planning Committee!</a:t>
            </a:r>
          </a:p>
        </p:txBody>
      </p:sp>
      <p:sp>
        <p:nvSpPr>
          <p:cNvPr id="3" name="Content Placeholder 2">
            <a:extLst>
              <a:ext uri="{FF2B5EF4-FFF2-40B4-BE49-F238E27FC236}">
                <a16:creationId xmlns:a16="http://schemas.microsoft.com/office/drawing/2014/main" id="{AEDDAE67-7713-F211-E83B-DE37EAC9F478}"/>
              </a:ext>
              <a:ext uri="{C183D7F6-B498-43B3-948B-1728B52AA6E4}">
                <adec:decorative xmlns:adec="http://schemas.microsoft.com/office/drawing/2017/decorative" val="1"/>
              </a:ext>
            </a:extLst>
          </p:cNvPr>
          <p:cNvSpPr>
            <a:spLocks noGrp="1"/>
          </p:cNvSpPr>
          <p:nvPr>
            <p:ph idx="1"/>
          </p:nvPr>
        </p:nvSpPr>
        <p:spPr>
          <a:xfrm>
            <a:off x="226622" y="1878009"/>
            <a:ext cx="2379418" cy="4788531"/>
          </a:xfrm>
        </p:spPr>
        <p:txBody>
          <a:bodyPr vert="horz" lIns="121920" tIns="60960" rIns="121920" bIns="60960" rtlCol="0" anchor="t">
            <a:normAutofit lnSpcReduction="10000"/>
          </a:bodyPr>
          <a:lstStyle/>
          <a:p>
            <a:pPr marL="380990" indent="-380990"/>
            <a:r>
              <a:rPr lang="en-US" sz="1600" dirty="0">
                <a:solidFill>
                  <a:srgbClr val="E0622C"/>
                </a:solidFill>
              </a:rPr>
              <a:t>Jim Collins</a:t>
            </a:r>
          </a:p>
          <a:p>
            <a:pPr marL="380990" indent="-380990"/>
            <a:r>
              <a:rPr lang="en-US" sz="1600" dirty="0">
                <a:solidFill>
                  <a:srgbClr val="E0622C"/>
                </a:solidFill>
              </a:rPr>
              <a:t>Joshua Clayton</a:t>
            </a:r>
          </a:p>
          <a:p>
            <a:pPr marL="380990" indent="-380990"/>
            <a:r>
              <a:rPr lang="en-US" sz="1600" dirty="0">
                <a:solidFill>
                  <a:srgbClr val="E0622C"/>
                </a:solidFill>
              </a:rPr>
              <a:t>Nancy Barrett</a:t>
            </a:r>
          </a:p>
          <a:p>
            <a:pPr marL="380990" indent="-380990"/>
            <a:r>
              <a:rPr lang="en-US" sz="1600" dirty="0">
                <a:solidFill>
                  <a:srgbClr val="E0622C"/>
                </a:solidFill>
              </a:rPr>
              <a:t>Gillian Haney</a:t>
            </a:r>
          </a:p>
          <a:p>
            <a:pPr marL="380990" indent="-380990"/>
            <a:r>
              <a:rPr lang="en-US" sz="1600" dirty="0">
                <a:solidFill>
                  <a:srgbClr val="E0622C"/>
                </a:solidFill>
              </a:rPr>
              <a:t>Megan Tompkins</a:t>
            </a:r>
          </a:p>
          <a:p>
            <a:pPr marL="380990" indent="-380990"/>
            <a:r>
              <a:rPr lang="en-US" sz="1600" dirty="0">
                <a:solidFill>
                  <a:srgbClr val="E0622C"/>
                </a:solidFill>
              </a:rPr>
              <a:t>James Muncy</a:t>
            </a:r>
          </a:p>
          <a:p>
            <a:pPr marL="380990" indent="-380990"/>
            <a:r>
              <a:rPr lang="en-US" sz="1600" dirty="0">
                <a:solidFill>
                  <a:srgbClr val="E0622C"/>
                </a:solidFill>
              </a:rPr>
              <a:t>Rebecca Tugan</a:t>
            </a:r>
          </a:p>
          <a:p>
            <a:pPr marL="380990" indent="-380990"/>
            <a:r>
              <a:rPr lang="en-US" sz="1600" dirty="0">
                <a:solidFill>
                  <a:srgbClr val="E0622C"/>
                </a:solidFill>
              </a:rPr>
              <a:t>Shaily Krishan</a:t>
            </a:r>
          </a:p>
          <a:p>
            <a:pPr marL="380990" indent="-380990"/>
            <a:r>
              <a:rPr lang="en-US" sz="1600" dirty="0">
                <a:solidFill>
                  <a:srgbClr val="E0622C"/>
                </a:solidFill>
              </a:rPr>
              <a:t>Rachelle Boulton</a:t>
            </a:r>
          </a:p>
          <a:p>
            <a:pPr marL="380990" indent="-380990"/>
            <a:r>
              <a:rPr lang="en-US" sz="1600" dirty="0">
                <a:solidFill>
                  <a:srgbClr val="E0622C"/>
                </a:solidFill>
              </a:rPr>
              <a:t>Becky Lampkins</a:t>
            </a:r>
          </a:p>
          <a:p>
            <a:pPr marL="380990" indent="-380990"/>
            <a:r>
              <a:rPr lang="en-US" sz="1600" dirty="0">
                <a:solidFill>
                  <a:srgbClr val="E0622C"/>
                </a:solidFill>
              </a:rPr>
              <a:t>Sara Johnston</a:t>
            </a:r>
          </a:p>
          <a:p>
            <a:pPr marL="380990" indent="-380990"/>
            <a:r>
              <a:rPr lang="en-US" sz="1600" dirty="0">
                <a:solidFill>
                  <a:srgbClr val="E0622C"/>
                </a:solidFill>
              </a:rPr>
              <a:t>Kate Goodin</a:t>
            </a:r>
          </a:p>
          <a:p>
            <a:pPr marL="380990" indent="-380990"/>
            <a:r>
              <a:rPr lang="en-US" sz="1600" dirty="0">
                <a:solidFill>
                  <a:srgbClr val="E0622C"/>
                </a:solidFill>
              </a:rPr>
              <a:t>Jim Jirjis</a:t>
            </a:r>
          </a:p>
        </p:txBody>
      </p:sp>
      <p:sp>
        <p:nvSpPr>
          <p:cNvPr id="5" name="Content Placeholder 2">
            <a:extLst>
              <a:ext uri="{FF2B5EF4-FFF2-40B4-BE49-F238E27FC236}">
                <a16:creationId xmlns:a16="http://schemas.microsoft.com/office/drawing/2014/main" id="{CFDB3EF3-A4C2-5427-DC77-09F8EB265E64}"/>
              </a:ext>
              <a:ext uri="{C183D7F6-B498-43B3-948B-1728B52AA6E4}">
                <adec:decorative xmlns:adec="http://schemas.microsoft.com/office/drawing/2017/decorative" val="1"/>
              </a:ext>
            </a:extLst>
          </p:cNvPr>
          <p:cNvSpPr txBox="1">
            <a:spLocks/>
          </p:cNvSpPr>
          <p:nvPr/>
        </p:nvSpPr>
        <p:spPr>
          <a:xfrm>
            <a:off x="2832239" y="1880124"/>
            <a:ext cx="2482712" cy="4788531"/>
          </a:xfrm>
          <a:prstGeom prst="rect">
            <a:avLst/>
          </a:prstGeom>
        </p:spPr>
        <p:txBody>
          <a:bodyPr vert="horz" lIns="121920" tIns="60960" rIns="121920" bIns="60960" rtlCol="0" anchor="t">
            <a:normAutofit fontScale="92500" lnSpcReduction="20000"/>
          </a:bodyPr>
          <a:lst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pPr marL="380990" indent="-380990" defTabSz="914377">
              <a:spcBef>
                <a:spcPts val="1000"/>
              </a:spcBef>
              <a:buClr>
                <a:srgbClr val="9BAFB5"/>
              </a:buClr>
            </a:pPr>
            <a:r>
              <a:rPr lang="en-US" sz="1600" dirty="0">
                <a:solidFill>
                  <a:srgbClr val="E0622C"/>
                </a:solidFill>
                <a:latin typeface="Gill Sans MT" panose="020B0502020104020203"/>
              </a:rPr>
              <a:t>Heather Strosnider</a:t>
            </a:r>
          </a:p>
          <a:p>
            <a:pPr marL="380990" indent="-380990" defTabSz="914377">
              <a:spcBef>
                <a:spcPts val="1000"/>
              </a:spcBef>
              <a:buClr>
                <a:srgbClr val="9BAFB5"/>
              </a:buClr>
            </a:pPr>
            <a:r>
              <a:rPr lang="en-US" sz="1600" dirty="0">
                <a:solidFill>
                  <a:srgbClr val="E0622C"/>
                </a:solidFill>
                <a:latin typeface="Gill Sans MT" panose="020B0502020104020203"/>
              </a:rPr>
              <a:t>Lesliann Helmus</a:t>
            </a:r>
          </a:p>
          <a:p>
            <a:pPr marL="380990" indent="-380990" defTabSz="914377">
              <a:spcBef>
                <a:spcPts val="1000"/>
              </a:spcBef>
              <a:buClr>
                <a:srgbClr val="9BAFB5"/>
              </a:buClr>
            </a:pPr>
            <a:r>
              <a:rPr lang="en-US" sz="1600" dirty="0">
                <a:solidFill>
                  <a:srgbClr val="E0622C"/>
                </a:solidFill>
                <a:latin typeface="Gill Sans MT" panose="020B0502020104020203"/>
              </a:rPr>
              <a:t>Erin Holt Coyne</a:t>
            </a:r>
          </a:p>
          <a:p>
            <a:pPr marL="380990" indent="-380990" defTabSz="914377">
              <a:spcBef>
                <a:spcPts val="1000"/>
              </a:spcBef>
              <a:buClr>
                <a:srgbClr val="9BAFB5"/>
              </a:buClr>
            </a:pPr>
            <a:r>
              <a:rPr lang="en-US" sz="1600" dirty="0">
                <a:solidFill>
                  <a:srgbClr val="E0622C"/>
                </a:solidFill>
                <a:latin typeface="Gill Sans MT" panose="020B0502020104020203"/>
              </a:rPr>
              <a:t>Jennifer Stewart</a:t>
            </a:r>
          </a:p>
          <a:p>
            <a:pPr marL="380990" indent="-380990" defTabSz="914377">
              <a:spcBef>
                <a:spcPts val="1000"/>
              </a:spcBef>
              <a:buClr>
                <a:srgbClr val="9BAFB5"/>
              </a:buClr>
            </a:pPr>
            <a:r>
              <a:rPr lang="en-US" sz="1600" dirty="0">
                <a:solidFill>
                  <a:srgbClr val="E0622C"/>
                </a:solidFill>
                <a:latin typeface="Gill Sans MT" panose="020B0502020104020203"/>
              </a:rPr>
              <a:t>Laura Conn</a:t>
            </a:r>
          </a:p>
          <a:p>
            <a:pPr marL="380990" indent="-380990" defTabSz="914377">
              <a:spcBef>
                <a:spcPts val="1000"/>
              </a:spcBef>
              <a:buClr>
                <a:srgbClr val="9BAFB5"/>
              </a:buClr>
            </a:pPr>
            <a:r>
              <a:rPr lang="en-US" sz="1600" dirty="0">
                <a:solidFill>
                  <a:srgbClr val="E0622C"/>
                </a:solidFill>
                <a:latin typeface="Gill Sans MT" panose="020B0502020104020203"/>
              </a:rPr>
              <a:t>Jordyn Easterling</a:t>
            </a:r>
          </a:p>
          <a:p>
            <a:pPr marL="380990" indent="-380990" defTabSz="914377">
              <a:spcBef>
                <a:spcPts val="1000"/>
              </a:spcBef>
              <a:buClr>
                <a:srgbClr val="9BAFB5"/>
              </a:buClr>
            </a:pPr>
            <a:r>
              <a:rPr lang="en-US" sz="1600" dirty="0">
                <a:solidFill>
                  <a:srgbClr val="E0622C"/>
                </a:solidFill>
                <a:latin typeface="Gill Sans MT" panose="020B0502020104020203"/>
              </a:rPr>
              <a:t>Devra Barter</a:t>
            </a:r>
          </a:p>
          <a:p>
            <a:pPr marL="380990" indent="-380990" defTabSz="914377">
              <a:spcBef>
                <a:spcPts val="1000"/>
              </a:spcBef>
              <a:buClr>
                <a:srgbClr val="9BAFB5"/>
              </a:buClr>
            </a:pPr>
            <a:r>
              <a:rPr lang="en-US" sz="1600" dirty="0">
                <a:solidFill>
                  <a:srgbClr val="E0622C"/>
                </a:solidFill>
                <a:latin typeface="Gill Sans MT" panose="020B0502020104020203"/>
              </a:rPr>
              <a:t>Shahidah Williams</a:t>
            </a:r>
          </a:p>
          <a:p>
            <a:pPr marL="380990" indent="-380990" defTabSz="914377">
              <a:spcBef>
                <a:spcPts val="1000"/>
              </a:spcBef>
              <a:buClr>
                <a:srgbClr val="9BAFB5"/>
              </a:buClr>
            </a:pPr>
            <a:r>
              <a:rPr lang="en-US" sz="1600" dirty="0">
                <a:solidFill>
                  <a:srgbClr val="E0622C"/>
                </a:solidFill>
                <a:latin typeface="Gill Sans MT" panose="020B0502020104020203"/>
              </a:rPr>
              <a:t>Annie Fine</a:t>
            </a:r>
          </a:p>
          <a:p>
            <a:pPr marL="380990" indent="-380990" defTabSz="914377">
              <a:spcBef>
                <a:spcPts val="1000"/>
              </a:spcBef>
              <a:buClr>
                <a:srgbClr val="9BAFB5"/>
              </a:buClr>
            </a:pPr>
            <a:r>
              <a:rPr lang="en-US" sz="1600" dirty="0">
                <a:solidFill>
                  <a:srgbClr val="E0622C"/>
                </a:solidFill>
                <a:latin typeface="Gill Sans MT" panose="020B0502020104020203"/>
              </a:rPr>
              <a:t>Anne McIntyre</a:t>
            </a:r>
          </a:p>
          <a:p>
            <a:pPr marL="380990" indent="-380990" defTabSz="914377">
              <a:spcBef>
                <a:spcPts val="1000"/>
              </a:spcBef>
              <a:buClr>
                <a:srgbClr val="9BAFB5"/>
              </a:buClr>
            </a:pPr>
            <a:r>
              <a:rPr lang="en-US" sz="1600" dirty="0">
                <a:solidFill>
                  <a:srgbClr val="E0622C"/>
                </a:solidFill>
                <a:latin typeface="Gill Sans MT" panose="020B0502020104020203"/>
              </a:rPr>
              <a:t>Heidi Jonson</a:t>
            </a:r>
          </a:p>
          <a:p>
            <a:pPr marL="380990" indent="-380990" defTabSz="914377">
              <a:spcBef>
                <a:spcPts val="1000"/>
              </a:spcBef>
              <a:buClr>
                <a:srgbClr val="9BAFB5"/>
              </a:buClr>
            </a:pPr>
            <a:r>
              <a:rPr lang="en-US" sz="1600" dirty="0">
                <a:solidFill>
                  <a:srgbClr val="E0622C"/>
                </a:solidFill>
                <a:latin typeface="Gill Sans MT" panose="020B0502020104020203"/>
              </a:rPr>
              <a:t>Eliza Ramsey</a:t>
            </a:r>
          </a:p>
          <a:p>
            <a:pPr marL="380990" indent="-380990" defTabSz="914377">
              <a:spcBef>
                <a:spcPts val="1000"/>
              </a:spcBef>
              <a:buClr>
                <a:srgbClr val="9BAFB5"/>
              </a:buClr>
            </a:pPr>
            <a:r>
              <a:rPr lang="en-US" sz="1600" dirty="0">
                <a:solidFill>
                  <a:srgbClr val="E0622C"/>
                </a:solidFill>
                <a:latin typeface="Gill Sans MT" panose="020B0502020104020203"/>
              </a:rPr>
              <a:t>Laura Erhart</a:t>
            </a:r>
          </a:p>
          <a:p>
            <a:pPr marL="380990" indent="-380990" defTabSz="914377">
              <a:spcBef>
                <a:spcPts val="1000"/>
              </a:spcBef>
              <a:buClr>
                <a:srgbClr val="9BAFB5"/>
              </a:buClr>
            </a:pPr>
            <a:r>
              <a:rPr lang="en-US" sz="1600" dirty="0">
                <a:solidFill>
                  <a:srgbClr val="E0622C"/>
                </a:solidFill>
                <a:latin typeface="Gill Sans MT" panose="020B0502020104020203"/>
              </a:rPr>
              <a:t>Benjamin Schram</a:t>
            </a:r>
          </a:p>
          <a:p>
            <a:pPr marL="380990" indent="-380990" defTabSz="914377">
              <a:spcBef>
                <a:spcPts val="1000"/>
              </a:spcBef>
              <a:buClr>
                <a:srgbClr val="9BAFB5"/>
              </a:buClr>
            </a:pPr>
            <a:r>
              <a:rPr lang="en-US" sz="1600" dirty="0">
                <a:solidFill>
                  <a:srgbClr val="E0622C"/>
                </a:solidFill>
                <a:latin typeface="Gill Sans MT" panose="020B0502020104020203"/>
              </a:rPr>
              <a:t>Rebecca Fisher</a:t>
            </a:r>
          </a:p>
        </p:txBody>
      </p:sp>
      <p:sp>
        <p:nvSpPr>
          <p:cNvPr id="6" name="Content Placeholder 2">
            <a:extLst>
              <a:ext uri="{FF2B5EF4-FFF2-40B4-BE49-F238E27FC236}">
                <a16:creationId xmlns:a16="http://schemas.microsoft.com/office/drawing/2014/main" id="{B76FAC12-C43B-4CE1-3072-2508B87BEF14}"/>
              </a:ext>
              <a:ext uri="{C183D7F6-B498-43B3-948B-1728B52AA6E4}">
                <adec:decorative xmlns:adec="http://schemas.microsoft.com/office/drawing/2017/decorative" val="1"/>
              </a:ext>
            </a:extLst>
          </p:cNvPr>
          <p:cNvSpPr txBox="1">
            <a:spLocks/>
          </p:cNvSpPr>
          <p:nvPr/>
        </p:nvSpPr>
        <p:spPr>
          <a:xfrm>
            <a:off x="5700321" y="1880123"/>
            <a:ext cx="2482712" cy="4897396"/>
          </a:xfrm>
          <a:prstGeom prst="rect">
            <a:avLst/>
          </a:prstGeom>
        </p:spPr>
        <p:txBody>
          <a:bodyPr vert="horz" lIns="121920" tIns="60960" rIns="121920" bIns="60960" rtlCol="0" anchor="t">
            <a:normAutofit fontScale="92500" lnSpcReduction="10000"/>
          </a:bodyPr>
          <a:lst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pPr marL="380990" indent="-380990" defTabSz="914377">
              <a:spcBef>
                <a:spcPts val="1000"/>
              </a:spcBef>
              <a:buClr>
                <a:srgbClr val="9BAFB5"/>
              </a:buClr>
            </a:pPr>
            <a:r>
              <a:rPr lang="en-US" sz="1600" dirty="0">
                <a:solidFill>
                  <a:srgbClr val="E0622C"/>
                </a:solidFill>
                <a:latin typeface="Gill Sans MT" panose="020B0502020104020203"/>
              </a:rPr>
              <a:t>Sarah Solarz</a:t>
            </a:r>
          </a:p>
          <a:p>
            <a:pPr marL="380990" indent="-380990" defTabSz="914377">
              <a:spcBef>
                <a:spcPts val="1000"/>
              </a:spcBef>
              <a:buClr>
                <a:srgbClr val="9BAFB5"/>
              </a:buClr>
            </a:pPr>
            <a:r>
              <a:rPr lang="en-US" sz="1600" dirty="0">
                <a:solidFill>
                  <a:srgbClr val="E0622C"/>
                </a:solidFill>
                <a:latin typeface="Gill Sans MT" panose="020B0502020104020203"/>
              </a:rPr>
              <a:t>Nathan Imihy Bean</a:t>
            </a:r>
          </a:p>
          <a:p>
            <a:pPr marL="380990" indent="-380990" defTabSz="914377">
              <a:spcBef>
                <a:spcPts val="1000"/>
              </a:spcBef>
              <a:buClr>
                <a:srgbClr val="9BAFB5"/>
              </a:buClr>
            </a:pPr>
            <a:r>
              <a:rPr lang="en-US" sz="1600" dirty="0">
                <a:solidFill>
                  <a:srgbClr val="E0622C"/>
                </a:solidFill>
                <a:latin typeface="Gill Sans MT" panose="020B0502020104020203"/>
              </a:rPr>
              <a:t>Ben Klekamp</a:t>
            </a:r>
          </a:p>
          <a:p>
            <a:pPr marL="380990" indent="-380990" defTabSz="914377">
              <a:spcBef>
                <a:spcPts val="1000"/>
              </a:spcBef>
              <a:buClr>
                <a:srgbClr val="9BAFB5"/>
              </a:buClr>
            </a:pPr>
            <a:r>
              <a:rPr lang="en-US" sz="1600" dirty="0">
                <a:solidFill>
                  <a:srgbClr val="E0622C"/>
                </a:solidFill>
                <a:latin typeface="Gill Sans MT" panose="020B0502020104020203"/>
              </a:rPr>
              <a:t>Alida Laney</a:t>
            </a:r>
          </a:p>
          <a:p>
            <a:pPr marL="380990" indent="-380990" defTabSz="914377">
              <a:spcBef>
                <a:spcPts val="1000"/>
              </a:spcBef>
              <a:buClr>
                <a:srgbClr val="9BAFB5"/>
              </a:buClr>
            </a:pPr>
            <a:r>
              <a:rPr lang="en-US" sz="1600" dirty="0">
                <a:solidFill>
                  <a:srgbClr val="E0622C"/>
                </a:solidFill>
                <a:latin typeface="Gill Sans MT" panose="020B0502020104020203"/>
              </a:rPr>
              <a:t>Tim Jenkins</a:t>
            </a:r>
          </a:p>
          <a:p>
            <a:pPr marL="380990" indent="-380990" defTabSz="914377">
              <a:spcBef>
                <a:spcPts val="1000"/>
              </a:spcBef>
              <a:buClr>
                <a:srgbClr val="9BAFB5"/>
              </a:buClr>
            </a:pPr>
            <a:r>
              <a:rPr lang="en-US" sz="1600" dirty="0">
                <a:solidFill>
                  <a:srgbClr val="E0622C"/>
                </a:solidFill>
                <a:latin typeface="Gill Sans MT" panose="020B0502020104020203"/>
              </a:rPr>
              <a:t>Heidi Westermann</a:t>
            </a:r>
          </a:p>
          <a:p>
            <a:pPr marL="380990" indent="-380990" defTabSz="914377">
              <a:spcBef>
                <a:spcPts val="1000"/>
              </a:spcBef>
              <a:buClr>
                <a:srgbClr val="9BAFB5"/>
              </a:buClr>
            </a:pPr>
            <a:r>
              <a:rPr lang="en-US" sz="1600" dirty="0">
                <a:solidFill>
                  <a:srgbClr val="E0622C"/>
                </a:solidFill>
                <a:latin typeface="Gill Sans MT" panose="020B0502020104020203"/>
              </a:rPr>
              <a:t>David Johnson</a:t>
            </a:r>
          </a:p>
          <a:p>
            <a:pPr marL="380990" indent="-380990" defTabSz="914377">
              <a:spcBef>
                <a:spcPts val="1000"/>
              </a:spcBef>
              <a:buClr>
                <a:srgbClr val="9BAFB5"/>
              </a:buClr>
            </a:pPr>
            <a:r>
              <a:rPr lang="en-US" sz="1600" dirty="0">
                <a:solidFill>
                  <a:srgbClr val="E0622C"/>
                </a:solidFill>
                <a:latin typeface="Gill Sans MT" panose="020B0502020104020203"/>
              </a:rPr>
              <a:t>Chris Baumgartner</a:t>
            </a:r>
          </a:p>
          <a:p>
            <a:pPr marL="380990" indent="-380990" defTabSz="914377">
              <a:spcBef>
                <a:spcPts val="1000"/>
              </a:spcBef>
              <a:buClr>
                <a:srgbClr val="9BAFB5"/>
              </a:buClr>
            </a:pPr>
            <a:r>
              <a:rPr lang="en-US" sz="1600" dirty="0">
                <a:solidFill>
                  <a:srgbClr val="E0622C"/>
                </a:solidFill>
                <a:latin typeface="Gill Sans MT" panose="020B0502020104020203"/>
              </a:rPr>
              <a:t>Alastair Matheson</a:t>
            </a:r>
          </a:p>
          <a:p>
            <a:pPr marL="380990" indent="-380990" defTabSz="914377">
              <a:spcBef>
                <a:spcPts val="1000"/>
              </a:spcBef>
              <a:buClr>
                <a:srgbClr val="9BAFB5"/>
              </a:buClr>
            </a:pPr>
            <a:r>
              <a:rPr lang="en-US" sz="1600" dirty="0">
                <a:solidFill>
                  <a:srgbClr val="E0622C"/>
                </a:solidFill>
                <a:latin typeface="Gill Sans MT" panose="020B0502020104020203"/>
              </a:rPr>
              <a:t>Helen Tazelaar</a:t>
            </a:r>
          </a:p>
          <a:p>
            <a:pPr marL="380990" indent="-380990" defTabSz="914377">
              <a:spcBef>
                <a:spcPts val="1000"/>
              </a:spcBef>
              <a:buClr>
                <a:srgbClr val="9BAFB5"/>
              </a:buClr>
            </a:pPr>
            <a:r>
              <a:rPr lang="en-US" sz="1600" dirty="0">
                <a:solidFill>
                  <a:srgbClr val="E0622C"/>
                </a:solidFill>
                <a:latin typeface="Gill Sans MT" panose="020B0502020104020203"/>
              </a:rPr>
              <a:t>Michelle Barber</a:t>
            </a:r>
          </a:p>
          <a:p>
            <a:pPr marL="380990" indent="-380990" defTabSz="914377">
              <a:spcBef>
                <a:spcPts val="1000"/>
              </a:spcBef>
              <a:buClr>
                <a:srgbClr val="9BAFB5"/>
              </a:buClr>
            </a:pPr>
            <a:r>
              <a:rPr lang="en-US" sz="1600" dirty="0">
                <a:solidFill>
                  <a:srgbClr val="E0622C"/>
                </a:solidFill>
                <a:latin typeface="Gill Sans MT" panose="020B0502020104020203"/>
              </a:rPr>
              <a:t>Victoria Backa</a:t>
            </a:r>
          </a:p>
          <a:p>
            <a:pPr marL="380990" indent="-380990" defTabSz="914377">
              <a:spcBef>
                <a:spcPts val="1000"/>
              </a:spcBef>
              <a:buClr>
                <a:srgbClr val="9BAFB5"/>
              </a:buClr>
            </a:pPr>
            <a:r>
              <a:rPr lang="en-US" sz="1600" dirty="0">
                <a:solidFill>
                  <a:srgbClr val="E0622C"/>
                </a:solidFill>
                <a:latin typeface="Gill Sans MT" panose="020B0502020104020203"/>
              </a:rPr>
              <a:t>Courtney Marshall</a:t>
            </a:r>
          </a:p>
          <a:p>
            <a:pPr marL="380990" indent="-380990" defTabSz="914377">
              <a:spcBef>
                <a:spcPts val="1000"/>
              </a:spcBef>
              <a:buClr>
                <a:srgbClr val="9BAFB5"/>
              </a:buClr>
            </a:pPr>
            <a:r>
              <a:rPr lang="en-US" sz="1600" dirty="0">
                <a:solidFill>
                  <a:srgbClr val="E0622C"/>
                </a:solidFill>
                <a:latin typeface="Gill Sans MT" panose="020B0502020104020203"/>
              </a:rPr>
              <a:t>Ankur Jain</a:t>
            </a:r>
          </a:p>
          <a:p>
            <a:pPr marL="380990" indent="-380990" defTabSz="914377">
              <a:spcBef>
                <a:spcPts val="1000"/>
              </a:spcBef>
              <a:buClr>
                <a:srgbClr val="9BAFB5"/>
              </a:buClr>
            </a:pPr>
            <a:endParaRPr lang="en-US" sz="1600" dirty="0">
              <a:solidFill>
                <a:srgbClr val="E0622C"/>
              </a:solidFill>
              <a:latin typeface="Gill Sans MT" panose="020B0502020104020203"/>
            </a:endParaRPr>
          </a:p>
        </p:txBody>
      </p:sp>
      <p:sp>
        <p:nvSpPr>
          <p:cNvPr id="7" name="Content Placeholder 2">
            <a:extLst>
              <a:ext uri="{FF2B5EF4-FFF2-40B4-BE49-F238E27FC236}">
                <a16:creationId xmlns:a16="http://schemas.microsoft.com/office/drawing/2014/main" id="{1413019B-4886-8A41-9E3E-285F7896F508}"/>
              </a:ext>
              <a:ext uri="{C183D7F6-B498-43B3-948B-1728B52AA6E4}">
                <adec:decorative xmlns:adec="http://schemas.microsoft.com/office/drawing/2017/decorative" val="1"/>
              </a:ext>
            </a:extLst>
          </p:cNvPr>
          <p:cNvSpPr txBox="1">
            <a:spLocks/>
          </p:cNvSpPr>
          <p:nvPr/>
        </p:nvSpPr>
        <p:spPr>
          <a:xfrm>
            <a:off x="8335572" y="1880123"/>
            <a:ext cx="2895461" cy="4788532"/>
          </a:xfrm>
          <a:prstGeom prst="rect">
            <a:avLst/>
          </a:prstGeom>
        </p:spPr>
        <p:txBody>
          <a:bodyPr vert="horz" lIns="121920" tIns="60960" rIns="121920" bIns="60960" rtlCol="0" anchor="t">
            <a:normAutofit/>
          </a:bodyPr>
          <a:lst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pPr marL="380990" indent="-380990" defTabSz="914377">
              <a:spcBef>
                <a:spcPts val="1000"/>
              </a:spcBef>
              <a:buClr>
                <a:srgbClr val="9BAFB5"/>
              </a:buClr>
            </a:pPr>
            <a:r>
              <a:rPr lang="en-US" sz="1467" dirty="0">
                <a:solidFill>
                  <a:srgbClr val="E0622C"/>
                </a:solidFill>
                <a:latin typeface="Gill Sans MT" panose="020B0502020104020203"/>
              </a:rPr>
              <a:t>Gelilawit Tamrat</a:t>
            </a:r>
          </a:p>
          <a:p>
            <a:pPr marL="380990" indent="-380990" defTabSz="914377">
              <a:spcBef>
                <a:spcPts val="1000"/>
              </a:spcBef>
              <a:buClr>
                <a:srgbClr val="9BAFB5"/>
              </a:buClr>
            </a:pPr>
            <a:r>
              <a:rPr lang="en-US" sz="1467" dirty="0">
                <a:solidFill>
                  <a:srgbClr val="E0622C"/>
                </a:solidFill>
                <a:latin typeface="Gill Sans MT" panose="020B0502020104020203"/>
              </a:rPr>
              <a:t>Bryant Karras</a:t>
            </a:r>
          </a:p>
          <a:p>
            <a:pPr marL="380990" indent="-380990" defTabSz="914377">
              <a:spcBef>
                <a:spcPts val="1000"/>
              </a:spcBef>
              <a:buClr>
                <a:srgbClr val="9BAFB5"/>
              </a:buClr>
            </a:pPr>
            <a:r>
              <a:rPr lang="en-US" sz="1467" dirty="0">
                <a:solidFill>
                  <a:srgbClr val="E0622C"/>
                </a:solidFill>
                <a:latin typeface="Gill Sans MT" panose="020B0502020104020203"/>
              </a:rPr>
              <a:t>Melanie Epstein-Corbin</a:t>
            </a:r>
          </a:p>
          <a:p>
            <a:pPr marL="380990" indent="-380990" defTabSz="914377">
              <a:spcBef>
                <a:spcPts val="1000"/>
              </a:spcBef>
              <a:buClr>
                <a:srgbClr val="9BAFB5"/>
              </a:buClr>
            </a:pPr>
            <a:r>
              <a:rPr lang="en-US" sz="1467" dirty="0">
                <a:solidFill>
                  <a:srgbClr val="E0622C"/>
                </a:solidFill>
                <a:latin typeface="Gill Sans MT" panose="020B0502020104020203"/>
              </a:rPr>
              <a:t>Sara Mader</a:t>
            </a:r>
          </a:p>
          <a:p>
            <a:pPr marL="380990" indent="-380990" defTabSz="914377">
              <a:spcBef>
                <a:spcPts val="1000"/>
              </a:spcBef>
              <a:buClr>
                <a:srgbClr val="9BAFB5"/>
              </a:buClr>
            </a:pPr>
            <a:r>
              <a:rPr lang="en-US" sz="1467" dirty="0">
                <a:solidFill>
                  <a:srgbClr val="E0622C"/>
                </a:solidFill>
                <a:latin typeface="Gill Sans MT" panose="020B0502020104020203"/>
              </a:rPr>
              <a:t>Shelby Fawaz</a:t>
            </a:r>
          </a:p>
          <a:p>
            <a:pPr marL="380990" indent="-380990" defTabSz="914377">
              <a:spcBef>
                <a:spcPts val="1000"/>
              </a:spcBef>
              <a:buClr>
                <a:srgbClr val="9BAFB5"/>
              </a:buClr>
            </a:pPr>
            <a:r>
              <a:rPr lang="en-US" sz="1467" dirty="0">
                <a:solidFill>
                  <a:srgbClr val="E0622C"/>
                </a:solidFill>
                <a:latin typeface="Gill Sans MT" panose="020B0502020104020203"/>
              </a:rPr>
              <a:t>Leah Eisenstein</a:t>
            </a:r>
          </a:p>
          <a:p>
            <a:pPr marL="380990" indent="-380990" defTabSz="914377">
              <a:spcBef>
                <a:spcPts val="1000"/>
              </a:spcBef>
              <a:buClr>
                <a:srgbClr val="9BAFB5"/>
              </a:buClr>
            </a:pPr>
            <a:r>
              <a:rPr lang="en-US" sz="1467" dirty="0">
                <a:solidFill>
                  <a:srgbClr val="E0622C"/>
                </a:solidFill>
                <a:latin typeface="Gill Sans MT" panose="020B0502020104020203"/>
              </a:rPr>
              <a:t>Rebecca Berger</a:t>
            </a:r>
          </a:p>
          <a:p>
            <a:pPr marL="380990" indent="-380990" defTabSz="914377">
              <a:spcBef>
                <a:spcPts val="1000"/>
              </a:spcBef>
              <a:buClr>
                <a:srgbClr val="9BAFB5"/>
              </a:buClr>
            </a:pPr>
            <a:r>
              <a:rPr lang="en-US" sz="1467" dirty="0">
                <a:solidFill>
                  <a:srgbClr val="E0622C"/>
                </a:solidFill>
                <a:latin typeface="Gill Sans MT" panose="020B0502020104020203"/>
              </a:rPr>
              <a:t>Karla Norsworthy</a:t>
            </a:r>
          </a:p>
          <a:p>
            <a:pPr marL="380990" indent="-380990" defTabSz="914377">
              <a:spcBef>
                <a:spcPts val="1000"/>
              </a:spcBef>
              <a:buClr>
                <a:srgbClr val="9BAFB5"/>
              </a:buClr>
            </a:pPr>
            <a:r>
              <a:rPr lang="en-US" sz="1467" dirty="0">
                <a:solidFill>
                  <a:srgbClr val="E0622C"/>
                </a:solidFill>
                <a:latin typeface="Gill Sans MT" panose="020B0502020104020203"/>
              </a:rPr>
              <a:t>MaKenzie Hackney</a:t>
            </a:r>
          </a:p>
          <a:p>
            <a:pPr marL="380990" indent="-380990" defTabSz="914377">
              <a:spcBef>
                <a:spcPts val="1000"/>
              </a:spcBef>
              <a:buClr>
                <a:srgbClr val="9BAFB5"/>
              </a:buClr>
            </a:pPr>
            <a:r>
              <a:rPr lang="en-US" sz="1467" dirty="0">
                <a:solidFill>
                  <a:srgbClr val="E0622C"/>
                </a:solidFill>
                <a:latin typeface="Gill Sans MT" panose="020B0502020104020203"/>
              </a:rPr>
              <a:t>Joel Hartsell</a:t>
            </a:r>
          </a:p>
          <a:p>
            <a:pPr marL="380990" indent="-380990" defTabSz="914377">
              <a:spcBef>
                <a:spcPts val="1000"/>
              </a:spcBef>
              <a:buClr>
                <a:srgbClr val="9BAFB5"/>
              </a:buClr>
            </a:pPr>
            <a:r>
              <a:rPr lang="en-US" sz="1467" dirty="0">
                <a:solidFill>
                  <a:srgbClr val="E0622C"/>
                </a:solidFill>
                <a:latin typeface="Gill Sans MT" panose="020B0502020104020203"/>
              </a:rPr>
              <a:t>Marcia Pearlowitz</a:t>
            </a:r>
          </a:p>
          <a:p>
            <a:pPr marL="380990" indent="-380990" defTabSz="914377">
              <a:spcBef>
                <a:spcPts val="1000"/>
              </a:spcBef>
              <a:buClr>
                <a:srgbClr val="9BAFB5"/>
              </a:buClr>
            </a:pPr>
            <a:r>
              <a:rPr lang="en-US" sz="1467" dirty="0">
                <a:solidFill>
                  <a:srgbClr val="E0622C"/>
                </a:solidFill>
                <a:latin typeface="Gill Sans MT" panose="020B0502020104020203"/>
              </a:rPr>
              <a:t>Angela Dunn</a:t>
            </a:r>
          </a:p>
          <a:p>
            <a:pPr marL="380990" indent="-380990" defTabSz="914377">
              <a:spcBef>
                <a:spcPts val="1000"/>
              </a:spcBef>
              <a:buClr>
                <a:srgbClr val="9BAFB5"/>
              </a:buClr>
            </a:pPr>
            <a:r>
              <a:rPr lang="en-US" sz="1467" dirty="0">
                <a:solidFill>
                  <a:srgbClr val="E0622C"/>
                </a:solidFill>
                <a:latin typeface="Gill Sans MT" panose="020B0502020104020203"/>
              </a:rPr>
              <a:t>AI &amp; Kahoot!</a:t>
            </a:r>
          </a:p>
          <a:p>
            <a:pPr marL="0" indent="0" defTabSz="914377">
              <a:spcBef>
                <a:spcPts val="1000"/>
              </a:spcBef>
              <a:buClr>
                <a:srgbClr val="9BAFB5"/>
              </a:buClr>
              <a:buNone/>
            </a:pPr>
            <a:endParaRPr lang="en-US" sz="1600" dirty="0">
              <a:solidFill>
                <a:srgbClr val="E0622C"/>
              </a:solidFill>
              <a:latin typeface="Gill Sans MT" panose="020B0502020104020203"/>
            </a:endParaRPr>
          </a:p>
        </p:txBody>
      </p:sp>
    </p:spTree>
    <p:extLst>
      <p:ext uri="{BB962C8B-B14F-4D97-AF65-F5344CB8AC3E}">
        <p14:creationId xmlns:p14="http://schemas.microsoft.com/office/powerpoint/2010/main" val="1334351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80372E-E15D-4D21-9663-65DD03863B8B}"/>
              </a:ext>
            </a:extLst>
          </p:cNvPr>
          <p:cNvSpPr>
            <a:spLocks noGrp="1"/>
          </p:cNvSpPr>
          <p:nvPr>
            <p:ph type="title" idx="4294967295"/>
          </p:nvPr>
        </p:nvSpPr>
        <p:spPr>
          <a:xfrm>
            <a:off x="4873659" y="2582945"/>
            <a:ext cx="7318342" cy="877806"/>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rmAutofit/>
          </a:bodyPr>
          <a:lstStyle/>
          <a:p>
            <a:pPr algn="ctr">
              <a:spcBef>
                <a:spcPts val="422"/>
              </a:spcBef>
              <a:defRPr/>
            </a:pPr>
            <a:r>
              <a:rPr lang="en-US" sz="2800" dirty="0">
                <a:solidFill>
                  <a:schemeClr val="bg1"/>
                </a:solidFill>
                <a:latin typeface="Arial"/>
                <a:ea typeface="+mn-ea"/>
                <a:cs typeface="Arial"/>
              </a:rPr>
              <a:t>Review of Approved 2024 CSTE Position Statements – Kirtana Ramadugu</a:t>
            </a:r>
          </a:p>
        </p:txBody>
      </p:sp>
    </p:spTree>
    <p:extLst>
      <p:ext uri="{BB962C8B-B14F-4D97-AF65-F5344CB8AC3E}">
        <p14:creationId xmlns:p14="http://schemas.microsoft.com/office/powerpoint/2010/main" val="4205451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r>
              <a:rPr lang="en-US" dirty="0">
                <a:latin typeface="Arial"/>
                <a:cs typeface="Arial"/>
              </a:rPr>
              <a:t>New Case Definitions</a:t>
            </a:r>
            <a:endParaRPr lang="en-US" dirty="0"/>
          </a:p>
        </p:txBody>
      </p:sp>
      <p:graphicFrame>
        <p:nvGraphicFramePr>
          <p:cNvPr id="6" name="Table 5">
            <a:extLst>
              <a:ext uri="{FF2B5EF4-FFF2-40B4-BE49-F238E27FC236}">
                <a16:creationId xmlns:a16="http://schemas.microsoft.com/office/drawing/2014/main" id="{15529C25-DA59-6D6C-F7C1-D4FF26806CE2}"/>
              </a:ext>
            </a:extLst>
          </p:cNvPr>
          <p:cNvGraphicFramePr>
            <a:graphicFrameLocks noGrp="1"/>
          </p:cNvGraphicFramePr>
          <p:nvPr>
            <p:extLst>
              <p:ext uri="{D42A27DB-BD31-4B8C-83A1-F6EECF244321}">
                <p14:modId xmlns:p14="http://schemas.microsoft.com/office/powerpoint/2010/main" val="605226220"/>
              </p:ext>
            </p:extLst>
          </p:nvPr>
        </p:nvGraphicFramePr>
        <p:xfrm>
          <a:off x="463177" y="1424889"/>
          <a:ext cx="11265646" cy="457249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dirty="0">
                          <a:latin typeface="Arial" panose="020B0604020202020204" pitchFamily="34" charset="0"/>
                          <a:cs typeface="Arial" panose="020B0604020202020204" pitchFamily="34" charset="0"/>
                        </a:rPr>
                        <a:t>ID</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Title</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dirty="0">
                          <a:latin typeface="Arial" panose="020B0604020202020204" pitchFamily="34" charset="0"/>
                          <a:cs typeface="Arial" panose="020B0604020202020204" pitchFamily="34" charset="0"/>
                        </a:rPr>
                        <a:t>24-ID-04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Standardized Surveillance Case Definition for Acute, Congenital, and Chronic Trypanosoma cruzi Infection or </a:t>
                      </a:r>
                      <a:r>
                        <a:rPr lang="en-US" b="1" dirty="0">
                          <a:latin typeface="Arial" panose="020B0604020202020204" pitchFamily="34" charset="0"/>
                          <a:cs typeface="Arial" panose="020B0604020202020204" pitchFamily="34" charset="0"/>
                        </a:rPr>
                        <a:t>Chagas Disease</a:t>
                      </a:r>
                    </a:p>
                  </a:txBody>
                  <a:tcPr/>
                </a:tc>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Confirmed case classifications for acute and congenital Chagas Disease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Confirmed, probable, and suspect case classifications for chronic Chagas Disease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Does not add to NNC list</a:t>
                      </a:r>
                    </a:p>
                  </a:txBody>
                  <a:tcPr/>
                </a:tc>
                <a:extLst>
                  <a:ext uri="{0D108BD9-81ED-4DB2-BD59-A6C34878D82A}">
                    <a16:rowId xmlns:a16="http://schemas.microsoft.com/office/drawing/2014/main" val="4255216910"/>
                  </a:ext>
                </a:extLst>
              </a:tr>
              <a:tr h="789592">
                <a:tc>
                  <a:txBody>
                    <a:bodyPr/>
                    <a:lstStyle/>
                    <a:p>
                      <a:r>
                        <a:rPr lang="en-US" dirty="0">
                          <a:latin typeface="Arial" panose="020B0604020202020204" pitchFamily="34" charset="0"/>
                          <a:cs typeface="Arial" panose="020B0604020202020204" pitchFamily="34" charset="0"/>
                        </a:rPr>
                        <a:t>24-ID-06</a:t>
                      </a:r>
                    </a:p>
                  </a:txBody>
                  <a:tcPr/>
                </a:tc>
                <a:tc>
                  <a:txBody>
                    <a:bodyPr/>
                    <a:lstStyle/>
                    <a:p>
                      <a:r>
                        <a:rPr lang="en-US" dirty="0">
                          <a:latin typeface="Arial" panose="020B0604020202020204" pitchFamily="34" charset="0"/>
                          <a:cs typeface="Arial" panose="020B0604020202020204" pitchFamily="34" charset="0"/>
                        </a:rPr>
                        <a:t>Standardized Surveillance Case Definition for </a:t>
                      </a:r>
                      <a:r>
                        <a:rPr lang="en-US" b="1" dirty="0">
                          <a:latin typeface="Arial" panose="020B0604020202020204" pitchFamily="34" charset="0"/>
                          <a:cs typeface="Arial" panose="020B0604020202020204" pitchFamily="34" charset="0"/>
                        </a:rPr>
                        <a:t>Hepatitis D Virus (HDV) Infection</a:t>
                      </a:r>
                    </a:p>
                  </a:txBody>
                  <a:tcPr/>
                </a:tc>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Laboratory criteria alone used to define confirmed and probable cases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Does not add to NNC list</a:t>
                      </a:r>
                    </a:p>
                  </a:txBody>
                  <a:tcPr/>
                </a:tc>
                <a:extLst>
                  <a:ext uri="{0D108BD9-81ED-4DB2-BD59-A6C34878D82A}">
                    <a16:rowId xmlns:a16="http://schemas.microsoft.com/office/drawing/2014/main" val="1289037446"/>
                  </a:ext>
                </a:extLst>
              </a:tr>
              <a:tr h="344345">
                <a:tc>
                  <a:txBody>
                    <a:bodyPr/>
                    <a:lstStyle/>
                    <a:p>
                      <a:r>
                        <a:rPr lang="en-US" dirty="0">
                          <a:latin typeface="Arial" panose="020B0604020202020204" pitchFamily="34" charset="0"/>
                          <a:cs typeface="Arial" panose="020B0604020202020204" pitchFamily="34" charset="0"/>
                        </a:rPr>
                        <a:t>24-INJ-01</a:t>
                      </a:r>
                    </a:p>
                  </a:txBody>
                  <a:tcPr/>
                </a:tc>
                <a:tc>
                  <a:txBody>
                    <a:bodyPr/>
                    <a:lstStyle/>
                    <a:p>
                      <a:r>
                        <a:rPr lang="en-US" sz="1800" kern="1200" dirty="0">
                          <a:solidFill>
                            <a:schemeClr val="dk1"/>
                          </a:solidFill>
                          <a:effectLst/>
                          <a:latin typeface="Arial" panose="020B0604020202020204" pitchFamily="34" charset="0"/>
                          <a:cs typeface="Arial" panose="020B0604020202020204" pitchFamily="34" charset="0"/>
                        </a:rPr>
                        <a:t>Standardized Public Health Case Definition for </a:t>
                      </a:r>
                      <a:r>
                        <a:rPr lang="en-US" sz="1800" b="1" kern="1200" dirty="0">
                          <a:solidFill>
                            <a:schemeClr val="dk1"/>
                          </a:solidFill>
                          <a:effectLst/>
                          <a:latin typeface="Arial" panose="020B0604020202020204" pitchFamily="34" charset="0"/>
                          <a:cs typeface="Arial" panose="020B0604020202020204" pitchFamily="34" charset="0"/>
                        </a:rPr>
                        <a:t>Injuries Related to Firearms</a:t>
                      </a:r>
                      <a:endParaRPr lang="en-US" b="1"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Cases of injuries related to firearms limited to injuries from a weapon that uses a powder charge to fire a projectile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latin typeface="Arial" panose="020B0604020202020204" pitchFamily="34" charset="0"/>
                          <a:cs typeface="Arial" panose="020B0604020202020204" pitchFamily="34" charset="0"/>
                        </a:rPr>
                        <a:t>Case classifications are limited only to confirmed cases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latin typeface="Arial" panose="020B0604020202020204" pitchFamily="34" charset="0"/>
                          <a:cs typeface="Arial" panose="020B0604020202020204" pitchFamily="34" charset="0"/>
                        </a:rPr>
                        <a:t>Does not add to NNC list</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343066614"/>
                  </a:ext>
                </a:extLst>
              </a:tr>
            </a:tbl>
          </a:graphicData>
        </a:graphic>
      </p:graphicFrame>
    </p:spTree>
    <p:extLst>
      <p:ext uri="{BB962C8B-B14F-4D97-AF65-F5344CB8AC3E}">
        <p14:creationId xmlns:p14="http://schemas.microsoft.com/office/powerpoint/2010/main" val="2947196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pPr>
              <a:lnSpc>
                <a:spcPct val="100000"/>
              </a:lnSpc>
            </a:pPr>
            <a:r>
              <a:rPr lang="en-US" dirty="0">
                <a:latin typeface="Arial"/>
                <a:cs typeface="Arial"/>
              </a:rPr>
              <a:t>Updates to Notifiable Conditions</a:t>
            </a:r>
            <a:endParaRPr lang="en-US" dirty="0"/>
          </a:p>
        </p:txBody>
      </p:sp>
      <p:sp>
        <p:nvSpPr>
          <p:cNvPr id="3" name="Content Placeholder 2">
            <a:extLst>
              <a:ext uri="{FF2B5EF4-FFF2-40B4-BE49-F238E27FC236}">
                <a16:creationId xmlns:a16="http://schemas.microsoft.com/office/drawing/2014/main" id="{DAA9CCBF-C438-758D-1367-A7406DD60109}"/>
              </a:ext>
            </a:extLst>
          </p:cNvPr>
          <p:cNvSpPr>
            <a:spLocks noGrp="1"/>
          </p:cNvSpPr>
          <p:nvPr>
            <p:ph idx="1"/>
          </p:nvPr>
        </p:nvSpPr>
        <p:spPr/>
        <p:txBody>
          <a:bodyPr/>
          <a:lstStyle/>
          <a:p>
            <a:pPr marL="0" indent="0">
              <a:buNone/>
            </a:pPr>
            <a:r>
              <a:rPr lang="en-US" u="sng" dirty="0">
                <a:latin typeface="Arial" panose="020B0604020202020204" pitchFamily="34" charset="0"/>
                <a:cs typeface="Arial" panose="020B0604020202020204" pitchFamily="34" charset="0"/>
              </a:rPr>
              <a:t>Removals from the NNC List</a:t>
            </a:r>
          </a:p>
        </p:txBody>
      </p:sp>
      <p:graphicFrame>
        <p:nvGraphicFramePr>
          <p:cNvPr id="4" name="Table 3">
            <a:extLst>
              <a:ext uri="{FF2B5EF4-FFF2-40B4-BE49-F238E27FC236}">
                <a16:creationId xmlns:a16="http://schemas.microsoft.com/office/drawing/2014/main" id="{B25A135E-E3DD-23F1-58E0-D04CEF33E02A}"/>
              </a:ext>
            </a:extLst>
          </p:cNvPr>
          <p:cNvGraphicFramePr>
            <a:graphicFrameLocks noGrp="1"/>
          </p:cNvGraphicFramePr>
          <p:nvPr>
            <p:extLst>
              <p:ext uri="{D42A27DB-BD31-4B8C-83A1-F6EECF244321}">
                <p14:modId xmlns:p14="http://schemas.microsoft.com/office/powerpoint/2010/main" val="2543179957"/>
              </p:ext>
            </p:extLst>
          </p:nvPr>
        </p:nvGraphicFramePr>
        <p:xfrm>
          <a:off x="463177" y="2142066"/>
          <a:ext cx="11265646" cy="219505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dirty="0">
                          <a:latin typeface="Arial" panose="020B0604020202020204" pitchFamily="34" charset="0"/>
                          <a:cs typeface="Arial" panose="020B0604020202020204" pitchFamily="34" charset="0"/>
                        </a:rPr>
                        <a:t>ID</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Title</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dirty="0">
                          <a:latin typeface="Arial" panose="020B0604020202020204" pitchFamily="34" charset="0"/>
                          <a:cs typeface="Arial" panose="020B0604020202020204" pitchFamily="34" charset="0"/>
                        </a:rPr>
                        <a:t>24-ID-11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Update to the standardized surveillance case definition for </a:t>
                      </a:r>
                      <a:r>
                        <a:rPr lang="en-US" b="1" dirty="0">
                          <a:latin typeface="Arial" panose="020B0604020202020204" pitchFamily="34" charset="0"/>
                          <a:cs typeface="Arial" panose="020B0604020202020204" pitchFamily="34" charset="0"/>
                        </a:rPr>
                        <a:t>SARS-CoV-2 infection</a:t>
                      </a:r>
                      <a:r>
                        <a:rPr lang="en-US" dirty="0">
                          <a:latin typeface="Arial" panose="020B0604020202020204" pitchFamily="34" charset="0"/>
                          <a:cs typeface="Arial" panose="020B0604020202020204" pitchFamily="34" charset="0"/>
                        </a:rPr>
                        <a:t>, call for continued refinement of an integrated surveillance strategy in alignment with other endemic respiratory viruses, and discontinuation of national notification </a:t>
                      </a:r>
                      <a:endParaRPr lang="en-US" b="1"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Update to 22-ID-01</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Recommends </a:t>
                      </a:r>
                      <a:r>
                        <a:rPr lang="en-US" b="1" dirty="0">
                          <a:latin typeface="Arial" panose="020B0604020202020204" pitchFamily="34" charset="0"/>
                          <a:cs typeface="Arial" panose="020B0604020202020204" pitchFamily="34" charset="0"/>
                        </a:rPr>
                        <a:t>removal</a:t>
                      </a:r>
                      <a:r>
                        <a:rPr lang="en-US" dirty="0">
                          <a:latin typeface="Arial" panose="020B0604020202020204" pitchFamily="34" charset="0"/>
                          <a:cs typeface="Arial" panose="020B0604020202020204" pitchFamily="34" charset="0"/>
                        </a:rPr>
                        <a:t> of SARS-CoV-2 infection from the NNC list</a:t>
                      </a:r>
                    </a:p>
                  </a:txBody>
                  <a:tcPr/>
                </a:tc>
                <a:extLst>
                  <a:ext uri="{0D108BD9-81ED-4DB2-BD59-A6C34878D82A}">
                    <a16:rowId xmlns:a16="http://schemas.microsoft.com/office/drawing/2014/main" val="4255216910"/>
                  </a:ext>
                </a:extLst>
              </a:tr>
            </a:tbl>
          </a:graphicData>
        </a:graphic>
      </p:graphicFrame>
    </p:spTree>
    <p:extLst>
      <p:ext uri="{BB962C8B-B14F-4D97-AF65-F5344CB8AC3E}">
        <p14:creationId xmlns:p14="http://schemas.microsoft.com/office/powerpoint/2010/main" val="4076248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pPr>
              <a:lnSpc>
                <a:spcPct val="100000"/>
              </a:lnSpc>
            </a:pPr>
            <a:r>
              <a:rPr lang="en-US" dirty="0">
                <a:latin typeface="Arial"/>
                <a:cs typeface="Arial"/>
              </a:rPr>
              <a:t>Updates to Notifiable Conditions</a:t>
            </a:r>
            <a:endParaRPr lang="en-US" dirty="0"/>
          </a:p>
        </p:txBody>
      </p:sp>
      <p:sp>
        <p:nvSpPr>
          <p:cNvPr id="3" name="Content Placeholder 2">
            <a:extLst>
              <a:ext uri="{FF2B5EF4-FFF2-40B4-BE49-F238E27FC236}">
                <a16:creationId xmlns:a16="http://schemas.microsoft.com/office/drawing/2014/main" id="{DAA9CCBF-C438-758D-1367-A7406DD60109}"/>
              </a:ext>
            </a:extLst>
          </p:cNvPr>
          <p:cNvSpPr>
            <a:spLocks noGrp="1"/>
          </p:cNvSpPr>
          <p:nvPr>
            <p:ph idx="1"/>
          </p:nvPr>
        </p:nvSpPr>
        <p:spPr/>
        <p:txBody>
          <a:bodyPr>
            <a:normAutofit/>
          </a:bodyPr>
          <a:lstStyle/>
          <a:p>
            <a:pPr marL="0" indent="0">
              <a:buNone/>
            </a:pP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Subtypes or disease/condition categories added or removed</a:t>
            </a:r>
            <a:endParaRPr lang="en-US" u="sng"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655C0F51-453C-1062-FB1B-189C6C8D7475}"/>
              </a:ext>
            </a:extLst>
          </p:cNvPr>
          <p:cNvGraphicFramePr>
            <a:graphicFrameLocks noGrp="1"/>
          </p:cNvGraphicFramePr>
          <p:nvPr>
            <p:extLst>
              <p:ext uri="{D42A27DB-BD31-4B8C-83A1-F6EECF244321}">
                <p14:modId xmlns:p14="http://schemas.microsoft.com/office/powerpoint/2010/main" val="4225995207"/>
              </p:ext>
            </p:extLst>
          </p:nvPr>
        </p:nvGraphicFramePr>
        <p:xfrm>
          <a:off x="421341" y="2171948"/>
          <a:ext cx="11265646" cy="393241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dirty="0">
                          <a:latin typeface="Arial" panose="020B0604020202020204" pitchFamily="34" charset="0"/>
                          <a:cs typeface="Arial" panose="020B0604020202020204" pitchFamily="34" charset="0"/>
                        </a:rPr>
                        <a:t>ID</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Title</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dirty="0">
                          <a:latin typeface="Arial" panose="020B0604020202020204" pitchFamily="34" charset="0"/>
                          <a:cs typeface="Arial" panose="020B0604020202020204" pitchFamily="34" charset="0"/>
                        </a:rPr>
                        <a:t>24-ID-01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Update to the Standardized Case Definition and National Notification for </a:t>
                      </a:r>
                      <a:r>
                        <a:rPr lang="en-US" b="1" dirty="0">
                          <a:latin typeface="Arial" panose="020B0604020202020204" pitchFamily="34" charset="0"/>
                          <a:cs typeface="Arial" panose="020B0604020202020204" pitchFamily="34" charset="0"/>
                        </a:rPr>
                        <a:t>Anthrax</a:t>
                      </a:r>
                    </a:p>
                  </a:txBody>
                  <a:tcPr/>
                </a:tc>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Update to 17-ID-02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Expands notifications to include cases of anthrax from all Bacillus species that produce anthrax toxin and capsule-encoding genes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Provides optional subclassifications, including *new* welder’s anthrax criteria</a:t>
                      </a:r>
                    </a:p>
                  </a:txBody>
                  <a:tcPr/>
                </a:tc>
                <a:extLst>
                  <a:ext uri="{0D108BD9-81ED-4DB2-BD59-A6C34878D82A}">
                    <a16:rowId xmlns:a16="http://schemas.microsoft.com/office/drawing/2014/main" val="4255216910"/>
                  </a:ext>
                </a:extLst>
              </a:tr>
              <a:tr h="344345">
                <a:tc>
                  <a:txBody>
                    <a:bodyPr/>
                    <a:lstStyle/>
                    <a:p>
                      <a:r>
                        <a:rPr lang="en-US" dirty="0">
                          <a:latin typeface="Arial" panose="020B0604020202020204" pitchFamily="34" charset="0"/>
                          <a:cs typeface="Arial" panose="020B0604020202020204" pitchFamily="34" charset="0"/>
                        </a:rPr>
                        <a:t>24-ID-03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Update to Public Health Reporting and National Notification for </a:t>
                      </a:r>
                      <a:r>
                        <a:rPr lang="en-US" b="1" dirty="0">
                          <a:latin typeface="Arial" panose="020B0604020202020204" pitchFamily="34" charset="0"/>
                          <a:cs typeface="Arial" panose="020B0604020202020204" pitchFamily="34" charset="0"/>
                        </a:rPr>
                        <a:t>Brucellosis</a:t>
                      </a:r>
                    </a:p>
                    <a:p>
                      <a:endParaRPr lang="en-US" b="1"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sz="1800" kern="1200" dirty="0">
                          <a:solidFill>
                            <a:schemeClr val="dk1"/>
                          </a:solidFill>
                          <a:effectLst/>
                          <a:latin typeface="Arial" panose="020B0604020202020204" pitchFamily="34" charset="0"/>
                          <a:cs typeface="Arial" panose="020B0604020202020204" pitchFamily="34" charset="0"/>
                        </a:rPr>
                        <a:t>Update to 09-ID-14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Excludes non-brucellosis causing Brucella species (e.g., former </a:t>
                      </a:r>
                      <a:r>
                        <a:rPr lang="en-US" i="1" dirty="0">
                          <a:latin typeface="Arial" panose="020B0604020202020204" pitchFamily="34" charset="0"/>
                          <a:cs typeface="Arial" panose="020B0604020202020204" pitchFamily="34" charset="0"/>
                        </a:rPr>
                        <a:t>Ochronobactrum</a:t>
                      </a:r>
                      <a:r>
                        <a:rPr lang="en-US" dirty="0">
                          <a:latin typeface="Arial" panose="020B0604020202020204" pitchFamily="34" charset="0"/>
                          <a:cs typeface="Arial" panose="020B0604020202020204" pitchFamily="34" charset="0"/>
                        </a:rPr>
                        <a:t> genus) from the case definition and subsequent notification</a:t>
                      </a:r>
                    </a:p>
                  </a:txBody>
                  <a:tcPr/>
                </a:tc>
                <a:extLst>
                  <a:ext uri="{0D108BD9-81ED-4DB2-BD59-A6C34878D82A}">
                    <a16:rowId xmlns:a16="http://schemas.microsoft.com/office/drawing/2014/main" val="3343066614"/>
                  </a:ext>
                </a:extLst>
              </a:tr>
            </a:tbl>
          </a:graphicData>
        </a:graphic>
      </p:graphicFrame>
    </p:spTree>
    <p:extLst>
      <p:ext uri="{BB962C8B-B14F-4D97-AF65-F5344CB8AC3E}">
        <p14:creationId xmlns:p14="http://schemas.microsoft.com/office/powerpoint/2010/main" val="3345468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pPr>
              <a:lnSpc>
                <a:spcPct val="100000"/>
              </a:lnSpc>
            </a:pPr>
            <a:r>
              <a:rPr lang="en-US" dirty="0">
                <a:latin typeface="Arial"/>
                <a:cs typeface="Arial"/>
              </a:rPr>
              <a:t>Updates to Notifiable Conditions</a:t>
            </a:r>
            <a:endParaRPr lang="en-US" dirty="0"/>
          </a:p>
        </p:txBody>
      </p:sp>
      <p:sp>
        <p:nvSpPr>
          <p:cNvPr id="3" name="Content Placeholder 2">
            <a:extLst>
              <a:ext uri="{FF2B5EF4-FFF2-40B4-BE49-F238E27FC236}">
                <a16:creationId xmlns:a16="http://schemas.microsoft.com/office/drawing/2014/main" id="{DAA9CCBF-C438-758D-1367-A7406DD60109}"/>
              </a:ext>
            </a:extLst>
          </p:cNvPr>
          <p:cNvSpPr>
            <a:spLocks noGrp="1"/>
          </p:cNvSpPr>
          <p:nvPr>
            <p:ph idx="1"/>
          </p:nvPr>
        </p:nvSpPr>
        <p:spPr/>
        <p:txBody>
          <a:bodyPr>
            <a:normAutofit/>
          </a:bodyPr>
          <a:lstStyle/>
          <a:p>
            <a:pPr marL="0" indent="0">
              <a:buNone/>
            </a:pP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Subtypes or disease/condition categories added or removed</a:t>
            </a:r>
            <a:endParaRPr lang="en-US" u="sng"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3514B22C-C7B4-AAC5-D2F6-0A44834AD4B8}"/>
              </a:ext>
            </a:extLst>
          </p:cNvPr>
          <p:cNvGraphicFramePr>
            <a:graphicFrameLocks noGrp="1"/>
          </p:cNvGraphicFramePr>
          <p:nvPr>
            <p:extLst>
              <p:ext uri="{D42A27DB-BD31-4B8C-83A1-F6EECF244321}">
                <p14:modId xmlns:p14="http://schemas.microsoft.com/office/powerpoint/2010/main" val="3056165908"/>
              </p:ext>
            </p:extLst>
          </p:nvPr>
        </p:nvGraphicFramePr>
        <p:xfrm>
          <a:off x="463177" y="2183901"/>
          <a:ext cx="11265646" cy="393241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dirty="0">
                          <a:latin typeface="Arial" panose="020B0604020202020204" pitchFamily="34" charset="0"/>
                          <a:cs typeface="Arial" panose="020B0604020202020204" pitchFamily="34" charset="0"/>
                        </a:rPr>
                        <a:t>ID</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Title</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dirty="0">
                          <a:latin typeface="Arial" panose="020B0604020202020204" pitchFamily="34" charset="0"/>
                          <a:cs typeface="Arial" panose="020B0604020202020204" pitchFamily="34" charset="0"/>
                        </a:rPr>
                        <a:t>24-ID-05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Update to Public Health Reporting and National Notification for </a:t>
                      </a:r>
                      <a:r>
                        <a:rPr lang="en-US" b="1" dirty="0">
                          <a:latin typeface="Arial" panose="020B0604020202020204" pitchFamily="34" charset="0"/>
                          <a:cs typeface="Arial" panose="020B0604020202020204" pitchFamily="34" charset="0"/>
                        </a:rPr>
                        <a:t>Leprosy</a:t>
                      </a:r>
                      <a:r>
                        <a:rPr lang="en-US" dirty="0">
                          <a:latin typeface="Arial" panose="020B0604020202020204" pitchFamily="34" charset="0"/>
                          <a:cs typeface="Arial" panose="020B0604020202020204" pitchFamily="34" charset="0"/>
                        </a:rPr>
                        <a:t> (Hansen’s Disease)</a:t>
                      </a:r>
                      <a:endParaRPr lang="en-US" b="1"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Update to 12-ID-01</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Expanded case definition to now include PNL and Leprosy caused by </a:t>
                      </a:r>
                      <a:r>
                        <a:rPr lang="en-US" i="1" dirty="0">
                          <a:latin typeface="Arial" panose="020B0604020202020204" pitchFamily="34" charset="0"/>
                          <a:cs typeface="Arial" panose="020B0604020202020204" pitchFamily="34" charset="0"/>
                        </a:rPr>
                        <a:t>M. lepromatosis</a:t>
                      </a:r>
                    </a:p>
                  </a:txBody>
                  <a:tcPr/>
                </a:tc>
                <a:extLst>
                  <a:ext uri="{0D108BD9-81ED-4DB2-BD59-A6C34878D82A}">
                    <a16:rowId xmlns:a16="http://schemas.microsoft.com/office/drawing/2014/main" val="4255216910"/>
                  </a:ext>
                </a:extLst>
              </a:tr>
              <a:tr h="789592">
                <a:tc>
                  <a:txBody>
                    <a:bodyPr/>
                    <a:lstStyle/>
                    <a:p>
                      <a:r>
                        <a:rPr lang="en-US" dirty="0">
                          <a:latin typeface="Arial" panose="020B0604020202020204" pitchFamily="34" charset="0"/>
                          <a:cs typeface="Arial" panose="020B0604020202020204" pitchFamily="34" charset="0"/>
                        </a:rPr>
                        <a:t>24-ID-12</a:t>
                      </a:r>
                    </a:p>
                  </a:txBody>
                  <a:tcPr/>
                </a:tc>
                <a:tc>
                  <a:txBody>
                    <a:bodyPr/>
                    <a:lstStyle/>
                    <a:p>
                      <a:r>
                        <a:rPr lang="en-US" sz="1800" kern="1200" dirty="0">
                          <a:solidFill>
                            <a:schemeClr val="dk1"/>
                          </a:solidFill>
                          <a:effectLst/>
                          <a:latin typeface="Arial" panose="020B0604020202020204" pitchFamily="34" charset="0"/>
                          <a:cs typeface="Arial" panose="020B0604020202020204" pitchFamily="34" charset="0"/>
                        </a:rPr>
                        <a:t>Update to Public Health Reporting and National Notification of </a:t>
                      </a:r>
                      <a:r>
                        <a:rPr lang="en-US" sz="1800" b="1" kern="1200" dirty="0">
                          <a:solidFill>
                            <a:schemeClr val="dk1"/>
                          </a:solidFill>
                          <a:effectLst/>
                          <a:latin typeface="Arial" panose="020B0604020202020204" pitchFamily="34" charset="0"/>
                          <a:cs typeface="Arial" panose="020B0604020202020204" pitchFamily="34" charset="0"/>
                        </a:rPr>
                        <a:t>Viral Hemorrhagic Fever (VHF)</a:t>
                      </a:r>
                      <a:r>
                        <a:rPr lang="en-US" sz="1800" kern="1200" dirty="0">
                          <a:solidFill>
                            <a:schemeClr val="dk1"/>
                          </a:solidFill>
                          <a:effectLst/>
                          <a:latin typeface="Arial" panose="020B0604020202020204" pitchFamily="34" charset="0"/>
                          <a:cs typeface="Arial" panose="020B0604020202020204" pitchFamily="34" charset="0"/>
                        </a:rPr>
                        <a:t> Caused by Ebola or Marburg Viruses, Old World Arenaviruses (Lassa and Lujo Viruses), New World Arenaviruses (Guanarito, Machupo, Junin, Sabia, and Chapare Viruses), Rift Valley Fever Virus, or Crimean-Congo Hemorrhagic Fever Virus</a:t>
                      </a:r>
                      <a:endParaRPr lang="en-US" b="1" dirty="0">
                        <a:latin typeface="Arial" panose="020B0604020202020204" pitchFamily="34" charset="0"/>
                        <a:cs typeface="Arial" panose="020B0604020202020204" pitchFamily="34" charset="0"/>
                      </a:endParaRPr>
                    </a:p>
                  </a:txBody>
                  <a:tcPr/>
                </a:tc>
                <a:tc>
                  <a:txBody>
                    <a:bodyPr/>
                    <a:lstStyle/>
                    <a:p>
                      <a:pPr marL="285750" lvl="1" indent="-28575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Update to 21-ID-04</a:t>
                      </a:r>
                    </a:p>
                    <a:p>
                      <a:pPr marL="285750" lvl="1" indent="-28575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Adds VHF caused by Rift Valley fever virus to those VHFs notifiable to CDC </a:t>
                      </a:r>
                    </a:p>
                  </a:txBody>
                  <a:tcPr/>
                </a:tc>
                <a:extLst>
                  <a:ext uri="{0D108BD9-81ED-4DB2-BD59-A6C34878D82A}">
                    <a16:rowId xmlns:a16="http://schemas.microsoft.com/office/drawing/2014/main" val="1173400331"/>
                  </a:ext>
                </a:extLst>
              </a:tr>
            </a:tbl>
          </a:graphicData>
        </a:graphic>
      </p:graphicFrame>
    </p:spTree>
    <p:extLst>
      <p:ext uri="{BB962C8B-B14F-4D97-AF65-F5344CB8AC3E}">
        <p14:creationId xmlns:p14="http://schemas.microsoft.com/office/powerpoint/2010/main" val="207837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pPr>
              <a:lnSpc>
                <a:spcPct val="100000"/>
              </a:lnSpc>
            </a:pPr>
            <a:r>
              <a:rPr lang="en-US" dirty="0">
                <a:latin typeface="Arial"/>
                <a:cs typeface="Arial"/>
              </a:rPr>
              <a:t>Updates to Notifiable Conditions</a:t>
            </a:r>
            <a:endParaRPr lang="en-US" dirty="0"/>
          </a:p>
        </p:txBody>
      </p:sp>
      <p:sp>
        <p:nvSpPr>
          <p:cNvPr id="3" name="Content Placeholder 2">
            <a:extLst>
              <a:ext uri="{FF2B5EF4-FFF2-40B4-BE49-F238E27FC236}">
                <a16:creationId xmlns:a16="http://schemas.microsoft.com/office/drawing/2014/main" id="{DAA9CCBF-C438-758D-1367-A7406DD60109}"/>
              </a:ext>
            </a:extLst>
          </p:cNvPr>
          <p:cNvSpPr>
            <a:spLocks noGrp="1"/>
          </p:cNvSpPr>
          <p:nvPr>
            <p:ph idx="1"/>
          </p:nvPr>
        </p:nvSpPr>
        <p:spPr/>
        <p:txBody>
          <a:bodyPr>
            <a:normAutofit/>
          </a:bodyPr>
          <a:lstStyle/>
          <a:p>
            <a:pPr marL="0" indent="0">
              <a:buNone/>
            </a:pPr>
            <a:r>
              <a:rPr lang="en-US" u="sng" dirty="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hange in data sharing/release or print criteria</a:t>
            </a:r>
            <a:endParaRPr lang="en-US" u="sng"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3514B22C-C7B4-AAC5-D2F6-0A44834AD4B8}"/>
              </a:ext>
            </a:extLst>
          </p:cNvPr>
          <p:cNvGraphicFramePr>
            <a:graphicFrameLocks noGrp="1"/>
          </p:cNvGraphicFramePr>
          <p:nvPr>
            <p:extLst>
              <p:ext uri="{D42A27DB-BD31-4B8C-83A1-F6EECF244321}">
                <p14:modId xmlns:p14="http://schemas.microsoft.com/office/powerpoint/2010/main" val="3005314939"/>
              </p:ext>
            </p:extLst>
          </p:nvPr>
        </p:nvGraphicFramePr>
        <p:xfrm>
          <a:off x="463177" y="2183901"/>
          <a:ext cx="11265646" cy="137209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dirty="0">
                          <a:latin typeface="Arial" panose="020B0604020202020204" pitchFamily="34" charset="0"/>
                          <a:cs typeface="Arial" panose="020B0604020202020204" pitchFamily="34" charset="0"/>
                        </a:rPr>
                        <a:t>ID</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Title</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dirty="0">
                          <a:latin typeface="Arial" panose="020B0604020202020204" pitchFamily="34" charset="0"/>
                          <a:cs typeface="Arial" panose="020B0604020202020204" pitchFamily="34" charset="0"/>
                        </a:rPr>
                        <a:t>24-ID-09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Update to Public Health Reporting and National Notification for </a:t>
                      </a:r>
                      <a:r>
                        <a:rPr lang="en-US" b="1" dirty="0">
                          <a:latin typeface="Arial" panose="020B0604020202020204" pitchFamily="34" charset="0"/>
                          <a:cs typeface="Arial" panose="020B0604020202020204" pitchFamily="34" charset="0"/>
                        </a:rPr>
                        <a:t>Novel Influenza A Virus Infection</a:t>
                      </a:r>
                    </a:p>
                  </a:txBody>
                  <a:tcPr/>
                </a:tc>
                <a:tc>
                  <a:txBody>
                    <a:bodyPr/>
                    <a:lstStyle/>
                    <a:p>
                      <a:pPr marL="285750" indent="-285750">
                        <a:buFont typeface="Arial" panose="020B0604020202020204" pitchFamily="34" charset="0"/>
                        <a:buChar char="•"/>
                      </a:pPr>
                      <a:r>
                        <a:rPr lang="en-US" sz="1800" kern="1200" dirty="0">
                          <a:solidFill>
                            <a:schemeClr val="dk1"/>
                          </a:solidFill>
                          <a:effectLst/>
                          <a:latin typeface="Arial" panose="020B0604020202020204" pitchFamily="34" charset="0"/>
                          <a:cs typeface="Arial" panose="020B0604020202020204" pitchFamily="34" charset="0"/>
                        </a:rPr>
                        <a:t>Update to 13-ID-14</a:t>
                      </a:r>
                    </a:p>
                    <a:p>
                      <a:pPr marL="285750" indent="-285750">
                        <a:buFont typeface="Arial" panose="020B0604020202020204" pitchFamily="34" charset="0"/>
                        <a:buChar char="•"/>
                      </a:pPr>
                      <a:r>
                        <a:rPr lang="en-US" sz="1800" kern="1200" dirty="0">
                          <a:solidFill>
                            <a:schemeClr val="dk1"/>
                          </a:solidFill>
                          <a:effectLst/>
                          <a:latin typeface="Arial" panose="020B0604020202020204" pitchFamily="34" charset="0"/>
                          <a:cs typeface="Arial" panose="020B0604020202020204" pitchFamily="34" charset="0"/>
                        </a:rPr>
                        <a:t>Adds notification of probable cases</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255216910"/>
                  </a:ext>
                </a:extLst>
              </a:tr>
            </a:tbl>
          </a:graphicData>
        </a:graphic>
      </p:graphicFrame>
    </p:spTree>
    <p:extLst>
      <p:ext uri="{BB962C8B-B14F-4D97-AF65-F5344CB8AC3E}">
        <p14:creationId xmlns:p14="http://schemas.microsoft.com/office/powerpoint/2010/main" val="2907755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6E365-9806-81C3-F1CC-C95627AAAF04}"/>
              </a:ext>
            </a:extLst>
          </p:cNvPr>
          <p:cNvSpPr>
            <a:spLocks noGrp="1"/>
          </p:cNvSpPr>
          <p:nvPr>
            <p:ph type="title"/>
          </p:nvPr>
        </p:nvSpPr>
        <p:spPr/>
        <p:txBody>
          <a:bodyPr lIns="121920" tIns="60960" rIns="121920" bIns="60960" anchor="b" anchorCtr="0"/>
          <a:lstStyle/>
          <a:p>
            <a:pPr>
              <a:lnSpc>
                <a:spcPct val="111607"/>
              </a:lnSpc>
            </a:pPr>
            <a:r>
              <a:rPr lang="en-US" dirty="0"/>
              <a:t>2023 Reconciliation: Roadmap to Success – July </a:t>
            </a:r>
          </a:p>
        </p:txBody>
      </p:sp>
      <p:sp>
        <p:nvSpPr>
          <p:cNvPr id="2" name="Text Placeholder 1">
            <a:extLst>
              <a:ext uri="{FF2B5EF4-FFF2-40B4-BE49-F238E27FC236}">
                <a16:creationId xmlns:a16="http://schemas.microsoft.com/office/drawing/2014/main" id="{3F8BC207-2E12-1970-6D9E-16C566BBEA0A}"/>
              </a:ext>
            </a:extLst>
          </p:cNvPr>
          <p:cNvSpPr>
            <a:spLocks noGrp="1"/>
          </p:cNvSpPr>
          <p:nvPr>
            <p:ph type="body" sz="quarter" idx="10"/>
          </p:nvPr>
        </p:nvSpPr>
        <p:spPr/>
        <p:txBody>
          <a:bodyPr/>
          <a:lstStyle/>
          <a:p>
            <a:pPr>
              <a:lnSpc>
                <a:spcPct val="114583"/>
              </a:lnSpc>
              <a:buFont typeface="Wingdings" panose="05000000000000000000" pitchFamily="2" charset="2"/>
              <a:buChar char="ü"/>
            </a:pPr>
            <a:r>
              <a:rPr lang="en-US" i="1" dirty="0"/>
              <a:t>Ongoing</a:t>
            </a:r>
            <a:r>
              <a:rPr lang="en-US" dirty="0"/>
              <a:t>: 	Review stratification reports and line lists in MVPS 			Compare MVPS data to local systems</a:t>
            </a:r>
            <a:br>
              <a:rPr lang="en-US" dirty="0"/>
            </a:br>
            <a:r>
              <a:rPr lang="en-US" dirty="0"/>
              <a:t>		Lock conditions as data are finalized</a:t>
            </a:r>
          </a:p>
          <a:p>
            <a:pPr marL="0" indent="0">
              <a:lnSpc>
                <a:spcPct val="114583"/>
              </a:lnSpc>
              <a:buNone/>
            </a:pPr>
            <a:endParaRPr lang="en-US" dirty="0">
              <a:cs typeface="Calibri" panose="020F0502020204030204" pitchFamily="34" charset="0"/>
            </a:endParaRPr>
          </a:p>
          <a:p>
            <a:pPr>
              <a:lnSpc>
                <a:spcPct val="114583"/>
              </a:lnSpc>
              <a:buFont typeface="Wingdings" panose="05000000000000000000" pitchFamily="2" charset="2"/>
              <a:buChar char="ü"/>
            </a:pPr>
            <a:r>
              <a:rPr lang="en-US" dirty="0"/>
              <a:t>July 16:	CDC Program databases close</a:t>
            </a:r>
            <a:br>
              <a:rPr lang="en-US" dirty="0"/>
            </a:br>
            <a:r>
              <a:rPr lang="en-US" dirty="0"/>
              <a:t>		Send final STD YTD file and final congenital syphilis cases</a:t>
            </a:r>
            <a:endParaRPr lang="en-US" dirty="0">
              <a:cs typeface="Calibri" panose="020F0502020204030204" pitchFamily="34" charset="0"/>
            </a:endParaRPr>
          </a:p>
          <a:p>
            <a:pPr marL="0" indent="0">
              <a:lnSpc>
                <a:spcPct val="114583"/>
              </a:lnSpc>
              <a:buNone/>
            </a:pPr>
            <a:endParaRPr lang="en-US" dirty="0">
              <a:cs typeface="Calibri" panose="020F0502020204030204" pitchFamily="34" charset="0"/>
            </a:endParaRPr>
          </a:p>
          <a:p>
            <a:pPr>
              <a:lnSpc>
                <a:spcPct val="114583"/>
              </a:lnSpc>
              <a:buFont typeface="Wingdings" panose="05000000000000000000" pitchFamily="2" charset="2"/>
              <a:buChar char="ü"/>
            </a:pPr>
            <a:r>
              <a:rPr lang="en-US" dirty="0"/>
              <a:t>July 29:	Lock STD data in MVPS and lock CS with DSTDP</a:t>
            </a:r>
            <a:endParaRPr lang="en-US" dirty="0">
              <a:cs typeface="Calibri" panose="020F0502020204030204" pitchFamily="34" charset="0"/>
            </a:endParaRPr>
          </a:p>
          <a:p>
            <a:pPr>
              <a:lnSpc>
                <a:spcPct val="114583"/>
              </a:lnSpc>
            </a:pPr>
            <a:endParaRPr lang="en-US" dirty="0">
              <a:cs typeface="Calibri" panose="020F0502020204030204" pitchFamily="34" charset="0"/>
            </a:endParaRPr>
          </a:p>
        </p:txBody>
      </p:sp>
    </p:spTree>
    <p:extLst>
      <p:ext uri="{BB962C8B-B14F-4D97-AF65-F5344CB8AC3E}">
        <p14:creationId xmlns:p14="http://schemas.microsoft.com/office/powerpoint/2010/main" val="230847321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pPr>
              <a:lnSpc>
                <a:spcPct val="100000"/>
              </a:lnSpc>
            </a:pPr>
            <a:r>
              <a:rPr lang="en-US" dirty="0">
                <a:latin typeface="Arial"/>
                <a:cs typeface="Arial"/>
              </a:rPr>
              <a:t>Updates to Notifiable Conditions</a:t>
            </a:r>
            <a:endParaRPr lang="en-US" dirty="0"/>
          </a:p>
        </p:txBody>
      </p:sp>
      <p:sp>
        <p:nvSpPr>
          <p:cNvPr id="3" name="Content Placeholder 2">
            <a:extLst>
              <a:ext uri="{FF2B5EF4-FFF2-40B4-BE49-F238E27FC236}">
                <a16:creationId xmlns:a16="http://schemas.microsoft.com/office/drawing/2014/main" id="{DAA9CCBF-C438-758D-1367-A7406DD60109}"/>
              </a:ext>
            </a:extLst>
          </p:cNvPr>
          <p:cNvSpPr>
            <a:spLocks noGrp="1"/>
          </p:cNvSpPr>
          <p:nvPr>
            <p:ph idx="1"/>
          </p:nvPr>
        </p:nvSpPr>
        <p:spPr/>
        <p:txBody>
          <a:bodyPr>
            <a:normAutofit/>
          </a:bodyPr>
          <a:lstStyle/>
          <a:p>
            <a:pPr marL="0" indent="0">
              <a:buNone/>
            </a:pPr>
            <a:r>
              <a:rPr lang="en-US" u="sng" dirty="0">
                <a:solidFill>
                  <a:srgbClr val="000000"/>
                </a:solidFill>
                <a:latin typeface="Arial" panose="020B0604020202020204" pitchFamily="34" charset="0"/>
                <a:ea typeface="Calibri" panose="020F0502020204030204" pitchFamily="34" charset="0"/>
                <a:cs typeface="Arial" panose="020B0604020202020204" pitchFamily="34" charset="0"/>
              </a:rPr>
              <a:t>No changes to notifiability </a:t>
            </a:r>
            <a:endParaRPr lang="en-US" u="sng"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3514B22C-C7B4-AAC5-D2F6-0A44834AD4B8}"/>
              </a:ext>
            </a:extLst>
          </p:cNvPr>
          <p:cNvGraphicFramePr>
            <a:graphicFrameLocks noGrp="1"/>
          </p:cNvGraphicFramePr>
          <p:nvPr>
            <p:extLst>
              <p:ext uri="{D42A27DB-BD31-4B8C-83A1-F6EECF244321}">
                <p14:modId xmlns:p14="http://schemas.microsoft.com/office/powerpoint/2010/main" val="3821607299"/>
              </p:ext>
            </p:extLst>
          </p:nvPr>
        </p:nvGraphicFramePr>
        <p:xfrm>
          <a:off x="463177" y="2183901"/>
          <a:ext cx="11265646" cy="3899051"/>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dirty="0">
                          <a:latin typeface="Arial" panose="020B0604020202020204" pitchFamily="34" charset="0"/>
                          <a:cs typeface="Arial" panose="020B0604020202020204" pitchFamily="34" charset="0"/>
                        </a:rPr>
                        <a:t>ID</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Title</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dirty="0">
                          <a:latin typeface="Arial" panose="020B0604020202020204" pitchFamily="34" charset="0"/>
                          <a:cs typeface="Arial" panose="020B0604020202020204" pitchFamily="34" charset="0"/>
                        </a:rPr>
                        <a:t>24-ID-02</a:t>
                      </a:r>
                    </a:p>
                  </a:txBody>
                  <a:tcPr/>
                </a:tc>
                <a:tc>
                  <a:txBody>
                    <a:bodyPr/>
                    <a:lstStyle/>
                    <a:p>
                      <a:r>
                        <a:rPr lang="en-US" dirty="0">
                          <a:latin typeface="Arial" panose="020B0604020202020204" pitchFamily="34" charset="0"/>
                          <a:cs typeface="Arial" panose="020B0604020202020204" pitchFamily="34" charset="0"/>
                        </a:rPr>
                        <a:t>Update to Public Health Reporting and National Notification for </a:t>
                      </a:r>
                      <a:r>
                        <a:rPr lang="en-US" b="1" dirty="0">
                          <a:latin typeface="Arial" panose="020B0604020202020204" pitchFamily="34" charset="0"/>
                          <a:cs typeface="Arial" panose="020B0604020202020204" pitchFamily="34" charset="0"/>
                        </a:rPr>
                        <a:t>Babesiosis</a:t>
                      </a:r>
                    </a:p>
                  </a:txBody>
                  <a:tcPr/>
                </a:tc>
                <a:tc>
                  <a:txBody>
                    <a:bodyPr/>
                    <a:lstStyle/>
                    <a:p>
                      <a:pPr marL="285750" lvl="1" indent="-28575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Update to 10-ID-27</a:t>
                      </a:r>
                    </a:p>
                    <a:p>
                      <a:pPr marL="285750" lvl="1" indent="-28575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No changes made to national notifiability </a:t>
                      </a:r>
                    </a:p>
                    <a:p>
                      <a:pPr marL="285750" lvl="1" indent="-28575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Specifies publication in NNDSS annual tables only</a:t>
                      </a:r>
                    </a:p>
                  </a:txBody>
                  <a:tcPr/>
                </a:tc>
                <a:extLst>
                  <a:ext uri="{0D108BD9-81ED-4DB2-BD59-A6C34878D82A}">
                    <a16:rowId xmlns:a16="http://schemas.microsoft.com/office/drawing/2014/main" val="4255216910"/>
                  </a:ext>
                </a:extLst>
              </a:tr>
              <a:tr h="789592">
                <a:tc>
                  <a:txBody>
                    <a:bodyPr/>
                    <a:lstStyle/>
                    <a:p>
                      <a:r>
                        <a:rPr lang="en-US" dirty="0">
                          <a:latin typeface="Arial" panose="020B0604020202020204" pitchFamily="34" charset="0"/>
                          <a:cs typeface="Arial" panose="020B0604020202020204" pitchFamily="34" charset="0"/>
                        </a:rPr>
                        <a:t>24-ID-07</a:t>
                      </a:r>
                    </a:p>
                  </a:txBody>
                  <a:tcPr/>
                </a:tc>
                <a:tc>
                  <a:txBody>
                    <a:bodyPr/>
                    <a:lstStyle/>
                    <a:p>
                      <a:r>
                        <a:rPr lang="en-US" b="0" dirty="0">
                          <a:latin typeface="Arial" panose="020B0604020202020204" pitchFamily="34" charset="0"/>
                          <a:cs typeface="Arial" panose="020B0604020202020204" pitchFamily="34" charset="0"/>
                        </a:rPr>
                        <a:t>Update to Public Health Reporting and National Notification for </a:t>
                      </a:r>
                      <a:r>
                        <a:rPr lang="en-US" b="1" dirty="0">
                          <a:latin typeface="Arial" panose="020B0604020202020204" pitchFamily="34" charset="0"/>
                          <a:cs typeface="Arial" panose="020B0604020202020204" pitchFamily="34" charset="0"/>
                        </a:rPr>
                        <a:t>Leptospirosis</a:t>
                      </a:r>
                    </a:p>
                  </a:txBody>
                  <a:tcPr/>
                </a:tc>
                <a:tc>
                  <a:txBody>
                    <a:bodyPr/>
                    <a:lstStyle/>
                    <a:p>
                      <a:pPr marL="285750" lvl="1" indent="-28575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Update to 12-ID-02</a:t>
                      </a:r>
                    </a:p>
                    <a:p>
                      <a:pPr marL="285750" lvl="1" indent="-28575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No changes to notifiability </a:t>
                      </a:r>
                    </a:p>
                  </a:txBody>
                  <a:tcPr/>
                </a:tc>
                <a:extLst>
                  <a:ext uri="{0D108BD9-81ED-4DB2-BD59-A6C34878D82A}">
                    <a16:rowId xmlns:a16="http://schemas.microsoft.com/office/drawing/2014/main" val="3206871500"/>
                  </a:ext>
                </a:extLst>
              </a:tr>
              <a:tr h="789592">
                <a:tc>
                  <a:txBody>
                    <a:bodyPr/>
                    <a:lstStyle/>
                    <a:p>
                      <a:r>
                        <a:rPr lang="en-US" dirty="0">
                          <a:latin typeface="Arial" panose="020B0604020202020204" pitchFamily="34" charset="0"/>
                          <a:cs typeface="Arial" panose="020B0604020202020204" pitchFamily="34" charset="0"/>
                        </a:rPr>
                        <a:t>24-ID-10</a:t>
                      </a:r>
                    </a:p>
                  </a:txBody>
                  <a:tcPr/>
                </a:tc>
                <a:tc>
                  <a:txBody>
                    <a:bodyPr/>
                    <a:lstStyle/>
                    <a:p>
                      <a:r>
                        <a:rPr lang="en-US" b="0" dirty="0">
                          <a:latin typeface="Arial" panose="020B0604020202020204" pitchFamily="34" charset="0"/>
                          <a:cs typeface="Arial" panose="020B0604020202020204" pitchFamily="34" charset="0"/>
                        </a:rPr>
                        <a:t>Update to Public Health Reporting and National Notification of </a:t>
                      </a:r>
                      <a:r>
                        <a:rPr lang="en-US" b="1" dirty="0">
                          <a:latin typeface="Arial" panose="020B0604020202020204" pitchFamily="34" charset="0"/>
                          <a:cs typeface="Arial" panose="020B0604020202020204" pitchFamily="34" charset="0"/>
                        </a:rPr>
                        <a:t>Rubella</a:t>
                      </a:r>
                      <a:r>
                        <a:rPr lang="en-US" b="0" dirty="0">
                          <a:latin typeface="Arial" panose="020B0604020202020204" pitchFamily="34" charset="0"/>
                          <a:cs typeface="Arial" panose="020B0604020202020204" pitchFamily="34" charset="0"/>
                        </a:rPr>
                        <a:t> in the United States</a:t>
                      </a:r>
                    </a:p>
                  </a:txBody>
                  <a:tcPr/>
                </a:tc>
                <a:tc>
                  <a:txBody>
                    <a:bodyPr/>
                    <a:lstStyle/>
                    <a:p>
                      <a:pPr marL="285750" indent="-285750">
                        <a:buFont typeface="Arial" panose="020B0604020202020204" pitchFamily="34" charset="0"/>
                        <a:buChar char="•"/>
                      </a:pPr>
                      <a:r>
                        <a:rPr lang="en-US" sz="1800" kern="1200" dirty="0">
                          <a:solidFill>
                            <a:schemeClr val="dk1"/>
                          </a:solidFill>
                          <a:effectLst/>
                          <a:latin typeface="Arial" panose="020B0604020202020204" pitchFamily="34" charset="0"/>
                          <a:cs typeface="Arial" panose="020B0604020202020204" pitchFamily="34" charset="0"/>
                        </a:rPr>
                        <a:t>Update to 12-ID-09</a:t>
                      </a:r>
                    </a:p>
                    <a:p>
                      <a:pPr marL="285750" indent="-285750">
                        <a:buFont typeface="Arial" panose="020B0604020202020204" pitchFamily="34" charset="0"/>
                        <a:buChar char="•"/>
                      </a:pPr>
                      <a:r>
                        <a:rPr lang="en-US" sz="1800" kern="1200" dirty="0">
                          <a:solidFill>
                            <a:schemeClr val="dk1"/>
                          </a:solidFill>
                          <a:effectLst/>
                          <a:latin typeface="Arial" panose="020B0604020202020204" pitchFamily="34" charset="0"/>
                          <a:cs typeface="Arial" panose="020B0604020202020204" pitchFamily="34" charset="0"/>
                        </a:rPr>
                        <a:t>No changes to notifiability </a:t>
                      </a:r>
                    </a:p>
                    <a:p>
                      <a:pPr marL="285750" indent="-285750">
                        <a:buFont typeface="Arial" panose="020B0604020202020204" pitchFamily="34" charset="0"/>
                        <a:buChar char="•"/>
                      </a:pPr>
                      <a:r>
                        <a:rPr lang="en-US" sz="1800" kern="1200" dirty="0">
                          <a:solidFill>
                            <a:schemeClr val="dk1"/>
                          </a:solidFill>
                          <a:effectLst/>
                          <a:latin typeface="Arial" panose="020B0604020202020204" pitchFamily="34" charset="0"/>
                          <a:cs typeface="Arial" panose="020B0604020202020204" pitchFamily="34" charset="0"/>
                        </a:rPr>
                        <a:t>Removes the “Unknown” case status from those to be included in case counts released to the public</a:t>
                      </a: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06334687"/>
                  </a:ext>
                </a:extLst>
              </a:tr>
            </a:tbl>
          </a:graphicData>
        </a:graphic>
      </p:graphicFrame>
    </p:spTree>
    <p:extLst>
      <p:ext uri="{BB962C8B-B14F-4D97-AF65-F5344CB8AC3E}">
        <p14:creationId xmlns:p14="http://schemas.microsoft.com/office/powerpoint/2010/main" val="2196473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fontScale="90000"/>
          </a:bodyPr>
          <a:lstStyle/>
          <a:p>
            <a:pPr>
              <a:lnSpc>
                <a:spcPct val="100000"/>
              </a:lnSpc>
            </a:pPr>
            <a:r>
              <a:rPr lang="en-US" dirty="0">
                <a:latin typeface="Arial"/>
                <a:cs typeface="Arial"/>
              </a:rPr>
              <a:t>Updates to non-Notifiable Conditions</a:t>
            </a:r>
            <a:endParaRPr lang="en-US" dirty="0"/>
          </a:p>
        </p:txBody>
      </p:sp>
      <p:graphicFrame>
        <p:nvGraphicFramePr>
          <p:cNvPr id="4" name="Table 3">
            <a:extLst>
              <a:ext uri="{FF2B5EF4-FFF2-40B4-BE49-F238E27FC236}">
                <a16:creationId xmlns:a16="http://schemas.microsoft.com/office/drawing/2014/main" id="{3514B22C-C7B4-AAC5-D2F6-0A44834AD4B8}"/>
              </a:ext>
            </a:extLst>
          </p:cNvPr>
          <p:cNvGraphicFramePr>
            <a:graphicFrameLocks noGrp="1"/>
          </p:cNvGraphicFramePr>
          <p:nvPr>
            <p:extLst>
              <p:ext uri="{D42A27DB-BD31-4B8C-83A1-F6EECF244321}">
                <p14:modId xmlns:p14="http://schemas.microsoft.com/office/powerpoint/2010/main" val="1000734583"/>
              </p:ext>
            </p:extLst>
          </p:nvPr>
        </p:nvGraphicFramePr>
        <p:xfrm>
          <a:off x="463177" y="1616136"/>
          <a:ext cx="11265646" cy="192073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dirty="0">
                          <a:latin typeface="Arial" panose="020B0604020202020204" pitchFamily="34" charset="0"/>
                          <a:cs typeface="Arial" panose="020B0604020202020204" pitchFamily="34" charset="0"/>
                        </a:rPr>
                        <a:t>ID</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Title</a:t>
                      </a:r>
                    </a:p>
                  </a:txBody>
                  <a:tcPr>
                    <a:solidFill>
                      <a:srgbClr val="002060"/>
                    </a:solidFill>
                  </a:tcPr>
                </a:tc>
                <a:tc>
                  <a:txBody>
                    <a:bodyPr/>
                    <a:lstStyle/>
                    <a:p>
                      <a:pPr algn="ctr"/>
                      <a:r>
                        <a:rPr lang="en-US" dirty="0">
                          <a:latin typeface="Arial" panose="020B0604020202020204" pitchFamily="34" charset="0"/>
                          <a:cs typeface="Arial" panose="020B0604020202020204" pitchFamily="34" charset="0"/>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dirty="0">
                          <a:latin typeface="Arial" panose="020B0604020202020204" pitchFamily="34" charset="0"/>
                          <a:cs typeface="Arial" panose="020B0604020202020204" pitchFamily="34" charset="0"/>
                        </a:rPr>
                        <a:t>24-ID-08</a:t>
                      </a:r>
                    </a:p>
                  </a:txBody>
                  <a:tcPr/>
                </a:tc>
                <a:tc>
                  <a:txBody>
                    <a:bodyPr/>
                    <a:lstStyle/>
                    <a:p>
                      <a:r>
                        <a:rPr lang="en-US" dirty="0">
                          <a:latin typeface="Arial" panose="020B0604020202020204" pitchFamily="34" charset="0"/>
                          <a:cs typeface="Arial" panose="020B0604020202020204" pitchFamily="34" charset="0"/>
                        </a:rPr>
                        <a:t>Update to Standardized Surveillance Case Definition for </a:t>
                      </a:r>
                      <a:r>
                        <a:rPr lang="en-US" b="1" dirty="0">
                          <a:latin typeface="Arial" panose="020B0604020202020204" pitchFamily="34" charset="0"/>
                          <a:cs typeface="Arial" panose="020B0604020202020204" pitchFamily="34" charset="0"/>
                        </a:rPr>
                        <a:t>Non-pestis Yersiniosis</a:t>
                      </a:r>
                    </a:p>
                  </a:txBody>
                  <a:tcPr/>
                </a:tc>
                <a:tc>
                  <a:txBody>
                    <a:bodyPr/>
                    <a:lstStyle/>
                    <a:p>
                      <a:pPr marL="285750" lvl="1" indent="-28575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Update to 19-ID-03</a:t>
                      </a:r>
                    </a:p>
                    <a:p>
                      <a:pPr marL="285750" lvl="1" indent="-285750">
                        <a:lnSpc>
                          <a:spcPct val="100000"/>
                        </a:lnSpc>
                        <a:buFont typeface="Arial" panose="020B0604020202020204" pitchFamily="34" charset="0"/>
                        <a:buChar char="•"/>
                      </a:pPr>
                      <a:r>
                        <a:rPr lang="en-US" dirty="0">
                          <a:latin typeface="Arial" panose="020B0604020202020204" pitchFamily="34" charset="0"/>
                          <a:cs typeface="Arial" panose="020B0604020202020204" pitchFamily="34" charset="0"/>
                        </a:rPr>
                        <a:t>Expands laboratory criteria and description of clinically compatible illness to allow for classification of confirmed and probable cases</a:t>
                      </a:r>
                    </a:p>
                  </a:txBody>
                  <a:tcPr/>
                </a:tc>
                <a:extLst>
                  <a:ext uri="{0D108BD9-81ED-4DB2-BD59-A6C34878D82A}">
                    <a16:rowId xmlns:a16="http://schemas.microsoft.com/office/drawing/2014/main" val="4255216910"/>
                  </a:ext>
                </a:extLst>
              </a:tr>
            </a:tbl>
          </a:graphicData>
        </a:graphic>
      </p:graphicFrame>
    </p:spTree>
    <p:extLst>
      <p:ext uri="{BB962C8B-B14F-4D97-AF65-F5344CB8AC3E}">
        <p14:creationId xmlns:p14="http://schemas.microsoft.com/office/powerpoint/2010/main" val="1739961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807DCD-3410-4354-BE81-E25123297021}"/>
              </a:ext>
            </a:extLst>
          </p:cNvPr>
          <p:cNvSpPr>
            <a:spLocks noGrp="1"/>
          </p:cNvSpPr>
          <p:nvPr>
            <p:ph type="title" idx="4294967295"/>
          </p:nvPr>
        </p:nvSpPr>
        <p:spPr>
          <a:xfrm>
            <a:off x="2982686" y="2555414"/>
            <a:ext cx="8824687" cy="934366"/>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rmAutofit/>
          </a:bodyPr>
          <a:lstStyle/>
          <a:p>
            <a:pPr algn="r">
              <a:spcBef>
                <a:spcPts val="422"/>
              </a:spcBef>
              <a:defRPr/>
            </a:pPr>
            <a:r>
              <a:rPr lang="en-US" sz="2800" dirty="0">
                <a:solidFill>
                  <a:schemeClr val="bg1"/>
                </a:solidFill>
                <a:latin typeface="Arial"/>
                <a:ea typeface="+mn-ea"/>
                <a:cs typeface="Arial"/>
              </a:rPr>
              <a:t>Highlights from the Surveillance/Informatics Track - Becky Lampkins</a:t>
            </a:r>
            <a:endParaRPr lang="en-US" sz="28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2489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a:normAutofit/>
          </a:bodyPr>
          <a:lstStyle/>
          <a:p>
            <a:r>
              <a:rPr lang="en-US" sz="2400" b="1" dirty="0">
                <a:latin typeface="Arial"/>
                <a:cs typeface="Arial"/>
              </a:rPr>
              <a:t>Surveillance/Informatics Track Overview</a:t>
            </a:r>
            <a:endParaRPr lang="en-US" sz="2400" dirty="0">
              <a:latin typeface="Arial"/>
              <a:cs typeface="Arial"/>
            </a:endParaRPr>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56552" y="1339106"/>
            <a:ext cx="11936571" cy="5524258"/>
          </a:xfrm>
        </p:spPr>
        <p:txBody>
          <a:bodyPr vert="horz" lIns="38576" tIns="19289" rIns="38576" bIns="19289" rtlCol="0" anchor="t">
            <a:normAutofit/>
          </a:bodyPr>
          <a:lstStyle/>
          <a:p>
            <a:pPr marL="457200" indent="-457200"/>
            <a:r>
              <a:rPr lang="en-US" dirty="0">
                <a:latin typeface="Arial"/>
                <a:cs typeface="Arial"/>
              </a:rPr>
              <a:t>21 Discussion Sessions</a:t>
            </a:r>
            <a:endParaRPr lang="en-US" dirty="0"/>
          </a:p>
          <a:p>
            <a:pPr marL="914400" lvl="1" indent="-457200"/>
            <a:r>
              <a:rPr lang="en-US" dirty="0">
                <a:latin typeface="Arial"/>
                <a:cs typeface="Arial"/>
              </a:rPr>
              <a:t>Data Sharing/Exchange, Informatics Workforce/Infrastructure, Data Modernization, Communities of Practice/Workgroups, Case Surveillance</a:t>
            </a:r>
          </a:p>
          <a:p>
            <a:pPr marL="914400" lvl="1" indent="-457200"/>
            <a:r>
              <a:rPr lang="en-US" dirty="0">
                <a:latin typeface="Arial"/>
                <a:cs typeface="Arial"/>
              </a:rPr>
              <a:t>Invited Session - OPHDST Senior Leaders – A Vision for Data Modernization </a:t>
            </a:r>
          </a:p>
          <a:p>
            <a:pPr marL="457200" indent="-457200"/>
            <a:r>
              <a:rPr lang="en-US" dirty="0">
                <a:latin typeface="Arial"/>
                <a:cs typeface="Arial"/>
              </a:rPr>
              <a:t>23 Breakout Sessions</a:t>
            </a:r>
          </a:p>
          <a:p>
            <a:pPr marL="914400" lvl="1" indent="-457200"/>
            <a:r>
              <a:rPr lang="en-US" dirty="0">
                <a:latin typeface="Arial"/>
                <a:cs typeface="Arial"/>
              </a:rPr>
              <a:t>Electronic Case Reporting, Data Quality, Automation, Machine Learning, Cluster Detection Techniques, Surveillance Systems, Linking Data Sources, FHIR, Data Visualization, Syndromic Surveillance </a:t>
            </a:r>
          </a:p>
          <a:p>
            <a:pPr marL="914400" lvl="1" indent="-457200"/>
            <a:r>
              <a:rPr lang="en-US" dirty="0">
                <a:latin typeface="Arial"/>
                <a:cs typeface="Arial"/>
              </a:rPr>
              <a:t>Presidential Priorities Session - Elevating Development of Cohesive Data Modernization Strategies for Public Health Response Across All Domains</a:t>
            </a:r>
          </a:p>
          <a:p>
            <a:pPr marL="457200" indent="-457200"/>
            <a:r>
              <a:rPr lang="en-US" dirty="0">
                <a:latin typeface="Arial"/>
                <a:cs typeface="Arial"/>
              </a:rPr>
              <a:t>40 Posters</a:t>
            </a:r>
            <a:br>
              <a:rPr lang="en-US" dirty="0">
                <a:latin typeface="Arial"/>
                <a:cs typeface="Arial"/>
              </a:rPr>
            </a:br>
            <a:endParaRPr lang="en-US" dirty="0">
              <a:latin typeface="Arial"/>
              <a:cs typeface="Arial"/>
            </a:endParaRPr>
          </a:p>
          <a:p>
            <a:endParaRPr lang="en-US" sz="1200" dirty="0">
              <a:latin typeface="Arial"/>
              <a:cs typeface="Arial"/>
            </a:endParaRPr>
          </a:p>
          <a:p>
            <a:endParaRPr lang="en-US" dirty="0">
              <a:latin typeface="Arial"/>
              <a:cs typeface="Arial"/>
            </a:endParaRPr>
          </a:p>
          <a:p>
            <a:pPr lvl="1">
              <a:buFont typeface="Arial"/>
            </a:pPr>
            <a:endParaRPr lang="en-US" sz="1900" b="1" dirty="0">
              <a:latin typeface="Arial"/>
              <a:cs typeface="Arial"/>
            </a:endParaRPr>
          </a:p>
          <a:p>
            <a:pPr marL="914400" lvl="2" indent="0">
              <a:buNone/>
            </a:pPr>
            <a:endParaRPr lang="en-US" sz="1900" dirty="0">
              <a:latin typeface="Arial"/>
              <a:cs typeface="Arial"/>
            </a:endParaRPr>
          </a:p>
          <a:p>
            <a:pPr lvl="1">
              <a:buFont typeface="Arial"/>
            </a:pPr>
            <a:endParaRPr lang="en-US" b="1" dirty="0">
              <a:latin typeface="Arial"/>
              <a:cs typeface="Arial"/>
            </a:endParaRPr>
          </a:p>
          <a:p>
            <a:pPr lvl="1">
              <a:buFont typeface="Arial"/>
            </a:pP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078720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1CA7A1-FBDA-4EE7-9D36-CD9128B7BAEC}"/>
              </a:ext>
            </a:extLst>
          </p:cNvPr>
          <p:cNvSpPr>
            <a:spLocks noGrp="1"/>
          </p:cNvSpPr>
          <p:nvPr>
            <p:ph type="title" idx="4294967295"/>
          </p:nvPr>
        </p:nvSpPr>
        <p:spPr>
          <a:xfrm>
            <a:off x="3987538" y="2572928"/>
            <a:ext cx="7912232" cy="856072"/>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r">
              <a:spcBef>
                <a:spcPts val="422"/>
              </a:spcBef>
              <a:defRPr/>
            </a:pPr>
            <a:r>
              <a:rPr lang="en-US" sz="2800" dirty="0">
                <a:solidFill>
                  <a:schemeClr val="bg1"/>
                </a:solidFill>
                <a:latin typeface="Arial"/>
                <a:ea typeface="+mn-ea"/>
                <a:cs typeface="Arial"/>
              </a:rPr>
              <a:t>Selected CSTE S/I Subcommittee, Workgroup and Project Updates</a:t>
            </a:r>
            <a:br>
              <a:rPr lang="en-US" sz="1400" dirty="0">
                <a:latin typeface="Arial"/>
                <a:ea typeface="+mn-ea"/>
                <a:cs typeface="Arial"/>
              </a:rPr>
            </a:br>
            <a:r>
              <a:rPr lang="en-US" sz="1400" dirty="0">
                <a:solidFill>
                  <a:schemeClr val="bg1"/>
                </a:solidFill>
                <a:latin typeface="Arial"/>
                <a:ea typeface="+mn-ea"/>
                <a:cs typeface="Arial"/>
              </a:rPr>
              <a:t>Becky Lampkins, Taylor Pinsent, Shaily Krishan</a:t>
            </a:r>
            <a:endParaRPr lang="en-US" sz="1400" dirty="0">
              <a:solidFill>
                <a:schemeClr val="bg1"/>
              </a:solidFill>
              <a:ea typeface="+mn-ea"/>
              <a:cs typeface="Calibri Light" panose="020F0302020204030204"/>
            </a:endParaRPr>
          </a:p>
        </p:txBody>
      </p:sp>
    </p:spTree>
    <p:extLst>
      <p:ext uri="{BB962C8B-B14F-4D97-AF65-F5344CB8AC3E}">
        <p14:creationId xmlns:p14="http://schemas.microsoft.com/office/powerpoint/2010/main" val="1624908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lIns="91440" tIns="45720" rIns="91440" bIns="45720" anchor="ctr">
            <a:normAutofit fontScale="90000"/>
          </a:bodyPr>
          <a:lstStyle/>
          <a:p>
            <a:r>
              <a:rPr lang="en-US" sz="3200" dirty="0">
                <a:latin typeface="Arial"/>
                <a:cs typeface="Arial"/>
              </a:rPr>
              <a:t>CSTE S/I Steering Committee, Subcommittees, Workgroups</a:t>
            </a:r>
            <a:endParaRPr lang="en-US" sz="3200" dirty="0"/>
          </a:p>
        </p:txBody>
      </p:sp>
      <p:graphicFrame>
        <p:nvGraphicFramePr>
          <p:cNvPr id="5" name="Diagram 4">
            <a:extLst>
              <a:ext uri="{FF2B5EF4-FFF2-40B4-BE49-F238E27FC236}">
                <a16:creationId xmlns:a16="http://schemas.microsoft.com/office/drawing/2014/main" id="{D63258D4-17E6-9744-BD8E-E1C8AD65599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5976279"/>
              </p:ext>
            </p:extLst>
          </p:nvPr>
        </p:nvGraphicFramePr>
        <p:xfrm>
          <a:off x="725283" y="215372"/>
          <a:ext cx="10845046" cy="6642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F1ABDD43-5438-91AB-EEA4-E93ED73761C0}"/>
              </a:ext>
            </a:extLst>
          </p:cNvPr>
          <p:cNvSpPr/>
          <p:nvPr/>
        </p:nvSpPr>
        <p:spPr>
          <a:xfrm>
            <a:off x="725283" y="5196468"/>
            <a:ext cx="2548111" cy="992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Data Modernization Workgroup</a:t>
            </a:r>
          </a:p>
          <a:p>
            <a:pPr algn="ctr"/>
            <a:r>
              <a:rPr lang="en-US" sz="1400" dirty="0"/>
              <a:t>Co-chairs: Chris Baumgartner (WA) and Rebecca Early (VA)</a:t>
            </a:r>
          </a:p>
        </p:txBody>
      </p:sp>
      <p:pic>
        <p:nvPicPr>
          <p:cNvPr id="7" name="Picture 6">
            <a:extLst>
              <a:ext uri="{FF2B5EF4-FFF2-40B4-BE49-F238E27FC236}">
                <a16:creationId xmlns:a16="http://schemas.microsoft.com/office/drawing/2014/main" id="{FAC9A3AD-B523-CFA3-40DD-AF8805E2DBC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462773" y="5196466"/>
            <a:ext cx="4703843" cy="992460"/>
          </a:xfrm>
          <a:prstGeom prst="rect">
            <a:avLst/>
          </a:prstGeom>
        </p:spPr>
      </p:pic>
    </p:spTree>
    <p:extLst>
      <p:ext uri="{BB962C8B-B14F-4D97-AF65-F5344CB8AC3E}">
        <p14:creationId xmlns:p14="http://schemas.microsoft.com/office/powerpoint/2010/main" val="3490734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6666-E11E-7FD1-35D8-5BDC67612BC1}"/>
              </a:ext>
            </a:extLst>
          </p:cNvPr>
          <p:cNvSpPr>
            <a:spLocks noGrp="1"/>
          </p:cNvSpPr>
          <p:nvPr>
            <p:ph type="title"/>
          </p:nvPr>
        </p:nvSpPr>
        <p:spPr/>
        <p:txBody>
          <a:bodyPr>
            <a:normAutofit/>
          </a:bodyPr>
          <a:lstStyle/>
          <a:p>
            <a:r>
              <a:rPr lang="en-US" sz="3600" dirty="0">
                <a:latin typeface="Arial"/>
                <a:cs typeface="Arial"/>
              </a:rPr>
              <a:t>Selected CSTE Activities: RCKMS &amp; eCR</a:t>
            </a:r>
            <a:endParaRPr lang="en-US" sz="3600" dirty="0"/>
          </a:p>
        </p:txBody>
      </p:sp>
      <p:sp>
        <p:nvSpPr>
          <p:cNvPr id="3" name="Content Placeholder 2">
            <a:extLst>
              <a:ext uri="{FF2B5EF4-FFF2-40B4-BE49-F238E27FC236}">
                <a16:creationId xmlns:a16="http://schemas.microsoft.com/office/drawing/2014/main" id="{2658B904-71C8-D298-6C1D-C64A67E6EB83}"/>
              </a:ext>
            </a:extLst>
          </p:cNvPr>
          <p:cNvSpPr>
            <a:spLocks noGrp="1"/>
          </p:cNvSpPr>
          <p:nvPr>
            <p:ph idx="1"/>
          </p:nvPr>
        </p:nvSpPr>
        <p:spPr>
          <a:xfrm>
            <a:off x="283784" y="1352550"/>
            <a:ext cx="11627913" cy="4713272"/>
          </a:xfrm>
        </p:spPr>
        <p:txBody>
          <a:bodyPr>
            <a:normAutofit fontScale="70000" lnSpcReduction="20000"/>
          </a:bodyPr>
          <a:lstStyle/>
          <a:p>
            <a:r>
              <a:rPr lang="en-US" dirty="0">
                <a:solidFill>
                  <a:schemeClr val="tx1"/>
                </a:solidFill>
                <a:latin typeface="Arial" panose="020B0604020202020204" pitchFamily="34" charset="0"/>
                <a:cs typeface="Arial" panose="020B0604020202020204" pitchFamily="34" charset="0"/>
              </a:rPr>
              <a:t>Reportable Conditions Knowledge Management System (RCKMS)</a:t>
            </a:r>
          </a:p>
          <a:p>
            <a:pPr lvl="1"/>
            <a:r>
              <a:rPr lang="en-US" dirty="0">
                <a:solidFill>
                  <a:schemeClr val="tx1"/>
                </a:solidFill>
                <a:latin typeface="Arial" panose="020B0604020202020204" pitchFamily="34" charset="0"/>
                <a:cs typeface="Arial" panose="020B0604020202020204" pitchFamily="34" charset="0"/>
              </a:rPr>
              <a:t>Development &amp; maintenance of Reporting specifications and Reportable Condition Trigger Codes (RCTC) for eCR</a:t>
            </a:r>
          </a:p>
          <a:p>
            <a:pPr lvl="2"/>
            <a:r>
              <a:rPr lang="en-US" dirty="0">
                <a:solidFill>
                  <a:schemeClr val="tx1"/>
                </a:solidFill>
                <a:latin typeface="Arial" panose="020B0604020202020204" pitchFamily="34" charset="0"/>
                <a:cs typeface="Arial" panose="020B0604020202020204" pitchFamily="34" charset="0"/>
              </a:rPr>
              <a:t>213 conditions available in RCKMS as of July 2024 </a:t>
            </a:r>
          </a:p>
          <a:p>
            <a:pPr lvl="2"/>
            <a:r>
              <a:rPr lang="en-US" dirty="0">
                <a:solidFill>
                  <a:schemeClr val="tx1"/>
                </a:solidFill>
                <a:latin typeface="Arial" panose="020B0604020202020204" pitchFamily="34" charset="0"/>
                <a:cs typeface="Arial" panose="020B0604020202020204" pitchFamily="34" charset="0"/>
              </a:rPr>
              <a:t>13 new conditions (Birth Defects &amp; Infant Disorders) will be available in RCKMS in August 2024</a:t>
            </a:r>
          </a:p>
          <a:p>
            <a:pPr lvl="1"/>
            <a:r>
              <a:rPr lang="en-US" dirty="0">
                <a:solidFill>
                  <a:schemeClr val="tx1"/>
                </a:solidFill>
                <a:latin typeface="Arial" panose="020B0604020202020204" pitchFamily="34" charset="0"/>
                <a:cs typeface="Arial" panose="020B0604020202020204" pitchFamily="34" charset="0"/>
              </a:rPr>
              <a:t>RCKMS User Support</a:t>
            </a:r>
          </a:p>
          <a:p>
            <a:pPr lvl="2"/>
            <a:r>
              <a:rPr lang="en-US" dirty="0">
                <a:solidFill>
                  <a:schemeClr val="tx1"/>
                </a:solidFill>
                <a:latin typeface="Arial" panose="020B0604020202020204" pitchFamily="34" charset="0"/>
                <a:cs typeface="Arial" panose="020B0604020202020204" pitchFamily="34" charset="0"/>
              </a:rPr>
              <a:t>Authoring Support Associate (ASA) team</a:t>
            </a:r>
          </a:p>
          <a:p>
            <a:pPr lvl="2"/>
            <a:r>
              <a:rPr lang="en-US" dirty="0">
                <a:solidFill>
                  <a:schemeClr val="tx1"/>
                </a:solidFill>
                <a:latin typeface="Arial" panose="020B0604020202020204" pitchFamily="34" charset="0"/>
                <a:cs typeface="Arial" panose="020B0604020202020204" pitchFamily="34" charset="0"/>
              </a:rPr>
              <a:t>RCKMS Training Modules on </a:t>
            </a:r>
            <a:r>
              <a:rPr lang="en-US" dirty="0">
                <a:solidFill>
                  <a:schemeClr val="tx1"/>
                </a:solidFill>
                <a:latin typeface="Arial" panose="020B0604020202020204" pitchFamily="34" charset="0"/>
                <a:cs typeface="Arial" panose="020B0604020202020204" pitchFamily="34" charset="0"/>
                <a:hlinkClick r:id="rId3"/>
              </a:rPr>
              <a:t>CSTE Learn </a:t>
            </a:r>
            <a:r>
              <a:rPr lang="en-US" dirty="0">
                <a:solidFill>
                  <a:schemeClr val="tx1"/>
                </a:solidFill>
                <a:latin typeface="Arial" panose="020B0604020202020204" pitchFamily="34" charset="0"/>
                <a:cs typeface="Arial" panose="020B0604020202020204" pitchFamily="34" charset="0"/>
              </a:rPr>
              <a:t>&amp; other resources at </a:t>
            </a:r>
            <a:r>
              <a:rPr lang="en-US" dirty="0">
                <a:solidFill>
                  <a:schemeClr val="tx1"/>
                </a:solidFill>
                <a:latin typeface="Arial" panose="020B0604020202020204" pitchFamily="34" charset="0"/>
                <a:cs typeface="Arial" panose="020B0604020202020204" pitchFamily="34" charset="0"/>
                <a:hlinkClick r:id="rId4"/>
              </a:rPr>
              <a:t>https://www.rckms.org/</a:t>
            </a:r>
            <a:r>
              <a:rPr lang="en-US" dirty="0">
                <a:solidFill>
                  <a:schemeClr val="tx1"/>
                </a:solidFill>
                <a:latin typeface="Arial" panose="020B0604020202020204" pitchFamily="34" charset="0"/>
                <a:cs typeface="Arial" panose="020B0604020202020204" pitchFamily="34" charset="0"/>
              </a:rPr>
              <a:t> </a:t>
            </a:r>
          </a:p>
          <a:p>
            <a:r>
              <a:rPr lang="en-US" dirty="0">
                <a:solidFill>
                  <a:schemeClr val="tx1"/>
                </a:solidFill>
                <a:latin typeface="Arial" panose="020B0604020202020204" pitchFamily="34" charset="0"/>
                <a:cs typeface="Arial" panose="020B0604020202020204" pitchFamily="34" charset="0"/>
              </a:rPr>
              <a:t>CSTE eCR Workgroup for STLT</a:t>
            </a:r>
          </a:p>
          <a:p>
            <a:pPr lvl="1"/>
            <a:r>
              <a:rPr lang="en-US" dirty="0">
                <a:solidFill>
                  <a:schemeClr val="tx1"/>
                </a:solidFill>
                <a:latin typeface="Arial" panose="020B0604020202020204" pitchFamily="34" charset="0"/>
                <a:cs typeface="Arial" panose="020B0604020202020204" pitchFamily="34" charset="0"/>
              </a:rPr>
              <a:t>Co-chairs: Melanie Epstein-Corbin (CA), Sara Mader (WI)</a:t>
            </a:r>
          </a:p>
          <a:p>
            <a:pPr lvl="1"/>
            <a:r>
              <a:rPr lang="en-US" dirty="0">
                <a:solidFill>
                  <a:schemeClr val="tx1"/>
                </a:solidFill>
                <a:latin typeface="Arial" panose="020B0604020202020204" pitchFamily="34" charset="0"/>
                <a:cs typeface="Arial" panose="020B0604020202020204" pitchFamily="34" charset="0"/>
              </a:rPr>
              <a:t>Support/share solutions on eCR implementation, identify PHA challenges &amp; priorities</a:t>
            </a:r>
          </a:p>
          <a:p>
            <a:r>
              <a:rPr lang="en-US" dirty="0">
                <a:solidFill>
                  <a:schemeClr val="tx1"/>
                </a:solidFill>
                <a:latin typeface="Arial" panose="020B0604020202020204" pitchFamily="34" charset="0"/>
                <a:cs typeface="Arial" panose="020B0604020202020204" pitchFamily="34" charset="0"/>
              </a:rPr>
              <a:t>Community Platforms</a:t>
            </a:r>
          </a:p>
          <a:p>
            <a:pPr lvl="1"/>
            <a:r>
              <a:rPr lang="en-US" dirty="0">
                <a:solidFill>
                  <a:schemeClr val="tx1"/>
                </a:solidFill>
                <a:latin typeface="Arial" panose="020B0604020202020204" pitchFamily="34" charset="0"/>
                <a:cs typeface="Arial" panose="020B0604020202020204" pitchFamily="34" charset="0"/>
              </a:rPr>
              <a:t>eCR Workgroup community in CSTE Connect </a:t>
            </a:r>
          </a:p>
          <a:p>
            <a:pPr lvl="1"/>
            <a:r>
              <a:rPr lang="en-US" dirty="0">
                <a:solidFill>
                  <a:schemeClr val="tx1"/>
                </a:solidFill>
                <a:latin typeface="Arial" panose="020B0604020202020204" pitchFamily="34" charset="0"/>
                <a:cs typeface="Arial" panose="020B0604020202020204" pitchFamily="34" charset="0"/>
              </a:rPr>
              <a:t>eCR/ RCKMS Community of Practice in Basecamp</a:t>
            </a:r>
          </a:p>
          <a:p>
            <a:r>
              <a:rPr lang="en-US" dirty="0">
                <a:solidFill>
                  <a:schemeClr val="tx1"/>
                </a:solidFill>
                <a:latin typeface="Arial" panose="020B0604020202020204" pitchFamily="34" charset="0"/>
                <a:cs typeface="Arial" panose="020B0604020202020204" pitchFamily="34" charset="0"/>
              </a:rPr>
              <a:t>Partnership with CDC, PHAs &amp; academic evaluation center to conduct an evaluation of eCR data quality, timeliness and completeness</a:t>
            </a:r>
          </a:p>
          <a:p>
            <a:r>
              <a:rPr lang="en-US" dirty="0">
                <a:solidFill>
                  <a:schemeClr val="tx1"/>
                </a:solidFill>
                <a:latin typeface="Arial" panose="020B0604020202020204" pitchFamily="34" charset="0"/>
                <a:cs typeface="Arial" panose="020B0604020202020204" pitchFamily="34" charset="0"/>
              </a:rPr>
              <a:t>Supporting HCOs/ EHR products moving to all conditions triggering &amp; PHAs authoring all reportable conditions in RCKMS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51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a:bodyPr>
          <a:lstStyle/>
          <a:p>
            <a:r>
              <a:rPr lang="en-US" sz="2800" dirty="0">
                <a:latin typeface="Arial"/>
                <a:cs typeface="Arial"/>
              </a:rPr>
              <a:t>Data Standardization Workgroup</a:t>
            </a:r>
            <a:endParaRPr lang="en-US" sz="2800" dirty="0"/>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391238"/>
            <a:ext cx="11627913" cy="4773121"/>
          </a:xfrm>
        </p:spPr>
        <p:txBody>
          <a:bodyPr vert="horz" lIns="38576" tIns="19289" rIns="38576" bIns="19289" rtlCol="0" anchor="t">
            <a:normAutofit/>
          </a:bodyPr>
          <a:lstStyle/>
          <a:p>
            <a:pPr>
              <a:spcBef>
                <a:spcPts val="0"/>
              </a:spcBef>
              <a:buFont typeface="Arial"/>
              <a:buChar char="•"/>
            </a:pPr>
            <a:r>
              <a:rPr lang="en-US" sz="2000" dirty="0">
                <a:solidFill>
                  <a:schemeClr val="tx1"/>
                </a:solidFill>
                <a:latin typeface="Arial"/>
                <a:cs typeface="Calibri"/>
              </a:rPr>
              <a:t>CSTE workgroup formed in 2018 </a:t>
            </a:r>
          </a:p>
          <a:p>
            <a:pPr marL="971550" lvl="1" indent="-285750">
              <a:spcBef>
                <a:spcPts val="0"/>
              </a:spcBef>
              <a:buFont typeface="Arial"/>
              <a:buChar char="•"/>
            </a:pPr>
            <a:r>
              <a:rPr lang="en-US" sz="2000" dirty="0">
                <a:solidFill>
                  <a:schemeClr val="tx1"/>
                </a:solidFill>
                <a:latin typeface="Arial"/>
                <a:cs typeface="Calibri"/>
              </a:rPr>
              <a:t>Sits under CSTE’s Surveillance Practice and Implementation Subcommittee (SPIS)</a:t>
            </a:r>
          </a:p>
          <a:p>
            <a:pPr marL="971550" lvl="1" indent="-285750">
              <a:spcBef>
                <a:spcPts val="0"/>
              </a:spcBef>
              <a:buFont typeface="Arial"/>
              <a:buChar char="•"/>
            </a:pPr>
            <a:r>
              <a:rPr lang="en-US" sz="2000" dirty="0">
                <a:solidFill>
                  <a:schemeClr val="tx1"/>
                </a:solidFill>
                <a:latin typeface="Arial"/>
                <a:cs typeface="Calibri"/>
              </a:rPr>
              <a:t>Co-Chairs: Laura Erhart (AZ), Molly Crockett (MA), Judie Hyun (MD)</a:t>
            </a:r>
          </a:p>
          <a:p>
            <a:pPr>
              <a:spcBef>
                <a:spcPts val="0"/>
              </a:spcBef>
              <a:buFont typeface="Arial"/>
              <a:buChar char="•"/>
            </a:pPr>
            <a:r>
              <a:rPr lang="en-US" sz="2000" dirty="0">
                <a:solidFill>
                  <a:schemeClr val="tx1"/>
                </a:solidFill>
                <a:latin typeface="Arial"/>
                <a:cs typeface="Calibri"/>
              </a:rPr>
              <a:t>Mission</a:t>
            </a:r>
          </a:p>
          <a:p>
            <a:pPr marL="971550" lvl="1" indent="-285750">
              <a:spcAft>
                <a:spcPct val="0"/>
              </a:spcAft>
              <a:buFont typeface="Arial"/>
              <a:buChar char="•"/>
            </a:pPr>
            <a:r>
              <a:rPr lang="en-US" sz="2000" dirty="0">
                <a:solidFill>
                  <a:schemeClr val="tx1"/>
                </a:solidFill>
                <a:latin typeface="Arial"/>
                <a:cs typeface="Calibri"/>
              </a:rPr>
              <a:t>Improve data quality through the development and application of consensus definitions for core data elements for public health surveillance resulting in improved interoperability and automation for efficient case data flow and inter-jurisdictional data exchange </a:t>
            </a:r>
          </a:p>
          <a:p>
            <a:pPr>
              <a:spcAft>
                <a:spcPct val="0"/>
              </a:spcAft>
              <a:buFont typeface="Arial"/>
              <a:buChar char="•"/>
            </a:pPr>
            <a:r>
              <a:rPr lang="en-US" sz="2000" dirty="0">
                <a:solidFill>
                  <a:schemeClr val="tx1"/>
                </a:solidFill>
                <a:latin typeface="Arial"/>
                <a:cs typeface="Calibri"/>
              </a:rPr>
              <a:t>Objective</a:t>
            </a:r>
          </a:p>
          <a:p>
            <a:pPr marL="971550" lvl="1" indent="-285750">
              <a:spcAft>
                <a:spcPct val="0"/>
              </a:spcAft>
              <a:buFont typeface="Arial"/>
              <a:buChar char="•"/>
            </a:pPr>
            <a:r>
              <a:rPr lang="en-US" sz="2000" dirty="0">
                <a:solidFill>
                  <a:schemeClr val="tx1"/>
                </a:solidFill>
                <a:latin typeface="Arial"/>
                <a:cs typeface="Calibri"/>
              </a:rPr>
              <a:t>Convene epidemiologists and informaticians across jurisdictions and program areas to develop recommendations for </a:t>
            </a:r>
          </a:p>
          <a:p>
            <a:pPr marL="1428750" lvl="2" indent="-285750">
              <a:spcAft>
                <a:spcPct val="0"/>
              </a:spcAft>
              <a:buFont typeface="Arial"/>
              <a:buChar char="•"/>
            </a:pPr>
            <a:r>
              <a:rPr lang="en-US" dirty="0">
                <a:solidFill>
                  <a:schemeClr val="tx1"/>
                </a:solidFill>
                <a:latin typeface="Arial"/>
                <a:cs typeface="Calibri"/>
              </a:rPr>
              <a:t>Defining basic ‘core’ surveillance data elements present across many conditions that are key for public health action, and,</a:t>
            </a:r>
          </a:p>
          <a:p>
            <a:pPr marL="1428750" lvl="2" indent="-285750">
              <a:spcAft>
                <a:spcPct val="0"/>
              </a:spcAft>
              <a:buFont typeface="Arial"/>
              <a:buChar char="•"/>
            </a:pPr>
            <a:r>
              <a:rPr lang="en-US" dirty="0">
                <a:solidFill>
                  <a:schemeClr val="tx1"/>
                </a:solidFill>
                <a:latin typeface="Arial"/>
                <a:cs typeface="Calibri"/>
              </a:rPr>
              <a:t>Standardizing common definitions and interpretations </a:t>
            </a:r>
            <a:endParaRPr lang="en-US" dirty="0">
              <a:solidFill>
                <a:schemeClr val="tx1"/>
              </a:solidFill>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667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05EDA40-20B1-4056-B641-60B718FD5ED3}"/>
              </a:ext>
              <a:ext uri="{C183D7F6-B498-43B3-948B-1728B52AA6E4}">
                <adec:decorative xmlns:adec="http://schemas.microsoft.com/office/drawing/2017/decorative" val="1"/>
              </a:ext>
            </a:extLst>
          </p:cNvPr>
          <p:cNvSpPr>
            <a:spLocks noGrp="1"/>
          </p:cNvSpPr>
          <p:nvPr>
            <p:ph idx="1"/>
          </p:nvPr>
        </p:nvSpPr>
        <p:spPr bwMode="auto">
          <a:xfrm>
            <a:off x="188740" y="1437474"/>
            <a:ext cx="11691203" cy="424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charset="0"/>
              <a:buChar char="•"/>
              <a:defRPr sz="2800" kern="1200">
                <a:solidFill>
                  <a:schemeClr val="tx1">
                    <a:lumMod val="75000"/>
                    <a:lumOff val="25000"/>
                  </a:schemeClr>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lumMod val="75000"/>
                    <a:lumOff val="25000"/>
                  </a:schemeClr>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lumMod val="75000"/>
                    <a:lumOff val="25000"/>
                  </a:schemeClr>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lumMod val="75000"/>
                    <a:lumOff val="25000"/>
                  </a:schemeClr>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2400" dirty="0">
                <a:latin typeface="Arial"/>
                <a:ea typeface="Calibri"/>
                <a:cs typeface="Arial"/>
              </a:rPr>
              <a:t>Identify </a:t>
            </a:r>
            <a:r>
              <a:rPr lang="en-US" sz="2400" dirty="0">
                <a:latin typeface="Arial"/>
                <a:cs typeface="Arial"/>
              </a:rPr>
              <a:t>core</a:t>
            </a:r>
            <a:r>
              <a:rPr lang="en-US" sz="2400" dirty="0">
                <a:solidFill>
                  <a:srgbClr val="00B050"/>
                </a:solidFill>
                <a:latin typeface="Arial"/>
                <a:ea typeface="Calibri"/>
                <a:cs typeface="Arial"/>
              </a:rPr>
              <a:t> </a:t>
            </a:r>
            <a:r>
              <a:rPr lang="en-US" sz="2400" dirty="0">
                <a:latin typeface="Arial"/>
                <a:cs typeface="Arial"/>
              </a:rPr>
              <a:t>data</a:t>
            </a:r>
            <a:r>
              <a:rPr lang="en-US" sz="2400" dirty="0">
                <a:latin typeface="Arial"/>
                <a:ea typeface="Calibri"/>
                <a:cs typeface="Arial"/>
              </a:rPr>
              <a:t> elements for surveillance </a:t>
            </a:r>
            <a:r>
              <a:rPr lang="en-US" sz="2400" b="1" dirty="0">
                <a:latin typeface="Arial"/>
                <a:ea typeface="Calibri"/>
                <a:cs typeface="Arial"/>
              </a:rPr>
              <a:t>for transmission to CDC</a:t>
            </a:r>
          </a:p>
          <a:p>
            <a:pPr lvl="1">
              <a:spcBef>
                <a:spcPts val="0"/>
              </a:spcBef>
              <a:spcAft>
                <a:spcPts val="0"/>
              </a:spcAft>
            </a:pPr>
            <a:r>
              <a:rPr lang="en-US" dirty="0">
                <a:latin typeface="Arial"/>
                <a:cs typeface="Arial"/>
              </a:rPr>
              <a:t>For situational awareness or routine, cross-condition case surveillance</a:t>
            </a:r>
            <a:endParaRPr lang="en-US" b="1" dirty="0">
              <a:latin typeface="Arial"/>
              <a:ea typeface="Calibri" panose="020F0502020204030204" pitchFamily="34" charset="0"/>
              <a:cs typeface="Arial"/>
            </a:endParaRPr>
          </a:p>
          <a:p>
            <a:pPr lvl="1">
              <a:spcBef>
                <a:spcPts val="0"/>
              </a:spcBef>
              <a:spcAft>
                <a:spcPts val="0"/>
              </a:spcAft>
            </a:pPr>
            <a:r>
              <a:rPr lang="en-US" dirty="0">
                <a:latin typeface="Arial"/>
                <a:ea typeface="Calibri"/>
                <a:cs typeface="Arial"/>
              </a:rPr>
              <a:t>For case-based surveillance (not syndromic, not aggregate reporting)</a:t>
            </a:r>
          </a:p>
          <a:p>
            <a:pPr lvl="1" fontAlgn="auto">
              <a:spcBef>
                <a:spcPts val="0"/>
              </a:spcBef>
              <a:spcAft>
                <a:spcPts val="0"/>
              </a:spcAft>
              <a:buFont typeface="Arial" panose="020B0604020202020204" pitchFamily="34" charset="0"/>
              <a:buChar char="•"/>
            </a:pPr>
            <a:r>
              <a:rPr lang="en-US" dirty="0">
                <a:latin typeface="Arial"/>
                <a:cs typeface="Arial"/>
              </a:rPr>
              <a:t>Within </a:t>
            </a:r>
            <a:r>
              <a:rPr lang="en-US" i="1" dirty="0">
                <a:latin typeface="Arial"/>
                <a:cs typeface="Arial"/>
              </a:rPr>
              <a:t>selected </a:t>
            </a:r>
            <a:r>
              <a:rPr lang="en-US" dirty="0">
                <a:latin typeface="Arial"/>
                <a:cs typeface="Arial"/>
              </a:rPr>
              <a:t>data classes (e.g., hospitalization, travel history) that are used for multiple conditions</a:t>
            </a:r>
          </a:p>
          <a:p>
            <a:pPr marL="0" indent="0">
              <a:spcBef>
                <a:spcPts val="0"/>
              </a:spcBef>
              <a:spcAft>
                <a:spcPts val="0"/>
              </a:spcAft>
              <a:buNone/>
            </a:pPr>
            <a:endParaRPr lang="en-US" sz="2400" dirty="0">
              <a:latin typeface="Arial"/>
              <a:ea typeface="Calibri"/>
              <a:cs typeface="Arial" panose="020B0604020202020204" pitchFamily="34" charset="0"/>
            </a:endParaRPr>
          </a:p>
          <a:p>
            <a:pPr>
              <a:spcBef>
                <a:spcPts val="0"/>
              </a:spcBef>
              <a:spcAft>
                <a:spcPts val="0"/>
              </a:spcAft>
            </a:pPr>
            <a:r>
              <a:rPr lang="en-US" sz="2400" dirty="0">
                <a:latin typeface="Arial"/>
                <a:ea typeface="Calibri"/>
                <a:cs typeface="Arial"/>
              </a:rPr>
              <a:t>Identify common definitions, value sets/code sets, structure, and interpretation notes for those </a:t>
            </a:r>
            <a:r>
              <a:rPr lang="en-US" sz="2400" dirty="0">
                <a:latin typeface="Arial"/>
                <a:cs typeface="Arial"/>
              </a:rPr>
              <a:t>core</a:t>
            </a:r>
            <a:r>
              <a:rPr lang="en-US" sz="2400" dirty="0">
                <a:latin typeface="Arial"/>
                <a:ea typeface="Calibri"/>
                <a:cs typeface="Arial"/>
              </a:rPr>
              <a:t> </a:t>
            </a:r>
            <a:r>
              <a:rPr lang="en-US" sz="2400" dirty="0">
                <a:latin typeface="Arial"/>
                <a:cs typeface="Arial"/>
              </a:rPr>
              <a:t>data</a:t>
            </a:r>
            <a:r>
              <a:rPr lang="en-US" sz="2400" dirty="0">
                <a:latin typeface="Arial"/>
                <a:ea typeface="Calibri"/>
                <a:cs typeface="Arial"/>
              </a:rPr>
              <a:t> elements </a:t>
            </a:r>
          </a:p>
          <a:p>
            <a:pPr>
              <a:spcBef>
                <a:spcPts val="0"/>
              </a:spcBef>
              <a:spcAft>
                <a:spcPts val="0"/>
              </a:spcAft>
            </a:pPr>
            <a:endParaRPr lang="en-US" sz="2400" dirty="0">
              <a:latin typeface="Arial"/>
              <a:cs typeface="Arial" panose="020B0604020202020204" pitchFamily="34" charset="0"/>
            </a:endParaRPr>
          </a:p>
          <a:p>
            <a:pPr>
              <a:spcBef>
                <a:spcPts val="0"/>
              </a:spcBef>
              <a:spcAft>
                <a:spcPts val="0"/>
              </a:spcAft>
            </a:pPr>
            <a:r>
              <a:rPr lang="en-US" sz="2400" dirty="0">
                <a:latin typeface="Arial"/>
                <a:cs typeface="Arial"/>
              </a:rPr>
              <a:t>Recommend best practices for how selected data elements are collected, structured or populated within PHA surveillance systems, if/when that will affect the interpretation of the data transmitted to CDC </a:t>
            </a:r>
            <a:r>
              <a:rPr lang="en-US" sz="2400" dirty="0">
                <a:cs typeface="Arial"/>
              </a:rPr>
              <a:t> </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B026D48B-0715-4A5E-9B7D-803AD4BD99CF}"/>
              </a:ext>
              <a:ext uri="{C183D7F6-B498-43B3-948B-1728B52AA6E4}">
                <adec:decorative xmlns:adec="http://schemas.microsoft.com/office/drawing/2017/decorative" val="1"/>
              </a:ext>
            </a:extLst>
          </p:cNvPr>
          <p:cNvSpPr txBox="1">
            <a:spLocks noGrp="1"/>
          </p:cNvSpPr>
          <p:nvPr>
            <p:ph type="title" idx="4294967295"/>
          </p:nvPr>
        </p:nvSpPr>
        <p:spPr>
          <a:xfrm>
            <a:off x="185377" y="330085"/>
            <a:ext cx="6881648"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7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5345A"/>
                </a:solidFill>
                <a:effectLst/>
                <a:uLnTx/>
                <a:uFillTx/>
                <a:latin typeface="Arial"/>
                <a:ea typeface="+mj-ea"/>
                <a:cs typeface="Arial"/>
              </a:rPr>
              <a:t>Core Data: Scope for DSWG</a:t>
            </a:r>
          </a:p>
        </p:txBody>
      </p:sp>
    </p:spTree>
    <p:extLst>
      <p:ext uri="{BB962C8B-B14F-4D97-AF65-F5344CB8AC3E}">
        <p14:creationId xmlns:p14="http://schemas.microsoft.com/office/powerpoint/2010/main" val="2503456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88359B9-9918-0658-8CFD-98FE77A36A8D}"/>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bwMode="auto">
          <a:xfrm>
            <a:off x="715256" y="2515597"/>
            <a:ext cx="10470364" cy="334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B026D48B-0715-4A5E-9B7D-803AD4BD99CF}"/>
              </a:ext>
              <a:ext uri="{C183D7F6-B498-43B3-948B-1728B52AA6E4}">
                <adec:decorative xmlns:adec="http://schemas.microsoft.com/office/drawing/2017/decorative" val="1"/>
              </a:ext>
            </a:extLst>
          </p:cNvPr>
          <p:cNvSpPr txBox="1">
            <a:spLocks noGrp="1"/>
          </p:cNvSpPr>
          <p:nvPr>
            <p:ph type="title" idx="4294967295"/>
          </p:nvPr>
        </p:nvSpPr>
        <p:spPr>
          <a:xfrm>
            <a:off x="359374" y="343815"/>
            <a:ext cx="6881648"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7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5345A"/>
                </a:solidFill>
                <a:effectLst/>
                <a:uLnTx/>
                <a:uFillTx/>
                <a:latin typeface="Arial"/>
                <a:ea typeface="+mj-ea"/>
                <a:cs typeface="Calibri" panose="020F0502020204030204"/>
              </a:rPr>
              <a:t>DSWG</a:t>
            </a:r>
            <a:endParaRPr kumimoji="0" lang="en-US" sz="3700" b="0" i="0" u="none" strike="noStrike" kern="1200" cap="none" spc="0" normalizeH="0" baseline="0" noProof="0" dirty="0">
              <a:ln>
                <a:noFill/>
              </a:ln>
              <a:solidFill>
                <a:srgbClr val="15345A"/>
              </a:solidFill>
              <a:effectLst/>
              <a:uLnTx/>
              <a:uFillTx/>
              <a:latin typeface="Arial"/>
              <a:ea typeface="+mj-ea"/>
              <a:cs typeface="Arial" panose="020B0604020202020204" pitchFamily="34" charset="0"/>
            </a:endParaRPr>
          </a:p>
        </p:txBody>
      </p:sp>
      <p:sp>
        <p:nvSpPr>
          <p:cNvPr id="3" name="Rectangle 2">
            <a:extLst>
              <a:ext uri="{FF2B5EF4-FFF2-40B4-BE49-F238E27FC236}">
                <a16:creationId xmlns:a16="http://schemas.microsoft.com/office/drawing/2014/main" id="{B0C69A24-B1B6-4FBA-9506-2B562F6DE2E3}"/>
              </a:ext>
              <a:ext uri="{C183D7F6-B498-43B3-948B-1728B52AA6E4}">
                <adec:decorative xmlns:adec="http://schemas.microsoft.com/office/drawing/2017/decorative" val="1"/>
              </a:ext>
            </a:extLst>
          </p:cNvPr>
          <p:cNvSpPr>
            <a:spLocks noChangeArrowheads="1"/>
          </p:cNvSpPr>
          <p:nvPr/>
        </p:nvSpPr>
        <p:spPr bwMode="auto">
          <a:xfrm>
            <a:off x="1524001"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026D81B-C9BE-C28E-DCDD-0527C56B3599}"/>
              </a:ext>
              <a:ext uri="{C183D7F6-B498-43B3-948B-1728B52AA6E4}">
                <adec:decorative xmlns:adec="http://schemas.microsoft.com/office/drawing/2017/decorative" val="1"/>
              </a:ext>
            </a:extLst>
          </p:cNvPr>
          <p:cNvSpPr txBox="1"/>
          <p:nvPr/>
        </p:nvSpPr>
        <p:spPr>
          <a:xfrm>
            <a:off x="146538" y="1357194"/>
            <a:ext cx="11803184" cy="1200329"/>
          </a:xfrm>
          <a:prstGeom prst="rect">
            <a:avLst/>
          </a:prstGeom>
          <a:noFill/>
        </p:spPr>
        <p:txBody>
          <a:bodyPr wrap="square">
            <a:spAutoFit/>
          </a:bodyPr>
          <a:lstStyle/>
          <a:p>
            <a:pPr marL="742950" lvl="1" indent="-285750">
              <a:spcBef>
                <a:spcPts val="0"/>
              </a:spcBef>
              <a:spcAft>
                <a:spcPts val="0"/>
              </a:spcAft>
              <a:buFont typeface="Arial" panose="020B0604020202020204" pitchFamily="34" charset="0"/>
              <a:buChar char="•"/>
            </a:pPr>
            <a:r>
              <a:rPr lang="en-US" sz="1800" b="0" i="0" u="none" strike="noStrike" baseline="0" dirty="0">
                <a:solidFill>
                  <a:srgbClr val="000000"/>
                </a:solidFill>
                <a:latin typeface="Arial" panose="020B0604020202020204" pitchFamily="34" charset="0"/>
                <a:cs typeface="Arial" panose="020B0604020202020204" pitchFamily="34" charset="0"/>
              </a:rPr>
              <a:t>Issue Brief “Data Standardization: Dates of Importance to Public Health Surveillance </a:t>
            </a:r>
            <a:r>
              <a:rPr lang="en-US" sz="1800" b="0" i="1" u="none" strike="noStrike" baseline="0" dirty="0">
                <a:solidFill>
                  <a:srgbClr val="000000"/>
                </a:solidFill>
                <a:latin typeface="Arial" panose="020B0604020202020204" pitchFamily="34" charset="0"/>
                <a:cs typeface="Arial" panose="020B0604020202020204" pitchFamily="34" charset="0"/>
              </a:rPr>
              <a:t>Illness (Symptom) Onset Date, Report Dates, Laboratory-Related Dates, (Clinical) Diagnosis Date”</a:t>
            </a:r>
          </a:p>
          <a:p>
            <a:pPr marL="742950" lvl="1"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ea typeface="Calibri" panose="020F0502020204030204" pitchFamily="34" charset="0"/>
                <a:cs typeface="Arial" panose="020B0604020202020204" pitchFamily="34" charset="0"/>
              </a:rPr>
              <a:t>B</a:t>
            </a:r>
            <a:r>
              <a:rPr lang="en-US" sz="1800" b="0" i="0" u="none" strike="noStrike" baseline="0" dirty="0">
                <a:solidFill>
                  <a:srgbClr val="000000"/>
                </a:solidFill>
                <a:latin typeface="Arial" panose="020B0604020202020204" pitchFamily="34" charset="0"/>
                <a:cs typeface="Arial" panose="020B0604020202020204" pitchFamily="34" charset="0"/>
              </a:rPr>
              <a:t>est Practices “Data Standardization: Workgroup Proposal for Standardized Case Counting Date “</a:t>
            </a:r>
            <a:r>
              <a:rPr lang="en-US" sz="1800" b="0" i="1" u="none" strike="noStrike" baseline="0" dirty="0">
                <a:solidFill>
                  <a:srgbClr val="000000"/>
                </a:solidFill>
                <a:latin typeface="Arial" panose="020B0604020202020204" pitchFamily="34" charset="0"/>
                <a:cs typeface="Arial" panose="020B0604020202020204" pitchFamily="34" charset="0"/>
              </a:rPr>
              <a:t>Proposed Calculated Case Counting Date for NNDSS Case Counting</a:t>
            </a:r>
            <a:r>
              <a:rPr lang="en-US" sz="1800" b="0" i="0" u="none" strike="noStrike" baseline="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44655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5C8506-37FF-347D-2C3D-5D02EDABC55B}"/>
              </a:ext>
              <a:ext uri="{C183D7F6-B498-43B3-948B-1728B52AA6E4}">
                <adec:decorative xmlns:adec="http://schemas.microsoft.com/office/drawing/2017/decorative" val="1"/>
              </a:ext>
            </a:extLst>
          </p:cNvPr>
          <p:cNvSpPr>
            <a:spLocks noGrp="1"/>
          </p:cNvSpPr>
          <p:nvPr>
            <p:ph type="body" sz="quarter" idx="10"/>
          </p:nvPr>
        </p:nvSpPr>
        <p:spPr>
          <a:xfrm>
            <a:off x="609600" y="1835572"/>
            <a:ext cx="10972800" cy="4554717"/>
          </a:xfrm>
        </p:spPr>
        <p:txBody>
          <a:bodyPr/>
          <a:lstStyle/>
          <a:p>
            <a:pPr>
              <a:lnSpc>
                <a:spcPct val="114583"/>
              </a:lnSpc>
            </a:pPr>
            <a:r>
              <a:rPr lang="en-US" dirty="0"/>
              <a:t>If a condition is not in the list in the Lock Conditions screen, it is finalized outside of MVPS:</a:t>
            </a:r>
          </a:p>
          <a:p>
            <a:pPr lvl="1" indent="-226054">
              <a:lnSpc>
                <a:spcPct val="115740"/>
              </a:lnSpc>
            </a:pPr>
            <a:r>
              <a:rPr lang="en-US" dirty="0"/>
              <a:t>COVID-19: Aggregate counts collected via Epi-Info web form.</a:t>
            </a:r>
            <a:endParaRPr lang="en-US" dirty="0">
              <a:cs typeface="Calibri" panose="020F0502020204030204" pitchFamily="34" charset="0"/>
            </a:endParaRPr>
          </a:p>
          <a:p>
            <a:pPr lvl="1" indent="-226054">
              <a:lnSpc>
                <a:spcPct val="115740"/>
              </a:lnSpc>
            </a:pPr>
            <a:r>
              <a:rPr lang="en-US" dirty="0"/>
              <a:t>Mpox: Mpox case list approved in the Reconciliation module in DCIPHER.</a:t>
            </a:r>
            <a:endParaRPr lang="en-US" dirty="0">
              <a:cs typeface="Calibri" panose="020F0502020204030204" pitchFamily="34" charset="0"/>
            </a:endParaRPr>
          </a:p>
          <a:p>
            <a:pPr lvl="1" indent="-226054">
              <a:lnSpc>
                <a:spcPct val="115740"/>
              </a:lnSpc>
            </a:pPr>
            <a:r>
              <a:rPr lang="en-US" dirty="0"/>
              <a:t>All others: Work directly with the condition-specific CDC program to finalize.</a:t>
            </a:r>
            <a:endParaRPr lang="en-US" dirty="0">
              <a:cs typeface="Calibri" panose="020F0502020204030204" pitchFamily="34" charset="0"/>
            </a:endParaRPr>
          </a:p>
          <a:p>
            <a:pPr>
              <a:lnSpc>
                <a:spcPct val="114583"/>
              </a:lnSpc>
            </a:pPr>
            <a:r>
              <a:rPr lang="en-US" dirty="0"/>
              <a:t>Please let us know if you need assistance connecting with the CDC program for a condition.</a:t>
            </a:r>
            <a:endParaRPr lang="en-US" dirty="0">
              <a:cs typeface="Calibri" panose="020F0502020204030204" pitchFamily="34" charset="0"/>
            </a:endParaRPr>
          </a:p>
        </p:txBody>
      </p:sp>
      <p:sp>
        <p:nvSpPr>
          <p:cNvPr id="3" name="Title 2">
            <a:extLst>
              <a:ext uri="{FF2B5EF4-FFF2-40B4-BE49-F238E27FC236}">
                <a16:creationId xmlns:a16="http://schemas.microsoft.com/office/drawing/2014/main" id="{4790AD0F-78B4-9580-C1DD-7740531D790A}"/>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b" anchorCtr="0"/>
          <a:lstStyle/>
          <a:p>
            <a:pPr>
              <a:lnSpc>
                <a:spcPct val="111607"/>
              </a:lnSpc>
            </a:pPr>
            <a:r>
              <a:rPr lang="en-US" dirty="0"/>
              <a:t>Locking Conditions Not in MVPS</a:t>
            </a:r>
          </a:p>
        </p:txBody>
      </p:sp>
    </p:spTree>
    <p:extLst>
      <p:ext uri="{BB962C8B-B14F-4D97-AF65-F5344CB8AC3E}">
        <p14:creationId xmlns:p14="http://schemas.microsoft.com/office/powerpoint/2010/main" val="405240282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a:bodyPr>
          <a:lstStyle/>
          <a:p>
            <a:r>
              <a:rPr lang="en-US" sz="2800" dirty="0">
                <a:latin typeface="Arial"/>
                <a:cs typeface="Arial"/>
              </a:rPr>
              <a:t>Data Privacy Training Series</a:t>
            </a:r>
            <a:endParaRPr lang="en-US" sz="2800" dirty="0"/>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391238"/>
            <a:ext cx="11627913" cy="4773121"/>
          </a:xfrm>
        </p:spPr>
        <p:txBody>
          <a:bodyPr vert="horz" lIns="38576" tIns="19289" rIns="38576" bIns="19289" rtlCol="0" anchor="t">
            <a:normAutofit lnSpcReduction="10000"/>
          </a:bodyPr>
          <a:lstStyle/>
          <a:p>
            <a:pPr marL="0" indent="0">
              <a:buNone/>
            </a:pPr>
            <a:r>
              <a:rPr lang="en-US" dirty="0">
                <a:solidFill>
                  <a:schemeClr val="tx1"/>
                </a:solidFill>
                <a:ea typeface="+mn-lt"/>
                <a:cs typeface="+mn-lt"/>
              </a:rPr>
              <a:t>CSTE Public Health Privacy and Statistical Disclosure Control Training</a:t>
            </a:r>
            <a:endParaRPr lang="en-US" dirty="0">
              <a:solidFill>
                <a:schemeClr val="tx1"/>
              </a:solidFill>
            </a:endParaRPr>
          </a:p>
          <a:p>
            <a:pPr>
              <a:buNone/>
            </a:pPr>
            <a:r>
              <a:rPr lang="en-US" sz="1900" dirty="0">
                <a:solidFill>
                  <a:schemeClr val="tx1"/>
                </a:solidFill>
                <a:latin typeface="Arial"/>
                <a:ea typeface="Calibri"/>
                <a:cs typeface="Arial"/>
              </a:rPr>
              <a:t>Course participants will have increased knowledge of the generally accepted statistical and scientific principles and methods for rendering information not individually identifiable and increased confidence in data sharing for public health action.</a:t>
            </a:r>
            <a:endParaRPr lang="en-US" dirty="0"/>
          </a:p>
          <a:p>
            <a:pPr>
              <a:buNone/>
            </a:pPr>
            <a:r>
              <a:rPr lang="en-US" sz="1900" b="1" dirty="0">
                <a:solidFill>
                  <a:schemeClr val="tx1"/>
                </a:solidFill>
                <a:latin typeface="Arial"/>
                <a:ea typeface="Calibri"/>
                <a:cs typeface="Arial"/>
              </a:rPr>
              <a:t>Course 1: Risks in Public Health- Basic Principles (2 lessons):</a:t>
            </a:r>
            <a:r>
              <a:rPr lang="en-US" sz="1900" dirty="0">
                <a:solidFill>
                  <a:schemeClr val="tx1"/>
                </a:solidFill>
                <a:latin typeface="Arial"/>
                <a:ea typeface="Calibri"/>
                <a:cs typeface="Arial"/>
              </a:rPr>
              <a:t> This course is aimed as an introduction to de-identification and privacy risk assessment. If the basics covered by the first two lessons are well understood, then individuals can proceed directly to courses 2 or 3 as applicable. </a:t>
            </a:r>
            <a:endParaRPr lang="en-US" dirty="0"/>
          </a:p>
          <a:p>
            <a:pPr>
              <a:buNone/>
            </a:pPr>
            <a:r>
              <a:rPr lang="en-US" sz="1900" b="1" dirty="0">
                <a:solidFill>
                  <a:schemeClr val="tx1"/>
                </a:solidFill>
                <a:latin typeface="Arial"/>
                <a:ea typeface="Calibri"/>
                <a:cs typeface="Arial"/>
              </a:rPr>
              <a:t>Course 2: Risk Assessment and Control Guidance (7 lessons): </a:t>
            </a:r>
            <a:r>
              <a:rPr lang="en-US" sz="1900" dirty="0">
                <a:solidFill>
                  <a:schemeClr val="tx1"/>
                </a:solidFill>
                <a:latin typeface="Arial"/>
                <a:ea typeface="Calibri"/>
                <a:cs typeface="Arial"/>
              </a:rPr>
              <a:t>This course is aimed at those who interact directly with data and are responsible for ensuring that they suitably balance privacy concerns with the intended purpose (i.e., public reporting, etc.). It will cover how privacy risk is assessed, the process of dataset modification to reduce re-identification risks and tokenization/encryption methodologies.</a:t>
            </a:r>
            <a:endParaRPr lang="en-US" dirty="0">
              <a:solidFill>
                <a:schemeClr val="tx1"/>
              </a:solidFill>
            </a:endParaRPr>
          </a:p>
          <a:p>
            <a:pPr>
              <a:buNone/>
            </a:pPr>
            <a:r>
              <a:rPr lang="en-US" sz="1900" b="1" dirty="0">
                <a:solidFill>
                  <a:schemeClr val="tx1"/>
                </a:solidFill>
                <a:latin typeface="Arial"/>
                <a:ea typeface="Calibri"/>
                <a:cs typeface="Arial"/>
              </a:rPr>
              <a:t>Course 3: Community Data Reporting Privacy Risk Considerations (2 lessons): </a:t>
            </a:r>
            <a:r>
              <a:rPr lang="en-US" sz="1900" dirty="0">
                <a:solidFill>
                  <a:schemeClr val="tx1"/>
                </a:solidFill>
                <a:latin typeface="Arial"/>
                <a:ea typeface="Calibri"/>
                <a:cs typeface="Arial"/>
              </a:rPr>
              <a:t>This course is aimed at anyone that reports/relays epidemiological data findings to the wider community. It will provide a better understanding of the trade-offs between data equity &amp; privacy, communication methodologies, and what future developments may change the landscape of this space.</a:t>
            </a:r>
            <a:endParaRPr lang="en-US" dirty="0">
              <a:solidFill>
                <a:schemeClr val="tx1"/>
              </a:solidFill>
            </a:endParaRPr>
          </a:p>
          <a:p>
            <a:pPr marL="0" indent="0">
              <a:buNone/>
            </a:pPr>
            <a:endParaRPr lang="en-US" dirty="0">
              <a:solidFill>
                <a:schemeClr val="tx1"/>
              </a:solidFill>
              <a:latin typeface="Calibri"/>
              <a:ea typeface="Calibri"/>
              <a:cs typeface="Calibri"/>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60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fontScale="90000"/>
          </a:bodyPr>
          <a:lstStyle/>
          <a:p>
            <a:r>
              <a:rPr lang="en-US" sz="2800" dirty="0">
                <a:latin typeface="Arial"/>
                <a:cs typeface="Arial"/>
              </a:rPr>
              <a:t>DRPASS WG</a:t>
            </a:r>
            <a:br>
              <a:rPr lang="en-US" sz="2800" dirty="0">
                <a:latin typeface="Arial"/>
                <a:cs typeface="Arial"/>
              </a:rPr>
            </a:br>
            <a:r>
              <a:rPr lang="en-US" sz="2800" dirty="0">
                <a:latin typeface="Arial"/>
                <a:cs typeface="Arial"/>
              </a:rPr>
              <a:t>Data Release Reference Document</a:t>
            </a:r>
            <a:endParaRPr lang="en-US" sz="2800" dirty="0"/>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302173"/>
            <a:ext cx="5809004" cy="4773121"/>
          </a:xfrm>
        </p:spPr>
        <p:txBody>
          <a:bodyPr vert="horz" lIns="38576" tIns="19289" rIns="38576" bIns="19289" rtlCol="0" anchor="t">
            <a:noAutofit/>
          </a:bodyPr>
          <a:lstStyle/>
          <a:p>
            <a:pPr marL="0" indent="0">
              <a:lnSpc>
                <a:spcPct val="100000"/>
              </a:lnSpc>
              <a:buNone/>
            </a:pPr>
            <a:r>
              <a:rPr lang="en-US" sz="2400" b="1" u="sng" dirty="0">
                <a:solidFill>
                  <a:srgbClr val="15345A"/>
                </a:solidFill>
                <a:latin typeface="Arial"/>
                <a:cs typeface="Arial"/>
              </a:rPr>
              <a:t>In Scope: </a:t>
            </a:r>
            <a:r>
              <a:rPr lang="en-US" sz="2400" dirty="0">
                <a:solidFill>
                  <a:srgbClr val="15345A"/>
                </a:solidFill>
                <a:latin typeface="Arial"/>
                <a:cs typeface="Arial"/>
              </a:rPr>
              <a:t>This document covers the release of all types of aggregate data by public health agencies to the public domain or to entities without restrictions on use of data (data requests). </a:t>
            </a:r>
            <a:endParaRPr lang="en-US" sz="2400" dirty="0">
              <a:latin typeface="Arial"/>
              <a:cs typeface="Arial"/>
            </a:endParaRPr>
          </a:p>
          <a:p>
            <a:pPr marL="0" indent="0">
              <a:lnSpc>
                <a:spcPct val="100000"/>
              </a:lnSpc>
              <a:buNone/>
            </a:pPr>
            <a:r>
              <a:rPr lang="en-US" sz="2400" b="1" u="sng" dirty="0">
                <a:solidFill>
                  <a:srgbClr val="15345A"/>
                </a:solidFill>
                <a:latin typeface="Arial"/>
                <a:cs typeface="Arial"/>
              </a:rPr>
              <a:t>Out of scope</a:t>
            </a:r>
            <a:endParaRPr lang="en-US" sz="2400" dirty="0">
              <a:latin typeface="Arial"/>
              <a:cs typeface="Arial"/>
            </a:endParaRPr>
          </a:p>
          <a:p>
            <a:pPr>
              <a:lnSpc>
                <a:spcPct val="100000"/>
              </a:lnSpc>
            </a:pPr>
            <a:r>
              <a:rPr lang="en-US" sz="2000" dirty="0">
                <a:solidFill>
                  <a:srgbClr val="15345A"/>
                </a:solidFill>
                <a:latin typeface="Arial"/>
                <a:cs typeface="Arial"/>
              </a:rPr>
              <a:t>Does not include release of individual or event level data </a:t>
            </a:r>
            <a:endParaRPr lang="en-US" sz="2000" dirty="0">
              <a:latin typeface="Arial"/>
              <a:cs typeface="Arial"/>
            </a:endParaRPr>
          </a:p>
          <a:p>
            <a:pPr>
              <a:lnSpc>
                <a:spcPct val="100000"/>
              </a:lnSpc>
            </a:pPr>
            <a:r>
              <a:rPr lang="en-US" sz="2000" dirty="0">
                <a:solidFill>
                  <a:srgbClr val="15345A"/>
                </a:solidFill>
                <a:latin typeface="Arial"/>
                <a:cs typeface="Arial"/>
              </a:rPr>
              <a:t>Does not include aggregate data to entities with data sharing or data use agreements.</a:t>
            </a:r>
            <a:endParaRPr lang="en-US" sz="2000" dirty="0">
              <a:latin typeface="Arial"/>
              <a:cs typeface="Arial"/>
            </a:endParaRPr>
          </a:p>
          <a:p>
            <a:pPr>
              <a:lnSpc>
                <a:spcPct val="100000"/>
              </a:lnSpc>
            </a:pPr>
            <a:r>
              <a:rPr lang="en-US" sz="2000" dirty="0">
                <a:solidFill>
                  <a:srgbClr val="15345A"/>
                </a:solidFill>
                <a:latin typeface="Arial"/>
                <a:cs typeface="Arial"/>
              </a:rPr>
              <a:t>Standardizing data release across all jurisdictions</a:t>
            </a:r>
            <a:endParaRPr lang="en-US" sz="2000" dirty="0">
              <a:latin typeface="Arial"/>
              <a:cs typeface="Arial"/>
            </a:endParaRPr>
          </a:p>
          <a:p>
            <a:pPr>
              <a:lnSpc>
                <a:spcPct val="100000"/>
              </a:lnSpc>
            </a:pPr>
            <a:r>
              <a:rPr lang="en-US" sz="2000" dirty="0">
                <a:solidFill>
                  <a:srgbClr val="15345A"/>
                </a:solidFill>
                <a:latin typeface="Arial"/>
                <a:cs typeface="Arial"/>
              </a:rPr>
              <a:t>Technical platforms for data sharing</a:t>
            </a:r>
            <a:endParaRPr lang="en-US" sz="2000" dirty="0">
              <a:latin typeface="Arial"/>
              <a:cs typeface="Arial"/>
            </a:endParaRPr>
          </a:p>
          <a:p>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9627E3-58B4-C037-3FD2-C13D7EBD5E12}"/>
              </a:ext>
            </a:extLst>
          </p:cNvPr>
          <p:cNvSpPr txBox="1"/>
          <p:nvPr/>
        </p:nvSpPr>
        <p:spPr>
          <a:xfrm>
            <a:off x="6099958" y="1300348"/>
            <a:ext cx="5721927"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rgbClr val="15345A"/>
                </a:solidFill>
                <a:latin typeface="Arial"/>
                <a:cs typeface="Arial"/>
              </a:rPr>
              <a:t>Contents</a:t>
            </a:r>
          </a:p>
          <a:p>
            <a:pPr marL="511810" indent="-511810">
              <a:buAutoNum type="arabicPeriod"/>
            </a:pPr>
            <a:r>
              <a:rPr lang="en-US" sz="2400" dirty="0">
                <a:solidFill>
                  <a:srgbClr val="15345A"/>
                </a:solidFill>
                <a:latin typeface="Arial"/>
                <a:cs typeface="Arial"/>
              </a:rPr>
              <a:t>Purpose &amp; Background</a:t>
            </a:r>
          </a:p>
          <a:p>
            <a:pPr marL="511810" indent="-511810">
              <a:buAutoNum type="arabicPeriod"/>
            </a:pPr>
            <a:r>
              <a:rPr lang="en-US" sz="2400" dirty="0">
                <a:solidFill>
                  <a:srgbClr val="15345A"/>
                </a:solidFill>
                <a:latin typeface="Arial"/>
                <a:cs typeface="Arial"/>
              </a:rPr>
              <a:t>Scope &amp; Definitions</a:t>
            </a:r>
          </a:p>
          <a:p>
            <a:pPr marL="511810" indent="-511810">
              <a:buAutoNum type="arabicPeriod"/>
            </a:pPr>
            <a:r>
              <a:rPr lang="en-US" sz="2400" dirty="0">
                <a:solidFill>
                  <a:srgbClr val="15345A"/>
                </a:solidFill>
                <a:latin typeface="Arial"/>
                <a:cs typeface="Arial"/>
              </a:rPr>
              <a:t>Considerations for data release policy development</a:t>
            </a:r>
          </a:p>
          <a:p>
            <a:pPr marL="969010" lvl="1" indent="-511810">
              <a:buFont typeface="Courier New"/>
              <a:buChar char="o"/>
            </a:pPr>
            <a:r>
              <a:rPr lang="en-US" sz="2000" dirty="0">
                <a:solidFill>
                  <a:srgbClr val="15345A"/>
                </a:solidFill>
                <a:latin typeface="Arial"/>
                <a:cs typeface="Arial"/>
              </a:rPr>
              <a:t>Preliminary considerations</a:t>
            </a:r>
            <a:endParaRPr lang="en-US" sz="2000" dirty="0">
              <a:solidFill>
                <a:srgbClr val="000000"/>
              </a:solidFill>
              <a:latin typeface="Arial"/>
              <a:ea typeface="Calibri" panose="020F0502020204030204"/>
              <a:cs typeface="Calibri" panose="020F0502020204030204"/>
            </a:endParaRPr>
          </a:p>
          <a:p>
            <a:pPr marL="969010" lvl="1" indent="-511810">
              <a:buFont typeface="Courier New"/>
              <a:buChar char="o"/>
            </a:pPr>
            <a:r>
              <a:rPr lang="en-US" sz="2000" dirty="0">
                <a:solidFill>
                  <a:srgbClr val="15345A"/>
                </a:solidFill>
                <a:latin typeface="Arial"/>
                <a:cs typeface="Arial"/>
              </a:rPr>
              <a:t>Review &amp; evaluate the data</a:t>
            </a:r>
            <a:endParaRPr lang="en-US" sz="2000" dirty="0">
              <a:solidFill>
                <a:srgbClr val="000000"/>
              </a:solidFill>
              <a:latin typeface="Arial"/>
              <a:ea typeface="Calibri" panose="020F0502020204030204"/>
              <a:cs typeface="Calibri" panose="020F0502020204030204"/>
            </a:endParaRPr>
          </a:p>
          <a:p>
            <a:pPr marL="969010" lvl="1" indent="-511810">
              <a:buFont typeface="Courier New"/>
              <a:buChar char="o"/>
            </a:pPr>
            <a:r>
              <a:rPr lang="en-US" sz="2000" dirty="0">
                <a:solidFill>
                  <a:srgbClr val="15345A"/>
                </a:solidFill>
                <a:latin typeface="Arial"/>
                <a:cs typeface="Arial"/>
              </a:rPr>
              <a:t>Analysis &amp; data privacy </a:t>
            </a:r>
            <a:r>
              <a:rPr lang="en-US" sz="2000" dirty="0">
                <a:solidFill>
                  <a:srgbClr val="15345A"/>
                </a:solidFill>
                <a:latin typeface="Arial"/>
                <a:cs typeface="Arial"/>
                <a:sym typeface="Wingdings"/>
              </a:rPr>
              <a:t></a:t>
            </a:r>
            <a:r>
              <a:rPr lang="en-US" sz="2000" dirty="0">
                <a:solidFill>
                  <a:srgbClr val="15345A"/>
                </a:solidFill>
                <a:latin typeface="Arial"/>
                <a:cs typeface="Arial"/>
              </a:rPr>
              <a:t> Data privacy analysis</a:t>
            </a:r>
            <a:endParaRPr lang="en-US" sz="2000" dirty="0">
              <a:solidFill>
                <a:srgbClr val="000000"/>
              </a:solidFill>
              <a:latin typeface="Arial"/>
              <a:ea typeface="Calibri" panose="020F0502020204030204"/>
              <a:cs typeface="Calibri" panose="020F0502020204030204"/>
            </a:endParaRPr>
          </a:p>
          <a:p>
            <a:pPr marL="969010" lvl="1" indent="-511810">
              <a:buFont typeface="Courier New"/>
              <a:buChar char="o"/>
            </a:pPr>
            <a:r>
              <a:rPr lang="en-US" sz="2000" dirty="0">
                <a:solidFill>
                  <a:srgbClr val="15345A"/>
                </a:solidFill>
                <a:latin typeface="Arial"/>
                <a:cs typeface="Arial"/>
              </a:rPr>
              <a:t>Interpretation</a:t>
            </a:r>
            <a:endParaRPr lang="en-US" sz="2000" dirty="0">
              <a:solidFill>
                <a:srgbClr val="000000"/>
              </a:solidFill>
              <a:latin typeface="Arial"/>
              <a:ea typeface="Calibri" panose="020F0502020204030204"/>
              <a:cs typeface="Calibri" panose="020F0502020204030204"/>
            </a:endParaRPr>
          </a:p>
          <a:p>
            <a:pPr marL="969010" lvl="1" indent="-511810">
              <a:buFont typeface="Courier New"/>
              <a:buChar char="o"/>
            </a:pPr>
            <a:r>
              <a:rPr lang="en-US" sz="2000" dirty="0">
                <a:solidFill>
                  <a:srgbClr val="15345A"/>
                </a:solidFill>
                <a:latin typeface="Arial"/>
                <a:cs typeface="Arial"/>
              </a:rPr>
              <a:t>Approval process</a:t>
            </a:r>
            <a:endParaRPr lang="en-US" sz="2000" dirty="0">
              <a:solidFill>
                <a:srgbClr val="000000"/>
              </a:solidFill>
              <a:latin typeface="Arial"/>
              <a:ea typeface="Calibri" panose="020F0502020204030204"/>
              <a:cs typeface="Calibri" panose="020F0502020204030204"/>
            </a:endParaRPr>
          </a:p>
          <a:p>
            <a:pPr marL="969010" lvl="1" indent="-511810">
              <a:buFont typeface="Courier New"/>
              <a:buChar char="o"/>
            </a:pPr>
            <a:r>
              <a:rPr lang="en-US" sz="2000" dirty="0">
                <a:solidFill>
                  <a:srgbClr val="15345A"/>
                </a:solidFill>
                <a:latin typeface="Arial"/>
                <a:cs typeface="Arial"/>
              </a:rPr>
              <a:t>Dissemination / communication plan</a:t>
            </a:r>
            <a:endParaRPr lang="en-US" sz="2000" dirty="0">
              <a:solidFill>
                <a:srgbClr val="000000"/>
              </a:solidFill>
              <a:latin typeface="Arial"/>
              <a:ea typeface="Calibri" panose="020F0502020204030204"/>
              <a:cs typeface="Calibri" panose="020F0502020204030204"/>
            </a:endParaRPr>
          </a:p>
          <a:p>
            <a:pPr marL="457200" indent="-457200">
              <a:buAutoNum type="arabicPeriod"/>
            </a:pPr>
            <a:r>
              <a:rPr lang="en-US" sz="2400" dirty="0">
                <a:solidFill>
                  <a:srgbClr val="15345A"/>
                </a:solidFill>
                <a:latin typeface="Arial"/>
                <a:cs typeface="Arial"/>
              </a:rPr>
              <a:t>Appendix</a:t>
            </a:r>
          </a:p>
        </p:txBody>
      </p:sp>
    </p:spTree>
    <p:extLst>
      <p:ext uri="{BB962C8B-B14F-4D97-AF65-F5344CB8AC3E}">
        <p14:creationId xmlns:p14="http://schemas.microsoft.com/office/powerpoint/2010/main" val="30906397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03711B-54E7-4F48-B438-662F9DFC657B}"/>
              </a:ext>
            </a:extLst>
          </p:cNvPr>
          <p:cNvSpPr>
            <a:spLocks noGrp="1"/>
          </p:cNvSpPr>
          <p:nvPr>
            <p:ph type="title" idx="4294967295"/>
          </p:nvPr>
        </p:nvSpPr>
        <p:spPr>
          <a:xfrm>
            <a:off x="1939591" y="2809188"/>
            <a:ext cx="9507693" cy="606444"/>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rmAutofit/>
          </a:bodyPr>
          <a:lstStyle/>
          <a:p>
            <a:pPr algn="r">
              <a:spcBef>
                <a:spcPts val="422"/>
              </a:spcBef>
              <a:defRPr/>
            </a:pPr>
            <a:r>
              <a:rPr lang="en-US" sz="2000" dirty="0">
                <a:solidFill>
                  <a:schemeClr val="bg1"/>
                </a:solidFill>
                <a:latin typeface="Arial"/>
                <a:ea typeface="+mn-ea"/>
                <a:cs typeface="Arial"/>
              </a:rPr>
              <a:t>2024-2025 Surveillance/Informatics, Data Modernization Priorities – Annie Fine</a:t>
            </a:r>
          </a:p>
        </p:txBody>
      </p:sp>
    </p:spTree>
    <p:extLst>
      <p:ext uri="{BB962C8B-B14F-4D97-AF65-F5344CB8AC3E}">
        <p14:creationId xmlns:p14="http://schemas.microsoft.com/office/powerpoint/2010/main" val="1601746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4008F-0C78-C374-EDE0-113412D8220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73136" y="0"/>
            <a:ext cx="6445727" cy="6858000"/>
          </a:xfrm>
          <a:prstGeom prst="rect">
            <a:avLst/>
          </a:prstGeom>
        </p:spPr>
      </p:pic>
      <p:sp>
        <p:nvSpPr>
          <p:cNvPr id="2" name="Title 1">
            <a:extLst>
              <a:ext uri="{FF2B5EF4-FFF2-40B4-BE49-F238E27FC236}">
                <a16:creationId xmlns:a16="http://schemas.microsoft.com/office/drawing/2014/main" id="{928E799D-B2F7-5ABF-9E98-7356B5AFD8D3}"/>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2024-2026 Strategic Impact Plan</a:t>
            </a:r>
          </a:p>
        </p:txBody>
      </p:sp>
    </p:spTree>
    <p:extLst>
      <p:ext uri="{BB962C8B-B14F-4D97-AF65-F5344CB8AC3E}">
        <p14:creationId xmlns:p14="http://schemas.microsoft.com/office/powerpoint/2010/main" val="3555178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fontScale="90000"/>
          </a:bodyPr>
          <a:lstStyle/>
          <a:p>
            <a:r>
              <a:rPr lang="en-US" sz="2800" dirty="0">
                <a:latin typeface="Arial"/>
                <a:cs typeface="Arial"/>
              </a:rPr>
              <a:t>CSTE Surveillance and Informatics and Data Modernization (DM) Program Priorities – 2024-2025</a:t>
            </a:r>
            <a:endParaRPr lang="en-US" sz="2800" dirty="0"/>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416340"/>
            <a:ext cx="11908216" cy="4729665"/>
          </a:xfrm>
        </p:spPr>
        <p:txBody>
          <a:bodyPr vert="horz" lIns="38576" tIns="19289" rIns="38576" bIns="19289" rtlCol="0" anchor="t">
            <a:normAutofit/>
          </a:bodyPr>
          <a:lstStyle/>
          <a:p>
            <a:r>
              <a:rPr lang="en-US" dirty="0">
                <a:latin typeface="Arial"/>
                <a:cs typeface="Arial"/>
              </a:rPr>
              <a:t>DM </a:t>
            </a:r>
          </a:p>
          <a:p>
            <a:pPr lvl="1"/>
            <a:r>
              <a:rPr lang="en-US" dirty="0">
                <a:latin typeface="Arial"/>
                <a:cs typeface="Arial"/>
              </a:rPr>
              <a:t>Advocate for sustained funding</a:t>
            </a:r>
          </a:p>
          <a:p>
            <a:pPr lvl="1"/>
            <a:r>
              <a:rPr lang="en-US" dirty="0">
                <a:latin typeface="Arial"/>
                <a:cs typeface="Arial"/>
              </a:rPr>
              <a:t>Support Implementation Centers</a:t>
            </a:r>
          </a:p>
          <a:p>
            <a:pPr lvl="1"/>
            <a:r>
              <a:rPr lang="en-US" dirty="0">
                <a:latin typeface="Arial"/>
                <a:cs typeface="Arial"/>
              </a:rPr>
              <a:t>DM workgroup</a:t>
            </a:r>
          </a:p>
          <a:p>
            <a:pPr lvl="1"/>
            <a:r>
              <a:rPr lang="en-US" dirty="0">
                <a:latin typeface="Arial"/>
                <a:cs typeface="Arial"/>
              </a:rPr>
              <a:t>Follow-up work from 2</a:t>
            </a:r>
            <a:r>
              <a:rPr lang="en-US" baseline="30000" dirty="0">
                <a:latin typeface="Arial"/>
                <a:cs typeface="Arial"/>
              </a:rPr>
              <a:t>nd</a:t>
            </a:r>
            <a:r>
              <a:rPr lang="en-US" dirty="0">
                <a:latin typeface="Arial"/>
                <a:cs typeface="Arial"/>
              </a:rPr>
              <a:t> DM summit – minimum functional data capacities at STLT PHAs</a:t>
            </a:r>
          </a:p>
          <a:p>
            <a:pPr lvl="1"/>
            <a:r>
              <a:rPr lang="en-US" dirty="0">
                <a:latin typeface="Arial"/>
                <a:cs typeface="Arial"/>
              </a:rPr>
              <a:t>Support Public Health Data Strategy and inform 2025 PHDS</a:t>
            </a:r>
          </a:p>
          <a:p>
            <a:pPr lvl="1"/>
            <a:r>
              <a:rPr lang="en-US" dirty="0">
                <a:latin typeface="Arial"/>
                <a:cs typeface="Arial"/>
              </a:rPr>
              <a:t>Success stories</a:t>
            </a:r>
          </a:p>
          <a:p>
            <a:pPr lvl="1"/>
            <a:r>
              <a:rPr lang="en-US" dirty="0">
                <a:latin typeface="Arial"/>
                <a:cs typeface="Arial"/>
              </a:rPr>
              <a:t>Member training and communication – focus on engagement with OPHDST</a:t>
            </a:r>
          </a:p>
          <a:p>
            <a:pPr lvl="1"/>
            <a:r>
              <a:rPr lang="en-US" dirty="0">
                <a:latin typeface="Arial"/>
                <a:cs typeface="Arial"/>
              </a:rPr>
              <a:t>Continue expansion to non-ID programs</a:t>
            </a:r>
          </a:p>
          <a:p>
            <a:pPr lvl="1"/>
            <a:r>
              <a:rPr lang="en-US" dirty="0">
                <a:latin typeface="Arial"/>
                <a:cs typeface="Arial"/>
              </a:rPr>
              <a:t>TEFCA, Interoperability (EHRA and HIMSS collaboration)</a:t>
            </a:r>
          </a:p>
          <a:p>
            <a:pPr marL="457200" lvl="1"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409956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fontScale="90000"/>
          </a:bodyPr>
          <a:lstStyle/>
          <a:p>
            <a:r>
              <a:rPr lang="en-US" sz="2800" dirty="0">
                <a:latin typeface="Arial"/>
                <a:cs typeface="Arial"/>
              </a:rPr>
              <a:t>CSTE Surveillance and Informatics and Data Modernization (DM) Program Priorities – 2024-2025</a:t>
            </a:r>
            <a:endParaRPr lang="en-US" sz="2800" dirty="0"/>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416340"/>
            <a:ext cx="11908216" cy="4729665"/>
          </a:xfrm>
        </p:spPr>
        <p:txBody>
          <a:bodyPr vert="horz" lIns="38576" tIns="19289" rIns="38576" bIns="19289" rtlCol="0" anchor="t">
            <a:normAutofit/>
          </a:bodyPr>
          <a:lstStyle/>
          <a:p>
            <a:r>
              <a:rPr lang="en-US" dirty="0">
                <a:latin typeface="Arial"/>
                <a:cs typeface="Arial"/>
              </a:rPr>
              <a:t>Future of national case surveillance - focus on improving national case notification policy and process</a:t>
            </a:r>
          </a:p>
          <a:p>
            <a:r>
              <a:rPr lang="en-US" dirty="0">
                <a:latin typeface="Arial"/>
                <a:cs typeface="Arial"/>
              </a:rPr>
              <a:t>Support eCR scale up, data quality, onboarding harmonization, and evaluation</a:t>
            </a:r>
          </a:p>
          <a:p>
            <a:r>
              <a:rPr lang="en-US" dirty="0">
                <a:latin typeface="Arial"/>
                <a:cs typeface="Arial"/>
              </a:rPr>
              <a:t>Standards work and commenting (esp HTI-2)</a:t>
            </a:r>
          </a:p>
          <a:p>
            <a:pPr lvl="1"/>
            <a:r>
              <a:rPr lang="en-US" dirty="0">
                <a:latin typeface="Arial"/>
                <a:cs typeface="Arial"/>
              </a:rPr>
              <a:t>Data standardization and harmonization across STLTs</a:t>
            </a:r>
          </a:p>
          <a:p>
            <a:pPr lvl="1"/>
            <a:r>
              <a:rPr lang="en-US" dirty="0">
                <a:latin typeface="Arial"/>
                <a:cs typeface="Arial"/>
              </a:rPr>
              <a:t>Improve public health participation and input into standards</a:t>
            </a:r>
          </a:p>
          <a:p>
            <a:pPr lvl="1"/>
            <a:r>
              <a:rPr lang="en-US" dirty="0">
                <a:latin typeface="Arial"/>
                <a:cs typeface="Arial"/>
              </a:rPr>
              <a:t>USCDI, USCDI+, FHIR accelerator</a:t>
            </a:r>
          </a:p>
          <a:p>
            <a:r>
              <a:rPr lang="en-US" dirty="0">
                <a:latin typeface="Arial"/>
                <a:cs typeface="Arial"/>
              </a:rPr>
              <a:t>Data sharing policies – esp. state with local and tribal PHAs</a:t>
            </a:r>
          </a:p>
          <a:p>
            <a:r>
              <a:rPr lang="en-US" dirty="0">
                <a:latin typeface="Arial"/>
                <a:cs typeface="Arial"/>
              </a:rPr>
              <a:t>Support building block development and scale-up</a:t>
            </a:r>
            <a:endParaRPr lang="en-US" dirty="0"/>
          </a:p>
          <a:p>
            <a:endParaRPr lang="en-US" b="1" dirty="0"/>
          </a:p>
          <a:p>
            <a:endParaRPr lang="en-US" dirty="0"/>
          </a:p>
          <a:p>
            <a:endParaRPr lang="en-US" dirty="0"/>
          </a:p>
        </p:txBody>
      </p:sp>
    </p:spTree>
    <p:extLst>
      <p:ext uri="{BB962C8B-B14F-4D97-AF65-F5344CB8AC3E}">
        <p14:creationId xmlns:p14="http://schemas.microsoft.com/office/powerpoint/2010/main" val="1129092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130C4-F198-D8DB-E92D-C94E69A086B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CSTE 2025 Annual Conference</a:t>
            </a:r>
          </a:p>
        </p:txBody>
      </p:sp>
    </p:spTree>
    <p:extLst>
      <p:ext uri="{BB962C8B-B14F-4D97-AF65-F5344CB8AC3E}">
        <p14:creationId xmlns:p14="http://schemas.microsoft.com/office/powerpoint/2010/main" val="2830402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lIns="91440" tIns="45720" rIns="91440" bIns="45720" anchor="ctr"/>
          <a:lstStyle/>
          <a:p>
            <a:r>
              <a:rPr lang="en-US" dirty="0">
                <a:latin typeface="Arial"/>
                <a:cs typeface="Arial"/>
              </a:rPr>
              <a:t>CSTE Staffing Info</a:t>
            </a:r>
            <a:endParaRPr lang="en-US" dirty="0"/>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p:txBody>
          <a:bodyPr vert="horz" lIns="91440" tIns="45720" rIns="91440" bIns="45720" rtlCol="0" anchor="t">
            <a:normAutofit fontScale="25000" lnSpcReduction="20000"/>
          </a:bodyPr>
          <a:lstStyle/>
          <a:p>
            <a:pPr marL="0" indent="0" algn="ctr">
              <a:buNone/>
            </a:pPr>
            <a:r>
              <a:rPr lang="en-US" sz="4800" dirty="0">
                <a:solidFill>
                  <a:srgbClr val="000000"/>
                </a:solidFill>
                <a:latin typeface="Arial"/>
                <a:cs typeface="Arial"/>
              </a:rPr>
              <a:t>--- CSTE Science and Surveillance Office, Staff Contact Info ---</a:t>
            </a:r>
          </a:p>
          <a:p>
            <a:pPr marL="0" indent="0" algn="ctr">
              <a:buNone/>
            </a:pPr>
            <a:endParaRPr lang="en-US" sz="4800" dirty="0">
              <a:solidFill>
                <a:srgbClr val="000000"/>
              </a:solidFill>
              <a:latin typeface="Arial" panose="020B0604020202020204" pitchFamily="34" charset="0"/>
              <a:cs typeface="Arial" panose="020B0604020202020204" pitchFamily="34" charset="0"/>
            </a:endParaRPr>
          </a:p>
          <a:p>
            <a:r>
              <a:rPr lang="en-US" sz="4800" dirty="0">
                <a:solidFill>
                  <a:srgbClr val="000000"/>
                </a:solidFill>
                <a:latin typeface="Arial"/>
                <a:cs typeface="Arial"/>
              </a:rPr>
              <a:t>Annie Fine – Chief Science and Surveillance Officer, Senior Advisor to DMI – </a:t>
            </a:r>
            <a:r>
              <a:rPr lang="en-US" sz="4800" dirty="0">
                <a:solidFill>
                  <a:srgbClr val="000000"/>
                </a:solidFill>
                <a:latin typeface="Arial"/>
                <a:cs typeface="Arial"/>
                <a:hlinkClick r:id="rId2"/>
              </a:rPr>
              <a:t>afine@cste.org</a:t>
            </a:r>
            <a:endParaRPr lang="en-US" sz="4800" dirty="0">
              <a:solidFill>
                <a:srgbClr val="000000"/>
              </a:solidFill>
              <a:latin typeface="Arial"/>
              <a:cs typeface="Arial"/>
            </a:endParaRPr>
          </a:p>
          <a:p>
            <a:r>
              <a:rPr lang="en-US" sz="4800" dirty="0">
                <a:solidFill>
                  <a:srgbClr val="000000"/>
                </a:solidFill>
                <a:latin typeface="Arial"/>
                <a:cs typeface="Arial"/>
              </a:rPr>
              <a:t>Meredith Lichtenstein Cone – Director of Scientific and Surveillance Consensus Development – </a:t>
            </a:r>
            <a:r>
              <a:rPr lang="en-US" sz="4800" dirty="0">
                <a:solidFill>
                  <a:srgbClr val="000000"/>
                </a:solidFill>
                <a:latin typeface="Arial"/>
                <a:cs typeface="Arial"/>
                <a:hlinkClick r:id="rId3"/>
              </a:rPr>
              <a:t>mlichtenstein@cste.org</a:t>
            </a:r>
            <a:endParaRPr lang="en-US" sz="4800" dirty="0">
              <a:solidFill>
                <a:srgbClr val="000000"/>
              </a:solidFill>
              <a:latin typeface="Arial"/>
              <a:cs typeface="Arial"/>
            </a:endParaRPr>
          </a:p>
          <a:p>
            <a:r>
              <a:rPr lang="en-US" sz="4800" dirty="0">
                <a:solidFill>
                  <a:srgbClr val="000000"/>
                </a:solidFill>
                <a:latin typeface="Arial"/>
                <a:cs typeface="Arial"/>
              </a:rPr>
              <a:t>Kirtana Ramadugu – Senior Program Analyst (Scientific and Surveillance Consensus Development) – </a:t>
            </a:r>
            <a:r>
              <a:rPr lang="en-US" sz="4800" dirty="0">
                <a:solidFill>
                  <a:srgbClr val="000000"/>
                </a:solidFill>
                <a:latin typeface="Arial"/>
                <a:cs typeface="Arial"/>
                <a:hlinkClick r:id="rId4"/>
              </a:rPr>
              <a:t>kramadugu@cste.org</a:t>
            </a:r>
            <a:r>
              <a:rPr lang="en-US" sz="4800" dirty="0">
                <a:solidFill>
                  <a:srgbClr val="000000"/>
                </a:solidFill>
                <a:latin typeface="Arial"/>
                <a:cs typeface="Arial"/>
              </a:rPr>
              <a:t> </a:t>
            </a:r>
          </a:p>
          <a:p>
            <a:r>
              <a:rPr lang="en-US" sz="4800" dirty="0">
                <a:solidFill>
                  <a:srgbClr val="000000"/>
                </a:solidFill>
                <a:latin typeface="Arial"/>
                <a:cs typeface="Arial"/>
              </a:rPr>
              <a:t>Megan Tompkins – DMI Implementation Lead – </a:t>
            </a:r>
            <a:r>
              <a:rPr lang="en-US" sz="4800" dirty="0">
                <a:solidFill>
                  <a:srgbClr val="000000"/>
                </a:solidFill>
                <a:latin typeface="Arial"/>
                <a:cs typeface="Arial"/>
                <a:hlinkClick r:id="rId5"/>
              </a:rPr>
              <a:t>mtompkins@cste.org</a:t>
            </a:r>
            <a:r>
              <a:rPr lang="en-US" sz="4800" dirty="0">
                <a:solidFill>
                  <a:srgbClr val="000000"/>
                </a:solidFill>
                <a:latin typeface="Arial"/>
                <a:cs typeface="Arial"/>
              </a:rPr>
              <a:t> </a:t>
            </a:r>
          </a:p>
          <a:p>
            <a:r>
              <a:rPr lang="en-US" sz="4800" dirty="0">
                <a:solidFill>
                  <a:srgbClr val="000000"/>
                </a:solidFill>
                <a:latin typeface="Arial"/>
                <a:cs typeface="Arial"/>
              </a:rPr>
              <a:t>Bridget Teevan – Senior Program Analyst (DMI) – </a:t>
            </a:r>
            <a:r>
              <a:rPr lang="en-US" sz="4800" dirty="0">
                <a:solidFill>
                  <a:srgbClr val="000000"/>
                </a:solidFill>
                <a:latin typeface="Arial"/>
                <a:cs typeface="Arial"/>
                <a:hlinkClick r:id="rId6"/>
              </a:rPr>
              <a:t>bteevan@cste.org</a:t>
            </a:r>
            <a:r>
              <a:rPr lang="en-US" sz="4800" dirty="0">
                <a:solidFill>
                  <a:srgbClr val="000000"/>
                </a:solidFill>
                <a:latin typeface="Arial"/>
                <a:cs typeface="Arial"/>
              </a:rPr>
              <a:t> </a:t>
            </a:r>
          </a:p>
          <a:p>
            <a:r>
              <a:rPr lang="en-US" sz="4800" dirty="0">
                <a:solidFill>
                  <a:srgbClr val="000000"/>
                </a:solidFill>
                <a:latin typeface="Arial"/>
                <a:cs typeface="Arial"/>
              </a:rPr>
              <a:t>Gillian Haney – Surveillance/Informatics Director – </a:t>
            </a:r>
            <a:r>
              <a:rPr lang="en-US" sz="4800" dirty="0">
                <a:solidFill>
                  <a:srgbClr val="000000"/>
                </a:solidFill>
                <a:latin typeface="Arial"/>
                <a:cs typeface="Arial"/>
                <a:hlinkClick r:id="rId7"/>
              </a:rPr>
              <a:t>ghaney@cste.org</a:t>
            </a:r>
            <a:endParaRPr lang="en-US" sz="4800" dirty="0">
              <a:solidFill>
                <a:srgbClr val="000000"/>
              </a:solidFill>
              <a:latin typeface="Arial"/>
              <a:cs typeface="Arial"/>
            </a:endParaRPr>
          </a:p>
          <a:p>
            <a:r>
              <a:rPr lang="en-US" sz="4800" dirty="0">
                <a:solidFill>
                  <a:srgbClr val="000000"/>
                </a:solidFill>
                <a:latin typeface="Arial"/>
                <a:cs typeface="Arial"/>
              </a:rPr>
              <a:t>Shaily Krishan – S/I Program Manager (Electronic Reporting) - </a:t>
            </a:r>
            <a:r>
              <a:rPr lang="en-US" sz="4800" dirty="0">
                <a:solidFill>
                  <a:srgbClr val="000000"/>
                </a:solidFill>
                <a:latin typeface="Arial"/>
                <a:cs typeface="Arial"/>
                <a:hlinkClick r:id="rId8"/>
              </a:rPr>
              <a:t>skrishan@cste.org</a:t>
            </a:r>
            <a:endParaRPr lang="en-US" sz="4800" dirty="0">
              <a:solidFill>
                <a:srgbClr val="000000"/>
              </a:solidFill>
              <a:latin typeface="Arial" panose="020B0604020202020204" pitchFamily="34" charset="0"/>
              <a:cs typeface="Arial" panose="020B0604020202020204" pitchFamily="34" charset="0"/>
            </a:endParaRPr>
          </a:p>
          <a:p>
            <a:r>
              <a:rPr lang="en-US" sz="4800" dirty="0">
                <a:solidFill>
                  <a:srgbClr val="000000"/>
                </a:solidFill>
                <a:latin typeface="Arial"/>
                <a:cs typeface="Arial"/>
              </a:rPr>
              <a:t>Devra Barter – Senior Program Analyst (RCKMS/eCR) – </a:t>
            </a:r>
            <a:r>
              <a:rPr lang="en-US" sz="4800" dirty="0">
                <a:solidFill>
                  <a:srgbClr val="000000"/>
                </a:solidFill>
                <a:latin typeface="Arial"/>
                <a:cs typeface="Arial"/>
                <a:hlinkClick r:id="rId9"/>
              </a:rPr>
              <a:t>dbarter@cste.org</a:t>
            </a:r>
            <a:r>
              <a:rPr lang="en-US" sz="4800" dirty="0">
                <a:solidFill>
                  <a:srgbClr val="000000"/>
                </a:solidFill>
                <a:latin typeface="Arial"/>
                <a:cs typeface="Arial"/>
              </a:rPr>
              <a:t> </a:t>
            </a:r>
            <a:endParaRPr lang="en-US" sz="4800" dirty="0">
              <a:solidFill>
                <a:srgbClr val="000000"/>
              </a:solidFill>
              <a:latin typeface="Arial" panose="020B0604020202020204" pitchFamily="34" charset="0"/>
              <a:cs typeface="Arial" panose="020B0604020202020204" pitchFamily="34" charset="0"/>
            </a:endParaRPr>
          </a:p>
          <a:p>
            <a:r>
              <a:rPr lang="en-US" sz="4800" dirty="0">
                <a:solidFill>
                  <a:srgbClr val="000000"/>
                </a:solidFill>
                <a:latin typeface="Arial"/>
                <a:cs typeface="Arial"/>
              </a:rPr>
              <a:t>Shahidah Williams – Senior Program Analyst (RCKMS/eCR, FHIR) - </a:t>
            </a:r>
            <a:r>
              <a:rPr lang="en-US" sz="4800" dirty="0">
                <a:solidFill>
                  <a:srgbClr val="000000"/>
                </a:solidFill>
                <a:latin typeface="Arial"/>
                <a:cs typeface="Arial"/>
                <a:hlinkClick r:id="rId10"/>
              </a:rPr>
              <a:t>swilliams@cste.org</a:t>
            </a:r>
            <a:r>
              <a:rPr lang="en-US" sz="4800" dirty="0">
                <a:solidFill>
                  <a:srgbClr val="000000"/>
                </a:solidFill>
                <a:latin typeface="Arial"/>
                <a:cs typeface="Arial"/>
              </a:rPr>
              <a:t> </a:t>
            </a:r>
          </a:p>
          <a:p>
            <a:r>
              <a:rPr lang="en-US" sz="4800" dirty="0">
                <a:solidFill>
                  <a:srgbClr val="000000"/>
                </a:solidFill>
                <a:latin typeface="Arial"/>
                <a:cs typeface="Arial"/>
              </a:rPr>
              <a:t>Becky Lampkins – S/I Program Manager (Surveillance Systems, Practice, Policy) - </a:t>
            </a:r>
            <a:r>
              <a:rPr lang="en-US" sz="4800" dirty="0">
                <a:solidFill>
                  <a:srgbClr val="000000"/>
                </a:solidFill>
                <a:latin typeface="Arial"/>
                <a:cs typeface="Arial"/>
                <a:hlinkClick r:id="rId11"/>
              </a:rPr>
              <a:t>blampkins@cste.org</a:t>
            </a:r>
            <a:r>
              <a:rPr lang="en-US" sz="4800" dirty="0">
                <a:solidFill>
                  <a:srgbClr val="000000"/>
                </a:solidFill>
                <a:latin typeface="Arial"/>
                <a:cs typeface="Arial"/>
              </a:rPr>
              <a:t> </a:t>
            </a:r>
            <a:endParaRPr lang="en-US" sz="4800" dirty="0">
              <a:solidFill>
                <a:srgbClr val="000000"/>
              </a:solidFill>
              <a:latin typeface="Arial" panose="020B0604020202020204" pitchFamily="34" charset="0"/>
              <a:cs typeface="Arial" panose="020B0604020202020204" pitchFamily="34" charset="0"/>
            </a:endParaRPr>
          </a:p>
          <a:p>
            <a:r>
              <a:rPr lang="en-US" sz="4800" dirty="0">
                <a:solidFill>
                  <a:srgbClr val="000000"/>
                </a:solidFill>
                <a:latin typeface="Arial"/>
                <a:cs typeface="Arial"/>
              </a:rPr>
              <a:t>Jordyn Easterling – S/I Program Associate (NSSP CoP/RCKMS) – </a:t>
            </a:r>
            <a:r>
              <a:rPr lang="en-US" sz="4800" dirty="0">
                <a:solidFill>
                  <a:srgbClr val="000000"/>
                </a:solidFill>
                <a:latin typeface="Arial"/>
                <a:cs typeface="Arial"/>
                <a:hlinkClick r:id="rId12"/>
              </a:rPr>
              <a:t>jeasterling@cste.org</a:t>
            </a:r>
            <a:r>
              <a:rPr lang="en-US" sz="4800" dirty="0">
                <a:solidFill>
                  <a:srgbClr val="000000"/>
                </a:solidFill>
                <a:latin typeface="Arial"/>
                <a:cs typeface="Arial"/>
              </a:rPr>
              <a:t> </a:t>
            </a:r>
            <a:endParaRPr lang="en-US" sz="4800" dirty="0">
              <a:solidFill>
                <a:srgbClr val="000000"/>
              </a:solidFill>
              <a:latin typeface="Arial" panose="020B0604020202020204" pitchFamily="34" charset="0"/>
              <a:cs typeface="Arial" panose="020B0604020202020204" pitchFamily="34" charset="0"/>
            </a:endParaRPr>
          </a:p>
          <a:p>
            <a:r>
              <a:rPr lang="en-US" sz="4800" dirty="0">
                <a:solidFill>
                  <a:srgbClr val="000000"/>
                </a:solidFill>
                <a:latin typeface="Arial"/>
                <a:cs typeface="Arial"/>
              </a:rPr>
              <a:t>James Muncy – Program Analyst III (Syndromic Surveillance/NSSP CoP) – </a:t>
            </a:r>
            <a:r>
              <a:rPr lang="en-US" sz="4800" dirty="0">
                <a:solidFill>
                  <a:srgbClr val="000000"/>
                </a:solidFill>
                <a:latin typeface="Arial"/>
                <a:cs typeface="Arial"/>
                <a:hlinkClick r:id="rId13"/>
              </a:rPr>
              <a:t>jmuncy@cste.org</a:t>
            </a:r>
            <a:r>
              <a:rPr lang="en-US" sz="4800" dirty="0">
                <a:solidFill>
                  <a:srgbClr val="000000"/>
                </a:solidFill>
                <a:latin typeface="Arial"/>
                <a:cs typeface="Arial"/>
              </a:rPr>
              <a:t> </a:t>
            </a:r>
          </a:p>
          <a:p>
            <a:r>
              <a:rPr lang="en-US" sz="4800" dirty="0">
                <a:solidFill>
                  <a:srgbClr val="000000"/>
                </a:solidFill>
                <a:latin typeface="Arial"/>
                <a:cs typeface="Arial"/>
              </a:rPr>
              <a:t>Taylor Pinsent – Senior Program Analyst (Surveillance Policy/Data Sharing) - </a:t>
            </a:r>
            <a:r>
              <a:rPr lang="en-US" sz="4800" dirty="0">
                <a:solidFill>
                  <a:srgbClr val="000000"/>
                </a:solidFill>
                <a:latin typeface="Arial"/>
                <a:cs typeface="Arial"/>
                <a:hlinkClick r:id="rId14"/>
              </a:rPr>
              <a:t>tpinsent@cste.org</a:t>
            </a:r>
            <a:r>
              <a:rPr lang="en-US" sz="4800" dirty="0">
                <a:solidFill>
                  <a:srgbClr val="000000"/>
                </a:solidFill>
                <a:latin typeface="Arial"/>
                <a:cs typeface="Arial"/>
              </a:rPr>
              <a:t> </a:t>
            </a:r>
            <a:endParaRPr lang="en-US" sz="4800" dirty="0">
              <a:solidFill>
                <a:srgbClr val="000000"/>
              </a:solidFill>
              <a:latin typeface="Arial" panose="020B0604020202020204" pitchFamily="34" charset="0"/>
              <a:cs typeface="Arial" panose="020B0604020202020204" pitchFamily="34" charset="0"/>
            </a:endParaRPr>
          </a:p>
          <a:p>
            <a:r>
              <a:rPr lang="en-US" sz="4800" dirty="0">
                <a:solidFill>
                  <a:srgbClr val="000000"/>
                </a:solidFill>
                <a:latin typeface="Arial"/>
                <a:cs typeface="Arial"/>
              </a:rPr>
              <a:t>Becca Tugan – Program Analyst II (Syndromic Surveillance/NSSP CoP) - </a:t>
            </a:r>
            <a:r>
              <a:rPr lang="en-US" sz="4800" dirty="0">
                <a:solidFill>
                  <a:srgbClr val="000000"/>
                </a:solidFill>
                <a:latin typeface="Arial"/>
                <a:cs typeface="Arial"/>
                <a:hlinkClick r:id="rId15"/>
              </a:rPr>
              <a:t>rtugan@cste.org</a:t>
            </a:r>
            <a:r>
              <a:rPr lang="en-US" sz="4800" dirty="0">
                <a:solidFill>
                  <a:srgbClr val="000000"/>
                </a:solidFill>
                <a:latin typeface="Arial"/>
                <a:cs typeface="Arial"/>
              </a:rPr>
              <a:t> </a:t>
            </a:r>
            <a:endParaRPr lang="en-US" sz="4800" dirty="0">
              <a:solidFill>
                <a:srgbClr val="000000"/>
              </a:solidFill>
              <a:latin typeface="Arial" panose="020B0604020202020204" pitchFamily="34" charset="0"/>
              <a:cs typeface="Arial" panose="020B0604020202020204" pitchFamily="34" charset="0"/>
            </a:endParaRPr>
          </a:p>
          <a:p>
            <a:r>
              <a:rPr lang="en-US" sz="4800" dirty="0">
                <a:solidFill>
                  <a:srgbClr val="000000"/>
                </a:solidFill>
                <a:latin typeface="Arial"/>
                <a:cs typeface="Arial"/>
              </a:rPr>
              <a:t>Meredith Eddy - Senior Program Analyst (Case Notification/Data Standardization) - </a:t>
            </a:r>
            <a:r>
              <a:rPr lang="en-US" sz="4800" dirty="0">
                <a:solidFill>
                  <a:srgbClr val="000000"/>
                </a:solidFill>
                <a:latin typeface="Arial"/>
                <a:cs typeface="Arial"/>
                <a:hlinkClick r:id="rId16"/>
              </a:rPr>
              <a:t>meddy@cste.org</a:t>
            </a:r>
            <a:r>
              <a:rPr lang="en-US" sz="4800" dirty="0">
                <a:solidFill>
                  <a:srgbClr val="000000"/>
                </a:solidFill>
                <a:latin typeface="Arial"/>
                <a:cs typeface="Arial"/>
              </a:rPr>
              <a:t> </a:t>
            </a:r>
            <a:endParaRPr lang="en-US" sz="48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pPr marL="0" indent="0">
              <a:buNone/>
            </a:pPr>
            <a:endParaRPr lang="en-US" sz="2400" dirty="0">
              <a:solidFill>
                <a:srgbClr val="000000"/>
              </a:solidFill>
            </a:endParaRPr>
          </a:p>
          <a:p>
            <a:endParaRPr lang="en-US" dirty="0">
              <a:solidFill>
                <a:srgbClr val="404040"/>
              </a:solidFill>
              <a:latin typeface="Arial" panose="020B0604020202020204" pitchFamily="34" charset="0"/>
              <a:cs typeface="Arial" panose="020B0604020202020204" pitchFamily="34" charset="0"/>
            </a:endParaRPr>
          </a:p>
          <a:p>
            <a:endParaRPr lang="en-US" dirty="0">
              <a:solidFill>
                <a:srgbClr val="404040"/>
              </a:solidFill>
            </a:endParaRPr>
          </a:p>
          <a:p>
            <a:pPr lvl="1"/>
            <a:endParaRPr lang="en-US" dirty="0">
              <a:solidFill>
                <a:srgbClr val="404040"/>
              </a:solidFill>
              <a:latin typeface="Arial" panose="020B0604020202020204" pitchFamily="34" charset="0"/>
              <a:cs typeface="Arial" panose="020B0604020202020204" pitchFamily="34" charset="0"/>
            </a:endParaRPr>
          </a:p>
          <a:p>
            <a:pPr lvl="1"/>
            <a:endParaRPr lang="en-US" dirty="0">
              <a:solidFill>
                <a:srgbClr val="404040"/>
              </a:solidFill>
            </a:endParaRPr>
          </a:p>
        </p:txBody>
      </p:sp>
    </p:spTree>
    <p:extLst>
      <p:ext uri="{BB962C8B-B14F-4D97-AF65-F5344CB8AC3E}">
        <p14:creationId xmlns:p14="http://schemas.microsoft.com/office/powerpoint/2010/main" val="3565573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03711B-54E7-4F48-B438-662F9DFC657B}"/>
              </a:ext>
            </a:extLst>
          </p:cNvPr>
          <p:cNvSpPr>
            <a:spLocks noGrp="1"/>
          </p:cNvSpPr>
          <p:nvPr>
            <p:ph type="title" idx="4294967295"/>
          </p:nvPr>
        </p:nvSpPr>
        <p:spPr>
          <a:xfrm>
            <a:off x="1939591" y="2809188"/>
            <a:ext cx="9507693" cy="606444"/>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rmAutofit/>
          </a:bodyPr>
          <a:lstStyle/>
          <a:p>
            <a:pPr algn="r">
              <a:spcBef>
                <a:spcPts val="422"/>
              </a:spcBef>
              <a:defRPr/>
            </a:pPr>
            <a:r>
              <a:rPr lang="en-US" sz="2000" dirty="0">
                <a:solidFill>
                  <a:schemeClr val="bg1"/>
                </a:solidFill>
                <a:latin typeface="Arial"/>
                <a:ea typeface="+mn-ea"/>
                <a:cs typeface="Arial"/>
              </a:rPr>
              <a:t>Q&amp;A/Discussion</a:t>
            </a:r>
            <a:endParaRPr lang="en-US" dirty="0">
              <a:solidFill>
                <a:schemeClr val="bg1"/>
              </a:solidFill>
              <a:ea typeface="+mn-ea"/>
            </a:endParaRPr>
          </a:p>
        </p:txBody>
      </p:sp>
    </p:spTree>
    <p:extLst>
      <p:ext uri="{BB962C8B-B14F-4D97-AF65-F5344CB8AC3E}">
        <p14:creationId xmlns:p14="http://schemas.microsoft.com/office/powerpoint/2010/main" val="3593990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9723B-A885-1579-677D-1399679DA948}"/>
              </a:ext>
            </a:extLst>
          </p:cNvPr>
          <p:cNvSpPr>
            <a:spLocks noGrp="1"/>
          </p:cNvSpPr>
          <p:nvPr>
            <p:ph type="title"/>
          </p:nvPr>
        </p:nvSpPr>
        <p:spPr>
          <a:xfrm>
            <a:off x="477543" y="357226"/>
            <a:ext cx="11049000" cy="1325033"/>
          </a:xfrm>
        </p:spPr>
        <p:txBody>
          <a:bodyPr/>
          <a:lstStyle/>
          <a:p>
            <a:pPr algn="ctr"/>
            <a:r>
              <a:rPr lang="en-US" dirty="0">
                <a:solidFill>
                  <a:srgbClr val="000000"/>
                </a:solidFill>
              </a:rPr>
              <a:t>Thank you!</a:t>
            </a:r>
            <a:br>
              <a:rPr lang="en-US" dirty="0">
                <a:solidFill>
                  <a:srgbClr val="000000"/>
                </a:solidFill>
              </a:rPr>
            </a:br>
            <a:r>
              <a:rPr lang="en-US" dirty="0">
                <a:solidFill>
                  <a:srgbClr val="000000"/>
                </a:solidFill>
              </a:rPr>
              <a:t>Next NNDSS eSHARE: August 20, 2024</a:t>
            </a:r>
          </a:p>
        </p:txBody>
      </p:sp>
      <p:pic>
        <p:nvPicPr>
          <p:cNvPr id="2" name="Graphic 1" descr="Open book with solid fill">
            <a:extLst>
              <a:ext uri="{FF2B5EF4-FFF2-40B4-BE49-F238E27FC236}">
                <a16:creationId xmlns:a16="http://schemas.microsoft.com/office/drawing/2014/main" id="{881E4A7F-C4A9-FE9F-A805-36A3547B8B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4331" y="1848079"/>
            <a:ext cx="808679" cy="808679"/>
          </a:xfrm>
          <a:prstGeom prst="rect">
            <a:avLst/>
          </a:prstGeom>
        </p:spPr>
      </p:pic>
      <p:sp>
        <p:nvSpPr>
          <p:cNvPr id="4" name="Content Placeholder 2">
            <a:extLst>
              <a:ext uri="{FF2B5EF4-FFF2-40B4-BE49-F238E27FC236}">
                <a16:creationId xmlns:a16="http://schemas.microsoft.com/office/drawing/2014/main" id="{6433921B-FEC5-62C9-F00A-C263124DB3C7}"/>
              </a:ext>
            </a:extLst>
          </p:cNvPr>
          <p:cNvSpPr txBox="1">
            <a:spLocks/>
          </p:cNvSpPr>
          <p:nvPr/>
        </p:nvSpPr>
        <p:spPr bwMode="auto">
          <a:xfrm>
            <a:off x="46667"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Subscribe to </a:t>
            </a:r>
            <a:br>
              <a:rPr lang="en-US" altLang="en-US" sz="1733" dirty="0">
                <a:solidFill>
                  <a:srgbClr val="28434E"/>
                </a:solidFill>
                <a:latin typeface="AvenirNext LT Pro Regular" panose="020B0504020202020204" pitchFamily="34" charset="77"/>
              </a:rPr>
            </a:br>
            <a:r>
              <a:rPr lang="en-US" altLang="en-US" sz="1733" i="1" dirty="0">
                <a:solidFill>
                  <a:srgbClr val="28434E"/>
                </a:solidFill>
                <a:latin typeface="AvenirNext LT Pro Regular" panose="020B0504020202020204" pitchFamily="34" charset="77"/>
                <a:hlinkClick r:id="rId4"/>
              </a:rPr>
              <a:t>Case Surveillance News</a:t>
            </a:r>
            <a:endParaRPr lang="en-US" altLang="en-US" sz="1733" dirty="0">
              <a:solidFill>
                <a:srgbClr val="28434E"/>
              </a:solidFill>
              <a:latin typeface="AvenirNext LT Pro Regular" panose="020B0504020202020204" pitchFamily="34" charset="77"/>
            </a:endParaRPr>
          </a:p>
        </p:txBody>
      </p:sp>
      <p:pic>
        <p:nvPicPr>
          <p:cNvPr id="5" name="Graphic 4" descr="Blueprint with solid fill">
            <a:extLst>
              <a:ext uri="{FF2B5EF4-FFF2-40B4-BE49-F238E27FC236}">
                <a16:creationId xmlns:a16="http://schemas.microsoft.com/office/drawing/2014/main" id="{C4A23541-8C0E-1AA3-3A74-99C3CBCF4B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2379" y="1848079"/>
            <a:ext cx="808679" cy="808679"/>
          </a:xfrm>
          <a:prstGeom prst="rect">
            <a:avLst/>
          </a:prstGeom>
        </p:spPr>
      </p:pic>
      <p:sp>
        <p:nvSpPr>
          <p:cNvPr id="6" name="Content Placeholder 2">
            <a:extLst>
              <a:ext uri="{FF2B5EF4-FFF2-40B4-BE49-F238E27FC236}">
                <a16:creationId xmlns:a16="http://schemas.microsoft.com/office/drawing/2014/main" id="{5CCC9DB8-AC35-1A02-7D65-F00BB3F810C3}"/>
              </a:ext>
            </a:extLst>
          </p:cNvPr>
          <p:cNvSpPr txBox="1">
            <a:spLocks/>
          </p:cNvSpPr>
          <p:nvPr/>
        </p:nvSpPr>
        <p:spPr bwMode="auto">
          <a:xfrm>
            <a:off x="3062064" y="2705489"/>
            <a:ext cx="2812840"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Access NNDSS’ </a:t>
            </a:r>
            <a:r>
              <a:rPr lang="en-US" altLang="en-US" sz="1733" dirty="0">
                <a:solidFill>
                  <a:srgbClr val="28434E"/>
                </a:solidFill>
                <a:latin typeface="AvenirNext LT Pro Regular" panose="020B0504020202020204" pitchFamily="34" charset="77"/>
                <a:hlinkClick r:id="rId4"/>
              </a:rPr>
              <a:t>Technical Resource Center</a:t>
            </a:r>
            <a:endParaRPr lang="en-US" altLang="en-US" sz="1733" dirty="0">
              <a:solidFill>
                <a:srgbClr val="28434E"/>
              </a:solidFill>
              <a:latin typeface="AvenirNext LT Pro Regular" panose="020B0504020202020204" pitchFamily="34" charset="77"/>
            </a:endParaRPr>
          </a:p>
        </p:txBody>
      </p:sp>
      <p:pic>
        <p:nvPicPr>
          <p:cNvPr id="7" name="Graphic 6" descr="Cloud Computing with solid fill">
            <a:extLst>
              <a:ext uri="{FF2B5EF4-FFF2-40B4-BE49-F238E27FC236}">
                <a16:creationId xmlns:a16="http://schemas.microsoft.com/office/drawing/2014/main" id="{FD2799B3-17BC-37C7-C6A1-90ECAB30D3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06625" y="1848079"/>
            <a:ext cx="808679" cy="808679"/>
          </a:xfrm>
          <a:prstGeom prst="rect">
            <a:avLst/>
          </a:prstGeom>
        </p:spPr>
      </p:pic>
      <p:sp>
        <p:nvSpPr>
          <p:cNvPr id="8" name="Content Placeholder 2">
            <a:extLst>
              <a:ext uri="{FF2B5EF4-FFF2-40B4-BE49-F238E27FC236}">
                <a16:creationId xmlns:a16="http://schemas.microsoft.com/office/drawing/2014/main" id="{5C02BC00-ADE7-33D7-A957-86E2A071BEAD}"/>
              </a:ext>
            </a:extLst>
          </p:cNvPr>
          <p:cNvSpPr txBox="1">
            <a:spLocks/>
          </p:cNvSpPr>
          <p:nvPr/>
        </p:nvSpPr>
        <p:spPr bwMode="auto">
          <a:xfrm>
            <a:off x="6002045"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Email </a:t>
            </a:r>
            <a:r>
              <a:rPr lang="en-US" altLang="en-US" sz="1733" dirty="0">
                <a:solidFill>
                  <a:srgbClr val="28434E"/>
                </a:solidFill>
                <a:latin typeface="AvenirNext LT Pro Regular" panose="020B0504020202020204" pitchFamily="34" charset="77"/>
                <a:hlinkClick r:id="rId9"/>
              </a:rPr>
              <a:t>edx@cdc.gov</a:t>
            </a:r>
            <a:r>
              <a:rPr lang="en-US" altLang="en-US" sz="1733" dirty="0">
                <a:solidFill>
                  <a:srgbClr val="28434E"/>
                </a:solidFill>
                <a:latin typeface="AvenirNext LT Pro Regular" panose="020B0504020202020204" pitchFamily="34" charset="77"/>
              </a:rPr>
              <a:t> for technical help</a:t>
            </a:r>
          </a:p>
        </p:txBody>
      </p:sp>
      <p:pic>
        <p:nvPicPr>
          <p:cNvPr id="9" name="Graphic 8" descr="Blockchain with solid fill">
            <a:extLst>
              <a:ext uri="{FF2B5EF4-FFF2-40B4-BE49-F238E27FC236}">
                <a16:creationId xmlns:a16="http://schemas.microsoft.com/office/drawing/2014/main" id="{A10485F7-7B95-F718-B770-CF67F1905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55698" y="1848079"/>
            <a:ext cx="808679" cy="808679"/>
          </a:xfrm>
          <a:prstGeom prst="rect">
            <a:avLst/>
          </a:prstGeom>
        </p:spPr>
      </p:pic>
      <p:sp>
        <p:nvSpPr>
          <p:cNvPr id="10" name="Content Placeholder 2">
            <a:extLst>
              <a:ext uri="{FF2B5EF4-FFF2-40B4-BE49-F238E27FC236}">
                <a16:creationId xmlns:a16="http://schemas.microsoft.com/office/drawing/2014/main" id="{96DA8EEC-9E7C-6044-96BF-BA652AD534EE}"/>
              </a:ext>
            </a:extLst>
          </p:cNvPr>
          <p:cNvSpPr txBox="1">
            <a:spLocks/>
          </p:cNvSpPr>
          <p:nvPr/>
        </p:nvSpPr>
        <p:spPr bwMode="auto">
          <a:xfrm>
            <a:off x="8942019" y="2705489"/>
            <a:ext cx="3048853"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Learn about </a:t>
            </a:r>
            <a:r>
              <a:rPr lang="en-US" altLang="en-US" sz="1733" dirty="0">
                <a:solidFill>
                  <a:srgbClr val="28434E"/>
                </a:solidFill>
                <a:latin typeface="AvenirNext LT Pro Regular" panose="020B0504020202020204" pitchFamily="34" charset="77"/>
                <a:hlinkClick r:id="rId12"/>
              </a:rPr>
              <a:t>case surveillance modernization</a:t>
            </a:r>
            <a:endParaRPr lang="en-US" altLang="en-US" sz="1733" dirty="0">
              <a:solidFill>
                <a:srgbClr val="28434E"/>
              </a:solidFill>
              <a:latin typeface="AvenirNext LT Pro Regular" panose="020B0504020202020204" pitchFamily="34" charset="77"/>
            </a:endParaRPr>
          </a:p>
        </p:txBody>
      </p:sp>
    </p:spTree>
    <p:extLst>
      <p:ext uri="{BB962C8B-B14F-4D97-AF65-F5344CB8AC3E}">
        <p14:creationId xmlns:p14="http://schemas.microsoft.com/office/powerpoint/2010/main" val="1437846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918C5-AA51-DCCC-7D65-1F0EF26B516B}"/>
              </a:ext>
              <a:ext uri="{C183D7F6-B498-43B3-948B-1728B52AA6E4}">
                <adec:decorative xmlns:adec="http://schemas.microsoft.com/office/drawing/2017/decorative" val="1"/>
              </a:ext>
            </a:extLst>
          </p:cNvPr>
          <p:cNvSpPr>
            <a:spLocks noGrp="1"/>
          </p:cNvSpPr>
          <p:nvPr>
            <p:ph type="body" sz="quarter" idx="10"/>
          </p:nvPr>
        </p:nvSpPr>
        <p:spPr>
          <a:xfrm>
            <a:off x="609600" y="1417639"/>
            <a:ext cx="10972800" cy="4596759"/>
          </a:xfrm>
        </p:spPr>
        <p:txBody>
          <a:bodyPr/>
          <a:lstStyle/>
          <a:p>
            <a:pPr>
              <a:lnSpc>
                <a:spcPct val="114583"/>
              </a:lnSpc>
            </a:pPr>
            <a:r>
              <a:rPr lang="en-US" dirty="0"/>
              <a:t>Reporting exceptions for COVID-19 for 2023 are reported to CDC via the Epi-Info web form.</a:t>
            </a:r>
          </a:p>
          <a:p>
            <a:pPr lvl="1" indent="-226054">
              <a:lnSpc>
                <a:spcPct val="115740"/>
              </a:lnSpc>
            </a:pPr>
            <a:r>
              <a:rPr lang="en-US" dirty="0"/>
              <a:t>The Smartsheet form linked in MVPS will </a:t>
            </a:r>
            <a:r>
              <a:rPr lang="en-US" i="1" u="sng" dirty="0"/>
              <a:t>not</a:t>
            </a:r>
            <a:r>
              <a:rPr lang="en-US" dirty="0"/>
              <a:t> be used for reporting a COVID-19 reporting exception.</a:t>
            </a:r>
            <a:endParaRPr lang="en-US" dirty="0">
              <a:cs typeface="Calibri" panose="020F0502020204030204" pitchFamily="34" charset="0"/>
            </a:endParaRPr>
          </a:p>
          <a:p>
            <a:pPr>
              <a:lnSpc>
                <a:spcPct val="114583"/>
              </a:lnSpc>
            </a:pPr>
            <a:r>
              <a:rPr lang="en-US" dirty="0"/>
              <a:t>If you requested a reporting exception in the Epi-Info web form, this exception will be reflected in the 2023 Annual Tables.</a:t>
            </a:r>
            <a:endParaRPr lang="en-US" dirty="0">
              <a:cs typeface="Calibri" panose="020F0502020204030204" pitchFamily="34" charset="0"/>
            </a:endParaRPr>
          </a:p>
          <a:p>
            <a:pPr>
              <a:lnSpc>
                <a:spcPct val="114583"/>
              </a:lnSpc>
            </a:pPr>
            <a:r>
              <a:rPr lang="en-US" dirty="0"/>
              <a:t>The reporting exception requested in the Epi-Info form will not be listed in the Reporting Exceptions screen in the MVPS Reconciliation module.</a:t>
            </a:r>
            <a:endParaRPr lang="en-US" dirty="0">
              <a:cs typeface="Calibri" panose="020F0502020204030204" pitchFamily="34" charset="0"/>
            </a:endParaRPr>
          </a:p>
          <a:p>
            <a:pPr lvl="1" indent="-226054">
              <a:lnSpc>
                <a:spcPct val="115740"/>
              </a:lnSpc>
            </a:pPr>
            <a:r>
              <a:rPr lang="en-US" dirty="0"/>
              <a:t>These updates will be integrated into MVPS after the reconciliation period.</a:t>
            </a:r>
            <a:endParaRPr lang="en-US" dirty="0">
              <a:cs typeface="Calibri" panose="020F0502020204030204" pitchFamily="34" charset="0"/>
            </a:endParaRPr>
          </a:p>
          <a:p>
            <a:pPr lvl="1" indent="-226054">
              <a:lnSpc>
                <a:spcPct val="115740"/>
              </a:lnSpc>
            </a:pPr>
            <a:r>
              <a:rPr lang="en-US" dirty="0"/>
              <a:t>State epidemiologists should still approve reporting exceptions if all other exceptions are correct.</a:t>
            </a:r>
            <a:endParaRPr lang="en-US" dirty="0">
              <a:cs typeface="Calibri" panose="020F0502020204030204" pitchFamily="34" charset="0"/>
            </a:endParaRPr>
          </a:p>
          <a:p>
            <a:pPr>
              <a:lnSpc>
                <a:spcPct val="114583"/>
              </a:lnSpc>
            </a:pPr>
            <a:endParaRPr lang="en-US" dirty="0">
              <a:cs typeface="Calibri" panose="020F0502020204030204" pitchFamily="34" charset="0"/>
            </a:endParaRPr>
          </a:p>
        </p:txBody>
      </p:sp>
      <p:sp>
        <p:nvSpPr>
          <p:cNvPr id="3" name="Title 2">
            <a:extLst>
              <a:ext uri="{FF2B5EF4-FFF2-40B4-BE49-F238E27FC236}">
                <a16:creationId xmlns:a16="http://schemas.microsoft.com/office/drawing/2014/main" id="{BFD77F29-D6C4-BBBE-D5E6-5A6B96DE20E5}"/>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b" anchorCtr="0"/>
          <a:lstStyle/>
          <a:p>
            <a:pPr>
              <a:lnSpc>
                <a:spcPct val="111607"/>
              </a:lnSpc>
            </a:pPr>
            <a:r>
              <a:rPr lang="en-US" dirty="0"/>
              <a:t>Reporting Exceptions for COVID-19</a:t>
            </a:r>
          </a:p>
        </p:txBody>
      </p:sp>
    </p:spTree>
    <p:extLst>
      <p:ext uri="{BB962C8B-B14F-4D97-AF65-F5344CB8AC3E}">
        <p14:creationId xmlns:p14="http://schemas.microsoft.com/office/powerpoint/2010/main" val="5401776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0CECE7-92C1-7B5B-8702-E01700B565C1}"/>
              </a:ext>
            </a:extLst>
          </p:cNvPr>
          <p:cNvSpPr>
            <a:spLocks noGrp="1"/>
          </p:cNvSpPr>
          <p:nvPr>
            <p:ph type="title"/>
          </p:nvPr>
        </p:nvSpPr>
        <p:spPr/>
        <p:txBody>
          <a:bodyPr lIns="121920" tIns="60960" rIns="121920" bIns="60960" anchor="b" anchorCtr="0"/>
          <a:lstStyle/>
          <a:p>
            <a:pPr>
              <a:lnSpc>
                <a:spcPct val="111607"/>
              </a:lnSpc>
            </a:pPr>
            <a:r>
              <a:rPr lang="en-US" dirty="0"/>
              <a:t>Mpox Reconciliation Office Hours</a:t>
            </a:r>
          </a:p>
        </p:txBody>
      </p:sp>
      <p:sp>
        <p:nvSpPr>
          <p:cNvPr id="2" name="Text Placeholder 1">
            <a:extLst>
              <a:ext uri="{FF2B5EF4-FFF2-40B4-BE49-F238E27FC236}">
                <a16:creationId xmlns:a16="http://schemas.microsoft.com/office/drawing/2014/main" id="{7CAB14A2-91F1-A180-FDB7-146888D21165}"/>
              </a:ext>
            </a:extLst>
          </p:cNvPr>
          <p:cNvSpPr>
            <a:spLocks noGrp="1"/>
          </p:cNvSpPr>
          <p:nvPr>
            <p:ph type="body" sz="quarter" idx="10"/>
          </p:nvPr>
        </p:nvSpPr>
        <p:spPr/>
        <p:txBody>
          <a:bodyPr/>
          <a:lstStyle/>
          <a:p>
            <a:pPr>
              <a:lnSpc>
                <a:spcPct val="114583"/>
              </a:lnSpc>
            </a:pPr>
            <a:r>
              <a:rPr lang="en-US" dirty="0"/>
              <a:t>The Poxvirus and Rabies Branch Informatics team is hosting two open office hours to provide mpox reconciliation support:</a:t>
            </a:r>
          </a:p>
          <a:p>
            <a:pPr marL="0" indent="0" algn="ctr">
              <a:lnSpc>
                <a:spcPct val="114583"/>
              </a:lnSpc>
              <a:buNone/>
            </a:pPr>
            <a:r>
              <a:rPr lang="en-US" dirty="0"/>
              <a:t>August 8, 2:00PM EST</a:t>
            </a:r>
            <a:endParaRPr lang="en-US" dirty="0">
              <a:cs typeface="Calibri" panose="020F0502020204030204" pitchFamily="34" charset="0"/>
            </a:endParaRPr>
          </a:p>
          <a:p>
            <a:pPr marL="0" indent="0" algn="ctr">
              <a:lnSpc>
                <a:spcPct val="114583"/>
              </a:lnSpc>
              <a:buNone/>
            </a:pPr>
            <a:endParaRPr lang="en-US" dirty="0">
              <a:cs typeface="Calibri" panose="020F0502020204030204" pitchFamily="34" charset="0"/>
            </a:endParaRPr>
          </a:p>
          <a:p>
            <a:pPr>
              <a:lnSpc>
                <a:spcPct val="114583"/>
              </a:lnSpc>
            </a:pPr>
            <a:r>
              <a:rPr lang="en-US" u="sng" dirty="0"/>
              <a:t>Bring your questions!</a:t>
            </a:r>
            <a:r>
              <a:rPr lang="en-US" dirty="0"/>
              <a:t> </a:t>
            </a:r>
            <a:endParaRPr lang="en-US" dirty="0">
              <a:cs typeface="Calibri" panose="020F0502020204030204" pitchFamily="34" charset="0"/>
            </a:endParaRPr>
          </a:p>
          <a:p>
            <a:pPr lvl="1" indent="-226054">
              <a:lnSpc>
                <a:spcPct val="115740"/>
              </a:lnSpc>
            </a:pPr>
            <a:r>
              <a:rPr lang="en-US" dirty="0"/>
              <a:t>This is an open forum for jurisdictions to chat with representatives from mpox and NNDSS about mpox data.</a:t>
            </a:r>
            <a:endParaRPr lang="en-US" dirty="0">
              <a:cs typeface="Calibri" panose="020F0502020204030204" pitchFamily="34" charset="0"/>
            </a:endParaRPr>
          </a:p>
          <a:p>
            <a:pPr marL="382684" lvl="1" indent="0">
              <a:lnSpc>
                <a:spcPct val="115740"/>
              </a:lnSpc>
              <a:buNone/>
            </a:pPr>
            <a:endParaRPr lang="en-US" dirty="0">
              <a:cs typeface="Calibri" panose="020F0502020204030204" pitchFamily="34" charset="0"/>
            </a:endParaRPr>
          </a:p>
          <a:p>
            <a:pPr>
              <a:lnSpc>
                <a:spcPct val="114583"/>
              </a:lnSpc>
            </a:pPr>
            <a:r>
              <a:rPr lang="en-US" dirty="0"/>
              <a:t>Please email </a:t>
            </a:r>
            <a:r>
              <a:rPr lang="en-US" dirty="0">
                <a:hlinkClick r:id="rId3"/>
              </a:rPr>
              <a:t>poxvirus@cdc.gov</a:t>
            </a:r>
            <a:r>
              <a:rPr lang="en-US" dirty="0"/>
              <a:t> for the calendar invite.</a:t>
            </a:r>
            <a:endParaRPr lang="en-US" dirty="0">
              <a:cs typeface="Calibri" panose="020F0502020204030204" pitchFamily="34" charset="0"/>
            </a:endParaRPr>
          </a:p>
        </p:txBody>
      </p:sp>
    </p:spTree>
    <p:extLst>
      <p:ext uri="{BB962C8B-B14F-4D97-AF65-F5344CB8AC3E}">
        <p14:creationId xmlns:p14="http://schemas.microsoft.com/office/powerpoint/2010/main" val="15743647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09684A-635C-CD5B-2483-E68B7A7532ED}"/>
              </a:ext>
            </a:extLst>
          </p:cNvPr>
          <p:cNvSpPr>
            <a:spLocks noGrp="1"/>
          </p:cNvSpPr>
          <p:nvPr>
            <p:ph type="title"/>
          </p:nvPr>
        </p:nvSpPr>
        <p:spPr/>
        <p:txBody>
          <a:bodyPr lIns="121920" tIns="60960" rIns="121920" bIns="60960" anchor="b" anchorCtr="0"/>
          <a:lstStyle/>
          <a:p>
            <a:pPr>
              <a:lnSpc>
                <a:spcPct val="111607"/>
              </a:lnSpc>
            </a:pPr>
            <a:r>
              <a:rPr lang="en-US" dirty="0"/>
              <a:t>Reconciliation Support</a:t>
            </a:r>
          </a:p>
        </p:txBody>
      </p:sp>
      <p:sp>
        <p:nvSpPr>
          <p:cNvPr id="2" name="Text Placeholder 1">
            <a:extLst>
              <a:ext uri="{FF2B5EF4-FFF2-40B4-BE49-F238E27FC236}">
                <a16:creationId xmlns:a16="http://schemas.microsoft.com/office/drawing/2014/main" id="{F7A52FF0-197C-0F97-9D27-C1B6E81FB3B2}"/>
              </a:ext>
            </a:extLst>
          </p:cNvPr>
          <p:cNvSpPr>
            <a:spLocks noGrp="1"/>
          </p:cNvSpPr>
          <p:nvPr>
            <p:ph type="body" sz="quarter" idx="10"/>
          </p:nvPr>
        </p:nvSpPr>
        <p:spPr>
          <a:xfrm>
            <a:off x="609600" y="1826607"/>
            <a:ext cx="10972800" cy="4176467"/>
          </a:xfrm>
        </p:spPr>
        <p:txBody>
          <a:bodyPr/>
          <a:lstStyle/>
          <a:p>
            <a:pPr marL="0" indent="0" algn="ctr">
              <a:lnSpc>
                <a:spcPct val="95486"/>
              </a:lnSpc>
              <a:buNone/>
            </a:pPr>
            <a:r>
              <a:rPr lang="en-US" sz="3200" dirty="0">
                <a:hlinkClick r:id="rId3"/>
              </a:rPr>
              <a:t>edx@cdc.gov</a:t>
            </a:r>
            <a:endParaRPr lang="en-US" sz="3200" dirty="0">
              <a:cs typeface="Calibri" panose="020F0502020204030204" pitchFamily="34" charset="0"/>
            </a:endParaRPr>
          </a:p>
          <a:p>
            <a:pPr marL="0" indent="0" algn="ctr">
              <a:lnSpc>
                <a:spcPct val="95486"/>
              </a:lnSpc>
              <a:buNone/>
            </a:pPr>
            <a:r>
              <a:rPr lang="en-US" sz="3200" dirty="0"/>
              <a:t>Include “Reconciliation” in the subject line</a:t>
            </a:r>
            <a:endParaRPr lang="en-US" sz="3200" dirty="0">
              <a:cs typeface="Calibri" panose="020F0502020204030204" pitchFamily="34" charset="0"/>
            </a:endParaRPr>
          </a:p>
          <a:p>
            <a:pPr marL="0" indent="0">
              <a:lnSpc>
                <a:spcPct val="114583"/>
              </a:lnSpc>
              <a:buNone/>
            </a:pPr>
            <a:endParaRPr lang="en-US" dirty="0">
              <a:cs typeface="Calibri" panose="020F0502020204030204" pitchFamily="34" charset="0"/>
            </a:endParaRPr>
          </a:p>
        </p:txBody>
      </p:sp>
      <p:pic>
        <p:nvPicPr>
          <p:cNvPr id="4" name="Picture 3">
            <a:extLst>
              <a:ext uri="{FF2B5EF4-FFF2-40B4-BE49-F238E27FC236}">
                <a16:creationId xmlns:a16="http://schemas.microsoft.com/office/drawing/2014/main" id="{8DBE4F13-F27C-E070-0E64-90DD15F139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34582" y="3133165"/>
            <a:ext cx="2922837" cy="3101787"/>
          </a:xfrm>
          <a:prstGeom prst="rect">
            <a:avLst/>
          </a:prstGeom>
        </p:spPr>
      </p:pic>
    </p:spTree>
    <p:extLst>
      <p:ext uri="{BB962C8B-B14F-4D97-AF65-F5344CB8AC3E}">
        <p14:creationId xmlns:p14="http://schemas.microsoft.com/office/powerpoint/2010/main" val="356784923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99162-3F18-8E46-AA7A-C94C5C0C116D}"/>
              </a:ext>
            </a:extLst>
          </p:cNvPr>
          <p:cNvSpPr>
            <a:spLocks noGrp="1"/>
          </p:cNvSpPr>
          <p:nvPr>
            <p:ph type="title"/>
          </p:nvPr>
        </p:nvSpPr>
        <p:spPr/>
        <p:txBody>
          <a:bodyPr>
            <a:normAutofit/>
          </a:bodyPr>
          <a:lstStyle/>
          <a:p>
            <a:r>
              <a:rPr lang="en-US" sz="4000" dirty="0">
                <a:latin typeface="Arial"/>
                <a:cs typeface="Arial"/>
              </a:rPr>
              <a:t>Agenda</a:t>
            </a:r>
            <a:endParaRPr lang="en-US" sz="4000" dirty="0"/>
          </a:p>
        </p:txBody>
      </p:sp>
      <p:sp>
        <p:nvSpPr>
          <p:cNvPr id="3" name="Content Placeholder 2">
            <a:extLst>
              <a:ext uri="{FF2B5EF4-FFF2-40B4-BE49-F238E27FC236}">
                <a16:creationId xmlns:a16="http://schemas.microsoft.com/office/drawing/2014/main" id="{42D520DA-088C-E64C-97DD-9C49F127E833}"/>
              </a:ext>
            </a:extLst>
          </p:cNvPr>
          <p:cNvSpPr>
            <a:spLocks noGrp="1"/>
          </p:cNvSpPr>
          <p:nvPr>
            <p:ph idx="1"/>
          </p:nvPr>
        </p:nvSpPr>
        <p:spPr/>
        <p:txBody>
          <a:bodyPr vert="horz" lIns="38576" tIns="19289" rIns="38576" bIns="19289" rtlCol="0" anchor="t">
            <a:normAutofit/>
          </a:bodyPr>
          <a:lstStyle/>
          <a:p>
            <a:pPr>
              <a:defRPr/>
            </a:pPr>
            <a:r>
              <a:rPr lang="en-US" sz="2400" dirty="0">
                <a:latin typeface="Arial"/>
                <a:cs typeface="Arial"/>
              </a:rPr>
              <a:t>Overview of 2024 CSTE Annual Conference – Becky Lampkins</a:t>
            </a:r>
            <a:endParaRPr lang="en-US" sz="2400" dirty="0">
              <a:latin typeface="Arial"/>
              <a:ea typeface="Calibri" panose="020F0502020204030204"/>
              <a:cs typeface="Arial"/>
            </a:endParaRPr>
          </a:p>
          <a:p>
            <a:pPr>
              <a:defRPr/>
            </a:pPr>
            <a:r>
              <a:rPr lang="en-US" sz="2400" dirty="0">
                <a:latin typeface="Arial"/>
                <a:cs typeface="Arial"/>
              </a:rPr>
              <a:t>Recap of Surveillance/Informatics Conference Workshop – Taylor Pinsent, Bridget Teevan</a:t>
            </a:r>
            <a:endParaRPr lang="en-US" sz="2400" dirty="0">
              <a:latin typeface="Arial" panose="020B0604020202020204" pitchFamily="34" charset="0"/>
              <a:cs typeface="Arial" panose="020B0604020202020204" pitchFamily="34" charset="0"/>
            </a:endParaRPr>
          </a:p>
          <a:p>
            <a:pPr>
              <a:defRPr/>
            </a:pPr>
            <a:r>
              <a:rPr lang="en-US" sz="2400" dirty="0">
                <a:latin typeface="Arial"/>
                <a:cs typeface="Arial"/>
              </a:rPr>
              <a:t>Review of Approved 2024 CSTE Position Statements - Kirtana Ramadugu </a:t>
            </a:r>
          </a:p>
          <a:p>
            <a:pPr>
              <a:defRPr/>
            </a:pPr>
            <a:r>
              <a:rPr lang="en-US" sz="2400" dirty="0">
                <a:latin typeface="Arial"/>
                <a:cs typeface="Arial"/>
              </a:rPr>
              <a:t>Highlights from the Surveillance/Informatics Track – Becky Lampkins</a:t>
            </a:r>
          </a:p>
          <a:p>
            <a:pPr>
              <a:defRPr/>
            </a:pPr>
            <a:r>
              <a:rPr lang="en-US" sz="2400" dirty="0">
                <a:latin typeface="Arial"/>
                <a:cs typeface="Arial"/>
              </a:rPr>
              <a:t>Selected CSTE S/I Subcommittee, Workgroup and Project Updates - Shaily Krishan, Becky, Taylor</a:t>
            </a:r>
          </a:p>
          <a:p>
            <a:pPr>
              <a:defRPr/>
            </a:pPr>
            <a:r>
              <a:rPr lang="en-US" sz="2400" dirty="0">
                <a:latin typeface="Arial"/>
                <a:cs typeface="Arial"/>
              </a:rPr>
              <a:t>2024-2025 Surveillance/Informatics, Data Modernization Priorities – Annie Fine</a:t>
            </a:r>
          </a:p>
          <a:p>
            <a:pPr>
              <a:defRPr/>
            </a:pPr>
            <a:r>
              <a:rPr lang="en-US" sz="2400" dirty="0">
                <a:latin typeface="Arial"/>
                <a:cs typeface="Arial"/>
              </a:rPr>
              <a:t>Q&amp;A</a:t>
            </a:r>
          </a:p>
          <a:p>
            <a:endParaRPr lang="en-US" dirty="0"/>
          </a:p>
          <a:p>
            <a:endParaRPr lang="en-US" dirty="0"/>
          </a:p>
        </p:txBody>
      </p:sp>
    </p:spTree>
    <p:extLst>
      <p:ext uri="{BB962C8B-B14F-4D97-AF65-F5344CB8AC3E}">
        <p14:creationId xmlns:p14="http://schemas.microsoft.com/office/powerpoint/2010/main" val="254928084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1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54DF4F4DB8C34A8ED55425E27BEFDB" ma:contentTypeVersion="17" ma:contentTypeDescription="Create a new document." ma:contentTypeScope="" ma:versionID="3cb4b352ec2de255d6010b99c5706fae">
  <xsd:schema xmlns:xsd="http://www.w3.org/2001/XMLSchema" xmlns:xs="http://www.w3.org/2001/XMLSchema" xmlns:p="http://schemas.microsoft.com/office/2006/metadata/properties" xmlns:ns2="8cee834a-7a4c-4b8a-8879-a0936a8e0cd0" xmlns:ns3="a7eab1f9-45c2-453d-a007-d4d706ff88d0" targetNamespace="http://schemas.microsoft.com/office/2006/metadata/properties" ma:root="true" ma:fieldsID="a368f1bcd286c4f06c9ff2cc21e545e8" ns2:_="" ns3:_="">
    <xsd:import namespace="8cee834a-7a4c-4b8a-8879-a0936a8e0cd0"/>
    <xsd:import namespace="a7eab1f9-45c2-453d-a007-d4d706ff88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ee834a-7a4c-4b8a-8879-a0936a8e0c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ace28af-2bc3-4da0-8f41-6064386be02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eab1f9-45c2-453d-a007-d4d706ff88d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51e9082-b9e9-49ad-9842-a431acbe33fc}" ma:internalName="TaxCatchAll" ma:showField="CatchAllData" ma:web="a7eab1f9-45c2-453d-a007-d4d706ff88d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cee834a-7a4c-4b8a-8879-a0936a8e0cd0">
      <Terms xmlns="http://schemas.microsoft.com/office/infopath/2007/PartnerControls"/>
    </lcf76f155ced4ddcb4097134ff3c332f>
    <TaxCatchAll xmlns="a7eab1f9-45c2-453d-a007-d4d706ff88d0" xsi:nil="true"/>
  </documentManagement>
</p:properties>
</file>

<file path=customXml/itemProps1.xml><?xml version="1.0" encoding="utf-8"?>
<ds:datastoreItem xmlns:ds="http://schemas.openxmlformats.org/officeDocument/2006/customXml" ds:itemID="{8A41C25F-B7D3-422B-A235-F350D52453BD}">
  <ds:schemaRefs>
    <ds:schemaRef ds:uri="http://schemas.microsoft.com/sharepoint/v3/contenttype/forms"/>
  </ds:schemaRefs>
</ds:datastoreItem>
</file>

<file path=customXml/itemProps2.xml><?xml version="1.0" encoding="utf-8"?>
<ds:datastoreItem xmlns:ds="http://schemas.openxmlformats.org/officeDocument/2006/customXml" ds:itemID="{CA3AE805-DAE7-46FC-9972-EDAC8DCD85FE}">
  <ds:schemaRefs>
    <ds:schemaRef ds:uri="8cee834a-7a4c-4b8a-8879-a0936a8e0cd0"/>
    <ds:schemaRef ds:uri="a7eab1f9-45c2-453d-a007-d4d706ff88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E7BB9B-356C-481E-8B57-F2A87B9C560C}">
  <ds:schemaRefs>
    <ds:schemaRef ds:uri="8cee834a-7a4c-4b8a-8879-a0936a8e0cd0"/>
    <ds:schemaRef ds:uri="http://www.w3.org/XML/1998/namespace"/>
    <ds:schemaRef ds:uri="http://purl.org/dc/elements/1.1/"/>
    <ds:schemaRef ds:uri="http://purl.org/dc/terms/"/>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a7eab1f9-45c2-453d-a007-d4d706ff88d0"/>
  </ds:schemaRefs>
</ds:datastoreItem>
</file>

<file path=docProps/app.xml><?xml version="1.0" encoding="utf-8"?>
<Properties xmlns="http://schemas.openxmlformats.org/officeDocument/2006/extended-properties" xmlns:vt="http://schemas.openxmlformats.org/officeDocument/2006/docPropsVTypes">
  <Template>CSTE Widescreen (1)</Template>
  <TotalTime>273</TotalTime>
  <Words>4845</Words>
  <Application>Microsoft Office PowerPoint</Application>
  <PresentationFormat>Widescreen</PresentationFormat>
  <Paragraphs>628</Paragraphs>
  <Slides>59</Slides>
  <Notes>48</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59</vt:i4>
      </vt:variant>
    </vt:vector>
  </HeadingPairs>
  <TitlesOfParts>
    <vt:vector size="76" baseType="lpstr">
      <vt:lpstr>Aptos</vt:lpstr>
      <vt:lpstr>Arial</vt:lpstr>
      <vt:lpstr>Arial,Sans-Serif</vt:lpstr>
      <vt:lpstr>AvenirNext LT Pro Regular</vt:lpstr>
      <vt:lpstr>Calibri</vt:lpstr>
      <vt:lpstr>Calibri Light</vt:lpstr>
      <vt:lpstr>Courier New</vt:lpstr>
      <vt:lpstr>Gill Sans MT</vt:lpstr>
      <vt:lpstr>Helvetica</vt:lpstr>
      <vt:lpstr>Myriad Web Pro</vt:lpstr>
      <vt:lpstr>Roboto Light</vt:lpstr>
      <vt:lpstr>Wingdings</vt:lpstr>
      <vt:lpstr>1_Office Theme</vt:lpstr>
      <vt:lpstr>2_Office Theme</vt:lpstr>
      <vt:lpstr>Parcel</vt:lpstr>
      <vt:lpstr>1_NCEH_ATSDR_combined</vt:lpstr>
      <vt:lpstr>NCEH_ATSDR_combined</vt:lpstr>
      <vt:lpstr>NNDSS eSHARE July 2024 Webinar</vt:lpstr>
      <vt:lpstr>Agenda</vt:lpstr>
      <vt:lpstr>Annual Reconciliation of 2023 NNDSS Data</vt:lpstr>
      <vt:lpstr>2023 Reconciliation: Roadmap to Success – July </vt:lpstr>
      <vt:lpstr>Locking Conditions Not in MVPS</vt:lpstr>
      <vt:lpstr>Reporting Exceptions for COVID-19</vt:lpstr>
      <vt:lpstr>Mpox Reconciliation Office Hours</vt:lpstr>
      <vt:lpstr>Reconciliation Support</vt:lpstr>
      <vt:lpstr>Agenda</vt:lpstr>
      <vt:lpstr>Overview of 2024 CSTE Annual Conference - Becky Lampkins</vt:lpstr>
      <vt:lpstr>2024 CSTE Annual Conference</vt:lpstr>
      <vt:lpstr>Attendance and Sessions</vt:lpstr>
      <vt:lpstr>Gold Sponsors</vt:lpstr>
      <vt:lpstr>Silver Sponsors</vt:lpstr>
      <vt:lpstr>Monday’s Plenary Speaker</vt:lpstr>
      <vt:lpstr>Tuesday’s Plenary Speakers</vt:lpstr>
      <vt:lpstr>Wednesday’s Plenary Speakers</vt:lpstr>
      <vt:lpstr>Business Meeting, Thurs 6/13/24</vt:lpstr>
      <vt:lpstr>2024-25 Executive Board </vt:lpstr>
      <vt:lpstr>CSTE Connect</vt:lpstr>
      <vt:lpstr>Recap of S/I Conference Workshop – Taylor Pinsent &amp; Bridget Teevan</vt:lpstr>
      <vt:lpstr>2024 Surveillance/ Informatics Workshop:  Rivers of Data, Bridges of "STLT": Elevating Public Health Informatics</vt:lpstr>
      <vt:lpstr>Workshop Agenda</vt:lpstr>
      <vt:lpstr>Opening Remarks</vt:lpstr>
      <vt:lpstr>Case Notification Panel – Minimal Data Necessary (MDN)</vt:lpstr>
      <vt:lpstr>Case Notification (MDN) Table Discussions</vt:lpstr>
      <vt:lpstr>Case Notification (MDN) Next Steps</vt:lpstr>
      <vt:lpstr>Electronic Case Reporting (eCR) Panel</vt:lpstr>
      <vt:lpstr>Data Exchange Using Fast Healthcare Interoperability Resources (FHIR) Panel:</vt:lpstr>
      <vt:lpstr>Data Exchange Using Fast Healthcare Interoperability Resources (FHIR) Table Discussions</vt:lpstr>
      <vt:lpstr>Trusted Exchange Framework and Common Agreement (TEFCA) Demo</vt:lpstr>
      <vt:lpstr>Trusted Exchange Framework and Common Agreement (TEFCA) Early Adopters Panel</vt:lpstr>
      <vt:lpstr>Thank You, Planning Committee!</vt:lpstr>
      <vt:lpstr>Review of Approved 2024 CSTE Position Statements – Kirtana Ramadugu</vt:lpstr>
      <vt:lpstr>New Case Definitions</vt:lpstr>
      <vt:lpstr>Updates to Notifiable Conditions</vt:lpstr>
      <vt:lpstr>Updates to Notifiable Conditions</vt:lpstr>
      <vt:lpstr>Updates to Notifiable Conditions</vt:lpstr>
      <vt:lpstr>Updates to Notifiable Conditions</vt:lpstr>
      <vt:lpstr>Updates to Notifiable Conditions</vt:lpstr>
      <vt:lpstr>Updates to non-Notifiable Conditions</vt:lpstr>
      <vt:lpstr>Highlights from the Surveillance/Informatics Track - Becky Lampkins</vt:lpstr>
      <vt:lpstr>Surveillance/Informatics Track Overview</vt:lpstr>
      <vt:lpstr>Selected CSTE S/I Subcommittee, Workgroup and Project Updates Becky Lampkins, Taylor Pinsent, Shaily Krishan</vt:lpstr>
      <vt:lpstr>CSTE S/I Steering Committee, Subcommittees, Workgroups</vt:lpstr>
      <vt:lpstr>Selected CSTE Activities: RCKMS &amp; eCR</vt:lpstr>
      <vt:lpstr>Data Standardization Workgroup</vt:lpstr>
      <vt:lpstr>Core Data: Scope for DSWG</vt:lpstr>
      <vt:lpstr>DSWG</vt:lpstr>
      <vt:lpstr>Data Privacy Training Series</vt:lpstr>
      <vt:lpstr>DRPASS WG Data Release Reference Document</vt:lpstr>
      <vt:lpstr>2024-2025 Surveillance/Informatics, Data Modernization Priorities – Annie Fine</vt:lpstr>
      <vt:lpstr>2024-2026 Strategic Impact Plan</vt:lpstr>
      <vt:lpstr>CSTE Surveillance and Informatics and Data Modernization (DM) Program Priorities – 2024-2025</vt:lpstr>
      <vt:lpstr>CSTE Surveillance and Informatics and Data Modernization (DM) Program Priorities – 2024-2025</vt:lpstr>
      <vt:lpstr>CSTE 2025 Annual Conference</vt:lpstr>
      <vt:lpstr>CSTE Staffing Info</vt:lpstr>
      <vt:lpstr>Q&amp;A/Discussion</vt:lpstr>
      <vt:lpstr>Thank you! Next NNDSS eSHARE: August 20, 2024</vt:lpstr>
    </vt:vector>
  </TitlesOfParts>
  <Company>CSTE, 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July 2024</dc:title>
  <dc:subject>NNDSS eSHARE - Highlights from 2023 CSTE Annual Conference</dc:subject>
  <dc:creator>Shaily Krishan</dc:creator>
  <cp:keywords>eSHARE, NNDSS, National Notifiable Diseases Surveillance System,Reconciliation, Roadmap, lock conditions, MVPS, stratification, STD, YTD, databases, conditions, Epi-info web, DCIPHER, Mpox, case, Reporting Exceptions, COVID-19, Informatics, CSTE, SI Subcommittee, Work Group, Priorities, Surveillance, Informatics, Connect, Community, Implementation, functional data, public health, strategy,DM, STLT, Interoperability, engagement,outcomes, impacts, plan, epidemiology, policy development, scope, definitions, data release, technical, platforms, Continuing Education, CE, Conference Evaluation, Resources, Position Statement, Plenary, DMI, Surveillance, Informatics, Jurisdictions, Data Strategy, Progress, Collaboration, Funding, Success Stories, Building Blocks, Core Data, Public Health Practice, Data Modernization, DMI Work Group, Interoperability, Participants, Interactive, Activity, Idea, level, Approved, Disease, Standardized, Case Definition, Infections, Reporting, Roundtable, eCR, Syndromic Surveillance, Data linkage, Data Quality, Data Vizualization, Communication, Training Opportunities, Workforce Development, Terminology, Coordination, Policy, Access, Sharing,      </cp:keywords>
  <cp:lastModifiedBy>Laspina, Michael (CDC/IOD/OPHDST)</cp:lastModifiedBy>
  <cp:revision>6</cp:revision>
  <dcterms:created xsi:type="dcterms:W3CDTF">2021-06-23T13:47:02Z</dcterms:created>
  <dcterms:modified xsi:type="dcterms:W3CDTF">2024-07-30T13:57:38Z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0x010100AB54DF4F4DB8C34A8ED55425E27BEFDB</vt:lpwstr>
  </property>
  <property fmtid="{D5CDD505-2E9C-101B-9397-08002B2CF9AE}" pid="3" name="MSIP_Label_7b94a7b8-f06c-4dfe-bdcc-9b548fd58c31_Enabled">
    <vt:lpwstr>true</vt:lpwstr>
  </property>
  <property fmtid="{D5CDD505-2E9C-101B-9397-08002B2CF9AE}" pid="4" name="MSIP_Label_7b94a7b8-f06c-4dfe-bdcc-9b548fd58c31_SetDate">
    <vt:lpwstr>2021-07-20T12:06:28Z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92792c15-2ff4-419a-a3a1-9bf337417689</vt:lpwstr>
  </property>
  <property fmtid="{D5CDD505-2E9C-101B-9397-08002B2CF9AE}" pid="9" name="MSIP_Label_7b94a7b8-f06c-4dfe-bdcc-9b548fd58c31_ContentBits">
    <vt:lpwstr>0</vt:lpwstr>
  </property>
  <property fmtid="{D5CDD505-2E9C-101B-9397-08002B2CF9AE}" pid="10" name="MediaServiceImageTags">
    <vt:lpwstr/>
  </property>
</Properties>
</file>