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28" r:id="rId5"/>
    <p:sldMasterId id="2147483850" r:id="rId6"/>
  </p:sldMasterIdLst>
  <p:notesMasterIdLst>
    <p:notesMasterId r:id="rId26"/>
  </p:notesMasterIdLst>
  <p:handoutMasterIdLst>
    <p:handoutMasterId r:id="rId27"/>
  </p:handoutMasterIdLst>
  <p:sldIdLst>
    <p:sldId id="2147473988" r:id="rId7"/>
    <p:sldId id="258" r:id="rId8"/>
    <p:sldId id="2147473992" r:id="rId9"/>
    <p:sldId id="2147474053" r:id="rId10"/>
    <p:sldId id="2147474064" r:id="rId11"/>
    <p:sldId id="2147474061" r:id="rId12"/>
    <p:sldId id="2147474066" r:id="rId13"/>
    <p:sldId id="2147474063" r:id="rId14"/>
    <p:sldId id="286" r:id="rId15"/>
    <p:sldId id="279" r:id="rId16"/>
    <p:sldId id="280" r:id="rId17"/>
    <p:sldId id="281" r:id="rId18"/>
    <p:sldId id="289" r:id="rId19"/>
    <p:sldId id="2147474060" r:id="rId20"/>
    <p:sldId id="2147474059" r:id="rId21"/>
    <p:sldId id="288" r:id="rId22"/>
    <p:sldId id="283" r:id="rId23"/>
    <p:sldId id="2147474067" r:id="rId24"/>
    <p:sldId id="2147474058" r:id="rId25"/>
  </p:sldIdLst>
  <p:sldSz cx="9144000" cy="5143500" type="screen16x9"/>
  <p:notesSz cx="7315200" cy="9601200"/>
  <p:embeddedFontLst>
    <p:embeddedFont>
      <p:font typeface="Avenir Next LT Pro Demi" panose="020F0502020204030204" pitchFamily="34" charset="0"/>
      <p:bold r:id="rId28"/>
      <p:boldItalic r:id="rId29"/>
    </p:embeddedFont>
    <p:embeddedFont>
      <p:font typeface="Calibri" panose="020F0502020204030204" pitchFamily="34" charset="0"/>
      <p:regular r:id="rId30"/>
      <p:bold r:id="rId31"/>
      <p:italic r:id="rId32"/>
      <p:boldItalic r:id="rId33"/>
    </p:embeddedFont>
    <p:embeddedFont>
      <p:font typeface="Myriad Web Pro" panose="020B0604020202020204" charset="0"/>
      <p:regular r:id="rId34"/>
      <p:bold r:id="rId35"/>
      <p:italic r:id="rId36"/>
      <p:boldItalic r:id="rId37"/>
    </p:embeddedFont>
    <p:embeddedFont>
      <p:font typeface="Open Sans" panose="020B0606030504020204" pitchFamily="34" charset="0"/>
      <p:regular r:id="rId38"/>
      <p:bold r:id="rId39"/>
      <p:italic r:id="rId40"/>
      <p:boldItalic r:id="rId41"/>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21304D-97D6-3641-5CB4-51F83844D102}" name="Hughes, Keaton (CDC/IOD/OPHDST)" initials="HK(" userId="S::qwy4@cdc.gov::d8ce0660-66bf-4d9b-b954-4737fa7010ce" providerId="AD"/>
  <p188:author id="{3493DD51-0F8E-DA98-7672-67B48A8641F1}" name="Williams, Paula O. (CDC/IOD/OPHDST)" initials="WPO(" userId="S::gvc0@cdc.gov::74054436-8995-4816-b6f8-75d610612a07" providerId="AD"/>
  <p188:author id="{4C195B5E-DFF9-9454-D15B-04E7141770CC}" name="Conners, Erin (CDC/IOD/OPHDST)" initials="CE(" userId="S::ola3@cdc.gov::a724e933-4911-4579-8682-585480591749" providerId="AD"/>
  <p188:author id="{7C551B66-E361-EBC0-6605-1AA2539A47D3}" name="Hang Nguyen, (CDC/IOD/OPHDST)" initials="HN(" userId="S::yky3@cdc.gov::8a7e3e03-04d0-4c76-a337-fc65283f8224" providerId="AD"/>
  <p188:author id="{C86F5367-EC90-24FF-B4B9-347599188DFF}" name="Williams, Cassidy (CDC/IOD/OPHDST) (CTR)" initials="CW" userId="S::rtt5@cdc.gov::abd02bae-914c-4c13-87a3-7a911b9d0a4c" providerId="AD"/>
  <p188:author id="{99A8469A-7D20-0DCC-3D98-F4D741751B82}" name="McIntyre, Anne F. (CDC/IOD/OPHDST)" initials="MAF(" userId="S::zat4@cdc.gov::d6bb9fc0-9a61-41c9-8260-614f83485ea6" providerId="AD"/>
  <p188:author id="{F7E2E4D9-65B9-8AC4-C144-35CEC621CC5C}" name="Chapman, Sandy (CDC/IOD/OPHDST)" initials="C(" userId="S::ssc3@cdc.gov::576b10ef-ea99-4973-a58a-f6b2f52b55b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7F8080"/>
    <a:srgbClr val="007D57"/>
    <a:srgbClr val="17468F"/>
    <a:srgbClr val="EEB500"/>
    <a:srgbClr val="000000"/>
    <a:srgbClr val="095BFF"/>
    <a:srgbClr val="0043C8"/>
    <a:srgbClr val="536DB3"/>
    <a:srgbClr val="993B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B9FD97-E140-44D6-AF87-73DE1928D54B}" v="1" dt="2024-03-21T15:51:37.66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15.xml"/><Relationship Id="rId34" Type="http://schemas.openxmlformats.org/officeDocument/2006/relationships/font" Target="fonts/font7.fntdata"/><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6.fntdata"/><Relationship Id="rId38" Type="http://schemas.openxmlformats.org/officeDocument/2006/relationships/font" Target="fonts/font11.fntdata"/><Relationship Id="rId46"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1B6E9F-F1CD-24DC-7D6C-95CEC800A5C6}"/>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806E86E-6E73-1DD5-CD3F-E9EB8F9B020C}"/>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D663936C-2881-4CE9-99E7-6AF8EE7C6934}" type="datetimeFigureOut">
              <a:rPr lang="en-US" smtClean="0"/>
              <a:t>3/22/2024</a:t>
            </a:fld>
            <a:endParaRPr lang="en-US" dirty="0"/>
          </a:p>
        </p:txBody>
      </p:sp>
      <p:sp>
        <p:nvSpPr>
          <p:cNvPr id="4" name="Footer Placeholder 3">
            <a:extLst>
              <a:ext uri="{FF2B5EF4-FFF2-40B4-BE49-F238E27FC236}">
                <a16:creationId xmlns:a16="http://schemas.microsoft.com/office/drawing/2014/main" id="{AB59D6CE-7945-36E3-9090-7F512C7BFCA7}"/>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33D43FD-3912-1EF5-64D0-30263F3147A2}"/>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76C96B62-684F-41F8-AB82-4B1FA3D69134}" type="slidenum">
              <a:rPr lang="en-US" smtClean="0"/>
              <a:t>‹#›</a:t>
            </a:fld>
            <a:endParaRPr lang="en-US" dirty="0"/>
          </a:p>
        </p:txBody>
      </p:sp>
    </p:spTree>
    <p:extLst>
      <p:ext uri="{BB962C8B-B14F-4D97-AF65-F5344CB8AC3E}">
        <p14:creationId xmlns:p14="http://schemas.microsoft.com/office/powerpoint/2010/main" val="621686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3/22/2024</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dirty="0"/>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6577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BB403-0D3A-4BC1-B943-7CDD939F07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4441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158191"/>
            <a:ext cx="9144000" cy="71785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1"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2"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3"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4"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5"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6"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7"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28" name="Straight Connector 27"/>
          <p:cNvCxnSpPr/>
          <p:nvPr userDrawn="1"/>
        </p:nvCxnSpPr>
        <p:spPr>
          <a:xfrm>
            <a:off x="0" y="158191"/>
            <a:ext cx="9144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457200" y="956741"/>
            <a:ext cx="8229600" cy="866834"/>
          </a:xfrm>
          <a:prstGeom prst="rect">
            <a:avLst/>
          </a:prstGeom>
        </p:spPr>
        <p:txBody>
          <a:bodyPr/>
          <a:lstStyle>
            <a:lvl1pPr algn="l">
              <a:lnSpc>
                <a:spcPts val="3000"/>
              </a:lnSpc>
              <a:defRPr sz="2800"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457200" y="2061700"/>
            <a:ext cx="6400800" cy="342900"/>
          </a:xfrm>
          <a:prstGeom prst="rect">
            <a:avLst/>
          </a:prstGeom>
        </p:spPr>
        <p:txBody>
          <a:bodyPr/>
          <a:lstStyle>
            <a:lvl1pPr marL="0" indent="0" algn="l">
              <a:buNone/>
              <a:defRPr sz="2000" b="1" baseline="0">
                <a:solidFill>
                  <a:srgbClr val="0039A6"/>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457200" y="16254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0129" y="81524"/>
            <a:ext cx="1895548" cy="726447"/>
          </a:xfrm>
          <a:prstGeom prst="rect">
            <a:avLst/>
          </a:prstGeom>
        </p:spPr>
      </p:pic>
    </p:spTree>
    <p:extLst>
      <p:ext uri="{BB962C8B-B14F-4D97-AF65-F5344CB8AC3E}">
        <p14:creationId xmlns:p14="http://schemas.microsoft.com/office/powerpoint/2010/main" val="329813044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158192"/>
            <a:ext cx="9144000" cy="71785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bk object 25"/>
          <p:cNvSpPr/>
          <p:nvPr userDrawn="1"/>
        </p:nvSpPr>
        <p:spPr>
          <a:xfrm>
            <a:off x="1"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dirty="0"/>
          </a:p>
        </p:txBody>
      </p:sp>
      <p:sp>
        <p:nvSpPr>
          <p:cNvPr id="21" name="bk object 26"/>
          <p:cNvSpPr/>
          <p:nvPr userDrawn="1"/>
        </p:nvSpPr>
        <p:spPr>
          <a:xfrm>
            <a:off x="340052"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dirty="0"/>
          </a:p>
        </p:txBody>
      </p:sp>
      <p:sp>
        <p:nvSpPr>
          <p:cNvPr id="22"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dirty="0"/>
          </a:p>
        </p:txBody>
      </p:sp>
      <p:sp>
        <p:nvSpPr>
          <p:cNvPr id="23" name="bk object 28"/>
          <p:cNvSpPr/>
          <p:nvPr userDrawn="1"/>
        </p:nvSpPr>
        <p:spPr>
          <a:xfrm>
            <a:off x="1654599"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dirty="0"/>
          </a:p>
        </p:txBody>
      </p:sp>
      <p:sp>
        <p:nvSpPr>
          <p:cNvPr id="24" name="bk object 29"/>
          <p:cNvSpPr/>
          <p:nvPr userDrawn="1"/>
        </p:nvSpPr>
        <p:spPr>
          <a:xfrm>
            <a:off x="2304806"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dirty="0"/>
          </a:p>
        </p:txBody>
      </p:sp>
      <p:sp>
        <p:nvSpPr>
          <p:cNvPr id="25" name="bk object 30"/>
          <p:cNvSpPr/>
          <p:nvPr userDrawn="1"/>
        </p:nvSpPr>
        <p:spPr>
          <a:xfrm>
            <a:off x="2554810"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dirty="0"/>
          </a:p>
        </p:txBody>
      </p:sp>
      <p:sp>
        <p:nvSpPr>
          <p:cNvPr id="26"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dirty="0"/>
          </a:p>
        </p:txBody>
      </p:sp>
      <p:sp>
        <p:nvSpPr>
          <p:cNvPr id="27"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dirty="0"/>
          </a:p>
        </p:txBody>
      </p:sp>
      <p:cxnSp>
        <p:nvCxnSpPr>
          <p:cNvPr id="28" name="Straight Connector 27"/>
          <p:cNvCxnSpPr/>
          <p:nvPr userDrawn="1"/>
        </p:nvCxnSpPr>
        <p:spPr>
          <a:xfrm>
            <a:off x="0" y="158191"/>
            <a:ext cx="9144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457200" y="956742"/>
            <a:ext cx="8229600" cy="866834"/>
          </a:xfrm>
          <a:prstGeom prst="rect">
            <a:avLst/>
          </a:prstGeom>
        </p:spPr>
        <p:txBody>
          <a:bodyPr/>
          <a:lstStyle>
            <a:lvl1pPr algn="l">
              <a:lnSpc>
                <a:spcPts val="3000"/>
              </a:lnSpc>
              <a:defRPr sz="2800"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457200" y="2061700"/>
            <a:ext cx="6400800" cy="342900"/>
          </a:xfrm>
          <a:prstGeom prst="rect">
            <a:avLst/>
          </a:prstGeom>
        </p:spPr>
        <p:txBody>
          <a:bodyPr/>
          <a:lstStyle>
            <a:lvl1pPr marL="0" indent="0" algn="l">
              <a:buNone/>
              <a:defRPr sz="2000" b="1" baseline="0">
                <a:solidFill>
                  <a:srgbClr val="0039A6"/>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457200" y="162543"/>
            <a:ext cx="6903076" cy="369332"/>
          </a:xfrm>
          <a:prstGeom prst="rect">
            <a:avLst/>
          </a:prstGeom>
          <a:noFill/>
        </p:spPr>
        <p:txBody>
          <a:bodyPr wrap="square" rtlCol="0">
            <a:spAutoFit/>
          </a:bodyPr>
          <a:lstStyle/>
          <a:p>
            <a:r>
              <a:rPr lang="en-US" sz="1800"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0130" y="81524"/>
            <a:ext cx="1895548" cy="726447"/>
          </a:xfrm>
          <a:prstGeom prst="rect">
            <a:avLst/>
          </a:prstGeom>
        </p:spPr>
      </p:pic>
    </p:spTree>
    <p:extLst>
      <p:ext uri="{BB962C8B-B14F-4D97-AF65-F5344CB8AC3E}">
        <p14:creationId xmlns:p14="http://schemas.microsoft.com/office/powerpoint/2010/main" val="232093149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41297"/>
            <a:ext cx="9144000" cy="2441448"/>
          </a:xfrm>
          <a:prstGeom prst="rect">
            <a:avLst/>
          </a:prstGeom>
        </p:spPr>
      </p:pic>
    </p:spTree>
    <p:extLst>
      <p:ext uri="{BB962C8B-B14F-4D97-AF65-F5344CB8AC3E}">
        <p14:creationId xmlns:p14="http://schemas.microsoft.com/office/powerpoint/2010/main" val="339145558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41297"/>
            <a:ext cx="9144000" cy="2441448"/>
          </a:xfrm>
          <a:prstGeom prst="rect">
            <a:avLst/>
          </a:prstGeom>
        </p:spPr>
      </p:pic>
    </p:spTree>
    <p:extLst>
      <p:ext uri="{BB962C8B-B14F-4D97-AF65-F5344CB8AC3E}">
        <p14:creationId xmlns:p14="http://schemas.microsoft.com/office/powerpoint/2010/main" val="323762085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158192"/>
            <a:ext cx="9144000" cy="71785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bk object 25"/>
          <p:cNvSpPr/>
          <p:nvPr userDrawn="1"/>
        </p:nvSpPr>
        <p:spPr>
          <a:xfrm>
            <a:off x="1"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dirty="0"/>
          </a:p>
        </p:txBody>
      </p:sp>
      <p:sp>
        <p:nvSpPr>
          <p:cNvPr id="21" name="bk object 26"/>
          <p:cNvSpPr/>
          <p:nvPr userDrawn="1"/>
        </p:nvSpPr>
        <p:spPr>
          <a:xfrm>
            <a:off x="340052"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dirty="0"/>
          </a:p>
        </p:txBody>
      </p:sp>
      <p:sp>
        <p:nvSpPr>
          <p:cNvPr id="22"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dirty="0"/>
          </a:p>
        </p:txBody>
      </p:sp>
      <p:sp>
        <p:nvSpPr>
          <p:cNvPr id="23" name="bk object 28"/>
          <p:cNvSpPr/>
          <p:nvPr userDrawn="1"/>
        </p:nvSpPr>
        <p:spPr>
          <a:xfrm>
            <a:off x="1654599"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dirty="0"/>
          </a:p>
        </p:txBody>
      </p:sp>
      <p:sp>
        <p:nvSpPr>
          <p:cNvPr id="24" name="bk object 29"/>
          <p:cNvSpPr/>
          <p:nvPr userDrawn="1"/>
        </p:nvSpPr>
        <p:spPr>
          <a:xfrm>
            <a:off x="2304806"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dirty="0"/>
          </a:p>
        </p:txBody>
      </p:sp>
      <p:sp>
        <p:nvSpPr>
          <p:cNvPr id="25" name="bk object 30"/>
          <p:cNvSpPr/>
          <p:nvPr userDrawn="1"/>
        </p:nvSpPr>
        <p:spPr>
          <a:xfrm>
            <a:off x="2554810"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dirty="0"/>
          </a:p>
        </p:txBody>
      </p:sp>
      <p:sp>
        <p:nvSpPr>
          <p:cNvPr id="26"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dirty="0"/>
          </a:p>
        </p:txBody>
      </p:sp>
      <p:sp>
        <p:nvSpPr>
          <p:cNvPr id="27"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dirty="0"/>
          </a:p>
        </p:txBody>
      </p:sp>
      <p:cxnSp>
        <p:nvCxnSpPr>
          <p:cNvPr id="28" name="Straight Connector 27"/>
          <p:cNvCxnSpPr/>
          <p:nvPr userDrawn="1"/>
        </p:nvCxnSpPr>
        <p:spPr>
          <a:xfrm>
            <a:off x="0" y="158191"/>
            <a:ext cx="9144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457200" y="956742"/>
            <a:ext cx="8229600" cy="866834"/>
          </a:xfrm>
          <a:prstGeom prst="rect">
            <a:avLst/>
          </a:prstGeom>
        </p:spPr>
        <p:txBody>
          <a:bodyPr/>
          <a:lstStyle>
            <a:lvl1pPr algn="l">
              <a:lnSpc>
                <a:spcPts val="3000"/>
              </a:lnSpc>
              <a:defRPr sz="2800"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457200" y="2061700"/>
            <a:ext cx="6400800" cy="342900"/>
          </a:xfrm>
          <a:prstGeom prst="rect">
            <a:avLst/>
          </a:prstGeom>
        </p:spPr>
        <p:txBody>
          <a:bodyPr/>
          <a:lstStyle>
            <a:lvl1pPr marL="0" indent="0" algn="l">
              <a:buNone/>
              <a:defRPr sz="2000" b="1" baseline="0">
                <a:solidFill>
                  <a:srgbClr val="0039A6"/>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457200" y="162543"/>
            <a:ext cx="6903076" cy="369332"/>
          </a:xfrm>
          <a:prstGeom prst="rect">
            <a:avLst/>
          </a:prstGeom>
          <a:noFill/>
        </p:spPr>
        <p:txBody>
          <a:bodyPr wrap="square" rtlCol="0">
            <a:spAutoFit/>
          </a:bodyPr>
          <a:lstStyle/>
          <a:p>
            <a:r>
              <a:rPr lang="en-US" sz="1800"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6186" y="63514"/>
            <a:ext cx="1225267" cy="702137"/>
          </a:xfrm>
          <a:prstGeom prst="rect">
            <a:avLst/>
          </a:prstGeom>
        </p:spPr>
      </p:pic>
    </p:spTree>
    <p:extLst>
      <p:ext uri="{BB962C8B-B14F-4D97-AF65-F5344CB8AC3E}">
        <p14:creationId xmlns:p14="http://schemas.microsoft.com/office/powerpoint/2010/main" val="402239887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5052830"/>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457200" y="1158875"/>
            <a:ext cx="8229600" cy="3341688"/>
          </a:xfrm>
        </p:spPr>
        <p:txBody>
          <a:bodyPr/>
          <a:lstStyle>
            <a:lvl1pPr marL="342892" indent="-342892">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447937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457201"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5039853"/>
            <a:ext cx="9144000" cy="112810"/>
          </a:xfrm>
          <a:prstGeom prst="rect">
            <a:avLst/>
          </a:prstGeom>
        </p:spPr>
      </p:pic>
      <p:grpSp>
        <p:nvGrpSpPr>
          <p:cNvPr id="7" name="Group 6"/>
          <p:cNvGrpSpPr/>
          <p:nvPr userDrawn="1"/>
        </p:nvGrpSpPr>
        <p:grpSpPr>
          <a:xfrm>
            <a:off x="0" y="5045515"/>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323724169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256795564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4246855"/>
            <a:ext cx="9144000" cy="887868"/>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5"/>
            <a:ext cx="9144000" cy="883169"/>
          </a:xfrm>
          <a:prstGeom prst="rect">
            <a:avLst/>
          </a:prstGeom>
        </p:spPr>
      </p:pic>
      <p:sp>
        <p:nvSpPr>
          <p:cNvPr id="3" name="TextBox 2"/>
          <p:cNvSpPr txBox="1"/>
          <p:nvPr userDrawn="1"/>
        </p:nvSpPr>
        <p:spPr>
          <a:xfrm>
            <a:off x="127219" y="2746825"/>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dirty="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0130" y="4327565"/>
            <a:ext cx="1895548" cy="726447"/>
          </a:xfrm>
          <a:prstGeom prst="rect">
            <a:avLst/>
          </a:prstGeom>
        </p:spPr>
      </p:pic>
    </p:spTree>
    <p:extLst>
      <p:ext uri="{BB962C8B-B14F-4D97-AF65-F5344CB8AC3E}">
        <p14:creationId xmlns:p14="http://schemas.microsoft.com/office/powerpoint/2010/main" val="140901580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4246855"/>
            <a:ext cx="9144000" cy="887868"/>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5"/>
            <a:ext cx="9144000" cy="883169"/>
          </a:xfrm>
          <a:prstGeom prst="rect">
            <a:avLst/>
          </a:prstGeom>
        </p:spPr>
      </p:pic>
      <p:sp>
        <p:nvSpPr>
          <p:cNvPr id="3" name="TextBox 2"/>
          <p:cNvSpPr txBox="1"/>
          <p:nvPr userDrawn="1"/>
        </p:nvSpPr>
        <p:spPr>
          <a:xfrm>
            <a:off x="127219" y="2746825"/>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dirty="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186" y="4339721"/>
            <a:ext cx="1225267" cy="702137"/>
          </a:xfrm>
          <a:prstGeom prst="rect">
            <a:avLst/>
          </a:prstGeom>
        </p:spPr>
      </p:pic>
    </p:spTree>
    <p:extLst>
      <p:ext uri="{BB962C8B-B14F-4D97-AF65-F5344CB8AC3E}">
        <p14:creationId xmlns:p14="http://schemas.microsoft.com/office/powerpoint/2010/main" val="188790416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158191"/>
            <a:ext cx="9144000" cy="71785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1"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2"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3"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4"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5"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6"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7"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28" name="Straight Connector 27"/>
          <p:cNvCxnSpPr/>
          <p:nvPr userDrawn="1"/>
        </p:nvCxnSpPr>
        <p:spPr>
          <a:xfrm>
            <a:off x="0" y="158191"/>
            <a:ext cx="9144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457200" y="956741"/>
            <a:ext cx="8229600" cy="866834"/>
          </a:xfrm>
          <a:prstGeom prst="rect">
            <a:avLst/>
          </a:prstGeom>
        </p:spPr>
        <p:txBody>
          <a:bodyPr/>
          <a:lstStyle>
            <a:lvl1pPr algn="l">
              <a:lnSpc>
                <a:spcPts val="3000"/>
              </a:lnSpc>
              <a:defRPr sz="2800"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457200" y="2061700"/>
            <a:ext cx="6400800" cy="342900"/>
          </a:xfrm>
          <a:prstGeom prst="rect">
            <a:avLst/>
          </a:prstGeom>
        </p:spPr>
        <p:txBody>
          <a:bodyPr/>
          <a:lstStyle>
            <a:lvl1pPr marL="0" indent="0" algn="l">
              <a:buNone/>
              <a:defRPr sz="2000" b="1" baseline="0">
                <a:solidFill>
                  <a:srgbClr val="0039A6"/>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457200" y="16254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0129" y="81524"/>
            <a:ext cx="1895548" cy="726447"/>
          </a:xfrm>
          <a:prstGeom prst="rect">
            <a:avLst/>
          </a:prstGeom>
        </p:spPr>
      </p:pic>
    </p:spTree>
    <p:extLst>
      <p:ext uri="{BB962C8B-B14F-4D97-AF65-F5344CB8AC3E}">
        <p14:creationId xmlns:p14="http://schemas.microsoft.com/office/powerpoint/2010/main" val="29526824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41297"/>
            <a:ext cx="9144000" cy="2441448"/>
          </a:xfrm>
          <a:prstGeom prst="rect">
            <a:avLst/>
          </a:prstGeom>
        </p:spPr>
      </p:pic>
    </p:spTree>
    <p:extLst>
      <p:ext uri="{BB962C8B-B14F-4D97-AF65-F5344CB8AC3E}">
        <p14:creationId xmlns:p14="http://schemas.microsoft.com/office/powerpoint/2010/main" val="22907956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41297"/>
            <a:ext cx="9144000" cy="2441448"/>
          </a:xfrm>
          <a:prstGeom prst="rect">
            <a:avLst/>
          </a:prstGeom>
        </p:spPr>
      </p:pic>
    </p:spTree>
    <p:extLst>
      <p:ext uri="{BB962C8B-B14F-4D97-AF65-F5344CB8AC3E}">
        <p14:creationId xmlns:p14="http://schemas.microsoft.com/office/powerpoint/2010/main" val="246117080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41297"/>
            <a:ext cx="9144000" cy="2441448"/>
          </a:xfrm>
          <a:prstGeom prst="rect">
            <a:avLst/>
          </a:prstGeom>
        </p:spPr>
      </p:pic>
    </p:spTree>
    <p:extLst>
      <p:ext uri="{BB962C8B-B14F-4D97-AF65-F5344CB8AC3E}">
        <p14:creationId xmlns:p14="http://schemas.microsoft.com/office/powerpoint/2010/main" val="391732403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158191"/>
            <a:ext cx="9144000" cy="71785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1"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2"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3"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4"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5"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6"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7"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28" name="Straight Connector 27"/>
          <p:cNvCxnSpPr/>
          <p:nvPr userDrawn="1"/>
        </p:nvCxnSpPr>
        <p:spPr>
          <a:xfrm>
            <a:off x="0" y="158191"/>
            <a:ext cx="9144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457200" y="956741"/>
            <a:ext cx="8229600" cy="866834"/>
          </a:xfrm>
          <a:prstGeom prst="rect">
            <a:avLst/>
          </a:prstGeom>
        </p:spPr>
        <p:txBody>
          <a:bodyPr/>
          <a:lstStyle>
            <a:lvl1pPr algn="l">
              <a:lnSpc>
                <a:spcPts val="3000"/>
              </a:lnSpc>
              <a:defRPr sz="2800"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457200" y="2061700"/>
            <a:ext cx="6400800" cy="342900"/>
          </a:xfrm>
          <a:prstGeom prst="rect">
            <a:avLst/>
          </a:prstGeom>
        </p:spPr>
        <p:txBody>
          <a:bodyPr/>
          <a:lstStyle>
            <a:lvl1pPr marL="0" indent="0" algn="l">
              <a:buNone/>
              <a:defRPr sz="2000" b="1" baseline="0">
                <a:solidFill>
                  <a:srgbClr val="0039A6"/>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457200" y="16254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6185" y="63513"/>
            <a:ext cx="1225267" cy="702137"/>
          </a:xfrm>
          <a:prstGeom prst="rect">
            <a:avLst/>
          </a:prstGeom>
        </p:spPr>
      </p:pic>
    </p:spTree>
    <p:extLst>
      <p:ext uri="{BB962C8B-B14F-4D97-AF65-F5344CB8AC3E}">
        <p14:creationId xmlns:p14="http://schemas.microsoft.com/office/powerpoint/2010/main" val="100463505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ATA SLIDE">
    <p:spTree>
      <p:nvGrpSpPr>
        <p:cNvPr id="1" name=""/>
        <p:cNvGrpSpPr/>
        <p:nvPr/>
      </p:nvGrpSpPr>
      <p:grpSpPr>
        <a:xfrm>
          <a:off x="0" y="0"/>
          <a:ext cx="0" cy="0"/>
          <a:chOff x="0" y="0"/>
          <a:chExt cx="0" cy="0"/>
        </a:xfrm>
      </p:grpSpPr>
      <p:grpSp>
        <p:nvGrpSpPr>
          <p:cNvPr id="7" name="Group 6"/>
          <p:cNvGrpSpPr/>
          <p:nvPr userDrawn="1"/>
        </p:nvGrpSpPr>
        <p:grpSpPr>
          <a:xfrm>
            <a:off x="0" y="5052830"/>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457200" y="1158875"/>
            <a:ext cx="8229600" cy="3341688"/>
          </a:xfrm>
        </p:spPr>
        <p:txBody>
          <a:bodyPr/>
          <a:lstStyle>
            <a:lvl1pPr marL="342900" indent="-342900">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6129849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5039853"/>
            <a:ext cx="9144000" cy="112810"/>
          </a:xfrm>
          <a:prstGeom prst="rect">
            <a:avLst/>
          </a:prstGeom>
        </p:spPr>
      </p:pic>
      <p:grpSp>
        <p:nvGrpSpPr>
          <p:cNvPr id="7" name="Group 6"/>
          <p:cNvGrpSpPr/>
          <p:nvPr userDrawn="1"/>
        </p:nvGrpSpPr>
        <p:grpSpPr>
          <a:xfrm>
            <a:off x="0" y="5045515"/>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230946134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139453789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LOSING">
    <p:spTree>
      <p:nvGrpSpPr>
        <p:cNvPr id="1" name=""/>
        <p:cNvGrpSpPr/>
        <p:nvPr/>
      </p:nvGrpSpPr>
      <p:grpSpPr>
        <a:xfrm>
          <a:off x="0" y="0"/>
          <a:ext cx="0" cy="0"/>
          <a:chOff x="0" y="0"/>
          <a:chExt cx="0" cy="0"/>
        </a:xfrm>
      </p:grpSpPr>
      <p:grpSp>
        <p:nvGrpSpPr>
          <p:cNvPr id="14" name="Group 13"/>
          <p:cNvGrpSpPr/>
          <p:nvPr userDrawn="1"/>
        </p:nvGrpSpPr>
        <p:grpSpPr>
          <a:xfrm>
            <a:off x="0" y="4246855"/>
            <a:ext cx="9144000" cy="887868"/>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0129" y="4327565"/>
            <a:ext cx="1895548" cy="726447"/>
          </a:xfrm>
          <a:prstGeom prst="rect">
            <a:avLst/>
          </a:prstGeom>
        </p:spPr>
      </p:pic>
    </p:spTree>
    <p:extLst>
      <p:ext uri="{BB962C8B-B14F-4D97-AF65-F5344CB8AC3E}">
        <p14:creationId xmlns:p14="http://schemas.microsoft.com/office/powerpoint/2010/main" val="162261900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LOSING">
    <p:spTree>
      <p:nvGrpSpPr>
        <p:cNvPr id="1" name=""/>
        <p:cNvGrpSpPr/>
        <p:nvPr/>
      </p:nvGrpSpPr>
      <p:grpSpPr>
        <a:xfrm>
          <a:off x="0" y="0"/>
          <a:ext cx="0" cy="0"/>
          <a:chOff x="0" y="0"/>
          <a:chExt cx="0" cy="0"/>
        </a:xfrm>
      </p:grpSpPr>
      <p:grpSp>
        <p:nvGrpSpPr>
          <p:cNvPr id="14" name="Group 13"/>
          <p:cNvGrpSpPr/>
          <p:nvPr userDrawn="1"/>
        </p:nvGrpSpPr>
        <p:grpSpPr>
          <a:xfrm>
            <a:off x="0" y="4246855"/>
            <a:ext cx="9144000" cy="887868"/>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185" y="4339720"/>
            <a:ext cx="1225267" cy="702137"/>
          </a:xfrm>
          <a:prstGeom prst="rect">
            <a:avLst/>
          </a:prstGeom>
        </p:spPr>
      </p:pic>
    </p:spTree>
    <p:extLst>
      <p:ext uri="{BB962C8B-B14F-4D97-AF65-F5344CB8AC3E}">
        <p14:creationId xmlns:p14="http://schemas.microsoft.com/office/powerpoint/2010/main" val="423246486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1" name="Text Placeholder 9">
            <a:extLst>
              <a:ext uri="{FF2B5EF4-FFF2-40B4-BE49-F238E27FC236}">
                <a16:creationId xmlns:a16="http://schemas.microsoft.com/office/drawing/2014/main" id="{F45380E4-4280-4D6A-412C-BEC95C8CA786}"/>
              </a:ext>
            </a:extLst>
          </p:cNvPr>
          <p:cNvSpPr>
            <a:spLocks noGrp="1"/>
          </p:cNvSpPr>
          <p:nvPr>
            <p:ph type="body" sz="quarter" idx="13" hasCustomPrompt="1"/>
          </p:nvPr>
        </p:nvSpPr>
        <p:spPr>
          <a:xfrm>
            <a:off x="1361855" y="595478"/>
            <a:ext cx="466344" cy="466344"/>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2400" b="0">
                <a:noFill/>
              </a:defRPr>
            </a:lvl1pPr>
          </a:lstStyle>
          <a:p>
            <a:pPr lvl="0"/>
            <a:r>
              <a:rPr lang="en-US"/>
              <a:t>X</a:t>
            </a:r>
          </a:p>
        </p:txBody>
      </p:sp>
      <p:sp>
        <p:nvSpPr>
          <p:cNvPr id="6" name="Title 5">
            <a:extLst>
              <a:ext uri="{FF2B5EF4-FFF2-40B4-BE49-F238E27FC236}">
                <a16:creationId xmlns:a16="http://schemas.microsoft.com/office/drawing/2014/main" id="{1E2DEC6B-E418-F7FA-5D06-66914BE64098}"/>
              </a:ext>
            </a:extLst>
          </p:cNvPr>
          <p:cNvSpPr>
            <a:spLocks noGrp="1"/>
          </p:cNvSpPr>
          <p:nvPr>
            <p:ph type="title"/>
          </p:nvPr>
        </p:nvSpPr>
        <p:spPr/>
        <p:txBody>
          <a:bodyPr/>
          <a:lstStyle/>
          <a:p>
            <a:r>
              <a:rPr lang="en-US"/>
              <a:t>Click to edit Master title style</a:t>
            </a:r>
          </a:p>
        </p:txBody>
      </p:sp>
      <p:sp>
        <p:nvSpPr>
          <p:cNvPr id="22" name="Footer Placeholder 21">
            <a:extLst>
              <a:ext uri="{FF2B5EF4-FFF2-40B4-BE49-F238E27FC236}">
                <a16:creationId xmlns:a16="http://schemas.microsoft.com/office/drawing/2014/main" id="{CDBC6FA3-472C-62C4-429A-28029D228DD1}"/>
              </a:ext>
            </a:extLst>
          </p:cNvPr>
          <p:cNvSpPr>
            <a:spLocks noGrp="1"/>
          </p:cNvSpPr>
          <p:nvPr>
            <p:ph type="ftr" sz="quarter" idx="14"/>
          </p:nvPr>
        </p:nvSpPr>
        <p:spPr/>
        <p:txBody>
          <a:bodyPr/>
          <a:lstStyle/>
          <a:p>
            <a:endParaRPr lang="en-US" dirty="0"/>
          </a:p>
        </p:txBody>
      </p:sp>
      <p:sp>
        <p:nvSpPr>
          <p:cNvPr id="23" name="Slide Number Placeholder 22">
            <a:extLst>
              <a:ext uri="{FF2B5EF4-FFF2-40B4-BE49-F238E27FC236}">
                <a16:creationId xmlns:a16="http://schemas.microsoft.com/office/drawing/2014/main" id="{F0B4C4FF-8EF1-767D-7C77-03D625E4B321}"/>
              </a:ext>
            </a:extLst>
          </p:cNvPr>
          <p:cNvSpPr>
            <a:spLocks noGrp="1"/>
          </p:cNvSpPr>
          <p:nvPr>
            <p:ph type="sldNum" sz="quarter" idx="15"/>
          </p:nvPr>
        </p:nvSpPr>
        <p:spPr/>
        <p:txBody>
          <a:bodyPr/>
          <a:lstStyle/>
          <a:p>
            <a:fld id="{CC43B8D3-9A08-F84C-9DD4-44948BA52D4B}" type="slidenum">
              <a:rPr lang="en-US" smtClean="0"/>
              <a:pPr/>
              <a:t>‹#›</a:t>
            </a:fld>
            <a:endParaRPr lang="en-US" dirty="0"/>
          </a:p>
        </p:txBody>
      </p:sp>
    </p:spTree>
    <p:extLst>
      <p:ext uri="{BB962C8B-B14F-4D97-AF65-F5344CB8AC3E}">
        <p14:creationId xmlns:p14="http://schemas.microsoft.com/office/powerpoint/2010/main" val="27571582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3F395F"/>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432197" y="3072786"/>
            <a:ext cx="8254603" cy="573929"/>
          </a:xfrm>
        </p:spPr>
        <p:txBody>
          <a:bodyPr>
            <a:normAutofit/>
          </a:bodyPr>
          <a:lstStyle>
            <a:lvl1pPr>
              <a:spcAft>
                <a:spcPts val="900"/>
              </a:spcAft>
              <a:buNone/>
              <a:defRPr sz="3600" b="1">
                <a:solidFill>
                  <a:schemeClr val="bg1"/>
                </a:solidFill>
              </a:defRPr>
            </a:lvl1pPr>
            <a:lvl2pPr marL="217885" indent="-217885">
              <a:spcBef>
                <a:spcPts val="450"/>
              </a:spcBef>
              <a:spcAft>
                <a:spcPts val="450"/>
              </a:spcAft>
              <a:buClr>
                <a:srgbClr val="007D57"/>
              </a:buClr>
              <a:buFont typeface="Wingdings" panose="05000000000000000000" pitchFamily="2" charset="2"/>
              <a:buChar char="§"/>
              <a:defRPr sz="2100"/>
            </a:lvl2pPr>
            <a:lvl3pPr marL="467916" indent="-250031">
              <a:spcBef>
                <a:spcPts val="450"/>
              </a:spcBef>
              <a:spcAft>
                <a:spcPts val="450"/>
              </a:spcAft>
              <a:defRPr sz="1800"/>
            </a:lvl3pPr>
            <a:lvl4pPr marL="685800" indent="-173831">
              <a:spcBef>
                <a:spcPts val="450"/>
              </a:spcBef>
              <a:spcAft>
                <a:spcPts val="45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432197" y="3870909"/>
            <a:ext cx="5829300" cy="319683"/>
          </a:xfrm>
          <a:prstGeom prst="rect">
            <a:avLst/>
          </a:prstGeom>
        </p:spPr>
        <p:txBody>
          <a:bodyPr anchor="b"/>
          <a:lstStyle>
            <a:lvl1pPr marL="0" indent="0" algn="l">
              <a:lnSpc>
                <a:spcPts val="1650"/>
              </a:lnSpc>
              <a:buNone/>
              <a:defRPr sz="1500" baseline="0">
                <a:solidFill>
                  <a:schemeClr val="bg2"/>
                </a:solidFill>
                <a:latin typeface="Calibri"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endParaRPr lang="en-US"/>
          </a:p>
        </p:txBody>
      </p:sp>
      <p:grpSp>
        <p:nvGrpSpPr>
          <p:cNvPr id="27" name="Group 26">
            <a:extLst>
              <a:ext uri="{FF2B5EF4-FFF2-40B4-BE49-F238E27FC236}">
                <a16:creationId xmlns:a16="http://schemas.microsoft.com/office/drawing/2014/main" id="{C53344B6-9FDC-4F9B-9D85-E25B0383E348}"/>
              </a:ext>
            </a:extLst>
          </p:cNvPr>
          <p:cNvGrpSpPr/>
          <p:nvPr userDrawn="1"/>
        </p:nvGrpSpPr>
        <p:grpSpPr>
          <a:xfrm>
            <a:off x="0" y="5054522"/>
            <a:ext cx="9144000" cy="110783"/>
            <a:chOff x="0" y="6739363"/>
            <a:chExt cx="12192000" cy="147710"/>
          </a:xfrm>
        </p:grpSpPr>
        <p:sp>
          <p:nvSpPr>
            <p:cNvPr id="28" name="Rectangle 27">
              <a:extLst>
                <a:ext uri="{FF2B5EF4-FFF2-40B4-BE49-F238E27FC236}">
                  <a16:creationId xmlns:a16="http://schemas.microsoft.com/office/drawing/2014/main" id="{9185D118-92E5-446E-9669-F90175742BB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29" name="Rectangle 20">
              <a:extLst>
                <a:ext uri="{FF2B5EF4-FFF2-40B4-BE49-F238E27FC236}">
                  <a16:creationId xmlns:a16="http://schemas.microsoft.com/office/drawing/2014/main" id="{709BC1B2-0C87-4A18-9875-5B2C4A807198}"/>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30" name="Rectangle 29">
              <a:extLst>
                <a:ext uri="{FF2B5EF4-FFF2-40B4-BE49-F238E27FC236}">
                  <a16:creationId xmlns:a16="http://schemas.microsoft.com/office/drawing/2014/main" id="{355A8F4B-0B55-486E-A6F3-52A7F5CF7CCD}"/>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31" name="Rectangle 30">
              <a:extLst>
                <a:ext uri="{FF2B5EF4-FFF2-40B4-BE49-F238E27FC236}">
                  <a16:creationId xmlns:a16="http://schemas.microsoft.com/office/drawing/2014/main" id="{3D1AAB8B-8FF9-44A0-BD97-F796BBAE2F6E}"/>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32" name="Rectangle 31">
              <a:extLst>
                <a:ext uri="{FF2B5EF4-FFF2-40B4-BE49-F238E27FC236}">
                  <a16:creationId xmlns:a16="http://schemas.microsoft.com/office/drawing/2014/main" id="{8DE91F99-774C-467F-BFDE-FC2715B4B72F}"/>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33" name="Rectangle 32">
              <a:extLst>
                <a:ext uri="{FF2B5EF4-FFF2-40B4-BE49-F238E27FC236}">
                  <a16:creationId xmlns:a16="http://schemas.microsoft.com/office/drawing/2014/main" id="{A68C175C-7FDD-4897-946D-0F23D0D5FB61}"/>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250" dirty="0"/>
            </a:p>
          </p:txBody>
        </p:sp>
      </p:grpSp>
    </p:spTree>
    <p:extLst>
      <p:ext uri="{BB962C8B-B14F-4D97-AF65-F5344CB8AC3E}">
        <p14:creationId xmlns:p14="http://schemas.microsoft.com/office/powerpoint/2010/main" val="3928528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41297"/>
            <a:ext cx="9144000" cy="2441448"/>
          </a:xfrm>
          <a:prstGeom prst="rect">
            <a:avLst/>
          </a:prstGeom>
        </p:spPr>
      </p:pic>
    </p:spTree>
    <p:extLst>
      <p:ext uri="{BB962C8B-B14F-4D97-AF65-F5344CB8AC3E}">
        <p14:creationId xmlns:p14="http://schemas.microsoft.com/office/powerpoint/2010/main" val="24444733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629841" y="273844"/>
            <a:ext cx="7886700" cy="994172"/>
          </a:xfrm>
        </p:spPr>
        <p:txBody>
          <a:bodyPr>
            <a:normAutofit/>
          </a:bodyPr>
          <a:lstStyle>
            <a:lvl1pPr>
              <a:defRPr sz="2700" b="1">
                <a:solidFill>
                  <a:srgbClr val="007889"/>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629842" y="1371601"/>
            <a:ext cx="3868340" cy="3270647"/>
          </a:xfrm>
        </p:spPr>
        <p:txBody>
          <a:bodyPr/>
          <a:lstStyle>
            <a:lvl1pPr>
              <a:defRPr sz="18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4629150" y="1371601"/>
            <a:ext cx="3887391" cy="3270647"/>
          </a:xfrm>
        </p:spPr>
        <p:txBody>
          <a:bodyPr/>
          <a:lstStyle>
            <a:lvl1pPr>
              <a:defRPr sz="18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3" name="Group 32">
            <a:extLst>
              <a:ext uri="{FF2B5EF4-FFF2-40B4-BE49-F238E27FC236}">
                <a16:creationId xmlns:a16="http://schemas.microsoft.com/office/drawing/2014/main" id="{6F72A2E2-6AF6-457E-A77B-6D0ADEBF2287}"/>
              </a:ext>
            </a:extLst>
          </p:cNvPr>
          <p:cNvGrpSpPr/>
          <p:nvPr userDrawn="1"/>
        </p:nvGrpSpPr>
        <p:grpSpPr>
          <a:xfrm>
            <a:off x="0" y="5054522"/>
            <a:ext cx="9144000" cy="110783"/>
            <a:chOff x="0" y="6739363"/>
            <a:chExt cx="12192000" cy="147710"/>
          </a:xfrm>
        </p:grpSpPr>
        <p:sp>
          <p:nvSpPr>
            <p:cNvPr id="34" name="Rectangle 33">
              <a:extLst>
                <a:ext uri="{FF2B5EF4-FFF2-40B4-BE49-F238E27FC236}">
                  <a16:creationId xmlns:a16="http://schemas.microsoft.com/office/drawing/2014/main" id="{744C733B-5D5B-4D9B-8F6D-C0CEB4A589C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35" name="Rectangle 20">
              <a:extLst>
                <a:ext uri="{FF2B5EF4-FFF2-40B4-BE49-F238E27FC236}">
                  <a16:creationId xmlns:a16="http://schemas.microsoft.com/office/drawing/2014/main" id="{F6B35C3F-F87A-45B0-81AD-F44450A63CBC}"/>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36" name="Rectangle 35">
              <a:extLst>
                <a:ext uri="{FF2B5EF4-FFF2-40B4-BE49-F238E27FC236}">
                  <a16:creationId xmlns:a16="http://schemas.microsoft.com/office/drawing/2014/main" id="{02C5C2A3-21DF-4BDC-817A-7918C5F8174E}"/>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37" name="Rectangle 36">
              <a:extLst>
                <a:ext uri="{FF2B5EF4-FFF2-40B4-BE49-F238E27FC236}">
                  <a16:creationId xmlns:a16="http://schemas.microsoft.com/office/drawing/2014/main" id="{B282F15E-C678-4B4E-8F45-5B4F512D2F1B}"/>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38" name="Rectangle 37">
              <a:extLst>
                <a:ext uri="{FF2B5EF4-FFF2-40B4-BE49-F238E27FC236}">
                  <a16:creationId xmlns:a16="http://schemas.microsoft.com/office/drawing/2014/main" id="{92771B69-B994-4A7E-BFB2-49DB9A55E21D}"/>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39" name="Rectangle 38">
              <a:extLst>
                <a:ext uri="{FF2B5EF4-FFF2-40B4-BE49-F238E27FC236}">
                  <a16:creationId xmlns:a16="http://schemas.microsoft.com/office/drawing/2014/main" id="{8E770738-F13C-4D7E-8847-00FB4E3E4B6C}"/>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250" dirty="0"/>
            </a:p>
          </p:txBody>
        </p:sp>
      </p:grpSp>
      <p:sp>
        <p:nvSpPr>
          <p:cNvPr id="12" name="Slide Number Placeholder 2">
            <a:extLst>
              <a:ext uri="{FF2B5EF4-FFF2-40B4-BE49-F238E27FC236}">
                <a16:creationId xmlns:a16="http://schemas.microsoft.com/office/drawing/2014/main" id="{26CB85D2-A6B0-42C1-94BD-368310197C50}"/>
              </a:ext>
            </a:extLst>
          </p:cNvPr>
          <p:cNvSpPr txBox="1">
            <a:spLocks/>
          </p:cNvSpPr>
          <p:nvPr userDrawn="1"/>
        </p:nvSpPr>
        <p:spPr>
          <a:xfrm>
            <a:off x="6457950" y="4767263"/>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35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35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617938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158191"/>
            <a:ext cx="9144000" cy="71785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1"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2"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3"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4"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5"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6"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7"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28" name="Straight Connector 27"/>
          <p:cNvCxnSpPr/>
          <p:nvPr userDrawn="1"/>
        </p:nvCxnSpPr>
        <p:spPr>
          <a:xfrm>
            <a:off x="0" y="158191"/>
            <a:ext cx="9144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457200" y="956741"/>
            <a:ext cx="8229600" cy="866834"/>
          </a:xfrm>
          <a:prstGeom prst="rect">
            <a:avLst/>
          </a:prstGeom>
        </p:spPr>
        <p:txBody>
          <a:bodyPr/>
          <a:lstStyle>
            <a:lvl1pPr algn="l">
              <a:lnSpc>
                <a:spcPts val="3000"/>
              </a:lnSpc>
              <a:defRPr sz="2800"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457200" y="2061700"/>
            <a:ext cx="6400800" cy="342900"/>
          </a:xfrm>
          <a:prstGeom prst="rect">
            <a:avLst/>
          </a:prstGeom>
        </p:spPr>
        <p:txBody>
          <a:bodyPr/>
          <a:lstStyle>
            <a:lvl1pPr marL="0" indent="0" algn="l">
              <a:buNone/>
              <a:defRPr sz="2000" b="1" baseline="0">
                <a:solidFill>
                  <a:srgbClr val="0039A6"/>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457200" y="16254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0129" y="81524"/>
            <a:ext cx="1895548" cy="726447"/>
          </a:xfrm>
          <a:prstGeom prst="rect">
            <a:avLst/>
          </a:prstGeom>
        </p:spPr>
      </p:pic>
    </p:spTree>
    <p:extLst>
      <p:ext uri="{BB962C8B-B14F-4D97-AF65-F5344CB8AC3E}">
        <p14:creationId xmlns:p14="http://schemas.microsoft.com/office/powerpoint/2010/main" val="415929873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41297"/>
            <a:ext cx="9144000" cy="2441448"/>
          </a:xfrm>
          <a:prstGeom prst="rect">
            <a:avLst/>
          </a:prstGeom>
        </p:spPr>
      </p:pic>
    </p:spTree>
    <p:extLst>
      <p:ext uri="{BB962C8B-B14F-4D97-AF65-F5344CB8AC3E}">
        <p14:creationId xmlns:p14="http://schemas.microsoft.com/office/powerpoint/2010/main" val="281593888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41297"/>
            <a:ext cx="9144000" cy="2441448"/>
          </a:xfrm>
          <a:prstGeom prst="rect">
            <a:avLst/>
          </a:prstGeom>
        </p:spPr>
      </p:pic>
    </p:spTree>
    <p:extLst>
      <p:ext uri="{BB962C8B-B14F-4D97-AF65-F5344CB8AC3E}">
        <p14:creationId xmlns:p14="http://schemas.microsoft.com/office/powerpoint/2010/main" val="59009646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158191"/>
            <a:ext cx="9144000" cy="71785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1"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2"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3"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4"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5"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6"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7"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28" name="Straight Connector 27"/>
          <p:cNvCxnSpPr/>
          <p:nvPr userDrawn="1"/>
        </p:nvCxnSpPr>
        <p:spPr>
          <a:xfrm>
            <a:off x="0" y="158191"/>
            <a:ext cx="9144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457200" y="956741"/>
            <a:ext cx="8229600" cy="866834"/>
          </a:xfrm>
          <a:prstGeom prst="rect">
            <a:avLst/>
          </a:prstGeom>
        </p:spPr>
        <p:txBody>
          <a:bodyPr/>
          <a:lstStyle>
            <a:lvl1pPr algn="l">
              <a:lnSpc>
                <a:spcPts val="3000"/>
              </a:lnSpc>
              <a:defRPr sz="2800"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457200" y="2061700"/>
            <a:ext cx="6400800" cy="342900"/>
          </a:xfrm>
          <a:prstGeom prst="rect">
            <a:avLst/>
          </a:prstGeom>
        </p:spPr>
        <p:txBody>
          <a:bodyPr/>
          <a:lstStyle>
            <a:lvl1pPr marL="0" indent="0" algn="l">
              <a:buNone/>
              <a:defRPr sz="2000" b="1" baseline="0">
                <a:solidFill>
                  <a:srgbClr val="0039A6"/>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457200" y="16254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6185" y="63513"/>
            <a:ext cx="1225267" cy="702137"/>
          </a:xfrm>
          <a:prstGeom prst="rect">
            <a:avLst/>
          </a:prstGeom>
        </p:spPr>
      </p:pic>
    </p:spTree>
    <p:extLst>
      <p:ext uri="{BB962C8B-B14F-4D97-AF65-F5344CB8AC3E}">
        <p14:creationId xmlns:p14="http://schemas.microsoft.com/office/powerpoint/2010/main" val="117399620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5052830"/>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457200" y="1158875"/>
            <a:ext cx="8229600" cy="3341688"/>
          </a:xfrm>
        </p:spPr>
        <p:txBody>
          <a:bodyPr/>
          <a:lstStyle>
            <a:lvl1pPr marL="342900" indent="-342900">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4874209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5039853"/>
            <a:ext cx="9144000" cy="112810"/>
          </a:xfrm>
          <a:prstGeom prst="rect">
            <a:avLst/>
          </a:prstGeom>
        </p:spPr>
      </p:pic>
      <p:grpSp>
        <p:nvGrpSpPr>
          <p:cNvPr id="7" name="Group 6"/>
          <p:cNvGrpSpPr/>
          <p:nvPr userDrawn="1"/>
        </p:nvGrpSpPr>
        <p:grpSpPr>
          <a:xfrm>
            <a:off x="0" y="5045515"/>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109733350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202651867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4246855"/>
            <a:ext cx="9144000" cy="887868"/>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0129" y="4327565"/>
            <a:ext cx="1895548" cy="726447"/>
          </a:xfrm>
          <a:prstGeom prst="rect">
            <a:avLst/>
          </a:prstGeom>
        </p:spPr>
      </p:pic>
    </p:spTree>
    <p:extLst>
      <p:ext uri="{BB962C8B-B14F-4D97-AF65-F5344CB8AC3E}">
        <p14:creationId xmlns:p14="http://schemas.microsoft.com/office/powerpoint/2010/main" val="279914179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4246855"/>
            <a:ext cx="9144000" cy="887868"/>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185" y="4339720"/>
            <a:ext cx="1225267" cy="702137"/>
          </a:xfrm>
          <a:prstGeom prst="rect">
            <a:avLst/>
          </a:prstGeom>
        </p:spPr>
      </p:pic>
    </p:spTree>
    <p:extLst>
      <p:ext uri="{BB962C8B-B14F-4D97-AF65-F5344CB8AC3E}">
        <p14:creationId xmlns:p14="http://schemas.microsoft.com/office/powerpoint/2010/main" val="166012457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158191"/>
            <a:ext cx="9144000" cy="71785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1"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2"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3"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4"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5"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6"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7"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28" name="Straight Connector 27"/>
          <p:cNvCxnSpPr/>
          <p:nvPr userDrawn="1"/>
        </p:nvCxnSpPr>
        <p:spPr>
          <a:xfrm>
            <a:off x="0" y="158191"/>
            <a:ext cx="9144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457200" y="956741"/>
            <a:ext cx="8229600" cy="866834"/>
          </a:xfrm>
          <a:prstGeom prst="rect">
            <a:avLst/>
          </a:prstGeom>
        </p:spPr>
        <p:txBody>
          <a:bodyPr/>
          <a:lstStyle>
            <a:lvl1pPr algn="l">
              <a:lnSpc>
                <a:spcPts val="3000"/>
              </a:lnSpc>
              <a:defRPr sz="2800"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457200" y="2061700"/>
            <a:ext cx="6400800" cy="342900"/>
          </a:xfrm>
          <a:prstGeom prst="rect">
            <a:avLst/>
          </a:prstGeom>
        </p:spPr>
        <p:txBody>
          <a:bodyPr/>
          <a:lstStyle>
            <a:lvl1pPr marL="0" indent="0" algn="l">
              <a:buNone/>
              <a:defRPr sz="2000" b="1" baseline="0">
                <a:solidFill>
                  <a:srgbClr val="0039A6"/>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457200" y="16254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6185" y="63513"/>
            <a:ext cx="1225267" cy="702137"/>
          </a:xfrm>
          <a:prstGeom prst="rect">
            <a:avLst/>
          </a:prstGeom>
        </p:spPr>
      </p:pic>
    </p:spTree>
    <p:extLst>
      <p:ext uri="{BB962C8B-B14F-4D97-AF65-F5344CB8AC3E}">
        <p14:creationId xmlns:p14="http://schemas.microsoft.com/office/powerpoint/2010/main" val="4100664395"/>
      </p:ext>
    </p:extLst>
  </p:cSld>
  <p:clrMapOvr>
    <a:masterClrMapping/>
  </p:clrMapOvr>
  <p:transition>
    <p:fade/>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5052830"/>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457200" y="1158875"/>
            <a:ext cx="8229600" cy="3341688"/>
          </a:xfrm>
        </p:spPr>
        <p:txBody>
          <a:bodyPr/>
          <a:lstStyle>
            <a:lvl1pPr marL="342900" indent="-342900">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2852743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5039853"/>
            <a:ext cx="9144000" cy="112810"/>
          </a:xfrm>
          <a:prstGeom prst="rect">
            <a:avLst/>
          </a:prstGeom>
        </p:spPr>
      </p:pic>
      <p:grpSp>
        <p:nvGrpSpPr>
          <p:cNvPr id="7" name="Group 6"/>
          <p:cNvGrpSpPr/>
          <p:nvPr userDrawn="1"/>
        </p:nvGrpSpPr>
        <p:grpSpPr>
          <a:xfrm>
            <a:off x="0" y="5045515"/>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292655104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29820960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4246855"/>
            <a:ext cx="9144000" cy="887868"/>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0129" y="4327565"/>
            <a:ext cx="1895548" cy="726447"/>
          </a:xfrm>
          <a:prstGeom prst="rect">
            <a:avLst/>
          </a:prstGeom>
        </p:spPr>
      </p:pic>
    </p:spTree>
    <p:extLst>
      <p:ext uri="{BB962C8B-B14F-4D97-AF65-F5344CB8AC3E}">
        <p14:creationId xmlns:p14="http://schemas.microsoft.com/office/powerpoint/2010/main" val="146084295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pic>
        <p:nvPicPr>
          <p:cNvPr id="26" name="Picture 25" descr="A tall building in a city&#10;&#10;Description automatically generated">
            <a:extLst>
              <a:ext uri="{FF2B5EF4-FFF2-40B4-BE49-F238E27FC236}">
                <a16:creationId xmlns:a16="http://schemas.microsoft.com/office/drawing/2014/main" id="{89785A3B-6C5C-45C7-B895-8A1A9ACE30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4000" cy="5143501"/>
          </a:xfrm>
          <a:prstGeom prst="rect">
            <a:avLst/>
          </a:prstGeom>
        </p:spPr>
      </p:pic>
      <p:sp>
        <p:nvSpPr>
          <p:cNvPr id="3" name="TextBox 2"/>
          <p:cNvSpPr txBox="1"/>
          <p:nvPr userDrawn="1"/>
        </p:nvSpPr>
        <p:spPr>
          <a:xfrm>
            <a:off x="127218" y="3656862"/>
            <a:ext cx="6639341" cy="1384995"/>
          </a:xfrm>
          <a:prstGeom prst="rect">
            <a:avLst/>
          </a:prstGeom>
          <a:noFill/>
        </p:spPr>
        <p:txBody>
          <a:bodyPr wrap="square" rtlCol="0">
            <a:spAutoFit/>
          </a:bodyPr>
          <a:lstStyle/>
          <a:p>
            <a:r>
              <a:rPr lang="en-US" sz="1200" dirty="0">
                <a:solidFill>
                  <a:schemeClr val="bg2"/>
                </a:solidFill>
                <a:latin typeface="Calibri" panose="020F0502020204030204" pitchFamily="34" charset="0"/>
              </a:rPr>
              <a:t>For more information, contact CDC</a:t>
            </a:r>
            <a:br>
              <a:rPr lang="en-US" sz="1200" dirty="0">
                <a:solidFill>
                  <a:schemeClr val="bg2"/>
                </a:solidFill>
                <a:latin typeface="Calibri" panose="020F0502020204030204" pitchFamily="34" charset="0"/>
              </a:rPr>
            </a:br>
            <a:r>
              <a:rPr lang="en-US" sz="1200" dirty="0">
                <a:solidFill>
                  <a:schemeClr val="bg2"/>
                </a:solidFill>
                <a:latin typeface="Calibri" panose="020F0502020204030204" pitchFamily="34" charset="0"/>
              </a:rPr>
              <a:t>1-800-CDC-INFO (232-4636)</a:t>
            </a:r>
            <a:br>
              <a:rPr lang="en-US" sz="1200" dirty="0">
                <a:solidFill>
                  <a:schemeClr val="bg2"/>
                </a:solidFill>
                <a:latin typeface="Calibri" panose="020F0502020204030204" pitchFamily="34" charset="0"/>
              </a:rPr>
            </a:br>
            <a:r>
              <a:rPr lang="en-US" sz="1200" dirty="0">
                <a:solidFill>
                  <a:schemeClr val="bg2"/>
                </a:solidFill>
                <a:latin typeface="Calibri" panose="020F0502020204030204" pitchFamily="34" charset="0"/>
              </a:rPr>
              <a:t>TTY:  1-888-232-6348    www.cdc.gov</a:t>
            </a:r>
            <a:br>
              <a:rPr lang="en-US" sz="1200" dirty="0">
                <a:solidFill>
                  <a:schemeClr val="bg2"/>
                </a:solidFill>
                <a:latin typeface="Calibri" panose="020F0502020204030204" pitchFamily="34" charset="0"/>
              </a:rPr>
            </a:br>
            <a:br>
              <a:rPr lang="en-US" sz="1200" dirty="0">
                <a:solidFill>
                  <a:schemeClr val="bg2"/>
                </a:solidFill>
                <a:latin typeface="Calibri" panose="020F0502020204030204" pitchFamily="34" charset="0"/>
              </a:rPr>
            </a:br>
            <a:br>
              <a:rPr lang="en-US" sz="1200" dirty="0">
                <a:solidFill>
                  <a:schemeClr val="bg2"/>
                </a:solidFill>
                <a:latin typeface="Calibri" panose="020F0502020204030204" pitchFamily="34" charset="0"/>
              </a:rPr>
            </a:br>
            <a:r>
              <a:rPr lang="en-US" sz="1200" dirty="0">
                <a:solidFill>
                  <a:schemeClr val="bg2"/>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185" y="4339720"/>
            <a:ext cx="1225267" cy="702137"/>
          </a:xfrm>
          <a:prstGeom prst="rect">
            <a:avLst/>
          </a:prstGeom>
        </p:spPr>
      </p:pic>
    </p:spTree>
    <p:extLst>
      <p:ext uri="{BB962C8B-B14F-4D97-AF65-F5344CB8AC3E}">
        <p14:creationId xmlns:p14="http://schemas.microsoft.com/office/powerpoint/2010/main" val="8251730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theme" Target="../theme/theme3.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10" r:id="rId1"/>
    <p:sldLayoutId id="2147483825" r:id="rId2"/>
    <p:sldLayoutId id="2147483827" r:id="rId3"/>
    <p:sldLayoutId id="2147483824" r:id="rId4"/>
    <p:sldLayoutId id="2147483811" r:id="rId5"/>
    <p:sldLayoutId id="2147483815" r:id="rId6"/>
    <p:sldLayoutId id="2147483823" r:id="rId7"/>
    <p:sldLayoutId id="2147483822" r:id="rId8"/>
    <p:sldLayoutId id="2147483826" r:id="rId9"/>
  </p:sldLayoutIdLst>
  <p:transition>
    <p:fade/>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79559824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 id="2147483847" r:id="rId19"/>
    <p:sldLayoutId id="2147483848" r:id="rId20"/>
    <p:sldLayoutId id="2147483849" r:id="rId2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19379223"/>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mailto:edx@cdc.gov"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hyperlink" Target="mailto:edx@cdc.go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mailto:edx@cdc.gov"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s://www.cdc.gov/nndss/case-surveillance-modernization/index.html" TargetMode="External"/><Relationship Id="rId3" Type="http://schemas.openxmlformats.org/officeDocument/2006/relationships/image" Target="../media/image15.png"/><Relationship Id="rId7" Type="http://schemas.openxmlformats.org/officeDocument/2006/relationships/image" Target="../media/image18.svg"/><Relationship Id="rId12" Type="http://schemas.openxmlformats.org/officeDocument/2006/relationships/image" Target="../media/image22.svg"/><Relationship Id="rId2" Type="http://schemas.openxmlformats.org/officeDocument/2006/relationships/notesSlide" Target="../notesSlides/notesSlide2.xml"/><Relationship Id="rId1" Type="http://schemas.openxmlformats.org/officeDocument/2006/relationships/slideLayout" Target="../slideLayouts/slideLayout39.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hyperlink" Target="https://www.cdc.gov/nndss/trc/news/index.html" TargetMode="External"/><Relationship Id="rId10" Type="http://schemas.openxmlformats.org/officeDocument/2006/relationships/hyperlink" Target="mailto:edx@cdc.gov" TargetMode="External"/><Relationship Id="rId4" Type="http://schemas.openxmlformats.org/officeDocument/2006/relationships/image" Target="../media/image16.svg"/><Relationship Id="rId9"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ndc.services.cdc.gov/"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hyperlink" Target="https://ndc.services.cdc.gov/wp-content/uploads/MMWR-Week-Log-2023-2024.pdf" TargetMode="External"/><Relationship Id="rId3" Type="http://schemas.openxmlformats.org/officeDocument/2006/relationships/hyperlink" Target="https://ndc.services.cdc.gov/wp-content/uploads/2021/02/09-SI-04.pdf" TargetMode="External"/><Relationship Id="rId7" Type="http://schemas.openxmlformats.org/officeDocument/2006/relationships/hyperlink" Target="https://phinvads.cdc.gov/vads/ViewValueSet.action?id=DAA542A7-9D50-4706-9AA6-1DBFDDFF9D2D" TargetMode="External"/><Relationship Id="rId2" Type="http://schemas.openxmlformats.org/officeDocument/2006/relationships/hyperlink" Target="https://ndc.services.cdc.gov/event-codes-other-surveillance-resources/" TargetMode="External"/><Relationship Id="rId1" Type="http://schemas.openxmlformats.org/officeDocument/2006/relationships/slideLayout" Target="../slideLayouts/slideLayout5.xml"/><Relationship Id="rId6" Type="http://schemas.openxmlformats.org/officeDocument/2006/relationships/hyperlink" Target="https://ndc.services.cdc.gov/wp-content/uploads/National_Notifiable_Diseases_Surveillance_System_Event_Code_List_2024_v1_2023DEC01.xlsx" TargetMode="External"/><Relationship Id="rId5" Type="http://schemas.openxmlformats.org/officeDocument/2006/relationships/hyperlink" Target="https://ndc.services.cdc.gov/wp-content/uploads/NNDSS_history_spreadsheet_for_2024_for_web.xlsx" TargetMode="External"/><Relationship Id="rId10" Type="http://schemas.openxmlformats.org/officeDocument/2006/relationships/hyperlink" Target="https://ndc.services.cdc.gov/wp-content/uploads/Lin_2024_State_Epi_Letter_about_NNDSS_changes_final.pdf" TargetMode="External"/><Relationship Id="rId4" Type="http://schemas.openxmlformats.org/officeDocument/2006/relationships/hyperlink" Target="https://ndc.services.cdc.gov/wp-content/uploads/Exceptions-2006-2024.xlsx" TargetMode="External"/><Relationship Id="rId9" Type="http://schemas.openxmlformats.org/officeDocument/2006/relationships/hyperlink" Target="https://ndc.services.cdc.gov/wp-content/uploads/NNC_2024_Notification_Requirements_By_Timeframe__FINAL.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257" y="1704916"/>
            <a:ext cx="8229600" cy="866834"/>
          </a:xfrm>
        </p:spPr>
        <p:txBody>
          <a:bodyPr lIns="91440" tIns="45720" rIns="91440" bIns="45720" anchor="t"/>
          <a:lstStyle/>
          <a:p>
            <a:r>
              <a:rPr lang="en-US" dirty="0">
                <a:latin typeface="Calibri"/>
                <a:cs typeface="Calibri"/>
              </a:rPr>
              <a:t>NNDSS eSHARE: March 2024 Webinar</a:t>
            </a:r>
          </a:p>
        </p:txBody>
      </p:sp>
      <p:sp>
        <p:nvSpPr>
          <p:cNvPr id="4" name="Subtitle 3"/>
          <p:cNvSpPr>
            <a:spLocks noGrp="1"/>
          </p:cNvSpPr>
          <p:nvPr>
            <p:ph type="subTitle" idx="1"/>
          </p:nvPr>
        </p:nvSpPr>
        <p:spPr>
          <a:xfrm>
            <a:off x="457201" y="4382433"/>
            <a:ext cx="6400800" cy="342900"/>
          </a:xfrm>
        </p:spPr>
        <p:txBody>
          <a:bodyPr/>
          <a:lstStyle/>
          <a:p>
            <a:r>
              <a:rPr lang="en-US" dirty="0"/>
              <a:t>March 19, 2024</a:t>
            </a:r>
          </a:p>
        </p:txBody>
      </p:sp>
      <p:pic>
        <p:nvPicPr>
          <p:cNvPr id="2" name="Picture 1" title="NNDSS branding element">
            <a:extLst>
              <a:ext uri="{FF2B5EF4-FFF2-40B4-BE49-F238E27FC236}">
                <a16:creationId xmlns:a16="http://schemas.microsoft.com/office/drawing/2014/main" id="{E284177F-2D0C-4C69-D1FA-BD5F3953C9F5}"/>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4333123" y="2692455"/>
            <a:ext cx="3838601" cy="1507756"/>
          </a:xfrm>
          <a:prstGeom prst="rect">
            <a:avLst/>
          </a:prstGeom>
        </p:spPr>
      </p:pic>
      <p:sp>
        <p:nvSpPr>
          <p:cNvPr id="6" name="Text Placeholder 5">
            <a:extLst>
              <a:ext uri="{FF2B5EF4-FFF2-40B4-BE49-F238E27FC236}">
                <a16:creationId xmlns:a16="http://schemas.microsoft.com/office/drawing/2014/main" id="{400FE780-C400-95D7-76FB-2A37F4B31566}"/>
              </a:ext>
            </a:extLst>
          </p:cNvPr>
          <p:cNvSpPr txBox="1">
            <a:spLocks/>
          </p:cNvSpPr>
          <p:nvPr/>
        </p:nvSpPr>
        <p:spPr>
          <a:xfrm>
            <a:off x="4333122" y="4506071"/>
            <a:ext cx="4688611" cy="401485"/>
          </a:xfrm>
          <a:prstGeom prst="rect">
            <a:avLst/>
          </a:prstGeom>
        </p:spPr>
        <p:txBody>
          <a:bodyPr vert="horz" lIns="121920" tIns="60960" rIns="121920" bIns="60960" rtlCol="0" anchor="t">
            <a:noAutofit/>
          </a:bodyPr>
          <a:lstStyle>
            <a:lvl1pPr marL="0" indent="0" algn="l" defTabSz="342900" rtl="0" eaLnBrk="1" latinLnBrk="0" hangingPunct="1">
              <a:spcBef>
                <a:spcPct val="20000"/>
              </a:spcBef>
              <a:buFont typeface="Arial"/>
              <a:buNone/>
              <a:defRPr sz="1500" b="0" i="0" kern="1200">
                <a:solidFill>
                  <a:srgbClr val="FFFFFF"/>
                </a:solidFill>
                <a:latin typeface="AvenirNext LT Pro Regular" panose="020B0504020202020204" pitchFamily="34" charset="77"/>
                <a:ea typeface="Helvetica Neue" panose="02000503000000020004" pitchFamily="2" charset="0"/>
                <a:cs typeface="Helvetica Neue" panose="02000503000000020004" pitchFamily="2" charset="0"/>
              </a:defRPr>
            </a:lvl1pPr>
            <a:lvl2pPr marL="342900" indent="0" algn="l" defTabSz="342900" rtl="0" eaLnBrk="1" latinLnBrk="0" hangingPunct="1">
              <a:spcBef>
                <a:spcPct val="20000"/>
              </a:spcBef>
              <a:buClr>
                <a:schemeClr val="tx1"/>
              </a:buClr>
              <a:buFont typeface="Arial" panose="020B0604020202020204" pitchFamily="34" charset="0"/>
              <a:buNone/>
              <a:defRPr sz="150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2pPr>
            <a:lvl3pPr marL="685800" indent="0" algn="l" defTabSz="342900" rtl="0" eaLnBrk="1" latinLnBrk="0" hangingPunct="1">
              <a:spcBef>
                <a:spcPct val="20000"/>
              </a:spcBef>
              <a:buClr>
                <a:schemeClr val="tx1"/>
              </a:buClr>
              <a:buFont typeface="Arial"/>
              <a:buNone/>
              <a:defRPr sz="135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0287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3716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7145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6pPr>
            <a:lvl7pPr marL="20574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7pPr>
            <a:lvl8pPr marL="24003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8pPr>
            <a:lvl9pPr marL="27432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marL="0" marR="0" lvl="0" indent="0" algn="ctr" defTabSz="457154" rtl="0" eaLnBrk="1" fontAlgn="base" latinLnBrk="0" hangingPunct="1">
              <a:lnSpc>
                <a:spcPct val="100000"/>
              </a:lnSpc>
              <a:spcBef>
                <a:spcPct val="20000"/>
              </a:spcBef>
              <a:spcAft>
                <a:spcPct val="0"/>
              </a:spcAft>
              <a:buClrTx/>
              <a:buSzTx/>
              <a:buFont typeface="Arial"/>
              <a:buNone/>
              <a:tabLst/>
              <a:defRPr/>
            </a:pPr>
            <a:r>
              <a:rPr kumimoji="0" lang="en-US" sz="1400" b="1" i="0" u="none" strike="noStrike" kern="1200" cap="none" spc="0" normalizeH="0" baseline="0" noProof="0" dirty="0">
                <a:ln>
                  <a:noFill/>
                </a:ln>
                <a:solidFill>
                  <a:srgbClr val="0039A6"/>
                </a:solidFill>
                <a:effectLst/>
                <a:uLnTx/>
                <a:uFillTx/>
                <a:latin typeface="Calibri" panose="020F0502020204030204" pitchFamily="34" charset="0"/>
                <a:ea typeface="+mj-ea"/>
                <a:cs typeface="Calibri" panose="020F0502020204030204" pitchFamily="34" charset="0"/>
              </a:rPr>
              <a:t>Office of Public Health Data, Surveillance, and Technology</a:t>
            </a:r>
          </a:p>
        </p:txBody>
      </p:sp>
    </p:spTree>
    <p:extLst>
      <p:ext uri="{BB962C8B-B14F-4D97-AF65-F5344CB8AC3E}">
        <p14:creationId xmlns:p14="http://schemas.microsoft.com/office/powerpoint/2010/main" val="1538916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8CCD1-EC18-FF87-4A5F-97512147061A}"/>
              </a:ext>
            </a:extLst>
          </p:cNvPr>
          <p:cNvSpPr>
            <a:spLocks noGrp="1"/>
          </p:cNvSpPr>
          <p:nvPr>
            <p:ph type="title"/>
          </p:nvPr>
        </p:nvSpPr>
        <p:spPr/>
        <p:txBody>
          <a:bodyPr/>
          <a:lstStyle/>
          <a:p>
            <a:r>
              <a:rPr lang="en-US" dirty="0"/>
              <a:t>MMG Pause: Purpose &amp; Next Steps</a:t>
            </a:r>
          </a:p>
        </p:txBody>
      </p:sp>
      <p:sp>
        <p:nvSpPr>
          <p:cNvPr id="3" name="Text Placeholder 2">
            <a:extLst>
              <a:ext uri="{FF2B5EF4-FFF2-40B4-BE49-F238E27FC236}">
                <a16:creationId xmlns:a16="http://schemas.microsoft.com/office/drawing/2014/main" id="{978F67AF-3EA2-907C-8F8C-6F4DA7DD157A}"/>
              </a:ext>
            </a:extLst>
          </p:cNvPr>
          <p:cNvSpPr>
            <a:spLocks noGrp="1"/>
          </p:cNvSpPr>
          <p:nvPr>
            <p:ph type="body" sz="quarter" idx="10"/>
          </p:nvPr>
        </p:nvSpPr>
        <p:spPr/>
        <p:txBody>
          <a:bodyPr/>
          <a:lstStyle/>
          <a:p>
            <a:r>
              <a:rPr lang="en-US" sz="1400" dirty="0"/>
              <a:t>Pause of MMG development and onboarding began in October 2022</a:t>
            </a:r>
          </a:p>
          <a:p>
            <a:pPr lvl="1"/>
            <a:r>
              <a:rPr lang="en-US" sz="1200" dirty="0"/>
              <a:t>Purpose: To allow partners and CDC to focus on data standardization and create the CDC Front Door, an effort to streamline how data comes into CDC</a:t>
            </a:r>
          </a:p>
          <a:p>
            <a:r>
              <a:rPr lang="en-US" sz="1400" dirty="0"/>
              <a:t>Criteria for MMG Onboarding exceptions during pause:</a:t>
            </a:r>
          </a:p>
          <a:p>
            <a:pPr lvl="1"/>
            <a:r>
              <a:rPr lang="en-US" sz="1200" dirty="0"/>
              <a:t>Jurisdictions allowed to continue MMG efforts:</a:t>
            </a:r>
          </a:p>
          <a:p>
            <a:pPr lvl="2"/>
            <a:r>
              <a:rPr lang="en-US" sz="1100" dirty="0"/>
              <a:t>In latter stages of pre-onboarding MMGs: completion of system updates for MMG, creation of test messages, and filled out implementation spreadsheet &amp; test case scenario worksheet</a:t>
            </a:r>
          </a:p>
          <a:p>
            <a:pPr lvl="2"/>
            <a:r>
              <a:rPr lang="en-US" sz="1100" dirty="0"/>
              <a:t>Already actively onboarding an MMG with CDC</a:t>
            </a:r>
          </a:p>
          <a:p>
            <a:pPr lvl="1"/>
            <a:r>
              <a:rPr lang="en-US" sz="1200" dirty="0"/>
              <a:t>Jurisdictions asked to pause MMG efforts:</a:t>
            </a:r>
          </a:p>
          <a:p>
            <a:pPr lvl="2"/>
            <a:r>
              <a:rPr lang="en-US" sz="1100" dirty="0"/>
              <a:t>In early stages of pre-onboarding MMGs: planning phase or has not made any changes to their system</a:t>
            </a:r>
          </a:p>
          <a:p>
            <a:pPr lvl="1"/>
            <a:r>
              <a:rPr lang="en-US" sz="1200" dirty="0"/>
              <a:t>GenV2 and TB/LTBI MMGs were prioritized for any jurisdictions who didn’t already onboard these guides</a:t>
            </a:r>
          </a:p>
          <a:p>
            <a:r>
              <a:rPr lang="en-US" sz="1400" dirty="0"/>
              <a:t>Listening to CDC programs’ and jurisdictions’ perspectives, NNDSS will formally end the pause on MMG Onboarding</a:t>
            </a:r>
          </a:p>
          <a:p>
            <a:pPr lvl="1"/>
            <a:r>
              <a:rPr lang="en-US" sz="1200" dirty="0"/>
              <a:t>Date of Lift on MMG Onboarding: Wednesday, 03/20/2024</a:t>
            </a:r>
          </a:p>
          <a:p>
            <a:pPr lvl="1"/>
            <a:r>
              <a:rPr lang="en-US" sz="1200" dirty="0"/>
              <a:t>This will resume cohorts &amp; onboardings of published MMGs</a:t>
            </a:r>
          </a:p>
          <a:p>
            <a:pPr lvl="1"/>
            <a:r>
              <a:rPr lang="en-US" sz="1200" dirty="0"/>
              <a:t>MMG Development will continue to be on pause</a:t>
            </a:r>
          </a:p>
        </p:txBody>
      </p:sp>
      <p:sp>
        <p:nvSpPr>
          <p:cNvPr id="4" name="Slide Number Placeholder 2">
            <a:extLst>
              <a:ext uri="{FF2B5EF4-FFF2-40B4-BE49-F238E27FC236}">
                <a16:creationId xmlns:a16="http://schemas.microsoft.com/office/drawing/2014/main" id="{832B0FC0-DE3A-CB7F-32AA-9DF0CDDD8369}"/>
              </a:ext>
            </a:extLst>
          </p:cNvPr>
          <p:cNvSpPr txBox="1">
            <a:spLocks/>
          </p:cNvSpPr>
          <p:nvPr/>
        </p:nvSpPr>
        <p:spPr>
          <a:xfrm>
            <a:off x="5943600" y="4500563"/>
            <a:ext cx="2743200" cy="365125"/>
          </a:xfrm>
          <a:prstGeom prst="rect">
            <a:avLst/>
          </a:prstGeom>
        </p:spPr>
        <p:txBody>
          <a:bodyPr vert="horz" lIns="91440" tIns="45720" rIns="91440" bIns="45720" rtlCol="0" anchor="ctr">
            <a:normAutofit/>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4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341357981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6B910-9920-8BB6-B6BB-2E471E28A16A}"/>
              </a:ext>
            </a:extLst>
          </p:cNvPr>
          <p:cNvSpPr>
            <a:spLocks noGrp="1"/>
          </p:cNvSpPr>
          <p:nvPr>
            <p:ph type="title"/>
          </p:nvPr>
        </p:nvSpPr>
        <p:spPr/>
        <p:txBody>
          <a:bodyPr/>
          <a:lstStyle/>
          <a:p>
            <a:r>
              <a:rPr lang="en-US" dirty="0"/>
              <a:t>Plan: Lifting the MMG Onboarding Pause (1 of 7)</a:t>
            </a:r>
          </a:p>
        </p:txBody>
      </p:sp>
      <p:grpSp>
        <p:nvGrpSpPr>
          <p:cNvPr id="21" name="Group 20">
            <a:extLst>
              <a:ext uri="{FF2B5EF4-FFF2-40B4-BE49-F238E27FC236}">
                <a16:creationId xmlns:a16="http://schemas.microsoft.com/office/drawing/2014/main" id="{6D0C898C-79DF-04CD-523D-FFD56E9628E0}"/>
              </a:ext>
              <a:ext uri="{C183D7F6-B498-43B3-948B-1728B52AA6E4}">
                <adec:decorative xmlns:adec="http://schemas.microsoft.com/office/drawing/2017/decorative" val="1"/>
              </a:ext>
            </a:extLst>
          </p:cNvPr>
          <p:cNvGrpSpPr/>
          <p:nvPr/>
        </p:nvGrpSpPr>
        <p:grpSpPr>
          <a:xfrm>
            <a:off x="100854" y="1384364"/>
            <a:ext cx="4518210" cy="3028880"/>
            <a:chOff x="100854" y="1384364"/>
            <a:chExt cx="4518210" cy="3028880"/>
          </a:xfrm>
        </p:grpSpPr>
        <p:grpSp>
          <p:nvGrpSpPr>
            <p:cNvPr id="10" name="Group 9">
              <a:extLst>
                <a:ext uri="{FF2B5EF4-FFF2-40B4-BE49-F238E27FC236}">
                  <a16:creationId xmlns:a16="http://schemas.microsoft.com/office/drawing/2014/main" id="{C05C77B9-1BA3-FAF3-EC5C-EA8B72551FBE}"/>
                </a:ext>
              </a:extLst>
            </p:cNvPr>
            <p:cNvGrpSpPr/>
            <p:nvPr/>
          </p:nvGrpSpPr>
          <p:grpSpPr>
            <a:xfrm>
              <a:off x="100854" y="1384364"/>
              <a:ext cx="4518210" cy="3028880"/>
              <a:chOff x="100854" y="1384364"/>
              <a:chExt cx="4518210" cy="3028880"/>
            </a:xfrm>
          </p:grpSpPr>
          <p:sp>
            <p:nvSpPr>
              <p:cNvPr id="11" name="Freeform: Shape 10">
                <a:extLst>
                  <a:ext uri="{FF2B5EF4-FFF2-40B4-BE49-F238E27FC236}">
                    <a16:creationId xmlns:a16="http://schemas.microsoft.com/office/drawing/2014/main" id="{D51BBD2D-31E4-528C-8FF6-FB6807376BA8}"/>
                  </a:ext>
                </a:extLst>
              </p:cNvPr>
              <p:cNvSpPr/>
              <p:nvPr/>
            </p:nvSpPr>
            <p:spPr>
              <a:xfrm>
                <a:off x="2005981" y="1384364"/>
                <a:ext cx="976841" cy="1122806"/>
              </a:xfrm>
              <a:custGeom>
                <a:avLst/>
                <a:gdLst>
                  <a:gd name="connsiteX0" fmla="*/ 0 w 1122805"/>
                  <a:gd name="connsiteY0" fmla="*/ 488420 h 976840"/>
                  <a:gd name="connsiteX1" fmla="*/ 244210 w 1122805"/>
                  <a:gd name="connsiteY1" fmla="*/ 0 h 976840"/>
                  <a:gd name="connsiteX2" fmla="*/ 878595 w 1122805"/>
                  <a:gd name="connsiteY2" fmla="*/ 0 h 976840"/>
                  <a:gd name="connsiteX3" fmla="*/ 1122805 w 1122805"/>
                  <a:gd name="connsiteY3" fmla="*/ 488420 h 976840"/>
                  <a:gd name="connsiteX4" fmla="*/ 878595 w 1122805"/>
                  <a:gd name="connsiteY4" fmla="*/ 976840 h 976840"/>
                  <a:gd name="connsiteX5" fmla="*/ 244210 w 1122805"/>
                  <a:gd name="connsiteY5" fmla="*/ 976840 h 976840"/>
                  <a:gd name="connsiteX6" fmla="*/ 0 w 1122805"/>
                  <a:gd name="connsiteY6" fmla="*/ 488420 h 97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805" h="976840">
                    <a:moveTo>
                      <a:pt x="561403" y="0"/>
                    </a:moveTo>
                    <a:lnTo>
                      <a:pt x="1122804" y="212463"/>
                    </a:lnTo>
                    <a:lnTo>
                      <a:pt x="1122804" y="764377"/>
                    </a:lnTo>
                    <a:lnTo>
                      <a:pt x="561403" y="976840"/>
                    </a:lnTo>
                    <a:lnTo>
                      <a:pt x="1" y="764377"/>
                    </a:lnTo>
                    <a:lnTo>
                      <a:pt x="1" y="212463"/>
                    </a:lnTo>
                    <a:lnTo>
                      <a:pt x="561403" y="0"/>
                    </a:lnTo>
                    <a:close/>
                  </a:path>
                </a:pathLst>
              </a:custGeom>
              <a:solidFill>
                <a:srgbClr val="17468F"/>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85574" tIns="308321" rIns="285575" bIns="308320"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ysClr val="window" lastClr="FFFFFF"/>
                    </a:solidFill>
                    <a:latin typeface="Calibri" panose="020F0502020204030204"/>
                    <a:ea typeface="+mn-ea"/>
                    <a:cs typeface="+mn-cs"/>
                  </a:rPr>
                  <a:t>1</a:t>
                </a:r>
              </a:p>
            </p:txBody>
          </p:sp>
          <p:sp>
            <p:nvSpPr>
              <p:cNvPr id="12" name="Freeform: Shape 11">
                <a:extLst>
                  <a:ext uri="{FF2B5EF4-FFF2-40B4-BE49-F238E27FC236}">
                    <a16:creationId xmlns:a16="http://schemas.microsoft.com/office/drawing/2014/main" id="{4CA84318-054C-7338-059F-5AA2BA8CA97B}"/>
                  </a:ext>
                </a:extLst>
              </p:cNvPr>
              <p:cNvSpPr/>
              <p:nvPr/>
            </p:nvSpPr>
            <p:spPr>
              <a:xfrm>
                <a:off x="3025401" y="1608926"/>
                <a:ext cx="1092697" cy="673683"/>
              </a:xfrm>
              <a:custGeom>
                <a:avLst/>
                <a:gdLst>
                  <a:gd name="connsiteX0" fmla="*/ 0 w 1092697"/>
                  <a:gd name="connsiteY0" fmla="*/ 0 h 673683"/>
                  <a:gd name="connsiteX1" fmla="*/ 1092697 w 1092697"/>
                  <a:gd name="connsiteY1" fmla="*/ 0 h 673683"/>
                  <a:gd name="connsiteX2" fmla="*/ 1092697 w 1092697"/>
                  <a:gd name="connsiteY2" fmla="*/ 673683 h 673683"/>
                  <a:gd name="connsiteX3" fmla="*/ 0 w 1092697"/>
                  <a:gd name="connsiteY3" fmla="*/ 673683 h 673683"/>
                  <a:gd name="connsiteX4" fmla="*/ 0 w 1092697"/>
                  <a:gd name="connsiteY4" fmla="*/ 0 h 67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697" h="673683">
                    <a:moveTo>
                      <a:pt x="0" y="0"/>
                    </a:moveTo>
                    <a:lnTo>
                      <a:pt x="1092697" y="0"/>
                    </a:lnTo>
                    <a:lnTo>
                      <a:pt x="1092697" y="673683"/>
                    </a:lnTo>
                    <a:lnTo>
                      <a:pt x="0" y="673683"/>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Calibri" panose="020F0502020204030204"/>
                    <a:ea typeface="+mn-ea"/>
                    <a:cs typeface="+mn-cs"/>
                  </a:rPr>
                  <a:t>Before Lifting the Pause</a:t>
                </a:r>
              </a:p>
            </p:txBody>
          </p:sp>
          <p:sp>
            <p:nvSpPr>
              <p:cNvPr id="13" name="Freeform: Shape 12">
                <a:extLst>
                  <a:ext uri="{FF2B5EF4-FFF2-40B4-BE49-F238E27FC236}">
                    <a16:creationId xmlns:a16="http://schemas.microsoft.com/office/drawing/2014/main" id="{7A0355BF-2419-B7CF-8BB3-0D0D8DC07788}"/>
                  </a:ext>
                </a:extLst>
              </p:cNvPr>
              <p:cNvSpPr/>
              <p:nvPr/>
            </p:nvSpPr>
            <p:spPr>
              <a:xfrm>
                <a:off x="950994" y="1384364"/>
                <a:ext cx="976841" cy="1122806"/>
              </a:xfrm>
              <a:custGeom>
                <a:avLst/>
                <a:gdLst>
                  <a:gd name="connsiteX0" fmla="*/ 0 w 1122805"/>
                  <a:gd name="connsiteY0" fmla="*/ 488420 h 976840"/>
                  <a:gd name="connsiteX1" fmla="*/ 244210 w 1122805"/>
                  <a:gd name="connsiteY1" fmla="*/ 0 h 976840"/>
                  <a:gd name="connsiteX2" fmla="*/ 878595 w 1122805"/>
                  <a:gd name="connsiteY2" fmla="*/ 0 h 976840"/>
                  <a:gd name="connsiteX3" fmla="*/ 1122805 w 1122805"/>
                  <a:gd name="connsiteY3" fmla="*/ 488420 h 976840"/>
                  <a:gd name="connsiteX4" fmla="*/ 878595 w 1122805"/>
                  <a:gd name="connsiteY4" fmla="*/ 976840 h 976840"/>
                  <a:gd name="connsiteX5" fmla="*/ 244210 w 1122805"/>
                  <a:gd name="connsiteY5" fmla="*/ 976840 h 976840"/>
                  <a:gd name="connsiteX6" fmla="*/ 0 w 1122805"/>
                  <a:gd name="connsiteY6" fmla="*/ 488420 h 97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805" h="976840">
                    <a:moveTo>
                      <a:pt x="561403" y="0"/>
                    </a:moveTo>
                    <a:lnTo>
                      <a:pt x="1122804" y="212463"/>
                    </a:lnTo>
                    <a:lnTo>
                      <a:pt x="1122804" y="764377"/>
                    </a:lnTo>
                    <a:lnTo>
                      <a:pt x="561403" y="976840"/>
                    </a:lnTo>
                    <a:lnTo>
                      <a:pt x="1" y="764377"/>
                    </a:lnTo>
                    <a:lnTo>
                      <a:pt x="1" y="212463"/>
                    </a:lnTo>
                    <a:lnTo>
                      <a:pt x="561403" y="0"/>
                    </a:lnTo>
                    <a:close/>
                  </a:path>
                </a:pathLst>
              </a:custGeom>
              <a:solidFill>
                <a:srgbClr val="17468F"/>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52224" tIns="174971" rIns="152225" bIns="174970" numCol="1" spcCol="1270" anchor="ctr" anchorCtr="0">
                <a:noAutofit/>
              </a:bodyPr>
              <a:lstStyle/>
              <a:p>
                <a:pPr marL="0" lvl="0" indent="0" algn="ctr" defTabSz="1600200">
                  <a:lnSpc>
                    <a:spcPct val="90000"/>
                  </a:lnSpc>
                  <a:spcBef>
                    <a:spcPct val="0"/>
                  </a:spcBef>
                  <a:spcAft>
                    <a:spcPct val="35000"/>
                  </a:spcAft>
                  <a:buNone/>
                </a:pPr>
                <a:endParaRPr lang="en-US" sz="3600" kern="1200" dirty="0">
                  <a:solidFill>
                    <a:sysClr val="window" lastClr="FFFFFF"/>
                  </a:solidFill>
                  <a:latin typeface="Calibri" panose="020F0502020204030204"/>
                  <a:ea typeface="+mn-ea"/>
                  <a:cs typeface="+mn-cs"/>
                </a:endParaRPr>
              </a:p>
            </p:txBody>
          </p:sp>
          <p:sp>
            <p:nvSpPr>
              <p:cNvPr id="14" name="Freeform: Shape 13">
                <a:extLst>
                  <a:ext uri="{FF2B5EF4-FFF2-40B4-BE49-F238E27FC236}">
                    <a16:creationId xmlns:a16="http://schemas.microsoft.com/office/drawing/2014/main" id="{2CFCFB18-D55D-9A0C-4501-FA6026745DB4}"/>
                  </a:ext>
                </a:extLst>
              </p:cNvPr>
              <p:cNvSpPr/>
              <p:nvPr/>
            </p:nvSpPr>
            <p:spPr>
              <a:xfrm>
                <a:off x="1476466" y="2337401"/>
                <a:ext cx="976841" cy="1122806"/>
              </a:xfrm>
              <a:custGeom>
                <a:avLst/>
                <a:gdLst>
                  <a:gd name="connsiteX0" fmla="*/ 0 w 1122805"/>
                  <a:gd name="connsiteY0" fmla="*/ 488420 h 976840"/>
                  <a:gd name="connsiteX1" fmla="*/ 244210 w 1122805"/>
                  <a:gd name="connsiteY1" fmla="*/ 0 h 976840"/>
                  <a:gd name="connsiteX2" fmla="*/ 878595 w 1122805"/>
                  <a:gd name="connsiteY2" fmla="*/ 0 h 976840"/>
                  <a:gd name="connsiteX3" fmla="*/ 1122805 w 1122805"/>
                  <a:gd name="connsiteY3" fmla="*/ 488420 h 976840"/>
                  <a:gd name="connsiteX4" fmla="*/ 878595 w 1122805"/>
                  <a:gd name="connsiteY4" fmla="*/ 976840 h 976840"/>
                  <a:gd name="connsiteX5" fmla="*/ 244210 w 1122805"/>
                  <a:gd name="connsiteY5" fmla="*/ 976840 h 976840"/>
                  <a:gd name="connsiteX6" fmla="*/ 0 w 1122805"/>
                  <a:gd name="connsiteY6" fmla="*/ 488420 h 97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805" h="976840">
                    <a:moveTo>
                      <a:pt x="561403" y="0"/>
                    </a:moveTo>
                    <a:lnTo>
                      <a:pt x="1122804" y="212463"/>
                    </a:lnTo>
                    <a:lnTo>
                      <a:pt x="1122804" y="764377"/>
                    </a:lnTo>
                    <a:lnTo>
                      <a:pt x="561403" y="976840"/>
                    </a:lnTo>
                    <a:lnTo>
                      <a:pt x="1" y="764377"/>
                    </a:lnTo>
                    <a:lnTo>
                      <a:pt x="1" y="212463"/>
                    </a:lnTo>
                    <a:lnTo>
                      <a:pt x="561403" y="0"/>
                    </a:lnTo>
                    <a:close/>
                  </a:path>
                </a:pathLst>
              </a:custGeom>
              <a:solidFill>
                <a:srgbClr val="007D57"/>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85574" tIns="308321" rIns="285575" bIns="308320"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ysClr val="window" lastClr="FFFFFF"/>
                    </a:solidFill>
                    <a:latin typeface="Calibri" panose="020F0502020204030204"/>
                    <a:ea typeface="+mn-ea"/>
                    <a:cs typeface="+mn-cs"/>
                  </a:rPr>
                  <a:t>2</a:t>
                </a:r>
              </a:p>
            </p:txBody>
          </p:sp>
          <p:sp>
            <p:nvSpPr>
              <p:cNvPr id="15" name="Freeform: Shape 14">
                <a:extLst>
                  <a:ext uri="{FF2B5EF4-FFF2-40B4-BE49-F238E27FC236}">
                    <a16:creationId xmlns:a16="http://schemas.microsoft.com/office/drawing/2014/main" id="{8650C337-9027-DD61-DCAA-485C94AF9D4C}"/>
                  </a:ext>
                </a:extLst>
              </p:cNvPr>
              <p:cNvSpPr/>
              <p:nvPr/>
            </p:nvSpPr>
            <p:spPr>
              <a:xfrm>
                <a:off x="100854" y="2561963"/>
                <a:ext cx="1335192" cy="673683"/>
              </a:xfrm>
              <a:custGeom>
                <a:avLst/>
                <a:gdLst>
                  <a:gd name="connsiteX0" fmla="*/ 0 w 1212629"/>
                  <a:gd name="connsiteY0" fmla="*/ 0 h 673683"/>
                  <a:gd name="connsiteX1" fmla="*/ 1212629 w 1212629"/>
                  <a:gd name="connsiteY1" fmla="*/ 0 h 673683"/>
                  <a:gd name="connsiteX2" fmla="*/ 1212629 w 1212629"/>
                  <a:gd name="connsiteY2" fmla="*/ 673683 h 673683"/>
                  <a:gd name="connsiteX3" fmla="*/ 0 w 1212629"/>
                  <a:gd name="connsiteY3" fmla="*/ 673683 h 673683"/>
                  <a:gd name="connsiteX4" fmla="*/ 0 w 1212629"/>
                  <a:gd name="connsiteY4" fmla="*/ 0 h 67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629" h="673683">
                    <a:moveTo>
                      <a:pt x="0" y="0"/>
                    </a:moveTo>
                    <a:lnTo>
                      <a:pt x="1212629" y="0"/>
                    </a:lnTo>
                    <a:lnTo>
                      <a:pt x="1212629" y="673683"/>
                    </a:lnTo>
                    <a:lnTo>
                      <a:pt x="0" y="673683"/>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Calibri" panose="020F0502020204030204"/>
                    <a:ea typeface="+mn-ea"/>
                    <a:cs typeface="+mn-cs"/>
                  </a:rPr>
                  <a:t>Lift Pause: MMG Onboarding</a:t>
                </a:r>
              </a:p>
            </p:txBody>
          </p:sp>
          <p:sp>
            <p:nvSpPr>
              <p:cNvPr id="16" name="Freeform: Shape 15">
                <a:extLst>
                  <a:ext uri="{FF2B5EF4-FFF2-40B4-BE49-F238E27FC236}">
                    <a16:creationId xmlns:a16="http://schemas.microsoft.com/office/drawing/2014/main" id="{35B96C85-6341-BF95-5CC7-E95A61A55E2F}"/>
                  </a:ext>
                </a:extLst>
              </p:cNvPr>
              <p:cNvSpPr/>
              <p:nvPr/>
            </p:nvSpPr>
            <p:spPr>
              <a:xfrm>
                <a:off x="2531454" y="2337401"/>
                <a:ext cx="976841" cy="1122806"/>
              </a:xfrm>
              <a:custGeom>
                <a:avLst/>
                <a:gdLst>
                  <a:gd name="connsiteX0" fmla="*/ 0 w 1122805"/>
                  <a:gd name="connsiteY0" fmla="*/ 488420 h 976840"/>
                  <a:gd name="connsiteX1" fmla="*/ 244210 w 1122805"/>
                  <a:gd name="connsiteY1" fmla="*/ 0 h 976840"/>
                  <a:gd name="connsiteX2" fmla="*/ 878595 w 1122805"/>
                  <a:gd name="connsiteY2" fmla="*/ 0 h 976840"/>
                  <a:gd name="connsiteX3" fmla="*/ 1122805 w 1122805"/>
                  <a:gd name="connsiteY3" fmla="*/ 488420 h 976840"/>
                  <a:gd name="connsiteX4" fmla="*/ 878595 w 1122805"/>
                  <a:gd name="connsiteY4" fmla="*/ 976840 h 976840"/>
                  <a:gd name="connsiteX5" fmla="*/ 244210 w 1122805"/>
                  <a:gd name="connsiteY5" fmla="*/ 976840 h 976840"/>
                  <a:gd name="connsiteX6" fmla="*/ 0 w 1122805"/>
                  <a:gd name="connsiteY6" fmla="*/ 488420 h 97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805" h="976840">
                    <a:moveTo>
                      <a:pt x="561403" y="0"/>
                    </a:moveTo>
                    <a:lnTo>
                      <a:pt x="1122804" y="212463"/>
                    </a:lnTo>
                    <a:lnTo>
                      <a:pt x="1122804" y="764377"/>
                    </a:lnTo>
                    <a:lnTo>
                      <a:pt x="561403" y="976840"/>
                    </a:lnTo>
                    <a:lnTo>
                      <a:pt x="1" y="764377"/>
                    </a:lnTo>
                    <a:lnTo>
                      <a:pt x="1" y="212463"/>
                    </a:lnTo>
                    <a:lnTo>
                      <a:pt x="561403" y="0"/>
                    </a:lnTo>
                    <a:close/>
                  </a:path>
                </a:pathLst>
              </a:custGeom>
              <a:solidFill>
                <a:srgbClr val="007D57"/>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52224" tIns="174971" rIns="152225" bIns="174970" numCol="1" spcCol="1270" anchor="ctr" anchorCtr="0">
                <a:noAutofit/>
              </a:bodyPr>
              <a:lstStyle/>
              <a:p>
                <a:pPr marL="0" lvl="0" indent="0" algn="ctr" defTabSz="1600200">
                  <a:lnSpc>
                    <a:spcPct val="90000"/>
                  </a:lnSpc>
                  <a:spcBef>
                    <a:spcPct val="0"/>
                  </a:spcBef>
                  <a:spcAft>
                    <a:spcPct val="35000"/>
                  </a:spcAft>
                  <a:buNone/>
                </a:pPr>
                <a:endParaRPr lang="en-US" sz="3600" kern="1200" dirty="0">
                  <a:solidFill>
                    <a:sysClr val="window" lastClr="FFFFFF"/>
                  </a:solidFill>
                  <a:latin typeface="Calibri" panose="020F0502020204030204"/>
                  <a:ea typeface="+mn-ea"/>
                  <a:cs typeface="+mn-cs"/>
                </a:endParaRPr>
              </a:p>
            </p:txBody>
          </p:sp>
          <p:sp>
            <p:nvSpPr>
              <p:cNvPr id="17" name="Freeform: Shape 16">
                <a:extLst>
                  <a:ext uri="{FF2B5EF4-FFF2-40B4-BE49-F238E27FC236}">
                    <a16:creationId xmlns:a16="http://schemas.microsoft.com/office/drawing/2014/main" id="{5AE1E642-360A-1896-9CA9-6F1C3E7A8782}"/>
                  </a:ext>
                </a:extLst>
              </p:cNvPr>
              <p:cNvSpPr/>
              <p:nvPr/>
            </p:nvSpPr>
            <p:spPr>
              <a:xfrm>
                <a:off x="2005981" y="3290438"/>
                <a:ext cx="976841" cy="1122806"/>
              </a:xfrm>
              <a:custGeom>
                <a:avLst/>
                <a:gdLst>
                  <a:gd name="connsiteX0" fmla="*/ 0 w 1122805"/>
                  <a:gd name="connsiteY0" fmla="*/ 488420 h 976840"/>
                  <a:gd name="connsiteX1" fmla="*/ 244210 w 1122805"/>
                  <a:gd name="connsiteY1" fmla="*/ 0 h 976840"/>
                  <a:gd name="connsiteX2" fmla="*/ 878595 w 1122805"/>
                  <a:gd name="connsiteY2" fmla="*/ 0 h 976840"/>
                  <a:gd name="connsiteX3" fmla="*/ 1122805 w 1122805"/>
                  <a:gd name="connsiteY3" fmla="*/ 488420 h 976840"/>
                  <a:gd name="connsiteX4" fmla="*/ 878595 w 1122805"/>
                  <a:gd name="connsiteY4" fmla="*/ 976840 h 976840"/>
                  <a:gd name="connsiteX5" fmla="*/ 244210 w 1122805"/>
                  <a:gd name="connsiteY5" fmla="*/ 976840 h 976840"/>
                  <a:gd name="connsiteX6" fmla="*/ 0 w 1122805"/>
                  <a:gd name="connsiteY6" fmla="*/ 488420 h 97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805" h="976840">
                    <a:moveTo>
                      <a:pt x="561403" y="0"/>
                    </a:moveTo>
                    <a:lnTo>
                      <a:pt x="1122804" y="212463"/>
                    </a:lnTo>
                    <a:lnTo>
                      <a:pt x="1122804" y="764377"/>
                    </a:lnTo>
                    <a:lnTo>
                      <a:pt x="561403" y="976840"/>
                    </a:lnTo>
                    <a:lnTo>
                      <a:pt x="1" y="764377"/>
                    </a:lnTo>
                    <a:lnTo>
                      <a:pt x="1" y="212463"/>
                    </a:lnTo>
                    <a:lnTo>
                      <a:pt x="561403" y="0"/>
                    </a:lnTo>
                    <a:close/>
                  </a:path>
                </a:pathLst>
              </a:custGeom>
              <a:solidFill>
                <a:srgbClr val="7F8080"/>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85574" tIns="308321" rIns="285575" bIns="308320"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ysClr val="window" lastClr="FFFFFF"/>
                    </a:solidFill>
                    <a:latin typeface="Calibri" panose="020F0502020204030204"/>
                    <a:ea typeface="+mn-ea"/>
                    <a:cs typeface="+mn-cs"/>
                  </a:rPr>
                  <a:t>3</a:t>
                </a:r>
              </a:p>
            </p:txBody>
          </p:sp>
          <p:sp>
            <p:nvSpPr>
              <p:cNvPr id="18" name="Freeform: Shape 17">
                <a:extLst>
                  <a:ext uri="{FF2B5EF4-FFF2-40B4-BE49-F238E27FC236}">
                    <a16:creationId xmlns:a16="http://schemas.microsoft.com/office/drawing/2014/main" id="{F7B1EE3E-89D9-F905-F4C8-7282F257E3C7}"/>
                  </a:ext>
                </a:extLst>
              </p:cNvPr>
              <p:cNvSpPr/>
              <p:nvPr/>
            </p:nvSpPr>
            <p:spPr>
              <a:xfrm>
                <a:off x="3032635" y="3515000"/>
                <a:ext cx="1586429" cy="673683"/>
              </a:xfrm>
              <a:custGeom>
                <a:avLst/>
                <a:gdLst>
                  <a:gd name="connsiteX0" fmla="*/ 0 w 1253050"/>
                  <a:gd name="connsiteY0" fmla="*/ 0 h 673683"/>
                  <a:gd name="connsiteX1" fmla="*/ 1253050 w 1253050"/>
                  <a:gd name="connsiteY1" fmla="*/ 0 h 673683"/>
                  <a:gd name="connsiteX2" fmla="*/ 1253050 w 1253050"/>
                  <a:gd name="connsiteY2" fmla="*/ 673683 h 673683"/>
                  <a:gd name="connsiteX3" fmla="*/ 0 w 1253050"/>
                  <a:gd name="connsiteY3" fmla="*/ 673683 h 673683"/>
                  <a:gd name="connsiteX4" fmla="*/ 0 w 1253050"/>
                  <a:gd name="connsiteY4" fmla="*/ 0 h 67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3050" h="673683">
                    <a:moveTo>
                      <a:pt x="0" y="0"/>
                    </a:moveTo>
                    <a:lnTo>
                      <a:pt x="1253050" y="0"/>
                    </a:lnTo>
                    <a:lnTo>
                      <a:pt x="1253050" y="673683"/>
                    </a:lnTo>
                    <a:lnTo>
                      <a:pt x="0" y="673683"/>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dirty="0">
                    <a:solidFill>
                      <a:sysClr val="windowText" lastClr="000000">
                        <a:hueOff val="0"/>
                        <a:satOff val="0"/>
                        <a:lumOff val="0"/>
                        <a:alphaOff val="0"/>
                      </a:sysClr>
                    </a:solidFill>
                    <a:latin typeface="Calibri" panose="020F0502020204030204"/>
                  </a:rPr>
                  <a:t>Continue</a:t>
                </a:r>
                <a:r>
                  <a:rPr lang="en-US" sz="1400" kern="1200" dirty="0">
                    <a:solidFill>
                      <a:sysClr val="windowText" lastClr="000000">
                        <a:hueOff val="0"/>
                        <a:satOff val="0"/>
                        <a:lumOff val="0"/>
                        <a:alphaOff val="0"/>
                      </a:sysClr>
                    </a:solidFill>
                    <a:latin typeface="Calibri" panose="020F0502020204030204"/>
                    <a:ea typeface="+mn-ea"/>
                    <a:cs typeface="+mn-cs"/>
                  </a:rPr>
                  <a:t> Pause: MMG Development</a:t>
                </a:r>
              </a:p>
            </p:txBody>
          </p:sp>
          <p:sp>
            <p:nvSpPr>
              <p:cNvPr id="19" name="Freeform: Shape 18">
                <a:extLst>
                  <a:ext uri="{FF2B5EF4-FFF2-40B4-BE49-F238E27FC236}">
                    <a16:creationId xmlns:a16="http://schemas.microsoft.com/office/drawing/2014/main" id="{136629F7-F921-87EC-8C5C-2C6D9944D530}"/>
                  </a:ext>
                </a:extLst>
              </p:cNvPr>
              <p:cNvSpPr/>
              <p:nvPr/>
            </p:nvSpPr>
            <p:spPr>
              <a:xfrm>
                <a:off x="950994" y="3290438"/>
                <a:ext cx="976841" cy="1122806"/>
              </a:xfrm>
              <a:custGeom>
                <a:avLst/>
                <a:gdLst>
                  <a:gd name="connsiteX0" fmla="*/ 0 w 1122805"/>
                  <a:gd name="connsiteY0" fmla="*/ 488420 h 976840"/>
                  <a:gd name="connsiteX1" fmla="*/ 244210 w 1122805"/>
                  <a:gd name="connsiteY1" fmla="*/ 0 h 976840"/>
                  <a:gd name="connsiteX2" fmla="*/ 878595 w 1122805"/>
                  <a:gd name="connsiteY2" fmla="*/ 0 h 976840"/>
                  <a:gd name="connsiteX3" fmla="*/ 1122805 w 1122805"/>
                  <a:gd name="connsiteY3" fmla="*/ 488420 h 976840"/>
                  <a:gd name="connsiteX4" fmla="*/ 878595 w 1122805"/>
                  <a:gd name="connsiteY4" fmla="*/ 976840 h 976840"/>
                  <a:gd name="connsiteX5" fmla="*/ 244210 w 1122805"/>
                  <a:gd name="connsiteY5" fmla="*/ 976840 h 976840"/>
                  <a:gd name="connsiteX6" fmla="*/ 0 w 1122805"/>
                  <a:gd name="connsiteY6" fmla="*/ 488420 h 97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805" h="976840">
                    <a:moveTo>
                      <a:pt x="561403" y="0"/>
                    </a:moveTo>
                    <a:lnTo>
                      <a:pt x="1122804" y="212463"/>
                    </a:lnTo>
                    <a:lnTo>
                      <a:pt x="1122804" y="764377"/>
                    </a:lnTo>
                    <a:lnTo>
                      <a:pt x="561403" y="976840"/>
                    </a:lnTo>
                    <a:lnTo>
                      <a:pt x="1" y="764377"/>
                    </a:lnTo>
                    <a:lnTo>
                      <a:pt x="1" y="212463"/>
                    </a:lnTo>
                    <a:lnTo>
                      <a:pt x="561403" y="0"/>
                    </a:lnTo>
                    <a:close/>
                  </a:path>
                </a:pathLst>
              </a:custGeom>
              <a:solidFill>
                <a:srgbClr val="7F8080"/>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52224" tIns="174971" rIns="152225" bIns="174970" numCol="1" spcCol="1270" anchor="ctr" anchorCtr="0">
                <a:noAutofit/>
              </a:bodyPr>
              <a:lstStyle/>
              <a:p>
                <a:pPr marL="0" lvl="0" indent="0" algn="ctr" defTabSz="1600200">
                  <a:lnSpc>
                    <a:spcPct val="90000"/>
                  </a:lnSpc>
                  <a:spcBef>
                    <a:spcPct val="0"/>
                  </a:spcBef>
                  <a:spcAft>
                    <a:spcPct val="35000"/>
                  </a:spcAft>
                  <a:buNone/>
                </a:pPr>
                <a:endParaRPr lang="en-US" sz="3600" kern="1200" dirty="0">
                  <a:solidFill>
                    <a:sysClr val="window" lastClr="FFFFFF"/>
                  </a:solidFill>
                  <a:latin typeface="Calibri" panose="020F0502020204030204"/>
                  <a:ea typeface="+mn-ea"/>
                  <a:cs typeface="+mn-cs"/>
                </a:endParaRPr>
              </a:p>
            </p:txBody>
          </p:sp>
        </p:grpSp>
        <p:pic>
          <p:nvPicPr>
            <p:cNvPr id="7" name="Graphic 6" descr="Checklist with solid fill">
              <a:extLst>
                <a:ext uri="{FF2B5EF4-FFF2-40B4-BE49-F238E27FC236}">
                  <a16:creationId xmlns:a16="http://schemas.microsoft.com/office/drawing/2014/main" id="{2CEF8BFA-94F5-8981-7FC0-0FAC68F082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9717" y="1538844"/>
              <a:ext cx="829010" cy="829010"/>
            </a:xfrm>
            <a:prstGeom prst="rect">
              <a:avLst/>
            </a:prstGeom>
          </p:spPr>
        </p:pic>
        <p:pic>
          <p:nvPicPr>
            <p:cNvPr id="8" name="Graphic 7" descr="Influencer with solid fill">
              <a:extLst>
                <a:ext uri="{FF2B5EF4-FFF2-40B4-BE49-F238E27FC236}">
                  <a16:creationId xmlns:a16="http://schemas.microsoft.com/office/drawing/2014/main" id="{F8C75405-93C4-3FE1-878F-4B9BF552C7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2929" y="3416532"/>
              <a:ext cx="825797" cy="825797"/>
            </a:xfrm>
            <a:prstGeom prst="rect">
              <a:avLst/>
            </a:prstGeom>
          </p:spPr>
        </p:pic>
        <p:pic>
          <p:nvPicPr>
            <p:cNvPr id="9" name="Graphic 8" descr="Blockchain outline">
              <a:extLst>
                <a:ext uri="{FF2B5EF4-FFF2-40B4-BE49-F238E27FC236}">
                  <a16:creationId xmlns:a16="http://schemas.microsoft.com/office/drawing/2014/main" id="{FD04097C-4C5B-F3BC-394C-60EAB672B8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06905" y="2466190"/>
              <a:ext cx="829010" cy="829010"/>
            </a:xfrm>
            <a:prstGeom prst="rect">
              <a:avLst/>
            </a:prstGeom>
          </p:spPr>
        </p:pic>
      </p:grpSp>
      <p:sp>
        <p:nvSpPr>
          <p:cNvPr id="22" name="Text Placeholder 2">
            <a:extLst>
              <a:ext uri="{FF2B5EF4-FFF2-40B4-BE49-F238E27FC236}">
                <a16:creationId xmlns:a16="http://schemas.microsoft.com/office/drawing/2014/main" id="{0D656644-6DD3-58A5-544F-33017270EEB3}"/>
              </a:ext>
            </a:extLst>
          </p:cNvPr>
          <p:cNvSpPr>
            <a:spLocks noGrp="1"/>
          </p:cNvSpPr>
          <p:nvPr>
            <p:ph type="body" sz="quarter" idx="10"/>
          </p:nvPr>
        </p:nvSpPr>
        <p:spPr>
          <a:xfrm>
            <a:off x="4572000" y="1074554"/>
            <a:ext cx="4114800" cy="3395573"/>
          </a:xfrm>
        </p:spPr>
        <p:txBody>
          <a:bodyPr/>
          <a:lstStyle/>
          <a:p>
            <a:r>
              <a:rPr lang="en-US" sz="1400" b="1" dirty="0">
                <a:solidFill>
                  <a:srgbClr val="17468F"/>
                </a:solidFill>
              </a:rPr>
              <a:t>Step 1: Before Lifting the Pause</a:t>
            </a:r>
          </a:p>
          <a:p>
            <a:pPr lvl="1"/>
            <a:r>
              <a:rPr lang="en-US" sz="1200" dirty="0"/>
              <a:t>Gauged CDC Programs’ readiness to begin MMG onboarding</a:t>
            </a:r>
          </a:p>
          <a:p>
            <a:pPr lvl="1"/>
            <a:r>
              <a:rPr lang="en-US" sz="1200" dirty="0"/>
              <a:t>Snapshot of jurisdictions’ MMG priorities utilizing ELC HIS REDCap MMG form</a:t>
            </a:r>
          </a:p>
          <a:p>
            <a:pPr lvl="1"/>
            <a:r>
              <a:rPr lang="en-US" sz="1200" dirty="0"/>
              <a:t>Publish specific MMGs</a:t>
            </a:r>
          </a:p>
          <a:p>
            <a:pPr>
              <a:buClr>
                <a:srgbClr val="007D57"/>
              </a:buClr>
            </a:pPr>
            <a:r>
              <a:rPr lang="en-US" sz="1400" b="1" dirty="0">
                <a:solidFill>
                  <a:srgbClr val="007D57"/>
                </a:solidFill>
              </a:rPr>
              <a:t>Step 2: Lift Pause on MMG Onboarding</a:t>
            </a:r>
          </a:p>
          <a:p>
            <a:pPr lvl="1"/>
            <a:r>
              <a:rPr lang="en-US" sz="1200" dirty="0"/>
              <a:t>March 2024 eSHARE webinar (03/19/2024): Announce to jurisdictions about lifting the pause on MMG Onboarding</a:t>
            </a:r>
          </a:p>
          <a:p>
            <a:pPr lvl="1"/>
            <a:r>
              <a:rPr lang="en-US" sz="1200" dirty="0"/>
              <a:t>Official “Lift” Date: 03/20/2024</a:t>
            </a:r>
          </a:p>
          <a:p>
            <a:pPr lvl="1"/>
            <a:r>
              <a:rPr lang="en-US" sz="1200" dirty="0"/>
              <a:t>Published MMGs on NNDSS website can be adopted and onboarded by jurisdictions</a:t>
            </a:r>
          </a:p>
          <a:p>
            <a:pPr>
              <a:buClr>
                <a:srgbClr val="7F8080"/>
              </a:buClr>
            </a:pPr>
            <a:r>
              <a:rPr lang="en-US" sz="1400" b="1" dirty="0">
                <a:solidFill>
                  <a:srgbClr val="7F8080"/>
                </a:solidFill>
              </a:rPr>
              <a:t>Step 3: Continue Pause on MMG Development</a:t>
            </a:r>
          </a:p>
          <a:p>
            <a:pPr lvl="1"/>
            <a:r>
              <a:rPr lang="en-US" sz="1200" dirty="0"/>
              <a:t>Official “Lift” Date: To be determined</a:t>
            </a:r>
          </a:p>
          <a:p>
            <a:pPr lvl="1"/>
            <a:r>
              <a:rPr lang="en-US" sz="1200" dirty="0"/>
              <a:t>Consideration and inclusion of data standardization and situational awareness efforts</a:t>
            </a:r>
          </a:p>
        </p:txBody>
      </p:sp>
      <p:sp>
        <p:nvSpPr>
          <p:cNvPr id="3" name="Slide Number Placeholder 2">
            <a:extLst>
              <a:ext uri="{FF2B5EF4-FFF2-40B4-BE49-F238E27FC236}">
                <a16:creationId xmlns:a16="http://schemas.microsoft.com/office/drawing/2014/main" id="{95096C48-9D32-BE57-C7C7-DE0F1345EB7A}"/>
              </a:ext>
            </a:extLst>
          </p:cNvPr>
          <p:cNvSpPr txBox="1">
            <a:spLocks/>
          </p:cNvSpPr>
          <p:nvPr/>
        </p:nvSpPr>
        <p:spPr>
          <a:xfrm>
            <a:off x="5943600" y="4500563"/>
            <a:ext cx="2743200" cy="365125"/>
          </a:xfrm>
          <a:prstGeom prst="rect">
            <a:avLst/>
          </a:prstGeom>
        </p:spPr>
        <p:txBody>
          <a:bodyPr vert="horz" lIns="91440" tIns="45720" rIns="91440" bIns="45720" rtlCol="0" anchor="ctr">
            <a:normAutofit/>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4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82589556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6B910-9920-8BB6-B6BB-2E471E28A16A}"/>
              </a:ext>
            </a:extLst>
          </p:cNvPr>
          <p:cNvSpPr>
            <a:spLocks noGrp="1"/>
          </p:cNvSpPr>
          <p:nvPr>
            <p:ph type="title"/>
          </p:nvPr>
        </p:nvSpPr>
        <p:spPr/>
        <p:txBody>
          <a:bodyPr/>
          <a:lstStyle/>
          <a:p>
            <a:r>
              <a:rPr lang="en-US" dirty="0"/>
              <a:t>Plan: Lifting the MMG Onboarding Pause (2 of 7)</a:t>
            </a:r>
          </a:p>
        </p:txBody>
      </p:sp>
      <p:grpSp>
        <p:nvGrpSpPr>
          <p:cNvPr id="21" name="Group 20">
            <a:extLst>
              <a:ext uri="{FF2B5EF4-FFF2-40B4-BE49-F238E27FC236}">
                <a16:creationId xmlns:a16="http://schemas.microsoft.com/office/drawing/2014/main" id="{6D0C898C-79DF-04CD-523D-FFD56E9628E0}"/>
              </a:ext>
              <a:ext uri="{C183D7F6-B498-43B3-948B-1728B52AA6E4}">
                <adec:decorative xmlns:adec="http://schemas.microsoft.com/office/drawing/2017/decorative" val="1"/>
              </a:ext>
            </a:extLst>
          </p:cNvPr>
          <p:cNvGrpSpPr/>
          <p:nvPr/>
        </p:nvGrpSpPr>
        <p:grpSpPr>
          <a:xfrm>
            <a:off x="100854" y="1384364"/>
            <a:ext cx="4538382" cy="3028880"/>
            <a:chOff x="100854" y="1384364"/>
            <a:chExt cx="4538382" cy="3028880"/>
          </a:xfrm>
        </p:grpSpPr>
        <p:grpSp>
          <p:nvGrpSpPr>
            <p:cNvPr id="10" name="Group 9">
              <a:extLst>
                <a:ext uri="{FF2B5EF4-FFF2-40B4-BE49-F238E27FC236}">
                  <a16:creationId xmlns:a16="http://schemas.microsoft.com/office/drawing/2014/main" id="{C05C77B9-1BA3-FAF3-EC5C-EA8B72551FBE}"/>
                </a:ext>
              </a:extLst>
            </p:cNvPr>
            <p:cNvGrpSpPr/>
            <p:nvPr/>
          </p:nvGrpSpPr>
          <p:grpSpPr>
            <a:xfrm>
              <a:off x="100854" y="1384364"/>
              <a:ext cx="4538382" cy="3028880"/>
              <a:chOff x="100854" y="1384364"/>
              <a:chExt cx="4538382" cy="3028880"/>
            </a:xfrm>
          </p:grpSpPr>
          <p:sp>
            <p:nvSpPr>
              <p:cNvPr id="11" name="Freeform: Shape 10">
                <a:extLst>
                  <a:ext uri="{FF2B5EF4-FFF2-40B4-BE49-F238E27FC236}">
                    <a16:creationId xmlns:a16="http://schemas.microsoft.com/office/drawing/2014/main" id="{D51BBD2D-31E4-528C-8FF6-FB6807376BA8}"/>
                  </a:ext>
                </a:extLst>
              </p:cNvPr>
              <p:cNvSpPr/>
              <p:nvPr/>
            </p:nvSpPr>
            <p:spPr>
              <a:xfrm>
                <a:off x="2005981" y="1384364"/>
                <a:ext cx="976841" cy="1122806"/>
              </a:xfrm>
              <a:custGeom>
                <a:avLst/>
                <a:gdLst>
                  <a:gd name="connsiteX0" fmla="*/ 0 w 1122805"/>
                  <a:gd name="connsiteY0" fmla="*/ 488420 h 976840"/>
                  <a:gd name="connsiteX1" fmla="*/ 244210 w 1122805"/>
                  <a:gd name="connsiteY1" fmla="*/ 0 h 976840"/>
                  <a:gd name="connsiteX2" fmla="*/ 878595 w 1122805"/>
                  <a:gd name="connsiteY2" fmla="*/ 0 h 976840"/>
                  <a:gd name="connsiteX3" fmla="*/ 1122805 w 1122805"/>
                  <a:gd name="connsiteY3" fmla="*/ 488420 h 976840"/>
                  <a:gd name="connsiteX4" fmla="*/ 878595 w 1122805"/>
                  <a:gd name="connsiteY4" fmla="*/ 976840 h 976840"/>
                  <a:gd name="connsiteX5" fmla="*/ 244210 w 1122805"/>
                  <a:gd name="connsiteY5" fmla="*/ 976840 h 976840"/>
                  <a:gd name="connsiteX6" fmla="*/ 0 w 1122805"/>
                  <a:gd name="connsiteY6" fmla="*/ 488420 h 97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805" h="976840">
                    <a:moveTo>
                      <a:pt x="561403" y="0"/>
                    </a:moveTo>
                    <a:lnTo>
                      <a:pt x="1122804" y="212463"/>
                    </a:lnTo>
                    <a:lnTo>
                      <a:pt x="1122804" y="764377"/>
                    </a:lnTo>
                    <a:lnTo>
                      <a:pt x="561403" y="976840"/>
                    </a:lnTo>
                    <a:lnTo>
                      <a:pt x="1" y="764377"/>
                    </a:lnTo>
                    <a:lnTo>
                      <a:pt x="1" y="212463"/>
                    </a:lnTo>
                    <a:lnTo>
                      <a:pt x="561403" y="0"/>
                    </a:lnTo>
                    <a:close/>
                  </a:path>
                </a:pathLst>
              </a:custGeom>
              <a:solidFill>
                <a:srgbClr val="17468F"/>
              </a:solidFill>
              <a:ln w="12700" cap="flat" cmpd="sng" algn="ctr">
                <a:solidFill>
                  <a:sysClr val="window" lastClr="FFFFFF">
                    <a:hueOff val="0"/>
                    <a:satOff val="0"/>
                    <a:lumOff val="0"/>
                    <a:alphaOff val="0"/>
                  </a:sysClr>
                </a:solidFill>
                <a:prstDash val="solid"/>
                <a:miter lim="800000"/>
              </a:ln>
              <a:effectLst>
                <a:glow rad="101600">
                  <a:srgbClr val="17468F">
                    <a:alpha val="60000"/>
                  </a:srgbClr>
                </a:glow>
              </a:effectLst>
            </p:spPr>
            <p:style>
              <a:lnRef idx="2">
                <a:scrgbClr r="0" g="0" b="0"/>
              </a:lnRef>
              <a:fillRef idx="1">
                <a:scrgbClr r="0" g="0" b="0"/>
              </a:fillRef>
              <a:effectRef idx="0">
                <a:scrgbClr r="0" g="0" b="0"/>
              </a:effectRef>
              <a:fontRef idx="minor">
                <a:schemeClr val="lt1"/>
              </a:fontRef>
            </p:style>
            <p:txBody>
              <a:bodyPr spcFirstLastPara="0" vert="horz" wrap="square" lIns="285574" tIns="308321" rIns="285575" bIns="308320"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ysClr val="window" lastClr="FFFFFF"/>
                    </a:solidFill>
                    <a:latin typeface="Calibri" panose="020F0502020204030204"/>
                    <a:ea typeface="+mn-ea"/>
                    <a:cs typeface="+mn-cs"/>
                  </a:rPr>
                  <a:t>1</a:t>
                </a:r>
              </a:p>
            </p:txBody>
          </p:sp>
          <p:sp>
            <p:nvSpPr>
              <p:cNvPr id="12" name="Freeform: Shape 11">
                <a:extLst>
                  <a:ext uri="{FF2B5EF4-FFF2-40B4-BE49-F238E27FC236}">
                    <a16:creationId xmlns:a16="http://schemas.microsoft.com/office/drawing/2014/main" id="{4CA84318-054C-7338-059F-5AA2BA8CA97B}"/>
                  </a:ext>
                </a:extLst>
              </p:cNvPr>
              <p:cNvSpPr/>
              <p:nvPr/>
            </p:nvSpPr>
            <p:spPr>
              <a:xfrm>
                <a:off x="3025401" y="1608926"/>
                <a:ext cx="1149911" cy="673683"/>
              </a:xfrm>
              <a:custGeom>
                <a:avLst/>
                <a:gdLst>
                  <a:gd name="connsiteX0" fmla="*/ 0 w 1092697"/>
                  <a:gd name="connsiteY0" fmla="*/ 0 h 673683"/>
                  <a:gd name="connsiteX1" fmla="*/ 1092697 w 1092697"/>
                  <a:gd name="connsiteY1" fmla="*/ 0 h 673683"/>
                  <a:gd name="connsiteX2" fmla="*/ 1092697 w 1092697"/>
                  <a:gd name="connsiteY2" fmla="*/ 673683 h 673683"/>
                  <a:gd name="connsiteX3" fmla="*/ 0 w 1092697"/>
                  <a:gd name="connsiteY3" fmla="*/ 673683 h 673683"/>
                  <a:gd name="connsiteX4" fmla="*/ 0 w 1092697"/>
                  <a:gd name="connsiteY4" fmla="*/ 0 h 67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697" h="673683">
                    <a:moveTo>
                      <a:pt x="0" y="0"/>
                    </a:moveTo>
                    <a:lnTo>
                      <a:pt x="1092697" y="0"/>
                    </a:lnTo>
                    <a:lnTo>
                      <a:pt x="1092697" y="673683"/>
                    </a:lnTo>
                    <a:lnTo>
                      <a:pt x="0" y="673683"/>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rgbClr val="17468F"/>
                    </a:solidFill>
                    <a:latin typeface="Calibri" panose="020F0502020204030204"/>
                    <a:ea typeface="+mn-ea"/>
                    <a:cs typeface="+mn-cs"/>
                  </a:rPr>
                  <a:t>Before Lifting the Pause</a:t>
                </a:r>
              </a:p>
            </p:txBody>
          </p:sp>
          <p:sp>
            <p:nvSpPr>
              <p:cNvPr id="13" name="Freeform: Shape 12">
                <a:extLst>
                  <a:ext uri="{FF2B5EF4-FFF2-40B4-BE49-F238E27FC236}">
                    <a16:creationId xmlns:a16="http://schemas.microsoft.com/office/drawing/2014/main" id="{7A0355BF-2419-B7CF-8BB3-0D0D8DC07788}"/>
                  </a:ext>
                </a:extLst>
              </p:cNvPr>
              <p:cNvSpPr/>
              <p:nvPr/>
            </p:nvSpPr>
            <p:spPr>
              <a:xfrm>
                <a:off x="950994" y="1384364"/>
                <a:ext cx="976841" cy="1122806"/>
              </a:xfrm>
              <a:custGeom>
                <a:avLst/>
                <a:gdLst>
                  <a:gd name="connsiteX0" fmla="*/ 0 w 1122805"/>
                  <a:gd name="connsiteY0" fmla="*/ 488420 h 976840"/>
                  <a:gd name="connsiteX1" fmla="*/ 244210 w 1122805"/>
                  <a:gd name="connsiteY1" fmla="*/ 0 h 976840"/>
                  <a:gd name="connsiteX2" fmla="*/ 878595 w 1122805"/>
                  <a:gd name="connsiteY2" fmla="*/ 0 h 976840"/>
                  <a:gd name="connsiteX3" fmla="*/ 1122805 w 1122805"/>
                  <a:gd name="connsiteY3" fmla="*/ 488420 h 976840"/>
                  <a:gd name="connsiteX4" fmla="*/ 878595 w 1122805"/>
                  <a:gd name="connsiteY4" fmla="*/ 976840 h 976840"/>
                  <a:gd name="connsiteX5" fmla="*/ 244210 w 1122805"/>
                  <a:gd name="connsiteY5" fmla="*/ 976840 h 976840"/>
                  <a:gd name="connsiteX6" fmla="*/ 0 w 1122805"/>
                  <a:gd name="connsiteY6" fmla="*/ 488420 h 97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805" h="976840">
                    <a:moveTo>
                      <a:pt x="561403" y="0"/>
                    </a:moveTo>
                    <a:lnTo>
                      <a:pt x="1122804" y="212463"/>
                    </a:lnTo>
                    <a:lnTo>
                      <a:pt x="1122804" y="764377"/>
                    </a:lnTo>
                    <a:lnTo>
                      <a:pt x="561403" y="976840"/>
                    </a:lnTo>
                    <a:lnTo>
                      <a:pt x="1" y="764377"/>
                    </a:lnTo>
                    <a:lnTo>
                      <a:pt x="1" y="212463"/>
                    </a:lnTo>
                    <a:lnTo>
                      <a:pt x="561403" y="0"/>
                    </a:lnTo>
                    <a:close/>
                  </a:path>
                </a:pathLst>
              </a:custGeom>
              <a:solidFill>
                <a:srgbClr val="17468F"/>
              </a:solidFill>
              <a:ln w="12700" cap="flat" cmpd="sng" algn="ctr">
                <a:solidFill>
                  <a:sysClr val="window" lastClr="FFFFFF">
                    <a:hueOff val="0"/>
                    <a:satOff val="0"/>
                    <a:lumOff val="0"/>
                    <a:alphaOff val="0"/>
                  </a:sysClr>
                </a:solidFill>
                <a:prstDash val="solid"/>
                <a:miter lim="800000"/>
              </a:ln>
              <a:effectLst>
                <a:glow rad="101600">
                  <a:srgbClr val="17468F">
                    <a:alpha val="60000"/>
                  </a:srgbClr>
                </a:glow>
              </a:effectLst>
            </p:spPr>
            <p:style>
              <a:lnRef idx="2">
                <a:scrgbClr r="0" g="0" b="0"/>
              </a:lnRef>
              <a:fillRef idx="1">
                <a:scrgbClr r="0" g="0" b="0"/>
              </a:fillRef>
              <a:effectRef idx="0">
                <a:scrgbClr r="0" g="0" b="0"/>
              </a:effectRef>
              <a:fontRef idx="minor">
                <a:schemeClr val="lt1"/>
              </a:fontRef>
            </p:style>
            <p:txBody>
              <a:bodyPr spcFirstLastPara="0" vert="horz" wrap="square" lIns="152224" tIns="174971" rIns="152225" bIns="174970" numCol="1" spcCol="1270" anchor="ctr" anchorCtr="0">
                <a:noAutofit/>
              </a:bodyPr>
              <a:lstStyle/>
              <a:p>
                <a:pPr marL="0" lvl="0" indent="0" algn="ctr" defTabSz="1600200">
                  <a:lnSpc>
                    <a:spcPct val="90000"/>
                  </a:lnSpc>
                  <a:spcBef>
                    <a:spcPct val="0"/>
                  </a:spcBef>
                  <a:spcAft>
                    <a:spcPct val="35000"/>
                  </a:spcAft>
                  <a:buNone/>
                </a:pPr>
                <a:endParaRPr lang="en-US" sz="3600" kern="1200" dirty="0">
                  <a:solidFill>
                    <a:sysClr val="window" lastClr="FFFFFF"/>
                  </a:solidFill>
                  <a:latin typeface="Calibri" panose="020F0502020204030204"/>
                  <a:ea typeface="+mn-ea"/>
                  <a:cs typeface="+mn-cs"/>
                </a:endParaRPr>
              </a:p>
            </p:txBody>
          </p:sp>
          <p:sp>
            <p:nvSpPr>
              <p:cNvPr id="14" name="Freeform: Shape 13">
                <a:extLst>
                  <a:ext uri="{FF2B5EF4-FFF2-40B4-BE49-F238E27FC236}">
                    <a16:creationId xmlns:a16="http://schemas.microsoft.com/office/drawing/2014/main" id="{2CFCFB18-D55D-9A0C-4501-FA6026745DB4}"/>
                  </a:ext>
                </a:extLst>
              </p:cNvPr>
              <p:cNvSpPr/>
              <p:nvPr/>
            </p:nvSpPr>
            <p:spPr>
              <a:xfrm>
                <a:off x="1476466" y="2337401"/>
                <a:ext cx="976841" cy="1122806"/>
              </a:xfrm>
              <a:custGeom>
                <a:avLst/>
                <a:gdLst>
                  <a:gd name="connsiteX0" fmla="*/ 0 w 1122805"/>
                  <a:gd name="connsiteY0" fmla="*/ 488420 h 976840"/>
                  <a:gd name="connsiteX1" fmla="*/ 244210 w 1122805"/>
                  <a:gd name="connsiteY1" fmla="*/ 0 h 976840"/>
                  <a:gd name="connsiteX2" fmla="*/ 878595 w 1122805"/>
                  <a:gd name="connsiteY2" fmla="*/ 0 h 976840"/>
                  <a:gd name="connsiteX3" fmla="*/ 1122805 w 1122805"/>
                  <a:gd name="connsiteY3" fmla="*/ 488420 h 976840"/>
                  <a:gd name="connsiteX4" fmla="*/ 878595 w 1122805"/>
                  <a:gd name="connsiteY4" fmla="*/ 976840 h 976840"/>
                  <a:gd name="connsiteX5" fmla="*/ 244210 w 1122805"/>
                  <a:gd name="connsiteY5" fmla="*/ 976840 h 976840"/>
                  <a:gd name="connsiteX6" fmla="*/ 0 w 1122805"/>
                  <a:gd name="connsiteY6" fmla="*/ 488420 h 97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805" h="976840">
                    <a:moveTo>
                      <a:pt x="561403" y="0"/>
                    </a:moveTo>
                    <a:lnTo>
                      <a:pt x="1122804" y="212463"/>
                    </a:lnTo>
                    <a:lnTo>
                      <a:pt x="1122804" y="764377"/>
                    </a:lnTo>
                    <a:lnTo>
                      <a:pt x="561403" y="976840"/>
                    </a:lnTo>
                    <a:lnTo>
                      <a:pt x="1" y="764377"/>
                    </a:lnTo>
                    <a:lnTo>
                      <a:pt x="1" y="212463"/>
                    </a:lnTo>
                    <a:lnTo>
                      <a:pt x="561403" y="0"/>
                    </a:lnTo>
                    <a:close/>
                  </a:path>
                </a:pathLst>
              </a:custGeom>
              <a:solidFill>
                <a:srgbClr val="007D57"/>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85574" tIns="308321" rIns="285575" bIns="308320" numCol="1" spcCol="1270" anchor="ctr" anchorCtr="0">
                <a:noAutofit/>
              </a:bodyPr>
              <a:lstStyle/>
              <a:p>
                <a:pPr marL="0" lvl="0" indent="0" algn="ctr" defTabSz="1555750">
                  <a:lnSpc>
                    <a:spcPct val="90000"/>
                  </a:lnSpc>
                  <a:spcBef>
                    <a:spcPct val="0"/>
                  </a:spcBef>
                  <a:spcAft>
                    <a:spcPct val="35000"/>
                  </a:spcAft>
                  <a:buNone/>
                </a:pPr>
                <a:endParaRPr lang="en-US" sz="3500" kern="1200" dirty="0">
                  <a:solidFill>
                    <a:sysClr val="window" lastClr="FFFFFF"/>
                  </a:solidFill>
                  <a:latin typeface="Calibri" panose="020F0502020204030204"/>
                  <a:ea typeface="+mn-ea"/>
                  <a:cs typeface="+mn-cs"/>
                </a:endParaRPr>
              </a:p>
            </p:txBody>
          </p:sp>
          <p:sp>
            <p:nvSpPr>
              <p:cNvPr id="15" name="Freeform: Shape 14">
                <a:extLst>
                  <a:ext uri="{FF2B5EF4-FFF2-40B4-BE49-F238E27FC236}">
                    <a16:creationId xmlns:a16="http://schemas.microsoft.com/office/drawing/2014/main" id="{8650C337-9027-DD61-DCAA-485C94AF9D4C}"/>
                  </a:ext>
                </a:extLst>
              </p:cNvPr>
              <p:cNvSpPr/>
              <p:nvPr/>
            </p:nvSpPr>
            <p:spPr>
              <a:xfrm>
                <a:off x="100854" y="2561963"/>
                <a:ext cx="1335192" cy="673683"/>
              </a:xfrm>
              <a:custGeom>
                <a:avLst/>
                <a:gdLst>
                  <a:gd name="connsiteX0" fmla="*/ 0 w 1212629"/>
                  <a:gd name="connsiteY0" fmla="*/ 0 h 673683"/>
                  <a:gd name="connsiteX1" fmla="*/ 1212629 w 1212629"/>
                  <a:gd name="connsiteY1" fmla="*/ 0 h 673683"/>
                  <a:gd name="connsiteX2" fmla="*/ 1212629 w 1212629"/>
                  <a:gd name="connsiteY2" fmla="*/ 673683 h 673683"/>
                  <a:gd name="connsiteX3" fmla="*/ 0 w 1212629"/>
                  <a:gd name="connsiteY3" fmla="*/ 673683 h 673683"/>
                  <a:gd name="connsiteX4" fmla="*/ 0 w 1212629"/>
                  <a:gd name="connsiteY4" fmla="*/ 0 h 67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629" h="673683">
                    <a:moveTo>
                      <a:pt x="0" y="0"/>
                    </a:moveTo>
                    <a:lnTo>
                      <a:pt x="1212629" y="0"/>
                    </a:lnTo>
                    <a:lnTo>
                      <a:pt x="1212629" y="673683"/>
                    </a:lnTo>
                    <a:lnTo>
                      <a:pt x="0" y="673683"/>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Calibri" panose="020F0502020204030204"/>
                    <a:ea typeface="+mn-ea"/>
                    <a:cs typeface="+mn-cs"/>
                  </a:rPr>
                  <a:t>Lift Pause: MMG Onboarding</a:t>
                </a:r>
              </a:p>
            </p:txBody>
          </p:sp>
          <p:sp>
            <p:nvSpPr>
              <p:cNvPr id="16" name="Freeform: Shape 15">
                <a:extLst>
                  <a:ext uri="{FF2B5EF4-FFF2-40B4-BE49-F238E27FC236}">
                    <a16:creationId xmlns:a16="http://schemas.microsoft.com/office/drawing/2014/main" id="{35B96C85-6341-BF95-5CC7-E95A61A55E2F}"/>
                  </a:ext>
                </a:extLst>
              </p:cNvPr>
              <p:cNvSpPr/>
              <p:nvPr/>
            </p:nvSpPr>
            <p:spPr>
              <a:xfrm>
                <a:off x="2531454" y="2337401"/>
                <a:ext cx="976841" cy="1122806"/>
              </a:xfrm>
              <a:custGeom>
                <a:avLst/>
                <a:gdLst>
                  <a:gd name="connsiteX0" fmla="*/ 0 w 1122805"/>
                  <a:gd name="connsiteY0" fmla="*/ 488420 h 976840"/>
                  <a:gd name="connsiteX1" fmla="*/ 244210 w 1122805"/>
                  <a:gd name="connsiteY1" fmla="*/ 0 h 976840"/>
                  <a:gd name="connsiteX2" fmla="*/ 878595 w 1122805"/>
                  <a:gd name="connsiteY2" fmla="*/ 0 h 976840"/>
                  <a:gd name="connsiteX3" fmla="*/ 1122805 w 1122805"/>
                  <a:gd name="connsiteY3" fmla="*/ 488420 h 976840"/>
                  <a:gd name="connsiteX4" fmla="*/ 878595 w 1122805"/>
                  <a:gd name="connsiteY4" fmla="*/ 976840 h 976840"/>
                  <a:gd name="connsiteX5" fmla="*/ 244210 w 1122805"/>
                  <a:gd name="connsiteY5" fmla="*/ 976840 h 976840"/>
                  <a:gd name="connsiteX6" fmla="*/ 0 w 1122805"/>
                  <a:gd name="connsiteY6" fmla="*/ 488420 h 97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805" h="976840">
                    <a:moveTo>
                      <a:pt x="561403" y="0"/>
                    </a:moveTo>
                    <a:lnTo>
                      <a:pt x="1122804" y="212463"/>
                    </a:lnTo>
                    <a:lnTo>
                      <a:pt x="1122804" y="764377"/>
                    </a:lnTo>
                    <a:lnTo>
                      <a:pt x="561403" y="976840"/>
                    </a:lnTo>
                    <a:lnTo>
                      <a:pt x="1" y="764377"/>
                    </a:lnTo>
                    <a:lnTo>
                      <a:pt x="1" y="212463"/>
                    </a:lnTo>
                    <a:lnTo>
                      <a:pt x="561403" y="0"/>
                    </a:lnTo>
                    <a:close/>
                  </a:path>
                </a:pathLst>
              </a:custGeom>
              <a:solidFill>
                <a:srgbClr val="007D57"/>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52224" tIns="174971" rIns="152225" bIns="174970" numCol="1" spcCol="1270" anchor="ctr" anchorCtr="0">
                <a:noAutofit/>
              </a:bodyPr>
              <a:lstStyle/>
              <a:p>
                <a:pPr marL="0" lvl="0" indent="0" algn="ctr" defTabSz="1600200">
                  <a:lnSpc>
                    <a:spcPct val="90000"/>
                  </a:lnSpc>
                  <a:spcBef>
                    <a:spcPct val="0"/>
                  </a:spcBef>
                  <a:spcAft>
                    <a:spcPct val="35000"/>
                  </a:spcAft>
                  <a:buNone/>
                </a:pPr>
                <a:endParaRPr lang="en-US" sz="3600" kern="1200" dirty="0">
                  <a:solidFill>
                    <a:sysClr val="window" lastClr="FFFFFF"/>
                  </a:solidFill>
                  <a:latin typeface="Calibri" panose="020F0502020204030204"/>
                  <a:ea typeface="+mn-ea"/>
                  <a:cs typeface="+mn-cs"/>
                </a:endParaRPr>
              </a:p>
            </p:txBody>
          </p:sp>
          <p:sp>
            <p:nvSpPr>
              <p:cNvPr id="17" name="Freeform: Shape 16">
                <a:extLst>
                  <a:ext uri="{FF2B5EF4-FFF2-40B4-BE49-F238E27FC236}">
                    <a16:creationId xmlns:a16="http://schemas.microsoft.com/office/drawing/2014/main" id="{5AE1E642-360A-1896-9CA9-6F1C3E7A8782}"/>
                  </a:ext>
                </a:extLst>
              </p:cNvPr>
              <p:cNvSpPr/>
              <p:nvPr/>
            </p:nvSpPr>
            <p:spPr>
              <a:xfrm>
                <a:off x="2005981" y="3290438"/>
                <a:ext cx="976841" cy="1122806"/>
              </a:xfrm>
              <a:custGeom>
                <a:avLst/>
                <a:gdLst>
                  <a:gd name="connsiteX0" fmla="*/ 0 w 1122805"/>
                  <a:gd name="connsiteY0" fmla="*/ 488420 h 976840"/>
                  <a:gd name="connsiteX1" fmla="*/ 244210 w 1122805"/>
                  <a:gd name="connsiteY1" fmla="*/ 0 h 976840"/>
                  <a:gd name="connsiteX2" fmla="*/ 878595 w 1122805"/>
                  <a:gd name="connsiteY2" fmla="*/ 0 h 976840"/>
                  <a:gd name="connsiteX3" fmla="*/ 1122805 w 1122805"/>
                  <a:gd name="connsiteY3" fmla="*/ 488420 h 976840"/>
                  <a:gd name="connsiteX4" fmla="*/ 878595 w 1122805"/>
                  <a:gd name="connsiteY4" fmla="*/ 976840 h 976840"/>
                  <a:gd name="connsiteX5" fmla="*/ 244210 w 1122805"/>
                  <a:gd name="connsiteY5" fmla="*/ 976840 h 976840"/>
                  <a:gd name="connsiteX6" fmla="*/ 0 w 1122805"/>
                  <a:gd name="connsiteY6" fmla="*/ 488420 h 97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805" h="976840">
                    <a:moveTo>
                      <a:pt x="561403" y="0"/>
                    </a:moveTo>
                    <a:lnTo>
                      <a:pt x="1122804" y="212463"/>
                    </a:lnTo>
                    <a:lnTo>
                      <a:pt x="1122804" y="764377"/>
                    </a:lnTo>
                    <a:lnTo>
                      <a:pt x="561403" y="976840"/>
                    </a:lnTo>
                    <a:lnTo>
                      <a:pt x="1" y="764377"/>
                    </a:lnTo>
                    <a:lnTo>
                      <a:pt x="1" y="212463"/>
                    </a:lnTo>
                    <a:lnTo>
                      <a:pt x="561403" y="0"/>
                    </a:lnTo>
                    <a:close/>
                  </a:path>
                </a:pathLst>
              </a:custGeom>
              <a:solidFill>
                <a:srgbClr val="7F8080"/>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85574" tIns="308321" rIns="285575" bIns="308320" numCol="1" spcCol="1270" anchor="ctr" anchorCtr="0">
                <a:noAutofit/>
              </a:bodyPr>
              <a:lstStyle/>
              <a:p>
                <a:pPr marL="0" lvl="0" indent="0" algn="ctr" defTabSz="1555750">
                  <a:lnSpc>
                    <a:spcPct val="90000"/>
                  </a:lnSpc>
                  <a:spcBef>
                    <a:spcPct val="0"/>
                  </a:spcBef>
                  <a:spcAft>
                    <a:spcPct val="35000"/>
                  </a:spcAft>
                  <a:buNone/>
                </a:pPr>
                <a:endParaRPr lang="en-US" sz="3500" kern="1200" dirty="0">
                  <a:solidFill>
                    <a:sysClr val="window" lastClr="FFFFFF"/>
                  </a:solidFill>
                  <a:latin typeface="Calibri" panose="020F0502020204030204"/>
                  <a:ea typeface="+mn-ea"/>
                  <a:cs typeface="+mn-cs"/>
                </a:endParaRPr>
              </a:p>
            </p:txBody>
          </p:sp>
          <p:sp>
            <p:nvSpPr>
              <p:cNvPr id="18" name="Freeform: Shape 17">
                <a:extLst>
                  <a:ext uri="{FF2B5EF4-FFF2-40B4-BE49-F238E27FC236}">
                    <a16:creationId xmlns:a16="http://schemas.microsoft.com/office/drawing/2014/main" id="{F7B1EE3E-89D9-F905-F4C8-7282F257E3C7}"/>
                  </a:ext>
                </a:extLst>
              </p:cNvPr>
              <p:cNvSpPr/>
              <p:nvPr/>
            </p:nvSpPr>
            <p:spPr>
              <a:xfrm>
                <a:off x="3032636" y="3515000"/>
                <a:ext cx="1606600" cy="673683"/>
              </a:xfrm>
              <a:custGeom>
                <a:avLst/>
                <a:gdLst>
                  <a:gd name="connsiteX0" fmla="*/ 0 w 1253050"/>
                  <a:gd name="connsiteY0" fmla="*/ 0 h 673683"/>
                  <a:gd name="connsiteX1" fmla="*/ 1253050 w 1253050"/>
                  <a:gd name="connsiteY1" fmla="*/ 0 h 673683"/>
                  <a:gd name="connsiteX2" fmla="*/ 1253050 w 1253050"/>
                  <a:gd name="connsiteY2" fmla="*/ 673683 h 673683"/>
                  <a:gd name="connsiteX3" fmla="*/ 0 w 1253050"/>
                  <a:gd name="connsiteY3" fmla="*/ 673683 h 673683"/>
                  <a:gd name="connsiteX4" fmla="*/ 0 w 1253050"/>
                  <a:gd name="connsiteY4" fmla="*/ 0 h 67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3050" h="673683">
                    <a:moveTo>
                      <a:pt x="0" y="0"/>
                    </a:moveTo>
                    <a:lnTo>
                      <a:pt x="1253050" y="0"/>
                    </a:lnTo>
                    <a:lnTo>
                      <a:pt x="1253050" y="673683"/>
                    </a:lnTo>
                    <a:lnTo>
                      <a:pt x="0" y="673683"/>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dirty="0">
                    <a:solidFill>
                      <a:sysClr val="windowText" lastClr="000000">
                        <a:hueOff val="0"/>
                        <a:satOff val="0"/>
                        <a:lumOff val="0"/>
                        <a:alphaOff val="0"/>
                      </a:sysClr>
                    </a:solidFill>
                    <a:latin typeface="Calibri" panose="020F0502020204030204"/>
                  </a:rPr>
                  <a:t>Continue</a:t>
                </a:r>
                <a:r>
                  <a:rPr lang="en-US" sz="1400" kern="1200" dirty="0">
                    <a:solidFill>
                      <a:sysClr val="windowText" lastClr="000000">
                        <a:hueOff val="0"/>
                        <a:satOff val="0"/>
                        <a:lumOff val="0"/>
                        <a:alphaOff val="0"/>
                      </a:sysClr>
                    </a:solidFill>
                    <a:latin typeface="Calibri" panose="020F0502020204030204"/>
                    <a:ea typeface="+mn-ea"/>
                    <a:cs typeface="+mn-cs"/>
                  </a:rPr>
                  <a:t> Pause: MMG Development</a:t>
                </a:r>
              </a:p>
            </p:txBody>
          </p:sp>
          <p:sp>
            <p:nvSpPr>
              <p:cNvPr id="19" name="Freeform: Shape 18">
                <a:extLst>
                  <a:ext uri="{FF2B5EF4-FFF2-40B4-BE49-F238E27FC236}">
                    <a16:creationId xmlns:a16="http://schemas.microsoft.com/office/drawing/2014/main" id="{136629F7-F921-87EC-8C5C-2C6D9944D530}"/>
                  </a:ext>
                </a:extLst>
              </p:cNvPr>
              <p:cNvSpPr/>
              <p:nvPr/>
            </p:nvSpPr>
            <p:spPr>
              <a:xfrm>
                <a:off x="950994" y="3290438"/>
                <a:ext cx="976841" cy="1122806"/>
              </a:xfrm>
              <a:custGeom>
                <a:avLst/>
                <a:gdLst>
                  <a:gd name="connsiteX0" fmla="*/ 0 w 1122805"/>
                  <a:gd name="connsiteY0" fmla="*/ 488420 h 976840"/>
                  <a:gd name="connsiteX1" fmla="*/ 244210 w 1122805"/>
                  <a:gd name="connsiteY1" fmla="*/ 0 h 976840"/>
                  <a:gd name="connsiteX2" fmla="*/ 878595 w 1122805"/>
                  <a:gd name="connsiteY2" fmla="*/ 0 h 976840"/>
                  <a:gd name="connsiteX3" fmla="*/ 1122805 w 1122805"/>
                  <a:gd name="connsiteY3" fmla="*/ 488420 h 976840"/>
                  <a:gd name="connsiteX4" fmla="*/ 878595 w 1122805"/>
                  <a:gd name="connsiteY4" fmla="*/ 976840 h 976840"/>
                  <a:gd name="connsiteX5" fmla="*/ 244210 w 1122805"/>
                  <a:gd name="connsiteY5" fmla="*/ 976840 h 976840"/>
                  <a:gd name="connsiteX6" fmla="*/ 0 w 1122805"/>
                  <a:gd name="connsiteY6" fmla="*/ 488420 h 97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805" h="976840">
                    <a:moveTo>
                      <a:pt x="561403" y="0"/>
                    </a:moveTo>
                    <a:lnTo>
                      <a:pt x="1122804" y="212463"/>
                    </a:lnTo>
                    <a:lnTo>
                      <a:pt x="1122804" y="764377"/>
                    </a:lnTo>
                    <a:lnTo>
                      <a:pt x="561403" y="976840"/>
                    </a:lnTo>
                    <a:lnTo>
                      <a:pt x="1" y="764377"/>
                    </a:lnTo>
                    <a:lnTo>
                      <a:pt x="1" y="212463"/>
                    </a:lnTo>
                    <a:lnTo>
                      <a:pt x="561403" y="0"/>
                    </a:lnTo>
                    <a:close/>
                  </a:path>
                </a:pathLst>
              </a:custGeom>
              <a:solidFill>
                <a:srgbClr val="7F8080"/>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52224" tIns="174971" rIns="152225" bIns="174970" numCol="1" spcCol="1270" anchor="ctr" anchorCtr="0">
                <a:noAutofit/>
              </a:bodyPr>
              <a:lstStyle/>
              <a:p>
                <a:pPr marL="0" lvl="0" indent="0" algn="ctr" defTabSz="1600200">
                  <a:lnSpc>
                    <a:spcPct val="90000"/>
                  </a:lnSpc>
                  <a:spcBef>
                    <a:spcPct val="0"/>
                  </a:spcBef>
                  <a:spcAft>
                    <a:spcPct val="35000"/>
                  </a:spcAft>
                  <a:buNone/>
                </a:pPr>
                <a:endParaRPr lang="en-US" sz="3600" kern="1200" dirty="0">
                  <a:solidFill>
                    <a:sysClr val="window" lastClr="FFFFFF"/>
                  </a:solidFill>
                  <a:latin typeface="Calibri" panose="020F0502020204030204"/>
                  <a:ea typeface="+mn-ea"/>
                  <a:cs typeface="+mn-cs"/>
                </a:endParaRPr>
              </a:p>
            </p:txBody>
          </p:sp>
        </p:grpSp>
        <p:pic>
          <p:nvPicPr>
            <p:cNvPr id="7" name="Graphic 6" descr="Checklist with solid fill">
              <a:extLst>
                <a:ext uri="{FF2B5EF4-FFF2-40B4-BE49-F238E27FC236}">
                  <a16:creationId xmlns:a16="http://schemas.microsoft.com/office/drawing/2014/main" id="{2CEF8BFA-94F5-8981-7FC0-0FAC68F082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9717" y="1538844"/>
              <a:ext cx="829010" cy="829010"/>
            </a:xfrm>
            <a:prstGeom prst="rect">
              <a:avLst/>
            </a:prstGeom>
          </p:spPr>
        </p:pic>
      </p:grpSp>
      <p:sp>
        <p:nvSpPr>
          <p:cNvPr id="3" name="Text Placeholder 2">
            <a:extLst>
              <a:ext uri="{FF2B5EF4-FFF2-40B4-BE49-F238E27FC236}">
                <a16:creationId xmlns:a16="http://schemas.microsoft.com/office/drawing/2014/main" id="{540DF5B1-C33B-52E4-1BDB-B3C90D63C818}"/>
              </a:ext>
            </a:extLst>
          </p:cNvPr>
          <p:cNvSpPr>
            <a:spLocks noGrp="1"/>
          </p:cNvSpPr>
          <p:nvPr>
            <p:ph type="body" sz="quarter" idx="10"/>
          </p:nvPr>
        </p:nvSpPr>
        <p:spPr>
          <a:xfrm>
            <a:off x="4573700" y="1077267"/>
            <a:ext cx="4114800" cy="3395573"/>
          </a:xfrm>
        </p:spPr>
        <p:txBody>
          <a:bodyPr/>
          <a:lstStyle/>
          <a:p>
            <a:r>
              <a:rPr lang="en-US" sz="1400" b="1" dirty="0">
                <a:solidFill>
                  <a:srgbClr val="17468F"/>
                </a:solidFill>
              </a:rPr>
              <a:t>Step 1: Before Lifting the Pause</a:t>
            </a:r>
          </a:p>
          <a:p>
            <a:pPr marL="640080" lvl="1"/>
            <a:r>
              <a:rPr lang="en-US" sz="1200" dirty="0"/>
              <a:t>CDC Programs’ readiness:</a:t>
            </a:r>
          </a:p>
          <a:p>
            <a:pPr marL="914400" lvl="2"/>
            <a:r>
              <a:rPr lang="en-US" sz="1100" dirty="0"/>
              <a:t>Sent a link to a form to gauge programs’ capacity to onboard</a:t>
            </a:r>
          </a:p>
          <a:p>
            <a:pPr marL="914400" lvl="2"/>
            <a:r>
              <a:rPr lang="en-US" sz="1100" dirty="0"/>
              <a:t>Received program confirmation jurisdictions can onboard currently posted MMGs</a:t>
            </a:r>
          </a:p>
          <a:p>
            <a:pPr marL="640080" lvl="1"/>
            <a:r>
              <a:rPr lang="en-US" sz="1200" dirty="0"/>
              <a:t>Jurisdictions’ readiness:</a:t>
            </a:r>
          </a:p>
          <a:p>
            <a:pPr marL="914400" lvl="2"/>
            <a:r>
              <a:rPr lang="en-US" sz="1100" dirty="0"/>
              <a:t>Utilized ELC HIS REDCap MMG form to gather jurisdictions’ MMG prioritization</a:t>
            </a:r>
          </a:p>
          <a:p>
            <a:pPr marL="914400" lvl="2"/>
            <a:r>
              <a:rPr lang="en-US" sz="1100" dirty="0"/>
              <a:t>Request jurisdictions fill out their ELC HIS REDCap MMG prioritizations to aid in planning cohorts</a:t>
            </a:r>
          </a:p>
          <a:p>
            <a:pPr marL="914400" lvl="2"/>
            <a:r>
              <a:rPr lang="en-US" sz="1100" dirty="0"/>
              <a:t>Gauge jurisdictions’ capacity to join cohorts and prepare for future MMG onboardings</a:t>
            </a:r>
          </a:p>
          <a:p>
            <a:pPr marL="640080" lvl="1"/>
            <a:r>
              <a:rPr lang="en-US" sz="1200" dirty="0"/>
              <a:t>Publish specific MMGs</a:t>
            </a:r>
          </a:p>
          <a:p>
            <a:pPr marL="914400" lvl="2"/>
            <a:r>
              <a:rPr lang="en-US" sz="1100" dirty="0"/>
              <a:t>MMGs eCleared, but not posted</a:t>
            </a:r>
          </a:p>
          <a:p>
            <a:pPr marL="914400" lvl="2"/>
            <a:r>
              <a:rPr lang="en-US" sz="1100" dirty="0"/>
              <a:t>Near-final MMGs in preparation for pre-Clearance</a:t>
            </a:r>
          </a:p>
        </p:txBody>
      </p:sp>
      <p:sp>
        <p:nvSpPr>
          <p:cNvPr id="4" name="Slide Number Placeholder 2">
            <a:extLst>
              <a:ext uri="{FF2B5EF4-FFF2-40B4-BE49-F238E27FC236}">
                <a16:creationId xmlns:a16="http://schemas.microsoft.com/office/drawing/2014/main" id="{A8C0F69B-5070-79E0-83DB-0C8C5FAE2BB8}"/>
              </a:ext>
            </a:extLst>
          </p:cNvPr>
          <p:cNvSpPr txBox="1">
            <a:spLocks/>
          </p:cNvSpPr>
          <p:nvPr/>
        </p:nvSpPr>
        <p:spPr>
          <a:xfrm>
            <a:off x="5943600" y="4500563"/>
            <a:ext cx="2743200" cy="365125"/>
          </a:xfrm>
          <a:prstGeom prst="rect">
            <a:avLst/>
          </a:prstGeom>
        </p:spPr>
        <p:txBody>
          <a:bodyPr vert="horz" lIns="91440" tIns="45720" rIns="91440" bIns="45720" rtlCol="0" anchor="ctr">
            <a:normAutofit/>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4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319945088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6B910-9920-8BB6-B6BB-2E471E28A16A}"/>
              </a:ext>
            </a:extLst>
          </p:cNvPr>
          <p:cNvSpPr>
            <a:spLocks noGrp="1"/>
          </p:cNvSpPr>
          <p:nvPr>
            <p:ph type="title"/>
          </p:nvPr>
        </p:nvSpPr>
        <p:spPr/>
        <p:txBody>
          <a:bodyPr/>
          <a:lstStyle/>
          <a:p>
            <a:r>
              <a:rPr lang="en-US" dirty="0"/>
              <a:t>Plan: Lifting the MMG Onboarding Pause (3 of 7)</a:t>
            </a:r>
          </a:p>
        </p:txBody>
      </p:sp>
      <p:grpSp>
        <p:nvGrpSpPr>
          <p:cNvPr id="21" name="Group 20">
            <a:extLst>
              <a:ext uri="{FF2B5EF4-FFF2-40B4-BE49-F238E27FC236}">
                <a16:creationId xmlns:a16="http://schemas.microsoft.com/office/drawing/2014/main" id="{6D0C898C-79DF-04CD-523D-FFD56E9628E0}"/>
              </a:ext>
              <a:ext uri="{C183D7F6-B498-43B3-948B-1728B52AA6E4}">
                <adec:decorative xmlns:adec="http://schemas.microsoft.com/office/drawing/2017/decorative" val="1"/>
              </a:ext>
            </a:extLst>
          </p:cNvPr>
          <p:cNvGrpSpPr/>
          <p:nvPr/>
        </p:nvGrpSpPr>
        <p:grpSpPr>
          <a:xfrm>
            <a:off x="100854" y="1384364"/>
            <a:ext cx="4518210" cy="3028880"/>
            <a:chOff x="100854" y="1384364"/>
            <a:chExt cx="4518210" cy="3028880"/>
          </a:xfrm>
        </p:grpSpPr>
        <p:grpSp>
          <p:nvGrpSpPr>
            <p:cNvPr id="10" name="Group 9">
              <a:extLst>
                <a:ext uri="{FF2B5EF4-FFF2-40B4-BE49-F238E27FC236}">
                  <a16:creationId xmlns:a16="http://schemas.microsoft.com/office/drawing/2014/main" id="{C05C77B9-1BA3-FAF3-EC5C-EA8B72551FBE}"/>
                </a:ext>
              </a:extLst>
            </p:cNvPr>
            <p:cNvGrpSpPr/>
            <p:nvPr/>
          </p:nvGrpSpPr>
          <p:grpSpPr>
            <a:xfrm>
              <a:off x="100854" y="1384364"/>
              <a:ext cx="4518210" cy="3028880"/>
              <a:chOff x="100854" y="1384364"/>
              <a:chExt cx="4518210" cy="3028880"/>
            </a:xfrm>
          </p:grpSpPr>
          <p:sp>
            <p:nvSpPr>
              <p:cNvPr id="11" name="Freeform: Shape 10">
                <a:extLst>
                  <a:ext uri="{FF2B5EF4-FFF2-40B4-BE49-F238E27FC236}">
                    <a16:creationId xmlns:a16="http://schemas.microsoft.com/office/drawing/2014/main" id="{D51BBD2D-31E4-528C-8FF6-FB6807376BA8}"/>
                  </a:ext>
                </a:extLst>
              </p:cNvPr>
              <p:cNvSpPr/>
              <p:nvPr/>
            </p:nvSpPr>
            <p:spPr>
              <a:xfrm>
                <a:off x="2005981" y="1384364"/>
                <a:ext cx="976841" cy="1122806"/>
              </a:xfrm>
              <a:custGeom>
                <a:avLst/>
                <a:gdLst>
                  <a:gd name="connsiteX0" fmla="*/ 0 w 1122805"/>
                  <a:gd name="connsiteY0" fmla="*/ 488420 h 976840"/>
                  <a:gd name="connsiteX1" fmla="*/ 244210 w 1122805"/>
                  <a:gd name="connsiteY1" fmla="*/ 0 h 976840"/>
                  <a:gd name="connsiteX2" fmla="*/ 878595 w 1122805"/>
                  <a:gd name="connsiteY2" fmla="*/ 0 h 976840"/>
                  <a:gd name="connsiteX3" fmla="*/ 1122805 w 1122805"/>
                  <a:gd name="connsiteY3" fmla="*/ 488420 h 976840"/>
                  <a:gd name="connsiteX4" fmla="*/ 878595 w 1122805"/>
                  <a:gd name="connsiteY4" fmla="*/ 976840 h 976840"/>
                  <a:gd name="connsiteX5" fmla="*/ 244210 w 1122805"/>
                  <a:gd name="connsiteY5" fmla="*/ 976840 h 976840"/>
                  <a:gd name="connsiteX6" fmla="*/ 0 w 1122805"/>
                  <a:gd name="connsiteY6" fmla="*/ 488420 h 97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805" h="976840">
                    <a:moveTo>
                      <a:pt x="561403" y="0"/>
                    </a:moveTo>
                    <a:lnTo>
                      <a:pt x="1122804" y="212463"/>
                    </a:lnTo>
                    <a:lnTo>
                      <a:pt x="1122804" y="764377"/>
                    </a:lnTo>
                    <a:lnTo>
                      <a:pt x="561403" y="976840"/>
                    </a:lnTo>
                    <a:lnTo>
                      <a:pt x="1" y="764377"/>
                    </a:lnTo>
                    <a:lnTo>
                      <a:pt x="1" y="212463"/>
                    </a:lnTo>
                    <a:lnTo>
                      <a:pt x="561403" y="0"/>
                    </a:lnTo>
                    <a:close/>
                  </a:path>
                </a:pathLst>
              </a:custGeom>
              <a:solidFill>
                <a:srgbClr val="17468F"/>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85574" tIns="308321" rIns="285575" bIns="308320" numCol="1" spcCol="1270" anchor="ctr" anchorCtr="0">
                <a:noAutofit/>
              </a:bodyPr>
              <a:lstStyle/>
              <a:p>
                <a:pPr marL="0" lvl="0" indent="0" algn="ctr" defTabSz="1555750">
                  <a:lnSpc>
                    <a:spcPct val="90000"/>
                  </a:lnSpc>
                  <a:spcBef>
                    <a:spcPct val="0"/>
                  </a:spcBef>
                  <a:spcAft>
                    <a:spcPct val="35000"/>
                  </a:spcAft>
                  <a:buNone/>
                </a:pPr>
                <a:endParaRPr lang="en-US" sz="3500" kern="1200" dirty="0">
                  <a:solidFill>
                    <a:sysClr val="window" lastClr="FFFFFF"/>
                  </a:solidFill>
                  <a:latin typeface="Calibri" panose="020F0502020204030204"/>
                  <a:ea typeface="+mn-ea"/>
                  <a:cs typeface="+mn-cs"/>
                </a:endParaRPr>
              </a:p>
            </p:txBody>
          </p:sp>
          <p:sp>
            <p:nvSpPr>
              <p:cNvPr id="12" name="Freeform: Shape 11">
                <a:extLst>
                  <a:ext uri="{FF2B5EF4-FFF2-40B4-BE49-F238E27FC236}">
                    <a16:creationId xmlns:a16="http://schemas.microsoft.com/office/drawing/2014/main" id="{4CA84318-054C-7338-059F-5AA2BA8CA97B}"/>
                  </a:ext>
                </a:extLst>
              </p:cNvPr>
              <p:cNvSpPr/>
              <p:nvPr/>
            </p:nvSpPr>
            <p:spPr>
              <a:xfrm>
                <a:off x="3025401" y="1608926"/>
                <a:ext cx="1092697" cy="673683"/>
              </a:xfrm>
              <a:custGeom>
                <a:avLst/>
                <a:gdLst>
                  <a:gd name="connsiteX0" fmla="*/ 0 w 1092697"/>
                  <a:gd name="connsiteY0" fmla="*/ 0 h 673683"/>
                  <a:gd name="connsiteX1" fmla="*/ 1092697 w 1092697"/>
                  <a:gd name="connsiteY1" fmla="*/ 0 h 673683"/>
                  <a:gd name="connsiteX2" fmla="*/ 1092697 w 1092697"/>
                  <a:gd name="connsiteY2" fmla="*/ 673683 h 673683"/>
                  <a:gd name="connsiteX3" fmla="*/ 0 w 1092697"/>
                  <a:gd name="connsiteY3" fmla="*/ 673683 h 673683"/>
                  <a:gd name="connsiteX4" fmla="*/ 0 w 1092697"/>
                  <a:gd name="connsiteY4" fmla="*/ 0 h 67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697" h="673683">
                    <a:moveTo>
                      <a:pt x="0" y="0"/>
                    </a:moveTo>
                    <a:lnTo>
                      <a:pt x="1092697" y="0"/>
                    </a:lnTo>
                    <a:lnTo>
                      <a:pt x="1092697" y="673683"/>
                    </a:lnTo>
                    <a:lnTo>
                      <a:pt x="0" y="673683"/>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Calibri" panose="020F0502020204030204"/>
                    <a:ea typeface="+mn-ea"/>
                    <a:cs typeface="+mn-cs"/>
                  </a:rPr>
                  <a:t>Before Lifting the Pause</a:t>
                </a:r>
              </a:p>
            </p:txBody>
          </p:sp>
          <p:sp>
            <p:nvSpPr>
              <p:cNvPr id="13" name="Freeform: Shape 12">
                <a:extLst>
                  <a:ext uri="{FF2B5EF4-FFF2-40B4-BE49-F238E27FC236}">
                    <a16:creationId xmlns:a16="http://schemas.microsoft.com/office/drawing/2014/main" id="{7A0355BF-2419-B7CF-8BB3-0D0D8DC07788}"/>
                  </a:ext>
                </a:extLst>
              </p:cNvPr>
              <p:cNvSpPr/>
              <p:nvPr/>
            </p:nvSpPr>
            <p:spPr>
              <a:xfrm>
                <a:off x="950994" y="1384364"/>
                <a:ext cx="976841" cy="1122806"/>
              </a:xfrm>
              <a:custGeom>
                <a:avLst/>
                <a:gdLst>
                  <a:gd name="connsiteX0" fmla="*/ 0 w 1122805"/>
                  <a:gd name="connsiteY0" fmla="*/ 488420 h 976840"/>
                  <a:gd name="connsiteX1" fmla="*/ 244210 w 1122805"/>
                  <a:gd name="connsiteY1" fmla="*/ 0 h 976840"/>
                  <a:gd name="connsiteX2" fmla="*/ 878595 w 1122805"/>
                  <a:gd name="connsiteY2" fmla="*/ 0 h 976840"/>
                  <a:gd name="connsiteX3" fmla="*/ 1122805 w 1122805"/>
                  <a:gd name="connsiteY3" fmla="*/ 488420 h 976840"/>
                  <a:gd name="connsiteX4" fmla="*/ 878595 w 1122805"/>
                  <a:gd name="connsiteY4" fmla="*/ 976840 h 976840"/>
                  <a:gd name="connsiteX5" fmla="*/ 244210 w 1122805"/>
                  <a:gd name="connsiteY5" fmla="*/ 976840 h 976840"/>
                  <a:gd name="connsiteX6" fmla="*/ 0 w 1122805"/>
                  <a:gd name="connsiteY6" fmla="*/ 488420 h 97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805" h="976840">
                    <a:moveTo>
                      <a:pt x="561403" y="0"/>
                    </a:moveTo>
                    <a:lnTo>
                      <a:pt x="1122804" y="212463"/>
                    </a:lnTo>
                    <a:lnTo>
                      <a:pt x="1122804" y="764377"/>
                    </a:lnTo>
                    <a:lnTo>
                      <a:pt x="561403" y="976840"/>
                    </a:lnTo>
                    <a:lnTo>
                      <a:pt x="1" y="764377"/>
                    </a:lnTo>
                    <a:lnTo>
                      <a:pt x="1" y="212463"/>
                    </a:lnTo>
                    <a:lnTo>
                      <a:pt x="561403" y="0"/>
                    </a:lnTo>
                    <a:close/>
                  </a:path>
                </a:pathLst>
              </a:custGeom>
              <a:solidFill>
                <a:srgbClr val="17468F"/>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52224" tIns="174971" rIns="152225" bIns="174970" numCol="1" spcCol="1270" anchor="ctr" anchorCtr="0">
                <a:noAutofit/>
              </a:bodyPr>
              <a:lstStyle/>
              <a:p>
                <a:pPr marL="0" lvl="0" indent="0" algn="ctr" defTabSz="1600200">
                  <a:lnSpc>
                    <a:spcPct val="90000"/>
                  </a:lnSpc>
                  <a:spcBef>
                    <a:spcPct val="0"/>
                  </a:spcBef>
                  <a:spcAft>
                    <a:spcPct val="35000"/>
                  </a:spcAft>
                  <a:buNone/>
                </a:pPr>
                <a:endParaRPr lang="en-US" sz="3600" kern="1200" dirty="0">
                  <a:solidFill>
                    <a:sysClr val="window" lastClr="FFFFFF"/>
                  </a:solidFill>
                  <a:latin typeface="Calibri" panose="020F0502020204030204"/>
                  <a:ea typeface="+mn-ea"/>
                  <a:cs typeface="+mn-cs"/>
                </a:endParaRPr>
              </a:p>
            </p:txBody>
          </p:sp>
          <p:sp>
            <p:nvSpPr>
              <p:cNvPr id="14" name="Freeform: Shape 13">
                <a:extLst>
                  <a:ext uri="{FF2B5EF4-FFF2-40B4-BE49-F238E27FC236}">
                    <a16:creationId xmlns:a16="http://schemas.microsoft.com/office/drawing/2014/main" id="{2CFCFB18-D55D-9A0C-4501-FA6026745DB4}"/>
                  </a:ext>
                </a:extLst>
              </p:cNvPr>
              <p:cNvSpPr/>
              <p:nvPr/>
            </p:nvSpPr>
            <p:spPr>
              <a:xfrm>
                <a:off x="1476466" y="2337401"/>
                <a:ext cx="976841" cy="1122806"/>
              </a:xfrm>
              <a:custGeom>
                <a:avLst/>
                <a:gdLst>
                  <a:gd name="connsiteX0" fmla="*/ 0 w 1122805"/>
                  <a:gd name="connsiteY0" fmla="*/ 488420 h 976840"/>
                  <a:gd name="connsiteX1" fmla="*/ 244210 w 1122805"/>
                  <a:gd name="connsiteY1" fmla="*/ 0 h 976840"/>
                  <a:gd name="connsiteX2" fmla="*/ 878595 w 1122805"/>
                  <a:gd name="connsiteY2" fmla="*/ 0 h 976840"/>
                  <a:gd name="connsiteX3" fmla="*/ 1122805 w 1122805"/>
                  <a:gd name="connsiteY3" fmla="*/ 488420 h 976840"/>
                  <a:gd name="connsiteX4" fmla="*/ 878595 w 1122805"/>
                  <a:gd name="connsiteY4" fmla="*/ 976840 h 976840"/>
                  <a:gd name="connsiteX5" fmla="*/ 244210 w 1122805"/>
                  <a:gd name="connsiteY5" fmla="*/ 976840 h 976840"/>
                  <a:gd name="connsiteX6" fmla="*/ 0 w 1122805"/>
                  <a:gd name="connsiteY6" fmla="*/ 488420 h 97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805" h="976840">
                    <a:moveTo>
                      <a:pt x="561403" y="0"/>
                    </a:moveTo>
                    <a:lnTo>
                      <a:pt x="1122804" y="212463"/>
                    </a:lnTo>
                    <a:lnTo>
                      <a:pt x="1122804" y="764377"/>
                    </a:lnTo>
                    <a:lnTo>
                      <a:pt x="561403" y="976840"/>
                    </a:lnTo>
                    <a:lnTo>
                      <a:pt x="1" y="764377"/>
                    </a:lnTo>
                    <a:lnTo>
                      <a:pt x="1" y="212463"/>
                    </a:lnTo>
                    <a:lnTo>
                      <a:pt x="561403" y="0"/>
                    </a:lnTo>
                    <a:close/>
                  </a:path>
                </a:pathLst>
              </a:custGeom>
              <a:solidFill>
                <a:srgbClr val="007D57"/>
              </a:solidFill>
              <a:ln w="12700" cap="flat" cmpd="sng" algn="ctr">
                <a:solidFill>
                  <a:sysClr val="window" lastClr="FFFFFF">
                    <a:hueOff val="0"/>
                    <a:satOff val="0"/>
                    <a:lumOff val="0"/>
                    <a:alphaOff val="0"/>
                  </a:sysClr>
                </a:solidFill>
                <a:prstDash val="solid"/>
                <a:miter lim="800000"/>
              </a:ln>
              <a:effectLst>
                <a:glow rad="101600">
                  <a:srgbClr val="007D57">
                    <a:alpha val="60000"/>
                  </a:srgbClr>
                </a:glow>
              </a:effectLst>
            </p:spPr>
            <p:style>
              <a:lnRef idx="2">
                <a:scrgbClr r="0" g="0" b="0"/>
              </a:lnRef>
              <a:fillRef idx="1">
                <a:scrgbClr r="0" g="0" b="0"/>
              </a:fillRef>
              <a:effectRef idx="0">
                <a:scrgbClr r="0" g="0" b="0"/>
              </a:effectRef>
              <a:fontRef idx="minor">
                <a:schemeClr val="lt1"/>
              </a:fontRef>
            </p:style>
            <p:txBody>
              <a:bodyPr spcFirstLastPara="0" vert="horz" wrap="square" lIns="285574" tIns="308321" rIns="285575" bIns="308320"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ysClr val="window" lastClr="FFFFFF"/>
                    </a:solidFill>
                    <a:latin typeface="Calibri" panose="020F0502020204030204"/>
                    <a:ea typeface="+mn-ea"/>
                    <a:cs typeface="+mn-cs"/>
                  </a:rPr>
                  <a:t>2</a:t>
                </a:r>
              </a:p>
            </p:txBody>
          </p:sp>
          <p:sp>
            <p:nvSpPr>
              <p:cNvPr id="15" name="Freeform: Shape 14">
                <a:extLst>
                  <a:ext uri="{FF2B5EF4-FFF2-40B4-BE49-F238E27FC236}">
                    <a16:creationId xmlns:a16="http://schemas.microsoft.com/office/drawing/2014/main" id="{8650C337-9027-DD61-DCAA-485C94AF9D4C}"/>
                  </a:ext>
                </a:extLst>
              </p:cNvPr>
              <p:cNvSpPr/>
              <p:nvPr/>
            </p:nvSpPr>
            <p:spPr>
              <a:xfrm>
                <a:off x="100854" y="2561963"/>
                <a:ext cx="1335192" cy="673683"/>
              </a:xfrm>
              <a:custGeom>
                <a:avLst/>
                <a:gdLst>
                  <a:gd name="connsiteX0" fmla="*/ 0 w 1212629"/>
                  <a:gd name="connsiteY0" fmla="*/ 0 h 673683"/>
                  <a:gd name="connsiteX1" fmla="*/ 1212629 w 1212629"/>
                  <a:gd name="connsiteY1" fmla="*/ 0 h 673683"/>
                  <a:gd name="connsiteX2" fmla="*/ 1212629 w 1212629"/>
                  <a:gd name="connsiteY2" fmla="*/ 673683 h 673683"/>
                  <a:gd name="connsiteX3" fmla="*/ 0 w 1212629"/>
                  <a:gd name="connsiteY3" fmla="*/ 673683 h 673683"/>
                  <a:gd name="connsiteX4" fmla="*/ 0 w 1212629"/>
                  <a:gd name="connsiteY4" fmla="*/ 0 h 67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629" h="673683">
                    <a:moveTo>
                      <a:pt x="0" y="0"/>
                    </a:moveTo>
                    <a:lnTo>
                      <a:pt x="1212629" y="0"/>
                    </a:lnTo>
                    <a:lnTo>
                      <a:pt x="1212629" y="673683"/>
                    </a:lnTo>
                    <a:lnTo>
                      <a:pt x="0" y="673683"/>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en-US" sz="1400" b="1" kern="1200" dirty="0">
                    <a:solidFill>
                      <a:srgbClr val="007D57"/>
                    </a:solidFill>
                    <a:latin typeface="Calibri" panose="020F0502020204030204"/>
                    <a:ea typeface="+mn-ea"/>
                    <a:cs typeface="+mn-cs"/>
                  </a:rPr>
                  <a:t>Lift Pause: MMG Onboarding</a:t>
                </a:r>
              </a:p>
            </p:txBody>
          </p:sp>
          <p:sp>
            <p:nvSpPr>
              <p:cNvPr id="16" name="Freeform: Shape 15">
                <a:extLst>
                  <a:ext uri="{FF2B5EF4-FFF2-40B4-BE49-F238E27FC236}">
                    <a16:creationId xmlns:a16="http://schemas.microsoft.com/office/drawing/2014/main" id="{35B96C85-6341-BF95-5CC7-E95A61A55E2F}"/>
                  </a:ext>
                </a:extLst>
              </p:cNvPr>
              <p:cNvSpPr/>
              <p:nvPr/>
            </p:nvSpPr>
            <p:spPr>
              <a:xfrm>
                <a:off x="2531454" y="2337401"/>
                <a:ext cx="976841" cy="1122806"/>
              </a:xfrm>
              <a:custGeom>
                <a:avLst/>
                <a:gdLst>
                  <a:gd name="connsiteX0" fmla="*/ 0 w 1122805"/>
                  <a:gd name="connsiteY0" fmla="*/ 488420 h 976840"/>
                  <a:gd name="connsiteX1" fmla="*/ 244210 w 1122805"/>
                  <a:gd name="connsiteY1" fmla="*/ 0 h 976840"/>
                  <a:gd name="connsiteX2" fmla="*/ 878595 w 1122805"/>
                  <a:gd name="connsiteY2" fmla="*/ 0 h 976840"/>
                  <a:gd name="connsiteX3" fmla="*/ 1122805 w 1122805"/>
                  <a:gd name="connsiteY3" fmla="*/ 488420 h 976840"/>
                  <a:gd name="connsiteX4" fmla="*/ 878595 w 1122805"/>
                  <a:gd name="connsiteY4" fmla="*/ 976840 h 976840"/>
                  <a:gd name="connsiteX5" fmla="*/ 244210 w 1122805"/>
                  <a:gd name="connsiteY5" fmla="*/ 976840 h 976840"/>
                  <a:gd name="connsiteX6" fmla="*/ 0 w 1122805"/>
                  <a:gd name="connsiteY6" fmla="*/ 488420 h 97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805" h="976840">
                    <a:moveTo>
                      <a:pt x="561403" y="0"/>
                    </a:moveTo>
                    <a:lnTo>
                      <a:pt x="1122804" y="212463"/>
                    </a:lnTo>
                    <a:lnTo>
                      <a:pt x="1122804" y="764377"/>
                    </a:lnTo>
                    <a:lnTo>
                      <a:pt x="561403" y="976840"/>
                    </a:lnTo>
                    <a:lnTo>
                      <a:pt x="1" y="764377"/>
                    </a:lnTo>
                    <a:lnTo>
                      <a:pt x="1" y="212463"/>
                    </a:lnTo>
                    <a:lnTo>
                      <a:pt x="561403" y="0"/>
                    </a:lnTo>
                    <a:close/>
                  </a:path>
                </a:pathLst>
              </a:custGeom>
              <a:solidFill>
                <a:srgbClr val="007D57"/>
              </a:solidFill>
              <a:ln w="12700" cap="flat" cmpd="sng" algn="ctr">
                <a:solidFill>
                  <a:sysClr val="window" lastClr="FFFFFF">
                    <a:hueOff val="0"/>
                    <a:satOff val="0"/>
                    <a:lumOff val="0"/>
                    <a:alphaOff val="0"/>
                  </a:sysClr>
                </a:solidFill>
                <a:prstDash val="solid"/>
                <a:miter lim="800000"/>
              </a:ln>
              <a:effectLst>
                <a:glow rad="101600">
                  <a:srgbClr val="007D57">
                    <a:alpha val="60000"/>
                  </a:srgbClr>
                </a:glow>
              </a:effectLst>
            </p:spPr>
            <p:style>
              <a:lnRef idx="2">
                <a:scrgbClr r="0" g="0" b="0"/>
              </a:lnRef>
              <a:fillRef idx="1">
                <a:scrgbClr r="0" g="0" b="0"/>
              </a:fillRef>
              <a:effectRef idx="0">
                <a:scrgbClr r="0" g="0" b="0"/>
              </a:effectRef>
              <a:fontRef idx="minor">
                <a:schemeClr val="lt1"/>
              </a:fontRef>
            </p:style>
            <p:txBody>
              <a:bodyPr spcFirstLastPara="0" vert="horz" wrap="square" lIns="152224" tIns="174971" rIns="152225" bIns="174970" numCol="1" spcCol="1270" anchor="ctr" anchorCtr="0">
                <a:noAutofit/>
              </a:bodyPr>
              <a:lstStyle/>
              <a:p>
                <a:pPr marL="0" lvl="0" indent="0" algn="ctr" defTabSz="1600200">
                  <a:lnSpc>
                    <a:spcPct val="90000"/>
                  </a:lnSpc>
                  <a:spcBef>
                    <a:spcPct val="0"/>
                  </a:spcBef>
                  <a:spcAft>
                    <a:spcPct val="35000"/>
                  </a:spcAft>
                  <a:buNone/>
                </a:pPr>
                <a:endParaRPr lang="en-US" sz="3600" kern="1200" dirty="0">
                  <a:solidFill>
                    <a:sysClr val="window" lastClr="FFFFFF"/>
                  </a:solidFill>
                  <a:latin typeface="Calibri" panose="020F0502020204030204"/>
                  <a:ea typeface="+mn-ea"/>
                  <a:cs typeface="+mn-cs"/>
                </a:endParaRPr>
              </a:p>
            </p:txBody>
          </p:sp>
          <p:sp>
            <p:nvSpPr>
              <p:cNvPr id="17" name="Freeform: Shape 16">
                <a:extLst>
                  <a:ext uri="{FF2B5EF4-FFF2-40B4-BE49-F238E27FC236}">
                    <a16:creationId xmlns:a16="http://schemas.microsoft.com/office/drawing/2014/main" id="{5AE1E642-360A-1896-9CA9-6F1C3E7A8782}"/>
                  </a:ext>
                </a:extLst>
              </p:cNvPr>
              <p:cNvSpPr/>
              <p:nvPr/>
            </p:nvSpPr>
            <p:spPr>
              <a:xfrm>
                <a:off x="2005981" y="3290438"/>
                <a:ext cx="976841" cy="1122806"/>
              </a:xfrm>
              <a:custGeom>
                <a:avLst/>
                <a:gdLst>
                  <a:gd name="connsiteX0" fmla="*/ 0 w 1122805"/>
                  <a:gd name="connsiteY0" fmla="*/ 488420 h 976840"/>
                  <a:gd name="connsiteX1" fmla="*/ 244210 w 1122805"/>
                  <a:gd name="connsiteY1" fmla="*/ 0 h 976840"/>
                  <a:gd name="connsiteX2" fmla="*/ 878595 w 1122805"/>
                  <a:gd name="connsiteY2" fmla="*/ 0 h 976840"/>
                  <a:gd name="connsiteX3" fmla="*/ 1122805 w 1122805"/>
                  <a:gd name="connsiteY3" fmla="*/ 488420 h 976840"/>
                  <a:gd name="connsiteX4" fmla="*/ 878595 w 1122805"/>
                  <a:gd name="connsiteY4" fmla="*/ 976840 h 976840"/>
                  <a:gd name="connsiteX5" fmla="*/ 244210 w 1122805"/>
                  <a:gd name="connsiteY5" fmla="*/ 976840 h 976840"/>
                  <a:gd name="connsiteX6" fmla="*/ 0 w 1122805"/>
                  <a:gd name="connsiteY6" fmla="*/ 488420 h 97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805" h="976840">
                    <a:moveTo>
                      <a:pt x="561403" y="0"/>
                    </a:moveTo>
                    <a:lnTo>
                      <a:pt x="1122804" y="212463"/>
                    </a:lnTo>
                    <a:lnTo>
                      <a:pt x="1122804" y="764377"/>
                    </a:lnTo>
                    <a:lnTo>
                      <a:pt x="561403" y="976840"/>
                    </a:lnTo>
                    <a:lnTo>
                      <a:pt x="1" y="764377"/>
                    </a:lnTo>
                    <a:lnTo>
                      <a:pt x="1" y="212463"/>
                    </a:lnTo>
                    <a:lnTo>
                      <a:pt x="561403" y="0"/>
                    </a:lnTo>
                    <a:close/>
                  </a:path>
                </a:pathLst>
              </a:custGeom>
              <a:solidFill>
                <a:srgbClr val="7F8080"/>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85574" tIns="308321" rIns="285575" bIns="308320" numCol="1" spcCol="1270" anchor="ctr" anchorCtr="0">
                <a:noAutofit/>
              </a:bodyPr>
              <a:lstStyle/>
              <a:p>
                <a:pPr marL="0" lvl="0" indent="0" algn="ctr" defTabSz="1555750">
                  <a:lnSpc>
                    <a:spcPct val="90000"/>
                  </a:lnSpc>
                  <a:spcBef>
                    <a:spcPct val="0"/>
                  </a:spcBef>
                  <a:spcAft>
                    <a:spcPct val="35000"/>
                  </a:spcAft>
                  <a:buNone/>
                </a:pPr>
                <a:endParaRPr lang="en-US" sz="3500" kern="1200" dirty="0">
                  <a:solidFill>
                    <a:sysClr val="window" lastClr="FFFFFF"/>
                  </a:solidFill>
                  <a:latin typeface="Calibri" panose="020F0502020204030204"/>
                  <a:ea typeface="+mn-ea"/>
                  <a:cs typeface="+mn-cs"/>
                </a:endParaRPr>
              </a:p>
            </p:txBody>
          </p:sp>
          <p:sp>
            <p:nvSpPr>
              <p:cNvPr id="18" name="Freeform: Shape 17">
                <a:extLst>
                  <a:ext uri="{FF2B5EF4-FFF2-40B4-BE49-F238E27FC236}">
                    <a16:creationId xmlns:a16="http://schemas.microsoft.com/office/drawing/2014/main" id="{F7B1EE3E-89D9-F905-F4C8-7282F257E3C7}"/>
                  </a:ext>
                </a:extLst>
              </p:cNvPr>
              <p:cNvSpPr/>
              <p:nvPr/>
            </p:nvSpPr>
            <p:spPr>
              <a:xfrm>
                <a:off x="3032635" y="3515000"/>
                <a:ext cx="1586429" cy="673683"/>
              </a:xfrm>
              <a:custGeom>
                <a:avLst/>
                <a:gdLst>
                  <a:gd name="connsiteX0" fmla="*/ 0 w 1253050"/>
                  <a:gd name="connsiteY0" fmla="*/ 0 h 673683"/>
                  <a:gd name="connsiteX1" fmla="*/ 1253050 w 1253050"/>
                  <a:gd name="connsiteY1" fmla="*/ 0 h 673683"/>
                  <a:gd name="connsiteX2" fmla="*/ 1253050 w 1253050"/>
                  <a:gd name="connsiteY2" fmla="*/ 673683 h 673683"/>
                  <a:gd name="connsiteX3" fmla="*/ 0 w 1253050"/>
                  <a:gd name="connsiteY3" fmla="*/ 673683 h 673683"/>
                  <a:gd name="connsiteX4" fmla="*/ 0 w 1253050"/>
                  <a:gd name="connsiteY4" fmla="*/ 0 h 67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3050" h="673683">
                    <a:moveTo>
                      <a:pt x="0" y="0"/>
                    </a:moveTo>
                    <a:lnTo>
                      <a:pt x="1253050" y="0"/>
                    </a:lnTo>
                    <a:lnTo>
                      <a:pt x="1253050" y="673683"/>
                    </a:lnTo>
                    <a:lnTo>
                      <a:pt x="0" y="673683"/>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dirty="0">
                    <a:solidFill>
                      <a:sysClr val="windowText" lastClr="000000">
                        <a:hueOff val="0"/>
                        <a:satOff val="0"/>
                        <a:lumOff val="0"/>
                        <a:alphaOff val="0"/>
                      </a:sysClr>
                    </a:solidFill>
                    <a:latin typeface="Calibri" panose="020F0502020204030204"/>
                  </a:rPr>
                  <a:t>Continue</a:t>
                </a:r>
                <a:r>
                  <a:rPr lang="en-US" sz="1400" kern="1200" dirty="0">
                    <a:solidFill>
                      <a:sysClr val="windowText" lastClr="000000">
                        <a:hueOff val="0"/>
                        <a:satOff val="0"/>
                        <a:lumOff val="0"/>
                        <a:alphaOff val="0"/>
                      </a:sysClr>
                    </a:solidFill>
                    <a:latin typeface="Calibri" panose="020F0502020204030204"/>
                    <a:ea typeface="+mn-ea"/>
                    <a:cs typeface="+mn-cs"/>
                  </a:rPr>
                  <a:t> Pause: MMG Development</a:t>
                </a:r>
              </a:p>
            </p:txBody>
          </p:sp>
          <p:sp>
            <p:nvSpPr>
              <p:cNvPr id="19" name="Freeform: Shape 18">
                <a:extLst>
                  <a:ext uri="{FF2B5EF4-FFF2-40B4-BE49-F238E27FC236}">
                    <a16:creationId xmlns:a16="http://schemas.microsoft.com/office/drawing/2014/main" id="{136629F7-F921-87EC-8C5C-2C6D9944D530}"/>
                  </a:ext>
                </a:extLst>
              </p:cNvPr>
              <p:cNvSpPr/>
              <p:nvPr/>
            </p:nvSpPr>
            <p:spPr>
              <a:xfrm>
                <a:off x="950994" y="3290438"/>
                <a:ext cx="976841" cy="1122806"/>
              </a:xfrm>
              <a:custGeom>
                <a:avLst/>
                <a:gdLst>
                  <a:gd name="connsiteX0" fmla="*/ 0 w 1122805"/>
                  <a:gd name="connsiteY0" fmla="*/ 488420 h 976840"/>
                  <a:gd name="connsiteX1" fmla="*/ 244210 w 1122805"/>
                  <a:gd name="connsiteY1" fmla="*/ 0 h 976840"/>
                  <a:gd name="connsiteX2" fmla="*/ 878595 w 1122805"/>
                  <a:gd name="connsiteY2" fmla="*/ 0 h 976840"/>
                  <a:gd name="connsiteX3" fmla="*/ 1122805 w 1122805"/>
                  <a:gd name="connsiteY3" fmla="*/ 488420 h 976840"/>
                  <a:gd name="connsiteX4" fmla="*/ 878595 w 1122805"/>
                  <a:gd name="connsiteY4" fmla="*/ 976840 h 976840"/>
                  <a:gd name="connsiteX5" fmla="*/ 244210 w 1122805"/>
                  <a:gd name="connsiteY5" fmla="*/ 976840 h 976840"/>
                  <a:gd name="connsiteX6" fmla="*/ 0 w 1122805"/>
                  <a:gd name="connsiteY6" fmla="*/ 488420 h 97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805" h="976840">
                    <a:moveTo>
                      <a:pt x="561403" y="0"/>
                    </a:moveTo>
                    <a:lnTo>
                      <a:pt x="1122804" y="212463"/>
                    </a:lnTo>
                    <a:lnTo>
                      <a:pt x="1122804" y="764377"/>
                    </a:lnTo>
                    <a:lnTo>
                      <a:pt x="561403" y="976840"/>
                    </a:lnTo>
                    <a:lnTo>
                      <a:pt x="1" y="764377"/>
                    </a:lnTo>
                    <a:lnTo>
                      <a:pt x="1" y="212463"/>
                    </a:lnTo>
                    <a:lnTo>
                      <a:pt x="561403" y="0"/>
                    </a:lnTo>
                    <a:close/>
                  </a:path>
                </a:pathLst>
              </a:custGeom>
              <a:solidFill>
                <a:srgbClr val="7F8080"/>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52224" tIns="174971" rIns="152225" bIns="174970" numCol="1" spcCol="1270" anchor="ctr" anchorCtr="0">
                <a:noAutofit/>
              </a:bodyPr>
              <a:lstStyle/>
              <a:p>
                <a:pPr marL="0" lvl="0" indent="0" algn="ctr" defTabSz="1600200">
                  <a:lnSpc>
                    <a:spcPct val="90000"/>
                  </a:lnSpc>
                  <a:spcBef>
                    <a:spcPct val="0"/>
                  </a:spcBef>
                  <a:spcAft>
                    <a:spcPct val="35000"/>
                  </a:spcAft>
                  <a:buNone/>
                </a:pPr>
                <a:endParaRPr lang="en-US" sz="3600" kern="1200" dirty="0">
                  <a:solidFill>
                    <a:sysClr val="window" lastClr="FFFFFF"/>
                  </a:solidFill>
                  <a:latin typeface="Calibri" panose="020F0502020204030204"/>
                  <a:ea typeface="+mn-ea"/>
                  <a:cs typeface="+mn-cs"/>
                </a:endParaRPr>
              </a:p>
            </p:txBody>
          </p:sp>
        </p:grpSp>
        <p:pic>
          <p:nvPicPr>
            <p:cNvPr id="9" name="Graphic 8" descr="Blockchain outline">
              <a:extLst>
                <a:ext uri="{FF2B5EF4-FFF2-40B4-BE49-F238E27FC236}">
                  <a16:creationId xmlns:a16="http://schemas.microsoft.com/office/drawing/2014/main" id="{FD04097C-4C5B-F3BC-394C-60EAB672B8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06905" y="2466190"/>
              <a:ext cx="829010" cy="829010"/>
            </a:xfrm>
            <a:prstGeom prst="rect">
              <a:avLst/>
            </a:prstGeom>
          </p:spPr>
        </p:pic>
      </p:grpSp>
      <p:sp>
        <p:nvSpPr>
          <p:cNvPr id="3" name="Text Placeholder 2">
            <a:extLst>
              <a:ext uri="{FF2B5EF4-FFF2-40B4-BE49-F238E27FC236}">
                <a16:creationId xmlns:a16="http://schemas.microsoft.com/office/drawing/2014/main" id="{1B4CF195-761D-5079-EB1C-12CA630F6C55}"/>
              </a:ext>
            </a:extLst>
          </p:cNvPr>
          <p:cNvSpPr>
            <a:spLocks noGrp="1"/>
          </p:cNvSpPr>
          <p:nvPr>
            <p:ph type="body" sz="quarter" idx="10"/>
          </p:nvPr>
        </p:nvSpPr>
        <p:spPr>
          <a:xfrm>
            <a:off x="4570289" y="1073995"/>
            <a:ext cx="4114800" cy="3395573"/>
          </a:xfrm>
        </p:spPr>
        <p:txBody>
          <a:bodyPr/>
          <a:lstStyle/>
          <a:p>
            <a:pPr>
              <a:buClr>
                <a:srgbClr val="007D57"/>
              </a:buClr>
            </a:pPr>
            <a:r>
              <a:rPr lang="en-US" sz="1400" b="1" dirty="0">
                <a:solidFill>
                  <a:srgbClr val="007D57"/>
                </a:solidFill>
                <a:latin typeface="Calibri"/>
                <a:cs typeface="Calibri"/>
              </a:rPr>
              <a:t>Step 2: Lift Pause on MMG Onboarding</a:t>
            </a:r>
          </a:p>
          <a:p>
            <a:pPr marL="640080" lvl="1"/>
            <a:r>
              <a:rPr lang="en-US" sz="1200" dirty="0">
                <a:latin typeface="Calibri"/>
                <a:cs typeface="Calibri"/>
              </a:rPr>
              <a:t>Official “Lift” Date: 03/20/2024</a:t>
            </a:r>
          </a:p>
          <a:p>
            <a:pPr marL="640080" lvl="1"/>
            <a:r>
              <a:rPr lang="en-US" sz="1200" dirty="0">
                <a:latin typeface="Calibri"/>
                <a:cs typeface="Calibri"/>
              </a:rPr>
              <a:t>Currently published MMGs are open for onboarding:</a:t>
            </a:r>
          </a:p>
          <a:p>
            <a:pPr marL="457200" lvl="1" indent="0">
              <a:buNone/>
            </a:pPr>
            <a:endParaRPr lang="en-US" sz="800" dirty="0">
              <a:cs typeface="Calibri"/>
            </a:endParaRPr>
          </a:p>
          <a:p>
            <a:pPr marL="457200" lvl="1" indent="0">
              <a:buNone/>
            </a:pPr>
            <a:endParaRPr lang="en-US" sz="800" dirty="0">
              <a:cs typeface="Calibri"/>
            </a:endParaRPr>
          </a:p>
          <a:p>
            <a:pPr marL="457200" lvl="1" indent="0">
              <a:buNone/>
            </a:pPr>
            <a:endParaRPr lang="en-US" sz="800" dirty="0">
              <a:cs typeface="Calibri"/>
            </a:endParaRPr>
          </a:p>
          <a:p>
            <a:pPr marL="457200" lvl="1" indent="0">
              <a:buNone/>
            </a:pPr>
            <a:endParaRPr lang="en-US" sz="800" dirty="0">
              <a:cs typeface="Calibri"/>
            </a:endParaRPr>
          </a:p>
          <a:p>
            <a:pPr marL="457200" lvl="1" indent="0">
              <a:buNone/>
            </a:pPr>
            <a:endParaRPr lang="en-US" sz="800" dirty="0">
              <a:cs typeface="Calibri"/>
            </a:endParaRPr>
          </a:p>
          <a:p>
            <a:pPr marL="457200" lvl="1" indent="0">
              <a:buNone/>
            </a:pPr>
            <a:endParaRPr lang="en-US" sz="800" dirty="0">
              <a:cs typeface="Calibri"/>
            </a:endParaRPr>
          </a:p>
          <a:p>
            <a:pPr marL="354330" lvl="1" indent="0">
              <a:buNone/>
            </a:pPr>
            <a:endParaRPr lang="en-US" sz="1200" dirty="0">
              <a:latin typeface="Calibri"/>
              <a:cs typeface="Calibri"/>
            </a:endParaRPr>
          </a:p>
          <a:p>
            <a:pPr marL="354330" lvl="1" indent="0">
              <a:buNone/>
            </a:pPr>
            <a:endParaRPr lang="en-US" sz="600" dirty="0">
              <a:latin typeface="Calibri"/>
              <a:cs typeface="Calibri"/>
            </a:endParaRPr>
          </a:p>
          <a:p>
            <a:pPr marL="354330" lvl="1" indent="0">
              <a:buNone/>
            </a:pPr>
            <a:endParaRPr lang="en-US" sz="600" dirty="0">
              <a:latin typeface="Calibri"/>
              <a:cs typeface="Calibri"/>
            </a:endParaRPr>
          </a:p>
          <a:p>
            <a:pPr marL="354330" lvl="1" indent="0">
              <a:buNone/>
            </a:pPr>
            <a:endParaRPr lang="en-US" sz="600" dirty="0">
              <a:latin typeface="Calibri"/>
              <a:cs typeface="Calibri"/>
            </a:endParaRPr>
          </a:p>
          <a:p>
            <a:pPr marL="640080" lvl="1"/>
            <a:r>
              <a:rPr lang="en-US" sz="1200" dirty="0">
                <a:latin typeface="Calibri"/>
                <a:cs typeface="Calibri"/>
              </a:rPr>
              <a:t>MMGs will be eCleared and published for onboarding:</a:t>
            </a:r>
            <a:endParaRPr lang="en-US" dirty="0">
              <a:cs typeface="Calibri"/>
            </a:endParaRPr>
          </a:p>
          <a:p>
            <a:pPr marL="354330" lvl="1" indent="0">
              <a:buNone/>
            </a:pPr>
            <a:endParaRPr lang="en-US" sz="800" dirty="0">
              <a:cs typeface="Calibri"/>
            </a:endParaRPr>
          </a:p>
          <a:p>
            <a:pPr marL="354330" lvl="1" indent="0">
              <a:buNone/>
            </a:pPr>
            <a:endParaRPr lang="en-US" sz="800" dirty="0">
              <a:cs typeface="Calibri"/>
            </a:endParaRPr>
          </a:p>
          <a:p>
            <a:pPr marL="354330" lvl="1" indent="0">
              <a:buNone/>
            </a:pPr>
            <a:endParaRPr lang="en-US" sz="800" dirty="0">
              <a:cs typeface="Calibri"/>
            </a:endParaRPr>
          </a:p>
          <a:p>
            <a:pPr marL="354330" lvl="1" indent="0">
              <a:buNone/>
            </a:pPr>
            <a:endParaRPr lang="en-US" sz="800" dirty="0"/>
          </a:p>
          <a:p>
            <a:pPr marL="354330" lvl="1" indent="0">
              <a:buNone/>
            </a:pPr>
            <a:endParaRPr lang="en-US" sz="800" dirty="0"/>
          </a:p>
          <a:p>
            <a:pPr marL="354330" lvl="1" indent="0">
              <a:buNone/>
            </a:pPr>
            <a:endParaRPr lang="en-US" sz="800" dirty="0"/>
          </a:p>
          <a:p>
            <a:pPr marL="457200" lvl="1" indent="0">
              <a:buNone/>
            </a:pPr>
            <a:endParaRPr lang="en-US" sz="1200" dirty="0"/>
          </a:p>
        </p:txBody>
      </p:sp>
      <p:graphicFrame>
        <p:nvGraphicFramePr>
          <p:cNvPr id="5" name="Table 16">
            <a:extLst>
              <a:ext uri="{FF2B5EF4-FFF2-40B4-BE49-F238E27FC236}">
                <a16:creationId xmlns:a16="http://schemas.microsoft.com/office/drawing/2014/main" id="{49CD1618-C11C-75AF-2F6C-31216334B192}"/>
              </a:ext>
            </a:extLst>
          </p:cNvPr>
          <p:cNvGraphicFramePr>
            <a:graphicFrameLocks noGrp="1"/>
          </p:cNvGraphicFramePr>
          <p:nvPr>
            <p:extLst>
              <p:ext uri="{D42A27DB-BD31-4B8C-83A1-F6EECF244321}">
                <p14:modId xmlns:p14="http://schemas.microsoft.com/office/powerpoint/2010/main" val="3519897408"/>
              </p:ext>
            </p:extLst>
          </p:nvPr>
        </p:nvGraphicFramePr>
        <p:xfrm>
          <a:off x="5318423" y="1783638"/>
          <a:ext cx="3038924" cy="1393658"/>
        </p:xfrm>
        <a:graphic>
          <a:graphicData uri="http://schemas.openxmlformats.org/drawingml/2006/table">
            <a:tbl>
              <a:tblPr firstRow="1" bandRow="1"/>
              <a:tblGrid>
                <a:gridCol w="1438724">
                  <a:extLst>
                    <a:ext uri="{9D8B030D-6E8A-4147-A177-3AD203B41FA5}">
                      <a16:colId xmlns:a16="http://schemas.microsoft.com/office/drawing/2014/main" val="3883829934"/>
                    </a:ext>
                  </a:extLst>
                </a:gridCol>
                <a:gridCol w="1600200">
                  <a:extLst>
                    <a:ext uri="{9D8B030D-6E8A-4147-A177-3AD203B41FA5}">
                      <a16:colId xmlns:a16="http://schemas.microsoft.com/office/drawing/2014/main" val="953550264"/>
                    </a:ext>
                  </a:extLst>
                </a:gridCol>
              </a:tblGrid>
              <a:tr h="7461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000" baseline="0" dirty="0">
                          <a:solidFill>
                            <a:schemeClr val="accent4">
                              <a:lumMod val="75000"/>
                            </a:schemeClr>
                          </a:solidFill>
                          <a:latin typeface="Calibri" panose="020F0502020204030204" pitchFamily="34" charset="0"/>
                          <a:cs typeface="Calibri" panose="020F0502020204030204" pitchFamily="34" charset="0"/>
                        </a:rPr>
                        <a:t>Arboviral V1.3.2*</a:t>
                      </a:r>
                    </a:p>
                  </a:txBody>
                  <a:tcPr marL="46693" marR="46693" marT="23347" marB="2334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baseline="0" dirty="0">
                          <a:solidFill>
                            <a:schemeClr val="accent4">
                              <a:lumMod val="75000"/>
                            </a:schemeClr>
                          </a:solidFill>
                          <a:latin typeface="Calibri" panose="020F0502020204030204" pitchFamily="34" charset="0"/>
                          <a:cs typeface="Calibri" panose="020F0502020204030204" pitchFamily="34" charset="0"/>
                        </a:rPr>
                        <a:t>Hepatitis V1*</a:t>
                      </a:r>
                    </a:p>
                  </a:txBody>
                  <a:tcPr marL="46693" marR="46693" marT="23347" marB="2334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3750916"/>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000" baseline="0" dirty="0">
                          <a:solidFill>
                            <a:schemeClr val="accent4">
                              <a:lumMod val="75000"/>
                            </a:schemeClr>
                          </a:solidFill>
                          <a:latin typeface="Calibri" panose="020F0502020204030204" pitchFamily="34" charset="0"/>
                          <a:cs typeface="Calibri" panose="020F0502020204030204" pitchFamily="34" charset="0"/>
                        </a:rPr>
                        <a:t>Babesiosis V1.1</a:t>
                      </a:r>
                    </a:p>
                  </a:txBody>
                  <a:tcPr marL="46693" marR="46693" marT="23347" marB="2334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baseline="0" dirty="0">
                          <a:solidFill>
                            <a:schemeClr val="accent4">
                              <a:lumMod val="75000"/>
                            </a:schemeClr>
                          </a:solidFill>
                          <a:latin typeface="Calibri" panose="020F0502020204030204" pitchFamily="34" charset="0"/>
                          <a:cs typeface="Calibri" panose="020F0502020204030204" pitchFamily="34" charset="0"/>
                        </a:rPr>
                        <a:t>Lyme/TBRD V1.0.2</a:t>
                      </a:r>
                    </a:p>
                  </a:txBody>
                  <a:tcPr marL="46693" marR="46693" marT="23347" marB="2334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070318"/>
                  </a:ext>
                </a:extLst>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accent4">
                              <a:lumMod val="75000"/>
                            </a:schemeClr>
                          </a:solidFill>
                          <a:latin typeface="Calibri" panose="020F0502020204030204" pitchFamily="34" charset="0"/>
                          <a:cs typeface="Calibri" panose="020F0502020204030204" pitchFamily="34" charset="0"/>
                        </a:rPr>
                        <a:t>Carbon Monoxide V1.0*</a:t>
                      </a:r>
                    </a:p>
                  </a:txBody>
                  <a:tcPr marL="46693" marR="46693" marT="23347" marB="2334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accent4">
                              <a:lumMod val="75000"/>
                            </a:schemeClr>
                          </a:solidFill>
                          <a:latin typeface="Calibri" panose="020F0502020204030204" pitchFamily="34" charset="0"/>
                          <a:cs typeface="Calibri" panose="020F0502020204030204" pitchFamily="34" charset="0"/>
                        </a:rPr>
                        <a:t>Malaria V1.0.2*</a:t>
                      </a:r>
                    </a:p>
                  </a:txBody>
                  <a:tcPr marL="46693" marR="46693" marT="23347" marB="2334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2219826"/>
                  </a:ext>
                </a:extLst>
              </a:tr>
              <a:tr h="17657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accent4">
                              <a:lumMod val="75000"/>
                            </a:schemeClr>
                          </a:solidFill>
                          <a:latin typeface="Calibri" panose="020F0502020204030204" pitchFamily="34" charset="0"/>
                          <a:cs typeface="Calibri" panose="020F0502020204030204" pitchFamily="34" charset="0"/>
                        </a:rPr>
                        <a:t>Congenital Syphilis V1.1*</a:t>
                      </a:r>
                    </a:p>
                  </a:txBody>
                  <a:tcPr marL="46693" marR="46693" marT="23347" marB="2334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000" b="0" baseline="0" dirty="0">
                          <a:solidFill>
                            <a:schemeClr val="accent4">
                              <a:lumMod val="75000"/>
                            </a:schemeClr>
                          </a:solidFill>
                          <a:latin typeface="Calibri" panose="020F0502020204030204" pitchFamily="34" charset="0"/>
                          <a:cs typeface="Calibri" panose="020F0502020204030204" pitchFamily="34" charset="0"/>
                        </a:rPr>
                        <a:t>STD V1.2*</a:t>
                      </a:r>
                    </a:p>
                  </a:txBody>
                  <a:tcPr marL="46693" marR="46693" marT="23347" marB="2334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7633784"/>
                  </a:ext>
                </a:extLst>
              </a:tr>
              <a:tr h="1112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rtl="0" eaLnBrk="1" fontAlgn="auto" latinLnBrk="0" hangingPunct="1">
                        <a:lnSpc>
                          <a:spcPct val="100000"/>
                        </a:lnSpc>
                        <a:spcBef>
                          <a:spcPts val="0"/>
                        </a:spcBef>
                        <a:spcAft>
                          <a:spcPts val="0"/>
                        </a:spcAft>
                        <a:buClrTx/>
                        <a:buSzTx/>
                        <a:buFontTx/>
                        <a:buNone/>
                      </a:pPr>
                      <a:r>
                        <a:rPr lang="en-US" sz="1000" baseline="0" dirty="0">
                          <a:solidFill>
                            <a:schemeClr val="accent4">
                              <a:lumMod val="75000"/>
                            </a:schemeClr>
                          </a:solidFill>
                          <a:latin typeface="Calibri" panose="020F0502020204030204" pitchFamily="34" charset="0"/>
                          <a:cs typeface="Calibri" panose="020F0502020204030204" pitchFamily="34" charset="0"/>
                        </a:rPr>
                        <a:t>COVID-19 V1.2</a:t>
                      </a:r>
                      <a:endParaRPr lang="en-US" sz="1000" dirty="0">
                        <a:latin typeface="Calibri" panose="020F0502020204030204" pitchFamily="34" charset="0"/>
                        <a:cs typeface="Calibri" panose="020F0502020204030204" pitchFamily="34" charset="0"/>
                      </a:endParaRPr>
                    </a:p>
                  </a:txBody>
                  <a:tcPr marL="46693" marR="46693" marT="23347" marB="2334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baseline="0" dirty="0">
                          <a:solidFill>
                            <a:schemeClr val="accent4">
                              <a:lumMod val="75000"/>
                            </a:schemeClr>
                          </a:solidFill>
                          <a:latin typeface="Calibri" panose="020F0502020204030204" pitchFamily="34" charset="0"/>
                          <a:cs typeface="Calibri" panose="020F0502020204030204" pitchFamily="34" charset="0"/>
                        </a:rPr>
                        <a:t>Trichinellosis V1.0.3</a:t>
                      </a:r>
                    </a:p>
                  </a:txBody>
                  <a:tcPr marL="46693" marR="46693" marT="23347" marB="2334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0770584"/>
                  </a:ext>
                </a:extLst>
              </a:tr>
              <a:tr h="1112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accent4">
                              <a:lumMod val="75000"/>
                            </a:schemeClr>
                          </a:solidFill>
                          <a:latin typeface="Calibri" panose="020F0502020204030204" pitchFamily="34" charset="0"/>
                          <a:cs typeface="Calibri" panose="020F0502020204030204" pitchFamily="34" charset="0"/>
                        </a:rPr>
                        <a:t>FDD V1*</a:t>
                      </a:r>
                    </a:p>
                  </a:txBody>
                  <a:tcPr marL="46693" marR="46693" marT="23347" marB="2334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accent4">
                              <a:lumMod val="75000"/>
                            </a:schemeClr>
                          </a:solidFill>
                          <a:latin typeface="Calibri" panose="020F0502020204030204" pitchFamily="34" charset="0"/>
                          <a:cs typeface="Calibri" panose="020F0502020204030204" pitchFamily="34" charset="0"/>
                        </a:rPr>
                        <a:t>Tuberculosis/LTBI V3.0.3</a:t>
                      </a:r>
                    </a:p>
                  </a:txBody>
                  <a:tcPr marL="46693" marR="46693" marT="23347" marB="2334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1502200"/>
                  </a:ext>
                </a:extLst>
              </a:tr>
              <a:tr h="111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accent4">
                              <a:lumMod val="75000"/>
                            </a:schemeClr>
                          </a:solidFill>
                          <a:latin typeface="Calibri" panose="020F0502020204030204" pitchFamily="34" charset="0"/>
                          <a:cs typeface="Calibri" panose="020F0502020204030204" pitchFamily="34" charset="0"/>
                        </a:rPr>
                        <a:t>Generic V2</a:t>
                      </a:r>
                    </a:p>
                  </a:txBody>
                  <a:tcPr marL="46693" marR="46693" marT="23347" marB="2334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dirty="0">
                        <a:solidFill>
                          <a:schemeClr val="accent4">
                            <a:lumMod val="75000"/>
                          </a:schemeClr>
                        </a:solidFill>
                        <a:latin typeface="Calibri" panose="020F0502020204030204" pitchFamily="34" charset="0"/>
                        <a:cs typeface="Calibri" panose="020F0502020204030204" pitchFamily="34" charset="0"/>
                      </a:endParaRPr>
                    </a:p>
                  </a:txBody>
                  <a:tcPr marL="46693" marR="46693" marT="23347" marB="2334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904955"/>
                  </a:ext>
                </a:extLst>
              </a:tr>
            </a:tbl>
          </a:graphicData>
        </a:graphic>
      </p:graphicFrame>
      <p:graphicFrame>
        <p:nvGraphicFramePr>
          <p:cNvPr id="6" name="Table 16">
            <a:extLst>
              <a:ext uri="{FF2B5EF4-FFF2-40B4-BE49-F238E27FC236}">
                <a16:creationId xmlns:a16="http://schemas.microsoft.com/office/drawing/2014/main" id="{F8743560-5DAB-377D-C50A-28A9ECA4BAB1}"/>
              </a:ext>
            </a:extLst>
          </p:cNvPr>
          <p:cNvGraphicFramePr>
            <a:graphicFrameLocks noGrp="1"/>
          </p:cNvGraphicFramePr>
          <p:nvPr>
            <p:extLst>
              <p:ext uri="{D42A27DB-BD31-4B8C-83A1-F6EECF244321}">
                <p14:modId xmlns:p14="http://schemas.microsoft.com/office/powerpoint/2010/main" val="3235228938"/>
              </p:ext>
            </p:extLst>
          </p:nvPr>
        </p:nvGraphicFramePr>
        <p:xfrm>
          <a:off x="5318422" y="3614859"/>
          <a:ext cx="2874583" cy="1045160"/>
        </p:xfrm>
        <a:graphic>
          <a:graphicData uri="http://schemas.openxmlformats.org/drawingml/2006/table">
            <a:tbl>
              <a:tblPr firstRow="1" bandRow="1">
                <a:tableStyleId>{2D5ABB26-0587-4C30-8999-92F81FD0307C}</a:tableStyleId>
              </a:tblPr>
              <a:tblGrid>
                <a:gridCol w="1465619">
                  <a:extLst>
                    <a:ext uri="{9D8B030D-6E8A-4147-A177-3AD203B41FA5}">
                      <a16:colId xmlns:a16="http://schemas.microsoft.com/office/drawing/2014/main" val="3883829934"/>
                    </a:ext>
                  </a:extLst>
                </a:gridCol>
                <a:gridCol w="1408964">
                  <a:extLst>
                    <a:ext uri="{9D8B030D-6E8A-4147-A177-3AD203B41FA5}">
                      <a16:colId xmlns:a16="http://schemas.microsoft.com/office/drawing/2014/main" val="953550264"/>
                    </a:ext>
                  </a:extLst>
                </a:gridCol>
              </a:tblGrid>
              <a:tr h="20903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000" dirty="0">
                          <a:solidFill>
                            <a:srgbClr val="5F5F5F"/>
                          </a:solidFill>
                          <a:latin typeface="Calibri" panose="020F0502020204030204" pitchFamily="34" charset="0"/>
                          <a:cs typeface="Calibri" panose="020F0502020204030204" pitchFamily="34" charset="0"/>
                        </a:rPr>
                        <a:t>Congenital Rubella V1.0*</a:t>
                      </a:r>
                    </a:p>
                  </a:txBody>
                  <a:tcPr marL="46693" marR="46693" marT="23347" marB="23347"/>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5F5F5F"/>
                          </a:solidFill>
                          <a:latin typeface="Calibri" panose="020F0502020204030204" pitchFamily="34" charset="0"/>
                          <a:cs typeface="Calibri" panose="020F0502020204030204" pitchFamily="34" charset="0"/>
                        </a:rPr>
                        <a:t>Mumps V1.0.2</a:t>
                      </a:r>
                    </a:p>
                  </a:txBody>
                  <a:tcPr marL="46693" marR="46693" marT="23347" marB="23347"/>
                </a:tc>
                <a:extLst>
                  <a:ext uri="{0D108BD9-81ED-4DB2-BD59-A6C34878D82A}">
                    <a16:rowId xmlns:a16="http://schemas.microsoft.com/office/drawing/2014/main" val="893750916"/>
                  </a:ext>
                </a:extLst>
              </a:tr>
              <a:tr h="20903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000" dirty="0">
                          <a:solidFill>
                            <a:srgbClr val="5F5F5F"/>
                          </a:solidFill>
                          <a:latin typeface="Calibri" panose="020F0502020204030204" pitchFamily="34" charset="0"/>
                          <a:cs typeface="Calibri" panose="020F0502020204030204" pitchFamily="34" charset="0"/>
                        </a:rPr>
                        <a:t>HAI MDRO V1.1*</a:t>
                      </a:r>
                    </a:p>
                  </a:txBody>
                  <a:tcPr marL="46693" marR="46693" marT="23347" marB="23347"/>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a:lnSpc>
                          <a:spcPct val="100000"/>
                        </a:lnSpc>
                        <a:spcBef>
                          <a:spcPts val="0"/>
                        </a:spcBef>
                        <a:spcAft>
                          <a:spcPts val="0"/>
                        </a:spcAft>
                        <a:buNone/>
                      </a:pPr>
                      <a:r>
                        <a:rPr lang="en-US" sz="1000" b="0" i="0" u="none" strike="noStrike" noProof="0" dirty="0">
                          <a:solidFill>
                            <a:srgbClr val="5F5F5F"/>
                          </a:solidFill>
                          <a:latin typeface="Calibri" panose="020F0502020204030204" pitchFamily="34" charset="0"/>
                          <a:cs typeface="Calibri" panose="020F0502020204030204" pitchFamily="34" charset="0"/>
                        </a:rPr>
                        <a:t>Pertussis V1.0.2</a:t>
                      </a:r>
                      <a:endParaRPr lang="en-US" sz="1000" dirty="0">
                        <a:latin typeface="Calibri" panose="020F0502020204030204" pitchFamily="34" charset="0"/>
                        <a:cs typeface="Calibri" panose="020F0502020204030204" pitchFamily="34" charset="0"/>
                      </a:endParaRPr>
                    </a:p>
                  </a:txBody>
                  <a:tcPr marL="46693" marR="46693" marT="23347" marB="23347"/>
                </a:tc>
                <a:extLst>
                  <a:ext uri="{0D108BD9-81ED-4DB2-BD59-A6C34878D82A}">
                    <a16:rowId xmlns:a16="http://schemas.microsoft.com/office/drawing/2014/main" val="59070318"/>
                  </a:ext>
                </a:extLst>
              </a:tr>
              <a:tr h="209032">
                <a:tc>
                  <a:txBody>
                    <a:bodyPr/>
                    <a:lstStyle/>
                    <a:p>
                      <a:r>
                        <a:rPr lang="en-US" sz="1000" dirty="0">
                          <a:solidFill>
                            <a:srgbClr val="5F5F5F"/>
                          </a:solidFill>
                          <a:latin typeface="Calibri" panose="020F0502020204030204" pitchFamily="34" charset="0"/>
                          <a:cs typeface="Calibri" panose="020F0502020204030204" pitchFamily="34" charset="0"/>
                        </a:rPr>
                        <a:t>Legionellosis V1.0*</a:t>
                      </a:r>
                    </a:p>
                  </a:txBody>
                  <a:tcPr marL="46693" marR="46693" marT="23347" marB="23347"/>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u="none" strike="noStrike" noProof="0" dirty="0">
                          <a:solidFill>
                            <a:srgbClr val="5F5F5F"/>
                          </a:solidFill>
                          <a:latin typeface="Calibri" panose="020F0502020204030204" pitchFamily="34" charset="0"/>
                          <a:cs typeface="Calibri" panose="020F0502020204030204" pitchFamily="34" charset="0"/>
                        </a:rPr>
                        <a:t>RIBD V1.1.2*</a:t>
                      </a:r>
                    </a:p>
                  </a:txBody>
                  <a:tcPr marL="46693" marR="46693" marT="23347" marB="23347"/>
                </a:tc>
                <a:extLst>
                  <a:ext uri="{0D108BD9-81ED-4DB2-BD59-A6C34878D82A}">
                    <a16:rowId xmlns:a16="http://schemas.microsoft.com/office/drawing/2014/main" val="2532219826"/>
                  </a:ext>
                </a:extLst>
              </a:tr>
              <a:tr h="209032">
                <a:tc>
                  <a:txBody>
                    <a:bodyPr/>
                    <a:lstStyle/>
                    <a:p>
                      <a:r>
                        <a:rPr lang="en-US" sz="1000" dirty="0">
                          <a:solidFill>
                            <a:srgbClr val="5F5F5F"/>
                          </a:solidFill>
                          <a:latin typeface="Calibri" panose="020F0502020204030204" pitchFamily="34" charset="0"/>
                          <a:cs typeface="Calibri" panose="020F0502020204030204" pitchFamily="34" charset="0"/>
                        </a:rPr>
                        <a:t>Malaria V1.1*</a:t>
                      </a:r>
                    </a:p>
                  </a:txBody>
                  <a:tcPr marL="46693" marR="46693" marT="23347" marB="23347"/>
                </a:tc>
                <a:tc>
                  <a:txBody>
                    <a:bodyPr/>
                    <a:lstStyle/>
                    <a:p>
                      <a:pPr marL="0" marR="0" lvl="0" indent="0" algn="l">
                        <a:lnSpc>
                          <a:spcPct val="100000"/>
                        </a:lnSpc>
                        <a:spcBef>
                          <a:spcPts val="0"/>
                        </a:spcBef>
                        <a:spcAft>
                          <a:spcPts val="0"/>
                        </a:spcAft>
                        <a:buNone/>
                      </a:pPr>
                      <a:r>
                        <a:rPr lang="en-US" sz="1000" dirty="0">
                          <a:solidFill>
                            <a:schemeClr val="accent4">
                              <a:lumMod val="75000"/>
                            </a:schemeClr>
                          </a:solidFill>
                          <a:latin typeface="Calibri" panose="020F0502020204030204" pitchFamily="34" charset="0"/>
                          <a:cs typeface="Calibri" panose="020F0502020204030204" pitchFamily="34" charset="0"/>
                        </a:rPr>
                        <a:t>Rubella V1.0*</a:t>
                      </a:r>
                    </a:p>
                  </a:txBody>
                  <a:tcPr marL="46693" marR="46693" marT="23347" marB="23347"/>
                </a:tc>
                <a:extLst>
                  <a:ext uri="{0D108BD9-81ED-4DB2-BD59-A6C34878D82A}">
                    <a16:rowId xmlns:a16="http://schemas.microsoft.com/office/drawing/2014/main" val="1992347129"/>
                  </a:ext>
                </a:extLst>
              </a:tr>
              <a:tr h="209032">
                <a:tc>
                  <a:txBody>
                    <a:bodyPr/>
                    <a:lstStyle/>
                    <a:p>
                      <a:r>
                        <a:rPr lang="en-US" sz="1000" dirty="0">
                          <a:solidFill>
                            <a:srgbClr val="5F5F5F"/>
                          </a:solidFill>
                          <a:latin typeface="Calibri" panose="020F0502020204030204" pitchFamily="34" charset="0"/>
                          <a:cs typeface="Calibri" panose="020F0502020204030204" pitchFamily="34" charset="0"/>
                        </a:rPr>
                        <a:t>Measles V1.0*</a:t>
                      </a:r>
                    </a:p>
                  </a:txBody>
                  <a:tcPr marL="46693" marR="46693" marT="23347" marB="23347"/>
                </a:tc>
                <a:tc>
                  <a:txBody>
                    <a:bodyPr/>
                    <a:lstStyle/>
                    <a:p>
                      <a:pPr marL="0" marR="0" lvl="0" indent="0" algn="l">
                        <a:lnSpc>
                          <a:spcPct val="100000"/>
                        </a:lnSpc>
                        <a:spcBef>
                          <a:spcPts val="0"/>
                        </a:spcBef>
                        <a:spcAft>
                          <a:spcPts val="0"/>
                        </a:spcAft>
                        <a:buNone/>
                      </a:pPr>
                      <a:r>
                        <a:rPr lang="en-US" sz="1000" dirty="0">
                          <a:solidFill>
                            <a:schemeClr val="accent4">
                              <a:lumMod val="75000"/>
                            </a:schemeClr>
                          </a:solidFill>
                          <a:latin typeface="Calibri" panose="020F0502020204030204" pitchFamily="34" charset="0"/>
                          <a:cs typeface="Calibri" panose="020F0502020204030204" pitchFamily="34" charset="0"/>
                        </a:rPr>
                        <a:t>Varicella V3.0.2*</a:t>
                      </a:r>
                    </a:p>
                  </a:txBody>
                  <a:tcPr marL="46693" marR="46693" marT="23347" marB="23347"/>
                </a:tc>
                <a:extLst>
                  <a:ext uri="{0D108BD9-81ED-4DB2-BD59-A6C34878D82A}">
                    <a16:rowId xmlns:a16="http://schemas.microsoft.com/office/drawing/2014/main" val="1809029803"/>
                  </a:ext>
                </a:extLst>
              </a:tr>
            </a:tbl>
          </a:graphicData>
        </a:graphic>
      </p:graphicFrame>
      <p:sp>
        <p:nvSpPr>
          <p:cNvPr id="7" name="TextBox 6">
            <a:extLst>
              <a:ext uri="{FF2B5EF4-FFF2-40B4-BE49-F238E27FC236}">
                <a16:creationId xmlns:a16="http://schemas.microsoft.com/office/drawing/2014/main" id="{A6F9FD57-829F-C2C6-D6B8-37B31D6DB8C6}"/>
              </a:ext>
            </a:extLst>
          </p:cNvPr>
          <p:cNvSpPr txBox="1"/>
          <p:nvPr/>
        </p:nvSpPr>
        <p:spPr>
          <a:xfrm>
            <a:off x="4370291" y="4808685"/>
            <a:ext cx="4050071" cy="230832"/>
          </a:xfrm>
          <a:prstGeom prst="rect">
            <a:avLst/>
          </a:prstGeom>
          <a:noFill/>
        </p:spPr>
        <p:txBody>
          <a:bodyPr wrap="square" rtlCol="0">
            <a:spAutoFit/>
          </a:bodyPr>
          <a:lstStyle/>
          <a:p>
            <a:r>
              <a:rPr lang="en-US" sz="900" b="1" dirty="0">
                <a:solidFill>
                  <a:schemeClr val="accent4">
                    <a:lumMod val="75000"/>
                  </a:schemeClr>
                </a:solidFill>
                <a:latin typeface="Calibri" panose="020F0502020204030204" pitchFamily="34" charset="0"/>
              </a:rPr>
              <a:t>* Please note: </a:t>
            </a:r>
            <a:r>
              <a:rPr lang="en-US" sz="900" dirty="0">
                <a:solidFill>
                  <a:schemeClr val="accent4">
                    <a:lumMod val="75000"/>
                  </a:schemeClr>
                </a:solidFill>
                <a:latin typeface="Calibri" panose="020F0502020204030204" pitchFamily="34" charset="0"/>
              </a:rPr>
              <a:t>These MMGs have additional nuances shared in the next few slides.</a:t>
            </a:r>
          </a:p>
        </p:txBody>
      </p:sp>
      <p:sp>
        <p:nvSpPr>
          <p:cNvPr id="4" name="Slide Number Placeholder 2">
            <a:extLst>
              <a:ext uri="{FF2B5EF4-FFF2-40B4-BE49-F238E27FC236}">
                <a16:creationId xmlns:a16="http://schemas.microsoft.com/office/drawing/2014/main" id="{FE2F0C51-4B2E-2B45-BB36-35B63C39BA36}"/>
              </a:ext>
            </a:extLst>
          </p:cNvPr>
          <p:cNvSpPr txBox="1">
            <a:spLocks/>
          </p:cNvSpPr>
          <p:nvPr/>
        </p:nvSpPr>
        <p:spPr>
          <a:xfrm>
            <a:off x="5943600" y="4500563"/>
            <a:ext cx="2743200" cy="365125"/>
          </a:xfrm>
          <a:prstGeom prst="rect">
            <a:avLst/>
          </a:prstGeom>
        </p:spPr>
        <p:txBody>
          <a:bodyPr vert="horz" lIns="91440" tIns="45720" rIns="91440" bIns="45720" rtlCol="0" anchor="ctr">
            <a:normAutofit/>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4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25807024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6B910-9920-8BB6-B6BB-2E471E28A16A}"/>
              </a:ext>
            </a:extLst>
          </p:cNvPr>
          <p:cNvSpPr>
            <a:spLocks noGrp="1"/>
          </p:cNvSpPr>
          <p:nvPr>
            <p:ph type="title"/>
          </p:nvPr>
        </p:nvSpPr>
        <p:spPr>
          <a:xfrm>
            <a:off x="457200" y="205979"/>
            <a:ext cx="8025973" cy="857250"/>
          </a:xfrm>
        </p:spPr>
        <p:txBody>
          <a:bodyPr/>
          <a:lstStyle/>
          <a:p>
            <a:r>
              <a:rPr lang="en-US" dirty="0"/>
              <a:t>Plan: Lifting the MMG Onboarding Pause (4 of 7)</a:t>
            </a:r>
            <a:endParaRPr lang="en-US" dirty="0">
              <a:solidFill>
                <a:srgbClr val="007D57"/>
              </a:solidFill>
            </a:endParaRPr>
          </a:p>
        </p:txBody>
      </p:sp>
      <p:sp>
        <p:nvSpPr>
          <p:cNvPr id="3" name="Text Placeholder 2">
            <a:extLst>
              <a:ext uri="{FF2B5EF4-FFF2-40B4-BE49-F238E27FC236}">
                <a16:creationId xmlns:a16="http://schemas.microsoft.com/office/drawing/2014/main" id="{1B4CF195-761D-5079-EB1C-12CA630F6C55}"/>
              </a:ext>
            </a:extLst>
          </p:cNvPr>
          <p:cNvSpPr>
            <a:spLocks noGrp="1"/>
          </p:cNvSpPr>
          <p:nvPr>
            <p:ph type="body" sz="quarter" idx="10"/>
          </p:nvPr>
        </p:nvSpPr>
        <p:spPr>
          <a:xfrm>
            <a:off x="457200" y="1073995"/>
            <a:ext cx="8227889" cy="3395573"/>
          </a:xfrm>
        </p:spPr>
        <p:txBody>
          <a:bodyPr/>
          <a:lstStyle/>
          <a:p>
            <a:pPr>
              <a:buClr>
                <a:srgbClr val="007D57"/>
              </a:buClr>
            </a:pPr>
            <a:r>
              <a:rPr lang="en-US" sz="1400" b="1" dirty="0">
                <a:solidFill>
                  <a:srgbClr val="007D57"/>
                </a:solidFill>
                <a:latin typeface="Calibri"/>
                <a:cs typeface="Calibri"/>
              </a:rPr>
              <a:t>Step 2: Lift Pause on MMG Onboarding (cont’d)</a:t>
            </a:r>
            <a:endParaRPr lang="en-US" sz="1400" dirty="0">
              <a:latin typeface="Calibri"/>
              <a:cs typeface="Calibri"/>
            </a:endParaRPr>
          </a:p>
          <a:p>
            <a:pPr lvl="1">
              <a:buClr>
                <a:schemeClr val="accent4">
                  <a:lumMod val="75000"/>
                </a:schemeClr>
              </a:buClr>
            </a:pPr>
            <a:r>
              <a:rPr lang="en-US" sz="1400" dirty="0">
                <a:latin typeface="Calibri"/>
                <a:cs typeface="Calibri"/>
              </a:rPr>
              <a:t>NBS jurisdictions may have alternative, available versions to onboard or wait for a NBS page to be built for the following MMGs.</a:t>
            </a:r>
            <a:endParaRPr lang="en-US" sz="800" dirty="0">
              <a:latin typeface="Calibri"/>
              <a:cs typeface="Calibri"/>
            </a:endParaRPr>
          </a:p>
          <a:p>
            <a:pPr marL="800100" lvl="2" indent="0">
              <a:buClr>
                <a:srgbClr val="007D57"/>
              </a:buClr>
              <a:buNone/>
            </a:pPr>
            <a:endParaRPr lang="en-US" sz="800" dirty="0">
              <a:latin typeface="Calibri"/>
              <a:cs typeface="Calibri"/>
            </a:endParaRPr>
          </a:p>
          <a:p>
            <a:pPr marL="800100" lvl="2" indent="0">
              <a:buClr>
                <a:srgbClr val="007D57"/>
              </a:buClr>
              <a:buNone/>
            </a:pPr>
            <a:endParaRPr lang="en-US" sz="800" dirty="0">
              <a:latin typeface="Calibri"/>
              <a:cs typeface="Calibri"/>
            </a:endParaRPr>
          </a:p>
          <a:p>
            <a:pPr marL="800100" lvl="2" indent="0">
              <a:buClr>
                <a:srgbClr val="007D57"/>
              </a:buClr>
              <a:buNone/>
            </a:pPr>
            <a:endParaRPr lang="en-US" sz="800" dirty="0">
              <a:latin typeface="Calibri"/>
              <a:cs typeface="Calibri"/>
            </a:endParaRPr>
          </a:p>
          <a:p>
            <a:pPr marL="800100" lvl="2" indent="0">
              <a:buClr>
                <a:srgbClr val="007D57"/>
              </a:buClr>
              <a:buNone/>
            </a:pPr>
            <a:endParaRPr lang="en-US" sz="800" dirty="0">
              <a:latin typeface="Calibri"/>
              <a:cs typeface="Calibri"/>
            </a:endParaRPr>
          </a:p>
          <a:p>
            <a:pPr marL="800100" lvl="2" indent="0">
              <a:buClr>
                <a:srgbClr val="007D57"/>
              </a:buClr>
              <a:buNone/>
            </a:pPr>
            <a:endParaRPr lang="en-US" sz="800" dirty="0">
              <a:latin typeface="Calibri"/>
              <a:cs typeface="Calibri"/>
            </a:endParaRPr>
          </a:p>
          <a:p>
            <a:pPr marL="800100" lvl="2" indent="0">
              <a:buClr>
                <a:srgbClr val="007D57"/>
              </a:buClr>
              <a:buNone/>
            </a:pPr>
            <a:endParaRPr lang="en-US" sz="800" dirty="0">
              <a:latin typeface="Calibri"/>
              <a:cs typeface="Calibri"/>
            </a:endParaRPr>
          </a:p>
          <a:p>
            <a:pPr marL="800100" lvl="2" indent="0">
              <a:buClr>
                <a:srgbClr val="007D57"/>
              </a:buClr>
              <a:buNone/>
            </a:pPr>
            <a:endParaRPr lang="en-US" sz="800" dirty="0">
              <a:latin typeface="Calibri"/>
              <a:cs typeface="Calibri"/>
            </a:endParaRPr>
          </a:p>
          <a:p>
            <a:pPr lvl="2">
              <a:buClr>
                <a:srgbClr val="007D57"/>
              </a:buClr>
            </a:pPr>
            <a:endParaRPr lang="en-US" sz="1200" dirty="0"/>
          </a:p>
          <a:p>
            <a:pPr marL="354330" lvl="1" indent="0">
              <a:buNone/>
            </a:pPr>
            <a:endParaRPr lang="en-US" sz="800" dirty="0"/>
          </a:p>
          <a:p>
            <a:pPr marL="457200" lvl="1" indent="0">
              <a:buNone/>
            </a:pPr>
            <a:endParaRPr lang="en-US" sz="1200" dirty="0"/>
          </a:p>
        </p:txBody>
      </p:sp>
      <p:graphicFrame>
        <p:nvGraphicFramePr>
          <p:cNvPr id="5" name="Table 16">
            <a:extLst>
              <a:ext uri="{FF2B5EF4-FFF2-40B4-BE49-F238E27FC236}">
                <a16:creationId xmlns:a16="http://schemas.microsoft.com/office/drawing/2014/main" id="{49CD1618-C11C-75AF-2F6C-31216334B192}"/>
              </a:ext>
            </a:extLst>
          </p:cNvPr>
          <p:cNvGraphicFramePr>
            <a:graphicFrameLocks noGrp="1"/>
          </p:cNvGraphicFramePr>
          <p:nvPr>
            <p:extLst>
              <p:ext uri="{D42A27DB-BD31-4B8C-83A1-F6EECF244321}">
                <p14:modId xmlns:p14="http://schemas.microsoft.com/office/powerpoint/2010/main" val="1375655683"/>
              </p:ext>
            </p:extLst>
          </p:nvPr>
        </p:nvGraphicFramePr>
        <p:xfrm>
          <a:off x="1000186" y="1959918"/>
          <a:ext cx="3470000" cy="2834640"/>
        </p:xfrm>
        <a:graphic>
          <a:graphicData uri="http://schemas.openxmlformats.org/drawingml/2006/table">
            <a:tbl>
              <a:tblPr firstRow="1" bandRow="1">
                <a:tableStyleId>{2D5ABB26-0587-4C30-8999-92F81FD0307C}</a:tableStyleId>
              </a:tblPr>
              <a:tblGrid>
                <a:gridCol w="1732640">
                  <a:extLst>
                    <a:ext uri="{9D8B030D-6E8A-4147-A177-3AD203B41FA5}">
                      <a16:colId xmlns:a16="http://schemas.microsoft.com/office/drawing/2014/main" val="3883829934"/>
                    </a:ext>
                  </a:extLst>
                </a:gridCol>
                <a:gridCol w="1737360">
                  <a:extLst>
                    <a:ext uri="{9D8B030D-6E8A-4147-A177-3AD203B41FA5}">
                      <a16:colId xmlns:a16="http://schemas.microsoft.com/office/drawing/2014/main" val="953550264"/>
                    </a:ext>
                  </a:extLst>
                </a:gridCol>
              </a:tblGrid>
              <a:tr h="27432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2"/>
                          </a:solidFill>
                          <a:latin typeface="Calibri" panose="020F0502020204030204" pitchFamily="34" charset="0"/>
                          <a:cs typeface="Calibri" panose="020F0502020204030204" pitchFamily="34" charset="0"/>
                        </a:rPr>
                        <a:t>NBS jurisdictions can onboard these MMGs:</a:t>
                      </a:r>
                    </a:p>
                  </a:txBody>
                  <a:tcPr marL="46693" marR="46693" marT="23347" marB="23347" anchor="ctr">
                    <a:solidFill>
                      <a:srgbClr val="17468F"/>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baseline="0">
                        <a:solidFill>
                          <a:schemeClr val="accent4">
                            <a:lumMod val="75000"/>
                          </a:schemeClr>
                        </a:solidFill>
                        <a:latin typeface="Calibri" panose="020F0502020204030204" pitchFamily="34" charset="0"/>
                        <a:cs typeface="Calibri" panose="020F0502020204030204" pitchFamily="34" charset="0"/>
                      </a:endParaRPr>
                    </a:p>
                  </a:txBody>
                  <a:tcPr marL="46693" marR="46693" marT="23347" marB="23347" anchor="ctr"/>
                </a:tc>
                <a:extLst>
                  <a:ext uri="{0D108BD9-81ED-4DB2-BD59-A6C34878D82A}">
                    <a16:rowId xmlns:a16="http://schemas.microsoft.com/office/drawing/2014/main" val="2589859606"/>
                  </a:ext>
                </a:extLst>
              </a:tr>
              <a:tr h="2286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rgbClr val="5F5F5F"/>
                          </a:solidFill>
                          <a:latin typeface="Calibri" panose="020F0502020204030204" pitchFamily="34" charset="0"/>
                          <a:cs typeface="Calibri" panose="020F0502020204030204" pitchFamily="34" charset="0"/>
                        </a:rPr>
                        <a:t>Arboviral V1.3.2 *</a:t>
                      </a:r>
                    </a:p>
                  </a:txBody>
                  <a:tcPr marL="46693" marR="46693" marT="23347" marB="23347"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baseline="0" dirty="0">
                          <a:solidFill>
                            <a:schemeClr val="accent4">
                              <a:lumMod val="75000"/>
                            </a:schemeClr>
                          </a:solidFill>
                          <a:latin typeface="Calibri" panose="020F0502020204030204" pitchFamily="34" charset="0"/>
                          <a:cs typeface="Calibri" panose="020F0502020204030204" pitchFamily="34" charset="0"/>
                        </a:rPr>
                        <a:t>Hepatitis V1.0 *</a:t>
                      </a:r>
                    </a:p>
                  </a:txBody>
                  <a:tcPr marL="46693" marR="46693" marT="23347" marB="23347" anchor="ctr"/>
                </a:tc>
                <a:extLst>
                  <a:ext uri="{0D108BD9-81ED-4DB2-BD59-A6C34878D82A}">
                    <a16:rowId xmlns:a16="http://schemas.microsoft.com/office/drawing/2014/main" val="893750916"/>
                  </a:ext>
                </a:extLst>
              </a:tr>
              <a:tr h="2286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a:solidFill>
                            <a:schemeClr val="accent4">
                              <a:lumMod val="75000"/>
                            </a:schemeClr>
                          </a:solidFill>
                          <a:latin typeface="Calibri" panose="020F0502020204030204" pitchFamily="34" charset="0"/>
                          <a:cs typeface="Calibri" panose="020F0502020204030204" pitchFamily="34" charset="0"/>
                        </a:rPr>
                        <a:t>Babesiosis V1.1</a:t>
                      </a:r>
                    </a:p>
                  </a:txBody>
                  <a:tcPr marL="46693" marR="46693" marT="23347" marB="23347"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rgbClr val="5F5F5F"/>
                          </a:solidFill>
                          <a:latin typeface="Calibri" panose="020F0502020204030204" pitchFamily="34" charset="0"/>
                          <a:cs typeface="Calibri" panose="020F0502020204030204" pitchFamily="34" charset="0"/>
                        </a:rPr>
                        <a:t>Lyme/TBRD V1.0</a:t>
                      </a:r>
                    </a:p>
                  </a:txBody>
                  <a:tcPr marL="46693" marR="46693" marT="23347" marB="23347" anchor="ctr"/>
                </a:tc>
                <a:extLst>
                  <a:ext uri="{0D108BD9-81ED-4DB2-BD59-A6C34878D82A}">
                    <a16:rowId xmlns:a16="http://schemas.microsoft.com/office/drawing/2014/main" val="59070318"/>
                  </a:ext>
                </a:extLst>
              </a:tr>
              <a:tr h="2286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rgbClr val="5F5F5F"/>
                          </a:solidFill>
                          <a:latin typeface="Calibri" panose="020F0502020204030204" pitchFamily="34" charset="0"/>
                          <a:cs typeface="Calibri" panose="020F0502020204030204" pitchFamily="34" charset="0"/>
                        </a:rPr>
                        <a:t>Carbon Monoxide V1.0</a:t>
                      </a:r>
                    </a:p>
                  </a:txBody>
                  <a:tcPr marL="46693" marR="46693" marT="23347" marB="23347"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a:solidFill>
                            <a:schemeClr val="accent4">
                              <a:lumMod val="75000"/>
                            </a:schemeClr>
                          </a:solidFill>
                          <a:latin typeface="Calibri" panose="020F0502020204030204" pitchFamily="34" charset="0"/>
                          <a:cs typeface="Calibri" panose="020F0502020204030204" pitchFamily="34" charset="0"/>
                        </a:rPr>
                        <a:t>Malaria V1.0</a:t>
                      </a:r>
                    </a:p>
                  </a:txBody>
                  <a:tcPr marL="46693" marR="46693" marT="23347" marB="23347" anchor="ctr"/>
                </a:tc>
                <a:extLst>
                  <a:ext uri="{0D108BD9-81ED-4DB2-BD59-A6C34878D82A}">
                    <a16:rowId xmlns:a16="http://schemas.microsoft.com/office/drawing/2014/main" val="2532219826"/>
                  </a:ext>
                </a:extLst>
              </a:tr>
              <a:tr h="2286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u="none" strike="noStrike" kern="1200" cap="none" spc="0" normalizeH="0" baseline="0" noProof="0" dirty="0">
                          <a:ln>
                            <a:noFill/>
                          </a:ln>
                          <a:solidFill>
                            <a:srgbClr val="7F7F7F">
                              <a:lumMod val="75000"/>
                            </a:srgbClr>
                          </a:solidFill>
                          <a:effectLst/>
                          <a:uLnTx/>
                          <a:uFillTx/>
                          <a:latin typeface="Calibri" panose="020F0502020204030204" pitchFamily="34" charset="0"/>
                          <a:cs typeface="Calibri" panose="020F0502020204030204" pitchFamily="34" charset="0"/>
                        </a:rPr>
                        <a:t>Congenital Syphilis V1.0 **</a:t>
                      </a:r>
                      <a:endParaRPr kumimoji="0" lang="en-US" sz="105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Calibri" panose="020F0502020204030204" pitchFamily="34" charset="0"/>
                      </a:endParaRPr>
                    </a:p>
                  </a:txBody>
                  <a:tcPr marL="46693" marR="46693" marT="23347" marB="23347"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rgbClr val="5F5F5F"/>
                          </a:solidFill>
                          <a:latin typeface="Calibri" panose="020F0502020204030204" pitchFamily="34" charset="0"/>
                          <a:cs typeface="Calibri" panose="020F0502020204030204" pitchFamily="34" charset="0"/>
                        </a:rPr>
                        <a:t>STD V1.0 **</a:t>
                      </a:r>
                    </a:p>
                  </a:txBody>
                  <a:tcPr marL="46693" marR="46693" marT="23347" marB="23347" anchor="ctr"/>
                </a:tc>
                <a:extLst>
                  <a:ext uri="{0D108BD9-81ED-4DB2-BD59-A6C34878D82A}">
                    <a16:rowId xmlns:a16="http://schemas.microsoft.com/office/drawing/2014/main" val="3187633784"/>
                  </a:ext>
                </a:extLst>
              </a:tr>
              <a:tr h="2286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rgbClr val="5F5F5F"/>
                          </a:solidFill>
                          <a:latin typeface="Calibri" panose="020F0502020204030204" pitchFamily="34" charset="0"/>
                          <a:cs typeface="Calibri" panose="020F0502020204030204" pitchFamily="34" charset="0"/>
                        </a:rPr>
                        <a:t>COVID-19 V1.2</a:t>
                      </a:r>
                    </a:p>
                  </a:txBody>
                  <a:tcPr marL="46693" marR="46693" marT="23347" marB="23347"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rgbClr val="5F5F5F"/>
                          </a:solidFill>
                          <a:latin typeface="Calibri" panose="020F0502020204030204" pitchFamily="34" charset="0"/>
                          <a:cs typeface="Calibri" panose="020F0502020204030204" pitchFamily="34" charset="0"/>
                        </a:rPr>
                        <a:t>Trichinellosis V1.0.3</a:t>
                      </a:r>
                    </a:p>
                  </a:txBody>
                  <a:tcPr marL="46693" marR="46693" marT="23347" marB="23347" anchor="ctr"/>
                </a:tc>
                <a:extLst>
                  <a:ext uri="{0D108BD9-81ED-4DB2-BD59-A6C34878D82A}">
                    <a16:rowId xmlns:a16="http://schemas.microsoft.com/office/drawing/2014/main" val="2711340276"/>
                  </a:ext>
                </a:extLst>
              </a:tr>
              <a:tr h="228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rgbClr val="5F5F5F"/>
                          </a:solidFill>
                          <a:latin typeface="Calibri" panose="020F0502020204030204" pitchFamily="34" charset="0"/>
                          <a:cs typeface="Calibri" panose="020F0502020204030204" pitchFamily="34" charset="0"/>
                        </a:rPr>
                        <a:t>Generic V2</a:t>
                      </a:r>
                    </a:p>
                  </a:txBody>
                  <a:tcPr marL="46693" marR="46693" marT="23347" marB="23347"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rgbClr val="5F5F5F"/>
                          </a:solidFill>
                          <a:latin typeface="Calibri" panose="020F0502020204030204" pitchFamily="34" charset="0"/>
                          <a:cs typeface="Calibri" panose="020F0502020204030204" pitchFamily="34" charset="0"/>
                        </a:rPr>
                        <a:t>TB/LTBI V3.0.3</a:t>
                      </a:r>
                    </a:p>
                  </a:txBody>
                  <a:tcPr marL="46693" marR="46693" marT="23347" marB="23347" anchor="ctr"/>
                </a:tc>
                <a:extLst>
                  <a:ext uri="{0D108BD9-81ED-4DB2-BD59-A6C34878D82A}">
                    <a16:rowId xmlns:a16="http://schemas.microsoft.com/office/drawing/2014/main" val="4242904189"/>
                  </a:ext>
                </a:extLst>
              </a:tr>
              <a:tr h="228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rgbClr val="5F5F5F"/>
                          </a:solidFill>
                          <a:latin typeface="Calibri" panose="020F0502020204030204" pitchFamily="34" charset="0"/>
                          <a:cs typeface="Calibri" panose="020F0502020204030204" pitchFamily="34" charset="0"/>
                        </a:rPr>
                        <a:t>HAI MDRO V1.0.2</a:t>
                      </a:r>
                    </a:p>
                  </a:txBody>
                  <a:tcPr marL="46693" marR="46693" marT="23347" marB="23347"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rgbClr val="5F5F5F"/>
                        </a:solidFill>
                        <a:latin typeface="Calibri" panose="020F0502020204030204" pitchFamily="34" charset="0"/>
                        <a:cs typeface="Calibri" panose="020F0502020204030204" pitchFamily="34" charset="0"/>
                      </a:endParaRPr>
                    </a:p>
                  </a:txBody>
                  <a:tcPr marL="46693" marR="46693" marT="23347" marB="23347" anchor="ctr"/>
                </a:tc>
                <a:extLst>
                  <a:ext uri="{0D108BD9-81ED-4DB2-BD59-A6C34878D82A}">
                    <a16:rowId xmlns:a16="http://schemas.microsoft.com/office/drawing/2014/main" val="1823537476"/>
                  </a:ext>
                </a:extLst>
              </a:tr>
              <a:tr h="27432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2"/>
                          </a:solidFill>
                          <a:latin typeface="Calibri" panose="020F0502020204030204" pitchFamily="34" charset="0"/>
                          <a:cs typeface="Calibri" panose="020F0502020204030204" pitchFamily="34" charset="0"/>
                        </a:rPr>
                        <a:t>NBS jurisdictions can onboard these MMGs once eCleared:</a:t>
                      </a:r>
                    </a:p>
                  </a:txBody>
                  <a:tcPr marL="46693" marR="46693" marT="23347" marB="23347" anchor="ctr">
                    <a:solidFill>
                      <a:srgbClr val="007D57"/>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a:solidFill>
                          <a:srgbClr val="5F5F5F"/>
                        </a:solidFill>
                        <a:latin typeface="Calibri" panose="020F0502020204030204" pitchFamily="34" charset="0"/>
                        <a:cs typeface="Calibri" panose="020F0502020204030204" pitchFamily="34" charset="0"/>
                      </a:endParaRPr>
                    </a:p>
                  </a:txBody>
                  <a:tcPr marL="46693" marR="46693" marT="23347" marB="23347" anchor="ctr"/>
                </a:tc>
                <a:extLst>
                  <a:ext uri="{0D108BD9-81ED-4DB2-BD59-A6C34878D82A}">
                    <a16:rowId xmlns:a16="http://schemas.microsoft.com/office/drawing/2014/main" val="1828524343"/>
                  </a:ext>
                </a:extLst>
              </a:tr>
              <a:tr h="228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rgbClr val="5F5F5F"/>
                          </a:solidFill>
                          <a:latin typeface="Calibri" panose="020F0502020204030204" pitchFamily="34" charset="0"/>
                          <a:cs typeface="Calibri" panose="020F0502020204030204" pitchFamily="34" charset="0"/>
                        </a:rPr>
                        <a:t>HAI MDRO V1.1</a:t>
                      </a:r>
                    </a:p>
                  </a:txBody>
                  <a:tcPr marL="46693" marR="46693" marT="23347" marB="23347"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rgbClr val="5F5F5F"/>
                          </a:solidFill>
                          <a:latin typeface="Calibri" panose="020F0502020204030204" pitchFamily="34" charset="0"/>
                          <a:cs typeface="Calibri" panose="020F0502020204030204" pitchFamily="34" charset="0"/>
                        </a:rPr>
                        <a:t>Pertussis V1.0.2</a:t>
                      </a:r>
                    </a:p>
                  </a:txBody>
                  <a:tcPr marL="46693" marR="46693" marT="23347" marB="23347" anchor="ctr"/>
                </a:tc>
                <a:extLst>
                  <a:ext uri="{0D108BD9-81ED-4DB2-BD59-A6C34878D82A}">
                    <a16:rowId xmlns:a16="http://schemas.microsoft.com/office/drawing/2014/main" val="3346349657"/>
                  </a:ext>
                </a:extLst>
              </a:tr>
              <a:tr h="228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rgbClr val="5F5F5F"/>
                          </a:solidFill>
                          <a:latin typeface="Calibri" panose="020F0502020204030204" pitchFamily="34" charset="0"/>
                          <a:cs typeface="Calibri" panose="020F0502020204030204" pitchFamily="34" charset="0"/>
                        </a:rPr>
                        <a:t>Malaria V1.1</a:t>
                      </a:r>
                    </a:p>
                  </a:txBody>
                  <a:tcPr marL="46693" marR="46693" marT="23347" marB="23347"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rgbClr val="5F5F5F"/>
                          </a:solidFill>
                          <a:latin typeface="Calibri" panose="020F0502020204030204" pitchFamily="34" charset="0"/>
                          <a:cs typeface="Calibri" panose="020F0502020204030204" pitchFamily="34" charset="0"/>
                        </a:rPr>
                        <a:t>Varicella V3.0.2</a:t>
                      </a:r>
                    </a:p>
                  </a:txBody>
                  <a:tcPr marL="46693" marR="46693" marT="23347" marB="23347" anchor="ctr"/>
                </a:tc>
                <a:extLst>
                  <a:ext uri="{0D108BD9-81ED-4DB2-BD59-A6C34878D82A}">
                    <a16:rowId xmlns:a16="http://schemas.microsoft.com/office/drawing/2014/main" val="1450017850"/>
                  </a:ext>
                </a:extLst>
              </a:tr>
              <a:tr h="228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rgbClr val="5F5F5F"/>
                          </a:solidFill>
                          <a:latin typeface="Calibri" panose="020F0502020204030204" pitchFamily="34" charset="0"/>
                          <a:cs typeface="Calibri" panose="020F0502020204030204" pitchFamily="34" charset="0"/>
                        </a:rPr>
                        <a:t>Mumps V1.0.2</a:t>
                      </a:r>
                    </a:p>
                  </a:txBody>
                  <a:tcPr marL="46693" marR="46693" marT="23347" marB="23347"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rgbClr val="5F5F5F"/>
                        </a:solidFill>
                        <a:latin typeface="Calibri" panose="020F0502020204030204" pitchFamily="34" charset="0"/>
                        <a:cs typeface="Calibri" panose="020F0502020204030204" pitchFamily="34" charset="0"/>
                      </a:endParaRPr>
                    </a:p>
                  </a:txBody>
                  <a:tcPr marL="46693" marR="46693" marT="23347" marB="23347" anchor="ctr"/>
                </a:tc>
                <a:extLst>
                  <a:ext uri="{0D108BD9-81ED-4DB2-BD59-A6C34878D82A}">
                    <a16:rowId xmlns:a16="http://schemas.microsoft.com/office/drawing/2014/main" val="1278893447"/>
                  </a:ext>
                </a:extLst>
              </a:tr>
            </a:tbl>
          </a:graphicData>
        </a:graphic>
      </p:graphicFrame>
      <p:graphicFrame>
        <p:nvGraphicFramePr>
          <p:cNvPr id="4" name="Table 16">
            <a:extLst>
              <a:ext uri="{FF2B5EF4-FFF2-40B4-BE49-F238E27FC236}">
                <a16:creationId xmlns:a16="http://schemas.microsoft.com/office/drawing/2014/main" id="{5770B24F-38C1-4D96-52D0-F8FD3B097FF3}"/>
              </a:ext>
            </a:extLst>
          </p:cNvPr>
          <p:cNvGraphicFramePr>
            <a:graphicFrameLocks noGrp="1"/>
          </p:cNvGraphicFramePr>
          <p:nvPr>
            <p:extLst>
              <p:ext uri="{D42A27DB-BD31-4B8C-83A1-F6EECF244321}">
                <p14:modId xmlns:p14="http://schemas.microsoft.com/office/powerpoint/2010/main" val="3518578373"/>
              </p:ext>
            </p:extLst>
          </p:nvPr>
        </p:nvGraphicFramePr>
        <p:xfrm>
          <a:off x="4771126" y="1959918"/>
          <a:ext cx="3453621" cy="1554480"/>
        </p:xfrm>
        <a:graphic>
          <a:graphicData uri="http://schemas.openxmlformats.org/drawingml/2006/table">
            <a:tbl>
              <a:tblPr firstRow="1" bandRow="1">
                <a:tableStyleId>{2D5ABB26-0587-4C30-8999-92F81FD0307C}</a:tableStyleId>
              </a:tblPr>
              <a:tblGrid>
                <a:gridCol w="1716261">
                  <a:extLst>
                    <a:ext uri="{9D8B030D-6E8A-4147-A177-3AD203B41FA5}">
                      <a16:colId xmlns:a16="http://schemas.microsoft.com/office/drawing/2014/main" val="3883829934"/>
                    </a:ext>
                  </a:extLst>
                </a:gridCol>
                <a:gridCol w="1737360">
                  <a:extLst>
                    <a:ext uri="{9D8B030D-6E8A-4147-A177-3AD203B41FA5}">
                      <a16:colId xmlns:a16="http://schemas.microsoft.com/office/drawing/2014/main" val="953550264"/>
                    </a:ext>
                  </a:extLst>
                </a:gridCol>
              </a:tblGrid>
              <a:tr h="41148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2"/>
                          </a:solidFill>
                          <a:latin typeface="Calibri" panose="020F0502020204030204" pitchFamily="34" charset="0"/>
                          <a:cs typeface="Calibri" panose="020F0502020204030204" pitchFamily="34" charset="0"/>
                        </a:rPr>
                        <a:t>NBS jurisdictions cannot onboard yet until standard NBS packages are available, regardless of CDC onboarding status:</a:t>
                      </a:r>
                    </a:p>
                  </a:txBody>
                  <a:tcPr marL="46693" marR="46693" marT="23347" marB="23347" anchor="ctr">
                    <a:solidFill>
                      <a:schemeClr val="accent4">
                        <a:lumMod val="7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baseline="0">
                        <a:solidFill>
                          <a:schemeClr val="accent4">
                            <a:lumMod val="75000"/>
                          </a:schemeClr>
                        </a:solidFill>
                        <a:latin typeface="Calibri" panose="020F0502020204030204" pitchFamily="34" charset="0"/>
                        <a:cs typeface="Calibri" panose="020F0502020204030204" pitchFamily="34" charset="0"/>
                      </a:endParaRPr>
                    </a:p>
                  </a:txBody>
                  <a:tcPr marL="46693" marR="46693" marT="23347" marB="23347" anchor="ctr"/>
                </a:tc>
                <a:extLst>
                  <a:ext uri="{0D108BD9-81ED-4DB2-BD59-A6C34878D82A}">
                    <a16:rowId xmlns:a16="http://schemas.microsoft.com/office/drawing/2014/main" val="2589859606"/>
                  </a:ext>
                </a:extLst>
              </a:tr>
              <a:tr h="2286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rgbClr val="5F5F5F"/>
                          </a:solidFill>
                          <a:latin typeface="Calibri" panose="020F0502020204030204" pitchFamily="34" charset="0"/>
                          <a:cs typeface="Calibri" panose="020F0502020204030204" pitchFamily="34" charset="0"/>
                        </a:rPr>
                        <a:t>Congenital Rubella V1.0</a:t>
                      </a:r>
                    </a:p>
                  </a:txBody>
                  <a:tcPr marL="46693" marR="46693" marT="23347" marB="23347"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baseline="0" dirty="0">
                          <a:solidFill>
                            <a:schemeClr val="accent4">
                              <a:lumMod val="75000"/>
                            </a:schemeClr>
                          </a:solidFill>
                          <a:latin typeface="Calibri" panose="020F0502020204030204" pitchFamily="34" charset="0"/>
                          <a:cs typeface="Calibri" panose="020F0502020204030204" pitchFamily="34" charset="0"/>
                        </a:rPr>
                        <a:t>Measles V1.0</a:t>
                      </a:r>
                    </a:p>
                  </a:txBody>
                  <a:tcPr marL="46693" marR="46693" marT="23347" marB="23347" anchor="ctr"/>
                </a:tc>
                <a:extLst>
                  <a:ext uri="{0D108BD9-81ED-4DB2-BD59-A6C34878D82A}">
                    <a16:rowId xmlns:a16="http://schemas.microsoft.com/office/drawing/2014/main" val="893750916"/>
                  </a:ext>
                </a:extLst>
              </a:tr>
              <a:tr h="2286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rgbClr val="5F5F5F"/>
                          </a:solidFill>
                          <a:latin typeface="Calibri" panose="020F0502020204030204" pitchFamily="34" charset="0"/>
                          <a:cs typeface="Calibri" panose="020F0502020204030204" pitchFamily="34" charset="0"/>
                        </a:rPr>
                        <a:t>Congenital Syphilis V1.1 **</a:t>
                      </a:r>
                    </a:p>
                  </a:txBody>
                  <a:tcPr marL="46693" marR="46693" marT="23347" marB="23347"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baseline="0" dirty="0">
                          <a:solidFill>
                            <a:schemeClr val="accent4">
                              <a:lumMod val="75000"/>
                            </a:schemeClr>
                          </a:solidFill>
                          <a:latin typeface="Calibri" panose="020F0502020204030204" pitchFamily="34" charset="0"/>
                          <a:cs typeface="Calibri" panose="020F0502020204030204" pitchFamily="34" charset="0"/>
                        </a:rPr>
                        <a:t>RIBD V1.1.2 *</a:t>
                      </a:r>
                    </a:p>
                  </a:txBody>
                  <a:tcPr marL="46693" marR="46693" marT="23347" marB="23347" anchor="ctr"/>
                </a:tc>
                <a:extLst>
                  <a:ext uri="{0D108BD9-81ED-4DB2-BD59-A6C34878D82A}">
                    <a16:rowId xmlns:a16="http://schemas.microsoft.com/office/drawing/2014/main" val="59070318"/>
                  </a:ext>
                </a:extLst>
              </a:tr>
              <a:tr h="2286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a:solidFill>
                            <a:schemeClr val="accent4">
                              <a:lumMod val="75000"/>
                            </a:schemeClr>
                          </a:solidFill>
                          <a:latin typeface="Calibri" panose="020F0502020204030204" pitchFamily="34" charset="0"/>
                          <a:cs typeface="Calibri" panose="020F0502020204030204" pitchFamily="34" charset="0"/>
                        </a:rPr>
                        <a:t>FDD V1.0 </a:t>
                      </a:r>
                      <a:r>
                        <a:rPr lang="en-US" sz="1100" baseline="30000" dirty="0">
                          <a:solidFill>
                            <a:schemeClr val="accent4">
                              <a:lumMod val="75000"/>
                            </a:schemeClr>
                          </a:solidFill>
                          <a:latin typeface="Calibri" panose="020F0502020204030204" pitchFamily="34" charset="0"/>
                          <a:cs typeface="Calibri" panose="020F0502020204030204" pitchFamily="34" charset="0"/>
                        </a:rPr>
                        <a:t>*/**</a:t>
                      </a:r>
                    </a:p>
                  </a:txBody>
                  <a:tcPr marL="46693" marR="46693" marT="23347" marB="23347"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rgbClr val="5F5F5F"/>
                          </a:solidFill>
                          <a:latin typeface="Calibri" panose="020F0502020204030204" pitchFamily="34" charset="0"/>
                          <a:cs typeface="Calibri" panose="020F0502020204030204" pitchFamily="34" charset="0"/>
                        </a:rPr>
                        <a:t>Rubella V1.0</a:t>
                      </a:r>
                    </a:p>
                  </a:txBody>
                  <a:tcPr marL="46693" marR="46693" marT="23347" marB="23347" anchor="ctr"/>
                </a:tc>
                <a:extLst>
                  <a:ext uri="{0D108BD9-81ED-4DB2-BD59-A6C34878D82A}">
                    <a16:rowId xmlns:a16="http://schemas.microsoft.com/office/drawing/2014/main" val="2532219826"/>
                  </a:ext>
                </a:extLst>
              </a:tr>
              <a:tr h="2286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u="none" strike="noStrike" kern="1200" cap="none" spc="0" normalizeH="0" baseline="0" noProof="0" dirty="0">
                          <a:ln>
                            <a:noFill/>
                          </a:ln>
                          <a:solidFill>
                            <a:srgbClr val="7F7F7F">
                              <a:lumMod val="75000"/>
                            </a:srgbClr>
                          </a:solidFill>
                          <a:effectLst/>
                          <a:uLnTx/>
                          <a:uFillTx/>
                          <a:latin typeface="Calibri" panose="020F0502020204030204" pitchFamily="34" charset="0"/>
                          <a:cs typeface="Calibri" panose="020F0502020204030204" pitchFamily="34" charset="0"/>
                        </a:rPr>
                        <a:t>Hepatitis V2.0</a:t>
                      </a:r>
                      <a:endParaRPr kumimoji="0" lang="en-US" sz="105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Calibri" panose="020F0502020204030204" pitchFamily="34" charset="0"/>
                      </a:endParaRPr>
                    </a:p>
                  </a:txBody>
                  <a:tcPr marL="46693" marR="46693" marT="23347" marB="23347"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rgbClr val="5F5F5F"/>
                          </a:solidFill>
                          <a:latin typeface="Calibri" panose="020F0502020204030204" pitchFamily="34" charset="0"/>
                          <a:cs typeface="Calibri" panose="020F0502020204030204" pitchFamily="34" charset="0"/>
                        </a:rPr>
                        <a:t>STD V1.2 **</a:t>
                      </a:r>
                    </a:p>
                  </a:txBody>
                  <a:tcPr marL="46693" marR="46693" marT="23347" marB="23347" anchor="ctr"/>
                </a:tc>
                <a:extLst>
                  <a:ext uri="{0D108BD9-81ED-4DB2-BD59-A6C34878D82A}">
                    <a16:rowId xmlns:a16="http://schemas.microsoft.com/office/drawing/2014/main" val="3187633784"/>
                  </a:ext>
                </a:extLst>
              </a:tr>
              <a:tr h="228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Calibri" panose="020F0502020204030204" pitchFamily="34" charset="0"/>
                        </a:rPr>
                        <a:t>Legionellosis V1.0</a:t>
                      </a:r>
                    </a:p>
                  </a:txBody>
                  <a:tcPr marL="46693" marR="46693" marT="23347" marB="23347"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rgbClr val="5F5F5F"/>
                        </a:solidFill>
                        <a:latin typeface="Calibri" panose="020F0502020204030204" pitchFamily="34" charset="0"/>
                        <a:cs typeface="Calibri" panose="020F0502020204030204" pitchFamily="34" charset="0"/>
                      </a:endParaRPr>
                    </a:p>
                  </a:txBody>
                  <a:tcPr marL="46693" marR="46693" marT="23347" marB="23347" anchor="ctr"/>
                </a:tc>
                <a:extLst>
                  <a:ext uri="{0D108BD9-81ED-4DB2-BD59-A6C34878D82A}">
                    <a16:rowId xmlns:a16="http://schemas.microsoft.com/office/drawing/2014/main" val="598502530"/>
                  </a:ext>
                </a:extLst>
              </a:tr>
            </a:tbl>
          </a:graphicData>
        </a:graphic>
      </p:graphicFrame>
      <p:sp>
        <p:nvSpPr>
          <p:cNvPr id="6" name="TextBox 5">
            <a:extLst>
              <a:ext uri="{FF2B5EF4-FFF2-40B4-BE49-F238E27FC236}">
                <a16:creationId xmlns:a16="http://schemas.microsoft.com/office/drawing/2014/main" id="{BB7A206E-8658-C5FD-EB74-F46A258E681E}"/>
              </a:ext>
            </a:extLst>
          </p:cNvPr>
          <p:cNvSpPr txBox="1"/>
          <p:nvPr/>
        </p:nvSpPr>
        <p:spPr>
          <a:xfrm>
            <a:off x="3960040" y="4596953"/>
            <a:ext cx="4135932" cy="369332"/>
          </a:xfrm>
          <a:prstGeom prst="rect">
            <a:avLst/>
          </a:prstGeom>
          <a:noFill/>
        </p:spPr>
        <p:txBody>
          <a:bodyPr wrap="square" rtlCol="0">
            <a:spAutoFit/>
          </a:bodyPr>
          <a:lstStyle/>
          <a:p>
            <a:r>
              <a:rPr lang="en-US" sz="900" b="1" dirty="0">
                <a:solidFill>
                  <a:schemeClr val="accent4">
                    <a:lumMod val="75000"/>
                  </a:schemeClr>
                </a:solidFill>
                <a:latin typeface="Calibri" panose="020F0502020204030204" pitchFamily="34" charset="0"/>
              </a:rPr>
              <a:t>*</a:t>
            </a:r>
            <a:r>
              <a:rPr lang="en-US" sz="900" dirty="0">
                <a:solidFill>
                  <a:schemeClr val="accent4">
                    <a:lumMod val="75000"/>
                  </a:schemeClr>
                </a:solidFill>
                <a:latin typeface="Calibri" panose="020F0502020204030204" pitchFamily="34" charset="0"/>
              </a:rPr>
              <a:t>   Additional nuances for these MMGs continues in the next slide.</a:t>
            </a:r>
          </a:p>
          <a:p>
            <a:pPr indent="-640080">
              <a:spcAft>
                <a:spcPts val="0"/>
              </a:spcAft>
            </a:pPr>
            <a:r>
              <a:rPr lang="en-US" sz="900" b="1" dirty="0">
                <a:solidFill>
                  <a:schemeClr val="accent4">
                    <a:lumMod val="75000"/>
                  </a:schemeClr>
                </a:solidFill>
                <a:latin typeface="Calibri" panose="020F0502020204030204" pitchFamily="34" charset="0"/>
              </a:rPr>
              <a:t>**</a:t>
            </a:r>
            <a:r>
              <a:rPr lang="en-US" sz="900" dirty="0">
                <a:solidFill>
                  <a:schemeClr val="accent4">
                    <a:lumMod val="75000"/>
                  </a:schemeClr>
                </a:solidFill>
                <a:latin typeface="Calibri" panose="020F0502020204030204" pitchFamily="34" charset="0"/>
              </a:rPr>
              <a:t> Ongoing discussions with CDC programs about which versions can be onboarded.</a:t>
            </a:r>
          </a:p>
        </p:txBody>
      </p:sp>
      <p:sp>
        <p:nvSpPr>
          <p:cNvPr id="7" name="Slide Number Placeholder 2">
            <a:extLst>
              <a:ext uri="{FF2B5EF4-FFF2-40B4-BE49-F238E27FC236}">
                <a16:creationId xmlns:a16="http://schemas.microsoft.com/office/drawing/2014/main" id="{8E44B69B-4B0A-37C7-AA01-FC8018D3D994}"/>
              </a:ext>
            </a:extLst>
          </p:cNvPr>
          <p:cNvSpPr txBox="1">
            <a:spLocks/>
          </p:cNvSpPr>
          <p:nvPr/>
        </p:nvSpPr>
        <p:spPr>
          <a:xfrm>
            <a:off x="5943600" y="4500563"/>
            <a:ext cx="2743200" cy="365125"/>
          </a:xfrm>
          <a:prstGeom prst="rect">
            <a:avLst/>
          </a:prstGeom>
        </p:spPr>
        <p:txBody>
          <a:bodyPr vert="horz" lIns="91440" tIns="45720" rIns="91440" bIns="45720" rtlCol="0" anchor="ctr">
            <a:normAutofit/>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4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05340338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6B910-9920-8BB6-B6BB-2E471E28A16A}"/>
              </a:ext>
            </a:extLst>
          </p:cNvPr>
          <p:cNvSpPr>
            <a:spLocks noGrp="1"/>
          </p:cNvSpPr>
          <p:nvPr>
            <p:ph type="title"/>
          </p:nvPr>
        </p:nvSpPr>
        <p:spPr>
          <a:xfrm>
            <a:off x="457200" y="205979"/>
            <a:ext cx="8025973" cy="857250"/>
          </a:xfrm>
        </p:spPr>
        <p:txBody>
          <a:bodyPr/>
          <a:lstStyle/>
          <a:p>
            <a:r>
              <a:rPr lang="en-US" dirty="0"/>
              <a:t>Plan: Lifting the MMG Onboarding Pause (5 of 7)</a:t>
            </a:r>
            <a:endParaRPr lang="en-US" dirty="0">
              <a:solidFill>
                <a:srgbClr val="007D57"/>
              </a:solidFill>
            </a:endParaRPr>
          </a:p>
        </p:txBody>
      </p:sp>
      <p:sp>
        <p:nvSpPr>
          <p:cNvPr id="3" name="Text Placeholder 2">
            <a:extLst>
              <a:ext uri="{FF2B5EF4-FFF2-40B4-BE49-F238E27FC236}">
                <a16:creationId xmlns:a16="http://schemas.microsoft.com/office/drawing/2014/main" id="{1B4CF195-761D-5079-EB1C-12CA630F6C55}"/>
              </a:ext>
            </a:extLst>
          </p:cNvPr>
          <p:cNvSpPr>
            <a:spLocks noGrp="1"/>
          </p:cNvSpPr>
          <p:nvPr>
            <p:ph type="body" sz="quarter" idx="10"/>
          </p:nvPr>
        </p:nvSpPr>
        <p:spPr>
          <a:xfrm>
            <a:off x="457201" y="1073995"/>
            <a:ext cx="7738782" cy="3395573"/>
          </a:xfrm>
        </p:spPr>
        <p:txBody>
          <a:bodyPr/>
          <a:lstStyle/>
          <a:p>
            <a:pPr>
              <a:buClr>
                <a:srgbClr val="007D57"/>
              </a:buClr>
            </a:pPr>
            <a:r>
              <a:rPr lang="en-US" sz="1400" b="1" dirty="0">
                <a:solidFill>
                  <a:srgbClr val="007D57"/>
                </a:solidFill>
                <a:latin typeface="Calibri"/>
                <a:cs typeface="Calibri"/>
              </a:rPr>
              <a:t>Step 2: Lift Pause on MMG Onboarding (cont’d)</a:t>
            </a:r>
            <a:endParaRPr lang="en-US" sz="1400" dirty="0">
              <a:latin typeface="Calibri"/>
              <a:cs typeface="Calibri"/>
            </a:endParaRPr>
          </a:p>
          <a:p>
            <a:pPr lvl="1"/>
            <a:r>
              <a:rPr lang="en-US" sz="1400" dirty="0">
                <a:latin typeface="Calibri"/>
                <a:cs typeface="Calibri"/>
              </a:rPr>
              <a:t>MMGs with limited onboardings:</a:t>
            </a:r>
          </a:p>
          <a:p>
            <a:pPr lvl="2"/>
            <a:r>
              <a:rPr lang="en-US" sz="1400" dirty="0">
                <a:latin typeface="Calibri"/>
                <a:cs typeface="Calibri"/>
              </a:rPr>
              <a:t>Arboviral V1.3.2 – If jurisdictions are interested in V1.3.2, please contact </a:t>
            </a:r>
            <a:r>
              <a:rPr lang="en-US" sz="1400" dirty="0">
                <a:latin typeface="Calibri"/>
                <a:cs typeface="Calibri"/>
                <a:hlinkClick r:id="rId2"/>
              </a:rPr>
              <a:t>edx@cdc.gov</a:t>
            </a:r>
            <a:r>
              <a:rPr lang="en-US" sz="1400" dirty="0">
                <a:latin typeface="Calibri"/>
                <a:cs typeface="Calibri"/>
              </a:rPr>
              <a:t> for further discussion.</a:t>
            </a:r>
          </a:p>
          <a:p>
            <a:pPr lvl="2"/>
            <a:r>
              <a:rPr lang="en-US" sz="1400" dirty="0"/>
              <a:t>FDD V1 – MMG team and CDC programs have internal discussions about future onboardings.</a:t>
            </a:r>
          </a:p>
          <a:p>
            <a:pPr lvl="2"/>
            <a:r>
              <a:rPr lang="en-US" sz="1400" dirty="0"/>
              <a:t>Hepatitis V1 – If jurisdictions are interested in V1.0, please contact </a:t>
            </a:r>
            <a:r>
              <a:rPr lang="en-US" sz="1400" dirty="0">
                <a:hlinkClick r:id="rId2"/>
              </a:rPr>
              <a:t>edx@cdc.gov</a:t>
            </a:r>
            <a:r>
              <a:rPr lang="en-US" sz="1400" dirty="0"/>
              <a:t> for further discussion.</a:t>
            </a:r>
          </a:p>
          <a:p>
            <a:pPr lvl="2"/>
            <a:r>
              <a:rPr lang="en-US" sz="1400" dirty="0">
                <a:latin typeface="Calibri"/>
                <a:cs typeface="Calibri"/>
              </a:rPr>
              <a:t>RIBD V1.1.2 – MMG team and CDC programs have internal discussions about future onboardings.</a:t>
            </a:r>
          </a:p>
          <a:p>
            <a:pPr lvl="2">
              <a:buClr>
                <a:srgbClr val="007D57"/>
              </a:buClr>
            </a:pPr>
            <a:endParaRPr lang="en-US" sz="1200" dirty="0"/>
          </a:p>
          <a:p>
            <a:pPr marL="354330" lvl="1" indent="0">
              <a:buNone/>
            </a:pPr>
            <a:endParaRPr lang="en-US" sz="800" dirty="0"/>
          </a:p>
          <a:p>
            <a:pPr marL="457200" lvl="1" indent="0">
              <a:buNone/>
            </a:pPr>
            <a:endParaRPr lang="en-US" sz="1200" dirty="0"/>
          </a:p>
        </p:txBody>
      </p:sp>
      <p:sp>
        <p:nvSpPr>
          <p:cNvPr id="4" name="Slide Number Placeholder 2">
            <a:extLst>
              <a:ext uri="{FF2B5EF4-FFF2-40B4-BE49-F238E27FC236}">
                <a16:creationId xmlns:a16="http://schemas.microsoft.com/office/drawing/2014/main" id="{1E61051B-3FBC-FB1C-C286-86788AABB297}"/>
              </a:ext>
            </a:extLst>
          </p:cNvPr>
          <p:cNvSpPr txBox="1">
            <a:spLocks/>
          </p:cNvSpPr>
          <p:nvPr/>
        </p:nvSpPr>
        <p:spPr>
          <a:xfrm>
            <a:off x="5943600" y="4500563"/>
            <a:ext cx="2743200" cy="365125"/>
          </a:xfrm>
          <a:prstGeom prst="rect">
            <a:avLst/>
          </a:prstGeom>
        </p:spPr>
        <p:txBody>
          <a:bodyPr vert="horz" lIns="91440" tIns="45720" rIns="91440" bIns="45720" rtlCol="0" anchor="ctr">
            <a:normAutofit/>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4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230381294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6B910-9920-8BB6-B6BB-2E471E28A16A}"/>
              </a:ext>
            </a:extLst>
          </p:cNvPr>
          <p:cNvSpPr>
            <a:spLocks noGrp="1"/>
          </p:cNvSpPr>
          <p:nvPr>
            <p:ph type="title"/>
          </p:nvPr>
        </p:nvSpPr>
        <p:spPr/>
        <p:txBody>
          <a:bodyPr/>
          <a:lstStyle/>
          <a:p>
            <a:r>
              <a:rPr lang="en-US" dirty="0"/>
              <a:t>Plan: Lifting the MMG Onboarding Pause (6 of 7)</a:t>
            </a:r>
          </a:p>
        </p:txBody>
      </p:sp>
      <p:grpSp>
        <p:nvGrpSpPr>
          <p:cNvPr id="21" name="Group 20">
            <a:extLst>
              <a:ext uri="{FF2B5EF4-FFF2-40B4-BE49-F238E27FC236}">
                <a16:creationId xmlns:a16="http://schemas.microsoft.com/office/drawing/2014/main" id="{6D0C898C-79DF-04CD-523D-FFD56E9628E0}"/>
              </a:ext>
              <a:ext uri="{C183D7F6-B498-43B3-948B-1728B52AA6E4}">
                <adec:decorative xmlns:adec="http://schemas.microsoft.com/office/drawing/2017/decorative" val="1"/>
              </a:ext>
            </a:extLst>
          </p:cNvPr>
          <p:cNvGrpSpPr/>
          <p:nvPr/>
        </p:nvGrpSpPr>
        <p:grpSpPr>
          <a:xfrm>
            <a:off x="100854" y="1384364"/>
            <a:ext cx="4518210" cy="3028880"/>
            <a:chOff x="100854" y="1384364"/>
            <a:chExt cx="4518210" cy="3028880"/>
          </a:xfrm>
        </p:grpSpPr>
        <p:grpSp>
          <p:nvGrpSpPr>
            <p:cNvPr id="10" name="Group 9">
              <a:extLst>
                <a:ext uri="{FF2B5EF4-FFF2-40B4-BE49-F238E27FC236}">
                  <a16:creationId xmlns:a16="http://schemas.microsoft.com/office/drawing/2014/main" id="{C05C77B9-1BA3-FAF3-EC5C-EA8B72551FBE}"/>
                </a:ext>
              </a:extLst>
            </p:cNvPr>
            <p:cNvGrpSpPr/>
            <p:nvPr/>
          </p:nvGrpSpPr>
          <p:grpSpPr>
            <a:xfrm>
              <a:off x="100854" y="1384364"/>
              <a:ext cx="4518210" cy="3028880"/>
              <a:chOff x="100854" y="1384364"/>
              <a:chExt cx="4518210" cy="3028880"/>
            </a:xfrm>
          </p:grpSpPr>
          <p:sp>
            <p:nvSpPr>
              <p:cNvPr id="11" name="Freeform: Shape 10">
                <a:extLst>
                  <a:ext uri="{FF2B5EF4-FFF2-40B4-BE49-F238E27FC236}">
                    <a16:creationId xmlns:a16="http://schemas.microsoft.com/office/drawing/2014/main" id="{D51BBD2D-31E4-528C-8FF6-FB6807376BA8}"/>
                  </a:ext>
                </a:extLst>
              </p:cNvPr>
              <p:cNvSpPr/>
              <p:nvPr/>
            </p:nvSpPr>
            <p:spPr>
              <a:xfrm>
                <a:off x="2005981" y="1384364"/>
                <a:ext cx="976841" cy="1122806"/>
              </a:xfrm>
              <a:custGeom>
                <a:avLst/>
                <a:gdLst>
                  <a:gd name="connsiteX0" fmla="*/ 0 w 1122805"/>
                  <a:gd name="connsiteY0" fmla="*/ 488420 h 976840"/>
                  <a:gd name="connsiteX1" fmla="*/ 244210 w 1122805"/>
                  <a:gd name="connsiteY1" fmla="*/ 0 h 976840"/>
                  <a:gd name="connsiteX2" fmla="*/ 878595 w 1122805"/>
                  <a:gd name="connsiteY2" fmla="*/ 0 h 976840"/>
                  <a:gd name="connsiteX3" fmla="*/ 1122805 w 1122805"/>
                  <a:gd name="connsiteY3" fmla="*/ 488420 h 976840"/>
                  <a:gd name="connsiteX4" fmla="*/ 878595 w 1122805"/>
                  <a:gd name="connsiteY4" fmla="*/ 976840 h 976840"/>
                  <a:gd name="connsiteX5" fmla="*/ 244210 w 1122805"/>
                  <a:gd name="connsiteY5" fmla="*/ 976840 h 976840"/>
                  <a:gd name="connsiteX6" fmla="*/ 0 w 1122805"/>
                  <a:gd name="connsiteY6" fmla="*/ 488420 h 97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805" h="976840">
                    <a:moveTo>
                      <a:pt x="561403" y="0"/>
                    </a:moveTo>
                    <a:lnTo>
                      <a:pt x="1122804" y="212463"/>
                    </a:lnTo>
                    <a:lnTo>
                      <a:pt x="1122804" y="764377"/>
                    </a:lnTo>
                    <a:lnTo>
                      <a:pt x="561403" y="976840"/>
                    </a:lnTo>
                    <a:lnTo>
                      <a:pt x="1" y="764377"/>
                    </a:lnTo>
                    <a:lnTo>
                      <a:pt x="1" y="212463"/>
                    </a:lnTo>
                    <a:lnTo>
                      <a:pt x="561403" y="0"/>
                    </a:lnTo>
                    <a:close/>
                  </a:path>
                </a:pathLst>
              </a:custGeom>
              <a:solidFill>
                <a:srgbClr val="17468F"/>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85574" tIns="308321" rIns="285575" bIns="308320" numCol="1" spcCol="1270" anchor="ctr" anchorCtr="0">
                <a:noAutofit/>
              </a:bodyPr>
              <a:lstStyle/>
              <a:p>
                <a:pPr marL="0" lvl="0" indent="0" algn="ctr" defTabSz="1555750">
                  <a:lnSpc>
                    <a:spcPct val="90000"/>
                  </a:lnSpc>
                  <a:spcBef>
                    <a:spcPct val="0"/>
                  </a:spcBef>
                  <a:spcAft>
                    <a:spcPct val="35000"/>
                  </a:spcAft>
                  <a:buNone/>
                </a:pPr>
                <a:endParaRPr lang="en-US" sz="3500" kern="1200" dirty="0">
                  <a:solidFill>
                    <a:sysClr val="window" lastClr="FFFFFF"/>
                  </a:solidFill>
                  <a:latin typeface="Calibri" panose="020F0502020204030204"/>
                  <a:ea typeface="+mn-ea"/>
                  <a:cs typeface="+mn-cs"/>
                </a:endParaRPr>
              </a:p>
            </p:txBody>
          </p:sp>
          <p:sp>
            <p:nvSpPr>
              <p:cNvPr id="12" name="Freeform: Shape 11">
                <a:extLst>
                  <a:ext uri="{FF2B5EF4-FFF2-40B4-BE49-F238E27FC236}">
                    <a16:creationId xmlns:a16="http://schemas.microsoft.com/office/drawing/2014/main" id="{4CA84318-054C-7338-059F-5AA2BA8CA97B}"/>
                  </a:ext>
                </a:extLst>
              </p:cNvPr>
              <p:cNvSpPr/>
              <p:nvPr/>
            </p:nvSpPr>
            <p:spPr>
              <a:xfrm>
                <a:off x="3025401" y="1608926"/>
                <a:ext cx="1092697" cy="673683"/>
              </a:xfrm>
              <a:custGeom>
                <a:avLst/>
                <a:gdLst>
                  <a:gd name="connsiteX0" fmla="*/ 0 w 1092697"/>
                  <a:gd name="connsiteY0" fmla="*/ 0 h 673683"/>
                  <a:gd name="connsiteX1" fmla="*/ 1092697 w 1092697"/>
                  <a:gd name="connsiteY1" fmla="*/ 0 h 673683"/>
                  <a:gd name="connsiteX2" fmla="*/ 1092697 w 1092697"/>
                  <a:gd name="connsiteY2" fmla="*/ 673683 h 673683"/>
                  <a:gd name="connsiteX3" fmla="*/ 0 w 1092697"/>
                  <a:gd name="connsiteY3" fmla="*/ 673683 h 673683"/>
                  <a:gd name="connsiteX4" fmla="*/ 0 w 1092697"/>
                  <a:gd name="connsiteY4" fmla="*/ 0 h 67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697" h="673683">
                    <a:moveTo>
                      <a:pt x="0" y="0"/>
                    </a:moveTo>
                    <a:lnTo>
                      <a:pt x="1092697" y="0"/>
                    </a:lnTo>
                    <a:lnTo>
                      <a:pt x="1092697" y="673683"/>
                    </a:lnTo>
                    <a:lnTo>
                      <a:pt x="0" y="673683"/>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Calibri" panose="020F0502020204030204"/>
                    <a:ea typeface="+mn-ea"/>
                    <a:cs typeface="+mn-cs"/>
                  </a:rPr>
                  <a:t>Before Lifting the Pause</a:t>
                </a:r>
              </a:p>
            </p:txBody>
          </p:sp>
          <p:sp>
            <p:nvSpPr>
              <p:cNvPr id="13" name="Freeform: Shape 12">
                <a:extLst>
                  <a:ext uri="{FF2B5EF4-FFF2-40B4-BE49-F238E27FC236}">
                    <a16:creationId xmlns:a16="http://schemas.microsoft.com/office/drawing/2014/main" id="{7A0355BF-2419-B7CF-8BB3-0D0D8DC07788}"/>
                  </a:ext>
                </a:extLst>
              </p:cNvPr>
              <p:cNvSpPr/>
              <p:nvPr/>
            </p:nvSpPr>
            <p:spPr>
              <a:xfrm>
                <a:off x="950994" y="1384364"/>
                <a:ext cx="976841" cy="1122806"/>
              </a:xfrm>
              <a:custGeom>
                <a:avLst/>
                <a:gdLst>
                  <a:gd name="connsiteX0" fmla="*/ 0 w 1122805"/>
                  <a:gd name="connsiteY0" fmla="*/ 488420 h 976840"/>
                  <a:gd name="connsiteX1" fmla="*/ 244210 w 1122805"/>
                  <a:gd name="connsiteY1" fmla="*/ 0 h 976840"/>
                  <a:gd name="connsiteX2" fmla="*/ 878595 w 1122805"/>
                  <a:gd name="connsiteY2" fmla="*/ 0 h 976840"/>
                  <a:gd name="connsiteX3" fmla="*/ 1122805 w 1122805"/>
                  <a:gd name="connsiteY3" fmla="*/ 488420 h 976840"/>
                  <a:gd name="connsiteX4" fmla="*/ 878595 w 1122805"/>
                  <a:gd name="connsiteY4" fmla="*/ 976840 h 976840"/>
                  <a:gd name="connsiteX5" fmla="*/ 244210 w 1122805"/>
                  <a:gd name="connsiteY5" fmla="*/ 976840 h 976840"/>
                  <a:gd name="connsiteX6" fmla="*/ 0 w 1122805"/>
                  <a:gd name="connsiteY6" fmla="*/ 488420 h 97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805" h="976840">
                    <a:moveTo>
                      <a:pt x="561403" y="0"/>
                    </a:moveTo>
                    <a:lnTo>
                      <a:pt x="1122804" y="212463"/>
                    </a:lnTo>
                    <a:lnTo>
                      <a:pt x="1122804" y="764377"/>
                    </a:lnTo>
                    <a:lnTo>
                      <a:pt x="561403" y="976840"/>
                    </a:lnTo>
                    <a:lnTo>
                      <a:pt x="1" y="764377"/>
                    </a:lnTo>
                    <a:lnTo>
                      <a:pt x="1" y="212463"/>
                    </a:lnTo>
                    <a:lnTo>
                      <a:pt x="561403" y="0"/>
                    </a:lnTo>
                    <a:close/>
                  </a:path>
                </a:pathLst>
              </a:custGeom>
              <a:solidFill>
                <a:srgbClr val="17468F"/>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52224" tIns="174971" rIns="152225" bIns="174970" numCol="1" spcCol="1270" anchor="ctr" anchorCtr="0">
                <a:noAutofit/>
              </a:bodyPr>
              <a:lstStyle/>
              <a:p>
                <a:pPr marL="0" lvl="0" indent="0" algn="ctr" defTabSz="1600200">
                  <a:lnSpc>
                    <a:spcPct val="90000"/>
                  </a:lnSpc>
                  <a:spcBef>
                    <a:spcPct val="0"/>
                  </a:spcBef>
                  <a:spcAft>
                    <a:spcPct val="35000"/>
                  </a:spcAft>
                  <a:buNone/>
                </a:pPr>
                <a:endParaRPr lang="en-US" sz="3600" kern="1200" dirty="0">
                  <a:solidFill>
                    <a:sysClr val="window" lastClr="FFFFFF"/>
                  </a:solidFill>
                  <a:latin typeface="Calibri" panose="020F0502020204030204"/>
                  <a:ea typeface="+mn-ea"/>
                  <a:cs typeface="+mn-cs"/>
                </a:endParaRPr>
              </a:p>
            </p:txBody>
          </p:sp>
          <p:sp>
            <p:nvSpPr>
              <p:cNvPr id="14" name="Freeform: Shape 13">
                <a:extLst>
                  <a:ext uri="{FF2B5EF4-FFF2-40B4-BE49-F238E27FC236}">
                    <a16:creationId xmlns:a16="http://schemas.microsoft.com/office/drawing/2014/main" id="{2CFCFB18-D55D-9A0C-4501-FA6026745DB4}"/>
                  </a:ext>
                </a:extLst>
              </p:cNvPr>
              <p:cNvSpPr/>
              <p:nvPr/>
            </p:nvSpPr>
            <p:spPr>
              <a:xfrm>
                <a:off x="1476466" y="2337401"/>
                <a:ext cx="976841" cy="1122806"/>
              </a:xfrm>
              <a:custGeom>
                <a:avLst/>
                <a:gdLst>
                  <a:gd name="connsiteX0" fmla="*/ 0 w 1122805"/>
                  <a:gd name="connsiteY0" fmla="*/ 488420 h 976840"/>
                  <a:gd name="connsiteX1" fmla="*/ 244210 w 1122805"/>
                  <a:gd name="connsiteY1" fmla="*/ 0 h 976840"/>
                  <a:gd name="connsiteX2" fmla="*/ 878595 w 1122805"/>
                  <a:gd name="connsiteY2" fmla="*/ 0 h 976840"/>
                  <a:gd name="connsiteX3" fmla="*/ 1122805 w 1122805"/>
                  <a:gd name="connsiteY3" fmla="*/ 488420 h 976840"/>
                  <a:gd name="connsiteX4" fmla="*/ 878595 w 1122805"/>
                  <a:gd name="connsiteY4" fmla="*/ 976840 h 976840"/>
                  <a:gd name="connsiteX5" fmla="*/ 244210 w 1122805"/>
                  <a:gd name="connsiteY5" fmla="*/ 976840 h 976840"/>
                  <a:gd name="connsiteX6" fmla="*/ 0 w 1122805"/>
                  <a:gd name="connsiteY6" fmla="*/ 488420 h 97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805" h="976840">
                    <a:moveTo>
                      <a:pt x="561403" y="0"/>
                    </a:moveTo>
                    <a:lnTo>
                      <a:pt x="1122804" y="212463"/>
                    </a:lnTo>
                    <a:lnTo>
                      <a:pt x="1122804" y="764377"/>
                    </a:lnTo>
                    <a:lnTo>
                      <a:pt x="561403" y="976840"/>
                    </a:lnTo>
                    <a:lnTo>
                      <a:pt x="1" y="764377"/>
                    </a:lnTo>
                    <a:lnTo>
                      <a:pt x="1" y="212463"/>
                    </a:lnTo>
                    <a:lnTo>
                      <a:pt x="561403" y="0"/>
                    </a:lnTo>
                    <a:close/>
                  </a:path>
                </a:pathLst>
              </a:custGeom>
              <a:solidFill>
                <a:srgbClr val="007D57"/>
              </a:solidFill>
              <a:ln w="12700" cap="flat" cmpd="sng" algn="ctr">
                <a:solidFill>
                  <a:sysClr val="window" lastClr="FFFFFF">
                    <a:hueOff val="0"/>
                    <a:satOff val="0"/>
                    <a:lumOff val="0"/>
                    <a:alphaOff val="0"/>
                  </a:sysClr>
                </a:solidFill>
                <a:prstDash val="solid"/>
                <a:miter lim="800000"/>
              </a:ln>
              <a:effectLst>
                <a:glow rad="101600">
                  <a:srgbClr val="007D57">
                    <a:alpha val="60000"/>
                  </a:srgbClr>
                </a:glow>
              </a:effectLst>
            </p:spPr>
            <p:style>
              <a:lnRef idx="2">
                <a:scrgbClr r="0" g="0" b="0"/>
              </a:lnRef>
              <a:fillRef idx="1">
                <a:scrgbClr r="0" g="0" b="0"/>
              </a:fillRef>
              <a:effectRef idx="0">
                <a:scrgbClr r="0" g="0" b="0"/>
              </a:effectRef>
              <a:fontRef idx="minor">
                <a:schemeClr val="lt1"/>
              </a:fontRef>
            </p:style>
            <p:txBody>
              <a:bodyPr spcFirstLastPara="0" vert="horz" wrap="square" lIns="285574" tIns="308321" rIns="285575" bIns="308320"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ysClr val="window" lastClr="FFFFFF"/>
                    </a:solidFill>
                    <a:latin typeface="Calibri" panose="020F0502020204030204"/>
                    <a:ea typeface="+mn-ea"/>
                    <a:cs typeface="+mn-cs"/>
                  </a:rPr>
                  <a:t>2</a:t>
                </a:r>
              </a:p>
            </p:txBody>
          </p:sp>
          <p:sp>
            <p:nvSpPr>
              <p:cNvPr id="15" name="Freeform: Shape 14">
                <a:extLst>
                  <a:ext uri="{FF2B5EF4-FFF2-40B4-BE49-F238E27FC236}">
                    <a16:creationId xmlns:a16="http://schemas.microsoft.com/office/drawing/2014/main" id="{8650C337-9027-DD61-DCAA-485C94AF9D4C}"/>
                  </a:ext>
                </a:extLst>
              </p:cNvPr>
              <p:cNvSpPr/>
              <p:nvPr/>
            </p:nvSpPr>
            <p:spPr>
              <a:xfrm>
                <a:off x="100854" y="2561963"/>
                <a:ext cx="1335192" cy="673683"/>
              </a:xfrm>
              <a:custGeom>
                <a:avLst/>
                <a:gdLst>
                  <a:gd name="connsiteX0" fmla="*/ 0 w 1212629"/>
                  <a:gd name="connsiteY0" fmla="*/ 0 h 673683"/>
                  <a:gd name="connsiteX1" fmla="*/ 1212629 w 1212629"/>
                  <a:gd name="connsiteY1" fmla="*/ 0 h 673683"/>
                  <a:gd name="connsiteX2" fmla="*/ 1212629 w 1212629"/>
                  <a:gd name="connsiteY2" fmla="*/ 673683 h 673683"/>
                  <a:gd name="connsiteX3" fmla="*/ 0 w 1212629"/>
                  <a:gd name="connsiteY3" fmla="*/ 673683 h 673683"/>
                  <a:gd name="connsiteX4" fmla="*/ 0 w 1212629"/>
                  <a:gd name="connsiteY4" fmla="*/ 0 h 67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629" h="673683">
                    <a:moveTo>
                      <a:pt x="0" y="0"/>
                    </a:moveTo>
                    <a:lnTo>
                      <a:pt x="1212629" y="0"/>
                    </a:lnTo>
                    <a:lnTo>
                      <a:pt x="1212629" y="673683"/>
                    </a:lnTo>
                    <a:lnTo>
                      <a:pt x="0" y="673683"/>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en-US" sz="1400" b="1" kern="1200" dirty="0">
                    <a:solidFill>
                      <a:srgbClr val="007D57"/>
                    </a:solidFill>
                    <a:latin typeface="Calibri" panose="020F0502020204030204"/>
                    <a:ea typeface="+mn-ea"/>
                    <a:cs typeface="+mn-cs"/>
                  </a:rPr>
                  <a:t>Lift Pause: MMG Onboarding</a:t>
                </a:r>
              </a:p>
            </p:txBody>
          </p:sp>
          <p:sp>
            <p:nvSpPr>
              <p:cNvPr id="16" name="Freeform: Shape 15">
                <a:extLst>
                  <a:ext uri="{FF2B5EF4-FFF2-40B4-BE49-F238E27FC236}">
                    <a16:creationId xmlns:a16="http://schemas.microsoft.com/office/drawing/2014/main" id="{35B96C85-6341-BF95-5CC7-E95A61A55E2F}"/>
                  </a:ext>
                </a:extLst>
              </p:cNvPr>
              <p:cNvSpPr/>
              <p:nvPr/>
            </p:nvSpPr>
            <p:spPr>
              <a:xfrm>
                <a:off x="2531454" y="2337401"/>
                <a:ext cx="976841" cy="1122806"/>
              </a:xfrm>
              <a:custGeom>
                <a:avLst/>
                <a:gdLst>
                  <a:gd name="connsiteX0" fmla="*/ 0 w 1122805"/>
                  <a:gd name="connsiteY0" fmla="*/ 488420 h 976840"/>
                  <a:gd name="connsiteX1" fmla="*/ 244210 w 1122805"/>
                  <a:gd name="connsiteY1" fmla="*/ 0 h 976840"/>
                  <a:gd name="connsiteX2" fmla="*/ 878595 w 1122805"/>
                  <a:gd name="connsiteY2" fmla="*/ 0 h 976840"/>
                  <a:gd name="connsiteX3" fmla="*/ 1122805 w 1122805"/>
                  <a:gd name="connsiteY3" fmla="*/ 488420 h 976840"/>
                  <a:gd name="connsiteX4" fmla="*/ 878595 w 1122805"/>
                  <a:gd name="connsiteY4" fmla="*/ 976840 h 976840"/>
                  <a:gd name="connsiteX5" fmla="*/ 244210 w 1122805"/>
                  <a:gd name="connsiteY5" fmla="*/ 976840 h 976840"/>
                  <a:gd name="connsiteX6" fmla="*/ 0 w 1122805"/>
                  <a:gd name="connsiteY6" fmla="*/ 488420 h 97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805" h="976840">
                    <a:moveTo>
                      <a:pt x="561403" y="0"/>
                    </a:moveTo>
                    <a:lnTo>
                      <a:pt x="1122804" y="212463"/>
                    </a:lnTo>
                    <a:lnTo>
                      <a:pt x="1122804" y="764377"/>
                    </a:lnTo>
                    <a:lnTo>
                      <a:pt x="561403" y="976840"/>
                    </a:lnTo>
                    <a:lnTo>
                      <a:pt x="1" y="764377"/>
                    </a:lnTo>
                    <a:lnTo>
                      <a:pt x="1" y="212463"/>
                    </a:lnTo>
                    <a:lnTo>
                      <a:pt x="561403" y="0"/>
                    </a:lnTo>
                    <a:close/>
                  </a:path>
                </a:pathLst>
              </a:custGeom>
              <a:solidFill>
                <a:srgbClr val="007D57"/>
              </a:solidFill>
              <a:ln w="12700" cap="flat" cmpd="sng" algn="ctr">
                <a:solidFill>
                  <a:sysClr val="window" lastClr="FFFFFF">
                    <a:hueOff val="0"/>
                    <a:satOff val="0"/>
                    <a:lumOff val="0"/>
                    <a:alphaOff val="0"/>
                  </a:sysClr>
                </a:solidFill>
                <a:prstDash val="solid"/>
                <a:miter lim="800000"/>
              </a:ln>
              <a:effectLst>
                <a:glow rad="101600">
                  <a:srgbClr val="007D57">
                    <a:alpha val="60000"/>
                  </a:srgbClr>
                </a:glow>
              </a:effectLst>
            </p:spPr>
            <p:style>
              <a:lnRef idx="2">
                <a:scrgbClr r="0" g="0" b="0"/>
              </a:lnRef>
              <a:fillRef idx="1">
                <a:scrgbClr r="0" g="0" b="0"/>
              </a:fillRef>
              <a:effectRef idx="0">
                <a:scrgbClr r="0" g="0" b="0"/>
              </a:effectRef>
              <a:fontRef idx="minor">
                <a:schemeClr val="lt1"/>
              </a:fontRef>
            </p:style>
            <p:txBody>
              <a:bodyPr spcFirstLastPara="0" vert="horz" wrap="square" lIns="152224" tIns="174971" rIns="152225" bIns="174970" numCol="1" spcCol="1270" anchor="ctr" anchorCtr="0">
                <a:noAutofit/>
              </a:bodyPr>
              <a:lstStyle/>
              <a:p>
                <a:pPr marL="0" lvl="0" indent="0" algn="ctr" defTabSz="1600200">
                  <a:lnSpc>
                    <a:spcPct val="90000"/>
                  </a:lnSpc>
                  <a:spcBef>
                    <a:spcPct val="0"/>
                  </a:spcBef>
                  <a:spcAft>
                    <a:spcPct val="35000"/>
                  </a:spcAft>
                  <a:buNone/>
                </a:pPr>
                <a:endParaRPr lang="en-US" sz="3600" kern="1200" dirty="0">
                  <a:solidFill>
                    <a:sysClr val="window" lastClr="FFFFFF"/>
                  </a:solidFill>
                  <a:latin typeface="Calibri" panose="020F0502020204030204"/>
                  <a:ea typeface="+mn-ea"/>
                  <a:cs typeface="+mn-cs"/>
                </a:endParaRPr>
              </a:p>
            </p:txBody>
          </p:sp>
          <p:sp>
            <p:nvSpPr>
              <p:cNvPr id="17" name="Freeform: Shape 16">
                <a:extLst>
                  <a:ext uri="{FF2B5EF4-FFF2-40B4-BE49-F238E27FC236}">
                    <a16:creationId xmlns:a16="http://schemas.microsoft.com/office/drawing/2014/main" id="{5AE1E642-360A-1896-9CA9-6F1C3E7A8782}"/>
                  </a:ext>
                </a:extLst>
              </p:cNvPr>
              <p:cNvSpPr/>
              <p:nvPr/>
            </p:nvSpPr>
            <p:spPr>
              <a:xfrm>
                <a:off x="2005981" y="3290438"/>
                <a:ext cx="976841" cy="1122806"/>
              </a:xfrm>
              <a:custGeom>
                <a:avLst/>
                <a:gdLst>
                  <a:gd name="connsiteX0" fmla="*/ 0 w 1122805"/>
                  <a:gd name="connsiteY0" fmla="*/ 488420 h 976840"/>
                  <a:gd name="connsiteX1" fmla="*/ 244210 w 1122805"/>
                  <a:gd name="connsiteY1" fmla="*/ 0 h 976840"/>
                  <a:gd name="connsiteX2" fmla="*/ 878595 w 1122805"/>
                  <a:gd name="connsiteY2" fmla="*/ 0 h 976840"/>
                  <a:gd name="connsiteX3" fmla="*/ 1122805 w 1122805"/>
                  <a:gd name="connsiteY3" fmla="*/ 488420 h 976840"/>
                  <a:gd name="connsiteX4" fmla="*/ 878595 w 1122805"/>
                  <a:gd name="connsiteY4" fmla="*/ 976840 h 976840"/>
                  <a:gd name="connsiteX5" fmla="*/ 244210 w 1122805"/>
                  <a:gd name="connsiteY5" fmla="*/ 976840 h 976840"/>
                  <a:gd name="connsiteX6" fmla="*/ 0 w 1122805"/>
                  <a:gd name="connsiteY6" fmla="*/ 488420 h 97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805" h="976840">
                    <a:moveTo>
                      <a:pt x="561403" y="0"/>
                    </a:moveTo>
                    <a:lnTo>
                      <a:pt x="1122804" y="212463"/>
                    </a:lnTo>
                    <a:lnTo>
                      <a:pt x="1122804" y="764377"/>
                    </a:lnTo>
                    <a:lnTo>
                      <a:pt x="561403" y="976840"/>
                    </a:lnTo>
                    <a:lnTo>
                      <a:pt x="1" y="764377"/>
                    </a:lnTo>
                    <a:lnTo>
                      <a:pt x="1" y="212463"/>
                    </a:lnTo>
                    <a:lnTo>
                      <a:pt x="561403" y="0"/>
                    </a:lnTo>
                    <a:close/>
                  </a:path>
                </a:pathLst>
              </a:custGeom>
              <a:solidFill>
                <a:srgbClr val="7F8080"/>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85574" tIns="308321" rIns="285575" bIns="308320" numCol="1" spcCol="1270" anchor="ctr" anchorCtr="0">
                <a:noAutofit/>
              </a:bodyPr>
              <a:lstStyle/>
              <a:p>
                <a:pPr marL="0" lvl="0" indent="0" algn="ctr" defTabSz="1555750">
                  <a:lnSpc>
                    <a:spcPct val="90000"/>
                  </a:lnSpc>
                  <a:spcBef>
                    <a:spcPct val="0"/>
                  </a:spcBef>
                  <a:spcAft>
                    <a:spcPct val="35000"/>
                  </a:spcAft>
                  <a:buNone/>
                </a:pPr>
                <a:endParaRPr lang="en-US" sz="3500" kern="1200" dirty="0">
                  <a:solidFill>
                    <a:sysClr val="window" lastClr="FFFFFF"/>
                  </a:solidFill>
                  <a:latin typeface="Calibri" panose="020F0502020204030204"/>
                  <a:ea typeface="+mn-ea"/>
                  <a:cs typeface="+mn-cs"/>
                </a:endParaRPr>
              </a:p>
            </p:txBody>
          </p:sp>
          <p:sp>
            <p:nvSpPr>
              <p:cNvPr id="18" name="Freeform: Shape 17">
                <a:extLst>
                  <a:ext uri="{FF2B5EF4-FFF2-40B4-BE49-F238E27FC236}">
                    <a16:creationId xmlns:a16="http://schemas.microsoft.com/office/drawing/2014/main" id="{F7B1EE3E-89D9-F905-F4C8-7282F257E3C7}"/>
                  </a:ext>
                </a:extLst>
              </p:cNvPr>
              <p:cNvSpPr/>
              <p:nvPr/>
            </p:nvSpPr>
            <p:spPr>
              <a:xfrm>
                <a:off x="3032635" y="3515000"/>
                <a:ext cx="1586429" cy="673683"/>
              </a:xfrm>
              <a:custGeom>
                <a:avLst/>
                <a:gdLst>
                  <a:gd name="connsiteX0" fmla="*/ 0 w 1253050"/>
                  <a:gd name="connsiteY0" fmla="*/ 0 h 673683"/>
                  <a:gd name="connsiteX1" fmla="*/ 1253050 w 1253050"/>
                  <a:gd name="connsiteY1" fmla="*/ 0 h 673683"/>
                  <a:gd name="connsiteX2" fmla="*/ 1253050 w 1253050"/>
                  <a:gd name="connsiteY2" fmla="*/ 673683 h 673683"/>
                  <a:gd name="connsiteX3" fmla="*/ 0 w 1253050"/>
                  <a:gd name="connsiteY3" fmla="*/ 673683 h 673683"/>
                  <a:gd name="connsiteX4" fmla="*/ 0 w 1253050"/>
                  <a:gd name="connsiteY4" fmla="*/ 0 h 67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3050" h="673683">
                    <a:moveTo>
                      <a:pt x="0" y="0"/>
                    </a:moveTo>
                    <a:lnTo>
                      <a:pt x="1253050" y="0"/>
                    </a:lnTo>
                    <a:lnTo>
                      <a:pt x="1253050" y="673683"/>
                    </a:lnTo>
                    <a:lnTo>
                      <a:pt x="0" y="673683"/>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dirty="0">
                    <a:solidFill>
                      <a:sysClr val="windowText" lastClr="000000">
                        <a:hueOff val="0"/>
                        <a:satOff val="0"/>
                        <a:lumOff val="0"/>
                        <a:alphaOff val="0"/>
                      </a:sysClr>
                    </a:solidFill>
                    <a:latin typeface="Calibri" panose="020F0502020204030204"/>
                  </a:rPr>
                  <a:t>Continue</a:t>
                </a:r>
                <a:r>
                  <a:rPr lang="en-US" sz="1400" kern="1200" dirty="0">
                    <a:solidFill>
                      <a:sysClr val="windowText" lastClr="000000">
                        <a:hueOff val="0"/>
                        <a:satOff val="0"/>
                        <a:lumOff val="0"/>
                        <a:alphaOff val="0"/>
                      </a:sysClr>
                    </a:solidFill>
                    <a:latin typeface="Calibri" panose="020F0502020204030204"/>
                    <a:ea typeface="+mn-ea"/>
                    <a:cs typeface="+mn-cs"/>
                  </a:rPr>
                  <a:t> Pause: MMG Development</a:t>
                </a:r>
              </a:p>
            </p:txBody>
          </p:sp>
          <p:sp>
            <p:nvSpPr>
              <p:cNvPr id="19" name="Freeform: Shape 18">
                <a:extLst>
                  <a:ext uri="{FF2B5EF4-FFF2-40B4-BE49-F238E27FC236}">
                    <a16:creationId xmlns:a16="http://schemas.microsoft.com/office/drawing/2014/main" id="{136629F7-F921-87EC-8C5C-2C6D9944D530}"/>
                  </a:ext>
                </a:extLst>
              </p:cNvPr>
              <p:cNvSpPr/>
              <p:nvPr/>
            </p:nvSpPr>
            <p:spPr>
              <a:xfrm>
                <a:off x="950994" y="3290438"/>
                <a:ext cx="976841" cy="1122806"/>
              </a:xfrm>
              <a:custGeom>
                <a:avLst/>
                <a:gdLst>
                  <a:gd name="connsiteX0" fmla="*/ 0 w 1122805"/>
                  <a:gd name="connsiteY0" fmla="*/ 488420 h 976840"/>
                  <a:gd name="connsiteX1" fmla="*/ 244210 w 1122805"/>
                  <a:gd name="connsiteY1" fmla="*/ 0 h 976840"/>
                  <a:gd name="connsiteX2" fmla="*/ 878595 w 1122805"/>
                  <a:gd name="connsiteY2" fmla="*/ 0 h 976840"/>
                  <a:gd name="connsiteX3" fmla="*/ 1122805 w 1122805"/>
                  <a:gd name="connsiteY3" fmla="*/ 488420 h 976840"/>
                  <a:gd name="connsiteX4" fmla="*/ 878595 w 1122805"/>
                  <a:gd name="connsiteY4" fmla="*/ 976840 h 976840"/>
                  <a:gd name="connsiteX5" fmla="*/ 244210 w 1122805"/>
                  <a:gd name="connsiteY5" fmla="*/ 976840 h 976840"/>
                  <a:gd name="connsiteX6" fmla="*/ 0 w 1122805"/>
                  <a:gd name="connsiteY6" fmla="*/ 488420 h 97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805" h="976840">
                    <a:moveTo>
                      <a:pt x="561403" y="0"/>
                    </a:moveTo>
                    <a:lnTo>
                      <a:pt x="1122804" y="212463"/>
                    </a:lnTo>
                    <a:lnTo>
                      <a:pt x="1122804" y="764377"/>
                    </a:lnTo>
                    <a:lnTo>
                      <a:pt x="561403" y="976840"/>
                    </a:lnTo>
                    <a:lnTo>
                      <a:pt x="1" y="764377"/>
                    </a:lnTo>
                    <a:lnTo>
                      <a:pt x="1" y="212463"/>
                    </a:lnTo>
                    <a:lnTo>
                      <a:pt x="561403" y="0"/>
                    </a:lnTo>
                    <a:close/>
                  </a:path>
                </a:pathLst>
              </a:custGeom>
              <a:solidFill>
                <a:srgbClr val="7F8080"/>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52224" tIns="174971" rIns="152225" bIns="174970" numCol="1" spcCol="1270" anchor="ctr" anchorCtr="0">
                <a:noAutofit/>
              </a:bodyPr>
              <a:lstStyle/>
              <a:p>
                <a:pPr marL="0" lvl="0" indent="0" algn="ctr" defTabSz="1600200">
                  <a:lnSpc>
                    <a:spcPct val="90000"/>
                  </a:lnSpc>
                  <a:spcBef>
                    <a:spcPct val="0"/>
                  </a:spcBef>
                  <a:spcAft>
                    <a:spcPct val="35000"/>
                  </a:spcAft>
                  <a:buNone/>
                </a:pPr>
                <a:endParaRPr lang="en-US" sz="3600" kern="1200" dirty="0">
                  <a:solidFill>
                    <a:sysClr val="window" lastClr="FFFFFF"/>
                  </a:solidFill>
                  <a:latin typeface="Calibri" panose="020F0502020204030204"/>
                  <a:ea typeface="+mn-ea"/>
                  <a:cs typeface="+mn-cs"/>
                </a:endParaRPr>
              </a:p>
            </p:txBody>
          </p:sp>
        </p:grpSp>
        <p:pic>
          <p:nvPicPr>
            <p:cNvPr id="9" name="Graphic 8" descr="Blockchain outline">
              <a:extLst>
                <a:ext uri="{FF2B5EF4-FFF2-40B4-BE49-F238E27FC236}">
                  <a16:creationId xmlns:a16="http://schemas.microsoft.com/office/drawing/2014/main" id="{FD04097C-4C5B-F3BC-394C-60EAB672B8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06905" y="2466190"/>
              <a:ext cx="829010" cy="829010"/>
            </a:xfrm>
            <a:prstGeom prst="rect">
              <a:avLst/>
            </a:prstGeom>
          </p:spPr>
        </p:pic>
      </p:grpSp>
      <p:sp>
        <p:nvSpPr>
          <p:cNvPr id="3" name="Text Placeholder 2">
            <a:extLst>
              <a:ext uri="{FF2B5EF4-FFF2-40B4-BE49-F238E27FC236}">
                <a16:creationId xmlns:a16="http://schemas.microsoft.com/office/drawing/2014/main" id="{1B4CF195-761D-5079-EB1C-12CA630F6C55}"/>
              </a:ext>
            </a:extLst>
          </p:cNvPr>
          <p:cNvSpPr>
            <a:spLocks noGrp="1"/>
          </p:cNvSpPr>
          <p:nvPr>
            <p:ph type="body" sz="quarter" idx="10"/>
          </p:nvPr>
        </p:nvSpPr>
        <p:spPr>
          <a:xfrm>
            <a:off x="4572000" y="1076979"/>
            <a:ext cx="4114800" cy="3395573"/>
          </a:xfrm>
        </p:spPr>
        <p:txBody>
          <a:bodyPr/>
          <a:lstStyle/>
          <a:p>
            <a:pPr>
              <a:buClr>
                <a:srgbClr val="007D57"/>
              </a:buClr>
            </a:pPr>
            <a:r>
              <a:rPr lang="en-US" sz="1400" b="1" dirty="0">
                <a:solidFill>
                  <a:srgbClr val="007D57"/>
                </a:solidFill>
                <a:latin typeface="Calibri"/>
                <a:cs typeface="Calibri"/>
              </a:rPr>
              <a:t>Step 2: Lift Pause on MMG Onboarding (cont’d)</a:t>
            </a:r>
            <a:endParaRPr lang="en-US" sz="800" dirty="0">
              <a:latin typeface="Calibri"/>
              <a:cs typeface="Calibri"/>
            </a:endParaRPr>
          </a:p>
          <a:p>
            <a:pPr marL="640080" lvl="1"/>
            <a:r>
              <a:rPr lang="en-US" sz="1200" dirty="0">
                <a:latin typeface="Calibri"/>
                <a:cs typeface="Calibri"/>
              </a:rPr>
              <a:t>MMG team and APHL plan out MMG cohorts</a:t>
            </a:r>
          </a:p>
          <a:p>
            <a:pPr marL="1005840" lvl="2">
              <a:spcBef>
                <a:spcPts val="24"/>
              </a:spcBef>
            </a:pPr>
            <a:r>
              <a:rPr lang="en-US" sz="1000" dirty="0">
                <a:latin typeface="Calibri"/>
                <a:cs typeface="Calibri"/>
              </a:rPr>
              <a:t>Cohorts: peer-to-peer opportunities for multiple jurisdictions to complete pre-onboarding activities for an MMG together</a:t>
            </a:r>
          </a:p>
          <a:p>
            <a:pPr marL="605790" lvl="1">
              <a:spcBef>
                <a:spcPts val="24"/>
              </a:spcBef>
            </a:pPr>
            <a:r>
              <a:rPr lang="en-US" sz="1200" dirty="0">
                <a:latin typeface="Calibri"/>
                <a:cs typeface="Calibri"/>
              </a:rPr>
              <a:t>Each cohort contains 3-12 participating jurisdictions</a:t>
            </a:r>
          </a:p>
          <a:p>
            <a:pPr marL="1005840" lvl="2">
              <a:spcBef>
                <a:spcPts val="24"/>
              </a:spcBef>
            </a:pPr>
            <a:r>
              <a:rPr lang="en-US" sz="1000" dirty="0">
                <a:latin typeface="Calibri"/>
                <a:cs typeface="Calibri"/>
              </a:rPr>
              <a:t>Benefits: peer-to-peer learning, shared accountability, healthy competitions and encouragement, and efficient use of staffing technical assistance (TA) resources for APHL and CDC</a:t>
            </a:r>
          </a:p>
          <a:p>
            <a:pPr marL="605790" lvl="1">
              <a:spcBef>
                <a:spcPts val="24"/>
              </a:spcBef>
            </a:pPr>
            <a:r>
              <a:rPr lang="en-US" sz="1200" dirty="0">
                <a:latin typeface="Calibri"/>
                <a:cs typeface="Calibri"/>
              </a:rPr>
              <a:t>Jurisdictions can express interest in MMG cohorts via</a:t>
            </a:r>
          </a:p>
          <a:p>
            <a:pPr marL="1005840" lvl="2">
              <a:spcBef>
                <a:spcPts val="24"/>
              </a:spcBef>
            </a:pPr>
            <a:r>
              <a:rPr lang="en-US" sz="1000" dirty="0">
                <a:latin typeface="Calibri"/>
                <a:cs typeface="Calibri"/>
              </a:rPr>
              <a:t>EDX mailbox (</a:t>
            </a:r>
            <a:r>
              <a:rPr lang="en-US" sz="1000" dirty="0">
                <a:latin typeface="Calibri"/>
                <a:cs typeface="Calibri"/>
                <a:hlinkClick r:id="rId4"/>
              </a:rPr>
              <a:t>edx@cdc.gov</a:t>
            </a:r>
            <a:r>
              <a:rPr lang="en-US" sz="1000" dirty="0">
                <a:latin typeface="Calibri"/>
                <a:cs typeface="Calibri"/>
              </a:rPr>
              <a:t>)</a:t>
            </a:r>
          </a:p>
          <a:p>
            <a:pPr marL="1005840" lvl="2">
              <a:spcBef>
                <a:spcPts val="24"/>
              </a:spcBef>
            </a:pPr>
            <a:r>
              <a:rPr lang="en-US" sz="1000" dirty="0">
                <a:latin typeface="Calibri"/>
                <a:cs typeface="Calibri"/>
              </a:rPr>
              <a:t>ELC HIS REDCap’s MMG form</a:t>
            </a:r>
          </a:p>
          <a:p>
            <a:pPr marL="1005840" lvl="2">
              <a:spcBef>
                <a:spcPts val="24"/>
              </a:spcBef>
            </a:pPr>
            <a:r>
              <a:rPr lang="en-US" sz="1000" dirty="0">
                <a:latin typeface="Calibri"/>
                <a:cs typeface="Calibri"/>
              </a:rPr>
              <a:t>NBSCentral</a:t>
            </a:r>
          </a:p>
          <a:p>
            <a:pPr marL="1005840" lvl="2">
              <a:spcBef>
                <a:spcPts val="24"/>
              </a:spcBef>
            </a:pPr>
            <a:r>
              <a:rPr lang="en-US" sz="1000" dirty="0">
                <a:latin typeface="Calibri"/>
                <a:cs typeface="Calibri"/>
              </a:rPr>
              <a:t>CDC programs</a:t>
            </a:r>
          </a:p>
          <a:p>
            <a:pPr marL="605790" lvl="1">
              <a:spcBef>
                <a:spcPts val="24"/>
              </a:spcBef>
            </a:pPr>
            <a:r>
              <a:rPr lang="en-US" sz="1200" dirty="0">
                <a:latin typeface="Calibri"/>
                <a:cs typeface="Calibri"/>
              </a:rPr>
              <a:t>MMG team collaborates with APHL and NBS team to organize MMG cohorts, based on jurisdictions’ MMG prioritizations and CDC programs’ availability to join cohorts</a:t>
            </a:r>
          </a:p>
          <a:p>
            <a:pPr marL="640080" lvl="1"/>
            <a:endParaRPr lang="en-US" sz="1200" dirty="0">
              <a:latin typeface="Calibri"/>
              <a:cs typeface="Calibri"/>
            </a:endParaRPr>
          </a:p>
          <a:p>
            <a:pPr lvl="1"/>
            <a:endParaRPr lang="en-US" sz="1200" dirty="0"/>
          </a:p>
        </p:txBody>
      </p:sp>
      <p:sp>
        <p:nvSpPr>
          <p:cNvPr id="4" name="Slide Number Placeholder 2">
            <a:extLst>
              <a:ext uri="{FF2B5EF4-FFF2-40B4-BE49-F238E27FC236}">
                <a16:creationId xmlns:a16="http://schemas.microsoft.com/office/drawing/2014/main" id="{8F768FE6-2FD7-7A42-E0EA-F3D461B9D55B}"/>
              </a:ext>
            </a:extLst>
          </p:cNvPr>
          <p:cNvSpPr txBox="1">
            <a:spLocks/>
          </p:cNvSpPr>
          <p:nvPr/>
        </p:nvSpPr>
        <p:spPr>
          <a:xfrm>
            <a:off x="5943600" y="4500563"/>
            <a:ext cx="2743200" cy="365125"/>
          </a:xfrm>
          <a:prstGeom prst="rect">
            <a:avLst/>
          </a:prstGeom>
        </p:spPr>
        <p:txBody>
          <a:bodyPr vert="horz" lIns="91440" tIns="45720" rIns="91440" bIns="45720" rtlCol="0" anchor="ctr">
            <a:normAutofit/>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4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40161337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6B910-9920-8BB6-B6BB-2E471E28A16A}"/>
              </a:ext>
            </a:extLst>
          </p:cNvPr>
          <p:cNvSpPr>
            <a:spLocks noGrp="1"/>
          </p:cNvSpPr>
          <p:nvPr>
            <p:ph type="title"/>
          </p:nvPr>
        </p:nvSpPr>
        <p:spPr/>
        <p:txBody>
          <a:bodyPr/>
          <a:lstStyle/>
          <a:p>
            <a:r>
              <a:rPr lang="en-US" dirty="0"/>
              <a:t>Plan: Lifting the MMG Onboarding Pause (7 of 7)</a:t>
            </a:r>
          </a:p>
        </p:txBody>
      </p:sp>
      <p:grpSp>
        <p:nvGrpSpPr>
          <p:cNvPr id="21" name="Group 20">
            <a:extLst>
              <a:ext uri="{FF2B5EF4-FFF2-40B4-BE49-F238E27FC236}">
                <a16:creationId xmlns:a16="http://schemas.microsoft.com/office/drawing/2014/main" id="{6D0C898C-79DF-04CD-523D-FFD56E9628E0}"/>
              </a:ext>
              <a:ext uri="{C183D7F6-B498-43B3-948B-1728B52AA6E4}">
                <adec:decorative xmlns:adec="http://schemas.microsoft.com/office/drawing/2017/decorative" val="1"/>
              </a:ext>
            </a:extLst>
          </p:cNvPr>
          <p:cNvGrpSpPr/>
          <p:nvPr/>
        </p:nvGrpSpPr>
        <p:grpSpPr>
          <a:xfrm>
            <a:off x="100854" y="1384364"/>
            <a:ext cx="4518210" cy="3028880"/>
            <a:chOff x="100854" y="1384364"/>
            <a:chExt cx="4518210" cy="3028880"/>
          </a:xfrm>
        </p:grpSpPr>
        <p:grpSp>
          <p:nvGrpSpPr>
            <p:cNvPr id="10" name="Group 9">
              <a:extLst>
                <a:ext uri="{FF2B5EF4-FFF2-40B4-BE49-F238E27FC236}">
                  <a16:creationId xmlns:a16="http://schemas.microsoft.com/office/drawing/2014/main" id="{C05C77B9-1BA3-FAF3-EC5C-EA8B72551FBE}"/>
                </a:ext>
              </a:extLst>
            </p:cNvPr>
            <p:cNvGrpSpPr/>
            <p:nvPr/>
          </p:nvGrpSpPr>
          <p:grpSpPr>
            <a:xfrm>
              <a:off x="100854" y="1384364"/>
              <a:ext cx="4518210" cy="3028880"/>
              <a:chOff x="100854" y="1384364"/>
              <a:chExt cx="4518210" cy="3028880"/>
            </a:xfrm>
          </p:grpSpPr>
          <p:sp>
            <p:nvSpPr>
              <p:cNvPr id="11" name="Freeform: Shape 10">
                <a:extLst>
                  <a:ext uri="{FF2B5EF4-FFF2-40B4-BE49-F238E27FC236}">
                    <a16:creationId xmlns:a16="http://schemas.microsoft.com/office/drawing/2014/main" id="{D51BBD2D-31E4-528C-8FF6-FB6807376BA8}"/>
                  </a:ext>
                </a:extLst>
              </p:cNvPr>
              <p:cNvSpPr/>
              <p:nvPr/>
            </p:nvSpPr>
            <p:spPr>
              <a:xfrm>
                <a:off x="2005981" y="1384364"/>
                <a:ext cx="976841" cy="1122806"/>
              </a:xfrm>
              <a:custGeom>
                <a:avLst/>
                <a:gdLst>
                  <a:gd name="connsiteX0" fmla="*/ 0 w 1122805"/>
                  <a:gd name="connsiteY0" fmla="*/ 488420 h 976840"/>
                  <a:gd name="connsiteX1" fmla="*/ 244210 w 1122805"/>
                  <a:gd name="connsiteY1" fmla="*/ 0 h 976840"/>
                  <a:gd name="connsiteX2" fmla="*/ 878595 w 1122805"/>
                  <a:gd name="connsiteY2" fmla="*/ 0 h 976840"/>
                  <a:gd name="connsiteX3" fmla="*/ 1122805 w 1122805"/>
                  <a:gd name="connsiteY3" fmla="*/ 488420 h 976840"/>
                  <a:gd name="connsiteX4" fmla="*/ 878595 w 1122805"/>
                  <a:gd name="connsiteY4" fmla="*/ 976840 h 976840"/>
                  <a:gd name="connsiteX5" fmla="*/ 244210 w 1122805"/>
                  <a:gd name="connsiteY5" fmla="*/ 976840 h 976840"/>
                  <a:gd name="connsiteX6" fmla="*/ 0 w 1122805"/>
                  <a:gd name="connsiteY6" fmla="*/ 488420 h 97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805" h="976840">
                    <a:moveTo>
                      <a:pt x="561403" y="0"/>
                    </a:moveTo>
                    <a:lnTo>
                      <a:pt x="1122804" y="212463"/>
                    </a:lnTo>
                    <a:lnTo>
                      <a:pt x="1122804" y="764377"/>
                    </a:lnTo>
                    <a:lnTo>
                      <a:pt x="561403" y="976840"/>
                    </a:lnTo>
                    <a:lnTo>
                      <a:pt x="1" y="764377"/>
                    </a:lnTo>
                    <a:lnTo>
                      <a:pt x="1" y="212463"/>
                    </a:lnTo>
                    <a:lnTo>
                      <a:pt x="561403" y="0"/>
                    </a:lnTo>
                    <a:close/>
                  </a:path>
                </a:pathLst>
              </a:custGeom>
              <a:solidFill>
                <a:srgbClr val="17468F"/>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85574" tIns="308321" rIns="285575" bIns="308320" numCol="1" spcCol="1270" anchor="ctr" anchorCtr="0">
                <a:noAutofit/>
              </a:bodyPr>
              <a:lstStyle/>
              <a:p>
                <a:pPr marL="0" lvl="0" indent="0" algn="ctr" defTabSz="1555750">
                  <a:lnSpc>
                    <a:spcPct val="90000"/>
                  </a:lnSpc>
                  <a:spcBef>
                    <a:spcPct val="0"/>
                  </a:spcBef>
                  <a:spcAft>
                    <a:spcPct val="35000"/>
                  </a:spcAft>
                  <a:buNone/>
                </a:pPr>
                <a:endParaRPr lang="en-US" sz="3500" kern="1200" dirty="0">
                  <a:solidFill>
                    <a:sysClr val="window" lastClr="FFFFFF"/>
                  </a:solidFill>
                  <a:latin typeface="Calibri" panose="020F0502020204030204"/>
                  <a:ea typeface="+mn-ea"/>
                  <a:cs typeface="+mn-cs"/>
                </a:endParaRPr>
              </a:p>
            </p:txBody>
          </p:sp>
          <p:sp>
            <p:nvSpPr>
              <p:cNvPr id="12" name="Freeform: Shape 11">
                <a:extLst>
                  <a:ext uri="{FF2B5EF4-FFF2-40B4-BE49-F238E27FC236}">
                    <a16:creationId xmlns:a16="http://schemas.microsoft.com/office/drawing/2014/main" id="{4CA84318-054C-7338-059F-5AA2BA8CA97B}"/>
                  </a:ext>
                </a:extLst>
              </p:cNvPr>
              <p:cNvSpPr/>
              <p:nvPr/>
            </p:nvSpPr>
            <p:spPr>
              <a:xfrm>
                <a:off x="3025401" y="1608926"/>
                <a:ext cx="1092697" cy="673683"/>
              </a:xfrm>
              <a:custGeom>
                <a:avLst/>
                <a:gdLst>
                  <a:gd name="connsiteX0" fmla="*/ 0 w 1092697"/>
                  <a:gd name="connsiteY0" fmla="*/ 0 h 673683"/>
                  <a:gd name="connsiteX1" fmla="*/ 1092697 w 1092697"/>
                  <a:gd name="connsiteY1" fmla="*/ 0 h 673683"/>
                  <a:gd name="connsiteX2" fmla="*/ 1092697 w 1092697"/>
                  <a:gd name="connsiteY2" fmla="*/ 673683 h 673683"/>
                  <a:gd name="connsiteX3" fmla="*/ 0 w 1092697"/>
                  <a:gd name="connsiteY3" fmla="*/ 673683 h 673683"/>
                  <a:gd name="connsiteX4" fmla="*/ 0 w 1092697"/>
                  <a:gd name="connsiteY4" fmla="*/ 0 h 67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697" h="673683">
                    <a:moveTo>
                      <a:pt x="0" y="0"/>
                    </a:moveTo>
                    <a:lnTo>
                      <a:pt x="1092697" y="0"/>
                    </a:lnTo>
                    <a:lnTo>
                      <a:pt x="1092697" y="673683"/>
                    </a:lnTo>
                    <a:lnTo>
                      <a:pt x="0" y="673683"/>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Calibri" panose="020F0502020204030204"/>
                    <a:ea typeface="+mn-ea"/>
                    <a:cs typeface="+mn-cs"/>
                  </a:rPr>
                  <a:t>Before Lifting the Pause</a:t>
                </a:r>
              </a:p>
            </p:txBody>
          </p:sp>
          <p:sp>
            <p:nvSpPr>
              <p:cNvPr id="13" name="Freeform: Shape 12">
                <a:extLst>
                  <a:ext uri="{FF2B5EF4-FFF2-40B4-BE49-F238E27FC236}">
                    <a16:creationId xmlns:a16="http://schemas.microsoft.com/office/drawing/2014/main" id="{7A0355BF-2419-B7CF-8BB3-0D0D8DC07788}"/>
                  </a:ext>
                </a:extLst>
              </p:cNvPr>
              <p:cNvSpPr/>
              <p:nvPr/>
            </p:nvSpPr>
            <p:spPr>
              <a:xfrm>
                <a:off x="950994" y="1384364"/>
                <a:ext cx="976841" cy="1122806"/>
              </a:xfrm>
              <a:custGeom>
                <a:avLst/>
                <a:gdLst>
                  <a:gd name="connsiteX0" fmla="*/ 0 w 1122805"/>
                  <a:gd name="connsiteY0" fmla="*/ 488420 h 976840"/>
                  <a:gd name="connsiteX1" fmla="*/ 244210 w 1122805"/>
                  <a:gd name="connsiteY1" fmla="*/ 0 h 976840"/>
                  <a:gd name="connsiteX2" fmla="*/ 878595 w 1122805"/>
                  <a:gd name="connsiteY2" fmla="*/ 0 h 976840"/>
                  <a:gd name="connsiteX3" fmla="*/ 1122805 w 1122805"/>
                  <a:gd name="connsiteY3" fmla="*/ 488420 h 976840"/>
                  <a:gd name="connsiteX4" fmla="*/ 878595 w 1122805"/>
                  <a:gd name="connsiteY4" fmla="*/ 976840 h 976840"/>
                  <a:gd name="connsiteX5" fmla="*/ 244210 w 1122805"/>
                  <a:gd name="connsiteY5" fmla="*/ 976840 h 976840"/>
                  <a:gd name="connsiteX6" fmla="*/ 0 w 1122805"/>
                  <a:gd name="connsiteY6" fmla="*/ 488420 h 97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805" h="976840">
                    <a:moveTo>
                      <a:pt x="561403" y="0"/>
                    </a:moveTo>
                    <a:lnTo>
                      <a:pt x="1122804" y="212463"/>
                    </a:lnTo>
                    <a:lnTo>
                      <a:pt x="1122804" y="764377"/>
                    </a:lnTo>
                    <a:lnTo>
                      <a:pt x="561403" y="976840"/>
                    </a:lnTo>
                    <a:lnTo>
                      <a:pt x="1" y="764377"/>
                    </a:lnTo>
                    <a:lnTo>
                      <a:pt x="1" y="212463"/>
                    </a:lnTo>
                    <a:lnTo>
                      <a:pt x="561403" y="0"/>
                    </a:lnTo>
                    <a:close/>
                  </a:path>
                </a:pathLst>
              </a:custGeom>
              <a:solidFill>
                <a:srgbClr val="17468F"/>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52224" tIns="174971" rIns="152225" bIns="174970" numCol="1" spcCol="1270" anchor="ctr" anchorCtr="0">
                <a:noAutofit/>
              </a:bodyPr>
              <a:lstStyle/>
              <a:p>
                <a:pPr marL="0" lvl="0" indent="0" algn="ctr" defTabSz="1600200">
                  <a:lnSpc>
                    <a:spcPct val="90000"/>
                  </a:lnSpc>
                  <a:spcBef>
                    <a:spcPct val="0"/>
                  </a:spcBef>
                  <a:spcAft>
                    <a:spcPct val="35000"/>
                  </a:spcAft>
                  <a:buNone/>
                </a:pPr>
                <a:endParaRPr lang="en-US" sz="3600" kern="1200" dirty="0">
                  <a:solidFill>
                    <a:sysClr val="window" lastClr="FFFFFF"/>
                  </a:solidFill>
                  <a:latin typeface="Calibri" panose="020F0502020204030204"/>
                  <a:ea typeface="+mn-ea"/>
                  <a:cs typeface="+mn-cs"/>
                </a:endParaRPr>
              </a:p>
            </p:txBody>
          </p:sp>
          <p:sp>
            <p:nvSpPr>
              <p:cNvPr id="14" name="Freeform: Shape 13">
                <a:extLst>
                  <a:ext uri="{FF2B5EF4-FFF2-40B4-BE49-F238E27FC236}">
                    <a16:creationId xmlns:a16="http://schemas.microsoft.com/office/drawing/2014/main" id="{2CFCFB18-D55D-9A0C-4501-FA6026745DB4}"/>
                  </a:ext>
                </a:extLst>
              </p:cNvPr>
              <p:cNvSpPr/>
              <p:nvPr/>
            </p:nvSpPr>
            <p:spPr>
              <a:xfrm>
                <a:off x="1476466" y="2337401"/>
                <a:ext cx="976841" cy="1122806"/>
              </a:xfrm>
              <a:custGeom>
                <a:avLst/>
                <a:gdLst>
                  <a:gd name="connsiteX0" fmla="*/ 0 w 1122805"/>
                  <a:gd name="connsiteY0" fmla="*/ 488420 h 976840"/>
                  <a:gd name="connsiteX1" fmla="*/ 244210 w 1122805"/>
                  <a:gd name="connsiteY1" fmla="*/ 0 h 976840"/>
                  <a:gd name="connsiteX2" fmla="*/ 878595 w 1122805"/>
                  <a:gd name="connsiteY2" fmla="*/ 0 h 976840"/>
                  <a:gd name="connsiteX3" fmla="*/ 1122805 w 1122805"/>
                  <a:gd name="connsiteY3" fmla="*/ 488420 h 976840"/>
                  <a:gd name="connsiteX4" fmla="*/ 878595 w 1122805"/>
                  <a:gd name="connsiteY4" fmla="*/ 976840 h 976840"/>
                  <a:gd name="connsiteX5" fmla="*/ 244210 w 1122805"/>
                  <a:gd name="connsiteY5" fmla="*/ 976840 h 976840"/>
                  <a:gd name="connsiteX6" fmla="*/ 0 w 1122805"/>
                  <a:gd name="connsiteY6" fmla="*/ 488420 h 97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805" h="976840">
                    <a:moveTo>
                      <a:pt x="561403" y="0"/>
                    </a:moveTo>
                    <a:lnTo>
                      <a:pt x="1122804" y="212463"/>
                    </a:lnTo>
                    <a:lnTo>
                      <a:pt x="1122804" y="764377"/>
                    </a:lnTo>
                    <a:lnTo>
                      <a:pt x="561403" y="976840"/>
                    </a:lnTo>
                    <a:lnTo>
                      <a:pt x="1" y="764377"/>
                    </a:lnTo>
                    <a:lnTo>
                      <a:pt x="1" y="212463"/>
                    </a:lnTo>
                    <a:lnTo>
                      <a:pt x="561403" y="0"/>
                    </a:lnTo>
                    <a:close/>
                  </a:path>
                </a:pathLst>
              </a:custGeom>
              <a:solidFill>
                <a:srgbClr val="007D57"/>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85574" tIns="308321" rIns="285575" bIns="308320" numCol="1" spcCol="1270" anchor="ctr" anchorCtr="0">
                <a:noAutofit/>
              </a:bodyPr>
              <a:lstStyle/>
              <a:p>
                <a:pPr marL="0" lvl="0" indent="0" algn="ctr" defTabSz="1555750">
                  <a:lnSpc>
                    <a:spcPct val="90000"/>
                  </a:lnSpc>
                  <a:spcBef>
                    <a:spcPct val="0"/>
                  </a:spcBef>
                  <a:spcAft>
                    <a:spcPct val="35000"/>
                  </a:spcAft>
                  <a:buNone/>
                </a:pPr>
                <a:endParaRPr lang="en-US" sz="3500" kern="1200" dirty="0">
                  <a:solidFill>
                    <a:sysClr val="window" lastClr="FFFFFF"/>
                  </a:solidFill>
                  <a:latin typeface="Calibri" panose="020F0502020204030204"/>
                  <a:ea typeface="+mn-ea"/>
                  <a:cs typeface="+mn-cs"/>
                </a:endParaRPr>
              </a:p>
            </p:txBody>
          </p:sp>
          <p:sp>
            <p:nvSpPr>
              <p:cNvPr id="15" name="Freeform: Shape 14">
                <a:extLst>
                  <a:ext uri="{FF2B5EF4-FFF2-40B4-BE49-F238E27FC236}">
                    <a16:creationId xmlns:a16="http://schemas.microsoft.com/office/drawing/2014/main" id="{8650C337-9027-DD61-DCAA-485C94AF9D4C}"/>
                  </a:ext>
                </a:extLst>
              </p:cNvPr>
              <p:cNvSpPr/>
              <p:nvPr/>
            </p:nvSpPr>
            <p:spPr>
              <a:xfrm>
                <a:off x="100854" y="2561963"/>
                <a:ext cx="1335192" cy="673683"/>
              </a:xfrm>
              <a:custGeom>
                <a:avLst/>
                <a:gdLst>
                  <a:gd name="connsiteX0" fmla="*/ 0 w 1212629"/>
                  <a:gd name="connsiteY0" fmla="*/ 0 h 673683"/>
                  <a:gd name="connsiteX1" fmla="*/ 1212629 w 1212629"/>
                  <a:gd name="connsiteY1" fmla="*/ 0 h 673683"/>
                  <a:gd name="connsiteX2" fmla="*/ 1212629 w 1212629"/>
                  <a:gd name="connsiteY2" fmla="*/ 673683 h 673683"/>
                  <a:gd name="connsiteX3" fmla="*/ 0 w 1212629"/>
                  <a:gd name="connsiteY3" fmla="*/ 673683 h 673683"/>
                  <a:gd name="connsiteX4" fmla="*/ 0 w 1212629"/>
                  <a:gd name="connsiteY4" fmla="*/ 0 h 67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629" h="673683">
                    <a:moveTo>
                      <a:pt x="0" y="0"/>
                    </a:moveTo>
                    <a:lnTo>
                      <a:pt x="1212629" y="0"/>
                    </a:lnTo>
                    <a:lnTo>
                      <a:pt x="1212629" y="673683"/>
                    </a:lnTo>
                    <a:lnTo>
                      <a:pt x="0" y="673683"/>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Calibri" panose="020F0502020204030204"/>
                    <a:ea typeface="+mn-ea"/>
                    <a:cs typeface="+mn-cs"/>
                  </a:rPr>
                  <a:t>Lift Pause: MMG Onboarding</a:t>
                </a:r>
              </a:p>
            </p:txBody>
          </p:sp>
          <p:sp>
            <p:nvSpPr>
              <p:cNvPr id="16" name="Freeform: Shape 15">
                <a:extLst>
                  <a:ext uri="{FF2B5EF4-FFF2-40B4-BE49-F238E27FC236}">
                    <a16:creationId xmlns:a16="http://schemas.microsoft.com/office/drawing/2014/main" id="{35B96C85-6341-BF95-5CC7-E95A61A55E2F}"/>
                  </a:ext>
                </a:extLst>
              </p:cNvPr>
              <p:cNvSpPr/>
              <p:nvPr/>
            </p:nvSpPr>
            <p:spPr>
              <a:xfrm>
                <a:off x="2531454" y="2337401"/>
                <a:ext cx="976841" cy="1122806"/>
              </a:xfrm>
              <a:custGeom>
                <a:avLst/>
                <a:gdLst>
                  <a:gd name="connsiteX0" fmla="*/ 0 w 1122805"/>
                  <a:gd name="connsiteY0" fmla="*/ 488420 h 976840"/>
                  <a:gd name="connsiteX1" fmla="*/ 244210 w 1122805"/>
                  <a:gd name="connsiteY1" fmla="*/ 0 h 976840"/>
                  <a:gd name="connsiteX2" fmla="*/ 878595 w 1122805"/>
                  <a:gd name="connsiteY2" fmla="*/ 0 h 976840"/>
                  <a:gd name="connsiteX3" fmla="*/ 1122805 w 1122805"/>
                  <a:gd name="connsiteY3" fmla="*/ 488420 h 976840"/>
                  <a:gd name="connsiteX4" fmla="*/ 878595 w 1122805"/>
                  <a:gd name="connsiteY4" fmla="*/ 976840 h 976840"/>
                  <a:gd name="connsiteX5" fmla="*/ 244210 w 1122805"/>
                  <a:gd name="connsiteY5" fmla="*/ 976840 h 976840"/>
                  <a:gd name="connsiteX6" fmla="*/ 0 w 1122805"/>
                  <a:gd name="connsiteY6" fmla="*/ 488420 h 97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805" h="976840">
                    <a:moveTo>
                      <a:pt x="561403" y="0"/>
                    </a:moveTo>
                    <a:lnTo>
                      <a:pt x="1122804" y="212463"/>
                    </a:lnTo>
                    <a:lnTo>
                      <a:pt x="1122804" y="764377"/>
                    </a:lnTo>
                    <a:lnTo>
                      <a:pt x="561403" y="976840"/>
                    </a:lnTo>
                    <a:lnTo>
                      <a:pt x="1" y="764377"/>
                    </a:lnTo>
                    <a:lnTo>
                      <a:pt x="1" y="212463"/>
                    </a:lnTo>
                    <a:lnTo>
                      <a:pt x="561403" y="0"/>
                    </a:lnTo>
                    <a:close/>
                  </a:path>
                </a:pathLst>
              </a:custGeom>
              <a:solidFill>
                <a:srgbClr val="007D57"/>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52224" tIns="174971" rIns="152225" bIns="174970" numCol="1" spcCol="1270" anchor="ctr" anchorCtr="0">
                <a:noAutofit/>
              </a:bodyPr>
              <a:lstStyle/>
              <a:p>
                <a:pPr marL="0" lvl="0" indent="0" algn="ctr" defTabSz="1600200">
                  <a:lnSpc>
                    <a:spcPct val="90000"/>
                  </a:lnSpc>
                  <a:spcBef>
                    <a:spcPct val="0"/>
                  </a:spcBef>
                  <a:spcAft>
                    <a:spcPct val="35000"/>
                  </a:spcAft>
                  <a:buNone/>
                </a:pPr>
                <a:endParaRPr lang="en-US" sz="3600" kern="1200" dirty="0">
                  <a:solidFill>
                    <a:sysClr val="window" lastClr="FFFFFF"/>
                  </a:solidFill>
                  <a:latin typeface="Calibri" panose="020F0502020204030204"/>
                  <a:ea typeface="+mn-ea"/>
                  <a:cs typeface="+mn-cs"/>
                </a:endParaRPr>
              </a:p>
            </p:txBody>
          </p:sp>
          <p:sp>
            <p:nvSpPr>
              <p:cNvPr id="17" name="Freeform: Shape 16">
                <a:extLst>
                  <a:ext uri="{FF2B5EF4-FFF2-40B4-BE49-F238E27FC236}">
                    <a16:creationId xmlns:a16="http://schemas.microsoft.com/office/drawing/2014/main" id="{5AE1E642-360A-1896-9CA9-6F1C3E7A8782}"/>
                  </a:ext>
                </a:extLst>
              </p:cNvPr>
              <p:cNvSpPr/>
              <p:nvPr/>
            </p:nvSpPr>
            <p:spPr>
              <a:xfrm>
                <a:off x="2005981" y="3290438"/>
                <a:ext cx="976841" cy="1122806"/>
              </a:xfrm>
              <a:custGeom>
                <a:avLst/>
                <a:gdLst>
                  <a:gd name="connsiteX0" fmla="*/ 0 w 1122805"/>
                  <a:gd name="connsiteY0" fmla="*/ 488420 h 976840"/>
                  <a:gd name="connsiteX1" fmla="*/ 244210 w 1122805"/>
                  <a:gd name="connsiteY1" fmla="*/ 0 h 976840"/>
                  <a:gd name="connsiteX2" fmla="*/ 878595 w 1122805"/>
                  <a:gd name="connsiteY2" fmla="*/ 0 h 976840"/>
                  <a:gd name="connsiteX3" fmla="*/ 1122805 w 1122805"/>
                  <a:gd name="connsiteY3" fmla="*/ 488420 h 976840"/>
                  <a:gd name="connsiteX4" fmla="*/ 878595 w 1122805"/>
                  <a:gd name="connsiteY4" fmla="*/ 976840 h 976840"/>
                  <a:gd name="connsiteX5" fmla="*/ 244210 w 1122805"/>
                  <a:gd name="connsiteY5" fmla="*/ 976840 h 976840"/>
                  <a:gd name="connsiteX6" fmla="*/ 0 w 1122805"/>
                  <a:gd name="connsiteY6" fmla="*/ 488420 h 97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805" h="976840">
                    <a:moveTo>
                      <a:pt x="561403" y="0"/>
                    </a:moveTo>
                    <a:lnTo>
                      <a:pt x="1122804" y="212463"/>
                    </a:lnTo>
                    <a:lnTo>
                      <a:pt x="1122804" y="764377"/>
                    </a:lnTo>
                    <a:lnTo>
                      <a:pt x="561403" y="976840"/>
                    </a:lnTo>
                    <a:lnTo>
                      <a:pt x="1" y="764377"/>
                    </a:lnTo>
                    <a:lnTo>
                      <a:pt x="1" y="212463"/>
                    </a:lnTo>
                    <a:lnTo>
                      <a:pt x="561403" y="0"/>
                    </a:lnTo>
                    <a:close/>
                  </a:path>
                </a:pathLst>
              </a:custGeom>
              <a:solidFill>
                <a:srgbClr val="7F8080"/>
              </a:solidFill>
              <a:ln w="12700" cap="flat" cmpd="sng" algn="ctr">
                <a:solidFill>
                  <a:sysClr val="window" lastClr="FFFFFF">
                    <a:hueOff val="0"/>
                    <a:satOff val="0"/>
                    <a:lumOff val="0"/>
                    <a:alphaOff val="0"/>
                  </a:sysClr>
                </a:solidFill>
                <a:prstDash val="solid"/>
                <a:miter lim="800000"/>
              </a:ln>
              <a:effectLst>
                <a:glow rad="101600">
                  <a:srgbClr val="7F8080">
                    <a:alpha val="60000"/>
                  </a:srgbClr>
                </a:glow>
              </a:effectLst>
            </p:spPr>
            <p:style>
              <a:lnRef idx="2">
                <a:scrgbClr r="0" g="0" b="0"/>
              </a:lnRef>
              <a:fillRef idx="1">
                <a:scrgbClr r="0" g="0" b="0"/>
              </a:fillRef>
              <a:effectRef idx="0">
                <a:scrgbClr r="0" g="0" b="0"/>
              </a:effectRef>
              <a:fontRef idx="minor">
                <a:schemeClr val="lt1"/>
              </a:fontRef>
            </p:style>
            <p:txBody>
              <a:bodyPr spcFirstLastPara="0" vert="horz" wrap="square" lIns="285574" tIns="308321" rIns="285575" bIns="308320"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ysClr val="window" lastClr="FFFFFF"/>
                    </a:solidFill>
                    <a:latin typeface="Calibri" panose="020F0502020204030204"/>
                    <a:ea typeface="+mn-ea"/>
                    <a:cs typeface="+mn-cs"/>
                  </a:rPr>
                  <a:t>3</a:t>
                </a:r>
              </a:p>
            </p:txBody>
          </p:sp>
          <p:sp>
            <p:nvSpPr>
              <p:cNvPr id="18" name="Freeform: Shape 17">
                <a:extLst>
                  <a:ext uri="{FF2B5EF4-FFF2-40B4-BE49-F238E27FC236}">
                    <a16:creationId xmlns:a16="http://schemas.microsoft.com/office/drawing/2014/main" id="{F7B1EE3E-89D9-F905-F4C8-7282F257E3C7}"/>
                  </a:ext>
                </a:extLst>
              </p:cNvPr>
              <p:cNvSpPr/>
              <p:nvPr/>
            </p:nvSpPr>
            <p:spPr>
              <a:xfrm>
                <a:off x="3032635" y="3515000"/>
                <a:ext cx="1586429" cy="673683"/>
              </a:xfrm>
              <a:custGeom>
                <a:avLst/>
                <a:gdLst>
                  <a:gd name="connsiteX0" fmla="*/ 0 w 1253050"/>
                  <a:gd name="connsiteY0" fmla="*/ 0 h 673683"/>
                  <a:gd name="connsiteX1" fmla="*/ 1253050 w 1253050"/>
                  <a:gd name="connsiteY1" fmla="*/ 0 h 673683"/>
                  <a:gd name="connsiteX2" fmla="*/ 1253050 w 1253050"/>
                  <a:gd name="connsiteY2" fmla="*/ 673683 h 673683"/>
                  <a:gd name="connsiteX3" fmla="*/ 0 w 1253050"/>
                  <a:gd name="connsiteY3" fmla="*/ 673683 h 673683"/>
                  <a:gd name="connsiteX4" fmla="*/ 0 w 1253050"/>
                  <a:gd name="connsiteY4" fmla="*/ 0 h 67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3050" h="673683">
                    <a:moveTo>
                      <a:pt x="0" y="0"/>
                    </a:moveTo>
                    <a:lnTo>
                      <a:pt x="1253050" y="0"/>
                    </a:lnTo>
                    <a:lnTo>
                      <a:pt x="1253050" y="673683"/>
                    </a:lnTo>
                    <a:lnTo>
                      <a:pt x="0" y="673683"/>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dirty="0">
                    <a:solidFill>
                      <a:srgbClr val="7F8080"/>
                    </a:solidFill>
                    <a:latin typeface="Calibri" panose="020F0502020204030204"/>
                  </a:rPr>
                  <a:t>Continue</a:t>
                </a:r>
                <a:r>
                  <a:rPr lang="en-US" sz="1400" b="1" kern="1200" dirty="0">
                    <a:solidFill>
                      <a:srgbClr val="7F8080"/>
                    </a:solidFill>
                    <a:latin typeface="Calibri" panose="020F0502020204030204"/>
                    <a:ea typeface="+mn-ea"/>
                    <a:cs typeface="+mn-cs"/>
                  </a:rPr>
                  <a:t> Pause: MMG Development</a:t>
                </a:r>
              </a:p>
            </p:txBody>
          </p:sp>
          <p:sp>
            <p:nvSpPr>
              <p:cNvPr id="19" name="Freeform: Shape 18">
                <a:extLst>
                  <a:ext uri="{FF2B5EF4-FFF2-40B4-BE49-F238E27FC236}">
                    <a16:creationId xmlns:a16="http://schemas.microsoft.com/office/drawing/2014/main" id="{136629F7-F921-87EC-8C5C-2C6D9944D530}"/>
                  </a:ext>
                </a:extLst>
              </p:cNvPr>
              <p:cNvSpPr/>
              <p:nvPr/>
            </p:nvSpPr>
            <p:spPr>
              <a:xfrm>
                <a:off x="950994" y="3290438"/>
                <a:ext cx="976841" cy="1122806"/>
              </a:xfrm>
              <a:custGeom>
                <a:avLst/>
                <a:gdLst>
                  <a:gd name="connsiteX0" fmla="*/ 0 w 1122805"/>
                  <a:gd name="connsiteY0" fmla="*/ 488420 h 976840"/>
                  <a:gd name="connsiteX1" fmla="*/ 244210 w 1122805"/>
                  <a:gd name="connsiteY1" fmla="*/ 0 h 976840"/>
                  <a:gd name="connsiteX2" fmla="*/ 878595 w 1122805"/>
                  <a:gd name="connsiteY2" fmla="*/ 0 h 976840"/>
                  <a:gd name="connsiteX3" fmla="*/ 1122805 w 1122805"/>
                  <a:gd name="connsiteY3" fmla="*/ 488420 h 976840"/>
                  <a:gd name="connsiteX4" fmla="*/ 878595 w 1122805"/>
                  <a:gd name="connsiteY4" fmla="*/ 976840 h 976840"/>
                  <a:gd name="connsiteX5" fmla="*/ 244210 w 1122805"/>
                  <a:gd name="connsiteY5" fmla="*/ 976840 h 976840"/>
                  <a:gd name="connsiteX6" fmla="*/ 0 w 1122805"/>
                  <a:gd name="connsiteY6" fmla="*/ 488420 h 97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805" h="976840">
                    <a:moveTo>
                      <a:pt x="561403" y="0"/>
                    </a:moveTo>
                    <a:lnTo>
                      <a:pt x="1122804" y="212463"/>
                    </a:lnTo>
                    <a:lnTo>
                      <a:pt x="1122804" y="764377"/>
                    </a:lnTo>
                    <a:lnTo>
                      <a:pt x="561403" y="976840"/>
                    </a:lnTo>
                    <a:lnTo>
                      <a:pt x="1" y="764377"/>
                    </a:lnTo>
                    <a:lnTo>
                      <a:pt x="1" y="212463"/>
                    </a:lnTo>
                    <a:lnTo>
                      <a:pt x="561403" y="0"/>
                    </a:lnTo>
                    <a:close/>
                  </a:path>
                </a:pathLst>
              </a:custGeom>
              <a:solidFill>
                <a:srgbClr val="7F8080"/>
              </a:solidFill>
              <a:ln w="12700" cap="flat" cmpd="sng" algn="ctr">
                <a:solidFill>
                  <a:sysClr val="window" lastClr="FFFFFF">
                    <a:hueOff val="0"/>
                    <a:satOff val="0"/>
                    <a:lumOff val="0"/>
                    <a:alphaOff val="0"/>
                  </a:sysClr>
                </a:solidFill>
                <a:prstDash val="solid"/>
                <a:miter lim="800000"/>
              </a:ln>
              <a:effectLst>
                <a:glow rad="101600">
                  <a:srgbClr val="7F8080">
                    <a:alpha val="60000"/>
                  </a:srgbClr>
                </a:glow>
              </a:effectLst>
            </p:spPr>
            <p:style>
              <a:lnRef idx="2">
                <a:scrgbClr r="0" g="0" b="0"/>
              </a:lnRef>
              <a:fillRef idx="1">
                <a:scrgbClr r="0" g="0" b="0"/>
              </a:fillRef>
              <a:effectRef idx="0">
                <a:scrgbClr r="0" g="0" b="0"/>
              </a:effectRef>
              <a:fontRef idx="minor">
                <a:schemeClr val="lt1"/>
              </a:fontRef>
            </p:style>
            <p:txBody>
              <a:bodyPr spcFirstLastPara="0" vert="horz" wrap="square" lIns="152224" tIns="174971" rIns="152225" bIns="174970" numCol="1" spcCol="1270" anchor="ctr" anchorCtr="0">
                <a:noAutofit/>
              </a:bodyPr>
              <a:lstStyle/>
              <a:p>
                <a:pPr marL="0" lvl="0" indent="0" algn="ctr" defTabSz="1600200">
                  <a:lnSpc>
                    <a:spcPct val="90000"/>
                  </a:lnSpc>
                  <a:spcBef>
                    <a:spcPct val="0"/>
                  </a:spcBef>
                  <a:spcAft>
                    <a:spcPct val="35000"/>
                  </a:spcAft>
                  <a:buNone/>
                </a:pPr>
                <a:endParaRPr lang="en-US" sz="3600" kern="1200" dirty="0">
                  <a:solidFill>
                    <a:sysClr val="window" lastClr="FFFFFF"/>
                  </a:solidFill>
                  <a:latin typeface="Calibri" panose="020F0502020204030204"/>
                  <a:ea typeface="+mn-ea"/>
                  <a:cs typeface="+mn-cs"/>
                </a:endParaRPr>
              </a:p>
            </p:txBody>
          </p:sp>
        </p:grpSp>
        <p:pic>
          <p:nvPicPr>
            <p:cNvPr id="8" name="Graphic 7" descr="Influencer with solid fill">
              <a:extLst>
                <a:ext uri="{FF2B5EF4-FFF2-40B4-BE49-F238E27FC236}">
                  <a16:creationId xmlns:a16="http://schemas.microsoft.com/office/drawing/2014/main" id="{F8C75405-93C4-3FE1-878F-4B9BF552C7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929" y="3416532"/>
              <a:ext cx="825797" cy="825797"/>
            </a:xfrm>
            <a:prstGeom prst="rect">
              <a:avLst/>
            </a:prstGeom>
          </p:spPr>
        </p:pic>
      </p:grpSp>
      <p:sp>
        <p:nvSpPr>
          <p:cNvPr id="4" name="Text Placeholder 2">
            <a:extLst>
              <a:ext uri="{FF2B5EF4-FFF2-40B4-BE49-F238E27FC236}">
                <a16:creationId xmlns:a16="http://schemas.microsoft.com/office/drawing/2014/main" id="{0481A38E-B1D5-FE58-784A-B14B9D7C01AC}"/>
              </a:ext>
            </a:extLst>
          </p:cNvPr>
          <p:cNvSpPr>
            <a:spLocks noGrp="1"/>
          </p:cNvSpPr>
          <p:nvPr>
            <p:ph type="body" sz="quarter" idx="10"/>
          </p:nvPr>
        </p:nvSpPr>
        <p:spPr>
          <a:xfrm>
            <a:off x="4572000" y="1076979"/>
            <a:ext cx="4114800" cy="3395573"/>
          </a:xfrm>
        </p:spPr>
        <p:txBody>
          <a:bodyPr/>
          <a:lstStyle/>
          <a:p>
            <a:pPr>
              <a:buClr>
                <a:srgbClr val="7F8080"/>
              </a:buClr>
            </a:pPr>
            <a:r>
              <a:rPr lang="en-US" sz="1400" b="1" dirty="0"/>
              <a:t>Step 3: Continue Pause on MMG Development</a:t>
            </a:r>
          </a:p>
          <a:p>
            <a:pPr marL="640080" lvl="1"/>
            <a:r>
              <a:rPr lang="en-US" sz="1200" dirty="0"/>
              <a:t>Plan is under development</a:t>
            </a:r>
          </a:p>
          <a:p>
            <a:pPr marL="640080" lvl="1"/>
            <a:r>
              <a:rPr lang="en-US" sz="1200" dirty="0"/>
              <a:t>MMG drafts will continue to be on pause:</a:t>
            </a:r>
          </a:p>
          <a:p>
            <a:pPr marL="457200" lvl="1" indent="0">
              <a:buNone/>
            </a:pPr>
            <a:endParaRPr lang="en-US" sz="600" dirty="0"/>
          </a:p>
          <a:p>
            <a:pPr marL="457200" lvl="1" indent="0">
              <a:buNone/>
            </a:pPr>
            <a:endParaRPr lang="en-US" sz="600" dirty="0"/>
          </a:p>
          <a:p>
            <a:pPr marL="457200" lvl="1" indent="0">
              <a:buNone/>
            </a:pPr>
            <a:endParaRPr lang="en-US" sz="600" dirty="0"/>
          </a:p>
          <a:p>
            <a:pPr marL="457200" lvl="1" indent="0">
              <a:buNone/>
            </a:pPr>
            <a:endParaRPr lang="en-US" sz="600" dirty="0"/>
          </a:p>
          <a:p>
            <a:pPr marL="640080" lvl="1"/>
            <a:r>
              <a:rPr lang="en-US" sz="1200" dirty="0"/>
              <a:t>MMG exceptions:</a:t>
            </a:r>
            <a:endParaRPr lang="en-US" sz="600" dirty="0"/>
          </a:p>
          <a:p>
            <a:pPr marL="354330" lvl="1" indent="0">
              <a:buNone/>
            </a:pPr>
            <a:endParaRPr lang="en-US" sz="600" dirty="0"/>
          </a:p>
          <a:p>
            <a:pPr marL="354330" lvl="1" indent="0">
              <a:buNone/>
            </a:pPr>
            <a:endParaRPr lang="en-US" sz="600" dirty="0"/>
          </a:p>
          <a:p>
            <a:pPr marL="354330" lvl="1" indent="0">
              <a:buNone/>
            </a:pPr>
            <a:endParaRPr lang="en-US" sz="600" dirty="0"/>
          </a:p>
          <a:p>
            <a:pPr marL="354330" lvl="1" indent="0">
              <a:buNone/>
            </a:pPr>
            <a:endParaRPr lang="en-US" sz="600" dirty="0"/>
          </a:p>
          <a:p>
            <a:pPr marL="354330" lvl="1" indent="0">
              <a:buNone/>
            </a:pPr>
            <a:endParaRPr lang="en-US" sz="600" dirty="0"/>
          </a:p>
          <a:p>
            <a:pPr marL="640080" lvl="1"/>
            <a:r>
              <a:rPr lang="en-US" sz="1200" dirty="0"/>
              <a:t>Consideration and inclusion of NNDSS data standardization and situational awareness efforts</a:t>
            </a:r>
          </a:p>
          <a:p>
            <a:pPr marL="1040130" lvl="2"/>
            <a:r>
              <a:rPr lang="en-US" sz="1000" dirty="0">
                <a:latin typeface="Calibri"/>
                <a:cs typeface="Calibri"/>
              </a:rPr>
              <a:t>Progress of NNDSS data standardization: background research for 9 out of 16 data classes identified are complete, awaiting CSTE and CDC governance approval</a:t>
            </a:r>
          </a:p>
          <a:p>
            <a:pPr marL="1040130" lvl="2"/>
            <a:r>
              <a:rPr lang="en-US" sz="1000" dirty="0"/>
              <a:t>Progress of situational awareness efforts: NNDSS leadership and MMG team continue to have internal discussions about short-term and long-term goals</a:t>
            </a:r>
          </a:p>
        </p:txBody>
      </p:sp>
      <p:graphicFrame>
        <p:nvGraphicFramePr>
          <p:cNvPr id="5" name="Table 16">
            <a:extLst>
              <a:ext uri="{FF2B5EF4-FFF2-40B4-BE49-F238E27FC236}">
                <a16:creationId xmlns:a16="http://schemas.microsoft.com/office/drawing/2014/main" id="{8B8E2FF9-2946-1647-74C4-3C6C33FD91F7}"/>
              </a:ext>
            </a:extLst>
          </p:cNvPr>
          <p:cNvGraphicFramePr>
            <a:graphicFrameLocks noGrp="1"/>
          </p:cNvGraphicFramePr>
          <p:nvPr>
            <p:extLst>
              <p:ext uri="{D42A27DB-BD31-4B8C-83A1-F6EECF244321}">
                <p14:modId xmlns:p14="http://schemas.microsoft.com/office/powerpoint/2010/main" val="3213136496"/>
              </p:ext>
            </p:extLst>
          </p:nvPr>
        </p:nvGraphicFramePr>
        <p:xfrm>
          <a:off x="5305165" y="1796671"/>
          <a:ext cx="2494128" cy="398188"/>
        </p:xfrm>
        <a:graphic>
          <a:graphicData uri="http://schemas.openxmlformats.org/drawingml/2006/table">
            <a:tbl>
              <a:tblPr firstRow="1" bandRow="1"/>
              <a:tblGrid>
                <a:gridCol w="1707476">
                  <a:extLst>
                    <a:ext uri="{9D8B030D-6E8A-4147-A177-3AD203B41FA5}">
                      <a16:colId xmlns:a16="http://schemas.microsoft.com/office/drawing/2014/main" val="3883829934"/>
                    </a:ext>
                  </a:extLst>
                </a:gridCol>
                <a:gridCol w="786652">
                  <a:extLst>
                    <a:ext uri="{9D8B030D-6E8A-4147-A177-3AD203B41FA5}">
                      <a16:colId xmlns:a16="http://schemas.microsoft.com/office/drawing/2014/main" val="815041802"/>
                    </a:ext>
                  </a:extLst>
                </a:gridCol>
              </a:tblGrid>
              <a:tr h="15711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000" baseline="0" dirty="0">
                          <a:solidFill>
                            <a:schemeClr val="accent4">
                              <a:lumMod val="75000"/>
                            </a:schemeClr>
                          </a:solidFill>
                          <a:latin typeface="Calibri" panose="020F0502020204030204" pitchFamily="34" charset="0"/>
                          <a:cs typeface="Calibri" panose="020F0502020204030204" pitchFamily="34" charset="0"/>
                        </a:rPr>
                        <a:t>Alpha-gal Syndrome V1.0</a:t>
                      </a:r>
                    </a:p>
                  </a:txBody>
                  <a:tcPr marL="46693" marR="46693" marT="23347" marB="2334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baseline="0" dirty="0">
                          <a:solidFill>
                            <a:schemeClr val="accent4">
                              <a:lumMod val="75000"/>
                            </a:schemeClr>
                          </a:solidFill>
                          <a:latin typeface="Calibri" panose="020F0502020204030204" pitchFamily="34" charset="0"/>
                          <a:cs typeface="Calibri" panose="020F0502020204030204" pitchFamily="34" charset="0"/>
                        </a:rPr>
                        <a:t>FDD V2.0</a:t>
                      </a:r>
                    </a:p>
                  </a:txBody>
                  <a:tcPr marL="46693" marR="46693" marT="23347" marB="2334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3750916"/>
                  </a:ext>
                </a:extLst>
              </a:tr>
              <a:tr h="9750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000" baseline="0" dirty="0">
                          <a:solidFill>
                            <a:schemeClr val="accent4">
                              <a:lumMod val="75000"/>
                            </a:schemeClr>
                          </a:solidFill>
                          <a:latin typeface="Calibri" panose="020F0502020204030204" pitchFamily="34" charset="0"/>
                          <a:cs typeface="Calibri" panose="020F0502020204030204" pitchFamily="34" charset="0"/>
                        </a:rPr>
                        <a:t>Arboviral V2.0</a:t>
                      </a:r>
                    </a:p>
                  </a:txBody>
                  <a:tcPr marL="46693" marR="46693" marT="23347" marB="2334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0" baseline="0" dirty="0">
                        <a:solidFill>
                          <a:schemeClr val="accent4">
                            <a:lumMod val="75000"/>
                          </a:schemeClr>
                        </a:solidFill>
                        <a:latin typeface="Calibri" panose="020F0502020204030204" pitchFamily="34" charset="0"/>
                        <a:cs typeface="Calibri" panose="020F0502020204030204" pitchFamily="34" charset="0"/>
                      </a:endParaRPr>
                    </a:p>
                  </a:txBody>
                  <a:tcPr marL="46693" marR="46693" marT="23347" marB="2334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070318"/>
                  </a:ext>
                </a:extLst>
              </a:tr>
            </a:tbl>
          </a:graphicData>
        </a:graphic>
      </p:graphicFrame>
      <p:graphicFrame>
        <p:nvGraphicFramePr>
          <p:cNvPr id="3" name="Table 16">
            <a:extLst>
              <a:ext uri="{FF2B5EF4-FFF2-40B4-BE49-F238E27FC236}">
                <a16:creationId xmlns:a16="http://schemas.microsoft.com/office/drawing/2014/main" id="{11FF70DD-626E-5492-D89F-651CA4473B68}"/>
              </a:ext>
            </a:extLst>
          </p:cNvPr>
          <p:cNvGraphicFramePr>
            <a:graphicFrameLocks noGrp="1"/>
          </p:cNvGraphicFramePr>
          <p:nvPr>
            <p:extLst>
              <p:ext uri="{D42A27DB-BD31-4B8C-83A1-F6EECF244321}">
                <p14:modId xmlns:p14="http://schemas.microsoft.com/office/powerpoint/2010/main" val="146920811"/>
              </p:ext>
            </p:extLst>
          </p:nvPr>
        </p:nvGraphicFramePr>
        <p:xfrm>
          <a:off x="5305165" y="2443295"/>
          <a:ext cx="3166481" cy="550588"/>
        </p:xfrm>
        <a:graphic>
          <a:graphicData uri="http://schemas.openxmlformats.org/drawingml/2006/table">
            <a:tbl>
              <a:tblPr firstRow="1" bandRow="1"/>
              <a:tblGrid>
                <a:gridCol w="3166481">
                  <a:extLst>
                    <a:ext uri="{9D8B030D-6E8A-4147-A177-3AD203B41FA5}">
                      <a16:colId xmlns:a16="http://schemas.microsoft.com/office/drawing/2014/main" val="3883829934"/>
                    </a:ext>
                  </a:extLst>
                </a:gridCol>
              </a:tblGrid>
              <a:tr h="15711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000" baseline="0" dirty="0">
                          <a:solidFill>
                            <a:schemeClr val="accent4">
                              <a:lumMod val="75000"/>
                            </a:schemeClr>
                          </a:solidFill>
                        </a:rPr>
                        <a:t>Bacterial Special Pathogens (BSP) V1.0 – NNDSS Data Standardization efforts</a:t>
                      </a:r>
                    </a:p>
                  </a:txBody>
                  <a:tcPr marL="46693" marR="46693" marT="23347" marB="2334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3750916"/>
                  </a:ext>
                </a:extLst>
              </a:tr>
              <a:tr h="9750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000" baseline="0" dirty="0">
                          <a:solidFill>
                            <a:schemeClr val="accent4">
                              <a:lumMod val="75000"/>
                            </a:schemeClr>
                          </a:solidFill>
                        </a:rPr>
                        <a:t>Hepatitis V2.0 – Technology pilot</a:t>
                      </a:r>
                    </a:p>
                  </a:txBody>
                  <a:tcPr marL="46693" marR="46693" marT="23347" marB="2334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070318"/>
                  </a:ext>
                </a:extLst>
              </a:tr>
            </a:tbl>
          </a:graphicData>
        </a:graphic>
      </p:graphicFrame>
      <p:sp>
        <p:nvSpPr>
          <p:cNvPr id="6" name="Slide Number Placeholder 2">
            <a:extLst>
              <a:ext uri="{FF2B5EF4-FFF2-40B4-BE49-F238E27FC236}">
                <a16:creationId xmlns:a16="http://schemas.microsoft.com/office/drawing/2014/main" id="{3F1E7070-33C5-0567-2E94-D87F7F24C8E4}"/>
              </a:ext>
            </a:extLst>
          </p:cNvPr>
          <p:cNvSpPr txBox="1">
            <a:spLocks/>
          </p:cNvSpPr>
          <p:nvPr/>
        </p:nvSpPr>
        <p:spPr>
          <a:xfrm>
            <a:off x="5943600" y="4500563"/>
            <a:ext cx="2743200" cy="365125"/>
          </a:xfrm>
          <a:prstGeom prst="rect">
            <a:avLst/>
          </a:prstGeom>
        </p:spPr>
        <p:txBody>
          <a:bodyPr vert="horz" lIns="91440" tIns="45720" rIns="91440" bIns="45720" rtlCol="0" anchor="ctr">
            <a:normAutofit/>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4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370437029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E327F-E6F1-1F4B-0211-4056F934731F}"/>
              </a:ext>
            </a:extLst>
          </p:cNvPr>
          <p:cNvSpPr>
            <a:spLocks noGrp="1"/>
          </p:cNvSpPr>
          <p:nvPr>
            <p:ph type="title"/>
          </p:nvPr>
        </p:nvSpPr>
        <p:spPr>
          <a:xfrm>
            <a:off x="457200" y="205979"/>
            <a:ext cx="8405446" cy="857250"/>
          </a:xfrm>
        </p:spPr>
        <p:txBody>
          <a:bodyPr lIns="91440" tIns="45720" rIns="91440" bIns="45720" anchor="b" anchorCtr="0"/>
          <a:lstStyle/>
          <a:p>
            <a:r>
              <a:rPr lang="en-US" dirty="0">
                <a:latin typeface="Calibri"/>
                <a:cs typeface="Calibri"/>
              </a:rPr>
              <a:t>Next Steps for Jurisdictions</a:t>
            </a:r>
            <a:endParaRPr lang="en-US" dirty="0"/>
          </a:p>
        </p:txBody>
      </p:sp>
      <p:sp>
        <p:nvSpPr>
          <p:cNvPr id="3" name="Text Placeholder 2">
            <a:extLst>
              <a:ext uri="{FF2B5EF4-FFF2-40B4-BE49-F238E27FC236}">
                <a16:creationId xmlns:a16="http://schemas.microsoft.com/office/drawing/2014/main" id="{F4504FCF-3E19-6D8F-7425-4CD9DE6FBA51}"/>
              </a:ext>
            </a:extLst>
          </p:cNvPr>
          <p:cNvSpPr>
            <a:spLocks noGrp="1"/>
          </p:cNvSpPr>
          <p:nvPr>
            <p:ph type="body" sz="quarter" idx="10"/>
          </p:nvPr>
        </p:nvSpPr>
        <p:spPr/>
        <p:txBody>
          <a:bodyPr/>
          <a:lstStyle/>
          <a:p>
            <a:r>
              <a:rPr lang="en-US" sz="1400" b="1" dirty="0">
                <a:solidFill>
                  <a:srgbClr val="5F5F5F"/>
                </a:solidFill>
              </a:rPr>
              <a:t>Update ELC HIS REDCap Quarter 2 MMG Prioritizations</a:t>
            </a:r>
          </a:p>
          <a:p>
            <a:pPr lvl="1">
              <a:buClrTx/>
            </a:pPr>
            <a:r>
              <a:rPr lang="en-US" sz="1400" dirty="0">
                <a:solidFill>
                  <a:srgbClr val="5F5F5F"/>
                </a:solidFill>
              </a:rPr>
              <a:t>Purpose: Jurisdictions’ MMG prioritizations utilized to organize potential cohorts</a:t>
            </a:r>
          </a:p>
          <a:p>
            <a:pPr lvl="1">
              <a:buClrTx/>
            </a:pPr>
            <a:r>
              <a:rPr lang="en-US" sz="1400" dirty="0">
                <a:solidFill>
                  <a:srgbClr val="5F5F5F"/>
                </a:solidFill>
              </a:rPr>
              <a:t>Update MMG prioritizations by 03/29/2024 </a:t>
            </a:r>
          </a:p>
          <a:p>
            <a:r>
              <a:rPr lang="en-US" sz="1400" dirty="0">
                <a:solidFill>
                  <a:srgbClr val="5F5F5F"/>
                </a:solidFill>
              </a:rPr>
              <a:t>Other methods of notifying CDC of MMG prioritizations:</a:t>
            </a:r>
          </a:p>
          <a:p>
            <a:pPr lvl="1">
              <a:buClrTx/>
            </a:pPr>
            <a:r>
              <a:rPr lang="en-US" sz="1400" dirty="0">
                <a:solidFill>
                  <a:srgbClr val="5F5F5F"/>
                </a:solidFill>
              </a:rPr>
              <a:t>Send email to EDX mailbox (</a:t>
            </a:r>
            <a:r>
              <a:rPr lang="en-US" sz="1400" dirty="0">
                <a:solidFill>
                  <a:srgbClr val="5F5F5F"/>
                </a:solidFill>
                <a:hlinkClick r:id="rId2">
                  <a:extLst>
                    <a:ext uri="{A12FA001-AC4F-418D-AE19-62706E023703}">
                      <ahyp:hlinkClr xmlns:ahyp="http://schemas.microsoft.com/office/drawing/2018/hyperlinkcolor" val="tx"/>
                    </a:ext>
                  </a:extLst>
                </a:hlinkClick>
              </a:rPr>
              <a:t>edx@cdc.gov</a:t>
            </a:r>
            <a:r>
              <a:rPr lang="en-US" sz="1400" dirty="0">
                <a:solidFill>
                  <a:srgbClr val="5F5F5F"/>
                </a:solidFill>
              </a:rPr>
              <a:t>) with Subject Line: “Interest in MMG Cohort – [insert MMG name]”</a:t>
            </a:r>
          </a:p>
          <a:p>
            <a:pPr lvl="1">
              <a:buClrTx/>
            </a:pPr>
            <a:r>
              <a:rPr lang="en-US" sz="1400" dirty="0">
                <a:solidFill>
                  <a:srgbClr val="5F5F5F"/>
                </a:solidFill>
              </a:rPr>
              <a:t>Contact the NBS team via NBSCentral</a:t>
            </a:r>
          </a:p>
          <a:p>
            <a:pPr lvl="1">
              <a:buClrTx/>
            </a:pPr>
            <a:r>
              <a:rPr lang="en-US" sz="1400" dirty="0">
                <a:solidFill>
                  <a:srgbClr val="5F5F5F"/>
                </a:solidFill>
              </a:rPr>
              <a:t>Inform CDC programs of interest in MMG(s)</a:t>
            </a:r>
          </a:p>
          <a:p>
            <a:r>
              <a:rPr lang="en-US" sz="1400" dirty="0">
                <a:solidFill>
                  <a:srgbClr val="5F5F5F"/>
                </a:solidFill>
              </a:rPr>
              <a:t>After potential cohorts are organized, expect APHL to reach out to confirm jurisdictions’ readiness to join MMG cohorts</a:t>
            </a:r>
          </a:p>
        </p:txBody>
      </p:sp>
      <p:sp>
        <p:nvSpPr>
          <p:cNvPr id="7" name="Slide Number Placeholder 2">
            <a:extLst>
              <a:ext uri="{FF2B5EF4-FFF2-40B4-BE49-F238E27FC236}">
                <a16:creationId xmlns:a16="http://schemas.microsoft.com/office/drawing/2014/main" id="{64E5ED7A-B54E-8312-85D2-5436D74F95B2}"/>
              </a:ext>
            </a:extLst>
          </p:cNvPr>
          <p:cNvSpPr txBox="1">
            <a:spLocks/>
          </p:cNvSpPr>
          <p:nvPr/>
        </p:nvSpPr>
        <p:spPr>
          <a:xfrm>
            <a:off x="5943600" y="4500563"/>
            <a:ext cx="2743200" cy="365125"/>
          </a:xfrm>
          <a:prstGeom prst="rect">
            <a:avLst/>
          </a:prstGeom>
        </p:spPr>
        <p:txBody>
          <a:bodyPr vert="horz" lIns="91440" tIns="45720" rIns="91440" bIns="45720" rtlCol="0" anchor="ctr">
            <a:normAutofit/>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400" b="1"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40026281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A3D81-B284-6837-BF26-641BDE93CBF6}"/>
              </a:ext>
            </a:extLst>
          </p:cNvPr>
          <p:cNvSpPr txBox="1">
            <a:spLocks noGrp="1" noChangeArrowheads="1"/>
          </p:cNvSpPr>
          <p:nvPr>
            <p:ph type="title" idx="4294967295"/>
          </p:nvPr>
        </p:nvSpPr>
        <p:spPr>
          <a:xfrm>
            <a:off x="349753" y="195029"/>
            <a:ext cx="6375716" cy="10574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marL="0" marR="0" lvl="0" indent="0" algn="l" defTabSz="914355" rtl="0" eaLnBrk="0" fontAlgn="base" latinLnBrk="0" hangingPunct="0">
              <a:lnSpc>
                <a:spcPct val="100000"/>
              </a:lnSpc>
              <a:spcBef>
                <a:spcPct val="0"/>
              </a:spcBef>
              <a:spcAft>
                <a:spcPts val="600"/>
              </a:spcAft>
              <a:buClrTx/>
              <a:buSzTx/>
              <a:buFontTx/>
              <a:buNone/>
              <a:tabLst/>
              <a:defRPr/>
            </a:pPr>
            <a:r>
              <a:rPr kumimoji="0" lang="en-US" altLang="en-US" sz="3300" b="0" i="0" u="none" strike="noStrike" kern="1200" cap="none" spc="0" normalizeH="0" baseline="0" noProof="0" dirty="0">
                <a:ln>
                  <a:noFill/>
                </a:ln>
                <a:solidFill>
                  <a:srgbClr val="000000"/>
                </a:solidFill>
                <a:effectLst/>
                <a:uLnTx/>
                <a:uFillTx/>
                <a:latin typeface="Avenir Next LT Pro Demi"/>
                <a:ea typeface="+mj-ea"/>
                <a:cs typeface="+mj-cs"/>
              </a:rPr>
              <a:t>Thank you!</a:t>
            </a:r>
            <a:endParaRPr kumimoji="0" lang="en-US" altLang="en-US" sz="2800" b="0" i="0" u="none" strike="noStrike" kern="1200" cap="none" spc="0" normalizeH="0" baseline="0" noProof="0" dirty="0">
              <a:ln>
                <a:noFill/>
              </a:ln>
              <a:solidFill>
                <a:srgbClr val="000000"/>
              </a:solidFill>
              <a:effectLst/>
              <a:uLnTx/>
              <a:uFillTx/>
              <a:latin typeface="Avenir Next LT Pro Demi"/>
              <a:ea typeface="+mj-ea"/>
              <a:cs typeface="+mj-cs"/>
            </a:endParaRPr>
          </a:p>
          <a:p>
            <a:pPr marL="0" marR="0" lvl="0" indent="0" algn="l" defTabSz="914355"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venir Next LT Pro Demi"/>
                <a:ea typeface="+mj-ea"/>
                <a:cs typeface="+mj-cs"/>
              </a:rPr>
              <a:t>Next NNDSS eSHARE: April 16, 2024</a:t>
            </a:r>
          </a:p>
          <a:p>
            <a:pPr marL="0" marR="0" lvl="0" indent="0" algn="l" defTabSz="914355" rtl="0" eaLnBrk="0" fontAlgn="base" latinLnBrk="0" hangingPunct="0">
              <a:lnSpc>
                <a:spcPct val="100000"/>
              </a:lnSpc>
              <a:spcBef>
                <a:spcPct val="0"/>
              </a:spcBef>
              <a:spcAft>
                <a:spcPct val="0"/>
              </a:spcAft>
              <a:buClrTx/>
              <a:buSzTx/>
              <a:buFontTx/>
              <a:buNone/>
              <a:tabLst/>
              <a:defRPr/>
            </a:pPr>
            <a:endParaRPr kumimoji="0" lang="en-US" altLang="en-US" sz="4000" b="0" i="0" u="none" strike="noStrike" kern="1200" cap="none" spc="0" normalizeH="0" baseline="0" noProof="0" dirty="0">
              <a:ln>
                <a:noFill/>
              </a:ln>
              <a:solidFill>
                <a:srgbClr val="0F56DC"/>
              </a:solidFill>
              <a:effectLst/>
              <a:uLnTx/>
              <a:uFillTx/>
              <a:latin typeface="Avenir Next LT Pro Demi" panose="020B0704020202020204" pitchFamily="34" charset="0"/>
              <a:ea typeface="+mj-ea"/>
              <a:cs typeface="+mj-cs"/>
            </a:endParaRPr>
          </a:p>
        </p:txBody>
      </p:sp>
      <p:pic>
        <p:nvPicPr>
          <p:cNvPr id="3" name="Graphic 2" descr="Open book with solid fill">
            <a:extLst>
              <a:ext uri="{FF2B5EF4-FFF2-40B4-BE49-F238E27FC236}">
                <a16:creationId xmlns:a16="http://schemas.microsoft.com/office/drawing/2014/main" id="{C72DCD70-0043-FA9F-8EC5-A9D5420B6E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7555" y="1386058"/>
            <a:ext cx="606509" cy="606509"/>
          </a:xfrm>
          <a:prstGeom prst="rect">
            <a:avLst/>
          </a:prstGeom>
        </p:spPr>
      </p:pic>
      <p:sp>
        <p:nvSpPr>
          <p:cNvPr id="4" name="Content Placeholder 2">
            <a:extLst>
              <a:ext uri="{FF2B5EF4-FFF2-40B4-BE49-F238E27FC236}">
                <a16:creationId xmlns:a16="http://schemas.microsoft.com/office/drawing/2014/main" id="{219ED08D-2FB3-8D19-1085-035E6690EA9B}"/>
              </a:ext>
            </a:extLst>
          </p:cNvPr>
          <p:cNvSpPr txBox="1">
            <a:spLocks/>
          </p:cNvSpPr>
          <p:nvPr/>
        </p:nvSpPr>
        <p:spPr bwMode="auto">
          <a:xfrm>
            <a:off x="149307" y="2029117"/>
            <a:ext cx="2109629" cy="54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342866"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300" b="0" i="0" u="none" strike="noStrike" kern="1200" cap="none" spc="0" normalizeH="0" baseline="0" noProof="0" dirty="0">
                <a:ln>
                  <a:noFill/>
                </a:ln>
                <a:solidFill>
                  <a:srgbClr val="28434E"/>
                </a:solidFill>
                <a:effectLst/>
                <a:uLnTx/>
                <a:uFillTx/>
                <a:latin typeface="AvenirNext LT Pro Regular" panose="020B0504020202020204" pitchFamily="34" charset="77"/>
              </a:rPr>
              <a:t>Subscribe to </a:t>
            </a:r>
            <a:br>
              <a:rPr kumimoji="0" lang="en-US" altLang="en-US" sz="1300" b="0" i="0" u="none" strike="noStrike" kern="1200" cap="none" spc="0" normalizeH="0" baseline="0" noProof="0" dirty="0">
                <a:ln>
                  <a:noFill/>
                </a:ln>
                <a:solidFill>
                  <a:srgbClr val="28434E"/>
                </a:solidFill>
                <a:effectLst/>
                <a:uLnTx/>
                <a:uFillTx/>
                <a:latin typeface="AvenirNext LT Pro Regular" panose="020B0504020202020204" pitchFamily="34" charset="77"/>
              </a:rPr>
            </a:br>
            <a:r>
              <a:rPr kumimoji="0" lang="en-US" altLang="en-US" sz="1300" b="0" i="1" u="none" strike="noStrike" kern="1200" cap="none" spc="0" normalizeH="0" baseline="0" noProof="0" dirty="0">
                <a:ln>
                  <a:noFill/>
                </a:ln>
                <a:solidFill>
                  <a:srgbClr val="28434E"/>
                </a:solidFill>
                <a:effectLst/>
                <a:uLnTx/>
                <a:uFillTx/>
                <a:latin typeface="AvenirNext LT Pro Regular" panose="020B0504020202020204" pitchFamily="34" charset="77"/>
                <a:hlinkClick r:id="rId5"/>
              </a:rPr>
              <a:t>Case Surveillance News</a:t>
            </a:r>
            <a:endParaRPr kumimoji="0" lang="en-US" altLang="en-US" sz="1300" b="0" i="0" u="none" strike="noStrike" kern="1200" cap="none" spc="0" normalizeH="0" baseline="0" noProof="0" dirty="0">
              <a:ln>
                <a:noFill/>
              </a:ln>
              <a:solidFill>
                <a:srgbClr val="28434E"/>
              </a:solidFill>
              <a:effectLst/>
              <a:uLnTx/>
              <a:uFillTx/>
              <a:latin typeface="AvenirNext LT Pro Regular" panose="020B0504020202020204" pitchFamily="34" charset="77"/>
            </a:endParaRPr>
          </a:p>
        </p:txBody>
      </p:sp>
      <p:pic>
        <p:nvPicPr>
          <p:cNvPr id="6" name="Graphic 5" descr="Blueprint with solid fill">
            <a:extLst>
              <a:ext uri="{FF2B5EF4-FFF2-40B4-BE49-F238E27FC236}">
                <a16:creationId xmlns:a16="http://schemas.microsoft.com/office/drawing/2014/main" id="{461D9587-9057-19D5-A3A3-8C3D6991406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16091" y="1386058"/>
            <a:ext cx="606509" cy="606509"/>
          </a:xfrm>
          <a:prstGeom prst="rect">
            <a:avLst/>
          </a:prstGeom>
        </p:spPr>
      </p:pic>
      <p:sp>
        <p:nvSpPr>
          <p:cNvPr id="7" name="Content Placeholder 2">
            <a:extLst>
              <a:ext uri="{FF2B5EF4-FFF2-40B4-BE49-F238E27FC236}">
                <a16:creationId xmlns:a16="http://schemas.microsoft.com/office/drawing/2014/main" id="{DB43BA15-7EB6-0682-4084-51C7068F3DAE}"/>
              </a:ext>
            </a:extLst>
          </p:cNvPr>
          <p:cNvSpPr txBox="1">
            <a:spLocks/>
          </p:cNvSpPr>
          <p:nvPr/>
        </p:nvSpPr>
        <p:spPr bwMode="auto">
          <a:xfrm>
            <a:off x="2410856" y="2029117"/>
            <a:ext cx="2109630" cy="54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342866"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300" b="0" i="0" u="none" strike="noStrike" kern="1200" cap="none" spc="0" normalizeH="0" baseline="0" noProof="0" dirty="0">
                <a:ln>
                  <a:noFill/>
                </a:ln>
                <a:solidFill>
                  <a:srgbClr val="28434E"/>
                </a:solidFill>
                <a:effectLst/>
                <a:uLnTx/>
                <a:uFillTx/>
                <a:latin typeface="AvenirNext LT Pro Regular" panose="020B0504020202020204" pitchFamily="34" charset="77"/>
              </a:rPr>
              <a:t>Access NNDSS’ </a:t>
            </a:r>
            <a:r>
              <a:rPr kumimoji="0" lang="en-US" altLang="en-US" sz="1300" b="0" i="0" u="none" strike="noStrike" kern="1200" cap="none" spc="0" normalizeH="0" baseline="0" noProof="0" dirty="0">
                <a:ln>
                  <a:noFill/>
                </a:ln>
                <a:solidFill>
                  <a:srgbClr val="28434E"/>
                </a:solidFill>
                <a:effectLst/>
                <a:uLnTx/>
                <a:uFillTx/>
                <a:latin typeface="AvenirNext LT Pro Regular" panose="020B0504020202020204" pitchFamily="34" charset="77"/>
                <a:hlinkClick r:id="rId5"/>
              </a:rPr>
              <a:t>Technical Resource Center</a:t>
            </a:r>
            <a:endParaRPr kumimoji="0" lang="en-US" altLang="en-US" sz="1300" b="0" i="0" u="none" strike="noStrike" kern="1200" cap="none" spc="0" normalizeH="0" baseline="0" noProof="0" dirty="0">
              <a:ln>
                <a:noFill/>
              </a:ln>
              <a:solidFill>
                <a:srgbClr val="28434E"/>
              </a:solidFill>
              <a:effectLst/>
              <a:uLnTx/>
              <a:uFillTx/>
              <a:latin typeface="AvenirNext LT Pro Regular" panose="020B0504020202020204" pitchFamily="34" charset="77"/>
            </a:endParaRPr>
          </a:p>
        </p:txBody>
      </p:sp>
      <p:pic>
        <p:nvPicPr>
          <p:cNvPr id="8" name="Graphic 7" descr="Cloud Computing with solid fill">
            <a:extLst>
              <a:ext uri="{FF2B5EF4-FFF2-40B4-BE49-F238E27FC236}">
                <a16:creationId xmlns:a16="http://schemas.microsoft.com/office/drawing/2014/main" id="{CF486A8F-3175-C174-37C2-E86C662F885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44275" y="1386058"/>
            <a:ext cx="606509" cy="606509"/>
          </a:xfrm>
          <a:prstGeom prst="rect">
            <a:avLst/>
          </a:prstGeom>
        </p:spPr>
      </p:pic>
      <p:sp>
        <p:nvSpPr>
          <p:cNvPr id="9" name="Content Placeholder 2">
            <a:extLst>
              <a:ext uri="{FF2B5EF4-FFF2-40B4-BE49-F238E27FC236}">
                <a16:creationId xmlns:a16="http://schemas.microsoft.com/office/drawing/2014/main" id="{8F62E3BD-3D78-C277-5E63-1F2BC8F47E6B}"/>
              </a:ext>
            </a:extLst>
          </p:cNvPr>
          <p:cNvSpPr txBox="1">
            <a:spLocks/>
          </p:cNvSpPr>
          <p:nvPr/>
        </p:nvSpPr>
        <p:spPr bwMode="auto">
          <a:xfrm>
            <a:off x="4615840" y="2029117"/>
            <a:ext cx="2109629" cy="54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342866"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300" b="0" i="0" u="none" strike="noStrike" kern="1200" cap="none" spc="0" normalizeH="0" baseline="0" noProof="0" dirty="0">
                <a:ln>
                  <a:noFill/>
                </a:ln>
                <a:solidFill>
                  <a:srgbClr val="28434E"/>
                </a:solidFill>
                <a:effectLst/>
                <a:uLnTx/>
                <a:uFillTx/>
                <a:latin typeface="AvenirNext LT Pro Regular" panose="020B0504020202020204" pitchFamily="34" charset="77"/>
              </a:rPr>
              <a:t>Email </a:t>
            </a:r>
            <a:r>
              <a:rPr kumimoji="0" lang="en-US" altLang="en-US" sz="1300" b="0" i="0" u="none" strike="noStrike" kern="1200" cap="none" spc="0" normalizeH="0" baseline="0" noProof="0" dirty="0">
                <a:ln>
                  <a:noFill/>
                </a:ln>
                <a:solidFill>
                  <a:srgbClr val="28434E"/>
                </a:solidFill>
                <a:effectLst/>
                <a:uLnTx/>
                <a:uFillTx/>
                <a:latin typeface="AvenirNext LT Pro Regular" panose="020B0504020202020204" pitchFamily="34" charset="77"/>
                <a:hlinkClick r:id="rId10"/>
              </a:rPr>
              <a:t>edx@cdc.gov</a:t>
            </a:r>
            <a:r>
              <a:rPr kumimoji="0" lang="en-US" altLang="en-US" sz="1300" b="0" i="0" u="none" strike="noStrike" kern="1200" cap="none" spc="0" normalizeH="0" baseline="0" noProof="0" dirty="0">
                <a:ln>
                  <a:noFill/>
                </a:ln>
                <a:solidFill>
                  <a:srgbClr val="28434E"/>
                </a:solidFill>
                <a:effectLst/>
                <a:uLnTx/>
                <a:uFillTx/>
                <a:latin typeface="AvenirNext LT Pro Regular" panose="020B0504020202020204" pitchFamily="34" charset="77"/>
              </a:rPr>
              <a:t> for technical help</a:t>
            </a:r>
          </a:p>
        </p:txBody>
      </p:sp>
      <p:pic>
        <p:nvPicPr>
          <p:cNvPr id="10" name="Graphic 9" descr="Blockchain with solid fill">
            <a:extLst>
              <a:ext uri="{FF2B5EF4-FFF2-40B4-BE49-F238E27FC236}">
                <a16:creationId xmlns:a16="http://schemas.microsoft.com/office/drawing/2014/main" id="{BA5C72EA-9314-B7E4-B7EC-C32ABFEDFD7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81080" y="1386058"/>
            <a:ext cx="606509" cy="606509"/>
          </a:xfrm>
          <a:prstGeom prst="rect">
            <a:avLst/>
          </a:prstGeom>
        </p:spPr>
      </p:pic>
      <p:sp>
        <p:nvSpPr>
          <p:cNvPr id="11" name="Content Placeholder 2">
            <a:extLst>
              <a:ext uri="{FF2B5EF4-FFF2-40B4-BE49-F238E27FC236}">
                <a16:creationId xmlns:a16="http://schemas.microsoft.com/office/drawing/2014/main" id="{6C7F112F-730A-D920-C2DC-62B4F229F505}"/>
              </a:ext>
            </a:extLst>
          </p:cNvPr>
          <p:cNvSpPr txBox="1">
            <a:spLocks/>
          </p:cNvSpPr>
          <p:nvPr/>
        </p:nvSpPr>
        <p:spPr bwMode="auto">
          <a:xfrm>
            <a:off x="6820821" y="2029117"/>
            <a:ext cx="2286640" cy="54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342866"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300" b="0" i="0" u="none" strike="noStrike" kern="1200" cap="none" spc="0" normalizeH="0" baseline="0" noProof="0" dirty="0">
                <a:ln>
                  <a:noFill/>
                </a:ln>
                <a:solidFill>
                  <a:srgbClr val="28434E"/>
                </a:solidFill>
                <a:effectLst/>
                <a:uLnTx/>
                <a:uFillTx/>
                <a:latin typeface="AvenirNext LT Pro Regular" panose="020B0504020202020204" pitchFamily="34" charset="77"/>
              </a:rPr>
              <a:t>Learn about </a:t>
            </a:r>
            <a:r>
              <a:rPr kumimoji="0" lang="en-US" altLang="en-US" sz="1300" b="0" i="0" u="none" strike="noStrike" kern="1200" cap="none" spc="0" normalizeH="0" baseline="0" noProof="0" dirty="0">
                <a:ln>
                  <a:noFill/>
                </a:ln>
                <a:solidFill>
                  <a:srgbClr val="28434E"/>
                </a:solidFill>
                <a:effectLst/>
                <a:uLnTx/>
                <a:uFillTx/>
                <a:latin typeface="AvenirNext LT Pro Regular" panose="020B0504020202020204" pitchFamily="34" charset="77"/>
                <a:hlinkClick r:id="rId13"/>
              </a:rPr>
              <a:t>case surveillance modernization</a:t>
            </a:r>
            <a:endParaRPr kumimoji="0" lang="en-US" altLang="en-US" sz="1300" b="0" i="0" u="none" strike="noStrike" kern="1200" cap="none" spc="0" normalizeH="0" baseline="0" noProof="0" dirty="0">
              <a:ln>
                <a:noFill/>
              </a:ln>
              <a:solidFill>
                <a:srgbClr val="28434E"/>
              </a:solidFill>
              <a:effectLst/>
              <a:uLnTx/>
              <a:uFillTx/>
              <a:latin typeface="AvenirNext LT Pro Regular" panose="020B0504020202020204" pitchFamily="34" charset="77"/>
            </a:endParaRPr>
          </a:p>
        </p:txBody>
      </p:sp>
    </p:spTree>
    <p:extLst>
      <p:ext uri="{BB962C8B-B14F-4D97-AF65-F5344CB8AC3E}">
        <p14:creationId xmlns:p14="http://schemas.microsoft.com/office/powerpoint/2010/main" val="185199377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Agenda</a:t>
            </a:r>
          </a:p>
        </p:txBody>
      </p:sp>
      <p:sp>
        <p:nvSpPr>
          <p:cNvPr id="3" name="Content Placeholder 2"/>
          <p:cNvSpPr>
            <a:spLocks noGrp="1"/>
          </p:cNvSpPr>
          <p:nvPr>
            <p:ph type="body" sz="quarter" idx="10"/>
          </p:nvPr>
        </p:nvSpPr>
        <p:spPr>
          <a:xfrm>
            <a:off x="457200" y="1158875"/>
            <a:ext cx="5740400" cy="3341688"/>
          </a:xfrm>
        </p:spPr>
        <p:txBody>
          <a:bodyPr/>
          <a:lstStyle/>
          <a:p>
            <a:r>
              <a:rPr lang="en-US" dirty="0">
                <a:latin typeface="Calibri"/>
                <a:cs typeface="Calibri"/>
              </a:rPr>
              <a:t>NNDSS Welcome and Announcements</a:t>
            </a:r>
          </a:p>
          <a:p>
            <a:r>
              <a:rPr lang="en-US" dirty="0">
                <a:latin typeface="Calibri"/>
                <a:cs typeface="Calibri"/>
              </a:rPr>
              <a:t>Lifting the Message Mapping Guide (MMG) Onboarding Pause</a:t>
            </a:r>
          </a:p>
          <a:p>
            <a:r>
              <a:rPr lang="en-US" dirty="0">
                <a:latin typeface="Calibri"/>
                <a:cs typeface="Calibri"/>
              </a:rPr>
              <a:t>Questions and Answers</a:t>
            </a:r>
            <a:endParaRPr lang="en-US" dirty="0">
              <a:cs typeface="Calibri"/>
            </a:endParaRPr>
          </a:p>
          <a:p>
            <a:endParaRPr lang="en-US" dirty="0"/>
          </a:p>
          <a:p>
            <a:endParaRPr lang="en-US" dirty="0">
              <a:cs typeface="Calibri" panose="020F0502020204030204" pitchFamily="34" charset="0"/>
            </a:endParaRPr>
          </a:p>
        </p:txBody>
      </p:sp>
      <p:pic>
        <p:nvPicPr>
          <p:cNvPr id="2" name="Picture 1">
            <a:extLst>
              <a:ext uri="{FF2B5EF4-FFF2-40B4-BE49-F238E27FC236}">
                <a16:creationId xmlns:a16="http://schemas.microsoft.com/office/drawing/2014/main" id="{8ACF9129-6124-1747-9A8C-BE36FFC0FE6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89408" y="1626504"/>
            <a:ext cx="2761752" cy="2874059"/>
          </a:xfrm>
          <a:prstGeom prst="rect">
            <a:avLst/>
          </a:prstGeom>
        </p:spPr>
      </p:pic>
      <p:sp>
        <p:nvSpPr>
          <p:cNvPr id="5" name="Slide Number Placeholder 2">
            <a:extLst>
              <a:ext uri="{FF2B5EF4-FFF2-40B4-BE49-F238E27FC236}">
                <a16:creationId xmlns:a16="http://schemas.microsoft.com/office/drawing/2014/main" id="{7E4C171D-DFB5-7601-E914-195E1644C0BB}"/>
              </a:ext>
            </a:extLst>
          </p:cNvPr>
          <p:cNvSpPr txBox="1">
            <a:spLocks/>
          </p:cNvSpPr>
          <p:nvPr/>
        </p:nvSpPr>
        <p:spPr>
          <a:xfrm>
            <a:off x="5943600" y="4500563"/>
            <a:ext cx="2743200" cy="365125"/>
          </a:xfrm>
          <a:prstGeom prst="rect">
            <a:avLst/>
          </a:prstGeom>
        </p:spPr>
        <p:txBody>
          <a:bodyPr vert="horz" lIns="91440" tIns="45720" rIns="91440" bIns="45720" rtlCol="0" anchor="ctr">
            <a:normAutofit/>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4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247195664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2" y="2491765"/>
            <a:ext cx="8294913" cy="871538"/>
          </a:xfrm>
        </p:spPr>
        <p:txBody>
          <a:bodyPr/>
          <a:lstStyle/>
          <a:p>
            <a:r>
              <a:rPr lang="en-US" dirty="0"/>
              <a:t>NNDSS Updates and Announcements</a:t>
            </a:r>
          </a:p>
        </p:txBody>
      </p:sp>
      <p:sp>
        <p:nvSpPr>
          <p:cNvPr id="6" name="Text Placeholder 5"/>
          <p:cNvSpPr>
            <a:spLocks noGrp="1"/>
          </p:cNvSpPr>
          <p:nvPr>
            <p:ph type="body" idx="1"/>
          </p:nvPr>
        </p:nvSpPr>
        <p:spPr>
          <a:xfrm>
            <a:off x="457201" y="3888224"/>
            <a:ext cx="7772400" cy="1088625"/>
          </a:xfrm>
        </p:spPr>
        <p:txBody>
          <a:bodyPr/>
          <a:lstStyle/>
          <a:p>
            <a:r>
              <a:rPr lang="en-US" dirty="0"/>
              <a:t>Keaton Hughes, MPH</a:t>
            </a:r>
          </a:p>
          <a:p>
            <a:r>
              <a:rPr lang="en-US" dirty="0"/>
              <a:t>Office of Public Health Data, Surveillance, and Technology</a:t>
            </a:r>
          </a:p>
        </p:txBody>
      </p:sp>
    </p:spTree>
    <p:extLst>
      <p:ext uri="{BB962C8B-B14F-4D97-AF65-F5344CB8AC3E}">
        <p14:creationId xmlns:p14="http://schemas.microsoft.com/office/powerpoint/2010/main" val="702757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E327F-E6F1-1F4B-0211-4056F934731F}"/>
              </a:ext>
            </a:extLst>
          </p:cNvPr>
          <p:cNvSpPr>
            <a:spLocks noGrp="1"/>
          </p:cNvSpPr>
          <p:nvPr>
            <p:ph type="title"/>
          </p:nvPr>
        </p:nvSpPr>
        <p:spPr/>
        <p:txBody>
          <a:bodyPr lIns="91440" tIns="45720" rIns="91440" bIns="45720" anchor="b" anchorCtr="0"/>
          <a:lstStyle/>
          <a:p>
            <a:r>
              <a:rPr lang="en-US" dirty="0">
                <a:latin typeface="Calibri"/>
                <a:cs typeface="Calibri"/>
              </a:rPr>
              <a:t>2024 </a:t>
            </a:r>
            <a:r>
              <a:rPr lang="en-US" dirty="0">
                <a:hlinkClick r:id="rId2"/>
              </a:rPr>
              <a:t>Case Definitions</a:t>
            </a:r>
            <a:r>
              <a:rPr lang="en-US" dirty="0"/>
              <a:t> </a:t>
            </a:r>
            <a:r>
              <a:rPr lang="en-US" dirty="0">
                <a:latin typeface="Calibri"/>
                <a:cs typeface="Calibri"/>
              </a:rPr>
              <a:t>Available Soon</a:t>
            </a:r>
            <a:endParaRPr lang="en-US" dirty="0"/>
          </a:p>
        </p:txBody>
      </p:sp>
      <p:sp>
        <p:nvSpPr>
          <p:cNvPr id="3" name="Text Placeholder 2">
            <a:extLst>
              <a:ext uri="{FF2B5EF4-FFF2-40B4-BE49-F238E27FC236}">
                <a16:creationId xmlns:a16="http://schemas.microsoft.com/office/drawing/2014/main" id="{F4504FCF-3E19-6D8F-7425-4CD9DE6FBA51}"/>
              </a:ext>
            </a:extLst>
          </p:cNvPr>
          <p:cNvSpPr>
            <a:spLocks noGrp="1"/>
          </p:cNvSpPr>
          <p:nvPr>
            <p:ph type="body" sz="quarter" idx="10"/>
          </p:nvPr>
        </p:nvSpPr>
        <p:spPr/>
        <p:txBody>
          <a:bodyPr numCol="2"/>
          <a:lstStyle/>
          <a:p>
            <a:r>
              <a:rPr lang="en-US" sz="1800" b="1" dirty="0"/>
              <a:t>Nationally notifiable conditions:</a:t>
            </a:r>
          </a:p>
          <a:p>
            <a:pPr lvl="1"/>
            <a:r>
              <a:rPr lang="en-US" sz="1500" dirty="0"/>
              <a:t>Anaplasmosis</a:t>
            </a:r>
          </a:p>
          <a:p>
            <a:pPr lvl="1"/>
            <a:r>
              <a:rPr lang="en-US" sz="1500" dirty="0"/>
              <a:t>Congenital Toxoplasmosis</a:t>
            </a:r>
          </a:p>
          <a:p>
            <a:pPr lvl="1"/>
            <a:r>
              <a:rPr lang="en-US" sz="1500" dirty="0"/>
              <a:t>Ehrlichiosis</a:t>
            </a:r>
          </a:p>
          <a:p>
            <a:pPr lvl="1"/>
            <a:r>
              <a:rPr lang="en-US" sz="1500" dirty="0"/>
              <a:t>Hepatitis B, acute and chronic</a:t>
            </a:r>
          </a:p>
          <a:p>
            <a:pPr lvl="1"/>
            <a:r>
              <a:rPr lang="en-US" sz="1500" dirty="0"/>
              <a:t>Invasive Cronobacter infection among infants</a:t>
            </a:r>
          </a:p>
          <a:p>
            <a:pPr lvl="1"/>
            <a:r>
              <a:rPr lang="en-US" sz="1500" dirty="0"/>
              <a:t>Mumps</a:t>
            </a:r>
          </a:p>
          <a:p>
            <a:pPr lvl="1"/>
            <a:r>
              <a:rPr lang="en-US" sz="1500" dirty="0"/>
              <a:t>Nonparalytic Poliovirus</a:t>
            </a:r>
          </a:p>
          <a:p>
            <a:pPr lvl="1"/>
            <a:r>
              <a:rPr lang="en-US" sz="1500" dirty="0"/>
              <a:t>Paralytic Poliomyelitis</a:t>
            </a:r>
          </a:p>
          <a:p>
            <a:pPr lvl="1"/>
            <a:r>
              <a:rPr lang="en-US" sz="1500" dirty="0"/>
              <a:t>Varicella</a:t>
            </a:r>
          </a:p>
          <a:p>
            <a:pPr lvl="1"/>
            <a:r>
              <a:rPr lang="en-US" sz="1500" dirty="0"/>
              <a:t>Zika disease</a:t>
            </a:r>
          </a:p>
          <a:p>
            <a:r>
              <a:rPr lang="en-US" sz="1800" b="1" dirty="0"/>
              <a:t>Standardized surveillance:</a:t>
            </a:r>
          </a:p>
          <a:p>
            <a:pPr lvl="1"/>
            <a:r>
              <a:rPr lang="en-US" sz="1500" dirty="0"/>
              <a:t>Congenital Cytomegalovirus</a:t>
            </a:r>
          </a:p>
          <a:p>
            <a:pPr lvl="1"/>
            <a:r>
              <a:rPr lang="en-US" sz="1500" dirty="0"/>
              <a:t>Toxoplasmosis and Congenital Toxoplasmosis</a:t>
            </a:r>
          </a:p>
          <a:p>
            <a:pPr marL="457200" lvl="1" indent="0">
              <a:buNone/>
            </a:pPr>
            <a:endParaRPr lang="en-US" sz="1800" dirty="0"/>
          </a:p>
          <a:p>
            <a:pPr lvl="1"/>
            <a:endParaRPr lang="en-US" sz="1800" b="1" dirty="0"/>
          </a:p>
        </p:txBody>
      </p:sp>
      <p:sp>
        <p:nvSpPr>
          <p:cNvPr id="7" name="Slide Number Placeholder 2">
            <a:extLst>
              <a:ext uri="{FF2B5EF4-FFF2-40B4-BE49-F238E27FC236}">
                <a16:creationId xmlns:a16="http://schemas.microsoft.com/office/drawing/2014/main" id="{64E5ED7A-B54E-8312-85D2-5436D74F95B2}"/>
              </a:ext>
            </a:extLst>
          </p:cNvPr>
          <p:cNvSpPr txBox="1">
            <a:spLocks/>
          </p:cNvSpPr>
          <p:nvPr/>
        </p:nvSpPr>
        <p:spPr>
          <a:xfrm>
            <a:off x="5943600" y="4500563"/>
            <a:ext cx="2743200" cy="365125"/>
          </a:xfrm>
          <a:prstGeom prst="rect">
            <a:avLst/>
          </a:prstGeom>
        </p:spPr>
        <p:txBody>
          <a:bodyPr vert="horz" lIns="91440" tIns="45720" rIns="91440" bIns="45720" rtlCol="0" anchor="ctr">
            <a:normAutofit/>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4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90167657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E327F-E6F1-1F4B-0211-4056F934731F}"/>
              </a:ext>
            </a:extLst>
          </p:cNvPr>
          <p:cNvSpPr>
            <a:spLocks noGrp="1"/>
          </p:cNvSpPr>
          <p:nvPr>
            <p:ph type="title"/>
          </p:nvPr>
        </p:nvSpPr>
        <p:spPr/>
        <p:txBody>
          <a:bodyPr lIns="91440" tIns="45720" rIns="91440" bIns="45720" anchor="b" anchorCtr="0"/>
          <a:lstStyle/>
          <a:p>
            <a:r>
              <a:rPr lang="en-US" dirty="0">
                <a:latin typeface="Calibri"/>
                <a:cs typeface="Calibri"/>
              </a:rPr>
              <a:t>Updated 2024 Documents on NNDSS Website</a:t>
            </a:r>
            <a:endParaRPr lang="en-US" dirty="0">
              <a:cs typeface="Calibri"/>
            </a:endParaRPr>
          </a:p>
        </p:txBody>
      </p:sp>
      <p:sp>
        <p:nvSpPr>
          <p:cNvPr id="7" name="Slide Number Placeholder 2">
            <a:extLst>
              <a:ext uri="{FF2B5EF4-FFF2-40B4-BE49-F238E27FC236}">
                <a16:creationId xmlns:a16="http://schemas.microsoft.com/office/drawing/2014/main" id="{64E5ED7A-B54E-8312-85D2-5436D74F95B2}"/>
              </a:ext>
            </a:extLst>
          </p:cNvPr>
          <p:cNvSpPr txBox="1">
            <a:spLocks/>
          </p:cNvSpPr>
          <p:nvPr/>
        </p:nvSpPr>
        <p:spPr>
          <a:xfrm>
            <a:off x="5943600" y="4500563"/>
            <a:ext cx="2743200" cy="365125"/>
          </a:xfrm>
          <a:prstGeom prst="rect">
            <a:avLst/>
          </a:prstGeom>
        </p:spPr>
        <p:txBody>
          <a:bodyPr vert="horz" lIns="91440" tIns="45720" rIns="91440" bIns="45720" rtlCol="0" anchor="ctr">
            <a:normAutofit/>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4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3" name="Text Placeholder 2">
            <a:extLst>
              <a:ext uri="{FF2B5EF4-FFF2-40B4-BE49-F238E27FC236}">
                <a16:creationId xmlns:a16="http://schemas.microsoft.com/office/drawing/2014/main" id="{3CB8367B-F000-F214-68F9-F766D1591122}"/>
              </a:ext>
            </a:extLst>
          </p:cNvPr>
          <p:cNvSpPr>
            <a:spLocks noGrp="1"/>
          </p:cNvSpPr>
          <p:nvPr>
            <p:ph type="body" sz="quarter" idx="10"/>
          </p:nvPr>
        </p:nvSpPr>
        <p:spPr>
          <a:xfrm>
            <a:off x="457200" y="1158875"/>
            <a:ext cx="8229600" cy="3341688"/>
          </a:xfrm>
        </p:spPr>
        <p:txBody>
          <a:bodyPr/>
          <a:lstStyle/>
          <a:p>
            <a:pPr marL="0" indent="0">
              <a:buNone/>
            </a:pPr>
            <a:r>
              <a:rPr lang="en-US" sz="1600" dirty="0">
                <a:latin typeface="Open Sans" panose="020B0606030504020204" pitchFamily="34" charset="0"/>
                <a:ea typeface="Open Sans" panose="020B0606030504020204" pitchFamily="34" charset="0"/>
                <a:cs typeface="Open Sans" panose="020B0606030504020204" pitchFamily="34" charset="0"/>
                <a:hlinkClick r:id="rId2"/>
              </a:rPr>
              <a:t>NNDSS Event Codes &amp; Other Surveillance Resources (landing page for the following)</a:t>
            </a:r>
            <a:endParaRPr lang="fr-FR" sz="16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600" u="sng" dirty="0">
              <a:solidFill>
                <a:srgbClr val="075290"/>
              </a:solidFill>
              <a:latin typeface="Open Sans" panose="020B0606030504020204" pitchFamily="34" charset="0"/>
              <a:hlinkClick r:id="rId3" tooltip="CSTE Position Statement: Policy and Procedure for Timeliness of Case Notifications document"/>
            </a:endParaRPr>
          </a:p>
          <a:p>
            <a:r>
              <a:rPr lang="en-US" sz="1600" b="0" i="0" u="sng" dirty="0">
                <a:solidFill>
                  <a:srgbClr val="075290"/>
                </a:solidFill>
                <a:effectLst/>
                <a:cs typeface="Calibri" panose="020F0502020204030204" pitchFamily="34" charset="0"/>
                <a:hlinkClick r:id="rId3" tooltip="CSTE Position Statement: Policy and Procedure for Timeliness of Case Notifications document"/>
              </a:rPr>
              <a:t>CSTE Position Statement: Policy and Procedure for Timeliness of Case Notifications</a:t>
            </a:r>
            <a:endParaRPr lang="en-US" sz="1600" b="0" i="0" u="sng" dirty="0">
              <a:solidFill>
                <a:srgbClr val="075290"/>
              </a:solidFill>
              <a:effectLst/>
              <a:cs typeface="Calibri" panose="020F0502020204030204" pitchFamily="34" charset="0"/>
            </a:endParaRPr>
          </a:p>
          <a:p>
            <a:r>
              <a:rPr lang="en-US" sz="1600" b="0" i="0" u="sng" dirty="0">
                <a:solidFill>
                  <a:srgbClr val="075290"/>
                </a:solidFill>
                <a:effectLst/>
                <a:cs typeface="Calibri" panose="020F0502020204030204" pitchFamily="34" charset="0"/>
                <a:hlinkClick r:id="rId4" tooltip="Reporting Exceptions for National Notifiable Diseases (NND) document"/>
              </a:rPr>
              <a:t>Reporting Exceptions for National Notifiable Diseases (NND)</a:t>
            </a:r>
            <a:endParaRPr lang="en-US" sz="1600" b="0" i="0" u="sng" dirty="0">
              <a:solidFill>
                <a:srgbClr val="075290"/>
              </a:solidFill>
              <a:effectLst/>
              <a:cs typeface="Calibri" panose="020F0502020204030204" pitchFamily="34" charset="0"/>
            </a:endParaRPr>
          </a:p>
          <a:p>
            <a:r>
              <a:rPr lang="en-US" sz="1600" b="0" i="0" u="sng" dirty="0">
                <a:solidFill>
                  <a:srgbClr val="075290"/>
                </a:solidFill>
                <a:effectLst/>
                <a:cs typeface="Calibri" panose="020F0502020204030204" pitchFamily="34" charset="0"/>
                <a:hlinkClick r:id="rId5" tooltip="Current and Past Notifiable Conditions document"/>
              </a:rPr>
              <a:t>Current and Past Notifiable Conditions</a:t>
            </a:r>
            <a:endParaRPr lang="en-US" sz="1600" b="0" i="0" u="sng" dirty="0">
              <a:solidFill>
                <a:srgbClr val="075290"/>
              </a:solidFill>
              <a:effectLst/>
              <a:cs typeface="Calibri" panose="020F0502020204030204" pitchFamily="34" charset="0"/>
            </a:endParaRPr>
          </a:p>
          <a:p>
            <a:r>
              <a:rPr lang="en-US" sz="1600" b="0" i="0" u="sng" dirty="0">
                <a:solidFill>
                  <a:srgbClr val="075290"/>
                </a:solidFill>
                <a:effectLst/>
                <a:cs typeface="Calibri" panose="020F0502020204030204" pitchFamily="34" charset="0"/>
                <a:hlinkClick r:id="rId6" tooltip="2024 National Notifiable Diseases Surveillance System Event Code List (Release 1, posted on January 2, 2024) document"/>
              </a:rPr>
              <a:t>2024 National Notifiable Diseases Surveillance System Event Code List (Release 1, posted on January 2, 2024)</a:t>
            </a:r>
            <a:endParaRPr lang="en-US" sz="1600" b="0" i="0" u="sng" dirty="0">
              <a:solidFill>
                <a:srgbClr val="075290"/>
              </a:solidFill>
              <a:effectLst/>
              <a:cs typeface="Calibri" panose="020F0502020204030204" pitchFamily="34" charset="0"/>
            </a:endParaRPr>
          </a:p>
          <a:p>
            <a:r>
              <a:rPr lang="en-US" sz="1600" b="0" i="0" u="sng" dirty="0">
                <a:solidFill>
                  <a:srgbClr val="075290"/>
                </a:solidFill>
                <a:effectLst/>
                <a:cs typeface="Calibri" panose="020F0502020204030204" pitchFamily="34" charset="0"/>
                <a:hlinkClick r:id="rId7" tooltip="PHIN VADS Value Set Link to the National Notifiable Diseases Surveillance System (NNDSS) 2024 Event Code List document"/>
              </a:rPr>
              <a:t>PHIN VADS Value Set Link to the National Notifiable Diseases Surveillance System (NNDSS) 2024 Event Code List</a:t>
            </a:r>
            <a:endParaRPr lang="en-US" sz="1600" b="0" i="0" u="sng" dirty="0">
              <a:solidFill>
                <a:srgbClr val="075290"/>
              </a:solidFill>
              <a:effectLst/>
              <a:cs typeface="Calibri" panose="020F0502020204030204" pitchFamily="34" charset="0"/>
            </a:endParaRPr>
          </a:p>
          <a:p>
            <a:r>
              <a:rPr lang="en-US" sz="1600" b="0" i="0" u="sng" dirty="0">
                <a:solidFill>
                  <a:srgbClr val="075290"/>
                </a:solidFill>
                <a:effectLst/>
                <a:cs typeface="Calibri" panose="020F0502020204030204" pitchFamily="34" charset="0"/>
                <a:hlinkClick r:id="rId8" tooltip="MMWR Weeks Calendar document"/>
              </a:rPr>
              <a:t>MMWR Weeks Calendar</a:t>
            </a:r>
            <a:endParaRPr lang="en-US" sz="1600" b="0" i="0" dirty="0">
              <a:solidFill>
                <a:srgbClr val="000000"/>
              </a:solidFill>
              <a:effectLst/>
              <a:cs typeface="Calibri" panose="020F0502020204030204" pitchFamily="34" charset="0"/>
            </a:endParaRPr>
          </a:p>
          <a:p>
            <a:r>
              <a:rPr lang="en-US" sz="1600" b="0" i="0" u="sng" dirty="0">
                <a:solidFill>
                  <a:srgbClr val="075290"/>
                </a:solidFill>
                <a:effectLst/>
                <a:cs typeface="Calibri" panose="020F0502020204030204" pitchFamily="34" charset="0"/>
                <a:hlinkClick r:id="rId9" tooltip="Notification Requirements document"/>
              </a:rPr>
              <a:t>Notification Requirements</a:t>
            </a:r>
            <a:endParaRPr lang="en-US" sz="1600" b="0" i="0" dirty="0">
              <a:solidFill>
                <a:srgbClr val="000000"/>
              </a:solidFill>
              <a:effectLst/>
              <a:cs typeface="Calibri" panose="020F0502020204030204" pitchFamily="34" charset="0"/>
            </a:endParaRPr>
          </a:p>
          <a:p>
            <a:r>
              <a:rPr lang="en-US" sz="1600" b="0" i="0" u="none" strike="noStrike" dirty="0">
                <a:solidFill>
                  <a:srgbClr val="075290"/>
                </a:solidFill>
                <a:effectLst/>
                <a:cs typeface="Calibri" panose="020F0502020204030204" pitchFamily="34" charset="0"/>
                <a:hlinkClick r:id="rId10" tooltip="2024 document"/>
              </a:rPr>
              <a:t>2024 Changes to the NNDSS and other relevant updates </a:t>
            </a:r>
            <a:endParaRPr lang="en-US" sz="1800" b="1" dirty="0">
              <a:cs typeface="Calibri" panose="020F0502020204030204" pitchFamily="34" charset="0"/>
            </a:endParaRPr>
          </a:p>
        </p:txBody>
      </p:sp>
    </p:spTree>
    <p:extLst>
      <p:ext uri="{BB962C8B-B14F-4D97-AF65-F5344CB8AC3E}">
        <p14:creationId xmlns:p14="http://schemas.microsoft.com/office/powerpoint/2010/main" val="381349068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E327F-E6F1-1F4B-0211-4056F934731F}"/>
              </a:ext>
            </a:extLst>
          </p:cNvPr>
          <p:cNvSpPr>
            <a:spLocks noGrp="1"/>
          </p:cNvSpPr>
          <p:nvPr>
            <p:ph type="title"/>
          </p:nvPr>
        </p:nvSpPr>
        <p:spPr/>
        <p:txBody>
          <a:bodyPr lIns="91440" tIns="45720" rIns="91440" bIns="45720" anchor="b" anchorCtr="0"/>
          <a:lstStyle/>
          <a:p>
            <a:r>
              <a:rPr lang="en-US" dirty="0">
                <a:latin typeface="Calibri"/>
                <a:cs typeface="Calibri"/>
              </a:rPr>
              <a:t>New Resources available in the MVPS portal</a:t>
            </a:r>
            <a:endParaRPr lang="en-US" dirty="0"/>
          </a:p>
        </p:txBody>
      </p:sp>
      <p:sp>
        <p:nvSpPr>
          <p:cNvPr id="3" name="Text Placeholder 2">
            <a:extLst>
              <a:ext uri="{FF2B5EF4-FFF2-40B4-BE49-F238E27FC236}">
                <a16:creationId xmlns:a16="http://schemas.microsoft.com/office/drawing/2014/main" id="{F4504FCF-3E19-6D8F-7425-4CD9DE6FBA51}"/>
              </a:ext>
            </a:extLst>
          </p:cNvPr>
          <p:cNvSpPr>
            <a:spLocks noGrp="1"/>
          </p:cNvSpPr>
          <p:nvPr>
            <p:ph type="body" sz="quarter" idx="10"/>
          </p:nvPr>
        </p:nvSpPr>
        <p:spPr/>
        <p:txBody>
          <a:bodyPr/>
          <a:lstStyle/>
          <a:p>
            <a:pPr>
              <a:spcBef>
                <a:spcPts val="20"/>
              </a:spcBef>
            </a:pPr>
            <a:r>
              <a:rPr lang="en-US" sz="1800" dirty="0">
                <a:solidFill>
                  <a:srgbClr val="5F5F5F"/>
                </a:solidFill>
                <a:latin typeface="Calibri"/>
                <a:cs typeface="Calibri"/>
              </a:rPr>
              <a:t>Monitoring Data in MVPS Portal</a:t>
            </a:r>
            <a:endParaRPr lang="en-US" dirty="0">
              <a:solidFill>
                <a:srgbClr val="5F5F5F"/>
              </a:solidFill>
              <a:latin typeface="Calibri"/>
              <a:cs typeface="Calibri"/>
            </a:endParaRPr>
          </a:p>
          <a:p>
            <a:pPr lvl="1">
              <a:spcBef>
                <a:spcPts val="20"/>
              </a:spcBef>
            </a:pPr>
            <a:r>
              <a:rPr lang="en-US" sz="1800" dirty="0">
                <a:solidFill>
                  <a:srgbClr val="5F5F5F"/>
                </a:solidFill>
                <a:latin typeface="Calibri"/>
                <a:cs typeface="Calibri"/>
              </a:rPr>
              <a:t>Guidance for reviewing and verifying case notification submissions</a:t>
            </a:r>
          </a:p>
          <a:p>
            <a:pPr marL="457200" lvl="1" indent="0">
              <a:spcBef>
                <a:spcPts val="20"/>
              </a:spcBef>
              <a:buNone/>
            </a:pPr>
            <a:endParaRPr lang="en-US" sz="600" dirty="0">
              <a:solidFill>
                <a:srgbClr val="5F5F5F"/>
              </a:solidFill>
              <a:latin typeface="Calibri"/>
              <a:cs typeface="Calibri"/>
            </a:endParaRPr>
          </a:p>
          <a:p>
            <a:pPr>
              <a:spcBef>
                <a:spcPts val="20"/>
              </a:spcBef>
            </a:pPr>
            <a:r>
              <a:rPr lang="en-US" sz="1800" dirty="0">
                <a:solidFill>
                  <a:srgbClr val="5F5F5F"/>
                </a:solidFill>
                <a:latin typeface="Calibri"/>
                <a:cs typeface="Calibri"/>
              </a:rPr>
              <a:t>Stratification Reports User Guide</a:t>
            </a:r>
            <a:endParaRPr lang="en-US" dirty="0">
              <a:cs typeface="Calibri" panose="020F0502020204030204" pitchFamily="34" charset="0"/>
            </a:endParaRPr>
          </a:p>
          <a:p>
            <a:pPr lvl="1">
              <a:spcBef>
                <a:spcPts val="20"/>
              </a:spcBef>
            </a:pPr>
            <a:r>
              <a:rPr lang="en-US" sz="1800" dirty="0">
                <a:latin typeface="Calibri"/>
                <a:cs typeface="Calibri"/>
              </a:rPr>
              <a:t>Guidance generating and viewing case counts by various case data attributes</a:t>
            </a:r>
          </a:p>
          <a:p>
            <a:pPr marL="457200" lvl="1" indent="0">
              <a:spcBef>
                <a:spcPts val="20"/>
              </a:spcBef>
              <a:buNone/>
            </a:pPr>
            <a:endParaRPr lang="en-US" sz="600" dirty="0">
              <a:cs typeface="Calibri"/>
            </a:endParaRPr>
          </a:p>
          <a:p>
            <a:pPr>
              <a:spcBef>
                <a:spcPts val="20"/>
              </a:spcBef>
            </a:pPr>
            <a:r>
              <a:rPr lang="en-US" sz="1800" dirty="0">
                <a:solidFill>
                  <a:srgbClr val="5F5F5F"/>
                </a:solidFill>
                <a:latin typeface="Calibri"/>
                <a:cs typeface="Calibri"/>
              </a:rPr>
              <a:t>MVPS User Management Job Aid</a:t>
            </a:r>
            <a:endParaRPr lang="en-US" dirty="0">
              <a:cs typeface="Calibri" panose="020F0502020204030204" pitchFamily="34" charset="0"/>
            </a:endParaRPr>
          </a:p>
          <a:p>
            <a:pPr lvl="1">
              <a:spcBef>
                <a:spcPts val="20"/>
              </a:spcBef>
            </a:pPr>
            <a:r>
              <a:rPr lang="en-US" sz="1800" dirty="0">
                <a:solidFill>
                  <a:srgbClr val="5F5F5F"/>
                </a:solidFill>
                <a:latin typeface="Calibri"/>
                <a:cs typeface="Calibri"/>
              </a:rPr>
              <a:t>Details for Jurisdiction Data Managers to administer MVPS portal permissions and event code access</a:t>
            </a:r>
          </a:p>
          <a:p>
            <a:pPr marL="457200" lvl="1" indent="0">
              <a:spcBef>
                <a:spcPts val="20"/>
              </a:spcBef>
              <a:buNone/>
            </a:pPr>
            <a:endParaRPr lang="en-US" sz="600" dirty="0">
              <a:solidFill>
                <a:srgbClr val="5F5F5F"/>
              </a:solidFill>
              <a:latin typeface="Calibri"/>
              <a:cs typeface="Calibri"/>
            </a:endParaRPr>
          </a:p>
          <a:p>
            <a:pPr>
              <a:spcBef>
                <a:spcPts val="20"/>
              </a:spcBef>
            </a:pPr>
            <a:r>
              <a:rPr lang="en-US" sz="1800" dirty="0">
                <a:solidFill>
                  <a:srgbClr val="5F5F5F"/>
                </a:solidFill>
                <a:latin typeface="Calibri"/>
                <a:cs typeface="Calibri"/>
              </a:rPr>
              <a:t>Obtaining Access for New Users</a:t>
            </a:r>
            <a:endParaRPr lang="en-US" dirty="0">
              <a:cs typeface="Calibri" panose="020F0502020204030204" pitchFamily="34" charset="0"/>
            </a:endParaRPr>
          </a:p>
          <a:p>
            <a:pPr lvl="1">
              <a:spcBef>
                <a:spcPts val="20"/>
              </a:spcBef>
            </a:pPr>
            <a:r>
              <a:rPr lang="en-US" sz="1800" dirty="0">
                <a:solidFill>
                  <a:srgbClr val="5F5F5F"/>
                </a:solidFill>
                <a:latin typeface="Calibri"/>
                <a:cs typeface="Calibri"/>
              </a:rPr>
              <a:t>Insight into what access is needed and activities associated with obtaining access</a:t>
            </a:r>
          </a:p>
        </p:txBody>
      </p:sp>
      <p:sp>
        <p:nvSpPr>
          <p:cNvPr id="7" name="Slide Number Placeholder 2">
            <a:extLst>
              <a:ext uri="{FF2B5EF4-FFF2-40B4-BE49-F238E27FC236}">
                <a16:creationId xmlns:a16="http://schemas.microsoft.com/office/drawing/2014/main" id="{64E5ED7A-B54E-8312-85D2-5436D74F95B2}"/>
              </a:ext>
            </a:extLst>
          </p:cNvPr>
          <p:cNvSpPr txBox="1">
            <a:spLocks/>
          </p:cNvSpPr>
          <p:nvPr/>
        </p:nvSpPr>
        <p:spPr>
          <a:xfrm>
            <a:off x="5943600" y="4500563"/>
            <a:ext cx="2743200" cy="365125"/>
          </a:xfrm>
          <a:prstGeom prst="rect">
            <a:avLst/>
          </a:prstGeom>
        </p:spPr>
        <p:txBody>
          <a:bodyPr vert="horz" lIns="91440" tIns="45720" rIns="91440" bIns="45720" rtlCol="0" anchor="ctr">
            <a:normAutofit/>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400" b="1"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54360154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E327F-E6F1-1F4B-0211-4056F934731F}"/>
              </a:ext>
            </a:extLst>
          </p:cNvPr>
          <p:cNvSpPr>
            <a:spLocks noGrp="1"/>
          </p:cNvSpPr>
          <p:nvPr>
            <p:ph type="title"/>
          </p:nvPr>
        </p:nvSpPr>
        <p:spPr/>
        <p:txBody>
          <a:bodyPr lIns="91440" tIns="45720" rIns="91440" bIns="45720" anchor="b" anchorCtr="0"/>
          <a:lstStyle/>
          <a:p>
            <a:r>
              <a:rPr lang="en-US" dirty="0">
                <a:latin typeface="Calibri"/>
                <a:cs typeface="Calibri"/>
              </a:rPr>
              <a:t>Coming Soon: Data Source Decision Insight</a:t>
            </a:r>
            <a:endParaRPr lang="en-US" dirty="0"/>
          </a:p>
        </p:txBody>
      </p:sp>
      <p:sp>
        <p:nvSpPr>
          <p:cNvPr id="7" name="Slide Number Placeholder 2">
            <a:extLst>
              <a:ext uri="{FF2B5EF4-FFF2-40B4-BE49-F238E27FC236}">
                <a16:creationId xmlns:a16="http://schemas.microsoft.com/office/drawing/2014/main" id="{64E5ED7A-B54E-8312-85D2-5436D74F95B2}"/>
              </a:ext>
            </a:extLst>
          </p:cNvPr>
          <p:cNvSpPr txBox="1">
            <a:spLocks/>
          </p:cNvSpPr>
          <p:nvPr/>
        </p:nvSpPr>
        <p:spPr>
          <a:xfrm>
            <a:off x="5943600" y="4500563"/>
            <a:ext cx="2743200" cy="365125"/>
          </a:xfrm>
          <a:prstGeom prst="rect">
            <a:avLst/>
          </a:prstGeom>
        </p:spPr>
        <p:txBody>
          <a:bodyPr vert="horz" lIns="91440" tIns="45720" rIns="91440" bIns="45720" rtlCol="0" anchor="ctr">
            <a:normAutofit/>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400" b="1"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pic>
        <p:nvPicPr>
          <p:cNvPr id="4" name="Picture 3" descr="Screenshot of Data Source Decision Insight feature in MVPS portal">
            <a:extLst>
              <a:ext uri="{FF2B5EF4-FFF2-40B4-BE49-F238E27FC236}">
                <a16:creationId xmlns:a16="http://schemas.microsoft.com/office/drawing/2014/main" id="{95E6797C-7965-4DF8-CBA9-CC882A4E693E}"/>
              </a:ext>
            </a:extLst>
          </p:cNvPr>
          <p:cNvPicPr>
            <a:picLocks noChangeAspect="1"/>
          </p:cNvPicPr>
          <p:nvPr/>
        </p:nvPicPr>
        <p:blipFill>
          <a:blip r:embed="rId2"/>
          <a:stretch>
            <a:fillRect/>
          </a:stretch>
        </p:blipFill>
        <p:spPr>
          <a:xfrm>
            <a:off x="352206" y="1063229"/>
            <a:ext cx="8439588" cy="3364143"/>
          </a:xfrm>
          <a:prstGeom prst="rect">
            <a:avLst/>
          </a:prstGeom>
        </p:spPr>
      </p:pic>
    </p:spTree>
    <p:extLst>
      <p:ext uri="{BB962C8B-B14F-4D97-AF65-F5344CB8AC3E}">
        <p14:creationId xmlns:p14="http://schemas.microsoft.com/office/powerpoint/2010/main" val="133255740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E327F-E6F1-1F4B-0211-4056F934731F}"/>
              </a:ext>
            </a:extLst>
          </p:cNvPr>
          <p:cNvSpPr>
            <a:spLocks noGrp="1"/>
          </p:cNvSpPr>
          <p:nvPr>
            <p:ph type="title"/>
          </p:nvPr>
        </p:nvSpPr>
        <p:spPr>
          <a:xfrm>
            <a:off x="457200" y="205979"/>
            <a:ext cx="8405446" cy="857250"/>
          </a:xfrm>
        </p:spPr>
        <p:txBody>
          <a:bodyPr lIns="91440" tIns="45720" rIns="91440" bIns="45720" anchor="b" anchorCtr="0"/>
          <a:lstStyle/>
          <a:p>
            <a:r>
              <a:rPr lang="en-US" dirty="0">
                <a:latin typeface="Calibri"/>
                <a:cs typeface="Calibri"/>
              </a:rPr>
              <a:t>2023 Reconciliation Preparation</a:t>
            </a:r>
            <a:endParaRPr lang="en-US" dirty="0"/>
          </a:p>
        </p:txBody>
      </p:sp>
      <p:sp>
        <p:nvSpPr>
          <p:cNvPr id="3" name="Text Placeholder 2">
            <a:extLst>
              <a:ext uri="{FF2B5EF4-FFF2-40B4-BE49-F238E27FC236}">
                <a16:creationId xmlns:a16="http://schemas.microsoft.com/office/drawing/2014/main" id="{F4504FCF-3E19-6D8F-7425-4CD9DE6FBA51}"/>
              </a:ext>
            </a:extLst>
          </p:cNvPr>
          <p:cNvSpPr>
            <a:spLocks noGrp="1"/>
          </p:cNvSpPr>
          <p:nvPr>
            <p:ph type="body" sz="quarter" idx="10"/>
          </p:nvPr>
        </p:nvSpPr>
        <p:spPr/>
        <p:txBody>
          <a:bodyPr/>
          <a:lstStyle/>
          <a:p>
            <a:pPr marL="0" indent="0">
              <a:buNone/>
            </a:pPr>
            <a:r>
              <a:rPr lang="en-US" sz="1800" b="1" dirty="0">
                <a:latin typeface="Calibri"/>
                <a:cs typeface="Calibri"/>
              </a:rPr>
              <a:t>Supporting activities to prepare for 2023 reconciliation kick-off:</a:t>
            </a:r>
          </a:p>
          <a:p>
            <a:r>
              <a:rPr lang="en-US" sz="1800" dirty="0">
                <a:latin typeface="Calibri"/>
                <a:cs typeface="Calibri"/>
              </a:rPr>
              <a:t>Begin reviewing case data internally</a:t>
            </a:r>
          </a:p>
          <a:p>
            <a:r>
              <a:rPr lang="en-US" sz="1800" dirty="0">
                <a:latin typeface="Calibri"/>
                <a:cs typeface="Calibri"/>
              </a:rPr>
              <a:t>Use MVPS portal tools (e.g., line lists, stratification reports) to compare data</a:t>
            </a:r>
          </a:p>
          <a:p>
            <a:r>
              <a:rPr lang="en-US" sz="1800" dirty="0">
                <a:latin typeface="Calibri"/>
                <a:cs typeface="Calibri"/>
              </a:rPr>
              <a:t>Send case notification updates accordingly</a:t>
            </a:r>
          </a:p>
          <a:p>
            <a:r>
              <a:rPr lang="en-US" sz="1800" dirty="0">
                <a:latin typeface="Calibri"/>
                <a:cs typeface="Calibri"/>
              </a:rPr>
              <a:t>Consider updates needed to reporting exceptions</a:t>
            </a:r>
            <a:endParaRPr lang="en-US" sz="1800" dirty="0">
              <a:cs typeface="Calibri"/>
            </a:endParaRPr>
          </a:p>
          <a:p>
            <a:endParaRPr lang="en-US" sz="1800" dirty="0">
              <a:cs typeface="Calibri"/>
            </a:endParaRPr>
          </a:p>
          <a:p>
            <a:pPr marL="0" indent="0">
              <a:buNone/>
            </a:pPr>
            <a:r>
              <a:rPr lang="en-US" sz="1800" b="1" dirty="0">
                <a:latin typeface="Calibri"/>
                <a:cs typeface="Calibri"/>
              </a:rPr>
              <a:t>Upcoming items and projected timelines:</a:t>
            </a:r>
          </a:p>
          <a:p>
            <a:r>
              <a:rPr lang="en-US" sz="1800" dirty="0">
                <a:latin typeface="Calibri"/>
                <a:cs typeface="Calibri"/>
              </a:rPr>
              <a:t>2023 reconciliation kick-off NNDSS eSHARE planned for May 21, 2024</a:t>
            </a:r>
          </a:p>
          <a:p>
            <a:r>
              <a:rPr lang="en-US" sz="1800" dirty="0">
                <a:latin typeface="Calibri"/>
                <a:cs typeface="Calibri"/>
              </a:rPr>
              <a:t>Closeout and finalization of 2023 reconciliation expected to be August 23, 2024</a:t>
            </a:r>
            <a:endParaRPr lang="en-US" dirty="0"/>
          </a:p>
        </p:txBody>
      </p:sp>
      <p:sp>
        <p:nvSpPr>
          <p:cNvPr id="7" name="Slide Number Placeholder 2">
            <a:extLst>
              <a:ext uri="{FF2B5EF4-FFF2-40B4-BE49-F238E27FC236}">
                <a16:creationId xmlns:a16="http://schemas.microsoft.com/office/drawing/2014/main" id="{64E5ED7A-B54E-8312-85D2-5436D74F95B2}"/>
              </a:ext>
            </a:extLst>
          </p:cNvPr>
          <p:cNvSpPr txBox="1">
            <a:spLocks/>
          </p:cNvSpPr>
          <p:nvPr/>
        </p:nvSpPr>
        <p:spPr>
          <a:xfrm>
            <a:off x="5943600" y="4500563"/>
            <a:ext cx="2743200" cy="365125"/>
          </a:xfrm>
          <a:prstGeom prst="rect">
            <a:avLst/>
          </a:prstGeom>
        </p:spPr>
        <p:txBody>
          <a:bodyPr vert="horz" lIns="91440" tIns="45720" rIns="91440" bIns="45720" rtlCol="0" anchor="ctr">
            <a:normAutofit/>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400" b="1"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63411944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E9BD3-2575-8B56-1A57-8D79F0CC28B2}"/>
              </a:ext>
            </a:extLst>
          </p:cNvPr>
          <p:cNvSpPr>
            <a:spLocks noGrp="1"/>
          </p:cNvSpPr>
          <p:nvPr>
            <p:ph type="title"/>
          </p:nvPr>
        </p:nvSpPr>
        <p:spPr>
          <a:xfrm>
            <a:off x="457201" y="2063282"/>
            <a:ext cx="8294913" cy="871538"/>
          </a:xfrm>
        </p:spPr>
        <p:txBody>
          <a:bodyPr lIns="91440" tIns="45720" rIns="91440" bIns="45720" anchor="b"/>
          <a:lstStyle/>
          <a:p>
            <a:r>
              <a:rPr lang="en-US" sz="4000" dirty="0">
                <a:latin typeface="Calibri"/>
                <a:cs typeface="Calibri"/>
              </a:rPr>
              <a:t>Lifting the MMG Onboarding Pause</a:t>
            </a:r>
            <a:endParaRPr lang="en-US" sz="4000" dirty="0"/>
          </a:p>
        </p:txBody>
      </p:sp>
      <p:sp>
        <p:nvSpPr>
          <p:cNvPr id="3" name="Text Placeholder 2">
            <a:extLst>
              <a:ext uri="{FF2B5EF4-FFF2-40B4-BE49-F238E27FC236}">
                <a16:creationId xmlns:a16="http://schemas.microsoft.com/office/drawing/2014/main" id="{9CF68B23-DCA7-393E-7940-D589E978C995}"/>
              </a:ext>
            </a:extLst>
          </p:cNvPr>
          <p:cNvSpPr>
            <a:spLocks noGrp="1"/>
          </p:cNvSpPr>
          <p:nvPr>
            <p:ph type="body" idx="1"/>
          </p:nvPr>
        </p:nvSpPr>
        <p:spPr/>
        <p:txBody>
          <a:bodyPr/>
          <a:lstStyle/>
          <a:p>
            <a:r>
              <a:rPr lang="en-US" sz="2800" dirty="0"/>
              <a:t>Hang Nguyen, MPH</a:t>
            </a:r>
          </a:p>
          <a:p>
            <a:r>
              <a:rPr lang="en-US" dirty="0"/>
              <a:t>Detect and Monitor Division, Public Health Data Transmission Branch</a:t>
            </a:r>
          </a:p>
          <a:p>
            <a:r>
              <a:rPr lang="en-US" dirty="0"/>
              <a:t>Office of Public Health, Surveillance, and Technology</a:t>
            </a:r>
          </a:p>
        </p:txBody>
      </p:sp>
    </p:spTree>
    <p:extLst>
      <p:ext uri="{BB962C8B-B14F-4D97-AF65-F5344CB8AC3E}">
        <p14:creationId xmlns:p14="http://schemas.microsoft.com/office/powerpoint/2010/main" val="890106884"/>
      </p:ext>
    </p:extLst>
  </p:cSld>
  <p:clrMapOvr>
    <a:masterClrMapping/>
  </p:clrMapOvr>
  <p:transition>
    <p:fade/>
  </p:transition>
</p:sld>
</file>

<file path=ppt/theme/theme1.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3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cba21d4-7744-440f-8d0e-c8a210e7da3e">
      <UserInfo>
        <DisplayName>Robinson, Tamara (CDC/IOD/OPHDST) (CTR)</DisplayName>
        <AccountId>42</AccountId>
        <AccountType/>
      </UserInfo>
      <UserInfo>
        <DisplayName>Hughes, Keaton (CDC/IOD/OPHDST)</DisplayName>
        <AccountId>26</AccountId>
        <AccountType/>
      </UserInfo>
    </SharedWithUsers>
    <lcf76f155ced4ddcb4097134ff3c332f xmlns="a400e991-e328-4909-a20b-586a3e95021a">
      <Terms xmlns="http://schemas.microsoft.com/office/infopath/2007/PartnerControls"/>
    </lcf76f155ced4ddcb4097134ff3c332f>
    <PHINSpec3_x002e_2Changes xmlns="a400e991-e328-4909-a20b-586a3e95021a" xsi:nil="true"/>
    <Date_x002f_Time xmlns="a400e991-e328-4909-a20b-586a3e95021a" xsi:nil="true"/>
    <TaxCatchAll xmlns="7cba21d4-7744-440f-8d0e-c8a210e7da3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EB0047B917F44A9DD22EA00C4953F7" ma:contentTypeVersion="18" ma:contentTypeDescription="Create a new document." ma:contentTypeScope="" ma:versionID="84635207e961d4e08a0c0a5fbc1fdb6b">
  <xsd:schema xmlns:xsd="http://www.w3.org/2001/XMLSchema" xmlns:xs="http://www.w3.org/2001/XMLSchema" xmlns:p="http://schemas.microsoft.com/office/2006/metadata/properties" xmlns:ns2="a400e991-e328-4909-a20b-586a3e95021a" xmlns:ns3="7cba21d4-7744-440f-8d0e-c8a210e7da3e" targetNamespace="http://schemas.microsoft.com/office/2006/metadata/properties" ma:root="true" ma:fieldsID="ae78556191b658be9602fb755d5b7008" ns2:_="" ns3:_="">
    <xsd:import namespace="a400e991-e328-4909-a20b-586a3e95021a"/>
    <xsd:import namespace="7cba21d4-7744-440f-8d0e-c8a210e7da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PHINSpec3_x002e_2Changes" minOccurs="0"/>
                <xsd:element ref="ns2:lcf76f155ced4ddcb4097134ff3c332f" minOccurs="0"/>
                <xsd:element ref="ns3:TaxCatchAll" minOccurs="0"/>
                <xsd:element ref="ns2:MediaServiceObjectDetectorVersions" minOccurs="0"/>
                <xsd:element ref="ns2:Date_x002f_Tim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00e991-e328-4909-a20b-586a3e9502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PHINSpec3_x002e_2Changes" ma:index="18" nillable="true" ma:displayName="Agenda Topic" ma:format="Dropdown" ma:internalName="PHINSpec3_x002e_2Changes">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Date_x002f_Time" ma:index="23" nillable="true" ma:displayName="Date/Time" ma:format="DateTime" ma:internalName="Date_x002f_Time">
      <xsd:simpleType>
        <xsd:restriction base="dms:DateTim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ba21d4-7744-440f-8d0e-c8a210e7da3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85ec5db-2e9d-42cb-b6a7-27fe4e22bb26}" ma:internalName="TaxCatchAll" ma:showField="CatchAllData" ma:web="7cba21d4-7744-440f-8d0e-c8a210e7da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DEF549-3686-429B-A7D9-9E03D30924E3}">
  <ds:schemaRefs>
    <ds:schemaRef ds:uri="http://purl.org/dc/dcmitype/"/>
    <ds:schemaRef ds:uri="http://schemas.microsoft.com/office/2006/documentManagement/types"/>
    <ds:schemaRef ds:uri="http://schemas.openxmlformats.org/package/2006/metadata/core-properties"/>
    <ds:schemaRef ds:uri="http://purl.org/dc/terms/"/>
    <ds:schemaRef ds:uri="http://www.w3.org/XML/1998/namespace"/>
    <ds:schemaRef ds:uri="http://purl.org/dc/elements/1.1/"/>
    <ds:schemaRef ds:uri="a400e991-e328-4909-a20b-586a3e95021a"/>
    <ds:schemaRef ds:uri="http://schemas.microsoft.com/office/infopath/2007/PartnerControls"/>
    <ds:schemaRef ds:uri="7cba21d4-7744-440f-8d0e-c8a210e7da3e"/>
    <ds:schemaRef ds:uri="http://schemas.microsoft.com/office/2006/metadata/properties"/>
  </ds:schemaRefs>
</ds:datastoreItem>
</file>

<file path=customXml/itemProps2.xml><?xml version="1.0" encoding="utf-8"?>
<ds:datastoreItem xmlns:ds="http://schemas.openxmlformats.org/officeDocument/2006/customXml" ds:itemID="{52DA4448-DC39-408B-B6E9-497C791DFADA}">
  <ds:schemaRefs>
    <ds:schemaRef ds:uri="http://schemas.microsoft.com/sharepoint/v3/contenttype/forms"/>
  </ds:schemaRefs>
</ds:datastoreItem>
</file>

<file path=customXml/itemProps3.xml><?xml version="1.0" encoding="utf-8"?>
<ds:datastoreItem xmlns:ds="http://schemas.openxmlformats.org/officeDocument/2006/customXml" ds:itemID="{EACF4A0E-E287-4813-AAF8-3F6639DB4C24}">
  <ds:schemaRefs>
    <ds:schemaRef ds:uri="7cba21d4-7744-440f-8d0e-c8a210e7da3e"/>
    <ds:schemaRef ds:uri="a400e991-e328-4909-a20b-586a3e9502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82</TotalTime>
  <Words>1668</Words>
  <Application>Microsoft Office PowerPoint</Application>
  <PresentationFormat>On-screen Show (16:9)</PresentationFormat>
  <Paragraphs>284</Paragraphs>
  <Slides>19</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19</vt:i4>
      </vt:variant>
    </vt:vector>
  </HeadingPairs>
  <TitlesOfParts>
    <vt:vector size="30" baseType="lpstr">
      <vt:lpstr>Arial</vt:lpstr>
      <vt:lpstr>Calibri</vt:lpstr>
      <vt:lpstr>Myriad Web Pro</vt:lpstr>
      <vt:lpstr>AvenirNext LT Pro Regular</vt:lpstr>
      <vt:lpstr>Open Sans</vt:lpstr>
      <vt:lpstr>Wingdings</vt:lpstr>
      <vt:lpstr>Avenir Next LT Pro Demi</vt:lpstr>
      <vt:lpstr>Courier New</vt:lpstr>
      <vt:lpstr>Master</vt:lpstr>
      <vt:lpstr>1_Master</vt:lpstr>
      <vt:lpstr>3_Master</vt:lpstr>
      <vt:lpstr>NNDSS eSHARE: March 2024 Webinar</vt:lpstr>
      <vt:lpstr>Agenda</vt:lpstr>
      <vt:lpstr>NNDSS Updates and Announcements</vt:lpstr>
      <vt:lpstr>2024 Case Definitions Available Soon</vt:lpstr>
      <vt:lpstr>Updated 2024 Documents on NNDSS Website</vt:lpstr>
      <vt:lpstr>New Resources available in the MVPS portal</vt:lpstr>
      <vt:lpstr>Coming Soon: Data Source Decision Insight</vt:lpstr>
      <vt:lpstr>2023 Reconciliation Preparation</vt:lpstr>
      <vt:lpstr>Lifting the MMG Onboarding Pause</vt:lpstr>
      <vt:lpstr>MMG Pause: Purpose &amp; Next Steps</vt:lpstr>
      <vt:lpstr>Plan: Lifting the MMG Onboarding Pause (1 of 7)</vt:lpstr>
      <vt:lpstr>Plan: Lifting the MMG Onboarding Pause (2 of 7)</vt:lpstr>
      <vt:lpstr>Plan: Lifting the MMG Onboarding Pause (3 of 7)</vt:lpstr>
      <vt:lpstr>Plan: Lifting the MMG Onboarding Pause (4 of 7)</vt:lpstr>
      <vt:lpstr>Plan: Lifting the MMG Onboarding Pause (5 of 7)</vt:lpstr>
      <vt:lpstr>Plan: Lifting the MMG Onboarding Pause (6 of 7)</vt:lpstr>
      <vt:lpstr>Plan: Lifting the MMG Onboarding Pause (7 of 7)</vt:lpstr>
      <vt:lpstr>Next Steps for Jurisdictions</vt:lpstr>
      <vt:lpstr>Thank you! Next NNDSS eSHARE: April 16, 2024 </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eSHARE - March 2024</dc:title>
  <dc:subject>eSHARE Webinar: Lifting the MMG Onboarding Pause</dc:subject>
  <dc:creator>Centers for Disease Control and Prevention</dc:creator>
  <cp:keywords>eSHARE, NNDSS, National Notifiable Diseases Surveillance System, MVPS, Message, Validation,Provisioning, and Processing System, NETSS, National Electronic Telecommunication System for Surveillance, NEDSS Base System, NBSCentral, NBS page, lifting, plan, mmg, message mapping guide, Onboarding, Pause, Development, CDC Programs,Readiness, Jurisdictions, Job,User, Resources, Guide, Access, ELC HIS REDCap, Publish, Prioritization, Cohorts, EDX, Internal, Discussions, APHL, Peer to Peer, Learned Opportunities, Exceptions, Considerations, Inclusions, Data Standardization, Situation Awareness, Conditions, Case Definition, Event Codes, Case Data</cp:keywords>
  <cp:lastModifiedBy>Laspina, Michael (CDC/IOD/OPHDST)</cp:lastModifiedBy>
  <cp:revision>6</cp:revision>
  <dcterms:created xsi:type="dcterms:W3CDTF">2011-03-17T17:43:16Z</dcterms:created>
  <dcterms:modified xsi:type="dcterms:W3CDTF">2024-03-22T13:25:27Z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2023-09-13T17:04:52Z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d4813df9-8fc4-4d25-a20c-80c723ac322e</vt:lpwstr>
  </property>
  <property fmtid="{D5CDD505-2E9C-101B-9397-08002B2CF9AE}" pid="9" name="MSIP_Label_7b94a7b8-f06c-4dfe-bdcc-9b548fd58c31_ContentBits">
    <vt:lpwstr>0</vt:lpwstr>
  </property>
  <property fmtid="{D5CDD505-2E9C-101B-9397-08002B2CF9AE}" pid="10" name="ContentTypeId">
    <vt:lpwstr>0x010100C1EB0047B917F44A9DD22EA00C4953F7</vt:lpwstr>
  </property>
  <property fmtid="{D5CDD505-2E9C-101B-9397-08002B2CF9AE}" pid="11" name="MediaServiceImageTags">
    <vt:lpwstr/>
  </property>
</Properties>
</file>