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4"/>
    <p:sldMasterId id="2147483792" r:id="rId5"/>
    <p:sldMasterId id="2147483869" r:id="rId6"/>
    <p:sldMasterId id="2147483830" r:id="rId7"/>
    <p:sldMasterId id="2147483847" r:id="rId8"/>
    <p:sldMasterId id="2147483808" r:id="rId9"/>
  </p:sldMasterIdLst>
  <p:notesMasterIdLst>
    <p:notesMasterId r:id="rId47"/>
  </p:notesMasterIdLst>
  <p:sldIdLst>
    <p:sldId id="2147474000" r:id="rId10"/>
    <p:sldId id="2147474001" r:id="rId11"/>
    <p:sldId id="2147474002" r:id="rId12"/>
    <p:sldId id="2147474012" r:id="rId13"/>
    <p:sldId id="2147474011" r:id="rId14"/>
    <p:sldId id="2147474010" r:id="rId15"/>
    <p:sldId id="2147474003" r:id="rId16"/>
    <p:sldId id="302" r:id="rId17"/>
    <p:sldId id="338" r:id="rId18"/>
    <p:sldId id="299" r:id="rId19"/>
    <p:sldId id="327" r:id="rId20"/>
    <p:sldId id="345" r:id="rId21"/>
    <p:sldId id="331" r:id="rId22"/>
    <p:sldId id="332" r:id="rId23"/>
    <p:sldId id="333" r:id="rId24"/>
    <p:sldId id="300" r:id="rId25"/>
    <p:sldId id="336" r:id="rId26"/>
    <p:sldId id="346" r:id="rId27"/>
    <p:sldId id="337" r:id="rId28"/>
    <p:sldId id="330" r:id="rId29"/>
    <p:sldId id="324" r:id="rId30"/>
    <p:sldId id="334" r:id="rId31"/>
    <p:sldId id="347" r:id="rId32"/>
    <p:sldId id="325" r:id="rId33"/>
    <p:sldId id="335" r:id="rId34"/>
    <p:sldId id="2147474007" r:id="rId35"/>
    <p:sldId id="343" r:id="rId36"/>
    <p:sldId id="2147474004" r:id="rId37"/>
    <p:sldId id="304" r:id="rId38"/>
    <p:sldId id="2147474008" r:id="rId39"/>
    <p:sldId id="2147474005" r:id="rId40"/>
    <p:sldId id="339" r:id="rId41"/>
    <p:sldId id="341" r:id="rId42"/>
    <p:sldId id="2147474006" r:id="rId43"/>
    <p:sldId id="342" r:id="rId44"/>
    <p:sldId id="2147473999" r:id="rId45"/>
    <p:sldId id="214747399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6AD0F-3753-1392-8064-41ADEC019A65}" name="Timothy Powell" initials="TP" userId="S::tpowell@jmichael-consulting.com::ef4b185b-526b-4489-8c76-3e2d3e34eda4" providerId="AD"/>
  <p188:author id="{0F895427-FB54-4A2C-D01C-FCE859A69606}" name="Shaily Krishan" initials="SK" userId="S::SKrishan@cste.org::1e3edf21-baaa-444b-bc49-18940c99443d" providerId="AD"/>
  <p188:author id="{82B65B2A-72D7-95B6-73A6-0F6329ADE505}" name="Taylor Pinsent" initials="TP" userId="S::tpinsent@cste.org::4f835469-271c-445b-8a2a-4b0ef75fe697" providerId="AD"/>
  <p188:author id="{944DC041-3A75-A86F-621E-EE82135C2022}" name="Annie Fine" initials="AF" userId="S::afine@cste.org::7b0d6491-0dfd-4ecb-9b1b-02e1e0bb806b" providerId="AD"/>
  <p188:author id="{5A45654A-63C6-C902-10C1-5105A16E3FD3}" name="Meredith Lichtenstein" initials="ML" userId="S::mlichtenstein@cste.org::64017bf5-1552-4590-afd9-a70af308d320" providerId="AD"/>
  <p188:author id="{3290305A-5B74-B6CF-167E-FF2B45013940}" name="Kirtana Ramadugu" initials="KR" userId="S::kramadugu@cste.org::b7c1a81b-9cc3-4327-9eeb-eb18ff8b1e21" providerId="AD"/>
  <p188:author id="{4C195B5E-DFF9-9454-D15B-04E7141770CC}" name="Conners, Erin (CDC/IOD/OPHDST)" initials="CE(" userId="S::ola3@cdc.gov::a724e933-4911-4579-8682-585480591749" providerId="AD"/>
  <p188:author id="{B6577981-7CD4-D891-A69E-E7B572D65176}" name="Wafer, Elanah (CDC/IOD/OPHDST) (CTR)" initials="W(" userId="S::tje9@cdc.gov::cfb0cdd1-91bb-451e-90f7-b023b3ea1a4a" providerId="AD"/>
  <p188:author id="{FFDD7B92-38FC-0D7E-33C3-F1D45A5442FF}" name="Johnston, Sara (CDC/IOD/OPHDST)" initials="JS(" userId="S::vqg0@cdc.gov::bd0c3462-f13f-4b10-85a9-b365bf88e3bf" providerId="AD"/>
  <p188:author id="{047A9BAE-A90A-A733-94B9-16259000A486}" name="Gillian Haney" initials="GH" userId="S::ghaney@cste.org::da3d4727-227a-4b09-9d5a-85c5eec08f58" providerId="AD"/>
  <p188:author id="{9D8529BC-0588-8E14-4C1F-267A8B677B67}" name="Guest User" initials="GU" userId="S::urn:spo:anon#3bdae7108bf7878afdd7fa00c6b0c09794180621360823b9edf67154592af327::" providerId="AD"/>
  <p188:author id="{62FE2CD1-FD4E-4B38-8F2D-3170094D117C}" name="Becky Lampkins" initials="BL" userId="S::rlampkins@cste.org::ae015d69-c9b7-46d6-af29-13247f388f0c" providerId="AD"/>
  <p188:author id="{2ADACAD2-23C8-4CDE-0F71-8B9A4986B137}" name="Lin, Xia Michelle (CDC/IOD/OPHDST)" initials="LXM(" userId="S::wft4@cdc.gov::bed32223-5f76-4728-a0f1-e6b7214f8f3d" providerId="AD"/>
  <p188:author id="{D78983D3-FF1C-4103-78EC-0D8EF24E51FC}" name="Shaily Krishan" initials="SK" userId="S::skrishan@cste.org::1e3edf21-baaa-444b-bc49-18940c99443d" providerId="AD"/>
  <p188:author id="{643A7AD9-02B1-B372-B694-D211CCE4C4EB}" name="Robinson, Tamara (CDC/DDPHSS/CSELS/DHIS) (CTR)" initials="RT((" userId="S::okf9@cdc.gov::a16a7704-10a4-405e-9d16-ecfeead0d373" providerId="AD"/>
  <p188:author id="{4D52F0F9-6D75-4617-9AC4-A3583DDB3297}" name="Megan Tompkins" initials="MT" userId="S::mtompkins@cste.org::f71d68c2-847f-49b7-bb45-486720d516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cky Lampkins" initials="BL" lastIdx="7" clrIdx="0">
    <p:extLst>
      <p:ext uri="{19B8F6BF-5375-455C-9EA6-DF929625EA0E}">
        <p15:presenceInfo xmlns:p15="http://schemas.microsoft.com/office/powerpoint/2012/main" userId="S::rlampkins@cste.org::ae015d69-c9b7-46d6-af29-13247f388f0c" providerId="AD"/>
      </p:ext>
    </p:extLst>
  </p:cmAuthor>
  <p:cmAuthor id="2" name="Shaily Krishan" initials="SK" lastIdx="4" clrIdx="1">
    <p:extLst>
      <p:ext uri="{19B8F6BF-5375-455C-9EA6-DF929625EA0E}">
        <p15:presenceInfo xmlns:p15="http://schemas.microsoft.com/office/powerpoint/2012/main" userId="S::SKrishan@cste.org::1e3edf21-baaa-444b-bc49-18940c99443d" providerId="AD"/>
      </p:ext>
    </p:extLst>
  </p:cmAuthor>
  <p:cmAuthor id="3" name="Robinson, Tamara (CDC/DDPHSS/CSELS/DHIS) (CTR)" initials="RT((" lastIdx="51" clrIdx="2">
    <p:extLst>
      <p:ext uri="{19B8F6BF-5375-455C-9EA6-DF929625EA0E}">
        <p15:presenceInfo xmlns:p15="http://schemas.microsoft.com/office/powerpoint/2012/main" userId="S::okf9@cdc.gov::a16a7704-10a4-405e-9d16-ecfeead0d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A1"/>
    <a:srgbClr val="15345A"/>
    <a:srgbClr val="FEE17F"/>
    <a:srgbClr val="FBE6A5"/>
    <a:srgbClr val="FDB525"/>
    <a:srgbClr val="7BA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1B24E-0955-4712-975C-EFC5AC368EF4}" v="7" dt="2024-01-19T13:37:58.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24" autoAdjust="0"/>
  </p:normalViewPr>
  <p:slideViewPr>
    <p:cSldViewPr snapToGrid="0">
      <p:cViewPr varScale="1">
        <p:scale>
          <a:sx n="58" d="100"/>
          <a:sy n="58" d="100"/>
        </p:scale>
        <p:origin x="78" y="10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A9290-A62E-4381-8612-B8CB558EBF35}" type="datetimeFigureOut">
              <a:rPr lang="en-US"/>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BA679-2E03-44F4-BE36-E6398CC43D1F}" type="slidenum">
              <a:rPr lang="en-US"/>
              <a:t>‹#›</a:t>
            </a:fld>
            <a:endParaRPr lang="en-US" dirty="0"/>
          </a:p>
        </p:txBody>
      </p:sp>
    </p:spTree>
    <p:extLst>
      <p:ext uri="{BB962C8B-B14F-4D97-AF65-F5344CB8AC3E}">
        <p14:creationId xmlns:p14="http://schemas.microsoft.com/office/powerpoint/2010/main" val="79097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96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17</a:t>
            </a:fld>
            <a:endParaRPr lang="en-US" dirty="0"/>
          </a:p>
        </p:txBody>
      </p:sp>
    </p:spTree>
    <p:extLst>
      <p:ext uri="{BB962C8B-B14F-4D97-AF65-F5344CB8AC3E}">
        <p14:creationId xmlns:p14="http://schemas.microsoft.com/office/powerpoint/2010/main" val="398569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18</a:t>
            </a:fld>
            <a:endParaRPr lang="en-US" dirty="0"/>
          </a:p>
        </p:txBody>
      </p:sp>
    </p:spTree>
    <p:extLst>
      <p:ext uri="{BB962C8B-B14F-4D97-AF65-F5344CB8AC3E}">
        <p14:creationId xmlns:p14="http://schemas.microsoft.com/office/powerpoint/2010/main" val="178625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19</a:t>
            </a:fld>
            <a:endParaRPr lang="en-US" dirty="0"/>
          </a:p>
        </p:txBody>
      </p:sp>
    </p:spTree>
    <p:extLst>
      <p:ext uri="{BB962C8B-B14F-4D97-AF65-F5344CB8AC3E}">
        <p14:creationId xmlns:p14="http://schemas.microsoft.com/office/powerpoint/2010/main" val="2959509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20</a:t>
            </a:fld>
            <a:endParaRPr lang="en-US" dirty="0"/>
          </a:p>
        </p:txBody>
      </p:sp>
    </p:spTree>
    <p:extLst>
      <p:ext uri="{BB962C8B-B14F-4D97-AF65-F5344CB8AC3E}">
        <p14:creationId xmlns:p14="http://schemas.microsoft.com/office/powerpoint/2010/main" val="1324337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21</a:t>
            </a:fld>
            <a:endParaRPr lang="en-US" dirty="0"/>
          </a:p>
        </p:txBody>
      </p:sp>
    </p:spTree>
    <p:extLst>
      <p:ext uri="{BB962C8B-B14F-4D97-AF65-F5344CB8AC3E}">
        <p14:creationId xmlns:p14="http://schemas.microsoft.com/office/powerpoint/2010/main" val="247932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22</a:t>
            </a:fld>
            <a:endParaRPr lang="en-US" dirty="0"/>
          </a:p>
        </p:txBody>
      </p:sp>
    </p:spTree>
    <p:extLst>
      <p:ext uri="{BB962C8B-B14F-4D97-AF65-F5344CB8AC3E}">
        <p14:creationId xmlns:p14="http://schemas.microsoft.com/office/powerpoint/2010/main" val="2137121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23</a:t>
            </a:fld>
            <a:endParaRPr lang="en-US" dirty="0"/>
          </a:p>
        </p:txBody>
      </p:sp>
    </p:spTree>
    <p:extLst>
      <p:ext uri="{BB962C8B-B14F-4D97-AF65-F5344CB8AC3E}">
        <p14:creationId xmlns:p14="http://schemas.microsoft.com/office/powerpoint/2010/main" val="50926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24</a:t>
            </a:fld>
            <a:endParaRPr lang="en-US" dirty="0"/>
          </a:p>
        </p:txBody>
      </p:sp>
    </p:spTree>
    <p:extLst>
      <p:ext uri="{BB962C8B-B14F-4D97-AF65-F5344CB8AC3E}">
        <p14:creationId xmlns:p14="http://schemas.microsoft.com/office/powerpoint/2010/main" val="3499380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25</a:t>
            </a:fld>
            <a:endParaRPr lang="en-US" dirty="0"/>
          </a:p>
        </p:txBody>
      </p:sp>
    </p:spTree>
    <p:extLst>
      <p:ext uri="{BB962C8B-B14F-4D97-AF65-F5344CB8AC3E}">
        <p14:creationId xmlns:p14="http://schemas.microsoft.com/office/powerpoint/2010/main" val="1434253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29</a:t>
            </a:fld>
            <a:endParaRPr lang="en-US" dirty="0"/>
          </a:p>
        </p:txBody>
      </p:sp>
    </p:spTree>
    <p:extLst>
      <p:ext uri="{BB962C8B-B14F-4D97-AF65-F5344CB8AC3E}">
        <p14:creationId xmlns:p14="http://schemas.microsoft.com/office/powerpoint/2010/main" val="161466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166334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32</a:t>
            </a:fld>
            <a:endParaRPr lang="en-US" dirty="0"/>
          </a:p>
        </p:txBody>
      </p:sp>
    </p:spTree>
    <p:extLst>
      <p:ext uri="{BB962C8B-B14F-4D97-AF65-F5344CB8AC3E}">
        <p14:creationId xmlns:p14="http://schemas.microsoft.com/office/powerpoint/2010/main" val="1986879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457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B403-0D3A-4BC1-B943-7CDD939F0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16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368717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10</a:t>
            </a:fld>
            <a:endParaRPr lang="en-US" dirty="0"/>
          </a:p>
        </p:txBody>
      </p:sp>
    </p:spTree>
    <p:extLst>
      <p:ext uri="{BB962C8B-B14F-4D97-AF65-F5344CB8AC3E}">
        <p14:creationId xmlns:p14="http://schemas.microsoft.com/office/powerpoint/2010/main" val="199738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11</a:t>
            </a:fld>
            <a:endParaRPr lang="en-US" dirty="0"/>
          </a:p>
        </p:txBody>
      </p:sp>
    </p:spTree>
    <p:extLst>
      <p:ext uri="{BB962C8B-B14F-4D97-AF65-F5344CB8AC3E}">
        <p14:creationId xmlns:p14="http://schemas.microsoft.com/office/powerpoint/2010/main" val="154340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12</a:t>
            </a:fld>
            <a:endParaRPr lang="en-US" dirty="0"/>
          </a:p>
        </p:txBody>
      </p:sp>
    </p:spTree>
    <p:extLst>
      <p:ext uri="{BB962C8B-B14F-4D97-AF65-F5344CB8AC3E}">
        <p14:creationId xmlns:p14="http://schemas.microsoft.com/office/powerpoint/2010/main" val="257249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13</a:t>
            </a:fld>
            <a:endParaRPr lang="en-US" dirty="0"/>
          </a:p>
        </p:txBody>
      </p:sp>
    </p:spTree>
    <p:extLst>
      <p:ext uri="{BB962C8B-B14F-4D97-AF65-F5344CB8AC3E}">
        <p14:creationId xmlns:p14="http://schemas.microsoft.com/office/powerpoint/2010/main" val="10921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14</a:t>
            </a:fld>
            <a:endParaRPr lang="en-US" dirty="0"/>
          </a:p>
        </p:txBody>
      </p:sp>
    </p:spTree>
    <p:extLst>
      <p:ext uri="{BB962C8B-B14F-4D97-AF65-F5344CB8AC3E}">
        <p14:creationId xmlns:p14="http://schemas.microsoft.com/office/powerpoint/2010/main" val="56221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6F8B2E-479E-6646-BBAC-6D8E3735B0B3}" type="slidenum">
              <a:rPr lang="en-US" smtClean="0"/>
              <a:pPr/>
              <a:t>16</a:t>
            </a:fld>
            <a:endParaRPr lang="en-US" dirty="0"/>
          </a:p>
        </p:txBody>
      </p:sp>
    </p:spTree>
    <p:extLst>
      <p:ext uri="{BB962C8B-B14F-4D97-AF65-F5344CB8AC3E}">
        <p14:creationId xmlns:p14="http://schemas.microsoft.com/office/powerpoint/2010/main" val="896964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16779128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21016072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3863769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20460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5856990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077120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2251677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0808663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6308893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1094266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9846921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95696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8280499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0195223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87231274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03594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4938501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4156864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41252218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73859064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6463499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39373299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91627232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77276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8482066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2000688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150433190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6540577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80872777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7856517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5565454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141420073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626715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27266779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10460064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43117997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3A1"/>
                </a:solidFill>
                <a:effectLst/>
                <a:latin typeface="Calibri" pitchFamily="34" charset="0"/>
              </a:defRPr>
            </a:lvl1pPr>
          </a:lstStyle>
          <a:p>
            <a:endParaRPr lang="en-US"/>
          </a:p>
        </p:txBody>
      </p:sp>
      <p:grpSp>
        <p:nvGrpSpPr>
          <p:cNvPr id="24" name="Group 23">
            <a:extLst>
              <a:ext uri="{FF2B5EF4-FFF2-40B4-BE49-F238E27FC236}">
                <a16:creationId xmlns:a16="http://schemas.microsoft.com/office/drawing/2014/main" id="{F3BFD0D5-97F2-94E6-B525-36BDF3A2D00A}"/>
              </a:ext>
            </a:extLst>
          </p:cNvPr>
          <p:cNvGrpSpPr/>
          <p:nvPr userDrawn="1"/>
        </p:nvGrpSpPr>
        <p:grpSpPr>
          <a:xfrm>
            <a:off x="1" y="6690473"/>
            <a:ext cx="12192001" cy="168441"/>
            <a:chOff x="0" y="5080334"/>
            <a:chExt cx="9144001" cy="126331"/>
          </a:xfrm>
        </p:grpSpPr>
        <p:sp>
          <p:nvSpPr>
            <p:cNvPr id="25" name="Rectangle 20">
              <a:extLst>
                <a:ext uri="{FF2B5EF4-FFF2-40B4-BE49-F238E27FC236}">
                  <a16:creationId xmlns:a16="http://schemas.microsoft.com/office/drawing/2014/main" id="{333FB8EB-3A48-F501-0E14-D97D6DD53B64}"/>
                </a:ext>
              </a:extLst>
            </p:cNvPr>
            <p:cNvSpPr>
              <a:spLocks noChangeArrowheads="1"/>
            </p:cNvSpPr>
            <p:nvPr userDrawn="1"/>
          </p:nvSpPr>
          <p:spPr bwMode="auto">
            <a:xfrm flipV="1">
              <a:off x="0" y="5080334"/>
              <a:ext cx="6859323" cy="126331"/>
            </a:xfrm>
            <a:prstGeom prst="rect">
              <a:avLst/>
            </a:prstGeom>
            <a:solidFill>
              <a:srgbClr val="002474"/>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26" name="Rectangle 20">
              <a:extLst>
                <a:ext uri="{FF2B5EF4-FFF2-40B4-BE49-F238E27FC236}">
                  <a16:creationId xmlns:a16="http://schemas.microsoft.com/office/drawing/2014/main" id="{439AA5A5-3554-1A64-CE56-A848D036ED7C}"/>
                </a:ext>
              </a:extLst>
            </p:cNvPr>
            <p:cNvSpPr>
              <a:spLocks noChangeArrowheads="1"/>
            </p:cNvSpPr>
            <p:nvPr userDrawn="1"/>
          </p:nvSpPr>
          <p:spPr bwMode="auto">
            <a:xfrm flipV="1">
              <a:off x="6859520" y="5080334"/>
              <a:ext cx="571643" cy="126331"/>
            </a:xfrm>
            <a:prstGeom prst="rect">
              <a:avLst/>
            </a:prstGeom>
            <a:solidFill>
              <a:srgbClr val="003EC8"/>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27" name="Rectangle 20">
              <a:extLst>
                <a:ext uri="{FF2B5EF4-FFF2-40B4-BE49-F238E27FC236}">
                  <a16:creationId xmlns:a16="http://schemas.microsoft.com/office/drawing/2014/main" id="{6E7C49C5-C3BE-0F14-38DC-3C3AE3B81CEA}"/>
                </a:ext>
              </a:extLst>
            </p:cNvPr>
            <p:cNvSpPr>
              <a:spLocks noChangeArrowheads="1"/>
            </p:cNvSpPr>
            <p:nvPr userDrawn="1"/>
          </p:nvSpPr>
          <p:spPr bwMode="auto">
            <a:xfrm flipV="1">
              <a:off x="7428672" y="5080334"/>
              <a:ext cx="571643" cy="126331"/>
            </a:xfrm>
            <a:prstGeom prst="rect">
              <a:avLst/>
            </a:prstGeom>
            <a:solidFill>
              <a:srgbClr val="004DFA"/>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28" name="Rectangle 20">
              <a:extLst>
                <a:ext uri="{FF2B5EF4-FFF2-40B4-BE49-F238E27FC236}">
                  <a16:creationId xmlns:a16="http://schemas.microsoft.com/office/drawing/2014/main" id="{8500A633-DAA0-9BE4-4179-ADE74545B2E3}"/>
                </a:ext>
              </a:extLst>
            </p:cNvPr>
            <p:cNvSpPr>
              <a:spLocks noChangeArrowheads="1"/>
            </p:cNvSpPr>
            <p:nvPr userDrawn="1"/>
          </p:nvSpPr>
          <p:spPr bwMode="auto">
            <a:xfrm flipV="1">
              <a:off x="8000515" y="5080334"/>
              <a:ext cx="571643" cy="126331"/>
            </a:xfrm>
            <a:prstGeom prst="rect">
              <a:avLst/>
            </a:prstGeom>
            <a:solidFill>
              <a:srgbClr val="2568F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29" name="Rectangle 20">
              <a:extLst>
                <a:ext uri="{FF2B5EF4-FFF2-40B4-BE49-F238E27FC236}">
                  <a16:creationId xmlns:a16="http://schemas.microsoft.com/office/drawing/2014/main" id="{6ECEC1E1-643F-6311-5331-76943D489DDC}"/>
                </a:ext>
              </a:extLst>
            </p:cNvPr>
            <p:cNvSpPr>
              <a:spLocks noChangeArrowheads="1"/>
            </p:cNvSpPr>
            <p:nvPr userDrawn="1"/>
          </p:nvSpPr>
          <p:spPr bwMode="auto">
            <a:xfrm flipV="1">
              <a:off x="8572358" y="5080334"/>
              <a:ext cx="571643" cy="126331"/>
            </a:xfrm>
            <a:prstGeom prst="rect">
              <a:avLst/>
            </a:prstGeom>
            <a:solidFill>
              <a:srgbClr val="5D8FFF"/>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326801112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2"/>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rgbClr val="0033A1"/>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5"/>
            <a:ext cx="10515600" cy="1325033"/>
          </a:xfrm>
          <a:prstGeom prst="rect">
            <a:avLst/>
          </a:prstGeom>
        </p:spPr>
        <p:txBody>
          <a:bodyPr/>
          <a:lstStyle>
            <a:lvl1pPr algn="l">
              <a:defRPr sz="4800" b="1">
                <a:solidFill>
                  <a:srgbClr val="0033A1"/>
                </a:solidFill>
                <a:latin typeface="Calibri" panose="020F0502020204030204" pitchFamily="34" charset="0"/>
                <a:cs typeface="Calibri" panose="020F0502020204030204" pitchFamily="34" charset="0"/>
              </a:defRPr>
            </a:lvl1pPr>
          </a:lstStyle>
          <a:p>
            <a:r>
              <a:rPr lang="en-US"/>
              <a:t>Click to edit Master title style</a:t>
            </a:r>
          </a:p>
        </p:txBody>
      </p:sp>
      <p:grpSp>
        <p:nvGrpSpPr>
          <p:cNvPr id="4" name="Group 3">
            <a:extLst>
              <a:ext uri="{FF2B5EF4-FFF2-40B4-BE49-F238E27FC236}">
                <a16:creationId xmlns:a16="http://schemas.microsoft.com/office/drawing/2014/main" id="{08599E37-0C63-2EDA-CC8C-E1C5D10E66A8}"/>
              </a:ext>
            </a:extLst>
          </p:cNvPr>
          <p:cNvGrpSpPr/>
          <p:nvPr userDrawn="1"/>
        </p:nvGrpSpPr>
        <p:grpSpPr>
          <a:xfrm>
            <a:off x="1" y="6690473"/>
            <a:ext cx="12192001" cy="168441"/>
            <a:chOff x="0" y="5080334"/>
            <a:chExt cx="9144001" cy="126331"/>
          </a:xfrm>
        </p:grpSpPr>
        <p:sp>
          <p:nvSpPr>
            <p:cNvPr id="5" name="Rectangle 20">
              <a:extLst>
                <a:ext uri="{FF2B5EF4-FFF2-40B4-BE49-F238E27FC236}">
                  <a16:creationId xmlns:a16="http://schemas.microsoft.com/office/drawing/2014/main" id="{1BEE535A-0C78-C6CB-4D2D-FE123E5AB7CD}"/>
                </a:ext>
              </a:extLst>
            </p:cNvPr>
            <p:cNvSpPr>
              <a:spLocks noChangeArrowheads="1"/>
            </p:cNvSpPr>
            <p:nvPr userDrawn="1"/>
          </p:nvSpPr>
          <p:spPr bwMode="auto">
            <a:xfrm flipV="1">
              <a:off x="0" y="5080334"/>
              <a:ext cx="6859323" cy="126331"/>
            </a:xfrm>
            <a:prstGeom prst="rect">
              <a:avLst/>
            </a:prstGeom>
            <a:solidFill>
              <a:srgbClr val="002474"/>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6" name="Rectangle 20">
              <a:extLst>
                <a:ext uri="{FF2B5EF4-FFF2-40B4-BE49-F238E27FC236}">
                  <a16:creationId xmlns:a16="http://schemas.microsoft.com/office/drawing/2014/main" id="{7DE3C9C3-2B74-4DAE-057B-437DA583D027}"/>
                </a:ext>
              </a:extLst>
            </p:cNvPr>
            <p:cNvSpPr>
              <a:spLocks noChangeArrowheads="1"/>
            </p:cNvSpPr>
            <p:nvPr userDrawn="1"/>
          </p:nvSpPr>
          <p:spPr bwMode="auto">
            <a:xfrm flipV="1">
              <a:off x="6859520" y="5080334"/>
              <a:ext cx="571643" cy="126331"/>
            </a:xfrm>
            <a:prstGeom prst="rect">
              <a:avLst/>
            </a:prstGeom>
            <a:solidFill>
              <a:srgbClr val="003EC8"/>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7" name="Rectangle 20">
              <a:extLst>
                <a:ext uri="{FF2B5EF4-FFF2-40B4-BE49-F238E27FC236}">
                  <a16:creationId xmlns:a16="http://schemas.microsoft.com/office/drawing/2014/main" id="{7C3A004F-2C42-0117-3624-BE32B2AED9DB}"/>
                </a:ext>
              </a:extLst>
            </p:cNvPr>
            <p:cNvSpPr>
              <a:spLocks noChangeArrowheads="1"/>
            </p:cNvSpPr>
            <p:nvPr userDrawn="1"/>
          </p:nvSpPr>
          <p:spPr bwMode="auto">
            <a:xfrm flipV="1">
              <a:off x="7428672" y="5080334"/>
              <a:ext cx="571643" cy="126331"/>
            </a:xfrm>
            <a:prstGeom prst="rect">
              <a:avLst/>
            </a:prstGeom>
            <a:solidFill>
              <a:srgbClr val="004DFA"/>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8" name="Rectangle 20">
              <a:extLst>
                <a:ext uri="{FF2B5EF4-FFF2-40B4-BE49-F238E27FC236}">
                  <a16:creationId xmlns:a16="http://schemas.microsoft.com/office/drawing/2014/main" id="{A681E638-4CA3-2017-5B62-4D545E7C4AC5}"/>
                </a:ext>
              </a:extLst>
            </p:cNvPr>
            <p:cNvSpPr>
              <a:spLocks noChangeArrowheads="1"/>
            </p:cNvSpPr>
            <p:nvPr userDrawn="1"/>
          </p:nvSpPr>
          <p:spPr bwMode="auto">
            <a:xfrm flipV="1">
              <a:off x="8000515" y="5080334"/>
              <a:ext cx="571643" cy="126331"/>
            </a:xfrm>
            <a:prstGeom prst="rect">
              <a:avLst/>
            </a:prstGeom>
            <a:solidFill>
              <a:srgbClr val="2568F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20">
              <a:extLst>
                <a:ext uri="{FF2B5EF4-FFF2-40B4-BE49-F238E27FC236}">
                  <a16:creationId xmlns:a16="http://schemas.microsoft.com/office/drawing/2014/main" id="{657CA67A-F154-C530-B659-62C06B1F62FC}"/>
                </a:ext>
              </a:extLst>
            </p:cNvPr>
            <p:cNvSpPr>
              <a:spLocks noChangeArrowheads="1"/>
            </p:cNvSpPr>
            <p:nvPr userDrawn="1"/>
          </p:nvSpPr>
          <p:spPr bwMode="auto">
            <a:xfrm flipV="1">
              <a:off x="8572358" y="5080334"/>
              <a:ext cx="571643" cy="126331"/>
            </a:xfrm>
            <a:prstGeom prst="rect">
              <a:avLst/>
            </a:prstGeom>
            <a:solidFill>
              <a:srgbClr val="5D8FFF"/>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614239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47994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213F98"/>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213F98"/>
              </a:buClr>
              <a:buFont typeface="Arial" panose="020B0604020202020204" pitchFamily="34" charset="0"/>
              <a:buChar char="•"/>
              <a:defRPr sz="2667" b="1">
                <a:solidFill>
                  <a:srgbClr val="1D1D1D"/>
                </a:solidFill>
              </a:defRPr>
            </a:lvl1pPr>
            <a:lvl2pPr marL="609585" indent="-226478">
              <a:buClr>
                <a:srgbClr val="004D71"/>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0">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grpSp>
        <p:nvGrpSpPr>
          <p:cNvPr id="12" name="Group 11">
            <a:extLst>
              <a:ext uri="{FF2B5EF4-FFF2-40B4-BE49-F238E27FC236}">
                <a16:creationId xmlns:a16="http://schemas.microsoft.com/office/drawing/2014/main" id="{2D21A7F8-0315-BE28-5331-106297978CB1}"/>
              </a:ext>
            </a:extLst>
          </p:cNvPr>
          <p:cNvGrpSpPr/>
          <p:nvPr userDrawn="1"/>
        </p:nvGrpSpPr>
        <p:grpSpPr>
          <a:xfrm>
            <a:off x="1" y="6690473"/>
            <a:ext cx="12192001" cy="168441"/>
            <a:chOff x="0" y="5080334"/>
            <a:chExt cx="9144001" cy="126331"/>
          </a:xfrm>
        </p:grpSpPr>
        <p:sp>
          <p:nvSpPr>
            <p:cNvPr id="14" name="Rectangle 20">
              <a:extLst>
                <a:ext uri="{FF2B5EF4-FFF2-40B4-BE49-F238E27FC236}">
                  <a16:creationId xmlns:a16="http://schemas.microsoft.com/office/drawing/2014/main" id="{6307A94B-122D-9669-B78B-BECFFE64B228}"/>
                </a:ext>
              </a:extLst>
            </p:cNvPr>
            <p:cNvSpPr>
              <a:spLocks noChangeArrowheads="1"/>
            </p:cNvSpPr>
            <p:nvPr userDrawn="1"/>
          </p:nvSpPr>
          <p:spPr bwMode="auto">
            <a:xfrm flipV="1">
              <a:off x="0" y="5080334"/>
              <a:ext cx="6859323" cy="126331"/>
            </a:xfrm>
            <a:prstGeom prst="rect">
              <a:avLst/>
            </a:prstGeom>
            <a:solidFill>
              <a:srgbClr val="002474"/>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5" name="Rectangle 20">
              <a:extLst>
                <a:ext uri="{FF2B5EF4-FFF2-40B4-BE49-F238E27FC236}">
                  <a16:creationId xmlns:a16="http://schemas.microsoft.com/office/drawing/2014/main" id="{1F4889E5-3EA6-F3F3-9269-2F74757FCB0F}"/>
                </a:ext>
              </a:extLst>
            </p:cNvPr>
            <p:cNvSpPr>
              <a:spLocks noChangeArrowheads="1"/>
            </p:cNvSpPr>
            <p:nvPr userDrawn="1"/>
          </p:nvSpPr>
          <p:spPr bwMode="auto">
            <a:xfrm flipV="1">
              <a:off x="6859520" y="5080334"/>
              <a:ext cx="571643" cy="126331"/>
            </a:xfrm>
            <a:prstGeom prst="rect">
              <a:avLst/>
            </a:prstGeom>
            <a:solidFill>
              <a:srgbClr val="003EC8"/>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6" name="Rectangle 20">
              <a:extLst>
                <a:ext uri="{FF2B5EF4-FFF2-40B4-BE49-F238E27FC236}">
                  <a16:creationId xmlns:a16="http://schemas.microsoft.com/office/drawing/2014/main" id="{34D4B7FE-564C-9F03-2FFC-9942271D4EE6}"/>
                </a:ext>
              </a:extLst>
            </p:cNvPr>
            <p:cNvSpPr>
              <a:spLocks noChangeArrowheads="1"/>
            </p:cNvSpPr>
            <p:nvPr userDrawn="1"/>
          </p:nvSpPr>
          <p:spPr bwMode="auto">
            <a:xfrm flipV="1">
              <a:off x="7428672" y="5080334"/>
              <a:ext cx="571643" cy="126331"/>
            </a:xfrm>
            <a:prstGeom prst="rect">
              <a:avLst/>
            </a:prstGeom>
            <a:solidFill>
              <a:srgbClr val="004DFA"/>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7" name="Rectangle 20">
              <a:extLst>
                <a:ext uri="{FF2B5EF4-FFF2-40B4-BE49-F238E27FC236}">
                  <a16:creationId xmlns:a16="http://schemas.microsoft.com/office/drawing/2014/main" id="{90A616D9-692E-0A5B-0CA6-9512070718C3}"/>
                </a:ext>
              </a:extLst>
            </p:cNvPr>
            <p:cNvSpPr>
              <a:spLocks noChangeArrowheads="1"/>
            </p:cNvSpPr>
            <p:nvPr userDrawn="1"/>
          </p:nvSpPr>
          <p:spPr bwMode="auto">
            <a:xfrm flipV="1">
              <a:off x="8000515" y="5080334"/>
              <a:ext cx="571643" cy="126331"/>
            </a:xfrm>
            <a:prstGeom prst="rect">
              <a:avLst/>
            </a:prstGeom>
            <a:solidFill>
              <a:srgbClr val="2568F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8" name="Rectangle 20">
              <a:extLst>
                <a:ext uri="{FF2B5EF4-FFF2-40B4-BE49-F238E27FC236}">
                  <a16:creationId xmlns:a16="http://schemas.microsoft.com/office/drawing/2014/main" id="{338E7292-E69B-1AEE-6841-48B6610FEC50}"/>
                </a:ext>
              </a:extLst>
            </p:cNvPr>
            <p:cNvSpPr>
              <a:spLocks noChangeArrowheads="1"/>
            </p:cNvSpPr>
            <p:nvPr userDrawn="1"/>
          </p:nvSpPr>
          <p:spPr bwMode="auto">
            <a:xfrm flipV="1">
              <a:off x="8572358" y="5080334"/>
              <a:ext cx="571643" cy="126331"/>
            </a:xfrm>
            <a:prstGeom prst="rect">
              <a:avLst/>
            </a:prstGeom>
            <a:solidFill>
              <a:srgbClr val="5D8FFF"/>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99807884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123810605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0438137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18772770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33902958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2233727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700460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878814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63192143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254139126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386360446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64673618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3987798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21267704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8397103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08629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68183592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151585440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63341756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132193168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9215942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06571646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38336954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74918800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253187578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0608916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42766503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45601835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74295479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158148386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95679564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257500260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50398602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2907956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4444733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410066439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1635230117"/>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825173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83840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theme" Target="../theme/theme6.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4822542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896601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65" r:id="rId1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2389717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70" r:id="rId4"/>
    <p:sldLayoutId id="2147483816" r:id="rId5"/>
    <p:sldLayoutId id="2147483817" r:id="rId6"/>
    <p:sldLayoutId id="2147483818" r:id="rId7"/>
    <p:sldLayoutId id="2147483819" r:id="rId8"/>
    <p:sldLayoutId id="2147483820" r:id="rId9"/>
    <p:sldLayoutId id="2147483821" r:id="rId10"/>
    <p:sldLayoutId id="2147483872" r:id="rId11"/>
    <p:sldLayoutId id="2147483871" r:id="rId12"/>
    <p:sldLayoutId id="2147483868" r:id="rId13"/>
    <p:sldLayoutId id="2147483866" r:id="rId14"/>
    <p:sldLayoutId id="2147483873" r:id="rId15"/>
    <p:sldLayoutId id="2147483867" r:id="rId16"/>
    <p:sldLayoutId id="2147483861" r:id="rId17"/>
    <p:sldLayoutId id="2147483862" r:id="rId18"/>
    <p:sldLayoutId id="2147483863" r:id="rId19"/>
    <p:sldLayoutId id="2147483864" r:id="rId20"/>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8405111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6307284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5" r:id="rId2"/>
    <p:sldLayoutId id="2147483827" r:id="rId3"/>
    <p:sldLayoutId id="2147483824" r:id="rId4"/>
    <p:sldLayoutId id="2147483811" r:id="rId5"/>
    <p:sldLayoutId id="2147483815" r:id="rId6"/>
    <p:sldLayoutId id="2147483823" r:id="rId7"/>
    <p:sldLayoutId id="2147483822" r:id="rId8"/>
    <p:sldLayoutId id="2147483826" r:id="rId9"/>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hyperlink" Target="https://ndc.services.cdc.gov/event-codes-other-surveillance-resources/"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hyperlink" Target="https://www.cste.org/resource/resmgr/ps/ps_2023/23-ID-03_Cronobacter.pdf"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mailto:edx@cdc.gov?subject=Cronobacter%20reporting%20exception"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cdn.ymaws.com/www.cste.org/resource/resmgr/ps/ps_2023/23-ID-02_cCMV.pdf"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hyperlink" Target="https://www.cste.org/resource/resmgr/ps/ps_2023/23-ID-03_Cronobacter.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dn.ymaws.com/www.cste.org/resource/resmgr/pstemplates/23-ID-08_Toxoplasmosis_and_C.pdf"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hyperlink" Target="https://www.cste.org/resource/resmgr/ps/ps_2023/23-ID-03_Cronobacter.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hyperlink" Target="https://cdn.ymaws.com/www.cste.org/resource/resmgr/ps/ps_2023/23-ID-05_Hepatitis_B.pdf"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hyperlink" Target="https://www.cste.org/resource/resmgr/ps/ps_2023/23-ID-06_Mumps.pdf"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hyperlink" Target="https://www.cste.org/resource/resmgr/ps/ps_2023/23-ID-03_Cronobacter.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dn.ymaws.com/www.cste.org/resource/resmgr/ps/ps_2023/23-ID-07_Polio.pdf"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hyperlink" Target="https://www.cste.org/resource/resmgr/ps/ps_2023/23-ID-03_Cronobacter.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hyperlink" Target="https://pixabay.com/en/group-circle-community-hands-157841/"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ste.org/resource/resmgr/ps/ps_2023/23-ID-09_Varicella.pdf"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https://www.cste.org/resource/resmgr/ps/ps_2023/23-ID-01_Anaplasmosis.pdf"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hyperlink" Target="https://www.cste.org/resource/resmgr/ps/ps_2023/23-ID-04_Ehrlichiosis.pdf" TargetMode="External"/><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hyperlink" Target="https://www.cste.org/resource/resmgr/ps/ps_2023/23-ID-03_Cronobacter.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https://www.cste.org/resource/resmgr/ps/ps_2023/23-ID-10_Zika.pdf"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hyperlink" Target="https://cdn.ymaws.com/www.cste.org/resource/resmgr/ps/ps_2023/23-MCH-01_NAS.pdf" TargetMode="Externa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hyperlink" Target="https://ndc.services.cdc.gov/" TargetMode="External"/><Relationship Id="rId2" Type="http://schemas.openxmlformats.org/officeDocument/2006/relationships/hyperlink" Target="https://ndc.services.cdc.gov/event-codes-other-surveillance-resources/" TargetMode="External"/><Relationship Id="rId1" Type="http://schemas.openxmlformats.org/officeDocument/2006/relationships/slideLayout" Target="../slideLayouts/slideLayout30.xml"/><Relationship Id="rId4" Type="http://schemas.openxmlformats.org/officeDocument/2006/relationships/hyperlink" Target="https://www.cste.org/general/custom.asp?page=PositionStatement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hyperlink" Target="https://app.smartsheet.com/b/form/3da89d48bda94fc7a33c4a8a505fe54a" TargetMode="External"/><Relationship Id="rId2" Type="http://schemas.openxmlformats.org/officeDocument/2006/relationships/image" Target="../media/image11.jpeg"/><Relationship Id="rId1" Type="http://schemas.openxmlformats.org/officeDocument/2006/relationships/slideLayout" Target="../slideLayouts/slideLayout30.xml"/><Relationship Id="rId4" Type="http://schemas.openxmlformats.org/officeDocument/2006/relationships/hyperlink" Target="mailto:blampkins@cste.org?subject=DSW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cdc.gov/nndss/case-surveillance-modernization/index.html" TargetMode="External"/><Relationship Id="rId3" Type="http://schemas.openxmlformats.org/officeDocument/2006/relationships/image" Target="../media/image13.png"/><Relationship Id="rId7" Type="http://schemas.openxmlformats.org/officeDocument/2006/relationships/image" Target="../media/image16.svg"/><Relationship Id="rId12" Type="http://schemas.openxmlformats.org/officeDocument/2006/relationships/image" Target="../media/image20.sv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hyperlink" Target="https://www.cdc.gov/nndss/trc/news/index.html" TargetMode="External"/><Relationship Id="rId10" Type="http://schemas.openxmlformats.org/officeDocument/2006/relationships/hyperlink" Target="mailto:edx@cdc.gov" TargetMode="External"/><Relationship Id="rId4" Type="http://schemas.openxmlformats.org/officeDocument/2006/relationships/image" Target="../media/image14.sv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676" y="2273221"/>
            <a:ext cx="10972800" cy="1155779"/>
          </a:xfrm>
        </p:spPr>
        <p:txBody>
          <a:bodyPr/>
          <a:lstStyle/>
          <a:p>
            <a:r>
              <a:rPr lang="en-US" dirty="0"/>
              <a:t>NNDSS eSHARE January Webinar</a:t>
            </a:r>
          </a:p>
        </p:txBody>
      </p:sp>
      <p:sp>
        <p:nvSpPr>
          <p:cNvPr id="4" name="Subtitle 3"/>
          <p:cNvSpPr>
            <a:spLocks noGrp="1"/>
          </p:cNvSpPr>
          <p:nvPr>
            <p:ph type="subTitle" idx="1"/>
          </p:nvPr>
        </p:nvSpPr>
        <p:spPr>
          <a:xfrm>
            <a:off x="609601" y="5843244"/>
            <a:ext cx="8534400" cy="457200"/>
          </a:xfrm>
        </p:spPr>
        <p:txBody>
          <a:bodyPr/>
          <a:lstStyle/>
          <a:p>
            <a:r>
              <a:rPr lang="en-US" dirty="0"/>
              <a:t>January 16, 2024</a:t>
            </a:r>
          </a:p>
        </p:txBody>
      </p:sp>
      <p:pic>
        <p:nvPicPr>
          <p:cNvPr id="2" name="Picture 1" title="NNDSS branding element">
            <a:extLst>
              <a:ext uri="{FF2B5EF4-FFF2-40B4-BE49-F238E27FC236}">
                <a16:creationId xmlns:a16="http://schemas.microsoft.com/office/drawing/2014/main" id="{E284177F-2D0C-4C69-D1FA-BD5F3953C9F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777496" y="3589940"/>
            <a:ext cx="5118135" cy="2010341"/>
          </a:xfrm>
          <a:prstGeom prst="rect">
            <a:avLst/>
          </a:prstGeom>
        </p:spPr>
      </p:pic>
      <p:sp>
        <p:nvSpPr>
          <p:cNvPr id="6" name="Text Placeholder 5">
            <a:extLst>
              <a:ext uri="{FF2B5EF4-FFF2-40B4-BE49-F238E27FC236}">
                <a16:creationId xmlns:a16="http://schemas.microsoft.com/office/drawing/2014/main" id="{400FE780-C400-95D7-76FB-2A37F4B31566}"/>
              </a:ext>
            </a:extLst>
          </p:cNvPr>
          <p:cNvSpPr txBox="1">
            <a:spLocks/>
          </p:cNvSpPr>
          <p:nvPr/>
        </p:nvSpPr>
        <p:spPr>
          <a:xfrm>
            <a:off x="5777496" y="6008094"/>
            <a:ext cx="6251481" cy="535313"/>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609539" rtl="0" eaLnBrk="1" fontAlgn="base" latinLnBrk="0" hangingPunct="1">
              <a:lnSpc>
                <a:spcPct val="100000"/>
              </a:lnSpc>
              <a:spcBef>
                <a:spcPct val="20000"/>
              </a:spcBef>
              <a:spcAft>
                <a:spcPct val="0"/>
              </a:spcAft>
              <a:buClrTx/>
              <a:buSzTx/>
              <a:buFont typeface="Arial"/>
              <a:buNone/>
              <a:tabLst/>
              <a:defRPr/>
            </a:pPr>
            <a:r>
              <a:rPr lang="en-US" sz="1867" b="1" dirty="0">
                <a:solidFill>
                  <a:srgbClr val="0039A6"/>
                </a:solidFill>
                <a:latin typeface="Calibri" panose="020F0502020204030204" pitchFamily="34" charset="0"/>
                <a:ea typeface="+mj-ea"/>
                <a:cs typeface="Calibri" panose="020F0502020204030204" pitchFamily="34" charset="0"/>
              </a:rPr>
              <a:t>Office of Public Health Data, Surveillance, and Technology</a:t>
            </a:r>
            <a:endParaRPr kumimoji="0" lang="en-US" sz="1867" b="1" i="0" u="none" strike="noStrike" kern="1200" cap="none" spc="0" normalizeH="0" baseline="0" noProof="0" dirty="0">
              <a:ln>
                <a:noFill/>
              </a:ln>
              <a:solidFill>
                <a:srgbClr val="0039A6"/>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677646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B0AE-26FC-4979-A445-AC5B49D22911}"/>
              </a:ext>
            </a:extLst>
          </p:cNvPr>
          <p:cNvSpPr>
            <a:spLocks noGrp="1"/>
          </p:cNvSpPr>
          <p:nvPr>
            <p:ph type="title"/>
          </p:nvPr>
        </p:nvSpPr>
        <p:spPr>
          <a:xfrm>
            <a:off x="609600" y="274639"/>
            <a:ext cx="10972800" cy="728346"/>
          </a:xfrm>
        </p:spPr>
        <p:txBody>
          <a:bodyPr>
            <a:normAutofit/>
          </a:bodyPr>
          <a:lstStyle/>
          <a:p>
            <a:pPr algn="ctr"/>
            <a:r>
              <a:rPr lang="en-US" dirty="0"/>
              <a:t>New NNDSS Conditions</a:t>
            </a:r>
            <a:r>
              <a:rPr lang="en-US" sz="4267" dirty="0">
                <a:solidFill>
                  <a:srgbClr val="C00000"/>
                </a:solidFill>
              </a:rPr>
              <a:t>*</a:t>
            </a:r>
            <a:r>
              <a:rPr lang="en-US" dirty="0"/>
              <a:t> - </a:t>
            </a:r>
            <a:r>
              <a:rPr lang="en-US" i="1" dirty="0"/>
              <a:t>MMWR</a:t>
            </a:r>
            <a:r>
              <a:rPr lang="en-US" baseline="30000" dirty="0"/>
              <a:t>◊</a:t>
            </a:r>
            <a:r>
              <a:rPr lang="en-US" dirty="0"/>
              <a:t> Year 2024</a:t>
            </a:r>
          </a:p>
        </p:txBody>
      </p:sp>
      <p:graphicFrame>
        <p:nvGraphicFramePr>
          <p:cNvPr id="5" name="Table 5">
            <a:extLst>
              <a:ext uri="{FF2B5EF4-FFF2-40B4-BE49-F238E27FC236}">
                <a16:creationId xmlns:a16="http://schemas.microsoft.com/office/drawing/2014/main" id="{694BF0F4-B1E9-4C21-970E-2664E2528AF0}"/>
              </a:ext>
            </a:extLst>
          </p:cNvPr>
          <p:cNvGraphicFramePr>
            <a:graphicFrameLocks noGrp="1"/>
          </p:cNvGraphicFramePr>
          <p:nvPr>
            <p:ph idx="4294967295"/>
            <p:extLst>
              <p:ext uri="{D42A27DB-BD31-4B8C-83A1-F6EECF244321}">
                <p14:modId xmlns:p14="http://schemas.microsoft.com/office/powerpoint/2010/main" val="271233086"/>
              </p:ext>
            </p:extLst>
          </p:nvPr>
        </p:nvGraphicFramePr>
        <p:xfrm>
          <a:off x="520136" y="1214120"/>
          <a:ext cx="11151728" cy="4369728"/>
        </p:xfrm>
        <a:graphic>
          <a:graphicData uri="http://schemas.openxmlformats.org/drawingml/2006/table">
            <a:tbl>
              <a:tblPr firstRow="1" bandRow="1">
                <a:tableStyleId>{5202B0CA-FC54-4496-8BCA-5EF66A818D29}</a:tableStyleId>
              </a:tblPr>
              <a:tblGrid>
                <a:gridCol w="7801455">
                  <a:extLst>
                    <a:ext uri="{9D8B030D-6E8A-4147-A177-3AD203B41FA5}">
                      <a16:colId xmlns:a16="http://schemas.microsoft.com/office/drawing/2014/main" val="371147798"/>
                    </a:ext>
                  </a:extLst>
                </a:gridCol>
                <a:gridCol w="1833453">
                  <a:extLst>
                    <a:ext uri="{9D8B030D-6E8A-4147-A177-3AD203B41FA5}">
                      <a16:colId xmlns:a16="http://schemas.microsoft.com/office/drawing/2014/main" val="4197566941"/>
                    </a:ext>
                  </a:extLst>
                </a:gridCol>
                <a:gridCol w="1516820">
                  <a:extLst>
                    <a:ext uri="{9D8B030D-6E8A-4147-A177-3AD203B41FA5}">
                      <a16:colId xmlns:a16="http://schemas.microsoft.com/office/drawing/2014/main" val="3681657774"/>
                    </a:ext>
                  </a:extLst>
                </a:gridCol>
              </a:tblGrid>
              <a:tr h="839115">
                <a:tc>
                  <a:txBody>
                    <a:bodyPr/>
                    <a:lstStyle/>
                    <a:p>
                      <a:r>
                        <a:rPr lang="en-US" sz="2400" b="1" dirty="0">
                          <a:ln>
                            <a:noFill/>
                          </a:ln>
                          <a:solidFill>
                            <a:srgbClr val="FFFFFF"/>
                          </a:solidFill>
                        </a:rPr>
                        <a:t>Disease/Condition</a:t>
                      </a:r>
                    </a:p>
                  </a:txBody>
                  <a:tcPr marL="121920" marR="121920" marT="60960" marB="60960"/>
                </a:tc>
                <a:tc>
                  <a:txBody>
                    <a:bodyPr/>
                    <a:lstStyle/>
                    <a:p>
                      <a:r>
                        <a:rPr lang="en-US" sz="2400" dirty="0">
                          <a:ln>
                            <a:noFill/>
                          </a:ln>
                          <a:solidFill>
                            <a:srgbClr val="FFFFFF"/>
                          </a:solidFill>
                        </a:rPr>
                        <a:t>Nationally Notifiable?</a:t>
                      </a:r>
                    </a:p>
                  </a:txBody>
                  <a:tcPr marL="121920" marR="121920" marT="60960" marB="60960"/>
                </a:tc>
                <a:tc>
                  <a:txBody>
                    <a:bodyPr/>
                    <a:lstStyle/>
                    <a:p>
                      <a:r>
                        <a:rPr lang="en-US" sz="2400" dirty="0">
                          <a:ln>
                            <a:noFill/>
                          </a:ln>
                          <a:solidFill>
                            <a:srgbClr val="FFFFFF"/>
                          </a:solidFill>
                        </a:rPr>
                        <a:t>Event Code</a:t>
                      </a:r>
                    </a:p>
                  </a:txBody>
                  <a:tcPr marL="121920" marR="121920" marT="60960" marB="60960"/>
                </a:tc>
                <a:extLst>
                  <a:ext uri="{0D108BD9-81ED-4DB2-BD59-A6C34878D82A}">
                    <a16:rowId xmlns:a16="http://schemas.microsoft.com/office/drawing/2014/main" val="3415339756"/>
                  </a:ext>
                </a:extLst>
              </a:tr>
              <a:tr h="439536">
                <a:tc>
                  <a:txBody>
                    <a:bodyPr/>
                    <a:lstStyle/>
                    <a:p>
                      <a:r>
                        <a:rPr lang="en-US" sz="2000" b="0" i="1" dirty="0">
                          <a:ln>
                            <a:noFill/>
                          </a:ln>
                          <a:solidFill>
                            <a:srgbClr val="0033A1"/>
                          </a:solidFill>
                        </a:rPr>
                        <a:t>Cronobacter</a:t>
                      </a:r>
                      <a:r>
                        <a:rPr lang="en-US" sz="2000" b="0" dirty="0">
                          <a:ln>
                            <a:noFill/>
                          </a:ln>
                          <a:solidFill>
                            <a:srgbClr val="0033A1"/>
                          </a:solidFill>
                        </a:rPr>
                        <a:t>, invasive infection among infants</a:t>
                      </a:r>
                      <a:endParaRPr lang="en-US" sz="2000" b="1" dirty="0">
                        <a:ln>
                          <a:noFill/>
                        </a:ln>
                        <a:solidFill>
                          <a:srgbClr val="0033A1"/>
                        </a:solidFill>
                      </a:endParaRPr>
                    </a:p>
                  </a:txBody>
                  <a:tcPr marL="121920" marR="121920" marT="60960" marB="60960"/>
                </a:tc>
                <a:tc>
                  <a:txBody>
                    <a:bodyPr/>
                    <a:lstStyle/>
                    <a:p>
                      <a:r>
                        <a:rPr lang="en-US" sz="2000" dirty="0">
                          <a:ln>
                            <a:noFill/>
                          </a:ln>
                          <a:solidFill>
                            <a:srgbClr val="0033A1"/>
                          </a:solidFill>
                        </a:rPr>
                        <a:t>Yes</a:t>
                      </a:r>
                    </a:p>
                  </a:txBody>
                  <a:tcPr marL="121920" marR="121920" marT="60960" marB="60960"/>
                </a:tc>
                <a:tc>
                  <a:txBody>
                    <a:bodyPr/>
                    <a:lstStyle/>
                    <a:p>
                      <a:r>
                        <a:rPr lang="en-US" sz="2000" dirty="0">
                          <a:ln>
                            <a:noFill/>
                          </a:ln>
                          <a:solidFill>
                            <a:srgbClr val="0033A1"/>
                          </a:solidFill>
                        </a:rPr>
                        <a:t>13060</a:t>
                      </a:r>
                    </a:p>
                  </a:txBody>
                  <a:tcPr marL="121920" marR="121920" marT="60960" marB="60960"/>
                </a:tc>
                <a:extLst>
                  <a:ext uri="{0D108BD9-81ED-4DB2-BD59-A6C34878D82A}">
                    <a16:rowId xmlns:a16="http://schemas.microsoft.com/office/drawing/2014/main" val="2295418377"/>
                  </a:ext>
                </a:extLst>
              </a:tr>
              <a:tr h="439536">
                <a:tc>
                  <a:txBody>
                    <a:bodyPr/>
                    <a:lstStyle/>
                    <a:p>
                      <a:r>
                        <a:rPr lang="en-US" sz="2000" b="0" dirty="0">
                          <a:ln>
                            <a:noFill/>
                          </a:ln>
                          <a:solidFill>
                            <a:srgbClr val="0033A1"/>
                          </a:solidFill>
                        </a:rPr>
                        <a:t>Congenital cytomegalovirus infection</a:t>
                      </a:r>
                    </a:p>
                  </a:txBody>
                  <a:tcPr marL="121920" marR="121920" marT="60960" marB="60960"/>
                </a:tc>
                <a:tc>
                  <a:txBody>
                    <a:bodyPr/>
                    <a:lstStyle/>
                    <a:p>
                      <a:r>
                        <a:rPr lang="en-US" sz="2000" b="0" dirty="0">
                          <a:ln>
                            <a:noFill/>
                          </a:ln>
                          <a:solidFill>
                            <a:srgbClr val="0033A1"/>
                          </a:solidFill>
                        </a:rPr>
                        <a:t>No</a:t>
                      </a:r>
                    </a:p>
                  </a:txBody>
                  <a:tcPr marL="121920" marR="121920" marT="60960" marB="60960"/>
                </a:tc>
                <a:tc>
                  <a:txBody>
                    <a:bodyPr/>
                    <a:lstStyle/>
                    <a:p>
                      <a:r>
                        <a:rPr lang="en-US" sz="2000" b="0" dirty="0">
                          <a:ln>
                            <a:noFill/>
                          </a:ln>
                          <a:solidFill>
                            <a:srgbClr val="0033A1"/>
                          </a:solidFill>
                        </a:rPr>
                        <a:t>13050</a:t>
                      </a:r>
                    </a:p>
                  </a:txBody>
                  <a:tcPr marL="121920" marR="121920" marT="60960" marB="60960"/>
                </a:tc>
                <a:extLst>
                  <a:ext uri="{0D108BD9-81ED-4DB2-BD59-A6C34878D82A}">
                    <a16:rowId xmlns:a16="http://schemas.microsoft.com/office/drawing/2014/main" val="827630630"/>
                  </a:ext>
                </a:extLst>
              </a:tr>
              <a:tr h="439536">
                <a:tc>
                  <a:txBody>
                    <a:bodyPr/>
                    <a:lstStyle/>
                    <a:p>
                      <a:r>
                        <a:rPr lang="en-US" sz="2000" b="0" dirty="0">
                          <a:ln>
                            <a:noFill/>
                          </a:ln>
                          <a:solidFill>
                            <a:srgbClr val="0033A1"/>
                          </a:solidFill>
                        </a:rPr>
                        <a:t>Congenital cytomegalovirus disease</a:t>
                      </a:r>
                    </a:p>
                  </a:txBody>
                  <a:tcPr marL="121920" marR="121920" marT="60960" marB="60960"/>
                </a:tc>
                <a:tc>
                  <a:txBody>
                    <a:bodyPr/>
                    <a:lstStyle/>
                    <a:p>
                      <a:r>
                        <a:rPr lang="en-US" sz="2000" b="0" dirty="0">
                          <a:ln>
                            <a:noFill/>
                          </a:ln>
                          <a:solidFill>
                            <a:srgbClr val="0033A1"/>
                          </a:solidFill>
                        </a:rPr>
                        <a:t>No</a:t>
                      </a:r>
                    </a:p>
                  </a:txBody>
                  <a:tcPr marL="121920" marR="121920" marT="60960" marB="60960"/>
                </a:tc>
                <a:tc>
                  <a:txBody>
                    <a:bodyPr/>
                    <a:lstStyle/>
                    <a:p>
                      <a:r>
                        <a:rPr lang="en-US" sz="2000" b="0" dirty="0">
                          <a:ln>
                            <a:noFill/>
                          </a:ln>
                          <a:solidFill>
                            <a:srgbClr val="0033A1"/>
                          </a:solidFill>
                        </a:rPr>
                        <a:t>13051</a:t>
                      </a:r>
                    </a:p>
                  </a:txBody>
                  <a:tcPr marL="121920" marR="121920" marT="60960" marB="60960"/>
                </a:tc>
                <a:extLst>
                  <a:ext uri="{0D108BD9-81ED-4DB2-BD59-A6C34878D82A}">
                    <a16:rowId xmlns:a16="http://schemas.microsoft.com/office/drawing/2014/main" val="3669158770"/>
                  </a:ext>
                </a:extLst>
              </a:tr>
              <a:tr h="439536">
                <a:tc>
                  <a:txBody>
                    <a:bodyPr/>
                    <a:lstStyle/>
                    <a:p>
                      <a:r>
                        <a:rPr lang="en-US" sz="2000" b="0" dirty="0">
                          <a:ln>
                            <a:noFill/>
                          </a:ln>
                          <a:solidFill>
                            <a:srgbClr val="0033A1"/>
                          </a:solidFill>
                        </a:rPr>
                        <a:t>Toxoplasmosis</a:t>
                      </a:r>
                    </a:p>
                  </a:txBody>
                  <a:tcPr marL="121920" marR="121920" marT="60960" marB="60960"/>
                </a:tc>
                <a:tc>
                  <a:txBody>
                    <a:bodyPr/>
                    <a:lstStyle/>
                    <a:p>
                      <a:r>
                        <a:rPr lang="en-US" sz="2000" b="0" dirty="0">
                          <a:ln>
                            <a:noFill/>
                          </a:ln>
                          <a:solidFill>
                            <a:srgbClr val="0033A1"/>
                          </a:solidFill>
                        </a:rPr>
                        <a:t>No</a:t>
                      </a:r>
                      <a:endParaRPr lang="en-US" sz="2000" dirty="0">
                        <a:ln>
                          <a:noFill/>
                        </a:ln>
                        <a:solidFill>
                          <a:srgbClr val="0033A1"/>
                        </a:solidFill>
                      </a:endParaRPr>
                    </a:p>
                  </a:txBody>
                  <a:tcPr marL="121920" marR="121920" marT="60960" marB="60960"/>
                </a:tc>
                <a:tc>
                  <a:txBody>
                    <a:bodyPr/>
                    <a:lstStyle/>
                    <a:p>
                      <a:r>
                        <a:rPr lang="en-US" sz="2000" dirty="0">
                          <a:ln>
                            <a:noFill/>
                          </a:ln>
                          <a:solidFill>
                            <a:srgbClr val="0033A1"/>
                          </a:solidFill>
                        </a:rPr>
                        <a:t>13070</a:t>
                      </a:r>
                    </a:p>
                  </a:txBody>
                  <a:tcPr marL="121920" marR="121920" marT="60960" marB="60960"/>
                </a:tc>
                <a:extLst>
                  <a:ext uri="{0D108BD9-81ED-4DB2-BD59-A6C34878D82A}">
                    <a16:rowId xmlns:a16="http://schemas.microsoft.com/office/drawing/2014/main" val="791689977"/>
                  </a:ext>
                </a:extLst>
              </a:tr>
              <a:tr h="439536">
                <a:tc>
                  <a:txBody>
                    <a:bodyPr/>
                    <a:lstStyle/>
                    <a:p>
                      <a:r>
                        <a:rPr lang="en-US" sz="2000" b="0" dirty="0">
                          <a:ln>
                            <a:noFill/>
                          </a:ln>
                          <a:solidFill>
                            <a:srgbClr val="0033A1"/>
                          </a:solidFill>
                        </a:rPr>
                        <a:t>Congenital toxoplasmosis</a:t>
                      </a:r>
                    </a:p>
                  </a:txBody>
                  <a:tcPr marL="121920" marR="121920" marT="60960" marB="60960"/>
                </a:tc>
                <a:tc>
                  <a:txBody>
                    <a:bodyPr/>
                    <a:lstStyle/>
                    <a:p>
                      <a:r>
                        <a:rPr lang="en-US" sz="2000" dirty="0">
                          <a:ln>
                            <a:noFill/>
                          </a:ln>
                          <a:solidFill>
                            <a:srgbClr val="0033A1"/>
                          </a:solidFill>
                        </a:rPr>
                        <a:t>No</a:t>
                      </a:r>
                    </a:p>
                  </a:txBody>
                  <a:tcPr marL="121920" marR="121920" marT="60960" marB="60960"/>
                </a:tc>
                <a:tc>
                  <a:txBody>
                    <a:bodyPr/>
                    <a:lstStyle/>
                    <a:p>
                      <a:r>
                        <a:rPr lang="en-US" sz="2000" dirty="0">
                          <a:ln>
                            <a:noFill/>
                          </a:ln>
                          <a:solidFill>
                            <a:srgbClr val="0033A1"/>
                          </a:solidFill>
                        </a:rPr>
                        <a:t>13071</a:t>
                      </a:r>
                    </a:p>
                  </a:txBody>
                  <a:tcPr marL="121920" marR="121920" marT="60960" marB="60960"/>
                </a:tc>
                <a:extLst>
                  <a:ext uri="{0D108BD9-81ED-4DB2-BD59-A6C34878D82A}">
                    <a16:rowId xmlns:a16="http://schemas.microsoft.com/office/drawing/2014/main" val="1941935528"/>
                  </a:ext>
                </a:extLst>
              </a:tr>
              <a:tr h="439536">
                <a:tc>
                  <a:txBody>
                    <a:bodyPr/>
                    <a:lstStyle/>
                    <a:p>
                      <a:r>
                        <a:rPr lang="en-US" sz="2000" kern="1200" dirty="0">
                          <a:solidFill>
                            <a:srgbClr val="0033A1"/>
                          </a:solidFill>
                          <a:effectLst/>
                        </a:rPr>
                        <a:t>Toxoplasmosis, active primary infection </a:t>
                      </a:r>
                      <a:endParaRPr lang="en-US" sz="2000" b="1" dirty="0">
                        <a:ln>
                          <a:noFill/>
                        </a:ln>
                        <a:solidFill>
                          <a:srgbClr val="0033A1"/>
                        </a:solidFill>
                      </a:endParaRPr>
                    </a:p>
                  </a:txBody>
                  <a:tcPr marL="121920" marR="121920" marT="60960" marB="60960"/>
                </a:tc>
                <a:tc>
                  <a:txBody>
                    <a:bodyPr/>
                    <a:lstStyle/>
                    <a:p>
                      <a:r>
                        <a:rPr lang="en-US" sz="2000" b="0" dirty="0">
                          <a:ln>
                            <a:noFill/>
                          </a:ln>
                          <a:solidFill>
                            <a:srgbClr val="0033A1"/>
                          </a:solidFill>
                        </a:rPr>
                        <a:t>No</a:t>
                      </a:r>
                      <a:endParaRPr lang="en-US" sz="2000" dirty="0">
                        <a:ln>
                          <a:noFill/>
                        </a:ln>
                        <a:solidFill>
                          <a:srgbClr val="0033A1"/>
                        </a:solidFill>
                      </a:endParaRPr>
                    </a:p>
                  </a:txBody>
                  <a:tcPr marL="121920" marR="121920" marT="60960" marB="60960"/>
                </a:tc>
                <a:tc>
                  <a:txBody>
                    <a:bodyPr/>
                    <a:lstStyle/>
                    <a:p>
                      <a:r>
                        <a:rPr lang="en-US" sz="2000" dirty="0">
                          <a:ln>
                            <a:noFill/>
                          </a:ln>
                          <a:solidFill>
                            <a:srgbClr val="0033A1"/>
                          </a:solidFill>
                        </a:rPr>
                        <a:t>13072</a:t>
                      </a:r>
                    </a:p>
                  </a:txBody>
                  <a:tcPr marL="121920" marR="121920" marT="60960" marB="60960"/>
                </a:tc>
                <a:extLst>
                  <a:ext uri="{0D108BD9-81ED-4DB2-BD59-A6C34878D82A}">
                    <a16:rowId xmlns:a16="http://schemas.microsoft.com/office/drawing/2014/main" val="3761301235"/>
                  </a:ext>
                </a:extLst>
              </a:tr>
              <a:tr h="439536">
                <a:tc>
                  <a:txBody>
                    <a:bodyPr/>
                    <a:lstStyle/>
                    <a:p>
                      <a:r>
                        <a:rPr lang="en-US" sz="2000" kern="1200" dirty="0">
                          <a:solidFill>
                            <a:srgbClr val="0033A1"/>
                          </a:solidFill>
                          <a:effectLst/>
                        </a:rPr>
                        <a:t>Toxoplasmosis, reactivation disease </a:t>
                      </a:r>
                      <a:endParaRPr lang="en-US" sz="2000" b="1" dirty="0">
                        <a:ln>
                          <a:noFill/>
                        </a:ln>
                        <a:solidFill>
                          <a:srgbClr val="0033A1"/>
                        </a:solidFill>
                      </a:endParaRPr>
                    </a:p>
                  </a:txBody>
                  <a:tcPr marL="121920" marR="121920" marT="60960" marB="60960"/>
                </a:tc>
                <a:tc>
                  <a:txBody>
                    <a:bodyPr/>
                    <a:lstStyle/>
                    <a:p>
                      <a:r>
                        <a:rPr lang="en-US" sz="2000" b="0" dirty="0">
                          <a:ln>
                            <a:noFill/>
                          </a:ln>
                          <a:solidFill>
                            <a:srgbClr val="0033A1"/>
                          </a:solidFill>
                        </a:rPr>
                        <a:t>No</a:t>
                      </a:r>
                      <a:endParaRPr lang="en-US" sz="2000" b="1" dirty="0">
                        <a:ln>
                          <a:noFill/>
                        </a:ln>
                        <a:solidFill>
                          <a:srgbClr val="0033A1"/>
                        </a:solidFill>
                      </a:endParaRPr>
                    </a:p>
                  </a:txBody>
                  <a:tcPr marL="121920" marR="121920" marT="60960" marB="60960"/>
                </a:tc>
                <a:tc>
                  <a:txBody>
                    <a:bodyPr/>
                    <a:lstStyle/>
                    <a:p>
                      <a:r>
                        <a:rPr lang="en-US" sz="2000" dirty="0">
                          <a:ln>
                            <a:noFill/>
                          </a:ln>
                          <a:solidFill>
                            <a:srgbClr val="0033A1"/>
                          </a:solidFill>
                        </a:rPr>
                        <a:t>13073</a:t>
                      </a:r>
                    </a:p>
                  </a:txBody>
                  <a:tcPr marL="121920" marR="121920" marT="60960" marB="60960"/>
                </a:tc>
                <a:extLst>
                  <a:ext uri="{0D108BD9-81ED-4DB2-BD59-A6C34878D82A}">
                    <a16:rowId xmlns:a16="http://schemas.microsoft.com/office/drawing/2014/main" val="2958117828"/>
                  </a:ext>
                </a:extLst>
              </a:tr>
              <a:tr h="439536">
                <a:tc>
                  <a:txBody>
                    <a:bodyPr/>
                    <a:lstStyle/>
                    <a:p>
                      <a:r>
                        <a:rPr lang="en-US" sz="2000" kern="1200" dirty="0">
                          <a:solidFill>
                            <a:srgbClr val="0033A1"/>
                          </a:solidFill>
                          <a:effectLst/>
                        </a:rPr>
                        <a:t>Toxoplasmosis, past infection/unable to classify </a:t>
                      </a:r>
                      <a:endParaRPr lang="en-US" sz="2000" b="1" dirty="0">
                        <a:ln>
                          <a:noFill/>
                        </a:ln>
                        <a:solidFill>
                          <a:srgbClr val="0033A1"/>
                        </a:solidFill>
                      </a:endParaRPr>
                    </a:p>
                  </a:txBody>
                  <a:tcPr marL="121920" marR="121920" marT="60960" marB="60960"/>
                </a:tc>
                <a:tc>
                  <a:txBody>
                    <a:bodyPr/>
                    <a:lstStyle/>
                    <a:p>
                      <a:r>
                        <a:rPr lang="en-US" sz="2000" b="0" dirty="0">
                          <a:ln>
                            <a:noFill/>
                          </a:ln>
                          <a:solidFill>
                            <a:srgbClr val="0033A1"/>
                          </a:solidFill>
                        </a:rPr>
                        <a:t>No</a:t>
                      </a:r>
                      <a:endParaRPr lang="en-US" sz="2000" dirty="0">
                        <a:ln>
                          <a:noFill/>
                        </a:ln>
                        <a:solidFill>
                          <a:srgbClr val="0033A1"/>
                        </a:solidFill>
                      </a:endParaRPr>
                    </a:p>
                  </a:txBody>
                  <a:tcPr marL="121920" marR="121920" marT="60960" marB="60960"/>
                </a:tc>
                <a:tc>
                  <a:txBody>
                    <a:bodyPr/>
                    <a:lstStyle/>
                    <a:p>
                      <a:r>
                        <a:rPr lang="en-US" sz="2000" dirty="0">
                          <a:ln>
                            <a:noFill/>
                          </a:ln>
                          <a:solidFill>
                            <a:srgbClr val="0033A1"/>
                          </a:solidFill>
                        </a:rPr>
                        <a:t>13074</a:t>
                      </a:r>
                    </a:p>
                  </a:txBody>
                  <a:tcPr marL="121920" marR="121920" marT="60960" marB="60960"/>
                </a:tc>
                <a:extLst>
                  <a:ext uri="{0D108BD9-81ED-4DB2-BD59-A6C34878D82A}">
                    <a16:rowId xmlns:a16="http://schemas.microsoft.com/office/drawing/2014/main" val="3598314438"/>
                  </a:ext>
                </a:extLst>
              </a:tr>
            </a:tbl>
          </a:graphicData>
        </a:graphic>
      </p:graphicFrame>
      <p:sp>
        <p:nvSpPr>
          <p:cNvPr id="6" name="TextBox 5">
            <a:extLst>
              <a:ext uri="{FF2B5EF4-FFF2-40B4-BE49-F238E27FC236}">
                <a16:creationId xmlns:a16="http://schemas.microsoft.com/office/drawing/2014/main" id="{03B52CF6-70A3-4F85-AD30-F31FD417D0DD}"/>
              </a:ext>
            </a:extLst>
          </p:cNvPr>
          <p:cNvSpPr txBox="1"/>
          <p:nvPr/>
        </p:nvSpPr>
        <p:spPr>
          <a:xfrm>
            <a:off x="409502" y="5752364"/>
            <a:ext cx="11372996" cy="830997"/>
          </a:xfrm>
          <a:prstGeom prst="rect">
            <a:avLst/>
          </a:prstGeom>
          <a:noFill/>
        </p:spPr>
        <p:txBody>
          <a:bodyPr wrap="square" rtlCol="0">
            <a:spAutoFit/>
          </a:bodyPr>
          <a:lstStyle/>
          <a:p>
            <a:pPr marL="112713" indent="-112713"/>
            <a:r>
              <a:rPr lang="en-US" sz="1600" dirty="0">
                <a:solidFill>
                  <a:srgbClr val="C00000"/>
                </a:solidFill>
              </a:rPr>
              <a:t>*</a:t>
            </a:r>
            <a:r>
              <a:rPr lang="en-US" sz="1600" dirty="0">
                <a:solidFill>
                  <a:srgbClr val="0033A1"/>
                </a:solidFill>
              </a:rPr>
              <a:t>CDC is seeking Office of Management and Budget Paperwork Reduction Act (OMB PRA) approval to receive case notifications for these conditions.</a:t>
            </a:r>
          </a:p>
          <a:p>
            <a:r>
              <a:rPr lang="en-US" sz="1600" baseline="30000" dirty="0">
                <a:solidFill>
                  <a:srgbClr val="0033A1"/>
                </a:solidFill>
              </a:rPr>
              <a:t>◊ </a:t>
            </a:r>
            <a:r>
              <a:rPr lang="en-US" sz="1600" i="1" dirty="0">
                <a:solidFill>
                  <a:srgbClr val="0033A1"/>
                </a:solidFill>
              </a:rPr>
              <a:t>Morbidity and Mortality Weekly Report </a:t>
            </a:r>
            <a:r>
              <a:rPr lang="en-US" sz="1600" dirty="0">
                <a:solidFill>
                  <a:srgbClr val="0033A1"/>
                </a:solidFill>
              </a:rPr>
              <a:t>– refer to </a:t>
            </a:r>
            <a:r>
              <a:rPr lang="en-US" sz="1600" dirty="0">
                <a:hlinkClick r:id="rId3"/>
              </a:rPr>
              <a:t>MMWR Weeks Calendar</a:t>
            </a:r>
            <a:r>
              <a:rPr lang="en-US" sz="1600" dirty="0"/>
              <a:t>.</a:t>
            </a:r>
          </a:p>
        </p:txBody>
      </p:sp>
      <p:sp>
        <p:nvSpPr>
          <p:cNvPr id="4" name="Slide Number Placeholder 3">
            <a:extLst>
              <a:ext uri="{FF2B5EF4-FFF2-40B4-BE49-F238E27FC236}">
                <a16:creationId xmlns:a16="http://schemas.microsoft.com/office/drawing/2014/main" id="{21DC8F08-6207-4672-8029-2817715AF4B4}"/>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10</a:t>
            </a:fld>
            <a:endParaRPr lang="en-US" dirty="0"/>
          </a:p>
        </p:txBody>
      </p:sp>
    </p:spTree>
    <p:extLst>
      <p:ext uri="{BB962C8B-B14F-4D97-AF65-F5344CB8AC3E}">
        <p14:creationId xmlns:p14="http://schemas.microsoft.com/office/powerpoint/2010/main" val="3784427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p:txBody>
          <a:bodyPr>
            <a:normAutofit/>
          </a:bodyPr>
          <a:lstStyle/>
          <a:p>
            <a:r>
              <a:rPr lang="en-US" dirty="0"/>
              <a:t>Invasive </a:t>
            </a:r>
            <a:r>
              <a:rPr lang="en-US" i="1" dirty="0"/>
              <a:t>Cronobacter</a:t>
            </a:r>
            <a:r>
              <a:rPr lang="en-US" dirty="0"/>
              <a:t> infection among infants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600" y="1559293"/>
            <a:ext cx="11343588" cy="5024068"/>
          </a:xfrm>
        </p:spPr>
        <p:txBody>
          <a:bodyPr>
            <a:noAutofit/>
          </a:bodyPr>
          <a:lstStyle/>
          <a:p>
            <a:pPr marL="457189" indent="-457189">
              <a:spcBef>
                <a:spcPts val="0"/>
              </a:spcBef>
              <a:spcAft>
                <a:spcPts val="0"/>
              </a:spcAft>
            </a:pPr>
            <a:r>
              <a:rPr lang="en-US" sz="2400" dirty="0">
                <a:solidFill>
                  <a:srgbClr val="003BC0"/>
                </a:solidFill>
              </a:rPr>
              <a:t>Event code </a:t>
            </a:r>
            <a:r>
              <a:rPr lang="en-US" sz="2400" dirty="0">
                <a:solidFill>
                  <a:srgbClr val="000000"/>
                </a:solidFill>
              </a:rPr>
              <a:t>13060</a:t>
            </a:r>
          </a:p>
          <a:p>
            <a:pPr marL="457189" indent="-457189">
              <a:spcBef>
                <a:spcPts val="0"/>
              </a:spcBef>
              <a:spcAft>
                <a:spcPts val="0"/>
              </a:spcAft>
            </a:pPr>
            <a:r>
              <a:rPr lang="en-US" sz="2400" dirty="0">
                <a:solidFill>
                  <a:srgbClr val="003BC0"/>
                </a:solidFill>
              </a:rPr>
              <a:t>Case definition </a:t>
            </a:r>
            <a:r>
              <a:rPr lang="en-US" sz="2400" dirty="0">
                <a:solidFill>
                  <a:srgbClr val="000000"/>
                </a:solidFill>
                <a:hlinkClick r:id="rId3">
                  <a:extLst>
                    <a:ext uri="{A12FA001-AC4F-418D-AE19-62706E023703}">
                      <ahyp:hlinkClr xmlns:ahyp="http://schemas.microsoft.com/office/drawing/2018/hyperlinkcolor" val="tx"/>
                    </a:ext>
                  </a:extLst>
                </a:hlinkClick>
              </a:rPr>
              <a:t>CSTE PS 23-ID-03</a:t>
            </a:r>
            <a:endParaRPr lang="en-US" sz="2400" dirty="0">
              <a:solidFill>
                <a:srgbClr val="000000"/>
              </a:solidFill>
            </a:endParaRPr>
          </a:p>
          <a:p>
            <a:pPr marL="1200121" lvl="1" indent="-457189">
              <a:spcBef>
                <a:spcPts val="0"/>
              </a:spcBef>
              <a:spcAft>
                <a:spcPts val="0"/>
              </a:spcAft>
            </a:pPr>
            <a:r>
              <a:rPr lang="en-US" sz="2100" dirty="0">
                <a:solidFill>
                  <a:srgbClr val="000000"/>
                </a:solidFill>
              </a:rPr>
              <a:t>Establishes </a:t>
            </a:r>
            <a:r>
              <a:rPr lang="en-US" sz="2100" i="1" dirty="0">
                <a:solidFill>
                  <a:srgbClr val="000000"/>
                </a:solidFill>
              </a:rPr>
              <a:t>new</a:t>
            </a:r>
            <a:r>
              <a:rPr lang="en-US" sz="2100" dirty="0">
                <a:solidFill>
                  <a:srgbClr val="000000"/>
                </a:solidFill>
              </a:rPr>
              <a:t> nationally notifiable condition </a:t>
            </a:r>
            <a:endParaRPr lang="en-US" sz="2100" dirty="0">
              <a:solidFill>
                <a:srgbClr val="000000"/>
              </a:solidFill>
              <a:hlinkClick r:id="rId3">
                <a:extLst>
                  <a:ext uri="{A12FA001-AC4F-418D-AE19-62706E023703}">
                    <ahyp:hlinkClr xmlns:ahyp="http://schemas.microsoft.com/office/drawing/2018/hyperlinkcolor" val="tx"/>
                  </a:ext>
                </a:extLst>
              </a:hlinkClick>
            </a:endParaRPr>
          </a:p>
          <a:p>
            <a:pPr marL="1200121" lvl="1" indent="-457189">
              <a:spcBef>
                <a:spcPts val="0"/>
              </a:spcBef>
              <a:spcAft>
                <a:spcPts val="0"/>
              </a:spcAft>
            </a:pPr>
            <a:r>
              <a:rPr lang="en-US" sz="2100" dirty="0">
                <a:solidFill>
                  <a:srgbClr val="000000"/>
                </a:solidFill>
              </a:rPr>
              <a:t>Confirmed, probable, suspect</a:t>
            </a:r>
            <a:endParaRPr lang="en-US" sz="2100" dirty="0">
              <a:solidFill>
                <a:srgbClr val="000000"/>
              </a:solidFill>
              <a:hlinkClick r:id="rId3">
                <a:extLst>
                  <a:ext uri="{A12FA001-AC4F-418D-AE19-62706E023703}">
                    <ahyp:hlinkClr xmlns:ahyp="http://schemas.microsoft.com/office/drawing/2018/hyperlinkcolor" val="tx"/>
                  </a:ext>
                </a:extLst>
              </a:hlinkClick>
            </a:endParaRPr>
          </a:p>
          <a:p>
            <a:pPr marL="457189" indent="-457189">
              <a:spcBef>
                <a:spcPts val="0"/>
              </a:spcBef>
              <a:spcAft>
                <a:spcPts val="0"/>
              </a:spcAft>
            </a:pPr>
            <a:r>
              <a:rPr lang="en-US" sz="2400" dirty="0">
                <a:solidFill>
                  <a:srgbClr val="003BC0"/>
                </a:solidFill>
              </a:rPr>
              <a:t>Notification timeframe: </a:t>
            </a:r>
            <a:r>
              <a:rPr lang="en-US" sz="2400" dirty="0">
                <a:solidFill>
                  <a:srgbClr val="000000"/>
                </a:solidFill>
              </a:rPr>
              <a:t>immediately notifiable, urgent (within 24 hours)</a:t>
            </a:r>
          </a:p>
          <a:p>
            <a:pPr marL="457189" indent="-457189">
              <a:spcBef>
                <a:spcPts val="0"/>
              </a:spcBef>
              <a:spcAft>
                <a:spcPts val="0"/>
              </a:spcAft>
            </a:pPr>
            <a:r>
              <a:rPr lang="en-US" sz="2400" dirty="0">
                <a:solidFill>
                  <a:srgbClr val="003BC0"/>
                </a:solidFill>
              </a:rPr>
              <a:t>Submission options</a:t>
            </a:r>
          </a:p>
          <a:p>
            <a:pPr marL="1200121" lvl="1" indent="-457189">
              <a:spcBef>
                <a:spcPts val="0"/>
              </a:spcBef>
              <a:spcAft>
                <a:spcPts val="0"/>
              </a:spcAft>
            </a:pPr>
            <a:r>
              <a:rPr lang="en-US" sz="2100" dirty="0">
                <a:solidFill>
                  <a:srgbClr val="000000"/>
                </a:solidFill>
              </a:rPr>
              <a:t>HL7 Generic Case Notification version 2 message mapping guide (GenV2 MMG) (preferred)</a:t>
            </a:r>
          </a:p>
          <a:p>
            <a:pPr marL="1200121" lvl="1" indent="-457189">
              <a:spcBef>
                <a:spcPts val="0"/>
              </a:spcBef>
              <a:spcAft>
                <a:spcPts val="0"/>
              </a:spcAft>
            </a:pPr>
            <a:r>
              <a:rPr lang="en-US" sz="2100" dirty="0">
                <a:solidFill>
                  <a:srgbClr val="000000"/>
                </a:solidFill>
              </a:rPr>
              <a:t>Alternates: GenV1, NEDSS Base System (NBS) master message, NETSS file</a:t>
            </a:r>
          </a:p>
          <a:p>
            <a:pPr marL="1200121" lvl="1" indent="-457189">
              <a:spcBef>
                <a:spcPts val="0"/>
              </a:spcBef>
              <a:spcAft>
                <a:spcPts val="0"/>
              </a:spcAft>
            </a:pPr>
            <a:r>
              <a:rPr lang="en-US" sz="2100" dirty="0">
                <a:solidFill>
                  <a:srgbClr val="000000"/>
                </a:solidFill>
              </a:rPr>
              <a:t>Additional data: System for Enteric Disease Response, Investigation, and Coordination (SEDRIC)</a:t>
            </a:r>
            <a:r>
              <a:rPr lang="en-US" sz="2000" dirty="0">
                <a:solidFill>
                  <a:srgbClr val="000000"/>
                </a:solidFill>
              </a:rPr>
              <a:t> </a:t>
            </a:r>
          </a:p>
          <a:p>
            <a:pPr marL="457189" indent="-457189">
              <a:spcBef>
                <a:spcPts val="0"/>
              </a:spcBef>
              <a:spcAft>
                <a:spcPts val="0"/>
              </a:spcAft>
            </a:pPr>
            <a:r>
              <a:rPr lang="en-US" sz="2400" dirty="0">
                <a:solidFill>
                  <a:srgbClr val="003BC0"/>
                </a:solidFill>
              </a:rPr>
              <a:t>NNDSS publication case classification</a:t>
            </a:r>
          </a:p>
          <a:p>
            <a:pPr marL="1200121" lvl="1" indent="-457189">
              <a:spcBef>
                <a:spcPts val="0"/>
              </a:spcBef>
              <a:spcAft>
                <a:spcPts val="0"/>
              </a:spcAft>
            </a:pPr>
            <a:r>
              <a:rPr lang="en-US" sz="2100" dirty="0">
                <a:solidFill>
                  <a:srgbClr val="000000"/>
                </a:solidFill>
              </a:rPr>
              <a:t>Weekly and annual tables </a:t>
            </a:r>
          </a:p>
          <a:p>
            <a:pPr marL="1200121" lvl="1" indent="-457189">
              <a:spcBef>
                <a:spcPts val="0"/>
              </a:spcBef>
              <a:spcAft>
                <a:spcPts val="0"/>
              </a:spcAft>
            </a:pPr>
            <a:r>
              <a:rPr lang="en-US" sz="2100" dirty="0">
                <a:solidFill>
                  <a:srgbClr val="000000"/>
                </a:solidFill>
              </a:rPr>
              <a:t>Confirmed, probable</a:t>
            </a:r>
          </a:p>
          <a:p>
            <a:pPr marL="1200121" lvl="1" indent="-457189">
              <a:spcBef>
                <a:spcPts val="0"/>
              </a:spcBef>
              <a:spcAft>
                <a:spcPts val="0"/>
              </a:spcAft>
            </a:pPr>
            <a:r>
              <a:rPr lang="en-US" sz="2100" dirty="0">
                <a:solidFill>
                  <a:srgbClr val="000000"/>
                </a:solidFill>
              </a:rPr>
              <a:t>Low incidence verification</a:t>
            </a:r>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11</a:t>
            </a:fld>
            <a:endParaRPr lang="en-US" dirty="0"/>
          </a:p>
        </p:txBody>
      </p:sp>
    </p:spTree>
    <p:extLst>
      <p:ext uri="{BB962C8B-B14F-4D97-AF65-F5344CB8AC3E}">
        <p14:creationId xmlns:p14="http://schemas.microsoft.com/office/powerpoint/2010/main" val="406105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CBFF-0C05-252E-1434-AAFD9180A154}"/>
              </a:ext>
            </a:extLst>
          </p:cNvPr>
          <p:cNvSpPr>
            <a:spLocks noGrp="1"/>
          </p:cNvSpPr>
          <p:nvPr>
            <p:ph type="title"/>
          </p:nvPr>
        </p:nvSpPr>
        <p:spPr>
          <a:xfrm>
            <a:off x="526473" y="2286000"/>
            <a:ext cx="5569527" cy="1506354"/>
          </a:xfrm>
        </p:spPr>
        <p:txBody>
          <a:bodyPr/>
          <a:lstStyle/>
          <a:p>
            <a:pPr>
              <a:lnSpc>
                <a:spcPct val="100000"/>
              </a:lnSpc>
              <a:spcAft>
                <a:spcPts val="0"/>
              </a:spcAft>
            </a:pPr>
            <a:r>
              <a:rPr lang="en-US" sz="4267" dirty="0"/>
              <a:t>Have a </a:t>
            </a:r>
            <a:r>
              <a:rPr lang="en-US" sz="4267" i="1" dirty="0"/>
              <a:t>Cronobacter</a:t>
            </a:r>
            <a:r>
              <a:rPr lang="en-US" sz="4267" dirty="0"/>
              <a:t> reporting exception? </a:t>
            </a:r>
            <a:br>
              <a:rPr lang="en-US" sz="4267" dirty="0"/>
            </a:br>
            <a:r>
              <a:rPr lang="en-US" sz="1400" dirty="0"/>
              <a:t> </a:t>
            </a:r>
            <a:br>
              <a:rPr lang="en-US" sz="900" dirty="0"/>
            </a:br>
            <a:r>
              <a:rPr lang="en-US" sz="4267" dirty="0"/>
              <a:t>Contact CDC!</a:t>
            </a:r>
          </a:p>
        </p:txBody>
      </p:sp>
      <p:sp>
        <p:nvSpPr>
          <p:cNvPr id="3" name="Content Placeholder 2">
            <a:extLst>
              <a:ext uri="{FF2B5EF4-FFF2-40B4-BE49-F238E27FC236}">
                <a16:creationId xmlns:a16="http://schemas.microsoft.com/office/drawing/2014/main" id="{503C6323-2A12-B84F-97E4-3FBF5321D944}"/>
              </a:ext>
            </a:extLst>
          </p:cNvPr>
          <p:cNvSpPr>
            <a:spLocks noGrp="1"/>
          </p:cNvSpPr>
          <p:nvPr>
            <p:ph type="body" sz="quarter" idx="10"/>
          </p:nvPr>
        </p:nvSpPr>
        <p:spPr>
          <a:xfrm>
            <a:off x="6285202" y="1729894"/>
            <a:ext cx="5292436" cy="4455584"/>
          </a:xfrm>
        </p:spPr>
        <p:txBody>
          <a:bodyPr/>
          <a:lstStyle/>
          <a:p>
            <a:pPr marL="457189" indent="-457189">
              <a:buClr>
                <a:srgbClr val="0033A1"/>
              </a:buClr>
              <a:buFont typeface="Arial" panose="020B0604020202020204" pitchFamily="34" charset="0"/>
              <a:buChar char="•"/>
            </a:pPr>
            <a:r>
              <a:rPr lang="en-US" sz="2667" dirty="0"/>
              <a:t>If you have not already alerted CDC, email </a:t>
            </a:r>
            <a:r>
              <a:rPr lang="en-US" sz="2667" dirty="0">
                <a:hlinkClick r:id="rId3"/>
              </a:rPr>
              <a:t>edx@cdc.gov</a:t>
            </a:r>
            <a:r>
              <a:rPr lang="en-US" sz="2667" dirty="0"/>
              <a:t> if:</a:t>
            </a:r>
          </a:p>
          <a:p>
            <a:pPr marL="457189" indent="-457189">
              <a:buFont typeface="Wingdings" panose="05000000000000000000" pitchFamily="2" charset="2"/>
              <a:buChar char="§"/>
            </a:pPr>
            <a:endParaRPr lang="en-US" sz="1100" dirty="0"/>
          </a:p>
          <a:p>
            <a:pPr marL="1371566" lvl="1">
              <a:buClrTx/>
              <a:buFont typeface="Avenir Next LT Pro" panose="020B0504020202020204" pitchFamily="34" charset="0"/>
              <a:buChar char="—"/>
            </a:pPr>
            <a:r>
              <a:rPr lang="en-US" sz="2400" i="1" dirty="0"/>
              <a:t>Cronobacter</a:t>
            </a:r>
            <a:r>
              <a:rPr lang="en-US" sz="2400" dirty="0"/>
              <a:t> is </a:t>
            </a:r>
            <a:r>
              <a:rPr lang="en-US" sz="2400" u="sng" dirty="0"/>
              <a:t>not</a:t>
            </a:r>
            <a:r>
              <a:rPr lang="en-US" sz="2400" dirty="0"/>
              <a:t> reportable due to state law or regulation</a:t>
            </a:r>
          </a:p>
          <a:p>
            <a:pPr marL="1371566" lvl="1">
              <a:buClrTx/>
              <a:buFont typeface="Avenir Next LT Pro" panose="020B0504020202020204" pitchFamily="34" charset="0"/>
              <a:buChar char="—"/>
            </a:pPr>
            <a:endParaRPr lang="en-US" sz="1100" dirty="0"/>
          </a:p>
          <a:p>
            <a:pPr marL="1371566" lvl="1">
              <a:buClrTx/>
              <a:buFont typeface="Avenir Next LT Pro" panose="020B0504020202020204" pitchFamily="34" charset="0"/>
              <a:buChar char="—"/>
            </a:pPr>
            <a:r>
              <a:rPr lang="en-US" sz="2400" dirty="0"/>
              <a:t>Data on </a:t>
            </a:r>
            <a:r>
              <a:rPr lang="en-US" sz="2400" i="1" dirty="0"/>
              <a:t>Cronobacter</a:t>
            </a:r>
            <a:r>
              <a:rPr lang="en-US" sz="2400" dirty="0"/>
              <a:t> are unable to be sent to CDC or are unavailable  </a:t>
            </a:r>
          </a:p>
          <a:p>
            <a:pPr marL="1371566" lvl="1">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0A0FEA6E-303F-1497-2023-662837CCFEC6}"/>
              </a:ext>
            </a:extLst>
          </p:cNvPr>
          <p:cNvSpPr>
            <a:spLocks noGrp="1"/>
          </p:cNvSpPr>
          <p:nvPr>
            <p:ph type="sldNum" sz="quarter" idx="4294967295"/>
          </p:nvPr>
        </p:nvSpPr>
        <p:spPr>
          <a:xfrm>
            <a:off x="11577638" y="6313488"/>
            <a:ext cx="614362" cy="365125"/>
          </a:xfrm>
          <a:prstGeom prst="rect">
            <a:avLst/>
          </a:prstGeom>
        </p:spPr>
        <p:txBody>
          <a:bodyPr/>
          <a:lstStyle/>
          <a:p>
            <a:fld id="{0C2FA08C-26E4-CA4A-8F70-5CDDC8BEA5E9}" type="slidenum">
              <a:rPr lang="en-US" smtClean="0"/>
              <a:pPr/>
              <a:t>12</a:t>
            </a:fld>
            <a:endParaRPr lang="en-US" dirty="0"/>
          </a:p>
        </p:txBody>
      </p:sp>
    </p:spTree>
    <p:extLst>
      <p:ext uri="{BB962C8B-B14F-4D97-AF65-F5344CB8AC3E}">
        <p14:creationId xmlns:p14="http://schemas.microsoft.com/office/powerpoint/2010/main" val="2450751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p:txBody>
          <a:bodyPr>
            <a:normAutofit/>
          </a:bodyPr>
          <a:lstStyle/>
          <a:p>
            <a:r>
              <a:rPr lang="en-US" dirty="0"/>
              <a:t>Congenital cytomegalovirus (cCMV) </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599" y="1545167"/>
            <a:ext cx="11475563" cy="4455584"/>
          </a:xfrm>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codes </a:t>
            </a:r>
          </a:p>
          <a:p>
            <a:pPr marL="1200121" lvl="1" indent="-457189">
              <a:lnSpc>
                <a:spcPct val="120000"/>
              </a:lnSpc>
              <a:spcBef>
                <a:spcPts val="0"/>
              </a:spcBef>
              <a:spcAft>
                <a:spcPts val="0"/>
              </a:spcAft>
            </a:pPr>
            <a:r>
              <a:rPr lang="en-US" sz="8400" b="1" dirty="0">
                <a:solidFill>
                  <a:srgbClr val="000000"/>
                </a:solidFill>
              </a:rPr>
              <a:t>13050 </a:t>
            </a:r>
            <a:r>
              <a:rPr lang="en-US" sz="8400" dirty="0">
                <a:solidFill>
                  <a:srgbClr val="000000"/>
                </a:solidFill>
              </a:rPr>
              <a:t>– Congenital cytomegalovirus infection</a:t>
            </a:r>
          </a:p>
          <a:p>
            <a:pPr marL="1200121" lvl="1" indent="-457189">
              <a:lnSpc>
                <a:spcPct val="120000"/>
              </a:lnSpc>
              <a:spcBef>
                <a:spcPts val="0"/>
              </a:spcBef>
              <a:spcAft>
                <a:spcPts val="0"/>
              </a:spcAft>
            </a:pPr>
            <a:r>
              <a:rPr lang="en-US" sz="8400" b="1" dirty="0">
                <a:solidFill>
                  <a:srgbClr val="000000"/>
                </a:solidFill>
              </a:rPr>
              <a:t>13051 </a:t>
            </a:r>
            <a:r>
              <a:rPr lang="en-US" sz="8400" dirty="0">
                <a:solidFill>
                  <a:srgbClr val="000000"/>
                </a:solidFill>
              </a:rPr>
              <a:t>– Congenital cytomegalovirus disease</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23-ID-02</a:t>
            </a:r>
            <a:endParaRPr lang="en-US" sz="9600" b="0" dirty="0">
              <a:solidFill>
                <a:srgbClr val="000000"/>
              </a:solidFill>
            </a:endParaRPr>
          </a:p>
          <a:p>
            <a:pPr marL="1200121" lvl="1" indent="-457189">
              <a:lnSpc>
                <a:spcPct val="120000"/>
              </a:lnSpc>
              <a:spcBef>
                <a:spcPts val="0"/>
              </a:spcBef>
              <a:spcAft>
                <a:spcPts val="0"/>
              </a:spcAft>
            </a:pPr>
            <a:r>
              <a:rPr lang="en-US" sz="8400" dirty="0">
                <a:solidFill>
                  <a:srgbClr val="000000"/>
                </a:solidFill>
              </a:rPr>
              <a:t>Establishes new condition </a:t>
            </a:r>
            <a:r>
              <a:rPr lang="en-US" sz="8400" b="1" dirty="0">
                <a:solidFill>
                  <a:srgbClr val="000000"/>
                </a:solidFill>
              </a:rPr>
              <a:t>under standardized surveillance </a:t>
            </a:r>
            <a:endParaRPr lang="en-US" sz="8400" b="1" dirty="0">
              <a:solidFill>
                <a:srgbClr val="000000"/>
              </a:solidFill>
              <a:hlinkClick r:id="rId4">
                <a:extLst>
                  <a:ext uri="{A12FA001-AC4F-418D-AE19-62706E023703}">
                    <ahyp:hlinkClr xmlns:ahyp="http://schemas.microsoft.com/office/drawing/2018/hyperlinkcolor" val="tx"/>
                  </a:ext>
                </a:extLst>
              </a:hlinkClick>
            </a:endParaRPr>
          </a:p>
          <a:p>
            <a:pPr marL="1200121" lvl="1" indent="-457189">
              <a:lnSpc>
                <a:spcPct val="120000"/>
              </a:lnSpc>
              <a:spcBef>
                <a:spcPts val="0"/>
              </a:spcBef>
              <a:spcAft>
                <a:spcPts val="0"/>
              </a:spcAft>
            </a:pPr>
            <a:r>
              <a:rPr lang="en-US" sz="8400" dirty="0">
                <a:solidFill>
                  <a:srgbClr val="000000"/>
                </a:solidFill>
              </a:rPr>
              <a:t>Confirmed, probable</a:t>
            </a:r>
            <a:endParaRPr lang="en-US" sz="8400" dirty="0">
              <a:solidFill>
                <a:srgbClr val="000000"/>
              </a:solidFill>
              <a:hlinkClick r:id="rId4">
                <a:extLst>
                  <a:ext uri="{A12FA001-AC4F-418D-AE19-62706E023703}">
                    <ahyp:hlinkClr xmlns:ahyp="http://schemas.microsoft.com/office/drawing/2018/hyperlinkcolor" val="tx"/>
                  </a:ext>
                </a:extLst>
              </a:hlinkClick>
            </a:endParaRPr>
          </a:p>
          <a:p>
            <a:pPr marL="457189" indent="-457189">
              <a:lnSpc>
                <a:spcPct val="120000"/>
              </a:lnSpc>
              <a:spcBef>
                <a:spcPts val="0"/>
              </a:spcBef>
              <a:spcAft>
                <a:spcPts val="0"/>
              </a:spcAft>
            </a:pPr>
            <a:r>
              <a:rPr lang="en-US" sz="9600" dirty="0">
                <a:solidFill>
                  <a:srgbClr val="003BC0"/>
                </a:solidFill>
              </a:rPr>
              <a:t>Submission options</a:t>
            </a:r>
          </a:p>
          <a:p>
            <a:pPr marL="1200121" lvl="1" indent="-457189">
              <a:lnSpc>
                <a:spcPct val="120000"/>
              </a:lnSpc>
              <a:spcBef>
                <a:spcPts val="0"/>
              </a:spcBef>
              <a:spcAft>
                <a:spcPts val="0"/>
              </a:spcAft>
            </a:pPr>
            <a:r>
              <a:rPr lang="en-US" sz="8400" dirty="0">
                <a:solidFill>
                  <a:srgbClr val="000000"/>
                </a:solidFill>
              </a:rPr>
              <a:t>HL7 GenV2 MMG (preferred)</a:t>
            </a:r>
          </a:p>
          <a:p>
            <a:pPr marL="1200121" lvl="1" indent="-457189">
              <a:lnSpc>
                <a:spcPct val="120000"/>
              </a:lnSpc>
              <a:spcBef>
                <a:spcPts val="0"/>
              </a:spcBef>
              <a:spcAft>
                <a:spcPts val="0"/>
              </a:spcAft>
            </a:pPr>
            <a:r>
              <a:rPr lang="en-US" sz="8400" dirty="0">
                <a:solidFill>
                  <a:srgbClr val="000000"/>
                </a:solidFill>
              </a:rPr>
              <a:t>Alternates: GenV1, NBS master message, NETSS file</a:t>
            </a:r>
          </a:p>
          <a:p>
            <a:pPr marL="457189" indent="-457189">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400" dirty="0">
                <a:solidFill>
                  <a:srgbClr val="000000"/>
                </a:solidFill>
              </a:rPr>
              <a:t>Not published; NNDSS does not publish conditions under standardized surveillance</a:t>
            </a:r>
            <a:endParaRPr lang="en-US" sz="9600" dirty="0">
              <a:solidFill>
                <a:srgbClr val="003BC0"/>
              </a:solidFill>
            </a:endParaRPr>
          </a:p>
          <a:p>
            <a:pPr marL="457189" indent="-457189">
              <a:spcBef>
                <a:spcPts val="0"/>
              </a:spcBef>
              <a:spcAft>
                <a:spcPts val="1067"/>
              </a:spcAft>
            </a:pPr>
            <a:endParaRPr lang="en-US" sz="3067" dirty="0"/>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13</a:t>
            </a:fld>
            <a:endParaRPr lang="en-US" dirty="0"/>
          </a:p>
        </p:txBody>
      </p:sp>
    </p:spTree>
    <p:extLst>
      <p:ext uri="{BB962C8B-B14F-4D97-AF65-F5344CB8AC3E}">
        <p14:creationId xmlns:p14="http://schemas.microsoft.com/office/powerpoint/2010/main" val="3653326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p:txBody>
          <a:bodyPr>
            <a:normAutofit/>
          </a:bodyPr>
          <a:lstStyle/>
          <a:p>
            <a:r>
              <a:rPr lang="en-US" dirty="0"/>
              <a:t>Toxoplasmosis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codes </a:t>
            </a:r>
          </a:p>
          <a:p>
            <a:pPr marL="1200121" lvl="1" indent="-457189">
              <a:lnSpc>
                <a:spcPct val="120000"/>
              </a:lnSpc>
              <a:spcBef>
                <a:spcPts val="0"/>
              </a:spcBef>
              <a:spcAft>
                <a:spcPts val="0"/>
              </a:spcAft>
            </a:pPr>
            <a:r>
              <a:rPr lang="en-US" sz="8533" b="1" dirty="0">
                <a:solidFill>
                  <a:srgbClr val="000000"/>
                </a:solidFill>
              </a:rPr>
              <a:t>13070 </a:t>
            </a:r>
            <a:r>
              <a:rPr lang="en-US" sz="8533" dirty="0">
                <a:solidFill>
                  <a:srgbClr val="000000"/>
                </a:solidFill>
              </a:rPr>
              <a:t>– Toxoplasmosis – confirmed, probable </a:t>
            </a:r>
          </a:p>
          <a:p>
            <a:pPr marL="1200121" lvl="1" indent="-457189">
              <a:lnSpc>
                <a:spcPct val="120000"/>
              </a:lnSpc>
              <a:spcBef>
                <a:spcPts val="0"/>
              </a:spcBef>
              <a:spcAft>
                <a:spcPts val="0"/>
              </a:spcAft>
            </a:pPr>
            <a:r>
              <a:rPr lang="en-US" sz="8533" b="1" dirty="0">
                <a:solidFill>
                  <a:srgbClr val="000000"/>
                </a:solidFill>
              </a:rPr>
              <a:t>13071 </a:t>
            </a:r>
            <a:r>
              <a:rPr lang="en-US" sz="8533" dirty="0">
                <a:solidFill>
                  <a:srgbClr val="000000"/>
                </a:solidFill>
              </a:rPr>
              <a:t>– Congenital toxoplasmosis – confirmed, probable </a:t>
            </a:r>
          </a:p>
          <a:p>
            <a:pPr marL="1200121" lvl="1" indent="-457189">
              <a:lnSpc>
                <a:spcPct val="120000"/>
              </a:lnSpc>
              <a:spcBef>
                <a:spcPts val="0"/>
              </a:spcBef>
              <a:spcAft>
                <a:spcPts val="0"/>
              </a:spcAft>
            </a:pPr>
            <a:r>
              <a:rPr lang="en-US" sz="8533" b="1" dirty="0">
                <a:solidFill>
                  <a:srgbClr val="000000"/>
                </a:solidFill>
              </a:rPr>
              <a:t>13072 </a:t>
            </a:r>
            <a:r>
              <a:rPr lang="en-US" sz="8533" dirty="0">
                <a:solidFill>
                  <a:srgbClr val="000000"/>
                </a:solidFill>
              </a:rPr>
              <a:t>– Toxoplasmosis, active primary infection – confirmed, probable </a:t>
            </a:r>
          </a:p>
          <a:p>
            <a:pPr marL="1200121" lvl="1" indent="-457189">
              <a:lnSpc>
                <a:spcPct val="120000"/>
              </a:lnSpc>
              <a:spcBef>
                <a:spcPts val="0"/>
              </a:spcBef>
              <a:spcAft>
                <a:spcPts val="0"/>
              </a:spcAft>
            </a:pPr>
            <a:r>
              <a:rPr lang="en-US" sz="8533" b="1" dirty="0">
                <a:solidFill>
                  <a:srgbClr val="000000"/>
                </a:solidFill>
              </a:rPr>
              <a:t>13073 </a:t>
            </a:r>
            <a:r>
              <a:rPr lang="en-US" sz="8533" dirty="0">
                <a:solidFill>
                  <a:srgbClr val="000000"/>
                </a:solidFill>
              </a:rPr>
              <a:t>– Toxoplasmosis, reactivation disease  – confirmed, probable </a:t>
            </a:r>
          </a:p>
          <a:p>
            <a:pPr marL="1200121" lvl="1" indent="-457189">
              <a:lnSpc>
                <a:spcPct val="120000"/>
              </a:lnSpc>
              <a:spcBef>
                <a:spcPts val="0"/>
              </a:spcBef>
              <a:spcAft>
                <a:spcPts val="0"/>
              </a:spcAft>
            </a:pPr>
            <a:r>
              <a:rPr lang="en-US" sz="8533" b="1" dirty="0">
                <a:solidFill>
                  <a:srgbClr val="000000"/>
                </a:solidFill>
              </a:rPr>
              <a:t>13074 </a:t>
            </a:r>
            <a:r>
              <a:rPr lang="en-US" sz="8533" dirty="0">
                <a:solidFill>
                  <a:srgbClr val="000000"/>
                </a:solidFill>
              </a:rPr>
              <a:t>– Toxoplasmosis, past infection/unable to classify  – confirmed</a:t>
            </a:r>
          </a:p>
          <a:p>
            <a:pPr marL="1200121" lvl="1" indent="-457189">
              <a:lnSpc>
                <a:spcPct val="120000"/>
              </a:lnSpc>
              <a:spcBef>
                <a:spcPts val="0"/>
              </a:spcBef>
              <a:spcAft>
                <a:spcPts val="0"/>
              </a:spcAft>
            </a:pPr>
            <a:r>
              <a:rPr lang="en-US" sz="8533" b="1" dirty="0">
                <a:solidFill>
                  <a:srgbClr val="000000"/>
                </a:solidFill>
              </a:rPr>
              <a:t>12020 </a:t>
            </a:r>
            <a:r>
              <a:rPr lang="en-US" sz="8533" dirty="0">
                <a:solidFill>
                  <a:srgbClr val="000000"/>
                </a:solidFill>
              </a:rPr>
              <a:t>– Toxoplasmosis </a:t>
            </a:r>
            <a:r>
              <a:rPr lang="en-US" sz="8533" b="1" dirty="0">
                <a:solidFill>
                  <a:srgbClr val="000000"/>
                </a:solidFill>
              </a:rPr>
              <a:t>*Retired</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23-ID-08</a:t>
            </a:r>
            <a:endParaRPr lang="en-US" sz="9600" b="0" dirty="0">
              <a:solidFill>
                <a:srgbClr val="000000"/>
              </a:solidFill>
            </a:endParaRPr>
          </a:p>
          <a:p>
            <a:pPr marL="1200121" lvl="1" indent="-457189">
              <a:lnSpc>
                <a:spcPct val="120000"/>
              </a:lnSpc>
              <a:spcBef>
                <a:spcPts val="0"/>
              </a:spcBef>
              <a:spcAft>
                <a:spcPts val="0"/>
              </a:spcAft>
            </a:pPr>
            <a:r>
              <a:rPr lang="en-US" sz="8533" dirty="0">
                <a:solidFill>
                  <a:srgbClr val="000000"/>
                </a:solidFill>
              </a:rPr>
              <a:t>Establishes new condition </a:t>
            </a:r>
            <a:r>
              <a:rPr lang="en-US" sz="8533" b="1" dirty="0">
                <a:solidFill>
                  <a:srgbClr val="000000"/>
                </a:solidFill>
              </a:rPr>
              <a:t>under standardized surveillance </a:t>
            </a:r>
            <a:endParaRPr lang="en-US" sz="8533" b="1" dirty="0">
              <a:solidFill>
                <a:srgbClr val="000000"/>
              </a:solidFill>
              <a:hlinkClick r:id="rId4">
                <a:extLst>
                  <a:ext uri="{A12FA001-AC4F-418D-AE19-62706E023703}">
                    <ahyp:hlinkClr xmlns:ahyp="http://schemas.microsoft.com/office/drawing/2018/hyperlinkcolor" val="tx"/>
                  </a:ext>
                </a:extLst>
              </a:hlinkClick>
            </a:endParaRPr>
          </a:p>
          <a:p>
            <a:pPr marL="457189" indent="-457189">
              <a:lnSpc>
                <a:spcPct val="120000"/>
              </a:lnSpc>
              <a:spcBef>
                <a:spcPts val="0"/>
              </a:spcBef>
              <a:spcAft>
                <a:spcPts val="0"/>
              </a:spcAft>
            </a:pPr>
            <a:r>
              <a:rPr lang="en-US" sz="9600" dirty="0">
                <a:solidFill>
                  <a:srgbClr val="003BC0"/>
                </a:solidFill>
              </a:rPr>
              <a:t>Submission options</a:t>
            </a:r>
          </a:p>
          <a:p>
            <a:pPr marL="1200121" lvl="1" indent="-457189">
              <a:lnSpc>
                <a:spcPct val="120000"/>
              </a:lnSpc>
              <a:spcBef>
                <a:spcPts val="0"/>
              </a:spcBef>
              <a:spcAft>
                <a:spcPts val="0"/>
              </a:spcAft>
            </a:pPr>
            <a:r>
              <a:rPr lang="en-US" sz="8533" dirty="0">
                <a:solidFill>
                  <a:srgbClr val="000000"/>
                </a:solidFill>
              </a:rPr>
              <a:t>HL7 GenV2 MMG (preferred)</a:t>
            </a:r>
          </a:p>
          <a:p>
            <a:pPr marL="1200121" lvl="1" indent="-457189">
              <a:lnSpc>
                <a:spcPct val="120000"/>
              </a:lnSpc>
              <a:spcBef>
                <a:spcPts val="0"/>
              </a:spcBef>
              <a:spcAft>
                <a:spcPts val="0"/>
              </a:spcAft>
            </a:pPr>
            <a:r>
              <a:rPr lang="en-US" sz="8800" dirty="0">
                <a:solidFill>
                  <a:srgbClr val="000000"/>
                </a:solidFill>
              </a:rPr>
              <a:t>Alternates: GenV1, NBS master message, NETSS file</a:t>
            </a:r>
            <a:endParaRPr lang="en-US" sz="8533" dirty="0">
              <a:solidFill>
                <a:srgbClr val="000000"/>
              </a:solidFill>
            </a:endParaRPr>
          </a:p>
          <a:p>
            <a:pPr marL="457189" indent="-457189">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533" dirty="0">
                <a:solidFill>
                  <a:srgbClr val="000000"/>
                </a:solidFill>
              </a:rPr>
              <a:t>Not published; NNDSS does not publish conditions under standardized surveillance</a:t>
            </a:r>
            <a:endParaRPr lang="en-US" sz="2667" dirty="0"/>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14</a:t>
            </a:fld>
            <a:endParaRPr lang="en-US" dirty="0"/>
          </a:p>
        </p:txBody>
      </p:sp>
    </p:spTree>
    <p:extLst>
      <p:ext uri="{BB962C8B-B14F-4D97-AF65-F5344CB8AC3E}">
        <p14:creationId xmlns:p14="http://schemas.microsoft.com/office/powerpoint/2010/main" val="330105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4544-C05E-FE28-ABE6-FFBCB899CF91}"/>
              </a:ext>
            </a:extLst>
          </p:cNvPr>
          <p:cNvSpPr>
            <a:spLocks noGrp="1"/>
          </p:cNvSpPr>
          <p:nvPr>
            <p:ph type="title"/>
          </p:nvPr>
        </p:nvSpPr>
        <p:spPr/>
        <p:txBody>
          <a:bodyPr>
            <a:normAutofit/>
          </a:bodyPr>
          <a:lstStyle/>
          <a:p>
            <a:r>
              <a:rPr lang="en-US" dirty="0"/>
              <a:t>Two ways to report non-congenital toxoplasmosis</a:t>
            </a:r>
          </a:p>
        </p:txBody>
      </p:sp>
      <p:sp>
        <p:nvSpPr>
          <p:cNvPr id="5" name="Content Placeholder 4">
            <a:extLst>
              <a:ext uri="{FF2B5EF4-FFF2-40B4-BE49-F238E27FC236}">
                <a16:creationId xmlns:a16="http://schemas.microsoft.com/office/drawing/2014/main" id="{5209FD93-F519-1481-DE60-8B10ABB3879B}"/>
              </a:ext>
            </a:extLst>
          </p:cNvPr>
          <p:cNvSpPr>
            <a:spLocks noGrp="1"/>
          </p:cNvSpPr>
          <p:nvPr>
            <p:ph type="body" sz="quarter" idx="10"/>
          </p:nvPr>
        </p:nvSpPr>
        <p:spPr/>
        <p:txBody>
          <a:bodyPr>
            <a:normAutofit/>
          </a:bodyPr>
          <a:lstStyle/>
          <a:p>
            <a:pPr marL="609585" indent="-609585">
              <a:buAutoNum type="arabicParenR"/>
            </a:pPr>
            <a:r>
              <a:rPr lang="en-US" dirty="0">
                <a:solidFill>
                  <a:srgbClr val="000000"/>
                </a:solidFill>
              </a:rPr>
              <a:t>Toxoplasmosis </a:t>
            </a:r>
            <a:r>
              <a:rPr lang="en-US" b="1" dirty="0">
                <a:solidFill>
                  <a:srgbClr val="000000"/>
                </a:solidFill>
              </a:rPr>
              <a:t>13070</a:t>
            </a:r>
          </a:p>
          <a:p>
            <a:pPr marL="1352517" lvl="1" indent="-609585"/>
            <a:r>
              <a:rPr lang="en-US" sz="2400" dirty="0">
                <a:solidFill>
                  <a:srgbClr val="000000"/>
                </a:solidFill>
              </a:rPr>
              <a:t>For health departments that don’t have the capacity to further classify </a:t>
            </a:r>
          </a:p>
          <a:p>
            <a:pPr marL="1352517" lvl="1" indent="-609585"/>
            <a:endParaRPr lang="en-US" sz="1600" dirty="0">
              <a:solidFill>
                <a:srgbClr val="000000"/>
              </a:solidFill>
            </a:endParaRPr>
          </a:p>
          <a:p>
            <a:pPr indent="0">
              <a:buNone/>
            </a:pPr>
            <a:r>
              <a:rPr lang="en-US" sz="2400" b="1" dirty="0">
                <a:solidFill>
                  <a:srgbClr val="000000"/>
                </a:solidFill>
              </a:rPr>
              <a:t>OR</a:t>
            </a:r>
          </a:p>
          <a:p>
            <a:pPr lvl="1" indent="0">
              <a:buNone/>
            </a:pPr>
            <a:endParaRPr lang="en-US" sz="1600" b="1" dirty="0">
              <a:solidFill>
                <a:srgbClr val="000000"/>
              </a:solidFill>
            </a:endParaRPr>
          </a:p>
          <a:p>
            <a:pPr marL="609585" indent="-609585">
              <a:buFont typeface="+mj-lt"/>
              <a:buAutoNum type="arabicParenR" startAt="2"/>
            </a:pPr>
            <a:r>
              <a:rPr lang="en-US" dirty="0">
                <a:solidFill>
                  <a:srgbClr val="000000"/>
                </a:solidFill>
              </a:rPr>
              <a:t>Use one of three subtypes: </a:t>
            </a:r>
            <a:r>
              <a:rPr lang="en-US" b="0" dirty="0">
                <a:solidFill>
                  <a:srgbClr val="000000"/>
                </a:solidFill>
              </a:rPr>
              <a:t>active primary infection (</a:t>
            </a:r>
            <a:r>
              <a:rPr lang="en-US" b="1" dirty="0">
                <a:solidFill>
                  <a:srgbClr val="000000"/>
                </a:solidFill>
              </a:rPr>
              <a:t>13072</a:t>
            </a:r>
            <a:r>
              <a:rPr lang="en-US" b="0" dirty="0">
                <a:solidFill>
                  <a:srgbClr val="000000"/>
                </a:solidFill>
              </a:rPr>
              <a:t>);</a:t>
            </a:r>
            <a:r>
              <a:rPr lang="en-US" dirty="0">
                <a:solidFill>
                  <a:srgbClr val="000000"/>
                </a:solidFill>
              </a:rPr>
              <a:t> </a:t>
            </a:r>
            <a:r>
              <a:rPr lang="en-US" b="0" dirty="0">
                <a:solidFill>
                  <a:srgbClr val="000000"/>
                </a:solidFill>
              </a:rPr>
              <a:t>active reactivation disease (</a:t>
            </a:r>
            <a:r>
              <a:rPr lang="en-US" b="1" dirty="0">
                <a:solidFill>
                  <a:srgbClr val="000000"/>
                </a:solidFill>
              </a:rPr>
              <a:t>13073</a:t>
            </a:r>
            <a:r>
              <a:rPr lang="en-US" b="0" dirty="0">
                <a:solidFill>
                  <a:srgbClr val="000000"/>
                </a:solidFill>
              </a:rPr>
              <a:t>); </a:t>
            </a:r>
            <a:r>
              <a:rPr lang="en-US" i="1" dirty="0">
                <a:solidFill>
                  <a:srgbClr val="000000"/>
                </a:solidFill>
              </a:rPr>
              <a:t>or</a:t>
            </a:r>
            <a:r>
              <a:rPr lang="en-US" b="0" dirty="0">
                <a:solidFill>
                  <a:srgbClr val="000000"/>
                </a:solidFill>
              </a:rPr>
              <a:t> past infection or unable to classify (</a:t>
            </a:r>
            <a:r>
              <a:rPr lang="en-US" b="1" dirty="0">
                <a:solidFill>
                  <a:srgbClr val="000000"/>
                </a:solidFill>
              </a:rPr>
              <a:t>13074</a:t>
            </a:r>
            <a:r>
              <a:rPr lang="en-US" b="0" dirty="0">
                <a:solidFill>
                  <a:srgbClr val="000000"/>
                </a:solidFill>
              </a:rPr>
              <a:t>)</a:t>
            </a:r>
          </a:p>
          <a:p>
            <a:pPr marL="1352517" lvl="1" indent="-609585"/>
            <a:r>
              <a:rPr lang="en-US" sz="2400" dirty="0">
                <a:solidFill>
                  <a:srgbClr val="000000"/>
                </a:solidFill>
              </a:rPr>
              <a:t>For health departments with the capacity and resources to conduct additional surveillance </a:t>
            </a:r>
          </a:p>
        </p:txBody>
      </p:sp>
      <p:sp>
        <p:nvSpPr>
          <p:cNvPr id="3" name="Slide Number Placeholder 2">
            <a:extLst>
              <a:ext uri="{FF2B5EF4-FFF2-40B4-BE49-F238E27FC236}">
                <a16:creationId xmlns:a16="http://schemas.microsoft.com/office/drawing/2014/main" id="{49E9A3B2-79BF-326A-0982-BC1FB2D18EEB}"/>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15</a:t>
            </a:fld>
            <a:endParaRPr lang="en-US" dirty="0"/>
          </a:p>
        </p:txBody>
      </p:sp>
    </p:spTree>
    <p:extLst>
      <p:ext uri="{BB962C8B-B14F-4D97-AF65-F5344CB8AC3E}">
        <p14:creationId xmlns:p14="http://schemas.microsoft.com/office/powerpoint/2010/main" val="634264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B0AE-26FC-4979-A445-AC5B49D22911}"/>
              </a:ext>
            </a:extLst>
          </p:cNvPr>
          <p:cNvSpPr>
            <a:spLocks noGrp="1"/>
          </p:cNvSpPr>
          <p:nvPr>
            <p:ph type="title"/>
          </p:nvPr>
        </p:nvSpPr>
        <p:spPr/>
        <p:txBody>
          <a:bodyPr>
            <a:normAutofit/>
          </a:bodyPr>
          <a:lstStyle/>
          <a:p>
            <a:pPr algn="ctr"/>
            <a:r>
              <a:rPr lang="en-US" dirty="0"/>
              <a:t>Revised Case Definitions - </a:t>
            </a:r>
            <a:r>
              <a:rPr lang="en-US" i="1" dirty="0"/>
              <a:t>MMWR</a:t>
            </a:r>
            <a:r>
              <a:rPr lang="en-US" dirty="0"/>
              <a:t> Year 2024</a:t>
            </a:r>
            <a:br>
              <a:rPr lang="en-US" dirty="0"/>
            </a:br>
            <a:r>
              <a:rPr lang="en-US" sz="3200" b="0" dirty="0">
                <a:solidFill>
                  <a:srgbClr val="003BC0"/>
                </a:solidFill>
              </a:rPr>
              <a:t>No changes to event codes</a:t>
            </a:r>
            <a:endParaRPr lang="en-US" b="0" dirty="0">
              <a:solidFill>
                <a:srgbClr val="003BC0"/>
              </a:solidFill>
            </a:endParaRPr>
          </a:p>
        </p:txBody>
      </p:sp>
      <p:graphicFrame>
        <p:nvGraphicFramePr>
          <p:cNvPr id="5" name="Table 5">
            <a:extLst>
              <a:ext uri="{FF2B5EF4-FFF2-40B4-BE49-F238E27FC236}">
                <a16:creationId xmlns:a16="http://schemas.microsoft.com/office/drawing/2014/main" id="{694BF0F4-B1E9-4C21-970E-2664E2528AF0}"/>
              </a:ext>
            </a:extLst>
          </p:cNvPr>
          <p:cNvGraphicFramePr>
            <a:graphicFrameLocks noGrp="1"/>
          </p:cNvGraphicFramePr>
          <p:nvPr>
            <p:ph idx="4294967295"/>
            <p:extLst>
              <p:ext uri="{D42A27DB-BD31-4B8C-83A1-F6EECF244321}">
                <p14:modId xmlns:p14="http://schemas.microsoft.com/office/powerpoint/2010/main" val="2815024228"/>
              </p:ext>
            </p:extLst>
          </p:nvPr>
        </p:nvGraphicFramePr>
        <p:xfrm>
          <a:off x="865539" y="2071111"/>
          <a:ext cx="10460922" cy="3338520"/>
        </p:xfrm>
        <a:graphic>
          <a:graphicData uri="http://schemas.openxmlformats.org/drawingml/2006/table">
            <a:tbl>
              <a:tblPr firstRow="1" bandRow="1">
                <a:tableStyleId>{5202B0CA-FC54-4496-8BCA-5EF66A818D29}</a:tableStyleId>
              </a:tblPr>
              <a:tblGrid>
                <a:gridCol w="6240892">
                  <a:extLst>
                    <a:ext uri="{9D8B030D-6E8A-4147-A177-3AD203B41FA5}">
                      <a16:colId xmlns:a16="http://schemas.microsoft.com/office/drawing/2014/main" val="371147798"/>
                    </a:ext>
                  </a:extLst>
                </a:gridCol>
                <a:gridCol w="2110015">
                  <a:extLst>
                    <a:ext uri="{9D8B030D-6E8A-4147-A177-3AD203B41FA5}">
                      <a16:colId xmlns:a16="http://schemas.microsoft.com/office/drawing/2014/main" val="1806242454"/>
                    </a:ext>
                  </a:extLst>
                </a:gridCol>
                <a:gridCol w="2110015">
                  <a:extLst>
                    <a:ext uri="{9D8B030D-6E8A-4147-A177-3AD203B41FA5}">
                      <a16:colId xmlns:a16="http://schemas.microsoft.com/office/drawing/2014/main" val="3681657774"/>
                    </a:ext>
                  </a:extLst>
                </a:gridCol>
              </a:tblGrid>
              <a:tr h="853440">
                <a:tc>
                  <a:txBody>
                    <a:bodyPr/>
                    <a:lstStyle/>
                    <a:p>
                      <a:r>
                        <a:rPr lang="en-US" sz="2400" b="1" dirty="0">
                          <a:ln>
                            <a:noFill/>
                          </a:ln>
                          <a:solidFill>
                            <a:srgbClr val="FFFFFF"/>
                          </a:solidFill>
                        </a:rPr>
                        <a:t>Disease/Condition</a:t>
                      </a:r>
                    </a:p>
                  </a:txBody>
                  <a:tcPr marL="121920" marR="121920" marT="60960" marB="60960"/>
                </a:tc>
                <a:tc>
                  <a:txBody>
                    <a:bodyPr/>
                    <a:lstStyle/>
                    <a:p>
                      <a:r>
                        <a:rPr lang="en-US" sz="2400" dirty="0">
                          <a:ln>
                            <a:noFill/>
                          </a:ln>
                          <a:solidFill>
                            <a:srgbClr val="FFFFFF"/>
                          </a:solidFill>
                        </a:rPr>
                        <a:t>Nationally Notifiable?</a:t>
                      </a:r>
                    </a:p>
                  </a:txBody>
                  <a:tcPr marL="121920" marR="121920" marT="60960" marB="60960"/>
                </a:tc>
                <a:tc>
                  <a:txBody>
                    <a:bodyPr/>
                    <a:lstStyle/>
                    <a:p>
                      <a:r>
                        <a:rPr lang="en-US" sz="2400" dirty="0">
                          <a:ln>
                            <a:noFill/>
                          </a:ln>
                          <a:solidFill>
                            <a:srgbClr val="FFFFFF"/>
                          </a:solidFill>
                        </a:rPr>
                        <a:t>Event Code</a:t>
                      </a:r>
                    </a:p>
                  </a:txBody>
                  <a:tcPr marL="121920" marR="121920" marT="60960" marB="60960"/>
                </a:tc>
                <a:extLst>
                  <a:ext uri="{0D108BD9-81ED-4DB2-BD59-A6C34878D82A}">
                    <a16:rowId xmlns:a16="http://schemas.microsoft.com/office/drawing/2014/main" val="3415339756"/>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Hepatitis B, acute </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10100</a:t>
                      </a:r>
                      <a:endParaRPr lang="en-US" sz="1900" i="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404081118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Hepatitis B, chronic</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10105</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177901052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Mumps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10180</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2034328220"/>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Poliomyelitis, paralytic</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10410</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863099577"/>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Varicella (chickenpox)</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10030</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3702981526"/>
                  </a:ext>
                </a:extLst>
              </a:tr>
            </a:tbl>
          </a:graphicData>
        </a:graphic>
      </p:graphicFrame>
      <p:sp>
        <p:nvSpPr>
          <p:cNvPr id="4" name="Slide Number Placeholder 3">
            <a:extLst>
              <a:ext uri="{FF2B5EF4-FFF2-40B4-BE49-F238E27FC236}">
                <a16:creationId xmlns:a16="http://schemas.microsoft.com/office/drawing/2014/main" id="{21DC8F08-6207-4672-8029-2817715AF4B4}"/>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16</a:t>
            </a:fld>
            <a:endParaRPr lang="en-US" dirty="0"/>
          </a:p>
        </p:txBody>
      </p:sp>
    </p:spTree>
    <p:extLst>
      <p:ext uri="{BB962C8B-B14F-4D97-AF65-F5344CB8AC3E}">
        <p14:creationId xmlns:p14="http://schemas.microsoft.com/office/powerpoint/2010/main" val="992913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274639"/>
            <a:ext cx="10972800" cy="759834"/>
          </a:xfrm>
        </p:spPr>
        <p:txBody>
          <a:bodyPr>
            <a:normAutofit/>
          </a:bodyPr>
          <a:lstStyle/>
          <a:p>
            <a:r>
              <a:rPr lang="en-US" dirty="0"/>
              <a:t>Hepatitis B</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600" y="1131311"/>
            <a:ext cx="10972800" cy="5452050"/>
          </a:xfrm>
        </p:spPr>
        <p:txBody>
          <a:bodyPr>
            <a:normAutofit fontScale="25000" lnSpcReduction="20000"/>
          </a:bodyPr>
          <a:lstStyle/>
          <a:p>
            <a:pPr marL="456565" indent="-456565">
              <a:lnSpc>
                <a:spcPct val="120000"/>
              </a:lnSpc>
              <a:spcBef>
                <a:spcPts val="0"/>
              </a:spcBef>
              <a:spcAft>
                <a:spcPts val="0"/>
              </a:spcAft>
            </a:pPr>
            <a:r>
              <a:rPr lang="en-US" sz="9600" dirty="0">
                <a:solidFill>
                  <a:srgbClr val="003BC0"/>
                </a:solidFill>
              </a:rPr>
              <a:t>Event code </a:t>
            </a:r>
            <a:endParaRPr lang="en-US" dirty="0"/>
          </a:p>
          <a:p>
            <a:pPr marL="1199515" lvl="1" indent="-456565">
              <a:lnSpc>
                <a:spcPct val="120000"/>
              </a:lnSpc>
              <a:spcBef>
                <a:spcPts val="0"/>
              </a:spcBef>
              <a:spcAft>
                <a:spcPts val="0"/>
              </a:spcAft>
            </a:pPr>
            <a:r>
              <a:rPr lang="en-US" sz="8533" dirty="0">
                <a:solidFill>
                  <a:srgbClr val="000000"/>
                </a:solidFill>
              </a:rPr>
              <a:t>10100 – Hepatitis B, acute – confirmed, </a:t>
            </a:r>
            <a:r>
              <a:rPr lang="en-US" sz="8533" b="1" dirty="0">
                <a:solidFill>
                  <a:srgbClr val="000000"/>
                </a:solidFill>
              </a:rPr>
              <a:t>probable</a:t>
            </a:r>
            <a:endParaRPr lang="en-US" sz="8533" b="1" dirty="0">
              <a:solidFill>
                <a:srgbClr val="000000"/>
              </a:solidFill>
              <a:cs typeface="Calibri" panose="020F0502020204030204" pitchFamily="34" charset="0"/>
            </a:endParaRPr>
          </a:p>
          <a:p>
            <a:pPr marL="1199515" lvl="1" indent="-456565">
              <a:lnSpc>
                <a:spcPct val="120000"/>
              </a:lnSpc>
              <a:spcBef>
                <a:spcPts val="0"/>
              </a:spcBef>
              <a:spcAft>
                <a:spcPts val="0"/>
              </a:spcAft>
            </a:pPr>
            <a:r>
              <a:rPr lang="en-US" sz="8533" dirty="0">
                <a:solidFill>
                  <a:srgbClr val="000000"/>
                </a:solidFill>
              </a:rPr>
              <a:t>10105 – Hepatitis B, chronic – confirmed, probable</a:t>
            </a:r>
            <a:endParaRPr lang="en-US" sz="8533" dirty="0">
              <a:solidFill>
                <a:srgbClr val="000000"/>
              </a:solidFill>
              <a:cs typeface="Calibri" panose="020F0502020204030204" pitchFamily="34" charset="0"/>
            </a:endParaRPr>
          </a:p>
          <a:p>
            <a:pPr marL="456565" indent="-456565">
              <a:lnSpc>
                <a:spcPct val="120000"/>
              </a:lnSpc>
              <a:spcBef>
                <a:spcPts val="0"/>
              </a:spcBef>
              <a:spcAft>
                <a:spcPts val="0"/>
              </a:spcAft>
            </a:pPr>
            <a:r>
              <a:rPr lang="en-US" sz="9600" dirty="0">
                <a:solidFill>
                  <a:srgbClr val="003BC0"/>
                </a:solidFill>
              </a:rPr>
              <a:t>Case definition </a:t>
            </a:r>
            <a:r>
              <a:rPr lang="en-US" sz="9600" dirty="0">
                <a:solidFill>
                  <a:srgbClr val="000000"/>
                </a:solidFill>
                <a:hlinkClick r:id="rId3">
                  <a:extLst>
                    <a:ext uri="{A12FA001-AC4F-418D-AE19-62706E023703}">
                      <ahyp:hlinkClr xmlns:ahyp="http://schemas.microsoft.com/office/drawing/2018/hyperlinkcolor" val="tx"/>
                    </a:ext>
                  </a:extLst>
                </a:hlinkClick>
              </a:rPr>
              <a:t>CSTE PS 23-ID-05</a:t>
            </a:r>
            <a:endParaRPr lang="en-US" sz="9600" dirty="0">
              <a:solidFill>
                <a:srgbClr val="000000"/>
              </a:solidFill>
              <a:cs typeface="Calibri" panose="020F0502020204030204" pitchFamily="34" charset="0"/>
            </a:endParaRPr>
          </a:p>
          <a:p>
            <a:pPr marL="1199515" lvl="1" indent="-456565">
              <a:lnSpc>
                <a:spcPct val="120000"/>
              </a:lnSpc>
              <a:spcBef>
                <a:spcPts val="0"/>
              </a:spcBef>
              <a:spcAft>
                <a:spcPts val="0"/>
              </a:spcAft>
            </a:pPr>
            <a:r>
              <a:rPr lang="en-US" sz="8500" b="1" dirty="0">
                <a:solidFill>
                  <a:srgbClr val="000000"/>
                </a:solidFill>
                <a:latin typeface="Calibri"/>
                <a:cs typeface="Calibri"/>
              </a:rPr>
              <a:t>Aggregates acute and chronic position statements into a single document </a:t>
            </a:r>
            <a:endParaRPr lang="en-US" sz="8500" b="1" dirty="0">
              <a:solidFill>
                <a:srgbClr val="000000"/>
              </a:solidFill>
              <a:cs typeface="Calibri"/>
            </a:endParaRPr>
          </a:p>
          <a:p>
            <a:pPr marL="1199515" lvl="1" indent="-456565">
              <a:lnSpc>
                <a:spcPct val="120000"/>
              </a:lnSpc>
              <a:spcBef>
                <a:spcPts val="0"/>
              </a:spcBef>
              <a:spcAft>
                <a:spcPts val="0"/>
              </a:spcAft>
            </a:pPr>
            <a:r>
              <a:rPr lang="en-US" sz="8500" b="1" dirty="0">
                <a:solidFill>
                  <a:srgbClr val="000000"/>
                </a:solidFill>
                <a:latin typeface="Calibri"/>
                <a:cs typeface="Calibri"/>
              </a:rPr>
              <a:t>Clarifies distinction from perinatal hepatitis B cases </a:t>
            </a:r>
            <a:endParaRPr lang="en-US" sz="8500" b="1" dirty="0">
              <a:solidFill>
                <a:srgbClr val="000000"/>
              </a:solidFill>
              <a:cs typeface="Calibri"/>
            </a:endParaRPr>
          </a:p>
          <a:p>
            <a:pPr marL="1199515" lvl="1" indent="-456565">
              <a:lnSpc>
                <a:spcPct val="120000"/>
              </a:lnSpc>
              <a:spcBef>
                <a:spcPts val="0"/>
              </a:spcBef>
              <a:spcAft>
                <a:spcPts val="0"/>
              </a:spcAft>
            </a:pPr>
            <a:r>
              <a:rPr lang="en-US" sz="8500" b="1" dirty="0">
                <a:solidFill>
                  <a:srgbClr val="000000"/>
                </a:solidFill>
                <a:latin typeface="Calibri"/>
                <a:cs typeface="Calibri"/>
              </a:rPr>
              <a:t>Improves sensitivity and specificity of acute hepatitis B case classifications and ability to confirm chronic cases </a:t>
            </a:r>
            <a:endParaRPr lang="en-US" sz="8500" b="1" dirty="0">
              <a:solidFill>
                <a:srgbClr val="000000"/>
              </a:solidFill>
              <a:cs typeface="Calibri"/>
            </a:endParaRPr>
          </a:p>
          <a:p>
            <a:pPr marL="1199515" lvl="1" indent="-456565">
              <a:lnSpc>
                <a:spcPct val="120000"/>
              </a:lnSpc>
              <a:spcBef>
                <a:spcPts val="0"/>
              </a:spcBef>
              <a:spcAft>
                <a:spcPts val="0"/>
              </a:spcAft>
            </a:pPr>
            <a:r>
              <a:rPr lang="en-US" sz="8500" b="1" dirty="0">
                <a:solidFill>
                  <a:srgbClr val="000000"/>
                </a:solidFill>
                <a:latin typeface="Calibri"/>
                <a:cs typeface="Calibri"/>
              </a:rPr>
              <a:t>Modifies probable case classification for chronic hepatitis B</a:t>
            </a:r>
          </a:p>
          <a:p>
            <a:pPr marL="1199515" lvl="1" indent="-456565">
              <a:lnSpc>
                <a:spcPct val="120000"/>
              </a:lnSpc>
              <a:spcBef>
                <a:spcPts val="0"/>
              </a:spcBef>
              <a:spcAft>
                <a:spcPts val="0"/>
              </a:spcAft>
            </a:pPr>
            <a:r>
              <a:rPr lang="en-US" sz="8533" b="1" dirty="0">
                <a:solidFill>
                  <a:srgbClr val="000000"/>
                </a:solidFill>
              </a:rPr>
              <a:t>Creates probable case classification for acute hepatitis B</a:t>
            </a:r>
            <a:endParaRPr lang="en-US" sz="8533" b="1" dirty="0">
              <a:solidFill>
                <a:srgbClr val="000000"/>
              </a:solidFill>
              <a:cs typeface="Calibri" panose="020F0502020204030204" pitchFamily="34" charset="0"/>
            </a:endParaRPr>
          </a:p>
          <a:p>
            <a:pPr marL="456565" indent="-456565">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endParaRPr lang="en-US" sz="9600" dirty="0">
              <a:solidFill>
                <a:srgbClr val="003BC0"/>
              </a:solidFill>
              <a:cs typeface="Calibri" panose="020F0502020204030204" pitchFamily="34" charset="0"/>
            </a:endParaRPr>
          </a:p>
          <a:p>
            <a:pPr marL="456565" indent="-456565">
              <a:lnSpc>
                <a:spcPct val="120000"/>
              </a:lnSpc>
              <a:spcBef>
                <a:spcPts val="0"/>
              </a:spcBef>
              <a:spcAft>
                <a:spcPts val="0"/>
              </a:spcAft>
            </a:pPr>
            <a:r>
              <a:rPr lang="en-US" sz="9600" dirty="0">
                <a:solidFill>
                  <a:srgbClr val="003BC0"/>
                </a:solidFill>
              </a:rPr>
              <a:t>Submission options: </a:t>
            </a:r>
            <a:r>
              <a:rPr lang="en-US" sz="9600" dirty="0">
                <a:solidFill>
                  <a:srgbClr val="000000"/>
                </a:solidFill>
              </a:rPr>
              <a:t>HL7</a:t>
            </a:r>
            <a:r>
              <a:rPr lang="en-US" sz="9600" dirty="0">
                <a:solidFill>
                  <a:srgbClr val="FF0000"/>
                </a:solidFill>
              </a:rPr>
              <a:t> </a:t>
            </a:r>
            <a:r>
              <a:rPr lang="en-US" sz="9600" b="0" dirty="0">
                <a:solidFill>
                  <a:srgbClr val="000000"/>
                </a:solidFill>
              </a:rPr>
              <a:t>Hepatitis MMG (preferred)</a:t>
            </a:r>
            <a:endParaRPr lang="en-US" sz="9600" b="0" dirty="0">
              <a:solidFill>
                <a:srgbClr val="000000"/>
              </a:solidFill>
              <a:cs typeface="Calibri" panose="020F0502020204030204" pitchFamily="34" charset="0"/>
            </a:endParaRPr>
          </a:p>
          <a:p>
            <a:pPr marL="1203325" lvl="1" indent="-455295">
              <a:lnSpc>
                <a:spcPct val="120000"/>
              </a:lnSpc>
              <a:spcBef>
                <a:spcPts val="0"/>
              </a:spcBef>
              <a:spcAft>
                <a:spcPts val="0"/>
              </a:spcAft>
            </a:pPr>
            <a:r>
              <a:rPr lang="en-US" sz="8400" dirty="0">
                <a:solidFill>
                  <a:srgbClr val="000000"/>
                </a:solidFill>
              </a:rPr>
              <a:t>Alternates: NBS master message, NETSS file</a:t>
            </a:r>
            <a:endParaRPr lang="en-US" sz="8400" b="0" strike="sngStrike" dirty="0">
              <a:solidFill>
                <a:srgbClr val="000000"/>
              </a:solidFill>
              <a:cs typeface="Calibri" panose="020F0502020204030204" pitchFamily="34" charset="0"/>
            </a:endParaRPr>
          </a:p>
          <a:p>
            <a:pPr marL="454660" indent="-454660">
              <a:lnSpc>
                <a:spcPct val="120000"/>
              </a:lnSpc>
              <a:spcBef>
                <a:spcPts val="0"/>
              </a:spcBef>
              <a:spcAft>
                <a:spcPts val="0"/>
              </a:spcAft>
            </a:pPr>
            <a:r>
              <a:rPr lang="en-US" sz="9600" dirty="0">
                <a:solidFill>
                  <a:srgbClr val="003BC0"/>
                </a:solidFill>
              </a:rPr>
              <a:t>NNDSS publication case classification</a:t>
            </a:r>
            <a:endParaRPr lang="en-US" sz="9600" dirty="0">
              <a:solidFill>
                <a:srgbClr val="003BC0"/>
              </a:solidFill>
              <a:cs typeface="Calibri" panose="020F0502020204030204" pitchFamily="34" charset="0"/>
            </a:endParaRPr>
          </a:p>
          <a:p>
            <a:pPr marL="1199515" lvl="1" indent="-456565">
              <a:lnSpc>
                <a:spcPct val="120000"/>
              </a:lnSpc>
              <a:spcBef>
                <a:spcPts val="0"/>
              </a:spcBef>
              <a:spcAft>
                <a:spcPts val="0"/>
              </a:spcAft>
            </a:pPr>
            <a:r>
              <a:rPr lang="en-US" sz="8533" b="1" dirty="0">
                <a:solidFill>
                  <a:srgbClr val="000000"/>
                </a:solidFill>
              </a:rPr>
              <a:t>Weekly and annual tables (new for chronic)</a:t>
            </a:r>
            <a:endParaRPr lang="en-US" sz="8533" b="1" dirty="0">
              <a:solidFill>
                <a:srgbClr val="000000"/>
              </a:solidFill>
              <a:cs typeface="Calibri" panose="020F0502020204030204" pitchFamily="34" charset="0"/>
            </a:endParaRPr>
          </a:p>
          <a:p>
            <a:pPr marL="1199515" lvl="1" indent="-456565">
              <a:lnSpc>
                <a:spcPct val="120000"/>
              </a:lnSpc>
              <a:spcBef>
                <a:spcPts val="0"/>
              </a:spcBef>
              <a:spcAft>
                <a:spcPts val="0"/>
              </a:spcAft>
            </a:pPr>
            <a:r>
              <a:rPr lang="en-US" sz="8533" dirty="0">
                <a:solidFill>
                  <a:srgbClr val="000000"/>
                </a:solidFill>
              </a:rPr>
              <a:t>Confirmed, </a:t>
            </a:r>
            <a:r>
              <a:rPr lang="en-US" sz="8533" b="1" dirty="0">
                <a:solidFill>
                  <a:srgbClr val="000000"/>
                </a:solidFill>
              </a:rPr>
              <a:t>probable</a:t>
            </a:r>
            <a:r>
              <a:rPr lang="en-US" sz="8533" dirty="0">
                <a:solidFill>
                  <a:srgbClr val="000000"/>
                </a:solidFill>
              </a:rPr>
              <a:t> </a:t>
            </a:r>
            <a:endParaRPr lang="en-US" sz="8533" dirty="0">
              <a:solidFill>
                <a:srgbClr val="000000"/>
              </a:solidFill>
              <a:cs typeface="Calibri" panose="020F0502020204030204" pitchFamily="34" charset="0"/>
            </a:endParaRPr>
          </a:p>
          <a:p>
            <a:pPr marL="456565" indent="-456565">
              <a:spcBef>
                <a:spcPts val="0"/>
              </a:spcBef>
              <a:spcAft>
                <a:spcPts val="1067"/>
              </a:spcAft>
            </a:pPr>
            <a:endParaRPr lang="en-US" sz="3067" dirty="0">
              <a:cs typeface="Calibri" panose="020F0502020204030204" pitchFamily="34" charset="0"/>
            </a:endParaRPr>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17</a:t>
            </a:fld>
            <a:endParaRPr lang="en-US" dirty="0"/>
          </a:p>
        </p:txBody>
      </p:sp>
      <p:sp>
        <p:nvSpPr>
          <p:cNvPr id="6" name="TextBox 5">
            <a:extLst>
              <a:ext uri="{FF2B5EF4-FFF2-40B4-BE49-F238E27FC236}">
                <a16:creationId xmlns:a16="http://schemas.microsoft.com/office/drawing/2014/main" id="{9E1CC3E3-91DC-2141-1B01-2CB3D3AD414A}"/>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102590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274639"/>
            <a:ext cx="10972800" cy="889143"/>
          </a:xfrm>
        </p:spPr>
        <p:txBody>
          <a:bodyPr>
            <a:normAutofit/>
          </a:bodyPr>
          <a:lstStyle/>
          <a:p>
            <a:r>
              <a:rPr lang="en-US" dirty="0"/>
              <a:t>Mumps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 </a:t>
            </a:r>
            <a:r>
              <a:rPr lang="en-US" sz="9600" b="0" dirty="0">
                <a:solidFill>
                  <a:srgbClr val="000000"/>
                </a:solidFill>
              </a:rPr>
              <a:t>10180</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23-ID-06</a:t>
            </a:r>
            <a:endParaRPr lang="en-US" sz="9600" b="0" dirty="0">
              <a:solidFill>
                <a:srgbClr val="000000"/>
              </a:solidFill>
            </a:endParaRPr>
          </a:p>
          <a:p>
            <a:pPr marL="1200121" lvl="1" indent="-457189">
              <a:lnSpc>
                <a:spcPct val="120000"/>
              </a:lnSpc>
              <a:spcBef>
                <a:spcPts val="0"/>
              </a:spcBef>
              <a:spcAft>
                <a:spcPts val="0"/>
              </a:spcAft>
            </a:pPr>
            <a:r>
              <a:rPr lang="en-US" sz="8533" b="1" dirty="0">
                <a:solidFill>
                  <a:srgbClr val="000000"/>
                </a:solidFill>
              </a:rPr>
              <a:t>Updates clinical, laboratory, and epidemiologic linkage criteria </a:t>
            </a:r>
          </a:p>
          <a:p>
            <a:pPr marL="1200121" lvl="1" indent="-457189">
              <a:lnSpc>
                <a:spcPct val="120000"/>
              </a:lnSpc>
              <a:spcBef>
                <a:spcPts val="0"/>
              </a:spcBef>
              <a:spcAft>
                <a:spcPts val="0"/>
              </a:spcAft>
            </a:pPr>
            <a:r>
              <a:rPr lang="en-US" sz="8533" b="1" dirty="0">
                <a:solidFill>
                  <a:srgbClr val="000000"/>
                </a:solidFill>
              </a:rPr>
              <a:t>Removes requirement of symptoms from confirmed case classification</a:t>
            </a:r>
            <a:endParaRPr lang="en-US" sz="8533" b="1" dirty="0">
              <a:solidFill>
                <a:srgbClr val="000000"/>
              </a:solidFill>
              <a:hlinkClick r:id="rId4">
                <a:extLst>
                  <a:ext uri="{A12FA001-AC4F-418D-AE19-62706E023703}">
                    <ahyp:hlinkClr xmlns:ahyp="http://schemas.microsoft.com/office/drawing/2018/hyperlinkcolor" val="tx"/>
                  </a:ext>
                </a:extLst>
              </a:hlinkClick>
            </a:endParaRP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p>
          <a:p>
            <a:pPr marL="457189" indent="-457189">
              <a:lnSpc>
                <a:spcPct val="120000"/>
              </a:lnSpc>
              <a:spcBef>
                <a:spcPts val="0"/>
              </a:spcBef>
              <a:spcAft>
                <a:spcPts val="0"/>
              </a:spcAft>
            </a:pPr>
            <a:r>
              <a:rPr lang="en-US" sz="9600" dirty="0">
                <a:solidFill>
                  <a:srgbClr val="003BC0"/>
                </a:solidFill>
              </a:rPr>
              <a:t>Submission options</a:t>
            </a:r>
          </a:p>
          <a:p>
            <a:pPr marL="1200121" lvl="1" indent="-457189">
              <a:lnSpc>
                <a:spcPct val="120000"/>
              </a:lnSpc>
              <a:spcBef>
                <a:spcPts val="0"/>
              </a:spcBef>
              <a:spcAft>
                <a:spcPts val="0"/>
              </a:spcAft>
            </a:pPr>
            <a:r>
              <a:rPr lang="en-US" sz="8400" dirty="0">
                <a:solidFill>
                  <a:srgbClr val="000000"/>
                </a:solidFill>
              </a:rPr>
              <a:t>HL7 Mumps MMG (preferred)</a:t>
            </a:r>
          </a:p>
          <a:p>
            <a:pPr marL="1200121" lvl="1" indent="-457189">
              <a:lnSpc>
                <a:spcPct val="120000"/>
              </a:lnSpc>
              <a:spcBef>
                <a:spcPts val="0"/>
              </a:spcBef>
              <a:spcAft>
                <a:spcPts val="0"/>
              </a:spcAft>
            </a:pPr>
            <a:r>
              <a:rPr lang="en-US" sz="8400" dirty="0">
                <a:solidFill>
                  <a:srgbClr val="000000"/>
                </a:solidFill>
              </a:rPr>
              <a:t>Alternates: NBS master message, NETSS file</a:t>
            </a:r>
          </a:p>
          <a:p>
            <a:pPr marL="461963" indent="-455613">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533" dirty="0">
                <a:solidFill>
                  <a:srgbClr val="000000"/>
                </a:solidFill>
              </a:rPr>
              <a:t>Weekly and annual tables </a:t>
            </a:r>
          </a:p>
          <a:p>
            <a:pPr marL="1200121" lvl="1" indent="-457189">
              <a:lnSpc>
                <a:spcPct val="120000"/>
              </a:lnSpc>
              <a:spcBef>
                <a:spcPts val="0"/>
              </a:spcBef>
              <a:spcAft>
                <a:spcPts val="0"/>
              </a:spcAft>
            </a:pPr>
            <a:r>
              <a:rPr lang="en-US" sz="8533" dirty="0">
                <a:solidFill>
                  <a:srgbClr val="000000"/>
                </a:solidFill>
              </a:rPr>
              <a:t>Confirmed, probable (update: </a:t>
            </a:r>
            <a:r>
              <a:rPr lang="en-US" sz="8533" b="1" dirty="0">
                <a:solidFill>
                  <a:srgbClr val="000000"/>
                </a:solidFill>
              </a:rPr>
              <a:t>removes unknown</a:t>
            </a:r>
            <a:r>
              <a:rPr lang="en-US" sz="8533" dirty="0">
                <a:solidFill>
                  <a:srgbClr val="000000"/>
                </a:solidFill>
              </a:rPr>
              <a:t>)</a:t>
            </a:r>
            <a:endParaRPr lang="en-US" sz="2667" dirty="0">
              <a:solidFill>
                <a:srgbClr val="000000"/>
              </a:solidFill>
            </a:endParaRPr>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18</a:t>
            </a:fld>
            <a:endParaRPr lang="en-US" dirty="0"/>
          </a:p>
        </p:txBody>
      </p:sp>
      <p:sp>
        <p:nvSpPr>
          <p:cNvPr id="5" name="TextBox 4">
            <a:extLst>
              <a:ext uri="{FF2B5EF4-FFF2-40B4-BE49-F238E27FC236}">
                <a16:creationId xmlns:a16="http://schemas.microsoft.com/office/drawing/2014/main" id="{1C1699AA-0136-C732-C581-E3F6E75F4ED9}"/>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1557368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274639"/>
            <a:ext cx="10972800" cy="957791"/>
          </a:xfrm>
        </p:spPr>
        <p:txBody>
          <a:bodyPr>
            <a:normAutofit/>
          </a:bodyPr>
          <a:lstStyle/>
          <a:p>
            <a:r>
              <a:rPr lang="en-US" dirty="0"/>
              <a:t>Poliomyelitis, paralytic </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600" y="1558814"/>
            <a:ext cx="10972800" cy="4455584"/>
          </a:xfrm>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 </a:t>
            </a:r>
            <a:r>
              <a:rPr lang="en-US" sz="9600" b="0" dirty="0">
                <a:solidFill>
                  <a:srgbClr val="000000"/>
                </a:solidFill>
              </a:rPr>
              <a:t>10410</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23-ID-07</a:t>
            </a:r>
            <a:endParaRPr lang="en-US" sz="9600" b="0" dirty="0">
              <a:solidFill>
                <a:srgbClr val="000000"/>
              </a:solidFill>
            </a:endParaRPr>
          </a:p>
          <a:p>
            <a:pPr marL="1200121" lvl="1" indent="-457189">
              <a:lnSpc>
                <a:spcPct val="120000"/>
              </a:lnSpc>
              <a:spcBef>
                <a:spcPts val="0"/>
              </a:spcBef>
              <a:spcAft>
                <a:spcPts val="0"/>
              </a:spcAft>
            </a:pPr>
            <a:r>
              <a:rPr lang="en-US" sz="8533" b="1" dirty="0">
                <a:solidFill>
                  <a:srgbClr val="000000"/>
                </a:solidFill>
              </a:rPr>
              <a:t>Adds laboratory component for confirmed classification</a:t>
            </a:r>
          </a:p>
          <a:p>
            <a:pPr marL="1200121" lvl="1" indent="-457189">
              <a:lnSpc>
                <a:spcPct val="120000"/>
              </a:lnSpc>
              <a:spcBef>
                <a:spcPts val="0"/>
              </a:spcBef>
              <a:spcAft>
                <a:spcPts val="0"/>
              </a:spcAft>
            </a:pPr>
            <a:r>
              <a:rPr lang="en-US" sz="8533" b="1" dirty="0">
                <a:solidFill>
                  <a:srgbClr val="000000"/>
                </a:solidFill>
              </a:rPr>
              <a:t>Removes probable classification</a:t>
            </a:r>
            <a:endParaRPr lang="en-US" sz="8533" b="1" dirty="0">
              <a:solidFill>
                <a:srgbClr val="000000"/>
              </a:solidFill>
              <a:hlinkClick r:id="rId4">
                <a:extLst>
                  <a:ext uri="{A12FA001-AC4F-418D-AE19-62706E023703}">
                    <ahyp:hlinkClr xmlns:ahyp="http://schemas.microsoft.com/office/drawing/2018/hyperlinkcolor" val="tx"/>
                  </a:ext>
                </a:extLst>
              </a:hlinkClick>
            </a:endParaRP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immediately notifiable, </a:t>
            </a:r>
            <a:r>
              <a:rPr lang="en-US" sz="9600" b="1" dirty="0">
                <a:solidFill>
                  <a:srgbClr val="000000"/>
                </a:solidFill>
              </a:rPr>
              <a:t>urgent (24 hours) </a:t>
            </a:r>
          </a:p>
          <a:p>
            <a:pPr marL="457189" indent="-457189">
              <a:lnSpc>
                <a:spcPct val="120000"/>
              </a:lnSpc>
              <a:spcBef>
                <a:spcPts val="0"/>
              </a:spcBef>
              <a:spcAft>
                <a:spcPts val="0"/>
              </a:spcAft>
            </a:pPr>
            <a:r>
              <a:rPr lang="en-US" sz="9600" dirty="0">
                <a:solidFill>
                  <a:srgbClr val="003BC0"/>
                </a:solidFill>
              </a:rPr>
              <a:t>Submission options: </a:t>
            </a:r>
            <a:r>
              <a:rPr lang="en-US" sz="9600" b="0" dirty="0">
                <a:solidFill>
                  <a:srgbClr val="000000"/>
                </a:solidFill>
              </a:rPr>
              <a:t>HL7 GenV2 MMG (preferred)</a:t>
            </a:r>
          </a:p>
          <a:p>
            <a:pPr marL="1203325" lvl="1" indent="-455613">
              <a:lnSpc>
                <a:spcPct val="120000"/>
              </a:lnSpc>
              <a:spcBef>
                <a:spcPts val="0"/>
              </a:spcBef>
              <a:spcAft>
                <a:spcPts val="0"/>
              </a:spcAft>
            </a:pPr>
            <a:r>
              <a:rPr lang="en-US" sz="8400" dirty="0">
                <a:solidFill>
                  <a:srgbClr val="000000"/>
                </a:solidFill>
              </a:rPr>
              <a:t>Alternates: GenV1, NBS master message, NETSS file</a:t>
            </a:r>
            <a:endParaRPr lang="en-US" sz="8400" b="0" dirty="0">
              <a:solidFill>
                <a:srgbClr val="000000"/>
              </a:solidFill>
            </a:endParaRPr>
          </a:p>
          <a:p>
            <a:pPr marL="457189" indent="-457189">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533" dirty="0">
                <a:solidFill>
                  <a:srgbClr val="000000"/>
                </a:solidFill>
              </a:rPr>
              <a:t>Weekly and annual tables </a:t>
            </a:r>
          </a:p>
          <a:p>
            <a:pPr marL="1200121" lvl="1" indent="-457189">
              <a:lnSpc>
                <a:spcPct val="120000"/>
              </a:lnSpc>
              <a:spcBef>
                <a:spcPts val="0"/>
              </a:spcBef>
              <a:spcAft>
                <a:spcPts val="0"/>
              </a:spcAft>
            </a:pPr>
            <a:r>
              <a:rPr lang="en-US" sz="8533" dirty="0">
                <a:solidFill>
                  <a:srgbClr val="000000"/>
                </a:solidFill>
              </a:rPr>
              <a:t>Confirmed</a:t>
            </a:r>
          </a:p>
          <a:p>
            <a:pPr marL="457189" indent="-457189">
              <a:spcBef>
                <a:spcPts val="0"/>
              </a:spcBef>
              <a:spcAft>
                <a:spcPts val="1067"/>
              </a:spcAft>
            </a:pPr>
            <a:endParaRPr lang="en-US" sz="3067" dirty="0"/>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19</a:t>
            </a:fld>
            <a:endParaRPr lang="en-US" dirty="0"/>
          </a:p>
        </p:txBody>
      </p:sp>
      <p:sp>
        <p:nvSpPr>
          <p:cNvPr id="5" name="TextBox 4">
            <a:extLst>
              <a:ext uri="{FF2B5EF4-FFF2-40B4-BE49-F238E27FC236}">
                <a16:creationId xmlns:a16="http://schemas.microsoft.com/office/drawing/2014/main" id="{9EF00ECA-C649-4A71-9992-8A8389631A4C}"/>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1426805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609603" y="1545167"/>
            <a:ext cx="9804788" cy="4455584"/>
          </a:xfrm>
        </p:spPr>
        <p:txBody>
          <a:bodyPr/>
          <a:lstStyle/>
          <a:p>
            <a:r>
              <a:rPr lang="en-US" sz="2551" dirty="0">
                <a:latin typeface="Calibri"/>
                <a:cs typeface="Calibri"/>
              </a:rPr>
              <a:t>NNDSS Updates and Announcements</a:t>
            </a:r>
          </a:p>
          <a:p>
            <a:r>
              <a:rPr lang="en-US" sz="2551" dirty="0">
                <a:latin typeface="Calibri"/>
                <a:cs typeface="Calibri"/>
              </a:rPr>
              <a:t>What Jurisdictions Need to Know for 2024</a:t>
            </a:r>
          </a:p>
          <a:p>
            <a:r>
              <a:rPr lang="en-US" sz="2551" dirty="0">
                <a:latin typeface="Calibri"/>
                <a:cs typeface="Calibri"/>
              </a:rPr>
              <a:t>Questions and Answers</a:t>
            </a:r>
            <a:endParaRPr lang="en-US" sz="2551" dirty="0">
              <a:cs typeface="Calibri"/>
            </a:endParaRPr>
          </a:p>
          <a:p>
            <a:pPr marL="609555" lvl="1" indent="0">
              <a:buNone/>
            </a:pPr>
            <a:endParaRPr lang="en-US" dirty="0">
              <a:cs typeface="Calibri" panose="020F0502020204030204" pitchFamily="34" charset="0"/>
            </a:endParaRPr>
          </a:p>
          <a:p>
            <a:pPr marL="609555" lvl="1" indent="0">
              <a:buNone/>
            </a:pPr>
            <a:endParaRPr lang="en-US" dirty="0">
              <a:cs typeface="Calibri" panose="020F0502020204030204" pitchFamily="34" charset="0"/>
            </a:endParaRPr>
          </a:p>
        </p:txBody>
      </p:sp>
      <p:pic>
        <p:nvPicPr>
          <p:cNvPr id="2" name="Picture 1" descr="Icon of four human figures holding hands in a circle&#10;&#10;">
            <a:extLst>
              <a:ext uri="{FF2B5EF4-FFF2-40B4-BE49-F238E27FC236}">
                <a16:creationId xmlns:a16="http://schemas.microsoft.com/office/drawing/2014/main" id="{80FA2491-5F2B-0AA6-933D-EFE6D9577E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30414" y="2630055"/>
            <a:ext cx="3303571" cy="3432282"/>
          </a:xfrm>
          <a:prstGeom prst="rect">
            <a:avLst/>
          </a:prstGeom>
        </p:spPr>
      </p:pic>
    </p:spTree>
    <p:extLst>
      <p:ext uri="{BB962C8B-B14F-4D97-AF65-F5344CB8AC3E}">
        <p14:creationId xmlns:p14="http://schemas.microsoft.com/office/powerpoint/2010/main" val="2084826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274639"/>
            <a:ext cx="10972800" cy="957791"/>
          </a:xfrm>
        </p:spPr>
        <p:txBody>
          <a:bodyPr>
            <a:normAutofit/>
          </a:bodyPr>
          <a:lstStyle/>
          <a:p>
            <a:r>
              <a:rPr lang="en-US" dirty="0"/>
              <a:t>Varicella (chickenpox)</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 </a:t>
            </a:r>
            <a:r>
              <a:rPr lang="en-US" sz="9600" b="0" dirty="0">
                <a:solidFill>
                  <a:srgbClr val="000000"/>
                </a:solidFill>
              </a:rPr>
              <a:t>10030</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23-ID-09</a:t>
            </a:r>
            <a:endParaRPr lang="en-US" sz="9600" b="0" dirty="0">
              <a:solidFill>
                <a:srgbClr val="000000"/>
              </a:solidFill>
            </a:endParaRPr>
          </a:p>
          <a:p>
            <a:pPr marL="1200121" lvl="1" indent="-457189">
              <a:lnSpc>
                <a:spcPct val="120000"/>
              </a:lnSpc>
              <a:spcBef>
                <a:spcPts val="0"/>
              </a:spcBef>
              <a:spcAft>
                <a:spcPts val="0"/>
              </a:spcAft>
            </a:pPr>
            <a:r>
              <a:rPr lang="en-US" sz="8533" b="1" dirty="0">
                <a:solidFill>
                  <a:srgbClr val="000000"/>
                </a:solidFill>
              </a:rPr>
              <a:t>Updates clinical, laboratory, and epidemiologic linkage criteria </a:t>
            </a:r>
          </a:p>
          <a:p>
            <a:pPr marL="1200121" lvl="1" indent="-457189">
              <a:lnSpc>
                <a:spcPct val="120000"/>
              </a:lnSpc>
              <a:spcBef>
                <a:spcPts val="0"/>
              </a:spcBef>
              <a:spcAft>
                <a:spcPts val="0"/>
              </a:spcAft>
            </a:pPr>
            <a:r>
              <a:rPr lang="en-US" sz="8533" b="1" dirty="0">
                <a:solidFill>
                  <a:srgbClr val="000000"/>
                </a:solidFill>
              </a:rPr>
              <a:t>Updates healthcare record criteria for case reporting</a:t>
            </a: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p>
          <a:p>
            <a:pPr marL="457189" indent="-457189">
              <a:lnSpc>
                <a:spcPct val="120000"/>
              </a:lnSpc>
              <a:spcBef>
                <a:spcPts val="0"/>
              </a:spcBef>
              <a:spcAft>
                <a:spcPts val="0"/>
              </a:spcAft>
            </a:pPr>
            <a:r>
              <a:rPr lang="en-US" sz="9600" dirty="0">
                <a:solidFill>
                  <a:srgbClr val="003BC0"/>
                </a:solidFill>
              </a:rPr>
              <a:t>Submission options</a:t>
            </a:r>
          </a:p>
          <a:p>
            <a:pPr marL="1200121" lvl="1" indent="-457189">
              <a:lnSpc>
                <a:spcPct val="120000"/>
              </a:lnSpc>
              <a:spcBef>
                <a:spcPts val="0"/>
              </a:spcBef>
              <a:spcAft>
                <a:spcPts val="0"/>
              </a:spcAft>
            </a:pPr>
            <a:r>
              <a:rPr lang="en-US" sz="8400" dirty="0">
                <a:solidFill>
                  <a:srgbClr val="000000"/>
                </a:solidFill>
              </a:rPr>
              <a:t>HL7 Varicella version 2 MMG (preferred)</a:t>
            </a:r>
          </a:p>
          <a:p>
            <a:pPr marL="1200121" lvl="1" indent="-457189">
              <a:lnSpc>
                <a:spcPct val="120000"/>
              </a:lnSpc>
              <a:spcBef>
                <a:spcPts val="0"/>
              </a:spcBef>
              <a:spcAft>
                <a:spcPts val="0"/>
              </a:spcAft>
            </a:pPr>
            <a:r>
              <a:rPr lang="en-US" sz="8400" dirty="0">
                <a:solidFill>
                  <a:srgbClr val="000000"/>
                </a:solidFill>
              </a:rPr>
              <a:t>Alternates: HL7 Varicella v1 MMG, NBS master message, NETSS file</a:t>
            </a:r>
          </a:p>
          <a:p>
            <a:pPr marL="461963" indent="-455613">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400" dirty="0">
                <a:solidFill>
                  <a:srgbClr val="000000"/>
                </a:solidFill>
              </a:rPr>
              <a:t>Weekly and annual tables </a:t>
            </a:r>
          </a:p>
          <a:p>
            <a:pPr marL="1200121" lvl="1" indent="-457189">
              <a:lnSpc>
                <a:spcPct val="120000"/>
              </a:lnSpc>
              <a:spcBef>
                <a:spcPts val="0"/>
              </a:spcBef>
              <a:spcAft>
                <a:spcPts val="0"/>
              </a:spcAft>
            </a:pPr>
            <a:r>
              <a:rPr lang="en-US" sz="8400" dirty="0">
                <a:solidFill>
                  <a:srgbClr val="000000"/>
                </a:solidFill>
              </a:rPr>
              <a:t>Confirmed, probable</a:t>
            </a:r>
          </a:p>
          <a:p>
            <a:pPr marL="457189" indent="-457189">
              <a:spcBef>
                <a:spcPts val="0"/>
              </a:spcBef>
              <a:spcAft>
                <a:spcPts val="1067"/>
              </a:spcAft>
            </a:pPr>
            <a:endParaRPr lang="en-US" sz="3067" dirty="0"/>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20</a:t>
            </a:fld>
            <a:endParaRPr lang="en-US" dirty="0"/>
          </a:p>
        </p:txBody>
      </p:sp>
      <p:sp>
        <p:nvSpPr>
          <p:cNvPr id="5" name="TextBox 4">
            <a:extLst>
              <a:ext uri="{FF2B5EF4-FFF2-40B4-BE49-F238E27FC236}">
                <a16:creationId xmlns:a16="http://schemas.microsoft.com/office/drawing/2014/main" id="{0992D33B-AD63-8657-E6E4-8D24947B9B7F}"/>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184417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B0AE-26FC-4979-A445-AC5B49D22911}"/>
              </a:ext>
            </a:extLst>
          </p:cNvPr>
          <p:cNvSpPr>
            <a:spLocks noGrp="1"/>
          </p:cNvSpPr>
          <p:nvPr>
            <p:ph type="title"/>
          </p:nvPr>
        </p:nvSpPr>
        <p:spPr/>
        <p:txBody>
          <a:bodyPr>
            <a:normAutofit/>
          </a:bodyPr>
          <a:lstStyle/>
          <a:p>
            <a:pPr algn="ctr"/>
            <a:r>
              <a:rPr lang="en-US" dirty="0"/>
              <a:t>Revised Case Definitions - </a:t>
            </a:r>
            <a:r>
              <a:rPr lang="en-US" i="1" dirty="0"/>
              <a:t>MMWR</a:t>
            </a:r>
            <a:r>
              <a:rPr lang="en-US" dirty="0"/>
              <a:t> Year 2024</a:t>
            </a:r>
            <a:br>
              <a:rPr lang="en-US" dirty="0"/>
            </a:br>
            <a:r>
              <a:rPr lang="en-US" sz="3600" b="0" dirty="0">
                <a:solidFill>
                  <a:srgbClr val="003BC0"/>
                </a:solidFill>
              </a:rPr>
              <a:t>Changes to event codes </a:t>
            </a:r>
            <a:r>
              <a:rPr lang="en-US" sz="2133" b="0" dirty="0">
                <a:solidFill>
                  <a:srgbClr val="003BC0"/>
                </a:solidFill>
              </a:rPr>
              <a:t>(1 of 2)</a:t>
            </a:r>
          </a:p>
        </p:txBody>
      </p:sp>
      <p:graphicFrame>
        <p:nvGraphicFramePr>
          <p:cNvPr id="5" name="Table 5">
            <a:extLst>
              <a:ext uri="{FF2B5EF4-FFF2-40B4-BE49-F238E27FC236}">
                <a16:creationId xmlns:a16="http://schemas.microsoft.com/office/drawing/2014/main" id="{694BF0F4-B1E9-4C21-970E-2664E2528AF0}"/>
              </a:ext>
            </a:extLst>
          </p:cNvPr>
          <p:cNvGraphicFramePr>
            <a:graphicFrameLocks noGrp="1"/>
          </p:cNvGraphicFramePr>
          <p:nvPr>
            <p:ph idx="4294967295"/>
            <p:extLst>
              <p:ext uri="{D42A27DB-BD31-4B8C-83A1-F6EECF244321}">
                <p14:modId xmlns:p14="http://schemas.microsoft.com/office/powerpoint/2010/main" val="2779084357"/>
              </p:ext>
            </p:extLst>
          </p:nvPr>
        </p:nvGraphicFramePr>
        <p:xfrm>
          <a:off x="865539" y="1584404"/>
          <a:ext cx="10460922" cy="4039560"/>
        </p:xfrm>
        <a:graphic>
          <a:graphicData uri="http://schemas.openxmlformats.org/drawingml/2006/table">
            <a:tbl>
              <a:tblPr firstRow="1" bandRow="1">
                <a:tableStyleId>{5202B0CA-FC54-4496-8BCA-5EF66A818D29}</a:tableStyleId>
              </a:tblPr>
              <a:tblGrid>
                <a:gridCol w="6240892">
                  <a:extLst>
                    <a:ext uri="{9D8B030D-6E8A-4147-A177-3AD203B41FA5}">
                      <a16:colId xmlns:a16="http://schemas.microsoft.com/office/drawing/2014/main" val="371147798"/>
                    </a:ext>
                  </a:extLst>
                </a:gridCol>
                <a:gridCol w="2110015">
                  <a:extLst>
                    <a:ext uri="{9D8B030D-6E8A-4147-A177-3AD203B41FA5}">
                      <a16:colId xmlns:a16="http://schemas.microsoft.com/office/drawing/2014/main" val="1806242454"/>
                    </a:ext>
                  </a:extLst>
                </a:gridCol>
                <a:gridCol w="2110015">
                  <a:extLst>
                    <a:ext uri="{9D8B030D-6E8A-4147-A177-3AD203B41FA5}">
                      <a16:colId xmlns:a16="http://schemas.microsoft.com/office/drawing/2014/main" val="3681657774"/>
                    </a:ext>
                  </a:extLst>
                </a:gridCol>
              </a:tblGrid>
              <a:tr h="853440">
                <a:tc>
                  <a:txBody>
                    <a:bodyPr/>
                    <a:lstStyle/>
                    <a:p>
                      <a:r>
                        <a:rPr lang="en-US" sz="2400" b="1" dirty="0">
                          <a:ln>
                            <a:noFill/>
                          </a:ln>
                          <a:solidFill>
                            <a:srgbClr val="FFFFFF"/>
                          </a:solidFill>
                        </a:rPr>
                        <a:t>Disease/Condition</a:t>
                      </a:r>
                    </a:p>
                  </a:txBody>
                  <a:tcPr marL="121920" marR="121920" marT="60960" marB="60960"/>
                </a:tc>
                <a:tc>
                  <a:txBody>
                    <a:bodyPr/>
                    <a:lstStyle/>
                    <a:p>
                      <a:r>
                        <a:rPr lang="en-US" sz="2400" dirty="0">
                          <a:ln>
                            <a:noFill/>
                          </a:ln>
                          <a:solidFill>
                            <a:srgbClr val="FFFFFF"/>
                          </a:solidFill>
                        </a:rPr>
                        <a:t>Nationally Notifiable?</a:t>
                      </a:r>
                    </a:p>
                  </a:txBody>
                  <a:tcPr marL="121920" marR="121920" marT="60960" marB="60960"/>
                </a:tc>
                <a:tc>
                  <a:txBody>
                    <a:bodyPr/>
                    <a:lstStyle/>
                    <a:p>
                      <a:r>
                        <a:rPr lang="en-US" sz="2400" dirty="0">
                          <a:ln>
                            <a:noFill/>
                          </a:ln>
                          <a:solidFill>
                            <a:srgbClr val="FFFFFF"/>
                          </a:solidFill>
                        </a:rPr>
                        <a:t>Event Code</a:t>
                      </a:r>
                    </a:p>
                  </a:txBody>
                  <a:tcPr marL="121920" marR="121920" marT="60960" marB="60960"/>
                </a:tc>
                <a:extLst>
                  <a:ext uri="{0D108BD9-81ED-4DB2-BD59-A6C34878D82A}">
                    <a16:rowId xmlns:a16="http://schemas.microsoft.com/office/drawing/2014/main" val="3415339756"/>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Anaplasmosis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11090</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404081118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i="1" kern="1200" dirty="0">
                          <a:solidFill>
                            <a:srgbClr val="0033A1"/>
                          </a:solidFill>
                          <a:effectLst/>
                        </a:rPr>
                        <a:t>Ehrlichia chaffeensis </a:t>
                      </a:r>
                      <a:r>
                        <a:rPr lang="en-US" sz="1900" kern="1200" dirty="0">
                          <a:solidFill>
                            <a:srgbClr val="0033A1"/>
                          </a:solidFill>
                          <a:effectLst/>
                        </a:rPr>
                        <a:t>infection </a:t>
                      </a:r>
                      <a:r>
                        <a:rPr lang="en-US" sz="1900" dirty="0">
                          <a:solidFill>
                            <a:srgbClr val="0033A1"/>
                          </a:solidFill>
                        </a:rPr>
                        <a:t> </a:t>
                      </a:r>
                      <a:endParaRPr lang="en-US" sz="1900" dirty="0">
                        <a:ln>
                          <a:solidFill>
                            <a:sysClr val="windowText" lastClr="000000"/>
                          </a:solidFill>
                        </a:ln>
                        <a:solidFill>
                          <a:srgbClr val="0033A1"/>
                        </a:solidFill>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11088</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177901052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i="1" kern="1200" dirty="0">
                          <a:solidFill>
                            <a:srgbClr val="0033A1"/>
                          </a:solidFill>
                          <a:effectLst/>
                        </a:rPr>
                        <a:t>Ehrlichia ewingii </a:t>
                      </a:r>
                      <a:r>
                        <a:rPr lang="en-US" sz="1900" kern="1200" dirty="0">
                          <a:solidFill>
                            <a:srgbClr val="0033A1"/>
                          </a:solidFill>
                          <a:effectLst/>
                        </a:rPr>
                        <a:t>infection </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11089</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2034328220"/>
                  </a:ext>
                </a:extLst>
              </a:tr>
              <a:tr h="68072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i="1" kern="1200" dirty="0">
                          <a:solidFill>
                            <a:srgbClr val="0033A1"/>
                          </a:solidFill>
                          <a:effectLst/>
                        </a:rPr>
                        <a:t>Ehrlichia muris eauclairensis </a:t>
                      </a:r>
                      <a:r>
                        <a:rPr lang="en-US" sz="1900" kern="1200" dirty="0">
                          <a:solidFill>
                            <a:srgbClr val="0033A1"/>
                          </a:solidFill>
                          <a:effectLst/>
                        </a:rPr>
                        <a:t>infection</a:t>
                      </a:r>
                      <a:r>
                        <a:rPr lang="en-US" sz="1900" kern="1200" dirty="0">
                          <a:solidFill>
                            <a:srgbClr val="C00000"/>
                          </a:solidFill>
                          <a:effectLst/>
                        </a:rPr>
                        <a:t>*</a:t>
                      </a:r>
                      <a:r>
                        <a:rPr lang="en-US" sz="1900" kern="1200" dirty="0">
                          <a:solidFill>
                            <a:srgbClr val="0033A1"/>
                          </a:solidFill>
                          <a:effectLst/>
                        </a:rPr>
                        <a:t> </a:t>
                      </a:r>
                      <a:endParaRPr lang="en-US" sz="1900" dirty="0">
                        <a:ln>
                          <a:solidFill>
                            <a:sysClr val="windowText" lastClr="000000"/>
                          </a:solidFill>
                        </a:ln>
                        <a:solidFill>
                          <a:srgbClr val="0033A1"/>
                        </a:solidFill>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b="1" kern="1200" dirty="0">
                          <a:solidFill>
                            <a:srgbClr val="0033A1"/>
                          </a:solidFill>
                        </a:rPr>
                        <a:t>11092</a:t>
                      </a:r>
                      <a:endParaRPr lang="en-US" sz="1900" b="1"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863099577"/>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i="1" kern="1200" dirty="0">
                          <a:solidFill>
                            <a:srgbClr val="0033A1"/>
                          </a:solidFill>
                          <a:effectLst/>
                        </a:rPr>
                        <a:t>Ehrlichia</a:t>
                      </a:r>
                      <a:r>
                        <a:rPr lang="en-US" sz="1900" kern="1200" dirty="0">
                          <a:solidFill>
                            <a:srgbClr val="0033A1"/>
                          </a:solidFill>
                          <a:effectLst/>
                        </a:rPr>
                        <a:t> infection, other spp. or unspeciated</a:t>
                      </a:r>
                      <a:r>
                        <a:rPr lang="en-US" sz="1900" kern="1200" dirty="0">
                          <a:solidFill>
                            <a:srgbClr val="C00000"/>
                          </a:solidFill>
                          <a:effectLst/>
                        </a:rPr>
                        <a:t>*</a:t>
                      </a:r>
                      <a:r>
                        <a:rPr lang="en-US" sz="1900" kern="1200" dirty="0">
                          <a:solidFill>
                            <a:srgbClr val="FF0000"/>
                          </a:solidFill>
                          <a:effectLst/>
                        </a:rPr>
                        <a:t> </a:t>
                      </a:r>
                      <a:endParaRPr lang="en-US" sz="1900" kern="1200" dirty="0">
                        <a:solidFill>
                          <a:srgbClr val="FF0000"/>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b="1" kern="1200" dirty="0">
                          <a:solidFill>
                            <a:srgbClr val="0033A1"/>
                          </a:solidFill>
                        </a:rPr>
                        <a:t>11093</a:t>
                      </a:r>
                      <a:endParaRPr lang="en-US" sz="1900" b="1"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3702981526"/>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Ehrlichiosis/anaplasmosis, undetermined</a:t>
                      </a:r>
                      <a:endParaRPr lang="en-US" sz="1900" i="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Retired</a:t>
                      </a:r>
                      <a:endParaRPr lang="en-US" sz="1900" i="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11091</a:t>
                      </a:r>
                      <a:endParaRPr lang="en-US" sz="1900" i="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474756984"/>
                  </a:ext>
                </a:extLst>
              </a:tr>
            </a:tbl>
          </a:graphicData>
        </a:graphic>
      </p:graphicFrame>
      <p:sp>
        <p:nvSpPr>
          <p:cNvPr id="3" name="TextBox 2">
            <a:extLst>
              <a:ext uri="{FF2B5EF4-FFF2-40B4-BE49-F238E27FC236}">
                <a16:creationId xmlns:a16="http://schemas.microsoft.com/office/drawing/2014/main" id="{93E5DEB0-C2DC-308B-E781-741AA3938C2A}"/>
              </a:ext>
            </a:extLst>
          </p:cNvPr>
          <p:cNvSpPr txBox="1"/>
          <p:nvPr/>
        </p:nvSpPr>
        <p:spPr>
          <a:xfrm>
            <a:off x="865539" y="5775490"/>
            <a:ext cx="10460920" cy="584775"/>
          </a:xfrm>
          <a:prstGeom prst="rect">
            <a:avLst/>
          </a:prstGeom>
          <a:noFill/>
        </p:spPr>
        <p:txBody>
          <a:bodyPr wrap="square">
            <a:spAutoFit/>
          </a:bodyPr>
          <a:lstStyle/>
          <a:p>
            <a:r>
              <a:rPr lang="en-US" sz="1600" dirty="0">
                <a:solidFill>
                  <a:srgbClr val="C00000"/>
                </a:solidFill>
              </a:rPr>
              <a:t>*</a:t>
            </a:r>
            <a:r>
              <a:rPr lang="en-US" sz="1600" dirty="0">
                <a:solidFill>
                  <a:srgbClr val="0033A1"/>
                </a:solidFill>
              </a:rPr>
              <a:t>CDC is seeking Office of Management and Budget Paperwork Reduction Act (OMB PRA) approval to receive case notifications for these conditions.</a:t>
            </a:r>
          </a:p>
        </p:txBody>
      </p:sp>
      <p:sp>
        <p:nvSpPr>
          <p:cNvPr id="4" name="Slide Number Placeholder 3">
            <a:extLst>
              <a:ext uri="{FF2B5EF4-FFF2-40B4-BE49-F238E27FC236}">
                <a16:creationId xmlns:a16="http://schemas.microsoft.com/office/drawing/2014/main" id="{21DC8F08-6207-4672-8029-2817715AF4B4}"/>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21</a:t>
            </a:fld>
            <a:endParaRPr lang="en-US" dirty="0"/>
          </a:p>
        </p:txBody>
      </p:sp>
    </p:spTree>
    <p:extLst>
      <p:ext uri="{BB962C8B-B14F-4D97-AF65-F5344CB8AC3E}">
        <p14:creationId xmlns:p14="http://schemas.microsoft.com/office/powerpoint/2010/main" val="16790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p:txBody>
          <a:bodyPr>
            <a:normAutofit/>
          </a:bodyPr>
          <a:lstStyle/>
          <a:p>
            <a:r>
              <a:rPr lang="en-US" dirty="0"/>
              <a:t>Anaplasmosis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 </a:t>
            </a:r>
            <a:r>
              <a:rPr lang="en-US" sz="9600" dirty="0">
                <a:solidFill>
                  <a:srgbClr val="000000"/>
                </a:solidFill>
              </a:rPr>
              <a:t>11090</a:t>
            </a:r>
          </a:p>
          <a:p>
            <a:pPr marL="1200121" lvl="1" indent="-457189">
              <a:lnSpc>
                <a:spcPct val="120000"/>
              </a:lnSpc>
              <a:spcBef>
                <a:spcPts val="0"/>
              </a:spcBef>
              <a:spcAft>
                <a:spcPts val="0"/>
              </a:spcAft>
            </a:pPr>
            <a:r>
              <a:rPr lang="en-US" sz="8533" dirty="0">
                <a:solidFill>
                  <a:srgbClr val="000000"/>
                </a:solidFill>
              </a:rPr>
              <a:t>11091 – Ehrlichiosis/anaplasmosis, undetermined *</a:t>
            </a:r>
            <a:r>
              <a:rPr lang="en-US" sz="8533" b="1" dirty="0">
                <a:solidFill>
                  <a:srgbClr val="000000"/>
                </a:solidFill>
              </a:rPr>
              <a:t>Retired</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23-ID-01</a:t>
            </a:r>
            <a:endParaRPr lang="en-US" sz="9600" b="0" dirty="0">
              <a:solidFill>
                <a:srgbClr val="000000"/>
              </a:solidFill>
            </a:endParaRPr>
          </a:p>
          <a:p>
            <a:pPr marL="1200121" lvl="1" indent="-457189">
              <a:lnSpc>
                <a:spcPct val="120000"/>
              </a:lnSpc>
              <a:spcBef>
                <a:spcPts val="0"/>
              </a:spcBef>
              <a:spcAft>
                <a:spcPts val="0"/>
              </a:spcAft>
            </a:pPr>
            <a:r>
              <a:rPr lang="en-US" sz="8533" b="1" dirty="0">
                <a:solidFill>
                  <a:srgbClr val="000000"/>
                </a:solidFill>
              </a:rPr>
              <a:t>Now distinct from ehrlichiosis </a:t>
            </a:r>
          </a:p>
          <a:p>
            <a:pPr marL="1200121" lvl="1" indent="-457189">
              <a:lnSpc>
                <a:spcPct val="120000"/>
              </a:lnSpc>
              <a:spcBef>
                <a:spcPts val="0"/>
              </a:spcBef>
              <a:spcAft>
                <a:spcPts val="0"/>
              </a:spcAft>
            </a:pPr>
            <a:r>
              <a:rPr lang="en-US" sz="8533" b="1" dirty="0">
                <a:solidFill>
                  <a:srgbClr val="000000"/>
                </a:solidFill>
              </a:rPr>
              <a:t>Updates laboratory and clinical evidence </a:t>
            </a: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p>
          <a:p>
            <a:pPr marL="457189" indent="-457189">
              <a:lnSpc>
                <a:spcPct val="120000"/>
              </a:lnSpc>
              <a:spcBef>
                <a:spcPts val="0"/>
              </a:spcBef>
              <a:spcAft>
                <a:spcPts val="0"/>
              </a:spcAft>
            </a:pPr>
            <a:r>
              <a:rPr lang="en-US" sz="9600" dirty="0">
                <a:solidFill>
                  <a:srgbClr val="003BC0"/>
                </a:solidFill>
              </a:rPr>
              <a:t>Submission options: </a:t>
            </a:r>
            <a:r>
              <a:rPr lang="en-US" sz="9600" dirty="0">
                <a:solidFill>
                  <a:srgbClr val="000000"/>
                </a:solidFill>
              </a:rPr>
              <a:t>HL7</a:t>
            </a:r>
            <a:r>
              <a:rPr lang="en-US" sz="9600" dirty="0">
                <a:solidFill>
                  <a:srgbClr val="003BC0"/>
                </a:solidFill>
              </a:rPr>
              <a:t> </a:t>
            </a:r>
            <a:r>
              <a:rPr lang="en-US" sz="9600" b="0" dirty="0">
                <a:solidFill>
                  <a:srgbClr val="000000"/>
                </a:solidFill>
              </a:rPr>
              <a:t>Lyme and Tickborne Rickettsial Diseases MMG (preferred)</a:t>
            </a:r>
          </a:p>
          <a:p>
            <a:pPr marL="1200121" lvl="1" indent="-457189">
              <a:lnSpc>
                <a:spcPct val="120000"/>
              </a:lnSpc>
              <a:spcBef>
                <a:spcPts val="0"/>
              </a:spcBef>
              <a:spcAft>
                <a:spcPts val="0"/>
              </a:spcAft>
            </a:pPr>
            <a:r>
              <a:rPr lang="en-US" sz="8400" dirty="0">
                <a:solidFill>
                  <a:srgbClr val="000000"/>
                </a:solidFill>
              </a:rPr>
              <a:t>Alternates: HL7 GenV2 with case report form, GenV1, NBS master message, NETSS </a:t>
            </a:r>
          </a:p>
          <a:p>
            <a:pPr marL="457189" indent="-457189">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533" dirty="0">
                <a:solidFill>
                  <a:srgbClr val="000000"/>
                </a:solidFill>
              </a:rPr>
              <a:t>Annual tables (</a:t>
            </a:r>
            <a:r>
              <a:rPr lang="en-US" sz="8533" b="1" dirty="0">
                <a:solidFill>
                  <a:srgbClr val="000000"/>
                </a:solidFill>
              </a:rPr>
              <a:t>no longer in weekly</a:t>
            </a:r>
            <a:r>
              <a:rPr lang="en-US" sz="8533" dirty="0">
                <a:solidFill>
                  <a:srgbClr val="000000"/>
                </a:solidFill>
              </a:rPr>
              <a:t>)</a:t>
            </a:r>
          </a:p>
          <a:p>
            <a:pPr marL="1200121" lvl="1" indent="-457189">
              <a:lnSpc>
                <a:spcPct val="120000"/>
              </a:lnSpc>
              <a:spcBef>
                <a:spcPts val="0"/>
              </a:spcBef>
              <a:spcAft>
                <a:spcPts val="0"/>
              </a:spcAft>
            </a:pPr>
            <a:r>
              <a:rPr lang="en-US" sz="8533" dirty="0">
                <a:solidFill>
                  <a:srgbClr val="000000"/>
                </a:solidFill>
              </a:rPr>
              <a:t>Confirmed, probable</a:t>
            </a:r>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22</a:t>
            </a:fld>
            <a:endParaRPr lang="en-US" dirty="0"/>
          </a:p>
        </p:txBody>
      </p:sp>
      <p:sp>
        <p:nvSpPr>
          <p:cNvPr id="5" name="TextBox 4">
            <a:extLst>
              <a:ext uri="{FF2B5EF4-FFF2-40B4-BE49-F238E27FC236}">
                <a16:creationId xmlns:a16="http://schemas.microsoft.com/office/drawing/2014/main" id="{0C3FF39A-63DB-4F40-BA3F-33B018D4B22D}"/>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2393012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177801"/>
            <a:ext cx="10972800" cy="830868"/>
          </a:xfrm>
        </p:spPr>
        <p:txBody>
          <a:bodyPr>
            <a:normAutofit/>
          </a:bodyPr>
          <a:lstStyle/>
          <a:p>
            <a:r>
              <a:rPr lang="en-US" dirty="0"/>
              <a:t>Ehrlichiosis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600" y="1096497"/>
            <a:ext cx="10972800" cy="4904254"/>
          </a:xfrm>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codes</a:t>
            </a:r>
          </a:p>
          <a:p>
            <a:pPr marL="1203325" lvl="1" indent="-455613">
              <a:lnSpc>
                <a:spcPct val="120000"/>
              </a:lnSpc>
              <a:spcBef>
                <a:spcPts val="0"/>
              </a:spcBef>
              <a:spcAft>
                <a:spcPts val="0"/>
              </a:spcAft>
            </a:pPr>
            <a:r>
              <a:rPr lang="en-US" sz="8000" dirty="0">
                <a:solidFill>
                  <a:srgbClr val="000000"/>
                </a:solidFill>
              </a:rPr>
              <a:t>11088 – </a:t>
            </a:r>
            <a:r>
              <a:rPr lang="en-US" sz="8000" i="1" dirty="0">
                <a:solidFill>
                  <a:srgbClr val="000000"/>
                </a:solidFill>
              </a:rPr>
              <a:t>Ehrlichia chaffeensis </a:t>
            </a:r>
            <a:r>
              <a:rPr lang="en-US" sz="8000" dirty="0">
                <a:solidFill>
                  <a:srgbClr val="000000"/>
                </a:solidFill>
              </a:rPr>
              <a:t>infection – confirmed</a:t>
            </a:r>
          </a:p>
          <a:p>
            <a:pPr marL="1203325" lvl="1" indent="-455613">
              <a:lnSpc>
                <a:spcPct val="120000"/>
              </a:lnSpc>
              <a:spcBef>
                <a:spcPts val="0"/>
              </a:spcBef>
              <a:spcAft>
                <a:spcPts val="0"/>
              </a:spcAft>
            </a:pPr>
            <a:r>
              <a:rPr lang="en-US" sz="8000" dirty="0">
                <a:solidFill>
                  <a:srgbClr val="000000"/>
                </a:solidFill>
              </a:rPr>
              <a:t>11089 – </a:t>
            </a:r>
            <a:r>
              <a:rPr lang="en-US" sz="8000" i="1" dirty="0">
                <a:solidFill>
                  <a:srgbClr val="000000"/>
                </a:solidFill>
              </a:rPr>
              <a:t>Ehrlichia ewingii </a:t>
            </a:r>
            <a:r>
              <a:rPr lang="en-US" sz="8000" dirty="0">
                <a:solidFill>
                  <a:srgbClr val="000000"/>
                </a:solidFill>
              </a:rPr>
              <a:t>infection – confirmed</a:t>
            </a:r>
          </a:p>
          <a:p>
            <a:pPr marL="1203325" lvl="1" indent="-455613">
              <a:lnSpc>
                <a:spcPct val="120000"/>
              </a:lnSpc>
              <a:spcBef>
                <a:spcPts val="0"/>
              </a:spcBef>
              <a:spcAft>
                <a:spcPts val="0"/>
              </a:spcAft>
            </a:pPr>
            <a:r>
              <a:rPr lang="en-US" sz="8000" b="1" dirty="0">
                <a:solidFill>
                  <a:srgbClr val="000000"/>
                </a:solidFill>
              </a:rPr>
              <a:t>11092 </a:t>
            </a:r>
            <a:r>
              <a:rPr lang="en-US" sz="8000" dirty="0">
                <a:solidFill>
                  <a:srgbClr val="000000"/>
                </a:solidFill>
              </a:rPr>
              <a:t>– </a:t>
            </a:r>
            <a:r>
              <a:rPr lang="en-US" sz="8000" i="1" dirty="0">
                <a:solidFill>
                  <a:srgbClr val="000000"/>
                </a:solidFill>
              </a:rPr>
              <a:t>Ehrlichia muris eauclairensis </a:t>
            </a:r>
            <a:r>
              <a:rPr lang="en-US" sz="8000" dirty="0">
                <a:solidFill>
                  <a:srgbClr val="000000"/>
                </a:solidFill>
              </a:rPr>
              <a:t>infection – confirmed </a:t>
            </a:r>
            <a:r>
              <a:rPr lang="en-US" sz="8000" b="1" dirty="0">
                <a:solidFill>
                  <a:srgbClr val="000000"/>
                </a:solidFill>
              </a:rPr>
              <a:t>*New</a:t>
            </a:r>
          </a:p>
          <a:p>
            <a:pPr marL="1203325" lvl="1" indent="-455613">
              <a:lnSpc>
                <a:spcPct val="120000"/>
              </a:lnSpc>
              <a:spcBef>
                <a:spcPts val="0"/>
              </a:spcBef>
              <a:spcAft>
                <a:spcPts val="0"/>
              </a:spcAft>
            </a:pPr>
            <a:r>
              <a:rPr lang="en-US" sz="8000" b="1" dirty="0">
                <a:solidFill>
                  <a:srgbClr val="000000"/>
                </a:solidFill>
              </a:rPr>
              <a:t>11093</a:t>
            </a:r>
            <a:r>
              <a:rPr lang="en-US" sz="8000" dirty="0">
                <a:solidFill>
                  <a:srgbClr val="000000"/>
                </a:solidFill>
              </a:rPr>
              <a:t> – </a:t>
            </a:r>
            <a:r>
              <a:rPr lang="en-US" sz="8000" i="1" dirty="0">
                <a:solidFill>
                  <a:srgbClr val="000000"/>
                </a:solidFill>
              </a:rPr>
              <a:t>Ehrlichia</a:t>
            </a:r>
            <a:r>
              <a:rPr lang="en-US" sz="8000" dirty="0">
                <a:solidFill>
                  <a:srgbClr val="000000"/>
                </a:solidFill>
              </a:rPr>
              <a:t> infection, other spp. or unspeciated – confirmed or probable </a:t>
            </a:r>
            <a:r>
              <a:rPr lang="en-US" sz="8000" b="1" dirty="0">
                <a:solidFill>
                  <a:srgbClr val="000000"/>
                </a:solidFill>
              </a:rPr>
              <a:t>*New</a:t>
            </a:r>
          </a:p>
          <a:p>
            <a:pPr marL="1203325" lvl="1" indent="-455613">
              <a:lnSpc>
                <a:spcPct val="120000"/>
              </a:lnSpc>
              <a:spcBef>
                <a:spcPts val="0"/>
              </a:spcBef>
              <a:spcAft>
                <a:spcPts val="0"/>
              </a:spcAft>
            </a:pPr>
            <a:r>
              <a:rPr lang="en-US" sz="8000" b="1" dirty="0">
                <a:solidFill>
                  <a:srgbClr val="000000"/>
                </a:solidFill>
              </a:rPr>
              <a:t>11091</a:t>
            </a:r>
            <a:r>
              <a:rPr lang="en-US" sz="8000" dirty="0">
                <a:solidFill>
                  <a:srgbClr val="000000"/>
                </a:solidFill>
              </a:rPr>
              <a:t> – Ehrlichiosis/anaplasmosis, undetermined </a:t>
            </a:r>
            <a:r>
              <a:rPr lang="en-US" sz="8000" b="1" dirty="0">
                <a:solidFill>
                  <a:srgbClr val="000000"/>
                </a:solidFill>
              </a:rPr>
              <a:t>*Retired</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23-ID-04</a:t>
            </a:r>
            <a:endParaRPr lang="en-US" sz="9600" b="0" dirty="0">
              <a:solidFill>
                <a:srgbClr val="000000"/>
              </a:solidFill>
            </a:endParaRPr>
          </a:p>
          <a:p>
            <a:pPr marL="1203325" lvl="1" indent="-455613">
              <a:lnSpc>
                <a:spcPct val="120000"/>
              </a:lnSpc>
              <a:spcBef>
                <a:spcPts val="0"/>
              </a:spcBef>
              <a:spcAft>
                <a:spcPts val="0"/>
              </a:spcAft>
            </a:pPr>
            <a:r>
              <a:rPr lang="en-US" sz="8000" b="1" dirty="0">
                <a:solidFill>
                  <a:srgbClr val="000000"/>
                </a:solidFill>
              </a:rPr>
              <a:t>Now distinct from anaplasmosis </a:t>
            </a:r>
          </a:p>
          <a:p>
            <a:pPr marL="1203325" lvl="1" indent="-455613">
              <a:lnSpc>
                <a:spcPct val="120000"/>
              </a:lnSpc>
              <a:spcBef>
                <a:spcPts val="0"/>
              </a:spcBef>
              <a:spcAft>
                <a:spcPts val="0"/>
              </a:spcAft>
            </a:pPr>
            <a:r>
              <a:rPr lang="en-US" sz="8000" b="1" dirty="0">
                <a:solidFill>
                  <a:srgbClr val="000000"/>
                </a:solidFill>
              </a:rPr>
              <a:t>Updates laboratory and clinical evidence </a:t>
            </a:r>
          </a:p>
          <a:p>
            <a:pPr marL="1203325" lvl="1" indent="-455613">
              <a:lnSpc>
                <a:spcPct val="120000"/>
              </a:lnSpc>
              <a:spcBef>
                <a:spcPts val="0"/>
              </a:spcBef>
              <a:spcAft>
                <a:spcPts val="0"/>
              </a:spcAft>
            </a:pPr>
            <a:r>
              <a:rPr lang="en-US" sz="8000" b="1" dirty="0">
                <a:solidFill>
                  <a:srgbClr val="000000"/>
                </a:solidFill>
              </a:rPr>
              <a:t>Only report at species level if molecular testing is performed </a:t>
            </a:r>
          </a:p>
          <a:p>
            <a:pPr marL="1203325" lvl="1" indent="-455613">
              <a:lnSpc>
                <a:spcPct val="120000"/>
              </a:lnSpc>
              <a:spcBef>
                <a:spcPts val="0"/>
              </a:spcBef>
              <a:spcAft>
                <a:spcPts val="0"/>
              </a:spcAft>
            </a:pPr>
            <a:r>
              <a:rPr lang="en-US" sz="8000" dirty="0">
                <a:solidFill>
                  <a:srgbClr val="000000"/>
                </a:solidFill>
              </a:rPr>
              <a:t>Confirmed, probable, suspect</a:t>
            </a:r>
            <a:endParaRPr lang="en-US" sz="8000" dirty="0">
              <a:solidFill>
                <a:srgbClr val="000000"/>
              </a:solidFill>
              <a:hlinkClick r:id="rId4">
                <a:extLst>
                  <a:ext uri="{A12FA001-AC4F-418D-AE19-62706E023703}">
                    <ahyp:hlinkClr xmlns:ahyp="http://schemas.microsoft.com/office/drawing/2018/hyperlinkcolor" val="tx"/>
                  </a:ext>
                </a:extLst>
              </a:hlinkClick>
            </a:endParaRP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p>
          <a:p>
            <a:pPr marL="457189" indent="-457189">
              <a:lnSpc>
                <a:spcPct val="120000"/>
              </a:lnSpc>
              <a:spcBef>
                <a:spcPts val="0"/>
              </a:spcBef>
              <a:spcAft>
                <a:spcPts val="0"/>
              </a:spcAft>
            </a:pPr>
            <a:r>
              <a:rPr lang="en-US" sz="9600" dirty="0">
                <a:solidFill>
                  <a:srgbClr val="003BC0"/>
                </a:solidFill>
              </a:rPr>
              <a:t>Submission options: </a:t>
            </a:r>
            <a:r>
              <a:rPr lang="en-US" sz="9600" dirty="0">
                <a:solidFill>
                  <a:srgbClr val="000000"/>
                </a:solidFill>
              </a:rPr>
              <a:t>HL7</a:t>
            </a:r>
            <a:r>
              <a:rPr lang="en-US" sz="9600" dirty="0">
                <a:solidFill>
                  <a:srgbClr val="003BC0"/>
                </a:solidFill>
              </a:rPr>
              <a:t> </a:t>
            </a:r>
            <a:r>
              <a:rPr lang="en-US" sz="9600" b="0" dirty="0">
                <a:solidFill>
                  <a:srgbClr val="000000"/>
                </a:solidFill>
              </a:rPr>
              <a:t>Lyme and Tickborne Rickettsial Diseases MMG (preferred)</a:t>
            </a:r>
          </a:p>
          <a:p>
            <a:pPr marL="1203325" lvl="1" indent="-455613">
              <a:lnSpc>
                <a:spcPct val="120000"/>
              </a:lnSpc>
              <a:spcBef>
                <a:spcPts val="0"/>
              </a:spcBef>
              <a:spcAft>
                <a:spcPts val="0"/>
              </a:spcAft>
            </a:pPr>
            <a:r>
              <a:rPr lang="en-US" sz="8000" dirty="0">
                <a:solidFill>
                  <a:srgbClr val="000000"/>
                </a:solidFill>
              </a:rPr>
              <a:t>Alternates: HL7 GenV2 with case report form, GenV1, NBS master message, NETSS </a:t>
            </a:r>
          </a:p>
          <a:p>
            <a:pPr marL="457189" indent="-457189">
              <a:lnSpc>
                <a:spcPct val="120000"/>
              </a:lnSpc>
              <a:spcBef>
                <a:spcPts val="0"/>
              </a:spcBef>
              <a:spcAft>
                <a:spcPts val="0"/>
              </a:spcAft>
            </a:pPr>
            <a:r>
              <a:rPr lang="en-US" sz="9600" dirty="0">
                <a:solidFill>
                  <a:srgbClr val="003BC0"/>
                </a:solidFill>
              </a:rPr>
              <a:t>NNDSS publication case classification</a:t>
            </a:r>
          </a:p>
          <a:p>
            <a:pPr marL="1203325" lvl="1" indent="-455613">
              <a:lnSpc>
                <a:spcPct val="120000"/>
              </a:lnSpc>
              <a:spcBef>
                <a:spcPts val="0"/>
              </a:spcBef>
              <a:spcAft>
                <a:spcPts val="0"/>
              </a:spcAft>
            </a:pPr>
            <a:r>
              <a:rPr lang="en-US" sz="8000" dirty="0">
                <a:solidFill>
                  <a:srgbClr val="000000"/>
                </a:solidFill>
              </a:rPr>
              <a:t>Annual tables (</a:t>
            </a:r>
            <a:r>
              <a:rPr lang="en-US" sz="8000" b="1" dirty="0">
                <a:solidFill>
                  <a:srgbClr val="000000"/>
                </a:solidFill>
              </a:rPr>
              <a:t>no longer in weekly</a:t>
            </a:r>
            <a:r>
              <a:rPr lang="en-US" sz="8000" dirty="0">
                <a:solidFill>
                  <a:srgbClr val="000000"/>
                </a:solidFill>
              </a:rPr>
              <a:t>)</a:t>
            </a:r>
          </a:p>
          <a:p>
            <a:pPr marL="1203325" lvl="1" indent="-455613">
              <a:lnSpc>
                <a:spcPct val="120000"/>
              </a:lnSpc>
              <a:spcBef>
                <a:spcPts val="0"/>
              </a:spcBef>
              <a:spcAft>
                <a:spcPts val="0"/>
              </a:spcAft>
            </a:pPr>
            <a:r>
              <a:rPr lang="en-US" sz="8000" dirty="0">
                <a:solidFill>
                  <a:srgbClr val="000000"/>
                </a:solidFill>
              </a:rPr>
              <a:t>Confirmed, probable</a:t>
            </a:r>
            <a:endParaRPr lang="en-US" sz="2800" dirty="0">
              <a:solidFill>
                <a:srgbClr val="000000"/>
              </a:solidFill>
            </a:endParaRPr>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23</a:t>
            </a:fld>
            <a:endParaRPr lang="en-US" dirty="0"/>
          </a:p>
        </p:txBody>
      </p:sp>
      <p:sp>
        <p:nvSpPr>
          <p:cNvPr id="6" name="TextBox 5">
            <a:extLst>
              <a:ext uri="{FF2B5EF4-FFF2-40B4-BE49-F238E27FC236}">
                <a16:creationId xmlns:a16="http://schemas.microsoft.com/office/drawing/2014/main" id="{B548EE61-F3ED-83C5-8A7E-590443466D31}"/>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4410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B0AE-26FC-4979-A445-AC5B49D22911}"/>
              </a:ext>
            </a:extLst>
          </p:cNvPr>
          <p:cNvSpPr>
            <a:spLocks noGrp="1"/>
          </p:cNvSpPr>
          <p:nvPr>
            <p:ph type="title"/>
          </p:nvPr>
        </p:nvSpPr>
        <p:spPr/>
        <p:txBody>
          <a:bodyPr>
            <a:normAutofit/>
          </a:bodyPr>
          <a:lstStyle/>
          <a:p>
            <a:pPr algn="ctr"/>
            <a:r>
              <a:rPr lang="en-US" dirty="0"/>
              <a:t>Revised Case Definitions - </a:t>
            </a:r>
            <a:r>
              <a:rPr lang="en-US" i="1" dirty="0"/>
              <a:t>MMWR</a:t>
            </a:r>
            <a:r>
              <a:rPr lang="en-US" dirty="0"/>
              <a:t> Year 2024</a:t>
            </a:r>
            <a:br>
              <a:rPr lang="en-US" dirty="0"/>
            </a:br>
            <a:r>
              <a:rPr lang="en-US" sz="3600" b="0" dirty="0">
                <a:solidFill>
                  <a:srgbClr val="003BC0"/>
                </a:solidFill>
              </a:rPr>
              <a:t>Changes to event codes </a:t>
            </a:r>
            <a:r>
              <a:rPr lang="en-US" sz="2133" b="0" dirty="0">
                <a:solidFill>
                  <a:srgbClr val="003BC0"/>
                </a:solidFill>
              </a:rPr>
              <a:t>(2 of 2)</a:t>
            </a:r>
          </a:p>
        </p:txBody>
      </p:sp>
      <p:graphicFrame>
        <p:nvGraphicFramePr>
          <p:cNvPr id="5" name="Table 5">
            <a:extLst>
              <a:ext uri="{FF2B5EF4-FFF2-40B4-BE49-F238E27FC236}">
                <a16:creationId xmlns:a16="http://schemas.microsoft.com/office/drawing/2014/main" id="{694BF0F4-B1E9-4C21-970E-2664E2528AF0}"/>
              </a:ext>
            </a:extLst>
          </p:cNvPr>
          <p:cNvGraphicFramePr>
            <a:graphicFrameLocks noGrp="1"/>
          </p:cNvGraphicFramePr>
          <p:nvPr>
            <p:ph idx="4294967295"/>
            <p:extLst>
              <p:ext uri="{D42A27DB-BD31-4B8C-83A1-F6EECF244321}">
                <p14:modId xmlns:p14="http://schemas.microsoft.com/office/powerpoint/2010/main" val="1198513342"/>
              </p:ext>
            </p:extLst>
          </p:nvPr>
        </p:nvGraphicFramePr>
        <p:xfrm>
          <a:off x="865539" y="1929823"/>
          <a:ext cx="10460922" cy="2841504"/>
        </p:xfrm>
        <a:graphic>
          <a:graphicData uri="http://schemas.openxmlformats.org/drawingml/2006/table">
            <a:tbl>
              <a:tblPr firstRow="1" bandRow="1">
                <a:tableStyleId>{5202B0CA-FC54-4496-8BCA-5EF66A818D29}</a:tableStyleId>
              </a:tblPr>
              <a:tblGrid>
                <a:gridCol w="6240892">
                  <a:extLst>
                    <a:ext uri="{9D8B030D-6E8A-4147-A177-3AD203B41FA5}">
                      <a16:colId xmlns:a16="http://schemas.microsoft.com/office/drawing/2014/main" val="371147798"/>
                    </a:ext>
                  </a:extLst>
                </a:gridCol>
                <a:gridCol w="2110015">
                  <a:extLst>
                    <a:ext uri="{9D8B030D-6E8A-4147-A177-3AD203B41FA5}">
                      <a16:colId xmlns:a16="http://schemas.microsoft.com/office/drawing/2014/main" val="1806242454"/>
                    </a:ext>
                  </a:extLst>
                </a:gridCol>
                <a:gridCol w="2110015">
                  <a:extLst>
                    <a:ext uri="{9D8B030D-6E8A-4147-A177-3AD203B41FA5}">
                      <a16:colId xmlns:a16="http://schemas.microsoft.com/office/drawing/2014/main" val="3681657774"/>
                    </a:ext>
                  </a:extLst>
                </a:gridCol>
              </a:tblGrid>
              <a:tr h="853440">
                <a:tc>
                  <a:txBody>
                    <a:bodyPr/>
                    <a:lstStyle/>
                    <a:p>
                      <a:r>
                        <a:rPr lang="en-US" sz="2400" b="1" dirty="0">
                          <a:ln>
                            <a:noFill/>
                          </a:ln>
                          <a:solidFill>
                            <a:srgbClr val="FFFFFF"/>
                          </a:solidFill>
                        </a:rPr>
                        <a:t>Disease/Condition</a:t>
                      </a:r>
                    </a:p>
                  </a:txBody>
                  <a:tcPr marL="121920" marR="121920" marT="60960" marB="60960"/>
                </a:tc>
                <a:tc>
                  <a:txBody>
                    <a:bodyPr/>
                    <a:lstStyle/>
                    <a:p>
                      <a:r>
                        <a:rPr lang="en-US" sz="2400" dirty="0">
                          <a:ln>
                            <a:noFill/>
                          </a:ln>
                          <a:solidFill>
                            <a:srgbClr val="FFFFFF"/>
                          </a:solidFill>
                        </a:rPr>
                        <a:t>Nationally Notifiable?</a:t>
                      </a:r>
                    </a:p>
                  </a:txBody>
                  <a:tcPr marL="121920" marR="121920" marT="60960" marB="60960"/>
                </a:tc>
                <a:tc>
                  <a:txBody>
                    <a:bodyPr/>
                    <a:lstStyle/>
                    <a:p>
                      <a:r>
                        <a:rPr lang="en-US" sz="2400" dirty="0">
                          <a:ln>
                            <a:noFill/>
                          </a:ln>
                          <a:solidFill>
                            <a:srgbClr val="FFFFFF"/>
                          </a:solidFill>
                        </a:rPr>
                        <a:t>Event Code</a:t>
                      </a:r>
                    </a:p>
                  </a:txBody>
                  <a:tcPr marL="121920" marR="121920" marT="60960" marB="60960"/>
                </a:tc>
                <a:extLst>
                  <a:ext uri="{0D108BD9-81ED-4DB2-BD59-A6C34878D82A}">
                    <a16:rowId xmlns:a16="http://schemas.microsoft.com/office/drawing/2014/main" val="3415339756"/>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Zika virus disease, non-congenital</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50223</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474756984"/>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Zika virus disease, congenital</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Yes</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50224</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2189349883"/>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Zika virus infection, non-congenital</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No, retired</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50221</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2518004232"/>
                  </a:ext>
                </a:extLst>
              </a:tr>
              <a:tr h="49701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Zika virus infection, congenital</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No, retired</a:t>
                      </a:r>
                      <a:endParaRPr lang="en-US" sz="1900" kern="1200" dirty="0">
                        <a:solidFill>
                          <a:srgbClr val="0033A1"/>
                        </a:solidFill>
                        <a:latin typeface="+mn-lt"/>
                        <a:ea typeface="+mn-ea"/>
                        <a:cs typeface="+mn-cs"/>
                      </a:endParaRPr>
                    </a:p>
                  </a:txBody>
                  <a:tcPr marL="121920" marR="121920" marT="60960" marB="6096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dirty="0">
                          <a:solidFill>
                            <a:srgbClr val="0033A1"/>
                          </a:solidFill>
                        </a:rPr>
                        <a:t>50222</a:t>
                      </a:r>
                      <a:endParaRPr lang="en-US" sz="1900" kern="1200" dirty="0">
                        <a:solidFill>
                          <a:srgbClr val="0033A1"/>
                        </a:solidFill>
                        <a:latin typeface="+mn-lt"/>
                        <a:ea typeface="+mn-ea"/>
                        <a:cs typeface="+mn-cs"/>
                      </a:endParaRPr>
                    </a:p>
                  </a:txBody>
                  <a:tcPr marL="121920" marR="121920" marT="60960" marB="60960"/>
                </a:tc>
                <a:extLst>
                  <a:ext uri="{0D108BD9-81ED-4DB2-BD59-A6C34878D82A}">
                    <a16:rowId xmlns:a16="http://schemas.microsoft.com/office/drawing/2014/main" val="2605723296"/>
                  </a:ext>
                </a:extLst>
              </a:tr>
            </a:tbl>
          </a:graphicData>
        </a:graphic>
      </p:graphicFrame>
      <p:sp>
        <p:nvSpPr>
          <p:cNvPr id="4" name="Slide Number Placeholder 3">
            <a:extLst>
              <a:ext uri="{FF2B5EF4-FFF2-40B4-BE49-F238E27FC236}">
                <a16:creationId xmlns:a16="http://schemas.microsoft.com/office/drawing/2014/main" id="{21DC8F08-6207-4672-8029-2817715AF4B4}"/>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24</a:t>
            </a:fld>
            <a:endParaRPr lang="en-US" dirty="0"/>
          </a:p>
        </p:txBody>
      </p:sp>
    </p:spTree>
    <p:extLst>
      <p:ext uri="{BB962C8B-B14F-4D97-AF65-F5344CB8AC3E}">
        <p14:creationId xmlns:p14="http://schemas.microsoft.com/office/powerpoint/2010/main" val="637675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285A-0B16-4967-8092-1B2D1298383A}"/>
              </a:ext>
            </a:extLst>
          </p:cNvPr>
          <p:cNvSpPr>
            <a:spLocks noGrp="1"/>
          </p:cNvSpPr>
          <p:nvPr>
            <p:ph type="title"/>
          </p:nvPr>
        </p:nvSpPr>
        <p:spPr>
          <a:xfrm>
            <a:off x="609600" y="274639"/>
            <a:ext cx="10972800" cy="889143"/>
          </a:xfrm>
        </p:spPr>
        <p:txBody>
          <a:bodyPr>
            <a:normAutofit/>
          </a:bodyPr>
          <a:lstStyle/>
          <a:p>
            <a:r>
              <a:rPr lang="en-US" dirty="0"/>
              <a:t>Zika virus</a:t>
            </a:r>
          </a:p>
        </p:txBody>
      </p:sp>
      <p:sp>
        <p:nvSpPr>
          <p:cNvPr id="3" name="Content Placeholder 2">
            <a:extLst>
              <a:ext uri="{FF2B5EF4-FFF2-40B4-BE49-F238E27FC236}">
                <a16:creationId xmlns:a16="http://schemas.microsoft.com/office/drawing/2014/main" id="{5AD34FA8-6C4A-41C8-8448-4F1BAA161C33}"/>
              </a:ext>
            </a:extLst>
          </p:cNvPr>
          <p:cNvSpPr>
            <a:spLocks noGrp="1"/>
          </p:cNvSpPr>
          <p:nvPr>
            <p:ph type="body" sz="quarter" idx="10"/>
          </p:nvPr>
        </p:nvSpPr>
        <p:spPr>
          <a:xfrm>
            <a:off x="609600" y="1413164"/>
            <a:ext cx="10972800" cy="4601234"/>
          </a:xfrm>
        </p:spPr>
        <p:txBody>
          <a:bodyPr>
            <a:normAutofit fontScale="25000" lnSpcReduction="20000"/>
          </a:bodyPr>
          <a:lstStyle/>
          <a:p>
            <a:pPr marL="457189" indent="-457189">
              <a:lnSpc>
                <a:spcPct val="120000"/>
              </a:lnSpc>
              <a:spcBef>
                <a:spcPts val="0"/>
              </a:spcBef>
              <a:spcAft>
                <a:spcPts val="0"/>
              </a:spcAft>
            </a:pPr>
            <a:r>
              <a:rPr lang="en-US" sz="9600" dirty="0">
                <a:solidFill>
                  <a:srgbClr val="003BC0"/>
                </a:solidFill>
              </a:rPr>
              <a:t>Event code</a:t>
            </a:r>
          </a:p>
          <a:p>
            <a:pPr marL="1200121" lvl="1" indent="-457189">
              <a:lnSpc>
                <a:spcPct val="120000"/>
              </a:lnSpc>
              <a:spcBef>
                <a:spcPts val="0"/>
              </a:spcBef>
              <a:spcAft>
                <a:spcPts val="0"/>
              </a:spcAft>
            </a:pPr>
            <a:r>
              <a:rPr lang="en-US" sz="8533" dirty="0">
                <a:solidFill>
                  <a:srgbClr val="000000"/>
                </a:solidFill>
              </a:rPr>
              <a:t>50223 – Zika virus disease, non-congenital </a:t>
            </a:r>
          </a:p>
          <a:p>
            <a:pPr marL="1200121" lvl="1" indent="-457189">
              <a:lnSpc>
                <a:spcPct val="120000"/>
              </a:lnSpc>
              <a:spcBef>
                <a:spcPts val="0"/>
              </a:spcBef>
              <a:spcAft>
                <a:spcPts val="0"/>
              </a:spcAft>
            </a:pPr>
            <a:r>
              <a:rPr lang="en-US" sz="8533" dirty="0">
                <a:solidFill>
                  <a:srgbClr val="000000"/>
                </a:solidFill>
              </a:rPr>
              <a:t>50224 – Zika virus disease, congenital </a:t>
            </a:r>
          </a:p>
          <a:p>
            <a:pPr marL="1200121" lvl="1" indent="-457189">
              <a:lnSpc>
                <a:spcPct val="120000"/>
              </a:lnSpc>
              <a:spcBef>
                <a:spcPts val="0"/>
              </a:spcBef>
              <a:spcAft>
                <a:spcPts val="0"/>
              </a:spcAft>
            </a:pPr>
            <a:r>
              <a:rPr lang="en-US" sz="8533" dirty="0">
                <a:solidFill>
                  <a:srgbClr val="000000"/>
                </a:solidFill>
              </a:rPr>
              <a:t>50221 – Zika virus </a:t>
            </a:r>
            <a:r>
              <a:rPr lang="en-US" sz="8533" u="sng" dirty="0">
                <a:solidFill>
                  <a:srgbClr val="000000"/>
                </a:solidFill>
              </a:rPr>
              <a:t>infection</a:t>
            </a:r>
            <a:r>
              <a:rPr lang="en-US" sz="8533" dirty="0">
                <a:solidFill>
                  <a:srgbClr val="000000"/>
                </a:solidFill>
              </a:rPr>
              <a:t>, non-congenital </a:t>
            </a:r>
            <a:r>
              <a:rPr lang="en-US" sz="8533" b="1" dirty="0">
                <a:solidFill>
                  <a:srgbClr val="000000"/>
                </a:solidFill>
              </a:rPr>
              <a:t>*Retired</a:t>
            </a:r>
          </a:p>
          <a:p>
            <a:pPr marL="1200121" lvl="1" indent="-457189">
              <a:lnSpc>
                <a:spcPct val="120000"/>
              </a:lnSpc>
              <a:spcBef>
                <a:spcPts val="0"/>
              </a:spcBef>
              <a:spcAft>
                <a:spcPts val="0"/>
              </a:spcAft>
            </a:pPr>
            <a:r>
              <a:rPr lang="en-US" sz="8533" dirty="0">
                <a:solidFill>
                  <a:srgbClr val="000000"/>
                </a:solidFill>
              </a:rPr>
              <a:t>50222 – Zika virus </a:t>
            </a:r>
            <a:r>
              <a:rPr lang="en-US" sz="8533" u="sng" dirty="0">
                <a:solidFill>
                  <a:srgbClr val="000000"/>
                </a:solidFill>
              </a:rPr>
              <a:t>infection</a:t>
            </a:r>
            <a:r>
              <a:rPr lang="en-US" sz="8533" dirty="0">
                <a:solidFill>
                  <a:srgbClr val="000000"/>
                </a:solidFill>
              </a:rPr>
              <a:t>, congenital </a:t>
            </a:r>
            <a:r>
              <a:rPr lang="en-US" sz="8533" b="1" dirty="0">
                <a:solidFill>
                  <a:srgbClr val="000000"/>
                </a:solidFill>
              </a:rPr>
              <a:t>*Retired</a:t>
            </a:r>
          </a:p>
          <a:p>
            <a:pPr marL="457189" indent="-457189">
              <a:lnSpc>
                <a:spcPct val="120000"/>
              </a:lnSpc>
              <a:spcBef>
                <a:spcPts val="0"/>
              </a:spcBef>
              <a:spcAft>
                <a:spcPts val="0"/>
              </a:spcAft>
            </a:pPr>
            <a:r>
              <a:rPr lang="en-US" sz="9600" dirty="0">
                <a:solidFill>
                  <a:srgbClr val="003BC0"/>
                </a:solidFill>
              </a:rPr>
              <a:t>Case definition </a:t>
            </a:r>
            <a:r>
              <a:rPr lang="en-US" sz="9600" b="0" dirty="0">
                <a:solidFill>
                  <a:srgbClr val="000000"/>
                </a:solidFill>
                <a:hlinkClick r:id="rId3">
                  <a:extLst>
                    <a:ext uri="{A12FA001-AC4F-418D-AE19-62706E023703}">
                      <ahyp:hlinkClr xmlns:ahyp="http://schemas.microsoft.com/office/drawing/2018/hyperlinkcolor" val="tx"/>
                    </a:ext>
                  </a:extLst>
                </a:hlinkClick>
              </a:rPr>
              <a:t>CSTE PS 23-ID-10</a:t>
            </a:r>
            <a:endParaRPr lang="en-US" sz="9600" b="0" dirty="0">
              <a:solidFill>
                <a:srgbClr val="000000"/>
              </a:solidFill>
            </a:endParaRPr>
          </a:p>
          <a:p>
            <a:pPr marL="1200121" lvl="1" indent="-457189">
              <a:lnSpc>
                <a:spcPct val="120000"/>
              </a:lnSpc>
              <a:spcBef>
                <a:spcPts val="0"/>
              </a:spcBef>
              <a:spcAft>
                <a:spcPts val="0"/>
              </a:spcAft>
            </a:pPr>
            <a:r>
              <a:rPr lang="en-US" sz="8533" b="1" dirty="0">
                <a:solidFill>
                  <a:srgbClr val="000000"/>
                </a:solidFill>
              </a:rPr>
              <a:t>Updates laboratory, clinical, and epidemiologic linkage criteria </a:t>
            </a:r>
          </a:p>
          <a:p>
            <a:pPr marL="1200121" lvl="1" indent="-457189">
              <a:lnSpc>
                <a:spcPct val="120000"/>
              </a:lnSpc>
              <a:spcBef>
                <a:spcPts val="0"/>
              </a:spcBef>
              <a:spcAft>
                <a:spcPts val="0"/>
              </a:spcAft>
            </a:pPr>
            <a:r>
              <a:rPr lang="en-US" sz="8533" b="1" dirty="0">
                <a:solidFill>
                  <a:srgbClr val="000000"/>
                </a:solidFill>
              </a:rPr>
              <a:t>Removes Zika virus infection from nationally notifiable conditions list </a:t>
            </a:r>
          </a:p>
          <a:p>
            <a:pPr marL="1200121" lvl="1" indent="-457189">
              <a:lnSpc>
                <a:spcPct val="120000"/>
              </a:lnSpc>
              <a:spcBef>
                <a:spcPts val="0"/>
              </a:spcBef>
              <a:spcAft>
                <a:spcPts val="0"/>
              </a:spcAft>
            </a:pPr>
            <a:r>
              <a:rPr lang="en-US" sz="8533" dirty="0">
                <a:solidFill>
                  <a:srgbClr val="000000"/>
                </a:solidFill>
              </a:rPr>
              <a:t>Confirmed, probable</a:t>
            </a:r>
          </a:p>
          <a:p>
            <a:pPr marL="457189" indent="-457189">
              <a:lnSpc>
                <a:spcPct val="120000"/>
              </a:lnSpc>
              <a:spcBef>
                <a:spcPts val="0"/>
              </a:spcBef>
              <a:spcAft>
                <a:spcPts val="0"/>
              </a:spcAft>
            </a:pPr>
            <a:r>
              <a:rPr lang="en-US" sz="9600" dirty="0">
                <a:solidFill>
                  <a:srgbClr val="003BC0"/>
                </a:solidFill>
              </a:rPr>
              <a:t>Notification timeframe: </a:t>
            </a:r>
            <a:r>
              <a:rPr lang="en-US" sz="9600" b="0" dirty="0">
                <a:solidFill>
                  <a:srgbClr val="000000"/>
                </a:solidFill>
              </a:rPr>
              <a:t>routine</a:t>
            </a:r>
            <a:r>
              <a:rPr lang="en-US" sz="9600" dirty="0">
                <a:solidFill>
                  <a:srgbClr val="003BC0"/>
                </a:solidFill>
              </a:rPr>
              <a:t> </a:t>
            </a:r>
          </a:p>
          <a:p>
            <a:pPr marL="457189" indent="-457189">
              <a:lnSpc>
                <a:spcPct val="120000"/>
              </a:lnSpc>
              <a:spcBef>
                <a:spcPts val="0"/>
              </a:spcBef>
              <a:spcAft>
                <a:spcPts val="0"/>
              </a:spcAft>
            </a:pPr>
            <a:r>
              <a:rPr lang="en-US" sz="9600" dirty="0">
                <a:solidFill>
                  <a:srgbClr val="003BC0"/>
                </a:solidFill>
              </a:rPr>
              <a:t>Submission options: </a:t>
            </a:r>
            <a:r>
              <a:rPr lang="en-US" sz="9600" dirty="0">
                <a:solidFill>
                  <a:srgbClr val="000000"/>
                </a:solidFill>
              </a:rPr>
              <a:t>HL7 </a:t>
            </a:r>
            <a:r>
              <a:rPr lang="en-US" sz="9600" b="0" dirty="0">
                <a:solidFill>
                  <a:srgbClr val="000000"/>
                </a:solidFill>
              </a:rPr>
              <a:t>Arboviral MMG</a:t>
            </a:r>
          </a:p>
          <a:p>
            <a:pPr marL="1203325" lvl="1" indent="-455613">
              <a:lnSpc>
                <a:spcPct val="120000"/>
              </a:lnSpc>
              <a:spcBef>
                <a:spcPts val="0"/>
              </a:spcBef>
              <a:spcAft>
                <a:spcPts val="0"/>
              </a:spcAft>
            </a:pPr>
            <a:r>
              <a:rPr lang="en-US" sz="8400" dirty="0">
                <a:solidFill>
                  <a:srgbClr val="000000"/>
                </a:solidFill>
              </a:rPr>
              <a:t>Alternate: ArboNET</a:t>
            </a:r>
            <a:endParaRPr lang="en-US" sz="8400" b="0" dirty="0">
              <a:solidFill>
                <a:srgbClr val="000000"/>
              </a:solidFill>
            </a:endParaRPr>
          </a:p>
          <a:p>
            <a:pPr marL="457189" indent="-457189">
              <a:lnSpc>
                <a:spcPct val="120000"/>
              </a:lnSpc>
              <a:spcBef>
                <a:spcPts val="0"/>
              </a:spcBef>
              <a:spcAft>
                <a:spcPts val="0"/>
              </a:spcAft>
            </a:pPr>
            <a:r>
              <a:rPr lang="en-US" sz="9600" dirty="0">
                <a:solidFill>
                  <a:srgbClr val="003BC0"/>
                </a:solidFill>
              </a:rPr>
              <a:t>NNDSS publication case classification</a:t>
            </a:r>
          </a:p>
          <a:p>
            <a:pPr marL="1200121" lvl="1" indent="-457189">
              <a:lnSpc>
                <a:spcPct val="120000"/>
              </a:lnSpc>
              <a:spcBef>
                <a:spcPts val="0"/>
              </a:spcBef>
              <a:spcAft>
                <a:spcPts val="0"/>
              </a:spcAft>
            </a:pPr>
            <a:r>
              <a:rPr lang="en-US" sz="8533" dirty="0">
                <a:solidFill>
                  <a:srgbClr val="000000"/>
                </a:solidFill>
              </a:rPr>
              <a:t>Non-congenital: weekly and annual tables</a:t>
            </a:r>
          </a:p>
          <a:p>
            <a:pPr marL="1200121" lvl="1" indent="-457189">
              <a:lnSpc>
                <a:spcPct val="120000"/>
              </a:lnSpc>
              <a:spcBef>
                <a:spcPts val="0"/>
              </a:spcBef>
              <a:spcAft>
                <a:spcPts val="0"/>
              </a:spcAft>
            </a:pPr>
            <a:r>
              <a:rPr lang="en-US" sz="8533" dirty="0">
                <a:solidFill>
                  <a:srgbClr val="000000"/>
                </a:solidFill>
              </a:rPr>
              <a:t>Congenital: annual only</a:t>
            </a:r>
          </a:p>
          <a:p>
            <a:pPr marL="457189" indent="-457189">
              <a:lnSpc>
                <a:spcPct val="120000"/>
              </a:lnSpc>
              <a:spcBef>
                <a:spcPts val="0"/>
              </a:spcBef>
              <a:spcAft>
                <a:spcPts val="0"/>
              </a:spcAft>
            </a:pPr>
            <a:endParaRPr lang="en-US" sz="9600" dirty="0">
              <a:solidFill>
                <a:srgbClr val="003BC0"/>
              </a:solidFill>
            </a:endParaRPr>
          </a:p>
          <a:p>
            <a:pPr marL="457189" indent="-457189">
              <a:spcBef>
                <a:spcPts val="0"/>
              </a:spcBef>
              <a:spcAft>
                <a:spcPts val="1067"/>
              </a:spcAft>
            </a:pPr>
            <a:endParaRPr lang="en-US" sz="3067" dirty="0"/>
          </a:p>
        </p:txBody>
      </p:sp>
      <p:sp>
        <p:nvSpPr>
          <p:cNvPr id="4" name="Slide Number Placeholder 3">
            <a:extLst>
              <a:ext uri="{FF2B5EF4-FFF2-40B4-BE49-F238E27FC236}">
                <a16:creationId xmlns:a16="http://schemas.microsoft.com/office/drawing/2014/main" id="{BF76ABEE-663B-44E9-AC7C-0908E2AD49B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25</a:t>
            </a:fld>
            <a:endParaRPr lang="en-US" dirty="0"/>
          </a:p>
        </p:txBody>
      </p:sp>
      <p:sp>
        <p:nvSpPr>
          <p:cNvPr id="6" name="TextBox 5">
            <a:extLst>
              <a:ext uri="{FF2B5EF4-FFF2-40B4-BE49-F238E27FC236}">
                <a16:creationId xmlns:a16="http://schemas.microsoft.com/office/drawing/2014/main" id="{FB8E36FF-0B99-2419-9092-C2AE7E57C2F5}"/>
              </a:ext>
            </a:extLst>
          </p:cNvPr>
          <p:cNvSpPr txBox="1"/>
          <p:nvPr/>
        </p:nvSpPr>
        <p:spPr>
          <a:xfrm>
            <a:off x="8052273" y="177801"/>
            <a:ext cx="3985052" cy="338554"/>
          </a:xfrm>
          <a:prstGeom prst="rect">
            <a:avLst/>
          </a:prstGeom>
          <a:noFill/>
        </p:spPr>
        <p:txBody>
          <a:bodyPr wrap="square" rtlCol="0">
            <a:spAutoFit/>
          </a:bodyPr>
          <a:lstStyle/>
          <a:p>
            <a:r>
              <a:rPr lang="en-US" sz="1600" dirty="0">
                <a:solidFill>
                  <a:srgbClr val="000000"/>
                </a:solidFill>
              </a:rPr>
              <a:t>Changes or updates indicated by </a:t>
            </a:r>
            <a:r>
              <a:rPr lang="en-US" sz="1600" b="1" dirty="0">
                <a:solidFill>
                  <a:srgbClr val="000000"/>
                </a:solidFill>
              </a:rPr>
              <a:t>bold</a:t>
            </a:r>
          </a:p>
        </p:txBody>
      </p:sp>
    </p:spTree>
    <p:extLst>
      <p:ext uri="{BB962C8B-B14F-4D97-AF65-F5344CB8AC3E}">
        <p14:creationId xmlns:p14="http://schemas.microsoft.com/office/powerpoint/2010/main" val="2983938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609600" y="1602557"/>
            <a:ext cx="10972800" cy="2165878"/>
          </a:xfrm>
        </p:spPr>
        <p:txBody>
          <a:bodyPr/>
          <a:lstStyle/>
          <a:p>
            <a:r>
              <a:rPr lang="en-US" dirty="0"/>
              <a:t>Additional position statement update</a:t>
            </a:r>
          </a:p>
        </p:txBody>
      </p:sp>
      <p:sp>
        <p:nvSpPr>
          <p:cNvPr id="3" name="Slide Number Placeholder 2">
            <a:extLst>
              <a:ext uri="{FF2B5EF4-FFF2-40B4-BE49-F238E27FC236}">
                <a16:creationId xmlns:a16="http://schemas.microsoft.com/office/drawing/2014/main" id="{6AAB81C6-94BD-CB7B-B154-6CAD4916B81A}"/>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26</a:t>
            </a:fld>
            <a:endParaRPr lang="en-US" dirty="0"/>
          </a:p>
        </p:txBody>
      </p:sp>
    </p:spTree>
    <p:extLst>
      <p:ext uri="{BB962C8B-B14F-4D97-AF65-F5344CB8AC3E}">
        <p14:creationId xmlns:p14="http://schemas.microsoft.com/office/powerpoint/2010/main" val="3927233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7AB6-2CBB-85D4-08C4-CE3CB9F230F6}"/>
              </a:ext>
            </a:extLst>
          </p:cNvPr>
          <p:cNvSpPr>
            <a:spLocks noGrp="1"/>
          </p:cNvSpPr>
          <p:nvPr>
            <p:ph type="title"/>
          </p:nvPr>
        </p:nvSpPr>
        <p:spPr/>
        <p:txBody>
          <a:bodyPr/>
          <a:lstStyle/>
          <a:p>
            <a:r>
              <a:rPr lang="en-US" dirty="0"/>
              <a:t>Neonatal abstinence syndrome (NAS)</a:t>
            </a:r>
          </a:p>
        </p:txBody>
      </p:sp>
      <p:sp>
        <p:nvSpPr>
          <p:cNvPr id="3" name="Content Placeholder 2">
            <a:extLst>
              <a:ext uri="{FF2B5EF4-FFF2-40B4-BE49-F238E27FC236}">
                <a16:creationId xmlns:a16="http://schemas.microsoft.com/office/drawing/2014/main" id="{D2349282-796C-A3E3-F692-0B58798A308A}"/>
              </a:ext>
            </a:extLst>
          </p:cNvPr>
          <p:cNvSpPr>
            <a:spLocks noGrp="1"/>
          </p:cNvSpPr>
          <p:nvPr>
            <p:ph type="body" sz="quarter" idx="10"/>
          </p:nvPr>
        </p:nvSpPr>
        <p:spPr/>
        <p:txBody>
          <a:bodyPr>
            <a:normAutofit/>
          </a:bodyPr>
          <a:lstStyle/>
          <a:p>
            <a:pPr marL="457189" indent="-457189">
              <a:spcBef>
                <a:spcPts val="0"/>
              </a:spcBef>
              <a:spcAft>
                <a:spcPts val="0"/>
              </a:spcAft>
              <a:buClr>
                <a:srgbClr val="0033A1"/>
              </a:buClr>
            </a:pPr>
            <a:r>
              <a:rPr lang="en-US" sz="2400" dirty="0">
                <a:solidFill>
                  <a:srgbClr val="003BC0"/>
                </a:solidFill>
              </a:rPr>
              <a:t>Event code: </a:t>
            </a:r>
            <a:r>
              <a:rPr lang="en-US" sz="2400" dirty="0">
                <a:solidFill>
                  <a:srgbClr val="000000"/>
                </a:solidFill>
              </a:rPr>
              <a:t>None</a:t>
            </a:r>
          </a:p>
          <a:p>
            <a:pPr marL="457189" indent="-457189">
              <a:spcBef>
                <a:spcPts val="0"/>
              </a:spcBef>
              <a:spcAft>
                <a:spcPts val="0"/>
              </a:spcAft>
              <a:buClr>
                <a:srgbClr val="0033A1"/>
              </a:buClr>
            </a:pPr>
            <a:r>
              <a:rPr lang="en-US" sz="2400" dirty="0">
                <a:solidFill>
                  <a:srgbClr val="003BC0"/>
                </a:solidFill>
              </a:rPr>
              <a:t>Case definition </a:t>
            </a:r>
            <a:r>
              <a:rPr lang="en-US" sz="2400" dirty="0">
                <a:solidFill>
                  <a:srgbClr val="000000"/>
                </a:solidFill>
                <a:hlinkClick r:id="rId2">
                  <a:extLst>
                    <a:ext uri="{A12FA001-AC4F-418D-AE19-62706E023703}">
                      <ahyp:hlinkClr xmlns:ahyp="http://schemas.microsoft.com/office/drawing/2018/hyperlinkcolor" val="tx"/>
                    </a:ext>
                  </a:extLst>
                </a:hlinkClick>
              </a:rPr>
              <a:t>23-MCH-01</a:t>
            </a:r>
            <a:endParaRPr lang="en-US" sz="2400" dirty="0">
              <a:solidFill>
                <a:srgbClr val="000000"/>
              </a:solidFill>
            </a:endParaRPr>
          </a:p>
          <a:p>
            <a:pPr marL="1200121" lvl="1" indent="-457189">
              <a:spcBef>
                <a:spcPts val="0"/>
              </a:spcBef>
              <a:spcAft>
                <a:spcPts val="0"/>
              </a:spcAft>
            </a:pPr>
            <a:r>
              <a:rPr lang="en-US" sz="2100" dirty="0">
                <a:solidFill>
                  <a:srgbClr val="000000"/>
                </a:solidFill>
              </a:rPr>
              <a:t>Condition under standardized surveillance</a:t>
            </a:r>
          </a:p>
          <a:p>
            <a:pPr marL="1200121" lvl="1" indent="-457189">
              <a:spcBef>
                <a:spcPts val="0"/>
              </a:spcBef>
              <a:spcAft>
                <a:spcPts val="0"/>
              </a:spcAft>
            </a:pPr>
            <a:r>
              <a:rPr lang="en-US" sz="2100" dirty="0">
                <a:solidFill>
                  <a:srgbClr val="000000"/>
                </a:solidFill>
              </a:rPr>
              <a:t>Updated for clarity in interpretation, consistency in reporting across jurisdictions, and to address concerns identified during implementation</a:t>
            </a:r>
          </a:p>
          <a:p>
            <a:pPr marL="457189" indent="-457189">
              <a:spcBef>
                <a:spcPts val="0"/>
              </a:spcBef>
              <a:spcAft>
                <a:spcPts val="0"/>
              </a:spcAft>
              <a:buClr>
                <a:srgbClr val="0033A1"/>
              </a:buClr>
            </a:pPr>
            <a:r>
              <a:rPr lang="en-US" sz="2400" dirty="0">
                <a:solidFill>
                  <a:srgbClr val="000000"/>
                </a:solidFill>
              </a:rPr>
              <a:t>CDC is not routinely requesting case data (not nationally notifiable)</a:t>
            </a:r>
          </a:p>
          <a:p>
            <a:pPr marL="1200121" lvl="1" indent="-457189">
              <a:spcBef>
                <a:spcPts val="0"/>
              </a:spcBef>
              <a:spcAft>
                <a:spcPts val="0"/>
              </a:spcAft>
            </a:pPr>
            <a:r>
              <a:rPr lang="en-US" sz="2100" dirty="0">
                <a:solidFill>
                  <a:srgbClr val="000000"/>
                </a:solidFill>
              </a:rPr>
              <a:t>Jurisdictions funded to report data should report cases to the CDC Division of Birth Defects and Infant Disorders (DBDID)</a:t>
            </a:r>
          </a:p>
          <a:p>
            <a:pPr marL="1200121" lvl="1" indent="-457189">
              <a:spcBef>
                <a:spcPts val="0"/>
              </a:spcBef>
              <a:spcAft>
                <a:spcPts val="0"/>
              </a:spcAft>
            </a:pPr>
            <a:r>
              <a:rPr lang="en-US" sz="2100" dirty="0">
                <a:solidFill>
                  <a:srgbClr val="000000"/>
                </a:solidFill>
              </a:rPr>
              <a:t>NNDSS tables will not include NAS cases </a:t>
            </a:r>
          </a:p>
        </p:txBody>
      </p:sp>
      <p:sp>
        <p:nvSpPr>
          <p:cNvPr id="4" name="Slide Number Placeholder 3">
            <a:extLst>
              <a:ext uri="{FF2B5EF4-FFF2-40B4-BE49-F238E27FC236}">
                <a16:creationId xmlns:a16="http://schemas.microsoft.com/office/drawing/2014/main" id="{A50093D5-9944-56C9-A5D1-1BF109FBD5BA}"/>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27</a:t>
            </a:fld>
            <a:endParaRPr lang="en-US" dirty="0"/>
          </a:p>
        </p:txBody>
      </p:sp>
    </p:spTree>
    <p:extLst>
      <p:ext uri="{BB962C8B-B14F-4D97-AF65-F5344CB8AC3E}">
        <p14:creationId xmlns:p14="http://schemas.microsoft.com/office/powerpoint/2010/main" val="2305988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609600" y="1602557"/>
            <a:ext cx="10972800" cy="2165878"/>
          </a:xfrm>
        </p:spPr>
        <p:txBody>
          <a:bodyPr/>
          <a:lstStyle/>
          <a:p>
            <a:r>
              <a:rPr lang="en-US" dirty="0"/>
              <a:t>Event code reminder: carbapenemase-producing carbapenem-resistant </a:t>
            </a:r>
            <a:r>
              <a:rPr lang="en-US" i="1" dirty="0"/>
              <a:t>Enterobacteriaceae</a:t>
            </a:r>
            <a:r>
              <a:rPr lang="en-US" dirty="0"/>
              <a:t> (CP-CRE) retiring</a:t>
            </a:r>
          </a:p>
        </p:txBody>
      </p:sp>
      <p:sp>
        <p:nvSpPr>
          <p:cNvPr id="3" name="Slide Number Placeholder 2">
            <a:extLst>
              <a:ext uri="{FF2B5EF4-FFF2-40B4-BE49-F238E27FC236}">
                <a16:creationId xmlns:a16="http://schemas.microsoft.com/office/drawing/2014/main" id="{6AAB81C6-94BD-CB7B-B154-6CAD4916B81A}"/>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28</a:t>
            </a:fld>
            <a:endParaRPr lang="en-US" dirty="0"/>
          </a:p>
        </p:txBody>
      </p:sp>
    </p:spTree>
    <p:extLst>
      <p:ext uri="{BB962C8B-B14F-4D97-AF65-F5344CB8AC3E}">
        <p14:creationId xmlns:p14="http://schemas.microsoft.com/office/powerpoint/2010/main" val="69644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2379-A516-400B-84D4-C8DDE6A8668D}"/>
              </a:ext>
            </a:extLst>
          </p:cNvPr>
          <p:cNvSpPr>
            <a:spLocks noGrp="1"/>
          </p:cNvSpPr>
          <p:nvPr>
            <p:ph type="title"/>
          </p:nvPr>
        </p:nvSpPr>
        <p:spPr/>
        <p:txBody>
          <a:bodyPr>
            <a:normAutofit/>
          </a:bodyPr>
          <a:lstStyle/>
          <a:p>
            <a:r>
              <a:rPr lang="en-US" dirty="0"/>
              <a:t>Carbapenemase-Producing Organism (CPO) Implementation Plans, for 2023 and 2024</a:t>
            </a:r>
          </a:p>
        </p:txBody>
      </p:sp>
      <p:sp>
        <p:nvSpPr>
          <p:cNvPr id="3" name="Content Placeholder 2">
            <a:extLst>
              <a:ext uri="{FF2B5EF4-FFF2-40B4-BE49-F238E27FC236}">
                <a16:creationId xmlns:a16="http://schemas.microsoft.com/office/drawing/2014/main" id="{31259808-1AC4-49DC-B0CF-6F790FC03398}"/>
              </a:ext>
            </a:extLst>
          </p:cNvPr>
          <p:cNvSpPr>
            <a:spLocks noGrp="1"/>
          </p:cNvSpPr>
          <p:nvPr>
            <p:ph type="body" sz="quarter" idx="10"/>
          </p:nvPr>
        </p:nvSpPr>
        <p:spPr/>
        <p:txBody>
          <a:bodyPr vert="horz" wrap="square" lIns="121920" tIns="60960" rIns="121920" bIns="60960" numCol="1" rtlCol="0" anchor="t" anchorCtr="0" compatLnSpc="1">
            <a:prstTxWarp prst="textNoShape">
              <a:avLst/>
            </a:prstTxWarp>
            <a:normAutofit fontScale="25000" lnSpcReduction="20000"/>
          </a:bodyPr>
          <a:lstStyle/>
          <a:p>
            <a:pPr marL="457189" indent="-457189">
              <a:lnSpc>
                <a:spcPct val="120000"/>
              </a:lnSpc>
              <a:spcBef>
                <a:spcPts val="0"/>
              </a:spcBef>
              <a:spcAft>
                <a:spcPts val="0"/>
              </a:spcAft>
            </a:pPr>
            <a:r>
              <a:rPr lang="en-US" sz="9600" dirty="0">
                <a:solidFill>
                  <a:srgbClr val="003BC0"/>
                </a:solidFill>
              </a:rPr>
              <a:t>MMWR Year 2023: </a:t>
            </a:r>
            <a:r>
              <a:rPr lang="en-US" sz="9600" b="0" dirty="0">
                <a:solidFill>
                  <a:srgbClr val="000000"/>
                </a:solidFill>
              </a:rPr>
              <a:t>transition year</a:t>
            </a:r>
          </a:p>
          <a:p>
            <a:pPr marL="1199697" lvl="1" indent="-457189">
              <a:lnSpc>
                <a:spcPct val="120000"/>
              </a:lnSpc>
              <a:spcBef>
                <a:spcPts val="0"/>
              </a:spcBef>
              <a:spcAft>
                <a:spcPts val="0"/>
              </a:spcAft>
            </a:pPr>
            <a:r>
              <a:rPr lang="en-US" sz="8533" dirty="0">
                <a:solidFill>
                  <a:srgbClr val="000000"/>
                </a:solidFill>
              </a:rPr>
              <a:t>NNDSS weekly tables will publish </a:t>
            </a:r>
            <a:r>
              <a:rPr lang="en-US" sz="8533" b="1" dirty="0">
                <a:solidFill>
                  <a:srgbClr val="000000"/>
                </a:solidFill>
              </a:rPr>
              <a:t>confirmed cases </a:t>
            </a:r>
            <a:r>
              <a:rPr lang="en-US" sz="8533" dirty="0">
                <a:solidFill>
                  <a:srgbClr val="000000"/>
                </a:solidFill>
              </a:rPr>
              <a:t>as “CPO, total” for:</a:t>
            </a:r>
          </a:p>
          <a:p>
            <a:pPr marL="1680591" lvl="2" indent="-457189">
              <a:lnSpc>
                <a:spcPct val="120000"/>
              </a:lnSpc>
              <a:spcBef>
                <a:spcPts val="0"/>
              </a:spcBef>
              <a:spcAft>
                <a:spcPts val="0"/>
              </a:spcAft>
            </a:pPr>
            <a:r>
              <a:rPr lang="en-US" sz="8000" dirty="0">
                <a:solidFill>
                  <a:srgbClr val="000000"/>
                </a:solidFill>
              </a:rPr>
              <a:t>Carbapenemase-producing carbapenem-resistant </a:t>
            </a:r>
            <a:r>
              <a:rPr lang="en-US" sz="8000" i="1" dirty="0">
                <a:solidFill>
                  <a:srgbClr val="000000"/>
                </a:solidFill>
              </a:rPr>
              <a:t>Enterobacteriaceae</a:t>
            </a:r>
            <a:r>
              <a:rPr lang="en-US" sz="8000" dirty="0">
                <a:solidFill>
                  <a:srgbClr val="000000"/>
                </a:solidFill>
              </a:rPr>
              <a:t> (CP-CRE) (event code 50244)</a:t>
            </a:r>
          </a:p>
          <a:p>
            <a:pPr marL="1680591" lvl="2" indent="-457189">
              <a:lnSpc>
                <a:spcPct val="120000"/>
              </a:lnSpc>
              <a:spcBef>
                <a:spcPts val="0"/>
              </a:spcBef>
              <a:spcAft>
                <a:spcPts val="0"/>
              </a:spcAft>
            </a:pPr>
            <a:r>
              <a:rPr lang="en-US" sz="8000" dirty="0">
                <a:solidFill>
                  <a:srgbClr val="000000"/>
                </a:solidFill>
              </a:rPr>
              <a:t>CPO, clinical (event code 50270)</a:t>
            </a:r>
          </a:p>
          <a:p>
            <a:pPr marL="1680591" lvl="2" indent="-457189">
              <a:lnSpc>
                <a:spcPct val="120000"/>
              </a:lnSpc>
              <a:spcBef>
                <a:spcPts val="0"/>
              </a:spcBef>
              <a:spcAft>
                <a:spcPts val="0"/>
              </a:spcAft>
            </a:pPr>
            <a:r>
              <a:rPr lang="en-US" sz="8000" dirty="0">
                <a:solidFill>
                  <a:srgbClr val="000000"/>
                </a:solidFill>
              </a:rPr>
              <a:t>CPO, screening (event code 50271)</a:t>
            </a:r>
          </a:p>
          <a:p>
            <a:pPr marL="1680591" lvl="2" indent="-457189">
              <a:lnSpc>
                <a:spcPct val="120000"/>
              </a:lnSpc>
              <a:spcBef>
                <a:spcPts val="0"/>
              </a:spcBef>
              <a:spcAft>
                <a:spcPts val="0"/>
              </a:spcAft>
            </a:pPr>
            <a:endParaRPr lang="en-US" sz="5333" b="1" dirty="0">
              <a:solidFill>
                <a:srgbClr val="003BC0"/>
              </a:solidFill>
            </a:endParaRPr>
          </a:p>
          <a:p>
            <a:pPr marL="457189" indent="-457189">
              <a:lnSpc>
                <a:spcPct val="120000"/>
              </a:lnSpc>
              <a:spcBef>
                <a:spcPts val="0"/>
              </a:spcBef>
              <a:spcAft>
                <a:spcPts val="0"/>
              </a:spcAft>
            </a:pPr>
            <a:r>
              <a:rPr lang="en-US" sz="9600" dirty="0">
                <a:solidFill>
                  <a:srgbClr val="003BC0"/>
                </a:solidFill>
              </a:rPr>
              <a:t>MMWR Year 2024: </a:t>
            </a:r>
            <a:r>
              <a:rPr lang="en-US" sz="9600" dirty="0">
                <a:solidFill>
                  <a:srgbClr val="000000"/>
                </a:solidFill>
              </a:rPr>
              <a:t>CP-CRE event code (50244) retired </a:t>
            </a:r>
          </a:p>
          <a:p>
            <a:pPr marL="1200121" lvl="1" indent="-457189">
              <a:lnSpc>
                <a:spcPct val="120000"/>
              </a:lnSpc>
              <a:spcBef>
                <a:spcPts val="0"/>
              </a:spcBef>
              <a:spcAft>
                <a:spcPts val="0"/>
              </a:spcAft>
            </a:pPr>
            <a:r>
              <a:rPr lang="en-US" sz="8533" b="1" dirty="0">
                <a:solidFill>
                  <a:srgbClr val="000000"/>
                </a:solidFill>
              </a:rPr>
              <a:t>CP-CRE case notifications will error out</a:t>
            </a:r>
          </a:p>
          <a:p>
            <a:pPr marL="1200121" lvl="1" indent="-457189">
              <a:lnSpc>
                <a:spcPct val="120000"/>
              </a:lnSpc>
              <a:spcBef>
                <a:spcPts val="0"/>
              </a:spcBef>
              <a:spcAft>
                <a:spcPts val="0"/>
              </a:spcAft>
            </a:pPr>
            <a:endParaRPr lang="en-US" sz="5333" b="1" dirty="0">
              <a:solidFill>
                <a:srgbClr val="003BC0"/>
              </a:solidFill>
            </a:endParaRPr>
          </a:p>
          <a:p>
            <a:pPr marL="457189" indent="-457189">
              <a:lnSpc>
                <a:spcPct val="120000"/>
              </a:lnSpc>
              <a:spcBef>
                <a:spcPts val="0"/>
              </a:spcBef>
              <a:spcAft>
                <a:spcPts val="0"/>
              </a:spcAft>
            </a:pPr>
            <a:r>
              <a:rPr lang="en-US" sz="9600" dirty="0">
                <a:solidFill>
                  <a:srgbClr val="003BC0"/>
                </a:solidFill>
              </a:rPr>
              <a:t>MMWR Year 2024: </a:t>
            </a:r>
            <a:r>
              <a:rPr lang="en-US" sz="9600" b="0" dirty="0">
                <a:solidFill>
                  <a:srgbClr val="000000"/>
                </a:solidFill>
              </a:rPr>
              <a:t>full implementation year for CPO  </a:t>
            </a:r>
          </a:p>
          <a:p>
            <a:pPr marL="1199697" lvl="1" indent="-457189">
              <a:lnSpc>
                <a:spcPct val="120000"/>
              </a:lnSpc>
              <a:spcBef>
                <a:spcPts val="0"/>
              </a:spcBef>
              <a:spcAft>
                <a:spcPts val="0"/>
              </a:spcAft>
            </a:pPr>
            <a:r>
              <a:rPr lang="en-US" sz="8533" b="1" dirty="0">
                <a:solidFill>
                  <a:srgbClr val="000000"/>
                </a:solidFill>
              </a:rPr>
              <a:t>Confirmed cases </a:t>
            </a:r>
            <a:r>
              <a:rPr lang="en-US" sz="8533" dirty="0">
                <a:solidFill>
                  <a:srgbClr val="000000"/>
                </a:solidFill>
              </a:rPr>
              <a:t>for CPO clinical (50270), CPO screening (50271), and CPO total displayed in NNDSS weekly tables </a:t>
            </a:r>
          </a:p>
          <a:p>
            <a:pPr marL="742508" lvl="1" indent="0">
              <a:buNone/>
            </a:pPr>
            <a:endParaRPr lang="en-US" dirty="0"/>
          </a:p>
        </p:txBody>
      </p:sp>
      <p:sp>
        <p:nvSpPr>
          <p:cNvPr id="4" name="Slide Number Placeholder 3">
            <a:extLst>
              <a:ext uri="{FF2B5EF4-FFF2-40B4-BE49-F238E27FC236}">
                <a16:creationId xmlns:a16="http://schemas.microsoft.com/office/drawing/2014/main" id="{BD07BDDB-6635-44D7-BE0D-E10E78BACF81}"/>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29</a:t>
            </a:fld>
            <a:endParaRPr lang="en-US" dirty="0"/>
          </a:p>
        </p:txBody>
      </p:sp>
    </p:spTree>
    <p:extLst>
      <p:ext uri="{BB962C8B-B14F-4D97-AF65-F5344CB8AC3E}">
        <p14:creationId xmlns:p14="http://schemas.microsoft.com/office/powerpoint/2010/main" val="2390619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3" y="3322353"/>
            <a:ext cx="11059884" cy="1162051"/>
          </a:xfrm>
        </p:spPr>
        <p:txBody>
          <a:bodyPr/>
          <a:lstStyle/>
          <a:p>
            <a:r>
              <a:rPr lang="en-US" dirty="0"/>
              <a:t>NNDSS Updates and Announcements</a:t>
            </a:r>
          </a:p>
        </p:txBody>
      </p:sp>
      <p:sp>
        <p:nvSpPr>
          <p:cNvPr id="6" name="Text Placeholder 5"/>
          <p:cNvSpPr>
            <a:spLocks noGrp="1"/>
          </p:cNvSpPr>
          <p:nvPr>
            <p:ph type="body" idx="1"/>
          </p:nvPr>
        </p:nvSpPr>
        <p:spPr>
          <a:xfrm>
            <a:off x="609601" y="5184299"/>
            <a:ext cx="10363200" cy="1451500"/>
          </a:xfrm>
        </p:spPr>
        <p:txBody>
          <a:bodyPr/>
          <a:lstStyle/>
          <a:p>
            <a:r>
              <a:rPr lang="en-US" dirty="0"/>
              <a:t>Hang Nguyen, MS</a:t>
            </a:r>
          </a:p>
          <a:p>
            <a:r>
              <a:rPr lang="en-US" dirty="0"/>
              <a:t>Office of Public Health Data, Surveillance, and Technology</a:t>
            </a:r>
          </a:p>
        </p:txBody>
      </p:sp>
    </p:spTree>
    <p:extLst>
      <p:ext uri="{BB962C8B-B14F-4D97-AF65-F5344CB8AC3E}">
        <p14:creationId xmlns:p14="http://schemas.microsoft.com/office/powerpoint/2010/main" val="35506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FDE8-80D8-AB59-5F66-AF45EA739F84}"/>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5F298F9A-A885-FDE4-0C7C-A537188E4E4E}"/>
              </a:ext>
            </a:extLst>
          </p:cNvPr>
          <p:cNvSpPr>
            <a:spLocks noGrp="1"/>
          </p:cNvSpPr>
          <p:nvPr>
            <p:ph type="body" sz="quarter" idx="10"/>
          </p:nvPr>
        </p:nvSpPr>
        <p:spPr>
          <a:xfrm>
            <a:off x="462014" y="1545166"/>
            <a:ext cx="11729986" cy="4664045"/>
          </a:xfrm>
        </p:spPr>
        <p:txBody>
          <a:bodyPr/>
          <a:lstStyle/>
          <a:p>
            <a:r>
              <a:rPr lang="en-US" sz="2400" dirty="0">
                <a:solidFill>
                  <a:srgbClr val="000000"/>
                </a:solidFill>
              </a:rPr>
              <a:t>NNDSS website: </a:t>
            </a:r>
            <a:r>
              <a:rPr lang="en-US" sz="2000" dirty="0">
                <a:hlinkClick r:id="rId2"/>
              </a:rPr>
              <a:t>https://ndc.services.cdc.gov/event-codes-other-surveillance-resources/</a:t>
            </a:r>
            <a:endParaRPr lang="en-US" sz="2000" dirty="0"/>
          </a:p>
          <a:p>
            <a:pPr lvl="1"/>
            <a:r>
              <a:rPr lang="en-US" sz="2100" dirty="0">
                <a:solidFill>
                  <a:srgbClr val="000000"/>
                </a:solidFill>
              </a:rPr>
              <a:t>2024 Resources</a:t>
            </a:r>
          </a:p>
          <a:p>
            <a:pPr lvl="2"/>
            <a:r>
              <a:rPr lang="en-US" sz="2000" dirty="0">
                <a:solidFill>
                  <a:srgbClr val="000000"/>
                </a:solidFill>
              </a:rPr>
              <a:t>NNDSS Event Code List</a:t>
            </a:r>
          </a:p>
          <a:p>
            <a:pPr lvl="2"/>
            <a:r>
              <a:rPr lang="en-US" sz="2000" dirty="0">
                <a:solidFill>
                  <a:srgbClr val="000000"/>
                </a:solidFill>
              </a:rPr>
              <a:t>PHIN VADS Value Set for Event Code List</a:t>
            </a:r>
          </a:p>
          <a:p>
            <a:pPr lvl="2"/>
            <a:r>
              <a:rPr lang="en-US" sz="2000" dirty="0">
                <a:solidFill>
                  <a:srgbClr val="000000"/>
                </a:solidFill>
              </a:rPr>
              <a:t>MMWR Weeks Calendar</a:t>
            </a:r>
          </a:p>
          <a:p>
            <a:pPr lvl="2"/>
            <a:r>
              <a:rPr lang="en-US" sz="2000" dirty="0">
                <a:solidFill>
                  <a:srgbClr val="000000"/>
                </a:solidFill>
              </a:rPr>
              <a:t>Notification Requirements</a:t>
            </a:r>
          </a:p>
          <a:p>
            <a:pPr lvl="2"/>
            <a:r>
              <a:rPr lang="en-US" sz="2000" dirty="0">
                <a:solidFill>
                  <a:srgbClr val="000000"/>
                </a:solidFill>
              </a:rPr>
              <a:t>Letter to State and Territorial Epidemiologists</a:t>
            </a:r>
          </a:p>
          <a:p>
            <a:pPr lvl="1"/>
            <a:r>
              <a:rPr lang="en-US" sz="2100" dirty="0">
                <a:solidFill>
                  <a:srgbClr val="000000"/>
                </a:solidFill>
              </a:rPr>
              <a:t>Reporting Exceptions for National Notifiable Diseases</a:t>
            </a:r>
          </a:p>
          <a:p>
            <a:r>
              <a:rPr lang="en-US" sz="2400" dirty="0">
                <a:solidFill>
                  <a:srgbClr val="000000"/>
                </a:solidFill>
              </a:rPr>
              <a:t>NNDSS Case Definitions: </a:t>
            </a:r>
            <a:r>
              <a:rPr lang="en-US" sz="2000" dirty="0">
                <a:hlinkClick r:id="rId3"/>
              </a:rPr>
              <a:t>https://ndc.services.cdc.gov/</a:t>
            </a:r>
            <a:endParaRPr lang="en-US" sz="2000" dirty="0"/>
          </a:p>
          <a:p>
            <a:pPr lvl="1"/>
            <a:r>
              <a:rPr lang="en-US" sz="2100" dirty="0">
                <a:solidFill>
                  <a:srgbClr val="000000"/>
                </a:solidFill>
              </a:rPr>
              <a:t>2024 updates to be posted soon</a:t>
            </a:r>
          </a:p>
          <a:p>
            <a:r>
              <a:rPr lang="en-US" sz="2400" dirty="0">
                <a:solidFill>
                  <a:srgbClr val="000000"/>
                </a:solidFill>
              </a:rPr>
              <a:t>CSTE Position Statement Archive: </a:t>
            </a:r>
            <a:r>
              <a:rPr lang="en-US" sz="2000" dirty="0">
                <a:hlinkClick r:id="rId4"/>
              </a:rPr>
              <a:t>www.cste.org/general/custom.asp?page=PositionStatements</a:t>
            </a:r>
            <a:r>
              <a:rPr lang="en-US" sz="2000" dirty="0"/>
              <a:t> </a:t>
            </a:r>
          </a:p>
          <a:p>
            <a:pPr lvl="1"/>
            <a:r>
              <a:rPr lang="en-US" sz="2100" dirty="0">
                <a:solidFill>
                  <a:srgbClr val="000000"/>
                </a:solidFill>
              </a:rPr>
              <a:t>Direct links included throughout this presentation</a:t>
            </a:r>
          </a:p>
        </p:txBody>
      </p:sp>
      <p:sp>
        <p:nvSpPr>
          <p:cNvPr id="4" name="Slide Number Placeholder 3">
            <a:extLst>
              <a:ext uri="{FF2B5EF4-FFF2-40B4-BE49-F238E27FC236}">
                <a16:creationId xmlns:a16="http://schemas.microsoft.com/office/drawing/2014/main" id="{BE716630-A225-F391-1FA1-09842C317D02}"/>
              </a:ext>
            </a:extLst>
          </p:cNvPr>
          <p:cNvSpPr txBox="1">
            <a:spLocks/>
          </p:cNvSpPr>
          <p:nvPr/>
        </p:nvSpPr>
        <p:spPr>
          <a:xfrm>
            <a:off x="11576050" y="6313488"/>
            <a:ext cx="615950" cy="3667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2FA08C-26E4-CA4A-8F70-5CDDC8BEA5E9}" type="slidenum">
              <a:rPr lang="en-US" smtClean="0"/>
              <a:pPr/>
              <a:t>30</a:t>
            </a:fld>
            <a:endParaRPr lang="en-US" dirty="0"/>
          </a:p>
        </p:txBody>
      </p:sp>
    </p:spTree>
    <p:extLst>
      <p:ext uri="{BB962C8B-B14F-4D97-AF65-F5344CB8AC3E}">
        <p14:creationId xmlns:p14="http://schemas.microsoft.com/office/powerpoint/2010/main" val="1387144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609600" y="1602557"/>
            <a:ext cx="10972800" cy="2165878"/>
          </a:xfrm>
        </p:spPr>
        <p:txBody>
          <a:bodyPr/>
          <a:lstStyle/>
          <a:p>
            <a:r>
              <a:rPr lang="en-US" sz="4000" dirty="0"/>
              <a:t>Data standardization</a:t>
            </a:r>
          </a:p>
        </p:txBody>
      </p:sp>
      <p:sp>
        <p:nvSpPr>
          <p:cNvPr id="3" name="Slide Number Placeholder 2">
            <a:extLst>
              <a:ext uri="{FF2B5EF4-FFF2-40B4-BE49-F238E27FC236}">
                <a16:creationId xmlns:a16="http://schemas.microsoft.com/office/drawing/2014/main" id="{6AAB81C6-94BD-CB7B-B154-6CAD4916B81A}"/>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31</a:t>
            </a:fld>
            <a:endParaRPr lang="en-US" dirty="0"/>
          </a:p>
        </p:txBody>
      </p:sp>
    </p:spTree>
    <p:extLst>
      <p:ext uri="{BB962C8B-B14F-4D97-AF65-F5344CB8AC3E}">
        <p14:creationId xmlns:p14="http://schemas.microsoft.com/office/powerpoint/2010/main" val="897768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489529" y="1521547"/>
            <a:ext cx="4996872" cy="2163761"/>
          </a:xfrm>
        </p:spPr>
        <p:txBody>
          <a:bodyPr>
            <a:noAutofit/>
          </a:bodyPr>
          <a:lstStyle/>
          <a:p>
            <a:r>
              <a:rPr lang="en-US" sz="4000" dirty="0">
                <a:solidFill>
                  <a:srgbClr val="0033A1"/>
                </a:solidFill>
              </a:rPr>
              <a:t>CSTE/CDC case surveillance data standardization efforts</a:t>
            </a:r>
          </a:p>
        </p:txBody>
      </p:sp>
      <p:sp>
        <p:nvSpPr>
          <p:cNvPr id="4" name="Content Placeholder 3">
            <a:extLst>
              <a:ext uri="{FF2B5EF4-FFF2-40B4-BE49-F238E27FC236}">
                <a16:creationId xmlns:a16="http://schemas.microsoft.com/office/drawing/2014/main" id="{65739316-1A3A-DD04-972C-371A3E4D9ADD}"/>
              </a:ext>
            </a:extLst>
          </p:cNvPr>
          <p:cNvSpPr>
            <a:spLocks noGrp="1"/>
          </p:cNvSpPr>
          <p:nvPr>
            <p:ph type="body" sz="quarter" idx="10"/>
          </p:nvPr>
        </p:nvSpPr>
        <p:spPr>
          <a:xfrm>
            <a:off x="6312911" y="800605"/>
            <a:ext cx="5264727" cy="5256790"/>
          </a:xfrm>
        </p:spPr>
        <p:txBody>
          <a:bodyPr>
            <a:normAutofit fontScale="85000" lnSpcReduction="10000"/>
          </a:bodyPr>
          <a:lstStyle/>
          <a:p>
            <a:pPr marL="457189" indent="-457189">
              <a:lnSpc>
                <a:spcPct val="115000"/>
              </a:lnSpc>
              <a:spcBef>
                <a:spcPts val="0"/>
              </a:spcBef>
              <a:spcAft>
                <a:spcPts val="0"/>
              </a:spcAft>
              <a:buClr>
                <a:srgbClr val="003BC0"/>
              </a:buClr>
              <a:buFont typeface="Wingdings 2" panose="05020102010507070707" pitchFamily="18" charset="2"/>
              <a:buChar char=""/>
            </a:pPr>
            <a:r>
              <a:rPr lang="en-US" sz="2400" i="1" dirty="0">
                <a:latin typeface="Calibri" panose="020F0502020204030204" pitchFamily="34" charset="0"/>
                <a:ea typeface="Calibri" panose="020F0502020204030204" pitchFamily="34" charset="0"/>
                <a:cs typeface="Arial" panose="020B0604020202020204" pitchFamily="34" charset="0"/>
              </a:rPr>
              <a:t>Hospitalization</a:t>
            </a:r>
          </a:p>
          <a:p>
            <a:pPr marL="457189" indent="-457189">
              <a:lnSpc>
                <a:spcPct val="115000"/>
              </a:lnSpc>
              <a:spcBef>
                <a:spcPts val="0"/>
              </a:spcBef>
              <a:spcAft>
                <a:spcPts val="0"/>
              </a:spcAft>
              <a:buClr>
                <a:srgbClr val="003BC0"/>
              </a:buClr>
              <a:buFont typeface="Wingdings 2" panose="05020102010507070707" pitchFamily="18" charset="2"/>
              <a:buChar char=""/>
            </a:pPr>
            <a:r>
              <a:rPr lang="en-US" sz="2400" i="1" dirty="0">
                <a:latin typeface="Calibri" panose="020F0502020204030204" pitchFamily="34" charset="0"/>
                <a:ea typeface="Calibri" panose="020F0502020204030204" pitchFamily="34" charset="0"/>
                <a:cs typeface="Arial" panose="020B0604020202020204" pitchFamily="34" charset="0"/>
              </a:rPr>
              <a:t>Travel history</a:t>
            </a:r>
          </a:p>
          <a:p>
            <a:pPr marL="457189" indent="-457189">
              <a:lnSpc>
                <a:spcPct val="115000"/>
              </a:lnSpc>
              <a:spcBef>
                <a:spcPts val="0"/>
              </a:spcBef>
              <a:spcAft>
                <a:spcPts val="0"/>
              </a:spcAft>
              <a:buClr>
                <a:srgbClr val="003BC0"/>
              </a:buClr>
              <a:buFont typeface="Wingdings 2" panose="05020102010507070707" pitchFamily="18" charset="2"/>
              <a:buChar char=""/>
            </a:pPr>
            <a:r>
              <a:rPr lang="en-US" sz="2400" i="1" dirty="0">
                <a:latin typeface="Calibri" panose="020F0502020204030204" pitchFamily="34" charset="0"/>
                <a:ea typeface="Calibri" panose="020F0502020204030204" pitchFamily="34" charset="0"/>
                <a:cs typeface="Arial" panose="020B0604020202020204" pitchFamily="34" charset="0"/>
              </a:rPr>
              <a:t>Pregnancy</a:t>
            </a:r>
          </a:p>
          <a:p>
            <a:pPr marL="457189" indent="-457189">
              <a:lnSpc>
                <a:spcPct val="115000"/>
              </a:lnSpc>
              <a:spcBef>
                <a:spcPts val="0"/>
              </a:spcBef>
              <a:spcAft>
                <a:spcPts val="0"/>
              </a:spcAft>
              <a:buClr>
                <a:srgbClr val="003BC0"/>
              </a:buClr>
              <a:buFont typeface="Wingdings 2" panose="05020102010507070707" pitchFamily="18" charset="2"/>
              <a:buChar char=""/>
            </a:pPr>
            <a:r>
              <a:rPr lang="en-US" sz="2400" i="1" dirty="0">
                <a:latin typeface="Calibri" panose="020F0502020204030204" pitchFamily="34" charset="0"/>
                <a:ea typeface="Calibri" panose="020F0502020204030204" pitchFamily="34" charset="0"/>
                <a:cs typeface="Arial" panose="020B0604020202020204" pitchFamily="34" charset="0"/>
              </a:rPr>
              <a:t>Industry and occupation</a:t>
            </a:r>
          </a:p>
          <a:p>
            <a:pPr marL="457189" indent="-457189">
              <a:lnSpc>
                <a:spcPct val="115000"/>
              </a:lnSpc>
              <a:spcBef>
                <a:spcPts val="0"/>
              </a:spcBef>
              <a:spcAft>
                <a:spcPts val="0"/>
              </a:spcAft>
              <a:buClr>
                <a:srgbClr val="003BC0"/>
              </a:buClr>
              <a:buFont typeface="Wingdings 2" panose="05020102010507070707" pitchFamily="18" charset="2"/>
              <a:buChar char=""/>
            </a:pPr>
            <a:r>
              <a:rPr lang="en-US" sz="2400" i="1" dirty="0">
                <a:latin typeface="Calibri" panose="020F0502020204030204" pitchFamily="34" charset="0"/>
                <a:ea typeface="Calibri" panose="020F0502020204030204" pitchFamily="34" charset="0"/>
                <a:cs typeface="Arial" panose="020B0604020202020204" pitchFamily="34" charset="0"/>
              </a:rPr>
              <a:t>Sexual orientation and gender identity</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Immunization history</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Exposure/risk/underlying conditions</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Death</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Signs/symptoms/clinical manifestations</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Identifiers (case/event-related/laboratory)</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Laboratory</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Medication/treatment</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Race/ethnicity/tribal affiliation</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Reporting source</a:t>
            </a:r>
          </a:p>
          <a:p>
            <a:pPr marL="457189" indent="-457189">
              <a:lnSpc>
                <a:spcPct val="115000"/>
              </a:lnSpc>
              <a:spcBef>
                <a:spcPts val="0"/>
              </a:spcBef>
              <a:spcAft>
                <a:spcPts val="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Disability</a:t>
            </a:r>
          </a:p>
          <a:p>
            <a:pPr marL="457189" indent="-457189">
              <a:lnSpc>
                <a:spcPct val="115000"/>
              </a:lnSpc>
              <a:spcBef>
                <a:spcPts val="0"/>
              </a:spcBef>
              <a:spcAft>
                <a:spcPts val="1600"/>
              </a:spcAft>
              <a:buClr>
                <a:srgbClr val="003BC0"/>
              </a:buCl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Arial" panose="020B0604020202020204" pitchFamily="34" charset="0"/>
              </a:rPr>
              <a:t>Additional social determinants of health</a:t>
            </a:r>
          </a:p>
        </p:txBody>
      </p:sp>
      <p:sp>
        <p:nvSpPr>
          <p:cNvPr id="3" name="Slide Number Placeholder 2">
            <a:extLst>
              <a:ext uri="{FF2B5EF4-FFF2-40B4-BE49-F238E27FC236}">
                <a16:creationId xmlns:a16="http://schemas.microsoft.com/office/drawing/2014/main" id="{6AAB81C6-94BD-CB7B-B154-6CAD4916B81A}"/>
              </a:ext>
            </a:extLst>
          </p:cNvPr>
          <p:cNvSpPr>
            <a:spLocks noGrp="1"/>
          </p:cNvSpPr>
          <p:nvPr>
            <p:ph type="sldNum" sz="quarter" idx="4294967295"/>
          </p:nvPr>
        </p:nvSpPr>
        <p:spPr>
          <a:xfrm>
            <a:off x="11577638" y="6313488"/>
            <a:ext cx="614362" cy="365125"/>
          </a:xfrm>
          <a:prstGeom prst="rect">
            <a:avLst/>
          </a:prstGeom>
        </p:spPr>
        <p:txBody>
          <a:bodyPr/>
          <a:lstStyle/>
          <a:p>
            <a:fld id="{0C2FA08C-26E4-CA4A-8F70-5CDDC8BEA5E9}" type="slidenum">
              <a:rPr lang="en-US" smtClean="0"/>
              <a:pPr/>
              <a:t>32</a:t>
            </a:fld>
            <a:endParaRPr lang="en-US" dirty="0"/>
          </a:p>
        </p:txBody>
      </p:sp>
    </p:spTree>
    <p:extLst>
      <p:ext uri="{BB962C8B-B14F-4D97-AF65-F5344CB8AC3E}">
        <p14:creationId xmlns:p14="http://schemas.microsoft.com/office/powerpoint/2010/main" val="490645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F855-07D5-5FEE-8391-331D243F0CD2}"/>
              </a:ext>
            </a:extLst>
          </p:cNvPr>
          <p:cNvSpPr>
            <a:spLocks noGrp="1"/>
          </p:cNvSpPr>
          <p:nvPr>
            <p:ph type="title"/>
          </p:nvPr>
        </p:nvSpPr>
        <p:spPr/>
        <p:txBody>
          <a:bodyPr/>
          <a:lstStyle/>
          <a:p>
            <a:r>
              <a:rPr lang="en-US" dirty="0">
                <a:solidFill>
                  <a:srgbClr val="0033A1"/>
                </a:solidFill>
              </a:rPr>
              <a:t>Be part of the future of case notification</a:t>
            </a:r>
          </a:p>
        </p:txBody>
      </p:sp>
      <p:pic>
        <p:nvPicPr>
          <p:cNvPr id="7" name="Picture 6" descr="Colleagues huddle">
            <a:extLst>
              <a:ext uri="{FF2B5EF4-FFF2-40B4-BE49-F238E27FC236}">
                <a16:creationId xmlns:a16="http://schemas.microsoft.com/office/drawing/2014/main" id="{9FC4B280-12A5-971C-1B97-519A04688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45023"/>
            <a:ext cx="5367485" cy="3578323"/>
          </a:xfrm>
          <a:prstGeom prst="rect">
            <a:avLst/>
          </a:prstGeom>
        </p:spPr>
      </p:pic>
      <p:sp>
        <p:nvSpPr>
          <p:cNvPr id="3" name="Content Placeholder 2">
            <a:extLst>
              <a:ext uri="{FF2B5EF4-FFF2-40B4-BE49-F238E27FC236}">
                <a16:creationId xmlns:a16="http://schemas.microsoft.com/office/drawing/2014/main" id="{C8919DFB-EDB5-19AF-71D4-84C625A8C527}"/>
              </a:ext>
            </a:extLst>
          </p:cNvPr>
          <p:cNvSpPr>
            <a:spLocks noGrp="1"/>
          </p:cNvSpPr>
          <p:nvPr>
            <p:ph type="body" sz="quarter" idx="10"/>
          </p:nvPr>
        </p:nvSpPr>
        <p:spPr>
          <a:xfrm>
            <a:off x="6089650" y="2147829"/>
            <a:ext cx="5486400" cy="3172710"/>
          </a:xfrm>
        </p:spPr>
        <p:txBody>
          <a:bodyPr anchor="ctr"/>
          <a:lstStyle/>
          <a:p>
            <a:pPr marL="380990" indent="-380990">
              <a:buClr>
                <a:srgbClr val="0033A1"/>
              </a:buClr>
            </a:pPr>
            <a:r>
              <a:rPr lang="en-US" sz="2400" dirty="0">
                <a:ea typeface="Calibri" panose="020F0502020204030204" pitchFamily="34" charset="0"/>
                <a:cs typeface="Arial" panose="020B0604020202020204" pitchFamily="34" charset="0"/>
              </a:rPr>
              <a:t>Sign-up for a </a:t>
            </a:r>
            <a:r>
              <a:rPr lang="en-US" sz="2400" dirty="0">
                <a:ea typeface="Calibri" panose="020F0502020204030204" pitchFamily="34" charset="0"/>
                <a:cs typeface="Arial" panose="020B0604020202020204" pitchFamily="34" charset="0"/>
                <a:hlinkClick r:id="rId3"/>
              </a:rPr>
              <a:t>Data Element Specific Team</a:t>
            </a:r>
            <a:r>
              <a:rPr lang="en-US" sz="2400" dirty="0">
                <a:ea typeface="Calibri" panose="020F0502020204030204" pitchFamily="34" charset="0"/>
                <a:cs typeface="Arial" panose="020B0604020202020204" pitchFamily="34" charset="0"/>
              </a:rPr>
              <a:t>, using the Smartsheet link.</a:t>
            </a:r>
          </a:p>
          <a:p>
            <a:pPr marL="380990" indent="-380990">
              <a:buClr>
                <a:srgbClr val="0033A1"/>
              </a:buClr>
            </a:pPr>
            <a:endParaRPr lang="en-US" sz="2400" dirty="0">
              <a:ea typeface="Calibri" panose="020F0502020204030204" pitchFamily="34" charset="0"/>
              <a:cs typeface="Arial" panose="020B0604020202020204" pitchFamily="34" charset="0"/>
            </a:endParaRPr>
          </a:p>
          <a:p>
            <a:pPr marL="380990" indent="-380990">
              <a:buClr>
                <a:srgbClr val="0033A1"/>
              </a:buClr>
            </a:pPr>
            <a:r>
              <a:rPr lang="en-US" sz="2400" dirty="0">
                <a:ea typeface="Calibri" panose="020F0502020204030204" pitchFamily="34" charset="0"/>
                <a:cs typeface="Arial" panose="020B0604020202020204" pitchFamily="34" charset="0"/>
              </a:rPr>
              <a:t>Contact Becky Lampkins (CSTE) at </a:t>
            </a:r>
            <a:r>
              <a:rPr lang="en-US" sz="2400" u="sng" dirty="0">
                <a:solidFill>
                  <a:srgbClr val="0000FF"/>
                </a:solidFill>
                <a:ea typeface="Calibri" panose="020F0502020204030204" pitchFamily="34" charset="0"/>
                <a:cs typeface="Arial" panose="020B0604020202020204" pitchFamily="34" charset="0"/>
                <a:hlinkClick r:id="rId4"/>
              </a:rPr>
              <a:t>blampkins@cste.org</a:t>
            </a:r>
            <a:r>
              <a:rPr lang="en-US" sz="2400" dirty="0">
                <a:ea typeface="Calibri" panose="020F0502020204030204" pitchFamily="34" charset="0"/>
                <a:cs typeface="Arial" panose="020B0604020202020204" pitchFamily="34" charset="0"/>
              </a:rPr>
              <a:t> with any questions.  </a:t>
            </a:r>
            <a:r>
              <a:rPr lang="en-US" dirty="0">
                <a:effectLst/>
              </a:rPr>
              <a:t> </a:t>
            </a:r>
            <a:r>
              <a:rPr lang="en-US" sz="2400" dirty="0">
                <a:ea typeface="Calibri" panose="020F0502020204030204" pitchFamily="34" charset="0"/>
                <a:cs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05E14FBA-6DD0-3A65-C4A0-CBD5DFF3FEB2}"/>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33</a:t>
            </a:fld>
            <a:endParaRPr lang="en-US" dirty="0"/>
          </a:p>
        </p:txBody>
      </p:sp>
    </p:spTree>
    <p:extLst>
      <p:ext uri="{BB962C8B-B14F-4D97-AF65-F5344CB8AC3E}">
        <p14:creationId xmlns:p14="http://schemas.microsoft.com/office/powerpoint/2010/main" val="290157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609600" y="1602557"/>
            <a:ext cx="10972800" cy="2165878"/>
          </a:xfrm>
        </p:spPr>
        <p:txBody>
          <a:bodyPr/>
          <a:lstStyle/>
          <a:p>
            <a:r>
              <a:rPr lang="en-US" sz="4000" dirty="0"/>
              <a:t>NNDSS annual data reconciliation process</a:t>
            </a:r>
          </a:p>
        </p:txBody>
      </p:sp>
      <p:sp>
        <p:nvSpPr>
          <p:cNvPr id="3" name="Slide Number Placeholder 2">
            <a:extLst>
              <a:ext uri="{FF2B5EF4-FFF2-40B4-BE49-F238E27FC236}">
                <a16:creationId xmlns:a16="http://schemas.microsoft.com/office/drawing/2014/main" id="{6AAB81C6-94BD-CB7B-B154-6CAD4916B81A}"/>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34</a:t>
            </a:fld>
            <a:endParaRPr lang="en-US" dirty="0"/>
          </a:p>
        </p:txBody>
      </p:sp>
    </p:spTree>
    <p:extLst>
      <p:ext uri="{BB962C8B-B14F-4D97-AF65-F5344CB8AC3E}">
        <p14:creationId xmlns:p14="http://schemas.microsoft.com/office/powerpoint/2010/main" val="184497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D7C2-2782-C9C0-F86F-D949E5A7CAEB}"/>
              </a:ext>
            </a:extLst>
          </p:cNvPr>
          <p:cNvSpPr>
            <a:spLocks noGrp="1"/>
          </p:cNvSpPr>
          <p:nvPr>
            <p:ph type="title"/>
          </p:nvPr>
        </p:nvSpPr>
        <p:spPr/>
        <p:txBody>
          <a:bodyPr>
            <a:normAutofit/>
          </a:bodyPr>
          <a:lstStyle/>
          <a:p>
            <a:r>
              <a:rPr lang="en-US" dirty="0"/>
              <a:t>CDC will continue to use the new and improved portal for data reconciliation</a:t>
            </a:r>
          </a:p>
        </p:txBody>
      </p:sp>
      <p:sp>
        <p:nvSpPr>
          <p:cNvPr id="3" name="Content Placeholder 2">
            <a:extLst>
              <a:ext uri="{FF2B5EF4-FFF2-40B4-BE49-F238E27FC236}">
                <a16:creationId xmlns:a16="http://schemas.microsoft.com/office/drawing/2014/main" id="{9FD4ECD6-5E86-3E6A-C512-6F3E18F36E4C}"/>
              </a:ext>
            </a:extLst>
          </p:cNvPr>
          <p:cNvSpPr>
            <a:spLocks noGrp="1"/>
          </p:cNvSpPr>
          <p:nvPr>
            <p:ph type="body" sz="quarter" idx="10"/>
          </p:nvPr>
        </p:nvSpPr>
        <p:spPr>
          <a:xfrm>
            <a:off x="609600" y="1838227"/>
            <a:ext cx="10972800" cy="4475260"/>
          </a:xfrm>
        </p:spPr>
        <p:txBody>
          <a:bodyPr/>
          <a:lstStyle/>
          <a:p>
            <a:pPr marL="457189" indent="-457189"/>
            <a:r>
              <a:rPr lang="en-US" dirty="0">
                <a:solidFill>
                  <a:srgbClr val="000000"/>
                </a:solidFill>
              </a:rPr>
              <a:t>Review and approval within Message Validation, Processing, and Provisioning System (MVPS) portal</a:t>
            </a:r>
          </a:p>
          <a:p>
            <a:pPr marL="457189" indent="-457189"/>
            <a:endParaRPr lang="en-US" sz="1333" dirty="0">
              <a:solidFill>
                <a:srgbClr val="000000"/>
              </a:solidFill>
            </a:endParaRPr>
          </a:p>
          <a:p>
            <a:pPr marL="457189" indent="-457189"/>
            <a:r>
              <a:rPr lang="en-US" dirty="0">
                <a:solidFill>
                  <a:srgbClr val="000000"/>
                </a:solidFill>
              </a:rPr>
              <a:t>CDC continuing to gather feedback and make improvements</a:t>
            </a:r>
          </a:p>
          <a:p>
            <a:pPr marL="1200121" lvl="1" indent="-457189"/>
            <a:r>
              <a:rPr lang="en-US" sz="2400" dirty="0">
                <a:solidFill>
                  <a:srgbClr val="000000"/>
                </a:solidFill>
              </a:rPr>
              <a:t>Any substantive changes will be in collaboration with jurisdictions and CDC programs</a:t>
            </a:r>
          </a:p>
          <a:p>
            <a:pPr marL="1200121" lvl="1" indent="-457189"/>
            <a:endParaRPr lang="en-US" sz="1333" dirty="0">
              <a:solidFill>
                <a:srgbClr val="000000"/>
              </a:solidFill>
            </a:endParaRPr>
          </a:p>
          <a:p>
            <a:pPr marL="457189" indent="-457189"/>
            <a:r>
              <a:rPr lang="en-US" dirty="0">
                <a:solidFill>
                  <a:srgbClr val="000000"/>
                </a:solidFill>
              </a:rPr>
              <a:t>Continue to use tools within MVPS throughout the year</a:t>
            </a:r>
          </a:p>
          <a:p>
            <a:pPr marL="1200121" lvl="1" indent="-457189"/>
            <a:r>
              <a:rPr lang="en-US" sz="2400" dirty="0">
                <a:solidFill>
                  <a:srgbClr val="000000"/>
                </a:solidFill>
              </a:rPr>
              <a:t>Monitor messages </a:t>
            </a:r>
          </a:p>
          <a:p>
            <a:pPr marL="1200121" lvl="1" indent="-457189"/>
            <a:r>
              <a:rPr lang="en-US" sz="2400" dirty="0">
                <a:solidFill>
                  <a:srgbClr val="000000"/>
                </a:solidFill>
              </a:rPr>
              <a:t>Correct discrepancies </a:t>
            </a:r>
          </a:p>
          <a:p>
            <a:pPr marL="457189" indent="-457189"/>
            <a:endParaRPr lang="en-US" dirty="0"/>
          </a:p>
        </p:txBody>
      </p:sp>
      <p:sp>
        <p:nvSpPr>
          <p:cNvPr id="4" name="Slide Number Placeholder 3">
            <a:extLst>
              <a:ext uri="{FF2B5EF4-FFF2-40B4-BE49-F238E27FC236}">
                <a16:creationId xmlns:a16="http://schemas.microsoft.com/office/drawing/2014/main" id="{9FAFECCD-F15A-DABF-A7EA-D419D913341E}"/>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z="1600"/>
              <a:pPr/>
              <a:t>35</a:t>
            </a:fld>
            <a:endParaRPr lang="en-US" dirty="0"/>
          </a:p>
        </p:txBody>
      </p:sp>
    </p:spTree>
    <p:extLst>
      <p:ext uri="{BB962C8B-B14F-4D97-AF65-F5344CB8AC3E}">
        <p14:creationId xmlns:p14="http://schemas.microsoft.com/office/powerpoint/2010/main" val="1896760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Q &amp; A</a:t>
            </a:r>
          </a:p>
        </p:txBody>
      </p:sp>
      <p:pic>
        <p:nvPicPr>
          <p:cNvPr id="5" name="Picture 4" descr="Image indicating a question can be asked. " title="Question and Answer Slide">
            <a:extLst>
              <a:ext uri="{FF2B5EF4-FFF2-40B4-BE49-F238E27FC236}">
                <a16:creationId xmlns:a16="http://schemas.microsoft.com/office/drawing/2014/main" id="{D3DD2E9E-877B-7319-A142-50CEFD313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817" y="1484136"/>
            <a:ext cx="7164395" cy="4893713"/>
          </a:xfrm>
          <a:prstGeom prst="rect">
            <a:avLst/>
          </a:prstGeom>
        </p:spPr>
      </p:pic>
    </p:spTree>
    <p:extLst>
      <p:ext uri="{BB962C8B-B14F-4D97-AF65-F5344CB8AC3E}">
        <p14:creationId xmlns:p14="http://schemas.microsoft.com/office/powerpoint/2010/main" val="2708321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3D81-B284-6837-BF26-641BDE93CBF6}"/>
              </a:ext>
            </a:extLst>
          </p:cNvPr>
          <p:cNvSpPr txBox="1">
            <a:spLocks noGrp="1" noChangeArrowheads="1"/>
          </p:cNvSpPr>
          <p:nvPr>
            <p:ph type="title" idx="4294967295"/>
          </p:nvPr>
        </p:nvSpPr>
        <p:spPr>
          <a:xfrm>
            <a:off x="466336" y="260038"/>
            <a:ext cx="11471664" cy="13316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1219140" rtl="0" eaLnBrk="0" fontAlgn="base" latinLnBrk="0" hangingPunct="0">
              <a:lnSpc>
                <a:spcPct val="100000"/>
              </a:lnSpc>
              <a:spcBef>
                <a:spcPct val="0"/>
              </a:spcBef>
              <a:spcAft>
                <a:spcPts val="80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rPr>
              <a:t>Thank you!</a:t>
            </a:r>
            <a:endParaRPr kumimoji="0" lang="en-US" altLang="en-US" sz="3733"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endParaRPr>
          </a:p>
          <a:p>
            <a:pPr marL="0" marR="0" lvl="0" indent="0" algn="l" defTabSz="121914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rPr>
              <a:t>Next NNDSS eSHARE: February 20, 2024</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US" altLang="en-US" sz="5333" b="0" i="0" u="none" strike="noStrike" kern="1200" cap="none" spc="0" normalizeH="0" baseline="0" noProof="0" dirty="0">
              <a:ln>
                <a:noFill/>
              </a:ln>
              <a:solidFill>
                <a:srgbClr val="0F56DC"/>
              </a:solidFill>
              <a:effectLst/>
              <a:uLnTx/>
              <a:uFillTx/>
              <a:latin typeface="Avenir Next LT Pro Demi" panose="020B0704020202020204" pitchFamily="34" charset="0"/>
              <a:ea typeface="+mj-ea"/>
              <a:cs typeface="+mj-cs"/>
            </a:endParaRPr>
          </a:p>
        </p:txBody>
      </p:sp>
      <p:pic>
        <p:nvPicPr>
          <p:cNvPr id="3" name="Graphic 2" descr="Open book with solid fill">
            <a:extLst>
              <a:ext uri="{FF2B5EF4-FFF2-40B4-BE49-F238E27FC236}">
                <a16:creationId xmlns:a16="http://schemas.microsoft.com/office/drawing/2014/main" id="{C72DCD70-0043-FA9F-8EC5-A9D5420B6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6739" y="1848077"/>
            <a:ext cx="808679" cy="808679"/>
          </a:xfrm>
          <a:prstGeom prst="rect">
            <a:avLst/>
          </a:prstGeom>
        </p:spPr>
      </p:pic>
      <p:sp>
        <p:nvSpPr>
          <p:cNvPr id="4" name="Content Placeholder 2">
            <a:extLst>
              <a:ext uri="{FF2B5EF4-FFF2-40B4-BE49-F238E27FC236}">
                <a16:creationId xmlns:a16="http://schemas.microsoft.com/office/drawing/2014/main" id="{219ED08D-2FB3-8D19-1085-035E6690EA9B}"/>
              </a:ext>
            </a:extLst>
          </p:cNvPr>
          <p:cNvSpPr txBox="1">
            <a:spLocks/>
          </p:cNvSpPr>
          <p:nvPr/>
        </p:nvSpPr>
        <p:spPr bwMode="auto">
          <a:xfrm>
            <a:off x="199075"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Subscribe to </a:t>
            </a:r>
            <a:b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br>
            <a:r>
              <a:rPr kumimoji="0" lang="en-US" altLang="en-US" sz="1733" b="0" i="1" u="none" strike="noStrike" kern="1200" cap="none" spc="0" normalizeH="0" baseline="0" noProof="0" dirty="0">
                <a:ln>
                  <a:noFill/>
                </a:ln>
                <a:solidFill>
                  <a:srgbClr val="28434E"/>
                </a:solidFill>
                <a:effectLst/>
                <a:uLnTx/>
                <a:uFillTx/>
                <a:latin typeface="AvenirNext LT Pro Regular" panose="020B0504020202020204" pitchFamily="34" charset="77"/>
                <a:hlinkClick r:id="rId5"/>
              </a:rPr>
              <a:t>Case Surveillance News</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6" name="Graphic 5" descr="Blueprint with solid fill">
            <a:extLst>
              <a:ext uri="{FF2B5EF4-FFF2-40B4-BE49-F238E27FC236}">
                <a16:creationId xmlns:a16="http://schemas.microsoft.com/office/drawing/2014/main" id="{461D9587-9057-19D5-A3A3-8C3D699140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4787" y="1848077"/>
            <a:ext cx="808679" cy="808679"/>
          </a:xfrm>
          <a:prstGeom prst="rect">
            <a:avLst/>
          </a:prstGeom>
        </p:spPr>
      </p:pic>
      <p:sp>
        <p:nvSpPr>
          <p:cNvPr id="7" name="Content Placeholder 2">
            <a:extLst>
              <a:ext uri="{FF2B5EF4-FFF2-40B4-BE49-F238E27FC236}">
                <a16:creationId xmlns:a16="http://schemas.microsoft.com/office/drawing/2014/main" id="{DB43BA15-7EB6-0682-4084-51C7068F3DAE}"/>
              </a:ext>
            </a:extLst>
          </p:cNvPr>
          <p:cNvSpPr txBox="1">
            <a:spLocks/>
          </p:cNvSpPr>
          <p:nvPr/>
        </p:nvSpPr>
        <p:spPr bwMode="auto">
          <a:xfrm>
            <a:off x="3214475" y="270548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Access NNDSS’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5"/>
              </a:rPr>
              <a:t>Technical Resource Center</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8" name="Graphic 7" descr="Cloud Computing with solid fill">
            <a:extLst>
              <a:ext uri="{FF2B5EF4-FFF2-40B4-BE49-F238E27FC236}">
                <a16:creationId xmlns:a16="http://schemas.microsoft.com/office/drawing/2014/main" id="{CF486A8F-3175-C174-37C2-E86C662F88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9033" y="1848077"/>
            <a:ext cx="808679" cy="808679"/>
          </a:xfrm>
          <a:prstGeom prst="rect">
            <a:avLst/>
          </a:prstGeom>
        </p:spPr>
      </p:pic>
      <p:sp>
        <p:nvSpPr>
          <p:cNvPr id="9" name="Content Placeholder 2">
            <a:extLst>
              <a:ext uri="{FF2B5EF4-FFF2-40B4-BE49-F238E27FC236}">
                <a16:creationId xmlns:a16="http://schemas.microsoft.com/office/drawing/2014/main" id="{8F62E3BD-3D78-C277-5E63-1F2BC8F47E6B}"/>
              </a:ext>
            </a:extLst>
          </p:cNvPr>
          <p:cNvSpPr txBox="1">
            <a:spLocks/>
          </p:cNvSpPr>
          <p:nvPr/>
        </p:nvSpPr>
        <p:spPr bwMode="auto">
          <a:xfrm>
            <a:off x="6154453"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Email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0"/>
              </a:rPr>
              <a:t>edx@cdc.gov</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 for technical help</a:t>
            </a:r>
          </a:p>
        </p:txBody>
      </p:sp>
      <p:pic>
        <p:nvPicPr>
          <p:cNvPr id="10" name="Graphic 9" descr="Blockchain with solid fill">
            <a:extLst>
              <a:ext uri="{FF2B5EF4-FFF2-40B4-BE49-F238E27FC236}">
                <a16:creationId xmlns:a16="http://schemas.microsoft.com/office/drawing/2014/main" id="{BA5C72EA-9314-B7E4-B7EC-C32ABFEDFD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08106" y="1848077"/>
            <a:ext cx="808679" cy="808679"/>
          </a:xfrm>
          <a:prstGeom prst="rect">
            <a:avLst/>
          </a:prstGeom>
        </p:spPr>
      </p:pic>
      <p:sp>
        <p:nvSpPr>
          <p:cNvPr id="11" name="Content Placeholder 2">
            <a:extLst>
              <a:ext uri="{FF2B5EF4-FFF2-40B4-BE49-F238E27FC236}">
                <a16:creationId xmlns:a16="http://schemas.microsoft.com/office/drawing/2014/main" id="{6C7F112F-730A-D920-C2DC-62B4F229F505}"/>
              </a:ext>
            </a:extLst>
          </p:cNvPr>
          <p:cNvSpPr txBox="1">
            <a:spLocks/>
          </p:cNvSpPr>
          <p:nvPr/>
        </p:nvSpPr>
        <p:spPr bwMode="auto">
          <a:xfrm>
            <a:off x="9094428" y="270548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Learn about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3"/>
              </a:rPr>
              <a:t>case surveillance modernization</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spTree>
    <p:extLst>
      <p:ext uri="{BB962C8B-B14F-4D97-AF65-F5344CB8AC3E}">
        <p14:creationId xmlns:p14="http://schemas.microsoft.com/office/powerpoint/2010/main" val="44403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327F-E6F1-1F4B-0211-4056F934731F}"/>
              </a:ext>
            </a:extLst>
          </p:cNvPr>
          <p:cNvSpPr>
            <a:spLocks noGrp="1"/>
          </p:cNvSpPr>
          <p:nvPr>
            <p:ph type="title"/>
          </p:nvPr>
        </p:nvSpPr>
        <p:spPr/>
        <p:txBody>
          <a:bodyPr/>
          <a:lstStyle/>
          <a:p>
            <a:r>
              <a:rPr lang="en-US" dirty="0"/>
              <a:t>Title </a:t>
            </a:r>
          </a:p>
        </p:txBody>
      </p:sp>
      <p:sp>
        <p:nvSpPr>
          <p:cNvPr id="3" name="Text Placeholder 2">
            <a:extLst>
              <a:ext uri="{FF2B5EF4-FFF2-40B4-BE49-F238E27FC236}">
                <a16:creationId xmlns:a16="http://schemas.microsoft.com/office/drawing/2014/main" id="{F4504FCF-3E19-6D8F-7425-4CD9DE6FBA51}"/>
              </a:ext>
            </a:extLst>
          </p:cNvPr>
          <p:cNvSpPr>
            <a:spLocks noGrp="1"/>
          </p:cNvSpPr>
          <p:nvPr>
            <p:ph type="body" sz="quarter" idx="10"/>
          </p:nvPr>
        </p:nvSpPr>
        <p:spPr/>
        <p:txBody>
          <a:bodyPr/>
          <a:lstStyle/>
          <a:p>
            <a:r>
              <a:rPr lang="en-US" sz="2400" b="1" dirty="0"/>
              <a:t>Text here </a:t>
            </a:r>
          </a:p>
        </p:txBody>
      </p:sp>
      <p:sp>
        <p:nvSpPr>
          <p:cNvPr id="4" name="Slide Number Placeholder 2">
            <a:extLst>
              <a:ext uri="{FF2B5EF4-FFF2-40B4-BE49-F238E27FC236}">
                <a16:creationId xmlns:a16="http://schemas.microsoft.com/office/drawing/2014/main" id="{0ECBE13E-E5FA-A9A4-9FBD-9A7EC14AF99D}"/>
              </a:ext>
            </a:extLst>
          </p:cNvPr>
          <p:cNvSpPr txBox="1">
            <a:spLocks/>
          </p:cNvSpPr>
          <p:nvPr/>
        </p:nvSpPr>
        <p:spPr>
          <a:xfrm>
            <a:off x="7924800" y="6000752"/>
            <a:ext cx="3657600" cy="486833"/>
          </a:xfrm>
          <a:prstGeom prst="rect">
            <a:avLst/>
          </a:prstGeom>
        </p:spPr>
        <p:txBody>
          <a:bodyPr vert="horz" lIns="121920" tIns="60960" rIns="121920" bIns="6096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1219170" fontAlgn="auto">
              <a:lnSpc>
                <a:spcPct val="100000"/>
              </a:lnSpc>
              <a:spcBef>
                <a:spcPts val="0"/>
              </a:spcBef>
              <a:spcAft>
                <a:spcPts val="0"/>
              </a:spcAft>
              <a:buNone/>
              <a:defRPr/>
            </a:pPr>
            <a:fld id="{B1808B90-C856-4DD9-AE7E-B04D6EB9DAE8}" type="slidenum">
              <a:rPr lang="en-US" sz="2400">
                <a:sym typeface="Arial"/>
              </a:rPr>
              <a:pPr indent="0" defTabSz="1219170" fontAlgn="auto">
                <a:lnSpc>
                  <a:spcPct val="100000"/>
                </a:lnSpc>
                <a:spcBef>
                  <a:spcPts val="0"/>
                </a:spcBef>
                <a:spcAft>
                  <a:spcPts val="0"/>
                </a:spcAft>
                <a:buNone/>
                <a:defRPr/>
              </a:pPr>
              <a:t>4</a:t>
            </a:fld>
            <a:endParaRPr lang="en-US" sz="2400" dirty="0">
              <a:sym typeface="Arial"/>
            </a:endParaRPr>
          </a:p>
        </p:txBody>
      </p:sp>
      <p:pic>
        <p:nvPicPr>
          <p:cNvPr id="5" name="Picture 4" descr="Image providing an Introduction to next set of slides.   A move towards progress">
            <a:extLst>
              <a:ext uri="{FF2B5EF4-FFF2-40B4-BE49-F238E27FC236}">
                <a16:creationId xmlns:a16="http://schemas.microsoft.com/office/drawing/2014/main" id="{0A311A16-2891-4108-CD7E-D2CA5A148166}"/>
              </a:ext>
            </a:extLst>
          </p:cNvPr>
          <p:cNvPicPr>
            <a:picLocks noChangeAspect="1"/>
          </p:cNvPicPr>
          <p:nvPr/>
        </p:nvPicPr>
        <p:blipFill>
          <a:blip r:embed="rId2"/>
          <a:stretch>
            <a:fillRect/>
          </a:stretch>
        </p:blipFill>
        <p:spPr>
          <a:xfrm>
            <a:off x="2" y="0"/>
            <a:ext cx="12191999" cy="6858000"/>
          </a:xfrm>
          <a:prstGeom prst="rect">
            <a:avLst/>
          </a:prstGeom>
        </p:spPr>
      </p:pic>
    </p:spTree>
    <p:extLst>
      <p:ext uri="{BB962C8B-B14F-4D97-AF65-F5344CB8AC3E}">
        <p14:creationId xmlns:p14="http://schemas.microsoft.com/office/powerpoint/2010/main" val="193584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DE37-2DFA-7EE5-8061-08E7DE3A0C79}"/>
              </a:ext>
            </a:extLst>
          </p:cNvPr>
          <p:cNvSpPr>
            <a:spLocks noGrp="1"/>
          </p:cNvSpPr>
          <p:nvPr>
            <p:ph type="title"/>
          </p:nvPr>
        </p:nvSpPr>
        <p:spPr/>
        <p:txBody>
          <a:bodyPr lIns="121920" tIns="60960" rIns="121920" bIns="60960" anchor="b" anchorCtr="0"/>
          <a:lstStyle/>
          <a:p>
            <a:r>
              <a:rPr lang="en-US" sz="3467" dirty="0">
                <a:cs typeface="Calibri"/>
              </a:rPr>
              <a:t>Total Message Mapping Guide (MMG) in Production 2023</a:t>
            </a:r>
            <a:endParaRPr lang="en-US" dirty="0"/>
          </a:p>
        </p:txBody>
      </p:sp>
      <p:sp>
        <p:nvSpPr>
          <p:cNvPr id="3" name="Text Placeholder 2">
            <a:extLst>
              <a:ext uri="{FF2B5EF4-FFF2-40B4-BE49-F238E27FC236}">
                <a16:creationId xmlns:a16="http://schemas.microsoft.com/office/drawing/2014/main" id="{40C0D89C-47BF-5E2D-1D1B-73E2B220D4F2}"/>
              </a:ext>
            </a:extLst>
          </p:cNvPr>
          <p:cNvSpPr>
            <a:spLocks noGrp="1"/>
          </p:cNvSpPr>
          <p:nvPr>
            <p:ph type="body" sz="quarter" idx="10"/>
          </p:nvPr>
        </p:nvSpPr>
        <p:spPr/>
        <p:txBody>
          <a:bodyPr/>
          <a:lstStyle/>
          <a:p>
            <a:pPr marL="0" indent="0">
              <a:buNone/>
            </a:pPr>
            <a:r>
              <a:rPr lang="en-US" sz="2533" dirty="0">
                <a:latin typeface="Calibri"/>
                <a:cs typeface="Calibri"/>
              </a:rPr>
              <a:t> </a:t>
            </a:r>
            <a:endParaRPr lang="en-US" dirty="0"/>
          </a:p>
        </p:txBody>
      </p:sp>
      <p:pic>
        <p:nvPicPr>
          <p:cNvPr id="6" name="Picture 5" descr="Map of total guides in production for a jurisdiction&#10;&#10;Since the webinar on January 18, 2022, the highest number of MMGs in production for a Jurisdiction is 12.  &#10;Top 5 jurisdictions include: &#10;MI 12 &#10;ID and UT 9 &#10;OR and WI 8 ">
            <a:extLst>
              <a:ext uri="{FF2B5EF4-FFF2-40B4-BE49-F238E27FC236}">
                <a16:creationId xmlns:a16="http://schemas.microsoft.com/office/drawing/2014/main" id="{3456D691-02A7-E806-7CCB-B670449E1E22}"/>
              </a:ext>
            </a:extLst>
          </p:cNvPr>
          <p:cNvPicPr>
            <a:picLocks noChangeAspect="1"/>
          </p:cNvPicPr>
          <p:nvPr/>
        </p:nvPicPr>
        <p:blipFill>
          <a:blip r:embed="rId3"/>
          <a:stretch>
            <a:fillRect/>
          </a:stretch>
        </p:blipFill>
        <p:spPr>
          <a:xfrm>
            <a:off x="1056968" y="1349829"/>
            <a:ext cx="8611316" cy="5372498"/>
          </a:xfrm>
          <a:prstGeom prst="rect">
            <a:avLst/>
          </a:prstGeom>
        </p:spPr>
      </p:pic>
      <p:sp>
        <p:nvSpPr>
          <p:cNvPr id="7" name="TextBox 6">
            <a:extLst>
              <a:ext uri="{FF2B5EF4-FFF2-40B4-BE49-F238E27FC236}">
                <a16:creationId xmlns:a16="http://schemas.microsoft.com/office/drawing/2014/main" id="{0D36F668-3ABA-AF8C-5AA4-5F42A426818A}"/>
              </a:ext>
            </a:extLst>
          </p:cNvPr>
          <p:cNvSpPr txBox="1"/>
          <p:nvPr/>
        </p:nvSpPr>
        <p:spPr>
          <a:xfrm>
            <a:off x="9753601" y="5312834"/>
            <a:ext cx="1828800" cy="666977"/>
          </a:xfrm>
          <a:prstGeom prst="rect">
            <a:avLst/>
          </a:prstGeom>
          <a:noFill/>
        </p:spPr>
        <p:txBody>
          <a:bodyPr wrap="square" rtlCol="0">
            <a:spAutoFit/>
          </a:bodyPr>
          <a:lstStyle/>
          <a:p>
            <a:pPr defTabSz="609525" eaLnBrk="1" fontAlgn="auto" hangingPunct="1">
              <a:spcBef>
                <a:spcPts val="0"/>
              </a:spcBef>
              <a:spcAft>
                <a:spcPts val="0"/>
              </a:spcAft>
              <a:defRPr/>
            </a:pPr>
            <a:r>
              <a:rPr lang="en-US" sz="1867" b="1" dirty="0">
                <a:solidFill>
                  <a:srgbClr val="28434E"/>
                </a:solidFill>
                <a:latin typeface="Calibri"/>
              </a:rPr>
              <a:t>Status as of 1/17/2023</a:t>
            </a:r>
          </a:p>
        </p:txBody>
      </p:sp>
      <p:sp>
        <p:nvSpPr>
          <p:cNvPr id="4" name="Slide Number Placeholder 3">
            <a:extLst>
              <a:ext uri="{FF2B5EF4-FFF2-40B4-BE49-F238E27FC236}">
                <a16:creationId xmlns:a16="http://schemas.microsoft.com/office/drawing/2014/main" id="{F1A178FF-600D-8ED5-B6CC-A9F345E9B5BA}"/>
              </a:ext>
            </a:extLst>
          </p:cNvPr>
          <p:cNvSpPr txBox="1">
            <a:spLocks/>
          </p:cNvSpPr>
          <p:nvPr/>
        </p:nvSpPr>
        <p:spPr>
          <a:xfrm>
            <a:off x="11576050" y="6313488"/>
            <a:ext cx="615950" cy="3667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2FA08C-26E4-CA4A-8F70-5CDDC8BEA5E9}" type="slidenum">
              <a:rPr lang="en-US" smtClean="0"/>
              <a:pPr/>
              <a:t>5</a:t>
            </a:fld>
            <a:endParaRPr lang="en-US" dirty="0"/>
          </a:p>
        </p:txBody>
      </p:sp>
    </p:spTree>
    <p:extLst>
      <p:ext uri="{BB962C8B-B14F-4D97-AF65-F5344CB8AC3E}">
        <p14:creationId xmlns:p14="http://schemas.microsoft.com/office/powerpoint/2010/main" val="1153976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DE37-2DFA-7EE5-8061-08E7DE3A0C79}"/>
              </a:ext>
            </a:extLst>
          </p:cNvPr>
          <p:cNvSpPr>
            <a:spLocks noGrp="1"/>
          </p:cNvSpPr>
          <p:nvPr>
            <p:ph type="title"/>
          </p:nvPr>
        </p:nvSpPr>
        <p:spPr/>
        <p:txBody>
          <a:bodyPr lIns="121920" tIns="60960" rIns="121920" bIns="60960" anchor="b" anchorCtr="0"/>
          <a:lstStyle/>
          <a:p>
            <a:r>
              <a:rPr lang="en-US" sz="3467" dirty="0">
                <a:cs typeface="Calibri"/>
              </a:rPr>
              <a:t>Total Message Mapping Guide (MMG) in Production 2024</a:t>
            </a:r>
            <a:endParaRPr lang="en-US" dirty="0"/>
          </a:p>
        </p:txBody>
      </p:sp>
      <p:pic>
        <p:nvPicPr>
          <p:cNvPr id="7" name="Picture 6" descr="Map highlighting the number of Message Mapping Guides (MMGs) that are in production reporting by jurisdiction.">
            <a:extLst>
              <a:ext uri="{FF2B5EF4-FFF2-40B4-BE49-F238E27FC236}">
                <a16:creationId xmlns:a16="http://schemas.microsoft.com/office/drawing/2014/main" id="{84D82F57-8FEF-AB17-65A1-05529D8635AA}"/>
              </a:ext>
            </a:extLst>
          </p:cNvPr>
          <p:cNvPicPr>
            <a:picLocks noChangeAspect="1"/>
          </p:cNvPicPr>
          <p:nvPr/>
        </p:nvPicPr>
        <p:blipFill>
          <a:blip r:embed="rId3"/>
          <a:stretch>
            <a:fillRect/>
          </a:stretch>
        </p:blipFill>
        <p:spPr>
          <a:xfrm>
            <a:off x="879566" y="1383543"/>
            <a:ext cx="8874036" cy="5343253"/>
          </a:xfrm>
          <a:prstGeom prst="rect">
            <a:avLst/>
          </a:prstGeom>
        </p:spPr>
      </p:pic>
      <p:sp>
        <p:nvSpPr>
          <p:cNvPr id="3" name="Text Placeholder 2">
            <a:extLst>
              <a:ext uri="{FF2B5EF4-FFF2-40B4-BE49-F238E27FC236}">
                <a16:creationId xmlns:a16="http://schemas.microsoft.com/office/drawing/2014/main" id="{40C0D89C-47BF-5E2D-1D1B-73E2B220D4F2}"/>
              </a:ext>
            </a:extLst>
          </p:cNvPr>
          <p:cNvSpPr>
            <a:spLocks noGrp="1"/>
          </p:cNvSpPr>
          <p:nvPr>
            <p:ph type="body" sz="quarter" idx="10"/>
          </p:nvPr>
        </p:nvSpPr>
        <p:spPr/>
        <p:txBody>
          <a:bodyPr/>
          <a:lstStyle/>
          <a:p>
            <a:pPr marL="0" indent="0">
              <a:buNone/>
            </a:pPr>
            <a:r>
              <a:rPr lang="en-US" sz="2533" dirty="0">
                <a:latin typeface="Calibri"/>
                <a:cs typeface="Calibri"/>
              </a:rPr>
              <a:t> </a:t>
            </a:r>
            <a:endParaRPr lang="en-US" dirty="0"/>
          </a:p>
        </p:txBody>
      </p:sp>
      <p:sp>
        <p:nvSpPr>
          <p:cNvPr id="6" name="TextBox 5">
            <a:extLst>
              <a:ext uri="{FF2B5EF4-FFF2-40B4-BE49-F238E27FC236}">
                <a16:creationId xmlns:a16="http://schemas.microsoft.com/office/drawing/2014/main" id="{9232A8EB-5176-E76A-B50D-C975518076B3}"/>
              </a:ext>
            </a:extLst>
          </p:cNvPr>
          <p:cNvSpPr txBox="1"/>
          <p:nvPr/>
        </p:nvSpPr>
        <p:spPr>
          <a:xfrm>
            <a:off x="9753601" y="5312834"/>
            <a:ext cx="1828800" cy="666977"/>
          </a:xfrm>
          <a:prstGeom prst="rect">
            <a:avLst/>
          </a:prstGeom>
          <a:noFill/>
        </p:spPr>
        <p:txBody>
          <a:bodyPr wrap="square" rtlCol="0">
            <a:spAutoFit/>
          </a:bodyPr>
          <a:lstStyle/>
          <a:p>
            <a:pPr defTabSz="609525" eaLnBrk="1" fontAlgn="auto" hangingPunct="1">
              <a:spcBef>
                <a:spcPts val="0"/>
              </a:spcBef>
              <a:spcAft>
                <a:spcPts val="0"/>
              </a:spcAft>
              <a:defRPr/>
            </a:pPr>
            <a:r>
              <a:rPr lang="en-US" sz="1867" b="1" dirty="0">
                <a:solidFill>
                  <a:srgbClr val="28434E"/>
                </a:solidFill>
                <a:latin typeface="Calibri"/>
              </a:rPr>
              <a:t>Status as of 1/16/2024</a:t>
            </a:r>
          </a:p>
        </p:txBody>
      </p:sp>
      <p:sp>
        <p:nvSpPr>
          <p:cNvPr id="4" name="Slide Number Placeholder 3">
            <a:extLst>
              <a:ext uri="{FF2B5EF4-FFF2-40B4-BE49-F238E27FC236}">
                <a16:creationId xmlns:a16="http://schemas.microsoft.com/office/drawing/2014/main" id="{B264CA92-DCD0-00A8-DC93-43EE3A05898B}"/>
              </a:ext>
            </a:extLst>
          </p:cNvPr>
          <p:cNvSpPr txBox="1">
            <a:spLocks/>
          </p:cNvSpPr>
          <p:nvPr/>
        </p:nvSpPr>
        <p:spPr>
          <a:xfrm>
            <a:off x="11576050" y="6313488"/>
            <a:ext cx="615950" cy="3667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2FA08C-26E4-CA4A-8F70-5CDDC8BEA5E9}" type="slidenum">
              <a:rPr lang="en-US" smtClean="0"/>
              <a:pPr/>
              <a:t>6</a:t>
            </a:fld>
            <a:endParaRPr lang="en-US" dirty="0"/>
          </a:p>
        </p:txBody>
      </p:sp>
    </p:spTree>
    <p:extLst>
      <p:ext uri="{BB962C8B-B14F-4D97-AF65-F5344CB8AC3E}">
        <p14:creationId xmlns:p14="http://schemas.microsoft.com/office/powerpoint/2010/main" val="1996241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3" y="2710249"/>
            <a:ext cx="11059884" cy="1774155"/>
          </a:xfrm>
        </p:spPr>
        <p:txBody>
          <a:bodyPr/>
          <a:lstStyle/>
          <a:p>
            <a:pPr>
              <a:lnSpc>
                <a:spcPct val="150000"/>
              </a:lnSpc>
              <a:spcAft>
                <a:spcPts val="2400"/>
              </a:spcAft>
            </a:pPr>
            <a:r>
              <a:rPr lang="en-US" dirty="0"/>
              <a:t>2024 Changes to NNDSS</a:t>
            </a:r>
            <a:br>
              <a:rPr lang="en-US" dirty="0"/>
            </a:br>
            <a:r>
              <a:rPr lang="en-US" sz="3600" b="0" dirty="0"/>
              <a:t>What Jurisdictions Need to Know</a:t>
            </a:r>
            <a:endParaRPr lang="en-US" b="0" dirty="0"/>
          </a:p>
        </p:txBody>
      </p:sp>
      <p:sp>
        <p:nvSpPr>
          <p:cNvPr id="6" name="Text Placeholder 5"/>
          <p:cNvSpPr>
            <a:spLocks noGrp="1"/>
          </p:cNvSpPr>
          <p:nvPr>
            <p:ph type="body" idx="1"/>
          </p:nvPr>
        </p:nvSpPr>
        <p:spPr>
          <a:xfrm>
            <a:off x="609601" y="5184299"/>
            <a:ext cx="10363200" cy="1451500"/>
          </a:xfrm>
        </p:spPr>
        <p:txBody>
          <a:bodyPr/>
          <a:lstStyle/>
          <a:p>
            <a:r>
              <a:rPr lang="en-US" dirty="0"/>
              <a:t>Sara Johnston, MPH</a:t>
            </a:r>
          </a:p>
          <a:p>
            <a:r>
              <a:rPr lang="en-US" dirty="0"/>
              <a:t>Office of Public Health Data, Surveillance, and Technology</a:t>
            </a:r>
          </a:p>
        </p:txBody>
      </p:sp>
    </p:spTree>
    <p:extLst>
      <p:ext uri="{BB962C8B-B14F-4D97-AF65-F5344CB8AC3E}">
        <p14:creationId xmlns:p14="http://schemas.microsoft.com/office/powerpoint/2010/main" val="1469795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270B-B359-4744-A88D-B1D28049155F}"/>
              </a:ext>
            </a:extLst>
          </p:cNvPr>
          <p:cNvSpPr>
            <a:spLocks noGrp="1"/>
          </p:cNvSpPr>
          <p:nvPr>
            <p:ph type="title"/>
          </p:nvPr>
        </p:nvSpPr>
        <p:spPr/>
        <p:txBody>
          <a:bodyPr/>
          <a:lstStyle/>
          <a:p>
            <a:r>
              <a:rPr lang="en-US" dirty="0">
                <a:solidFill>
                  <a:srgbClr val="0033A1"/>
                </a:solidFill>
              </a:rPr>
              <a:t>Topics</a:t>
            </a:r>
          </a:p>
        </p:txBody>
      </p:sp>
      <p:sp>
        <p:nvSpPr>
          <p:cNvPr id="3" name="Content Placeholder 2">
            <a:extLst>
              <a:ext uri="{FF2B5EF4-FFF2-40B4-BE49-F238E27FC236}">
                <a16:creationId xmlns:a16="http://schemas.microsoft.com/office/drawing/2014/main" id="{3BBA266A-F35A-4239-BC41-2F89CA35ADA7}"/>
              </a:ext>
            </a:extLst>
          </p:cNvPr>
          <p:cNvSpPr>
            <a:spLocks noGrp="1"/>
          </p:cNvSpPr>
          <p:nvPr>
            <p:ph type="body" sz="quarter" idx="10"/>
          </p:nvPr>
        </p:nvSpPr>
        <p:spPr/>
        <p:txBody>
          <a:bodyPr>
            <a:normAutofit/>
          </a:bodyPr>
          <a:lstStyle/>
          <a:p>
            <a:pPr marL="457189" indent="-457189">
              <a:buClr>
                <a:srgbClr val="0033A1"/>
              </a:buClr>
            </a:pPr>
            <a:r>
              <a:rPr lang="en-US" dirty="0"/>
              <a:t>Changes based on CSTE position statements</a:t>
            </a:r>
          </a:p>
          <a:p>
            <a:pPr marL="990586" lvl="1" indent="-457189">
              <a:buClr>
                <a:srgbClr val="0033A1"/>
              </a:buClr>
            </a:pPr>
            <a:r>
              <a:rPr lang="en-US" sz="2400" dirty="0"/>
              <a:t>New NNDSS diseases and conditions</a:t>
            </a:r>
          </a:p>
          <a:p>
            <a:pPr marL="990586" lvl="1" indent="-457189">
              <a:buClr>
                <a:srgbClr val="0033A1"/>
              </a:buClr>
            </a:pPr>
            <a:r>
              <a:rPr lang="en-US" sz="2400" dirty="0"/>
              <a:t>Conditions with revised surveillance case definitions</a:t>
            </a:r>
          </a:p>
          <a:p>
            <a:pPr marL="1733508" lvl="2" indent="-457189">
              <a:buClrTx/>
              <a:buFont typeface="Avenir Next LT Pro" panose="020B0504020202020204" pitchFamily="34" charset="0"/>
              <a:buChar char="—"/>
            </a:pPr>
            <a:r>
              <a:rPr lang="en-US" sz="2100" dirty="0"/>
              <a:t>No event code changes</a:t>
            </a:r>
          </a:p>
          <a:p>
            <a:pPr marL="1733508" lvl="2" indent="-457189">
              <a:buClrTx/>
              <a:buFont typeface="Avenir Next LT Pro" panose="020B0504020202020204" pitchFamily="34" charset="0"/>
              <a:buChar char="—"/>
            </a:pPr>
            <a:r>
              <a:rPr lang="en-US" sz="2100" dirty="0"/>
              <a:t>New or retired event codes </a:t>
            </a:r>
          </a:p>
          <a:p>
            <a:pPr marL="990586" lvl="1" indent="-457189">
              <a:buClr>
                <a:srgbClr val="0033A1"/>
              </a:buClr>
            </a:pPr>
            <a:r>
              <a:rPr lang="en-US" sz="2400" dirty="0"/>
              <a:t>Other position statement update</a:t>
            </a:r>
          </a:p>
          <a:p>
            <a:pPr marL="457189" indent="-457189">
              <a:buClr>
                <a:srgbClr val="0033A1"/>
              </a:buClr>
            </a:pPr>
            <a:r>
              <a:rPr lang="en-US" dirty="0"/>
              <a:t>Event code reminder: CP-CRE</a:t>
            </a:r>
          </a:p>
          <a:p>
            <a:pPr marL="457189" indent="-457189">
              <a:buClr>
                <a:srgbClr val="0033A1"/>
              </a:buClr>
            </a:pPr>
            <a:r>
              <a:rPr lang="en-US" dirty="0"/>
              <a:t>CSTE case surveillance data standardization efforts</a:t>
            </a:r>
          </a:p>
          <a:p>
            <a:pPr marL="457189" indent="-457189">
              <a:buClr>
                <a:srgbClr val="0033A1"/>
              </a:buClr>
            </a:pPr>
            <a:r>
              <a:rPr lang="en-US" dirty="0"/>
              <a:t>Annual NNDSS data reconciliation process </a:t>
            </a:r>
          </a:p>
          <a:p>
            <a:pPr marL="1200121" lvl="1" indent="-457189"/>
            <a:endParaRPr lang="en-US" dirty="0"/>
          </a:p>
          <a:p>
            <a:pPr marL="457189" indent="-457189"/>
            <a:endParaRPr lang="en-US" dirty="0"/>
          </a:p>
        </p:txBody>
      </p:sp>
      <p:sp>
        <p:nvSpPr>
          <p:cNvPr id="4" name="Slide Number Placeholder 3">
            <a:extLst>
              <a:ext uri="{FF2B5EF4-FFF2-40B4-BE49-F238E27FC236}">
                <a16:creationId xmlns:a16="http://schemas.microsoft.com/office/drawing/2014/main" id="{EFFC6C72-76C7-4089-AFB7-A1170B6F9BC7}"/>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8</a:t>
            </a:fld>
            <a:endParaRPr lang="en-US" dirty="0"/>
          </a:p>
        </p:txBody>
      </p:sp>
    </p:spTree>
    <p:extLst>
      <p:ext uri="{BB962C8B-B14F-4D97-AF65-F5344CB8AC3E}">
        <p14:creationId xmlns:p14="http://schemas.microsoft.com/office/powerpoint/2010/main" val="130771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5C30-8F0D-5B43-0B87-30CD3CB03FEB}"/>
              </a:ext>
            </a:extLst>
          </p:cNvPr>
          <p:cNvSpPr>
            <a:spLocks noGrp="1"/>
          </p:cNvSpPr>
          <p:nvPr>
            <p:ph type="title"/>
          </p:nvPr>
        </p:nvSpPr>
        <p:spPr>
          <a:xfrm>
            <a:off x="609600" y="274638"/>
            <a:ext cx="10972800" cy="3493797"/>
          </a:xfrm>
        </p:spPr>
        <p:txBody>
          <a:bodyPr/>
          <a:lstStyle/>
          <a:p>
            <a:r>
              <a:rPr lang="en-US" dirty="0"/>
              <a:t>Changes to NNDSS based on approved Council of State and Territorial Epidemiologists (CSTE) position statements </a:t>
            </a:r>
          </a:p>
        </p:txBody>
      </p:sp>
      <p:sp>
        <p:nvSpPr>
          <p:cNvPr id="3" name="Slide Number Placeholder 2">
            <a:extLst>
              <a:ext uri="{FF2B5EF4-FFF2-40B4-BE49-F238E27FC236}">
                <a16:creationId xmlns:a16="http://schemas.microsoft.com/office/drawing/2014/main" id="{6AAB81C6-94BD-CB7B-B154-6CAD4916B81A}"/>
              </a:ext>
            </a:extLst>
          </p:cNvPr>
          <p:cNvSpPr>
            <a:spLocks noGrp="1"/>
          </p:cNvSpPr>
          <p:nvPr>
            <p:ph type="sldNum" sz="quarter" idx="4294967295"/>
          </p:nvPr>
        </p:nvSpPr>
        <p:spPr>
          <a:xfrm>
            <a:off x="11576050" y="6313488"/>
            <a:ext cx="615950" cy="366712"/>
          </a:xfrm>
          <a:prstGeom prst="rect">
            <a:avLst/>
          </a:prstGeom>
        </p:spPr>
        <p:txBody>
          <a:bodyPr/>
          <a:lstStyle/>
          <a:p>
            <a:fld id="{0C2FA08C-26E4-CA4A-8F70-5CDDC8BEA5E9}" type="slidenum">
              <a:rPr lang="en-US" smtClean="0"/>
              <a:pPr/>
              <a:t>9</a:t>
            </a:fld>
            <a:endParaRPr lang="en-US" dirty="0"/>
          </a:p>
        </p:txBody>
      </p:sp>
    </p:spTree>
    <p:extLst>
      <p:ext uri="{BB962C8B-B14F-4D97-AF65-F5344CB8AC3E}">
        <p14:creationId xmlns:p14="http://schemas.microsoft.com/office/powerpoint/2010/main" val="4021856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00e991-e328-4909-a20b-586a3e95021a">
      <Terms xmlns="http://schemas.microsoft.com/office/infopath/2007/PartnerControls"/>
    </lcf76f155ced4ddcb4097134ff3c332f>
    <TaxCatchAll xmlns="7cba21d4-7744-440f-8d0e-c8a210e7da3e" xsi:nil="true"/>
    <PHINSpec3_x002e_2Changes xmlns="a400e991-e328-4909-a20b-586a3e95021a" xsi:nil="true"/>
    <Date_x002f_Time xmlns="a400e991-e328-4909-a20b-586a3e95021a" xsi:nil="true"/>
    <SharedWithUsers xmlns="7cba21d4-7744-440f-8d0e-c8a210e7da3e">
      <UserInfo>
        <DisplayName>Robinson, Tamara (CDC/IOD/OPHDST) (CTR)</DisplayName>
        <AccountId>42</AccountId>
        <AccountType/>
      </UserInfo>
      <UserInfo>
        <DisplayName>Johnston, Sara (CDC/IOD/OPHDST)</DisplayName>
        <AccountId>18</AccountId>
        <AccountType/>
      </UserInfo>
      <UserInfo>
        <DisplayName>Lin, Xia Michelle (CDC/IOD/OPHDST)</DisplayName>
        <AccountId>20</AccountId>
        <AccountType/>
      </UserInfo>
      <UserInfo>
        <DisplayName>Hang Nguyen, (CDC/IOD/OPHDST)</DisplayName>
        <AccountId>49</AccountId>
        <AccountType/>
      </UserInfo>
      <UserInfo>
        <DisplayName>Hughes, Keaton (CDC/IOD/OPHDST)</DisplayName>
        <AccountId>26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EB0047B917F44A9DD22EA00C4953F7" ma:contentTypeVersion="17" ma:contentTypeDescription="Create a new document." ma:contentTypeScope="" ma:versionID="b2e5511e7ffc3b2f2d82579cebd941be">
  <xsd:schema xmlns:xsd="http://www.w3.org/2001/XMLSchema" xmlns:xs="http://www.w3.org/2001/XMLSchema" xmlns:p="http://schemas.microsoft.com/office/2006/metadata/properties" xmlns:ns2="a400e991-e328-4909-a20b-586a3e95021a" xmlns:ns3="7cba21d4-7744-440f-8d0e-c8a210e7da3e" targetNamespace="http://schemas.microsoft.com/office/2006/metadata/properties" ma:root="true" ma:fieldsID="f43a2ab04071897aa4bbc05a6c7ad328" ns2:_="" ns3:_="">
    <xsd:import namespace="a400e991-e328-4909-a20b-586a3e95021a"/>
    <xsd:import namespace="7cba21d4-7744-440f-8d0e-c8a210e7da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PHINSpec3_x002e_2Changes" minOccurs="0"/>
                <xsd:element ref="ns2:lcf76f155ced4ddcb4097134ff3c332f" minOccurs="0"/>
                <xsd:element ref="ns3:TaxCatchAll" minOccurs="0"/>
                <xsd:element ref="ns2:MediaServiceObjectDetectorVersions" minOccurs="0"/>
                <xsd:element ref="ns2:Date_x002f_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0e991-e328-4909-a20b-586a3e950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HINSpec3_x002e_2Changes" ma:index="18" nillable="true" ma:displayName="Agenda Topic" ma:format="Dropdown" ma:internalName="PHINSpec3_x002e_2Changes">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Date_x002f_Time" ma:index="23" nillable="true" ma:displayName="Date/Time" ma:format="DateTime" ma:internalName="Date_x002f_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cba21d4-7744-440f-8d0e-c8a210e7da3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85ec5db-2e9d-42cb-b6a7-27fe4e22bb26}" ma:internalName="TaxCatchAll" ma:showField="CatchAllData" ma:web="7cba21d4-7744-440f-8d0e-c8a210e7da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41C25F-B7D3-422B-A235-F350D52453BD}">
  <ds:schemaRefs>
    <ds:schemaRef ds:uri="http://schemas.microsoft.com/sharepoint/v3/contenttype/forms"/>
  </ds:schemaRefs>
</ds:datastoreItem>
</file>

<file path=customXml/itemProps2.xml><?xml version="1.0" encoding="utf-8"?>
<ds:datastoreItem xmlns:ds="http://schemas.openxmlformats.org/officeDocument/2006/customXml" ds:itemID="{B7E7BB9B-356C-481E-8B57-F2A87B9C560C}">
  <ds:schemaRefs>
    <ds:schemaRef ds:uri="http://schemas.microsoft.com/office/infopath/2007/PartnerControls"/>
    <ds:schemaRef ds:uri="http://www.w3.org/XML/1998/namespace"/>
    <ds:schemaRef ds:uri="http://schemas.openxmlformats.org/package/2006/metadata/core-properties"/>
    <ds:schemaRef ds:uri="a400e991-e328-4909-a20b-586a3e95021a"/>
    <ds:schemaRef ds:uri="http://schemas.microsoft.com/office/2006/documentManagement/types"/>
    <ds:schemaRef ds:uri="http://purl.org/dc/terms/"/>
    <ds:schemaRef ds:uri="7cba21d4-7744-440f-8d0e-c8a210e7da3e"/>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D3253E49-C38D-4A72-87CA-E552ED78922C}">
  <ds:schemaRefs>
    <ds:schemaRef ds:uri="7cba21d4-7744-440f-8d0e-c8a210e7da3e"/>
    <ds:schemaRef ds:uri="a400e991-e328-4909-a20b-586a3e950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CSTE Widescreen (1)</Template>
  <TotalTime>477</TotalTime>
  <Words>2029</Words>
  <Application>Microsoft Office PowerPoint</Application>
  <PresentationFormat>Widescreen</PresentationFormat>
  <Paragraphs>406</Paragraphs>
  <Slides>37</Slides>
  <Notes>22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37</vt:i4>
      </vt:variant>
    </vt:vector>
  </HeadingPairs>
  <TitlesOfParts>
    <vt:vector size="52" baseType="lpstr">
      <vt:lpstr>Arial</vt:lpstr>
      <vt:lpstr>Avenir Next LT Pro</vt:lpstr>
      <vt:lpstr>Avenir Next LT Pro Demi</vt:lpstr>
      <vt:lpstr>AvenirNext LT Pro Regular</vt:lpstr>
      <vt:lpstr>Calibri</vt:lpstr>
      <vt:lpstr>Courier New</vt:lpstr>
      <vt:lpstr>Myriad Web Pro</vt:lpstr>
      <vt:lpstr>Wingdings</vt:lpstr>
      <vt:lpstr>Wingdings 2</vt:lpstr>
      <vt:lpstr>1_Master</vt:lpstr>
      <vt:lpstr>Master</vt:lpstr>
      <vt:lpstr>2_Master</vt:lpstr>
      <vt:lpstr>3_Master</vt:lpstr>
      <vt:lpstr>4_Master</vt:lpstr>
      <vt:lpstr>Master</vt:lpstr>
      <vt:lpstr>NNDSS eSHARE January Webinar</vt:lpstr>
      <vt:lpstr>Agenda</vt:lpstr>
      <vt:lpstr>NNDSS Updates and Announcements</vt:lpstr>
      <vt:lpstr>Title </vt:lpstr>
      <vt:lpstr>Total Message Mapping Guide (MMG) in Production 2023</vt:lpstr>
      <vt:lpstr>Total Message Mapping Guide (MMG) in Production 2024</vt:lpstr>
      <vt:lpstr>2024 Changes to NNDSS What Jurisdictions Need to Know</vt:lpstr>
      <vt:lpstr>Topics</vt:lpstr>
      <vt:lpstr>Changes to NNDSS based on approved Council of State and Territorial Epidemiologists (CSTE) position statements </vt:lpstr>
      <vt:lpstr>New NNDSS Conditions* - MMWR◊ Year 2024</vt:lpstr>
      <vt:lpstr>Invasive Cronobacter infection among infants</vt:lpstr>
      <vt:lpstr>Have a Cronobacter reporting exception?    Contact CDC!</vt:lpstr>
      <vt:lpstr>Congenital cytomegalovirus (cCMV) </vt:lpstr>
      <vt:lpstr>Toxoplasmosis</vt:lpstr>
      <vt:lpstr>Two ways to report non-congenital toxoplasmosis</vt:lpstr>
      <vt:lpstr>Revised Case Definitions - MMWR Year 2024 No changes to event codes</vt:lpstr>
      <vt:lpstr>Hepatitis B</vt:lpstr>
      <vt:lpstr>Mumps</vt:lpstr>
      <vt:lpstr>Poliomyelitis, paralytic </vt:lpstr>
      <vt:lpstr>Varicella (chickenpox)</vt:lpstr>
      <vt:lpstr>Revised Case Definitions - MMWR Year 2024 Changes to event codes (1 of 2)</vt:lpstr>
      <vt:lpstr>Anaplasmosis</vt:lpstr>
      <vt:lpstr>Ehrlichiosis</vt:lpstr>
      <vt:lpstr>Revised Case Definitions - MMWR Year 2024 Changes to event codes (2 of 2)</vt:lpstr>
      <vt:lpstr>Zika virus</vt:lpstr>
      <vt:lpstr>Additional position statement update</vt:lpstr>
      <vt:lpstr>Neonatal abstinence syndrome (NAS)</vt:lpstr>
      <vt:lpstr>Event code reminder: carbapenemase-producing carbapenem-resistant Enterobacteriaceae (CP-CRE) retiring</vt:lpstr>
      <vt:lpstr>Carbapenemase-Producing Organism (CPO) Implementation Plans, for 2023 and 2024</vt:lpstr>
      <vt:lpstr>Resources</vt:lpstr>
      <vt:lpstr>Data standardization</vt:lpstr>
      <vt:lpstr>CSTE/CDC case surveillance data standardization efforts</vt:lpstr>
      <vt:lpstr>Be part of the future of case notification</vt:lpstr>
      <vt:lpstr>NNDSS annual data reconciliation process</vt:lpstr>
      <vt:lpstr>CDC will continue to use the new and improved portal for data reconciliation</vt:lpstr>
      <vt:lpstr>Q &amp; A</vt:lpstr>
      <vt:lpstr>Thank you! Next NNDSS eSHARE: February 20, 2024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January 2024</dc:title>
  <dc:subject>January eSHARE: What Jurisdictions Need to Know for 2024</dc:subject>
  <dc:creator/>
  <cp:keywords>eSHARE, NNDSS, National Notifiable Diseases Surveillance System, CSTE, Council, State,Territorial, Epidemiologists, Position Statements, New, Conditions, MMWR, Event Code, Case Definition, Notification, Timeline, Submission, Publication, Confirmed, Probable, HL7, Notifiable, NBS, NEDSS Base System, Case Classification, Reporting, Exception, EDX, Data, Cronobacter, Law, Regulation,cCMV, Congenital cytomegalovirus, standardized, surveillance, Toxoplasmosis, Disease, Infection, Classify, health departments, capacity,Hepatitis B, Agregate, Unknown, Mumps, Paralytic,  Zika Virus, Laboratory, Clinical, Infection, Evidence. Linkage, Production, Message Mapping Guide, MMG,Case Notification, NNDSS Data Reconciliation, Tables for National Notifiable Infectious Diseases, Data Processing, MVPS, Message, Validation,Provisioning, and Processing System, NETSS, National Electronic Telecommunication System for Surveillance, Low-Incidence, Case, NEDSS Base System, NBS,"unknown", not reportable, data elements, NNDSS annual tables, Retiring, CP-CRE, Resistant, CPO, Organism, Birth, Weekly Tables, Reporting, Resources, Value Set, Archive, Calendar, </cp:keywords>
  <cp:lastModifiedBy>Laspina, Michael (CDC/IOD/OPHDST)</cp:lastModifiedBy>
  <cp:revision>6</cp:revision>
  <dcterms:created xsi:type="dcterms:W3CDTF">2021-06-23T13:47:02Z</dcterms:created>
  <dcterms:modified xsi:type="dcterms:W3CDTF">2024-02-12T20:52:46Z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0x010100C1EB0047B917F44A9DD22EA00C4953F7</vt:lpwstr>
  </property>
  <property fmtid="{D5CDD505-2E9C-101B-9397-08002B2CF9AE}" pid="3" name="MSIP_Label_7b94a7b8-f06c-4dfe-bdcc-9b548fd58c31_Enabled">
    <vt:lpwstr>true</vt:lpwstr>
  </property>
  <property fmtid="{D5CDD505-2E9C-101B-9397-08002B2CF9AE}" pid="4" name="MSIP_Label_7b94a7b8-f06c-4dfe-bdcc-9b548fd58c31_SetDate">
    <vt:lpwstr>2021-07-20T12:06:28Z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92792c15-2ff4-419a-a3a1-9bf337417689</vt:lpwstr>
  </property>
  <property fmtid="{D5CDD505-2E9C-101B-9397-08002B2CF9AE}" pid="9" name="MSIP_Label_7b94a7b8-f06c-4dfe-bdcc-9b548fd58c31_ContentBits">
    <vt:lpwstr>0</vt:lpwstr>
  </property>
  <property fmtid="{D5CDD505-2E9C-101B-9397-08002B2CF9AE}" pid="10" name="MediaServiceImageTags">
    <vt:lpwstr/>
  </property>
</Properties>
</file>