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28" r:id="rId5"/>
  </p:sldMasterIdLst>
  <p:notesMasterIdLst>
    <p:notesMasterId r:id="rId28"/>
  </p:notesMasterIdLst>
  <p:sldIdLst>
    <p:sldId id="2147473988" r:id="rId6"/>
    <p:sldId id="258" r:id="rId7"/>
    <p:sldId id="2147473992" r:id="rId8"/>
    <p:sldId id="2147474053" r:id="rId9"/>
    <p:sldId id="2147474000" r:id="rId10"/>
    <p:sldId id="2147474049" r:id="rId11"/>
    <p:sldId id="2147474052" r:id="rId12"/>
    <p:sldId id="2147474048" r:id="rId13"/>
    <p:sldId id="2147474032" r:id="rId14"/>
    <p:sldId id="2147474047" r:id="rId15"/>
    <p:sldId id="2147474046" r:id="rId16"/>
    <p:sldId id="2147474050" r:id="rId17"/>
    <p:sldId id="2147474043" r:id="rId18"/>
    <p:sldId id="2147474042" r:id="rId19"/>
    <p:sldId id="2147474041" r:id="rId20"/>
    <p:sldId id="2147474051" r:id="rId21"/>
    <p:sldId id="2147474045" r:id="rId22"/>
    <p:sldId id="2147474044" r:id="rId23"/>
    <p:sldId id="2147473999" r:id="rId24"/>
    <p:sldId id="2147474054" r:id="rId25"/>
    <p:sldId id="2147474026" r:id="rId26"/>
    <p:sldId id="2147473991" r:id="rId27"/>
  </p:sldIdLst>
  <p:sldSz cx="9144000" cy="5143500" type="screen16x9"/>
  <p:notesSz cx="7315200" cy="9601200"/>
  <p:embeddedFontLst>
    <p:embeddedFont>
      <p:font typeface="Avenir Next LT Pro Demi" panose="020B0704020202020204" pitchFamily="34" charset="0"/>
      <p:bold r:id="rId29"/>
      <p:boldItalic r:id="rId30"/>
    </p:embeddedFont>
    <p:embeddedFont>
      <p:font typeface="Calibri" panose="020F0502020204030204" pitchFamily="34" charset="0"/>
      <p:regular r:id="rId31"/>
      <p:bold r:id="rId32"/>
      <p:italic r:id="rId33"/>
      <p:boldItalic r:id="rId34"/>
    </p:embeddedFont>
    <p:embeddedFont>
      <p:font typeface="Myriad Web Pro" panose="020B0604020202020204" charset="0"/>
      <p:regular r:id="rId35"/>
      <p:bold r:id="rId36"/>
      <p: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58641D-3406-29F9-9B7F-F272B075DA85}" name="Branam, Ian (CDC/IOD/OPHDST)" initials="BI(" userId="S::yfi1@cdc.gov::112d4a4f-7610-4988-975d-30364cb03355" providerId="AD"/>
  <p188:author id="{8039F145-B6D7-CCFA-2C92-4A146537DF40}" name="Cook, Courtney (CDC/IOD/OPHDST)" initials="C(" userId="S::uns6@cdc.gov::08c979db-b175-4a23-a7b3-d60911f2ecd1" providerId="AD"/>
  <p188:author id="{C321304D-97D6-3641-5CB4-51F83844D102}" name="Hughes, Keaton (CDC/IOD/OPHDST)" initials="HK(" userId="S::qwy4@cdc.gov::d8ce0660-66bf-4d9b-b954-4737fa7010ce" providerId="AD"/>
  <p188:author id="{132F964E-0429-6C5F-A7C1-ACF3F110B0BA}" name="Landon, Alexander (CDC/IOD/OPHDST)" initials="LA(" userId="S::vvs8@cdc.gov::b09320f4-f070-4dda-b5ce-579581d3ab09" providerId="AD"/>
  <p188:author id="{7C551B66-E361-EBC0-6605-1AA2539A47D3}" name="Hang Nguyen, (CDC/IOD/OPHDST)" initials="HN(" userId="S::yky3@cdc.gov::8a7e3e03-04d0-4c76-a337-fc65283f8224" providerId="AD"/>
  <p188:author id="{1CD75D68-DE0D-DBF9-EDC1-752B7FAB62E6}" name="Jones, Jemarion (CDC/IOD/OPHDST) (CTR)" initials="J(" userId="S::nmu3@cdc.gov::a0633f98-1e38-4a7c-b034-3dab7e05e433" providerId="AD"/>
  <p188:author id="{B6577981-7CD4-D891-A69E-E7B572D65176}" name="Elanah Wafer" initials="EW" userId="S::tje9@cdc.gov::cfb0cdd1-91bb-451e-90f7-b023b3ea1a4a" providerId="AD"/>
  <p188:author id="{2ADACAD2-23C8-4CDE-0F71-8B9A4986B137}" name="Lin, Xia Michelle (CDC/IOD/OPHDST)" initials="L(" userId="S::wft4@cdc.gov::bed32223-5f76-4728-a0f1-e6b7214f8f3d" providerId="AD"/>
  <p188:author id="{05A954D6-D047-4494-4F56-C95AFAED71CF}" name="Ajani, Umed (CDC/IOD/OPHDST)" initials="AU(" userId="S::uaa0@cdc.gov::da70d821-5dd4-449e-99cc-6b20e663f01f" providerId="AD"/>
  <p188:author id="{643A7AD9-02B1-B372-B694-D211CCE4C4EB}" name="Robinson, Tamara (CDC/IOD/OPHDST) (CTR)" initials="RT((" userId="S::okf9@cdc.gov::a16a7704-10a4-405e-9d16-ecfeead0d3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B25"/>
    <a:srgbClr val="0039A6"/>
    <a:srgbClr val="0E66AF"/>
    <a:srgbClr val="006A71"/>
    <a:srgbClr val="695E4A"/>
    <a:srgbClr val="00853F"/>
    <a:srgbClr val="000000"/>
    <a:srgbClr val="EC881D"/>
    <a:srgbClr val="781D7E"/>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81" d="100"/>
          <a:sy n="181" d="100"/>
        </p:scale>
        <p:origin x="504" y="72"/>
      </p:cViewPr>
      <p:guideLst>
        <p:guide orient="horz" pos="1620"/>
        <p:guide pos="2880"/>
      </p:guideLst>
    </p:cSldViewPr>
  </p:slideViewPr>
  <p:outlineViewPr>
    <p:cViewPr>
      <p:scale>
        <a:sx n="33" d="100"/>
        <a:sy n="33" d="100"/>
      </p:scale>
      <p:origin x="0" y="-62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6.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12/14/2023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103657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45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16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3"/>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2"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3" name="bk object 28"/>
          <p:cNvSpPr/>
          <p:nvPr userDrawn="1"/>
        </p:nvSpPr>
        <p:spPr>
          <a:xfrm>
            <a:off x="1654600"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5" name="bk object 30"/>
          <p:cNvSpPr/>
          <p:nvPr userDrawn="1"/>
        </p:nvSpPr>
        <p:spPr>
          <a:xfrm>
            <a:off x="2554811"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3"/>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4"/>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30" y="81524"/>
            <a:ext cx="1895548" cy="726447"/>
          </a:xfrm>
          <a:prstGeom prst="rect">
            <a:avLst/>
          </a:prstGeom>
        </p:spPr>
      </p:pic>
    </p:spTree>
    <p:extLst>
      <p:ext uri="{BB962C8B-B14F-4D97-AF65-F5344CB8AC3E}">
        <p14:creationId xmlns:p14="http://schemas.microsoft.com/office/powerpoint/2010/main" val="35048220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6584069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14337225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3"/>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2"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3" name="bk object 28"/>
          <p:cNvSpPr/>
          <p:nvPr userDrawn="1"/>
        </p:nvSpPr>
        <p:spPr>
          <a:xfrm>
            <a:off x="1654600"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5" name="bk object 30"/>
          <p:cNvSpPr/>
          <p:nvPr userDrawn="1"/>
        </p:nvSpPr>
        <p:spPr>
          <a:xfrm>
            <a:off x="2554811"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3"/>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4"/>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7" y="63515"/>
            <a:ext cx="1225267" cy="702137"/>
          </a:xfrm>
          <a:prstGeom prst="rect">
            <a:avLst/>
          </a:prstGeom>
        </p:spPr>
      </p:pic>
    </p:spTree>
    <p:extLst>
      <p:ext uri="{BB962C8B-B14F-4D97-AF65-F5344CB8AC3E}">
        <p14:creationId xmlns:p14="http://schemas.microsoft.com/office/powerpoint/2010/main" val="409064162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509823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3277144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3728875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6"/>
            <a:ext cx="9144000" cy="883169"/>
          </a:xfrm>
          <a:prstGeom prst="rect">
            <a:avLst/>
          </a:prstGeom>
        </p:spPr>
      </p:pic>
      <p:sp>
        <p:nvSpPr>
          <p:cNvPr id="3" name="TextBox 2"/>
          <p:cNvSpPr txBox="1"/>
          <p:nvPr userDrawn="1"/>
        </p:nvSpPr>
        <p:spPr>
          <a:xfrm>
            <a:off x="127220" y="2746826"/>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30" y="4327565"/>
            <a:ext cx="1895548" cy="726447"/>
          </a:xfrm>
          <a:prstGeom prst="rect">
            <a:avLst/>
          </a:prstGeom>
        </p:spPr>
      </p:pic>
    </p:spTree>
    <p:extLst>
      <p:ext uri="{BB962C8B-B14F-4D97-AF65-F5344CB8AC3E}">
        <p14:creationId xmlns:p14="http://schemas.microsoft.com/office/powerpoint/2010/main" val="12867090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6"/>
            <a:ext cx="9144000" cy="883169"/>
          </a:xfrm>
          <a:prstGeom prst="rect">
            <a:avLst/>
          </a:prstGeom>
        </p:spPr>
      </p:pic>
      <p:sp>
        <p:nvSpPr>
          <p:cNvPr id="3" name="TextBox 2"/>
          <p:cNvSpPr txBox="1"/>
          <p:nvPr userDrawn="1"/>
        </p:nvSpPr>
        <p:spPr>
          <a:xfrm>
            <a:off x="127220" y="2746826"/>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7" y="4339722"/>
            <a:ext cx="1225267" cy="702137"/>
          </a:xfrm>
          <a:prstGeom prst="rect">
            <a:avLst/>
          </a:prstGeom>
        </p:spPr>
      </p:pic>
    </p:spTree>
    <p:extLst>
      <p:ext uri="{BB962C8B-B14F-4D97-AF65-F5344CB8AC3E}">
        <p14:creationId xmlns:p14="http://schemas.microsoft.com/office/powerpoint/2010/main" val="19661791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290795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444473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4100664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825173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5" r:id="rId2"/>
    <p:sldLayoutId id="2147483827" r:id="rId3"/>
    <p:sldLayoutId id="2147483824" r:id="rId4"/>
    <p:sldLayoutId id="2147483811" r:id="rId5"/>
    <p:sldLayoutId id="2147483815" r:id="rId6"/>
    <p:sldLayoutId id="2147483823" r:id="rId7"/>
    <p:sldLayoutId id="2147483822" r:id="rId8"/>
    <p:sldLayoutId id="2147483826"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136443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78" algn="ctr" rtl="0" fontAlgn="base">
        <a:spcBef>
          <a:spcPct val="0"/>
        </a:spcBef>
        <a:spcAft>
          <a:spcPct val="0"/>
        </a:spcAft>
        <a:defRPr sz="4400">
          <a:solidFill>
            <a:schemeClr val="tx1"/>
          </a:solidFill>
          <a:latin typeface="Myriad Web Pro" panose="020B0503030403020204" pitchFamily="34" charset="0"/>
        </a:defRPr>
      </a:lvl6pPr>
      <a:lvl7pPr marL="914355" algn="ctr" rtl="0" fontAlgn="base">
        <a:spcBef>
          <a:spcPct val="0"/>
        </a:spcBef>
        <a:spcAft>
          <a:spcPct val="0"/>
        </a:spcAft>
        <a:defRPr sz="4400">
          <a:solidFill>
            <a:schemeClr val="tx1"/>
          </a:solidFill>
          <a:latin typeface="Myriad Web Pro" panose="020B0503030403020204" pitchFamily="34" charset="0"/>
        </a:defRPr>
      </a:lvl7pPr>
      <a:lvl8pPr marL="1371532" algn="ctr" rtl="0" fontAlgn="base">
        <a:spcBef>
          <a:spcPct val="0"/>
        </a:spcBef>
        <a:spcAft>
          <a:spcPct val="0"/>
        </a:spcAft>
        <a:defRPr sz="4400">
          <a:solidFill>
            <a:schemeClr val="tx1"/>
          </a:solidFill>
          <a:latin typeface="Myriad Web Pro" panose="020B0503030403020204" pitchFamily="34" charset="0"/>
        </a:defRPr>
      </a:lvl8pPr>
      <a:lvl9pPr marL="1828709" algn="ctr" rtl="0" fontAlgn="base">
        <a:spcBef>
          <a:spcPct val="0"/>
        </a:spcBef>
        <a:spcAft>
          <a:spcPct val="0"/>
        </a:spcAft>
        <a:defRPr sz="4400">
          <a:solidFill>
            <a:schemeClr val="tx1"/>
          </a:solidFill>
          <a:latin typeface="Myriad Web Pro" panose="020B0503030403020204" pitchFamily="34" charset="0"/>
        </a:defRPr>
      </a:lvl9pPr>
    </p:titleStyle>
    <p:bodyStyle>
      <a:lvl1pPr marL="342884" indent="-3428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13" indent="-285736"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44" indent="-22858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cdc.gov/nndss/case-surveillance-modernization/index.html" TargetMode="External"/><Relationship Id="rId3" Type="http://schemas.openxmlformats.org/officeDocument/2006/relationships/image" Target="../media/image19.png"/><Relationship Id="rId7" Type="http://schemas.openxmlformats.org/officeDocument/2006/relationships/image" Target="../media/image22.svg"/><Relationship Id="rId12"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hyperlink" Target="https://www.cdc.gov/nndss/trc/news/index.html" TargetMode="External"/><Relationship Id="rId10" Type="http://schemas.openxmlformats.org/officeDocument/2006/relationships/hyperlink" Target="mailto:edx@cdc.gov" TargetMode="External"/><Relationship Id="rId4" Type="http://schemas.openxmlformats.org/officeDocument/2006/relationships/image" Target="../media/image20.sv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257" y="1704916"/>
            <a:ext cx="8229600" cy="866834"/>
          </a:xfrm>
        </p:spPr>
        <p:txBody>
          <a:bodyPr/>
          <a:lstStyle/>
          <a:p>
            <a:r>
              <a:rPr lang="en-US" dirty="0"/>
              <a:t>NNDSS eSHARE December Webinar</a:t>
            </a:r>
          </a:p>
        </p:txBody>
      </p:sp>
      <p:sp>
        <p:nvSpPr>
          <p:cNvPr id="4" name="Subtitle 3"/>
          <p:cNvSpPr>
            <a:spLocks noGrp="1"/>
          </p:cNvSpPr>
          <p:nvPr>
            <p:ph type="subTitle" idx="1"/>
          </p:nvPr>
        </p:nvSpPr>
        <p:spPr>
          <a:xfrm>
            <a:off x="457201" y="4382433"/>
            <a:ext cx="6400800" cy="342900"/>
          </a:xfrm>
        </p:spPr>
        <p:txBody>
          <a:bodyPr/>
          <a:lstStyle/>
          <a:p>
            <a:r>
              <a:rPr lang="en-US" dirty="0"/>
              <a:t>December 12, 2023</a:t>
            </a:r>
          </a:p>
        </p:txBody>
      </p:sp>
      <p:pic>
        <p:nvPicPr>
          <p:cNvPr id="2" name="Picture 1" title="NNDSS branding element">
            <a:extLst>
              <a:ext uri="{FF2B5EF4-FFF2-40B4-BE49-F238E27FC236}">
                <a16:creationId xmlns:a16="http://schemas.microsoft.com/office/drawing/2014/main" id="{E284177F-2D0C-4C69-D1FA-BD5F3953C9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333123" y="2692455"/>
            <a:ext cx="3838601" cy="1507756"/>
          </a:xfrm>
          <a:prstGeom prst="rect">
            <a:avLst/>
          </a:prstGeom>
        </p:spPr>
      </p:pic>
      <p:sp>
        <p:nvSpPr>
          <p:cNvPr id="6" name="Text Placeholder 5">
            <a:extLst>
              <a:ext uri="{FF2B5EF4-FFF2-40B4-BE49-F238E27FC236}">
                <a16:creationId xmlns:a16="http://schemas.microsoft.com/office/drawing/2014/main" id="{400FE780-C400-95D7-76FB-2A37F4B31566}"/>
              </a:ext>
            </a:extLst>
          </p:cNvPr>
          <p:cNvSpPr txBox="1">
            <a:spLocks/>
          </p:cNvSpPr>
          <p:nvPr/>
        </p:nvSpPr>
        <p:spPr>
          <a:xfrm>
            <a:off x="4333122" y="4506071"/>
            <a:ext cx="4688611" cy="401485"/>
          </a:xfrm>
          <a:prstGeom prst="rect">
            <a:avLst/>
          </a:prstGeom>
        </p:spPr>
        <p:txBody>
          <a:bodyPr vert="horz" lIns="121920" tIns="60960" rIns="121920" bIns="6096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ctr" defTabSz="457154">
              <a:defRPr/>
            </a:pPr>
            <a:r>
              <a:rPr lang="en-US" sz="1400" b="1" dirty="0">
                <a:solidFill>
                  <a:srgbClr val="0039A6"/>
                </a:solidFill>
                <a:latin typeface="Calibri" panose="020F0502020204030204" pitchFamily="34" charset="0"/>
                <a:ea typeface="+mj-ea"/>
                <a:cs typeface="Calibri" panose="020F0502020204030204" pitchFamily="34" charset="0"/>
              </a:rPr>
              <a:t>Office of Public Health Data, Surveillance, and Technology</a:t>
            </a:r>
          </a:p>
        </p:txBody>
      </p:sp>
    </p:spTree>
    <p:extLst>
      <p:ext uri="{BB962C8B-B14F-4D97-AF65-F5344CB8AC3E}">
        <p14:creationId xmlns:p14="http://schemas.microsoft.com/office/powerpoint/2010/main" val="153891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806E-7EC2-23B2-CFBB-35ED886A1277}"/>
              </a:ext>
            </a:extLst>
          </p:cNvPr>
          <p:cNvSpPr>
            <a:spLocks noGrp="1"/>
          </p:cNvSpPr>
          <p:nvPr>
            <p:ph type="title"/>
          </p:nvPr>
        </p:nvSpPr>
        <p:spPr/>
        <p:txBody>
          <a:bodyPr lIns="91440" tIns="45720" rIns="91440" bIns="45720" anchor="b" anchorCtr="0"/>
          <a:lstStyle/>
          <a:p>
            <a:r>
              <a:rPr lang="en-US" sz="2600" dirty="0">
                <a:cs typeface="Calibri"/>
              </a:rPr>
              <a:t>Generate Final Counts for STD Manager</a:t>
            </a:r>
            <a:endParaRPr lang="en-US" sz="2600" b="0" dirty="0">
              <a:cs typeface="Calibri"/>
            </a:endParaRPr>
          </a:p>
        </p:txBody>
      </p:sp>
      <p:sp>
        <p:nvSpPr>
          <p:cNvPr id="3" name="Text Placeholder 2">
            <a:extLst>
              <a:ext uri="{FF2B5EF4-FFF2-40B4-BE49-F238E27FC236}">
                <a16:creationId xmlns:a16="http://schemas.microsoft.com/office/drawing/2014/main" id="{AA393882-F2FB-9AFC-9C98-88F6C9915380}"/>
              </a:ext>
            </a:extLst>
          </p:cNvPr>
          <p:cNvSpPr>
            <a:spLocks noGrp="1"/>
          </p:cNvSpPr>
          <p:nvPr>
            <p:ph type="body" sz="quarter" idx="10"/>
          </p:nvPr>
        </p:nvSpPr>
        <p:spPr/>
        <p:txBody>
          <a:bodyPr/>
          <a:lstStyle/>
          <a:p>
            <a:r>
              <a:rPr lang="en-US" sz="1900" dirty="0">
                <a:latin typeface="Calibri"/>
                <a:cs typeface="Calibri"/>
              </a:rPr>
              <a:t>When STD conditions are submitted and pending STD Manager review and tentative approval, the STD Manager can view a readily available “final report” of counts (similarly to State Epi Final Table view).</a:t>
            </a:r>
            <a:endParaRPr lang="en-US" dirty="0">
              <a:latin typeface="Calibri"/>
            </a:endParaRPr>
          </a:p>
        </p:txBody>
      </p:sp>
      <p:sp>
        <p:nvSpPr>
          <p:cNvPr id="4" name="Slide Number Placeholder 2">
            <a:extLst>
              <a:ext uri="{FF2B5EF4-FFF2-40B4-BE49-F238E27FC236}">
                <a16:creationId xmlns:a16="http://schemas.microsoft.com/office/drawing/2014/main" id="{D38FCF90-70AA-1601-F889-8416B8D479D9}"/>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0724329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FCCB-4EFD-CEC2-9D72-CD1511659AEA}"/>
              </a:ext>
            </a:extLst>
          </p:cNvPr>
          <p:cNvSpPr>
            <a:spLocks noGrp="1"/>
          </p:cNvSpPr>
          <p:nvPr>
            <p:ph type="title"/>
          </p:nvPr>
        </p:nvSpPr>
        <p:spPr/>
        <p:txBody>
          <a:bodyPr lIns="91440" tIns="45720" rIns="91440" bIns="45720" anchor="b" anchorCtr="0"/>
          <a:lstStyle/>
          <a:p>
            <a:r>
              <a:rPr lang="en-US" sz="2600" dirty="0">
                <a:latin typeface="Calibri"/>
                <a:cs typeface="Calibri"/>
              </a:rPr>
              <a:t>Poll – Implementing Final Counts for STD Manager Tentative Approval</a:t>
            </a:r>
            <a:endParaRPr lang="en-US" dirty="0">
              <a:latin typeface="Calibri"/>
            </a:endParaRPr>
          </a:p>
        </p:txBody>
      </p:sp>
      <p:sp>
        <p:nvSpPr>
          <p:cNvPr id="3" name="Text Placeholder 2">
            <a:extLst>
              <a:ext uri="{FF2B5EF4-FFF2-40B4-BE49-F238E27FC236}">
                <a16:creationId xmlns:a16="http://schemas.microsoft.com/office/drawing/2014/main" id="{22B0AC26-DBF7-4DB4-A5F6-FB14ABF00781}"/>
              </a:ext>
            </a:extLst>
          </p:cNvPr>
          <p:cNvSpPr>
            <a:spLocks noGrp="1"/>
          </p:cNvSpPr>
          <p:nvPr>
            <p:ph type="body" sz="quarter" idx="10"/>
          </p:nvPr>
        </p:nvSpPr>
        <p:spPr/>
        <p:txBody>
          <a:bodyPr/>
          <a:lstStyle/>
          <a:p>
            <a:r>
              <a:rPr lang="en-US" sz="1900" dirty="0">
                <a:cs typeface="Calibri"/>
              </a:rPr>
              <a:t>Implementing the ability for jurisdiction users to view the “final counts” of STD conditions during the STD Managers review and tentative approval stage of the reconciliation process would be helpful.</a:t>
            </a:r>
          </a:p>
          <a:p>
            <a:pPr lvl="1">
              <a:buFont typeface="Arial" panose="05000000000000000000" pitchFamily="2" charset="2"/>
              <a:buChar char="–"/>
            </a:pPr>
            <a:r>
              <a:rPr lang="en-US" sz="1900" dirty="0">
                <a:latin typeface="Calibri"/>
                <a:cs typeface="Calibri"/>
              </a:rPr>
              <a:t>Strongly Disagree</a:t>
            </a:r>
          </a:p>
          <a:p>
            <a:pPr lvl="1">
              <a:buFont typeface="Arial" panose="05000000000000000000" pitchFamily="2" charset="2"/>
              <a:buChar char="–"/>
            </a:pPr>
            <a:r>
              <a:rPr lang="en-US" sz="1900" dirty="0">
                <a:latin typeface="Calibri"/>
                <a:cs typeface="Calibri"/>
              </a:rPr>
              <a:t>Somewhat Disagree</a:t>
            </a:r>
          </a:p>
          <a:p>
            <a:pPr lvl="1">
              <a:buFont typeface="Arial" panose="05000000000000000000" pitchFamily="2" charset="2"/>
              <a:buChar char="–"/>
            </a:pPr>
            <a:r>
              <a:rPr lang="en-US" sz="1900" dirty="0">
                <a:latin typeface="Calibri"/>
                <a:cs typeface="Calibri"/>
              </a:rPr>
              <a:t>Neutral</a:t>
            </a:r>
          </a:p>
          <a:p>
            <a:pPr lvl="1">
              <a:buFont typeface="Arial" panose="05000000000000000000" pitchFamily="2" charset="2"/>
              <a:buChar char="–"/>
            </a:pPr>
            <a:r>
              <a:rPr lang="en-US" sz="1900" dirty="0">
                <a:latin typeface="Calibri"/>
                <a:cs typeface="Calibri"/>
              </a:rPr>
              <a:t>Somewhat Agree</a:t>
            </a:r>
          </a:p>
          <a:p>
            <a:pPr lvl="1">
              <a:buFont typeface="Arial" panose="05000000000000000000" pitchFamily="2" charset="2"/>
              <a:buChar char="–"/>
            </a:pPr>
            <a:r>
              <a:rPr lang="en-US" sz="1900" dirty="0">
                <a:cs typeface="Calibri"/>
              </a:rPr>
              <a:t>Strongly Agree</a:t>
            </a:r>
            <a:endParaRPr lang="en-US" dirty="0"/>
          </a:p>
        </p:txBody>
      </p:sp>
      <p:sp>
        <p:nvSpPr>
          <p:cNvPr id="4" name="Slide Number Placeholder 2">
            <a:extLst>
              <a:ext uri="{FF2B5EF4-FFF2-40B4-BE49-F238E27FC236}">
                <a16:creationId xmlns:a16="http://schemas.microsoft.com/office/drawing/2014/main" id="{A5E0B4F0-4738-5506-E729-187C04C821E6}"/>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1165245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13A8-322D-4E46-CD84-23814CB37345}"/>
              </a:ext>
            </a:extLst>
          </p:cNvPr>
          <p:cNvSpPr>
            <a:spLocks noGrp="1"/>
          </p:cNvSpPr>
          <p:nvPr>
            <p:ph type="title"/>
          </p:nvPr>
        </p:nvSpPr>
        <p:spPr/>
        <p:txBody>
          <a:bodyPr lIns="91440" tIns="45720" rIns="91440" bIns="45720" anchor="b" anchorCtr="0"/>
          <a:lstStyle/>
          <a:p>
            <a:r>
              <a:rPr lang="en-US" sz="2400" dirty="0">
                <a:cs typeface="Calibri"/>
              </a:rPr>
              <a:t>Potential Portal Enhancement</a:t>
            </a:r>
            <a:endParaRPr lang="en-US" dirty="0"/>
          </a:p>
        </p:txBody>
      </p:sp>
      <p:sp>
        <p:nvSpPr>
          <p:cNvPr id="3" name="Text Placeholder 2">
            <a:extLst>
              <a:ext uri="{FF2B5EF4-FFF2-40B4-BE49-F238E27FC236}">
                <a16:creationId xmlns:a16="http://schemas.microsoft.com/office/drawing/2014/main" id="{421FF771-8197-3E50-E47E-FA93FB347BF1}"/>
              </a:ext>
            </a:extLst>
          </p:cNvPr>
          <p:cNvSpPr>
            <a:spLocks noGrp="1"/>
          </p:cNvSpPr>
          <p:nvPr>
            <p:ph type="body" sz="quarter" idx="10"/>
          </p:nvPr>
        </p:nvSpPr>
        <p:spPr/>
        <p:txBody>
          <a:bodyPr/>
          <a:lstStyle/>
          <a:p>
            <a:r>
              <a:rPr lang="en-US" sz="1900" dirty="0">
                <a:cs typeface="Calibri"/>
              </a:rPr>
              <a:t>Progress Status Bar</a:t>
            </a:r>
          </a:p>
          <a:p>
            <a:pPr lvl="1">
              <a:buFont typeface="Arial" panose="05000000000000000000" pitchFamily="2" charset="2"/>
              <a:buChar char="–"/>
            </a:pPr>
            <a:r>
              <a:rPr lang="en-US" sz="1900" dirty="0">
                <a:latin typeface="Calibri"/>
                <a:cs typeface="Calibri"/>
              </a:rPr>
              <a:t>We are reviewing internally on approaches to present the progress of reconciliation more clearly.</a:t>
            </a:r>
            <a:endParaRPr lang="en-US" sz="1900" dirty="0">
              <a:latin typeface="Calibri"/>
            </a:endParaRPr>
          </a:p>
        </p:txBody>
      </p:sp>
      <p:pic>
        <p:nvPicPr>
          <p:cNvPr id="6" name="Picture 5" descr="Screenshot of the reconciliation progress status bar on the reconciliation landing page of the MVPS portal.">
            <a:extLst>
              <a:ext uri="{FF2B5EF4-FFF2-40B4-BE49-F238E27FC236}">
                <a16:creationId xmlns:a16="http://schemas.microsoft.com/office/drawing/2014/main" id="{3EDFA982-B8DA-C4C3-9CB9-F229F85DD8C4}"/>
              </a:ext>
            </a:extLst>
          </p:cNvPr>
          <p:cNvPicPr>
            <a:picLocks noChangeAspect="1"/>
          </p:cNvPicPr>
          <p:nvPr/>
        </p:nvPicPr>
        <p:blipFill>
          <a:blip r:embed="rId2"/>
          <a:stretch>
            <a:fillRect/>
          </a:stretch>
        </p:blipFill>
        <p:spPr>
          <a:xfrm>
            <a:off x="653653" y="2166451"/>
            <a:ext cx="7836694" cy="2285230"/>
          </a:xfrm>
          <a:prstGeom prst="rect">
            <a:avLst/>
          </a:prstGeom>
        </p:spPr>
      </p:pic>
      <p:sp>
        <p:nvSpPr>
          <p:cNvPr id="4" name="Slide Number Placeholder 2">
            <a:extLst>
              <a:ext uri="{FF2B5EF4-FFF2-40B4-BE49-F238E27FC236}">
                <a16:creationId xmlns:a16="http://schemas.microsoft.com/office/drawing/2014/main" id="{F8ABDE3B-59BB-334C-8DA9-80249C2BF8EF}"/>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9118964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1B4F-05D2-BB01-D2A6-1EC23DF96345}"/>
              </a:ext>
            </a:extLst>
          </p:cNvPr>
          <p:cNvSpPr>
            <a:spLocks noGrp="1"/>
          </p:cNvSpPr>
          <p:nvPr>
            <p:ph type="title"/>
          </p:nvPr>
        </p:nvSpPr>
        <p:spPr/>
        <p:txBody>
          <a:bodyPr lIns="91440" tIns="45720" rIns="91440" bIns="45720" anchor="b" anchorCtr="0"/>
          <a:lstStyle/>
          <a:p>
            <a:r>
              <a:rPr lang="en-US" sz="2600" dirty="0">
                <a:latin typeface="Calibri"/>
                <a:cs typeface="Calibri"/>
              </a:rPr>
              <a:t>Processes and Workflows Outside of MVPS Portal</a:t>
            </a:r>
            <a:endParaRPr lang="en-US" dirty="0">
              <a:latin typeface="Calibri"/>
            </a:endParaRPr>
          </a:p>
        </p:txBody>
      </p:sp>
      <p:sp>
        <p:nvSpPr>
          <p:cNvPr id="3" name="Text Placeholder 2">
            <a:extLst>
              <a:ext uri="{FF2B5EF4-FFF2-40B4-BE49-F238E27FC236}">
                <a16:creationId xmlns:a16="http://schemas.microsoft.com/office/drawing/2014/main" id="{B8F6C020-7890-3178-4973-E62277FBA211}"/>
              </a:ext>
            </a:extLst>
          </p:cNvPr>
          <p:cNvSpPr>
            <a:spLocks noGrp="1"/>
          </p:cNvSpPr>
          <p:nvPr>
            <p:ph type="body" sz="quarter" idx="10"/>
          </p:nvPr>
        </p:nvSpPr>
        <p:spPr/>
        <p:txBody>
          <a:bodyPr/>
          <a:lstStyle/>
          <a:p>
            <a:r>
              <a:rPr lang="en-US" sz="1900" dirty="0">
                <a:cs typeface="Calibri"/>
              </a:rPr>
              <a:t>Every year great work is done reconciling, cleaning up, and finalizing your data.</a:t>
            </a:r>
          </a:p>
          <a:p>
            <a:r>
              <a:rPr lang="en-US" sz="1900" dirty="0">
                <a:cs typeface="Calibri"/>
              </a:rPr>
              <a:t>There are various workflow approaches, and we want to take some time to share and learn from each other.</a:t>
            </a:r>
            <a:endParaRPr lang="en-US" dirty="0"/>
          </a:p>
        </p:txBody>
      </p:sp>
      <p:pic>
        <p:nvPicPr>
          <p:cNvPr id="4" name="Picture 3" descr="Benefits of Using Discussion Forums in a Knowledge management environment -  KPS">
            <a:extLst>
              <a:ext uri="{FF2B5EF4-FFF2-40B4-BE49-F238E27FC236}">
                <a16:creationId xmlns:a16="http://schemas.microsoft.com/office/drawing/2014/main" id="{E626F2F9-62E7-8B1C-3564-CF5E6C0B5057}"/>
              </a:ext>
            </a:extLst>
          </p:cNvPr>
          <p:cNvPicPr>
            <a:picLocks noChangeAspect="1"/>
          </p:cNvPicPr>
          <p:nvPr/>
        </p:nvPicPr>
        <p:blipFill rotWithShape="1">
          <a:blip r:embed="rId2"/>
          <a:srcRect t="14043" b="-242"/>
          <a:stretch/>
        </p:blipFill>
        <p:spPr>
          <a:xfrm>
            <a:off x="5486400" y="2887631"/>
            <a:ext cx="3200400" cy="2049889"/>
          </a:xfrm>
          <a:prstGeom prst="rect">
            <a:avLst/>
          </a:prstGeom>
        </p:spPr>
      </p:pic>
      <p:sp>
        <p:nvSpPr>
          <p:cNvPr id="5" name="Slide Number Placeholder 2">
            <a:extLst>
              <a:ext uri="{FF2B5EF4-FFF2-40B4-BE49-F238E27FC236}">
                <a16:creationId xmlns:a16="http://schemas.microsoft.com/office/drawing/2014/main" id="{8F8787E5-FF13-5FCE-4DF3-1BF961D5C696}"/>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796359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AAA0-9AFF-2D69-613E-F70CBEFFFD50}"/>
              </a:ext>
            </a:extLst>
          </p:cNvPr>
          <p:cNvSpPr>
            <a:spLocks noGrp="1"/>
          </p:cNvSpPr>
          <p:nvPr>
            <p:ph type="title"/>
          </p:nvPr>
        </p:nvSpPr>
        <p:spPr/>
        <p:txBody>
          <a:bodyPr lIns="91440" tIns="45720" rIns="91440" bIns="45720" anchor="b" anchorCtr="0"/>
          <a:lstStyle/>
          <a:p>
            <a:r>
              <a:rPr lang="en-US" dirty="0">
                <a:latin typeface="Calibri"/>
                <a:cs typeface="Calibri"/>
              </a:rPr>
              <a:t>Poll – Current Involvement</a:t>
            </a:r>
            <a:endParaRPr lang="en-US" dirty="0"/>
          </a:p>
        </p:txBody>
      </p:sp>
      <p:sp>
        <p:nvSpPr>
          <p:cNvPr id="3" name="Text Placeholder 2">
            <a:extLst>
              <a:ext uri="{FF2B5EF4-FFF2-40B4-BE49-F238E27FC236}">
                <a16:creationId xmlns:a16="http://schemas.microsoft.com/office/drawing/2014/main" id="{908C07FB-F739-F9D9-1B1E-4EB351181230}"/>
              </a:ext>
            </a:extLst>
          </p:cNvPr>
          <p:cNvSpPr>
            <a:spLocks noGrp="1"/>
          </p:cNvSpPr>
          <p:nvPr>
            <p:ph type="body" sz="quarter" idx="10"/>
          </p:nvPr>
        </p:nvSpPr>
        <p:spPr/>
        <p:txBody>
          <a:bodyPr/>
          <a:lstStyle/>
          <a:p>
            <a:r>
              <a:rPr lang="en-US" sz="1900" dirty="0">
                <a:latin typeface="Calibri"/>
                <a:cs typeface="Calibri"/>
              </a:rPr>
              <a:t>What was your level of involvement in the 2022 reconciliation process? (Select all that apply.)</a:t>
            </a:r>
          </a:p>
          <a:p>
            <a:pPr lvl="1"/>
            <a:r>
              <a:rPr lang="en-US" sz="1900" dirty="0">
                <a:latin typeface="Calibri"/>
                <a:cs typeface="Calibri"/>
              </a:rPr>
              <a:t>Coordinated activities</a:t>
            </a:r>
          </a:p>
          <a:p>
            <a:pPr lvl="1"/>
            <a:r>
              <a:rPr lang="en-US" sz="1900" dirty="0">
                <a:latin typeface="Calibri"/>
                <a:cs typeface="Calibri"/>
              </a:rPr>
              <a:t>Conducted data reviews</a:t>
            </a:r>
          </a:p>
          <a:p>
            <a:pPr lvl="1"/>
            <a:r>
              <a:rPr lang="en-US" sz="1900" dirty="0">
                <a:latin typeface="Calibri"/>
                <a:cs typeface="Calibri"/>
              </a:rPr>
              <a:t>Informatics related</a:t>
            </a:r>
          </a:p>
          <a:p>
            <a:pPr lvl="1"/>
            <a:r>
              <a:rPr lang="en-US" sz="1900" dirty="0">
                <a:latin typeface="Calibri"/>
                <a:cs typeface="Calibri"/>
              </a:rPr>
              <a:t>Performed MVPS portal mechanisms</a:t>
            </a:r>
          </a:p>
          <a:p>
            <a:pPr marL="457200" lvl="1" indent="0">
              <a:buNone/>
            </a:pPr>
            <a:r>
              <a:rPr lang="en-US" sz="1900" dirty="0">
                <a:latin typeface="Calibri"/>
                <a:cs typeface="Calibri"/>
              </a:rPr>
              <a:t>	(e.g., lock, submit, approve)</a:t>
            </a:r>
          </a:p>
          <a:p>
            <a:pPr lvl="1"/>
            <a:r>
              <a:rPr lang="en-US" sz="1900" dirty="0">
                <a:latin typeface="Calibri"/>
                <a:cs typeface="Calibri"/>
              </a:rPr>
              <a:t>Generated reports in MVPS</a:t>
            </a:r>
          </a:p>
          <a:p>
            <a:pPr lvl="1"/>
            <a:r>
              <a:rPr lang="en-US" sz="1900" dirty="0">
                <a:latin typeface="Calibri"/>
                <a:cs typeface="Calibri"/>
              </a:rPr>
              <a:t>Not involved</a:t>
            </a:r>
          </a:p>
          <a:p>
            <a:pPr lvl="1"/>
            <a:endParaRPr lang="en-US" dirty="0"/>
          </a:p>
        </p:txBody>
      </p:sp>
      <p:pic>
        <p:nvPicPr>
          <p:cNvPr id="4" name="Picture 3" descr="Knowledge Hub | qpeople">
            <a:extLst>
              <a:ext uri="{FF2B5EF4-FFF2-40B4-BE49-F238E27FC236}">
                <a16:creationId xmlns:a16="http://schemas.microsoft.com/office/drawing/2014/main" id="{38F0A639-C9AD-71EF-11F6-836E48CC9296}"/>
              </a:ext>
            </a:extLst>
          </p:cNvPr>
          <p:cNvPicPr>
            <a:picLocks noChangeAspect="1"/>
          </p:cNvPicPr>
          <p:nvPr/>
        </p:nvPicPr>
        <p:blipFill>
          <a:blip r:embed="rId2"/>
          <a:stretch>
            <a:fillRect/>
          </a:stretch>
        </p:blipFill>
        <p:spPr>
          <a:xfrm>
            <a:off x="4686300" y="1686865"/>
            <a:ext cx="3936205" cy="3038840"/>
          </a:xfrm>
          <a:prstGeom prst="rect">
            <a:avLst/>
          </a:prstGeom>
        </p:spPr>
      </p:pic>
      <p:sp>
        <p:nvSpPr>
          <p:cNvPr id="5" name="Slide Number Placeholder 2">
            <a:extLst>
              <a:ext uri="{FF2B5EF4-FFF2-40B4-BE49-F238E27FC236}">
                <a16:creationId xmlns:a16="http://schemas.microsoft.com/office/drawing/2014/main" id="{5E82C6E0-431A-FC44-A508-7757652774C2}"/>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2335105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6F1E-2029-5728-0F21-E45D248E4783}"/>
              </a:ext>
            </a:extLst>
          </p:cNvPr>
          <p:cNvSpPr>
            <a:spLocks noGrp="1"/>
          </p:cNvSpPr>
          <p:nvPr>
            <p:ph type="title"/>
          </p:nvPr>
        </p:nvSpPr>
        <p:spPr/>
        <p:txBody>
          <a:bodyPr lIns="91440" tIns="45720" rIns="91440" bIns="45720" anchor="b" anchorCtr="0"/>
          <a:lstStyle/>
          <a:p>
            <a:r>
              <a:rPr lang="en-US" dirty="0">
                <a:latin typeface="Calibri"/>
                <a:cs typeface="Calibri"/>
              </a:rPr>
              <a:t>Collaboration and Progress</a:t>
            </a:r>
            <a:endParaRPr lang="en-US" dirty="0"/>
          </a:p>
        </p:txBody>
      </p:sp>
      <p:sp>
        <p:nvSpPr>
          <p:cNvPr id="3" name="Text Placeholder 2">
            <a:extLst>
              <a:ext uri="{FF2B5EF4-FFF2-40B4-BE49-F238E27FC236}">
                <a16:creationId xmlns:a16="http://schemas.microsoft.com/office/drawing/2014/main" id="{3AF62E26-7209-1A7E-0426-94D4F804473C}"/>
              </a:ext>
            </a:extLst>
          </p:cNvPr>
          <p:cNvSpPr>
            <a:spLocks noGrp="1"/>
          </p:cNvSpPr>
          <p:nvPr>
            <p:ph type="body" sz="quarter" idx="10"/>
          </p:nvPr>
        </p:nvSpPr>
        <p:spPr>
          <a:xfrm>
            <a:off x="457200" y="1066006"/>
            <a:ext cx="8229600" cy="3341688"/>
          </a:xfrm>
        </p:spPr>
        <p:txBody>
          <a:bodyPr/>
          <a:lstStyle/>
          <a:p>
            <a:r>
              <a:rPr lang="en-US" sz="1900" dirty="0">
                <a:latin typeface="Calibri"/>
                <a:cs typeface="Calibri"/>
              </a:rPr>
              <a:t>Thinking about sharing successful strategies your jurisdiction has used to enhance collaboration and progress through reconciliation. </a:t>
            </a:r>
            <a:endParaRPr lang="en-US" sz="1900" b="1" dirty="0">
              <a:cs typeface="Calibri"/>
            </a:endParaRPr>
          </a:p>
          <a:p>
            <a:r>
              <a:rPr lang="en-US" sz="1900" dirty="0">
                <a:latin typeface="Calibri"/>
                <a:cs typeface="Calibri"/>
              </a:rPr>
              <a:t>Consider any obstacles your jurisdiction faces in maintaining a consistent and effective workflow progressing through reconciliation. Think about how to address them.</a:t>
            </a:r>
            <a:endParaRPr lang="en-US" sz="2100" b="1" dirty="0">
              <a:latin typeface="Calibri"/>
              <a:cs typeface="Calibri"/>
            </a:endParaRPr>
          </a:p>
        </p:txBody>
      </p:sp>
      <p:pic>
        <p:nvPicPr>
          <p:cNvPr id="4" name="Picture 3" descr="What is Collaboration? Types of Collaboration">
            <a:extLst>
              <a:ext uri="{FF2B5EF4-FFF2-40B4-BE49-F238E27FC236}">
                <a16:creationId xmlns:a16="http://schemas.microsoft.com/office/drawing/2014/main" id="{3E69AF14-34D0-9ED9-7BFD-69883432FC34}"/>
              </a:ext>
            </a:extLst>
          </p:cNvPr>
          <p:cNvPicPr>
            <a:picLocks noChangeAspect="1"/>
          </p:cNvPicPr>
          <p:nvPr/>
        </p:nvPicPr>
        <p:blipFill>
          <a:blip r:embed="rId2"/>
          <a:stretch>
            <a:fillRect/>
          </a:stretch>
        </p:blipFill>
        <p:spPr>
          <a:xfrm>
            <a:off x="4393406" y="2452091"/>
            <a:ext cx="4493419" cy="2375297"/>
          </a:xfrm>
          <a:prstGeom prst="rect">
            <a:avLst/>
          </a:prstGeom>
        </p:spPr>
      </p:pic>
      <p:sp>
        <p:nvSpPr>
          <p:cNvPr id="5" name="Slide Number Placeholder 2">
            <a:extLst>
              <a:ext uri="{FF2B5EF4-FFF2-40B4-BE49-F238E27FC236}">
                <a16:creationId xmlns:a16="http://schemas.microsoft.com/office/drawing/2014/main" id="{66F29E52-0EEA-56D2-5472-40B6EB7F3E83}"/>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7607074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52C4-04D3-1815-5C6D-D804A8E1EF82}"/>
              </a:ext>
            </a:extLst>
          </p:cNvPr>
          <p:cNvSpPr>
            <a:spLocks noGrp="1"/>
          </p:cNvSpPr>
          <p:nvPr>
            <p:ph type="title"/>
          </p:nvPr>
        </p:nvSpPr>
        <p:spPr/>
        <p:txBody>
          <a:bodyPr lIns="91440" tIns="45720" rIns="91440" bIns="45720" anchor="b" anchorCtr="0"/>
          <a:lstStyle/>
          <a:p>
            <a:r>
              <a:rPr lang="en-US" dirty="0">
                <a:latin typeface="Calibri"/>
                <a:cs typeface="Calibri"/>
              </a:rPr>
              <a:t>Workflow and Efficiency</a:t>
            </a:r>
            <a:endParaRPr lang="en-US" dirty="0"/>
          </a:p>
        </p:txBody>
      </p:sp>
      <p:sp>
        <p:nvSpPr>
          <p:cNvPr id="3" name="Text Placeholder 2">
            <a:extLst>
              <a:ext uri="{FF2B5EF4-FFF2-40B4-BE49-F238E27FC236}">
                <a16:creationId xmlns:a16="http://schemas.microsoft.com/office/drawing/2014/main" id="{5B7EA4A1-5171-F2AF-A635-6432FCF6031D}"/>
              </a:ext>
            </a:extLst>
          </p:cNvPr>
          <p:cNvSpPr>
            <a:spLocks noGrp="1"/>
          </p:cNvSpPr>
          <p:nvPr>
            <p:ph type="body" sz="quarter" idx="10"/>
          </p:nvPr>
        </p:nvSpPr>
        <p:spPr/>
        <p:txBody>
          <a:bodyPr/>
          <a:lstStyle/>
          <a:p>
            <a:r>
              <a:rPr lang="en-US" sz="1900" dirty="0">
                <a:latin typeface="Calibri"/>
                <a:cs typeface="Calibri"/>
              </a:rPr>
              <a:t>Think about your jurisdiction's current workflow and consider any recent adjustments made to improve efficiency. </a:t>
            </a:r>
          </a:p>
          <a:p>
            <a:r>
              <a:rPr lang="en-US" sz="1900" dirty="0">
                <a:latin typeface="Calibri"/>
                <a:cs typeface="Calibri"/>
              </a:rPr>
              <a:t>Consider how your team prioritizes tasks to ensure a smooth workflow. </a:t>
            </a:r>
            <a:endParaRPr lang="en-US" sz="1900" dirty="0">
              <a:latin typeface="Calibri"/>
            </a:endParaRPr>
          </a:p>
        </p:txBody>
      </p:sp>
      <p:pic>
        <p:nvPicPr>
          <p:cNvPr id="4" name="Picture 3" descr="Efficient vs. Effective and Other Word Mix-Ups in Writing">
            <a:extLst>
              <a:ext uri="{FF2B5EF4-FFF2-40B4-BE49-F238E27FC236}">
                <a16:creationId xmlns:a16="http://schemas.microsoft.com/office/drawing/2014/main" id="{596F4F74-052D-9B84-0F69-AFFC0C0E8F40}"/>
              </a:ext>
            </a:extLst>
          </p:cNvPr>
          <p:cNvPicPr>
            <a:picLocks noChangeAspect="1"/>
          </p:cNvPicPr>
          <p:nvPr/>
        </p:nvPicPr>
        <p:blipFill>
          <a:blip r:embed="rId2"/>
          <a:stretch>
            <a:fillRect/>
          </a:stretch>
        </p:blipFill>
        <p:spPr>
          <a:xfrm>
            <a:off x="3743807" y="2295858"/>
            <a:ext cx="4514850" cy="2145982"/>
          </a:xfrm>
          <a:prstGeom prst="rect">
            <a:avLst/>
          </a:prstGeom>
        </p:spPr>
      </p:pic>
      <p:sp>
        <p:nvSpPr>
          <p:cNvPr id="5" name="Slide Number Placeholder 2">
            <a:extLst>
              <a:ext uri="{FF2B5EF4-FFF2-40B4-BE49-F238E27FC236}">
                <a16:creationId xmlns:a16="http://schemas.microsoft.com/office/drawing/2014/main" id="{FA0D1F19-7C52-1A23-FB5B-98EEB1DCA9E9}"/>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699809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CBA7-67D4-3C1C-51AB-EF34A77331AB}"/>
              </a:ext>
            </a:extLst>
          </p:cNvPr>
          <p:cNvSpPr>
            <a:spLocks noGrp="1"/>
          </p:cNvSpPr>
          <p:nvPr>
            <p:ph type="title"/>
          </p:nvPr>
        </p:nvSpPr>
        <p:spPr/>
        <p:txBody>
          <a:bodyPr lIns="91440" tIns="45720" rIns="91440" bIns="45720" anchor="b" anchorCtr="0"/>
          <a:lstStyle/>
          <a:p>
            <a:r>
              <a:rPr lang="en-US" dirty="0">
                <a:latin typeface="Calibri"/>
                <a:cs typeface="Calibri"/>
              </a:rPr>
              <a:t>Responsibilities and Leadership</a:t>
            </a:r>
          </a:p>
        </p:txBody>
      </p:sp>
      <p:sp>
        <p:nvSpPr>
          <p:cNvPr id="3" name="Text Placeholder 2">
            <a:extLst>
              <a:ext uri="{FF2B5EF4-FFF2-40B4-BE49-F238E27FC236}">
                <a16:creationId xmlns:a16="http://schemas.microsoft.com/office/drawing/2014/main" id="{54FD77FC-4AB4-4586-1DC9-7070450DFAD9}"/>
              </a:ext>
            </a:extLst>
          </p:cNvPr>
          <p:cNvSpPr>
            <a:spLocks noGrp="1"/>
          </p:cNvSpPr>
          <p:nvPr>
            <p:ph type="body" sz="quarter" idx="10"/>
          </p:nvPr>
        </p:nvSpPr>
        <p:spPr/>
        <p:txBody>
          <a:bodyPr/>
          <a:lstStyle/>
          <a:p>
            <a:r>
              <a:rPr lang="en-US" sz="1900" dirty="0">
                <a:latin typeface="Calibri"/>
                <a:cs typeface="Calibri"/>
              </a:rPr>
              <a:t>Consider how does your group prioritizes and allocates responsibilities to ensure efficiency. </a:t>
            </a:r>
          </a:p>
          <a:p>
            <a:r>
              <a:rPr lang="en-US" sz="1900" dirty="0">
                <a:latin typeface="Calibri"/>
                <a:cs typeface="Calibri"/>
              </a:rPr>
              <a:t>Think about the role of leadership in your group and how it influences decision-making and productivity. </a:t>
            </a:r>
          </a:p>
          <a:p>
            <a:r>
              <a:rPr lang="en-US" sz="1900" dirty="0">
                <a:latin typeface="Calibri"/>
                <a:cs typeface="Calibri"/>
              </a:rPr>
              <a:t>Think about the importance of setting clear goals and objectives for your group's activities. </a:t>
            </a:r>
            <a:endParaRPr lang="en-US" sz="1900" dirty="0">
              <a:latin typeface="Calibri"/>
            </a:endParaRPr>
          </a:p>
        </p:txBody>
      </p:sp>
      <p:pic>
        <p:nvPicPr>
          <p:cNvPr id="6" name="Picture 5" descr="LEADERSHIP&quot; overlapping vector letters icon">
            <a:extLst>
              <a:ext uri="{FF2B5EF4-FFF2-40B4-BE49-F238E27FC236}">
                <a16:creationId xmlns:a16="http://schemas.microsoft.com/office/drawing/2014/main" id="{AA55A9EF-236B-20A3-13D7-FF2B73356341}"/>
              </a:ext>
            </a:extLst>
          </p:cNvPr>
          <p:cNvPicPr>
            <a:picLocks noChangeAspect="1"/>
          </p:cNvPicPr>
          <p:nvPr/>
        </p:nvPicPr>
        <p:blipFill>
          <a:blip r:embed="rId2"/>
          <a:stretch>
            <a:fillRect/>
          </a:stretch>
        </p:blipFill>
        <p:spPr>
          <a:xfrm>
            <a:off x="2114550" y="3228976"/>
            <a:ext cx="4986336" cy="1613228"/>
          </a:xfrm>
          <a:prstGeom prst="rect">
            <a:avLst/>
          </a:prstGeom>
        </p:spPr>
      </p:pic>
      <p:sp>
        <p:nvSpPr>
          <p:cNvPr id="4" name="Slide Number Placeholder 2">
            <a:extLst>
              <a:ext uri="{FF2B5EF4-FFF2-40B4-BE49-F238E27FC236}">
                <a16:creationId xmlns:a16="http://schemas.microsoft.com/office/drawing/2014/main" id="{ABCDEE9F-3610-18FD-0596-A5A3BEE985EA}"/>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5153365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72D6-5D80-632A-2668-29916C92FD0B}"/>
              </a:ext>
            </a:extLst>
          </p:cNvPr>
          <p:cNvSpPr>
            <a:spLocks noGrp="1"/>
          </p:cNvSpPr>
          <p:nvPr>
            <p:ph type="title"/>
          </p:nvPr>
        </p:nvSpPr>
        <p:spPr/>
        <p:txBody>
          <a:bodyPr lIns="91440" tIns="45720" rIns="91440" bIns="45720" anchor="b" anchorCtr="0"/>
          <a:lstStyle/>
          <a:p>
            <a:r>
              <a:rPr lang="en-US" dirty="0">
                <a:latin typeface="Calibri"/>
                <a:cs typeface="Calibri"/>
              </a:rPr>
              <a:t>Communication and Dependencies</a:t>
            </a:r>
            <a:endParaRPr lang="en-US" dirty="0"/>
          </a:p>
        </p:txBody>
      </p:sp>
      <p:sp>
        <p:nvSpPr>
          <p:cNvPr id="3" name="Text Placeholder 2">
            <a:extLst>
              <a:ext uri="{FF2B5EF4-FFF2-40B4-BE49-F238E27FC236}">
                <a16:creationId xmlns:a16="http://schemas.microsoft.com/office/drawing/2014/main" id="{8620E44C-4288-3AC0-BDD0-E8B3BDD1C6ED}"/>
              </a:ext>
            </a:extLst>
          </p:cNvPr>
          <p:cNvSpPr>
            <a:spLocks noGrp="1"/>
          </p:cNvSpPr>
          <p:nvPr>
            <p:ph type="body" sz="quarter" idx="10"/>
          </p:nvPr>
        </p:nvSpPr>
        <p:spPr>
          <a:xfrm>
            <a:off x="457200" y="1223169"/>
            <a:ext cx="8229600" cy="2541588"/>
          </a:xfrm>
        </p:spPr>
        <p:txBody>
          <a:bodyPr/>
          <a:lstStyle/>
          <a:p>
            <a:r>
              <a:rPr lang="en-US" sz="1900" dirty="0">
                <a:latin typeface="Calibri"/>
                <a:cs typeface="Calibri"/>
              </a:rPr>
              <a:t>Think about examples of effective communication within your group and how these examples contribute to overall success.</a:t>
            </a:r>
            <a:endParaRPr lang="en-US" sz="1900" dirty="0">
              <a:latin typeface="Calibri"/>
            </a:endParaRPr>
          </a:p>
          <a:p>
            <a:r>
              <a:rPr lang="en-US" sz="1900" dirty="0">
                <a:latin typeface="Calibri"/>
                <a:cs typeface="Calibri"/>
              </a:rPr>
              <a:t>Think about how your team handles reconciliation dependencies and ensures a seamless progression towards completing reconciliation. (Dependency examples: Upgrades to surveillance systems or other technologies, transitioning to a different reporting mechanism, etc.)</a:t>
            </a:r>
            <a:endParaRPr lang="en-US" sz="1900" dirty="0">
              <a:latin typeface="Calibri"/>
            </a:endParaRPr>
          </a:p>
        </p:txBody>
      </p:sp>
      <p:pic>
        <p:nvPicPr>
          <p:cNvPr id="5" name="Picture 4" descr="CommunicationFIRST">
            <a:extLst>
              <a:ext uri="{FF2B5EF4-FFF2-40B4-BE49-F238E27FC236}">
                <a16:creationId xmlns:a16="http://schemas.microsoft.com/office/drawing/2014/main" id="{97A81A37-8D20-7EE4-3EC0-4970EDAF775F}"/>
              </a:ext>
            </a:extLst>
          </p:cNvPr>
          <p:cNvPicPr>
            <a:picLocks noChangeAspect="1"/>
          </p:cNvPicPr>
          <p:nvPr/>
        </p:nvPicPr>
        <p:blipFill rotWithShape="1">
          <a:blip r:embed="rId2"/>
          <a:srcRect r="15653" b="14085"/>
          <a:stretch/>
        </p:blipFill>
        <p:spPr>
          <a:xfrm>
            <a:off x="6091718" y="3275074"/>
            <a:ext cx="2151765" cy="1324351"/>
          </a:xfrm>
          <a:prstGeom prst="rect">
            <a:avLst/>
          </a:prstGeom>
        </p:spPr>
      </p:pic>
      <p:sp>
        <p:nvSpPr>
          <p:cNvPr id="6" name="Slide Number Placeholder 2">
            <a:extLst>
              <a:ext uri="{FF2B5EF4-FFF2-40B4-BE49-F238E27FC236}">
                <a16:creationId xmlns:a16="http://schemas.microsoft.com/office/drawing/2014/main" id="{1416CD07-E1FF-B30D-80B4-F9B35E0385F3}"/>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294557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Q &amp; A</a:t>
            </a:r>
          </a:p>
        </p:txBody>
      </p:sp>
      <p:pic>
        <p:nvPicPr>
          <p:cNvPr id="5" name="Picture 4" descr="Image indicating a question can be asked. " title="Question and Answer Slide">
            <a:extLst>
              <a:ext uri="{FF2B5EF4-FFF2-40B4-BE49-F238E27FC236}">
                <a16:creationId xmlns:a16="http://schemas.microsoft.com/office/drawing/2014/main" id="{D3DD2E9E-877B-7319-A142-50CEFD313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863" y="1113102"/>
            <a:ext cx="5373296" cy="3670285"/>
          </a:xfrm>
          <a:prstGeom prst="rect">
            <a:avLst/>
          </a:prstGeom>
        </p:spPr>
      </p:pic>
      <p:sp>
        <p:nvSpPr>
          <p:cNvPr id="2" name="Slide Number Placeholder 2">
            <a:extLst>
              <a:ext uri="{FF2B5EF4-FFF2-40B4-BE49-F238E27FC236}">
                <a16:creationId xmlns:a16="http://schemas.microsoft.com/office/drawing/2014/main" id="{7CF97415-4FC3-5AA2-E0C9-CCF63825A987}"/>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7083216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457200" y="1158875"/>
            <a:ext cx="5740400" cy="3341688"/>
          </a:xfrm>
        </p:spPr>
        <p:txBody>
          <a:bodyPr/>
          <a:lstStyle/>
          <a:p>
            <a:r>
              <a:rPr lang="en-US" dirty="0">
                <a:latin typeface="Calibri"/>
                <a:cs typeface="Calibri"/>
              </a:rPr>
              <a:t>NNDSS Welcome and Announcements</a:t>
            </a:r>
          </a:p>
          <a:p>
            <a:r>
              <a:rPr lang="en-US" dirty="0">
                <a:latin typeface="Calibri"/>
                <a:cs typeface="Calibri"/>
              </a:rPr>
              <a:t>Jurisdictions' Feedback: 2022 Reconciliation – Overview, Lessons Learned, &amp; Improvements</a:t>
            </a:r>
          </a:p>
          <a:p>
            <a:r>
              <a:rPr lang="en-US" dirty="0">
                <a:latin typeface="Calibri"/>
                <a:cs typeface="Calibri"/>
              </a:rPr>
              <a:t>Questions and Answers</a:t>
            </a:r>
            <a:endParaRPr lang="en-US" dirty="0">
              <a:cs typeface="Calibri"/>
            </a:endParaRPr>
          </a:p>
          <a:p>
            <a:endParaRPr lang="en-US" dirty="0"/>
          </a:p>
          <a:p>
            <a:endParaRPr lang="en-US" dirty="0">
              <a:cs typeface="Calibri" panose="020F0502020204030204" pitchFamily="34" charset="0"/>
            </a:endParaRPr>
          </a:p>
        </p:txBody>
      </p:sp>
      <p:pic>
        <p:nvPicPr>
          <p:cNvPr id="2" name="Picture 1">
            <a:extLst>
              <a:ext uri="{FF2B5EF4-FFF2-40B4-BE49-F238E27FC236}">
                <a16:creationId xmlns:a16="http://schemas.microsoft.com/office/drawing/2014/main" id="{8ACF9129-6124-1747-9A8C-BE36FFC0FE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9408" y="1626504"/>
            <a:ext cx="2761752" cy="2874059"/>
          </a:xfrm>
          <a:prstGeom prst="rect">
            <a:avLst/>
          </a:prstGeom>
        </p:spPr>
      </p:pic>
      <p:sp>
        <p:nvSpPr>
          <p:cNvPr id="5" name="Slide Number Placeholder 2">
            <a:extLst>
              <a:ext uri="{FF2B5EF4-FFF2-40B4-BE49-F238E27FC236}">
                <a16:creationId xmlns:a16="http://schemas.microsoft.com/office/drawing/2014/main" id="{7E4C171D-DFB5-7601-E914-195E1644C0BB}"/>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4719566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E5823F-BE9C-54FC-591B-89D2D4ABAFF4}"/>
              </a:ext>
            </a:extLst>
          </p:cNvPr>
          <p:cNvSpPr>
            <a:spLocks noGrp="1"/>
          </p:cNvSpPr>
          <p:nvPr>
            <p:ph type="title"/>
          </p:nvPr>
        </p:nvSpPr>
        <p:spPr>
          <a:xfrm>
            <a:off x="317376" y="119422"/>
            <a:ext cx="7759084" cy="519770"/>
          </a:xfrm>
        </p:spPr>
        <p:txBody>
          <a:bodyPr/>
          <a:lstStyle/>
          <a:p>
            <a:r>
              <a:rPr lang="en-US" sz="2475" dirty="0"/>
              <a:t>Next Steps</a:t>
            </a:r>
          </a:p>
        </p:txBody>
      </p:sp>
      <p:sp>
        <p:nvSpPr>
          <p:cNvPr id="9" name="Text Placeholder 2">
            <a:extLst>
              <a:ext uri="{FF2B5EF4-FFF2-40B4-BE49-F238E27FC236}">
                <a16:creationId xmlns:a16="http://schemas.microsoft.com/office/drawing/2014/main" id="{EDA7AC6A-C730-4F1A-F008-A74196E82549}"/>
              </a:ext>
            </a:extLst>
          </p:cNvPr>
          <p:cNvSpPr>
            <a:spLocks noGrp="1"/>
          </p:cNvSpPr>
          <p:nvPr>
            <p:ph type="body" sz="quarter" idx="10"/>
          </p:nvPr>
        </p:nvSpPr>
        <p:spPr>
          <a:xfrm>
            <a:off x="317377" y="752384"/>
            <a:ext cx="8471023" cy="2271391"/>
          </a:xfrm>
        </p:spPr>
        <p:txBody>
          <a:bodyPr wrap="square">
            <a:spAutoFit/>
          </a:bodyPr>
          <a:lstStyle/>
          <a:p>
            <a:r>
              <a:rPr lang="en-US" sz="1900" dirty="0"/>
              <a:t>Continue to listen and improve our processes and products available as technology and resources allow.</a:t>
            </a:r>
          </a:p>
          <a:p>
            <a:r>
              <a:rPr lang="en-US" sz="1900" dirty="0"/>
              <a:t>Plan for publishing Finalized Data:</a:t>
            </a:r>
          </a:p>
          <a:p>
            <a:pPr lvl="1"/>
            <a:r>
              <a:rPr lang="en-US" sz="1900" dirty="0"/>
              <a:t>2021 NNDSS Annual Tables -&gt; Spring 2024</a:t>
            </a:r>
          </a:p>
          <a:p>
            <a:pPr lvl="1"/>
            <a:r>
              <a:rPr lang="en-US" sz="1900" dirty="0"/>
              <a:t>2022 NNDSS Annual Tables -&gt; 2025</a:t>
            </a:r>
          </a:p>
          <a:p>
            <a:pPr marL="457200" lvl="1" indent="0">
              <a:buNone/>
            </a:pPr>
            <a:r>
              <a:rPr lang="en-US" sz="1600" dirty="0"/>
              <a:t>*Delay limitations due to COVID-related delays in the process. A new data processing method was introduced for 2020 NNDSS Annual Tables.</a:t>
            </a:r>
          </a:p>
        </p:txBody>
      </p:sp>
      <p:pic>
        <p:nvPicPr>
          <p:cNvPr id="1028" name="Picture 4" descr="Path winding through a grassy field">
            <a:extLst>
              <a:ext uri="{FF2B5EF4-FFF2-40B4-BE49-F238E27FC236}">
                <a16:creationId xmlns:a16="http://schemas.microsoft.com/office/drawing/2014/main" id="{5592C05E-DC31-F69E-4745-7374C1EBEB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2313" b="22313"/>
          <a:stretch/>
        </p:blipFill>
        <p:spPr bwMode="auto">
          <a:xfrm>
            <a:off x="2034320" y="3003554"/>
            <a:ext cx="5075360" cy="18731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91426B9A-1702-BE4F-A930-7180944BC635}"/>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580432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E5823F-BE9C-54FC-591B-89D2D4ABAFF4}"/>
              </a:ext>
            </a:extLst>
          </p:cNvPr>
          <p:cNvSpPr>
            <a:spLocks noGrp="1"/>
          </p:cNvSpPr>
          <p:nvPr>
            <p:ph type="title"/>
          </p:nvPr>
        </p:nvSpPr>
        <p:spPr>
          <a:xfrm>
            <a:off x="317376" y="119422"/>
            <a:ext cx="7759084" cy="519770"/>
          </a:xfrm>
        </p:spPr>
        <p:txBody>
          <a:bodyPr/>
          <a:lstStyle/>
          <a:p>
            <a:r>
              <a:rPr lang="en-US" sz="2475" dirty="0"/>
              <a:t>Thank you!</a:t>
            </a:r>
          </a:p>
        </p:txBody>
      </p:sp>
      <p:sp>
        <p:nvSpPr>
          <p:cNvPr id="9" name="Text Placeholder 2">
            <a:extLst>
              <a:ext uri="{FF2B5EF4-FFF2-40B4-BE49-F238E27FC236}">
                <a16:creationId xmlns:a16="http://schemas.microsoft.com/office/drawing/2014/main" id="{EDA7AC6A-C730-4F1A-F008-A74196E82549}"/>
              </a:ext>
            </a:extLst>
          </p:cNvPr>
          <p:cNvSpPr>
            <a:spLocks noGrp="1"/>
          </p:cNvSpPr>
          <p:nvPr>
            <p:ph type="body" sz="quarter" idx="10"/>
          </p:nvPr>
        </p:nvSpPr>
        <p:spPr>
          <a:xfrm>
            <a:off x="336488" y="796009"/>
            <a:ext cx="8471023" cy="384721"/>
          </a:xfrm>
        </p:spPr>
        <p:txBody>
          <a:bodyPr wrap="square">
            <a:spAutoFit/>
          </a:bodyPr>
          <a:lstStyle/>
          <a:p>
            <a:pPr marL="0" indent="0">
              <a:buNone/>
            </a:pPr>
            <a:r>
              <a:rPr lang="en-US" sz="1900" dirty="0"/>
              <a:t>Congratulations on finishing 2022 reconciliation and thank you for all the hard work!</a:t>
            </a:r>
          </a:p>
        </p:txBody>
      </p:sp>
      <p:pic>
        <p:nvPicPr>
          <p:cNvPr id="1028" name="Picture 4" descr="A picture stating &quot;THANKS!&quot;.">
            <a:extLst>
              <a:ext uri="{FF2B5EF4-FFF2-40B4-BE49-F238E27FC236}">
                <a16:creationId xmlns:a16="http://schemas.microsoft.com/office/drawing/2014/main" id="{5592C05E-DC31-F69E-4745-7374C1EBE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50" b="7727"/>
          <a:stretch/>
        </p:blipFill>
        <p:spPr bwMode="auto">
          <a:xfrm>
            <a:off x="1238034" y="1341293"/>
            <a:ext cx="6667932" cy="24609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58DB77A5-5240-E9DD-F274-528373C716A4}"/>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4756564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D81-B284-6837-BF26-641BDE93CBF6}"/>
              </a:ext>
            </a:extLst>
          </p:cNvPr>
          <p:cNvSpPr txBox="1">
            <a:spLocks noGrp="1" noChangeArrowheads="1"/>
          </p:cNvSpPr>
          <p:nvPr>
            <p:ph type="title" idx="4294967295"/>
          </p:nvPr>
        </p:nvSpPr>
        <p:spPr>
          <a:xfrm>
            <a:off x="349753" y="195029"/>
            <a:ext cx="6375716" cy="1057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914355" rtl="0" eaLnBrk="0" fontAlgn="base" latinLnBrk="0" hangingPunct="0">
              <a:lnSpc>
                <a:spcPct val="100000"/>
              </a:lnSpc>
              <a:spcBef>
                <a:spcPct val="0"/>
              </a:spcBef>
              <a:spcAft>
                <a:spcPts val="600"/>
              </a:spcAft>
              <a:buClrTx/>
              <a:buSzTx/>
              <a:buFontTx/>
              <a:buNone/>
              <a:tabLst/>
              <a:defRPr/>
            </a:pPr>
            <a:r>
              <a:rPr kumimoji="0" lang="en-US" altLang="en-US" sz="3300" b="0" i="0" u="none" strike="noStrike" kern="1200" cap="none" spc="0" normalizeH="0" baseline="0" noProof="0" dirty="0">
                <a:ln>
                  <a:noFill/>
                </a:ln>
                <a:solidFill>
                  <a:srgbClr val="000000"/>
                </a:solidFill>
                <a:effectLst/>
                <a:uLnTx/>
                <a:uFillTx/>
                <a:latin typeface="Avenir Next LT Pro Demi"/>
                <a:ea typeface="+mj-ea"/>
                <a:cs typeface="+mj-cs"/>
              </a:rPr>
              <a:t>Thank you!</a:t>
            </a:r>
            <a:endParaRPr kumimoji="0" lang="en-US" altLang="en-US" sz="2800" b="0" i="0" u="none" strike="noStrike" kern="1200" cap="none" spc="0" normalizeH="0" baseline="0" noProof="0" dirty="0">
              <a:ln>
                <a:noFill/>
              </a:ln>
              <a:solidFill>
                <a:srgbClr val="000000"/>
              </a:solidFill>
              <a:effectLst/>
              <a:uLnTx/>
              <a:uFillTx/>
              <a:latin typeface="Avenir Next LT Pro Demi"/>
              <a:ea typeface="+mj-ea"/>
              <a:cs typeface="+mj-cs"/>
            </a:endParaRPr>
          </a:p>
          <a:p>
            <a:pPr marL="0" marR="0" lvl="0" indent="0" algn="l" defTabSz="914355"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venir Next LT Pro Demi"/>
                <a:ea typeface="+mj-ea"/>
                <a:cs typeface="+mj-cs"/>
              </a:rPr>
              <a:t>Next NNDSS eSHARE: January 16, 2024</a:t>
            </a:r>
          </a:p>
          <a:p>
            <a:pPr marL="0" marR="0" lvl="0" indent="0" algn="l" defTabSz="914355" rtl="0" eaLnBrk="0" fontAlgn="base" latinLnBrk="0" hangingPunct="0">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0F56DC"/>
              </a:solidFill>
              <a:effectLst/>
              <a:uLnTx/>
              <a:uFillTx/>
              <a:latin typeface="Avenir Next LT Pro Demi" panose="020B0704020202020204" pitchFamily="34" charset="0"/>
              <a:ea typeface="+mj-ea"/>
              <a:cs typeface="+mj-cs"/>
            </a:endParaRPr>
          </a:p>
        </p:txBody>
      </p:sp>
      <p:pic>
        <p:nvPicPr>
          <p:cNvPr id="3" name="Graphic 2" descr="Open book with solid fill">
            <a:extLst>
              <a:ext uri="{FF2B5EF4-FFF2-40B4-BE49-F238E27FC236}">
                <a16:creationId xmlns:a16="http://schemas.microsoft.com/office/drawing/2014/main" id="{C72DCD70-0043-FA9F-8EC5-A9D5420B6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555" y="1386058"/>
            <a:ext cx="606509" cy="606509"/>
          </a:xfrm>
          <a:prstGeom prst="rect">
            <a:avLst/>
          </a:prstGeom>
        </p:spPr>
      </p:pic>
      <p:sp>
        <p:nvSpPr>
          <p:cNvPr id="4" name="Content Placeholder 2">
            <a:extLst>
              <a:ext uri="{FF2B5EF4-FFF2-40B4-BE49-F238E27FC236}">
                <a16:creationId xmlns:a16="http://schemas.microsoft.com/office/drawing/2014/main" id="{219ED08D-2FB3-8D19-1085-035E6690EA9B}"/>
              </a:ext>
            </a:extLst>
          </p:cNvPr>
          <p:cNvSpPr txBox="1">
            <a:spLocks/>
          </p:cNvSpPr>
          <p:nvPr/>
        </p:nvSpPr>
        <p:spPr bwMode="auto">
          <a:xfrm>
            <a:off x="149307" y="202911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66">
              <a:defRPr/>
            </a:pPr>
            <a:r>
              <a:rPr lang="en-US" altLang="en-US" sz="1300" dirty="0">
                <a:solidFill>
                  <a:srgbClr val="28434E"/>
                </a:solidFill>
                <a:latin typeface="AvenirNext LT Pro Regular" panose="020B0504020202020204" pitchFamily="34" charset="77"/>
              </a:rPr>
              <a:t>Subscribe to </a:t>
            </a:r>
            <a:br>
              <a:rPr lang="en-US" altLang="en-US" sz="1300" dirty="0">
                <a:solidFill>
                  <a:srgbClr val="28434E"/>
                </a:solidFill>
                <a:latin typeface="AvenirNext LT Pro Regular" panose="020B0504020202020204" pitchFamily="34" charset="77"/>
              </a:rPr>
            </a:br>
            <a:r>
              <a:rPr lang="en-US" altLang="en-US" sz="1300" i="1" dirty="0">
                <a:solidFill>
                  <a:srgbClr val="28434E"/>
                </a:solidFill>
                <a:latin typeface="AvenirNext LT Pro Regular" panose="020B0504020202020204" pitchFamily="34" charset="77"/>
                <a:hlinkClick r:id="rId5"/>
              </a:rPr>
              <a:t>Case Surveillance News</a:t>
            </a:r>
            <a:endParaRPr lang="en-US" altLang="en-US" sz="1300" dirty="0">
              <a:solidFill>
                <a:srgbClr val="28434E"/>
              </a:solidFill>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461D9587-9057-19D5-A3A3-8C3D69914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6091" y="1386058"/>
            <a:ext cx="606509" cy="606509"/>
          </a:xfrm>
          <a:prstGeom prst="rect">
            <a:avLst/>
          </a:prstGeom>
        </p:spPr>
      </p:pic>
      <p:sp>
        <p:nvSpPr>
          <p:cNvPr id="7" name="Content Placeholder 2">
            <a:extLst>
              <a:ext uri="{FF2B5EF4-FFF2-40B4-BE49-F238E27FC236}">
                <a16:creationId xmlns:a16="http://schemas.microsoft.com/office/drawing/2014/main" id="{DB43BA15-7EB6-0682-4084-51C7068F3DAE}"/>
              </a:ext>
            </a:extLst>
          </p:cNvPr>
          <p:cNvSpPr txBox="1">
            <a:spLocks/>
          </p:cNvSpPr>
          <p:nvPr/>
        </p:nvSpPr>
        <p:spPr bwMode="auto">
          <a:xfrm>
            <a:off x="2410856" y="2029117"/>
            <a:ext cx="210963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66">
              <a:defRPr/>
            </a:pPr>
            <a:r>
              <a:rPr lang="en-US" altLang="en-US" sz="1300" dirty="0">
                <a:solidFill>
                  <a:srgbClr val="28434E"/>
                </a:solidFill>
                <a:latin typeface="AvenirNext LT Pro Regular" panose="020B0504020202020204" pitchFamily="34" charset="77"/>
              </a:rPr>
              <a:t>Access NNDSS’ </a:t>
            </a:r>
            <a:r>
              <a:rPr lang="en-US" altLang="en-US" sz="1300" dirty="0">
                <a:solidFill>
                  <a:srgbClr val="28434E"/>
                </a:solidFill>
                <a:latin typeface="AvenirNext LT Pro Regular" panose="020B0504020202020204" pitchFamily="34" charset="77"/>
                <a:hlinkClick r:id="rId5"/>
              </a:rPr>
              <a:t>Technical Resource Center</a:t>
            </a:r>
            <a:endParaRPr lang="en-US" altLang="en-US" sz="1300" dirty="0">
              <a:solidFill>
                <a:srgbClr val="28434E"/>
              </a:solidFill>
              <a:latin typeface="AvenirNext LT Pro Regular" panose="020B0504020202020204" pitchFamily="34" charset="77"/>
            </a:endParaRPr>
          </a:p>
        </p:txBody>
      </p:sp>
      <p:pic>
        <p:nvPicPr>
          <p:cNvPr id="8" name="Graphic 7" descr="Cloud Computing with solid fill">
            <a:extLst>
              <a:ext uri="{FF2B5EF4-FFF2-40B4-BE49-F238E27FC236}">
                <a16:creationId xmlns:a16="http://schemas.microsoft.com/office/drawing/2014/main" id="{CF486A8F-3175-C174-37C2-E86C662F88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44275" y="1386058"/>
            <a:ext cx="606509" cy="606509"/>
          </a:xfrm>
          <a:prstGeom prst="rect">
            <a:avLst/>
          </a:prstGeom>
        </p:spPr>
      </p:pic>
      <p:sp>
        <p:nvSpPr>
          <p:cNvPr id="9" name="Content Placeholder 2">
            <a:extLst>
              <a:ext uri="{FF2B5EF4-FFF2-40B4-BE49-F238E27FC236}">
                <a16:creationId xmlns:a16="http://schemas.microsoft.com/office/drawing/2014/main" id="{8F62E3BD-3D78-C277-5E63-1F2BC8F47E6B}"/>
              </a:ext>
            </a:extLst>
          </p:cNvPr>
          <p:cNvSpPr txBox="1">
            <a:spLocks/>
          </p:cNvSpPr>
          <p:nvPr/>
        </p:nvSpPr>
        <p:spPr bwMode="auto">
          <a:xfrm>
            <a:off x="4615840" y="202911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66">
              <a:defRPr/>
            </a:pPr>
            <a:r>
              <a:rPr lang="en-US" altLang="en-US" sz="1300" dirty="0">
                <a:solidFill>
                  <a:srgbClr val="28434E"/>
                </a:solidFill>
                <a:latin typeface="AvenirNext LT Pro Regular" panose="020B0504020202020204" pitchFamily="34" charset="77"/>
              </a:rPr>
              <a:t>Email </a:t>
            </a:r>
            <a:r>
              <a:rPr lang="en-US" altLang="en-US" sz="1300" dirty="0">
                <a:solidFill>
                  <a:srgbClr val="28434E"/>
                </a:solidFill>
                <a:latin typeface="AvenirNext LT Pro Regular" panose="020B0504020202020204" pitchFamily="34" charset="77"/>
                <a:hlinkClick r:id="rId10"/>
              </a:rPr>
              <a:t>edx@cdc.gov</a:t>
            </a:r>
            <a:r>
              <a:rPr lang="en-US" altLang="en-US" sz="1300" dirty="0">
                <a:solidFill>
                  <a:srgbClr val="28434E"/>
                </a:solidFill>
                <a:latin typeface="AvenirNext LT Pro Regular" panose="020B0504020202020204" pitchFamily="34" charset="77"/>
              </a:rPr>
              <a:t> for technical help</a:t>
            </a:r>
          </a:p>
        </p:txBody>
      </p:sp>
      <p:pic>
        <p:nvPicPr>
          <p:cNvPr id="10" name="Graphic 9" descr="Blockchain with solid fill">
            <a:extLst>
              <a:ext uri="{FF2B5EF4-FFF2-40B4-BE49-F238E27FC236}">
                <a16:creationId xmlns:a16="http://schemas.microsoft.com/office/drawing/2014/main" id="{BA5C72EA-9314-B7E4-B7EC-C32ABFEDFD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81080" y="1386058"/>
            <a:ext cx="606509" cy="606509"/>
          </a:xfrm>
          <a:prstGeom prst="rect">
            <a:avLst/>
          </a:prstGeom>
        </p:spPr>
      </p:pic>
      <p:sp>
        <p:nvSpPr>
          <p:cNvPr id="11" name="Content Placeholder 2">
            <a:extLst>
              <a:ext uri="{FF2B5EF4-FFF2-40B4-BE49-F238E27FC236}">
                <a16:creationId xmlns:a16="http://schemas.microsoft.com/office/drawing/2014/main" id="{6C7F112F-730A-D920-C2DC-62B4F229F505}"/>
              </a:ext>
            </a:extLst>
          </p:cNvPr>
          <p:cNvSpPr txBox="1">
            <a:spLocks/>
          </p:cNvSpPr>
          <p:nvPr/>
        </p:nvSpPr>
        <p:spPr bwMode="auto">
          <a:xfrm>
            <a:off x="6820821" y="2029117"/>
            <a:ext cx="228664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66">
              <a:defRPr/>
            </a:pPr>
            <a:r>
              <a:rPr lang="en-US" altLang="en-US" sz="1300" dirty="0">
                <a:solidFill>
                  <a:srgbClr val="28434E"/>
                </a:solidFill>
                <a:latin typeface="AvenirNext LT Pro Regular" panose="020B0504020202020204" pitchFamily="34" charset="77"/>
              </a:rPr>
              <a:t>Learn about </a:t>
            </a:r>
            <a:r>
              <a:rPr lang="en-US" altLang="en-US" sz="1300" dirty="0">
                <a:solidFill>
                  <a:srgbClr val="28434E"/>
                </a:solidFill>
                <a:latin typeface="AvenirNext LT Pro Regular" panose="020B0504020202020204" pitchFamily="34" charset="77"/>
                <a:hlinkClick r:id="rId13"/>
              </a:rPr>
              <a:t>case surveillance modernization</a:t>
            </a:r>
            <a:endParaRPr lang="en-US" altLang="en-US" sz="1300" dirty="0">
              <a:solidFill>
                <a:srgbClr val="28434E"/>
              </a:solidFill>
              <a:latin typeface="AvenirNext LT Pro Regular" panose="020B0504020202020204" pitchFamily="34" charset="77"/>
            </a:endParaRPr>
          </a:p>
        </p:txBody>
      </p:sp>
    </p:spTree>
    <p:extLst>
      <p:ext uri="{BB962C8B-B14F-4D97-AF65-F5344CB8AC3E}">
        <p14:creationId xmlns:p14="http://schemas.microsoft.com/office/powerpoint/2010/main" val="4440340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2491765"/>
            <a:ext cx="8294913" cy="871538"/>
          </a:xfrm>
        </p:spPr>
        <p:txBody>
          <a:bodyPr/>
          <a:lstStyle/>
          <a:p>
            <a:r>
              <a:rPr lang="en-US" dirty="0"/>
              <a:t>NNDSS Updates and Announcements</a:t>
            </a:r>
          </a:p>
        </p:txBody>
      </p:sp>
      <p:sp>
        <p:nvSpPr>
          <p:cNvPr id="6" name="Text Placeholder 5"/>
          <p:cNvSpPr>
            <a:spLocks noGrp="1"/>
          </p:cNvSpPr>
          <p:nvPr>
            <p:ph type="body" idx="1"/>
          </p:nvPr>
        </p:nvSpPr>
        <p:spPr>
          <a:xfrm>
            <a:off x="457201" y="3888224"/>
            <a:ext cx="7772400" cy="1088625"/>
          </a:xfrm>
        </p:spPr>
        <p:txBody>
          <a:bodyPr/>
          <a:lstStyle/>
          <a:p>
            <a:r>
              <a:rPr lang="en-US" dirty="0"/>
              <a:t>Hang Nguyen, MPH</a:t>
            </a:r>
          </a:p>
          <a:p>
            <a:r>
              <a:rPr lang="en-US" dirty="0"/>
              <a:t>Office of Public Health Data, Surveillance, and Technology</a:t>
            </a:r>
          </a:p>
        </p:txBody>
      </p:sp>
    </p:spTree>
    <p:extLst>
      <p:ext uri="{BB962C8B-B14F-4D97-AF65-F5344CB8AC3E}">
        <p14:creationId xmlns:p14="http://schemas.microsoft.com/office/powerpoint/2010/main" val="70275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327F-E6F1-1F4B-0211-4056F934731F}"/>
              </a:ext>
            </a:extLst>
          </p:cNvPr>
          <p:cNvSpPr>
            <a:spLocks noGrp="1"/>
          </p:cNvSpPr>
          <p:nvPr>
            <p:ph type="title"/>
          </p:nvPr>
        </p:nvSpPr>
        <p:spPr/>
        <p:txBody>
          <a:bodyPr/>
          <a:lstStyle/>
          <a:p>
            <a:r>
              <a:rPr lang="en-US" dirty="0"/>
              <a:t>CPO Implementation Plans for 2023 and 2024</a:t>
            </a:r>
          </a:p>
        </p:txBody>
      </p:sp>
      <p:sp>
        <p:nvSpPr>
          <p:cNvPr id="3" name="Text Placeholder 2">
            <a:extLst>
              <a:ext uri="{FF2B5EF4-FFF2-40B4-BE49-F238E27FC236}">
                <a16:creationId xmlns:a16="http://schemas.microsoft.com/office/drawing/2014/main" id="{F4504FCF-3E19-6D8F-7425-4CD9DE6FBA51}"/>
              </a:ext>
            </a:extLst>
          </p:cNvPr>
          <p:cNvSpPr>
            <a:spLocks noGrp="1"/>
          </p:cNvSpPr>
          <p:nvPr>
            <p:ph type="body" sz="quarter" idx="10"/>
          </p:nvPr>
        </p:nvSpPr>
        <p:spPr/>
        <p:txBody>
          <a:bodyPr/>
          <a:lstStyle/>
          <a:p>
            <a:r>
              <a:rPr lang="en-US" sz="1800" b="1" dirty="0"/>
              <a:t>MMWR Year 2023: transition year</a:t>
            </a:r>
          </a:p>
          <a:p>
            <a:pPr lvl="1"/>
            <a:r>
              <a:rPr lang="en-US" sz="1700" dirty="0"/>
              <a:t>NNDSS weekly tables will publish </a:t>
            </a:r>
            <a:r>
              <a:rPr lang="en-US" sz="1700" b="1" dirty="0"/>
              <a:t>confirmed cases</a:t>
            </a:r>
            <a:r>
              <a:rPr lang="en-US" sz="1700" dirty="0"/>
              <a:t> as “CPO, total” using:</a:t>
            </a:r>
          </a:p>
          <a:p>
            <a:pPr lvl="2"/>
            <a:r>
              <a:rPr lang="en-US" sz="1700" dirty="0"/>
              <a:t>CP-CRE (event code: 50244)</a:t>
            </a:r>
          </a:p>
          <a:p>
            <a:pPr lvl="2"/>
            <a:r>
              <a:rPr lang="fr-FR" sz="1700" dirty="0"/>
              <a:t>CPO, clinical (event code: 50270)</a:t>
            </a:r>
          </a:p>
          <a:p>
            <a:pPr lvl="2"/>
            <a:r>
              <a:rPr lang="en-US" sz="1700" dirty="0"/>
              <a:t>CPO, screening (event code: 50271)</a:t>
            </a:r>
          </a:p>
          <a:p>
            <a:pPr marL="914400" lvl="2" indent="0">
              <a:buNone/>
            </a:pPr>
            <a:endParaRPr lang="en-US" sz="1400" dirty="0"/>
          </a:p>
          <a:p>
            <a:r>
              <a:rPr lang="en-US" sz="1800" b="1" dirty="0"/>
              <a:t>MMWR Year 2024: CP-CRE event code (50244) retired </a:t>
            </a:r>
          </a:p>
          <a:p>
            <a:pPr lvl="1"/>
            <a:r>
              <a:rPr lang="en-US" sz="1700" dirty="0"/>
              <a:t>CP-CRE case notifications will error out</a:t>
            </a:r>
          </a:p>
          <a:p>
            <a:pPr marL="457200" lvl="1" indent="0">
              <a:buNone/>
            </a:pPr>
            <a:endParaRPr lang="en-US" sz="1400" dirty="0"/>
          </a:p>
          <a:p>
            <a:r>
              <a:rPr lang="en-US" sz="1800" b="1" dirty="0"/>
              <a:t>MMWR Year 2024: full implementation year for CPO </a:t>
            </a:r>
          </a:p>
          <a:p>
            <a:pPr lvl="1"/>
            <a:r>
              <a:rPr lang="en-US" sz="1700" b="1" dirty="0"/>
              <a:t>Confirmed cases </a:t>
            </a:r>
            <a:r>
              <a:rPr lang="en-US" sz="1700" dirty="0"/>
              <a:t>for CPO clinical (50270), CPO screening (50271), and CPO total displayed in NNDSS weekly tables </a:t>
            </a:r>
          </a:p>
        </p:txBody>
      </p:sp>
      <p:sp>
        <p:nvSpPr>
          <p:cNvPr id="4" name="Slide Number Placeholder 2">
            <a:extLst>
              <a:ext uri="{FF2B5EF4-FFF2-40B4-BE49-F238E27FC236}">
                <a16:creationId xmlns:a16="http://schemas.microsoft.com/office/drawing/2014/main" id="{0ECBE13E-E5FA-A9A4-9FBD-9A7EC14AF99D}"/>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9016765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2491765"/>
            <a:ext cx="8294913" cy="871538"/>
          </a:xfrm>
        </p:spPr>
        <p:txBody>
          <a:bodyPr lIns="91440" tIns="45720" rIns="91440" bIns="45720" anchor="b"/>
          <a:lstStyle/>
          <a:p>
            <a:r>
              <a:rPr lang="en-US" dirty="0">
                <a:latin typeface="Calibri"/>
                <a:cs typeface="Calibri"/>
              </a:rPr>
              <a:t>Jurisdictions' Feedback: 2022 Reconciliation – Overview, Lessons Learned, &amp; Improvements</a:t>
            </a:r>
          </a:p>
        </p:txBody>
      </p:sp>
      <p:sp>
        <p:nvSpPr>
          <p:cNvPr id="6" name="Text Placeholder 5"/>
          <p:cNvSpPr>
            <a:spLocks noGrp="1"/>
          </p:cNvSpPr>
          <p:nvPr>
            <p:ph type="body" idx="1"/>
          </p:nvPr>
        </p:nvSpPr>
        <p:spPr>
          <a:xfrm>
            <a:off x="457201" y="3888224"/>
            <a:ext cx="7772400" cy="1088625"/>
          </a:xfrm>
        </p:spPr>
        <p:txBody>
          <a:bodyPr/>
          <a:lstStyle/>
          <a:p>
            <a:r>
              <a:rPr lang="en-US" dirty="0"/>
              <a:t>Keaton Hughes, MPH</a:t>
            </a:r>
          </a:p>
          <a:p>
            <a:r>
              <a:rPr lang="en-US" dirty="0"/>
              <a:t>Office of Public Health Data, Surveillance, and Technology</a:t>
            </a:r>
          </a:p>
        </p:txBody>
      </p:sp>
    </p:spTree>
    <p:extLst>
      <p:ext uri="{BB962C8B-B14F-4D97-AF65-F5344CB8AC3E}">
        <p14:creationId xmlns:p14="http://schemas.microsoft.com/office/powerpoint/2010/main" val="2581181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DE37-2DFA-7EE5-8061-08E7DE3A0C79}"/>
              </a:ext>
            </a:extLst>
          </p:cNvPr>
          <p:cNvSpPr>
            <a:spLocks noGrp="1"/>
          </p:cNvSpPr>
          <p:nvPr>
            <p:ph type="title"/>
          </p:nvPr>
        </p:nvSpPr>
        <p:spPr/>
        <p:txBody>
          <a:bodyPr lIns="91440" tIns="45720" rIns="91440" bIns="45720" anchor="b" anchorCtr="0"/>
          <a:lstStyle/>
          <a:p>
            <a:r>
              <a:rPr lang="en-US" sz="2600" dirty="0">
                <a:cs typeface="Calibri"/>
              </a:rPr>
              <a:t>What Went Well</a:t>
            </a:r>
            <a:endParaRPr lang="en-US" dirty="0"/>
          </a:p>
        </p:txBody>
      </p:sp>
      <p:sp>
        <p:nvSpPr>
          <p:cNvPr id="3" name="Text Placeholder 2">
            <a:extLst>
              <a:ext uri="{FF2B5EF4-FFF2-40B4-BE49-F238E27FC236}">
                <a16:creationId xmlns:a16="http://schemas.microsoft.com/office/drawing/2014/main" id="{40C0D89C-47BF-5E2D-1D1B-73E2B220D4F2}"/>
              </a:ext>
            </a:extLst>
          </p:cNvPr>
          <p:cNvSpPr>
            <a:spLocks noGrp="1"/>
          </p:cNvSpPr>
          <p:nvPr>
            <p:ph type="body" sz="quarter" idx="10"/>
          </p:nvPr>
        </p:nvSpPr>
        <p:spPr/>
        <p:txBody>
          <a:bodyPr/>
          <a:lstStyle/>
          <a:p>
            <a:r>
              <a:rPr lang="en-US" sz="1900" dirty="0">
                <a:latin typeface="Calibri"/>
                <a:cs typeface="Calibri"/>
              </a:rPr>
              <a:t>Efficiency of the process within the Message Validation, Processing and Provisioning System (MVPS) portal</a:t>
            </a:r>
          </a:p>
          <a:p>
            <a:r>
              <a:rPr lang="en-US" sz="1900" dirty="0">
                <a:latin typeface="Calibri"/>
                <a:cs typeface="Calibri"/>
              </a:rPr>
              <a:t>Ability to lock conditions individually</a:t>
            </a:r>
          </a:p>
          <a:p>
            <a:r>
              <a:rPr lang="en-US" sz="1900" dirty="0">
                <a:cs typeface="Calibri"/>
              </a:rPr>
              <a:t>Ability to generate and extract reports at your convenience</a:t>
            </a:r>
            <a:endParaRPr lang="en-US" dirty="0"/>
          </a:p>
        </p:txBody>
      </p:sp>
      <p:pic>
        <p:nvPicPr>
          <p:cNvPr id="4" name="Picture 3" descr="Top Daumen&quot; Images – Browse 109 Stock Photos, Vectors, and Video | Adobe  Stock">
            <a:extLst>
              <a:ext uri="{FF2B5EF4-FFF2-40B4-BE49-F238E27FC236}">
                <a16:creationId xmlns:a16="http://schemas.microsoft.com/office/drawing/2014/main" id="{844ECFE0-7A73-93DE-9C6D-4B9BB5E89422}"/>
              </a:ext>
            </a:extLst>
          </p:cNvPr>
          <p:cNvPicPr>
            <a:picLocks noChangeAspect="1"/>
          </p:cNvPicPr>
          <p:nvPr/>
        </p:nvPicPr>
        <p:blipFill>
          <a:blip r:embed="rId2"/>
          <a:stretch>
            <a:fillRect/>
          </a:stretch>
        </p:blipFill>
        <p:spPr>
          <a:xfrm>
            <a:off x="3020377" y="2573179"/>
            <a:ext cx="3110388" cy="2075973"/>
          </a:xfrm>
          <a:prstGeom prst="rect">
            <a:avLst/>
          </a:prstGeom>
        </p:spPr>
      </p:pic>
      <p:sp>
        <p:nvSpPr>
          <p:cNvPr id="5" name="Slide Number Placeholder 2">
            <a:extLst>
              <a:ext uri="{FF2B5EF4-FFF2-40B4-BE49-F238E27FC236}">
                <a16:creationId xmlns:a16="http://schemas.microsoft.com/office/drawing/2014/main" id="{EF3EDB6C-CD02-4F25-8AF6-9BD64778E0A7}"/>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864740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2491765"/>
            <a:ext cx="8294913" cy="871538"/>
          </a:xfrm>
        </p:spPr>
        <p:txBody>
          <a:bodyPr/>
          <a:lstStyle/>
          <a:p>
            <a:r>
              <a:rPr lang="en-US" dirty="0"/>
              <a:t>Potential MVPS Portal Enhancements</a:t>
            </a:r>
          </a:p>
        </p:txBody>
      </p:sp>
      <p:sp>
        <p:nvSpPr>
          <p:cNvPr id="6" name="Text Placeholder 5"/>
          <p:cNvSpPr>
            <a:spLocks noGrp="1"/>
          </p:cNvSpPr>
          <p:nvPr>
            <p:ph type="body" idx="1"/>
          </p:nvPr>
        </p:nvSpPr>
        <p:spPr>
          <a:xfrm>
            <a:off x="457201" y="3888224"/>
            <a:ext cx="7772400" cy="1088625"/>
          </a:xfrm>
        </p:spPr>
        <p:txBody>
          <a:bodyPr/>
          <a:lstStyle/>
          <a:p>
            <a:endParaRPr lang="en-US" dirty="0"/>
          </a:p>
        </p:txBody>
      </p:sp>
    </p:spTree>
    <p:extLst>
      <p:ext uri="{BB962C8B-B14F-4D97-AF65-F5344CB8AC3E}">
        <p14:creationId xmlns:p14="http://schemas.microsoft.com/office/powerpoint/2010/main" val="291695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6CDD-CA03-AFB9-334A-7D8382355568}"/>
              </a:ext>
            </a:extLst>
          </p:cNvPr>
          <p:cNvSpPr>
            <a:spLocks noGrp="1"/>
          </p:cNvSpPr>
          <p:nvPr>
            <p:ph type="title"/>
          </p:nvPr>
        </p:nvSpPr>
        <p:spPr/>
        <p:txBody>
          <a:bodyPr lIns="91440" tIns="45720" rIns="91440" bIns="45720" anchor="b" anchorCtr="0"/>
          <a:lstStyle/>
          <a:p>
            <a:r>
              <a:rPr lang="en-US" sz="2600" dirty="0">
                <a:cs typeface="Calibri"/>
              </a:rPr>
              <a:t>Modifying E-mail Alerts</a:t>
            </a:r>
            <a:endParaRPr lang="en-US" sz="2600" b="0" dirty="0">
              <a:cs typeface="Calibri"/>
            </a:endParaRPr>
          </a:p>
        </p:txBody>
      </p:sp>
      <p:sp>
        <p:nvSpPr>
          <p:cNvPr id="3" name="Text Placeholder 2">
            <a:extLst>
              <a:ext uri="{FF2B5EF4-FFF2-40B4-BE49-F238E27FC236}">
                <a16:creationId xmlns:a16="http://schemas.microsoft.com/office/drawing/2014/main" id="{CFFF61F9-79B9-7B57-3EE5-891A4B30DF6E}"/>
              </a:ext>
            </a:extLst>
          </p:cNvPr>
          <p:cNvSpPr>
            <a:spLocks noGrp="1"/>
          </p:cNvSpPr>
          <p:nvPr>
            <p:ph type="body" sz="quarter" idx="10"/>
          </p:nvPr>
        </p:nvSpPr>
        <p:spPr/>
        <p:txBody>
          <a:bodyPr/>
          <a:lstStyle/>
          <a:p>
            <a:r>
              <a:rPr lang="en-US" sz="1900" dirty="0">
                <a:cs typeface="Calibri"/>
              </a:rPr>
              <a:t>Jurisdiction Data Manager, STD Manager, and State or Territorial Epidemiologists roles to receive ALL e-mail alerts as the process progresses, instead of the currently targeted e-mails for roles pending action.</a:t>
            </a:r>
            <a:endParaRPr lang="en-US" dirty="0"/>
          </a:p>
        </p:txBody>
      </p:sp>
      <p:sp>
        <p:nvSpPr>
          <p:cNvPr id="4" name="Slide Number Placeholder 2">
            <a:extLst>
              <a:ext uri="{FF2B5EF4-FFF2-40B4-BE49-F238E27FC236}">
                <a16:creationId xmlns:a16="http://schemas.microsoft.com/office/drawing/2014/main" id="{2123B0AF-2A4F-6F5E-BFE4-A858AC927039}"/>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2066906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1C54-6BC1-85B6-B1CC-18007D0FFA7D}"/>
              </a:ext>
            </a:extLst>
          </p:cNvPr>
          <p:cNvSpPr>
            <a:spLocks noGrp="1"/>
          </p:cNvSpPr>
          <p:nvPr>
            <p:ph type="title"/>
          </p:nvPr>
        </p:nvSpPr>
        <p:spPr/>
        <p:txBody>
          <a:bodyPr lIns="91440" tIns="45720" rIns="91440" bIns="45720" anchor="b" anchorCtr="0"/>
          <a:lstStyle/>
          <a:p>
            <a:r>
              <a:rPr lang="en-US" dirty="0">
                <a:latin typeface="Calibri"/>
                <a:cs typeface="Calibri"/>
              </a:rPr>
              <a:t>Poll – Communication Preferences</a:t>
            </a:r>
            <a:endParaRPr lang="en-US" dirty="0"/>
          </a:p>
        </p:txBody>
      </p:sp>
      <p:sp>
        <p:nvSpPr>
          <p:cNvPr id="3" name="Text Placeholder 2">
            <a:extLst>
              <a:ext uri="{FF2B5EF4-FFF2-40B4-BE49-F238E27FC236}">
                <a16:creationId xmlns:a16="http://schemas.microsoft.com/office/drawing/2014/main" id="{B5094C96-35F3-8749-EE02-9FBFF73D8508}"/>
              </a:ext>
            </a:extLst>
          </p:cNvPr>
          <p:cNvSpPr>
            <a:spLocks noGrp="1"/>
          </p:cNvSpPr>
          <p:nvPr>
            <p:ph type="body" sz="quarter" idx="10"/>
          </p:nvPr>
        </p:nvSpPr>
        <p:spPr/>
        <p:txBody>
          <a:bodyPr/>
          <a:lstStyle/>
          <a:p>
            <a:r>
              <a:rPr lang="en-US" sz="1900" dirty="0">
                <a:latin typeface="Calibri"/>
                <a:cs typeface="Calibri"/>
              </a:rPr>
              <a:t>Implementing additional automatic e-mail notifications from MVPS to Jurisdiction Data Managers, STD Managers, and State or Territorial Epidemiologists would be beneficial.</a:t>
            </a:r>
          </a:p>
          <a:p>
            <a:pPr lvl="1"/>
            <a:r>
              <a:rPr lang="en-US" sz="1900" dirty="0">
                <a:latin typeface="Calibri"/>
                <a:cs typeface="Calibri"/>
              </a:rPr>
              <a:t>Strongly Disagree</a:t>
            </a:r>
          </a:p>
          <a:p>
            <a:pPr lvl="1"/>
            <a:r>
              <a:rPr lang="en-US" sz="1900" dirty="0">
                <a:latin typeface="Calibri"/>
                <a:cs typeface="Calibri"/>
              </a:rPr>
              <a:t>Somewhat Disagree</a:t>
            </a:r>
          </a:p>
          <a:p>
            <a:pPr lvl="1"/>
            <a:r>
              <a:rPr lang="en-US" sz="1900" dirty="0">
                <a:latin typeface="Calibri"/>
                <a:cs typeface="Calibri"/>
              </a:rPr>
              <a:t>Neutral</a:t>
            </a:r>
          </a:p>
          <a:p>
            <a:pPr lvl="1"/>
            <a:r>
              <a:rPr lang="en-US" sz="1900" dirty="0">
                <a:latin typeface="Calibri"/>
                <a:cs typeface="Calibri"/>
              </a:rPr>
              <a:t>Somewhat Agree</a:t>
            </a:r>
          </a:p>
          <a:p>
            <a:pPr lvl="1"/>
            <a:r>
              <a:rPr lang="en-US" sz="1900" dirty="0">
                <a:latin typeface="Calibri"/>
                <a:cs typeface="Calibri"/>
              </a:rPr>
              <a:t>Strongly Agree</a:t>
            </a:r>
          </a:p>
        </p:txBody>
      </p:sp>
      <p:pic>
        <p:nvPicPr>
          <p:cNvPr id="11" name="Picture 10" descr="Email Notification Alert icon PNG and SVG Vector Free Download">
            <a:extLst>
              <a:ext uri="{FF2B5EF4-FFF2-40B4-BE49-F238E27FC236}">
                <a16:creationId xmlns:a16="http://schemas.microsoft.com/office/drawing/2014/main" id="{6495363A-82CB-CDB5-2DCC-8A94C215E7F1}"/>
              </a:ext>
            </a:extLst>
          </p:cNvPr>
          <p:cNvPicPr>
            <a:picLocks noChangeAspect="1"/>
          </p:cNvPicPr>
          <p:nvPr/>
        </p:nvPicPr>
        <p:blipFill>
          <a:blip r:embed="rId2"/>
          <a:stretch>
            <a:fillRect/>
          </a:stretch>
        </p:blipFill>
        <p:spPr>
          <a:xfrm>
            <a:off x="5610225" y="2216944"/>
            <a:ext cx="2095500" cy="2181225"/>
          </a:xfrm>
          <a:prstGeom prst="rect">
            <a:avLst/>
          </a:prstGeom>
        </p:spPr>
      </p:pic>
      <p:sp>
        <p:nvSpPr>
          <p:cNvPr id="4" name="Slide Number Placeholder 2">
            <a:extLst>
              <a:ext uri="{FF2B5EF4-FFF2-40B4-BE49-F238E27FC236}">
                <a16:creationId xmlns:a16="http://schemas.microsoft.com/office/drawing/2014/main" id="{95CC36E4-1A52-BC47-ADED-CC5C74AA9EA5}"/>
              </a:ext>
            </a:extLst>
          </p:cNvPr>
          <p:cNvSpPr txBox="1">
            <a:spLocks/>
          </p:cNvSpPr>
          <p:nvPr/>
        </p:nvSpPr>
        <p:spPr>
          <a:xfrm>
            <a:off x="5943600" y="4500563"/>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181654481"/>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05910E47037A43B8994C82BD86E034" ma:contentTypeVersion="15" ma:contentTypeDescription="Create a new document." ma:contentTypeScope="" ma:versionID="ed1e7c1ee4d0d5706519bc127085b739">
  <xsd:schema xmlns:xsd="http://www.w3.org/2001/XMLSchema" xmlns:xs="http://www.w3.org/2001/XMLSchema" xmlns:p="http://schemas.microsoft.com/office/2006/metadata/properties" xmlns:ns2="448e3e5e-248a-4e25-8470-028ccf3e48f0" xmlns:ns3="0e891093-3b0b-48a6-94d7-19c93d1c6ab4" targetNamespace="http://schemas.microsoft.com/office/2006/metadata/properties" ma:root="true" ma:fieldsID="6ac9088337a74ae47231d963269194af" ns2:_="" ns3:_="">
    <xsd:import namespace="448e3e5e-248a-4e25-8470-028ccf3e48f0"/>
    <xsd:import namespace="0e891093-3b0b-48a6-94d7-19c93d1c6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Link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e3e5e-248a-4e25-8470-028ccf3e48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Links" ma:index="2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891093-3b0b-48a6-94d7-19c93d1c6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9febefd-f3db-4564-8fb8-336ddd448172}" ma:internalName="TaxCatchAll" ma:showField="CatchAllData" ma:web="0e891093-3b0b-48a6-94d7-19c93d1c6a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8e3e5e-248a-4e25-8470-028ccf3e48f0">
      <Terms xmlns="http://schemas.microsoft.com/office/infopath/2007/PartnerControls"/>
    </lcf76f155ced4ddcb4097134ff3c332f>
    <TaxCatchAll xmlns="0e891093-3b0b-48a6-94d7-19c93d1c6ab4" xsi:nil="true"/>
    <Links xmlns="448e3e5e-248a-4e25-8470-028ccf3e48f0">
      <Url xsi:nil="true"/>
      <Description xsi:nil="true"/>
    </Links>
    <SharedWithUsers xmlns="0e891093-3b0b-48a6-94d7-19c93d1c6ab4">
      <UserInfo>
        <DisplayName>Hughes, Keaton (CDC/IOD/OPHDST)</DisplayName>
        <AccountId>16</AccountId>
        <AccountType/>
      </UserInfo>
      <UserInfo>
        <DisplayName>Robinson, Tamara (CDC/IOD/OPHDST) (CTR)</DisplayName>
        <AccountId>120</AccountId>
        <AccountType/>
      </UserInfo>
      <UserInfo>
        <DisplayName>Hang Nguyen, (CDC/IOD/OPHDST)</DisplayName>
        <AccountId>68</AccountId>
        <AccountType/>
      </UserInfo>
      <UserInfo>
        <DisplayName>Landon, Alexander (CDC/IOD/OPHDST)</DisplayName>
        <AccountId>56</AccountId>
        <AccountType/>
      </UserInfo>
      <UserInfo>
        <DisplayName>Jones, Jemarion (CDC/IOD/OPHDST) (CTR)</DisplayName>
        <AccountId>155</AccountId>
        <AccountType/>
      </UserInfo>
    </SharedWithUsers>
  </documentManagement>
</p:properties>
</file>

<file path=customXml/itemProps1.xml><?xml version="1.0" encoding="utf-8"?>
<ds:datastoreItem xmlns:ds="http://schemas.openxmlformats.org/officeDocument/2006/customXml" ds:itemID="{F42134A6-BEC6-4826-9BF1-7AD1F02E0709}">
  <ds:schemaRefs>
    <ds:schemaRef ds:uri="http://schemas.microsoft.com/sharepoint/v3/contenttype/forms"/>
  </ds:schemaRefs>
</ds:datastoreItem>
</file>

<file path=customXml/itemProps2.xml><?xml version="1.0" encoding="utf-8"?>
<ds:datastoreItem xmlns:ds="http://schemas.openxmlformats.org/officeDocument/2006/customXml" ds:itemID="{9949A653-60BA-4BC6-B616-82F2577E3370}">
  <ds:schemaRefs>
    <ds:schemaRef ds:uri="0e891093-3b0b-48a6-94d7-19c93d1c6ab4"/>
    <ds:schemaRef ds:uri="448e3e5e-248a-4e25-8470-028ccf3e48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7CBD15-168B-4419-8E6E-362045177205}">
  <ds:schemaRefs>
    <ds:schemaRef ds:uri="http://schemas.microsoft.com/office/2006/documentManagement/types"/>
    <ds:schemaRef ds:uri="http://purl.org/dc/elements/1.1/"/>
    <ds:schemaRef ds:uri="http://schemas.openxmlformats.org/package/2006/metadata/core-properties"/>
    <ds:schemaRef ds:uri="0e891093-3b0b-48a6-94d7-19c93d1c6ab4"/>
    <ds:schemaRef ds:uri="http://purl.org/dc/dcmitype/"/>
    <ds:schemaRef ds:uri="http://purl.org/dc/terms/"/>
    <ds:schemaRef ds:uri="http://www.w3.org/XML/1998/namespace"/>
    <ds:schemaRef ds:uri="http://schemas.microsoft.com/office/2006/metadata/properties"/>
    <ds:schemaRef ds:uri="http://schemas.microsoft.com/office/infopath/2007/PartnerControls"/>
    <ds:schemaRef ds:uri="448e3e5e-248a-4e25-8470-028ccf3e48f0"/>
  </ds:schemaRefs>
</ds:datastoreItem>
</file>

<file path=docProps/app.xml><?xml version="1.0" encoding="utf-8"?>
<Properties xmlns="http://schemas.openxmlformats.org/officeDocument/2006/extended-properties" xmlns:vt="http://schemas.openxmlformats.org/officeDocument/2006/docPropsVTypes">
  <Template/>
  <TotalTime>1859</TotalTime>
  <Words>829</Words>
  <Application>Microsoft Office PowerPoint</Application>
  <PresentationFormat>On-screen Show (16:9)</PresentationFormat>
  <Paragraphs>111</Paragraphs>
  <Slides>22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Avenir Next LT Pro Demi</vt:lpstr>
      <vt:lpstr>AvenirNext LT Pro Regular</vt:lpstr>
      <vt:lpstr>Courier New</vt:lpstr>
      <vt:lpstr>Wingdings</vt:lpstr>
      <vt:lpstr>Myriad Web Pro</vt:lpstr>
      <vt:lpstr>Master</vt:lpstr>
      <vt:lpstr>1_Master</vt:lpstr>
      <vt:lpstr>NNDSS eSHARE December Webinar</vt:lpstr>
      <vt:lpstr>Agenda</vt:lpstr>
      <vt:lpstr>NNDSS Updates and Announcements</vt:lpstr>
      <vt:lpstr>CPO Implementation Plans for 2023 and 2024</vt:lpstr>
      <vt:lpstr>Jurisdictions' Feedback: 2022 Reconciliation – Overview, Lessons Learned, &amp; Improvements</vt:lpstr>
      <vt:lpstr>What Went Well</vt:lpstr>
      <vt:lpstr>Potential MVPS Portal Enhancements</vt:lpstr>
      <vt:lpstr>Modifying E-mail Alerts</vt:lpstr>
      <vt:lpstr>Poll – Communication Preferences</vt:lpstr>
      <vt:lpstr>Generate Final Counts for STD Manager</vt:lpstr>
      <vt:lpstr>Poll – Implementing Final Counts for STD Manager Tentative Approval</vt:lpstr>
      <vt:lpstr>Potential Portal Enhancement</vt:lpstr>
      <vt:lpstr>Processes and Workflows Outside of MVPS Portal</vt:lpstr>
      <vt:lpstr>Poll – Current Involvement</vt:lpstr>
      <vt:lpstr>Collaboration and Progress</vt:lpstr>
      <vt:lpstr>Workflow and Efficiency</vt:lpstr>
      <vt:lpstr>Responsibilities and Leadership</vt:lpstr>
      <vt:lpstr>Communication and Dependencies</vt:lpstr>
      <vt:lpstr>Q &amp; A</vt:lpstr>
      <vt:lpstr>Next Steps</vt:lpstr>
      <vt:lpstr>Thank you!</vt:lpstr>
      <vt:lpstr>Thank you! Next NNDSS eSHARE: January 16, 2024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A cornucopia of NNDSS Information </dc:title>
  <dc:subject>December eSHARE: Jurisdictions' Feedback: 2022 Reconciliation – Overview, Lessons Learned, &amp; Improvements</dc:subject>
  <dc:creator>Centers for Disease Control and Prevention</dc:creator>
  <cp:keywords>eSHARE, NNDSS, National Notifiable Diseases Surveillance System, Data Reconciliation,Case Notification, Activities, NNDSS Data Reconciliation, Tables for National Notifiable Infectious Diseases, Data Processing, Implementation, MVPS, Message, Validation,Provisioning, and Processing System, Coronavirus disease 2019, COVID-19, State/Territorial Epidemiologists, case counts, MVPS Portal, MVPS, Year to date, YTD, Reporting, State Epi, 2022 reporting exceptions, lock, limit, approve, data elements, confirmed counts, final counts, total cases, NNDSS annual tables, Epi Info, COVID-19 data, Message Mapping Guide, MMG, Efficiency, Improvement, Implementation Plan, edx, electronic data exchange, processes, workflow, data reviews, coordinated, informatics related, report, involved, collaboration, priorities, responsibilities, leadership, goals, objectives, examples, dependencies, mechanism, status bar, progress, approval, tentative, generate, final report, enhancements, portal, email, alerts, poll, communication preference, lessons learned, feedback, retired, MMWR Year, weekly tables, Jurisdiction</cp:keywords>
  <cp:lastModifiedBy>Jackson, Leonard J. (CDC/IOD/OPHDST) (CTR)</cp:lastModifiedBy>
  <cp:revision>10</cp:revision>
  <dcterms:created xsi:type="dcterms:W3CDTF">2011-03-17T17:43:16Z</dcterms:created>
  <dcterms:modified xsi:type="dcterms:W3CDTF">2023-12-14T15:14:08Z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2023-05-17T12:33:46Z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567b99a4-a18d-4f6f-9515-ae8791d46ae4</vt:lpwstr>
  </property>
  <property fmtid="{D5CDD505-2E9C-101B-9397-08002B2CF9AE}" pid="9" name="MSIP_Label_8af03ff0-41c5-4c41-b55e-fabb8fae94be_ContentBits">
    <vt:lpwstr>0</vt:lpwstr>
  </property>
  <property fmtid="{D5CDD505-2E9C-101B-9397-08002B2CF9AE}" pid="10" name="ContentTypeId">
    <vt:lpwstr>0x0101008B05910E47037A43B8994C82BD86E034</vt:lpwstr>
  </property>
  <property fmtid="{D5CDD505-2E9C-101B-9397-08002B2CF9AE}" pid="11" name="MediaServiceImageTags">
    <vt:lpwstr/>
  </property>
</Properties>
</file>