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69" r:id="rId6"/>
    <p:sldMasterId id="2147483675" r:id="rId7"/>
    <p:sldMasterId id="2147483685" r:id="rId8"/>
    <p:sldMasterId id="2147483695" r:id="rId9"/>
    <p:sldMasterId id="2147483708" r:id="rId10"/>
  </p:sldMasterIdLst>
  <p:notesMasterIdLst>
    <p:notesMasterId r:id="rId47"/>
  </p:notesMasterIdLst>
  <p:sldIdLst>
    <p:sldId id="2147473964" r:id="rId11"/>
    <p:sldId id="278" r:id="rId12"/>
    <p:sldId id="274" r:id="rId13"/>
    <p:sldId id="2147473980" r:id="rId14"/>
    <p:sldId id="2147473978" r:id="rId15"/>
    <p:sldId id="2147473986" r:id="rId16"/>
    <p:sldId id="4920" r:id="rId17"/>
    <p:sldId id="4919" r:id="rId18"/>
    <p:sldId id="296" r:id="rId19"/>
    <p:sldId id="2147473967" r:id="rId20"/>
    <p:sldId id="2147473971" r:id="rId21"/>
    <p:sldId id="2147473981" r:id="rId22"/>
    <p:sldId id="2147473985" r:id="rId23"/>
    <p:sldId id="2147473982" r:id="rId24"/>
    <p:sldId id="549" r:id="rId25"/>
    <p:sldId id="531" r:id="rId26"/>
    <p:sldId id="530" r:id="rId27"/>
    <p:sldId id="263" r:id="rId28"/>
    <p:sldId id="532" r:id="rId29"/>
    <p:sldId id="411" r:id="rId30"/>
    <p:sldId id="544" r:id="rId31"/>
    <p:sldId id="366" r:id="rId32"/>
    <p:sldId id="541" r:id="rId33"/>
    <p:sldId id="352" r:id="rId34"/>
    <p:sldId id="529" r:id="rId35"/>
    <p:sldId id="535" r:id="rId36"/>
    <p:sldId id="550" r:id="rId37"/>
    <p:sldId id="548" r:id="rId38"/>
    <p:sldId id="553" r:id="rId39"/>
    <p:sldId id="545" r:id="rId40"/>
    <p:sldId id="556" r:id="rId41"/>
    <p:sldId id="542" r:id="rId42"/>
    <p:sldId id="298" r:id="rId43"/>
    <p:sldId id="2147473987" r:id="rId44"/>
    <p:sldId id="2147473989" r:id="rId45"/>
    <p:sldId id="214747397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1304D-97D6-3641-5CB4-51F83844D102}" name="Hughes, Keaton (CDC/DDPHSS/CSELS/DHIS)" initials="HK(" userId="S::qwy4@cdc.gov::d8ce0660-66bf-4d9b-b954-4737fa7010ce" providerId="AD"/>
  <p188:author id="{132F964E-0429-6C5F-A7C1-ACF3F110B0BA}" name="Landon, Alexander (CDC/DDPHSS/CSELS/DHIS)" initials="LA(" userId="S::vvs8@cdc.gov::b09320f4-f070-4dda-b5ce-579581d3ab09" providerId="AD"/>
  <p188:author id="{F6979F5A-0684-D4AC-E95D-93DFA76FC11C}" name="Tack, Danielle (CDC/DDPHSS/CSELS/DHIS)" initials="T(" userId="S::dot7@cdc.gov::c466bcf8-0f3d-4789-a510-d6af4bb59968" providerId="AD"/>
  <p188:author id="{FFDD7B92-38FC-0D7E-33C3-F1D45A5442FF}" name="Johnston, Sara (CDC/DDPHSS/CSELS/DHIS)" initials="JS(" userId="S::vqg0@cdc.gov::bd0c3462-f13f-4b10-85a9-b365bf88e3bf" providerId="AD"/>
  <p188:author id="{3DC07696-7C72-CD92-9735-243AA8BD14D8}" name="Gadsden-Knowles, Kim (CDC/DDPHSS/CSELS/DHIS)" initials="GKK(" userId="S::klg6@cdc.gov::21de2047-0f65-41a0-9ec3-997c1aab1e9f" providerId="AD"/>
  <p188:author id="{74E5D7B0-7530-D0A6-906A-6DDA79A1BBE3}" name="Pressley, Jennifer (CDC/DDPHSS/CSELS/DHIS) (CTR)" initials="P(" userId="S::juz6@cdc.gov::cd28dcbd-9baa-4e85-84c4-7b59590caff2" providerId="AD"/>
  <p188:author id="{2B449BB7-B85A-2FF6-C917-FAA88A950518}" name="Helmus, Lesliann E. (CDC/DDPHSS/CSELS/DHIS)" initials="HLE(" userId="S::lth7@cdc.gov::146eb41b-cd7a-4845-8c9f-18d5f43d2d11" providerId="AD"/>
  <p188:author id="{643A7AD9-02B1-B372-B694-D211CCE4C4EB}" name="Robinson, Tamara (CDC/DDPHSS/CSELS/DHIS) (CTR)" initials="RT((" userId="S::okf9@cdc.gov::a16a7704-10a4-405e-9d16-ecfeead0d373" providerId="AD"/>
  <p188:author id="{DA0F90E4-C7B1-D7C0-6823-B3E653765B07}" name="Sweeney, Marie (CDC/NIOSH/DFSE/HIB)" initials="SM(" userId="S::mhs2@cdc.gov::d122d683-086e-41f1-9d52-af38a2b9171e" providerId="AD"/>
  <p188:author id="{F74FADF6-21AE-331F-67DF-0DA124FA9911}" name="Swensen, Sue (CDC/DDPHSS/CSELS/DHIS)" initials="SS(" userId="S::bgi9@cdc.gov::e3341499-16db-4b2e-9ac0-c3b5915a2b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D57"/>
    <a:srgbClr val="595959"/>
    <a:srgbClr val="DBE6F8"/>
    <a:srgbClr val="A5A5A5"/>
    <a:srgbClr val="5587DE"/>
    <a:srgbClr val="005DAA"/>
    <a:srgbClr val="50463C"/>
    <a:srgbClr val="112A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3C5DC-D183-436B-A56C-E6FAAB38A155}" v="6" dt="2023-04-18T20:34:06.444"/>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6" autoAdjust="0"/>
  </p:normalViewPr>
  <p:slideViewPr>
    <p:cSldViewPr snapToGrid="0">
      <p:cViewPr varScale="1">
        <p:scale>
          <a:sx n="41" d="100"/>
          <a:sy n="41" d="100"/>
        </p:scale>
        <p:origin x="177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CEE9C-475C-4231-A8EC-EE4F9A444CA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9380AC7-FA9E-43BE-BF55-FE6B87DBD556}">
      <dgm:prSet custT="1"/>
      <dgm:spPr/>
      <dgm:t>
        <a:bodyPr/>
        <a:lstStyle/>
        <a:p>
          <a:r>
            <a:rPr lang="en-US" sz="2900" b="0" dirty="0"/>
            <a:t>Work is a </a:t>
          </a:r>
          <a:r>
            <a:rPr lang="en-US" sz="2900" b="1" i="1" dirty="0">
              <a:solidFill>
                <a:schemeClr val="accent4">
                  <a:lumMod val="60000"/>
                  <a:lumOff val="40000"/>
                </a:schemeClr>
              </a:solidFill>
            </a:rPr>
            <a:t>Social Determinant of Health (SDOH)</a:t>
          </a:r>
          <a:endParaRPr lang="en-US" sz="2900" dirty="0">
            <a:solidFill>
              <a:schemeClr val="accent4">
                <a:lumMod val="60000"/>
                <a:lumOff val="40000"/>
              </a:schemeClr>
            </a:solidFill>
          </a:endParaRPr>
        </a:p>
      </dgm:t>
    </dgm:pt>
    <dgm:pt modelId="{145C6B73-0B74-483F-A39F-255294E1D0F0}" type="parTrans" cxnId="{5A8DA8ED-BD3C-4E0E-9AEB-770C4229A6A9}">
      <dgm:prSet/>
      <dgm:spPr/>
      <dgm:t>
        <a:bodyPr/>
        <a:lstStyle/>
        <a:p>
          <a:endParaRPr lang="en-US"/>
        </a:p>
      </dgm:t>
    </dgm:pt>
    <dgm:pt modelId="{4F0DF5D8-013B-48CC-A52F-5B67BEA522C0}" type="sibTrans" cxnId="{5A8DA8ED-BD3C-4E0E-9AEB-770C4229A6A9}">
      <dgm:prSet/>
      <dgm:spPr/>
      <dgm:t>
        <a:bodyPr/>
        <a:lstStyle/>
        <a:p>
          <a:endParaRPr lang="en-US"/>
        </a:p>
      </dgm:t>
    </dgm:pt>
    <dgm:pt modelId="{59BD3963-DD8B-47FC-A8B5-E12AE298AD34}">
      <dgm:prSet/>
      <dgm:spPr/>
      <dgm:t>
        <a:bodyPr/>
        <a:lstStyle/>
        <a:p>
          <a:r>
            <a:rPr lang="en-US" dirty="0"/>
            <a:t>Measure health equities/inequities among workers and populations</a:t>
          </a:r>
        </a:p>
      </dgm:t>
    </dgm:pt>
    <dgm:pt modelId="{6AB18FC5-25BD-46D0-AA6E-DA77A688B194}" type="parTrans" cxnId="{7901C821-4A10-45E7-8999-58C645C50E98}">
      <dgm:prSet/>
      <dgm:spPr/>
      <dgm:t>
        <a:bodyPr/>
        <a:lstStyle/>
        <a:p>
          <a:endParaRPr lang="en-US"/>
        </a:p>
      </dgm:t>
    </dgm:pt>
    <dgm:pt modelId="{5DDB8D14-0CE1-411F-BB34-BD44DDF4E2FD}" type="sibTrans" cxnId="{7901C821-4A10-45E7-8999-58C645C50E98}">
      <dgm:prSet/>
      <dgm:spPr/>
      <dgm:t>
        <a:bodyPr/>
        <a:lstStyle/>
        <a:p>
          <a:endParaRPr lang="en-US"/>
        </a:p>
      </dgm:t>
    </dgm:pt>
    <dgm:pt modelId="{222A81E7-91C0-4614-A7F7-BEC8FA8C177D}">
      <dgm:prSet/>
      <dgm:spPr/>
      <dgm:t>
        <a:bodyPr/>
        <a:lstStyle/>
        <a:p>
          <a:r>
            <a:rPr lang="en-US" dirty="0"/>
            <a:t>Measure differential impact of SDOH among worker populations</a:t>
          </a:r>
        </a:p>
      </dgm:t>
    </dgm:pt>
    <dgm:pt modelId="{AEFE5DCB-DCCC-4C63-A2EB-999E4DF83367}" type="parTrans" cxnId="{21BCE07E-635A-42E9-90F5-E76878A856A4}">
      <dgm:prSet/>
      <dgm:spPr/>
      <dgm:t>
        <a:bodyPr/>
        <a:lstStyle/>
        <a:p>
          <a:endParaRPr lang="en-US"/>
        </a:p>
      </dgm:t>
    </dgm:pt>
    <dgm:pt modelId="{822A2386-F936-4AC6-9E22-4789028DC625}" type="sibTrans" cxnId="{21BCE07E-635A-42E9-90F5-E76878A856A4}">
      <dgm:prSet/>
      <dgm:spPr/>
      <dgm:t>
        <a:bodyPr/>
        <a:lstStyle/>
        <a:p>
          <a:endParaRPr lang="en-US"/>
        </a:p>
      </dgm:t>
    </dgm:pt>
    <dgm:pt modelId="{4BE76645-7FE5-4216-830C-BBC54AE8FC3C}">
      <dgm:prSet/>
      <dgm:spPr/>
      <dgm:t>
        <a:bodyPr/>
        <a:lstStyle/>
        <a:p>
          <a:r>
            <a:rPr lang="en-US" dirty="0"/>
            <a:t>Assess the impact of work and other environmental factors, e.g., climate change, on workers’ health</a:t>
          </a:r>
        </a:p>
      </dgm:t>
    </dgm:pt>
    <dgm:pt modelId="{74F55A31-C776-41D1-83FD-89ADFFEC9D89}" type="parTrans" cxnId="{A619BB8C-639E-4828-9166-DD3EFBAB5287}">
      <dgm:prSet/>
      <dgm:spPr/>
      <dgm:t>
        <a:bodyPr/>
        <a:lstStyle/>
        <a:p>
          <a:endParaRPr lang="en-US"/>
        </a:p>
      </dgm:t>
    </dgm:pt>
    <dgm:pt modelId="{D1B67DBA-A556-4B39-8602-CD5522E506EE}" type="sibTrans" cxnId="{A619BB8C-639E-4828-9166-DD3EFBAB5287}">
      <dgm:prSet/>
      <dgm:spPr/>
      <dgm:t>
        <a:bodyPr/>
        <a:lstStyle/>
        <a:p>
          <a:endParaRPr lang="en-US"/>
        </a:p>
      </dgm:t>
    </dgm:pt>
    <dgm:pt modelId="{36C7771A-BD99-4F54-852C-F5E7F74FF505}" type="pres">
      <dgm:prSet presAssocID="{660CEE9C-475C-4231-A8EC-EE4F9A444CA0}" presName="vert0" presStyleCnt="0">
        <dgm:presLayoutVars>
          <dgm:dir/>
          <dgm:animOne val="branch"/>
          <dgm:animLvl val="lvl"/>
        </dgm:presLayoutVars>
      </dgm:prSet>
      <dgm:spPr/>
    </dgm:pt>
    <dgm:pt modelId="{2CB475F6-3D86-49CA-B664-68FCBB96910E}" type="pres">
      <dgm:prSet presAssocID="{69380AC7-FA9E-43BE-BF55-FE6B87DBD556}" presName="thickLine" presStyleLbl="alignNode1" presStyleIdx="0" presStyleCnt="4"/>
      <dgm:spPr/>
    </dgm:pt>
    <dgm:pt modelId="{22355F27-6BA4-4F2F-8E81-E5891CEBA853}" type="pres">
      <dgm:prSet presAssocID="{69380AC7-FA9E-43BE-BF55-FE6B87DBD556}" presName="horz1" presStyleCnt="0"/>
      <dgm:spPr/>
    </dgm:pt>
    <dgm:pt modelId="{F2D4E549-D59D-4EF6-BD3B-9B21F6BED2E1}" type="pres">
      <dgm:prSet presAssocID="{69380AC7-FA9E-43BE-BF55-FE6B87DBD556}" presName="tx1" presStyleLbl="revTx" presStyleIdx="0" presStyleCnt="4"/>
      <dgm:spPr/>
    </dgm:pt>
    <dgm:pt modelId="{F446E7E5-EA7A-493F-82EF-BC2EC25F2302}" type="pres">
      <dgm:prSet presAssocID="{69380AC7-FA9E-43BE-BF55-FE6B87DBD556}" presName="vert1" presStyleCnt="0"/>
      <dgm:spPr/>
    </dgm:pt>
    <dgm:pt modelId="{5177D40E-9B98-4FEE-B3FA-FB20176836FA}" type="pres">
      <dgm:prSet presAssocID="{59BD3963-DD8B-47FC-A8B5-E12AE298AD34}" presName="thickLine" presStyleLbl="alignNode1" presStyleIdx="1" presStyleCnt="4"/>
      <dgm:spPr/>
    </dgm:pt>
    <dgm:pt modelId="{F5180638-41D6-43AD-86BD-8D2E5B310B84}" type="pres">
      <dgm:prSet presAssocID="{59BD3963-DD8B-47FC-A8B5-E12AE298AD34}" presName="horz1" presStyleCnt="0"/>
      <dgm:spPr/>
    </dgm:pt>
    <dgm:pt modelId="{52C62693-F98F-4B86-8EEC-C3A25C90B405}" type="pres">
      <dgm:prSet presAssocID="{59BD3963-DD8B-47FC-A8B5-E12AE298AD34}" presName="tx1" presStyleLbl="revTx" presStyleIdx="1" presStyleCnt="4"/>
      <dgm:spPr/>
    </dgm:pt>
    <dgm:pt modelId="{39C82E92-DD08-46BB-8708-49E8600A8486}" type="pres">
      <dgm:prSet presAssocID="{59BD3963-DD8B-47FC-A8B5-E12AE298AD34}" presName="vert1" presStyleCnt="0"/>
      <dgm:spPr/>
    </dgm:pt>
    <dgm:pt modelId="{DFF87B3D-9281-42BD-B9C8-E0F06FDEBA16}" type="pres">
      <dgm:prSet presAssocID="{222A81E7-91C0-4614-A7F7-BEC8FA8C177D}" presName="thickLine" presStyleLbl="alignNode1" presStyleIdx="2" presStyleCnt="4"/>
      <dgm:spPr/>
    </dgm:pt>
    <dgm:pt modelId="{C0075C97-2900-4387-9E6E-EBA001994580}" type="pres">
      <dgm:prSet presAssocID="{222A81E7-91C0-4614-A7F7-BEC8FA8C177D}" presName="horz1" presStyleCnt="0"/>
      <dgm:spPr/>
    </dgm:pt>
    <dgm:pt modelId="{437DE2E6-607B-499F-8B90-B0567E5FD4D4}" type="pres">
      <dgm:prSet presAssocID="{222A81E7-91C0-4614-A7F7-BEC8FA8C177D}" presName="tx1" presStyleLbl="revTx" presStyleIdx="2" presStyleCnt="4"/>
      <dgm:spPr/>
    </dgm:pt>
    <dgm:pt modelId="{22DA27D7-0024-4878-830C-4AD0EAB4772E}" type="pres">
      <dgm:prSet presAssocID="{222A81E7-91C0-4614-A7F7-BEC8FA8C177D}" presName="vert1" presStyleCnt="0"/>
      <dgm:spPr/>
    </dgm:pt>
    <dgm:pt modelId="{8084E581-591B-4C91-B02E-7ECCA56069B1}" type="pres">
      <dgm:prSet presAssocID="{4BE76645-7FE5-4216-830C-BBC54AE8FC3C}" presName="thickLine" presStyleLbl="alignNode1" presStyleIdx="3" presStyleCnt="4"/>
      <dgm:spPr/>
    </dgm:pt>
    <dgm:pt modelId="{9598275E-1242-46D9-925E-1B97AA64099A}" type="pres">
      <dgm:prSet presAssocID="{4BE76645-7FE5-4216-830C-BBC54AE8FC3C}" presName="horz1" presStyleCnt="0"/>
      <dgm:spPr/>
    </dgm:pt>
    <dgm:pt modelId="{49774669-5F5E-407F-844B-06EC5B00473A}" type="pres">
      <dgm:prSet presAssocID="{4BE76645-7FE5-4216-830C-BBC54AE8FC3C}" presName="tx1" presStyleLbl="revTx" presStyleIdx="3" presStyleCnt="4"/>
      <dgm:spPr/>
    </dgm:pt>
    <dgm:pt modelId="{BA609AA9-16FF-42E7-91C5-3B49A5B1EB94}" type="pres">
      <dgm:prSet presAssocID="{4BE76645-7FE5-4216-830C-BBC54AE8FC3C}" presName="vert1" presStyleCnt="0"/>
      <dgm:spPr/>
    </dgm:pt>
  </dgm:ptLst>
  <dgm:cxnLst>
    <dgm:cxn modelId="{7901C821-4A10-45E7-8999-58C645C50E98}" srcId="{660CEE9C-475C-4231-A8EC-EE4F9A444CA0}" destId="{59BD3963-DD8B-47FC-A8B5-E12AE298AD34}" srcOrd="1" destOrd="0" parTransId="{6AB18FC5-25BD-46D0-AA6E-DA77A688B194}" sibTransId="{5DDB8D14-0CE1-411F-BB34-BD44DDF4E2FD}"/>
    <dgm:cxn modelId="{989F0728-C85F-4ED8-B0FF-471940AF702B}" type="presOf" srcId="{222A81E7-91C0-4614-A7F7-BEC8FA8C177D}" destId="{437DE2E6-607B-499F-8B90-B0567E5FD4D4}" srcOrd="0" destOrd="0" presId="urn:microsoft.com/office/officeart/2008/layout/LinedList"/>
    <dgm:cxn modelId="{870F1C71-E028-4F4D-AB09-E49DC33EFBB0}" type="presOf" srcId="{69380AC7-FA9E-43BE-BF55-FE6B87DBD556}" destId="{F2D4E549-D59D-4EF6-BD3B-9B21F6BED2E1}" srcOrd="0" destOrd="0" presId="urn:microsoft.com/office/officeart/2008/layout/LinedList"/>
    <dgm:cxn modelId="{007C2672-EE2C-4F18-8ABF-8483463633F7}" type="presOf" srcId="{59BD3963-DD8B-47FC-A8B5-E12AE298AD34}" destId="{52C62693-F98F-4B86-8EEC-C3A25C90B405}" srcOrd="0" destOrd="0" presId="urn:microsoft.com/office/officeart/2008/layout/LinedList"/>
    <dgm:cxn modelId="{21BCE07E-635A-42E9-90F5-E76878A856A4}" srcId="{660CEE9C-475C-4231-A8EC-EE4F9A444CA0}" destId="{222A81E7-91C0-4614-A7F7-BEC8FA8C177D}" srcOrd="2" destOrd="0" parTransId="{AEFE5DCB-DCCC-4C63-A2EB-999E4DF83367}" sibTransId="{822A2386-F936-4AC6-9E22-4789028DC625}"/>
    <dgm:cxn modelId="{A619BB8C-639E-4828-9166-DD3EFBAB5287}" srcId="{660CEE9C-475C-4231-A8EC-EE4F9A444CA0}" destId="{4BE76645-7FE5-4216-830C-BBC54AE8FC3C}" srcOrd="3" destOrd="0" parTransId="{74F55A31-C776-41D1-83FD-89ADFFEC9D89}" sibTransId="{D1B67DBA-A556-4B39-8602-CD5522E506EE}"/>
    <dgm:cxn modelId="{990C938D-600B-4A34-8F32-728D1E25ECFE}" type="presOf" srcId="{4BE76645-7FE5-4216-830C-BBC54AE8FC3C}" destId="{49774669-5F5E-407F-844B-06EC5B00473A}" srcOrd="0" destOrd="0" presId="urn:microsoft.com/office/officeart/2008/layout/LinedList"/>
    <dgm:cxn modelId="{5FE9CDDF-187D-4BA2-9DC4-B7F36007B49D}" type="presOf" srcId="{660CEE9C-475C-4231-A8EC-EE4F9A444CA0}" destId="{36C7771A-BD99-4F54-852C-F5E7F74FF505}" srcOrd="0" destOrd="0" presId="urn:microsoft.com/office/officeart/2008/layout/LinedList"/>
    <dgm:cxn modelId="{5A8DA8ED-BD3C-4E0E-9AEB-770C4229A6A9}" srcId="{660CEE9C-475C-4231-A8EC-EE4F9A444CA0}" destId="{69380AC7-FA9E-43BE-BF55-FE6B87DBD556}" srcOrd="0" destOrd="0" parTransId="{145C6B73-0B74-483F-A39F-255294E1D0F0}" sibTransId="{4F0DF5D8-013B-48CC-A52F-5B67BEA522C0}"/>
    <dgm:cxn modelId="{FF2753CD-A7C5-4E58-97D4-3A80173C5519}" type="presParOf" srcId="{36C7771A-BD99-4F54-852C-F5E7F74FF505}" destId="{2CB475F6-3D86-49CA-B664-68FCBB96910E}" srcOrd="0" destOrd="0" presId="urn:microsoft.com/office/officeart/2008/layout/LinedList"/>
    <dgm:cxn modelId="{15DCF8ED-B858-488E-B2DB-605A5006360C}" type="presParOf" srcId="{36C7771A-BD99-4F54-852C-F5E7F74FF505}" destId="{22355F27-6BA4-4F2F-8E81-E5891CEBA853}" srcOrd="1" destOrd="0" presId="urn:microsoft.com/office/officeart/2008/layout/LinedList"/>
    <dgm:cxn modelId="{9E93FDEC-5A35-41E3-A838-A133965AB6C2}" type="presParOf" srcId="{22355F27-6BA4-4F2F-8E81-E5891CEBA853}" destId="{F2D4E549-D59D-4EF6-BD3B-9B21F6BED2E1}" srcOrd="0" destOrd="0" presId="urn:microsoft.com/office/officeart/2008/layout/LinedList"/>
    <dgm:cxn modelId="{7CE3C7D8-A1C4-4A5D-9A0A-B37897B9B408}" type="presParOf" srcId="{22355F27-6BA4-4F2F-8E81-E5891CEBA853}" destId="{F446E7E5-EA7A-493F-82EF-BC2EC25F2302}" srcOrd="1" destOrd="0" presId="urn:microsoft.com/office/officeart/2008/layout/LinedList"/>
    <dgm:cxn modelId="{8D9AD9ED-7684-4FFA-9349-F54DD2E522AF}" type="presParOf" srcId="{36C7771A-BD99-4F54-852C-F5E7F74FF505}" destId="{5177D40E-9B98-4FEE-B3FA-FB20176836FA}" srcOrd="2" destOrd="0" presId="urn:microsoft.com/office/officeart/2008/layout/LinedList"/>
    <dgm:cxn modelId="{CCA8234F-84BE-4F98-B534-7E53FD6653EF}" type="presParOf" srcId="{36C7771A-BD99-4F54-852C-F5E7F74FF505}" destId="{F5180638-41D6-43AD-86BD-8D2E5B310B84}" srcOrd="3" destOrd="0" presId="urn:microsoft.com/office/officeart/2008/layout/LinedList"/>
    <dgm:cxn modelId="{729DF0A9-7209-45D2-903E-B4ECC1DCF7A9}" type="presParOf" srcId="{F5180638-41D6-43AD-86BD-8D2E5B310B84}" destId="{52C62693-F98F-4B86-8EEC-C3A25C90B405}" srcOrd="0" destOrd="0" presId="urn:microsoft.com/office/officeart/2008/layout/LinedList"/>
    <dgm:cxn modelId="{5C7547F7-0BCD-446D-B0FB-0067F00EF7A1}" type="presParOf" srcId="{F5180638-41D6-43AD-86BD-8D2E5B310B84}" destId="{39C82E92-DD08-46BB-8708-49E8600A8486}" srcOrd="1" destOrd="0" presId="urn:microsoft.com/office/officeart/2008/layout/LinedList"/>
    <dgm:cxn modelId="{8E1BB3CF-7102-49C2-8193-FBBD86815F5A}" type="presParOf" srcId="{36C7771A-BD99-4F54-852C-F5E7F74FF505}" destId="{DFF87B3D-9281-42BD-B9C8-E0F06FDEBA16}" srcOrd="4" destOrd="0" presId="urn:microsoft.com/office/officeart/2008/layout/LinedList"/>
    <dgm:cxn modelId="{036B409D-D367-4F22-9A28-27DF02EB1726}" type="presParOf" srcId="{36C7771A-BD99-4F54-852C-F5E7F74FF505}" destId="{C0075C97-2900-4387-9E6E-EBA001994580}" srcOrd="5" destOrd="0" presId="urn:microsoft.com/office/officeart/2008/layout/LinedList"/>
    <dgm:cxn modelId="{BB0E9CEA-EF5C-4CE9-966C-3A7F33939D6D}" type="presParOf" srcId="{C0075C97-2900-4387-9E6E-EBA001994580}" destId="{437DE2E6-607B-499F-8B90-B0567E5FD4D4}" srcOrd="0" destOrd="0" presId="urn:microsoft.com/office/officeart/2008/layout/LinedList"/>
    <dgm:cxn modelId="{2A3064DC-A5C3-47ED-ABC4-12C30B5A18A6}" type="presParOf" srcId="{C0075C97-2900-4387-9E6E-EBA001994580}" destId="{22DA27D7-0024-4878-830C-4AD0EAB4772E}" srcOrd="1" destOrd="0" presId="urn:microsoft.com/office/officeart/2008/layout/LinedList"/>
    <dgm:cxn modelId="{991CD616-0C54-4802-8806-F0C63E9CBC0F}" type="presParOf" srcId="{36C7771A-BD99-4F54-852C-F5E7F74FF505}" destId="{8084E581-591B-4C91-B02E-7ECCA56069B1}" srcOrd="6" destOrd="0" presId="urn:microsoft.com/office/officeart/2008/layout/LinedList"/>
    <dgm:cxn modelId="{0E67D044-B51E-4052-AAF3-28FB0DB8D6FC}" type="presParOf" srcId="{36C7771A-BD99-4F54-852C-F5E7F74FF505}" destId="{9598275E-1242-46D9-925E-1B97AA64099A}" srcOrd="7" destOrd="0" presId="urn:microsoft.com/office/officeart/2008/layout/LinedList"/>
    <dgm:cxn modelId="{1A8DFDC3-F6D5-4DF4-A3C9-47694574E290}" type="presParOf" srcId="{9598275E-1242-46D9-925E-1B97AA64099A}" destId="{49774669-5F5E-407F-844B-06EC5B00473A}" srcOrd="0" destOrd="0" presId="urn:microsoft.com/office/officeart/2008/layout/LinedList"/>
    <dgm:cxn modelId="{7C2C0A51-B049-4514-87A1-D5BFD79C3871}" type="presParOf" srcId="{9598275E-1242-46D9-925E-1B97AA64099A}" destId="{BA609AA9-16FF-42E7-91C5-3B49A5B1EB9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19143-F6D6-4E0B-B371-4E84F14B799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EDCD361-2969-4DB3-87F0-5F5EE5361900}">
      <dgm:prSet/>
      <dgm:spPr/>
      <dgm:t>
        <a:bodyPr/>
        <a:lstStyle/>
        <a:p>
          <a:r>
            <a:rPr lang="en-US" b="1" dirty="0">
              <a:solidFill>
                <a:schemeClr val="tx1"/>
              </a:solidFill>
            </a:rPr>
            <a:t>North American Industry Classification System (NAICS)  </a:t>
          </a:r>
          <a:endParaRPr lang="en-US" dirty="0">
            <a:solidFill>
              <a:schemeClr val="tx1"/>
            </a:solidFill>
          </a:endParaRPr>
        </a:p>
      </dgm:t>
    </dgm:pt>
    <dgm:pt modelId="{5021BF3A-7A98-484E-B5DE-97B54C69FAFE}" type="parTrans" cxnId="{487FEF19-1994-42BB-B502-D07174315649}">
      <dgm:prSet/>
      <dgm:spPr/>
      <dgm:t>
        <a:bodyPr/>
        <a:lstStyle/>
        <a:p>
          <a:endParaRPr lang="en-US"/>
        </a:p>
      </dgm:t>
    </dgm:pt>
    <dgm:pt modelId="{63B3B3C1-DA9E-4488-A633-092327DA3D94}" type="sibTrans" cxnId="{487FEF19-1994-42BB-B502-D07174315649}">
      <dgm:prSet/>
      <dgm:spPr/>
      <dgm:t>
        <a:bodyPr/>
        <a:lstStyle/>
        <a:p>
          <a:endParaRPr lang="en-US"/>
        </a:p>
      </dgm:t>
    </dgm:pt>
    <dgm:pt modelId="{9EC176C4-178B-415B-8202-D2CCC9A4A8C2}">
      <dgm:prSet/>
      <dgm:spPr/>
      <dgm:t>
        <a:bodyPr/>
        <a:lstStyle/>
        <a:p>
          <a:r>
            <a:rPr lang="en-US" dirty="0"/>
            <a:t>Used by federal agencies to classify business establishments</a:t>
          </a:r>
        </a:p>
      </dgm:t>
    </dgm:pt>
    <dgm:pt modelId="{45B3C626-EA70-4DAD-8900-A1FE246A5BF0}" type="parTrans" cxnId="{8DFDF37C-7A3F-4154-83EE-ACD400031702}">
      <dgm:prSet/>
      <dgm:spPr/>
      <dgm:t>
        <a:bodyPr/>
        <a:lstStyle/>
        <a:p>
          <a:endParaRPr lang="en-US"/>
        </a:p>
      </dgm:t>
    </dgm:pt>
    <dgm:pt modelId="{B3E99B15-87CF-4378-A478-7F98EB41F73A}" type="sibTrans" cxnId="{8DFDF37C-7A3F-4154-83EE-ACD400031702}">
      <dgm:prSet/>
      <dgm:spPr/>
      <dgm:t>
        <a:bodyPr/>
        <a:lstStyle/>
        <a:p>
          <a:endParaRPr lang="en-US"/>
        </a:p>
      </dgm:t>
    </dgm:pt>
    <dgm:pt modelId="{434926E0-3C57-4C4D-9BEA-8A406CFC01B5}">
      <dgm:prSet/>
      <dgm:spPr/>
      <dgm:t>
        <a:bodyPr/>
        <a:lstStyle/>
        <a:p>
          <a:r>
            <a:rPr lang="en-US" b="1" dirty="0">
              <a:solidFill>
                <a:schemeClr val="tx1"/>
              </a:solidFill>
            </a:rPr>
            <a:t>Standard Occupational Classification (SOC)</a:t>
          </a:r>
          <a:endParaRPr lang="en-US" dirty="0">
            <a:solidFill>
              <a:schemeClr val="tx1"/>
            </a:solidFill>
          </a:endParaRPr>
        </a:p>
      </dgm:t>
    </dgm:pt>
    <dgm:pt modelId="{ABE21150-E451-48E3-BF44-5EFFB16F2053}" type="parTrans" cxnId="{4738DB92-D34E-44FC-8BFE-04E60515689F}">
      <dgm:prSet/>
      <dgm:spPr/>
      <dgm:t>
        <a:bodyPr/>
        <a:lstStyle/>
        <a:p>
          <a:endParaRPr lang="en-US"/>
        </a:p>
      </dgm:t>
    </dgm:pt>
    <dgm:pt modelId="{B21839E6-67D3-4FE0-9982-9DBE5FE0914C}" type="sibTrans" cxnId="{4738DB92-D34E-44FC-8BFE-04E60515689F}">
      <dgm:prSet/>
      <dgm:spPr/>
      <dgm:t>
        <a:bodyPr/>
        <a:lstStyle/>
        <a:p>
          <a:endParaRPr lang="en-US"/>
        </a:p>
      </dgm:t>
    </dgm:pt>
    <dgm:pt modelId="{7818EF43-0C0A-4FF7-B7D1-31115CDC058E}">
      <dgm:prSet/>
      <dgm:spPr/>
      <dgm:t>
        <a:bodyPr/>
        <a:lstStyle/>
        <a:p>
          <a:r>
            <a:rPr lang="en-US" dirty="0"/>
            <a:t>Used by federal agencies to classify workers into occupational categories </a:t>
          </a:r>
        </a:p>
      </dgm:t>
    </dgm:pt>
    <dgm:pt modelId="{25938CC7-B943-4523-99EF-CBC809B27530}" type="parTrans" cxnId="{0C71E568-CDC6-4117-A932-7E8FB1D87DB0}">
      <dgm:prSet/>
      <dgm:spPr/>
      <dgm:t>
        <a:bodyPr/>
        <a:lstStyle/>
        <a:p>
          <a:endParaRPr lang="en-US"/>
        </a:p>
      </dgm:t>
    </dgm:pt>
    <dgm:pt modelId="{EF6D040F-2383-4ADE-9C6E-D96637140878}" type="sibTrans" cxnId="{0C71E568-CDC6-4117-A932-7E8FB1D87DB0}">
      <dgm:prSet/>
      <dgm:spPr/>
      <dgm:t>
        <a:bodyPr/>
        <a:lstStyle/>
        <a:p>
          <a:endParaRPr lang="en-US"/>
        </a:p>
      </dgm:t>
    </dgm:pt>
    <dgm:pt modelId="{B10CB16C-E2EF-4EFF-8070-C0C587F3747F}">
      <dgm:prSet/>
      <dgm:spPr/>
      <dgm:t>
        <a:bodyPr/>
        <a:lstStyle/>
        <a:p>
          <a:r>
            <a:rPr lang="en-US" b="1" dirty="0"/>
            <a:t>NAICS and SOC are </a:t>
          </a:r>
          <a:r>
            <a:rPr lang="en-US" b="1" u="none" dirty="0"/>
            <a:t>unrelated</a:t>
          </a:r>
          <a:endParaRPr lang="en-US" u="none" dirty="0"/>
        </a:p>
      </dgm:t>
    </dgm:pt>
    <dgm:pt modelId="{49D3AAB9-90D2-406A-A6E8-E6E6CD4DC451}" type="parTrans" cxnId="{5A877AB0-44C4-4EA4-BF3A-E33B94770210}">
      <dgm:prSet/>
      <dgm:spPr/>
      <dgm:t>
        <a:bodyPr/>
        <a:lstStyle/>
        <a:p>
          <a:endParaRPr lang="en-US"/>
        </a:p>
      </dgm:t>
    </dgm:pt>
    <dgm:pt modelId="{8C3EAAFF-9D66-4A46-89B5-E0F14566A6E8}" type="sibTrans" cxnId="{5A877AB0-44C4-4EA4-BF3A-E33B94770210}">
      <dgm:prSet/>
      <dgm:spPr/>
      <dgm:t>
        <a:bodyPr/>
        <a:lstStyle/>
        <a:p>
          <a:endParaRPr lang="en-US"/>
        </a:p>
      </dgm:t>
    </dgm:pt>
    <dgm:pt modelId="{54910F2A-F322-41C1-8AC2-E4E99135D8A5}">
      <dgm:prSet/>
      <dgm:spPr/>
      <dgm:t>
        <a:bodyPr/>
        <a:lstStyle/>
        <a:p>
          <a:r>
            <a:rPr lang="en-US" b="1" dirty="0">
              <a:solidFill>
                <a:schemeClr val="tx1"/>
              </a:solidFill>
            </a:rPr>
            <a:t>Census Industry and Occupation Classification System</a:t>
          </a:r>
          <a:endParaRPr lang="en-US" dirty="0">
            <a:solidFill>
              <a:schemeClr val="tx1"/>
            </a:solidFill>
          </a:endParaRPr>
        </a:p>
      </dgm:t>
    </dgm:pt>
    <dgm:pt modelId="{9437FE2D-900D-4B91-9AD5-47D3B38C482D}" type="parTrans" cxnId="{7E1DC575-F709-4666-BF17-1356BD410FF1}">
      <dgm:prSet/>
      <dgm:spPr/>
      <dgm:t>
        <a:bodyPr/>
        <a:lstStyle/>
        <a:p>
          <a:endParaRPr lang="en-US"/>
        </a:p>
      </dgm:t>
    </dgm:pt>
    <dgm:pt modelId="{BCCCE4FC-A56F-4975-BF4B-998AED838516}" type="sibTrans" cxnId="{7E1DC575-F709-4666-BF17-1356BD410FF1}">
      <dgm:prSet/>
      <dgm:spPr/>
      <dgm:t>
        <a:bodyPr/>
        <a:lstStyle/>
        <a:p>
          <a:endParaRPr lang="en-US"/>
        </a:p>
      </dgm:t>
    </dgm:pt>
    <dgm:pt modelId="{1DDB0AD3-D582-400A-B300-FEA9E99D9F5C}">
      <dgm:prSet/>
      <dgm:spPr/>
      <dgm:t>
        <a:bodyPr/>
        <a:lstStyle/>
        <a:p>
          <a:r>
            <a:rPr lang="en-US" b="1" dirty="0"/>
            <a:t>Derived from NAICS and SOC </a:t>
          </a:r>
          <a:r>
            <a:rPr lang="en-US" dirty="0"/>
            <a:t>and maintained by the U.S. Census Bureau </a:t>
          </a:r>
        </a:p>
      </dgm:t>
    </dgm:pt>
    <dgm:pt modelId="{5E5D3CD8-F5E3-407B-96D5-1C0B56B1B53B}" type="parTrans" cxnId="{5B553523-511E-4920-B949-77E6FD991DA1}">
      <dgm:prSet/>
      <dgm:spPr/>
      <dgm:t>
        <a:bodyPr/>
        <a:lstStyle/>
        <a:p>
          <a:endParaRPr lang="en-US"/>
        </a:p>
      </dgm:t>
    </dgm:pt>
    <dgm:pt modelId="{39EA8032-A70F-47C0-9D63-D3AB1972894D}" type="sibTrans" cxnId="{5B553523-511E-4920-B949-77E6FD991DA1}">
      <dgm:prSet/>
      <dgm:spPr/>
      <dgm:t>
        <a:bodyPr/>
        <a:lstStyle/>
        <a:p>
          <a:endParaRPr lang="en-US"/>
        </a:p>
      </dgm:t>
    </dgm:pt>
    <dgm:pt modelId="{3191A11E-F9E0-495A-A37A-3E580FC3ACE9}">
      <dgm:prSet/>
      <dgm:spPr/>
      <dgm:t>
        <a:bodyPr/>
        <a:lstStyle/>
        <a:p>
          <a:r>
            <a:rPr lang="en-US" dirty="0"/>
            <a:t>Census I&amp;O codes </a:t>
          </a:r>
          <a:r>
            <a:rPr lang="en-US" b="1" dirty="0"/>
            <a:t>can be related or paired </a:t>
          </a:r>
          <a:endParaRPr lang="en-US" dirty="0"/>
        </a:p>
      </dgm:t>
    </dgm:pt>
    <dgm:pt modelId="{96F4D051-A8AF-484D-A4AF-51947BE893E9}" type="parTrans" cxnId="{3B7C1D59-32B8-4E96-B91D-6A4F743D687D}">
      <dgm:prSet/>
      <dgm:spPr/>
      <dgm:t>
        <a:bodyPr/>
        <a:lstStyle/>
        <a:p>
          <a:endParaRPr lang="en-US"/>
        </a:p>
      </dgm:t>
    </dgm:pt>
    <dgm:pt modelId="{EC2894B4-CE15-4507-B9D9-D6C5AC70CA39}" type="sibTrans" cxnId="{3B7C1D59-32B8-4E96-B91D-6A4F743D687D}">
      <dgm:prSet/>
      <dgm:spPr/>
      <dgm:t>
        <a:bodyPr/>
        <a:lstStyle/>
        <a:p>
          <a:endParaRPr lang="en-US"/>
        </a:p>
      </dgm:t>
    </dgm:pt>
    <dgm:pt modelId="{BF50C6C0-B219-4494-B0E6-E921CC534770}">
      <dgm:prSet/>
      <dgm:spPr/>
      <dgm:t>
        <a:bodyPr/>
        <a:lstStyle/>
        <a:p>
          <a:r>
            <a:rPr lang="en-US" dirty="0"/>
            <a:t>Codes are </a:t>
          </a:r>
          <a:r>
            <a:rPr lang="en-US" b="1" dirty="0"/>
            <a:t>less detailed </a:t>
          </a:r>
          <a:r>
            <a:rPr lang="en-US" dirty="0"/>
            <a:t>than NAICS and SOC to protect privacy </a:t>
          </a:r>
        </a:p>
      </dgm:t>
    </dgm:pt>
    <dgm:pt modelId="{C046FE59-1E7D-4022-B907-5C3F2E41D466}" type="parTrans" cxnId="{F4AD8E09-69B6-418A-8A00-C3D8FE968BA9}">
      <dgm:prSet/>
      <dgm:spPr/>
      <dgm:t>
        <a:bodyPr/>
        <a:lstStyle/>
        <a:p>
          <a:endParaRPr lang="en-US"/>
        </a:p>
      </dgm:t>
    </dgm:pt>
    <dgm:pt modelId="{073BEC87-0071-4E8D-8FF7-C4D6F73C131C}" type="sibTrans" cxnId="{F4AD8E09-69B6-418A-8A00-C3D8FE968BA9}">
      <dgm:prSet/>
      <dgm:spPr/>
      <dgm:t>
        <a:bodyPr/>
        <a:lstStyle/>
        <a:p>
          <a:endParaRPr lang="en-US"/>
        </a:p>
      </dgm:t>
    </dgm:pt>
    <dgm:pt modelId="{FAF3EDCF-BD7B-4C79-A1FD-12E921D6012E}">
      <dgm:prSet/>
      <dgm:spPr/>
      <dgm:t>
        <a:bodyPr/>
        <a:lstStyle/>
        <a:p>
          <a:r>
            <a:rPr lang="en-US" b="1" dirty="0"/>
            <a:t>NAICS and SOC are </a:t>
          </a:r>
          <a:r>
            <a:rPr lang="en-US" b="1" u="none" dirty="0"/>
            <a:t>unrelated</a:t>
          </a:r>
          <a:endParaRPr lang="en-US" dirty="0"/>
        </a:p>
      </dgm:t>
    </dgm:pt>
    <dgm:pt modelId="{9DFBB760-794A-4E5C-80F7-DC5F66712B68}" type="parTrans" cxnId="{8440357E-1D32-4632-9F48-3D6609554723}">
      <dgm:prSet/>
      <dgm:spPr/>
      <dgm:t>
        <a:bodyPr/>
        <a:lstStyle/>
        <a:p>
          <a:endParaRPr lang="en-US"/>
        </a:p>
      </dgm:t>
    </dgm:pt>
    <dgm:pt modelId="{C22DB790-6451-4671-9AFA-BA27BC6FF939}" type="sibTrans" cxnId="{8440357E-1D32-4632-9F48-3D6609554723}">
      <dgm:prSet/>
      <dgm:spPr/>
      <dgm:t>
        <a:bodyPr/>
        <a:lstStyle/>
        <a:p>
          <a:endParaRPr lang="en-US"/>
        </a:p>
      </dgm:t>
    </dgm:pt>
    <dgm:pt modelId="{A7C42208-2ECD-4A0D-BFE5-B8A63595B763}">
      <dgm:prSet/>
      <dgm:spPr/>
      <dgm:t>
        <a:bodyPr/>
        <a:lstStyle/>
        <a:p>
          <a:r>
            <a:rPr lang="en-US" dirty="0"/>
            <a:t>Developed by OMB</a:t>
          </a:r>
        </a:p>
      </dgm:t>
    </dgm:pt>
    <dgm:pt modelId="{7F94BDB8-9989-4E31-A76B-98AF03E1555E}" type="parTrans" cxnId="{61E49605-9FF1-4B70-9A00-7C8B91793505}">
      <dgm:prSet/>
      <dgm:spPr/>
      <dgm:t>
        <a:bodyPr/>
        <a:lstStyle/>
        <a:p>
          <a:endParaRPr lang="en-US"/>
        </a:p>
      </dgm:t>
    </dgm:pt>
    <dgm:pt modelId="{1AF9BA95-B56B-46FC-9502-2624244F2B73}" type="sibTrans" cxnId="{61E49605-9FF1-4B70-9A00-7C8B91793505}">
      <dgm:prSet/>
      <dgm:spPr/>
      <dgm:t>
        <a:bodyPr/>
        <a:lstStyle/>
        <a:p>
          <a:endParaRPr lang="en-US"/>
        </a:p>
      </dgm:t>
    </dgm:pt>
    <dgm:pt modelId="{F48BC140-8EB5-440A-8666-EC83E61560EA}">
      <dgm:prSet/>
      <dgm:spPr/>
      <dgm:t>
        <a:bodyPr/>
        <a:lstStyle/>
        <a:p>
          <a:r>
            <a:rPr lang="en-US" dirty="0"/>
            <a:t>Developed by BLS</a:t>
          </a:r>
        </a:p>
      </dgm:t>
    </dgm:pt>
    <dgm:pt modelId="{D443885D-E4DA-4BEA-9B40-C2AAF52BDAD1}" type="parTrans" cxnId="{71A5364D-4042-4D15-92E8-1F38AE0C76DB}">
      <dgm:prSet/>
      <dgm:spPr/>
      <dgm:t>
        <a:bodyPr/>
        <a:lstStyle/>
        <a:p>
          <a:endParaRPr lang="en-US"/>
        </a:p>
      </dgm:t>
    </dgm:pt>
    <dgm:pt modelId="{9F23739E-B7D2-4440-8980-5010D3C429EE}" type="sibTrans" cxnId="{71A5364D-4042-4D15-92E8-1F38AE0C76DB}">
      <dgm:prSet/>
      <dgm:spPr/>
      <dgm:t>
        <a:bodyPr/>
        <a:lstStyle/>
        <a:p>
          <a:endParaRPr lang="en-US"/>
        </a:p>
      </dgm:t>
    </dgm:pt>
    <dgm:pt modelId="{CEEB8A01-0BE1-44A9-BB5C-B2D198552F39}">
      <dgm:prSet/>
      <dgm:spPr/>
      <dgm:t>
        <a:bodyPr/>
        <a:lstStyle/>
        <a:p>
          <a:r>
            <a:rPr lang="en-US" dirty="0"/>
            <a:t>Updated every 5 years</a:t>
          </a:r>
        </a:p>
      </dgm:t>
    </dgm:pt>
    <dgm:pt modelId="{A07B47A7-6622-4398-9453-7E75CA73A7AE}" type="parTrans" cxnId="{2863151F-46FB-4334-9CFF-2D54F2681BD2}">
      <dgm:prSet/>
      <dgm:spPr/>
      <dgm:t>
        <a:bodyPr/>
        <a:lstStyle/>
        <a:p>
          <a:endParaRPr lang="en-US"/>
        </a:p>
      </dgm:t>
    </dgm:pt>
    <dgm:pt modelId="{64BE86AD-3462-49DE-8348-30EE95EE4B2E}" type="sibTrans" cxnId="{2863151F-46FB-4334-9CFF-2D54F2681BD2}">
      <dgm:prSet/>
      <dgm:spPr/>
      <dgm:t>
        <a:bodyPr/>
        <a:lstStyle/>
        <a:p>
          <a:endParaRPr lang="en-US"/>
        </a:p>
      </dgm:t>
    </dgm:pt>
    <dgm:pt modelId="{A21B38A6-3518-4505-A3D7-998C2EB7F148}">
      <dgm:prSet/>
      <dgm:spPr/>
      <dgm:t>
        <a:bodyPr/>
        <a:lstStyle/>
        <a:p>
          <a:r>
            <a:rPr lang="en-US" dirty="0"/>
            <a:t>Updated every 5 years</a:t>
          </a:r>
        </a:p>
      </dgm:t>
    </dgm:pt>
    <dgm:pt modelId="{5011241D-3A8A-4FFC-AF4D-85218104ACB4}" type="parTrans" cxnId="{02B5ECD1-9B32-400E-9E7A-930E1CE5F17C}">
      <dgm:prSet/>
      <dgm:spPr/>
      <dgm:t>
        <a:bodyPr/>
        <a:lstStyle/>
        <a:p>
          <a:endParaRPr lang="en-US"/>
        </a:p>
      </dgm:t>
    </dgm:pt>
    <dgm:pt modelId="{37A49272-3E9D-4B72-A92C-31B00F36BF1D}" type="sibTrans" cxnId="{02B5ECD1-9B32-400E-9E7A-930E1CE5F17C}">
      <dgm:prSet/>
      <dgm:spPr/>
      <dgm:t>
        <a:bodyPr/>
        <a:lstStyle/>
        <a:p>
          <a:endParaRPr lang="en-US"/>
        </a:p>
      </dgm:t>
    </dgm:pt>
    <dgm:pt modelId="{4A521005-8816-4D5F-9B12-4328D5218822}" type="pres">
      <dgm:prSet presAssocID="{00619143-F6D6-4E0B-B371-4E84F14B7995}" presName="Name0" presStyleCnt="0">
        <dgm:presLayoutVars>
          <dgm:dir/>
          <dgm:animLvl val="lvl"/>
          <dgm:resizeHandles val="exact"/>
        </dgm:presLayoutVars>
      </dgm:prSet>
      <dgm:spPr/>
    </dgm:pt>
    <dgm:pt modelId="{F826A68D-E6EA-4A93-8125-25EE586A973D}" type="pres">
      <dgm:prSet presAssocID="{5EDCD361-2969-4DB3-87F0-5F5EE5361900}" presName="composite" presStyleCnt="0"/>
      <dgm:spPr/>
    </dgm:pt>
    <dgm:pt modelId="{1D16E311-7247-40BA-A525-1F2CC1B49231}" type="pres">
      <dgm:prSet presAssocID="{5EDCD361-2969-4DB3-87F0-5F5EE5361900}" presName="parTx" presStyleLbl="alignNode1" presStyleIdx="0" presStyleCnt="3">
        <dgm:presLayoutVars>
          <dgm:chMax val="0"/>
          <dgm:chPref val="0"/>
          <dgm:bulletEnabled val="1"/>
        </dgm:presLayoutVars>
      </dgm:prSet>
      <dgm:spPr/>
    </dgm:pt>
    <dgm:pt modelId="{3AEE2696-7003-4502-B971-385D5F6239AC}" type="pres">
      <dgm:prSet presAssocID="{5EDCD361-2969-4DB3-87F0-5F5EE5361900}" presName="desTx" presStyleLbl="alignAccFollowNode1" presStyleIdx="0" presStyleCnt="3">
        <dgm:presLayoutVars>
          <dgm:bulletEnabled val="1"/>
        </dgm:presLayoutVars>
      </dgm:prSet>
      <dgm:spPr/>
    </dgm:pt>
    <dgm:pt modelId="{A3F71A2D-0D1E-4C2C-9018-C4107ED53841}" type="pres">
      <dgm:prSet presAssocID="{63B3B3C1-DA9E-4488-A633-092327DA3D94}" presName="space" presStyleCnt="0"/>
      <dgm:spPr/>
    </dgm:pt>
    <dgm:pt modelId="{1642C21F-ECD3-4899-853E-0239ECFD3134}" type="pres">
      <dgm:prSet presAssocID="{434926E0-3C57-4C4D-9BEA-8A406CFC01B5}" presName="composite" presStyleCnt="0"/>
      <dgm:spPr/>
    </dgm:pt>
    <dgm:pt modelId="{54892932-04B8-48AF-B90F-6ED9BCCAC708}" type="pres">
      <dgm:prSet presAssocID="{434926E0-3C57-4C4D-9BEA-8A406CFC01B5}" presName="parTx" presStyleLbl="alignNode1" presStyleIdx="1" presStyleCnt="3">
        <dgm:presLayoutVars>
          <dgm:chMax val="0"/>
          <dgm:chPref val="0"/>
          <dgm:bulletEnabled val="1"/>
        </dgm:presLayoutVars>
      </dgm:prSet>
      <dgm:spPr/>
    </dgm:pt>
    <dgm:pt modelId="{F76BE1CB-E14F-4A35-BE27-CE4280CC3BBE}" type="pres">
      <dgm:prSet presAssocID="{434926E0-3C57-4C4D-9BEA-8A406CFC01B5}" presName="desTx" presStyleLbl="alignAccFollowNode1" presStyleIdx="1" presStyleCnt="3">
        <dgm:presLayoutVars>
          <dgm:bulletEnabled val="1"/>
        </dgm:presLayoutVars>
      </dgm:prSet>
      <dgm:spPr/>
    </dgm:pt>
    <dgm:pt modelId="{2DD84EE7-B3FD-4778-BB62-ECCFB909478A}" type="pres">
      <dgm:prSet presAssocID="{B21839E6-67D3-4FE0-9982-9DBE5FE0914C}" presName="space" presStyleCnt="0"/>
      <dgm:spPr/>
    </dgm:pt>
    <dgm:pt modelId="{B5F14742-2DC2-4242-8A31-677E91B19965}" type="pres">
      <dgm:prSet presAssocID="{54910F2A-F322-41C1-8AC2-E4E99135D8A5}" presName="composite" presStyleCnt="0"/>
      <dgm:spPr/>
    </dgm:pt>
    <dgm:pt modelId="{8EA15DE6-EA52-4918-AA5D-8CB9707DEB04}" type="pres">
      <dgm:prSet presAssocID="{54910F2A-F322-41C1-8AC2-E4E99135D8A5}" presName="parTx" presStyleLbl="alignNode1" presStyleIdx="2" presStyleCnt="3">
        <dgm:presLayoutVars>
          <dgm:chMax val="0"/>
          <dgm:chPref val="0"/>
          <dgm:bulletEnabled val="1"/>
        </dgm:presLayoutVars>
      </dgm:prSet>
      <dgm:spPr/>
    </dgm:pt>
    <dgm:pt modelId="{40D81DD9-27EC-4D2D-8012-F396A6AD52AC}" type="pres">
      <dgm:prSet presAssocID="{54910F2A-F322-41C1-8AC2-E4E99135D8A5}" presName="desTx" presStyleLbl="alignAccFollowNode1" presStyleIdx="2" presStyleCnt="3">
        <dgm:presLayoutVars>
          <dgm:bulletEnabled val="1"/>
        </dgm:presLayoutVars>
      </dgm:prSet>
      <dgm:spPr/>
    </dgm:pt>
  </dgm:ptLst>
  <dgm:cxnLst>
    <dgm:cxn modelId="{61E49605-9FF1-4B70-9A00-7C8B91793505}" srcId="{5EDCD361-2969-4DB3-87F0-5F5EE5361900}" destId="{A7C42208-2ECD-4A0D-BFE5-B8A63595B763}" srcOrd="0" destOrd="0" parTransId="{7F94BDB8-9989-4E31-A76B-98AF03E1555E}" sibTransId="{1AF9BA95-B56B-46FC-9502-2624244F2B73}"/>
    <dgm:cxn modelId="{F4AD8E09-69B6-418A-8A00-C3D8FE968BA9}" srcId="{54910F2A-F322-41C1-8AC2-E4E99135D8A5}" destId="{BF50C6C0-B219-4494-B0E6-E921CC534770}" srcOrd="2" destOrd="0" parTransId="{C046FE59-1E7D-4022-B907-5C3F2E41D466}" sibTransId="{073BEC87-0071-4E8D-8FF7-C4D6F73C131C}"/>
    <dgm:cxn modelId="{18B70D12-6689-47F3-A83B-9D9F8A56DF38}" type="presOf" srcId="{BF50C6C0-B219-4494-B0E6-E921CC534770}" destId="{40D81DD9-27EC-4D2D-8012-F396A6AD52AC}" srcOrd="0" destOrd="2" presId="urn:microsoft.com/office/officeart/2005/8/layout/hList1"/>
    <dgm:cxn modelId="{01610A13-2CA4-4442-BBC1-EEE4BD80D7B7}" type="presOf" srcId="{9EC176C4-178B-415B-8202-D2CCC9A4A8C2}" destId="{3AEE2696-7003-4502-B971-385D5F6239AC}" srcOrd="0" destOrd="1" presId="urn:microsoft.com/office/officeart/2005/8/layout/hList1"/>
    <dgm:cxn modelId="{487FEF19-1994-42BB-B502-D07174315649}" srcId="{00619143-F6D6-4E0B-B371-4E84F14B7995}" destId="{5EDCD361-2969-4DB3-87F0-5F5EE5361900}" srcOrd="0" destOrd="0" parTransId="{5021BF3A-7A98-484E-B5DE-97B54C69FAFE}" sibTransId="{63B3B3C1-DA9E-4488-A633-092327DA3D94}"/>
    <dgm:cxn modelId="{2863151F-46FB-4334-9CFF-2D54F2681BD2}" srcId="{5EDCD361-2969-4DB3-87F0-5F5EE5361900}" destId="{CEEB8A01-0BE1-44A9-BB5C-B2D198552F39}" srcOrd="2" destOrd="0" parTransId="{A07B47A7-6622-4398-9453-7E75CA73A7AE}" sibTransId="{64BE86AD-3462-49DE-8348-30EE95EE4B2E}"/>
    <dgm:cxn modelId="{9E13B321-E71E-43F2-B6CF-0C62AF5A0A85}" type="presOf" srcId="{54910F2A-F322-41C1-8AC2-E4E99135D8A5}" destId="{8EA15DE6-EA52-4918-AA5D-8CB9707DEB04}" srcOrd="0" destOrd="0" presId="urn:microsoft.com/office/officeart/2005/8/layout/hList1"/>
    <dgm:cxn modelId="{5B553523-511E-4920-B949-77E6FD991DA1}" srcId="{54910F2A-F322-41C1-8AC2-E4E99135D8A5}" destId="{1DDB0AD3-D582-400A-B300-FEA9E99D9F5C}" srcOrd="0" destOrd="0" parTransId="{5E5D3CD8-F5E3-407B-96D5-1C0B56B1B53B}" sibTransId="{39EA8032-A70F-47C0-9D63-D3AB1972894D}"/>
    <dgm:cxn modelId="{83D88025-4000-47BC-BF56-EF4817CD0F65}" type="presOf" srcId="{CEEB8A01-0BE1-44A9-BB5C-B2D198552F39}" destId="{3AEE2696-7003-4502-B971-385D5F6239AC}" srcOrd="0" destOrd="2" presId="urn:microsoft.com/office/officeart/2005/8/layout/hList1"/>
    <dgm:cxn modelId="{9FD26B35-544D-4A52-ACFA-BCDB9F9C7E8F}" type="presOf" srcId="{A7C42208-2ECD-4A0D-BFE5-B8A63595B763}" destId="{3AEE2696-7003-4502-B971-385D5F6239AC}" srcOrd="0" destOrd="0" presId="urn:microsoft.com/office/officeart/2005/8/layout/hList1"/>
    <dgm:cxn modelId="{98F75336-7E3D-418B-9B51-F0FF7231365A}" type="presOf" srcId="{00619143-F6D6-4E0B-B371-4E84F14B7995}" destId="{4A521005-8816-4D5F-9B12-4328D5218822}" srcOrd="0" destOrd="0" presId="urn:microsoft.com/office/officeart/2005/8/layout/hList1"/>
    <dgm:cxn modelId="{46E1F540-897F-4F6B-9FC7-376A5CBE2B72}" type="presOf" srcId="{FAF3EDCF-BD7B-4C79-A1FD-12E921D6012E}" destId="{3AEE2696-7003-4502-B971-385D5F6239AC}" srcOrd="0" destOrd="3" presId="urn:microsoft.com/office/officeart/2005/8/layout/hList1"/>
    <dgm:cxn modelId="{9322C15E-B6FF-47A2-ABFA-4B2A56A13BCC}" type="presOf" srcId="{7818EF43-0C0A-4FF7-B7D1-31115CDC058E}" destId="{F76BE1CB-E14F-4A35-BE27-CE4280CC3BBE}" srcOrd="0" destOrd="1" presId="urn:microsoft.com/office/officeart/2005/8/layout/hList1"/>
    <dgm:cxn modelId="{2604EF5E-936C-4F17-84BB-95AA709C7C52}" type="presOf" srcId="{A21B38A6-3518-4505-A3D7-998C2EB7F148}" destId="{F76BE1CB-E14F-4A35-BE27-CE4280CC3BBE}" srcOrd="0" destOrd="2" presId="urn:microsoft.com/office/officeart/2005/8/layout/hList1"/>
    <dgm:cxn modelId="{66B69960-187F-45B7-BA8B-DF2F6AEEB76B}" type="presOf" srcId="{3191A11E-F9E0-495A-A37A-3E580FC3ACE9}" destId="{40D81DD9-27EC-4D2D-8012-F396A6AD52AC}" srcOrd="0" destOrd="1" presId="urn:microsoft.com/office/officeart/2005/8/layout/hList1"/>
    <dgm:cxn modelId="{A9E79E60-986D-4981-9236-1E500E55E54F}" type="presOf" srcId="{B10CB16C-E2EF-4EFF-8070-C0C587F3747F}" destId="{F76BE1CB-E14F-4A35-BE27-CE4280CC3BBE}" srcOrd="0" destOrd="3" presId="urn:microsoft.com/office/officeart/2005/8/layout/hList1"/>
    <dgm:cxn modelId="{0C71E568-CDC6-4117-A932-7E8FB1D87DB0}" srcId="{434926E0-3C57-4C4D-9BEA-8A406CFC01B5}" destId="{7818EF43-0C0A-4FF7-B7D1-31115CDC058E}" srcOrd="1" destOrd="0" parTransId="{25938CC7-B943-4523-99EF-CBC809B27530}" sibTransId="{EF6D040F-2383-4ADE-9C6E-D96637140878}"/>
    <dgm:cxn modelId="{FDB6704A-B5E9-443F-8D94-933FA110D0DD}" type="presOf" srcId="{434926E0-3C57-4C4D-9BEA-8A406CFC01B5}" destId="{54892932-04B8-48AF-B90F-6ED9BCCAC708}" srcOrd="0" destOrd="0" presId="urn:microsoft.com/office/officeart/2005/8/layout/hList1"/>
    <dgm:cxn modelId="{71A5364D-4042-4D15-92E8-1F38AE0C76DB}" srcId="{434926E0-3C57-4C4D-9BEA-8A406CFC01B5}" destId="{F48BC140-8EB5-440A-8666-EC83E61560EA}" srcOrd="0" destOrd="0" parTransId="{D443885D-E4DA-4BEA-9B40-C2AAF52BDAD1}" sibTransId="{9F23739E-B7D2-4440-8980-5010D3C429EE}"/>
    <dgm:cxn modelId="{7E1DC575-F709-4666-BF17-1356BD410FF1}" srcId="{00619143-F6D6-4E0B-B371-4E84F14B7995}" destId="{54910F2A-F322-41C1-8AC2-E4E99135D8A5}" srcOrd="2" destOrd="0" parTransId="{9437FE2D-900D-4B91-9AD5-47D3B38C482D}" sibTransId="{BCCCE4FC-A56F-4975-BF4B-998AED838516}"/>
    <dgm:cxn modelId="{88276757-8B9C-4518-92AA-97452BA27CCD}" type="presOf" srcId="{5EDCD361-2969-4DB3-87F0-5F5EE5361900}" destId="{1D16E311-7247-40BA-A525-1F2CC1B49231}" srcOrd="0" destOrd="0" presId="urn:microsoft.com/office/officeart/2005/8/layout/hList1"/>
    <dgm:cxn modelId="{3B7C1D59-32B8-4E96-B91D-6A4F743D687D}" srcId="{54910F2A-F322-41C1-8AC2-E4E99135D8A5}" destId="{3191A11E-F9E0-495A-A37A-3E580FC3ACE9}" srcOrd="1" destOrd="0" parTransId="{96F4D051-A8AF-484D-A4AF-51947BE893E9}" sibTransId="{EC2894B4-CE15-4507-B9D9-D6C5AC70CA39}"/>
    <dgm:cxn modelId="{8DFDF37C-7A3F-4154-83EE-ACD400031702}" srcId="{5EDCD361-2969-4DB3-87F0-5F5EE5361900}" destId="{9EC176C4-178B-415B-8202-D2CCC9A4A8C2}" srcOrd="1" destOrd="0" parTransId="{45B3C626-EA70-4DAD-8900-A1FE246A5BF0}" sibTransId="{B3E99B15-87CF-4378-A478-7F98EB41F73A}"/>
    <dgm:cxn modelId="{8440357E-1D32-4632-9F48-3D6609554723}" srcId="{5EDCD361-2969-4DB3-87F0-5F5EE5361900}" destId="{FAF3EDCF-BD7B-4C79-A1FD-12E921D6012E}" srcOrd="3" destOrd="0" parTransId="{9DFBB760-794A-4E5C-80F7-DC5F66712B68}" sibTransId="{C22DB790-6451-4671-9AFA-BA27BC6FF939}"/>
    <dgm:cxn modelId="{4738DB92-D34E-44FC-8BFE-04E60515689F}" srcId="{00619143-F6D6-4E0B-B371-4E84F14B7995}" destId="{434926E0-3C57-4C4D-9BEA-8A406CFC01B5}" srcOrd="1" destOrd="0" parTransId="{ABE21150-E451-48E3-BF44-5EFFB16F2053}" sibTransId="{B21839E6-67D3-4FE0-9982-9DBE5FE0914C}"/>
    <dgm:cxn modelId="{EEFC29A5-C3C9-4044-8C1D-5DA6E40363A4}" type="presOf" srcId="{1DDB0AD3-D582-400A-B300-FEA9E99D9F5C}" destId="{40D81DD9-27EC-4D2D-8012-F396A6AD52AC}" srcOrd="0" destOrd="0" presId="urn:microsoft.com/office/officeart/2005/8/layout/hList1"/>
    <dgm:cxn modelId="{6B7E8EAB-6C17-44FD-94B2-902453EC649F}" type="presOf" srcId="{F48BC140-8EB5-440A-8666-EC83E61560EA}" destId="{F76BE1CB-E14F-4A35-BE27-CE4280CC3BBE}" srcOrd="0" destOrd="0" presId="urn:microsoft.com/office/officeart/2005/8/layout/hList1"/>
    <dgm:cxn modelId="{5A877AB0-44C4-4EA4-BF3A-E33B94770210}" srcId="{434926E0-3C57-4C4D-9BEA-8A406CFC01B5}" destId="{B10CB16C-E2EF-4EFF-8070-C0C587F3747F}" srcOrd="3" destOrd="0" parTransId="{49D3AAB9-90D2-406A-A6E8-E6E6CD4DC451}" sibTransId="{8C3EAAFF-9D66-4A46-89B5-E0F14566A6E8}"/>
    <dgm:cxn modelId="{02B5ECD1-9B32-400E-9E7A-930E1CE5F17C}" srcId="{434926E0-3C57-4C4D-9BEA-8A406CFC01B5}" destId="{A21B38A6-3518-4505-A3D7-998C2EB7F148}" srcOrd="2" destOrd="0" parTransId="{5011241D-3A8A-4FFC-AF4D-85218104ACB4}" sibTransId="{37A49272-3E9D-4B72-A92C-31B00F36BF1D}"/>
    <dgm:cxn modelId="{08C545CA-65B2-478D-A07B-796DF3591F80}" type="presParOf" srcId="{4A521005-8816-4D5F-9B12-4328D5218822}" destId="{F826A68D-E6EA-4A93-8125-25EE586A973D}" srcOrd="0" destOrd="0" presId="urn:microsoft.com/office/officeart/2005/8/layout/hList1"/>
    <dgm:cxn modelId="{371A7D9B-6CA5-4E1A-8F3C-21E12BA6AC7F}" type="presParOf" srcId="{F826A68D-E6EA-4A93-8125-25EE586A973D}" destId="{1D16E311-7247-40BA-A525-1F2CC1B49231}" srcOrd="0" destOrd="0" presId="urn:microsoft.com/office/officeart/2005/8/layout/hList1"/>
    <dgm:cxn modelId="{98D9E950-3D4F-4CED-A5B5-F745F733DD88}" type="presParOf" srcId="{F826A68D-E6EA-4A93-8125-25EE586A973D}" destId="{3AEE2696-7003-4502-B971-385D5F6239AC}" srcOrd="1" destOrd="0" presId="urn:microsoft.com/office/officeart/2005/8/layout/hList1"/>
    <dgm:cxn modelId="{8AC8B407-263F-4019-8771-4A9BB8489952}" type="presParOf" srcId="{4A521005-8816-4D5F-9B12-4328D5218822}" destId="{A3F71A2D-0D1E-4C2C-9018-C4107ED53841}" srcOrd="1" destOrd="0" presId="urn:microsoft.com/office/officeart/2005/8/layout/hList1"/>
    <dgm:cxn modelId="{6FB4A6DC-1F58-48CA-85EC-5DAF35B41D15}" type="presParOf" srcId="{4A521005-8816-4D5F-9B12-4328D5218822}" destId="{1642C21F-ECD3-4899-853E-0239ECFD3134}" srcOrd="2" destOrd="0" presId="urn:microsoft.com/office/officeart/2005/8/layout/hList1"/>
    <dgm:cxn modelId="{6DF5FACE-4BFE-40F3-A248-5E3C99854A6D}" type="presParOf" srcId="{1642C21F-ECD3-4899-853E-0239ECFD3134}" destId="{54892932-04B8-48AF-B90F-6ED9BCCAC708}" srcOrd="0" destOrd="0" presId="urn:microsoft.com/office/officeart/2005/8/layout/hList1"/>
    <dgm:cxn modelId="{AEAF1D9A-30B6-419F-9BC0-4F1087567FD5}" type="presParOf" srcId="{1642C21F-ECD3-4899-853E-0239ECFD3134}" destId="{F76BE1CB-E14F-4A35-BE27-CE4280CC3BBE}" srcOrd="1" destOrd="0" presId="urn:microsoft.com/office/officeart/2005/8/layout/hList1"/>
    <dgm:cxn modelId="{69A19AF7-89E1-42BE-A8DB-0DD765A0ADBB}" type="presParOf" srcId="{4A521005-8816-4D5F-9B12-4328D5218822}" destId="{2DD84EE7-B3FD-4778-BB62-ECCFB909478A}" srcOrd="3" destOrd="0" presId="urn:microsoft.com/office/officeart/2005/8/layout/hList1"/>
    <dgm:cxn modelId="{6B17431D-6183-43BA-AD26-C12ED502496B}" type="presParOf" srcId="{4A521005-8816-4D5F-9B12-4328D5218822}" destId="{B5F14742-2DC2-4242-8A31-677E91B19965}" srcOrd="4" destOrd="0" presId="urn:microsoft.com/office/officeart/2005/8/layout/hList1"/>
    <dgm:cxn modelId="{994C3563-3F68-438B-B88B-51265EA5704E}" type="presParOf" srcId="{B5F14742-2DC2-4242-8A31-677E91B19965}" destId="{8EA15DE6-EA52-4918-AA5D-8CB9707DEB04}" srcOrd="0" destOrd="0" presId="urn:microsoft.com/office/officeart/2005/8/layout/hList1"/>
    <dgm:cxn modelId="{41CD54BE-558F-4F03-B806-2910BC97E3D0}" type="presParOf" srcId="{B5F14742-2DC2-4242-8A31-677E91B19965}" destId="{40D81DD9-27EC-4D2D-8012-F396A6AD52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475F6-3D86-49CA-B664-68FCBB96910E}">
      <dsp:nvSpPr>
        <dsp:cNvPr id="0" name=""/>
        <dsp:cNvSpPr/>
      </dsp:nvSpPr>
      <dsp:spPr>
        <a:xfrm>
          <a:off x="0" y="0"/>
          <a:ext cx="80284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4E549-D59D-4EF6-BD3B-9B21F6BED2E1}">
      <dsp:nvSpPr>
        <dsp:cNvPr id="0" name=""/>
        <dsp:cNvSpPr/>
      </dsp:nvSpPr>
      <dsp:spPr>
        <a:xfrm>
          <a:off x="0" y="0"/>
          <a:ext cx="802845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t>Work is a </a:t>
          </a:r>
          <a:r>
            <a:rPr lang="en-US" sz="2900" b="1" i="1" kern="1200" dirty="0">
              <a:solidFill>
                <a:schemeClr val="accent4">
                  <a:lumMod val="60000"/>
                  <a:lumOff val="40000"/>
                </a:schemeClr>
              </a:solidFill>
            </a:rPr>
            <a:t>Social Determinant of Health (SDOH)</a:t>
          </a:r>
          <a:endParaRPr lang="en-US" sz="2900" kern="1200" dirty="0">
            <a:solidFill>
              <a:schemeClr val="accent4">
                <a:lumMod val="60000"/>
                <a:lumOff val="40000"/>
              </a:schemeClr>
            </a:solidFill>
          </a:endParaRPr>
        </a:p>
      </dsp:txBody>
      <dsp:txXfrm>
        <a:off x="0" y="0"/>
        <a:ext cx="8028459" cy="1038590"/>
      </dsp:txXfrm>
    </dsp:sp>
    <dsp:sp modelId="{5177D40E-9B98-4FEE-B3FA-FB20176836FA}">
      <dsp:nvSpPr>
        <dsp:cNvPr id="0" name=""/>
        <dsp:cNvSpPr/>
      </dsp:nvSpPr>
      <dsp:spPr>
        <a:xfrm>
          <a:off x="0" y="1038590"/>
          <a:ext cx="80284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62693-F98F-4B86-8EEC-C3A25C90B405}">
      <dsp:nvSpPr>
        <dsp:cNvPr id="0" name=""/>
        <dsp:cNvSpPr/>
      </dsp:nvSpPr>
      <dsp:spPr>
        <a:xfrm>
          <a:off x="0" y="1038590"/>
          <a:ext cx="802845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Measure health equities/inequities among workers and populations</a:t>
          </a:r>
        </a:p>
      </dsp:txBody>
      <dsp:txXfrm>
        <a:off x="0" y="1038590"/>
        <a:ext cx="8028459" cy="1038590"/>
      </dsp:txXfrm>
    </dsp:sp>
    <dsp:sp modelId="{DFF87B3D-9281-42BD-B9C8-E0F06FDEBA16}">
      <dsp:nvSpPr>
        <dsp:cNvPr id="0" name=""/>
        <dsp:cNvSpPr/>
      </dsp:nvSpPr>
      <dsp:spPr>
        <a:xfrm>
          <a:off x="0" y="2077180"/>
          <a:ext cx="80284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DE2E6-607B-499F-8B90-B0567E5FD4D4}">
      <dsp:nvSpPr>
        <dsp:cNvPr id="0" name=""/>
        <dsp:cNvSpPr/>
      </dsp:nvSpPr>
      <dsp:spPr>
        <a:xfrm>
          <a:off x="0" y="2077180"/>
          <a:ext cx="802845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Measure differential impact of SDOH among worker populations</a:t>
          </a:r>
        </a:p>
      </dsp:txBody>
      <dsp:txXfrm>
        <a:off x="0" y="2077180"/>
        <a:ext cx="8028459" cy="1038590"/>
      </dsp:txXfrm>
    </dsp:sp>
    <dsp:sp modelId="{8084E581-591B-4C91-B02E-7ECCA56069B1}">
      <dsp:nvSpPr>
        <dsp:cNvPr id="0" name=""/>
        <dsp:cNvSpPr/>
      </dsp:nvSpPr>
      <dsp:spPr>
        <a:xfrm>
          <a:off x="0" y="3115770"/>
          <a:ext cx="80284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74669-5F5E-407F-844B-06EC5B00473A}">
      <dsp:nvSpPr>
        <dsp:cNvPr id="0" name=""/>
        <dsp:cNvSpPr/>
      </dsp:nvSpPr>
      <dsp:spPr>
        <a:xfrm>
          <a:off x="0" y="3115770"/>
          <a:ext cx="802845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Assess the impact of work and other environmental factors, e.g., climate change, on workers’ health</a:t>
          </a:r>
        </a:p>
      </dsp:txBody>
      <dsp:txXfrm>
        <a:off x="0" y="3115770"/>
        <a:ext cx="8028459" cy="103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6E311-7247-40BA-A525-1F2CC1B49231}">
      <dsp:nvSpPr>
        <dsp:cNvPr id="0" name=""/>
        <dsp:cNvSpPr/>
      </dsp:nvSpPr>
      <dsp:spPr>
        <a:xfrm>
          <a:off x="3286" y="246334"/>
          <a:ext cx="3203971" cy="107009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North American Industry Classification System (NAICS)  </a:t>
          </a:r>
          <a:endParaRPr lang="en-US" sz="2100" kern="1200" dirty="0">
            <a:solidFill>
              <a:schemeClr val="tx1"/>
            </a:solidFill>
          </a:endParaRPr>
        </a:p>
      </dsp:txBody>
      <dsp:txXfrm>
        <a:off x="3286" y="246334"/>
        <a:ext cx="3203971" cy="1070092"/>
      </dsp:txXfrm>
    </dsp:sp>
    <dsp:sp modelId="{3AEE2696-7003-4502-B971-385D5F6239AC}">
      <dsp:nvSpPr>
        <dsp:cNvPr id="0" name=""/>
        <dsp:cNvSpPr/>
      </dsp:nvSpPr>
      <dsp:spPr>
        <a:xfrm>
          <a:off x="3286" y="1316426"/>
          <a:ext cx="3203971" cy="27885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Developed by OMB</a:t>
          </a:r>
        </a:p>
        <a:p>
          <a:pPr marL="228600" lvl="1" indent="-228600" algn="l" defTabSz="933450">
            <a:lnSpc>
              <a:spcPct val="90000"/>
            </a:lnSpc>
            <a:spcBef>
              <a:spcPct val="0"/>
            </a:spcBef>
            <a:spcAft>
              <a:spcPct val="15000"/>
            </a:spcAft>
            <a:buChar char="•"/>
          </a:pPr>
          <a:r>
            <a:rPr lang="en-US" sz="2100" kern="1200" dirty="0"/>
            <a:t>Used by federal agencies to classify business establishments</a:t>
          </a:r>
        </a:p>
        <a:p>
          <a:pPr marL="228600" lvl="1" indent="-228600" algn="l" defTabSz="933450">
            <a:lnSpc>
              <a:spcPct val="90000"/>
            </a:lnSpc>
            <a:spcBef>
              <a:spcPct val="0"/>
            </a:spcBef>
            <a:spcAft>
              <a:spcPct val="15000"/>
            </a:spcAft>
            <a:buChar char="•"/>
          </a:pPr>
          <a:r>
            <a:rPr lang="en-US" sz="2100" kern="1200" dirty="0"/>
            <a:t>Updated every 5 years</a:t>
          </a:r>
        </a:p>
        <a:p>
          <a:pPr marL="228600" lvl="1" indent="-228600" algn="l" defTabSz="933450">
            <a:lnSpc>
              <a:spcPct val="90000"/>
            </a:lnSpc>
            <a:spcBef>
              <a:spcPct val="0"/>
            </a:spcBef>
            <a:spcAft>
              <a:spcPct val="15000"/>
            </a:spcAft>
            <a:buChar char="•"/>
          </a:pPr>
          <a:r>
            <a:rPr lang="en-US" sz="2100" b="1" kern="1200" dirty="0"/>
            <a:t>NAICS and SOC are </a:t>
          </a:r>
          <a:r>
            <a:rPr lang="en-US" sz="2100" b="1" u="none" kern="1200" dirty="0"/>
            <a:t>unrelated</a:t>
          </a:r>
          <a:endParaRPr lang="en-US" sz="2100" kern="1200" dirty="0"/>
        </a:p>
      </dsp:txBody>
      <dsp:txXfrm>
        <a:off x="3286" y="1316426"/>
        <a:ext cx="3203971" cy="2788576"/>
      </dsp:txXfrm>
    </dsp:sp>
    <dsp:sp modelId="{54892932-04B8-48AF-B90F-6ED9BCCAC708}">
      <dsp:nvSpPr>
        <dsp:cNvPr id="0" name=""/>
        <dsp:cNvSpPr/>
      </dsp:nvSpPr>
      <dsp:spPr>
        <a:xfrm>
          <a:off x="3655814" y="246334"/>
          <a:ext cx="3203971" cy="1070092"/>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Standard Occupational Classification (SOC)</a:t>
          </a:r>
          <a:endParaRPr lang="en-US" sz="2100" kern="1200" dirty="0">
            <a:solidFill>
              <a:schemeClr val="tx1"/>
            </a:solidFill>
          </a:endParaRPr>
        </a:p>
      </dsp:txBody>
      <dsp:txXfrm>
        <a:off x="3655814" y="246334"/>
        <a:ext cx="3203971" cy="1070092"/>
      </dsp:txXfrm>
    </dsp:sp>
    <dsp:sp modelId="{F76BE1CB-E14F-4A35-BE27-CE4280CC3BBE}">
      <dsp:nvSpPr>
        <dsp:cNvPr id="0" name=""/>
        <dsp:cNvSpPr/>
      </dsp:nvSpPr>
      <dsp:spPr>
        <a:xfrm>
          <a:off x="3655814" y="1316426"/>
          <a:ext cx="3203971" cy="278857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Developed by BLS</a:t>
          </a:r>
        </a:p>
        <a:p>
          <a:pPr marL="228600" lvl="1" indent="-228600" algn="l" defTabSz="933450">
            <a:lnSpc>
              <a:spcPct val="90000"/>
            </a:lnSpc>
            <a:spcBef>
              <a:spcPct val="0"/>
            </a:spcBef>
            <a:spcAft>
              <a:spcPct val="15000"/>
            </a:spcAft>
            <a:buChar char="•"/>
          </a:pPr>
          <a:r>
            <a:rPr lang="en-US" sz="2100" kern="1200" dirty="0"/>
            <a:t>Used by federal agencies to classify workers into occupational categories </a:t>
          </a:r>
        </a:p>
        <a:p>
          <a:pPr marL="228600" lvl="1" indent="-228600" algn="l" defTabSz="933450">
            <a:lnSpc>
              <a:spcPct val="90000"/>
            </a:lnSpc>
            <a:spcBef>
              <a:spcPct val="0"/>
            </a:spcBef>
            <a:spcAft>
              <a:spcPct val="15000"/>
            </a:spcAft>
            <a:buChar char="•"/>
          </a:pPr>
          <a:r>
            <a:rPr lang="en-US" sz="2100" kern="1200" dirty="0"/>
            <a:t>Updated every 5 years</a:t>
          </a:r>
        </a:p>
        <a:p>
          <a:pPr marL="228600" lvl="1" indent="-228600" algn="l" defTabSz="933450">
            <a:lnSpc>
              <a:spcPct val="90000"/>
            </a:lnSpc>
            <a:spcBef>
              <a:spcPct val="0"/>
            </a:spcBef>
            <a:spcAft>
              <a:spcPct val="15000"/>
            </a:spcAft>
            <a:buChar char="•"/>
          </a:pPr>
          <a:r>
            <a:rPr lang="en-US" sz="2100" b="1" kern="1200" dirty="0"/>
            <a:t>NAICS and SOC are </a:t>
          </a:r>
          <a:r>
            <a:rPr lang="en-US" sz="2100" b="1" u="none" kern="1200" dirty="0"/>
            <a:t>unrelated</a:t>
          </a:r>
          <a:endParaRPr lang="en-US" sz="2100" u="none" kern="1200" dirty="0"/>
        </a:p>
      </dsp:txBody>
      <dsp:txXfrm>
        <a:off x="3655814" y="1316426"/>
        <a:ext cx="3203971" cy="2788576"/>
      </dsp:txXfrm>
    </dsp:sp>
    <dsp:sp modelId="{8EA15DE6-EA52-4918-AA5D-8CB9707DEB04}">
      <dsp:nvSpPr>
        <dsp:cNvPr id="0" name=""/>
        <dsp:cNvSpPr/>
      </dsp:nvSpPr>
      <dsp:spPr>
        <a:xfrm>
          <a:off x="7308342" y="246334"/>
          <a:ext cx="3203971" cy="107009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Census Industry and Occupation Classification System</a:t>
          </a:r>
          <a:endParaRPr lang="en-US" sz="2100" kern="1200" dirty="0">
            <a:solidFill>
              <a:schemeClr val="tx1"/>
            </a:solidFill>
          </a:endParaRPr>
        </a:p>
      </dsp:txBody>
      <dsp:txXfrm>
        <a:off x="7308342" y="246334"/>
        <a:ext cx="3203971" cy="1070092"/>
      </dsp:txXfrm>
    </dsp:sp>
    <dsp:sp modelId="{40D81DD9-27EC-4D2D-8012-F396A6AD52AC}">
      <dsp:nvSpPr>
        <dsp:cNvPr id="0" name=""/>
        <dsp:cNvSpPr/>
      </dsp:nvSpPr>
      <dsp:spPr>
        <a:xfrm>
          <a:off x="7308342" y="1316426"/>
          <a:ext cx="3203971" cy="278857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Derived from NAICS and SOC </a:t>
          </a:r>
          <a:r>
            <a:rPr lang="en-US" sz="2100" kern="1200" dirty="0"/>
            <a:t>and maintained by the U.S. Census Bureau </a:t>
          </a:r>
        </a:p>
        <a:p>
          <a:pPr marL="228600" lvl="1" indent="-228600" algn="l" defTabSz="933450">
            <a:lnSpc>
              <a:spcPct val="90000"/>
            </a:lnSpc>
            <a:spcBef>
              <a:spcPct val="0"/>
            </a:spcBef>
            <a:spcAft>
              <a:spcPct val="15000"/>
            </a:spcAft>
            <a:buChar char="•"/>
          </a:pPr>
          <a:r>
            <a:rPr lang="en-US" sz="2100" kern="1200" dirty="0"/>
            <a:t>Census I&amp;O codes </a:t>
          </a:r>
          <a:r>
            <a:rPr lang="en-US" sz="2100" b="1" kern="1200" dirty="0"/>
            <a:t>can be related or paired </a:t>
          </a:r>
          <a:endParaRPr lang="en-US" sz="2100" kern="1200" dirty="0"/>
        </a:p>
        <a:p>
          <a:pPr marL="228600" lvl="1" indent="-228600" algn="l" defTabSz="933450">
            <a:lnSpc>
              <a:spcPct val="90000"/>
            </a:lnSpc>
            <a:spcBef>
              <a:spcPct val="0"/>
            </a:spcBef>
            <a:spcAft>
              <a:spcPct val="15000"/>
            </a:spcAft>
            <a:buChar char="•"/>
          </a:pPr>
          <a:r>
            <a:rPr lang="en-US" sz="2100" kern="1200" dirty="0"/>
            <a:t>Codes are </a:t>
          </a:r>
          <a:r>
            <a:rPr lang="en-US" sz="2100" b="1" kern="1200" dirty="0"/>
            <a:t>less detailed </a:t>
          </a:r>
          <a:r>
            <a:rPr lang="en-US" sz="2100" kern="1200" dirty="0"/>
            <a:t>than NAICS and SOC to protect privacy </a:t>
          </a:r>
        </a:p>
      </dsp:txBody>
      <dsp:txXfrm>
        <a:off x="7308342" y="1316426"/>
        <a:ext cx="3203971" cy="27885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A519F-8E78-4E73-B351-D631B91FC349}" type="datetimeFigureOut">
              <a:rPr lang="en-US" smtClean="0"/>
              <a:t>4/21/2023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BB403-0D3A-4BC1-B943-7CDD939F07CF}" type="slidenum">
              <a:rPr lang="en-US" smtClean="0"/>
              <a:t>‹#›</a:t>
            </a:fld>
            <a:endParaRPr lang="en-US" dirty="0"/>
          </a:p>
        </p:txBody>
      </p:sp>
    </p:spTree>
    <p:extLst>
      <p:ext uri="{BB962C8B-B14F-4D97-AF65-F5344CB8AC3E}">
        <p14:creationId xmlns:p14="http://schemas.microsoft.com/office/powerpoint/2010/main" val="174488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11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E88C8-1C4B-4237-AE44-8EB713363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20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1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E88C8-1C4B-4237-AE44-8EB713363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3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TT5Bt0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E88C8-1C4B-4237-AE44-8EB713363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57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E88C8-1C4B-4237-AE44-8EB713363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131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E88C8-1C4B-4237-AE44-8EB713363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6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ACCFCF1-6B2E-4410-A670-3E0397926A4D}"/>
              </a:ext>
            </a:extLst>
          </p:cNvPr>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ACCFCF1-6B2E-4410-A670-3E0397926A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20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CDC is excited to share the newly published </a:t>
            </a:r>
            <a:r>
              <a:rPr lang="en-US" sz="1800" dirty="0">
                <a:solidFill>
                  <a:srgbClr val="000000"/>
                </a:solidFill>
                <a:effectLst/>
                <a:latin typeface="Calibri" panose="020F0502020204030204" pitchFamily="34" charset="0"/>
                <a:ea typeface="Calibri" panose="020F0502020204030204" pitchFamily="34" charset="0"/>
              </a:rPr>
              <a:t>National Electronic Disease Surveillance System Base System (NBS) modernization website</a:t>
            </a:r>
          </a:p>
          <a:p>
            <a:pPr marL="171450" indent="-1714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rPr>
              <a:t>The new pages highlight the important work being done to modernize NBS</a:t>
            </a:r>
          </a:p>
          <a:p>
            <a:pPr marL="628650" lvl="1" indent="-1714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rPr>
              <a:t>NBS is a top priority of CDC’s Data Modernization Initiative and CDC’s North Star Architecture framework— a core component of CDC’s approach for making public health data work better.</a:t>
            </a:r>
          </a:p>
          <a:p>
            <a:pPr marL="171450" indent="-1714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rPr>
              <a:t>Find information about why CDC is modernizing, how CDC is modernizing, timelines, the latest updates on our progress, and key resources to learn more. </a:t>
            </a:r>
          </a:p>
          <a:p>
            <a:pPr marL="171450" indent="-171450">
              <a:buFont typeface="Arial" panose="020B0604020202020204" pitchFamily="34" charset="0"/>
              <a:buChar char="•"/>
            </a:pPr>
            <a:endParaRPr lang="en-US" sz="1800" dirty="0">
              <a:solidFill>
                <a:srgbClr val="000000"/>
              </a:solidFill>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b="1" dirty="0">
                <a:solidFill>
                  <a:srgbClr val="000000"/>
                </a:solidFill>
                <a:effectLst/>
                <a:latin typeface="Calibri" panose="020F0502020204030204" pitchFamily="34" charset="0"/>
              </a:rPr>
              <a:t>For eSHARE:</a:t>
            </a: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rPr>
              <a:t>CDC will use this website, along with other communication channels such as eSHARE and </a:t>
            </a:r>
            <a:r>
              <a:rPr lang="en-US" sz="1200" i="1" dirty="0">
                <a:solidFill>
                  <a:srgbClr val="000000"/>
                </a:solidFill>
                <a:effectLst/>
                <a:latin typeface="Calibri" panose="020F0502020204030204" pitchFamily="34" charset="0"/>
              </a:rPr>
              <a:t>Case Surveillance News, </a:t>
            </a:r>
            <a:r>
              <a:rPr lang="en-US" sz="1200" i="0" dirty="0">
                <a:solidFill>
                  <a:srgbClr val="000000"/>
                </a:solidFill>
                <a:effectLst/>
                <a:latin typeface="Calibri" panose="020F0502020204030204" pitchFamily="34" charset="0"/>
              </a:rPr>
              <a:t>to share information on </a:t>
            </a:r>
            <a:r>
              <a:rPr lang="en-US" sz="1800" i="0" dirty="0">
                <a:solidFill>
                  <a:srgbClr val="000000"/>
                </a:solidFill>
                <a:effectLst/>
                <a:latin typeface="Calibri" panose="020F0502020204030204" pitchFamily="34" charset="0"/>
              </a:rPr>
              <a:t>this effort with STLTs</a:t>
            </a:r>
          </a:p>
          <a:p>
            <a:pPr marL="628650" lvl="1" indent="-171450">
              <a:buFont typeface="Arial" panose="020B0604020202020204" pitchFamily="34" charset="0"/>
              <a:buChar char="•"/>
            </a:pPr>
            <a:r>
              <a:rPr lang="en-US" sz="1800" i="0" dirty="0">
                <a:solidFill>
                  <a:srgbClr val="000000"/>
                </a:solidFill>
                <a:effectLst/>
                <a:latin typeface="Calibri" panose="020F0502020204030204" pitchFamily="34" charset="0"/>
              </a:rPr>
              <a:t>We encourage you to bookmark and share the new website with staff and leadership in your jurisdictions</a:t>
            </a:r>
          </a:p>
          <a:p>
            <a:pPr marL="457200" lvl="1" indent="0">
              <a:buFont typeface="Arial" panose="020B0604020202020204" pitchFamily="34" charset="0"/>
              <a:buNone/>
            </a:pPr>
            <a:endParaRPr lang="en-US" sz="1800" i="0"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en-US" sz="1200" b="1" dirty="0">
                <a:solidFill>
                  <a:srgbClr val="000000"/>
                </a:solidFill>
                <a:effectLst/>
                <a:latin typeface="Calibri" panose="020F0502020204030204" pitchFamily="34" charset="0"/>
              </a:rPr>
              <a:t>For Biweekly:</a:t>
            </a: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rPr>
              <a:t>OPHDST/DHIS will use this website, along with other communication channels such as these biweekly calls, eSHARE, and </a:t>
            </a:r>
            <a:r>
              <a:rPr lang="en-US" sz="1200" i="1" dirty="0">
                <a:solidFill>
                  <a:srgbClr val="000000"/>
                </a:solidFill>
                <a:effectLst/>
                <a:latin typeface="Calibri" panose="020F0502020204030204" pitchFamily="34" charset="0"/>
              </a:rPr>
              <a:t>Case Surveillance News, </a:t>
            </a:r>
            <a:r>
              <a:rPr lang="en-US" sz="1200" i="0" dirty="0">
                <a:solidFill>
                  <a:srgbClr val="000000"/>
                </a:solidFill>
                <a:effectLst/>
                <a:latin typeface="Calibri" panose="020F0502020204030204" pitchFamily="34" charset="0"/>
              </a:rPr>
              <a:t>to share information on </a:t>
            </a:r>
            <a:r>
              <a:rPr lang="en-US" sz="1800" i="0" dirty="0">
                <a:solidFill>
                  <a:srgbClr val="000000"/>
                </a:solidFill>
                <a:effectLst/>
                <a:latin typeface="Calibri" panose="020F0502020204030204" pitchFamily="34" charset="0"/>
              </a:rPr>
              <a:t>this effort with your programs. </a:t>
            </a:r>
          </a:p>
          <a:p>
            <a:pPr marL="628650" lvl="1" indent="-171450">
              <a:buFont typeface="Arial" panose="020B0604020202020204" pitchFamily="34" charset="0"/>
              <a:buChar char="•"/>
            </a:pPr>
            <a:r>
              <a:rPr lang="en-US" sz="1800" i="0" dirty="0">
                <a:solidFill>
                  <a:srgbClr val="000000"/>
                </a:solidFill>
                <a:effectLst/>
                <a:latin typeface="Calibri" panose="020F0502020204030204" pitchFamily="34" charset="0"/>
              </a:rPr>
              <a:t>We encourage you to bookmark and share the new website with staff and leadership in your programs as well as STLT partners. </a:t>
            </a:r>
          </a:p>
          <a:p>
            <a:pPr marL="628650" lvl="1" indent="-171450">
              <a:buFont typeface="Arial" panose="020B0604020202020204" pitchFamily="34" charset="0"/>
              <a:buChar char="•"/>
            </a:pPr>
            <a:endParaRPr lang="en-US" sz="1800" i="0" dirty="0">
              <a:solidFill>
                <a:srgbClr val="000000"/>
              </a:solidFill>
              <a:effectLst/>
              <a:latin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001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ACCFCF1-6B2E-4410-A670-3E0397926A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304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342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38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ACCFCF1-6B2E-4410-A670-3E0397926A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914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38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E88C8-1C4B-4237-AE44-8EB713363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6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112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25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06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738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BB403-0D3A-4BC1-B943-7CDD939F07CF}" type="slidenum">
              <a:rPr lang="en-US" smtClean="0"/>
              <a:t>35</a:t>
            </a:fld>
            <a:endParaRPr lang="en-US" dirty="0"/>
          </a:p>
        </p:txBody>
      </p:sp>
    </p:spTree>
    <p:extLst>
      <p:ext uri="{BB962C8B-B14F-4D97-AF65-F5344CB8AC3E}">
        <p14:creationId xmlns:p14="http://schemas.microsoft.com/office/powerpoint/2010/main" val="264011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61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40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96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66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77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w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04520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41225024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5149952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783957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25704965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94755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9444821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4843796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3736203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33260284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42823557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6328"/>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28987244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68842205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0997431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27524802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78440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8582851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1993847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9523470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18728675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6DDC-E3CE-963B-1CAF-5641A0C22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01760F-EEE5-5A61-1473-4FA1FA526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948B56-3D9E-6E53-0751-BBFC2426887A}"/>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5" name="Footer Placeholder 4">
            <a:extLst>
              <a:ext uri="{FF2B5EF4-FFF2-40B4-BE49-F238E27FC236}">
                <a16:creationId xmlns:a16="http://schemas.microsoft.com/office/drawing/2014/main" id="{4BD179DE-920D-A896-E138-8937B32630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F41A89-5B5E-953E-2D3D-B87E9338B913}"/>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191571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6B43-8FEE-DB13-3862-CB7388834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3F7F7-7AB5-85D6-CEE9-3A2861A14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65748-094F-2B34-589F-CA3FC3BE83DE}"/>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5" name="Footer Placeholder 4">
            <a:extLst>
              <a:ext uri="{FF2B5EF4-FFF2-40B4-BE49-F238E27FC236}">
                <a16:creationId xmlns:a16="http://schemas.microsoft.com/office/drawing/2014/main" id="{ADCA43D7-ED1F-5C80-A331-EB93786E8A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51D540-E941-6F09-6752-C1D133658B5A}"/>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84670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dirty="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35439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F85A-5C98-5006-483F-DDCBBD4F7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FEE77B-9AB8-2CD0-57A0-252D0C500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89778-67AF-E035-0D69-1E66AD3D22B8}"/>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5" name="Footer Placeholder 4">
            <a:extLst>
              <a:ext uri="{FF2B5EF4-FFF2-40B4-BE49-F238E27FC236}">
                <a16:creationId xmlns:a16="http://schemas.microsoft.com/office/drawing/2014/main" id="{5D1781E3-3824-A011-5BA4-AA43E9976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3FF757-5E98-28D4-A8DD-987F7756476C}"/>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53457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CED4-2D41-C95A-78D7-2E895D305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FC69F-B93A-FBE4-64AB-6AC4369EB6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1FA761-D542-387A-85BB-9011C59D41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1DDA1-A3FA-DA4C-DE26-BAD0C43AF03C}"/>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6" name="Footer Placeholder 5">
            <a:extLst>
              <a:ext uri="{FF2B5EF4-FFF2-40B4-BE49-F238E27FC236}">
                <a16:creationId xmlns:a16="http://schemas.microsoft.com/office/drawing/2014/main" id="{EB0CBC71-DF2A-E763-E17F-80FE3F5194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5E7EA1-DE3A-656E-D7CB-244F345B5283}"/>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3962725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50C8-79A8-0396-F2AB-59ACCAA70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90D02E-B1BE-528A-509A-6C7CBDE46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3DCD8-9E68-76FE-FB3E-6F6DE643F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CA0AE-6811-DB44-562A-8FB669C63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69293-25B6-7AAF-42F1-57F7497F7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2BB22-5E1B-45AD-607F-AECA8FB7377F}"/>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8" name="Footer Placeholder 7">
            <a:extLst>
              <a:ext uri="{FF2B5EF4-FFF2-40B4-BE49-F238E27FC236}">
                <a16:creationId xmlns:a16="http://schemas.microsoft.com/office/drawing/2014/main" id="{B4BDB48E-6BCB-E325-503A-1D8BB4A902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B60545-8EF4-7BCA-AD62-B4B7E1A14B44}"/>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2023281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A1F7-3986-97CE-7B71-58DA2A20E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254147-0363-A9B3-ED2C-DD6044567984}"/>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4" name="Footer Placeholder 3">
            <a:extLst>
              <a:ext uri="{FF2B5EF4-FFF2-40B4-BE49-F238E27FC236}">
                <a16:creationId xmlns:a16="http://schemas.microsoft.com/office/drawing/2014/main" id="{E4C8349D-4C3B-0401-1E5E-450C1AB01B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28A686-5269-0912-C8A5-51426967E6B8}"/>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1749520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EEA16-DF26-AE86-C5E4-AF256745C293}"/>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3" name="Footer Placeholder 2">
            <a:extLst>
              <a:ext uri="{FF2B5EF4-FFF2-40B4-BE49-F238E27FC236}">
                <a16:creationId xmlns:a16="http://schemas.microsoft.com/office/drawing/2014/main" id="{D70BB485-1CB4-ECD0-E636-0A592DBE14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7ADD27E-B2D7-58FB-732F-9CEF9D60689C}"/>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1692508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4F7D-E6C6-8E51-003B-CE70CE4FD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28C1F-7FC2-83D8-4C2F-E2C00474C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6958F-D736-F664-599A-B8D9D9A8F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F0F3B-A6C5-758B-F1DD-239687787623}"/>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6" name="Footer Placeholder 5">
            <a:extLst>
              <a:ext uri="{FF2B5EF4-FFF2-40B4-BE49-F238E27FC236}">
                <a16:creationId xmlns:a16="http://schemas.microsoft.com/office/drawing/2014/main" id="{FDC2E7A0-821B-C562-49F8-AAB286FC6F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7DB2CD-FA96-ECD1-38BE-B04950AB1387}"/>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3906649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B5AA-E8B4-93D1-89A1-4393AAE27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812D7-5F26-188B-999B-9D620FBBD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868A87-525A-F6CE-F0B3-1A18D7221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DC1F6-BB25-98BF-AEC6-9ADC657A4AA6}"/>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6" name="Footer Placeholder 5">
            <a:extLst>
              <a:ext uri="{FF2B5EF4-FFF2-40B4-BE49-F238E27FC236}">
                <a16:creationId xmlns:a16="http://schemas.microsoft.com/office/drawing/2014/main" id="{5227E7F0-85C4-C0C4-CEE3-A246AF7D04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71BD50-1D3F-1781-9815-5C8D995B41A0}"/>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977792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8CD7-F525-C0E4-E7AA-7A7F6A2BD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A56FAB-13D8-7102-AE10-B7A5F5584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BA490-05D1-5369-7506-78F9BF05DE64}"/>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5" name="Footer Placeholder 4">
            <a:extLst>
              <a:ext uri="{FF2B5EF4-FFF2-40B4-BE49-F238E27FC236}">
                <a16:creationId xmlns:a16="http://schemas.microsoft.com/office/drawing/2014/main" id="{16C4F675-279E-F08E-4655-1F07E0AAA0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DA866-C717-0B60-3034-810D8A771FAE}"/>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163449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100797-3B93-6D77-5DC3-1C97E9F8F5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A5DC9D-8128-F47B-8381-66F289086F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E7C17-E2F6-6012-1BB4-44A300FC4103}"/>
              </a:ext>
            </a:extLst>
          </p:cNvPr>
          <p:cNvSpPr>
            <a:spLocks noGrp="1"/>
          </p:cNvSpPr>
          <p:nvPr>
            <p:ph type="dt" sz="half" idx="10"/>
          </p:nvPr>
        </p:nvSpPr>
        <p:spPr/>
        <p:txBody>
          <a:bodyPr/>
          <a:lstStyle/>
          <a:p>
            <a:fld id="{68FF348C-3AD3-4E9B-99D8-6F9A3733ADA1}" type="datetimeFigureOut">
              <a:rPr lang="en-US" smtClean="0"/>
              <a:t>4/21/2023</a:t>
            </a:fld>
            <a:endParaRPr lang="en-US" dirty="0"/>
          </a:p>
        </p:txBody>
      </p:sp>
      <p:sp>
        <p:nvSpPr>
          <p:cNvPr id="5" name="Footer Placeholder 4">
            <a:extLst>
              <a:ext uri="{FF2B5EF4-FFF2-40B4-BE49-F238E27FC236}">
                <a16:creationId xmlns:a16="http://schemas.microsoft.com/office/drawing/2014/main" id="{36D56F12-5712-4292-E41E-4945C61C09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3A3633-FE45-0729-888D-C5F6F7D22104}"/>
              </a:ext>
            </a:extLst>
          </p:cNvPr>
          <p:cNvSpPr>
            <a:spLocks noGrp="1"/>
          </p:cNvSpPr>
          <p:nvPr>
            <p:ph type="sldNum" sz="quarter" idx="12"/>
          </p:nvPr>
        </p:nvSpPr>
        <p:spPr/>
        <p:txBody>
          <a:bodyPr/>
          <a:lstStyle/>
          <a:p>
            <a:fld id="{47103563-2B80-4F28-9E87-CA1DDEF894C4}" type="slidenum">
              <a:rPr lang="en-US" smtClean="0"/>
              <a:t>‹#›</a:t>
            </a:fld>
            <a:endParaRPr lang="en-US" dirty="0"/>
          </a:p>
        </p:txBody>
      </p:sp>
    </p:spTree>
    <p:extLst>
      <p:ext uri="{BB962C8B-B14F-4D97-AF65-F5344CB8AC3E}">
        <p14:creationId xmlns:p14="http://schemas.microsoft.com/office/powerpoint/2010/main" val="3521629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953036" y="1751527"/>
            <a:ext cx="8457128" cy="830997"/>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990575" marR="0" lvl="1" indent="-380990" algn="l" defTabSz="914400" rtl="0" eaLnBrk="1" fontAlgn="auto" latinLnBrk="0" hangingPunct="1">
              <a:lnSpc>
                <a:spcPct val="100000"/>
              </a:lnSpc>
              <a:spcBef>
                <a:spcPts val="0"/>
              </a:spcBef>
              <a:spcAft>
                <a:spcPts val="0"/>
              </a:spcAft>
              <a:buClr>
                <a:srgbClr val="A5A5A5"/>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40820469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74891133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6328"/>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248220582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dirty="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4432457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21796133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26174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60048"/>
            <a:ext cx="12192000" cy="1192368"/>
          </a:xfrm>
          <a:prstGeom prst="rect">
            <a:avLst/>
          </a:prstGeom>
        </p:spPr>
      </p:pic>
    </p:spTree>
    <p:extLst>
      <p:ext uri="{BB962C8B-B14F-4D97-AF65-F5344CB8AC3E}">
        <p14:creationId xmlns:p14="http://schemas.microsoft.com/office/powerpoint/2010/main" val="29539132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9683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6328"/>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695E4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42895361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953036" y="1751527"/>
            <a:ext cx="8457128"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dirty="0">
              <a:solidFill>
                <a:srgbClr val="000000"/>
              </a:solidFill>
              <a:latin typeface="Calibri" panose="020F0502020204030204" pitchFamily="34" charset="0"/>
            </a:endParaRPr>
          </a:p>
          <a:p>
            <a:pPr marL="990575" lvl="1" indent="-380990">
              <a:buClr>
                <a:schemeClr val="accent3"/>
              </a:buClr>
              <a:buFont typeface="Arial" panose="020B0604020202020204" pitchFamily="34" charset="0"/>
              <a:buChar char="•"/>
            </a:pPr>
            <a:endParaRPr lang="en-US" sz="2400"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695E4A"/>
              </a:buClr>
              <a:buFont typeface="Wingdings" panose="05000000000000000000" pitchFamily="2" charset="2"/>
              <a:buChar char="§"/>
              <a:defRPr sz="2667">
                <a:solidFill>
                  <a:schemeClr val="accent4">
                    <a:lumMod val="75000"/>
                  </a:schemeClr>
                </a:solidFill>
              </a:defRPr>
            </a:lvl1pPr>
            <a:lvl2pPr>
              <a:buClr>
                <a:schemeClr val="accent3"/>
              </a:buClr>
              <a:defRPr sz="2667">
                <a:solidFill>
                  <a:schemeClr val="accent4">
                    <a:lumMod val="75000"/>
                  </a:schemeClr>
                </a:solidFill>
              </a:defRPr>
            </a:lvl2pPr>
            <a:lvl3pPr>
              <a:buClr>
                <a:srgbClr val="00B0F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1644225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6601942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99887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7.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4996986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364109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72996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896708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065985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401C5-A935-CB19-F765-22C347522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3683C-09AF-9200-9A41-70004F486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24DD8-9F01-AAE1-B1A5-95B6C232B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F348C-3AD3-4E9B-99D8-6F9A3733ADA1}" type="datetimeFigureOut">
              <a:rPr lang="en-US" smtClean="0"/>
              <a:t>4/21/2023</a:t>
            </a:fld>
            <a:endParaRPr lang="en-US" dirty="0"/>
          </a:p>
        </p:txBody>
      </p:sp>
      <p:sp>
        <p:nvSpPr>
          <p:cNvPr id="5" name="Footer Placeholder 4">
            <a:extLst>
              <a:ext uri="{FF2B5EF4-FFF2-40B4-BE49-F238E27FC236}">
                <a16:creationId xmlns:a16="http://schemas.microsoft.com/office/drawing/2014/main" id="{853935C5-3263-B628-1720-66E7E2244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698CCE-04A4-90FF-E968-3734C8FB4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03563-2B80-4F28-9E87-CA1DDEF894C4}" type="slidenum">
              <a:rPr lang="en-US" smtClean="0"/>
              <a:t>‹#›</a:t>
            </a:fld>
            <a:endParaRPr lang="en-US" dirty="0"/>
          </a:p>
        </p:txBody>
      </p:sp>
    </p:spTree>
    <p:extLst>
      <p:ext uri="{BB962C8B-B14F-4D97-AF65-F5344CB8AC3E}">
        <p14:creationId xmlns:p14="http://schemas.microsoft.com/office/powerpoint/2010/main" val="2718831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0236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edx@cdc.gov?subject=MVPS%20Acces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mailto:edx@cdc.gov" TargetMode="External"/><Relationship Id="rId4" Type="http://schemas.openxmlformats.org/officeDocument/2006/relationships/hyperlink" Target="mailto:std_surv_inquiry@cdc.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cdc.gov/nios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6.xml"/><Relationship Id="rId7" Type="http://schemas.openxmlformats.org/officeDocument/2006/relationships/image" Target="../media/image27.png"/><Relationship Id="rId2" Type="http://schemas.openxmlformats.org/officeDocument/2006/relationships/slideLayout" Target="../slideLayouts/slideLayout29.xml"/><Relationship Id="rId1" Type="http://schemas.openxmlformats.org/officeDocument/2006/relationships/themeOverride" Target="../theme/themeOverride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hyperlink" Target="https://www.cdc.gov/niosh/topics/coding/" TargetMode="External"/><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9.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0.png"/><Relationship Id="rId2" Type="http://schemas.openxmlformats.org/officeDocument/2006/relationships/slideLayout" Target="../slideLayouts/slideLayout29.xml"/><Relationship Id="rId1" Type="http://schemas.openxmlformats.org/officeDocument/2006/relationships/themeOverride" Target="../theme/themeOverride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hyperlink" Target="https://csams.cdc.gov/nioccs/HelpWebService.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44.xml"/><Relationship Id="rId6" Type="http://schemas.openxmlformats.org/officeDocument/2006/relationships/image" Target="../media/image39.png"/><Relationship Id="rId5" Type="http://schemas.openxmlformats.org/officeDocument/2006/relationships/hyperlink" Target="https://csams.cdc.gov/nioccs/" TargetMode="Externa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s://www.publicdomainpictures.net/view-image.php?image=372245&amp;picture=gegeven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9.svg"/><Relationship Id="rId7" Type="http://schemas.openxmlformats.org/officeDocument/2006/relationships/image" Target="../media/image62.png"/><Relationship Id="rId12" Type="http://schemas.openxmlformats.org/officeDocument/2006/relationships/hyperlink" Target="https://www.cdc.gov/nndss/case-surveillance-modernization/index.html" TargetMode="External"/><Relationship Id="rId2"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61.svg"/><Relationship Id="rId11" Type="http://schemas.openxmlformats.org/officeDocument/2006/relationships/image" Target="../media/image65.sv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hyperlink" Target="https://www.cdc.gov/nndss/trc/news/index.html" TargetMode="External"/><Relationship Id="rId9" Type="http://schemas.openxmlformats.org/officeDocument/2006/relationships/hyperlink" Target="mailto:edx@cdc.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bs/modernizatio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phinvads.cdc.gov/vads/ViewView.action?id=F5287F42-8AD4-ED11-81C4-005056ABE2F0"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hyperlink" Target="https://ndc.services.cdc.gov/mmgpage/malaria-message-mapping-guide/" TargetMode="External"/><Relationship Id="rId4" Type="http://schemas.openxmlformats.org/officeDocument/2006/relationships/hyperlink" Target="https://phinvads.cdc.gov/vads/ViewValueSet.action?id=F47D38D9-22B4-4FEF-9A4B-BDC3CC9491B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gov.com/b/form/16987d00ab754d0b89c38bb14729356c"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cdc.gov/nndss/case-surveillance-modernization/implementation-faq.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NNDSS eSHARE April Webinar</a:t>
            </a:r>
          </a:p>
        </p:txBody>
      </p:sp>
      <p:sp>
        <p:nvSpPr>
          <p:cNvPr id="4" name="Subtitle 3"/>
          <p:cNvSpPr>
            <a:spLocks noGrp="1"/>
          </p:cNvSpPr>
          <p:nvPr>
            <p:ph type="subTitle" idx="1"/>
          </p:nvPr>
        </p:nvSpPr>
        <p:spPr/>
        <p:txBody>
          <a:bodyPr/>
          <a:lstStyle/>
          <a:p>
            <a:r>
              <a:rPr lang="en-US" dirty="0"/>
              <a:t>April 18, 2023</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324341" y="4079270"/>
            <a:ext cx="5118135" cy="2010341"/>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6259027" y="6008092"/>
            <a:ext cx="5769947"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609570">
              <a:defRPr/>
            </a:pPr>
            <a:r>
              <a:rPr lang="en-US" sz="1867" b="1" dirty="0">
                <a:solidFill>
                  <a:srgbClr val="0039A6"/>
                </a:solidFill>
                <a:latin typeface="Calibri" panose="020F0502020204030204" pitchFamily="34" charset="0"/>
                <a:ea typeface="+mj-ea"/>
                <a:cs typeface="Calibri" panose="020F0502020204030204" pitchFamily="34" charset="0"/>
              </a:rPr>
              <a:t>Division of Health Informatics and Surveillance</a:t>
            </a:r>
          </a:p>
        </p:txBody>
      </p:sp>
    </p:spTree>
    <p:extLst>
      <p:ext uri="{BB962C8B-B14F-4D97-AF65-F5344CB8AC3E}">
        <p14:creationId xmlns:p14="http://schemas.microsoft.com/office/powerpoint/2010/main" val="309352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2" y="3322352"/>
            <a:ext cx="11059884" cy="1162051"/>
          </a:xfrm>
        </p:spPr>
        <p:txBody>
          <a:bodyPr/>
          <a:lstStyle/>
          <a:p>
            <a:r>
              <a:rPr lang="en-US" dirty="0"/>
              <a:t>Preview of the 2022 NNDSS Annual Data Reconciliation </a:t>
            </a:r>
          </a:p>
        </p:txBody>
      </p:sp>
      <p:sp>
        <p:nvSpPr>
          <p:cNvPr id="6" name="Text Placeholder 5"/>
          <p:cNvSpPr>
            <a:spLocks noGrp="1"/>
          </p:cNvSpPr>
          <p:nvPr>
            <p:ph type="body" idx="1"/>
          </p:nvPr>
        </p:nvSpPr>
        <p:spPr>
          <a:xfrm>
            <a:off x="609601" y="5184298"/>
            <a:ext cx="10363200" cy="1451500"/>
          </a:xfrm>
        </p:spPr>
        <p:txBody>
          <a:bodyPr/>
          <a:lstStyle/>
          <a:p>
            <a:r>
              <a:rPr lang="en-US" dirty="0"/>
              <a:t>Sara Johnston, MPH</a:t>
            </a:r>
          </a:p>
          <a:p>
            <a:r>
              <a:rPr lang="en-US" dirty="0"/>
              <a:t>NNDSS Program Lead</a:t>
            </a:r>
          </a:p>
          <a:p>
            <a:r>
              <a:rPr lang="en-US" dirty="0"/>
              <a:t>Office of Public Health Data, Surveillance, and Technology</a:t>
            </a:r>
          </a:p>
        </p:txBody>
      </p:sp>
    </p:spTree>
    <p:extLst>
      <p:ext uri="{BB962C8B-B14F-4D97-AF65-F5344CB8AC3E}">
        <p14:creationId xmlns:p14="http://schemas.microsoft.com/office/powerpoint/2010/main" val="87543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New Reconciliation Process in MVPS Portal!</a:t>
            </a:r>
          </a:p>
        </p:txBody>
      </p:sp>
      <p:sp>
        <p:nvSpPr>
          <p:cNvPr id="3" name="Content Placeholder 2"/>
          <p:cNvSpPr>
            <a:spLocks noGrp="1"/>
          </p:cNvSpPr>
          <p:nvPr>
            <p:ph type="body" sz="quarter" idx="10"/>
          </p:nvPr>
        </p:nvSpPr>
        <p:spPr>
          <a:xfrm>
            <a:off x="609600" y="1545167"/>
            <a:ext cx="11062208" cy="4942260"/>
          </a:xfrm>
        </p:spPr>
        <p:txBody>
          <a:bodyPr/>
          <a:lstStyle/>
          <a:p>
            <a:r>
              <a:rPr lang="en-US" dirty="0"/>
              <a:t>Complete the reconciliation process in the MVPS portal</a:t>
            </a:r>
          </a:p>
          <a:p>
            <a:pPr lvl="1"/>
            <a:r>
              <a:rPr lang="en-US" sz="2400" dirty="0"/>
              <a:t>View/download stratification reports and line list</a:t>
            </a:r>
          </a:p>
          <a:p>
            <a:pPr lvl="1"/>
            <a:r>
              <a:rPr lang="en-US" sz="2400" dirty="0"/>
              <a:t>Lock records when they appear correct</a:t>
            </a:r>
          </a:p>
          <a:p>
            <a:pPr lvl="1"/>
            <a:r>
              <a:rPr lang="en-US" sz="2400" dirty="0"/>
              <a:t>STD Manager and State/Territorial Epidemiologist can verify and approve data (sign-off in MVPS)</a:t>
            </a:r>
          </a:p>
          <a:p>
            <a:r>
              <a:rPr lang="en-US" dirty="0"/>
              <a:t>New user permission/roles:</a:t>
            </a:r>
          </a:p>
          <a:p>
            <a:pPr lvl="1"/>
            <a:r>
              <a:rPr lang="en-US" sz="2400" dirty="0"/>
              <a:t>State/Territorial Epidemiologist role</a:t>
            </a:r>
          </a:p>
          <a:p>
            <a:pPr lvl="1"/>
            <a:r>
              <a:rPr lang="en-US" sz="2400" dirty="0"/>
              <a:t>STD Manager role</a:t>
            </a:r>
          </a:p>
          <a:p>
            <a:pPr lvl="1"/>
            <a:r>
              <a:rPr lang="en-US" sz="2400" dirty="0"/>
              <a:t>Other users – add permission to reconciliation module </a:t>
            </a:r>
            <a:r>
              <a:rPr lang="en-US" sz="2400" i="1" dirty="0"/>
              <a:t>(Coming in May!)</a:t>
            </a:r>
            <a:endParaRPr lang="en-US" i="1" dirty="0"/>
          </a:p>
          <a:p>
            <a:r>
              <a:rPr lang="en-US" dirty="0"/>
              <a:t>Reconciliation kickoff will be mid-May and Closeout expected mid-August</a:t>
            </a:r>
          </a:p>
          <a:p>
            <a:endParaRPr lang="en-US" dirty="0"/>
          </a:p>
        </p:txBody>
      </p:sp>
      <p:sp>
        <p:nvSpPr>
          <p:cNvPr id="4" name="TextBox 3">
            <a:extLst>
              <a:ext uri="{FF2B5EF4-FFF2-40B4-BE49-F238E27FC236}">
                <a16:creationId xmlns:a16="http://schemas.microsoft.com/office/drawing/2014/main" id="{82FB9DAA-729A-0F71-5AF8-A0334E9F2DC8}"/>
              </a:ext>
            </a:extLst>
          </p:cNvPr>
          <p:cNvSpPr txBox="1"/>
          <p:nvPr/>
        </p:nvSpPr>
        <p:spPr>
          <a:xfrm>
            <a:off x="11420796" y="6414084"/>
            <a:ext cx="5020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600" b="0" i="0" u="none" strike="noStrike" kern="1200" cap="none" spc="0" normalizeH="0" baseline="0" noProof="0" smtClean="0">
                <a:ln>
                  <a:noFill/>
                </a:ln>
                <a:solidFill>
                  <a:srgbClr val="17468F"/>
                </a:solidFill>
                <a:effectLst/>
                <a:uLnTx/>
                <a:uFillTx/>
                <a:latin typeface="Myriad Web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lang="en-US" dirty="0"/>
          </a:p>
        </p:txBody>
      </p:sp>
    </p:spTree>
    <p:extLst>
      <p:ext uri="{BB962C8B-B14F-4D97-AF65-F5344CB8AC3E}">
        <p14:creationId xmlns:p14="http://schemas.microsoft.com/office/powerpoint/2010/main" val="72458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954086"/>
          </a:xfrm>
        </p:spPr>
        <p:txBody>
          <a:bodyPr/>
          <a:lstStyle/>
          <a:p>
            <a:r>
              <a:rPr lang="en-US" dirty="0"/>
              <a:t>2022 Reconciliation Preparation</a:t>
            </a:r>
          </a:p>
        </p:txBody>
      </p:sp>
      <p:sp>
        <p:nvSpPr>
          <p:cNvPr id="3" name="Content Placeholder 2"/>
          <p:cNvSpPr>
            <a:spLocks noGrp="1"/>
          </p:cNvSpPr>
          <p:nvPr>
            <p:ph type="body" sz="quarter" idx="10"/>
          </p:nvPr>
        </p:nvSpPr>
        <p:spPr>
          <a:xfrm>
            <a:off x="609599" y="1417638"/>
            <a:ext cx="11313219" cy="4996445"/>
          </a:xfrm>
        </p:spPr>
        <p:txBody>
          <a:bodyPr/>
          <a:lstStyle/>
          <a:p>
            <a:pPr marL="0" indent="0">
              <a:buNone/>
            </a:pPr>
            <a:r>
              <a:rPr lang="en-US" sz="3200" b="1" dirty="0">
                <a:latin typeface="Calibri"/>
                <a:cs typeface="Calibri"/>
              </a:rPr>
              <a:t>New MVPS User Roles</a:t>
            </a:r>
            <a:endParaRPr lang="en-US" sz="3200" b="1" dirty="0">
              <a:cs typeface="Calibri"/>
            </a:endParaRPr>
          </a:p>
          <a:p>
            <a:pPr marL="456565" indent="-456565"/>
            <a:r>
              <a:rPr lang="en-US" sz="2650" dirty="0">
                <a:latin typeface="Calibri"/>
                <a:cs typeface="Calibri"/>
              </a:rPr>
              <a:t>CDC is assigning </a:t>
            </a:r>
            <a:r>
              <a:rPr lang="en-US" sz="2650" b="1" dirty="0">
                <a:solidFill>
                  <a:srgbClr val="00B050"/>
                </a:solidFill>
                <a:latin typeface="Calibri"/>
                <a:cs typeface="Calibri"/>
              </a:rPr>
              <a:t>State/Territorial Epidemiologist </a:t>
            </a:r>
            <a:r>
              <a:rPr lang="en-US" sz="2650" dirty="0">
                <a:latin typeface="Calibri"/>
                <a:cs typeface="Calibri"/>
              </a:rPr>
              <a:t>roles</a:t>
            </a:r>
            <a:r>
              <a:rPr lang="en-US" sz="2650" b="1" dirty="0">
                <a:latin typeface="Calibri"/>
                <a:cs typeface="Calibri"/>
              </a:rPr>
              <a:t> </a:t>
            </a:r>
            <a:r>
              <a:rPr lang="en-US" sz="2650" dirty="0">
                <a:latin typeface="Calibri"/>
                <a:cs typeface="Calibri"/>
              </a:rPr>
              <a:t>in MVPS to </a:t>
            </a:r>
            <a:r>
              <a:rPr lang="en-US" sz="2650" b="1" dirty="0">
                <a:latin typeface="Calibri"/>
                <a:cs typeface="Calibri"/>
              </a:rPr>
              <a:t>sign off and approve final data</a:t>
            </a:r>
          </a:p>
          <a:p>
            <a:pPr marL="989951" lvl="1" indent="-456565"/>
            <a:r>
              <a:rPr lang="en-US" sz="2400" dirty="0">
                <a:latin typeface="Calibri"/>
                <a:cs typeface="Calibri"/>
              </a:rPr>
              <a:t>Contact us (</a:t>
            </a:r>
            <a:r>
              <a:rPr lang="en-US" sz="2400" dirty="0">
                <a:latin typeface="Calibri"/>
                <a:cs typeface="Calibri"/>
                <a:hlinkClick r:id="rId3"/>
              </a:rPr>
              <a:t>edx@cdc.gov</a:t>
            </a:r>
            <a:r>
              <a:rPr lang="en-US" sz="2400" dirty="0">
                <a:latin typeface="Calibri"/>
                <a:cs typeface="Calibri"/>
              </a:rPr>
              <a:t>) if your State/Territorial Epi recently changed or a different person usually approves the annual data (e.g., Deputy State Epi)</a:t>
            </a:r>
          </a:p>
          <a:p>
            <a:pPr marL="456565" indent="-456565"/>
            <a:r>
              <a:rPr lang="en-US" sz="2650" dirty="0">
                <a:latin typeface="Calibri"/>
                <a:cs typeface="Calibri"/>
              </a:rPr>
              <a:t>The CDC STD program is communicating with your STD teams to confirm the list of </a:t>
            </a:r>
            <a:r>
              <a:rPr lang="en-US" sz="2650" b="1" dirty="0">
                <a:solidFill>
                  <a:srgbClr val="00B050"/>
                </a:solidFill>
                <a:latin typeface="Calibri"/>
                <a:cs typeface="Calibri"/>
              </a:rPr>
              <a:t>STD Managers </a:t>
            </a:r>
            <a:r>
              <a:rPr lang="en-US" sz="2650" dirty="0">
                <a:latin typeface="Calibri"/>
                <a:cs typeface="Calibri"/>
              </a:rPr>
              <a:t>to </a:t>
            </a:r>
            <a:r>
              <a:rPr lang="en-US" sz="2650" b="1" dirty="0">
                <a:latin typeface="Calibri"/>
                <a:cs typeface="Calibri"/>
              </a:rPr>
              <a:t>review and verify STD conditions</a:t>
            </a:r>
          </a:p>
          <a:p>
            <a:pPr marL="989965" lvl="1" indent="-380365"/>
            <a:r>
              <a:rPr lang="en-US" sz="2400" dirty="0">
                <a:latin typeface="Calibri"/>
                <a:cs typeface="Calibri"/>
              </a:rPr>
              <a:t>Follow up on inquiry from </a:t>
            </a:r>
            <a:r>
              <a:rPr lang="en-US" sz="2400" dirty="0">
                <a:latin typeface="Calibri"/>
                <a:cs typeface="Calibri"/>
                <a:hlinkClick r:id="rId4"/>
              </a:rPr>
              <a:t>std_surv_inquiry@cdc.gov</a:t>
            </a:r>
            <a:r>
              <a:rPr lang="en-US" sz="2400" dirty="0">
                <a:latin typeface="Calibri"/>
                <a:cs typeface="Calibri"/>
              </a:rPr>
              <a:t> if needed</a:t>
            </a:r>
          </a:p>
          <a:p>
            <a:pPr marL="0" indent="0">
              <a:buNone/>
            </a:pPr>
            <a:endParaRPr lang="en-US" sz="1100" b="1" dirty="0">
              <a:latin typeface="Calibri"/>
              <a:cs typeface="Calibri"/>
            </a:endParaRPr>
          </a:p>
          <a:p>
            <a:pPr marL="0" indent="0">
              <a:buNone/>
            </a:pPr>
            <a:r>
              <a:rPr lang="en-US" sz="3200" b="1" dirty="0">
                <a:latin typeface="Calibri"/>
                <a:cs typeface="Calibri"/>
              </a:rPr>
              <a:t>MVPS Portal User Access</a:t>
            </a:r>
            <a:endParaRPr lang="en-US" sz="3200" b="1" dirty="0">
              <a:cs typeface="Calibri"/>
            </a:endParaRPr>
          </a:p>
          <a:p>
            <a:pPr marL="456565" indent="-456565"/>
            <a:r>
              <a:rPr lang="en-US" sz="2650" dirty="0">
                <a:latin typeface="Calibri"/>
                <a:cs typeface="Calibri"/>
              </a:rPr>
              <a:t>Request new users (</a:t>
            </a:r>
            <a:r>
              <a:rPr lang="en-US" sz="2650" dirty="0">
                <a:latin typeface="Calibri"/>
                <a:cs typeface="Calibri"/>
                <a:hlinkClick r:id="rId5"/>
              </a:rPr>
              <a:t>edx@cdc.gov</a:t>
            </a:r>
            <a:r>
              <a:rPr lang="en-US" sz="2650" dirty="0">
                <a:latin typeface="Calibri"/>
                <a:cs typeface="Calibri"/>
              </a:rPr>
              <a:t>, subject: “MVPS Access”)</a:t>
            </a:r>
          </a:p>
        </p:txBody>
      </p:sp>
      <p:sp>
        <p:nvSpPr>
          <p:cNvPr id="5" name="TextBox 4">
            <a:extLst>
              <a:ext uri="{FF2B5EF4-FFF2-40B4-BE49-F238E27FC236}">
                <a16:creationId xmlns:a16="http://schemas.microsoft.com/office/drawing/2014/main" id="{53E91354-9C4C-1EAF-C4C0-03CCB56E0ED0}"/>
              </a:ext>
            </a:extLst>
          </p:cNvPr>
          <p:cNvSpPr txBox="1"/>
          <p:nvPr/>
        </p:nvSpPr>
        <p:spPr>
          <a:xfrm>
            <a:off x="11420796" y="6414084"/>
            <a:ext cx="5020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600" b="0" i="0" u="none" strike="noStrike" kern="1200" cap="none" spc="0" normalizeH="0" baseline="0" noProof="0" smtClean="0">
                <a:ln>
                  <a:noFill/>
                </a:ln>
                <a:solidFill>
                  <a:srgbClr val="17468F"/>
                </a:solidFill>
                <a:effectLst/>
                <a:uLnTx/>
                <a:uFillTx/>
                <a:latin typeface="Myriad Web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lang="en-US" dirty="0"/>
          </a:p>
        </p:txBody>
      </p:sp>
    </p:spTree>
    <p:extLst>
      <p:ext uri="{BB962C8B-B14F-4D97-AF65-F5344CB8AC3E}">
        <p14:creationId xmlns:p14="http://schemas.microsoft.com/office/powerpoint/2010/main" val="3554857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COVID-19 2022 Reconciliation</a:t>
            </a:r>
          </a:p>
        </p:txBody>
      </p:sp>
      <p:sp>
        <p:nvSpPr>
          <p:cNvPr id="3" name="Content Placeholder 2"/>
          <p:cNvSpPr>
            <a:spLocks noGrp="1"/>
          </p:cNvSpPr>
          <p:nvPr>
            <p:ph type="body" sz="quarter" idx="10"/>
          </p:nvPr>
        </p:nvSpPr>
        <p:spPr>
          <a:xfrm>
            <a:off x="609600" y="1545167"/>
            <a:ext cx="11062208" cy="4455584"/>
          </a:xfrm>
        </p:spPr>
        <p:txBody>
          <a:bodyPr/>
          <a:lstStyle/>
          <a:p>
            <a:pPr marL="0" indent="0">
              <a:buNone/>
            </a:pPr>
            <a:r>
              <a:rPr lang="en-US" sz="2650" b="1" dirty="0">
                <a:latin typeface="Calibri"/>
                <a:cs typeface="Calibri"/>
              </a:rPr>
              <a:t>2022 NNDSS COVID-19 Aggregate Data</a:t>
            </a:r>
            <a:endParaRPr lang="en-US" sz="2650" b="1" dirty="0">
              <a:cs typeface="Calibri"/>
            </a:endParaRPr>
          </a:p>
          <a:p>
            <a:pPr marL="456565" indent="-456565"/>
            <a:r>
              <a:rPr lang="en-US" sz="2650" dirty="0">
                <a:latin typeface="Calibri"/>
                <a:cs typeface="Calibri"/>
              </a:rPr>
              <a:t>Data will be finalized as in previous years – using the Epi Info™ web form </a:t>
            </a:r>
          </a:p>
          <a:p>
            <a:pPr marL="989965" lvl="1" indent="-380365"/>
            <a:r>
              <a:rPr lang="en-US" sz="2400" dirty="0">
                <a:latin typeface="Calibri"/>
                <a:cs typeface="Calibri"/>
              </a:rPr>
              <a:t>Jurisdictions will enter their final 2022 aggregate data and the State/Territorial Epidemiologists will sign off electronically in the form</a:t>
            </a:r>
          </a:p>
          <a:p>
            <a:pPr marL="989965" lvl="1" indent="-380365"/>
            <a:r>
              <a:rPr lang="en-US" sz="2400" dirty="0">
                <a:latin typeface="Calibri"/>
                <a:cs typeface="Calibri"/>
              </a:rPr>
              <a:t>These numbers will be used in the annual NNDSS publication</a:t>
            </a:r>
          </a:p>
          <a:p>
            <a:endParaRPr lang="en-US" dirty="0"/>
          </a:p>
        </p:txBody>
      </p:sp>
      <p:sp>
        <p:nvSpPr>
          <p:cNvPr id="2" name="TextBox 1">
            <a:extLst>
              <a:ext uri="{FF2B5EF4-FFF2-40B4-BE49-F238E27FC236}">
                <a16:creationId xmlns:a16="http://schemas.microsoft.com/office/drawing/2014/main" id="{756CE73D-73A4-DF4C-C888-58A7E1C988E7}"/>
              </a:ext>
            </a:extLst>
          </p:cNvPr>
          <p:cNvSpPr txBox="1"/>
          <p:nvPr/>
        </p:nvSpPr>
        <p:spPr>
          <a:xfrm>
            <a:off x="11420796" y="6414084"/>
            <a:ext cx="5020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600" b="0" i="0" u="none" strike="noStrike" kern="1200" cap="none" spc="0" normalizeH="0" baseline="0" noProof="0" smtClean="0">
                <a:ln>
                  <a:noFill/>
                </a:ln>
                <a:solidFill>
                  <a:srgbClr val="17468F"/>
                </a:solidFill>
                <a:effectLst/>
                <a:uLnTx/>
                <a:uFillTx/>
                <a:latin typeface="Myriad Web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lang="en-US" dirty="0"/>
          </a:p>
        </p:txBody>
      </p:sp>
    </p:spTree>
    <p:extLst>
      <p:ext uri="{BB962C8B-B14F-4D97-AF65-F5344CB8AC3E}">
        <p14:creationId xmlns:p14="http://schemas.microsoft.com/office/powerpoint/2010/main" val="198280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Mpox 2022 Reconciliation</a:t>
            </a:r>
          </a:p>
        </p:txBody>
      </p:sp>
      <p:sp>
        <p:nvSpPr>
          <p:cNvPr id="3" name="Content Placeholder 2"/>
          <p:cNvSpPr>
            <a:spLocks noGrp="1"/>
          </p:cNvSpPr>
          <p:nvPr>
            <p:ph type="body" sz="quarter" idx="10"/>
          </p:nvPr>
        </p:nvSpPr>
        <p:spPr>
          <a:xfrm>
            <a:off x="609600" y="1545167"/>
            <a:ext cx="10892589" cy="4455584"/>
          </a:xfrm>
        </p:spPr>
        <p:txBody>
          <a:bodyPr/>
          <a:lstStyle/>
          <a:p>
            <a:pPr marL="0" indent="0">
              <a:buNone/>
            </a:pPr>
            <a:r>
              <a:rPr lang="en-US" sz="2650" b="1" dirty="0">
                <a:latin typeface="Calibri"/>
                <a:cs typeface="Calibri"/>
              </a:rPr>
              <a:t>2022 Mpox Process</a:t>
            </a:r>
            <a:endParaRPr lang="en-US" sz="2650" b="1" dirty="0">
              <a:cs typeface="Calibri"/>
            </a:endParaRPr>
          </a:p>
          <a:p>
            <a:pPr marL="456565" indent="-456565"/>
            <a:r>
              <a:rPr lang="en-US" sz="2650" dirty="0">
                <a:latin typeface="Calibri"/>
                <a:cs typeface="Calibri"/>
              </a:rPr>
              <a:t>Case data </a:t>
            </a:r>
            <a:r>
              <a:rPr lang="en-US" sz="2650" b="1" dirty="0">
                <a:latin typeface="Calibri"/>
                <a:cs typeface="Calibri"/>
              </a:rPr>
              <a:t>submitted through DCIPHER </a:t>
            </a:r>
            <a:r>
              <a:rPr lang="en-US" sz="2650" dirty="0">
                <a:latin typeface="Calibri"/>
                <a:cs typeface="Calibri"/>
              </a:rPr>
              <a:t>will be used for reconciliation and the data will be </a:t>
            </a:r>
            <a:r>
              <a:rPr lang="en-US" sz="2650" b="1" dirty="0">
                <a:latin typeface="Calibri"/>
                <a:cs typeface="Calibri"/>
              </a:rPr>
              <a:t>finalized through a tool/module in DCIPHER</a:t>
            </a:r>
            <a:endParaRPr lang="en-US" sz="2650" dirty="0">
              <a:latin typeface="Calibri"/>
              <a:cs typeface="Calibri"/>
            </a:endParaRPr>
          </a:p>
          <a:p>
            <a:pPr marL="989965" lvl="1" indent="-380365"/>
            <a:r>
              <a:rPr lang="en-US" sz="2400" dirty="0">
                <a:latin typeface="Calibri"/>
                <a:cs typeface="Calibri"/>
              </a:rPr>
              <a:t>Case data may be reviewed in DCIPHER, with reports available to support comparison</a:t>
            </a:r>
          </a:p>
          <a:p>
            <a:pPr marL="989965" lvl="1" indent="-380365"/>
            <a:r>
              <a:rPr lang="en-US" sz="2400" dirty="0">
                <a:latin typeface="Calibri"/>
                <a:cs typeface="Calibri"/>
              </a:rPr>
              <a:t>A mechanism will be made available in DCIPHER to lock and finalize 2022 mpox data</a:t>
            </a:r>
          </a:p>
          <a:p>
            <a:pPr marL="989965" lvl="1" indent="-380365"/>
            <a:r>
              <a:rPr lang="en-US" sz="2400" dirty="0">
                <a:latin typeface="Calibri"/>
                <a:cs typeface="Calibri"/>
              </a:rPr>
              <a:t>These numbers will be used in the annual NNDSS publication</a:t>
            </a:r>
          </a:p>
          <a:p>
            <a:endParaRPr lang="en-US" dirty="0"/>
          </a:p>
        </p:txBody>
      </p:sp>
      <p:sp>
        <p:nvSpPr>
          <p:cNvPr id="2" name="TextBox 1">
            <a:extLst>
              <a:ext uri="{FF2B5EF4-FFF2-40B4-BE49-F238E27FC236}">
                <a16:creationId xmlns:a16="http://schemas.microsoft.com/office/drawing/2014/main" id="{BF994940-5D80-0F97-4007-5B9DDD748FB9}"/>
              </a:ext>
            </a:extLst>
          </p:cNvPr>
          <p:cNvSpPr txBox="1"/>
          <p:nvPr/>
        </p:nvSpPr>
        <p:spPr>
          <a:xfrm>
            <a:off x="11420796" y="6414084"/>
            <a:ext cx="5020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600" b="0" i="0" u="none" strike="noStrike" kern="1200" cap="none" spc="0" normalizeH="0" baseline="0" noProof="0" smtClean="0">
                <a:ln>
                  <a:noFill/>
                </a:ln>
                <a:solidFill>
                  <a:srgbClr val="17468F"/>
                </a:solidFill>
                <a:effectLst/>
                <a:uLnTx/>
                <a:uFillTx/>
                <a:latin typeface="Myriad Web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lang="en-US" dirty="0"/>
          </a:p>
        </p:txBody>
      </p:sp>
    </p:spTree>
    <p:extLst>
      <p:ext uri="{BB962C8B-B14F-4D97-AF65-F5344CB8AC3E}">
        <p14:creationId xmlns:p14="http://schemas.microsoft.com/office/powerpoint/2010/main" val="131309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269967" y="1386071"/>
            <a:ext cx="11660776" cy="1155779"/>
          </a:xfrm>
        </p:spPr>
        <p:txBody>
          <a:bodyPr/>
          <a:lstStyle/>
          <a:p>
            <a:r>
              <a:rPr kumimoji="0" lang="en-US" sz="3600" i="0" u="none" strike="noStrike" kern="1200" cap="none" spc="0" normalizeH="0" baseline="0" noProof="0" dirty="0">
                <a:ln>
                  <a:noFill/>
                </a:ln>
                <a:solidFill>
                  <a:srgbClr val="005DAA"/>
                </a:solidFill>
                <a:effectLst/>
                <a:uLnTx/>
                <a:uFillTx/>
                <a:latin typeface="Myriad Web Pro" panose="020B0503030403020204" pitchFamily="34" charset="0"/>
                <a:ea typeface="+mn-ea"/>
                <a:cs typeface="+mn-cs"/>
              </a:rPr>
              <a:t>Getting to Work: </a:t>
            </a:r>
            <a:br>
              <a:rPr kumimoji="0" lang="en-US" sz="3600" b="0" i="0" u="none" strike="noStrike" kern="1200" cap="none" spc="0" normalizeH="0" baseline="0" noProof="0" dirty="0">
                <a:ln>
                  <a:noFill/>
                </a:ln>
                <a:solidFill>
                  <a:srgbClr val="50463C"/>
                </a:solidFill>
                <a:effectLst/>
                <a:uLnTx/>
                <a:uFillTx/>
                <a:latin typeface="Myriad Web Pro" panose="020B0503030403020204" pitchFamily="34" charset="0"/>
                <a:ea typeface="+mn-ea"/>
                <a:cs typeface="+mn-cs"/>
              </a:rPr>
            </a:br>
            <a:r>
              <a:rPr kumimoji="0" lang="en-US" sz="2800" i="0" u="none" strike="noStrike" kern="1200" cap="none" spc="0" normalizeH="0" baseline="0" noProof="0" dirty="0">
                <a:ln>
                  <a:noFill/>
                </a:ln>
                <a:solidFill>
                  <a:srgbClr val="50463C"/>
                </a:solidFill>
                <a:effectLst/>
                <a:uLnTx/>
                <a:uFillTx/>
                <a:latin typeface="Myriad Web Pro" panose="020B0503030403020204" pitchFamily="34" charset="0"/>
                <a:ea typeface="+mn-ea"/>
                <a:cs typeface="+mn-cs"/>
              </a:rPr>
              <a:t>Tools for Coding Occupational Data for Public Health Surveillance</a:t>
            </a:r>
            <a:endParaRPr lang="en-US" altLang="en-US" sz="2000" dirty="0">
              <a:solidFill>
                <a:srgbClr val="50463C"/>
              </a:solidFill>
            </a:endParaRPr>
          </a:p>
        </p:txBody>
      </p:sp>
      <p:sp>
        <p:nvSpPr>
          <p:cNvPr id="2" name="Subtitle 1"/>
          <p:cNvSpPr>
            <a:spLocks noGrp="1"/>
          </p:cNvSpPr>
          <p:nvPr>
            <p:ph type="subTitle" idx="1"/>
          </p:nvPr>
        </p:nvSpPr>
        <p:spPr>
          <a:xfrm>
            <a:off x="710184" y="3200400"/>
            <a:ext cx="8534400" cy="457200"/>
          </a:xfrm>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2000" b="1" dirty="0">
                <a:solidFill>
                  <a:srgbClr val="695E4A"/>
                </a:solidFill>
                <a:latin typeface="Calibri" pitchFamily="34" charset="0"/>
              </a:rPr>
              <a:t>Stacey Marovich, MHI, MS, PMP</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b="0" dirty="0">
                <a:solidFill>
                  <a:srgbClr val="695E4A"/>
                </a:solidFill>
                <a:latin typeface="Calibri" pitchFamily="34" charset="0"/>
              </a:rPr>
              <a:t>Lead Health Informatics Scientist</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b="0" dirty="0">
                <a:solidFill>
                  <a:srgbClr val="695E4A"/>
                </a:solidFill>
                <a:latin typeface="Calibri" pitchFamily="34" charset="0"/>
              </a:rPr>
              <a:t>Centers for Disease Control and Prevention (CDC)</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b="0" dirty="0">
                <a:solidFill>
                  <a:srgbClr val="695E4A"/>
                </a:solidFill>
                <a:latin typeface="Calibri" pitchFamily="34" charset="0"/>
              </a:rPr>
              <a:t>National Institute for Occupational Safety and Health (NIOSH)</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b="0" dirty="0">
                <a:solidFill>
                  <a:srgbClr val="695E4A"/>
                </a:solidFill>
                <a:latin typeface="Calibri" pitchFamily="34" charset="0"/>
              </a:rPr>
              <a:t>Division of Field Studies &amp; Engineering (DFSE)</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400" b="0" dirty="0">
                <a:solidFill>
                  <a:srgbClr val="695E4A"/>
                </a:solidFill>
                <a:latin typeface="Calibri" pitchFamily="34" charset="0"/>
              </a:rPr>
              <a:t>Health Informatics Branch (HIB)</a:t>
            </a:r>
          </a:p>
          <a:p>
            <a:endParaRPr lang="en-US" dirty="0"/>
          </a:p>
          <a:p>
            <a:endParaRPr lang="en-US" dirty="0"/>
          </a:p>
        </p:txBody>
      </p:sp>
      <p:sp>
        <p:nvSpPr>
          <p:cNvPr id="6" name="Text Placeholder 5"/>
          <p:cNvSpPr>
            <a:spLocks noGrp="1"/>
          </p:cNvSpPr>
          <p:nvPr>
            <p:ph type="body" sz="quarter" idx="10"/>
          </p:nvPr>
        </p:nvSpPr>
        <p:spPr>
          <a:xfrm>
            <a:off x="710184" y="5722621"/>
            <a:ext cx="3633216" cy="792480"/>
          </a:xfrm>
        </p:spPr>
        <p:txBody>
          <a:bodyPr/>
          <a:lstStyle/>
          <a:p>
            <a:pPr>
              <a:lnSpc>
                <a:spcPct val="100000"/>
              </a:lnSpc>
            </a:pPr>
            <a:r>
              <a:rPr lang="en-US" sz="2000" dirty="0"/>
              <a:t>NNDSS eSHARE April Meeting</a:t>
            </a:r>
          </a:p>
          <a:p>
            <a:pPr>
              <a:lnSpc>
                <a:spcPct val="100000"/>
              </a:lnSpc>
            </a:pPr>
            <a:r>
              <a:rPr lang="en-US" sz="2000" dirty="0"/>
              <a:t>April 18, 2023</a:t>
            </a:r>
          </a:p>
          <a:p>
            <a:pPr>
              <a:lnSpc>
                <a:spcPct val="100000"/>
              </a:lnSpc>
            </a:pPr>
            <a:endParaRPr lang="en-US" sz="2000"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etting to Work">
            <a:extLst>
              <a:ext uri="{FF2B5EF4-FFF2-40B4-BE49-F238E27FC236}">
                <a16:creationId xmlns:a16="http://schemas.microsoft.com/office/drawing/2014/main" id="{7B0F64DC-803B-4FE8-F34A-588B3450C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883" y="3200400"/>
            <a:ext cx="4793933" cy="2573655"/>
          </a:xfrm>
          <a:prstGeom prst="rect">
            <a:avLst/>
          </a:prstGeom>
          <a:solidFill>
            <a:srgbClr val="468AC9"/>
          </a:solidFill>
        </p:spPr>
      </p:pic>
      <p:sp>
        <p:nvSpPr>
          <p:cNvPr id="5" name="TextBox 4">
            <a:extLst>
              <a:ext uri="{FF2B5EF4-FFF2-40B4-BE49-F238E27FC236}">
                <a16:creationId xmlns:a16="http://schemas.microsoft.com/office/drawing/2014/main" id="{1EE899F2-FC90-9761-521B-235469B5E48B}"/>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2782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9118-745D-9FCF-A157-6A4D68CE8655}"/>
              </a:ext>
            </a:extLst>
          </p:cNvPr>
          <p:cNvSpPr>
            <a:spLocks noGrp="1"/>
          </p:cNvSpPr>
          <p:nvPr>
            <p:ph type="title"/>
          </p:nvPr>
        </p:nvSpPr>
        <p:spPr>
          <a:xfrm>
            <a:off x="95923" y="60160"/>
            <a:ext cx="10515600" cy="940577"/>
          </a:xfrm>
        </p:spPr>
        <p:txBody>
          <a:bodyPr/>
          <a:lstStyle/>
          <a:p>
            <a:r>
              <a:rPr lang="en-US" b="1" dirty="0"/>
              <a:t>What is NIOSH?</a:t>
            </a:r>
          </a:p>
        </p:txBody>
      </p:sp>
      <p:pic>
        <p:nvPicPr>
          <p:cNvPr id="20" name="Picture 19">
            <a:extLst>
              <a:ext uri="{FF2B5EF4-FFF2-40B4-BE49-F238E27FC236}">
                <a16:creationId xmlns:a16="http://schemas.microsoft.com/office/drawing/2014/main" id="{8A774D04-8D62-48D4-BC70-8842DB43FF48}"/>
              </a:ext>
              <a:ext uri="{C183D7F6-B498-43B3-948B-1728B52AA6E4}">
                <adec:decorative xmlns:adec="http://schemas.microsoft.com/office/drawing/2017/decorative" val="1"/>
              </a:ext>
            </a:extLst>
          </p:cNvPr>
          <p:cNvPicPr>
            <a:picLocks noChangeAspect="1"/>
          </p:cNvPicPr>
          <p:nvPr/>
        </p:nvPicPr>
        <p:blipFill rotWithShape="1">
          <a:blip r:embed="rId3"/>
          <a:srcRect l="61110" t="11300" b="-1"/>
          <a:stretch/>
        </p:blipFill>
        <p:spPr>
          <a:xfrm>
            <a:off x="7574280" y="60160"/>
            <a:ext cx="4389542" cy="591407"/>
          </a:xfrm>
          <a:prstGeom prst="rect">
            <a:avLst/>
          </a:prstGeom>
        </p:spPr>
      </p:pic>
      <p:sp>
        <p:nvSpPr>
          <p:cNvPr id="3" name="Content Placeholder 2">
            <a:extLst>
              <a:ext uri="{FF2B5EF4-FFF2-40B4-BE49-F238E27FC236}">
                <a16:creationId xmlns:a16="http://schemas.microsoft.com/office/drawing/2014/main" id="{13F1EC80-9355-5293-9E7F-56DD361BD4A7}"/>
              </a:ext>
            </a:extLst>
          </p:cNvPr>
          <p:cNvSpPr>
            <a:spLocks noGrp="1"/>
          </p:cNvSpPr>
          <p:nvPr>
            <p:ph idx="1"/>
          </p:nvPr>
        </p:nvSpPr>
        <p:spPr>
          <a:xfrm>
            <a:off x="95923" y="845716"/>
            <a:ext cx="10515600" cy="4351338"/>
          </a:xfrm>
        </p:spPr>
        <p:txBody>
          <a:bodyPr/>
          <a:lstStyle/>
          <a:p>
            <a:r>
              <a:rPr lang="en-US" sz="2000" b="1" dirty="0"/>
              <a:t>The National Institute for Occupational Safety and Health (NIOSH)</a:t>
            </a:r>
          </a:p>
          <a:p>
            <a:pPr lvl="1"/>
            <a:r>
              <a:rPr lang="en-US" sz="1800" dirty="0"/>
              <a:t>Part of the Centers for Disease Control and Prevention (CDC)</a:t>
            </a:r>
          </a:p>
          <a:p>
            <a:pPr lvl="1"/>
            <a:r>
              <a:rPr lang="en-US" sz="1800" dirty="0"/>
              <a:t>Website: </a:t>
            </a:r>
            <a:r>
              <a:rPr lang="en-US" sz="1800" b="1" dirty="0">
                <a:solidFill>
                  <a:srgbClr val="4472C4"/>
                </a:solidFill>
                <a:hlinkClick r:id="rId4">
                  <a:extLst>
                    <a:ext uri="{A12FA001-AC4F-418D-AE19-62706E023703}">
                      <ahyp:hlinkClr xmlns:ahyp="http://schemas.microsoft.com/office/drawing/2018/hyperlinkcolor" val="tx"/>
                    </a:ext>
                  </a:extLst>
                </a:hlinkClick>
              </a:rPr>
              <a:t>https://www.cdc.gov/niosh/</a:t>
            </a:r>
            <a:endParaRPr lang="en-US" sz="1800" b="1" dirty="0">
              <a:solidFill>
                <a:srgbClr val="4472C4"/>
              </a:solidFill>
            </a:endParaRPr>
          </a:p>
          <a:p>
            <a:endParaRPr lang="en-US" dirty="0"/>
          </a:p>
        </p:txBody>
      </p:sp>
      <p:grpSp>
        <p:nvGrpSpPr>
          <p:cNvPr id="5" name="Group 4" descr="Vision image">
            <a:extLst>
              <a:ext uri="{FF2B5EF4-FFF2-40B4-BE49-F238E27FC236}">
                <a16:creationId xmlns:a16="http://schemas.microsoft.com/office/drawing/2014/main" id="{B88B47E1-4513-76E6-A29B-98C07DBC17C5}"/>
              </a:ext>
            </a:extLst>
          </p:cNvPr>
          <p:cNvGrpSpPr>
            <a:grpSpLocks noChangeAspect="1"/>
          </p:cNvGrpSpPr>
          <p:nvPr/>
        </p:nvGrpSpPr>
        <p:grpSpPr>
          <a:xfrm>
            <a:off x="513414" y="1917836"/>
            <a:ext cx="4504381" cy="4462345"/>
            <a:chOff x="385058" y="1165947"/>
            <a:chExt cx="3672050" cy="3637783"/>
          </a:xfrm>
        </p:grpSpPr>
        <p:grpSp>
          <p:nvGrpSpPr>
            <p:cNvPr id="6" name="Group 5">
              <a:extLst>
                <a:ext uri="{FF2B5EF4-FFF2-40B4-BE49-F238E27FC236}">
                  <a16:creationId xmlns:a16="http://schemas.microsoft.com/office/drawing/2014/main" id="{5F658EC2-8B3D-8F6B-0637-2789BB82FFD1}"/>
                </a:ext>
              </a:extLst>
            </p:cNvPr>
            <p:cNvGrpSpPr/>
            <p:nvPr/>
          </p:nvGrpSpPr>
          <p:grpSpPr>
            <a:xfrm>
              <a:off x="385058" y="1165947"/>
              <a:ext cx="3672050" cy="3637783"/>
              <a:chOff x="264370" y="1163420"/>
              <a:chExt cx="3672050" cy="3637783"/>
            </a:xfrm>
          </p:grpSpPr>
          <p:sp>
            <p:nvSpPr>
              <p:cNvPr id="8" name="Hexagon 7" descr="Vision: Safer, Healthier Workers">
                <a:extLst>
                  <a:ext uri="{FF2B5EF4-FFF2-40B4-BE49-F238E27FC236}">
                    <a16:creationId xmlns:a16="http://schemas.microsoft.com/office/drawing/2014/main" id="{632E5BCD-635D-119F-0917-6A8BF021C111}"/>
                  </a:ext>
                </a:extLst>
              </p:cNvPr>
              <p:cNvSpPr/>
              <p:nvPr/>
            </p:nvSpPr>
            <p:spPr>
              <a:xfrm>
                <a:off x="384483" y="1904625"/>
                <a:ext cx="3431822" cy="2790838"/>
              </a:xfrm>
              <a:prstGeom prst="hexagon">
                <a:avLst/>
              </a:prstGeom>
              <a:solidFill>
                <a:schemeClr val="accent6">
                  <a:lumMod val="7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9FDFB"/>
                    </a:solidFill>
                    <a:effectLst/>
                    <a:uLnTx/>
                    <a:uFillTx/>
                    <a:latin typeface="Calibri" panose="020F0502020204030204"/>
                    <a:ea typeface="+mn-ea"/>
                    <a:cs typeface="+mn-cs"/>
                  </a:rPr>
                  <a:t>Safer,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9FDFB"/>
                    </a:solidFill>
                    <a:effectLst/>
                    <a:uLnTx/>
                    <a:uFillTx/>
                    <a:latin typeface="Calibri" panose="020F0502020204030204"/>
                    <a:ea typeface="+mn-ea"/>
                    <a:cs typeface="+mn-cs"/>
                  </a:rPr>
                  <a:t>Healthier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9FDFB"/>
                    </a:solidFill>
                    <a:effectLst/>
                    <a:uLnTx/>
                    <a:uFillTx/>
                    <a:latin typeface="Calibri" panose="020F0502020204030204"/>
                    <a:ea typeface="+mn-ea"/>
                    <a:cs typeface="+mn-cs"/>
                  </a:rPr>
                  <a:t>Workers</a:t>
                </a:r>
              </a:p>
            </p:txBody>
          </p:sp>
          <p:sp>
            <p:nvSpPr>
              <p:cNvPr id="9" name="TextBox 8">
                <a:extLst>
                  <a:ext uri="{FF2B5EF4-FFF2-40B4-BE49-F238E27FC236}">
                    <a16:creationId xmlns:a16="http://schemas.microsoft.com/office/drawing/2014/main" id="{6263B77E-EDEF-EAED-6375-99159CED5049}"/>
                  </a:ext>
                </a:extLst>
              </p:cNvPr>
              <p:cNvSpPr txBox="1"/>
              <p:nvPr/>
            </p:nvSpPr>
            <p:spPr>
              <a:xfrm>
                <a:off x="1402499" y="1163420"/>
                <a:ext cx="1524572" cy="6105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mn-cs"/>
                  </a:rPr>
                  <a:t>VISION</a:t>
                </a:r>
              </a:p>
            </p:txBody>
          </p:sp>
          <p:cxnSp>
            <p:nvCxnSpPr>
              <p:cNvPr id="10" name="Straight Connector 9">
                <a:extLst>
                  <a:ext uri="{FF2B5EF4-FFF2-40B4-BE49-F238E27FC236}">
                    <a16:creationId xmlns:a16="http://schemas.microsoft.com/office/drawing/2014/main" id="{9209BC37-5982-8A05-C9D8-9E8FBB7BA778}"/>
                  </a:ext>
                </a:extLst>
              </p:cNvPr>
              <p:cNvCxnSpPr>
                <a:cxnSpLocks/>
              </p:cNvCxnSpPr>
              <p:nvPr/>
            </p:nvCxnSpPr>
            <p:spPr>
              <a:xfrm>
                <a:off x="1038577" y="1704621"/>
                <a:ext cx="2099734" cy="0"/>
              </a:xfrm>
              <a:prstGeom prst="line">
                <a:avLst/>
              </a:prstGeom>
              <a:ln w="603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1654B5CC-7E6E-FC2E-ADB9-D40CD02226C1}"/>
                  </a:ext>
                </a:extLst>
              </p:cNvPr>
              <p:cNvSpPr>
                <a:spLocks/>
              </p:cNvSpPr>
              <p:nvPr/>
            </p:nvSpPr>
            <p:spPr>
              <a:xfrm>
                <a:off x="264370" y="1815005"/>
                <a:ext cx="3672050" cy="2986198"/>
              </a:xfrm>
              <a:prstGeom prst="hexagon">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877552E2-6B94-0895-199B-DF7361F09D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97206" y="2245610"/>
              <a:ext cx="608885" cy="399208"/>
            </a:xfrm>
            <a:prstGeom prst="rect">
              <a:avLst/>
            </a:prstGeom>
          </p:spPr>
        </p:pic>
      </p:grpSp>
      <p:grpSp>
        <p:nvGrpSpPr>
          <p:cNvPr id="12" name="Group 11" descr="Mission image">
            <a:extLst>
              <a:ext uri="{FF2B5EF4-FFF2-40B4-BE49-F238E27FC236}">
                <a16:creationId xmlns:a16="http://schemas.microsoft.com/office/drawing/2014/main" id="{21ADB55D-86C1-5880-F54A-97AB99BA8EEA}"/>
              </a:ext>
            </a:extLst>
          </p:cNvPr>
          <p:cNvGrpSpPr>
            <a:grpSpLocks noChangeAspect="1"/>
          </p:cNvGrpSpPr>
          <p:nvPr/>
        </p:nvGrpSpPr>
        <p:grpSpPr>
          <a:xfrm>
            <a:off x="5888706" y="1855499"/>
            <a:ext cx="4504381" cy="4511189"/>
            <a:chOff x="4407065" y="1123177"/>
            <a:chExt cx="3672050" cy="3871161"/>
          </a:xfrm>
        </p:grpSpPr>
        <p:grpSp>
          <p:nvGrpSpPr>
            <p:cNvPr id="13" name="Group 12">
              <a:extLst>
                <a:ext uri="{FF2B5EF4-FFF2-40B4-BE49-F238E27FC236}">
                  <a16:creationId xmlns:a16="http://schemas.microsoft.com/office/drawing/2014/main" id="{B48E765A-5730-3B21-6E77-09A5C5E9637F}"/>
                </a:ext>
              </a:extLst>
            </p:cNvPr>
            <p:cNvGrpSpPr/>
            <p:nvPr/>
          </p:nvGrpSpPr>
          <p:grpSpPr>
            <a:xfrm>
              <a:off x="4407065" y="1123177"/>
              <a:ext cx="3672050" cy="3871161"/>
              <a:chOff x="264370" y="1120650"/>
              <a:chExt cx="3672050" cy="3871161"/>
            </a:xfrm>
          </p:grpSpPr>
          <p:sp>
            <p:nvSpPr>
              <p:cNvPr id="15" name="Hexagon 14" descr="Mission: To develop new knowledge in the field of occupational safety and health and to transfer that knowledge into practice.&#10;">
                <a:extLst>
                  <a:ext uri="{FF2B5EF4-FFF2-40B4-BE49-F238E27FC236}">
                    <a16:creationId xmlns:a16="http://schemas.microsoft.com/office/drawing/2014/main" id="{3F579887-4F8D-A89D-A09A-514353D52D94}"/>
                  </a:ext>
                </a:extLst>
              </p:cNvPr>
              <p:cNvSpPr/>
              <p:nvPr/>
            </p:nvSpPr>
            <p:spPr>
              <a:xfrm>
                <a:off x="385057" y="1907821"/>
                <a:ext cx="3431822" cy="2968978"/>
              </a:xfrm>
              <a:prstGeom prst="hexagon">
                <a:avLst/>
              </a:prstGeom>
              <a:solidFill>
                <a:srgbClr val="4472C4"/>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9FDFB"/>
                    </a:solidFill>
                    <a:effectLst/>
                    <a:uLnTx/>
                    <a:uFillTx/>
                    <a:latin typeface="Calibri" panose="020F0502020204030204"/>
                    <a:ea typeface="+mn-ea"/>
                    <a:cs typeface="+mn-cs"/>
                  </a:rPr>
                  <a:t>To develop new knowledge in the field of occupational safety and health and to transfer that knowledge into practice.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54B3C-A968-352C-E767-D384FF0391B7}"/>
                  </a:ext>
                </a:extLst>
              </p:cNvPr>
              <p:cNvSpPr txBox="1"/>
              <p:nvPr/>
            </p:nvSpPr>
            <p:spPr>
              <a:xfrm>
                <a:off x="1316494" y="1120650"/>
                <a:ext cx="1844395" cy="642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MISSION</a:t>
                </a:r>
              </a:p>
            </p:txBody>
          </p:sp>
          <p:cxnSp>
            <p:nvCxnSpPr>
              <p:cNvPr id="17" name="Straight Connector 16">
                <a:extLst>
                  <a:ext uri="{FF2B5EF4-FFF2-40B4-BE49-F238E27FC236}">
                    <a16:creationId xmlns:a16="http://schemas.microsoft.com/office/drawing/2014/main" id="{2E8C5F5F-5FC5-82F3-F762-64E349C8F345}"/>
                  </a:ext>
                </a:extLst>
              </p:cNvPr>
              <p:cNvCxnSpPr>
                <a:cxnSpLocks/>
              </p:cNvCxnSpPr>
              <p:nvPr/>
            </p:nvCxnSpPr>
            <p:spPr>
              <a:xfrm>
                <a:off x="1061155" y="1704621"/>
                <a:ext cx="2099734" cy="0"/>
              </a:xfrm>
              <a:prstGeom prst="line">
                <a:avLst/>
              </a:prstGeom>
              <a:ln w="60325">
                <a:solidFill>
                  <a:srgbClr val="4472C4"/>
                </a:solidFill>
              </a:ln>
            </p:spPr>
            <p:style>
              <a:lnRef idx="1">
                <a:schemeClr val="accent1"/>
              </a:lnRef>
              <a:fillRef idx="0">
                <a:schemeClr val="accent1"/>
              </a:fillRef>
              <a:effectRef idx="0">
                <a:schemeClr val="accent1"/>
              </a:effectRef>
              <a:fontRef idx="minor">
                <a:schemeClr val="tx1"/>
              </a:fontRef>
            </p:style>
          </p:cxnSp>
          <p:sp>
            <p:nvSpPr>
              <p:cNvPr id="18" name="Hexagon 17">
                <a:extLst>
                  <a:ext uri="{FF2B5EF4-FFF2-40B4-BE49-F238E27FC236}">
                    <a16:creationId xmlns:a16="http://schemas.microsoft.com/office/drawing/2014/main" id="{8B236658-8012-6AC8-478E-5BD27F1FD9DA}"/>
                  </a:ext>
                </a:extLst>
              </p:cNvPr>
              <p:cNvSpPr>
                <a:spLocks/>
              </p:cNvSpPr>
              <p:nvPr/>
            </p:nvSpPr>
            <p:spPr>
              <a:xfrm>
                <a:off x="264370" y="1815005"/>
                <a:ext cx="3672050" cy="3176806"/>
              </a:xfrm>
              <a:prstGeom prst="hexagon">
                <a:avLst/>
              </a:prstGeom>
              <a:noFill/>
              <a:ln>
                <a:solidFill>
                  <a:srgbClr val="5EB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4" name="Picture 13" descr="A picture containing icon&#10;&#10;Description automatically generated">
              <a:extLst>
                <a:ext uri="{FF2B5EF4-FFF2-40B4-BE49-F238E27FC236}">
                  <a16:creationId xmlns:a16="http://schemas.microsoft.com/office/drawing/2014/main" id="{D2E6B2D2-1C9A-FCB1-9A19-90BDFAC43F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949" t="20199" r="24974" b="29824"/>
            <a:stretch/>
          </p:blipFill>
          <p:spPr>
            <a:xfrm>
              <a:off x="5927832" y="2069045"/>
              <a:ext cx="630515" cy="665491"/>
            </a:xfrm>
            <a:prstGeom prst="rect">
              <a:avLst/>
            </a:prstGeom>
          </p:spPr>
        </p:pic>
      </p:grpSp>
      <p:pic>
        <p:nvPicPr>
          <p:cNvPr id="21" name="Picture 20" descr="Qr code&#10;https://www.cdc.gov/niosh/">
            <a:extLst>
              <a:ext uri="{FF2B5EF4-FFF2-40B4-BE49-F238E27FC236}">
                <a16:creationId xmlns:a16="http://schemas.microsoft.com/office/drawing/2014/main" id="{A6AC6160-640C-8D06-0B3E-12934C4A1A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1304" y="5372723"/>
            <a:ext cx="1092518" cy="1092518"/>
          </a:xfrm>
          <a:prstGeom prst="rect">
            <a:avLst/>
          </a:prstGeom>
        </p:spPr>
      </p:pic>
      <p:sp>
        <p:nvSpPr>
          <p:cNvPr id="4" name="TextBox 3">
            <a:extLst>
              <a:ext uri="{FF2B5EF4-FFF2-40B4-BE49-F238E27FC236}">
                <a16:creationId xmlns:a16="http://schemas.microsoft.com/office/drawing/2014/main" id="{BE4E2B72-43BB-3DD2-9F43-6038E587EC8C}"/>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B99200E-34BD-DD0E-75EB-3BA0E310D575}"/>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16</a:t>
            </a:fld>
            <a:endParaRPr lang="en-US" dirty="0">
              <a:solidFill>
                <a:srgbClr val="0F56DC"/>
              </a:solidFill>
              <a:latin typeface="Myriad Web Pro"/>
            </a:endParaRPr>
          </a:p>
        </p:txBody>
      </p:sp>
    </p:spTree>
    <p:extLst>
      <p:ext uri="{BB962C8B-B14F-4D97-AF65-F5344CB8AC3E}">
        <p14:creationId xmlns:p14="http://schemas.microsoft.com/office/powerpoint/2010/main" val="27906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91" y="39730"/>
            <a:ext cx="7196866" cy="745363"/>
          </a:xfrm>
        </p:spPr>
        <p:txBody>
          <a:bodyPr vert="horz" lIns="91440" tIns="45720" rIns="91440" bIns="45720" rtlCol="0" anchor="ctr">
            <a:normAutofit/>
          </a:bodyPr>
          <a:lstStyle/>
          <a:p>
            <a:pPr>
              <a:lnSpc>
                <a:spcPct val="90000"/>
              </a:lnSpc>
            </a:pPr>
            <a:r>
              <a:rPr lang="en-US" sz="4400" dirty="0">
                <a:solidFill>
                  <a:schemeClr val="tx1"/>
                </a:solidFill>
                <a:latin typeface="+mj-lt"/>
              </a:rPr>
              <a:t>NIOSH Surveillance Program</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7918" r="1791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Text Placeholder 2"/>
          <p:cNvSpPr>
            <a:spLocks noGrp="1"/>
          </p:cNvSpPr>
          <p:nvPr>
            <p:ph type="body" sz="quarter" idx="10"/>
          </p:nvPr>
        </p:nvSpPr>
        <p:spPr>
          <a:xfrm>
            <a:off x="0" y="949156"/>
            <a:ext cx="6777319" cy="5488646"/>
          </a:xfrm>
        </p:spPr>
        <p:txBody>
          <a:bodyPr vert="horz" lIns="91440" tIns="45720" rIns="91440" bIns="45720" rtlCol="0" anchor="t">
            <a:normAutofit/>
          </a:bodyPr>
          <a:lstStyle/>
          <a:p>
            <a:pPr marL="571489" indent="-342900">
              <a:buClr>
                <a:srgbClr val="468AC9"/>
              </a:buClr>
              <a:buFont typeface="Arial" panose="020B0604020202020204" pitchFamily="34" charset="0"/>
              <a:buChar char="•"/>
            </a:pPr>
            <a:r>
              <a:rPr lang="en-US" sz="2400" dirty="0">
                <a:solidFill>
                  <a:schemeClr val="tx1"/>
                </a:solidFill>
              </a:rPr>
              <a:t>Performs and supports surveillance of:</a:t>
            </a:r>
          </a:p>
          <a:p>
            <a:pPr lvl="1">
              <a:buClr>
                <a:srgbClr val="4472C4"/>
              </a:buClr>
            </a:pPr>
            <a:r>
              <a:rPr lang="en-US" sz="2400" b="1" dirty="0">
                <a:solidFill>
                  <a:schemeClr val="accent4">
                    <a:lumMod val="60000"/>
                    <a:lumOff val="40000"/>
                  </a:schemeClr>
                </a:solidFill>
              </a:rPr>
              <a:t>Cases</a:t>
            </a:r>
            <a:r>
              <a:rPr lang="en-US" sz="2400" dirty="0">
                <a:solidFill>
                  <a:schemeClr val="tx1"/>
                </a:solidFill>
              </a:rPr>
              <a:t> of deaths, injuries, illnesses, and hazards </a:t>
            </a:r>
            <a:r>
              <a:rPr lang="en-US" sz="2400" b="1" dirty="0">
                <a:solidFill>
                  <a:schemeClr val="accent4">
                    <a:lumMod val="60000"/>
                    <a:lumOff val="40000"/>
                  </a:schemeClr>
                </a:solidFill>
              </a:rPr>
              <a:t>known to be related to work</a:t>
            </a:r>
          </a:p>
          <a:p>
            <a:pPr lvl="1">
              <a:buClr>
                <a:srgbClr val="4472C4"/>
              </a:buClr>
            </a:pPr>
            <a:r>
              <a:rPr lang="en-US" sz="2400" b="1" dirty="0">
                <a:solidFill>
                  <a:schemeClr val="accent4">
                    <a:lumMod val="60000"/>
                    <a:lumOff val="40000"/>
                  </a:schemeClr>
                </a:solidFill>
              </a:rPr>
              <a:t>Patterns</a:t>
            </a:r>
            <a:r>
              <a:rPr lang="en-US" sz="2400" dirty="0">
                <a:solidFill>
                  <a:schemeClr val="tx1"/>
                </a:solidFill>
              </a:rPr>
              <a:t> of deaths, injuries, illnesses, and health behaviors among </a:t>
            </a:r>
            <a:r>
              <a:rPr lang="en-US" sz="2400" b="1" dirty="0">
                <a:solidFill>
                  <a:schemeClr val="accent4">
                    <a:lumMod val="60000"/>
                    <a:lumOff val="40000"/>
                  </a:schemeClr>
                </a:solidFill>
              </a:rPr>
              <a:t>different groups of workers</a:t>
            </a:r>
            <a:r>
              <a:rPr lang="en-US" sz="2400" b="1" dirty="0">
                <a:solidFill>
                  <a:schemeClr val="accent5"/>
                </a:solidFill>
              </a:rPr>
              <a:t> </a:t>
            </a:r>
            <a:r>
              <a:rPr lang="en-US" sz="2400" dirty="0">
                <a:solidFill>
                  <a:schemeClr val="tx1"/>
                </a:solidFill>
              </a:rPr>
              <a:t>that suggest </a:t>
            </a:r>
            <a:r>
              <a:rPr lang="en-US" sz="2400" b="1" dirty="0">
                <a:solidFill>
                  <a:schemeClr val="accent4">
                    <a:lumMod val="60000"/>
                    <a:lumOff val="40000"/>
                  </a:schemeClr>
                </a:solidFill>
              </a:rPr>
              <a:t>occupational risk factors</a:t>
            </a:r>
          </a:p>
          <a:p>
            <a:pPr marL="2362141" lvl="4"/>
            <a:endParaRPr lang="en-US" sz="2400" dirty="0">
              <a:solidFill>
                <a:schemeClr val="tx1"/>
              </a:solidFill>
            </a:endParaRPr>
          </a:p>
        </p:txBody>
      </p:sp>
      <p:pic>
        <p:nvPicPr>
          <p:cNvPr id="6" name="Picture 5">
            <a:extLst>
              <a:ext uri="{FF2B5EF4-FFF2-40B4-BE49-F238E27FC236}">
                <a16:creationId xmlns:a16="http://schemas.microsoft.com/office/drawing/2014/main" id="{FEC7EC40-4455-17AF-7FCE-A96BEF88D07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42166" y="3429000"/>
            <a:ext cx="2381250" cy="1709738"/>
          </a:xfrm>
          <a:prstGeom prst="rect">
            <a:avLst/>
          </a:prstGeom>
        </p:spPr>
      </p:pic>
      <p:sp>
        <p:nvSpPr>
          <p:cNvPr id="7" name="TextBox 6">
            <a:extLst>
              <a:ext uri="{FF2B5EF4-FFF2-40B4-BE49-F238E27FC236}">
                <a16:creationId xmlns:a16="http://schemas.microsoft.com/office/drawing/2014/main" id="{BA63B154-B9AA-5201-73A0-9F51774808C5}"/>
              </a:ext>
            </a:extLst>
          </p:cNvPr>
          <p:cNvSpPr txBox="1"/>
          <p:nvPr/>
        </p:nvSpPr>
        <p:spPr>
          <a:xfrm>
            <a:off x="161363" y="5337351"/>
            <a:ext cx="7024412" cy="1217769"/>
          </a:xfrm>
          <a:prstGeom prst="rect">
            <a:avLst/>
          </a:prstGeom>
        </p:spPr>
        <p:txBody>
          <a:bodyPr vert="horz" lIns="91440" tIns="45720" rIns="91440" bIns="45720" rtlCol="0" anchor="t">
            <a:normAutofit/>
          </a:bodyPr>
          <a:lstStyle>
            <a:lvl1pPr marL="228589" indent="0">
              <a:lnSpc>
                <a:spcPct val="90000"/>
              </a:lnSpc>
              <a:spcBef>
                <a:spcPts val="1000"/>
              </a:spcBef>
              <a:buClr>
                <a:srgbClr val="695E4A"/>
              </a:buClr>
              <a:buFont typeface="Wingdings" panose="05000000000000000000" pitchFamily="2" charset="2"/>
              <a:buNone/>
              <a:defRPr sz="2400"/>
            </a:lvl1pPr>
            <a:lvl2pPr marL="685800" lvl="1" indent="-228600">
              <a:lnSpc>
                <a:spcPct val="90000"/>
              </a:lnSpc>
              <a:spcBef>
                <a:spcPts val="500"/>
              </a:spcBef>
              <a:buClr>
                <a:schemeClr val="accent3"/>
              </a:buClr>
              <a:buFont typeface="Arial" panose="020B0604020202020204" pitchFamily="34" charset="0"/>
              <a:buChar char="•"/>
              <a:defRPr sz="2400" b="1"/>
            </a:lvl2pPr>
            <a:lvl3pPr marL="1143000" indent="-228600">
              <a:lnSpc>
                <a:spcPct val="90000"/>
              </a:lnSpc>
              <a:spcBef>
                <a:spcPts val="500"/>
              </a:spcBef>
              <a:buClr>
                <a:srgbClr val="00B0F0"/>
              </a:buClr>
              <a:buFont typeface="Arial" panose="020B0604020202020204" pitchFamily="34" charset="0"/>
              <a:buChar char="•"/>
              <a:defRPr sz="2667">
                <a:solidFill>
                  <a:schemeClr val="accent4">
                    <a:lumMod val="75000"/>
                  </a:schemeClr>
                </a:solidFill>
              </a:defRPr>
            </a:lvl3pPr>
            <a:lvl4pPr marL="1600200" indent="-228600">
              <a:lnSpc>
                <a:spcPct val="90000"/>
              </a:lnSpc>
              <a:spcBef>
                <a:spcPts val="500"/>
              </a:spcBef>
              <a:buFont typeface="Arial" panose="020B0604020202020204" pitchFamily="34" charset="0"/>
              <a:buChar char="•"/>
              <a:defRPr sz="2667">
                <a:solidFill>
                  <a:schemeClr val="accent4">
                    <a:lumMod val="75000"/>
                  </a:schemeClr>
                </a:solidFill>
              </a:defRPr>
            </a:lvl4pPr>
            <a:lvl5pPr marL="2362141" lvl="4" indent="-228600">
              <a:lnSpc>
                <a:spcPct val="90000"/>
              </a:lnSpc>
              <a:spcBef>
                <a:spcPts val="500"/>
              </a:spcBef>
              <a:buFont typeface="Arial" panose="020B0604020202020204" pitchFamily="34" charset="0"/>
              <a:buChar char="•"/>
              <a:defRPr sz="2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71489" marR="0" lvl="1" indent="-342900" algn="l" defTabSz="914400" rtl="0" eaLnBrk="1" fontAlgn="auto" latinLnBrk="0" hangingPunct="1">
              <a:lnSpc>
                <a:spcPct val="90000"/>
              </a:lnSpc>
              <a:spcBef>
                <a:spcPts val="1000"/>
              </a:spcBef>
              <a:spcAft>
                <a:spcPts val="0"/>
              </a:spcAft>
              <a:buClr>
                <a:srgbClr val="468AC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Dissemination of </a:t>
            </a:r>
            <a:r>
              <a:rPr kumimoji="0" lang="en-US" sz="24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worker health surveillance data </a:t>
            </a:r>
          </a:p>
          <a:p>
            <a:pPr marL="228589" marR="0" lvl="0" indent="0" algn="l" defTabSz="914400" rtl="0" eaLnBrk="1" fontAlgn="auto" latinLnBrk="0" hangingPunct="1">
              <a:lnSpc>
                <a:spcPct val="90000"/>
              </a:lnSpc>
              <a:spcBef>
                <a:spcPts val="1000"/>
              </a:spcBef>
              <a:spcAft>
                <a:spcPts val="0"/>
              </a:spcAft>
              <a:buClr>
                <a:srgbClr val="695E4A"/>
              </a:buClr>
              <a:buSzTx/>
              <a:buFont typeface="Wingdings" panose="05000000000000000000" pitchFamily="2" charset="2"/>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010507A-BE1D-D656-BDAB-CF2637B7405E}"/>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2524344-0F6B-83DE-0CCD-9B5D28C8A5AD}"/>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17</a:t>
            </a:fld>
            <a:endParaRPr lang="en-US" dirty="0">
              <a:solidFill>
                <a:srgbClr val="0F56DC"/>
              </a:solidFill>
              <a:latin typeface="Myriad Web Pro"/>
            </a:endParaRPr>
          </a:p>
        </p:txBody>
      </p:sp>
    </p:spTree>
    <p:extLst>
      <p:ext uri="{BB962C8B-B14F-4D97-AF65-F5344CB8AC3E}">
        <p14:creationId xmlns:p14="http://schemas.microsoft.com/office/powerpoint/2010/main" val="2479531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479CAA-7A73-4EB6-BB33-AC0BABD3784C}"/>
              </a:ext>
            </a:extLst>
          </p:cNvPr>
          <p:cNvSpPr>
            <a:spLocks noGrp="1"/>
          </p:cNvSpPr>
          <p:nvPr>
            <p:ph type="title"/>
          </p:nvPr>
        </p:nvSpPr>
        <p:spPr>
          <a:xfrm>
            <a:off x="2104045" y="0"/>
            <a:ext cx="10074736" cy="1325563"/>
          </a:xfrm>
        </p:spPr>
        <p:txBody>
          <a:bodyPr>
            <a:normAutofit/>
          </a:bodyPr>
          <a:lstStyle/>
          <a:p>
            <a:r>
              <a:rPr lang="en-US" b="1" dirty="0"/>
              <a:t>Importance of Collecting Work Information in Health Data Collections</a:t>
            </a:r>
          </a:p>
        </p:txBody>
      </p:sp>
      <p:pic>
        <p:nvPicPr>
          <p:cNvPr id="24" name="Picture 23" descr="Social Determinants of Health">
            <a:extLst>
              <a:ext uri="{FF2B5EF4-FFF2-40B4-BE49-F238E27FC236}">
                <a16:creationId xmlns:a16="http://schemas.microsoft.com/office/drawing/2014/main" id="{A2FCF9A0-50E0-AC12-3922-7CA313DB065D}"/>
              </a:ext>
            </a:extLst>
          </p:cNvPr>
          <p:cNvPicPr>
            <a:picLocks noChangeAspect="1"/>
          </p:cNvPicPr>
          <p:nvPr/>
        </p:nvPicPr>
        <p:blipFill rotWithShape="1">
          <a:blip r:embed="rId3">
            <a:extLst>
              <a:ext uri="{28A0092B-C50C-407E-A947-70E740481C1C}">
                <a14:useLocalDpi xmlns:a14="http://schemas.microsoft.com/office/drawing/2010/main" val="0"/>
              </a:ext>
            </a:extLst>
          </a:blip>
          <a:srcRect t="6274" b="10000"/>
          <a:stretch/>
        </p:blipFill>
        <p:spPr>
          <a:xfrm>
            <a:off x="391066" y="1852706"/>
            <a:ext cx="3425957" cy="3152107"/>
          </a:xfrm>
          <a:prstGeom prst="rect">
            <a:avLst/>
          </a:prstGeom>
          <a:ln>
            <a:solidFill>
              <a:srgbClr val="5EBA81"/>
            </a:solidFill>
          </a:ln>
        </p:spPr>
      </p:pic>
      <p:graphicFrame>
        <p:nvGraphicFramePr>
          <p:cNvPr id="5" name="Content Placeholder 2">
            <a:extLst>
              <a:ext uri="{FF2B5EF4-FFF2-40B4-BE49-F238E27FC236}">
                <a16:creationId xmlns:a16="http://schemas.microsoft.com/office/drawing/2014/main" id="{41CDF9A1-6ED3-F682-EC6A-ED971026685D}"/>
              </a:ext>
              <a:ext uri="{C183D7F6-B498-43B3-948B-1728B52AA6E4}">
                <adec:decorative xmlns:adec="http://schemas.microsoft.com/office/drawing/2017/decorative" val="1"/>
              </a:ext>
            </a:extLst>
          </p:cNvPr>
          <p:cNvGraphicFramePr>
            <a:graphicFrameLocks noGrp="1"/>
          </p:cNvGraphicFramePr>
          <p:nvPr>
            <p:ph idx="1"/>
          </p:nvPr>
        </p:nvGraphicFramePr>
        <p:xfrm>
          <a:off x="3978200" y="1852706"/>
          <a:ext cx="8028459" cy="4154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6E52479-E7F3-57C8-793D-97A6FD3FA7F6}"/>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A27518CA-3E6D-2214-9CC0-0F035896553D}"/>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18</a:t>
            </a:fld>
            <a:endParaRPr lang="en-US" dirty="0">
              <a:solidFill>
                <a:srgbClr val="0F56DC"/>
              </a:solidFill>
              <a:latin typeface="Myriad Web Pro"/>
            </a:endParaRPr>
          </a:p>
        </p:txBody>
      </p:sp>
    </p:spTree>
    <p:extLst>
      <p:ext uri="{BB962C8B-B14F-4D97-AF65-F5344CB8AC3E}">
        <p14:creationId xmlns:p14="http://schemas.microsoft.com/office/powerpoint/2010/main" val="421761637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9E33C46-5264-DD4F-FB79-556B2F9EE532}"/>
              </a:ext>
              <a:ext uri="{C183D7F6-B498-43B3-948B-1728B52AA6E4}">
                <adec:decorative xmlns:adec="http://schemas.microsoft.com/office/drawing/2017/decorative" val="1"/>
              </a:ext>
            </a:extLst>
          </p:cNvPr>
          <p:cNvPicPr>
            <a:picLocks noChangeAspect="1"/>
          </p:cNvPicPr>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5020" b="10711"/>
          <a:stretch/>
        </p:blipFill>
        <p:spPr>
          <a:xfrm>
            <a:off x="20" y="10"/>
            <a:ext cx="12191980" cy="6857990"/>
          </a:xfrm>
          <a:prstGeom prst="rect">
            <a:avLst/>
          </a:prstGeom>
        </p:spPr>
      </p:pic>
      <p:sp>
        <p:nvSpPr>
          <p:cNvPr id="2" name="Title 1">
            <a:extLst>
              <a:ext uri="{FF2B5EF4-FFF2-40B4-BE49-F238E27FC236}">
                <a16:creationId xmlns:a16="http://schemas.microsoft.com/office/drawing/2014/main" id="{EA54BA7C-1121-4CF1-ABD7-CBF66E4F122E}"/>
              </a:ext>
            </a:extLst>
          </p:cNvPr>
          <p:cNvSpPr>
            <a:spLocks noGrp="1"/>
          </p:cNvSpPr>
          <p:nvPr>
            <p:ph type="title"/>
          </p:nvPr>
        </p:nvSpPr>
        <p:spPr>
          <a:xfrm>
            <a:off x="165339" y="123671"/>
            <a:ext cx="10515600" cy="1325563"/>
          </a:xfrm>
        </p:spPr>
        <p:txBody>
          <a:bodyPr>
            <a:normAutofit/>
          </a:bodyPr>
          <a:lstStyle/>
          <a:p>
            <a:r>
              <a:rPr lang="en-US" b="1" dirty="0">
                <a:solidFill>
                  <a:srgbClr val="FFFFFF"/>
                </a:solidFill>
              </a:rPr>
              <a:t>Work Impacts Health. Health Impacts Work.</a:t>
            </a:r>
          </a:p>
        </p:txBody>
      </p:sp>
      <p:sp>
        <p:nvSpPr>
          <p:cNvPr id="4" name="Content Placeholder 3">
            <a:extLst>
              <a:ext uri="{FF2B5EF4-FFF2-40B4-BE49-F238E27FC236}">
                <a16:creationId xmlns:a16="http://schemas.microsoft.com/office/drawing/2014/main" id="{3911F9D1-A113-8AED-05F3-F30F0DF1C6B7}"/>
              </a:ext>
            </a:extLst>
          </p:cNvPr>
          <p:cNvSpPr>
            <a:spLocks noGrp="1"/>
          </p:cNvSpPr>
          <p:nvPr>
            <p:ph idx="1"/>
          </p:nvPr>
        </p:nvSpPr>
        <p:spPr>
          <a:xfrm>
            <a:off x="838344" y="1449239"/>
            <a:ext cx="5949731" cy="4727724"/>
          </a:xfrm>
        </p:spPr>
        <p:txBody>
          <a:bodyPr>
            <a:normAutofit/>
          </a:bodyPr>
          <a:lstStyle/>
          <a:p>
            <a:pPr marL="609585" indent="-609585" defTabSz="1114669">
              <a:buClr>
                <a:schemeClr val="bg1"/>
              </a:buClr>
              <a:buFont typeface="Arial" panose="020B0604020202020204" pitchFamily="34" charset="0"/>
              <a:buChar char="•"/>
            </a:pPr>
            <a:r>
              <a:rPr lang="en-US" sz="2400" b="1" dirty="0">
                <a:solidFill>
                  <a:schemeClr val="accent4">
                    <a:lumMod val="60000"/>
                    <a:lumOff val="40000"/>
                  </a:schemeClr>
                </a:solidFill>
              </a:rPr>
              <a:t>Health</a:t>
            </a:r>
            <a:r>
              <a:rPr lang="en-US" sz="2400" dirty="0">
                <a:solidFill>
                  <a:srgbClr val="FFFFFF"/>
                </a:solidFill>
              </a:rPr>
              <a:t> and </a:t>
            </a:r>
            <a:r>
              <a:rPr lang="en-US" sz="2400" b="1" dirty="0">
                <a:solidFill>
                  <a:schemeClr val="accent4">
                    <a:lumMod val="60000"/>
                    <a:lumOff val="40000"/>
                  </a:schemeClr>
                </a:solidFill>
              </a:rPr>
              <a:t>work</a:t>
            </a:r>
            <a:r>
              <a:rPr lang="en-US" sz="2400" dirty="0">
                <a:solidFill>
                  <a:srgbClr val="FFFFFF"/>
                </a:solidFill>
              </a:rPr>
              <a:t> are interrelated but work information is often inadequately collected in public health activities</a:t>
            </a:r>
          </a:p>
          <a:p>
            <a:pPr marL="609585" indent="-609585" defTabSz="1114669">
              <a:buFont typeface="Arial" panose="020B0604020202020204" pitchFamily="34" charset="0"/>
              <a:buChar char="•"/>
            </a:pPr>
            <a:endParaRPr lang="en-US" sz="2400" dirty="0">
              <a:solidFill>
                <a:srgbClr val="FFFFFF"/>
              </a:solidFill>
            </a:endParaRPr>
          </a:p>
          <a:p>
            <a:pPr marL="609585" indent="-609585" defTabSz="1114669">
              <a:buFont typeface="Arial" panose="020B0604020202020204" pitchFamily="34" charset="0"/>
              <a:buChar char="•"/>
            </a:pPr>
            <a:r>
              <a:rPr lang="en-US" sz="2400" dirty="0">
                <a:solidFill>
                  <a:srgbClr val="FFFFFF"/>
                </a:solidFill>
              </a:rPr>
              <a:t>Critical need for industry and occupation (I&amp;O) to be </a:t>
            </a:r>
            <a:r>
              <a:rPr lang="en-US" sz="2400" b="1" dirty="0">
                <a:solidFill>
                  <a:schemeClr val="accent4">
                    <a:lumMod val="60000"/>
                    <a:lumOff val="40000"/>
                  </a:schemeClr>
                </a:solidFill>
              </a:rPr>
              <a:t>collected and coded </a:t>
            </a:r>
            <a:r>
              <a:rPr lang="en-US" sz="2400" dirty="0">
                <a:solidFill>
                  <a:srgbClr val="FFFFFF"/>
                </a:solidFill>
              </a:rPr>
              <a:t>into structured categories to facilitate clinical care and inform interventions</a:t>
            </a:r>
          </a:p>
          <a:p>
            <a:endParaRPr lang="en-US" sz="2400" dirty="0">
              <a:solidFill>
                <a:srgbClr val="FFFFFF"/>
              </a:solidFill>
            </a:endParaRPr>
          </a:p>
        </p:txBody>
      </p:sp>
      <p:pic>
        <p:nvPicPr>
          <p:cNvPr id="9" name="Picture 8" descr="Woman doing yoga and working on a laptop">
            <a:extLst>
              <a:ext uri="{FF2B5EF4-FFF2-40B4-BE49-F238E27FC236}">
                <a16:creationId xmlns:a16="http://schemas.microsoft.com/office/drawing/2014/main" id="{8C81CC1F-778E-E812-6191-5696EB330A04}"/>
              </a:ext>
            </a:extLst>
          </p:cNvPr>
          <p:cNvPicPr>
            <a:picLocks noChangeAspect="1"/>
          </p:cNvPicPr>
          <p:nvPr/>
        </p:nvPicPr>
        <p:blipFill rotWithShape="1">
          <a:blip r:embed="rId5"/>
          <a:srcRect l="14455" r="14955"/>
          <a:stretch/>
        </p:blipFill>
        <p:spPr>
          <a:xfrm>
            <a:off x="6634797" y="1265883"/>
            <a:ext cx="4518325" cy="360045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8" name="TextBox 7">
            <a:extLst>
              <a:ext uri="{FF2B5EF4-FFF2-40B4-BE49-F238E27FC236}">
                <a16:creationId xmlns:a16="http://schemas.microsoft.com/office/drawing/2014/main" id="{102E47DD-73AA-4ACA-9299-0A5032AE86EA}"/>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E35CDEC7-D0D0-8FDD-0C97-3BF11A6DC5C2}"/>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19</a:t>
            </a:fld>
            <a:endParaRPr lang="en-US" dirty="0">
              <a:solidFill>
                <a:srgbClr val="0F56DC"/>
              </a:solidFill>
              <a:latin typeface="Myriad Web Pro"/>
            </a:endParaRPr>
          </a:p>
        </p:txBody>
      </p:sp>
    </p:spTree>
    <p:extLst>
      <p:ext uri="{BB962C8B-B14F-4D97-AF65-F5344CB8AC3E}">
        <p14:creationId xmlns:p14="http://schemas.microsoft.com/office/powerpoint/2010/main" val="50573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1" y="1545167"/>
            <a:ext cx="9804788" cy="4455584"/>
          </a:xfrm>
        </p:spPr>
        <p:txBody>
          <a:bodyPr/>
          <a:lstStyle/>
          <a:p>
            <a:r>
              <a:rPr lang="en-US" dirty="0">
                <a:latin typeface="Calibri"/>
                <a:cs typeface="Calibri"/>
              </a:rPr>
              <a:t>NNDSS Updates and Announcements</a:t>
            </a:r>
          </a:p>
          <a:p>
            <a:r>
              <a:rPr lang="en-US" dirty="0">
                <a:latin typeface="Calibri"/>
                <a:cs typeface="Calibri"/>
              </a:rPr>
              <a:t>CDC Case Surveillance Modernization Updates</a:t>
            </a:r>
          </a:p>
          <a:p>
            <a:r>
              <a:rPr lang="en-US" dirty="0">
                <a:latin typeface="Calibri"/>
                <a:cs typeface="Calibri"/>
              </a:rPr>
              <a:t>Preview of the 2022 NNDSS Annual Data Reconciliation </a:t>
            </a:r>
          </a:p>
          <a:p>
            <a:r>
              <a:rPr lang="en-US" dirty="0">
                <a:latin typeface="Calibri"/>
                <a:cs typeface="Calibri"/>
              </a:rPr>
              <a:t>The NIOCCS Tool: Automated Coding of Occupational Health Data</a:t>
            </a:r>
          </a:p>
          <a:p>
            <a:r>
              <a:rPr lang="en-US" dirty="0">
                <a:latin typeface="Calibri"/>
                <a:cs typeface="Calibri"/>
              </a:rPr>
              <a:t>Questions and Answers</a:t>
            </a:r>
            <a:endParaRPr lang="en-US" dirty="0">
              <a:cs typeface="Calibri"/>
            </a:endParaRPr>
          </a:p>
          <a:p>
            <a:pPr marL="609585" lvl="1" indent="0">
              <a:buNone/>
            </a:pPr>
            <a:endParaRPr lang="en-US" dirty="0">
              <a:cs typeface="Calibri" panose="020F0502020204030204" pitchFamily="34" charset="0"/>
            </a:endParaRPr>
          </a:p>
          <a:p>
            <a:pPr lvl="1"/>
            <a:endParaRPr lang="en-US" dirty="0">
              <a:cs typeface="Calibri" panose="020F0502020204030204" pitchFamily="34" charset="0"/>
            </a:endParaRPr>
          </a:p>
        </p:txBody>
      </p:sp>
    </p:spTree>
    <p:extLst>
      <p:ext uri="{BB962C8B-B14F-4D97-AF65-F5344CB8AC3E}">
        <p14:creationId xmlns:p14="http://schemas.microsoft.com/office/powerpoint/2010/main" val="157776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BA7C-1121-4CF1-ABD7-CBF66E4F122E}"/>
              </a:ext>
            </a:extLst>
          </p:cNvPr>
          <p:cNvSpPr>
            <a:spLocks noGrp="1"/>
          </p:cNvSpPr>
          <p:nvPr>
            <p:ph type="title"/>
          </p:nvPr>
        </p:nvSpPr>
        <p:spPr>
          <a:xfrm>
            <a:off x="4636008" y="5751"/>
            <a:ext cx="7555992" cy="904973"/>
          </a:xfrm>
        </p:spPr>
        <p:txBody>
          <a:bodyPr>
            <a:normAutofit/>
          </a:bodyPr>
          <a:lstStyle/>
          <a:p>
            <a:pPr algn="ctr"/>
            <a:r>
              <a:rPr lang="en-US" sz="4000" b="1" dirty="0"/>
              <a:t>What is Industry and Occupation?</a:t>
            </a:r>
          </a:p>
        </p:txBody>
      </p:sp>
      <p:sp>
        <p:nvSpPr>
          <p:cNvPr id="10"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F5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95AD2F-9822-47BA-A18B-920D41350156}"/>
              </a:ext>
            </a:extLst>
          </p:cNvPr>
          <p:cNvSpPr>
            <a:spLocks noGrp="1"/>
          </p:cNvSpPr>
          <p:nvPr>
            <p:ph idx="1"/>
          </p:nvPr>
        </p:nvSpPr>
        <p:spPr>
          <a:xfrm>
            <a:off x="4647099" y="1201662"/>
            <a:ext cx="7569238" cy="5574097"/>
          </a:xfrm>
          <a:solidFill>
            <a:schemeClr val="bg1"/>
          </a:solidFill>
        </p:spPr>
        <p:txBody>
          <a:bodyPr>
            <a:noAutofit/>
          </a:bodyPr>
          <a:lstStyle/>
          <a:p>
            <a:pPr marL="0" indent="0" defTabSz="609585">
              <a:spcBef>
                <a:spcPct val="0"/>
              </a:spcBef>
              <a:buNone/>
            </a:pPr>
            <a:r>
              <a:rPr lang="en-US" sz="2400" b="1" dirty="0"/>
              <a:t>Industry</a:t>
            </a:r>
            <a:r>
              <a:rPr lang="en-US" sz="2400" dirty="0"/>
              <a:t> – </a:t>
            </a:r>
            <a:r>
              <a:rPr lang="en-US" sz="2300" dirty="0"/>
              <a:t>The kind of business where a person works</a:t>
            </a:r>
          </a:p>
          <a:p>
            <a:pPr marL="0" indent="0" defTabSz="609585">
              <a:spcBef>
                <a:spcPct val="0"/>
              </a:spcBef>
              <a:buNone/>
            </a:pPr>
            <a:endParaRPr lang="en-US" sz="2400" dirty="0"/>
          </a:p>
          <a:p>
            <a:pPr marL="0" indent="0" defTabSz="609585">
              <a:spcBef>
                <a:spcPct val="0"/>
              </a:spcBef>
              <a:buNone/>
            </a:pPr>
            <a:r>
              <a:rPr lang="en-US" sz="2000" dirty="0"/>
              <a:t>Examples:  </a:t>
            </a:r>
            <a:r>
              <a:rPr lang="en-US" sz="2000" i="1" dirty="0"/>
              <a:t>Grocery Store, Hospital, Bank, Auto Manufacturer</a:t>
            </a:r>
          </a:p>
          <a:p>
            <a:pPr defTabSz="609585">
              <a:spcBef>
                <a:spcPct val="0"/>
              </a:spcBef>
            </a:pPr>
            <a:endParaRPr lang="en-US" sz="2400" dirty="0"/>
          </a:p>
          <a:p>
            <a:pPr marL="0" indent="0" defTabSz="609585">
              <a:spcBef>
                <a:spcPct val="0"/>
              </a:spcBef>
              <a:buNone/>
            </a:pPr>
            <a:endParaRPr lang="en-US" sz="2400" b="1" dirty="0"/>
          </a:p>
          <a:p>
            <a:pPr marL="0" indent="0" defTabSz="609585">
              <a:spcBef>
                <a:spcPct val="0"/>
              </a:spcBef>
              <a:buNone/>
            </a:pPr>
            <a:endParaRPr lang="en-US" sz="2400" b="1" dirty="0"/>
          </a:p>
          <a:p>
            <a:pPr marL="0" indent="0" defTabSz="609585">
              <a:spcBef>
                <a:spcPct val="0"/>
              </a:spcBef>
              <a:buNone/>
            </a:pPr>
            <a:endParaRPr lang="en-US" sz="2400" b="1" dirty="0"/>
          </a:p>
          <a:p>
            <a:pPr marL="0" indent="0" defTabSz="609585">
              <a:spcBef>
                <a:spcPct val="0"/>
              </a:spcBef>
              <a:buNone/>
            </a:pPr>
            <a:r>
              <a:rPr lang="en-US" sz="2400" b="1" dirty="0"/>
              <a:t>Occupation</a:t>
            </a:r>
            <a:r>
              <a:rPr lang="en-US" sz="2400" dirty="0"/>
              <a:t> – </a:t>
            </a:r>
            <a:r>
              <a:rPr lang="en-US" sz="2300" dirty="0"/>
              <a:t>The  kind of work a person does to earn a living</a:t>
            </a:r>
          </a:p>
          <a:p>
            <a:pPr marL="0" indent="0" defTabSz="609585">
              <a:spcBef>
                <a:spcPct val="0"/>
              </a:spcBef>
              <a:buNone/>
            </a:pPr>
            <a:endParaRPr lang="en-US" sz="2200" dirty="0"/>
          </a:p>
          <a:p>
            <a:pPr marL="0" indent="0" defTabSz="609585">
              <a:spcBef>
                <a:spcPct val="0"/>
              </a:spcBef>
              <a:buNone/>
            </a:pPr>
            <a:r>
              <a:rPr lang="en-US" sz="2000" dirty="0"/>
              <a:t>Examples</a:t>
            </a:r>
            <a:r>
              <a:rPr lang="en-US" sz="2200" dirty="0"/>
              <a:t>:  </a:t>
            </a:r>
            <a:r>
              <a:rPr lang="en-US" sz="2000" i="1" dirty="0"/>
              <a:t>Bank Teller, Nurse, Inspector, Waiter</a:t>
            </a:r>
          </a:p>
          <a:p>
            <a:pPr marL="0" indent="0" defTabSz="609585">
              <a:spcBef>
                <a:spcPct val="0"/>
              </a:spcBef>
              <a:buNone/>
            </a:pPr>
            <a:endParaRPr lang="en-US" sz="2200" i="1" dirty="0"/>
          </a:p>
        </p:txBody>
      </p:sp>
      <p:sp>
        <p:nvSpPr>
          <p:cNvPr id="9" name="TextBox 8">
            <a:extLst>
              <a:ext uri="{FF2B5EF4-FFF2-40B4-BE49-F238E27FC236}">
                <a16:creationId xmlns:a16="http://schemas.microsoft.com/office/drawing/2014/main" id="{8D5E4218-2961-4C90-851B-0BD737E29579}"/>
              </a:ext>
              <a:ext uri="{C183D7F6-B498-43B3-948B-1728B52AA6E4}">
                <adec:decorative xmlns:adec="http://schemas.microsoft.com/office/drawing/2017/decorative" val="1"/>
              </a:ext>
            </a:extLst>
          </p:cNvPr>
          <p:cNvSpPr txBox="1"/>
          <p:nvPr/>
        </p:nvSpPr>
        <p:spPr>
          <a:xfrm>
            <a:off x="1" y="6601865"/>
            <a:ext cx="1222394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6F636A0E-19E8-AF9C-80E2-F48965DACE5C}"/>
              </a:ext>
              <a:ext uri="{C183D7F6-B498-43B3-948B-1728B52AA6E4}">
                <adec:decorative xmlns:adec="http://schemas.microsoft.com/office/drawing/2017/decorative" val="1"/>
              </a:ext>
            </a:extLst>
          </p:cNvPr>
          <p:cNvGrpSpPr/>
          <p:nvPr/>
        </p:nvGrpSpPr>
        <p:grpSpPr>
          <a:xfrm>
            <a:off x="394768" y="428369"/>
            <a:ext cx="3791575" cy="2925856"/>
            <a:chOff x="874210" y="2614461"/>
            <a:chExt cx="2843681" cy="2194392"/>
          </a:xfrm>
        </p:grpSpPr>
        <p:pic>
          <p:nvPicPr>
            <p:cNvPr id="15" name="Picture 14" descr="factor icon">
              <a:extLst>
                <a:ext uri="{FF2B5EF4-FFF2-40B4-BE49-F238E27FC236}">
                  <a16:creationId xmlns:a16="http://schemas.microsoft.com/office/drawing/2014/main" id="{1C49AC57-3048-3B6D-C89D-64AB9E534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634" y="2614461"/>
              <a:ext cx="1184741" cy="1184741"/>
            </a:xfrm>
            <a:prstGeom prst="rect">
              <a:avLst/>
            </a:prstGeom>
          </p:spPr>
        </p:pic>
        <p:pic>
          <p:nvPicPr>
            <p:cNvPr id="16" name="Picture 15" descr="farm icon">
              <a:extLst>
                <a:ext uri="{FF2B5EF4-FFF2-40B4-BE49-F238E27FC236}">
                  <a16:creationId xmlns:a16="http://schemas.microsoft.com/office/drawing/2014/main" id="{F5634FF4-F5B6-7077-F610-13F5E0157B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7439" y="3426314"/>
              <a:ext cx="1382539" cy="1382539"/>
            </a:xfrm>
            <a:prstGeom prst="rect">
              <a:avLst/>
            </a:prstGeom>
          </p:spPr>
        </p:pic>
        <p:pic>
          <p:nvPicPr>
            <p:cNvPr id="17" name="Picture 16" descr="office desk icon">
              <a:extLst>
                <a:ext uri="{FF2B5EF4-FFF2-40B4-BE49-F238E27FC236}">
                  <a16:creationId xmlns:a16="http://schemas.microsoft.com/office/drawing/2014/main" id="{0987C1F6-0E8C-1F9D-601A-D9BF5373EE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2917" y="3169839"/>
              <a:ext cx="1144974" cy="1144974"/>
            </a:xfrm>
            <a:prstGeom prst="rect">
              <a:avLst/>
            </a:prstGeom>
          </p:spPr>
        </p:pic>
        <p:pic>
          <p:nvPicPr>
            <p:cNvPr id="18" name="Picture 17" descr="Hospital icon">
              <a:extLst>
                <a:ext uri="{FF2B5EF4-FFF2-40B4-BE49-F238E27FC236}">
                  <a16:creationId xmlns:a16="http://schemas.microsoft.com/office/drawing/2014/main" id="{904EAA34-6AF4-EA59-CBC3-280CF9EAD7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210" y="3169839"/>
              <a:ext cx="1144974" cy="1144974"/>
            </a:xfrm>
            <a:prstGeom prst="rect">
              <a:avLst/>
            </a:prstGeom>
          </p:spPr>
        </p:pic>
      </p:grpSp>
      <p:cxnSp>
        <p:nvCxnSpPr>
          <p:cNvPr id="22" name="Straight Connector 21">
            <a:extLst>
              <a:ext uri="{FF2B5EF4-FFF2-40B4-BE49-F238E27FC236}">
                <a16:creationId xmlns:a16="http://schemas.microsoft.com/office/drawing/2014/main" id="{0CA0C5FC-F452-0290-E815-2997417CEF08}"/>
              </a:ext>
              <a:ext uri="{C183D7F6-B498-43B3-948B-1728B52AA6E4}">
                <adec:decorative xmlns:adec="http://schemas.microsoft.com/office/drawing/2017/decorative" val="1"/>
              </a:ext>
            </a:extLst>
          </p:cNvPr>
          <p:cNvCxnSpPr>
            <a:cxnSpLocks/>
          </p:cNvCxnSpPr>
          <p:nvPr/>
        </p:nvCxnSpPr>
        <p:spPr>
          <a:xfrm>
            <a:off x="4812634" y="3399425"/>
            <a:ext cx="6995356" cy="0"/>
          </a:xfrm>
          <a:prstGeom prst="line">
            <a:avLst/>
          </a:prstGeom>
          <a:ln w="254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B4C12C-1F10-7239-20E9-708F2B42FF09}"/>
              </a:ext>
              <a:ext uri="{C183D7F6-B498-43B3-948B-1728B52AA6E4}">
                <adec:decorative xmlns:adec="http://schemas.microsoft.com/office/drawing/2017/decorative" val="1"/>
              </a:ext>
            </a:extLst>
          </p:cNvPr>
          <p:cNvCxnSpPr>
            <a:cxnSpLocks/>
          </p:cNvCxnSpPr>
          <p:nvPr/>
        </p:nvCxnSpPr>
        <p:spPr>
          <a:xfrm flipV="1">
            <a:off x="621965" y="3399425"/>
            <a:ext cx="3455184" cy="1793"/>
          </a:xfrm>
          <a:prstGeom prst="line">
            <a:avLst/>
          </a:prstGeom>
          <a:ln w="25400">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7DDD81D-1FE9-4041-4560-64162A2229CB}"/>
              </a:ext>
              <a:ext uri="{C183D7F6-B498-43B3-948B-1728B52AA6E4}">
                <adec:decorative xmlns:adec="http://schemas.microsoft.com/office/drawing/2017/decorative" val="1"/>
              </a:ext>
            </a:extLst>
          </p:cNvPr>
          <p:cNvGrpSpPr/>
          <p:nvPr/>
        </p:nvGrpSpPr>
        <p:grpSpPr>
          <a:xfrm>
            <a:off x="394768" y="3586143"/>
            <a:ext cx="3881439" cy="2783804"/>
            <a:chOff x="394768" y="3586143"/>
            <a:chExt cx="3881439" cy="2783804"/>
          </a:xfrm>
        </p:grpSpPr>
        <p:grpSp>
          <p:nvGrpSpPr>
            <p:cNvPr id="6" name="Group 5" descr="Icons of 4 different occupations including nurse, farm, factory, and office desk.">
              <a:extLst>
                <a:ext uri="{FF2B5EF4-FFF2-40B4-BE49-F238E27FC236}">
                  <a16:creationId xmlns:a16="http://schemas.microsoft.com/office/drawing/2014/main" id="{A77BE017-3003-EAAF-46E1-014007795CF6}"/>
                </a:ext>
              </a:extLst>
            </p:cNvPr>
            <p:cNvGrpSpPr/>
            <p:nvPr/>
          </p:nvGrpSpPr>
          <p:grpSpPr>
            <a:xfrm>
              <a:off x="394768" y="3828453"/>
              <a:ext cx="3881439" cy="2541494"/>
              <a:chOff x="4689873" y="3151586"/>
              <a:chExt cx="2571749" cy="1722833"/>
            </a:xfrm>
          </p:grpSpPr>
          <p:pic>
            <p:nvPicPr>
              <p:cNvPr id="7" name="Picture 6" descr="Lab worker icon">
                <a:extLst>
                  <a:ext uri="{FF2B5EF4-FFF2-40B4-BE49-F238E27FC236}">
                    <a16:creationId xmlns:a16="http://schemas.microsoft.com/office/drawing/2014/main" id="{09A61E7D-E6F0-E7AE-3CD8-FEF23DD172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523" y="3471863"/>
                <a:ext cx="1402556" cy="1402556"/>
              </a:xfrm>
              <a:prstGeom prst="rect">
                <a:avLst/>
              </a:prstGeom>
            </p:spPr>
          </p:pic>
          <p:pic>
            <p:nvPicPr>
              <p:cNvPr id="11" name="Picture 10" descr="nurse icon">
                <a:extLst>
                  <a:ext uri="{FF2B5EF4-FFF2-40B4-BE49-F238E27FC236}">
                    <a16:creationId xmlns:a16="http://schemas.microsoft.com/office/drawing/2014/main" id="{5E0D98C8-A3B1-37AA-3431-19B14FF352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9873" y="3151586"/>
                <a:ext cx="1059656" cy="1059656"/>
              </a:xfrm>
              <a:prstGeom prst="rect">
                <a:avLst/>
              </a:prstGeom>
            </p:spPr>
          </p:pic>
          <p:pic>
            <p:nvPicPr>
              <p:cNvPr id="13" name="Picture 12" descr="mechanic icon">
                <a:extLst>
                  <a:ext uri="{FF2B5EF4-FFF2-40B4-BE49-F238E27FC236}">
                    <a16:creationId xmlns:a16="http://schemas.microsoft.com/office/drawing/2014/main" id="{7DC501D5-C3C4-A0C7-DBDE-C1D6FF8642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80535" y="3205164"/>
                <a:ext cx="1081087" cy="1081087"/>
              </a:xfrm>
              <a:prstGeom prst="rect">
                <a:avLst/>
              </a:prstGeom>
            </p:spPr>
          </p:pic>
        </p:grpSp>
        <p:pic>
          <p:nvPicPr>
            <p:cNvPr id="19" name="Picture 18" descr="farmer icon">
              <a:extLst>
                <a:ext uri="{FF2B5EF4-FFF2-40B4-BE49-F238E27FC236}">
                  <a16:creationId xmlns:a16="http://schemas.microsoft.com/office/drawing/2014/main" id="{E3E7107A-E3BB-4870-75B5-7080C0DC5B50}"/>
                </a:ext>
              </a:extLst>
            </p:cNvPr>
            <p:cNvPicPr>
              <a:picLocks noChangeAspect="1"/>
            </p:cNvPicPr>
            <p:nvPr/>
          </p:nvPicPr>
          <p:blipFill rotWithShape="1">
            <a:blip r:embed="rId11"/>
            <a:srcRect l="23826" t="24604" r="23353" b="22809"/>
            <a:stretch/>
          </p:blipFill>
          <p:spPr>
            <a:xfrm>
              <a:off x="1654291" y="3586143"/>
              <a:ext cx="1323998" cy="1318134"/>
            </a:xfrm>
            <a:prstGeom prst="rect">
              <a:avLst/>
            </a:prstGeom>
          </p:spPr>
        </p:pic>
      </p:grpSp>
      <p:sp>
        <p:nvSpPr>
          <p:cNvPr id="4" name="TextBox 3">
            <a:extLst>
              <a:ext uri="{FF2B5EF4-FFF2-40B4-BE49-F238E27FC236}">
                <a16:creationId xmlns:a16="http://schemas.microsoft.com/office/drawing/2014/main" id="{896BA430-C66B-D6B8-B583-940C1A9A2084}"/>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20</a:t>
            </a:fld>
            <a:endParaRPr lang="en-US" dirty="0">
              <a:solidFill>
                <a:srgbClr val="0F56DC"/>
              </a:solidFill>
              <a:latin typeface="Myriad Web Pro"/>
            </a:endParaRPr>
          </a:p>
        </p:txBody>
      </p:sp>
    </p:spTree>
    <p:extLst>
      <p:ext uri="{BB962C8B-B14F-4D97-AF65-F5344CB8AC3E}">
        <p14:creationId xmlns:p14="http://schemas.microsoft.com/office/powerpoint/2010/main" val="249844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DA8D4-B61D-FD4C-D76A-1B3984E7D146}"/>
              </a:ext>
            </a:extLst>
          </p:cNvPr>
          <p:cNvSpPr>
            <a:spLocks noGrp="1"/>
          </p:cNvSpPr>
          <p:nvPr>
            <p:ph type="title"/>
          </p:nvPr>
        </p:nvSpPr>
        <p:spPr>
          <a:xfrm>
            <a:off x="633805" y="71676"/>
            <a:ext cx="10515600" cy="674918"/>
          </a:xfrm>
        </p:spPr>
        <p:txBody>
          <a:bodyPr>
            <a:normAutofit fontScale="90000"/>
          </a:bodyPr>
          <a:lstStyle/>
          <a:p>
            <a:r>
              <a:rPr lang="en-US" sz="4000" b="1" dirty="0"/>
              <a:t>Collecting and Coding Industry and Occupation Data</a:t>
            </a:r>
          </a:p>
        </p:txBody>
      </p:sp>
      <p:pic>
        <p:nvPicPr>
          <p:cNvPr id="16" name="Picture 15">
            <a:extLst>
              <a:ext uri="{FF2B5EF4-FFF2-40B4-BE49-F238E27FC236}">
                <a16:creationId xmlns:a16="http://schemas.microsoft.com/office/drawing/2014/main" id="{14B4FFA4-70D2-C5C9-0135-EA24291F64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693" y="1127412"/>
            <a:ext cx="914286" cy="904762"/>
          </a:xfrm>
          <a:prstGeom prst="rect">
            <a:avLst/>
          </a:prstGeom>
          <a:ln>
            <a:noFill/>
          </a:ln>
        </p:spPr>
      </p:pic>
      <p:sp>
        <p:nvSpPr>
          <p:cNvPr id="17" name="TextBox 16">
            <a:extLst>
              <a:ext uri="{FF2B5EF4-FFF2-40B4-BE49-F238E27FC236}">
                <a16:creationId xmlns:a16="http://schemas.microsoft.com/office/drawing/2014/main" id="{01BC0911-AA19-4174-AC78-744669578AF5}"/>
              </a:ext>
              <a:ext uri="{C183D7F6-B498-43B3-948B-1728B52AA6E4}">
                <adec:decorative xmlns:adec="http://schemas.microsoft.com/office/drawing/2017/decorative" val="0"/>
              </a:ext>
            </a:extLst>
          </p:cNvPr>
          <p:cNvSpPr txBox="1"/>
          <p:nvPr/>
        </p:nvSpPr>
        <p:spPr>
          <a:xfrm>
            <a:off x="1042596" y="703440"/>
            <a:ext cx="3931920" cy="369332"/>
          </a:xfrm>
          <a:prstGeom prst="rect">
            <a:avLst/>
          </a:prstGeom>
          <a:solidFill>
            <a:schemeClr val="accent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Collect</a:t>
            </a:r>
          </a:p>
        </p:txBody>
      </p:sp>
      <p:sp>
        <p:nvSpPr>
          <p:cNvPr id="20" name="TextBox 19">
            <a:extLst>
              <a:ext uri="{FF2B5EF4-FFF2-40B4-BE49-F238E27FC236}">
                <a16:creationId xmlns:a16="http://schemas.microsoft.com/office/drawing/2014/main" id="{9FB9B1D8-9E2C-B15C-E511-7DAB0A62B812}"/>
              </a:ext>
            </a:extLst>
          </p:cNvPr>
          <p:cNvSpPr txBox="1">
            <a:spLocks/>
          </p:cNvSpPr>
          <p:nvPr/>
        </p:nvSpPr>
        <p:spPr>
          <a:xfrm>
            <a:off x="1042595" y="1072773"/>
            <a:ext cx="3931919" cy="458896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Collect </a:t>
            </a:r>
            <a:r>
              <a:rPr kumimoji="0" lang="en-US" sz="16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BOTH</a:t>
            </a: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 industry &amp; occupation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Collect </a:t>
            </a:r>
            <a:r>
              <a:rPr kumimoji="0" lang="en-US" sz="16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free text </a:t>
            </a: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descriptions </a:t>
            </a:r>
            <a:r>
              <a:rPr kumimoji="0" lang="en-US" sz="1600" b="1" i="0" u="none" strike="noStrike" kern="1200" cap="none" spc="0" normalizeH="0" baseline="0" noProof="0" dirty="0">
                <a:ln>
                  <a:noFill/>
                </a:ln>
                <a:solidFill>
                  <a:srgbClr val="C00000"/>
                </a:solidFill>
                <a:effectLst/>
                <a:uLnTx/>
                <a:uFillTx/>
                <a:latin typeface="Open Sans" panose="020B0606030504020204" pitchFamily="34" charset="0"/>
                <a:ea typeface="+mn-ea"/>
                <a:cs typeface="+mn-cs"/>
              </a:rPr>
              <a:t>NOT dropdowns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How to ask for I&amp;O: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Industry: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0" name="Picture 9" descr="What kind of business or industry do you work in? Insert free text response here">
            <a:extLst>
              <a:ext uri="{FF2B5EF4-FFF2-40B4-BE49-F238E27FC236}">
                <a16:creationId xmlns:a16="http://schemas.microsoft.com/office/drawing/2014/main" id="{195DBC4F-CEE9-F6C4-F63E-C3843D69F3D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88028" y="4007270"/>
            <a:ext cx="3841052" cy="542354"/>
          </a:xfrm>
          <a:prstGeom prst="rect">
            <a:avLst/>
          </a:prstGeom>
        </p:spPr>
      </p:pic>
      <p:pic>
        <p:nvPicPr>
          <p:cNvPr id="13" name="Picture 12" descr="What kind of job do you do? Insert free text response here">
            <a:extLst>
              <a:ext uri="{FF2B5EF4-FFF2-40B4-BE49-F238E27FC236}">
                <a16:creationId xmlns:a16="http://schemas.microsoft.com/office/drawing/2014/main" id="{3A48FBFF-9E38-4C95-E58C-32A4CA83DFCE}"/>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88028" y="4944071"/>
            <a:ext cx="2570607" cy="534924"/>
          </a:xfrm>
          <a:prstGeom prst="rect">
            <a:avLst/>
          </a:prstGeom>
        </p:spPr>
      </p:pic>
      <p:grpSp>
        <p:nvGrpSpPr>
          <p:cNvPr id="11" name="Group 10" descr="Code Industry and Occupation bullets">
            <a:extLst>
              <a:ext uri="{FF2B5EF4-FFF2-40B4-BE49-F238E27FC236}">
                <a16:creationId xmlns:a16="http://schemas.microsoft.com/office/drawing/2014/main" id="{1EF82B95-4C7F-258C-B86C-7FCF8383B39D}"/>
              </a:ext>
            </a:extLst>
          </p:cNvPr>
          <p:cNvGrpSpPr/>
          <p:nvPr/>
        </p:nvGrpSpPr>
        <p:grpSpPr>
          <a:xfrm>
            <a:off x="6693050" y="721065"/>
            <a:ext cx="3931920" cy="4950268"/>
            <a:chOff x="6693050" y="721064"/>
            <a:chExt cx="3931920" cy="5060234"/>
          </a:xfrm>
        </p:grpSpPr>
        <p:sp>
          <p:nvSpPr>
            <p:cNvPr id="21" name="TextBox 20">
              <a:extLst>
                <a:ext uri="{FF2B5EF4-FFF2-40B4-BE49-F238E27FC236}">
                  <a16:creationId xmlns:a16="http://schemas.microsoft.com/office/drawing/2014/main" id="{68A40F13-A58C-D13F-8075-88C5E48E9044}"/>
                </a:ext>
              </a:extLst>
            </p:cNvPr>
            <p:cNvSpPr txBox="1">
              <a:spLocks/>
            </p:cNvSpPr>
            <p:nvPr/>
          </p:nvSpPr>
          <p:spPr>
            <a:xfrm>
              <a:off x="6693050" y="1090395"/>
              <a:ext cx="3931920" cy="4690903"/>
            </a:xfrm>
            <a:prstGeom prst="rect">
              <a:avLst/>
            </a:prstGeom>
            <a:noFill/>
            <a:ln>
              <a:solidFill>
                <a:schemeClr val="tx1"/>
              </a:solidFill>
            </a:ln>
          </p:spPr>
          <p:txBody>
            <a:bodyPr wrap="square" rtlCol="0">
              <a:noAutofit/>
            </a:bodyPr>
            <a:lstStyle>
              <a:defPPr>
                <a:defRPr lang="en-US"/>
              </a:def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Industry &amp; occupation codes are </a:t>
              </a:r>
              <a:r>
                <a:rPr kumimoji="0" lang="en-US" sz="16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standardized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Different </a:t>
              </a:r>
              <a:r>
                <a:rPr kumimoji="0" lang="en-US" sz="16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classification systems </a:t>
              </a: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for coding I&amp;O data</a:t>
              </a:r>
              <a:endParaRPr kumimoji="0" lang="en-US" sz="18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Use NIOCCS to </a:t>
              </a:r>
              <a:r>
                <a:rPr kumimoji="0" lang="en-US" sz="1600" b="1" i="0" u="none" strike="noStrike" kern="1200" cap="none" spc="0" normalizeH="0" baseline="0" noProof="0" dirty="0">
                  <a:ln>
                    <a:noFill/>
                  </a:ln>
                  <a:solidFill>
                    <a:srgbClr val="4472C4"/>
                  </a:solidFill>
                  <a:effectLst/>
                  <a:uLnTx/>
                  <a:uFillTx/>
                  <a:latin typeface="Open Sans" panose="020B0606030504020204" pitchFamily="34" charset="0"/>
                  <a:ea typeface="+mn-ea"/>
                  <a:cs typeface="+mn-cs"/>
                </a:rPr>
                <a:t>autocode</a:t>
              </a:r>
              <a:r>
                <a:rPr kumimoji="0" lang="en-US" sz="1600" b="0" i="0" u="none" strike="noStrike" kern="1200" cap="none" spc="0" normalizeH="0" baseline="0" noProof="0" dirty="0">
                  <a:ln>
                    <a:noFill/>
                  </a:ln>
                  <a:solidFill>
                    <a:srgbClr val="44546A"/>
                  </a:solidFill>
                  <a:effectLst/>
                  <a:uLnTx/>
                  <a:uFillTx/>
                  <a:latin typeface="Open Sans" panose="020B0606030504020204" pitchFamily="34" charset="0"/>
                  <a:ea typeface="+mn-ea"/>
                  <a:cs typeface="+mn-cs"/>
                </a:rPr>
                <a:t> free text I&amp;O data as it’s collected in real-time (single record) or after collection is complete (multiple records)</a:t>
              </a:r>
            </a:p>
          </p:txBody>
        </p:sp>
        <p:sp>
          <p:nvSpPr>
            <p:cNvPr id="18" name="TextBox 17">
              <a:extLst>
                <a:ext uri="{FF2B5EF4-FFF2-40B4-BE49-F238E27FC236}">
                  <a16:creationId xmlns:a16="http://schemas.microsoft.com/office/drawing/2014/main" id="{5A8CC3D7-380A-46A5-A074-14283AD46580}"/>
                </a:ext>
              </a:extLst>
            </p:cNvPr>
            <p:cNvSpPr txBox="1">
              <a:spLocks/>
            </p:cNvSpPr>
            <p:nvPr/>
          </p:nvSpPr>
          <p:spPr>
            <a:xfrm>
              <a:off x="6693050" y="721064"/>
              <a:ext cx="3931920" cy="369332"/>
            </a:xfrm>
            <a:prstGeom prst="rect">
              <a:avLst/>
            </a:prstGeom>
            <a:solidFill>
              <a:schemeClr val="accent5"/>
            </a:solidFill>
            <a:ln>
              <a:solidFill>
                <a:schemeClr val="tx1"/>
              </a:solidFill>
            </a:ln>
          </p:spPr>
          <p:txBody>
            <a:bodyPr wrap="square" rtlCol="0">
              <a:spAutoFit/>
            </a:bodyPr>
            <a:lstStyle>
              <a:defPPr>
                <a:defRPr lang="en-US"/>
              </a:defPPr>
              <a:lvl1pPr algn="ctr">
                <a:defRPr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Code</a:t>
              </a:r>
            </a:p>
          </p:txBody>
        </p:sp>
      </p:grpSp>
      <p:grpSp>
        <p:nvGrpSpPr>
          <p:cNvPr id="26" name="Group 25">
            <a:extLst>
              <a:ext uri="{FF2B5EF4-FFF2-40B4-BE49-F238E27FC236}">
                <a16:creationId xmlns:a16="http://schemas.microsoft.com/office/drawing/2014/main" id="{02C27FEE-DCC3-7C6D-29C5-E759ECC6AF38}"/>
              </a:ext>
              <a:ext uri="{C183D7F6-B498-43B3-948B-1728B52AA6E4}">
                <adec:decorative xmlns:adec="http://schemas.microsoft.com/office/drawing/2017/decorative" val="1"/>
              </a:ext>
            </a:extLst>
          </p:cNvPr>
          <p:cNvGrpSpPr/>
          <p:nvPr/>
        </p:nvGrpSpPr>
        <p:grpSpPr>
          <a:xfrm>
            <a:off x="6066136" y="5908255"/>
            <a:ext cx="5083269" cy="515389"/>
            <a:chOff x="3565876" y="6064014"/>
            <a:chExt cx="5083269" cy="515389"/>
          </a:xfrm>
        </p:grpSpPr>
        <p:sp>
          <p:nvSpPr>
            <p:cNvPr id="15" name="TextBox 14" descr="Link to Collecting and Using Industry and Occupation website. https://www.cdc.gov/niosh/topics/coding/&#10;">
              <a:extLst>
                <a:ext uri="{FF2B5EF4-FFF2-40B4-BE49-F238E27FC236}">
                  <a16:creationId xmlns:a16="http://schemas.microsoft.com/office/drawing/2014/main" id="{D3B45875-D877-022A-D3F7-768D3851E45D}"/>
                </a:ext>
              </a:extLst>
            </p:cNvPr>
            <p:cNvSpPr txBox="1"/>
            <p:nvPr/>
          </p:nvSpPr>
          <p:spPr>
            <a:xfrm>
              <a:off x="3980326" y="6137042"/>
              <a:ext cx="46688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https://www.cdc.gov/niosh/topics/coding/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descr="A picture containing icon&#10;&#10;Description automatically generated">
              <a:extLst>
                <a:ext uri="{FF2B5EF4-FFF2-40B4-BE49-F238E27FC236}">
                  <a16:creationId xmlns:a16="http://schemas.microsoft.com/office/drawing/2014/main" id="{E539D61E-FAB8-C9B3-7CC7-DD68915FCC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5876" y="6064014"/>
              <a:ext cx="515389" cy="515389"/>
            </a:xfrm>
            <a:prstGeom prst="rect">
              <a:avLst/>
            </a:prstGeom>
          </p:spPr>
        </p:pic>
      </p:grpSp>
      <p:pic>
        <p:nvPicPr>
          <p:cNvPr id="14" name="Content Placeholder 13">
            <a:extLst>
              <a:ext uri="{FF2B5EF4-FFF2-40B4-BE49-F238E27FC236}">
                <a16:creationId xmlns:a16="http://schemas.microsoft.com/office/drawing/2014/main" id="{4AEF0149-82EE-A43D-B95A-DFD36F9EEEC1}"/>
              </a:ext>
              <a:ext uri="{C183D7F6-B498-43B3-948B-1728B52AA6E4}">
                <adec:decorative xmlns:adec="http://schemas.microsoft.com/office/drawing/2017/decorative" val="1"/>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8104991" y="1093560"/>
            <a:ext cx="1400000" cy="990476"/>
          </a:xfrm>
          <a:prstGeom prst="rect">
            <a:avLst/>
          </a:prstGeom>
          <a:ln>
            <a:noFill/>
          </a:ln>
        </p:spPr>
      </p:pic>
      <p:sp>
        <p:nvSpPr>
          <p:cNvPr id="3" name="TextBox 2">
            <a:extLst>
              <a:ext uri="{FF2B5EF4-FFF2-40B4-BE49-F238E27FC236}">
                <a16:creationId xmlns:a16="http://schemas.microsoft.com/office/drawing/2014/main" id="{4EEE4484-105A-FE9F-FE76-AAAB5829D208}"/>
              </a:ext>
              <a:ext uri="{C183D7F6-B498-43B3-948B-1728B52AA6E4}">
                <adec:decorative xmlns:adec="http://schemas.microsoft.com/office/drawing/2017/decorative" val="1"/>
              </a:ext>
            </a:extLst>
          </p:cNvPr>
          <p:cNvSpPr txBox="1"/>
          <p:nvPr/>
        </p:nvSpPr>
        <p:spPr>
          <a:xfrm>
            <a:off x="-333" y="6591107"/>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33" descr="Qr code: https://www.cdc.gov/niosh/topics/coding/&#10;">
            <a:extLst>
              <a:ext uri="{FF2B5EF4-FFF2-40B4-BE49-F238E27FC236}">
                <a16:creationId xmlns:a16="http://schemas.microsoft.com/office/drawing/2014/main" id="{042EE519-2A38-4D16-910B-23108429A1BA}"/>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6501" y="5439072"/>
            <a:ext cx="1084421" cy="1084421"/>
          </a:xfrm>
          <a:prstGeom prst="rect">
            <a:avLst/>
          </a:prstGeom>
        </p:spPr>
      </p:pic>
      <p:sp>
        <p:nvSpPr>
          <p:cNvPr id="2" name="TextBox 1">
            <a:extLst>
              <a:ext uri="{FF2B5EF4-FFF2-40B4-BE49-F238E27FC236}">
                <a16:creationId xmlns:a16="http://schemas.microsoft.com/office/drawing/2014/main" id="{A27FBBDB-8B1E-41F8-21C9-5B701627F79E}"/>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21</a:t>
            </a:fld>
            <a:endParaRPr lang="en-US" dirty="0">
              <a:solidFill>
                <a:srgbClr val="0F56DC"/>
              </a:solidFill>
              <a:latin typeface="Myriad Web Pro"/>
            </a:endParaRPr>
          </a:p>
        </p:txBody>
      </p:sp>
    </p:spTree>
    <p:extLst>
      <p:ext uri="{BB962C8B-B14F-4D97-AF65-F5344CB8AC3E}">
        <p14:creationId xmlns:p14="http://schemas.microsoft.com/office/powerpoint/2010/main" val="42322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3">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
            <a:ext cx="6002949" cy="1086522"/>
          </a:xfrm>
        </p:spPr>
        <p:txBody>
          <a:bodyPr vert="horz" lIns="91440" tIns="45720" rIns="91440" bIns="45720" rtlCol="0" anchor="ctr">
            <a:normAutofit/>
          </a:bodyPr>
          <a:lstStyle/>
          <a:p>
            <a:pPr>
              <a:lnSpc>
                <a:spcPct val="90000"/>
              </a:lnSpc>
            </a:pPr>
            <a:r>
              <a:rPr lang="en-US" sz="4400" dirty="0">
                <a:solidFill>
                  <a:schemeClr val="tx1"/>
                </a:solidFill>
                <a:latin typeface="+mj-lt"/>
              </a:rPr>
              <a:t>NIOCCS – What Is It?</a:t>
            </a:r>
          </a:p>
        </p:txBody>
      </p:sp>
      <p:sp>
        <p:nvSpPr>
          <p:cNvPr id="3" name="Text Placeholder 2"/>
          <p:cNvSpPr>
            <a:spLocks noGrp="1"/>
          </p:cNvSpPr>
          <p:nvPr>
            <p:ph type="body" sz="quarter" idx="10"/>
          </p:nvPr>
        </p:nvSpPr>
        <p:spPr>
          <a:xfrm>
            <a:off x="51383" y="1227453"/>
            <a:ext cx="6782441" cy="4681649"/>
          </a:xfrm>
        </p:spPr>
        <p:txBody>
          <a:bodyPr vert="horz" lIns="91440" tIns="45720" rIns="91440" bIns="45720" rtlCol="0">
            <a:normAutofit lnSpcReduction="10000"/>
          </a:bodyPr>
          <a:lstStyle/>
          <a:p>
            <a:pPr marL="609538" indent="-228600">
              <a:buFont typeface="Arial" panose="020B0604020202020204" pitchFamily="34" charset="0"/>
              <a:buChar char="•"/>
            </a:pPr>
            <a:r>
              <a:rPr lang="en-US" sz="2400" dirty="0">
                <a:solidFill>
                  <a:schemeClr val="tx1"/>
                </a:solidFill>
              </a:rPr>
              <a:t>NIOSH developed the </a:t>
            </a:r>
            <a:r>
              <a:rPr lang="en-US" sz="2400" b="1" dirty="0">
                <a:solidFill>
                  <a:schemeClr val="accent4">
                    <a:lumMod val="60000"/>
                    <a:lumOff val="40000"/>
                  </a:schemeClr>
                </a:solidFill>
              </a:rPr>
              <a:t>NIOSH Industry and Occupation Computerized Coding System (NIOCCS)</a:t>
            </a:r>
            <a:r>
              <a:rPr lang="en-US" sz="2400" dirty="0">
                <a:solidFill>
                  <a:schemeClr val="tx1"/>
                </a:solidFill>
              </a:rPr>
              <a:t>, a web-based software platform, used to translate industry and occupation (I&amp;O) narratives into standardized I&amp;O codes </a:t>
            </a:r>
          </a:p>
          <a:p>
            <a:pPr marL="609538" indent="-228600">
              <a:buFont typeface="Arial" panose="020B0604020202020204" pitchFamily="34" charset="0"/>
              <a:buChar char="•"/>
            </a:pPr>
            <a:endParaRPr lang="en-US" sz="2400" dirty="0">
              <a:solidFill>
                <a:schemeClr val="tx1"/>
              </a:solidFill>
            </a:endParaRPr>
          </a:p>
          <a:p>
            <a:pPr marL="609538" indent="-228600">
              <a:buFont typeface="Arial" panose="020B0604020202020204" pitchFamily="34" charset="0"/>
              <a:buChar char="•"/>
            </a:pPr>
            <a:r>
              <a:rPr lang="en-US" sz="2400" dirty="0">
                <a:solidFill>
                  <a:schemeClr val="tx1"/>
                </a:solidFill>
              </a:rPr>
              <a:t>NIOCCS is </a:t>
            </a:r>
            <a:r>
              <a:rPr lang="en-US" sz="2400" b="1" dirty="0">
                <a:solidFill>
                  <a:schemeClr val="accent4">
                    <a:lumMod val="60000"/>
                    <a:lumOff val="40000"/>
                  </a:schemeClr>
                </a:solidFill>
              </a:rPr>
              <a:t>free</a:t>
            </a:r>
            <a:r>
              <a:rPr lang="en-US" sz="2400" dirty="0">
                <a:solidFill>
                  <a:schemeClr val="tx1"/>
                </a:solidFill>
              </a:rPr>
              <a:t> and makes coding I&amp;O data </a:t>
            </a:r>
            <a:r>
              <a:rPr lang="en-US" sz="2400" b="1" dirty="0">
                <a:solidFill>
                  <a:schemeClr val="accent4">
                    <a:lumMod val="60000"/>
                    <a:lumOff val="40000"/>
                  </a:schemeClr>
                </a:solidFill>
              </a:rPr>
              <a:t>easy, fast, and consistent</a:t>
            </a:r>
            <a:r>
              <a:rPr lang="en-US" sz="2400" b="1" dirty="0">
                <a:solidFill>
                  <a:schemeClr val="accent1"/>
                </a:solidFill>
              </a:rPr>
              <a:t> </a:t>
            </a:r>
            <a:r>
              <a:rPr lang="en-US" sz="2400" dirty="0">
                <a:solidFill>
                  <a:schemeClr val="tx1"/>
                </a:solidFill>
              </a:rPr>
              <a:t>– it has been used to code hundreds of millions of records to date</a:t>
            </a:r>
          </a:p>
          <a:p>
            <a:pPr marL="609538" indent="-228600">
              <a:buFont typeface="Arial" panose="020B0604020202020204" pitchFamily="34" charset="0"/>
              <a:buChar char="•"/>
            </a:pPr>
            <a:endParaRPr lang="en-US" sz="2400" dirty="0">
              <a:solidFill>
                <a:schemeClr val="tx1"/>
              </a:solidFill>
            </a:endParaRPr>
          </a:p>
          <a:p>
            <a:pPr marL="609538" indent="-228600">
              <a:buFont typeface="Arial" panose="020B0604020202020204" pitchFamily="34" charset="0"/>
              <a:buChar char="•"/>
            </a:pPr>
            <a:r>
              <a:rPr lang="en-US" sz="2400" b="1" dirty="0">
                <a:solidFill>
                  <a:schemeClr val="accent4">
                    <a:lumMod val="60000"/>
                    <a:lumOff val="40000"/>
                  </a:schemeClr>
                </a:solidFill>
              </a:rPr>
              <a:t>Modernizes public health surveillance systems </a:t>
            </a:r>
            <a:r>
              <a:rPr lang="en-US" sz="2400" dirty="0">
                <a:solidFill>
                  <a:schemeClr val="tx1"/>
                </a:solidFill>
              </a:rPr>
              <a:t>to enable rapid assessment of how people’s jobs impact their health and safety </a:t>
            </a:r>
          </a:p>
          <a:p>
            <a:pPr indent="-228600">
              <a:buFont typeface="Arial" panose="020B0604020202020204" pitchFamily="34" charset="0"/>
              <a:buChar char="•"/>
            </a:pPr>
            <a:endParaRPr lang="en-US" sz="2400" dirty="0">
              <a:solidFill>
                <a:schemeClr val="tx1"/>
              </a:solidFill>
            </a:endParaRPr>
          </a:p>
        </p:txBody>
      </p:sp>
      <p:pic>
        <p:nvPicPr>
          <p:cNvPr id="11" name="Picture 10" descr="NIOCCS Logo">
            <a:extLst>
              <a:ext uri="{FF2B5EF4-FFF2-40B4-BE49-F238E27FC236}">
                <a16:creationId xmlns:a16="http://schemas.microsoft.com/office/drawing/2014/main" id="{1E9C7CD2-4898-5240-25FC-093E03FBF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203" y="309092"/>
            <a:ext cx="1886213" cy="1086002"/>
          </a:xfrm>
          <a:prstGeom prst="rect">
            <a:avLst/>
          </a:prstGeom>
        </p:spPr>
      </p:pic>
      <p:pic>
        <p:nvPicPr>
          <p:cNvPr id="13" name="Picture 12" descr="Qr code for NIOCCS website: https://csams.cdc.gov/nioccs/">
            <a:extLst>
              <a:ext uri="{FF2B5EF4-FFF2-40B4-BE49-F238E27FC236}">
                <a16:creationId xmlns:a16="http://schemas.microsoft.com/office/drawing/2014/main" id="{BF693297-99B4-6F27-3573-5D12AF454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579" y="163774"/>
            <a:ext cx="1811442" cy="1811442"/>
          </a:xfrm>
          <a:prstGeom prst="rect">
            <a:avLst/>
          </a:prstGeom>
        </p:spPr>
      </p:pic>
      <p:pic>
        <p:nvPicPr>
          <p:cNvPr id="4" name="Picture 3" descr="Industry and Occupation Coding icon">
            <a:extLst>
              <a:ext uri="{FF2B5EF4-FFF2-40B4-BE49-F238E27FC236}">
                <a16:creationId xmlns:a16="http://schemas.microsoft.com/office/drawing/2014/main" id="{8B0988C8-8D4B-42EC-83E5-3C5821502251}"/>
              </a:ext>
            </a:extLst>
          </p:cNvPr>
          <p:cNvPicPr>
            <a:picLocks noChangeAspect="1"/>
          </p:cNvPicPr>
          <p:nvPr/>
        </p:nvPicPr>
        <p:blipFill rotWithShape="1">
          <a:blip r:embed="rId5"/>
          <a:srcRect t="28783" r="1" b="510"/>
          <a:stretch/>
        </p:blipFill>
        <p:spPr>
          <a:xfrm>
            <a:off x="8976958" y="2667979"/>
            <a:ext cx="2993365" cy="2189821"/>
          </a:xfrm>
          <a:prstGeom prst="rect">
            <a:avLst/>
          </a:prstGeom>
        </p:spPr>
      </p:pic>
      <p:sp>
        <p:nvSpPr>
          <p:cNvPr id="6" name="TextBox 5">
            <a:extLst>
              <a:ext uri="{FF2B5EF4-FFF2-40B4-BE49-F238E27FC236}">
                <a16:creationId xmlns:a16="http://schemas.microsoft.com/office/drawing/2014/main" id="{BFE6F455-C687-1315-0F24-BFE30923BDB3}"/>
              </a:ext>
              <a:ext uri="{C183D7F6-B498-43B3-948B-1728B52AA6E4}">
                <adec:decorative xmlns:adec="http://schemas.microsoft.com/office/drawing/2017/decorative" val="1"/>
              </a:ext>
            </a:extLst>
          </p:cNvPr>
          <p:cNvSpPr txBox="1"/>
          <p:nvPr/>
        </p:nvSpPr>
        <p:spPr>
          <a:xfrm>
            <a:off x="-11092" y="6601865"/>
            <a:ext cx="12203091"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FF379C7-F137-C91E-4C40-1F028F959536}"/>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22</a:t>
            </a:fld>
            <a:endParaRPr lang="en-US" dirty="0">
              <a:solidFill>
                <a:srgbClr val="0F56DC"/>
              </a:solidFill>
              <a:latin typeface="Myriad Web Pro"/>
            </a:endParaRPr>
          </a:p>
        </p:txBody>
      </p:sp>
    </p:spTree>
    <p:extLst>
      <p:ext uri="{BB962C8B-B14F-4D97-AF65-F5344CB8AC3E}">
        <p14:creationId xmlns:p14="http://schemas.microsoft.com/office/powerpoint/2010/main" val="318475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3">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
            <a:ext cx="6002949" cy="1086522"/>
          </a:xfrm>
        </p:spPr>
        <p:txBody>
          <a:bodyPr vert="horz" lIns="91440" tIns="45720" rIns="91440" bIns="45720" rtlCol="0" anchor="ctr">
            <a:normAutofit/>
          </a:bodyPr>
          <a:lstStyle/>
          <a:p>
            <a:pPr>
              <a:lnSpc>
                <a:spcPct val="90000"/>
              </a:lnSpc>
            </a:pPr>
            <a:r>
              <a:rPr lang="en-US" sz="4400" dirty="0">
                <a:solidFill>
                  <a:schemeClr val="tx1"/>
                </a:solidFill>
                <a:latin typeface="+mj-lt"/>
              </a:rPr>
              <a:t>NIOCCS – Who Uses It?</a:t>
            </a:r>
          </a:p>
        </p:txBody>
      </p:sp>
      <p:sp>
        <p:nvSpPr>
          <p:cNvPr id="3" name="Text Placeholder 2"/>
          <p:cNvSpPr>
            <a:spLocks noGrp="1"/>
          </p:cNvSpPr>
          <p:nvPr>
            <p:ph type="body" sz="quarter" idx="10"/>
          </p:nvPr>
        </p:nvSpPr>
        <p:spPr>
          <a:xfrm>
            <a:off x="199825" y="990227"/>
            <a:ext cx="6782441" cy="5346027"/>
          </a:xfrm>
        </p:spPr>
        <p:txBody>
          <a:bodyPr vert="horz" lIns="91440" tIns="45720" rIns="91440" bIns="45720" rtlCol="0">
            <a:normAutofit fontScale="85000" lnSpcReduction="20000"/>
          </a:bodyPr>
          <a:lstStyle/>
          <a:p>
            <a:r>
              <a:rPr lang="en-US" sz="2800" dirty="0">
                <a:solidFill>
                  <a:schemeClr val="tx1"/>
                </a:solidFill>
              </a:rPr>
              <a:t>NIOCCS has </a:t>
            </a:r>
            <a:r>
              <a:rPr lang="en-US" sz="2800" b="1" dirty="0">
                <a:solidFill>
                  <a:schemeClr val="accent4">
                    <a:lumMod val="60000"/>
                    <a:lumOff val="40000"/>
                  </a:schemeClr>
                </a:solidFill>
              </a:rPr>
              <a:t>over 1200 user accounts </a:t>
            </a:r>
          </a:p>
          <a:p>
            <a:pPr marL="1142883" lvl="2" indent="-609538">
              <a:buClr>
                <a:srgbClr val="695E4A"/>
              </a:buClr>
              <a:buFont typeface="Wingdings" panose="05000000000000000000" pitchFamily="2" charset="2"/>
              <a:buChar char="§"/>
            </a:pPr>
            <a:endParaRPr lang="en-US" sz="2800" dirty="0">
              <a:solidFill>
                <a:schemeClr val="tx1"/>
              </a:solidFill>
            </a:endParaRPr>
          </a:p>
          <a:p>
            <a:r>
              <a:rPr lang="en-US" sz="2800" b="1" dirty="0">
                <a:solidFill>
                  <a:schemeClr val="accent4">
                    <a:lumMod val="60000"/>
                    <a:lumOff val="40000"/>
                  </a:schemeClr>
                </a:solidFill>
              </a:rPr>
              <a:t>Global user base </a:t>
            </a:r>
            <a:r>
              <a:rPr lang="en-US" sz="2800" dirty="0">
                <a:solidFill>
                  <a:schemeClr val="tx1"/>
                </a:solidFill>
              </a:rPr>
              <a:t>includes US and 25 other countries</a:t>
            </a:r>
          </a:p>
          <a:p>
            <a:endParaRPr lang="en-US" sz="2800" dirty="0">
              <a:solidFill>
                <a:schemeClr val="tx1"/>
              </a:solidFill>
            </a:endParaRPr>
          </a:p>
          <a:p>
            <a:r>
              <a:rPr lang="en-US" sz="2800" dirty="0">
                <a:solidFill>
                  <a:schemeClr val="tx1"/>
                </a:solidFill>
              </a:rPr>
              <a:t>Used by </a:t>
            </a:r>
            <a:r>
              <a:rPr lang="en-US" sz="2800" b="1" dirty="0">
                <a:solidFill>
                  <a:schemeClr val="accent4">
                    <a:lumMod val="60000"/>
                    <a:lumOff val="40000"/>
                  </a:schemeClr>
                </a:solidFill>
              </a:rPr>
              <a:t>variety of organizations </a:t>
            </a:r>
            <a:r>
              <a:rPr lang="en-US" sz="2800" dirty="0">
                <a:solidFill>
                  <a:schemeClr val="tx1"/>
                </a:solidFill>
              </a:rPr>
              <a:t>that collect and/or evaluate information using I&amp;O including:</a:t>
            </a:r>
          </a:p>
          <a:p>
            <a:pPr lvl="1">
              <a:lnSpc>
                <a:spcPct val="150000"/>
              </a:lnSpc>
            </a:pPr>
            <a:r>
              <a:rPr lang="en-US" sz="2800" dirty="0">
                <a:solidFill>
                  <a:schemeClr val="tx1"/>
                </a:solidFill>
              </a:rPr>
              <a:t>Occupational researchers</a:t>
            </a:r>
          </a:p>
          <a:p>
            <a:pPr lvl="1">
              <a:lnSpc>
                <a:spcPct val="150000"/>
              </a:lnSpc>
            </a:pPr>
            <a:r>
              <a:rPr lang="en-US" sz="2800" dirty="0">
                <a:solidFill>
                  <a:schemeClr val="tx1"/>
                </a:solidFill>
              </a:rPr>
              <a:t>Federal government agencies</a:t>
            </a:r>
          </a:p>
          <a:p>
            <a:pPr lvl="1">
              <a:lnSpc>
                <a:spcPct val="150000"/>
              </a:lnSpc>
            </a:pPr>
            <a:r>
              <a:rPr lang="en-US" sz="2800" dirty="0">
                <a:solidFill>
                  <a:schemeClr val="tx1"/>
                </a:solidFill>
              </a:rPr>
              <a:t>State/local health departments</a:t>
            </a:r>
          </a:p>
          <a:p>
            <a:pPr lvl="1">
              <a:lnSpc>
                <a:spcPct val="150000"/>
              </a:lnSpc>
            </a:pPr>
            <a:r>
              <a:rPr lang="en-US" sz="2800" dirty="0">
                <a:solidFill>
                  <a:schemeClr val="tx1"/>
                </a:solidFill>
              </a:rPr>
              <a:t>Academic institutions</a:t>
            </a:r>
          </a:p>
          <a:p>
            <a:pPr lvl="1">
              <a:lnSpc>
                <a:spcPct val="150000"/>
              </a:lnSpc>
            </a:pPr>
            <a:r>
              <a:rPr lang="en-US" sz="2800" dirty="0">
                <a:solidFill>
                  <a:schemeClr val="tx1"/>
                </a:solidFill>
              </a:rPr>
              <a:t>Cancer registries, etc.</a:t>
            </a:r>
          </a:p>
          <a:p>
            <a:pPr indent="-228600">
              <a:buFont typeface="Arial" panose="020B0604020202020204" pitchFamily="34" charset="0"/>
              <a:buChar char="•"/>
            </a:pPr>
            <a:endParaRPr lang="en-US" sz="2400" dirty="0">
              <a:solidFill>
                <a:schemeClr val="tx1"/>
              </a:solidFill>
            </a:endParaRPr>
          </a:p>
        </p:txBody>
      </p:sp>
      <p:pic>
        <p:nvPicPr>
          <p:cNvPr id="9" name="Picture 8" descr="NIOCCS Logo">
            <a:extLst>
              <a:ext uri="{FF2B5EF4-FFF2-40B4-BE49-F238E27FC236}">
                <a16:creationId xmlns:a16="http://schemas.microsoft.com/office/drawing/2014/main" id="{9F7AC33F-5372-C0CB-50FA-F53242881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203" y="345668"/>
            <a:ext cx="1886213" cy="1086002"/>
          </a:xfrm>
          <a:prstGeom prst="rect">
            <a:avLst/>
          </a:prstGeom>
        </p:spPr>
      </p:pic>
      <p:pic>
        <p:nvPicPr>
          <p:cNvPr id="7" name="Picture 6" descr="Qr code for NIOCCS website: https://csams.cdc.gov/nioccs/">
            <a:extLst>
              <a:ext uri="{FF2B5EF4-FFF2-40B4-BE49-F238E27FC236}">
                <a16:creationId xmlns:a16="http://schemas.microsoft.com/office/drawing/2014/main" id="{BDF625FF-CAB0-7E0A-BBCE-D0AF23056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579" y="163774"/>
            <a:ext cx="1811442" cy="1811442"/>
          </a:xfrm>
          <a:prstGeom prst="rect">
            <a:avLst/>
          </a:prstGeom>
        </p:spPr>
      </p:pic>
      <p:sp>
        <p:nvSpPr>
          <p:cNvPr id="6" name="TextBox 5">
            <a:extLst>
              <a:ext uri="{FF2B5EF4-FFF2-40B4-BE49-F238E27FC236}">
                <a16:creationId xmlns:a16="http://schemas.microsoft.com/office/drawing/2014/main" id="{BFE6F455-C687-1315-0F24-BFE30923BDB3}"/>
              </a:ext>
              <a:ext uri="{C183D7F6-B498-43B3-948B-1728B52AA6E4}">
                <adec:decorative xmlns:adec="http://schemas.microsoft.com/office/drawing/2017/decorative" val="1"/>
              </a:ext>
            </a:extLst>
          </p:cNvPr>
          <p:cNvSpPr txBox="1"/>
          <p:nvPr/>
        </p:nvSpPr>
        <p:spPr>
          <a:xfrm>
            <a:off x="-11092" y="6601865"/>
            <a:ext cx="12203091"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NIOCCS Users icon">
            <a:extLst>
              <a:ext uri="{FF2B5EF4-FFF2-40B4-BE49-F238E27FC236}">
                <a16:creationId xmlns:a16="http://schemas.microsoft.com/office/drawing/2014/main" id="{465AE19B-1C74-DEE6-CEC6-224CFBAB599C}"/>
              </a:ext>
            </a:extLst>
          </p:cNvPr>
          <p:cNvPicPr>
            <a:picLocks noChangeAspect="1"/>
          </p:cNvPicPr>
          <p:nvPr/>
        </p:nvPicPr>
        <p:blipFill>
          <a:blip r:embed="rId5"/>
          <a:stretch>
            <a:fillRect/>
          </a:stretch>
        </p:blipFill>
        <p:spPr>
          <a:xfrm>
            <a:off x="5405875" y="3874461"/>
            <a:ext cx="2143125" cy="2143125"/>
          </a:xfrm>
          <a:custGeom>
            <a:avLst/>
            <a:gdLst>
              <a:gd name="connsiteX0" fmla="*/ 0 w 2143125"/>
              <a:gd name="connsiteY0" fmla="*/ 0 h 2143125"/>
              <a:gd name="connsiteX1" fmla="*/ 2143125 w 2143125"/>
              <a:gd name="connsiteY1" fmla="*/ 0 h 2143125"/>
              <a:gd name="connsiteX2" fmla="*/ 2143125 w 2143125"/>
              <a:gd name="connsiteY2" fmla="*/ 2143125 h 2143125"/>
              <a:gd name="connsiteX3" fmla="*/ 0 w 2143125"/>
              <a:gd name="connsiteY3" fmla="*/ 2143125 h 2143125"/>
              <a:gd name="connsiteX4" fmla="*/ 0 w 2143125"/>
              <a:gd name="connsiteY4" fmla="*/ 0 h 214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2143125" fill="none" extrusionOk="0">
                <a:moveTo>
                  <a:pt x="0" y="0"/>
                </a:moveTo>
                <a:cubicBezTo>
                  <a:pt x="668465" y="-49533"/>
                  <a:pt x="1208289" y="-14809"/>
                  <a:pt x="2143125" y="0"/>
                </a:cubicBezTo>
                <a:cubicBezTo>
                  <a:pt x="2230764" y="330490"/>
                  <a:pt x="2070446" y="1587253"/>
                  <a:pt x="2143125" y="2143125"/>
                </a:cubicBezTo>
                <a:cubicBezTo>
                  <a:pt x="1625050" y="2094894"/>
                  <a:pt x="338997" y="2227580"/>
                  <a:pt x="0" y="2143125"/>
                </a:cubicBezTo>
                <a:cubicBezTo>
                  <a:pt x="-38581" y="1571560"/>
                  <a:pt x="63341" y="1005187"/>
                  <a:pt x="0" y="0"/>
                </a:cubicBezTo>
                <a:close/>
              </a:path>
              <a:path w="2143125" h="2143125" stroke="0" extrusionOk="0">
                <a:moveTo>
                  <a:pt x="0" y="0"/>
                </a:moveTo>
                <a:cubicBezTo>
                  <a:pt x="998741" y="118645"/>
                  <a:pt x="1182775" y="116012"/>
                  <a:pt x="2143125" y="0"/>
                </a:cubicBezTo>
                <a:cubicBezTo>
                  <a:pt x="2010243" y="1037210"/>
                  <a:pt x="2228076" y="1817123"/>
                  <a:pt x="2143125" y="2143125"/>
                </a:cubicBezTo>
                <a:cubicBezTo>
                  <a:pt x="1848783" y="2277725"/>
                  <a:pt x="825102" y="1985929"/>
                  <a:pt x="0" y="2143125"/>
                </a:cubicBezTo>
                <a:cubicBezTo>
                  <a:pt x="-20187" y="1283986"/>
                  <a:pt x="-152480" y="387336"/>
                  <a:pt x="0" y="0"/>
                </a:cubicBezTo>
                <a:close/>
              </a:path>
            </a:pathLst>
          </a:custGeom>
          <a:ln>
            <a:noFill/>
            <a:extLst>
              <a:ext uri="{C807C97D-BFC1-408E-A445-0C87EB9F89A2}">
                <ask:lineSketchStyleProps xmlns:ask="http://schemas.microsoft.com/office/drawing/2018/sketchyshapes" sd="1219033472">
                  <a:prstGeom prst="rect">
                    <a:avLst/>
                  </a:prstGeom>
                  <ask:type>
                    <ask:lineSketchCurved/>
                  </ask:type>
                </ask:lineSketchStyleProps>
              </a:ext>
            </a:extLst>
          </a:ln>
        </p:spPr>
      </p:pic>
      <p:pic>
        <p:nvPicPr>
          <p:cNvPr id="8" name="Picture 7" descr="Government building icon">
            <a:extLst>
              <a:ext uri="{FF2B5EF4-FFF2-40B4-BE49-F238E27FC236}">
                <a16:creationId xmlns:a16="http://schemas.microsoft.com/office/drawing/2014/main" id="{926D3E0C-5986-6161-8164-A411494CB20B}"/>
              </a:ext>
            </a:extLst>
          </p:cNvPr>
          <p:cNvPicPr>
            <a:picLocks noChangeAspect="1"/>
          </p:cNvPicPr>
          <p:nvPr/>
        </p:nvPicPr>
        <p:blipFill>
          <a:blip r:embed="rId6"/>
          <a:stretch>
            <a:fillRect/>
          </a:stretch>
        </p:blipFill>
        <p:spPr>
          <a:xfrm>
            <a:off x="8713608" y="2818053"/>
            <a:ext cx="1104653" cy="1104653"/>
          </a:xfrm>
          <a:prstGeom prst="rect">
            <a:avLst/>
          </a:prstGeom>
        </p:spPr>
      </p:pic>
      <p:pic>
        <p:nvPicPr>
          <p:cNvPr id="10" name="Picture 9" descr="Capitol building icon">
            <a:extLst>
              <a:ext uri="{FF2B5EF4-FFF2-40B4-BE49-F238E27FC236}">
                <a16:creationId xmlns:a16="http://schemas.microsoft.com/office/drawing/2014/main" id="{3971F8D4-C713-8789-A3CA-248190D41511}"/>
              </a:ext>
            </a:extLst>
          </p:cNvPr>
          <p:cNvPicPr>
            <a:picLocks noChangeAspect="1"/>
          </p:cNvPicPr>
          <p:nvPr/>
        </p:nvPicPr>
        <p:blipFill>
          <a:blip r:embed="rId7"/>
          <a:stretch>
            <a:fillRect/>
          </a:stretch>
        </p:blipFill>
        <p:spPr>
          <a:xfrm>
            <a:off x="9691587" y="4037872"/>
            <a:ext cx="1155193" cy="1155193"/>
          </a:xfrm>
          <a:prstGeom prst="rect">
            <a:avLst/>
          </a:prstGeom>
        </p:spPr>
      </p:pic>
      <p:pic>
        <p:nvPicPr>
          <p:cNvPr id="11" name="Picture 10" descr="Hospital icon">
            <a:extLst>
              <a:ext uri="{FF2B5EF4-FFF2-40B4-BE49-F238E27FC236}">
                <a16:creationId xmlns:a16="http://schemas.microsoft.com/office/drawing/2014/main" id="{A18CFDB9-3620-A662-5C9E-B554CE1E79F8}"/>
              </a:ext>
            </a:extLst>
          </p:cNvPr>
          <p:cNvPicPr>
            <a:picLocks noChangeAspect="1"/>
          </p:cNvPicPr>
          <p:nvPr/>
        </p:nvPicPr>
        <p:blipFill rotWithShape="1">
          <a:blip r:embed="rId8"/>
          <a:srcRect t="13680" b="17918"/>
          <a:stretch/>
        </p:blipFill>
        <p:spPr>
          <a:xfrm>
            <a:off x="10269184" y="2818053"/>
            <a:ext cx="1497131" cy="1104653"/>
          </a:xfrm>
          <a:prstGeom prst="rect">
            <a:avLst/>
          </a:prstGeom>
        </p:spPr>
      </p:pic>
      <p:sp>
        <p:nvSpPr>
          <p:cNvPr id="4" name="TextBox 3">
            <a:extLst>
              <a:ext uri="{FF2B5EF4-FFF2-40B4-BE49-F238E27FC236}">
                <a16:creationId xmlns:a16="http://schemas.microsoft.com/office/drawing/2014/main" id="{F931A1CA-F779-37A6-5B39-4BA13DFB1ED2}"/>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23</a:t>
            </a:fld>
            <a:endParaRPr lang="en-US" dirty="0">
              <a:solidFill>
                <a:srgbClr val="0F56DC"/>
              </a:solidFill>
              <a:latin typeface="Myriad Web Pro"/>
            </a:endParaRPr>
          </a:p>
        </p:txBody>
      </p:sp>
    </p:spTree>
    <p:extLst>
      <p:ext uri="{BB962C8B-B14F-4D97-AF65-F5344CB8AC3E}">
        <p14:creationId xmlns:p14="http://schemas.microsoft.com/office/powerpoint/2010/main" val="3205566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normAutofit/>
          </a:bodyPr>
          <a:lstStyle/>
          <a:p>
            <a:r>
              <a:rPr lang="en-US" sz="4400" dirty="0">
                <a:latin typeface="+mj-lt"/>
              </a:rPr>
              <a:t>NIOCCS - History</a:t>
            </a:r>
          </a:p>
        </p:txBody>
      </p:sp>
      <p:sp>
        <p:nvSpPr>
          <p:cNvPr id="3" name="Shape">
            <a:extLst>
              <a:ext uri="{FF2B5EF4-FFF2-40B4-BE49-F238E27FC236}">
                <a16:creationId xmlns:a16="http://schemas.microsoft.com/office/drawing/2014/main" id="{7037B9AA-E6C5-45F3-9D80-6B0B74ECC429}"/>
              </a:ext>
              <a:ext uri="{C183D7F6-B498-43B3-948B-1728B52AA6E4}">
                <adec:decorative xmlns:adec="http://schemas.microsoft.com/office/drawing/2017/decorative" val="1"/>
              </a:ext>
            </a:extLst>
          </p:cNvPr>
          <p:cNvSpPr/>
          <p:nvPr/>
        </p:nvSpPr>
        <p:spPr>
          <a:xfrm>
            <a:off x="4394" y="1621795"/>
            <a:ext cx="12187605" cy="3897437"/>
          </a:xfrm>
          <a:custGeom>
            <a:avLst/>
            <a:gdLst/>
            <a:ahLst/>
            <a:cxnLst>
              <a:cxn ang="0">
                <a:pos x="wd2" y="hd2"/>
              </a:cxn>
              <a:cxn ang="5400000">
                <a:pos x="wd2" y="hd2"/>
              </a:cxn>
              <a:cxn ang="10800000">
                <a:pos x="wd2" y="hd2"/>
              </a:cxn>
              <a:cxn ang="16200000">
                <a:pos x="wd2" y="hd2"/>
              </a:cxn>
            </a:cxnLst>
            <a:rect l="0" t="0" r="r" b="b"/>
            <a:pathLst>
              <a:path w="21600" h="20383" extrusionOk="0">
                <a:moveTo>
                  <a:pt x="21600" y="12085"/>
                </a:moveTo>
                <a:lnTo>
                  <a:pt x="16869" y="9736"/>
                </a:lnTo>
                <a:cubicBezTo>
                  <a:pt x="17023" y="9054"/>
                  <a:pt x="17085" y="8356"/>
                  <a:pt x="17069" y="7705"/>
                </a:cubicBezTo>
                <a:lnTo>
                  <a:pt x="16997" y="4597"/>
                </a:lnTo>
                <a:cubicBezTo>
                  <a:pt x="16997" y="4597"/>
                  <a:pt x="16997" y="4612"/>
                  <a:pt x="16997" y="4612"/>
                </a:cubicBezTo>
                <a:cubicBezTo>
                  <a:pt x="16956" y="2611"/>
                  <a:pt x="16191" y="823"/>
                  <a:pt x="14974" y="217"/>
                </a:cubicBezTo>
                <a:cubicBezTo>
                  <a:pt x="13340" y="-602"/>
                  <a:pt x="11496" y="974"/>
                  <a:pt x="10864" y="3733"/>
                </a:cubicBezTo>
                <a:lnTo>
                  <a:pt x="8887" y="12328"/>
                </a:lnTo>
                <a:cubicBezTo>
                  <a:pt x="8702" y="13116"/>
                  <a:pt x="8173" y="13571"/>
                  <a:pt x="7705" y="13343"/>
                </a:cubicBezTo>
                <a:cubicBezTo>
                  <a:pt x="7654" y="13313"/>
                  <a:pt x="7608" y="13283"/>
                  <a:pt x="7561" y="13252"/>
                </a:cubicBezTo>
                <a:lnTo>
                  <a:pt x="7618" y="12995"/>
                </a:lnTo>
                <a:cubicBezTo>
                  <a:pt x="7756" y="12388"/>
                  <a:pt x="7813" y="11782"/>
                  <a:pt x="7803" y="11206"/>
                </a:cubicBezTo>
                <a:lnTo>
                  <a:pt x="7731" y="8099"/>
                </a:lnTo>
                <a:cubicBezTo>
                  <a:pt x="7731" y="8099"/>
                  <a:pt x="7731" y="8114"/>
                  <a:pt x="7731" y="8114"/>
                </a:cubicBezTo>
                <a:cubicBezTo>
                  <a:pt x="7695" y="6386"/>
                  <a:pt x="7037" y="4855"/>
                  <a:pt x="5989" y="4339"/>
                </a:cubicBezTo>
                <a:lnTo>
                  <a:pt x="0" y="1369"/>
                </a:lnTo>
                <a:lnTo>
                  <a:pt x="0" y="8569"/>
                </a:lnTo>
                <a:lnTo>
                  <a:pt x="4864" y="10994"/>
                </a:lnTo>
                <a:cubicBezTo>
                  <a:pt x="4777" y="11524"/>
                  <a:pt x="4746" y="12070"/>
                  <a:pt x="4757" y="12585"/>
                </a:cubicBezTo>
                <a:cubicBezTo>
                  <a:pt x="4757" y="12570"/>
                  <a:pt x="4757" y="12570"/>
                  <a:pt x="4757" y="12555"/>
                </a:cubicBezTo>
                <a:lnTo>
                  <a:pt x="4829" y="15662"/>
                </a:lnTo>
                <a:cubicBezTo>
                  <a:pt x="4875" y="17724"/>
                  <a:pt x="5661" y="19543"/>
                  <a:pt x="6914" y="20164"/>
                </a:cubicBezTo>
                <a:cubicBezTo>
                  <a:pt x="8599" y="20998"/>
                  <a:pt x="10494" y="19376"/>
                  <a:pt x="11152" y="16542"/>
                </a:cubicBezTo>
                <a:lnTo>
                  <a:pt x="13130" y="7947"/>
                </a:lnTo>
                <a:cubicBezTo>
                  <a:pt x="13294" y="7235"/>
                  <a:pt x="13766" y="6841"/>
                  <a:pt x="14188" y="7038"/>
                </a:cubicBezTo>
                <a:cubicBezTo>
                  <a:pt x="14208" y="7053"/>
                  <a:pt x="14224" y="7053"/>
                  <a:pt x="14244" y="7068"/>
                </a:cubicBezTo>
                <a:lnTo>
                  <a:pt x="14183" y="7326"/>
                </a:lnTo>
                <a:cubicBezTo>
                  <a:pt x="14028" y="7993"/>
                  <a:pt x="13967" y="8659"/>
                  <a:pt x="13982" y="9296"/>
                </a:cubicBezTo>
                <a:cubicBezTo>
                  <a:pt x="13982" y="9296"/>
                  <a:pt x="13982" y="9281"/>
                  <a:pt x="13982" y="9281"/>
                </a:cubicBezTo>
                <a:lnTo>
                  <a:pt x="14054" y="12388"/>
                </a:lnTo>
                <a:cubicBezTo>
                  <a:pt x="14095" y="14268"/>
                  <a:pt x="14809" y="15920"/>
                  <a:pt x="15955" y="16496"/>
                </a:cubicBezTo>
                <a:lnTo>
                  <a:pt x="21595" y="19300"/>
                </a:lnTo>
                <a:lnTo>
                  <a:pt x="21595" y="12085"/>
                </a:lnTo>
                <a:close/>
              </a:path>
            </a:pathLst>
          </a:custGeom>
          <a:solidFill>
            <a:schemeClr val="bg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hape">
            <a:extLst>
              <a:ext uri="{FF2B5EF4-FFF2-40B4-BE49-F238E27FC236}">
                <a16:creationId xmlns:a16="http://schemas.microsoft.com/office/drawing/2014/main" id="{69330ECA-0CFC-4E86-BE1D-15B5F53F6B8A}"/>
              </a:ext>
              <a:ext uri="{C183D7F6-B498-43B3-948B-1728B52AA6E4}">
                <adec:decorative xmlns:adec="http://schemas.microsoft.com/office/drawing/2017/decorative" val="1"/>
              </a:ext>
            </a:extLst>
          </p:cNvPr>
          <p:cNvSpPr/>
          <p:nvPr/>
        </p:nvSpPr>
        <p:spPr>
          <a:xfrm>
            <a:off x="4392" y="1621795"/>
            <a:ext cx="12184702" cy="3297477"/>
          </a:xfrm>
          <a:custGeom>
            <a:avLst/>
            <a:gdLst/>
            <a:ahLst/>
            <a:cxnLst>
              <a:cxn ang="0">
                <a:pos x="wd2" y="hd2"/>
              </a:cxn>
              <a:cxn ang="5400000">
                <a:pos x="wd2" y="hd2"/>
              </a:cxn>
              <a:cxn ang="10800000">
                <a:pos x="wd2" y="hd2"/>
              </a:cxn>
              <a:cxn ang="16200000">
                <a:pos x="wd2" y="hd2"/>
              </a:cxn>
            </a:cxnLst>
            <a:rect l="0" t="0" r="r" b="b"/>
            <a:pathLst>
              <a:path w="21600" h="20176" extrusionOk="0">
                <a:moveTo>
                  <a:pt x="21595" y="14138"/>
                </a:moveTo>
                <a:lnTo>
                  <a:pt x="16739" y="11319"/>
                </a:lnTo>
                <a:cubicBezTo>
                  <a:pt x="16421" y="11141"/>
                  <a:pt x="16262" y="10467"/>
                  <a:pt x="16385" y="9847"/>
                </a:cubicBezTo>
                <a:lnTo>
                  <a:pt x="16786" y="7807"/>
                </a:lnTo>
                <a:cubicBezTo>
                  <a:pt x="17418" y="4597"/>
                  <a:pt x="16606" y="1193"/>
                  <a:pt x="14972" y="253"/>
                </a:cubicBezTo>
                <a:cubicBezTo>
                  <a:pt x="13338" y="-705"/>
                  <a:pt x="11494" y="1139"/>
                  <a:pt x="10862" y="4367"/>
                </a:cubicBezTo>
                <a:lnTo>
                  <a:pt x="8884" y="14422"/>
                </a:lnTo>
                <a:cubicBezTo>
                  <a:pt x="8699" y="15344"/>
                  <a:pt x="8169" y="15876"/>
                  <a:pt x="7702" y="15610"/>
                </a:cubicBezTo>
                <a:cubicBezTo>
                  <a:pt x="7229" y="15344"/>
                  <a:pt x="6998" y="14369"/>
                  <a:pt x="7178" y="13429"/>
                </a:cubicBezTo>
                <a:lnTo>
                  <a:pt x="7548" y="11567"/>
                </a:lnTo>
                <a:cubicBezTo>
                  <a:pt x="8092" y="8800"/>
                  <a:pt x="7394" y="5874"/>
                  <a:pt x="5991" y="5059"/>
                </a:cubicBezTo>
                <a:lnTo>
                  <a:pt x="0" y="1583"/>
                </a:lnTo>
                <a:lnTo>
                  <a:pt x="0" y="6406"/>
                </a:lnTo>
                <a:lnTo>
                  <a:pt x="5133" y="9386"/>
                </a:lnTo>
                <a:cubicBezTo>
                  <a:pt x="5323" y="9492"/>
                  <a:pt x="5421" y="9900"/>
                  <a:pt x="5343" y="10272"/>
                </a:cubicBezTo>
                <a:lnTo>
                  <a:pt x="4974" y="12134"/>
                </a:lnTo>
                <a:cubicBezTo>
                  <a:pt x="4321" y="15451"/>
                  <a:pt x="5159" y="18944"/>
                  <a:pt x="6844" y="19920"/>
                </a:cubicBezTo>
                <a:cubicBezTo>
                  <a:pt x="8529" y="20895"/>
                  <a:pt x="10425" y="18997"/>
                  <a:pt x="11083" y="15681"/>
                </a:cubicBezTo>
                <a:lnTo>
                  <a:pt x="13061" y="5626"/>
                </a:lnTo>
                <a:cubicBezTo>
                  <a:pt x="13225" y="4793"/>
                  <a:pt x="13698" y="4331"/>
                  <a:pt x="14119" y="4562"/>
                </a:cubicBezTo>
                <a:cubicBezTo>
                  <a:pt x="14540" y="4810"/>
                  <a:pt x="14746" y="5679"/>
                  <a:pt x="14587" y="6513"/>
                </a:cubicBezTo>
                <a:lnTo>
                  <a:pt x="14186" y="8552"/>
                </a:lnTo>
                <a:cubicBezTo>
                  <a:pt x="13590" y="11567"/>
                  <a:pt x="14355" y="14741"/>
                  <a:pt x="15887" y="15646"/>
                </a:cubicBezTo>
                <a:lnTo>
                  <a:pt x="21600" y="18962"/>
                </a:lnTo>
                <a:lnTo>
                  <a:pt x="21600" y="14138"/>
                </a:lnTo>
                <a:close/>
              </a:path>
            </a:pathLst>
          </a:custGeom>
          <a:solidFill>
            <a:schemeClr val="tx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37AB8A4-2AA4-428F-80E0-13EFC89FE5B9}"/>
              </a:ext>
            </a:extLst>
          </p:cNvPr>
          <p:cNvSpPr txBox="1"/>
          <p:nvPr/>
        </p:nvSpPr>
        <p:spPr>
          <a:xfrm>
            <a:off x="1554460" y="1531621"/>
            <a:ext cx="3313279" cy="523220"/>
          </a:xfrm>
          <a:prstGeom prst="rect">
            <a:avLst/>
          </a:prstGeom>
          <a:noFill/>
        </p:spPr>
        <p:txBody>
          <a:bodyPr wrap="square" lIns="0" rIns="0" rtlCol="0" anchor="b">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F7931F">
                    <a:lumMod val="75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srgbClr val="F7931F">
                    <a:lumMod val="75000"/>
                  </a:srgbClr>
                </a:solidFill>
                <a:effectLst/>
                <a:uLnTx/>
                <a:uFillTx/>
                <a:latin typeface="Calibri" panose="020F0502020204030204"/>
                <a:ea typeface="+mn-ea"/>
                <a:cs typeface="+mn-cs"/>
              </a:rPr>
              <a:t>2012 – NIOCCS V1</a:t>
            </a:r>
          </a:p>
        </p:txBody>
      </p:sp>
      <p:grpSp>
        <p:nvGrpSpPr>
          <p:cNvPr id="15" name="Group 14" descr="NIOCCS Version 2 - 2015">
            <a:extLst>
              <a:ext uri="{FF2B5EF4-FFF2-40B4-BE49-F238E27FC236}">
                <a16:creationId xmlns:a16="http://schemas.microsoft.com/office/drawing/2014/main" id="{40E49912-8DB0-4AD8-9ECA-F1AC924E1611}"/>
              </a:ext>
              <a:ext uri="{C183D7F6-B498-43B3-948B-1728B52AA6E4}">
                <adec:decorative xmlns:adec="http://schemas.microsoft.com/office/drawing/2017/decorative" val="0"/>
              </a:ext>
            </a:extLst>
          </p:cNvPr>
          <p:cNvGrpSpPr/>
          <p:nvPr/>
        </p:nvGrpSpPr>
        <p:grpSpPr>
          <a:xfrm>
            <a:off x="-47765" y="4528613"/>
            <a:ext cx="2745765" cy="690639"/>
            <a:chOff x="9915776" y="2363792"/>
            <a:chExt cx="3790480" cy="690639"/>
          </a:xfrm>
        </p:grpSpPr>
        <p:sp>
          <p:nvSpPr>
            <p:cNvPr id="16" name="TextBox 15">
              <a:extLst>
                <a:ext uri="{FF2B5EF4-FFF2-40B4-BE49-F238E27FC236}">
                  <a16:creationId xmlns:a16="http://schemas.microsoft.com/office/drawing/2014/main" id="{5D3139EE-BC44-47BE-BB17-3E65A882D629}"/>
                </a:ext>
              </a:extLst>
            </p:cNvPr>
            <p:cNvSpPr txBox="1"/>
            <p:nvPr/>
          </p:nvSpPr>
          <p:spPr>
            <a:xfrm>
              <a:off x="9915776" y="2363792"/>
              <a:ext cx="3790480" cy="507831"/>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1">
                  <a:ln>
                    <a:noFill/>
                  </a:ln>
                  <a:solidFill>
                    <a:srgbClr val="A2B969"/>
                  </a:solidFill>
                  <a:effectLst/>
                  <a:uLnTx/>
                  <a:uFillTx/>
                  <a:latin typeface="Calibri" panose="020F0502020204030204"/>
                  <a:ea typeface="+mn-ea"/>
                  <a:cs typeface="+mn-cs"/>
                </a:rPr>
                <a:t>2015 – NIOCCS V2</a:t>
              </a:r>
            </a:p>
          </p:txBody>
        </p:sp>
        <p:sp>
          <p:nvSpPr>
            <p:cNvPr id="17" name="TextBox 16">
              <a:extLst>
                <a:ext uri="{FF2B5EF4-FFF2-40B4-BE49-F238E27FC236}">
                  <a16:creationId xmlns:a16="http://schemas.microsoft.com/office/drawing/2014/main" id="{1CA181CD-D2E1-4379-A248-5545FEEA7F16}"/>
                </a:ext>
              </a:extLst>
            </p:cNvPr>
            <p:cNvSpPr txBox="1"/>
            <p:nvPr/>
          </p:nvSpPr>
          <p:spPr>
            <a:xfrm>
              <a:off x="10451881" y="2746654"/>
              <a:ext cx="2926080" cy="307777"/>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A17ABB85-DAB4-459D-A0E5-3779EE20B766}"/>
              </a:ext>
            </a:extLst>
          </p:cNvPr>
          <p:cNvSpPr txBox="1"/>
          <p:nvPr/>
        </p:nvSpPr>
        <p:spPr>
          <a:xfrm>
            <a:off x="8151179" y="1137690"/>
            <a:ext cx="2738047" cy="507831"/>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1">
                <a:ln>
                  <a:noFill/>
                </a:ln>
                <a:solidFill>
                  <a:srgbClr val="FFCC4C">
                    <a:lumMod val="75000"/>
                  </a:srgbClr>
                </a:solidFill>
                <a:effectLst/>
                <a:uLnTx/>
                <a:uFillTx/>
                <a:latin typeface="Calibri" panose="020F0502020204030204"/>
                <a:ea typeface="+mn-ea"/>
                <a:cs typeface="+mn-cs"/>
              </a:rPr>
              <a:t>2018 – NIOCCS V3</a:t>
            </a:r>
          </a:p>
        </p:txBody>
      </p:sp>
      <p:sp>
        <p:nvSpPr>
          <p:cNvPr id="22" name="Graphic 7">
            <a:extLst>
              <a:ext uri="{FF2B5EF4-FFF2-40B4-BE49-F238E27FC236}">
                <a16:creationId xmlns:a16="http://schemas.microsoft.com/office/drawing/2014/main" id="{1F474082-B35C-40EA-962D-9388A12EA987}"/>
              </a:ext>
              <a:ext uri="{C183D7F6-B498-43B3-948B-1728B52AA6E4}">
                <adec:decorative xmlns:adec="http://schemas.microsoft.com/office/drawing/2017/decorative" val="1"/>
              </a:ext>
            </a:extLst>
          </p:cNvPr>
          <p:cNvSpPr/>
          <p:nvPr/>
        </p:nvSpPr>
        <p:spPr>
          <a:xfrm>
            <a:off x="2831033" y="3137474"/>
            <a:ext cx="760134" cy="1234720"/>
          </a:xfrm>
          <a:custGeom>
            <a:avLst/>
            <a:gdLst>
              <a:gd name="connsiteX0" fmla="*/ 380067 w 760134"/>
              <a:gd name="connsiteY0" fmla="*/ 544730 h 1234720"/>
              <a:gd name="connsiteX1" fmla="*/ 216648 w 760134"/>
              <a:gd name="connsiteY1" fmla="*/ 381311 h 1234720"/>
              <a:gd name="connsiteX2" fmla="*/ 380067 w 760134"/>
              <a:gd name="connsiteY2" fmla="*/ 217892 h 1234720"/>
              <a:gd name="connsiteX3" fmla="*/ 543486 w 760134"/>
              <a:gd name="connsiteY3" fmla="*/ 381311 h 1234720"/>
              <a:gd name="connsiteX4" fmla="*/ 380067 w 760134"/>
              <a:gd name="connsiteY4" fmla="*/ 544730 h 1234720"/>
              <a:gd name="connsiteX5" fmla="*/ 380067 w 760134"/>
              <a:gd name="connsiteY5" fmla="*/ 0 h 1234720"/>
              <a:gd name="connsiteX6" fmla="*/ 65940 w 760134"/>
              <a:gd name="connsiteY6" fmla="*/ 167050 h 1234720"/>
              <a:gd name="connsiteX7" fmla="*/ 25993 w 760134"/>
              <a:gd name="connsiteY7" fmla="*/ 521125 h 1234720"/>
              <a:gd name="connsiteX8" fmla="*/ 198491 w 760134"/>
              <a:gd name="connsiteY8" fmla="*/ 902436 h 1234720"/>
              <a:gd name="connsiteX9" fmla="*/ 347384 w 760134"/>
              <a:gd name="connsiteY9" fmla="*/ 1214747 h 1234720"/>
              <a:gd name="connsiteX10" fmla="*/ 380067 w 760134"/>
              <a:gd name="connsiteY10" fmla="*/ 1234721 h 1234720"/>
              <a:gd name="connsiteX11" fmla="*/ 412751 w 760134"/>
              <a:gd name="connsiteY11" fmla="*/ 1214747 h 1234720"/>
              <a:gd name="connsiteX12" fmla="*/ 561644 w 760134"/>
              <a:gd name="connsiteY12" fmla="*/ 902436 h 1234720"/>
              <a:gd name="connsiteX13" fmla="*/ 734142 w 760134"/>
              <a:gd name="connsiteY13" fmla="*/ 521125 h 1234720"/>
              <a:gd name="connsiteX14" fmla="*/ 694195 w 760134"/>
              <a:gd name="connsiteY14" fmla="*/ 167050 h 1234720"/>
              <a:gd name="connsiteX15" fmla="*/ 380067 w 760134"/>
              <a:gd name="connsiteY15" fmla="*/ 0 h 12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134" h="1234720">
                <a:moveTo>
                  <a:pt x="380067" y="544730"/>
                </a:moveTo>
                <a:cubicBezTo>
                  <a:pt x="289279" y="544730"/>
                  <a:pt x="216648" y="472099"/>
                  <a:pt x="216648" y="381311"/>
                </a:cubicBezTo>
                <a:cubicBezTo>
                  <a:pt x="216648" y="290523"/>
                  <a:pt x="289279" y="217892"/>
                  <a:pt x="380067" y="217892"/>
                </a:cubicBezTo>
                <a:cubicBezTo>
                  <a:pt x="470856" y="217892"/>
                  <a:pt x="543486" y="290523"/>
                  <a:pt x="543486" y="381311"/>
                </a:cubicBezTo>
                <a:cubicBezTo>
                  <a:pt x="543486" y="472099"/>
                  <a:pt x="470856" y="544730"/>
                  <a:pt x="380067" y="544730"/>
                </a:cubicBezTo>
                <a:close/>
                <a:moveTo>
                  <a:pt x="380067" y="0"/>
                </a:moveTo>
                <a:cubicBezTo>
                  <a:pt x="254779" y="0"/>
                  <a:pt x="136755" y="61736"/>
                  <a:pt x="65940" y="167050"/>
                </a:cubicBezTo>
                <a:cubicBezTo>
                  <a:pt x="-4875" y="270549"/>
                  <a:pt x="-19401" y="403100"/>
                  <a:pt x="25993" y="521125"/>
                </a:cubicBezTo>
                <a:lnTo>
                  <a:pt x="198491" y="902436"/>
                </a:lnTo>
                <a:lnTo>
                  <a:pt x="347384" y="1214747"/>
                </a:lnTo>
                <a:cubicBezTo>
                  <a:pt x="352831" y="1227458"/>
                  <a:pt x="365541" y="1234721"/>
                  <a:pt x="380067" y="1234721"/>
                </a:cubicBezTo>
                <a:cubicBezTo>
                  <a:pt x="394593" y="1234721"/>
                  <a:pt x="407304" y="1227458"/>
                  <a:pt x="412751" y="1214747"/>
                </a:cubicBezTo>
                <a:lnTo>
                  <a:pt x="561644" y="902436"/>
                </a:lnTo>
                <a:lnTo>
                  <a:pt x="734142" y="521125"/>
                </a:lnTo>
                <a:cubicBezTo>
                  <a:pt x="779536" y="403100"/>
                  <a:pt x="765010" y="270549"/>
                  <a:pt x="694195" y="167050"/>
                </a:cubicBezTo>
                <a:cubicBezTo>
                  <a:pt x="623380" y="61736"/>
                  <a:pt x="505355" y="0"/>
                  <a:pt x="380067" y="0"/>
                </a:cubicBezTo>
                <a:close/>
              </a:path>
            </a:pathLst>
          </a:custGeom>
          <a:solidFill>
            <a:schemeClr val="accent6"/>
          </a:solidFill>
          <a:ln w="181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Graphic 4">
            <a:extLst>
              <a:ext uri="{FF2B5EF4-FFF2-40B4-BE49-F238E27FC236}">
                <a16:creationId xmlns:a16="http://schemas.microsoft.com/office/drawing/2014/main" id="{8D0F7C0C-D5EA-4D43-AC0B-FAF56BE45FC3}"/>
              </a:ext>
              <a:ext uri="{C183D7F6-B498-43B3-948B-1728B52AA6E4}">
                <adec:decorative xmlns:adec="http://schemas.microsoft.com/office/drawing/2017/decorative" val="1"/>
              </a:ext>
            </a:extLst>
          </p:cNvPr>
          <p:cNvSpPr/>
          <p:nvPr/>
        </p:nvSpPr>
        <p:spPr>
          <a:xfrm>
            <a:off x="9680372" y="2947815"/>
            <a:ext cx="792685" cy="1287594"/>
          </a:xfrm>
          <a:custGeom>
            <a:avLst/>
            <a:gdLst>
              <a:gd name="connsiteX0" fmla="*/ 396343 w 792685"/>
              <a:gd name="connsiteY0" fmla="*/ 568056 h 1287594"/>
              <a:gd name="connsiteX1" fmla="*/ 225926 w 792685"/>
              <a:gd name="connsiteY1" fmla="*/ 397639 h 1287594"/>
              <a:gd name="connsiteX2" fmla="*/ 396343 w 792685"/>
              <a:gd name="connsiteY2" fmla="*/ 227223 h 1287594"/>
              <a:gd name="connsiteX3" fmla="*/ 566760 w 792685"/>
              <a:gd name="connsiteY3" fmla="*/ 397639 h 1287594"/>
              <a:gd name="connsiteX4" fmla="*/ 396343 w 792685"/>
              <a:gd name="connsiteY4" fmla="*/ 568056 h 1287594"/>
              <a:gd name="connsiteX5" fmla="*/ 396343 w 792685"/>
              <a:gd name="connsiteY5" fmla="*/ 0 h 1287594"/>
              <a:gd name="connsiteX6" fmla="*/ 68764 w 792685"/>
              <a:gd name="connsiteY6" fmla="*/ 174204 h 1287594"/>
              <a:gd name="connsiteX7" fmla="*/ 27106 w 792685"/>
              <a:gd name="connsiteY7" fmla="*/ 543441 h 1287594"/>
              <a:gd name="connsiteX8" fmla="*/ 206991 w 792685"/>
              <a:gd name="connsiteY8" fmla="*/ 941080 h 1287594"/>
              <a:gd name="connsiteX9" fmla="*/ 362259 w 792685"/>
              <a:gd name="connsiteY9" fmla="*/ 1266766 h 1287594"/>
              <a:gd name="connsiteX10" fmla="*/ 396343 w 792685"/>
              <a:gd name="connsiteY10" fmla="*/ 1287594 h 1287594"/>
              <a:gd name="connsiteX11" fmla="*/ 430426 w 792685"/>
              <a:gd name="connsiteY11" fmla="*/ 1266766 h 1287594"/>
              <a:gd name="connsiteX12" fmla="*/ 585695 w 792685"/>
              <a:gd name="connsiteY12" fmla="*/ 941080 h 1287594"/>
              <a:gd name="connsiteX13" fmla="*/ 765579 w 792685"/>
              <a:gd name="connsiteY13" fmla="*/ 543441 h 1287594"/>
              <a:gd name="connsiteX14" fmla="*/ 723922 w 792685"/>
              <a:gd name="connsiteY14" fmla="*/ 174204 h 1287594"/>
              <a:gd name="connsiteX15" fmla="*/ 396343 w 792685"/>
              <a:gd name="connsiteY15" fmla="*/ 0 h 12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685" h="1287594">
                <a:moveTo>
                  <a:pt x="396343" y="568056"/>
                </a:moveTo>
                <a:cubicBezTo>
                  <a:pt x="301667" y="568056"/>
                  <a:pt x="225926" y="492315"/>
                  <a:pt x="225926" y="397639"/>
                </a:cubicBezTo>
                <a:cubicBezTo>
                  <a:pt x="225926" y="302963"/>
                  <a:pt x="301667" y="227223"/>
                  <a:pt x="396343" y="227223"/>
                </a:cubicBezTo>
                <a:cubicBezTo>
                  <a:pt x="491019" y="227223"/>
                  <a:pt x="566760" y="302963"/>
                  <a:pt x="566760" y="397639"/>
                </a:cubicBezTo>
                <a:cubicBezTo>
                  <a:pt x="566760" y="492315"/>
                  <a:pt x="491019" y="568056"/>
                  <a:pt x="396343" y="568056"/>
                </a:cubicBezTo>
                <a:close/>
                <a:moveTo>
                  <a:pt x="396343" y="0"/>
                </a:moveTo>
                <a:cubicBezTo>
                  <a:pt x="265690" y="0"/>
                  <a:pt x="142611" y="64380"/>
                  <a:pt x="68764" y="174204"/>
                </a:cubicBezTo>
                <a:cubicBezTo>
                  <a:pt x="-5084" y="282135"/>
                  <a:pt x="-20232" y="420362"/>
                  <a:pt x="27106" y="543441"/>
                </a:cubicBezTo>
                <a:lnTo>
                  <a:pt x="206991" y="941080"/>
                </a:lnTo>
                <a:lnTo>
                  <a:pt x="362259" y="1266766"/>
                </a:lnTo>
                <a:cubicBezTo>
                  <a:pt x="367940" y="1280020"/>
                  <a:pt x="381194" y="1287594"/>
                  <a:pt x="396343" y="1287594"/>
                </a:cubicBezTo>
                <a:cubicBezTo>
                  <a:pt x="411491" y="1287594"/>
                  <a:pt x="424745" y="1280020"/>
                  <a:pt x="430426" y="1266766"/>
                </a:cubicBezTo>
                <a:lnTo>
                  <a:pt x="585695" y="941080"/>
                </a:lnTo>
                <a:lnTo>
                  <a:pt x="765579" y="543441"/>
                </a:lnTo>
                <a:cubicBezTo>
                  <a:pt x="812917" y="420362"/>
                  <a:pt x="797769" y="282135"/>
                  <a:pt x="723922" y="174204"/>
                </a:cubicBezTo>
                <a:cubicBezTo>
                  <a:pt x="650074" y="64380"/>
                  <a:pt x="526996" y="0"/>
                  <a:pt x="396343" y="0"/>
                </a:cubicBezTo>
                <a:close/>
              </a:path>
            </a:pathLst>
          </a:custGeom>
          <a:solidFill>
            <a:schemeClr val="accent5"/>
          </a:solidFill>
          <a:ln w="188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26" descr="NIOCCS Version 4 - 2021. Introduced machine learning for auto-coding.">
            <a:extLst>
              <a:ext uri="{FF2B5EF4-FFF2-40B4-BE49-F238E27FC236}">
                <a16:creationId xmlns:a16="http://schemas.microsoft.com/office/drawing/2014/main" id="{D77E4658-BF37-48ED-90BA-BC1E4B1FCA88}"/>
              </a:ext>
              <a:ext uri="{C183D7F6-B498-43B3-948B-1728B52AA6E4}">
                <adec:decorative xmlns:adec="http://schemas.microsoft.com/office/drawing/2017/decorative" val="0"/>
              </a:ext>
            </a:extLst>
          </p:cNvPr>
          <p:cNvGrpSpPr/>
          <p:nvPr/>
        </p:nvGrpSpPr>
        <p:grpSpPr>
          <a:xfrm>
            <a:off x="8427829" y="5092743"/>
            <a:ext cx="3761267" cy="750636"/>
            <a:chOff x="10642736" y="1615230"/>
            <a:chExt cx="3337334" cy="750636"/>
          </a:xfrm>
        </p:grpSpPr>
        <p:sp>
          <p:nvSpPr>
            <p:cNvPr id="28" name="TextBox 27">
              <a:extLst>
                <a:ext uri="{FF2B5EF4-FFF2-40B4-BE49-F238E27FC236}">
                  <a16:creationId xmlns:a16="http://schemas.microsoft.com/office/drawing/2014/main" id="{EBD85CE5-C384-469C-86A4-457E6B9E5801}"/>
                </a:ext>
              </a:extLst>
            </p:cNvPr>
            <p:cNvSpPr txBox="1"/>
            <p:nvPr/>
          </p:nvSpPr>
          <p:spPr>
            <a:xfrm>
              <a:off x="10642736" y="1615230"/>
              <a:ext cx="2926080" cy="584775"/>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C13018"/>
                  </a:solidFill>
                  <a:effectLst/>
                  <a:uLnTx/>
                  <a:uFillTx/>
                  <a:latin typeface="Calibri" panose="020F0502020204030204"/>
                  <a:ea typeface="+mn-ea"/>
                  <a:cs typeface="+mn-cs"/>
                </a:rPr>
                <a:t>2021 – NIOCCS V4</a:t>
              </a:r>
            </a:p>
          </p:txBody>
        </p:sp>
        <p:sp>
          <p:nvSpPr>
            <p:cNvPr id="29" name="TextBox 28">
              <a:extLst>
                <a:ext uri="{FF2B5EF4-FFF2-40B4-BE49-F238E27FC236}">
                  <a16:creationId xmlns:a16="http://schemas.microsoft.com/office/drawing/2014/main" id="{E65FF4F9-F091-4E66-B593-6784469B6C9D}"/>
                </a:ext>
              </a:extLst>
            </p:cNvPr>
            <p:cNvSpPr txBox="1"/>
            <p:nvPr/>
          </p:nvSpPr>
          <p:spPr>
            <a:xfrm>
              <a:off x="10896382" y="2058089"/>
              <a:ext cx="3083688" cy="307777"/>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srgbClr val="C13018"/>
                  </a:solidFill>
                  <a:effectLst/>
                  <a:uLnTx/>
                  <a:uFillTx/>
                  <a:latin typeface="Calibri" panose="020F0502020204030204"/>
                  <a:ea typeface="+mn-ea"/>
                  <a:cs typeface="+mn-cs"/>
                </a:rPr>
                <a:t>* Introduced machine learning for auto-coding </a:t>
              </a:r>
            </a:p>
          </p:txBody>
        </p:sp>
      </p:grpSp>
      <p:sp>
        <p:nvSpPr>
          <p:cNvPr id="7" name="TextBox 6">
            <a:extLst>
              <a:ext uri="{FF2B5EF4-FFF2-40B4-BE49-F238E27FC236}">
                <a16:creationId xmlns:a16="http://schemas.microsoft.com/office/drawing/2014/main" id="{B46BA805-99EF-FB72-FE6A-FC01DB4BB78C}"/>
              </a:ext>
              <a:ext uri="{C183D7F6-B498-43B3-948B-1728B52AA6E4}">
                <adec:decorative xmlns:adec="http://schemas.microsoft.com/office/drawing/2017/decorative" val="1"/>
              </a:ext>
            </a:extLst>
          </p:cNvPr>
          <p:cNvSpPr txBox="1"/>
          <p:nvPr/>
        </p:nvSpPr>
        <p:spPr>
          <a:xfrm>
            <a:off x="-11092" y="6601865"/>
            <a:ext cx="12203091"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Graphic 7">
            <a:extLst>
              <a:ext uri="{FF2B5EF4-FFF2-40B4-BE49-F238E27FC236}">
                <a16:creationId xmlns:a16="http://schemas.microsoft.com/office/drawing/2014/main" id="{FBC0680D-3113-1C01-C24E-69D3D5856762}"/>
              </a:ext>
              <a:ext uri="{C183D7F6-B498-43B3-948B-1728B52AA6E4}">
                <adec:decorative xmlns:adec="http://schemas.microsoft.com/office/drawing/2017/decorative" val="1"/>
              </a:ext>
            </a:extLst>
          </p:cNvPr>
          <p:cNvSpPr/>
          <p:nvPr/>
        </p:nvSpPr>
        <p:spPr>
          <a:xfrm>
            <a:off x="694799" y="1194720"/>
            <a:ext cx="760134" cy="1234720"/>
          </a:xfrm>
          <a:custGeom>
            <a:avLst/>
            <a:gdLst>
              <a:gd name="connsiteX0" fmla="*/ 380067 w 760134"/>
              <a:gd name="connsiteY0" fmla="*/ 544730 h 1234720"/>
              <a:gd name="connsiteX1" fmla="*/ 216648 w 760134"/>
              <a:gd name="connsiteY1" fmla="*/ 381311 h 1234720"/>
              <a:gd name="connsiteX2" fmla="*/ 380067 w 760134"/>
              <a:gd name="connsiteY2" fmla="*/ 217892 h 1234720"/>
              <a:gd name="connsiteX3" fmla="*/ 543486 w 760134"/>
              <a:gd name="connsiteY3" fmla="*/ 381311 h 1234720"/>
              <a:gd name="connsiteX4" fmla="*/ 380067 w 760134"/>
              <a:gd name="connsiteY4" fmla="*/ 544730 h 1234720"/>
              <a:gd name="connsiteX5" fmla="*/ 380067 w 760134"/>
              <a:gd name="connsiteY5" fmla="*/ 0 h 1234720"/>
              <a:gd name="connsiteX6" fmla="*/ 65940 w 760134"/>
              <a:gd name="connsiteY6" fmla="*/ 167050 h 1234720"/>
              <a:gd name="connsiteX7" fmla="*/ 25993 w 760134"/>
              <a:gd name="connsiteY7" fmla="*/ 521125 h 1234720"/>
              <a:gd name="connsiteX8" fmla="*/ 198491 w 760134"/>
              <a:gd name="connsiteY8" fmla="*/ 902436 h 1234720"/>
              <a:gd name="connsiteX9" fmla="*/ 347384 w 760134"/>
              <a:gd name="connsiteY9" fmla="*/ 1214747 h 1234720"/>
              <a:gd name="connsiteX10" fmla="*/ 380067 w 760134"/>
              <a:gd name="connsiteY10" fmla="*/ 1234721 h 1234720"/>
              <a:gd name="connsiteX11" fmla="*/ 412751 w 760134"/>
              <a:gd name="connsiteY11" fmla="*/ 1214747 h 1234720"/>
              <a:gd name="connsiteX12" fmla="*/ 561644 w 760134"/>
              <a:gd name="connsiteY12" fmla="*/ 902436 h 1234720"/>
              <a:gd name="connsiteX13" fmla="*/ 734142 w 760134"/>
              <a:gd name="connsiteY13" fmla="*/ 521125 h 1234720"/>
              <a:gd name="connsiteX14" fmla="*/ 694195 w 760134"/>
              <a:gd name="connsiteY14" fmla="*/ 167050 h 1234720"/>
              <a:gd name="connsiteX15" fmla="*/ 380067 w 760134"/>
              <a:gd name="connsiteY15" fmla="*/ 0 h 12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134" h="1234720">
                <a:moveTo>
                  <a:pt x="380067" y="544730"/>
                </a:moveTo>
                <a:cubicBezTo>
                  <a:pt x="289279" y="544730"/>
                  <a:pt x="216648" y="472099"/>
                  <a:pt x="216648" y="381311"/>
                </a:cubicBezTo>
                <a:cubicBezTo>
                  <a:pt x="216648" y="290523"/>
                  <a:pt x="289279" y="217892"/>
                  <a:pt x="380067" y="217892"/>
                </a:cubicBezTo>
                <a:cubicBezTo>
                  <a:pt x="470856" y="217892"/>
                  <a:pt x="543486" y="290523"/>
                  <a:pt x="543486" y="381311"/>
                </a:cubicBezTo>
                <a:cubicBezTo>
                  <a:pt x="543486" y="472099"/>
                  <a:pt x="470856" y="544730"/>
                  <a:pt x="380067" y="544730"/>
                </a:cubicBezTo>
                <a:close/>
                <a:moveTo>
                  <a:pt x="380067" y="0"/>
                </a:moveTo>
                <a:cubicBezTo>
                  <a:pt x="254779" y="0"/>
                  <a:pt x="136755" y="61736"/>
                  <a:pt x="65940" y="167050"/>
                </a:cubicBezTo>
                <a:cubicBezTo>
                  <a:pt x="-4875" y="270549"/>
                  <a:pt x="-19401" y="403100"/>
                  <a:pt x="25993" y="521125"/>
                </a:cubicBezTo>
                <a:lnTo>
                  <a:pt x="198491" y="902436"/>
                </a:lnTo>
                <a:lnTo>
                  <a:pt x="347384" y="1214747"/>
                </a:lnTo>
                <a:cubicBezTo>
                  <a:pt x="352831" y="1227458"/>
                  <a:pt x="365541" y="1234721"/>
                  <a:pt x="380067" y="1234721"/>
                </a:cubicBezTo>
                <a:cubicBezTo>
                  <a:pt x="394593" y="1234721"/>
                  <a:pt x="407304" y="1227458"/>
                  <a:pt x="412751" y="1214747"/>
                </a:cubicBezTo>
                <a:lnTo>
                  <a:pt x="561644" y="902436"/>
                </a:lnTo>
                <a:lnTo>
                  <a:pt x="734142" y="521125"/>
                </a:lnTo>
                <a:cubicBezTo>
                  <a:pt x="779536" y="403100"/>
                  <a:pt x="765010" y="270549"/>
                  <a:pt x="694195" y="167050"/>
                </a:cubicBezTo>
                <a:cubicBezTo>
                  <a:pt x="623380" y="61736"/>
                  <a:pt x="505355" y="0"/>
                  <a:pt x="380067" y="0"/>
                </a:cubicBezTo>
                <a:close/>
              </a:path>
            </a:pathLst>
          </a:custGeom>
          <a:solidFill>
            <a:schemeClr val="accent2"/>
          </a:solidFill>
          <a:ln w="181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raphic 7">
            <a:extLst>
              <a:ext uri="{FF2B5EF4-FFF2-40B4-BE49-F238E27FC236}">
                <a16:creationId xmlns:a16="http://schemas.microsoft.com/office/drawing/2014/main" id="{F90DB611-9E1B-C109-96C0-F67F72DD8C52}"/>
              </a:ext>
              <a:ext uri="{C183D7F6-B498-43B3-948B-1728B52AA6E4}">
                <adec:decorative xmlns:adec="http://schemas.microsoft.com/office/drawing/2017/decorative" val="1"/>
              </a:ext>
            </a:extLst>
          </p:cNvPr>
          <p:cNvSpPr/>
          <p:nvPr/>
        </p:nvSpPr>
        <p:spPr>
          <a:xfrm>
            <a:off x="7371069" y="533009"/>
            <a:ext cx="760134" cy="1234720"/>
          </a:xfrm>
          <a:custGeom>
            <a:avLst/>
            <a:gdLst>
              <a:gd name="connsiteX0" fmla="*/ 380067 w 760134"/>
              <a:gd name="connsiteY0" fmla="*/ 544730 h 1234720"/>
              <a:gd name="connsiteX1" fmla="*/ 216648 w 760134"/>
              <a:gd name="connsiteY1" fmla="*/ 381311 h 1234720"/>
              <a:gd name="connsiteX2" fmla="*/ 380067 w 760134"/>
              <a:gd name="connsiteY2" fmla="*/ 217892 h 1234720"/>
              <a:gd name="connsiteX3" fmla="*/ 543486 w 760134"/>
              <a:gd name="connsiteY3" fmla="*/ 381311 h 1234720"/>
              <a:gd name="connsiteX4" fmla="*/ 380067 w 760134"/>
              <a:gd name="connsiteY4" fmla="*/ 544730 h 1234720"/>
              <a:gd name="connsiteX5" fmla="*/ 380067 w 760134"/>
              <a:gd name="connsiteY5" fmla="*/ 0 h 1234720"/>
              <a:gd name="connsiteX6" fmla="*/ 65940 w 760134"/>
              <a:gd name="connsiteY6" fmla="*/ 167050 h 1234720"/>
              <a:gd name="connsiteX7" fmla="*/ 25993 w 760134"/>
              <a:gd name="connsiteY7" fmla="*/ 521125 h 1234720"/>
              <a:gd name="connsiteX8" fmla="*/ 198491 w 760134"/>
              <a:gd name="connsiteY8" fmla="*/ 902436 h 1234720"/>
              <a:gd name="connsiteX9" fmla="*/ 347384 w 760134"/>
              <a:gd name="connsiteY9" fmla="*/ 1214747 h 1234720"/>
              <a:gd name="connsiteX10" fmla="*/ 380067 w 760134"/>
              <a:gd name="connsiteY10" fmla="*/ 1234721 h 1234720"/>
              <a:gd name="connsiteX11" fmla="*/ 412751 w 760134"/>
              <a:gd name="connsiteY11" fmla="*/ 1214747 h 1234720"/>
              <a:gd name="connsiteX12" fmla="*/ 561644 w 760134"/>
              <a:gd name="connsiteY12" fmla="*/ 902436 h 1234720"/>
              <a:gd name="connsiteX13" fmla="*/ 734142 w 760134"/>
              <a:gd name="connsiteY13" fmla="*/ 521125 h 1234720"/>
              <a:gd name="connsiteX14" fmla="*/ 694195 w 760134"/>
              <a:gd name="connsiteY14" fmla="*/ 167050 h 1234720"/>
              <a:gd name="connsiteX15" fmla="*/ 380067 w 760134"/>
              <a:gd name="connsiteY15" fmla="*/ 0 h 12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0134" h="1234720">
                <a:moveTo>
                  <a:pt x="380067" y="544730"/>
                </a:moveTo>
                <a:cubicBezTo>
                  <a:pt x="289279" y="544730"/>
                  <a:pt x="216648" y="472099"/>
                  <a:pt x="216648" y="381311"/>
                </a:cubicBezTo>
                <a:cubicBezTo>
                  <a:pt x="216648" y="290523"/>
                  <a:pt x="289279" y="217892"/>
                  <a:pt x="380067" y="217892"/>
                </a:cubicBezTo>
                <a:cubicBezTo>
                  <a:pt x="470856" y="217892"/>
                  <a:pt x="543486" y="290523"/>
                  <a:pt x="543486" y="381311"/>
                </a:cubicBezTo>
                <a:cubicBezTo>
                  <a:pt x="543486" y="472099"/>
                  <a:pt x="470856" y="544730"/>
                  <a:pt x="380067" y="544730"/>
                </a:cubicBezTo>
                <a:close/>
                <a:moveTo>
                  <a:pt x="380067" y="0"/>
                </a:moveTo>
                <a:cubicBezTo>
                  <a:pt x="254779" y="0"/>
                  <a:pt x="136755" y="61736"/>
                  <a:pt x="65940" y="167050"/>
                </a:cubicBezTo>
                <a:cubicBezTo>
                  <a:pt x="-4875" y="270549"/>
                  <a:pt x="-19401" y="403100"/>
                  <a:pt x="25993" y="521125"/>
                </a:cubicBezTo>
                <a:lnTo>
                  <a:pt x="198491" y="902436"/>
                </a:lnTo>
                <a:lnTo>
                  <a:pt x="347384" y="1214747"/>
                </a:lnTo>
                <a:cubicBezTo>
                  <a:pt x="352831" y="1227458"/>
                  <a:pt x="365541" y="1234721"/>
                  <a:pt x="380067" y="1234721"/>
                </a:cubicBezTo>
                <a:cubicBezTo>
                  <a:pt x="394593" y="1234721"/>
                  <a:pt x="407304" y="1227458"/>
                  <a:pt x="412751" y="1214747"/>
                </a:cubicBezTo>
                <a:lnTo>
                  <a:pt x="561644" y="902436"/>
                </a:lnTo>
                <a:lnTo>
                  <a:pt x="734142" y="521125"/>
                </a:lnTo>
                <a:cubicBezTo>
                  <a:pt x="779536" y="403100"/>
                  <a:pt x="765010" y="270549"/>
                  <a:pt x="694195" y="167050"/>
                </a:cubicBezTo>
                <a:cubicBezTo>
                  <a:pt x="623380" y="61736"/>
                  <a:pt x="505355" y="0"/>
                  <a:pt x="380067" y="0"/>
                </a:cubicBezTo>
                <a:close/>
              </a:path>
            </a:pathLst>
          </a:custGeom>
          <a:solidFill>
            <a:schemeClr val="accent4"/>
          </a:solidFill>
          <a:ln w="181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364617E8-8C0A-822B-D0E7-13C57F74399D}"/>
              </a:ext>
              <a:ext uri="{C183D7F6-B498-43B3-948B-1728B52AA6E4}">
                <adec:decorative xmlns:adec="http://schemas.microsoft.com/office/drawing/2017/decorative" val="1"/>
              </a:ext>
            </a:extLst>
          </p:cNvPr>
          <p:cNvPicPr>
            <a:picLocks noChangeAspect="1"/>
          </p:cNvPicPr>
          <p:nvPr/>
        </p:nvPicPr>
        <p:blipFill rotWithShape="1">
          <a:blip r:embed="rId3"/>
          <a:srcRect l="22717" r="21486" b="72823"/>
          <a:stretch/>
        </p:blipFill>
        <p:spPr>
          <a:xfrm>
            <a:off x="10392014" y="171656"/>
            <a:ext cx="1688824" cy="850179"/>
          </a:xfrm>
          <a:prstGeom prst="rect">
            <a:avLst/>
          </a:prstGeom>
          <a:effectLst/>
        </p:spPr>
      </p:pic>
      <p:grpSp>
        <p:nvGrpSpPr>
          <p:cNvPr id="33" name="Group 32">
            <a:extLst>
              <a:ext uri="{FF2B5EF4-FFF2-40B4-BE49-F238E27FC236}">
                <a16:creationId xmlns:a16="http://schemas.microsoft.com/office/drawing/2014/main" id="{B91E6552-354D-1B9B-97CD-520AD7E4BB79}"/>
              </a:ext>
              <a:ext uri="{C183D7F6-B498-43B3-948B-1728B52AA6E4}">
                <adec:decorative xmlns:adec="http://schemas.microsoft.com/office/drawing/2017/decorative" val="1"/>
              </a:ext>
            </a:extLst>
          </p:cNvPr>
          <p:cNvGrpSpPr/>
          <p:nvPr/>
        </p:nvGrpSpPr>
        <p:grpSpPr>
          <a:xfrm>
            <a:off x="7759116" y="5008626"/>
            <a:ext cx="1074420" cy="1257514"/>
            <a:chOff x="7751136" y="4923729"/>
            <a:chExt cx="1074420" cy="1257514"/>
          </a:xfrm>
        </p:grpSpPr>
        <p:pic>
          <p:nvPicPr>
            <p:cNvPr id="31" name="Picture 30">
              <a:extLst>
                <a:ext uri="{FF2B5EF4-FFF2-40B4-BE49-F238E27FC236}">
                  <a16:creationId xmlns:a16="http://schemas.microsoft.com/office/drawing/2014/main" id="{CE7080BE-0C32-66C9-3AB5-B881225AFEB9}"/>
                </a:ext>
              </a:extLst>
            </p:cNvPr>
            <p:cNvPicPr>
              <a:picLocks noChangeAspect="1"/>
            </p:cNvPicPr>
            <p:nvPr/>
          </p:nvPicPr>
          <p:blipFill>
            <a:blip r:embed="rId4"/>
            <a:stretch>
              <a:fillRect/>
            </a:stretch>
          </p:blipFill>
          <p:spPr>
            <a:xfrm>
              <a:off x="7751136" y="4923729"/>
              <a:ext cx="1074420" cy="1074420"/>
            </a:xfrm>
            <a:prstGeom prst="rect">
              <a:avLst/>
            </a:prstGeom>
          </p:spPr>
        </p:pic>
        <p:sp>
          <p:nvSpPr>
            <p:cNvPr id="32" name="TextBox 31">
              <a:extLst>
                <a:ext uri="{FF2B5EF4-FFF2-40B4-BE49-F238E27FC236}">
                  <a16:creationId xmlns:a16="http://schemas.microsoft.com/office/drawing/2014/main" id="{F0474BAE-A7FC-50B7-460F-2AE07FC048DF}"/>
                </a:ext>
              </a:extLst>
            </p:cNvPr>
            <p:cNvSpPr txBox="1"/>
            <p:nvPr/>
          </p:nvSpPr>
          <p:spPr>
            <a:xfrm>
              <a:off x="7751136" y="5781133"/>
              <a:ext cx="10744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13018"/>
                  </a:solidFill>
                  <a:effectLst/>
                  <a:uLnTx/>
                  <a:uFillTx/>
                  <a:latin typeface="Aharoni" panose="02010803020104030203" pitchFamily="2" charset="-79"/>
                  <a:ea typeface="+mn-ea"/>
                  <a:cs typeface="Aharoni" panose="02010803020104030203" pitchFamily="2" charset="-79"/>
                </a:rPr>
                <a:t>Machine learning</a:t>
              </a:r>
            </a:p>
          </p:txBody>
        </p:sp>
      </p:grpSp>
      <p:sp>
        <p:nvSpPr>
          <p:cNvPr id="5" name="TextBox 4">
            <a:extLst>
              <a:ext uri="{FF2B5EF4-FFF2-40B4-BE49-F238E27FC236}">
                <a16:creationId xmlns:a16="http://schemas.microsoft.com/office/drawing/2014/main" id="{29442CB9-9BDD-B18E-DE77-60E91BA41B42}"/>
              </a:ext>
            </a:extLst>
          </p:cNvPr>
          <p:cNvSpPr txBox="1"/>
          <p:nvPr/>
        </p:nvSpPr>
        <p:spPr>
          <a:xfrm>
            <a:off x="1803929" y="1934817"/>
            <a:ext cx="1403098"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F7931F">
                    <a:lumMod val="75000"/>
                  </a:srgbClr>
                </a:solidFill>
                <a:effectLst/>
                <a:uLnTx/>
                <a:uFillTx/>
                <a:latin typeface="Calibri" panose="020F0502020204030204"/>
                <a:ea typeface="+mn-ea"/>
                <a:cs typeface="+mn-cs"/>
              </a:rPr>
              <a:t>* Autocode rate: 59%</a:t>
            </a:r>
            <a:endParaRPr kumimoji="0" lang="en-US" sz="1200" b="1" i="0" u="none" strike="noStrike" kern="1200" cap="none" spc="0" normalizeH="0" baseline="0" noProof="1">
              <a:ln>
                <a:noFill/>
              </a:ln>
              <a:solidFill>
                <a:srgbClr val="F7931F">
                  <a:lumMod val="60000"/>
                  <a:lumOff val="4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DB65A1-8781-D7EB-7BB6-4E500E828684}"/>
              </a:ext>
            </a:extLst>
          </p:cNvPr>
          <p:cNvSpPr txBox="1"/>
          <p:nvPr/>
        </p:nvSpPr>
        <p:spPr>
          <a:xfrm>
            <a:off x="715850" y="4911475"/>
            <a:ext cx="1403098"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A2B969"/>
                </a:solidFill>
                <a:effectLst/>
                <a:uLnTx/>
                <a:uFillTx/>
                <a:latin typeface="Calibri" panose="020F0502020204030204"/>
                <a:ea typeface="+mn-ea"/>
                <a:cs typeface="+mn-cs"/>
              </a:rPr>
              <a:t>* Autocode rate: 66%</a:t>
            </a:r>
          </a:p>
        </p:txBody>
      </p:sp>
      <p:sp>
        <p:nvSpPr>
          <p:cNvPr id="8" name="TextBox 7">
            <a:extLst>
              <a:ext uri="{FF2B5EF4-FFF2-40B4-BE49-F238E27FC236}">
                <a16:creationId xmlns:a16="http://schemas.microsoft.com/office/drawing/2014/main" id="{8635BBFB-0859-1088-B5B6-2A62BEBD6B65}"/>
              </a:ext>
            </a:extLst>
          </p:cNvPr>
          <p:cNvSpPr txBox="1"/>
          <p:nvPr/>
        </p:nvSpPr>
        <p:spPr>
          <a:xfrm>
            <a:off x="9069959" y="1541447"/>
            <a:ext cx="1403098"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FFCC4C"/>
                </a:solidFill>
                <a:effectLst/>
                <a:uLnTx/>
                <a:uFillTx/>
                <a:latin typeface="Calibri" panose="020F0502020204030204"/>
                <a:ea typeface="+mn-ea"/>
                <a:cs typeface="+mn-cs"/>
              </a:rPr>
              <a:t>* Autocode rate: 84%</a:t>
            </a:r>
          </a:p>
        </p:txBody>
      </p:sp>
      <p:sp>
        <p:nvSpPr>
          <p:cNvPr id="12" name="TextBox 11">
            <a:extLst>
              <a:ext uri="{FF2B5EF4-FFF2-40B4-BE49-F238E27FC236}">
                <a16:creationId xmlns:a16="http://schemas.microsoft.com/office/drawing/2014/main" id="{7B8826EE-7EC0-10C4-D18B-F364E8E0632F}"/>
              </a:ext>
            </a:extLst>
          </p:cNvPr>
          <p:cNvSpPr txBox="1"/>
          <p:nvPr/>
        </p:nvSpPr>
        <p:spPr>
          <a:xfrm>
            <a:off x="8713695" y="5798451"/>
            <a:ext cx="1759362" cy="307777"/>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srgbClr val="C13018"/>
                </a:solidFill>
                <a:effectLst/>
                <a:uLnTx/>
                <a:uFillTx/>
                <a:latin typeface="Calibri" panose="020F0502020204030204"/>
                <a:ea typeface="+mn-ea"/>
                <a:cs typeface="+mn-cs"/>
              </a:rPr>
              <a:t>* Autocode rate: </a:t>
            </a:r>
            <a:r>
              <a:rPr kumimoji="0" lang="en-US" sz="1400" b="1" i="0" u="none" strike="noStrike" kern="1200" cap="none" spc="0" normalizeH="0" baseline="0" noProof="1">
                <a:ln>
                  <a:noFill/>
                </a:ln>
                <a:solidFill>
                  <a:srgbClr val="C13018"/>
                </a:solidFill>
                <a:effectLst/>
                <a:uLnTx/>
                <a:uFillTx/>
                <a:latin typeface="Calibri" panose="020F0502020204030204"/>
                <a:ea typeface="+mn-ea"/>
                <a:cs typeface="+mn-cs"/>
              </a:rPr>
              <a:t>100%</a:t>
            </a:r>
          </a:p>
        </p:txBody>
      </p:sp>
      <p:sp>
        <p:nvSpPr>
          <p:cNvPr id="9" name="TextBox 8">
            <a:extLst>
              <a:ext uri="{FF2B5EF4-FFF2-40B4-BE49-F238E27FC236}">
                <a16:creationId xmlns:a16="http://schemas.microsoft.com/office/drawing/2014/main" id="{2BBE4BF5-E709-45F3-E13C-3D7792F8E633}"/>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24</a:t>
            </a:fld>
            <a:endParaRPr lang="en-US" dirty="0">
              <a:solidFill>
                <a:srgbClr val="0F56DC"/>
              </a:solidFill>
              <a:latin typeface="Myriad Web Pro"/>
            </a:endParaRPr>
          </a:p>
        </p:txBody>
      </p:sp>
    </p:spTree>
    <p:extLst>
      <p:ext uri="{BB962C8B-B14F-4D97-AF65-F5344CB8AC3E}">
        <p14:creationId xmlns:p14="http://schemas.microsoft.com/office/powerpoint/2010/main" val="364986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16" y="271740"/>
            <a:ext cx="12061625" cy="762925"/>
          </a:xfrm>
        </p:spPr>
        <p:txBody>
          <a:bodyPr>
            <a:noAutofit/>
          </a:bodyPr>
          <a:lstStyle/>
          <a:p>
            <a:pPr defTabSz="609538">
              <a:lnSpc>
                <a:spcPct val="300000"/>
              </a:lnSpc>
            </a:pPr>
            <a:r>
              <a:rPr lang="en-US" sz="4400" dirty="0">
                <a:solidFill>
                  <a:schemeClr val="tx1"/>
                </a:solidFill>
                <a:latin typeface="+mj-lt"/>
              </a:rPr>
              <a:t>How Does NIOCCS Work?</a:t>
            </a:r>
          </a:p>
        </p:txBody>
      </p:sp>
      <p:sp>
        <p:nvSpPr>
          <p:cNvPr id="4" name="TextBox 3">
            <a:extLst>
              <a:ext uri="{FF2B5EF4-FFF2-40B4-BE49-F238E27FC236}">
                <a16:creationId xmlns:a16="http://schemas.microsoft.com/office/drawing/2014/main" id="{54F79258-B893-588F-E50E-7388ADDA87AD}"/>
              </a:ext>
              <a:ext uri="{C183D7F6-B498-43B3-948B-1728B52AA6E4}">
                <adec:decorative xmlns:adec="http://schemas.microsoft.com/office/drawing/2017/decorative" val="1"/>
              </a:ext>
            </a:extLst>
          </p:cNvPr>
          <p:cNvSpPr txBox="1"/>
          <p:nvPr/>
        </p:nvSpPr>
        <p:spPr>
          <a:xfrm>
            <a:off x="-11092" y="6601865"/>
            <a:ext cx="12203091"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BA7CC350-855B-8E49-903F-60375FA834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900" y="141861"/>
            <a:ext cx="1886213" cy="1086002"/>
          </a:xfrm>
          <a:prstGeom prst="rect">
            <a:avLst/>
          </a:prstGeom>
        </p:spPr>
      </p:pic>
      <p:pic>
        <p:nvPicPr>
          <p:cNvPr id="12" name="Picture 11">
            <a:extLst>
              <a:ext uri="{FF2B5EF4-FFF2-40B4-BE49-F238E27FC236}">
                <a16:creationId xmlns:a16="http://schemas.microsoft.com/office/drawing/2014/main" id="{942DB2DA-C16A-7E69-9394-1F6FF126E3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781" y="70482"/>
            <a:ext cx="1289876" cy="1289876"/>
          </a:xfrm>
          <a:prstGeom prst="rect">
            <a:avLst/>
          </a:prstGeom>
        </p:spPr>
      </p:pic>
      <p:grpSp>
        <p:nvGrpSpPr>
          <p:cNvPr id="5" name="Group 4" descr="NIOCCS INPUTS Table header">
            <a:extLst>
              <a:ext uri="{FF2B5EF4-FFF2-40B4-BE49-F238E27FC236}">
                <a16:creationId xmlns:a16="http://schemas.microsoft.com/office/drawing/2014/main" id="{BEF35651-0FE4-FA31-FDA9-856F70FE2E0B}"/>
              </a:ext>
            </a:extLst>
          </p:cNvPr>
          <p:cNvGrpSpPr/>
          <p:nvPr/>
        </p:nvGrpSpPr>
        <p:grpSpPr>
          <a:xfrm>
            <a:off x="610504" y="2569395"/>
            <a:ext cx="3172968" cy="525633"/>
            <a:chOff x="3286" y="9876"/>
            <a:chExt cx="3203971" cy="1119591"/>
          </a:xfrm>
          <a:solidFill>
            <a:srgbClr val="006BE7"/>
          </a:solidFill>
        </p:grpSpPr>
        <p:sp>
          <p:nvSpPr>
            <p:cNvPr id="10" name="Rectangle 9">
              <a:extLst>
                <a:ext uri="{FF2B5EF4-FFF2-40B4-BE49-F238E27FC236}">
                  <a16:creationId xmlns:a16="http://schemas.microsoft.com/office/drawing/2014/main" id="{08DD0A2D-F4C5-FDF0-102C-C3CF8C0AD8B1}"/>
                </a:ext>
              </a:extLst>
            </p:cNvPr>
            <p:cNvSpPr/>
            <p:nvPr/>
          </p:nvSpPr>
          <p:spPr>
            <a:xfrm>
              <a:off x="3286" y="9876"/>
              <a:ext cx="3203971" cy="1119591"/>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F7102AF6-2D7B-E38C-1A91-A3920FEF5245}"/>
                </a:ext>
              </a:extLst>
            </p:cNvPr>
            <p:cNvSpPr txBox="1"/>
            <p:nvPr/>
          </p:nvSpPr>
          <p:spPr>
            <a:xfrm>
              <a:off x="3286" y="9876"/>
              <a:ext cx="3203971" cy="11195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INPUTS</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E96F11EC-3326-19BC-FB33-57A7CF943E76}"/>
              </a:ext>
              <a:ext uri="{C183D7F6-B498-43B3-948B-1728B52AA6E4}">
                <adec:decorative xmlns:adec="http://schemas.microsoft.com/office/drawing/2017/decorative" val="1"/>
              </a:ext>
            </a:extLst>
          </p:cNvPr>
          <p:cNvGrpSpPr/>
          <p:nvPr/>
        </p:nvGrpSpPr>
        <p:grpSpPr>
          <a:xfrm>
            <a:off x="610504" y="3095029"/>
            <a:ext cx="3172968" cy="1675503"/>
            <a:chOff x="3286" y="1129468"/>
            <a:chExt cx="3203971" cy="3211993"/>
          </a:xfrm>
        </p:grpSpPr>
        <p:sp>
          <p:nvSpPr>
            <p:cNvPr id="8" name="Rectangle 7">
              <a:extLst>
                <a:ext uri="{FF2B5EF4-FFF2-40B4-BE49-F238E27FC236}">
                  <a16:creationId xmlns:a16="http://schemas.microsoft.com/office/drawing/2014/main" id="{52806F30-CF9A-1D1C-F71F-DC237741C46A}"/>
                </a:ext>
              </a:extLst>
            </p:cNvPr>
            <p:cNvSpPr/>
            <p:nvPr/>
          </p:nvSpPr>
          <p:spPr>
            <a:xfrm>
              <a:off x="3286" y="1129468"/>
              <a:ext cx="3203971" cy="3211993"/>
            </a:xfrm>
            <a:prstGeom prst="rect">
              <a:avLst/>
            </a:prstGeom>
            <a:solidFill>
              <a:srgbClr val="E9EFF7">
                <a:alpha val="89804"/>
              </a:srgbClr>
            </a:solid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CD19F443-CB89-9B95-9D2C-98789B66FD7D}"/>
                </a:ext>
              </a:extLst>
            </p:cNvPr>
            <p:cNvSpPr txBox="1"/>
            <p:nvPr/>
          </p:nvSpPr>
          <p:spPr>
            <a:xfrm>
              <a:off x="3286" y="1129468"/>
              <a:ext cx="3203971" cy="3211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74657476-BEBD-2A01-4F2D-27BCD01F3F6B}"/>
              </a:ext>
            </a:extLst>
          </p:cNvPr>
          <p:cNvSpPr txBox="1"/>
          <p:nvPr/>
        </p:nvSpPr>
        <p:spPr>
          <a:xfrm>
            <a:off x="797957" y="3282108"/>
            <a:ext cx="2798063" cy="338554"/>
          </a:xfrm>
          <a:prstGeom prst="rect">
            <a:avLst/>
          </a:prstGeom>
          <a:solidFill>
            <a:srgbClr val="0C25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Occupation Free Text</a:t>
            </a:r>
          </a:p>
        </p:txBody>
      </p:sp>
      <p:sp>
        <p:nvSpPr>
          <p:cNvPr id="19" name="TextBox 18">
            <a:extLst>
              <a:ext uri="{FF2B5EF4-FFF2-40B4-BE49-F238E27FC236}">
                <a16:creationId xmlns:a16="http://schemas.microsoft.com/office/drawing/2014/main" id="{168BC2A3-B6CA-07B3-952E-076C80A56A8B}"/>
              </a:ext>
            </a:extLst>
          </p:cNvPr>
          <p:cNvSpPr txBox="1"/>
          <p:nvPr/>
        </p:nvSpPr>
        <p:spPr>
          <a:xfrm>
            <a:off x="797956" y="4033364"/>
            <a:ext cx="2798064" cy="338554"/>
          </a:xfrm>
          <a:prstGeom prst="rect">
            <a:avLst/>
          </a:prstGeom>
          <a:solidFill>
            <a:srgbClr val="0C25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Industry Free Text</a:t>
            </a:r>
          </a:p>
        </p:txBody>
      </p:sp>
      <p:pic>
        <p:nvPicPr>
          <p:cNvPr id="3" name="Picture 2" descr="NIOCCS Machine learning Autocoder graphic">
            <a:extLst>
              <a:ext uri="{FF2B5EF4-FFF2-40B4-BE49-F238E27FC236}">
                <a16:creationId xmlns:a16="http://schemas.microsoft.com/office/drawing/2014/main" id="{F0DBFC7C-02B4-4C3E-A407-FF15EF08C711}"/>
              </a:ext>
            </a:extLst>
          </p:cNvPr>
          <p:cNvPicPr>
            <a:picLocks noChangeAspect="1"/>
          </p:cNvPicPr>
          <p:nvPr/>
        </p:nvPicPr>
        <p:blipFill rotWithShape="1">
          <a:blip r:embed="rId5"/>
          <a:srcRect b="6997"/>
          <a:stretch/>
        </p:blipFill>
        <p:spPr>
          <a:xfrm>
            <a:off x="4892935" y="2533929"/>
            <a:ext cx="2261812" cy="2353031"/>
          </a:xfrm>
          <a:prstGeom prst="rect">
            <a:avLst/>
          </a:prstGeom>
        </p:spPr>
      </p:pic>
      <p:grpSp>
        <p:nvGrpSpPr>
          <p:cNvPr id="38" name="Group 37" descr="NIOCCS OUTPUTS: Occupation Standardized Codes, Industry Standardized Codes">
            <a:extLst>
              <a:ext uri="{FF2B5EF4-FFF2-40B4-BE49-F238E27FC236}">
                <a16:creationId xmlns:a16="http://schemas.microsoft.com/office/drawing/2014/main" id="{3D1E78B6-C94A-E842-33C7-8F447F5F0EF3}"/>
              </a:ext>
            </a:extLst>
          </p:cNvPr>
          <p:cNvGrpSpPr/>
          <p:nvPr/>
        </p:nvGrpSpPr>
        <p:grpSpPr>
          <a:xfrm>
            <a:off x="8269243" y="2606297"/>
            <a:ext cx="3173506" cy="2201137"/>
            <a:chOff x="7368989" y="2192063"/>
            <a:chExt cx="3173506" cy="2201137"/>
          </a:xfrm>
        </p:grpSpPr>
        <p:grpSp>
          <p:nvGrpSpPr>
            <p:cNvPr id="20" name="Group 19">
              <a:extLst>
                <a:ext uri="{FF2B5EF4-FFF2-40B4-BE49-F238E27FC236}">
                  <a16:creationId xmlns:a16="http://schemas.microsoft.com/office/drawing/2014/main" id="{A725F85D-2055-5258-0429-3F83490B9435}"/>
                </a:ext>
              </a:extLst>
            </p:cNvPr>
            <p:cNvGrpSpPr/>
            <p:nvPr/>
          </p:nvGrpSpPr>
          <p:grpSpPr>
            <a:xfrm>
              <a:off x="7368989" y="2192063"/>
              <a:ext cx="3173506" cy="525633"/>
              <a:chOff x="3286" y="9876"/>
              <a:chExt cx="3203971" cy="1119591"/>
            </a:xfrm>
            <a:solidFill>
              <a:srgbClr val="006BE7"/>
            </a:solidFill>
          </p:grpSpPr>
          <p:sp>
            <p:nvSpPr>
              <p:cNvPr id="21" name="Rectangle 20">
                <a:extLst>
                  <a:ext uri="{FF2B5EF4-FFF2-40B4-BE49-F238E27FC236}">
                    <a16:creationId xmlns:a16="http://schemas.microsoft.com/office/drawing/2014/main" id="{1CBFAF83-E365-7DF2-4668-5FF52717AB0C}"/>
                  </a:ext>
                </a:extLst>
              </p:cNvPr>
              <p:cNvSpPr/>
              <p:nvPr/>
            </p:nvSpPr>
            <p:spPr>
              <a:xfrm>
                <a:off x="3286" y="9876"/>
                <a:ext cx="3203971" cy="11195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C8A10D34-834A-50E7-C5DF-510DA9AA2086}"/>
                  </a:ext>
                </a:extLst>
              </p:cNvPr>
              <p:cNvSpPr txBox="1"/>
              <p:nvPr/>
            </p:nvSpPr>
            <p:spPr>
              <a:xfrm>
                <a:off x="3286" y="9876"/>
                <a:ext cx="3203971" cy="11195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defPPr>
                  <a:defRPr lang="en-US"/>
                </a:defPPr>
                <a:lvl1pPr lvl="0" indent="0" algn="ctr" defTabSz="977900">
                  <a:lnSpc>
                    <a:spcPct val="90000"/>
                  </a:lnSpc>
                  <a:spcBef>
                    <a:spcPct val="0"/>
                  </a:spcBef>
                  <a:spcAft>
                    <a:spcPct val="35000"/>
                  </a:spcAft>
                  <a:buNone/>
                  <a:defRPr sz="2200" b="1">
                    <a:solidFill>
                      <a:srgbClr val="00D3FF"/>
                    </a:solidFill>
                  </a:defRPr>
                </a:lvl1p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OUTPUTS</a:t>
                </a:r>
              </a:p>
            </p:txBody>
          </p:sp>
        </p:grpSp>
        <p:grpSp>
          <p:nvGrpSpPr>
            <p:cNvPr id="23" name="Group 22">
              <a:extLst>
                <a:ext uri="{FF2B5EF4-FFF2-40B4-BE49-F238E27FC236}">
                  <a16:creationId xmlns:a16="http://schemas.microsoft.com/office/drawing/2014/main" id="{F12438ED-02A4-EE64-14C8-3167C67198BF}"/>
                </a:ext>
              </a:extLst>
            </p:cNvPr>
            <p:cNvGrpSpPr/>
            <p:nvPr/>
          </p:nvGrpSpPr>
          <p:grpSpPr>
            <a:xfrm>
              <a:off x="7368989" y="2717697"/>
              <a:ext cx="3173506" cy="1675503"/>
              <a:chOff x="3286" y="1129468"/>
              <a:chExt cx="3203971" cy="3211993"/>
            </a:xfrm>
          </p:grpSpPr>
          <p:sp>
            <p:nvSpPr>
              <p:cNvPr id="24" name="Rectangle 23">
                <a:extLst>
                  <a:ext uri="{FF2B5EF4-FFF2-40B4-BE49-F238E27FC236}">
                    <a16:creationId xmlns:a16="http://schemas.microsoft.com/office/drawing/2014/main" id="{2BBF9E24-9767-16FF-CC95-FB545A1CE48B}"/>
                  </a:ext>
                </a:extLst>
              </p:cNvPr>
              <p:cNvSpPr/>
              <p:nvPr/>
            </p:nvSpPr>
            <p:spPr>
              <a:xfrm>
                <a:off x="3286" y="1129468"/>
                <a:ext cx="3203971" cy="3211993"/>
              </a:xfrm>
              <a:prstGeom prst="rect">
                <a:avLst/>
              </a:prstGeom>
              <a:solidFill>
                <a:srgbClr val="E9EFF7">
                  <a:alpha val="89804"/>
                </a:srgbClr>
              </a:solid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16A5013D-55AA-190B-1DEE-93AB25B81138}"/>
                  </a:ext>
                </a:extLst>
              </p:cNvPr>
              <p:cNvSpPr txBox="1"/>
              <p:nvPr/>
            </p:nvSpPr>
            <p:spPr>
              <a:xfrm>
                <a:off x="3286" y="1129468"/>
                <a:ext cx="3203971" cy="3211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4C27AEAA-4B5B-B832-FBFE-97612DF475D1}"/>
                </a:ext>
              </a:extLst>
            </p:cNvPr>
            <p:cNvSpPr txBox="1"/>
            <p:nvPr/>
          </p:nvSpPr>
          <p:spPr>
            <a:xfrm>
              <a:off x="7557059" y="2927981"/>
              <a:ext cx="2797366" cy="338554"/>
            </a:xfrm>
            <a:prstGeom prst="rect">
              <a:avLst/>
            </a:prstGeom>
            <a:solidFill>
              <a:srgbClr val="0C25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Occupation Standardized Codes</a:t>
              </a:r>
            </a:p>
          </p:txBody>
        </p:sp>
        <p:sp>
          <p:nvSpPr>
            <p:cNvPr id="27" name="TextBox 26">
              <a:extLst>
                <a:ext uri="{FF2B5EF4-FFF2-40B4-BE49-F238E27FC236}">
                  <a16:creationId xmlns:a16="http://schemas.microsoft.com/office/drawing/2014/main" id="{3E158C63-EF8A-ABB5-797B-9915B4C54AA4}"/>
                </a:ext>
              </a:extLst>
            </p:cNvPr>
            <p:cNvSpPr txBox="1"/>
            <p:nvPr/>
          </p:nvSpPr>
          <p:spPr>
            <a:xfrm>
              <a:off x="7557059" y="3679237"/>
              <a:ext cx="2797366" cy="338554"/>
            </a:xfrm>
            <a:prstGeom prst="rect">
              <a:avLst/>
            </a:prstGeom>
            <a:solidFill>
              <a:srgbClr val="0C25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Industry Standardized Codes</a:t>
              </a:r>
            </a:p>
          </p:txBody>
        </p:sp>
      </p:grpSp>
      <p:sp>
        <p:nvSpPr>
          <p:cNvPr id="39" name="Arrow: Pentagon 38">
            <a:extLst>
              <a:ext uri="{FF2B5EF4-FFF2-40B4-BE49-F238E27FC236}">
                <a16:creationId xmlns:a16="http://schemas.microsoft.com/office/drawing/2014/main" id="{D0034EFD-CC63-D2C0-DB12-7AFA7154C710}"/>
              </a:ext>
              <a:ext uri="{C183D7F6-B498-43B3-948B-1728B52AA6E4}">
                <adec:decorative xmlns:adec="http://schemas.microsoft.com/office/drawing/2017/decorative" val="1"/>
              </a:ext>
            </a:extLst>
          </p:cNvPr>
          <p:cNvSpPr/>
          <p:nvPr/>
        </p:nvSpPr>
        <p:spPr>
          <a:xfrm>
            <a:off x="3915792" y="3419159"/>
            <a:ext cx="849854" cy="762925"/>
          </a:xfrm>
          <a:prstGeom prst="homePlate">
            <a:avLst/>
          </a:prstGeom>
          <a:solidFill>
            <a:srgbClr val="00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Arrow: Pentagon 39">
            <a:extLst>
              <a:ext uri="{FF2B5EF4-FFF2-40B4-BE49-F238E27FC236}">
                <a16:creationId xmlns:a16="http://schemas.microsoft.com/office/drawing/2014/main" id="{3523EC8C-FE4B-935C-9A5D-F5B5892259B1}"/>
              </a:ext>
              <a:ext uri="{C183D7F6-B498-43B3-948B-1728B52AA6E4}">
                <adec:decorative xmlns:adec="http://schemas.microsoft.com/office/drawing/2017/decorative" val="1"/>
              </a:ext>
            </a:extLst>
          </p:cNvPr>
          <p:cNvSpPr/>
          <p:nvPr/>
        </p:nvSpPr>
        <p:spPr>
          <a:xfrm>
            <a:off x="7342817" y="3417497"/>
            <a:ext cx="849854" cy="762925"/>
          </a:xfrm>
          <a:prstGeom prst="homePlate">
            <a:avLst/>
          </a:prstGeom>
          <a:solidFill>
            <a:srgbClr val="00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E8B7E19-EEAA-D1E9-565A-30864C9DB11D}"/>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25</a:t>
            </a:fld>
            <a:endParaRPr lang="en-US" dirty="0">
              <a:solidFill>
                <a:srgbClr val="0F56DC"/>
              </a:solidFill>
              <a:latin typeface="Myriad Web Pro"/>
            </a:endParaRPr>
          </a:p>
        </p:txBody>
      </p:sp>
    </p:spTree>
    <p:extLst>
      <p:ext uri="{BB962C8B-B14F-4D97-AF65-F5344CB8AC3E}">
        <p14:creationId xmlns:p14="http://schemas.microsoft.com/office/powerpoint/2010/main" val="298075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lnSpc>
                <a:spcPct val="90000"/>
              </a:lnSpc>
            </a:pPr>
            <a:r>
              <a:rPr lang="en-US" sz="3600" kern="1200" dirty="0">
                <a:solidFill>
                  <a:schemeClr val="bg1"/>
                </a:solidFill>
                <a:latin typeface="+mj-lt"/>
                <a:ea typeface="+mj-ea"/>
                <a:cs typeface="+mj-cs"/>
              </a:rPr>
              <a:t>NIOCCS - Industry and Occupation Classification Systems</a:t>
            </a:r>
          </a:p>
        </p:txBody>
      </p:sp>
      <p:graphicFrame>
        <p:nvGraphicFramePr>
          <p:cNvPr id="59" name="Text Placeholder 2">
            <a:extLst>
              <a:ext uri="{FF2B5EF4-FFF2-40B4-BE49-F238E27FC236}">
                <a16:creationId xmlns:a16="http://schemas.microsoft.com/office/drawing/2014/main" id="{C6BB09B9-8A2C-EC8E-225B-5CDA8C2F5A90}"/>
              </a:ext>
              <a:ext uri="{C183D7F6-B498-43B3-948B-1728B52AA6E4}">
                <adec:decorative xmlns:adec="http://schemas.microsoft.com/office/drawing/2017/decorative" val="1"/>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EFDD644-8332-9C89-FD82-B2D67155CA95}"/>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06A80236-D193-F9A5-F7E2-83ECDDA66503}"/>
              </a:ext>
            </a:extLst>
          </p:cNvPr>
          <p:cNvSpPr txBox="1"/>
          <p:nvPr/>
        </p:nvSpPr>
        <p:spPr>
          <a:xfrm>
            <a:off x="837534" y="6145123"/>
            <a:ext cx="3429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Office of Management and Budget (OMB)</a:t>
            </a:r>
          </a:p>
        </p:txBody>
      </p:sp>
      <p:sp>
        <p:nvSpPr>
          <p:cNvPr id="5" name="TextBox 4">
            <a:extLst>
              <a:ext uri="{FF2B5EF4-FFF2-40B4-BE49-F238E27FC236}">
                <a16:creationId xmlns:a16="http://schemas.microsoft.com/office/drawing/2014/main" id="{F10FDCF1-9046-BCC9-114D-334EB9C4D760}"/>
              </a:ext>
            </a:extLst>
          </p:cNvPr>
          <p:cNvSpPr txBox="1"/>
          <p:nvPr/>
        </p:nvSpPr>
        <p:spPr>
          <a:xfrm>
            <a:off x="4440802" y="6145122"/>
            <a:ext cx="33097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Bureau of Labor Statistics (BLS)</a:t>
            </a:r>
          </a:p>
        </p:txBody>
      </p:sp>
      <p:sp>
        <p:nvSpPr>
          <p:cNvPr id="6" name="TextBox 5">
            <a:extLst>
              <a:ext uri="{FF2B5EF4-FFF2-40B4-BE49-F238E27FC236}">
                <a16:creationId xmlns:a16="http://schemas.microsoft.com/office/drawing/2014/main" id="{4AC594C8-BEEC-0D79-2B2D-83CA6848BC36}"/>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26</a:t>
            </a:fld>
            <a:endParaRPr lang="en-US" dirty="0">
              <a:solidFill>
                <a:srgbClr val="0F56DC"/>
              </a:solidFill>
              <a:latin typeface="Myriad Web Pro"/>
            </a:endParaRPr>
          </a:p>
        </p:txBody>
      </p:sp>
    </p:spTree>
    <p:extLst>
      <p:ext uri="{BB962C8B-B14F-4D97-AF65-F5344CB8AC3E}">
        <p14:creationId xmlns:p14="http://schemas.microsoft.com/office/powerpoint/2010/main" val="95847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4E56-F8C8-3F15-381D-217A3EC4CDDF}"/>
              </a:ext>
              <a:ext uri="{C183D7F6-B498-43B3-948B-1728B52AA6E4}">
                <adec:decorative xmlns:adec="http://schemas.microsoft.com/office/drawing/2017/decorative" val="0"/>
              </a:ext>
            </a:extLst>
          </p:cNvPr>
          <p:cNvSpPr>
            <a:spLocks noGrp="1"/>
          </p:cNvSpPr>
          <p:nvPr>
            <p:ph type="title"/>
          </p:nvPr>
        </p:nvSpPr>
        <p:spPr>
          <a:xfrm>
            <a:off x="0" y="131121"/>
            <a:ext cx="12192000" cy="861865"/>
          </a:xfrm>
          <a:solidFill>
            <a:schemeClr val="tx1"/>
          </a:solidFill>
        </p:spPr>
        <p:txBody>
          <a:bodyPr>
            <a:normAutofit/>
          </a:bodyPr>
          <a:lstStyle/>
          <a:p>
            <a:r>
              <a:rPr lang="en-US" sz="3600" b="1" dirty="0">
                <a:solidFill>
                  <a:schemeClr val="bg1"/>
                </a:solidFill>
              </a:rPr>
              <a:t>  Examples of Industry and Occupation Coding Using NIOCCS</a:t>
            </a:r>
          </a:p>
        </p:txBody>
      </p:sp>
      <p:sp>
        <p:nvSpPr>
          <p:cNvPr id="10" name="TextBox 9">
            <a:extLst>
              <a:ext uri="{FF2B5EF4-FFF2-40B4-BE49-F238E27FC236}">
                <a16:creationId xmlns:a16="http://schemas.microsoft.com/office/drawing/2014/main" id="{883E8F98-AE16-41B1-2561-E5F94B8E611F}"/>
              </a:ext>
              <a:ext uri="{C183D7F6-B498-43B3-948B-1728B52AA6E4}">
                <adec:decorative xmlns:adec="http://schemas.microsoft.com/office/drawing/2017/decorative" val="0"/>
              </a:ext>
            </a:extLst>
          </p:cNvPr>
          <p:cNvSpPr txBox="1"/>
          <p:nvPr/>
        </p:nvSpPr>
        <p:spPr>
          <a:xfrm>
            <a:off x="9433414" y="1150278"/>
            <a:ext cx="2758253" cy="757130"/>
          </a:xfrm>
          <a:prstGeom prst="rect">
            <a:avLst/>
          </a:prstGeom>
          <a:noFill/>
        </p:spPr>
        <p:txBody>
          <a:bodyPr wrap="square">
            <a:spAutoFit/>
          </a:bodyPr>
          <a:lstStyle/>
          <a:p>
            <a:pPr marL="57150" marR="0" lvl="0" indent="0" algn="ct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a:ea typeface="+mn-ea"/>
                <a:cs typeface="+mn-cs"/>
              </a:rPr>
              <a:t>NIOCCS does the coding for you!</a:t>
            </a:r>
          </a:p>
        </p:txBody>
      </p:sp>
      <p:graphicFrame>
        <p:nvGraphicFramePr>
          <p:cNvPr id="7" name="Table 7">
            <a:extLst>
              <a:ext uri="{FF2B5EF4-FFF2-40B4-BE49-F238E27FC236}">
                <a16:creationId xmlns:a16="http://schemas.microsoft.com/office/drawing/2014/main" id="{7449CF51-741D-6602-B889-76E272119890}"/>
              </a:ext>
            </a:extLst>
          </p:cNvPr>
          <p:cNvGraphicFramePr>
            <a:graphicFrameLocks noGrp="1"/>
          </p:cNvGraphicFramePr>
          <p:nvPr>
            <p:ph sz="half" idx="1"/>
          </p:nvPr>
        </p:nvGraphicFramePr>
        <p:xfrm>
          <a:off x="127870" y="1787416"/>
          <a:ext cx="4563141" cy="3291840"/>
        </p:xfrm>
        <a:graphic>
          <a:graphicData uri="http://schemas.openxmlformats.org/drawingml/2006/table">
            <a:tbl>
              <a:tblPr firstRow="1" bandRow="1">
                <a:tableStyleId>{1FECB4D8-DB02-4DC6-A0A2-4F2EBAE1DC90}</a:tableStyleId>
              </a:tblPr>
              <a:tblGrid>
                <a:gridCol w="1521047">
                  <a:extLst>
                    <a:ext uri="{9D8B030D-6E8A-4147-A177-3AD203B41FA5}">
                      <a16:colId xmlns:a16="http://schemas.microsoft.com/office/drawing/2014/main" val="2710006337"/>
                    </a:ext>
                  </a:extLst>
                </a:gridCol>
                <a:gridCol w="1521047">
                  <a:extLst>
                    <a:ext uri="{9D8B030D-6E8A-4147-A177-3AD203B41FA5}">
                      <a16:colId xmlns:a16="http://schemas.microsoft.com/office/drawing/2014/main" val="1342282515"/>
                    </a:ext>
                  </a:extLst>
                </a:gridCol>
                <a:gridCol w="1521047">
                  <a:extLst>
                    <a:ext uri="{9D8B030D-6E8A-4147-A177-3AD203B41FA5}">
                      <a16:colId xmlns:a16="http://schemas.microsoft.com/office/drawing/2014/main" val="1479912106"/>
                    </a:ext>
                  </a:extLst>
                </a:gridCol>
              </a:tblGrid>
              <a:tr h="1545807">
                <a:tc>
                  <a:txBody>
                    <a:bodyPr/>
                    <a:lstStyle/>
                    <a:p>
                      <a:pPr algn="ctr"/>
                      <a:r>
                        <a:rPr lang="en-US" sz="1600" dirty="0">
                          <a:solidFill>
                            <a:schemeClr val="bg1"/>
                          </a:solidFill>
                        </a:rPr>
                        <a:t>What industry do you work in?</a:t>
                      </a:r>
                    </a:p>
                  </a:txBody>
                  <a:tcPr anchor="ctr">
                    <a:solidFill>
                      <a:schemeClr val="bg2">
                        <a:lumMod val="50000"/>
                      </a:schemeClr>
                    </a:solidFill>
                  </a:tcPr>
                </a:tc>
                <a:tc>
                  <a:txBody>
                    <a:bodyPr/>
                    <a:lstStyle/>
                    <a:p>
                      <a:pPr algn="ctr"/>
                      <a:r>
                        <a:rPr lang="en-US" sz="1600" dirty="0">
                          <a:solidFill>
                            <a:schemeClr val="bg1"/>
                          </a:solidFill>
                        </a:rPr>
                        <a:t>Census</a:t>
                      </a:r>
                      <a:r>
                        <a:rPr lang="en-US" sz="1600" baseline="0" dirty="0">
                          <a:solidFill>
                            <a:schemeClr val="bg1"/>
                          </a:solidFill>
                        </a:rPr>
                        <a:t> industry code</a:t>
                      </a:r>
                      <a:endParaRPr lang="en-US" sz="1600" dirty="0">
                        <a:solidFill>
                          <a:schemeClr val="bg1"/>
                        </a:solidFill>
                      </a:endParaRPr>
                    </a:p>
                  </a:txBody>
                  <a:tcPr anchor="ctr">
                    <a:solidFill>
                      <a:schemeClr val="bg2">
                        <a:lumMod val="50000"/>
                      </a:schemeClr>
                    </a:solidFill>
                  </a:tcPr>
                </a:tc>
                <a:tc>
                  <a:txBody>
                    <a:bodyPr/>
                    <a:lstStyle/>
                    <a:p>
                      <a:pPr algn="ctr"/>
                      <a:r>
                        <a:rPr lang="en-US" sz="1600" dirty="0">
                          <a:solidFill>
                            <a:schemeClr val="bg1"/>
                          </a:solidFill>
                        </a:rPr>
                        <a:t>North American Industry Classification</a:t>
                      </a:r>
                      <a:r>
                        <a:rPr lang="en-US" sz="1600" baseline="0" dirty="0">
                          <a:solidFill>
                            <a:schemeClr val="bg1"/>
                          </a:solidFill>
                        </a:rPr>
                        <a:t> System (NAICS) code</a:t>
                      </a:r>
                      <a:endParaRPr lang="en-US" sz="1600" dirty="0">
                        <a:solidFill>
                          <a:schemeClr val="bg1"/>
                        </a:solidFill>
                      </a:endParaRPr>
                    </a:p>
                  </a:txBody>
                  <a:tcPr anchor="ctr">
                    <a:solidFill>
                      <a:schemeClr val="bg2">
                        <a:lumMod val="50000"/>
                      </a:schemeClr>
                    </a:solidFill>
                  </a:tcPr>
                </a:tc>
                <a:extLst>
                  <a:ext uri="{0D108BD9-81ED-4DB2-BD59-A6C34878D82A}">
                    <a16:rowId xmlns:a16="http://schemas.microsoft.com/office/drawing/2014/main" val="951403699"/>
                  </a:ext>
                </a:extLst>
              </a:tr>
              <a:tr h="317245">
                <a:tc>
                  <a:txBody>
                    <a:bodyPr/>
                    <a:lstStyle/>
                    <a:p>
                      <a:r>
                        <a:rPr lang="en-US" dirty="0"/>
                        <a:t>Hospital</a:t>
                      </a:r>
                    </a:p>
                  </a:txBody>
                  <a:tcPr/>
                </a:tc>
                <a:tc>
                  <a:txBody>
                    <a:bodyPr/>
                    <a:lstStyle/>
                    <a:p>
                      <a:pPr algn="ctr"/>
                      <a:r>
                        <a:rPr lang="en-US" dirty="0"/>
                        <a:t>8191</a:t>
                      </a:r>
                    </a:p>
                  </a:txBody>
                  <a:tcPr/>
                </a:tc>
                <a:tc>
                  <a:txBody>
                    <a:bodyPr/>
                    <a:lstStyle/>
                    <a:p>
                      <a:pPr algn="ctr"/>
                      <a:r>
                        <a:rPr lang="en-US" dirty="0"/>
                        <a:t>622110</a:t>
                      </a:r>
                    </a:p>
                  </a:txBody>
                  <a:tcPr/>
                </a:tc>
                <a:extLst>
                  <a:ext uri="{0D108BD9-81ED-4DB2-BD59-A6C34878D82A}">
                    <a16:rowId xmlns:a16="http://schemas.microsoft.com/office/drawing/2014/main" val="3056474312"/>
                  </a:ext>
                </a:extLst>
              </a:tr>
              <a:tr h="365790">
                <a:tc>
                  <a:txBody>
                    <a:bodyPr/>
                    <a:lstStyle/>
                    <a:p>
                      <a:r>
                        <a:rPr lang="en-US" dirty="0"/>
                        <a:t>Medical Center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8191</a:t>
                      </a:r>
                    </a:p>
                  </a:txBody>
                  <a:tcPr/>
                </a:tc>
                <a:tc>
                  <a:txBody>
                    <a:bodyPr/>
                    <a:lstStyle/>
                    <a:p>
                      <a:pPr algn="ctr"/>
                      <a:r>
                        <a:rPr lang="en-US" dirty="0"/>
                        <a:t>622110</a:t>
                      </a:r>
                    </a:p>
                  </a:txBody>
                  <a:tcPr/>
                </a:tc>
                <a:extLst>
                  <a:ext uri="{0D108BD9-81ED-4DB2-BD59-A6C34878D82A}">
                    <a16:rowId xmlns:a16="http://schemas.microsoft.com/office/drawing/2014/main" val="3512602608"/>
                  </a:ext>
                </a:extLst>
              </a:tr>
              <a:tr h="317245">
                <a:tc>
                  <a:txBody>
                    <a:bodyPr/>
                    <a:lstStyle/>
                    <a:p>
                      <a:r>
                        <a:rPr lang="en-US" dirty="0"/>
                        <a:t>VA hospital</a:t>
                      </a:r>
                    </a:p>
                  </a:txBody>
                  <a:tcPr/>
                </a:tc>
                <a:tc>
                  <a:txBody>
                    <a:bodyPr/>
                    <a:lstStyle/>
                    <a:p>
                      <a:pPr algn="ctr"/>
                      <a:r>
                        <a:rPr lang="en-US" dirty="0"/>
                        <a:t>8191</a:t>
                      </a:r>
                    </a:p>
                  </a:txBody>
                  <a:tcPr/>
                </a:tc>
                <a:tc>
                  <a:txBody>
                    <a:bodyPr/>
                    <a:lstStyle/>
                    <a:p>
                      <a:pPr algn="ctr"/>
                      <a:r>
                        <a:rPr lang="en-US" dirty="0"/>
                        <a:t>622110</a:t>
                      </a:r>
                    </a:p>
                  </a:txBody>
                  <a:tcPr/>
                </a:tc>
                <a:extLst>
                  <a:ext uri="{0D108BD9-81ED-4DB2-BD59-A6C34878D82A}">
                    <a16:rowId xmlns:a16="http://schemas.microsoft.com/office/drawing/2014/main" val="2609566296"/>
                  </a:ext>
                </a:extLst>
              </a:tr>
              <a:tr h="317245">
                <a:tc>
                  <a:txBody>
                    <a:bodyPr/>
                    <a:lstStyle/>
                    <a:p>
                      <a:r>
                        <a:rPr lang="en-US" dirty="0"/>
                        <a:t>Hopsital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8191</a:t>
                      </a:r>
                    </a:p>
                  </a:txBody>
                  <a:tcPr/>
                </a:tc>
                <a:tc>
                  <a:txBody>
                    <a:bodyPr/>
                    <a:lstStyle/>
                    <a:p>
                      <a:pPr algn="ctr"/>
                      <a:r>
                        <a:rPr lang="en-US" dirty="0"/>
                        <a:t>622110</a:t>
                      </a:r>
                    </a:p>
                  </a:txBody>
                  <a:tcPr/>
                </a:tc>
                <a:extLst>
                  <a:ext uri="{0D108BD9-81ED-4DB2-BD59-A6C34878D82A}">
                    <a16:rowId xmlns:a16="http://schemas.microsoft.com/office/drawing/2014/main" val="826245108"/>
                  </a:ext>
                </a:extLst>
              </a:tr>
            </a:tbl>
          </a:graphicData>
        </a:graphic>
      </p:graphicFrame>
      <p:sp>
        <p:nvSpPr>
          <p:cNvPr id="6" name="TextBox 5">
            <a:extLst>
              <a:ext uri="{FF2B5EF4-FFF2-40B4-BE49-F238E27FC236}">
                <a16:creationId xmlns:a16="http://schemas.microsoft.com/office/drawing/2014/main" id="{73BACE1F-2B25-6EF3-8F18-39E8623DEC92}"/>
              </a:ext>
            </a:extLst>
          </p:cNvPr>
          <p:cNvSpPr txBox="1"/>
          <p:nvPr/>
        </p:nvSpPr>
        <p:spPr>
          <a:xfrm>
            <a:off x="95748" y="5372616"/>
            <a:ext cx="4627384" cy="923330"/>
          </a:xfrm>
          <a:prstGeom prst="rect">
            <a:avLst/>
          </a:prstGeom>
          <a:noFill/>
        </p:spPr>
        <p:txBody>
          <a:bodyPr wrap="square">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These four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different text responses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provided for industry would autocode to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same industry code. </a:t>
            </a:r>
          </a:p>
        </p:txBody>
      </p:sp>
      <p:graphicFrame>
        <p:nvGraphicFramePr>
          <p:cNvPr id="3" name="Table 7">
            <a:extLst>
              <a:ext uri="{FF2B5EF4-FFF2-40B4-BE49-F238E27FC236}">
                <a16:creationId xmlns:a16="http://schemas.microsoft.com/office/drawing/2014/main" id="{9F7E758A-0B38-D254-8FB6-F913F590F11A}"/>
              </a:ext>
            </a:extLst>
          </p:cNvPr>
          <p:cNvGraphicFramePr>
            <a:graphicFrameLocks/>
          </p:cNvGraphicFramePr>
          <p:nvPr/>
        </p:nvGraphicFramePr>
        <p:xfrm>
          <a:off x="4965967" y="1789560"/>
          <a:ext cx="4467447" cy="3281023"/>
        </p:xfrm>
        <a:graphic>
          <a:graphicData uri="http://schemas.openxmlformats.org/drawingml/2006/table">
            <a:tbl>
              <a:tblPr firstRow="1" bandRow="1">
                <a:tableStyleId>{FABFCF23-3B69-468F-B69F-88F6DE6A72F2}</a:tableStyleId>
              </a:tblPr>
              <a:tblGrid>
                <a:gridCol w="1489149">
                  <a:extLst>
                    <a:ext uri="{9D8B030D-6E8A-4147-A177-3AD203B41FA5}">
                      <a16:colId xmlns:a16="http://schemas.microsoft.com/office/drawing/2014/main" val="2710006337"/>
                    </a:ext>
                  </a:extLst>
                </a:gridCol>
                <a:gridCol w="1489149">
                  <a:extLst>
                    <a:ext uri="{9D8B030D-6E8A-4147-A177-3AD203B41FA5}">
                      <a16:colId xmlns:a16="http://schemas.microsoft.com/office/drawing/2014/main" val="1342282515"/>
                    </a:ext>
                  </a:extLst>
                </a:gridCol>
                <a:gridCol w="1489149">
                  <a:extLst>
                    <a:ext uri="{9D8B030D-6E8A-4147-A177-3AD203B41FA5}">
                      <a16:colId xmlns:a16="http://schemas.microsoft.com/office/drawing/2014/main" val="1479912106"/>
                    </a:ext>
                  </a:extLst>
                </a:gridCol>
              </a:tblGrid>
              <a:tr h="1543663">
                <a:tc>
                  <a:txBody>
                    <a:bodyPr/>
                    <a:lstStyle/>
                    <a:p>
                      <a:pPr algn="ctr"/>
                      <a:r>
                        <a:rPr lang="en-US" sz="1600" dirty="0">
                          <a:solidFill>
                            <a:schemeClr val="bg1"/>
                          </a:solidFill>
                        </a:rPr>
                        <a:t>What kind of job do you do?</a:t>
                      </a:r>
                    </a:p>
                  </a:txBody>
                  <a:tcPr anchor="ctr">
                    <a:solidFill>
                      <a:schemeClr val="accent5">
                        <a:lumMod val="75000"/>
                      </a:schemeClr>
                    </a:solidFill>
                  </a:tcPr>
                </a:tc>
                <a:tc>
                  <a:txBody>
                    <a:bodyPr/>
                    <a:lstStyle/>
                    <a:p>
                      <a:pPr algn="ctr"/>
                      <a:r>
                        <a:rPr lang="en-US" sz="1600" dirty="0">
                          <a:solidFill>
                            <a:schemeClr val="bg1"/>
                          </a:solidFill>
                        </a:rPr>
                        <a:t>Census</a:t>
                      </a:r>
                      <a:r>
                        <a:rPr lang="en-US" sz="1600" baseline="0" dirty="0">
                          <a:solidFill>
                            <a:schemeClr val="bg1"/>
                          </a:solidFill>
                        </a:rPr>
                        <a:t> occupation code</a:t>
                      </a:r>
                      <a:endParaRPr lang="en-US" sz="1600" dirty="0">
                        <a:solidFill>
                          <a:schemeClr val="bg1"/>
                        </a:solidFill>
                      </a:endParaRPr>
                    </a:p>
                  </a:txBody>
                  <a:tcPr anchor="ctr">
                    <a:solidFill>
                      <a:schemeClr val="accent5">
                        <a:lumMod val="75000"/>
                      </a:schemeClr>
                    </a:solidFill>
                  </a:tcPr>
                </a:tc>
                <a:tc>
                  <a:txBody>
                    <a:bodyPr/>
                    <a:lstStyle/>
                    <a:p>
                      <a:pPr algn="ctr"/>
                      <a:r>
                        <a:rPr lang="en-US" sz="1600" dirty="0">
                          <a:solidFill>
                            <a:schemeClr val="bg1"/>
                          </a:solidFill>
                        </a:rPr>
                        <a:t>Standard Occupational</a:t>
                      </a:r>
                      <a:r>
                        <a:rPr lang="en-US" sz="1600" baseline="0" dirty="0">
                          <a:solidFill>
                            <a:schemeClr val="bg1"/>
                          </a:solidFill>
                        </a:rPr>
                        <a:t> Classification (SOC)</a:t>
                      </a:r>
                      <a:endParaRPr lang="en-US" sz="1600" dirty="0">
                        <a:solidFill>
                          <a:schemeClr val="bg1"/>
                        </a:solidFill>
                      </a:endParaRPr>
                    </a:p>
                  </a:txBody>
                  <a:tcPr anchor="ctr">
                    <a:solidFill>
                      <a:schemeClr val="accent5">
                        <a:lumMod val="75000"/>
                      </a:schemeClr>
                    </a:solidFill>
                  </a:tcPr>
                </a:tc>
                <a:extLst>
                  <a:ext uri="{0D108BD9-81ED-4DB2-BD59-A6C34878D82A}">
                    <a16:rowId xmlns:a16="http://schemas.microsoft.com/office/drawing/2014/main" val="951403699"/>
                  </a:ext>
                </a:extLst>
              </a:tr>
              <a:tr h="362970">
                <a:tc>
                  <a:txBody>
                    <a:bodyPr/>
                    <a:lstStyle/>
                    <a:p>
                      <a:r>
                        <a:rPr lang="en-US" dirty="0"/>
                        <a:t>Nurse</a:t>
                      </a:r>
                    </a:p>
                  </a:txBody>
                  <a:tcPr/>
                </a:tc>
                <a:tc>
                  <a:txBody>
                    <a:bodyPr/>
                    <a:lstStyle/>
                    <a:p>
                      <a:pPr algn="ctr"/>
                      <a:r>
                        <a:rPr lang="en-US" dirty="0"/>
                        <a:t>3255</a:t>
                      </a:r>
                    </a:p>
                  </a:txBody>
                  <a:tcPr/>
                </a:tc>
                <a:tc>
                  <a:txBody>
                    <a:bodyPr/>
                    <a:lstStyle/>
                    <a:p>
                      <a:pPr algn="ctr"/>
                      <a:r>
                        <a:rPr lang="en-US" dirty="0"/>
                        <a:t>29-1141</a:t>
                      </a:r>
                    </a:p>
                  </a:txBody>
                  <a:tcPr/>
                </a:tc>
                <a:extLst>
                  <a:ext uri="{0D108BD9-81ED-4DB2-BD59-A6C34878D82A}">
                    <a16:rowId xmlns:a16="http://schemas.microsoft.com/office/drawing/2014/main" val="3056474312"/>
                  </a:ext>
                </a:extLst>
              </a:tr>
              <a:tr h="635198">
                <a:tc>
                  <a:txBody>
                    <a:bodyPr/>
                    <a:lstStyle/>
                    <a:p>
                      <a:r>
                        <a:rPr lang="en-US" dirty="0"/>
                        <a:t>Registered</a:t>
                      </a:r>
                      <a:r>
                        <a:rPr lang="en-US" baseline="0" dirty="0"/>
                        <a:t> Nurse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3255</a:t>
                      </a:r>
                    </a:p>
                  </a:txBody>
                  <a:tcPr/>
                </a:tc>
                <a:tc>
                  <a:txBody>
                    <a:bodyPr/>
                    <a:lstStyle/>
                    <a:p>
                      <a:pPr algn="ctr"/>
                      <a:r>
                        <a:rPr lang="en-US" dirty="0"/>
                        <a:t>29-1141</a:t>
                      </a:r>
                    </a:p>
                  </a:txBody>
                  <a:tcPr/>
                </a:tc>
                <a:extLst>
                  <a:ext uri="{0D108BD9-81ED-4DB2-BD59-A6C34878D82A}">
                    <a16:rowId xmlns:a16="http://schemas.microsoft.com/office/drawing/2014/main" val="3512602608"/>
                  </a:ext>
                </a:extLst>
              </a:tr>
              <a:tr h="362970">
                <a:tc>
                  <a:txBody>
                    <a:bodyPr/>
                    <a:lstStyle/>
                    <a:p>
                      <a:r>
                        <a:rPr lang="en-US" dirty="0"/>
                        <a:t>RN</a:t>
                      </a:r>
                    </a:p>
                  </a:txBody>
                  <a:tcPr/>
                </a:tc>
                <a:tc>
                  <a:txBody>
                    <a:bodyPr/>
                    <a:lstStyle/>
                    <a:p>
                      <a:pPr algn="ctr"/>
                      <a:r>
                        <a:rPr lang="en-US" dirty="0"/>
                        <a:t>3255</a:t>
                      </a:r>
                    </a:p>
                  </a:txBody>
                  <a:tcPr/>
                </a:tc>
                <a:tc>
                  <a:txBody>
                    <a:bodyPr/>
                    <a:lstStyle/>
                    <a:p>
                      <a:pPr algn="ctr"/>
                      <a:r>
                        <a:rPr lang="en-US" dirty="0"/>
                        <a:t>29-1141</a:t>
                      </a:r>
                    </a:p>
                  </a:txBody>
                  <a:tcPr/>
                </a:tc>
                <a:extLst>
                  <a:ext uri="{0D108BD9-81ED-4DB2-BD59-A6C34878D82A}">
                    <a16:rowId xmlns:a16="http://schemas.microsoft.com/office/drawing/2014/main" val="2609566296"/>
                  </a:ext>
                </a:extLst>
              </a:tr>
              <a:tr h="362970">
                <a:tc>
                  <a:txBody>
                    <a:bodyPr/>
                    <a:lstStyle/>
                    <a:p>
                      <a:r>
                        <a:rPr lang="en-US" dirty="0"/>
                        <a:t>Nurce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3255</a:t>
                      </a:r>
                    </a:p>
                  </a:txBody>
                  <a:tcPr/>
                </a:tc>
                <a:tc>
                  <a:txBody>
                    <a:bodyPr/>
                    <a:lstStyle/>
                    <a:p>
                      <a:pPr algn="ctr"/>
                      <a:r>
                        <a:rPr lang="en-US" dirty="0"/>
                        <a:t>29-1141</a:t>
                      </a:r>
                    </a:p>
                  </a:txBody>
                  <a:tcPr/>
                </a:tc>
                <a:extLst>
                  <a:ext uri="{0D108BD9-81ED-4DB2-BD59-A6C34878D82A}">
                    <a16:rowId xmlns:a16="http://schemas.microsoft.com/office/drawing/2014/main" val="826245108"/>
                  </a:ext>
                </a:extLst>
              </a:tr>
            </a:tbl>
          </a:graphicData>
        </a:graphic>
      </p:graphicFrame>
      <p:sp>
        <p:nvSpPr>
          <p:cNvPr id="8" name="TextBox 7">
            <a:extLst>
              <a:ext uri="{FF2B5EF4-FFF2-40B4-BE49-F238E27FC236}">
                <a16:creationId xmlns:a16="http://schemas.microsoft.com/office/drawing/2014/main" id="{BE231F0F-65AF-7F38-CD3A-86BDF059CE16}"/>
              </a:ext>
            </a:extLst>
          </p:cNvPr>
          <p:cNvSpPr txBox="1"/>
          <p:nvPr/>
        </p:nvSpPr>
        <p:spPr>
          <a:xfrm>
            <a:off x="4965968" y="5372616"/>
            <a:ext cx="4467446" cy="923330"/>
          </a:xfrm>
          <a:prstGeom prst="rect">
            <a:avLst/>
          </a:prstGeom>
          <a:noFill/>
        </p:spPr>
        <p:txBody>
          <a:bodyPr wrap="square">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four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different text responses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provided for occupation would autocode to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same occupation code. </a:t>
            </a:r>
          </a:p>
        </p:txBody>
      </p:sp>
      <p:sp>
        <p:nvSpPr>
          <p:cNvPr id="9" name="TextBox 8">
            <a:extLst>
              <a:ext uri="{FF2B5EF4-FFF2-40B4-BE49-F238E27FC236}">
                <a16:creationId xmlns:a16="http://schemas.microsoft.com/office/drawing/2014/main" id="{E4A13150-5908-ED22-802A-8E094ED238D4}"/>
              </a:ext>
            </a:extLst>
          </p:cNvPr>
          <p:cNvSpPr txBox="1"/>
          <p:nvPr/>
        </p:nvSpPr>
        <p:spPr>
          <a:xfrm>
            <a:off x="9722093" y="1906664"/>
            <a:ext cx="2374159" cy="36504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NIOCCS </a:t>
            </a:r>
            <a:r>
              <a:rPr kumimoji="0" lang="en-US"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autocodes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free text industry and occupation narratives into NAICS, SOC, and Census codes.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NIOCCS can even code some misspelled entries like “hopsital” and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nurce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80754A6-CF06-D1C7-AE3B-F5F4F5A24287}"/>
              </a:ext>
              <a:ext uri="{C183D7F6-B498-43B3-948B-1728B52AA6E4}">
                <adec:decorative xmlns:adec="http://schemas.microsoft.com/office/drawing/2017/decorative" val="1"/>
              </a:ext>
            </a:extLst>
          </p:cNvPr>
          <p:cNvSpPr txBox="1"/>
          <p:nvPr/>
        </p:nvSpPr>
        <p:spPr>
          <a:xfrm>
            <a:off x="-333" y="6601865"/>
            <a:ext cx="12192000"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1BE18040-2A2C-CA36-0B52-B347E856FC3F}"/>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27</a:t>
            </a:fld>
            <a:endParaRPr lang="en-US" dirty="0">
              <a:solidFill>
                <a:srgbClr val="0F56DC"/>
              </a:solidFill>
              <a:latin typeface="Myriad Web Pro"/>
            </a:endParaRPr>
          </a:p>
        </p:txBody>
      </p:sp>
    </p:spTree>
    <p:extLst>
      <p:ext uri="{BB962C8B-B14F-4D97-AF65-F5344CB8AC3E}">
        <p14:creationId xmlns:p14="http://schemas.microsoft.com/office/powerpoint/2010/main" val="4107131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16" y="271740"/>
            <a:ext cx="12061625" cy="762925"/>
          </a:xfrm>
        </p:spPr>
        <p:txBody>
          <a:bodyPr>
            <a:noAutofit/>
          </a:bodyPr>
          <a:lstStyle/>
          <a:p>
            <a:pPr defTabSz="609538">
              <a:lnSpc>
                <a:spcPct val="300000"/>
              </a:lnSpc>
            </a:pPr>
            <a:r>
              <a:rPr lang="en-US" sz="4400" dirty="0">
                <a:solidFill>
                  <a:schemeClr val="tx1"/>
                </a:solidFill>
                <a:latin typeface="+mj-lt"/>
              </a:rPr>
              <a:t>NIOCCS Tools</a:t>
            </a:r>
          </a:p>
        </p:txBody>
      </p:sp>
      <p:graphicFrame>
        <p:nvGraphicFramePr>
          <p:cNvPr id="6" name="Table 6">
            <a:extLst>
              <a:ext uri="{FF2B5EF4-FFF2-40B4-BE49-F238E27FC236}">
                <a16:creationId xmlns:a16="http://schemas.microsoft.com/office/drawing/2014/main" id="{C4B64AE6-E883-BCDD-CB37-135D391EB3BD}"/>
              </a:ext>
            </a:extLst>
          </p:cNvPr>
          <p:cNvGraphicFramePr>
            <a:graphicFrameLocks noGrp="1"/>
          </p:cNvGraphicFramePr>
          <p:nvPr/>
        </p:nvGraphicFramePr>
        <p:xfrm>
          <a:off x="653480" y="1385950"/>
          <a:ext cx="10873946" cy="4945900"/>
        </p:xfrm>
        <a:graphic>
          <a:graphicData uri="http://schemas.openxmlformats.org/drawingml/2006/table">
            <a:tbl>
              <a:tblPr firstRow="1" bandRow="1">
                <a:tableStyleId>{46F890A9-2807-4EBB-B81D-B2AA78EC7F39}</a:tableStyleId>
              </a:tblPr>
              <a:tblGrid>
                <a:gridCol w="5436973">
                  <a:extLst>
                    <a:ext uri="{9D8B030D-6E8A-4147-A177-3AD203B41FA5}">
                      <a16:colId xmlns:a16="http://schemas.microsoft.com/office/drawing/2014/main" val="2170700483"/>
                    </a:ext>
                  </a:extLst>
                </a:gridCol>
                <a:gridCol w="5436973">
                  <a:extLst>
                    <a:ext uri="{9D8B030D-6E8A-4147-A177-3AD203B41FA5}">
                      <a16:colId xmlns:a16="http://schemas.microsoft.com/office/drawing/2014/main" val="1340157588"/>
                    </a:ext>
                  </a:extLst>
                </a:gridCol>
              </a:tblGrid>
              <a:tr h="542578">
                <a:tc>
                  <a:txBody>
                    <a:bodyPr/>
                    <a:lstStyle/>
                    <a:p>
                      <a:r>
                        <a:rPr lang="en-US" sz="2400" dirty="0"/>
                        <a:t>NIOCCS Feature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2400" dirty="0"/>
                        <a:t>Functionality</a:t>
                      </a:r>
                      <a:r>
                        <a:rPr lang="en-US" sz="2000" dirty="0"/>
                        <a:t>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837979517"/>
                  </a:ext>
                </a:extLst>
              </a:tr>
              <a:tr h="919471">
                <a:tc>
                  <a:txBody>
                    <a:bodyPr/>
                    <a:lstStyle/>
                    <a:p>
                      <a:r>
                        <a:rPr lang="en-US" sz="2100" b="1" dirty="0"/>
                        <a:t>Single Record Coding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Codes or crosswalks one I&amp;O record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636860"/>
                  </a:ext>
                </a:extLst>
              </a:tr>
              <a:tr h="962613">
                <a:tc>
                  <a:txBody>
                    <a:bodyPr/>
                    <a:lstStyle/>
                    <a:p>
                      <a:r>
                        <a:rPr lang="en-US" sz="2100" b="1" dirty="0"/>
                        <a:t>File Coding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Codes or crosswalks multiple I&amp;O records in batch files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867711"/>
                  </a:ext>
                </a:extLst>
              </a:tr>
              <a:tr h="913788">
                <a:tc>
                  <a:txBody>
                    <a:bodyPr/>
                    <a:lstStyle/>
                    <a:p>
                      <a:r>
                        <a:rPr lang="en-US" sz="2100" b="1" dirty="0"/>
                        <a:t>Crosswalk Coding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Maps codes from one classification to another or different years within the same classification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978196"/>
                  </a:ext>
                </a:extLst>
              </a:tr>
              <a:tr h="525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Epi Info</a:t>
                      </a:r>
                      <a:r>
                        <a:rPr lang="en-US" sz="1800" b="0" i="0" kern="1200" dirty="0">
                          <a:solidFill>
                            <a:schemeClr val="dk1"/>
                          </a:solidFill>
                          <a:effectLst/>
                          <a:latin typeface="+mn-lt"/>
                          <a:ea typeface="+mn-ea"/>
                          <a:cs typeface="+mn-cs"/>
                        </a:rPr>
                        <a:t>™</a:t>
                      </a:r>
                      <a:r>
                        <a:rPr lang="en-US" sz="2100" b="1" dirty="0"/>
                        <a:t> I&amp;O Template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b="0" dirty="0"/>
                        <a:t>Template can be plugged into any survey built in Epi Info</a:t>
                      </a:r>
                      <a:r>
                        <a:rPr lang="en-US" sz="1800" b="0" i="0" kern="1200" dirty="0">
                          <a:solidFill>
                            <a:schemeClr val="dk1"/>
                          </a:solidFill>
                          <a:effectLst/>
                          <a:latin typeface="+mn-lt"/>
                          <a:ea typeface="+mn-ea"/>
                          <a:cs typeface="+mn-cs"/>
                        </a:rPr>
                        <a:t>™</a:t>
                      </a:r>
                      <a:r>
                        <a:rPr lang="en-US" sz="2100" b="0" dirty="0"/>
                        <a:t> to collect and code I&amp;O data in real-time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863576"/>
                  </a:ext>
                </a:extLst>
              </a:tr>
              <a:tr h="525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Web API</a:t>
                      </a:r>
                      <a:endParaRPr lang="en-US" sz="2100" b="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Codes I&amp;O data in </a:t>
                      </a:r>
                      <a:r>
                        <a:rPr lang="en-US" sz="2100" b="0" dirty="0"/>
                        <a:t>real-time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060439"/>
                  </a:ext>
                </a:extLst>
              </a:tr>
            </a:tbl>
          </a:graphicData>
        </a:graphic>
      </p:graphicFrame>
      <p:sp>
        <p:nvSpPr>
          <p:cNvPr id="4" name="TextBox 3">
            <a:extLst>
              <a:ext uri="{FF2B5EF4-FFF2-40B4-BE49-F238E27FC236}">
                <a16:creationId xmlns:a16="http://schemas.microsoft.com/office/drawing/2014/main" id="{54F79258-B893-588F-E50E-7388ADDA87AD}"/>
              </a:ext>
              <a:ext uri="{C183D7F6-B498-43B3-948B-1728B52AA6E4}">
                <adec:decorative xmlns:adec="http://schemas.microsoft.com/office/drawing/2017/decorative" val="1"/>
              </a:ext>
            </a:extLst>
          </p:cNvPr>
          <p:cNvSpPr txBox="1"/>
          <p:nvPr/>
        </p:nvSpPr>
        <p:spPr>
          <a:xfrm>
            <a:off x="-11092" y="6601865"/>
            <a:ext cx="12203091"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NIOCCS Logo">
            <a:extLst>
              <a:ext uri="{FF2B5EF4-FFF2-40B4-BE49-F238E27FC236}">
                <a16:creationId xmlns:a16="http://schemas.microsoft.com/office/drawing/2014/main" id="{BA7CC350-855B-8E49-903F-60375FA8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900" y="141861"/>
            <a:ext cx="1886213" cy="1086002"/>
          </a:xfrm>
          <a:prstGeom prst="rect">
            <a:avLst/>
          </a:prstGeom>
        </p:spPr>
      </p:pic>
      <p:pic>
        <p:nvPicPr>
          <p:cNvPr id="12" name="Picture 11" descr="Qr code for NIOCCS website: https://csams.cdc.gov/nioccs/">
            <a:extLst>
              <a:ext uri="{FF2B5EF4-FFF2-40B4-BE49-F238E27FC236}">
                <a16:creationId xmlns:a16="http://schemas.microsoft.com/office/drawing/2014/main" id="{942DB2DA-C16A-7E69-9394-1F6FF126E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781" y="70482"/>
            <a:ext cx="1289876" cy="1289876"/>
          </a:xfrm>
          <a:prstGeom prst="rect">
            <a:avLst/>
          </a:prstGeom>
        </p:spPr>
      </p:pic>
      <p:sp>
        <p:nvSpPr>
          <p:cNvPr id="3" name="TextBox 2">
            <a:extLst>
              <a:ext uri="{FF2B5EF4-FFF2-40B4-BE49-F238E27FC236}">
                <a16:creationId xmlns:a16="http://schemas.microsoft.com/office/drawing/2014/main" id="{93111540-3F55-0214-871C-939C3567C6C2}"/>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28</a:t>
            </a:fld>
            <a:endParaRPr lang="en-US" dirty="0">
              <a:solidFill>
                <a:srgbClr val="0F56DC"/>
              </a:solidFill>
              <a:latin typeface="Myriad Web Pro"/>
            </a:endParaRPr>
          </a:p>
        </p:txBody>
      </p:sp>
    </p:spTree>
    <p:extLst>
      <p:ext uri="{BB962C8B-B14F-4D97-AF65-F5344CB8AC3E}">
        <p14:creationId xmlns:p14="http://schemas.microsoft.com/office/powerpoint/2010/main" val="408298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8BE592-E153-B287-0F02-DB1E562AB30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b="1" kern="1200" dirty="0">
                <a:solidFill>
                  <a:schemeClr val="bg1"/>
                </a:solidFill>
                <a:latin typeface="+mj-lt"/>
                <a:ea typeface="+mj-ea"/>
                <a:cs typeface="+mj-cs"/>
              </a:rPr>
              <a:t>What is a Web API?</a:t>
            </a:r>
          </a:p>
        </p:txBody>
      </p:sp>
      <p:pic>
        <p:nvPicPr>
          <p:cNvPr id="7" name="Picture 6" descr="Graphic depicting analogy between customer ordering food at a pizza restaurant and web API.">
            <a:extLst>
              <a:ext uri="{FF2B5EF4-FFF2-40B4-BE49-F238E27FC236}">
                <a16:creationId xmlns:a16="http://schemas.microsoft.com/office/drawing/2014/main" id="{F66F606B-A22C-DDBC-34D1-0486B35CB1B7}"/>
              </a:ext>
            </a:extLst>
          </p:cNvPr>
          <p:cNvPicPr>
            <a:picLocks noChangeAspect="1"/>
          </p:cNvPicPr>
          <p:nvPr/>
        </p:nvPicPr>
        <p:blipFill>
          <a:blip r:embed="rId3"/>
          <a:stretch>
            <a:fillRect/>
          </a:stretch>
        </p:blipFill>
        <p:spPr>
          <a:xfrm>
            <a:off x="1883299" y="1520726"/>
            <a:ext cx="8425402" cy="5218628"/>
          </a:xfrm>
          <a:prstGeom prst="rect">
            <a:avLst/>
          </a:prstGeom>
        </p:spPr>
      </p:pic>
      <p:sp>
        <p:nvSpPr>
          <p:cNvPr id="3" name="TextBox 2">
            <a:extLst>
              <a:ext uri="{FF2B5EF4-FFF2-40B4-BE49-F238E27FC236}">
                <a16:creationId xmlns:a16="http://schemas.microsoft.com/office/drawing/2014/main" id="{67E86757-AEBD-D0BC-1030-9DDA90C6B619}"/>
              </a:ext>
              <a:ext uri="{C183D7F6-B498-43B3-948B-1728B52AA6E4}">
                <adec:decorative xmlns:adec="http://schemas.microsoft.com/office/drawing/2017/decorative" val="1"/>
              </a:ext>
            </a:extLst>
          </p:cNvPr>
          <p:cNvSpPr txBox="1"/>
          <p:nvPr/>
        </p:nvSpPr>
        <p:spPr>
          <a:xfrm>
            <a:off x="-15240" y="6578747"/>
            <a:ext cx="12218332" cy="279253"/>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1E615A2D-9A94-AE86-E7C6-19E531193CB6}"/>
              </a:ext>
            </a:extLst>
          </p:cNvPr>
          <p:cNvSpPr txBox="1"/>
          <p:nvPr/>
        </p:nvSpPr>
        <p:spPr>
          <a:xfrm>
            <a:off x="9849857" y="6289432"/>
            <a:ext cx="23532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https://www.geeksforgeeks.org/</a:t>
            </a:r>
          </a:p>
        </p:txBody>
      </p:sp>
      <p:sp>
        <p:nvSpPr>
          <p:cNvPr id="5" name="TextBox 4">
            <a:extLst>
              <a:ext uri="{FF2B5EF4-FFF2-40B4-BE49-F238E27FC236}">
                <a16:creationId xmlns:a16="http://schemas.microsoft.com/office/drawing/2014/main" id="{9A1B8730-2D5A-DE0B-5FC8-C5EE2881882A}"/>
              </a:ext>
            </a:extLst>
          </p:cNvPr>
          <p:cNvSpPr txBox="1"/>
          <p:nvPr/>
        </p:nvSpPr>
        <p:spPr>
          <a:xfrm>
            <a:off x="4173302" y="3555201"/>
            <a:ext cx="4897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Application Programming Interface (API)</a:t>
            </a:r>
          </a:p>
        </p:txBody>
      </p:sp>
      <p:sp>
        <p:nvSpPr>
          <p:cNvPr id="6" name="TextBox 5">
            <a:extLst>
              <a:ext uri="{FF2B5EF4-FFF2-40B4-BE49-F238E27FC236}">
                <a16:creationId xmlns:a16="http://schemas.microsoft.com/office/drawing/2014/main" id="{E4E613A0-5C96-D43D-56E7-E9B692CE1DA5}"/>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29</a:t>
            </a:fld>
            <a:endParaRPr lang="en-US" dirty="0">
              <a:solidFill>
                <a:srgbClr val="0F56DC"/>
              </a:solidFill>
              <a:latin typeface="Myriad Web Pro"/>
            </a:endParaRPr>
          </a:p>
        </p:txBody>
      </p:sp>
    </p:spTree>
    <p:extLst>
      <p:ext uri="{BB962C8B-B14F-4D97-AF65-F5344CB8AC3E}">
        <p14:creationId xmlns:p14="http://schemas.microsoft.com/office/powerpoint/2010/main" val="271838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2" y="3322352"/>
            <a:ext cx="11059884" cy="1162051"/>
          </a:xfrm>
        </p:spPr>
        <p:txBody>
          <a:bodyPr/>
          <a:lstStyle/>
          <a:p>
            <a:r>
              <a:rPr lang="en-US" dirty="0"/>
              <a:t>NNDSS Updates and Announcements</a:t>
            </a:r>
          </a:p>
        </p:txBody>
      </p:sp>
      <p:sp>
        <p:nvSpPr>
          <p:cNvPr id="6" name="Text Placeholder 5"/>
          <p:cNvSpPr>
            <a:spLocks noGrp="1"/>
          </p:cNvSpPr>
          <p:nvPr>
            <p:ph type="body" idx="1"/>
          </p:nvPr>
        </p:nvSpPr>
        <p:spPr>
          <a:xfrm>
            <a:off x="609601" y="5184298"/>
            <a:ext cx="10363200" cy="1451500"/>
          </a:xfrm>
        </p:spPr>
        <p:txBody>
          <a:bodyPr/>
          <a:lstStyle/>
          <a:p>
            <a:r>
              <a:rPr lang="en-US" dirty="0"/>
              <a:t>Michelle Hoover, MS</a:t>
            </a:r>
          </a:p>
          <a:p>
            <a:r>
              <a:rPr lang="en-US" dirty="0"/>
              <a:t>Data Standardization and Assistance Team (DSAT)</a:t>
            </a:r>
          </a:p>
          <a:p>
            <a:r>
              <a:rPr lang="en-US" dirty="0"/>
              <a:t>Office of Public Health Data, Surveillance, and Technology</a:t>
            </a:r>
          </a:p>
        </p:txBody>
      </p:sp>
    </p:spTree>
    <p:extLst>
      <p:ext uri="{BB962C8B-B14F-4D97-AF65-F5344CB8AC3E}">
        <p14:creationId xmlns:p14="http://schemas.microsoft.com/office/powerpoint/2010/main" val="146016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BA7C-1121-4CF1-ABD7-CBF66E4F122E}"/>
              </a:ext>
            </a:extLst>
          </p:cNvPr>
          <p:cNvSpPr>
            <a:spLocks noGrp="1"/>
          </p:cNvSpPr>
          <p:nvPr>
            <p:ph type="title"/>
          </p:nvPr>
        </p:nvSpPr>
        <p:spPr>
          <a:xfrm>
            <a:off x="137083" y="-4257"/>
            <a:ext cx="8730177" cy="1325563"/>
          </a:xfrm>
        </p:spPr>
        <p:txBody>
          <a:bodyPr>
            <a:normAutofit/>
          </a:bodyPr>
          <a:lstStyle/>
          <a:p>
            <a:r>
              <a:rPr lang="en-US" b="1" dirty="0"/>
              <a:t>What is the NIOCCS Web API? </a:t>
            </a:r>
          </a:p>
        </p:txBody>
      </p:sp>
      <p:sp>
        <p:nvSpPr>
          <p:cNvPr id="3" name="Content Placeholder 2">
            <a:extLst>
              <a:ext uri="{FF2B5EF4-FFF2-40B4-BE49-F238E27FC236}">
                <a16:creationId xmlns:a16="http://schemas.microsoft.com/office/drawing/2014/main" id="{CD95AD2F-9822-47BA-A18B-920D41350156}"/>
              </a:ext>
              <a:ext uri="{C183D7F6-B498-43B3-948B-1728B52AA6E4}">
                <adec:decorative xmlns:adec="http://schemas.microsoft.com/office/drawing/2017/decorative" val="0"/>
              </a:ext>
            </a:extLst>
          </p:cNvPr>
          <p:cNvSpPr>
            <a:spLocks noGrp="1"/>
          </p:cNvSpPr>
          <p:nvPr>
            <p:ph idx="1"/>
          </p:nvPr>
        </p:nvSpPr>
        <p:spPr>
          <a:xfrm>
            <a:off x="175823" y="1363753"/>
            <a:ext cx="7431645" cy="5461785"/>
          </a:xfrm>
        </p:spPr>
        <p:txBody>
          <a:bodyPr anchor="t">
            <a:normAutofit/>
          </a:bodyPr>
          <a:lstStyle/>
          <a:p>
            <a:r>
              <a:rPr lang="en-US" sz="2400" dirty="0"/>
              <a:t>Enables </a:t>
            </a:r>
            <a:r>
              <a:rPr lang="en-US" sz="2400" b="1" i="1" dirty="0">
                <a:solidFill>
                  <a:schemeClr val="accent4">
                    <a:lumMod val="60000"/>
                    <a:lumOff val="40000"/>
                  </a:schemeClr>
                </a:solidFill>
              </a:rPr>
              <a:t>real-time coding </a:t>
            </a:r>
            <a:r>
              <a:rPr lang="en-US" sz="2400" dirty="0"/>
              <a:t>of industry and occupation into any data collection platform </a:t>
            </a:r>
          </a:p>
          <a:p>
            <a:r>
              <a:rPr lang="en-US" sz="2400" dirty="0"/>
              <a:t>Built on the same industry and occupation autocoder used by the NIOCCS website</a:t>
            </a:r>
          </a:p>
          <a:p>
            <a:r>
              <a:rPr lang="en-US" sz="2400" dirty="0"/>
              <a:t>Accessed for free via a simple web call</a:t>
            </a:r>
          </a:p>
          <a:p>
            <a:r>
              <a:rPr lang="en-US" sz="2400" dirty="0"/>
              <a:t>No login or account required</a:t>
            </a:r>
          </a:p>
          <a:p>
            <a:r>
              <a:rPr lang="en-US" sz="2400" dirty="0"/>
              <a:t>No data is stored/retained on the NIOSH server</a:t>
            </a:r>
          </a:p>
          <a:p>
            <a:r>
              <a:rPr lang="en-US" sz="2400" dirty="0"/>
              <a:t>Can be used to generate autocoded data and code candidates in applications other than NIOCCS</a:t>
            </a:r>
          </a:p>
          <a:p>
            <a:r>
              <a:rPr lang="en-US" sz="2400" dirty="0"/>
              <a:t>Example code and more information available at: </a:t>
            </a:r>
            <a:r>
              <a:rPr lang="en-US" sz="2400" b="1"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https://csams.cdc.gov/nioccs/HelpWebService.aspx</a:t>
            </a:r>
            <a:endParaRPr lang="en-US" sz="2400" b="1" dirty="0">
              <a:solidFill>
                <a:schemeClr val="accent4">
                  <a:lumMod val="60000"/>
                  <a:lumOff val="40000"/>
                </a:schemeClr>
              </a:solidFill>
            </a:endParaRPr>
          </a:p>
        </p:txBody>
      </p:sp>
      <p:sp>
        <p:nvSpPr>
          <p:cNvPr id="69" name="Freeform: Shape 68">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66FB0D-CFB9-6C21-10D6-F36D299D543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145" r="17410" b="-2"/>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71" name="Freeform: Shape 70">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587CB1-C55B-4C98-99E9-3EA9856B9C4C}"/>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9455" b="9455"/>
          <a:stretch/>
        </p:blipFill>
        <p:spPr>
          <a:xfrm>
            <a:off x="8519160" y="3887571"/>
            <a:ext cx="3722710" cy="27611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9" name="TextBox 8">
            <a:extLst>
              <a:ext uri="{FF2B5EF4-FFF2-40B4-BE49-F238E27FC236}">
                <a16:creationId xmlns:a16="http://schemas.microsoft.com/office/drawing/2014/main" id="{8D5E4218-2961-4C90-851B-0BD737E29579}"/>
              </a:ext>
              <a:ext uri="{C183D7F6-B498-43B3-948B-1728B52AA6E4}">
                <adec:decorative xmlns:adec="http://schemas.microsoft.com/office/drawing/2017/decorative" val="1"/>
              </a:ext>
            </a:extLst>
          </p:cNvPr>
          <p:cNvSpPr txBox="1"/>
          <p:nvPr/>
        </p:nvSpPr>
        <p:spPr>
          <a:xfrm>
            <a:off x="-15240" y="6578747"/>
            <a:ext cx="12272350" cy="279253"/>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7D95C9E-FEB6-FD24-85AC-25746A0B1F5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7375" y="3097760"/>
            <a:ext cx="1500188" cy="1500188"/>
          </a:xfrm>
          <a:prstGeom prst="rect">
            <a:avLst/>
          </a:prstGeom>
        </p:spPr>
      </p:pic>
      <p:sp>
        <p:nvSpPr>
          <p:cNvPr id="5" name="TextBox 4">
            <a:extLst>
              <a:ext uri="{FF2B5EF4-FFF2-40B4-BE49-F238E27FC236}">
                <a16:creationId xmlns:a16="http://schemas.microsoft.com/office/drawing/2014/main" id="{8A5242B3-7305-2D1C-F1A4-F3B2DCF090D1}"/>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30</a:t>
            </a:fld>
            <a:endParaRPr lang="en-US" dirty="0">
              <a:solidFill>
                <a:srgbClr val="0F56DC"/>
              </a:solidFill>
              <a:latin typeface="Myriad Web Pro"/>
            </a:endParaRPr>
          </a:p>
        </p:txBody>
      </p:sp>
    </p:spTree>
    <p:extLst>
      <p:ext uri="{BB962C8B-B14F-4D97-AF65-F5344CB8AC3E}">
        <p14:creationId xmlns:p14="http://schemas.microsoft.com/office/powerpoint/2010/main" val="185121365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C19397-128E-E462-2A21-29170AE2FCDF}"/>
              </a:ext>
            </a:extLst>
          </p:cNvPr>
          <p:cNvSpPr>
            <a:spLocks noGrp="1"/>
          </p:cNvSpPr>
          <p:nvPr>
            <p:ph type="title"/>
          </p:nvPr>
        </p:nvSpPr>
        <p:spPr>
          <a:xfrm>
            <a:off x="0" y="-12224"/>
            <a:ext cx="12192000" cy="693262"/>
          </a:xfrm>
          <a:solidFill>
            <a:schemeClr val="tx1"/>
          </a:solidFill>
        </p:spPr>
        <p:txBody>
          <a:bodyPr vert="horz" lIns="91440" tIns="45720" rIns="91440" bIns="45720" rtlCol="0" anchor="ctr">
            <a:normAutofit fontScale="90000"/>
          </a:bodyPr>
          <a:lstStyle/>
          <a:p>
            <a:pPr algn="ctr"/>
            <a:r>
              <a:rPr lang="en-US" b="1" kern="1200" dirty="0">
                <a:solidFill>
                  <a:schemeClr val="bg1"/>
                </a:solidFill>
                <a:latin typeface="+mj-lt"/>
                <a:ea typeface="+mj-ea"/>
                <a:cs typeface="+mj-cs"/>
              </a:rPr>
              <a:t>Implementation of NIOCCS Web API</a:t>
            </a:r>
          </a:p>
        </p:txBody>
      </p:sp>
      <p:pic>
        <p:nvPicPr>
          <p:cNvPr id="4" name="Picture 3" descr="NIOCCS Web API Diagram">
            <a:extLst>
              <a:ext uri="{FF2B5EF4-FFF2-40B4-BE49-F238E27FC236}">
                <a16:creationId xmlns:a16="http://schemas.microsoft.com/office/drawing/2014/main" id="{F06F5A19-D816-6F12-29A3-0C7BFAEEF1E7}"/>
              </a:ext>
            </a:extLst>
          </p:cNvPr>
          <p:cNvPicPr>
            <a:picLocks noChangeAspect="1"/>
          </p:cNvPicPr>
          <p:nvPr/>
        </p:nvPicPr>
        <p:blipFill>
          <a:blip r:embed="rId3"/>
          <a:stretch>
            <a:fillRect/>
          </a:stretch>
        </p:blipFill>
        <p:spPr>
          <a:xfrm>
            <a:off x="231465" y="805250"/>
            <a:ext cx="8559526" cy="2694666"/>
          </a:xfrm>
          <a:prstGeom prst="rect">
            <a:avLst/>
          </a:prstGeom>
        </p:spPr>
      </p:pic>
      <p:grpSp>
        <p:nvGrpSpPr>
          <p:cNvPr id="14" name="Group 13" descr="NIOCCS Web API Request info: Industry and occupation text">
            <a:extLst>
              <a:ext uri="{FF2B5EF4-FFF2-40B4-BE49-F238E27FC236}">
                <a16:creationId xmlns:a16="http://schemas.microsoft.com/office/drawing/2014/main" id="{C215287B-8D9B-0851-153A-0AD959A53189}"/>
              </a:ext>
            </a:extLst>
          </p:cNvPr>
          <p:cNvGrpSpPr/>
          <p:nvPr/>
        </p:nvGrpSpPr>
        <p:grpSpPr>
          <a:xfrm>
            <a:off x="231465" y="3739587"/>
            <a:ext cx="3576463" cy="2201137"/>
            <a:chOff x="166115" y="4321995"/>
            <a:chExt cx="3576463" cy="2201137"/>
          </a:xfrm>
        </p:grpSpPr>
        <p:pic>
          <p:nvPicPr>
            <p:cNvPr id="15" name="Picture 14">
              <a:extLst>
                <a:ext uri="{FF2B5EF4-FFF2-40B4-BE49-F238E27FC236}">
                  <a16:creationId xmlns:a16="http://schemas.microsoft.com/office/drawing/2014/main" id="{937FB367-038E-B61E-6D34-35A8EF6CF975}"/>
                </a:ext>
              </a:extLst>
            </p:cNvPr>
            <p:cNvPicPr>
              <a:picLocks noChangeAspect="1"/>
            </p:cNvPicPr>
            <p:nvPr/>
          </p:nvPicPr>
          <p:blipFill>
            <a:blip r:embed="rId4"/>
            <a:stretch>
              <a:fillRect/>
            </a:stretch>
          </p:blipFill>
          <p:spPr>
            <a:xfrm>
              <a:off x="263668" y="5029540"/>
              <a:ext cx="3239262" cy="1119378"/>
            </a:xfrm>
            <a:prstGeom prst="rect">
              <a:avLst/>
            </a:prstGeom>
          </p:spPr>
        </p:pic>
        <p:grpSp>
          <p:nvGrpSpPr>
            <p:cNvPr id="16" name="Group 15" descr="NIOCCS INPUTS Table header">
              <a:extLst>
                <a:ext uri="{FF2B5EF4-FFF2-40B4-BE49-F238E27FC236}">
                  <a16:creationId xmlns:a16="http://schemas.microsoft.com/office/drawing/2014/main" id="{1067605E-A461-8627-B7AC-BB055A647DD0}"/>
                </a:ext>
              </a:extLst>
            </p:cNvPr>
            <p:cNvGrpSpPr/>
            <p:nvPr/>
          </p:nvGrpSpPr>
          <p:grpSpPr>
            <a:xfrm>
              <a:off x="166115" y="4321995"/>
              <a:ext cx="3576463" cy="525633"/>
              <a:chOff x="3286" y="9876"/>
              <a:chExt cx="3203971" cy="1119591"/>
            </a:xfrm>
            <a:solidFill>
              <a:srgbClr val="006BE7"/>
            </a:solidFill>
          </p:grpSpPr>
          <p:sp>
            <p:nvSpPr>
              <p:cNvPr id="20" name="Rectangle 19">
                <a:extLst>
                  <a:ext uri="{FF2B5EF4-FFF2-40B4-BE49-F238E27FC236}">
                    <a16:creationId xmlns:a16="http://schemas.microsoft.com/office/drawing/2014/main" id="{12B1DB5D-4CB9-780B-CA63-B30E8721D203}"/>
                  </a:ext>
                </a:extLst>
              </p:cNvPr>
              <p:cNvSpPr/>
              <p:nvPr/>
            </p:nvSpPr>
            <p:spPr>
              <a:xfrm>
                <a:off x="3286" y="9876"/>
                <a:ext cx="3203971" cy="1119591"/>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30C7E7BB-F7B5-F80A-27CA-5981EB0FA8FC}"/>
                  </a:ext>
                </a:extLst>
              </p:cNvPr>
              <p:cNvSpPr txBox="1"/>
              <p:nvPr/>
            </p:nvSpPr>
            <p:spPr>
              <a:xfrm>
                <a:off x="3286" y="9876"/>
                <a:ext cx="3203971" cy="11195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REQUEST</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descr="NIOCCS Inputs details: Occupation free text, industry free text">
              <a:extLst>
                <a:ext uri="{FF2B5EF4-FFF2-40B4-BE49-F238E27FC236}">
                  <a16:creationId xmlns:a16="http://schemas.microsoft.com/office/drawing/2014/main" id="{3C6E4247-F852-8E38-A706-C73C9595BB98}"/>
                </a:ext>
              </a:extLst>
            </p:cNvPr>
            <p:cNvGrpSpPr/>
            <p:nvPr/>
          </p:nvGrpSpPr>
          <p:grpSpPr>
            <a:xfrm>
              <a:off x="166115" y="4847629"/>
              <a:ext cx="3576463" cy="1675503"/>
              <a:chOff x="3286" y="1129468"/>
              <a:chExt cx="3203971" cy="3211993"/>
            </a:xfrm>
            <a:noFill/>
          </p:grpSpPr>
          <p:sp>
            <p:nvSpPr>
              <p:cNvPr id="18" name="Rectangle 17">
                <a:extLst>
                  <a:ext uri="{FF2B5EF4-FFF2-40B4-BE49-F238E27FC236}">
                    <a16:creationId xmlns:a16="http://schemas.microsoft.com/office/drawing/2014/main" id="{2C860FAF-9CBB-EDEE-AA48-972A94F8B463}"/>
                  </a:ext>
                </a:extLst>
              </p:cNvPr>
              <p:cNvSpPr/>
              <p:nvPr/>
            </p:nvSpPr>
            <p:spPr>
              <a:xfrm>
                <a:off x="3286" y="1129468"/>
                <a:ext cx="3203971" cy="3211993"/>
              </a:xfrm>
              <a:prstGeom prst="rect">
                <a:avLst/>
              </a:prstGeom>
              <a:grp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E10E00A8-D9AA-AE15-CA42-8ECC3B1BF46F}"/>
                  </a:ext>
                </a:extLst>
              </p:cNvPr>
              <p:cNvSpPr txBox="1"/>
              <p:nvPr/>
            </p:nvSpPr>
            <p:spPr>
              <a:xfrm>
                <a:off x="3286" y="1129468"/>
                <a:ext cx="3203971" cy="32119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grpSp>
      <p:grpSp>
        <p:nvGrpSpPr>
          <p:cNvPr id="22" name="Group 21" descr="NIOCCS Web API Response info: Industry and Occupation Codes, Titles, and Coding Scheme">
            <a:extLst>
              <a:ext uri="{FF2B5EF4-FFF2-40B4-BE49-F238E27FC236}">
                <a16:creationId xmlns:a16="http://schemas.microsoft.com/office/drawing/2014/main" id="{F13A22EA-40B3-03F9-F547-B8FC99E42ADC}"/>
              </a:ext>
            </a:extLst>
          </p:cNvPr>
          <p:cNvGrpSpPr/>
          <p:nvPr/>
        </p:nvGrpSpPr>
        <p:grpSpPr>
          <a:xfrm>
            <a:off x="4074901" y="3745142"/>
            <a:ext cx="5434859" cy="2201137"/>
            <a:chOff x="4439779" y="4330265"/>
            <a:chExt cx="5868922" cy="2201137"/>
          </a:xfrm>
        </p:grpSpPr>
        <p:grpSp>
          <p:nvGrpSpPr>
            <p:cNvPr id="24" name="Group 23" descr="NIOCCS INPUTS Table header">
              <a:extLst>
                <a:ext uri="{FF2B5EF4-FFF2-40B4-BE49-F238E27FC236}">
                  <a16:creationId xmlns:a16="http://schemas.microsoft.com/office/drawing/2014/main" id="{BE13CE9B-175F-ABEA-5269-2CEBFCECADB6}"/>
                </a:ext>
              </a:extLst>
            </p:cNvPr>
            <p:cNvGrpSpPr/>
            <p:nvPr/>
          </p:nvGrpSpPr>
          <p:grpSpPr>
            <a:xfrm>
              <a:off x="4439779" y="4330265"/>
              <a:ext cx="5868922" cy="525633"/>
              <a:chOff x="3286" y="9876"/>
              <a:chExt cx="3203971" cy="1119591"/>
            </a:xfrm>
            <a:solidFill>
              <a:srgbClr val="006BE7"/>
            </a:solidFill>
          </p:grpSpPr>
          <p:sp>
            <p:nvSpPr>
              <p:cNvPr id="28" name="Rectangle 27">
                <a:extLst>
                  <a:ext uri="{FF2B5EF4-FFF2-40B4-BE49-F238E27FC236}">
                    <a16:creationId xmlns:a16="http://schemas.microsoft.com/office/drawing/2014/main" id="{C8FAC9EB-6791-83A1-B24F-F66578378792}"/>
                  </a:ext>
                </a:extLst>
              </p:cNvPr>
              <p:cNvSpPr/>
              <p:nvPr/>
            </p:nvSpPr>
            <p:spPr>
              <a:xfrm>
                <a:off x="3286" y="9876"/>
                <a:ext cx="3203971" cy="1119591"/>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B74DCE9D-189F-85F7-2A45-31EA549DB8E5}"/>
                  </a:ext>
                </a:extLst>
              </p:cNvPr>
              <p:cNvSpPr txBox="1"/>
              <p:nvPr/>
            </p:nvSpPr>
            <p:spPr>
              <a:xfrm>
                <a:off x="3286" y="9876"/>
                <a:ext cx="3203971" cy="11195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RESPONSE</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descr="NIOCCS Inputs details: Occupation free text, industry free text">
              <a:extLst>
                <a:ext uri="{FF2B5EF4-FFF2-40B4-BE49-F238E27FC236}">
                  <a16:creationId xmlns:a16="http://schemas.microsoft.com/office/drawing/2014/main" id="{24E827BF-D57D-CA03-5B72-51687887AB0A}"/>
                </a:ext>
              </a:extLst>
            </p:cNvPr>
            <p:cNvGrpSpPr/>
            <p:nvPr/>
          </p:nvGrpSpPr>
          <p:grpSpPr>
            <a:xfrm>
              <a:off x="4439779" y="4855899"/>
              <a:ext cx="5868922" cy="1675503"/>
              <a:chOff x="3286" y="1129468"/>
              <a:chExt cx="3203971" cy="3211993"/>
            </a:xfrm>
            <a:noFill/>
          </p:grpSpPr>
          <p:sp>
            <p:nvSpPr>
              <p:cNvPr id="26" name="Rectangle 25">
                <a:extLst>
                  <a:ext uri="{FF2B5EF4-FFF2-40B4-BE49-F238E27FC236}">
                    <a16:creationId xmlns:a16="http://schemas.microsoft.com/office/drawing/2014/main" id="{E6D94066-BCE7-9396-4382-0C41D77C4BF9}"/>
                  </a:ext>
                </a:extLst>
              </p:cNvPr>
              <p:cNvSpPr/>
              <p:nvPr/>
            </p:nvSpPr>
            <p:spPr>
              <a:xfrm>
                <a:off x="3286" y="1129468"/>
                <a:ext cx="3203971" cy="3211993"/>
              </a:xfrm>
              <a:prstGeom prst="rect">
                <a:avLst/>
              </a:prstGeom>
              <a:grp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FEF05790-ECE2-4936-A127-E1E7483A00C5}"/>
                  </a:ext>
                </a:extLst>
              </p:cNvPr>
              <p:cNvSpPr txBox="1"/>
              <p:nvPr/>
            </p:nvSpPr>
            <p:spPr>
              <a:xfrm>
                <a:off x="3286" y="1129468"/>
                <a:ext cx="3203971" cy="321199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grpSp>
      <p:cxnSp>
        <p:nvCxnSpPr>
          <p:cNvPr id="31" name="Straight Connector 30">
            <a:extLst>
              <a:ext uri="{FF2B5EF4-FFF2-40B4-BE49-F238E27FC236}">
                <a16:creationId xmlns:a16="http://schemas.microsoft.com/office/drawing/2014/main" id="{350A3C74-3AFC-68AB-ED04-D556219C52C3}"/>
              </a:ext>
              <a:ext uri="{C183D7F6-B498-43B3-948B-1728B52AA6E4}">
                <adec:decorative xmlns:adec="http://schemas.microsoft.com/office/drawing/2017/decorative" val="1"/>
              </a:ext>
            </a:extLst>
          </p:cNvPr>
          <p:cNvCxnSpPr>
            <a:cxnSpLocks/>
          </p:cNvCxnSpPr>
          <p:nvPr/>
        </p:nvCxnSpPr>
        <p:spPr>
          <a:xfrm>
            <a:off x="9646920" y="822600"/>
            <a:ext cx="0" cy="57153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C061CD-5DAA-6A1E-4BF9-953BA9DD7334}"/>
              </a:ext>
            </a:extLst>
          </p:cNvPr>
          <p:cNvSpPr txBox="1"/>
          <p:nvPr/>
        </p:nvSpPr>
        <p:spPr>
          <a:xfrm>
            <a:off x="9738364" y="832319"/>
            <a:ext cx="2331707" cy="488255"/>
          </a:xfrm>
          <a:prstGeom prst="rect">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IMPACT</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030BF6B-354A-5C97-348A-771345CB942B}"/>
              </a:ext>
            </a:extLst>
          </p:cNvPr>
          <p:cNvSpPr txBox="1"/>
          <p:nvPr/>
        </p:nvSpPr>
        <p:spPr>
          <a:xfrm>
            <a:off x="9738366" y="1320575"/>
            <a:ext cx="2331709" cy="5217386"/>
          </a:xfrm>
          <a:prstGeom prst="rect">
            <a:avLst/>
          </a:prstGeom>
          <a:noFill/>
          <a:ln>
            <a:solidFill>
              <a:schemeClr val="accent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Real-time coded I&amp;O </a:t>
            </a:r>
          </a:p>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Facilitates analysis of illnesses and injuries among specific jobs and industries </a:t>
            </a:r>
          </a:p>
        </p:txBody>
      </p:sp>
      <p:pic>
        <p:nvPicPr>
          <p:cNvPr id="32" name="Picture 31">
            <a:extLst>
              <a:ext uri="{FF2B5EF4-FFF2-40B4-BE49-F238E27FC236}">
                <a16:creationId xmlns:a16="http://schemas.microsoft.com/office/drawing/2014/main" id="{F5261720-0C0C-94D1-7E75-A982C2BDF51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71958" y="4002403"/>
            <a:ext cx="1864519" cy="1864519"/>
          </a:xfrm>
          <a:prstGeom prst="rect">
            <a:avLst/>
          </a:prstGeom>
        </p:spPr>
      </p:pic>
      <p:sp>
        <p:nvSpPr>
          <p:cNvPr id="2" name="TextBox 1">
            <a:extLst>
              <a:ext uri="{FF2B5EF4-FFF2-40B4-BE49-F238E27FC236}">
                <a16:creationId xmlns:a16="http://schemas.microsoft.com/office/drawing/2014/main" id="{42509CA0-2551-B40E-E4E7-BFD708D9FA23}"/>
              </a:ext>
              <a:ext uri="{C183D7F6-B498-43B3-948B-1728B52AA6E4}">
                <adec:decorative xmlns:adec="http://schemas.microsoft.com/office/drawing/2017/decorative" val="1"/>
              </a:ext>
            </a:extLst>
          </p:cNvPr>
          <p:cNvSpPr txBox="1"/>
          <p:nvPr/>
        </p:nvSpPr>
        <p:spPr>
          <a:xfrm>
            <a:off x="-15240" y="6578747"/>
            <a:ext cx="12207240" cy="279253"/>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response text boxes">
            <a:extLst>
              <a:ext uri="{FF2B5EF4-FFF2-40B4-BE49-F238E27FC236}">
                <a16:creationId xmlns:a16="http://schemas.microsoft.com/office/drawing/2014/main" id="{D65951DC-5B77-F953-9E8D-B78056D64CCE}"/>
              </a:ext>
            </a:extLst>
          </p:cNvPr>
          <p:cNvPicPr>
            <a:picLocks noChangeAspect="1"/>
          </p:cNvPicPr>
          <p:nvPr/>
        </p:nvPicPr>
        <p:blipFill>
          <a:blip r:embed="rId6"/>
          <a:stretch>
            <a:fillRect/>
          </a:stretch>
        </p:blipFill>
        <p:spPr>
          <a:xfrm>
            <a:off x="4168737" y="4384676"/>
            <a:ext cx="5288375" cy="1071848"/>
          </a:xfrm>
          <a:prstGeom prst="rect">
            <a:avLst/>
          </a:prstGeom>
        </p:spPr>
      </p:pic>
      <p:sp>
        <p:nvSpPr>
          <p:cNvPr id="3" name="TextBox 2">
            <a:extLst>
              <a:ext uri="{FF2B5EF4-FFF2-40B4-BE49-F238E27FC236}">
                <a16:creationId xmlns:a16="http://schemas.microsoft.com/office/drawing/2014/main" id="{E0D3A13E-D937-BC26-8D6A-19176903B077}"/>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31</a:t>
            </a:fld>
            <a:endParaRPr lang="en-US" dirty="0">
              <a:solidFill>
                <a:srgbClr val="0F56DC"/>
              </a:solidFill>
              <a:latin typeface="Myriad Web Pro"/>
            </a:endParaRPr>
          </a:p>
        </p:txBody>
      </p:sp>
    </p:spTree>
    <p:extLst>
      <p:ext uri="{BB962C8B-B14F-4D97-AF65-F5344CB8AC3E}">
        <p14:creationId xmlns:p14="http://schemas.microsoft.com/office/powerpoint/2010/main" val="95025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6423-BF4F-0F6E-D6F6-7A9C1C083F2C}"/>
              </a:ext>
            </a:extLst>
          </p:cNvPr>
          <p:cNvSpPr>
            <a:spLocks noGrp="1"/>
          </p:cNvSpPr>
          <p:nvPr>
            <p:ph type="title"/>
          </p:nvPr>
        </p:nvSpPr>
        <p:spPr>
          <a:xfrm>
            <a:off x="0" y="70481"/>
            <a:ext cx="5271248" cy="822404"/>
          </a:xfrm>
        </p:spPr>
        <p:txBody>
          <a:bodyPr/>
          <a:lstStyle/>
          <a:p>
            <a:r>
              <a:rPr lang="en-US" b="1" dirty="0"/>
              <a:t>NIOCCS in Action</a:t>
            </a:r>
          </a:p>
        </p:txBody>
      </p:sp>
      <p:sp>
        <p:nvSpPr>
          <p:cNvPr id="3" name="Content Placeholder 2">
            <a:extLst>
              <a:ext uri="{FF2B5EF4-FFF2-40B4-BE49-F238E27FC236}">
                <a16:creationId xmlns:a16="http://schemas.microsoft.com/office/drawing/2014/main" id="{77872C10-C81D-A38D-8760-5CBF2BA5FF80}"/>
              </a:ext>
            </a:extLst>
          </p:cNvPr>
          <p:cNvSpPr>
            <a:spLocks noGrp="1"/>
          </p:cNvSpPr>
          <p:nvPr>
            <p:ph idx="1"/>
          </p:nvPr>
        </p:nvSpPr>
        <p:spPr>
          <a:xfrm>
            <a:off x="181897" y="1204115"/>
            <a:ext cx="10515600" cy="553594"/>
          </a:xfrm>
        </p:spPr>
        <p:txBody>
          <a:bodyPr>
            <a:normAutofit/>
          </a:bodyPr>
          <a:lstStyle/>
          <a:p>
            <a:pPr marL="0" marR="0" indent="0">
              <a:lnSpc>
                <a:spcPct val="107000"/>
              </a:lnSpc>
              <a:spcBef>
                <a:spcPts val="0"/>
              </a:spcBef>
              <a:spcAft>
                <a:spcPts val="800"/>
              </a:spcAft>
              <a:buNone/>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Multiple state and local jurisdictions use NIOCCS to code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industry and occupation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a:t>
            </a:r>
          </a:p>
          <a:p>
            <a:endParaRPr lang="en-US" dirty="0"/>
          </a:p>
        </p:txBody>
      </p:sp>
      <p:pic>
        <p:nvPicPr>
          <p:cNvPr id="4" name="Picture 3">
            <a:extLst>
              <a:ext uri="{FF2B5EF4-FFF2-40B4-BE49-F238E27FC236}">
                <a16:creationId xmlns:a16="http://schemas.microsoft.com/office/drawing/2014/main" id="{90919BE7-5B6A-C466-C5BD-4F9A5034E8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900" y="141861"/>
            <a:ext cx="1886213" cy="1086002"/>
          </a:xfrm>
          <a:prstGeom prst="rect">
            <a:avLst/>
          </a:prstGeom>
        </p:spPr>
      </p:pic>
      <p:pic>
        <p:nvPicPr>
          <p:cNvPr id="5" name="Picture 4">
            <a:extLst>
              <a:ext uri="{FF2B5EF4-FFF2-40B4-BE49-F238E27FC236}">
                <a16:creationId xmlns:a16="http://schemas.microsoft.com/office/drawing/2014/main" id="{D51F29CB-DCDA-C341-7248-85DF5F0F037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781" y="70482"/>
            <a:ext cx="1289876" cy="1289876"/>
          </a:xfrm>
          <a:prstGeom prst="rect">
            <a:avLst/>
          </a:prstGeom>
        </p:spPr>
      </p:pic>
      <p:sp>
        <p:nvSpPr>
          <p:cNvPr id="6" name="TextBox 5">
            <a:extLst>
              <a:ext uri="{FF2B5EF4-FFF2-40B4-BE49-F238E27FC236}">
                <a16:creationId xmlns:a16="http://schemas.microsoft.com/office/drawing/2014/main" id="{A9A52DB7-A054-8277-D114-DD8BE0E6D846}"/>
              </a:ext>
              <a:ext uri="{C183D7F6-B498-43B3-948B-1728B52AA6E4}">
                <adec:decorative xmlns:adec="http://schemas.microsoft.com/office/drawing/2017/decorative" val="1"/>
              </a:ext>
            </a:extLst>
          </p:cNvPr>
          <p:cNvSpPr txBox="1"/>
          <p:nvPr/>
        </p:nvSpPr>
        <p:spPr>
          <a:xfrm>
            <a:off x="-11092" y="6601865"/>
            <a:ext cx="12203091" cy="260392"/>
          </a:xfrm>
          <a:prstGeom prst="rect">
            <a:avLst/>
          </a:prstGeom>
          <a:solidFill>
            <a:srgbClr val="ADDCB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 name="Group 11" descr="Testimonial from The California Department of Public Health’s (CDPH) Occupational Health Branch (OHB) on using NIOCCS.">
            <a:extLst>
              <a:ext uri="{FF2B5EF4-FFF2-40B4-BE49-F238E27FC236}">
                <a16:creationId xmlns:a16="http://schemas.microsoft.com/office/drawing/2014/main" id="{EA45E4C7-EBC8-26B0-8D28-A579914AB087}"/>
              </a:ext>
            </a:extLst>
          </p:cNvPr>
          <p:cNvGrpSpPr/>
          <p:nvPr/>
        </p:nvGrpSpPr>
        <p:grpSpPr>
          <a:xfrm>
            <a:off x="749888" y="1757709"/>
            <a:ext cx="4895712" cy="4323931"/>
            <a:chOff x="181897" y="1477558"/>
            <a:chExt cx="4895712" cy="4323931"/>
          </a:xfrm>
        </p:grpSpPr>
        <p:sp>
          <p:nvSpPr>
            <p:cNvPr id="8" name="TextBox 7">
              <a:extLst>
                <a:ext uri="{FF2B5EF4-FFF2-40B4-BE49-F238E27FC236}">
                  <a16:creationId xmlns:a16="http://schemas.microsoft.com/office/drawing/2014/main" id="{7858EC0D-20F6-95FE-3564-2391C7B6041B}"/>
                </a:ext>
              </a:extLst>
            </p:cNvPr>
            <p:cNvSpPr txBox="1"/>
            <p:nvPr/>
          </p:nvSpPr>
          <p:spPr>
            <a:xfrm>
              <a:off x="181897" y="1928569"/>
              <a:ext cx="4884954" cy="387292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California Department of Public Health’s (CDPH) Occupational Health Branch (OHB) used NIOCCS extensively during its COVID-19 response to I/O code weekly fatalities, collected workplace outbreak and survey data.  The NIOCCS web service [Web API] automated processing of large datasets weekly, with improved machine learning-based quality meant CDPH OHB manual review of only the lowest probability results. Together these improvements have enabled quick CDPH OHB COVID-19 response, reduced the team training and modernized high throughput, high quality I/O [industry and occupation], simply not possible through manual coding alone.”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NIOCCS has transformed the field of occupational surveillance and epidemiology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and its latest versions have accelerated CDPH OHB efforts to characterize the California workplace COVID-19 burden for prevention of worker exposures, illnesses and deaths.”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D7E576-95D2-4D6D-024E-F63B104220A5}"/>
                </a:ext>
              </a:extLst>
            </p:cNvPr>
            <p:cNvSpPr txBox="1"/>
            <p:nvPr/>
          </p:nvSpPr>
          <p:spPr>
            <a:xfrm>
              <a:off x="181897" y="1477558"/>
              <a:ext cx="4895712" cy="461665"/>
            </a:xfrm>
            <a:prstGeom prst="rect">
              <a:avLst/>
            </a:prstGeom>
            <a:solidFill>
              <a:srgbClr val="4472C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California</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descr="Testimonial from Wisconsin on using NIOCCS to code industry and occupation data in real-time.">
            <a:extLst>
              <a:ext uri="{FF2B5EF4-FFF2-40B4-BE49-F238E27FC236}">
                <a16:creationId xmlns:a16="http://schemas.microsoft.com/office/drawing/2014/main" id="{48E2E9A4-99D9-8B5C-E8D3-22B14CCE7612}"/>
              </a:ext>
            </a:extLst>
          </p:cNvPr>
          <p:cNvGrpSpPr/>
          <p:nvPr/>
        </p:nvGrpSpPr>
        <p:grpSpPr>
          <a:xfrm>
            <a:off x="6261760" y="1768018"/>
            <a:ext cx="4895712" cy="4323931"/>
            <a:chOff x="6261760" y="1477558"/>
            <a:chExt cx="4895712" cy="4323931"/>
          </a:xfrm>
        </p:grpSpPr>
        <p:sp>
          <p:nvSpPr>
            <p:cNvPr id="10" name="TextBox 9">
              <a:extLst>
                <a:ext uri="{FF2B5EF4-FFF2-40B4-BE49-F238E27FC236}">
                  <a16:creationId xmlns:a16="http://schemas.microsoft.com/office/drawing/2014/main" id="{270D2A8A-DFD9-BFA3-8299-E5B9A1D68994}"/>
                </a:ext>
              </a:extLst>
            </p:cNvPr>
            <p:cNvSpPr txBox="1"/>
            <p:nvPr/>
          </p:nvSpPr>
          <p:spPr>
            <a:xfrm>
              <a:off x="6261760" y="1928569"/>
              <a:ext cx="4884954" cy="3872920"/>
            </a:xfrm>
            <a:prstGeom prst="rect">
              <a:avLst/>
            </a:prstGeom>
            <a:noFill/>
            <a:ln>
              <a:solidFill>
                <a:schemeClr val="accent1"/>
              </a:solidFill>
            </a:ln>
          </p:spPr>
          <p:txBody>
            <a:bodyPr wrap="square"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 use NIOCCS to gather real-time coded industry and occupation data on various communicable disease interview forms (including COVID-19 forms). We also use the file coder to code large historical datasets.”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“Where employment data would previously have been coded manually or assigned via arbitrary dropdown menus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NIOCCS allows us to quickly assign detailed NAICS and SOC codes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enabling efficient analysis of large datasets. In turn, this makes rapid dissemination of important workplace measures to local and tribal health departments possible.”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665FA4-9BA5-56D8-D56F-3BBF5E1D3EFD}"/>
                </a:ext>
              </a:extLst>
            </p:cNvPr>
            <p:cNvSpPr txBox="1"/>
            <p:nvPr/>
          </p:nvSpPr>
          <p:spPr>
            <a:xfrm>
              <a:off x="6261760" y="1477558"/>
              <a:ext cx="4895712" cy="461665"/>
            </a:xfrm>
            <a:prstGeom prst="rect">
              <a:avLst/>
            </a:prstGeom>
            <a:solidFill>
              <a:srgbClr val="4472C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Wisconsin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C8BB4A51-E82E-B0FD-F5ED-07EF2B85FDC3}"/>
              </a:ext>
            </a:extLst>
          </p:cNvPr>
          <p:cNvSpPr txBox="1"/>
          <p:nvPr/>
        </p:nvSpPr>
        <p:spPr>
          <a:xfrm>
            <a:off x="11417563" y="6531141"/>
            <a:ext cx="502023" cy="338554"/>
          </a:xfrm>
          <a:prstGeom prst="rect">
            <a:avLst/>
          </a:prstGeom>
          <a:noFill/>
        </p:spPr>
        <p:txBody>
          <a:bodyPr wrap="square">
            <a:spAutoFit/>
          </a:bodyPr>
          <a:lstStyle/>
          <a:p>
            <a:pPr>
              <a:defRPr/>
            </a:pPr>
            <a:fld id="{E6044A3E-C0A5-3F47-B0E0-02C44FEBC68C}" type="slidenum">
              <a:rPr lang="en-US" sz="1600" smtClean="0">
                <a:solidFill>
                  <a:srgbClr val="17468F"/>
                </a:solidFill>
                <a:latin typeface="Myriad Web Pro"/>
              </a:rPr>
              <a:pPr>
                <a:defRPr/>
              </a:pPr>
              <a:t>32</a:t>
            </a:fld>
            <a:endParaRPr lang="en-US" dirty="0">
              <a:solidFill>
                <a:srgbClr val="0F56DC"/>
              </a:solidFill>
              <a:latin typeface="Myriad Web Pro"/>
            </a:endParaRPr>
          </a:p>
        </p:txBody>
      </p:sp>
    </p:spTree>
    <p:extLst>
      <p:ext uri="{BB962C8B-B14F-4D97-AF65-F5344CB8AC3E}">
        <p14:creationId xmlns:p14="http://schemas.microsoft.com/office/powerpoint/2010/main" val="158552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677D15-EA3A-81FA-94E5-C9891A7F8841}"/>
              </a:ext>
            </a:extLst>
          </p:cNvPr>
          <p:cNvSpPr txBox="1">
            <a:spLocks noGrp="1"/>
          </p:cNvSpPr>
          <p:nvPr>
            <p:ph type="title" idx="4294967295"/>
          </p:nvPr>
        </p:nvSpPr>
        <p:spPr>
          <a:xfrm>
            <a:off x="199956" y="0"/>
            <a:ext cx="12347643" cy="7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defTabSz="457200">
              <a:lnSpc>
                <a:spcPct val="300000"/>
              </a:lnSpc>
              <a:defRPr sz="2800" b="1" baseline="0">
                <a:solidFill>
                  <a:srgbClr val="695E4A"/>
                </a:solidFill>
                <a:effectLst/>
                <a:latin typeface="Calibri" pitchFamily="34" charset="0"/>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marL="0" marR="0" lvl="0" indent="0" algn="l" defTabSz="609585" rtl="0" eaLnBrk="0" fontAlgn="base" latinLnBrk="0" hangingPunct="0">
              <a:lnSpc>
                <a:spcPct val="3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itchFamily="34" charset="0"/>
                <a:ea typeface="+mj-ea"/>
                <a:cs typeface="Calibri" panose="020F0502020204030204" pitchFamily="34" charset="0"/>
              </a:rPr>
              <a:t>Acknowledgements</a:t>
            </a:r>
          </a:p>
        </p:txBody>
      </p:sp>
      <p:sp>
        <p:nvSpPr>
          <p:cNvPr id="3" name="TextBox 2">
            <a:extLst>
              <a:ext uri="{FF2B5EF4-FFF2-40B4-BE49-F238E27FC236}">
                <a16:creationId xmlns:a16="http://schemas.microsoft.com/office/drawing/2014/main" id="{CFF63F39-73A9-A405-C546-51B31A4BE0A9}"/>
              </a:ext>
            </a:extLst>
          </p:cNvPr>
          <p:cNvSpPr txBox="1"/>
          <p:nvPr/>
        </p:nvSpPr>
        <p:spPr>
          <a:xfrm>
            <a:off x="199957" y="762979"/>
            <a:ext cx="5896043" cy="1816266"/>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NIOCCS System Development Team</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Stacey Marovich (NIOSH), Team Lead/Project Officer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Kelly Vanoli (NIOSH), Lead Developer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Jennifer Cornell (NIOSH), Technical Information Specialist</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Jeff Purdin (Contractor), Developer/Data Manager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Igor Kalennyy (Contractor), UI/UX Specialist</a:t>
            </a:r>
          </a:p>
        </p:txBody>
      </p:sp>
      <p:sp>
        <p:nvSpPr>
          <p:cNvPr id="5" name="TextBox 4">
            <a:extLst>
              <a:ext uri="{FF2B5EF4-FFF2-40B4-BE49-F238E27FC236}">
                <a16:creationId xmlns:a16="http://schemas.microsoft.com/office/drawing/2014/main" id="{69BC68A7-C953-4AB3-D0C1-A3E5BB2D0DAC}"/>
              </a:ext>
            </a:extLst>
          </p:cNvPr>
          <p:cNvSpPr txBox="1"/>
          <p:nvPr/>
        </p:nvSpPr>
        <p:spPr>
          <a:xfrm>
            <a:off x="199956" y="2639388"/>
            <a:ext cx="5896043" cy="954300"/>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Additional Support</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Amy Mobley (NIOSH), Health Communications Specialist</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Marie Haring Sweeney (NIOSH), DFSE/HIB Branch Chief</a:t>
            </a:r>
          </a:p>
        </p:txBody>
      </p:sp>
      <p:sp>
        <p:nvSpPr>
          <p:cNvPr id="2" name="TextBox 1">
            <a:extLst>
              <a:ext uri="{FF2B5EF4-FFF2-40B4-BE49-F238E27FC236}">
                <a16:creationId xmlns:a16="http://schemas.microsoft.com/office/drawing/2014/main" id="{C4BDE38F-7E40-8BF6-0C0A-D76D5A6193D6}"/>
              </a:ext>
            </a:extLst>
          </p:cNvPr>
          <p:cNvSpPr txBox="1"/>
          <p:nvPr/>
        </p:nvSpPr>
        <p:spPr>
          <a:xfrm>
            <a:off x="5933439" y="700744"/>
            <a:ext cx="4981073" cy="2392017"/>
          </a:xfrm>
          <a:prstGeom prst="rect">
            <a:avLst/>
          </a:prstGeom>
          <a:noFill/>
        </p:spPr>
        <p:txBody>
          <a:bodyPr wrap="square" rtlCol="0">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Industry and Occupation Data Coding Team</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Matt Hirst (Contractor), Coding Team Lead</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Katrina Bicknaver (Contractor), Coder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Crystal Greene (Contractor), Coder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Joetta Thornton (Contractor), Coder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Liz Smith (Contractor), QC Coding Team Lead</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Rebecca Purdin (Contractor), QC Coder</a:t>
            </a: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Surprese Watts (Contractor), QC Coder</a:t>
            </a: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13" name="Group 12" descr="Contact Us at NIOCCS@cdc.gov or visit the NIOCCS website at https://csams.cdc.gov/nioccs/">
            <a:extLst>
              <a:ext uri="{FF2B5EF4-FFF2-40B4-BE49-F238E27FC236}">
                <a16:creationId xmlns:a16="http://schemas.microsoft.com/office/drawing/2014/main" id="{CC8E76E5-0C91-BDCA-580F-DB75FFD8151C}"/>
              </a:ext>
            </a:extLst>
          </p:cNvPr>
          <p:cNvGrpSpPr/>
          <p:nvPr/>
        </p:nvGrpSpPr>
        <p:grpSpPr>
          <a:xfrm>
            <a:off x="6070599" y="3320181"/>
            <a:ext cx="4660692" cy="1514892"/>
            <a:chOff x="6649720" y="2972876"/>
            <a:chExt cx="4660692" cy="1514892"/>
          </a:xfrm>
        </p:grpSpPr>
        <p:pic>
          <p:nvPicPr>
            <p:cNvPr id="7" name="Picture 6">
              <a:extLst>
                <a:ext uri="{FF2B5EF4-FFF2-40B4-BE49-F238E27FC236}">
                  <a16:creationId xmlns:a16="http://schemas.microsoft.com/office/drawing/2014/main" id="{FD345CD0-3FBA-E467-856A-821ECF254283}"/>
                </a:ext>
              </a:extLst>
            </p:cNvPr>
            <p:cNvPicPr>
              <a:picLocks noChangeAspect="1"/>
            </p:cNvPicPr>
            <p:nvPr/>
          </p:nvPicPr>
          <p:blipFill>
            <a:blip r:embed="rId3"/>
            <a:stretch>
              <a:fillRect/>
            </a:stretch>
          </p:blipFill>
          <p:spPr>
            <a:xfrm>
              <a:off x="6649720" y="2972876"/>
              <a:ext cx="3577443" cy="1051042"/>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40A91C0D-2787-2CC8-BD9F-FB1C0B559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515" y="4023918"/>
              <a:ext cx="463850" cy="463850"/>
            </a:xfrm>
            <a:prstGeom prst="rect">
              <a:avLst/>
            </a:prstGeom>
          </p:spPr>
        </p:pic>
        <p:sp>
          <p:nvSpPr>
            <p:cNvPr id="9" name="TextBox 8">
              <a:extLst>
                <a:ext uri="{FF2B5EF4-FFF2-40B4-BE49-F238E27FC236}">
                  <a16:creationId xmlns:a16="http://schemas.microsoft.com/office/drawing/2014/main" id="{B7592B7B-15F0-6BC1-AE55-ACFAD646C1F6}"/>
                </a:ext>
              </a:extLst>
            </p:cNvPr>
            <p:cNvSpPr txBox="1"/>
            <p:nvPr/>
          </p:nvSpPr>
          <p:spPr>
            <a:xfrm>
              <a:off x="7144405" y="4086566"/>
              <a:ext cx="4166007" cy="338554"/>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https://csams.cdc.gov/nioccs/</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pic>
        <p:nvPicPr>
          <p:cNvPr id="12" name="Picture 11">
            <a:extLst>
              <a:ext uri="{FF2B5EF4-FFF2-40B4-BE49-F238E27FC236}">
                <a16:creationId xmlns:a16="http://schemas.microsoft.com/office/drawing/2014/main" id="{9D98CC0E-36BA-F9C7-E71D-1DF082319C2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615" y="3498397"/>
            <a:ext cx="2149793" cy="2149793"/>
          </a:xfrm>
          <a:prstGeom prst="rect">
            <a:avLst/>
          </a:prstGeom>
        </p:spPr>
      </p:pic>
    </p:spTree>
    <p:extLst>
      <p:ext uri="{BB962C8B-B14F-4D97-AF65-F5344CB8AC3E}">
        <p14:creationId xmlns:p14="http://schemas.microsoft.com/office/powerpoint/2010/main" val="327887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8" y="1484134"/>
            <a:ext cx="7164394" cy="4893713"/>
          </a:xfrm>
          <a:prstGeom prst="rect">
            <a:avLst/>
          </a:prstGeom>
        </p:spPr>
      </p:pic>
    </p:spTree>
    <p:extLst>
      <p:ext uri="{BB962C8B-B14F-4D97-AF65-F5344CB8AC3E}">
        <p14:creationId xmlns:p14="http://schemas.microsoft.com/office/powerpoint/2010/main" val="1104806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1933-E9C7-5266-7F46-E6F016030A24}"/>
              </a:ext>
            </a:extLst>
          </p:cNvPr>
          <p:cNvSpPr>
            <a:spLocks noGrp="1"/>
          </p:cNvSpPr>
          <p:nvPr>
            <p:ph type="title"/>
          </p:nvPr>
        </p:nvSpPr>
        <p:spPr/>
        <p:txBody>
          <a:bodyPr/>
          <a:lstStyle/>
          <a:p>
            <a:r>
              <a:rPr lang="en-US" dirty="0"/>
              <a:t>Join Us…</a:t>
            </a:r>
          </a:p>
        </p:txBody>
      </p:sp>
      <p:sp>
        <p:nvSpPr>
          <p:cNvPr id="3" name="Text Placeholder 2">
            <a:extLst>
              <a:ext uri="{FF2B5EF4-FFF2-40B4-BE49-F238E27FC236}">
                <a16:creationId xmlns:a16="http://schemas.microsoft.com/office/drawing/2014/main" id="{F3D6C8C4-F0FB-C767-DBBC-FA649502E27C}"/>
              </a:ext>
            </a:extLst>
          </p:cNvPr>
          <p:cNvSpPr>
            <a:spLocks noGrp="1"/>
          </p:cNvSpPr>
          <p:nvPr>
            <p:ph type="body" sz="quarter" idx="10"/>
          </p:nvPr>
        </p:nvSpPr>
        <p:spPr>
          <a:xfrm>
            <a:off x="609600" y="2171700"/>
            <a:ext cx="9342474" cy="3686175"/>
          </a:xfrm>
        </p:spPr>
        <p:txBody>
          <a:bodyPr/>
          <a:lstStyle/>
          <a:p>
            <a:pPr marL="0" indent="0">
              <a:buNone/>
            </a:pPr>
            <a:r>
              <a:rPr lang="en-US" sz="3200" dirty="0"/>
              <a:t>Next NNDSS eSHARE</a:t>
            </a:r>
          </a:p>
          <a:p>
            <a:pPr marL="0" indent="0">
              <a:buNone/>
            </a:pPr>
            <a:r>
              <a:rPr lang="en-US" sz="3200" b="1" dirty="0"/>
              <a:t>May 16, 2023, </a:t>
            </a:r>
            <a:r>
              <a:rPr lang="en-US" sz="3200" dirty="0"/>
              <a:t>from</a:t>
            </a:r>
            <a:r>
              <a:rPr lang="en-US" sz="3200" b="1" dirty="0"/>
              <a:t> 3:00-4:30 ET </a:t>
            </a:r>
          </a:p>
          <a:p>
            <a:pPr marL="0" indent="0">
              <a:buNone/>
            </a:pPr>
            <a:r>
              <a:rPr lang="en-US" sz="2800" i="1" dirty="0"/>
              <a:t>(extended to 1 ½ hours)</a:t>
            </a:r>
            <a:endParaRPr lang="en-US" sz="2800" b="1" i="1" dirty="0"/>
          </a:p>
          <a:p>
            <a:pPr marL="0" indent="0">
              <a:buNone/>
            </a:pPr>
            <a:endParaRPr lang="en-US" sz="3200" b="1" dirty="0"/>
          </a:p>
          <a:p>
            <a:pPr marL="0" indent="0">
              <a:buNone/>
            </a:pPr>
            <a:r>
              <a:rPr lang="en-US" sz="3200" dirty="0"/>
              <a:t>Topic: </a:t>
            </a:r>
            <a:r>
              <a:rPr lang="en-US" sz="3200" b="1" dirty="0"/>
              <a:t>2022 NNDSS Annual Data Reconciliation Kickoff </a:t>
            </a:r>
          </a:p>
        </p:txBody>
      </p:sp>
      <p:pic>
        <p:nvPicPr>
          <p:cNvPr id="5" name="Picture 4" descr="Diagram&#10;&#10;Description automatically generated">
            <a:extLst>
              <a:ext uri="{FF2B5EF4-FFF2-40B4-BE49-F238E27FC236}">
                <a16:creationId xmlns:a16="http://schemas.microsoft.com/office/drawing/2014/main" id="{B29288C2-3A82-CAD6-4913-43BC4A66DA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0889" y="0"/>
            <a:ext cx="4641112" cy="3094074"/>
          </a:xfrm>
          <a:prstGeom prst="rect">
            <a:avLst/>
          </a:prstGeom>
        </p:spPr>
      </p:pic>
    </p:spTree>
    <p:extLst>
      <p:ext uri="{BB962C8B-B14F-4D97-AF65-F5344CB8AC3E}">
        <p14:creationId xmlns:p14="http://schemas.microsoft.com/office/powerpoint/2010/main" val="296704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ChangeArrowheads="1"/>
          </p:cNvSpPr>
          <p:nvPr/>
        </p:nvSpPr>
        <p:spPr>
          <a:xfrm>
            <a:off x="466337" y="260037"/>
            <a:ext cx="7197032" cy="1409983"/>
          </a:xfrm>
          <a:prstGeom prst="rect">
            <a:avLst/>
          </a:prstGeom>
        </p:spPr>
        <p:txBody>
          <a:bodyPr lIns="91440" tIns="45720" rIns="91440" bIns="45720"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defTabSz="1219170">
              <a:spcAft>
                <a:spcPts val="800"/>
              </a:spcAft>
            </a:pPr>
            <a:r>
              <a:rPr lang="en-US" altLang="en-US" dirty="0">
                <a:solidFill>
                  <a:srgbClr val="000000"/>
                </a:solidFill>
                <a:latin typeface="Avenir Next LT Pro Demi"/>
              </a:rPr>
              <a:t>Thank you!</a:t>
            </a:r>
            <a:endParaRPr lang="en-US" altLang="en-US" sz="3700" dirty="0">
              <a:solidFill>
                <a:srgbClr val="000000"/>
              </a:solidFill>
              <a:latin typeface="Avenir Next LT Pro Demi"/>
            </a:endParaRPr>
          </a:p>
          <a:p>
            <a:pPr algn="l" defTabSz="1219170"/>
            <a:endParaRPr lang="en-US" altLang="en-US" sz="3200" dirty="0">
              <a:solidFill>
                <a:srgbClr val="000000"/>
              </a:solidFill>
              <a:latin typeface="Avenir Next LT Pro Demi" panose="020B0704020202020204" pitchFamily="34" charset="0"/>
            </a:endParaRPr>
          </a:p>
          <a:p>
            <a:pPr algn="l" defTabSz="1219170"/>
            <a:endParaRPr lang="en-US" altLang="en-US" sz="5333" dirty="0">
              <a:solidFill>
                <a:srgbClr val="0F56DC"/>
              </a:solidFill>
              <a:latin typeface="Avenir Next LT Pro Demi" panose="020B0704020202020204" pitchFamily="34" charset="0"/>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6738" y="1848075"/>
            <a:ext cx="808679" cy="80867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99074"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67">
              <a:defRPr/>
            </a:pPr>
            <a:r>
              <a:rPr lang="en-US" altLang="en-US" sz="1733" dirty="0">
                <a:solidFill>
                  <a:srgbClr val="28434E"/>
                </a:solidFill>
                <a:latin typeface="AvenirNext LT Pro Regular" panose="020B0504020202020204" pitchFamily="34" charset="77"/>
              </a:rPr>
              <a:t>Subscribe to </a:t>
            </a:r>
            <a:br>
              <a:rPr lang="en-US" altLang="en-US" sz="1733" dirty="0">
                <a:solidFill>
                  <a:srgbClr val="28434E"/>
                </a:solidFill>
                <a:latin typeface="AvenirNext LT Pro Regular" panose="020B0504020202020204" pitchFamily="34" charset="77"/>
              </a:rPr>
            </a:br>
            <a:r>
              <a:rPr lang="en-US" altLang="en-US" sz="1733" i="1" dirty="0">
                <a:solidFill>
                  <a:srgbClr val="28434E"/>
                </a:solidFill>
                <a:latin typeface="AvenirNext LT Pro Regular" panose="020B0504020202020204" pitchFamily="34" charset="77"/>
                <a:hlinkClick r:id="rId4"/>
              </a:rPr>
              <a:t>Case Surveillance News</a:t>
            </a:r>
            <a:endParaRPr lang="en-US" altLang="en-US" sz="1733" dirty="0">
              <a:solidFill>
                <a:srgbClr val="28434E"/>
              </a:solidFill>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4786" y="1848075"/>
            <a:ext cx="808679" cy="80867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3214475"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67">
              <a:defRPr/>
            </a:pPr>
            <a:r>
              <a:rPr lang="en-US" altLang="en-US" sz="1733" dirty="0">
                <a:solidFill>
                  <a:srgbClr val="28434E"/>
                </a:solidFill>
                <a:latin typeface="AvenirNext LT Pro Regular" panose="020B0504020202020204" pitchFamily="34" charset="77"/>
              </a:rPr>
              <a:t>Access NNDSS’ </a:t>
            </a:r>
            <a:r>
              <a:rPr lang="en-US" altLang="en-US" sz="1733" dirty="0">
                <a:solidFill>
                  <a:srgbClr val="28434E"/>
                </a:solidFill>
                <a:latin typeface="AvenirNext LT Pro Regular" panose="020B0504020202020204" pitchFamily="34" charset="77"/>
                <a:hlinkClick r:id="rId4"/>
              </a:rPr>
              <a:t>Technical Resource Center</a:t>
            </a:r>
            <a:endParaRPr lang="en-US" altLang="en-US" sz="1733" dirty="0">
              <a:solidFill>
                <a:srgbClr val="28434E"/>
              </a:solidFill>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59031" y="1848075"/>
            <a:ext cx="808679" cy="80867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6154451"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67">
              <a:defRPr/>
            </a:pPr>
            <a:r>
              <a:rPr lang="en-US" altLang="en-US" sz="1733" dirty="0">
                <a:solidFill>
                  <a:srgbClr val="28434E"/>
                </a:solidFill>
                <a:latin typeface="AvenirNext LT Pro Regular" panose="020B0504020202020204" pitchFamily="34" charset="77"/>
              </a:rPr>
              <a:t>Email </a:t>
            </a:r>
            <a:r>
              <a:rPr lang="en-US" altLang="en-US" sz="1733" dirty="0">
                <a:solidFill>
                  <a:srgbClr val="28434E"/>
                </a:solidFill>
                <a:latin typeface="AvenirNext LT Pro Regular" panose="020B0504020202020204" pitchFamily="34" charset="77"/>
                <a:hlinkClick r:id="rId9"/>
              </a:rPr>
              <a:t>edx@cdc.gov</a:t>
            </a:r>
            <a:r>
              <a:rPr lang="en-US" altLang="en-US" sz="1733" dirty="0">
                <a:solidFill>
                  <a:srgbClr val="28434E"/>
                </a:solidFill>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08105" y="1848075"/>
            <a:ext cx="808679" cy="80867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9094427"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67">
              <a:defRPr/>
            </a:pPr>
            <a:r>
              <a:rPr lang="en-US" altLang="en-US" sz="1733" dirty="0">
                <a:solidFill>
                  <a:srgbClr val="28434E"/>
                </a:solidFill>
                <a:latin typeface="AvenirNext LT Pro Regular" panose="020B0504020202020204" pitchFamily="34" charset="77"/>
              </a:rPr>
              <a:t>Learn about </a:t>
            </a:r>
            <a:r>
              <a:rPr lang="en-US" altLang="en-US" sz="1733" dirty="0">
                <a:solidFill>
                  <a:srgbClr val="28434E"/>
                </a:solidFill>
                <a:latin typeface="AvenirNext LT Pro Regular" panose="020B0504020202020204" pitchFamily="34" charset="77"/>
                <a:hlinkClick r:id="rId12"/>
              </a:rPr>
              <a:t>case surveillance modernization</a:t>
            </a:r>
            <a:endParaRPr lang="en-US" altLang="en-US" sz="1733" dirty="0">
              <a:solidFill>
                <a:srgbClr val="28434E"/>
              </a:solidFill>
              <a:latin typeface="AvenirNext LT Pro Regular" panose="020B0504020202020204" pitchFamily="34" charset="77"/>
            </a:endParaRPr>
          </a:p>
        </p:txBody>
      </p:sp>
      <p:sp>
        <p:nvSpPr>
          <p:cNvPr id="5" name="Title 4">
            <a:extLst>
              <a:ext uri="{FF2B5EF4-FFF2-40B4-BE49-F238E27FC236}">
                <a16:creationId xmlns:a16="http://schemas.microsoft.com/office/drawing/2014/main" id="{2CD54B42-0EA7-753B-1455-1809217F0792}"/>
              </a:ext>
            </a:extLst>
          </p:cNvPr>
          <p:cNvSpPr>
            <a:spLocks noGrp="1"/>
          </p:cNvSpPr>
          <p:nvPr>
            <p:ph type="title" idx="4294967295"/>
          </p:nvPr>
        </p:nvSpPr>
        <p:spPr>
          <a:xfrm>
            <a:off x="838200" y="366185"/>
            <a:ext cx="10515600" cy="1325033"/>
          </a:xfrm>
          <a:prstGeom prst="rect">
            <a:avLst/>
          </a:prstGeom>
        </p:spPr>
        <p:txBody>
          <a:bodyPr lIns="91440" tIns="45720" rIns="91440" bIns="45720" anchor="t"/>
          <a:lstStyle/>
          <a:p>
            <a:r>
              <a:rPr lang="en-US" sz="1050" dirty="0">
                <a:solidFill>
                  <a:schemeClr val="bg2"/>
                </a:solidFill>
              </a:rPr>
              <a:t>N</a:t>
            </a:r>
          </a:p>
        </p:txBody>
      </p:sp>
    </p:spTree>
    <p:extLst>
      <p:ext uri="{BB962C8B-B14F-4D97-AF65-F5344CB8AC3E}">
        <p14:creationId xmlns:p14="http://schemas.microsoft.com/office/powerpoint/2010/main" val="45679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865392"/>
          </a:xfrm>
        </p:spPr>
        <p:txBody>
          <a:bodyPr/>
          <a:lstStyle/>
          <a:p>
            <a:r>
              <a:rPr lang="en-US" dirty="0"/>
              <a:t>Visit the New NBS Modernization Website!</a:t>
            </a:r>
          </a:p>
        </p:txBody>
      </p:sp>
      <p:sp>
        <p:nvSpPr>
          <p:cNvPr id="3" name="Content Placeholder 2"/>
          <p:cNvSpPr>
            <a:spLocks noGrp="1"/>
          </p:cNvSpPr>
          <p:nvPr>
            <p:ph type="body" sz="quarter" idx="10"/>
          </p:nvPr>
        </p:nvSpPr>
        <p:spPr>
          <a:xfrm>
            <a:off x="609600" y="1845955"/>
            <a:ext cx="7370619" cy="2644240"/>
          </a:xfrm>
        </p:spPr>
        <p:txBody>
          <a:bodyPr/>
          <a:lstStyle/>
          <a:p>
            <a:pPr marL="0" indent="0">
              <a:spcBef>
                <a:spcPts val="0"/>
              </a:spcBef>
              <a:spcAft>
                <a:spcPts val="1600"/>
              </a:spcAft>
              <a:buNone/>
            </a:pPr>
            <a:r>
              <a:rPr lang="en-US" sz="2400" dirty="0">
                <a:ea typeface="Times New Roman" panose="02020603050405020304" pitchFamily="18" charset="0"/>
              </a:rPr>
              <a:t>Learn more about this important work, including: </a:t>
            </a:r>
            <a:endParaRPr lang="en-US" sz="2400" b="1" dirty="0">
              <a:ea typeface="Times New Roman" panose="02020603050405020304" pitchFamily="18" charset="0"/>
            </a:endParaRPr>
          </a:p>
          <a:p>
            <a:pPr>
              <a:spcBef>
                <a:spcPts val="0"/>
              </a:spcBef>
              <a:spcAft>
                <a:spcPts val="400"/>
              </a:spcAft>
            </a:pPr>
            <a:r>
              <a:rPr lang="en-US" sz="2400" b="1" dirty="0">
                <a:ea typeface="Times New Roman" panose="02020603050405020304" pitchFamily="18" charset="0"/>
              </a:rPr>
              <a:t>Why NBS is Modernizing</a:t>
            </a:r>
            <a:r>
              <a:rPr lang="en-US" sz="2400" dirty="0">
                <a:ea typeface="Times New Roman" panose="02020603050405020304" pitchFamily="18" charset="0"/>
              </a:rPr>
              <a:t>: The overarching goals for NBS modernization, benefits, and CDC’s commitment to the modernization efforts</a:t>
            </a:r>
          </a:p>
          <a:p>
            <a:pPr>
              <a:spcBef>
                <a:spcPts val="0"/>
              </a:spcBef>
              <a:spcAft>
                <a:spcPts val="400"/>
              </a:spcAft>
            </a:pPr>
            <a:r>
              <a:rPr lang="en-US" sz="2400" b="1" dirty="0">
                <a:ea typeface="Times New Roman" panose="02020603050405020304" pitchFamily="18" charset="0"/>
              </a:rPr>
              <a:t>How NBS is Modernizing:</a:t>
            </a:r>
            <a:r>
              <a:rPr lang="en-US" sz="2400" dirty="0">
                <a:ea typeface="Times New Roman" panose="02020603050405020304" pitchFamily="18" charset="0"/>
              </a:rPr>
              <a:t> CDC’s development approach and multi-year goals</a:t>
            </a:r>
          </a:p>
          <a:p>
            <a:pPr>
              <a:spcBef>
                <a:spcPts val="0"/>
              </a:spcBef>
              <a:spcAft>
                <a:spcPts val="400"/>
              </a:spcAft>
            </a:pPr>
            <a:r>
              <a:rPr lang="en-US" sz="2400" b="1" dirty="0">
                <a:ea typeface="Times New Roman" panose="02020603050405020304" pitchFamily="18" charset="0"/>
              </a:rPr>
              <a:t>Timeline:</a:t>
            </a:r>
            <a:r>
              <a:rPr lang="en-US" sz="2400" dirty="0">
                <a:ea typeface="Times New Roman" panose="02020603050405020304" pitchFamily="18" charset="0"/>
              </a:rPr>
              <a:t> How CDC plans to evolve NBS over time to keep up with new technologies and changing user needs</a:t>
            </a:r>
          </a:p>
          <a:p>
            <a:pPr>
              <a:spcBef>
                <a:spcPts val="0"/>
              </a:spcBef>
              <a:spcAft>
                <a:spcPts val="400"/>
              </a:spcAft>
            </a:pPr>
            <a:r>
              <a:rPr lang="en-US" sz="2400" b="1" dirty="0">
                <a:ea typeface="Times New Roman" panose="02020603050405020304" pitchFamily="18" charset="0"/>
              </a:rPr>
              <a:t>Latest Project Updates</a:t>
            </a:r>
            <a:endParaRPr lang="en-US" sz="2400" dirty="0">
              <a:ea typeface="Times New Roman" panose="02020603050405020304" pitchFamily="18" charset="0"/>
            </a:endParaRPr>
          </a:p>
          <a:p>
            <a:pPr>
              <a:spcBef>
                <a:spcPts val="0"/>
              </a:spcBef>
              <a:spcAft>
                <a:spcPts val="400"/>
              </a:spcAft>
            </a:pPr>
            <a:r>
              <a:rPr lang="en-US" sz="2400" b="1" dirty="0">
                <a:ea typeface="Times New Roman" panose="02020603050405020304" pitchFamily="18" charset="0"/>
              </a:rPr>
              <a:t>Resources for Jurisdictions</a:t>
            </a:r>
            <a:endParaRPr lang="en-US" sz="2400" dirty="0">
              <a:ea typeface="Calibri" panose="020F0502020204030204" pitchFamily="34" charset="0"/>
            </a:endParaRPr>
          </a:p>
          <a:p>
            <a:pPr marL="0" indent="0">
              <a:spcBef>
                <a:spcPts val="0"/>
              </a:spcBef>
              <a:spcAft>
                <a:spcPts val="0"/>
              </a:spcAft>
              <a:buNone/>
            </a:pPr>
            <a:endParaRPr lang="en-US" sz="2400" dirty="0">
              <a:ea typeface="Times New Roman" panose="02020603050405020304" pitchFamily="18" charset="0"/>
            </a:endParaRPr>
          </a:p>
        </p:txBody>
      </p:sp>
      <p:sp>
        <p:nvSpPr>
          <p:cNvPr id="2" name="TextBox 1">
            <a:extLst>
              <a:ext uri="{FF2B5EF4-FFF2-40B4-BE49-F238E27FC236}">
                <a16:creationId xmlns:a16="http://schemas.microsoft.com/office/drawing/2014/main" id="{27B29BCA-1451-C6D4-45BF-091A2EC92BC1}"/>
              </a:ext>
            </a:extLst>
          </p:cNvPr>
          <p:cNvSpPr txBox="1"/>
          <p:nvPr/>
        </p:nvSpPr>
        <p:spPr>
          <a:xfrm>
            <a:off x="6424552" y="5434330"/>
            <a:ext cx="5157849" cy="1118319"/>
          </a:xfrm>
          <a:prstGeom prst="rect">
            <a:avLst/>
          </a:prstGeom>
          <a:noFill/>
        </p:spPr>
        <p:txBody>
          <a:bodyPr wrap="square" rtlCol="0">
            <a:spAutoFit/>
          </a:bodyPr>
          <a:lstStyle/>
          <a:p>
            <a:pPr defTabSz="1219170" eaLnBrk="0" fontAlgn="base" hangingPunct="0">
              <a:spcBef>
                <a:spcPct val="0"/>
              </a:spcBef>
              <a:spcAft>
                <a:spcPct val="0"/>
              </a:spcAft>
            </a:pPr>
            <a:r>
              <a:rPr lang="en-US" sz="4267" b="1" dirty="0">
                <a:solidFill>
                  <a:srgbClr val="0039A6"/>
                </a:solidFill>
                <a:latin typeface="Calibri" panose="020F0502020204030204" pitchFamily="34" charset="0"/>
                <a:ea typeface="Times New Roman" panose="02020603050405020304" pitchFamily="18" charset="0"/>
              </a:rPr>
              <a:t>Bookmark and share!  </a:t>
            </a:r>
            <a:endParaRPr lang="en-US" sz="4267" dirty="0">
              <a:solidFill>
                <a:srgbClr val="0039A6"/>
              </a:solidFill>
              <a:latin typeface="Myriad Web Pro" panose="020B0503030403020204" pitchFamily="34" charset="0"/>
              <a:cs typeface="Calibri" panose="020F0502020204030204" pitchFamily="34" charset="0"/>
            </a:endParaRPr>
          </a:p>
          <a:p>
            <a:pPr defTabSz="1219170" eaLnBrk="0" fontAlgn="base" hangingPunct="0">
              <a:spcBef>
                <a:spcPct val="0"/>
              </a:spcBef>
              <a:spcAft>
                <a:spcPct val="0"/>
              </a:spcAft>
            </a:pPr>
            <a:endParaRPr lang="en-US" sz="24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5EA730F7-27A5-ECA2-6FDB-786907715FAE}"/>
              </a:ext>
            </a:extLst>
          </p:cNvPr>
          <p:cNvSpPr txBox="1"/>
          <p:nvPr/>
        </p:nvSpPr>
        <p:spPr>
          <a:xfrm>
            <a:off x="609600" y="1111131"/>
            <a:ext cx="5007429" cy="584775"/>
          </a:xfrm>
          <a:prstGeom prst="rect">
            <a:avLst/>
          </a:prstGeom>
          <a:noFill/>
        </p:spPr>
        <p:txBody>
          <a:bodyPr wrap="square">
            <a:spAutoFit/>
          </a:bodyPr>
          <a:lstStyle/>
          <a:p>
            <a:pPr algn="ctr" defTabSz="1219170" eaLnBrk="0" fontAlgn="base" hangingPunct="0">
              <a:spcBef>
                <a:spcPct val="0"/>
              </a:spcBef>
              <a:spcAft>
                <a:spcPct val="0"/>
              </a:spcAft>
            </a:pPr>
            <a:r>
              <a:rPr lang="en-US" sz="3200" b="1" dirty="0">
                <a:solidFill>
                  <a:srgbClr val="0F56DC"/>
                </a:solidFill>
                <a:latin typeface="Calibri"/>
                <a:cs typeface="Calibri"/>
                <a:hlinkClick r:id="rId3"/>
              </a:rPr>
              <a:t>cdc.gov/nbs/modernization</a:t>
            </a:r>
            <a:endParaRPr lang="en-US" sz="3200" b="1" dirty="0">
              <a:solidFill>
                <a:srgbClr val="0F56DC"/>
              </a:solidFill>
              <a:latin typeface="Calibri"/>
              <a:cs typeface="Calibri" panose="020F0502020204030204" pitchFamily="34" charset="0"/>
            </a:endParaRPr>
          </a:p>
        </p:txBody>
      </p:sp>
      <p:pic>
        <p:nvPicPr>
          <p:cNvPr id="1026" name="Picture 2" descr="Professional using a laptop for work">
            <a:extLst>
              <a:ext uri="{FF2B5EF4-FFF2-40B4-BE49-F238E27FC236}">
                <a16:creationId xmlns:a16="http://schemas.microsoft.com/office/drawing/2014/main" id="{54B4B1C2-EC78-F5AD-4FEE-958021379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077" y="1726684"/>
            <a:ext cx="3600203" cy="27020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793B58-A2D0-322C-30E3-6090C968DEA5}"/>
              </a:ext>
            </a:extLst>
          </p:cNvPr>
          <p:cNvSpPr txBox="1">
            <a:spLocks/>
          </p:cNvSpPr>
          <p:nvPr/>
        </p:nvSpPr>
        <p:spPr>
          <a:xfrm>
            <a:off x="11576051" y="6444342"/>
            <a:ext cx="615949" cy="30359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7" eaLnBrk="1" fontAlgn="auto" hangingPunct="1">
              <a:spcBef>
                <a:spcPts val="0"/>
              </a:spcBef>
              <a:spcAft>
                <a:spcPts val="0"/>
              </a:spcAft>
              <a:defRPr/>
            </a:pPr>
            <a:fld id="{E6044A3E-C0A5-3F47-B0E0-02C44FEBC68C}" type="slidenum">
              <a:rPr lang="en-US" sz="1600">
                <a:solidFill>
                  <a:srgbClr val="17468F"/>
                </a:solidFill>
              </a:rPr>
              <a:pPr defTabSz="914377" eaLnBrk="1" fontAlgn="auto" hangingPunct="1">
                <a:spcBef>
                  <a:spcPts val="0"/>
                </a:spcBef>
                <a:spcAft>
                  <a:spcPts val="0"/>
                </a:spcAft>
                <a:defRPr/>
              </a:pPr>
              <a:t>4</a:t>
            </a:fld>
            <a:endParaRPr lang="en-US" sz="2400" dirty="0">
              <a:solidFill>
                <a:srgbClr val="17468F"/>
              </a:solidFill>
            </a:endParaRPr>
          </a:p>
        </p:txBody>
      </p:sp>
    </p:spTree>
    <p:extLst>
      <p:ext uri="{BB962C8B-B14F-4D97-AF65-F5344CB8AC3E}">
        <p14:creationId xmlns:p14="http://schemas.microsoft.com/office/powerpoint/2010/main" val="128837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DBD4B2-4C79-A127-FDEB-90C387863A69}"/>
              </a:ext>
            </a:extLst>
          </p:cNvPr>
          <p:cNvSpPr>
            <a:spLocks noGrp="1"/>
          </p:cNvSpPr>
          <p:nvPr>
            <p:ph type="title"/>
          </p:nvPr>
        </p:nvSpPr>
        <p:spPr>
          <a:xfrm>
            <a:off x="-1" y="0"/>
            <a:ext cx="12192001" cy="1088573"/>
          </a:xfrm>
        </p:spPr>
        <p:txBody>
          <a:bodyPr>
            <a:noAutofit/>
          </a:bodyPr>
          <a:lstStyle/>
          <a:p>
            <a:r>
              <a:rPr lang="en-US" dirty="0"/>
              <a:t>    Updated Malaria MMG</a:t>
            </a:r>
          </a:p>
        </p:txBody>
      </p:sp>
      <p:sp>
        <p:nvSpPr>
          <p:cNvPr id="8" name="Content Placeholder 4">
            <a:extLst>
              <a:ext uri="{FF2B5EF4-FFF2-40B4-BE49-F238E27FC236}">
                <a16:creationId xmlns:a16="http://schemas.microsoft.com/office/drawing/2014/main" id="{200EFE82-6001-BF81-A59E-35612A8279DC}"/>
              </a:ext>
            </a:extLst>
          </p:cNvPr>
          <p:cNvSpPr txBox="1">
            <a:spLocks/>
          </p:cNvSpPr>
          <p:nvPr/>
        </p:nvSpPr>
        <p:spPr>
          <a:xfrm>
            <a:off x="507241" y="1235202"/>
            <a:ext cx="11477931" cy="4094343"/>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1219140">
              <a:buClr>
                <a:srgbClr val="007D57"/>
              </a:buClr>
              <a:buNone/>
            </a:pPr>
            <a:r>
              <a:rPr lang="en-US" sz="3467" b="1" dirty="0">
                <a:solidFill>
                  <a:srgbClr val="5F5F5F"/>
                </a:solidFill>
              </a:rPr>
              <a:t>Value Set Updates</a:t>
            </a:r>
          </a:p>
          <a:p>
            <a:pPr marL="1054048" lvl="2" indent="-609570" defTabSz="1219140"/>
            <a:r>
              <a:rPr lang="en-US" sz="2933" dirty="0">
                <a:solidFill>
                  <a:srgbClr val="5F5F5F"/>
                </a:solidFill>
                <a:cs typeface="Calibri" panose="020F0502020204030204" pitchFamily="34" charset="0"/>
                <a:hlinkClick r:id="rId3"/>
              </a:rPr>
              <a:t>Version 6 </a:t>
            </a:r>
            <a:r>
              <a:rPr lang="en-US" sz="2933" dirty="0">
                <a:solidFill>
                  <a:srgbClr val="5F5F5F"/>
                </a:solidFill>
                <a:cs typeface="Calibri" panose="020F0502020204030204" pitchFamily="34" charset="0"/>
              </a:rPr>
              <a:t>is the most up-to-date version of the PHIN VADS Malaria Case Notification View. Changes include</a:t>
            </a:r>
            <a:r>
              <a:rPr lang="en-US" sz="2933" dirty="0">
                <a:solidFill>
                  <a:srgbClr val="5F5F5F"/>
                </a:solidFill>
                <a:latin typeface="Avenir Next LT Pro"/>
              </a:rPr>
              <a:t>:</a:t>
            </a:r>
          </a:p>
          <a:p>
            <a:pPr marL="1663617" lvl="3" indent="-609570" defTabSz="1219140"/>
            <a:r>
              <a:rPr lang="en-US" sz="2400" dirty="0">
                <a:solidFill>
                  <a:srgbClr val="5F5F5F"/>
                </a:solidFill>
                <a:cs typeface="Calibri" panose="020F0502020204030204" pitchFamily="34" charset="0"/>
              </a:rPr>
              <a:t>10 additional values and deprecating one for </a:t>
            </a:r>
            <a:r>
              <a:rPr lang="en-US" sz="2400" dirty="0">
                <a:solidFill>
                  <a:srgbClr val="5F5F5F"/>
                </a:solidFill>
                <a:cs typeface="Calibri" panose="020F0502020204030204" pitchFamily="34" charset="0"/>
                <a:hlinkClick r:id="rId4"/>
              </a:rPr>
              <a:t>Travel Reason (Malaria)</a:t>
            </a:r>
            <a:endParaRPr lang="en-US" sz="2400" dirty="0">
              <a:solidFill>
                <a:srgbClr val="5F5F5F"/>
              </a:solidFill>
              <a:cs typeface="Calibri" panose="020F0502020204030204" pitchFamily="34" charset="0"/>
            </a:endParaRPr>
          </a:p>
          <a:p>
            <a:pPr marL="1054047" lvl="3" indent="0" defTabSz="1219140">
              <a:buNone/>
            </a:pPr>
            <a:endParaRPr lang="en-US" sz="2400" dirty="0">
              <a:solidFill>
                <a:srgbClr val="5F5F5F"/>
              </a:solidFill>
              <a:latin typeface="Avenir Next LT Pro"/>
            </a:endParaRPr>
          </a:p>
          <a:p>
            <a:pPr marL="1142942" lvl="2" indent="0" defTabSz="1219140">
              <a:lnSpc>
                <a:spcPct val="107000"/>
              </a:lnSpc>
              <a:spcBef>
                <a:spcPts val="0"/>
              </a:spcBef>
              <a:buNone/>
            </a:pPr>
            <a:endParaRPr lang="en-US" sz="1600" dirty="0">
              <a:solidFill>
                <a:srgbClr val="00000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E0AD60A-CE4F-ECF8-1144-4A20DF2E03CB}"/>
              </a:ext>
            </a:extLst>
          </p:cNvPr>
          <p:cNvSpPr txBox="1"/>
          <p:nvPr/>
        </p:nvSpPr>
        <p:spPr>
          <a:xfrm>
            <a:off x="239463" y="5683425"/>
            <a:ext cx="11153424" cy="584968"/>
          </a:xfrm>
          <a:prstGeom prst="rect">
            <a:avLst/>
          </a:prstGeom>
          <a:noFill/>
        </p:spPr>
        <p:txBody>
          <a:bodyPr wrap="square">
            <a:spAutoFit/>
          </a:bodyPr>
          <a:lstStyle/>
          <a:p>
            <a:pPr defTabSz="1219140">
              <a:defRPr/>
            </a:pPr>
            <a:r>
              <a:rPr lang="en-US" sz="1067" dirty="0">
                <a:solidFill>
                  <a:srgbClr val="000000"/>
                </a:solidFill>
                <a:latin typeface="Avenir Next LT Pro" panose="020B0504020202020204" pitchFamily="34" charset="0"/>
                <a:cs typeface="Calibri"/>
                <a:sym typeface="Arial"/>
              </a:rPr>
              <a:t>Malaria MMG v1.0.2: </a:t>
            </a:r>
            <a:r>
              <a:rPr lang="en-US" sz="1067" dirty="0">
                <a:solidFill>
                  <a:srgbClr val="000000"/>
                </a:solidFill>
                <a:latin typeface="Avenir Next LT Pro" panose="020B0504020202020204" pitchFamily="34" charset="0"/>
                <a:cs typeface="Calibri"/>
                <a:sym typeface="Arial"/>
                <a:hlinkClick r:id="rId5"/>
              </a:rPr>
              <a:t>https://ndc.services.cdc.gov/mmgpage/malaria-message-mapping-guide/</a:t>
            </a:r>
            <a:endParaRPr lang="en-US" sz="1067" dirty="0">
              <a:solidFill>
                <a:srgbClr val="000000"/>
              </a:solidFill>
              <a:latin typeface="Avenir Next LT Pro" panose="020B0504020202020204" pitchFamily="34" charset="0"/>
              <a:cs typeface="Calibri"/>
              <a:sym typeface="Arial"/>
            </a:endParaRPr>
          </a:p>
          <a:p>
            <a:pPr defTabSz="1219140">
              <a:defRPr/>
            </a:pPr>
            <a:r>
              <a:rPr lang="en-US" sz="1067" dirty="0">
                <a:solidFill>
                  <a:srgbClr val="000000"/>
                </a:solidFill>
                <a:latin typeface="Avenir Next LT Pro" panose="020B0504020202020204" pitchFamily="34" charset="0"/>
                <a:cs typeface="Calibri"/>
                <a:sym typeface="Arial"/>
              </a:rPr>
              <a:t>Malaria PHIN VADS Case View version 6: </a:t>
            </a:r>
            <a:r>
              <a:rPr lang="en-US" sz="1067" dirty="0">
                <a:solidFill>
                  <a:srgbClr val="0149A5">
                    <a:lumMod val="50000"/>
                  </a:srgbClr>
                </a:solidFill>
                <a:latin typeface="Avenir Next LT Pro" panose="020B0504020202020204" pitchFamily="34" charset="0"/>
                <a:cs typeface="Calibri"/>
                <a:sym typeface="Arial"/>
                <a:hlinkClick r:id="rId3"/>
              </a:rPr>
              <a:t>https://phinvads.cdc.gov/vads/ViewView.action?id=F5287F42-8AD4-ED11-81C4-005056ABE2F0</a:t>
            </a:r>
            <a:endParaRPr lang="en-US" sz="1067" dirty="0">
              <a:solidFill>
                <a:srgbClr val="0149A5">
                  <a:lumMod val="50000"/>
                </a:srgbClr>
              </a:solidFill>
              <a:latin typeface="Avenir Next LT Pro" panose="020B0504020202020204" pitchFamily="34" charset="0"/>
              <a:cs typeface="Calibri"/>
              <a:sym typeface="Arial"/>
            </a:endParaRPr>
          </a:p>
          <a:p>
            <a:pPr defTabSz="1219140">
              <a:defRPr/>
            </a:pPr>
            <a:r>
              <a:rPr lang="en-US" sz="1067" dirty="0">
                <a:solidFill>
                  <a:srgbClr val="000000"/>
                </a:solidFill>
                <a:latin typeface="Avenir Next LT Pro" panose="020B0504020202020204" pitchFamily="34" charset="0"/>
                <a:cs typeface="Calibri"/>
                <a:sym typeface="Arial"/>
              </a:rPr>
              <a:t>PHIN VADS Malaria Travel Reason value set (version 4): </a:t>
            </a:r>
            <a:r>
              <a:rPr lang="en-US" sz="1067" dirty="0">
                <a:solidFill>
                  <a:srgbClr val="0149A5">
                    <a:lumMod val="50000"/>
                  </a:srgbClr>
                </a:solidFill>
                <a:latin typeface="Avenir Next LT Pro" panose="020B0504020202020204" pitchFamily="34" charset="0"/>
                <a:cs typeface="Calibri"/>
                <a:sym typeface="Arial"/>
                <a:hlinkClick r:id="rId4"/>
              </a:rPr>
              <a:t>https://phinvads.cdc.gov/vads/ViewValueSet.action?id=F47D38D9-22B4-4FEF-9A4B-BDC3CC9491B5</a:t>
            </a:r>
            <a:endParaRPr lang="en-US" sz="1067" dirty="0">
              <a:solidFill>
                <a:srgbClr val="0149A5">
                  <a:lumMod val="50000"/>
                </a:srgbClr>
              </a:solidFill>
              <a:latin typeface="Avenir Next LT Pro" panose="020B0504020202020204" pitchFamily="34" charset="0"/>
              <a:cs typeface="Calibri"/>
              <a:sym typeface="Arial"/>
            </a:endParaRPr>
          </a:p>
        </p:txBody>
      </p:sp>
      <p:sp>
        <p:nvSpPr>
          <p:cNvPr id="3" name="Slide Number Placeholder 3" descr="contains slide number">
            <a:extLst>
              <a:ext uri="{FF2B5EF4-FFF2-40B4-BE49-F238E27FC236}">
                <a16:creationId xmlns:a16="http://schemas.microsoft.com/office/drawing/2014/main" id="{A7DFB734-CF4C-2BDA-CFFD-6291B8751BA3}"/>
              </a:ext>
            </a:extLst>
          </p:cNvPr>
          <p:cNvSpPr txBox="1">
            <a:spLocks/>
          </p:cNvSpPr>
          <p:nvPr/>
        </p:nvSpPr>
        <p:spPr>
          <a:xfrm>
            <a:off x="11576051" y="6444342"/>
            <a:ext cx="615949" cy="30359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7" eaLnBrk="1" fontAlgn="auto" hangingPunct="1">
              <a:spcBef>
                <a:spcPts val="0"/>
              </a:spcBef>
              <a:spcAft>
                <a:spcPts val="0"/>
              </a:spcAft>
              <a:defRPr/>
            </a:pPr>
            <a:endParaRPr lang="en-US" sz="2400" dirty="0">
              <a:solidFill>
                <a:srgbClr val="28434E"/>
              </a:solidFill>
            </a:endParaRPr>
          </a:p>
        </p:txBody>
      </p:sp>
      <p:sp>
        <p:nvSpPr>
          <p:cNvPr id="5" name="Slide Number Placeholder 3">
            <a:extLst>
              <a:ext uri="{FF2B5EF4-FFF2-40B4-BE49-F238E27FC236}">
                <a16:creationId xmlns:a16="http://schemas.microsoft.com/office/drawing/2014/main" id="{EB8E8E49-0CCE-5185-2915-7F62DF68E227}"/>
              </a:ext>
            </a:extLst>
          </p:cNvPr>
          <p:cNvSpPr txBox="1">
            <a:spLocks/>
          </p:cNvSpPr>
          <p:nvPr/>
        </p:nvSpPr>
        <p:spPr>
          <a:xfrm>
            <a:off x="11502217" y="6438188"/>
            <a:ext cx="615949" cy="30359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7" eaLnBrk="1" fontAlgn="auto" hangingPunct="1">
              <a:spcBef>
                <a:spcPts val="0"/>
              </a:spcBef>
              <a:spcAft>
                <a:spcPts val="0"/>
              </a:spcAft>
              <a:defRPr/>
            </a:pPr>
            <a:fld id="{E6044A3E-C0A5-3F47-B0E0-02C44FEBC68C}" type="slidenum">
              <a:rPr lang="en-US" sz="1600">
                <a:solidFill>
                  <a:srgbClr val="17468F"/>
                </a:solidFill>
              </a:rPr>
              <a:pPr defTabSz="914377" eaLnBrk="1" fontAlgn="auto" hangingPunct="1">
                <a:spcBef>
                  <a:spcPts val="0"/>
                </a:spcBef>
                <a:spcAft>
                  <a:spcPts val="0"/>
                </a:spcAft>
                <a:defRPr/>
              </a:pPr>
              <a:t>5</a:t>
            </a:fld>
            <a:endParaRPr lang="en-US" sz="2400" dirty="0">
              <a:solidFill>
                <a:srgbClr val="17468F"/>
              </a:solidFill>
            </a:endParaRPr>
          </a:p>
        </p:txBody>
      </p:sp>
    </p:spTree>
    <p:extLst>
      <p:ext uri="{BB962C8B-B14F-4D97-AF65-F5344CB8AC3E}">
        <p14:creationId xmlns:p14="http://schemas.microsoft.com/office/powerpoint/2010/main" val="51150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OMB Approval – New Events</a:t>
            </a:r>
          </a:p>
        </p:txBody>
      </p:sp>
      <p:sp>
        <p:nvSpPr>
          <p:cNvPr id="3" name="Content Placeholder 2"/>
          <p:cNvSpPr>
            <a:spLocks noGrp="1"/>
          </p:cNvSpPr>
          <p:nvPr>
            <p:ph type="body" sz="quarter" idx="10"/>
          </p:nvPr>
        </p:nvSpPr>
        <p:spPr>
          <a:xfrm>
            <a:off x="609600" y="1545166"/>
            <a:ext cx="11062208" cy="4969933"/>
          </a:xfrm>
        </p:spPr>
        <p:txBody>
          <a:bodyPr/>
          <a:lstStyle/>
          <a:p>
            <a:pPr marL="0" indent="0">
              <a:buNone/>
            </a:pPr>
            <a:r>
              <a:rPr lang="en-US" sz="2800" b="1" dirty="0">
                <a:latin typeface="Calibri"/>
                <a:cs typeface="Calibri"/>
              </a:rPr>
              <a:t>OMB approval to receive and process new event codes starting for 2023 data year was received on March 23, 2023</a:t>
            </a:r>
            <a:endParaRPr lang="en-US" sz="2800" b="1" dirty="0">
              <a:cs typeface="Calibri"/>
            </a:endParaRPr>
          </a:p>
          <a:p>
            <a:r>
              <a:rPr lang="en-US" dirty="0"/>
              <a:t>Carbapenemase-Producing Organisms (CPO), clinical (event code 50270)</a:t>
            </a:r>
          </a:p>
          <a:p>
            <a:r>
              <a:rPr lang="en-US" dirty="0"/>
              <a:t>Carbapenemase-Producing Organisms (CPO), screening (event code 50271)</a:t>
            </a:r>
          </a:p>
          <a:p>
            <a:r>
              <a:rPr lang="en-US" dirty="0"/>
              <a:t>Strongyloidiasis (event code 12036)</a:t>
            </a:r>
          </a:p>
          <a:p>
            <a:endParaRPr lang="en-US" sz="1400" dirty="0"/>
          </a:p>
          <a:p>
            <a:pPr marL="0" indent="0">
              <a:buNone/>
            </a:pPr>
            <a:r>
              <a:rPr lang="en-US" sz="2800" b="1" dirty="0"/>
              <a:t>Transition to CPO:</a:t>
            </a:r>
          </a:p>
          <a:p>
            <a:r>
              <a:rPr lang="en-US" dirty="0"/>
              <a:t>CP-CRE (event code 50244) will be </a:t>
            </a:r>
            <a:r>
              <a:rPr lang="en-US" b="1" dirty="0"/>
              <a:t>accepted through 2023 </a:t>
            </a:r>
            <a:r>
              <a:rPr lang="en-US" dirty="0"/>
              <a:t>as jurisdictions transition to CPO, clinical (event code 50270) and CPO, screening (event code 50271)</a:t>
            </a:r>
          </a:p>
          <a:p>
            <a:r>
              <a:rPr lang="en-US" dirty="0"/>
              <a:t>CP-CRE (50244) will be retired and error out, starting in 2024</a:t>
            </a:r>
          </a:p>
        </p:txBody>
      </p:sp>
      <p:sp>
        <p:nvSpPr>
          <p:cNvPr id="7" name="TextBox 6">
            <a:extLst>
              <a:ext uri="{FF2B5EF4-FFF2-40B4-BE49-F238E27FC236}">
                <a16:creationId xmlns:a16="http://schemas.microsoft.com/office/drawing/2014/main" id="{5E719DF3-5049-905C-F5AA-0437AF019F99}"/>
              </a:ext>
            </a:extLst>
          </p:cNvPr>
          <p:cNvSpPr txBox="1"/>
          <p:nvPr/>
        </p:nvSpPr>
        <p:spPr>
          <a:xfrm>
            <a:off x="11420796" y="6414084"/>
            <a:ext cx="5020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600" b="0" i="0" u="none" strike="noStrike" kern="1200" cap="none" spc="0" normalizeH="0" baseline="0" noProof="0" smtClean="0">
                <a:ln>
                  <a:noFill/>
                </a:ln>
                <a:solidFill>
                  <a:srgbClr val="17468F"/>
                </a:solidFill>
                <a:effectLst/>
                <a:uLnTx/>
                <a:uFillTx/>
                <a:latin typeface="Myriad Web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lang="en-US" dirty="0"/>
          </a:p>
        </p:txBody>
      </p:sp>
    </p:spTree>
    <p:extLst>
      <p:ext uri="{BB962C8B-B14F-4D97-AF65-F5344CB8AC3E}">
        <p14:creationId xmlns:p14="http://schemas.microsoft.com/office/powerpoint/2010/main" val="4254816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609602" y="2365468"/>
            <a:ext cx="11059884" cy="1162051"/>
          </a:xfrm>
        </p:spPr>
        <p:txBody>
          <a:bodyPr/>
          <a:lstStyle/>
          <a:p>
            <a:r>
              <a:rPr lang="en-US" dirty="0"/>
              <a:t>CDC Enhancements to Case Surveillance</a:t>
            </a:r>
            <a:br>
              <a:rPr lang="en-US" dirty="0"/>
            </a:br>
            <a:r>
              <a:rPr lang="en-US" sz="3600" dirty="0"/>
              <a:t>Implementation Update</a:t>
            </a:r>
          </a:p>
        </p:txBody>
      </p:sp>
      <p:sp>
        <p:nvSpPr>
          <p:cNvPr id="4" name="Slide Number Placeholder 3">
            <a:extLst>
              <a:ext uri="{FF2B5EF4-FFF2-40B4-BE49-F238E27FC236}">
                <a16:creationId xmlns:a16="http://schemas.microsoft.com/office/drawing/2014/main" id="{7AF32913-01A5-0F42-AE54-FF46BA1D9978}"/>
              </a:ext>
            </a:extLst>
          </p:cNvPr>
          <p:cNvSpPr>
            <a:spLocks noGrp="1"/>
          </p:cNvSpPr>
          <p:nvPr>
            <p:ph type="sldNum" sz="quarter" idx="4294967295"/>
          </p:nvPr>
        </p:nvSpPr>
        <p:spPr>
          <a:xfrm>
            <a:off x="11372851" y="8417984"/>
            <a:ext cx="819149" cy="486833"/>
          </a:xfrm>
          <a:prstGeom prst="rect">
            <a:avLst/>
          </a:prstGeom>
        </p:spPr>
        <p:txBody>
          <a:bodyPr vert="horz" lIns="121920" tIns="60960" rIns="121920" bIns="60960" rtlCol="0" anchor="ctr"/>
          <a:lstStyle>
            <a:defPPr>
              <a:defRPr lang="en-US"/>
            </a:defPPr>
            <a:lvl1pPr marL="0" algn="r" defTabSz="1219140" rtl="0" eaLnBrk="1" latinLnBrk="0" hangingPunct="1">
              <a:defRPr sz="1423"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defTabSz="457155">
              <a:defRPr/>
            </a:pPr>
            <a:fld id="{0C2FA08C-26E4-CA4A-8F70-5CDDC8BEA5E9}" type="slidenum">
              <a:rPr lang="en-US">
                <a:solidFill>
                  <a:srgbClr val="28434E"/>
                </a:solidFill>
              </a:rPr>
              <a:pPr defTabSz="457155">
                <a:defRPr/>
              </a:pPr>
              <a:t>7</a:t>
            </a:fld>
            <a:endParaRPr lang="en-US" dirty="0">
              <a:solidFill>
                <a:srgbClr val="28434E"/>
              </a:solidFill>
            </a:endParaRP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552454" y="4706005"/>
            <a:ext cx="9159887" cy="1607128"/>
          </a:xfrm>
          <a:prstGeom prst="rect">
            <a:avLst/>
          </a:prstGeom>
        </p:spPr>
        <p:txBody>
          <a:bodyPr lIns="91440" tIns="45720" rIns="91440" bIns="45720" anchor="t">
            <a:normAutofit/>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55">
              <a:defRPr/>
            </a:pPr>
            <a:r>
              <a:rPr lang="en-US" sz="3800" dirty="0">
                <a:solidFill>
                  <a:srgbClr val="FFFFFF"/>
                </a:solidFill>
                <a:latin typeface="Calibri"/>
                <a:cs typeface="Calibri"/>
              </a:rPr>
              <a:t>Danielle Tack, DVM, MPVM, DACVPM</a:t>
            </a:r>
            <a:endParaRPr lang="en-US" dirty="0">
              <a:solidFill>
                <a:srgbClr val="FFFFFF"/>
              </a:solidFill>
              <a:latin typeface="Avenir Next LT Pro"/>
              <a:cs typeface="Calibri"/>
            </a:endParaRPr>
          </a:p>
          <a:p>
            <a:pPr defTabSz="457155">
              <a:defRPr/>
            </a:pPr>
            <a:r>
              <a:rPr lang="en-US" sz="2100" dirty="0">
                <a:solidFill>
                  <a:srgbClr val="FFFFFF"/>
                </a:solidFill>
                <a:latin typeface="Avenir Next LT Pro"/>
                <a:cs typeface="Calibri"/>
              </a:rPr>
              <a:t>Data Standardization and Assistance Team</a:t>
            </a:r>
            <a:endParaRPr lang="en-US" dirty="0">
              <a:solidFill>
                <a:srgbClr val="FFFFFF"/>
              </a:solidFill>
              <a:latin typeface="Avenir Next LT Pro"/>
            </a:endParaRPr>
          </a:p>
          <a:p>
            <a:pPr defTabSz="457155">
              <a:defRPr/>
            </a:pPr>
            <a:r>
              <a:rPr lang="en-US" sz="2100" dirty="0">
                <a:solidFill>
                  <a:srgbClr val="FFFFFF"/>
                </a:solidFill>
                <a:latin typeface="Avenir Next LT Pro"/>
                <a:cs typeface="Calibri"/>
              </a:rPr>
              <a:t>Office of Public Health Data, Surveillance, and Technology </a:t>
            </a:r>
            <a:endParaRPr lang="en-US" dirty="0">
              <a:solidFill>
                <a:srgbClr val="FFFFFF"/>
              </a:solidFill>
            </a:endParaRPr>
          </a:p>
          <a:p>
            <a:pPr defTabSz="457155">
              <a:defRPr/>
            </a:pPr>
            <a:endParaRPr lang="en-US" sz="2100" dirty="0">
              <a:solidFill>
                <a:srgbClr val="28434E"/>
              </a:solidFill>
              <a:latin typeface="Avenir Next LT Pro"/>
              <a:cs typeface="Calibri"/>
            </a:endParaRPr>
          </a:p>
          <a:p>
            <a:pPr defTabSz="457155">
              <a:defRPr/>
            </a:pPr>
            <a:endParaRPr lang="en-US" sz="3200" dirty="0">
              <a:solidFill>
                <a:srgbClr val="28434E"/>
              </a:solidFill>
              <a:cs typeface="Calibri"/>
            </a:endParaRPr>
          </a:p>
        </p:txBody>
      </p:sp>
    </p:spTree>
    <p:extLst>
      <p:ext uri="{BB962C8B-B14F-4D97-AF65-F5344CB8AC3E}">
        <p14:creationId xmlns:p14="http://schemas.microsoft.com/office/powerpoint/2010/main" val="370864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a:xfrm>
            <a:off x="193909" y="274639"/>
            <a:ext cx="11388491" cy="663559"/>
          </a:xfrm>
        </p:spPr>
        <p:txBody>
          <a:bodyPr/>
          <a:lstStyle/>
          <a:p>
            <a:r>
              <a:rPr lang="en-US" altLang="en-US" dirty="0">
                <a:cs typeface="Calibri" panose="020F0502020204030204" pitchFamily="34" charset="0"/>
              </a:rPr>
              <a:t>Progress Highlights</a:t>
            </a:r>
            <a:endParaRPr lang="en-US" altLang="en-US" dirty="0">
              <a:highlight>
                <a:srgbClr val="FFFF00"/>
              </a:highlight>
              <a:cs typeface="Calibri" panose="020F0502020204030204" pitchFamily="34" charset="0"/>
            </a:endParaRPr>
          </a:p>
        </p:txBody>
      </p:sp>
      <p:graphicFrame>
        <p:nvGraphicFramePr>
          <p:cNvPr id="5" name="Content Placeholder 2" descr="This is a sample table showing the design to be used with this template."/>
          <p:cNvGraphicFramePr>
            <a:graphicFrameLocks noGrp="1"/>
          </p:cNvGraphicFramePr>
          <p:nvPr>
            <p:ph sz="quarter" idx="4294967295"/>
            <p:extLst>
              <p:ext uri="{D42A27DB-BD31-4B8C-83A1-F6EECF244321}">
                <p14:modId xmlns:p14="http://schemas.microsoft.com/office/powerpoint/2010/main" val="3018901255"/>
              </p:ext>
            </p:extLst>
          </p:nvPr>
        </p:nvGraphicFramePr>
        <p:xfrm>
          <a:off x="470435" y="1097750"/>
          <a:ext cx="11219913" cy="5188434"/>
        </p:xfrm>
        <a:graphic>
          <a:graphicData uri="http://schemas.openxmlformats.org/drawingml/2006/table">
            <a:tbl>
              <a:tblPr firstRow="1" bandRow="1">
                <a:tableStyleId>{5FD0F851-EC5A-4D38-B0AD-8093EC10F338}</a:tableStyleId>
              </a:tblPr>
              <a:tblGrid>
                <a:gridCol w="2613527">
                  <a:extLst>
                    <a:ext uri="{9D8B030D-6E8A-4147-A177-3AD203B41FA5}">
                      <a16:colId xmlns:a16="http://schemas.microsoft.com/office/drawing/2014/main" val="2463911394"/>
                    </a:ext>
                  </a:extLst>
                </a:gridCol>
                <a:gridCol w="4318000">
                  <a:extLst>
                    <a:ext uri="{9D8B030D-6E8A-4147-A177-3AD203B41FA5}">
                      <a16:colId xmlns:a16="http://schemas.microsoft.com/office/drawing/2014/main" val="2917260450"/>
                    </a:ext>
                  </a:extLst>
                </a:gridCol>
                <a:gridCol w="4288386">
                  <a:extLst>
                    <a:ext uri="{9D8B030D-6E8A-4147-A177-3AD203B41FA5}">
                      <a16:colId xmlns:a16="http://schemas.microsoft.com/office/drawing/2014/main" val="4050982626"/>
                    </a:ext>
                  </a:extLst>
                </a:gridCol>
              </a:tblGrid>
              <a:tr h="550443">
                <a:tc>
                  <a:txBody>
                    <a:bodyPr/>
                    <a:lstStyle/>
                    <a:p>
                      <a:r>
                        <a:rPr lang="en-US" sz="1800" dirty="0">
                          <a:solidFill>
                            <a:srgbClr val="000000"/>
                          </a:solidFill>
                        </a:rPr>
                        <a:t>Recommendation </a:t>
                      </a:r>
                      <a:endParaRPr lang="en-US" sz="1800" dirty="0">
                        <a:solidFill>
                          <a:srgbClr val="000000"/>
                        </a:solidFill>
                        <a:latin typeface="+mn-lt"/>
                      </a:endParaRPr>
                    </a:p>
                  </a:txBody>
                  <a:tcPr marL="121920" marR="121920" marT="60960" marB="60960" anchor="ctr"/>
                </a:tc>
                <a:tc>
                  <a:txBody>
                    <a:bodyPr/>
                    <a:lstStyle/>
                    <a:p>
                      <a:r>
                        <a:rPr lang="en-US" sz="1800" dirty="0">
                          <a:solidFill>
                            <a:srgbClr val="000000"/>
                          </a:solidFill>
                        </a:rPr>
                        <a:t>Status</a:t>
                      </a:r>
                      <a:endParaRPr lang="en-US" sz="1800" dirty="0">
                        <a:solidFill>
                          <a:srgbClr val="000000"/>
                        </a:solidFill>
                        <a:latin typeface="+mn-lt"/>
                      </a:endParaRPr>
                    </a:p>
                  </a:txBody>
                  <a:tcPr marL="121920" marR="121920" marT="60960" marB="60960" anchor="ctr"/>
                </a:tc>
                <a:tc>
                  <a:txBody>
                    <a:bodyPr/>
                    <a:lstStyle/>
                    <a:p>
                      <a:r>
                        <a:rPr lang="en-US" sz="1800" dirty="0">
                          <a:solidFill>
                            <a:srgbClr val="000000"/>
                          </a:solidFill>
                        </a:rPr>
                        <a:t>Planned Actions</a:t>
                      </a:r>
                      <a:endParaRPr lang="en-US" sz="1800" dirty="0">
                        <a:solidFill>
                          <a:srgbClr val="000000"/>
                        </a:solidFill>
                        <a:latin typeface="+mn-lt"/>
                      </a:endParaRPr>
                    </a:p>
                  </a:txBody>
                  <a:tcPr marL="121920" marR="121920" marT="60960" marB="60960" anchor="ctr"/>
                </a:tc>
                <a:extLst>
                  <a:ext uri="{0D108BD9-81ED-4DB2-BD59-A6C34878D82A}">
                    <a16:rowId xmlns:a16="http://schemas.microsoft.com/office/drawing/2014/main" val="1130468431"/>
                  </a:ext>
                </a:extLst>
              </a:tr>
              <a:tr h="865297">
                <a:tc>
                  <a:txBody>
                    <a:bodyPr/>
                    <a:lstStyle/>
                    <a:p>
                      <a:r>
                        <a:rPr lang="en-US" sz="1400" b="1" kern="1200" dirty="0">
                          <a:solidFill>
                            <a:srgbClr val="000000"/>
                          </a:solidFill>
                          <a:effectLst/>
                        </a:rPr>
                        <a:t>Prioritize onboarding of all jurisdictions and conditions onto a generic, core data feed</a:t>
                      </a:r>
                      <a:endParaRPr lang="en-US" sz="1400" b="1" dirty="0">
                        <a:solidFill>
                          <a:srgbClr val="000000"/>
                        </a:solidFill>
                        <a:latin typeface="+mn-lt"/>
                      </a:endParaRPr>
                    </a:p>
                  </a:txBody>
                  <a:tcPr marL="121920" marR="121920" marT="60960" marB="60960" anchor="ctr"/>
                </a:tc>
                <a:tc>
                  <a:txBody>
                    <a:bodyPr/>
                    <a:lstStyle/>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effectLst/>
                        </a:rPr>
                        <a:t>Continued documentation prep and prioritization of jurisdictions </a:t>
                      </a:r>
                      <a:endParaRPr lang="en-US" sz="1400" dirty="0">
                        <a:solidFill>
                          <a:srgbClr val="000000"/>
                        </a:solidFill>
                        <a:effectLst/>
                        <a:latin typeface="+mn-lt"/>
                        <a:ea typeface="Calibri" panose="020F0502020204030204" pitchFamily="34" charset="0"/>
                      </a:endParaRPr>
                    </a:p>
                  </a:txBody>
                  <a:tcPr marT="0" marB="0" anchor="ctr"/>
                </a:tc>
                <a:tc>
                  <a:txBody>
                    <a:bodyPr/>
                    <a:lstStyle/>
                    <a:p>
                      <a:pPr marL="285750" marR="0" indent="-285750">
                        <a:spcBef>
                          <a:spcPts val="0"/>
                        </a:spcBef>
                        <a:spcAft>
                          <a:spcPts val="0"/>
                        </a:spcAft>
                        <a:buFont typeface="Arial" panose="020B0604020202020204" pitchFamily="34" charset="0"/>
                        <a:buChar char="•"/>
                      </a:pPr>
                      <a:r>
                        <a:rPr lang="en-US" sz="1400" dirty="0">
                          <a:solidFill>
                            <a:srgbClr val="000000"/>
                          </a:solidFill>
                          <a:effectLst/>
                        </a:rPr>
                        <a:t>MITRE landscape analysis for GenV2 to launch in late April or early May</a:t>
                      </a:r>
                      <a:endParaRPr lang="en-US" sz="1400" b="0" i="0" u="none" strike="noStrike" noProof="0" dirty="0">
                        <a:solidFill>
                          <a:srgbClr val="000000"/>
                        </a:solidFill>
                        <a:effectLst/>
                      </a:endParaRPr>
                    </a:p>
                  </a:txBody>
                  <a:tcPr marT="0" marB="0" anchor="ctr"/>
                </a:tc>
                <a:extLst>
                  <a:ext uri="{0D108BD9-81ED-4DB2-BD59-A6C34878D82A}">
                    <a16:rowId xmlns:a16="http://schemas.microsoft.com/office/drawing/2014/main" val="1500273332"/>
                  </a:ext>
                </a:extLst>
              </a:tr>
              <a:tr h="1471005">
                <a:tc>
                  <a:txBody>
                    <a:bodyPr/>
                    <a:lstStyle/>
                    <a:p>
                      <a:r>
                        <a:rPr lang="en-US" sz="1400" b="1" kern="1200" dirty="0">
                          <a:solidFill>
                            <a:srgbClr val="000000"/>
                          </a:solidFill>
                          <a:effectLst/>
                        </a:rPr>
                        <a:t>Pause disease-specific MMG new development &amp; onboarding</a:t>
                      </a:r>
                      <a:endParaRPr lang="en-US" sz="1400" b="1" dirty="0">
                        <a:solidFill>
                          <a:srgbClr val="000000"/>
                        </a:solidFill>
                        <a:latin typeface="+mn-lt"/>
                      </a:endParaRPr>
                    </a:p>
                  </a:txBody>
                  <a:tcPr marL="121920" marR="121920" marT="60960" marB="60960"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u="none" strike="noStrike" noProof="0" dirty="0">
                          <a:solidFill>
                            <a:srgbClr val="000000"/>
                          </a:solidFill>
                          <a:effectLst/>
                        </a:rPr>
                        <a:t>Updated gaps in MMG implementation status based on ELC-HIS quarterly calls held to date</a:t>
                      </a:r>
                    </a:p>
                    <a:p>
                      <a:pPr marL="171450" marR="0" lvl="0" indent="-171450" algn="l" rtl="0" eaLnBrk="1" fontAlgn="auto" latinLnBrk="0" hangingPunct="1">
                        <a:buClrTx/>
                        <a:buSzTx/>
                        <a:buFont typeface="Arial" panose="020B0604020202020204" pitchFamily="34" charset="0"/>
                        <a:buChar char="•"/>
                      </a:pPr>
                      <a:r>
                        <a:rPr lang="en-US" sz="1400" b="0" i="0" u="none" strike="noStrike" noProof="0" dirty="0">
                          <a:solidFill>
                            <a:srgbClr val="000000"/>
                          </a:solidFill>
                          <a:effectLst/>
                        </a:rPr>
                        <a:t>Updated FAQs posted for: </a:t>
                      </a:r>
                    </a:p>
                    <a:p>
                      <a:pPr marL="346075" lvl="1" indent="-169545">
                        <a:spcBef>
                          <a:spcPts val="0"/>
                        </a:spcBef>
                        <a:spcAft>
                          <a:spcPts val="0"/>
                        </a:spcAft>
                        <a:buClrTx/>
                        <a:buSzTx/>
                        <a:buFontTx/>
                        <a:buChar char="─"/>
                      </a:pPr>
                      <a:r>
                        <a:rPr lang="en-US" sz="1400" b="0" i="0" u="none" strike="noStrike" noProof="0" dirty="0">
                          <a:solidFill>
                            <a:srgbClr val="000000"/>
                          </a:solidFill>
                          <a:effectLst/>
                        </a:rPr>
                        <a:t>ELC HIS on where MMG efforts could be refocused</a:t>
                      </a:r>
                    </a:p>
                    <a:p>
                      <a:pPr marL="346075" lvl="1" indent="-169545">
                        <a:spcBef>
                          <a:spcPts val="0"/>
                        </a:spcBef>
                        <a:spcAft>
                          <a:spcPts val="0"/>
                        </a:spcAft>
                        <a:buClrTx/>
                        <a:buSzTx/>
                        <a:buFontTx/>
                        <a:buChar char="─"/>
                      </a:pPr>
                      <a:r>
                        <a:rPr lang="en-US" sz="1400" b="0" i="0" u="none" strike="noStrike" noProof="0" dirty="0">
                          <a:solidFill>
                            <a:srgbClr val="000000"/>
                          </a:solidFill>
                          <a:effectLst/>
                        </a:rPr>
                        <a:t>Use of MMG content during the pause</a:t>
                      </a:r>
                    </a:p>
                  </a:txBody>
                  <a:tcPr marL="121920" marR="121920" marT="60960" marB="60960" anchor="ctr"/>
                </a:tc>
                <a:tc>
                  <a:txBody>
                    <a:bodyPr/>
                    <a:lstStyle/>
                    <a:p>
                      <a:pPr marL="171450" lvl="0" indent="-171450">
                        <a:buFont typeface="Arial" panose="020B0604020202020204" pitchFamily="34" charset="0"/>
                        <a:buChar char="•"/>
                      </a:pPr>
                      <a:r>
                        <a:rPr lang="en-US" sz="1400" kern="1200" dirty="0">
                          <a:solidFill>
                            <a:srgbClr val="000000"/>
                          </a:solidFill>
                          <a:effectLst/>
                        </a:rPr>
                        <a:t>ELC-HIS calls ended in March, additional follow-up first couple of weeks of April </a:t>
                      </a:r>
                    </a:p>
                    <a:p>
                      <a:pPr marL="171450" lvl="0" indent="-171450">
                        <a:buFont typeface="Arial" panose="020B0604020202020204" pitchFamily="34" charset="0"/>
                        <a:buChar char="•"/>
                      </a:pPr>
                      <a:r>
                        <a:rPr lang="en-US" sz="1400" b="0" i="0" u="none" strike="noStrike" kern="1200" noProof="0" dirty="0">
                          <a:solidFill>
                            <a:srgbClr val="000000"/>
                          </a:solidFill>
                          <a:effectLst/>
                          <a:latin typeface="Myriad Web Pro"/>
                        </a:rPr>
                        <a:t>Finalizing NBS page implementation guidance</a:t>
                      </a:r>
                      <a:endParaRPr lang="en-US" sz="1400" dirty="0">
                        <a:solidFill>
                          <a:srgbClr val="000000"/>
                        </a:solidFill>
                        <a:latin typeface="Calibri"/>
                      </a:endParaRPr>
                    </a:p>
                  </a:txBody>
                  <a:tcPr marL="121920" marR="121920" marT="60960" marB="60960" anchor="ctr"/>
                </a:tc>
                <a:extLst>
                  <a:ext uri="{0D108BD9-81ED-4DB2-BD59-A6C34878D82A}">
                    <a16:rowId xmlns:a16="http://schemas.microsoft.com/office/drawing/2014/main" val="2601827930"/>
                  </a:ext>
                </a:extLst>
              </a:tr>
              <a:tr h="1246027">
                <a:tc>
                  <a:txBody>
                    <a:bodyPr/>
                    <a:lstStyle/>
                    <a:p>
                      <a:pPr lvl="0">
                        <a:buNone/>
                      </a:pPr>
                      <a:r>
                        <a:rPr lang="en-US" sz="1400" b="1" kern="1200" dirty="0">
                          <a:solidFill>
                            <a:srgbClr val="000000"/>
                          </a:solidFill>
                          <a:effectLst/>
                        </a:rPr>
                        <a:t>Develop case reporting data dictionary</a:t>
                      </a:r>
                      <a:endParaRPr lang="en-US" sz="1400" b="1" dirty="0">
                        <a:solidFill>
                          <a:srgbClr val="000000"/>
                        </a:solidFill>
                        <a:latin typeface="+mn-lt"/>
                      </a:endParaRPr>
                    </a:p>
                  </a:txBody>
                  <a:tcPr marL="121920" marR="121920" marT="60960" marB="60960"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dirty="0">
                          <a:solidFill>
                            <a:srgbClr val="000000"/>
                          </a:solidFill>
                        </a:rPr>
                        <a:t>CSTE data standardization – starting Travel 4/28</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noProof="0" dirty="0">
                          <a:solidFill>
                            <a:srgbClr val="000000"/>
                          </a:solidFill>
                        </a:rPr>
                        <a:t>Use of DMI priority Team 2 product (case data elements for emergency response) to inform CSTE data standardization WG priorities </a:t>
                      </a:r>
                      <a:endParaRPr lang="en-US" sz="1400" b="0" i="0" u="none" strike="noStrike" noProof="0" dirty="0">
                        <a:solidFill>
                          <a:srgbClr val="000000"/>
                        </a:solidFill>
                        <a:latin typeface="+mn-lt"/>
                      </a:endParaRPr>
                    </a:p>
                  </a:txBody>
                  <a:tcPr marL="121920" marR="121920" marT="60960" marB="60960" anchor="ctr"/>
                </a:tc>
                <a:tc>
                  <a:txBody>
                    <a:bodyPr/>
                    <a:lstStyle/>
                    <a:p>
                      <a:pPr marL="171450" marR="0" lvl="0" indent="-171450" algn="l" rtl="0">
                        <a:lnSpc>
                          <a:spcPct val="100000"/>
                        </a:lnSpc>
                        <a:spcBef>
                          <a:spcPts val="0"/>
                        </a:spcBef>
                        <a:spcAft>
                          <a:spcPts val="0"/>
                        </a:spcAft>
                        <a:buClrTx/>
                        <a:buSzTx/>
                        <a:buFont typeface="Arial" panose="020B0604020202020204" pitchFamily="34" charset="0"/>
                        <a:buChar char="•"/>
                      </a:pPr>
                      <a:r>
                        <a:rPr lang="en-US" sz="1400" b="0" u="none" strike="noStrike" noProof="0" dirty="0">
                          <a:solidFill>
                            <a:srgbClr val="000000"/>
                          </a:solidFill>
                        </a:rPr>
                        <a:t>Continued assessment of Symedical and other commercial products</a:t>
                      </a:r>
                    </a:p>
                    <a:p>
                      <a:pPr marL="171450" marR="0" lvl="0" indent="-171450" algn="l">
                        <a:lnSpc>
                          <a:spcPct val="100000"/>
                        </a:lnSpc>
                        <a:spcBef>
                          <a:spcPts val="0"/>
                        </a:spcBef>
                        <a:spcAft>
                          <a:spcPts val="0"/>
                        </a:spcAft>
                        <a:buClrTx/>
                        <a:buSzTx/>
                        <a:buFont typeface="Arial" panose="020B0604020202020204" pitchFamily="34" charset="0"/>
                        <a:buChar char="•"/>
                      </a:pPr>
                      <a:r>
                        <a:rPr lang="en-US" sz="1400" b="0" u="none" strike="noStrike" noProof="0" dirty="0">
                          <a:solidFill>
                            <a:srgbClr val="000000"/>
                          </a:solidFill>
                        </a:rPr>
                        <a:t>Exploration of building an in-house vocabulary tool</a:t>
                      </a:r>
                      <a:endParaRPr lang="en-US" sz="1400" b="0" i="0" u="none" strike="noStrike" noProof="0" dirty="0">
                        <a:solidFill>
                          <a:srgbClr val="000000"/>
                        </a:solidFill>
                        <a:latin typeface="+mn-lt"/>
                      </a:endParaRPr>
                    </a:p>
                  </a:txBody>
                  <a:tcPr marL="121920" marR="121920" marT="60960" marB="60960" anchor="ctr"/>
                </a:tc>
                <a:extLst>
                  <a:ext uri="{0D108BD9-81ED-4DB2-BD59-A6C34878D82A}">
                    <a16:rowId xmlns:a16="http://schemas.microsoft.com/office/drawing/2014/main" val="2833865333"/>
                  </a:ext>
                </a:extLst>
              </a:tr>
              <a:tr h="105566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rPr>
                        <a:t>Develop a strategy for a flexible data pipeline from sending jurisdictions</a:t>
                      </a:r>
                    </a:p>
                  </a:txBody>
                  <a:tcPr marL="121920" marR="121920" marT="60960" marB="60960" anchor="ctr"/>
                </a:tc>
                <a:tc>
                  <a:txBody>
                    <a:bodyPr/>
                    <a:lstStyle/>
                    <a:p>
                      <a:pPr marL="171450" lvl="0" indent="-171450">
                        <a:buFont typeface="Arial" panose="020B0604020202020204" pitchFamily="34" charset="0"/>
                        <a:buChar char="•"/>
                      </a:pPr>
                      <a:r>
                        <a:rPr lang="en-US" sz="1400" dirty="0">
                          <a:solidFill>
                            <a:srgbClr val="000000"/>
                          </a:solidFill>
                        </a:rPr>
                        <a:t>Working to launch an “EpiSync” pilot focused on more flexible processing, with .CSV as a format option</a:t>
                      </a:r>
                    </a:p>
                  </a:txBody>
                  <a:tcPr marL="121920" marR="121920" marT="60960" marB="60960" anchor="ctr"/>
                </a:tc>
                <a:tc>
                  <a:txBody>
                    <a:bodyPr/>
                    <a:lstStyle/>
                    <a:p>
                      <a:pPr marL="171450" lvl="0" indent="-171450">
                        <a:buFont typeface="Arial" panose="020B0604020202020204" pitchFamily="34" charset="0"/>
                        <a:buChar char="•"/>
                      </a:pPr>
                      <a:r>
                        <a:rPr lang="en-US" sz="1400" dirty="0">
                          <a:solidFill>
                            <a:srgbClr val="000000"/>
                          </a:solidFill>
                        </a:rPr>
                        <a:t>Continued support to pilots for advancing NSA</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dirty="0">
                          <a:solidFill>
                            <a:srgbClr val="000000"/>
                          </a:solidFill>
                        </a:rPr>
                        <a:t>Assessing MVPS processing and validating .csv files (core data) as a transition mechanism </a:t>
                      </a:r>
                    </a:p>
                  </a:txBody>
                  <a:tcPr marL="121920" marR="121920" marT="60960" marB="60960" anchor="ctr"/>
                </a:tc>
                <a:extLst>
                  <a:ext uri="{0D108BD9-81ED-4DB2-BD59-A6C34878D82A}">
                    <a16:rowId xmlns:a16="http://schemas.microsoft.com/office/drawing/2014/main" val="2321681444"/>
                  </a:ext>
                </a:extLst>
              </a:tr>
            </a:tbl>
          </a:graphicData>
        </a:graphic>
      </p:graphicFrame>
      <p:sp>
        <p:nvSpPr>
          <p:cNvPr id="3" name="Slide Number Placeholder 3">
            <a:extLst>
              <a:ext uri="{FF2B5EF4-FFF2-40B4-BE49-F238E27FC236}">
                <a16:creationId xmlns:a16="http://schemas.microsoft.com/office/drawing/2014/main" id="{6103391A-3083-CB4D-3D06-1F457DD000E7}"/>
              </a:ext>
            </a:extLst>
          </p:cNvPr>
          <p:cNvSpPr txBox="1">
            <a:spLocks/>
          </p:cNvSpPr>
          <p:nvPr/>
        </p:nvSpPr>
        <p:spPr>
          <a:xfrm>
            <a:off x="11576051" y="6444342"/>
            <a:ext cx="615949" cy="30359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7" eaLnBrk="1" fontAlgn="auto" hangingPunct="1">
              <a:spcBef>
                <a:spcPts val="0"/>
              </a:spcBef>
              <a:spcAft>
                <a:spcPts val="0"/>
              </a:spcAft>
              <a:defRPr/>
            </a:pPr>
            <a:fld id="{E6044A3E-C0A5-3F47-B0E0-02C44FEBC68C}" type="slidenum">
              <a:rPr lang="en-US" sz="1600">
                <a:solidFill>
                  <a:srgbClr val="17468F"/>
                </a:solidFill>
              </a:rPr>
              <a:pPr defTabSz="914377" eaLnBrk="1" fontAlgn="auto" hangingPunct="1">
                <a:spcBef>
                  <a:spcPts val="0"/>
                </a:spcBef>
                <a:spcAft>
                  <a:spcPts val="0"/>
                </a:spcAft>
                <a:defRPr/>
              </a:pPr>
              <a:t>8</a:t>
            </a:fld>
            <a:endParaRPr lang="en-US" sz="2400" dirty="0">
              <a:solidFill>
                <a:srgbClr val="17468F"/>
              </a:solidFill>
            </a:endParaRPr>
          </a:p>
        </p:txBody>
      </p:sp>
    </p:spTree>
    <p:extLst>
      <p:ext uri="{BB962C8B-B14F-4D97-AF65-F5344CB8AC3E}">
        <p14:creationId xmlns:p14="http://schemas.microsoft.com/office/powerpoint/2010/main" val="1382470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609600" y="708349"/>
            <a:ext cx="10972800" cy="1559957"/>
          </a:xfrm>
        </p:spPr>
        <p:txBody>
          <a:bodyPr/>
          <a:lstStyle/>
          <a:p>
            <a:pPr>
              <a:lnSpc>
                <a:spcPct val="100000"/>
              </a:lnSpc>
              <a:spcAft>
                <a:spcPts val="1200"/>
              </a:spcAft>
            </a:pPr>
            <a:r>
              <a:rPr lang="en-US" altLang="en-US" sz="4267" dirty="0"/>
              <a:t>CDC Enhancements to Case Surveillance </a:t>
            </a:r>
            <a:br>
              <a:rPr lang="en-US" altLang="en-US" sz="4267" dirty="0"/>
            </a:br>
            <a:r>
              <a:rPr lang="en-US" altLang="en-US" sz="4267" dirty="0"/>
              <a:t>Questions or Feedback?</a:t>
            </a:r>
            <a:endParaRPr lang="en-US" altLang="en-US" sz="4267" dirty="0">
              <a:latin typeface="Avenir Next LT Pro Demi" panose="020B0704020202020204" pitchFamily="34" charset="0"/>
            </a:endParaRPr>
          </a:p>
        </p:txBody>
      </p:sp>
      <p:sp>
        <p:nvSpPr>
          <p:cNvPr id="5" name="Content Placeholder 2"/>
          <p:cNvSpPr>
            <a:spLocks noGrp="1"/>
          </p:cNvSpPr>
          <p:nvPr>
            <p:ph type="body" sz="quarter" idx="10"/>
          </p:nvPr>
        </p:nvSpPr>
        <p:spPr>
          <a:xfrm>
            <a:off x="609600" y="3429000"/>
            <a:ext cx="10972800" cy="2571749"/>
          </a:xfrm>
        </p:spPr>
        <p:txBody>
          <a:bodyPr>
            <a:normAutofit/>
          </a:bodyPr>
          <a:lstStyle/>
          <a:p>
            <a:pPr marL="0" indent="0">
              <a:buNone/>
            </a:pPr>
            <a:r>
              <a:rPr lang="en-US" sz="2400" dirty="0">
                <a:cs typeface="Calibri" panose="020F0502020204030204" pitchFamily="34" charset="0"/>
              </a:rPr>
              <a:t>Use this </a:t>
            </a:r>
            <a:r>
              <a:rPr lang="en-US" altLang="en-US" sz="2400" dirty="0">
                <a:cs typeface="Calibri" panose="020F0502020204030204" pitchFamily="34" charset="0"/>
                <a:hlinkClick r:id="rId3"/>
              </a:rPr>
              <a:t>jurisdiction feedback form</a:t>
            </a:r>
            <a:endParaRPr lang="en-US" altLang="en-US" sz="2400" dirty="0">
              <a:cs typeface="Calibri" panose="020F0502020204030204" pitchFamily="34" charset="0"/>
            </a:endParaRPr>
          </a:p>
          <a:p>
            <a:pPr marL="0" indent="0">
              <a:buNone/>
            </a:pPr>
            <a:endParaRPr lang="en-US" altLang="en-US" sz="2400" dirty="0">
              <a:cs typeface="Calibri" panose="020F0502020204030204" pitchFamily="34" charset="0"/>
            </a:endParaRPr>
          </a:p>
          <a:p>
            <a:pPr marL="0" indent="0">
              <a:buNone/>
            </a:pPr>
            <a:r>
              <a:rPr lang="en-US" altLang="en-US" sz="2400" dirty="0">
                <a:cs typeface="Calibri" panose="020F0502020204030204" pitchFamily="34" charset="0"/>
              </a:rPr>
              <a:t>Visit our </a:t>
            </a:r>
            <a:r>
              <a:rPr lang="en-US" altLang="en-US" sz="2400" dirty="0">
                <a:cs typeface="Calibri" panose="020F0502020204030204" pitchFamily="34" charset="0"/>
                <a:hlinkClick r:id="rId4"/>
              </a:rPr>
              <a:t>Frequently Asked Questions </a:t>
            </a:r>
            <a:r>
              <a:rPr lang="en-US" altLang="en-US" sz="2400" dirty="0">
                <a:cs typeface="Calibri" panose="020F0502020204030204" pitchFamily="34" charset="0"/>
              </a:rPr>
              <a:t>page </a:t>
            </a:r>
          </a:p>
          <a:p>
            <a:pPr marL="0" indent="0">
              <a:buNone/>
            </a:pPr>
            <a:endParaRPr lang="en-US" sz="2400" dirty="0">
              <a:solidFill>
                <a:srgbClr val="000000"/>
              </a:solidFill>
              <a:cs typeface="Calibri" panose="020F0502020204030204" pitchFamily="34" charset="0"/>
            </a:endParaRPr>
          </a:p>
          <a:p>
            <a:pPr marL="0" indent="0">
              <a:buNone/>
            </a:pPr>
            <a:r>
              <a:rPr lang="en-US" altLang="en-US" sz="2400" dirty="0">
                <a:cs typeface="Calibri" panose="020F0502020204030204" pitchFamily="34" charset="0"/>
              </a:rPr>
              <a:t>We look forward to hearing from you!</a:t>
            </a:r>
          </a:p>
        </p:txBody>
      </p:sp>
      <p:pic>
        <p:nvPicPr>
          <p:cNvPr id="4" name="Graphic 3" descr="Chat outline">
            <a:extLst>
              <a:ext uri="{FF2B5EF4-FFF2-40B4-BE49-F238E27FC236}">
                <a16:creationId xmlns:a16="http://schemas.microsoft.com/office/drawing/2014/main" id="{1A820546-AA04-4901-9510-3BF49278F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6860" y="708349"/>
            <a:ext cx="4876496" cy="4876496"/>
          </a:xfrm>
          <a:prstGeom prst="rect">
            <a:avLst/>
          </a:prstGeom>
        </p:spPr>
      </p:pic>
      <p:sp>
        <p:nvSpPr>
          <p:cNvPr id="2" name="Slide Number Placeholder 3">
            <a:extLst>
              <a:ext uri="{FF2B5EF4-FFF2-40B4-BE49-F238E27FC236}">
                <a16:creationId xmlns:a16="http://schemas.microsoft.com/office/drawing/2014/main" id="{99D594E5-D73C-273D-1FE4-5388ECABCF38}"/>
              </a:ext>
            </a:extLst>
          </p:cNvPr>
          <p:cNvSpPr txBox="1">
            <a:spLocks/>
          </p:cNvSpPr>
          <p:nvPr/>
        </p:nvSpPr>
        <p:spPr>
          <a:xfrm>
            <a:off x="11576051" y="6444342"/>
            <a:ext cx="615949" cy="30359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7" eaLnBrk="1" fontAlgn="auto" hangingPunct="1">
              <a:spcBef>
                <a:spcPts val="0"/>
              </a:spcBef>
              <a:spcAft>
                <a:spcPts val="0"/>
              </a:spcAft>
              <a:defRPr/>
            </a:pPr>
            <a:fld id="{E6044A3E-C0A5-3F47-B0E0-02C44FEBC68C}" type="slidenum">
              <a:rPr lang="en-US" sz="1600">
                <a:solidFill>
                  <a:srgbClr val="17468F"/>
                </a:solidFill>
              </a:rPr>
              <a:pPr defTabSz="914377" eaLnBrk="1" fontAlgn="auto" hangingPunct="1">
                <a:spcBef>
                  <a:spcPts val="0"/>
                </a:spcBef>
                <a:spcAft>
                  <a:spcPts val="0"/>
                </a:spcAft>
                <a:defRPr/>
              </a:pPr>
              <a:t>9</a:t>
            </a:fld>
            <a:endParaRPr lang="en-US" sz="2400" dirty="0">
              <a:solidFill>
                <a:srgbClr val="17468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461409-555e-487c-9fe4-4566925eae7a">
      <Terms xmlns="http://schemas.microsoft.com/office/infopath/2007/PartnerControls"/>
    </lcf76f155ced4ddcb4097134ff3c332f>
    <TaxCatchAll xmlns="381ca42d-3f97-4fd3-b254-bd4c63b39db0" xsi:nil="true"/>
    <SharedWithUsers xmlns="381ca42d-3f97-4fd3-b254-bd4c63b39db0">
      <UserInfo>
        <DisplayName>Johnston, Sara (CDC/DDPHSS/CSELS/DHIS)</DisplayName>
        <AccountId>28</AccountId>
        <AccountType/>
      </UserInfo>
      <UserInfo>
        <DisplayName>Hughes, Keaton (CDC/DDPHSS/CSELS/DHIS)</DisplayName>
        <AccountId>167</AccountId>
        <AccountType/>
      </UserInfo>
      <UserInfo>
        <DisplayName>Hoover, Michele (CDC/DDPHSS/CSELS/DHIS)</DisplayName>
        <AccountId>23</AccountId>
        <AccountType/>
      </UserInfo>
      <UserInfo>
        <DisplayName>Tack, Danielle (CDC/DDPHSS/CSELS/DHIS)</DisplayName>
        <AccountId>18</AccountId>
        <AccountType/>
      </UserInfo>
      <UserInfo>
        <DisplayName>Landon, Alexander (CDC/DDPHSS/CSELS/DHIS)</DisplayName>
        <AccountId>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3" ma:contentTypeDescription="Create a new document." ma:contentTypeScope="" ma:versionID="3d5b7d01ae8072b6ac57fb65b949d71f">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7360cb652095aae04233e3aed34e2a9c"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bd338c4-22db-49dc-b873-d941053beeb3}" ma:internalName="TaxCatchAll" ma:showField="CatchAllData" ma:web="381ca42d-3f97-4fd3-b254-bd4c63b39d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2302B5-4239-4647-BE8A-1B9B23DB30AC}">
  <ds:schemaRefs>
    <ds:schemaRef ds:uri="http://purl.org/dc/terms/"/>
    <ds:schemaRef ds:uri="http://www.w3.org/XML/1998/namespace"/>
    <ds:schemaRef ds:uri="381ca42d-3f97-4fd3-b254-bd4c63b39db0"/>
    <ds:schemaRef ds:uri="http://purl.org/dc/elements/1.1/"/>
    <ds:schemaRef ds:uri="79461409-555e-487c-9fe4-4566925eae7a"/>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17D40F5-FD79-44FC-AD55-E35810C8F9CC}">
  <ds:schemaRefs>
    <ds:schemaRef ds:uri="http://schemas.microsoft.com/sharepoint/v3/contenttype/forms"/>
  </ds:schemaRefs>
</ds:datastoreItem>
</file>

<file path=customXml/itemProps3.xml><?xml version="1.0" encoding="utf-8"?>
<ds:datastoreItem xmlns:ds="http://schemas.openxmlformats.org/officeDocument/2006/customXml" ds:itemID="{2EBA008A-A624-4636-AEC3-8957EA16663E}">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1776</TotalTime>
  <Words>2820</Words>
  <Application>Microsoft Office PowerPoint</Application>
  <PresentationFormat>Widescreen</PresentationFormat>
  <Paragraphs>418</Paragraphs>
  <Slides>36</Slides>
  <Notes>31</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36</vt:i4>
      </vt:variant>
    </vt:vector>
  </HeadingPairs>
  <TitlesOfParts>
    <vt:vector size="56" baseType="lpstr">
      <vt:lpstr>Aharoni</vt:lpstr>
      <vt:lpstr>Arial</vt:lpstr>
      <vt:lpstr>Avenir Next LT Pro</vt:lpstr>
      <vt:lpstr>Avenir Next LT Pro Demi</vt:lpstr>
      <vt:lpstr>AvenirNext LT Pro Regular</vt:lpstr>
      <vt:lpstr>Calibri</vt:lpstr>
      <vt:lpstr>Calibri Light</vt:lpstr>
      <vt:lpstr>Courier New</vt:lpstr>
      <vt:lpstr>Helvetica</vt:lpstr>
      <vt:lpstr>Myriad Web Pro</vt:lpstr>
      <vt:lpstr>Open Sans</vt:lpstr>
      <vt:lpstr>TT5Bt00</vt:lpstr>
      <vt:lpstr>Wingdings</vt:lpstr>
      <vt:lpstr>Template PresentationGo</vt:lpstr>
      <vt:lpstr>2_NCEH_ATSDR_combined</vt:lpstr>
      <vt:lpstr>NCEH_ATSDR_combined</vt:lpstr>
      <vt:lpstr>Master</vt:lpstr>
      <vt:lpstr>1_Master</vt:lpstr>
      <vt:lpstr>Office Theme</vt:lpstr>
      <vt:lpstr>1_NCEH_ATSDR_combined</vt:lpstr>
      <vt:lpstr>NNDSS eSHARE April Webinar</vt:lpstr>
      <vt:lpstr>Agenda</vt:lpstr>
      <vt:lpstr>NNDSS Updates and Announcements</vt:lpstr>
      <vt:lpstr>Visit the New NBS Modernization Website!</vt:lpstr>
      <vt:lpstr>    Updated Malaria MMG</vt:lpstr>
      <vt:lpstr>OMB Approval – New Events</vt:lpstr>
      <vt:lpstr>CDC Enhancements to Case Surveillance Implementation Update</vt:lpstr>
      <vt:lpstr>Progress Highlights</vt:lpstr>
      <vt:lpstr>CDC Enhancements to Case Surveillance  Questions or Feedback?</vt:lpstr>
      <vt:lpstr>Preview of the 2022 NNDSS Annual Data Reconciliation </vt:lpstr>
      <vt:lpstr>New Reconciliation Process in MVPS Portal!</vt:lpstr>
      <vt:lpstr>2022 Reconciliation Preparation</vt:lpstr>
      <vt:lpstr>COVID-19 2022 Reconciliation</vt:lpstr>
      <vt:lpstr>Mpox 2022 Reconciliation</vt:lpstr>
      <vt:lpstr>Getting to Work:  Tools for Coding Occupational Data for Public Health Surveillance</vt:lpstr>
      <vt:lpstr>What is NIOSH?</vt:lpstr>
      <vt:lpstr>NIOSH Surveillance Program</vt:lpstr>
      <vt:lpstr>Importance of Collecting Work Information in Health Data Collections</vt:lpstr>
      <vt:lpstr>Work Impacts Health. Health Impacts Work.</vt:lpstr>
      <vt:lpstr>What is Industry and Occupation?</vt:lpstr>
      <vt:lpstr>Collecting and Coding Industry and Occupation Data</vt:lpstr>
      <vt:lpstr>NIOCCS – What Is It?</vt:lpstr>
      <vt:lpstr>NIOCCS – Who Uses It?</vt:lpstr>
      <vt:lpstr>NIOCCS - History</vt:lpstr>
      <vt:lpstr>How Does NIOCCS Work?</vt:lpstr>
      <vt:lpstr>NIOCCS - Industry and Occupation Classification Systems</vt:lpstr>
      <vt:lpstr>  Examples of Industry and Occupation Coding Using NIOCCS</vt:lpstr>
      <vt:lpstr>NIOCCS Tools</vt:lpstr>
      <vt:lpstr>What is a Web API?</vt:lpstr>
      <vt:lpstr>What is the NIOCCS Web API? </vt:lpstr>
      <vt:lpstr>Implementation of NIOCCS Web API</vt:lpstr>
      <vt:lpstr>NIOCCS in Action</vt:lpstr>
      <vt:lpstr>Acknowledgements</vt:lpstr>
      <vt:lpstr>Q &amp; A</vt:lpstr>
      <vt:lpstr>Join Us…</vt:lpstr>
      <vt:lpstr>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April 2023</dc:title>
  <dc:subject>NNDSS eSHARE Presentation</dc:subject>
  <dc:creator>CDC</dc:creator>
  <cp:keywords>eSHARE, NNDSS, National Notifiable Diseases Surveillance System, Data Reconciliation,Data Processing, MVPS, Message, Validation,Provisioning, and Processing System, NETSS, National Electronic Telecommunication System for Surveillance, Coronavirus disease 2019, COVID-19,Mpox, Monkeypox,r, jurisdictions, State/Territorial Epidemiologists, case counts, CDC Wonder, event code lists, Secure Access Management Services, SAMS, MVPS Portal, Case Surveillance, Modernization Updates, 2022 NNDSS Annual Data Reconciliation, NBS, Modernization, Malaria, Message Mapping Guide, MMG, Travel Reason, PHIN VADS, Case Notification, View, OMB Approvals, New Events, Event Codes, Carbapenemace producing organisms, Strongyloidiasis, CP CRE, CPO, epi sync, feedback, enhancements, Aggregate Data, DCIPHER, mpox data, oding, Occupational Data, Public Health Surveillance, National Institute for Occupational Safety and Healh, NIOSH, NIOCCS, Tool, Automated Coding, Worker, Health, Occupational Health Data, Social Determinants of Health, SDOH, Impact, Industry, Occupation, Coding Industry, Industry and Occupation, I&amp;O, File Coding, Epi Info, Web API, </cp:keywords>
  <cp:lastModifiedBy>Laspina, Michael (CDC/DDPHSS/CSELS/DHIS)</cp:lastModifiedBy>
  <cp:revision>11</cp:revision>
  <dcterms:created xsi:type="dcterms:W3CDTF">2023-03-27T22:35:40Z</dcterms:created>
  <dcterms:modified xsi:type="dcterms:W3CDTF">2023-04-21T13:12:04Z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2023-03-27T22:49:06Z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4f9e8638-19e6-4caa-9f2c-66ac56c779d6</vt:lpwstr>
  </property>
  <property fmtid="{D5CDD505-2E9C-101B-9397-08002B2CF9AE}" pid="8" name="MSIP_Label_7b94a7b8-f06c-4dfe-bdcc-9b548fd58c31_ContentBits">
    <vt:lpwstr>0</vt:lpwstr>
  </property>
  <property fmtid="{D5CDD505-2E9C-101B-9397-08002B2CF9AE}" pid="9" name="ContentTypeId">
    <vt:lpwstr>0x01010038A0D9F98F048A4897E4A08E0AF13FAF</vt:lpwstr>
  </property>
  <property fmtid="{D5CDD505-2E9C-101B-9397-08002B2CF9AE}" pid="10" name="MediaServiceImageTags">
    <vt:lpwstr/>
  </property>
  <property fmtid="{D5CDD505-2E9C-101B-9397-08002B2CF9AE}" pid="11" name="_dlc_DocIdItemGuid">
    <vt:lpwstr>33ad64c1-3545-4b10-b73d-1ecdab5a9f98</vt:lpwstr>
  </property>
</Properties>
</file>