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3" r:id="rId5"/>
    <p:sldMasterId id="2147483708" r:id="rId6"/>
  </p:sldMasterIdLst>
  <p:notesMasterIdLst>
    <p:notesMasterId r:id="rId48"/>
  </p:notesMasterIdLst>
  <p:sldIdLst>
    <p:sldId id="320" r:id="rId7"/>
    <p:sldId id="264" r:id="rId8"/>
    <p:sldId id="321" r:id="rId9"/>
    <p:sldId id="1353" r:id="rId10"/>
    <p:sldId id="1349" r:id="rId11"/>
    <p:sldId id="371" r:id="rId12"/>
    <p:sldId id="400" r:id="rId13"/>
    <p:sldId id="333" r:id="rId14"/>
    <p:sldId id="1333" r:id="rId15"/>
    <p:sldId id="1331" r:id="rId16"/>
    <p:sldId id="1348" r:id="rId17"/>
    <p:sldId id="1332" r:id="rId18"/>
    <p:sldId id="1336" r:id="rId19"/>
    <p:sldId id="1322" r:id="rId20"/>
    <p:sldId id="380" r:id="rId21"/>
    <p:sldId id="384" r:id="rId22"/>
    <p:sldId id="385" r:id="rId23"/>
    <p:sldId id="1323" r:id="rId24"/>
    <p:sldId id="1351" r:id="rId25"/>
    <p:sldId id="401" r:id="rId26"/>
    <p:sldId id="1345" r:id="rId27"/>
    <p:sldId id="1319" r:id="rId28"/>
    <p:sldId id="1317" r:id="rId29"/>
    <p:sldId id="1324" r:id="rId30"/>
    <p:sldId id="1350" r:id="rId31"/>
    <p:sldId id="389" r:id="rId32"/>
    <p:sldId id="1347" r:id="rId33"/>
    <p:sldId id="1342" r:id="rId34"/>
    <p:sldId id="1343" r:id="rId35"/>
    <p:sldId id="1340" r:id="rId36"/>
    <p:sldId id="1315" r:id="rId37"/>
    <p:sldId id="1346" r:id="rId38"/>
    <p:sldId id="1325" r:id="rId39"/>
    <p:sldId id="1326" r:id="rId40"/>
    <p:sldId id="396" r:id="rId41"/>
    <p:sldId id="397" r:id="rId42"/>
    <p:sldId id="1337" r:id="rId43"/>
    <p:sldId id="399" r:id="rId44"/>
    <p:sldId id="319" r:id="rId45"/>
    <p:sldId id="258" r:id="rId46"/>
    <p:sldId id="322" r:id="rId47"/>
  </p:sldIdLst>
  <p:sldSz cx="9144000" cy="5143500" type="screen16x9"/>
  <p:notesSz cx="6858000" cy="9144000"/>
  <p:defaultTextStyle>
    <a:defPPr>
      <a:defRPr lang="en-US"/>
    </a:defPPr>
    <a:lvl1pPr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108" userDrawn="1">
          <p15:clr>
            <a:srgbClr val="A4A3A4"/>
          </p15:clr>
        </p15:guide>
        <p15:guide id="2" pos="72" userDrawn="1">
          <p15:clr>
            <a:srgbClr val="A4A3A4"/>
          </p15:clr>
        </p15:guide>
        <p15:guide id="3" orient="horz" pos="756" userDrawn="1">
          <p15:clr>
            <a:srgbClr val="A4A3A4"/>
          </p15:clr>
        </p15:guide>
        <p15:guide id="4" pos="3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DDPHSS/CSELS/DHIS) (CTR)" initials="RT((" lastIdx="1" clrIdx="6">
    <p:extLst>
      <p:ext uri="{19B8F6BF-5375-455C-9EA6-DF929625EA0E}">
        <p15:presenceInfo xmlns:p15="http://schemas.microsoft.com/office/powerpoint/2012/main" userId="S::okf9@cdc.gov::a16a7704-10a4-405e-9d16-ecfeead0d373" providerId="AD"/>
      </p:ext>
    </p:extLst>
  </p:cmAuthor>
  <p:cmAuthor id="1" name="Turner Hoffman, Katherine (Kat) (CDC/DDPHSS/CSELS/OD)" initials="" lastIdx="3" clrIdx="0"/>
  <p:cmAuthor id="8" name="Ajani, Umed (CDC/DDPHSS/CSELS/DHIS)" initials="AU(" lastIdx="1" clrIdx="7">
    <p:extLst>
      <p:ext uri="{19B8F6BF-5375-455C-9EA6-DF929625EA0E}">
        <p15:presenceInfo xmlns:p15="http://schemas.microsoft.com/office/powerpoint/2012/main" userId="S::uaa0@cdc.gov::da70d821-5dd4-449e-99cc-6b20e663f01f" providerId="AD"/>
      </p:ext>
    </p:extLst>
  </p:cmAuthor>
  <p:cmAuthor id="2" name="Hoover, Michele (CDC/DDPHSS/CSELS/DHIS)" initials="HM(" lastIdx="11" clrIdx="1">
    <p:extLst>
      <p:ext uri="{19B8F6BF-5375-455C-9EA6-DF929625EA0E}">
        <p15:presenceInfo xmlns:p15="http://schemas.microsoft.com/office/powerpoint/2012/main" userId="S::mlh5@cdc.gov::9a9dd205-6d81-4b23-a69a-9c182c4f18af" providerId="AD"/>
      </p:ext>
    </p:extLst>
  </p:cmAuthor>
  <p:cmAuthor id="3" name="Tack, Danielle (CDC/DDPHSS/CSELS/DHIS)" initials="T(" lastIdx="17" clrIdx="2">
    <p:extLst>
      <p:ext uri="{19B8F6BF-5375-455C-9EA6-DF929625EA0E}">
        <p15:presenceInfo xmlns:p15="http://schemas.microsoft.com/office/powerpoint/2012/main" userId="S::dot7@cdc.gov::c466bcf8-0f3d-4789-a510-d6af4bb59968" providerId="AD"/>
      </p:ext>
    </p:extLst>
  </p:cmAuthor>
  <p:cmAuthor id="4" name="Kloc, Noreen (CDC/DDID/NCHHSTP/DVH)" initials="KN(" lastIdx="31" clrIdx="3">
    <p:extLst>
      <p:ext uri="{19B8F6BF-5375-455C-9EA6-DF929625EA0E}">
        <p15:presenceInfo xmlns:p15="http://schemas.microsoft.com/office/powerpoint/2012/main" userId="S::oir1@cdc.gov::9cfcd61f-b5b8-48b7-9ce6-2fc6a642a373" providerId="AD"/>
      </p:ext>
    </p:extLst>
  </p:cmAuthor>
  <p:cmAuthor id="5" name="Thompson, Nicola D. (CDC/DDID/NCHHSTP/DVH)" initials="TND(" lastIdx="2" clrIdx="4">
    <p:extLst>
      <p:ext uri="{19B8F6BF-5375-455C-9EA6-DF929625EA0E}">
        <p15:presenceInfo xmlns:p15="http://schemas.microsoft.com/office/powerpoint/2012/main" userId="S::dvq0@cdc.gov::d39d15c0-7344-4916-8f57-1fbd841454c0" providerId="AD"/>
      </p:ext>
    </p:extLst>
  </p:cmAuthor>
  <p:cmAuthor id="6" name="Rodgers, Jessica (CDC/DDPHSS/CSELS/DHIS) (CTR)" initials="RJ((" lastIdx="1" clrIdx="5">
    <p:extLst>
      <p:ext uri="{19B8F6BF-5375-455C-9EA6-DF929625EA0E}">
        <p15:presenceInfo xmlns:p15="http://schemas.microsoft.com/office/powerpoint/2012/main" userId="S::qly5@cdc.gov::984ae24b-9141-498f-bb81-0cad7713c6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5123F-4595-4B4C-8C3A-82A2663D19EA}" v="1" dt="2022-05-18T12:24:26.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04" autoAdjust="0"/>
  </p:normalViewPr>
  <p:slideViewPr>
    <p:cSldViewPr snapToGrid="0">
      <p:cViewPr varScale="1">
        <p:scale>
          <a:sx n="82" d="100"/>
          <a:sy n="82" d="100"/>
        </p:scale>
        <p:origin x="438" y="78"/>
      </p:cViewPr>
      <p:guideLst>
        <p:guide orient="horz" pos="3108"/>
        <p:guide pos="72"/>
        <p:guide orient="horz" pos="756"/>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7EBECE-0F88-C647-AF49-C5D7A45564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Avenir Next LT Pro" panose="020B0504020202020204" pitchFamily="34" charset="77"/>
              </a:defRPr>
            </a:lvl1pPr>
          </a:lstStyle>
          <a:p>
            <a:pPr>
              <a:defRPr/>
            </a:pPr>
            <a:endParaRPr lang="en-US" dirty="0"/>
          </a:p>
        </p:txBody>
      </p:sp>
      <p:sp>
        <p:nvSpPr>
          <p:cNvPr id="3" name="Date Placeholder 2">
            <a:extLst>
              <a:ext uri="{FF2B5EF4-FFF2-40B4-BE49-F238E27FC236}">
                <a16:creationId xmlns:a16="http://schemas.microsoft.com/office/drawing/2014/main" id="{CAFA9843-D2AE-0843-B619-73FCB434CDA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Avenir Next LT Pro" panose="020B0504020202020204" pitchFamily="34" charset="77"/>
              </a:defRPr>
            </a:lvl1pPr>
          </a:lstStyle>
          <a:p>
            <a:pPr>
              <a:defRPr/>
            </a:pPr>
            <a:fld id="{2DD21A0A-9D73-5E44-A682-D51D65036B37}" type="datetimeFigureOut">
              <a:rPr lang="en-US"/>
              <a:pPr>
                <a:defRPr/>
              </a:pPr>
              <a:t>5/24/2022</a:t>
            </a:fld>
            <a:endParaRPr lang="en-US" dirty="0"/>
          </a:p>
        </p:txBody>
      </p:sp>
      <p:sp>
        <p:nvSpPr>
          <p:cNvPr id="4" name="Slide Image Placeholder 3">
            <a:extLst>
              <a:ext uri="{FF2B5EF4-FFF2-40B4-BE49-F238E27FC236}">
                <a16:creationId xmlns:a16="http://schemas.microsoft.com/office/drawing/2014/main" id="{AC39CD1C-60AA-6842-AB8F-C08D2CBBD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350207F-C393-1943-9A4F-81A67EEEF73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9DE19F5-4E29-A746-A952-18EB3395F93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Avenir Next LT Pro" panose="020B0504020202020204" pitchFamily="34" charset="77"/>
              </a:defRPr>
            </a:lvl1pPr>
          </a:lstStyle>
          <a:p>
            <a:pPr>
              <a:defRPr/>
            </a:pPr>
            <a:endParaRPr lang="en-US" dirty="0"/>
          </a:p>
        </p:txBody>
      </p:sp>
      <p:sp>
        <p:nvSpPr>
          <p:cNvPr id="7" name="Slide Number Placeholder 6">
            <a:extLst>
              <a:ext uri="{FF2B5EF4-FFF2-40B4-BE49-F238E27FC236}">
                <a16:creationId xmlns:a16="http://schemas.microsoft.com/office/drawing/2014/main" id="{D15ADB08-2E07-854C-A0DC-8FF900C52DD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Avenir Next LT Pro" panose="020B0504020202020204" pitchFamily="34" charset="77"/>
              </a:defRPr>
            </a:lvl1pPr>
          </a:lstStyle>
          <a:p>
            <a:pPr>
              <a:defRPr/>
            </a:pPr>
            <a:fld id="{A666478B-2A39-7D49-A45F-B91617B9235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1pPr>
    <a:lvl2pPr marL="3429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2pPr>
    <a:lvl3pPr marL="6858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3pPr>
    <a:lvl4pPr marL="10287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4pPr>
    <a:lvl5pPr marL="13716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4CFD5D-9738-774E-AF64-DE07691D7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141973E-B350-674B-AD84-D23FE8BB07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9459" name="Slide Number Placeholder 3">
            <a:extLst>
              <a:ext uri="{FF2B5EF4-FFF2-40B4-BE49-F238E27FC236}">
                <a16:creationId xmlns:a16="http://schemas.microsoft.com/office/drawing/2014/main" id="{71FECAA5-F1BE-A54D-84E8-6FF5061CB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279B9510-1CE6-9A45-9BC8-CA5C6BC1A7C7}" type="slidenum">
              <a:rPr lang="en-US" altLang="en-US" sz="1200">
                <a:latin typeface="Avenir Next LT Pro" panose="020B0504020202020204" pitchFamily="34" charset="77"/>
              </a:rPr>
              <a:pPr fontAlgn="base">
                <a:spcBef>
                  <a:spcPct val="0"/>
                </a:spcBef>
                <a:spcAft>
                  <a:spcPct val="0"/>
                </a:spcAft>
              </a:pPr>
              <a:t>2</a:t>
            </a:fld>
            <a:endParaRPr lang="en-US" altLang="en-US" sz="1200" dirty="0">
              <a:latin typeface="Avenir Next LT Pro" panose="020B0504020202020204" pitchFamily="34" charset="7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055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851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9529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307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105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453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469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0793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689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89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9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347511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490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839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282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227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730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8002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913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902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360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29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78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434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65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075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418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8336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960961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FA10D160-131C-514C-AE6C-D5748F4ADC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67433BB-D074-8A48-9D8A-5DA68CCDB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4819" name="Slide Number Placeholder 3">
            <a:extLst>
              <a:ext uri="{FF2B5EF4-FFF2-40B4-BE49-F238E27FC236}">
                <a16:creationId xmlns:a16="http://schemas.microsoft.com/office/drawing/2014/main" id="{2FDCD46B-46AD-F546-8637-F4F5E403F1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BC4037E-105F-E54F-A9A3-73E0A3FA1567}" type="slidenum">
              <a:rPr lang="en-US" altLang="en-US" sz="1200">
                <a:latin typeface="Avenir Next LT Pro" panose="020B0504020202020204" pitchFamily="34" charset="77"/>
              </a:rPr>
              <a:pPr fontAlgn="base">
                <a:spcBef>
                  <a:spcPct val="0"/>
                </a:spcBef>
                <a:spcAft>
                  <a:spcPct val="0"/>
                </a:spcAft>
              </a:pPr>
              <a:t>40</a:t>
            </a:fld>
            <a:endParaRPr lang="en-US" altLang="en-US" sz="1200" dirty="0">
              <a:latin typeface="Avenir Next LT Pro" panose="020B0504020202020204" pitchFamily="34" charset="77"/>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66F8B2E-479E-6646-BBAC-6D8E3735B0B3}"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224315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318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85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16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862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699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8261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7897970" y="4416775"/>
            <a:ext cx="1024641" cy="550902"/>
          </a:xfrm>
        </p:spPr>
        <p:txBody>
          <a:bodyPr rtlCol="0">
            <a:norm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275441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dirty="0"/>
          </a:p>
        </p:txBody>
      </p:sp>
    </p:spTree>
    <p:extLst>
      <p:ext uri="{BB962C8B-B14F-4D97-AF65-F5344CB8AC3E}">
        <p14:creationId xmlns:p14="http://schemas.microsoft.com/office/powerpoint/2010/main" val="205060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dirty="0"/>
          </a:p>
        </p:txBody>
      </p:sp>
    </p:spTree>
    <p:extLst>
      <p:ext uri="{BB962C8B-B14F-4D97-AF65-F5344CB8AC3E}">
        <p14:creationId xmlns:p14="http://schemas.microsoft.com/office/powerpoint/2010/main" val="320453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671513" y="992188"/>
            <a:ext cx="7608887" cy="3651250"/>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dirty="0"/>
          </a:p>
        </p:txBody>
      </p:sp>
    </p:spTree>
    <p:extLst>
      <p:ext uri="{BB962C8B-B14F-4D97-AF65-F5344CB8AC3E}">
        <p14:creationId xmlns:p14="http://schemas.microsoft.com/office/powerpoint/2010/main" val="397148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339725" y="784225"/>
            <a:ext cx="8204200" cy="385921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dirty="0"/>
          </a:p>
        </p:txBody>
      </p:sp>
    </p:spTree>
    <p:extLst>
      <p:ext uri="{BB962C8B-B14F-4D97-AF65-F5344CB8AC3E}">
        <p14:creationId xmlns:p14="http://schemas.microsoft.com/office/powerpoint/2010/main" val="148994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05840" y="1569680"/>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006475" y="3114675"/>
            <a:ext cx="7900988" cy="904875"/>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454525"/>
            <a:ext cx="10556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312462" y="4464287"/>
            <a:ext cx="1024641" cy="550902"/>
          </a:xfrm>
        </p:spPr>
        <p:txBody>
          <a:bodyPr rtlCol="0">
            <a:normAutofit/>
          </a:bodyPr>
          <a:lstStyle>
            <a:lvl1pPr>
              <a:defRPr sz="1200"/>
            </a:lvl1pPr>
          </a:lstStyle>
          <a:p>
            <a:pPr lvl="0"/>
            <a:r>
              <a:rPr lang="en-US" noProof="0" dirty="0"/>
              <a:t>Click icon to add picture</a:t>
            </a:r>
          </a:p>
        </p:txBody>
      </p:sp>
      <p:sp>
        <p:nvSpPr>
          <p:cNvPr id="8" name="Content Placeholder 5"/>
          <p:cNvSpPr>
            <a:spLocks noGrp="1"/>
          </p:cNvSpPr>
          <p:nvPr>
            <p:ph sz="quarter" idx="14"/>
          </p:nvPr>
        </p:nvSpPr>
        <p:spPr>
          <a:xfrm>
            <a:off x="1714500" y="4524376"/>
            <a:ext cx="6381750" cy="34290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1994189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8624" y="1415989"/>
            <a:ext cx="5670958" cy="994365"/>
          </a:xfrm>
        </p:spPr>
        <p:txBody>
          <a:bodyPr>
            <a:noAutofit/>
          </a:bodyPr>
          <a:lstStyle>
            <a:lvl1pPr algn="l">
              <a:defRPr sz="3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7887166" y="4412343"/>
            <a:ext cx="1055498" cy="560871"/>
          </a:xfrm>
          <a:prstGeom prst="rect">
            <a:avLst/>
          </a:prstGeom>
        </p:spPr>
      </p:pic>
    </p:spTree>
    <p:extLst>
      <p:ext uri="{BB962C8B-B14F-4D97-AF65-F5344CB8AC3E}">
        <p14:creationId xmlns:p14="http://schemas.microsoft.com/office/powerpoint/2010/main" val="394303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8624" y="1415989"/>
            <a:ext cx="5670958" cy="994365"/>
          </a:xfrm>
        </p:spPr>
        <p:txBody>
          <a:bodyPr>
            <a:noAutofit/>
          </a:bodyPr>
          <a:lstStyle>
            <a:lvl1pPr algn="l">
              <a:defRPr sz="3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048624" y="3681532"/>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7887166" y="4412343"/>
            <a:ext cx="1055498" cy="560871"/>
          </a:xfrm>
          <a:prstGeom prst="rect">
            <a:avLst/>
          </a:prstGeom>
        </p:spPr>
      </p:pic>
    </p:spTree>
    <p:extLst>
      <p:ext uri="{BB962C8B-B14F-4D97-AF65-F5344CB8AC3E}">
        <p14:creationId xmlns:p14="http://schemas.microsoft.com/office/powerpoint/2010/main" val="47417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4175964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337" y="2571750"/>
            <a:ext cx="7624762" cy="672744"/>
          </a:xfrm>
        </p:spPr>
        <p:txBody>
          <a:bodyPr anchor="t">
            <a:noAutofit/>
          </a:bodyPr>
          <a:lstStyle>
            <a:lvl1pPr algn="l">
              <a:defRPr sz="4000"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02054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66783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8" name="Picture 5">
            <a:extLst>
              <a:ext uri="{FF2B5EF4-FFF2-40B4-BE49-F238E27FC236}">
                <a16:creationId xmlns:a16="http://schemas.microsoft.com/office/drawing/2014/main" id="{C3703C7C-5A0C-0A48-A705-204336F9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7897970" y="4416775"/>
            <a:ext cx="1024641" cy="550902"/>
          </a:xfrm>
        </p:spPr>
        <p:txBody>
          <a:bodyPr rtlCol="0">
            <a:norm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320060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524951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989564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39451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138465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260591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648312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181708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005840" y="1569680"/>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291879" y="4454413"/>
            <a:ext cx="1055498" cy="560871"/>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997187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5013901"/>
            <a:ext cx="9144000" cy="172799"/>
          </a:xfrm>
          <a:prstGeom prst="rect">
            <a:avLst/>
          </a:prstGeom>
        </p:spPr>
      </p:pic>
    </p:spTree>
    <p:extLst>
      <p:ext uri="{BB962C8B-B14F-4D97-AF65-F5344CB8AC3E}">
        <p14:creationId xmlns:p14="http://schemas.microsoft.com/office/powerpoint/2010/main" val="12110174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342900" y="847822"/>
            <a:ext cx="8129618" cy="856303"/>
          </a:xfrm>
          <a:prstGeom prst="rect">
            <a:avLst/>
          </a:prstGeom>
        </p:spPr>
        <p:txBody>
          <a:bodyPr/>
          <a:lstStyle>
            <a:lvl1pPr algn="l">
              <a:lnSpc>
                <a:spcPts val="2250"/>
              </a:lnSpc>
              <a:defRPr sz="2100" b="1" baseline="0">
                <a:solidFill>
                  <a:srgbClr val="007889"/>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p:ph type="subTitle" idx="1" hasCustomPrompt="1"/>
          </p:nvPr>
        </p:nvSpPr>
        <p:spPr>
          <a:xfrm>
            <a:off x="342900" y="2053731"/>
            <a:ext cx="6323030" cy="709129"/>
          </a:xfrm>
          <a:prstGeom prst="rect">
            <a:avLst/>
          </a:prstGeom>
        </p:spPr>
        <p:txBody>
          <a:bodyPr/>
          <a:lstStyle>
            <a:lvl1pPr marL="0" indent="0" algn="l">
              <a:buNone/>
              <a:defRPr sz="1500" b="1" baseline="0">
                <a:solidFill>
                  <a:srgbClr val="BF311B"/>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p:nvSpPr>
        <p:spPr>
          <a:xfrm>
            <a:off x="342900" y="142945"/>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sp>
        <p:nvSpPr>
          <p:cNvPr id="9" name="Rectangle 8">
            <a:extLst>
              <a:ext uri="{FF2B5EF4-FFF2-40B4-BE49-F238E27FC236}">
                <a16:creationId xmlns:a16="http://schemas.microsoft.com/office/drawing/2014/main" id="{965D8857-CD6B-4CB3-BF49-AA0FF99031FE}"/>
              </a:ext>
            </a:extLst>
          </p:cNvPr>
          <p:cNvSpPr>
            <a:spLocks noChangeArrowheads="1"/>
          </p:cNvSpPr>
          <p:nvPr/>
        </p:nvSpPr>
        <p:spPr bwMode="auto">
          <a:xfrm>
            <a:off x="0" y="118643"/>
            <a:ext cx="9144000" cy="709129"/>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dirty="0"/>
          </a:p>
        </p:txBody>
      </p:sp>
      <p:grpSp>
        <p:nvGrpSpPr>
          <p:cNvPr id="10" name="Group 9">
            <a:extLst>
              <a:ext uri="{FF2B5EF4-FFF2-40B4-BE49-F238E27FC236}">
                <a16:creationId xmlns:a16="http://schemas.microsoft.com/office/drawing/2014/main" id="{C47696B8-6B25-4D01-8E3A-59E245FF2765}"/>
              </a:ext>
            </a:extLst>
          </p:cNvPr>
          <p:cNvGrpSpPr/>
          <p:nvPr/>
        </p:nvGrpSpPr>
        <p:grpSpPr>
          <a:xfrm>
            <a:off x="0" y="-8870"/>
            <a:ext cx="9159852" cy="142757"/>
            <a:chOff x="0" y="-11828"/>
            <a:chExt cx="12213136" cy="369332"/>
          </a:xfrm>
        </p:grpSpPr>
        <p:sp>
          <p:nvSpPr>
            <p:cNvPr id="11" name="bk object 25">
              <a:extLst>
                <a:ext uri="{FF2B5EF4-FFF2-40B4-BE49-F238E27FC236}">
                  <a16:creationId xmlns:a16="http://schemas.microsoft.com/office/drawing/2014/main" id="{F1A77279-32C5-440A-8501-B204E187585D}"/>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2" name="bk object 26">
              <a:extLst>
                <a:ext uri="{FF2B5EF4-FFF2-40B4-BE49-F238E27FC236}">
                  <a16:creationId xmlns:a16="http://schemas.microsoft.com/office/drawing/2014/main" id="{FE0A82D8-53B9-4D64-A8AB-A2B9A876FC9A}"/>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3" name="bk object 27">
              <a:extLst>
                <a:ext uri="{FF2B5EF4-FFF2-40B4-BE49-F238E27FC236}">
                  <a16:creationId xmlns:a16="http://schemas.microsoft.com/office/drawing/2014/main" id="{1E43C0BE-9176-4850-BEEF-335DE12E090E}"/>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4" name="bk object 28">
              <a:extLst>
                <a:ext uri="{FF2B5EF4-FFF2-40B4-BE49-F238E27FC236}">
                  <a16:creationId xmlns:a16="http://schemas.microsoft.com/office/drawing/2014/main" id="{4ECF86F3-C140-4764-AF8F-33BF23A2F130}"/>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5" name="bk object 29">
              <a:extLst>
                <a:ext uri="{FF2B5EF4-FFF2-40B4-BE49-F238E27FC236}">
                  <a16:creationId xmlns:a16="http://schemas.microsoft.com/office/drawing/2014/main" id="{7753DBFB-7F09-434C-BC0C-203BEDFE32C0}"/>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6" name="bk object 30">
              <a:extLst>
                <a:ext uri="{FF2B5EF4-FFF2-40B4-BE49-F238E27FC236}">
                  <a16:creationId xmlns:a16="http://schemas.microsoft.com/office/drawing/2014/main" id="{D6B1803E-2B3F-4B88-952D-EC8E91C331A8}"/>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7" name="bk object 31">
              <a:extLst>
                <a:ext uri="{FF2B5EF4-FFF2-40B4-BE49-F238E27FC236}">
                  <a16:creationId xmlns:a16="http://schemas.microsoft.com/office/drawing/2014/main" id="{BFFC3FB5-2D41-4E9D-989F-F41258D642B2}"/>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8" name="bk object 32">
              <a:extLst>
                <a:ext uri="{FF2B5EF4-FFF2-40B4-BE49-F238E27FC236}">
                  <a16:creationId xmlns:a16="http://schemas.microsoft.com/office/drawing/2014/main" id="{20F1EAEA-33E1-41F8-B33B-94CCFDEC9B98}"/>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19" name="Straight Connector 18">
              <a:extLst>
                <a:ext uri="{FF2B5EF4-FFF2-40B4-BE49-F238E27FC236}">
                  <a16:creationId xmlns:a16="http://schemas.microsoft.com/office/drawing/2014/main" id="{8FF3ED52-C65C-49A8-AA41-583CF04C901B}"/>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1ECAB112-A698-4EDA-89D7-EE2A776FBC52}"/>
              </a:ext>
            </a:extLst>
          </p:cNvPr>
          <p:cNvSpPr txBox="1"/>
          <p:nvPr/>
        </p:nvSpPr>
        <p:spPr>
          <a:xfrm>
            <a:off x="342900" y="169072"/>
            <a:ext cx="6819211" cy="646331"/>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9800972F-BBBB-4F35-B71C-0AB106D566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976" y="63809"/>
            <a:ext cx="1239341" cy="710513"/>
          </a:xfrm>
          <a:prstGeom prst="rect">
            <a:avLst/>
          </a:prstGeom>
        </p:spPr>
      </p:pic>
    </p:spTree>
    <p:extLst>
      <p:ext uri="{BB962C8B-B14F-4D97-AF65-F5344CB8AC3E}">
        <p14:creationId xmlns:p14="http://schemas.microsoft.com/office/powerpoint/2010/main" val="291456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dirty="0"/>
          </a:p>
        </p:txBody>
      </p:sp>
    </p:spTree>
    <p:extLst>
      <p:ext uri="{BB962C8B-B14F-4D97-AF65-F5344CB8AC3E}">
        <p14:creationId xmlns:p14="http://schemas.microsoft.com/office/powerpoint/2010/main" val="739332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342900" y="847822"/>
            <a:ext cx="8129618" cy="856303"/>
          </a:xfrm>
          <a:prstGeom prst="rect">
            <a:avLst/>
          </a:prstGeom>
        </p:spPr>
        <p:txBody>
          <a:bodyPr/>
          <a:lstStyle>
            <a:lvl1pPr algn="l">
              <a:lnSpc>
                <a:spcPts val="2250"/>
              </a:lnSpc>
              <a:defRPr sz="2100" b="1" baseline="0">
                <a:solidFill>
                  <a:srgbClr val="007889"/>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p:ph type="subTitle" idx="1" hasCustomPrompt="1"/>
          </p:nvPr>
        </p:nvSpPr>
        <p:spPr>
          <a:xfrm>
            <a:off x="342900" y="2053731"/>
            <a:ext cx="6323030" cy="709129"/>
          </a:xfrm>
          <a:prstGeom prst="rect">
            <a:avLst/>
          </a:prstGeom>
        </p:spPr>
        <p:txBody>
          <a:bodyPr/>
          <a:lstStyle>
            <a:lvl1pPr marL="0" indent="0" algn="l">
              <a:buNone/>
              <a:defRPr sz="1500" b="1" baseline="0">
                <a:solidFill>
                  <a:srgbClr val="BF311B"/>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p:nvSpPr>
        <p:spPr>
          <a:xfrm>
            <a:off x="342900" y="142945"/>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9091C0E2-DDB6-4FD8-853E-4A869C2CBC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835346"/>
          </a:xfrm>
          <a:prstGeom prst="rect">
            <a:avLst/>
          </a:prstGeom>
        </p:spPr>
      </p:pic>
      <p:sp>
        <p:nvSpPr>
          <p:cNvPr id="11" name="TextBox 10">
            <a:extLst>
              <a:ext uri="{FF2B5EF4-FFF2-40B4-BE49-F238E27FC236}">
                <a16:creationId xmlns:a16="http://schemas.microsoft.com/office/drawing/2014/main" id="{CE523D9B-8A51-4470-9791-95F8FE12CC54}"/>
              </a:ext>
            </a:extLst>
          </p:cNvPr>
          <p:cNvSpPr txBox="1"/>
          <p:nvPr/>
        </p:nvSpPr>
        <p:spPr>
          <a:xfrm>
            <a:off x="457199" y="224586"/>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21787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ection Header">
    <p:bg>
      <p:bgPr>
        <a:solidFill>
          <a:srgbClr val="00788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62829F08-BAA7-4DDB-BAD4-A931968377B0}"/>
              </a:ext>
            </a:extLst>
          </p:cNvPr>
          <p:cNvGrpSpPr/>
          <p:nvPr/>
        </p:nvGrpSpPr>
        <p:grpSpPr>
          <a:xfrm>
            <a:off x="0" y="5054522"/>
            <a:ext cx="9144000" cy="110783"/>
            <a:chOff x="0" y="6739363"/>
            <a:chExt cx="12192000" cy="147710"/>
          </a:xfrm>
        </p:grpSpPr>
        <p:sp>
          <p:nvSpPr>
            <p:cNvPr id="13" name="Rectangle 12">
              <a:extLst>
                <a:ext uri="{FF2B5EF4-FFF2-40B4-BE49-F238E27FC236}">
                  <a16:creationId xmlns:a16="http://schemas.microsoft.com/office/drawing/2014/main" id="{7F336610-DA3F-4FFF-B1A7-24AD87D6BF23}"/>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5" name="Rectangle 20">
              <a:extLst>
                <a:ext uri="{FF2B5EF4-FFF2-40B4-BE49-F238E27FC236}">
                  <a16:creationId xmlns:a16="http://schemas.microsoft.com/office/drawing/2014/main" id="{630E8D75-C38D-4DB3-8158-7CA5449C9921}"/>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6" name="Rectangle 15">
              <a:extLst>
                <a:ext uri="{FF2B5EF4-FFF2-40B4-BE49-F238E27FC236}">
                  <a16:creationId xmlns:a16="http://schemas.microsoft.com/office/drawing/2014/main" id="{DA2A70FA-6E70-4883-B628-BE44A13C61AB}"/>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7" name="Rectangle 16">
              <a:extLst>
                <a:ext uri="{FF2B5EF4-FFF2-40B4-BE49-F238E27FC236}">
                  <a16:creationId xmlns:a16="http://schemas.microsoft.com/office/drawing/2014/main" id="{0880980D-54D2-4807-B7A9-7EC624481F1A}"/>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8" name="Rectangle 17">
              <a:extLst>
                <a:ext uri="{FF2B5EF4-FFF2-40B4-BE49-F238E27FC236}">
                  <a16:creationId xmlns:a16="http://schemas.microsoft.com/office/drawing/2014/main" id="{E639E785-E98E-4052-B895-3EC7B1D99779}"/>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0" name="Rectangle 19">
              <a:extLst>
                <a:ext uri="{FF2B5EF4-FFF2-40B4-BE49-F238E27FC236}">
                  <a16:creationId xmlns:a16="http://schemas.microsoft.com/office/drawing/2014/main" id="{2B30364E-E1C3-4F47-858F-1162C6A76089}"/>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784248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432197" y="590843"/>
            <a:ext cx="8254603" cy="3397347"/>
          </a:xfrm>
        </p:spPr>
        <p:txBody>
          <a:bodyPr/>
          <a:lstStyle>
            <a:lvl1pPr>
              <a:spcAft>
                <a:spcPts val="900"/>
              </a:spcAft>
              <a:buNone/>
              <a:defRPr sz="2700" b="1">
                <a:solidFill>
                  <a:srgbClr val="007889"/>
                </a:solidFill>
              </a:defRPr>
            </a:lvl1pPr>
            <a:lvl2pPr marL="217885" indent="-217885">
              <a:spcBef>
                <a:spcPts val="450"/>
              </a:spcBef>
              <a:spcAft>
                <a:spcPts val="450"/>
              </a:spcAft>
              <a:buClr>
                <a:srgbClr val="9B4E9E"/>
              </a:buClr>
              <a:buFont typeface="Wingdings" panose="05000000000000000000" pitchFamily="2" charset="2"/>
              <a:buChar char="§"/>
              <a:defRPr sz="2100"/>
            </a:lvl2pPr>
            <a:lvl3pPr marL="467916" indent="-250031">
              <a:spcBef>
                <a:spcPts val="450"/>
              </a:spcBef>
              <a:spcAft>
                <a:spcPts val="450"/>
              </a:spcAft>
              <a:buClr>
                <a:srgbClr val="692145"/>
              </a:buClr>
              <a:defRPr sz="1800"/>
            </a:lvl3pPr>
            <a:lvl4pPr marL="685800" indent="-173831">
              <a:spcBef>
                <a:spcPts val="450"/>
              </a:spcBef>
              <a:spcAft>
                <a:spcPts val="45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888D033A-7363-46FB-9234-EC0DEFB58945}"/>
              </a:ext>
            </a:extLst>
          </p:cNvPr>
          <p:cNvGrpSpPr/>
          <p:nvPr/>
        </p:nvGrpSpPr>
        <p:grpSpPr>
          <a:xfrm>
            <a:off x="0" y="5054522"/>
            <a:ext cx="9144000" cy="110783"/>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384993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629841" y="273844"/>
            <a:ext cx="7886700" cy="994172"/>
          </a:xfrm>
        </p:spPr>
        <p:txBody>
          <a:bodyPr>
            <a:normAutofit/>
          </a:bodyPr>
          <a:lstStyle>
            <a:lvl1pPr>
              <a:defRPr sz="27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629842" y="1371601"/>
            <a:ext cx="3868340" cy="3270647"/>
          </a:xfrm>
        </p:spPr>
        <p:txBody>
          <a:bodyPr/>
          <a:lstStyle>
            <a:lvl1pPr>
              <a:defRPr sz="18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4629150" y="1371601"/>
            <a:ext cx="3887391" cy="3270647"/>
          </a:xfrm>
        </p:spPr>
        <p:txBody>
          <a:bodyPr/>
          <a:lstStyle>
            <a:lvl1pPr>
              <a:defRPr sz="18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87618C9B-E52C-4DD9-93EE-329688C503F6}"/>
              </a:ext>
            </a:extLst>
          </p:cNvPr>
          <p:cNvGrpSpPr/>
          <p:nvPr/>
        </p:nvGrpSpPr>
        <p:grpSpPr>
          <a:xfrm>
            <a:off x="0" y="5054522"/>
            <a:ext cx="9144000" cy="110783"/>
            <a:chOff x="0" y="6739363"/>
            <a:chExt cx="12192000" cy="147710"/>
          </a:xfrm>
        </p:grpSpPr>
        <p:sp>
          <p:nvSpPr>
            <p:cNvPr id="14" name="Rectangle 13">
              <a:extLst>
                <a:ext uri="{FF2B5EF4-FFF2-40B4-BE49-F238E27FC236}">
                  <a16:creationId xmlns:a16="http://schemas.microsoft.com/office/drawing/2014/main" id="{485F8120-D148-4442-BF7E-FA7BC8978B9B}"/>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5" name="Rectangle 20">
              <a:extLst>
                <a:ext uri="{FF2B5EF4-FFF2-40B4-BE49-F238E27FC236}">
                  <a16:creationId xmlns:a16="http://schemas.microsoft.com/office/drawing/2014/main" id="{D1726395-AE0B-493A-9DC7-D3D47CB89344}"/>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6" name="Rectangle 15">
              <a:extLst>
                <a:ext uri="{FF2B5EF4-FFF2-40B4-BE49-F238E27FC236}">
                  <a16:creationId xmlns:a16="http://schemas.microsoft.com/office/drawing/2014/main" id="{BEB17F73-6147-4F0C-8D43-381532CE3D82}"/>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7" name="Rectangle 16">
              <a:extLst>
                <a:ext uri="{FF2B5EF4-FFF2-40B4-BE49-F238E27FC236}">
                  <a16:creationId xmlns:a16="http://schemas.microsoft.com/office/drawing/2014/main" id="{9B2033E9-A752-4186-9E3C-BB49F7D947EB}"/>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8" name="Rectangle 17">
              <a:extLst>
                <a:ext uri="{FF2B5EF4-FFF2-40B4-BE49-F238E27FC236}">
                  <a16:creationId xmlns:a16="http://schemas.microsoft.com/office/drawing/2014/main" id="{FF1F4C00-0912-4875-A1C3-6512DC81DDA2}"/>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9" name="Rectangle 18">
              <a:extLst>
                <a:ext uri="{FF2B5EF4-FFF2-40B4-BE49-F238E27FC236}">
                  <a16:creationId xmlns:a16="http://schemas.microsoft.com/office/drawing/2014/main" id="{62D0C3E0-613E-4B06-BE66-2CFC2D78CA43}"/>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2188725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p:nvSpPr>
        <p:spPr>
          <a:xfrm>
            <a:off x="95414" y="3036891"/>
            <a:ext cx="4979506"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p:nvGrpSpPr>
        <p:grpSpPr>
          <a:xfrm>
            <a:off x="0" y="4256314"/>
            <a:ext cx="9144000" cy="887186"/>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526958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60"/>
            <a:ext cx="9144000" cy="90541"/>
          </a:xfrm>
          <a:prstGeom prst="rect">
            <a:avLst/>
          </a:prstGeom>
        </p:spPr>
      </p:pic>
    </p:spTree>
    <p:extLst>
      <p:ext uri="{BB962C8B-B14F-4D97-AF65-F5344CB8AC3E}">
        <p14:creationId xmlns:p14="http://schemas.microsoft.com/office/powerpoint/2010/main" val="13200851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29492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dirty="0"/>
          </a:p>
        </p:txBody>
      </p:sp>
    </p:spTree>
    <p:extLst>
      <p:ext uri="{BB962C8B-B14F-4D97-AF65-F5344CB8AC3E}">
        <p14:creationId xmlns:p14="http://schemas.microsoft.com/office/powerpoint/2010/main" val="70893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320254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305441" y="1538288"/>
            <a:ext cx="1231900" cy="1073150"/>
          </a:xfrm>
        </p:spPr>
        <p:txBody>
          <a:bodyPr rtlCol="0">
            <a:normAutofit/>
          </a:bodyPr>
          <a:lstStyle/>
          <a:p>
            <a:pPr lvl="0"/>
            <a:r>
              <a:rPr lang="en-US" noProof="0" dirty="0"/>
              <a:t>Click icon to add picture</a:t>
            </a:r>
          </a:p>
        </p:txBody>
      </p:sp>
      <p:sp>
        <p:nvSpPr>
          <p:cNvPr id="7"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dirty="0"/>
          </a:p>
        </p:txBody>
      </p:sp>
    </p:spTree>
    <p:extLst>
      <p:ext uri="{BB962C8B-B14F-4D97-AF65-F5344CB8AC3E}">
        <p14:creationId xmlns:p14="http://schemas.microsoft.com/office/powerpoint/2010/main" val="295458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337" y="2571750"/>
            <a:ext cx="7624762" cy="672744"/>
          </a:xfrm>
        </p:spPr>
        <p:txBody>
          <a:bodyPr anchor="t">
            <a:noAutofit/>
          </a:bodyPr>
          <a:lstStyle>
            <a:lvl1pPr algn="l">
              <a:defRPr sz="4000"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dirty="0"/>
          </a:p>
        </p:txBody>
      </p:sp>
    </p:spTree>
    <p:extLst>
      <p:ext uri="{BB962C8B-B14F-4D97-AF65-F5344CB8AC3E}">
        <p14:creationId xmlns:p14="http://schemas.microsoft.com/office/powerpoint/2010/main" val="298570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3933825"/>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47638" y="3933825"/>
            <a:ext cx="2925762" cy="120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dirty="0"/>
          </a:p>
        </p:txBody>
      </p:sp>
    </p:spTree>
    <p:extLst>
      <p:ext uri="{BB962C8B-B14F-4D97-AF65-F5344CB8AC3E}">
        <p14:creationId xmlns:p14="http://schemas.microsoft.com/office/powerpoint/2010/main" val="6210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dirty="0"/>
          </a:p>
        </p:txBody>
      </p:sp>
    </p:spTree>
    <p:extLst>
      <p:ext uri="{BB962C8B-B14F-4D97-AF65-F5344CB8AC3E}">
        <p14:creationId xmlns:p14="http://schemas.microsoft.com/office/powerpoint/2010/main" val="290129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0"/>
            <a:ext cx="8686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461963" y="1081088"/>
            <a:ext cx="8543925"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8543925" y="4735513"/>
            <a:ext cx="461963" cy="274637"/>
          </a:xfrm>
          <a:prstGeom prst="rect">
            <a:avLst/>
          </a:prstGeom>
        </p:spPr>
        <p:txBody>
          <a:bodyPr vert="horz" lIns="91440" tIns="45720" rIns="91440" bIns="45720" rtlCol="0" anchor="ctr"/>
          <a:lstStyle>
            <a:lvl1pPr algn="r" eaLnBrk="1" fontAlgn="auto" hangingPunct="1">
              <a:spcBef>
                <a:spcPts val="0"/>
              </a:spcBef>
              <a:spcAft>
                <a:spcPts val="0"/>
              </a:spcAft>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79" r:id="rId3"/>
    <p:sldLayoutId id="2147483680"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ftr="0" dt="0"/>
  <p:txStyles>
    <p:titleStyle>
      <a:lvl1pPr algn="l" defTabSz="342900" rtl="0" eaLnBrk="1" fontAlgn="base" hangingPunct="1">
        <a:spcBef>
          <a:spcPct val="0"/>
        </a:spcBef>
        <a:spcAft>
          <a:spcPct val="0"/>
        </a:spcAft>
        <a:defRPr sz="3200" b="1"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4572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9144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3716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18288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342900" rtl="0" eaLnBrk="1" fontAlgn="base" hangingPunct="1">
        <a:spcBef>
          <a:spcPct val="20000"/>
        </a:spcBef>
        <a:spcAft>
          <a:spcPct val="0"/>
        </a:spcAft>
        <a:buFont typeface="Arial" panose="020B0604020202020204" pitchFamily="34" charset="0"/>
        <a:defRPr sz="24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8137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1963" y="1081088"/>
            <a:ext cx="8543619" cy="35135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05465761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ftr="0" dt="0"/>
  <p:txStyles>
    <p:titleStyle>
      <a:lvl1pPr algn="l" defTabSz="342900" rtl="0" eaLnBrk="1" latinLnBrk="0" hangingPunct="1">
        <a:spcBef>
          <a:spcPct val="0"/>
        </a:spcBef>
        <a:buNone/>
        <a:defRPr sz="3200"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sv-SE"/>
              <a:t>DRAFT External Webinar Slides 4/26/2022</a:t>
            </a:r>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7896712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ransition>
    <p:fade/>
  </p:transition>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hyperlink" Target="http://www.cdc.gov/hepatitis/statistics/2019surveillance/index.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hepatitis/statistics/2019surveillance/index.htm"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epatitis/policy/2103_CoAg.htm"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pixabay.com/en/group-circle-community-hands-157841/"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healthit.gov/isa/uscdi-data/sexual-orientation"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hyperlink" Target="https://www.healthit.gov/isa/uscdi-data/gender-identity#:~:text=Gender%20Identity%20Addressing%20health%20equity%20tasks%20through%20the,data%20elements%20were%20not%20included%20into%20the%20v.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knowmorehepatitis/hcp/Test-For-HepC-During-Pregnancy.htm"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8" Type="http://schemas.openxmlformats.org/officeDocument/2006/relationships/hyperlink" Target="mailto:edx@cdc.gov" TargetMode="External"/><Relationship Id="rId3" Type="http://schemas.openxmlformats.org/officeDocument/2006/relationships/image" Target="../media/image27.png"/><Relationship Id="rId7" Type="http://schemas.openxmlformats.org/officeDocument/2006/relationships/hyperlink" Target="https://www.cdc.gov/nndss/trc/index.html" TargetMode="External"/><Relationship Id="rId12" Type="http://schemas.openxmlformats.org/officeDocument/2006/relationships/image" Target="../media/image33.sv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hyperlink" Target="https://www.cdc.gov/nndss/trc/news/index.html" TargetMode="External"/><Relationship Id="rId11" Type="http://schemas.openxmlformats.org/officeDocument/2006/relationships/image" Target="../media/image32.png"/><Relationship Id="rId5" Type="http://schemas.openxmlformats.org/officeDocument/2006/relationships/image" Target="../media/image29.svg"/><Relationship Id="rId10" Type="http://schemas.openxmlformats.org/officeDocument/2006/relationships/image" Target="../media/image31.svg"/><Relationship Id="rId4" Type="http://schemas.openxmlformats.org/officeDocument/2006/relationships/image" Target="../media/image28.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hyperlink" Target="https://ndc.services.cdc.gov/mmgpage/lyme-and-tickborne-rickettsial-diseases-message-mapping-guide/" TargetMode="External"/><Relationship Id="rId7" Type="http://schemas.openxmlformats.org/officeDocument/2006/relationships/hyperlink" Target="https://phinvads.cdc.gov/vads/ViewValueSet.action?id=9AE4EF41-7D4D-41C8-B0E0-E3532173B012"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s://phinvads.cdc.gov/vads/ViewValueSet.action?id=8628EEFE-2F6A-4BC1-BBEB-609153F92CF7" TargetMode="External"/><Relationship Id="rId5" Type="http://schemas.openxmlformats.org/officeDocument/2006/relationships/hyperlink" Target="https://phinvads.cdc.gov/vads/ViewValueSet.action?id=7A56AEFB-BDB3-4FB7-B0E9-96DC1A099A98" TargetMode="External"/><Relationship Id="rId4" Type="http://schemas.openxmlformats.org/officeDocument/2006/relationships/hyperlink" Target="https://phinvads.cdc.gov/vads/ViewView.action?id=729FCC10-D4CF-EC11-81AD-005056ABE2F0"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BD0A98-F9EE-A248-9CCF-50A10F820EAF}"/>
              </a:ext>
            </a:extLst>
          </p:cNvPr>
          <p:cNvSpPr>
            <a:spLocks noGrp="1"/>
          </p:cNvSpPr>
          <p:nvPr>
            <p:ph type="ctrTitle"/>
          </p:nvPr>
        </p:nvSpPr>
        <p:spPr>
          <a:xfrm>
            <a:off x="1048624" y="1311298"/>
            <a:ext cx="5644276" cy="994365"/>
          </a:xfrm>
        </p:spPr>
        <p:txBody>
          <a:bodyPr/>
          <a:lstStyle/>
          <a:p>
            <a:r>
              <a:rPr lang="en-US" sz="3600" dirty="0">
                <a:solidFill>
                  <a:schemeClr val="accent5"/>
                </a:solidFill>
              </a:rPr>
              <a:t>NNDSS </a:t>
            </a:r>
            <a:br>
              <a:rPr lang="en-US" sz="3600" dirty="0">
                <a:solidFill>
                  <a:schemeClr val="accent5"/>
                </a:solidFill>
              </a:rPr>
            </a:br>
            <a:r>
              <a:rPr lang="en-US" sz="3600" dirty="0"/>
              <a:t>eSHARE May Webinar</a:t>
            </a:r>
            <a:endParaRPr lang="en-US" sz="3600" dirty="0">
              <a:solidFill>
                <a:schemeClr val="accent5"/>
              </a:solidFill>
            </a:endParaRPr>
          </a:p>
        </p:txBody>
      </p:sp>
      <p:pic>
        <p:nvPicPr>
          <p:cNvPr id="13" name="Picture 12" title="NNDSS branding element">
            <a:extLst>
              <a:ext uri="{FF2B5EF4-FFF2-40B4-BE49-F238E27FC236}">
                <a16:creationId xmlns:a16="http://schemas.microsoft.com/office/drawing/2014/main" id="{D669EB71-86CA-4751-8871-A96CB859690E}"/>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167838" y="2653109"/>
            <a:ext cx="2878951" cy="1130817"/>
          </a:xfrm>
          <a:prstGeom prst="rect">
            <a:avLst/>
          </a:prstGeom>
        </p:spPr>
      </p:pic>
      <p:sp>
        <p:nvSpPr>
          <p:cNvPr id="14" name="Text Placeholder 5">
            <a:extLst>
              <a:ext uri="{FF2B5EF4-FFF2-40B4-BE49-F238E27FC236}">
                <a16:creationId xmlns:a16="http://schemas.microsoft.com/office/drawing/2014/main" id="{9F7837CA-08A1-44D4-B06C-A44BC24E6F03}"/>
              </a:ext>
            </a:extLst>
          </p:cNvPr>
          <p:cNvSpPr txBox="1">
            <a:spLocks/>
          </p:cNvSpPr>
          <p:nvPr/>
        </p:nvSpPr>
        <p:spPr>
          <a:xfrm>
            <a:off x="1048623" y="3774502"/>
            <a:ext cx="3116977" cy="301114"/>
          </a:xfrm>
          <a:prstGeom prst="rect">
            <a:avLst/>
          </a:prstGeom>
        </p:spPr>
        <p:txBody>
          <a:bodyPr vert="horz" lIns="91440" tIns="45720" rIns="91440" bIns="4572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AvenirNext LT Pro Regular"/>
                <a:ea typeface="+mj-ea"/>
                <a:cs typeface="+mj-cs"/>
              </a:rPr>
              <a:t>Division of Health Informatics and Surveillance</a:t>
            </a:r>
          </a:p>
        </p:txBody>
      </p:sp>
      <p:sp>
        <p:nvSpPr>
          <p:cNvPr id="6" name="Date Placeholder 3">
            <a:extLst>
              <a:ext uri="{FF2B5EF4-FFF2-40B4-BE49-F238E27FC236}">
                <a16:creationId xmlns:a16="http://schemas.microsoft.com/office/drawing/2014/main" id="{7D06D0D1-F67B-454C-B94D-B3E6B472A35F}"/>
              </a:ext>
            </a:extLst>
          </p:cNvPr>
          <p:cNvSpPr txBox="1">
            <a:spLocks/>
          </p:cNvSpPr>
          <p:nvPr/>
        </p:nvSpPr>
        <p:spPr>
          <a:xfrm>
            <a:off x="1048624" y="4478817"/>
            <a:ext cx="4407626" cy="547006"/>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dirty="0">
                <a:solidFill>
                  <a:srgbClr val="28434E"/>
                </a:solidFill>
                <a:latin typeface="Calibri"/>
              </a:rPr>
              <a:t>May</a:t>
            </a:r>
            <a:r>
              <a:rPr kumimoji="0" lang="en-US" sz="2000" b="1" i="0" u="none" strike="noStrike" kern="1200" cap="none" spc="0" normalizeH="0" baseline="0" noProof="0" dirty="0">
                <a:ln>
                  <a:noFill/>
                </a:ln>
                <a:solidFill>
                  <a:srgbClr val="28434E"/>
                </a:solidFill>
                <a:effectLst/>
                <a:uLnTx/>
                <a:uFillTx/>
                <a:latin typeface="Calibri"/>
                <a:ea typeface="+mn-ea"/>
                <a:cs typeface="+mn-cs"/>
              </a:rPr>
              <a:t> </a:t>
            </a:r>
            <a:r>
              <a:rPr lang="en-US" sz="2000" b="1" dirty="0">
                <a:solidFill>
                  <a:srgbClr val="28434E"/>
                </a:solidFill>
                <a:latin typeface="Calibri"/>
              </a:rPr>
              <a:t>1</a:t>
            </a:r>
            <a:r>
              <a:rPr kumimoji="0" lang="en-US" sz="2000" b="1" i="0" u="none" strike="noStrike" kern="1200" cap="none" spc="0" normalizeH="0" baseline="0" noProof="0" dirty="0">
                <a:ln>
                  <a:noFill/>
                </a:ln>
                <a:solidFill>
                  <a:srgbClr val="28434E"/>
                </a:solidFill>
                <a:effectLst/>
                <a:uLnTx/>
                <a:uFillTx/>
                <a:latin typeface="Calibri"/>
                <a:ea typeface="+mn-ea"/>
                <a:cs typeface="+mn-cs"/>
              </a:rPr>
              <a:t>7, 2022</a:t>
            </a:r>
            <a:endParaRPr kumimoji="0" lang="en-US" sz="2000" b="1" i="0" u="none" strike="noStrike" kern="1200" cap="none" spc="0" normalizeH="0" baseline="0" noProof="0" dirty="0">
              <a:ln>
                <a:noFill/>
              </a:ln>
              <a:solidFill>
                <a:srgbClr val="28434E"/>
              </a:solidFill>
              <a:effectLst/>
              <a:uLnTx/>
              <a:uFillTx/>
              <a:latin typeface="Avenir Next LT Pro" panose="020B0504020202020204" pitchFamily="34" charset="77"/>
              <a:ea typeface="Helvetica Neue CE 55 Roman" panose="02000503000000020004" pitchFamily="2" charset="0"/>
              <a:cs typeface="Helvetica Neue CE 55 Roman" panose="02000503000000020004" pitchFamily="2" charset="0"/>
            </a:endParaRPr>
          </a:p>
        </p:txBody>
      </p:sp>
    </p:spTree>
    <p:extLst>
      <p:ext uri="{BB962C8B-B14F-4D97-AF65-F5344CB8AC3E}">
        <p14:creationId xmlns:p14="http://schemas.microsoft.com/office/powerpoint/2010/main" val="61481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incidence and epidemiology of acute viral hepatitis varies, in recent years A and C have been increasing in incidence. The attached image displays the number of acute cases reported, and acute infections estimated among Hepatitis A, B, and C conditions in 2019.   ">
            <a:extLst>
              <a:ext uri="{FF2B5EF4-FFF2-40B4-BE49-F238E27FC236}">
                <a16:creationId xmlns:a16="http://schemas.microsoft.com/office/drawing/2014/main" id="{1BA0E803-F8A1-43D8-926D-ED382FAF161E}"/>
              </a:ext>
            </a:extLst>
          </p:cNvPr>
          <p:cNvPicPr>
            <a:picLocks noChangeAspect="1"/>
          </p:cNvPicPr>
          <p:nvPr/>
        </p:nvPicPr>
        <p:blipFill>
          <a:blip r:embed="rId3"/>
          <a:stretch>
            <a:fillRect/>
          </a:stretch>
        </p:blipFill>
        <p:spPr>
          <a:xfrm>
            <a:off x="2267935" y="73490"/>
            <a:ext cx="4608129" cy="4846913"/>
          </a:xfrm>
          <a:prstGeom prst="rect">
            <a:avLst/>
          </a:prstGeom>
        </p:spPr>
      </p:pic>
      <p:sp>
        <p:nvSpPr>
          <p:cNvPr id="8" name="TextBox 7">
            <a:extLst>
              <a:ext uri="{FF2B5EF4-FFF2-40B4-BE49-F238E27FC236}">
                <a16:creationId xmlns:a16="http://schemas.microsoft.com/office/drawing/2014/main" id="{1E7EBBF2-0D5F-4DEC-B427-8FD8D1ECD5E8}"/>
              </a:ext>
            </a:extLst>
          </p:cNvPr>
          <p:cNvSpPr txBox="1"/>
          <p:nvPr/>
        </p:nvSpPr>
        <p:spPr>
          <a:xfrm>
            <a:off x="141955" y="4781903"/>
            <a:ext cx="4251960"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hlinkClick r:id="rId4"/>
              </a:rPr>
              <a:t>www.cdc.gov/hepatitis/statistics/2019surveillance/index.htm</a:t>
            </a:r>
            <a:r>
              <a:rPr kumimoji="0" lang="en-US" sz="10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rPr>
              <a:t> </a:t>
            </a:r>
          </a:p>
        </p:txBody>
      </p:sp>
      <p:sp>
        <p:nvSpPr>
          <p:cNvPr id="5" name="Slide Number Placeholder 3">
            <a:extLst>
              <a:ext uri="{FF2B5EF4-FFF2-40B4-BE49-F238E27FC236}">
                <a16:creationId xmlns:a16="http://schemas.microsoft.com/office/drawing/2014/main" id="{750E19EB-52E4-4275-A915-296308F62B8A}"/>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10</a:t>
            </a:fld>
            <a:endParaRPr lang="en-US" altLang="en-US" sz="800" b="1" dirty="0">
              <a:solidFill>
                <a:srgbClr val="28434E"/>
              </a:solidFill>
              <a:latin typeface="Avenir Next LT Pro" panose="020B0504020202020204" pitchFamily="34" charset="77"/>
            </a:endParaRPr>
          </a:p>
        </p:txBody>
      </p:sp>
      <p:sp>
        <p:nvSpPr>
          <p:cNvPr id="3" name="Title 2">
            <a:extLst>
              <a:ext uri="{FF2B5EF4-FFF2-40B4-BE49-F238E27FC236}">
                <a16:creationId xmlns:a16="http://schemas.microsoft.com/office/drawing/2014/main" id="{4224C61E-909D-48BD-8B09-90D6548594F4}"/>
              </a:ext>
            </a:extLst>
          </p:cNvPr>
          <p:cNvSpPr>
            <a:spLocks noGrp="1"/>
          </p:cNvSpPr>
          <p:nvPr>
            <p:ph type="title" idx="4294967295"/>
          </p:nvPr>
        </p:nvSpPr>
        <p:spPr>
          <a:xfrm>
            <a:off x="628650" y="-994172"/>
            <a:ext cx="7886700" cy="994172"/>
          </a:xfrm>
        </p:spPr>
        <p:txBody>
          <a:bodyPr vert="horz" lIns="91440" tIns="45720" rIns="91440" bIns="45720" rtlCol="0" anchor="b">
            <a:normAutofit fontScale="90000"/>
          </a:bodyPr>
          <a:lstStyle/>
          <a:p>
            <a:r>
              <a:rPr lang="en-US" dirty="0"/>
              <a:t>Acute Cases Reported and Infections Estimated in 2019 for Hepatitis A, B, and C</a:t>
            </a:r>
          </a:p>
        </p:txBody>
      </p:sp>
    </p:spTree>
    <p:extLst>
      <p:ext uri="{BB962C8B-B14F-4D97-AF65-F5344CB8AC3E}">
        <p14:creationId xmlns:p14="http://schemas.microsoft.com/office/powerpoint/2010/main" val="147114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2766B-7D2E-4F3E-83CF-6D13E761B6CC}"/>
              </a:ext>
            </a:extLst>
          </p:cNvPr>
          <p:cNvSpPr txBox="1">
            <a:spLocks noGrp="1"/>
          </p:cNvSpPr>
          <p:nvPr>
            <p:ph sz="quarter" idx="10"/>
          </p:nvPr>
        </p:nvSpPr>
        <p:spPr>
          <a:xfrm>
            <a:off x="444500" y="928950"/>
            <a:ext cx="8255000" cy="33972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000" dirty="0"/>
              <a:t>Widespread outbreaks of </a:t>
            </a:r>
            <a:r>
              <a:rPr lang="en-US" sz="2000" b="1" dirty="0">
                <a:solidFill>
                  <a:srgbClr val="007889"/>
                </a:solidFill>
              </a:rPr>
              <a:t>hepatitis A</a:t>
            </a:r>
            <a:r>
              <a:rPr lang="en-US" sz="2000" dirty="0"/>
              <a:t>, ongoing in some states</a:t>
            </a:r>
          </a:p>
          <a:p>
            <a:pPr marL="217885" lvl="1" indent="-217885" fontAlgn="auto">
              <a:lnSpc>
                <a:spcPct val="70000"/>
              </a:lnSpc>
              <a:spcBef>
                <a:spcPts val="450"/>
              </a:spcBef>
              <a:spcAft>
                <a:spcPts val="450"/>
              </a:spcAft>
              <a:buClr>
                <a:srgbClr val="9B4E9E"/>
              </a:buClr>
              <a:buFont typeface="Wingdings" panose="05000000000000000000" pitchFamily="2" charset="2"/>
              <a:buChar char="§"/>
            </a:pPr>
            <a:endParaRPr lang="en-US" sz="2000" dirty="0"/>
          </a:p>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000" dirty="0">
                <a:ea typeface="Open Sans" panose="020B0606030504020204" pitchFamily="34" charset="0"/>
                <a:cs typeface="Open Sans" panose="020B0606030504020204" pitchFamily="34" charset="0"/>
              </a:rPr>
              <a:t>Stable incidence of acute </a:t>
            </a:r>
            <a:r>
              <a:rPr lang="en-US" sz="2000" b="1" dirty="0">
                <a:solidFill>
                  <a:srgbClr val="007889"/>
                </a:solidFill>
                <a:ea typeface="Open Sans" panose="020B0606030504020204" pitchFamily="34" charset="0"/>
                <a:cs typeface="Open Sans" panose="020B0606030504020204" pitchFamily="34" charset="0"/>
              </a:rPr>
              <a:t>hepatitis B</a:t>
            </a:r>
            <a:r>
              <a:rPr lang="en-US" sz="2000" dirty="0">
                <a:ea typeface="Open Sans" panose="020B0606030504020204" pitchFamily="34" charset="0"/>
                <a:cs typeface="Open Sans" panose="020B0606030504020204" pitchFamily="34" charset="0"/>
              </a:rPr>
              <a:t>, vaccine preventable disease</a:t>
            </a:r>
          </a:p>
          <a:p>
            <a:pPr marL="685800" lvl="2"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~14,000 </a:t>
            </a:r>
            <a:r>
              <a:rPr lang="en-US" sz="1800" b="1" dirty="0">
                <a:solidFill>
                  <a:srgbClr val="007889"/>
                </a:solidFill>
                <a:ea typeface="Open Sans" panose="020B0606030504020204" pitchFamily="34" charset="0"/>
                <a:cs typeface="Open Sans" panose="020B0606030504020204" pitchFamily="34" charset="0"/>
              </a:rPr>
              <a:t>chronic hepatitis B </a:t>
            </a:r>
            <a:r>
              <a:rPr lang="en-US" sz="1800" dirty="0">
                <a:ea typeface="Open Sans" panose="020B0606030504020204" pitchFamily="34" charset="0"/>
                <a:cs typeface="Open Sans" panose="020B0606030504020204" pitchFamily="34" charset="0"/>
              </a:rPr>
              <a:t>cases reported/year</a:t>
            </a:r>
          </a:p>
          <a:p>
            <a:pPr marL="685800" lvl="2" indent="-342900" fontAlgn="auto">
              <a:lnSpc>
                <a:spcPct val="70000"/>
              </a:lnSpc>
              <a:spcBef>
                <a:spcPts val="450"/>
              </a:spcBef>
              <a:spcAft>
                <a:spcPts val="450"/>
              </a:spcAft>
              <a:buClr>
                <a:srgbClr val="9B4E9E"/>
              </a:buClr>
              <a:buFont typeface="Wingdings" panose="05000000000000000000" pitchFamily="2" charset="2"/>
              <a:buChar char="§"/>
            </a:pPr>
            <a:r>
              <a:rPr lang="en-US" sz="1800" b="1" dirty="0">
                <a:solidFill>
                  <a:srgbClr val="007889"/>
                </a:solidFill>
                <a:ea typeface="Open Sans" panose="020B0606030504020204" pitchFamily="34" charset="0"/>
                <a:cs typeface="Open Sans" panose="020B0606030504020204" pitchFamily="34" charset="0"/>
              </a:rPr>
              <a:t>Perinatal B </a:t>
            </a:r>
            <a:r>
              <a:rPr lang="en-US" sz="1800" dirty="0">
                <a:ea typeface="Open Sans" panose="020B0606030504020204" pitchFamily="34" charset="0"/>
                <a:cs typeface="Open Sans" panose="020B0606030504020204" pitchFamily="34" charset="0"/>
              </a:rPr>
              <a:t>rare, but important to track</a:t>
            </a:r>
          </a:p>
          <a:p>
            <a:pPr marL="342900" lvl="2" indent="0" fontAlgn="auto">
              <a:lnSpc>
                <a:spcPct val="70000"/>
              </a:lnSpc>
              <a:spcBef>
                <a:spcPts val="450"/>
              </a:spcBef>
              <a:spcAft>
                <a:spcPts val="450"/>
              </a:spcAft>
              <a:buClr>
                <a:srgbClr val="9B4E9E"/>
              </a:buClr>
              <a:buNone/>
            </a:pPr>
            <a:endParaRPr lang="en-US" sz="2000" dirty="0">
              <a:ea typeface="Open Sans" panose="020B0606030504020204" pitchFamily="34" charset="0"/>
              <a:cs typeface="Open Sans" panose="020B0606030504020204" pitchFamily="34" charset="0"/>
            </a:endParaRPr>
          </a:p>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000" dirty="0"/>
              <a:t>Annual increases in incidence of acute </a:t>
            </a:r>
            <a:r>
              <a:rPr lang="en-US" sz="2000" b="1" dirty="0">
                <a:solidFill>
                  <a:srgbClr val="007889"/>
                </a:solidFill>
              </a:rPr>
              <a:t>hepatitis C</a:t>
            </a:r>
            <a:r>
              <a:rPr lang="en-US" sz="2000" dirty="0"/>
              <a:t>, primarily related to injection drug use and opioid epidemic</a:t>
            </a:r>
          </a:p>
          <a:p>
            <a:pPr marL="560785" lvl="2" indent="-217885" fontAlgn="auto">
              <a:lnSpc>
                <a:spcPct val="70000"/>
              </a:lnSpc>
              <a:spcBef>
                <a:spcPts val="450"/>
              </a:spcBef>
              <a:spcAft>
                <a:spcPts val="450"/>
              </a:spcAft>
              <a:buClr>
                <a:srgbClr val="9B4E9E"/>
              </a:buClr>
              <a:buFont typeface="Wingdings" panose="05000000000000000000" pitchFamily="2" charset="2"/>
              <a:buChar char="§"/>
            </a:pPr>
            <a:r>
              <a:rPr lang="en-US" sz="1800" dirty="0"/>
              <a:t>~123,000 </a:t>
            </a:r>
            <a:r>
              <a:rPr lang="en-US" sz="1800" b="1" dirty="0">
                <a:solidFill>
                  <a:srgbClr val="007889"/>
                </a:solidFill>
              </a:rPr>
              <a:t>chronic hepatitis C </a:t>
            </a:r>
            <a:r>
              <a:rPr lang="en-US" sz="1800" dirty="0"/>
              <a:t>cases reported/year</a:t>
            </a:r>
          </a:p>
          <a:p>
            <a:pPr marL="560785" lvl="2" indent="-217885" fontAlgn="auto">
              <a:lnSpc>
                <a:spcPct val="70000"/>
              </a:lnSpc>
              <a:spcBef>
                <a:spcPts val="450"/>
              </a:spcBef>
              <a:spcAft>
                <a:spcPts val="450"/>
              </a:spcAft>
              <a:buClr>
                <a:srgbClr val="9B4E9E"/>
              </a:buClr>
              <a:buFont typeface="Wingdings" panose="05000000000000000000" pitchFamily="2" charset="2"/>
              <a:buChar char="§"/>
            </a:pPr>
            <a:r>
              <a:rPr lang="en-US" sz="1800" b="1" dirty="0">
                <a:solidFill>
                  <a:srgbClr val="007889"/>
                </a:solidFill>
              </a:rPr>
              <a:t> </a:t>
            </a:r>
            <a:r>
              <a:rPr lang="en-US" sz="1800" dirty="0"/>
              <a:t>New </a:t>
            </a:r>
            <a:r>
              <a:rPr lang="en-US" sz="1800" b="1" dirty="0">
                <a:solidFill>
                  <a:srgbClr val="007889"/>
                </a:solidFill>
              </a:rPr>
              <a:t>perinatal hepatitis C </a:t>
            </a:r>
            <a:r>
              <a:rPr lang="en-US" sz="1800" dirty="0"/>
              <a:t>case definition, 2018</a:t>
            </a:r>
          </a:p>
          <a:p>
            <a:pPr marL="0" lvl="1" indent="0" fontAlgn="auto">
              <a:lnSpc>
                <a:spcPct val="70000"/>
              </a:lnSpc>
              <a:spcBef>
                <a:spcPts val="450"/>
              </a:spcBef>
              <a:spcAft>
                <a:spcPts val="450"/>
              </a:spcAft>
              <a:buClr>
                <a:srgbClr val="9B4E9E"/>
              </a:buClr>
              <a:buNone/>
            </a:pPr>
            <a:endParaRPr lang="en-US" sz="800" dirty="0">
              <a:ea typeface="Open Sans" panose="020B0606030504020204" pitchFamily="34" charset="0"/>
              <a:cs typeface="Open Sans" panose="020B0606030504020204" pitchFamily="34" charset="0"/>
            </a:endParaRPr>
          </a:p>
          <a:p>
            <a:pPr marL="217885" lvl="1" indent="-217885" fontAlgn="auto">
              <a:lnSpc>
                <a:spcPct val="70000"/>
              </a:lnSpc>
              <a:spcBef>
                <a:spcPts val="450"/>
              </a:spcBef>
              <a:spcAft>
                <a:spcPts val="450"/>
              </a:spcAft>
              <a:buClr>
                <a:srgbClr val="9B4E9E"/>
              </a:buClr>
              <a:buFont typeface="Wingdings" panose="05000000000000000000" pitchFamily="2" charset="2"/>
              <a:buChar char="§"/>
            </a:pPr>
            <a:endParaRPr lang="en-US" dirty="0"/>
          </a:p>
          <a:p>
            <a:pPr fontAlgn="auto">
              <a:spcAft>
                <a:spcPts val="0"/>
              </a:spcAft>
              <a:buClr>
                <a:srgbClr val="9A4E9E"/>
              </a:buClr>
            </a:pPr>
            <a:endParaRPr lang="en-US" dirty="0"/>
          </a:p>
        </p:txBody>
      </p:sp>
      <p:sp>
        <p:nvSpPr>
          <p:cNvPr id="4" name="Title 1">
            <a:extLst>
              <a:ext uri="{FF2B5EF4-FFF2-40B4-BE49-F238E27FC236}">
                <a16:creationId xmlns:a16="http://schemas.microsoft.com/office/drawing/2014/main" id="{D7417ED8-0694-493D-B672-AE17BDAEA70D}"/>
              </a:ext>
            </a:extLst>
          </p:cNvPr>
          <p:cNvSpPr txBox="1">
            <a:spLocks noGrp="1"/>
          </p:cNvSpPr>
          <p:nvPr>
            <p:ph type="title" idx="4294967295"/>
          </p:nvPr>
        </p:nvSpPr>
        <p:spPr>
          <a:xfrm>
            <a:off x="250419" y="216898"/>
            <a:ext cx="7769618" cy="5244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Changing epidemiology of viral hepatitis</a:t>
            </a:r>
          </a:p>
        </p:txBody>
      </p:sp>
      <p:sp>
        <p:nvSpPr>
          <p:cNvPr id="5" name="TextBox 4">
            <a:extLst>
              <a:ext uri="{FF2B5EF4-FFF2-40B4-BE49-F238E27FC236}">
                <a16:creationId xmlns:a16="http://schemas.microsoft.com/office/drawing/2014/main" id="{66D2CD53-7579-4007-BF76-7742AFFE4160}"/>
              </a:ext>
            </a:extLst>
          </p:cNvPr>
          <p:cNvSpPr txBox="1"/>
          <p:nvPr/>
        </p:nvSpPr>
        <p:spPr>
          <a:xfrm>
            <a:off x="4779818" y="4701393"/>
            <a:ext cx="4251960"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hlinkClick r:id="rId3"/>
              </a:rPr>
              <a:t>www.cdc.gov/hepatitis/statistics/2019surveillance/index.htm</a:t>
            </a:r>
            <a:r>
              <a:rPr kumimoji="0" lang="en-US" sz="12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rPr>
              <a:t> </a:t>
            </a:r>
          </a:p>
        </p:txBody>
      </p:sp>
      <p:sp>
        <p:nvSpPr>
          <p:cNvPr id="6" name="Slide Number Placeholder 3">
            <a:extLst>
              <a:ext uri="{FF2B5EF4-FFF2-40B4-BE49-F238E27FC236}">
                <a16:creationId xmlns:a16="http://schemas.microsoft.com/office/drawing/2014/main" id="{849C9BCD-898D-46EF-87F3-EDDB69E2A8F6}"/>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11</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373910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215394" y="153571"/>
            <a:ext cx="8695849" cy="517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Changes in Risk factors, Case definitions, Terms</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149261" y="895350"/>
            <a:ext cx="4613239" cy="416835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200" dirty="0"/>
              <a:t>Change in risk factors</a:t>
            </a:r>
          </a:p>
          <a:p>
            <a:pPr lvl="1"/>
            <a:r>
              <a:rPr lang="en-US" sz="2000" i="0" dirty="0">
                <a:solidFill>
                  <a:srgbClr val="000000"/>
                </a:solidFill>
                <a:effectLst/>
              </a:rPr>
              <a:t>Hepatitis A</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People who use drugs (injection or non-injection)</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People experiencing unstable </a:t>
            </a:r>
            <a:br>
              <a:rPr lang="en-US" sz="1800" dirty="0">
                <a:ea typeface="Open Sans" panose="020B0606030504020204" pitchFamily="34" charset="0"/>
                <a:cs typeface="Open Sans" panose="020B0606030504020204" pitchFamily="34" charset="0"/>
              </a:rPr>
            </a:br>
            <a:r>
              <a:rPr lang="en-US" sz="1800" dirty="0">
                <a:ea typeface="Open Sans" panose="020B0606030504020204" pitchFamily="34" charset="0"/>
                <a:cs typeface="Open Sans" panose="020B0606030504020204" pitchFamily="34" charset="0"/>
              </a:rPr>
              <a:t>housing or homelessness</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Men who have sex with men (MSM)</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People who are currently or were recently incarcerated</a:t>
            </a:r>
          </a:p>
          <a:p>
            <a:pPr lvl="1"/>
            <a:r>
              <a:rPr lang="en-US" sz="2000" dirty="0"/>
              <a:t>Hepatitis B &amp; C transmission</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Elimination of blood transfusion</a:t>
            </a:r>
            <a:br>
              <a:rPr lang="en-US" sz="1800" dirty="0">
                <a:ea typeface="Open Sans" panose="020B0606030504020204" pitchFamily="34" charset="0"/>
                <a:cs typeface="Open Sans" panose="020B0606030504020204" pitchFamily="34" charset="0"/>
              </a:rPr>
            </a:br>
            <a:r>
              <a:rPr lang="en-US" sz="1800" dirty="0">
                <a:ea typeface="Open Sans" panose="020B0606030504020204" pitchFamily="34" charset="0"/>
                <a:cs typeface="Open Sans" panose="020B0606030504020204" pitchFamily="34" charset="0"/>
              </a:rPr>
              <a:t> and surgery </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Inclusion of organ and tissue transplant recipients</a:t>
            </a:r>
          </a:p>
          <a:p>
            <a:pPr marL="342900" lvl="2" indent="0" fontAlgn="auto">
              <a:lnSpc>
                <a:spcPct val="70000"/>
              </a:lnSpc>
              <a:spcBef>
                <a:spcPts val="450"/>
              </a:spcBef>
              <a:spcAft>
                <a:spcPts val="450"/>
              </a:spcAft>
              <a:buClr>
                <a:srgbClr val="9B4E9E"/>
              </a:buClr>
              <a:buNone/>
            </a:pPr>
            <a:endParaRPr lang="en-US" sz="800" dirty="0">
              <a:ea typeface="Open Sans" panose="020B0606030504020204" pitchFamily="34" charset="0"/>
              <a:cs typeface="Open Sans" panose="020B0606030504020204" pitchFamily="34" charset="0"/>
            </a:endParaRPr>
          </a:p>
          <a:p>
            <a:pPr marL="217885" lvl="1" indent="-217885" fontAlgn="auto">
              <a:lnSpc>
                <a:spcPct val="70000"/>
              </a:lnSpc>
              <a:spcBef>
                <a:spcPts val="450"/>
              </a:spcBef>
              <a:spcAft>
                <a:spcPts val="450"/>
              </a:spcAft>
              <a:buClr>
                <a:srgbClr val="9B4E9E"/>
              </a:buClr>
              <a:buFont typeface="Wingdings" panose="05000000000000000000" pitchFamily="2" charset="2"/>
              <a:buChar char="§"/>
            </a:pPr>
            <a:endParaRPr lang="en-US" dirty="0"/>
          </a:p>
          <a:p>
            <a:pPr fontAlgn="auto">
              <a:spcAft>
                <a:spcPts val="0"/>
              </a:spcAft>
              <a:buClr>
                <a:srgbClr val="9A4E9E"/>
              </a:buClr>
            </a:pPr>
            <a:endParaRPr lang="en-US" dirty="0"/>
          </a:p>
        </p:txBody>
      </p:sp>
      <p:sp>
        <p:nvSpPr>
          <p:cNvPr id="8" name="Content Placeholder 2">
            <a:extLst>
              <a:ext uri="{FF2B5EF4-FFF2-40B4-BE49-F238E27FC236}">
                <a16:creationId xmlns:a16="http://schemas.microsoft.com/office/drawing/2014/main" id="{13969E71-235D-4706-A6EE-DDFEFBEBCCFB}"/>
              </a:ext>
            </a:extLst>
          </p:cNvPr>
          <p:cNvSpPr txBox="1">
            <a:spLocks/>
          </p:cNvSpPr>
          <p:nvPr/>
        </p:nvSpPr>
        <p:spPr>
          <a:xfrm>
            <a:off x="4563318" y="722773"/>
            <a:ext cx="4641814" cy="416835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0" fontAlgn="auto">
              <a:lnSpc>
                <a:spcPct val="70000"/>
              </a:lnSpc>
              <a:spcBef>
                <a:spcPts val="450"/>
              </a:spcBef>
              <a:spcAft>
                <a:spcPts val="450"/>
              </a:spcAft>
              <a:buClr>
                <a:srgbClr val="9B4E9E"/>
              </a:buClr>
              <a:buNone/>
            </a:pPr>
            <a:endParaRPr lang="en-US" sz="800" dirty="0">
              <a:ea typeface="Open Sans" panose="020B0606030504020204" pitchFamily="34" charset="0"/>
              <a:cs typeface="Open Sans" panose="020B0606030504020204" pitchFamily="34" charset="0"/>
            </a:endParaRPr>
          </a:p>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200" dirty="0"/>
              <a:t>New and updated CSTE case definitions</a:t>
            </a:r>
          </a:p>
          <a:p>
            <a:pPr marL="560785" lvl="2" indent="-217885" fontAlgn="auto">
              <a:lnSpc>
                <a:spcPct val="70000"/>
              </a:lnSpc>
              <a:spcBef>
                <a:spcPts val="450"/>
              </a:spcBef>
              <a:spcAft>
                <a:spcPts val="450"/>
              </a:spcAft>
              <a:buClr>
                <a:srgbClr val="9B4E9E"/>
              </a:buClr>
              <a:buFont typeface="Wingdings" panose="05000000000000000000" pitchFamily="2" charset="2"/>
              <a:buChar char="§"/>
            </a:pPr>
            <a:r>
              <a:rPr lang="en-US" sz="2000" dirty="0"/>
              <a:t>New: perinatal hepatitis C, 2018</a:t>
            </a:r>
          </a:p>
          <a:p>
            <a:pPr marL="560785" lvl="2" indent="-217885" fontAlgn="auto">
              <a:lnSpc>
                <a:spcPct val="70000"/>
              </a:lnSpc>
              <a:spcBef>
                <a:spcPts val="450"/>
              </a:spcBef>
              <a:spcAft>
                <a:spcPts val="450"/>
              </a:spcAft>
              <a:buClr>
                <a:srgbClr val="9B4E9E"/>
              </a:buClr>
              <a:buFont typeface="Wingdings" panose="05000000000000000000" pitchFamily="2" charset="2"/>
              <a:buChar char="§"/>
            </a:pPr>
            <a:r>
              <a:rPr lang="en-US" sz="2000" dirty="0"/>
              <a:t>Updates</a:t>
            </a:r>
          </a:p>
          <a:p>
            <a:pPr marL="903685" lvl="3" indent="-217885" fontAlgn="auto">
              <a:lnSpc>
                <a:spcPct val="70000"/>
              </a:lnSpc>
              <a:spcBef>
                <a:spcPts val="450"/>
              </a:spcBef>
              <a:spcAft>
                <a:spcPts val="450"/>
              </a:spcAft>
              <a:buClr>
                <a:srgbClr val="9B4E9E"/>
              </a:buClr>
              <a:buFont typeface="Wingdings" panose="05000000000000000000" pitchFamily="2" charset="2"/>
              <a:buChar char="§"/>
            </a:pPr>
            <a:r>
              <a:rPr lang="en-US" sz="1850" dirty="0"/>
              <a:t>hepatitis A (2019)  </a:t>
            </a:r>
          </a:p>
          <a:p>
            <a:pPr marL="903685" lvl="3" indent="-217885" fontAlgn="auto">
              <a:lnSpc>
                <a:spcPct val="70000"/>
              </a:lnSpc>
              <a:spcBef>
                <a:spcPts val="450"/>
              </a:spcBef>
              <a:spcAft>
                <a:spcPts val="450"/>
              </a:spcAft>
              <a:buClr>
                <a:srgbClr val="9B4E9E"/>
              </a:buClr>
              <a:buFont typeface="Wingdings" panose="05000000000000000000" pitchFamily="2" charset="2"/>
              <a:buChar char="§"/>
            </a:pPr>
            <a:r>
              <a:rPr lang="en-US" sz="1850" dirty="0"/>
              <a:t>hepatitis C case - acute &amp; chronic definitions (2020)</a:t>
            </a:r>
          </a:p>
          <a:p>
            <a:pPr marL="903685" lvl="3" indent="-217885" fontAlgn="auto">
              <a:lnSpc>
                <a:spcPct val="70000"/>
              </a:lnSpc>
              <a:spcBef>
                <a:spcPts val="450"/>
              </a:spcBef>
              <a:spcAft>
                <a:spcPts val="450"/>
              </a:spcAft>
              <a:buClr>
                <a:srgbClr val="9B4E9E"/>
              </a:buClr>
              <a:buFont typeface="Wingdings" panose="05000000000000000000" pitchFamily="2" charset="2"/>
              <a:buChar char="§"/>
            </a:pPr>
            <a:r>
              <a:rPr lang="en-US" sz="1850" dirty="0"/>
              <a:t>new criteria: bilirubin level</a:t>
            </a:r>
          </a:p>
          <a:p>
            <a:pPr marL="0" lvl="1" indent="0" fontAlgn="auto">
              <a:lnSpc>
                <a:spcPct val="70000"/>
              </a:lnSpc>
              <a:spcBef>
                <a:spcPts val="450"/>
              </a:spcBef>
              <a:spcAft>
                <a:spcPts val="450"/>
              </a:spcAft>
              <a:buClr>
                <a:srgbClr val="9B4E9E"/>
              </a:buClr>
              <a:buNone/>
            </a:pPr>
            <a:endParaRPr lang="en-US" sz="800" dirty="0">
              <a:ea typeface="Open Sans" panose="020B0606030504020204" pitchFamily="34" charset="0"/>
              <a:cs typeface="Open Sans" panose="020B0606030504020204" pitchFamily="34" charset="0"/>
            </a:endParaRPr>
          </a:p>
          <a:p>
            <a:pPr marL="285750" lvl="1" indent="-285750" fontAlgn="auto">
              <a:lnSpc>
                <a:spcPct val="70000"/>
              </a:lnSpc>
              <a:spcBef>
                <a:spcPts val="450"/>
              </a:spcBef>
              <a:spcAft>
                <a:spcPts val="450"/>
              </a:spcAft>
              <a:buClr>
                <a:srgbClr val="9B4E9E"/>
              </a:buClr>
              <a:buFont typeface="Wingdings" panose="05000000000000000000" pitchFamily="2" charset="2"/>
              <a:buChar char="§"/>
            </a:pPr>
            <a:r>
              <a:rPr lang="en-US" sz="2000" dirty="0">
                <a:ea typeface="Open Sans" panose="020B0606030504020204" pitchFamily="34" charset="0"/>
                <a:cs typeface="Open Sans" panose="020B0606030504020204" pitchFamily="34" charset="0"/>
              </a:rPr>
              <a:t>Update terminology </a:t>
            </a:r>
          </a:p>
          <a:p>
            <a:pPr marL="628650" lvl="2" indent="-28575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Inclusive, person-first language</a:t>
            </a:r>
          </a:p>
          <a:p>
            <a:pPr marL="628650" lvl="2" indent="-28575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Health equity terms &amp; language</a:t>
            </a:r>
            <a:endParaRPr lang="en-US" sz="1800" dirty="0"/>
          </a:p>
          <a:p>
            <a:pPr marL="217885" lvl="1" indent="-217885" fontAlgn="auto">
              <a:lnSpc>
                <a:spcPct val="70000"/>
              </a:lnSpc>
              <a:spcBef>
                <a:spcPts val="450"/>
              </a:spcBef>
              <a:spcAft>
                <a:spcPts val="450"/>
              </a:spcAft>
              <a:buClr>
                <a:srgbClr val="9B4E9E"/>
              </a:buClr>
              <a:buFont typeface="Wingdings" panose="05000000000000000000" pitchFamily="2" charset="2"/>
              <a:buChar char="§"/>
            </a:pPr>
            <a:endParaRPr lang="en-US" dirty="0"/>
          </a:p>
          <a:p>
            <a:pPr fontAlgn="auto">
              <a:spcAft>
                <a:spcPts val="0"/>
              </a:spcAft>
              <a:buClr>
                <a:srgbClr val="9A4E9E"/>
              </a:buClr>
            </a:pPr>
            <a:endParaRPr lang="en-US" dirty="0"/>
          </a:p>
        </p:txBody>
      </p:sp>
      <p:sp>
        <p:nvSpPr>
          <p:cNvPr id="5" name="Slide Number Placeholder 3">
            <a:extLst>
              <a:ext uri="{FF2B5EF4-FFF2-40B4-BE49-F238E27FC236}">
                <a16:creationId xmlns:a16="http://schemas.microsoft.com/office/drawing/2014/main" id="{C1B49EEA-7B06-408A-95A0-340E694F8310}"/>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12</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59841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p:cNvSpPr>
          <p:nvPr/>
        </p:nvSpPr>
        <p:spPr>
          <a:xfrm>
            <a:off x="457200" y="232756"/>
            <a:ext cx="8229600" cy="62345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Why implement the Hepatitis MMG v2.0?</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215395" y="847898"/>
            <a:ext cx="8754038" cy="39384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000" dirty="0"/>
              <a:t>Hepatitis v1.0 was the first NNDSS condition specific MMG finalized in 2017</a:t>
            </a:r>
          </a:p>
          <a:p>
            <a:pPr marL="560785" lvl="2" indent="-217885" fontAlgn="auto">
              <a:lnSpc>
                <a:spcPct val="70000"/>
              </a:lnSpc>
              <a:spcBef>
                <a:spcPts val="450"/>
              </a:spcBef>
              <a:spcAft>
                <a:spcPts val="450"/>
              </a:spcAft>
              <a:buClr>
                <a:srgbClr val="9B4E9E"/>
              </a:buClr>
              <a:buFont typeface="Wingdings" panose="05000000000000000000" pitchFamily="2" charset="2"/>
              <a:buChar char="§"/>
            </a:pPr>
            <a:r>
              <a:rPr lang="en-US" sz="1800" dirty="0"/>
              <a:t>Re-format the MMG to standardize with current MMG practices and other condition specific guides</a:t>
            </a:r>
          </a:p>
          <a:p>
            <a:pPr marL="217885" lvl="1" indent="-217885" fontAlgn="auto">
              <a:lnSpc>
                <a:spcPct val="70000"/>
              </a:lnSpc>
              <a:spcBef>
                <a:spcPts val="300"/>
              </a:spcBef>
              <a:spcAft>
                <a:spcPts val="300"/>
              </a:spcAft>
              <a:buClr>
                <a:srgbClr val="9B4E9E"/>
              </a:buClr>
              <a:buFont typeface="Wingdings" panose="05000000000000000000" pitchFamily="2" charset="2"/>
              <a:buChar char="§"/>
            </a:pPr>
            <a:endParaRPr lang="en-US" sz="2000" dirty="0"/>
          </a:p>
          <a:p>
            <a:pPr marL="217885" lvl="1" indent="-217885" fontAlgn="auto">
              <a:lnSpc>
                <a:spcPct val="70000"/>
              </a:lnSpc>
              <a:spcBef>
                <a:spcPts val="300"/>
              </a:spcBef>
              <a:spcAft>
                <a:spcPts val="300"/>
              </a:spcAft>
              <a:buClr>
                <a:srgbClr val="9B4E9E"/>
              </a:buClr>
              <a:buFont typeface="Wingdings" panose="05000000000000000000" pitchFamily="2" charset="2"/>
              <a:buChar char="§"/>
            </a:pPr>
            <a:r>
              <a:rPr lang="en-US" sz="2000" dirty="0"/>
              <a:t>More relevant and timely data to inform viral hepatitis surveillance and prevention</a:t>
            </a:r>
          </a:p>
          <a:p>
            <a:pPr marL="217885" lvl="1" indent="-217885" fontAlgn="auto">
              <a:lnSpc>
                <a:spcPct val="70000"/>
              </a:lnSpc>
              <a:spcBef>
                <a:spcPts val="300"/>
              </a:spcBef>
              <a:spcAft>
                <a:spcPts val="300"/>
              </a:spcAft>
              <a:buClr>
                <a:srgbClr val="9B4E9E"/>
              </a:buClr>
              <a:buFont typeface="Wingdings" panose="05000000000000000000" pitchFamily="2" charset="2"/>
              <a:buChar char="§"/>
            </a:pPr>
            <a:endParaRPr lang="en-US" sz="2000" dirty="0"/>
          </a:p>
          <a:p>
            <a:pPr marL="217885" lvl="1" indent="-217885" fontAlgn="auto">
              <a:lnSpc>
                <a:spcPct val="70000"/>
              </a:lnSpc>
              <a:spcBef>
                <a:spcPts val="300"/>
              </a:spcBef>
              <a:spcAft>
                <a:spcPts val="300"/>
              </a:spcAft>
              <a:buClr>
                <a:srgbClr val="9B4E9E"/>
              </a:buClr>
              <a:buFont typeface="Wingdings" panose="05000000000000000000" pitchFamily="2" charset="2"/>
              <a:buChar char="§"/>
            </a:pPr>
            <a:r>
              <a:rPr lang="en-US" sz="2000" dirty="0"/>
              <a:t>Allows for the submission and monitoring of performance measures under new Integrated Viral Hepatitis Cooperative Agreement</a:t>
            </a:r>
            <a:r>
              <a:rPr lang="en-US" sz="2000" baseline="30000" dirty="0"/>
              <a:t>1</a:t>
            </a:r>
          </a:p>
          <a:p>
            <a:pPr marL="0" lvl="1" indent="0" fontAlgn="auto">
              <a:lnSpc>
                <a:spcPct val="70000"/>
              </a:lnSpc>
              <a:spcBef>
                <a:spcPts val="300"/>
              </a:spcBef>
              <a:spcAft>
                <a:spcPts val="300"/>
              </a:spcAft>
              <a:buClr>
                <a:srgbClr val="9B4E9E"/>
              </a:buClr>
              <a:buNone/>
            </a:pPr>
            <a:endParaRPr lang="en-US" sz="2000" dirty="0"/>
          </a:p>
          <a:p>
            <a:pPr marL="217885" lvl="1" indent="-217885" fontAlgn="auto">
              <a:lnSpc>
                <a:spcPct val="70000"/>
              </a:lnSpc>
              <a:spcBef>
                <a:spcPts val="300"/>
              </a:spcBef>
              <a:spcAft>
                <a:spcPts val="300"/>
              </a:spcAft>
              <a:buClr>
                <a:srgbClr val="9B4E9E"/>
              </a:buClr>
              <a:buFont typeface="Wingdings" panose="05000000000000000000" pitchFamily="2" charset="2"/>
              <a:buChar char="§"/>
            </a:pPr>
            <a:r>
              <a:rPr lang="en-US" sz="2000" dirty="0"/>
              <a:t>Makes data available to CDC program sooner to help identify changes in frequency,  geographic expansion, and monitor data quality</a:t>
            </a:r>
          </a:p>
          <a:p>
            <a:pPr marL="560785" lvl="2" indent="-217885" fontAlgn="auto">
              <a:lnSpc>
                <a:spcPct val="70000"/>
              </a:lnSpc>
              <a:spcBef>
                <a:spcPts val="300"/>
              </a:spcBef>
              <a:spcAft>
                <a:spcPts val="300"/>
              </a:spcAft>
              <a:buClr>
                <a:srgbClr val="9B4E9E"/>
              </a:buClr>
              <a:buFont typeface="Wingdings" panose="05000000000000000000" pitchFamily="2" charset="2"/>
              <a:buChar char="§"/>
            </a:pPr>
            <a:r>
              <a:rPr lang="en-US" sz="1700" dirty="0"/>
              <a:t>Data for action</a:t>
            </a:r>
          </a:p>
          <a:p>
            <a:pPr marL="342900" lvl="2" indent="0" fontAlgn="auto">
              <a:lnSpc>
                <a:spcPct val="70000"/>
              </a:lnSpc>
              <a:spcBef>
                <a:spcPts val="300"/>
              </a:spcBef>
              <a:spcAft>
                <a:spcPts val="300"/>
              </a:spcAft>
              <a:buClr>
                <a:srgbClr val="9B4E9E"/>
              </a:buClr>
              <a:buNone/>
            </a:pPr>
            <a:endParaRPr lang="en-US" sz="800" dirty="0"/>
          </a:p>
        </p:txBody>
      </p:sp>
      <p:sp>
        <p:nvSpPr>
          <p:cNvPr id="7" name="Title 6">
            <a:extLst>
              <a:ext uri="{FF2B5EF4-FFF2-40B4-BE49-F238E27FC236}">
                <a16:creationId xmlns:a16="http://schemas.microsoft.com/office/drawing/2014/main" id="{2A42A4BB-F36B-4AAA-8A0C-5B25CCE02C9D}"/>
              </a:ext>
            </a:extLst>
          </p:cNvPr>
          <p:cNvSpPr txBox="1">
            <a:spLocks noGrp="1"/>
          </p:cNvSpPr>
          <p:nvPr>
            <p:ph type="title" idx="4294967295"/>
          </p:nvPr>
        </p:nvSpPr>
        <p:spPr>
          <a:xfrm>
            <a:off x="3923607" y="4710034"/>
            <a:ext cx="4763193"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yriad Web Pro" panose="020B0503030403020204" pitchFamily="34" charset="0"/>
                <a:ea typeface="+mn-ea"/>
                <a:cs typeface="+mn-cs"/>
                <a:hlinkClick r:id="rId3"/>
              </a:rPr>
              <a:t>https://www.cdc.gov/hepatitis/policy/2103_CoAg.htm</a:t>
            </a:r>
            <a:endParaRPr kumimoji="0" lang="en-US" sz="12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endParaRPr>
          </a:p>
        </p:txBody>
      </p:sp>
      <p:sp>
        <p:nvSpPr>
          <p:cNvPr id="6" name="Slide Number Placeholder 3">
            <a:extLst>
              <a:ext uri="{FF2B5EF4-FFF2-40B4-BE49-F238E27FC236}">
                <a16:creationId xmlns:a16="http://schemas.microsoft.com/office/drawing/2014/main" id="{56040807-E877-4517-AEEC-E28AB2648511}"/>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13</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51738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Hepatitis MMG Overview and Components </a:t>
            </a:r>
          </a:p>
        </p:txBody>
      </p:sp>
    </p:spTree>
    <p:extLst>
      <p:ext uri="{BB962C8B-B14F-4D97-AF65-F5344CB8AC3E}">
        <p14:creationId xmlns:p14="http://schemas.microsoft.com/office/powerpoint/2010/main" val="41350468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Hepatitis MMG v2.0 Overview</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1038309"/>
            <a:ext cx="8355027" cy="3756327"/>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fontAlgn="auto">
              <a:spcBef>
                <a:spcPts val="450"/>
              </a:spcBef>
              <a:spcAft>
                <a:spcPts val="450"/>
              </a:spcAft>
              <a:buClr>
                <a:srgbClr val="9B4E9E"/>
              </a:buClr>
              <a:buFont typeface="Wingdings" panose="05000000000000000000" pitchFamily="2" charset="2"/>
              <a:buChar char="§"/>
              <a:defRPr/>
            </a:pPr>
            <a:r>
              <a:rPr lang="en-US" sz="2000" dirty="0"/>
              <a:t>Major version update (v2.0) of MMG for sending data elements via HL7 for the following conditions:</a:t>
            </a:r>
          </a:p>
          <a:p>
            <a:pPr marL="560705" lvl="2" indent="-217805" fontAlgn="auto">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Hepatitis A </a:t>
            </a:r>
            <a:endParaRPr lang="en-US" sz="18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Hepatitis B, Acute, Chronic, and Perinatal</a:t>
            </a:r>
            <a:endParaRPr lang="en-US" sz="18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Hepatitis C, Acute, Chronic, and Perinatal</a:t>
            </a:r>
          </a:p>
        </p:txBody>
      </p:sp>
      <p:sp>
        <p:nvSpPr>
          <p:cNvPr id="5" name="Slide Number Placeholder 3">
            <a:extLst>
              <a:ext uri="{FF2B5EF4-FFF2-40B4-BE49-F238E27FC236}">
                <a16:creationId xmlns:a16="http://schemas.microsoft.com/office/drawing/2014/main" id="{D29C3694-51D0-41AC-9F59-63B31A3AA0C3}"/>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15</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33232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How to Use The Hepatitis MMG</a:t>
            </a:r>
          </a:p>
        </p:txBody>
      </p:sp>
      <p:sp>
        <p:nvSpPr>
          <p:cNvPr id="13" name="Chevron 9">
            <a:extLst>
              <a:ext uri="{FF2B5EF4-FFF2-40B4-BE49-F238E27FC236}">
                <a16:creationId xmlns:a16="http://schemas.microsoft.com/office/drawing/2014/main" id="{8BA85DD3-2C34-47C7-9519-ABD2234C9135}"/>
              </a:ext>
            </a:extLst>
          </p:cNvPr>
          <p:cNvSpPr/>
          <p:nvPr/>
        </p:nvSpPr>
        <p:spPr>
          <a:xfrm>
            <a:off x="1118839" y="2077060"/>
            <a:ext cx="2308826" cy="1139966"/>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GenV2</a:t>
            </a:r>
          </a:p>
        </p:txBody>
      </p:sp>
      <p:sp>
        <p:nvSpPr>
          <p:cNvPr id="14" name="Chevron 18">
            <a:extLst>
              <a:ext uri="{FF2B5EF4-FFF2-40B4-BE49-F238E27FC236}">
                <a16:creationId xmlns:a16="http://schemas.microsoft.com/office/drawing/2014/main" id="{99DF56BF-4E7C-4DBB-888F-CAE4012675BA}"/>
              </a:ext>
            </a:extLst>
          </p:cNvPr>
          <p:cNvSpPr/>
          <p:nvPr/>
        </p:nvSpPr>
        <p:spPr>
          <a:xfrm>
            <a:off x="2778702" y="2077061"/>
            <a:ext cx="3504796" cy="1139965"/>
          </a:xfrm>
          <a:prstGeom prst="chevron">
            <a:avLst/>
          </a:prstGeom>
          <a:solidFill>
            <a:schemeClr val="accent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Hepatitis core data elements</a:t>
            </a:r>
          </a:p>
        </p:txBody>
      </p:sp>
      <p:sp>
        <p:nvSpPr>
          <p:cNvPr id="18" name="Left Brace 17" descr="The components necessary to build one HL7 message include the core Generic v2, the hepatitis core data elements and the hepatitis condition specific data elements.">
            <a:extLst>
              <a:ext uri="{FF2B5EF4-FFF2-40B4-BE49-F238E27FC236}">
                <a16:creationId xmlns:a16="http://schemas.microsoft.com/office/drawing/2014/main" id="{496740CF-ABB4-4A43-B0A3-30EE1E3320F2}"/>
              </a:ext>
            </a:extLst>
          </p:cNvPr>
          <p:cNvSpPr/>
          <p:nvPr/>
        </p:nvSpPr>
        <p:spPr>
          <a:xfrm rot="16200000">
            <a:off x="4532975" y="-758234"/>
            <a:ext cx="265384" cy="8660685"/>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E92A3BF-7ACB-4D02-8C8C-443631635194}"/>
              </a:ext>
            </a:extLst>
          </p:cNvPr>
          <p:cNvSpPr txBox="1"/>
          <p:nvPr/>
        </p:nvSpPr>
        <p:spPr>
          <a:xfrm>
            <a:off x="3427665" y="3723394"/>
            <a:ext cx="2772169"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Calibri" panose="020F0502020204030204" pitchFamily="34" charset="0"/>
                <a:ea typeface="+mn-ea"/>
                <a:cs typeface="+mn-cs"/>
              </a:rPr>
              <a:t>One HL7 message</a:t>
            </a:r>
          </a:p>
        </p:txBody>
      </p:sp>
      <p:sp>
        <p:nvSpPr>
          <p:cNvPr id="5" name="Content Placeholder 2">
            <a:extLst>
              <a:ext uri="{FF2B5EF4-FFF2-40B4-BE49-F238E27FC236}">
                <a16:creationId xmlns:a16="http://schemas.microsoft.com/office/drawing/2014/main" id="{2C073547-E2FD-4F8E-B43B-6FE1BE2A435B}"/>
              </a:ext>
            </a:extLst>
          </p:cNvPr>
          <p:cNvSpPr txBox="1">
            <a:spLocks/>
          </p:cNvSpPr>
          <p:nvPr/>
        </p:nvSpPr>
        <p:spPr>
          <a:xfrm>
            <a:off x="-74816" y="919827"/>
            <a:ext cx="9218815" cy="3756327"/>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marR="0" lvl="1" indent="-217805" algn="l" defTabSz="685800" rtl="0" eaLnBrk="1" fontAlgn="auto" latinLnBrk="0" hangingPunct="1">
              <a:lnSpc>
                <a:spcPct val="90000"/>
              </a:lnSpc>
              <a:spcBef>
                <a:spcPts val="450"/>
              </a:spcBef>
              <a:spcAft>
                <a:spcPts val="450"/>
              </a:spcAft>
              <a:buClr>
                <a:srgbClr val="9B4E9E"/>
              </a:buClr>
              <a:buSzTx/>
              <a:buFont typeface="Wingdings"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514350" marR="0" lvl="1"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One case notification will pull data elements from the Gen V2 and Hepatitis MMG</a:t>
            </a:r>
            <a:endParaRPr kumimoji="0" lang="en-US" sz="2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217805" marR="0" lvl="1"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17805" marR="0" lvl="1" indent="-217805" algn="l" defTabSz="685800" rtl="0" eaLnBrk="1" fontAlgn="auto" latinLnBrk="0" hangingPunct="1">
              <a:lnSpc>
                <a:spcPct val="90000"/>
              </a:lnSpc>
              <a:spcBef>
                <a:spcPts val="450"/>
              </a:spcBef>
              <a:spcAft>
                <a:spcPts val="450"/>
              </a:spcAft>
              <a:buClr>
                <a:srgbClr val="9B4E9E"/>
              </a:buClr>
              <a:buSzTx/>
              <a:buFont typeface="Wingdings"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17805" marR="0" lvl="1" indent="-217805" algn="l" defTabSz="685800" rtl="0" eaLnBrk="1" fontAlgn="auto" latinLnBrk="0" hangingPunct="1">
              <a:lnSpc>
                <a:spcPct val="90000"/>
              </a:lnSpc>
              <a:spcBef>
                <a:spcPts val="450"/>
              </a:spcBef>
              <a:spcAft>
                <a:spcPts val="450"/>
              </a:spcAft>
              <a:buClr>
                <a:srgbClr val="9B4E9E"/>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9" name="Chevron 18">
            <a:extLst>
              <a:ext uri="{FF2B5EF4-FFF2-40B4-BE49-F238E27FC236}">
                <a16:creationId xmlns:a16="http://schemas.microsoft.com/office/drawing/2014/main" id="{3C201E65-DBDC-4E80-AAC1-376DC4E9D808}"/>
              </a:ext>
            </a:extLst>
          </p:cNvPr>
          <p:cNvSpPr/>
          <p:nvPr/>
        </p:nvSpPr>
        <p:spPr>
          <a:xfrm>
            <a:off x="5716337" y="2077060"/>
            <a:ext cx="2545068" cy="1139966"/>
          </a:xfrm>
          <a:prstGeom prst="chevron">
            <a:avLst/>
          </a:prstGeom>
          <a:solidFill>
            <a:schemeClr val="accent6">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ctr" defTabSz="8890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Condition-specific data elements</a:t>
            </a:r>
          </a:p>
        </p:txBody>
      </p:sp>
      <p:sp>
        <p:nvSpPr>
          <p:cNvPr id="10" name="Slide Number Placeholder 3">
            <a:extLst>
              <a:ext uri="{FF2B5EF4-FFF2-40B4-BE49-F238E27FC236}">
                <a16:creationId xmlns:a16="http://schemas.microsoft.com/office/drawing/2014/main" id="{3FA6E2FF-F6C6-496F-9B18-C52A937BDED3}"/>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16</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282266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Example Hepatitis B, Acute case notification</a:t>
            </a:r>
          </a:p>
        </p:txBody>
      </p:sp>
      <p:sp>
        <p:nvSpPr>
          <p:cNvPr id="10" name="Chevron 9">
            <a:extLst>
              <a:ext uri="{FF2B5EF4-FFF2-40B4-BE49-F238E27FC236}">
                <a16:creationId xmlns:a16="http://schemas.microsoft.com/office/drawing/2014/main" id="{44C07C11-518C-4023-BC7E-62D2DF8B2934}"/>
              </a:ext>
            </a:extLst>
          </p:cNvPr>
          <p:cNvSpPr/>
          <p:nvPr/>
        </p:nvSpPr>
        <p:spPr>
          <a:xfrm>
            <a:off x="578180" y="3439854"/>
            <a:ext cx="2281612" cy="991226"/>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GenV2</a:t>
            </a:r>
          </a:p>
        </p:txBody>
      </p:sp>
      <p:sp>
        <p:nvSpPr>
          <p:cNvPr id="11" name="Chevron 18">
            <a:extLst>
              <a:ext uri="{FF2B5EF4-FFF2-40B4-BE49-F238E27FC236}">
                <a16:creationId xmlns:a16="http://schemas.microsoft.com/office/drawing/2014/main" id="{C96982D3-8738-4A2B-8DFD-2774D9F62A22}"/>
              </a:ext>
            </a:extLst>
          </p:cNvPr>
          <p:cNvSpPr/>
          <p:nvPr/>
        </p:nvSpPr>
        <p:spPr>
          <a:xfrm>
            <a:off x="3012236" y="3428146"/>
            <a:ext cx="2559100" cy="991226"/>
          </a:xfrm>
          <a:prstGeom prst="chevron">
            <a:avLst/>
          </a:prstGeom>
          <a:solidFill>
            <a:schemeClr val="accent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Hepatitis core data elements</a:t>
            </a:r>
          </a:p>
        </p:txBody>
      </p:sp>
      <p:sp>
        <p:nvSpPr>
          <p:cNvPr id="21" name="Left Brace 20" descr="This slide contains an image of each component of a Hepatitis B, Acute HL7 message, including GenV2, Hepatitis core, and condition-specific data elements.">
            <a:extLst>
              <a:ext uri="{FF2B5EF4-FFF2-40B4-BE49-F238E27FC236}">
                <a16:creationId xmlns:a16="http://schemas.microsoft.com/office/drawing/2014/main" id="{CEBFD3D2-A98C-474D-8BD0-0DD529447D39}"/>
              </a:ext>
            </a:extLst>
          </p:cNvPr>
          <p:cNvSpPr/>
          <p:nvPr/>
        </p:nvSpPr>
        <p:spPr>
          <a:xfrm rot="16200000">
            <a:off x="4439308" y="231920"/>
            <a:ext cx="265384" cy="8660685"/>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DEFFB28-F6A2-4CBF-9F05-B49F276CE51F}"/>
              </a:ext>
            </a:extLst>
          </p:cNvPr>
          <p:cNvSpPr txBox="1"/>
          <p:nvPr/>
        </p:nvSpPr>
        <p:spPr>
          <a:xfrm>
            <a:off x="3535714" y="4612598"/>
            <a:ext cx="2035622"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Calibri" panose="020F0502020204030204" pitchFamily="34" charset="0"/>
                <a:ea typeface="+mn-ea"/>
                <a:cs typeface="+mn-cs"/>
              </a:rPr>
              <a:t>One HL7 message</a:t>
            </a:r>
          </a:p>
        </p:txBody>
      </p:sp>
      <p:sp>
        <p:nvSpPr>
          <p:cNvPr id="23" name="TextBox 22">
            <a:extLst>
              <a:ext uri="{FF2B5EF4-FFF2-40B4-BE49-F238E27FC236}">
                <a16:creationId xmlns:a16="http://schemas.microsoft.com/office/drawing/2014/main" id="{EEEFB36A-FC33-41E5-AA19-67E5A9DC1F72}"/>
              </a:ext>
            </a:extLst>
          </p:cNvPr>
          <p:cNvSpPr txBox="1"/>
          <p:nvPr/>
        </p:nvSpPr>
        <p:spPr>
          <a:xfrm>
            <a:off x="439435" y="880547"/>
            <a:ext cx="2652899" cy="212365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GenV2, examples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Case ID</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Age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Race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Ethnicity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Country of birth</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Pregnancy status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first reported to PHD</a:t>
            </a:r>
          </a:p>
        </p:txBody>
      </p:sp>
      <p:sp>
        <p:nvSpPr>
          <p:cNvPr id="24" name="TextBox 23">
            <a:extLst>
              <a:ext uri="{FF2B5EF4-FFF2-40B4-BE49-F238E27FC236}">
                <a16:creationId xmlns:a16="http://schemas.microsoft.com/office/drawing/2014/main" id="{4222F503-B334-4E1C-BDB1-6CCD893565C5}"/>
              </a:ext>
            </a:extLst>
          </p:cNvPr>
          <p:cNvSpPr txBox="1"/>
          <p:nvPr/>
        </p:nvSpPr>
        <p:spPr>
          <a:xfrm>
            <a:off x="2859792" y="863856"/>
            <a:ext cx="3021068" cy="2585323"/>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Hepatitis core, examples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SOGI</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Clinical Data: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Acute symptom onset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Peak ALT Level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Peak total bilirubin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Clinical Diagnostic Tests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Test type indicator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Test Result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Specimen collection date</a:t>
            </a:r>
          </a:p>
        </p:txBody>
      </p:sp>
      <p:sp>
        <p:nvSpPr>
          <p:cNvPr id="25" name="TextBox 24">
            <a:extLst>
              <a:ext uri="{FF2B5EF4-FFF2-40B4-BE49-F238E27FC236}">
                <a16:creationId xmlns:a16="http://schemas.microsoft.com/office/drawing/2014/main" id="{A1F71A0F-9558-433D-84D4-A9C77F0B732C}"/>
              </a:ext>
            </a:extLst>
          </p:cNvPr>
          <p:cNvSpPr txBox="1"/>
          <p:nvPr/>
        </p:nvSpPr>
        <p:spPr>
          <a:xfrm>
            <a:off x="5880860" y="853880"/>
            <a:ext cx="2958384" cy="2339102"/>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Condition specific, examples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Test Conversion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Received Hepatitis B vaccine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Risk Factors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Contact with drug sharing partner</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MSM</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Multiple sexual partners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Homelessness</a:t>
            </a:r>
          </a:p>
        </p:txBody>
      </p:sp>
      <p:sp>
        <p:nvSpPr>
          <p:cNvPr id="13" name="Chevron 18">
            <a:extLst>
              <a:ext uri="{FF2B5EF4-FFF2-40B4-BE49-F238E27FC236}">
                <a16:creationId xmlns:a16="http://schemas.microsoft.com/office/drawing/2014/main" id="{CE0DD929-E68C-42C2-A16D-B7257BF4A0FB}"/>
              </a:ext>
            </a:extLst>
          </p:cNvPr>
          <p:cNvSpPr/>
          <p:nvPr/>
        </p:nvSpPr>
        <p:spPr>
          <a:xfrm>
            <a:off x="6006720" y="3428146"/>
            <a:ext cx="2559100" cy="1006804"/>
          </a:xfrm>
          <a:prstGeom prst="chevron">
            <a:avLst/>
          </a:prstGeom>
          <a:solidFill>
            <a:schemeClr val="accent6">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ctr" defTabSz="8890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Condition-specific data elements</a:t>
            </a:r>
          </a:p>
        </p:txBody>
      </p:sp>
      <p:sp>
        <p:nvSpPr>
          <p:cNvPr id="12" name="Slide Number Placeholder 3">
            <a:extLst>
              <a:ext uri="{FF2B5EF4-FFF2-40B4-BE49-F238E27FC236}">
                <a16:creationId xmlns:a16="http://schemas.microsoft.com/office/drawing/2014/main" id="{5F45AF77-2B12-4930-BDC4-C351C635B1EA}"/>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17</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388990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Key Points of Interest</a:t>
            </a:r>
          </a:p>
        </p:txBody>
      </p:sp>
    </p:spTree>
    <p:extLst>
      <p:ext uri="{BB962C8B-B14F-4D97-AF65-F5344CB8AC3E}">
        <p14:creationId xmlns:p14="http://schemas.microsoft.com/office/powerpoint/2010/main" val="204602472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Other Reported Case(s) </a:t>
            </a:r>
            <a:r>
              <a:rPr kumimoji="0" lang="en-US" sz="2800" b="1" i="0" u="sng" strike="noStrike" kern="1200" cap="none" spc="0" normalizeH="0" baseline="0" noProof="0" dirty="0">
                <a:ln>
                  <a:noFill/>
                </a:ln>
                <a:solidFill>
                  <a:srgbClr val="007889"/>
                </a:solidFill>
                <a:effectLst/>
                <a:uLnTx/>
                <a:uFillTx/>
                <a:latin typeface="Calibri" panose="020F0502020204030204"/>
                <a:ea typeface="+mj-ea"/>
                <a:cs typeface="+mj-cs"/>
              </a:rPr>
              <a:t>Current</a:t>
            </a: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 Year and </a:t>
            </a:r>
            <a:r>
              <a:rPr kumimoji="0" lang="en-US" sz="2800" b="1" i="0" u="sng" strike="noStrike" kern="1200" cap="none" spc="0" normalizeH="0" baseline="0" noProof="0" dirty="0">
                <a:ln>
                  <a:noFill/>
                </a:ln>
                <a:solidFill>
                  <a:srgbClr val="007889"/>
                </a:solidFill>
                <a:effectLst/>
                <a:uLnTx/>
                <a:uFillTx/>
                <a:latin typeface="Calibri" panose="020F0502020204030204"/>
                <a:ea typeface="+mj-ea"/>
                <a:cs typeface="+mj-cs"/>
              </a:rPr>
              <a:t>Prior</a:t>
            </a: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 Years</a:t>
            </a:r>
          </a:p>
        </p:txBody>
      </p:sp>
      <p:sp>
        <p:nvSpPr>
          <p:cNvPr id="8" name="TextBox 7">
            <a:extLst>
              <a:ext uri="{FF2B5EF4-FFF2-40B4-BE49-F238E27FC236}">
                <a16:creationId xmlns:a16="http://schemas.microsoft.com/office/drawing/2014/main" id="{2E6E6534-76C0-49C6-9385-81B85D603830}"/>
              </a:ext>
            </a:extLst>
          </p:cNvPr>
          <p:cNvSpPr txBox="1"/>
          <p:nvPr/>
        </p:nvSpPr>
        <p:spPr>
          <a:xfrm>
            <a:off x="353628" y="3942422"/>
            <a:ext cx="8114097" cy="646331"/>
          </a:xfrm>
          <a:prstGeom prst="rect">
            <a:avLst/>
          </a:prstGeom>
          <a:noFill/>
        </p:spPr>
        <p:txBody>
          <a:bodyPr wrap="square">
            <a:spAutoFit/>
          </a:bodyPr>
          <a:lstStyle/>
          <a:p>
            <a:pPr marL="628650" lvl="2" indent="-285750" fontAlgn="auto">
              <a:spcBef>
                <a:spcPts val="450"/>
              </a:spcBef>
              <a:spcAft>
                <a:spcPts val="450"/>
              </a:spcAft>
              <a:buClr>
                <a:srgbClr val="9B4E9E"/>
              </a:buClr>
              <a:buFont typeface="Wingdings" panose="05000000000000000000" pitchFamily="2" charset="2"/>
              <a:buChar char="Ø"/>
              <a:defRPr/>
            </a:pPr>
            <a:r>
              <a:rPr lang="en-US" sz="1800" dirty="0">
                <a:latin typeface="Calibri" panose="020F0502020204030204"/>
              </a:rPr>
              <a:t>Hepatitis A</a:t>
            </a:r>
            <a:r>
              <a:rPr lang="en-US" dirty="0">
                <a:latin typeface="Calibri" panose="020F0502020204030204"/>
              </a:rPr>
              <a:t>; </a:t>
            </a:r>
            <a:r>
              <a:rPr lang="en-US" sz="1800" dirty="0">
                <a:latin typeface="Calibri" panose="020F0502020204030204"/>
              </a:rPr>
              <a:t>Hepatitis B, Acute</a:t>
            </a:r>
            <a:r>
              <a:rPr lang="en-US" dirty="0">
                <a:latin typeface="Calibri" panose="020F0502020204030204"/>
              </a:rPr>
              <a:t>; </a:t>
            </a:r>
            <a:r>
              <a:rPr lang="en-US" sz="1800" dirty="0">
                <a:latin typeface="Calibri" panose="020F0502020204030204"/>
              </a:rPr>
              <a:t>Hepatitis B, Chronic; Hepatitis B, Perinatal</a:t>
            </a:r>
            <a:r>
              <a:rPr lang="en-US" dirty="0">
                <a:latin typeface="Calibri" panose="020F0502020204030204"/>
                <a:cs typeface="Calibri"/>
              </a:rPr>
              <a:t>; </a:t>
            </a:r>
            <a:r>
              <a:rPr lang="en-US" sz="1800" dirty="0">
                <a:latin typeface="Calibri" panose="020F0502020204030204"/>
              </a:rPr>
              <a:t>Hepatitis C, Acute; Hepatitis C, Chronic; Hepatitis C, Perinatal</a:t>
            </a:r>
          </a:p>
        </p:txBody>
      </p:sp>
      <p:pic>
        <p:nvPicPr>
          <p:cNvPr id="4" name="Picture 3" descr="The core reporting section includes these two data elements. &#10;&#10;1. Other Reported Case(s) Current Year – captures all of the newly reported cases of hepatitides confirmed within the current report year other than the primary condition reported for this case notification. &#10;&#10;In addition,&#10;&#10;2. Other Reported Case(s) Prior Years – captures the conditions for which the patient met the CSTE case definition(s) in any previous reporting year.&#10;The list of values is the same for both data elements. These data elements allow us to understand co-infections.">
            <a:extLst>
              <a:ext uri="{FF2B5EF4-FFF2-40B4-BE49-F238E27FC236}">
                <a16:creationId xmlns:a16="http://schemas.microsoft.com/office/drawing/2014/main" id="{7BD00B5C-DBC3-46B1-9087-7050B63054C8}"/>
              </a:ext>
            </a:extLst>
          </p:cNvPr>
          <p:cNvPicPr>
            <a:picLocks noChangeAspect="1"/>
          </p:cNvPicPr>
          <p:nvPr/>
        </p:nvPicPr>
        <p:blipFill>
          <a:blip r:embed="rId3"/>
          <a:stretch>
            <a:fillRect/>
          </a:stretch>
        </p:blipFill>
        <p:spPr>
          <a:xfrm>
            <a:off x="548628" y="1098958"/>
            <a:ext cx="8212881" cy="2706280"/>
          </a:xfrm>
          <a:prstGeom prst="rect">
            <a:avLst/>
          </a:prstGeom>
        </p:spPr>
      </p:pic>
      <p:sp>
        <p:nvSpPr>
          <p:cNvPr id="5" name="Slide Number Placeholder 3">
            <a:extLst>
              <a:ext uri="{FF2B5EF4-FFF2-40B4-BE49-F238E27FC236}">
                <a16:creationId xmlns:a16="http://schemas.microsoft.com/office/drawing/2014/main" id="{826D7EC0-4782-4BD9-BDF0-6CD645DED9E1}"/>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19</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818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BFC6929-DE9A-BA45-A432-042962964C2F}"/>
              </a:ext>
            </a:extLst>
          </p:cNvPr>
          <p:cNvSpPr>
            <a:spLocks noGrp="1" noChangeArrowheads="1"/>
          </p:cNvSpPr>
          <p:nvPr>
            <p:ph type="title"/>
          </p:nvPr>
        </p:nvSpPr>
        <p:spPr>
          <a:xfrm>
            <a:off x="0" y="0"/>
            <a:ext cx="8686800" cy="822325"/>
          </a:xfrm>
        </p:spPr>
        <p:txBody>
          <a:bodyPr/>
          <a:lstStyle/>
          <a:p>
            <a:r>
              <a:rPr lang="en-US" altLang="en-US" dirty="0">
                <a:latin typeface="Avenir Next LT Pro Demi" panose="020B0704020202020204" pitchFamily="34" charset="0"/>
              </a:rPr>
              <a:t>Agenda</a:t>
            </a:r>
          </a:p>
        </p:txBody>
      </p:sp>
      <p:sp>
        <p:nvSpPr>
          <p:cNvPr id="18434" name="Content Placeholder 2">
            <a:extLst>
              <a:ext uri="{FF2B5EF4-FFF2-40B4-BE49-F238E27FC236}">
                <a16:creationId xmlns:a16="http://schemas.microsoft.com/office/drawing/2014/main" id="{BC5BD2F7-F89B-674C-A0D7-24AB1FBFD10B}"/>
              </a:ext>
            </a:extLst>
          </p:cNvPr>
          <p:cNvSpPr>
            <a:spLocks noGrp="1" noChangeArrowheads="1"/>
          </p:cNvSpPr>
          <p:nvPr>
            <p:ph idx="1"/>
          </p:nvPr>
        </p:nvSpPr>
        <p:spPr>
          <a:xfrm>
            <a:off x="452438" y="1095375"/>
            <a:ext cx="8553450" cy="3498850"/>
          </a:xfrm>
        </p:spPr>
        <p:txBody>
          <a:bodyPr/>
          <a:lstStyle/>
          <a:p>
            <a:pPr marL="342900" lvl="1" indent="-342900"/>
            <a:r>
              <a:rPr lang="en-US" sz="2400" dirty="0"/>
              <a:t>NNDSS Updates and Announcements</a:t>
            </a:r>
          </a:p>
          <a:p>
            <a:pPr marL="342900" lvl="1" indent="-342900"/>
            <a:r>
              <a:rPr lang="en-US" sz="2400" dirty="0"/>
              <a:t>Draft Hepatitis Message Mapping Guide v2.0:      Overview and Jurisdiction Comment and Feedback </a:t>
            </a:r>
          </a:p>
          <a:p>
            <a:pPr marL="342900" lvl="1" indent="-342900"/>
            <a:r>
              <a:rPr lang="en-US" sz="2400" dirty="0"/>
              <a:t>Questions and Answers</a:t>
            </a:r>
          </a:p>
          <a:p>
            <a:endParaRPr lang="en-US" altLang="en-US" dirty="0"/>
          </a:p>
          <a:p>
            <a:endParaRPr lang="en-US" altLang="en-US" dirty="0"/>
          </a:p>
        </p:txBody>
      </p:sp>
      <p:sp>
        <p:nvSpPr>
          <p:cNvPr id="18435" name="Slide Number Placeholder 3">
            <a:extLst>
              <a:ext uri="{FF2B5EF4-FFF2-40B4-BE49-F238E27FC236}">
                <a16:creationId xmlns:a16="http://schemas.microsoft.com/office/drawing/2014/main" id="{28A77B28-0B3D-CE4B-B340-CA907DD61E2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a:latin typeface="Avenir Next LT Pro" panose="020B0504020202020204" pitchFamily="34" charset="77"/>
              </a:rPr>
              <a:pPr fontAlgn="base">
                <a:spcBef>
                  <a:spcPct val="0"/>
                </a:spcBef>
                <a:spcAft>
                  <a:spcPct val="0"/>
                </a:spcAft>
              </a:pPr>
              <a:t>2</a:t>
            </a:fld>
            <a:endParaRPr lang="en-US" altLang="en-US" sz="800" b="1" dirty="0">
              <a:latin typeface="Avenir Next LT Pro" panose="020B0504020202020204" pitchFamily="34" charset="77"/>
            </a:endParaRPr>
          </a:p>
        </p:txBody>
      </p:sp>
      <p:pic>
        <p:nvPicPr>
          <p:cNvPr id="5" name="Picture 4">
            <a:extLst>
              <a:ext uri="{FF2B5EF4-FFF2-40B4-BE49-F238E27FC236}">
                <a16:creationId xmlns:a16="http://schemas.microsoft.com/office/drawing/2014/main" id="{D3547D5F-B3C4-4A4C-BF7A-1856F68B0DD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05928" y="2438187"/>
            <a:ext cx="2337997" cy="24290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Sexual Orientation and Gender Identity</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66502" y="1038309"/>
            <a:ext cx="8745725" cy="3756327"/>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Sexual Orientation/Gender Identity data elements, pending OMB approval:</a:t>
            </a:r>
          </a:p>
          <a:p>
            <a:pPr marL="217805" marR="0" lvl="1"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Birth Sex (What sex were you assigned at birth, on your original birth certificate?)</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Value set: Male, Female, Unknown</a:t>
            </a:r>
          </a:p>
          <a:p>
            <a:pPr marL="217805" marR="0" lvl="1"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Sexual Orientation (Patient identified sexual orientation)</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Value set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Calibri"/>
              </a:rPr>
              <a:t>USCDI values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Sexual Orientation | Interoperability Standards Advisory (ISA) (healthit.gov)</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17805" marR="0" lvl="1"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Gender Identity (Patient identified gender identity)</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Value set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Calibri"/>
              </a:rPr>
              <a:t>USCDI values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Gender Identity | Interoperability Standards Advisory (ISA) (healthit.gov)</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903605" marR="0" lvl="3"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903605" marR="0" lvl="3"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5" name="Slide Number Placeholder 3">
            <a:extLst>
              <a:ext uri="{FF2B5EF4-FFF2-40B4-BE49-F238E27FC236}">
                <a16:creationId xmlns:a16="http://schemas.microsoft.com/office/drawing/2014/main" id="{FA34441F-8CEF-4E27-B389-36A290FF7C40}"/>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20</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3632558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Hepatitis A Risk Factors</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858416"/>
            <a:ext cx="8495607" cy="3801452"/>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Hepatitis A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in the [</a:t>
            </a:r>
            <a:r>
              <a:rPr kumimoji="0" lang="en-US" sz="2200" b="1" i="1" u="none" strike="noStrike" kern="1200" cap="none" spc="0" normalizeH="0" baseline="0" noProof="0" dirty="0">
                <a:ln>
                  <a:noFill/>
                </a:ln>
                <a:solidFill>
                  <a:prstClr val="black"/>
                </a:solidFill>
                <a:effectLst/>
                <a:uLnTx/>
                <a:uFillTx/>
                <a:latin typeface="Calibri" panose="020F0502020204030204"/>
                <a:ea typeface="+mn-ea"/>
                <a:cs typeface="+mn-cs"/>
              </a:rPr>
              <a:t>15 to 50 days] before symptom onset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date</a:t>
            </a:r>
          </a:p>
          <a:p>
            <a:pPr marL="0" marR="0" lvl="1"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endParaRPr kumimoji="0" lang="en-US" sz="5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17805" marR="0" lvl="1"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New risk factors in 2.0</a:t>
            </a:r>
          </a:p>
          <a:p>
            <a:pPr marL="560705" lvl="2" indent="-217805">
              <a:spcBef>
                <a:spcPts val="450"/>
              </a:spcBef>
              <a:spcAft>
                <a:spcPts val="450"/>
              </a:spcAft>
              <a:buClr>
                <a:srgbClr val="9B4E9E"/>
              </a:buClr>
              <a:buFont typeface="Wingdings" panose="05000000000000000000" pitchFamily="2" charset="2"/>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Incarcerated</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Contact with drug sharing partner </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Men who have Sex with Men </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Homelessness</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2"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endParaRPr kumimoji="0" lang="en-US" sz="1300" b="0" i="0" u="none" strike="sng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81F59E89-EDE2-429E-9B2E-FB9C4B880558}"/>
              </a:ext>
            </a:extLst>
          </p:cNvPr>
          <p:cNvSpPr txBox="1">
            <a:spLocks/>
          </p:cNvSpPr>
          <p:nvPr/>
        </p:nvSpPr>
        <p:spPr>
          <a:xfrm>
            <a:off x="4425511" y="1455372"/>
            <a:ext cx="4051739" cy="3537252"/>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marR="0" lvl="1"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Values consistent in 1.0 and 2.0 </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Inject nonprescription drugs</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Noninjection drugs not prescribed</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Contact with confirmed or suspected case</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Contact with a sexual partner </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Contact with household member (nonsexual)</a:t>
            </a:r>
          </a:p>
          <a:p>
            <a:pPr marL="342900" lvl="2" indent="0">
              <a:spcBef>
                <a:spcPts val="450"/>
              </a:spcBef>
              <a:spcAft>
                <a:spcPts val="450"/>
              </a:spcAft>
              <a:buClr>
                <a:srgbClr val="9B4E9E"/>
              </a:buClr>
              <a:buNone/>
              <a:defRPr/>
            </a:pPr>
            <a:r>
              <a:rPr lang="en-US" sz="1200" dirty="0">
                <a:latin typeface="Calibri" panose="020F0502020204030204"/>
              </a:rPr>
              <a:t>	</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B0C4B9E1-08EB-4A98-862D-13DE462C660C}"/>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21</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276530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Hepatitis B, Acute Risk Factors</a:t>
            </a:r>
          </a:p>
        </p:txBody>
      </p:sp>
      <p:sp>
        <p:nvSpPr>
          <p:cNvPr id="7" name="Content Placeholder 2">
            <a:extLst>
              <a:ext uri="{FF2B5EF4-FFF2-40B4-BE49-F238E27FC236}">
                <a16:creationId xmlns:a16="http://schemas.microsoft.com/office/drawing/2014/main" id="{74F1C64B-7433-497D-9124-9550A3C18B2D}"/>
              </a:ext>
            </a:extLst>
          </p:cNvPr>
          <p:cNvSpPr txBox="1">
            <a:spLocks/>
          </p:cNvSpPr>
          <p:nvPr/>
        </p:nvSpPr>
        <p:spPr>
          <a:xfrm>
            <a:off x="216132" y="858416"/>
            <a:ext cx="8794864" cy="4142791"/>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a:spcBef>
                <a:spcPts val="450"/>
              </a:spcBef>
              <a:spcAft>
                <a:spcPts val="450"/>
              </a:spcAft>
              <a:buClr>
                <a:srgbClr val="9B4E9E"/>
              </a:buClr>
              <a:buFont typeface="Wingdings" panose="05000000000000000000" pitchFamily="2" charset="2"/>
              <a:buChar char="§"/>
              <a:defRPr/>
            </a:pPr>
            <a:r>
              <a:rPr lang="en-US" sz="2000" b="1" dirty="0">
                <a:latin typeface="Calibri" panose="020F0502020204030204"/>
              </a:rPr>
              <a:t>Hepatitis B, Acute</a:t>
            </a:r>
            <a:r>
              <a:rPr lang="en-US" sz="2000" i="1" dirty="0">
                <a:latin typeface="Calibri" panose="020F0502020204030204"/>
              </a:rPr>
              <a:t> in the [</a:t>
            </a:r>
            <a:r>
              <a:rPr lang="en-US" sz="2000" b="1" i="1" dirty="0">
                <a:latin typeface="Calibri" panose="020F0502020204030204"/>
              </a:rPr>
              <a:t>60 to 150 days] before symptom onset </a:t>
            </a:r>
            <a:r>
              <a:rPr lang="en-US" sz="2000" i="1" dirty="0">
                <a:latin typeface="Calibri" panose="020F0502020204030204"/>
              </a:rPr>
              <a:t>date </a:t>
            </a:r>
          </a:p>
          <a:p>
            <a:pPr marL="217805" lvl="1" indent="-217805">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New Risk Factors 2.0</a:t>
            </a:r>
            <a:r>
              <a:rPr lang="en-US" sz="2100" dirty="0">
                <a:latin typeface="Calibri" panose="020F0502020204030204"/>
              </a:rPr>
              <a:t>                                                   </a:t>
            </a:r>
          </a:p>
          <a:p>
            <a:pPr marL="560705" lvl="2" indent="-217805">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Contact with drug sharing partner                                  </a:t>
            </a:r>
          </a:p>
          <a:p>
            <a:pPr marL="560705" lvl="2" indent="-217805">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Homelessness </a:t>
            </a:r>
          </a:p>
          <a:p>
            <a:pPr marL="560705" lvl="2" indent="-217805">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Organ or tissue transplant</a:t>
            </a:r>
          </a:p>
          <a:p>
            <a:pPr marL="560705" lvl="2" indent="-217805">
              <a:spcBef>
                <a:spcPts val="450"/>
              </a:spcBef>
              <a:spcAft>
                <a:spcPts val="450"/>
              </a:spcAft>
              <a:buClr>
                <a:srgbClr val="9B4E9E"/>
              </a:buClr>
              <a:buFont typeface="Wingdings" panose="05000000000000000000" pitchFamily="2" charset="2"/>
              <a:buChar char="§"/>
              <a:defRPr/>
            </a:pPr>
            <a:endParaRPr lang="en-US" sz="1800" dirty="0">
              <a:latin typeface="Calibri" panose="020F0502020204030204"/>
            </a:endParaRPr>
          </a:p>
          <a:p>
            <a:pPr marL="217805" lvl="1" indent="-217805">
              <a:spcBef>
                <a:spcPts val="450"/>
              </a:spcBef>
              <a:spcAft>
                <a:spcPts val="450"/>
              </a:spcAft>
              <a:buClr>
                <a:srgbClr val="9B4E9E"/>
              </a:buClr>
              <a:buFont typeface="Wingdings" panose="05000000000000000000" pitchFamily="2" charset="2"/>
              <a:buChar char="§"/>
              <a:defRPr/>
            </a:pPr>
            <a:endParaRPr lang="en-US" dirty="0">
              <a:latin typeface="Calibri" panose="020F0502020204030204"/>
            </a:endParaRPr>
          </a:p>
        </p:txBody>
      </p:sp>
      <p:sp>
        <p:nvSpPr>
          <p:cNvPr id="8" name="TextBox 7">
            <a:extLst>
              <a:ext uri="{FF2B5EF4-FFF2-40B4-BE49-F238E27FC236}">
                <a16:creationId xmlns:a16="http://schemas.microsoft.com/office/drawing/2014/main" id="{570B59DF-92FD-4E1F-B2A0-49FFD7CCFE7F}"/>
              </a:ext>
            </a:extLst>
          </p:cNvPr>
          <p:cNvSpPr txBox="1"/>
          <p:nvPr/>
        </p:nvSpPr>
        <p:spPr>
          <a:xfrm>
            <a:off x="4572000" y="1217900"/>
            <a:ext cx="4426526" cy="3952364"/>
          </a:xfrm>
          <a:prstGeom prst="rect">
            <a:avLst/>
          </a:prstGeom>
          <a:noFill/>
        </p:spPr>
        <p:txBody>
          <a:bodyPr wrap="square" rtlCol="0">
            <a:spAutoFit/>
          </a:bodyPr>
          <a:lstStyle/>
          <a:p>
            <a:pPr marL="217805" lvl="1" indent="-217805">
              <a:spcBef>
                <a:spcPts val="450"/>
              </a:spcBef>
              <a:spcAft>
                <a:spcPts val="0"/>
              </a:spcAft>
              <a:buClr>
                <a:srgbClr val="9B4E9E"/>
              </a:buClr>
              <a:buFont typeface="Wingdings" panose="05000000000000000000" pitchFamily="2" charset="2"/>
              <a:buChar char="§"/>
              <a:defRPr/>
            </a:pPr>
            <a:r>
              <a:rPr lang="en-US" sz="2000" dirty="0">
                <a:latin typeface="Calibri" panose="020F0502020204030204"/>
              </a:rPr>
              <a:t>Risk Factors Retained from 1.0</a:t>
            </a:r>
          </a:p>
          <a:p>
            <a:pPr marL="560705" lvl="2" indent="-217805">
              <a:spcBef>
                <a:spcPts val="450"/>
              </a:spcBef>
              <a:spcAft>
                <a:spcPts val="0"/>
              </a:spcAft>
              <a:buClr>
                <a:srgbClr val="9B4E9E"/>
              </a:buClr>
              <a:buFont typeface="Wingdings" panose="05000000000000000000" pitchFamily="2" charset="2"/>
              <a:buChar char="§"/>
              <a:defRPr/>
            </a:pPr>
            <a:r>
              <a:rPr lang="en-US" sz="1800" dirty="0">
                <a:effectLst/>
                <a:latin typeface="+mn-lt"/>
                <a:ea typeface="Calibri" panose="020F0502020204030204" pitchFamily="34" charset="0"/>
                <a:cs typeface="Times New Roman" panose="02020603050405020304" pitchFamily="18" charset="0"/>
              </a:rPr>
              <a:t>Inject nonprescription drugs</a:t>
            </a:r>
          </a:p>
          <a:p>
            <a:pPr marL="560705" lvl="2" indent="-217805">
              <a:spcBef>
                <a:spcPts val="450"/>
              </a:spcBef>
              <a:spcAft>
                <a:spcPts val="0"/>
              </a:spcAft>
              <a:buClr>
                <a:srgbClr val="9B4E9E"/>
              </a:buClr>
              <a:buFont typeface="Wingdings" panose="05000000000000000000" pitchFamily="2" charset="2"/>
              <a:buChar char="§"/>
              <a:defRPr/>
            </a:pPr>
            <a:r>
              <a:rPr lang="en-US" sz="1800" dirty="0">
                <a:effectLst/>
                <a:latin typeface="+mn-lt"/>
                <a:ea typeface="Times New Roman" panose="02020603050405020304" pitchFamily="18" charset="0"/>
              </a:rPr>
              <a:t>Noninjection drugs not prescribed</a:t>
            </a:r>
          </a:p>
          <a:p>
            <a:pPr marL="560705" lvl="2" indent="-217805">
              <a:spcBef>
                <a:spcPts val="450"/>
              </a:spcBef>
              <a:spcAft>
                <a:spcPts val="0"/>
              </a:spcAft>
              <a:buClr>
                <a:srgbClr val="9B4E9E"/>
              </a:buClr>
              <a:buFont typeface="Wingdings" panose="05000000000000000000" pitchFamily="2" charset="2"/>
              <a:buChar char="§"/>
              <a:defRPr/>
            </a:pPr>
            <a:r>
              <a:rPr lang="en-US" sz="1800" dirty="0">
                <a:latin typeface="+mn-lt"/>
                <a:ea typeface="Times New Roman" panose="02020603050405020304" pitchFamily="18" charset="0"/>
              </a:rPr>
              <a:t>Contact with known hepatitis B case</a:t>
            </a:r>
          </a:p>
          <a:p>
            <a:pPr marL="1017905" lvl="3" indent="-217805">
              <a:spcBef>
                <a:spcPts val="450"/>
              </a:spcBef>
              <a:spcAft>
                <a:spcPts val="0"/>
              </a:spcAft>
              <a:buClr>
                <a:srgbClr val="9B4E9E"/>
              </a:buClr>
              <a:buFont typeface="Wingdings" panose="05000000000000000000" pitchFamily="2" charset="2"/>
              <a:buChar char="§"/>
              <a:defRPr/>
            </a:pPr>
            <a:r>
              <a:rPr lang="en-US" sz="1800" dirty="0">
                <a:effectLst/>
                <a:latin typeface="+mn-lt"/>
                <a:ea typeface="Times New Roman" panose="02020603050405020304" pitchFamily="18" charset="0"/>
              </a:rPr>
              <a:t>sexual partner </a:t>
            </a:r>
          </a:p>
          <a:p>
            <a:pPr marL="1017905" lvl="3" indent="-217805">
              <a:spcBef>
                <a:spcPts val="450"/>
              </a:spcBef>
              <a:spcAft>
                <a:spcPts val="0"/>
              </a:spcAft>
              <a:buClr>
                <a:srgbClr val="9B4E9E"/>
              </a:buClr>
              <a:buFont typeface="Wingdings" panose="05000000000000000000" pitchFamily="2" charset="2"/>
              <a:buChar char="§"/>
              <a:defRPr/>
            </a:pPr>
            <a:r>
              <a:rPr lang="en-US" sz="1800" dirty="0">
                <a:effectLst/>
                <a:latin typeface="+mn-lt"/>
                <a:ea typeface="Calibri" panose="020F0502020204030204" pitchFamily="34" charset="0"/>
                <a:cs typeface="Times New Roman" panose="02020603050405020304" pitchFamily="18" charset="0"/>
              </a:rPr>
              <a:t>household member (nonsexual)</a:t>
            </a:r>
          </a:p>
          <a:p>
            <a:pPr marL="560705" lvl="2" indent="-217805">
              <a:spcBef>
                <a:spcPts val="450"/>
              </a:spcBef>
              <a:spcAft>
                <a:spcPts val="0"/>
              </a:spcAft>
              <a:buClr>
                <a:srgbClr val="9B4E9E"/>
              </a:buClr>
              <a:buFont typeface="Wingdings" panose="05000000000000000000" pitchFamily="2" charset="2"/>
              <a:buChar char="§"/>
              <a:defRPr/>
            </a:pPr>
            <a:r>
              <a:rPr lang="en-US" sz="1800" dirty="0">
                <a:latin typeface="Calibri" panose="020F0502020204030204"/>
              </a:rPr>
              <a:t>Men who have Sex with Men *</a:t>
            </a:r>
          </a:p>
          <a:p>
            <a:pPr marL="560705" lvl="2" indent="-217805">
              <a:spcBef>
                <a:spcPts val="450"/>
              </a:spcBef>
              <a:spcAft>
                <a:spcPts val="0"/>
              </a:spcAft>
              <a:buClr>
                <a:srgbClr val="9B4E9E"/>
              </a:buClr>
              <a:buFont typeface="Wingdings" panose="05000000000000000000" pitchFamily="2" charset="2"/>
              <a:buChar char="§"/>
              <a:defRPr/>
            </a:pPr>
            <a:r>
              <a:rPr lang="en-US" sz="1800" dirty="0">
                <a:latin typeface="Calibri" panose="020F0502020204030204"/>
              </a:rPr>
              <a:t>Multiple sexual partners *</a:t>
            </a:r>
          </a:p>
          <a:p>
            <a:pPr marL="560705" lvl="2" indent="-217805">
              <a:spcBef>
                <a:spcPts val="450"/>
              </a:spcBef>
              <a:spcAft>
                <a:spcPts val="0"/>
              </a:spcAft>
              <a:buClr>
                <a:srgbClr val="9B4E9E"/>
              </a:buClr>
              <a:buFont typeface="Wingdings" panose="05000000000000000000" pitchFamily="2" charset="2"/>
              <a:buChar char="§"/>
              <a:defRPr/>
            </a:pPr>
            <a:r>
              <a:rPr lang="en-US" sz="1800" dirty="0">
                <a:latin typeface="Calibri" panose="020F0502020204030204"/>
              </a:rPr>
              <a:t>STI diagnosis *</a:t>
            </a:r>
          </a:p>
          <a:p>
            <a:pPr marL="342900" lvl="2">
              <a:spcBef>
                <a:spcPts val="450"/>
              </a:spcBef>
              <a:spcAft>
                <a:spcPts val="0"/>
              </a:spcAft>
              <a:buClr>
                <a:srgbClr val="9B4E9E"/>
              </a:buClr>
              <a:defRPr/>
            </a:pPr>
            <a:endParaRPr lang="en-US" sz="1400" dirty="0">
              <a:latin typeface="Calibri" panose="020F0502020204030204"/>
            </a:endParaRPr>
          </a:p>
          <a:p>
            <a:pPr marL="342900" lvl="2">
              <a:spcBef>
                <a:spcPts val="450"/>
              </a:spcBef>
              <a:spcAft>
                <a:spcPts val="0"/>
              </a:spcAft>
              <a:buClr>
                <a:srgbClr val="9B4E9E"/>
              </a:buClr>
              <a:defRPr/>
            </a:pPr>
            <a:r>
              <a:rPr lang="en-US" sz="1400" dirty="0">
                <a:latin typeface="Calibri" panose="020F0502020204030204"/>
              </a:rPr>
              <a:t>* Change in how risk factor is defined</a:t>
            </a:r>
          </a:p>
          <a:p>
            <a:pPr marL="342900" lvl="2" indent="0">
              <a:spcBef>
                <a:spcPts val="450"/>
              </a:spcBef>
              <a:spcAft>
                <a:spcPts val="0"/>
              </a:spcAft>
              <a:buClr>
                <a:srgbClr val="9B4E9E"/>
              </a:buClr>
              <a:defRPr/>
            </a:pPr>
            <a:endParaRPr lang="en-US" dirty="0">
              <a:effectLst/>
              <a:latin typeface="+mn-lt"/>
              <a:ea typeface="Calibri" panose="020F0502020204030204" pitchFamily="34"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121370A7-F1EA-45D2-A308-A7AA3EACB3D1}"/>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22</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56353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Hepatitis C, Perinatal</a:t>
            </a:r>
          </a:p>
        </p:txBody>
      </p:sp>
      <p:sp>
        <p:nvSpPr>
          <p:cNvPr id="6" name="Content Placeholder 2">
            <a:extLst>
              <a:ext uri="{FF2B5EF4-FFF2-40B4-BE49-F238E27FC236}">
                <a16:creationId xmlns:a16="http://schemas.microsoft.com/office/drawing/2014/main" id="{FC688E5A-91C2-4E52-B970-035279C8E92C}"/>
              </a:ext>
            </a:extLst>
          </p:cNvPr>
          <p:cNvSpPr txBox="1">
            <a:spLocks/>
          </p:cNvSpPr>
          <p:nvPr/>
        </p:nvSpPr>
        <p:spPr>
          <a:xfrm>
            <a:off x="232756" y="798023"/>
            <a:ext cx="8769928" cy="4244462"/>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Bef>
                <a:spcPts val="450"/>
              </a:spcBef>
              <a:spcAft>
                <a:spcPts val="450"/>
              </a:spcAft>
              <a:buClr>
                <a:srgbClr val="9B4E9E"/>
              </a:buClr>
              <a:buNone/>
              <a:defRPr/>
            </a:pPr>
            <a:r>
              <a:rPr lang="en-US" sz="2000" dirty="0">
                <a:latin typeface="Calibri" panose="020F0502020204030204"/>
              </a:rPr>
              <a:t>Hepatitis C, Perinatal (new 2018 CSTE case definition)</a:t>
            </a:r>
          </a:p>
          <a:p>
            <a:pPr marL="217805" lvl="1" indent="-217805">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Gestational Parent Section:</a:t>
            </a:r>
          </a:p>
          <a:p>
            <a:pPr marL="560705" lvl="2" indent="-217805">
              <a:spcBef>
                <a:spcPts val="300"/>
              </a:spcBef>
              <a:spcAft>
                <a:spcPts val="300"/>
              </a:spcAft>
              <a:buClr>
                <a:srgbClr val="9B4E9E"/>
              </a:buClr>
              <a:buFont typeface="Wingdings" panose="05000000000000000000" pitchFamily="2" charset="2"/>
              <a:buChar char="§"/>
              <a:defRPr/>
            </a:pPr>
            <a:r>
              <a:rPr lang="en-US" sz="1800" dirty="0">
                <a:latin typeface="Calibri" panose="020F0502020204030204"/>
              </a:rPr>
              <a:t>Race and ethnicity</a:t>
            </a:r>
          </a:p>
          <a:p>
            <a:pPr marL="560705" lvl="2" indent="-217805">
              <a:spcBef>
                <a:spcPts val="300"/>
              </a:spcBef>
              <a:spcAft>
                <a:spcPts val="300"/>
              </a:spcAft>
              <a:buClr>
                <a:srgbClr val="9B4E9E"/>
              </a:buClr>
              <a:buFont typeface="Wingdings" panose="05000000000000000000" pitchFamily="2" charset="2"/>
              <a:buChar char="§"/>
              <a:defRPr/>
            </a:pPr>
            <a:r>
              <a:rPr lang="en-US" sz="1800" dirty="0">
                <a:latin typeface="Calibri" panose="020F0502020204030204"/>
              </a:rPr>
              <a:t>HCV testing performed prior to delivery / after delivery</a:t>
            </a:r>
          </a:p>
          <a:p>
            <a:pPr marL="217805" lvl="1" indent="-217805">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Infant Section: </a:t>
            </a:r>
          </a:p>
          <a:p>
            <a:pPr marL="560705" lvl="2" indent="-217805">
              <a:spcBef>
                <a:spcPts val="300"/>
              </a:spcBef>
              <a:spcAft>
                <a:spcPts val="300"/>
              </a:spcAft>
              <a:buClr>
                <a:srgbClr val="9B4E9E"/>
              </a:buClr>
              <a:buFont typeface="Wingdings" panose="05000000000000000000" pitchFamily="2" charset="2"/>
              <a:buChar char="§"/>
              <a:defRPr/>
            </a:pPr>
            <a:r>
              <a:rPr lang="en-US" sz="1800" dirty="0">
                <a:latin typeface="Calibri" panose="020F0502020204030204"/>
              </a:rPr>
              <a:t>Infant anti-HCV Test </a:t>
            </a:r>
          </a:p>
          <a:p>
            <a:pPr marL="903605" lvl="3" indent="-217805">
              <a:spcBef>
                <a:spcPts val="300"/>
              </a:spcBef>
              <a:spcAft>
                <a:spcPts val="300"/>
              </a:spcAft>
              <a:buClr>
                <a:srgbClr val="9B4E9E"/>
              </a:buClr>
              <a:buFont typeface="Wingdings" panose="05000000000000000000" pitchFamily="2" charset="2"/>
              <a:buChar char="§"/>
              <a:defRPr/>
            </a:pPr>
            <a:r>
              <a:rPr lang="en-US" sz="1800" dirty="0">
                <a:latin typeface="Calibri" panose="020F0502020204030204"/>
              </a:rPr>
              <a:t>(Did the infant receive an anti-HCV test </a:t>
            </a:r>
            <a:r>
              <a:rPr lang="en-US" sz="1800" i="1" dirty="0">
                <a:latin typeface="Calibri" panose="020F0502020204030204"/>
              </a:rPr>
              <a:t>between age 18-36 months</a:t>
            </a:r>
            <a:r>
              <a:rPr lang="en-US" sz="1800" dirty="0">
                <a:latin typeface="Calibri" panose="020F0502020204030204"/>
              </a:rPr>
              <a:t>?)</a:t>
            </a:r>
          </a:p>
          <a:p>
            <a:pPr marL="560705" lvl="2" indent="-217805">
              <a:spcBef>
                <a:spcPts val="300"/>
              </a:spcBef>
              <a:spcAft>
                <a:spcPts val="300"/>
              </a:spcAft>
              <a:buClr>
                <a:srgbClr val="9B4E9E"/>
              </a:buClr>
              <a:buFont typeface="Wingdings" panose="05000000000000000000" pitchFamily="2" charset="2"/>
              <a:buChar char="§"/>
              <a:defRPr/>
            </a:pPr>
            <a:r>
              <a:rPr lang="en-US" sz="1800" dirty="0">
                <a:latin typeface="Calibri" panose="020F0502020204030204"/>
              </a:rPr>
              <a:t>Infant Nucleic Acid Test</a:t>
            </a:r>
            <a:endParaRPr lang="en-US" sz="1800" strike="sngStrike" dirty="0">
              <a:latin typeface="Calibri" panose="020F0502020204030204"/>
            </a:endParaRPr>
          </a:p>
          <a:p>
            <a:pPr marL="903605" lvl="3" indent="-217805">
              <a:spcBef>
                <a:spcPts val="300"/>
              </a:spcBef>
              <a:spcAft>
                <a:spcPts val="300"/>
              </a:spcAft>
              <a:buClr>
                <a:srgbClr val="9B4E9E"/>
              </a:buClr>
              <a:buFont typeface="Wingdings" panose="05000000000000000000" pitchFamily="2" charset="2"/>
              <a:buChar char="§"/>
              <a:defRPr/>
            </a:pPr>
            <a:r>
              <a:rPr lang="en-US" sz="1800" dirty="0"/>
              <a:t>(Did the infant receive nucleic acid testing for HCV RNA between age 2-36 months?)</a:t>
            </a:r>
          </a:p>
          <a:p>
            <a:pPr marL="560705" lvl="2" indent="-217805">
              <a:spcBef>
                <a:spcPts val="300"/>
              </a:spcBef>
              <a:spcAft>
                <a:spcPts val="300"/>
              </a:spcAft>
              <a:buClr>
                <a:srgbClr val="9B4E9E"/>
              </a:buClr>
              <a:buFont typeface="Wingdings" panose="05000000000000000000" pitchFamily="2" charset="2"/>
              <a:buChar char="§"/>
              <a:defRPr/>
            </a:pPr>
            <a:endParaRPr lang="en-US" sz="1950" dirty="0"/>
          </a:p>
          <a:p>
            <a:pPr marL="903605" lvl="3" indent="-217805">
              <a:spcBef>
                <a:spcPts val="450"/>
              </a:spcBef>
              <a:spcAft>
                <a:spcPts val="450"/>
              </a:spcAft>
              <a:buClr>
                <a:srgbClr val="9B4E9E"/>
              </a:buClr>
              <a:buFont typeface="Wingdings" panose="05000000000000000000" pitchFamily="2" charset="2"/>
              <a:buChar char="§"/>
              <a:defRPr/>
            </a:pPr>
            <a:endParaRPr lang="en-US" dirty="0">
              <a:latin typeface="Calibri" panose="020F0502020204030204"/>
              <a:cs typeface="Calibri"/>
            </a:endParaRPr>
          </a:p>
        </p:txBody>
      </p:sp>
      <p:sp>
        <p:nvSpPr>
          <p:cNvPr id="7" name="TextBox 6">
            <a:extLst>
              <a:ext uri="{FF2B5EF4-FFF2-40B4-BE49-F238E27FC236}">
                <a16:creationId xmlns:a16="http://schemas.microsoft.com/office/drawing/2014/main" id="{52C624C9-0E91-4950-877A-A187ECFA56E4}"/>
              </a:ext>
            </a:extLst>
          </p:cNvPr>
          <p:cNvSpPr txBox="1"/>
          <p:nvPr/>
        </p:nvSpPr>
        <p:spPr>
          <a:xfrm>
            <a:off x="3092335" y="4765486"/>
            <a:ext cx="5818910" cy="276999"/>
          </a:xfrm>
          <a:prstGeom prst="rect">
            <a:avLst/>
          </a:prstGeom>
          <a:noFill/>
        </p:spPr>
        <p:txBody>
          <a:bodyPr wrap="square">
            <a:spAutoFit/>
          </a:bodyPr>
          <a:lstStyle/>
          <a:p>
            <a:r>
              <a:rPr lang="en-US" sz="1200" dirty="0">
                <a:hlinkClick r:id="rId3"/>
              </a:rPr>
              <a:t>https://www.cdc.gov/knowmorehepatitis/hcp/Test-For-HepC-During-Pregnancy.htm</a:t>
            </a:r>
            <a:r>
              <a:rPr lang="en-US" sz="1200" dirty="0"/>
              <a:t> </a:t>
            </a:r>
          </a:p>
        </p:txBody>
      </p:sp>
      <p:sp>
        <p:nvSpPr>
          <p:cNvPr id="5" name="Slide Number Placeholder 3">
            <a:extLst>
              <a:ext uri="{FF2B5EF4-FFF2-40B4-BE49-F238E27FC236}">
                <a16:creationId xmlns:a16="http://schemas.microsoft.com/office/drawing/2014/main" id="{610FDA56-A3CA-444D-95BD-6BBBCD2ED5F9}"/>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23</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211140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Hepatitis MMG v2.0 Overview</a:t>
            </a:r>
          </a:p>
        </p:txBody>
      </p:sp>
    </p:spTree>
    <p:extLst>
      <p:ext uri="{BB962C8B-B14F-4D97-AF65-F5344CB8AC3E}">
        <p14:creationId xmlns:p14="http://schemas.microsoft.com/office/powerpoint/2010/main" val="365343028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Hepatitis MMG v2.0 Overview</a:t>
            </a:r>
          </a:p>
        </p:txBody>
      </p:sp>
      <p:pic>
        <p:nvPicPr>
          <p:cNvPr id="8" name="Picture 7" descr="Displayed is a screenshot of the core patient clinical data section, within the draft Hepatitis MMG v2.0 guide. This section includes data elements &#10;Symptomatic, Jaundiced (Symptom), Date of Jaundice Onset, and Peak Total Bilirubin Level.">
            <a:extLst>
              <a:ext uri="{FF2B5EF4-FFF2-40B4-BE49-F238E27FC236}">
                <a16:creationId xmlns:a16="http://schemas.microsoft.com/office/drawing/2014/main" id="{74CD23BD-3D26-4E6F-91E1-B83604CA4AC2}"/>
              </a:ext>
            </a:extLst>
          </p:cNvPr>
          <p:cNvPicPr>
            <a:picLocks noChangeAspect="1"/>
          </p:cNvPicPr>
          <p:nvPr/>
        </p:nvPicPr>
        <p:blipFill>
          <a:blip r:embed="rId3"/>
          <a:stretch>
            <a:fillRect/>
          </a:stretch>
        </p:blipFill>
        <p:spPr>
          <a:xfrm>
            <a:off x="159391" y="1008531"/>
            <a:ext cx="8839134" cy="3022204"/>
          </a:xfrm>
          <a:prstGeom prst="rect">
            <a:avLst/>
          </a:prstGeom>
        </p:spPr>
      </p:pic>
      <p:sp>
        <p:nvSpPr>
          <p:cNvPr id="4" name="Slide Number Placeholder 3">
            <a:extLst>
              <a:ext uri="{FF2B5EF4-FFF2-40B4-BE49-F238E27FC236}">
                <a16:creationId xmlns:a16="http://schemas.microsoft.com/office/drawing/2014/main" id="{E4DA0436-8CBF-4E17-B7AF-664A683E30C8}"/>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25</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27906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Repeating Group</a:t>
            </a:r>
          </a:p>
        </p:txBody>
      </p:sp>
      <p:grpSp>
        <p:nvGrpSpPr>
          <p:cNvPr id="2" name="Group 1" descr="This slide displays a screenshot of the Hepatitis B, Acute Risk Factors for Transmission Repeating Group within the draft Hepatitis MMG v2.0 guide. The Patient Epidemiological Risk Factors data element contains a risk factors value set with a variety of risk factor options, including &quot;Contact with a confirmed or suspected case&quot; and &quot;Incarcerated&quot;.">
            <a:extLst>
              <a:ext uri="{FF2B5EF4-FFF2-40B4-BE49-F238E27FC236}">
                <a16:creationId xmlns:a16="http://schemas.microsoft.com/office/drawing/2014/main" id="{7F3F120A-81D1-4B8C-A2F0-5BBFD08B76B3}"/>
              </a:ext>
            </a:extLst>
          </p:cNvPr>
          <p:cNvGrpSpPr/>
          <p:nvPr/>
        </p:nvGrpSpPr>
        <p:grpSpPr>
          <a:xfrm>
            <a:off x="84420" y="504641"/>
            <a:ext cx="8754395" cy="4239573"/>
            <a:chOff x="84420" y="504641"/>
            <a:chExt cx="8754395" cy="4239573"/>
          </a:xfrm>
        </p:grpSpPr>
        <p:pic>
          <p:nvPicPr>
            <p:cNvPr id="19" name="Picture 18" descr="Screen Clipping">
              <a:extLst>
                <a:ext uri="{FF2B5EF4-FFF2-40B4-BE49-F238E27FC236}">
                  <a16:creationId xmlns:a16="http://schemas.microsoft.com/office/drawing/2014/main" id="{ADB1FA82-AC60-4DE4-96BB-D2B6D2466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842" y="3768193"/>
              <a:ext cx="1799084" cy="976021"/>
            </a:xfrm>
            <a:prstGeom prst="rect">
              <a:avLst/>
            </a:prstGeom>
            <a:ln>
              <a:solidFill>
                <a:srgbClr val="000000"/>
              </a:solidFill>
            </a:ln>
          </p:spPr>
        </p:pic>
        <p:cxnSp>
          <p:nvCxnSpPr>
            <p:cNvPr id="20" name="Straight Arrow Connector 19">
              <a:extLst>
                <a:ext uri="{FF2B5EF4-FFF2-40B4-BE49-F238E27FC236}">
                  <a16:creationId xmlns:a16="http://schemas.microsoft.com/office/drawing/2014/main" id="{22F3C59F-8404-4BD3-ABC4-1E2E6E29A504}"/>
                </a:ext>
              </a:extLst>
            </p:cNvPr>
            <p:cNvCxnSpPr/>
            <p:nvPr/>
          </p:nvCxnSpPr>
          <p:spPr>
            <a:xfrm flipV="1">
              <a:off x="5684520" y="2144027"/>
              <a:ext cx="631233" cy="317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634AA95-E821-4B70-9EB7-C458DB759DC7}"/>
                </a:ext>
              </a:extLst>
            </p:cNvPr>
            <p:cNvCxnSpPr/>
            <p:nvPr/>
          </p:nvCxnSpPr>
          <p:spPr>
            <a:xfrm>
              <a:off x="5684520" y="2872740"/>
              <a:ext cx="631233" cy="128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Left Brace 21">
              <a:extLst>
                <a:ext uri="{FF2B5EF4-FFF2-40B4-BE49-F238E27FC236}">
                  <a16:creationId xmlns:a16="http://schemas.microsoft.com/office/drawing/2014/main" id="{6DFCED78-31BC-4C34-832A-751F0A6C1B2F}"/>
                </a:ext>
              </a:extLst>
            </p:cNvPr>
            <p:cNvSpPr/>
            <p:nvPr/>
          </p:nvSpPr>
          <p:spPr>
            <a:xfrm>
              <a:off x="1066799" y="1903513"/>
              <a:ext cx="217605" cy="1509814"/>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7DAB0D50-BC09-42D2-BB34-D9624A809CF3}"/>
                </a:ext>
              </a:extLst>
            </p:cNvPr>
            <p:cNvSpPr txBox="1"/>
            <p:nvPr/>
          </p:nvSpPr>
          <p:spPr>
            <a:xfrm>
              <a:off x="84420" y="2366033"/>
              <a:ext cx="1036591" cy="584775"/>
            </a:xfrm>
            <a:prstGeom prst="rect">
              <a:avLst/>
            </a:prstGeom>
            <a:noFill/>
          </p:spPr>
          <p:txBody>
            <a:bodyPr wrap="square" rtlCol="0">
              <a:spAutoFit/>
            </a:bodyPr>
            <a:lstStyle/>
            <a:p>
              <a:r>
                <a:rPr lang="en-US" sz="1600" dirty="0">
                  <a:solidFill>
                    <a:srgbClr val="000000"/>
                  </a:solidFill>
                  <a:latin typeface="Calibri" panose="020F0502020204030204" pitchFamily="34" charset="0"/>
                </a:rPr>
                <a:t>Repeating block</a:t>
              </a:r>
            </a:p>
          </p:txBody>
        </p:sp>
        <p:sp>
          <p:nvSpPr>
            <p:cNvPr id="24" name="TextBox 23">
              <a:extLst>
                <a:ext uri="{FF2B5EF4-FFF2-40B4-BE49-F238E27FC236}">
                  <a16:creationId xmlns:a16="http://schemas.microsoft.com/office/drawing/2014/main" id="{75110442-9B37-41A3-BBEB-176593AB9484}"/>
                </a:ext>
              </a:extLst>
            </p:cNvPr>
            <p:cNvSpPr txBox="1"/>
            <p:nvPr/>
          </p:nvSpPr>
          <p:spPr>
            <a:xfrm>
              <a:off x="6921901" y="504641"/>
              <a:ext cx="1155300" cy="369332"/>
            </a:xfrm>
            <a:prstGeom prst="rect">
              <a:avLst/>
            </a:prstGeom>
            <a:noFill/>
          </p:spPr>
          <p:txBody>
            <a:bodyPr wrap="square" rtlCol="0">
              <a:spAutoFit/>
            </a:bodyPr>
            <a:lstStyle/>
            <a:p>
              <a:r>
                <a:rPr lang="en-US" dirty="0">
                  <a:solidFill>
                    <a:srgbClr val="000000"/>
                  </a:solidFill>
                  <a:latin typeface="Calibri" panose="020F0502020204030204" pitchFamily="34" charset="0"/>
                </a:rPr>
                <a:t>Value sets</a:t>
              </a:r>
            </a:p>
          </p:txBody>
        </p:sp>
        <p:pic>
          <p:nvPicPr>
            <p:cNvPr id="25" name="Picture 24">
              <a:extLst>
                <a:ext uri="{FF2B5EF4-FFF2-40B4-BE49-F238E27FC236}">
                  <a16:creationId xmlns:a16="http://schemas.microsoft.com/office/drawing/2014/main" id="{6ED782AC-5E8E-474C-9491-AC675F772162}"/>
                </a:ext>
              </a:extLst>
            </p:cNvPr>
            <p:cNvPicPr>
              <a:picLocks noChangeAspect="1"/>
            </p:cNvPicPr>
            <p:nvPr/>
          </p:nvPicPr>
          <p:blipFill>
            <a:blip r:embed="rId4"/>
            <a:stretch>
              <a:fillRect/>
            </a:stretch>
          </p:blipFill>
          <p:spPr>
            <a:xfrm>
              <a:off x="1318926" y="1746214"/>
              <a:ext cx="4582204" cy="2254286"/>
            </a:xfrm>
            <a:prstGeom prst="rect">
              <a:avLst/>
            </a:prstGeom>
          </p:spPr>
        </p:pic>
        <p:pic>
          <p:nvPicPr>
            <p:cNvPr id="26" name="Picture 25">
              <a:extLst>
                <a:ext uri="{FF2B5EF4-FFF2-40B4-BE49-F238E27FC236}">
                  <a16:creationId xmlns:a16="http://schemas.microsoft.com/office/drawing/2014/main" id="{ABB5C104-0D3D-4FC1-8D3D-7D0E84357710}"/>
                </a:ext>
              </a:extLst>
            </p:cNvPr>
            <p:cNvPicPr>
              <a:picLocks noChangeAspect="1"/>
            </p:cNvPicPr>
            <p:nvPr/>
          </p:nvPicPr>
          <p:blipFill>
            <a:blip r:embed="rId5"/>
            <a:stretch>
              <a:fillRect/>
            </a:stretch>
          </p:blipFill>
          <p:spPr>
            <a:xfrm>
              <a:off x="6375842" y="873973"/>
              <a:ext cx="2462973" cy="2771559"/>
            </a:xfrm>
            <a:prstGeom prst="rect">
              <a:avLst/>
            </a:prstGeom>
          </p:spPr>
        </p:pic>
      </p:grpSp>
      <p:sp>
        <p:nvSpPr>
          <p:cNvPr id="12" name="Slide Number Placeholder 3">
            <a:extLst>
              <a:ext uri="{FF2B5EF4-FFF2-40B4-BE49-F238E27FC236}">
                <a16:creationId xmlns:a16="http://schemas.microsoft.com/office/drawing/2014/main" id="{3A128836-9B5C-489A-8D1C-42836730132E}"/>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26</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22396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Hepatitis Program’s Specific Questions</a:t>
            </a:r>
          </a:p>
        </p:txBody>
      </p:sp>
    </p:spTree>
    <p:extLst>
      <p:ext uri="{BB962C8B-B14F-4D97-AF65-F5344CB8AC3E}">
        <p14:creationId xmlns:p14="http://schemas.microsoft.com/office/powerpoint/2010/main" val="345413146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C312E6-DE48-44F9-986B-5351D635F6D6}"/>
              </a:ext>
            </a:extLst>
          </p:cNvPr>
          <p:cNvSpPr>
            <a:spLocks noGrp="1"/>
          </p:cNvSpPr>
          <p:nvPr>
            <p:ph type="title" idx="4294967295"/>
          </p:nvPr>
        </p:nvSpPr>
        <p:spPr>
          <a:xfrm>
            <a:off x="431800" y="581025"/>
            <a:ext cx="8255000" cy="619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2700" b="1" i="0" u="none" strike="noStrike" kern="1200" cap="none" spc="0" normalizeH="0" baseline="0" noProof="0" dirty="0">
                <a:ln>
                  <a:noFill/>
                </a:ln>
                <a:solidFill>
                  <a:srgbClr val="007889"/>
                </a:solidFill>
                <a:effectLst/>
                <a:uLnTx/>
                <a:uFillTx/>
                <a:latin typeface="+mn-lt"/>
                <a:ea typeface="+mn-ea"/>
                <a:cs typeface="+mn-cs"/>
              </a:rPr>
              <a:t>Updated Laboratory Section – Repeating Block </a:t>
            </a:r>
          </a:p>
        </p:txBody>
      </p:sp>
      <p:pic>
        <p:nvPicPr>
          <p:cNvPr id="5" name="Picture 4" descr="This slide contains an image of the Core Diagnostic Tests Section Repeating Group within the draft Hepatitis MMG v2.0. This section contains data elements Test Type, Test Performed Indicator, Test Result, and Specimen Collection Date/Time.">
            <a:extLst>
              <a:ext uri="{FF2B5EF4-FFF2-40B4-BE49-F238E27FC236}">
                <a16:creationId xmlns:a16="http://schemas.microsoft.com/office/drawing/2014/main" id="{C9F32B72-3E23-4F31-8EDB-89B56D5D665B}"/>
              </a:ext>
            </a:extLst>
          </p:cNvPr>
          <p:cNvPicPr>
            <a:picLocks noChangeAspect="1"/>
          </p:cNvPicPr>
          <p:nvPr/>
        </p:nvPicPr>
        <p:blipFill rotWithShape="1">
          <a:blip r:embed="rId3"/>
          <a:srcRect l="396" r="650"/>
          <a:stretch/>
        </p:blipFill>
        <p:spPr>
          <a:xfrm>
            <a:off x="295275" y="1296473"/>
            <a:ext cx="8696325" cy="2894527"/>
          </a:xfrm>
          <a:prstGeom prst="rect">
            <a:avLst/>
          </a:prstGeom>
        </p:spPr>
      </p:pic>
      <p:sp>
        <p:nvSpPr>
          <p:cNvPr id="4" name="Slide Number Placeholder 3">
            <a:extLst>
              <a:ext uri="{FF2B5EF4-FFF2-40B4-BE49-F238E27FC236}">
                <a16:creationId xmlns:a16="http://schemas.microsoft.com/office/drawing/2014/main" id="{3CB9024A-B4F2-4887-877C-71B467F539C7}"/>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28</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625239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199" y="30375"/>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7889"/>
                </a:solidFill>
                <a:effectLst/>
                <a:uLnTx/>
                <a:uFillTx/>
                <a:latin typeface="Calibri" panose="020F0502020204030204"/>
                <a:ea typeface="+mj-ea"/>
                <a:cs typeface="+mj-cs"/>
              </a:rPr>
              <a:t>Core Diagnostic Tests Section – Value Set</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4" name="Content Placeholder 2" descr="This slide contains a table of core diagnostic test types, the test performed indicator, test result, and specimen collection date. The Hepatitis MMG v2.0 draft intends to collect this information in repeating group format.">
            <a:extLst>
              <a:ext uri="{FF2B5EF4-FFF2-40B4-BE49-F238E27FC236}">
                <a16:creationId xmlns:a16="http://schemas.microsoft.com/office/drawing/2014/main" id="{F6A604A1-461B-41AD-A1F5-B3BA86FD3DA0}"/>
              </a:ext>
            </a:extLst>
          </p:cNvPr>
          <p:cNvSpPr txBox="1">
            <a:spLocks/>
          </p:cNvSpPr>
          <p:nvPr/>
        </p:nvSpPr>
        <p:spPr>
          <a:xfrm>
            <a:off x="457199" y="517160"/>
            <a:ext cx="8355027" cy="3826605"/>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aphicFrame>
        <p:nvGraphicFramePr>
          <p:cNvPr id="7" name="Table 6">
            <a:extLst>
              <a:ext uri="{FF2B5EF4-FFF2-40B4-BE49-F238E27FC236}">
                <a16:creationId xmlns:a16="http://schemas.microsoft.com/office/drawing/2014/main" id="{2246F36B-767E-4EF1-8107-E69EB53C1A12}"/>
              </a:ext>
            </a:extLst>
          </p:cNvPr>
          <p:cNvGraphicFramePr>
            <a:graphicFrameLocks noGrp="1"/>
          </p:cNvGraphicFramePr>
          <p:nvPr>
            <p:extLst>
              <p:ext uri="{D42A27DB-BD31-4B8C-83A1-F6EECF244321}">
                <p14:modId xmlns:p14="http://schemas.microsoft.com/office/powerpoint/2010/main" val="1657938289"/>
              </p:ext>
            </p:extLst>
          </p:nvPr>
        </p:nvGraphicFramePr>
        <p:xfrm>
          <a:off x="113781" y="413269"/>
          <a:ext cx="8916436" cy="4599503"/>
        </p:xfrm>
        <a:graphic>
          <a:graphicData uri="http://schemas.openxmlformats.org/drawingml/2006/table">
            <a:tbl>
              <a:tblPr firstRow="1" firstCol="1" bandRow="1">
                <a:tableStyleId>{5C22544A-7EE6-4342-B048-85BDC9FD1C3A}</a:tableStyleId>
              </a:tblPr>
              <a:tblGrid>
                <a:gridCol w="1682287">
                  <a:extLst>
                    <a:ext uri="{9D8B030D-6E8A-4147-A177-3AD203B41FA5}">
                      <a16:colId xmlns:a16="http://schemas.microsoft.com/office/drawing/2014/main" val="1149237870"/>
                    </a:ext>
                  </a:extLst>
                </a:gridCol>
                <a:gridCol w="1638049">
                  <a:extLst>
                    <a:ext uri="{9D8B030D-6E8A-4147-A177-3AD203B41FA5}">
                      <a16:colId xmlns:a16="http://schemas.microsoft.com/office/drawing/2014/main" val="463306782"/>
                    </a:ext>
                  </a:extLst>
                </a:gridCol>
                <a:gridCol w="4114800">
                  <a:extLst>
                    <a:ext uri="{9D8B030D-6E8A-4147-A177-3AD203B41FA5}">
                      <a16:colId xmlns:a16="http://schemas.microsoft.com/office/drawing/2014/main" val="3811447223"/>
                    </a:ext>
                  </a:extLst>
                </a:gridCol>
                <a:gridCol w="1481300">
                  <a:extLst>
                    <a:ext uri="{9D8B030D-6E8A-4147-A177-3AD203B41FA5}">
                      <a16:colId xmlns:a16="http://schemas.microsoft.com/office/drawing/2014/main" val="432727393"/>
                    </a:ext>
                  </a:extLst>
                </a:gridCol>
              </a:tblGrid>
              <a:tr h="224424">
                <a:tc>
                  <a:txBody>
                    <a:bodyPr/>
                    <a:lstStyle/>
                    <a:p>
                      <a:pPr marL="0" marR="0">
                        <a:lnSpc>
                          <a:spcPct val="107000"/>
                        </a:lnSpc>
                        <a:spcBef>
                          <a:spcPts val="0"/>
                        </a:spcBef>
                        <a:spcAft>
                          <a:spcPts val="0"/>
                        </a:spcAft>
                      </a:pPr>
                      <a:r>
                        <a:rPr lang="en-US" sz="1800" dirty="0">
                          <a:solidFill>
                            <a:schemeClr val="tx1"/>
                          </a:solidFill>
                          <a:effectLst/>
                        </a:rPr>
                        <a:t>Diagnostic Test Type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07000"/>
                        </a:lnSpc>
                        <a:spcBef>
                          <a:spcPts val="0"/>
                        </a:spcBef>
                        <a:spcAft>
                          <a:spcPts val="0"/>
                        </a:spcAft>
                      </a:pPr>
                      <a:r>
                        <a:rPr lang="en-US" sz="1800" dirty="0">
                          <a:solidFill>
                            <a:schemeClr val="tx1"/>
                          </a:solidFill>
                          <a:effectLst/>
                        </a:rPr>
                        <a:t>Test Performed Indicator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07000"/>
                        </a:lnSpc>
                        <a:spcBef>
                          <a:spcPts val="0"/>
                        </a:spcBef>
                        <a:spcAft>
                          <a:spcPts val="0"/>
                        </a:spcAft>
                      </a:pPr>
                      <a:r>
                        <a:rPr lang="en-US" sz="1800" dirty="0">
                          <a:solidFill>
                            <a:schemeClr val="tx1"/>
                          </a:solidFill>
                          <a:effectLst/>
                        </a:rPr>
                        <a:t>Test Result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07000"/>
                        </a:lnSpc>
                        <a:spcBef>
                          <a:spcPts val="0"/>
                        </a:spcBef>
                        <a:spcAft>
                          <a:spcPts val="0"/>
                        </a:spcAft>
                      </a:pPr>
                      <a:r>
                        <a:rPr lang="en-US" sz="1600" dirty="0">
                          <a:solidFill>
                            <a:schemeClr val="tx1"/>
                          </a:solidFill>
                          <a:effectLst/>
                        </a:rPr>
                        <a:t>Specimen Collection Date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68497230"/>
                  </a:ext>
                </a:extLst>
              </a:tr>
              <a:tr h="221077">
                <a:tc gridSpan="4">
                  <a:txBody>
                    <a:bodyPr/>
                    <a:lstStyle/>
                    <a:p>
                      <a:pPr marL="0" marR="0">
                        <a:lnSpc>
                          <a:spcPct val="107000"/>
                        </a:lnSpc>
                        <a:spcBef>
                          <a:spcPts val="0"/>
                        </a:spcBef>
                        <a:spcAft>
                          <a:spcPts val="0"/>
                        </a:spcAft>
                      </a:pPr>
                      <a:r>
                        <a:rPr lang="en-US" sz="1400" dirty="0">
                          <a:effectLst/>
                        </a:rPr>
                        <a:t>Hepatitis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989C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0007479"/>
                  </a:ext>
                </a:extLst>
              </a:tr>
              <a:tr h="192529">
                <a:tc>
                  <a:txBody>
                    <a:bodyPr/>
                    <a:lstStyle/>
                    <a:p>
                      <a:pPr marL="0" marR="0">
                        <a:lnSpc>
                          <a:spcPct val="107000"/>
                        </a:lnSpc>
                        <a:spcBef>
                          <a:spcPts val="0"/>
                        </a:spcBef>
                        <a:spcAft>
                          <a:spcPts val="0"/>
                        </a:spcAft>
                      </a:pPr>
                      <a:r>
                        <a:rPr lang="en-US" sz="1200" dirty="0">
                          <a:solidFill>
                            <a:schemeClr val="tx1"/>
                          </a:solidFill>
                          <a:effectLst/>
                        </a:rPr>
                        <a:t>IgM anti-HAV</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4417375"/>
                  </a:ext>
                </a:extLst>
              </a:tr>
              <a:tr h="166254">
                <a:tc>
                  <a:txBody>
                    <a:bodyPr/>
                    <a:lstStyle/>
                    <a:p>
                      <a:pPr marL="0" marR="0">
                        <a:lnSpc>
                          <a:spcPct val="107000"/>
                        </a:lnSpc>
                        <a:spcBef>
                          <a:spcPts val="0"/>
                        </a:spcBef>
                        <a:spcAft>
                          <a:spcPts val="0"/>
                        </a:spcAft>
                      </a:pPr>
                      <a:r>
                        <a:rPr lang="en-US" sz="1200" dirty="0">
                          <a:solidFill>
                            <a:schemeClr val="tx1"/>
                          </a:solidFill>
                          <a:effectLst/>
                        </a:rPr>
                        <a:t>Total anti-HAV</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extLst>
                  <a:ext uri="{0D108BD9-81ED-4DB2-BD59-A6C34878D82A}">
                    <a16:rowId xmlns:a16="http://schemas.microsoft.com/office/drawing/2014/main" val="2531815292"/>
                  </a:ext>
                </a:extLst>
              </a:tr>
              <a:tr h="147172">
                <a:tc>
                  <a:txBody>
                    <a:bodyPr/>
                    <a:lstStyle/>
                    <a:p>
                      <a:pPr marL="0" marR="0">
                        <a:lnSpc>
                          <a:spcPct val="107000"/>
                        </a:lnSpc>
                        <a:spcBef>
                          <a:spcPts val="0"/>
                        </a:spcBef>
                        <a:spcAft>
                          <a:spcPts val="0"/>
                        </a:spcAft>
                      </a:pPr>
                      <a:r>
                        <a:rPr lang="en-US" sz="1200" dirty="0">
                          <a:solidFill>
                            <a:schemeClr val="tx1"/>
                          </a:solidFill>
                          <a:effectLst/>
                        </a:rPr>
                        <a:t>HAV RNA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9559679"/>
                  </a:ext>
                </a:extLst>
              </a:tr>
              <a:tr h="172985">
                <a:tc gridSpan="4">
                  <a:txBody>
                    <a:bodyPr/>
                    <a:lstStyle/>
                    <a:p>
                      <a:pPr marL="0" marR="0">
                        <a:lnSpc>
                          <a:spcPct val="107000"/>
                        </a:lnSpc>
                        <a:spcBef>
                          <a:spcPts val="0"/>
                        </a:spcBef>
                        <a:spcAft>
                          <a:spcPts val="0"/>
                        </a:spcAft>
                      </a:pPr>
                      <a:r>
                        <a:rPr lang="en-US" sz="1400" dirty="0">
                          <a:effectLst/>
                        </a:rPr>
                        <a:t>Hepatitis 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989C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9840808"/>
                  </a:ext>
                </a:extLst>
              </a:tr>
              <a:tr h="172985">
                <a:tc>
                  <a:txBody>
                    <a:bodyPr/>
                    <a:lstStyle/>
                    <a:p>
                      <a:pPr marL="0" marR="0">
                        <a:lnSpc>
                          <a:spcPct val="107000"/>
                        </a:lnSpc>
                        <a:spcBef>
                          <a:spcPts val="0"/>
                        </a:spcBef>
                        <a:spcAft>
                          <a:spcPts val="0"/>
                        </a:spcAft>
                      </a:pPr>
                      <a:r>
                        <a:rPr lang="en-US" sz="1200" dirty="0">
                          <a:solidFill>
                            <a:schemeClr val="tx1"/>
                          </a:solidFill>
                          <a:effectLst/>
                        </a:rPr>
                        <a:t>HBsAg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0091548"/>
                  </a:ext>
                </a:extLst>
              </a:tr>
              <a:tr h="172985">
                <a:tc>
                  <a:txBody>
                    <a:bodyPr/>
                    <a:lstStyle/>
                    <a:p>
                      <a:pPr marL="0" marR="0">
                        <a:lnSpc>
                          <a:spcPct val="107000"/>
                        </a:lnSpc>
                        <a:spcBef>
                          <a:spcPts val="0"/>
                        </a:spcBef>
                        <a:spcAft>
                          <a:spcPts val="0"/>
                        </a:spcAft>
                      </a:pPr>
                      <a:r>
                        <a:rPr lang="en-US" sz="1200" dirty="0">
                          <a:solidFill>
                            <a:schemeClr val="tx1"/>
                          </a:solidFill>
                          <a:effectLst/>
                        </a:rPr>
                        <a:t>IgM anti-HBc</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1362946"/>
                  </a:ext>
                </a:extLst>
              </a:tr>
              <a:tr h="172985">
                <a:tc>
                  <a:txBody>
                    <a:bodyPr/>
                    <a:lstStyle/>
                    <a:p>
                      <a:pPr marL="0" marR="0">
                        <a:lnSpc>
                          <a:spcPct val="107000"/>
                        </a:lnSpc>
                        <a:spcBef>
                          <a:spcPts val="0"/>
                        </a:spcBef>
                        <a:spcAft>
                          <a:spcPts val="0"/>
                        </a:spcAft>
                      </a:pPr>
                      <a:r>
                        <a:rPr lang="en-US" sz="1200" dirty="0">
                          <a:solidFill>
                            <a:schemeClr val="tx1"/>
                          </a:solidFill>
                          <a:effectLst/>
                        </a:rPr>
                        <a:t>Total anti-HBc</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587895"/>
                  </a:ext>
                </a:extLst>
              </a:tr>
              <a:tr h="0">
                <a:tc>
                  <a:txBody>
                    <a:bodyPr/>
                    <a:lstStyle/>
                    <a:p>
                      <a:pPr marL="0" marR="0">
                        <a:lnSpc>
                          <a:spcPct val="107000"/>
                        </a:lnSpc>
                        <a:spcBef>
                          <a:spcPts val="0"/>
                        </a:spcBef>
                        <a:spcAft>
                          <a:spcPts val="0"/>
                        </a:spcAft>
                      </a:pPr>
                      <a:r>
                        <a:rPr lang="en-US" sz="1200" dirty="0">
                          <a:solidFill>
                            <a:schemeClr val="tx1"/>
                          </a:solidFill>
                          <a:effectLst/>
                        </a:rPr>
                        <a:t>HBeAg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5983990"/>
                  </a:ext>
                </a:extLst>
              </a:tr>
              <a:tr h="172985">
                <a:tc>
                  <a:txBody>
                    <a:bodyPr/>
                    <a:lstStyle/>
                    <a:p>
                      <a:pPr marL="0" marR="0">
                        <a:lnSpc>
                          <a:spcPct val="107000"/>
                        </a:lnSpc>
                        <a:spcBef>
                          <a:spcPts val="0"/>
                        </a:spcBef>
                        <a:spcAft>
                          <a:spcPts val="0"/>
                        </a:spcAft>
                      </a:pPr>
                      <a:r>
                        <a:rPr lang="en-US" sz="1200" dirty="0">
                          <a:solidFill>
                            <a:schemeClr val="tx1"/>
                          </a:solidFill>
                          <a:effectLst/>
                        </a:rPr>
                        <a:t>HBV DNA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3397967"/>
                  </a:ext>
                </a:extLst>
              </a:tr>
              <a:tr h="80671">
                <a:tc gridSpan="4">
                  <a:txBody>
                    <a:bodyPr/>
                    <a:lstStyle/>
                    <a:p>
                      <a:pPr marL="0" marR="0">
                        <a:lnSpc>
                          <a:spcPct val="107000"/>
                        </a:lnSpc>
                        <a:spcBef>
                          <a:spcPts val="0"/>
                        </a:spcBef>
                        <a:spcAft>
                          <a:spcPts val="0"/>
                        </a:spcAft>
                      </a:pPr>
                      <a:r>
                        <a:rPr lang="en-US" sz="1400" dirty="0">
                          <a:effectLst/>
                        </a:rPr>
                        <a:t>Hepatitis 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989C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8476292"/>
                  </a:ext>
                </a:extLst>
              </a:tr>
              <a:tr h="172985">
                <a:tc>
                  <a:txBody>
                    <a:bodyPr/>
                    <a:lstStyle/>
                    <a:p>
                      <a:pPr marL="0" marR="0">
                        <a:lnSpc>
                          <a:spcPct val="107000"/>
                        </a:lnSpc>
                        <a:spcBef>
                          <a:spcPts val="0"/>
                        </a:spcBef>
                        <a:spcAft>
                          <a:spcPts val="0"/>
                        </a:spcAft>
                      </a:pPr>
                      <a:r>
                        <a:rPr lang="en-US" sz="1200" dirty="0">
                          <a:solidFill>
                            <a:schemeClr val="tx1"/>
                          </a:solidFill>
                          <a:effectLst/>
                        </a:rPr>
                        <a:t>anti-HCV</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4126908"/>
                  </a:ext>
                </a:extLst>
              </a:tr>
              <a:tr h="92329">
                <a:tc>
                  <a:txBody>
                    <a:bodyPr/>
                    <a:lstStyle/>
                    <a:p>
                      <a:pPr marL="0" marR="0">
                        <a:lnSpc>
                          <a:spcPct val="107000"/>
                        </a:lnSpc>
                        <a:spcBef>
                          <a:spcPts val="0"/>
                        </a:spcBef>
                        <a:spcAft>
                          <a:spcPts val="0"/>
                        </a:spcAft>
                      </a:pPr>
                      <a:r>
                        <a:rPr lang="en-US" sz="1200" dirty="0">
                          <a:solidFill>
                            <a:schemeClr val="tx1"/>
                          </a:solidFill>
                          <a:effectLst/>
                        </a:rPr>
                        <a:t>HCV RNA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1922556"/>
                  </a:ext>
                </a:extLst>
              </a:tr>
              <a:tr h="172985">
                <a:tc>
                  <a:txBody>
                    <a:bodyPr/>
                    <a:lstStyle/>
                    <a:p>
                      <a:pPr marL="0" marR="0">
                        <a:lnSpc>
                          <a:spcPct val="107000"/>
                        </a:lnSpc>
                        <a:spcBef>
                          <a:spcPts val="0"/>
                        </a:spcBef>
                        <a:spcAft>
                          <a:spcPts val="0"/>
                        </a:spcAft>
                      </a:pPr>
                      <a:r>
                        <a:rPr lang="en-US" sz="1200" dirty="0">
                          <a:solidFill>
                            <a:schemeClr val="tx1"/>
                          </a:solidFill>
                          <a:effectLst/>
                        </a:rPr>
                        <a:t>HCV antigen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5319030"/>
                  </a:ext>
                </a:extLst>
              </a:tr>
              <a:tr h="172985">
                <a:tc gridSpan="4">
                  <a:txBody>
                    <a:bodyPr/>
                    <a:lstStyle/>
                    <a:p>
                      <a:pPr marL="0" marR="0">
                        <a:lnSpc>
                          <a:spcPct val="107000"/>
                        </a:lnSpc>
                        <a:spcBef>
                          <a:spcPts val="0"/>
                        </a:spcBef>
                        <a:spcAft>
                          <a:spcPts val="0"/>
                        </a:spcAft>
                      </a:pPr>
                      <a:r>
                        <a:rPr lang="en-US" sz="1200" dirty="0">
                          <a:effectLst/>
                        </a:rPr>
                        <a:t>Hepatitis 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989C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6169525"/>
                  </a:ext>
                </a:extLst>
              </a:tr>
              <a:tr h="198478">
                <a:tc>
                  <a:txBody>
                    <a:bodyPr/>
                    <a:lstStyle/>
                    <a:p>
                      <a:pPr marL="0" marR="0" algn="l">
                        <a:lnSpc>
                          <a:spcPct val="107000"/>
                        </a:lnSpc>
                        <a:spcBef>
                          <a:spcPts val="0"/>
                        </a:spcBef>
                        <a:spcAft>
                          <a:spcPts val="0"/>
                        </a:spcAft>
                      </a:pPr>
                      <a:r>
                        <a:rPr lang="en-US" sz="1100" dirty="0">
                          <a:solidFill>
                            <a:schemeClr val="tx1"/>
                          </a:solidFill>
                          <a:effectLst/>
                        </a:rPr>
                        <a:t>anti-HDV</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09220"/>
                  </a:ext>
                </a:extLst>
              </a:tr>
              <a:tr h="214798">
                <a:tc>
                  <a:txBody>
                    <a:bodyPr/>
                    <a:lstStyle/>
                    <a:p>
                      <a:pPr marL="0" marR="0" algn="l">
                        <a:lnSpc>
                          <a:spcPct val="107000"/>
                        </a:lnSpc>
                        <a:spcBef>
                          <a:spcPts val="0"/>
                        </a:spcBef>
                        <a:spcAft>
                          <a:spcPts val="0"/>
                        </a:spcAft>
                      </a:pPr>
                      <a:r>
                        <a:rPr lang="en-US" sz="1100" dirty="0">
                          <a:solidFill>
                            <a:schemeClr val="tx1"/>
                          </a:solidFill>
                          <a:effectLst/>
                        </a:rPr>
                        <a:t>HDV RNA</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088601"/>
                  </a:ext>
                </a:extLst>
              </a:tr>
              <a:tr h="172985">
                <a:tc gridSpan="4">
                  <a:txBody>
                    <a:bodyPr/>
                    <a:lstStyle/>
                    <a:p>
                      <a:pPr marL="0" marR="0">
                        <a:lnSpc>
                          <a:spcPct val="107000"/>
                        </a:lnSpc>
                        <a:spcBef>
                          <a:spcPts val="0"/>
                        </a:spcBef>
                        <a:spcAft>
                          <a:spcPts val="0"/>
                        </a:spcAft>
                      </a:pPr>
                      <a:r>
                        <a:rPr lang="en-US" sz="1200" dirty="0">
                          <a:effectLst/>
                        </a:rPr>
                        <a:t>Hepatitis 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989C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6556983"/>
                  </a:ext>
                </a:extLst>
              </a:tr>
              <a:tr h="172985">
                <a:tc>
                  <a:txBody>
                    <a:bodyPr/>
                    <a:lstStyle/>
                    <a:p>
                      <a:pPr marL="0" marR="0">
                        <a:lnSpc>
                          <a:spcPct val="107000"/>
                        </a:lnSpc>
                        <a:spcBef>
                          <a:spcPts val="0"/>
                        </a:spcBef>
                        <a:spcAft>
                          <a:spcPts val="0"/>
                        </a:spcAft>
                      </a:pPr>
                      <a:r>
                        <a:rPr lang="en-US" sz="1100" dirty="0">
                          <a:solidFill>
                            <a:schemeClr val="tx1"/>
                          </a:solidFill>
                          <a:effectLst/>
                        </a:rPr>
                        <a:t>IgM anti-HEV</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161423"/>
                  </a:ext>
                </a:extLst>
              </a:tr>
              <a:tr h="172985">
                <a:tc>
                  <a:txBody>
                    <a:bodyPr/>
                    <a:lstStyle/>
                    <a:p>
                      <a:pPr marL="0" marR="0">
                        <a:lnSpc>
                          <a:spcPct val="107000"/>
                        </a:lnSpc>
                        <a:spcBef>
                          <a:spcPts val="0"/>
                        </a:spcBef>
                        <a:spcAft>
                          <a:spcPts val="0"/>
                        </a:spcAft>
                      </a:pPr>
                      <a:r>
                        <a:rPr lang="en-US" sz="1100" dirty="0">
                          <a:solidFill>
                            <a:schemeClr val="tx1"/>
                          </a:solidFill>
                          <a:effectLst/>
                        </a:rPr>
                        <a:t>IgG anti-HEV</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0422728"/>
                  </a:ext>
                </a:extLst>
              </a:tr>
              <a:tr h="0">
                <a:tc>
                  <a:txBody>
                    <a:bodyPr/>
                    <a:lstStyle/>
                    <a:p>
                      <a:pPr marL="0" marR="0">
                        <a:lnSpc>
                          <a:spcPct val="107000"/>
                        </a:lnSpc>
                        <a:spcBef>
                          <a:spcPts val="0"/>
                        </a:spcBef>
                        <a:spcAft>
                          <a:spcPts val="0"/>
                        </a:spcAft>
                      </a:pPr>
                      <a:r>
                        <a:rPr lang="en-US" sz="1100" dirty="0">
                          <a:solidFill>
                            <a:schemeClr val="tx1"/>
                          </a:solidFill>
                          <a:effectLst/>
                        </a:rPr>
                        <a:t>HEV RNA</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996531"/>
                  </a:ext>
                </a:extLst>
              </a:tr>
            </a:tbl>
          </a:graphicData>
        </a:graphic>
      </p:graphicFrame>
      <p:sp>
        <p:nvSpPr>
          <p:cNvPr id="5" name="Slide Number Placeholder 3">
            <a:extLst>
              <a:ext uri="{FF2B5EF4-FFF2-40B4-BE49-F238E27FC236}">
                <a16:creationId xmlns:a16="http://schemas.microsoft.com/office/drawing/2014/main" id="{FF42501A-1695-4663-B931-7AA365515566}"/>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29</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12628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414337" y="2448500"/>
            <a:ext cx="7624762" cy="672744"/>
          </a:xfrm>
        </p:spPr>
        <p:txBody>
          <a:bodyPr/>
          <a:lstStyle/>
          <a:p>
            <a:r>
              <a:rPr lang="en-US" sz="3500" dirty="0"/>
              <a:t>NNDSS Updates &amp; Announcements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414337" y="3548313"/>
            <a:ext cx="7772400" cy="426244"/>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dirty="0">
                <a:solidFill>
                  <a:srgbClr val="28434E"/>
                </a:solidFill>
                <a:latin typeface="Calibri"/>
                <a:cs typeface="Calibri"/>
              </a:rPr>
              <a:t>Michele Hoover</a:t>
            </a:r>
            <a:r>
              <a:rPr kumimoji="0" lang="en-US" sz="2400" b="0" i="0" u="none" strike="noStrike" kern="1200" cap="none" spc="0" normalizeH="0" baseline="0" noProof="0" dirty="0">
                <a:ln>
                  <a:noFill/>
                </a:ln>
                <a:solidFill>
                  <a:srgbClr val="28434E"/>
                </a:solidFill>
                <a:effectLst/>
                <a:uLnTx/>
                <a:uFillTx/>
                <a:latin typeface="Calibri"/>
                <a:cs typeface="Calibri"/>
              </a:rPr>
              <a:t>, MS</a:t>
            </a:r>
            <a:endParaRPr kumimoji="0" lang="en-US" sz="24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414337" y="3861010"/>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sz="1600" dirty="0">
                <a:solidFill>
                  <a:srgbClr val="28434E">
                    <a:lumMod val="60000"/>
                    <a:lumOff val="40000"/>
                  </a:srgbClr>
                </a:solidFill>
                <a:latin typeface="Calibri"/>
                <a:cs typeface="Calibri"/>
              </a:rPr>
              <a:t>Data Standardization and Assistance Team </a:t>
            </a:r>
            <a:endPar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endParaRP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414337" y="4155951"/>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rPr>
              <a:t>Center for Surveillance, Epidemiology, and Laboratory Services </a:t>
            </a:r>
          </a:p>
        </p:txBody>
      </p:sp>
    </p:spTree>
    <p:extLst>
      <p:ext uri="{BB962C8B-B14F-4D97-AF65-F5344CB8AC3E}">
        <p14:creationId xmlns:p14="http://schemas.microsoft.com/office/powerpoint/2010/main" val="279606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Specific Questions for Hepatitis v2.0</a:t>
            </a:r>
            <a:endPar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91706" y="1099077"/>
            <a:ext cx="8355027" cy="3826605"/>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Bef>
                <a:spcPts val="450"/>
              </a:spcBef>
              <a:spcAft>
                <a:spcPts val="450"/>
              </a:spcAft>
              <a:buClr>
                <a:srgbClr val="9B4E9E"/>
              </a:buClr>
              <a:buNone/>
              <a:defRPr/>
            </a:pPr>
            <a:r>
              <a:rPr lang="en-US" sz="2000" dirty="0">
                <a:cs typeface="Calibri"/>
              </a:rPr>
              <a:t>Diagnostic Tests Repeating Group Section</a:t>
            </a:r>
          </a:p>
          <a:p>
            <a:pPr marL="217805" lvl="1" indent="-217805">
              <a:spcBef>
                <a:spcPts val="450"/>
              </a:spcBef>
              <a:spcAft>
                <a:spcPts val="450"/>
              </a:spcAft>
              <a:buClr>
                <a:srgbClr val="9B4E9E"/>
              </a:buClr>
              <a:buFont typeface="Wingdings" panose="05000000000000000000" pitchFamily="2" charset="2"/>
              <a:buChar char="§"/>
              <a:defRPr/>
            </a:pPr>
            <a:r>
              <a:rPr lang="en-US" sz="2000" dirty="0">
                <a:cs typeface="Calibri"/>
              </a:rPr>
              <a:t>Test Performed Indicator </a:t>
            </a:r>
            <a:r>
              <a:rPr lang="en-US" sz="2000" dirty="0">
                <a:effectLst/>
                <a:ea typeface="Times New Roman" panose="02020603050405020304" pitchFamily="18" charset="0"/>
              </a:rPr>
              <a:t>for each Test Type </a:t>
            </a:r>
          </a:p>
          <a:p>
            <a:pPr marL="560705" lvl="2" indent="-217805">
              <a:spcBef>
                <a:spcPts val="450"/>
              </a:spcBef>
              <a:spcAft>
                <a:spcPts val="450"/>
              </a:spcAft>
              <a:buClr>
                <a:srgbClr val="9B4E9E"/>
              </a:buClr>
              <a:buFont typeface="Wingdings" panose="05000000000000000000" pitchFamily="2" charset="2"/>
              <a:buChar char="§"/>
              <a:defRPr/>
            </a:pPr>
            <a:r>
              <a:rPr lang="en-US" sz="1800" dirty="0">
                <a:effectLst/>
                <a:ea typeface="Times New Roman" panose="02020603050405020304" pitchFamily="18" charset="0"/>
              </a:rPr>
              <a:t>Can you respond (Y/N/U) for each test?</a:t>
            </a:r>
          </a:p>
          <a:p>
            <a:pPr marL="560705" lvl="2" indent="-217805">
              <a:spcBef>
                <a:spcPts val="450"/>
              </a:spcBef>
              <a:spcAft>
                <a:spcPts val="450"/>
              </a:spcAft>
              <a:buClr>
                <a:srgbClr val="9B4E9E"/>
              </a:buClr>
              <a:buFont typeface="Wingdings" panose="05000000000000000000" pitchFamily="2" charset="2"/>
              <a:buChar char="§"/>
              <a:defRPr/>
            </a:pPr>
            <a:r>
              <a:rPr lang="en-US" sz="1800" dirty="0">
                <a:effectLst/>
                <a:ea typeface="Times New Roman" panose="02020603050405020304" pitchFamily="18" charset="0"/>
              </a:rPr>
              <a:t>Can you determine ‘No’ test not performed from Unknown? </a:t>
            </a:r>
          </a:p>
          <a:p>
            <a:pPr marL="560705" lvl="2" indent="-217805">
              <a:spcBef>
                <a:spcPts val="450"/>
              </a:spcBef>
              <a:spcAft>
                <a:spcPts val="450"/>
              </a:spcAft>
              <a:buClr>
                <a:srgbClr val="9B4E9E"/>
              </a:buClr>
              <a:buFont typeface="Wingdings" panose="05000000000000000000" pitchFamily="2" charset="2"/>
              <a:buChar char="§"/>
              <a:defRPr/>
            </a:pPr>
            <a:r>
              <a:rPr lang="en-US" sz="1800" dirty="0">
                <a:effectLst/>
                <a:ea typeface="Times New Roman" panose="02020603050405020304" pitchFamily="18" charset="0"/>
              </a:rPr>
              <a:t>Would you set up a default Unknown response?</a:t>
            </a:r>
          </a:p>
          <a:p>
            <a:pPr marL="560705" lvl="2" indent="-217805">
              <a:spcBef>
                <a:spcPts val="450"/>
              </a:spcBef>
              <a:spcAft>
                <a:spcPts val="450"/>
              </a:spcAft>
              <a:buClr>
                <a:srgbClr val="9B4E9E"/>
              </a:buClr>
              <a:buFont typeface="Wingdings" panose="05000000000000000000" pitchFamily="2" charset="2"/>
              <a:buChar char="§"/>
              <a:defRPr/>
            </a:pPr>
            <a:r>
              <a:rPr lang="en-US" sz="1800" dirty="0">
                <a:ea typeface="Times New Roman" panose="02020603050405020304" pitchFamily="18" charset="0"/>
              </a:rPr>
              <a:t>Would it be easier to indicate ‘Not Tested’ in the Test Result?</a:t>
            </a:r>
          </a:p>
          <a:p>
            <a:pPr marL="217805" lvl="1" indent="-217805">
              <a:spcBef>
                <a:spcPts val="450"/>
              </a:spcBef>
              <a:spcAft>
                <a:spcPts val="450"/>
              </a:spcAft>
              <a:buClr>
                <a:srgbClr val="9B4E9E"/>
              </a:buClr>
              <a:buFont typeface="Wingdings" panose="05000000000000000000" pitchFamily="2" charset="2"/>
              <a:buChar char="§"/>
              <a:defRPr/>
            </a:pPr>
            <a:r>
              <a:rPr lang="en-US" sz="2000" dirty="0">
                <a:cs typeface="Calibri"/>
              </a:rPr>
              <a:t>Test </a:t>
            </a:r>
            <a:r>
              <a:rPr lang="en-US" sz="2000" dirty="0">
                <a:effectLst/>
                <a:ea typeface="Times New Roman" panose="02020603050405020304" pitchFamily="18" charset="0"/>
              </a:rPr>
              <a:t>Result (Detected/Positive, Not detected/Negative, Indeterminate, Unknown)</a:t>
            </a:r>
          </a:p>
          <a:p>
            <a:pPr marL="560705" lvl="2" indent="-217805">
              <a:spcBef>
                <a:spcPts val="450"/>
              </a:spcBef>
              <a:spcAft>
                <a:spcPts val="450"/>
              </a:spcAft>
              <a:buClr>
                <a:srgbClr val="9B4E9E"/>
              </a:buClr>
              <a:buFont typeface="Wingdings" panose="05000000000000000000" pitchFamily="2" charset="2"/>
              <a:buChar char="§"/>
              <a:defRPr/>
            </a:pPr>
            <a:r>
              <a:rPr lang="en-US" sz="1800" dirty="0">
                <a:effectLst/>
                <a:ea typeface="Times New Roman" panose="02020603050405020304" pitchFamily="18" charset="0"/>
              </a:rPr>
              <a:t>Can you submit the qualitative result?</a:t>
            </a:r>
          </a:p>
          <a:p>
            <a:pPr marL="217805" lvl="1" indent="-217805">
              <a:spcBef>
                <a:spcPts val="450"/>
              </a:spcBef>
              <a:spcAft>
                <a:spcPts val="450"/>
              </a:spcAft>
              <a:buClr>
                <a:srgbClr val="9B4E9E"/>
              </a:buClr>
              <a:buFont typeface="Wingdings" panose="05000000000000000000" pitchFamily="2" charset="2"/>
              <a:buChar char="§"/>
              <a:defRPr/>
            </a:pPr>
            <a:endParaRPr lang="en-US" dirty="0">
              <a:cs typeface="Calibri"/>
            </a:endParaRPr>
          </a:p>
        </p:txBody>
      </p:sp>
      <p:sp>
        <p:nvSpPr>
          <p:cNvPr id="5" name="Slide Number Placeholder 3">
            <a:extLst>
              <a:ext uri="{FF2B5EF4-FFF2-40B4-BE49-F238E27FC236}">
                <a16:creationId xmlns:a16="http://schemas.microsoft.com/office/drawing/2014/main" id="{7F40D1C6-14D4-4673-82ED-5F7C669C30BB}"/>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30</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231465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Specific Questions for Hepatitis v2.0</a:t>
            </a:r>
            <a:endPar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394486" y="1111223"/>
            <a:ext cx="8355027" cy="3857591"/>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fontAlgn="auto">
              <a:spcBef>
                <a:spcPts val="450"/>
              </a:spcBef>
              <a:spcAft>
                <a:spcPts val="450"/>
              </a:spcAft>
              <a:buClr>
                <a:srgbClr val="9B4E9E"/>
              </a:buClr>
              <a:buFont typeface="Wingdings" panose="05000000000000000000" pitchFamily="2" charset="2"/>
              <a:buChar char="§"/>
              <a:defRPr/>
            </a:pPr>
            <a:r>
              <a:rPr lang="en-US" sz="2200" dirty="0">
                <a:latin typeface="Calibri" panose="020F0502020204030204"/>
              </a:rPr>
              <a:t>Peak Total Bilirubin Level ≥ 3.0 mg/dl  (Y/N/U)</a:t>
            </a: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Can you provide the coded response: Y/N/U?</a:t>
            </a: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Would an option to submit a numeric value for Peak Total Bilirubin Level be easier to implement?</a:t>
            </a:r>
          </a:p>
          <a:p>
            <a:pPr marL="217805" lvl="1" indent="-217805">
              <a:spcBef>
                <a:spcPts val="450"/>
              </a:spcBef>
              <a:spcAft>
                <a:spcPts val="450"/>
              </a:spcAft>
              <a:buClr>
                <a:srgbClr val="9B4E9E"/>
              </a:buClr>
              <a:buFont typeface="Wingdings" panose="05000000000000000000" pitchFamily="2" charset="2"/>
              <a:buChar char="§"/>
              <a:defRPr/>
            </a:pPr>
            <a:r>
              <a:rPr lang="en-US" sz="2200" dirty="0">
                <a:cs typeface="Calibri"/>
              </a:rPr>
              <a:t>Peak Alanine Aminotransferase (ALT) Level (IU/L)</a:t>
            </a: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Can you provide a coded response: </a:t>
            </a:r>
            <a:r>
              <a:rPr lang="en-US" sz="2000" dirty="0">
                <a:latin typeface="Calibri" panose="020F0502020204030204" pitchFamily="34" charset="0"/>
                <a:cs typeface="Calibri" panose="020F0502020204030204" pitchFamily="34" charset="0"/>
              </a:rPr>
              <a:t>&lt;100, 100-200, &gt;200, Unknown</a:t>
            </a:r>
            <a:r>
              <a:rPr lang="en-US" sz="2000" dirty="0">
                <a:latin typeface="Calibri" panose="020F0502020204030204"/>
              </a:rPr>
              <a:t>?</a:t>
            </a: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Would an option to submit a numeric value for Peak ALT Level be easier to implement?</a:t>
            </a:r>
          </a:p>
          <a:p>
            <a:pPr marL="217805" lvl="1" indent="-217805">
              <a:spcBef>
                <a:spcPts val="450"/>
              </a:spcBef>
              <a:spcAft>
                <a:spcPts val="450"/>
              </a:spcAft>
              <a:buClr>
                <a:srgbClr val="9B4E9E"/>
              </a:buClr>
              <a:buFont typeface="Wingdings" panose="05000000000000000000" pitchFamily="2" charset="2"/>
              <a:buChar char="§"/>
              <a:defRPr/>
            </a:pPr>
            <a:endParaRPr lang="en-US" dirty="0">
              <a:cs typeface="Calibri"/>
            </a:endParaRPr>
          </a:p>
        </p:txBody>
      </p:sp>
      <p:sp>
        <p:nvSpPr>
          <p:cNvPr id="5" name="Slide Number Placeholder 3">
            <a:extLst>
              <a:ext uri="{FF2B5EF4-FFF2-40B4-BE49-F238E27FC236}">
                <a16:creationId xmlns:a16="http://schemas.microsoft.com/office/drawing/2014/main" id="{848F8311-3CC9-4FDB-BEE9-661E141697A5}"/>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31</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023636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Specific Questions for Hepatitis v2.0</a:t>
            </a:r>
            <a:endPar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Content Placeholder 2">
            <a:extLst>
              <a:ext uri="{FF2B5EF4-FFF2-40B4-BE49-F238E27FC236}">
                <a16:creationId xmlns:a16="http://schemas.microsoft.com/office/drawing/2014/main" id="{795793CC-2B2C-452F-A769-9F414D6F61B8}"/>
              </a:ext>
            </a:extLst>
          </p:cNvPr>
          <p:cNvSpPr txBox="1">
            <a:spLocks/>
          </p:cNvSpPr>
          <p:nvPr/>
        </p:nvSpPr>
        <p:spPr>
          <a:xfrm>
            <a:off x="331773" y="2571750"/>
            <a:ext cx="8355027" cy="196215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a:spcBef>
                <a:spcPts val="450"/>
              </a:spcBef>
              <a:spcAft>
                <a:spcPts val="450"/>
              </a:spcAft>
              <a:buClr>
                <a:srgbClr val="9B4E9E"/>
              </a:buClr>
              <a:buFont typeface="Wingdings" panose="05000000000000000000" pitchFamily="2" charset="2"/>
              <a:buChar char="§"/>
              <a:defRPr/>
            </a:pPr>
            <a:r>
              <a:rPr lang="en-US" sz="2100" dirty="0">
                <a:effectLst/>
                <a:latin typeface="Calibri" panose="020F0502020204030204" pitchFamily="34" charset="0"/>
                <a:ea typeface="Calibri" panose="020F0502020204030204" pitchFamily="34" charset="0"/>
                <a:cs typeface="Times New Roman" panose="02020603050405020304" pitchFamily="18" charset="0"/>
              </a:rPr>
              <a:t>Any concerns with answering this question or mapping data to this data element?</a:t>
            </a:r>
          </a:p>
          <a:p>
            <a:pPr marL="217805" lvl="1" indent="-217805">
              <a:spcBef>
                <a:spcPts val="450"/>
              </a:spcBef>
              <a:spcAft>
                <a:spcPts val="450"/>
              </a:spcAft>
              <a:buClr>
                <a:srgbClr val="9B4E9E"/>
              </a:buClr>
              <a:buFont typeface="Wingdings" panose="05000000000000000000" pitchFamily="2" charset="2"/>
              <a:buChar char="§"/>
              <a:defRPr/>
            </a:pPr>
            <a:r>
              <a:rPr lang="en-US" sz="2100" dirty="0">
                <a:effectLst/>
                <a:latin typeface="Calibri" panose="020F0502020204030204" pitchFamily="34" charset="0"/>
                <a:ea typeface="Calibri" panose="020F0502020204030204" pitchFamily="34" charset="0"/>
                <a:cs typeface="Times New Roman" panose="02020603050405020304" pitchFamily="18" charset="0"/>
              </a:rPr>
              <a:t>Would a different data element that focuses on capturing if the vaccination series was completed be easier to implement?</a:t>
            </a:r>
          </a:p>
          <a:p>
            <a:pPr marL="560705" lvl="2" indent="-217805">
              <a:spcBef>
                <a:spcPts val="450"/>
              </a:spcBef>
              <a:spcAft>
                <a:spcPts val="450"/>
              </a:spcAft>
              <a:buClr>
                <a:srgbClr val="9B4E9E"/>
              </a:buClr>
              <a:buFont typeface="Wingdings" panose="05000000000000000000" pitchFamily="2" charset="2"/>
              <a:buChar char="§"/>
              <a:defRPr/>
            </a:pPr>
            <a:endParaRPr lang="en-US" dirty="0">
              <a:cs typeface="Calibri"/>
            </a:endParaRPr>
          </a:p>
        </p:txBody>
      </p:sp>
      <p:pic>
        <p:nvPicPr>
          <p:cNvPr id="8" name="Picture 7" descr="This slide contains a screenshot of data element Vaccinated per ACIP recommendations. We'd like your input on the feasibility of jurisdictions collecting and interpreting this data element.">
            <a:extLst>
              <a:ext uri="{FF2B5EF4-FFF2-40B4-BE49-F238E27FC236}">
                <a16:creationId xmlns:a16="http://schemas.microsoft.com/office/drawing/2014/main" id="{A68F2017-84A3-47DA-8DE7-A7250345BF38}"/>
              </a:ext>
            </a:extLst>
          </p:cNvPr>
          <p:cNvPicPr>
            <a:picLocks noChangeAspect="1"/>
          </p:cNvPicPr>
          <p:nvPr/>
        </p:nvPicPr>
        <p:blipFill>
          <a:blip r:embed="rId3"/>
          <a:stretch>
            <a:fillRect/>
          </a:stretch>
        </p:blipFill>
        <p:spPr>
          <a:xfrm>
            <a:off x="331773" y="879991"/>
            <a:ext cx="8486775" cy="1628775"/>
          </a:xfrm>
          <a:prstGeom prst="rect">
            <a:avLst/>
          </a:prstGeom>
        </p:spPr>
      </p:pic>
      <p:sp>
        <p:nvSpPr>
          <p:cNvPr id="5" name="Slide Number Placeholder 3">
            <a:extLst>
              <a:ext uri="{FF2B5EF4-FFF2-40B4-BE49-F238E27FC236}">
                <a16:creationId xmlns:a16="http://schemas.microsoft.com/office/drawing/2014/main" id="{165BEA8A-6BE3-4D57-BC93-3DAD87F06365}"/>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32</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304288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Calibri" panose="020F0502020204030204"/>
                <a:ea typeface="+mn-ea"/>
                <a:cs typeface="+mn-cs"/>
              </a:rPr>
              <a:t>Objectives of the External Review and Timeline</a:t>
            </a:r>
          </a:p>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3725004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We Need Your Overall Feedback</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1039525"/>
            <a:ext cx="7916779" cy="314746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b="0" dirty="0"/>
              <a:t>Any critical and important information not included in the current draft MMG?</a:t>
            </a:r>
          </a:p>
          <a:p>
            <a:pPr lvl="0"/>
            <a:r>
              <a:rPr lang="en-US" b="0" dirty="0"/>
              <a:t>Any data elements or value sets that you cannot collect/capture with your current system?</a:t>
            </a:r>
          </a:p>
          <a:p>
            <a:pPr lvl="0"/>
            <a:r>
              <a:rPr lang="en-US" b="0" dirty="0"/>
              <a:t>Any structure/format issues (data type or repeat option)?</a:t>
            </a:r>
          </a:p>
          <a:p>
            <a:pPr lvl="0"/>
            <a:r>
              <a:rPr lang="en-US" b="0" dirty="0"/>
              <a:t>Any potential implementation issues related to the data elements requested?</a:t>
            </a:r>
          </a:p>
          <a:p>
            <a:pPr lvl="0"/>
            <a:r>
              <a:rPr lang="en-US" b="0" dirty="0"/>
              <a:t>Any elements or values that need more clarification?</a:t>
            </a:r>
          </a:p>
          <a:p>
            <a:pPr marL="0" lvl="1" indent="0" fontAlgn="auto">
              <a:spcBef>
                <a:spcPts val="450"/>
              </a:spcBef>
              <a:spcAft>
                <a:spcPts val="450"/>
              </a:spcAft>
              <a:buClr>
                <a:srgbClr val="9B4E9E"/>
              </a:buClr>
              <a:buNone/>
              <a:defRPr/>
            </a:pPr>
            <a:endParaRPr lang="en-US" dirty="0">
              <a:solidFill>
                <a:prstClr val="black"/>
              </a:solidFill>
              <a:latin typeface="Calibri" panose="020F0502020204030204"/>
            </a:endParaRPr>
          </a:p>
        </p:txBody>
      </p:sp>
      <p:sp>
        <p:nvSpPr>
          <p:cNvPr id="5" name="Slide Number Placeholder 3">
            <a:extLst>
              <a:ext uri="{FF2B5EF4-FFF2-40B4-BE49-F238E27FC236}">
                <a16:creationId xmlns:a16="http://schemas.microsoft.com/office/drawing/2014/main" id="{D9A5DB46-DA78-4A0B-AE2A-7C6537FD34D6}"/>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34</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206981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Next Steps</a:t>
            </a:r>
            <a:endParaRPr kumimoji="0" lang="en-US" sz="2800" b="1" i="0" u="none" strike="noStrike" kern="1200" cap="none" spc="0" normalizeH="0" baseline="0" noProof="0" dirty="0">
              <a:ln>
                <a:noFill/>
              </a:ln>
              <a:solidFill>
                <a:srgbClr val="007889"/>
              </a:solidFill>
              <a:effectLst/>
              <a:uLnTx/>
              <a:uFillTx/>
              <a:latin typeface="Calibri"/>
              <a:ea typeface="+mj-ea"/>
              <a:cs typeface="Calibri"/>
            </a:endParaRP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1039524"/>
            <a:ext cx="7916779" cy="3725961"/>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fontAlgn="auto">
              <a:spcBef>
                <a:spcPts val="450"/>
              </a:spcBef>
              <a:spcAft>
                <a:spcPts val="450"/>
              </a:spcAft>
              <a:buClr>
                <a:srgbClr val="9B4E9E"/>
              </a:buClr>
              <a:buFont typeface="Wingdings" panose="05000000000000000000" pitchFamily="2" charset="2"/>
              <a:buChar char="§"/>
              <a:defRPr/>
            </a:pPr>
            <a:r>
              <a:rPr lang="en-US" sz="2400" b="1" dirty="0">
                <a:solidFill>
                  <a:srgbClr val="FF0000"/>
                </a:solidFill>
                <a:latin typeface="Calibri" panose="020F0502020204030204"/>
              </a:rPr>
              <a:t>Please provide feedback by </a:t>
            </a:r>
            <a:r>
              <a:rPr lang="en-US" sz="2400" b="1" u="sng" dirty="0">
                <a:solidFill>
                  <a:srgbClr val="FF0000"/>
                </a:solidFill>
                <a:latin typeface="Calibri" panose="020F0502020204030204"/>
              </a:rPr>
              <a:t>June 1, 2022</a:t>
            </a:r>
            <a:endParaRPr lang="en-US" sz="2400" b="1" u="sng" dirty="0">
              <a:solidFill>
                <a:srgbClr val="FF0000"/>
              </a:solidFill>
            </a:endParaRPr>
          </a:p>
          <a:p>
            <a:pPr marL="217805" lvl="1" indent="-217805" fontAlgn="auto">
              <a:spcBef>
                <a:spcPts val="450"/>
              </a:spcBef>
              <a:spcAft>
                <a:spcPts val="450"/>
              </a:spcAft>
              <a:buClr>
                <a:srgbClr val="9B4E9E"/>
              </a:buClr>
              <a:buFont typeface="Wingdings" panose="05000000000000000000" pitchFamily="2" charset="2"/>
              <a:buChar char="§"/>
              <a:defRPr/>
            </a:pPr>
            <a:r>
              <a:rPr lang="en-US" sz="2400" dirty="0">
                <a:latin typeface="Calibri" panose="020F0502020204030204"/>
              </a:rPr>
              <a:t>Email feedback to: edx@cdc.gov </a:t>
            </a:r>
            <a:endParaRPr lang="en-US" sz="2400" dirty="0">
              <a:latin typeface="Calibri" panose="020F0502020204030204"/>
              <a:cs typeface="Calibri" panose="020F0502020204030204"/>
            </a:endParaRPr>
          </a:p>
          <a:p>
            <a:pPr marL="217805" lvl="1" indent="-217805" fontAlgn="auto">
              <a:spcBef>
                <a:spcPts val="450"/>
              </a:spcBef>
              <a:spcAft>
                <a:spcPts val="450"/>
              </a:spcAft>
              <a:buClr>
                <a:srgbClr val="9B4E9E"/>
              </a:buClr>
              <a:buFont typeface="Wingdings" panose="05000000000000000000" pitchFamily="2" charset="2"/>
              <a:buChar char="§"/>
              <a:defRPr/>
            </a:pPr>
            <a:r>
              <a:rPr lang="en-US" sz="2400" dirty="0">
                <a:latin typeface="Calibri" panose="020F0502020204030204"/>
              </a:rPr>
              <a:t>Subject line: “Draft Hepatitis MMG v2.0 Feedback” </a:t>
            </a:r>
            <a:endParaRPr lang="en-US" sz="2400" dirty="0">
              <a:latin typeface="Calibri" panose="020F0502020204030204"/>
              <a:cs typeface="Calibri"/>
            </a:endParaRPr>
          </a:p>
          <a:p>
            <a:pPr marL="217805" lvl="1" indent="-217805" fontAlgn="auto">
              <a:spcBef>
                <a:spcPts val="450"/>
              </a:spcBef>
              <a:spcAft>
                <a:spcPts val="450"/>
              </a:spcAft>
              <a:buClr>
                <a:srgbClr val="9B4E9E"/>
              </a:buClr>
              <a:buFont typeface="Wingdings" panose="05000000000000000000" pitchFamily="2" charset="2"/>
              <a:buChar char="§"/>
              <a:defRPr/>
            </a:pPr>
            <a:r>
              <a:rPr lang="en-US" sz="2400" dirty="0">
                <a:latin typeface="Calibri" panose="020F0502020204030204"/>
              </a:rPr>
              <a:t>Include</a:t>
            </a:r>
            <a:endParaRPr lang="en-US" sz="24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Data Element (DE) Identifier Sent in HL7 Message or Data Element Name</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Comment/question/suggestion</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Include evidence to support suggestion if possible</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Additional contact information (name, role and phone number)</a:t>
            </a:r>
            <a:endParaRPr lang="en-US" sz="2000" dirty="0">
              <a:latin typeface="Calibri" panose="020F0502020204030204"/>
              <a:cs typeface="Calibri"/>
            </a:endParaRPr>
          </a:p>
          <a:p>
            <a:pPr marL="217805" lvl="1" indent="-217805" fontAlgn="auto">
              <a:spcBef>
                <a:spcPts val="450"/>
              </a:spcBef>
              <a:spcAft>
                <a:spcPts val="450"/>
              </a:spcAft>
              <a:buClr>
                <a:srgbClr val="9B4E9E"/>
              </a:buClr>
              <a:buFont typeface="Wingdings" panose="05000000000000000000" pitchFamily="2" charset="2"/>
              <a:buChar char="§"/>
              <a:defRPr/>
            </a:pPr>
            <a:endParaRPr lang="en-US" dirty="0">
              <a:solidFill>
                <a:prstClr val="black"/>
              </a:solidFill>
              <a:latin typeface="Calibri" panose="020F0502020204030204"/>
              <a:cs typeface="Calibri" panose="020F0502020204030204"/>
            </a:endParaRPr>
          </a:p>
        </p:txBody>
      </p:sp>
      <p:sp>
        <p:nvSpPr>
          <p:cNvPr id="5" name="Slide Number Placeholder 3">
            <a:extLst>
              <a:ext uri="{FF2B5EF4-FFF2-40B4-BE49-F238E27FC236}">
                <a16:creationId xmlns:a16="http://schemas.microsoft.com/office/drawing/2014/main" id="{AE268868-64F6-4383-B427-D91155852F7F}"/>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35</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3950014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Calibri"/>
              </a:rPr>
              <a:t>What happens after feedback is received? </a:t>
            </a:r>
            <a:endPar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endParaRP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1039525"/>
            <a:ext cx="7916779" cy="314746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Feedback will be reviewed by CDC</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cs typeface="Calibri"/>
              </a:rPr>
              <a:t>Data Standardization and Assistance Team</a:t>
            </a: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CDC program staff</a:t>
            </a:r>
            <a:endParaRPr lang="en-US" sz="2000" dirty="0">
              <a:latin typeface="Calibri" panose="020F0502020204030204"/>
              <a:cs typeface="Calibri"/>
            </a:endParaRPr>
          </a:p>
          <a:p>
            <a:pPr marL="217805" lvl="1"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CDC will share the outcome of the reconciliation process with CSTE and external partners</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Issues/comments</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Outcome/how they were reconciled </a:t>
            </a:r>
            <a:endParaRPr lang="en-US" sz="2000" dirty="0">
              <a:latin typeface="Calibri" panose="020F0502020204030204"/>
              <a:cs typeface="Calibri"/>
            </a:endParaRPr>
          </a:p>
          <a:p>
            <a:pPr marL="217805" lvl="1"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RESULT: “Pilot Test-Ready” MMG Package for delivery to the TA team and MVPS</a:t>
            </a:r>
            <a:endParaRPr lang="en-US" sz="2000" dirty="0">
              <a:latin typeface="Calibri" panose="020F0502020204030204"/>
              <a:cs typeface="Calibri"/>
            </a:endParaRPr>
          </a:p>
          <a:p>
            <a:pPr marL="217805" lvl="1" indent="-217805" fontAlgn="auto">
              <a:spcBef>
                <a:spcPts val="450"/>
              </a:spcBef>
              <a:spcAft>
                <a:spcPts val="450"/>
              </a:spcAft>
              <a:buClr>
                <a:srgbClr val="9B4E9E"/>
              </a:buClr>
              <a:buFont typeface="Wingdings" panose="05000000000000000000" pitchFamily="2" charset="2"/>
              <a:buChar char="§"/>
              <a:defRPr/>
            </a:pPr>
            <a:endParaRPr lang="en-US" dirty="0">
              <a:solidFill>
                <a:prstClr val="black"/>
              </a:solidFill>
              <a:latin typeface="Calibri" panose="020F0502020204030204"/>
              <a:cs typeface="Calibri" panose="020F0502020204030204"/>
            </a:endParaRPr>
          </a:p>
          <a:p>
            <a:pPr marL="217805" lvl="1" indent="-217805" fontAlgn="auto">
              <a:spcBef>
                <a:spcPts val="450"/>
              </a:spcBef>
              <a:spcAft>
                <a:spcPts val="450"/>
              </a:spcAft>
              <a:buClr>
                <a:srgbClr val="9B4E9E"/>
              </a:buClr>
              <a:buFont typeface="Wingdings" panose="05000000000000000000" pitchFamily="2" charset="2"/>
              <a:buChar char="§"/>
              <a:defRPr/>
            </a:pPr>
            <a:endParaRPr lang="en-US" dirty="0">
              <a:solidFill>
                <a:prstClr val="black"/>
              </a:solidFill>
              <a:latin typeface="Calibri" panose="020F0502020204030204"/>
              <a:cs typeface="Calibri" panose="020F0502020204030204"/>
            </a:endParaRPr>
          </a:p>
          <a:p>
            <a:pPr marL="217805" lvl="1" indent="-217805" fontAlgn="auto">
              <a:spcBef>
                <a:spcPts val="450"/>
              </a:spcBef>
              <a:spcAft>
                <a:spcPts val="450"/>
              </a:spcAft>
              <a:buClr>
                <a:srgbClr val="9B4E9E"/>
              </a:buClr>
              <a:buFont typeface="Wingdings" panose="05000000000000000000" pitchFamily="2" charset="2"/>
              <a:buChar char="§"/>
              <a:defRPr/>
            </a:pPr>
            <a:endParaRPr lang="en-US" dirty="0">
              <a:solidFill>
                <a:prstClr val="black"/>
              </a:solidFill>
              <a:latin typeface="Calibri" panose="020F0502020204030204"/>
              <a:cs typeface="Calibri" panose="020F0502020204030204"/>
            </a:endParaRPr>
          </a:p>
        </p:txBody>
      </p:sp>
      <p:sp>
        <p:nvSpPr>
          <p:cNvPr id="5" name="Slide Number Placeholder 3">
            <a:extLst>
              <a:ext uri="{FF2B5EF4-FFF2-40B4-BE49-F238E27FC236}">
                <a16:creationId xmlns:a16="http://schemas.microsoft.com/office/drawing/2014/main" id="{AB833A22-61C0-4208-A4E2-7092D0870A62}"/>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36</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2667431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5A452A-BB8B-464D-B2B4-2CDBF9E0918F}"/>
              </a:ext>
            </a:extLst>
          </p:cNvPr>
          <p:cNvSpPr txBox="1"/>
          <p:nvPr/>
        </p:nvSpPr>
        <p:spPr>
          <a:xfrm>
            <a:off x="558800" y="949191"/>
            <a:ext cx="6024879" cy="2031325"/>
          </a:xfrm>
          <a:prstGeom prst="rect">
            <a:avLst/>
          </a:prstGeom>
          <a:noFill/>
        </p:spPr>
        <p:txBody>
          <a:bodyPr wrap="square" rtlCol="0">
            <a:spAutoFit/>
          </a:bodyPr>
          <a:lstStyle/>
          <a:p>
            <a:r>
              <a:rPr lang="en-US" sz="1400" dirty="0"/>
              <a:t>Neil Gupta</a:t>
            </a:r>
          </a:p>
          <a:p>
            <a:r>
              <a:rPr lang="en-US" sz="1400" dirty="0"/>
              <a:t>Megan Hofmeister</a:t>
            </a:r>
          </a:p>
          <a:p>
            <a:r>
              <a:rPr lang="en-US" sz="1400" dirty="0"/>
              <a:t>Kathleen Ly</a:t>
            </a:r>
          </a:p>
          <a:p>
            <a:r>
              <a:rPr lang="en-US" sz="1400" dirty="0"/>
              <a:t>Henry Roberts</a:t>
            </a:r>
          </a:p>
          <a:p>
            <a:r>
              <a:rPr lang="en-US" sz="1400" dirty="0"/>
              <a:t>Shaoman Yin</a:t>
            </a:r>
          </a:p>
          <a:p>
            <a:r>
              <a:rPr lang="en-US" sz="1400" dirty="0"/>
              <a:t>APHL </a:t>
            </a:r>
          </a:p>
          <a:p>
            <a:r>
              <a:rPr lang="en-US" sz="1400" dirty="0"/>
              <a:t>NBS</a:t>
            </a:r>
          </a:p>
          <a:p>
            <a:r>
              <a:rPr lang="en-US" sz="1400" dirty="0"/>
              <a:t>DSAT</a:t>
            </a:r>
          </a:p>
          <a:p>
            <a:r>
              <a:rPr lang="en-US" sz="1400" dirty="0"/>
              <a:t>Jurisdictions that reviewed and provided feedback on CRF</a:t>
            </a:r>
          </a:p>
        </p:txBody>
      </p:sp>
      <p:sp>
        <p:nvSpPr>
          <p:cNvPr id="6" name="Title 1">
            <a:extLst>
              <a:ext uri="{FF2B5EF4-FFF2-40B4-BE49-F238E27FC236}">
                <a16:creationId xmlns:a16="http://schemas.microsoft.com/office/drawing/2014/main" id="{5BFB3524-B299-4A3A-931C-D0A7B72F2A86}"/>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n-ea"/>
                <a:cs typeface="+mn-cs"/>
              </a:rPr>
              <a:t>Acknowledgements</a:t>
            </a:r>
            <a:endParaRPr kumimoji="0" lang="en-US" sz="2800" b="1" i="0" u="none" strike="noStrike" kern="1200" cap="none" spc="0" normalizeH="0" baseline="0" noProof="0" dirty="0">
              <a:ln>
                <a:noFill/>
              </a:ln>
              <a:solidFill>
                <a:srgbClr val="007889"/>
              </a:solidFill>
              <a:effectLst/>
              <a:uLnTx/>
              <a:uFillTx/>
              <a:latin typeface="+mn-lt"/>
              <a:ea typeface="+mj-ea"/>
              <a:cs typeface="+mj-cs"/>
            </a:endParaRPr>
          </a:p>
        </p:txBody>
      </p:sp>
    </p:spTree>
    <p:extLst>
      <p:ext uri="{BB962C8B-B14F-4D97-AF65-F5344CB8AC3E}">
        <p14:creationId xmlns:p14="http://schemas.microsoft.com/office/powerpoint/2010/main" val="1250383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20F77F-40EE-4F11-B57F-FCAEC2F49DC2}"/>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889"/>
                </a:solidFill>
                <a:effectLst/>
                <a:uLnTx/>
                <a:uFillTx/>
                <a:latin typeface="Calibri" panose="020F0502020204030204"/>
                <a:ea typeface="+mj-ea"/>
                <a:cs typeface="+mj-cs"/>
              </a:rPr>
              <a:t>Questions?</a:t>
            </a:r>
          </a:p>
        </p:txBody>
      </p:sp>
    </p:spTree>
    <p:extLst>
      <p:ext uri="{BB962C8B-B14F-4D97-AF65-F5344CB8AC3E}">
        <p14:creationId xmlns:p14="http://schemas.microsoft.com/office/powerpoint/2010/main" val="655691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1014989" y="1636887"/>
            <a:ext cx="7901145" cy="859537"/>
          </a:xfrm>
        </p:spPr>
        <p:txBody>
          <a:bodyPr/>
          <a:lstStyle/>
          <a:p>
            <a:r>
              <a:rPr lang="en-US" altLang="en-US" sz="3000" dirty="0">
                <a:latin typeface="Avenir Next LT Pro Demi" panose="020B0704020202020204" pitchFamily="34" charset="0"/>
              </a:rPr>
              <a:t>Thank you! </a:t>
            </a:r>
            <a:br>
              <a:rPr lang="en-US" altLang="en-US" sz="3000" dirty="0">
                <a:latin typeface="Avenir Next LT Pro Demi" panose="020B0704020202020204" pitchFamily="34" charset="0"/>
              </a:rPr>
            </a:br>
            <a:r>
              <a:rPr lang="en-US" altLang="en-US" sz="3000" dirty="0">
                <a:latin typeface="Avenir Next LT Pro Demi" panose="020B0704020202020204" pitchFamily="34" charset="0"/>
              </a:rPr>
              <a:t>See you on </a:t>
            </a:r>
            <a:r>
              <a:rPr lang="en-US" altLang="en-US" sz="3000" dirty="0"/>
              <a:t>June</a:t>
            </a:r>
            <a:r>
              <a:rPr lang="en-US" altLang="en-US" sz="3000" dirty="0">
                <a:latin typeface="Avenir Next LT Pro Demi" panose="020B0704020202020204" pitchFamily="34" charset="0"/>
              </a:rPr>
              <a:t> </a:t>
            </a:r>
            <a:r>
              <a:rPr lang="en-US" altLang="en-US" sz="3000" dirty="0"/>
              <a:t>2</a:t>
            </a:r>
            <a:r>
              <a:rPr lang="en-US" altLang="en-US" sz="3000" dirty="0">
                <a:latin typeface="Avenir Next LT Pro Demi" panose="020B0704020202020204" pitchFamily="34" charset="0"/>
              </a:rPr>
              <a:t>8, 2022 for the </a:t>
            </a:r>
            <a:br>
              <a:rPr lang="en-US" altLang="en-US" sz="3000" dirty="0">
                <a:latin typeface="Avenir Next LT Pro Demi" panose="020B0704020202020204" pitchFamily="34" charset="0"/>
              </a:rPr>
            </a:br>
            <a:r>
              <a:rPr lang="en-US" altLang="en-US" sz="3000" dirty="0">
                <a:latin typeface="Avenir Next LT Pro Demi" panose="020B0704020202020204" pitchFamily="34" charset="0"/>
              </a:rPr>
              <a:t>NBS</a:t>
            </a:r>
            <a:r>
              <a:rPr lang="en-US" altLang="en-US" sz="3000" dirty="0"/>
              <a:t> Special Session</a:t>
            </a:r>
            <a:endParaRPr lang="en-US" altLang="en-US" sz="3000" dirty="0">
              <a:latin typeface="Avenir Next LT Pro Demi" panose="020B0704020202020204" pitchFamily="34" charset="0"/>
            </a:endParaRPr>
          </a:p>
        </p:txBody>
      </p:sp>
      <p:sp>
        <p:nvSpPr>
          <p:cNvPr id="5" name="Content Placeholder 2"/>
          <p:cNvSpPr>
            <a:spLocks noGrp="1"/>
          </p:cNvSpPr>
          <p:nvPr>
            <p:ph sz="quarter" idx="13"/>
          </p:nvPr>
        </p:nvSpPr>
        <p:spPr>
          <a:xfrm>
            <a:off x="1015146" y="3121819"/>
            <a:ext cx="7900988" cy="904875"/>
          </a:xfrm>
        </p:spPr>
        <p:txBody>
          <a:bodyPr/>
          <a:lstStyle/>
          <a:p>
            <a:r>
              <a:rPr lang="en-US" altLang="en-US" dirty="0">
                <a:latin typeface="AvenirNext LT Pro Regular" panose="020B0504020202020204" pitchFamily="34" charset="77"/>
              </a:rPr>
              <a:t>For more information, contact CDC</a:t>
            </a:r>
            <a:br>
              <a:rPr lang="en-US" altLang="en-US" dirty="0">
                <a:latin typeface="AvenirNext LT Pro Regular" panose="020B0504020202020204" pitchFamily="34" charset="77"/>
              </a:rPr>
            </a:br>
            <a:r>
              <a:rPr lang="en-US" altLang="en-US" dirty="0">
                <a:latin typeface="AvenirNext LT Pro Regular" panose="020B0504020202020204" pitchFamily="34" charset="77"/>
              </a:rPr>
              <a:t>1-800-CDC-INFO (232-4636)</a:t>
            </a:r>
            <a:br>
              <a:rPr lang="en-US" altLang="en-US" dirty="0">
                <a:latin typeface="AvenirNext LT Pro Regular" panose="020B0504020202020204" pitchFamily="34" charset="77"/>
              </a:rPr>
            </a:br>
            <a:r>
              <a:rPr lang="en-US" altLang="en-US" dirty="0">
                <a:latin typeface="AvenirNext LT Pro Regular" panose="020B0504020202020204" pitchFamily="34" charset="77"/>
              </a:rPr>
              <a:t>TTY: 1-888-232-6348      www.cdc.gov</a:t>
            </a:r>
          </a:p>
        </p:txBody>
      </p:sp>
      <p:pic>
        <p:nvPicPr>
          <p:cNvPr id="11" name="Picture Placeholder 3" descr="U.S. Department of Health and Human Services (HHS) logo and Centers for Disease Control and Prevention (CDC) logo.">
            <a:extLst>
              <a:ext uri="{FF2B5EF4-FFF2-40B4-BE49-F238E27FC236}">
                <a16:creationId xmlns:a16="http://schemas.microsoft.com/office/drawing/2014/main" id="{B48CD5E6-18A9-DA47-8C35-44E09524BD95}"/>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5659" r="25659"/>
          <a:stretch>
            <a:fillRect/>
          </a:stretch>
        </p:blipFill>
        <p:spPr/>
      </p:pic>
      <p:sp>
        <p:nvSpPr>
          <p:cNvPr id="6" name="Content Placeholder 4"/>
          <p:cNvSpPr>
            <a:spLocks noGrp="1"/>
          </p:cNvSpPr>
          <p:nvPr>
            <p:ph sz="quarter" idx="14"/>
          </p:nvPr>
        </p:nvSpPr>
        <p:spPr>
          <a:xfrm>
            <a:off x="1714500" y="4524376"/>
            <a:ext cx="4933950" cy="342900"/>
          </a:xfrm>
        </p:spPr>
        <p:txBody>
          <a:bodyPr/>
          <a:lstStyle/>
          <a:p>
            <a:r>
              <a:rPr lang="en-US" altLang="en-US" dirty="0">
                <a:latin typeface="AvenirNext LT Pro Regular" panose="020B0504020202020204" pitchFamily="34" charset="77"/>
              </a:rPr>
              <a:t>The findings and conclusions in this report are those of the authors and do not necessarily represent the official position of the Centers for Disease Control and Prevention.</a:t>
            </a:r>
          </a:p>
        </p:txBody>
      </p:sp>
      <p:pic>
        <p:nvPicPr>
          <p:cNvPr id="3" name="Graphic 2" descr="Open book with solid fill">
            <a:extLst>
              <a:ext uri="{FF2B5EF4-FFF2-40B4-BE49-F238E27FC236}">
                <a16:creationId xmlns:a16="http://schemas.microsoft.com/office/drawing/2014/main" id="{024A565E-4758-4329-B82F-8541E6D3F7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3045" y="299672"/>
            <a:ext cx="654030" cy="654030"/>
          </a:xfrm>
          <a:prstGeom prst="rect">
            <a:avLst/>
          </a:prstGeom>
        </p:spPr>
      </p:pic>
      <p:sp>
        <p:nvSpPr>
          <p:cNvPr id="9" name="Content Placeholder 2">
            <a:extLst>
              <a:ext uri="{FF2B5EF4-FFF2-40B4-BE49-F238E27FC236}">
                <a16:creationId xmlns:a16="http://schemas.microsoft.com/office/drawing/2014/main" id="{5A2EB627-918D-477A-BF68-56A5956A1DBC}"/>
              </a:ext>
            </a:extLst>
          </p:cNvPr>
          <p:cNvSpPr txBox="1">
            <a:spLocks/>
          </p:cNvSpPr>
          <p:nvPr/>
        </p:nvSpPr>
        <p:spPr bwMode="auto">
          <a:xfrm>
            <a:off x="7034371" y="835596"/>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r>
              <a:rPr lang="en-US" altLang="en-US" sz="1300" dirty="0">
                <a:latin typeface="AvenirNext LT Pro Regular" panose="020B0504020202020204" pitchFamily="34" charset="77"/>
                <a:hlinkClick r:id="rId6"/>
              </a:rPr>
              <a:t>Subscribe to </a:t>
            </a:r>
            <a:br>
              <a:rPr lang="en-US" altLang="en-US" sz="1300" dirty="0">
                <a:latin typeface="AvenirNext LT Pro Regular" panose="020B0504020202020204" pitchFamily="34" charset="77"/>
                <a:hlinkClick r:id="rId6"/>
              </a:rPr>
            </a:br>
            <a:r>
              <a:rPr lang="en-US" altLang="en-US" sz="1300" i="1" dirty="0">
                <a:latin typeface="AvenirNext LT Pro Regular" panose="020B0504020202020204" pitchFamily="34" charset="77"/>
                <a:hlinkClick r:id="rId6"/>
              </a:rPr>
              <a:t>Case Surveillance News</a:t>
            </a:r>
            <a:endParaRPr lang="en-US" altLang="en-US" sz="1300" dirty="0">
              <a:latin typeface="AvenirNext LT Pro Regular" panose="020B0504020202020204" pitchFamily="34" charset="77"/>
            </a:endParaRPr>
          </a:p>
        </p:txBody>
      </p:sp>
      <p:sp>
        <p:nvSpPr>
          <p:cNvPr id="12" name="Content Placeholder 2">
            <a:extLst>
              <a:ext uri="{FF2B5EF4-FFF2-40B4-BE49-F238E27FC236}">
                <a16:creationId xmlns:a16="http://schemas.microsoft.com/office/drawing/2014/main" id="{8F214545-B33A-4310-979C-BAEF4C046F70}"/>
              </a:ext>
            </a:extLst>
          </p:cNvPr>
          <p:cNvSpPr txBox="1">
            <a:spLocks/>
          </p:cNvSpPr>
          <p:nvPr/>
        </p:nvSpPr>
        <p:spPr bwMode="auto">
          <a:xfrm>
            <a:off x="7034370" y="2304178"/>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r>
              <a:rPr lang="en-US" altLang="en-US" sz="1300" dirty="0">
                <a:latin typeface="AvenirNext LT Pro Regular" panose="020B0504020202020204" pitchFamily="34" charset="77"/>
                <a:hlinkClick r:id="rId7"/>
              </a:rPr>
              <a:t>Access NNDSS Technical Resource Center</a:t>
            </a:r>
            <a:endParaRPr lang="en-US" altLang="en-US" sz="1300" dirty="0">
              <a:latin typeface="AvenirNext LT Pro Regular" panose="020B0504020202020204" pitchFamily="34" charset="77"/>
            </a:endParaRPr>
          </a:p>
        </p:txBody>
      </p:sp>
      <p:sp>
        <p:nvSpPr>
          <p:cNvPr id="14" name="Content Placeholder 2">
            <a:extLst>
              <a:ext uri="{FF2B5EF4-FFF2-40B4-BE49-F238E27FC236}">
                <a16:creationId xmlns:a16="http://schemas.microsoft.com/office/drawing/2014/main" id="{5DE10D56-6F7E-47D2-9E8B-4A53597C1350}"/>
              </a:ext>
            </a:extLst>
          </p:cNvPr>
          <p:cNvSpPr txBox="1">
            <a:spLocks/>
          </p:cNvSpPr>
          <p:nvPr/>
        </p:nvSpPr>
        <p:spPr bwMode="auto">
          <a:xfrm>
            <a:off x="7025847" y="3646646"/>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r>
              <a:rPr lang="en-US" altLang="en-US" sz="1300" dirty="0">
                <a:latin typeface="AvenirNext LT Pro Regular" panose="020B0504020202020204" pitchFamily="34" charset="77"/>
              </a:rPr>
              <a:t>Email </a:t>
            </a:r>
            <a:r>
              <a:rPr lang="en-US" altLang="en-US" sz="1300" dirty="0">
                <a:latin typeface="AvenirNext LT Pro Regular" panose="020B0504020202020204" pitchFamily="34" charset="77"/>
                <a:hlinkClick r:id="rId8"/>
              </a:rPr>
              <a:t>edx@cdc.gov</a:t>
            </a:r>
            <a:r>
              <a:rPr lang="en-US" altLang="en-US" sz="1300" dirty="0">
                <a:latin typeface="AvenirNext LT Pro Regular" panose="020B0504020202020204" pitchFamily="34" charset="77"/>
              </a:rPr>
              <a:t> for Technical Help or to Onboard HL7 Message Mapping Guides</a:t>
            </a:r>
          </a:p>
        </p:txBody>
      </p:sp>
      <p:pic>
        <p:nvPicPr>
          <p:cNvPr id="8" name="Graphic 7" descr="Cloud Computing with solid fill">
            <a:extLst>
              <a:ext uri="{FF2B5EF4-FFF2-40B4-BE49-F238E27FC236}">
                <a16:creationId xmlns:a16="http://schemas.microsoft.com/office/drawing/2014/main" id="{F9B14F5E-25E4-4883-9488-C2692B2AFA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53647" y="2937827"/>
            <a:ext cx="735846" cy="735846"/>
          </a:xfrm>
          <a:prstGeom prst="rect">
            <a:avLst/>
          </a:prstGeom>
        </p:spPr>
      </p:pic>
      <p:pic>
        <p:nvPicPr>
          <p:cNvPr id="16" name="Graphic 15" descr="Blueprint with solid fill">
            <a:extLst>
              <a:ext uri="{FF2B5EF4-FFF2-40B4-BE49-F238E27FC236}">
                <a16:creationId xmlns:a16="http://schemas.microsoft.com/office/drawing/2014/main" id="{4EC2D1C5-6A22-48D2-B7D2-EA6887AD1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94384" y="1620849"/>
            <a:ext cx="735846" cy="735846"/>
          </a:xfrm>
          <a:prstGeom prst="rect">
            <a:avLst/>
          </a:prstGeom>
        </p:spPr>
      </p:pic>
    </p:spTree>
    <p:extLst>
      <p:ext uri="{BB962C8B-B14F-4D97-AF65-F5344CB8AC3E}">
        <p14:creationId xmlns:p14="http://schemas.microsoft.com/office/powerpoint/2010/main" val="31541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A5927-2FCF-4AF1-9659-40C3C9F3A69F}"/>
              </a:ext>
            </a:extLst>
          </p:cNvPr>
          <p:cNvSpPr>
            <a:spLocks noGrp="1"/>
          </p:cNvSpPr>
          <p:nvPr>
            <p:ph type="title"/>
          </p:nvPr>
        </p:nvSpPr>
        <p:spPr>
          <a:xfrm>
            <a:off x="-1" y="-1"/>
            <a:ext cx="9271221" cy="822121"/>
          </a:xfrm>
        </p:spPr>
        <p:txBody>
          <a:bodyPr>
            <a:noAutofit/>
          </a:bodyPr>
          <a:lstStyle/>
          <a:p>
            <a:r>
              <a:rPr lang="en-US" sz="2750" dirty="0"/>
              <a:t>Updated Lyme and Tickborne Rickettsial Diseases MMG </a:t>
            </a:r>
          </a:p>
        </p:txBody>
      </p:sp>
      <p:sp>
        <p:nvSpPr>
          <p:cNvPr id="5" name="Content Placeholder 4">
            <a:extLst>
              <a:ext uri="{FF2B5EF4-FFF2-40B4-BE49-F238E27FC236}">
                <a16:creationId xmlns:a16="http://schemas.microsoft.com/office/drawing/2014/main" id="{45847CC2-11C5-4C6A-9BA1-67F1A900F24E}"/>
              </a:ext>
            </a:extLst>
          </p:cNvPr>
          <p:cNvSpPr>
            <a:spLocks noGrp="1"/>
          </p:cNvSpPr>
          <p:nvPr>
            <p:ph idx="1"/>
          </p:nvPr>
        </p:nvSpPr>
        <p:spPr>
          <a:xfrm>
            <a:off x="452438" y="1095375"/>
            <a:ext cx="8553143" cy="3230135"/>
          </a:xfrm>
        </p:spPr>
        <p:txBody>
          <a:bodyPr>
            <a:normAutofit fontScale="70000" lnSpcReduction="20000"/>
          </a:bodyPr>
          <a:lstStyle/>
          <a:p>
            <a:pPr marL="0" lvl="1" indent="0">
              <a:buClr>
                <a:schemeClr val="accent2"/>
              </a:buClr>
              <a:buNone/>
            </a:pPr>
            <a:r>
              <a:rPr lang="en-US" sz="3000" dirty="0">
                <a:solidFill>
                  <a:srgbClr val="28434E"/>
                </a:solidFill>
                <a:latin typeface="Avenir Next LT Pro" panose="020B0504020202020204" pitchFamily="34" charset="0"/>
                <a:hlinkClick r:id="rId3"/>
              </a:rPr>
              <a:t>Version 1.0.2</a:t>
            </a:r>
            <a:r>
              <a:rPr lang="en-US" sz="3000" b="1" dirty="0">
                <a:solidFill>
                  <a:srgbClr val="28434E"/>
                </a:solidFill>
                <a:latin typeface="Avenir Next LT Pro" panose="020B0504020202020204" pitchFamily="34" charset="0"/>
                <a:hlinkClick r:id="rId3"/>
              </a:rPr>
              <a:t> </a:t>
            </a:r>
            <a:r>
              <a:rPr lang="en-US" sz="3000" dirty="0">
                <a:latin typeface="Avenir Next LT Pro" panose="020B0504020202020204" pitchFamily="34" charset="0"/>
              </a:rPr>
              <a:t>is the most current</a:t>
            </a:r>
          </a:p>
          <a:p>
            <a:pPr marL="790575" lvl="2" indent="-457200"/>
            <a:r>
              <a:rPr lang="en-US" sz="2600" dirty="0">
                <a:cs typeface="Calibri"/>
              </a:rPr>
              <a:t>Updates CDC priorities to the 1, 2, 3 categories</a:t>
            </a:r>
          </a:p>
          <a:p>
            <a:pPr marL="790575" lvl="2" indent="-457200"/>
            <a:r>
              <a:rPr lang="en-US" sz="2600" dirty="0">
                <a:cs typeface="Calibri"/>
              </a:rPr>
              <a:t>Integrates Generic v2.0.1 updates into the test case scenario worksheets</a:t>
            </a:r>
          </a:p>
          <a:p>
            <a:pPr marL="333375" lvl="2" indent="0">
              <a:buNone/>
            </a:pPr>
            <a:endParaRPr lang="en-US" sz="1400" dirty="0">
              <a:cs typeface="Calibri"/>
            </a:endParaRPr>
          </a:p>
          <a:p>
            <a:pPr marL="0" lvl="1" indent="0">
              <a:buClr>
                <a:schemeClr val="accent2"/>
              </a:buClr>
              <a:buNone/>
            </a:pPr>
            <a:r>
              <a:rPr lang="en-US" sz="3000" b="1" dirty="0">
                <a:solidFill>
                  <a:srgbClr val="00B050"/>
                </a:solidFill>
              </a:rPr>
              <a:t>NEW:</a:t>
            </a:r>
            <a:r>
              <a:rPr lang="en-US" sz="3000" dirty="0"/>
              <a:t> The PHIN Vocabulary Access and Distribution System</a:t>
            </a:r>
            <a:br>
              <a:rPr lang="en-US" sz="3000" dirty="0"/>
            </a:br>
            <a:r>
              <a:rPr lang="en-US" sz="3000" dirty="0"/>
              <a:t>Lyme and Tickborne Rickettsial Diseases Case Notification view has </a:t>
            </a:r>
            <a:br>
              <a:rPr lang="en-US" sz="3000" dirty="0"/>
            </a:br>
            <a:r>
              <a:rPr lang="en-US" sz="3000" dirty="0"/>
              <a:t>been updated</a:t>
            </a:r>
          </a:p>
          <a:p>
            <a:pPr marL="790575" lvl="2" indent="-457200"/>
            <a:r>
              <a:rPr lang="en-US" sz="2600" dirty="0">
                <a:solidFill>
                  <a:srgbClr val="28434E"/>
                </a:solidFill>
                <a:latin typeface="Avenir Next LT Pro" panose="020B0504020202020204" pitchFamily="34" charset="0"/>
                <a:ea typeface="+mn-lt"/>
                <a:cs typeface="+mn-lt"/>
                <a:hlinkClick r:id="rId4">
                  <a:extLst>
                    <a:ext uri="{A12FA001-AC4F-418D-AE19-62706E023703}">
                      <ahyp:hlinkClr xmlns:ahyp="http://schemas.microsoft.com/office/drawing/2018/hyperlinkcolor" val="tx"/>
                    </a:ext>
                  </a:extLst>
                </a:hlinkClick>
              </a:rPr>
              <a:t>Version 3</a:t>
            </a:r>
            <a:r>
              <a:rPr lang="en-US" sz="2600" dirty="0">
                <a:solidFill>
                  <a:srgbClr val="28434E"/>
                </a:solidFill>
                <a:latin typeface="Avenir Next LT Pro" panose="020B0504020202020204" pitchFamily="34" charset="0"/>
              </a:rPr>
              <a:t> </a:t>
            </a:r>
            <a:r>
              <a:rPr lang="en-US" sz="2600" dirty="0">
                <a:latin typeface="Avenir Next LT Pro" panose="020B0504020202020204" pitchFamily="34" charset="0"/>
              </a:rPr>
              <a:t>is now the most up-to-date version </a:t>
            </a:r>
            <a:endParaRPr lang="en-US" sz="2600" dirty="0">
              <a:latin typeface="Avenir Next LT Pro" panose="020B0504020202020204" pitchFamily="34" charset="0"/>
              <a:cs typeface="Calibri" panose="020F0502020204030204"/>
            </a:endParaRPr>
          </a:p>
          <a:p>
            <a:pPr marL="790575" lvl="2" indent="-457200"/>
            <a:r>
              <a:rPr lang="en-US" sz="2600" dirty="0">
                <a:latin typeface="Avenir Next LT Pro" panose="020B0504020202020204" pitchFamily="34" charset="0"/>
                <a:cs typeface="Calibri" panose="020F0502020204030204"/>
              </a:rPr>
              <a:t>Adds 18 LOINC codes to </a:t>
            </a:r>
            <a:r>
              <a:rPr lang="en-US" sz="2600" dirty="0">
                <a:solidFill>
                  <a:srgbClr val="28434E"/>
                </a:solidFill>
                <a:latin typeface="Avenir Next LT Pro" panose="020B0504020202020204" pitchFamily="34" charset="0"/>
                <a:cs typeface="Calibri" panose="020F0502020204030204"/>
                <a:hlinkClick r:id="rId5">
                  <a:extLst>
                    <a:ext uri="{A12FA001-AC4F-418D-AE19-62706E023703}">
                      <ahyp:hlinkClr xmlns:ahyp="http://schemas.microsoft.com/office/drawing/2018/hyperlinkcolor" val="tx"/>
                    </a:ext>
                  </a:extLst>
                </a:hlinkClick>
              </a:rPr>
              <a:t>Lab Test Type (TBRD) </a:t>
            </a:r>
            <a:r>
              <a:rPr lang="en-US" sz="2600" dirty="0">
                <a:latin typeface="Avenir Next LT Pro" panose="020B0504020202020204" pitchFamily="34" charset="0"/>
                <a:cs typeface="Calibri" panose="020F0502020204030204"/>
              </a:rPr>
              <a:t>for Test Type (INV290) </a:t>
            </a:r>
          </a:p>
          <a:p>
            <a:pPr marL="790575" lvl="2" indent="-457200"/>
            <a:r>
              <a:rPr lang="en-US" sz="2600" dirty="0">
                <a:latin typeface="Avenir Next LT Pro" panose="020B0504020202020204" pitchFamily="34" charset="0"/>
                <a:cs typeface="Calibri" panose="020F0502020204030204"/>
              </a:rPr>
              <a:t>Incudes the most current </a:t>
            </a:r>
            <a:r>
              <a:rPr lang="en-US" sz="2600" dirty="0">
                <a:solidFill>
                  <a:srgbClr val="28434E"/>
                </a:solidFill>
                <a:latin typeface="Avenir Next LT Pro" panose="020B0504020202020204" pitchFamily="34" charset="0"/>
                <a:cs typeface="Calibri"/>
                <a:hlinkClick r:id="rId6">
                  <a:extLst>
                    <a:ext uri="{A12FA001-AC4F-418D-AE19-62706E023703}">
                      <ahyp:hlinkClr xmlns:ahyp="http://schemas.microsoft.com/office/drawing/2018/hyperlinkcolor" val="tx"/>
                    </a:ext>
                  </a:extLst>
                </a:hlinkClick>
              </a:rPr>
              <a:t>Country</a:t>
            </a:r>
            <a:r>
              <a:rPr lang="en-US" sz="2600" dirty="0">
                <a:solidFill>
                  <a:schemeClr val="accent3"/>
                </a:solidFill>
                <a:latin typeface="Avenir Next LT Pro" panose="020B0504020202020204" pitchFamily="34" charset="0"/>
                <a:cs typeface="Calibri"/>
              </a:rPr>
              <a:t> </a:t>
            </a:r>
            <a:r>
              <a:rPr lang="en-US" sz="2600" dirty="0">
                <a:latin typeface="Avenir Next LT Pro" panose="020B0504020202020204" pitchFamily="34" charset="0"/>
                <a:cs typeface="Calibri"/>
              </a:rPr>
              <a:t>value set for </a:t>
            </a:r>
            <a:r>
              <a:rPr lang="en-US" sz="2600" b="0" i="0" dirty="0">
                <a:solidFill>
                  <a:srgbClr val="000000"/>
                </a:solidFill>
                <a:effectLst/>
                <a:latin typeface="Avenir Next LT Pro" panose="020B0504020202020204" pitchFamily="34" charset="0"/>
              </a:rPr>
              <a:t>Travel Country (82753-5)</a:t>
            </a:r>
            <a:endParaRPr lang="en-US" sz="2600" dirty="0">
              <a:latin typeface="Avenir Next LT Pro" panose="020B0504020202020204" pitchFamily="34" charset="0"/>
              <a:cs typeface="Calibri"/>
            </a:endParaRPr>
          </a:p>
          <a:p>
            <a:pPr marL="790575" lvl="2" indent="-457200"/>
            <a:r>
              <a:rPr lang="en-US" sz="2600" dirty="0">
                <a:latin typeface="Avenir Next LT Pro" panose="020B0504020202020204" pitchFamily="34" charset="0"/>
                <a:cs typeface="Calibri"/>
              </a:rPr>
              <a:t>Corrects spelling in </a:t>
            </a:r>
            <a:r>
              <a:rPr lang="en-US" sz="2600" dirty="0">
                <a:solidFill>
                  <a:srgbClr val="28434E"/>
                </a:solidFill>
                <a:latin typeface="Avenir Next LT Pro" panose="020B0504020202020204" pitchFamily="34" charset="0"/>
                <a:cs typeface="Calibri"/>
                <a:hlinkClick r:id="rId7">
                  <a:extLst>
                    <a:ext uri="{A12FA001-AC4F-418D-AE19-62706E023703}">
                      <ahyp:hlinkClr xmlns:ahyp="http://schemas.microsoft.com/office/drawing/2018/hyperlinkcolor" val="tx"/>
                    </a:ext>
                  </a:extLst>
                </a:hlinkClick>
              </a:rPr>
              <a:t>Organism (Lyme) </a:t>
            </a:r>
            <a:r>
              <a:rPr lang="en-US" sz="2600" dirty="0">
                <a:latin typeface="Avenir Next LT Pro" panose="020B0504020202020204" pitchFamily="34" charset="0"/>
                <a:cs typeface="Calibri"/>
              </a:rPr>
              <a:t>for </a:t>
            </a:r>
            <a:r>
              <a:rPr lang="en-US" sz="2600" b="0" i="0" dirty="0">
                <a:solidFill>
                  <a:srgbClr val="000000"/>
                </a:solidFill>
                <a:effectLst/>
                <a:latin typeface="Avenir Next LT Pro" panose="020B0504020202020204" pitchFamily="34" charset="0"/>
              </a:rPr>
              <a:t>Organism Name (LAB278) </a:t>
            </a:r>
            <a:endParaRPr lang="en-US" sz="2600" dirty="0">
              <a:latin typeface="Avenir Next LT Pro" panose="020B0504020202020204" pitchFamily="34" charset="0"/>
              <a:cs typeface="Calibri" panose="020F0502020204030204"/>
            </a:endParaRPr>
          </a:p>
          <a:p>
            <a:pPr marL="342900" indent="-342900">
              <a:buFont typeface="Wingdings" panose="05000000000000000000" pitchFamily="2" charset="2"/>
              <a:buChar char="§"/>
            </a:pPr>
            <a:endParaRPr lang="en-US" dirty="0"/>
          </a:p>
        </p:txBody>
      </p:sp>
      <p:sp>
        <p:nvSpPr>
          <p:cNvPr id="3" name="Slide Number Placeholder 2">
            <a:extLst>
              <a:ext uri="{FF2B5EF4-FFF2-40B4-BE49-F238E27FC236}">
                <a16:creationId xmlns:a16="http://schemas.microsoft.com/office/drawing/2014/main" id="{A73BEDCC-4712-4794-AA2F-4FB55F4F6A35}"/>
              </a:ext>
            </a:extLst>
          </p:cNvPr>
          <p:cNvSpPr>
            <a:spLocks noGrp="1"/>
          </p:cNvSpPr>
          <p:nvPr>
            <p:ph type="sldNum" sz="quarter" idx="4"/>
          </p:nvPr>
        </p:nvSpPr>
        <p:spPr/>
        <p:txBody>
          <a:body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4</a:t>
            </a:fld>
            <a:endParaRPr lang="en-US" altLang="en-US" sz="800" b="1" dirty="0">
              <a:solidFill>
                <a:srgbClr val="28434E"/>
              </a:solidFill>
              <a:latin typeface="Avenir Next LT Pro" panose="020B0504020202020204" pitchFamily="34" charset="77"/>
            </a:endParaRPr>
          </a:p>
        </p:txBody>
      </p:sp>
      <p:sp>
        <p:nvSpPr>
          <p:cNvPr id="6" name="TextBox 5">
            <a:extLst>
              <a:ext uri="{FF2B5EF4-FFF2-40B4-BE49-F238E27FC236}">
                <a16:creationId xmlns:a16="http://schemas.microsoft.com/office/drawing/2014/main" id="{86AC15AE-AB1F-49D2-B1D4-34695247A289}"/>
              </a:ext>
            </a:extLst>
          </p:cNvPr>
          <p:cNvSpPr txBox="1"/>
          <p:nvPr/>
        </p:nvSpPr>
        <p:spPr>
          <a:xfrm>
            <a:off x="-1" y="4435614"/>
            <a:ext cx="8365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rPr>
              <a:t>Lyme &amp; Tickborne Rickettsial Diseases MMG v1.0.2: </a:t>
            </a: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hlinkClick r:id="rId3"/>
              </a:rPr>
              <a:t>https://ndc.services.cdc.gov/mmgpage/lyme-and-tickborne-rickettsial-diseases-message-mapping-guide</a:t>
            </a: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rPr>
              <a:t>Lyme &amp; Tickborne Rickettsial Diseases PHIN VADS Case View version 3</a:t>
            </a: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hlinkClick r:id="rId4"/>
              </a:rPr>
              <a:t>: https://phinvads.cdc.gov/vads/ViewView.action?id=729FCC10-D4CF-EC11-81AD-005056ABE2F0</a:t>
            </a:r>
            <a:endPar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rPr>
              <a:t>Lab Test Type (TBRD) version 4: </a:t>
            </a:r>
            <a:r>
              <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0"/>
                <a:ea typeface="+mn-ea"/>
                <a:cs typeface="+mn-cs"/>
                <a:hlinkClick r:id="rId5"/>
              </a:rPr>
              <a:t>https://phinvads.cdc.gov/vads/ViewValueSet.action?id=7A56AEFB-BDB3-4FB7-B0E9-96DC1A099A98</a:t>
            </a:r>
            <a:endPar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a:sym typeface="Arial"/>
              </a:rPr>
              <a:t>Country ISO 3166-1 Version 6: </a:t>
            </a:r>
            <a:r>
              <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0"/>
                <a:ea typeface="+mn-ea"/>
                <a:cs typeface="+mn-cs"/>
                <a:hlinkClick r:id="rId6"/>
              </a:rPr>
              <a:t>https://phinvads.cdc.gov/vads/ViewValueSet.action?id=8628EEFE-2F6A-4BC1-BBEB-609153F92CF7</a:t>
            </a:r>
            <a:endPar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a:sym typeface="Arial"/>
              </a:rPr>
              <a:t>Organism (Lyme) Version 2: </a:t>
            </a:r>
            <a:r>
              <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0"/>
                <a:ea typeface="+mn-ea"/>
                <a:cs typeface="+mn-cs"/>
                <a:hlinkClick r:id="rId7"/>
              </a:rPr>
              <a:t>https://phinvads.cdc.gov/vads/ViewValueSet.action?id=9AE4EF41-7D4D-41C8-B0E0-E3532173B012</a:t>
            </a:r>
            <a:endParaRPr kumimoji="0" lang="en-US" sz="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a:sym typeface="Arial"/>
            </a:endParaRPr>
          </a:p>
        </p:txBody>
      </p:sp>
    </p:spTree>
    <p:extLst>
      <p:ext uri="{BB962C8B-B14F-4D97-AF65-F5344CB8AC3E}">
        <p14:creationId xmlns:p14="http://schemas.microsoft.com/office/powerpoint/2010/main" val="2357332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04BD5E65-25AF-984E-90B4-1215F9ED55D9}"/>
              </a:ext>
            </a:extLst>
          </p:cNvPr>
          <p:cNvSpPr>
            <a:spLocks noGrp="1" noChangeArrowheads="1"/>
          </p:cNvSpPr>
          <p:nvPr>
            <p:ph type="title"/>
          </p:nvPr>
        </p:nvSpPr>
        <p:spPr>
          <a:xfrm>
            <a:off x="414338" y="2571750"/>
            <a:ext cx="7624762" cy="673100"/>
          </a:xfrm>
        </p:spPr>
        <p:txBody>
          <a:bodyPr/>
          <a:lstStyle/>
          <a:p>
            <a:r>
              <a:rPr lang="en-US" altLang="en-US" dirty="0">
                <a:latin typeface="Avenir Next LT Pro Demi" panose="020B0704020202020204" pitchFamily="34" charset="0"/>
                <a:ea typeface="Avenir Next LT Pro Light"/>
                <a:cs typeface="Avenir Next LT Pro Light"/>
              </a:rPr>
              <a:t>Appendix</a:t>
            </a:r>
          </a:p>
        </p:txBody>
      </p:sp>
      <p:sp>
        <p:nvSpPr>
          <p:cNvPr id="33794" name="Slide Number Placeholder 2">
            <a:extLst>
              <a:ext uri="{FF2B5EF4-FFF2-40B4-BE49-F238E27FC236}">
                <a16:creationId xmlns:a16="http://schemas.microsoft.com/office/drawing/2014/main" id="{6BEA97C6-200B-A04A-A5AD-DCBB4D2AA0C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B3C5F78D-74C4-9D4D-862D-2C110C0FBBFC}" type="slidenum">
              <a:rPr lang="en-US" altLang="en-US" sz="800">
                <a:latin typeface="Avenir Next LT Pro" panose="020B0504020202020204" pitchFamily="34" charset="77"/>
              </a:rPr>
              <a:pPr fontAlgn="base">
                <a:spcBef>
                  <a:spcPct val="0"/>
                </a:spcBef>
                <a:spcAft>
                  <a:spcPct val="0"/>
                </a:spcAft>
              </a:pPr>
              <a:t>40</a:t>
            </a:fld>
            <a:endParaRPr lang="en-US" altLang="en-US" sz="800" dirty="0">
              <a:latin typeface="Avenir Next LT Pro" panose="020B0504020202020204" pitchFamily="34" charset="77"/>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p:txBody>
          <a:bodyPr>
            <a:normAutofit fontScale="90000"/>
          </a:bodyPr>
          <a:lstStyle/>
          <a:p>
            <a:pPr algn="ctr"/>
            <a:r>
              <a:rPr lang="en-US" dirty="0"/>
              <a:t>COVID-19 HL7 Data Implementation In-progress</a:t>
            </a:r>
          </a:p>
        </p:txBody>
      </p:sp>
      <p:sp>
        <p:nvSpPr>
          <p:cNvPr id="4" name="Slide Number Placeholder 3">
            <a:extLst>
              <a:ext uri="{FF2B5EF4-FFF2-40B4-BE49-F238E27FC236}">
                <a16:creationId xmlns:a16="http://schemas.microsoft.com/office/drawing/2014/main" id="{09643721-4B33-1341-B291-C2A0DF164B57}"/>
              </a:ext>
            </a:extLst>
          </p:cNvPr>
          <p:cNvSpPr>
            <a:spLocks noGrp="1"/>
          </p:cNvSpPr>
          <p:nvPr>
            <p:ph type="sldNum" sz="quarter" idx="4"/>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0C2FA08C-26E4-CA4A-8F70-5CDDC8BEA5E9}" type="slidenum">
              <a:rPr kumimoji="0" lang="en-US" sz="800" b="0"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9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2" name="TextBox 1">
            <a:extLst>
              <a:ext uri="{FF2B5EF4-FFF2-40B4-BE49-F238E27FC236}">
                <a16:creationId xmlns:a16="http://schemas.microsoft.com/office/drawing/2014/main" id="{AB96FA29-CB95-474B-8C99-E0D69773FFC8}"/>
              </a:ext>
            </a:extLst>
          </p:cNvPr>
          <p:cNvSpPr txBox="1"/>
          <p:nvPr/>
        </p:nvSpPr>
        <p:spPr>
          <a:xfrm>
            <a:off x="7535353" y="4227018"/>
            <a:ext cx="1009312" cy="5078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28434E"/>
                </a:solidFill>
                <a:effectLst/>
                <a:uLnTx/>
                <a:uFillTx/>
                <a:latin typeface="Calibri"/>
                <a:ea typeface="+mn-ea"/>
                <a:cs typeface="+mn-cs"/>
              </a:rPr>
              <a:t>Status as of 5/17/2022</a:t>
            </a:r>
          </a:p>
        </p:txBody>
      </p:sp>
      <p:pic>
        <p:nvPicPr>
          <p:cNvPr id="8" name="Picture 7" descr="This slide contains an image of key jurisdiction high level updates since the last eSHARE webinar on April 19th. Jurisdictions onboarding to the COVID-19 MMG are in blue. Jurisdictions in production for COVID-19, COVID Lite, and GenV2 COVID-19 are in various shades of green. &#10;&#10;Onboarding is moving along for COVID. Recently, Alaska went into production for COVID-19. &#10;Anticipate other states to be going into production soon as well as other states to be onboarding soon, as onboarding packages received.&#10;&#10;Not shown on the map are Guam and Kentucky in production for Hepatitis, Michigan for FDD, Minnesota for Arboviral, and Indiana for STD/CS. Guam is now onboarding for Arboviral, Rhode Island for HAI MDRO, and Utah for STD/CS. &#10;&#10;Also, Not shown on the map are states participating in cohorts that have recently kicked off. &#10;We have a Lyme/TBRD Cohort with 3 jurisdictions (GA, MN, NJ) kicked off 5/3&#10;">
            <a:extLst>
              <a:ext uri="{FF2B5EF4-FFF2-40B4-BE49-F238E27FC236}">
                <a16:creationId xmlns:a16="http://schemas.microsoft.com/office/drawing/2014/main" id="{696594E3-56AE-4751-9A0A-84628F574FDE}"/>
              </a:ext>
            </a:extLst>
          </p:cNvPr>
          <p:cNvPicPr>
            <a:picLocks noChangeAspect="1"/>
          </p:cNvPicPr>
          <p:nvPr/>
        </p:nvPicPr>
        <p:blipFill>
          <a:blip r:embed="rId3"/>
          <a:stretch>
            <a:fillRect/>
          </a:stretch>
        </p:blipFill>
        <p:spPr>
          <a:xfrm>
            <a:off x="599733" y="913217"/>
            <a:ext cx="6674827" cy="4096269"/>
          </a:xfrm>
          <a:prstGeom prst="rect">
            <a:avLst/>
          </a:prstGeom>
        </p:spPr>
      </p:pic>
      <p:sp>
        <p:nvSpPr>
          <p:cNvPr id="7" name="Slide Number Placeholder 3">
            <a:extLst>
              <a:ext uri="{FF2B5EF4-FFF2-40B4-BE49-F238E27FC236}">
                <a16:creationId xmlns:a16="http://schemas.microsoft.com/office/drawing/2014/main" id="{D8E0188F-762F-4C55-8D51-4E2F36E6E096}"/>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41</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87559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414336" y="2448500"/>
            <a:ext cx="8240713" cy="672744"/>
          </a:xfrm>
        </p:spPr>
        <p:txBody>
          <a:bodyPr/>
          <a:lstStyle/>
          <a:p>
            <a:r>
              <a:rPr lang="en-US" sz="3400" dirty="0"/>
              <a:t>Case Surveillance Modernization Efforts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414337" y="3548313"/>
            <a:ext cx="7772400" cy="426244"/>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28434E"/>
                </a:solidFill>
                <a:effectLst/>
                <a:uLnTx/>
                <a:uFillTx/>
                <a:latin typeface="Calibri"/>
                <a:cs typeface="Calibri"/>
              </a:rPr>
              <a:t>Sara Johnston</a:t>
            </a:r>
            <a:endParaRPr kumimoji="0" lang="en-US" sz="24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414337" y="3852132"/>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sz="1600" dirty="0">
                <a:solidFill>
                  <a:srgbClr val="28434E">
                    <a:lumMod val="60000"/>
                    <a:lumOff val="40000"/>
                  </a:srgbClr>
                </a:solidFill>
                <a:latin typeface="Calibri"/>
                <a:cs typeface="Calibri"/>
              </a:rPr>
              <a:t>NNDSS Program Lead  </a:t>
            </a:r>
            <a:endPar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endParaRP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414337" y="4155951"/>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rPr>
              <a:t>Center for Surveillance, Epidemiology, and Laboratory Services </a:t>
            </a:r>
          </a:p>
        </p:txBody>
      </p:sp>
    </p:spTree>
    <p:extLst>
      <p:ext uri="{BB962C8B-B14F-4D97-AF65-F5344CB8AC3E}">
        <p14:creationId xmlns:p14="http://schemas.microsoft.com/office/powerpoint/2010/main" val="355771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42900" y="1432228"/>
            <a:ext cx="7947660" cy="856303"/>
          </a:xfrm>
        </p:spPr>
        <p:txBody>
          <a:bodyPr>
            <a:normAutofit/>
          </a:bodyPr>
          <a:lstStyle/>
          <a:p>
            <a:r>
              <a:rPr lang="en-US" altLang="en-US" sz="2800" dirty="0"/>
              <a:t>Draft Hepatitis Message Mapping Guide (MMG) v2.0 for Comment</a:t>
            </a:r>
          </a:p>
        </p:txBody>
      </p:sp>
      <p:sp>
        <p:nvSpPr>
          <p:cNvPr id="2" name="Subtitle 1"/>
          <p:cNvSpPr>
            <a:spLocks noGrp="1"/>
          </p:cNvSpPr>
          <p:nvPr>
            <p:ph type="subTitle" idx="1"/>
          </p:nvPr>
        </p:nvSpPr>
        <p:spPr>
          <a:xfrm>
            <a:off x="342900" y="2854971"/>
            <a:ext cx="6323030" cy="971984"/>
          </a:xfrm>
        </p:spPr>
        <p:txBody>
          <a:bodyPr>
            <a:normAutofit fontScale="92500" lnSpcReduction="20000"/>
          </a:bodyPr>
          <a:lstStyle/>
          <a:p>
            <a:r>
              <a:rPr lang="en-US" sz="2000" b="0" dirty="0">
                <a:solidFill>
                  <a:srgbClr val="007889"/>
                </a:solidFill>
                <a:ea typeface="+mj-ea"/>
                <a:cs typeface="+mj-cs"/>
              </a:rPr>
              <a:t>Division of Viral Hepatitis</a:t>
            </a:r>
          </a:p>
          <a:p>
            <a:r>
              <a:rPr lang="en-US" sz="2000" b="0" dirty="0">
                <a:solidFill>
                  <a:srgbClr val="007889"/>
                </a:solidFill>
                <a:ea typeface="+mj-ea"/>
                <a:cs typeface="+mj-cs"/>
              </a:rPr>
              <a:t>Nicola Thompson, PhD</a:t>
            </a:r>
          </a:p>
          <a:p>
            <a:r>
              <a:rPr lang="en-US" sz="2000" b="0" dirty="0">
                <a:solidFill>
                  <a:srgbClr val="007889"/>
                </a:solidFill>
                <a:ea typeface="+mj-ea"/>
                <a:cs typeface="+mj-cs"/>
              </a:rPr>
              <a:t>Noreen Kloc, MPH</a:t>
            </a:r>
          </a:p>
          <a:p>
            <a:endParaRPr lang="en-US" sz="2000" dirty="0"/>
          </a:p>
        </p:txBody>
      </p:sp>
      <p:sp>
        <p:nvSpPr>
          <p:cNvPr id="6" name="Text Placeholder 5"/>
          <p:cNvSpPr>
            <a:spLocks noGrp="1"/>
          </p:cNvSpPr>
          <p:nvPr>
            <p:ph type="body" sz="quarter" idx="10"/>
          </p:nvPr>
        </p:nvSpPr>
        <p:spPr>
          <a:xfrm>
            <a:off x="247650" y="3826954"/>
            <a:ext cx="6323036" cy="959747"/>
          </a:xfrm>
        </p:spPr>
        <p:txBody>
          <a:bodyPr>
            <a:normAutofit/>
          </a:bodyPr>
          <a:lstStyle/>
          <a:p>
            <a:pPr marL="0" indent="0"/>
            <a:br>
              <a:rPr lang="en-US" sz="1800" dirty="0">
                <a:solidFill>
                  <a:srgbClr val="007889"/>
                </a:solidFill>
              </a:rPr>
            </a:br>
            <a:endParaRPr lang="en-US" sz="1800" dirty="0">
              <a:solidFill>
                <a:srgbClr val="007889"/>
              </a:solidFill>
            </a:endParaRPr>
          </a:p>
          <a:p>
            <a:r>
              <a:rPr lang="en-US" sz="1800" dirty="0">
                <a:solidFill>
                  <a:srgbClr val="007889"/>
                </a:solidFill>
              </a:rPr>
              <a:t>May 17, 2022</a:t>
            </a:r>
          </a:p>
          <a:p>
            <a:endParaRPr lang="en-US" dirty="0">
              <a:solidFill>
                <a:srgbClr val="007889"/>
              </a:solidFill>
            </a:endParaRP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4439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Agenda</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1038309"/>
            <a:ext cx="8355027" cy="3756327"/>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fontAlgn="auto">
              <a:spcBef>
                <a:spcPts val="450"/>
              </a:spcBef>
              <a:spcAft>
                <a:spcPts val="450"/>
              </a:spcAft>
              <a:buClr>
                <a:srgbClr val="9B4E9E"/>
              </a:buClr>
              <a:buFont typeface="Wingdings" panose="05000000000000000000" pitchFamily="2" charset="2"/>
              <a:buChar char="§"/>
              <a:defRPr/>
            </a:pPr>
            <a:r>
              <a:rPr lang="en-US" dirty="0">
                <a:latin typeface="Calibri" panose="020F0502020204030204"/>
              </a:rPr>
              <a:t>Viral hepatitis background</a:t>
            </a:r>
          </a:p>
          <a:p>
            <a:pPr marL="217805" lvl="1" indent="-217805" fontAlgn="auto">
              <a:spcBef>
                <a:spcPts val="450"/>
              </a:spcBef>
              <a:spcAft>
                <a:spcPts val="450"/>
              </a:spcAft>
              <a:buClr>
                <a:srgbClr val="9B4E9E"/>
              </a:buClr>
              <a:buFont typeface="Wingdings" panose="05000000000000000000" pitchFamily="2" charset="2"/>
              <a:buChar char="§"/>
              <a:defRPr/>
            </a:pPr>
            <a:r>
              <a:rPr lang="en-US" dirty="0">
                <a:latin typeface="Calibri" panose="020F0502020204030204"/>
              </a:rPr>
              <a:t>Message Mapping Guide (MMG) overview and components</a:t>
            </a:r>
            <a:endParaRPr lang="en-US" dirty="0"/>
          </a:p>
          <a:p>
            <a:pPr marL="217805" lvl="1" indent="-217805">
              <a:spcBef>
                <a:spcPts val="450"/>
              </a:spcBef>
              <a:spcAft>
                <a:spcPts val="450"/>
              </a:spcAft>
              <a:buClr>
                <a:srgbClr val="9B4E9E"/>
              </a:buClr>
              <a:buFont typeface="Wingdings" panose="05000000000000000000" pitchFamily="2" charset="2"/>
              <a:buChar char="§"/>
              <a:defRPr/>
            </a:pPr>
            <a:r>
              <a:rPr lang="en-US" dirty="0">
                <a:latin typeface="Calibri" panose="020F0502020204030204"/>
                <a:cs typeface="Calibri"/>
              </a:rPr>
              <a:t>Key points of interest</a:t>
            </a:r>
          </a:p>
          <a:p>
            <a:pPr marL="217805" lvl="1" indent="-217805">
              <a:spcBef>
                <a:spcPts val="450"/>
              </a:spcBef>
              <a:spcAft>
                <a:spcPts val="450"/>
              </a:spcAft>
              <a:buClr>
                <a:srgbClr val="9B4E9E"/>
              </a:buClr>
              <a:buFont typeface="Wingdings" panose="05000000000000000000" pitchFamily="2" charset="2"/>
              <a:buChar char="§"/>
              <a:defRPr/>
            </a:pPr>
            <a:r>
              <a:rPr lang="en-US" dirty="0">
                <a:latin typeface="Calibri" panose="020F0502020204030204"/>
              </a:rPr>
              <a:t>Hepatitis program’s specific questions</a:t>
            </a:r>
          </a:p>
          <a:p>
            <a:pPr marL="217805" lvl="1" indent="-217805" fontAlgn="auto">
              <a:spcBef>
                <a:spcPts val="450"/>
              </a:spcBef>
              <a:spcAft>
                <a:spcPts val="450"/>
              </a:spcAft>
              <a:buClr>
                <a:srgbClr val="9B4E9E"/>
              </a:buClr>
              <a:buFont typeface="Wingdings" panose="05000000000000000000" pitchFamily="2" charset="2"/>
              <a:buChar char="§"/>
              <a:defRPr/>
            </a:pPr>
            <a:r>
              <a:rPr lang="en-US" dirty="0">
                <a:latin typeface="Calibri" panose="020F0502020204030204"/>
              </a:rPr>
              <a:t>Objectives of the external review and timeline</a:t>
            </a:r>
          </a:p>
          <a:p>
            <a:pPr marL="217805" lvl="1" indent="-217805" fontAlgn="auto">
              <a:spcBef>
                <a:spcPts val="450"/>
              </a:spcBef>
              <a:spcAft>
                <a:spcPts val="450"/>
              </a:spcAft>
              <a:buClr>
                <a:srgbClr val="9B4E9E"/>
              </a:buClr>
              <a:buFont typeface="Wingdings" panose="05000000000000000000" pitchFamily="2" charset="2"/>
              <a:buChar char="§"/>
              <a:defRPr/>
            </a:pPr>
            <a:endParaRPr lang="en-US" dirty="0">
              <a:latin typeface="Calibri" panose="020F0502020204030204"/>
              <a:cs typeface="Calibri"/>
            </a:endParaRPr>
          </a:p>
          <a:p>
            <a:pPr marL="0" lvl="1" indent="0" fontAlgn="auto">
              <a:spcBef>
                <a:spcPts val="450"/>
              </a:spcBef>
              <a:spcAft>
                <a:spcPts val="450"/>
              </a:spcAft>
              <a:buClr>
                <a:srgbClr val="9B4E9E"/>
              </a:buClr>
              <a:buNone/>
              <a:defRPr/>
            </a:pPr>
            <a:endParaRPr lang="en-US" dirty="0">
              <a:latin typeface="Calibri" panose="020F0502020204030204"/>
              <a:cs typeface="Calibri"/>
            </a:endParaRPr>
          </a:p>
        </p:txBody>
      </p:sp>
      <p:sp>
        <p:nvSpPr>
          <p:cNvPr id="7" name="Slide Number Placeholder 3">
            <a:extLst>
              <a:ext uri="{FF2B5EF4-FFF2-40B4-BE49-F238E27FC236}">
                <a16:creationId xmlns:a16="http://schemas.microsoft.com/office/drawing/2014/main" id="{7DC2ADA1-BE00-4766-8790-7163FD55BEBE}"/>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7</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262008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Viral Hepatitis Background</a:t>
            </a:r>
          </a:p>
        </p:txBody>
      </p:sp>
    </p:spTree>
    <p:extLst>
      <p:ext uri="{BB962C8B-B14F-4D97-AF65-F5344CB8AC3E}">
        <p14:creationId xmlns:p14="http://schemas.microsoft.com/office/powerpoint/2010/main" val="38242576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 the United States, hepatitis A, B and C are the primary viral causes of hepatitis and all three are notifiable conditions; in either perinatal, acute or chronic forms. &#10;&#10;This image display three Columns for Hepatitis A, B, and C, and their unique characteristics.">
            <a:extLst>
              <a:ext uri="{FF2B5EF4-FFF2-40B4-BE49-F238E27FC236}">
                <a16:creationId xmlns:a16="http://schemas.microsoft.com/office/drawing/2014/main" id="{EBB12FAA-16B3-49CC-BB7D-945F8ABF154F}"/>
              </a:ext>
            </a:extLst>
          </p:cNvPr>
          <p:cNvPicPr>
            <a:picLocks noChangeAspect="1"/>
          </p:cNvPicPr>
          <p:nvPr/>
        </p:nvPicPr>
        <p:blipFill>
          <a:blip r:embed="rId3"/>
          <a:stretch>
            <a:fillRect/>
          </a:stretch>
        </p:blipFill>
        <p:spPr>
          <a:xfrm>
            <a:off x="0" y="589598"/>
            <a:ext cx="9144000" cy="3964303"/>
          </a:xfrm>
          <a:prstGeom prst="rect">
            <a:avLst/>
          </a:prstGeom>
        </p:spPr>
      </p:pic>
      <p:sp>
        <p:nvSpPr>
          <p:cNvPr id="6" name="Slide Number Placeholder 3">
            <a:extLst>
              <a:ext uri="{FF2B5EF4-FFF2-40B4-BE49-F238E27FC236}">
                <a16:creationId xmlns:a16="http://schemas.microsoft.com/office/drawing/2014/main" id="{FB17B8AE-7CA5-41F6-A33E-02A7FD622114}"/>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9</a:t>
            </a:fld>
            <a:endParaRPr lang="en-US" altLang="en-US" sz="800" b="1" dirty="0">
              <a:solidFill>
                <a:srgbClr val="28434E"/>
              </a:solidFill>
              <a:latin typeface="Avenir Next LT Pro" panose="020B0504020202020204" pitchFamily="34" charset="77"/>
            </a:endParaRPr>
          </a:p>
        </p:txBody>
      </p:sp>
      <p:sp>
        <p:nvSpPr>
          <p:cNvPr id="3" name="Title 2">
            <a:extLst>
              <a:ext uri="{FF2B5EF4-FFF2-40B4-BE49-F238E27FC236}">
                <a16:creationId xmlns:a16="http://schemas.microsoft.com/office/drawing/2014/main" id="{0C7EDAA2-CFDE-4357-B3BB-748DDC32AA69}"/>
              </a:ext>
            </a:extLst>
          </p:cNvPr>
          <p:cNvSpPr>
            <a:spLocks noGrp="1"/>
          </p:cNvSpPr>
          <p:nvPr>
            <p:ph type="title" idx="4294967295"/>
          </p:nvPr>
        </p:nvSpPr>
        <p:spPr>
          <a:xfrm>
            <a:off x="628650" y="-994172"/>
            <a:ext cx="7886700" cy="994172"/>
          </a:xfrm>
        </p:spPr>
        <p:txBody>
          <a:bodyPr vert="horz" lIns="91440" tIns="45720" rIns="91440" bIns="45720" rtlCol="0" anchor="b">
            <a:normAutofit fontScale="90000"/>
          </a:bodyPr>
          <a:lstStyle/>
          <a:p>
            <a:r>
              <a:rPr lang="en-US" dirty="0"/>
              <a:t>Key Facts about Hepatitis A, Hepatitis B, and Hepatitis C</a:t>
            </a:r>
          </a:p>
        </p:txBody>
      </p:sp>
    </p:spTree>
    <p:extLst>
      <p:ext uri="{BB962C8B-B14F-4D97-AF65-F5344CB8AC3E}">
        <p14:creationId xmlns:p14="http://schemas.microsoft.com/office/powerpoint/2010/main" val="2714189475"/>
      </p:ext>
    </p:extLst>
  </p:cSld>
  <p:clrMapOvr>
    <a:masterClrMapping/>
  </p:clrMapOvr>
</p:sld>
</file>

<file path=ppt/theme/theme1.xml><?xml version="1.0" encoding="utf-8"?>
<a:theme xmlns:a="http://schemas.openxmlformats.org/drawingml/2006/main" name="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pptx" id="{B93D2BC9-4DC3-4AD2-9C51-1683E0054BB1}" vid="{F5F13B8C-A0C4-4CB0-8378-68CF4C691159}"/>
    </a:ext>
  </a:extLst>
</a:theme>
</file>

<file path=ppt/theme/theme2.xml><?xml version="1.0" encoding="utf-8"?>
<a:theme xmlns:a="http://schemas.openxmlformats.org/drawingml/2006/main" name="1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CHHSTP_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HHSTP_2021" id="{D30F65CB-F9CA-4DF7-8401-21559CCAD8F3}" vid="{4C9ACCF8-E833-44A4-A26C-72A715CFE4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A0D9F98F048A4897E4A08E0AF13FAF" ma:contentTypeVersion="10" ma:contentTypeDescription="Create a new document." ma:contentTypeScope="" ma:versionID="83c71d7f61fd76832ce7a38b2310c7a9">
  <xsd:schema xmlns:xsd="http://www.w3.org/2001/XMLSchema" xmlns:xs="http://www.w3.org/2001/XMLSchema" xmlns:p="http://schemas.microsoft.com/office/2006/metadata/properties" xmlns:ns2="79461409-555e-487c-9fe4-4566925eae7a" xmlns:ns3="381ca42d-3f97-4fd3-b254-bd4c63b39db0" targetNamespace="http://schemas.microsoft.com/office/2006/metadata/properties" ma:root="true" ma:fieldsID="851471c5b8dabc77ac479c7f1487d1dc" ns2:_="" ns3:_="">
    <xsd:import namespace="79461409-555e-487c-9fe4-4566925eae7a"/>
    <xsd:import namespace="381ca42d-3f97-4fd3-b254-bd4c63b39d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61409-555e-487c-9fe4-4566925ea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1ca42d-3f97-4fd3-b254-bd4c63b39d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8C6465-C5A3-4B51-934C-715B8B257A2D}">
  <ds:schemaRefs>
    <ds:schemaRef ds:uri="http://schemas.microsoft.com/sharepoint/v3/contenttype/forms"/>
  </ds:schemaRefs>
</ds:datastoreItem>
</file>

<file path=customXml/itemProps2.xml><?xml version="1.0" encoding="utf-8"?>
<ds:datastoreItem xmlns:ds="http://schemas.openxmlformats.org/officeDocument/2006/customXml" ds:itemID="{47AEC927-F8FE-404F-8D27-5586E6D4009E}">
  <ds:schemaRefs>
    <ds:schemaRef ds:uri="381ca42d-3f97-4fd3-b254-bd4c63b39db0"/>
    <ds:schemaRef ds:uri="http://www.w3.org/XML/1998/namespace"/>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79461409-555e-487c-9fe4-4566925eae7a"/>
    <ds:schemaRef ds:uri="http://schemas.microsoft.com/office/2006/metadata/properties"/>
  </ds:schemaRefs>
</ds:datastoreItem>
</file>

<file path=customXml/itemProps3.xml><?xml version="1.0" encoding="utf-8"?>
<ds:datastoreItem xmlns:ds="http://schemas.openxmlformats.org/officeDocument/2006/customXml" ds:itemID="{E60A25B5-BDE8-484B-A4F7-26CCE4D18320}">
  <ds:schemaRefs>
    <ds:schemaRef ds:uri="381ca42d-3f97-4fd3-b254-bd4c63b39db0"/>
    <ds:schemaRef ds:uri="79461409-555e-487c-9fe4-4566925eae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CSELS-PPT-Template-04-11-2022</Template>
  <TotalTime>81</TotalTime>
  <Words>2283</Words>
  <Application>Microsoft Office PowerPoint</Application>
  <PresentationFormat>On-screen Show (16:9)</PresentationFormat>
  <Paragraphs>406</Paragraphs>
  <Slides>41</Slides>
  <Notes>38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Arial</vt:lpstr>
      <vt:lpstr>Avenir Next LT Pro</vt:lpstr>
      <vt:lpstr>Avenir Next LT Pro Demi</vt:lpstr>
      <vt:lpstr>AvenirNext LT Pro Regular</vt:lpstr>
      <vt:lpstr>Calibri</vt:lpstr>
      <vt:lpstr>Calibri Light</vt:lpstr>
      <vt:lpstr>Courier New</vt:lpstr>
      <vt:lpstr>Myriad Web Pro</vt:lpstr>
      <vt:lpstr>Wingdings</vt:lpstr>
      <vt:lpstr>Default Theme</vt:lpstr>
      <vt:lpstr>1_Default Theme</vt:lpstr>
      <vt:lpstr>NCHHSTP_2021</vt:lpstr>
      <vt:lpstr>NNDSS  eSHARE May Webinar</vt:lpstr>
      <vt:lpstr>Agenda</vt:lpstr>
      <vt:lpstr>NNDSS Updates &amp; Announcements </vt:lpstr>
      <vt:lpstr>Updated Lyme and Tickborne Rickettsial Diseases MMG </vt:lpstr>
      <vt:lpstr>Case Surveillance Modernization Efforts </vt:lpstr>
      <vt:lpstr>Draft Hepatitis Message Mapping Guide (MMG) v2.0 for Comment</vt:lpstr>
      <vt:lpstr>Agenda</vt:lpstr>
      <vt:lpstr>Viral Hepatitis Background</vt:lpstr>
      <vt:lpstr>Key Facts about Hepatitis A, Hepatitis B, and Hepatitis C</vt:lpstr>
      <vt:lpstr>Acute Cases Reported and Infections Estimated in 2019 for Hepatitis A, B, and C</vt:lpstr>
      <vt:lpstr>Changing epidemiology of viral hepatitis</vt:lpstr>
      <vt:lpstr>Changes in Risk factors, Case definitions, Terms</vt:lpstr>
      <vt:lpstr>https://www.cdc.gov/hepatitis/policy/2103_CoAg.htm</vt:lpstr>
      <vt:lpstr>Hepatitis MMG Overview and Components </vt:lpstr>
      <vt:lpstr>Hepatitis MMG v2.0 Overview</vt:lpstr>
      <vt:lpstr>How to Use The Hepatitis MMG</vt:lpstr>
      <vt:lpstr>Example Hepatitis B, Acute case notification</vt:lpstr>
      <vt:lpstr>Key Points of Interest</vt:lpstr>
      <vt:lpstr>Other Reported Case(s) Current Year and Prior Years</vt:lpstr>
      <vt:lpstr>Sexual Orientation and Gender Identity</vt:lpstr>
      <vt:lpstr>Hepatitis A Risk Factors</vt:lpstr>
      <vt:lpstr>Hepatitis B, Acute Risk Factors</vt:lpstr>
      <vt:lpstr>Hepatitis C, Perinatal</vt:lpstr>
      <vt:lpstr>Hepatitis MMG v2.0 Overview</vt:lpstr>
      <vt:lpstr>Hepatitis MMG v2.0 Overview</vt:lpstr>
      <vt:lpstr>Repeating Group</vt:lpstr>
      <vt:lpstr>Hepatitis Program’s Specific Questions</vt:lpstr>
      <vt:lpstr>Updated Laboratory Section – Repeating Block </vt:lpstr>
      <vt:lpstr>Core Diagnostic Tests Section – Value Set</vt:lpstr>
      <vt:lpstr>Specific Questions for Hepatitis v2.0</vt:lpstr>
      <vt:lpstr>Specific Questions for Hepatitis v2.0</vt:lpstr>
      <vt:lpstr>Specific Questions for Hepatitis v2.0</vt:lpstr>
      <vt:lpstr>Objectives of the External Review and Timeline </vt:lpstr>
      <vt:lpstr>We Need Your Overall Feedback</vt:lpstr>
      <vt:lpstr>Next Steps</vt:lpstr>
      <vt:lpstr>What happens after feedback is received? </vt:lpstr>
      <vt:lpstr>Acknowledgements</vt:lpstr>
      <vt:lpstr>Questions?</vt:lpstr>
      <vt:lpstr>Thank you!  See you on June 28, 2022 for the  NBS Special Session</vt:lpstr>
      <vt:lpstr>Appendix</vt:lpstr>
      <vt:lpstr>COVID-19 HL7 Data Implementation In-progress</vt:lpstr>
    </vt:vector>
  </TitlesOfParts>
  <Manager/>
  <Company>Centers for Disease Control and Prevention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May 2022</dc:title>
  <dc:subject>May eSHARE: Draft Hepatitis Message Mapping Guide v2.0: Overview and Jurisdiction Comment and Feedback</dc:subject>
  <dc:creator>CDC</dc:creator>
  <cp:keywords>eSHARE, NNDSS, National Notifiable Diseases Surveillance System, data implementation, Lyme and TBRD, Tickborne Rickettsial Disease, MMG, message mapping guide, PHIN VADS, Vocabulary Access and Distribution System, Lab Test Type, Country, Organism, Case Surveillance Modernization, Viral Hepatitis, Hepatitis, Hepatitis A, Hepatitis B, Hepatitis C, Epidemiology, Acute, Perinatal, Chronic, Risk Factors, Terminology, Transmission, Surveillance, Prevention, Data Elements, DE, Generic V2, Gen V2, Clinical, Core, Reported Cases, Sexual Orientation, Gender Identity, Value Set, USCDI, inject, noninjection, homeless, incarcerated, transplant, gestational, repeating group, laboratory, diagnostics tests, test results, peak, vaccinated,feedback</cp:keywords>
  <dc:description/>
  <cp:lastModifiedBy>Laspina, Michael (CDC/DDPHSS/CSELS/DHIS)</cp:lastModifiedBy>
  <cp:revision>10</cp:revision>
  <dcterms:created xsi:type="dcterms:W3CDTF">2022-04-14T18:12:07Z</dcterms:created>
  <dcterms:modified xsi:type="dcterms:W3CDTF">2022-05-24T13:56:45Z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a3fe11f1-0a84-40de-b10d-11b56d901f5b</vt:lpwstr>
  </property>
  <property fmtid="{D5CDD505-2E9C-101B-9397-08002B2CF9AE}" pid="3" name="ContentTypeId">
    <vt:lpwstr>0x01010038A0D9F98F048A4897E4A08E0AF13FAF</vt:lpwstr>
  </property>
  <property fmtid="{D5CDD505-2E9C-101B-9397-08002B2CF9AE}" pid="4" name="MSIP_Label_8af03ff0-41c5-4c41-b55e-fabb8fae94be_Enabled">
    <vt:lpwstr>true</vt:lpwstr>
  </property>
  <property fmtid="{D5CDD505-2E9C-101B-9397-08002B2CF9AE}" pid="5" name="MSIP_Label_8af03ff0-41c5-4c41-b55e-fabb8fae94be_SetDate">
    <vt:lpwstr>2022-01-05T23:34:07Z</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iteId">
    <vt:lpwstr>9ce70869-60db-44fd-abe8-d2767077fc8f</vt:lpwstr>
  </property>
  <property fmtid="{D5CDD505-2E9C-101B-9397-08002B2CF9AE}" pid="9" name="MSIP_Label_8af03ff0-41c5-4c41-b55e-fabb8fae94be_ActionId">
    <vt:lpwstr>97e045ba-b3d9-40c2-88db-837677f0c2cb</vt:lpwstr>
  </property>
  <property fmtid="{D5CDD505-2E9C-101B-9397-08002B2CF9AE}" pid="10" name="MSIP_Label_8af03ff0-41c5-4c41-b55e-fabb8fae94be_ContentBits">
    <vt:lpwstr>0</vt:lpwstr>
  </property>
</Properties>
</file>