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0" r:id="rId4"/>
    <p:sldMasterId id="2147483676" r:id="rId5"/>
    <p:sldMasterId id="2147483683" r:id="rId6"/>
    <p:sldMasterId id="2147483688" r:id="rId7"/>
    <p:sldMasterId id="2147483694" r:id="rId8"/>
    <p:sldMasterId id="2147483701" r:id="rId9"/>
    <p:sldMasterId id="2147483707" r:id="rId10"/>
  </p:sldMasterIdLst>
  <p:notesMasterIdLst>
    <p:notesMasterId r:id="rId51"/>
  </p:notesMasterIdLst>
  <p:sldIdLst>
    <p:sldId id="4695" r:id="rId11"/>
    <p:sldId id="258" r:id="rId12"/>
    <p:sldId id="4712" r:id="rId13"/>
    <p:sldId id="4756" r:id="rId14"/>
    <p:sldId id="4738" r:id="rId15"/>
    <p:sldId id="4751" r:id="rId16"/>
    <p:sldId id="4749" r:id="rId17"/>
    <p:sldId id="310" r:id="rId18"/>
    <p:sldId id="312" r:id="rId19"/>
    <p:sldId id="261" r:id="rId20"/>
    <p:sldId id="257" r:id="rId21"/>
    <p:sldId id="260" r:id="rId22"/>
    <p:sldId id="269" r:id="rId23"/>
    <p:sldId id="316" r:id="rId24"/>
    <p:sldId id="264" r:id="rId25"/>
    <p:sldId id="318" r:id="rId26"/>
    <p:sldId id="319" r:id="rId27"/>
    <p:sldId id="272" r:id="rId28"/>
    <p:sldId id="273" r:id="rId29"/>
    <p:sldId id="284" r:id="rId30"/>
    <p:sldId id="281" r:id="rId31"/>
    <p:sldId id="4758" r:id="rId32"/>
    <p:sldId id="296" r:id="rId33"/>
    <p:sldId id="297" r:id="rId34"/>
    <p:sldId id="298" r:id="rId35"/>
    <p:sldId id="300" r:id="rId36"/>
    <p:sldId id="301" r:id="rId37"/>
    <p:sldId id="305" r:id="rId38"/>
    <p:sldId id="314" r:id="rId39"/>
    <p:sldId id="322" r:id="rId40"/>
    <p:sldId id="295" r:id="rId41"/>
    <p:sldId id="311" r:id="rId42"/>
    <p:sldId id="279" r:id="rId43"/>
    <p:sldId id="313" r:id="rId44"/>
    <p:sldId id="4759" r:id="rId45"/>
    <p:sldId id="323" r:id="rId46"/>
    <p:sldId id="4757" r:id="rId47"/>
    <p:sldId id="293" r:id="rId48"/>
    <p:sldId id="274" r:id="rId49"/>
    <p:sldId id="267" r:id="rId5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zZDe4IFT1K7U+Hg2K33N8qKESC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Carter" initials="" lastIdx="10" clrIdx="0"/>
  <p:cmAuthor id="1" name="Johnston, Sara (CDC/DDPHSS/CSELS/DHIS)" initials="JS(" lastIdx="20" clrIdx="1">
    <p:extLst>
      <p:ext uri="{19B8F6BF-5375-455C-9EA6-DF929625EA0E}">
        <p15:presenceInfo xmlns:p15="http://schemas.microsoft.com/office/powerpoint/2012/main" userId="S::vqg0@cdc.gov::bd0c3462-f13f-4b10-85a9-b365bf88e3bf" providerId="AD"/>
      </p:ext>
    </p:extLst>
  </p:cmAuthor>
  <p:cmAuthor id="2" name="Kuehl, Andrew (CDC/DDPHSS/CSELS/DHIS)" initials="KA(" lastIdx="2" clrIdx="2">
    <p:extLst>
      <p:ext uri="{19B8F6BF-5375-455C-9EA6-DF929625EA0E}">
        <p15:presenceInfo xmlns:p15="http://schemas.microsoft.com/office/powerpoint/2012/main" userId="S::vhi6@cdc.gov::df8d8e7b-d269-42a8-ba06-906f5adfad6f" providerId="AD"/>
      </p:ext>
    </p:extLst>
  </p:cmAuthor>
  <p:cmAuthor id="3" name="Tack, Danielle (CDC/DDPHSS/CSELS/DHIS)" initials="TD(" lastIdx="52" clrIdx="3">
    <p:extLst>
      <p:ext uri="{19B8F6BF-5375-455C-9EA6-DF929625EA0E}">
        <p15:presenceInfo xmlns:p15="http://schemas.microsoft.com/office/powerpoint/2012/main" userId="S::dot7@cdc.gov::c466bcf8-0f3d-4789-a510-d6af4bb59968" providerId="AD"/>
      </p:ext>
    </p:extLst>
  </p:cmAuthor>
  <p:cmAuthor id="4" name="Rodgers, Jessica (CDC/DDPHSS/CSELS/DHIS) (CTR)" initials="R(" lastIdx="9" clrIdx="4">
    <p:extLst>
      <p:ext uri="{19B8F6BF-5375-455C-9EA6-DF929625EA0E}">
        <p15:presenceInfo xmlns:p15="http://schemas.microsoft.com/office/powerpoint/2012/main" userId="S::qly5@cdc.gov::984ae24b-9141-498f-bb81-0cad7713c6d5" providerId="AD"/>
      </p:ext>
    </p:extLst>
  </p:cmAuthor>
  <p:cmAuthor id="5" name="Landon, Alexander (CDC/DDPHSS/CSELS/DHIS)" initials="LA(" lastIdx="33" clrIdx="5">
    <p:extLst>
      <p:ext uri="{19B8F6BF-5375-455C-9EA6-DF929625EA0E}">
        <p15:presenceInfo xmlns:p15="http://schemas.microsoft.com/office/powerpoint/2012/main" userId="S::vvs8@cdc.gov::b09320f4-f070-4dda-b5ce-579581d3ab09" providerId="AD"/>
      </p:ext>
    </p:extLst>
  </p:cmAuthor>
  <p:cmAuthor id="6" name="Nguyen, Thuy H. (CDC/DDPHSS/CSELS/DHIS)" initials="NTH(" lastIdx="14" clrIdx="6">
    <p:extLst>
      <p:ext uri="{19B8F6BF-5375-455C-9EA6-DF929625EA0E}">
        <p15:presenceInfo xmlns:p15="http://schemas.microsoft.com/office/powerpoint/2012/main" userId="S::yky3@cdc.gov::8a7e3e03-04d0-4c76-a337-fc65283f8224" providerId="AD"/>
      </p:ext>
    </p:extLst>
  </p:cmAuthor>
  <p:cmAuthor id="7" name="Jones, Amanda (CDC/DDPHSS/CSELS/DHIS)" initials="J(" lastIdx="6" clrIdx="7">
    <p:extLst>
      <p:ext uri="{19B8F6BF-5375-455C-9EA6-DF929625EA0E}">
        <p15:presenceInfo xmlns:p15="http://schemas.microsoft.com/office/powerpoint/2012/main" userId="S::qlv2@cdc.gov::141c1c97-ae9a-47b7-8748-b353f28cf1e4" providerId="AD"/>
      </p:ext>
    </p:extLst>
  </p:cmAuthor>
  <p:cmAuthor id="8" name="Robinson, Tamara (CDC/DDPHSS/CSELS/DHIS) (CTR)" initials="R(" lastIdx="63" clrIdx="8">
    <p:extLst>
      <p:ext uri="{19B8F6BF-5375-455C-9EA6-DF929625EA0E}">
        <p15:presenceInfo xmlns:p15="http://schemas.microsoft.com/office/powerpoint/2012/main" userId="S::okf9@cdc.gov::a16a7704-10a4-405e-9d16-ecfeead0d373" providerId="AD"/>
      </p:ext>
    </p:extLst>
  </p:cmAuthor>
  <p:cmAuthor id="9" name="Hoover, Michele (CDC/DDPHSS/CSELS/DHIS)" initials="HM(" lastIdx="1" clrIdx="9">
    <p:extLst>
      <p:ext uri="{19B8F6BF-5375-455C-9EA6-DF929625EA0E}">
        <p15:presenceInfo xmlns:p15="http://schemas.microsoft.com/office/powerpoint/2012/main" userId="S::mlh5@cdc.gov::9a9dd205-6d81-4b23-a69a-9c182c4f18af" providerId="AD"/>
      </p:ext>
    </p:extLst>
  </p:cmAuthor>
  <p:cmAuthor id="10" name="Helmus, Lesliann E. (CDC/DDPHSS/CSELS/DHIS)" initials="HLE(" lastIdx="16" clrIdx="10">
    <p:extLst>
      <p:ext uri="{19B8F6BF-5375-455C-9EA6-DF929625EA0E}">
        <p15:presenceInfo xmlns:p15="http://schemas.microsoft.com/office/powerpoint/2012/main" userId="S::lth7@cdc.gov::146eb41b-cd7a-4845-8c9f-18d5f43d2d11" providerId="AD"/>
      </p:ext>
    </p:extLst>
  </p:cmAuthor>
  <p:cmAuthor id="11" name="Terrell, Casey (CDC/DDID/NCIRD/DVD)" initials="T(" lastIdx="2" clrIdx="11">
    <p:extLst>
      <p:ext uri="{19B8F6BF-5375-455C-9EA6-DF929625EA0E}">
        <p15:presenceInfo xmlns:p15="http://schemas.microsoft.com/office/powerpoint/2012/main" userId="S::qdr2@cdc.gov::3e0c9249-b8cb-4cdd-b48c-a53ff35ff259" providerId="AD"/>
      </p:ext>
    </p:extLst>
  </p:cmAuthor>
  <p:cmAuthor id="12" name="Lyon, Wendy (CDC/DDID/NCHHSTP/DHP)" initials="LW(" lastIdx="2" clrIdx="12">
    <p:extLst>
      <p:ext uri="{19B8F6BF-5375-455C-9EA6-DF929625EA0E}">
        <p15:presenceInfo xmlns:p15="http://schemas.microsoft.com/office/powerpoint/2012/main" userId="S::wah4@cdc.gov::b7dd8ba2-b662-437d-ab92-bee87f7a70b6" providerId="AD"/>
      </p:ext>
    </p:extLst>
  </p:cmAuthor>
  <p:cmAuthor id="13" name="Bastin, Lisa H. (CDC/DDPHSS/CSELS/DHIS)" initials="BLH(" lastIdx="4" clrIdx="13">
    <p:extLst>
      <p:ext uri="{19B8F6BF-5375-455C-9EA6-DF929625EA0E}">
        <p15:presenceInfo xmlns:p15="http://schemas.microsoft.com/office/powerpoint/2012/main" userId="S::gnh1@cdc.gov::6fdd4b8c-193e-4084-8c4c-6d1bdda0752a" providerId="AD"/>
      </p:ext>
    </p:extLst>
  </p:cmAuthor>
  <p:cmAuthor id="14" name="Augustosky, Traci E. (ATSDR/OCOM/WE)" initials="ATE(" lastIdx="1" clrIdx="14">
    <p:extLst>
      <p:ext uri="{19B8F6BF-5375-455C-9EA6-DF929625EA0E}">
        <p15:presenceInfo xmlns:p15="http://schemas.microsoft.com/office/powerpoint/2012/main" userId="S::Tee1@cdc.gov::cae2fff1-da7e-48bf-be72-a099d8c5445c" providerId="AD"/>
      </p:ext>
    </p:extLst>
  </p:cmAuthor>
  <p:cmAuthor id="15" name="Rajakumar, Augustine (CDC/DDID/NCIRD/OD) (CTR)" initials="RA((" lastIdx="4" clrIdx="15">
    <p:extLst>
      <p:ext uri="{19B8F6BF-5375-455C-9EA6-DF929625EA0E}">
        <p15:presenceInfo xmlns:p15="http://schemas.microsoft.com/office/powerpoint/2012/main" userId="Rajakumar, Augustine (CDC/DDID/NCIRD/OD) (CTR)" providerId="None"/>
      </p:ext>
    </p:extLst>
  </p:cmAuthor>
  <p:cmAuthor id="16" name="Swanson, Megan (CDC/DDPHSIS/CGH/DPDM)" initials="SM(" lastIdx="2" clrIdx="16">
    <p:extLst>
      <p:ext uri="{19B8F6BF-5375-455C-9EA6-DF929625EA0E}">
        <p15:presenceInfo xmlns:p15="http://schemas.microsoft.com/office/powerpoint/2012/main" userId="S::qek6@cdc.gov::3cf57568-518a-4ea3-a69d-e2596f25ec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6D20AC"/>
    <a:srgbClr val="22C8AC"/>
    <a:srgbClr val="169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D5C02A-9CA1-42EA-848B-0846FE0CA2DC}" v="16" dt="2021-10-19T20:11:32.118"/>
  </p1510:revLst>
</p1510:revInfo>
</file>

<file path=ppt/tableStyles.xml><?xml version="1.0" encoding="utf-8"?>
<a:tblStyleLst xmlns:a="http://schemas.openxmlformats.org/drawingml/2006/main" def="{26337D29-F06E-4BAE-ABD8-610F67AAAB7E}">
  <a:tblStyle styleId="{26337D29-F06E-4BAE-ABD8-610F67AAAB7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3CFD438-E543-4D77-85F1-A5CC32530AB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372" autoAdjust="0"/>
  </p:normalViewPr>
  <p:slideViewPr>
    <p:cSldViewPr snapToGrid="0">
      <p:cViewPr varScale="1">
        <p:scale>
          <a:sx n="56" d="100"/>
          <a:sy n="56" d="100"/>
        </p:scale>
        <p:origin x="1698" y="72"/>
      </p:cViewPr>
      <p:guideLst/>
    </p:cSldViewPr>
  </p:slideViewPr>
  <p:outlineViewPr>
    <p:cViewPr>
      <p:scale>
        <a:sx n="33" d="100"/>
        <a:sy n="33" d="100"/>
      </p:scale>
      <p:origin x="0" y="-3420"/>
    </p:cViewPr>
  </p:outlineViewPr>
  <p:notesTextViewPr>
    <p:cViewPr>
      <p:scale>
        <a:sx n="1" d="1"/>
        <a:sy n="1" d="1"/>
      </p:scale>
      <p:origin x="0" y="0"/>
    </p:cViewPr>
  </p:notesTextViewPr>
  <p:sorterViewPr>
    <p:cViewPr varScale="1">
      <p:scale>
        <a:sx n="100" d="100"/>
        <a:sy n="100" d="100"/>
      </p:scale>
      <p:origin x="0" y="-139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7050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481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0706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55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68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70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6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09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747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970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79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66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690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903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6D45E-412D-464B-965E-3C01434D39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592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6D45E-412D-464B-965E-3C01434D39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38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6D45E-412D-464B-965E-3C01434D39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484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309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063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626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6D45E-412D-464B-965E-3C01434D39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855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6D45E-412D-464B-965E-3C01434D39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86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08607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6D45E-412D-464B-965E-3C01434D39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002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6D45E-412D-464B-965E-3C01434D39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669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1200" cap="none" spc="0" normalizeH="0" baseline="0" noProof="0" dirty="0">
                <a:ln>
                  <a:noFill/>
                </a:ln>
                <a:solidFill>
                  <a:srgbClr val="532E63"/>
                </a:solidFill>
                <a:effectLst/>
                <a:uLnTx/>
                <a:uFillTx/>
                <a:latin typeface="Calibri" panose="020F0502020204030204"/>
                <a:ea typeface="+mn-ea"/>
                <a:cs typeface="+mn-cs"/>
              </a:rPr>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7828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09257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8C187-15C4-A94F-920B-A1D109E997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74469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643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09257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8526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71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53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F5321-D264-4F89-A260-246F19BD36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0887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4363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6D45E-412D-464B-965E-3C01434D39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061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6D45E-412D-464B-965E-3C01434D39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18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143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80789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1218600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Data Slide (for content heavy tables and charts)">
  <p:cSld name="5_Data Slide (for content heavy tables and charts)">
    <p:spTree>
      <p:nvGrpSpPr>
        <p:cNvPr id="1" name="Shape 132"/>
        <p:cNvGrpSpPr/>
        <p:nvPr/>
      </p:nvGrpSpPr>
      <p:grpSpPr>
        <a:xfrm>
          <a:off x="0" y="0"/>
          <a:ext cx="0" cy="0"/>
          <a:chOff x="0" y="0"/>
          <a:chExt cx="0" cy="0"/>
        </a:xfrm>
      </p:grpSpPr>
      <p:sp>
        <p:nvSpPr>
          <p:cNvPr id="133" name="Google Shape;133;p6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b" anchorCtr="0">
            <a:noAutofit/>
          </a:bodyPr>
          <a:lstStyle>
            <a:lvl1pPr marR="0" lvl="0" algn="l">
              <a:lnSpc>
                <a:spcPct val="107152"/>
              </a:lnSpc>
              <a:spcBef>
                <a:spcPts val="0"/>
              </a:spcBef>
              <a:spcAft>
                <a:spcPts val="0"/>
              </a:spcAft>
              <a:buClr>
                <a:srgbClr val="000000"/>
              </a:buClr>
              <a:buSzPts val="1400"/>
              <a:buFont typeface="Arial"/>
              <a:buNone/>
              <a:defRPr sz="3733" b="1" i="0" u="none" strike="noStrike" cap="none">
                <a:solidFill>
                  <a:srgbClr val="005DAB"/>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endParaRPr/>
          </a:p>
        </p:txBody>
      </p:sp>
      <p:sp>
        <p:nvSpPr>
          <p:cNvPr id="134" name="Google Shape;134;p65"/>
          <p:cNvSpPr txBox="1">
            <a:spLocks noGrp="1"/>
          </p:cNvSpPr>
          <p:nvPr>
            <p:ph type="body" idx="1"/>
          </p:nvPr>
        </p:nvSpPr>
        <p:spPr>
          <a:xfrm>
            <a:off x="609600" y="1338635"/>
            <a:ext cx="10972800" cy="5410200"/>
          </a:xfrm>
          <a:prstGeom prst="rect">
            <a:avLst/>
          </a:prstGeom>
          <a:noFill/>
          <a:ln>
            <a:noFill/>
          </a:ln>
        </p:spPr>
        <p:txBody>
          <a:bodyPr spcFirstLastPara="1" wrap="square" lIns="91425" tIns="45700" rIns="91425" bIns="45700" anchor="t" anchorCtr="0">
            <a:noAutofit/>
          </a:bodyPr>
          <a:lstStyle>
            <a:lvl1pPr marL="457200" lvl="0" indent="-455104">
              <a:lnSpc>
                <a:spcPct val="115000"/>
              </a:lnSpc>
              <a:spcBef>
                <a:spcPts val="533"/>
              </a:spcBef>
              <a:spcAft>
                <a:spcPts val="0"/>
              </a:spcAft>
              <a:buClr>
                <a:srgbClr val="0088B7"/>
              </a:buClr>
              <a:buSzPts val="3567"/>
              <a:buFont typeface="Noto Sans Symbols"/>
              <a:buChar char="▪"/>
              <a:defRPr sz="2400">
                <a:solidFill>
                  <a:srgbClr val="00213D"/>
                </a:solidFill>
              </a:defRPr>
            </a:lvl1pPr>
            <a:lvl2pPr marL="914400" lvl="1" indent="-429704">
              <a:lnSpc>
                <a:spcPct val="115000"/>
              </a:lnSpc>
              <a:spcBef>
                <a:spcPts val="0"/>
              </a:spcBef>
              <a:spcAft>
                <a:spcPts val="0"/>
              </a:spcAft>
              <a:buClr>
                <a:srgbClr val="3D6C2A"/>
              </a:buClr>
              <a:buSzPts val="3167"/>
              <a:buChar char="‒"/>
              <a:defRPr sz="2000">
                <a:solidFill>
                  <a:srgbClr val="00213D"/>
                </a:solidFill>
              </a:defRPr>
            </a:lvl2pPr>
            <a:lvl3pPr marL="1371600" lvl="2" indent="-397954" algn="l">
              <a:lnSpc>
                <a:spcPct val="100000"/>
              </a:lnSpc>
              <a:spcBef>
                <a:spcPts val="533"/>
              </a:spcBef>
              <a:spcAft>
                <a:spcPts val="0"/>
              </a:spcAft>
              <a:buClr>
                <a:srgbClr val="7A003C"/>
              </a:buClr>
              <a:buSzPts val="2667"/>
              <a:buChar char="•"/>
              <a:defRPr sz="2667">
                <a:solidFill>
                  <a:srgbClr val="00213D"/>
                </a:solidFill>
              </a:defRPr>
            </a:lvl3pPr>
            <a:lvl4pPr marL="1828800" lvl="3" indent="-397954" algn="l">
              <a:lnSpc>
                <a:spcPct val="100000"/>
              </a:lnSpc>
              <a:spcBef>
                <a:spcPts val="533"/>
              </a:spcBef>
              <a:spcAft>
                <a:spcPts val="0"/>
              </a:spcAft>
              <a:buClr>
                <a:srgbClr val="5F5F5F"/>
              </a:buClr>
              <a:buSzPts val="2667"/>
              <a:buChar char="–"/>
              <a:defRPr sz="2667">
                <a:solidFill>
                  <a:srgbClr val="5F5F5F"/>
                </a:solidFill>
              </a:defRPr>
            </a:lvl4pPr>
            <a:lvl5pPr marL="2286000" lvl="4" indent="-397954" algn="l">
              <a:lnSpc>
                <a:spcPct val="100000"/>
              </a:lnSpc>
              <a:spcBef>
                <a:spcPts val="533"/>
              </a:spcBef>
              <a:spcAft>
                <a:spcPts val="0"/>
              </a:spcAft>
              <a:buClr>
                <a:srgbClr val="5F5F5F"/>
              </a:buClr>
              <a:buSzPts val="2667"/>
              <a:buChar char="»"/>
              <a:defRPr sz="2667">
                <a:solidFill>
                  <a:srgbClr val="5F5F5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35" name="Google Shape;135;p65"/>
          <p:cNvPicPr preferRelativeResize="0"/>
          <p:nvPr/>
        </p:nvPicPr>
        <p:blipFill rotWithShape="1">
          <a:blip r:embed="rId2">
            <a:alphaModFix/>
          </a:blip>
          <a:srcRect t="87829" b="-3988"/>
          <a:stretch/>
        </p:blipFill>
        <p:spPr>
          <a:xfrm>
            <a:off x="0" y="6685201"/>
            <a:ext cx="12191999" cy="230399"/>
          </a:xfrm>
          <a:prstGeom prst="rect">
            <a:avLst/>
          </a:prstGeom>
          <a:noFill/>
          <a:ln>
            <a:noFill/>
          </a:ln>
        </p:spPr>
      </p:pic>
      <p:sp>
        <p:nvSpPr>
          <p:cNvPr id="6" name="Slide Number Placeholder 2">
            <a:extLst>
              <a:ext uri="{FF2B5EF4-FFF2-40B4-BE49-F238E27FC236}">
                <a16:creationId xmlns:a16="http://schemas.microsoft.com/office/drawing/2014/main" id="{CAB67876-5E8B-4449-B163-B5C40D7C0E04}"/>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110836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972591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449AD42D-4287-4B28-924F-16F95B50F97E}"/>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13D"/>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3049741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201793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167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Slide Number Placeholder 2">
            <a:extLst>
              <a:ext uri="{FF2B5EF4-FFF2-40B4-BE49-F238E27FC236}">
                <a16:creationId xmlns:a16="http://schemas.microsoft.com/office/drawing/2014/main" id="{90688596-B488-9D45-8C59-E7C67BF9841C}"/>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3187552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829571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0" name="Slide Number Placeholder 2">
            <a:extLst>
              <a:ext uri="{FF2B5EF4-FFF2-40B4-BE49-F238E27FC236}">
                <a16:creationId xmlns:a16="http://schemas.microsoft.com/office/drawing/2014/main" id="{96A654BA-3720-CF46-8A1D-D11411308700}"/>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370398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2" name="Slide Number Placeholder 2">
            <a:extLst>
              <a:ext uri="{FF2B5EF4-FFF2-40B4-BE49-F238E27FC236}">
                <a16:creationId xmlns:a16="http://schemas.microsoft.com/office/drawing/2014/main" id="{84B85D9D-C599-674F-A384-DF0909002CF2}"/>
              </a:ext>
            </a:extLst>
          </p:cNvPr>
          <p:cNvSpPr>
            <a:spLocks noGrp="1"/>
          </p:cNvSpPr>
          <p:nvPr>
            <p:ph type="sldNum" sz="quarter" idx="11"/>
          </p:nvPr>
        </p:nvSpPr>
        <p:spPr>
          <a:xfrm>
            <a:off x="8610600" y="6356350"/>
            <a:ext cx="2743200" cy="365125"/>
          </a:xfrm>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399023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1" name="Slide Number Placeholder 5">
            <a:extLst>
              <a:ext uri="{FF2B5EF4-FFF2-40B4-BE49-F238E27FC236}">
                <a16:creationId xmlns:a16="http://schemas.microsoft.com/office/drawing/2014/main" id="{2B8BE744-0BCB-49A6-8565-0C28A09FD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872990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3818542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1661351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10474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891569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1450104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4134782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dirty="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3F395F"/>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81BC00"/>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827778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F395F"/>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grpSp>
        <p:nvGrpSpPr>
          <p:cNvPr id="27" name="Group 26">
            <a:extLst>
              <a:ext uri="{FF2B5EF4-FFF2-40B4-BE49-F238E27FC236}">
                <a16:creationId xmlns:a16="http://schemas.microsoft.com/office/drawing/2014/main" id="{C53344B6-9FDC-4F9B-9D85-E25B0383E348}"/>
              </a:ext>
            </a:extLst>
          </p:cNvPr>
          <p:cNvGrpSpPr/>
          <p:nvPr userDrawn="1"/>
        </p:nvGrpSpPr>
        <p:grpSpPr>
          <a:xfrm>
            <a:off x="0" y="6739363"/>
            <a:ext cx="12192000" cy="147710"/>
            <a:chOff x="0" y="6739363"/>
            <a:chExt cx="12192000" cy="147710"/>
          </a:xfrm>
        </p:grpSpPr>
        <p:sp>
          <p:nvSpPr>
            <p:cNvPr id="28" name="Rectangle 27">
              <a:extLst>
                <a:ext uri="{FF2B5EF4-FFF2-40B4-BE49-F238E27FC236}">
                  <a16:creationId xmlns:a16="http://schemas.microsoft.com/office/drawing/2014/main" id="{9185D118-92E5-446E-9669-F90175742BB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9" name="Rectangle 20">
              <a:extLst>
                <a:ext uri="{FF2B5EF4-FFF2-40B4-BE49-F238E27FC236}">
                  <a16:creationId xmlns:a16="http://schemas.microsoft.com/office/drawing/2014/main" id="{709BC1B2-0C87-4A18-9875-5B2C4A807198}"/>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0" name="Rectangle 29">
              <a:extLst>
                <a:ext uri="{FF2B5EF4-FFF2-40B4-BE49-F238E27FC236}">
                  <a16:creationId xmlns:a16="http://schemas.microsoft.com/office/drawing/2014/main" id="{355A8F4B-0B55-486E-A6F3-52A7F5CF7CCD}"/>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1" name="Rectangle 30">
              <a:extLst>
                <a:ext uri="{FF2B5EF4-FFF2-40B4-BE49-F238E27FC236}">
                  <a16:creationId xmlns:a16="http://schemas.microsoft.com/office/drawing/2014/main" id="{3D1AAB8B-8FF9-44A0-BD97-F796BBAE2F6E}"/>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2" name="Rectangle 31">
              <a:extLst>
                <a:ext uri="{FF2B5EF4-FFF2-40B4-BE49-F238E27FC236}">
                  <a16:creationId xmlns:a16="http://schemas.microsoft.com/office/drawing/2014/main" id="{8DE91F99-774C-467F-BFDE-FC2715B4B72F}"/>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3" name="Rectangle 32">
              <a:extLst>
                <a:ext uri="{FF2B5EF4-FFF2-40B4-BE49-F238E27FC236}">
                  <a16:creationId xmlns:a16="http://schemas.microsoft.com/office/drawing/2014/main" id="{A68C175C-7FDD-4897-946D-0F23D0D5FB61}"/>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Tree>
    <p:extLst>
      <p:ext uri="{BB962C8B-B14F-4D97-AF65-F5344CB8AC3E}">
        <p14:creationId xmlns:p14="http://schemas.microsoft.com/office/powerpoint/2010/main" val="87588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1" name="Slide Number Placeholder 2">
            <a:extLst>
              <a:ext uri="{FF2B5EF4-FFF2-40B4-BE49-F238E27FC236}">
                <a16:creationId xmlns:a16="http://schemas.microsoft.com/office/drawing/2014/main" id="{316EE542-48B0-4064-90BD-9C0F067612A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94272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2" name="Slide Number Placeholder 2">
            <a:extLst>
              <a:ext uri="{FF2B5EF4-FFF2-40B4-BE49-F238E27FC236}">
                <a16:creationId xmlns:a16="http://schemas.microsoft.com/office/drawing/2014/main" id="{26CB85D2-A6B0-42C1-94BD-368310197C50}"/>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8883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3F395F"/>
                </a:solidFill>
              </a:defRPr>
            </a:lvl1pPr>
            <a:lvl2pPr marL="290513" indent="-290513">
              <a:spcBef>
                <a:spcPts val="600"/>
              </a:spcBef>
              <a:spcAft>
                <a:spcPts val="600"/>
              </a:spcAft>
              <a:buClr>
                <a:srgbClr val="81BC00"/>
              </a:buClr>
              <a:buFont typeface="Wingdings" panose="05000000000000000000" pitchFamily="2" charset="2"/>
              <a:buChar char="§"/>
              <a:defRPr sz="2800"/>
            </a:lvl2pPr>
            <a:lvl3pPr marL="623888" indent="-333375">
              <a:spcBef>
                <a:spcPts val="600"/>
              </a:spcBef>
              <a:spcAft>
                <a:spcPts val="600"/>
              </a:spcAft>
              <a:buClr>
                <a:srgbClr val="692145"/>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C5E5EDB-FC8D-4CB6-8904-B0AE8623FC3D}"/>
              </a:ext>
            </a:extLst>
          </p:cNvPr>
          <p:cNvGrpSpPr/>
          <p:nvPr userDrawn="1"/>
        </p:nvGrpSpPr>
        <p:grpSpPr>
          <a:xfrm>
            <a:off x="0" y="6739363"/>
            <a:ext cx="12192000" cy="147710"/>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0" name="Slide Number Placeholder 5">
            <a:extLst>
              <a:ext uri="{FF2B5EF4-FFF2-40B4-BE49-F238E27FC236}">
                <a16:creationId xmlns:a16="http://schemas.microsoft.com/office/drawing/2014/main" id="{9DE74C43-3F75-44EB-A652-277642A1F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235348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972277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47DA29-74A5-4D6E-9FFF-4A3A6F2FD3C4}"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5E998-53C9-4FEE-824E-AACDE78AD79C}" type="slidenum">
              <a:rPr lang="en-US" smtClean="0"/>
              <a:t>‹#›</a:t>
            </a:fld>
            <a:endParaRPr lang="en-US" dirty="0"/>
          </a:p>
        </p:txBody>
      </p:sp>
    </p:spTree>
    <p:extLst>
      <p:ext uri="{BB962C8B-B14F-4D97-AF65-F5344CB8AC3E}">
        <p14:creationId xmlns:p14="http://schemas.microsoft.com/office/powerpoint/2010/main" val="809993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7DA29-74A5-4D6E-9FFF-4A3A6F2FD3C4}"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5E998-53C9-4FEE-824E-AACDE78AD79C}" type="slidenum">
              <a:rPr lang="en-US" smtClean="0"/>
              <a:t>‹#›</a:t>
            </a:fld>
            <a:endParaRPr lang="en-US" dirty="0"/>
          </a:p>
        </p:txBody>
      </p:sp>
    </p:spTree>
    <p:extLst>
      <p:ext uri="{BB962C8B-B14F-4D97-AF65-F5344CB8AC3E}">
        <p14:creationId xmlns:p14="http://schemas.microsoft.com/office/powerpoint/2010/main" val="527584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47DA29-74A5-4D6E-9FFF-4A3A6F2FD3C4}"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5E998-53C9-4FEE-824E-AACDE78AD79C}" type="slidenum">
              <a:rPr lang="en-US" smtClean="0"/>
              <a:t>‹#›</a:t>
            </a:fld>
            <a:endParaRPr lang="en-US" dirty="0"/>
          </a:p>
        </p:txBody>
      </p:sp>
    </p:spTree>
    <p:extLst>
      <p:ext uri="{BB962C8B-B14F-4D97-AF65-F5344CB8AC3E}">
        <p14:creationId xmlns:p14="http://schemas.microsoft.com/office/powerpoint/2010/main" val="844385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7DA29-74A5-4D6E-9FFF-4A3A6F2FD3C4}"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5E998-53C9-4FEE-824E-AACDE78AD79C}" type="slidenum">
              <a:rPr lang="en-US" smtClean="0"/>
              <a:t>‹#›</a:t>
            </a:fld>
            <a:endParaRPr lang="en-US" dirty="0"/>
          </a:p>
        </p:txBody>
      </p:sp>
    </p:spTree>
    <p:extLst>
      <p:ext uri="{BB962C8B-B14F-4D97-AF65-F5344CB8AC3E}">
        <p14:creationId xmlns:p14="http://schemas.microsoft.com/office/powerpoint/2010/main" val="4095005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7DA29-74A5-4D6E-9FFF-4A3A6F2FD3C4}" type="datetimeFigureOut">
              <a:rPr lang="en-US" smtClean="0"/>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B5E998-53C9-4FEE-824E-AACDE78AD79C}" type="slidenum">
              <a:rPr lang="en-US" smtClean="0"/>
              <a:t>‹#›</a:t>
            </a:fld>
            <a:endParaRPr lang="en-US" dirty="0"/>
          </a:p>
        </p:txBody>
      </p:sp>
    </p:spTree>
    <p:extLst>
      <p:ext uri="{BB962C8B-B14F-4D97-AF65-F5344CB8AC3E}">
        <p14:creationId xmlns:p14="http://schemas.microsoft.com/office/powerpoint/2010/main" val="1572762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7DA29-74A5-4D6E-9FFF-4A3A6F2FD3C4}" type="datetimeFigureOut">
              <a:rPr lang="en-US" smtClean="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B5E998-53C9-4FEE-824E-AACDE78AD79C}" type="slidenum">
              <a:rPr lang="en-US" smtClean="0"/>
              <a:t>‹#›</a:t>
            </a:fld>
            <a:endParaRPr lang="en-US" dirty="0"/>
          </a:p>
        </p:txBody>
      </p:sp>
    </p:spTree>
    <p:extLst>
      <p:ext uri="{BB962C8B-B14F-4D97-AF65-F5344CB8AC3E}">
        <p14:creationId xmlns:p14="http://schemas.microsoft.com/office/powerpoint/2010/main" val="520463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7DA29-74A5-4D6E-9FFF-4A3A6F2FD3C4}" type="datetimeFigureOut">
              <a:rPr lang="en-US" smtClean="0"/>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B5E998-53C9-4FEE-824E-AACDE78AD79C}" type="slidenum">
              <a:rPr lang="en-US" smtClean="0"/>
              <a:t>‹#›</a:t>
            </a:fld>
            <a:endParaRPr lang="en-US" dirty="0"/>
          </a:p>
        </p:txBody>
      </p:sp>
    </p:spTree>
    <p:extLst>
      <p:ext uri="{BB962C8B-B14F-4D97-AF65-F5344CB8AC3E}">
        <p14:creationId xmlns:p14="http://schemas.microsoft.com/office/powerpoint/2010/main" val="2476360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47DA29-74A5-4D6E-9FFF-4A3A6F2FD3C4}"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5E998-53C9-4FEE-824E-AACDE78AD79C}" type="slidenum">
              <a:rPr lang="en-US" smtClean="0"/>
              <a:t>‹#›</a:t>
            </a:fld>
            <a:endParaRPr lang="en-US" dirty="0"/>
          </a:p>
        </p:txBody>
      </p:sp>
    </p:spTree>
    <p:extLst>
      <p:ext uri="{BB962C8B-B14F-4D97-AF65-F5344CB8AC3E}">
        <p14:creationId xmlns:p14="http://schemas.microsoft.com/office/powerpoint/2010/main" val="4294180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47DA29-74A5-4D6E-9FFF-4A3A6F2FD3C4}" type="datetimeFigureOut">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B5E998-53C9-4FEE-824E-AACDE78AD79C}" type="slidenum">
              <a:rPr lang="en-US" smtClean="0"/>
              <a:t>‹#›</a:t>
            </a:fld>
            <a:endParaRPr lang="en-US" dirty="0"/>
          </a:p>
        </p:txBody>
      </p:sp>
    </p:spTree>
    <p:extLst>
      <p:ext uri="{BB962C8B-B14F-4D97-AF65-F5344CB8AC3E}">
        <p14:creationId xmlns:p14="http://schemas.microsoft.com/office/powerpoint/2010/main" val="416662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7BA25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3" name="Group 32">
            <a:extLst>
              <a:ext uri="{FF2B5EF4-FFF2-40B4-BE49-F238E27FC236}">
                <a16:creationId xmlns:a16="http://schemas.microsoft.com/office/drawing/2014/main" id="{6F72A2E2-6AF6-457E-A77B-6D0ADEBF2287}"/>
              </a:ext>
            </a:extLst>
          </p:cNvPr>
          <p:cNvGrpSpPr/>
          <p:nvPr userDrawn="1"/>
        </p:nvGrpSpPr>
        <p:grpSpPr>
          <a:xfrm>
            <a:off x="0" y="6739363"/>
            <a:ext cx="12192000" cy="147710"/>
            <a:chOff x="0" y="6739363"/>
            <a:chExt cx="12192000" cy="147710"/>
          </a:xfrm>
        </p:grpSpPr>
        <p:sp>
          <p:nvSpPr>
            <p:cNvPr id="34" name="Rectangle 33">
              <a:extLst>
                <a:ext uri="{FF2B5EF4-FFF2-40B4-BE49-F238E27FC236}">
                  <a16:creationId xmlns:a16="http://schemas.microsoft.com/office/drawing/2014/main" id="{744C733B-5D5B-4D9B-8F6D-C0CEB4A589C5}"/>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5" name="Rectangle 20">
              <a:extLst>
                <a:ext uri="{FF2B5EF4-FFF2-40B4-BE49-F238E27FC236}">
                  <a16:creationId xmlns:a16="http://schemas.microsoft.com/office/drawing/2014/main" id="{F6B35C3F-F87A-45B0-81AD-F44450A63CBC}"/>
                </a:ext>
              </a:extLst>
            </p:cNvPr>
            <p:cNvSpPr>
              <a:spLocks noChangeArrowheads="1"/>
            </p:cNvSpPr>
            <p:nvPr userDrawn="1"/>
          </p:nvSpPr>
          <p:spPr bwMode="auto">
            <a:xfrm>
              <a:off x="0" y="6739363"/>
              <a:ext cx="8181933" cy="147710"/>
            </a:xfrm>
            <a:prstGeom prst="rect">
              <a:avLst/>
            </a:prstGeom>
            <a:solidFill>
              <a:srgbClr val="0197D6"/>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6" name="Rectangle 35">
              <a:extLst>
                <a:ext uri="{FF2B5EF4-FFF2-40B4-BE49-F238E27FC236}">
                  <a16:creationId xmlns:a16="http://schemas.microsoft.com/office/drawing/2014/main" id="{02C5C2A3-21DF-4BDC-817A-7918C5F8174E}"/>
                </a:ext>
              </a:extLst>
            </p:cNvPr>
            <p:cNvSpPr>
              <a:spLocks noChangeArrowheads="1"/>
            </p:cNvSpPr>
            <p:nvPr userDrawn="1"/>
          </p:nvSpPr>
          <p:spPr bwMode="auto">
            <a:xfrm>
              <a:off x="9773710" y="6739363"/>
              <a:ext cx="804110" cy="147710"/>
            </a:xfrm>
            <a:prstGeom prst="rect">
              <a:avLst/>
            </a:prstGeom>
            <a:solidFill>
              <a:srgbClr val="3F395F"/>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7" name="Rectangle 36">
              <a:extLst>
                <a:ext uri="{FF2B5EF4-FFF2-40B4-BE49-F238E27FC236}">
                  <a16:creationId xmlns:a16="http://schemas.microsoft.com/office/drawing/2014/main" id="{B282F15E-C678-4B4E-8F45-5B4F512D2F1B}"/>
                </a:ext>
              </a:extLst>
            </p:cNvPr>
            <p:cNvSpPr>
              <a:spLocks noChangeArrowheads="1"/>
            </p:cNvSpPr>
            <p:nvPr userDrawn="1"/>
          </p:nvSpPr>
          <p:spPr bwMode="auto">
            <a:xfrm>
              <a:off x="10567333" y="6739363"/>
              <a:ext cx="804110" cy="147710"/>
            </a:xfrm>
            <a:prstGeom prst="rect">
              <a:avLst/>
            </a:prstGeom>
            <a:solidFill>
              <a:srgbClr val="B07C5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8" name="Rectangle 37">
              <a:extLst>
                <a:ext uri="{FF2B5EF4-FFF2-40B4-BE49-F238E27FC236}">
                  <a16:creationId xmlns:a16="http://schemas.microsoft.com/office/drawing/2014/main" id="{92771B69-B994-4A7E-BFB2-49DB9A55E21D}"/>
                </a:ext>
              </a:extLst>
            </p:cNvPr>
            <p:cNvSpPr>
              <a:spLocks noChangeArrowheads="1"/>
            </p:cNvSpPr>
            <p:nvPr userDrawn="1"/>
          </p:nvSpPr>
          <p:spPr bwMode="auto">
            <a:xfrm>
              <a:off x="8969600" y="6739363"/>
              <a:ext cx="804110" cy="147710"/>
            </a:xfrm>
            <a:prstGeom prst="rect">
              <a:avLst/>
            </a:prstGeom>
            <a:solidFill>
              <a:srgbClr val="0099A7"/>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39" name="Rectangle 38">
              <a:extLst>
                <a:ext uri="{FF2B5EF4-FFF2-40B4-BE49-F238E27FC236}">
                  <a16:creationId xmlns:a16="http://schemas.microsoft.com/office/drawing/2014/main" id="{8E770738-F13C-4D7E-8847-00FB4E3E4B6C}"/>
                </a:ext>
              </a:extLst>
            </p:cNvPr>
            <p:cNvSpPr>
              <a:spLocks noChangeArrowheads="1"/>
            </p:cNvSpPr>
            <p:nvPr userDrawn="1"/>
          </p:nvSpPr>
          <p:spPr bwMode="auto">
            <a:xfrm>
              <a:off x="8154363" y="6739363"/>
              <a:ext cx="825725" cy="147710"/>
            </a:xfrm>
            <a:prstGeom prst="rect">
              <a:avLst/>
            </a:prstGeom>
            <a:solidFill>
              <a:srgbClr val="81BC00"/>
            </a:solidFill>
            <a:ln>
              <a:noFill/>
            </a:ln>
          </p:spPr>
          <p:txBody>
            <a:bodyPr vert="horz" wrap="square" lIns="60960" tIns="30480" rIns="60960" bIns="30480" numCol="1" anchor="t" anchorCtr="0" compatLnSpc="1">
              <a:prstTxWarp prst="textNoShape">
                <a:avLst/>
              </a:prstTxWarp>
            </a:bodyPr>
            <a:lstStyle/>
            <a:p>
              <a:endParaRPr lang="en-US" sz="1667" dirty="0"/>
            </a:p>
          </p:txBody>
        </p:sp>
      </p:grpSp>
      <p:sp>
        <p:nvSpPr>
          <p:cNvPr id="12" name="Slide Number Placeholder 5">
            <a:extLst>
              <a:ext uri="{FF2B5EF4-FFF2-40B4-BE49-F238E27FC236}">
                <a16:creationId xmlns:a16="http://schemas.microsoft.com/office/drawing/2014/main" id="{0FDC4FB4-625B-4D58-924A-685974F0A1A4}"/>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4922286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7DA29-74A5-4D6E-9FFF-4A3A6F2FD3C4}"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5E998-53C9-4FEE-824E-AACDE78AD79C}" type="slidenum">
              <a:rPr lang="en-US" smtClean="0"/>
              <a:t>‹#›</a:t>
            </a:fld>
            <a:endParaRPr lang="en-US" dirty="0"/>
          </a:p>
        </p:txBody>
      </p:sp>
    </p:spTree>
    <p:extLst>
      <p:ext uri="{BB962C8B-B14F-4D97-AF65-F5344CB8AC3E}">
        <p14:creationId xmlns:p14="http://schemas.microsoft.com/office/powerpoint/2010/main" val="3866547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7DA29-74A5-4D6E-9FFF-4A3A6F2FD3C4}" type="datetimeFigureOut">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B5E998-53C9-4FEE-824E-AACDE78AD79C}" type="slidenum">
              <a:rPr lang="en-US" smtClean="0"/>
              <a:t>‹#›</a:t>
            </a:fld>
            <a:endParaRPr lang="en-US" dirty="0"/>
          </a:p>
        </p:txBody>
      </p:sp>
    </p:spTree>
    <p:extLst>
      <p:ext uri="{BB962C8B-B14F-4D97-AF65-F5344CB8AC3E}">
        <p14:creationId xmlns:p14="http://schemas.microsoft.com/office/powerpoint/2010/main" val="512208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_CGH">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head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65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532E63"/>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532E63"/>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532E63"/>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346607"/>
            <a:ext cx="9204101" cy="584775"/>
          </a:xfrm>
          <a:prstGeom prst="rect">
            <a:avLst/>
          </a:prstGeom>
          <a:noFill/>
        </p:spPr>
        <p:txBody>
          <a:bodyPr wrap="square" rtlCol="0">
            <a:spAutoFit/>
          </a:bodyPr>
          <a:lstStyle/>
          <a:p>
            <a:r>
              <a:rPr lang="en-US" sz="3200" b="1" dirty="0">
                <a:solidFill>
                  <a:srgbClr val="532E63"/>
                </a:solidFill>
                <a:latin typeface="Calibri" panose="020F0502020204030204" pitchFamily="34" charset="0"/>
              </a:rPr>
              <a:t>CDC’s Center for Global Health</a:t>
            </a:r>
          </a:p>
        </p:txBody>
      </p:sp>
    </p:spTree>
    <p:extLst>
      <p:ext uri="{BB962C8B-B14F-4D97-AF65-F5344CB8AC3E}">
        <p14:creationId xmlns:p14="http://schemas.microsoft.com/office/powerpoint/2010/main" val="267346285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532E63"/>
                </a:solidFill>
                <a:effectLst/>
                <a:latin typeface="Calibri" pitchFamily="34" charset="0"/>
              </a:defRPr>
            </a:lvl1pPr>
          </a:lstStyle>
          <a:p>
            <a:r>
              <a:rPr lang="en-US"/>
              <a:t>Bottom band: CGH</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A59988"/>
              </a:buClr>
              <a:buFont typeface="Wingdings" panose="05000000000000000000" pitchFamily="2" charset="2"/>
              <a:buChar char="§"/>
              <a:defRPr sz="2667">
                <a:solidFill>
                  <a:srgbClr val="532E63"/>
                </a:solidFill>
              </a:defRPr>
            </a:lvl1pPr>
            <a:lvl2pPr>
              <a:buClr>
                <a:srgbClr val="5E9732"/>
              </a:buClr>
              <a:defRPr sz="2667">
                <a:solidFill>
                  <a:srgbClr val="532E63"/>
                </a:solidFill>
              </a:defRPr>
            </a:lvl2pPr>
            <a:lvl3pPr>
              <a:buClr>
                <a:srgbClr val="D59F0F"/>
              </a:buClr>
              <a:defRPr sz="2667">
                <a:solidFill>
                  <a:srgbClr val="532E63"/>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9443146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26762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dirty="0"/>
          </a:p>
        </p:txBody>
      </p:sp>
    </p:spTree>
    <p:extLst>
      <p:ext uri="{BB962C8B-B14F-4D97-AF65-F5344CB8AC3E}">
        <p14:creationId xmlns:p14="http://schemas.microsoft.com/office/powerpoint/2010/main" val="17953816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386114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dirty="0"/>
          </a:p>
        </p:txBody>
      </p:sp>
      <p:sp>
        <p:nvSpPr>
          <p:cNvPr id="7" name="Slide Number Placeholder 2">
            <a:extLst>
              <a:ext uri="{FF2B5EF4-FFF2-40B4-BE49-F238E27FC236}">
                <a16:creationId xmlns:a16="http://schemas.microsoft.com/office/drawing/2014/main" id="{7F6EC189-4A28-ED43-ACB5-9FA24B186BF8}"/>
              </a:ext>
            </a:extLst>
          </p:cNvPr>
          <p:cNvSpPr txBox="1">
            <a:spLocks/>
          </p:cNvSpPr>
          <p:nvPr userDrawn="1"/>
        </p:nvSpPr>
        <p:spPr>
          <a:xfrm>
            <a:off x="8610600" y="63200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6228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389952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D3E5A-78AE-4AD9-A398-6C09F13B7FC9}" type="datetime1">
              <a:rPr lang="en-US" smtClean="0"/>
              <a:t>10/21/2021</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4152319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8919993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835696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10/21/2021</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3691943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10/21/2021</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230379809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2B071-D228-4A0D-A4CC-BF7AE382CAD6}" type="datetime1">
              <a:rPr lang="en-US" smtClean="0"/>
              <a:t>10/21/2021</a:t>
            </a:fld>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1615155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7DA29-74A5-4D6E-9FFF-4A3A6F2FD3C4}" type="datetimeFigureOut">
              <a:rPr lang="en-US" smtClean="0"/>
              <a:t>10/21/2021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5E998-53C9-4FEE-824E-AACDE78AD79C}" type="slidenum">
              <a:rPr lang="en-US" smtClean="0"/>
              <a:t>‹#›</a:t>
            </a:fld>
            <a:endParaRPr lang="en-US" dirty="0"/>
          </a:p>
        </p:txBody>
      </p:sp>
    </p:spTree>
    <p:extLst>
      <p:ext uri="{BB962C8B-B14F-4D97-AF65-F5344CB8AC3E}">
        <p14:creationId xmlns:p14="http://schemas.microsoft.com/office/powerpoint/2010/main" val="45768326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hyperlink" Target="http://pngimg.com/download/9386"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3.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edx@cdc.gov" TargetMode="Externa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8" Type="http://schemas.openxmlformats.org/officeDocument/2006/relationships/hyperlink" Target="https://ndc.services.cdc.gov/message-mapping-guides/" TargetMode="External"/><Relationship Id="rId3" Type="http://schemas.openxmlformats.org/officeDocument/2006/relationships/hyperlink" Target="mailto:parasites@cdc.gov" TargetMode="External"/><Relationship Id="rId7" Type="http://schemas.openxmlformats.org/officeDocument/2006/relationships/hyperlink" Target="mailto:nox7@cdc.gov" TargetMode="External"/><Relationship Id="rId2" Type="http://schemas.openxmlformats.org/officeDocument/2006/relationships/notesSlide" Target="../notesSlides/notesSlide32.xml"/><Relationship Id="rId1" Type="http://schemas.openxmlformats.org/officeDocument/2006/relationships/slideLayout" Target="../slideLayouts/slideLayout43.xml"/><Relationship Id="rId6" Type="http://schemas.openxmlformats.org/officeDocument/2006/relationships/hyperlink" Target="mailto:qek6@cdc.gov" TargetMode="External"/><Relationship Id="rId5" Type="http://schemas.openxmlformats.org/officeDocument/2006/relationships/hyperlink" Target="mailto:malariasurveillance@cdc.gov" TargetMode="External"/><Relationship Id="rId4" Type="http://schemas.openxmlformats.org/officeDocument/2006/relationships/hyperlink" Target="mailto:igd3@cdc.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publicdomainpictures.net/view-image.php?image=9658&amp;picture=cute-halloween-decoration&amp;large=1" TargetMode="External"/><Relationship Id="rId3" Type="http://schemas.openxmlformats.org/officeDocument/2006/relationships/image" Target="../media/image1.png"/><Relationship Id="rId7"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hyperlink" Target="mailto:edx@cdc.gov" TargetMode="External"/><Relationship Id="rId5" Type="http://schemas.openxmlformats.org/officeDocument/2006/relationships/hyperlink" Target="https://www.cdc.gov/nndss/trc/index.html" TargetMode="External"/><Relationship Id="rId4" Type="http://schemas.openxmlformats.org/officeDocument/2006/relationships/hyperlink" Target="https://www.cdc.gov/nndss/trc/onboarding/eshare.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hacks.mozilla.org/2013/10/halloween-artist/"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hyperlink" Target="https://ndc.services.cdc.gov/mmgpage/covid-19-message-mapping-guide/"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phinvads.cdc.gov/vads/ViewValueSet.action?id=BC11CE1C-BB17-EC11-81A3-005056ABE2F0" TargetMode="External"/><Relationship Id="rId5" Type="http://schemas.openxmlformats.org/officeDocument/2006/relationships/hyperlink" Target="https://phinvads.cdc.gov/vads/ViewValueSet.action?id=91389745-4EDB-EB11-81A1-005056ABE2F0" TargetMode="External"/><Relationship Id="rId4" Type="http://schemas.openxmlformats.org/officeDocument/2006/relationships/hyperlink" Target="https://phinvads.cdc.gov/vads/ViewView.action?id=9F8D5823-D517-EC11-81A3-005056ABE2F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edx@cdc.gov?subject=2020%20final%20NNDSS%20COVID-19%20data"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AA8DFBB-47A0-6246-9688-278FA9510507}"/>
              </a:ext>
            </a:extLst>
          </p:cNvPr>
          <p:cNvSpPr>
            <a:spLocks noGrp="1"/>
          </p:cNvSpPr>
          <p:nvPr>
            <p:ph type="title"/>
          </p:nvPr>
        </p:nvSpPr>
        <p:spPr>
          <a:xfrm>
            <a:off x="482598" y="1777473"/>
            <a:ext cx="10590801" cy="2550907"/>
          </a:xfrm>
        </p:spPr>
        <p:txBody>
          <a:bodyPr>
            <a:normAutofit fontScale="90000"/>
          </a:bodyPr>
          <a:lstStyle/>
          <a:p>
            <a:pPr>
              <a:lnSpc>
                <a:spcPct val="100000"/>
              </a:lnSpc>
            </a:pPr>
            <a:r>
              <a:rPr lang="en-US" sz="3500" dirty="0">
                <a:solidFill>
                  <a:srgbClr val="00606B"/>
                </a:solidFill>
                <a:latin typeface="Calibri"/>
                <a:cs typeface="Calibri"/>
              </a:rPr>
              <a:t>National Notifiable Diseases Surveillance System (NNDSS) </a:t>
            </a:r>
            <a:br>
              <a:rPr lang="en-US" sz="3500" dirty="0">
                <a:solidFill>
                  <a:srgbClr val="00606B"/>
                </a:solidFill>
                <a:latin typeface="Calibri"/>
                <a:cs typeface="Calibri"/>
              </a:rPr>
            </a:br>
            <a:r>
              <a:rPr lang="en-US" sz="3500" dirty="0">
                <a:solidFill>
                  <a:srgbClr val="00606B"/>
                </a:solidFill>
                <a:latin typeface="Calibri"/>
                <a:cs typeface="Calibri"/>
              </a:rPr>
              <a:t>eSHARE October Webinar</a:t>
            </a:r>
            <a:br>
              <a:rPr lang="en-US" sz="3600" dirty="0">
                <a:cs typeface="Calibri"/>
              </a:rPr>
            </a:br>
            <a:br>
              <a:rPr lang="en-US" sz="3200" dirty="0"/>
            </a:br>
            <a:endParaRPr lang="en-US" altLang="en-US" sz="3200" dirty="0">
              <a:solidFill>
                <a:srgbClr val="FF0000"/>
              </a:solidFill>
            </a:endParaRPr>
          </a:p>
        </p:txBody>
      </p:sp>
      <p:sp>
        <p:nvSpPr>
          <p:cNvPr id="12" name="Text Placeholder 5">
            <a:extLst>
              <a:ext uri="{FF2B5EF4-FFF2-40B4-BE49-F238E27FC236}">
                <a16:creationId xmlns:a16="http://schemas.microsoft.com/office/drawing/2014/main" id="{674103C2-9213-854D-80D2-3EE908ADD8A8}"/>
              </a:ext>
            </a:extLst>
          </p:cNvPr>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p>
          <a:p>
            <a:endParaRPr lang="en-US" b="1" dirty="0"/>
          </a:p>
        </p:txBody>
      </p:sp>
      <p:pic>
        <p:nvPicPr>
          <p:cNvPr id="13" name="Picture 12" descr="NNDSS branding element" title="NNDSS branding element">
            <a:extLst>
              <a:ext uri="{FF2B5EF4-FFF2-40B4-BE49-F238E27FC236}">
                <a16:creationId xmlns:a16="http://schemas.microsoft.com/office/drawing/2014/main" id="{3C1BDF2C-5433-FB4E-A146-CC697007D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79" y="4227645"/>
            <a:ext cx="3981359" cy="1563829"/>
          </a:xfrm>
          <a:prstGeom prst="rect">
            <a:avLst/>
          </a:prstGeom>
        </p:spPr>
      </p:pic>
      <p:sp>
        <p:nvSpPr>
          <p:cNvPr id="14" name="Rectangle 13">
            <a:extLst>
              <a:ext uri="{FF2B5EF4-FFF2-40B4-BE49-F238E27FC236}">
                <a16:creationId xmlns:a16="http://schemas.microsoft.com/office/drawing/2014/main" id="{851B9677-9DAE-9344-86B4-5F7C57B57654}"/>
              </a:ext>
            </a:extLst>
          </p:cNvPr>
          <p:cNvSpPr/>
          <p:nvPr/>
        </p:nvSpPr>
        <p:spPr>
          <a:xfrm>
            <a:off x="8398565" y="6053436"/>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Arial"/>
                <a:sym typeface="Arial"/>
              </a:rPr>
              <a:t>October 19, 2021</a:t>
            </a:r>
            <a:endParaRPr kumimoji="0" lang="en-US" sz="1800" b="0" i="0" u="none" strike="noStrike" kern="1200" cap="none" spc="0" normalizeH="0" baseline="0" noProof="0" dirty="0">
              <a:ln>
                <a:noFill/>
              </a:ln>
              <a:solidFill>
                <a:srgbClr val="0F56DC"/>
              </a:solidFill>
              <a:effectLst/>
              <a:uLnTx/>
              <a:uFillTx/>
              <a:latin typeface="Myriad Web Pro"/>
              <a:ea typeface="+mn-ea"/>
              <a:cs typeface="Arial"/>
              <a:sym typeface="Arial"/>
            </a:endParaRPr>
          </a:p>
        </p:txBody>
      </p:sp>
      <p:sp>
        <p:nvSpPr>
          <p:cNvPr id="15" name="TextBox 14">
            <a:extLst>
              <a:ext uri="{FF2B5EF4-FFF2-40B4-BE49-F238E27FC236}">
                <a16:creationId xmlns:a16="http://schemas.microsoft.com/office/drawing/2014/main" id="{FE717234-D8B6-AF4A-A599-709EC53D8C46}"/>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Center for Surveillance, Epidemiology, and Laboratory Services</a:t>
            </a:r>
          </a:p>
        </p:txBody>
      </p:sp>
      <p:pic>
        <p:nvPicPr>
          <p:cNvPr id="3" name="Picture 2" descr="A carved pumpkin with a candle inside&#10;&#10;Description automatically generated with medium confidence">
            <a:extLst>
              <a:ext uri="{FF2B5EF4-FFF2-40B4-BE49-F238E27FC236}">
                <a16:creationId xmlns:a16="http://schemas.microsoft.com/office/drawing/2014/main" id="{46D46C75-797C-48B3-92A1-80F3A04FB7E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87681" y="3016314"/>
            <a:ext cx="3285718" cy="3309929"/>
          </a:xfrm>
          <a:prstGeom prst="rect">
            <a:avLst/>
          </a:prstGeom>
        </p:spPr>
      </p:pic>
    </p:spTree>
    <p:extLst>
      <p:ext uri="{BB962C8B-B14F-4D97-AF65-F5344CB8AC3E}">
        <p14:creationId xmlns:p14="http://schemas.microsoft.com/office/powerpoint/2010/main" val="228246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r>
              <a:rPr lang="en-US" dirty="0"/>
              <a:t>Reporting Malaria/Babesiosis/Trichinellosis</a:t>
            </a:r>
            <a:br>
              <a:rPr lang="en-US" dirty="0"/>
            </a:br>
            <a:endParaRPr lang="en-US" dirty="0"/>
          </a:p>
        </p:txBody>
      </p:sp>
      <p:sp>
        <p:nvSpPr>
          <p:cNvPr id="3" name="Content Placeholder 2"/>
          <p:cNvSpPr>
            <a:spLocks noGrp="1"/>
          </p:cNvSpPr>
          <p:nvPr>
            <p:ph type="body" sz="quarter" idx="10"/>
          </p:nvPr>
        </p:nvSpPr>
        <p:spPr>
          <a:xfrm>
            <a:off x="5336612" y="1126556"/>
            <a:ext cx="6550588" cy="5229794"/>
          </a:xfrm>
        </p:spPr>
        <p:txBody>
          <a:bodyPr>
            <a:noAutofit/>
          </a:bodyPr>
          <a:lstStyle/>
          <a:p>
            <a:r>
              <a:rPr lang="en-US" sz="2670" b="1" dirty="0"/>
              <a:t>Diagnostic and symptom data are critical</a:t>
            </a:r>
          </a:p>
          <a:p>
            <a:r>
              <a:rPr lang="en-US" sz="2670" b="1" dirty="0"/>
              <a:t>GenV2 data are not sufficient</a:t>
            </a:r>
          </a:p>
          <a:p>
            <a:pPr>
              <a:spcAft>
                <a:spcPts val="1000"/>
              </a:spcAft>
            </a:pPr>
            <a:r>
              <a:rPr lang="en-US" sz="2670" b="1" dirty="0"/>
              <a:t>Not all data elements (DEs) are required for all cases, but please build as many as possible into the surveillance system so reports are not systematically limited</a:t>
            </a:r>
          </a:p>
          <a:p>
            <a:r>
              <a:rPr lang="en-US" sz="2670" b="1" dirty="0"/>
              <a:t>CDC receives case information from</a:t>
            </a:r>
          </a:p>
          <a:p>
            <a:pPr lvl="1">
              <a:spcBef>
                <a:spcPts val="0"/>
              </a:spcBef>
            </a:pPr>
            <a:r>
              <a:rPr lang="en-US" sz="2670" dirty="0"/>
              <a:t>State and local health departments</a:t>
            </a:r>
          </a:p>
          <a:p>
            <a:pPr lvl="1">
              <a:spcBef>
                <a:spcPts val="0"/>
              </a:spcBef>
            </a:pPr>
            <a:r>
              <a:rPr lang="en-US" sz="2670" dirty="0"/>
              <a:t>NNDSS</a:t>
            </a:r>
          </a:p>
          <a:p>
            <a:pPr lvl="1">
              <a:spcBef>
                <a:spcPts val="0"/>
              </a:spcBef>
            </a:pPr>
            <a:r>
              <a:rPr lang="en-US" sz="2670" dirty="0"/>
              <a:t>CDC laboratories*</a:t>
            </a:r>
          </a:p>
          <a:p>
            <a:pPr lvl="1">
              <a:spcBef>
                <a:spcPts val="0"/>
              </a:spcBef>
            </a:pPr>
            <a:r>
              <a:rPr lang="en-US" sz="2670" dirty="0"/>
              <a:t>Hospitals, clinicians*</a:t>
            </a:r>
          </a:p>
          <a:p>
            <a:pPr lvl="1">
              <a:spcBef>
                <a:spcPts val="0"/>
              </a:spcBef>
            </a:pPr>
            <a:r>
              <a:rPr lang="en-US" sz="2670" dirty="0"/>
              <a:t>Armed Forces Health Service*</a:t>
            </a:r>
          </a:p>
          <a:p>
            <a:pPr lvl="1">
              <a:spcBef>
                <a:spcPts val="0"/>
              </a:spcBef>
            </a:pPr>
            <a:r>
              <a:rPr lang="en-US" sz="2670" dirty="0"/>
              <a:t>CDC clinicians*</a:t>
            </a:r>
          </a:p>
          <a:p>
            <a:pPr lvl="1">
              <a:spcBef>
                <a:spcPts val="0"/>
              </a:spcBef>
            </a:pPr>
            <a:endParaRPr lang="en-US" sz="2670" dirty="0"/>
          </a:p>
          <a:p>
            <a:pPr lvl="1">
              <a:spcBef>
                <a:spcPts val="0"/>
              </a:spcBef>
            </a:pPr>
            <a:endParaRPr lang="en-US" sz="2670" dirty="0"/>
          </a:p>
        </p:txBody>
      </p:sp>
      <p:sp>
        <p:nvSpPr>
          <p:cNvPr id="4" name="TextBox 3">
            <a:extLst>
              <a:ext uri="{FF2B5EF4-FFF2-40B4-BE49-F238E27FC236}">
                <a16:creationId xmlns:a16="http://schemas.microsoft.com/office/drawing/2014/main" id="{71259409-9316-4515-82E0-E19F477925A5}"/>
              </a:ext>
            </a:extLst>
          </p:cNvPr>
          <p:cNvSpPr txBox="1"/>
          <p:nvPr/>
        </p:nvSpPr>
        <p:spPr>
          <a:xfrm>
            <a:off x="9273540" y="6214029"/>
            <a:ext cx="1798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2E63"/>
                </a:solidFill>
                <a:effectLst/>
                <a:uLnTx/>
                <a:uFillTx/>
                <a:latin typeface="Calibri" panose="020F0502020204030204"/>
                <a:ea typeface="+mn-ea"/>
                <a:cs typeface="+mn-cs"/>
              </a:rPr>
              <a:t>* Malaria only</a:t>
            </a:r>
          </a:p>
        </p:txBody>
      </p:sp>
      <p:grpSp>
        <p:nvGrpSpPr>
          <p:cNvPr id="5" name="Group 4" descr="Displayed in this slide are partial images of the malaria, babesiosis, and trichinellosis case report forms&#10; ">
            <a:extLst>
              <a:ext uri="{FF2B5EF4-FFF2-40B4-BE49-F238E27FC236}">
                <a16:creationId xmlns:a16="http://schemas.microsoft.com/office/drawing/2014/main" id="{C5146F0C-6CCC-466F-8BC6-D1BF5052D7D7}"/>
              </a:ext>
            </a:extLst>
          </p:cNvPr>
          <p:cNvGrpSpPr/>
          <p:nvPr/>
        </p:nvGrpSpPr>
        <p:grpSpPr>
          <a:xfrm>
            <a:off x="0" y="1486529"/>
            <a:ext cx="5382214" cy="5205474"/>
            <a:chOff x="0" y="1486529"/>
            <a:chExt cx="5382214" cy="5205474"/>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4761"/>
            <a:stretch/>
          </p:blipFill>
          <p:spPr>
            <a:xfrm>
              <a:off x="0" y="1486529"/>
              <a:ext cx="4888992" cy="2229292"/>
            </a:xfrm>
            <a:prstGeom prst="rect">
              <a:avLst/>
            </a:prstGeom>
            <a:ln w="38100">
              <a:solidFill>
                <a:srgbClr val="0070C0"/>
              </a:solidFill>
            </a:ln>
          </p:spPr>
        </p:pic>
        <p:pic>
          <p:nvPicPr>
            <p:cNvPr id="6" name="Picture 5" descr="Displayed in this slide is partial images of the malaria, babesiosis, and trichinellosis case report forms&#10; ">
              <a:extLst>
                <a:ext uri="{FF2B5EF4-FFF2-40B4-BE49-F238E27FC236}">
                  <a16:creationId xmlns:a16="http://schemas.microsoft.com/office/drawing/2014/main" id="{8B67B00C-7571-44B8-B30C-74321F2CC87E}"/>
                </a:ext>
              </a:extLst>
            </p:cNvPr>
            <p:cNvPicPr>
              <a:picLocks noChangeAspect="1"/>
            </p:cNvPicPr>
            <p:nvPr/>
          </p:nvPicPr>
          <p:blipFill rotWithShape="1">
            <a:blip r:embed="rId4"/>
            <a:srcRect l="-553" r="30212" b="52381"/>
            <a:stretch/>
          </p:blipFill>
          <p:spPr>
            <a:xfrm>
              <a:off x="803883" y="2627227"/>
              <a:ext cx="4578331" cy="4064776"/>
            </a:xfrm>
            <a:prstGeom prst="rect">
              <a:avLst/>
            </a:prstGeom>
            <a:ln w="38100">
              <a:solidFill>
                <a:schemeClr val="accent4"/>
              </a:solidFill>
            </a:ln>
            <a:effectLst/>
          </p:spPr>
        </p:pic>
        <p:pic>
          <p:nvPicPr>
            <p:cNvPr id="7" name="Picture 6">
              <a:extLst>
                <a:ext uri="{FF2B5EF4-FFF2-40B4-BE49-F238E27FC236}">
                  <a16:creationId xmlns:a16="http://schemas.microsoft.com/office/drawing/2014/main" id="{8B6C02B2-4F58-4A4D-9E2F-4E083838B8AB}"/>
                </a:ext>
              </a:extLst>
            </p:cNvPr>
            <p:cNvPicPr>
              <a:picLocks noChangeAspect="1"/>
            </p:cNvPicPr>
            <p:nvPr/>
          </p:nvPicPr>
          <p:blipFill rotWithShape="1">
            <a:blip r:embed="rId5"/>
            <a:srcRect l="-5536" t="-2372" r="1343" b="64503"/>
            <a:stretch/>
          </p:blipFill>
          <p:spPr>
            <a:xfrm>
              <a:off x="0" y="4256825"/>
              <a:ext cx="5118464" cy="2435178"/>
            </a:xfrm>
            <a:prstGeom prst="rect">
              <a:avLst/>
            </a:prstGeom>
            <a:ln w="38100">
              <a:solidFill>
                <a:srgbClr val="7030A0"/>
              </a:solidFill>
            </a:ln>
          </p:spPr>
        </p:pic>
      </p:grpSp>
      <p:sp>
        <p:nvSpPr>
          <p:cNvPr id="8" name="Slide Number Placeholder 2">
            <a:extLst>
              <a:ext uri="{FF2B5EF4-FFF2-40B4-BE49-F238E27FC236}">
                <a16:creationId xmlns:a16="http://schemas.microsoft.com/office/drawing/2014/main" id="{F994DDE4-4BAB-4739-87C4-225B2C38E2C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117889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Malaria HL7 Case Notification Messages</a:t>
            </a:r>
          </a:p>
        </p:txBody>
      </p:sp>
      <p:sp>
        <p:nvSpPr>
          <p:cNvPr id="2" name="Subtitle 1"/>
          <p:cNvSpPr>
            <a:spLocks noGrp="1"/>
          </p:cNvSpPr>
          <p:nvPr>
            <p:ph type="subTitle" idx="1"/>
          </p:nvPr>
        </p:nvSpPr>
        <p:spPr>
          <a:xfrm>
            <a:off x="609600" y="2859349"/>
            <a:ext cx="8534400" cy="1456802"/>
          </a:xfrm>
        </p:spPr>
        <p:txBody>
          <a:bodyPr>
            <a:noAutofit/>
          </a:bodyPr>
          <a:lstStyle/>
          <a:p>
            <a:r>
              <a:rPr lang="en-US" sz="2400" dirty="0"/>
              <a:t>Kimberly Mace, PhD</a:t>
            </a:r>
          </a:p>
          <a:p>
            <a:r>
              <a:rPr lang="en-US" sz="2400" dirty="0"/>
              <a:t>Kathrine Tan, MD, MPH</a:t>
            </a:r>
          </a:p>
          <a:p>
            <a:endParaRPr lang="en-US" sz="2400" dirty="0"/>
          </a:p>
          <a:p>
            <a:endParaRPr lang="en-US" sz="2400" dirty="0"/>
          </a:p>
        </p:txBody>
      </p:sp>
      <p:sp>
        <p:nvSpPr>
          <p:cNvPr id="6" name="Text Placeholder 5"/>
          <p:cNvSpPr>
            <a:spLocks noGrp="1"/>
          </p:cNvSpPr>
          <p:nvPr>
            <p:ph type="body" sz="quarter" idx="10"/>
          </p:nvPr>
        </p:nvSpPr>
        <p:spPr/>
        <p:txBody>
          <a:bodyPr>
            <a:noAutofit/>
          </a:bodyPr>
          <a:lstStyle/>
          <a:p>
            <a:endParaRPr lang="en-US" b="1" dirty="0"/>
          </a:p>
          <a:p>
            <a:r>
              <a:rPr lang="en-US" b="1" dirty="0"/>
              <a:t>Malaria Branch, Division of Parasitic Diseases and Malaria</a:t>
            </a:r>
            <a:endParaRPr lang="en-US" dirty="0"/>
          </a:p>
          <a:p>
            <a:br>
              <a:rPr lang="en-US" dirty="0"/>
            </a:br>
            <a:endParaRPr lang="en-US" dirty="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1907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38150" y="-125411"/>
            <a:ext cx="10972800" cy="1143000"/>
          </a:xfrm>
        </p:spPr>
        <p:txBody>
          <a:bodyPr/>
          <a:lstStyle/>
          <a:p>
            <a:r>
              <a:rPr lang="en-US" dirty="0"/>
              <a:t>CDC Domestic Malaria Program</a:t>
            </a:r>
          </a:p>
        </p:txBody>
      </p:sp>
      <p:sp>
        <p:nvSpPr>
          <p:cNvPr id="3" name="Content Placeholder 2"/>
          <p:cNvSpPr>
            <a:spLocks noGrp="1"/>
          </p:cNvSpPr>
          <p:nvPr>
            <p:ph type="body" sz="quarter" idx="10"/>
          </p:nvPr>
        </p:nvSpPr>
        <p:spPr>
          <a:xfrm>
            <a:off x="552449" y="1245870"/>
            <a:ext cx="11314873" cy="3646170"/>
          </a:xfrm>
        </p:spPr>
        <p:txBody>
          <a:bodyPr vert="horz" lIns="91440" tIns="45720" rIns="91440" bIns="45720" rtlCol="0" anchor="t">
            <a:noAutofit/>
          </a:bodyPr>
          <a:lstStyle/>
          <a:p>
            <a:pPr marL="456565" indent="-456565"/>
            <a:r>
              <a:rPr lang="en-US" sz="2400" b="1" dirty="0"/>
              <a:t>Write and update prevention, diagnosis and treatment guidelines</a:t>
            </a:r>
          </a:p>
          <a:p>
            <a:pPr marL="456565" indent="-456565"/>
            <a:r>
              <a:rPr lang="en-US" sz="2400" b="1" dirty="0"/>
              <a:t>Support clinicians providing care to malaria patients: </a:t>
            </a:r>
            <a:endParaRPr lang="en-US" dirty="0"/>
          </a:p>
          <a:p>
            <a:pPr lvl="1">
              <a:spcBef>
                <a:spcPts val="0"/>
              </a:spcBef>
            </a:pPr>
            <a:r>
              <a:rPr lang="en-US" sz="2400" dirty="0"/>
              <a:t>Malaria hotline for clinical assistance</a:t>
            </a:r>
            <a:endParaRPr lang="en-US" sz="2400" dirty="0">
              <a:cs typeface="Calibri"/>
            </a:endParaRPr>
          </a:p>
          <a:p>
            <a:pPr lvl="1">
              <a:spcBef>
                <a:spcPts val="0"/>
              </a:spcBef>
            </a:pPr>
            <a:r>
              <a:rPr lang="en-US" sz="2400" dirty="0"/>
              <a:t>Provide the medication for severe malaria, </a:t>
            </a:r>
            <a:r>
              <a:rPr lang="en-US" sz="2400" i="1" dirty="0"/>
              <a:t>artesunate</a:t>
            </a:r>
            <a:r>
              <a:rPr lang="en-US" sz="2400" dirty="0"/>
              <a:t>, when the commercial product is unavailable</a:t>
            </a:r>
            <a:endParaRPr lang="en-US" sz="2400" i="1" dirty="0"/>
          </a:p>
          <a:p>
            <a:pPr lvl="1">
              <a:spcBef>
                <a:spcPts val="0"/>
              </a:spcBef>
            </a:pPr>
            <a:r>
              <a:rPr lang="en-US" sz="2400" dirty="0"/>
              <a:t>Division of Parasitic Diseases diagnostic assistance: DPDx </a:t>
            </a:r>
            <a:endParaRPr lang="en-US" sz="2400" i="1" dirty="0">
              <a:cs typeface="Calibri"/>
            </a:endParaRPr>
          </a:p>
          <a:p>
            <a:pPr marL="456565" indent="-456565"/>
            <a:r>
              <a:rPr lang="en-US" sz="2400" b="1" dirty="0"/>
              <a:t>Provide prevention information to travelers</a:t>
            </a:r>
          </a:p>
          <a:p>
            <a:pPr marL="456565" indent="-456565"/>
            <a:r>
              <a:rPr lang="en-US" sz="2400" b="1" dirty="0">
                <a:cs typeface="Calibri"/>
              </a:rPr>
              <a:t>Conduct outreach for education of providers and the public on malaria</a:t>
            </a:r>
          </a:p>
          <a:p>
            <a:pPr marL="456565" indent="-456565"/>
            <a:r>
              <a:rPr lang="en-US" sz="2400" b="1" dirty="0"/>
              <a:t>Conduct surveillance on cases of malaria diagnosed in the U.S.</a:t>
            </a:r>
            <a:endParaRPr lang="en-US" sz="2400" b="1" dirty="0">
              <a:cs typeface="Calibri"/>
            </a:endParaRPr>
          </a:p>
          <a:p>
            <a:pPr marL="456565" indent="-456565"/>
            <a:r>
              <a:rPr lang="en-US" sz="2400" b="1" dirty="0"/>
              <a:t>Collaborate with state health departments to investigate: </a:t>
            </a:r>
            <a:endParaRPr lang="en-US" sz="2400" b="1" dirty="0">
              <a:cs typeface="Calibri"/>
            </a:endParaRPr>
          </a:p>
          <a:p>
            <a:pPr lvl="1">
              <a:spcBef>
                <a:spcPts val="0"/>
              </a:spcBef>
            </a:pPr>
            <a:r>
              <a:rPr lang="en-US" sz="2400" dirty="0"/>
              <a:t>Deaths attributable to malaria</a:t>
            </a:r>
            <a:endParaRPr lang="en-US" sz="2400" dirty="0">
              <a:cs typeface="Calibri"/>
            </a:endParaRPr>
          </a:p>
          <a:p>
            <a:pPr lvl="1">
              <a:spcBef>
                <a:spcPts val="0"/>
              </a:spcBef>
            </a:pPr>
            <a:r>
              <a:rPr lang="en-US" sz="2400" dirty="0"/>
              <a:t>Cases from unusual routes of transmission</a:t>
            </a:r>
            <a:endParaRPr lang="en-US" sz="2400" dirty="0">
              <a:cs typeface="Calibri"/>
            </a:endParaRPr>
          </a:p>
          <a:p>
            <a:pPr lvl="1">
              <a:spcBef>
                <a:spcPts val="0"/>
              </a:spcBef>
            </a:pPr>
            <a:r>
              <a:rPr lang="en-US" sz="2400" dirty="0"/>
              <a:t>Rare local outbreaks </a:t>
            </a:r>
            <a:endParaRPr lang="en-US" sz="2400" dirty="0">
              <a:cs typeface="Calibri"/>
            </a:endParaRPr>
          </a:p>
        </p:txBody>
      </p:sp>
      <p:pic>
        <p:nvPicPr>
          <p:cNvPr id="6" name="Picture 5">
            <a:extLst>
              <a:ext uri="{FF2B5EF4-FFF2-40B4-BE49-F238E27FC236}">
                <a16:creationId xmlns:a16="http://schemas.microsoft.com/office/drawing/2014/main" id="{AD83341A-0F15-4B6D-A1D7-6ED37274B21A}"/>
              </a:ext>
              <a:ext uri="{C183D7F6-B498-43B3-948B-1728B52AA6E4}">
                <adec:decorative xmlns:adec="http://schemas.microsoft.com/office/drawing/2017/decorative" val="1"/>
              </a:ext>
            </a:extLst>
          </p:cNvPr>
          <p:cNvPicPr>
            <a:picLocks noChangeAspect="1"/>
          </p:cNvPicPr>
          <p:nvPr/>
        </p:nvPicPr>
        <p:blipFill rotWithShape="1">
          <a:blip r:embed="rId3"/>
          <a:srcRect l="6937" r="3756"/>
          <a:stretch/>
        </p:blipFill>
        <p:spPr>
          <a:xfrm>
            <a:off x="9293086" y="4355322"/>
            <a:ext cx="2776241" cy="2090083"/>
          </a:xfrm>
          <a:prstGeom prst="rect">
            <a:avLst/>
          </a:prstGeom>
        </p:spPr>
      </p:pic>
      <p:sp>
        <p:nvSpPr>
          <p:cNvPr id="5" name="Slide Number Placeholder 2">
            <a:extLst>
              <a:ext uri="{FF2B5EF4-FFF2-40B4-BE49-F238E27FC236}">
                <a16:creationId xmlns:a16="http://schemas.microsoft.com/office/drawing/2014/main" id="{046C34EE-91BA-4D8B-AA89-B6CD0D6CA9F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76393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Malaria electronic Case Report Form (eCRF)</a:t>
            </a:r>
            <a:br>
              <a:rPr lang="en-US" dirty="0"/>
            </a:br>
            <a:endParaRPr lang="en-US" dirty="0"/>
          </a:p>
        </p:txBody>
      </p:sp>
      <p:sp>
        <p:nvSpPr>
          <p:cNvPr id="3" name="Content Placeholder 2"/>
          <p:cNvSpPr>
            <a:spLocks noGrp="1"/>
          </p:cNvSpPr>
          <p:nvPr>
            <p:ph type="body" sz="quarter" idx="10"/>
          </p:nvPr>
        </p:nvSpPr>
        <p:spPr>
          <a:xfrm>
            <a:off x="4876800" y="1463040"/>
            <a:ext cx="7193280" cy="4693919"/>
          </a:xfrm>
        </p:spPr>
        <p:txBody>
          <a:bodyPr>
            <a:normAutofit/>
          </a:bodyPr>
          <a:lstStyle/>
          <a:p>
            <a:pPr>
              <a:spcAft>
                <a:spcPts val="600"/>
              </a:spcAft>
            </a:pPr>
            <a:r>
              <a:rPr lang="en-US" b="1" dirty="0"/>
              <a:t>CRF was updated to align with the MMG </a:t>
            </a:r>
          </a:p>
          <a:p>
            <a:pPr>
              <a:spcAft>
                <a:spcPts val="600"/>
              </a:spcAft>
            </a:pPr>
            <a:r>
              <a:rPr lang="en-US" b="1" dirty="0"/>
              <a:t>*Adobe fillable PDF </a:t>
            </a:r>
          </a:p>
          <a:p>
            <a:pPr>
              <a:spcAft>
                <a:spcPts val="600"/>
              </a:spcAft>
            </a:pPr>
            <a:r>
              <a:rPr lang="en-US" b="1" dirty="0"/>
              <a:t>Electronic data sync with CDC malaria program data management system</a:t>
            </a:r>
          </a:p>
          <a:p>
            <a:pPr lvl="1">
              <a:spcAft>
                <a:spcPts val="600"/>
              </a:spcAft>
            </a:pPr>
            <a:r>
              <a:rPr lang="en-US" dirty="0"/>
              <a:t>Secure FTP</a:t>
            </a:r>
          </a:p>
          <a:p>
            <a:pPr lvl="1">
              <a:spcAft>
                <a:spcPts val="600"/>
              </a:spcAft>
            </a:pPr>
            <a:r>
              <a:rPr lang="en-US" dirty="0"/>
              <a:t>Secure email</a:t>
            </a:r>
          </a:p>
          <a:p>
            <a:pPr>
              <a:spcAft>
                <a:spcPts val="600"/>
              </a:spcAft>
            </a:pPr>
            <a:r>
              <a:rPr lang="en-US" b="1" dirty="0"/>
              <a:t>Annotated version for mapping to MMG</a:t>
            </a:r>
          </a:p>
          <a:p>
            <a:pPr>
              <a:spcAft>
                <a:spcPts val="600"/>
              </a:spcAft>
            </a:pPr>
            <a:r>
              <a:rPr lang="en-US" b="1" dirty="0"/>
              <a:t>New eCRF will be released in 2021</a:t>
            </a:r>
          </a:p>
          <a:p>
            <a:pPr>
              <a:spcAft>
                <a:spcPts val="600"/>
              </a:spcAft>
            </a:pPr>
            <a:r>
              <a:rPr lang="en-US" b="1" dirty="0"/>
              <a:t>Please reach out if you have questions</a:t>
            </a:r>
          </a:p>
        </p:txBody>
      </p:sp>
      <p:pic>
        <p:nvPicPr>
          <p:cNvPr id="4" name="Picture 3" descr="Displayed on this slide is an image of the malaria electronic case report form and an image of the annotated malaria electronic case report form"/>
          <p:cNvPicPr>
            <a:picLocks noChangeAspect="1"/>
          </p:cNvPicPr>
          <p:nvPr/>
        </p:nvPicPr>
        <p:blipFill>
          <a:blip r:embed="rId3"/>
          <a:stretch>
            <a:fillRect/>
          </a:stretch>
        </p:blipFill>
        <p:spPr>
          <a:xfrm>
            <a:off x="268034" y="1135189"/>
            <a:ext cx="4279042" cy="4692587"/>
          </a:xfrm>
          <a:prstGeom prst="rect">
            <a:avLst/>
          </a:prstGeom>
          <a:ln>
            <a:solidFill>
              <a:schemeClr val="bg2">
                <a:lumMod val="50000"/>
              </a:schemeClr>
            </a:solidFill>
          </a:ln>
        </p:spPr>
      </p:pic>
      <p:pic>
        <p:nvPicPr>
          <p:cNvPr id="6" name="Picture 5" descr="Image of Malaria electronic case report form also known as eCRF"/>
          <p:cNvPicPr>
            <a:picLocks noChangeAspect="1"/>
          </p:cNvPicPr>
          <p:nvPr/>
        </p:nvPicPr>
        <p:blipFill>
          <a:blip r:embed="rId4"/>
          <a:stretch>
            <a:fillRect/>
          </a:stretch>
        </p:blipFill>
        <p:spPr>
          <a:xfrm>
            <a:off x="659702" y="2889313"/>
            <a:ext cx="4301341" cy="3694367"/>
          </a:xfrm>
          <a:prstGeom prst="rect">
            <a:avLst/>
          </a:prstGeom>
          <a:ln>
            <a:solidFill>
              <a:schemeClr val="bg2">
                <a:lumMod val="50000"/>
              </a:schemeClr>
            </a:solidFill>
          </a:ln>
        </p:spPr>
      </p:pic>
      <p:sp>
        <p:nvSpPr>
          <p:cNvPr id="2" name="TextBox 1">
            <a:extLst>
              <a:ext uri="{FF2B5EF4-FFF2-40B4-BE49-F238E27FC236}">
                <a16:creationId xmlns:a16="http://schemas.microsoft.com/office/drawing/2014/main" id="{5776ABC2-B976-4D53-AC72-D7C866B78909}"/>
              </a:ext>
            </a:extLst>
          </p:cNvPr>
          <p:cNvSpPr txBox="1"/>
          <p:nvPr/>
        </p:nvSpPr>
        <p:spPr>
          <a:xfrm>
            <a:off x="6660201" y="6125209"/>
            <a:ext cx="5409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532E63"/>
                </a:solidFill>
                <a:effectLst/>
                <a:uLnTx/>
                <a:uFillTx/>
                <a:latin typeface="Calibri" panose="020F0502020204030204"/>
                <a:ea typeface="+mn-ea"/>
                <a:cs typeface="+mn-cs"/>
              </a:rPr>
              <a:t>*For optimal functionality, do not use other pdf viewers</a:t>
            </a:r>
          </a:p>
        </p:txBody>
      </p:sp>
      <p:sp>
        <p:nvSpPr>
          <p:cNvPr id="7" name="TextBox 6">
            <a:extLst>
              <a:ext uri="{FF2B5EF4-FFF2-40B4-BE49-F238E27FC236}">
                <a16:creationId xmlns:a16="http://schemas.microsoft.com/office/drawing/2014/main" id="{BCAF7B30-E12F-48D1-9978-746CB0650251}"/>
              </a:ext>
            </a:extLst>
          </p:cNvPr>
          <p:cNvSpPr txBox="1"/>
          <p:nvPr/>
        </p:nvSpPr>
        <p:spPr>
          <a:xfrm>
            <a:off x="8520281" y="3481482"/>
            <a:ext cx="29364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Please do not print, fax or mail the eCRF</a:t>
            </a:r>
          </a:p>
        </p:txBody>
      </p:sp>
      <p:sp>
        <p:nvSpPr>
          <p:cNvPr id="8" name="&quot;Not Allowed&quot; Symbol 7">
            <a:extLst>
              <a:ext uri="{FF2B5EF4-FFF2-40B4-BE49-F238E27FC236}">
                <a16:creationId xmlns:a16="http://schemas.microsoft.com/office/drawing/2014/main" id="{1BAF99B8-DC59-4DA9-B9E1-3B55EF06689F}"/>
              </a:ext>
              <a:ext uri="{C183D7F6-B498-43B3-948B-1728B52AA6E4}">
                <adec:decorative xmlns:adec="http://schemas.microsoft.com/office/drawing/2017/decorative" val="1"/>
              </a:ext>
            </a:extLst>
          </p:cNvPr>
          <p:cNvSpPr/>
          <p:nvPr/>
        </p:nvSpPr>
        <p:spPr>
          <a:xfrm>
            <a:off x="8194691" y="3752859"/>
            <a:ext cx="304800" cy="298440"/>
          </a:xfrm>
          <a:prstGeom prst="noSmoking">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2">
            <a:extLst>
              <a:ext uri="{FF2B5EF4-FFF2-40B4-BE49-F238E27FC236}">
                <a16:creationId xmlns:a16="http://schemas.microsoft.com/office/drawing/2014/main" id="{C03F8F80-BFF3-46DC-92DB-2F725B6DE06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745455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62758" y="236138"/>
            <a:ext cx="11403724" cy="1143000"/>
          </a:xfrm>
        </p:spPr>
        <p:txBody>
          <a:bodyPr>
            <a:normAutofit/>
          </a:bodyPr>
          <a:lstStyle/>
          <a:p>
            <a:r>
              <a:rPr lang="en-US" dirty="0"/>
              <a:t>GenV2 Data Elements Important to CDC Malaria Program</a:t>
            </a:r>
            <a:br>
              <a:rPr lang="en-US" dirty="0"/>
            </a:br>
            <a:endParaRPr lang="en-US" dirty="0"/>
          </a:p>
        </p:txBody>
      </p:sp>
      <p:graphicFrame>
        <p:nvGraphicFramePr>
          <p:cNvPr id="8" name="Table 8">
            <a:extLst>
              <a:ext uri="{FF2B5EF4-FFF2-40B4-BE49-F238E27FC236}">
                <a16:creationId xmlns:a16="http://schemas.microsoft.com/office/drawing/2014/main" id="{D2D62F61-35CD-4B6A-8861-30BFA78AA314}"/>
              </a:ext>
            </a:extLst>
          </p:cNvPr>
          <p:cNvGraphicFramePr>
            <a:graphicFrameLocks noGrp="1"/>
          </p:cNvGraphicFramePr>
          <p:nvPr>
            <p:extLst>
              <p:ext uri="{D42A27DB-BD31-4B8C-83A1-F6EECF244321}">
                <p14:modId xmlns:p14="http://schemas.microsoft.com/office/powerpoint/2010/main" val="583186019"/>
              </p:ext>
            </p:extLst>
          </p:nvPr>
        </p:nvGraphicFramePr>
        <p:xfrm>
          <a:off x="346840" y="1005838"/>
          <a:ext cx="11235560" cy="5321554"/>
        </p:xfrm>
        <a:graphic>
          <a:graphicData uri="http://schemas.openxmlformats.org/drawingml/2006/table">
            <a:tbl>
              <a:tblPr firstRow="1" bandRow="1">
                <a:tableStyleId>{5C22544A-7EE6-4342-B048-85BDC9FD1C3A}</a:tableStyleId>
              </a:tblPr>
              <a:tblGrid>
                <a:gridCol w="3233758">
                  <a:extLst>
                    <a:ext uri="{9D8B030D-6E8A-4147-A177-3AD203B41FA5}">
                      <a16:colId xmlns:a16="http://schemas.microsoft.com/office/drawing/2014/main" val="1040620718"/>
                    </a:ext>
                  </a:extLst>
                </a:gridCol>
                <a:gridCol w="8001802">
                  <a:extLst>
                    <a:ext uri="{9D8B030D-6E8A-4147-A177-3AD203B41FA5}">
                      <a16:colId xmlns:a16="http://schemas.microsoft.com/office/drawing/2014/main" val="1873146250"/>
                    </a:ext>
                  </a:extLst>
                </a:gridCol>
              </a:tblGrid>
              <a:tr h="370840">
                <a:tc>
                  <a:txBody>
                    <a:bodyPr/>
                    <a:lstStyle/>
                    <a:p>
                      <a:r>
                        <a:rPr lang="en-US" sz="2400" dirty="0">
                          <a:solidFill>
                            <a:srgbClr val="532E63"/>
                          </a:solidFill>
                        </a:rPr>
                        <a:t>DE Name and Identifier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DDEB"/>
                    </a:solidFill>
                  </a:tcPr>
                </a:tc>
                <a:tc>
                  <a:txBody>
                    <a:bodyPr/>
                    <a:lstStyle/>
                    <a:p>
                      <a:r>
                        <a:rPr lang="en-US" sz="2400" dirty="0">
                          <a:solidFill>
                            <a:srgbClr val="532E63"/>
                          </a:solidFill>
                        </a:rPr>
                        <a:t>Notes and Justification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DDEB"/>
                    </a:solidFill>
                  </a:tcPr>
                </a:tc>
                <a:extLst>
                  <a:ext uri="{0D108BD9-81ED-4DB2-BD59-A6C34878D82A}">
                    <a16:rowId xmlns:a16="http://schemas.microsoft.com/office/drawing/2014/main" val="3973206501"/>
                  </a:ext>
                </a:extLst>
              </a:tr>
              <a:tr h="37084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Country of Birth (DEM126)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Provides information about the risk factors for malaria.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40104"/>
                  </a:ext>
                </a:extLst>
              </a:tr>
              <a:tr h="37084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Country of Usual Residence (INV501)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Approximately 25% of malaria cases diagnosed in the U.S. are among non-U.S. residents. The malaria program requests that all cases diagnosed in the U.S. be reported via NNDSS. Use INV501 to indicate residence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9219402"/>
                  </a:ext>
                </a:extLst>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Hospitalization Admission Date (INV128), Discharge Date (INV133), &amp; Hospitalization Duration (INV134)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Hospitalization data elements are also included as a repeating block in the malaria MMG. Please use the GenV2 DEs for the most recent hospitalization and the Malaria MMG hospitalization DEs if there is a previous hospitalization for the current illness.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573830"/>
                  </a:ext>
                </a:extLst>
              </a:tr>
              <a:tr h="37084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Pregnancy Status (INV178)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Malaria can cause severe illness in pregnant women, so reporting pregnancy status is important for surveillance in this risk group.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5459239"/>
                  </a:ext>
                </a:extLst>
              </a:tr>
              <a:tr h="37084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Reporting County (NOT113)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DE is important for case follow-up and to better understand where the patient was diagnosed and treated.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3968149"/>
                  </a:ext>
                </a:extLst>
              </a:tr>
              <a:tr h="37084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Comment (INV886)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DE </a:t>
                      </a:r>
                      <a:r>
                        <a:rPr lang="en-US" sz="2000" dirty="0">
                          <a:effectLst/>
                          <a:latin typeface="Calibri" panose="020F0502020204030204" pitchFamily="34" charset="0"/>
                          <a:ea typeface="Calibri" panose="020F0502020204030204" pitchFamily="34" charset="0"/>
                          <a:cs typeface="Calibri" panose="020F0502020204030204" pitchFamily="34" charset="0"/>
                        </a:rPr>
                        <a:t>allows for the documentation of additional pertinent information, especially for cases under further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672190"/>
                  </a:ext>
                </a:extLst>
              </a:tr>
            </a:tbl>
          </a:graphicData>
        </a:graphic>
      </p:graphicFrame>
      <p:sp>
        <p:nvSpPr>
          <p:cNvPr id="9" name="TextBox 8">
            <a:extLst>
              <a:ext uri="{FF2B5EF4-FFF2-40B4-BE49-F238E27FC236}">
                <a16:creationId xmlns:a16="http://schemas.microsoft.com/office/drawing/2014/main" id="{02CABD16-3114-4460-8BF2-5B1DBB0C77CB}"/>
              </a:ext>
            </a:extLst>
          </p:cNvPr>
          <p:cNvSpPr txBox="1"/>
          <p:nvPr/>
        </p:nvSpPr>
        <p:spPr>
          <a:xfrm>
            <a:off x="-10886" y="6431353"/>
            <a:ext cx="91678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32E63"/>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rgbClr val="532E63"/>
                </a:solidFill>
                <a:effectLst/>
                <a:uLnTx/>
                <a:uFillTx/>
                <a:latin typeface="Calibri" panose="020F0502020204030204"/>
                <a:ea typeface="+mn-ea"/>
                <a:cs typeface="+mn-cs"/>
              </a:rPr>
              <a:t>See</a:t>
            </a:r>
            <a:r>
              <a:rPr kumimoji="0" lang="en-US" sz="1600" b="0" i="0" u="none" strike="noStrike" kern="1200" cap="none" spc="0" normalizeH="0" baseline="0" noProof="0" dirty="0">
                <a:ln>
                  <a:noFill/>
                </a:ln>
                <a:solidFill>
                  <a:srgbClr val="532E63"/>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rgbClr val="532E63"/>
                </a:solidFill>
                <a:effectLst/>
                <a:uLnTx/>
                <a:uFillTx/>
                <a:latin typeface="Calibri" panose="020F0502020204030204" pitchFamily="34" charset="0"/>
                <a:ea typeface="Calibri" panose="020F0502020204030204" pitchFamily="34" charset="0"/>
                <a:cs typeface="Times New Roman" panose="02020603050405020304" pitchFamily="18" charset="0"/>
              </a:rPr>
              <a:t>Frequently Asked Questions and Answers for the Malaria Case Notification Message Mapping Guide</a:t>
            </a:r>
            <a:endParaRPr kumimoji="0" lang="en-US" sz="1600" b="0" i="0" u="none" strike="noStrike" kern="1200" cap="none" spc="0" normalizeH="0" baseline="0" noProof="0" dirty="0">
              <a:ln>
                <a:noFill/>
              </a:ln>
              <a:solidFill>
                <a:srgbClr val="532E6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7B31ADEE-9631-4EF7-B8CE-86B93FDAE18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9120146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Repeating Blocks</a:t>
            </a:r>
            <a:br>
              <a:rPr lang="en-US" sz="2800" dirty="0"/>
            </a:br>
            <a:endParaRPr lang="en-US" dirty="0"/>
          </a:p>
        </p:txBody>
      </p:sp>
      <p:sp>
        <p:nvSpPr>
          <p:cNvPr id="3" name="Content Placeholder 2"/>
          <p:cNvSpPr>
            <a:spLocks noGrp="1"/>
          </p:cNvSpPr>
          <p:nvPr>
            <p:ph type="body" sz="quarter" idx="10"/>
          </p:nvPr>
        </p:nvSpPr>
        <p:spPr>
          <a:xfrm>
            <a:off x="774976" y="1101074"/>
            <a:ext cx="11124416" cy="5275342"/>
          </a:xfrm>
        </p:spPr>
        <p:txBody>
          <a:bodyPr vert="horz" lIns="91440" tIns="45720" rIns="91440" bIns="45720" rtlCol="0" anchor="t">
            <a:normAutofit lnSpcReduction="10000"/>
          </a:bodyPr>
          <a:lstStyle/>
          <a:p>
            <a:pPr marL="456565" indent="-456565">
              <a:spcBef>
                <a:spcPts val="2000"/>
              </a:spcBef>
            </a:pPr>
            <a:r>
              <a:rPr lang="en-US" sz="2650" b="1" dirty="0"/>
              <a:t>Physician Name and Number</a:t>
            </a:r>
          </a:p>
          <a:p>
            <a:pPr marL="456565" indent="-456565">
              <a:spcBef>
                <a:spcPts val="2000"/>
              </a:spcBef>
            </a:pPr>
            <a:r>
              <a:rPr lang="en-US" sz="2650" b="1" dirty="0">
                <a:cs typeface="Calibri"/>
              </a:rPr>
              <a:t>Hospitalization</a:t>
            </a:r>
          </a:p>
          <a:p>
            <a:pPr marL="456565" indent="-456565">
              <a:spcBef>
                <a:spcPts val="2000"/>
              </a:spcBef>
            </a:pPr>
            <a:r>
              <a:rPr lang="en-US" sz="2650" b="1" dirty="0">
                <a:cs typeface="Calibri"/>
              </a:rPr>
              <a:t>Previous Illness</a:t>
            </a:r>
          </a:p>
          <a:p>
            <a:pPr marL="456565" indent="-456565">
              <a:spcBef>
                <a:spcPts val="2000"/>
              </a:spcBef>
            </a:pPr>
            <a:r>
              <a:rPr lang="en-US" sz="2650" b="1" dirty="0">
                <a:cs typeface="Calibri"/>
              </a:rPr>
              <a:t>Treatment</a:t>
            </a:r>
          </a:p>
          <a:p>
            <a:pPr marL="456565" indent="-456565">
              <a:spcBef>
                <a:spcPts val="2000"/>
              </a:spcBef>
            </a:pPr>
            <a:r>
              <a:rPr lang="en-US" sz="2650" b="1" dirty="0">
                <a:cs typeface="Calibri"/>
              </a:rPr>
              <a:t>Travel History</a:t>
            </a:r>
          </a:p>
          <a:p>
            <a:pPr marL="456565" indent="-456565">
              <a:spcBef>
                <a:spcPts val="2000"/>
              </a:spcBef>
            </a:pPr>
            <a:r>
              <a:rPr lang="en-US" sz="2650" b="1" dirty="0">
                <a:cs typeface="Calibri"/>
              </a:rPr>
              <a:t>Specimen Type</a:t>
            </a:r>
          </a:p>
          <a:p>
            <a:pPr marL="456565" indent="-456565">
              <a:spcBef>
                <a:spcPts val="2000"/>
              </a:spcBef>
            </a:pPr>
            <a:r>
              <a:rPr lang="en-US" sz="2650" b="1" dirty="0">
                <a:cs typeface="Calibri"/>
              </a:rPr>
              <a:t>Laboratory Testing</a:t>
            </a:r>
          </a:p>
          <a:p>
            <a:pPr marL="456565" indent="-456565">
              <a:spcBef>
                <a:spcPts val="2000"/>
              </a:spcBef>
            </a:pPr>
            <a:r>
              <a:rPr lang="en-US" sz="2650" b="1" dirty="0">
                <a:cs typeface="Calibri"/>
              </a:rPr>
              <a:t>*Occupation and Industry</a:t>
            </a:r>
          </a:p>
          <a:p>
            <a:pPr marL="456565" indent="-456565">
              <a:spcBef>
                <a:spcPts val="2000"/>
              </a:spcBef>
            </a:pPr>
            <a:r>
              <a:rPr lang="en-US" sz="2650" b="1" dirty="0">
                <a:cs typeface="Calibri"/>
              </a:rPr>
              <a:t>Part II. Adverse Event &amp; Part II. Medications</a:t>
            </a:r>
          </a:p>
          <a:p>
            <a:pPr marL="0" indent="0">
              <a:spcBef>
                <a:spcPts val="2000"/>
              </a:spcBef>
              <a:buNone/>
            </a:pPr>
            <a:endParaRPr lang="en-US" sz="2650" dirty="0">
              <a:cs typeface="Calibri"/>
            </a:endParaRPr>
          </a:p>
          <a:p>
            <a:pPr lvl="2"/>
            <a:endParaRPr lang="en-US" b="1" dirty="0"/>
          </a:p>
          <a:p>
            <a:pPr marL="456565" indent="-456565">
              <a:spcAft>
                <a:spcPts val="700"/>
              </a:spcAft>
            </a:pPr>
            <a:endParaRPr lang="en-US" dirty="0">
              <a:cs typeface="Calibri" panose="020F0502020204030204"/>
            </a:endParaRPr>
          </a:p>
          <a:p>
            <a:pPr lvl="1"/>
            <a:endParaRPr lang="en-US" dirty="0"/>
          </a:p>
        </p:txBody>
      </p:sp>
      <p:sp>
        <p:nvSpPr>
          <p:cNvPr id="6" name="TextBox 5">
            <a:extLst>
              <a:ext uri="{FF2B5EF4-FFF2-40B4-BE49-F238E27FC236}">
                <a16:creationId xmlns:a16="http://schemas.microsoft.com/office/drawing/2014/main" id="{B064C377-A658-41D3-BF0A-01B25A6678D4}"/>
              </a:ext>
            </a:extLst>
          </p:cNvPr>
          <p:cNvSpPr txBox="1"/>
          <p:nvPr/>
        </p:nvSpPr>
        <p:spPr>
          <a:xfrm>
            <a:off x="8691589" y="5946271"/>
            <a:ext cx="33731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2E63"/>
                </a:solidFill>
                <a:effectLst/>
                <a:uLnTx/>
                <a:uFillTx/>
                <a:latin typeface="Calibri" panose="020F0502020204030204"/>
                <a:ea typeface="+mn-ea"/>
                <a:cs typeface="Calibri"/>
              </a:rPr>
              <a:t>*not specific to malaria/optional</a:t>
            </a:r>
            <a:endParaRPr kumimoji="0" lang="en-US" sz="1800" b="0" i="0" u="none" strike="noStrike" kern="1200" cap="none" spc="0" normalizeH="0" baseline="0" noProof="0" dirty="0">
              <a:ln>
                <a:noFill/>
              </a:ln>
              <a:solidFill>
                <a:srgbClr val="532E63"/>
              </a:solidFill>
              <a:effectLst/>
              <a:uLnTx/>
              <a:uFillTx/>
              <a:latin typeface="Calibri" panose="020F0502020204030204"/>
              <a:ea typeface="+mn-ea"/>
              <a:cs typeface="+mn-cs"/>
            </a:endParaRPr>
          </a:p>
        </p:txBody>
      </p:sp>
      <p:grpSp>
        <p:nvGrpSpPr>
          <p:cNvPr id="2" name="Group 1" descr="Displayed on the slide is a section of the malaria case report form and a screenshot of the corresponding repeating group data elements from the message mapping guide. ">
            <a:extLst>
              <a:ext uri="{FF2B5EF4-FFF2-40B4-BE49-F238E27FC236}">
                <a16:creationId xmlns:a16="http://schemas.microsoft.com/office/drawing/2014/main" id="{651B27B2-288F-4270-B261-6F476C7980CD}"/>
              </a:ext>
            </a:extLst>
          </p:cNvPr>
          <p:cNvGrpSpPr/>
          <p:nvPr/>
        </p:nvGrpSpPr>
        <p:grpSpPr>
          <a:xfrm>
            <a:off x="4162097" y="112252"/>
            <a:ext cx="7902671" cy="5483006"/>
            <a:chOff x="4162097" y="112252"/>
            <a:chExt cx="7902671" cy="5483006"/>
          </a:xfrm>
        </p:grpSpPr>
        <p:pic>
          <p:nvPicPr>
            <p:cNvPr id="7" name="Picture 6" descr="Displayed on the slide is a section of the malaria case report form and a screenshot of the corresponding repeating group data elements from the message mapping guide. ">
              <a:extLst>
                <a:ext uri="{FF2B5EF4-FFF2-40B4-BE49-F238E27FC236}">
                  <a16:creationId xmlns:a16="http://schemas.microsoft.com/office/drawing/2014/main" id="{BD38E63B-1DA9-49EA-B547-68D59E65B924}"/>
                </a:ext>
              </a:extLst>
            </p:cNvPr>
            <p:cNvPicPr>
              <a:picLocks noChangeAspect="1"/>
            </p:cNvPicPr>
            <p:nvPr/>
          </p:nvPicPr>
          <p:blipFill>
            <a:blip r:embed="rId3"/>
            <a:stretch>
              <a:fillRect/>
            </a:stretch>
          </p:blipFill>
          <p:spPr>
            <a:xfrm>
              <a:off x="8016621" y="112252"/>
              <a:ext cx="3724275" cy="2781300"/>
            </a:xfrm>
            <a:prstGeom prst="rect">
              <a:avLst/>
            </a:prstGeom>
            <a:ln>
              <a:solidFill>
                <a:schemeClr val="tx1">
                  <a:lumMod val="50000"/>
                  <a:lumOff val="50000"/>
                </a:schemeClr>
              </a:solidFill>
            </a:ln>
          </p:spPr>
        </p:pic>
        <p:pic>
          <p:nvPicPr>
            <p:cNvPr id="9" name="Picture 8">
              <a:extLst>
                <a:ext uri="{FF2B5EF4-FFF2-40B4-BE49-F238E27FC236}">
                  <a16:creationId xmlns:a16="http://schemas.microsoft.com/office/drawing/2014/main" id="{B77EA444-ADE0-4293-9482-11BB2A9FC0B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162097" y="3055939"/>
              <a:ext cx="7902671" cy="1263716"/>
            </a:xfrm>
            <a:prstGeom prst="rect">
              <a:avLst/>
            </a:prstGeom>
            <a:ln>
              <a:solidFill>
                <a:schemeClr val="tx1">
                  <a:lumMod val="50000"/>
                  <a:lumOff val="50000"/>
                </a:schemeClr>
              </a:solidFill>
            </a:ln>
          </p:spPr>
        </p:pic>
        <p:pic>
          <p:nvPicPr>
            <p:cNvPr id="11" name="Picture 10">
              <a:extLst>
                <a:ext uri="{FF2B5EF4-FFF2-40B4-BE49-F238E27FC236}">
                  <a16:creationId xmlns:a16="http://schemas.microsoft.com/office/drawing/2014/main" id="{F013F01C-3263-47A9-8A17-71E5A915BFEA}"/>
                </a:ext>
                <a:ext uri="{C183D7F6-B498-43B3-948B-1728B52AA6E4}">
                  <adec:decorative xmlns:adec="http://schemas.microsoft.com/office/drawing/2017/decorative" val="0"/>
                </a:ext>
              </a:extLst>
            </p:cNvPr>
            <p:cNvPicPr>
              <a:picLocks noChangeAspect="1"/>
            </p:cNvPicPr>
            <p:nvPr/>
          </p:nvPicPr>
          <p:blipFill rotWithShape="1">
            <a:blip r:embed="rId5"/>
            <a:srcRect b="4805"/>
            <a:stretch/>
          </p:blipFill>
          <p:spPr>
            <a:xfrm>
              <a:off x="6716110" y="4466276"/>
              <a:ext cx="5265970" cy="1128982"/>
            </a:xfrm>
            <a:prstGeom prst="rect">
              <a:avLst/>
            </a:prstGeom>
            <a:ln>
              <a:solidFill>
                <a:schemeClr val="tx1">
                  <a:lumMod val="50000"/>
                  <a:lumOff val="50000"/>
                </a:schemeClr>
              </a:solidFill>
            </a:ln>
          </p:spPr>
        </p:pic>
      </p:grpSp>
      <p:grpSp>
        <p:nvGrpSpPr>
          <p:cNvPr id="14" name="Group 13">
            <a:extLst>
              <a:ext uri="{FF2B5EF4-FFF2-40B4-BE49-F238E27FC236}">
                <a16:creationId xmlns:a16="http://schemas.microsoft.com/office/drawing/2014/main" id="{B4C17C70-5DD0-43B9-8C2F-42D94429C1EE}"/>
              </a:ext>
              <a:ext uri="{C183D7F6-B498-43B3-948B-1728B52AA6E4}">
                <adec:decorative xmlns:adec="http://schemas.microsoft.com/office/drawing/2017/decorative" val="1"/>
              </a:ext>
            </a:extLst>
          </p:cNvPr>
          <p:cNvGrpSpPr/>
          <p:nvPr/>
        </p:nvGrpSpPr>
        <p:grpSpPr>
          <a:xfrm>
            <a:off x="5977467" y="109566"/>
            <a:ext cx="1953140" cy="2102457"/>
            <a:chOff x="5421194" y="229312"/>
            <a:chExt cx="2509413" cy="2634356"/>
          </a:xfrm>
        </p:grpSpPr>
        <p:pic>
          <p:nvPicPr>
            <p:cNvPr id="13" name="Picture 12">
              <a:extLst>
                <a:ext uri="{FF2B5EF4-FFF2-40B4-BE49-F238E27FC236}">
                  <a16:creationId xmlns:a16="http://schemas.microsoft.com/office/drawing/2014/main" id="{8C5FF749-ECCB-4527-8D2F-3C454EA29125}"/>
                </a:ext>
              </a:extLst>
            </p:cNvPr>
            <p:cNvPicPr>
              <a:picLocks noChangeAspect="1"/>
            </p:cNvPicPr>
            <p:nvPr/>
          </p:nvPicPr>
          <p:blipFill rotWithShape="1">
            <a:blip r:embed="rId6"/>
            <a:srcRect r="30231"/>
            <a:stretch/>
          </p:blipFill>
          <p:spPr>
            <a:xfrm>
              <a:off x="5421194" y="229312"/>
              <a:ext cx="2509413" cy="2634356"/>
            </a:xfrm>
            <a:prstGeom prst="rect">
              <a:avLst/>
            </a:prstGeom>
          </p:spPr>
        </p:pic>
        <p:sp>
          <p:nvSpPr>
            <p:cNvPr id="12" name="Isosceles Triangle 11">
              <a:extLst>
                <a:ext uri="{FF2B5EF4-FFF2-40B4-BE49-F238E27FC236}">
                  <a16:creationId xmlns:a16="http://schemas.microsoft.com/office/drawing/2014/main" id="{2209FDD3-9819-440F-ADEA-B5D1F81F14DA}"/>
                </a:ext>
              </a:extLst>
            </p:cNvPr>
            <p:cNvSpPr/>
            <p:nvPr/>
          </p:nvSpPr>
          <p:spPr>
            <a:xfrm>
              <a:off x="7497888" y="735725"/>
              <a:ext cx="415710" cy="449009"/>
            </a:xfrm>
            <a:prstGeom prst="triangle">
              <a:avLst>
                <a:gd name="adj" fmla="val 100000"/>
              </a:avLst>
            </a:prstGeom>
            <a:solidFill>
              <a:srgbClr val="1D5E98"/>
            </a:solidFill>
            <a:ln>
              <a:solidFill>
                <a:srgbClr val="1D5E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Slide Number Placeholder 2">
            <a:extLst>
              <a:ext uri="{FF2B5EF4-FFF2-40B4-BE49-F238E27FC236}">
                <a16:creationId xmlns:a16="http://schemas.microsoft.com/office/drawing/2014/main" id="{A61374FC-84BE-47C4-B782-B997C1C51F7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155623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8215" y="88399"/>
            <a:ext cx="10972800" cy="1143000"/>
          </a:xfrm>
        </p:spPr>
        <p:txBody>
          <a:bodyPr/>
          <a:lstStyle/>
          <a:p>
            <a:r>
              <a:rPr lang="en-US" dirty="0"/>
              <a:t>New Data Elements</a:t>
            </a:r>
            <a:br>
              <a:rPr lang="en-US" dirty="0"/>
            </a:br>
            <a:endParaRPr lang="en-US" dirty="0"/>
          </a:p>
        </p:txBody>
      </p:sp>
      <p:graphicFrame>
        <p:nvGraphicFramePr>
          <p:cNvPr id="6" name="Table 6">
            <a:extLst>
              <a:ext uri="{FF2B5EF4-FFF2-40B4-BE49-F238E27FC236}">
                <a16:creationId xmlns:a16="http://schemas.microsoft.com/office/drawing/2014/main" id="{251D9073-F7C3-49BE-A0AE-F16BDDFAD67A}"/>
              </a:ext>
            </a:extLst>
          </p:cNvPr>
          <p:cNvGraphicFramePr>
            <a:graphicFrameLocks noGrp="1"/>
          </p:cNvGraphicFramePr>
          <p:nvPr>
            <p:extLst>
              <p:ext uri="{D42A27DB-BD31-4B8C-83A1-F6EECF244321}">
                <p14:modId xmlns:p14="http://schemas.microsoft.com/office/powerpoint/2010/main" val="1036582169"/>
              </p:ext>
            </p:extLst>
          </p:nvPr>
        </p:nvGraphicFramePr>
        <p:xfrm>
          <a:off x="210207" y="751409"/>
          <a:ext cx="11771586" cy="5400919"/>
        </p:xfrm>
        <a:graphic>
          <a:graphicData uri="http://schemas.openxmlformats.org/drawingml/2006/table">
            <a:tbl>
              <a:tblPr firstRow="1" bandRow="1">
                <a:tableStyleId>{5C22544A-7EE6-4342-B048-85BDC9FD1C3A}</a:tableStyleId>
              </a:tblPr>
              <a:tblGrid>
                <a:gridCol w="3292438">
                  <a:extLst>
                    <a:ext uri="{9D8B030D-6E8A-4147-A177-3AD203B41FA5}">
                      <a16:colId xmlns:a16="http://schemas.microsoft.com/office/drawing/2014/main" val="2117067578"/>
                    </a:ext>
                  </a:extLst>
                </a:gridCol>
                <a:gridCol w="8479148">
                  <a:extLst>
                    <a:ext uri="{9D8B030D-6E8A-4147-A177-3AD203B41FA5}">
                      <a16:colId xmlns:a16="http://schemas.microsoft.com/office/drawing/2014/main" val="831377579"/>
                    </a:ext>
                  </a:extLst>
                </a:gridCol>
              </a:tblGrid>
              <a:tr h="446878">
                <a:tc>
                  <a:txBody>
                    <a:bodyPr/>
                    <a:lstStyle/>
                    <a:p>
                      <a:r>
                        <a:rPr lang="en-US" sz="2400" dirty="0">
                          <a:solidFill>
                            <a:srgbClr val="532E63"/>
                          </a:solidFill>
                        </a:rPr>
                        <a:t>DE Name &amp; Identifier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DDEB"/>
                    </a:solidFill>
                  </a:tcPr>
                </a:tc>
                <a:tc>
                  <a:txBody>
                    <a:bodyPr/>
                    <a:lstStyle/>
                    <a:p>
                      <a:r>
                        <a:rPr lang="en-US" sz="2400" dirty="0">
                          <a:solidFill>
                            <a:srgbClr val="532E63"/>
                          </a:solidFill>
                        </a:rPr>
                        <a:t>Notes and Justification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DDEB"/>
                    </a:solidFill>
                  </a:tcPr>
                </a:tc>
                <a:extLst>
                  <a:ext uri="{0D108BD9-81ED-4DB2-BD59-A6C34878D82A}">
                    <a16:rowId xmlns:a16="http://schemas.microsoft.com/office/drawing/2014/main" val="2437798967"/>
                  </a:ext>
                </a:extLst>
              </a:tr>
              <a:tr h="685213">
                <a:tc>
                  <a:txBody>
                    <a:bodyPr/>
                    <a:lstStyle/>
                    <a:p>
                      <a:r>
                        <a:rPr lang="en-US" sz="2000" kern="1200" dirty="0">
                          <a:solidFill>
                            <a:schemeClr val="dk1"/>
                          </a:solidFill>
                          <a:effectLst/>
                          <a:latin typeface="+mn-lt"/>
                          <a:ea typeface="+mn-ea"/>
                          <a:cs typeface="+mn-cs"/>
                        </a:rPr>
                        <a:t>Hospitalization Discharge Date (52525-3)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mn-lt"/>
                          <a:ea typeface="+mn-ea"/>
                          <a:cs typeface="+mn-cs"/>
                        </a:rPr>
                        <a:t>Please provide the hospitalization discharge date, if available. </a:t>
                      </a:r>
                    </a:p>
                    <a:p>
                      <a:r>
                        <a:rPr lang="en-US" sz="2000" kern="1200" dirty="0">
                          <a:solidFill>
                            <a:schemeClr val="dk1"/>
                          </a:solidFill>
                          <a:effectLst/>
                          <a:latin typeface="+mn-lt"/>
                          <a:ea typeface="+mn-ea"/>
                          <a:cs typeface="+mn-cs"/>
                        </a:rPr>
                        <a:t>This information is useful to understand the timeliness of care.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519193"/>
                  </a:ext>
                </a:extLst>
              </a:tr>
              <a:tr h="983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mn-lt"/>
                          <a:ea typeface="+mn-ea"/>
                          <a:cs typeface="+mn-cs"/>
                        </a:rPr>
                        <a:t>Specimen Collection</a:t>
                      </a:r>
                      <a:r>
                        <a:rPr lang="en-US" sz="2000" b="1" kern="1200" dirty="0">
                          <a:solidFill>
                            <a:schemeClr val="dk1"/>
                          </a:solidFill>
                          <a:effectLst/>
                          <a:latin typeface="+mn-lt"/>
                          <a:ea typeface="+mn-ea"/>
                          <a:cs typeface="+mn-cs"/>
                        </a:rPr>
                        <a:t> </a:t>
                      </a:r>
                      <a:r>
                        <a:rPr lang="en-US" sz="2000" kern="1200" dirty="0">
                          <a:solidFill>
                            <a:schemeClr val="dk1"/>
                          </a:solidFill>
                          <a:effectLst/>
                          <a:latin typeface="+mn-lt"/>
                          <a:ea typeface="+mn-ea"/>
                          <a:cs typeface="+mn-cs"/>
                        </a:rPr>
                        <a:t>Date/Time (68963-8), Lab Result Date/Time (82773-3)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mn-lt"/>
                          <a:ea typeface="+mn-ea"/>
                          <a:cs typeface="+mn-cs"/>
                        </a:rPr>
                        <a:t>If known, please indicate the specimen collection and lab results date/time. </a:t>
                      </a:r>
                    </a:p>
                    <a:p>
                      <a:r>
                        <a:rPr lang="en-US" sz="2000" kern="1200" dirty="0">
                          <a:solidFill>
                            <a:schemeClr val="dk1"/>
                          </a:solidFill>
                          <a:effectLst/>
                          <a:latin typeface="+mn-lt"/>
                          <a:ea typeface="+mn-ea"/>
                          <a:cs typeface="+mn-cs"/>
                        </a:rPr>
                        <a:t>This information is useful to understand the timeliness of diagnosis.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69626"/>
                  </a:ext>
                </a:extLst>
              </a:tr>
              <a:tr h="983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mn-lt"/>
                          <a:ea typeface="+mn-ea"/>
                          <a:cs typeface="+mn-cs"/>
                        </a:rPr>
                        <a:t>Date Treatment or Therapy Started (86948-7</a:t>
                      </a:r>
                      <a:r>
                        <a:rPr lang="en-US" sz="2000" dirty="0"/>
                        <a:t>), Stopped (63939-3), Duration (67453-1)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mn-lt"/>
                          <a:ea typeface="+mn-ea"/>
                          <a:cs typeface="+mn-cs"/>
                        </a:rPr>
                        <a:t>The treatment dates will provide information on the timeliness of malaria treatment. If the precise date is unknown, then leave blank and provide the treatment/therapy duration.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6004661"/>
                  </a:ext>
                </a:extLst>
              </a:tr>
              <a:tr h="1281051">
                <a:tc>
                  <a:txBody>
                    <a:bodyPr/>
                    <a:lstStyle/>
                    <a:p>
                      <a:r>
                        <a:rPr lang="en-US" sz="2000" kern="1200" dirty="0">
                          <a:solidFill>
                            <a:schemeClr val="dk1"/>
                          </a:solidFill>
                          <a:effectLst/>
                          <a:latin typeface="+mn-lt"/>
                          <a:ea typeface="+mn-ea"/>
                          <a:cs typeface="+mn-cs"/>
                        </a:rPr>
                        <a:t>Medication Start Date (91381-4) and Stop Date (91382-2), Medication Duration (91383-0)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mn-lt"/>
                          <a:ea typeface="+mn-ea"/>
                          <a:cs typeface="+mn-cs"/>
                        </a:rPr>
                        <a:t>Part II (4-week follow-up). These are new DEs in the optional part of the malaria paper case report form, which assists in the evaluation of antimalarial adverse events. This section should only be completed if the subject had an adverse event to an antimalarial.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3384419"/>
                  </a:ext>
                </a:extLst>
              </a:tr>
              <a:tr h="920359">
                <a:tc>
                  <a:txBody>
                    <a:bodyPr/>
                    <a:lstStyle/>
                    <a:p>
                      <a:r>
                        <a:rPr lang="en-US" sz="2000" dirty="0"/>
                        <a:t>CSID (INV965)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kern="1200" dirty="0">
                          <a:solidFill>
                            <a:schemeClr val="dk1"/>
                          </a:solidFill>
                          <a:effectLst/>
                          <a:latin typeface="+mn-lt"/>
                          <a:ea typeface="+mn-ea"/>
                          <a:cs typeface="+mn-cs"/>
                        </a:rPr>
                        <a:t>CDC specimen ID number from the 50.34 lab form. Will facilitate record linkage across epidemiological and lab sources.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2274220"/>
                  </a:ext>
                </a:extLst>
              </a:tr>
            </a:tbl>
          </a:graphicData>
        </a:graphic>
      </p:graphicFrame>
      <p:sp>
        <p:nvSpPr>
          <p:cNvPr id="8" name="TextBox 7">
            <a:extLst>
              <a:ext uri="{FF2B5EF4-FFF2-40B4-BE49-F238E27FC236}">
                <a16:creationId xmlns:a16="http://schemas.microsoft.com/office/drawing/2014/main" id="{CB758C22-DD56-4B4C-85E5-F97ED34CC663}"/>
              </a:ext>
            </a:extLst>
          </p:cNvPr>
          <p:cNvSpPr txBox="1"/>
          <p:nvPr/>
        </p:nvSpPr>
        <p:spPr>
          <a:xfrm>
            <a:off x="0" y="6352143"/>
            <a:ext cx="102692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2E63"/>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532E63"/>
                </a:solidFill>
                <a:effectLst/>
                <a:uLnTx/>
                <a:uFillTx/>
                <a:latin typeface="Calibri" panose="020F0502020204030204"/>
                <a:ea typeface="+mn-ea"/>
                <a:cs typeface="+mn-cs"/>
              </a:rPr>
              <a:t>See</a:t>
            </a:r>
            <a:r>
              <a:rPr kumimoji="0" lang="en-US" sz="1800" b="0" i="0" u="none" strike="noStrike" kern="1200" cap="none" spc="0" normalizeH="0" baseline="0" noProof="0" dirty="0">
                <a:ln>
                  <a:noFill/>
                </a:ln>
                <a:solidFill>
                  <a:srgbClr val="532E63"/>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532E63"/>
                </a:solidFill>
                <a:effectLst/>
                <a:uLnTx/>
                <a:uFillTx/>
                <a:latin typeface="Calibri" panose="020F0502020204030204" pitchFamily="34" charset="0"/>
                <a:ea typeface="Calibri" panose="020F0502020204030204" pitchFamily="34" charset="0"/>
                <a:cs typeface="Times New Roman" panose="02020603050405020304" pitchFamily="18" charset="0"/>
              </a:rPr>
              <a:t>Frequently Asked Questions and Answers for the Malaria Case Notification Message Mapping Guide</a:t>
            </a:r>
            <a:endParaRPr kumimoji="0" lang="en-US" sz="1800" b="0" i="0" u="none" strike="noStrike" kern="1200" cap="none" spc="0" normalizeH="0" baseline="0" noProof="0" dirty="0">
              <a:ln>
                <a:noFill/>
              </a:ln>
              <a:solidFill>
                <a:srgbClr val="532E6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9FB4BD8F-C779-4CFF-8939-D6D71559F13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346141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1403724" cy="1143000"/>
          </a:xfrm>
        </p:spPr>
        <p:txBody>
          <a:bodyPr>
            <a:normAutofit/>
          </a:bodyPr>
          <a:lstStyle/>
          <a:p>
            <a:r>
              <a:rPr lang="en-US" dirty="0"/>
              <a:t>Updated Value Sets</a:t>
            </a:r>
            <a:br>
              <a:rPr lang="en-US" dirty="0"/>
            </a:br>
            <a:endParaRPr lang="en-US" dirty="0"/>
          </a:p>
        </p:txBody>
      </p:sp>
      <p:graphicFrame>
        <p:nvGraphicFramePr>
          <p:cNvPr id="8" name="Table 8">
            <a:extLst>
              <a:ext uri="{FF2B5EF4-FFF2-40B4-BE49-F238E27FC236}">
                <a16:creationId xmlns:a16="http://schemas.microsoft.com/office/drawing/2014/main" id="{D2D62F61-35CD-4B6A-8861-30BFA78AA314}"/>
              </a:ext>
            </a:extLst>
          </p:cNvPr>
          <p:cNvGraphicFramePr>
            <a:graphicFrameLocks noGrp="1"/>
          </p:cNvGraphicFramePr>
          <p:nvPr>
            <p:extLst>
              <p:ext uri="{D42A27DB-BD31-4B8C-83A1-F6EECF244321}">
                <p14:modId xmlns:p14="http://schemas.microsoft.com/office/powerpoint/2010/main" val="3629198967"/>
              </p:ext>
            </p:extLst>
          </p:nvPr>
        </p:nvGraphicFramePr>
        <p:xfrm>
          <a:off x="294288" y="1417639"/>
          <a:ext cx="11288112" cy="3986784"/>
        </p:xfrm>
        <a:graphic>
          <a:graphicData uri="http://schemas.openxmlformats.org/drawingml/2006/table">
            <a:tbl>
              <a:tblPr firstRow="1" bandRow="1">
                <a:tableStyleId>{5C22544A-7EE6-4342-B048-85BDC9FD1C3A}</a:tableStyleId>
              </a:tblPr>
              <a:tblGrid>
                <a:gridCol w="2120921">
                  <a:extLst>
                    <a:ext uri="{9D8B030D-6E8A-4147-A177-3AD203B41FA5}">
                      <a16:colId xmlns:a16="http://schemas.microsoft.com/office/drawing/2014/main" val="1040620718"/>
                    </a:ext>
                  </a:extLst>
                </a:gridCol>
                <a:gridCol w="3186694">
                  <a:extLst>
                    <a:ext uri="{9D8B030D-6E8A-4147-A177-3AD203B41FA5}">
                      <a16:colId xmlns:a16="http://schemas.microsoft.com/office/drawing/2014/main" val="469845933"/>
                    </a:ext>
                  </a:extLst>
                </a:gridCol>
                <a:gridCol w="5980497">
                  <a:extLst>
                    <a:ext uri="{9D8B030D-6E8A-4147-A177-3AD203B41FA5}">
                      <a16:colId xmlns:a16="http://schemas.microsoft.com/office/drawing/2014/main" val="1873146250"/>
                    </a:ext>
                  </a:extLst>
                </a:gridCol>
              </a:tblGrid>
              <a:tr h="370840">
                <a:tc>
                  <a:txBody>
                    <a:bodyPr/>
                    <a:lstStyle/>
                    <a:p>
                      <a:r>
                        <a:rPr lang="en-US" sz="2400" dirty="0">
                          <a:solidFill>
                            <a:srgbClr val="532E63"/>
                          </a:solidFill>
                        </a:rPr>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DD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532E63"/>
                          </a:solidFill>
                        </a:rPr>
                        <a:t>DE Name and Identifier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DDEB"/>
                    </a:solidFill>
                  </a:tcPr>
                </a:tc>
                <a:tc>
                  <a:txBody>
                    <a:bodyPr/>
                    <a:lstStyle/>
                    <a:p>
                      <a:r>
                        <a:rPr lang="en-US" sz="2400" dirty="0">
                          <a:solidFill>
                            <a:srgbClr val="532E63"/>
                          </a:solidFill>
                        </a:rPr>
                        <a:t>Notes and Justification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DDEB"/>
                    </a:solidFill>
                  </a:tcPr>
                </a:tc>
                <a:extLst>
                  <a:ext uri="{0D108BD9-81ED-4DB2-BD59-A6C34878D82A}">
                    <a16:rowId xmlns:a16="http://schemas.microsoft.com/office/drawing/2014/main" val="3973206501"/>
                  </a:ext>
                </a:extLst>
              </a:tr>
              <a:tr h="37084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Travel history repeating block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Reason(s) for Travel (66415-1)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Added “Medical/Relief response.” Value set updated to include this commonly reported reason for travel.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40104"/>
                  </a:ext>
                </a:extLst>
              </a:tr>
              <a:tr h="37084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Specimen block elements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Specimen Type (66746-9)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kern="1200" dirty="0">
                          <a:solidFill>
                            <a:srgbClr val="000000"/>
                          </a:solidFill>
                          <a:effectLst/>
                          <a:latin typeface="Calibri" panose="020F0502020204030204" pitchFamily="34" charset="0"/>
                          <a:ea typeface="+mn-ea"/>
                          <a:cs typeface="Calibri" panose="020F0502020204030204" pitchFamily="34" charset="0"/>
                        </a:rPr>
                        <a:t>Added “Images.” Images are sent to CDC for telediagnosis assistance</a:t>
                      </a:r>
                      <a:r>
                        <a:rPr lang="en-US" sz="1800" kern="1200" dirty="0">
                          <a:solidFill>
                            <a:schemeClr val="dk1"/>
                          </a:solidFill>
                          <a:effectLst/>
                          <a:latin typeface="+mn-lt"/>
                          <a:ea typeface="+mn-ea"/>
                          <a:cs typeface="+mn-cs"/>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9219402"/>
                  </a:ext>
                </a:extLst>
              </a:tr>
              <a:tr h="37084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Chemoprophylaxis Questions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Chemoprophylaxis Medication(s) (INV931)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Added “Arakoda (tafenoquine).” This medication was FDA approved for malaria chemoprophylaxis in 2019.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573830"/>
                  </a:ext>
                </a:extLst>
              </a:tr>
              <a:tr h="370840">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Treatment questions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Treatment Information (55753-8)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Added “Krintafel (tafenoquine)” and "Arakoda (tafenoquine).” Krintafel was FDA approved for malaria treatment in 2019. It is possible that Arakoda (which has the same active ingredient with a different dosage) could be used for treatment.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5459239"/>
                  </a:ext>
                </a:extLst>
              </a:tr>
            </a:tbl>
          </a:graphicData>
        </a:graphic>
      </p:graphicFrame>
      <p:sp>
        <p:nvSpPr>
          <p:cNvPr id="9" name="TextBox 8">
            <a:extLst>
              <a:ext uri="{FF2B5EF4-FFF2-40B4-BE49-F238E27FC236}">
                <a16:creationId xmlns:a16="http://schemas.microsoft.com/office/drawing/2014/main" id="{02CABD16-3114-4460-8BF2-5B1DBB0C77CB}"/>
              </a:ext>
            </a:extLst>
          </p:cNvPr>
          <p:cNvSpPr txBox="1"/>
          <p:nvPr/>
        </p:nvSpPr>
        <p:spPr>
          <a:xfrm>
            <a:off x="0" y="6398695"/>
            <a:ext cx="102692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32E63"/>
                </a:solidFill>
                <a:effectLst/>
                <a:uLnTx/>
                <a:uFillTx/>
                <a:latin typeface="Calibri" panose="020F0502020204030204"/>
                <a:ea typeface="+mn-ea"/>
                <a:cs typeface="+mn-cs"/>
              </a:rPr>
              <a:t> See </a:t>
            </a:r>
            <a:r>
              <a:rPr kumimoji="0" lang="en-US" sz="1800" b="1" i="0" u="none" strike="noStrike" kern="1200" cap="none" spc="0" normalizeH="0" baseline="0" noProof="0" dirty="0">
                <a:ln>
                  <a:noFill/>
                </a:ln>
                <a:solidFill>
                  <a:srgbClr val="532E63"/>
                </a:solidFill>
                <a:effectLst/>
                <a:uLnTx/>
                <a:uFillTx/>
                <a:latin typeface="Calibri" panose="020F0502020204030204" pitchFamily="34" charset="0"/>
                <a:ea typeface="Calibri" panose="020F0502020204030204" pitchFamily="34" charset="0"/>
                <a:cs typeface="Times New Roman" panose="02020603050405020304" pitchFamily="18" charset="0"/>
              </a:rPr>
              <a:t>Frequently Asked Questions and Answers for the Malaria Case Notification Message Mapping Guide</a:t>
            </a:r>
            <a:endParaRPr kumimoji="0" lang="en-US" sz="1800" b="0" i="0" u="none" strike="noStrike" kern="1200" cap="none" spc="0" normalizeH="0" baseline="0" noProof="0" dirty="0">
              <a:ln>
                <a:noFill/>
              </a:ln>
              <a:solidFill>
                <a:srgbClr val="532E6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05D046FF-1563-4664-BDA4-414BFE203D8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7495960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Points—General</a:t>
            </a:r>
            <a:br>
              <a:rPr lang="en-US" dirty="0"/>
            </a:br>
            <a:r>
              <a:rPr lang="en-US" dirty="0"/>
              <a:t> </a:t>
            </a:r>
          </a:p>
        </p:txBody>
      </p:sp>
      <p:sp>
        <p:nvSpPr>
          <p:cNvPr id="4" name="Content Placeholder 2"/>
          <p:cNvSpPr txBox="1">
            <a:spLocks/>
          </p:cNvSpPr>
          <p:nvPr/>
        </p:nvSpPr>
        <p:spPr>
          <a:xfrm>
            <a:off x="609600" y="1038749"/>
            <a:ext cx="10972800" cy="5181600"/>
          </a:xfrm>
          <a:prstGeom prst="rect">
            <a:avLst/>
          </a:prstGeom>
        </p:spPr>
        <p:txBody>
          <a:bodyPr lIns="91440" tIns="45720" rIns="91440" bIns="45720" anchor="t"/>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A59988"/>
              </a:buClr>
              <a:buSzTx/>
              <a:buFont typeface="Wingdings" panose="05000000000000000000" pitchFamily="2" charset="2"/>
              <a:buChar char="§"/>
              <a:tabLst/>
              <a:defRPr/>
            </a:pPr>
            <a:r>
              <a:rPr kumimoji="0" lang="en-US" sz="2650" b="0" i="0" u="none" strike="noStrike" kern="1200" cap="none" spc="0" normalizeH="0" baseline="0" noProof="0" dirty="0">
                <a:ln>
                  <a:noFill/>
                </a:ln>
                <a:solidFill>
                  <a:srgbClr val="532E63"/>
                </a:solidFill>
                <a:effectLst/>
                <a:uLnTx/>
                <a:uFillTx/>
                <a:latin typeface="Calibri" panose="020F0502020204030204"/>
                <a:ea typeface="+mn-ea"/>
                <a:cs typeface="+mn-cs"/>
              </a:rPr>
              <a:t>A subsequent episode of malaria is counted as an additional case, unless there is a treatment failure within 4 weeks of initial presentation</a:t>
            </a:r>
          </a:p>
          <a:p>
            <a:pPr>
              <a:spcBef>
                <a:spcPts val="1000"/>
              </a:spcBef>
              <a:buClr>
                <a:srgbClr val="A59988"/>
              </a:buClr>
              <a:buFont typeface="Wingdings" panose="05000000000000000000" pitchFamily="2" charset="2"/>
              <a:buChar char="§"/>
              <a:defRPr/>
            </a:pPr>
            <a:r>
              <a:rPr kumimoji="0" lang="en-US" sz="2650" b="0" i="0" u="none" strike="noStrike" kern="1200" cap="none" spc="0" normalizeH="0" baseline="0" noProof="0" dirty="0">
                <a:ln>
                  <a:noFill/>
                </a:ln>
                <a:solidFill>
                  <a:srgbClr val="532E63"/>
                </a:solidFill>
                <a:effectLst/>
                <a:uLnTx/>
                <a:uFillTx/>
                <a:latin typeface="Calibri" panose="020F0502020204030204"/>
                <a:ea typeface="+mn-ea"/>
                <a:cs typeface="+mn-cs"/>
              </a:rPr>
              <a:t>Send partial dates with YYYY being the minimally acceptable value</a:t>
            </a:r>
            <a:endParaRPr kumimoji="0" lang="en-US" sz="2650" b="0" i="0" u="none" strike="noStrike" kern="1200" cap="none" spc="0" normalizeH="0" baseline="0" noProof="0" dirty="0">
              <a:ln>
                <a:noFill/>
              </a:ln>
              <a:solidFill>
                <a:srgbClr val="532E63"/>
              </a:solidFill>
              <a:effectLst/>
              <a:uLnTx/>
              <a:uFillTx/>
              <a:latin typeface="Calibri" panose="020F0502020204030204"/>
              <a:ea typeface="+mn-ea"/>
              <a:cs typeface="Calibri"/>
            </a:endParaRPr>
          </a:p>
          <a:p>
            <a:pPr marL="856615" marR="0" lvl="1" indent="-456565"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mn-cs"/>
              </a:rPr>
              <a:t>Onset date</a:t>
            </a:r>
            <a:endPar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Calibri"/>
            </a:endParaRPr>
          </a:p>
          <a:p>
            <a:pPr marL="856615" marR="0" lvl="1" indent="-456565"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mn-cs"/>
              </a:rPr>
              <a:t>Travel history</a:t>
            </a:r>
            <a:endPar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Calibri"/>
            </a:endParaRPr>
          </a:p>
          <a:p>
            <a:pPr marR="0" lvl="0" algn="l" defTabSz="914400" rtl="0" eaLnBrk="0" fontAlgn="base" latinLnBrk="0" hangingPunct="0">
              <a:lnSpc>
                <a:spcPct val="100000"/>
              </a:lnSpc>
              <a:spcBef>
                <a:spcPts val="1000"/>
              </a:spcBef>
              <a:spcAft>
                <a:spcPct val="0"/>
              </a:spcAft>
              <a:buClr>
                <a:srgbClr val="A59988"/>
              </a:buClr>
              <a:buSzTx/>
              <a:buFont typeface="Wingdings" panose="05000000000000000000" pitchFamily="2" charset="2"/>
              <a:buChar char="§"/>
              <a:tabLst/>
              <a:defRPr/>
            </a:pPr>
            <a:r>
              <a:rPr kumimoji="0" lang="en-US" sz="2650" b="0" i="0" u="none" strike="noStrike" kern="1200" cap="none" spc="0" normalizeH="0" baseline="0" noProof="0" dirty="0">
                <a:ln>
                  <a:noFill/>
                </a:ln>
                <a:solidFill>
                  <a:srgbClr val="532E63"/>
                </a:solidFill>
                <a:effectLst/>
                <a:uLnTx/>
                <a:uFillTx/>
                <a:latin typeface="Calibri" panose="020F0502020204030204"/>
                <a:ea typeface="+mn-ea"/>
                <a:cs typeface="+mn-cs"/>
              </a:rPr>
              <a:t>For urgent cases, submit the Part 1 case report immediately</a:t>
            </a:r>
            <a:endParaRPr kumimoji="0" lang="en-US" sz="2650" b="0" i="0" u="none" strike="noStrike" kern="1200" cap="none" spc="0" normalizeH="0" baseline="0" noProof="0" dirty="0">
              <a:ln>
                <a:noFill/>
              </a:ln>
              <a:solidFill>
                <a:srgbClr val="532E63"/>
              </a:solidFill>
              <a:effectLst/>
              <a:uLnTx/>
              <a:uFillTx/>
              <a:latin typeface="Calibri" panose="020F0502020204030204"/>
              <a:ea typeface="+mn-ea"/>
              <a:cs typeface="Calibri"/>
            </a:endParaRP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mn-cs"/>
              </a:rPr>
              <a:t>  Cryptic (no valid travel history)</a:t>
            </a:r>
            <a:endPar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Calibri"/>
            </a:endParaRP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mn-cs"/>
              </a:rPr>
              <a:t>  Transfusion transmitted</a:t>
            </a:r>
            <a:endPar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Calibri"/>
            </a:endParaRP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mn-cs"/>
              </a:rPr>
              <a:t>  Congenital</a:t>
            </a:r>
            <a:endPar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Calibri"/>
            </a:endParaRP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mn-cs"/>
              </a:rPr>
              <a:t>  Fatal</a:t>
            </a:r>
            <a:endParaRPr kumimoji="0" lang="en-US" sz="2250" b="0" i="0" u="none" strike="noStrike" kern="1200" cap="none" spc="0" normalizeH="0" baseline="0" noProof="0" dirty="0">
              <a:ln>
                <a:noFill/>
              </a:ln>
              <a:solidFill>
                <a:srgbClr val="532E63"/>
              </a:solidFill>
              <a:effectLst/>
              <a:uLnTx/>
              <a:uFillTx/>
              <a:latin typeface="Calibri" panose="020F0502020204030204"/>
              <a:ea typeface="+mn-ea"/>
              <a:cs typeface="Calibri"/>
            </a:endParaRPr>
          </a:p>
          <a:p>
            <a:pPr marR="0" lvl="0" algn="l" defTabSz="1219170" rtl="0" eaLnBrk="0" fontAlgn="base" latinLnBrk="0" hangingPunct="0">
              <a:lnSpc>
                <a:spcPct val="100000"/>
              </a:lnSpc>
              <a:spcBef>
                <a:spcPts val="1000"/>
              </a:spcBef>
              <a:spcAft>
                <a:spcPct val="0"/>
              </a:spcAft>
              <a:buClr>
                <a:srgbClr val="A59988"/>
              </a:buClr>
              <a:buSzTx/>
              <a:buFont typeface="Wingdings" panose="05000000000000000000" pitchFamily="2" charset="2"/>
              <a:buChar char="§"/>
              <a:tabLst/>
              <a:defRPr/>
            </a:pPr>
            <a:r>
              <a:rPr kumimoji="0" lang="en-US" sz="2650" b="0" i="0" u="none" strike="noStrike" kern="1200" cap="none" spc="0" normalizeH="0" baseline="0" noProof="0" dirty="0">
                <a:ln>
                  <a:noFill/>
                </a:ln>
                <a:solidFill>
                  <a:srgbClr val="532E63"/>
                </a:solidFill>
                <a:effectLst/>
                <a:uLnTx/>
                <a:uFillTx/>
                <a:latin typeface="Calibri"/>
                <a:ea typeface="+mn-ea"/>
                <a:cs typeface="Calibri"/>
              </a:rPr>
              <a:t>For standard cases, submit the case report after the Part 2, 4-week follow-up is completed</a:t>
            </a:r>
          </a:p>
          <a:p>
            <a:pPr marL="456565" marR="0" lvl="0" indent="-456565"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467"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Calibri" panose="020F0502020204030204" pitchFamily="34" charset="0"/>
            </a:endParaRPr>
          </a:p>
          <a:p>
            <a:pPr marL="0" marR="0" lvl="0" indent="0" algn="l" defTabSz="121917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1867"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Calibri" panose="020F0502020204030204" pitchFamily="34" charset="0"/>
            </a:endParaRPr>
          </a:p>
          <a:p>
            <a:pPr marL="456565" marR="0" lvl="0" indent="-456565"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67"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Calibri" panose="020F0502020204030204" pitchFamily="34" charset="0"/>
            </a:endParaRPr>
          </a:p>
          <a:p>
            <a:pPr marL="456565" marR="0" lvl="0" indent="-456565"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67"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Calibri" panose="020F0502020204030204" pitchFamily="34" charset="0"/>
            </a:endParaRPr>
          </a:p>
        </p:txBody>
      </p:sp>
      <p:sp>
        <p:nvSpPr>
          <p:cNvPr id="5" name="Slide Number Placeholder 2">
            <a:extLst>
              <a:ext uri="{FF2B5EF4-FFF2-40B4-BE49-F238E27FC236}">
                <a16:creationId xmlns:a16="http://schemas.microsoft.com/office/drawing/2014/main" id="{50005084-6080-4303-8AB8-200A60C0604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967755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Key Implementation Points—Multiple Labs</a:t>
            </a:r>
            <a:br>
              <a:rPr lang="en-US" dirty="0"/>
            </a:br>
            <a:endParaRPr lang="en-US" dirty="0"/>
          </a:p>
        </p:txBody>
      </p:sp>
      <p:sp>
        <p:nvSpPr>
          <p:cNvPr id="4" name="Content Placeholder 2"/>
          <p:cNvSpPr txBox="1">
            <a:spLocks/>
          </p:cNvSpPr>
          <p:nvPr/>
        </p:nvSpPr>
        <p:spPr>
          <a:xfrm>
            <a:off x="359663" y="1048574"/>
            <a:ext cx="11472672" cy="51816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A59988"/>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532E63"/>
                </a:solidFill>
                <a:effectLst/>
                <a:uLnTx/>
                <a:uFillTx/>
                <a:latin typeface="Calibri" panose="020F0502020204030204"/>
                <a:ea typeface="+mn-ea"/>
                <a:cs typeface="+mn-cs"/>
              </a:rPr>
              <a:t>Complete a minimum of one positive malaria diagnostic test </a:t>
            </a: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Confirmed cases: Microscopy, PCR</a:t>
            </a: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Suspected cases: RDT+ only </a:t>
            </a: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Nonstandard tests: IFA, Quest Diagnostics: non-differentiating malaria/Babesia/other blood parasites</a:t>
            </a:r>
          </a:p>
          <a:p>
            <a:pPr marR="0" lvl="0" algn="l" defTabSz="914400" rtl="0" eaLnBrk="0" fontAlgn="base" latinLnBrk="0" hangingPunct="0">
              <a:lnSpc>
                <a:spcPct val="100000"/>
              </a:lnSpc>
              <a:spcBef>
                <a:spcPts val="1000"/>
              </a:spcBef>
              <a:spcAft>
                <a:spcPct val="0"/>
              </a:spcAft>
              <a:buClr>
                <a:srgbClr val="A59988"/>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532E63"/>
                </a:solidFill>
                <a:effectLst/>
                <a:uLnTx/>
                <a:uFillTx/>
                <a:latin typeface="Calibri" panose="020F0502020204030204"/>
                <a:ea typeface="+mn-ea"/>
                <a:cs typeface="+mn-cs"/>
              </a:rPr>
              <a:t>It is preferable to include the following: </a:t>
            </a: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Blood smear with the highest percentage parasitemia</a:t>
            </a: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The test that indicates the </a:t>
            </a:r>
            <a:r>
              <a:rPr kumimoji="0" lang="en-US" sz="2000" b="0" i="1" u="none" strike="noStrike" kern="1200" cap="none" spc="0" normalizeH="0" baseline="0" noProof="0" dirty="0">
                <a:ln>
                  <a:noFill/>
                </a:ln>
                <a:solidFill>
                  <a:srgbClr val="532E63"/>
                </a:solidFill>
                <a:effectLst/>
                <a:uLnTx/>
                <a:uFillTx/>
                <a:latin typeface="Calibri" panose="020F0502020204030204"/>
                <a:ea typeface="+mn-ea"/>
                <a:cs typeface="+mn-cs"/>
              </a:rPr>
              <a:t>Plasmodium</a:t>
            </a: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 species</a:t>
            </a: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A confirmatory PCR with species determined (if applicable)</a:t>
            </a:r>
          </a:p>
          <a:p>
            <a:pPr marR="0" lvl="0" algn="l" defTabSz="914400" rtl="0" eaLnBrk="0" fontAlgn="base" latinLnBrk="0" hangingPunct="0">
              <a:lnSpc>
                <a:spcPct val="100000"/>
              </a:lnSpc>
              <a:spcBef>
                <a:spcPts val="1000"/>
              </a:spcBef>
              <a:spcAft>
                <a:spcPct val="0"/>
              </a:spcAft>
              <a:buClr>
                <a:srgbClr val="A59988"/>
              </a:buClr>
              <a:buSzTx/>
              <a:buFont typeface="Wingdings" panose="05000000000000000000" pitchFamily="2" charset="2"/>
              <a:buChar char="§"/>
              <a:tabLst/>
              <a:defRPr/>
            </a:pPr>
            <a:r>
              <a:rPr kumimoji="0" lang="en-US" sz="2400" b="0" i="1" u="none" strike="noStrike" kern="1200" cap="none" spc="0" normalizeH="0" baseline="0" noProof="0" dirty="0">
                <a:ln>
                  <a:noFill/>
                </a:ln>
                <a:solidFill>
                  <a:srgbClr val="532E63"/>
                </a:solidFill>
                <a:effectLst/>
                <a:uLnTx/>
                <a:uFillTx/>
                <a:latin typeface="Calibri" panose="020F0502020204030204"/>
                <a:ea typeface="+mn-ea"/>
                <a:cs typeface="+mn-cs"/>
              </a:rPr>
              <a:t>Plasmodium</a:t>
            </a:r>
            <a:r>
              <a:rPr kumimoji="0" lang="en-US" sz="2400" b="0" i="0" u="none" strike="noStrike" kern="1200" cap="none" spc="0" normalizeH="0" baseline="0" noProof="0" dirty="0">
                <a:ln>
                  <a:noFill/>
                </a:ln>
                <a:solidFill>
                  <a:srgbClr val="532E63"/>
                </a:solidFill>
                <a:effectLst/>
                <a:uLnTx/>
                <a:uFillTx/>
                <a:latin typeface="Calibri" panose="020F0502020204030204"/>
                <a:ea typeface="+mn-ea"/>
                <a:cs typeface="+mn-cs"/>
              </a:rPr>
              <a:t> species: </a:t>
            </a: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If labs have conflicting results, report only the test with the true result </a:t>
            </a:r>
          </a:p>
          <a:p>
            <a:pPr marR="0" lvl="2" algn="l" defTabSz="914400" rtl="0" eaLnBrk="0" fontAlgn="base" latinLnBrk="0" hangingPunct="0">
              <a:lnSpc>
                <a:spcPct val="100000"/>
              </a:lnSpc>
              <a:spcBef>
                <a:spcPct val="20000"/>
              </a:spcBef>
              <a:spcAft>
                <a:spcPct val="0"/>
              </a:spcAft>
              <a:buClr>
                <a:srgbClr val="D59F0F"/>
              </a:buClr>
              <a:buSzTx/>
              <a:tabLst/>
              <a:defRPr/>
            </a:pPr>
            <a:r>
              <a:rPr kumimoji="0" lang="en-US" sz="1600" b="0" i="0" u="none" strike="noStrike" kern="1200" cap="none" spc="0" normalizeH="0" baseline="0" noProof="0" dirty="0">
                <a:ln>
                  <a:noFill/>
                </a:ln>
                <a:solidFill>
                  <a:srgbClr val="532E63"/>
                </a:solidFill>
                <a:effectLst/>
                <a:uLnTx/>
                <a:uFillTx/>
                <a:latin typeface="Calibri" panose="020F0502020204030204"/>
                <a:ea typeface="+mn-ea"/>
                <a:cs typeface="+mn-cs"/>
              </a:rPr>
              <a:t>For species determination, PCR is more reliable than microscopy</a:t>
            </a:r>
          </a:p>
          <a:p>
            <a:pPr marR="0" lvl="2" algn="l" defTabSz="914400" rtl="0" eaLnBrk="0" fontAlgn="base" latinLnBrk="0" hangingPunct="0">
              <a:lnSpc>
                <a:spcPct val="100000"/>
              </a:lnSpc>
              <a:spcBef>
                <a:spcPct val="20000"/>
              </a:spcBef>
              <a:spcAft>
                <a:spcPct val="0"/>
              </a:spcAft>
              <a:buClr>
                <a:srgbClr val="D59F0F"/>
              </a:buClr>
              <a:buSzTx/>
              <a:tabLst/>
              <a:defRPr/>
            </a:pPr>
            <a:r>
              <a:rPr kumimoji="0" lang="en-US" sz="1600" b="0" i="0" u="none" strike="noStrike" kern="1200" cap="none" spc="0" normalizeH="0" baseline="0" noProof="0" dirty="0">
                <a:ln>
                  <a:noFill/>
                </a:ln>
                <a:solidFill>
                  <a:srgbClr val="532E63"/>
                </a:solidFill>
                <a:effectLst/>
                <a:uLnTx/>
                <a:uFillTx/>
                <a:latin typeface="Calibri" panose="020F0502020204030204"/>
                <a:ea typeface="+mn-ea"/>
                <a:cs typeface="+mn-cs"/>
              </a:rPr>
              <a:t>Reference lab results are more reliable than those from a hospital or clinic lab</a:t>
            </a: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Select multiple species for mixed infections where more than one species is detected</a:t>
            </a:r>
          </a:p>
          <a:p>
            <a:pPr marR="0" lvl="1" algn="l" defTabSz="914400" rtl="0" eaLnBrk="0" fontAlgn="base" latinLnBrk="0" hangingPunct="0">
              <a:lnSpc>
                <a:spcPct val="100000"/>
              </a:lnSpc>
              <a:spcBef>
                <a:spcPct val="20000"/>
              </a:spcBef>
              <a:spcAft>
                <a:spcPct val="0"/>
              </a:spcAft>
              <a:buClr>
                <a:srgbClr val="5E9732"/>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If there is a suspicion toward a particular species (e.g. "non-</a:t>
            </a:r>
            <a:r>
              <a:rPr kumimoji="0" lang="en-US" sz="2000" b="0" i="1" u="none" strike="noStrike" kern="1200" cap="none" spc="0" normalizeH="0" baseline="0" noProof="0" dirty="0">
                <a:ln>
                  <a:noFill/>
                </a:ln>
                <a:solidFill>
                  <a:srgbClr val="532E63"/>
                </a:solidFill>
                <a:effectLst/>
                <a:uLnTx/>
                <a:uFillTx/>
                <a:latin typeface="Calibri" panose="020F0502020204030204"/>
                <a:ea typeface="+mn-ea"/>
                <a:cs typeface="+mn-cs"/>
              </a:rPr>
              <a:t>falciparum</a:t>
            </a: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 select "Not determined" and "Other" and then write “</a:t>
            </a:r>
            <a:r>
              <a:rPr kumimoji="0" lang="en-US" sz="2000" b="0" i="0" u="none" strike="noStrike" kern="1200" cap="none" spc="0" normalizeH="0" baseline="0" noProof="0" dirty="0">
                <a:ln>
                  <a:noFill/>
                </a:ln>
                <a:solidFill>
                  <a:srgbClr val="532E63"/>
                </a:solidFill>
                <a:effectLst/>
                <a:uLnTx/>
                <a:uFillTx/>
                <a:latin typeface="Calibri" panose="020F0502020204030204" pitchFamily="34" charset="0"/>
                <a:ea typeface="+mn-ea"/>
                <a:cs typeface="+mn-cs"/>
              </a:rPr>
              <a:t>non-</a:t>
            </a:r>
            <a:r>
              <a:rPr kumimoji="0" lang="en-US" sz="2000" b="0" i="1" u="none" strike="noStrike" kern="1200" cap="none" spc="0" normalizeH="0" baseline="0" noProof="0" dirty="0">
                <a:ln>
                  <a:noFill/>
                </a:ln>
                <a:solidFill>
                  <a:srgbClr val="532E63"/>
                </a:solidFill>
                <a:effectLst/>
                <a:uLnTx/>
                <a:uFillTx/>
                <a:latin typeface="Calibri" panose="020F0502020204030204" pitchFamily="34" charset="0"/>
                <a:ea typeface="+mn-ea"/>
                <a:cs typeface="+mn-cs"/>
              </a:rPr>
              <a:t>falciparum</a:t>
            </a:r>
            <a:r>
              <a:rPr kumimoji="0" lang="en-US" sz="2000" b="0" i="0" u="none" strike="noStrike" kern="1200" cap="none" spc="0" normalizeH="0" baseline="0" noProof="0" dirty="0">
                <a:ln>
                  <a:noFill/>
                </a:ln>
                <a:solidFill>
                  <a:srgbClr val="532E63"/>
                </a:solidFill>
                <a:effectLst/>
                <a:uLnTx/>
                <a:uFillTx/>
                <a:latin typeface="Calibri" panose="020F0502020204030204" pitchFamily="34" charset="0"/>
                <a:ea typeface="+mn-ea"/>
                <a:cs typeface="+mn-cs"/>
              </a:rPr>
              <a:t>” </a:t>
            </a:r>
            <a:r>
              <a:rPr kumimoji="0" lang="en-US" sz="2000" b="0" i="0" u="none" strike="noStrike" kern="1200" cap="none" spc="0" normalizeH="0" baseline="0" noProof="0" dirty="0">
                <a:ln>
                  <a:noFill/>
                </a:ln>
                <a:solidFill>
                  <a:srgbClr val="532E63"/>
                </a:solidFill>
                <a:effectLst/>
                <a:uLnTx/>
                <a:uFillTx/>
                <a:latin typeface="Calibri" panose="020F0502020204030204"/>
                <a:ea typeface="+mn-ea"/>
                <a:cs typeface="+mn-cs"/>
              </a:rPr>
              <a:t>in the "Other species, specify" section</a:t>
            </a:r>
            <a:endParaRPr kumimoji="0" lang="en-US" sz="1600" b="0" i="0" u="none" strike="noStrike" kern="1200" cap="none" spc="0" normalizeH="0" baseline="0" noProof="0" dirty="0">
              <a:ln>
                <a:noFill/>
              </a:ln>
              <a:solidFill>
                <a:srgbClr val="00040C"/>
              </a:solidFill>
              <a:effectLst/>
              <a:uLnTx/>
              <a:uFillTx/>
              <a:latin typeface="Calibri" panose="020F0502020204030204" pitchFamily="34" charset="0"/>
              <a:ea typeface="+mn-ea"/>
              <a:cs typeface="+mn-cs"/>
            </a:endParaRPr>
          </a:p>
          <a:p>
            <a:pPr marL="457189" marR="0" lvl="0" indent="-457189"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40C"/>
              </a:solidFill>
              <a:effectLst/>
              <a:uLnTx/>
              <a:uFillTx/>
              <a:latin typeface="Calibri" panose="020F0502020204030204" pitchFamily="34" charset="0"/>
              <a:ea typeface="+mn-ea"/>
              <a:cs typeface="+mn-cs"/>
            </a:endParaRPr>
          </a:p>
          <a:p>
            <a:pPr marL="457189" marR="0" lvl="0" indent="-457189"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40C"/>
              </a:solidFill>
              <a:effectLst/>
              <a:uLnTx/>
              <a:uFillTx/>
              <a:latin typeface="Calibri" panose="020F0502020204030204" pitchFamily="34" charset="0"/>
              <a:ea typeface="+mn-ea"/>
              <a:cs typeface="+mn-cs"/>
            </a:endParaRPr>
          </a:p>
          <a:p>
            <a:pPr marL="76198" marR="0" lvl="0" indent="0" algn="l" defTabSz="121917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40C"/>
                </a:solidFill>
                <a:effectLst/>
                <a:uLnTx/>
                <a:uFillTx/>
                <a:latin typeface="Calibri" panose="020F0502020204030204" pitchFamily="34" charset="0"/>
                <a:ea typeface="+mn-ea"/>
                <a:cs typeface="+mn-cs"/>
              </a:rPr>
              <a:t>  </a:t>
            </a:r>
          </a:p>
          <a:p>
            <a:pPr marL="457189" marR="0" lvl="0" indent="-457189"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mn-cs"/>
            </a:endParaRPr>
          </a:p>
          <a:p>
            <a:pPr marL="0" marR="0" lvl="0" indent="0" algn="l" defTabSz="121917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mn-cs"/>
            </a:endParaRPr>
          </a:p>
          <a:p>
            <a:pPr marL="457189" marR="0" lvl="0" indent="-457189"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mn-cs"/>
            </a:endParaRPr>
          </a:p>
          <a:p>
            <a:pPr marL="457189" marR="0" lvl="0" indent="-457189"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A870ADA1-3657-4DAC-985C-A32C2A46D7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32834" y="3227026"/>
            <a:ext cx="4167850" cy="1382604"/>
          </a:xfrm>
          <a:prstGeom prst="rect">
            <a:avLst/>
          </a:prstGeom>
        </p:spPr>
      </p:pic>
      <p:pic>
        <p:nvPicPr>
          <p:cNvPr id="6" name="Picture 5">
            <a:extLst>
              <a:ext uri="{FF2B5EF4-FFF2-40B4-BE49-F238E27FC236}">
                <a16:creationId xmlns:a16="http://schemas.microsoft.com/office/drawing/2014/main" id="{49A719B7-A8E3-4E80-AB2E-A71DE5FB7A76}"/>
              </a:ext>
              <a:ext uri="{C183D7F6-B498-43B3-948B-1728B52AA6E4}">
                <adec:decorative xmlns:adec="http://schemas.microsoft.com/office/drawing/2017/decorative" val="1"/>
              </a:ext>
            </a:extLst>
          </p:cNvPr>
          <p:cNvPicPr>
            <a:picLocks noChangeAspect="1"/>
          </p:cNvPicPr>
          <p:nvPr/>
        </p:nvPicPr>
        <p:blipFill rotWithShape="1">
          <a:blip r:embed="rId4"/>
          <a:srcRect l="61373" t="32323" r="12402" b="18183"/>
          <a:stretch/>
        </p:blipFill>
        <p:spPr>
          <a:xfrm rot="5400000">
            <a:off x="9523224" y="-76891"/>
            <a:ext cx="2052544" cy="2565681"/>
          </a:xfrm>
          <a:prstGeom prst="rect">
            <a:avLst/>
          </a:prstGeom>
        </p:spPr>
      </p:pic>
      <p:sp>
        <p:nvSpPr>
          <p:cNvPr id="7" name="Slide Number Placeholder 2">
            <a:extLst>
              <a:ext uri="{FF2B5EF4-FFF2-40B4-BE49-F238E27FC236}">
                <a16:creationId xmlns:a16="http://schemas.microsoft.com/office/drawing/2014/main" id="{A5B8F0C8-AE71-4E66-AC2D-5A243476078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831935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0616873" cy="4530725"/>
          </a:xfrm>
        </p:spPr>
        <p:txBody>
          <a:bodyPr vert="horz" lIns="91440" tIns="45720" rIns="91440" bIns="45720" rtlCol="0" anchor="t">
            <a:normAutofit/>
          </a:bodyPr>
          <a:lstStyle/>
          <a:p>
            <a:r>
              <a:rPr lang="en-US" dirty="0"/>
              <a:t>Agenda</a:t>
            </a:r>
          </a:p>
          <a:p>
            <a:pPr marL="290195" lvl="1" indent="-290195">
              <a:lnSpc>
                <a:spcPct val="100000"/>
              </a:lnSpc>
            </a:pPr>
            <a:r>
              <a:rPr lang="en-US" dirty="0"/>
              <a:t>NNDSS Updates and Announcements</a:t>
            </a:r>
            <a:endParaRPr lang="en-US" dirty="0">
              <a:cs typeface="Calibri"/>
            </a:endParaRPr>
          </a:p>
          <a:p>
            <a:pPr marL="290195" lvl="1" indent="-290195">
              <a:lnSpc>
                <a:spcPct val="100000"/>
              </a:lnSpc>
            </a:pPr>
            <a:r>
              <a:rPr lang="en-US" dirty="0">
                <a:cs typeface="Calibri"/>
              </a:rPr>
              <a:t>Overview of Malaria, Babesiosis, and Trichinellosis HL7 Case Notification Messages </a:t>
            </a:r>
          </a:p>
          <a:p>
            <a:pPr marL="914082" lvl="3" indent="-290195">
              <a:lnSpc>
                <a:spcPct val="100000"/>
              </a:lnSpc>
              <a:spcBef>
                <a:spcPts val="0"/>
              </a:spcBef>
              <a:spcAft>
                <a:spcPts val="0"/>
              </a:spcAft>
            </a:pPr>
            <a:r>
              <a:rPr lang="en-US" sz="2400" dirty="0">
                <a:cs typeface="Calibri"/>
              </a:rPr>
              <a:t>Kimberly Mace, Division of Parasitic Diseases and Malaria, CDC</a:t>
            </a:r>
          </a:p>
          <a:p>
            <a:pPr marL="914082" lvl="3" indent="-290195">
              <a:lnSpc>
                <a:spcPct val="100000"/>
              </a:lnSpc>
              <a:spcBef>
                <a:spcPts val="0"/>
              </a:spcBef>
              <a:spcAft>
                <a:spcPts val="0"/>
              </a:spcAft>
            </a:pPr>
            <a:r>
              <a:rPr lang="en-US" sz="2400" dirty="0">
                <a:cs typeface="Calibri"/>
              </a:rPr>
              <a:t>Megan Swanson, Division of Parasitic Diseases and Malaria, CDC</a:t>
            </a:r>
          </a:p>
          <a:p>
            <a:pPr marL="914082" lvl="3" indent="-290195">
              <a:lnSpc>
                <a:spcPct val="100000"/>
              </a:lnSpc>
              <a:spcBef>
                <a:spcPts val="0"/>
              </a:spcBef>
              <a:spcAft>
                <a:spcPts val="0"/>
              </a:spcAft>
            </a:pPr>
            <a:r>
              <a:rPr lang="en-US" sz="2400" dirty="0">
                <a:cs typeface="Calibri"/>
              </a:rPr>
              <a:t>Lauren Ahart, Division of Parasitic Diseases and Malaria, CDC</a:t>
            </a:r>
          </a:p>
          <a:p>
            <a:pPr marL="290195" lvl="1" indent="-290195">
              <a:lnSpc>
                <a:spcPct val="100000"/>
              </a:lnSpc>
            </a:pPr>
            <a:r>
              <a:rPr lang="en-US" dirty="0">
                <a:cs typeface="Calibri"/>
              </a:rPr>
              <a:t>Questions and Answers</a:t>
            </a:r>
          </a:p>
        </p:txBody>
      </p:sp>
      <p:pic>
        <p:nvPicPr>
          <p:cNvPr id="4" name="Picture 3" descr="Agenda&#10;&#10;Two people meeting at a table" title="Agenda">
            <a:extLst>
              <a:ext uri="{FF2B5EF4-FFF2-40B4-BE49-F238E27FC236}">
                <a16:creationId xmlns:a16="http://schemas.microsoft.com/office/drawing/2014/main" id="{D30AAAE0-0C5E-3D4E-B7DE-B08D54B06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620" y="213840"/>
            <a:ext cx="2753820" cy="1899123"/>
          </a:xfrm>
          <a:prstGeom prst="rect">
            <a:avLst/>
          </a:prstGeom>
          <a:solidFill>
            <a:srgbClr val="005DAB"/>
          </a:solidFill>
        </p:spPr>
      </p:pic>
      <p:sp>
        <p:nvSpPr>
          <p:cNvPr id="6" name="Slide Number Placeholder 2">
            <a:extLst>
              <a:ext uri="{FF2B5EF4-FFF2-40B4-BE49-F238E27FC236}">
                <a16:creationId xmlns:a16="http://schemas.microsoft.com/office/drawing/2014/main" id="{4530FC83-B5CA-BD40-A453-29445A713BA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0"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E02F0E69-A4A9-5E4F-9165-3DE8E339D400}"/>
              </a:ext>
            </a:extLst>
          </p:cNvPr>
          <p:cNvSpPr>
            <a:spLocks noGrp="1"/>
          </p:cNvSpPr>
          <p:nvPr>
            <p:ph type="title" idx="4294967295"/>
          </p:nvPr>
        </p:nvSpPr>
        <p:spPr>
          <a:xfrm>
            <a:off x="838200" y="-6833"/>
            <a:ext cx="10515600" cy="1325563"/>
          </a:xfrm>
        </p:spPr>
        <p:txBody>
          <a:bodyPr>
            <a:normAutofit/>
          </a:bodyPr>
          <a:lstStyle/>
          <a:p>
            <a:r>
              <a:rPr lang="en-US" sz="1000" dirty="0">
                <a:solidFill>
                  <a:schemeClr val="bg1"/>
                </a:solidFill>
              </a:rPr>
              <a:t>Agenda</a:t>
            </a:r>
          </a:p>
        </p:txBody>
      </p:sp>
      <p:sp>
        <p:nvSpPr>
          <p:cNvPr id="7" name="Slide Number Placeholder 2">
            <a:extLst>
              <a:ext uri="{FF2B5EF4-FFF2-40B4-BE49-F238E27FC236}">
                <a16:creationId xmlns:a16="http://schemas.microsoft.com/office/drawing/2014/main" id="{33BB7EA9-F6F5-4670-91C9-522DA292B25E}"/>
              </a:ext>
            </a:extLst>
          </p:cNvPr>
          <p:cNvSpPr txBox="1">
            <a:spLocks/>
          </p:cNvSpPr>
          <p:nvPr/>
        </p:nvSpPr>
        <p:spPr>
          <a:xfrm>
            <a:off x="8610600"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0728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Babesiosis </a:t>
            </a:r>
            <a:r>
              <a:rPr lang="en-US" dirty="0"/>
              <a:t>Background and Implementation </a:t>
            </a:r>
          </a:p>
        </p:txBody>
      </p:sp>
      <p:sp>
        <p:nvSpPr>
          <p:cNvPr id="3" name="Subtitle 2">
            <a:extLst>
              <a:ext uri="{FF2B5EF4-FFF2-40B4-BE49-F238E27FC236}">
                <a16:creationId xmlns:a16="http://schemas.microsoft.com/office/drawing/2014/main" id="{0102C977-6CA1-4249-A933-663CA8229094}"/>
              </a:ext>
            </a:extLst>
          </p:cNvPr>
          <p:cNvSpPr>
            <a:spLocks noGrp="1"/>
          </p:cNvSpPr>
          <p:nvPr>
            <p:ph type="subTitle" idx="1"/>
          </p:nvPr>
        </p:nvSpPr>
        <p:spPr/>
        <p:txBody>
          <a:bodyPr>
            <a:normAutofit lnSpcReduction="10000"/>
          </a:bodyPr>
          <a:lstStyle/>
          <a:p>
            <a:r>
              <a:rPr lang="en-US" dirty="0"/>
              <a:t>Megan Swanson, MPH</a:t>
            </a:r>
          </a:p>
          <a:p>
            <a:endParaRPr lang="en-US" dirty="0"/>
          </a:p>
        </p:txBody>
      </p:sp>
      <p:sp>
        <p:nvSpPr>
          <p:cNvPr id="5" name="Text Placeholder 4">
            <a:extLst>
              <a:ext uri="{FF2B5EF4-FFF2-40B4-BE49-F238E27FC236}">
                <a16:creationId xmlns:a16="http://schemas.microsoft.com/office/drawing/2014/main" id="{796F0C51-17E9-4869-941E-C36B5FA3BE46}"/>
              </a:ext>
            </a:extLst>
          </p:cNvPr>
          <p:cNvSpPr>
            <a:spLocks noGrp="1"/>
          </p:cNvSpPr>
          <p:nvPr>
            <p:ph type="body" sz="quarter" idx="10"/>
          </p:nvPr>
        </p:nvSpPr>
        <p:spPr>
          <a:xfrm>
            <a:off x="609600" y="3946019"/>
            <a:ext cx="5575054" cy="1295400"/>
          </a:xfrm>
        </p:spPr>
        <p:txBody>
          <a:bodyPr/>
          <a:lstStyle/>
          <a:p>
            <a:r>
              <a:rPr lang="en-US" b="1" dirty="0"/>
              <a:t>Parasitic Diseases Branch, Division of Parasitic Diseases and Malaria</a:t>
            </a:r>
            <a:endParaRPr lang="en-US" dirty="0"/>
          </a:p>
          <a:p>
            <a:endParaRPr lang="en-US" dirty="0"/>
          </a:p>
        </p:txBody>
      </p:sp>
      <p:pic>
        <p:nvPicPr>
          <p:cNvPr id="4" name="Picture 3" descr="Choropleth map of reported babesiosis cases in the United States in 2019">
            <a:extLst>
              <a:ext uri="{FF2B5EF4-FFF2-40B4-BE49-F238E27FC236}">
                <a16:creationId xmlns:a16="http://schemas.microsoft.com/office/drawing/2014/main" id="{F5EB64E7-9A41-409F-955E-B83DF12A5CBA}"/>
              </a:ext>
            </a:extLst>
          </p:cNvPr>
          <p:cNvPicPr/>
          <p:nvPr/>
        </p:nvPicPr>
        <p:blipFill rotWithShape="1">
          <a:blip r:embed="rId3">
            <a:extLst>
              <a:ext uri="{28A0092B-C50C-407E-A947-70E740481C1C}">
                <a14:useLocalDpi xmlns:a14="http://schemas.microsoft.com/office/drawing/2010/main" val="0"/>
              </a:ext>
            </a:extLst>
          </a:blip>
          <a:srcRect b="10499"/>
          <a:stretch/>
        </p:blipFill>
        <p:spPr bwMode="auto">
          <a:xfrm>
            <a:off x="5967663" y="2541850"/>
            <a:ext cx="6072359" cy="42304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B4D50615-A592-4C76-AF52-28AF9C1DB16A}"/>
              </a:ext>
            </a:extLst>
          </p:cNvPr>
          <p:cNvSpPr txBox="1"/>
          <p:nvPr/>
        </p:nvSpPr>
        <p:spPr>
          <a:xfrm>
            <a:off x="6591722" y="2582350"/>
            <a:ext cx="5448300" cy="276999"/>
          </a:xfrm>
          <a:prstGeom prst="rect">
            <a:avLst/>
          </a:prstGeom>
          <a:noFill/>
          <a:ln>
            <a:solidFill>
              <a:srgbClr val="532E6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32E63"/>
                </a:solidFill>
                <a:effectLst/>
                <a:uLnTx/>
                <a:uFillTx/>
                <a:latin typeface="Calibri" panose="020F0502020204030204"/>
                <a:ea typeface="+mn-ea"/>
                <a:cs typeface="+mn-cs"/>
              </a:rPr>
              <a:t>Number of reported cases of babesiosis, by county of residence – 40 states, 2019</a:t>
            </a:r>
          </a:p>
        </p:txBody>
      </p:sp>
    </p:spTree>
    <p:extLst>
      <p:ext uri="{BB962C8B-B14F-4D97-AF65-F5344CB8AC3E}">
        <p14:creationId xmlns:p14="http://schemas.microsoft.com/office/powerpoint/2010/main" val="12248457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819870"/>
          </a:xfrm>
        </p:spPr>
        <p:txBody>
          <a:bodyPr/>
          <a:lstStyle/>
          <a:p>
            <a:r>
              <a:rPr lang="en-US" dirty="0"/>
              <a:t>CDC Babesiosis Program </a:t>
            </a:r>
          </a:p>
        </p:txBody>
      </p:sp>
      <p:sp>
        <p:nvSpPr>
          <p:cNvPr id="3" name="Content Placeholder 2"/>
          <p:cNvSpPr>
            <a:spLocks noGrp="1"/>
          </p:cNvSpPr>
          <p:nvPr>
            <p:ph type="body" sz="quarter" idx="10"/>
          </p:nvPr>
        </p:nvSpPr>
        <p:spPr>
          <a:xfrm>
            <a:off x="526867" y="1454726"/>
            <a:ext cx="7910551" cy="4952461"/>
          </a:xfrm>
        </p:spPr>
        <p:txBody>
          <a:bodyPr>
            <a:noAutofit/>
          </a:bodyPr>
          <a:lstStyle/>
          <a:p>
            <a:pPr marL="0" indent="0">
              <a:buNone/>
            </a:pPr>
            <a:r>
              <a:rPr lang="en-US" sz="2400" b="1" dirty="0"/>
              <a:t>Babesiosis is a tickborne intraerythrocytic parasite endemic in parts of the United States, especially the Northeast and upper Midwest, but does occur elsewhere </a:t>
            </a:r>
          </a:p>
          <a:p>
            <a:r>
              <a:rPr lang="en-US" sz="2400" b="1" dirty="0"/>
              <a:t>Conduct surveillance and data analyses on cases of babesiosis reported in the U.S. </a:t>
            </a:r>
          </a:p>
          <a:p>
            <a:r>
              <a:rPr lang="en-US" sz="2400" b="1" dirty="0"/>
              <a:t>Provide prevention information and technical assistance to health care providers</a:t>
            </a:r>
          </a:p>
          <a:p>
            <a:r>
              <a:rPr lang="en-US" sz="2400" b="1" dirty="0"/>
              <a:t>Collaborate with state/jurisdictional health departments and other federal agencies upon request to investigate: </a:t>
            </a:r>
          </a:p>
          <a:p>
            <a:pPr lvl="1">
              <a:spcBef>
                <a:spcPts val="0"/>
              </a:spcBef>
            </a:pPr>
            <a:r>
              <a:rPr lang="en-US" sz="2400" dirty="0"/>
              <a:t>Deaths attributable to babesiosis </a:t>
            </a:r>
          </a:p>
          <a:p>
            <a:pPr lvl="1">
              <a:spcBef>
                <a:spcPts val="0"/>
              </a:spcBef>
            </a:pPr>
            <a:r>
              <a:rPr lang="en-US" sz="2400" dirty="0"/>
              <a:t>Cases arising from unusual routes of transmission</a:t>
            </a:r>
          </a:p>
          <a:p>
            <a:pPr marL="457200" lvl="1" indent="0">
              <a:spcBef>
                <a:spcPts val="0"/>
              </a:spcBef>
              <a:buNone/>
            </a:pPr>
            <a:r>
              <a:rPr lang="en-US" sz="2400" dirty="0"/>
              <a:t> </a:t>
            </a:r>
          </a:p>
        </p:txBody>
      </p:sp>
      <p:pic>
        <p:nvPicPr>
          <p:cNvPr id="4" name="Picture 2">
            <a:extLst>
              <a:ext uri="{FF2B5EF4-FFF2-40B4-BE49-F238E27FC236}">
                <a16:creationId xmlns:a16="http://schemas.microsoft.com/office/drawing/2014/main" id="{A8A39D4B-85E0-4372-B1B5-17E3FAB1006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27069" y="1821687"/>
            <a:ext cx="3214625" cy="32146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2">
            <a:extLst>
              <a:ext uri="{FF2B5EF4-FFF2-40B4-BE49-F238E27FC236}">
                <a16:creationId xmlns:a16="http://schemas.microsoft.com/office/drawing/2014/main" id="{EFFED557-B911-4DD3-833B-F0FD7EB01E7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2988796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MMG Changes: Babesiosis Repeating Data Elements</a:t>
            </a:r>
            <a:endParaRPr lang="en-US" strike="sngStrike" dirty="0"/>
          </a:p>
        </p:txBody>
      </p:sp>
      <p:sp>
        <p:nvSpPr>
          <p:cNvPr id="3" name="Content Placeholder 2"/>
          <p:cNvSpPr>
            <a:spLocks noGrp="1"/>
          </p:cNvSpPr>
          <p:nvPr>
            <p:ph type="body" sz="quarter" idx="10"/>
          </p:nvPr>
        </p:nvSpPr>
        <p:spPr>
          <a:xfrm>
            <a:off x="146304" y="1543792"/>
            <a:ext cx="11753088" cy="5039888"/>
          </a:xfrm>
        </p:spPr>
        <p:txBody>
          <a:bodyPr>
            <a:normAutofit/>
          </a:bodyPr>
          <a:lstStyle/>
          <a:p>
            <a:pPr lvl="1"/>
            <a:r>
              <a:rPr lang="en-US" dirty="0"/>
              <a:t>Physician </a:t>
            </a:r>
          </a:p>
          <a:p>
            <a:pPr lvl="1"/>
            <a:r>
              <a:rPr lang="en-US" dirty="0"/>
              <a:t>Date of Previous Illness</a:t>
            </a:r>
          </a:p>
          <a:p>
            <a:pPr lvl="1"/>
            <a:r>
              <a:rPr lang="en-US" dirty="0"/>
              <a:t>Clinical Manifestation</a:t>
            </a:r>
          </a:p>
          <a:p>
            <a:pPr lvl="1"/>
            <a:r>
              <a:rPr lang="en-US" dirty="0"/>
              <a:t>Blood Transfusion/Donation</a:t>
            </a:r>
          </a:p>
          <a:p>
            <a:pPr lvl="1"/>
            <a:r>
              <a:rPr lang="en-US" dirty="0"/>
              <a:t>Tick Bite</a:t>
            </a:r>
          </a:p>
          <a:p>
            <a:pPr lvl="1"/>
            <a:r>
              <a:rPr lang="en-US" dirty="0"/>
              <a:t>Travel History</a:t>
            </a:r>
          </a:p>
          <a:p>
            <a:pPr lvl="1"/>
            <a:r>
              <a:rPr lang="en-US" dirty="0"/>
              <a:t>Industry and Occupation</a:t>
            </a:r>
          </a:p>
          <a:p>
            <a:pPr lvl="1"/>
            <a:r>
              <a:rPr lang="en-US" dirty="0"/>
              <a:t>Interpretive Laboratory</a:t>
            </a:r>
          </a:p>
          <a:p>
            <a:pPr lvl="2"/>
            <a:endParaRPr lang="en-US" b="1" dirty="0"/>
          </a:p>
          <a:p>
            <a:pPr>
              <a:spcAft>
                <a:spcPts val="700"/>
              </a:spcAft>
            </a:pPr>
            <a:endParaRPr lang="en-US" dirty="0"/>
          </a:p>
          <a:p>
            <a:pPr lvl="1"/>
            <a:endParaRPr lang="en-US" dirty="0"/>
          </a:p>
        </p:txBody>
      </p:sp>
      <p:grpSp>
        <p:nvGrpSpPr>
          <p:cNvPr id="2" name="Group 1" descr="Displayed on the slide is a section of the babesiosis case report form for clinical manifestations and a screenshot of the repeating group for a test case from the test case scenario worksheet. In the case report form the manifestations are displayed as select all check boxes. In the test case each manifestation is two rows in the spreadsheet with one listing the manifestation and the second a Yes or No flag">
            <a:extLst>
              <a:ext uri="{FF2B5EF4-FFF2-40B4-BE49-F238E27FC236}">
                <a16:creationId xmlns:a16="http://schemas.microsoft.com/office/drawing/2014/main" id="{B01BF6C3-BE8A-44FD-88BA-0E1AC5E0DBC0}"/>
              </a:ext>
            </a:extLst>
          </p:cNvPr>
          <p:cNvGrpSpPr/>
          <p:nvPr/>
        </p:nvGrpSpPr>
        <p:grpSpPr>
          <a:xfrm>
            <a:off x="412977" y="1745672"/>
            <a:ext cx="11632719" cy="4835906"/>
            <a:chOff x="412977" y="1745672"/>
            <a:chExt cx="11632719" cy="4835906"/>
          </a:xfrm>
        </p:grpSpPr>
        <p:pic>
          <p:nvPicPr>
            <p:cNvPr id="4" name="Picture 3">
              <a:extLst>
                <a:ext uri="{FF2B5EF4-FFF2-40B4-BE49-F238E27FC236}">
                  <a16:creationId xmlns:a16="http://schemas.microsoft.com/office/drawing/2014/main" id="{AECED371-8DE5-4F9B-91B3-839B0D40CC55}"/>
                </a:ext>
              </a:extLst>
            </p:cNvPr>
            <p:cNvPicPr>
              <a:picLocks noChangeAspect="1"/>
            </p:cNvPicPr>
            <p:nvPr/>
          </p:nvPicPr>
          <p:blipFill rotWithShape="1">
            <a:blip r:embed="rId3"/>
            <a:srcRect l="3516" t="34041" r="16255" b="55243"/>
            <a:stretch/>
          </p:blipFill>
          <p:spPr>
            <a:xfrm>
              <a:off x="412977" y="5112328"/>
              <a:ext cx="8386639" cy="1469250"/>
            </a:xfrm>
            <a:prstGeom prst="rect">
              <a:avLst/>
            </a:prstGeom>
          </p:spPr>
        </p:pic>
        <p:pic>
          <p:nvPicPr>
            <p:cNvPr id="5" name="Picture 4" descr="Displayed on the slide is a section of the babesiosis case report form for clinical manifestations and a screenshot of the repeating group for a test case from the test case scenario worksheet. ">
              <a:extLst>
                <a:ext uri="{FF2B5EF4-FFF2-40B4-BE49-F238E27FC236}">
                  <a16:creationId xmlns:a16="http://schemas.microsoft.com/office/drawing/2014/main" id="{EDB490E3-B542-419D-84D8-7884B21313B7}"/>
                </a:ext>
              </a:extLst>
            </p:cNvPr>
            <p:cNvPicPr>
              <a:picLocks noChangeAspect="1"/>
            </p:cNvPicPr>
            <p:nvPr/>
          </p:nvPicPr>
          <p:blipFill>
            <a:blip r:embed="rId4"/>
            <a:stretch>
              <a:fillRect/>
            </a:stretch>
          </p:blipFill>
          <p:spPr>
            <a:xfrm>
              <a:off x="4808515" y="1745672"/>
              <a:ext cx="7237181" cy="2857995"/>
            </a:xfrm>
            <a:prstGeom prst="rect">
              <a:avLst/>
            </a:prstGeom>
          </p:spPr>
        </p:pic>
      </p:grpSp>
      <p:sp>
        <p:nvSpPr>
          <p:cNvPr id="6" name="Slide Number Placeholder 2">
            <a:extLst>
              <a:ext uri="{FF2B5EF4-FFF2-40B4-BE49-F238E27FC236}">
                <a16:creationId xmlns:a16="http://schemas.microsoft.com/office/drawing/2014/main" id="{D9425BC7-2322-4389-8DFC-08482E90042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7972724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846D-C14D-4AD7-88EB-16B08377A91E}"/>
              </a:ext>
            </a:extLst>
          </p:cNvPr>
          <p:cNvSpPr>
            <a:spLocks noGrp="1"/>
          </p:cNvSpPr>
          <p:nvPr>
            <p:ph type="title"/>
          </p:nvPr>
        </p:nvSpPr>
        <p:spPr/>
        <p:txBody>
          <a:bodyPr/>
          <a:lstStyle/>
          <a:p>
            <a:r>
              <a:rPr lang="en-US" dirty="0"/>
              <a:t>Data Elements</a:t>
            </a:r>
          </a:p>
        </p:txBody>
      </p:sp>
      <p:sp>
        <p:nvSpPr>
          <p:cNvPr id="3" name="Text Placeholder 2">
            <a:extLst>
              <a:ext uri="{FF2B5EF4-FFF2-40B4-BE49-F238E27FC236}">
                <a16:creationId xmlns:a16="http://schemas.microsoft.com/office/drawing/2014/main" id="{8D12F8C3-566B-4236-8D02-85DE3D65EC86}"/>
              </a:ext>
            </a:extLst>
          </p:cNvPr>
          <p:cNvSpPr>
            <a:spLocks noGrp="1"/>
          </p:cNvSpPr>
          <p:nvPr>
            <p:ph type="body" sz="quarter" idx="10"/>
          </p:nvPr>
        </p:nvSpPr>
        <p:spPr>
          <a:xfrm>
            <a:off x="609600" y="1545167"/>
            <a:ext cx="10972800" cy="5038194"/>
          </a:xfrm>
        </p:spPr>
        <p:txBody>
          <a:bodyPr>
            <a:normAutofit/>
          </a:bodyPr>
          <a:lstStyle/>
          <a:p>
            <a:r>
              <a:rPr lang="en-US" dirty="0"/>
              <a:t>Key elements to include:</a:t>
            </a:r>
          </a:p>
          <a:p>
            <a:pPr lvl="1"/>
            <a:r>
              <a:rPr lang="en-US" dirty="0"/>
              <a:t>All priority 1 GenV2</a:t>
            </a:r>
          </a:p>
          <a:p>
            <a:pPr lvl="1"/>
            <a:r>
              <a:rPr lang="en-US" dirty="0"/>
              <a:t>The following </a:t>
            </a:r>
            <a:r>
              <a:rPr lang="en-US" b="1" dirty="0"/>
              <a:t>babesiosis-specific </a:t>
            </a:r>
            <a:r>
              <a:rPr lang="en-US" dirty="0"/>
              <a:t>data elements</a:t>
            </a:r>
          </a:p>
          <a:p>
            <a:pPr lvl="2"/>
            <a:r>
              <a:rPr lang="en-US" dirty="0"/>
              <a:t>Symptomatic</a:t>
            </a:r>
          </a:p>
          <a:p>
            <a:pPr lvl="2"/>
            <a:r>
              <a:rPr lang="en-US" dirty="0"/>
              <a:t>Clinical Manifestation</a:t>
            </a:r>
          </a:p>
          <a:p>
            <a:pPr lvl="2"/>
            <a:r>
              <a:rPr lang="en-US" dirty="0"/>
              <a:t>Clinical Manifestation Indicator</a:t>
            </a:r>
          </a:p>
          <a:p>
            <a:pPr lvl="2"/>
            <a:r>
              <a:rPr lang="en-US" dirty="0"/>
              <a:t>Test Type</a:t>
            </a:r>
          </a:p>
          <a:p>
            <a:pPr lvl="2"/>
            <a:r>
              <a:rPr lang="en-US" dirty="0"/>
              <a:t>Test Result</a:t>
            </a:r>
          </a:p>
          <a:p>
            <a:r>
              <a:rPr lang="en-US" dirty="0"/>
              <a:t>Considerations for lab data mapping </a:t>
            </a:r>
          </a:p>
          <a:p>
            <a:pPr lvl="1"/>
            <a:r>
              <a:rPr lang="en-US" b="1" dirty="0"/>
              <a:t>Test Type element: </a:t>
            </a:r>
            <a:r>
              <a:rPr lang="en-US" dirty="0"/>
              <a:t>test names in local systems may differ from MMG names; for mapping questions contact CDC for assistance </a:t>
            </a:r>
          </a:p>
        </p:txBody>
      </p:sp>
      <p:sp>
        <p:nvSpPr>
          <p:cNvPr id="4" name="TextBox 3">
            <a:extLst>
              <a:ext uri="{FF2B5EF4-FFF2-40B4-BE49-F238E27FC236}">
                <a16:creationId xmlns:a16="http://schemas.microsoft.com/office/drawing/2014/main" id="{E5BC12EF-82BE-40A1-BAC0-9319C988A172}"/>
              </a:ext>
            </a:extLst>
          </p:cNvPr>
          <p:cNvSpPr txBox="1"/>
          <p:nvPr/>
        </p:nvSpPr>
        <p:spPr>
          <a:xfrm>
            <a:off x="0" y="6398695"/>
            <a:ext cx="104087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32E63"/>
                </a:solidFill>
                <a:effectLst/>
                <a:uLnTx/>
                <a:uFillTx/>
                <a:latin typeface="Calibri" panose="020F0502020204030204"/>
                <a:ea typeface="+mn-ea"/>
                <a:cs typeface="+mn-cs"/>
              </a:rPr>
              <a:t> </a:t>
            </a:r>
            <a:r>
              <a:rPr lang="en-US" sz="1800" b="1" kern="1200" dirty="0">
                <a:solidFill>
                  <a:srgbClr val="532E63"/>
                </a:solidFill>
                <a:latin typeface="Calibri" panose="020F0502020204030204"/>
                <a:ea typeface="+mn-ea"/>
                <a:cs typeface="+mn-cs"/>
              </a:rPr>
              <a:t>See</a:t>
            </a:r>
            <a:r>
              <a:rPr kumimoji="0" lang="en-US" sz="1800" b="1" i="0" u="none" strike="noStrike" kern="1200" cap="none" spc="0" normalizeH="0" baseline="0" noProof="0" dirty="0">
                <a:ln>
                  <a:noFill/>
                </a:ln>
                <a:solidFill>
                  <a:srgbClr val="532E63"/>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532E63"/>
                </a:solidFill>
                <a:effectLst/>
                <a:uLnTx/>
                <a:uFillTx/>
                <a:latin typeface="Calibri" panose="020F0502020204030204" pitchFamily="34" charset="0"/>
                <a:ea typeface="Calibri" panose="020F0502020204030204" pitchFamily="34" charset="0"/>
                <a:cs typeface="Times New Roman" panose="02020603050405020304" pitchFamily="18" charset="0"/>
              </a:rPr>
              <a:t>Frequently Asked Questions and Answers for the Babesiosis Case Notification Message Mapping Guide</a:t>
            </a:r>
            <a:endParaRPr kumimoji="0" lang="en-US" sz="1800" b="0" i="0" u="none" strike="noStrike" kern="1200" cap="none" spc="0" normalizeH="0" baseline="0" noProof="0" dirty="0">
              <a:ln>
                <a:noFill/>
              </a:ln>
              <a:solidFill>
                <a:srgbClr val="532E6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A0DF1B99-5D63-4087-AF73-F90604298E2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4616863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846D-C14D-4AD7-88EB-16B08377A91E}"/>
              </a:ext>
            </a:extLst>
          </p:cNvPr>
          <p:cNvSpPr>
            <a:spLocks noGrp="1"/>
          </p:cNvSpPr>
          <p:nvPr>
            <p:ph type="title"/>
          </p:nvPr>
        </p:nvSpPr>
        <p:spPr>
          <a:xfrm>
            <a:off x="609600" y="274639"/>
            <a:ext cx="10972800" cy="911224"/>
          </a:xfrm>
        </p:spPr>
        <p:txBody>
          <a:bodyPr/>
          <a:lstStyle/>
          <a:p>
            <a:r>
              <a:rPr lang="en-US" dirty="0"/>
              <a:t>Data Element Specification—Special Cases </a:t>
            </a:r>
          </a:p>
        </p:txBody>
      </p:sp>
      <p:sp>
        <p:nvSpPr>
          <p:cNvPr id="3" name="Text Placeholder 2">
            <a:extLst>
              <a:ext uri="{FF2B5EF4-FFF2-40B4-BE49-F238E27FC236}">
                <a16:creationId xmlns:a16="http://schemas.microsoft.com/office/drawing/2014/main" id="{8D12F8C3-566B-4236-8D02-85DE3D65EC86}"/>
              </a:ext>
            </a:extLst>
          </p:cNvPr>
          <p:cNvSpPr>
            <a:spLocks noGrp="1"/>
          </p:cNvSpPr>
          <p:nvPr>
            <p:ph type="body" sz="quarter" idx="10"/>
          </p:nvPr>
        </p:nvSpPr>
        <p:spPr>
          <a:xfrm>
            <a:off x="609600" y="1300163"/>
            <a:ext cx="11251096" cy="4700588"/>
          </a:xfrm>
        </p:spPr>
        <p:txBody>
          <a:bodyPr>
            <a:normAutofit fontScale="92500" lnSpcReduction="20000"/>
          </a:bodyPr>
          <a:lstStyle/>
          <a:p>
            <a:pPr marL="0" indent="0">
              <a:buNone/>
            </a:pPr>
            <a:r>
              <a:rPr lang="en-US" dirty="0"/>
              <a:t> </a:t>
            </a:r>
          </a:p>
          <a:p>
            <a:r>
              <a:rPr lang="en-US" b="1" dirty="0"/>
              <a:t>Blood Transfusion Cases</a:t>
            </a:r>
          </a:p>
          <a:p>
            <a:pPr lvl="1"/>
            <a:r>
              <a:rPr lang="en-US" i="1" dirty="0"/>
              <a:t>These cases are of public health importance; please report all available blood transfusion variables. </a:t>
            </a:r>
            <a:r>
              <a:rPr lang="en-US" dirty="0"/>
              <a:t>If your jurisdiction does not include these data elements in their HL7 message, provide this information via the comment field. </a:t>
            </a:r>
            <a:endParaRPr lang="en-US" i="1" dirty="0"/>
          </a:p>
          <a:p>
            <a:r>
              <a:rPr lang="en-US" b="1" dirty="0"/>
              <a:t>Fatality Cases</a:t>
            </a:r>
          </a:p>
          <a:p>
            <a:pPr lvl="1"/>
            <a:r>
              <a:rPr lang="en-US" sz="2700" i="1" dirty="0">
                <a:ea typeface="Times New Roman" panose="02020603050405020304" pitchFamily="18" charset="0"/>
              </a:rPr>
              <a:t>Please report all available death data to allow for accurate death rate calculations.</a:t>
            </a:r>
            <a:endParaRPr lang="en-US" sz="2700" i="1" dirty="0">
              <a:effectLst/>
              <a:ea typeface="Times New Roman" panose="02020603050405020304" pitchFamily="18" charset="0"/>
            </a:endParaRPr>
          </a:p>
          <a:p>
            <a:r>
              <a:rPr lang="en-US" b="1" dirty="0"/>
              <a:t>Congenital cases </a:t>
            </a:r>
          </a:p>
          <a:p>
            <a:pPr lvl="1"/>
            <a:r>
              <a:rPr lang="en-US" i="1" dirty="0"/>
              <a:t>These cases are of public health importance; please report all available mother  variables for the child’s case. </a:t>
            </a:r>
            <a:r>
              <a:rPr lang="en-US" dirty="0"/>
              <a:t>If your jurisdiction does not include these data elements in their HL7 message, provide this information via the comment field or secure methods to the CDC babesiosis program along with the mother’s case ID (value for OBR-3 “Local Record ID”).</a:t>
            </a:r>
          </a:p>
        </p:txBody>
      </p:sp>
      <p:sp>
        <p:nvSpPr>
          <p:cNvPr id="4" name="Slide Number Placeholder 2">
            <a:extLst>
              <a:ext uri="{FF2B5EF4-FFF2-40B4-BE49-F238E27FC236}">
                <a16:creationId xmlns:a16="http://schemas.microsoft.com/office/drawing/2014/main" id="{8E8548E4-61FE-4298-909B-69C89B9AEA9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641263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846D-C14D-4AD7-88EB-16B08377A91E}"/>
              </a:ext>
            </a:extLst>
          </p:cNvPr>
          <p:cNvSpPr>
            <a:spLocks noGrp="1"/>
          </p:cNvSpPr>
          <p:nvPr>
            <p:ph type="title"/>
          </p:nvPr>
        </p:nvSpPr>
        <p:spPr>
          <a:xfrm>
            <a:off x="609600" y="274639"/>
            <a:ext cx="10972800" cy="914929"/>
          </a:xfrm>
        </p:spPr>
        <p:txBody>
          <a:bodyPr/>
          <a:lstStyle/>
          <a:p>
            <a:r>
              <a:rPr lang="en-US" dirty="0"/>
              <a:t>Data Element Specifications—Special Cases (cont.)</a:t>
            </a:r>
          </a:p>
        </p:txBody>
      </p:sp>
      <p:sp>
        <p:nvSpPr>
          <p:cNvPr id="3" name="Text Placeholder 2">
            <a:extLst>
              <a:ext uri="{FF2B5EF4-FFF2-40B4-BE49-F238E27FC236}">
                <a16:creationId xmlns:a16="http://schemas.microsoft.com/office/drawing/2014/main" id="{8D12F8C3-566B-4236-8D02-85DE3D65EC86}"/>
              </a:ext>
            </a:extLst>
          </p:cNvPr>
          <p:cNvSpPr>
            <a:spLocks noGrp="1"/>
          </p:cNvSpPr>
          <p:nvPr>
            <p:ph type="body" sz="quarter" idx="10"/>
          </p:nvPr>
        </p:nvSpPr>
        <p:spPr>
          <a:xfrm>
            <a:off x="609600" y="1545166"/>
            <a:ext cx="11251096" cy="4811183"/>
          </a:xfrm>
        </p:spPr>
        <p:txBody>
          <a:bodyPr>
            <a:normAutofit fontScale="92500" lnSpcReduction="10000"/>
          </a:bodyPr>
          <a:lstStyle/>
          <a:p>
            <a:pPr marL="0" indent="0">
              <a:buNone/>
            </a:pPr>
            <a:r>
              <a:rPr lang="en-US" dirty="0"/>
              <a:t> </a:t>
            </a:r>
            <a:r>
              <a:rPr lang="en-US" b="1" dirty="0"/>
              <a:t>Assessment of Possible Babesiosis Case in Low-incidence States</a:t>
            </a:r>
          </a:p>
          <a:p>
            <a:pPr lvl="1"/>
            <a:r>
              <a:rPr lang="en-US" i="1" dirty="0"/>
              <a:t>Please provide travel data as applicable to assist with the assessment of transmission in low-incidence states. </a:t>
            </a:r>
          </a:p>
          <a:p>
            <a:pPr lvl="2"/>
            <a:r>
              <a:rPr lang="en-US" dirty="0"/>
              <a:t>If the patient’s state of residence is not known to have vectorborne transmission of babesiosis, assess the subject’s travel to known endemic states (Connecticut, Massachusetts, Minnesota, New Jersey, New York, Rhode Island, and Wisconsin). </a:t>
            </a:r>
          </a:p>
          <a:p>
            <a:pPr lvl="2"/>
            <a:r>
              <a:rPr lang="en-US" dirty="0"/>
              <a:t>If no travel to endemic areas, consider the case locally acquired. </a:t>
            </a:r>
          </a:p>
          <a:p>
            <a:r>
              <a:rPr lang="en-US" b="1" dirty="0"/>
              <a:t>Case with an Unusual Test Type Reported </a:t>
            </a:r>
          </a:p>
          <a:p>
            <a:pPr lvl="1"/>
            <a:r>
              <a:rPr lang="en-US" i="1" dirty="0"/>
              <a:t>If a patient is tested with an unusual test type, enter it in the other test field or contact the program if you have any questions. </a:t>
            </a:r>
          </a:p>
          <a:p>
            <a:pPr lvl="1"/>
            <a:r>
              <a:rPr lang="en-US" dirty="0"/>
              <a:t>These include parasitic cultures, FISH tests, and combination tests (ex. Quest Diagnostics: non-differentiating microscopy test for malaria/</a:t>
            </a:r>
            <a:r>
              <a:rPr lang="en-US" i="1" dirty="0"/>
              <a:t>Babesia</a:t>
            </a:r>
            <a:r>
              <a:rPr lang="en-US" dirty="0"/>
              <a:t>/other blood parasites). </a:t>
            </a:r>
          </a:p>
          <a:p>
            <a:pPr marL="0" indent="0">
              <a:buNone/>
            </a:pPr>
            <a:endParaRPr lang="en-US" dirty="0"/>
          </a:p>
        </p:txBody>
      </p:sp>
      <p:sp>
        <p:nvSpPr>
          <p:cNvPr id="4" name="Slide Number Placeholder 2">
            <a:extLst>
              <a:ext uri="{FF2B5EF4-FFF2-40B4-BE49-F238E27FC236}">
                <a16:creationId xmlns:a16="http://schemas.microsoft.com/office/drawing/2014/main" id="{1F2615D5-29A2-4E44-8E2B-7D1DFD449A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072418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Trichinellosis Background and Implementation </a:t>
            </a:r>
          </a:p>
        </p:txBody>
      </p:sp>
      <p:sp>
        <p:nvSpPr>
          <p:cNvPr id="5" name="Subtitle 4">
            <a:extLst>
              <a:ext uri="{FF2B5EF4-FFF2-40B4-BE49-F238E27FC236}">
                <a16:creationId xmlns:a16="http://schemas.microsoft.com/office/drawing/2014/main" id="{F35BA2FC-C363-4C8C-8111-8525F9723BB2}"/>
              </a:ext>
            </a:extLst>
          </p:cNvPr>
          <p:cNvSpPr>
            <a:spLocks noGrp="1"/>
          </p:cNvSpPr>
          <p:nvPr>
            <p:ph type="subTitle" idx="1"/>
          </p:nvPr>
        </p:nvSpPr>
        <p:spPr/>
        <p:txBody>
          <a:bodyPr>
            <a:normAutofit lnSpcReduction="10000"/>
          </a:bodyPr>
          <a:lstStyle/>
          <a:p>
            <a:r>
              <a:rPr lang="en-US" dirty="0"/>
              <a:t>Lauren Ahart, MPH</a:t>
            </a:r>
          </a:p>
        </p:txBody>
      </p:sp>
      <p:sp>
        <p:nvSpPr>
          <p:cNvPr id="6" name="Text Placeholder 5">
            <a:extLst>
              <a:ext uri="{FF2B5EF4-FFF2-40B4-BE49-F238E27FC236}">
                <a16:creationId xmlns:a16="http://schemas.microsoft.com/office/drawing/2014/main" id="{7BFC54CE-D16C-44D8-929A-C0A4409133BA}"/>
              </a:ext>
            </a:extLst>
          </p:cNvPr>
          <p:cNvSpPr>
            <a:spLocks noGrp="1"/>
          </p:cNvSpPr>
          <p:nvPr>
            <p:ph type="body" sz="quarter" idx="10"/>
          </p:nvPr>
        </p:nvSpPr>
        <p:spPr>
          <a:xfrm>
            <a:off x="609600" y="3946019"/>
            <a:ext cx="5715000" cy="1295400"/>
          </a:xfrm>
        </p:spPr>
        <p:txBody>
          <a:bodyPr/>
          <a:lstStyle/>
          <a:p>
            <a:r>
              <a:rPr lang="en-US" b="1" dirty="0"/>
              <a:t>Parasitic Diseases Branch, Division of Parasitic Diseases and Malaria</a:t>
            </a:r>
            <a:endParaRPr lang="en-US" dirty="0"/>
          </a:p>
          <a:p>
            <a:endParaRPr lang="en-US" dirty="0"/>
          </a:p>
        </p:txBody>
      </p:sp>
      <p:pic>
        <p:nvPicPr>
          <p:cNvPr id="8" name="Picture 7" descr="Choropleth map of reported trichinellosis cases in the United States in 2011-2015">
            <a:extLst>
              <a:ext uri="{FF2B5EF4-FFF2-40B4-BE49-F238E27FC236}">
                <a16:creationId xmlns:a16="http://schemas.microsoft.com/office/drawing/2014/main" id="{0EEB6FA2-33DD-4215-B864-6BD9C5D0A094}"/>
              </a:ext>
            </a:extLst>
          </p:cNvPr>
          <p:cNvPicPr>
            <a:picLocks noChangeAspect="1"/>
          </p:cNvPicPr>
          <p:nvPr/>
        </p:nvPicPr>
        <p:blipFill>
          <a:blip r:embed="rId3"/>
          <a:stretch>
            <a:fillRect/>
          </a:stretch>
        </p:blipFill>
        <p:spPr>
          <a:xfrm>
            <a:off x="6324600" y="2450594"/>
            <a:ext cx="5715000" cy="4286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CA54C2F2-430E-4076-A62B-78A53B79B838}"/>
              </a:ext>
            </a:extLst>
          </p:cNvPr>
          <p:cNvSpPr txBox="1"/>
          <p:nvPr/>
        </p:nvSpPr>
        <p:spPr>
          <a:xfrm>
            <a:off x="6934200" y="2450594"/>
            <a:ext cx="4972050" cy="276999"/>
          </a:xfrm>
          <a:prstGeom prst="rect">
            <a:avLst/>
          </a:prstGeom>
          <a:noFill/>
          <a:ln>
            <a:solidFill>
              <a:srgbClr val="532E6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32E63"/>
                </a:solidFill>
                <a:effectLst/>
                <a:uLnTx/>
                <a:uFillTx/>
                <a:latin typeface="Calibri" panose="020F0502020204030204"/>
                <a:ea typeface="+mn-ea"/>
                <a:cs typeface="+mn-cs"/>
              </a:rPr>
              <a:t>Number of reported cases of trichinellosis, by state of residence, 2011-2015</a:t>
            </a:r>
          </a:p>
        </p:txBody>
      </p:sp>
    </p:spTree>
    <p:extLst>
      <p:ext uri="{BB962C8B-B14F-4D97-AF65-F5344CB8AC3E}">
        <p14:creationId xmlns:p14="http://schemas.microsoft.com/office/powerpoint/2010/main" val="11168330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57183"/>
            <a:ext cx="10972800" cy="1143000"/>
          </a:xfrm>
        </p:spPr>
        <p:txBody>
          <a:bodyPr/>
          <a:lstStyle/>
          <a:p>
            <a:r>
              <a:rPr lang="en-US" dirty="0"/>
              <a:t>CDC Trichinellosis Program</a:t>
            </a:r>
          </a:p>
        </p:txBody>
      </p:sp>
      <p:sp>
        <p:nvSpPr>
          <p:cNvPr id="3" name="Content Placeholder 2"/>
          <p:cNvSpPr>
            <a:spLocks noGrp="1"/>
          </p:cNvSpPr>
          <p:nvPr>
            <p:ph type="body" sz="quarter" idx="10"/>
          </p:nvPr>
        </p:nvSpPr>
        <p:spPr>
          <a:xfrm>
            <a:off x="609600" y="1338890"/>
            <a:ext cx="6461760" cy="5285430"/>
          </a:xfrm>
        </p:spPr>
        <p:txBody>
          <a:bodyPr>
            <a:noAutofit/>
          </a:bodyPr>
          <a:lstStyle/>
          <a:p>
            <a:r>
              <a:rPr lang="en-US" sz="2400" dirty="0"/>
              <a:t>Trichinellosis is a foodborne illness caused by the parasite </a:t>
            </a:r>
            <a:r>
              <a:rPr lang="en-US" sz="2400" i="1" dirty="0"/>
              <a:t>Trichinella</a:t>
            </a:r>
            <a:r>
              <a:rPr lang="en-US" sz="2400" dirty="0"/>
              <a:t> found in the United States and worldwide</a:t>
            </a:r>
          </a:p>
          <a:p>
            <a:r>
              <a:rPr lang="en-US" sz="2400" dirty="0"/>
              <a:t>From 2011–2015, 16 cases were reported per year on average in the U.S. </a:t>
            </a:r>
          </a:p>
          <a:p>
            <a:r>
              <a:rPr lang="en-US" sz="2400" dirty="0"/>
              <a:t>CDC receives and processes CRFs and compiles data for surveillance reports, which inform food safety practices and prevention messaging </a:t>
            </a:r>
          </a:p>
          <a:p>
            <a:r>
              <a:rPr lang="en-US" sz="2400" dirty="0"/>
              <a:t>The CDC program collaborates with jurisdictions to conduct investigations and provide technical assistance</a:t>
            </a:r>
          </a:p>
          <a:p>
            <a:endParaRPr lang="en-US" sz="2400" dirty="0"/>
          </a:p>
        </p:txBody>
      </p:sp>
      <p:pic>
        <p:nvPicPr>
          <p:cNvPr id="2" name="Picture 1">
            <a:extLst>
              <a:ext uri="{FF2B5EF4-FFF2-40B4-BE49-F238E27FC236}">
                <a16:creationId xmlns:a16="http://schemas.microsoft.com/office/drawing/2014/main" id="{48E7AF96-B30D-40BB-8C45-F52C6DD6D3F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39189" y="1659502"/>
            <a:ext cx="4282942" cy="3190794"/>
          </a:xfrm>
          <a:prstGeom prst="rect">
            <a:avLst/>
          </a:prstGeom>
        </p:spPr>
      </p:pic>
      <p:sp>
        <p:nvSpPr>
          <p:cNvPr id="7" name="Slide Number Placeholder 2">
            <a:extLst>
              <a:ext uri="{FF2B5EF4-FFF2-40B4-BE49-F238E27FC236}">
                <a16:creationId xmlns:a16="http://schemas.microsoft.com/office/drawing/2014/main" id="{60FC45CA-CE3B-4DE1-B4CD-9CDFD20AFE1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7991278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3360" y="287116"/>
            <a:ext cx="10972800" cy="1143000"/>
          </a:xfrm>
        </p:spPr>
        <p:txBody>
          <a:bodyPr/>
          <a:lstStyle/>
          <a:p>
            <a:r>
              <a:rPr lang="en-US" dirty="0"/>
              <a:t>Trichinellosis Repeating Data Elements</a:t>
            </a:r>
            <a:endParaRPr lang="en-US" strike="sngStrike" dirty="0"/>
          </a:p>
        </p:txBody>
      </p:sp>
      <p:sp>
        <p:nvSpPr>
          <p:cNvPr id="3" name="Content Placeholder 2"/>
          <p:cNvSpPr>
            <a:spLocks noGrp="1"/>
          </p:cNvSpPr>
          <p:nvPr>
            <p:ph type="body" sz="quarter" idx="10"/>
          </p:nvPr>
        </p:nvSpPr>
        <p:spPr>
          <a:xfrm>
            <a:off x="292608" y="1535874"/>
            <a:ext cx="11753088" cy="4743005"/>
          </a:xfrm>
        </p:spPr>
        <p:txBody>
          <a:bodyPr>
            <a:normAutofit/>
          </a:bodyPr>
          <a:lstStyle/>
          <a:p>
            <a:r>
              <a:rPr lang="en-US" dirty="0"/>
              <a:t>Signs and Symptoms</a:t>
            </a:r>
          </a:p>
          <a:p>
            <a:r>
              <a:rPr lang="en-US" dirty="0"/>
              <a:t>Travel History</a:t>
            </a:r>
          </a:p>
          <a:p>
            <a:r>
              <a:rPr lang="en-US" dirty="0"/>
              <a:t>Food Exposure History</a:t>
            </a:r>
          </a:p>
          <a:p>
            <a:r>
              <a:rPr lang="en-US" dirty="0"/>
              <a:t>Occupation and Industry</a:t>
            </a:r>
          </a:p>
          <a:p>
            <a:r>
              <a:rPr lang="en-US" dirty="0"/>
              <a:t>Epidemiology Laboratory</a:t>
            </a:r>
          </a:p>
          <a:p>
            <a:pPr>
              <a:spcAft>
                <a:spcPts val="700"/>
              </a:spcAft>
            </a:pPr>
            <a:endParaRPr lang="en-US" dirty="0"/>
          </a:p>
          <a:p>
            <a:pPr lvl="1"/>
            <a:endParaRPr lang="en-US" dirty="0"/>
          </a:p>
        </p:txBody>
      </p:sp>
      <p:grpSp>
        <p:nvGrpSpPr>
          <p:cNvPr id="2" name="Group 1" descr="Displayed on the slide is a section of the trichinellosis case report form for signs and symptoms and a screenshot of the repeating group for a test case from the test scenario worksheet. In the case report form, the signs and symptoms are displayed as select all check boxes. In the test case scenario  worksheet, each data element and its indicator are separate rows.">
            <a:extLst>
              <a:ext uri="{FF2B5EF4-FFF2-40B4-BE49-F238E27FC236}">
                <a16:creationId xmlns:a16="http://schemas.microsoft.com/office/drawing/2014/main" id="{B892FCD9-885B-4423-84EE-B5A46DA8FF0F}"/>
              </a:ext>
            </a:extLst>
          </p:cNvPr>
          <p:cNvGrpSpPr/>
          <p:nvPr/>
        </p:nvGrpSpPr>
        <p:grpSpPr>
          <a:xfrm>
            <a:off x="1480056" y="1535874"/>
            <a:ext cx="10565640" cy="4380736"/>
            <a:chOff x="1480056" y="1535874"/>
            <a:chExt cx="10565640" cy="4380736"/>
          </a:xfrm>
        </p:grpSpPr>
        <p:pic>
          <p:nvPicPr>
            <p:cNvPr id="4" name="Picture 3">
              <a:extLst>
                <a:ext uri="{FF2B5EF4-FFF2-40B4-BE49-F238E27FC236}">
                  <a16:creationId xmlns:a16="http://schemas.microsoft.com/office/drawing/2014/main" id="{C6872767-12C3-412F-A312-D1353EA3F2A6}"/>
                </a:ext>
              </a:extLst>
            </p:cNvPr>
            <p:cNvPicPr>
              <a:picLocks noChangeAspect="1"/>
            </p:cNvPicPr>
            <p:nvPr/>
          </p:nvPicPr>
          <p:blipFill rotWithShape="1">
            <a:blip r:embed="rId3"/>
            <a:srcRect l="6662" t="30772" r="5772" b="58691"/>
            <a:stretch/>
          </p:blipFill>
          <p:spPr>
            <a:xfrm>
              <a:off x="1480056" y="4493350"/>
              <a:ext cx="9035544" cy="1423260"/>
            </a:xfrm>
            <a:prstGeom prst="rect">
              <a:avLst/>
            </a:prstGeom>
          </p:spPr>
        </p:pic>
        <p:pic>
          <p:nvPicPr>
            <p:cNvPr id="5" name="Picture 4" descr="Displayed on this slide are examples of the repeating blocks found in the trichinellosis MMG test case scenario worksheet and a screenshot of the signs and symptoms from the trichinellosis case report form.">
              <a:extLst>
                <a:ext uri="{FF2B5EF4-FFF2-40B4-BE49-F238E27FC236}">
                  <a16:creationId xmlns:a16="http://schemas.microsoft.com/office/drawing/2014/main" id="{B02B23A7-54EB-4E3D-A04F-5BF900671ABB}"/>
                </a:ext>
              </a:extLst>
            </p:cNvPr>
            <p:cNvPicPr>
              <a:picLocks noChangeAspect="1"/>
            </p:cNvPicPr>
            <p:nvPr/>
          </p:nvPicPr>
          <p:blipFill>
            <a:blip r:embed="rId4"/>
            <a:stretch>
              <a:fillRect/>
            </a:stretch>
          </p:blipFill>
          <p:spPr>
            <a:xfrm>
              <a:off x="4706516" y="1535874"/>
              <a:ext cx="7339180" cy="2506312"/>
            </a:xfrm>
            <a:prstGeom prst="rect">
              <a:avLst/>
            </a:prstGeom>
          </p:spPr>
        </p:pic>
      </p:grpSp>
      <p:sp>
        <p:nvSpPr>
          <p:cNvPr id="6" name="Slide Number Placeholder 2">
            <a:extLst>
              <a:ext uri="{FF2B5EF4-FFF2-40B4-BE49-F238E27FC236}">
                <a16:creationId xmlns:a16="http://schemas.microsoft.com/office/drawing/2014/main" id="{4BFEEC82-9B80-42B1-8350-B9B5B2E8C53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9103726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846D-C14D-4AD7-88EB-16B08377A91E}"/>
              </a:ext>
            </a:extLst>
          </p:cNvPr>
          <p:cNvSpPr>
            <a:spLocks noGrp="1"/>
          </p:cNvSpPr>
          <p:nvPr>
            <p:ph type="title"/>
          </p:nvPr>
        </p:nvSpPr>
        <p:spPr/>
        <p:txBody>
          <a:bodyPr/>
          <a:lstStyle/>
          <a:p>
            <a:r>
              <a:rPr lang="en-US" dirty="0"/>
              <a:t>Data Element Specifications</a:t>
            </a:r>
          </a:p>
        </p:txBody>
      </p:sp>
      <p:sp>
        <p:nvSpPr>
          <p:cNvPr id="3" name="Text Placeholder 2">
            <a:extLst>
              <a:ext uri="{FF2B5EF4-FFF2-40B4-BE49-F238E27FC236}">
                <a16:creationId xmlns:a16="http://schemas.microsoft.com/office/drawing/2014/main" id="{8D12F8C3-566B-4236-8D02-85DE3D65EC86}"/>
              </a:ext>
            </a:extLst>
          </p:cNvPr>
          <p:cNvSpPr>
            <a:spLocks noGrp="1"/>
          </p:cNvSpPr>
          <p:nvPr>
            <p:ph type="body" sz="quarter" idx="10"/>
          </p:nvPr>
        </p:nvSpPr>
        <p:spPr/>
        <p:txBody>
          <a:bodyPr>
            <a:normAutofit fontScale="92500" lnSpcReduction="20000"/>
          </a:bodyPr>
          <a:lstStyle/>
          <a:p>
            <a:r>
              <a:rPr lang="en-US" b="1" dirty="0"/>
              <a:t>Key data elements for trichinellosis: all priority 1 in GenV2</a:t>
            </a:r>
          </a:p>
          <a:p>
            <a:r>
              <a:rPr lang="en-US" b="1" dirty="0"/>
              <a:t>Additional GenV2 data elements for trichinellosis surveillance:</a:t>
            </a: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Other Race Text</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Country of Birth </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Pregnancy Status</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Diagnosis Date</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Duration of Hospital Stay in Days</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Legacy Case Identifier</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Case Disease Imported Code</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Imported Country</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Imported State</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Imported City</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Country of Exposure </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State or Province of Exposure</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Binational Reporting Criteria</a:t>
            </a:r>
            <a:endParaRPr lang="en-US" sz="2200" b="0" i="0" u="none" strike="noStrike" dirty="0">
              <a:effectLst/>
              <a:latin typeface="Arial" panose="020B0604020202020204" pitchFamily="34" charset="0"/>
            </a:endParaRPr>
          </a:p>
          <a:p>
            <a:pPr marL="685811" lvl="2" fontAlgn="b">
              <a:lnSpc>
                <a:spcPct val="106000"/>
              </a:lnSpc>
              <a:spcBef>
                <a:spcPts val="0"/>
              </a:spcBef>
            </a:pPr>
            <a:r>
              <a:rPr lang="en-US" sz="2200" b="0" i="0" u="none" strike="noStrike" kern="1200" dirty="0">
                <a:effectLst/>
                <a:latin typeface="Calibri" panose="020F0502020204030204" pitchFamily="34" charset="0"/>
                <a:ea typeface="Calibri" panose="020F0502020204030204" pitchFamily="34" charset="0"/>
                <a:cs typeface="Calibri" panose="020F0502020204030204" pitchFamily="34" charset="0"/>
              </a:rPr>
              <a:t>Reporting County</a:t>
            </a:r>
            <a:endParaRPr lang="en-US" sz="2200" b="0" i="0" u="none" strike="noStrike" dirty="0">
              <a:effectLst/>
              <a:latin typeface="Arial" panose="020B0604020202020204" pitchFamily="34" charset="0"/>
            </a:endParaRPr>
          </a:p>
          <a:p>
            <a:endParaRPr lang="en-US" b="1" dirty="0"/>
          </a:p>
          <a:p>
            <a:pPr marL="457200" lvl="1" indent="0">
              <a:buNone/>
            </a:pPr>
            <a:endParaRPr lang="en-US" dirty="0"/>
          </a:p>
        </p:txBody>
      </p:sp>
      <p:sp>
        <p:nvSpPr>
          <p:cNvPr id="4" name="TextBox 3">
            <a:extLst>
              <a:ext uri="{FF2B5EF4-FFF2-40B4-BE49-F238E27FC236}">
                <a16:creationId xmlns:a16="http://schemas.microsoft.com/office/drawing/2014/main" id="{E4395D11-E24E-419A-B92B-954D92F16B59}"/>
              </a:ext>
            </a:extLst>
          </p:cNvPr>
          <p:cNvSpPr txBox="1"/>
          <p:nvPr/>
        </p:nvSpPr>
        <p:spPr>
          <a:xfrm>
            <a:off x="0" y="6398695"/>
            <a:ext cx="106693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2E63"/>
                </a:solidFill>
                <a:effectLst/>
                <a:uLnTx/>
                <a:uFillTx/>
                <a:latin typeface="Calibri" panose="020F0502020204030204"/>
                <a:ea typeface="+mn-ea"/>
                <a:cs typeface="+mn-cs"/>
              </a:rPr>
              <a:t>See </a:t>
            </a:r>
            <a:r>
              <a:rPr kumimoji="0" lang="en-US" sz="1800" b="1" i="0" u="none" strike="noStrike" kern="1200" cap="none" spc="0" normalizeH="0" baseline="0" noProof="0" dirty="0">
                <a:ln>
                  <a:noFill/>
                </a:ln>
                <a:solidFill>
                  <a:srgbClr val="532E63"/>
                </a:solidFill>
                <a:effectLst/>
                <a:uLnTx/>
                <a:uFillTx/>
                <a:latin typeface="Calibri" panose="020F0502020204030204" pitchFamily="34" charset="0"/>
                <a:ea typeface="Calibri" panose="020F0502020204030204" pitchFamily="34" charset="0"/>
                <a:cs typeface="Times New Roman" panose="02020603050405020304" pitchFamily="18" charset="0"/>
              </a:rPr>
              <a:t>Frequently Asked Questions and Answers for the Trichinellosis Case Notification Message Mapping Guide</a:t>
            </a:r>
            <a:endParaRPr kumimoji="0" lang="en-US" sz="1800" b="0" i="0" u="none" strike="noStrike" kern="1200" cap="none" spc="0" normalizeH="0" baseline="0" noProof="0" dirty="0">
              <a:ln>
                <a:noFill/>
              </a:ln>
              <a:solidFill>
                <a:srgbClr val="532E6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2">
            <a:extLst>
              <a:ext uri="{FF2B5EF4-FFF2-40B4-BE49-F238E27FC236}">
                <a16:creationId xmlns:a16="http://schemas.microsoft.com/office/drawing/2014/main" id="{01360E80-B3B9-4EBC-95BF-BEAFE71430C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80428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457198" y="2287263"/>
            <a:ext cx="10839490" cy="1141737"/>
          </a:xfrm>
        </p:spPr>
        <p:txBody>
          <a:bodyPr>
            <a:normAutofit/>
          </a:bodyPr>
          <a:lstStyle/>
          <a:p>
            <a:r>
              <a:rPr lang="en-US" sz="3600" dirty="0">
                <a:solidFill>
                  <a:srgbClr val="00606B"/>
                </a:solidFill>
              </a:rPr>
              <a:t>NNDSS Updates and Announcements</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198" y="4566950"/>
            <a:ext cx="8430707" cy="2881279"/>
          </a:xfrm>
        </p:spPr>
        <p:txBody>
          <a:bodyPr vert="horz" lIns="91440" tIns="45720" rIns="91440" bIns="45720" rtlCol="0" anchor="t">
            <a:normAutofit/>
          </a:bodyPr>
          <a:lstStyle/>
          <a:p>
            <a:r>
              <a:rPr lang="en-US" dirty="0">
                <a:solidFill>
                  <a:srgbClr val="7BA255"/>
                </a:solidFill>
                <a:latin typeface="Calibri"/>
                <a:cs typeface="Calibri"/>
              </a:rPr>
              <a:t>Sara Johnston, MPH</a:t>
            </a:r>
          </a:p>
          <a:p>
            <a:r>
              <a:rPr lang="en-US" b="0" dirty="0">
                <a:solidFill>
                  <a:schemeClr val="tx1"/>
                </a:solidFill>
                <a:latin typeface="Calibri"/>
                <a:cs typeface="Calibri"/>
              </a:rPr>
              <a:t>NNDSS Program Lead </a:t>
            </a:r>
          </a:p>
          <a:p>
            <a:r>
              <a:rPr lang="en-US" b="0" dirty="0">
                <a:solidFill>
                  <a:schemeClr val="tx1"/>
                </a:solidFill>
                <a:latin typeface="Calibri"/>
                <a:cs typeface="Calibri"/>
              </a:rPr>
              <a:t>Center for Surveillance, Epidemiology, and Laboratory Services </a:t>
            </a:r>
          </a:p>
          <a:p>
            <a:pPr>
              <a:lnSpc>
                <a:spcPct val="0"/>
              </a:lnSpc>
            </a:pPr>
            <a:endParaRPr lang="en-US" b="0" dirty="0">
              <a:solidFill>
                <a:schemeClr val="tx1"/>
              </a:solidFill>
              <a:latin typeface="Calibri"/>
              <a:cs typeface="Calibri"/>
            </a:endParaRPr>
          </a:p>
          <a:p>
            <a:endParaRPr lang="en-US" dirty="0">
              <a:solidFill>
                <a:schemeClr val="tx1"/>
              </a:solidFill>
            </a:endParaRPr>
          </a:p>
        </p:txBody>
      </p:sp>
      <p:sp>
        <p:nvSpPr>
          <p:cNvPr id="7" name="TextBox 6">
            <a:extLst>
              <a:ext uri="{FF2B5EF4-FFF2-40B4-BE49-F238E27FC236}">
                <a16:creationId xmlns:a16="http://schemas.microsoft.com/office/drawing/2014/main" id="{962229A6-95AD-8542-A69E-6A46D7586FD2}"/>
              </a:ext>
            </a:extLst>
          </p:cNvPr>
          <p:cNvSpPr txBox="1"/>
          <p:nvPr/>
        </p:nvSpPr>
        <p:spPr>
          <a:xfrm>
            <a:off x="457198" y="596110"/>
            <a:ext cx="8020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Center for Surveillance, Epidemiology, and Laboratory Services</a:t>
            </a:r>
          </a:p>
        </p:txBody>
      </p:sp>
    </p:spTree>
    <p:extLst>
      <p:ext uri="{BB962C8B-B14F-4D97-AF65-F5344CB8AC3E}">
        <p14:creationId xmlns:p14="http://schemas.microsoft.com/office/powerpoint/2010/main" val="152654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F8F036-5E60-45CF-891C-5965D08D917E}"/>
              </a:ext>
              <a:ext uri="{C183D7F6-B498-43B3-948B-1728B52AA6E4}">
                <adec:decorative xmlns:adec="http://schemas.microsoft.com/office/drawing/2017/decorative" val="1"/>
              </a:ext>
            </a:extLst>
          </p:cNvPr>
          <p:cNvPicPr>
            <a:picLocks noChangeAspect="1"/>
          </p:cNvPicPr>
          <p:nvPr/>
        </p:nvPicPr>
        <p:blipFill rotWithShape="1">
          <a:blip r:embed="rId3">
            <a:alphaModFix amt="35000"/>
          </a:blip>
          <a:srcRect b="8437"/>
          <a:stretch/>
        </p:blipFill>
        <p:spPr>
          <a:xfrm>
            <a:off x="0" y="1182088"/>
            <a:ext cx="12192000" cy="8014749"/>
          </a:xfrm>
          <a:prstGeom prst="rect">
            <a:avLst/>
          </a:prstGeom>
        </p:spPr>
      </p:pic>
      <p:sp>
        <p:nvSpPr>
          <p:cNvPr id="2" name="Title 1">
            <a:extLst>
              <a:ext uri="{FF2B5EF4-FFF2-40B4-BE49-F238E27FC236}">
                <a16:creationId xmlns:a16="http://schemas.microsoft.com/office/drawing/2014/main" id="{C1213394-4653-44B1-8503-A6ED95C00B99}"/>
              </a:ext>
            </a:extLst>
          </p:cNvPr>
          <p:cNvSpPr>
            <a:spLocks noGrp="1"/>
          </p:cNvSpPr>
          <p:nvPr>
            <p:ph type="title"/>
          </p:nvPr>
        </p:nvSpPr>
        <p:spPr>
          <a:xfrm>
            <a:off x="609599" y="1386071"/>
            <a:ext cx="11381117" cy="2228667"/>
          </a:xfrm>
        </p:spPr>
        <p:txBody>
          <a:bodyPr>
            <a:normAutofit/>
          </a:bodyPr>
          <a:lstStyle/>
          <a:p>
            <a:r>
              <a:rPr kumimoji="0" lang="en-US" sz="4400" b="1" i="0" u="none" strike="noStrike" kern="1200" cap="none" spc="0" normalizeH="0" baseline="0" noProof="0" dirty="0">
                <a:ln>
                  <a:noFill/>
                </a:ln>
                <a:solidFill>
                  <a:srgbClr val="532E63"/>
                </a:solidFill>
                <a:effectLst/>
                <a:uLnTx/>
                <a:uFillTx/>
                <a:latin typeface="Calibri" pitchFamily="34" charset="0"/>
                <a:ea typeface="+mj-ea"/>
                <a:cs typeface="+mj-cs"/>
              </a:rPr>
              <a:t>Onboarding Overview for Malaria, Babesiosis, and Trichinellosis Message Mapping Guides</a:t>
            </a:r>
            <a:endParaRPr lang="en-US" sz="5400" dirty="0"/>
          </a:p>
        </p:txBody>
      </p:sp>
    </p:spTree>
    <p:extLst>
      <p:ext uri="{BB962C8B-B14F-4D97-AF65-F5344CB8AC3E}">
        <p14:creationId xmlns:p14="http://schemas.microsoft.com/office/powerpoint/2010/main" val="341358346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113D-7FE3-47AA-B1DF-0F5D87E577BA}"/>
              </a:ext>
            </a:extLst>
          </p:cNvPr>
          <p:cNvSpPr>
            <a:spLocks noGrp="1"/>
          </p:cNvSpPr>
          <p:nvPr>
            <p:ph type="title"/>
          </p:nvPr>
        </p:nvSpPr>
        <p:spPr>
          <a:xfrm>
            <a:off x="609600" y="478973"/>
            <a:ext cx="10972800" cy="793525"/>
          </a:xfrm>
        </p:spPr>
        <p:txBody>
          <a:bodyPr/>
          <a:lstStyle/>
          <a:p>
            <a:r>
              <a:rPr lang="en-US" dirty="0"/>
              <a:t>Onboarding Considerations for All Three MMGs </a:t>
            </a:r>
          </a:p>
        </p:txBody>
      </p:sp>
      <p:sp>
        <p:nvSpPr>
          <p:cNvPr id="3" name="Text Placeholder 2">
            <a:extLst>
              <a:ext uri="{FF2B5EF4-FFF2-40B4-BE49-F238E27FC236}">
                <a16:creationId xmlns:a16="http://schemas.microsoft.com/office/drawing/2014/main" id="{94E6C422-B293-4BC5-AAAB-C71142481295}"/>
              </a:ext>
            </a:extLst>
          </p:cNvPr>
          <p:cNvSpPr>
            <a:spLocks noGrp="1"/>
          </p:cNvSpPr>
          <p:nvPr>
            <p:ph type="body" sz="quarter" idx="10"/>
          </p:nvPr>
        </p:nvSpPr>
        <p:spPr>
          <a:xfrm>
            <a:off x="609599" y="1663547"/>
            <a:ext cx="6397129" cy="4904172"/>
          </a:xfrm>
        </p:spPr>
        <p:txBody>
          <a:bodyPr>
            <a:normAutofit/>
          </a:bodyPr>
          <a:lstStyle/>
          <a:p>
            <a:r>
              <a:rPr lang="en-US" dirty="0"/>
              <a:t>If a jurisdiction has few or no current-year cases, prepare to send historic data for validation during onboarding </a:t>
            </a:r>
          </a:p>
          <a:p>
            <a:r>
              <a:rPr lang="en-US" dirty="0"/>
              <a:t>If there are variables not captured in your jurisdiction’s electronic surveillance system that are priority 1 on the MMG (and cannot be implemented before onboarding), please reach out to the </a:t>
            </a:r>
            <a:r>
              <a:rPr lang="en-US" b="1" dirty="0"/>
              <a:t>program</a:t>
            </a:r>
            <a:r>
              <a:rPr lang="en-US" dirty="0"/>
              <a:t> or </a:t>
            </a:r>
            <a:r>
              <a:rPr lang="en-US" b="1" dirty="0"/>
              <a:t>edx@cdc.gov </a:t>
            </a:r>
            <a:r>
              <a:rPr lang="en-US" dirty="0"/>
              <a:t>for options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3BC1BD0-57EE-4091-90B6-AA16D8EB51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7667739" y="1708772"/>
            <a:ext cx="4294099" cy="2862733"/>
          </a:xfrm>
          <a:prstGeom prst="rect">
            <a:avLst/>
          </a:prstGeom>
        </p:spPr>
      </p:pic>
      <p:sp>
        <p:nvSpPr>
          <p:cNvPr id="5" name="Slide Number Placeholder 2">
            <a:extLst>
              <a:ext uri="{FF2B5EF4-FFF2-40B4-BE49-F238E27FC236}">
                <a16:creationId xmlns:a16="http://schemas.microsoft.com/office/drawing/2014/main" id="{822FE1B8-C080-4AE3-9DDF-9841D7629C3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010645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113D-7FE3-47AA-B1DF-0F5D87E577BA}"/>
              </a:ext>
            </a:extLst>
          </p:cNvPr>
          <p:cNvSpPr>
            <a:spLocks noGrp="1"/>
          </p:cNvSpPr>
          <p:nvPr>
            <p:ph type="title"/>
          </p:nvPr>
        </p:nvSpPr>
        <p:spPr>
          <a:xfrm>
            <a:off x="609600" y="478973"/>
            <a:ext cx="10972800" cy="793525"/>
          </a:xfrm>
        </p:spPr>
        <p:txBody>
          <a:bodyPr/>
          <a:lstStyle/>
          <a:p>
            <a:r>
              <a:rPr lang="en-US" dirty="0"/>
              <a:t>General Onboarding Considerations </a:t>
            </a:r>
          </a:p>
        </p:txBody>
      </p:sp>
      <p:sp>
        <p:nvSpPr>
          <p:cNvPr id="3" name="Text Placeholder 2">
            <a:extLst>
              <a:ext uri="{FF2B5EF4-FFF2-40B4-BE49-F238E27FC236}">
                <a16:creationId xmlns:a16="http://schemas.microsoft.com/office/drawing/2014/main" id="{94E6C422-B293-4BC5-AAAB-C71142481295}"/>
              </a:ext>
            </a:extLst>
          </p:cNvPr>
          <p:cNvSpPr>
            <a:spLocks noGrp="1"/>
          </p:cNvSpPr>
          <p:nvPr>
            <p:ph type="body" sz="quarter" idx="10"/>
          </p:nvPr>
        </p:nvSpPr>
        <p:spPr>
          <a:xfrm>
            <a:off x="609599" y="1254886"/>
            <a:ext cx="11383617" cy="5312833"/>
          </a:xfrm>
        </p:spPr>
        <p:txBody>
          <a:bodyPr>
            <a:normAutofit/>
          </a:bodyPr>
          <a:lstStyle/>
          <a:p>
            <a:r>
              <a:rPr lang="en-US" b="1" dirty="0"/>
              <a:t>Pre-onboarding</a:t>
            </a:r>
            <a:endParaRPr lang="en-US" dirty="0"/>
          </a:p>
          <a:p>
            <a:pPr lvl="1"/>
            <a:r>
              <a:rPr lang="en-US" dirty="0"/>
              <a:t>Review the FAQ documents to obtain additional guidance related to key data elements for malaria, babesiosis, and trichinellosis surveillance. </a:t>
            </a:r>
          </a:p>
          <a:p>
            <a:pPr lvl="1"/>
            <a:r>
              <a:rPr lang="en-US" dirty="0"/>
              <a:t>Each disease-specific MMG and GenV2 outline data elements that are critical for surveillance. </a:t>
            </a:r>
          </a:p>
          <a:p>
            <a:pPr lvl="1"/>
            <a:r>
              <a:rPr lang="en-US" dirty="0"/>
              <a:t>The jurisdiction implementation spreadsheet will be reviewed by the program to assess data element alignment with the national surveillance activities.</a:t>
            </a:r>
          </a:p>
          <a:p>
            <a:pPr lvl="1"/>
            <a:r>
              <a:rPr lang="en-US" b="1" dirty="0"/>
              <a:t>Please submit the legacy data during pre-onboarding.</a:t>
            </a:r>
            <a:r>
              <a:rPr lang="en-US" dirty="0"/>
              <a:t> </a:t>
            </a:r>
          </a:p>
          <a:p>
            <a:r>
              <a:rPr lang="en-US" b="1" dirty="0"/>
              <a:t>Onboarding Cutover to Production</a:t>
            </a:r>
          </a:p>
          <a:p>
            <a:pPr lvl="1"/>
            <a:r>
              <a:rPr lang="en-US" dirty="0"/>
              <a:t>Year-to-date data will be compared to the legacy format data (paper forms or eCRFs) for year(s) that have not been finalized. </a:t>
            </a:r>
          </a:p>
        </p:txBody>
      </p:sp>
      <p:sp>
        <p:nvSpPr>
          <p:cNvPr id="4" name="Slide Number Placeholder 2">
            <a:extLst>
              <a:ext uri="{FF2B5EF4-FFF2-40B4-BE49-F238E27FC236}">
                <a16:creationId xmlns:a16="http://schemas.microsoft.com/office/drawing/2014/main" id="{ABCF7DF2-6191-4F85-A201-6734994C9C4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2382287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CF57-87A7-4AE5-B9DF-A7103EB53780}"/>
              </a:ext>
            </a:extLst>
          </p:cNvPr>
          <p:cNvSpPr>
            <a:spLocks noGrp="1"/>
          </p:cNvSpPr>
          <p:nvPr>
            <p:ph type="title"/>
          </p:nvPr>
        </p:nvSpPr>
        <p:spPr/>
        <p:txBody>
          <a:bodyPr/>
          <a:lstStyle/>
          <a:p>
            <a:r>
              <a:rPr lang="en-US" dirty="0"/>
              <a:t>Malaria, Babesiosis, and Trichinellosis </a:t>
            </a:r>
            <a:br>
              <a:rPr lang="en-US" dirty="0"/>
            </a:br>
            <a:r>
              <a:rPr lang="en-US" dirty="0"/>
              <a:t>Onboarding Timeline</a:t>
            </a:r>
          </a:p>
        </p:txBody>
      </p:sp>
      <p:sp>
        <p:nvSpPr>
          <p:cNvPr id="3" name="Text Placeholder 2">
            <a:extLst>
              <a:ext uri="{FF2B5EF4-FFF2-40B4-BE49-F238E27FC236}">
                <a16:creationId xmlns:a16="http://schemas.microsoft.com/office/drawing/2014/main" id="{A55BE261-5CED-4A48-AC56-6E8542950495}"/>
              </a:ext>
            </a:extLst>
          </p:cNvPr>
          <p:cNvSpPr>
            <a:spLocks noGrp="1"/>
          </p:cNvSpPr>
          <p:nvPr>
            <p:ph type="body" sz="quarter" idx="10"/>
          </p:nvPr>
        </p:nvSpPr>
        <p:spPr>
          <a:xfrm>
            <a:off x="609599" y="1545167"/>
            <a:ext cx="11092873" cy="4455584"/>
          </a:xfrm>
        </p:spPr>
        <p:txBody>
          <a:bodyPr/>
          <a:lstStyle/>
          <a:p>
            <a:r>
              <a:rPr lang="en-US" dirty="0"/>
              <a:t>Open for general onboarding anticipated by end of October 2021</a:t>
            </a:r>
          </a:p>
          <a:p>
            <a:r>
              <a:rPr lang="en-US" dirty="0"/>
              <a:t>Contact </a:t>
            </a:r>
            <a:r>
              <a:rPr lang="en-US" dirty="0">
                <a:hlinkClick r:id="rId2"/>
              </a:rPr>
              <a:t>edx@cdc.gov</a:t>
            </a:r>
            <a:r>
              <a:rPr lang="en-US" dirty="0"/>
              <a:t> if interested in being in a cohort </a:t>
            </a:r>
          </a:p>
          <a:p>
            <a:r>
              <a:rPr lang="en-US" dirty="0"/>
              <a:t>If ready to onboard malaria, babesiosis and trichinellosis, please send  onboarding package to </a:t>
            </a:r>
            <a:r>
              <a:rPr lang="en-US" dirty="0">
                <a:hlinkClick r:id="rId2"/>
              </a:rPr>
              <a:t>edx@cdc.gov</a:t>
            </a:r>
            <a:r>
              <a:rPr lang="en-US" dirty="0"/>
              <a:t> with the subject: [Jurisdiction name]: [Malaria, Babesiosis, Trichinellosis] Onboarding Package</a:t>
            </a:r>
          </a:p>
          <a:p>
            <a:pPr marL="913765" lvl="3" indent="-290195"/>
            <a:r>
              <a:rPr lang="en-US" dirty="0"/>
              <a:t>Example: “ID: Malaria, Babesiosis, Trichinellosis MMG Onboarding Package”</a:t>
            </a:r>
            <a:endParaRPr lang="en-US" dirty="0">
              <a:cs typeface="Calibri"/>
            </a:endParaRPr>
          </a:p>
          <a:p>
            <a:endParaRPr lang="en-US" dirty="0"/>
          </a:p>
          <a:p>
            <a:pPr marL="0" indent="0">
              <a:buNone/>
            </a:pPr>
            <a:endParaRPr lang="en-US" dirty="0">
              <a:cs typeface="Calibri"/>
            </a:endParaRPr>
          </a:p>
          <a:p>
            <a:endParaRPr lang="en-US" dirty="0"/>
          </a:p>
          <a:p>
            <a:pPr marL="0" indent="0">
              <a:buNone/>
            </a:pPr>
            <a:endParaRPr lang="en-US" dirty="0"/>
          </a:p>
        </p:txBody>
      </p:sp>
      <p:pic>
        <p:nvPicPr>
          <p:cNvPr id="7" name="Picture 6">
            <a:extLst>
              <a:ext uri="{FF2B5EF4-FFF2-40B4-BE49-F238E27FC236}">
                <a16:creationId xmlns:a16="http://schemas.microsoft.com/office/drawing/2014/main" id="{D430A720-0E44-4E8E-96EB-E1E5023C96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18957" y="4274608"/>
            <a:ext cx="2200275" cy="2076450"/>
          </a:xfrm>
          <a:prstGeom prst="rect">
            <a:avLst/>
          </a:prstGeom>
        </p:spPr>
      </p:pic>
      <p:sp>
        <p:nvSpPr>
          <p:cNvPr id="5" name="Slide Number Placeholder 2">
            <a:extLst>
              <a:ext uri="{FF2B5EF4-FFF2-40B4-BE49-F238E27FC236}">
                <a16:creationId xmlns:a16="http://schemas.microsoft.com/office/drawing/2014/main" id="{9E308B07-8BAC-492A-9204-1A17AF8936E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6185970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F0BE-6373-4649-B569-B2FD18751B12}"/>
              </a:ext>
            </a:extLst>
          </p:cNvPr>
          <p:cNvSpPr>
            <a:spLocks noGrp="1"/>
          </p:cNvSpPr>
          <p:nvPr>
            <p:ph type="title"/>
          </p:nvPr>
        </p:nvSpPr>
        <p:spPr/>
        <p:txBody>
          <a:bodyPr/>
          <a:lstStyle/>
          <a:p>
            <a:r>
              <a:rPr lang="en-US" dirty="0"/>
              <a:t>CDC Malaria, Babesiosis, and Trichinellosis Program Resources 	</a:t>
            </a:r>
          </a:p>
        </p:txBody>
      </p:sp>
      <p:sp>
        <p:nvSpPr>
          <p:cNvPr id="3" name="Content Placeholder 2">
            <a:extLst>
              <a:ext uri="{FF2B5EF4-FFF2-40B4-BE49-F238E27FC236}">
                <a16:creationId xmlns:a16="http://schemas.microsoft.com/office/drawing/2014/main" id="{4DAB65C8-319B-4F83-A02F-4F55AF71E8CC}"/>
              </a:ext>
            </a:extLst>
          </p:cNvPr>
          <p:cNvSpPr>
            <a:spLocks noGrp="1"/>
          </p:cNvSpPr>
          <p:nvPr>
            <p:ph type="body" sz="quarter" idx="10"/>
          </p:nvPr>
        </p:nvSpPr>
        <p:spPr>
          <a:xfrm>
            <a:off x="609600" y="1532920"/>
            <a:ext cx="11396870" cy="4791680"/>
          </a:xfrm>
        </p:spPr>
        <p:txBody>
          <a:bodyPr>
            <a:normAutofit fontScale="92500" lnSpcReduction="20000"/>
          </a:bodyPr>
          <a:lstStyle/>
          <a:p>
            <a:r>
              <a:rPr lang="en-US" sz="2670" dirty="0"/>
              <a:t>Parasitic Disease Branch: Technical assistance requests for programmatic subject matter experts (SME): </a:t>
            </a:r>
          </a:p>
          <a:p>
            <a:pPr lvl="1">
              <a:spcBef>
                <a:spcPts val="0"/>
              </a:spcBef>
            </a:pPr>
            <a:r>
              <a:rPr lang="en-US" sz="2670" dirty="0"/>
              <a:t>By email: </a:t>
            </a:r>
            <a:r>
              <a:rPr lang="en-US" sz="2670" dirty="0">
                <a:hlinkClick r:id="rId3"/>
              </a:rPr>
              <a:t>parasites@cdc.gov</a:t>
            </a:r>
            <a:r>
              <a:rPr lang="en-US" sz="2670" dirty="0"/>
              <a:t> </a:t>
            </a:r>
          </a:p>
          <a:p>
            <a:pPr lvl="1">
              <a:spcBef>
                <a:spcPts val="0"/>
              </a:spcBef>
            </a:pPr>
            <a:r>
              <a:rPr lang="en-US" sz="2670" dirty="0"/>
              <a:t>By phone: (404) 718-4745</a:t>
            </a:r>
          </a:p>
          <a:p>
            <a:r>
              <a:rPr lang="en-US" dirty="0"/>
              <a:t>Malaria Clinical Consultation Hotline: 770-488-7788 Mon–Fri, 9 am–5 pm EST After hours: 770-488-7100 </a:t>
            </a:r>
          </a:p>
          <a:p>
            <a:pPr>
              <a:spcBef>
                <a:spcPts val="1500"/>
              </a:spcBef>
            </a:pPr>
            <a:r>
              <a:rPr lang="en-US" dirty="0"/>
              <a:t>For program questions contact:</a:t>
            </a:r>
          </a:p>
          <a:p>
            <a:pPr lvl="1"/>
            <a:r>
              <a:rPr lang="en-US" b="1" dirty="0"/>
              <a:t>Malaria:</a:t>
            </a:r>
            <a:r>
              <a:rPr lang="en-US" dirty="0"/>
              <a:t> Kimberly Mace, </a:t>
            </a:r>
            <a:r>
              <a:rPr lang="en-US" dirty="0">
                <a:hlinkClick r:id="rId4"/>
              </a:rPr>
              <a:t>igd3@cdc.gov</a:t>
            </a:r>
            <a:r>
              <a:rPr lang="en-US" dirty="0"/>
              <a:t>,</a:t>
            </a:r>
            <a:r>
              <a:rPr lang="fr-FR" dirty="0"/>
              <a:t> </a:t>
            </a:r>
            <a:r>
              <a:rPr lang="fr-FR" dirty="0">
                <a:hlinkClick r:id="rId5"/>
              </a:rPr>
              <a:t>malariasurveillance@cdc.gov</a:t>
            </a:r>
            <a:endParaRPr lang="fr-FR" dirty="0"/>
          </a:p>
          <a:p>
            <a:pPr lvl="1"/>
            <a:r>
              <a:rPr lang="en-US" b="1" dirty="0"/>
              <a:t>Babesiosis: </a:t>
            </a:r>
            <a:r>
              <a:rPr lang="en-US" dirty="0"/>
              <a:t>Megan Swanson, </a:t>
            </a:r>
            <a:r>
              <a:rPr lang="en-US" dirty="0">
                <a:hlinkClick r:id="rId6"/>
              </a:rPr>
              <a:t>qek6@cdc.gov</a:t>
            </a:r>
            <a:endParaRPr lang="en-US" dirty="0"/>
          </a:p>
          <a:p>
            <a:pPr lvl="1"/>
            <a:r>
              <a:rPr lang="en-US" b="1" dirty="0"/>
              <a:t>Trichinellosis: </a:t>
            </a:r>
            <a:r>
              <a:rPr lang="en-US" dirty="0"/>
              <a:t>Lauren Ahart, </a:t>
            </a:r>
            <a:r>
              <a:rPr lang="en-US" dirty="0">
                <a:hlinkClick r:id="rId7"/>
              </a:rPr>
              <a:t>nox7@cdc.gov</a:t>
            </a:r>
            <a:r>
              <a:rPr lang="en-US" dirty="0"/>
              <a:t> </a:t>
            </a:r>
          </a:p>
          <a:p>
            <a:pPr marL="457200" lvl="1" indent="0">
              <a:buNone/>
            </a:pPr>
            <a:endParaRPr lang="en-US" dirty="0"/>
          </a:p>
          <a:p>
            <a:pPr marL="0" indent="0">
              <a:buNone/>
            </a:pPr>
            <a:r>
              <a:rPr lang="en-US" dirty="0"/>
              <a:t>Note: Frequently asked questions and answers for these case notification message mapping guides will be available at </a:t>
            </a:r>
            <a:r>
              <a:rPr lang="en-US" sz="2700" u="sng" dirty="0">
                <a:solidFill>
                  <a:srgbClr val="0563C1"/>
                </a:solidFill>
                <a:effectLst/>
                <a:latin typeface="Calibri" panose="020F0502020204030204" pitchFamily="34" charset="0"/>
                <a:ea typeface="Calibri" panose="020F0502020204030204" pitchFamily="34" charset="0"/>
                <a:hlinkClick r:id="rId8"/>
              </a:rPr>
              <a:t>https://ndc.services.cdc.gov/message-mapping-guides/</a:t>
            </a:r>
            <a:r>
              <a:rPr lang="en-US" sz="2700" dirty="0">
                <a:solidFill>
                  <a:srgbClr val="0563C1"/>
                </a:solidFill>
                <a:effectLst/>
                <a:latin typeface="Calibri" panose="020F0502020204030204" pitchFamily="34" charset="0"/>
                <a:ea typeface="Calibri" panose="020F0502020204030204" pitchFamily="34" charset="0"/>
              </a:rPr>
              <a:t>.</a:t>
            </a:r>
            <a:endParaRPr lang="en-US" sz="2700" dirty="0"/>
          </a:p>
        </p:txBody>
      </p:sp>
      <p:sp>
        <p:nvSpPr>
          <p:cNvPr id="4" name="Slide Number Placeholder 2">
            <a:extLst>
              <a:ext uri="{FF2B5EF4-FFF2-40B4-BE49-F238E27FC236}">
                <a16:creationId xmlns:a16="http://schemas.microsoft.com/office/drawing/2014/main" id="{69364106-F392-48C4-82A1-6247BD42E59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0667115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A7E7E1-5143-4E34-B925-7C89CEC36958}"/>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Questions?</a:t>
            </a:r>
          </a:p>
        </p:txBody>
      </p:sp>
      <p:sp>
        <p:nvSpPr>
          <p:cNvPr id="3" name="Text Placeholder 2">
            <a:extLst>
              <a:ext uri="{FF2B5EF4-FFF2-40B4-BE49-F238E27FC236}">
                <a16:creationId xmlns:a16="http://schemas.microsoft.com/office/drawing/2014/main" id="{39EBE681-3546-46AA-904D-C990CA2873A9}"/>
              </a:ext>
            </a:extLst>
          </p:cNvPr>
          <p:cNvSpPr>
            <a:spLocks noGrp="1"/>
          </p:cNvSpPr>
          <p:nvPr>
            <p:ph type="body" idx="1"/>
          </p:nvPr>
        </p:nvSpPr>
        <p:spPr/>
        <p:txBody>
          <a:bodyPr/>
          <a:lstStyle/>
          <a:p>
            <a:r>
              <a:rPr lang="en-US" dirty="0"/>
              <a:t>edx@cdc.gov</a:t>
            </a:r>
          </a:p>
        </p:txBody>
      </p:sp>
    </p:spTree>
    <p:extLst>
      <p:ext uri="{BB962C8B-B14F-4D97-AF65-F5344CB8AC3E}">
        <p14:creationId xmlns:p14="http://schemas.microsoft.com/office/powerpoint/2010/main" val="3285758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
        <p:nvSpPr>
          <p:cNvPr id="3" name="TextBox 2">
            <a:extLst>
              <a:ext uri="{FF2B5EF4-FFF2-40B4-BE49-F238E27FC236}">
                <a16:creationId xmlns:a16="http://schemas.microsoft.com/office/drawing/2014/main" id="{AE7EFABD-073E-7D40-940F-159AACC4E0AF}"/>
              </a:ext>
            </a:extLst>
          </p:cNvPr>
          <p:cNvSpPr txBox="1"/>
          <p:nvPr/>
        </p:nvSpPr>
        <p:spPr>
          <a:xfrm>
            <a:off x="781050" y="459060"/>
            <a:ext cx="10287000" cy="3847207"/>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Subscribe to the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4"/>
              </a:rPr>
              <a:t>monthly NNDSS newsletter, </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4"/>
              </a:rPr>
              <a:t>Case Surveillance News </a:t>
            </a:r>
            <a:endPar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endPar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Access the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hlinkClick r:id="rId5"/>
              </a:rPr>
              <a:t>NNDSS Technical Resource Center</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1BC00"/>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Email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hlinkClick r:id="rId6"/>
              </a:rPr>
              <a:t>edx@cdc.gov</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 to request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NNDSS technical assistance or begin onboarding HL7 message mapping guides</a:t>
            </a:r>
            <a:endParaRPr kumimoji="0" lang="en-US" sz="2000" b="1" i="0" u="none" strike="noStrike" kern="1200" cap="none" spc="0" normalizeH="0" baseline="0" noProof="0" dirty="0">
              <a:ln>
                <a:noFill/>
              </a:ln>
              <a:solidFill>
                <a:prstClr val="black"/>
              </a:solidFill>
              <a:effectLst/>
              <a:uLnTx/>
              <a:uFillTx/>
              <a:latin typeface="Myriad Web Pro"/>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yriad Web Pro"/>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F395F"/>
                </a:solidFill>
                <a:effectLst/>
                <a:uLnTx/>
                <a:uFillTx/>
                <a:latin typeface="Calibri" panose="020F0502020204030204"/>
                <a:ea typeface="+mn-ea"/>
                <a:cs typeface="Arial"/>
                <a:sym typeface="Arial"/>
              </a:rPr>
              <a:t>Next </a:t>
            </a:r>
            <a:r>
              <a:rPr kumimoji="0" lang="en-US" sz="3600" b="1" i="0" u="none" strike="noStrike" kern="1200" cap="none" spc="0" normalizeH="0" baseline="0" noProof="0" dirty="0">
                <a:ln>
                  <a:noFill/>
                </a:ln>
                <a:solidFill>
                  <a:srgbClr val="0563C1"/>
                </a:solidFill>
                <a:effectLst/>
                <a:uLnTx/>
                <a:uFillTx/>
                <a:latin typeface="Calibri" panose="020F0502020204030204"/>
                <a:ea typeface="+mn-ea"/>
                <a:cs typeface="Arial"/>
                <a:sym typeface="Arial"/>
                <a:hlinkClick r:id="rId4">
                  <a:extLst>
                    <a:ext uri="{A12FA001-AC4F-418D-AE19-62706E023703}">
                      <ahyp:hlinkClr xmlns:ahyp="http://schemas.microsoft.com/office/drawing/2018/hyperlinkcolor" val="tx"/>
                    </a:ext>
                  </a:extLst>
                </a:hlinkClick>
              </a:rPr>
              <a:t>NNDSS eSHARE</a:t>
            </a:r>
            <a:r>
              <a:rPr kumimoji="0" lang="en-US" sz="3600" b="1" i="0" u="none" strike="noStrike" kern="1200" cap="none" spc="0" normalizeH="0" baseline="0" noProof="0" dirty="0">
                <a:ln>
                  <a:noFill/>
                </a:ln>
                <a:solidFill>
                  <a:srgbClr val="3F395F"/>
                </a:solidFill>
                <a:effectLst/>
                <a:uLnTx/>
                <a:uFillTx/>
                <a:latin typeface="Calibri" panose="020F0502020204030204"/>
                <a:ea typeface="+mn-ea"/>
                <a:cs typeface="Arial"/>
                <a:sym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rgbClr val="3F395F"/>
                </a:solidFill>
                <a:latin typeface="Calibri" panose="020F0502020204030204"/>
                <a:ea typeface="+mn-ea"/>
              </a:rPr>
              <a:t>November</a:t>
            </a:r>
            <a:r>
              <a:rPr kumimoji="0" lang="en-US" sz="3600" b="1" i="0" u="none" strike="noStrike" kern="1200" cap="none" spc="0" normalizeH="0" baseline="0" noProof="0" dirty="0">
                <a:ln>
                  <a:noFill/>
                </a:ln>
                <a:solidFill>
                  <a:srgbClr val="3F395F"/>
                </a:solidFill>
                <a:effectLst/>
                <a:uLnTx/>
                <a:uFillTx/>
                <a:latin typeface="Calibri" panose="020F0502020204030204"/>
                <a:ea typeface="+mn-ea"/>
                <a:cs typeface="Arial"/>
                <a:sym typeface="Arial"/>
              </a:rPr>
              <a:t> 16, 2021 (more details coming soon)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a:sym typeface="Arial"/>
            </a:endParaRPr>
          </a:p>
        </p:txBody>
      </p:sp>
      <p:sp>
        <p:nvSpPr>
          <p:cNvPr id="2" name="Title 1">
            <a:extLst>
              <a:ext uri="{FF2B5EF4-FFF2-40B4-BE49-F238E27FC236}">
                <a16:creationId xmlns:a16="http://schemas.microsoft.com/office/drawing/2014/main" id="{37EEAE44-FB8A-154C-B7D0-CA685B9A6F66}"/>
              </a:ext>
            </a:extLst>
          </p:cNvPr>
          <p:cNvSpPr>
            <a:spLocks noGrp="1"/>
          </p:cNvSpPr>
          <p:nvPr>
            <p:ph type="title" idx="4294967295"/>
          </p:nvPr>
        </p:nvSpPr>
        <p:spPr>
          <a:xfrm>
            <a:off x="838200" y="353550"/>
            <a:ext cx="10515600" cy="1325563"/>
          </a:xfrm>
        </p:spPr>
        <p:txBody>
          <a:bodyPr>
            <a:normAutofit/>
          </a:bodyPr>
          <a:lstStyle/>
          <a:p>
            <a:r>
              <a:rPr lang="en-US" sz="800" dirty="0">
                <a:solidFill>
                  <a:schemeClr val="bg1"/>
                </a:solidFill>
              </a:rPr>
              <a:t>Next NNDSS Webinar: September 21, 2021</a:t>
            </a:r>
          </a:p>
        </p:txBody>
      </p:sp>
      <p:pic>
        <p:nvPicPr>
          <p:cNvPr id="7" name="Picture 6">
            <a:extLst>
              <a:ext uri="{FF2B5EF4-FFF2-40B4-BE49-F238E27FC236}">
                <a16:creationId xmlns:a16="http://schemas.microsoft.com/office/drawing/2014/main" id="{F215DB6F-3253-473A-8629-2821BF33B223}"/>
              </a:ext>
              <a:ext uri="{C183D7F6-B498-43B3-948B-1728B52AA6E4}">
                <adec:decorative xmlns:adec="http://schemas.microsoft.com/office/drawing/2017/decorative" val="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270523" y="3847897"/>
            <a:ext cx="2735308" cy="1822826"/>
          </a:xfrm>
          <a:prstGeom prst="rect">
            <a:avLst/>
          </a:prstGeom>
        </p:spPr>
      </p:pic>
    </p:spTree>
    <p:extLst>
      <p:ext uri="{BB962C8B-B14F-4D97-AF65-F5344CB8AC3E}">
        <p14:creationId xmlns:p14="http://schemas.microsoft.com/office/powerpoint/2010/main" val="1118506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BEA7E7E1-5143-4E34-B925-7C89CEC36958}"/>
              </a:ext>
            </a:extLst>
          </p:cNvPr>
          <p:cNvSpPr>
            <a:spLocks noGrp="1"/>
          </p:cNvSpPr>
          <p:nvPr>
            <p:ph type="title" idx="4294967295"/>
          </p:nvPr>
        </p:nvSpPr>
        <p:spPr>
          <a:xfrm>
            <a:off x="643468" y="643467"/>
            <a:ext cx="4620584" cy="456713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228600" marR="0" lvl="0" indent="-228600" fontAlgn="auto">
              <a:spcAft>
                <a:spcPts val="1200"/>
              </a:spcAft>
              <a:buClrTx/>
              <a:buSzTx/>
              <a:tabLst/>
              <a:defRPr/>
            </a:pPr>
            <a:r>
              <a:rPr lang="en-US" sz="4800" b="1" dirty="0"/>
              <a:t>Happy Fall!!!</a:t>
            </a:r>
            <a:endParaRPr kumimoji="0" lang="en-US" sz="4800" b="1" i="0" u="none" strike="noStrike" cap="none" spc="0" normalizeH="0" baseline="0" noProof="0" dirty="0">
              <a:ln>
                <a:noFill/>
              </a:ln>
              <a:effectLst/>
              <a:uLnTx/>
              <a:uFillTx/>
            </a:endParaRPr>
          </a:p>
        </p:txBody>
      </p:sp>
      <p:pic>
        <p:nvPicPr>
          <p:cNvPr id="6" name="Picture 5">
            <a:extLst>
              <a:ext uri="{FF2B5EF4-FFF2-40B4-BE49-F238E27FC236}">
                <a16:creationId xmlns:a16="http://schemas.microsoft.com/office/drawing/2014/main" id="{DBC90C92-0BF1-471D-947D-3BDE6119C3F2}"/>
              </a:ext>
              <a:ext uri="{C183D7F6-B498-43B3-948B-1728B52AA6E4}">
                <adec:decorative xmlns:adec="http://schemas.microsoft.com/office/drawing/2017/decorative" val="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520" r="653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53717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A7E7E1-5143-4E34-B925-7C89CEC36958}"/>
              </a:ext>
            </a:extLst>
          </p:cNvPr>
          <p:cNvSpPr>
            <a:spLocks noGrp="1"/>
          </p:cNvSpPr>
          <p:nvPr>
            <p:ph type="title" idx="4294967295"/>
          </p:nvPr>
        </p:nvSpPr>
        <p:spPr>
          <a:xfrm>
            <a:off x="576263" y="4097338"/>
            <a:ext cx="11006137"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Appendix </a:t>
            </a:r>
          </a:p>
        </p:txBody>
      </p:sp>
    </p:spTree>
    <p:extLst>
      <p:ext uri="{BB962C8B-B14F-4D97-AF65-F5344CB8AC3E}">
        <p14:creationId xmlns:p14="http://schemas.microsoft.com/office/powerpoint/2010/main" val="2725122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r>
              <a:rPr lang="en-US" dirty="0"/>
              <a:t>Malaria Extra: Key Implementation Points—P</a:t>
            </a:r>
            <a:r>
              <a:rPr lang="en-US" sz="4000" dirty="0"/>
              <a:t>arasitemia </a:t>
            </a:r>
            <a:br>
              <a:rPr lang="en-US" sz="4000" dirty="0"/>
            </a:br>
            <a:endParaRPr lang="en-US" dirty="0"/>
          </a:p>
        </p:txBody>
      </p:sp>
      <p:sp>
        <p:nvSpPr>
          <p:cNvPr id="4" name="Content Placeholder 2"/>
          <p:cNvSpPr txBox="1">
            <a:spLocks/>
          </p:cNvSpPr>
          <p:nvPr/>
        </p:nvSpPr>
        <p:spPr>
          <a:xfrm>
            <a:off x="609600" y="1605280"/>
            <a:ext cx="11472672" cy="518160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1219170" rtl="0" eaLnBrk="0" fontAlgn="base" latinLnBrk="0" hangingPunct="0">
              <a:lnSpc>
                <a:spcPct val="100000"/>
              </a:lnSpc>
              <a:spcBef>
                <a:spcPct val="20000"/>
              </a:spcBef>
              <a:spcAft>
                <a:spcPct val="0"/>
              </a:spcAft>
              <a:buClr>
                <a:srgbClr val="A59988"/>
              </a:buClr>
              <a:buSzTx/>
              <a:buFont typeface="Wingdings" panose="05000000000000000000" pitchFamily="2" charset="2"/>
              <a:buChar char="§"/>
              <a:tabLst/>
              <a:defRPr/>
            </a:pPr>
            <a:r>
              <a:rPr kumimoji="0" lang="en-US" sz="3067" b="1" i="0" u="none" strike="noStrike" kern="1200" cap="none" spc="0" normalizeH="0" baseline="0" noProof="0" dirty="0">
                <a:ln>
                  <a:noFill/>
                </a:ln>
                <a:solidFill>
                  <a:srgbClr val="532E63"/>
                </a:solidFill>
                <a:effectLst/>
                <a:uLnTx/>
                <a:uFillTx/>
                <a:latin typeface="Calibri" panose="020F0502020204030204"/>
                <a:ea typeface="+mn-ea"/>
                <a:cs typeface="+mn-cs"/>
              </a:rPr>
              <a:t>Response should be a numeric value between 0.01 – 100. </a:t>
            </a:r>
          </a:p>
          <a:p>
            <a:pPr defTabSz="1219170">
              <a:buClr>
                <a:srgbClr val="A59988"/>
              </a:buClr>
              <a:buFont typeface="Wingdings" panose="05000000000000000000" pitchFamily="2" charset="2"/>
              <a:buChar char="§"/>
              <a:defRPr/>
            </a:pPr>
            <a:r>
              <a:rPr kumimoji="0" lang="en-US" sz="3067" b="1" i="0" u="none" strike="noStrike" kern="1200" cap="none" spc="0" normalizeH="0" baseline="0" noProof="0" dirty="0">
                <a:ln>
                  <a:noFill/>
                </a:ln>
                <a:solidFill>
                  <a:srgbClr val="532E63"/>
                </a:solidFill>
                <a:effectLst/>
                <a:uLnTx/>
                <a:uFillTx/>
                <a:latin typeface="Calibri" panose="020F0502020204030204"/>
                <a:ea typeface="+mn-ea"/>
                <a:cs typeface="+mn-cs"/>
              </a:rPr>
              <a:t>Example: </a:t>
            </a:r>
          </a:p>
          <a:p>
            <a:pPr marL="1143000" marR="0" lvl="2" indent="-228600" algn="l" defTabSz="914400" rtl="0" eaLnBrk="1" fontAlgn="base" latinLnBrk="0" hangingPunct="1">
              <a:lnSpc>
                <a:spcPct val="90000"/>
              </a:lnSpc>
              <a:spcBef>
                <a:spcPts val="500"/>
              </a:spcBef>
              <a:spcAft>
                <a:spcPct val="0"/>
              </a:spcAft>
              <a:buClr>
                <a:srgbClr val="5E9732"/>
              </a:buClr>
              <a:buSzTx/>
              <a:buFont typeface="Arial" panose="020B0604020202020204" pitchFamily="34" charset="0"/>
              <a:buChar char="•"/>
              <a:tabLst/>
              <a:defRPr/>
            </a:pPr>
            <a:r>
              <a:rPr kumimoji="0" lang="en-US" sz="3067" b="0" i="0" u="none" strike="noStrike" kern="1200" cap="none" spc="0" normalizeH="0" baseline="0" noProof="0" dirty="0">
                <a:ln>
                  <a:noFill/>
                </a:ln>
                <a:solidFill>
                  <a:srgbClr val="532E63"/>
                </a:solidFill>
                <a:effectLst/>
                <a:uLnTx/>
                <a:uFillTx/>
                <a:latin typeface="Calibri" panose="020F0502020204030204"/>
                <a:ea typeface="+mn-ea"/>
                <a:cs typeface="+mn-cs"/>
              </a:rPr>
              <a:t>Two infected erythrocytes out of 2000 counted = 0.1% parasitemia and the response should be 0.1</a:t>
            </a:r>
          </a:p>
          <a:p>
            <a:pPr marL="1600200" marR="0" lvl="3" indent="-228600" algn="l" defTabSz="914400" rtl="0" eaLnBrk="1" fontAlgn="base" latinLnBrk="0" hangingPunct="1">
              <a:lnSpc>
                <a:spcPct val="90000"/>
              </a:lnSpc>
              <a:spcBef>
                <a:spcPts val="500"/>
              </a:spcBef>
              <a:spcAft>
                <a:spcPct val="0"/>
              </a:spcAft>
              <a:buClr>
                <a:srgbClr val="D59F0F"/>
              </a:buClr>
              <a:buSzTx/>
              <a:buFont typeface="Arial" panose="020B0604020202020204" pitchFamily="34" charset="0"/>
              <a:buChar char="•"/>
              <a:tabLst/>
              <a:defRPr/>
            </a:pPr>
            <a:r>
              <a:rPr kumimoji="0" lang="en-US" sz="2667" b="0" i="0" u="none" strike="noStrike" kern="1200" cap="none" spc="0" normalizeH="0" baseline="0" noProof="0" dirty="0">
                <a:ln>
                  <a:noFill/>
                </a:ln>
                <a:solidFill>
                  <a:srgbClr val="532E63"/>
                </a:solidFill>
                <a:effectLst/>
                <a:uLnTx/>
                <a:uFillTx/>
                <a:latin typeface="Calibri" panose="020F0502020204030204"/>
                <a:ea typeface="+mn-ea"/>
                <a:cs typeface="+mn-cs"/>
              </a:rPr>
              <a:t>Extracellular gametocytes should not be counted for the percentage parasitemia.</a:t>
            </a:r>
          </a:p>
          <a:p>
            <a:pPr marL="1600200" marR="0" lvl="3"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endParaRPr kumimoji="0" lang="en-US" sz="2667" b="0" i="0" u="none" strike="noStrike" kern="1200" cap="none" spc="0" normalizeH="0" baseline="0" noProof="0" dirty="0">
              <a:ln>
                <a:noFill/>
              </a:ln>
              <a:solidFill>
                <a:srgbClr val="532E63"/>
              </a:solidFill>
              <a:effectLst/>
              <a:uLnTx/>
              <a:uFillTx/>
              <a:latin typeface="Calibri" panose="020F0502020204030204"/>
              <a:ea typeface="+mn-ea"/>
              <a:cs typeface="+mn-cs"/>
            </a:endParaRPr>
          </a:p>
          <a:p>
            <a:pPr marL="457189" marR="0" lvl="0" indent="-457189"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133" b="0" i="0" u="none" strike="noStrike" kern="1200" cap="none" spc="0" normalizeH="0" baseline="0" noProof="0" dirty="0">
              <a:ln>
                <a:noFill/>
              </a:ln>
              <a:solidFill>
                <a:srgbClr val="00040C"/>
              </a:solidFill>
              <a:effectLst/>
              <a:uLnTx/>
              <a:uFillTx/>
              <a:latin typeface="Calibri" panose="020F0502020204030204" pitchFamily="34" charset="0"/>
              <a:ea typeface="+mn-ea"/>
              <a:cs typeface="+mn-cs"/>
            </a:endParaRPr>
          </a:p>
          <a:p>
            <a:pPr marL="457189" marR="0" lvl="0" indent="-457189"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133" b="0" i="0" u="none" strike="noStrike" kern="1200" cap="none" spc="0" normalizeH="0" baseline="0" noProof="0" dirty="0">
              <a:ln>
                <a:noFill/>
              </a:ln>
              <a:solidFill>
                <a:srgbClr val="00040C"/>
              </a:solidFill>
              <a:effectLst/>
              <a:uLnTx/>
              <a:uFillTx/>
              <a:latin typeface="Calibri" panose="020F0502020204030204" pitchFamily="34" charset="0"/>
              <a:ea typeface="+mn-ea"/>
              <a:cs typeface="+mn-cs"/>
            </a:endParaRPr>
          </a:p>
          <a:p>
            <a:pPr marL="457189" marR="0" lvl="0" indent="-457189"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133" b="0" i="0" u="none" strike="noStrike" kern="1200" cap="none" spc="0" normalizeH="0" baseline="0" noProof="0" dirty="0">
              <a:ln>
                <a:noFill/>
              </a:ln>
              <a:solidFill>
                <a:srgbClr val="00040C"/>
              </a:solidFill>
              <a:effectLst/>
              <a:uLnTx/>
              <a:uFillTx/>
              <a:latin typeface="Calibri" panose="020F0502020204030204" pitchFamily="34" charset="0"/>
              <a:ea typeface="+mn-ea"/>
              <a:cs typeface="+mn-cs"/>
            </a:endParaRPr>
          </a:p>
          <a:p>
            <a:pPr marL="76198" marR="0" lvl="0" indent="0" algn="l" defTabSz="121917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40C"/>
                </a:solidFill>
                <a:effectLst/>
                <a:uLnTx/>
                <a:uFillTx/>
                <a:latin typeface="Calibri" panose="020F0502020204030204" pitchFamily="34" charset="0"/>
                <a:ea typeface="+mn-ea"/>
                <a:cs typeface="+mn-cs"/>
              </a:rPr>
              <a:t>  </a:t>
            </a:r>
          </a:p>
          <a:p>
            <a:pPr marL="457189" marR="0" lvl="0" indent="-457189"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67"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mn-cs"/>
            </a:endParaRPr>
          </a:p>
          <a:p>
            <a:pPr marL="0" marR="0" lvl="0" indent="0" algn="l" defTabSz="121917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1867"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mn-cs"/>
            </a:endParaRPr>
          </a:p>
          <a:p>
            <a:pPr marL="457189" marR="0" lvl="0" indent="-457189"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67"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mn-cs"/>
            </a:endParaRPr>
          </a:p>
          <a:p>
            <a:pPr marL="457189" marR="0" lvl="0" indent="-457189" algn="l" defTabSz="121917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867" b="0" i="0" u="none" strike="noStrike" kern="1200" cap="none" spc="0" normalizeH="0" baseline="0" noProof="0" dirty="0">
              <a:ln>
                <a:noFill/>
              </a:ln>
              <a:solidFill>
                <a:srgbClr val="7F7F7F">
                  <a:lumMod val="50000"/>
                </a:srgbClr>
              </a:solidFill>
              <a:effectLst/>
              <a:uLnTx/>
              <a:uFillTx/>
              <a:latin typeface="Calibri" panose="020F0502020204030204" pitchFamily="34" charset="0"/>
              <a:ea typeface="+mn-ea"/>
              <a:cs typeface="+mn-cs"/>
            </a:endParaRPr>
          </a:p>
        </p:txBody>
      </p:sp>
      <p:sp>
        <p:nvSpPr>
          <p:cNvPr id="5" name="Slide Number Placeholder 2">
            <a:extLst>
              <a:ext uri="{FF2B5EF4-FFF2-40B4-BE49-F238E27FC236}">
                <a16:creationId xmlns:a16="http://schemas.microsoft.com/office/drawing/2014/main" id="{64F37490-2F93-482D-ACEF-7F5EB124499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718560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descr="As of August 16, 2021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Utah, Kansas, and Idaho (in bright green) previously sending GenV2 messages are now sending the full MMG which includes vaccine data. &#10;&#10;Currently, NJ, GA, and FL are onboarding COVID Lite. &#10;&#10;We now have 28 jurisdictions (shown in light green) sending COVID-19 data via GenV2 and 2 additional jurisdiction (shown in lite blue, TX &amp; CNMI) currently onboarding GenV2 for COVID-19.  We currently, have 2 jurisdictions (shown in dark blue, KY &amp; AK) currently onboarding the COVID-19 MMG. Additionally, we currently have 3 jurisdictions (shown in medium blue, NJ, GA, &amp; IL) currently onboarding COVID Lite.&#10;&#10;Not show on the map are states participating in cohorts that started in February of 2021. &#10;We have 6 NBS states working on the full MMG (AL, ME, MS, NE, TN, VA). Another non-NBS cohort involves 2 states currently sending COVID-19 using GenV2. FL is working on COVID Lite and Oregon the full MMG (all of which currently send data to CDC via GenV2).  &#10;&#10;&#10;&#10;&#10;&#10;">
            <a:extLst>
              <a:ext uri="{FF2B5EF4-FFF2-40B4-BE49-F238E27FC236}">
                <a16:creationId xmlns:a16="http://schemas.microsoft.com/office/drawing/2014/main" id="{016248AB-92C4-421F-8747-17C94E0A4F92}"/>
              </a:ext>
            </a:extLst>
          </p:cNvPr>
          <p:cNvSpPr>
            <a:spLocks noGrp="1"/>
          </p:cNvSpPr>
          <p:nvPr>
            <p:ph sz="quarter" idx="10"/>
          </p:nvPr>
        </p:nvSpPr>
        <p:spPr>
          <a:xfrm>
            <a:off x="576263" y="787400"/>
            <a:ext cx="10435726" cy="4530725"/>
          </a:xfrm>
        </p:spPr>
        <p:txBody>
          <a:bodyPr>
            <a:normAutofit/>
          </a:bodyPr>
          <a:lstStyle/>
          <a:p>
            <a:pPr marL="623887" lvl="3" indent="0">
              <a:buNone/>
            </a:pPr>
            <a:endParaRPr lang="en-US" dirty="0"/>
          </a:p>
          <a:p>
            <a:pPr marL="0" lvl="1" indent="0">
              <a:buNone/>
            </a:pPr>
            <a:endParaRPr lang="en-US" dirty="0"/>
          </a:p>
        </p:txBody>
      </p:sp>
      <p:pic>
        <p:nvPicPr>
          <p:cNvPr id="9" name="Picture 2">
            <a:extLst>
              <a:ext uri="{FF2B5EF4-FFF2-40B4-BE49-F238E27FC236}">
                <a16:creationId xmlns:a16="http://schemas.microsoft.com/office/drawing/2014/main" id="{86BAF782-8700-46CC-8F2E-F75410D7466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D2BE7CE-4674-44B7-9077-7164C0FB3D6A}"/>
              </a:ext>
            </a:extLst>
          </p:cNvPr>
          <p:cNvSpPr>
            <a:spLocks noGrp="1"/>
          </p:cNvSpPr>
          <p:nvPr>
            <p:ph type="title" idx="4294967295"/>
          </p:nvPr>
        </p:nvSpPr>
        <p:spPr/>
        <p:txBody>
          <a:bodyPr/>
          <a:lstStyle/>
          <a:p>
            <a:r>
              <a:rPr lang="en-US" dirty="0">
                <a:solidFill>
                  <a:schemeClr val="bg1"/>
                </a:solidFill>
              </a:rPr>
              <a:t>stat</a:t>
            </a:r>
          </a:p>
        </p:txBody>
      </p:sp>
      <p:pic>
        <p:nvPicPr>
          <p:cNvPr id="4" name="Picture 3" descr="Key jurisdiction High level updates since the September 21 eSHARE webinar&#10;&#10;Onboarding is moving along for COVID with CNMI recently going into production for GenV2 COVID shown in light green and MA and FL recently kicking off onboarding  for COVID Lite  shown in medium blue. &#10; &#10;We do have a couple of states that should be in production in the next couple of weeks  KY for the full guide and Texas for GenV2 COVID. &#10; &#10;&#10;__________________________________________________________________________________________________________________________________________________________________&#10;As of October 15, 2021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Utah, Kansas, and Idaho (in bright green) previously sending GenV2 messages are now sending the full MMG which includes vaccine data. &#10;&#10;Currently, IL, NJ, GA, FL, MA are onboarding COVID Lite. &#10;&#10;We now have 27 jurisdictions (shown in light green) sending COVID-19 data via GenV2 and 2 additional jurisdiction (shown in lite blue, TX) currently onboarding GenV2 for COVID-19.  We currently, have 2 jurisdictions (shown in dark blue, KY &amp; AK) currently onboarding the COVID-19 MMG. Additionally, we currently have 5 jurisdictions (shown in medium blue, FL, NJ, GA, IL, &amp; MA) currently onboarding COVID Lite.&#10;&#10;Not show on the map are states participating in cohorts that started in February of 2021. &#10;We have 6 NBS states working on the full MMG (AL, ME, MS, NE, TN, VA). Another non-NBS cohort involves 2 states currently sending COVID-19 using GenV2. FL is working on COVID Lite and Oregon the full MMG (all of which currently send data to CDC via GenV2).  &#10;&#10;&#10;&#10;&#10;&#10;&#10;">
            <a:extLst>
              <a:ext uri="{FF2B5EF4-FFF2-40B4-BE49-F238E27FC236}">
                <a16:creationId xmlns:a16="http://schemas.microsoft.com/office/drawing/2014/main" id="{DE36B507-D1BD-4E8E-9E84-3DCF06DE585D}"/>
              </a:ext>
            </a:extLst>
          </p:cNvPr>
          <p:cNvPicPr>
            <a:picLocks noChangeAspect="1"/>
          </p:cNvPicPr>
          <p:nvPr/>
        </p:nvPicPr>
        <p:blipFill>
          <a:blip r:embed="rId4"/>
          <a:stretch>
            <a:fillRect/>
          </a:stretch>
        </p:blipFill>
        <p:spPr>
          <a:xfrm>
            <a:off x="1800225" y="666750"/>
            <a:ext cx="8591550" cy="5524500"/>
          </a:xfrm>
          <a:prstGeom prst="rect">
            <a:avLst/>
          </a:prstGeom>
        </p:spPr>
      </p:pic>
    </p:spTree>
    <p:extLst>
      <p:ext uri="{BB962C8B-B14F-4D97-AF65-F5344CB8AC3E}">
        <p14:creationId xmlns:p14="http://schemas.microsoft.com/office/powerpoint/2010/main" val="4077485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41376" y="465821"/>
            <a:ext cx="10194700" cy="857250"/>
          </a:xfrm>
        </p:spPr>
        <p:txBody>
          <a:bodyPr>
            <a:normAutofit fontScale="90000"/>
          </a:bodyPr>
          <a:lstStyle/>
          <a:p>
            <a:br>
              <a:rPr lang="en-US" dirty="0"/>
            </a:br>
            <a:br>
              <a:rPr lang="en-US" dirty="0"/>
            </a:br>
            <a:br>
              <a:rPr lang="en-US" dirty="0"/>
            </a:br>
            <a:r>
              <a:rPr lang="en-US" dirty="0"/>
              <a:t>Malaria Extra: Key Implementation Points—Justification for the Collection of Personally Identifiable Information</a:t>
            </a:r>
          </a:p>
        </p:txBody>
      </p:sp>
      <p:sp>
        <p:nvSpPr>
          <p:cNvPr id="3" name="Content Placeholder 2"/>
          <p:cNvSpPr>
            <a:spLocks noGrp="1"/>
          </p:cNvSpPr>
          <p:nvPr>
            <p:ph type="body" sz="quarter" idx="10"/>
          </p:nvPr>
        </p:nvSpPr>
        <p:spPr>
          <a:xfrm>
            <a:off x="762784" y="1615678"/>
            <a:ext cx="10904960" cy="5016770"/>
          </a:xfrm>
        </p:spPr>
        <p:txBody>
          <a:bodyPr>
            <a:normAutofit lnSpcReduction="10000"/>
          </a:bodyPr>
          <a:lstStyle/>
          <a:p>
            <a:pPr>
              <a:spcAft>
                <a:spcPts val="700"/>
              </a:spcAft>
            </a:pPr>
            <a:r>
              <a:rPr lang="en-US" i="1" dirty="0">
                <a:solidFill>
                  <a:schemeClr val="accent5"/>
                </a:solidFill>
              </a:rPr>
              <a:t>The malaria program requests that all cases are completely reported (as much as possible) including PII elements (e.g., name and date of birth)</a:t>
            </a:r>
          </a:p>
          <a:p>
            <a:pPr>
              <a:spcBef>
                <a:spcPts val="1500"/>
              </a:spcBef>
              <a:spcAft>
                <a:spcPts val="400"/>
              </a:spcAft>
            </a:pPr>
            <a:r>
              <a:rPr lang="en-US" dirty="0"/>
              <a:t>OMB approval: 0920-0728</a:t>
            </a:r>
          </a:p>
          <a:p>
            <a:pPr>
              <a:spcBef>
                <a:spcPts val="1500"/>
              </a:spcBef>
              <a:spcAft>
                <a:spcPts val="400"/>
              </a:spcAft>
            </a:pPr>
            <a:r>
              <a:rPr lang="en-US" dirty="0"/>
              <a:t>HL7 messages and MVPS conforms to data security measures</a:t>
            </a:r>
          </a:p>
          <a:p>
            <a:pPr>
              <a:spcBef>
                <a:spcPts val="1500"/>
              </a:spcBef>
            </a:pPr>
            <a:r>
              <a:rPr lang="en-US" dirty="0"/>
              <a:t>Facilitates clinical support</a:t>
            </a:r>
          </a:p>
          <a:p>
            <a:pPr lvl="1">
              <a:spcBef>
                <a:spcPts val="0"/>
              </a:spcBef>
            </a:pPr>
            <a:r>
              <a:rPr lang="en-US" dirty="0"/>
              <a:t>Access to artesunate</a:t>
            </a:r>
          </a:p>
          <a:p>
            <a:pPr lvl="1">
              <a:spcBef>
                <a:spcPts val="0"/>
              </a:spcBef>
              <a:spcAft>
                <a:spcPts val="400"/>
              </a:spcAft>
            </a:pPr>
            <a:r>
              <a:rPr lang="en-US" dirty="0"/>
              <a:t>Diagnostic services through CDC labs</a:t>
            </a:r>
          </a:p>
          <a:p>
            <a:pPr>
              <a:spcBef>
                <a:spcPts val="1500"/>
              </a:spcBef>
            </a:pPr>
            <a:r>
              <a:rPr lang="en-US" dirty="0"/>
              <a:t>Accurate surveillance: </a:t>
            </a:r>
          </a:p>
          <a:p>
            <a:pPr lvl="1">
              <a:spcBef>
                <a:spcPts val="200"/>
              </a:spcBef>
            </a:pPr>
            <a:r>
              <a:rPr lang="en-US" dirty="0"/>
              <a:t>Reconciliation of multiple reports for a case (e.g., DPDx and DOH/PHL)</a:t>
            </a:r>
          </a:p>
          <a:p>
            <a:pPr lvl="1">
              <a:spcBef>
                <a:spcPts val="200"/>
              </a:spcBef>
              <a:spcAft>
                <a:spcPts val="400"/>
              </a:spcAft>
            </a:pPr>
            <a:r>
              <a:rPr lang="en-US" dirty="0"/>
              <a:t>De-duplicate CRFs (e.g., CRFs sent from clinic and from State-DOH)</a:t>
            </a:r>
          </a:p>
          <a:p>
            <a:pPr>
              <a:spcBef>
                <a:spcPts val="1500"/>
              </a:spcBef>
            </a:pPr>
            <a:r>
              <a:rPr lang="en-US" dirty="0"/>
              <a:t>Management of malaria relapses for long-term follow-up</a:t>
            </a:r>
          </a:p>
          <a:p>
            <a:pPr lvl="1"/>
            <a:endParaRPr lang="en-US" dirty="0"/>
          </a:p>
        </p:txBody>
      </p:sp>
      <p:sp>
        <p:nvSpPr>
          <p:cNvPr id="4" name="Slide Number Placeholder 2">
            <a:extLst>
              <a:ext uri="{FF2B5EF4-FFF2-40B4-BE49-F238E27FC236}">
                <a16:creationId xmlns:a16="http://schemas.microsoft.com/office/drawing/2014/main" id="{D076A675-7FA5-42BC-977E-AB291A83B6A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257166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12E73-12E3-4C44-8011-DF43E1FD6924}"/>
              </a:ext>
            </a:extLst>
          </p:cNvPr>
          <p:cNvSpPr>
            <a:spLocks noGrp="1"/>
          </p:cNvSpPr>
          <p:nvPr>
            <p:ph sz="quarter" idx="10"/>
          </p:nvPr>
        </p:nvSpPr>
        <p:spPr>
          <a:xfrm>
            <a:off x="576262" y="787791"/>
            <a:ext cx="11070545" cy="4529796"/>
          </a:xfrm>
        </p:spPr>
        <p:txBody>
          <a:bodyPr vert="horz" lIns="91440" tIns="45720" rIns="91440" bIns="45720" rtlCol="0" anchor="t">
            <a:normAutofit/>
          </a:bodyPr>
          <a:lstStyle/>
          <a:p>
            <a:r>
              <a:rPr lang="en-US" dirty="0"/>
              <a:t>Updated COVID-19 Message Mapping Guide (MMG)</a:t>
            </a:r>
          </a:p>
          <a:p>
            <a:pPr marL="290195" lvl="1" indent="-290195"/>
            <a:r>
              <a:rPr lang="en-US" dirty="0">
                <a:hlinkClick r:id="rId3"/>
              </a:rPr>
              <a:t>Version 1.1 </a:t>
            </a:r>
            <a:r>
              <a:rPr lang="en-US" dirty="0"/>
              <a:t>most current</a:t>
            </a:r>
            <a:endParaRPr lang="en-US" dirty="0">
              <a:cs typeface="Calibri"/>
            </a:endParaRPr>
          </a:p>
          <a:p>
            <a:pPr marL="290195" lvl="1" indent="-290195"/>
            <a:r>
              <a:rPr lang="en-US" b="1" dirty="0">
                <a:solidFill>
                  <a:srgbClr val="00B050"/>
                </a:solidFill>
                <a:ea typeface="+mn-lt"/>
                <a:cs typeface="+mn-lt"/>
              </a:rPr>
              <a:t>New:</a:t>
            </a:r>
            <a:r>
              <a:rPr lang="en-US" dirty="0">
                <a:ea typeface="+mn-lt"/>
                <a:cs typeface="+mn-lt"/>
              </a:rPr>
              <a:t> The PHIN Vocabulary Access and Distribution System (VADS) COVID-19 case notification view has been updated</a:t>
            </a:r>
            <a:endParaRPr lang="en-US" b="1" dirty="0">
              <a:ea typeface="+mn-lt"/>
              <a:cs typeface="+mn-lt"/>
            </a:endParaRPr>
          </a:p>
          <a:p>
            <a:pPr marL="747395" lvl="2" indent="-457200">
              <a:lnSpc>
                <a:spcPct val="100000"/>
              </a:lnSpc>
              <a:spcBef>
                <a:spcPts val="1200"/>
              </a:spcBef>
              <a:buFont typeface="+mj-lt"/>
              <a:buAutoNum type="arabicPeriod"/>
            </a:pPr>
            <a:r>
              <a:rPr lang="en-US" dirty="0">
                <a:ea typeface="+mn-lt"/>
                <a:cs typeface="+mn-lt"/>
                <a:hlinkClick r:id="rId4"/>
              </a:rPr>
              <a:t>Version 10</a:t>
            </a:r>
            <a:r>
              <a:rPr lang="en-US" b="1" dirty="0">
                <a:ea typeface="+mn-lt"/>
                <a:cs typeface="+mn-lt"/>
              </a:rPr>
              <a:t> </a:t>
            </a:r>
            <a:r>
              <a:rPr lang="en-US" dirty="0">
                <a:ea typeface="+mn-lt"/>
                <a:cs typeface="+mn-lt"/>
              </a:rPr>
              <a:t>is now the most up-to-date version</a:t>
            </a:r>
            <a:endParaRPr lang="en-US" dirty="0">
              <a:cs typeface="Calibri"/>
            </a:endParaRPr>
          </a:p>
          <a:p>
            <a:pPr marL="746125" lvl="2" indent="-457200">
              <a:lnSpc>
                <a:spcPct val="100000"/>
              </a:lnSpc>
              <a:spcBef>
                <a:spcPts val="1200"/>
              </a:spcBef>
              <a:buFont typeface="+mj-lt"/>
              <a:buAutoNum type="arabicPeriod"/>
            </a:pPr>
            <a:r>
              <a:rPr lang="en-US" dirty="0">
                <a:ea typeface="+mn-lt"/>
                <a:cs typeface="+mn-lt"/>
              </a:rPr>
              <a:t>Includes four new additional values to </a:t>
            </a:r>
            <a:r>
              <a:rPr lang="en-US" u="sng" dirty="0">
                <a:ea typeface="+mn-lt"/>
                <a:cs typeface="+mn-lt"/>
                <a:hlinkClick r:id="rId5"/>
              </a:rPr>
              <a:t>Lab Test Type (COVID-19)</a:t>
            </a:r>
            <a:endParaRPr lang="en-US" u="sng" dirty="0">
              <a:ea typeface="+mn-lt"/>
              <a:cs typeface="+mn-lt"/>
            </a:endParaRPr>
          </a:p>
          <a:p>
            <a:pPr marL="746125" lvl="2" indent="-457200">
              <a:lnSpc>
                <a:spcPct val="100000"/>
              </a:lnSpc>
              <a:spcBef>
                <a:spcPts val="1200"/>
              </a:spcBef>
              <a:buFont typeface="+mj-lt"/>
              <a:buAutoNum type="arabicPeriod"/>
            </a:pPr>
            <a:r>
              <a:rPr lang="en-US" dirty="0">
                <a:ea typeface="+mn-lt"/>
                <a:cs typeface="+mn-lt"/>
              </a:rPr>
              <a:t>Includes three new additional values to </a:t>
            </a:r>
            <a:r>
              <a:rPr lang="en-US" u="sng" dirty="0">
                <a:solidFill>
                  <a:srgbClr val="0563C1"/>
                </a:solidFill>
                <a:effectLst/>
                <a:latin typeface="Calibri" panose="020F0502020204030204" pitchFamily="34" charset="0"/>
                <a:ea typeface="Calibri" panose="020F0502020204030204" pitchFamily="34" charset="0"/>
                <a:hlinkClick r:id="rId6"/>
              </a:rPr>
              <a:t>Vaccine Type (NND)</a:t>
            </a:r>
            <a:endParaRPr lang="en-US" sz="1800" dirty="0">
              <a:effectLst/>
              <a:latin typeface="Calibri" panose="020F0502020204030204" pitchFamily="34" charset="0"/>
              <a:ea typeface="Calibri" panose="020F0502020204030204" pitchFamily="34" charset="0"/>
            </a:endParaRPr>
          </a:p>
          <a:p>
            <a:pPr marL="746125" lvl="2" indent="-457200">
              <a:lnSpc>
                <a:spcPct val="100000"/>
              </a:lnSpc>
              <a:spcBef>
                <a:spcPts val="1200"/>
              </a:spcBef>
              <a:buFont typeface="+mj-lt"/>
              <a:buAutoNum type="arabicPeriod"/>
            </a:pPr>
            <a:endParaRPr lang="en-US" dirty="0"/>
          </a:p>
          <a:p>
            <a:pPr marL="290195" lvl="2" indent="0">
              <a:buNone/>
            </a:pPr>
            <a:endParaRPr lang="en-US" dirty="0">
              <a:cs typeface="Calibri" panose="020F0502020204030204"/>
            </a:endParaRPr>
          </a:p>
        </p:txBody>
      </p:sp>
      <p:sp>
        <p:nvSpPr>
          <p:cNvPr id="7" name="TextBox 6">
            <a:extLst>
              <a:ext uri="{FF2B5EF4-FFF2-40B4-BE49-F238E27FC236}">
                <a16:creationId xmlns:a16="http://schemas.microsoft.com/office/drawing/2014/main" id="{5E753ECF-D24E-406C-9110-DDDDBD97BED6}"/>
              </a:ext>
            </a:extLst>
          </p:cNvPr>
          <p:cNvSpPr txBox="1"/>
          <p:nvPr/>
        </p:nvSpPr>
        <p:spPr>
          <a:xfrm>
            <a:off x="-1" y="6231135"/>
            <a:ext cx="10760765" cy="523220"/>
          </a:xfrm>
          <a:prstGeom prst="rect">
            <a:avLst/>
          </a:prstGeom>
          <a:noFill/>
        </p:spPr>
        <p:txBody>
          <a:bodyPr wrap="square">
            <a:spAutoFit/>
          </a:bodyPr>
          <a:lstStyle/>
          <a:p>
            <a:r>
              <a:rPr kumimoji="0" lang="en-US" sz="1400" b="0" i="0" u="none" strike="noStrike" kern="1200" cap="none" spc="0" normalizeH="0" baseline="0" noProof="0" dirty="0">
                <a:ln>
                  <a:noFill/>
                </a:ln>
                <a:solidFill>
                  <a:srgbClr val="000000"/>
                </a:solidFill>
                <a:effectLst/>
                <a:uLnTx/>
                <a:uFillTx/>
                <a:latin typeface="Calibri"/>
                <a:ea typeface="+mn-ea"/>
                <a:cs typeface="Calibri"/>
              </a:rPr>
              <a:t>COVID-19 v1.1 MMG: </a:t>
            </a:r>
            <a:r>
              <a:rPr kumimoji="0" lang="en-US" sz="1400" b="0" i="0" u="none" strike="noStrike" kern="1200" cap="none" spc="0" normalizeH="0" baseline="0" noProof="0" dirty="0">
                <a:ln>
                  <a:noFill/>
                </a:ln>
                <a:solidFill>
                  <a:srgbClr val="000000"/>
                </a:solidFill>
                <a:effectLst/>
                <a:uLnTx/>
                <a:uFillTx/>
                <a:latin typeface="Calibri"/>
                <a:ea typeface="+mn-ea"/>
                <a:cs typeface="Calibri"/>
                <a:hlinkClick r:id="rId3"/>
              </a:rPr>
              <a:t>https://ndc.services.cdc.gov/mmgpage/covid-19-message-mapping-guide/</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p>
          <a:p>
            <a:r>
              <a:rPr kumimoji="0" lang="en-US" sz="1400" b="0" i="0" u="none" strike="noStrike" kern="1200" cap="none" spc="0" normalizeH="0" baseline="0" noProof="0" dirty="0">
                <a:ln>
                  <a:noFill/>
                </a:ln>
                <a:solidFill>
                  <a:srgbClr val="000000"/>
                </a:solidFill>
                <a:effectLst/>
                <a:uLnTx/>
                <a:uFillTx/>
                <a:latin typeface="Calibri"/>
                <a:ea typeface="+mn-ea"/>
                <a:cs typeface="Calibri"/>
              </a:rPr>
              <a:t>PHIN VADS Case View version 10: </a:t>
            </a:r>
            <a:r>
              <a:rPr kumimoji="0" lang="en-US" sz="1400" b="0" i="0" u="none" strike="noStrike" kern="1200" cap="none" spc="0" normalizeH="0" baseline="0" noProof="0" dirty="0">
                <a:ln>
                  <a:noFill/>
                </a:ln>
                <a:solidFill>
                  <a:srgbClr val="000000"/>
                </a:solidFill>
                <a:effectLst/>
                <a:uLnTx/>
                <a:uFillTx/>
                <a:latin typeface="Calibri"/>
                <a:ea typeface="+mn-ea"/>
                <a:cs typeface="Calibri"/>
                <a:hlinkClick r:id="rId4"/>
              </a:rPr>
              <a:t>https://phinvads.cdc.gov/vads/ViewView.action?id=9F8D5823-D517-EC11-81A3-005056ABE2F0</a:t>
            </a:r>
            <a:r>
              <a:rPr kumimoji="0" lang="en-US" sz="1400" b="0" i="0" u="none" strike="noStrike" kern="1200" cap="none" spc="0" normalizeH="0" baseline="0" noProof="0" dirty="0">
                <a:ln>
                  <a:noFill/>
                </a:ln>
                <a:solidFill>
                  <a:srgbClr val="000000"/>
                </a:solidFill>
                <a:effectLst/>
                <a:uLnTx/>
                <a:uFillTx/>
                <a:latin typeface="Calibri"/>
                <a:ea typeface="+mn-ea"/>
                <a:cs typeface="Calibri"/>
              </a:rPr>
              <a:t> </a:t>
            </a:r>
            <a:endParaRPr lang="en-US" dirty="0"/>
          </a:p>
        </p:txBody>
      </p:sp>
      <p:pic>
        <p:nvPicPr>
          <p:cNvPr id="8" name="Picture 2">
            <a:extLst>
              <a:ext uri="{FF2B5EF4-FFF2-40B4-BE49-F238E27FC236}">
                <a16:creationId xmlns:a16="http://schemas.microsoft.com/office/drawing/2014/main" id="{69B0ECE0-2937-4CC6-B760-565CD3D7D89D}"/>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84E39B70-6546-48C2-A287-6A22E168366D}"/>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05040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12E73-12E3-4C44-8011-DF43E1FD6924}"/>
              </a:ext>
            </a:extLst>
          </p:cNvPr>
          <p:cNvSpPr>
            <a:spLocks noGrp="1"/>
          </p:cNvSpPr>
          <p:nvPr>
            <p:ph sz="quarter" idx="10"/>
          </p:nvPr>
        </p:nvSpPr>
        <p:spPr>
          <a:xfrm>
            <a:off x="576262" y="787790"/>
            <a:ext cx="11070545" cy="5098003"/>
          </a:xfrm>
        </p:spPr>
        <p:txBody>
          <a:bodyPr vert="horz" lIns="91440" tIns="45720" rIns="91440" bIns="45720" rtlCol="0" anchor="t">
            <a:normAutofit fontScale="92500"/>
          </a:bodyPr>
          <a:lstStyle/>
          <a:p>
            <a:r>
              <a:rPr lang="en-US" dirty="0">
                <a:solidFill>
                  <a:srgbClr val="3F395F"/>
                </a:solidFill>
                <a:latin typeface="+mn-lt"/>
              </a:rPr>
              <a:t>Reminder: 2020 Reconciliation Timeline</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471613" algn="l"/>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471613" algn="l"/>
              </a:tabLst>
              <a:defRPr/>
            </a:pPr>
            <a:r>
              <a:rPr lang="en-US" sz="2000" dirty="0">
                <a:solidFill>
                  <a:prstClr val="black"/>
                </a:solidFill>
                <a:latin typeface="Calibri" panose="020F0502020204030204"/>
                <a:ea typeface="Calibri" panose="020F0502020204030204" pitchFamily="34" charset="0"/>
                <a:cs typeface="Calibri"/>
              </a:rPr>
              <a:t>10</a:t>
            </a:r>
            <a:r>
              <a:rPr kumimoji="0" lang="en-US" sz="20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/20/2021    Last day for jurisdiction to</a:t>
            </a:r>
          </a:p>
          <a:p>
            <a:pPr marL="1881188" marR="0" lvl="0" indent="-227013" algn="l" defTabSz="914400" rtl="0" eaLnBrk="1" fontAlgn="auto" latinLnBrk="0" hangingPunct="1">
              <a:lnSpc>
                <a:spcPct val="100000"/>
              </a:lnSpc>
              <a:spcBef>
                <a:spcPts val="0"/>
              </a:spcBef>
              <a:spcAft>
                <a:spcPts val="800"/>
              </a:spcAft>
              <a:buClr>
                <a:srgbClr val="0088B7"/>
              </a:buClr>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Request NNDSS Data Management and Reporting (DMR) specialist to </a:t>
            </a:r>
            <a:r>
              <a:rPr lang="en-US" sz="2100" b="0" dirty="0">
                <a:solidFill>
                  <a:prstClr val="black"/>
                </a:solidFill>
                <a:latin typeface="Calibri" panose="020F0502020204030204"/>
                <a:cs typeface="Calibri"/>
              </a:rPr>
              <a:t>“lock” their STD and non-STD data as final</a:t>
            </a:r>
          </a:p>
          <a:p>
            <a:pPr marL="1881188" marR="0" lvl="0" indent="-227013" algn="l" defTabSz="914400" rtl="0" eaLnBrk="1" fontAlgn="auto" latinLnBrk="0" hangingPunct="1">
              <a:lnSpc>
                <a:spcPct val="100000"/>
              </a:lnSpc>
              <a:spcBef>
                <a:spcPts val="0"/>
              </a:spcBef>
              <a:spcAft>
                <a:spcPts val="800"/>
              </a:spcAft>
              <a:buClr>
                <a:srgbClr val="0088B7"/>
              </a:buClr>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Confirm or update 2020 reporting exceptions</a:t>
            </a: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471613"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	DMR will send a set of updated reconciliation tables for final review by the jurisdiction</a:t>
            </a: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471613"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	After final review, DMR emails final counts for State/Territorial Epidemiologist signature.</a:t>
            </a:r>
          </a:p>
          <a:p>
            <a:pPr marL="1028700" lvl="3" indent="-342900">
              <a:lnSpc>
                <a:spcPct val="100000"/>
              </a:lnSpc>
              <a:spcBef>
                <a:spcPts val="0"/>
              </a:spcBef>
              <a:spcAft>
                <a:spcPts val="800"/>
              </a:spcAft>
              <a:buClr>
                <a:srgbClr val="0088B7"/>
              </a:buClr>
              <a:buSzPct val="150000"/>
              <a:tabLst>
                <a:tab pos="1471613" algn="l"/>
              </a:tabLst>
              <a:defRPr/>
            </a:pPr>
            <a:endParaRPr kumimoji="0" lang="en-US" sz="2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endParaRPr>
          </a:p>
          <a:p>
            <a:pPr marL="1028700" lvl="3" indent="-342900">
              <a:lnSpc>
                <a:spcPct val="100000"/>
              </a:lnSpc>
              <a:spcBef>
                <a:spcPts val="0"/>
              </a:spcBef>
              <a:spcAft>
                <a:spcPts val="800"/>
              </a:spcAft>
              <a:buClr>
                <a:srgbClr val="0088B7"/>
              </a:buClr>
              <a:buSzPct val="126000"/>
              <a:tabLst>
                <a:tab pos="1471613" algn="l"/>
              </a:tabLst>
              <a:defRPr/>
            </a:pPr>
            <a:endParaRPr kumimoji="0" lang="en-US" sz="2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368425" algn="l"/>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 11/15/2021    Last day for State/Territorial Epidemiologists to email final signature reports back to CDC.</a:t>
            </a: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368425" algn="l"/>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                           Last day for jurisdictions to submit final 2020 NNDSS aggregate COVID-19 case counts.</a:t>
            </a: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defRPr/>
            </a:pPr>
            <a:endParaRPr kumimoji="0" lang="en-US" sz="180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800"/>
              </a:spcAft>
              <a:buClr>
                <a:srgbClr val="0088B7"/>
              </a:buClr>
              <a:buSzTx/>
              <a:buFont typeface="Wingdings" panose="05000000000000000000" pitchFamily="2" charset="2"/>
              <a:buNone/>
              <a:tabLst>
                <a:tab pos="1368425" algn="l"/>
                <a:tab pos="1484313" algn="l"/>
              </a:tabLst>
              <a:defRPr/>
            </a:pPr>
            <a:r>
              <a:rPr lang="en-US" sz="2000" b="0" dirty="0">
                <a:solidFill>
                  <a:prstClr val="black"/>
                </a:solidFill>
                <a:latin typeface="Calibri" panose="020F0502020204030204"/>
                <a:ea typeface="Calibri" panose="020F0502020204030204" pitchFamily="34" charset="0"/>
                <a:cs typeface="Calibri"/>
              </a:rPr>
              <a:t>Spring </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a:rPr>
              <a:t>2022	  Publish the final 2020 NNDSS tables on CDC WONDER</a:t>
            </a:r>
          </a:p>
        </p:txBody>
      </p:sp>
      <p:sp>
        <p:nvSpPr>
          <p:cNvPr id="6" name="Slide Number Placeholder 2">
            <a:extLst>
              <a:ext uri="{FF2B5EF4-FFF2-40B4-BE49-F238E27FC236}">
                <a16:creationId xmlns:a16="http://schemas.microsoft.com/office/drawing/2014/main" id="{84E39B70-6546-48C2-A287-6A22E168366D}"/>
              </a:ext>
            </a:extLst>
          </p:cNvPr>
          <p:cNvSpPr txBox="1">
            <a:spLocks noGrp="1"/>
          </p:cNvSpPr>
          <p:nvPr>
            <p:ph type="title" idx="4294967295"/>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2">
            <a:extLst>
              <a:ext uri="{FF2B5EF4-FFF2-40B4-BE49-F238E27FC236}">
                <a16:creationId xmlns:a16="http://schemas.microsoft.com/office/drawing/2014/main" id="{33851819-8CEE-4696-A543-80642210ED9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4253" y="5550954"/>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58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732212" y="219765"/>
            <a:ext cx="10515600" cy="1325563"/>
          </a:xfrm>
        </p:spPr>
        <p:txBody>
          <a:bodyPr/>
          <a:lstStyle/>
          <a:p>
            <a:r>
              <a:rPr lang="en-US" dirty="0">
                <a:solidFill>
                  <a:srgbClr val="3F395F"/>
                </a:solidFill>
              </a:rPr>
              <a:t>Process for Final 2020 NNDSS COVID-19 Data</a:t>
            </a:r>
          </a:p>
        </p:txBody>
      </p:sp>
      <p:sp>
        <p:nvSpPr>
          <p:cNvPr id="10" name="Content Placeholder 18">
            <a:extLst>
              <a:ext uri="{FF2B5EF4-FFF2-40B4-BE49-F238E27FC236}">
                <a16:creationId xmlns:a16="http://schemas.microsoft.com/office/drawing/2014/main" id="{B8A5073B-65BB-2C4D-B159-C1B5AB2D14D4}"/>
              </a:ext>
            </a:extLst>
          </p:cNvPr>
          <p:cNvSpPr txBox="1">
            <a:spLocks/>
          </p:cNvSpPr>
          <p:nvPr/>
        </p:nvSpPr>
        <p:spPr>
          <a:xfrm>
            <a:off x="732212" y="1396639"/>
            <a:ext cx="10621588" cy="495971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3F395F"/>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81BC00"/>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692145"/>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Final 2020 NNDSS data for COVID-19 will not be reconciled</a:t>
            </a:r>
          </a:p>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Jurisdictions provide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sym typeface="Arial"/>
              </a:rPr>
              <a:t>aggregate counts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for the 2020 annual NNDSS publication</a:t>
            </a:r>
          </a:p>
          <a:p>
            <a:pPr marL="676275" marR="0" lvl="2" indent="-342900" algn="l" defTabSz="914400" rtl="0" eaLnBrk="1" fontAlgn="auto" latinLnBrk="0" hangingPunct="1">
              <a:lnSpc>
                <a:spcPct val="100000"/>
              </a:lnSpc>
              <a:spcBef>
                <a:spcPts val="600"/>
              </a:spcBef>
              <a:spcAft>
                <a:spcPts val="600"/>
              </a:spcAft>
              <a:buClr>
                <a:srgbClr val="69214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Provide counts for confirmed and probable cases </a:t>
            </a:r>
          </a:p>
          <a:p>
            <a:pPr marL="676275" marR="0" lvl="2" indent="-342900" algn="l" defTabSz="914400" rtl="0" eaLnBrk="1" fontAlgn="auto" latinLnBrk="0" hangingPunct="1">
              <a:lnSpc>
                <a:spcPct val="100000"/>
              </a:lnSpc>
              <a:spcBef>
                <a:spcPts val="600"/>
              </a:spcBef>
              <a:spcAft>
                <a:spcPts val="600"/>
              </a:spcAft>
              <a:buClr>
                <a:srgbClr val="69214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Enter into web form hosted on the CDC Epi Info™ Secure Web Survey system</a:t>
            </a:r>
          </a:p>
          <a:p>
            <a:pPr marL="290195" marR="0" lvl="1" indent="-290195" algn="l" defTabSz="914400" rtl="0" eaLnBrk="1" fontAlgn="auto" latinLnBrk="0" hangingPunct="1">
              <a:lnSpc>
                <a:spcPct val="100000"/>
              </a:lnSpc>
              <a:spcBef>
                <a:spcPts val="1000"/>
              </a:spcBef>
              <a:spcAft>
                <a:spcPts val="400"/>
              </a:spcAft>
              <a:buClr>
                <a:srgbClr val="81BC0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Excel worksheet with instructions will help you prepare your data</a:t>
            </a:r>
          </a:p>
          <a:p>
            <a:pPr marL="290195" marR="0" lvl="1" indent="-290195" algn="l" defTabSz="914400" rtl="0" eaLnBrk="1" fontAlgn="auto" latinLnBrk="0" hangingPunct="1">
              <a:lnSpc>
                <a:spcPct val="100000"/>
              </a:lnSpc>
              <a:spcBef>
                <a:spcPts val="1000"/>
              </a:spcBef>
              <a:spcAft>
                <a:spcPts val="400"/>
              </a:spcAft>
              <a:buClr>
                <a:srgbClr val="81BC0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sym typeface="Arial"/>
              </a:rPr>
              <a:t>NNDSS team emailed Epi Info™ web form link to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State/Territorial Epidemiologist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sym typeface="Arial"/>
            </a:endParaRPr>
          </a:p>
          <a:p>
            <a:pPr marL="290195" marR="0" lvl="1" indent="-290195" algn="l" defTabSz="914400" rtl="0" eaLnBrk="1" fontAlgn="auto" latinLnBrk="0" hangingPunct="1">
              <a:lnSpc>
                <a:spcPct val="100000"/>
              </a:lnSpc>
              <a:spcBef>
                <a:spcPts val="1000"/>
              </a:spcBef>
              <a:spcAft>
                <a:spcPts val="400"/>
              </a:spcAft>
              <a:buClr>
                <a:srgbClr val="81BC0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State/Territorial Epidemiologist will sign off on the aggregate counts in Epi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sym typeface="Arial"/>
              </a:rPr>
              <a:t>Info™ </a:t>
            </a:r>
          </a:p>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Deadline for submitting data and “sign off” is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Monday, November 15, 2021</a:t>
            </a:r>
          </a:p>
          <a:p>
            <a:pPr marL="290195" marR="0" lvl="1" indent="-290195" algn="l" defTabSz="914400" rtl="0" eaLnBrk="1" fontAlgn="auto" latinLnBrk="0" hangingPunct="1">
              <a:lnSpc>
                <a:spcPct val="100000"/>
              </a:lnSpc>
              <a:spcBef>
                <a:spcPts val="1000"/>
              </a:spcBef>
              <a:spcAft>
                <a:spcPts val="600"/>
              </a:spcAft>
              <a:buClr>
                <a:srgbClr val="81BC00"/>
              </a:buClr>
              <a:buSzTx/>
              <a:buFont typeface="Wingdings" panose="05000000000000000000" pitchFamily="2" charset="2"/>
              <a:buChar char="§"/>
              <a:tabLst/>
              <a:defRPr/>
            </a:pPr>
            <a:r>
              <a:rPr lang="en-US" sz="2000" dirty="0">
                <a:effectLst/>
                <a:latin typeface="Calibri" panose="020F0502020204030204" pitchFamily="34" charset="0"/>
                <a:ea typeface="Calibri" panose="020F0502020204030204" pitchFamily="34" charset="0"/>
              </a:rPr>
              <a:t>Email questions to </a:t>
            </a:r>
            <a:r>
              <a:rPr lang="en-US" sz="2000" u="sng" dirty="0">
                <a:solidFill>
                  <a:srgbClr val="0563C1"/>
                </a:solidFill>
                <a:effectLst/>
                <a:latin typeface="Calibri" panose="020F0502020204030204" pitchFamily="34" charset="0"/>
                <a:ea typeface="Calibri" panose="020F0502020204030204" pitchFamily="34" charset="0"/>
                <a:hlinkClick r:id="rId3"/>
              </a:rPr>
              <a:t>edx@cdc.gov</a:t>
            </a:r>
            <a:r>
              <a:rPr lang="en-US" sz="2000" dirty="0">
                <a:effectLst/>
                <a:latin typeface="Calibri" panose="020F0502020204030204" pitchFamily="34" charset="0"/>
                <a:ea typeface="Calibri" panose="020F0502020204030204" pitchFamily="34" charset="0"/>
              </a:rPr>
              <a:t> with subject line “2020 final NNDSS COVID-19 data”</a:t>
            </a: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Calibri"/>
              <a:sym typeface="Arial"/>
            </a:endParaRPr>
          </a:p>
        </p:txBody>
      </p:sp>
      <p:pic>
        <p:nvPicPr>
          <p:cNvPr id="5" name="Picture 2">
            <a:extLst>
              <a:ext uri="{FF2B5EF4-FFF2-40B4-BE49-F238E27FC236}">
                <a16:creationId xmlns:a16="http://schemas.microsoft.com/office/drawing/2014/main" id="{35988CA5-8461-41AF-AC9E-29B70172249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094" y="5608792"/>
            <a:ext cx="1409442" cy="8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C5FFFBE8-59C4-4DBA-A72E-84CBE5256679}"/>
              </a:ext>
            </a:extLst>
          </p:cNvPr>
          <p:cNvSpPr txBox="1">
            <a:spLocks/>
          </p:cNvSpPr>
          <p:nvPr/>
        </p:nvSpPr>
        <p:spPr>
          <a:xfrm>
            <a:off x="8610600" y="6356350"/>
            <a:ext cx="2743200" cy="365125"/>
          </a:xfrm>
          <a:prstGeom prst="rect">
            <a:avLst/>
          </a:prstGeom>
        </p:spPr>
        <p:txBody>
          <a:bodyPr vert="horz" lIns="91440" tIns="45720" rIns="91440" bIns="45720" rtlCol="0" anchor="ctr">
            <a:normAutofit lnSpcReduction="10000"/>
          </a:bodyPr>
          <a:lstStyle>
            <a:defPPr>
              <a:defRPr lang="en-US"/>
            </a:defPPr>
            <a:lvl1pPr marL="0" indent="-228600" algn="r" defTabSz="914400" rtl="0" eaLnBrk="1" latinLnBrk="0" hangingPunct="1">
              <a:lnSpc>
                <a:spcPct val="90000"/>
              </a:lnSpc>
              <a:spcBef>
                <a:spcPts val="1000"/>
              </a:spcBef>
              <a:buFont typeface="Arial" panose="020B0604020202020204" pitchFamily="34" charset="0"/>
              <a:buChar char="•"/>
              <a:defRPr sz="1800" b="1" kern="1200">
                <a:solidFill>
                  <a:srgbClr val="002060"/>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8930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1F8B-83C3-47E7-8FFC-4E2433C6B96D}"/>
              </a:ext>
            </a:extLst>
          </p:cNvPr>
          <p:cNvSpPr>
            <a:spLocks noGrp="1"/>
          </p:cNvSpPr>
          <p:nvPr>
            <p:ph type="title"/>
          </p:nvPr>
        </p:nvSpPr>
        <p:spPr/>
        <p:txBody>
          <a:bodyPr>
            <a:normAutofit/>
          </a:bodyPr>
          <a:lstStyle/>
          <a:p>
            <a:r>
              <a:rPr lang="en-US" dirty="0"/>
              <a:t>Overview of Malaria, Babesiosis, and Trichinellosis MMG Implementation and Onboarding</a:t>
            </a:r>
          </a:p>
        </p:txBody>
      </p:sp>
      <p:sp>
        <p:nvSpPr>
          <p:cNvPr id="3" name="Subtitle 2">
            <a:extLst>
              <a:ext uri="{FF2B5EF4-FFF2-40B4-BE49-F238E27FC236}">
                <a16:creationId xmlns:a16="http://schemas.microsoft.com/office/drawing/2014/main" id="{62E4B57D-8AF2-4628-BFE5-3611939B4E49}"/>
              </a:ext>
            </a:extLst>
          </p:cNvPr>
          <p:cNvSpPr>
            <a:spLocks noGrp="1"/>
          </p:cNvSpPr>
          <p:nvPr>
            <p:ph type="subTitle" idx="1"/>
          </p:nvPr>
        </p:nvSpPr>
        <p:spPr/>
        <p:txBody>
          <a:bodyPr>
            <a:normAutofit lnSpcReduction="10000"/>
          </a:bodyPr>
          <a:lstStyle/>
          <a:p>
            <a:r>
              <a:rPr lang="en-US" dirty="0"/>
              <a:t>Division of Parasitic Diseases and Malaria</a:t>
            </a:r>
          </a:p>
        </p:txBody>
      </p:sp>
      <p:sp>
        <p:nvSpPr>
          <p:cNvPr id="4" name="Text Placeholder 3">
            <a:extLst>
              <a:ext uri="{FF2B5EF4-FFF2-40B4-BE49-F238E27FC236}">
                <a16:creationId xmlns:a16="http://schemas.microsoft.com/office/drawing/2014/main" id="{B6394FDE-CB8F-45D3-8345-C41089623539}"/>
              </a:ext>
            </a:extLst>
          </p:cNvPr>
          <p:cNvSpPr>
            <a:spLocks noGrp="1"/>
          </p:cNvSpPr>
          <p:nvPr>
            <p:ph type="body" sz="quarter" idx="10"/>
          </p:nvPr>
        </p:nvSpPr>
        <p:spPr>
          <a:xfrm>
            <a:off x="609601" y="3429000"/>
            <a:ext cx="8534399" cy="3316548"/>
          </a:xfrm>
        </p:spPr>
        <p:txBody>
          <a:bodyPr vert="horz" lIns="91440" tIns="45720" rIns="91440" bIns="45720" numCol="2" rtlCol="0" anchor="t">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532E63"/>
                </a:solidFill>
                <a:effectLst/>
                <a:uLnTx/>
                <a:uFillTx/>
                <a:latin typeface="Calibri"/>
                <a:cs typeface="Calibri"/>
              </a:rPr>
              <a:t>Kimberly Mace, PhD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532E63"/>
                </a:solidFill>
                <a:effectLst/>
                <a:uLnTx/>
                <a:uFillTx/>
                <a:latin typeface="Calibri"/>
                <a:cs typeface="Calibri"/>
              </a:rPr>
              <a:t>Kathrine Tan, </a:t>
            </a:r>
            <a:r>
              <a:rPr lang="en-US" b="1" dirty="0">
                <a:latin typeface="Calibri"/>
                <a:cs typeface="Calibri"/>
              </a:rPr>
              <a:t>MD, MPH</a:t>
            </a:r>
            <a:endParaRPr lang="en-US" b="1" i="0" u="none" strike="noStrike" kern="1200" cap="none" spc="0" normalizeH="0" baseline="0" noProof="0" dirty="0">
              <a:ln>
                <a:noFill/>
              </a:ln>
              <a:solidFill>
                <a:srgbClr val="532E63"/>
              </a:solidFill>
              <a:effectLst/>
              <a:uLnTx/>
              <a:uFillTx/>
              <a:latin typeface="Calibri" pitchFamily="34" charset="0"/>
              <a:cs typeface="Calibri"/>
            </a:endParaRPr>
          </a:p>
          <a:p>
            <a:pPr>
              <a:lnSpc>
                <a:spcPct val="90000"/>
              </a:lnSpc>
              <a:defRPr/>
            </a:pPr>
            <a:r>
              <a:rPr lang="en-US" b="1" dirty="0">
                <a:latin typeface="Calibri"/>
                <a:cs typeface="Calibri"/>
              </a:rPr>
              <a:t>Susan Montgomery, DVM, MPH</a:t>
            </a:r>
          </a:p>
          <a:p>
            <a:pPr>
              <a:lnSpc>
                <a:spcPct val="90000"/>
              </a:lnSpc>
              <a:defRPr/>
            </a:pPr>
            <a:r>
              <a:rPr lang="en-US" b="1" dirty="0">
                <a:latin typeface="Calibri"/>
                <a:cs typeface="Calibri"/>
              </a:rPr>
              <a:t>Megan Swanson, MPH</a:t>
            </a:r>
          </a:p>
          <a:p>
            <a:pPr>
              <a:lnSpc>
                <a:spcPct val="90000"/>
              </a:lnSpc>
              <a:defRPr/>
            </a:pPr>
            <a:r>
              <a:rPr lang="en-US" b="1" dirty="0">
                <a:latin typeface="Calibri"/>
                <a:cs typeface="Calibri"/>
              </a:rPr>
              <a:t>Lauren Ahart, MPH</a:t>
            </a:r>
          </a:p>
          <a:p>
            <a:pPr>
              <a:lnSpc>
                <a:spcPct val="100000"/>
              </a:lnSpc>
              <a:defRPr/>
            </a:pPr>
            <a:r>
              <a:rPr lang="en-US" b="1" dirty="0">
                <a:latin typeface="Calibri"/>
                <a:cs typeface="Calibri"/>
              </a:rPr>
              <a:t>Amy Peplinski, MS</a:t>
            </a:r>
          </a:p>
          <a:p>
            <a:pPr>
              <a:lnSpc>
                <a:spcPct val="90000"/>
              </a:lnSpc>
              <a:defRPr/>
            </a:pPr>
            <a:endParaRPr lang="en-US" b="1" dirty="0"/>
          </a:p>
          <a:p>
            <a:endParaRPr lang="en-US" dirty="0"/>
          </a:p>
        </p:txBody>
      </p:sp>
      <p:pic>
        <p:nvPicPr>
          <p:cNvPr id="5" name="Picture 4">
            <a:extLst>
              <a:ext uri="{FF2B5EF4-FFF2-40B4-BE49-F238E27FC236}">
                <a16:creationId xmlns:a16="http://schemas.microsoft.com/office/drawing/2014/main" id="{C5C1E934-D094-41AD-B829-887A7F68FF8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75830" y="2809875"/>
            <a:ext cx="2695575" cy="4048125"/>
          </a:xfrm>
          <a:prstGeom prst="rect">
            <a:avLst/>
          </a:prstGeom>
        </p:spPr>
      </p:pic>
      <p:pic>
        <p:nvPicPr>
          <p:cNvPr id="6" name="Picture 5">
            <a:extLst>
              <a:ext uri="{FF2B5EF4-FFF2-40B4-BE49-F238E27FC236}">
                <a16:creationId xmlns:a16="http://schemas.microsoft.com/office/drawing/2014/main" id="{3B49AEA6-7C54-42F9-946F-4B0DC467BE1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49496" y="3943859"/>
            <a:ext cx="2926334" cy="2914141"/>
          </a:xfrm>
          <a:prstGeom prst="rect">
            <a:avLst/>
          </a:prstGeom>
        </p:spPr>
      </p:pic>
      <p:pic>
        <p:nvPicPr>
          <p:cNvPr id="8" name="Picture 7">
            <a:extLst>
              <a:ext uri="{FF2B5EF4-FFF2-40B4-BE49-F238E27FC236}">
                <a16:creationId xmlns:a16="http://schemas.microsoft.com/office/drawing/2014/main" id="{65B5B0B5-2619-431E-A24E-789BCF8C84D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276724" y="4833937"/>
            <a:ext cx="2272771" cy="2001634"/>
          </a:xfrm>
          <a:prstGeom prst="rect">
            <a:avLst/>
          </a:prstGeom>
        </p:spPr>
      </p:pic>
    </p:spTree>
    <p:extLst>
      <p:ext uri="{BB962C8B-B14F-4D97-AF65-F5344CB8AC3E}">
        <p14:creationId xmlns:p14="http://schemas.microsoft.com/office/powerpoint/2010/main" val="16088094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3394-4653-44B1-8503-A6ED95C00B99}"/>
              </a:ext>
            </a:extLst>
          </p:cNvPr>
          <p:cNvSpPr>
            <a:spLocks noGrp="1"/>
          </p:cNvSpPr>
          <p:nvPr>
            <p:ph type="title"/>
          </p:nvPr>
        </p:nvSpPr>
        <p:spPr/>
        <p:txBody>
          <a:bodyPr>
            <a:normAutofit/>
          </a:bodyPr>
          <a:lstStyle/>
          <a:p>
            <a:r>
              <a:rPr kumimoji="0" lang="en-US" sz="3400" b="1" i="0" u="none" strike="noStrike" kern="1200" cap="none" spc="0" normalizeH="0" baseline="0" noProof="0" dirty="0">
                <a:ln>
                  <a:noFill/>
                </a:ln>
                <a:solidFill>
                  <a:srgbClr val="532E63"/>
                </a:solidFill>
                <a:effectLst/>
                <a:uLnTx/>
                <a:uFillTx/>
                <a:latin typeface="Calibri" pitchFamily="34" charset="0"/>
                <a:ea typeface="+mj-ea"/>
                <a:cs typeface="+mj-cs"/>
              </a:rPr>
              <a:t>Malaria, Babesiosis, and Trichinellosis MMG Implementation and Onboarding Overview 	</a:t>
            </a:r>
            <a:endParaRPr lang="en-US" dirty="0"/>
          </a:p>
        </p:txBody>
      </p:sp>
      <p:sp>
        <p:nvSpPr>
          <p:cNvPr id="4" name="Text Placeholder 3">
            <a:extLst>
              <a:ext uri="{FF2B5EF4-FFF2-40B4-BE49-F238E27FC236}">
                <a16:creationId xmlns:a16="http://schemas.microsoft.com/office/drawing/2014/main" id="{DC462417-773D-463B-BDAE-F51BE3E8CB4E}"/>
              </a:ext>
            </a:extLst>
          </p:cNvPr>
          <p:cNvSpPr>
            <a:spLocks noGrp="1"/>
          </p:cNvSpPr>
          <p:nvPr>
            <p:ph type="body" sz="quarter" idx="10"/>
          </p:nvPr>
        </p:nvSpPr>
        <p:spPr/>
        <p:txBody>
          <a:bodyPr vert="horz" lIns="91440" tIns="45720" rIns="91440" bIns="45720" rtlCol="0" anchor="t">
            <a:normAutofit fontScale="92500" lnSpcReduction="10000"/>
          </a:bodyPr>
          <a:lstStyle/>
          <a:p>
            <a:pPr marL="456565" indent="-456565"/>
            <a:endParaRPr lang="en-US" sz="2650" b="1" dirty="0"/>
          </a:p>
          <a:p>
            <a:pPr marL="456565" indent="-456565"/>
            <a:r>
              <a:rPr lang="en-US" sz="2650" b="1" dirty="0"/>
              <a:t>New option: </a:t>
            </a:r>
            <a:r>
              <a:rPr lang="en-US" sz="2650" dirty="0"/>
              <a:t>onboard these three conditions as a group</a:t>
            </a:r>
          </a:p>
          <a:p>
            <a:pPr lvl="1"/>
            <a:r>
              <a:rPr lang="en-US" sz="2650" dirty="0"/>
              <a:t>If possible, onboard two or more conditions at the same time </a:t>
            </a:r>
            <a:endParaRPr lang="en-US" sz="2650" dirty="0">
              <a:cs typeface="Calibri"/>
            </a:endParaRPr>
          </a:p>
          <a:p>
            <a:pPr lvl="1"/>
            <a:r>
              <a:rPr lang="en-US" sz="2650" dirty="0"/>
              <a:t>If a jurisdiction has no or few cases, or if the condition is not reportable in the jurisdiction, an abridged onboarding is available</a:t>
            </a:r>
          </a:p>
          <a:p>
            <a:pPr lvl="3"/>
            <a:endParaRPr lang="en-US" sz="2650" dirty="0">
              <a:cs typeface="Calibri"/>
            </a:endParaRPr>
          </a:p>
          <a:p>
            <a:pPr marL="456565" indent="-456565"/>
            <a:r>
              <a:rPr lang="en-US" sz="2650" b="1" dirty="0"/>
              <a:t>Benefits:</a:t>
            </a:r>
            <a:endParaRPr lang="en-US" sz="2650" b="1" dirty="0">
              <a:cs typeface="Calibri"/>
            </a:endParaRPr>
          </a:p>
          <a:p>
            <a:pPr lvl="1"/>
            <a:r>
              <a:rPr lang="en-US" sz="2650" dirty="0"/>
              <a:t>Efficiency: consolidation of onboarding activities</a:t>
            </a:r>
          </a:p>
          <a:p>
            <a:pPr lvl="1"/>
            <a:r>
              <a:rPr lang="en-US" sz="2650" dirty="0"/>
              <a:t>Credit toward completing up to 3 of the 5 guides required annually for Epidemiology and Laboratory Capacity Health Information Systems</a:t>
            </a:r>
            <a:endParaRPr lang="en-US" sz="2650" dirty="0">
              <a:highlight>
                <a:srgbClr val="FFFF00"/>
              </a:highlight>
            </a:endParaRPr>
          </a:p>
          <a:p>
            <a:pPr lvl="1"/>
            <a:r>
              <a:rPr lang="en-US" sz="2650" dirty="0"/>
              <a:t>Decrease reporting burden: </a:t>
            </a:r>
            <a:r>
              <a:rPr lang="en-US" sz="2650" i="1" dirty="0"/>
              <a:t>moving to HL7 will end the requirement to send paper case report forms (CRFs) or Excel files for case reporting </a:t>
            </a:r>
            <a:endParaRPr lang="en-US" sz="2650" i="1" dirty="0">
              <a:highlight>
                <a:srgbClr val="FFFF00"/>
              </a:highlight>
              <a:cs typeface="Calibri"/>
            </a:endParaRPr>
          </a:p>
          <a:p>
            <a:endParaRPr lang="en-US" dirty="0"/>
          </a:p>
        </p:txBody>
      </p:sp>
      <p:sp>
        <p:nvSpPr>
          <p:cNvPr id="5" name="Slide Number Placeholder 2">
            <a:extLst>
              <a:ext uri="{FF2B5EF4-FFF2-40B4-BE49-F238E27FC236}">
                <a16:creationId xmlns:a16="http://schemas.microsoft.com/office/drawing/2014/main" id="{ABEF0F11-A1C7-4183-BE3F-14BFF6CC59C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2152674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35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a9d0fe1-daec-4fed-b253-c9db79212d45">
      <UserInfo>
        <DisplayName>Landon, Alexander (CDC/DDPHSS/CSELS/DHIS)</DisplayName>
        <AccountId>42</AccountId>
        <AccountType/>
      </UserInfo>
      <UserInfo>
        <DisplayName>Hoover, Michele (CDC/DDPHSS/CSELS/DHIS)</DisplayName>
        <AccountId>23</AccountId>
        <AccountType/>
      </UserInfo>
      <UserInfo>
        <DisplayName>Johnston, Sara (CDC/DDPHSS/CSELS/DHIS)</DisplayName>
        <AccountId>28</AccountId>
        <AccountType/>
      </UserInfo>
      <UserInfo>
        <DisplayName>Bastin, Lisa H. (CDC/DDPHSS/CSELS/DHIS)</DisplayName>
        <AccountId>53</AccountId>
        <AccountType/>
      </UserInfo>
      <UserInfo>
        <DisplayName>Strine, Tara (CDC/DDPHSS/CSELS/DHIS)</DisplayName>
        <AccountId>54</AccountId>
        <AccountType/>
      </UserInfo>
      <UserInfo>
        <DisplayName>Helmus, Lesliann E. (CDC/DDPHSS/CSELS/DHIS)</DisplayName>
        <AccountId>55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96541B1DEA4B4F84A16F8DFCC22A57" ma:contentTypeVersion="9" ma:contentTypeDescription="Create a new document." ma:contentTypeScope="" ma:versionID="22b8996a3027dfe81151d76ff4ae79e9">
  <xsd:schema xmlns:xsd="http://www.w3.org/2001/XMLSchema" xmlns:xs="http://www.w3.org/2001/XMLSchema" xmlns:p="http://schemas.microsoft.com/office/2006/metadata/properties" xmlns:ns3="101ab016-77f8-4a4e-890e-620eb8dba109" xmlns:ns4="aa9d0fe1-daec-4fed-b253-c9db79212d45" targetNamespace="http://schemas.microsoft.com/office/2006/metadata/properties" ma:root="true" ma:fieldsID="516910eeb6ee9a23291e152e2f26f96c" ns3:_="" ns4:_="">
    <xsd:import namespace="101ab016-77f8-4a4e-890e-620eb8dba109"/>
    <xsd:import namespace="aa9d0fe1-daec-4fed-b253-c9db79212d4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b016-77f8-4a4e-890e-620eb8dba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9d0fe1-daec-4fed-b253-c9db79212d4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C8682A-82B1-47FF-AFD9-3011AECF3453}">
  <ds:schemaRefs>
    <ds:schemaRef ds:uri="http://schemas.openxmlformats.org/package/2006/metadata/core-properties"/>
    <ds:schemaRef ds:uri="http://purl.org/dc/elements/1.1/"/>
    <ds:schemaRef ds:uri="http://schemas.microsoft.com/office/2006/documentManagement/types"/>
    <ds:schemaRef ds:uri="http://purl.org/dc/dcmitype/"/>
    <ds:schemaRef ds:uri="101ab016-77f8-4a4e-890e-620eb8dba109"/>
    <ds:schemaRef ds:uri="http://schemas.microsoft.com/office/2006/metadata/properties"/>
    <ds:schemaRef ds:uri="http://purl.org/dc/terms/"/>
    <ds:schemaRef ds:uri="http://www.w3.org/XML/1998/namespace"/>
    <ds:schemaRef ds:uri="aa9d0fe1-daec-4fed-b253-c9db79212d45"/>
    <ds:schemaRef ds:uri="http://schemas.microsoft.com/office/infopath/2007/PartnerControls"/>
  </ds:schemaRefs>
</ds:datastoreItem>
</file>

<file path=customXml/itemProps2.xml><?xml version="1.0" encoding="utf-8"?>
<ds:datastoreItem xmlns:ds="http://schemas.openxmlformats.org/officeDocument/2006/customXml" ds:itemID="{80C134F4-99DE-47A8-928B-A820B8B5F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ab016-77f8-4a4e-890e-620eb8dba109"/>
    <ds:schemaRef ds:uri="aa9d0fe1-daec-4fed-b253-c9db79212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EE5323-C354-4988-85CA-7879DC87F2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712</TotalTime>
  <Words>3226</Words>
  <Application>Microsoft Office PowerPoint</Application>
  <PresentationFormat>Widescreen</PresentationFormat>
  <Paragraphs>422</Paragraphs>
  <Slides>40</Slides>
  <Notes>38</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40</vt:i4>
      </vt:variant>
    </vt:vector>
  </HeadingPairs>
  <TitlesOfParts>
    <vt:vector size="55" baseType="lpstr">
      <vt:lpstr>Arial</vt:lpstr>
      <vt:lpstr>Calibri</vt:lpstr>
      <vt:lpstr>Calibri Light</vt:lpstr>
      <vt:lpstr>Courier New</vt:lpstr>
      <vt:lpstr>Myriad Web Pro</vt:lpstr>
      <vt:lpstr>Noto Sans Symbols</vt:lpstr>
      <vt:lpstr>Open Sans</vt:lpstr>
      <vt:lpstr>Wingdings</vt:lpstr>
      <vt:lpstr>Office Theme</vt:lpstr>
      <vt:lpstr>20_NCEH_ATSDR_combined</vt:lpstr>
      <vt:lpstr>35_NCEH_ATSDR_combined</vt:lpstr>
      <vt:lpstr>2_Office Theme</vt:lpstr>
      <vt:lpstr>1_Office Theme</vt:lpstr>
      <vt:lpstr>3_Office Theme</vt:lpstr>
      <vt:lpstr>4_Office Theme</vt:lpstr>
      <vt:lpstr>National Notifiable Diseases Surveillance System (NNDSS)  eSHARE October Webinar  </vt:lpstr>
      <vt:lpstr>Agenda</vt:lpstr>
      <vt:lpstr>NNDSS Updates and Announcements</vt:lpstr>
      <vt:lpstr>stat</vt:lpstr>
      <vt:lpstr>5</vt:lpstr>
      <vt:lpstr>6</vt:lpstr>
      <vt:lpstr>Process for Final 2020 NNDSS COVID-19 Data</vt:lpstr>
      <vt:lpstr>Overview of Malaria, Babesiosis, and Trichinellosis MMG Implementation and Onboarding</vt:lpstr>
      <vt:lpstr>Malaria, Babesiosis, and Trichinellosis MMG Implementation and Onboarding Overview  </vt:lpstr>
      <vt:lpstr>Reporting Malaria/Babesiosis/Trichinellosis </vt:lpstr>
      <vt:lpstr>Malaria HL7 Case Notification Messages</vt:lpstr>
      <vt:lpstr>CDC Domestic Malaria Program</vt:lpstr>
      <vt:lpstr>Malaria electronic Case Report Form (eCRF) </vt:lpstr>
      <vt:lpstr>GenV2 Data Elements Important to CDC Malaria Program </vt:lpstr>
      <vt:lpstr>Repeating Blocks </vt:lpstr>
      <vt:lpstr>New Data Elements </vt:lpstr>
      <vt:lpstr>Updated Value Sets </vt:lpstr>
      <vt:lpstr>Key Implementation Points—General  </vt:lpstr>
      <vt:lpstr>Key Implementation Points—Multiple Labs </vt:lpstr>
      <vt:lpstr>Babesiosis Background and Implementation </vt:lpstr>
      <vt:lpstr>CDC Babesiosis Program </vt:lpstr>
      <vt:lpstr>MMG Changes: Babesiosis Repeating Data Elements</vt:lpstr>
      <vt:lpstr>Data Elements</vt:lpstr>
      <vt:lpstr>Data Element Specification—Special Cases </vt:lpstr>
      <vt:lpstr>Data Element Specifications—Special Cases (cont.)</vt:lpstr>
      <vt:lpstr>Trichinellosis Background and Implementation </vt:lpstr>
      <vt:lpstr>CDC Trichinellosis Program</vt:lpstr>
      <vt:lpstr>Trichinellosis Repeating Data Elements</vt:lpstr>
      <vt:lpstr>Data Element Specifications</vt:lpstr>
      <vt:lpstr>Onboarding Overview for Malaria, Babesiosis, and Trichinellosis Message Mapping Guides</vt:lpstr>
      <vt:lpstr>Onboarding Considerations for All Three MMGs </vt:lpstr>
      <vt:lpstr>General Onboarding Considerations </vt:lpstr>
      <vt:lpstr>Malaria, Babesiosis, and Trichinellosis  Onboarding Timeline</vt:lpstr>
      <vt:lpstr>CDC Malaria, Babesiosis, and Trichinellosis Program Resources  </vt:lpstr>
      <vt:lpstr>Questions?</vt:lpstr>
      <vt:lpstr>Next NNDSS Webinar: September 21, 2021</vt:lpstr>
      <vt:lpstr>Happy Fall!!!</vt:lpstr>
      <vt:lpstr>Appendix </vt:lpstr>
      <vt:lpstr>Malaria Extra: Key Implementation Points—Parasitemia  </vt:lpstr>
      <vt:lpstr>   Malaria Extra: Key Implementation Points—Justification for the Collection of Personally Identifiable Information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October 2021</dc:title>
  <dc:subject>What States Need to Know — Implementing the New NNDSS Malaria, Babesiosis, and Trichinellosis HL7 Case Notification Messages</dc:subject>
  <dc:creator>CDC</dc:creator>
  <cp:keywords>eSHARE, NNDSS, National Notifiable Diseases Surveillance System, Data Reconciliation,Case Notification Activities, Data Processing, MVPS, Message, Validation,Provisioning, and Processing System, Coronavirus disease 2019, COVID-19, Aggregate, Version 10,  State/Territorial Epidemiologists, Year to date, YTD, DMR, Data Management and Reporting, State Epi, 2020 reporting, Reconciliation, data elements, confirmed, probable, aggregate counts, final counts, total cases, NNDSS annual tables, Epi Info, Web Form, COVID-19 data, Message Mapping Guide, MMG, HL7, Health Level 7, data, MMG requirements, Improvements, Expectations, Onboarding, MMG Implementation, Routine Notifications, Cutover to Production, Production, Messages, edx, electronic data exchange, de, malaria, babesiosis,trichinellosis, case notifications, case report forms, CRF, electronic, Generic V2, genV2, Surveillance System, Laboratories, diagnostic, systematic, symptom, symptom data, travel, local, eCRF, status, hospitalization, repeating block, treatment, value sets, episode, multiple labs,plasmodium species, diagnostic test, parasitemia, transmission, clinical manifestation, test type element, special cases, low incidence, Trichinella, epidemiology, priority 1, variables, legacy data, FAQs, frequently asked questions, erthrocytes, relapse, personally identifiable information, PII, CDC labs </cp:keywords>
  <cp:lastModifiedBy>Laspina, Michael (CDC/DDPHSS/CSELS/DHIS)</cp:lastModifiedBy>
  <cp:revision>32</cp:revision>
  <dcterms:created xsi:type="dcterms:W3CDTF">2019-05-15T14:14:43Z</dcterms:created>
  <dcterms:modified xsi:type="dcterms:W3CDTF">2021-10-21T15:56:32Z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0x0101000E96541B1DEA4B4F84A16F8DFCC22A57</vt:lpwstr>
  </property>
  <property fmtid="{D5CDD505-2E9C-101B-9397-08002B2CF9AE}" pid="3" name="MSIP_Label_7b94a7b8-f06c-4dfe-bdcc-9b548fd58c31_Enabled">
    <vt:lpwstr>true</vt:lpwstr>
  </property>
  <property fmtid="{D5CDD505-2E9C-101B-9397-08002B2CF9AE}" pid="4" name="MSIP_Label_7b94a7b8-f06c-4dfe-bdcc-9b548fd58c31_SetDate">
    <vt:lpwstr>2020-12-15T23:05:15Z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718ba122-f59b-433c-9a0d-cbe8015bd750</vt:lpwstr>
  </property>
  <property fmtid="{D5CDD505-2E9C-101B-9397-08002B2CF9AE}" pid="9" name="MSIP_Label_7b94a7b8-f06c-4dfe-bdcc-9b548fd58c31_ContentBits">
    <vt:lpwstr>0</vt:lpwstr>
  </property>
  <property fmtid="{D5CDD505-2E9C-101B-9397-08002B2CF9AE}" pid="10" name="_dlc_DocIdItemGuid">
    <vt:lpwstr>d1ba42dc-758b-48e8-a099-afc64271a614</vt:lpwstr>
  </property>
</Properties>
</file>