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0" r:id="rId4"/>
    <p:sldMasterId id="2147483676" r:id="rId5"/>
    <p:sldMasterId id="2147483683" r:id="rId6"/>
    <p:sldMasterId id="2147483688" r:id="rId7"/>
    <p:sldMasterId id="2147483694" r:id="rId8"/>
    <p:sldMasterId id="2147483701" r:id="rId9"/>
  </p:sldMasterIdLst>
  <p:notesMasterIdLst>
    <p:notesMasterId r:id="rId41"/>
  </p:notesMasterIdLst>
  <p:sldIdLst>
    <p:sldId id="4695" r:id="rId10"/>
    <p:sldId id="258" r:id="rId11"/>
    <p:sldId id="4712" r:id="rId12"/>
    <p:sldId id="4710" r:id="rId13"/>
    <p:sldId id="4738" r:id="rId14"/>
    <p:sldId id="4751" r:id="rId15"/>
    <p:sldId id="4749" r:id="rId16"/>
    <p:sldId id="4753" r:id="rId17"/>
    <p:sldId id="4713" r:id="rId18"/>
    <p:sldId id="283" r:id="rId19"/>
    <p:sldId id="284" r:id="rId20"/>
    <p:sldId id="285" r:id="rId21"/>
    <p:sldId id="286" r:id="rId22"/>
    <p:sldId id="287" r:id="rId23"/>
    <p:sldId id="288" r:id="rId24"/>
    <p:sldId id="4752" r:id="rId25"/>
    <p:sldId id="4696" r:id="rId26"/>
    <p:sldId id="4734" r:id="rId27"/>
    <p:sldId id="4736" r:id="rId28"/>
    <p:sldId id="4733" r:id="rId29"/>
    <p:sldId id="291" r:id="rId30"/>
    <p:sldId id="4754" r:id="rId31"/>
    <p:sldId id="4731" r:id="rId32"/>
    <p:sldId id="4730" r:id="rId33"/>
    <p:sldId id="289" r:id="rId34"/>
    <p:sldId id="4744" r:id="rId35"/>
    <p:sldId id="4747" r:id="rId36"/>
    <p:sldId id="4746" r:id="rId37"/>
    <p:sldId id="292" r:id="rId38"/>
    <p:sldId id="293" r:id="rId39"/>
    <p:sldId id="32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1" roundtripDataSignature="AMtx7mjzZDe4IFT1K7U+Hg2K33N8qKES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Carter" initials="" lastIdx="10" clrIdx="0"/>
  <p:cmAuthor id="1" name="Johnston, Sara (CDC/DDPHSS/CSELS/DHIS)" initials="JS(" lastIdx="7" clrIdx="1">
    <p:extLst>
      <p:ext uri="{19B8F6BF-5375-455C-9EA6-DF929625EA0E}">
        <p15:presenceInfo xmlns:p15="http://schemas.microsoft.com/office/powerpoint/2012/main" userId="S::vqg0@cdc.gov::bd0c3462-f13f-4b10-85a9-b365bf88e3bf" providerId="AD"/>
      </p:ext>
    </p:extLst>
  </p:cmAuthor>
  <p:cmAuthor id="2" name="Kuehl, Andrew (CDC/DDPHSS/CSELS/DHIS)" initials="KA(" lastIdx="2" clrIdx="2">
    <p:extLst>
      <p:ext uri="{19B8F6BF-5375-455C-9EA6-DF929625EA0E}">
        <p15:presenceInfo xmlns:p15="http://schemas.microsoft.com/office/powerpoint/2012/main" userId="S::vhi6@cdc.gov::df8d8e7b-d269-42a8-ba06-906f5adfad6f" providerId="AD"/>
      </p:ext>
    </p:extLst>
  </p:cmAuthor>
  <p:cmAuthor id="3" name="Tack, Danielle (CDC/DDPHSS/CSELS/DHIS)" initials="TD(" lastIdx="52" clrIdx="3">
    <p:extLst>
      <p:ext uri="{19B8F6BF-5375-455C-9EA6-DF929625EA0E}">
        <p15:presenceInfo xmlns:p15="http://schemas.microsoft.com/office/powerpoint/2012/main" userId="S::dot7@cdc.gov::c466bcf8-0f3d-4789-a510-d6af4bb59968" providerId="AD"/>
      </p:ext>
    </p:extLst>
  </p:cmAuthor>
  <p:cmAuthor id="4" name="Rodgers, Jessica (CDC/DDPHSS/CSELS/DHIS) (CTR)" initials="R(" lastIdx="9" clrIdx="4">
    <p:extLst>
      <p:ext uri="{19B8F6BF-5375-455C-9EA6-DF929625EA0E}">
        <p15:presenceInfo xmlns:p15="http://schemas.microsoft.com/office/powerpoint/2012/main" userId="S::qly5@cdc.gov::984ae24b-9141-498f-bb81-0cad7713c6d5" providerId="AD"/>
      </p:ext>
    </p:extLst>
  </p:cmAuthor>
  <p:cmAuthor id="5" name="Landon, Alexander (CDC/DDPHSS/CSELS/DHIS)" initials="LA(" lastIdx="25" clrIdx="5">
    <p:extLst>
      <p:ext uri="{19B8F6BF-5375-455C-9EA6-DF929625EA0E}">
        <p15:presenceInfo xmlns:p15="http://schemas.microsoft.com/office/powerpoint/2012/main" userId="S::vvs8@cdc.gov::b09320f4-f070-4dda-b5ce-579581d3ab09" providerId="AD"/>
      </p:ext>
    </p:extLst>
  </p:cmAuthor>
  <p:cmAuthor id="6" name="Nguyen, Thuy H. (CDC/DDPHSS/CSELS/DHIS)" initials="NTH(" lastIdx="14" clrIdx="6">
    <p:extLst>
      <p:ext uri="{19B8F6BF-5375-455C-9EA6-DF929625EA0E}">
        <p15:presenceInfo xmlns:p15="http://schemas.microsoft.com/office/powerpoint/2012/main" userId="S::yky3@cdc.gov::8a7e3e03-04d0-4c76-a337-fc65283f8224" providerId="AD"/>
      </p:ext>
    </p:extLst>
  </p:cmAuthor>
  <p:cmAuthor id="7" name="Jones, Amanda (CDC/DDPHSS/CSELS/DHIS)" initials="J(" lastIdx="6" clrIdx="7">
    <p:extLst>
      <p:ext uri="{19B8F6BF-5375-455C-9EA6-DF929625EA0E}">
        <p15:presenceInfo xmlns:p15="http://schemas.microsoft.com/office/powerpoint/2012/main" userId="S::qlv2@cdc.gov::141c1c97-ae9a-47b7-8748-b353f28cf1e4" providerId="AD"/>
      </p:ext>
    </p:extLst>
  </p:cmAuthor>
  <p:cmAuthor id="8" name="Robinson, Tamara (CDC/DDPHSS/CSELS/DHIS) (CTR)" initials="R(" lastIdx="58" clrIdx="8">
    <p:extLst>
      <p:ext uri="{19B8F6BF-5375-455C-9EA6-DF929625EA0E}">
        <p15:presenceInfo xmlns:p15="http://schemas.microsoft.com/office/powerpoint/2012/main" userId="S::okf9@cdc.gov::a16a7704-10a4-405e-9d16-ecfeead0d373" providerId="AD"/>
      </p:ext>
    </p:extLst>
  </p:cmAuthor>
  <p:cmAuthor id="9" name="Hoover, Michele (CDC/DDPHSS/CSELS/DHIS)" initials="HM(" lastIdx="1" clrIdx="9">
    <p:extLst>
      <p:ext uri="{19B8F6BF-5375-455C-9EA6-DF929625EA0E}">
        <p15:presenceInfo xmlns:p15="http://schemas.microsoft.com/office/powerpoint/2012/main" userId="S::mlh5@cdc.gov::9a9dd205-6d81-4b23-a69a-9c182c4f18af" providerId="AD"/>
      </p:ext>
    </p:extLst>
  </p:cmAuthor>
  <p:cmAuthor id="10" name="Helmus, Lesliann E. (CDC/DDPHSS/CSELS/DHIS)" initials="HLE(" lastIdx="16" clrIdx="10">
    <p:extLst>
      <p:ext uri="{19B8F6BF-5375-455C-9EA6-DF929625EA0E}">
        <p15:presenceInfo xmlns:p15="http://schemas.microsoft.com/office/powerpoint/2012/main" userId="S::lth7@cdc.gov::146eb41b-cd7a-4845-8c9f-18d5f43d2d11" providerId="AD"/>
      </p:ext>
    </p:extLst>
  </p:cmAuthor>
  <p:cmAuthor id="11" name="Terrell, Casey (CDC/DDID/NCIRD/DVD)" initials="T(" lastIdx="2" clrIdx="11">
    <p:extLst>
      <p:ext uri="{19B8F6BF-5375-455C-9EA6-DF929625EA0E}">
        <p15:presenceInfo xmlns:p15="http://schemas.microsoft.com/office/powerpoint/2012/main" userId="S::qdr2@cdc.gov::3e0c9249-b8cb-4cdd-b48c-a53ff35ff259" providerId="AD"/>
      </p:ext>
    </p:extLst>
  </p:cmAuthor>
  <p:cmAuthor id="12" name="Lyon, Wendy (CDC/DDID/NCHHSTP/DHP)" initials="LW(" lastIdx="2" clrIdx="12">
    <p:extLst>
      <p:ext uri="{19B8F6BF-5375-455C-9EA6-DF929625EA0E}">
        <p15:presenceInfo xmlns:p15="http://schemas.microsoft.com/office/powerpoint/2012/main" userId="S::wah4@cdc.gov::b7dd8ba2-b662-437d-ab92-bee87f7a70b6" providerId="AD"/>
      </p:ext>
    </p:extLst>
  </p:cmAuthor>
  <p:cmAuthor id="13" name="Bastin, Lisa H. (CDC/DDPHSS/CSELS/DHIS)" initials="BLH(" lastIdx="4" clrIdx="13">
    <p:extLst>
      <p:ext uri="{19B8F6BF-5375-455C-9EA6-DF929625EA0E}">
        <p15:presenceInfo xmlns:p15="http://schemas.microsoft.com/office/powerpoint/2012/main" userId="S::gnh1@cdc.gov::6fdd4b8c-193e-4084-8c4c-6d1bdda0752a" providerId="AD"/>
      </p:ext>
    </p:extLst>
  </p:cmAuthor>
  <p:cmAuthor id="14" name="Augustosky, Traci E. (ATSDR/OCOM/WE)" initials="ATE(" lastIdx="1" clrIdx="14">
    <p:extLst>
      <p:ext uri="{19B8F6BF-5375-455C-9EA6-DF929625EA0E}">
        <p15:presenceInfo xmlns:p15="http://schemas.microsoft.com/office/powerpoint/2012/main" userId="S::Tee1@cdc.gov::cae2fff1-da7e-48bf-be72-a099d8c5445c" providerId="AD"/>
      </p:ext>
    </p:extLst>
  </p:cmAuthor>
  <p:cmAuthor id="15" name="Rajakumar, Augustine (CDC/DDID/NCIRD/OD) (CTR)" initials="RA((" lastIdx="4" clrIdx="15">
    <p:extLst>
      <p:ext uri="{19B8F6BF-5375-455C-9EA6-DF929625EA0E}">
        <p15:presenceInfo xmlns:p15="http://schemas.microsoft.com/office/powerpoint/2012/main" userId="Rajakumar, Augustine (CDC/DDID/NCIRD/OD) (C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6D20AC"/>
    <a:srgbClr val="22C8AC"/>
    <a:srgbClr val="169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25D81-1FA1-4F5D-A6FD-8700FC2BF7A6}" v="6" dt="2021-09-21T20:44:43.253"/>
  </p1510:revLst>
</p1510:revInfo>
</file>

<file path=ppt/tableStyles.xml><?xml version="1.0" encoding="utf-8"?>
<a:tblStyleLst xmlns:a="http://schemas.openxmlformats.org/drawingml/2006/main" def="{26337D29-F06E-4BAE-ABD8-610F67AAAB7E}">
  <a:tblStyle styleId="{26337D29-F06E-4BAE-ABD8-610F67AAAB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CFD438-E543-4D77-85F1-A5CC32530AB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75" autoAdjust="0"/>
  </p:normalViewPr>
  <p:slideViewPr>
    <p:cSldViewPr snapToGrid="0">
      <p:cViewPr varScale="1">
        <p:scale>
          <a:sx n="52" d="100"/>
          <a:sy n="52" d="100"/>
        </p:scale>
        <p:origin x="990" y="72"/>
      </p:cViewPr>
      <p:guideLst/>
    </p:cSldViewPr>
  </p:slideViewPr>
  <p:outlineViewPr>
    <p:cViewPr>
      <p:scale>
        <a:sx n="33" d="100"/>
        <a:sy n="33" d="100"/>
      </p:scale>
      <p:origin x="0" y="-1865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57"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tableStyles" Target="tableStyles.xml"/><Relationship Id="rId8" Type="http://schemas.openxmlformats.org/officeDocument/2006/relationships/slideMaster" Target="slideMasters/slideMaster5.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notesMaster" Target="notesMasters/notesMaster1.xml"/><Relationship Id="rId5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9AEF7-DCA5-4196-A76E-9B54D25374A1}" type="doc">
      <dgm:prSet loTypeId="urn:microsoft.com/office/officeart/2005/8/layout/chevron1" loCatId="process" qsTypeId="urn:microsoft.com/office/officeart/2005/8/quickstyle/simple1" qsCatId="simple" csTypeId="urn:microsoft.com/office/officeart/2005/8/colors/accent1_2" csCatId="accent1" phldr="1"/>
      <dgm:spPr/>
    </dgm:pt>
    <dgm:pt modelId="{252C1816-22FD-488C-B37C-FADA211B3271}">
      <dgm:prSet phldrT="[Text]" custT="1"/>
      <dgm:spPr>
        <a:solidFill>
          <a:schemeClr val="bg1"/>
        </a:solidFill>
      </dgm:spPr>
      <dgm:t>
        <a:bodyPr/>
        <a:lstStyle/>
        <a:p>
          <a:r>
            <a:rPr lang="en-US" sz="1800" b="1" dirty="0">
              <a:solidFill>
                <a:schemeClr val="tx1"/>
              </a:solidFill>
            </a:rPr>
            <a:t>PRE-ONBOARDING</a:t>
          </a:r>
        </a:p>
      </dgm:t>
    </dgm:pt>
    <dgm:pt modelId="{A6C0ABBA-65E6-4863-9208-528FE49BA41E}" type="parTrans" cxnId="{22977548-097E-4F75-8C05-4F12DB7D847B}">
      <dgm:prSet/>
      <dgm:spPr/>
      <dgm:t>
        <a:bodyPr/>
        <a:lstStyle/>
        <a:p>
          <a:endParaRPr lang="en-US"/>
        </a:p>
      </dgm:t>
    </dgm:pt>
    <dgm:pt modelId="{CE603252-289D-439B-A150-55BFC34B9F65}" type="sibTrans" cxnId="{22977548-097E-4F75-8C05-4F12DB7D847B}">
      <dgm:prSet/>
      <dgm:spPr/>
      <dgm:t>
        <a:bodyPr/>
        <a:lstStyle/>
        <a:p>
          <a:endParaRPr lang="en-US"/>
        </a:p>
      </dgm:t>
    </dgm:pt>
    <dgm:pt modelId="{5A6247A8-7A1F-4C60-9AB5-214E53BCD358}">
      <dgm:prSet phldrT="[Text]" custT="1"/>
      <dgm:spPr>
        <a:solidFill>
          <a:schemeClr val="bg1"/>
        </a:solidFill>
      </dgm:spPr>
      <dgm:t>
        <a:bodyPr/>
        <a:lstStyle/>
        <a:p>
          <a:r>
            <a:rPr lang="en-US" sz="1800" b="1" dirty="0">
              <a:solidFill>
                <a:schemeClr val="tx1"/>
              </a:solidFill>
            </a:rPr>
            <a:t>ONBOARDING:</a:t>
          </a:r>
          <a:br>
            <a:rPr lang="en-US" sz="1800" b="1" dirty="0">
              <a:solidFill>
                <a:schemeClr val="tx1"/>
              </a:solidFill>
            </a:rPr>
          </a:br>
          <a:r>
            <a:rPr lang="en-US" sz="1800" b="1" dirty="0">
              <a:solidFill>
                <a:schemeClr val="tx1"/>
              </a:solidFill>
            </a:rPr>
            <a:t>3 Stages</a:t>
          </a:r>
        </a:p>
      </dgm:t>
    </dgm:pt>
    <dgm:pt modelId="{E4DD156C-B3C7-47FD-82B6-0BE1FB7E8EBB}" type="parTrans" cxnId="{9EC3375B-E8C2-477D-8B87-85F747478EBA}">
      <dgm:prSet/>
      <dgm:spPr/>
      <dgm:t>
        <a:bodyPr/>
        <a:lstStyle/>
        <a:p>
          <a:endParaRPr lang="en-US"/>
        </a:p>
      </dgm:t>
    </dgm:pt>
    <dgm:pt modelId="{5988CC21-39F6-4DB9-9074-A023054DE12B}" type="sibTrans" cxnId="{9EC3375B-E8C2-477D-8B87-85F747478EBA}">
      <dgm:prSet/>
      <dgm:spPr/>
      <dgm:t>
        <a:bodyPr/>
        <a:lstStyle/>
        <a:p>
          <a:endParaRPr lang="en-US"/>
        </a:p>
      </dgm:t>
    </dgm:pt>
    <dgm:pt modelId="{7CA3351E-54A2-4631-A916-F579BCD422F2}">
      <dgm:prSet phldrT="[Text]" custT="1"/>
      <dgm:spPr>
        <a:solidFill>
          <a:schemeClr val="bg1"/>
        </a:solidFill>
      </dgm:spPr>
      <dgm:t>
        <a:bodyPr/>
        <a:lstStyle/>
        <a:p>
          <a:r>
            <a:rPr lang="en-US" sz="1800" b="1" dirty="0">
              <a:solidFill>
                <a:schemeClr val="tx1"/>
              </a:solidFill>
            </a:rPr>
            <a:t>ROUTINE NOTIFICATIONS</a:t>
          </a:r>
        </a:p>
      </dgm:t>
    </dgm:pt>
    <dgm:pt modelId="{9F57FB0A-A8EF-44ED-897C-E80AF668A48E}" type="parTrans" cxnId="{00AC7F57-11B5-4CEA-8D66-3C06EEA985E7}">
      <dgm:prSet/>
      <dgm:spPr/>
      <dgm:t>
        <a:bodyPr/>
        <a:lstStyle/>
        <a:p>
          <a:endParaRPr lang="en-US"/>
        </a:p>
      </dgm:t>
    </dgm:pt>
    <dgm:pt modelId="{6AFB771E-658C-47E4-8683-2F0F6168B71F}" type="sibTrans" cxnId="{00AC7F57-11B5-4CEA-8D66-3C06EEA985E7}">
      <dgm:prSet/>
      <dgm:spPr/>
      <dgm:t>
        <a:bodyPr/>
        <a:lstStyle/>
        <a:p>
          <a:endParaRPr lang="en-US"/>
        </a:p>
      </dgm:t>
    </dgm:pt>
    <dgm:pt modelId="{0ED7E2BD-8C29-47FC-A9C6-5D13FB7FB003}" type="pres">
      <dgm:prSet presAssocID="{03C9AEF7-DCA5-4196-A76E-9B54D25374A1}" presName="Name0" presStyleCnt="0">
        <dgm:presLayoutVars>
          <dgm:dir/>
          <dgm:animLvl val="lvl"/>
          <dgm:resizeHandles val="exact"/>
        </dgm:presLayoutVars>
      </dgm:prSet>
      <dgm:spPr/>
    </dgm:pt>
    <dgm:pt modelId="{3659A312-7BEF-41D6-A2E9-28153CC5265A}" type="pres">
      <dgm:prSet presAssocID="{252C1816-22FD-488C-B37C-FADA211B3271}" presName="parTxOnly" presStyleLbl="node1" presStyleIdx="0" presStyleCnt="3">
        <dgm:presLayoutVars>
          <dgm:chMax val="0"/>
          <dgm:chPref val="0"/>
          <dgm:bulletEnabled val="1"/>
        </dgm:presLayoutVars>
      </dgm:prSet>
      <dgm:spPr/>
    </dgm:pt>
    <dgm:pt modelId="{EBADF527-7172-4902-946E-0E5BC2C63030}" type="pres">
      <dgm:prSet presAssocID="{CE603252-289D-439B-A150-55BFC34B9F65}" presName="parTxOnlySpace" presStyleCnt="0"/>
      <dgm:spPr/>
    </dgm:pt>
    <dgm:pt modelId="{93AA85FF-4A30-486E-B2A3-D1856B748EEC}" type="pres">
      <dgm:prSet presAssocID="{5A6247A8-7A1F-4C60-9AB5-214E53BCD358}" presName="parTxOnly" presStyleLbl="node1" presStyleIdx="1" presStyleCnt="3" custScaleX="145924">
        <dgm:presLayoutVars>
          <dgm:chMax val="0"/>
          <dgm:chPref val="0"/>
          <dgm:bulletEnabled val="1"/>
        </dgm:presLayoutVars>
      </dgm:prSet>
      <dgm:spPr/>
    </dgm:pt>
    <dgm:pt modelId="{C1ECE143-CAAE-49D7-BB4A-E4E0E065D493}" type="pres">
      <dgm:prSet presAssocID="{5988CC21-39F6-4DB9-9074-A023054DE12B}" presName="parTxOnlySpace" presStyleCnt="0"/>
      <dgm:spPr/>
    </dgm:pt>
    <dgm:pt modelId="{033ED924-9E5A-43EA-BC0C-18783382EDBE}" type="pres">
      <dgm:prSet presAssocID="{7CA3351E-54A2-4631-A916-F579BCD422F2}" presName="parTxOnly" presStyleLbl="node1" presStyleIdx="2" presStyleCnt="3" custScaleX="89839">
        <dgm:presLayoutVars>
          <dgm:chMax val="0"/>
          <dgm:chPref val="0"/>
          <dgm:bulletEnabled val="1"/>
        </dgm:presLayoutVars>
      </dgm:prSet>
      <dgm:spPr/>
    </dgm:pt>
  </dgm:ptLst>
  <dgm:cxnLst>
    <dgm:cxn modelId="{4E85E915-1587-4B5B-9EE7-AB9F7058240C}" type="presOf" srcId="{03C9AEF7-DCA5-4196-A76E-9B54D25374A1}" destId="{0ED7E2BD-8C29-47FC-A9C6-5D13FB7FB003}" srcOrd="0" destOrd="0" presId="urn:microsoft.com/office/officeart/2005/8/layout/chevron1"/>
    <dgm:cxn modelId="{9EC3375B-E8C2-477D-8B87-85F747478EBA}" srcId="{03C9AEF7-DCA5-4196-A76E-9B54D25374A1}" destId="{5A6247A8-7A1F-4C60-9AB5-214E53BCD358}" srcOrd="1" destOrd="0" parTransId="{E4DD156C-B3C7-47FD-82B6-0BE1FB7E8EBB}" sibTransId="{5988CC21-39F6-4DB9-9074-A023054DE12B}"/>
    <dgm:cxn modelId="{22977548-097E-4F75-8C05-4F12DB7D847B}" srcId="{03C9AEF7-DCA5-4196-A76E-9B54D25374A1}" destId="{252C1816-22FD-488C-B37C-FADA211B3271}" srcOrd="0" destOrd="0" parTransId="{A6C0ABBA-65E6-4863-9208-528FE49BA41E}" sibTransId="{CE603252-289D-439B-A150-55BFC34B9F65}"/>
    <dgm:cxn modelId="{00AC7F57-11B5-4CEA-8D66-3C06EEA985E7}" srcId="{03C9AEF7-DCA5-4196-A76E-9B54D25374A1}" destId="{7CA3351E-54A2-4631-A916-F579BCD422F2}" srcOrd="2" destOrd="0" parTransId="{9F57FB0A-A8EF-44ED-897C-E80AF668A48E}" sibTransId="{6AFB771E-658C-47E4-8683-2F0F6168B71F}"/>
    <dgm:cxn modelId="{29AB5D84-0F09-4D85-BCC0-AB423EB79C6E}" type="presOf" srcId="{5A6247A8-7A1F-4C60-9AB5-214E53BCD358}" destId="{93AA85FF-4A30-486E-B2A3-D1856B748EEC}" srcOrd="0" destOrd="0" presId="urn:microsoft.com/office/officeart/2005/8/layout/chevron1"/>
    <dgm:cxn modelId="{36E4A992-9EA0-419E-81DA-863CA9B0E5F3}" type="presOf" srcId="{7CA3351E-54A2-4631-A916-F579BCD422F2}" destId="{033ED924-9E5A-43EA-BC0C-18783382EDBE}" srcOrd="0" destOrd="0" presId="urn:microsoft.com/office/officeart/2005/8/layout/chevron1"/>
    <dgm:cxn modelId="{304F77DF-4209-488C-9336-B0CDA1F7C8DE}" type="presOf" srcId="{252C1816-22FD-488C-B37C-FADA211B3271}" destId="{3659A312-7BEF-41D6-A2E9-28153CC5265A}" srcOrd="0" destOrd="0" presId="urn:microsoft.com/office/officeart/2005/8/layout/chevron1"/>
    <dgm:cxn modelId="{D1E6E04B-9E45-497B-97C5-00C2239CE76D}" type="presParOf" srcId="{0ED7E2BD-8C29-47FC-A9C6-5D13FB7FB003}" destId="{3659A312-7BEF-41D6-A2E9-28153CC5265A}" srcOrd="0" destOrd="0" presId="urn:microsoft.com/office/officeart/2005/8/layout/chevron1"/>
    <dgm:cxn modelId="{5EA1D211-09A7-496C-A5BB-1A0A155C2A96}" type="presParOf" srcId="{0ED7E2BD-8C29-47FC-A9C6-5D13FB7FB003}" destId="{EBADF527-7172-4902-946E-0E5BC2C63030}" srcOrd="1" destOrd="0" presId="urn:microsoft.com/office/officeart/2005/8/layout/chevron1"/>
    <dgm:cxn modelId="{120C7E73-88AB-4777-B0F8-CBEAB1C96DB4}" type="presParOf" srcId="{0ED7E2BD-8C29-47FC-A9C6-5D13FB7FB003}" destId="{93AA85FF-4A30-486E-B2A3-D1856B748EEC}" srcOrd="2" destOrd="0" presId="urn:microsoft.com/office/officeart/2005/8/layout/chevron1"/>
    <dgm:cxn modelId="{99909F7C-44B6-4834-AF47-3E4946D591A9}" type="presParOf" srcId="{0ED7E2BD-8C29-47FC-A9C6-5D13FB7FB003}" destId="{C1ECE143-CAAE-49D7-BB4A-E4E0E065D493}" srcOrd="3" destOrd="0" presId="urn:microsoft.com/office/officeart/2005/8/layout/chevron1"/>
    <dgm:cxn modelId="{DB636C4D-B668-4D55-80A5-24580B203B25}" type="presParOf" srcId="{0ED7E2BD-8C29-47FC-A9C6-5D13FB7FB003}" destId="{033ED924-9E5A-43EA-BC0C-18783382EDB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9A312-7BEF-41D6-A2E9-28153CC5265A}">
      <dsp:nvSpPr>
        <dsp:cNvPr id="0" name=""/>
        <dsp:cNvSpPr/>
      </dsp:nvSpPr>
      <dsp:spPr>
        <a:xfrm>
          <a:off x="5060" y="0"/>
          <a:ext cx="3533834" cy="1082322"/>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PRE-ONBOARDING</a:t>
          </a:r>
        </a:p>
      </dsp:txBody>
      <dsp:txXfrm>
        <a:off x="546221" y="0"/>
        <a:ext cx="2451512" cy="1082322"/>
      </dsp:txXfrm>
    </dsp:sp>
    <dsp:sp modelId="{93AA85FF-4A30-486E-B2A3-D1856B748EEC}">
      <dsp:nvSpPr>
        <dsp:cNvPr id="0" name=""/>
        <dsp:cNvSpPr/>
      </dsp:nvSpPr>
      <dsp:spPr>
        <a:xfrm>
          <a:off x="3185511" y="0"/>
          <a:ext cx="5156713" cy="1082322"/>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ONBOARDING:</a:t>
          </a:r>
          <a:br>
            <a:rPr lang="en-US" sz="1800" b="1" kern="1200" dirty="0">
              <a:solidFill>
                <a:schemeClr val="tx1"/>
              </a:solidFill>
            </a:rPr>
          </a:br>
          <a:r>
            <a:rPr lang="en-US" sz="1800" b="1" kern="1200" dirty="0">
              <a:solidFill>
                <a:schemeClr val="tx1"/>
              </a:solidFill>
            </a:rPr>
            <a:t>3 Stages</a:t>
          </a:r>
        </a:p>
      </dsp:txBody>
      <dsp:txXfrm>
        <a:off x="3726672" y="0"/>
        <a:ext cx="4074391" cy="1082322"/>
      </dsp:txXfrm>
    </dsp:sp>
    <dsp:sp modelId="{033ED924-9E5A-43EA-BC0C-18783382EDBE}">
      <dsp:nvSpPr>
        <dsp:cNvPr id="0" name=""/>
        <dsp:cNvSpPr/>
      </dsp:nvSpPr>
      <dsp:spPr>
        <a:xfrm>
          <a:off x="7988841" y="0"/>
          <a:ext cx="3174761" cy="1082322"/>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ROUTINE NOTIFICATIONS</a:t>
          </a:r>
        </a:p>
      </dsp:txBody>
      <dsp:txXfrm>
        <a:off x="8530002" y="0"/>
        <a:ext cx="2092439" cy="10823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50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18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50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26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61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3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16</a:t>
            </a:fld>
            <a:endParaRPr lang="en-US" dirty="0"/>
          </a:p>
        </p:txBody>
      </p:sp>
    </p:spTree>
    <p:extLst>
      <p:ext uri="{BB962C8B-B14F-4D97-AF65-F5344CB8AC3E}">
        <p14:creationId xmlns:p14="http://schemas.microsoft.com/office/powerpoint/2010/main" val="244035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17</a:t>
            </a:fld>
            <a:endParaRPr lang="en-US" dirty="0"/>
          </a:p>
        </p:txBody>
      </p:sp>
    </p:spTree>
    <p:extLst>
      <p:ext uri="{BB962C8B-B14F-4D97-AF65-F5344CB8AC3E}">
        <p14:creationId xmlns:p14="http://schemas.microsoft.com/office/powerpoint/2010/main" val="301437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18</a:t>
            </a:fld>
            <a:endParaRPr lang="en-US" dirty="0"/>
          </a:p>
        </p:txBody>
      </p:sp>
    </p:spTree>
    <p:extLst>
      <p:ext uri="{BB962C8B-B14F-4D97-AF65-F5344CB8AC3E}">
        <p14:creationId xmlns:p14="http://schemas.microsoft.com/office/powerpoint/2010/main" val="149883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3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20</a:t>
            </a:fld>
            <a:endParaRPr lang="en-US" dirty="0"/>
          </a:p>
        </p:txBody>
      </p:sp>
    </p:spTree>
    <p:extLst>
      <p:ext uri="{BB962C8B-B14F-4D97-AF65-F5344CB8AC3E}">
        <p14:creationId xmlns:p14="http://schemas.microsoft.com/office/powerpoint/2010/main" val="95705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6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79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22</a:t>
            </a:fld>
            <a:endParaRPr lang="en-US" dirty="0"/>
          </a:p>
        </p:txBody>
      </p:sp>
    </p:spTree>
    <p:extLst>
      <p:ext uri="{BB962C8B-B14F-4D97-AF65-F5344CB8AC3E}">
        <p14:creationId xmlns:p14="http://schemas.microsoft.com/office/powerpoint/2010/main" val="1423792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48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24</a:t>
            </a:fld>
            <a:endParaRPr lang="en-US" dirty="0"/>
          </a:p>
        </p:txBody>
      </p:sp>
    </p:spTree>
    <p:extLst>
      <p:ext uri="{BB962C8B-B14F-4D97-AF65-F5344CB8AC3E}">
        <p14:creationId xmlns:p14="http://schemas.microsoft.com/office/powerpoint/2010/main" val="45494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777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26</a:t>
            </a:fld>
            <a:endParaRPr lang="en-US" dirty="0"/>
          </a:p>
        </p:txBody>
      </p:sp>
    </p:spTree>
    <p:extLst>
      <p:ext uri="{BB962C8B-B14F-4D97-AF65-F5344CB8AC3E}">
        <p14:creationId xmlns:p14="http://schemas.microsoft.com/office/powerpoint/2010/main" val="195821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27</a:t>
            </a:fld>
            <a:endParaRPr lang="en-US" dirty="0"/>
          </a:p>
        </p:txBody>
      </p:sp>
    </p:spTree>
    <p:extLst>
      <p:ext uri="{BB962C8B-B14F-4D97-AF65-F5344CB8AC3E}">
        <p14:creationId xmlns:p14="http://schemas.microsoft.com/office/powerpoint/2010/main" val="53861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28</a:t>
            </a:fld>
            <a:endParaRPr lang="en-US" dirty="0"/>
          </a:p>
        </p:txBody>
      </p:sp>
    </p:spTree>
    <p:extLst>
      <p:ext uri="{BB962C8B-B14F-4D97-AF65-F5344CB8AC3E}">
        <p14:creationId xmlns:p14="http://schemas.microsoft.com/office/powerpoint/2010/main" val="412379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597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25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30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446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3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0887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363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2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539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128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0789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1218600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5_Data Slide (for content heavy tables and chart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34" name="Google Shape;134;p65"/>
          <p:cNvSpPr txBox="1">
            <a:spLocks noGrp="1"/>
          </p:cNvSpPr>
          <p:nvPr>
            <p:ph type="body" idx="1"/>
          </p:nvPr>
        </p:nvSpPr>
        <p:spPr>
          <a:xfrm>
            <a:off x="609600" y="1338635"/>
            <a:ext cx="10972800" cy="5410200"/>
          </a:xfrm>
          <a:prstGeom prst="rect">
            <a:avLst/>
          </a:prstGeom>
          <a:noFill/>
          <a:ln>
            <a:noFill/>
          </a:ln>
        </p:spPr>
        <p:txBody>
          <a:bodyPr spcFirstLastPara="1" wrap="square" lIns="91425" tIns="45700" rIns="91425" bIns="45700" anchor="t" anchorCtr="0">
            <a:noAutofit/>
          </a:bodyPr>
          <a:lstStyle>
            <a:lvl1pPr marL="457200" lvl="0" indent="-455104">
              <a:lnSpc>
                <a:spcPct val="115000"/>
              </a:lnSpc>
              <a:spcBef>
                <a:spcPts val="533"/>
              </a:spcBef>
              <a:spcAft>
                <a:spcPts val="0"/>
              </a:spcAft>
              <a:buClr>
                <a:srgbClr val="0088B7"/>
              </a:buClr>
              <a:buSzPts val="3567"/>
              <a:buFont typeface="Noto Sans Symbols"/>
              <a:buChar char="▪"/>
              <a:defRPr sz="2400">
                <a:solidFill>
                  <a:srgbClr val="00213D"/>
                </a:solidFill>
              </a:defRPr>
            </a:lvl1pPr>
            <a:lvl2pPr marL="914400" lvl="1" indent="-429704">
              <a:lnSpc>
                <a:spcPct val="115000"/>
              </a:lnSpc>
              <a:spcBef>
                <a:spcPts val="0"/>
              </a:spcBef>
              <a:spcAft>
                <a:spcPts val="0"/>
              </a:spcAft>
              <a:buClr>
                <a:srgbClr val="3D6C2A"/>
              </a:buClr>
              <a:buSzPts val="3167"/>
              <a:buChar char="‒"/>
              <a:defRPr sz="2000">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5" name="Google Shape;135;p65"/>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6" name="Slide Number Placeholder 2">
            <a:extLst>
              <a:ext uri="{FF2B5EF4-FFF2-40B4-BE49-F238E27FC236}">
                <a16:creationId xmlns:a16="http://schemas.microsoft.com/office/drawing/2014/main" id="{CAB67876-5E8B-4449-B163-B5C40D7C0E04}"/>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110836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972591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3049741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01793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6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Slide Number Placeholder 2">
            <a:extLst>
              <a:ext uri="{FF2B5EF4-FFF2-40B4-BE49-F238E27FC236}">
                <a16:creationId xmlns:a16="http://schemas.microsoft.com/office/drawing/2014/main" id="{90688596-B488-9D45-8C59-E7C67BF9841C}"/>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187552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82957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2">
            <a:extLst>
              <a:ext uri="{FF2B5EF4-FFF2-40B4-BE49-F238E27FC236}">
                <a16:creationId xmlns:a16="http://schemas.microsoft.com/office/drawing/2014/main" id="{96A654BA-3720-CF46-8A1D-D11411308700}"/>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37039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2">
            <a:extLst>
              <a:ext uri="{FF2B5EF4-FFF2-40B4-BE49-F238E27FC236}">
                <a16:creationId xmlns:a16="http://schemas.microsoft.com/office/drawing/2014/main" id="{84B85D9D-C599-674F-A384-DF0909002CF2}"/>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99023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5">
            <a:extLst>
              <a:ext uri="{FF2B5EF4-FFF2-40B4-BE49-F238E27FC236}">
                <a16:creationId xmlns:a16="http://schemas.microsoft.com/office/drawing/2014/main" id="{2B8BE744-0BCB-49A6-8565-0C28A09FD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87299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3818542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1661351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10474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891569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450104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4134782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2777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87588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2">
            <a:extLst>
              <a:ext uri="{FF2B5EF4-FFF2-40B4-BE49-F238E27FC236}">
                <a16:creationId xmlns:a16="http://schemas.microsoft.com/office/drawing/2014/main" id="{316EE542-48B0-4064-90BD-9C0F067612A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9427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2">
            <a:extLst>
              <a:ext uri="{FF2B5EF4-FFF2-40B4-BE49-F238E27FC236}">
                <a16:creationId xmlns:a16="http://schemas.microsoft.com/office/drawing/2014/main" id="{26CB85D2-A6B0-42C1-94BD-368310197C5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8883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23534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97227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5">
            <a:extLst>
              <a:ext uri="{FF2B5EF4-FFF2-40B4-BE49-F238E27FC236}">
                <a16:creationId xmlns:a16="http://schemas.microsoft.com/office/drawing/2014/main" id="{0FDC4FB4-625B-4D58-924A-685974F0A1A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49222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6762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17953816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38611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
        <p:nvSpPr>
          <p:cNvPr id="7" name="Slide Number Placeholder 2">
            <a:extLst>
              <a:ext uri="{FF2B5EF4-FFF2-40B4-BE49-F238E27FC236}">
                <a16:creationId xmlns:a16="http://schemas.microsoft.com/office/drawing/2014/main" id="{7F6EC189-4A28-ED43-ACB5-9FA24B186BF8}"/>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6228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89952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D3E5A-78AE-4AD9-A398-6C09F13B7FC9}" type="datetime1">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52319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891999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835696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691943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23037980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2B071-D228-4A0D-A4CC-BF7AE382CAD6}" type="datetime1">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1615155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edx@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hyperlink" Target="mailto:edx@cdc.gov" TargetMode="External"/><Relationship Id="rId5" Type="http://schemas.openxmlformats.org/officeDocument/2006/relationships/hyperlink" Target="https://www.cdc.gov/nndss/trc/index.html" TargetMode="External"/><Relationship Id="rId4" Type="http://schemas.openxmlformats.org/officeDocument/2006/relationships/hyperlink" Target="https://www.cdc.gov/nndss/trc/onboarding/eshar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ndc.services.cdc.gov/mmgpage/covid-19-message-mapping-guid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phinvads.cdc.gov/vads/ViewView.action?id=F7DBD780-2301-EC11-81A3-005056ABE2F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AA8DFBB-47A0-6246-9688-278FA9510507}"/>
              </a:ext>
            </a:extLst>
          </p:cNvPr>
          <p:cNvSpPr>
            <a:spLocks noGrp="1"/>
          </p:cNvSpPr>
          <p:nvPr>
            <p:ph type="title"/>
          </p:nvPr>
        </p:nvSpPr>
        <p:spPr>
          <a:xfrm>
            <a:off x="482598" y="1777473"/>
            <a:ext cx="10590801" cy="2550907"/>
          </a:xfrm>
        </p:spPr>
        <p:txBody>
          <a:bodyPr>
            <a:normAutofit fontScale="90000"/>
          </a:bodyPr>
          <a:lstStyle/>
          <a:p>
            <a:pPr>
              <a:lnSpc>
                <a:spcPct val="100000"/>
              </a:lnSpc>
            </a:pPr>
            <a:r>
              <a:rPr lang="en-US" sz="3500" dirty="0">
                <a:solidFill>
                  <a:srgbClr val="00606B"/>
                </a:solidFill>
                <a:latin typeface="Calibri"/>
                <a:cs typeface="Calibri"/>
              </a:rPr>
              <a:t>National Notifiable Diseases Surveillance System (NNDSS) </a:t>
            </a:r>
            <a:br>
              <a:rPr lang="en-US" sz="3500" dirty="0">
                <a:solidFill>
                  <a:srgbClr val="00606B"/>
                </a:solidFill>
                <a:latin typeface="Calibri"/>
                <a:cs typeface="Calibri"/>
              </a:rPr>
            </a:br>
            <a:r>
              <a:rPr lang="en-US" sz="3500" dirty="0">
                <a:solidFill>
                  <a:srgbClr val="00606B"/>
                </a:solidFill>
                <a:latin typeface="Calibri"/>
                <a:cs typeface="Calibri"/>
              </a:rPr>
              <a:t>eSHARE September Webinar</a:t>
            </a:r>
            <a:br>
              <a:rPr lang="en-US" sz="3600" dirty="0">
                <a:cs typeface="Calibri"/>
              </a:rPr>
            </a:br>
            <a:br>
              <a:rPr lang="en-US" sz="3200" dirty="0"/>
            </a:br>
            <a:endParaRPr lang="en-US" altLang="en-US" sz="3200" dirty="0">
              <a:solidFill>
                <a:srgbClr val="FF0000"/>
              </a:solidFill>
            </a:endParaRPr>
          </a:p>
        </p:txBody>
      </p:sp>
      <p:sp>
        <p:nvSpPr>
          <p:cNvPr id="12" name="Text Placeholder 5">
            <a:extLst>
              <a:ext uri="{FF2B5EF4-FFF2-40B4-BE49-F238E27FC236}">
                <a16:creationId xmlns:a16="http://schemas.microsoft.com/office/drawing/2014/main" id="{674103C2-9213-854D-80D2-3EE908ADD8A8}"/>
              </a:ext>
            </a:extLst>
          </p:cNvPr>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p>
          <a:p>
            <a:endParaRPr lang="en-US" b="1" dirty="0"/>
          </a:p>
        </p:txBody>
      </p:sp>
      <p:pic>
        <p:nvPicPr>
          <p:cNvPr id="13" name="Picture 12" title="NNDSS branding element">
            <a:extLst>
              <a:ext uri="{FF2B5EF4-FFF2-40B4-BE49-F238E27FC236}">
                <a16:creationId xmlns:a16="http://schemas.microsoft.com/office/drawing/2014/main" id="{3C1BDF2C-5433-FB4E-A146-CC697007D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9" y="4227645"/>
            <a:ext cx="3981359" cy="1563829"/>
          </a:xfrm>
          <a:prstGeom prst="rect">
            <a:avLst/>
          </a:prstGeom>
        </p:spPr>
      </p:pic>
      <p:sp>
        <p:nvSpPr>
          <p:cNvPr id="14" name="Rectangle 13">
            <a:extLst>
              <a:ext uri="{FF2B5EF4-FFF2-40B4-BE49-F238E27FC236}">
                <a16:creationId xmlns:a16="http://schemas.microsoft.com/office/drawing/2014/main" id="{851B9677-9DAE-9344-86B4-5F7C57B57654}"/>
              </a:ext>
            </a:extLst>
          </p:cNvPr>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September 21, 2021</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15" name="TextBox 14">
            <a:extLst>
              <a:ext uri="{FF2B5EF4-FFF2-40B4-BE49-F238E27FC236}">
                <a16:creationId xmlns:a16="http://schemas.microsoft.com/office/drawing/2014/main" id="{FE717234-D8B6-AF4A-A599-709EC53D8C46}"/>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Center for Surveillance, Epidemiology, and Laboratory Services</a:t>
            </a:r>
          </a:p>
        </p:txBody>
      </p:sp>
    </p:spTree>
    <p:extLst>
      <p:ext uri="{BB962C8B-B14F-4D97-AF65-F5344CB8AC3E}">
        <p14:creationId xmlns:p14="http://schemas.microsoft.com/office/powerpoint/2010/main" val="228246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EF838-62AE-4ED6-BECE-505A5631D43C}"/>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Project Goals</a:t>
            </a:r>
          </a:p>
        </p:txBody>
      </p:sp>
    </p:spTree>
    <p:extLst>
      <p:ext uri="{BB962C8B-B14F-4D97-AF65-F5344CB8AC3E}">
        <p14:creationId xmlns:p14="http://schemas.microsoft.com/office/powerpoint/2010/main" val="132015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9749765" cy="4530725"/>
          </a:xfrm>
        </p:spPr>
        <p:txBody>
          <a:bodyPr/>
          <a:lstStyle/>
          <a:p>
            <a:r>
              <a:rPr lang="en-US" dirty="0"/>
              <a:t>Streamlined Onboarding Process</a:t>
            </a:r>
          </a:p>
          <a:p>
            <a:pPr lvl="1"/>
            <a:r>
              <a:rPr lang="en-US" dirty="0"/>
              <a:t>Data submitted by jurisdictions are based on the final NNDSS HL7 MMG requirements</a:t>
            </a:r>
          </a:p>
          <a:p>
            <a:pPr lvl="1"/>
            <a:r>
              <a:rPr lang="en-US" dirty="0"/>
              <a:t>CDC programs can be confident in the data that they receive </a:t>
            </a:r>
          </a:p>
          <a:p>
            <a:pPr marL="0" lvl="1" indent="0">
              <a:buNone/>
            </a:pPr>
            <a:endParaRPr lang="en-US" dirty="0"/>
          </a:p>
        </p:txBody>
      </p:sp>
      <p:pic>
        <p:nvPicPr>
          <p:cNvPr id="2" name="Picture 1" descr="Screenshot of Data Modernization Initiative web banner">
            <a:extLst>
              <a:ext uri="{FF2B5EF4-FFF2-40B4-BE49-F238E27FC236}">
                <a16:creationId xmlns:a16="http://schemas.microsoft.com/office/drawing/2014/main" id="{0C2715FB-90D5-48EB-8EB2-EF62F13C1402}"/>
              </a:ext>
            </a:extLst>
          </p:cNvPr>
          <p:cNvPicPr>
            <a:picLocks noChangeAspect="1"/>
          </p:cNvPicPr>
          <p:nvPr/>
        </p:nvPicPr>
        <p:blipFill>
          <a:blip r:embed="rId3"/>
          <a:stretch>
            <a:fillRect/>
          </a:stretch>
        </p:blipFill>
        <p:spPr>
          <a:xfrm>
            <a:off x="1208908" y="3429000"/>
            <a:ext cx="9774183" cy="2256686"/>
          </a:xfrm>
          <a:prstGeom prst="rect">
            <a:avLst/>
          </a:prstGeom>
        </p:spPr>
      </p:pic>
      <p:sp>
        <p:nvSpPr>
          <p:cNvPr id="6" name="Slide Number Placeholder 2">
            <a:extLst>
              <a:ext uri="{FF2B5EF4-FFF2-40B4-BE49-F238E27FC236}">
                <a16:creationId xmlns:a16="http://schemas.microsoft.com/office/drawing/2014/main" id="{C5F92C13-2851-4155-AE41-9F3D417E0CB7}"/>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52729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787791"/>
            <a:ext cx="6787924" cy="4529796"/>
          </a:xfrm>
        </p:spPr>
        <p:txBody>
          <a:bodyPr vert="horz" lIns="91440" tIns="45720" rIns="91440" bIns="45720" rtlCol="0" anchor="t">
            <a:normAutofit/>
          </a:bodyPr>
          <a:lstStyle/>
          <a:p>
            <a:r>
              <a:rPr lang="en-US" dirty="0"/>
              <a:t>Data-driven Improvements</a:t>
            </a:r>
          </a:p>
          <a:p>
            <a:pPr marL="290195" lvl="1" indent="-290195"/>
            <a:r>
              <a:rPr lang="en-US" dirty="0"/>
              <a:t>Ensure consistent and efficient timelines</a:t>
            </a:r>
            <a:endParaRPr lang="en-US" dirty="0">
              <a:cs typeface="Calibri"/>
            </a:endParaRPr>
          </a:p>
          <a:p>
            <a:pPr marL="290195" lvl="1" indent="-290195"/>
            <a:r>
              <a:rPr lang="en-US" dirty="0"/>
              <a:t>Minimize resource use for jurisdictions</a:t>
            </a:r>
            <a:endParaRPr lang="en-US" dirty="0">
              <a:cs typeface="Calibri"/>
            </a:endParaRPr>
          </a:p>
          <a:p>
            <a:pPr marL="290195" lvl="1" indent="-290195"/>
            <a:r>
              <a:rPr lang="en-US" dirty="0"/>
              <a:t>Prevent data loss and issues for CDC programs</a:t>
            </a:r>
            <a:endParaRPr lang="en-US" dirty="0">
              <a:cs typeface="Calibri"/>
            </a:endParaRPr>
          </a:p>
          <a:p>
            <a:pPr marL="290195" lvl="1" indent="-290195"/>
            <a:endParaRPr lang="en-US" dirty="0">
              <a:cs typeface="Calibri"/>
            </a:endParaRPr>
          </a:p>
          <a:p>
            <a:endParaRPr lang="en-US" dirty="0"/>
          </a:p>
        </p:txBody>
      </p:sp>
      <p:pic>
        <p:nvPicPr>
          <p:cNvPr id="6" name="Picture 5">
            <a:extLst>
              <a:ext uri="{FF2B5EF4-FFF2-40B4-BE49-F238E27FC236}">
                <a16:creationId xmlns:a16="http://schemas.microsoft.com/office/drawing/2014/main" id="{C7631709-354C-4DEA-B780-C4FB5BE339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21600" y="1"/>
            <a:ext cx="4470400" cy="2514600"/>
          </a:xfrm>
          <a:prstGeom prst="rect">
            <a:avLst/>
          </a:prstGeom>
        </p:spPr>
      </p:pic>
      <p:sp>
        <p:nvSpPr>
          <p:cNvPr id="5" name="Slide Number Placeholder 2">
            <a:extLst>
              <a:ext uri="{FF2B5EF4-FFF2-40B4-BE49-F238E27FC236}">
                <a16:creationId xmlns:a16="http://schemas.microsoft.com/office/drawing/2014/main" id="{36F06196-A8B3-4BBB-9263-21123B70B7B1}"/>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54363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4" y="787400"/>
            <a:ext cx="7223325" cy="5344386"/>
          </a:xfrm>
        </p:spPr>
        <p:txBody>
          <a:bodyPr vert="horz" lIns="91440" tIns="45720" rIns="91440" bIns="45720" rtlCol="0" anchor="t">
            <a:normAutofit/>
          </a:bodyPr>
          <a:lstStyle/>
          <a:p>
            <a:r>
              <a:rPr lang="en-US" dirty="0"/>
              <a:t>Clear Expectations</a:t>
            </a:r>
          </a:p>
          <a:p>
            <a:pPr marL="290195" lvl="1" indent="-290195"/>
            <a:r>
              <a:rPr lang="en-US" dirty="0"/>
              <a:t>Refined MMG onboarding process clearly defines: </a:t>
            </a:r>
            <a:endParaRPr lang="en-US" dirty="0">
              <a:cs typeface="Calibri"/>
            </a:endParaRPr>
          </a:p>
          <a:p>
            <a:pPr marL="623570" lvl="2"/>
            <a:r>
              <a:rPr lang="en-US" dirty="0"/>
              <a:t>Roles and responsibilities of </a:t>
            </a:r>
          </a:p>
          <a:p>
            <a:pPr lvl="3"/>
            <a:r>
              <a:rPr lang="en-US" sz="2000" dirty="0"/>
              <a:t>NNDSS onboarding specialists</a:t>
            </a:r>
            <a:endParaRPr lang="en-US" sz="2000" dirty="0">
              <a:cs typeface="Calibri"/>
            </a:endParaRPr>
          </a:p>
          <a:p>
            <a:pPr lvl="3"/>
            <a:r>
              <a:rPr lang="en-US" sz="2000" dirty="0"/>
              <a:t>Jurisdictions </a:t>
            </a:r>
            <a:endParaRPr lang="en-US" sz="2000" dirty="0">
              <a:cs typeface="Calibri"/>
            </a:endParaRPr>
          </a:p>
          <a:p>
            <a:pPr lvl="3"/>
            <a:r>
              <a:rPr lang="en-US" sz="2000" dirty="0"/>
              <a:t>CDC programs </a:t>
            </a:r>
            <a:endParaRPr lang="en-US" sz="2000" dirty="0">
              <a:cs typeface="Calibri"/>
            </a:endParaRPr>
          </a:p>
          <a:p>
            <a:pPr lvl="3"/>
            <a:r>
              <a:rPr lang="en-US" sz="2000" dirty="0">
                <a:cs typeface="Calibri"/>
              </a:rPr>
              <a:t>Technical assistance partners</a:t>
            </a:r>
          </a:p>
          <a:p>
            <a:pPr marL="623570" lvl="2"/>
            <a:r>
              <a:rPr lang="en-US" dirty="0"/>
              <a:t>Shared goals, expectations, and timelines</a:t>
            </a:r>
            <a:endParaRPr lang="en-US" dirty="0">
              <a:cs typeface="Calibri"/>
            </a:endParaRPr>
          </a:p>
          <a:p>
            <a:pPr marL="623570" lvl="2"/>
            <a:r>
              <a:rPr lang="en-US" dirty="0"/>
              <a:t>Phases of implementation and </a:t>
            </a:r>
            <a:br>
              <a:rPr lang="en-US" dirty="0"/>
            </a:br>
            <a:r>
              <a:rPr lang="en-US" dirty="0"/>
              <a:t>associated stages </a:t>
            </a:r>
            <a:endParaRPr lang="en-US" dirty="0">
              <a:cs typeface="Calibri"/>
            </a:endParaRPr>
          </a:p>
        </p:txBody>
      </p:sp>
      <p:pic>
        <p:nvPicPr>
          <p:cNvPr id="3" name="Picture 2">
            <a:extLst>
              <a:ext uri="{FF2B5EF4-FFF2-40B4-BE49-F238E27FC236}">
                <a16:creationId xmlns:a16="http://schemas.microsoft.com/office/drawing/2014/main" id="{50B703BE-A70C-4C7E-A79A-87196EEC8E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87243" y="3052762"/>
            <a:ext cx="5129709" cy="3421516"/>
          </a:xfrm>
          <a:prstGeom prst="rect">
            <a:avLst/>
          </a:prstGeom>
        </p:spPr>
      </p:pic>
      <p:sp>
        <p:nvSpPr>
          <p:cNvPr id="7" name="Slide Number Placeholder 2">
            <a:extLst>
              <a:ext uri="{FF2B5EF4-FFF2-40B4-BE49-F238E27FC236}">
                <a16:creationId xmlns:a16="http://schemas.microsoft.com/office/drawing/2014/main" id="{9144ADAD-5CE1-4189-A417-B5109542BD80}"/>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84872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4" y="787400"/>
            <a:ext cx="8110536" cy="4530725"/>
          </a:xfrm>
        </p:spPr>
        <p:txBody>
          <a:bodyPr vert="horz" lIns="91440" tIns="45720" rIns="91440" bIns="45720" rtlCol="0" anchor="t">
            <a:normAutofit/>
          </a:bodyPr>
          <a:lstStyle/>
          <a:p>
            <a:r>
              <a:rPr lang="en-US" dirty="0"/>
              <a:t>Reduced Onboarding Time</a:t>
            </a:r>
          </a:p>
          <a:p>
            <a:pPr marL="290195" lvl="1" indent="-290195"/>
            <a:r>
              <a:rPr lang="en-US" b="1" dirty="0"/>
              <a:t>4 months (~140 days) </a:t>
            </a:r>
            <a:r>
              <a:rPr lang="en-US" dirty="0"/>
              <a:t>to onboard a single MMG using current process. </a:t>
            </a:r>
            <a:endParaRPr lang="en-US" dirty="0">
              <a:cs typeface="Calibri"/>
            </a:endParaRPr>
          </a:p>
          <a:p>
            <a:pPr marL="290195" lvl="1" indent="-290195"/>
            <a:r>
              <a:rPr lang="en-US" dirty="0">
                <a:cs typeface="Calibri"/>
              </a:rPr>
              <a:t>Focus on gaining efficiencies to</a:t>
            </a:r>
            <a:br>
              <a:rPr lang="en-US" dirty="0">
                <a:cs typeface="Calibri"/>
              </a:rPr>
            </a:br>
            <a:r>
              <a:rPr lang="en-US" dirty="0">
                <a:cs typeface="Calibri"/>
              </a:rPr>
              <a:t>reduce review time. </a:t>
            </a:r>
          </a:p>
          <a:p>
            <a:pPr marL="290195" lvl="1" indent="-290195"/>
            <a:endParaRPr lang="en-US" dirty="0">
              <a:cs typeface="Calibri"/>
            </a:endParaRPr>
          </a:p>
        </p:txBody>
      </p:sp>
      <p:pic>
        <p:nvPicPr>
          <p:cNvPr id="3" name="Picture 2">
            <a:extLst>
              <a:ext uri="{FF2B5EF4-FFF2-40B4-BE49-F238E27FC236}">
                <a16:creationId xmlns:a16="http://schemas.microsoft.com/office/drawing/2014/main" id="{6D518104-E00D-4F89-B3BA-F39CCBF2C4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6634843" y="3673928"/>
            <a:ext cx="4577021" cy="2563132"/>
          </a:xfrm>
          <a:prstGeom prst="rect">
            <a:avLst/>
          </a:prstGeom>
        </p:spPr>
      </p:pic>
      <p:sp>
        <p:nvSpPr>
          <p:cNvPr id="6" name="Slide Number Placeholder 2">
            <a:extLst>
              <a:ext uri="{FF2B5EF4-FFF2-40B4-BE49-F238E27FC236}">
                <a16:creationId xmlns:a16="http://schemas.microsoft.com/office/drawing/2014/main" id="{52AD3584-858B-4BCD-A95F-A1B9015825F9}"/>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54579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EF838-62AE-4ED6-BECE-505A5631D43C}"/>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Proposed Changes</a:t>
            </a:r>
          </a:p>
        </p:txBody>
      </p:sp>
    </p:spTree>
    <p:extLst>
      <p:ext uri="{BB962C8B-B14F-4D97-AF65-F5344CB8AC3E}">
        <p14:creationId xmlns:p14="http://schemas.microsoft.com/office/powerpoint/2010/main" val="418098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p:txBody>
          <a:bodyPr/>
          <a:lstStyle/>
          <a:p>
            <a:r>
              <a:rPr lang="en-US" dirty="0">
                <a:solidFill>
                  <a:srgbClr val="3F395F"/>
                </a:solidFill>
              </a:rPr>
              <a:t>MMG Implementation Overview</a:t>
            </a:r>
          </a:p>
        </p:txBody>
      </p:sp>
      <p:sp>
        <p:nvSpPr>
          <p:cNvPr id="5" name="Content Placeholder 4">
            <a:extLst>
              <a:ext uri="{FF2B5EF4-FFF2-40B4-BE49-F238E27FC236}">
                <a16:creationId xmlns:a16="http://schemas.microsoft.com/office/drawing/2014/main" id="{A51FE708-2F4D-484E-8CCC-E01CF4DC71C7}"/>
              </a:ext>
            </a:extLst>
          </p:cNvPr>
          <p:cNvSpPr>
            <a:spLocks noGrp="1"/>
          </p:cNvSpPr>
          <p:nvPr>
            <p:ph sz="half" idx="2"/>
          </p:nvPr>
        </p:nvSpPr>
        <p:spPr>
          <a:xfrm>
            <a:off x="839788" y="1445336"/>
            <a:ext cx="5157787" cy="408937"/>
          </a:xfrm>
        </p:spPr>
        <p:txBody>
          <a:bodyPr>
            <a:normAutofit lnSpcReduction="10000"/>
          </a:bodyPr>
          <a:lstStyle/>
          <a:p>
            <a:pPr marL="0" indent="0">
              <a:buNone/>
            </a:pPr>
            <a:r>
              <a:rPr lang="en-US" dirty="0">
                <a:solidFill>
                  <a:srgbClr val="607E42"/>
                </a:solidFill>
              </a:rPr>
              <a:t>CURRENT</a:t>
            </a:r>
          </a:p>
        </p:txBody>
      </p:sp>
      <p:pic>
        <p:nvPicPr>
          <p:cNvPr id="4" name="Picture 3" descr="MMG Implementation Overview diagram including the current onboarding process that includes 4 stages, pre-onboarding, onboarding, cutover to production, and production">
            <a:extLst>
              <a:ext uri="{FF2B5EF4-FFF2-40B4-BE49-F238E27FC236}">
                <a16:creationId xmlns:a16="http://schemas.microsoft.com/office/drawing/2014/main" id="{A71C5FDA-16B2-4555-92C9-97EF3C42C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4273"/>
            <a:ext cx="12192000" cy="2113280"/>
          </a:xfrm>
          <a:prstGeom prst="rect">
            <a:avLst/>
          </a:prstGeom>
        </p:spPr>
      </p:pic>
      <p:sp>
        <p:nvSpPr>
          <p:cNvPr id="10" name="Slide Number Placeholder 2">
            <a:extLst>
              <a:ext uri="{FF2B5EF4-FFF2-40B4-BE49-F238E27FC236}">
                <a16:creationId xmlns:a16="http://schemas.microsoft.com/office/drawing/2014/main" id="{68F9612E-59A0-4708-8AF5-7899C2F2FAA4}"/>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16</a:t>
            </a:fld>
            <a:endParaRPr lang="en-US" dirty="0"/>
          </a:p>
        </p:txBody>
      </p:sp>
    </p:spTree>
    <p:extLst>
      <p:ext uri="{BB962C8B-B14F-4D97-AF65-F5344CB8AC3E}">
        <p14:creationId xmlns:p14="http://schemas.microsoft.com/office/powerpoint/2010/main" val="124293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p:txBody>
          <a:bodyPr/>
          <a:lstStyle/>
          <a:p>
            <a:r>
              <a:rPr lang="en-US" dirty="0">
                <a:solidFill>
                  <a:srgbClr val="3F395F"/>
                </a:solidFill>
              </a:rPr>
              <a:t>MMG Implementation Overview</a:t>
            </a:r>
          </a:p>
        </p:txBody>
      </p:sp>
      <p:sp>
        <p:nvSpPr>
          <p:cNvPr id="5" name="Content Placeholder 4">
            <a:extLst>
              <a:ext uri="{FF2B5EF4-FFF2-40B4-BE49-F238E27FC236}">
                <a16:creationId xmlns:a16="http://schemas.microsoft.com/office/drawing/2014/main" id="{A51FE708-2F4D-484E-8CCC-E01CF4DC71C7}"/>
              </a:ext>
            </a:extLst>
          </p:cNvPr>
          <p:cNvSpPr>
            <a:spLocks noGrp="1"/>
          </p:cNvSpPr>
          <p:nvPr>
            <p:ph sz="half" idx="2"/>
          </p:nvPr>
        </p:nvSpPr>
        <p:spPr>
          <a:xfrm>
            <a:off x="839788" y="1445336"/>
            <a:ext cx="5157787" cy="408937"/>
          </a:xfrm>
        </p:spPr>
        <p:txBody>
          <a:bodyPr>
            <a:normAutofit lnSpcReduction="10000"/>
          </a:bodyPr>
          <a:lstStyle/>
          <a:p>
            <a:pPr marL="0" indent="0">
              <a:buNone/>
            </a:pPr>
            <a:r>
              <a:rPr lang="en-US" dirty="0">
                <a:solidFill>
                  <a:srgbClr val="607E42"/>
                </a:solidFill>
              </a:rPr>
              <a:t>CURRENT</a:t>
            </a:r>
          </a:p>
        </p:txBody>
      </p:sp>
      <p:pic>
        <p:nvPicPr>
          <p:cNvPr id="4" name="Picture 3" descr="MMG Implementation Overview diagram including the current onboarding process that has four phases, pre-onboarding, onboarding, cutover to production, and production.  &#10;&#10;">
            <a:extLst>
              <a:ext uri="{FF2B5EF4-FFF2-40B4-BE49-F238E27FC236}">
                <a16:creationId xmlns:a16="http://schemas.microsoft.com/office/drawing/2014/main" id="{A71C5FDA-16B2-4555-92C9-97EF3C42C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4273"/>
            <a:ext cx="12192000" cy="2113280"/>
          </a:xfrm>
          <a:prstGeom prst="rect">
            <a:avLst/>
          </a:prstGeom>
        </p:spPr>
      </p:pic>
      <p:sp>
        <p:nvSpPr>
          <p:cNvPr id="6" name="Content Placeholder 4">
            <a:extLst>
              <a:ext uri="{FF2B5EF4-FFF2-40B4-BE49-F238E27FC236}">
                <a16:creationId xmlns:a16="http://schemas.microsoft.com/office/drawing/2014/main" id="{154D00F3-8F18-4FE7-AC33-935844786964}"/>
              </a:ext>
            </a:extLst>
          </p:cNvPr>
          <p:cNvSpPr txBox="1">
            <a:spLocks/>
          </p:cNvSpPr>
          <p:nvPr/>
        </p:nvSpPr>
        <p:spPr>
          <a:xfrm>
            <a:off x="839788" y="4199378"/>
            <a:ext cx="5157787" cy="4089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7BA2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07E42"/>
                </a:solidFill>
              </a:rPr>
              <a:t>UPDATED</a:t>
            </a:r>
          </a:p>
        </p:txBody>
      </p:sp>
      <p:sp>
        <p:nvSpPr>
          <p:cNvPr id="2" name="Rectangle 1" descr="Introducing an updated MMG Implementation Process with three phases. They include, pre-onboarding, onboarding, which has 3 stages within, and Routine Notifications">
            <a:extLst>
              <a:ext uri="{FF2B5EF4-FFF2-40B4-BE49-F238E27FC236}">
                <a16:creationId xmlns:a16="http://schemas.microsoft.com/office/drawing/2014/main" id="{C67F845D-6AD3-4352-B431-65642598ECB7}"/>
              </a:ext>
            </a:extLst>
          </p:cNvPr>
          <p:cNvSpPr/>
          <p:nvPr/>
        </p:nvSpPr>
        <p:spPr>
          <a:xfrm>
            <a:off x="0" y="4618898"/>
            <a:ext cx="12192000" cy="2113279"/>
          </a:xfrm>
          <a:prstGeom prst="rect">
            <a:avLst/>
          </a:prstGeom>
          <a:solidFill>
            <a:srgbClr val="0099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899FD0-7FDE-4ADB-B5F4-F05497F56355}"/>
              </a:ext>
            </a:extLst>
          </p:cNvPr>
          <p:cNvSpPr/>
          <p:nvPr/>
        </p:nvSpPr>
        <p:spPr>
          <a:xfrm>
            <a:off x="3425532" y="4682398"/>
            <a:ext cx="5197001" cy="730266"/>
          </a:xfrm>
          <a:prstGeom prst="rect">
            <a:avLst/>
          </a:prstGeom>
          <a:solidFill>
            <a:srgbClr val="0099A7"/>
          </a:solidFill>
          <a:ln>
            <a:solidFill>
              <a:srgbClr val="009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MMG  Implementation Process</a:t>
            </a:r>
          </a:p>
        </p:txBody>
      </p:sp>
      <p:graphicFrame>
        <p:nvGraphicFramePr>
          <p:cNvPr id="9" name="Diagram 8" descr="Diagram view of the updated phase of Onboarding, which includes 3 stages. ">
            <a:extLst>
              <a:ext uri="{FF2B5EF4-FFF2-40B4-BE49-F238E27FC236}">
                <a16:creationId xmlns:a16="http://schemas.microsoft.com/office/drawing/2014/main" id="{5BB3E5D1-C64D-4664-931C-334D9F9EF24B}"/>
              </a:ext>
            </a:extLst>
          </p:cNvPr>
          <p:cNvGraphicFramePr/>
          <p:nvPr>
            <p:extLst>
              <p:ext uri="{D42A27DB-BD31-4B8C-83A1-F6EECF244321}">
                <p14:modId xmlns:p14="http://schemas.microsoft.com/office/powerpoint/2010/main" val="2335410875"/>
              </p:ext>
            </p:extLst>
          </p:nvPr>
        </p:nvGraphicFramePr>
        <p:xfrm>
          <a:off x="511668" y="5410553"/>
          <a:ext cx="11168663" cy="108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2">
            <a:extLst>
              <a:ext uri="{FF2B5EF4-FFF2-40B4-BE49-F238E27FC236}">
                <a16:creationId xmlns:a16="http://schemas.microsoft.com/office/drawing/2014/main" id="{68F9612E-59A0-4708-8AF5-7899C2F2FAA4}"/>
              </a:ext>
            </a:extLst>
          </p:cNvPr>
          <p:cNvSpPr txBox="1">
            <a:spLocks/>
          </p:cNvSpPr>
          <p:nvPr/>
        </p:nvSpPr>
        <p:spPr>
          <a:xfrm>
            <a:off x="8622533" y="6430552"/>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17</a:t>
            </a:fld>
            <a:endParaRPr lang="en-US" dirty="0"/>
          </a:p>
        </p:txBody>
      </p:sp>
    </p:spTree>
    <p:extLst>
      <p:ext uri="{BB962C8B-B14F-4D97-AF65-F5344CB8AC3E}">
        <p14:creationId xmlns:p14="http://schemas.microsoft.com/office/powerpoint/2010/main" val="3166877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79774B-60C6-43EE-BDDB-550A95EE2A08}"/>
              </a:ext>
              <a:ext uri="{C183D7F6-B498-43B3-948B-1728B52AA6E4}">
                <adec:decorative xmlns:adec="http://schemas.microsoft.com/office/drawing/2017/decorative" val="1"/>
              </a:ext>
            </a:extLst>
          </p:cNvPr>
          <p:cNvSpPr txBox="1"/>
          <p:nvPr/>
        </p:nvSpPr>
        <p:spPr>
          <a:xfrm>
            <a:off x="3414713" y="2443163"/>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id="{442A065D-6550-4B35-969F-1DDF0D38DCEF}"/>
              </a:ext>
            </a:extLst>
          </p:cNvPr>
          <p:cNvSpPr/>
          <p:nvPr/>
        </p:nvSpPr>
        <p:spPr>
          <a:xfrm>
            <a:off x="5451187" y="1517811"/>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dirty="0">
                <a:solidFill>
                  <a:srgbClr val="002060"/>
                </a:solidFill>
                <a:latin typeface="Calibri" panose="020F0502020204030204" pitchFamily="34" charset="0"/>
                <a:cs typeface="Calibri" panose="020F0502020204030204" pitchFamily="34" charset="0"/>
              </a:rPr>
              <a:t>Stage 1</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Rounded Rectangle 47">
            <a:extLst>
              <a:ext uri="{FF2B5EF4-FFF2-40B4-BE49-F238E27FC236}">
                <a16:creationId xmlns:a16="http://schemas.microsoft.com/office/drawing/2014/main" id="{CDB70741-9D2D-49C7-92FB-9B02F1A291BD}"/>
              </a:ext>
            </a:extLst>
          </p:cNvPr>
          <p:cNvSpPr/>
          <p:nvPr/>
        </p:nvSpPr>
        <p:spPr>
          <a:xfrm>
            <a:off x="7958013" y="1349180"/>
            <a:ext cx="3558403" cy="1900105"/>
          </a:xfrm>
          <a:prstGeom prst="roundRect">
            <a:avLst/>
          </a:prstGeom>
          <a:solidFill>
            <a:schemeClr val="accent5">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Secure Onboarding Environment</a:t>
            </a:r>
          </a:p>
        </p:txBody>
      </p:sp>
      <p:sp>
        <p:nvSpPr>
          <p:cNvPr id="7" name="Rounded Rectangle 52">
            <a:extLst>
              <a:ext uri="{FF2B5EF4-FFF2-40B4-BE49-F238E27FC236}">
                <a16:creationId xmlns:a16="http://schemas.microsoft.com/office/drawing/2014/main" id="{93438E7B-C804-4979-BD20-E37D1E1F5607}"/>
              </a:ext>
            </a:extLst>
          </p:cNvPr>
          <p:cNvSpPr/>
          <p:nvPr/>
        </p:nvSpPr>
        <p:spPr>
          <a:xfrm>
            <a:off x="577927" y="1364497"/>
            <a:ext cx="3558403" cy="1900105"/>
          </a:xfrm>
          <a:prstGeom prst="roundRect">
            <a:avLst/>
          </a:prstGeom>
          <a:solidFill>
            <a:schemeClr val="accent5">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a:t>
            </a:r>
            <a:r>
              <a:rPr lang="en-US" sz="2400" kern="0" dirty="0">
                <a:solidFill>
                  <a:prstClr val="black"/>
                </a:solidFill>
                <a:latin typeface="Calibri" panose="020F0502020204030204" pitchFamily="34" charset="0"/>
                <a:cs typeface="Calibri" panose="020F0502020204030204" pitchFamily="34" charset="0"/>
              </a:rPr>
              <a:t>Test</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Environment</a:t>
            </a: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4194804"/>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4205971"/>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5390078" y="4501895"/>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3</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36330" y="4783987"/>
            <a:ext cx="3784680"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Year-To-Date (YTD) Production Messages</a:t>
            </a:r>
          </a:p>
        </p:txBody>
      </p:sp>
      <p:sp>
        <p:nvSpPr>
          <p:cNvPr id="13" name="Right Arrow 62">
            <a:extLst>
              <a:ext uri="{FF2B5EF4-FFF2-40B4-BE49-F238E27FC236}">
                <a16:creationId xmlns:a16="http://schemas.microsoft.com/office/drawing/2014/main" id="{26377AEC-E96C-4438-99D7-1A9AFCF67C5A}"/>
              </a:ext>
            </a:extLst>
          </p:cNvPr>
          <p:cNvSpPr/>
          <p:nvPr/>
        </p:nvSpPr>
        <p:spPr>
          <a:xfrm rot="20184493">
            <a:off x="4116901" y="3352395"/>
            <a:ext cx="3814815"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Limited Production Messages</a:t>
            </a:r>
          </a:p>
        </p:txBody>
      </p:sp>
      <p:sp>
        <p:nvSpPr>
          <p:cNvPr id="14" name="Right Arrow 63">
            <a:extLst>
              <a:ext uri="{FF2B5EF4-FFF2-40B4-BE49-F238E27FC236}">
                <a16:creationId xmlns:a16="http://schemas.microsoft.com/office/drawing/2014/main" id="{39221A34-C5CC-47FB-9D7E-71E68AD14D22}"/>
              </a:ext>
            </a:extLst>
          </p:cNvPr>
          <p:cNvSpPr/>
          <p:nvPr/>
        </p:nvSpPr>
        <p:spPr>
          <a:xfrm>
            <a:off x="4225648" y="1754691"/>
            <a:ext cx="3691385" cy="744072"/>
          </a:xfrm>
          <a:prstGeom prst="rightArrow">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Test Messages</a:t>
            </a:r>
          </a:p>
        </p:txBody>
      </p:sp>
      <p:sp>
        <p:nvSpPr>
          <p:cNvPr id="15" name="Rectangle 14">
            <a:extLst>
              <a:ext uri="{FF2B5EF4-FFF2-40B4-BE49-F238E27FC236}">
                <a16:creationId xmlns:a16="http://schemas.microsoft.com/office/drawing/2014/main" id="{9467EA73-80B7-49D5-B8B3-8755C30B8B24}"/>
              </a:ext>
            </a:extLst>
          </p:cNvPr>
          <p:cNvSpPr/>
          <p:nvPr/>
        </p:nvSpPr>
        <p:spPr>
          <a:xfrm rot="20152658">
            <a:off x="5176277" y="3152304"/>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2</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Onboarding Overview</a:t>
            </a:r>
          </a:p>
        </p:txBody>
      </p:sp>
      <p:sp>
        <p:nvSpPr>
          <p:cNvPr id="16" name="Slide Number Placeholder 2">
            <a:extLst>
              <a:ext uri="{FF2B5EF4-FFF2-40B4-BE49-F238E27FC236}">
                <a16:creationId xmlns:a16="http://schemas.microsoft.com/office/drawing/2014/main" id="{3FAC6AEF-0BD1-43D8-A80C-2C90C91BFA90}"/>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18</a:t>
            </a:fld>
            <a:endParaRPr lang="en-US" dirty="0"/>
          </a:p>
        </p:txBody>
      </p:sp>
    </p:spTree>
    <p:extLst>
      <p:ext uri="{BB962C8B-B14F-4D97-AF65-F5344CB8AC3E}">
        <p14:creationId xmlns:p14="http://schemas.microsoft.com/office/powerpoint/2010/main" val="49884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FBEBBF7-CC1F-483C-859F-85F1BBF859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2776" y="263813"/>
            <a:ext cx="5117547" cy="5306863"/>
          </a:xfrm>
          <a:prstGeom prst="rect">
            <a:avLst/>
          </a:prstGeom>
        </p:spPr>
      </p:pic>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4" y="787399"/>
            <a:ext cx="7164238" cy="5934075"/>
          </a:xfrm>
        </p:spPr>
        <p:txBody>
          <a:bodyPr vert="horz" lIns="91440" tIns="45720" rIns="91440" bIns="45720" rtlCol="0" anchor="t">
            <a:normAutofit fontScale="92500"/>
          </a:bodyPr>
          <a:lstStyle/>
          <a:p>
            <a:r>
              <a:rPr lang="en-US" dirty="0"/>
              <a:t>Pre-onboarding &amp; Onboarding Initiation</a:t>
            </a:r>
          </a:p>
          <a:p>
            <a:pPr marL="290195" lvl="1" indent="-290195"/>
            <a:r>
              <a:rPr lang="en-US" dirty="0"/>
              <a:t>Pre-onboarding</a:t>
            </a:r>
            <a:endParaRPr lang="en-US" dirty="0">
              <a:cs typeface="Calibri"/>
            </a:endParaRPr>
          </a:p>
          <a:p>
            <a:pPr marL="623570" lvl="2" indent="-290195"/>
            <a:r>
              <a:rPr lang="en-US" dirty="0"/>
              <a:t>Jurisdiction mapping and system updates</a:t>
            </a:r>
            <a:endParaRPr lang="en-US" dirty="0">
              <a:cs typeface="Calibri"/>
            </a:endParaRPr>
          </a:p>
          <a:p>
            <a:pPr marL="623570" lvl="2" indent="-290195"/>
            <a:r>
              <a:rPr lang="en-US" dirty="0"/>
              <a:t>Association of Public Health Laboratories (APHL) Cohorts and/or individual technical </a:t>
            </a:r>
            <a:br>
              <a:rPr lang="en-US" dirty="0"/>
            </a:br>
            <a:r>
              <a:rPr lang="en-US" dirty="0"/>
              <a:t>assistance</a:t>
            </a:r>
            <a:endParaRPr lang="en-US" dirty="0">
              <a:cs typeface="Calibri"/>
            </a:endParaRPr>
          </a:p>
          <a:p>
            <a:pPr marL="290195" lvl="1" indent="-290195"/>
            <a:r>
              <a:rPr lang="en-US" dirty="0"/>
              <a:t>Onboarding Initiation</a:t>
            </a:r>
            <a:endParaRPr lang="en-US" dirty="0">
              <a:cs typeface="Calibri"/>
            </a:endParaRPr>
          </a:p>
          <a:p>
            <a:pPr marL="623570" lvl="2" indent="-290195"/>
            <a:r>
              <a:rPr lang="en-US" dirty="0"/>
              <a:t>Packet sent to </a:t>
            </a:r>
            <a:r>
              <a:rPr lang="en-US" dirty="0">
                <a:hlinkClick r:id="rId4"/>
              </a:rPr>
              <a:t>edx@cdc.gov</a:t>
            </a:r>
            <a:r>
              <a:rPr lang="en-US" dirty="0"/>
              <a:t> with Subject: “[Jurisdiction name]: [MMG name] Onboarding Package”</a:t>
            </a:r>
            <a:endParaRPr lang="en-US" dirty="0">
              <a:cs typeface="Calibri"/>
            </a:endParaRPr>
          </a:p>
          <a:p>
            <a:pPr marL="913765" lvl="3" indent="-290195"/>
            <a:r>
              <a:rPr lang="en-US" dirty="0"/>
              <a:t>Example: “</a:t>
            </a:r>
            <a:r>
              <a:rPr lang="en-US"/>
              <a:t>CA: FDD </a:t>
            </a:r>
            <a:r>
              <a:rPr lang="en-US" dirty="0"/>
              <a:t>MMG Onboarding Package”</a:t>
            </a:r>
            <a:endParaRPr lang="en-US" dirty="0">
              <a:cs typeface="Calibri"/>
            </a:endParaRPr>
          </a:p>
          <a:p>
            <a:pPr marL="623570" lvl="2" indent="-290195"/>
            <a:r>
              <a:rPr lang="en-US" dirty="0"/>
              <a:t>APHL review, validation, and feedback of test messages and artifacts</a:t>
            </a:r>
            <a:endParaRPr lang="en-US" dirty="0">
              <a:cs typeface="Calibri"/>
            </a:endParaRPr>
          </a:p>
          <a:p>
            <a:pPr marL="623570" lvl="2" indent="-290195"/>
            <a:r>
              <a:rPr lang="en-US" dirty="0">
                <a:cs typeface="Calibri"/>
              </a:rPr>
              <a:t>Onboarding kick-off call scheduled</a:t>
            </a:r>
          </a:p>
          <a:p>
            <a:pPr marL="623570" lvl="2" indent="-290195"/>
            <a:endParaRPr lang="en-US" dirty="0">
              <a:cs typeface="Calibri"/>
            </a:endParaRPr>
          </a:p>
          <a:p>
            <a:pPr marL="290195" lvl="1" indent="-290195"/>
            <a:endParaRPr lang="en-US" dirty="0">
              <a:cs typeface="Calibri"/>
            </a:endParaRPr>
          </a:p>
        </p:txBody>
      </p:sp>
      <p:sp>
        <p:nvSpPr>
          <p:cNvPr id="6" name="Slide Number Placeholder 2">
            <a:extLst>
              <a:ext uri="{FF2B5EF4-FFF2-40B4-BE49-F238E27FC236}">
                <a16:creationId xmlns:a16="http://schemas.microsoft.com/office/drawing/2014/main" id="{B0A9E772-DFB5-4187-B840-02EC08E6627B}"/>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71572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616873" cy="4530725"/>
          </a:xfrm>
        </p:spPr>
        <p:txBody>
          <a:bodyPr vert="horz" lIns="91440" tIns="45720" rIns="91440" bIns="45720" rtlCol="0" anchor="t">
            <a:normAutofit/>
          </a:bodyPr>
          <a:lstStyle/>
          <a:p>
            <a:r>
              <a:rPr lang="en-US" dirty="0"/>
              <a:t>Agenda</a:t>
            </a:r>
          </a:p>
          <a:p>
            <a:pPr marL="290195" lvl="1" indent="-290195">
              <a:lnSpc>
                <a:spcPct val="100000"/>
              </a:lnSpc>
            </a:pPr>
            <a:r>
              <a:rPr lang="en-US" dirty="0"/>
              <a:t>NNDSS Updates and Announcements</a:t>
            </a:r>
            <a:endParaRPr lang="en-US" dirty="0">
              <a:cs typeface="Calibri"/>
            </a:endParaRPr>
          </a:p>
          <a:p>
            <a:pPr marL="290195" lvl="1" indent="-290195">
              <a:lnSpc>
                <a:spcPct val="100000"/>
              </a:lnSpc>
            </a:pPr>
            <a:r>
              <a:rPr lang="en-US" dirty="0">
                <a:cs typeface="Calibri"/>
              </a:rPr>
              <a:t>Improvements to the HL7 Message Mapping Guide (MMG) Onboarding Process </a:t>
            </a:r>
          </a:p>
          <a:p>
            <a:pPr marL="290195" lvl="1" indent="-290195">
              <a:lnSpc>
                <a:spcPct val="100000"/>
              </a:lnSpc>
            </a:pPr>
            <a:r>
              <a:rPr lang="en-US" dirty="0">
                <a:cs typeface="Calibri"/>
              </a:rPr>
              <a:t>Questions and Answers</a:t>
            </a:r>
          </a:p>
        </p:txBody>
      </p:sp>
      <p:pic>
        <p:nvPicPr>
          <p:cNvPr id="4" name="Picture 3" descr="Two people meeting at a table" title="Agenda">
            <a:extLst>
              <a:ext uri="{FF2B5EF4-FFF2-40B4-BE49-F238E27FC236}">
                <a16:creationId xmlns:a16="http://schemas.microsoft.com/office/drawing/2014/main" id="{D30AAAE0-0C5E-3D4E-B7DE-B08D54B06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213840"/>
            <a:ext cx="2753820" cy="1899123"/>
          </a:xfrm>
          <a:prstGeom prst="rect">
            <a:avLst/>
          </a:prstGeom>
          <a:solidFill>
            <a:srgbClr val="005DAB"/>
          </a:solidFill>
        </p:spPr>
      </p:pic>
      <p:sp>
        <p:nvSpPr>
          <p:cNvPr id="6" name="Slide Number Placeholder 2">
            <a:extLst>
              <a:ext uri="{FF2B5EF4-FFF2-40B4-BE49-F238E27FC236}">
                <a16:creationId xmlns:a16="http://schemas.microsoft.com/office/drawing/2014/main" id="{4530FC83-B5CA-BD40-A453-29445A713BA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E02F0E69-A4A9-5E4F-9165-3DE8E339D400}"/>
              </a:ext>
            </a:extLst>
          </p:cNvPr>
          <p:cNvSpPr>
            <a:spLocks noGrp="1"/>
          </p:cNvSpPr>
          <p:nvPr>
            <p:ph type="title" idx="4294967295"/>
          </p:nvPr>
        </p:nvSpPr>
        <p:spPr>
          <a:xfrm>
            <a:off x="838200" y="-6833"/>
            <a:ext cx="10515600" cy="1325563"/>
          </a:xfrm>
        </p:spPr>
        <p:txBody>
          <a:bodyPr>
            <a:normAutofit/>
          </a:bodyPr>
          <a:lstStyle/>
          <a:p>
            <a:r>
              <a:rPr lang="en-US" sz="1000" dirty="0">
                <a:solidFill>
                  <a:schemeClr val="bg1"/>
                </a:solidFill>
              </a:rPr>
              <a:t>Agenda</a:t>
            </a:r>
          </a:p>
        </p:txBody>
      </p:sp>
      <p:sp>
        <p:nvSpPr>
          <p:cNvPr id="7" name="Slide Number Placeholder 2">
            <a:extLst>
              <a:ext uri="{FF2B5EF4-FFF2-40B4-BE49-F238E27FC236}">
                <a16:creationId xmlns:a16="http://schemas.microsoft.com/office/drawing/2014/main" id="{33BB7EA9-F6F5-4670-91C9-522DA292B25E}"/>
              </a:ext>
            </a:extLst>
          </p:cNvPr>
          <p:cNvSpPr txBox="1">
            <a:spLocks/>
          </p:cNvSpPr>
          <p:nvPr/>
        </p:nvSpPr>
        <p:spPr>
          <a:xfrm>
            <a:off x="8610600"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728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79774B-60C6-43EE-BDDB-550A95EE2A08}"/>
              </a:ext>
              <a:ext uri="{C183D7F6-B498-43B3-948B-1728B52AA6E4}">
                <adec:decorative xmlns:adec="http://schemas.microsoft.com/office/drawing/2017/decorative" val="1"/>
              </a:ext>
            </a:extLst>
          </p:cNvPr>
          <p:cNvSpPr txBox="1"/>
          <p:nvPr/>
        </p:nvSpPr>
        <p:spPr>
          <a:xfrm>
            <a:off x="3414713" y="2443163"/>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id="{442A065D-6550-4B35-969F-1DDF0D38DCEF}"/>
              </a:ext>
            </a:extLst>
          </p:cNvPr>
          <p:cNvSpPr/>
          <p:nvPr/>
        </p:nvSpPr>
        <p:spPr>
          <a:xfrm>
            <a:off x="5451187" y="1517811"/>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dirty="0">
                <a:solidFill>
                  <a:srgbClr val="002060"/>
                </a:solidFill>
                <a:latin typeface="Calibri" panose="020F0502020204030204" pitchFamily="34" charset="0"/>
                <a:cs typeface="Calibri" panose="020F0502020204030204" pitchFamily="34" charset="0"/>
              </a:rPr>
              <a:t>Stage 1</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Rounded Rectangle 47">
            <a:extLst>
              <a:ext uri="{FF2B5EF4-FFF2-40B4-BE49-F238E27FC236}">
                <a16:creationId xmlns:a16="http://schemas.microsoft.com/office/drawing/2014/main" id="{CDB70741-9D2D-49C7-92FB-9B02F1A291BD}"/>
              </a:ext>
            </a:extLst>
          </p:cNvPr>
          <p:cNvSpPr/>
          <p:nvPr/>
        </p:nvSpPr>
        <p:spPr>
          <a:xfrm>
            <a:off x="7958013" y="1349180"/>
            <a:ext cx="3558403" cy="1900105"/>
          </a:xfrm>
          <a:prstGeom prst="roundRect">
            <a:avLst/>
          </a:prstGeom>
          <a:solidFill>
            <a:schemeClr val="accent5">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Secure Onboarding Environment</a:t>
            </a:r>
          </a:p>
        </p:txBody>
      </p:sp>
      <p:sp>
        <p:nvSpPr>
          <p:cNvPr id="7" name="Rounded Rectangle 52">
            <a:extLst>
              <a:ext uri="{FF2B5EF4-FFF2-40B4-BE49-F238E27FC236}">
                <a16:creationId xmlns:a16="http://schemas.microsoft.com/office/drawing/2014/main" id="{93438E7B-C804-4979-BD20-E37D1E1F5607}"/>
              </a:ext>
            </a:extLst>
          </p:cNvPr>
          <p:cNvSpPr/>
          <p:nvPr/>
        </p:nvSpPr>
        <p:spPr>
          <a:xfrm>
            <a:off x="577927" y="1364497"/>
            <a:ext cx="3558403" cy="1900105"/>
          </a:xfrm>
          <a:prstGeom prst="roundRect">
            <a:avLst/>
          </a:prstGeom>
          <a:solidFill>
            <a:schemeClr val="accent5">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a:t>
            </a:r>
            <a:r>
              <a:rPr lang="en-US" sz="2400" kern="0" dirty="0">
                <a:solidFill>
                  <a:prstClr val="black"/>
                </a:solidFill>
                <a:latin typeface="Calibri" panose="020F0502020204030204" pitchFamily="34" charset="0"/>
                <a:cs typeface="Calibri" panose="020F0502020204030204" pitchFamily="34" charset="0"/>
              </a:rPr>
              <a:t>Test</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Environment</a:t>
            </a: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4194804"/>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4205971"/>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5390078" y="4501895"/>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3</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36330" y="4783987"/>
            <a:ext cx="3784680"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Production Messages</a:t>
            </a:r>
          </a:p>
        </p:txBody>
      </p:sp>
      <p:sp>
        <p:nvSpPr>
          <p:cNvPr id="13" name="Right Arrow 62">
            <a:extLst>
              <a:ext uri="{FF2B5EF4-FFF2-40B4-BE49-F238E27FC236}">
                <a16:creationId xmlns:a16="http://schemas.microsoft.com/office/drawing/2014/main" id="{26377AEC-E96C-4438-99D7-1A9AFCF67C5A}"/>
              </a:ext>
            </a:extLst>
          </p:cNvPr>
          <p:cNvSpPr/>
          <p:nvPr/>
        </p:nvSpPr>
        <p:spPr>
          <a:xfrm rot="20184493">
            <a:off x="4116901" y="3352395"/>
            <a:ext cx="3814815"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Limited Production Messages</a:t>
            </a:r>
          </a:p>
        </p:txBody>
      </p:sp>
      <p:sp>
        <p:nvSpPr>
          <p:cNvPr id="14" name="Right Arrow 63">
            <a:extLst>
              <a:ext uri="{FF2B5EF4-FFF2-40B4-BE49-F238E27FC236}">
                <a16:creationId xmlns:a16="http://schemas.microsoft.com/office/drawing/2014/main" id="{39221A34-C5CC-47FB-9D7E-71E68AD14D22}"/>
              </a:ext>
            </a:extLst>
          </p:cNvPr>
          <p:cNvSpPr/>
          <p:nvPr/>
        </p:nvSpPr>
        <p:spPr>
          <a:xfrm>
            <a:off x="4225648" y="1754691"/>
            <a:ext cx="3691385" cy="744072"/>
          </a:xfrm>
          <a:prstGeom prst="rightArrow">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Test Messages</a:t>
            </a:r>
          </a:p>
        </p:txBody>
      </p:sp>
      <p:sp>
        <p:nvSpPr>
          <p:cNvPr id="15" name="Rectangle 14">
            <a:extLst>
              <a:ext uri="{FF2B5EF4-FFF2-40B4-BE49-F238E27FC236}">
                <a16:creationId xmlns:a16="http://schemas.microsoft.com/office/drawing/2014/main" id="{9467EA73-80B7-49D5-B8B3-8755C30B8B24}"/>
              </a:ext>
            </a:extLst>
          </p:cNvPr>
          <p:cNvSpPr/>
          <p:nvPr/>
        </p:nvSpPr>
        <p:spPr>
          <a:xfrm rot="20152658">
            <a:off x="5176277" y="3152304"/>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2</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Onboarding Overview</a:t>
            </a:r>
          </a:p>
        </p:txBody>
      </p:sp>
      <p:sp>
        <p:nvSpPr>
          <p:cNvPr id="18" name="Oval 17" descr="Highlighting Stage 1 for Test Messages">
            <a:extLst>
              <a:ext uri="{FF2B5EF4-FFF2-40B4-BE49-F238E27FC236}">
                <a16:creationId xmlns:a16="http://schemas.microsoft.com/office/drawing/2014/main" id="{FF9DC6B6-196A-4026-9258-671900450BC0}"/>
              </a:ext>
            </a:extLst>
          </p:cNvPr>
          <p:cNvSpPr/>
          <p:nvPr/>
        </p:nvSpPr>
        <p:spPr>
          <a:xfrm>
            <a:off x="4137064" y="1362243"/>
            <a:ext cx="3793765" cy="15168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2">
            <a:extLst>
              <a:ext uri="{FF2B5EF4-FFF2-40B4-BE49-F238E27FC236}">
                <a16:creationId xmlns:a16="http://schemas.microsoft.com/office/drawing/2014/main" id="{25D4C515-3D01-4D1C-8D94-858B9BAA418D}"/>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20</a:t>
            </a:fld>
            <a:endParaRPr lang="en-US" dirty="0"/>
          </a:p>
        </p:txBody>
      </p:sp>
    </p:spTree>
    <p:extLst>
      <p:ext uri="{BB962C8B-B14F-4D97-AF65-F5344CB8AC3E}">
        <p14:creationId xmlns:p14="http://schemas.microsoft.com/office/powerpoint/2010/main" val="97045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hoto identifying check-list for Stage 1, Test Messages">
            <a:extLst>
              <a:ext uri="{FF2B5EF4-FFF2-40B4-BE49-F238E27FC236}">
                <a16:creationId xmlns:a16="http://schemas.microsoft.com/office/drawing/2014/main" id="{A6FCC2F4-B051-4CB6-A717-CE96911FB74F}"/>
              </a:ext>
            </a:extLst>
          </p:cNvPr>
          <p:cNvPicPr>
            <a:picLocks noChangeAspect="1"/>
          </p:cNvPicPr>
          <p:nvPr/>
        </p:nvPicPr>
        <p:blipFill>
          <a:blip r:embed="rId3"/>
          <a:stretch>
            <a:fillRect/>
          </a:stretch>
        </p:blipFill>
        <p:spPr>
          <a:xfrm>
            <a:off x="6422573" y="0"/>
            <a:ext cx="5769428" cy="4327071"/>
          </a:xfrm>
          <a:prstGeom prst="rect">
            <a:avLst/>
          </a:prstGeom>
        </p:spPr>
      </p:pic>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4" y="787400"/>
            <a:ext cx="6621370" cy="5188857"/>
          </a:xfrm>
        </p:spPr>
        <p:txBody>
          <a:bodyPr vert="horz" lIns="91440" tIns="45720" rIns="91440" bIns="45720" rtlCol="0" anchor="t">
            <a:normAutofit/>
          </a:bodyPr>
          <a:lstStyle/>
          <a:p>
            <a:r>
              <a:rPr lang="en-US" dirty="0"/>
              <a:t>Stage 1: Test Messages</a:t>
            </a:r>
          </a:p>
          <a:p>
            <a:pPr marL="290195" lvl="1" indent="-290195"/>
            <a:r>
              <a:rPr lang="en-US" dirty="0"/>
              <a:t>Establish a mutually agreed upon onboarding timeline during the Onboarding Kickoff call </a:t>
            </a:r>
            <a:endParaRPr lang="en-US" dirty="0">
              <a:cs typeface="Calibri"/>
            </a:endParaRPr>
          </a:p>
          <a:p>
            <a:pPr marL="623570" lvl="2" indent="-290195"/>
            <a:r>
              <a:rPr lang="en-US" dirty="0"/>
              <a:t>Considers standard turnaround times, jurisdiction system type, staffing, etc.</a:t>
            </a:r>
            <a:endParaRPr lang="en-US" dirty="0">
              <a:cs typeface="Calibri"/>
            </a:endParaRPr>
          </a:p>
          <a:p>
            <a:pPr marL="623570" lvl="2" indent="-290195"/>
            <a:r>
              <a:rPr lang="en-US" dirty="0"/>
              <a:t>Clear expectations for how and when jurisdictions move forward in onboarding process</a:t>
            </a:r>
            <a:endParaRPr lang="en-US" dirty="0">
              <a:cs typeface="Calibri"/>
            </a:endParaRPr>
          </a:p>
          <a:p>
            <a:pPr marL="290195" lvl="1" indent="-290195"/>
            <a:r>
              <a:rPr lang="en-US" dirty="0"/>
              <a:t>Test message review</a:t>
            </a:r>
            <a:endParaRPr lang="en-US" dirty="0">
              <a:cs typeface="Calibri"/>
            </a:endParaRPr>
          </a:p>
          <a:p>
            <a:pPr marL="290195" lvl="1" indent="-290195"/>
            <a:endParaRPr lang="en-US" dirty="0">
              <a:cs typeface="Calibri"/>
            </a:endParaRPr>
          </a:p>
        </p:txBody>
      </p:sp>
      <p:sp>
        <p:nvSpPr>
          <p:cNvPr id="6" name="Slide Number Placeholder 2">
            <a:extLst>
              <a:ext uri="{FF2B5EF4-FFF2-40B4-BE49-F238E27FC236}">
                <a16:creationId xmlns:a16="http://schemas.microsoft.com/office/drawing/2014/main" id="{7B703EA1-34B0-42C6-8BF2-1643CBE132F8}"/>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2511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79774B-60C6-43EE-BDDB-550A95EE2A08}"/>
              </a:ext>
              <a:ext uri="{C183D7F6-B498-43B3-948B-1728B52AA6E4}">
                <adec:decorative xmlns:adec="http://schemas.microsoft.com/office/drawing/2017/decorative" val="1"/>
              </a:ext>
            </a:extLst>
          </p:cNvPr>
          <p:cNvSpPr txBox="1"/>
          <p:nvPr/>
        </p:nvSpPr>
        <p:spPr>
          <a:xfrm>
            <a:off x="3414713" y="2443163"/>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id="{442A065D-6550-4B35-969F-1DDF0D38DCEF}"/>
              </a:ext>
            </a:extLst>
          </p:cNvPr>
          <p:cNvSpPr/>
          <p:nvPr/>
        </p:nvSpPr>
        <p:spPr>
          <a:xfrm>
            <a:off x="5451187" y="1517811"/>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dirty="0">
                <a:solidFill>
                  <a:srgbClr val="002060"/>
                </a:solidFill>
                <a:latin typeface="Calibri" panose="020F0502020204030204" pitchFamily="34" charset="0"/>
                <a:cs typeface="Calibri" panose="020F0502020204030204" pitchFamily="34" charset="0"/>
              </a:rPr>
              <a:t>Stage 1</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Rounded Rectangle 47">
            <a:extLst>
              <a:ext uri="{FF2B5EF4-FFF2-40B4-BE49-F238E27FC236}">
                <a16:creationId xmlns:a16="http://schemas.microsoft.com/office/drawing/2014/main" id="{CDB70741-9D2D-49C7-92FB-9B02F1A291BD}"/>
              </a:ext>
            </a:extLst>
          </p:cNvPr>
          <p:cNvSpPr/>
          <p:nvPr/>
        </p:nvSpPr>
        <p:spPr>
          <a:xfrm>
            <a:off x="7958013" y="1349180"/>
            <a:ext cx="3558403" cy="1900105"/>
          </a:xfrm>
          <a:prstGeom prst="roundRect">
            <a:avLst/>
          </a:prstGeom>
          <a:solidFill>
            <a:schemeClr val="accent5">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Secure Onboarding Environment</a:t>
            </a:r>
          </a:p>
        </p:txBody>
      </p:sp>
      <p:sp>
        <p:nvSpPr>
          <p:cNvPr id="7" name="Rounded Rectangle 52">
            <a:extLst>
              <a:ext uri="{FF2B5EF4-FFF2-40B4-BE49-F238E27FC236}">
                <a16:creationId xmlns:a16="http://schemas.microsoft.com/office/drawing/2014/main" id="{93438E7B-C804-4979-BD20-E37D1E1F5607}"/>
              </a:ext>
            </a:extLst>
          </p:cNvPr>
          <p:cNvSpPr/>
          <p:nvPr/>
        </p:nvSpPr>
        <p:spPr>
          <a:xfrm>
            <a:off x="577927" y="1364497"/>
            <a:ext cx="3558403" cy="1900105"/>
          </a:xfrm>
          <a:prstGeom prst="roundRect">
            <a:avLst/>
          </a:prstGeom>
          <a:solidFill>
            <a:schemeClr val="accent5">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a:t>
            </a:r>
            <a:r>
              <a:rPr lang="en-US" sz="2400" kern="0" dirty="0">
                <a:solidFill>
                  <a:prstClr val="black"/>
                </a:solidFill>
                <a:latin typeface="Calibri" panose="020F0502020204030204" pitchFamily="34" charset="0"/>
                <a:cs typeface="Calibri" panose="020F0502020204030204" pitchFamily="34" charset="0"/>
              </a:rPr>
              <a:t>Test</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Environment</a:t>
            </a: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4194804"/>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4205971"/>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5390078" y="4501895"/>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3</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36330" y="4783987"/>
            <a:ext cx="3784680"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Production Messages</a:t>
            </a:r>
          </a:p>
        </p:txBody>
      </p:sp>
      <p:sp>
        <p:nvSpPr>
          <p:cNvPr id="13" name="Right Arrow 62">
            <a:extLst>
              <a:ext uri="{FF2B5EF4-FFF2-40B4-BE49-F238E27FC236}">
                <a16:creationId xmlns:a16="http://schemas.microsoft.com/office/drawing/2014/main" id="{26377AEC-E96C-4438-99D7-1A9AFCF67C5A}"/>
              </a:ext>
            </a:extLst>
          </p:cNvPr>
          <p:cNvSpPr/>
          <p:nvPr/>
        </p:nvSpPr>
        <p:spPr>
          <a:xfrm rot="20184493">
            <a:off x="4116901" y="3352395"/>
            <a:ext cx="3814815"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Limited Production Messages</a:t>
            </a:r>
          </a:p>
        </p:txBody>
      </p:sp>
      <p:sp>
        <p:nvSpPr>
          <p:cNvPr id="14" name="Right Arrow 63">
            <a:extLst>
              <a:ext uri="{FF2B5EF4-FFF2-40B4-BE49-F238E27FC236}">
                <a16:creationId xmlns:a16="http://schemas.microsoft.com/office/drawing/2014/main" id="{39221A34-C5CC-47FB-9D7E-71E68AD14D22}"/>
              </a:ext>
            </a:extLst>
          </p:cNvPr>
          <p:cNvSpPr/>
          <p:nvPr/>
        </p:nvSpPr>
        <p:spPr>
          <a:xfrm>
            <a:off x="4225648" y="1754691"/>
            <a:ext cx="3691385" cy="744072"/>
          </a:xfrm>
          <a:prstGeom prst="rightArrow">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Test Messages</a:t>
            </a:r>
          </a:p>
        </p:txBody>
      </p:sp>
      <p:sp>
        <p:nvSpPr>
          <p:cNvPr id="15" name="Rectangle 14">
            <a:extLst>
              <a:ext uri="{FF2B5EF4-FFF2-40B4-BE49-F238E27FC236}">
                <a16:creationId xmlns:a16="http://schemas.microsoft.com/office/drawing/2014/main" id="{9467EA73-80B7-49D5-B8B3-8755C30B8B24}"/>
              </a:ext>
            </a:extLst>
          </p:cNvPr>
          <p:cNvSpPr/>
          <p:nvPr/>
        </p:nvSpPr>
        <p:spPr>
          <a:xfrm rot="20152658">
            <a:off x="5176277" y="3152304"/>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2</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Onboarding Overview</a:t>
            </a:r>
          </a:p>
        </p:txBody>
      </p:sp>
      <p:sp>
        <p:nvSpPr>
          <p:cNvPr id="16" name="Oval 15" descr="Highlighting Stage 2, limited Production Messages being sent to the MVPS Secure Onboarding Environment ">
            <a:extLst>
              <a:ext uri="{FF2B5EF4-FFF2-40B4-BE49-F238E27FC236}">
                <a16:creationId xmlns:a16="http://schemas.microsoft.com/office/drawing/2014/main" id="{087A304E-BB30-4DCD-A421-1B2995552110}"/>
              </a:ext>
            </a:extLst>
          </p:cNvPr>
          <p:cNvSpPr/>
          <p:nvPr/>
        </p:nvSpPr>
        <p:spPr>
          <a:xfrm rot="20152532">
            <a:off x="3925615" y="3103942"/>
            <a:ext cx="4145901" cy="12736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2">
            <a:extLst>
              <a:ext uri="{FF2B5EF4-FFF2-40B4-BE49-F238E27FC236}">
                <a16:creationId xmlns:a16="http://schemas.microsoft.com/office/drawing/2014/main" id="{40F5DE9B-3293-44D6-8E87-2A69F0D9106B}"/>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22</a:t>
            </a:fld>
            <a:endParaRPr lang="en-US" dirty="0"/>
          </a:p>
        </p:txBody>
      </p:sp>
    </p:spTree>
    <p:extLst>
      <p:ext uri="{BB962C8B-B14F-4D97-AF65-F5344CB8AC3E}">
        <p14:creationId xmlns:p14="http://schemas.microsoft.com/office/powerpoint/2010/main" val="226377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1503441" cy="4783221"/>
          </a:xfrm>
        </p:spPr>
        <p:txBody>
          <a:bodyPr vert="horz" lIns="91440" tIns="45720" rIns="91440" bIns="45720" rtlCol="0" anchor="t">
            <a:normAutofit/>
          </a:bodyPr>
          <a:lstStyle/>
          <a:p>
            <a:r>
              <a:rPr lang="en-US" dirty="0"/>
              <a:t>Stage 2: Limited Production</a:t>
            </a:r>
          </a:p>
          <a:p>
            <a:pPr marL="290195" lvl="1" indent="-290195"/>
            <a:r>
              <a:rPr lang="en-US" dirty="0"/>
              <a:t>Review larger batches of limited production data for systematic issues</a:t>
            </a:r>
            <a:endParaRPr lang="en-US" dirty="0">
              <a:cs typeface="Calibri"/>
            </a:endParaRPr>
          </a:p>
          <a:p>
            <a:pPr marL="290195" lvl="1" indent="-290195"/>
            <a:r>
              <a:rPr lang="en-US" dirty="0"/>
              <a:t>Designate specific case scenarios for complicated or rare issues</a:t>
            </a:r>
            <a:endParaRPr lang="en-US" dirty="0">
              <a:cs typeface="Calibri"/>
            </a:endParaRPr>
          </a:p>
          <a:p>
            <a:pPr marL="290195" lvl="1" indent="-290195"/>
            <a:r>
              <a:rPr lang="en-US" dirty="0"/>
              <a:t>During kickoff, set clear expectations and timelines for program feedback</a:t>
            </a:r>
            <a:endParaRPr lang="en-US" dirty="0">
              <a:cs typeface="Calibri"/>
            </a:endParaRPr>
          </a:p>
          <a:p>
            <a:pPr lvl="1"/>
            <a:endParaRPr lang="en-US" dirty="0"/>
          </a:p>
          <a:p>
            <a:pPr marL="0" lvl="1" indent="0">
              <a:buNone/>
            </a:pPr>
            <a:endParaRPr lang="en-US" dirty="0"/>
          </a:p>
        </p:txBody>
      </p:sp>
      <p:pic>
        <p:nvPicPr>
          <p:cNvPr id="4" name="Picture 3" descr="Screenshot of MVPS Dashboard showing Stage 2 of Limited Production">
            <a:extLst>
              <a:ext uri="{FF2B5EF4-FFF2-40B4-BE49-F238E27FC236}">
                <a16:creationId xmlns:a16="http://schemas.microsoft.com/office/drawing/2014/main" id="{E30F71B6-75A8-4F34-B799-113661BDD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507" y="3342640"/>
            <a:ext cx="7368986" cy="3196272"/>
          </a:xfrm>
          <a:prstGeom prst="rect">
            <a:avLst/>
          </a:prstGeom>
          <a:ln>
            <a:solidFill>
              <a:schemeClr val="tx1"/>
            </a:solidFill>
          </a:ln>
        </p:spPr>
      </p:pic>
      <p:sp>
        <p:nvSpPr>
          <p:cNvPr id="6" name="Slide Number Placeholder 2">
            <a:extLst>
              <a:ext uri="{FF2B5EF4-FFF2-40B4-BE49-F238E27FC236}">
                <a16:creationId xmlns:a16="http://schemas.microsoft.com/office/drawing/2014/main" id="{A398D3A2-B142-42DF-B3A4-DB0CC89849B0}"/>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0136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Highlighting Stage 3, Year to Date Production Messages being sent to the MVPS Production Environment ">
            <a:extLst>
              <a:ext uri="{FF2B5EF4-FFF2-40B4-BE49-F238E27FC236}">
                <a16:creationId xmlns:a16="http://schemas.microsoft.com/office/drawing/2014/main" id="{4379774B-60C6-43EE-BDDB-550A95EE2A08}"/>
              </a:ext>
            </a:extLst>
          </p:cNvPr>
          <p:cNvSpPr txBox="1"/>
          <p:nvPr/>
        </p:nvSpPr>
        <p:spPr>
          <a:xfrm>
            <a:off x="3414713" y="2443163"/>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id="{442A065D-6550-4B35-969F-1DDF0D38DCEF}"/>
              </a:ext>
            </a:extLst>
          </p:cNvPr>
          <p:cNvSpPr/>
          <p:nvPr/>
        </p:nvSpPr>
        <p:spPr>
          <a:xfrm>
            <a:off x="5451187" y="1517811"/>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dirty="0">
                <a:solidFill>
                  <a:srgbClr val="002060"/>
                </a:solidFill>
                <a:latin typeface="Calibri" panose="020F0502020204030204" pitchFamily="34" charset="0"/>
                <a:cs typeface="Calibri" panose="020F0502020204030204" pitchFamily="34" charset="0"/>
              </a:rPr>
              <a:t>Stage 1</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Rounded Rectangle 47">
            <a:extLst>
              <a:ext uri="{FF2B5EF4-FFF2-40B4-BE49-F238E27FC236}">
                <a16:creationId xmlns:a16="http://schemas.microsoft.com/office/drawing/2014/main" id="{CDB70741-9D2D-49C7-92FB-9B02F1A291BD}"/>
              </a:ext>
            </a:extLst>
          </p:cNvPr>
          <p:cNvSpPr/>
          <p:nvPr/>
        </p:nvSpPr>
        <p:spPr>
          <a:xfrm>
            <a:off x="7958013" y="1349180"/>
            <a:ext cx="3558403" cy="1900105"/>
          </a:xfrm>
          <a:prstGeom prst="roundRect">
            <a:avLst/>
          </a:prstGeom>
          <a:solidFill>
            <a:schemeClr val="accent5">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Secure Onboarding Environment</a:t>
            </a:r>
          </a:p>
        </p:txBody>
      </p:sp>
      <p:sp>
        <p:nvSpPr>
          <p:cNvPr id="7" name="Rounded Rectangle 52">
            <a:extLst>
              <a:ext uri="{FF2B5EF4-FFF2-40B4-BE49-F238E27FC236}">
                <a16:creationId xmlns:a16="http://schemas.microsoft.com/office/drawing/2014/main" id="{93438E7B-C804-4979-BD20-E37D1E1F5607}"/>
              </a:ext>
            </a:extLst>
          </p:cNvPr>
          <p:cNvSpPr/>
          <p:nvPr/>
        </p:nvSpPr>
        <p:spPr>
          <a:xfrm>
            <a:off x="577927" y="1364497"/>
            <a:ext cx="3558403" cy="1900105"/>
          </a:xfrm>
          <a:prstGeom prst="roundRect">
            <a:avLst/>
          </a:prstGeom>
          <a:solidFill>
            <a:schemeClr val="accent5">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a:t>
            </a:r>
            <a:r>
              <a:rPr lang="en-US" sz="2400" kern="0" dirty="0">
                <a:solidFill>
                  <a:prstClr val="black"/>
                </a:solidFill>
                <a:latin typeface="Calibri" panose="020F0502020204030204" pitchFamily="34" charset="0"/>
                <a:cs typeface="Calibri" panose="020F0502020204030204" pitchFamily="34" charset="0"/>
              </a:rPr>
              <a:t>Test</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Environment</a:t>
            </a: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4194804"/>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4205971"/>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5390078" y="4501895"/>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3</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87130" y="4783987"/>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Production Messages</a:t>
            </a:r>
          </a:p>
        </p:txBody>
      </p:sp>
      <p:sp>
        <p:nvSpPr>
          <p:cNvPr id="13" name="Right Arrow 62">
            <a:extLst>
              <a:ext uri="{FF2B5EF4-FFF2-40B4-BE49-F238E27FC236}">
                <a16:creationId xmlns:a16="http://schemas.microsoft.com/office/drawing/2014/main" id="{26377AEC-E96C-4438-99D7-1A9AFCF67C5A}"/>
              </a:ext>
            </a:extLst>
          </p:cNvPr>
          <p:cNvSpPr/>
          <p:nvPr/>
        </p:nvSpPr>
        <p:spPr>
          <a:xfrm rot="20184493">
            <a:off x="4116901" y="3352395"/>
            <a:ext cx="3814815"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Limited Production Messages</a:t>
            </a:r>
          </a:p>
        </p:txBody>
      </p:sp>
      <p:sp>
        <p:nvSpPr>
          <p:cNvPr id="14" name="Right Arrow 63">
            <a:extLst>
              <a:ext uri="{FF2B5EF4-FFF2-40B4-BE49-F238E27FC236}">
                <a16:creationId xmlns:a16="http://schemas.microsoft.com/office/drawing/2014/main" id="{39221A34-C5CC-47FB-9D7E-71E68AD14D22}"/>
              </a:ext>
            </a:extLst>
          </p:cNvPr>
          <p:cNvSpPr/>
          <p:nvPr/>
        </p:nvSpPr>
        <p:spPr>
          <a:xfrm>
            <a:off x="4225648" y="1754691"/>
            <a:ext cx="3691385" cy="744072"/>
          </a:xfrm>
          <a:prstGeom prst="rightArrow">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Test Messages</a:t>
            </a:r>
          </a:p>
        </p:txBody>
      </p:sp>
      <p:sp>
        <p:nvSpPr>
          <p:cNvPr id="15" name="Rectangle 14">
            <a:extLst>
              <a:ext uri="{FF2B5EF4-FFF2-40B4-BE49-F238E27FC236}">
                <a16:creationId xmlns:a16="http://schemas.microsoft.com/office/drawing/2014/main" id="{9467EA73-80B7-49D5-B8B3-8755C30B8B24}"/>
              </a:ext>
            </a:extLst>
          </p:cNvPr>
          <p:cNvSpPr/>
          <p:nvPr/>
        </p:nvSpPr>
        <p:spPr>
          <a:xfrm rot="20152658">
            <a:off x="5176277" y="3152304"/>
            <a:ext cx="11160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Stage 2</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Onboarding Overview</a:t>
            </a:r>
          </a:p>
        </p:txBody>
      </p:sp>
      <p:sp>
        <p:nvSpPr>
          <p:cNvPr id="18" name="Oval 17" descr="Highlighting Stage 3, Year to Date Production Messages being sent to the MVPS Production Environment ">
            <a:extLst>
              <a:ext uri="{FF2B5EF4-FFF2-40B4-BE49-F238E27FC236}">
                <a16:creationId xmlns:a16="http://schemas.microsoft.com/office/drawing/2014/main" id="{494B5737-0FBF-412A-85E1-A510543DE238}"/>
              </a:ext>
            </a:extLst>
          </p:cNvPr>
          <p:cNvSpPr/>
          <p:nvPr/>
        </p:nvSpPr>
        <p:spPr>
          <a:xfrm>
            <a:off x="4106234" y="4429227"/>
            <a:ext cx="3823862" cy="1494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2">
            <a:extLst>
              <a:ext uri="{FF2B5EF4-FFF2-40B4-BE49-F238E27FC236}">
                <a16:creationId xmlns:a16="http://schemas.microsoft.com/office/drawing/2014/main" id="{F90675C2-8C7D-4861-828C-DC3153FB46F2}"/>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24</a:t>
            </a:fld>
            <a:endParaRPr lang="en-US" dirty="0"/>
          </a:p>
        </p:txBody>
      </p:sp>
    </p:spTree>
    <p:extLst>
      <p:ext uri="{BB962C8B-B14F-4D97-AF65-F5344CB8AC3E}">
        <p14:creationId xmlns:p14="http://schemas.microsoft.com/office/powerpoint/2010/main" val="1794896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4" y="787400"/>
            <a:ext cx="6666747" cy="5132137"/>
          </a:xfrm>
        </p:spPr>
        <p:txBody>
          <a:bodyPr>
            <a:normAutofit/>
          </a:bodyPr>
          <a:lstStyle/>
          <a:p>
            <a:r>
              <a:rPr lang="en-US" dirty="0"/>
              <a:t>Stage 3: Year-to-Date</a:t>
            </a:r>
          </a:p>
          <a:p>
            <a:pPr lvl="1"/>
            <a:r>
              <a:rPr lang="en-US" dirty="0"/>
              <a:t>Jurisdictions’ production data in new format</a:t>
            </a:r>
          </a:p>
          <a:p>
            <a:pPr lvl="1"/>
            <a:r>
              <a:rPr lang="en-US" dirty="0"/>
              <a:t>Onboarding specialists with programs</a:t>
            </a:r>
          </a:p>
          <a:p>
            <a:pPr lvl="2"/>
            <a:r>
              <a:rPr lang="en-US" dirty="0"/>
              <a:t>assess for case number alignment</a:t>
            </a:r>
          </a:p>
        </p:txBody>
      </p:sp>
      <p:sp>
        <p:nvSpPr>
          <p:cNvPr id="6" name="Content Placeholder 4">
            <a:extLst>
              <a:ext uri="{FF2B5EF4-FFF2-40B4-BE49-F238E27FC236}">
                <a16:creationId xmlns:a16="http://schemas.microsoft.com/office/drawing/2014/main" id="{3C6E0072-39C2-4ECB-B1AE-A752C5067201}"/>
              </a:ext>
            </a:extLst>
          </p:cNvPr>
          <p:cNvSpPr txBox="1">
            <a:spLocks/>
          </p:cNvSpPr>
          <p:nvPr/>
        </p:nvSpPr>
        <p:spPr>
          <a:xfrm>
            <a:off x="576264" y="3356802"/>
            <a:ext cx="11486034" cy="2953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3888" marR="0" lvl="2" indent="-333375" algn="l" defTabSz="914400" rtl="0" eaLnBrk="1" fontAlgn="auto" latinLnBrk="0" hangingPunct="1">
              <a:lnSpc>
                <a:spcPct val="90000"/>
              </a:lnSpc>
              <a:spcBef>
                <a:spcPts val="6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errors and major warnings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90513" marR="0" lvl="1" indent="-290513" algn="l" defTabSz="914400" rtl="0" eaLnBrk="1" fontAlgn="auto" latinLnBrk="0" hangingPunct="1">
              <a:lnSpc>
                <a:spcPct val="90000"/>
              </a:lnSpc>
              <a:spcBef>
                <a:spcPts val="6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Throughout YTD phase, onboarding specialists</a:t>
            </a:r>
          </a:p>
          <a:p>
            <a:pPr marL="623888" marR="0" lvl="2" indent="-333375" algn="l" defTabSz="914400" rtl="0" eaLnBrk="1" fontAlgn="auto" latinLnBrk="0" hangingPunct="1">
              <a:lnSpc>
                <a:spcPct val="90000"/>
              </a:lnSpc>
              <a:spcBef>
                <a:spcPts val="6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monitor messages for errors and major warnings</a:t>
            </a:r>
          </a:p>
          <a:p>
            <a:pPr marL="623888" marR="0" lvl="2" indent="-333375" algn="l" defTabSz="914400" rtl="0" eaLnBrk="1" fontAlgn="auto" latinLnBrk="0" hangingPunct="1">
              <a:lnSpc>
                <a:spcPct val="90000"/>
              </a:lnSpc>
              <a:spcBef>
                <a:spcPts val="6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facilitate any feedback </a:t>
            </a:r>
          </a:p>
        </p:txBody>
      </p:sp>
      <p:pic>
        <p:nvPicPr>
          <p:cNvPr id="4" name="Picture 3">
            <a:extLst>
              <a:ext uri="{FF2B5EF4-FFF2-40B4-BE49-F238E27FC236}">
                <a16:creationId xmlns:a16="http://schemas.microsoft.com/office/drawing/2014/main" id="{8D5E0086-B9C8-4F1A-B11F-351439D5C4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43010" y="-6350"/>
            <a:ext cx="4948989" cy="3157455"/>
          </a:xfrm>
          <a:prstGeom prst="rect">
            <a:avLst/>
          </a:prstGeom>
        </p:spPr>
      </p:pic>
      <p:sp>
        <p:nvSpPr>
          <p:cNvPr id="7" name="Slide Number Placeholder 2">
            <a:extLst>
              <a:ext uri="{FF2B5EF4-FFF2-40B4-BE49-F238E27FC236}">
                <a16:creationId xmlns:a16="http://schemas.microsoft.com/office/drawing/2014/main" id="{51E617F4-3621-4441-BBAC-0D7A1D16AD05}"/>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17862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High level NNDSS Transition to Routine Notifications inside the MVPS Dashboard for new ">
            <a:extLst>
              <a:ext uri="{FF2B5EF4-FFF2-40B4-BE49-F238E27FC236}">
                <a16:creationId xmlns:a16="http://schemas.microsoft.com/office/drawing/2014/main" id="{4379774B-60C6-43EE-BDDB-550A95EE2A08}"/>
              </a:ext>
            </a:extLst>
          </p:cNvPr>
          <p:cNvSpPr txBox="1"/>
          <p:nvPr/>
        </p:nvSpPr>
        <p:spPr>
          <a:xfrm>
            <a:off x="3414713" y="3958457"/>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n-US" sz="1600" b="1" i="0" u="none" strike="noStrike" kern="0" cap="none" spc="0" normalizeH="0" baseline="0" noProof="0" dirty="0" err="1">
                <a:ln>
                  <a:noFill/>
                </a:ln>
                <a:solidFill>
                  <a:prstClr val="black"/>
                </a:solidFill>
                <a:effectLst/>
                <a:uLnTx/>
                <a:uFillTx/>
                <a:latin typeface="Segoe Print" panose="02000600000000000000" pitchFamily="2" charset="0"/>
                <a:ea typeface="+mn-ea"/>
                <a:cs typeface="+mn-cs"/>
              </a:rPr>
              <a:t>Hig</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3032209"/>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3043376"/>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4928317" y="3040729"/>
            <a:ext cx="21707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Onboarding (O)</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61678" y="3280033"/>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Production Messages</a:t>
            </a:r>
          </a:p>
        </p:txBody>
      </p:sp>
      <p:sp>
        <p:nvSpPr>
          <p:cNvPr id="16" name="Right Arrow 65">
            <a:extLst>
              <a:ext uri="{FF2B5EF4-FFF2-40B4-BE49-F238E27FC236}">
                <a16:creationId xmlns:a16="http://schemas.microsoft.com/office/drawing/2014/main" id="{CD2C5978-E71D-447B-B4FC-3D95205CC23C}"/>
              </a:ext>
            </a:extLst>
          </p:cNvPr>
          <p:cNvSpPr/>
          <p:nvPr/>
        </p:nvSpPr>
        <p:spPr>
          <a:xfrm>
            <a:off x="4146772" y="4108685"/>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Routine Notifications</a:t>
            </a: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Transition to Routine Notifications</a:t>
            </a:r>
            <a:br>
              <a:rPr lang="en-US" dirty="0">
                <a:solidFill>
                  <a:srgbClr val="3F395F"/>
                </a:solidFill>
              </a:rPr>
            </a:br>
            <a:r>
              <a:rPr lang="en-US" sz="2800" b="0" i="1" dirty="0">
                <a:solidFill>
                  <a:srgbClr val="3F395F"/>
                </a:solidFill>
              </a:rPr>
              <a:t>MVPS Dashboard for New HL7 Messages</a:t>
            </a:r>
            <a:endParaRPr lang="en-US" b="0" i="1" dirty="0">
              <a:solidFill>
                <a:srgbClr val="3F395F"/>
              </a:solidFill>
            </a:endParaRPr>
          </a:p>
        </p:txBody>
      </p:sp>
      <p:sp>
        <p:nvSpPr>
          <p:cNvPr id="18" name="Rectangle 17">
            <a:extLst>
              <a:ext uri="{FF2B5EF4-FFF2-40B4-BE49-F238E27FC236}">
                <a16:creationId xmlns:a16="http://schemas.microsoft.com/office/drawing/2014/main" id="{2E33D183-A6FD-4AF9-BBB1-020EDEB14C86}"/>
              </a:ext>
            </a:extLst>
          </p:cNvPr>
          <p:cNvSpPr/>
          <p:nvPr/>
        </p:nvSpPr>
        <p:spPr>
          <a:xfrm>
            <a:off x="4928316" y="4620484"/>
            <a:ext cx="20185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Production (P)</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View of MVPS Dashboard for New HL7 messages for Data Source option">
            <a:extLst>
              <a:ext uri="{FF2B5EF4-FFF2-40B4-BE49-F238E27FC236}">
                <a16:creationId xmlns:a16="http://schemas.microsoft.com/office/drawing/2014/main" id="{A10A43A9-2DDC-4A7F-988D-69D8233F3BBE}"/>
              </a:ext>
            </a:extLst>
          </p:cNvPr>
          <p:cNvPicPr>
            <a:picLocks noChangeAspect="1"/>
          </p:cNvPicPr>
          <p:nvPr/>
        </p:nvPicPr>
        <p:blipFill rotWithShape="1">
          <a:blip r:embed="rId3"/>
          <a:srcRect l="1332" t="12281" r="31169" b="5263"/>
          <a:stretch/>
        </p:blipFill>
        <p:spPr>
          <a:xfrm>
            <a:off x="1868497" y="5504092"/>
            <a:ext cx="7862997" cy="659722"/>
          </a:xfrm>
          <a:prstGeom prst="rect">
            <a:avLst/>
          </a:prstGeom>
        </p:spPr>
      </p:pic>
      <p:pic>
        <p:nvPicPr>
          <p:cNvPr id="19" name="Picture 18" descr="View of MVPS Dashboard for New HL7 messages for Data Source option">
            <a:extLst>
              <a:ext uri="{FF2B5EF4-FFF2-40B4-BE49-F238E27FC236}">
                <a16:creationId xmlns:a16="http://schemas.microsoft.com/office/drawing/2014/main" id="{0B160DB2-685F-431E-A61A-21232EB1C698}"/>
              </a:ext>
            </a:extLst>
          </p:cNvPr>
          <p:cNvPicPr>
            <a:picLocks noChangeAspect="1"/>
          </p:cNvPicPr>
          <p:nvPr/>
        </p:nvPicPr>
        <p:blipFill rotWithShape="1">
          <a:blip r:embed="rId4"/>
          <a:srcRect l="1" t="11432" r="30583" b="12239"/>
          <a:stretch/>
        </p:blipFill>
        <p:spPr>
          <a:xfrm>
            <a:off x="1819975" y="1886609"/>
            <a:ext cx="7965588" cy="661592"/>
          </a:xfrm>
          <a:prstGeom prst="rect">
            <a:avLst/>
          </a:prstGeom>
        </p:spPr>
      </p:pic>
      <p:sp>
        <p:nvSpPr>
          <p:cNvPr id="2" name="Rectangle 1" descr="View of MVPS Dashboard for New HL7 messages for Data Source option">
            <a:extLst>
              <a:ext uri="{FF2B5EF4-FFF2-40B4-BE49-F238E27FC236}">
                <a16:creationId xmlns:a16="http://schemas.microsoft.com/office/drawing/2014/main" id="{352185DC-9AC7-43C0-8508-32C370DF0E1B}"/>
              </a:ext>
            </a:extLst>
          </p:cNvPr>
          <p:cNvSpPr/>
          <p:nvPr/>
        </p:nvSpPr>
        <p:spPr>
          <a:xfrm>
            <a:off x="6096000" y="1764739"/>
            <a:ext cx="3327410" cy="9005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id="{E8D520DC-1707-4723-A71D-2A8BEFACD639}"/>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26</a:t>
            </a:fld>
            <a:endParaRPr lang="en-US" dirty="0"/>
          </a:p>
        </p:txBody>
      </p:sp>
    </p:spTree>
    <p:extLst>
      <p:ext uri="{BB962C8B-B14F-4D97-AF65-F5344CB8AC3E}">
        <p14:creationId xmlns:p14="http://schemas.microsoft.com/office/powerpoint/2010/main" val="347344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View of MVPS Dashboard for New HL7 messages for Data Source option">
            <a:extLst>
              <a:ext uri="{FF2B5EF4-FFF2-40B4-BE49-F238E27FC236}">
                <a16:creationId xmlns:a16="http://schemas.microsoft.com/office/drawing/2014/main" id="{4379774B-60C6-43EE-BDDB-550A95EE2A08}"/>
              </a:ext>
            </a:extLst>
          </p:cNvPr>
          <p:cNvSpPr txBox="1"/>
          <p:nvPr/>
        </p:nvSpPr>
        <p:spPr>
          <a:xfrm>
            <a:off x="3414713" y="3958457"/>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3032209"/>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3043376"/>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4928317" y="3040729"/>
            <a:ext cx="21707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Onboarding (O)</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61678" y="3280033"/>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Production Messages</a:t>
            </a:r>
          </a:p>
        </p:txBody>
      </p:sp>
      <p:sp>
        <p:nvSpPr>
          <p:cNvPr id="16" name="Right Arrow 65">
            <a:extLst>
              <a:ext uri="{FF2B5EF4-FFF2-40B4-BE49-F238E27FC236}">
                <a16:creationId xmlns:a16="http://schemas.microsoft.com/office/drawing/2014/main" id="{CD2C5978-E71D-447B-B4FC-3D95205CC23C}"/>
              </a:ext>
            </a:extLst>
          </p:cNvPr>
          <p:cNvSpPr/>
          <p:nvPr/>
        </p:nvSpPr>
        <p:spPr>
          <a:xfrm>
            <a:off x="4146772" y="4108685"/>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Routine Notifications</a:t>
            </a: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Transition to Routine Notifications</a:t>
            </a:r>
            <a:br>
              <a:rPr lang="en-US" dirty="0">
                <a:solidFill>
                  <a:srgbClr val="3F395F"/>
                </a:solidFill>
              </a:rPr>
            </a:br>
            <a:r>
              <a:rPr lang="en-US" sz="2800" b="0" i="1" dirty="0">
                <a:solidFill>
                  <a:srgbClr val="3F395F"/>
                </a:solidFill>
              </a:rPr>
              <a:t>MVPS Dashboard for New HL7 Messages</a:t>
            </a:r>
            <a:endParaRPr lang="en-US" b="0" i="1" dirty="0">
              <a:solidFill>
                <a:srgbClr val="3F395F"/>
              </a:solidFill>
            </a:endParaRPr>
          </a:p>
        </p:txBody>
      </p:sp>
      <p:sp>
        <p:nvSpPr>
          <p:cNvPr id="18" name="Rectangle 17">
            <a:extLst>
              <a:ext uri="{FF2B5EF4-FFF2-40B4-BE49-F238E27FC236}">
                <a16:creationId xmlns:a16="http://schemas.microsoft.com/office/drawing/2014/main" id="{2E33D183-A6FD-4AF9-BBB1-020EDEB14C86}"/>
              </a:ext>
            </a:extLst>
          </p:cNvPr>
          <p:cNvSpPr/>
          <p:nvPr/>
        </p:nvSpPr>
        <p:spPr>
          <a:xfrm>
            <a:off x="4928316" y="4620484"/>
            <a:ext cx="20185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Production (P)</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View of MVPS Dashboard for New HL7 messages for Data Source option">
            <a:extLst>
              <a:ext uri="{FF2B5EF4-FFF2-40B4-BE49-F238E27FC236}">
                <a16:creationId xmlns:a16="http://schemas.microsoft.com/office/drawing/2014/main" id="{A10A43A9-2DDC-4A7F-988D-69D8233F3BBE}"/>
              </a:ext>
            </a:extLst>
          </p:cNvPr>
          <p:cNvPicPr>
            <a:picLocks noChangeAspect="1"/>
          </p:cNvPicPr>
          <p:nvPr/>
        </p:nvPicPr>
        <p:blipFill rotWithShape="1">
          <a:blip r:embed="rId3"/>
          <a:srcRect l="1332" t="12281" r="31169" b="5263"/>
          <a:stretch/>
        </p:blipFill>
        <p:spPr>
          <a:xfrm>
            <a:off x="1868497" y="5504092"/>
            <a:ext cx="7862997" cy="659722"/>
          </a:xfrm>
          <a:prstGeom prst="rect">
            <a:avLst/>
          </a:prstGeom>
        </p:spPr>
      </p:pic>
      <p:pic>
        <p:nvPicPr>
          <p:cNvPr id="19" name="Picture 18" descr="View of MVPS Dashboard for New HL7 messages for Data Source option">
            <a:extLst>
              <a:ext uri="{FF2B5EF4-FFF2-40B4-BE49-F238E27FC236}">
                <a16:creationId xmlns:a16="http://schemas.microsoft.com/office/drawing/2014/main" id="{0B160DB2-685F-431E-A61A-21232EB1C698}"/>
              </a:ext>
            </a:extLst>
          </p:cNvPr>
          <p:cNvPicPr>
            <a:picLocks noChangeAspect="1"/>
          </p:cNvPicPr>
          <p:nvPr/>
        </p:nvPicPr>
        <p:blipFill rotWithShape="1">
          <a:blip r:embed="rId4"/>
          <a:srcRect l="1" t="11432" r="30583" b="12239"/>
          <a:stretch/>
        </p:blipFill>
        <p:spPr>
          <a:xfrm>
            <a:off x="1819975" y="1886609"/>
            <a:ext cx="7965588" cy="661592"/>
          </a:xfrm>
          <a:prstGeom prst="rect">
            <a:avLst/>
          </a:prstGeom>
        </p:spPr>
      </p:pic>
      <p:sp>
        <p:nvSpPr>
          <p:cNvPr id="2" name="Rectangle 1" descr="View of MVPS Dashboard for New HL7 messages for Data Source option">
            <a:extLst>
              <a:ext uri="{FF2B5EF4-FFF2-40B4-BE49-F238E27FC236}">
                <a16:creationId xmlns:a16="http://schemas.microsoft.com/office/drawing/2014/main" id="{352185DC-9AC7-43C0-8508-32C370DF0E1B}"/>
              </a:ext>
            </a:extLst>
          </p:cNvPr>
          <p:cNvSpPr/>
          <p:nvPr/>
        </p:nvSpPr>
        <p:spPr>
          <a:xfrm>
            <a:off x="6208889" y="5377183"/>
            <a:ext cx="3327410" cy="9005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id="{E8D520DC-1707-4723-A71D-2A8BEFACD639}"/>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27</a:t>
            </a:fld>
            <a:endParaRPr lang="en-US" dirty="0"/>
          </a:p>
        </p:txBody>
      </p:sp>
    </p:spTree>
    <p:extLst>
      <p:ext uri="{BB962C8B-B14F-4D97-AF65-F5344CB8AC3E}">
        <p14:creationId xmlns:p14="http://schemas.microsoft.com/office/powerpoint/2010/main" val="82680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View of MVPS Dashboard for New HL7 messages for Data Source option for GenV2 to Condition - Specific Guide">
            <a:extLst>
              <a:ext uri="{FF2B5EF4-FFF2-40B4-BE49-F238E27FC236}">
                <a16:creationId xmlns:a16="http://schemas.microsoft.com/office/drawing/2014/main" id="{53B9C38F-58D0-4D74-89D0-C995D37849DF}"/>
              </a:ext>
            </a:extLst>
          </p:cNvPr>
          <p:cNvPicPr>
            <a:picLocks noChangeAspect="1"/>
          </p:cNvPicPr>
          <p:nvPr/>
        </p:nvPicPr>
        <p:blipFill rotWithShape="1">
          <a:blip r:embed="rId3"/>
          <a:srcRect l="1332" t="12281" r="31169" b="5263"/>
          <a:stretch/>
        </p:blipFill>
        <p:spPr>
          <a:xfrm>
            <a:off x="1854386" y="1877537"/>
            <a:ext cx="7862997" cy="659722"/>
          </a:xfrm>
          <a:prstGeom prst="rect">
            <a:avLst/>
          </a:prstGeom>
        </p:spPr>
      </p:pic>
      <p:sp>
        <p:nvSpPr>
          <p:cNvPr id="3" name="TextBox 2">
            <a:extLst>
              <a:ext uri="{FF2B5EF4-FFF2-40B4-BE49-F238E27FC236}">
                <a16:creationId xmlns:a16="http://schemas.microsoft.com/office/drawing/2014/main" id="{4379774B-60C6-43EE-BDDB-550A95EE2A08}"/>
              </a:ext>
              <a:ext uri="{C183D7F6-B498-43B3-948B-1728B52AA6E4}">
                <adec:decorative xmlns:adec="http://schemas.microsoft.com/office/drawing/2017/decorative" val="1"/>
              </a:ext>
            </a:extLst>
          </p:cNvPr>
          <p:cNvSpPr txBox="1"/>
          <p:nvPr/>
        </p:nvSpPr>
        <p:spPr>
          <a:xfrm>
            <a:off x="3414713" y="3958457"/>
            <a:ext cx="12144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ounded Rectangle 54">
            <a:extLst>
              <a:ext uri="{FF2B5EF4-FFF2-40B4-BE49-F238E27FC236}">
                <a16:creationId xmlns:a16="http://schemas.microsoft.com/office/drawing/2014/main" id="{3B5C3CB5-355F-4A73-868C-BFEA1003A47D}"/>
              </a:ext>
            </a:extLst>
          </p:cNvPr>
          <p:cNvSpPr/>
          <p:nvPr/>
        </p:nvSpPr>
        <p:spPr>
          <a:xfrm>
            <a:off x="511008" y="3032209"/>
            <a:ext cx="3558403" cy="1900105"/>
          </a:xfrm>
          <a:prstGeom prst="roundRect">
            <a:avLst/>
          </a:prstGeom>
          <a:solidFill>
            <a:schemeClr val="accent6">
              <a:lumMod val="20000"/>
              <a:lumOff val="8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Jurisdiction Production Environment</a:t>
            </a:r>
          </a:p>
        </p:txBody>
      </p:sp>
      <p:sp>
        <p:nvSpPr>
          <p:cNvPr id="9" name="Rounded Rectangle 55">
            <a:extLst>
              <a:ext uri="{FF2B5EF4-FFF2-40B4-BE49-F238E27FC236}">
                <a16:creationId xmlns:a16="http://schemas.microsoft.com/office/drawing/2014/main" id="{D768512F-A03C-422E-B1A0-2E2F75ADBEDE}"/>
              </a:ext>
            </a:extLst>
          </p:cNvPr>
          <p:cNvSpPr/>
          <p:nvPr/>
        </p:nvSpPr>
        <p:spPr>
          <a:xfrm>
            <a:off x="7958013" y="3043376"/>
            <a:ext cx="3558403" cy="1900105"/>
          </a:xfrm>
          <a:prstGeom prst="roundRect">
            <a:avLst/>
          </a:prstGeom>
          <a:solidFill>
            <a:schemeClr val="accent6">
              <a:lumMod val="60000"/>
              <a:lumOff val="40000"/>
            </a:schemeClr>
          </a:solidFill>
          <a:ln w="28575" cap="flat" cmpd="sng" algn="ctr">
            <a:solidFill>
              <a:srgbClr val="000000"/>
            </a:solidFill>
            <a:prstDash val="solid"/>
            <a:miter lim="800000"/>
          </a:ln>
          <a:effectLst/>
        </p:spPr>
        <p:txBody>
          <a:bodyPr wrap="square" lIns="88900" tIns="88900" rIns="88900" bIns="889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MVPS Production Environment</a:t>
            </a:r>
          </a:p>
        </p:txBody>
      </p:sp>
      <p:sp>
        <p:nvSpPr>
          <p:cNvPr id="11" name="Rectangle 10">
            <a:extLst>
              <a:ext uri="{FF2B5EF4-FFF2-40B4-BE49-F238E27FC236}">
                <a16:creationId xmlns:a16="http://schemas.microsoft.com/office/drawing/2014/main" id="{1CCD737D-244B-4323-A841-9DA4E589B94C}"/>
              </a:ext>
            </a:extLst>
          </p:cNvPr>
          <p:cNvSpPr/>
          <p:nvPr/>
        </p:nvSpPr>
        <p:spPr>
          <a:xfrm>
            <a:off x="4928317" y="3040729"/>
            <a:ext cx="2018501" cy="461665"/>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Calibri"/>
                <a:ea typeface="+mn-ea"/>
                <a:cs typeface="Calibri"/>
              </a:rPr>
              <a:t>Production</a:t>
            </a:r>
            <a:r>
              <a:rPr kumimoji="0" lang="en-US" sz="2400" b="1" i="0" u="none" strike="noStrike" kern="0" cap="none" spc="0" normalizeH="0" baseline="0" noProof="0" dirty="0">
                <a:ln>
                  <a:noFill/>
                </a:ln>
                <a:solidFill>
                  <a:srgbClr val="002060"/>
                </a:solidFill>
                <a:effectLst/>
                <a:uLnTx/>
                <a:uFillTx/>
                <a:latin typeface="Calibri"/>
                <a:ea typeface="+mn-ea"/>
                <a:cs typeface="Calibri"/>
              </a:rPr>
              <a:t> </a:t>
            </a:r>
            <a:r>
              <a:rPr lang="en-US" sz="2400" b="1" dirty="0">
                <a:solidFill>
                  <a:srgbClr val="002060"/>
                </a:solidFill>
                <a:latin typeface="Calibri"/>
                <a:ea typeface="+mn-ea"/>
                <a:cs typeface="Calibri"/>
              </a:rPr>
              <a:t>(P)</a:t>
            </a:r>
            <a:endParaRPr kumimoji="0" lang="en-US" sz="2400" b="0" i="0" u="none" strike="noStrike" kern="1200" cap="none" spc="0" normalizeH="0" baseline="0" noProof="0" dirty="0">
              <a:ln>
                <a:noFill/>
              </a:ln>
              <a:solidFill>
                <a:srgbClr val="002060"/>
              </a:solidFill>
              <a:effectLst/>
              <a:uLnTx/>
              <a:uFillTx/>
              <a:latin typeface="Calibri"/>
              <a:ea typeface="+mn-ea"/>
              <a:cs typeface="Calibri"/>
            </a:endParaRPr>
          </a:p>
        </p:txBody>
      </p:sp>
      <p:sp>
        <p:nvSpPr>
          <p:cNvPr id="12" name="Right Arrow 59">
            <a:extLst>
              <a:ext uri="{FF2B5EF4-FFF2-40B4-BE49-F238E27FC236}">
                <a16:creationId xmlns:a16="http://schemas.microsoft.com/office/drawing/2014/main" id="{DD5F7D8F-4CC9-48FD-A280-A725E590DC6F}"/>
              </a:ext>
            </a:extLst>
          </p:cNvPr>
          <p:cNvSpPr/>
          <p:nvPr/>
        </p:nvSpPr>
        <p:spPr>
          <a:xfrm>
            <a:off x="4161678" y="3280033"/>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Production Messages</a:t>
            </a:r>
          </a:p>
        </p:txBody>
      </p:sp>
      <p:sp>
        <p:nvSpPr>
          <p:cNvPr id="16" name="Right Arrow 65">
            <a:extLst>
              <a:ext uri="{FF2B5EF4-FFF2-40B4-BE49-F238E27FC236}">
                <a16:creationId xmlns:a16="http://schemas.microsoft.com/office/drawing/2014/main" id="{CD2C5978-E71D-447B-B4FC-3D95205CC23C}"/>
              </a:ext>
            </a:extLst>
          </p:cNvPr>
          <p:cNvSpPr/>
          <p:nvPr/>
        </p:nvSpPr>
        <p:spPr>
          <a:xfrm>
            <a:off x="4146772" y="4108685"/>
            <a:ext cx="3733879" cy="744072"/>
          </a:xfrm>
          <a:prstGeom prst="rightArrow">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Routine Notifications</a:t>
            </a:r>
          </a:p>
        </p:txBody>
      </p:sp>
      <p:sp>
        <p:nvSpPr>
          <p:cNvPr id="17" name="Title 2">
            <a:extLst>
              <a:ext uri="{FF2B5EF4-FFF2-40B4-BE49-F238E27FC236}">
                <a16:creationId xmlns:a16="http://schemas.microsoft.com/office/drawing/2014/main" id="{3F6E5274-3BC0-4EFE-952B-EB173CBBE82D}"/>
              </a:ext>
            </a:extLst>
          </p:cNvPr>
          <p:cNvSpPr>
            <a:spLocks noGrp="1"/>
          </p:cNvSpPr>
          <p:nvPr>
            <p:ph type="title"/>
          </p:nvPr>
        </p:nvSpPr>
        <p:spPr>
          <a:xfrm>
            <a:off x="839788" y="199872"/>
            <a:ext cx="10515600" cy="1325563"/>
          </a:xfrm>
        </p:spPr>
        <p:txBody>
          <a:bodyPr/>
          <a:lstStyle/>
          <a:p>
            <a:r>
              <a:rPr lang="en-US" dirty="0">
                <a:solidFill>
                  <a:srgbClr val="3F395F"/>
                </a:solidFill>
              </a:rPr>
              <a:t>High-Level NNDSS Transition to Routine Notifications</a:t>
            </a:r>
            <a:br>
              <a:rPr lang="en-US" dirty="0">
                <a:solidFill>
                  <a:srgbClr val="3F395F"/>
                </a:solidFill>
              </a:rPr>
            </a:br>
            <a:r>
              <a:rPr lang="en-US" sz="2800" b="0" i="1" dirty="0">
                <a:solidFill>
                  <a:srgbClr val="3F395F"/>
                </a:solidFill>
                <a:ea typeface="+mn-lt"/>
                <a:cs typeface="+mn-lt"/>
              </a:rPr>
              <a:t>MVPS Dashboard for GenV2 to Condition-Specific Guide</a:t>
            </a:r>
            <a:endParaRPr lang="en-US" b="0" i="1" dirty="0">
              <a:solidFill>
                <a:srgbClr val="3F395F"/>
              </a:solidFill>
              <a:cs typeface="Calibri"/>
            </a:endParaRPr>
          </a:p>
        </p:txBody>
      </p:sp>
      <p:sp>
        <p:nvSpPr>
          <p:cNvPr id="18" name="Rectangle 17">
            <a:extLst>
              <a:ext uri="{FF2B5EF4-FFF2-40B4-BE49-F238E27FC236}">
                <a16:creationId xmlns:a16="http://schemas.microsoft.com/office/drawing/2014/main" id="{2E33D183-A6FD-4AF9-BBB1-020EDEB14C86}"/>
              </a:ext>
            </a:extLst>
          </p:cNvPr>
          <p:cNvSpPr/>
          <p:nvPr/>
        </p:nvSpPr>
        <p:spPr>
          <a:xfrm>
            <a:off x="4928316" y="4620484"/>
            <a:ext cx="20185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Production (P)</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View of MVPS Dashboard for New HL7 messages for Data Source option">
            <a:extLst>
              <a:ext uri="{FF2B5EF4-FFF2-40B4-BE49-F238E27FC236}">
                <a16:creationId xmlns:a16="http://schemas.microsoft.com/office/drawing/2014/main" id="{A10A43A9-2DDC-4A7F-988D-69D8233F3BBE}"/>
              </a:ext>
            </a:extLst>
          </p:cNvPr>
          <p:cNvPicPr>
            <a:picLocks noChangeAspect="1"/>
          </p:cNvPicPr>
          <p:nvPr/>
        </p:nvPicPr>
        <p:blipFill rotWithShape="1">
          <a:blip r:embed="rId3"/>
          <a:srcRect l="1332" t="12281" r="31169" b="5263"/>
          <a:stretch/>
        </p:blipFill>
        <p:spPr>
          <a:xfrm>
            <a:off x="1868497" y="5504092"/>
            <a:ext cx="7862997" cy="659722"/>
          </a:xfrm>
          <a:prstGeom prst="rect">
            <a:avLst/>
          </a:prstGeom>
        </p:spPr>
      </p:pic>
      <p:sp>
        <p:nvSpPr>
          <p:cNvPr id="2" name="Rectangle 1" descr="View of MVPS Dashboard for New HL7 messages for Data Source option">
            <a:extLst>
              <a:ext uri="{FF2B5EF4-FFF2-40B4-BE49-F238E27FC236}">
                <a16:creationId xmlns:a16="http://schemas.microsoft.com/office/drawing/2014/main" id="{352185DC-9AC7-43C0-8508-32C370DF0E1B}"/>
              </a:ext>
            </a:extLst>
          </p:cNvPr>
          <p:cNvSpPr/>
          <p:nvPr/>
        </p:nvSpPr>
        <p:spPr>
          <a:xfrm>
            <a:off x="6237111" y="5391294"/>
            <a:ext cx="3327410" cy="9005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id="{E8D520DC-1707-4723-A71D-2A8BEFACD639}"/>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ClrTx/>
              <a:buFontTx/>
              <a:buNone/>
              <a:defRPr/>
            </a:pPr>
            <a:fld id="{B1808B90-C856-4DD9-AE7E-B04D6EB9DAE8}" type="slidenum">
              <a:rPr lang="en-US" smtClean="0"/>
              <a:pPr indent="0">
                <a:lnSpc>
                  <a:spcPct val="100000"/>
                </a:lnSpc>
                <a:spcBef>
                  <a:spcPts val="0"/>
                </a:spcBef>
                <a:buClrTx/>
                <a:buFontTx/>
                <a:buNone/>
                <a:defRPr/>
              </a:pPr>
              <a:t>28</a:t>
            </a:fld>
            <a:endParaRPr lang="en-US" dirty="0"/>
          </a:p>
        </p:txBody>
      </p:sp>
      <p:sp>
        <p:nvSpPr>
          <p:cNvPr id="4" name="Rectangle 3" descr="View of MVPS Dashboard for New HL7 messages for Data Source option">
            <a:extLst>
              <a:ext uri="{FF2B5EF4-FFF2-40B4-BE49-F238E27FC236}">
                <a16:creationId xmlns:a16="http://schemas.microsoft.com/office/drawing/2014/main" id="{4300BEDD-4380-4049-B987-E694D653AC5B}"/>
              </a:ext>
            </a:extLst>
          </p:cNvPr>
          <p:cNvSpPr/>
          <p:nvPr/>
        </p:nvSpPr>
        <p:spPr>
          <a:xfrm>
            <a:off x="6234289" y="1761916"/>
            <a:ext cx="3327410" cy="9005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563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AF78D1FD-A98D-49FF-96DB-25E109C6B2B5}"/>
              </a:ext>
            </a:extLst>
          </p:cNvPr>
          <p:cNvSpPr txBox="1">
            <a:spLocks/>
          </p:cNvSpPr>
          <p:nvPr/>
        </p:nvSpPr>
        <p:spPr>
          <a:xfrm>
            <a:off x="576264" y="787400"/>
            <a:ext cx="11046241" cy="55689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mn-cs"/>
              </a:rPr>
              <a:t>Timeline</a:t>
            </a:r>
          </a:p>
          <a:p>
            <a:pPr marL="290513" marR="0" lvl="1" indent="-290513" algn="l" defTabSz="914400" rtl="0" eaLnBrk="1" fontAlgn="auto" latinLnBrk="0" hangingPunct="1">
              <a:lnSpc>
                <a:spcPct val="90000"/>
              </a:lnSpc>
              <a:spcBef>
                <a:spcPts val="600"/>
              </a:spcBef>
              <a:spcAft>
                <a:spcPts val="600"/>
              </a:spcAft>
              <a:buClr>
                <a:srgbClr val="81BC00"/>
              </a:buClr>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2021:</a:t>
            </a:r>
          </a:p>
          <a:p>
            <a:pPr marL="676275" lvl="2" indent="-342900">
              <a:buClr>
                <a:srgbClr val="81BC00"/>
              </a:buClr>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End of June: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DRAFT process document shared with programs</a:t>
            </a:r>
          </a:p>
          <a:p>
            <a:pPr marL="676275" lvl="2" indent="-342900">
              <a:buClr>
                <a:srgbClr val="81BC00"/>
              </a:buClr>
              <a:buFont typeface="Wingdings" panose="05000000000000000000" pitchFamily="2" charset="2"/>
              <a:buChar char="ü"/>
              <a:defRPr/>
            </a:pPr>
            <a:r>
              <a:rPr kumimoji="0" lang="en-US" b="1" i="0" u="none" strike="noStrike" kern="1200" cap="none" spc="0" normalizeH="0" baseline="0" noProof="0" dirty="0">
                <a:ln>
                  <a:noFill/>
                </a:ln>
                <a:effectLst/>
                <a:uLnTx/>
                <a:uFillTx/>
                <a:latin typeface="Calibri" panose="020F0502020204030204"/>
                <a:ea typeface="+mn-ea"/>
                <a:cs typeface="+mn-cs"/>
              </a:rPr>
              <a:t>End of August: </a:t>
            </a:r>
            <a:r>
              <a:rPr lang="en-US" dirty="0">
                <a:latin typeface="Calibri" panose="020F0502020204030204"/>
              </a:rPr>
              <a:t>Incorporated </a:t>
            </a:r>
            <a:r>
              <a:rPr kumimoji="0" lang="en-US" b="0" i="0" u="none" strike="noStrike" kern="1200" cap="none" spc="0" normalizeH="0" baseline="0" noProof="0" dirty="0">
                <a:ln>
                  <a:noFill/>
                </a:ln>
                <a:effectLst/>
                <a:uLnTx/>
                <a:uFillTx/>
                <a:latin typeface="Calibri" panose="020F0502020204030204"/>
                <a:ea typeface="+mn-ea"/>
                <a:cs typeface="+mn-cs"/>
              </a:rPr>
              <a:t>program feedback</a:t>
            </a:r>
            <a:r>
              <a:rPr lang="en-US" dirty="0">
                <a:latin typeface="Calibri" panose="020F0502020204030204"/>
              </a:rPr>
              <a:t> </a:t>
            </a:r>
            <a:endParaRPr lang="en-US" b="0" i="0" u="none" strike="noStrike" kern="1200" cap="none" spc="0" normalizeH="0" baseline="0" noProof="0" dirty="0">
              <a:ln>
                <a:noFill/>
              </a:ln>
              <a:effectLst/>
              <a:uLnTx/>
              <a:uFillTx/>
              <a:latin typeface="Calibri" panose="020F0502020204030204"/>
              <a:cs typeface="Calibri"/>
            </a:endParaRPr>
          </a:p>
          <a:p>
            <a:pPr lvl="2" indent="-290513">
              <a:buClr>
                <a:srgbClr val="81BC00"/>
              </a:buClr>
              <a:buFont typeface="Wingdings" panose="05000000000000000000" pitchFamily="2" charset="2"/>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September: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hare updated DRAFT process document with jurisdictions</a:t>
            </a:r>
          </a:p>
          <a:p>
            <a:pPr lvl="2" indent="-290513">
              <a:buClr>
                <a:srgbClr val="81BC00"/>
              </a:buClr>
              <a:buFont typeface="Wingdings" panose="05000000000000000000" pitchFamily="2" charset="2"/>
              <a:buChar char="§"/>
              <a:defRPr/>
            </a:pPr>
            <a:r>
              <a:rPr lang="en-US" b="1" u="sng" dirty="0">
                <a:solidFill>
                  <a:prstClr val="black"/>
                </a:solidFill>
                <a:latin typeface="Calibri" panose="020F0502020204030204"/>
              </a:rPr>
              <a:t>October 22:</a:t>
            </a:r>
            <a:r>
              <a:rPr lang="en-US" dirty="0">
                <a:solidFill>
                  <a:prstClr val="black"/>
                </a:solidFill>
                <a:latin typeface="Calibri" panose="020F0502020204030204"/>
              </a:rPr>
              <a:t> Jurisdiction feedback due to CDC</a:t>
            </a:r>
          </a:p>
          <a:p>
            <a:pPr lvl="3" indent="-290513">
              <a:buClr>
                <a:srgbClr val="81BC00"/>
              </a:buCl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Send to </a:t>
            </a:r>
            <a:r>
              <a:rPr lang="en-US" dirty="0">
                <a:solidFill>
                  <a:prstClr val="black"/>
                </a:solidFill>
                <a:latin typeface="Calibri" panose="020F0502020204030204"/>
                <a:hlinkClick r:id="rId3"/>
              </a:rPr>
              <a:t>edx@cdc.gov</a:t>
            </a:r>
            <a:r>
              <a:rPr lang="en-US" dirty="0">
                <a:solidFill>
                  <a:prstClr val="black"/>
                </a:solidFill>
                <a:latin typeface="Calibri" panose="020F0502020204030204"/>
              </a:rPr>
              <a:t>  </a:t>
            </a:r>
          </a:p>
          <a:p>
            <a:pPr lvl="3" indent="-290513">
              <a:buClr>
                <a:srgbClr val="81BC00"/>
              </a:buClr>
              <a:defRPr/>
            </a:pPr>
            <a:r>
              <a:rPr lang="en-US" dirty="0">
                <a:solidFill>
                  <a:prstClr val="black"/>
                </a:solidFill>
                <a:latin typeface="Calibri" panose="020F0502020204030204"/>
              </a:rPr>
              <a:t>Subject: “Updated Onboarding Process”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90513">
              <a:buClr>
                <a:srgbClr val="81BC00"/>
              </a:buClr>
              <a:buFont typeface="Wingdings" panose="05000000000000000000" pitchFamily="2" charset="2"/>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Early November: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Incorporate feedback and continue discussions as needed to finalize process </a:t>
            </a:r>
          </a:p>
          <a:p>
            <a:pPr marL="290195" lvl="1" indent="-290195">
              <a:defRPr/>
            </a:pPr>
            <a:r>
              <a:rPr kumimoji="0" lang="en-US" sz="2800" b="1" i="0" u="none" strike="noStrike" kern="1200" cap="none" spc="0" normalizeH="0" baseline="0" noProof="0" dirty="0">
                <a:ln>
                  <a:noFill/>
                </a:ln>
                <a:effectLst/>
                <a:uLnTx/>
                <a:uFillTx/>
                <a:latin typeface="Calibri" panose="020F0502020204030204"/>
                <a:ea typeface="+mn-ea"/>
                <a:cs typeface="+mn-cs"/>
              </a:rPr>
              <a:t>2022:</a:t>
            </a:r>
          </a:p>
          <a:p>
            <a:pPr marL="623570" lvl="2" indent="-290195">
              <a:defRPr/>
            </a:pPr>
            <a:r>
              <a:rPr kumimoji="0" lang="en-US" b="1" i="0" u="none" strike="noStrike" kern="1200" cap="none" spc="0" normalizeH="0" baseline="0" noProof="0" dirty="0">
                <a:ln>
                  <a:noFill/>
                </a:ln>
                <a:effectLst/>
                <a:uLnTx/>
                <a:uFillTx/>
                <a:latin typeface="Calibri" panose="020F0502020204030204"/>
                <a:ea typeface="+mn-ea"/>
                <a:cs typeface="+mn-cs"/>
              </a:rPr>
              <a:t>January: </a:t>
            </a:r>
            <a:r>
              <a:rPr kumimoji="0" lang="en-US" b="0" i="0" u="none" strike="noStrike" kern="1200" cap="none" spc="0" normalizeH="0" baseline="0" noProof="0" dirty="0">
                <a:ln>
                  <a:noFill/>
                </a:ln>
                <a:effectLst/>
                <a:uLnTx/>
                <a:uFillTx/>
                <a:latin typeface="Calibri" panose="020F0502020204030204"/>
                <a:ea typeface="+mn-ea"/>
                <a:cs typeface="+mn-cs"/>
              </a:rPr>
              <a:t>Start</a:t>
            </a:r>
            <a:r>
              <a:rPr lang="en-US" dirty="0">
                <a:latin typeface="Calibri" panose="020F0502020204030204"/>
              </a:rPr>
              <a:t> using</a:t>
            </a:r>
            <a:r>
              <a:rPr kumimoji="0" lang="en-US" b="0" i="0" u="none" strike="noStrike" kern="1200" cap="none" spc="0" normalizeH="0" baseline="0" noProof="0" dirty="0">
                <a:ln>
                  <a:noFill/>
                </a:ln>
                <a:effectLst/>
                <a:uLnTx/>
                <a:uFillTx/>
                <a:latin typeface="Calibri" panose="020F0502020204030204"/>
                <a:ea typeface="+mn-ea"/>
                <a:cs typeface="+mn-cs"/>
              </a:rPr>
              <a:t> updated process</a:t>
            </a:r>
            <a:endParaRPr lang="en-US" b="0" i="0" u="none" strike="noStrike" kern="1200" cap="none" spc="0" normalizeH="0" baseline="0" noProof="0" dirty="0">
              <a:ln>
                <a:noFill/>
              </a:ln>
              <a:effectLst/>
              <a:uLnTx/>
              <a:uFillTx/>
              <a:latin typeface="Calibri" panose="020F0502020204030204"/>
              <a:cs typeface="Calibri"/>
            </a:endParaRPr>
          </a:p>
        </p:txBody>
      </p:sp>
      <p:sp>
        <p:nvSpPr>
          <p:cNvPr id="4" name="Slide Number Placeholder 2">
            <a:extLst>
              <a:ext uri="{FF2B5EF4-FFF2-40B4-BE49-F238E27FC236}">
                <a16:creationId xmlns:a16="http://schemas.microsoft.com/office/drawing/2014/main" id="{312C73ED-0697-43DF-A800-857A58B024EC}"/>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4287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NNDSS Updates and Announcements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7" y="3872887"/>
            <a:ext cx="8430707" cy="2881279"/>
          </a:xfrm>
        </p:spPr>
        <p:txBody>
          <a:bodyPr vert="horz" lIns="91440" tIns="45720" rIns="91440" bIns="45720" rtlCol="0" anchor="t">
            <a:normAutofit/>
          </a:bodyPr>
          <a:lstStyle/>
          <a:p>
            <a:r>
              <a:rPr lang="en-US" dirty="0">
                <a:solidFill>
                  <a:srgbClr val="7BA255"/>
                </a:solidFill>
                <a:latin typeface="Calibri"/>
                <a:cs typeface="Calibri"/>
              </a:rPr>
              <a:t>Michele Hoover, MS</a:t>
            </a:r>
          </a:p>
          <a:p>
            <a:r>
              <a:rPr lang="en-US" b="0" dirty="0">
                <a:solidFill>
                  <a:schemeClr val="tx1"/>
                </a:solidFill>
                <a:latin typeface="Calibri"/>
                <a:cs typeface="Calibri"/>
              </a:rPr>
              <a:t>Data Standardization and Assistance Team</a:t>
            </a:r>
          </a:p>
          <a:p>
            <a:r>
              <a:rPr lang="en-US" b="0" dirty="0">
                <a:solidFill>
                  <a:schemeClr val="tx1"/>
                </a:solidFill>
                <a:latin typeface="Calibri"/>
                <a:cs typeface="Calibri"/>
              </a:rPr>
              <a:t>Center for Surveillance, Epidemiology, and Laboratory Services </a:t>
            </a:r>
          </a:p>
          <a:p>
            <a:pPr>
              <a:lnSpc>
                <a:spcPct val="0"/>
              </a:lnSpc>
            </a:pPr>
            <a:endParaRPr lang="en-US" b="0" dirty="0">
              <a:solidFill>
                <a:schemeClr val="tx1"/>
              </a:solidFill>
              <a:latin typeface="Calibri"/>
              <a:cs typeface="Calibri"/>
            </a:endParaRPr>
          </a:p>
          <a:p>
            <a:r>
              <a:rPr lang="en-US" dirty="0">
                <a:solidFill>
                  <a:srgbClr val="7BA255"/>
                </a:solidFill>
                <a:latin typeface="Calibri"/>
                <a:cs typeface="Calibri"/>
              </a:rPr>
              <a:t>Sara Johnston, MPH</a:t>
            </a:r>
            <a:endParaRPr lang="en-US" dirty="0"/>
          </a:p>
          <a:p>
            <a:r>
              <a:rPr lang="en-US" b="0" dirty="0">
                <a:solidFill>
                  <a:schemeClr val="tx1"/>
                </a:solidFill>
                <a:latin typeface="Calibri"/>
                <a:cs typeface="Calibri"/>
              </a:rPr>
              <a:t>NNDSS Program Lead </a:t>
            </a:r>
          </a:p>
          <a:p>
            <a:r>
              <a:rPr lang="en-US" b="0" dirty="0">
                <a:solidFill>
                  <a:schemeClr val="tx1"/>
                </a:solidFill>
                <a:latin typeface="Calibri"/>
                <a:cs typeface="Calibri"/>
              </a:rPr>
              <a:t>Center for Surveillance, Epidemiology, and Laboratory Services </a:t>
            </a:r>
          </a:p>
          <a:p>
            <a:endParaRPr lang="en-US" dirty="0">
              <a:solidFill>
                <a:schemeClr val="tx1"/>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Center for Surveillance, Epidemiology, and Laboratory Services</a:t>
            </a:r>
          </a:p>
        </p:txBody>
      </p:sp>
    </p:spTree>
    <p:extLst>
      <p:ext uri="{BB962C8B-B14F-4D97-AF65-F5344CB8AC3E}">
        <p14:creationId xmlns:p14="http://schemas.microsoft.com/office/powerpoint/2010/main" val="152654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A7E7E1-5143-4E34-B925-7C89CEC36958}"/>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Questions?</a:t>
            </a:r>
          </a:p>
        </p:txBody>
      </p:sp>
      <p:sp>
        <p:nvSpPr>
          <p:cNvPr id="3" name="Text Placeholder 2">
            <a:extLst>
              <a:ext uri="{FF2B5EF4-FFF2-40B4-BE49-F238E27FC236}">
                <a16:creationId xmlns:a16="http://schemas.microsoft.com/office/drawing/2014/main" id="{39EBE681-3546-46AA-904D-C990CA2873A9}"/>
              </a:ext>
            </a:extLst>
          </p:cNvPr>
          <p:cNvSpPr>
            <a:spLocks noGrp="1"/>
          </p:cNvSpPr>
          <p:nvPr>
            <p:ph type="body" idx="1"/>
          </p:nvPr>
        </p:nvSpPr>
        <p:spPr/>
        <p:txBody>
          <a:bodyPr/>
          <a:lstStyle/>
          <a:p>
            <a:r>
              <a:rPr lang="en-US" dirty="0"/>
              <a:t>edx@cdc.gov</a:t>
            </a:r>
          </a:p>
        </p:txBody>
      </p:sp>
    </p:spTree>
    <p:extLst>
      <p:ext uri="{BB962C8B-B14F-4D97-AF65-F5344CB8AC3E}">
        <p14:creationId xmlns:p14="http://schemas.microsoft.com/office/powerpoint/2010/main" val="2725122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TextBox 2">
            <a:extLst>
              <a:ext uri="{FF2B5EF4-FFF2-40B4-BE49-F238E27FC236}">
                <a16:creationId xmlns:a16="http://schemas.microsoft.com/office/drawing/2014/main" id="{AE7EFABD-073E-7D40-940F-159AACC4E0AF}"/>
              </a:ext>
            </a:extLst>
          </p:cNvPr>
          <p:cNvSpPr txBox="1"/>
          <p:nvPr/>
        </p:nvSpPr>
        <p:spPr>
          <a:xfrm>
            <a:off x="781050" y="459060"/>
            <a:ext cx="10287000" cy="3847207"/>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Subscribe to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monthly NNDSS newsletter, </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Case Surveillance News </a:t>
            </a: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Access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5"/>
              </a:rPr>
              <a:t>NNDSS Technical Resource Center</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Email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hlinkClick r:id="rId6"/>
              </a:rPr>
              <a:t>edx@cdc.gov</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to request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NNDSS technical assistance or begin onboarding HL7 message mapping guides</a:t>
            </a:r>
            <a:endParaRPr kumimoji="0" lang="en-US" sz="2000" b="1" i="0" u="none" strike="noStrike" kern="1200" cap="none" spc="0" normalizeH="0" baseline="0" noProof="0" dirty="0">
              <a:ln>
                <a:noFill/>
              </a:ln>
              <a:solidFill>
                <a:prstClr val="black"/>
              </a:solidFill>
              <a:effectLst/>
              <a:uLnTx/>
              <a:uFillTx/>
              <a:latin typeface="Myriad Web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yriad Web Pro"/>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Next </a:t>
            </a:r>
            <a:r>
              <a:rPr kumimoji="0" lang="en-US" sz="3600" b="1" i="0" u="none" strike="noStrike" kern="1200" cap="none" spc="0" normalizeH="0" baseline="0" noProof="0" dirty="0">
                <a:ln>
                  <a:noFill/>
                </a:ln>
                <a:solidFill>
                  <a:srgbClr val="0563C1"/>
                </a:solidFill>
                <a:effectLst/>
                <a:uLnTx/>
                <a:uFillTx/>
                <a:latin typeface="Calibri" panose="020F0502020204030204"/>
                <a:ea typeface="+mn-ea"/>
                <a:cs typeface="Arial"/>
                <a:sym typeface="Arial"/>
                <a:hlinkClick r:id="rId4">
                  <a:extLst>
                    <a:ext uri="{A12FA001-AC4F-418D-AE19-62706E023703}">
                      <ahyp:hlinkClr xmlns:ahyp="http://schemas.microsoft.com/office/drawing/2018/hyperlinkcolor" val="tx"/>
                    </a:ext>
                  </a:extLst>
                </a:hlinkClick>
              </a:rPr>
              <a:t>NNDSS eSHARE</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October 19, 2021 (more details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2" name="Title 1">
            <a:extLst>
              <a:ext uri="{FF2B5EF4-FFF2-40B4-BE49-F238E27FC236}">
                <a16:creationId xmlns:a16="http://schemas.microsoft.com/office/drawing/2014/main" id="{37EEAE44-FB8A-154C-B7D0-CA685B9A6F66}"/>
              </a:ext>
            </a:extLst>
          </p:cNvPr>
          <p:cNvSpPr>
            <a:spLocks noGrp="1"/>
          </p:cNvSpPr>
          <p:nvPr>
            <p:ph type="title" idx="4294967295"/>
          </p:nvPr>
        </p:nvSpPr>
        <p:spPr>
          <a:xfrm>
            <a:off x="838200" y="353550"/>
            <a:ext cx="10515600" cy="1325563"/>
          </a:xfrm>
        </p:spPr>
        <p:txBody>
          <a:bodyPr>
            <a:normAutofit/>
          </a:bodyPr>
          <a:lstStyle/>
          <a:p>
            <a:r>
              <a:rPr lang="en-US" sz="800" dirty="0">
                <a:solidFill>
                  <a:schemeClr val="bg1"/>
                </a:solidFill>
              </a:rPr>
              <a:t>Next NNDSS Webinar: September 21, 2021</a:t>
            </a:r>
          </a:p>
        </p:txBody>
      </p:sp>
    </p:spTree>
    <p:extLst>
      <p:ext uri="{BB962C8B-B14F-4D97-AF65-F5344CB8AC3E}">
        <p14:creationId xmlns:p14="http://schemas.microsoft.com/office/powerpoint/2010/main" val="111850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descr="As of August 16,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Currently, NJ, GA, and FL are onboarding COVID Lite. &#10;&#10;We now have 28 jurisdictions (shown in light green) sending COVID-19 data via GenV2 and 2 additional jurisdiction (shown in lite blue, TX &amp; CNMI) currently onboarding GenV2 for COVID-19.  We currently, have 2 jurisdictions (shown in dark blue, KY &amp; AK) currently onboarding the COVID-19 MMG. Additionally, we currently have 3 jurisdictions (shown in medium blue, NJ, GA, &amp; IL) currently onboarding COVID Lite.&#10;&#10;Not show on the map are states participating in cohorts that started in February of 2021. &#10;We have 6 NBS states working on the full MMG (AL, ME, MS, NE, TN, VA). Another non-NBS cohort involves 2 states currently sending COVID-19 using GenV2. FL is working on COVID Lite and Oregon the full MMG (all of which currently send data to CDC via GenV2).  &#10;&#10;&#10;&#10;&#10;&#10;">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435726" cy="4530725"/>
          </a:xfrm>
        </p:spPr>
        <p:txBody>
          <a:bodyPr>
            <a:normAutofit/>
          </a:bodyPr>
          <a:lstStyle/>
          <a:p>
            <a:pPr marL="623887" lvl="3" indent="0">
              <a:buNone/>
            </a:pPr>
            <a:endParaRPr lang="en-US" dirty="0"/>
          </a:p>
          <a:p>
            <a:pPr marL="0" lvl="1" indent="0">
              <a:buNone/>
            </a:pPr>
            <a:endParaRPr lang="en-US" dirty="0"/>
          </a:p>
        </p:txBody>
      </p:sp>
      <p:pic>
        <p:nvPicPr>
          <p:cNvPr id="9" name="Picture 2">
            <a:extLst>
              <a:ext uri="{FF2B5EF4-FFF2-40B4-BE49-F238E27FC236}">
                <a16:creationId xmlns:a16="http://schemas.microsoft.com/office/drawing/2014/main" id="{86BAF782-8700-46CC-8F2E-F75410D7466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D2BE7CE-4674-44B7-9077-7164C0FB3D6A}"/>
              </a:ext>
            </a:extLst>
          </p:cNvPr>
          <p:cNvSpPr>
            <a:spLocks noGrp="1"/>
          </p:cNvSpPr>
          <p:nvPr>
            <p:ph type="title" idx="4294967295"/>
          </p:nvPr>
        </p:nvSpPr>
        <p:spPr/>
        <p:txBody>
          <a:bodyPr/>
          <a:lstStyle/>
          <a:p>
            <a:r>
              <a:rPr lang="en-US" dirty="0">
                <a:solidFill>
                  <a:schemeClr val="bg1"/>
                </a:solidFill>
              </a:rPr>
              <a:t>stat</a:t>
            </a:r>
          </a:p>
        </p:txBody>
      </p:sp>
      <p:pic>
        <p:nvPicPr>
          <p:cNvPr id="4" name="Picture 3" descr="Key jurisdiction High level updates since the August 24, 2021 eSHARE:  &#10;As of 9/17 - &#10;Non covid related update - AK new to Onboarding for STD &amp; CS MMGs &#10;________________________________________________________________________________________________________________________&#10;As of September 14,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Currently, NJ, GA, and FL are onboarding COVID Lite. &#10;&#10;We now have 28 jurisdictions (shown in light green) sending COVID-19 data via GenV2 and 2 additional jurisdiction (shown in lite blue, TX &amp; CNMI) currently onboarding GenV2 for COVID-19.  We currently, have 2 jurisdictions (shown in dark blue, KY &amp; AK) currently onboarding the COVID-19 MMG. Additionally, we currently have 3 jurisdictions (shown in medium blue, NJ, GA, &amp; IL) currently onboarding COVID Lite.&#10;&#10;Not show on the map are states participating in cohorts that started in February of 2021. &#10;We have 6 NBS states working on the full MMG (AL, ME, MS, NE, TN, VA). Another non-NBS cohort involves 2 states currently sending COVID-19 using GenV2. FL is working on COVID Lite and Oregon the full MMG (all of which currently send data to CDC via GenV2).  &#10;&#10;&#10;&#10;&#10;&#10;">
            <a:extLst>
              <a:ext uri="{FF2B5EF4-FFF2-40B4-BE49-F238E27FC236}">
                <a16:creationId xmlns:a16="http://schemas.microsoft.com/office/drawing/2014/main" id="{BE9271C5-F8E4-47AB-B22A-12BE9829DE7B}"/>
              </a:ext>
            </a:extLst>
          </p:cNvPr>
          <p:cNvPicPr>
            <a:picLocks noChangeAspect="1"/>
          </p:cNvPicPr>
          <p:nvPr/>
        </p:nvPicPr>
        <p:blipFill>
          <a:blip r:embed="rId4"/>
          <a:stretch>
            <a:fillRect/>
          </a:stretch>
        </p:blipFill>
        <p:spPr>
          <a:xfrm>
            <a:off x="1563330" y="550843"/>
            <a:ext cx="7915275" cy="5476875"/>
          </a:xfrm>
          <a:prstGeom prst="rect">
            <a:avLst/>
          </a:prstGeom>
        </p:spPr>
      </p:pic>
    </p:spTree>
    <p:extLst>
      <p:ext uri="{BB962C8B-B14F-4D97-AF65-F5344CB8AC3E}">
        <p14:creationId xmlns:p14="http://schemas.microsoft.com/office/powerpoint/2010/main" val="401290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787791"/>
            <a:ext cx="11070545" cy="4529796"/>
          </a:xfrm>
        </p:spPr>
        <p:txBody>
          <a:bodyPr vert="horz" lIns="91440" tIns="45720" rIns="91440" bIns="45720" rtlCol="0" anchor="t">
            <a:normAutofit/>
          </a:bodyPr>
          <a:lstStyle/>
          <a:p>
            <a:r>
              <a:rPr lang="en-US" dirty="0"/>
              <a:t>Updated COVID-19 MMG </a:t>
            </a:r>
          </a:p>
          <a:p>
            <a:pPr marL="290195" lvl="1" indent="-290195"/>
            <a:r>
              <a:rPr lang="en-US" dirty="0">
                <a:hlinkClick r:id="rId3"/>
              </a:rPr>
              <a:t>Version 1.1 </a:t>
            </a:r>
            <a:r>
              <a:rPr lang="en-US" dirty="0"/>
              <a:t>most current</a:t>
            </a:r>
            <a:endParaRPr lang="en-US" dirty="0">
              <a:cs typeface="Calibri"/>
            </a:endParaRPr>
          </a:p>
          <a:p>
            <a:pPr marL="290195" lvl="1" indent="-290195"/>
            <a:r>
              <a:rPr lang="en-US" dirty="0"/>
              <a:t>Uses the </a:t>
            </a:r>
            <a:r>
              <a:rPr lang="en-US" dirty="0">
                <a:ea typeface="+mn-lt"/>
                <a:cs typeface="+mn-lt"/>
                <a:hlinkClick r:id="rId4"/>
              </a:rPr>
              <a:t>Version 9</a:t>
            </a:r>
            <a:r>
              <a:rPr lang="en-US" dirty="0"/>
              <a:t> PHIN Vocabulary Access and Distribution System (VADS) Case View </a:t>
            </a:r>
            <a:endParaRPr lang="en-US" dirty="0">
              <a:cs typeface="Calibri" panose="020F0502020204030204"/>
            </a:endParaRPr>
          </a:p>
          <a:p>
            <a:pPr marL="290195" lvl="1" indent="-290195"/>
            <a:r>
              <a:rPr lang="en-US" dirty="0"/>
              <a:t>Adds three data elements</a:t>
            </a:r>
            <a:endParaRPr lang="en-US" dirty="0">
              <a:cs typeface="Calibri"/>
            </a:endParaRPr>
          </a:p>
          <a:p>
            <a:pPr marL="623570" lvl="2"/>
            <a:r>
              <a:rPr lang="en-US" dirty="0"/>
              <a:t>Previously Infected Individual (Yes/No/Unknown; nonrepeating); CDC priority 1</a:t>
            </a:r>
            <a:endParaRPr lang="en-US" dirty="0">
              <a:cs typeface="Calibri"/>
            </a:endParaRPr>
          </a:p>
          <a:p>
            <a:pPr marL="623570" lvl="2"/>
            <a:r>
              <a:rPr lang="en-US" dirty="0"/>
              <a:t>Previous State Case Number (text; repeating element); CDC priority 1</a:t>
            </a:r>
            <a:endParaRPr lang="en-US" dirty="0">
              <a:cs typeface="Calibri"/>
            </a:endParaRPr>
          </a:p>
          <a:p>
            <a:pPr marL="623570" lvl="2"/>
            <a:r>
              <a:rPr lang="en-US" dirty="0"/>
              <a:t>WGS ID Number (text; part of lab repeat); CDC priority 2</a:t>
            </a:r>
            <a:endParaRPr lang="en-US" dirty="0">
              <a:cs typeface="Calibri" panose="020F0502020204030204"/>
            </a:endParaRPr>
          </a:p>
          <a:p>
            <a:pPr marL="623570" lvl="2"/>
            <a:endParaRPr lang="en-US" dirty="0">
              <a:cs typeface="Calibri" panose="020F0502020204030204"/>
            </a:endParaRPr>
          </a:p>
          <a:p>
            <a:pPr marL="290195" lvl="2" indent="0">
              <a:buNone/>
            </a:pPr>
            <a:endParaRPr lang="en-US" dirty="0">
              <a:cs typeface="Calibri" panose="020F0502020204030204"/>
            </a:endParaRPr>
          </a:p>
        </p:txBody>
      </p:sp>
      <p:sp>
        <p:nvSpPr>
          <p:cNvPr id="7" name="TextBox 6">
            <a:extLst>
              <a:ext uri="{FF2B5EF4-FFF2-40B4-BE49-F238E27FC236}">
                <a16:creationId xmlns:a16="http://schemas.microsoft.com/office/drawing/2014/main" id="{5E753ECF-D24E-406C-9110-DDDDBD97BED6}"/>
              </a:ext>
            </a:extLst>
          </p:cNvPr>
          <p:cNvSpPr txBox="1"/>
          <p:nvPr/>
        </p:nvSpPr>
        <p:spPr>
          <a:xfrm>
            <a:off x="-1" y="6231135"/>
            <a:ext cx="10760765" cy="523220"/>
          </a:xfrm>
          <a:prstGeom prst="rect">
            <a:avLst/>
          </a:prstGeom>
          <a:noFill/>
        </p:spPr>
        <p:txBody>
          <a:bodyPr wrap="square">
            <a:spAutoFit/>
          </a:bodyPr>
          <a:lstStyle/>
          <a:p>
            <a:r>
              <a:rPr kumimoji="0" lang="en-US" sz="1400" b="0" i="0" u="none" strike="noStrike" kern="1200" cap="none" spc="0" normalizeH="0" baseline="0" noProof="0" dirty="0">
                <a:ln>
                  <a:noFill/>
                </a:ln>
                <a:solidFill>
                  <a:srgbClr val="000000"/>
                </a:solidFill>
                <a:effectLst/>
                <a:uLnTx/>
                <a:uFillTx/>
                <a:latin typeface="Calibri"/>
                <a:ea typeface="+mn-ea"/>
                <a:cs typeface="Calibri"/>
              </a:rPr>
              <a:t>COVID-19 v1.1 MMG: </a:t>
            </a:r>
            <a:r>
              <a:rPr kumimoji="0" lang="en-US" sz="1400" b="0" i="0" u="none" strike="noStrike" kern="1200" cap="none" spc="0" normalizeH="0" baseline="0" noProof="0" dirty="0">
                <a:ln>
                  <a:noFill/>
                </a:ln>
                <a:solidFill>
                  <a:srgbClr val="000000"/>
                </a:solidFill>
                <a:effectLst/>
                <a:uLnTx/>
                <a:uFillTx/>
                <a:latin typeface="Calibri"/>
                <a:ea typeface="+mn-ea"/>
                <a:cs typeface="Calibri"/>
                <a:hlinkClick r:id="rId3"/>
              </a:rPr>
              <a:t>https://ndc.services.cdc.gov/mmgpage/covid-19-message-mapping-guide/</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p>
          <a:p>
            <a:r>
              <a:rPr kumimoji="0" lang="en-US" sz="1400" b="0" i="0" u="none" strike="noStrike" kern="1200" cap="none" spc="0" normalizeH="0" baseline="0" noProof="0" dirty="0">
                <a:ln>
                  <a:noFill/>
                </a:ln>
                <a:solidFill>
                  <a:srgbClr val="000000"/>
                </a:solidFill>
                <a:effectLst/>
                <a:uLnTx/>
                <a:uFillTx/>
                <a:latin typeface="Calibri"/>
                <a:ea typeface="+mn-ea"/>
                <a:cs typeface="Calibri"/>
              </a:rPr>
              <a:t>PHIN VADS Case View version 9: </a:t>
            </a:r>
            <a:r>
              <a:rPr kumimoji="0" lang="en-US" sz="1400" b="0" i="0" u="none" strike="noStrike" kern="1200" cap="none" spc="0" normalizeH="0" baseline="0" noProof="0" dirty="0">
                <a:ln>
                  <a:noFill/>
                </a:ln>
                <a:solidFill>
                  <a:srgbClr val="000000"/>
                </a:solidFill>
                <a:effectLst/>
                <a:uLnTx/>
                <a:uFillTx/>
                <a:latin typeface="Calibri"/>
                <a:ea typeface="+mn-ea"/>
                <a:cs typeface="Calibri"/>
                <a:hlinkClick r:id="rId4"/>
              </a:rPr>
              <a:t>https://phinvads.cdc.gov/vads/ViewView.action?id=F7DBD780-2301-EC11-81A3-005056ABE2F0</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endParaRPr lang="en-US" dirty="0"/>
          </a:p>
        </p:txBody>
      </p:sp>
      <p:pic>
        <p:nvPicPr>
          <p:cNvPr id="8" name="Picture 2">
            <a:extLst>
              <a:ext uri="{FF2B5EF4-FFF2-40B4-BE49-F238E27FC236}">
                <a16:creationId xmlns:a16="http://schemas.microsoft.com/office/drawing/2014/main" id="{69B0ECE0-2937-4CC6-B760-565CD3D7D89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84E39B70-6546-48C2-A287-6A22E168366D}"/>
              </a:ext>
            </a:extLst>
          </p:cNvPr>
          <p:cNvSpPr txBox="1">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236ADC37-64FA-4DDC-BBF4-E18F2AA0426A}"/>
              </a:ext>
            </a:extLst>
          </p:cNvPr>
          <p:cNvSpPr>
            <a:spLocks noGrp="1"/>
          </p:cNvSpPr>
          <p:nvPr>
            <p:ph type="title" idx="4294967295"/>
          </p:nvPr>
        </p:nvSpPr>
        <p:spPr>
          <a:xfrm>
            <a:off x="5622235" y="62402"/>
            <a:ext cx="10515600" cy="1325563"/>
          </a:xfrm>
        </p:spPr>
        <p:txBody>
          <a:bodyPr/>
          <a:lstStyle/>
          <a:p>
            <a:r>
              <a:rPr lang="en-US" dirty="0">
                <a:solidFill>
                  <a:schemeClr val="bg1"/>
                </a:solidFill>
              </a:rPr>
              <a:t>Updated COVID – 19 MMG </a:t>
            </a:r>
          </a:p>
        </p:txBody>
      </p:sp>
    </p:spTree>
    <p:extLst>
      <p:ext uri="{BB962C8B-B14F-4D97-AF65-F5344CB8AC3E}">
        <p14:creationId xmlns:p14="http://schemas.microsoft.com/office/powerpoint/2010/main" val="105040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787790"/>
            <a:ext cx="11070545" cy="5098003"/>
          </a:xfrm>
        </p:spPr>
        <p:txBody>
          <a:bodyPr vert="horz" lIns="91440" tIns="45720" rIns="91440" bIns="45720" rtlCol="0" anchor="t">
            <a:normAutofit fontScale="92500"/>
          </a:bodyPr>
          <a:lstStyle/>
          <a:p>
            <a:r>
              <a:rPr lang="en-US" dirty="0">
                <a:solidFill>
                  <a:srgbClr val="3F395F"/>
                </a:solidFill>
                <a:latin typeface="+mn-lt"/>
              </a:rPr>
              <a:t>2020 Updated Reconciliation Timeline</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r>
              <a:rPr lang="en-US" sz="2000" dirty="0">
                <a:solidFill>
                  <a:prstClr val="black"/>
                </a:solidFill>
                <a:latin typeface="Calibri" panose="020F0502020204030204"/>
                <a:ea typeface="Calibri" panose="020F0502020204030204" pitchFamily="34" charset="0"/>
                <a:cs typeface="Calibri"/>
              </a:rPr>
              <a:t>10</a:t>
            </a:r>
            <a:r>
              <a:rPr kumimoji="0" lang="en-US" sz="20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/20/2021    Last day for jurisdiction to</a:t>
            </a:r>
          </a:p>
          <a:p>
            <a:pPr marL="1881188" marR="0" lvl="0" indent="-227013" algn="l" defTabSz="914400" rtl="0" eaLnBrk="1" fontAlgn="auto" latinLnBrk="0" hangingPunct="1">
              <a:lnSpc>
                <a:spcPct val="100000"/>
              </a:lnSpc>
              <a:spcBef>
                <a:spcPts val="0"/>
              </a:spcBef>
              <a:spcAft>
                <a:spcPts val="800"/>
              </a:spcAft>
              <a:buClr>
                <a:srgbClr val="0088B7"/>
              </a:buClr>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Request NNDSS Data Management and Reporting (DMR) specialist to </a:t>
            </a:r>
            <a:r>
              <a:rPr lang="en-US" sz="2100" b="0" dirty="0">
                <a:solidFill>
                  <a:prstClr val="black"/>
                </a:solidFill>
                <a:latin typeface="Calibri" panose="020F0502020204030204"/>
                <a:cs typeface="Calibri"/>
              </a:rPr>
              <a:t>“lock” their STD and non-STD data as final</a:t>
            </a:r>
          </a:p>
          <a:p>
            <a:pPr marL="1881188" marR="0" lvl="0" indent="-227013" algn="l" defTabSz="914400" rtl="0" eaLnBrk="1" fontAlgn="auto" latinLnBrk="0" hangingPunct="1">
              <a:lnSpc>
                <a:spcPct val="100000"/>
              </a:lnSpc>
              <a:spcBef>
                <a:spcPts val="0"/>
              </a:spcBef>
              <a:spcAft>
                <a:spcPts val="800"/>
              </a:spcAft>
              <a:buClr>
                <a:srgbClr val="0088B7"/>
              </a:buClr>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Confirm or update 2020 reporting exceptions</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DMR will send a set of updated reconciliation tables for final review by the jurisdiction</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After final review, DMR emails final counts for State/Territorial Epidemiologist signature.</a:t>
            </a:r>
          </a:p>
          <a:p>
            <a:pPr marL="1028700" lvl="3" indent="-342900">
              <a:lnSpc>
                <a:spcPct val="100000"/>
              </a:lnSpc>
              <a:spcBef>
                <a:spcPts val="0"/>
              </a:spcBef>
              <a:spcAft>
                <a:spcPts val="800"/>
              </a:spcAft>
              <a:buClr>
                <a:srgbClr val="0088B7"/>
              </a:buClr>
              <a:buSzPct val="150000"/>
              <a:tabLst>
                <a:tab pos="1471613" algn="l"/>
              </a:tabLst>
              <a:defRPr/>
            </a:pPr>
            <a:endParaRPr kumimoji="0" lang="en-US" sz="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endParaRPr>
          </a:p>
          <a:p>
            <a:pPr marL="1028700" lvl="3" indent="-342900">
              <a:lnSpc>
                <a:spcPct val="100000"/>
              </a:lnSpc>
              <a:spcBef>
                <a:spcPts val="0"/>
              </a:spcBef>
              <a:spcAft>
                <a:spcPts val="800"/>
              </a:spcAft>
              <a:buClr>
                <a:srgbClr val="0088B7"/>
              </a:buClr>
              <a:buSzPct val="126000"/>
              <a:tabLst>
                <a:tab pos="1471613" algn="l"/>
              </a:tabLst>
              <a:defRPr/>
            </a:pPr>
            <a:endParaRPr kumimoji="0" lang="en-US" sz="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368425" algn="l"/>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11/15/2021    Last day for State/Territorial Epidemiologists to email final signature reports back to CDC.</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368425" algn="l"/>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Last day for jurisdictions to submit final 2020 NNDSS aggregate COVID-19 case counts.</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defRPr/>
            </a:pPr>
            <a:endParaRPr kumimoji="0" lang="en-US" sz="18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368425" algn="l"/>
                <a:tab pos="1484313" algn="l"/>
              </a:tabLst>
              <a:defRPr/>
            </a:pPr>
            <a:r>
              <a:rPr lang="en-US" sz="2000" b="0" dirty="0">
                <a:solidFill>
                  <a:prstClr val="black"/>
                </a:solidFill>
                <a:latin typeface="Calibri" panose="020F0502020204030204"/>
                <a:ea typeface="Calibri" panose="020F0502020204030204" pitchFamily="34" charset="0"/>
                <a:cs typeface="Calibri"/>
              </a:rPr>
              <a:t>Spring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2022	  Publish the final 2020 NNDSS tables on CDC WONDER</a:t>
            </a:r>
          </a:p>
        </p:txBody>
      </p:sp>
      <p:sp>
        <p:nvSpPr>
          <p:cNvPr id="6" name="Slide Number Placeholder 2">
            <a:extLst>
              <a:ext uri="{FF2B5EF4-FFF2-40B4-BE49-F238E27FC236}">
                <a16:creationId xmlns:a16="http://schemas.microsoft.com/office/drawing/2014/main" id="{84E39B70-6546-48C2-A287-6A22E168366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2">
            <a:extLst>
              <a:ext uri="{FF2B5EF4-FFF2-40B4-BE49-F238E27FC236}">
                <a16:creationId xmlns:a16="http://schemas.microsoft.com/office/drawing/2014/main" id="{33851819-8CEE-4696-A543-80642210ED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calendar&#10;&#10;Description automatically generated">
            <a:extLst>
              <a:ext uri="{FF2B5EF4-FFF2-40B4-BE49-F238E27FC236}">
                <a16:creationId xmlns:a16="http://schemas.microsoft.com/office/drawing/2014/main" id="{2284C7AC-9F3F-4810-B225-597205C21EA2}"/>
              </a:ext>
            </a:extLst>
          </p:cNvPr>
          <p:cNvPicPr>
            <a:picLocks noChangeAspect="1"/>
          </p:cNvPicPr>
          <p:nvPr/>
        </p:nvPicPr>
        <p:blipFill>
          <a:blip r:embed="rId4"/>
          <a:stretch>
            <a:fillRect/>
          </a:stretch>
        </p:blipFill>
        <p:spPr>
          <a:xfrm>
            <a:off x="10005847" y="70467"/>
            <a:ext cx="2102069" cy="1751724"/>
          </a:xfrm>
          <a:prstGeom prst="rect">
            <a:avLst/>
          </a:prstGeom>
        </p:spPr>
      </p:pic>
    </p:spTree>
    <p:extLst>
      <p:ext uri="{BB962C8B-B14F-4D97-AF65-F5344CB8AC3E}">
        <p14:creationId xmlns:p14="http://schemas.microsoft.com/office/powerpoint/2010/main" val="316258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732212" y="219765"/>
            <a:ext cx="10515600" cy="1325563"/>
          </a:xfrm>
        </p:spPr>
        <p:txBody>
          <a:bodyPr/>
          <a:lstStyle/>
          <a:p>
            <a:r>
              <a:rPr lang="en-US" dirty="0">
                <a:solidFill>
                  <a:srgbClr val="3F395F"/>
                </a:solidFill>
              </a:rPr>
              <a:t>Process for Final 2020 NNDSS COVID-19 Data</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732212" y="1396639"/>
            <a:ext cx="10621588" cy="49597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Final 2020 NNDSS data for COVID-19 will not be reconciled</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Jurisdictions provide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sym typeface="Arial"/>
              </a:rPr>
              <a:t>aggregate counts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for the 2020 annual NNDSS publication</a:t>
            </a:r>
          </a:p>
          <a:p>
            <a:pPr marL="676275" marR="0" lvl="2" indent="-342900" algn="l" defTabSz="914400" rtl="0" eaLnBrk="1" fontAlgn="auto" latinLnBrk="0" hangingPunct="1">
              <a:lnSpc>
                <a:spcPct val="100000"/>
              </a:lnSpc>
              <a:spcBef>
                <a:spcPts val="600"/>
              </a:spcBef>
              <a:spcAft>
                <a:spcPts val="600"/>
              </a:spcAft>
              <a:buClr>
                <a:srgbClr val="69214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Provide counts for confirmed and probable cases </a:t>
            </a:r>
          </a:p>
          <a:p>
            <a:pPr marL="676275" marR="0" lvl="2" indent="-342900" algn="l" defTabSz="914400" rtl="0" eaLnBrk="1" fontAlgn="auto" latinLnBrk="0" hangingPunct="1">
              <a:lnSpc>
                <a:spcPct val="100000"/>
              </a:lnSpc>
              <a:spcBef>
                <a:spcPts val="600"/>
              </a:spcBef>
              <a:spcAft>
                <a:spcPts val="600"/>
              </a:spcAft>
              <a:buClr>
                <a:srgbClr val="69214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Enter into web form hosted on the CDC Epi Info™ Secure Web Survey system</a:t>
            </a: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Excel worksheet with instructions will help you prepare your data</a:t>
            </a: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sym typeface="Arial"/>
              </a:rPr>
              <a:t>NNDSS team will email Epi Info™ web form link to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State/Territorial Epidemiologist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sym typeface="Arial"/>
            </a:endParaRP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State/Territorial Epidemiologist will sign off on the aggregate counts in Epi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sym typeface="Arial"/>
              </a:rPr>
              <a:t>Info™ </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Deadline for submitting data and “sign off” is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Monday, November 15, 2021</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a:sym typeface="Arial"/>
            </a:endParaRPr>
          </a:p>
        </p:txBody>
      </p:sp>
      <p:pic>
        <p:nvPicPr>
          <p:cNvPr id="5" name="Picture 2">
            <a:extLst>
              <a:ext uri="{FF2B5EF4-FFF2-40B4-BE49-F238E27FC236}">
                <a16:creationId xmlns:a16="http://schemas.microsoft.com/office/drawing/2014/main" id="{35988CA5-8461-41AF-AC9E-29B70172249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094" y="5608792"/>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C5FFFBE8-59C4-4DBA-A72E-84CBE5256679}"/>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descr="A picture containing calendar&#10;&#10;Description automatically generated">
            <a:extLst>
              <a:ext uri="{FF2B5EF4-FFF2-40B4-BE49-F238E27FC236}">
                <a16:creationId xmlns:a16="http://schemas.microsoft.com/office/drawing/2014/main" id="{74346E90-767C-4D08-8883-7B2AB602D6A7}"/>
              </a:ext>
            </a:extLst>
          </p:cNvPr>
          <p:cNvPicPr>
            <a:picLocks noChangeAspect="1"/>
          </p:cNvPicPr>
          <p:nvPr/>
        </p:nvPicPr>
        <p:blipFill>
          <a:blip r:embed="rId4"/>
          <a:stretch>
            <a:fillRect/>
          </a:stretch>
        </p:blipFill>
        <p:spPr>
          <a:xfrm>
            <a:off x="10005847" y="70467"/>
            <a:ext cx="2102069" cy="1751724"/>
          </a:xfrm>
          <a:prstGeom prst="rect">
            <a:avLst/>
          </a:prstGeom>
        </p:spPr>
      </p:pic>
    </p:spTree>
    <p:extLst>
      <p:ext uri="{BB962C8B-B14F-4D97-AF65-F5344CB8AC3E}">
        <p14:creationId xmlns:p14="http://schemas.microsoft.com/office/powerpoint/2010/main" val="2893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type="title" idx="4294967295"/>
          </p:nvPr>
        </p:nvSpPr>
        <p:spPr>
          <a:xfrm>
            <a:off x="576263" y="787400"/>
            <a:ext cx="6257925" cy="5770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3F395F"/>
                </a:solidFill>
                <a:effectLst/>
                <a:uLnTx/>
                <a:uFillTx/>
                <a:latin typeface="+mn-lt"/>
                <a:ea typeface="+mn-ea"/>
                <a:cs typeface="+mn-cs"/>
              </a:rPr>
              <a:t>   Reminder: Message Validation, Processing, and Provisioning System (MVPS) Portal Open Forum</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en-US" sz="100" b="1" i="0" u="none" strike="noStrike" kern="1200" cap="none" spc="0" normalizeH="0" baseline="0" noProof="0" dirty="0">
              <a:ln>
                <a:noFill/>
              </a:ln>
              <a:solidFill>
                <a:srgbClr val="3F395F"/>
              </a:solidFill>
              <a:effectLst/>
              <a:uLnTx/>
              <a:uFillTx/>
              <a:latin typeface="+mn-lt"/>
              <a:ea typeface="+mn-ea"/>
              <a:cs typeface="+mn-cs"/>
            </a:endParaRPr>
          </a:p>
          <a:p>
            <a:pPr marL="290513" marR="0" lvl="1" indent="-290513" algn="l" defTabSz="914400" rtl="0" eaLnBrk="1" fontAlgn="auto" latinLnBrk="0" hangingPunct="1">
              <a:lnSpc>
                <a:spcPct val="90000"/>
              </a:lnSpc>
              <a:spcBef>
                <a:spcPts val="6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NNDSS is offering its final Q&amp;A session to further assist jurisdictions with changes to MVPS</a:t>
            </a:r>
          </a:p>
          <a:p>
            <a:pPr marL="623888" lvl="1" indent="-333375" algn="l" rtl="0">
              <a:lnSpc>
                <a:spcPct val="90000"/>
              </a:lnSpc>
              <a:spcBef>
                <a:spcPts val="600"/>
              </a:spcBef>
              <a:spcAft>
                <a:spcPts val="600"/>
              </a:spcAft>
              <a:buClr>
                <a:srgbClr val="692145"/>
              </a:buClr>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September 28, 2021 – 4:00pm EDT</a:t>
            </a:r>
          </a:p>
          <a:p>
            <a:pPr marL="914400" marR="0" lvl="3" indent="-231775"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914400" marR="0" lvl="3" indent="-231775"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Yellow and blue symbols">
            <a:extLst>
              <a:ext uri="{FF2B5EF4-FFF2-40B4-BE49-F238E27FC236}">
                <a16:creationId xmlns:a16="http://schemas.microsoft.com/office/drawing/2014/main" id="{D130E0BB-79AD-4EAA-8420-B10169D88C72}"/>
              </a:ext>
            </a:extLst>
          </p:cNvPr>
          <p:cNvPicPr>
            <a:picLocks noChangeAspect="1"/>
          </p:cNvPicPr>
          <p:nvPr/>
        </p:nvPicPr>
        <p:blipFill>
          <a:blip r:embed="rId3">
            <a:extLst>
              <a:ext uri="{28A0092B-C50C-407E-A947-70E740481C1C}">
                <a14:useLocalDpi xmlns:a14="http://schemas.microsoft.com/office/drawing/2010/main" val="0"/>
              </a:ext>
            </a:extLst>
          </a:blip>
          <a:srcRect t="2157" b="2157"/>
          <a:stretch/>
        </p:blipFill>
        <p:spPr>
          <a:xfrm>
            <a:off x="7234447" y="-1"/>
            <a:ext cx="4957554" cy="3628571"/>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7277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Improvements to the HL7 MMG Onboarding Process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7" y="4068830"/>
            <a:ext cx="8430707" cy="1030708"/>
          </a:xfrm>
        </p:spPr>
        <p:txBody>
          <a:bodyPr vert="horz" lIns="91440" tIns="45720" rIns="91440" bIns="45720" rtlCol="0" anchor="t">
            <a:normAutofit fontScale="92500" lnSpcReduction="20000"/>
          </a:bodyPr>
          <a:lstStyle/>
          <a:p>
            <a:r>
              <a:rPr lang="en-US" dirty="0">
                <a:solidFill>
                  <a:srgbClr val="7BA255"/>
                </a:solidFill>
                <a:latin typeface="Calibri"/>
                <a:cs typeface="Calibri"/>
              </a:rPr>
              <a:t>Danielle Tack, DVM, MPVM, DACVPM</a:t>
            </a:r>
            <a:endParaRPr lang="en-US" dirty="0">
              <a:solidFill>
                <a:srgbClr val="7BA255"/>
              </a:solidFill>
            </a:endParaRPr>
          </a:p>
          <a:p>
            <a:r>
              <a:rPr lang="en-US" b="0" dirty="0">
                <a:solidFill>
                  <a:schemeClr val="tx1"/>
                </a:solidFill>
                <a:latin typeface="Calibri"/>
                <a:cs typeface="Calibri"/>
              </a:rPr>
              <a:t>Lead, Data Standardization and Assistance Team</a:t>
            </a:r>
          </a:p>
          <a:p>
            <a:r>
              <a:rPr lang="en-US" b="0" dirty="0">
                <a:solidFill>
                  <a:schemeClr val="tx1"/>
                </a:solidFill>
                <a:latin typeface="Calibri"/>
                <a:cs typeface="Calibri"/>
              </a:rPr>
              <a:t>Center for Surveillance, Epidemiology, and Laboratory Services </a:t>
            </a:r>
          </a:p>
          <a:p>
            <a:endParaRPr lang="en-US" dirty="0">
              <a:solidFill>
                <a:schemeClr val="tx1"/>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Center for Surveillance, Epidemiology, and Laboratory Services</a:t>
            </a:r>
          </a:p>
        </p:txBody>
      </p:sp>
    </p:spTree>
    <p:extLst>
      <p:ext uri="{BB962C8B-B14F-4D97-AF65-F5344CB8AC3E}">
        <p14:creationId xmlns:p14="http://schemas.microsoft.com/office/powerpoint/2010/main" val="87655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81ca42d-3f97-4fd3-b254-bd4c63b39db0">
      <UserInfo>
        <DisplayName>Landon, Alexander (CDC/DDPHSS/CSELS/DHIS)</DisplayName>
        <AccountId>42</AccountId>
        <AccountType/>
      </UserInfo>
      <UserInfo>
        <DisplayName>Hoover, Michele (CDC/DDPHSS/CSELS/DHIS)</DisplayName>
        <AccountId>23</AccountId>
        <AccountType/>
      </UserInfo>
      <UserInfo>
        <DisplayName>Johnston, Sara (CDC/DDPHSS/CSELS/DHIS)</DisplayName>
        <AccountId>28</AccountId>
        <AccountType/>
      </UserInfo>
      <UserInfo>
        <DisplayName>Bastin, Lisa H. (CDC/DDPHSS/CSELS/DHIS)</DisplayName>
        <AccountId>53</AccountId>
        <AccountType/>
      </UserInfo>
      <UserInfo>
        <DisplayName>Strine, Tara (CDC/DDPHSS/CSELS/DHIS)</DisplayName>
        <AccountId>54</AccountId>
        <AccountType/>
      </UserInfo>
      <UserInfo>
        <DisplayName>Helmus, Lesliann E. (CDC/DDPHSS/CSELS/DHIS)</DisplayName>
        <AccountId>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9" ma:contentTypeDescription="Create a new document." ma:contentTypeScope="" ma:versionID="ddeab0cd8a7d3088ab698a02bbbdc7c4">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d624d0d869447f4a069d5fc5deb54099"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EE5323-C354-4988-85CA-7879DC87F2E5}">
  <ds:schemaRefs>
    <ds:schemaRef ds:uri="http://schemas.microsoft.com/sharepoint/v3/contenttype/forms"/>
  </ds:schemaRefs>
</ds:datastoreItem>
</file>

<file path=customXml/itemProps2.xml><?xml version="1.0" encoding="utf-8"?>
<ds:datastoreItem xmlns:ds="http://schemas.openxmlformats.org/officeDocument/2006/customXml" ds:itemID="{CBC8682A-82B1-47FF-AFD9-3011AECF3453}">
  <ds:schemaRefs>
    <ds:schemaRef ds:uri="http://schemas.microsoft.com/office/infopath/2007/PartnerControls"/>
    <ds:schemaRef ds:uri="http://schemas.microsoft.com/office/2006/documentManagement/types"/>
    <ds:schemaRef ds:uri="http://purl.org/dc/terms/"/>
    <ds:schemaRef ds:uri="381ca42d-3f97-4fd3-b254-bd4c63b39db0"/>
    <ds:schemaRef ds:uri="http://schemas.microsoft.com/office/2006/metadata/properties"/>
    <ds:schemaRef ds:uri="http://purl.org/dc/dcmitype/"/>
    <ds:schemaRef ds:uri="http://purl.org/dc/elements/1.1/"/>
    <ds:schemaRef ds:uri="79461409-555e-487c-9fe4-4566925eae7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9B5AFA4-7CFE-45FC-8736-218C42A8DC9D}">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635</TotalTime>
  <Words>1296</Words>
  <Application>Microsoft Office PowerPoint</Application>
  <PresentationFormat>Widescreen</PresentationFormat>
  <Paragraphs>285</Paragraphs>
  <Slides>31</Slides>
  <Notes>30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31</vt:i4>
      </vt:variant>
    </vt:vector>
  </HeadingPairs>
  <TitlesOfParts>
    <vt:vector size="46" baseType="lpstr">
      <vt:lpstr>Arial</vt:lpstr>
      <vt:lpstr>Calibri</vt:lpstr>
      <vt:lpstr>Calibri Light</vt:lpstr>
      <vt:lpstr>Courier New</vt:lpstr>
      <vt:lpstr>Myriad Web Pro</vt:lpstr>
      <vt:lpstr>Noto Sans Symbols</vt:lpstr>
      <vt:lpstr>Open Sans</vt:lpstr>
      <vt:lpstr>Segoe Print</vt:lpstr>
      <vt:lpstr>Wingdings</vt:lpstr>
      <vt:lpstr>Office Theme</vt:lpstr>
      <vt:lpstr>20_NCEH_ATSDR_combined</vt:lpstr>
      <vt:lpstr>35_NCEH_ATSDR_combined</vt:lpstr>
      <vt:lpstr>2_Office Theme</vt:lpstr>
      <vt:lpstr>1_Office Theme</vt:lpstr>
      <vt:lpstr>3_Office Theme</vt:lpstr>
      <vt:lpstr>National Notifiable Diseases Surveillance System (NNDSS)  eSHARE September Webinar  </vt:lpstr>
      <vt:lpstr>Agenda</vt:lpstr>
      <vt:lpstr>NNDSS Updates and Announcements</vt:lpstr>
      <vt:lpstr>stat</vt:lpstr>
      <vt:lpstr>Updated COVID – 19 MMG </vt:lpstr>
      <vt:lpstr>6</vt:lpstr>
      <vt:lpstr>Process for Final 2020 NNDSS COVID-19 Data</vt:lpstr>
      <vt:lpstr>   Reminder: Message Validation, Processing, and Provisioning System (MVPS) Portal Open Forum  NNDSS is offering its final Q&amp;A session to further assist jurisdictions with changes to MVPS September 28, 2021 – 4:00pm EDT  </vt:lpstr>
      <vt:lpstr>Improvements to the HL7 MMG Onboarding Process</vt:lpstr>
      <vt:lpstr>Project Goals</vt:lpstr>
      <vt:lpstr>11</vt:lpstr>
      <vt:lpstr>12</vt:lpstr>
      <vt:lpstr>13</vt:lpstr>
      <vt:lpstr>14</vt:lpstr>
      <vt:lpstr>Proposed Changes</vt:lpstr>
      <vt:lpstr>MMG Implementation Overview</vt:lpstr>
      <vt:lpstr>MMG Implementation Overview</vt:lpstr>
      <vt:lpstr>High-Level NNDSS Onboarding Overview</vt:lpstr>
      <vt:lpstr>19</vt:lpstr>
      <vt:lpstr>High-Level NNDSS Onboarding Overview</vt:lpstr>
      <vt:lpstr>21</vt:lpstr>
      <vt:lpstr>High-Level NNDSS Onboarding Overview</vt:lpstr>
      <vt:lpstr>23</vt:lpstr>
      <vt:lpstr>High-Level NNDSS Onboarding Overview</vt:lpstr>
      <vt:lpstr>25</vt:lpstr>
      <vt:lpstr>High-Level NNDSS Transition to Routine Notifications MVPS Dashboard for New HL7 Messages</vt:lpstr>
      <vt:lpstr>High-Level NNDSS Transition to Routine Notifications MVPS Dashboard for New HL7 Messages</vt:lpstr>
      <vt:lpstr>High-Level NNDSS Transition to Routine Notifications MVPS Dashboard for GenV2 to Condition-Specific Guide</vt:lpstr>
      <vt:lpstr>29</vt:lpstr>
      <vt:lpstr>Questions?</vt:lpstr>
      <vt:lpstr>Next NNDSS Webinar: September 21, 2021</vt:lpstr>
    </vt:vector>
  </TitlesOfParts>
  <Company>Centers for Disease Control and Prevention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September 2021</dc:title>
  <dc:subject>Improvements to the HL7 Message Mapping Guide Onboarding Process</dc:subject>
  <dc:creator>CDC</dc:creator>
  <cp:keywords>eSHARE, NNDSS, National Notifiable Diseases Surveillance System, Data Reconciliation,Case Notification Activities,  NNDSS Data Reconciliation, Tables for National Notifiable Infectious Diseases, Data Processing, MVPS, Message, Validation,Provisioning, and Processing System, Coronavirus disease 2019, COVID-19, Aggregate, Version 9,  State/Territorial Epidemiologists, case counts, CDC Wonder, MVPS Portal, MVPS Dashboard, Year to date, YTD, DMR, Data Management and Reporting, State Epi, 2020 reporting exceptions, lock, unlock, Reconciliation Tips, data elements, confirmed, probable, aggregate counts, final counts, total cases, NNDSS annual tables, Epi Info, Web Form, COVID-19 data, Message Mapping Guide, MMG, Onboarding, HL7, Health Level 7, streamlined, data, MMG requirements, Improvements, Clear Expecations, Reduced Onboarding Time, MMG Implementation, Pre onboarding, Routine Notfications, Cutover to Production, Production, Test Messages, Limited Production Messages, environment, edx, electronic data exchange, message review, onboarding specialists, errors, warnings, process</cp:keywords>
  <cp:lastModifiedBy>Laspina, Michael (CDC/DDPHSS/CSELS/DHIS)</cp:lastModifiedBy>
  <cp:revision>25</cp:revision>
  <dcterms:created xsi:type="dcterms:W3CDTF">2019-05-15T14:14:43Z</dcterms:created>
  <dcterms:modified xsi:type="dcterms:W3CDTF">2021-10-21T15:54:21Z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0x01010038A0D9F98F048A4897E4A08E0AF13FAF</vt:lpwstr>
  </property>
  <property fmtid="{D5CDD505-2E9C-101B-9397-08002B2CF9AE}" pid="3" name="MSIP_Label_7b94a7b8-f06c-4dfe-bdcc-9b548fd58c31_Enabled">
    <vt:lpwstr>true</vt:lpwstr>
  </property>
  <property fmtid="{D5CDD505-2E9C-101B-9397-08002B2CF9AE}" pid="4" name="MSIP_Label_7b94a7b8-f06c-4dfe-bdcc-9b548fd58c31_SetDate">
    <vt:lpwstr>2020-12-15T23:05:15Z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718ba122-f59b-433c-9a0d-cbe8015bd750</vt:lpwstr>
  </property>
  <property fmtid="{D5CDD505-2E9C-101B-9397-08002B2CF9AE}" pid="9" name="MSIP_Label_7b94a7b8-f06c-4dfe-bdcc-9b548fd58c31_ContentBits">
    <vt:lpwstr>0</vt:lpwstr>
  </property>
  <property fmtid="{D5CDD505-2E9C-101B-9397-08002B2CF9AE}" pid="10" name="_dlc_DocIdItemGuid">
    <vt:lpwstr>d1ba42dc-758b-48e8-a099-afc64271a614</vt:lpwstr>
  </property>
</Properties>
</file>