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4" r:id="rId6"/>
  </p:sldMasterIdLst>
  <p:notesMasterIdLst>
    <p:notesMasterId r:id="rId49"/>
  </p:notesMasterIdLst>
  <p:sldIdLst>
    <p:sldId id="4695" r:id="rId7"/>
    <p:sldId id="258" r:id="rId8"/>
    <p:sldId id="279" r:id="rId9"/>
    <p:sldId id="4710" r:id="rId10"/>
    <p:sldId id="4711" r:id="rId11"/>
    <p:sldId id="328" r:id="rId12"/>
    <p:sldId id="4707" r:id="rId13"/>
    <p:sldId id="281" r:id="rId14"/>
    <p:sldId id="267" r:id="rId15"/>
    <p:sldId id="308" r:id="rId16"/>
    <p:sldId id="307" r:id="rId17"/>
    <p:sldId id="261" r:id="rId18"/>
    <p:sldId id="300" r:id="rId19"/>
    <p:sldId id="299" r:id="rId20"/>
    <p:sldId id="271" r:id="rId21"/>
    <p:sldId id="298" r:id="rId22"/>
    <p:sldId id="301" r:id="rId23"/>
    <p:sldId id="302" r:id="rId24"/>
    <p:sldId id="316" r:id="rId25"/>
    <p:sldId id="313" r:id="rId26"/>
    <p:sldId id="314" r:id="rId27"/>
    <p:sldId id="315" r:id="rId28"/>
    <p:sldId id="273" r:id="rId29"/>
    <p:sldId id="274" r:id="rId30"/>
    <p:sldId id="282" r:id="rId31"/>
    <p:sldId id="277" r:id="rId32"/>
    <p:sldId id="317" r:id="rId33"/>
    <p:sldId id="322" r:id="rId34"/>
    <p:sldId id="286" r:id="rId35"/>
    <p:sldId id="330" r:id="rId36"/>
    <p:sldId id="287" r:id="rId37"/>
    <p:sldId id="4698" r:id="rId38"/>
    <p:sldId id="4712" r:id="rId39"/>
    <p:sldId id="329" r:id="rId40"/>
    <p:sldId id="4713" r:id="rId41"/>
    <p:sldId id="4714" r:id="rId42"/>
    <p:sldId id="4715" r:id="rId43"/>
    <p:sldId id="4716" r:id="rId44"/>
    <p:sldId id="4717" r:id="rId45"/>
    <p:sldId id="4718" r:id="rId46"/>
    <p:sldId id="278" r:id="rId47"/>
    <p:sldId id="32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Carter" initials="KC" lastIdx="22" clrIdx="0">
    <p:extLst>
      <p:ext uri="{19B8F6BF-5375-455C-9EA6-DF929625EA0E}">
        <p15:presenceInfo xmlns:p15="http://schemas.microsoft.com/office/powerpoint/2012/main" userId="c9d4980b7e5c8fe6" providerId="Windows Live"/>
      </p:ext>
    </p:extLst>
  </p:cmAuthor>
  <p:cmAuthor id="2" name="Landon, Alexander (CDC/DDPHSS/CSELS/DHIS)" initials="LA(" lastIdx="33" clrIdx="1">
    <p:extLst>
      <p:ext uri="{19B8F6BF-5375-455C-9EA6-DF929625EA0E}">
        <p15:presenceInfo xmlns:p15="http://schemas.microsoft.com/office/powerpoint/2012/main" userId="S::vvs8@cdc.gov::b09320f4-f070-4dda-b5ce-579581d3ab09" providerId="AD"/>
      </p:ext>
    </p:extLst>
  </p:cmAuthor>
  <p:cmAuthor id="3" name="Carter, Karen (CDC/DDPHSS/CSELS/DHIS) (CTR)" initials="C(" lastIdx="16" clrIdx="2">
    <p:extLst>
      <p:ext uri="{19B8F6BF-5375-455C-9EA6-DF929625EA0E}">
        <p15:presenceInfo xmlns:p15="http://schemas.microsoft.com/office/powerpoint/2012/main" userId="S::qqg9@cdc.gov::fe854721-d07f-44f9-977c-55d14e1c6f28" providerId="AD"/>
      </p:ext>
    </p:extLst>
  </p:cmAuthor>
  <p:cmAuthor id="4" name="Onweh, Diana H. (CDC/DDPHSS/CSELS/DHIS)" initials="O(" lastIdx="21" clrIdx="3">
    <p:extLst>
      <p:ext uri="{19B8F6BF-5375-455C-9EA6-DF929625EA0E}">
        <p15:presenceInfo xmlns:p15="http://schemas.microsoft.com/office/powerpoint/2012/main" userId="S::onw1@cdc.gov::74d4b1ea-eee4-4fe9-9bad-6813f4c2f536" providerId="AD"/>
      </p:ext>
    </p:extLst>
  </p:cmAuthor>
  <p:cmAuthor id="5" name="Jajosky, Ruth Ann (CDC/DDPHSS/CSELS/DHIS)" initials="J(" lastIdx="24" clrIdx="4">
    <p:extLst>
      <p:ext uri="{19B8F6BF-5375-455C-9EA6-DF929625EA0E}">
        <p15:presenceInfo xmlns:p15="http://schemas.microsoft.com/office/powerpoint/2012/main" userId="S::raj3@cdc.gov::72e8cd74-b9f9-4b95-8177-90b4f6b9de69" providerId="AD"/>
      </p:ext>
    </p:extLst>
  </p:cmAuthor>
  <p:cmAuthor id="6" name="Adams, Deborah A. (CDC/DDPHSS/CSELS/DHIS)" initials="A(" lastIdx="4" clrIdx="5">
    <p:extLst>
      <p:ext uri="{19B8F6BF-5375-455C-9EA6-DF929625EA0E}">
        <p15:presenceInfo xmlns:p15="http://schemas.microsoft.com/office/powerpoint/2012/main" userId="S::daa2@cdc.gov::4f1f8c39-2e46-4b41-aed1-c9833be2dc77" providerId="AD"/>
      </p:ext>
    </p:extLst>
  </p:cmAuthor>
  <p:cmAuthor id="7" name="Carey, Delicia (CDC/DDPHSS/CSELS/DHIS)" initials="C(" lastIdx="7" clrIdx="6">
    <p:extLst>
      <p:ext uri="{19B8F6BF-5375-455C-9EA6-DF929625EA0E}">
        <p15:presenceInfo xmlns:p15="http://schemas.microsoft.com/office/powerpoint/2012/main" userId="S::exo8@cdc.gov::bdbf39a4-e03b-40e4-b508-2869a19b044c" providerId="AD"/>
      </p:ext>
    </p:extLst>
  </p:cmAuthor>
  <p:cmAuthor id="8" name="Helmus, Lesliann E. (CDC/DDPHSS/CSELS/DHIS)" initials="HLE(" lastIdx="14" clrIdx="7">
    <p:extLst>
      <p:ext uri="{19B8F6BF-5375-455C-9EA6-DF929625EA0E}">
        <p15:presenceInfo xmlns:p15="http://schemas.microsoft.com/office/powerpoint/2012/main" userId="S::lth7@cdc.gov::146eb41b-cd7a-4845-8c9f-18d5f43d2d11" providerId="AD"/>
      </p:ext>
    </p:extLst>
  </p:cmAuthor>
  <p:cmAuthor id="9" name="Bastin, Lisa H. (CDC/DDPHSS/CSELS/DHIS)" initials="B(" lastIdx="10" clrIdx="8">
    <p:extLst>
      <p:ext uri="{19B8F6BF-5375-455C-9EA6-DF929625EA0E}">
        <p15:presenceInfo xmlns:p15="http://schemas.microsoft.com/office/powerpoint/2012/main" userId="S::gnh1@cdc.gov::6fdd4b8c-193e-4084-8c4c-6d1bdda0752a" providerId="AD"/>
      </p:ext>
    </p:extLst>
  </p:cmAuthor>
  <p:cmAuthor id="10" name="Robinson, Tamara (CDC/DDPHSS/CSELS/DHIS) (CTR)" initials="R(" lastIdx="54" clrIdx="9">
    <p:extLst>
      <p:ext uri="{19B8F6BF-5375-455C-9EA6-DF929625EA0E}">
        <p15:presenceInfo xmlns:p15="http://schemas.microsoft.com/office/powerpoint/2012/main" userId="S::okf9@cdc.gov::a16a7704-10a4-405e-9d16-ecfeead0d373" providerId="AD"/>
      </p:ext>
    </p:extLst>
  </p:cmAuthor>
  <p:cmAuthor id="11" name="Tack, Danielle (CDC/DDPHSS/CSELS/DHIS)" initials="T(" lastIdx="30" clrIdx="10">
    <p:extLst>
      <p:ext uri="{19B8F6BF-5375-455C-9EA6-DF929625EA0E}">
        <p15:presenceInfo xmlns:p15="http://schemas.microsoft.com/office/powerpoint/2012/main" userId="S::dot7@cdc.gov::c466bcf8-0f3d-4789-a510-d6af4bb59968" providerId="AD"/>
      </p:ext>
    </p:extLst>
  </p:cmAuthor>
  <p:cmAuthor id="12" name="Johnston, Sara (CDC/DDPHSS/CSELS/DHIS)" initials="JS(" lastIdx="32" clrIdx="11">
    <p:extLst>
      <p:ext uri="{19B8F6BF-5375-455C-9EA6-DF929625EA0E}">
        <p15:presenceInfo xmlns:p15="http://schemas.microsoft.com/office/powerpoint/2012/main" userId="S::vqg0@cdc.gov::bd0c3462-f13f-4b10-85a9-b365bf88e3bf" providerId="AD"/>
      </p:ext>
    </p:extLst>
  </p:cmAuthor>
  <p:cmAuthor id="13" name="Strine, Tara (CDC/DDPHSS/CSELS/DHIS)" initials="ST(" lastIdx="2" clrIdx="12">
    <p:extLst>
      <p:ext uri="{19B8F6BF-5375-455C-9EA6-DF929625EA0E}">
        <p15:presenceInfo xmlns:p15="http://schemas.microsoft.com/office/powerpoint/2012/main" userId="S::tws2@cdc.gov::6fc4a39f-cf14-4db1-9fb9-b5c6a3a91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95F"/>
    <a:srgbClr val="122D3C"/>
    <a:srgbClr val="64A5A4"/>
    <a:srgbClr val="CFDAFA"/>
    <a:srgbClr val="714E64"/>
    <a:srgbClr val="81BC00"/>
    <a:srgbClr val="B07C57"/>
    <a:srgbClr val="0099A7"/>
    <a:srgbClr val="0197D6"/>
    <a:srgbClr val="7BA2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43B51-0846-4A51-B5BD-2789C9D0CF72}" v="7" dt="2021-08-24T16:12:26.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AB192-F6EB-5748-BDB7-81C86C94E493}" type="datetimeFigureOut">
              <a:rPr lang="en-US" smtClean="0"/>
              <a:t>8/26/2021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8C187-15C4-A94F-920B-A1D109E99768}" type="slidenum">
              <a:rPr lang="en-US" smtClean="0"/>
              <a:t>‹#›</a:t>
            </a:fld>
            <a:endParaRPr lang="en-US"/>
          </a:p>
        </p:txBody>
      </p:sp>
    </p:spTree>
    <p:extLst>
      <p:ext uri="{BB962C8B-B14F-4D97-AF65-F5344CB8AC3E}">
        <p14:creationId xmlns:p14="http://schemas.microsoft.com/office/powerpoint/2010/main" val="198230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50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18C187-15C4-A94F-920B-A1D109E99768}" type="slidenum">
              <a:rPr lang="en-US" smtClean="0"/>
              <a:t>14</a:t>
            </a:fld>
            <a:endParaRPr lang="en-US"/>
          </a:p>
        </p:txBody>
      </p:sp>
    </p:spTree>
    <p:extLst>
      <p:ext uri="{BB962C8B-B14F-4D97-AF65-F5344CB8AC3E}">
        <p14:creationId xmlns:p14="http://schemas.microsoft.com/office/powerpoint/2010/main" val="340369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218C187-15C4-A94F-920B-A1D109E99768}" type="slidenum">
              <a:rPr lang="en-US" smtClean="0"/>
              <a:t>15</a:t>
            </a:fld>
            <a:endParaRPr lang="en-US"/>
          </a:p>
        </p:txBody>
      </p:sp>
    </p:spTree>
    <p:extLst>
      <p:ext uri="{BB962C8B-B14F-4D97-AF65-F5344CB8AC3E}">
        <p14:creationId xmlns:p14="http://schemas.microsoft.com/office/powerpoint/2010/main" val="408051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18C187-15C4-A94F-920B-A1D109E99768}" type="slidenum">
              <a:rPr lang="en-US" smtClean="0"/>
              <a:t>16</a:t>
            </a:fld>
            <a:endParaRPr lang="en-US"/>
          </a:p>
        </p:txBody>
      </p:sp>
    </p:spTree>
    <p:extLst>
      <p:ext uri="{BB962C8B-B14F-4D97-AF65-F5344CB8AC3E}">
        <p14:creationId xmlns:p14="http://schemas.microsoft.com/office/powerpoint/2010/main" val="189734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18C187-15C4-A94F-920B-A1D109E99768}" type="slidenum">
              <a:rPr lang="en-US" smtClean="0"/>
              <a:t>19</a:t>
            </a:fld>
            <a:endParaRPr lang="en-US"/>
          </a:p>
        </p:txBody>
      </p:sp>
    </p:spTree>
    <p:extLst>
      <p:ext uri="{BB962C8B-B14F-4D97-AF65-F5344CB8AC3E}">
        <p14:creationId xmlns:p14="http://schemas.microsoft.com/office/powerpoint/2010/main" val="197036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18C187-15C4-A94F-920B-A1D109E99768}" type="slidenum">
              <a:rPr lang="en-US" smtClean="0"/>
              <a:t>23</a:t>
            </a:fld>
            <a:endParaRPr lang="en-US"/>
          </a:p>
        </p:txBody>
      </p:sp>
    </p:spTree>
    <p:extLst>
      <p:ext uri="{BB962C8B-B14F-4D97-AF65-F5344CB8AC3E}">
        <p14:creationId xmlns:p14="http://schemas.microsoft.com/office/powerpoint/2010/main" val="1872435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218C187-15C4-A94F-920B-A1D109E99768}" type="slidenum">
              <a:rPr lang="en-US" smtClean="0"/>
              <a:t>24</a:t>
            </a:fld>
            <a:endParaRPr lang="en-US"/>
          </a:p>
        </p:txBody>
      </p:sp>
    </p:spTree>
    <p:extLst>
      <p:ext uri="{BB962C8B-B14F-4D97-AF65-F5344CB8AC3E}">
        <p14:creationId xmlns:p14="http://schemas.microsoft.com/office/powerpoint/2010/main" val="3458547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8C187-15C4-A94F-920B-A1D109E99768}" type="slidenum">
              <a:rPr lang="en-US" smtClean="0"/>
              <a:t>25</a:t>
            </a:fld>
            <a:endParaRPr lang="en-US"/>
          </a:p>
        </p:txBody>
      </p:sp>
    </p:spTree>
    <p:extLst>
      <p:ext uri="{BB962C8B-B14F-4D97-AF65-F5344CB8AC3E}">
        <p14:creationId xmlns:p14="http://schemas.microsoft.com/office/powerpoint/2010/main" val="3811706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18C187-15C4-A94F-920B-A1D109E99768}" type="slidenum">
              <a:rPr lang="en-US" smtClean="0"/>
              <a:t>27</a:t>
            </a:fld>
            <a:endParaRPr lang="en-US"/>
          </a:p>
        </p:txBody>
      </p:sp>
    </p:spTree>
    <p:extLst>
      <p:ext uri="{BB962C8B-B14F-4D97-AF65-F5344CB8AC3E}">
        <p14:creationId xmlns:p14="http://schemas.microsoft.com/office/powerpoint/2010/main" val="115572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18C187-15C4-A94F-920B-A1D109E99768}" type="slidenum">
              <a:rPr lang="en-US" smtClean="0"/>
              <a:t>28</a:t>
            </a:fld>
            <a:endParaRPr lang="en-US"/>
          </a:p>
        </p:txBody>
      </p:sp>
    </p:spTree>
    <p:extLst>
      <p:ext uri="{BB962C8B-B14F-4D97-AF65-F5344CB8AC3E}">
        <p14:creationId xmlns:p14="http://schemas.microsoft.com/office/powerpoint/2010/main" val="2342742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18C187-15C4-A94F-920B-A1D109E99768}" type="slidenum">
              <a:rPr lang="en-US" smtClean="0"/>
              <a:t>30</a:t>
            </a:fld>
            <a:endParaRPr lang="en-US"/>
          </a:p>
        </p:txBody>
      </p:sp>
    </p:spTree>
    <p:extLst>
      <p:ext uri="{BB962C8B-B14F-4D97-AF65-F5344CB8AC3E}">
        <p14:creationId xmlns:p14="http://schemas.microsoft.com/office/powerpoint/2010/main" val="214520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18C187-15C4-A94F-920B-A1D109E99768}" type="slidenum">
              <a:rPr lang="en-US" smtClean="0"/>
              <a:t>2</a:t>
            </a:fld>
            <a:endParaRPr lang="en-US"/>
          </a:p>
        </p:txBody>
      </p:sp>
    </p:spTree>
    <p:extLst>
      <p:ext uri="{BB962C8B-B14F-4D97-AF65-F5344CB8AC3E}">
        <p14:creationId xmlns:p14="http://schemas.microsoft.com/office/powerpoint/2010/main" val="2142666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419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18C187-15C4-A94F-920B-A1D109E99768}" type="slidenum">
              <a:rPr lang="en-US" smtClean="0"/>
              <a:t>41</a:t>
            </a:fld>
            <a:endParaRPr lang="en-US"/>
          </a:p>
        </p:txBody>
      </p:sp>
    </p:spTree>
    <p:extLst>
      <p:ext uri="{BB962C8B-B14F-4D97-AF65-F5344CB8AC3E}">
        <p14:creationId xmlns:p14="http://schemas.microsoft.com/office/powerpoint/2010/main" val="226862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18C187-15C4-A94F-920B-A1D109E99768}" type="slidenum">
              <a:rPr lang="en-US" smtClean="0"/>
              <a:t>42</a:t>
            </a:fld>
            <a:endParaRPr lang="en-US"/>
          </a:p>
        </p:txBody>
      </p:sp>
    </p:spTree>
    <p:extLst>
      <p:ext uri="{BB962C8B-B14F-4D97-AF65-F5344CB8AC3E}">
        <p14:creationId xmlns:p14="http://schemas.microsoft.com/office/powerpoint/2010/main" val="287446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93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85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18C187-15C4-A94F-920B-A1D109E99768}" type="slidenum">
              <a:rPr lang="en-US" smtClean="0"/>
              <a:t>6</a:t>
            </a:fld>
            <a:endParaRPr lang="en-US"/>
          </a:p>
        </p:txBody>
      </p:sp>
    </p:spTree>
    <p:extLst>
      <p:ext uri="{BB962C8B-B14F-4D97-AF65-F5344CB8AC3E}">
        <p14:creationId xmlns:p14="http://schemas.microsoft.com/office/powerpoint/2010/main" val="386331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18C187-15C4-A94F-920B-A1D109E99768}" type="slidenum">
              <a:rPr lang="en-US" smtClean="0"/>
              <a:t>7</a:t>
            </a:fld>
            <a:endParaRPr lang="en-US"/>
          </a:p>
        </p:txBody>
      </p:sp>
    </p:spTree>
    <p:extLst>
      <p:ext uri="{BB962C8B-B14F-4D97-AF65-F5344CB8AC3E}">
        <p14:creationId xmlns:p14="http://schemas.microsoft.com/office/powerpoint/2010/main" val="302219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222416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a:p>
        </p:txBody>
      </p:sp>
    </p:spTree>
    <p:extLst>
      <p:ext uri="{BB962C8B-B14F-4D97-AF65-F5344CB8AC3E}">
        <p14:creationId xmlns:p14="http://schemas.microsoft.com/office/powerpoint/2010/main" val="222416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18C187-15C4-A94F-920B-A1D109E99768}" type="slidenum">
              <a:rPr lang="en-US" smtClean="0"/>
              <a:t>12</a:t>
            </a:fld>
            <a:endParaRPr lang="en-US"/>
          </a:p>
        </p:txBody>
      </p:sp>
    </p:spTree>
    <p:extLst>
      <p:ext uri="{BB962C8B-B14F-4D97-AF65-F5344CB8AC3E}">
        <p14:creationId xmlns:p14="http://schemas.microsoft.com/office/powerpoint/2010/main" val="76494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269937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12" name="Slide Number Placeholder 2">
            <a:extLst>
              <a:ext uri="{FF2B5EF4-FFF2-40B4-BE49-F238E27FC236}">
                <a16:creationId xmlns:a16="http://schemas.microsoft.com/office/drawing/2014/main" id="{26CB85D2-A6B0-42C1-94BD-368310197C5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1429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178544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Slide Number Placeholder 2">
            <a:extLst>
              <a:ext uri="{FF2B5EF4-FFF2-40B4-BE49-F238E27FC236}">
                <a16:creationId xmlns:a16="http://schemas.microsoft.com/office/drawing/2014/main" id="{90688596-B488-9D45-8C59-E7C67BF9841C}"/>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a:p>
        </p:txBody>
      </p:sp>
    </p:spTree>
    <p:extLst>
      <p:ext uri="{BB962C8B-B14F-4D97-AF65-F5344CB8AC3E}">
        <p14:creationId xmlns:p14="http://schemas.microsoft.com/office/powerpoint/2010/main" val="2436854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234888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10" name="Slide Number Placeholder 2">
            <a:extLst>
              <a:ext uri="{FF2B5EF4-FFF2-40B4-BE49-F238E27FC236}">
                <a16:creationId xmlns:a16="http://schemas.microsoft.com/office/drawing/2014/main" id="{96A654BA-3720-CF46-8A1D-D11411308700}"/>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a:p>
        </p:txBody>
      </p:sp>
    </p:spTree>
    <p:extLst>
      <p:ext uri="{BB962C8B-B14F-4D97-AF65-F5344CB8AC3E}">
        <p14:creationId xmlns:p14="http://schemas.microsoft.com/office/powerpoint/2010/main" val="32129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12" name="Slide Number Placeholder 2">
            <a:extLst>
              <a:ext uri="{FF2B5EF4-FFF2-40B4-BE49-F238E27FC236}">
                <a16:creationId xmlns:a16="http://schemas.microsoft.com/office/drawing/2014/main" id="{84B85D9D-C599-674F-A384-DF0909002CF2}"/>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a:p>
        </p:txBody>
      </p:sp>
    </p:spTree>
    <p:extLst>
      <p:ext uri="{BB962C8B-B14F-4D97-AF65-F5344CB8AC3E}">
        <p14:creationId xmlns:p14="http://schemas.microsoft.com/office/powerpoint/2010/main" val="1840303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224223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37904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94609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87629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1855011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84733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78353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11" name="Slide Number Placeholder 2">
            <a:extLst>
              <a:ext uri="{FF2B5EF4-FFF2-40B4-BE49-F238E27FC236}">
                <a16:creationId xmlns:a16="http://schemas.microsoft.com/office/drawing/2014/main" id="{316EE542-48B0-4064-90BD-9C0F067612A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8477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8/26/2021</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3"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2B071-D228-4A0D-A4CC-BF7AE382CAD6}" type="datetime1">
              <a:rPr lang="en-US" smtClean="0"/>
              <a:t>8/26/2021</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32986115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8/26/2021</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345398744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edx@cdc.gov?subject=New%20MVPS%20User%20Acces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PHINtech@cdc.gov"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mailto:aharvey@cdc.gov"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onder.cdc.gov/nndss/nndss_annual_tables_menu.asp"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edx@cdc.gov?subject=2020%20final%20NNDSS%20COVID-19%20data"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mailto:edx@cdc.gov" TargetMode="External"/><Relationship Id="rId5" Type="http://schemas.openxmlformats.org/officeDocument/2006/relationships/hyperlink" Target="https://www.cdc.gov/nndss/trc/index.html" TargetMode="External"/><Relationship Id="rId4" Type="http://schemas.openxmlformats.org/officeDocument/2006/relationships/hyperlink" Target="https://www.cdc.gov/nndss/trc/onboarding/eshare.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phinvads.cdc.gov/vads/ViewValueSet.action?id=EA41E4FE-035D-4033-BF90-C95101AA0A0D" TargetMode="External"/><Relationship Id="rId3" Type="http://schemas.openxmlformats.org/officeDocument/2006/relationships/hyperlink" Target="https://phinvads.cdc.gov/vads/ViewView.action?id=F7DBD780-2301-EC11-81A3-005056ABE2F0" TargetMode="External"/><Relationship Id="rId7" Type="http://schemas.openxmlformats.org/officeDocument/2006/relationships/hyperlink" Target="https://phinvads.cdc.gov/vads/ViewValueSet.action?id=4F16180A-48A1-EB11-819E-005056ABE2F0"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phinvads.cdc.gov/vads/ViewValueSet.action?id=0EA29DDB-8FFE-EB11-81A2-005056ABE2F0" TargetMode="External"/><Relationship Id="rId5" Type="http://schemas.openxmlformats.org/officeDocument/2006/relationships/hyperlink" Target="https://phinvads.cdc.gov/vads/ViewValueSet.action?id=F3FCA5F0-DAFA-EB11-81A2-005056ABE2F0" TargetMode="External"/><Relationship Id="rId4" Type="http://schemas.openxmlformats.org/officeDocument/2006/relationships/hyperlink" Target="https://phinvads.cdc.gov/vads/ViewValueSet.action?id=F536C648-DBFA-EB11-81A2-005056ABE2F0"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AA8DFBB-47A0-6246-9688-278FA9510507}"/>
              </a:ext>
            </a:extLst>
          </p:cNvPr>
          <p:cNvSpPr>
            <a:spLocks noGrp="1"/>
          </p:cNvSpPr>
          <p:nvPr>
            <p:ph type="title"/>
          </p:nvPr>
        </p:nvSpPr>
        <p:spPr>
          <a:xfrm>
            <a:off x="482598" y="1777473"/>
            <a:ext cx="10590801" cy="2550907"/>
          </a:xfrm>
        </p:spPr>
        <p:txBody>
          <a:bodyPr>
            <a:normAutofit fontScale="90000"/>
          </a:bodyPr>
          <a:lstStyle/>
          <a:p>
            <a:pPr>
              <a:lnSpc>
                <a:spcPct val="100000"/>
              </a:lnSpc>
            </a:pPr>
            <a:r>
              <a:rPr lang="en-US" sz="3500">
                <a:solidFill>
                  <a:srgbClr val="00606B"/>
                </a:solidFill>
                <a:latin typeface="Calibri"/>
                <a:cs typeface="Calibri"/>
              </a:rPr>
              <a:t>National Notifiable Diseases Surveillance System (NNDSS) </a:t>
            </a:r>
            <a:br>
              <a:rPr lang="en-US" sz="3500">
                <a:solidFill>
                  <a:srgbClr val="00606B"/>
                </a:solidFill>
                <a:latin typeface="Calibri"/>
                <a:cs typeface="Calibri"/>
              </a:rPr>
            </a:br>
            <a:r>
              <a:rPr lang="en-US" sz="3500">
                <a:solidFill>
                  <a:srgbClr val="00606B"/>
                </a:solidFill>
                <a:latin typeface="Calibri"/>
                <a:cs typeface="Calibri"/>
              </a:rPr>
              <a:t>eSHARE August Webinar</a:t>
            </a:r>
            <a:br>
              <a:rPr lang="en-US" sz="3600">
                <a:cs typeface="Calibri"/>
              </a:rPr>
            </a:br>
            <a:br>
              <a:rPr lang="en-US" sz="3200"/>
            </a:br>
            <a:endParaRPr lang="en-US" altLang="en-US" sz="3200">
              <a:solidFill>
                <a:srgbClr val="FF0000"/>
              </a:solidFill>
            </a:endParaRPr>
          </a:p>
        </p:txBody>
      </p:sp>
      <p:sp>
        <p:nvSpPr>
          <p:cNvPr id="12" name="Text Placeholder 5">
            <a:extLst>
              <a:ext uri="{FF2B5EF4-FFF2-40B4-BE49-F238E27FC236}">
                <a16:creationId xmlns:a16="http://schemas.microsoft.com/office/drawing/2014/main" id="{674103C2-9213-854D-80D2-3EE908ADD8A8}"/>
              </a:ext>
            </a:extLst>
          </p:cNvPr>
          <p:cNvSpPr>
            <a:spLocks noGrp="1"/>
          </p:cNvSpPr>
          <p:nvPr>
            <p:ph type="body" sz="quarter" idx="10"/>
          </p:nvPr>
        </p:nvSpPr>
        <p:spPr>
          <a:xfrm>
            <a:off x="457198" y="6077224"/>
            <a:ext cx="6128797" cy="437877"/>
          </a:xfrm>
        </p:spPr>
        <p:txBody>
          <a:bodyPr/>
          <a:lstStyle/>
          <a:p>
            <a:r>
              <a:rPr lang="en-US" b="1">
                <a:solidFill>
                  <a:srgbClr val="005DAB"/>
                </a:solidFill>
                <a:ea typeface="+mj-ea"/>
                <a:cs typeface="+mj-cs"/>
              </a:rPr>
              <a:t>Division of Health Informatics and Surveillance</a:t>
            </a:r>
          </a:p>
          <a:p>
            <a:endParaRPr lang="en-US" b="1"/>
          </a:p>
        </p:txBody>
      </p:sp>
      <p:pic>
        <p:nvPicPr>
          <p:cNvPr id="13" name="Picture 12" title="NNDSS branding element">
            <a:extLst>
              <a:ext uri="{FF2B5EF4-FFF2-40B4-BE49-F238E27FC236}">
                <a16:creationId xmlns:a16="http://schemas.microsoft.com/office/drawing/2014/main" id="{3C1BDF2C-5433-FB4E-A146-CC697007D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79" y="4227645"/>
            <a:ext cx="3981359" cy="1563829"/>
          </a:xfrm>
          <a:prstGeom prst="rect">
            <a:avLst/>
          </a:prstGeom>
        </p:spPr>
      </p:pic>
      <p:sp>
        <p:nvSpPr>
          <p:cNvPr id="14" name="Rectangle 13">
            <a:extLst>
              <a:ext uri="{FF2B5EF4-FFF2-40B4-BE49-F238E27FC236}">
                <a16:creationId xmlns:a16="http://schemas.microsoft.com/office/drawing/2014/main" id="{851B9677-9DAE-9344-86B4-5F7C57B57654}"/>
              </a:ext>
            </a:extLst>
          </p:cNvPr>
          <p:cNvSpPr/>
          <p:nvPr/>
        </p:nvSpPr>
        <p:spPr>
          <a:xfrm>
            <a:off x="8398565" y="6053436"/>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5DAB"/>
                </a:solidFill>
                <a:effectLst/>
                <a:uLnTx/>
                <a:uFillTx/>
                <a:latin typeface="Calibri" pitchFamily="34" charset="0"/>
                <a:ea typeface="+mn-ea"/>
                <a:cs typeface="+mn-cs"/>
              </a:rPr>
              <a:t>August </a:t>
            </a:r>
            <a:r>
              <a:rPr lang="en-US" sz="2400" b="1">
                <a:solidFill>
                  <a:srgbClr val="005DAB"/>
                </a:solidFill>
                <a:latin typeface="Calibri" pitchFamily="34" charset="0"/>
              </a:rPr>
              <a:t>24</a:t>
            </a:r>
            <a:r>
              <a:rPr kumimoji="0" lang="en-US" sz="2400" b="1" i="0" u="none" strike="noStrike" kern="1200" cap="none" spc="0" normalizeH="0" baseline="0" noProof="0">
                <a:ln>
                  <a:noFill/>
                </a:ln>
                <a:solidFill>
                  <a:srgbClr val="005DAB"/>
                </a:solidFill>
                <a:effectLst/>
                <a:uLnTx/>
                <a:uFillTx/>
                <a:latin typeface="Calibri" pitchFamily="34" charset="0"/>
                <a:ea typeface="+mn-ea"/>
                <a:cs typeface="+mn-cs"/>
              </a:rPr>
              <a:t>, 2021</a:t>
            </a:r>
            <a:endParaRPr kumimoji="0" lang="en-US" sz="18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TextBox 14">
            <a:extLst>
              <a:ext uri="{FF2B5EF4-FFF2-40B4-BE49-F238E27FC236}">
                <a16:creationId xmlns:a16="http://schemas.microsoft.com/office/drawing/2014/main" id="{FE717234-D8B6-AF4A-A599-709EC53D8C46}"/>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Center for Surveillance, Epidemiology, and Laboratory Services</a:t>
            </a:r>
          </a:p>
        </p:txBody>
      </p:sp>
    </p:spTree>
    <p:extLst>
      <p:ext uri="{BB962C8B-B14F-4D97-AF65-F5344CB8AC3E}">
        <p14:creationId xmlns:p14="http://schemas.microsoft.com/office/powerpoint/2010/main" val="228246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600">
                <a:solidFill>
                  <a:srgbClr val="3F395F"/>
                </a:solidFill>
                <a:latin typeface="+mn-lt"/>
              </a:rPr>
              <a:t>2020 Reconciliation Production Calendar</a:t>
            </a:r>
          </a:p>
        </p:txBody>
      </p:sp>
      <p:sp>
        <p:nvSpPr>
          <p:cNvPr id="5" name="TextBox 4">
            <a:extLst>
              <a:ext uri="{FF2B5EF4-FFF2-40B4-BE49-F238E27FC236}">
                <a16:creationId xmlns:a16="http://schemas.microsoft.com/office/drawing/2014/main" id="{F53F991F-B545-4E03-8543-78639CF18676}"/>
              </a:ext>
            </a:extLst>
          </p:cNvPr>
          <p:cNvSpPr txBox="1"/>
          <p:nvPr/>
        </p:nvSpPr>
        <p:spPr>
          <a:xfrm>
            <a:off x="638042" y="1304367"/>
            <a:ext cx="11200121" cy="5269199"/>
          </a:xfrm>
          <a:prstGeom prst="rect">
            <a:avLst/>
          </a:prstGeom>
          <a:noFill/>
        </p:spPr>
        <p:txBody>
          <a:bodyPr wrap="square" lIns="91440" tIns="45720" rIns="91440" bIns="45720" anchor="t">
            <a:spAutoFit/>
          </a:bodyPr>
          <a:lstStyle/>
          <a:p>
            <a:endParaRPr lang="en-US"/>
          </a:p>
          <a:p>
            <a:pPr>
              <a:tabLst>
                <a:tab pos="1368425" algn="l"/>
              </a:tabLst>
            </a:pPr>
            <a:r>
              <a:rPr lang="en-US" sz="2000"/>
              <a:t>08/20/2021	State/Territorial Epidemiologist reconciliation letter with production calendar </a:t>
            </a:r>
            <a:endParaRPr lang="en-US" sz="2000">
              <a:cs typeface="Calibri" panose="020F0502020204030204"/>
            </a:endParaRPr>
          </a:p>
          <a:p>
            <a:endParaRPr lang="en-US" sz="2000"/>
          </a:p>
          <a:p>
            <a:pPr marL="1377950" indent="-1377950">
              <a:tabLst>
                <a:tab pos="1368425" algn="l"/>
              </a:tabLst>
            </a:pPr>
            <a:r>
              <a:rPr lang="en-US" sz="2000"/>
              <a:t>08/23/2021  	Reconciliation Kick-off: Data Management &amp; Reporting Team (DMR) starts sending reconciliation packets to State/Territorial Epidemiologist/reporters </a:t>
            </a:r>
            <a:endParaRPr lang="en-US" sz="2000">
              <a:cs typeface="Calibri"/>
            </a:endParaRPr>
          </a:p>
          <a:p>
            <a:endParaRPr lang="en-US" sz="2000" b="1"/>
          </a:p>
          <a:p>
            <a:pPr>
              <a:tabLst>
                <a:tab pos="1368425" algn="l"/>
              </a:tabLst>
            </a:pPr>
            <a:r>
              <a:rPr lang="en-US" sz="2000" b="1">
                <a:solidFill>
                  <a:srgbClr val="0066FF"/>
                </a:solidFill>
              </a:rPr>
              <a:t>08/24/2021	</a:t>
            </a:r>
            <a:r>
              <a:rPr lang="en-US" sz="2000" b="1" err="1">
                <a:solidFill>
                  <a:srgbClr val="0066FF"/>
                </a:solidFill>
              </a:rPr>
              <a:t>eSHARE</a:t>
            </a:r>
            <a:r>
              <a:rPr lang="en-US" sz="2000" b="1">
                <a:solidFill>
                  <a:srgbClr val="0066FF"/>
                </a:solidFill>
              </a:rPr>
              <a:t> Webinar: Reconciliation Process for NNDSS Annual Tables, 2020</a:t>
            </a:r>
            <a:endParaRPr lang="en-US" sz="2000" b="1">
              <a:solidFill>
                <a:srgbClr val="0066FF"/>
              </a:solidFill>
              <a:cs typeface="Calibri"/>
            </a:endParaRPr>
          </a:p>
          <a:p>
            <a:r>
              <a:rPr lang="en-US" sz="2000"/>
              <a:t>		</a:t>
            </a:r>
            <a:endParaRPr lang="en-US" sz="2000">
              <a:cs typeface="Calibri"/>
            </a:endParaRPr>
          </a:p>
          <a:p>
            <a:pPr>
              <a:spcAft>
                <a:spcPts val="800"/>
              </a:spcAft>
              <a:tabLst>
                <a:tab pos="1368425" algn="l"/>
              </a:tabLst>
            </a:pPr>
            <a:r>
              <a:rPr lang="en-US" sz="2000">
                <a:ea typeface="+mn-lt"/>
                <a:cs typeface="Calibri"/>
              </a:rPr>
              <a:t>09/24/2021   </a:t>
            </a:r>
            <a:r>
              <a:rPr lang="en-US" sz="2000" err="1">
                <a:ea typeface="+mn-lt"/>
                <a:cs typeface="Calibri"/>
              </a:rPr>
              <a:t>ArboNet</a:t>
            </a:r>
            <a:r>
              <a:rPr lang="en-US" sz="2000">
                <a:ea typeface="+mn-lt"/>
                <a:cs typeface="Calibri"/>
              </a:rPr>
              <a:t> database closed</a:t>
            </a:r>
            <a:endParaRPr lang="en-US" sz="2000">
              <a:ea typeface="+mn-lt"/>
              <a:cs typeface="+mn-lt"/>
            </a:endParaRPr>
          </a:p>
          <a:p>
            <a:pPr>
              <a:spcAft>
                <a:spcPts val="800"/>
              </a:spcAft>
              <a:tabLst>
                <a:tab pos="1368425" algn="l"/>
              </a:tabLst>
            </a:pPr>
            <a:r>
              <a:rPr lang="en-US" sz="2000">
                <a:ea typeface="+mn-lt"/>
                <a:cs typeface="Calibri"/>
              </a:rPr>
              <a:t>                       	Pediatric flu mortality and novel flu database closed</a:t>
            </a:r>
            <a:endParaRPr lang="en-US" sz="2000">
              <a:ea typeface="+mn-lt"/>
              <a:cs typeface="+mn-lt"/>
            </a:endParaRPr>
          </a:p>
          <a:p>
            <a:pPr>
              <a:spcAft>
                <a:spcPts val="800"/>
              </a:spcAft>
              <a:tabLst>
                <a:tab pos="1368425" algn="l"/>
              </a:tabLst>
            </a:pPr>
            <a:r>
              <a:rPr lang="en-US" sz="2000">
                <a:ea typeface="+mn-lt"/>
                <a:cs typeface="Calibri"/>
              </a:rPr>
              <a:t>                       	Animal rabies database closed</a:t>
            </a:r>
            <a:endParaRPr lang="en-US" sz="2000">
              <a:ea typeface="+mn-lt"/>
              <a:cs typeface="+mn-lt"/>
            </a:endParaRPr>
          </a:p>
          <a:p>
            <a:pPr>
              <a:spcAft>
                <a:spcPts val="800"/>
              </a:spcAft>
              <a:tabLst>
                <a:tab pos="1368425" algn="l"/>
              </a:tabLst>
            </a:pPr>
            <a:r>
              <a:rPr lang="en-US" sz="2000">
                <a:ea typeface="+mn-lt"/>
                <a:cs typeface="Calibri"/>
              </a:rPr>
              <a:t>                       	STD database closed</a:t>
            </a:r>
            <a:endParaRPr lang="en-US" sz="2000">
              <a:ea typeface="+mn-lt"/>
              <a:cs typeface="+mn-lt"/>
            </a:endParaRPr>
          </a:p>
          <a:p>
            <a:pPr>
              <a:spcAft>
                <a:spcPts val="800"/>
              </a:spcAft>
              <a:tabLst>
                <a:tab pos="1368425" algn="l"/>
              </a:tabLst>
            </a:pPr>
            <a:r>
              <a:rPr lang="en-US" sz="2000">
                <a:ea typeface="+mn-lt"/>
                <a:cs typeface="Calibri"/>
              </a:rPr>
              <a:t>                       	Varicella morbidity and mortality database closed</a:t>
            </a:r>
            <a:endParaRPr lang="en-US" sz="2000">
              <a:ea typeface="+mn-lt"/>
              <a:cs typeface="+mn-lt"/>
            </a:endParaRPr>
          </a:p>
          <a:p>
            <a:pPr>
              <a:spcAft>
                <a:spcPts val="800"/>
              </a:spcAft>
              <a:tabLst>
                <a:tab pos="1368425" algn="l"/>
              </a:tabLst>
            </a:pPr>
            <a:r>
              <a:rPr lang="en-US" sz="2000">
                <a:ea typeface="+mn-lt"/>
                <a:cs typeface="Calibri"/>
              </a:rPr>
              <a:t>                       	Tuberculosis database closed</a:t>
            </a:r>
            <a:endParaRPr lang="en-US" sz="2000">
              <a:ea typeface="+mn-lt"/>
              <a:cs typeface="+mn-lt"/>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2">
            <a:extLst>
              <a:ext uri="{FF2B5EF4-FFF2-40B4-BE49-F238E27FC236}">
                <a16:creationId xmlns:a16="http://schemas.microsoft.com/office/drawing/2014/main" id="{442D84F6-D471-9840-BD9F-8062CEEF15D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10</a:t>
            </a:fld>
            <a:endParaRPr lang="en-US"/>
          </a:p>
        </p:txBody>
      </p:sp>
    </p:spTree>
    <p:extLst>
      <p:ext uri="{BB962C8B-B14F-4D97-AF65-F5344CB8AC3E}">
        <p14:creationId xmlns:p14="http://schemas.microsoft.com/office/powerpoint/2010/main" val="20749633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AF76C6-6C95-44FF-991B-767C2305BB52}"/>
              </a:ext>
            </a:extLst>
          </p:cNvPr>
          <p:cNvSpPr>
            <a:spLocks noGrp="1"/>
          </p:cNvSpPr>
          <p:nvPr>
            <p:ph type="body" sz="quarter" idx="10"/>
          </p:nvPr>
        </p:nvSpPr>
        <p:spPr>
          <a:xfrm>
            <a:off x="625030" y="1417639"/>
            <a:ext cx="11338679" cy="5136968"/>
          </a:xfrm>
        </p:spPr>
        <p:txBody>
          <a:bodyPr vert="horz" lIns="91440" tIns="45720" rIns="91440" bIns="45720" rtlCol="0" anchor="t">
            <a:normAutofit fontScale="47500" lnSpcReduction="20000"/>
          </a:bodyPr>
          <a:lstStyle/>
          <a:p>
            <a:pPr marL="0" marR="0" indent="0">
              <a:lnSpc>
                <a:spcPct val="100000"/>
              </a:lnSpc>
              <a:spcBef>
                <a:spcPts val="0"/>
              </a:spcBef>
              <a:spcAft>
                <a:spcPts val="800"/>
              </a:spcAft>
              <a:buNone/>
            </a:pPr>
            <a:endParaRPr lang="en-US" sz="800" b="1">
              <a:ea typeface="Calibri" panose="020F0502020204030204" pitchFamily="34" charset="0"/>
              <a:cs typeface="Times New Roman" panose="02020603050405020304" pitchFamily="18" charset="0"/>
            </a:endParaRPr>
          </a:p>
          <a:p>
            <a:pPr marL="0" indent="0">
              <a:lnSpc>
                <a:spcPct val="120000"/>
              </a:lnSpc>
              <a:spcBef>
                <a:spcPts val="0"/>
              </a:spcBef>
              <a:spcAft>
                <a:spcPts val="800"/>
              </a:spcAft>
              <a:buNone/>
              <a:tabLst>
                <a:tab pos="1471613" algn="l"/>
              </a:tabLst>
            </a:pPr>
            <a:r>
              <a:rPr lang="en-US" sz="4200">
                <a:solidFill>
                  <a:schemeClr val="tx1"/>
                </a:solidFill>
                <a:cs typeface="Calibri"/>
              </a:rPr>
              <a:t>10/01/2021    	Last day for jurisdictions to request DMR to “lock” their STD and non-STD data as final </a:t>
            </a:r>
            <a:endParaRPr lang="en-US" sz="4200">
              <a:solidFill>
                <a:schemeClr val="tx1"/>
              </a:solidFill>
              <a:cs typeface="Calibri" panose="020F0502020204030204" pitchFamily="34" charset="0"/>
            </a:endParaRPr>
          </a:p>
          <a:p>
            <a:pPr marL="0" indent="0">
              <a:lnSpc>
                <a:spcPct val="120000"/>
              </a:lnSpc>
              <a:spcBef>
                <a:spcPts val="0"/>
              </a:spcBef>
              <a:spcAft>
                <a:spcPts val="800"/>
              </a:spcAft>
              <a:buNone/>
              <a:tabLst>
                <a:tab pos="1368425" algn="l"/>
              </a:tabLst>
            </a:pPr>
            <a:r>
              <a:rPr lang="en-US" sz="4200">
                <a:solidFill>
                  <a:schemeClr val="tx1"/>
                </a:solidFill>
                <a:cs typeface="Calibri"/>
              </a:rPr>
              <a:t>                          Last day for jurisdictions to confirm or update their 2020 reporting exceptions</a:t>
            </a:r>
          </a:p>
          <a:p>
            <a:pPr marL="1258570" indent="0">
              <a:lnSpc>
                <a:spcPct val="120000"/>
              </a:lnSpc>
              <a:spcBef>
                <a:spcPts val="0"/>
              </a:spcBef>
              <a:spcAft>
                <a:spcPts val="800"/>
              </a:spcAft>
              <a:buNone/>
              <a:tabLst>
                <a:tab pos="1258888" algn="l"/>
                <a:tab pos="1368425" algn="l"/>
                <a:tab pos="1770063" algn="l"/>
              </a:tabLst>
            </a:pPr>
            <a:r>
              <a:rPr lang="en-US" sz="4200">
                <a:solidFill>
                  <a:schemeClr val="tx1"/>
                </a:solidFill>
                <a:cs typeface="Calibri"/>
              </a:rPr>
              <a:t>    DMR sends a set of updated reconciliation tables for final review by the jurisdiction</a:t>
            </a:r>
          </a:p>
          <a:p>
            <a:pPr marL="1317625" indent="-1317625">
              <a:lnSpc>
                <a:spcPct val="120000"/>
              </a:lnSpc>
              <a:spcBef>
                <a:spcPts val="0"/>
              </a:spcBef>
              <a:spcAft>
                <a:spcPts val="800"/>
              </a:spcAft>
              <a:buNone/>
              <a:tabLst>
                <a:tab pos="1368425" algn="l"/>
              </a:tabLst>
            </a:pPr>
            <a:r>
              <a:rPr lang="en-US" sz="3800">
                <a:solidFill>
                  <a:schemeClr val="tx1"/>
                </a:solidFill>
                <a:cs typeface="Calibri"/>
              </a:rPr>
              <a:t>	   </a:t>
            </a:r>
            <a:r>
              <a:rPr lang="en-US" sz="4200">
                <a:solidFill>
                  <a:schemeClr val="tx1"/>
                </a:solidFill>
                <a:cs typeface="Calibri"/>
              </a:rPr>
              <a:t>After final review, DMR emails </a:t>
            </a:r>
            <a:r>
              <a:rPr lang="en-US" sz="4200" b="1">
                <a:solidFill>
                  <a:schemeClr val="tx1"/>
                </a:solidFill>
                <a:cs typeface="Calibri"/>
              </a:rPr>
              <a:t>final</a:t>
            </a:r>
            <a:r>
              <a:rPr lang="en-US" sz="4200">
                <a:solidFill>
                  <a:schemeClr val="tx1"/>
                </a:solidFill>
                <a:cs typeface="Calibri"/>
              </a:rPr>
              <a:t> counts to State/Territorial Epidemiologists for signatures </a:t>
            </a:r>
          </a:p>
          <a:p>
            <a:pPr marL="0" marR="0" indent="0">
              <a:lnSpc>
                <a:spcPct val="100000"/>
              </a:lnSpc>
              <a:spcBef>
                <a:spcPts val="0"/>
              </a:spcBef>
              <a:spcAft>
                <a:spcPts val="800"/>
              </a:spcAft>
              <a:buNone/>
            </a:pPr>
            <a:endParaRPr lang="en-US" sz="3800">
              <a:solidFill>
                <a:schemeClr val="tx1"/>
              </a:solidFill>
              <a:ea typeface="Calibri" panose="020F0502020204030204" pitchFamily="34" charset="0"/>
              <a:cs typeface="Calibri" panose="020F0502020204030204" pitchFamily="34" charset="0"/>
            </a:endParaRPr>
          </a:p>
          <a:p>
            <a:pPr marL="0" indent="0">
              <a:lnSpc>
                <a:spcPct val="100000"/>
              </a:lnSpc>
              <a:spcBef>
                <a:spcPts val="0"/>
              </a:spcBef>
              <a:spcAft>
                <a:spcPts val="800"/>
              </a:spcAft>
              <a:buNone/>
              <a:tabLst>
                <a:tab pos="1471613" algn="l"/>
              </a:tabLst>
            </a:pPr>
            <a:r>
              <a:rPr lang="en-US" sz="4200">
                <a:solidFill>
                  <a:schemeClr val="tx1"/>
                </a:solidFill>
                <a:effectLst/>
                <a:ea typeface="Calibri" panose="020F0502020204030204" pitchFamily="34" charset="0"/>
                <a:cs typeface="Calibri"/>
              </a:rPr>
              <a:t>10/29/2021</a:t>
            </a:r>
            <a:r>
              <a:rPr lang="en-US" sz="4200">
                <a:solidFill>
                  <a:schemeClr val="tx1"/>
                </a:solidFill>
                <a:ea typeface="Calibri" panose="020F0502020204030204" pitchFamily="34" charset="0"/>
                <a:cs typeface="Calibri"/>
              </a:rPr>
              <a:t>    	Last day for State</a:t>
            </a:r>
            <a:r>
              <a:rPr lang="en-US" sz="4200">
                <a:solidFill>
                  <a:schemeClr val="tx1"/>
                </a:solidFill>
                <a:effectLst/>
                <a:ea typeface="Calibri" panose="020F0502020204030204" pitchFamily="34" charset="0"/>
                <a:cs typeface="Calibri"/>
              </a:rPr>
              <a:t>/Territorial </a:t>
            </a:r>
            <a:r>
              <a:rPr lang="en-US" sz="4200">
                <a:solidFill>
                  <a:schemeClr val="tx1"/>
                </a:solidFill>
                <a:ea typeface="Calibri" panose="020F0502020204030204" pitchFamily="34" charset="0"/>
                <a:cs typeface="Calibri"/>
              </a:rPr>
              <a:t>Epidemiologists </a:t>
            </a:r>
            <a:r>
              <a:rPr lang="en-US" sz="4200">
                <a:solidFill>
                  <a:schemeClr val="tx1"/>
                </a:solidFill>
                <a:effectLst/>
                <a:ea typeface="Calibri" panose="020F0502020204030204" pitchFamily="34" charset="0"/>
                <a:cs typeface="Calibri"/>
              </a:rPr>
              <a:t>to email final signature reports back to CDC</a:t>
            </a:r>
          </a:p>
          <a:p>
            <a:pPr marL="0" indent="0">
              <a:lnSpc>
                <a:spcPct val="100000"/>
              </a:lnSpc>
              <a:spcBef>
                <a:spcPts val="0"/>
              </a:spcBef>
              <a:spcAft>
                <a:spcPts val="800"/>
              </a:spcAft>
              <a:buNone/>
              <a:tabLst>
                <a:tab pos="1368425" algn="l"/>
              </a:tabLst>
            </a:pPr>
            <a:r>
              <a:rPr lang="en-US" sz="4200">
                <a:solidFill>
                  <a:schemeClr val="tx1"/>
                </a:solidFill>
                <a:ea typeface="Calibri" panose="020F0502020204030204" pitchFamily="34" charset="0"/>
                <a:cs typeface="Calibri"/>
              </a:rPr>
              <a:t>                          Last day for jurisdictions</a:t>
            </a:r>
            <a:r>
              <a:rPr lang="en-US" sz="4200" b="1">
                <a:solidFill>
                  <a:schemeClr val="tx1"/>
                </a:solidFill>
                <a:ea typeface="Calibri" panose="020F0502020204030204" pitchFamily="34" charset="0"/>
                <a:cs typeface="Calibri"/>
              </a:rPr>
              <a:t> </a:t>
            </a:r>
            <a:r>
              <a:rPr lang="en-US" sz="4200">
                <a:solidFill>
                  <a:schemeClr val="tx1"/>
                </a:solidFill>
                <a:ea typeface="Calibri" panose="020F0502020204030204" pitchFamily="34" charset="0"/>
                <a:cs typeface="Calibri"/>
              </a:rPr>
              <a:t>to submit final 2020 NNDSS aggregate COVID-19 case counts</a:t>
            </a:r>
            <a:endParaRPr lang="en-US" sz="4200">
              <a:solidFill>
                <a:schemeClr val="tx1"/>
              </a:solidFill>
              <a:effectLst/>
              <a:ea typeface="Calibri" panose="020F0502020204030204" pitchFamily="34" charset="0"/>
              <a:cs typeface="Calibri"/>
            </a:endParaRPr>
          </a:p>
          <a:p>
            <a:pPr marL="0" marR="0" indent="0">
              <a:lnSpc>
                <a:spcPct val="100000"/>
              </a:lnSpc>
              <a:spcBef>
                <a:spcPts val="0"/>
              </a:spcBef>
              <a:spcAft>
                <a:spcPts val="800"/>
              </a:spcAft>
              <a:buNone/>
            </a:pPr>
            <a:endParaRPr lang="en-US" sz="3800">
              <a:solidFill>
                <a:schemeClr val="tx1"/>
              </a:solidFill>
              <a:effectLst/>
              <a:ea typeface="Calibri" panose="020F0502020204030204" pitchFamily="34" charset="0"/>
              <a:cs typeface="Calibri" panose="020F0502020204030204" pitchFamily="34" charset="0"/>
            </a:endParaRPr>
          </a:p>
          <a:p>
            <a:pPr marL="0" indent="0">
              <a:lnSpc>
                <a:spcPct val="100000"/>
              </a:lnSpc>
              <a:spcBef>
                <a:spcPts val="0"/>
              </a:spcBef>
              <a:spcAft>
                <a:spcPts val="800"/>
              </a:spcAft>
              <a:buNone/>
              <a:tabLst>
                <a:tab pos="1368425" algn="l"/>
              </a:tabLst>
            </a:pPr>
            <a:r>
              <a:rPr lang="en-US" sz="4200" b="1">
                <a:solidFill>
                  <a:schemeClr val="tx1"/>
                </a:solidFill>
                <a:effectLst/>
                <a:ea typeface="Calibri" panose="020F0502020204030204" pitchFamily="34" charset="0"/>
                <a:cs typeface="Calibri"/>
              </a:rPr>
              <a:t>10/29/2021	  NNDSS database CLOSED (final)</a:t>
            </a:r>
            <a:r>
              <a:rPr lang="en-US" sz="4200" b="1">
                <a:solidFill>
                  <a:schemeClr val="tx1"/>
                </a:solidFill>
                <a:ea typeface="Calibri" panose="020F0502020204030204" pitchFamily="34" charset="0"/>
                <a:cs typeface="Calibri"/>
              </a:rPr>
              <a:t> for all jurisdictions</a:t>
            </a:r>
            <a:endParaRPr lang="en-US" sz="4200" b="1">
              <a:solidFill>
                <a:schemeClr val="tx1"/>
              </a:solidFill>
              <a:effectLst/>
              <a:ea typeface="Calibri" panose="020F0502020204030204" pitchFamily="34" charset="0"/>
              <a:cs typeface="Calibri" panose="020F0502020204030204" pitchFamily="34" charset="0"/>
            </a:endParaRPr>
          </a:p>
          <a:p>
            <a:pPr marL="0" marR="0" indent="0">
              <a:lnSpc>
                <a:spcPct val="100000"/>
              </a:lnSpc>
              <a:spcBef>
                <a:spcPts val="0"/>
              </a:spcBef>
              <a:spcAft>
                <a:spcPts val="800"/>
              </a:spcAft>
              <a:buNone/>
            </a:pPr>
            <a:endParaRPr lang="en-US" sz="4200">
              <a:solidFill>
                <a:schemeClr val="tx1"/>
              </a:solidFill>
              <a:effectLst/>
              <a:ea typeface="Calibri" panose="020F0502020204030204" pitchFamily="34" charset="0"/>
              <a:cs typeface="Calibri" panose="020F0502020204030204" pitchFamily="34" charset="0"/>
            </a:endParaRPr>
          </a:p>
          <a:p>
            <a:pPr marL="0" marR="0" indent="0">
              <a:lnSpc>
                <a:spcPct val="100000"/>
              </a:lnSpc>
              <a:spcBef>
                <a:spcPts val="0"/>
              </a:spcBef>
              <a:spcAft>
                <a:spcPts val="800"/>
              </a:spcAft>
              <a:buNone/>
              <a:tabLst>
                <a:tab pos="1368425" algn="l"/>
                <a:tab pos="1484313" algn="l"/>
              </a:tabLst>
            </a:pPr>
            <a:r>
              <a:rPr lang="en-US" sz="4200" b="1">
                <a:solidFill>
                  <a:schemeClr val="tx1"/>
                </a:solidFill>
                <a:effectLst/>
                <a:ea typeface="Calibri" panose="020F0502020204030204" pitchFamily="34" charset="0"/>
                <a:cs typeface="Calibri"/>
              </a:rPr>
              <a:t>03/18/2022	  Publish the final 2020 </a:t>
            </a:r>
            <a:r>
              <a:rPr lang="en-US" sz="4200" b="1">
                <a:solidFill>
                  <a:schemeClr val="tx1"/>
                </a:solidFill>
                <a:ea typeface="Calibri" panose="020F0502020204030204" pitchFamily="34" charset="0"/>
                <a:cs typeface="Calibri"/>
              </a:rPr>
              <a:t>nationally</a:t>
            </a:r>
            <a:r>
              <a:rPr lang="en-US" sz="4200" b="1">
                <a:solidFill>
                  <a:schemeClr val="tx1"/>
                </a:solidFill>
                <a:effectLst/>
                <a:ea typeface="Calibri" panose="020F0502020204030204" pitchFamily="34" charset="0"/>
                <a:cs typeface="Calibri"/>
              </a:rPr>
              <a:t> notifiable infectious diseases tables on CDC WONDER</a:t>
            </a:r>
          </a:p>
          <a:p>
            <a:pPr marL="0" indent="0">
              <a:buNone/>
            </a:pPr>
            <a:endParaRPr lang="en-US"/>
          </a:p>
        </p:txBody>
      </p:sp>
      <p:sp>
        <p:nvSpPr>
          <p:cNvPr id="5" name="Slide Number Placeholder 2">
            <a:extLst>
              <a:ext uri="{FF2B5EF4-FFF2-40B4-BE49-F238E27FC236}">
                <a16:creationId xmlns:a16="http://schemas.microsoft.com/office/drawing/2014/main" id="{AA8A11B5-73D0-5449-8745-BF2FEE1BF52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11</a:t>
            </a:fld>
            <a:endParaRPr lang="en-US"/>
          </a:p>
        </p:txBody>
      </p:sp>
      <p:pic>
        <p:nvPicPr>
          <p:cNvPr id="6" name="Picture 2">
            <a:extLst>
              <a:ext uri="{FF2B5EF4-FFF2-40B4-BE49-F238E27FC236}">
                <a16:creationId xmlns:a16="http://schemas.microsoft.com/office/drawing/2014/main" id="{2AADEB43-5BFB-4D92-B9C3-3AB64439BA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5">
            <a:extLst>
              <a:ext uri="{FF2B5EF4-FFF2-40B4-BE49-F238E27FC236}">
                <a16:creationId xmlns:a16="http://schemas.microsoft.com/office/drawing/2014/main" id="{58580E75-57AB-2641-B0D0-0410F643F32C}"/>
              </a:ext>
            </a:extLst>
          </p:cNvPr>
          <p:cNvSpPr>
            <a:spLocks noGrp="1"/>
          </p:cNvSpPr>
          <p:nvPr>
            <p:ph type="title"/>
          </p:nvPr>
        </p:nvSpPr>
        <p:spPr>
          <a:xfrm>
            <a:off x="609600" y="274639"/>
            <a:ext cx="10972800" cy="1143000"/>
          </a:xfrm>
        </p:spPr>
        <p:txBody>
          <a:bodyPr/>
          <a:lstStyle/>
          <a:p>
            <a:r>
              <a:rPr lang="en-US" sz="3600">
                <a:solidFill>
                  <a:srgbClr val="3F395F"/>
                </a:solidFill>
                <a:latin typeface="+mn-lt"/>
              </a:rPr>
              <a:t>2020 Reconciliation Production Calendar (cont’d)</a:t>
            </a:r>
          </a:p>
        </p:txBody>
      </p:sp>
    </p:spTree>
    <p:extLst>
      <p:ext uri="{BB962C8B-B14F-4D97-AF65-F5344CB8AC3E}">
        <p14:creationId xmlns:p14="http://schemas.microsoft.com/office/powerpoint/2010/main" val="27633060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sz="quarter" idx="10"/>
          </p:nvPr>
        </p:nvSpPr>
        <p:spPr>
          <a:xfrm>
            <a:off x="405792" y="4185445"/>
            <a:ext cx="11006137" cy="982904"/>
          </a:xfrm>
          <a:ln>
            <a:noFill/>
          </a:ln>
        </p:spPr>
        <p:txBody>
          <a:bodyPr>
            <a:normAutofit/>
          </a:bodyPr>
          <a:lstStyle/>
          <a:p>
            <a:r>
              <a:rPr lang="en-US"/>
              <a:t>Steps for Finalizing NNDSS Data</a:t>
            </a:r>
          </a:p>
        </p:txBody>
      </p:sp>
      <p:sp>
        <p:nvSpPr>
          <p:cNvPr id="3" name="Title 2">
            <a:extLst>
              <a:ext uri="{FF2B5EF4-FFF2-40B4-BE49-F238E27FC236}">
                <a16:creationId xmlns:a16="http://schemas.microsoft.com/office/drawing/2014/main" id="{B6DB457F-C72A-6148-A1CB-96948E963340}"/>
              </a:ext>
            </a:extLst>
          </p:cNvPr>
          <p:cNvSpPr>
            <a:spLocks noGrp="1"/>
          </p:cNvSpPr>
          <p:nvPr>
            <p:ph type="title" idx="4294967295"/>
          </p:nvPr>
        </p:nvSpPr>
        <p:spPr/>
        <p:txBody>
          <a:bodyPr>
            <a:normAutofit/>
          </a:bodyPr>
          <a:lstStyle/>
          <a:p>
            <a:r>
              <a:rPr lang="en-US" sz="800">
                <a:solidFill>
                  <a:srgbClr val="3F395F"/>
                </a:solidFill>
              </a:rPr>
              <a:t>Steps for Finalizing NNDSS Data</a:t>
            </a:r>
          </a:p>
        </p:txBody>
      </p:sp>
    </p:spTree>
    <p:extLst>
      <p:ext uri="{BB962C8B-B14F-4D97-AF65-F5344CB8AC3E}">
        <p14:creationId xmlns:p14="http://schemas.microsoft.com/office/powerpoint/2010/main" val="164774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225821"/>
            <a:ext cx="10515600" cy="1325562"/>
          </a:xfrm>
        </p:spPr>
        <p:txBody>
          <a:bodyPr/>
          <a:lstStyle/>
          <a:p>
            <a:r>
              <a:rPr lang="en-US">
                <a:solidFill>
                  <a:srgbClr val="3F395F"/>
                </a:solidFill>
              </a:rPr>
              <a:t>Step 1: Reconciliation Kick-Off</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311966"/>
            <a:ext cx="11229529" cy="485671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a:solidFill>
                  <a:schemeClr val="tx1"/>
                </a:solidFill>
              </a:rPr>
              <a:t>DMR sends out reconciliation packets that include:</a:t>
            </a:r>
          </a:p>
          <a:p>
            <a:pPr marL="290195" lvl="1" indent="-290195">
              <a:buClr>
                <a:srgbClr val="3F395F"/>
              </a:buClr>
              <a:buFont typeface="Arial" panose="020B0604020202020204" pitchFamily="34" charset="0"/>
              <a:buChar char="•"/>
            </a:pPr>
            <a:r>
              <a:rPr lang="en-US" sz="2400"/>
              <a:t>Overview of changes and guidelines for this year </a:t>
            </a:r>
            <a:endParaRPr lang="en-US" sz="2400">
              <a:cs typeface="Calibri" panose="020F0502020204030204"/>
            </a:endParaRPr>
          </a:p>
          <a:p>
            <a:pPr marL="290195" lvl="1" indent="-290195">
              <a:buClr>
                <a:srgbClr val="3F395F"/>
              </a:buClr>
              <a:buFont typeface="Arial" panose="020B0604020202020204" pitchFamily="34" charset="0"/>
              <a:buChar char="•"/>
            </a:pPr>
            <a:r>
              <a:rPr lang="en-US" sz="2400"/>
              <a:t>Production calendar</a:t>
            </a:r>
            <a:endParaRPr lang="en-US" sz="2400">
              <a:cs typeface="Calibri" panose="020F0502020204030204"/>
            </a:endParaRPr>
          </a:p>
          <a:p>
            <a:pPr marL="290195" lvl="1" indent="-290195">
              <a:buClr>
                <a:srgbClr val="3F395F"/>
              </a:buClr>
              <a:buFont typeface="Arial" panose="020B0604020202020204" pitchFamily="34" charset="0"/>
              <a:buChar char="•"/>
            </a:pPr>
            <a:r>
              <a:rPr lang="en-US" sz="2400"/>
              <a:t>Week-ending calendar for 2020 and 2021</a:t>
            </a:r>
            <a:endParaRPr lang="en-US" sz="2400">
              <a:cs typeface="Calibri" panose="020F0502020204030204"/>
            </a:endParaRPr>
          </a:p>
          <a:p>
            <a:pPr marL="290195" lvl="1" indent="-290195">
              <a:buClr>
                <a:srgbClr val="3F395F"/>
              </a:buClr>
              <a:buFont typeface="Arial" panose="020B0604020202020204" pitchFamily="34" charset="0"/>
              <a:buChar char="•"/>
            </a:pPr>
            <a:r>
              <a:rPr lang="en-US" sz="2400"/>
              <a:t>Abbreviated event code list for 2020</a:t>
            </a:r>
            <a:endParaRPr lang="en-US" sz="2400">
              <a:cs typeface="Calibri" panose="020F0502020204030204"/>
            </a:endParaRPr>
          </a:p>
          <a:p>
            <a:pPr marL="290195" lvl="1" indent="-290195">
              <a:buClr>
                <a:srgbClr val="3F395F"/>
              </a:buClr>
              <a:buFont typeface="Arial" panose="020B0604020202020204" pitchFamily="34" charset="0"/>
              <a:buChar char="•"/>
            </a:pPr>
            <a:r>
              <a:rPr lang="en-US" sz="2400"/>
              <a:t>Instructions for reviewing reconciliation tables</a:t>
            </a:r>
            <a:endParaRPr lang="en-US" sz="2400">
              <a:cs typeface="Calibri" panose="020F0502020204030204"/>
            </a:endParaRPr>
          </a:p>
          <a:p>
            <a:pPr marL="290195" lvl="1" indent="-290195">
              <a:buClr>
                <a:srgbClr val="3F395F"/>
              </a:buClr>
              <a:buFont typeface="Arial" panose="020B0604020202020204" pitchFamily="34" charset="0"/>
              <a:buChar char="•"/>
            </a:pPr>
            <a:r>
              <a:rPr lang="en-US" sz="2400"/>
              <a:t>Reconciliation tables 1–13</a:t>
            </a:r>
            <a:endParaRPr lang="en-US">
              <a:cs typeface="Calibri"/>
            </a:endParaRPr>
          </a:p>
        </p:txBody>
      </p:sp>
      <p:sp>
        <p:nvSpPr>
          <p:cNvPr id="4" name="Slide Number Placeholder 2">
            <a:extLst>
              <a:ext uri="{FF2B5EF4-FFF2-40B4-BE49-F238E27FC236}">
                <a16:creationId xmlns:a16="http://schemas.microsoft.com/office/drawing/2014/main" id="{898D4293-680F-4346-B53D-2FB5703455C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13</a:t>
            </a:fld>
            <a:endParaRPr lang="en-US"/>
          </a:p>
        </p:txBody>
      </p:sp>
    </p:spTree>
    <p:extLst>
      <p:ext uri="{BB962C8B-B14F-4D97-AF65-F5344CB8AC3E}">
        <p14:creationId xmlns:p14="http://schemas.microsoft.com/office/powerpoint/2010/main" val="4193867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739429" y="240250"/>
            <a:ext cx="10515600" cy="883112"/>
          </a:xfrm>
        </p:spPr>
        <p:txBody>
          <a:bodyPr/>
          <a:lstStyle/>
          <a:p>
            <a:r>
              <a:rPr lang="en-US">
                <a:solidFill>
                  <a:srgbClr val="3F395F"/>
                </a:solidFill>
              </a:rPr>
              <a:t>Step 2: Data Reconciliation</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736253" y="1048206"/>
            <a:ext cx="11072890" cy="55772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lvl="1" indent="-290195">
              <a:lnSpc>
                <a:spcPct val="100000"/>
              </a:lnSpc>
              <a:spcAft>
                <a:spcPts val="300"/>
              </a:spcAft>
            </a:pPr>
            <a:r>
              <a:rPr lang="en-US"/>
              <a:t>Ensure necessary staff have MVPS portal access through Secure Access Management Services (SAMS)</a:t>
            </a:r>
          </a:p>
          <a:p>
            <a:pPr marL="623570" lvl="2">
              <a:lnSpc>
                <a:spcPct val="100000"/>
              </a:lnSpc>
              <a:spcBef>
                <a:spcPts val="300"/>
              </a:spcBef>
            </a:pPr>
            <a:r>
              <a:rPr lang="en-US">
                <a:cs typeface="Calibri"/>
              </a:rPr>
              <a:t>Jurisdiction Data Manager sends e-mail to </a:t>
            </a:r>
            <a:r>
              <a:rPr lang="en-US">
                <a:cs typeface="Calibri"/>
                <a:hlinkClick r:id="rId3"/>
              </a:rPr>
              <a:t>edx@cdc.gov</a:t>
            </a:r>
            <a:r>
              <a:rPr lang="en-US">
                <a:cs typeface="Calibri"/>
              </a:rPr>
              <a:t> with subject "New MVPS User Access"</a:t>
            </a:r>
          </a:p>
          <a:p>
            <a:pPr marL="290195" lvl="1" indent="-290195">
              <a:lnSpc>
                <a:spcPct val="100000"/>
              </a:lnSpc>
            </a:pPr>
            <a:r>
              <a:rPr lang="en-US"/>
              <a:t>Use reconciliation tables and the MVPS portal line lists to compare CDC totals/data with totals/data from jurisdiction system(s)</a:t>
            </a:r>
            <a:endParaRPr lang="en-US">
              <a:cs typeface="Calibri"/>
            </a:endParaRPr>
          </a:p>
          <a:p>
            <a:pPr marL="290195" lvl="1" indent="-290195">
              <a:lnSpc>
                <a:spcPct val="100000"/>
              </a:lnSpc>
              <a:spcAft>
                <a:spcPts val="300"/>
              </a:spcAft>
            </a:pPr>
            <a:r>
              <a:rPr lang="en-US"/>
              <a:t>Send case notification updates to correct differences</a:t>
            </a:r>
            <a:endParaRPr lang="en-US">
              <a:cs typeface="Calibri"/>
            </a:endParaRPr>
          </a:p>
          <a:p>
            <a:pPr marL="623570" lvl="2">
              <a:lnSpc>
                <a:spcPct val="100000"/>
              </a:lnSpc>
              <a:spcBef>
                <a:spcPts val="300"/>
              </a:spcBef>
              <a:spcAft>
                <a:spcPts val="300"/>
              </a:spcAft>
            </a:pPr>
            <a:r>
              <a:rPr lang="en-US"/>
              <a:t>National Electronic Telecommunications System for Surveillance (NETSS):  </a:t>
            </a:r>
            <a:endParaRPr lang="en-US">
              <a:cs typeface="Calibri"/>
            </a:endParaRPr>
          </a:p>
          <a:p>
            <a:pPr lvl="3">
              <a:lnSpc>
                <a:spcPct val="100000"/>
              </a:lnSpc>
              <a:spcBef>
                <a:spcPts val="300"/>
              </a:spcBef>
              <a:spcAft>
                <a:spcPts val="300"/>
              </a:spcAft>
            </a:pPr>
            <a:r>
              <a:rPr lang="en-US" sz="2400"/>
              <a:t>send </a:t>
            </a:r>
            <a:r>
              <a:rPr lang="en-US" sz="2400" u="sng"/>
              <a:t>complete</a:t>
            </a:r>
            <a:r>
              <a:rPr lang="en-US" sz="2400"/>
              <a:t> Year-to-Date (YTD) files (STD, non-STD) by placing files into your SAMS "YTD" folder</a:t>
            </a:r>
            <a:endParaRPr lang="en-US" sz="2400">
              <a:cs typeface="Calibri"/>
            </a:endParaRPr>
          </a:p>
          <a:p>
            <a:pPr lvl="3">
              <a:lnSpc>
                <a:spcPct val="100000"/>
              </a:lnSpc>
              <a:spcBef>
                <a:spcPts val="300"/>
              </a:spcBef>
              <a:spcAft>
                <a:spcPts val="300"/>
              </a:spcAft>
            </a:pPr>
            <a:r>
              <a:rPr lang="en-US" sz="2400">
                <a:cs typeface="Calibri"/>
              </a:rPr>
              <a:t>YTD files must contain </a:t>
            </a:r>
            <a:r>
              <a:rPr lang="en-US" sz="2400" u="sng">
                <a:cs typeface="Calibri"/>
              </a:rPr>
              <a:t>complete</a:t>
            </a:r>
            <a:r>
              <a:rPr lang="en-US" sz="2400">
                <a:cs typeface="Calibri"/>
              </a:rPr>
              <a:t> data for each year represented in the file</a:t>
            </a:r>
          </a:p>
          <a:p>
            <a:pPr marL="623570" lvl="2">
              <a:lnSpc>
                <a:spcPct val="100000"/>
              </a:lnSpc>
              <a:spcBef>
                <a:spcPts val="300"/>
              </a:spcBef>
              <a:spcAft>
                <a:spcPts val="300"/>
              </a:spcAft>
            </a:pPr>
            <a:r>
              <a:rPr lang="en-US"/>
              <a:t>HL7/NEDSS Base System (NBS): send case notification updates</a:t>
            </a:r>
            <a:endParaRPr lang="en-US">
              <a:cs typeface="Calibri"/>
            </a:endParaRPr>
          </a:p>
        </p:txBody>
      </p:sp>
      <p:sp>
        <p:nvSpPr>
          <p:cNvPr id="4" name="Slide Number Placeholder 2">
            <a:extLst>
              <a:ext uri="{FF2B5EF4-FFF2-40B4-BE49-F238E27FC236}">
                <a16:creationId xmlns:a16="http://schemas.microsoft.com/office/drawing/2014/main" id="{0FFCE07E-6E01-BF47-A7B8-FEE788B712D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14</a:t>
            </a:fld>
            <a:endParaRPr lang="en-US"/>
          </a:p>
        </p:txBody>
      </p:sp>
    </p:spTree>
    <p:extLst>
      <p:ext uri="{BB962C8B-B14F-4D97-AF65-F5344CB8AC3E}">
        <p14:creationId xmlns:p14="http://schemas.microsoft.com/office/powerpoint/2010/main" val="682877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254955"/>
            <a:ext cx="10515600" cy="1325563"/>
          </a:xfrm>
        </p:spPr>
        <p:txBody>
          <a:bodyPr/>
          <a:lstStyle/>
          <a:p>
            <a:r>
              <a:rPr lang="en-US">
                <a:solidFill>
                  <a:srgbClr val="3F395F"/>
                </a:solidFill>
              </a:rPr>
              <a:t>Step 2: Data Reconciliation (cont’d)</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318240"/>
            <a:ext cx="10682453" cy="488707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lvl="1" indent="-290195">
              <a:lnSpc>
                <a:spcPct val="100000"/>
              </a:lnSpc>
            </a:pPr>
            <a:r>
              <a:rPr lang="en-US"/>
              <a:t>Use the MVPS portal to review transactional and case summary data </a:t>
            </a:r>
          </a:p>
          <a:p>
            <a:pPr marL="623570" lvl="2">
              <a:lnSpc>
                <a:spcPct val="100000"/>
              </a:lnSpc>
              <a:spcBef>
                <a:spcPts val="300"/>
              </a:spcBef>
            </a:pPr>
            <a:r>
              <a:rPr lang="en-US"/>
              <a:t>Extract line lists using the MVPS portal</a:t>
            </a:r>
            <a:endParaRPr lang="en-US">
              <a:cs typeface="Calibri"/>
            </a:endParaRPr>
          </a:p>
          <a:p>
            <a:pPr marL="290195" lvl="1">
              <a:lnSpc>
                <a:spcPct val="100000"/>
              </a:lnSpc>
            </a:pPr>
            <a:r>
              <a:rPr lang="en-US"/>
              <a:t>Request new set of reconciliation tables from DMR as needed</a:t>
            </a:r>
            <a:endParaRPr lang="en-US">
              <a:cs typeface="Calibri"/>
            </a:endParaRPr>
          </a:p>
          <a:p>
            <a:pPr marL="290195" lvl="1" indent="-290195">
              <a:lnSpc>
                <a:spcPct val="100000"/>
              </a:lnSpc>
              <a:spcBef>
                <a:spcPts val="800"/>
              </a:spcBef>
            </a:pPr>
            <a:r>
              <a:rPr lang="en-US"/>
              <a:t>Resolve transmission issues</a:t>
            </a:r>
            <a:endParaRPr lang="en-US">
              <a:cs typeface="Calibri"/>
            </a:endParaRPr>
          </a:p>
          <a:p>
            <a:pPr marL="623570" lvl="2">
              <a:lnSpc>
                <a:spcPct val="100000"/>
              </a:lnSpc>
              <a:spcBef>
                <a:spcPts val="300"/>
              </a:spcBef>
            </a:pPr>
            <a:r>
              <a:rPr lang="en-US"/>
              <a:t>Check to see if you have an expired PHIN Messaging System (PHINMS) digital certificate</a:t>
            </a:r>
          </a:p>
          <a:p>
            <a:pPr marL="623570" lvl="2">
              <a:lnSpc>
                <a:spcPct val="100000"/>
              </a:lnSpc>
              <a:spcBef>
                <a:spcPts val="300"/>
              </a:spcBef>
            </a:pPr>
            <a:r>
              <a:rPr lang="en-US"/>
              <a:t>If yes, contact the PHINMS Help Desk at </a:t>
            </a:r>
            <a:r>
              <a:rPr lang="en-US" u="sng">
                <a:solidFill>
                  <a:srgbClr val="0563C1"/>
                </a:solidFill>
                <a:effectLst/>
                <a:latin typeface="Calibri" panose="020F0502020204030204" pitchFamily="34" charset="0"/>
                <a:ea typeface="Calibri" panose="020F0502020204030204" pitchFamily="34" charset="0"/>
                <a:hlinkClick r:id="rId3"/>
              </a:rPr>
              <a:t>PHINtech@cdc.gov</a:t>
            </a:r>
            <a:endParaRPr lang="en-US">
              <a:highlight>
                <a:srgbClr val="FFFF00"/>
              </a:highlight>
              <a:cs typeface="Calibri"/>
            </a:endParaRPr>
          </a:p>
          <a:p>
            <a:pPr marL="290195" lvl="1" indent="-290195">
              <a:lnSpc>
                <a:spcPct val="100000"/>
              </a:lnSpc>
              <a:spcBef>
                <a:spcPts val="800"/>
              </a:spcBef>
            </a:pPr>
            <a:r>
              <a:rPr lang="en-US"/>
              <a:t>Contact your DMR specialist if you need additional assistance </a:t>
            </a:r>
            <a:endParaRPr lang="en-US">
              <a:cs typeface="Calibri"/>
            </a:endParaRPr>
          </a:p>
          <a:p>
            <a:pPr marL="623570" lvl="2">
              <a:lnSpc>
                <a:spcPct val="100000"/>
              </a:lnSpc>
            </a:pPr>
            <a:endParaRPr lang="en-US">
              <a:highlight>
                <a:srgbClr val="FFFF00"/>
              </a:highlight>
              <a:cs typeface="Calibri"/>
            </a:endParaRPr>
          </a:p>
        </p:txBody>
      </p:sp>
      <p:sp>
        <p:nvSpPr>
          <p:cNvPr id="4" name="Slide Number Placeholder 2">
            <a:extLst>
              <a:ext uri="{FF2B5EF4-FFF2-40B4-BE49-F238E27FC236}">
                <a16:creationId xmlns:a16="http://schemas.microsoft.com/office/drawing/2014/main" id="{24D7B1BB-6302-794A-B861-1B1E0CDDAE4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15</a:t>
            </a:fld>
            <a:endParaRPr lang="en-US"/>
          </a:p>
        </p:txBody>
      </p:sp>
    </p:spTree>
    <p:extLst>
      <p:ext uri="{BB962C8B-B14F-4D97-AF65-F5344CB8AC3E}">
        <p14:creationId xmlns:p14="http://schemas.microsoft.com/office/powerpoint/2010/main" val="313086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365126"/>
            <a:ext cx="10515600" cy="1063934"/>
          </a:xfrm>
        </p:spPr>
        <p:txBody>
          <a:bodyPr>
            <a:normAutofit/>
          </a:bodyPr>
          <a:lstStyle/>
          <a:p>
            <a:r>
              <a:rPr lang="en-US">
                <a:solidFill>
                  <a:srgbClr val="3F395F"/>
                </a:solidFill>
              </a:rPr>
              <a:t>Final Steps: Finalizing Data and State Epi Sign-off</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253695"/>
            <a:ext cx="10682453" cy="52141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lvl="1" indent="-290195">
              <a:lnSpc>
                <a:spcPct val="100000"/>
              </a:lnSpc>
            </a:pPr>
            <a:r>
              <a:rPr lang="en-US" dirty="0"/>
              <a:t>Let DMR specialist know when totals are accepted as final</a:t>
            </a:r>
          </a:p>
          <a:p>
            <a:pPr marL="623570" lvl="2">
              <a:lnSpc>
                <a:spcPct val="100000"/>
              </a:lnSpc>
              <a:spcBef>
                <a:spcPts val="300"/>
              </a:spcBef>
            </a:pPr>
            <a:r>
              <a:rPr lang="en-US" dirty="0"/>
              <a:t>“Lock” STD conditions as final</a:t>
            </a:r>
            <a:endParaRPr lang="en-US" dirty="0">
              <a:cs typeface="Calibri"/>
            </a:endParaRPr>
          </a:p>
          <a:p>
            <a:pPr marL="623570" lvl="2">
              <a:lnSpc>
                <a:spcPct val="100000"/>
              </a:lnSpc>
              <a:spcBef>
                <a:spcPts val="300"/>
              </a:spcBef>
            </a:pPr>
            <a:r>
              <a:rPr lang="en-US" dirty="0"/>
              <a:t>“Lock” non-STD conditions as final</a:t>
            </a:r>
            <a:endParaRPr lang="en-US" dirty="0">
              <a:cs typeface="Calibri"/>
            </a:endParaRPr>
          </a:p>
          <a:p>
            <a:pPr marL="623570" lvl="2">
              <a:lnSpc>
                <a:spcPct val="100000"/>
              </a:lnSpc>
              <a:spcBef>
                <a:spcPts val="300"/>
              </a:spcBef>
            </a:pPr>
            <a:r>
              <a:rPr lang="en-US" dirty="0"/>
              <a:t>After locking 2020 data, subsequent updates will be accepted but not included in locked totals unless jurisdiction</a:t>
            </a:r>
            <a:r>
              <a:rPr lang="en-US" dirty="0">
                <a:cs typeface="Calibri"/>
              </a:rPr>
              <a:t> requests to “unlock” their data  </a:t>
            </a:r>
          </a:p>
          <a:p>
            <a:pPr marL="623570" lvl="2">
              <a:lnSpc>
                <a:spcPct val="100000"/>
              </a:lnSpc>
              <a:spcBef>
                <a:spcPts val="300"/>
              </a:spcBef>
            </a:pPr>
            <a:r>
              <a:rPr lang="en-US" dirty="0">
                <a:cs typeface="Calibri"/>
              </a:rPr>
              <a:t>When jurisdiction requests DMR to "lock" their data again, the additional updates will be included </a:t>
            </a:r>
            <a:endParaRPr lang="en-US" dirty="0">
              <a:ea typeface="+mn-lt"/>
              <a:cs typeface="+mn-lt"/>
            </a:endParaRPr>
          </a:p>
          <a:p>
            <a:pPr marL="290195" lvl="1" indent="-290195">
              <a:lnSpc>
                <a:spcPct val="100000"/>
              </a:lnSpc>
            </a:pPr>
            <a:r>
              <a:rPr lang="en-US" dirty="0"/>
              <a:t>Confirm or update your 2020 reporting exceptions</a:t>
            </a:r>
            <a:endParaRPr lang="en-US" dirty="0">
              <a:cs typeface="Calibri"/>
            </a:endParaRPr>
          </a:p>
          <a:p>
            <a:pPr marL="290195" lvl="1" indent="-290195">
              <a:lnSpc>
                <a:spcPct val="100000"/>
              </a:lnSpc>
            </a:pPr>
            <a:r>
              <a:rPr lang="en-US" dirty="0"/>
              <a:t>DMR sends new set of reconciliation tables for final review by jurisdiction; after confirmation, final summary report is sent to State/Territorial Epidemiologist for signature.</a:t>
            </a:r>
            <a:endParaRPr lang="en-US" dirty="0">
              <a:cs typeface="Calibri"/>
            </a:endParaRPr>
          </a:p>
        </p:txBody>
      </p:sp>
      <p:sp>
        <p:nvSpPr>
          <p:cNvPr id="4" name="Slide Number Placeholder 2">
            <a:extLst>
              <a:ext uri="{FF2B5EF4-FFF2-40B4-BE49-F238E27FC236}">
                <a16:creationId xmlns:a16="http://schemas.microsoft.com/office/drawing/2014/main" id="{73E8BF69-302C-C04C-9352-A308EB0DA00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16</a:t>
            </a:fld>
            <a:endParaRPr lang="en-US"/>
          </a:p>
        </p:txBody>
      </p:sp>
    </p:spTree>
    <p:extLst>
      <p:ext uri="{BB962C8B-B14F-4D97-AF65-F5344CB8AC3E}">
        <p14:creationId xmlns:p14="http://schemas.microsoft.com/office/powerpoint/2010/main" val="428852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365125"/>
            <a:ext cx="10515600" cy="1325563"/>
          </a:xfrm>
        </p:spPr>
        <p:txBody>
          <a:bodyPr/>
          <a:lstStyle/>
          <a:p>
            <a:r>
              <a:rPr lang="en-US">
                <a:solidFill>
                  <a:srgbClr val="3F395F"/>
                </a:solidFill>
              </a:rPr>
              <a:t>Assistance with Reconciliation</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351940"/>
            <a:ext cx="10749505" cy="45297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indent="-288925">
              <a:lnSpc>
                <a:spcPct val="100000"/>
              </a:lnSpc>
              <a:buClr>
                <a:srgbClr val="81BC00"/>
              </a:buClr>
              <a:buFont typeface="Wingdings" pitchFamily="2" charset="2"/>
              <a:buChar char="§"/>
            </a:pPr>
            <a:r>
              <a:rPr lang="en-US" sz="2800" b="0">
                <a:solidFill>
                  <a:schemeClr val="tx1"/>
                </a:solidFill>
              </a:rPr>
              <a:t>Guidance documents will be available for viewing within the MVPS portal</a:t>
            </a:r>
          </a:p>
          <a:p>
            <a:pPr>
              <a:lnSpc>
                <a:spcPct val="100000"/>
              </a:lnSpc>
            </a:pPr>
            <a:r>
              <a:rPr lang="en-US" sz="2800" b="0" u="sng">
                <a:solidFill>
                  <a:schemeClr val="tx1"/>
                </a:solidFill>
              </a:rPr>
              <a:t>DMR specialists</a:t>
            </a:r>
            <a:endParaRPr lang="en-US" sz="2800" b="0" u="sng">
              <a:solidFill>
                <a:schemeClr val="tx1"/>
              </a:solidFill>
              <a:cs typeface="Calibri"/>
            </a:endParaRPr>
          </a:p>
          <a:p>
            <a:pPr marL="290195" lvl="1" indent="-290195">
              <a:lnSpc>
                <a:spcPct val="100000"/>
              </a:lnSpc>
            </a:pPr>
            <a:r>
              <a:rPr lang="en-US" b="1" i="1"/>
              <a:t>Deborah Adams </a:t>
            </a:r>
            <a:r>
              <a:rPr lang="en-US"/>
              <a:t>(daa2@cdc.gov):  AL, AK, CA, HI, KS, ME, MA, MN, MO, NE, NC, ND, NYC, OR, PR, SC, VT, VA</a:t>
            </a:r>
            <a:endParaRPr lang="en-US">
              <a:cs typeface="Calibri"/>
            </a:endParaRPr>
          </a:p>
          <a:p>
            <a:pPr marL="290195" lvl="1" indent="-290195">
              <a:lnSpc>
                <a:spcPct val="100000"/>
              </a:lnSpc>
            </a:pPr>
            <a:r>
              <a:rPr lang="en-US" b="1" i="1"/>
              <a:t>Diana </a:t>
            </a:r>
            <a:r>
              <a:rPr lang="en-US" b="1" i="1" err="1"/>
              <a:t>Onweh</a:t>
            </a:r>
            <a:r>
              <a:rPr lang="en-US" b="1" i="1"/>
              <a:t> </a:t>
            </a:r>
            <a:r>
              <a:rPr lang="en-US"/>
              <a:t>(onw1@cdc.gov):  AR, CO, CT, GA, ID, IA, IL, IN, LA, MD, MI, MS, NH, NV, PA, TN, TX, WA, WY​</a:t>
            </a:r>
          </a:p>
          <a:p>
            <a:pPr marL="290195" lvl="1" indent="-290195">
              <a:lnSpc>
                <a:spcPct val="100000"/>
              </a:lnSpc>
            </a:pPr>
            <a:r>
              <a:rPr lang="en-US" b="1" i="1"/>
              <a:t>Alan Schley</a:t>
            </a:r>
            <a:r>
              <a:rPr lang="en-US" b="1"/>
              <a:t> </a:t>
            </a:r>
            <a:r>
              <a:rPr lang="en-US"/>
              <a:t>(aso7@cdc.gov):  AZ, DE, FL, KY, MT, NJ, NM, NY, OH, OK, RI, SD, UT, DC, WV, WI, territories</a:t>
            </a:r>
            <a:endParaRPr lang="en-US">
              <a:cs typeface="Calibri"/>
            </a:endParaRPr>
          </a:p>
        </p:txBody>
      </p:sp>
      <p:sp>
        <p:nvSpPr>
          <p:cNvPr id="4" name="Slide Number Placeholder 2">
            <a:extLst>
              <a:ext uri="{FF2B5EF4-FFF2-40B4-BE49-F238E27FC236}">
                <a16:creationId xmlns:a16="http://schemas.microsoft.com/office/drawing/2014/main" id="{64DA090F-5E14-3E4C-8FCC-B886EEB2F99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17</a:t>
            </a:fld>
            <a:endParaRPr lang="en-US"/>
          </a:p>
        </p:txBody>
      </p:sp>
    </p:spTree>
    <p:extLst>
      <p:ext uri="{BB962C8B-B14F-4D97-AF65-F5344CB8AC3E}">
        <p14:creationId xmlns:p14="http://schemas.microsoft.com/office/powerpoint/2010/main" val="1073273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365125"/>
            <a:ext cx="10515600" cy="1325563"/>
          </a:xfrm>
        </p:spPr>
        <p:txBody>
          <a:bodyPr/>
          <a:lstStyle/>
          <a:p>
            <a:r>
              <a:rPr lang="en-US">
                <a:solidFill>
                  <a:srgbClr val="3F395F"/>
                </a:solidFill>
              </a:rPr>
              <a:t>2020 Data Reconciliation Tips</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597305"/>
            <a:ext cx="10682453" cy="436154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lvl="1" indent="-290195">
              <a:lnSpc>
                <a:spcPct val="100000"/>
              </a:lnSpc>
              <a:spcBef>
                <a:spcPts val="1200"/>
              </a:spcBef>
            </a:pPr>
            <a:r>
              <a:rPr lang="en-US" dirty="0"/>
              <a:t>Work with CDC programs to finalize your case counts</a:t>
            </a:r>
          </a:p>
          <a:p>
            <a:pPr marL="290195" lvl="1" indent="-290195">
              <a:lnSpc>
                <a:spcPct val="100000"/>
              </a:lnSpc>
              <a:spcBef>
                <a:spcPts val="1200"/>
              </a:spcBef>
            </a:pPr>
            <a:r>
              <a:rPr lang="en-US" dirty="0"/>
              <a:t>Use the MVPS portal to review your 2020 low incidence conditions that require special verification; send case notification updates to correct data as appropriate</a:t>
            </a:r>
            <a:endParaRPr lang="en-US" dirty="0">
              <a:cs typeface="Calibri"/>
            </a:endParaRPr>
          </a:p>
        </p:txBody>
      </p:sp>
      <p:sp>
        <p:nvSpPr>
          <p:cNvPr id="4" name="Slide Number Placeholder 2">
            <a:extLst>
              <a:ext uri="{FF2B5EF4-FFF2-40B4-BE49-F238E27FC236}">
                <a16:creationId xmlns:a16="http://schemas.microsoft.com/office/drawing/2014/main" id="{3970623A-2196-1D4B-9B75-3BA4802BD95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18</a:t>
            </a:fld>
            <a:endParaRPr lang="en-US"/>
          </a:p>
        </p:txBody>
      </p:sp>
    </p:spTree>
    <p:extLst>
      <p:ext uri="{BB962C8B-B14F-4D97-AF65-F5344CB8AC3E}">
        <p14:creationId xmlns:p14="http://schemas.microsoft.com/office/powerpoint/2010/main" val="80907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sz="quarter" idx="10"/>
          </p:nvPr>
        </p:nvSpPr>
        <p:spPr>
          <a:xfrm>
            <a:off x="504110" y="3579158"/>
            <a:ext cx="11183779" cy="982904"/>
          </a:xfrm>
          <a:ln>
            <a:noFill/>
          </a:ln>
        </p:spPr>
        <p:txBody>
          <a:bodyPr vert="horz" lIns="91440" tIns="45720" rIns="91440" bIns="45720" rtlCol="0" anchor="t">
            <a:noAutofit/>
          </a:bodyPr>
          <a:lstStyle/>
          <a:p>
            <a:pPr>
              <a:spcBef>
                <a:spcPts val="600"/>
              </a:spcBef>
              <a:spcAft>
                <a:spcPts val="300"/>
              </a:spcAft>
            </a:pPr>
            <a:r>
              <a:rPr lang="en-US"/>
              <a:t>Steps for Finalizing </a:t>
            </a:r>
          </a:p>
          <a:p>
            <a:pPr>
              <a:spcBef>
                <a:spcPts val="300"/>
              </a:spcBef>
              <a:spcAft>
                <a:spcPts val="600"/>
              </a:spcAft>
            </a:pPr>
            <a:r>
              <a:rPr lang="en-US"/>
              <a:t>Sexually Transmitted Diseases</a:t>
            </a:r>
            <a:endParaRPr lang="en-US">
              <a:cs typeface="Calibri"/>
            </a:endParaRPr>
          </a:p>
        </p:txBody>
      </p:sp>
      <p:sp>
        <p:nvSpPr>
          <p:cNvPr id="3" name="Title 2">
            <a:extLst>
              <a:ext uri="{FF2B5EF4-FFF2-40B4-BE49-F238E27FC236}">
                <a16:creationId xmlns:a16="http://schemas.microsoft.com/office/drawing/2014/main" id="{905AF63E-D5FC-264B-9F3B-FDA041816D1C}"/>
              </a:ext>
            </a:extLst>
          </p:cNvPr>
          <p:cNvSpPr>
            <a:spLocks noGrp="1"/>
          </p:cNvSpPr>
          <p:nvPr>
            <p:ph type="title" idx="4294967295"/>
          </p:nvPr>
        </p:nvSpPr>
        <p:spPr/>
        <p:txBody>
          <a:bodyPr>
            <a:normAutofit/>
          </a:bodyPr>
          <a:lstStyle/>
          <a:p>
            <a:r>
              <a:rPr lang="en-US" sz="800">
                <a:solidFill>
                  <a:srgbClr val="3F395F"/>
                </a:solidFill>
              </a:rPr>
              <a:t>Steps for Finalizing</a:t>
            </a:r>
            <a:r>
              <a:rPr lang="en-US" sz="800" baseline="0">
                <a:solidFill>
                  <a:srgbClr val="3F395F"/>
                </a:solidFill>
              </a:rPr>
              <a:t> Sexually Transmitted Diseases</a:t>
            </a:r>
            <a:endParaRPr lang="en-US" sz="800">
              <a:solidFill>
                <a:srgbClr val="3F395F"/>
              </a:solidFill>
            </a:endParaRPr>
          </a:p>
        </p:txBody>
      </p:sp>
    </p:spTree>
    <p:extLst>
      <p:ext uri="{BB962C8B-B14F-4D97-AF65-F5344CB8AC3E}">
        <p14:creationId xmlns:p14="http://schemas.microsoft.com/office/powerpoint/2010/main" val="279342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0616873" cy="4530725"/>
          </a:xfrm>
        </p:spPr>
        <p:txBody>
          <a:bodyPr vert="horz" lIns="91440" tIns="45720" rIns="91440" bIns="45720" rtlCol="0" anchor="t">
            <a:normAutofit/>
          </a:bodyPr>
          <a:lstStyle/>
          <a:p>
            <a:r>
              <a:rPr lang="en-US"/>
              <a:t>Agenda</a:t>
            </a:r>
          </a:p>
          <a:p>
            <a:pPr marL="290195" lvl="1" indent="-290195">
              <a:lnSpc>
                <a:spcPct val="100000"/>
              </a:lnSpc>
            </a:pPr>
            <a:r>
              <a:rPr lang="en-US"/>
              <a:t>NNDSS updates and announcements</a:t>
            </a:r>
            <a:endParaRPr lang="en-US">
              <a:cs typeface="Calibri"/>
            </a:endParaRPr>
          </a:p>
          <a:p>
            <a:pPr marL="290195" lvl="1" indent="-290195">
              <a:lnSpc>
                <a:spcPct val="100000"/>
              </a:lnSpc>
            </a:pPr>
            <a:r>
              <a:rPr lang="en-US"/>
              <a:t>2020 reconciliation process</a:t>
            </a:r>
            <a:endParaRPr lang="en-US">
              <a:cs typeface="Calibri"/>
            </a:endParaRPr>
          </a:p>
          <a:p>
            <a:pPr marL="290195" lvl="1" indent="-290195">
              <a:lnSpc>
                <a:spcPct val="100000"/>
              </a:lnSpc>
            </a:pPr>
            <a:r>
              <a:rPr lang="en-US"/>
              <a:t>New line lists available in the Message Validation, Processing, and Provisioning System (MVPS)</a:t>
            </a:r>
            <a:endParaRPr lang="en-US">
              <a:cs typeface="Calibri"/>
            </a:endParaRPr>
          </a:p>
          <a:p>
            <a:pPr marL="290195" lvl="1" indent="-290195">
              <a:lnSpc>
                <a:spcPct val="100000"/>
              </a:lnSpc>
            </a:pPr>
            <a:r>
              <a:rPr lang="en-US"/>
              <a:t>2020 NNDSS aggregate coronavirus disease 2019 (COVID-19) request</a:t>
            </a:r>
            <a:endParaRPr lang="en-US">
              <a:cs typeface="Calibri" panose="020F0502020204030204"/>
            </a:endParaRPr>
          </a:p>
          <a:p>
            <a:pPr marL="290195" lvl="1" indent="-290195">
              <a:lnSpc>
                <a:spcPct val="100000"/>
              </a:lnSpc>
            </a:pPr>
            <a:r>
              <a:rPr lang="en-US"/>
              <a:t>Questions </a:t>
            </a:r>
            <a:endParaRPr lang="en-US">
              <a:cs typeface="Calibri"/>
            </a:endParaRPr>
          </a:p>
        </p:txBody>
      </p:sp>
      <p:pic>
        <p:nvPicPr>
          <p:cNvPr id="4" name="Picture 3" descr="Two people meeting at a table" title="Agenda">
            <a:extLst>
              <a:ext uri="{FF2B5EF4-FFF2-40B4-BE49-F238E27FC236}">
                <a16:creationId xmlns:a16="http://schemas.microsoft.com/office/drawing/2014/main" id="{D30AAAE0-0C5E-3D4E-B7DE-B08D54B06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620" y="391559"/>
            <a:ext cx="2753820" cy="1899123"/>
          </a:xfrm>
          <a:prstGeom prst="rect">
            <a:avLst/>
          </a:prstGeom>
          <a:solidFill>
            <a:srgbClr val="005DAB"/>
          </a:solidFill>
        </p:spPr>
      </p:pic>
      <p:sp>
        <p:nvSpPr>
          <p:cNvPr id="6" name="Slide Number Placeholder 2">
            <a:extLst>
              <a:ext uri="{FF2B5EF4-FFF2-40B4-BE49-F238E27FC236}">
                <a16:creationId xmlns:a16="http://schemas.microsoft.com/office/drawing/2014/main" id="{4530FC83-B5CA-BD40-A453-29445A713BA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2</a:t>
            </a:fld>
            <a:endParaRPr lang="en-US"/>
          </a:p>
        </p:txBody>
      </p:sp>
      <p:sp>
        <p:nvSpPr>
          <p:cNvPr id="2" name="Title 1">
            <a:extLst>
              <a:ext uri="{FF2B5EF4-FFF2-40B4-BE49-F238E27FC236}">
                <a16:creationId xmlns:a16="http://schemas.microsoft.com/office/drawing/2014/main" id="{E02F0E69-A4A9-5E4F-9165-3DE8E339D400}"/>
              </a:ext>
            </a:extLst>
          </p:cNvPr>
          <p:cNvSpPr>
            <a:spLocks noGrp="1"/>
          </p:cNvSpPr>
          <p:nvPr>
            <p:ph type="title" idx="4294967295"/>
          </p:nvPr>
        </p:nvSpPr>
        <p:spPr>
          <a:xfrm>
            <a:off x="838200" y="-6833"/>
            <a:ext cx="10515600" cy="1325563"/>
          </a:xfrm>
        </p:spPr>
        <p:txBody>
          <a:bodyPr>
            <a:normAutofit/>
          </a:bodyPr>
          <a:lstStyle/>
          <a:p>
            <a:r>
              <a:rPr lang="en-US" sz="1000">
                <a:solidFill>
                  <a:schemeClr val="bg1"/>
                </a:solidFill>
              </a:rPr>
              <a:t>Agenda</a:t>
            </a:r>
          </a:p>
        </p:txBody>
      </p:sp>
    </p:spTree>
    <p:extLst>
      <p:ext uri="{BB962C8B-B14F-4D97-AF65-F5344CB8AC3E}">
        <p14:creationId xmlns:p14="http://schemas.microsoft.com/office/powerpoint/2010/main" val="2848723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117277"/>
            <a:ext cx="10515600" cy="1325563"/>
          </a:xfrm>
        </p:spPr>
        <p:txBody>
          <a:bodyPr/>
          <a:lstStyle/>
          <a:p>
            <a:r>
              <a:rPr lang="en-US">
                <a:solidFill>
                  <a:srgbClr val="3F395F"/>
                </a:solidFill>
              </a:rPr>
              <a:t>Sexually Transmitted Diseases</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168684"/>
            <a:ext cx="10682453" cy="545525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lvl="1" indent="-290195">
              <a:lnSpc>
                <a:spcPct val="100000"/>
              </a:lnSpc>
            </a:pPr>
            <a:r>
              <a:rPr lang="en-US">
                <a:ea typeface="Times New Roman" panose="02020603050405020304" pitchFamily="18" charset="0"/>
              </a:rPr>
              <a:t>Division of STD Prevention (DSTDP) sends out 4</a:t>
            </a:r>
            <a:r>
              <a:rPr lang="en-US" baseline="30000">
                <a:ea typeface="Times New Roman" panose="02020603050405020304" pitchFamily="18" charset="0"/>
              </a:rPr>
              <a:t>th</a:t>
            </a:r>
            <a:r>
              <a:rPr lang="en-US">
                <a:ea typeface="Times New Roman" panose="02020603050405020304" pitchFamily="18" charset="0"/>
              </a:rPr>
              <a:t> quarter reports to jurisdictions the </a:t>
            </a:r>
            <a:r>
              <a:rPr lang="en-US" b="1">
                <a:ea typeface="Times New Roman" panose="02020603050405020304" pitchFamily="18" charset="0"/>
              </a:rPr>
              <a:t>week of August 16 </a:t>
            </a:r>
          </a:p>
          <a:p>
            <a:pPr marL="290195" lvl="1" indent="-290195">
              <a:lnSpc>
                <a:spcPct val="100000"/>
              </a:lnSpc>
            </a:pPr>
            <a:r>
              <a:rPr lang="en-US"/>
              <a:t>Deadline for “final” STD 2020 data: </a:t>
            </a:r>
            <a:r>
              <a:rPr lang="en-US" b="1"/>
              <a:t>September 24, 2021 </a:t>
            </a:r>
            <a:endParaRPr lang="en-US" b="1">
              <a:cs typeface="Calibri"/>
            </a:endParaRPr>
          </a:p>
          <a:p>
            <a:pPr marL="623570" lvl="2" indent="-290195">
              <a:lnSpc>
                <a:spcPct val="100000"/>
              </a:lnSpc>
              <a:spcBef>
                <a:spcPts val="300"/>
              </a:spcBef>
            </a:pPr>
            <a:r>
              <a:rPr lang="en-US"/>
              <a:t>Jurisdictions are encouraged to send data before deadline</a:t>
            </a:r>
            <a:endParaRPr lang="en-US">
              <a:cs typeface="Calibri"/>
            </a:endParaRPr>
          </a:p>
          <a:p>
            <a:pPr marL="290195" lvl="1" indent="-290195">
              <a:lnSpc>
                <a:spcPct val="100000"/>
              </a:lnSpc>
            </a:pPr>
            <a:r>
              <a:rPr lang="en-US"/>
              <a:t>After jurisdiction STD programs inform DMR that final STD 2020 data were sent to CDC, DMR will send updated reconciliation tables to jurisdictions</a:t>
            </a:r>
            <a:endParaRPr lang="en-US">
              <a:cs typeface="Calibri"/>
            </a:endParaRPr>
          </a:p>
          <a:p>
            <a:pPr marL="290195" lvl="1" indent="-290195">
              <a:lnSpc>
                <a:spcPct val="100000"/>
              </a:lnSpc>
            </a:pPr>
            <a:r>
              <a:rPr lang="en-US"/>
              <a:t>Jurisdiction STD programs will confirm/revise numbers and request DMR to lock data</a:t>
            </a:r>
            <a:endParaRPr lang="en-US" b="1"/>
          </a:p>
          <a:p>
            <a:pPr marL="290195" lvl="1" indent="-290195">
              <a:lnSpc>
                <a:spcPct val="100000"/>
              </a:lnSpc>
            </a:pPr>
            <a:r>
              <a:rPr lang="en-US"/>
              <a:t>DSTDP will perform quality assurance processes based on locked data and send final sign-off letters to jurisdictions</a:t>
            </a:r>
            <a:endParaRPr lang="en-US">
              <a:cs typeface="Calibri"/>
            </a:endParaRPr>
          </a:p>
          <a:p>
            <a:pPr marL="290195" lvl="1" indent="-290195">
              <a:lnSpc>
                <a:spcPct val="100000"/>
              </a:lnSpc>
              <a:spcBef>
                <a:spcPts val="300"/>
              </a:spcBef>
              <a:spcAft>
                <a:spcPts val="300"/>
              </a:spcAft>
            </a:pPr>
            <a:endParaRPr lang="en-US"/>
          </a:p>
          <a:p>
            <a:pPr marL="290195" lvl="1" indent="-290195">
              <a:lnSpc>
                <a:spcPct val="100000"/>
              </a:lnSpc>
              <a:spcBef>
                <a:spcPts val="1200"/>
              </a:spcBef>
            </a:pPr>
            <a:endParaRPr lang="en-US"/>
          </a:p>
          <a:p>
            <a:pPr marL="290195" lvl="1" indent="-290195">
              <a:lnSpc>
                <a:spcPct val="100000"/>
              </a:lnSpc>
              <a:spcBef>
                <a:spcPts val="1200"/>
              </a:spcBef>
            </a:pPr>
            <a:endParaRPr lang="en-US">
              <a:cs typeface="Calibri"/>
            </a:endParaRPr>
          </a:p>
        </p:txBody>
      </p:sp>
      <p:sp>
        <p:nvSpPr>
          <p:cNvPr id="4" name="Slide Number Placeholder 2">
            <a:extLst>
              <a:ext uri="{FF2B5EF4-FFF2-40B4-BE49-F238E27FC236}">
                <a16:creationId xmlns:a16="http://schemas.microsoft.com/office/drawing/2014/main" id="{3970623A-2196-1D4B-9B75-3BA4802BD95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20</a:t>
            </a:fld>
            <a:endParaRPr lang="en-US"/>
          </a:p>
        </p:txBody>
      </p:sp>
    </p:spTree>
    <p:extLst>
      <p:ext uri="{BB962C8B-B14F-4D97-AF65-F5344CB8AC3E}">
        <p14:creationId xmlns:p14="http://schemas.microsoft.com/office/powerpoint/2010/main" val="192272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214813"/>
            <a:ext cx="10515600" cy="1325563"/>
          </a:xfrm>
        </p:spPr>
        <p:txBody>
          <a:bodyPr/>
          <a:lstStyle/>
          <a:p>
            <a:r>
              <a:rPr lang="en-US">
                <a:solidFill>
                  <a:srgbClr val="3F395F"/>
                </a:solidFill>
              </a:rPr>
              <a:t>Sexually Transmitted Diseases (cont’d)</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309765"/>
            <a:ext cx="10791096" cy="45297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lvl="1" indent="-290195">
              <a:lnSpc>
                <a:spcPct val="100000"/>
              </a:lnSpc>
            </a:pPr>
            <a:r>
              <a:rPr lang="en-US"/>
              <a:t>Deadline for STD Program Manager and State/Territorial Epidemiologist to return final, approved sign-off letters to DSTDP: </a:t>
            </a:r>
            <a:r>
              <a:rPr lang="en-US" b="1"/>
              <a:t>October 29, 2021 </a:t>
            </a:r>
          </a:p>
          <a:p>
            <a:pPr marL="290195" lvl="1" indent="-290195">
              <a:lnSpc>
                <a:spcPct val="100000"/>
              </a:lnSpc>
            </a:pPr>
            <a:r>
              <a:rPr lang="en-US"/>
              <a:t>STD Contact: Alesia Harvey</a:t>
            </a:r>
          </a:p>
          <a:p>
            <a:pPr marL="623570" lvl="2" indent="-290195">
              <a:lnSpc>
                <a:spcPct val="100000"/>
              </a:lnSpc>
            </a:pPr>
            <a:r>
              <a:rPr lang="en-US">
                <a:hlinkClick r:id="rId2"/>
              </a:rPr>
              <a:t>aharvey@cdc.gov</a:t>
            </a:r>
            <a:r>
              <a:rPr lang="en-US"/>
              <a:t>; 404-639-8196</a:t>
            </a:r>
          </a:p>
          <a:p>
            <a:pPr marL="290195" lvl="1" indent="-290195">
              <a:lnSpc>
                <a:spcPct val="100000"/>
              </a:lnSpc>
              <a:spcBef>
                <a:spcPts val="300"/>
              </a:spcBef>
              <a:spcAft>
                <a:spcPts val="300"/>
              </a:spcAft>
            </a:pPr>
            <a:endParaRPr lang="en-US"/>
          </a:p>
          <a:p>
            <a:pPr marL="290195" lvl="1" indent="-290195">
              <a:lnSpc>
                <a:spcPct val="100000"/>
              </a:lnSpc>
              <a:spcBef>
                <a:spcPts val="1200"/>
              </a:spcBef>
            </a:pPr>
            <a:endParaRPr lang="en-US"/>
          </a:p>
          <a:p>
            <a:pPr marL="290195" lvl="1" indent="-290195">
              <a:lnSpc>
                <a:spcPct val="100000"/>
              </a:lnSpc>
              <a:spcBef>
                <a:spcPts val="1200"/>
              </a:spcBef>
            </a:pPr>
            <a:endParaRPr lang="en-US">
              <a:cs typeface="Calibri"/>
            </a:endParaRPr>
          </a:p>
        </p:txBody>
      </p:sp>
      <p:sp>
        <p:nvSpPr>
          <p:cNvPr id="4" name="Slide Number Placeholder 2">
            <a:extLst>
              <a:ext uri="{FF2B5EF4-FFF2-40B4-BE49-F238E27FC236}">
                <a16:creationId xmlns:a16="http://schemas.microsoft.com/office/drawing/2014/main" id="{3970623A-2196-1D4B-9B75-3BA4802BD95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21</a:t>
            </a:fld>
            <a:endParaRPr lang="en-US"/>
          </a:p>
        </p:txBody>
      </p:sp>
    </p:spTree>
    <p:extLst>
      <p:ext uri="{BB962C8B-B14F-4D97-AF65-F5344CB8AC3E}">
        <p14:creationId xmlns:p14="http://schemas.microsoft.com/office/powerpoint/2010/main" val="2374709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214813"/>
            <a:ext cx="10515600" cy="1325563"/>
          </a:xfrm>
        </p:spPr>
        <p:txBody>
          <a:bodyPr/>
          <a:lstStyle/>
          <a:p>
            <a:r>
              <a:rPr lang="en-US">
                <a:solidFill>
                  <a:srgbClr val="3F395F"/>
                </a:solidFill>
              </a:rPr>
              <a:t>Sexually Transmitted Diseases (cont’d)</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316325"/>
            <a:ext cx="10682453" cy="45297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lvl="1" indent="-290195">
              <a:lnSpc>
                <a:spcPct val="100000"/>
              </a:lnSpc>
            </a:pPr>
            <a:r>
              <a:rPr lang="en-US"/>
              <a:t>Table 4 – Race/Ethnicity by Disease</a:t>
            </a:r>
          </a:p>
          <a:p>
            <a:pPr marL="623570" lvl="2" indent="-290195">
              <a:lnSpc>
                <a:spcPct val="100000"/>
              </a:lnSpc>
            </a:pPr>
            <a:r>
              <a:rPr lang="en-US">
                <a:ea typeface="Times New Roman" panose="02020603050405020304" pitchFamily="18" charset="0"/>
                <a:cs typeface="Times New Roman"/>
              </a:rPr>
              <a:t>The STD program collects Office of Management &amp; Budget (OMB) race categories (select all that apply) in the program-specific variables</a:t>
            </a:r>
          </a:p>
          <a:p>
            <a:pPr marL="623570" lvl="2" indent="-290195">
              <a:lnSpc>
                <a:spcPct val="100000"/>
              </a:lnSpc>
            </a:pPr>
            <a:r>
              <a:rPr lang="en-US">
                <a:cs typeface="Times New Roman"/>
              </a:rPr>
              <a:t>The race/ethnicity data presented in the table and line list do not reflect these data. STD data default to 9 (unknown)</a:t>
            </a:r>
            <a:endParaRPr lang="en-US" b="1">
              <a:cs typeface="Times New Roman"/>
            </a:endParaRPr>
          </a:p>
          <a:p>
            <a:pPr marL="290195" lvl="1" indent="-290195">
              <a:lnSpc>
                <a:spcPct val="100000"/>
              </a:lnSpc>
            </a:pPr>
            <a:r>
              <a:rPr lang="en-US"/>
              <a:t>Table 11 – Import Status by Disease</a:t>
            </a:r>
            <a:endParaRPr lang="en-US">
              <a:cs typeface="Calibri"/>
            </a:endParaRPr>
          </a:p>
          <a:p>
            <a:pPr marL="623570" lvl="2" indent="-290195">
              <a:lnSpc>
                <a:spcPct val="100000"/>
              </a:lnSpc>
            </a:pPr>
            <a:r>
              <a:rPr lang="en-US">
                <a:ea typeface="Times New Roman" panose="02020603050405020304" pitchFamily="18" charset="0"/>
                <a:cs typeface="Times New Roman"/>
              </a:rPr>
              <a:t>STD program has modified this variable and the data are captured in the program-specific variables</a:t>
            </a:r>
          </a:p>
          <a:p>
            <a:pPr marL="623570" lvl="2" indent="-290195">
              <a:lnSpc>
                <a:spcPct val="100000"/>
              </a:lnSpc>
            </a:pPr>
            <a:r>
              <a:rPr lang="en-US">
                <a:cs typeface="Times New Roman"/>
              </a:rPr>
              <a:t>The data presented in reconciliation report and line list do not reflect this; default to “unknown”</a:t>
            </a:r>
          </a:p>
          <a:p>
            <a:pPr marL="0" lvl="1" indent="0">
              <a:lnSpc>
                <a:spcPct val="100000"/>
              </a:lnSpc>
              <a:spcBef>
                <a:spcPts val="1200"/>
              </a:spcBef>
              <a:buNone/>
            </a:pPr>
            <a:endParaRPr lang="en-US"/>
          </a:p>
          <a:p>
            <a:pPr marL="290195" lvl="1" indent="-290195">
              <a:lnSpc>
                <a:spcPct val="100000"/>
              </a:lnSpc>
              <a:spcBef>
                <a:spcPts val="1200"/>
              </a:spcBef>
            </a:pPr>
            <a:endParaRPr lang="en-US">
              <a:cs typeface="Calibri"/>
            </a:endParaRPr>
          </a:p>
        </p:txBody>
      </p:sp>
      <p:sp>
        <p:nvSpPr>
          <p:cNvPr id="4" name="Slide Number Placeholder 2">
            <a:extLst>
              <a:ext uri="{FF2B5EF4-FFF2-40B4-BE49-F238E27FC236}">
                <a16:creationId xmlns:a16="http://schemas.microsoft.com/office/drawing/2014/main" id="{3970623A-2196-1D4B-9B75-3BA4802BD95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22</a:t>
            </a:fld>
            <a:endParaRPr lang="en-US"/>
          </a:p>
        </p:txBody>
      </p:sp>
    </p:spTree>
    <p:extLst>
      <p:ext uri="{BB962C8B-B14F-4D97-AF65-F5344CB8AC3E}">
        <p14:creationId xmlns:p14="http://schemas.microsoft.com/office/powerpoint/2010/main" val="2379941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sz="quarter" idx="10"/>
          </p:nvPr>
        </p:nvSpPr>
        <p:spPr>
          <a:xfrm>
            <a:off x="592931" y="4095861"/>
            <a:ext cx="11006137" cy="765238"/>
          </a:xfrm>
        </p:spPr>
        <p:txBody>
          <a:bodyPr/>
          <a:lstStyle/>
          <a:p>
            <a:r>
              <a:rPr lang="en-US"/>
              <a:t>2020 Reconciliation Data Tables</a:t>
            </a:r>
          </a:p>
        </p:txBody>
      </p:sp>
      <p:sp>
        <p:nvSpPr>
          <p:cNvPr id="3" name="Title 2">
            <a:extLst>
              <a:ext uri="{FF2B5EF4-FFF2-40B4-BE49-F238E27FC236}">
                <a16:creationId xmlns:a16="http://schemas.microsoft.com/office/drawing/2014/main" id="{5D1050F0-871E-D848-B107-A63651D2871A}"/>
              </a:ext>
            </a:extLst>
          </p:cNvPr>
          <p:cNvSpPr>
            <a:spLocks noGrp="1"/>
          </p:cNvSpPr>
          <p:nvPr>
            <p:ph type="title" idx="4294967295"/>
          </p:nvPr>
        </p:nvSpPr>
        <p:spPr/>
        <p:txBody>
          <a:bodyPr>
            <a:normAutofit/>
          </a:bodyPr>
          <a:lstStyle/>
          <a:p>
            <a:r>
              <a:rPr lang="en-US" sz="800">
                <a:solidFill>
                  <a:srgbClr val="3F395F"/>
                </a:solidFill>
              </a:rPr>
              <a:t>2020</a:t>
            </a:r>
            <a:r>
              <a:rPr lang="en-US" sz="800" baseline="0">
                <a:solidFill>
                  <a:srgbClr val="3F395F"/>
                </a:solidFill>
              </a:rPr>
              <a:t> Reconciliation Data Tables</a:t>
            </a:r>
            <a:endParaRPr lang="en-US" sz="800">
              <a:solidFill>
                <a:srgbClr val="3F395F"/>
              </a:solidFill>
            </a:endParaRPr>
          </a:p>
        </p:txBody>
      </p:sp>
    </p:spTree>
    <p:extLst>
      <p:ext uri="{BB962C8B-B14F-4D97-AF65-F5344CB8AC3E}">
        <p14:creationId xmlns:p14="http://schemas.microsoft.com/office/powerpoint/2010/main" val="1591717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6612" y="132352"/>
            <a:ext cx="10515600" cy="1325563"/>
          </a:xfrm>
        </p:spPr>
        <p:txBody>
          <a:bodyPr/>
          <a:lstStyle/>
          <a:p>
            <a:r>
              <a:rPr lang="en-US">
                <a:solidFill>
                  <a:srgbClr val="3F395F"/>
                </a:solidFill>
              </a:rPr>
              <a:t>2020 Reconciliation Tables for</a:t>
            </a:r>
            <a:br>
              <a:rPr lang="en-US">
                <a:solidFill>
                  <a:srgbClr val="3F395F"/>
                </a:solidFill>
              </a:rPr>
            </a:br>
            <a:r>
              <a:rPr lang="en-US">
                <a:solidFill>
                  <a:srgbClr val="3F395F"/>
                </a:solidFill>
              </a:rPr>
              <a:t>National Notifiable Infectious Diseases</a:t>
            </a:r>
          </a:p>
        </p:txBody>
      </p:sp>
      <p:sp>
        <p:nvSpPr>
          <p:cNvPr id="5" name="Text Placeholder 2">
            <a:extLst>
              <a:ext uri="{FF2B5EF4-FFF2-40B4-BE49-F238E27FC236}">
                <a16:creationId xmlns:a16="http://schemas.microsoft.com/office/drawing/2014/main" id="{8F397C2B-2D56-FE42-9CBC-61DBBB5FD372}"/>
              </a:ext>
            </a:extLst>
          </p:cNvPr>
          <p:cNvSpPr txBox="1">
            <a:spLocks/>
          </p:cNvSpPr>
          <p:nvPr/>
        </p:nvSpPr>
        <p:spPr bwMode="auto">
          <a:xfrm>
            <a:off x="852520" y="1323930"/>
            <a:ext cx="10866536" cy="535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6565" indent="-456565"/>
            <a:endParaRPr lang="en-US" sz="1950">
              <a:solidFill>
                <a:schemeClr val="bg2">
                  <a:lumMod val="50000"/>
                </a:schemeClr>
              </a:solidFill>
              <a:cs typeface="Calibri" panose="020F0502020204030204" pitchFamily="34" charset="0"/>
            </a:endParaRPr>
          </a:p>
          <a:p>
            <a:pPr marL="0" indent="0">
              <a:spcBef>
                <a:spcPts val="0"/>
              </a:spcBef>
              <a:buNone/>
              <a:tabLst>
                <a:tab pos="1362075" algn="l"/>
              </a:tabLst>
            </a:pPr>
            <a:r>
              <a:rPr lang="en-US" sz="8000">
                <a:solidFill>
                  <a:schemeClr val="accent1">
                    <a:lumMod val="75000"/>
                  </a:schemeClr>
                </a:solidFill>
                <a:latin typeface="Calibri"/>
                <a:cs typeface="Calibri"/>
              </a:rPr>
              <a:t>Table 1     	Case count by receiving system and disease</a:t>
            </a:r>
          </a:p>
          <a:p>
            <a:pPr marL="0" indent="0">
              <a:spcBef>
                <a:spcPts val="800"/>
              </a:spcBef>
              <a:buFont typeface="Wingdings" panose="05000000000000000000" pitchFamily="2" charset="2"/>
              <a:buNone/>
              <a:tabLst>
                <a:tab pos="1362075" algn="l"/>
              </a:tabLst>
            </a:pPr>
            <a:r>
              <a:rPr lang="en-US" sz="8000">
                <a:solidFill>
                  <a:schemeClr val="accent1">
                    <a:lumMod val="75000"/>
                  </a:schemeClr>
                </a:solidFill>
                <a:latin typeface="Calibri"/>
                <a:cs typeface="Calibri"/>
              </a:rPr>
              <a:t>Table 2	Case count by case status classification and disease</a:t>
            </a:r>
          </a:p>
          <a:p>
            <a:pPr marL="0" indent="0">
              <a:spcBef>
                <a:spcPts val="800"/>
              </a:spcBef>
              <a:buFont typeface="Wingdings" panose="05000000000000000000" pitchFamily="2" charset="2"/>
              <a:buNone/>
              <a:tabLst>
                <a:tab pos="1362075" algn="l"/>
              </a:tabLst>
            </a:pPr>
            <a:r>
              <a:rPr lang="en-US" sz="8000">
                <a:solidFill>
                  <a:schemeClr val="accent1">
                    <a:lumMod val="75000"/>
                  </a:schemeClr>
                </a:solidFill>
                <a:latin typeface="Calibri"/>
                <a:cs typeface="Calibri"/>
              </a:rPr>
              <a:t>Table 3	Case count by month and disease</a:t>
            </a:r>
          </a:p>
          <a:p>
            <a:pPr marL="0" indent="0">
              <a:spcBef>
                <a:spcPts val="800"/>
              </a:spcBef>
              <a:buFont typeface="Wingdings" panose="05000000000000000000" pitchFamily="2" charset="2"/>
              <a:buNone/>
              <a:tabLst>
                <a:tab pos="1362075" algn="l"/>
              </a:tabLst>
            </a:pPr>
            <a:r>
              <a:rPr lang="en-US" sz="8000">
                <a:solidFill>
                  <a:schemeClr val="accent1">
                    <a:lumMod val="75000"/>
                  </a:schemeClr>
                </a:solidFill>
                <a:latin typeface="Calibri"/>
                <a:cs typeface="Calibri"/>
              </a:rPr>
              <a:t>Table 4	Case count by race/ethnicity and disease</a:t>
            </a:r>
          </a:p>
          <a:p>
            <a:pPr marL="0" indent="0">
              <a:spcBef>
                <a:spcPts val="800"/>
              </a:spcBef>
              <a:buFont typeface="Wingdings" panose="05000000000000000000" pitchFamily="2" charset="2"/>
              <a:buNone/>
              <a:tabLst>
                <a:tab pos="1362075" algn="l"/>
              </a:tabLst>
            </a:pPr>
            <a:r>
              <a:rPr lang="en-US" sz="8000">
                <a:solidFill>
                  <a:schemeClr val="accent1">
                    <a:lumMod val="75000"/>
                  </a:schemeClr>
                </a:solidFill>
                <a:latin typeface="Calibri"/>
                <a:cs typeface="Calibri"/>
              </a:rPr>
              <a:t>Table 5	Case count by age group (years) and disease</a:t>
            </a:r>
          </a:p>
          <a:p>
            <a:pPr marL="0" indent="0">
              <a:spcBef>
                <a:spcPts val="800"/>
              </a:spcBef>
              <a:buFont typeface="Wingdings" panose="05000000000000000000" pitchFamily="2" charset="2"/>
              <a:buNone/>
              <a:tabLst>
                <a:tab pos="1362075" algn="l"/>
              </a:tabLst>
            </a:pPr>
            <a:r>
              <a:rPr lang="en-US" sz="8000">
                <a:solidFill>
                  <a:schemeClr val="accent1">
                    <a:lumMod val="75000"/>
                  </a:schemeClr>
                </a:solidFill>
                <a:latin typeface="Calibri"/>
                <a:cs typeface="Calibri"/>
              </a:rPr>
              <a:t>Table 6	Case count by sex and disease</a:t>
            </a:r>
          </a:p>
          <a:p>
            <a:pPr marL="0" indent="0">
              <a:spcBef>
                <a:spcPts val="800"/>
              </a:spcBef>
              <a:buNone/>
              <a:tabLst>
                <a:tab pos="1362075" algn="l"/>
              </a:tabLst>
            </a:pPr>
            <a:r>
              <a:rPr lang="en-US" sz="8000">
                <a:solidFill>
                  <a:schemeClr val="accent1">
                    <a:lumMod val="75000"/>
                  </a:schemeClr>
                </a:solidFill>
                <a:latin typeface="Calibri"/>
                <a:cs typeface="Calibri"/>
              </a:rPr>
              <a:t>Table 7     	Case count by </a:t>
            </a:r>
            <a:r>
              <a:rPr lang="en-US" sz="8000" i="1">
                <a:solidFill>
                  <a:schemeClr val="accent1">
                    <a:lumMod val="75000"/>
                  </a:schemeClr>
                </a:solidFill>
                <a:latin typeface="Calibri"/>
                <a:cs typeface="Calibri"/>
              </a:rPr>
              <a:t>Morbidity and Mortality Weekly Report </a:t>
            </a:r>
            <a:r>
              <a:rPr lang="en-US" sz="8000">
                <a:solidFill>
                  <a:schemeClr val="accent1">
                    <a:lumMod val="75000"/>
                  </a:schemeClr>
                </a:solidFill>
                <a:latin typeface="Calibri"/>
                <a:cs typeface="Calibri"/>
              </a:rPr>
              <a:t>(</a:t>
            </a:r>
            <a:r>
              <a:rPr lang="en-US" sz="8000" i="1">
                <a:solidFill>
                  <a:schemeClr val="accent1">
                    <a:lumMod val="75000"/>
                  </a:schemeClr>
                </a:solidFill>
                <a:latin typeface="Calibri"/>
                <a:cs typeface="Calibri"/>
              </a:rPr>
              <a:t>MMWR</a:t>
            </a:r>
            <a:r>
              <a:rPr lang="en-US" sz="8000">
                <a:solidFill>
                  <a:schemeClr val="accent1">
                    <a:lumMod val="75000"/>
                  </a:schemeClr>
                </a:solidFill>
                <a:latin typeface="Calibri"/>
                <a:cs typeface="Calibri"/>
              </a:rPr>
              <a:t>) week and disease</a:t>
            </a:r>
          </a:p>
          <a:p>
            <a:pPr marL="0" indent="0">
              <a:spcBef>
                <a:spcPts val="800"/>
              </a:spcBef>
              <a:buNone/>
              <a:tabLst>
                <a:tab pos="1362075" algn="l"/>
              </a:tabLst>
            </a:pPr>
            <a:r>
              <a:rPr lang="en-US" sz="8000">
                <a:solidFill>
                  <a:schemeClr val="accent1">
                    <a:lumMod val="75000"/>
                  </a:schemeClr>
                </a:solidFill>
                <a:latin typeface="Calibri"/>
                <a:cs typeface="Calibri"/>
              </a:rPr>
              <a:t>Table 8	Case count by </a:t>
            </a:r>
            <a:r>
              <a:rPr lang="en-US" sz="8000">
                <a:solidFill>
                  <a:srgbClr val="FF0000"/>
                </a:solidFill>
                <a:latin typeface="Calibri"/>
                <a:cs typeface="Calibri"/>
              </a:rPr>
              <a:t>reporting county </a:t>
            </a:r>
            <a:r>
              <a:rPr lang="en-US" sz="8000">
                <a:solidFill>
                  <a:schemeClr val="accent1">
                    <a:lumMod val="75000"/>
                  </a:schemeClr>
                </a:solidFill>
                <a:latin typeface="Calibri"/>
                <a:cs typeface="Calibri"/>
              </a:rPr>
              <a:t>and disease</a:t>
            </a:r>
          </a:p>
          <a:p>
            <a:pPr marL="0" indent="0">
              <a:spcBef>
                <a:spcPts val="800"/>
              </a:spcBef>
              <a:buNone/>
              <a:tabLst>
                <a:tab pos="1362075" algn="l"/>
              </a:tabLst>
            </a:pPr>
            <a:r>
              <a:rPr lang="en-US" sz="8000">
                <a:solidFill>
                  <a:schemeClr val="accent1">
                    <a:lumMod val="75000"/>
                  </a:schemeClr>
                </a:solidFill>
                <a:latin typeface="Calibri"/>
                <a:cs typeface="Calibri"/>
              </a:rPr>
              <a:t>Table 9	Case count by Genv2-based HL7 </a:t>
            </a:r>
            <a:r>
              <a:rPr lang="en-US" sz="8000">
                <a:solidFill>
                  <a:srgbClr val="FF0000"/>
                </a:solidFill>
                <a:latin typeface="Calibri"/>
                <a:cs typeface="Calibri"/>
              </a:rPr>
              <a:t>"county of residence"</a:t>
            </a:r>
            <a:r>
              <a:rPr lang="en-US" sz="8000">
                <a:solidFill>
                  <a:schemeClr val="accent1">
                    <a:lumMod val="75000"/>
                  </a:schemeClr>
                </a:solidFill>
                <a:latin typeface="Calibri"/>
                <a:cs typeface="Calibri"/>
              </a:rPr>
              <a:t> and disease</a:t>
            </a:r>
          </a:p>
          <a:p>
            <a:pPr marL="0" indent="0">
              <a:spcBef>
                <a:spcPts val="800"/>
              </a:spcBef>
              <a:buNone/>
              <a:tabLst>
                <a:tab pos="1362075" algn="l"/>
              </a:tabLst>
            </a:pPr>
            <a:r>
              <a:rPr lang="en-US" sz="8000">
                <a:solidFill>
                  <a:schemeClr val="accent1">
                    <a:lumMod val="75000"/>
                  </a:schemeClr>
                </a:solidFill>
                <a:latin typeface="Calibri"/>
                <a:cs typeface="Calibri"/>
              </a:rPr>
              <a:t>Table 10	Case count by outbreak status by disease</a:t>
            </a:r>
          </a:p>
          <a:p>
            <a:pPr marL="0" indent="0">
              <a:spcBef>
                <a:spcPts val="800"/>
              </a:spcBef>
              <a:buNone/>
              <a:tabLst>
                <a:tab pos="1362075" algn="l"/>
              </a:tabLst>
            </a:pPr>
            <a:r>
              <a:rPr lang="en-US" sz="8000">
                <a:solidFill>
                  <a:schemeClr val="accent1">
                    <a:lumMod val="75000"/>
                  </a:schemeClr>
                </a:solidFill>
                <a:latin typeface="Calibri"/>
                <a:cs typeface="Calibri"/>
              </a:rPr>
              <a:t>Table 11	Case count by import status by disease</a:t>
            </a:r>
          </a:p>
          <a:p>
            <a:pPr marL="0" indent="0">
              <a:spcBef>
                <a:spcPts val="800"/>
              </a:spcBef>
              <a:buNone/>
              <a:tabLst>
                <a:tab pos="1362075" algn="l"/>
              </a:tabLst>
            </a:pPr>
            <a:r>
              <a:rPr lang="en-US" sz="8000">
                <a:solidFill>
                  <a:srgbClr val="FF0000"/>
                </a:solidFill>
                <a:latin typeface="Calibri"/>
                <a:cs typeface="Calibri"/>
              </a:rPr>
              <a:t>Table 12	Case count by disease and reporting exception [diseases that are "not</a:t>
            </a:r>
          </a:p>
          <a:p>
            <a:pPr marL="0" indent="0">
              <a:spcBef>
                <a:spcPts val="200"/>
              </a:spcBef>
              <a:buNone/>
              <a:tabLst>
                <a:tab pos="1362075" algn="l"/>
              </a:tabLst>
            </a:pPr>
            <a:r>
              <a:rPr lang="en-US" sz="8000">
                <a:solidFill>
                  <a:srgbClr val="FF0000"/>
                </a:solidFill>
                <a:latin typeface="Calibri"/>
                <a:cs typeface="Calibri"/>
              </a:rPr>
              <a:t>	reportable" or where data are "unavailable"] </a:t>
            </a:r>
            <a:endParaRPr lang="en-US" sz="8000">
              <a:solidFill>
                <a:srgbClr val="FF0000"/>
              </a:solidFill>
              <a:cs typeface="Calibri"/>
            </a:endParaRPr>
          </a:p>
          <a:p>
            <a:pPr marL="0" indent="0">
              <a:spcBef>
                <a:spcPts val="800"/>
              </a:spcBef>
              <a:buNone/>
              <a:tabLst>
                <a:tab pos="1362075" algn="l"/>
              </a:tabLst>
            </a:pPr>
            <a:r>
              <a:rPr lang="en-US" sz="8000">
                <a:solidFill>
                  <a:schemeClr val="accent1">
                    <a:lumMod val="75000"/>
                  </a:schemeClr>
                </a:solidFill>
                <a:latin typeface="Calibri"/>
                <a:cs typeface="Calibri"/>
              </a:rPr>
              <a:t>Table 13	Case count for retired event codes </a:t>
            </a:r>
            <a:endParaRPr lang="en-US" sz="8000">
              <a:solidFill>
                <a:schemeClr val="accent1">
                  <a:lumMod val="75000"/>
                </a:schemeClr>
              </a:solidFill>
              <a:cs typeface="Calibri"/>
            </a:endParaRPr>
          </a:p>
          <a:p>
            <a:pPr marL="0" indent="0">
              <a:spcBef>
                <a:spcPts val="600"/>
              </a:spcBef>
              <a:buNone/>
              <a:tabLst>
                <a:tab pos="1362075" algn="l"/>
              </a:tabLst>
            </a:pPr>
            <a:endParaRPr lang="en-US" sz="3600">
              <a:solidFill>
                <a:schemeClr val="accent1">
                  <a:lumMod val="75000"/>
                </a:schemeClr>
              </a:solidFill>
            </a:endParaRPr>
          </a:p>
          <a:p>
            <a:pPr marL="0" indent="0">
              <a:spcBef>
                <a:spcPts val="600"/>
              </a:spcBef>
              <a:buNone/>
              <a:tabLst>
                <a:tab pos="1362075" algn="l"/>
              </a:tabLst>
            </a:pPr>
            <a:r>
              <a:rPr lang="en-US" sz="8000">
                <a:solidFill>
                  <a:schemeClr val="accent1">
                    <a:lumMod val="75000"/>
                  </a:schemeClr>
                </a:solidFill>
                <a:latin typeface="Calibri"/>
                <a:cs typeface="Calibri"/>
              </a:rPr>
              <a:t>Excel Workbook	Tables 1–11 in machine-readable format</a:t>
            </a:r>
          </a:p>
          <a:p>
            <a:pPr marL="989965" lvl="1" indent="-380365">
              <a:lnSpc>
                <a:spcPct val="120000"/>
              </a:lnSpc>
              <a:spcBef>
                <a:spcPts val="0"/>
              </a:spcBef>
            </a:pPr>
            <a:endParaRPr lang="en-US">
              <a:solidFill>
                <a:schemeClr val="bg2">
                  <a:lumMod val="50000"/>
                </a:schemeClr>
              </a:solidFill>
              <a:cs typeface="Calibri" panose="020F0502020204030204" pitchFamily="34" charset="0"/>
            </a:endParaRPr>
          </a:p>
          <a:p>
            <a:pPr marL="513715" indent="-456565"/>
            <a:endParaRPr lang="en-US" sz="1800">
              <a:solidFill>
                <a:schemeClr val="bg2">
                  <a:lumMod val="50000"/>
                </a:schemeClr>
              </a:solidFill>
              <a:cs typeface="Calibri" panose="020F0502020204030204" pitchFamily="34" charset="0"/>
            </a:endParaRPr>
          </a:p>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456565" indent="-456565"/>
            <a:endParaRPr lang="en-US">
              <a:solidFill>
                <a:schemeClr val="tx1"/>
              </a:solidFill>
              <a:cs typeface="Calibri" panose="020F0502020204030204" pitchFamily="34" charset="0"/>
            </a:endParaRPr>
          </a:p>
          <a:p>
            <a:pPr marL="456565" indent="-456565"/>
            <a:endParaRPr lang="en-US">
              <a:solidFill>
                <a:schemeClr val="tx1"/>
              </a:solidFill>
              <a:cs typeface="Calibri" panose="020F0502020204030204" pitchFamily="34" charset="0"/>
            </a:endParaRPr>
          </a:p>
        </p:txBody>
      </p:sp>
      <p:sp>
        <p:nvSpPr>
          <p:cNvPr id="4" name="Slide Number Placeholder 2">
            <a:extLst>
              <a:ext uri="{FF2B5EF4-FFF2-40B4-BE49-F238E27FC236}">
                <a16:creationId xmlns:a16="http://schemas.microsoft.com/office/drawing/2014/main" id="{EA610D0E-AE94-F041-AA2D-795AE3BD623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24</a:t>
            </a:fld>
            <a:endParaRPr lang="en-US"/>
          </a:p>
        </p:txBody>
      </p:sp>
    </p:spTree>
    <p:extLst>
      <p:ext uri="{BB962C8B-B14F-4D97-AF65-F5344CB8AC3E}">
        <p14:creationId xmlns:p14="http://schemas.microsoft.com/office/powerpoint/2010/main" val="2299632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151375"/>
            <a:ext cx="10515600" cy="1325563"/>
          </a:xfrm>
        </p:spPr>
        <p:txBody>
          <a:bodyPr/>
          <a:lstStyle/>
          <a:p>
            <a:r>
              <a:rPr lang="en-US">
                <a:solidFill>
                  <a:srgbClr val="3F395F"/>
                </a:solidFill>
              </a:rPr>
              <a:t>Reporting Exceptions</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203434"/>
            <a:ext cx="10682453" cy="494673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lvl="1" indent="-290195">
              <a:spcBef>
                <a:spcPts val="800"/>
              </a:spcBef>
            </a:pPr>
            <a:r>
              <a:rPr lang="en-US"/>
              <a:t>Excludes cases from counts if condition is not reportable in jurisdiction; the NNDSS tables display “N” if condition is not reportable</a:t>
            </a:r>
          </a:p>
          <a:p>
            <a:pPr marL="290195" lvl="1" indent="-290195">
              <a:spcBef>
                <a:spcPts val="800"/>
              </a:spcBef>
            </a:pPr>
            <a:r>
              <a:rPr lang="en-US"/>
              <a:t>Excludes cases from counts if data are incomplete or unavailable in jurisdiction; the NNDSS tables display </a:t>
            </a:r>
            <a:r>
              <a:rPr lang="en-US">
                <a:ea typeface="+mn-lt"/>
                <a:cs typeface="+mn-lt"/>
              </a:rPr>
              <a:t>“</a:t>
            </a:r>
            <a:r>
              <a:rPr lang="en-US"/>
              <a:t>U</a:t>
            </a:r>
            <a:r>
              <a:rPr lang="en-US">
                <a:ea typeface="+mn-lt"/>
                <a:cs typeface="+mn-lt"/>
              </a:rPr>
              <a:t>”</a:t>
            </a:r>
            <a:r>
              <a:rPr lang="en-US"/>
              <a:t> if data are unavailable</a:t>
            </a:r>
            <a:endParaRPr lang="en-US">
              <a:cs typeface="Calibri"/>
            </a:endParaRPr>
          </a:p>
          <a:p>
            <a:pPr marL="290195" lvl="1" indent="-290195">
              <a:spcBef>
                <a:spcPts val="800"/>
              </a:spcBef>
            </a:pPr>
            <a:r>
              <a:rPr lang="en-US"/>
              <a:t>Ensures appropriate denominators for rates are included</a:t>
            </a:r>
          </a:p>
          <a:p>
            <a:pPr marL="290195" lvl="1" indent="-290195">
              <a:spcBef>
                <a:spcPts val="800"/>
              </a:spcBef>
            </a:pPr>
            <a:r>
              <a:rPr lang="en-US"/>
              <a:t>For the Year 2020:</a:t>
            </a:r>
            <a:endParaRPr lang="en-US">
              <a:cs typeface="Calibri" panose="020F0502020204030204"/>
            </a:endParaRPr>
          </a:p>
          <a:p>
            <a:pPr marL="623570" lvl="2">
              <a:spcBef>
                <a:spcPts val="200"/>
              </a:spcBef>
            </a:pPr>
            <a:r>
              <a:rPr lang="en-US"/>
              <a:t>The NNDSS tables “N” indicators are currently assigned based on reporting exceptions finalized during last year’s reconciliation</a:t>
            </a:r>
            <a:endParaRPr lang="en-US">
              <a:cs typeface="Calibri" panose="020F0502020204030204"/>
            </a:endParaRPr>
          </a:p>
          <a:p>
            <a:pPr marL="623570" lvl="2">
              <a:spcBef>
                <a:spcPts val="200"/>
              </a:spcBef>
            </a:pPr>
            <a:r>
              <a:rPr lang="en-US"/>
              <a:t>For annual statistics, DMR will incorporate finalized 2020 reporting exceptions as confirmed by jurisdictions during reconciliation</a:t>
            </a:r>
            <a:endParaRPr lang="en-US">
              <a:cs typeface="Calibri" panose="020F0502020204030204"/>
            </a:endParaRPr>
          </a:p>
        </p:txBody>
      </p:sp>
      <p:sp>
        <p:nvSpPr>
          <p:cNvPr id="4" name="Slide Number Placeholder 2">
            <a:extLst>
              <a:ext uri="{FF2B5EF4-FFF2-40B4-BE49-F238E27FC236}">
                <a16:creationId xmlns:a16="http://schemas.microsoft.com/office/drawing/2014/main" id="{A62E52CB-084C-EC40-95A4-5A2361C9801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25</a:t>
            </a:fld>
            <a:endParaRPr lang="en-US"/>
          </a:p>
        </p:txBody>
      </p:sp>
    </p:spTree>
    <p:extLst>
      <p:ext uri="{BB962C8B-B14F-4D97-AF65-F5344CB8AC3E}">
        <p14:creationId xmlns:p14="http://schemas.microsoft.com/office/powerpoint/2010/main" val="557544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6612" y="304628"/>
            <a:ext cx="10515600" cy="1325563"/>
          </a:xfrm>
        </p:spPr>
        <p:txBody>
          <a:bodyPr/>
          <a:lstStyle/>
          <a:p>
            <a:r>
              <a:rPr lang="en-US">
                <a:solidFill>
                  <a:srgbClr val="3F395F"/>
                </a:solidFill>
                <a:cs typeface="Calibri"/>
              </a:rPr>
              <a:t>Table 12. State-Specific Case Count by </a:t>
            </a:r>
            <a:br>
              <a:rPr lang="en-US">
                <a:cs typeface="Calibri"/>
              </a:rPr>
            </a:br>
            <a:r>
              <a:rPr lang="en-US">
                <a:solidFill>
                  <a:srgbClr val="3F395F"/>
                </a:solidFill>
                <a:cs typeface="Calibri"/>
              </a:rPr>
              <a:t>Disease and Reporting Exception</a:t>
            </a:r>
          </a:p>
        </p:txBody>
      </p:sp>
      <p:graphicFrame>
        <p:nvGraphicFramePr>
          <p:cNvPr id="4" name="Table 3">
            <a:extLst>
              <a:ext uri="{FF2B5EF4-FFF2-40B4-BE49-F238E27FC236}">
                <a16:creationId xmlns:a16="http://schemas.microsoft.com/office/drawing/2014/main" id="{E03470C5-EACC-9F4C-8E83-0235FD56E416}"/>
              </a:ext>
            </a:extLst>
          </p:cNvPr>
          <p:cNvGraphicFramePr>
            <a:graphicFrameLocks noGrp="1"/>
          </p:cNvGraphicFramePr>
          <p:nvPr>
            <p:extLst>
              <p:ext uri="{D42A27DB-BD31-4B8C-83A1-F6EECF244321}">
                <p14:modId xmlns:p14="http://schemas.microsoft.com/office/powerpoint/2010/main" val="405090094"/>
              </p:ext>
            </p:extLst>
          </p:nvPr>
        </p:nvGraphicFramePr>
        <p:xfrm>
          <a:off x="836613" y="1556295"/>
          <a:ext cx="10515599" cy="4247236"/>
        </p:xfrm>
        <a:graphic>
          <a:graphicData uri="http://schemas.openxmlformats.org/drawingml/2006/table">
            <a:tbl>
              <a:tblPr firstRow="1" firstCol="1" bandRow="1">
                <a:tableStyleId>{5C22544A-7EE6-4342-B048-85BDC9FD1C3A}</a:tableStyleId>
              </a:tblPr>
              <a:tblGrid>
                <a:gridCol w="3581222">
                  <a:extLst>
                    <a:ext uri="{9D8B030D-6E8A-4147-A177-3AD203B41FA5}">
                      <a16:colId xmlns:a16="http://schemas.microsoft.com/office/drawing/2014/main" val="2091392670"/>
                    </a:ext>
                  </a:extLst>
                </a:gridCol>
                <a:gridCol w="1941625">
                  <a:extLst>
                    <a:ext uri="{9D8B030D-6E8A-4147-A177-3AD203B41FA5}">
                      <a16:colId xmlns:a16="http://schemas.microsoft.com/office/drawing/2014/main" val="2666382644"/>
                    </a:ext>
                  </a:extLst>
                </a:gridCol>
                <a:gridCol w="2443212">
                  <a:extLst>
                    <a:ext uri="{9D8B030D-6E8A-4147-A177-3AD203B41FA5}">
                      <a16:colId xmlns:a16="http://schemas.microsoft.com/office/drawing/2014/main" val="71428910"/>
                    </a:ext>
                  </a:extLst>
                </a:gridCol>
                <a:gridCol w="2549540">
                  <a:extLst>
                    <a:ext uri="{9D8B030D-6E8A-4147-A177-3AD203B41FA5}">
                      <a16:colId xmlns:a16="http://schemas.microsoft.com/office/drawing/2014/main" val="4270548809"/>
                    </a:ext>
                  </a:extLst>
                </a:gridCol>
              </a:tblGrid>
              <a:tr h="1031645">
                <a:tc>
                  <a:txBody>
                    <a:bodyPr/>
                    <a:lstStyle/>
                    <a:p>
                      <a:pPr marL="0" marR="0" algn="l">
                        <a:lnSpc>
                          <a:spcPct val="107000"/>
                        </a:lnSpc>
                        <a:spcBef>
                          <a:spcPts val="0"/>
                        </a:spcBef>
                        <a:spcAft>
                          <a:spcPts val="0"/>
                        </a:spcAft>
                      </a:pPr>
                      <a:r>
                        <a:rPr lang="en-US" sz="2000">
                          <a:solidFill>
                            <a:schemeClr val="bg1"/>
                          </a:solidFill>
                          <a:effectLst/>
                        </a:rPr>
                        <a:t>DISEASE</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bg1"/>
                          </a:solidFill>
                          <a:effectLst/>
                        </a:rPr>
                        <a:t>EVENT</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bg1"/>
                          </a:solidFill>
                          <a:effectLst/>
                        </a:rPr>
                        <a:t>REPORTING EXCEPTION</a:t>
                      </a:r>
                    </a:p>
                    <a:p>
                      <a:pPr marL="0" marR="0" algn="ctr">
                        <a:lnSpc>
                          <a:spcPct val="107000"/>
                        </a:lnSpc>
                        <a:spcBef>
                          <a:spcPts val="0"/>
                        </a:spcBef>
                        <a:spcAft>
                          <a:spcPts val="0"/>
                        </a:spcAft>
                      </a:pPr>
                      <a:r>
                        <a:rPr lang="en-US" sz="2000">
                          <a:solidFill>
                            <a:schemeClr val="bg1"/>
                          </a:solidFill>
                          <a:effectLst/>
                        </a:rPr>
                        <a:t>(cases not printed)</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chemeClr val="bg1"/>
                          </a:solidFill>
                          <a:effectLst/>
                        </a:rPr>
                        <a:t>CASES</a:t>
                      </a:r>
                      <a:r>
                        <a:rPr lang="en-US" sz="2000" baseline="0">
                          <a:solidFill>
                            <a:schemeClr val="bg1"/>
                          </a:solidFill>
                          <a:effectLst/>
                        </a:rPr>
                        <a:t> </a:t>
                      </a:r>
                      <a:r>
                        <a:rPr lang="en-US" sz="2000">
                          <a:solidFill>
                            <a:schemeClr val="bg1"/>
                          </a:solidFill>
                          <a:effectLst/>
                        </a:rPr>
                        <a:t>REC’D</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51285600"/>
                  </a:ext>
                </a:extLst>
              </a:tr>
              <a:tr h="530549">
                <a:tc>
                  <a:txBody>
                    <a:bodyPr/>
                    <a:lstStyle/>
                    <a:p>
                      <a:pPr marL="0" marR="0">
                        <a:lnSpc>
                          <a:spcPct val="107000"/>
                        </a:lnSpc>
                        <a:spcBef>
                          <a:spcPts val="0"/>
                        </a:spcBef>
                        <a:spcAft>
                          <a:spcPts val="0"/>
                        </a:spcAft>
                      </a:pPr>
                      <a:r>
                        <a:rPr lang="en-US" sz="2000">
                          <a:solidFill>
                            <a:schemeClr val="bg1"/>
                          </a:solidFill>
                          <a:effectLst/>
                        </a:rPr>
                        <a:t>Babesiosis, total</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rPr>
                        <a:t>12010</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CFDAFA"/>
                    </a:solidFill>
                  </a:tcPr>
                </a:tc>
                <a:tc>
                  <a:txBody>
                    <a:bodyPr/>
                    <a:lstStyle/>
                    <a:p>
                      <a:pPr marL="0" marR="0" algn="ctr">
                        <a:lnSpc>
                          <a:spcPct val="107000"/>
                        </a:lnSpc>
                        <a:spcBef>
                          <a:spcPts val="0"/>
                        </a:spcBef>
                        <a:spcAft>
                          <a:spcPts val="0"/>
                        </a:spcAft>
                      </a:pPr>
                      <a:r>
                        <a:rPr lang="en-US" sz="2000">
                          <a:solidFill>
                            <a:srgbClr val="000000"/>
                          </a:solidFill>
                          <a:effectLst/>
                        </a:rPr>
                        <a:t>Not Reportable</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CFDAFA"/>
                    </a:solidFill>
                  </a:tcPr>
                </a:tc>
                <a:tc>
                  <a:txBody>
                    <a:bodyPr/>
                    <a:lstStyle/>
                    <a:p>
                      <a:pPr marL="0" marR="0" algn="ctr">
                        <a:lnSpc>
                          <a:spcPct val="107000"/>
                        </a:lnSpc>
                        <a:spcBef>
                          <a:spcPts val="0"/>
                        </a:spcBef>
                        <a:spcAft>
                          <a:spcPts val="0"/>
                        </a:spcAft>
                      </a:pPr>
                      <a:r>
                        <a:rPr lang="en-US" sz="2000">
                          <a:solidFill>
                            <a:srgbClr val="000000"/>
                          </a:solidFill>
                          <a:effectLst/>
                        </a:rPr>
                        <a:t>1</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CFDAFA"/>
                    </a:solidFill>
                  </a:tcPr>
                </a:tc>
                <a:extLst>
                  <a:ext uri="{0D108BD9-81ED-4DB2-BD59-A6C34878D82A}">
                    <a16:rowId xmlns:a16="http://schemas.microsoft.com/office/drawing/2014/main" val="1792982663"/>
                  </a:ext>
                </a:extLst>
              </a:tr>
              <a:tr h="530549">
                <a:tc>
                  <a:txBody>
                    <a:bodyPr/>
                    <a:lstStyle/>
                    <a:p>
                      <a:pPr marL="0" marR="0">
                        <a:lnSpc>
                          <a:spcPct val="107000"/>
                        </a:lnSpc>
                        <a:spcBef>
                          <a:spcPts val="0"/>
                        </a:spcBef>
                        <a:spcAft>
                          <a:spcPts val="0"/>
                        </a:spcAft>
                      </a:pPr>
                      <a:r>
                        <a:rPr lang="en-US" sz="2000">
                          <a:solidFill>
                            <a:schemeClr val="bg1"/>
                          </a:solidFill>
                          <a:effectLst/>
                        </a:rPr>
                        <a:t>Babesiosis, confirmed</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rPr>
                        <a:t>12010</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2000" b="0" u="none" strike="noStrike" kern="1200" cap="none" spc="0" normalizeH="0" baseline="0" noProof="0">
                          <a:ln>
                            <a:noFill/>
                          </a:ln>
                          <a:solidFill>
                            <a:srgbClr val="000000"/>
                          </a:solidFill>
                          <a:effectLst/>
                          <a:uLnTx/>
                          <a:uFillTx/>
                        </a:rPr>
                        <a:t>Not Reportable</a:t>
                      </a: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rPr>
                        <a:t>0</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06818385"/>
                  </a:ext>
                </a:extLst>
              </a:tr>
              <a:tr h="530549">
                <a:tc>
                  <a:txBody>
                    <a:bodyPr/>
                    <a:lstStyle/>
                    <a:p>
                      <a:pPr marL="0" marR="0">
                        <a:lnSpc>
                          <a:spcPct val="107000"/>
                        </a:lnSpc>
                        <a:spcBef>
                          <a:spcPts val="0"/>
                        </a:spcBef>
                        <a:spcAft>
                          <a:spcPts val="0"/>
                        </a:spcAft>
                      </a:pPr>
                      <a:r>
                        <a:rPr lang="en-US" sz="2000">
                          <a:solidFill>
                            <a:schemeClr val="bg1"/>
                          </a:solidFill>
                          <a:effectLst/>
                        </a:rPr>
                        <a:t>Babesiosis, probable</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rPr>
                        <a:t>12010</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CFDAFA"/>
                    </a:solidFill>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2000" b="0" u="none" strike="noStrike" kern="1200" cap="none" spc="0" normalizeH="0" baseline="0" noProof="0">
                          <a:ln>
                            <a:noFill/>
                          </a:ln>
                          <a:solidFill>
                            <a:srgbClr val="000000"/>
                          </a:solidFill>
                          <a:effectLst/>
                          <a:uLnTx/>
                          <a:uFillTx/>
                        </a:rPr>
                        <a:t>Not Reportable</a:t>
                      </a: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CFDAFA"/>
                    </a:solidFill>
                  </a:tcPr>
                </a:tc>
                <a:tc>
                  <a:txBody>
                    <a:bodyPr/>
                    <a:lstStyle/>
                    <a:p>
                      <a:pPr marL="0" marR="0" algn="ctr">
                        <a:lnSpc>
                          <a:spcPct val="107000"/>
                        </a:lnSpc>
                        <a:spcBef>
                          <a:spcPts val="0"/>
                        </a:spcBef>
                        <a:spcAft>
                          <a:spcPts val="0"/>
                        </a:spcAft>
                      </a:pPr>
                      <a:r>
                        <a:rPr lang="en-US" sz="2000">
                          <a:solidFill>
                            <a:srgbClr val="000000"/>
                          </a:solidFill>
                          <a:effectLst/>
                        </a:rPr>
                        <a:t>1</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CFDAFA"/>
                    </a:solidFill>
                  </a:tcPr>
                </a:tc>
                <a:extLst>
                  <a:ext uri="{0D108BD9-81ED-4DB2-BD59-A6C34878D82A}">
                    <a16:rowId xmlns:a16="http://schemas.microsoft.com/office/drawing/2014/main" val="3548845394"/>
                  </a:ext>
                </a:extLst>
              </a:tr>
              <a:tr h="530549">
                <a:tc>
                  <a:txBody>
                    <a:bodyPr/>
                    <a:lstStyle/>
                    <a:p>
                      <a:pPr marL="0" marR="0">
                        <a:lnSpc>
                          <a:spcPct val="107000"/>
                        </a:lnSpc>
                        <a:spcBef>
                          <a:spcPts val="0"/>
                        </a:spcBef>
                        <a:spcAft>
                          <a:spcPts val="0"/>
                        </a:spcAft>
                      </a:pPr>
                      <a:r>
                        <a:rPr lang="en-US" sz="2000">
                          <a:solidFill>
                            <a:schemeClr val="bg1"/>
                          </a:solidFill>
                          <a:effectLst/>
                        </a:rPr>
                        <a:t>Hantavirus infection (non-HPS)</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rPr>
                        <a:t>10610</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2000" b="0" u="none" strike="noStrike" kern="1200" cap="none" spc="0" normalizeH="0" baseline="0" noProof="0">
                          <a:ln>
                            <a:noFill/>
                          </a:ln>
                          <a:solidFill>
                            <a:srgbClr val="000000"/>
                          </a:solidFill>
                          <a:effectLst/>
                          <a:uLnTx/>
                          <a:uFillTx/>
                        </a:rPr>
                        <a:t>Not Reportable</a:t>
                      </a: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rPr>
                        <a:t>0</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5408314"/>
                  </a:ext>
                </a:extLst>
              </a:tr>
              <a:tr h="530549">
                <a:tc>
                  <a:txBody>
                    <a:bodyPr/>
                    <a:lstStyle/>
                    <a:p>
                      <a:pPr marL="0" marR="0">
                        <a:lnSpc>
                          <a:spcPct val="107000"/>
                        </a:lnSpc>
                        <a:spcBef>
                          <a:spcPts val="0"/>
                        </a:spcBef>
                        <a:spcAft>
                          <a:spcPts val="0"/>
                        </a:spcAft>
                      </a:pPr>
                      <a:r>
                        <a:rPr lang="en-US" sz="2000">
                          <a:solidFill>
                            <a:schemeClr val="bg1"/>
                          </a:solidFill>
                          <a:effectLst/>
                        </a:rPr>
                        <a:t>Leptospirosis</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rPr>
                        <a:t>10390</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CFDAFA"/>
                    </a:solidFill>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kumimoji="0" lang="en-US" sz="2000" b="0" u="none" strike="noStrike" kern="1200" cap="none" spc="0" normalizeH="0" baseline="0" noProof="0">
                          <a:ln>
                            <a:noFill/>
                          </a:ln>
                          <a:solidFill>
                            <a:srgbClr val="000000"/>
                          </a:solidFill>
                          <a:effectLst/>
                          <a:uLnTx/>
                          <a:uFillTx/>
                        </a:rPr>
                        <a:t>Not Reportable</a:t>
                      </a: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CFDAFA"/>
                    </a:solidFill>
                  </a:tcPr>
                </a:tc>
                <a:tc>
                  <a:txBody>
                    <a:bodyPr/>
                    <a:lstStyle/>
                    <a:p>
                      <a:pPr marL="0" marR="0" algn="ctr">
                        <a:lnSpc>
                          <a:spcPct val="107000"/>
                        </a:lnSpc>
                        <a:spcBef>
                          <a:spcPts val="0"/>
                        </a:spcBef>
                        <a:spcAft>
                          <a:spcPts val="0"/>
                        </a:spcAft>
                      </a:pPr>
                      <a:r>
                        <a:rPr lang="en-US" sz="2000">
                          <a:solidFill>
                            <a:srgbClr val="000000"/>
                          </a:solidFill>
                          <a:effectLst/>
                        </a:rPr>
                        <a:t>2</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CFDAFA"/>
                    </a:solidFill>
                  </a:tcPr>
                </a:tc>
                <a:extLst>
                  <a:ext uri="{0D108BD9-81ED-4DB2-BD59-A6C34878D82A}">
                    <a16:rowId xmlns:a16="http://schemas.microsoft.com/office/drawing/2014/main" val="4043057680"/>
                  </a:ext>
                </a:extLst>
              </a:tr>
              <a:tr h="530549">
                <a:tc>
                  <a:txBody>
                    <a:bodyPr/>
                    <a:lstStyle/>
                    <a:p>
                      <a:pPr marL="0" marR="0">
                        <a:lnSpc>
                          <a:spcPct val="107000"/>
                        </a:lnSpc>
                        <a:spcBef>
                          <a:spcPts val="0"/>
                        </a:spcBef>
                        <a:spcAft>
                          <a:spcPts val="0"/>
                        </a:spcAft>
                      </a:pPr>
                      <a:r>
                        <a:rPr lang="en-US" sz="2000">
                          <a:solidFill>
                            <a:schemeClr val="bg1"/>
                          </a:solidFill>
                          <a:effectLst/>
                        </a:rPr>
                        <a:t>Q fever, chronic</a:t>
                      </a:r>
                      <a:endParaRPr lang="en-US" sz="20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rPr>
                        <a:t>10258</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rPr>
                        <a:t>Data Unavailable</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rPr>
                        <a:t>0</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006" marR="50006" marT="50006" marB="50006"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91908988"/>
                  </a:ext>
                </a:extLst>
              </a:tr>
            </a:tbl>
          </a:graphicData>
        </a:graphic>
      </p:graphicFrame>
      <p:sp>
        <p:nvSpPr>
          <p:cNvPr id="6" name="Text Placeholder 2">
            <a:extLst>
              <a:ext uri="{FF2B5EF4-FFF2-40B4-BE49-F238E27FC236}">
                <a16:creationId xmlns:a16="http://schemas.microsoft.com/office/drawing/2014/main" id="{3D35116C-C275-D44C-9056-AD56A43CDC8F}"/>
              </a:ext>
            </a:extLst>
          </p:cNvPr>
          <p:cNvSpPr txBox="1">
            <a:spLocks/>
          </p:cNvSpPr>
          <p:nvPr/>
        </p:nvSpPr>
        <p:spPr>
          <a:xfrm>
            <a:off x="2212095" y="5856796"/>
            <a:ext cx="7444740" cy="533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a:t>Information on notifiable conditions that are not reportable or </a:t>
            </a:r>
          </a:p>
          <a:p>
            <a:pPr marL="0" indent="0" algn="ctr">
              <a:spcBef>
                <a:spcPts val="450"/>
              </a:spcBef>
              <a:buFont typeface="Arial" panose="020B0604020202020204" pitchFamily="34" charset="0"/>
              <a:buNone/>
            </a:pPr>
            <a:r>
              <a:rPr lang="en-US" sz="2000" i="1"/>
              <a:t>do not have data available for the jurisdiction </a:t>
            </a:r>
            <a:r>
              <a:rPr lang="en-US" sz="2000" i="1">
                <a:cs typeface="Times New Roman" panose="02020603050405020304" pitchFamily="18" charset="0"/>
              </a:rPr>
              <a:t> </a:t>
            </a:r>
            <a:endParaRPr lang="en-US" sz="2000" i="1"/>
          </a:p>
        </p:txBody>
      </p:sp>
      <p:sp>
        <p:nvSpPr>
          <p:cNvPr id="5" name="Slide Number Placeholder 2">
            <a:extLst>
              <a:ext uri="{FF2B5EF4-FFF2-40B4-BE49-F238E27FC236}">
                <a16:creationId xmlns:a16="http://schemas.microsoft.com/office/drawing/2014/main" id="{B9DFFD59-598A-0746-950A-6C40BC0C624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26</a:t>
            </a:fld>
            <a:endParaRPr lang="en-US"/>
          </a:p>
        </p:txBody>
      </p:sp>
    </p:spTree>
    <p:extLst>
      <p:ext uri="{BB962C8B-B14F-4D97-AF65-F5344CB8AC3E}">
        <p14:creationId xmlns:p14="http://schemas.microsoft.com/office/powerpoint/2010/main" val="1251841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6612" y="233861"/>
            <a:ext cx="10515600" cy="1325563"/>
          </a:xfrm>
        </p:spPr>
        <p:txBody>
          <a:bodyPr/>
          <a:lstStyle/>
          <a:p>
            <a:r>
              <a:rPr lang="en-US">
                <a:solidFill>
                  <a:srgbClr val="3F395F"/>
                </a:solidFill>
                <a:ea typeface="+mn-lt"/>
                <a:cs typeface="+mn-lt"/>
              </a:rPr>
              <a:t>Table 2. State-Specific Case Count by </a:t>
            </a:r>
            <a:br>
              <a:rPr lang="en-US">
                <a:solidFill>
                  <a:srgbClr val="3F395F"/>
                </a:solidFill>
                <a:ea typeface="+mn-lt"/>
                <a:cs typeface="+mn-lt"/>
              </a:rPr>
            </a:br>
            <a:r>
              <a:rPr lang="en-US">
                <a:solidFill>
                  <a:srgbClr val="3F395F"/>
                </a:solidFill>
                <a:ea typeface="+mn-lt"/>
                <a:cs typeface="+mn-lt"/>
              </a:rPr>
              <a:t>Case Status and Disease</a:t>
            </a:r>
            <a:endParaRPr lang="en-US" b="0">
              <a:ea typeface="+mn-lt"/>
              <a:cs typeface="+mn-lt"/>
            </a:endParaRPr>
          </a:p>
          <a:p>
            <a:endParaRPr lang="en-US">
              <a:solidFill>
                <a:srgbClr val="3F395F"/>
              </a:solidFill>
              <a:cs typeface="Calibri"/>
            </a:endParaRPr>
          </a:p>
        </p:txBody>
      </p:sp>
      <p:sp>
        <p:nvSpPr>
          <p:cNvPr id="4" name="Slide Number Placeholder 2">
            <a:extLst>
              <a:ext uri="{FF2B5EF4-FFF2-40B4-BE49-F238E27FC236}">
                <a16:creationId xmlns:a16="http://schemas.microsoft.com/office/drawing/2014/main" id="{8678AEF0-D9AA-BD4B-BD50-D0C977042E8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27</a:t>
            </a:fld>
            <a:endParaRPr lang="en-US"/>
          </a:p>
        </p:txBody>
      </p:sp>
      <p:graphicFrame>
        <p:nvGraphicFramePr>
          <p:cNvPr id="5" name="Table 4">
            <a:extLst>
              <a:ext uri="{FF2B5EF4-FFF2-40B4-BE49-F238E27FC236}">
                <a16:creationId xmlns:a16="http://schemas.microsoft.com/office/drawing/2014/main" id="{9173973B-8146-4422-8F47-C241F5A7D4DC}"/>
              </a:ext>
            </a:extLst>
          </p:cNvPr>
          <p:cNvGraphicFramePr>
            <a:graphicFrameLocks noGrp="1"/>
          </p:cNvGraphicFramePr>
          <p:nvPr>
            <p:extLst>
              <p:ext uri="{D42A27DB-BD31-4B8C-83A1-F6EECF244321}">
                <p14:modId xmlns:p14="http://schemas.microsoft.com/office/powerpoint/2010/main" val="566113905"/>
              </p:ext>
            </p:extLst>
          </p:nvPr>
        </p:nvGraphicFramePr>
        <p:xfrm>
          <a:off x="469286" y="1183125"/>
          <a:ext cx="11255101" cy="5423101"/>
        </p:xfrm>
        <a:graphic>
          <a:graphicData uri="http://schemas.openxmlformats.org/drawingml/2006/table">
            <a:tbl>
              <a:tblPr firstRow="1" firstCol="1" bandRow="1">
                <a:tableStyleId>{5C22544A-7EE6-4342-B048-85BDC9FD1C3A}</a:tableStyleId>
              </a:tblPr>
              <a:tblGrid>
                <a:gridCol w="2874962">
                  <a:extLst>
                    <a:ext uri="{9D8B030D-6E8A-4147-A177-3AD203B41FA5}">
                      <a16:colId xmlns:a16="http://schemas.microsoft.com/office/drawing/2014/main" val="4240515473"/>
                    </a:ext>
                  </a:extLst>
                </a:gridCol>
                <a:gridCol w="1259560">
                  <a:extLst>
                    <a:ext uri="{9D8B030D-6E8A-4147-A177-3AD203B41FA5}">
                      <a16:colId xmlns:a16="http://schemas.microsoft.com/office/drawing/2014/main" val="1992342078"/>
                    </a:ext>
                  </a:extLst>
                </a:gridCol>
                <a:gridCol w="1107195">
                  <a:extLst>
                    <a:ext uri="{9D8B030D-6E8A-4147-A177-3AD203B41FA5}">
                      <a16:colId xmlns:a16="http://schemas.microsoft.com/office/drawing/2014/main" val="3290942745"/>
                    </a:ext>
                  </a:extLst>
                </a:gridCol>
                <a:gridCol w="1168141">
                  <a:extLst>
                    <a:ext uri="{9D8B030D-6E8A-4147-A177-3AD203B41FA5}">
                      <a16:colId xmlns:a16="http://schemas.microsoft.com/office/drawing/2014/main" val="2170279529"/>
                    </a:ext>
                  </a:extLst>
                </a:gridCol>
                <a:gridCol w="1218929">
                  <a:extLst>
                    <a:ext uri="{9D8B030D-6E8A-4147-A177-3AD203B41FA5}">
                      <a16:colId xmlns:a16="http://schemas.microsoft.com/office/drawing/2014/main" val="671656119"/>
                    </a:ext>
                  </a:extLst>
                </a:gridCol>
                <a:gridCol w="1198614">
                  <a:extLst>
                    <a:ext uri="{9D8B030D-6E8A-4147-A177-3AD203B41FA5}">
                      <a16:colId xmlns:a16="http://schemas.microsoft.com/office/drawing/2014/main" val="633165925"/>
                    </a:ext>
                  </a:extLst>
                </a:gridCol>
                <a:gridCol w="986526">
                  <a:extLst>
                    <a:ext uri="{9D8B030D-6E8A-4147-A177-3AD203B41FA5}">
                      <a16:colId xmlns:a16="http://schemas.microsoft.com/office/drawing/2014/main" val="4027100419"/>
                    </a:ext>
                  </a:extLst>
                </a:gridCol>
                <a:gridCol w="1441174">
                  <a:extLst>
                    <a:ext uri="{9D8B030D-6E8A-4147-A177-3AD203B41FA5}">
                      <a16:colId xmlns:a16="http://schemas.microsoft.com/office/drawing/2014/main" val="3556740713"/>
                    </a:ext>
                  </a:extLst>
                </a:gridCol>
              </a:tblGrid>
              <a:tr h="533514">
                <a:tc>
                  <a:txBody>
                    <a:bodyPr/>
                    <a:lstStyle/>
                    <a:p>
                      <a:pPr algn="ctr">
                        <a:spcAft>
                          <a:spcPts val="0"/>
                        </a:spcAft>
                      </a:pPr>
                      <a:endParaRPr lang="en-US" sz="1400">
                        <a:effectLst/>
                      </a:endParaRPr>
                    </a:p>
                    <a:p>
                      <a:pPr algn="l">
                        <a:spcAft>
                          <a:spcPts val="0"/>
                        </a:spcAft>
                      </a:pPr>
                      <a:r>
                        <a:rPr lang="en-US" sz="1400">
                          <a:effectLst/>
                        </a:rPr>
                        <a:t>DISEASE</a:t>
                      </a:r>
                    </a:p>
                  </a:txBody>
                  <a:tcPr marL="9525" marR="9525" marT="9525" marB="9525" anchor="ctr"/>
                </a:tc>
                <a:tc>
                  <a:txBody>
                    <a:bodyPr/>
                    <a:lstStyle/>
                    <a:p>
                      <a:pPr algn="r">
                        <a:spcAft>
                          <a:spcPts val="0"/>
                        </a:spcAft>
                      </a:pPr>
                      <a:endParaRPr lang="en-US" sz="1400" dirty="0">
                        <a:effectLst/>
                      </a:endParaRPr>
                    </a:p>
                    <a:p>
                      <a:pPr algn="r">
                        <a:spcAft>
                          <a:spcPts val="0"/>
                        </a:spcAft>
                      </a:pPr>
                      <a:r>
                        <a:rPr lang="en-US" sz="1400" dirty="0">
                          <a:effectLst/>
                        </a:rPr>
                        <a:t>EVENT</a:t>
                      </a:r>
                    </a:p>
                  </a:txBody>
                  <a:tcPr marL="9525" marR="9525" marT="9525" marB="9525" anchor="ctr"/>
                </a:tc>
                <a:tc>
                  <a:txBody>
                    <a:bodyPr/>
                    <a:lstStyle/>
                    <a:p>
                      <a:pPr algn="r">
                        <a:spcAft>
                          <a:spcPts val="0"/>
                        </a:spcAft>
                      </a:pPr>
                      <a:r>
                        <a:rPr lang="en-US" sz="1400">
                          <a:effectLst/>
                        </a:rPr>
                        <a:t>UNKNOWN</a:t>
                      </a:r>
                      <a:br>
                        <a:rPr lang="en-US" sz="1400">
                          <a:effectLst/>
                        </a:rPr>
                      </a:br>
                      <a:r>
                        <a:rPr lang="en-US" sz="1400">
                          <a:effectLst/>
                        </a:rPr>
                        <a:t>STATUS</a:t>
                      </a:r>
                    </a:p>
                  </a:txBody>
                  <a:tcPr marL="9525" marR="9525" marT="9525" marB="9525" anchor="ctr"/>
                </a:tc>
                <a:tc>
                  <a:txBody>
                    <a:bodyPr/>
                    <a:lstStyle/>
                    <a:p>
                      <a:pPr algn="r">
                        <a:spcAft>
                          <a:spcPts val="0"/>
                        </a:spcAft>
                      </a:pPr>
                      <a:r>
                        <a:rPr lang="en-US" sz="1400">
                          <a:effectLst/>
                        </a:rPr>
                        <a:t>SUSPECT</a:t>
                      </a:r>
                      <a:br>
                        <a:rPr lang="en-US" sz="1400">
                          <a:effectLst/>
                        </a:rPr>
                      </a:br>
                      <a:r>
                        <a:rPr lang="en-US" sz="1400">
                          <a:effectLst/>
                        </a:rPr>
                        <a:t>STATUS</a:t>
                      </a:r>
                    </a:p>
                  </a:txBody>
                  <a:tcPr marL="9525" marR="9525" marT="9525" marB="9525" anchor="ctr"/>
                </a:tc>
                <a:tc>
                  <a:txBody>
                    <a:bodyPr/>
                    <a:lstStyle/>
                    <a:p>
                      <a:pPr algn="r">
                        <a:spcAft>
                          <a:spcPts val="0"/>
                        </a:spcAft>
                      </a:pPr>
                      <a:r>
                        <a:rPr lang="en-US" sz="1400">
                          <a:effectLst/>
                        </a:rPr>
                        <a:t>PROBABLE</a:t>
                      </a:r>
                      <a:br>
                        <a:rPr lang="en-US" sz="1400">
                          <a:effectLst/>
                        </a:rPr>
                      </a:br>
                      <a:r>
                        <a:rPr lang="en-US" sz="1400">
                          <a:effectLst/>
                        </a:rPr>
                        <a:t>STATUS</a:t>
                      </a:r>
                    </a:p>
                  </a:txBody>
                  <a:tcPr marL="9525" marR="9525" marT="9525" marB="9525" anchor="ctr"/>
                </a:tc>
                <a:tc>
                  <a:txBody>
                    <a:bodyPr/>
                    <a:lstStyle/>
                    <a:p>
                      <a:pPr algn="r">
                        <a:spcAft>
                          <a:spcPts val="0"/>
                        </a:spcAft>
                      </a:pPr>
                      <a:r>
                        <a:rPr lang="en-US" sz="1400">
                          <a:effectLst/>
                        </a:rPr>
                        <a:t>CONFIRMED</a:t>
                      </a:r>
                      <a:br>
                        <a:rPr lang="en-US" sz="1400">
                          <a:effectLst/>
                        </a:rPr>
                      </a:br>
                      <a:r>
                        <a:rPr lang="en-US" sz="1400">
                          <a:effectLst/>
                        </a:rPr>
                        <a:t>STATUS</a:t>
                      </a:r>
                    </a:p>
                  </a:txBody>
                  <a:tcPr marL="9525" marR="9525" marT="9525" marB="9525" anchor="ctr"/>
                </a:tc>
                <a:tc>
                  <a:txBody>
                    <a:bodyPr/>
                    <a:lstStyle/>
                    <a:p>
                      <a:pPr algn="r">
                        <a:spcAft>
                          <a:spcPts val="0"/>
                        </a:spcAft>
                      </a:pPr>
                      <a:r>
                        <a:rPr lang="en-US" sz="1400">
                          <a:effectLst/>
                        </a:rPr>
                        <a:t>PRINT</a:t>
                      </a:r>
                      <a:br>
                        <a:rPr lang="en-US" sz="1400">
                          <a:effectLst/>
                        </a:rPr>
                      </a:br>
                      <a:r>
                        <a:rPr lang="en-US" sz="1400">
                          <a:effectLst/>
                        </a:rPr>
                        <a:t>TOTAL</a:t>
                      </a:r>
                    </a:p>
                  </a:txBody>
                  <a:tcPr marL="9525" marR="9525" marT="9525" marB="9525" anchor="ctr"/>
                </a:tc>
                <a:tc>
                  <a:txBody>
                    <a:bodyPr/>
                    <a:lstStyle/>
                    <a:p>
                      <a:pPr algn="r">
                        <a:spcAft>
                          <a:spcPts val="0"/>
                        </a:spcAft>
                      </a:pPr>
                      <a:r>
                        <a:rPr lang="en-US" sz="1400">
                          <a:effectLst/>
                        </a:rPr>
                        <a:t>TOTAL REPORTED</a:t>
                      </a:r>
                      <a:br>
                        <a:rPr lang="en-US" sz="1400">
                          <a:effectLst/>
                        </a:rPr>
                      </a:br>
                      <a:r>
                        <a:rPr lang="en-US" sz="1400">
                          <a:effectLst/>
                        </a:rPr>
                        <a:t>TO CDC</a:t>
                      </a:r>
                    </a:p>
                  </a:txBody>
                  <a:tcPr marL="9525" marR="9525" marT="9525" marB="9525" anchor="ctr"/>
                </a:tc>
                <a:extLst>
                  <a:ext uri="{0D108BD9-81ED-4DB2-BD59-A6C34878D82A}">
                    <a16:rowId xmlns:a16="http://schemas.microsoft.com/office/drawing/2014/main" val="1749424300"/>
                  </a:ext>
                </a:extLst>
              </a:tr>
              <a:tr h="195620">
                <a:tc>
                  <a:txBody>
                    <a:bodyPr/>
                    <a:lstStyle/>
                    <a:p>
                      <a:pPr algn="l" fontAlgn="t"/>
                      <a:r>
                        <a:rPr lang="en-US" sz="1400" b="0" i="0">
                          <a:solidFill>
                            <a:schemeClr val="bg1"/>
                          </a:solidFill>
                          <a:effectLst/>
                          <a:latin typeface="+mn-lt"/>
                        </a:rPr>
                        <a:t>Anthrax</a:t>
                      </a:r>
                    </a:p>
                  </a:txBody>
                  <a:tcPr/>
                </a:tc>
                <a:tc>
                  <a:txBody>
                    <a:bodyPr/>
                    <a:lstStyle/>
                    <a:p>
                      <a:pPr algn="r" fontAlgn="t"/>
                      <a:r>
                        <a:rPr lang="en-US" sz="1400" b="0" i="0">
                          <a:solidFill>
                            <a:schemeClr val="tx1"/>
                          </a:solidFill>
                          <a:effectLst/>
                          <a:latin typeface="+mn-lt"/>
                        </a:rPr>
                        <a:t>10350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1</a:t>
                      </a:r>
                    </a:p>
                  </a:txBody>
                  <a:tcPr/>
                </a:tc>
                <a:extLst>
                  <a:ext uri="{0D108BD9-81ED-4DB2-BD59-A6C34878D82A}">
                    <a16:rowId xmlns:a16="http://schemas.microsoft.com/office/drawing/2014/main" val="1529128242"/>
                  </a:ext>
                </a:extLst>
              </a:tr>
              <a:tr h="213405">
                <a:tc>
                  <a:txBody>
                    <a:bodyPr/>
                    <a:lstStyle/>
                    <a:p>
                      <a:pPr algn="l" fontAlgn="t"/>
                      <a:r>
                        <a:rPr lang="en-US" sz="1400" b="0" i="0">
                          <a:solidFill>
                            <a:schemeClr val="bg1"/>
                          </a:solidFill>
                          <a:effectLst/>
                          <a:latin typeface="+mn-lt"/>
                        </a:rPr>
                        <a:t>Babesiosis, Total</a:t>
                      </a:r>
                    </a:p>
                  </a:txBody>
                  <a:tcPr/>
                </a:tc>
                <a:tc>
                  <a:txBody>
                    <a:bodyPr/>
                    <a:lstStyle/>
                    <a:p>
                      <a:pPr algn="r" fontAlgn="t"/>
                      <a:r>
                        <a:rPr lang="en-US" sz="1400" b="0" i="0">
                          <a:solidFill>
                            <a:schemeClr val="tx1"/>
                          </a:solidFill>
                          <a:effectLst/>
                          <a:latin typeface="+mn-lt"/>
                        </a:rPr>
                        <a:t>12010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2</a:t>
                      </a:r>
                    </a:p>
                  </a:txBody>
                  <a:tcPr/>
                </a:tc>
                <a:tc>
                  <a:txBody>
                    <a:bodyPr/>
                    <a:lstStyle/>
                    <a:p>
                      <a:pPr algn="r" fontAlgn="t"/>
                      <a:r>
                        <a:rPr lang="en-US" sz="1400" b="0" i="0">
                          <a:solidFill>
                            <a:schemeClr val="tx1"/>
                          </a:solidFill>
                          <a:effectLst/>
                          <a:latin typeface="+mn-lt"/>
                        </a:rPr>
                        <a:t>3</a:t>
                      </a:r>
                    </a:p>
                  </a:txBody>
                  <a:tcPr/>
                </a:tc>
                <a:tc>
                  <a:txBody>
                    <a:bodyPr/>
                    <a:lstStyle/>
                    <a:p>
                      <a:pPr algn="r" fontAlgn="t"/>
                      <a:r>
                        <a:rPr lang="en-US" sz="1400" b="0" i="0">
                          <a:solidFill>
                            <a:schemeClr val="tx1"/>
                          </a:solidFill>
                          <a:effectLst/>
                          <a:latin typeface="+mn-lt"/>
                        </a:rPr>
                        <a:t>3</a:t>
                      </a:r>
                    </a:p>
                  </a:txBody>
                  <a:tcPr/>
                </a:tc>
                <a:extLst>
                  <a:ext uri="{0D108BD9-81ED-4DB2-BD59-A6C34878D82A}">
                    <a16:rowId xmlns:a16="http://schemas.microsoft.com/office/drawing/2014/main" val="3052443724"/>
                  </a:ext>
                </a:extLst>
              </a:tr>
              <a:tr h="213405">
                <a:tc>
                  <a:txBody>
                    <a:bodyPr/>
                    <a:lstStyle/>
                    <a:p>
                      <a:pPr algn="l" fontAlgn="t"/>
                      <a:r>
                        <a:rPr lang="en-US" sz="1400" b="0" i="0">
                          <a:solidFill>
                            <a:schemeClr val="bg1"/>
                          </a:solidFill>
                          <a:effectLst/>
                          <a:latin typeface="+mn-lt"/>
                        </a:rPr>
                        <a:t>Babesiosis, confirmed</a:t>
                      </a:r>
                    </a:p>
                  </a:txBody>
                  <a:tcPr/>
                </a:tc>
                <a:tc>
                  <a:txBody>
                    <a:bodyPr/>
                    <a:lstStyle/>
                    <a:p>
                      <a:pPr algn="r" fontAlgn="t"/>
                      <a:r>
                        <a:rPr lang="en-US" sz="1400" b="0" i="0">
                          <a:solidFill>
                            <a:schemeClr val="tx1"/>
                          </a:solidFill>
                          <a:effectLst/>
                          <a:latin typeface="+mn-lt"/>
                        </a:rPr>
                        <a:t>12010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2</a:t>
                      </a:r>
                    </a:p>
                  </a:txBody>
                  <a:tcPr/>
                </a:tc>
                <a:tc>
                  <a:txBody>
                    <a:bodyPr/>
                    <a:lstStyle/>
                    <a:p>
                      <a:pPr algn="r" fontAlgn="t"/>
                      <a:r>
                        <a:rPr lang="en-US" sz="1400" b="0" i="0">
                          <a:solidFill>
                            <a:schemeClr val="tx1"/>
                          </a:solidFill>
                          <a:effectLst/>
                          <a:latin typeface="+mn-lt"/>
                        </a:rPr>
                        <a:t>2</a:t>
                      </a:r>
                    </a:p>
                  </a:txBody>
                  <a:tcPr/>
                </a:tc>
                <a:tc>
                  <a:txBody>
                    <a:bodyPr/>
                    <a:lstStyle/>
                    <a:p>
                      <a:pPr algn="r" fontAlgn="t"/>
                      <a:r>
                        <a:rPr lang="en-US" sz="1400" b="0" i="0">
                          <a:solidFill>
                            <a:schemeClr val="tx1"/>
                          </a:solidFill>
                          <a:effectLst/>
                          <a:latin typeface="+mn-lt"/>
                        </a:rPr>
                        <a:t>2</a:t>
                      </a:r>
                    </a:p>
                  </a:txBody>
                  <a:tcPr/>
                </a:tc>
                <a:extLst>
                  <a:ext uri="{0D108BD9-81ED-4DB2-BD59-A6C34878D82A}">
                    <a16:rowId xmlns:a16="http://schemas.microsoft.com/office/drawing/2014/main" val="280598635"/>
                  </a:ext>
                </a:extLst>
              </a:tr>
              <a:tr h="195620">
                <a:tc>
                  <a:txBody>
                    <a:bodyPr/>
                    <a:lstStyle/>
                    <a:p>
                      <a:pPr algn="l" fontAlgn="t"/>
                      <a:r>
                        <a:rPr lang="en-US" sz="1400" b="0" i="0">
                          <a:solidFill>
                            <a:schemeClr val="bg1"/>
                          </a:solidFill>
                          <a:effectLst/>
                          <a:latin typeface="+mn-lt"/>
                        </a:rPr>
                        <a:t>Babesiosis, probable</a:t>
                      </a:r>
                    </a:p>
                  </a:txBody>
                  <a:tcPr/>
                </a:tc>
                <a:tc>
                  <a:txBody>
                    <a:bodyPr/>
                    <a:lstStyle/>
                    <a:p>
                      <a:pPr algn="r" fontAlgn="t"/>
                      <a:r>
                        <a:rPr lang="en-US" sz="1400" b="0" i="0">
                          <a:solidFill>
                            <a:schemeClr val="tx1"/>
                          </a:solidFill>
                          <a:effectLst/>
                          <a:latin typeface="+mn-lt"/>
                        </a:rPr>
                        <a:t>12010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1</a:t>
                      </a:r>
                    </a:p>
                  </a:txBody>
                  <a:tcPr/>
                </a:tc>
                <a:extLst>
                  <a:ext uri="{0D108BD9-81ED-4DB2-BD59-A6C34878D82A}">
                    <a16:rowId xmlns:a16="http://schemas.microsoft.com/office/drawing/2014/main" val="4154797961"/>
                  </a:ext>
                </a:extLst>
              </a:tr>
              <a:tr h="231189">
                <a:tc>
                  <a:txBody>
                    <a:bodyPr/>
                    <a:lstStyle/>
                    <a:p>
                      <a:pPr algn="l" fontAlgn="t"/>
                      <a:r>
                        <a:rPr lang="en-US" sz="1400" b="0" i="0">
                          <a:solidFill>
                            <a:schemeClr val="bg1"/>
                          </a:solidFill>
                          <a:effectLst/>
                          <a:latin typeface="+mn-lt"/>
                        </a:rPr>
                        <a:t>Botulism, foodborne</a:t>
                      </a:r>
                    </a:p>
                  </a:txBody>
                  <a:tcPr/>
                </a:tc>
                <a:tc>
                  <a:txBody>
                    <a:bodyPr/>
                    <a:lstStyle/>
                    <a:p>
                      <a:pPr algn="r" fontAlgn="t"/>
                      <a:r>
                        <a:rPr lang="en-US" sz="1400" b="0" i="0">
                          <a:solidFill>
                            <a:schemeClr val="tx1"/>
                          </a:solidFill>
                          <a:effectLst/>
                          <a:latin typeface="+mn-lt"/>
                        </a:rPr>
                        <a:t>10530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extLst>
                  <a:ext uri="{0D108BD9-81ED-4DB2-BD59-A6C34878D82A}">
                    <a16:rowId xmlns:a16="http://schemas.microsoft.com/office/drawing/2014/main" val="3171736212"/>
                  </a:ext>
                </a:extLst>
              </a:tr>
              <a:tr h="231189">
                <a:tc>
                  <a:txBody>
                    <a:bodyPr/>
                    <a:lstStyle/>
                    <a:p>
                      <a:pPr algn="l" fontAlgn="t"/>
                      <a:r>
                        <a:rPr lang="en-US" sz="1400" b="0" i="0">
                          <a:solidFill>
                            <a:schemeClr val="bg1"/>
                          </a:solidFill>
                          <a:effectLst/>
                          <a:latin typeface="+mn-lt"/>
                        </a:rPr>
                        <a:t>Botulism, infant</a:t>
                      </a:r>
                    </a:p>
                  </a:txBody>
                  <a:tcPr/>
                </a:tc>
                <a:tc>
                  <a:txBody>
                    <a:bodyPr/>
                    <a:lstStyle/>
                    <a:p>
                      <a:pPr algn="r" fontAlgn="t"/>
                      <a:r>
                        <a:rPr lang="en-US" sz="1400" b="0" i="0">
                          <a:solidFill>
                            <a:schemeClr val="tx1"/>
                          </a:solidFill>
                          <a:effectLst/>
                          <a:latin typeface="+mn-lt"/>
                        </a:rPr>
                        <a:t>10540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10</a:t>
                      </a:r>
                    </a:p>
                  </a:txBody>
                  <a:tcPr/>
                </a:tc>
                <a:tc>
                  <a:txBody>
                    <a:bodyPr/>
                    <a:lstStyle/>
                    <a:p>
                      <a:pPr algn="r" fontAlgn="t"/>
                      <a:r>
                        <a:rPr lang="en-US" sz="1400" b="0" i="0">
                          <a:solidFill>
                            <a:schemeClr val="tx1"/>
                          </a:solidFill>
                          <a:effectLst/>
                          <a:latin typeface="+mn-lt"/>
                        </a:rPr>
                        <a:t>10</a:t>
                      </a:r>
                    </a:p>
                  </a:txBody>
                  <a:tcPr/>
                </a:tc>
                <a:tc>
                  <a:txBody>
                    <a:bodyPr/>
                    <a:lstStyle/>
                    <a:p>
                      <a:pPr algn="r" fontAlgn="t"/>
                      <a:r>
                        <a:rPr lang="en-US" sz="1400" b="0" i="0">
                          <a:solidFill>
                            <a:schemeClr val="tx1"/>
                          </a:solidFill>
                          <a:effectLst/>
                          <a:latin typeface="+mn-lt"/>
                        </a:rPr>
                        <a:t>10</a:t>
                      </a:r>
                    </a:p>
                  </a:txBody>
                  <a:tcPr/>
                </a:tc>
                <a:extLst>
                  <a:ext uri="{0D108BD9-81ED-4DB2-BD59-A6C34878D82A}">
                    <a16:rowId xmlns:a16="http://schemas.microsoft.com/office/drawing/2014/main" val="2322455566"/>
                  </a:ext>
                </a:extLst>
              </a:tr>
              <a:tr h="409027">
                <a:tc>
                  <a:txBody>
                    <a:bodyPr/>
                    <a:lstStyle/>
                    <a:p>
                      <a:pPr algn="l" fontAlgn="t"/>
                      <a:r>
                        <a:rPr lang="en-US" sz="1400" b="0" i="0">
                          <a:solidFill>
                            <a:schemeClr val="bg1"/>
                          </a:solidFill>
                          <a:effectLst/>
                          <a:latin typeface="+mn-lt"/>
                        </a:rPr>
                        <a:t>Botulism, other (wound/unspecified)</a:t>
                      </a:r>
                    </a:p>
                  </a:txBody>
                  <a:tcPr/>
                </a:tc>
                <a:tc>
                  <a:txBody>
                    <a:bodyPr/>
                    <a:lstStyle/>
                    <a:p>
                      <a:pPr algn="r" fontAlgn="t"/>
                      <a:r>
                        <a:rPr lang="en-US" sz="1400" b="0" i="0">
                          <a:solidFill>
                            <a:schemeClr val="tx1"/>
                          </a:solidFill>
                          <a:effectLst/>
                          <a:latin typeface="+mn-lt"/>
                        </a:rPr>
                        <a:t>10550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4</a:t>
                      </a:r>
                    </a:p>
                  </a:txBody>
                  <a:tcPr/>
                </a:tc>
                <a:tc>
                  <a:txBody>
                    <a:bodyPr/>
                    <a:lstStyle/>
                    <a:p>
                      <a:pPr algn="r" fontAlgn="t"/>
                      <a:r>
                        <a:rPr lang="en-US" sz="1400" b="0" i="0">
                          <a:solidFill>
                            <a:schemeClr val="tx1"/>
                          </a:solidFill>
                          <a:effectLst/>
                          <a:latin typeface="+mn-lt"/>
                        </a:rPr>
                        <a:t>5</a:t>
                      </a:r>
                    </a:p>
                  </a:txBody>
                  <a:tcPr/>
                </a:tc>
                <a:tc>
                  <a:txBody>
                    <a:bodyPr/>
                    <a:lstStyle/>
                    <a:p>
                      <a:pPr algn="r" fontAlgn="t"/>
                      <a:r>
                        <a:rPr lang="en-US" sz="1400" b="0" i="0">
                          <a:solidFill>
                            <a:schemeClr val="tx1"/>
                          </a:solidFill>
                          <a:effectLst/>
                          <a:latin typeface="+mn-lt"/>
                        </a:rPr>
                        <a:t>5</a:t>
                      </a:r>
                    </a:p>
                  </a:txBody>
                  <a:tcPr/>
                </a:tc>
                <a:tc>
                  <a:txBody>
                    <a:bodyPr/>
                    <a:lstStyle/>
                    <a:p>
                      <a:pPr algn="r" fontAlgn="t"/>
                      <a:r>
                        <a:rPr lang="en-US" sz="1400" b="0" i="0">
                          <a:solidFill>
                            <a:schemeClr val="tx1"/>
                          </a:solidFill>
                          <a:effectLst/>
                          <a:latin typeface="+mn-lt"/>
                        </a:rPr>
                        <a:t>9</a:t>
                      </a:r>
                    </a:p>
                  </a:txBody>
                  <a:tcPr/>
                </a:tc>
                <a:extLst>
                  <a:ext uri="{0D108BD9-81ED-4DB2-BD59-A6C34878D82A}">
                    <a16:rowId xmlns:a16="http://schemas.microsoft.com/office/drawing/2014/main" val="1367288610"/>
                  </a:ext>
                </a:extLst>
              </a:tr>
              <a:tr h="213405">
                <a:tc>
                  <a:txBody>
                    <a:bodyPr/>
                    <a:lstStyle/>
                    <a:p>
                      <a:pPr algn="l" fontAlgn="t"/>
                      <a:r>
                        <a:rPr lang="en-US" sz="1400" b="0" i="0">
                          <a:solidFill>
                            <a:schemeClr val="bg1"/>
                          </a:solidFill>
                          <a:effectLst/>
                          <a:latin typeface="+mn-lt"/>
                        </a:rPr>
                        <a:t>Brucellosis</a:t>
                      </a:r>
                    </a:p>
                  </a:txBody>
                  <a:tcPr/>
                </a:tc>
                <a:tc>
                  <a:txBody>
                    <a:bodyPr/>
                    <a:lstStyle/>
                    <a:p>
                      <a:pPr algn="r" fontAlgn="t"/>
                      <a:r>
                        <a:rPr lang="en-US" sz="1400" b="0" i="0">
                          <a:solidFill>
                            <a:schemeClr val="tx1"/>
                          </a:solidFill>
                          <a:effectLst/>
                          <a:latin typeface="+mn-lt"/>
                        </a:rPr>
                        <a:t>10020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16</a:t>
                      </a:r>
                    </a:p>
                  </a:txBody>
                  <a:tcPr/>
                </a:tc>
                <a:tc>
                  <a:txBody>
                    <a:bodyPr/>
                    <a:lstStyle/>
                    <a:p>
                      <a:pPr algn="r" fontAlgn="t"/>
                      <a:r>
                        <a:rPr lang="en-US" sz="1400" b="0" i="0">
                          <a:solidFill>
                            <a:schemeClr val="tx1"/>
                          </a:solidFill>
                          <a:effectLst/>
                          <a:latin typeface="+mn-lt"/>
                        </a:rPr>
                        <a:t>17</a:t>
                      </a:r>
                    </a:p>
                  </a:txBody>
                  <a:tcPr/>
                </a:tc>
                <a:tc>
                  <a:txBody>
                    <a:bodyPr/>
                    <a:lstStyle/>
                    <a:p>
                      <a:pPr algn="r" fontAlgn="t"/>
                      <a:r>
                        <a:rPr lang="en-US" sz="1400" b="0" i="0">
                          <a:solidFill>
                            <a:schemeClr val="tx1"/>
                          </a:solidFill>
                          <a:effectLst/>
                          <a:latin typeface="+mn-lt"/>
                        </a:rPr>
                        <a:t>17</a:t>
                      </a:r>
                    </a:p>
                  </a:txBody>
                  <a:tcPr/>
                </a:tc>
                <a:extLst>
                  <a:ext uri="{0D108BD9-81ED-4DB2-BD59-A6C34878D82A}">
                    <a16:rowId xmlns:a16="http://schemas.microsoft.com/office/drawing/2014/main" val="1825313536"/>
                  </a:ext>
                </a:extLst>
              </a:tr>
              <a:tr h="195620">
                <a:tc>
                  <a:txBody>
                    <a:bodyPr/>
                    <a:lstStyle/>
                    <a:p>
                      <a:pPr algn="l" fontAlgn="t"/>
                      <a:r>
                        <a:rPr lang="en-US" sz="1400" b="0" i="0">
                          <a:solidFill>
                            <a:schemeClr val="bg1"/>
                          </a:solidFill>
                          <a:effectLst/>
                          <a:latin typeface="+mn-lt"/>
                        </a:rPr>
                        <a:t>Campylobacteriosis</a:t>
                      </a:r>
                    </a:p>
                  </a:txBody>
                  <a:tcPr/>
                </a:tc>
                <a:tc>
                  <a:txBody>
                    <a:bodyPr/>
                    <a:lstStyle/>
                    <a:p>
                      <a:pPr algn="r" fontAlgn="t"/>
                      <a:r>
                        <a:rPr lang="en-US" sz="1400" b="0" i="0">
                          <a:solidFill>
                            <a:schemeClr val="tx1"/>
                          </a:solidFill>
                          <a:effectLst/>
                          <a:latin typeface="+mn-lt"/>
                        </a:rPr>
                        <a:t>11020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1,781</a:t>
                      </a:r>
                    </a:p>
                  </a:txBody>
                  <a:tcPr/>
                </a:tc>
                <a:tc>
                  <a:txBody>
                    <a:bodyPr/>
                    <a:lstStyle/>
                    <a:p>
                      <a:pPr algn="r" fontAlgn="t"/>
                      <a:r>
                        <a:rPr lang="en-US" sz="1400" b="0" i="0">
                          <a:solidFill>
                            <a:schemeClr val="tx1"/>
                          </a:solidFill>
                          <a:effectLst/>
                          <a:latin typeface="+mn-lt"/>
                        </a:rPr>
                        <a:t>1,131</a:t>
                      </a:r>
                    </a:p>
                  </a:txBody>
                  <a:tcPr/>
                </a:tc>
                <a:tc>
                  <a:txBody>
                    <a:bodyPr/>
                    <a:lstStyle/>
                    <a:p>
                      <a:pPr algn="r" fontAlgn="t"/>
                      <a:r>
                        <a:rPr lang="en-US" sz="1400" b="0" i="0">
                          <a:solidFill>
                            <a:schemeClr val="tx1"/>
                          </a:solidFill>
                          <a:effectLst/>
                          <a:latin typeface="+mn-lt"/>
                        </a:rPr>
                        <a:t>2,912</a:t>
                      </a:r>
                    </a:p>
                  </a:txBody>
                  <a:tcPr/>
                </a:tc>
                <a:tc>
                  <a:txBody>
                    <a:bodyPr/>
                    <a:lstStyle/>
                    <a:p>
                      <a:pPr algn="r" fontAlgn="t"/>
                      <a:r>
                        <a:rPr lang="en-US" sz="1400" b="0" i="0">
                          <a:solidFill>
                            <a:schemeClr val="tx1"/>
                          </a:solidFill>
                          <a:effectLst/>
                          <a:latin typeface="+mn-lt"/>
                        </a:rPr>
                        <a:t>2,912</a:t>
                      </a:r>
                    </a:p>
                  </a:txBody>
                  <a:tcPr/>
                </a:tc>
                <a:extLst>
                  <a:ext uri="{0D108BD9-81ED-4DB2-BD59-A6C34878D82A}">
                    <a16:rowId xmlns:a16="http://schemas.microsoft.com/office/drawing/2014/main" val="2625947679"/>
                  </a:ext>
                </a:extLst>
              </a:tr>
              <a:tr h="266757">
                <a:tc>
                  <a:txBody>
                    <a:bodyPr/>
                    <a:lstStyle/>
                    <a:p>
                      <a:pPr algn="l" fontAlgn="t"/>
                      <a:r>
                        <a:rPr lang="en-US" sz="1400" b="0" i="0">
                          <a:solidFill>
                            <a:schemeClr val="bg1"/>
                          </a:solidFill>
                          <a:effectLst/>
                          <a:latin typeface="+mn-lt"/>
                        </a:rPr>
                        <a:t>Candida auris, clinical</a:t>
                      </a:r>
                    </a:p>
                  </a:txBody>
                  <a:tcPr/>
                </a:tc>
                <a:tc>
                  <a:txBody>
                    <a:bodyPr/>
                    <a:lstStyle/>
                    <a:p>
                      <a:pPr algn="r" fontAlgn="t"/>
                      <a:r>
                        <a:rPr lang="en-US" sz="1400" b="0" i="0">
                          <a:solidFill>
                            <a:schemeClr val="tx1"/>
                          </a:solidFill>
                          <a:effectLst/>
                          <a:latin typeface="+mn-lt"/>
                        </a:rPr>
                        <a:t>50263</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extLst>
                  <a:ext uri="{0D108BD9-81ED-4DB2-BD59-A6C34878D82A}">
                    <a16:rowId xmlns:a16="http://schemas.microsoft.com/office/drawing/2014/main" val="582460639"/>
                  </a:ext>
                </a:extLst>
              </a:tr>
              <a:tr h="266757">
                <a:tc>
                  <a:txBody>
                    <a:bodyPr/>
                    <a:lstStyle/>
                    <a:p>
                      <a:pPr algn="l" fontAlgn="t"/>
                      <a:r>
                        <a:rPr lang="en-US" sz="1400" b="0" i="0">
                          <a:solidFill>
                            <a:schemeClr val="bg1"/>
                          </a:solidFill>
                          <a:effectLst/>
                          <a:latin typeface="+mn-lt"/>
                        </a:rPr>
                        <a:t>Carbapenemase-prod Carbapenem-res (CP-CRE)</a:t>
                      </a:r>
                    </a:p>
                  </a:txBody>
                  <a:tcPr/>
                </a:tc>
                <a:tc>
                  <a:txBody>
                    <a:bodyPr/>
                    <a:lstStyle/>
                    <a:p>
                      <a:pPr algn="r" fontAlgn="t"/>
                      <a:r>
                        <a:rPr lang="en-US" sz="1400" b="0" i="0">
                          <a:solidFill>
                            <a:schemeClr val="tx1"/>
                          </a:solidFill>
                          <a:effectLst/>
                          <a:latin typeface="+mn-lt"/>
                        </a:rPr>
                        <a:t>50244</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extLst>
                  <a:ext uri="{0D108BD9-81ED-4DB2-BD59-A6C34878D82A}">
                    <a16:rowId xmlns:a16="http://schemas.microsoft.com/office/drawing/2014/main" val="1116000334"/>
                  </a:ext>
                </a:extLst>
              </a:tr>
              <a:tr h="266757">
                <a:tc>
                  <a:txBody>
                    <a:bodyPr/>
                    <a:lstStyle/>
                    <a:p>
                      <a:pPr algn="l" fontAlgn="t"/>
                      <a:r>
                        <a:rPr lang="en-US" sz="1400" b="0" i="0">
                          <a:solidFill>
                            <a:schemeClr val="bg1"/>
                          </a:solidFill>
                          <a:effectLst/>
                          <a:latin typeface="+mn-lt"/>
                        </a:rPr>
                        <a:t>Chancroid</a:t>
                      </a:r>
                    </a:p>
                  </a:txBody>
                  <a:tcPr/>
                </a:tc>
                <a:tc>
                  <a:txBody>
                    <a:bodyPr/>
                    <a:lstStyle/>
                    <a:p>
                      <a:pPr algn="r" fontAlgn="t"/>
                      <a:r>
                        <a:rPr lang="en-US" sz="1400" b="0" i="0">
                          <a:solidFill>
                            <a:schemeClr val="tx1"/>
                          </a:solidFill>
                          <a:effectLst/>
                          <a:latin typeface="+mn-lt"/>
                        </a:rPr>
                        <a:t>10273</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1</a:t>
                      </a:r>
                    </a:p>
                  </a:txBody>
                  <a:tcPr/>
                </a:tc>
                <a:tc>
                  <a:txBody>
                    <a:bodyPr/>
                    <a:lstStyle/>
                    <a:p>
                      <a:pPr algn="r" fontAlgn="t"/>
                      <a:r>
                        <a:rPr lang="en-US" sz="1400" b="0" i="0">
                          <a:solidFill>
                            <a:schemeClr val="tx1"/>
                          </a:solidFill>
                          <a:effectLst/>
                          <a:latin typeface="+mn-lt"/>
                        </a:rPr>
                        <a:t>1</a:t>
                      </a:r>
                    </a:p>
                  </a:txBody>
                  <a:tcPr/>
                </a:tc>
                <a:extLst>
                  <a:ext uri="{0D108BD9-81ED-4DB2-BD59-A6C34878D82A}">
                    <a16:rowId xmlns:a16="http://schemas.microsoft.com/office/drawing/2014/main" val="2637164924"/>
                  </a:ext>
                </a:extLst>
              </a:tr>
              <a:tr h="266757">
                <a:tc>
                  <a:txBody>
                    <a:bodyPr/>
                    <a:lstStyle/>
                    <a:p>
                      <a:pPr algn="l" fontAlgn="t"/>
                      <a:r>
                        <a:rPr lang="en-US" sz="1400" b="0" i="0">
                          <a:solidFill>
                            <a:schemeClr val="bg1"/>
                          </a:solidFill>
                          <a:effectLst/>
                          <a:latin typeface="+mn-lt"/>
                        </a:rPr>
                        <a:t>Chlamydia trachomatis infection</a:t>
                      </a:r>
                    </a:p>
                  </a:txBody>
                  <a:tcPr/>
                </a:tc>
                <a:tc>
                  <a:txBody>
                    <a:bodyPr/>
                    <a:lstStyle/>
                    <a:p>
                      <a:pPr algn="r" fontAlgn="t"/>
                      <a:r>
                        <a:rPr lang="en-US" sz="1400" b="0" i="0">
                          <a:solidFill>
                            <a:schemeClr val="tx1"/>
                          </a:solidFill>
                          <a:effectLst/>
                          <a:latin typeface="+mn-lt"/>
                        </a:rPr>
                        <a:t>10274</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896</a:t>
                      </a:r>
                    </a:p>
                  </a:txBody>
                  <a:tcPr/>
                </a:tc>
                <a:tc>
                  <a:txBody>
                    <a:bodyPr/>
                    <a:lstStyle/>
                    <a:p>
                      <a:pPr algn="r" fontAlgn="t"/>
                      <a:r>
                        <a:rPr lang="en-US" sz="1400" b="0" i="0">
                          <a:solidFill>
                            <a:schemeClr val="tx1"/>
                          </a:solidFill>
                          <a:effectLst/>
                          <a:latin typeface="+mn-lt"/>
                        </a:rPr>
                        <a:t>119,862</a:t>
                      </a:r>
                    </a:p>
                  </a:txBody>
                  <a:tcPr/>
                </a:tc>
                <a:tc>
                  <a:txBody>
                    <a:bodyPr/>
                    <a:lstStyle/>
                    <a:p>
                      <a:pPr algn="r" fontAlgn="t"/>
                      <a:r>
                        <a:rPr lang="en-US" sz="1400" b="0" i="0">
                          <a:solidFill>
                            <a:schemeClr val="tx1"/>
                          </a:solidFill>
                          <a:effectLst/>
                          <a:latin typeface="+mn-lt"/>
                        </a:rPr>
                        <a:t>120,758</a:t>
                      </a:r>
                    </a:p>
                  </a:txBody>
                  <a:tcPr/>
                </a:tc>
                <a:tc>
                  <a:txBody>
                    <a:bodyPr/>
                    <a:lstStyle/>
                    <a:p>
                      <a:pPr algn="r" fontAlgn="t"/>
                      <a:r>
                        <a:rPr lang="en-US" sz="1400" b="0" i="0">
                          <a:solidFill>
                            <a:schemeClr val="tx1"/>
                          </a:solidFill>
                          <a:effectLst/>
                          <a:latin typeface="+mn-lt"/>
                        </a:rPr>
                        <a:t>120,758</a:t>
                      </a:r>
                    </a:p>
                  </a:txBody>
                  <a:tcPr/>
                </a:tc>
                <a:extLst>
                  <a:ext uri="{0D108BD9-81ED-4DB2-BD59-A6C34878D82A}">
                    <a16:rowId xmlns:a16="http://schemas.microsoft.com/office/drawing/2014/main" val="2875829358"/>
                  </a:ext>
                </a:extLst>
              </a:tr>
              <a:tr h="266757">
                <a:tc>
                  <a:txBody>
                    <a:bodyPr/>
                    <a:lstStyle/>
                    <a:p>
                      <a:pPr algn="l" fontAlgn="t"/>
                      <a:r>
                        <a:rPr lang="en-US" sz="1400" b="0" i="0">
                          <a:solidFill>
                            <a:schemeClr val="bg1"/>
                          </a:solidFill>
                          <a:effectLst/>
                          <a:latin typeface="+mn-lt"/>
                        </a:rPr>
                        <a:t>Cholera</a:t>
                      </a:r>
                    </a:p>
                  </a:txBody>
                  <a:tcPr/>
                </a:tc>
                <a:tc>
                  <a:txBody>
                    <a:bodyPr/>
                    <a:lstStyle/>
                    <a:p>
                      <a:pPr algn="r" fontAlgn="t"/>
                      <a:r>
                        <a:rPr lang="en-US" sz="1400" b="0" i="0">
                          <a:solidFill>
                            <a:schemeClr val="tx1"/>
                          </a:solidFill>
                          <a:effectLst/>
                          <a:latin typeface="+mn-lt"/>
                        </a:rPr>
                        <a:t>10470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extLst>
                  <a:ext uri="{0D108BD9-81ED-4DB2-BD59-A6C34878D82A}">
                    <a16:rowId xmlns:a16="http://schemas.microsoft.com/office/drawing/2014/main" val="936150473"/>
                  </a:ext>
                </a:extLst>
              </a:tr>
              <a:tr h="266757">
                <a:tc>
                  <a:txBody>
                    <a:bodyPr/>
                    <a:lstStyle/>
                    <a:p>
                      <a:pPr algn="l" fontAlgn="t"/>
                      <a:r>
                        <a:rPr lang="en-US" sz="1400" b="0" i="0">
                          <a:solidFill>
                            <a:schemeClr val="bg1"/>
                          </a:solidFill>
                          <a:effectLst/>
                          <a:latin typeface="+mn-lt"/>
                        </a:rPr>
                        <a:t>Coccidioidomycosis</a:t>
                      </a:r>
                    </a:p>
                  </a:txBody>
                  <a:tcPr/>
                </a:tc>
                <a:tc>
                  <a:txBody>
                    <a:bodyPr/>
                    <a:lstStyle/>
                    <a:p>
                      <a:pPr algn="r" fontAlgn="t"/>
                      <a:r>
                        <a:rPr lang="en-US" sz="1400" b="0" i="0">
                          <a:solidFill>
                            <a:schemeClr val="tx1"/>
                          </a:solidFill>
                          <a:effectLst/>
                          <a:latin typeface="+mn-lt"/>
                        </a:rPr>
                        <a:t>11900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a:solidFill>
                            <a:schemeClr val="tx1"/>
                          </a:solidFill>
                          <a:effectLst/>
                          <a:latin typeface="+mn-lt"/>
                        </a:rPr>
                        <a:t>0</a:t>
                      </a:r>
                    </a:p>
                  </a:txBody>
                  <a:tcPr/>
                </a:tc>
                <a:tc>
                  <a:txBody>
                    <a:bodyPr/>
                    <a:lstStyle/>
                    <a:p>
                      <a:pPr algn="r" fontAlgn="t"/>
                      <a:r>
                        <a:rPr lang="en-US" sz="1400" b="0" i="0" dirty="0">
                          <a:solidFill>
                            <a:schemeClr val="tx1"/>
                          </a:solidFill>
                          <a:effectLst/>
                          <a:latin typeface="+mn-lt"/>
                        </a:rPr>
                        <a:t>0</a:t>
                      </a:r>
                    </a:p>
                  </a:txBody>
                  <a:tcPr/>
                </a:tc>
                <a:extLst>
                  <a:ext uri="{0D108BD9-81ED-4DB2-BD59-A6C34878D82A}">
                    <a16:rowId xmlns:a16="http://schemas.microsoft.com/office/drawing/2014/main" val="454554383"/>
                  </a:ext>
                </a:extLst>
              </a:tr>
            </a:tbl>
          </a:graphicData>
        </a:graphic>
      </p:graphicFrame>
    </p:spTree>
    <p:extLst>
      <p:ext uri="{BB962C8B-B14F-4D97-AF65-F5344CB8AC3E}">
        <p14:creationId xmlns:p14="http://schemas.microsoft.com/office/powerpoint/2010/main" val="617871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6612" y="132352"/>
            <a:ext cx="10515600" cy="1325563"/>
          </a:xfrm>
        </p:spPr>
        <p:txBody>
          <a:bodyPr/>
          <a:lstStyle/>
          <a:p>
            <a:r>
              <a:rPr lang="en-US">
                <a:solidFill>
                  <a:srgbClr val="3F395F"/>
                </a:solidFill>
                <a:cs typeface="Calibri"/>
              </a:rPr>
              <a:t>Example: Unformatted Excel Workbook, Table 2</a:t>
            </a:r>
            <a:endParaRPr lang="en-US">
              <a:solidFill>
                <a:srgbClr val="3F395F"/>
              </a:solidFill>
            </a:endParaRPr>
          </a:p>
        </p:txBody>
      </p:sp>
      <p:sp>
        <p:nvSpPr>
          <p:cNvPr id="4" name="Slide Number Placeholder 2">
            <a:extLst>
              <a:ext uri="{FF2B5EF4-FFF2-40B4-BE49-F238E27FC236}">
                <a16:creationId xmlns:a16="http://schemas.microsoft.com/office/drawing/2014/main" id="{8678AEF0-D9AA-BD4B-BD50-D0C977042E8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28</a:t>
            </a:fld>
            <a:endParaRPr lang="en-US"/>
          </a:p>
        </p:txBody>
      </p:sp>
      <p:pic>
        <p:nvPicPr>
          <p:cNvPr id="5" name="Picture 4" descr="Table&#10;Example containing disease name, status of probable, confirmed, printed, and reported based on disease ">
            <a:extLst>
              <a:ext uri="{FF2B5EF4-FFF2-40B4-BE49-F238E27FC236}">
                <a16:creationId xmlns:a16="http://schemas.microsoft.com/office/drawing/2014/main" id="{C296F5CB-7AF6-5E4E-97FB-B44F6C70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66" y="1372571"/>
            <a:ext cx="10630916" cy="4754706"/>
          </a:xfrm>
          <a:prstGeom prst="rect">
            <a:avLst/>
          </a:prstGeom>
          <a:ln w="3175">
            <a:solidFill>
              <a:schemeClr val="tx1"/>
            </a:solidFill>
          </a:ln>
        </p:spPr>
      </p:pic>
    </p:spTree>
    <p:extLst>
      <p:ext uri="{BB962C8B-B14F-4D97-AF65-F5344CB8AC3E}">
        <p14:creationId xmlns:p14="http://schemas.microsoft.com/office/powerpoint/2010/main" val="3236390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2287263"/>
            <a:ext cx="10839490" cy="1141737"/>
          </a:xfrm>
        </p:spPr>
        <p:txBody>
          <a:bodyPr>
            <a:noAutofit/>
          </a:bodyPr>
          <a:lstStyle/>
          <a:p>
            <a:pPr>
              <a:lnSpc>
                <a:spcPct val="100000"/>
              </a:lnSpc>
              <a:spcBef>
                <a:spcPts val="600"/>
              </a:spcBef>
            </a:pPr>
            <a:r>
              <a:rPr lang="en-US" sz="3600">
                <a:solidFill>
                  <a:srgbClr val="00606B"/>
                </a:solidFill>
              </a:rPr>
              <a:t>New Line List Available in MVPS</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197" y="4068830"/>
            <a:ext cx="8430707" cy="945505"/>
          </a:xfrm>
        </p:spPr>
        <p:txBody>
          <a:bodyPr vert="horz" lIns="91440" tIns="45720" rIns="91440" bIns="45720" rtlCol="0" anchor="t">
            <a:normAutofit fontScale="85000" lnSpcReduction="20000"/>
          </a:bodyPr>
          <a:lstStyle/>
          <a:p>
            <a:r>
              <a:rPr lang="en-US">
                <a:solidFill>
                  <a:srgbClr val="7BA255"/>
                </a:solidFill>
                <a:latin typeface="Calibri"/>
                <a:cs typeface="Calibri"/>
              </a:rPr>
              <a:t>Sara Johnston, MPH </a:t>
            </a:r>
            <a:endParaRPr lang="en-US">
              <a:solidFill>
                <a:srgbClr val="7BA255"/>
              </a:solidFill>
            </a:endParaRPr>
          </a:p>
          <a:p>
            <a:r>
              <a:rPr lang="en-US" b="0">
                <a:solidFill>
                  <a:schemeClr val="tx1"/>
                </a:solidFill>
                <a:latin typeface="Calibri"/>
                <a:cs typeface="Calibri"/>
              </a:rPr>
              <a:t>NNDSS Program Lead</a:t>
            </a:r>
          </a:p>
          <a:p>
            <a:r>
              <a:rPr lang="en-US" b="0">
                <a:solidFill>
                  <a:schemeClr val="tx1"/>
                </a:solidFill>
                <a:latin typeface="Calibri"/>
                <a:cs typeface="Calibri"/>
              </a:rPr>
              <a:t>Center for Surveillance, Epidemiology, and Laboratory Services </a:t>
            </a:r>
          </a:p>
          <a:p>
            <a:endParaRPr lang="en-US" b="0">
              <a:solidFill>
                <a:schemeClr val="tx1"/>
              </a:solidFill>
              <a:cs typeface="Calibri"/>
            </a:endParaRP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r>
              <a:rPr lang="en-US">
                <a:solidFill>
                  <a:schemeClr val="bg1"/>
                </a:solidFill>
              </a:rPr>
              <a:t>Center for Surveillance, Epidemiology, and Laboratory Services</a:t>
            </a:r>
          </a:p>
        </p:txBody>
      </p:sp>
    </p:spTree>
    <p:extLst>
      <p:ext uri="{BB962C8B-B14F-4D97-AF65-F5344CB8AC3E}">
        <p14:creationId xmlns:p14="http://schemas.microsoft.com/office/powerpoint/2010/main" val="67443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2287263"/>
            <a:ext cx="10839490" cy="1141737"/>
          </a:xfrm>
        </p:spPr>
        <p:txBody>
          <a:bodyPr>
            <a:normAutofit/>
          </a:bodyPr>
          <a:lstStyle/>
          <a:p>
            <a:r>
              <a:rPr lang="en-US" sz="3600">
                <a:solidFill>
                  <a:srgbClr val="00606B"/>
                </a:solidFill>
              </a:rPr>
              <a:t>NNDSS Updates and Announcements</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197" y="4068830"/>
            <a:ext cx="8430707" cy="1030708"/>
          </a:xfrm>
        </p:spPr>
        <p:txBody>
          <a:bodyPr vert="horz" lIns="91440" tIns="45720" rIns="91440" bIns="45720" rtlCol="0" anchor="t">
            <a:normAutofit fontScale="92500" lnSpcReduction="20000"/>
          </a:bodyPr>
          <a:lstStyle/>
          <a:p>
            <a:r>
              <a:rPr lang="en-US">
                <a:solidFill>
                  <a:srgbClr val="7BA255"/>
                </a:solidFill>
                <a:latin typeface="Calibri"/>
                <a:cs typeface="Calibri"/>
              </a:rPr>
              <a:t>Danielle Tack, DVM, MPVM, DACVPM</a:t>
            </a:r>
          </a:p>
          <a:p>
            <a:r>
              <a:rPr lang="en-US" b="0">
                <a:solidFill>
                  <a:schemeClr val="tx1"/>
                </a:solidFill>
                <a:latin typeface="Calibri"/>
                <a:cs typeface="Calibri"/>
              </a:rPr>
              <a:t>Lead, Data Standardization and Assistance Team</a:t>
            </a:r>
          </a:p>
          <a:p>
            <a:r>
              <a:rPr lang="en-US" b="0">
                <a:solidFill>
                  <a:schemeClr val="tx1"/>
                </a:solidFill>
                <a:latin typeface="Calibri"/>
                <a:cs typeface="Calibri"/>
              </a:rPr>
              <a:t>Center for Surveillance, Epidemiology, and Laboratory Services </a:t>
            </a:r>
          </a:p>
          <a:p>
            <a:endParaRPr lang="en-US">
              <a:solidFill>
                <a:schemeClr val="tx1"/>
              </a:solidFill>
            </a:endParaRP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r>
              <a:rPr lang="en-US">
                <a:solidFill>
                  <a:schemeClr val="bg1"/>
                </a:solidFill>
              </a:rPr>
              <a:t>Center for Surveillance, Epidemiology, and Laboratory Services</a:t>
            </a:r>
          </a:p>
        </p:txBody>
      </p:sp>
    </p:spTree>
    <p:extLst>
      <p:ext uri="{BB962C8B-B14F-4D97-AF65-F5344CB8AC3E}">
        <p14:creationId xmlns:p14="http://schemas.microsoft.com/office/powerpoint/2010/main" val="1929134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151375"/>
            <a:ext cx="10515600" cy="1325563"/>
          </a:xfrm>
        </p:spPr>
        <p:txBody>
          <a:bodyPr/>
          <a:lstStyle/>
          <a:p>
            <a:r>
              <a:rPr lang="en-US">
                <a:solidFill>
                  <a:srgbClr val="3F395F"/>
                </a:solidFill>
              </a:rPr>
              <a:t>Line List for Reconciliation</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323975"/>
            <a:ext cx="10682453" cy="482619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lvl="1" indent="-290195">
              <a:spcBef>
                <a:spcPts val="800"/>
              </a:spcBef>
              <a:spcAft>
                <a:spcPts val="1200"/>
              </a:spcAft>
            </a:pPr>
            <a:r>
              <a:rPr lang="en-US">
                <a:cs typeface="Calibri" panose="020F0502020204030204"/>
              </a:rPr>
              <a:t>Line list can be downloaded from MVPS containing all data elements in the emailed reconciliation reports</a:t>
            </a:r>
          </a:p>
          <a:p>
            <a:pPr marL="290195" lvl="1" indent="-290195">
              <a:spcBef>
                <a:spcPts val="800"/>
              </a:spcBef>
            </a:pPr>
            <a:r>
              <a:rPr lang="en-US">
                <a:cs typeface="Calibri" panose="020F0502020204030204"/>
              </a:rPr>
              <a:t>MVPS provides secure delivery</a:t>
            </a:r>
          </a:p>
          <a:p>
            <a:pPr marL="623570" lvl="2" indent="-290195">
              <a:spcBef>
                <a:spcPts val="800"/>
              </a:spcBef>
            </a:pPr>
            <a:r>
              <a:rPr lang="en-US">
                <a:cs typeface="Calibri" panose="020F0502020204030204"/>
              </a:rPr>
              <a:t>      Line list contains personally identifiable information (PII)</a:t>
            </a:r>
          </a:p>
          <a:p>
            <a:pPr marL="623570" lvl="2" indent="-290195">
              <a:spcBef>
                <a:spcPts val="800"/>
              </a:spcBef>
              <a:spcAft>
                <a:spcPts val="1200"/>
              </a:spcAft>
            </a:pPr>
            <a:r>
              <a:rPr lang="en-US">
                <a:cs typeface="Calibri" panose="020F0502020204030204"/>
              </a:rPr>
              <a:t>Only download on devices approved by your public health agency</a:t>
            </a:r>
          </a:p>
          <a:p>
            <a:pPr marL="290195" lvl="1" indent="-290195">
              <a:spcBef>
                <a:spcPts val="800"/>
              </a:spcBef>
            </a:pPr>
            <a:r>
              <a:rPr lang="en-US">
                <a:cs typeface="Calibri" panose="020F0502020204030204"/>
              </a:rPr>
              <a:t>Jurisdiction can match line list to an export from the surveillance system to confirm:</a:t>
            </a:r>
          </a:p>
          <a:p>
            <a:pPr marL="623570" lvl="2" indent="-290195">
              <a:spcBef>
                <a:spcPts val="800"/>
              </a:spcBef>
            </a:pPr>
            <a:r>
              <a:rPr lang="en-US">
                <a:cs typeface="Calibri" panose="020F0502020204030204"/>
              </a:rPr>
              <a:t>CDC has all the correct cases</a:t>
            </a:r>
          </a:p>
          <a:p>
            <a:pPr marL="623570" lvl="2" indent="-290195">
              <a:spcBef>
                <a:spcPts val="800"/>
              </a:spcBef>
            </a:pPr>
            <a:r>
              <a:rPr lang="en-US">
                <a:cs typeface="Calibri" panose="020F0502020204030204"/>
              </a:rPr>
              <a:t>Each case’s characteristics match (e.g., sex = male in both systems)</a:t>
            </a:r>
          </a:p>
        </p:txBody>
      </p:sp>
      <p:sp>
        <p:nvSpPr>
          <p:cNvPr id="4" name="Slide Number Placeholder 2">
            <a:extLst>
              <a:ext uri="{FF2B5EF4-FFF2-40B4-BE49-F238E27FC236}">
                <a16:creationId xmlns:a16="http://schemas.microsoft.com/office/drawing/2014/main" id="{A62E52CB-084C-EC40-95A4-5A2361C9801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30</a:t>
            </a:fld>
            <a:endParaRPr lang="en-US"/>
          </a:p>
        </p:txBody>
      </p:sp>
      <p:pic>
        <p:nvPicPr>
          <p:cNvPr id="5" name="Graphic 4" descr="Warning with solid fill">
            <a:extLst>
              <a:ext uri="{FF2B5EF4-FFF2-40B4-BE49-F238E27FC236}">
                <a16:creationId xmlns:a16="http://schemas.microsoft.com/office/drawing/2014/main" id="{88063E78-3C6B-4EA1-A19D-54F25319F1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6850" y="2824272"/>
            <a:ext cx="428625" cy="428625"/>
          </a:xfrm>
          <a:prstGeom prst="rect">
            <a:avLst/>
          </a:prstGeom>
        </p:spPr>
      </p:pic>
    </p:spTree>
    <p:extLst>
      <p:ext uri="{BB962C8B-B14F-4D97-AF65-F5344CB8AC3E}">
        <p14:creationId xmlns:p14="http://schemas.microsoft.com/office/powerpoint/2010/main" val="3955019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s a screen capture of the MVPS user interface with highlights on the left menu bar for the Line List and Reconcilation links and a highlight on the top navigation bar of the Exports button">
            <a:extLst>
              <a:ext uri="{FF2B5EF4-FFF2-40B4-BE49-F238E27FC236}">
                <a16:creationId xmlns:a16="http://schemas.microsoft.com/office/drawing/2014/main" id="{D4641A75-3A0A-4199-ADAF-F7A893F216C5}"/>
              </a:ext>
            </a:extLst>
          </p:cNvPr>
          <p:cNvPicPr>
            <a:picLocks noChangeAspect="1"/>
          </p:cNvPicPr>
          <p:nvPr/>
        </p:nvPicPr>
        <p:blipFill rotWithShape="1">
          <a:blip r:embed="rId2"/>
          <a:srcRect b="4775"/>
          <a:stretch/>
        </p:blipFill>
        <p:spPr>
          <a:xfrm>
            <a:off x="523875" y="1160462"/>
            <a:ext cx="11144250" cy="5224463"/>
          </a:xfrm>
          <a:prstGeom prst="rect">
            <a:avLst/>
          </a:prstGeom>
        </p:spPr>
      </p:pic>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365125"/>
            <a:ext cx="10515600" cy="760697"/>
          </a:xfrm>
        </p:spPr>
        <p:txBody>
          <a:bodyPr/>
          <a:lstStyle/>
          <a:p>
            <a:r>
              <a:rPr lang="en-US">
                <a:solidFill>
                  <a:srgbClr val="3F395F"/>
                </a:solidFill>
              </a:rPr>
              <a:t>New Reports &amp; Exports Section</a:t>
            </a:r>
          </a:p>
        </p:txBody>
      </p:sp>
      <p:sp>
        <p:nvSpPr>
          <p:cNvPr id="10" name="Content Placeholder 18" descr="MVPS Dashboard - New Reports and Exports Section to include Line List, Reconciliation, and Exports">
            <a:extLst>
              <a:ext uri="{FF2B5EF4-FFF2-40B4-BE49-F238E27FC236}">
                <a16:creationId xmlns:a16="http://schemas.microsoft.com/office/drawing/2014/main" id="{B8A5073B-65BB-2C4D-B159-C1B5AB2D14D4}"/>
              </a:ext>
            </a:extLst>
          </p:cNvPr>
          <p:cNvSpPr txBox="1">
            <a:spLocks/>
          </p:cNvSpPr>
          <p:nvPr/>
        </p:nvSpPr>
        <p:spPr>
          <a:xfrm>
            <a:off x="2781300" y="1647825"/>
            <a:ext cx="8886825" cy="4737100"/>
          </a:xfrm>
          <a:prstGeom prst="rect">
            <a:avLst/>
          </a:prstGeom>
          <a:solidFill>
            <a:schemeClr val="bg1"/>
          </a:solidFill>
        </p:spPr>
        <p:txBody>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a:p>
        </p:txBody>
      </p:sp>
      <p:sp>
        <p:nvSpPr>
          <p:cNvPr id="4" name="Slide Number Placeholder 2">
            <a:extLst>
              <a:ext uri="{FF2B5EF4-FFF2-40B4-BE49-F238E27FC236}">
                <a16:creationId xmlns:a16="http://schemas.microsoft.com/office/drawing/2014/main" id="{B596F3D2-95B7-6E47-9780-8BB8B76E0A3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31</a:t>
            </a:fld>
            <a:endParaRPr lang="en-US"/>
          </a:p>
        </p:txBody>
      </p:sp>
      <p:sp>
        <p:nvSpPr>
          <p:cNvPr id="11" name="Content Placeholder 18">
            <a:extLst>
              <a:ext uri="{FF2B5EF4-FFF2-40B4-BE49-F238E27FC236}">
                <a16:creationId xmlns:a16="http://schemas.microsoft.com/office/drawing/2014/main" id="{B1FD50A2-6616-46FD-8510-E7454226065C}"/>
              </a:ext>
            </a:extLst>
          </p:cNvPr>
          <p:cNvSpPr txBox="1">
            <a:spLocks/>
          </p:cNvSpPr>
          <p:nvPr/>
        </p:nvSpPr>
        <p:spPr>
          <a:xfrm>
            <a:off x="3657601" y="2740026"/>
            <a:ext cx="7410450" cy="2552698"/>
          </a:xfrm>
          <a:prstGeom prst="rect">
            <a:avLst/>
          </a:prstGeom>
          <a:solidFill>
            <a:schemeClr val="bg1"/>
          </a:solidFill>
          <a:ln>
            <a:solidFill>
              <a:srgbClr val="122D3C"/>
            </a:solidFill>
          </a:ln>
        </p:spPr>
        <p:txBody>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a:buClr>
                <a:srgbClr val="FF0000"/>
              </a:buClr>
              <a:buFont typeface="+mj-lt"/>
              <a:buAutoNum type="arabicPeriod"/>
            </a:pPr>
            <a:endParaRPr lang="en-US" sz="100"/>
          </a:p>
          <a:p>
            <a:pPr marL="514350" lvl="1" indent="-514350">
              <a:buClr>
                <a:srgbClr val="FF0000"/>
              </a:buClr>
              <a:buFont typeface="+mj-lt"/>
              <a:buAutoNum type="arabicPeriod"/>
            </a:pPr>
            <a:r>
              <a:rPr lang="en-US" b="1"/>
              <a:t>Line List </a:t>
            </a:r>
            <a:r>
              <a:rPr lang="en-US"/>
              <a:t>– Download line list with all data elements in emailed reconciliation tables</a:t>
            </a:r>
          </a:p>
          <a:p>
            <a:pPr marL="514350" lvl="1" indent="-514350">
              <a:buClr>
                <a:srgbClr val="FF0000"/>
              </a:buClr>
              <a:buFont typeface="+mj-lt"/>
              <a:buAutoNum type="arabicPeriod"/>
            </a:pPr>
            <a:r>
              <a:rPr lang="en-US" b="1"/>
              <a:t>Reconciliation</a:t>
            </a:r>
            <a:r>
              <a:rPr lang="en-US"/>
              <a:t> – 2020 reconciliation resources</a:t>
            </a:r>
          </a:p>
          <a:p>
            <a:pPr marL="514350" lvl="1" indent="-514350">
              <a:buClr>
                <a:srgbClr val="FF0000"/>
              </a:buClr>
              <a:buFont typeface="+mj-lt"/>
              <a:buAutoNum type="arabicPeriod"/>
            </a:pPr>
            <a:r>
              <a:rPr lang="en-US" b="1"/>
              <a:t>Exports</a:t>
            </a:r>
            <a:r>
              <a:rPr lang="en-US"/>
              <a:t> – Place to retrieve downloaded line lists</a:t>
            </a:r>
          </a:p>
          <a:p>
            <a:pPr marL="0" lvl="1" indent="0">
              <a:buClr>
                <a:srgbClr val="FF0000"/>
              </a:buClr>
              <a:buNone/>
            </a:pPr>
            <a:endParaRPr lang="en-US"/>
          </a:p>
        </p:txBody>
      </p:sp>
      <p:sp>
        <p:nvSpPr>
          <p:cNvPr id="12" name="Oval 11">
            <a:extLst>
              <a:ext uri="{FF2B5EF4-FFF2-40B4-BE49-F238E27FC236}">
                <a16:creationId xmlns:a16="http://schemas.microsoft.com/office/drawing/2014/main" id="{AF4712AB-D7CF-462F-8C70-D392B9FDDDA5}"/>
              </a:ext>
              <a:ext uri="{C183D7F6-B498-43B3-948B-1728B52AA6E4}">
                <adec:decorative xmlns:adec="http://schemas.microsoft.com/office/drawing/2017/decorative" val="1"/>
              </a:ext>
            </a:extLst>
          </p:cNvPr>
          <p:cNvSpPr/>
          <p:nvPr/>
        </p:nvSpPr>
        <p:spPr>
          <a:xfrm>
            <a:off x="1477959" y="5046391"/>
            <a:ext cx="405716" cy="392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2D8F10-7D9D-439D-85BF-35669525D2D4}"/>
              </a:ext>
            </a:extLst>
          </p:cNvPr>
          <p:cNvSpPr txBox="1"/>
          <p:nvPr/>
        </p:nvSpPr>
        <p:spPr>
          <a:xfrm>
            <a:off x="1522751" y="4999223"/>
            <a:ext cx="405716" cy="461665"/>
          </a:xfrm>
          <a:prstGeom prst="rect">
            <a:avLst/>
          </a:prstGeom>
          <a:noFill/>
        </p:spPr>
        <p:txBody>
          <a:bodyPr wrap="square" rtlCol="0">
            <a:spAutoFit/>
          </a:bodyPr>
          <a:lstStyle/>
          <a:p>
            <a:r>
              <a:rPr lang="en-US" sz="2400" b="1">
                <a:solidFill>
                  <a:srgbClr val="FF0000"/>
                </a:solidFill>
                <a:latin typeface="Calibri" panose="020F0502020204030204" pitchFamily="34" charset="0"/>
              </a:rPr>
              <a:t>1</a:t>
            </a:r>
          </a:p>
        </p:txBody>
      </p:sp>
      <p:sp>
        <p:nvSpPr>
          <p:cNvPr id="14" name="Oval 13">
            <a:extLst>
              <a:ext uri="{FF2B5EF4-FFF2-40B4-BE49-F238E27FC236}">
                <a16:creationId xmlns:a16="http://schemas.microsoft.com/office/drawing/2014/main" id="{AE48BDF1-D857-41CF-B386-7EEE740CC14B}"/>
              </a:ext>
              <a:ext uri="{C183D7F6-B498-43B3-948B-1728B52AA6E4}">
                <adec:decorative xmlns:adec="http://schemas.microsoft.com/office/drawing/2017/decorative" val="1"/>
              </a:ext>
            </a:extLst>
          </p:cNvPr>
          <p:cNvSpPr/>
          <p:nvPr/>
        </p:nvSpPr>
        <p:spPr>
          <a:xfrm>
            <a:off x="1888092" y="5519466"/>
            <a:ext cx="405716" cy="392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A1149AE-1353-405F-9374-7D8A03494FDD}"/>
              </a:ext>
            </a:extLst>
          </p:cNvPr>
          <p:cNvSpPr txBox="1"/>
          <p:nvPr/>
        </p:nvSpPr>
        <p:spPr>
          <a:xfrm>
            <a:off x="1920358" y="5472298"/>
            <a:ext cx="405716" cy="461665"/>
          </a:xfrm>
          <a:prstGeom prst="rect">
            <a:avLst/>
          </a:prstGeom>
          <a:noFill/>
        </p:spPr>
        <p:txBody>
          <a:bodyPr wrap="square" rtlCol="0">
            <a:spAutoFit/>
          </a:bodyPr>
          <a:lstStyle/>
          <a:p>
            <a:r>
              <a:rPr lang="en-US" sz="2400" b="1">
                <a:solidFill>
                  <a:srgbClr val="FF0000"/>
                </a:solidFill>
                <a:latin typeface="Calibri" panose="020F0502020204030204" pitchFamily="34" charset="0"/>
              </a:rPr>
              <a:t>2</a:t>
            </a:r>
          </a:p>
        </p:txBody>
      </p:sp>
      <p:sp>
        <p:nvSpPr>
          <p:cNvPr id="18" name="Oval 17">
            <a:extLst>
              <a:ext uri="{FF2B5EF4-FFF2-40B4-BE49-F238E27FC236}">
                <a16:creationId xmlns:a16="http://schemas.microsoft.com/office/drawing/2014/main" id="{3B51C180-3986-4B5D-9660-E4F0BCCC3C6B}"/>
              </a:ext>
              <a:ext uri="{C183D7F6-B498-43B3-948B-1728B52AA6E4}">
                <adec:decorative xmlns:adec="http://schemas.microsoft.com/office/drawing/2017/decorative" val="1"/>
              </a:ext>
            </a:extLst>
          </p:cNvPr>
          <p:cNvSpPr/>
          <p:nvPr/>
        </p:nvSpPr>
        <p:spPr>
          <a:xfrm>
            <a:off x="10193334" y="926171"/>
            <a:ext cx="405716" cy="392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815D5A-D820-4178-B4A5-FC760583751B}"/>
              </a:ext>
            </a:extLst>
          </p:cNvPr>
          <p:cNvSpPr txBox="1"/>
          <p:nvPr/>
        </p:nvSpPr>
        <p:spPr>
          <a:xfrm>
            <a:off x="10238126" y="891529"/>
            <a:ext cx="405716" cy="461665"/>
          </a:xfrm>
          <a:prstGeom prst="rect">
            <a:avLst/>
          </a:prstGeom>
          <a:noFill/>
        </p:spPr>
        <p:txBody>
          <a:bodyPr wrap="square" rtlCol="0">
            <a:spAutoFit/>
          </a:bodyPr>
          <a:lstStyle/>
          <a:p>
            <a:r>
              <a:rPr lang="en-US" sz="2400" b="1">
                <a:solidFill>
                  <a:srgbClr val="FF0000"/>
                </a:solidFill>
                <a:latin typeface="Calibri" panose="020F0502020204030204" pitchFamily="34" charset="0"/>
              </a:rPr>
              <a:t>3</a:t>
            </a:r>
          </a:p>
        </p:txBody>
      </p:sp>
    </p:spTree>
    <p:extLst>
      <p:ext uri="{BB962C8B-B14F-4D97-AF65-F5344CB8AC3E}">
        <p14:creationId xmlns:p14="http://schemas.microsoft.com/office/powerpoint/2010/main" val="4150867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2287263"/>
            <a:ext cx="10839490" cy="1141737"/>
          </a:xfrm>
        </p:spPr>
        <p:txBody>
          <a:bodyPr>
            <a:noAutofit/>
          </a:bodyPr>
          <a:lstStyle/>
          <a:p>
            <a:pPr>
              <a:lnSpc>
                <a:spcPct val="100000"/>
              </a:lnSpc>
              <a:spcBef>
                <a:spcPts val="600"/>
              </a:spcBef>
            </a:pPr>
            <a:r>
              <a:rPr lang="en-US" sz="3600">
                <a:solidFill>
                  <a:srgbClr val="00606B"/>
                </a:solidFill>
              </a:rPr>
              <a:t>2020 NNDSS Aggregate COVID-19 Data Request</a:t>
            </a: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Center for Surveillance, Epidemiology, and Laboratory Services</a:t>
            </a:r>
          </a:p>
        </p:txBody>
      </p:sp>
      <p:sp>
        <p:nvSpPr>
          <p:cNvPr id="8" name="Subtitle 4">
            <a:extLst>
              <a:ext uri="{FF2B5EF4-FFF2-40B4-BE49-F238E27FC236}">
                <a16:creationId xmlns:a16="http://schemas.microsoft.com/office/drawing/2014/main" id="{F972258A-7A99-A441-BA3C-AA4FDFD4A059}"/>
              </a:ext>
            </a:extLst>
          </p:cNvPr>
          <p:cNvSpPr txBox="1">
            <a:spLocks/>
          </p:cNvSpPr>
          <p:nvPr/>
        </p:nvSpPr>
        <p:spPr>
          <a:xfrm>
            <a:off x="457197" y="4068830"/>
            <a:ext cx="8430707" cy="107490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baseline="0">
                <a:solidFill>
                  <a:srgbClr val="81BC00"/>
                </a:solidFill>
                <a:effectLst/>
                <a:latin typeface="Calibri"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7BA255"/>
                </a:solidFill>
                <a:effectLst/>
                <a:uLnTx/>
                <a:uFillTx/>
                <a:latin typeface="Calibri"/>
                <a:ea typeface="+mn-ea"/>
                <a:cs typeface="Calibri"/>
              </a:rPr>
              <a:t>Ruth Jajosky, DMD, MPH </a:t>
            </a:r>
            <a:endParaRPr kumimoji="0" lang="en-US" sz="2000" b="1" i="0" u="none" strike="noStrike" kern="1200" cap="none" spc="0" normalizeH="0" baseline="0" noProof="0">
              <a:ln>
                <a:noFill/>
              </a:ln>
              <a:solidFill>
                <a:srgbClr val="7BA255"/>
              </a:solidFill>
              <a:effectLst/>
              <a:uLnTx/>
              <a:uFillTx/>
              <a:latin typeface="Calibri" pitchFamily="34" charset="0"/>
              <a:ea typeface="+mn-ea"/>
              <a:cs typeface="+mn-cs"/>
            </a:endParaRPr>
          </a:p>
          <a:p>
            <a:pPr>
              <a:lnSpc>
                <a:spcPct val="70000"/>
              </a:lnSpc>
              <a:defRPr/>
            </a:pPr>
            <a:r>
              <a:rPr lang="en-US" sz="1800" b="0">
                <a:solidFill>
                  <a:schemeClr val="tx1"/>
                </a:solidFill>
                <a:latin typeface="Calibri"/>
                <a:cs typeface="Calibri"/>
              </a:rPr>
              <a:t>Lead, Case-Based Surveillance Operations Team </a:t>
            </a:r>
          </a:p>
          <a:p>
            <a:pPr>
              <a:lnSpc>
                <a:spcPct val="70000"/>
              </a:lnSpc>
              <a:defRPr/>
            </a:pPr>
            <a:r>
              <a:rPr lang="en-US" sz="1800" b="0">
                <a:solidFill>
                  <a:schemeClr val="tx1"/>
                </a:solidFill>
                <a:latin typeface="Calibri"/>
                <a:cs typeface="Calibri"/>
              </a:rPr>
              <a:t>Center for Surveillance, Epidemiology, and Laboratory Services </a:t>
            </a:r>
          </a:p>
          <a:p>
            <a:pPr marL="0" marR="0" lvl="0" indent="0" algn="l" defTabSz="914400">
              <a:lnSpc>
                <a:spcPct val="90000"/>
              </a:lnSpc>
              <a:spcBef>
                <a:spcPts val="1000"/>
              </a:spcBef>
              <a:spcAft>
                <a:spcPts val="0"/>
              </a:spcAft>
              <a:buClrTx/>
              <a:buSzTx/>
              <a:buFont typeface="Arial" panose="020B0604020202020204" pitchFamily="34" charset="0"/>
              <a:buNone/>
              <a:tabLst/>
              <a:defRPr/>
            </a:pPr>
            <a:endParaRPr lang="en-US" sz="2000" b="0" i="0" u="none" strike="noStrike" kern="1200" cap="none" spc="0" normalizeH="0" baseline="0" noProof="0">
              <a:ln>
                <a:noFill/>
              </a:ln>
              <a:effectLst/>
              <a:uLnTx/>
              <a:uFillTx/>
              <a:latin typeface="Calibri"/>
              <a:cs typeface="Calibri"/>
            </a:endParaRPr>
          </a:p>
        </p:txBody>
      </p:sp>
    </p:spTree>
    <p:extLst>
      <p:ext uri="{BB962C8B-B14F-4D97-AF65-F5344CB8AC3E}">
        <p14:creationId xmlns:p14="http://schemas.microsoft.com/office/powerpoint/2010/main" val="859539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732212" y="219765"/>
            <a:ext cx="10515600" cy="1325563"/>
          </a:xfrm>
        </p:spPr>
        <p:txBody>
          <a:bodyPr/>
          <a:lstStyle/>
          <a:p>
            <a:r>
              <a:rPr lang="en-US">
                <a:solidFill>
                  <a:srgbClr val="3F395F"/>
                </a:solidFill>
              </a:rPr>
              <a:t>Process for 2020 NNDSS COVID-19 Data</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729036" y="1249208"/>
            <a:ext cx="10515600" cy="499339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Final 2020 NNDSS data for COVID-19 will not be reconciled</a:t>
            </a:r>
          </a:p>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CDC will collect aggregate case counts for confirmed and probable cases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90195" marR="0" lvl="1" indent="-290195" algn="l" defTabSz="914400" rtl="0" eaLnBrk="1" fontAlgn="auto" latinLnBrk="0" hangingPunct="1">
              <a:lnSpc>
                <a:spcPct val="100000"/>
              </a:lnSpc>
              <a:spcBef>
                <a:spcPts val="1000"/>
              </a:spcBef>
              <a:spcAft>
                <a:spcPts val="4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CDC will provide an Excel worksheet with instructions to help you prepare your data</a:t>
            </a:r>
          </a:p>
          <a:p>
            <a:pPr marL="290195" marR="0" lvl="1" indent="-290195" algn="l" defTabSz="914400" rtl="0" eaLnBrk="1" fontAlgn="auto" latinLnBrk="0" hangingPunct="1">
              <a:lnSpc>
                <a:spcPct val="100000"/>
              </a:lnSpc>
              <a:spcBef>
                <a:spcPts val="1000"/>
              </a:spcBef>
              <a:spcAft>
                <a:spcPts val="4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CDC will </a:t>
            </a:r>
            <a:r>
              <a:rPr lang="en-US">
                <a:solidFill>
                  <a:prstClr val="black"/>
                </a:solidFill>
                <a:latin typeface="Calibri" panose="020F0502020204030204"/>
                <a:cs typeface="Calibri"/>
              </a:rPr>
              <a:t>send an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email to the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State/Territorial Epidemiologists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with the link to the Epi Info™ web form to enter the data </a:t>
            </a:r>
          </a:p>
          <a:p>
            <a:pPr marL="290195" marR="0" lvl="1" indent="-290195" algn="l" defTabSz="914400" rtl="0" eaLnBrk="1" fontAlgn="auto" latinLnBrk="0" hangingPunct="1">
              <a:lnSpc>
                <a:spcPct val="100000"/>
              </a:lnSpc>
              <a:spcBef>
                <a:spcPts val="1000"/>
              </a:spcBef>
              <a:spcAft>
                <a:spcPts val="4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State/Territorial Epidemiologists will sign off on the aggregate counts in Epi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Info™ </a:t>
            </a:r>
          </a:p>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CDC will use the aggregate counts in the 2020 annual NNDSS tables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4" name="Slide Number Placeholder 2">
            <a:extLst>
              <a:ext uri="{FF2B5EF4-FFF2-40B4-BE49-F238E27FC236}">
                <a16:creationId xmlns:a16="http://schemas.microsoft.com/office/drawing/2014/main" id="{219AAA86-A73D-9848-AB8D-11105A1A2CA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35988CA5-8461-41AF-AC9E-29B70172249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2558" y="5437205"/>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529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672935" y="12700"/>
            <a:ext cx="10515600" cy="1325563"/>
          </a:xfrm>
        </p:spPr>
        <p:txBody>
          <a:bodyPr/>
          <a:lstStyle/>
          <a:p>
            <a:r>
              <a:rPr lang="en-US">
                <a:solidFill>
                  <a:srgbClr val="3F395F"/>
                </a:solidFill>
              </a:rPr>
              <a:t>COVID-19 Data for the 2020 Annual NNDSS Tables</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711229" y="1008360"/>
            <a:ext cx="10901199" cy="552217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marR="0" lvl="1" indent="-290195" algn="l" defTabSz="914400" rtl="0" eaLnBrk="1" fontAlgn="auto" latinLnBrk="0" hangingPunct="1">
              <a:lnSpc>
                <a:spcPct val="100000"/>
              </a:lnSpc>
              <a:spcBef>
                <a:spcPts val="4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2020 final NNDSS COVID-19 aggregate data are needed for confirmed and probable cases among U.S. residents for:</a:t>
            </a:r>
          </a:p>
          <a:p>
            <a:pPr marL="623570" marR="0" lvl="2" indent="-333375" algn="l" defTabSz="914400" rtl="0" eaLnBrk="1" fontAlgn="auto" latinLnBrk="0" hangingPunct="1">
              <a:lnSpc>
                <a:spcPct val="100000"/>
              </a:lnSpc>
              <a:spcBef>
                <a:spcPts val="200"/>
              </a:spcBef>
              <a:spcAft>
                <a:spcPts val="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Total cases in jurisdiction</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200"/>
              </a:spcBef>
              <a:spcAft>
                <a:spcPts val="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Month (based upon </a:t>
            </a: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MMWR</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weeks)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200"/>
              </a:spcBef>
              <a:spcAft>
                <a:spcPts val="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Age group</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200"/>
              </a:spcBef>
              <a:spcAft>
                <a:spcPts val="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Sex</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200"/>
              </a:spcBef>
              <a:spcAft>
                <a:spcPts val="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srgbClr val="FF0000"/>
                </a:solidFill>
                <a:effectLst/>
                <a:uLnTx/>
                <a:uFillTx/>
                <a:latin typeface="Calibri" panose="020F0502020204030204"/>
                <a:ea typeface="+mn-ea"/>
                <a:cs typeface="+mn-cs"/>
              </a:rPr>
              <a:t>*</a:t>
            </a:r>
            <a:r>
              <a:rPr kumimoji="0" lang="en-US" sz="2400" b="0" i="0" u="none" strike="noStrike" kern="1200" cap="none" spc="0" normalizeH="0" baseline="0" noProof="0">
                <a:ln>
                  <a:noFill/>
                </a:ln>
                <a:effectLst/>
                <a:uLnTx/>
                <a:uFillTx/>
                <a:latin typeface="Calibri" panose="020F0502020204030204"/>
                <a:ea typeface="+mn-ea"/>
                <a:cs typeface="+mn-cs"/>
              </a:rPr>
              <a:t>Race and </a:t>
            </a:r>
            <a:r>
              <a:rPr lang="en-US">
                <a:latin typeface="Calibri" panose="020F0502020204030204"/>
              </a:rPr>
              <a:t>Hispanic</a:t>
            </a:r>
            <a:r>
              <a:rPr kumimoji="0" lang="en-US" sz="2400" b="0" i="0" u="none" strike="noStrike" kern="1200" cap="none" spc="0" normalizeH="0" baseline="0" noProof="0">
                <a:ln>
                  <a:noFill/>
                </a:ln>
                <a:effectLst/>
                <a:uLnTx/>
                <a:uFillTx/>
                <a:latin typeface="Calibri" panose="020F0502020204030204"/>
                <a:ea typeface="+mn-ea"/>
                <a:cs typeface="+mn-cs"/>
              </a:rPr>
              <a:t> ethnicity</a:t>
            </a:r>
            <a:endParaRPr kumimoji="0" lang="en-US" sz="2400" b="0" i="0" u="none" strike="noStrike" kern="1200" cap="none" spc="0" normalizeH="0" baseline="0" noProof="0">
              <a:ln>
                <a:noFill/>
              </a:ln>
              <a:effectLst/>
              <a:uLnTx/>
              <a:uFillTx/>
              <a:latin typeface="Calibri" panose="020F0502020204030204"/>
              <a:ea typeface="+mn-ea"/>
              <a:cs typeface="Calibri"/>
            </a:endParaRPr>
          </a:p>
          <a:p>
            <a:pPr marL="290195" marR="0" lvl="1" indent="-290195" algn="l" defTabSz="914400" rtl="0" eaLnBrk="1" fontAlgn="auto" latinLnBrk="0" hangingPunct="1">
              <a:lnSpc>
                <a:spcPct val="100000"/>
              </a:lnSpc>
              <a:spcBef>
                <a:spcPts val="4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States send data for all the above categories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90195" lvl="1" indent="-290195">
              <a:lnSpc>
                <a:spcPct val="100000"/>
              </a:lnSpc>
              <a:spcBef>
                <a:spcPts val="400"/>
              </a:spcBef>
              <a:defRPr/>
            </a:pPr>
            <a:r>
              <a:rPr kumimoji="0" lang="en-US" sz="2800" b="0" i="0" u="none" strike="noStrike" kern="1200" cap="none" spc="0" normalizeH="0" baseline="0" noProof="0">
                <a:ln>
                  <a:noFill/>
                </a:ln>
                <a:effectLst/>
                <a:uLnTx/>
                <a:uFillTx/>
                <a:latin typeface="Calibri" panose="020F0502020204030204"/>
                <a:ea typeface="+mn-ea"/>
                <a:cs typeface="Calibri"/>
              </a:rPr>
              <a:t>U.S. </a:t>
            </a:r>
            <a:r>
              <a:rPr lang="en-US">
                <a:latin typeface="Calibri" panose="020F0502020204030204"/>
                <a:cs typeface="Calibri"/>
              </a:rPr>
              <a:t>territories </a:t>
            </a:r>
            <a:r>
              <a:rPr kumimoji="0" lang="en-US" sz="2800" b="0" i="0" u="none" strike="noStrike" kern="1200" cap="none" spc="0" normalizeH="0" baseline="0" noProof="0">
                <a:ln>
                  <a:noFill/>
                </a:ln>
                <a:effectLst/>
                <a:uLnTx/>
                <a:uFillTx/>
                <a:latin typeface="Calibri" panose="020F0502020204030204"/>
                <a:ea typeface="+mn-ea"/>
                <a:cs typeface="Calibri"/>
              </a:rPr>
              <a:t>send only total confirmed and probable cases</a:t>
            </a:r>
            <a:r>
              <a:rPr lang="en-US">
                <a:latin typeface="Calibri" panose="020F0502020204030204"/>
                <a:cs typeface="Calibri"/>
              </a:rPr>
              <a:t> </a:t>
            </a:r>
            <a:endParaRPr lang="en-US" sz="2800" b="0" i="0" u="none" strike="noStrike" kern="1200" cap="none" spc="0" normalizeH="0" baseline="0" noProof="0">
              <a:ln>
                <a:noFill/>
              </a:ln>
              <a:effectLst/>
              <a:uLnTx/>
              <a:uFillTx/>
              <a:latin typeface="Calibri" panose="020F0502020204030204"/>
              <a:cs typeface="Calibri"/>
            </a:endParaRPr>
          </a:p>
          <a:p>
            <a:pPr marL="290195" lvl="1" indent="-290195">
              <a:lnSpc>
                <a:spcPct val="100000"/>
              </a:lnSpc>
              <a:spcBef>
                <a:spcPts val="400"/>
              </a:spcBef>
              <a:defRPr/>
            </a:pPr>
            <a:r>
              <a:rPr lang="en-US">
                <a:latin typeface="Calibri" panose="020F0502020204030204"/>
                <a:cs typeface="Calibri"/>
              </a:rPr>
              <a:t>NNDSS will</a:t>
            </a:r>
            <a:r>
              <a:rPr kumimoji="0" lang="en-US" sz="2800" b="0" i="0" u="none" strike="noStrike" kern="1200" cap="none" spc="0" normalizeH="0" baseline="0" noProof="0">
                <a:ln>
                  <a:noFill/>
                </a:ln>
                <a:effectLst/>
                <a:uLnTx/>
                <a:uFillTx/>
                <a:latin typeface="Calibri" panose="020F0502020204030204"/>
                <a:ea typeface="+mn-ea"/>
                <a:cs typeface="Calibri"/>
              </a:rPr>
              <a:t> collect counts for unknown or missing demographic and month </a:t>
            </a:r>
            <a:r>
              <a:rPr lang="en-US">
                <a:latin typeface="Calibri" panose="020F0502020204030204"/>
                <a:cs typeface="Calibri"/>
              </a:rPr>
              <a:t>data</a:t>
            </a:r>
            <a:endParaRPr kumimoji="0" lang="en-US" sz="2800" b="0" i="0" u="none" strike="noStrike" kern="1200" cap="none" spc="0" normalizeH="0" baseline="0" noProof="0">
              <a:ln>
                <a:noFill/>
              </a:ln>
              <a:effectLst/>
              <a:uLnTx/>
              <a:uFillTx/>
              <a:latin typeface="Calibri" panose="020F0502020204030204"/>
              <a:ea typeface="+mn-ea"/>
              <a:cs typeface="+mn-cs"/>
            </a:endParaRPr>
          </a:p>
        </p:txBody>
      </p:sp>
      <p:sp>
        <p:nvSpPr>
          <p:cNvPr id="4" name="Text Placeholder 2">
            <a:extLst>
              <a:ext uri="{FF2B5EF4-FFF2-40B4-BE49-F238E27FC236}">
                <a16:creationId xmlns:a16="http://schemas.microsoft.com/office/drawing/2014/main" id="{64FA1E01-5292-9C42-8EC8-3038F8CDD85D}"/>
              </a:ext>
            </a:extLst>
          </p:cNvPr>
          <p:cNvSpPr txBox="1">
            <a:spLocks/>
          </p:cNvSpPr>
          <p:nvPr/>
        </p:nvSpPr>
        <p:spPr>
          <a:xfrm>
            <a:off x="754773" y="6046214"/>
            <a:ext cx="10288434" cy="54237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noProof="0">
                <a:ln>
                  <a:noFill/>
                </a:ln>
                <a:solidFill>
                  <a:srgbClr val="FF0000"/>
                </a:solidFill>
                <a:effectLst/>
                <a:uLnTx/>
                <a:uFillTx/>
                <a:latin typeface="Calibri" panose="020F0502020204030204"/>
                <a:ea typeface="+mn-ea"/>
                <a:cs typeface="+mn-cs"/>
              </a:rPr>
              <a:t>*</a:t>
            </a: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Race and ethnicity will be collected in a combined table but will be presented separately in the published NNDSS tables. (See next slide.)</a:t>
            </a:r>
          </a:p>
        </p:txBody>
      </p:sp>
      <p:sp>
        <p:nvSpPr>
          <p:cNvPr id="5" name="Slide Number Placeholder 2">
            <a:extLst>
              <a:ext uri="{FF2B5EF4-FFF2-40B4-BE49-F238E27FC236}">
                <a16:creationId xmlns:a16="http://schemas.microsoft.com/office/drawing/2014/main" id="{51C923C3-F8ED-4F4A-87EF-E81BF5CE32A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2">
            <a:extLst>
              <a:ext uri="{FF2B5EF4-FFF2-40B4-BE49-F238E27FC236}">
                <a16:creationId xmlns:a16="http://schemas.microsoft.com/office/drawing/2014/main" id="{6C9F2437-B2F2-42BE-91CD-78AFE6C2E47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506"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911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315021"/>
            <a:ext cx="10515600" cy="1325563"/>
          </a:xfrm>
        </p:spPr>
        <p:txBody>
          <a:bodyPr/>
          <a:lstStyle/>
          <a:p>
            <a:r>
              <a:rPr lang="en-US">
                <a:solidFill>
                  <a:srgbClr val="3F395F"/>
                </a:solidFill>
              </a:rPr>
              <a:t>Combined Race and Ethnicity Categories</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340923"/>
            <a:ext cx="10939377" cy="45297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marR="0" lvl="1" indent="-290195" algn="l" defTabSz="914400" rtl="0" eaLnBrk="1" fontAlgn="auto" latinLnBrk="0" hangingPunct="1">
              <a:lnSpc>
                <a:spcPct val="100000"/>
              </a:lnSpc>
              <a:spcBef>
                <a:spcPts val="4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Cross tabulations of the following race categories with each of the Hispanic ethnicity values (Hispanic, non-Hispanic, and unknown/missing Hispanic ethnicity) are as follows:</a:t>
            </a:r>
          </a:p>
          <a:p>
            <a:pPr marL="623570" marR="0" lvl="2" indent="-333375" algn="l" defTabSz="914400" rtl="0" eaLnBrk="1" fontAlgn="auto" latinLnBrk="0" hangingPunct="1">
              <a:lnSpc>
                <a:spcPct val="100000"/>
              </a:lnSpc>
              <a:spcBef>
                <a:spcPts val="600"/>
              </a:spcBef>
              <a:spcAft>
                <a:spcPts val="4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Native American or Alaska Native</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600"/>
              </a:spcBef>
              <a:spcAft>
                <a:spcPts val="4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Black or African American</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600"/>
              </a:spcBef>
              <a:spcAft>
                <a:spcPts val="4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White</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623570" marR="0" lvl="2" indent="-333375" algn="l" defTabSz="914400" rtl="0" eaLnBrk="1" fontAlgn="auto" latinLnBrk="0" hangingPunct="1">
              <a:lnSpc>
                <a:spcPct val="100000"/>
              </a:lnSpc>
              <a:spcBef>
                <a:spcPts val="600"/>
              </a:spcBef>
              <a:spcAft>
                <a:spcPts val="4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Asian</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600"/>
              </a:spcBef>
              <a:spcAft>
                <a:spcPts val="4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Native Hawaiian or Other Pacific Islander</a:t>
            </a:r>
          </a:p>
          <a:p>
            <a:pPr marL="623570" marR="0" lvl="2" indent="-333375" algn="l" defTabSz="914400" rtl="0" eaLnBrk="1" fontAlgn="auto" latinLnBrk="0" hangingPunct="1">
              <a:lnSpc>
                <a:spcPct val="100000"/>
              </a:lnSpc>
              <a:spcBef>
                <a:spcPts val="600"/>
              </a:spcBef>
              <a:spcAft>
                <a:spcPts val="4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Other or multi-race</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600"/>
              </a:spcBef>
              <a:spcAft>
                <a:spcPts val="4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Unknown or missing race</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4" name="Slide Number Placeholder 2">
            <a:extLst>
              <a:ext uri="{FF2B5EF4-FFF2-40B4-BE49-F238E27FC236}">
                <a16:creationId xmlns:a16="http://schemas.microsoft.com/office/drawing/2014/main" id="{0F759B53-941A-C84B-876E-8E37AF8ACEC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2BA04302-CE71-4AD7-A0BE-0A2001D6844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391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365125"/>
            <a:ext cx="10515600" cy="1325563"/>
          </a:xfrm>
        </p:spPr>
        <p:txBody>
          <a:bodyPr/>
          <a:lstStyle/>
          <a:p>
            <a:r>
              <a:rPr lang="en-US">
                <a:solidFill>
                  <a:srgbClr val="3F395F"/>
                </a:solidFill>
              </a:rPr>
              <a:t>Race Categories</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407025"/>
            <a:ext cx="10630457" cy="45297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marR="0" lvl="1" indent="-290195" algn="l" defTabSz="914400" rtl="0" eaLnBrk="1" fontAlgn="auto" latinLnBrk="0" hangingPunct="1">
              <a:lnSpc>
                <a:spcPct val="100000"/>
              </a:lnSpc>
              <a:spcBef>
                <a:spcPts val="6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These race categories are different from race in the NETSS</a:t>
            </a:r>
            <a:r>
              <a:rPr kumimoji="0" lang="en-US" sz="2800" b="0" i="0" u="none" strike="noStrike" kern="1200" cap="none" spc="0" normalizeH="0" baseline="0" noProof="0">
                <a:ln>
                  <a:noFill/>
                </a:ln>
                <a:solidFill>
                  <a:srgbClr val="FF0000"/>
                </a:solidFill>
                <a:effectLst/>
                <a:uLnTx/>
                <a:uFillTx/>
                <a:latin typeface="Calibri" panose="020F0502020204030204"/>
                <a:ea typeface="+mn-ea"/>
                <a:cs typeface="+mn-cs"/>
              </a:rPr>
              <a:t>*</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record layout:</a:t>
            </a:r>
          </a:p>
          <a:p>
            <a:pPr marL="623570" marR="0" lvl="2" indent="-333375" algn="l" defTabSz="914400" rtl="0" eaLnBrk="1" fontAlgn="auto" latinLnBrk="0" hangingPunct="1">
              <a:lnSpc>
                <a:spcPct val="100000"/>
              </a:lnSpc>
              <a:spcBef>
                <a:spcPts val="6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Asian and Native Hawaiian or Other Pacific Islander are separate categories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If a person has multiple races, only count the case under the “Other or multi-race” category</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In the 2020 NNDSS tables, race and ethnicity data will be presented separately, just as they appear in the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hlinkClick r:id="rId2"/>
              </a:rPr>
              <a:t>2019 NNDSS annual tables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
        <p:nvSpPr>
          <p:cNvPr id="4" name="Slide Number Placeholder 2">
            <a:extLst>
              <a:ext uri="{FF2B5EF4-FFF2-40B4-BE49-F238E27FC236}">
                <a16:creationId xmlns:a16="http://schemas.microsoft.com/office/drawing/2014/main" id="{1DB6E2AB-A775-0F42-9697-B22D97680E0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CB292629-5D5E-4EC6-8AD1-4CEFC642264E}"/>
              </a:ext>
            </a:extLst>
          </p:cNvPr>
          <p:cNvSpPr txBox="1"/>
          <p:nvPr/>
        </p:nvSpPr>
        <p:spPr>
          <a:xfrm>
            <a:off x="620110" y="5818834"/>
            <a:ext cx="89863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0000"/>
                </a:solidFill>
                <a:effectLst/>
                <a:uLnTx/>
                <a:uFillTx/>
                <a:latin typeface="Calibri" panose="020F0502020204030204"/>
                <a:ea typeface="+mn-ea"/>
                <a:cs typeface="+mn-cs"/>
              </a:rPr>
              <a: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NETSS:  National Electronic Telecommunications System for Surveillance </a:t>
            </a:r>
          </a:p>
        </p:txBody>
      </p:sp>
      <p:pic>
        <p:nvPicPr>
          <p:cNvPr id="6" name="Picture 2">
            <a:extLst>
              <a:ext uri="{FF2B5EF4-FFF2-40B4-BE49-F238E27FC236}">
                <a16:creationId xmlns:a16="http://schemas.microsoft.com/office/drawing/2014/main" id="{97297A4F-FABC-4BA3-8AE9-66F7553375F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000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677435" y="136525"/>
            <a:ext cx="10669817" cy="1325563"/>
          </a:xfrm>
        </p:spPr>
        <p:txBody>
          <a:bodyPr/>
          <a:lstStyle/>
          <a:p>
            <a:r>
              <a:rPr lang="en-US">
                <a:solidFill>
                  <a:srgbClr val="3F395F"/>
                </a:solidFill>
              </a:rPr>
              <a:t>Epi Info™ Web Form for 2020 Final NNDSS COVID-19 Aggregate Data</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681520" y="1345079"/>
            <a:ext cx="10493161" cy="52995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marR="0" lvl="1" indent="-290195" algn="l" defTabSz="914400" rtl="0" eaLnBrk="1" fontAlgn="auto" latinLnBrk="0" hangingPunct="1">
              <a:lnSpc>
                <a:spcPct val="100000"/>
              </a:lnSpc>
              <a:spcBef>
                <a:spcPts val="400"/>
              </a:spcBef>
              <a:spcAft>
                <a:spcPts val="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To allow for secure data entry, CDC will provide a unique Epi Info™ web form link to each State/Territorial Epidemiologist</a:t>
            </a:r>
          </a:p>
          <a:p>
            <a:pPr marL="290195" marR="0" lvl="1" indent="-290195" algn="l" defTabSz="914400" rtl="0" eaLnBrk="1" fontAlgn="auto" latinLnBrk="0" hangingPunct="1">
              <a:lnSpc>
                <a:spcPct val="100000"/>
              </a:lnSpc>
              <a:spcBef>
                <a:spcPts val="12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Enter requested data into the form and ensure the State or Territorial Epidemiologist reviews and approves the data</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4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Coordinate within your jurisdiction on who should enter aggregate 2020 COVID-19 data into the form</a:t>
            </a:r>
          </a:p>
          <a:p>
            <a:pPr marL="623570" marR="0" lvl="2" indent="-333375" algn="l" defTabSz="914400" rtl="0" eaLnBrk="1" fontAlgn="auto" latinLnBrk="0" hangingPunct="1">
              <a:lnSpc>
                <a:spcPct val="100000"/>
              </a:lnSpc>
              <a:spcBef>
                <a:spcPts val="4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Different people can enter different components of the data, but only one person can enter at a time</a:t>
            </a:r>
          </a:p>
          <a:p>
            <a:pPr marL="914082" marR="0" lvl="3" indent="-231775" algn="l" defTabSz="914400" rtl="0" eaLnBrk="1" fontAlgn="auto" latinLnBrk="0" hangingPunct="1">
              <a:lnSpc>
                <a:spcPct val="100000"/>
              </a:lnSpc>
              <a:spcBef>
                <a:spcPts val="40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If multiple people enter data at the same time, one person may overwrite the changes of another</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4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rPr>
              <a:t>After the data entry is complete, the State or Territorial Epidemiologist can use the link to the Epi Info™ form to review, approve, and submit the final 2020 NNDSS COVID-19 data</a:t>
            </a:r>
          </a:p>
          <a:p>
            <a:pPr marL="290195" marR="0" lvl="2" indent="0" algn="l" defTabSz="914400" rtl="0" eaLnBrk="1" fontAlgn="auto" latinLnBrk="0" hangingPunct="1">
              <a:lnSpc>
                <a:spcPct val="100000"/>
              </a:lnSpc>
              <a:spcBef>
                <a:spcPts val="400"/>
              </a:spcBef>
              <a:spcAft>
                <a:spcPts val="600"/>
              </a:spcAft>
              <a:buClr>
                <a:srgbClr val="692145"/>
              </a:buClr>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4" name="Slide Number Placeholder 2">
            <a:extLst>
              <a:ext uri="{FF2B5EF4-FFF2-40B4-BE49-F238E27FC236}">
                <a16:creationId xmlns:a16="http://schemas.microsoft.com/office/drawing/2014/main" id="{0BF6885E-5704-CA41-926B-CC61596363D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2">
            <a:extLst>
              <a:ext uri="{FF2B5EF4-FFF2-40B4-BE49-F238E27FC236}">
                <a16:creationId xmlns:a16="http://schemas.microsoft.com/office/drawing/2014/main" id="{0A9613BA-4233-43C0-888A-D9AC269A04B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558" y="5461725"/>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248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365125"/>
            <a:ext cx="10515600" cy="1325563"/>
          </a:xfrm>
        </p:spPr>
        <p:txBody>
          <a:bodyPr/>
          <a:lstStyle/>
          <a:p>
            <a:r>
              <a:rPr lang="en-US">
                <a:solidFill>
                  <a:srgbClr val="3F395F"/>
                </a:solidFill>
              </a:rPr>
              <a:t>Epi Info™ Web Form</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481611"/>
            <a:ext cx="10420393" cy="45297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Remember: while the link can be shared, only one person at a time can enter data in the form!</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 not click the “Submit” button until all data have been entered, reviewed, and approved by the State/Territorial Epidemiologist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Email </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edx@cdc.gov</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with a subject line “2020 final NNDSS COVID-19 data” if you have questions or prematurely submit the data and need to reopen the form</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 name="Slide Number Placeholder 2">
            <a:extLst>
              <a:ext uri="{FF2B5EF4-FFF2-40B4-BE49-F238E27FC236}">
                <a16:creationId xmlns:a16="http://schemas.microsoft.com/office/drawing/2014/main" id="{7A63AD21-204F-A64B-9DCF-269A750D2B7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FF35BF48-0ED3-4E5B-A790-D36F5937973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61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7" y="365125"/>
            <a:ext cx="11079497" cy="1325563"/>
          </a:xfrm>
        </p:spPr>
        <p:txBody>
          <a:bodyPr/>
          <a:lstStyle/>
          <a:p>
            <a:r>
              <a:rPr lang="en-US">
                <a:solidFill>
                  <a:srgbClr val="3F395F"/>
                </a:solidFill>
              </a:rPr>
              <a:t>CDC Review of Final Counts</a:t>
            </a:r>
            <a:endParaRPr lang="en-US">
              <a:solidFill>
                <a:srgbClr val="3F395F"/>
              </a:solidFill>
              <a:cs typeface="Calibri"/>
            </a:endParaRP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516511"/>
            <a:ext cx="10655172" cy="426816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lang="en-US">
                <a:solidFill>
                  <a:prstClr val="black"/>
                </a:solidFill>
                <a:latin typeface="Calibri" panose="020F0502020204030204"/>
              </a:rPr>
              <a:t>CDC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review of final counts will include: </a:t>
            </a:r>
          </a:p>
          <a:p>
            <a:pPr marL="623570" marR="0" lvl="2" indent="-333375" algn="l" defTabSz="914400" rtl="0" eaLnBrk="1" fontAlgn="auto" latinLnBrk="0" hangingPunct="1">
              <a:lnSpc>
                <a:spcPct val="100000"/>
              </a:lnSpc>
              <a:spcBef>
                <a:spcPts val="10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Comparing submitted 2020 NNDSS COVID-19 aggregate data to:</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914400" marR="0" lvl="3" indent="-231775"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Aggregate case counts submitted by jurisdictions to the response (or pulled from websites)</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914400" marR="0" lvl="3" indent="-231775"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Line level data sent through NNDSS and/or CSV upload to DCIPHER</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623570" marR="0" lvl="2" indent="-333375" algn="l" defTabSz="914400" rtl="0" eaLnBrk="1" fontAlgn="auto" latinLnBrk="0" hangingPunct="1">
              <a:lnSpc>
                <a:spcPct val="100000"/>
              </a:lnSpc>
              <a:spcBef>
                <a:spcPts val="10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Identifying potential data entry errors or transposition of data across fields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90195" marR="0" lvl="1" indent="-290195" algn="l" defTabSz="914400" rtl="0" eaLnBrk="1" fontAlgn="auto" latinLnBrk="0" hangingPunct="1">
              <a:lnSpc>
                <a:spcPct val="100000"/>
              </a:lnSpc>
              <a:spcBef>
                <a:spcPts val="16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In the Epi Info™ web form, enter the name and email of the person CDC should contact </a:t>
            </a:r>
            <a:r>
              <a:rPr lang="en-US">
                <a:solidFill>
                  <a:prstClr val="black"/>
                </a:solidFill>
                <a:latin typeface="Calibri" panose="020F0502020204030204"/>
                <a:cs typeface="Calibri"/>
              </a:rPr>
              <a:t>for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 questions</a:t>
            </a:r>
          </a:p>
        </p:txBody>
      </p:sp>
      <p:sp>
        <p:nvSpPr>
          <p:cNvPr id="4" name="Slide Number Placeholder 2">
            <a:extLst>
              <a:ext uri="{FF2B5EF4-FFF2-40B4-BE49-F238E27FC236}">
                <a16:creationId xmlns:a16="http://schemas.microsoft.com/office/drawing/2014/main" id="{FB9D9DFE-9D13-564F-A20F-8EA08E5003D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20B9EDE7-E6F7-48CB-A52D-158A3541EA0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24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As of August 16, 2021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Utah, Kansas, and Idaho (in bright green) previously sending GenV2 messages are now sending the full MMG which includes vaccine data. &#10;&#10;Currently, NJ, GA, and FL are onboarding COVID Lite. &#10;&#10;We now have 28 jurisdictions (shown in light green) sending COVID-19 data via GenV2 and 2 additional jurisdiction (shown in lite blue, TX &amp; CNMI) currently onboarding GenV2 for COVID-19.  We currently, have 2 jurisdictions (shown in dark blue, KY &amp; AK) currently onboarding the COVID-19 MMG. Additionally, we currently have 3 jurisdictions (shown in medium blue, NJ, GA, &amp; IL) currently onboarding COVID Lite.&#10;&#10;Not show on the map are states participating in cohorts that started in February of 2021. &#10;We have 6 NBS states working on the full MMG (AL, ME, MS, NE, TN, VA). Another non-NBS cohort involves 2 states currently sending COVID-19 using GenV2. FL is working on COVID Lite and Oregon the full MMG (all of which currently send data to CDC via GenV2).  &#10;&#10;&#10;&#10;&#10;&#10;">
            <a:extLst>
              <a:ext uri="{FF2B5EF4-FFF2-40B4-BE49-F238E27FC236}">
                <a16:creationId xmlns:a16="http://schemas.microsoft.com/office/drawing/2014/main" id="{3E8DE28B-66CA-4BD5-AEC5-8D15FADA8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357" y="0"/>
            <a:ext cx="9144000" cy="673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descr="As of August 16, 2021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Utah, Kansas, and Idaho (in bright green) previously sending GenV2 messages are now sending the full MMG which includes vaccine data. &#10;&#10;Currently, NJ, GA, and FL are onboarding COVID Lite. &#10;&#10;We now have 28 jurisdictions (shown in light green) sending COVID-19 data via GenV2 and 2 additional jurisdiction (shown in lite blue, TX &amp; CNMI) currently onboarding GenV2 for COVID-19.  We currently, have 2 jurisdictions (shown in dark blue, KY &amp; AK) currently onboarding the COVID-19 MMG. Additionally, we currently have 3 jurisdictions (shown in medium blue, NJ, GA, &amp; IL) currently onboarding COVID Lite.&#10;&#10;Not show on the map are states participating in cohorts that started in February of 2021. &#10;We have 6 NBS states working on the full MMG (AL, ME, MS, NE, TN, VA). Another non-NBS cohort involves 2 states currently sending COVID-19 using GenV2. FL is working on COVID Lite and Oregon the full MMG (all of which currently send data to CDC via GenV2).  &#10;&#10;&#10;&#10;&#10;&#10;">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0435726" cy="4530725"/>
          </a:xfrm>
        </p:spPr>
        <p:txBody>
          <a:bodyPr>
            <a:normAutofit/>
          </a:bodyPr>
          <a:lstStyle/>
          <a:p>
            <a:pPr marL="623887" lvl="3" indent="0">
              <a:buNone/>
            </a:pPr>
            <a:endParaRPr lang="en-US"/>
          </a:p>
          <a:p>
            <a:pPr marL="0" lvl="1" indent="0">
              <a:buNone/>
            </a:pPr>
            <a:endParaRPr lang="en-US"/>
          </a:p>
        </p:txBody>
      </p:sp>
      <p:pic>
        <p:nvPicPr>
          <p:cNvPr id="9" name="Picture 2">
            <a:extLst>
              <a:ext uri="{FF2B5EF4-FFF2-40B4-BE49-F238E27FC236}">
                <a16:creationId xmlns:a16="http://schemas.microsoft.com/office/drawing/2014/main" id="{86BAF782-8700-46CC-8F2E-F75410D7466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D2BE7CE-4674-44B7-9077-7164C0FB3D6A}"/>
              </a:ext>
            </a:extLst>
          </p:cNvPr>
          <p:cNvSpPr>
            <a:spLocks noGrp="1"/>
          </p:cNvSpPr>
          <p:nvPr>
            <p:ph type="title" idx="4294967295"/>
          </p:nvPr>
        </p:nvSpPr>
        <p:spPr/>
        <p:txBody>
          <a:bodyPr/>
          <a:lstStyle/>
          <a:p>
            <a:r>
              <a:rPr lang="en-US">
                <a:solidFill>
                  <a:schemeClr val="bg1"/>
                </a:solidFill>
              </a:rPr>
              <a:t>stat</a:t>
            </a:r>
          </a:p>
        </p:txBody>
      </p:sp>
    </p:spTree>
    <p:extLst>
      <p:ext uri="{BB962C8B-B14F-4D97-AF65-F5344CB8AC3E}">
        <p14:creationId xmlns:p14="http://schemas.microsoft.com/office/powerpoint/2010/main" val="4012901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365125"/>
            <a:ext cx="10515600" cy="1325563"/>
          </a:xfrm>
        </p:spPr>
        <p:txBody>
          <a:bodyPr/>
          <a:lstStyle/>
          <a:p>
            <a:r>
              <a:rPr lang="en-US">
                <a:solidFill>
                  <a:srgbClr val="3F395F"/>
                </a:solidFill>
              </a:rPr>
              <a:t>Timeline for the 2020 Final NNDSS COVID-19 Aggregate Data</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875853"/>
            <a:ext cx="9879513" cy="406122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By Friday, October 29, 2021</a:t>
            </a:r>
          </a:p>
          <a:p>
            <a:pPr marL="623570" marR="0" lvl="2" indent="-333375" algn="l" defTabSz="914400" rtl="0" eaLnBrk="1" fontAlgn="auto" latinLnBrk="0" hangingPunct="1">
              <a:lnSpc>
                <a:spcPct val="100000"/>
              </a:lnSpc>
              <a:spcBef>
                <a:spcPts val="10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Jurisdictions should enter their data into the Epi Info™ web form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10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State/Territorial Epidemiologist should approve the case counts for the 2020 NNDSS COVID-19 data in the Epi Info™ web form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623570" marR="0" lvl="2" indent="-333375" algn="l" defTabSz="914400" rtl="0" eaLnBrk="1" fontAlgn="auto" latinLnBrk="0" hangingPunct="1">
              <a:lnSpc>
                <a:spcPct val="100000"/>
              </a:lnSpc>
              <a:spcBef>
                <a:spcPts val="1000"/>
              </a:spcBef>
              <a:spcAft>
                <a:spcPts val="600"/>
              </a:spcAft>
              <a:buClr>
                <a:srgbClr val="692145"/>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finalized information and sign-off should be submitted through the Epi Info™ web form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4" name="Slide Number Placeholder 2">
            <a:extLst>
              <a:ext uri="{FF2B5EF4-FFF2-40B4-BE49-F238E27FC236}">
                <a16:creationId xmlns:a16="http://schemas.microsoft.com/office/drawing/2014/main" id="{7B927670-876C-F347-8DDF-A24387895CC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0C025B31-ECE9-4A23-AE0C-E7AE77B4425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822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sz="quarter" idx="10"/>
          </p:nvPr>
        </p:nvSpPr>
        <p:spPr>
          <a:xfrm>
            <a:off x="592931" y="4097048"/>
            <a:ext cx="11006137" cy="765238"/>
          </a:xfrm>
        </p:spPr>
        <p:txBody>
          <a:bodyPr/>
          <a:lstStyle/>
          <a:p>
            <a:r>
              <a:rPr lang="en-US"/>
              <a:t>Questions?</a:t>
            </a:r>
          </a:p>
        </p:txBody>
      </p:sp>
      <p:sp>
        <p:nvSpPr>
          <p:cNvPr id="3" name="Title 2">
            <a:extLst>
              <a:ext uri="{FF2B5EF4-FFF2-40B4-BE49-F238E27FC236}">
                <a16:creationId xmlns:a16="http://schemas.microsoft.com/office/drawing/2014/main" id="{DC304632-577F-C24A-B83E-EE6374896BAA}"/>
              </a:ext>
            </a:extLst>
          </p:cNvPr>
          <p:cNvSpPr>
            <a:spLocks noGrp="1"/>
          </p:cNvSpPr>
          <p:nvPr>
            <p:ph type="title" idx="4294967295"/>
          </p:nvPr>
        </p:nvSpPr>
        <p:spPr/>
        <p:txBody>
          <a:bodyPr>
            <a:normAutofit/>
          </a:bodyPr>
          <a:lstStyle/>
          <a:p>
            <a:r>
              <a:rPr lang="en-US" sz="800">
                <a:solidFill>
                  <a:srgbClr val="3F395F"/>
                </a:solidFill>
              </a:rPr>
              <a:t>Questions?</a:t>
            </a:r>
          </a:p>
        </p:txBody>
      </p:sp>
    </p:spTree>
    <p:extLst>
      <p:ext uri="{BB962C8B-B14F-4D97-AF65-F5344CB8AC3E}">
        <p14:creationId xmlns:p14="http://schemas.microsoft.com/office/powerpoint/2010/main" val="2415777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
        <p:nvSpPr>
          <p:cNvPr id="3" name="TextBox 2">
            <a:extLst>
              <a:ext uri="{FF2B5EF4-FFF2-40B4-BE49-F238E27FC236}">
                <a16:creationId xmlns:a16="http://schemas.microsoft.com/office/drawing/2014/main" id="{AE7EFABD-073E-7D40-940F-159AACC4E0AF}"/>
              </a:ext>
            </a:extLst>
          </p:cNvPr>
          <p:cNvSpPr txBox="1"/>
          <p:nvPr/>
        </p:nvSpPr>
        <p:spPr>
          <a:xfrm>
            <a:off x="781050" y="459060"/>
            <a:ext cx="10287000" cy="3847207"/>
          </a:xfrm>
          <a:prstGeom prst="rect">
            <a:avLst/>
          </a:prstGeom>
          <a:noFill/>
        </p:spPr>
        <p:txBody>
          <a:bodyPr wrap="square" lIns="91440" tIns="45720" rIns="91440" bIns="45720" rtlCol="0" anchor="t">
            <a:spAutoFit/>
          </a:bodyPr>
          <a:lstStyle/>
          <a:p>
            <a:pPr marL="342900" lvl="0" indent="-342900">
              <a:buClr>
                <a:srgbClr val="81BC00"/>
              </a:buClr>
              <a:buFont typeface="Wingdings" panose="05000000000000000000" pitchFamily="2" charset="2"/>
              <a:buChar char="§"/>
              <a:defRPr/>
            </a:pPr>
            <a:r>
              <a:rPr lang="en-US" sz="2000" b="1">
                <a:solidFill>
                  <a:srgbClr val="000000"/>
                </a:solidFill>
              </a:rPr>
              <a:t>Subscribe to the </a:t>
            </a:r>
            <a:r>
              <a:rPr lang="en-US" sz="2000" b="1">
                <a:solidFill>
                  <a:srgbClr val="FF0000"/>
                </a:solidFill>
                <a:hlinkClick r:id="rId4"/>
              </a:rPr>
              <a:t>monthly NNDSS newsletter, </a:t>
            </a:r>
            <a:r>
              <a:rPr lang="en-US" sz="2000" b="1" i="1">
                <a:solidFill>
                  <a:srgbClr val="FF0000"/>
                </a:solidFill>
                <a:hlinkClick r:id="rId4"/>
              </a:rPr>
              <a:t>Case Surveillance News </a:t>
            </a:r>
            <a:endParaRPr lang="en-US" sz="2000" b="1" i="1">
              <a:solidFill>
                <a:srgbClr val="FF0000"/>
              </a:solidFill>
            </a:endParaRPr>
          </a:p>
          <a:p>
            <a:pPr marL="342900" lvl="0" indent="-342900">
              <a:buClr>
                <a:srgbClr val="81BC00"/>
              </a:buClr>
              <a:buFont typeface="Wingdings" panose="05000000000000000000" pitchFamily="2" charset="2"/>
              <a:buChar char="§"/>
              <a:defRPr/>
            </a:pPr>
            <a:endParaRPr lang="en-US" sz="2000" b="1" i="1">
              <a:solidFill>
                <a:srgbClr val="FF0000"/>
              </a:solidFill>
            </a:endParaRPr>
          </a:p>
          <a:p>
            <a:pPr marL="342900" lvl="0" indent="-342900">
              <a:buClr>
                <a:srgbClr val="81BC00"/>
              </a:buClr>
              <a:buFont typeface="Wingdings" panose="05000000000000000000" pitchFamily="2" charset="2"/>
              <a:buChar char="§"/>
              <a:defRPr/>
            </a:pPr>
            <a:r>
              <a:rPr kumimoji="0" lang="en-US" sz="2000" b="1" i="0" u="none" strike="noStrike" kern="1200" cap="none" spc="0" normalizeH="0" baseline="0" noProof="0">
                <a:ln>
                  <a:noFill/>
                </a:ln>
                <a:solidFill>
                  <a:srgbClr val="000000"/>
                </a:solidFill>
                <a:effectLst/>
                <a:uLnTx/>
                <a:uFillTx/>
                <a:ea typeface="+mn-ea"/>
                <a:cs typeface="+mn-cs"/>
              </a:rPr>
              <a:t>Access the </a:t>
            </a:r>
            <a:r>
              <a:rPr kumimoji="0" lang="en-US" sz="2000" b="1" i="0" u="none" strike="noStrike" kern="1200" cap="none" spc="0" normalizeH="0" baseline="0" noProof="0">
                <a:ln>
                  <a:noFill/>
                </a:ln>
                <a:solidFill>
                  <a:srgbClr val="FF0000"/>
                </a:solidFill>
                <a:effectLst/>
                <a:uLnTx/>
                <a:uFillTx/>
                <a:ea typeface="+mn-ea"/>
                <a:cs typeface="+mn-cs"/>
                <a:hlinkClick r:id="rId5"/>
              </a:rPr>
              <a:t>NNDSS Technical Resource Center</a:t>
            </a:r>
            <a:endParaRPr lang="en-US" sz="2000" b="1">
              <a:solidFill>
                <a:srgbClr val="FF0000"/>
              </a:solidFill>
            </a:endParaRPr>
          </a:p>
          <a:p>
            <a:pPr marL="342900" lvl="0" indent="-342900">
              <a:buClr>
                <a:srgbClr val="81BC00"/>
              </a:buClr>
              <a:buFont typeface="Wingdings" panose="05000000000000000000" pitchFamily="2" charset="2"/>
              <a:buChar char="§"/>
              <a:defRPr/>
            </a:pPr>
            <a:endParaRPr kumimoji="0" lang="en-US" sz="2000" b="1" i="0" u="none" strike="noStrike" kern="1200" cap="none" spc="0" normalizeH="0" baseline="0" noProof="0">
              <a:ln>
                <a:noFill/>
              </a:ln>
              <a:solidFill>
                <a:srgbClr val="000000"/>
              </a:solidFill>
              <a:effectLst/>
              <a:uLnTx/>
              <a:uFillTx/>
              <a:ea typeface="+mn-ea"/>
              <a:cs typeface="+mn-cs"/>
            </a:endParaRPr>
          </a:p>
          <a:p>
            <a:pPr marL="342900" indent="-342900">
              <a:buClr>
                <a:srgbClr val="81BC00"/>
              </a:buClr>
              <a:buFont typeface="Wingdings" panose="05000000000000000000" pitchFamily="2" charset="2"/>
              <a:buChar char="§"/>
              <a:defRPr/>
            </a:pPr>
            <a:r>
              <a:rPr kumimoji="0" lang="en-US" sz="2000" b="1" i="0" u="none" strike="noStrike" kern="1200" cap="none" spc="0" normalizeH="0" baseline="0" noProof="0">
                <a:ln>
                  <a:noFill/>
                </a:ln>
                <a:solidFill>
                  <a:srgbClr val="000000"/>
                </a:solidFill>
                <a:effectLst/>
                <a:uLnTx/>
                <a:uFillTx/>
                <a:ea typeface="+mn-ea"/>
                <a:cs typeface="+mn-cs"/>
              </a:rPr>
              <a:t>Email </a:t>
            </a:r>
            <a:r>
              <a:rPr kumimoji="0" lang="en-US" sz="2000" b="1" i="0" u="none" strike="noStrike" kern="1200" cap="none" spc="0" normalizeH="0" baseline="0" noProof="0">
                <a:ln>
                  <a:noFill/>
                </a:ln>
                <a:solidFill>
                  <a:srgbClr val="000000"/>
                </a:solidFill>
                <a:effectLst/>
                <a:uLnTx/>
                <a:uFillTx/>
                <a:ea typeface="+mn-ea"/>
                <a:cs typeface="+mn-cs"/>
                <a:hlinkClick r:id="rId6"/>
              </a:rPr>
              <a:t>edx@cdc.gov</a:t>
            </a:r>
            <a:r>
              <a:rPr kumimoji="0" lang="en-US" sz="2000" b="1" i="0" u="none" strike="noStrike" kern="1200" cap="none" spc="0" normalizeH="0" baseline="0" noProof="0">
                <a:ln>
                  <a:noFill/>
                </a:ln>
                <a:solidFill>
                  <a:srgbClr val="000000"/>
                </a:solidFill>
                <a:effectLst/>
                <a:uLnTx/>
                <a:uFillTx/>
                <a:ea typeface="+mn-ea"/>
                <a:cs typeface="+mn-cs"/>
              </a:rPr>
              <a:t> to request </a:t>
            </a:r>
            <a:r>
              <a:rPr kumimoji="0" lang="en-US" sz="2000" b="1" i="0" u="none" strike="noStrike" kern="1200" cap="none" spc="0" normalizeH="0" baseline="0" noProof="0">
                <a:ln>
                  <a:noFill/>
                </a:ln>
                <a:effectLst/>
                <a:uLnTx/>
                <a:uFillTx/>
                <a:ea typeface="+mn-ea"/>
                <a:cs typeface="+mn-cs"/>
              </a:rPr>
              <a:t>NNDSS technical assistance or </a:t>
            </a:r>
            <a:r>
              <a:rPr lang="en-US" sz="2000" b="1"/>
              <a:t>begin onboarding HL7 message mapping guides</a:t>
            </a:r>
            <a:endParaRPr lang="en-US" sz="2000" b="1">
              <a:latin typeface="Myriad Web Pro"/>
            </a:endParaRPr>
          </a:p>
          <a:p>
            <a:pPr lvl="0">
              <a:defRPr/>
            </a:pPr>
            <a:endParaRPr lang="en-US" sz="2800" b="1">
              <a:solidFill>
                <a:srgbClr val="000000"/>
              </a:solidFill>
              <a:latin typeface="Myriad Web Pro"/>
            </a:endParaRPr>
          </a:p>
          <a:p>
            <a:pPr lvl="0" algn="ctr">
              <a:defRPr/>
            </a:pPr>
            <a:r>
              <a:rPr kumimoji="0" lang="en-US" sz="3600" b="1" i="0" u="none" strike="noStrike" kern="1200" cap="none" spc="0" normalizeH="0" baseline="0" noProof="0">
                <a:ln>
                  <a:noFill/>
                </a:ln>
                <a:solidFill>
                  <a:srgbClr val="3F395F"/>
                </a:solidFill>
                <a:effectLst/>
                <a:uLnTx/>
                <a:uFillTx/>
                <a:ea typeface="+mn-ea"/>
                <a:cs typeface="+mn-cs"/>
              </a:rPr>
              <a:t>Next </a:t>
            </a:r>
            <a:r>
              <a:rPr lang="en-US" sz="3600" b="1">
                <a:solidFill>
                  <a:srgbClr val="0563C1"/>
                </a:solidFill>
                <a:hlinkClick r:id="rId4">
                  <a:extLst>
                    <a:ext uri="{A12FA001-AC4F-418D-AE19-62706E023703}">
                      <ahyp:hlinkClr xmlns:ahyp="http://schemas.microsoft.com/office/drawing/2018/hyperlinkcolor" val="tx"/>
                    </a:ext>
                  </a:extLst>
                </a:hlinkClick>
              </a:rPr>
              <a:t>NNDSS eSHARE</a:t>
            </a:r>
            <a:r>
              <a:rPr lang="en-US" sz="3600" b="1">
                <a:solidFill>
                  <a:srgbClr val="3F395F"/>
                </a:solidFill>
              </a:rPr>
              <a:t>:</a:t>
            </a:r>
          </a:p>
          <a:p>
            <a:pPr lvl="0" algn="ctr">
              <a:defRPr/>
            </a:pPr>
            <a:r>
              <a:rPr kumimoji="0" lang="en-US" sz="3600" b="1" i="0" u="none" strike="noStrike" kern="1200" cap="none" spc="0" normalizeH="0" baseline="0" noProof="0">
                <a:ln>
                  <a:noFill/>
                </a:ln>
                <a:solidFill>
                  <a:srgbClr val="3F395F"/>
                </a:solidFill>
                <a:effectLst/>
                <a:uLnTx/>
                <a:uFillTx/>
                <a:ea typeface="+mn-ea"/>
                <a:cs typeface="+mn-cs"/>
              </a:rPr>
              <a:t>September 21, 2021 (more details coming soon)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 name="Title 1">
            <a:extLst>
              <a:ext uri="{FF2B5EF4-FFF2-40B4-BE49-F238E27FC236}">
                <a16:creationId xmlns:a16="http://schemas.microsoft.com/office/drawing/2014/main" id="{37EEAE44-FB8A-154C-B7D0-CA685B9A6F66}"/>
              </a:ext>
            </a:extLst>
          </p:cNvPr>
          <p:cNvSpPr>
            <a:spLocks noGrp="1"/>
          </p:cNvSpPr>
          <p:nvPr>
            <p:ph type="title" idx="4294967295"/>
          </p:nvPr>
        </p:nvSpPr>
        <p:spPr>
          <a:xfrm>
            <a:off x="838200" y="353550"/>
            <a:ext cx="10515600" cy="1325563"/>
          </a:xfrm>
        </p:spPr>
        <p:txBody>
          <a:bodyPr>
            <a:normAutofit/>
          </a:bodyPr>
          <a:lstStyle/>
          <a:p>
            <a:r>
              <a:rPr lang="en-US" sz="800">
                <a:solidFill>
                  <a:schemeClr val="bg1"/>
                </a:solidFill>
              </a:rPr>
              <a:t>Next NNDSS Webinar: September 21, 2021</a:t>
            </a:r>
          </a:p>
        </p:txBody>
      </p:sp>
    </p:spTree>
    <p:extLst>
      <p:ext uri="{BB962C8B-B14F-4D97-AF65-F5344CB8AC3E}">
        <p14:creationId xmlns:p14="http://schemas.microsoft.com/office/powerpoint/2010/main" val="111850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0843104" cy="4530725"/>
          </a:xfrm>
        </p:spPr>
        <p:txBody>
          <a:bodyPr vert="horz" lIns="91440" tIns="45720" rIns="91440" bIns="45720" rtlCol="0" anchor="t">
            <a:normAutofit/>
          </a:bodyPr>
          <a:lstStyle/>
          <a:p>
            <a:r>
              <a:rPr lang="en-US" sz="3350"/>
              <a:t>Updates: Coronavirus Disease 2019 (COVID-19) MMG </a:t>
            </a:r>
            <a:endParaRPr lang="en-US" sz="3370"/>
          </a:p>
          <a:p>
            <a:pPr marL="290195" lvl="1" indent="-290195"/>
            <a:r>
              <a:rPr lang="en-US" b="1">
                <a:solidFill>
                  <a:srgbClr val="00B050"/>
                </a:solidFill>
              </a:rPr>
              <a:t>NEW:</a:t>
            </a:r>
            <a:r>
              <a:rPr lang="en-US"/>
              <a:t> The PHIN Vocabulary Access and Distribution System COVID-19 Case Notification View has been updated </a:t>
            </a:r>
            <a:endParaRPr lang="en-US">
              <a:cs typeface="Calibri"/>
            </a:endParaRPr>
          </a:p>
          <a:p>
            <a:pPr marL="1025525" lvl="3" indent="-342900">
              <a:buFont typeface="+mj-lt"/>
              <a:buAutoNum type="arabicPeriod"/>
            </a:pPr>
            <a:r>
              <a:rPr lang="en-US" sz="2800">
                <a:hlinkClick r:id="rId3"/>
              </a:rPr>
              <a:t>Version 9</a:t>
            </a:r>
            <a:r>
              <a:rPr lang="en-US" sz="2800" b="1">
                <a:hlinkClick r:id="rId3"/>
              </a:rPr>
              <a:t> </a:t>
            </a:r>
            <a:r>
              <a:rPr lang="en-US" sz="2650"/>
              <a:t>is now the most up-to-date version</a:t>
            </a:r>
            <a:endParaRPr lang="en-US" sz="2650">
              <a:cs typeface="Calibri"/>
            </a:endParaRPr>
          </a:p>
          <a:p>
            <a:pPr marL="1025525" lvl="3" indent="-342900">
              <a:buFont typeface="+mj-lt"/>
              <a:buAutoNum type="arabicPeriod"/>
            </a:pPr>
            <a:r>
              <a:rPr lang="en-US" sz="2650"/>
              <a:t>Includes six additional values to </a:t>
            </a:r>
            <a:r>
              <a:rPr lang="en-US" sz="2650">
                <a:hlinkClick r:id="rId4"/>
              </a:rPr>
              <a:t>Signs and Symptoms (COVID-19)</a:t>
            </a:r>
            <a:endParaRPr lang="en-US" sz="2650"/>
          </a:p>
          <a:p>
            <a:pPr marL="1025525" lvl="3" indent="-342900">
              <a:buFont typeface="+mj-lt"/>
              <a:buAutoNum type="arabicPeriod"/>
            </a:pPr>
            <a:r>
              <a:rPr lang="en-US" sz="2650"/>
              <a:t>Includes an additional value to</a:t>
            </a:r>
            <a:r>
              <a:rPr lang="en-US" sz="2800"/>
              <a:t> </a:t>
            </a:r>
            <a:r>
              <a:rPr lang="en-US" sz="2800" u="sng">
                <a:hlinkClick r:id="rId5"/>
              </a:rPr>
              <a:t>Lab Test Type (COVID-19)</a:t>
            </a:r>
            <a:endParaRPr lang="en-US" sz="2800" u="sng"/>
          </a:p>
          <a:p>
            <a:pPr marL="1025525" lvl="3" indent="-342900">
              <a:buFont typeface="+mj-lt"/>
              <a:buAutoNum type="arabicPeriod"/>
            </a:pPr>
            <a:r>
              <a:rPr lang="en-US" sz="2800"/>
              <a:t>Includes two additional values to </a:t>
            </a:r>
            <a:r>
              <a:rPr lang="en-US" sz="2800">
                <a:hlinkClick r:id="rId6"/>
              </a:rPr>
              <a:t>Vaccine Type (NND)</a:t>
            </a:r>
            <a:endParaRPr lang="en-US" sz="2800">
              <a:cs typeface="Calibri"/>
              <a:hlinkClick r:id="rId7"/>
            </a:endParaRPr>
          </a:p>
          <a:p>
            <a:pPr marL="1025525" lvl="3" indent="-342900">
              <a:buFont typeface="+mj-lt"/>
              <a:buAutoNum type="arabicPeriod"/>
            </a:pPr>
            <a:r>
              <a:rPr lang="en-US" sz="2800"/>
              <a:t>Includes two additional values to </a:t>
            </a:r>
            <a:r>
              <a:rPr lang="en-US" sz="2800">
                <a:hlinkClick r:id="rId8"/>
              </a:rPr>
              <a:t>Manufacturers of vaccines (MVX)</a:t>
            </a:r>
            <a:endParaRPr lang="en-US" sz="2800">
              <a:cs typeface="Calibri"/>
            </a:endParaRPr>
          </a:p>
          <a:p>
            <a:pPr marL="682625" lvl="3" indent="0">
              <a:buNone/>
            </a:pPr>
            <a:endParaRPr lang="en-US" sz="2670"/>
          </a:p>
          <a:p>
            <a:pPr marL="623570" lvl="3" indent="0">
              <a:buNone/>
            </a:pPr>
            <a:endParaRPr lang="en-US">
              <a:cs typeface="Calibri" panose="020F0502020204030204"/>
            </a:endParaRPr>
          </a:p>
          <a:p>
            <a:pPr marL="0" lvl="1" indent="0">
              <a:buNone/>
            </a:pPr>
            <a:endParaRPr lang="en-US"/>
          </a:p>
        </p:txBody>
      </p:sp>
      <p:sp>
        <p:nvSpPr>
          <p:cNvPr id="4" name="Title 3">
            <a:extLst>
              <a:ext uri="{FF2B5EF4-FFF2-40B4-BE49-F238E27FC236}">
                <a16:creationId xmlns:a16="http://schemas.microsoft.com/office/drawing/2014/main" id="{8483B2DD-2578-4F5A-9E53-F5BA0BF2A9CB}"/>
              </a:ext>
            </a:extLst>
          </p:cNvPr>
          <p:cNvSpPr txBox="1">
            <a:spLocks noGrp="1"/>
          </p:cNvSpPr>
          <p:nvPr>
            <p:ph type="title" idx="4294967295"/>
          </p:nvPr>
        </p:nvSpPr>
        <p:spPr>
          <a:xfrm>
            <a:off x="189838" y="5887966"/>
            <a:ext cx="8896049" cy="9002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US" sz="1050" b="0" i="0" u="none" strike="noStrike" kern="1200" cap="none" spc="0" normalizeH="0" baseline="0" noProof="0">
                <a:ln>
                  <a:noFill/>
                </a:ln>
                <a:solidFill>
                  <a:srgbClr val="000000"/>
                </a:solidFill>
                <a:effectLst/>
                <a:uLnTx/>
                <a:uFillTx/>
                <a:latin typeface="Calibri"/>
                <a:ea typeface="+mn-ea"/>
                <a:cs typeface="Calibri"/>
              </a:rPr>
              <a:t>PHIN VADS Case View version 9: </a:t>
            </a:r>
            <a:r>
              <a:rPr lang="en-US" sz="1050" u="sng">
                <a:solidFill>
                  <a:srgbClr val="0563C1"/>
                </a:solidFill>
                <a:effectLst/>
                <a:latin typeface="Calibri" panose="020F0502020204030204" pitchFamily="34" charset="0"/>
                <a:ea typeface="Calibri" panose="020F0502020204030204" pitchFamily="34" charset="0"/>
                <a:hlinkClick r:id="rId3"/>
              </a:rPr>
              <a:t>https://phinvads.cdc.gov/vads/ViewView.action?id=F7DBD780-2301-EC11-81A3-005056ABE2F0</a:t>
            </a:r>
            <a:endParaRPr kumimoji="0" lang="en-US" sz="105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Calibri"/>
              </a:rPr>
              <a:t>Signs and Symptoms (COVID-19): </a:t>
            </a:r>
            <a:r>
              <a:rPr kumimoji="0" lang="en-US" sz="1050" b="0" i="0" u="none" strike="noStrike" kern="1200" cap="none" spc="0" normalizeH="0" baseline="0" noProof="0">
                <a:ln>
                  <a:noFill/>
                </a:ln>
                <a:solidFill>
                  <a:srgbClr val="000000"/>
                </a:solidFill>
                <a:effectLst/>
                <a:uLnTx/>
                <a:uFillTx/>
                <a:latin typeface="Calibri"/>
                <a:ea typeface="+mn-ea"/>
                <a:cs typeface="Calibri"/>
                <a:hlinkClick r:id="rId4"/>
              </a:rPr>
              <a:t>https://phinvads.cdc.gov/vads/ViewValueSet.action?id=F536C648-DBFA-EB11-81A2-005056ABE2F0</a:t>
            </a:r>
            <a:r>
              <a:rPr kumimoji="0" lang="en-US" sz="1050" b="0" i="0" u="none" strike="noStrike" kern="1200" cap="none" spc="0" normalizeH="0" baseline="0" noProof="0">
                <a:ln>
                  <a:noFill/>
                </a:ln>
                <a:solidFill>
                  <a:srgbClr val="000000"/>
                </a:solidFill>
                <a:effectLst/>
                <a:uLnTx/>
                <a:uFillTx/>
                <a:latin typeface="Calibri"/>
                <a:ea typeface="+mn-ea"/>
                <a:cs typeface="Calibri"/>
              </a:rPr>
              <a:t> </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Calibri"/>
              </a:rPr>
              <a:t>Lab Test Type (COVID-19): </a:t>
            </a:r>
            <a:r>
              <a:rPr kumimoji="0" lang="en-US" sz="1050" b="0" i="0" u="none" strike="noStrike" kern="1200" cap="none" spc="0" normalizeH="0" baseline="0" noProof="0">
                <a:ln>
                  <a:noFill/>
                </a:ln>
                <a:solidFill>
                  <a:srgbClr val="000000"/>
                </a:solidFill>
                <a:effectLst/>
                <a:uLnTx/>
                <a:uFillTx/>
                <a:latin typeface="Calibri"/>
                <a:ea typeface="+mn-ea"/>
                <a:cs typeface="Calibri"/>
                <a:hlinkClick r:id="rId5"/>
              </a:rPr>
              <a:t>https://phinvads.cdc.gov/vads/ViewValueSet.action?id=F3FCA5F0-DAFA-EB11-81A2-005056ABE2F0</a:t>
            </a:r>
            <a:r>
              <a:rPr kumimoji="0" lang="en-US" sz="1050" b="0" i="0" u="none" strike="noStrike" kern="1200" cap="none" spc="0" normalizeH="0" baseline="0" noProof="0">
                <a:ln>
                  <a:noFill/>
                </a:ln>
                <a:solidFill>
                  <a:srgbClr val="000000"/>
                </a:solidFill>
                <a:effectLst/>
                <a:uLnTx/>
                <a:uFillTx/>
                <a:latin typeface="Calibri"/>
                <a:ea typeface="+mn-ea"/>
                <a:cs typeface="Calibri"/>
              </a:rPr>
              <a:t> </a:t>
            </a:r>
            <a:endParaRPr kumimoji="0" lang="en-US" sz="1050" b="0" i="0" u="none" strike="noStrike" kern="1200" cap="none" spc="0" normalizeH="0" baseline="0" noProof="0">
              <a:ln>
                <a:noFill/>
              </a:ln>
              <a:solidFill>
                <a:srgbClr val="000000"/>
              </a:solidFill>
              <a:effectLst/>
              <a:uLnTx/>
              <a:uFillTx/>
              <a:latin typeface="Calibri" panose="020F0502020204030204" pitchFamily="34" charset="0"/>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Calibri"/>
              </a:rPr>
              <a:t>Vaccine Type (NND): </a:t>
            </a:r>
            <a:r>
              <a:rPr kumimoji="0" lang="en-US" sz="1050" b="0" i="0" u="none" strike="noStrike" kern="1200" cap="none" spc="0" normalizeH="0" baseline="0" noProof="0">
                <a:ln>
                  <a:noFill/>
                </a:ln>
                <a:solidFill>
                  <a:srgbClr val="000000"/>
                </a:solidFill>
                <a:effectLst/>
                <a:uLnTx/>
                <a:uFillTx/>
                <a:latin typeface="Calibri"/>
                <a:ea typeface="+mn-ea"/>
                <a:cs typeface="Calibri"/>
                <a:hlinkClick r:id="rId6"/>
              </a:rPr>
              <a:t>https://phinvads.cdc.gov/vads/ViewValueSet.action?id=0EA29DDB-8FFE-EB11-81A2-005056ABE2F0</a:t>
            </a:r>
            <a:endParaRPr kumimoji="0" lang="en-US" sz="105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Calibri"/>
              </a:rPr>
              <a:t>Manufacturers of vaccines (MVX): </a:t>
            </a:r>
            <a:r>
              <a:rPr kumimoji="0" lang="en-US" sz="1050" b="0" i="0" u="none" strike="noStrike" kern="1200" cap="none" spc="0" normalizeH="0" baseline="0" noProof="0">
                <a:ln>
                  <a:noFill/>
                </a:ln>
                <a:solidFill>
                  <a:srgbClr val="000000"/>
                </a:solidFill>
                <a:effectLst/>
                <a:uLnTx/>
                <a:uFillTx/>
                <a:latin typeface="Calibri"/>
                <a:ea typeface="+mn-ea"/>
                <a:cs typeface="Calibri"/>
                <a:hlinkClick r:id="rId8"/>
              </a:rPr>
              <a:t>https://phinvads.cdc.gov/vads/ViewValueSet.action?id=EA41E4FE-035D-4033-BF90-C95101AA0A0D </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2">
            <a:extLst>
              <a:ext uri="{FF2B5EF4-FFF2-40B4-BE49-F238E27FC236}">
                <a16:creationId xmlns:a16="http://schemas.microsoft.com/office/drawing/2014/main" id="{8F4875FC-9441-4C5E-90D0-3B46B16CC40E}"/>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07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4" y="787400"/>
            <a:ext cx="6257673" cy="5770716"/>
          </a:xfrm>
        </p:spPr>
        <p:txBody>
          <a:bodyPr vert="horz" lIns="91440" tIns="45720" rIns="91440" bIns="45720" rtlCol="0" anchor="t">
            <a:normAutofit fontScale="92500" lnSpcReduction="10000"/>
          </a:bodyPr>
          <a:lstStyle/>
          <a:p>
            <a:r>
              <a:rPr lang="en-US"/>
              <a:t>MVPS Portal Open Forums</a:t>
            </a:r>
          </a:p>
          <a:p>
            <a:endParaRPr lang="en-US" sz="100"/>
          </a:p>
          <a:p>
            <a:pPr lvl="1"/>
            <a:r>
              <a:rPr lang="en-US"/>
              <a:t>NNDSS is offering Q&amp;A sessions to further assist jurisdictions with changes to MVPS</a:t>
            </a:r>
          </a:p>
          <a:p>
            <a:pPr lvl="1"/>
            <a:r>
              <a:rPr lang="en-US"/>
              <a:t>Please be on the lookout for additional details and teleconference information</a:t>
            </a:r>
          </a:p>
          <a:p>
            <a:pPr lvl="2"/>
            <a:r>
              <a:rPr lang="en-US" sz="2600"/>
              <a:t>Open Forum 1: September 1, 2021 – 3:00pm EDT</a:t>
            </a:r>
          </a:p>
          <a:p>
            <a:pPr lvl="2"/>
            <a:r>
              <a:rPr lang="en-US" sz="2600"/>
              <a:t>Open Forum 2: September 16, 2021 – 4:30pm EDT</a:t>
            </a:r>
            <a:endParaRPr lang="en-US" sz="2600">
              <a:cs typeface="Calibri"/>
            </a:endParaRPr>
          </a:p>
          <a:p>
            <a:pPr lvl="2"/>
            <a:r>
              <a:rPr lang="en-US" sz="2600"/>
              <a:t>Open Forum 3: September 20, 2021 – 3:30pm EDT</a:t>
            </a:r>
          </a:p>
          <a:p>
            <a:pPr lvl="2"/>
            <a:r>
              <a:rPr lang="en-US" sz="2600"/>
              <a:t>Open Forum 4: September 28, 2021 – 4:00pm EDT</a:t>
            </a:r>
          </a:p>
          <a:p>
            <a:pPr lvl="3"/>
            <a:endParaRPr lang="en-US"/>
          </a:p>
          <a:p>
            <a:pPr lvl="3"/>
            <a:endParaRPr lang="en-US"/>
          </a:p>
        </p:txBody>
      </p:sp>
      <p:pic>
        <p:nvPicPr>
          <p:cNvPr id="9" name="Picture 8" descr="Yellow and blue symbols">
            <a:extLst>
              <a:ext uri="{FF2B5EF4-FFF2-40B4-BE49-F238E27FC236}">
                <a16:creationId xmlns:a16="http://schemas.microsoft.com/office/drawing/2014/main" id="{D130E0BB-79AD-4EAA-8420-B10169D88C72}"/>
              </a:ext>
            </a:extLst>
          </p:cNvPr>
          <p:cNvPicPr>
            <a:picLocks noChangeAspect="1"/>
          </p:cNvPicPr>
          <p:nvPr/>
        </p:nvPicPr>
        <p:blipFill>
          <a:blip r:embed="rId3">
            <a:extLst>
              <a:ext uri="{28A0092B-C50C-407E-A947-70E740481C1C}">
                <a14:useLocalDpi xmlns:a14="http://schemas.microsoft.com/office/drawing/2010/main" val="0"/>
              </a:ext>
            </a:extLst>
          </a:blip>
          <a:srcRect t="2157" b="2157"/>
          <a:stretch/>
        </p:blipFill>
        <p:spPr>
          <a:xfrm>
            <a:off x="7234447" y="-1"/>
            <a:ext cx="4957554" cy="3628571"/>
          </a:xfrm>
          <a:prstGeom prst="rect">
            <a:avLst/>
          </a:prstGeom>
          <a:solidFill>
            <a:srgbClr val="FFFFFF">
              <a:shade val="85000"/>
            </a:srgbClr>
          </a:solidFill>
          <a:ln w="88900" cap="sq">
            <a:noFill/>
            <a:miter lim="800000"/>
          </a:ln>
          <a:effectLst/>
        </p:spPr>
      </p:pic>
      <p:sp>
        <p:nvSpPr>
          <p:cNvPr id="2" name="Title 1">
            <a:extLst>
              <a:ext uri="{FF2B5EF4-FFF2-40B4-BE49-F238E27FC236}">
                <a16:creationId xmlns:a16="http://schemas.microsoft.com/office/drawing/2014/main" id="{333EDF30-79D1-B54A-A95D-F598695BD903}"/>
              </a:ext>
            </a:extLst>
          </p:cNvPr>
          <p:cNvSpPr>
            <a:spLocks noGrp="1"/>
          </p:cNvSpPr>
          <p:nvPr>
            <p:ph type="title" idx="4294967295"/>
          </p:nvPr>
        </p:nvSpPr>
        <p:spPr>
          <a:xfrm>
            <a:off x="576264" y="124618"/>
            <a:ext cx="10515600" cy="1325563"/>
          </a:xfrm>
        </p:spPr>
        <p:txBody>
          <a:bodyPr>
            <a:normAutofit/>
          </a:bodyPr>
          <a:lstStyle/>
          <a:p>
            <a:r>
              <a:rPr lang="en-US" sz="800">
                <a:solidFill>
                  <a:schemeClr val="bg1"/>
                </a:solidFill>
              </a:rPr>
              <a:t>MVPS Portal Open Forums</a:t>
            </a:r>
          </a:p>
        </p:txBody>
      </p:sp>
    </p:spTree>
    <p:extLst>
      <p:ext uri="{BB962C8B-B14F-4D97-AF65-F5344CB8AC3E}">
        <p14:creationId xmlns:p14="http://schemas.microsoft.com/office/powerpoint/2010/main" val="62585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1857783"/>
            <a:ext cx="10839490" cy="1141737"/>
          </a:xfrm>
        </p:spPr>
        <p:txBody>
          <a:bodyPr>
            <a:noAutofit/>
          </a:bodyPr>
          <a:lstStyle/>
          <a:p>
            <a:pPr>
              <a:lnSpc>
                <a:spcPct val="100000"/>
              </a:lnSpc>
              <a:spcBef>
                <a:spcPts val="600"/>
              </a:spcBef>
            </a:pPr>
            <a:r>
              <a:rPr lang="en-US" sz="3600">
                <a:solidFill>
                  <a:srgbClr val="00606B"/>
                </a:solidFill>
              </a:rPr>
              <a:t>Reconciliation Process for the National Notifiable Infectious Diseases and Conditions Annual Tables, 2020</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197" y="3394613"/>
            <a:ext cx="8430707" cy="945505"/>
          </a:xfrm>
        </p:spPr>
        <p:txBody>
          <a:bodyPr vert="horz" lIns="91440" tIns="45720" rIns="91440" bIns="45720" rtlCol="0" anchor="t">
            <a:normAutofit lnSpcReduction="10000"/>
          </a:bodyPr>
          <a:lstStyle/>
          <a:p>
            <a:pPr>
              <a:lnSpc>
                <a:spcPct val="70000"/>
              </a:lnSpc>
            </a:pPr>
            <a:r>
              <a:rPr lang="en-US">
                <a:solidFill>
                  <a:srgbClr val="7BA255"/>
                </a:solidFill>
                <a:latin typeface="Calibri"/>
                <a:cs typeface="Calibri"/>
              </a:rPr>
              <a:t>Ruth Jajosky, DMD, MPH </a:t>
            </a:r>
            <a:endParaRPr lang="en-US">
              <a:solidFill>
                <a:srgbClr val="7BA255"/>
              </a:solidFill>
              <a:cs typeface="Calibri" pitchFamily="34" charset="0"/>
            </a:endParaRPr>
          </a:p>
          <a:p>
            <a:pPr>
              <a:lnSpc>
                <a:spcPct val="70000"/>
              </a:lnSpc>
            </a:pPr>
            <a:r>
              <a:rPr lang="en-US" sz="1800" b="0">
                <a:solidFill>
                  <a:schemeClr val="tx1"/>
                </a:solidFill>
                <a:latin typeface="Calibri"/>
                <a:cs typeface="Calibri"/>
              </a:rPr>
              <a:t>Lead, Case-Based Surveillance Operations Team </a:t>
            </a:r>
          </a:p>
          <a:p>
            <a:pPr>
              <a:lnSpc>
                <a:spcPct val="70000"/>
              </a:lnSpc>
            </a:pPr>
            <a:r>
              <a:rPr lang="en-US" sz="1800" b="0">
                <a:solidFill>
                  <a:schemeClr val="tx1"/>
                </a:solidFill>
                <a:latin typeface="Calibri"/>
                <a:cs typeface="Calibri"/>
              </a:rPr>
              <a:t>Center for Surveillance, Epidemiology, and Laboratory Services </a:t>
            </a: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r>
              <a:rPr lang="en-US">
                <a:solidFill>
                  <a:schemeClr val="bg1"/>
                </a:solidFill>
              </a:rPr>
              <a:t>Center for Surveillance, Epidemiology, and Laboratory Services</a:t>
            </a:r>
          </a:p>
        </p:txBody>
      </p:sp>
      <p:sp>
        <p:nvSpPr>
          <p:cNvPr id="6" name="Subtitle 4">
            <a:extLst>
              <a:ext uri="{FF2B5EF4-FFF2-40B4-BE49-F238E27FC236}">
                <a16:creationId xmlns:a16="http://schemas.microsoft.com/office/drawing/2014/main" id="{A67AE0CA-FC16-DB4D-8D3D-9BA7F1FF1B21}"/>
              </a:ext>
            </a:extLst>
          </p:cNvPr>
          <p:cNvSpPr txBox="1">
            <a:spLocks/>
          </p:cNvSpPr>
          <p:nvPr/>
        </p:nvSpPr>
        <p:spPr>
          <a:xfrm>
            <a:off x="433818" y="4450696"/>
            <a:ext cx="8430707" cy="146705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baseline="0">
                <a:solidFill>
                  <a:srgbClr val="81BC00"/>
                </a:solidFill>
                <a:effectLst/>
                <a:latin typeface="Calibri"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ct val="50000"/>
              </a:lnSpc>
            </a:pPr>
            <a:r>
              <a:rPr lang="en-US">
                <a:solidFill>
                  <a:srgbClr val="7BA255"/>
                </a:solidFill>
                <a:latin typeface="Calibri"/>
                <a:cs typeface="Calibri"/>
              </a:rPr>
              <a:t>Diana Onweh, Deborah Adams, Alan Schley</a:t>
            </a:r>
            <a:endParaRPr lang="en-US">
              <a:cs typeface="Calibri" pitchFamily="34" charset="0"/>
            </a:endParaRPr>
          </a:p>
          <a:p>
            <a:pPr>
              <a:lnSpc>
                <a:spcPct val="50000"/>
              </a:lnSpc>
            </a:pPr>
            <a:r>
              <a:rPr lang="en-US" sz="1800" b="0">
                <a:solidFill>
                  <a:schemeClr val="tx1"/>
                </a:solidFill>
                <a:latin typeface="Calibri"/>
                <a:cs typeface="Calibri"/>
              </a:rPr>
              <a:t>Data Management &amp; Reporting (DMR) Team</a:t>
            </a:r>
          </a:p>
          <a:p>
            <a:pPr>
              <a:lnSpc>
                <a:spcPct val="50000"/>
              </a:lnSpc>
            </a:pPr>
            <a:r>
              <a:rPr lang="en-US" sz="1800" b="0">
                <a:solidFill>
                  <a:schemeClr val="tx1"/>
                </a:solidFill>
                <a:latin typeface="Calibri"/>
                <a:cs typeface="Calibri"/>
              </a:rPr>
              <a:t>Case-Based Surveillance Operations Team </a:t>
            </a:r>
          </a:p>
          <a:p>
            <a:pPr>
              <a:lnSpc>
                <a:spcPct val="50000"/>
              </a:lnSpc>
            </a:pPr>
            <a:r>
              <a:rPr lang="en-US" sz="1800" b="0">
                <a:solidFill>
                  <a:schemeClr val="tx1"/>
                </a:solidFill>
                <a:latin typeface="Calibri"/>
                <a:cs typeface="Calibri"/>
              </a:rPr>
              <a:t>Center for Surveillance, Epidemiology, and Laboratory Services </a:t>
            </a:r>
          </a:p>
          <a:p>
            <a:endParaRPr lang="en-US" sz="1900" b="0">
              <a:solidFill>
                <a:schemeClr val="tx1"/>
              </a:solidFill>
              <a:latin typeface="Calibri"/>
              <a:cs typeface="Calibri"/>
            </a:endParaRPr>
          </a:p>
        </p:txBody>
      </p:sp>
      <p:sp>
        <p:nvSpPr>
          <p:cNvPr id="8" name="Subtitle 4">
            <a:extLst>
              <a:ext uri="{FF2B5EF4-FFF2-40B4-BE49-F238E27FC236}">
                <a16:creationId xmlns:a16="http://schemas.microsoft.com/office/drawing/2014/main" id="{1D000B92-09E3-D94A-8B54-28A2FF29BC57}"/>
              </a:ext>
            </a:extLst>
          </p:cNvPr>
          <p:cNvSpPr txBox="1">
            <a:spLocks/>
          </p:cNvSpPr>
          <p:nvPr/>
        </p:nvSpPr>
        <p:spPr>
          <a:xfrm>
            <a:off x="429489" y="5647084"/>
            <a:ext cx="8430707" cy="94550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1" kern="1200" baseline="0">
                <a:solidFill>
                  <a:srgbClr val="81BC00"/>
                </a:solidFill>
                <a:effectLst/>
                <a:latin typeface="Calibri"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ct val="70000"/>
              </a:lnSpc>
            </a:pPr>
            <a:r>
              <a:rPr lang="en-US">
                <a:solidFill>
                  <a:srgbClr val="7BA255"/>
                </a:solidFill>
                <a:latin typeface="Calibri"/>
                <a:cs typeface="Calibri"/>
              </a:rPr>
              <a:t>Melissa Pagaoa, MPH</a:t>
            </a:r>
            <a:endParaRPr lang="en-US">
              <a:latin typeface="Calibri"/>
              <a:cs typeface="Calibri"/>
            </a:endParaRPr>
          </a:p>
          <a:p>
            <a:pPr>
              <a:lnSpc>
                <a:spcPct val="70000"/>
              </a:lnSpc>
            </a:pPr>
            <a:r>
              <a:rPr lang="en-US" sz="1800" b="0">
                <a:solidFill>
                  <a:schemeClr val="tx1"/>
                </a:solidFill>
                <a:latin typeface="Calibri"/>
                <a:cs typeface="Calibri"/>
              </a:rPr>
              <a:t>Lead, Data Management Team  </a:t>
            </a:r>
            <a:endParaRPr lang="en-US" sz="1800" b="0">
              <a:solidFill>
                <a:schemeClr val="tx1"/>
              </a:solidFill>
              <a:cs typeface="Calibri" pitchFamily="34" charset="0"/>
            </a:endParaRPr>
          </a:p>
          <a:p>
            <a:pPr>
              <a:lnSpc>
                <a:spcPct val="70000"/>
              </a:lnSpc>
            </a:pPr>
            <a:r>
              <a:rPr lang="en-US" sz="1800" b="0">
                <a:solidFill>
                  <a:schemeClr val="tx1"/>
                </a:solidFill>
                <a:latin typeface="Calibri"/>
                <a:cs typeface="Calibri"/>
              </a:rPr>
              <a:t>National Center for HIV, Viral Hepatitis, STD, and TB Preventio</a:t>
            </a:r>
            <a:r>
              <a:rPr lang="en-US" sz="1900" b="0">
                <a:solidFill>
                  <a:schemeClr val="tx1"/>
                </a:solidFill>
                <a:latin typeface="Calibri"/>
                <a:cs typeface="Calibri"/>
              </a:rPr>
              <a:t>n</a:t>
            </a:r>
          </a:p>
        </p:txBody>
      </p:sp>
    </p:spTree>
    <p:extLst>
      <p:ext uri="{BB962C8B-B14F-4D97-AF65-F5344CB8AC3E}">
        <p14:creationId xmlns:p14="http://schemas.microsoft.com/office/powerpoint/2010/main" val="358990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6612" y="222764"/>
            <a:ext cx="10515600" cy="1325563"/>
          </a:xfrm>
        </p:spPr>
        <p:txBody>
          <a:bodyPr/>
          <a:lstStyle/>
          <a:p>
            <a:r>
              <a:rPr lang="en-US">
                <a:solidFill>
                  <a:srgbClr val="3F395F"/>
                </a:solidFill>
              </a:rPr>
              <a:t>2020 Reconciliation Process Topics:</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429059"/>
            <a:ext cx="10682453" cy="45297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lvl="1" indent="-290195">
              <a:lnSpc>
                <a:spcPct val="100000"/>
              </a:lnSpc>
            </a:pPr>
            <a:r>
              <a:rPr lang="en-US"/>
              <a:t>Overview of the 2020 reconciliation process</a:t>
            </a:r>
          </a:p>
          <a:p>
            <a:pPr marL="290195" lvl="1" indent="-290195">
              <a:lnSpc>
                <a:spcPct val="100000"/>
              </a:lnSpc>
            </a:pPr>
            <a:r>
              <a:rPr lang="en-US"/>
              <a:t>Steps for finalizing NNDSS data</a:t>
            </a:r>
            <a:endParaRPr lang="en-US">
              <a:cs typeface="Calibri"/>
            </a:endParaRPr>
          </a:p>
          <a:p>
            <a:pPr marL="290195" lvl="1" indent="-290195">
              <a:lnSpc>
                <a:spcPct val="100000"/>
              </a:lnSpc>
            </a:pPr>
            <a:r>
              <a:rPr lang="en-US">
                <a:cs typeface="Calibri"/>
              </a:rPr>
              <a:t>Steps for finalizing sexually transmitted disease (STD) data</a:t>
            </a:r>
          </a:p>
          <a:p>
            <a:pPr marL="290195" lvl="1" indent="-290195">
              <a:lnSpc>
                <a:spcPct val="100000"/>
              </a:lnSpc>
            </a:pPr>
            <a:r>
              <a:rPr lang="en-US"/>
              <a:t>2020 reconciliation data tables</a:t>
            </a:r>
            <a:endParaRPr lang="en-US">
              <a:cs typeface="Calibri"/>
            </a:endParaRPr>
          </a:p>
          <a:p>
            <a:pPr marL="290195" lvl="1" indent="-290195">
              <a:lnSpc>
                <a:spcPct val="100000"/>
              </a:lnSpc>
            </a:pPr>
            <a:r>
              <a:rPr lang="en-US"/>
              <a:t>Questions </a:t>
            </a:r>
            <a:endParaRPr lang="en-US">
              <a:cs typeface="Calibri"/>
            </a:endParaRPr>
          </a:p>
        </p:txBody>
      </p:sp>
      <p:sp>
        <p:nvSpPr>
          <p:cNvPr id="4" name="Slide Number Placeholder 2">
            <a:extLst>
              <a:ext uri="{FF2B5EF4-FFF2-40B4-BE49-F238E27FC236}">
                <a16:creationId xmlns:a16="http://schemas.microsoft.com/office/drawing/2014/main" id="{72AF2DDE-E612-564C-B8CA-0EE116A15B6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8</a:t>
            </a:fld>
            <a:endParaRPr lang="en-US"/>
          </a:p>
        </p:txBody>
      </p:sp>
    </p:spTree>
    <p:extLst>
      <p:ext uri="{BB962C8B-B14F-4D97-AF65-F5344CB8AC3E}">
        <p14:creationId xmlns:p14="http://schemas.microsoft.com/office/powerpoint/2010/main" val="394879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839788" y="348957"/>
            <a:ext cx="10515600" cy="1325563"/>
          </a:xfrm>
        </p:spPr>
        <p:txBody>
          <a:bodyPr/>
          <a:lstStyle/>
          <a:p>
            <a:r>
              <a:rPr lang="en-US">
                <a:solidFill>
                  <a:srgbClr val="3F395F"/>
                </a:solidFill>
              </a:rPr>
              <a:t>What is NNDSS Reconciliation?</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836612" y="1379840"/>
            <a:ext cx="10682453" cy="481310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lvl="1" indent="-290195"/>
            <a:r>
              <a:rPr lang="en-US"/>
              <a:t>Process to finalize case counts for the previous year </a:t>
            </a:r>
          </a:p>
          <a:p>
            <a:pPr marL="623570" lvl="2">
              <a:spcBef>
                <a:spcPts val="400"/>
              </a:spcBef>
            </a:pPr>
            <a:r>
              <a:rPr lang="en-US"/>
              <a:t>Agreement between reporting jurisdiction database and CDC NNDSS database</a:t>
            </a:r>
            <a:endParaRPr lang="en-US">
              <a:cs typeface="Calibri"/>
            </a:endParaRPr>
          </a:p>
          <a:p>
            <a:pPr marL="290195" lvl="1" indent="-290195">
              <a:spcBef>
                <a:spcPts val="800"/>
              </a:spcBef>
            </a:pPr>
            <a:r>
              <a:rPr lang="en-US"/>
              <a:t>Guidance provided:</a:t>
            </a:r>
            <a:endParaRPr lang="en-US">
              <a:cs typeface="Calibri"/>
            </a:endParaRPr>
          </a:p>
          <a:p>
            <a:pPr marL="623570" lvl="2">
              <a:spcBef>
                <a:spcPts val="400"/>
              </a:spcBef>
            </a:pPr>
            <a:r>
              <a:rPr lang="en-US"/>
              <a:t>State/Territorial Epidemiologist letter and 2020 production calendar</a:t>
            </a:r>
            <a:endParaRPr lang="en-US">
              <a:cs typeface="Calibri"/>
            </a:endParaRPr>
          </a:p>
          <a:p>
            <a:pPr marL="623570" lvl="2">
              <a:spcBef>
                <a:spcPts val="400"/>
              </a:spcBef>
            </a:pPr>
            <a:r>
              <a:rPr lang="en-US"/>
              <a:t>State reporter letter with:</a:t>
            </a:r>
            <a:endParaRPr lang="en-US">
              <a:cs typeface="Calibri"/>
            </a:endParaRPr>
          </a:p>
          <a:p>
            <a:pPr lvl="3">
              <a:spcBef>
                <a:spcPts val="200"/>
              </a:spcBef>
            </a:pPr>
            <a:r>
              <a:rPr lang="en-US" sz="2400"/>
              <a:t>Reconciliation tables (1–13) with instructions for reviewing tables</a:t>
            </a:r>
            <a:endParaRPr lang="en-US" sz="2400">
              <a:cs typeface="Calibri"/>
            </a:endParaRPr>
          </a:p>
          <a:p>
            <a:pPr lvl="3">
              <a:spcBef>
                <a:spcPts val="200"/>
              </a:spcBef>
            </a:pPr>
            <a:r>
              <a:rPr lang="en-US" sz="2400">
                <a:ea typeface="+mn-lt"/>
                <a:cs typeface="+mn-lt"/>
              </a:rPr>
              <a:t>Unformatted reconciliation data in Excel workbook</a:t>
            </a:r>
          </a:p>
          <a:p>
            <a:pPr lvl="3">
              <a:spcBef>
                <a:spcPts val="200"/>
              </a:spcBef>
            </a:pPr>
            <a:r>
              <a:rPr lang="en-US" sz="2400"/>
              <a:t>Week-ending calendar</a:t>
            </a:r>
            <a:endParaRPr lang="en-US" sz="2400">
              <a:cs typeface="Calibri"/>
            </a:endParaRPr>
          </a:p>
          <a:p>
            <a:pPr lvl="3">
              <a:spcBef>
                <a:spcPts val="200"/>
              </a:spcBef>
            </a:pPr>
            <a:r>
              <a:rPr lang="en-US" sz="2400"/>
              <a:t>2020 NNDSS event code list</a:t>
            </a:r>
            <a:endParaRPr lang="en-US" sz="2400">
              <a:cs typeface="Calibri"/>
            </a:endParaRPr>
          </a:p>
          <a:p>
            <a:pPr marL="290195" lvl="1" indent="-290195">
              <a:spcBef>
                <a:spcPts val="800"/>
              </a:spcBef>
            </a:pPr>
            <a:r>
              <a:rPr lang="en-US"/>
              <a:t>Final steps: State or Territorial Epidemiologist signs-off on final counts</a:t>
            </a:r>
            <a:endParaRPr lang="en-US">
              <a:cs typeface="Calibri"/>
            </a:endParaRPr>
          </a:p>
        </p:txBody>
      </p:sp>
      <p:sp>
        <p:nvSpPr>
          <p:cNvPr id="4" name="Slide Number Placeholder 2">
            <a:extLst>
              <a:ext uri="{FF2B5EF4-FFF2-40B4-BE49-F238E27FC236}">
                <a16:creationId xmlns:a16="http://schemas.microsoft.com/office/drawing/2014/main" id="{A8DF2049-F3B6-2447-A2AF-C017443A9BB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808B90-C856-4DD9-AE7E-B04D6EB9DAE8}" type="slidenum">
              <a:rPr lang="en-US" smtClean="0"/>
              <a:pPr algn="r"/>
              <a:t>9</a:t>
            </a:fld>
            <a:endParaRPr lang="en-US"/>
          </a:p>
        </p:txBody>
      </p:sp>
    </p:spTree>
    <p:extLst>
      <p:ext uri="{BB962C8B-B14F-4D97-AF65-F5344CB8AC3E}">
        <p14:creationId xmlns:p14="http://schemas.microsoft.com/office/powerpoint/2010/main" val="684926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EB0047B917F44A9DD22EA00C4953F7" ma:contentTypeVersion="6" ma:contentTypeDescription="Create a new document." ma:contentTypeScope="" ma:versionID="66ee7eecf51e07370f348c26ef7cbdb9">
  <xsd:schema xmlns:xsd="http://www.w3.org/2001/XMLSchema" xmlns:xs="http://www.w3.org/2001/XMLSchema" xmlns:p="http://schemas.microsoft.com/office/2006/metadata/properties" xmlns:ns2="a400e991-e328-4909-a20b-586a3e95021a" xmlns:ns3="7cba21d4-7744-440f-8d0e-c8a210e7da3e" targetNamespace="http://schemas.microsoft.com/office/2006/metadata/properties" ma:root="true" ma:fieldsID="09d45ed7f8a2aba8e86ceb88db805f0b" ns2:_="" ns3:_="">
    <xsd:import namespace="a400e991-e328-4909-a20b-586a3e95021a"/>
    <xsd:import namespace="7cba21d4-7744-440f-8d0e-c8a210e7da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0e991-e328-4909-a20b-586a3e950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ba21d4-7744-440f-8d0e-c8a210e7da3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651FCC-6B73-40EF-AA3C-001DDFFF2E6B}">
  <ds:schemaRefs>
    <ds:schemaRef ds:uri="7cba21d4-7744-440f-8d0e-c8a210e7da3e"/>
    <ds:schemaRef ds:uri="a400e991-e328-4909-a20b-586a3e950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3A2EEE-2E56-4170-AFF6-E2DE2E79D8C6}">
  <ds:schemaRefs>
    <ds:schemaRef ds:uri="http://schemas.microsoft.com/sharepoint/v3/contenttype/forms"/>
  </ds:schemaRefs>
</ds:datastoreItem>
</file>

<file path=customXml/itemProps3.xml><?xml version="1.0" encoding="utf-8"?>
<ds:datastoreItem xmlns:ds="http://schemas.openxmlformats.org/officeDocument/2006/customXml" ds:itemID="{120A0713-284B-42B3-8FCD-F1599DD610BD}">
  <ds:schemaRefs>
    <ds:schemaRef ds:uri="a400e991-e328-4909-a20b-586a3e95021a"/>
    <ds:schemaRef ds:uri="http://purl.org/dc/elements/1.1/"/>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7cba21d4-7744-440f-8d0e-c8a210e7da3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66</TotalTime>
  <Words>3335</Words>
  <Application>Microsoft Office PowerPoint</Application>
  <PresentationFormat>Widescreen</PresentationFormat>
  <Paragraphs>501</Paragraphs>
  <Slides>42</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Calibri</vt:lpstr>
      <vt:lpstr>Calibri Light</vt:lpstr>
      <vt:lpstr>Myriad Web Pro</vt:lpstr>
      <vt:lpstr>Wingdings</vt:lpstr>
      <vt:lpstr>Office Theme</vt:lpstr>
      <vt:lpstr>1_Office Theme</vt:lpstr>
      <vt:lpstr>2_Office Theme</vt:lpstr>
      <vt:lpstr>National Notifiable Diseases Surveillance System (NNDSS)  eSHARE August Webinar  </vt:lpstr>
      <vt:lpstr>Agenda</vt:lpstr>
      <vt:lpstr>NNDSS Updates and Announcements</vt:lpstr>
      <vt:lpstr>stat</vt:lpstr>
      <vt:lpstr>PHIN VADS Case View version 9: https://phinvads.cdc.gov/vads/ViewView.action?id=F7DBD780-2301-EC11-81A3-005056ABE2F0 Signs and Symptoms (COVID-19): https://phinvads.cdc.gov/vads/ViewValueSet.action?id=F536C648-DBFA-EB11-81A2-005056ABE2F0  Lab Test Type (COVID-19): https://phinvads.cdc.gov/vads/ViewValueSet.action?id=F3FCA5F0-DAFA-EB11-81A2-005056ABE2F0  Vaccine Type (NND): https://phinvads.cdc.gov/vads/ViewValueSet.action?id=0EA29DDB-8FFE-EB11-81A2-005056ABE2F0 Manufacturers of vaccines (MVX): https://phinvads.cdc.gov/vads/ViewValueSet.action?id=EA41E4FE-035D-4033-BF90-C95101AA0A0D </vt:lpstr>
      <vt:lpstr>MVPS Portal Open Forums</vt:lpstr>
      <vt:lpstr>Reconciliation Process for the National Notifiable Infectious Diseases and Conditions Annual Tables, 2020</vt:lpstr>
      <vt:lpstr>2020 Reconciliation Process Topics:</vt:lpstr>
      <vt:lpstr>What is NNDSS Reconciliation?</vt:lpstr>
      <vt:lpstr>2020 Reconciliation Production Calendar</vt:lpstr>
      <vt:lpstr>2020 Reconciliation Production Calendar (cont’d)</vt:lpstr>
      <vt:lpstr>Steps for Finalizing NNDSS Data</vt:lpstr>
      <vt:lpstr>Step 1: Reconciliation Kick-Off</vt:lpstr>
      <vt:lpstr>Step 2: Data Reconciliation</vt:lpstr>
      <vt:lpstr>Step 2: Data Reconciliation (cont’d)</vt:lpstr>
      <vt:lpstr>Final Steps: Finalizing Data and State Epi Sign-off</vt:lpstr>
      <vt:lpstr>Assistance with Reconciliation</vt:lpstr>
      <vt:lpstr>2020 Data Reconciliation Tips</vt:lpstr>
      <vt:lpstr>Steps for Finalizing Sexually Transmitted Diseases</vt:lpstr>
      <vt:lpstr>Sexually Transmitted Diseases</vt:lpstr>
      <vt:lpstr>Sexually Transmitted Diseases (cont’d)</vt:lpstr>
      <vt:lpstr>Sexually Transmitted Diseases (cont’d)</vt:lpstr>
      <vt:lpstr>2020 Reconciliation Data Tables</vt:lpstr>
      <vt:lpstr>2020 Reconciliation Tables for National Notifiable Infectious Diseases</vt:lpstr>
      <vt:lpstr>Reporting Exceptions</vt:lpstr>
      <vt:lpstr>Table 12. State-Specific Case Count by  Disease and Reporting Exception</vt:lpstr>
      <vt:lpstr>Table 2. State-Specific Case Count by  Case Status and Disease </vt:lpstr>
      <vt:lpstr>Example: Unformatted Excel Workbook, Table 2</vt:lpstr>
      <vt:lpstr>New Line List Available in MVPS</vt:lpstr>
      <vt:lpstr>Line List for Reconciliation</vt:lpstr>
      <vt:lpstr>New Reports &amp; Exports Section</vt:lpstr>
      <vt:lpstr>2020 NNDSS Aggregate COVID-19 Data Request</vt:lpstr>
      <vt:lpstr>Process for 2020 NNDSS COVID-19 Data</vt:lpstr>
      <vt:lpstr>COVID-19 Data for the 2020 Annual NNDSS Tables</vt:lpstr>
      <vt:lpstr>Combined Race and Ethnicity Categories</vt:lpstr>
      <vt:lpstr>Race Categories</vt:lpstr>
      <vt:lpstr>Epi Info™ Web Form for 2020 Final NNDSS COVID-19 Aggregate Data</vt:lpstr>
      <vt:lpstr>Epi Info™ Web Form</vt:lpstr>
      <vt:lpstr>CDC Review of Final Counts</vt:lpstr>
      <vt:lpstr>Timeline for the 2020 Final NNDSS COVID-19 Aggregate Data</vt:lpstr>
      <vt:lpstr>Questions?</vt:lpstr>
      <vt:lpstr>Next NNDSS Webinar: September 21, 2021</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August 24, 2021</dc:title>
  <dc:subject>Kick-off eSHARE webinar for annual reconciliation of 2020 NNDSS data and NNDSS collection of final aggregate 2020 coronavirus disease 2019 (COVID-19) case counts</dc:subject>
  <dc:creator>CDC</dc:creator>
  <cp:keywords>eSHARE, NNDSS, National Notifiable Diseases Surveillance System, Data Reconciliation,Case Notification Activities, Line List, NNDSS Data Reconciliation, Tables for National Notifiable Infectious Diseases, Data Processing, MVPS, Message, Validation,Provisioning, and Processing System, NETSS, National Electronic Telecommunication System for Surveillance, Low-Incidence, Case verification process, Coronavirus disease 2019, COVID-19, Aggregate, Signs and Symptoms, Version 9, Lab Test Type,Vaccine Type NND, Manufacturers of Vaccines, MVX, Conditions, sexually transmitted diseases, STD, data, production calendar, jurisdictions, State/Territorial Epidemiologists, case counts, CDC Wonder, event code lists, Secure Access Management Services, SAMS, MVPS Portal, Year to date, YTD, user access, NEDSS Base System, NBS, PHIN MS, PHIN Messaging System, Help Desk, DMR, Data Managementm and Reporting, State Epi, 2020 reporting exceptions, lock, unlock, STD conditions, Reconciliation Tips, Office of Management and Budget, OMB, program-specific variables, Import Status, Race/Ethnicity, disease, "unknown", reporting county, county of residence, not reportable, data elements, exports, confirmed, probable, aggregate counts, final counts, total cases, NNDSS annual tables, Epi Info, Web Form, COVID-19 data,   </cp:keywords>
  <cp:lastModifiedBy>Laspina, Michael (CDC/DDPHSS/CSELS/DHIS)</cp:lastModifiedBy>
  <cp:revision>4</cp:revision>
  <dcterms:created xsi:type="dcterms:W3CDTF">2021-04-27T17:41:47Z</dcterms:created>
  <dcterms:modified xsi:type="dcterms:W3CDTF">2021-08-26T15:08:13Z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2021-07-12T15:15:58Z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df4698a7-ed6e-4ed3-b81e-23c469aa68e1</vt:lpwstr>
  </property>
  <property fmtid="{D5CDD505-2E9C-101B-9397-08002B2CF9AE}" pid="8" name="MSIP_Label_7b94a7b8-f06c-4dfe-bdcc-9b548fd58c31_ContentBits">
    <vt:lpwstr>0</vt:lpwstr>
  </property>
  <property fmtid="{D5CDD505-2E9C-101B-9397-08002B2CF9AE}" pid="9" name="ContentTypeId">
    <vt:lpwstr>0x010100C1EB0047B917F44A9DD22EA00C4953F7</vt:lpwstr>
  </property>
</Properties>
</file>