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Lst>
  <p:notesMasterIdLst>
    <p:notesMasterId r:id="rId123"/>
  </p:notesMasterIdLst>
  <p:sldIdLst>
    <p:sldId id="262" r:id="rId6"/>
    <p:sldId id="258" r:id="rId7"/>
    <p:sldId id="279" r:id="rId8"/>
    <p:sldId id="4695" r:id="rId9"/>
    <p:sldId id="4967" r:id="rId10"/>
    <p:sldId id="280" r:id="rId11"/>
    <p:sldId id="4966" r:id="rId12"/>
    <p:sldId id="267" r:id="rId13"/>
    <p:sldId id="270" r:id="rId14"/>
    <p:sldId id="298" r:id="rId15"/>
    <p:sldId id="299" r:id="rId16"/>
    <p:sldId id="269" r:id="rId17"/>
    <p:sldId id="300" r:id="rId18"/>
    <p:sldId id="261" r:id="rId19"/>
    <p:sldId id="271" r:id="rId20"/>
    <p:sldId id="301" r:id="rId21"/>
    <p:sldId id="302" r:id="rId22"/>
    <p:sldId id="4970" r:id="rId23"/>
    <p:sldId id="4862" r:id="rId24"/>
    <p:sldId id="4863" r:id="rId25"/>
    <p:sldId id="4864" r:id="rId26"/>
    <p:sldId id="4866" r:id="rId27"/>
    <p:sldId id="4867" r:id="rId28"/>
    <p:sldId id="4933" r:id="rId29"/>
    <p:sldId id="4868" r:id="rId30"/>
    <p:sldId id="4869" r:id="rId31"/>
    <p:sldId id="4870" r:id="rId32"/>
    <p:sldId id="4926" r:id="rId33"/>
    <p:sldId id="4934" r:id="rId34"/>
    <p:sldId id="4871" r:id="rId35"/>
    <p:sldId id="4872" r:id="rId36"/>
    <p:sldId id="4873" r:id="rId37"/>
    <p:sldId id="4874" r:id="rId38"/>
    <p:sldId id="4875" r:id="rId39"/>
    <p:sldId id="4876" r:id="rId40"/>
    <p:sldId id="4877" r:id="rId41"/>
    <p:sldId id="4878" r:id="rId42"/>
    <p:sldId id="4879" r:id="rId43"/>
    <p:sldId id="4880" r:id="rId44"/>
    <p:sldId id="4890" r:id="rId45"/>
    <p:sldId id="4881" r:id="rId46"/>
    <p:sldId id="4889" r:id="rId47"/>
    <p:sldId id="4882" r:id="rId48"/>
    <p:sldId id="4883" r:id="rId49"/>
    <p:sldId id="4884" r:id="rId50"/>
    <p:sldId id="4885" r:id="rId51"/>
    <p:sldId id="4865" r:id="rId52"/>
    <p:sldId id="4886" r:id="rId53"/>
    <p:sldId id="4887" r:id="rId54"/>
    <p:sldId id="4888" r:id="rId55"/>
    <p:sldId id="4891" r:id="rId56"/>
    <p:sldId id="4922" r:id="rId57"/>
    <p:sldId id="4892" r:id="rId58"/>
    <p:sldId id="4936" r:id="rId59"/>
    <p:sldId id="4937" r:id="rId60"/>
    <p:sldId id="4893" r:id="rId61"/>
    <p:sldId id="4894" r:id="rId62"/>
    <p:sldId id="4895" r:id="rId63"/>
    <p:sldId id="4896" r:id="rId64"/>
    <p:sldId id="4897" r:id="rId65"/>
    <p:sldId id="4898" r:id="rId66"/>
    <p:sldId id="4899" r:id="rId67"/>
    <p:sldId id="4927" r:id="rId68"/>
    <p:sldId id="272" r:id="rId69"/>
    <p:sldId id="273" r:id="rId70"/>
    <p:sldId id="4938" r:id="rId71"/>
    <p:sldId id="4900" r:id="rId72"/>
    <p:sldId id="4901" r:id="rId73"/>
    <p:sldId id="4908" r:id="rId74"/>
    <p:sldId id="4904" r:id="rId75"/>
    <p:sldId id="275" r:id="rId76"/>
    <p:sldId id="4905" r:id="rId77"/>
    <p:sldId id="4906" r:id="rId78"/>
    <p:sldId id="4907" r:id="rId79"/>
    <p:sldId id="282" r:id="rId80"/>
    <p:sldId id="4909" r:id="rId81"/>
    <p:sldId id="4910" r:id="rId82"/>
    <p:sldId id="4911" r:id="rId83"/>
    <p:sldId id="4912" r:id="rId84"/>
    <p:sldId id="4913" r:id="rId85"/>
    <p:sldId id="4914" r:id="rId86"/>
    <p:sldId id="4915" r:id="rId87"/>
    <p:sldId id="4916" r:id="rId88"/>
    <p:sldId id="4917" r:id="rId89"/>
    <p:sldId id="4918" r:id="rId90"/>
    <p:sldId id="4919" r:id="rId91"/>
    <p:sldId id="4920" r:id="rId92"/>
    <p:sldId id="4921" r:id="rId93"/>
    <p:sldId id="4928" r:id="rId94"/>
    <p:sldId id="4929" r:id="rId95"/>
    <p:sldId id="4930" r:id="rId96"/>
    <p:sldId id="4931" r:id="rId97"/>
    <p:sldId id="4932" r:id="rId98"/>
    <p:sldId id="4939" r:id="rId99"/>
    <p:sldId id="4941" r:id="rId100"/>
    <p:sldId id="4942" r:id="rId101"/>
    <p:sldId id="4968" r:id="rId102"/>
    <p:sldId id="4943" r:id="rId103"/>
    <p:sldId id="4944" r:id="rId104"/>
    <p:sldId id="4945" r:id="rId105"/>
    <p:sldId id="4948" r:id="rId106"/>
    <p:sldId id="4946" r:id="rId107"/>
    <p:sldId id="4969" r:id="rId108"/>
    <p:sldId id="4940" r:id="rId109"/>
    <p:sldId id="4954" r:id="rId110"/>
    <p:sldId id="4955" r:id="rId111"/>
    <p:sldId id="4974" r:id="rId112"/>
    <p:sldId id="4975" r:id="rId113"/>
    <p:sldId id="4959" r:id="rId114"/>
    <p:sldId id="290" r:id="rId115"/>
    <p:sldId id="4960" r:id="rId116"/>
    <p:sldId id="4972" r:id="rId117"/>
    <p:sldId id="4961" r:id="rId118"/>
    <p:sldId id="4973" r:id="rId119"/>
    <p:sldId id="291" r:id="rId120"/>
    <p:sldId id="278" r:id="rId121"/>
    <p:sldId id="259"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Carter" initials="KC" lastIdx="38" clrIdx="0">
    <p:extLst>
      <p:ext uri="{19B8F6BF-5375-455C-9EA6-DF929625EA0E}">
        <p15:presenceInfo xmlns:p15="http://schemas.microsoft.com/office/powerpoint/2012/main" userId="c9d4980b7e5c8fe6" providerId="Windows Live"/>
      </p:ext>
    </p:extLst>
  </p:cmAuthor>
  <p:cmAuthor id="2" name="Landon, Alexander (CDC/DDPHSS/CSELS/DHIS)" initials="LA(" lastIdx="67" clrIdx="1">
    <p:extLst>
      <p:ext uri="{19B8F6BF-5375-455C-9EA6-DF929625EA0E}">
        <p15:presenceInfo xmlns:p15="http://schemas.microsoft.com/office/powerpoint/2012/main" userId="S::vvs8@cdc.gov::b09320f4-f070-4dda-b5ce-579581d3ab09" providerId="AD"/>
      </p:ext>
    </p:extLst>
  </p:cmAuthor>
  <p:cmAuthor id="3" name="Karen Carter" initials="KC [2]" lastIdx="28" clrIdx="2">
    <p:extLst>
      <p:ext uri="{19B8F6BF-5375-455C-9EA6-DF929625EA0E}">
        <p15:presenceInfo xmlns:p15="http://schemas.microsoft.com/office/powerpoint/2012/main" userId="S::qqg9@cdc.gov::fe854721-d07f-44f9-977c-55d14e1c6f28" providerId="AD"/>
      </p:ext>
    </p:extLst>
  </p:cmAuthor>
  <p:cmAuthor id="4" name="Robinson, Tamara (CDC/DDPHSS/CSELS/DHIS) (CTR)" initials="R(" lastIdx="5" clrIdx="3">
    <p:extLst>
      <p:ext uri="{19B8F6BF-5375-455C-9EA6-DF929625EA0E}">
        <p15:presenceInfo xmlns:p15="http://schemas.microsoft.com/office/powerpoint/2012/main" userId="S::okf9@cdc.gov::a16a7704-10a4-405e-9d16-ecfeead0d373" providerId="AD"/>
      </p:ext>
    </p:extLst>
  </p:cmAuthor>
  <p:cmAuthor id="5" name="Tack, Danielle (CDC/DDPHSS/CSELS/DHIS)" initials="T(" lastIdx="9" clrIdx="4">
    <p:extLst>
      <p:ext uri="{19B8F6BF-5375-455C-9EA6-DF929625EA0E}">
        <p15:presenceInfo xmlns:p15="http://schemas.microsoft.com/office/powerpoint/2012/main" userId="S::dot7@cdc.gov::c466bcf8-0f3d-4789-a510-d6af4bb59968" providerId="AD"/>
      </p:ext>
    </p:extLst>
  </p:cmAuthor>
  <p:cmAuthor id="6" name="Chapman, Sandy (CDC/DDPHSS/CSELS/DHIS)" initials="CS(" lastIdx="5" clrIdx="5">
    <p:extLst>
      <p:ext uri="{19B8F6BF-5375-455C-9EA6-DF929625EA0E}">
        <p15:presenceInfo xmlns:p15="http://schemas.microsoft.com/office/powerpoint/2012/main" userId="S::ssc3@cdc.gov::f874a472-0440-44cc-a80c-4475292ad116" providerId="AD"/>
      </p:ext>
    </p:extLst>
  </p:cmAuthor>
  <p:cmAuthor id="7" name="Helmus, Lesliann E. (CDC/DDPHSS/CSELS/DHIS)" initials="H(" lastIdx="23" clrIdx="6">
    <p:extLst>
      <p:ext uri="{19B8F6BF-5375-455C-9EA6-DF929625EA0E}">
        <p15:presenceInfo xmlns:p15="http://schemas.microsoft.com/office/powerpoint/2012/main" userId="S::lth7@cdc.gov::146eb41b-cd7a-4845-8c9f-18d5f43d2d11" providerId="AD"/>
      </p:ext>
    </p:extLst>
  </p:cmAuthor>
  <p:cmAuthor id="8" name="Hightower, Calvin (CDC/DDPHSS/CSELS/DHIS)" initials="H(" lastIdx="1" clrIdx="7">
    <p:extLst>
      <p:ext uri="{19B8F6BF-5375-455C-9EA6-DF929625EA0E}">
        <p15:presenceInfo xmlns:p15="http://schemas.microsoft.com/office/powerpoint/2012/main" userId="S::cih2@cdc.gov::c5972cbf-a28b-4ec3-8aeb-5856303b0cce" providerId="AD"/>
      </p:ext>
    </p:extLst>
  </p:cmAuthor>
  <p:cmAuthor id="9" name="Kuehl, Andrew (CDC/DDPHSS/CSELS/DHIS)" initials="K(" lastIdx="8" clrIdx="8">
    <p:extLst>
      <p:ext uri="{19B8F6BF-5375-455C-9EA6-DF929625EA0E}">
        <p15:presenceInfo xmlns:p15="http://schemas.microsoft.com/office/powerpoint/2012/main" userId="S::vhi6@cdc.gov::df8d8e7b-d269-42a8-ba06-906f5adfad6f" providerId="AD"/>
      </p:ext>
    </p:extLst>
  </p:cmAuthor>
  <p:cmAuthor id="10" name="Johnston, Sara (CDC/DDPHSS/CSELS/DHIS)" initials="JS(" lastIdx="20" clrIdx="9">
    <p:extLst>
      <p:ext uri="{19B8F6BF-5375-455C-9EA6-DF929625EA0E}">
        <p15:presenceInfo xmlns:p15="http://schemas.microsoft.com/office/powerpoint/2012/main" userId="S::vqg0@cdc.gov::bd0c3462-f13f-4b10-85a9-b365bf88e3bf" providerId="AD"/>
      </p:ext>
    </p:extLst>
  </p:cmAuthor>
  <p:cmAuthor id="11" name="Hoover, Michele (CDC/DDPHSS/CSELS/DHIS)" initials="H(" lastIdx="2" clrIdx="10">
    <p:extLst>
      <p:ext uri="{19B8F6BF-5375-455C-9EA6-DF929625EA0E}">
        <p15:presenceInfo xmlns:p15="http://schemas.microsoft.com/office/powerpoint/2012/main" userId="S::mlh5@cdc.gov::9a9dd205-6d81-4b23-a69a-9c182c4f18af" providerId="AD"/>
      </p:ext>
    </p:extLst>
  </p:cmAuthor>
  <p:cmAuthor id="12" name="Strine, Tara (CDC/DDPHSS/CSELS/DHIS)" initials="S(" lastIdx="3" clrIdx="11">
    <p:extLst>
      <p:ext uri="{19B8F6BF-5375-455C-9EA6-DF929625EA0E}">
        <p15:presenceInfo xmlns:p15="http://schemas.microsoft.com/office/powerpoint/2012/main" userId="S::tws2@cdc.gov::6fc4a39f-cf14-4db1-9fb9-b5c6a3a91a6e" providerId="AD"/>
      </p:ext>
    </p:extLst>
  </p:cmAuthor>
  <p:cmAuthor id="13" name="Bastin, Lisa H. (CDC/DDPHSS/CSELS/DHIS)" initials="BLH(" lastIdx="2" clrIdx="12">
    <p:extLst>
      <p:ext uri="{19B8F6BF-5375-455C-9EA6-DF929625EA0E}">
        <p15:presenceInfo xmlns:p15="http://schemas.microsoft.com/office/powerpoint/2012/main" userId="S::gnh1@cdc.gov::6fdd4b8c-193e-4084-8c4c-6d1bdda075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F395F"/>
    <a:srgbClr val="C4D9D2"/>
    <a:srgbClr val="656F77"/>
    <a:srgbClr val="9FC5E8"/>
    <a:srgbClr val="90BCE4"/>
    <a:srgbClr val="55585C"/>
    <a:srgbClr val="00606B"/>
    <a:srgbClr val="714E64"/>
    <a:srgbClr val="CFD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89072-DE57-475C-91D1-2396DF972971}" v="10" dt="2021-08-10T19:32:10.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79" d="100"/>
          <a:sy n="79" d="100"/>
        </p:scale>
        <p:origin x="17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commentAuthors" Target="commentAuthors.xml"/><Relationship Id="rId129"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AB192-F6EB-5748-BDB7-81C86C94E493}" type="datetimeFigureOut">
              <a:rPr lang="en-US" smtClean="0"/>
              <a:t>8/12/2021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8C187-15C4-A94F-920B-A1D109E99768}" type="slidenum">
              <a:rPr lang="en-US" smtClean="0"/>
              <a:t>‹#›</a:t>
            </a:fld>
            <a:endParaRPr lang="en-US" dirty="0"/>
          </a:p>
        </p:txBody>
      </p:sp>
    </p:spTree>
    <p:extLst>
      <p:ext uri="{BB962C8B-B14F-4D97-AF65-F5344CB8AC3E}">
        <p14:creationId xmlns:p14="http://schemas.microsoft.com/office/powerpoint/2010/main" val="198230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a:t>
            </a:fld>
            <a:endParaRPr lang="en-US" dirty="0"/>
          </a:p>
        </p:txBody>
      </p:sp>
    </p:spTree>
    <p:extLst>
      <p:ext uri="{BB962C8B-B14F-4D97-AF65-F5344CB8AC3E}">
        <p14:creationId xmlns:p14="http://schemas.microsoft.com/office/powerpoint/2010/main" val="167050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21</a:t>
            </a:fld>
            <a:endParaRPr lang="en-US" dirty="0"/>
          </a:p>
        </p:txBody>
      </p:sp>
    </p:spTree>
    <p:extLst>
      <p:ext uri="{BB962C8B-B14F-4D97-AF65-F5344CB8AC3E}">
        <p14:creationId xmlns:p14="http://schemas.microsoft.com/office/powerpoint/2010/main" val="345989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22</a:t>
            </a:fld>
            <a:endParaRPr lang="en-US" dirty="0"/>
          </a:p>
        </p:txBody>
      </p:sp>
    </p:spTree>
    <p:extLst>
      <p:ext uri="{BB962C8B-B14F-4D97-AF65-F5344CB8AC3E}">
        <p14:creationId xmlns:p14="http://schemas.microsoft.com/office/powerpoint/2010/main" val="2199741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23</a:t>
            </a:fld>
            <a:endParaRPr lang="en-US" dirty="0"/>
          </a:p>
        </p:txBody>
      </p:sp>
    </p:spTree>
    <p:extLst>
      <p:ext uri="{BB962C8B-B14F-4D97-AF65-F5344CB8AC3E}">
        <p14:creationId xmlns:p14="http://schemas.microsoft.com/office/powerpoint/2010/main" val="1732804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28</a:t>
            </a:fld>
            <a:endParaRPr lang="en-US" dirty="0"/>
          </a:p>
        </p:txBody>
      </p:sp>
    </p:spTree>
    <p:extLst>
      <p:ext uri="{BB962C8B-B14F-4D97-AF65-F5344CB8AC3E}">
        <p14:creationId xmlns:p14="http://schemas.microsoft.com/office/powerpoint/2010/main" val="4230704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29</a:t>
            </a:fld>
            <a:endParaRPr lang="en-US" dirty="0"/>
          </a:p>
        </p:txBody>
      </p:sp>
    </p:spTree>
    <p:extLst>
      <p:ext uri="{BB962C8B-B14F-4D97-AF65-F5344CB8AC3E}">
        <p14:creationId xmlns:p14="http://schemas.microsoft.com/office/powerpoint/2010/main" val="4151890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32</a:t>
            </a:fld>
            <a:endParaRPr lang="en-US" dirty="0"/>
          </a:p>
        </p:txBody>
      </p:sp>
    </p:spTree>
    <p:extLst>
      <p:ext uri="{BB962C8B-B14F-4D97-AF65-F5344CB8AC3E}">
        <p14:creationId xmlns:p14="http://schemas.microsoft.com/office/powerpoint/2010/main" val="3399833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33</a:t>
            </a:fld>
            <a:endParaRPr lang="en-US" dirty="0"/>
          </a:p>
        </p:txBody>
      </p:sp>
    </p:spTree>
    <p:extLst>
      <p:ext uri="{BB962C8B-B14F-4D97-AF65-F5344CB8AC3E}">
        <p14:creationId xmlns:p14="http://schemas.microsoft.com/office/powerpoint/2010/main" val="1796263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35</a:t>
            </a:fld>
            <a:endParaRPr lang="en-US" dirty="0"/>
          </a:p>
        </p:txBody>
      </p:sp>
    </p:spTree>
    <p:extLst>
      <p:ext uri="{BB962C8B-B14F-4D97-AF65-F5344CB8AC3E}">
        <p14:creationId xmlns:p14="http://schemas.microsoft.com/office/powerpoint/2010/main" val="166499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36</a:t>
            </a:fld>
            <a:endParaRPr lang="en-US" dirty="0"/>
          </a:p>
        </p:txBody>
      </p:sp>
    </p:spTree>
    <p:extLst>
      <p:ext uri="{BB962C8B-B14F-4D97-AF65-F5344CB8AC3E}">
        <p14:creationId xmlns:p14="http://schemas.microsoft.com/office/powerpoint/2010/main" val="349455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37</a:t>
            </a:fld>
            <a:endParaRPr lang="en-US" dirty="0"/>
          </a:p>
        </p:txBody>
      </p:sp>
    </p:spTree>
    <p:extLst>
      <p:ext uri="{BB962C8B-B14F-4D97-AF65-F5344CB8AC3E}">
        <p14:creationId xmlns:p14="http://schemas.microsoft.com/office/powerpoint/2010/main" val="302700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2</a:t>
            </a:fld>
            <a:endParaRPr lang="en-US" dirty="0"/>
          </a:p>
        </p:txBody>
      </p:sp>
    </p:spTree>
    <p:extLst>
      <p:ext uri="{BB962C8B-B14F-4D97-AF65-F5344CB8AC3E}">
        <p14:creationId xmlns:p14="http://schemas.microsoft.com/office/powerpoint/2010/main" val="3289267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40</a:t>
            </a:fld>
            <a:endParaRPr lang="en-US" dirty="0"/>
          </a:p>
        </p:txBody>
      </p:sp>
    </p:spTree>
    <p:extLst>
      <p:ext uri="{BB962C8B-B14F-4D97-AF65-F5344CB8AC3E}">
        <p14:creationId xmlns:p14="http://schemas.microsoft.com/office/powerpoint/2010/main" val="2297521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41</a:t>
            </a:fld>
            <a:endParaRPr lang="en-US" dirty="0"/>
          </a:p>
        </p:txBody>
      </p:sp>
    </p:spTree>
    <p:extLst>
      <p:ext uri="{BB962C8B-B14F-4D97-AF65-F5344CB8AC3E}">
        <p14:creationId xmlns:p14="http://schemas.microsoft.com/office/powerpoint/2010/main" val="1197010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42</a:t>
            </a:fld>
            <a:endParaRPr lang="en-US" dirty="0"/>
          </a:p>
        </p:txBody>
      </p:sp>
    </p:spTree>
    <p:extLst>
      <p:ext uri="{BB962C8B-B14F-4D97-AF65-F5344CB8AC3E}">
        <p14:creationId xmlns:p14="http://schemas.microsoft.com/office/powerpoint/2010/main" val="2910997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47</a:t>
            </a:fld>
            <a:endParaRPr lang="en-US" dirty="0"/>
          </a:p>
        </p:txBody>
      </p:sp>
    </p:spTree>
    <p:extLst>
      <p:ext uri="{BB962C8B-B14F-4D97-AF65-F5344CB8AC3E}">
        <p14:creationId xmlns:p14="http://schemas.microsoft.com/office/powerpoint/2010/main" val="1664795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53</a:t>
            </a:fld>
            <a:endParaRPr lang="en-US" dirty="0"/>
          </a:p>
        </p:txBody>
      </p:sp>
    </p:spTree>
    <p:extLst>
      <p:ext uri="{BB962C8B-B14F-4D97-AF65-F5344CB8AC3E}">
        <p14:creationId xmlns:p14="http://schemas.microsoft.com/office/powerpoint/2010/main" val="3438342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54</a:t>
            </a:fld>
            <a:endParaRPr lang="en-US" dirty="0"/>
          </a:p>
        </p:txBody>
      </p:sp>
    </p:spTree>
    <p:extLst>
      <p:ext uri="{BB962C8B-B14F-4D97-AF65-F5344CB8AC3E}">
        <p14:creationId xmlns:p14="http://schemas.microsoft.com/office/powerpoint/2010/main" val="285011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55</a:t>
            </a:fld>
            <a:endParaRPr lang="en-US" dirty="0"/>
          </a:p>
        </p:txBody>
      </p:sp>
    </p:spTree>
    <p:extLst>
      <p:ext uri="{BB962C8B-B14F-4D97-AF65-F5344CB8AC3E}">
        <p14:creationId xmlns:p14="http://schemas.microsoft.com/office/powerpoint/2010/main" val="2504013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61</a:t>
            </a:fld>
            <a:endParaRPr lang="en-US" dirty="0"/>
          </a:p>
        </p:txBody>
      </p:sp>
    </p:spTree>
    <p:extLst>
      <p:ext uri="{BB962C8B-B14F-4D97-AF65-F5344CB8AC3E}">
        <p14:creationId xmlns:p14="http://schemas.microsoft.com/office/powerpoint/2010/main" val="2304143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62</a:t>
            </a:fld>
            <a:endParaRPr lang="en-US" dirty="0"/>
          </a:p>
        </p:txBody>
      </p:sp>
    </p:spTree>
    <p:extLst>
      <p:ext uri="{BB962C8B-B14F-4D97-AF65-F5344CB8AC3E}">
        <p14:creationId xmlns:p14="http://schemas.microsoft.com/office/powerpoint/2010/main" val="3242373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63</a:t>
            </a:fld>
            <a:endParaRPr lang="en-US" dirty="0"/>
          </a:p>
        </p:txBody>
      </p:sp>
    </p:spTree>
    <p:extLst>
      <p:ext uri="{BB962C8B-B14F-4D97-AF65-F5344CB8AC3E}">
        <p14:creationId xmlns:p14="http://schemas.microsoft.com/office/powerpoint/2010/main" val="403560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F6D08-AA4D-4E4A-BC5A-6638DFC69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914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65</a:t>
            </a:fld>
            <a:endParaRPr lang="en-US" dirty="0"/>
          </a:p>
        </p:txBody>
      </p:sp>
    </p:spTree>
    <p:extLst>
      <p:ext uri="{BB962C8B-B14F-4D97-AF65-F5344CB8AC3E}">
        <p14:creationId xmlns:p14="http://schemas.microsoft.com/office/powerpoint/2010/main" val="1646752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66</a:t>
            </a:fld>
            <a:endParaRPr lang="en-US" dirty="0"/>
          </a:p>
        </p:txBody>
      </p:sp>
    </p:spTree>
    <p:extLst>
      <p:ext uri="{BB962C8B-B14F-4D97-AF65-F5344CB8AC3E}">
        <p14:creationId xmlns:p14="http://schemas.microsoft.com/office/powerpoint/2010/main" val="1943752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68</a:t>
            </a:fld>
            <a:endParaRPr lang="en-US" dirty="0"/>
          </a:p>
        </p:txBody>
      </p:sp>
    </p:spTree>
    <p:extLst>
      <p:ext uri="{BB962C8B-B14F-4D97-AF65-F5344CB8AC3E}">
        <p14:creationId xmlns:p14="http://schemas.microsoft.com/office/powerpoint/2010/main" val="2726947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69</a:t>
            </a:fld>
            <a:endParaRPr lang="en-US" dirty="0"/>
          </a:p>
        </p:txBody>
      </p:sp>
    </p:spTree>
    <p:extLst>
      <p:ext uri="{BB962C8B-B14F-4D97-AF65-F5344CB8AC3E}">
        <p14:creationId xmlns:p14="http://schemas.microsoft.com/office/powerpoint/2010/main" val="4170643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73</a:t>
            </a:fld>
            <a:endParaRPr lang="en-US" dirty="0"/>
          </a:p>
        </p:txBody>
      </p:sp>
    </p:spTree>
    <p:extLst>
      <p:ext uri="{BB962C8B-B14F-4D97-AF65-F5344CB8AC3E}">
        <p14:creationId xmlns:p14="http://schemas.microsoft.com/office/powerpoint/2010/main" val="1812737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74</a:t>
            </a:fld>
            <a:endParaRPr lang="en-US" dirty="0"/>
          </a:p>
        </p:txBody>
      </p:sp>
    </p:spTree>
    <p:extLst>
      <p:ext uri="{BB962C8B-B14F-4D97-AF65-F5344CB8AC3E}">
        <p14:creationId xmlns:p14="http://schemas.microsoft.com/office/powerpoint/2010/main" val="2943607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78</a:t>
            </a:fld>
            <a:endParaRPr lang="en-US" dirty="0"/>
          </a:p>
        </p:txBody>
      </p:sp>
    </p:spTree>
    <p:extLst>
      <p:ext uri="{BB962C8B-B14F-4D97-AF65-F5344CB8AC3E}">
        <p14:creationId xmlns:p14="http://schemas.microsoft.com/office/powerpoint/2010/main" val="1171008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80</a:t>
            </a:fld>
            <a:endParaRPr lang="en-US" dirty="0"/>
          </a:p>
        </p:txBody>
      </p:sp>
    </p:spTree>
    <p:extLst>
      <p:ext uri="{BB962C8B-B14F-4D97-AF65-F5344CB8AC3E}">
        <p14:creationId xmlns:p14="http://schemas.microsoft.com/office/powerpoint/2010/main" val="462625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86</a:t>
            </a:fld>
            <a:endParaRPr lang="en-US" dirty="0"/>
          </a:p>
        </p:txBody>
      </p:sp>
    </p:spTree>
    <p:extLst>
      <p:ext uri="{BB962C8B-B14F-4D97-AF65-F5344CB8AC3E}">
        <p14:creationId xmlns:p14="http://schemas.microsoft.com/office/powerpoint/2010/main" val="1339306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87</a:t>
            </a:fld>
            <a:endParaRPr lang="en-US" dirty="0"/>
          </a:p>
        </p:txBody>
      </p:sp>
    </p:spTree>
    <p:extLst>
      <p:ext uri="{BB962C8B-B14F-4D97-AF65-F5344CB8AC3E}">
        <p14:creationId xmlns:p14="http://schemas.microsoft.com/office/powerpoint/2010/main" val="589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9</a:t>
            </a:fld>
            <a:endParaRPr lang="en-US" dirty="0"/>
          </a:p>
        </p:txBody>
      </p:sp>
    </p:spTree>
    <p:extLst>
      <p:ext uri="{BB962C8B-B14F-4D97-AF65-F5344CB8AC3E}">
        <p14:creationId xmlns:p14="http://schemas.microsoft.com/office/powerpoint/2010/main" val="1786426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90</a:t>
            </a:fld>
            <a:endParaRPr lang="en-US" dirty="0"/>
          </a:p>
        </p:txBody>
      </p:sp>
    </p:spTree>
    <p:extLst>
      <p:ext uri="{BB962C8B-B14F-4D97-AF65-F5344CB8AC3E}">
        <p14:creationId xmlns:p14="http://schemas.microsoft.com/office/powerpoint/2010/main" val="3214572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95</a:t>
            </a:fld>
            <a:endParaRPr lang="en-US" dirty="0"/>
          </a:p>
        </p:txBody>
      </p:sp>
    </p:spTree>
    <p:extLst>
      <p:ext uri="{BB962C8B-B14F-4D97-AF65-F5344CB8AC3E}">
        <p14:creationId xmlns:p14="http://schemas.microsoft.com/office/powerpoint/2010/main" val="569798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97</a:t>
            </a:fld>
            <a:endParaRPr lang="en-US" dirty="0"/>
          </a:p>
        </p:txBody>
      </p:sp>
    </p:spTree>
    <p:extLst>
      <p:ext uri="{BB962C8B-B14F-4D97-AF65-F5344CB8AC3E}">
        <p14:creationId xmlns:p14="http://schemas.microsoft.com/office/powerpoint/2010/main" val="728095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p:txBody>
      </p:sp>
      <p:sp>
        <p:nvSpPr>
          <p:cNvPr id="4" name="Slide Number Placeholder 3"/>
          <p:cNvSpPr>
            <a:spLocks noGrp="1"/>
          </p:cNvSpPr>
          <p:nvPr>
            <p:ph type="sldNum" sz="quarter" idx="5"/>
          </p:nvPr>
        </p:nvSpPr>
        <p:spPr/>
        <p:txBody>
          <a:bodyPr/>
          <a:lstStyle/>
          <a:p>
            <a:fld id="{A218C187-15C4-A94F-920B-A1D109E99768}" type="slidenum">
              <a:rPr lang="en-US" smtClean="0"/>
              <a:t>98</a:t>
            </a:fld>
            <a:endParaRPr lang="en-US" dirty="0"/>
          </a:p>
        </p:txBody>
      </p:sp>
    </p:spTree>
    <p:extLst>
      <p:ext uri="{BB962C8B-B14F-4D97-AF65-F5344CB8AC3E}">
        <p14:creationId xmlns:p14="http://schemas.microsoft.com/office/powerpoint/2010/main" val="66915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99</a:t>
            </a:fld>
            <a:endParaRPr lang="en-US" dirty="0"/>
          </a:p>
        </p:txBody>
      </p:sp>
    </p:spTree>
    <p:extLst>
      <p:ext uri="{BB962C8B-B14F-4D97-AF65-F5344CB8AC3E}">
        <p14:creationId xmlns:p14="http://schemas.microsoft.com/office/powerpoint/2010/main" val="291517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102</a:t>
            </a:fld>
            <a:endParaRPr lang="en-US" dirty="0"/>
          </a:p>
        </p:txBody>
      </p:sp>
    </p:spTree>
    <p:extLst>
      <p:ext uri="{BB962C8B-B14F-4D97-AF65-F5344CB8AC3E}">
        <p14:creationId xmlns:p14="http://schemas.microsoft.com/office/powerpoint/2010/main" val="1107928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106</a:t>
            </a:fld>
            <a:endParaRPr lang="en-US" dirty="0"/>
          </a:p>
        </p:txBody>
      </p:sp>
    </p:spTree>
    <p:extLst>
      <p:ext uri="{BB962C8B-B14F-4D97-AF65-F5344CB8AC3E}">
        <p14:creationId xmlns:p14="http://schemas.microsoft.com/office/powerpoint/2010/main" val="2281882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108</a:t>
            </a:fld>
            <a:endParaRPr lang="en-US" dirty="0"/>
          </a:p>
        </p:txBody>
      </p:sp>
    </p:spTree>
    <p:extLst>
      <p:ext uri="{BB962C8B-B14F-4D97-AF65-F5344CB8AC3E}">
        <p14:creationId xmlns:p14="http://schemas.microsoft.com/office/powerpoint/2010/main" val="3871449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109</a:t>
            </a:fld>
            <a:endParaRPr lang="en-US" dirty="0"/>
          </a:p>
        </p:txBody>
      </p:sp>
    </p:spTree>
    <p:extLst>
      <p:ext uri="{BB962C8B-B14F-4D97-AF65-F5344CB8AC3E}">
        <p14:creationId xmlns:p14="http://schemas.microsoft.com/office/powerpoint/2010/main" val="2239140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110</a:t>
            </a:fld>
            <a:endParaRPr lang="en-US" dirty="0"/>
          </a:p>
        </p:txBody>
      </p:sp>
    </p:spTree>
    <p:extLst>
      <p:ext uri="{BB962C8B-B14F-4D97-AF65-F5344CB8AC3E}">
        <p14:creationId xmlns:p14="http://schemas.microsoft.com/office/powerpoint/2010/main" val="321553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a:t>
            </a:fld>
            <a:endParaRPr lang="en-US" dirty="0"/>
          </a:p>
        </p:txBody>
      </p:sp>
    </p:spTree>
    <p:extLst>
      <p:ext uri="{BB962C8B-B14F-4D97-AF65-F5344CB8AC3E}">
        <p14:creationId xmlns:p14="http://schemas.microsoft.com/office/powerpoint/2010/main" val="468666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111</a:t>
            </a:fld>
            <a:endParaRPr lang="en-US" dirty="0"/>
          </a:p>
        </p:txBody>
      </p:sp>
    </p:spTree>
    <p:extLst>
      <p:ext uri="{BB962C8B-B14F-4D97-AF65-F5344CB8AC3E}">
        <p14:creationId xmlns:p14="http://schemas.microsoft.com/office/powerpoint/2010/main" val="3892064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112</a:t>
            </a:fld>
            <a:endParaRPr lang="en-US" dirty="0"/>
          </a:p>
        </p:txBody>
      </p:sp>
    </p:spTree>
    <p:extLst>
      <p:ext uri="{BB962C8B-B14F-4D97-AF65-F5344CB8AC3E}">
        <p14:creationId xmlns:p14="http://schemas.microsoft.com/office/powerpoint/2010/main" val="1144705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114</a:t>
            </a:fld>
            <a:endParaRPr lang="en-US" dirty="0"/>
          </a:p>
        </p:txBody>
      </p:sp>
    </p:spTree>
    <p:extLst>
      <p:ext uri="{BB962C8B-B14F-4D97-AF65-F5344CB8AC3E}">
        <p14:creationId xmlns:p14="http://schemas.microsoft.com/office/powerpoint/2010/main" val="14175814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115</a:t>
            </a:fld>
            <a:endParaRPr lang="en-US" dirty="0"/>
          </a:p>
        </p:txBody>
      </p:sp>
    </p:spTree>
    <p:extLst>
      <p:ext uri="{BB962C8B-B14F-4D97-AF65-F5344CB8AC3E}">
        <p14:creationId xmlns:p14="http://schemas.microsoft.com/office/powerpoint/2010/main" val="3762600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116</a:t>
            </a:fld>
            <a:endParaRPr lang="en-US" dirty="0"/>
          </a:p>
        </p:txBody>
      </p:sp>
    </p:spTree>
    <p:extLst>
      <p:ext uri="{BB962C8B-B14F-4D97-AF65-F5344CB8AC3E}">
        <p14:creationId xmlns:p14="http://schemas.microsoft.com/office/powerpoint/2010/main" val="918955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117</a:t>
            </a:fld>
            <a:endParaRPr lang="en-US" dirty="0"/>
          </a:p>
        </p:txBody>
      </p:sp>
    </p:spTree>
    <p:extLst>
      <p:ext uri="{BB962C8B-B14F-4D97-AF65-F5344CB8AC3E}">
        <p14:creationId xmlns:p14="http://schemas.microsoft.com/office/powerpoint/2010/main" val="287446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14</a:t>
            </a:fld>
            <a:endParaRPr lang="en-US" dirty="0"/>
          </a:p>
        </p:txBody>
      </p:sp>
    </p:spTree>
    <p:extLst>
      <p:ext uri="{BB962C8B-B14F-4D97-AF65-F5344CB8AC3E}">
        <p14:creationId xmlns:p14="http://schemas.microsoft.com/office/powerpoint/2010/main" val="63283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16</a:t>
            </a:fld>
            <a:endParaRPr lang="en-US" dirty="0"/>
          </a:p>
        </p:txBody>
      </p:sp>
    </p:spTree>
    <p:extLst>
      <p:ext uri="{BB962C8B-B14F-4D97-AF65-F5344CB8AC3E}">
        <p14:creationId xmlns:p14="http://schemas.microsoft.com/office/powerpoint/2010/main" val="257755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18</a:t>
            </a:fld>
            <a:endParaRPr lang="en-US" dirty="0"/>
          </a:p>
        </p:txBody>
      </p:sp>
    </p:spTree>
    <p:extLst>
      <p:ext uri="{BB962C8B-B14F-4D97-AF65-F5344CB8AC3E}">
        <p14:creationId xmlns:p14="http://schemas.microsoft.com/office/powerpoint/2010/main" val="318968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8C187-15C4-A94F-920B-A1D109E99768}" type="slidenum">
              <a:rPr lang="en-US" smtClean="0"/>
              <a:t>20</a:t>
            </a:fld>
            <a:endParaRPr lang="en-US" dirty="0"/>
          </a:p>
        </p:txBody>
      </p:sp>
    </p:spTree>
    <p:extLst>
      <p:ext uri="{BB962C8B-B14F-4D97-AF65-F5344CB8AC3E}">
        <p14:creationId xmlns:p14="http://schemas.microsoft.com/office/powerpoint/2010/main" val="3197780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3F395F"/>
                </a:solidFill>
                <a:effectLst/>
                <a:latin typeface="Calibri" pitchFamily="34" charset="0"/>
              </a:defRPr>
            </a:lvl1pPr>
          </a:lstStyle>
          <a:p>
            <a:r>
              <a:rPr lang="en-US"/>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81BC0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a:p>
            <a:r>
              <a:rPr lang="en-US"/>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Event Title</a:t>
            </a:r>
          </a:p>
          <a:p>
            <a:pPr lvl="0"/>
            <a:r>
              <a:rPr lang="en-US"/>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
        <p:nvSpPr>
          <p:cNvPr id="18" name="Slide Number Placeholder 2">
            <a:extLst>
              <a:ext uri="{FF2B5EF4-FFF2-40B4-BE49-F238E27FC236}">
                <a16:creationId xmlns:a16="http://schemas.microsoft.com/office/drawing/2014/main" id="{90688596-B488-9D45-8C59-E7C67BF9841C}"/>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26993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spTree>
    <p:extLst>
      <p:ext uri="{BB962C8B-B14F-4D97-AF65-F5344CB8AC3E}">
        <p14:creationId xmlns:p14="http://schemas.microsoft.com/office/powerpoint/2010/main" val="112477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F395F"/>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grpSp>
        <p:nvGrpSpPr>
          <p:cNvPr id="27" name="Group 26">
            <a:extLst>
              <a:ext uri="{FF2B5EF4-FFF2-40B4-BE49-F238E27FC236}">
                <a16:creationId xmlns:a16="http://schemas.microsoft.com/office/drawing/2014/main" id="{C53344B6-9FDC-4F9B-9D85-E25B0383E348}"/>
              </a:ext>
            </a:extLst>
          </p:cNvPr>
          <p:cNvGrpSpPr/>
          <p:nvPr userDrawn="1"/>
        </p:nvGrpSpPr>
        <p:grpSpPr>
          <a:xfrm>
            <a:off x="0" y="6739363"/>
            <a:ext cx="12192000" cy="147710"/>
            <a:chOff x="0" y="6739363"/>
            <a:chExt cx="12192000" cy="147710"/>
          </a:xfrm>
        </p:grpSpPr>
        <p:sp>
          <p:nvSpPr>
            <p:cNvPr id="28" name="Rectangle 27">
              <a:extLst>
                <a:ext uri="{FF2B5EF4-FFF2-40B4-BE49-F238E27FC236}">
                  <a16:creationId xmlns:a16="http://schemas.microsoft.com/office/drawing/2014/main" id="{9185D118-92E5-446E-9669-F90175742BB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9" name="Rectangle 20">
              <a:extLst>
                <a:ext uri="{FF2B5EF4-FFF2-40B4-BE49-F238E27FC236}">
                  <a16:creationId xmlns:a16="http://schemas.microsoft.com/office/drawing/2014/main" id="{709BC1B2-0C87-4A18-9875-5B2C4A807198}"/>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0" name="Rectangle 29">
              <a:extLst>
                <a:ext uri="{FF2B5EF4-FFF2-40B4-BE49-F238E27FC236}">
                  <a16:creationId xmlns:a16="http://schemas.microsoft.com/office/drawing/2014/main" id="{355A8F4B-0B55-486E-A6F3-52A7F5CF7CCD}"/>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1" name="Rectangle 30">
              <a:extLst>
                <a:ext uri="{FF2B5EF4-FFF2-40B4-BE49-F238E27FC236}">
                  <a16:creationId xmlns:a16="http://schemas.microsoft.com/office/drawing/2014/main" id="{3D1AAB8B-8FF9-44A0-BD97-F796BBAE2F6E}"/>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2" name="Rectangle 31">
              <a:extLst>
                <a:ext uri="{FF2B5EF4-FFF2-40B4-BE49-F238E27FC236}">
                  <a16:creationId xmlns:a16="http://schemas.microsoft.com/office/drawing/2014/main" id="{8DE91F99-774C-467F-BFDE-FC2715B4B72F}"/>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3" name="Rectangle 32">
              <a:extLst>
                <a:ext uri="{FF2B5EF4-FFF2-40B4-BE49-F238E27FC236}">
                  <a16:creationId xmlns:a16="http://schemas.microsoft.com/office/drawing/2014/main" id="{A68C175C-7FDD-4897-946D-0F23D0D5FB61}"/>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Tree>
    <p:extLst>
      <p:ext uri="{BB962C8B-B14F-4D97-AF65-F5344CB8AC3E}">
        <p14:creationId xmlns:p14="http://schemas.microsoft.com/office/powerpoint/2010/main" val="137904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3F395F"/>
                </a:solidFill>
              </a:defRPr>
            </a:lvl1pPr>
            <a:lvl2pPr marL="290513" indent="-290513">
              <a:spcBef>
                <a:spcPts val="600"/>
              </a:spcBef>
              <a:spcAft>
                <a:spcPts val="600"/>
              </a:spcAft>
              <a:buClr>
                <a:srgbClr val="81BC00"/>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C5E5EDB-FC8D-4CB6-8904-B0AE8623FC3D}"/>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0" name="Slide Number Placeholder 2">
            <a:extLst>
              <a:ext uri="{FF2B5EF4-FFF2-40B4-BE49-F238E27FC236}">
                <a16:creationId xmlns:a16="http://schemas.microsoft.com/office/drawing/2014/main" id="{96A654BA-3720-CF46-8A1D-D11411308700}"/>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384426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3" name="Group 32">
            <a:extLst>
              <a:ext uri="{FF2B5EF4-FFF2-40B4-BE49-F238E27FC236}">
                <a16:creationId xmlns:a16="http://schemas.microsoft.com/office/drawing/2014/main" id="{6F72A2E2-6AF6-457E-A77B-6D0ADEBF2287}"/>
              </a:ext>
            </a:extLst>
          </p:cNvPr>
          <p:cNvGrpSpPr/>
          <p:nvPr userDrawn="1"/>
        </p:nvGrpSpPr>
        <p:grpSpPr>
          <a:xfrm>
            <a:off x="0" y="6739363"/>
            <a:ext cx="12192000" cy="147710"/>
            <a:chOff x="0" y="6739363"/>
            <a:chExt cx="12192000" cy="147710"/>
          </a:xfrm>
        </p:grpSpPr>
        <p:sp>
          <p:nvSpPr>
            <p:cNvPr id="34" name="Rectangle 33">
              <a:extLst>
                <a:ext uri="{FF2B5EF4-FFF2-40B4-BE49-F238E27FC236}">
                  <a16:creationId xmlns:a16="http://schemas.microsoft.com/office/drawing/2014/main" id="{744C733B-5D5B-4D9B-8F6D-C0CEB4A589C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5" name="Rectangle 20">
              <a:extLst>
                <a:ext uri="{FF2B5EF4-FFF2-40B4-BE49-F238E27FC236}">
                  <a16:creationId xmlns:a16="http://schemas.microsoft.com/office/drawing/2014/main" id="{F6B35C3F-F87A-45B0-81AD-F44450A63CBC}"/>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6" name="Rectangle 35">
              <a:extLst>
                <a:ext uri="{FF2B5EF4-FFF2-40B4-BE49-F238E27FC236}">
                  <a16:creationId xmlns:a16="http://schemas.microsoft.com/office/drawing/2014/main" id="{02C5C2A3-21DF-4BDC-817A-7918C5F8174E}"/>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7" name="Rectangle 36">
              <a:extLst>
                <a:ext uri="{FF2B5EF4-FFF2-40B4-BE49-F238E27FC236}">
                  <a16:creationId xmlns:a16="http://schemas.microsoft.com/office/drawing/2014/main" id="{B282F15E-C678-4B4E-8F45-5B4F512D2F1B}"/>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8" name="Rectangle 37">
              <a:extLst>
                <a:ext uri="{FF2B5EF4-FFF2-40B4-BE49-F238E27FC236}">
                  <a16:creationId xmlns:a16="http://schemas.microsoft.com/office/drawing/2014/main" id="{92771B69-B994-4A7E-BFB2-49DB9A55E21D}"/>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9" name="Rectangle 38">
              <a:extLst>
                <a:ext uri="{FF2B5EF4-FFF2-40B4-BE49-F238E27FC236}">
                  <a16:creationId xmlns:a16="http://schemas.microsoft.com/office/drawing/2014/main" id="{8E770738-F13C-4D7E-8847-00FB4E3E4B6C}"/>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2" name="Slide Number Placeholder 2">
            <a:extLst>
              <a:ext uri="{FF2B5EF4-FFF2-40B4-BE49-F238E27FC236}">
                <a16:creationId xmlns:a16="http://schemas.microsoft.com/office/drawing/2014/main" id="{84B85D9D-C599-674F-A384-DF0909002CF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a:t>
            </a:fld>
            <a:endParaRPr lang="en-US" dirty="0"/>
          </a:p>
        </p:txBody>
      </p:sp>
    </p:spTree>
    <p:extLst>
      <p:ext uri="{BB962C8B-B14F-4D97-AF65-F5344CB8AC3E}">
        <p14:creationId xmlns:p14="http://schemas.microsoft.com/office/powerpoint/2010/main" val="94609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spTree>
    <p:extLst>
      <p:ext uri="{BB962C8B-B14F-4D97-AF65-F5344CB8AC3E}">
        <p14:creationId xmlns:p14="http://schemas.microsoft.com/office/powerpoint/2010/main" val="87629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3F395F"/>
                </a:solidFill>
                <a:effectLst/>
                <a:latin typeface="Calibri" pitchFamily="34" charset="0"/>
              </a:defRPr>
            </a:lvl1pPr>
          </a:lstStyle>
          <a:p>
            <a:r>
              <a:rPr lang="en-US"/>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81BC0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Presenter’s Name</a:t>
            </a:r>
          </a:p>
          <a:p>
            <a:r>
              <a:rPr lang="en-US"/>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Event Title</a:t>
            </a:r>
          </a:p>
          <a:p>
            <a:pPr lvl="0"/>
            <a:r>
              <a:rPr lang="en-US"/>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324973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F395F"/>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grpSp>
        <p:nvGrpSpPr>
          <p:cNvPr id="27" name="Group 26">
            <a:extLst>
              <a:ext uri="{FF2B5EF4-FFF2-40B4-BE49-F238E27FC236}">
                <a16:creationId xmlns:a16="http://schemas.microsoft.com/office/drawing/2014/main" id="{C53344B6-9FDC-4F9B-9D85-E25B0383E348}"/>
              </a:ext>
            </a:extLst>
          </p:cNvPr>
          <p:cNvGrpSpPr/>
          <p:nvPr userDrawn="1"/>
        </p:nvGrpSpPr>
        <p:grpSpPr>
          <a:xfrm>
            <a:off x="0" y="6739363"/>
            <a:ext cx="12192000" cy="147710"/>
            <a:chOff x="0" y="6739363"/>
            <a:chExt cx="12192000" cy="147710"/>
          </a:xfrm>
        </p:grpSpPr>
        <p:sp>
          <p:nvSpPr>
            <p:cNvPr id="28" name="Rectangle 27">
              <a:extLst>
                <a:ext uri="{FF2B5EF4-FFF2-40B4-BE49-F238E27FC236}">
                  <a16:creationId xmlns:a16="http://schemas.microsoft.com/office/drawing/2014/main" id="{9185D118-92E5-446E-9669-F90175742BB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9" name="Rectangle 20">
              <a:extLst>
                <a:ext uri="{FF2B5EF4-FFF2-40B4-BE49-F238E27FC236}">
                  <a16:creationId xmlns:a16="http://schemas.microsoft.com/office/drawing/2014/main" id="{709BC1B2-0C87-4A18-9875-5B2C4A807198}"/>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0" name="Rectangle 29">
              <a:extLst>
                <a:ext uri="{FF2B5EF4-FFF2-40B4-BE49-F238E27FC236}">
                  <a16:creationId xmlns:a16="http://schemas.microsoft.com/office/drawing/2014/main" id="{355A8F4B-0B55-486E-A6F3-52A7F5CF7CCD}"/>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1" name="Rectangle 30">
              <a:extLst>
                <a:ext uri="{FF2B5EF4-FFF2-40B4-BE49-F238E27FC236}">
                  <a16:creationId xmlns:a16="http://schemas.microsoft.com/office/drawing/2014/main" id="{3D1AAB8B-8FF9-44A0-BD97-F796BBAE2F6E}"/>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2" name="Rectangle 31">
              <a:extLst>
                <a:ext uri="{FF2B5EF4-FFF2-40B4-BE49-F238E27FC236}">
                  <a16:creationId xmlns:a16="http://schemas.microsoft.com/office/drawing/2014/main" id="{8DE91F99-774C-467F-BFDE-FC2715B4B72F}"/>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3" name="Rectangle 32">
              <a:extLst>
                <a:ext uri="{FF2B5EF4-FFF2-40B4-BE49-F238E27FC236}">
                  <a16:creationId xmlns:a16="http://schemas.microsoft.com/office/drawing/2014/main" id="{A68C175C-7FDD-4897-946D-0F23D0D5FB61}"/>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Tree>
    <p:extLst>
      <p:ext uri="{BB962C8B-B14F-4D97-AF65-F5344CB8AC3E}">
        <p14:creationId xmlns:p14="http://schemas.microsoft.com/office/powerpoint/2010/main" val="2790146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3F395F"/>
                </a:solidFill>
              </a:defRPr>
            </a:lvl1pPr>
            <a:lvl2pPr marL="290513" indent="-290513">
              <a:spcBef>
                <a:spcPts val="600"/>
              </a:spcBef>
              <a:spcAft>
                <a:spcPts val="600"/>
              </a:spcAft>
              <a:buClr>
                <a:srgbClr val="81BC00"/>
              </a:buClr>
              <a:buFont typeface="Wingdings" panose="05000000000000000000" pitchFamily="2" charset="2"/>
              <a:buChar char="§"/>
              <a:defRPr sz="2800"/>
            </a:lvl2pPr>
            <a:lvl3pPr marL="623888" indent="-333375">
              <a:spcBef>
                <a:spcPts val="600"/>
              </a:spcBef>
              <a:spcAft>
                <a:spcPts val="600"/>
              </a:spcAft>
              <a:buClr>
                <a:srgbClr val="692145"/>
              </a:buClr>
              <a:defRPr sz="2400"/>
            </a:lvl3pPr>
            <a:lvl4pPr marL="914400" indent="-231775">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C5E5EDB-FC8D-4CB6-8904-B0AE8623FC3D}"/>
              </a:ext>
            </a:extLst>
          </p:cNvPr>
          <p:cNvGrpSpPr/>
          <p:nvPr userDrawn="1"/>
        </p:nvGrpSpPr>
        <p:grpSpPr>
          <a:xfrm>
            <a:off x="0" y="6739363"/>
            <a:ext cx="12192000" cy="147710"/>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1" name="Slide Number Placeholder 2">
            <a:extLst>
              <a:ext uri="{FF2B5EF4-FFF2-40B4-BE49-F238E27FC236}">
                <a16:creationId xmlns:a16="http://schemas.microsoft.com/office/drawing/2014/main" id="{316EE542-48B0-4064-90BD-9C0F067612A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9512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3" name="Group 32">
            <a:extLst>
              <a:ext uri="{FF2B5EF4-FFF2-40B4-BE49-F238E27FC236}">
                <a16:creationId xmlns:a16="http://schemas.microsoft.com/office/drawing/2014/main" id="{6F72A2E2-6AF6-457E-A77B-6D0ADEBF2287}"/>
              </a:ext>
            </a:extLst>
          </p:cNvPr>
          <p:cNvGrpSpPr/>
          <p:nvPr userDrawn="1"/>
        </p:nvGrpSpPr>
        <p:grpSpPr>
          <a:xfrm>
            <a:off x="0" y="6739363"/>
            <a:ext cx="12192000" cy="147710"/>
            <a:chOff x="0" y="6739363"/>
            <a:chExt cx="12192000" cy="147710"/>
          </a:xfrm>
        </p:grpSpPr>
        <p:sp>
          <p:nvSpPr>
            <p:cNvPr id="34" name="Rectangle 33">
              <a:extLst>
                <a:ext uri="{FF2B5EF4-FFF2-40B4-BE49-F238E27FC236}">
                  <a16:creationId xmlns:a16="http://schemas.microsoft.com/office/drawing/2014/main" id="{744C733B-5D5B-4D9B-8F6D-C0CEB4A589C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5" name="Rectangle 20">
              <a:extLst>
                <a:ext uri="{FF2B5EF4-FFF2-40B4-BE49-F238E27FC236}">
                  <a16:creationId xmlns:a16="http://schemas.microsoft.com/office/drawing/2014/main" id="{F6B35C3F-F87A-45B0-81AD-F44450A63CBC}"/>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6" name="Rectangle 35">
              <a:extLst>
                <a:ext uri="{FF2B5EF4-FFF2-40B4-BE49-F238E27FC236}">
                  <a16:creationId xmlns:a16="http://schemas.microsoft.com/office/drawing/2014/main" id="{02C5C2A3-21DF-4BDC-817A-7918C5F8174E}"/>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7" name="Rectangle 36">
              <a:extLst>
                <a:ext uri="{FF2B5EF4-FFF2-40B4-BE49-F238E27FC236}">
                  <a16:creationId xmlns:a16="http://schemas.microsoft.com/office/drawing/2014/main" id="{B282F15E-C678-4B4E-8F45-5B4F512D2F1B}"/>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8" name="Rectangle 37">
              <a:extLst>
                <a:ext uri="{FF2B5EF4-FFF2-40B4-BE49-F238E27FC236}">
                  <a16:creationId xmlns:a16="http://schemas.microsoft.com/office/drawing/2014/main" id="{92771B69-B994-4A7E-BFB2-49DB9A55E21D}"/>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39" name="Rectangle 38">
              <a:extLst>
                <a:ext uri="{FF2B5EF4-FFF2-40B4-BE49-F238E27FC236}">
                  <a16:creationId xmlns:a16="http://schemas.microsoft.com/office/drawing/2014/main" id="{8E770738-F13C-4D7E-8847-00FB4E3E4B6C}"/>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667" dirty="0"/>
            </a:p>
          </p:txBody>
        </p:sp>
      </p:grpSp>
      <p:sp>
        <p:nvSpPr>
          <p:cNvPr id="12" name="Slide Number Placeholder 2">
            <a:extLst>
              <a:ext uri="{FF2B5EF4-FFF2-40B4-BE49-F238E27FC236}">
                <a16:creationId xmlns:a16="http://schemas.microsoft.com/office/drawing/2014/main" id="{26CB85D2-A6B0-42C1-94BD-368310197C5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80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66083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8/12/2021</a:t>
            </a:fld>
            <a:endParaRPr lang="en-US" dirty="0"/>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4127444834"/>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1" r:id="rId3"/>
    <p:sldLayoutId id="2147483653"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2B071-D228-4A0D-A4CC-BF7AE382CAD6}" type="datetime1">
              <a:rPr lang="en-US" smtClean="0"/>
              <a:t>8/12/2021</a:t>
            </a:fld>
            <a:endParaRPr lang="en-US" dirty="0"/>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dirty="0"/>
          </a:p>
        </p:txBody>
      </p:sp>
    </p:spTree>
    <p:extLst>
      <p:ext uri="{BB962C8B-B14F-4D97-AF65-F5344CB8AC3E}">
        <p14:creationId xmlns:p14="http://schemas.microsoft.com/office/powerpoint/2010/main" val="237840197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edx@cdc.gov?subject=New%20MVPS%20User%20Acces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cdc.gov/nndss/trc/onboarding/eshare.html"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mailto:jane@dph.gov"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mailto:jane@dph.gov"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mailto:edx@cdc.gov" TargetMode="External"/><Relationship Id="rId5" Type="http://schemas.openxmlformats.org/officeDocument/2006/relationships/hyperlink" Target="https://www.cdc.gov/nndss/trc/index.html" TargetMode="External"/><Relationship Id="rId4" Type="http://schemas.openxmlformats.org/officeDocument/2006/relationships/hyperlink" Target="https://www.cdc.gov/nndss/trc/onboarding/eshare.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ams.cdc.gov"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ndc.services.cdc.gov/event-codes-other-surveillance-resource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phinvads.cdc.gov/vads/ViewValueSet.action?id=91389745-4EDB-EB11-81A1-005056ABE2F0" TargetMode="External"/><Relationship Id="rId2" Type="http://schemas.openxmlformats.org/officeDocument/2006/relationships/hyperlink" Target="https://phinvads.cdc.gov/vads/ViewView.action?id=32B71754-72DE-EB11-81A1-005056ABE2F0"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ndc.services.cdc.gov/wp-content/uploads/2021/02/NETSS_FILE_UPLOAD_USER_REFERENCE.pd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cdn.ymaws.com/www.cste.org/resource/resmgr/PS/03-ID-11revised.pdf"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hyperlink" Target="https://ndc.services.cdc.gov/event-codes-other-surveillance-resources/"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0AA8DFBB-47A0-6246-9688-278FA9510507}"/>
              </a:ext>
            </a:extLst>
          </p:cNvPr>
          <p:cNvSpPr>
            <a:spLocks noGrp="1"/>
          </p:cNvSpPr>
          <p:nvPr>
            <p:ph type="title"/>
          </p:nvPr>
        </p:nvSpPr>
        <p:spPr>
          <a:xfrm>
            <a:off x="482598" y="1777473"/>
            <a:ext cx="10590801" cy="2550907"/>
          </a:xfrm>
        </p:spPr>
        <p:txBody>
          <a:bodyPr>
            <a:normAutofit fontScale="90000"/>
          </a:bodyPr>
          <a:lstStyle/>
          <a:p>
            <a:pPr>
              <a:lnSpc>
                <a:spcPct val="100000"/>
              </a:lnSpc>
            </a:pPr>
            <a:r>
              <a:rPr lang="en-US" sz="3600" dirty="0">
                <a:solidFill>
                  <a:srgbClr val="00606B"/>
                </a:solidFill>
                <a:latin typeface="Calibri"/>
                <a:cs typeface="Calibri"/>
              </a:rPr>
              <a:t>Special Session:</a:t>
            </a:r>
            <a:br>
              <a:rPr lang="en-US" sz="3600" dirty="0">
                <a:solidFill>
                  <a:srgbClr val="00606B"/>
                </a:solidFill>
                <a:latin typeface="Calibri"/>
                <a:cs typeface="Calibri"/>
              </a:rPr>
            </a:br>
            <a:r>
              <a:rPr lang="en-US" sz="3600" dirty="0">
                <a:solidFill>
                  <a:srgbClr val="00606B"/>
                </a:solidFill>
                <a:latin typeface="Calibri"/>
                <a:cs typeface="Calibri"/>
              </a:rPr>
              <a:t>National Notifiable Diseases Surveillance System (NNDSS) eSHARE August Webinar</a:t>
            </a:r>
            <a:br>
              <a:rPr lang="en-US" sz="3600" dirty="0">
                <a:cs typeface="Calibri"/>
              </a:rPr>
            </a:br>
            <a:br>
              <a:rPr lang="en-US" sz="3200" dirty="0"/>
            </a:br>
            <a:endParaRPr lang="en-US" altLang="en-US" sz="3200" dirty="0">
              <a:solidFill>
                <a:srgbClr val="FF0000"/>
              </a:solidFill>
            </a:endParaRPr>
          </a:p>
        </p:txBody>
      </p:sp>
      <p:sp>
        <p:nvSpPr>
          <p:cNvPr id="12" name="Text Placeholder 5">
            <a:extLst>
              <a:ext uri="{FF2B5EF4-FFF2-40B4-BE49-F238E27FC236}">
                <a16:creationId xmlns:a16="http://schemas.microsoft.com/office/drawing/2014/main" id="{674103C2-9213-854D-80D2-3EE908ADD8A8}"/>
              </a:ext>
            </a:extLst>
          </p:cNvPr>
          <p:cNvSpPr>
            <a:spLocks noGrp="1"/>
          </p:cNvSpPr>
          <p:nvPr>
            <p:ph type="body" sz="quarter" idx="10"/>
          </p:nvPr>
        </p:nvSpPr>
        <p:spPr>
          <a:xfrm>
            <a:off x="457198" y="6077224"/>
            <a:ext cx="6128797" cy="437877"/>
          </a:xfrm>
        </p:spPr>
        <p:txBody>
          <a:bodyPr/>
          <a:lstStyle/>
          <a:p>
            <a:r>
              <a:rPr lang="en-US" b="1" dirty="0">
                <a:solidFill>
                  <a:srgbClr val="005DAB"/>
                </a:solidFill>
                <a:ea typeface="+mj-ea"/>
                <a:cs typeface="+mj-cs"/>
              </a:rPr>
              <a:t>Division of Health Informatics and Surveillance</a:t>
            </a:r>
          </a:p>
          <a:p>
            <a:endParaRPr lang="en-US" b="1" dirty="0"/>
          </a:p>
        </p:txBody>
      </p:sp>
      <p:pic>
        <p:nvPicPr>
          <p:cNvPr id="13" name="Picture 12" title="NNDSS branding element">
            <a:extLst>
              <a:ext uri="{FF2B5EF4-FFF2-40B4-BE49-F238E27FC236}">
                <a16:creationId xmlns:a16="http://schemas.microsoft.com/office/drawing/2014/main" id="{3C1BDF2C-5433-FB4E-A146-CC697007D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9" y="4227645"/>
            <a:ext cx="3981359" cy="1563829"/>
          </a:xfrm>
          <a:prstGeom prst="rect">
            <a:avLst/>
          </a:prstGeom>
        </p:spPr>
      </p:pic>
      <p:sp>
        <p:nvSpPr>
          <p:cNvPr id="14" name="Rectangle 13">
            <a:extLst>
              <a:ext uri="{FF2B5EF4-FFF2-40B4-BE49-F238E27FC236}">
                <a16:creationId xmlns:a16="http://schemas.microsoft.com/office/drawing/2014/main" id="{851B9677-9DAE-9344-86B4-5F7C57B57654}"/>
              </a:ext>
            </a:extLst>
          </p:cNvPr>
          <p:cNvSpPr/>
          <p:nvPr/>
        </p:nvSpPr>
        <p:spPr>
          <a:xfrm>
            <a:off x="8398565" y="6053436"/>
            <a:ext cx="27916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AB"/>
                </a:solidFill>
                <a:effectLst/>
                <a:uLnTx/>
                <a:uFillTx/>
                <a:latin typeface="Calibri" pitchFamily="34" charset="0"/>
                <a:ea typeface="+mn-ea"/>
                <a:cs typeface="+mn-cs"/>
              </a:rPr>
              <a:t>August 10, 2021</a:t>
            </a:r>
            <a:endParaRPr kumimoji="0" lang="en-US" sz="1800" b="0" i="0" u="none" strike="noStrike" kern="1200" cap="none" spc="0" normalizeH="0" baseline="0" noProof="0" dirty="0">
              <a:ln>
                <a:noFill/>
              </a:ln>
              <a:solidFill>
                <a:srgbClr val="0F56DC"/>
              </a:solidFill>
              <a:effectLst/>
              <a:uLnTx/>
              <a:uFillTx/>
              <a:latin typeface="Myriad Web Pro"/>
              <a:ea typeface="+mn-ea"/>
              <a:cs typeface="+mn-cs"/>
            </a:endParaRPr>
          </a:p>
        </p:txBody>
      </p:sp>
      <p:sp>
        <p:nvSpPr>
          <p:cNvPr id="15" name="TextBox 14">
            <a:extLst>
              <a:ext uri="{FF2B5EF4-FFF2-40B4-BE49-F238E27FC236}">
                <a16:creationId xmlns:a16="http://schemas.microsoft.com/office/drawing/2014/main" id="{FE717234-D8B6-AF4A-A599-709EC53D8C46}"/>
              </a:ext>
            </a:extLst>
          </p:cNvPr>
          <p:cNvSpPr txBox="1"/>
          <p:nvPr/>
        </p:nvSpPr>
        <p:spPr>
          <a:xfrm>
            <a:off x="457198" y="596110"/>
            <a:ext cx="8020280" cy="369332"/>
          </a:xfrm>
          <a:prstGeom prst="rect">
            <a:avLst/>
          </a:prstGeom>
          <a:noFill/>
        </p:spPr>
        <p:txBody>
          <a:bodyPr wrap="square" rtlCol="0">
            <a:spAutoFit/>
          </a:bodyPr>
          <a:lstStyle/>
          <a:p>
            <a:r>
              <a:rPr lang="en-US" dirty="0">
                <a:solidFill>
                  <a:schemeClr val="bg1"/>
                </a:solidFill>
              </a:rPr>
              <a:t>Center for Surveillance, Epidemiology, and Laboratory Services</a:t>
            </a:r>
          </a:p>
        </p:txBody>
      </p:sp>
    </p:spTree>
    <p:extLst>
      <p:ext uri="{BB962C8B-B14F-4D97-AF65-F5344CB8AC3E}">
        <p14:creationId xmlns:p14="http://schemas.microsoft.com/office/powerpoint/2010/main" val="206343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381732"/>
            <a:ext cx="10515600" cy="1325563"/>
          </a:xfrm>
        </p:spPr>
        <p:txBody>
          <a:bodyPr/>
          <a:lstStyle/>
          <a:p>
            <a:r>
              <a:rPr lang="en-US" dirty="0">
                <a:solidFill>
                  <a:srgbClr val="3F395F"/>
                </a:solidFill>
              </a:rPr>
              <a:t>Rollout for MVPS Enhancements</a:t>
            </a:r>
          </a:p>
        </p:txBody>
      </p:sp>
      <p:sp>
        <p:nvSpPr>
          <p:cNvPr id="5" name="Text Placeholder 5">
            <a:extLst>
              <a:ext uri="{FF2B5EF4-FFF2-40B4-BE49-F238E27FC236}">
                <a16:creationId xmlns:a16="http://schemas.microsoft.com/office/drawing/2014/main" id="{A9067DAB-AC86-004E-AC89-85249BBD35C6}"/>
              </a:ext>
            </a:extLst>
          </p:cNvPr>
          <p:cNvSpPr txBox="1">
            <a:spLocks/>
          </p:cNvSpPr>
          <p:nvPr/>
        </p:nvSpPr>
        <p:spPr>
          <a:xfrm>
            <a:off x="899885" y="1545167"/>
            <a:ext cx="10972800" cy="44555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lnSpc>
                <a:spcPct val="100000"/>
              </a:lnSpc>
              <a:spcBef>
                <a:spcPts val="1800"/>
              </a:spcBef>
              <a:buClr>
                <a:srgbClr val="81BC00"/>
              </a:buClr>
              <a:buFont typeface="Wingdings" pitchFamily="2" charset="2"/>
              <a:buChar char="§"/>
            </a:pPr>
            <a:r>
              <a:rPr lang="en-US" dirty="0">
                <a:latin typeface="Calibri"/>
                <a:cs typeface="Calibri"/>
              </a:rPr>
              <a:t>August 2021</a:t>
            </a:r>
          </a:p>
          <a:p>
            <a:pPr marL="1447165" lvl="2" indent="-380365">
              <a:lnSpc>
                <a:spcPct val="100000"/>
              </a:lnSpc>
              <a:spcBef>
                <a:spcPts val="600"/>
              </a:spcBef>
              <a:buClr>
                <a:srgbClr val="714E64"/>
              </a:buClr>
            </a:pPr>
            <a:r>
              <a:rPr lang="en-US" sz="2400" dirty="0">
                <a:latin typeface="Calibri"/>
                <a:cs typeface="Calibri"/>
              </a:rPr>
              <a:t>Go-Live, August 14</a:t>
            </a:r>
          </a:p>
          <a:p>
            <a:pPr marL="1447165" lvl="2" indent="-380365">
              <a:lnSpc>
                <a:spcPct val="100000"/>
              </a:lnSpc>
              <a:spcBef>
                <a:spcPts val="600"/>
              </a:spcBef>
              <a:buClr>
                <a:srgbClr val="714E64"/>
              </a:buClr>
            </a:pPr>
            <a:r>
              <a:rPr lang="en-US" sz="2400" dirty="0">
                <a:latin typeface="Calibri"/>
                <a:cs typeface="Calibri"/>
              </a:rPr>
              <a:t>Reconciliation eSHARE webinar, August 24</a:t>
            </a:r>
          </a:p>
          <a:p>
            <a:pPr marL="403225" marR="0" lvl="0" indent="-403225" algn="l" defTabSz="914400" rtl="0" eaLnBrk="1" fontAlgn="auto" latinLnBrk="0" hangingPunct="1">
              <a:lnSpc>
                <a:spcPct val="100000"/>
              </a:lnSpc>
              <a:spcBef>
                <a:spcPts val="1800"/>
              </a:spcBef>
              <a:spcAft>
                <a:spcPts val="0"/>
              </a:spcAft>
              <a:buClr>
                <a:srgbClr val="81BC00"/>
              </a:buClr>
              <a:buSzTx/>
              <a:buFont typeface="Wingdings" pitchFamily="2" charset="2"/>
              <a:buChar char="§"/>
              <a:tabLst/>
              <a:defRPr/>
            </a:pPr>
            <a:r>
              <a:rPr lang="en-US" dirty="0">
                <a:latin typeface="Calibri"/>
                <a:cs typeface="Calibri"/>
              </a:rPr>
              <a:t>September 2021</a:t>
            </a:r>
          </a:p>
          <a:p>
            <a:pPr marL="1447165" lvl="2" indent="-380365">
              <a:lnSpc>
                <a:spcPct val="100000"/>
              </a:lnSpc>
              <a:spcBef>
                <a:spcPts val="600"/>
              </a:spcBef>
              <a:buClr>
                <a:srgbClr val="714E64"/>
              </a:buClr>
            </a:pPr>
            <a:r>
              <a:rPr lang="en-US" sz="2400" dirty="0">
                <a:latin typeface="Calibri"/>
                <a:cs typeface="Calibri"/>
              </a:rPr>
              <a:t>Open Forum Q&amp;A sessions, watch for emails/appointments</a:t>
            </a:r>
          </a:p>
          <a:p>
            <a:pPr marL="403225" indent="-403225">
              <a:lnSpc>
                <a:spcPct val="100000"/>
              </a:lnSpc>
              <a:spcBef>
                <a:spcPts val="2400"/>
              </a:spcBef>
              <a:buClr>
                <a:srgbClr val="81BC00"/>
              </a:buClr>
              <a:buFont typeface="Wingdings" pitchFamily="2" charset="2"/>
              <a:buChar char="§"/>
            </a:pPr>
            <a:r>
              <a:rPr lang="en-US" dirty="0">
                <a:cs typeface="Calibri"/>
              </a:rPr>
              <a:t>New job aids to support transition</a:t>
            </a:r>
          </a:p>
          <a:p>
            <a:pPr lvl="1">
              <a:lnSpc>
                <a:spcPct val="100000"/>
              </a:lnSpc>
              <a:spcBef>
                <a:spcPts val="600"/>
              </a:spcBef>
              <a:buClr>
                <a:srgbClr val="714E64"/>
              </a:buClr>
            </a:pPr>
            <a:r>
              <a:rPr lang="en-US" dirty="0">
                <a:cs typeface="Calibri"/>
              </a:rPr>
              <a:t>Job aids available for new functionality (linked with eSHARE and in MVPS Help)</a:t>
            </a:r>
          </a:p>
          <a:p>
            <a:pPr lvl="1">
              <a:lnSpc>
                <a:spcPct val="100000"/>
              </a:lnSpc>
              <a:spcBef>
                <a:spcPts val="600"/>
              </a:spcBef>
              <a:buClr>
                <a:srgbClr val="714E64"/>
              </a:buClr>
            </a:pPr>
            <a:r>
              <a:rPr lang="en-US" dirty="0">
                <a:cs typeface="Calibri"/>
              </a:rPr>
              <a:t>New user guides available soon in MVPS Help</a:t>
            </a:r>
            <a:endParaRPr lang="en-US" dirty="0">
              <a:cs typeface="Calibri" panose="020F0502020204030204" pitchFamily="34" charset="0"/>
            </a:endParaRPr>
          </a:p>
        </p:txBody>
      </p:sp>
      <p:sp>
        <p:nvSpPr>
          <p:cNvPr id="4" name="Slide Number Placeholder 2">
            <a:extLst>
              <a:ext uri="{FF2B5EF4-FFF2-40B4-BE49-F238E27FC236}">
                <a16:creationId xmlns:a16="http://schemas.microsoft.com/office/drawing/2014/main" id="{27D21012-F41B-3948-855F-F91939792E6A}"/>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10</a:t>
            </a:fld>
            <a:endParaRPr lang="en-US" dirty="0"/>
          </a:p>
        </p:txBody>
      </p:sp>
    </p:spTree>
    <p:extLst>
      <p:ext uri="{BB962C8B-B14F-4D97-AF65-F5344CB8AC3E}">
        <p14:creationId xmlns:p14="http://schemas.microsoft.com/office/powerpoint/2010/main" val="16497593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419100" y="510048"/>
            <a:ext cx="11353800" cy="1126487"/>
          </a:xfrm>
        </p:spPr>
        <p:txBody>
          <a:bodyPr/>
          <a:lstStyle/>
          <a:p>
            <a:r>
              <a:rPr lang="en-US" dirty="0">
                <a:solidFill>
                  <a:srgbClr val="3F395F"/>
                </a:solidFill>
              </a:rPr>
              <a:t>Step 5a: Select the “MARK ALL” Button to Mark Matched Cases for Deletion</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100</a:t>
            </a:fld>
            <a:endParaRPr lang="en-US" dirty="0">
              <a:solidFill>
                <a:schemeClr val="tx1">
                  <a:tint val="75000"/>
                </a:schemeClr>
              </a:solidFill>
              <a:latin typeface="+mn-lt"/>
              <a:cs typeface="+mn-cs"/>
            </a:endParaRPr>
          </a:p>
        </p:txBody>
      </p:sp>
      <p:pic>
        <p:nvPicPr>
          <p:cNvPr id="8" name="Picture 7" descr="Graphical user interface, text, application, email&#10;&#10;Description automatically generated">
            <a:extLst>
              <a:ext uri="{FF2B5EF4-FFF2-40B4-BE49-F238E27FC236}">
                <a16:creationId xmlns:a16="http://schemas.microsoft.com/office/drawing/2014/main" id="{8C40AA41-7F24-574B-BF31-DA45EE80C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20" y="2048072"/>
            <a:ext cx="10671346" cy="2915814"/>
          </a:xfrm>
          <a:prstGeom prst="rect">
            <a:avLst/>
          </a:prstGeom>
          <a:ln w="3175">
            <a:solidFill>
              <a:schemeClr val="tx1"/>
            </a:solidFill>
          </a:ln>
          <a:effectLst/>
        </p:spPr>
      </p:pic>
      <p:sp>
        <p:nvSpPr>
          <p:cNvPr id="11" name="Rectangle 10">
            <a:extLst>
              <a:ext uri="{FF2B5EF4-FFF2-40B4-BE49-F238E27FC236}">
                <a16:creationId xmlns:a16="http://schemas.microsoft.com/office/drawing/2014/main" id="{3EAD8CAE-F56D-944C-B22B-3AF1C72F2080}"/>
              </a:ext>
              <a:ext uri="{C183D7F6-B498-43B3-948B-1728B52AA6E4}">
                <adec:decorative xmlns:adec="http://schemas.microsoft.com/office/drawing/2017/decorative" val="1"/>
              </a:ext>
            </a:extLst>
          </p:cNvPr>
          <p:cNvSpPr/>
          <p:nvPr/>
        </p:nvSpPr>
        <p:spPr>
          <a:xfrm>
            <a:off x="10078819" y="2108149"/>
            <a:ext cx="1214612" cy="18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156EDFEA-C69D-F145-B4E7-0917FD1388E1}"/>
              </a:ext>
              <a:ext uri="{C183D7F6-B498-43B3-948B-1728B52AA6E4}">
                <adec:decorative xmlns:adec="http://schemas.microsoft.com/office/drawing/2017/decorative" val="1"/>
              </a:ext>
            </a:extLst>
          </p:cNvPr>
          <p:cNvCxnSpPr>
            <a:cxnSpLocks/>
          </p:cNvCxnSpPr>
          <p:nvPr/>
        </p:nvCxnSpPr>
        <p:spPr>
          <a:xfrm flipH="1">
            <a:off x="10327728" y="3069527"/>
            <a:ext cx="467050" cy="3763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3762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B5FFF79C-9A5C-5842-BAEB-2E8A1EBC5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030" y="2234197"/>
            <a:ext cx="5446206" cy="4347196"/>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639420" y="-30117"/>
            <a:ext cx="10515600" cy="1126487"/>
          </a:xfrm>
        </p:spPr>
        <p:txBody>
          <a:bodyPr/>
          <a:lstStyle/>
          <a:p>
            <a:r>
              <a:rPr lang="en-US" dirty="0">
                <a:solidFill>
                  <a:srgbClr val="3F395F"/>
                </a:solidFill>
              </a:rPr>
              <a:t>Step 5a (cont.): Confirm Case(s) to be Deleted</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101</a:t>
            </a:fld>
            <a:endParaRPr lang="en-US" dirty="0">
              <a:solidFill>
                <a:schemeClr val="tx1">
                  <a:tint val="75000"/>
                </a:schemeClr>
              </a:solidFill>
              <a:latin typeface="+mn-lt"/>
              <a:cs typeface="+mn-cs"/>
            </a:endParaRPr>
          </a:p>
        </p:txBody>
      </p:sp>
      <p:sp>
        <p:nvSpPr>
          <p:cNvPr id="6" name="Rectangle 5">
            <a:extLst>
              <a:ext uri="{FF2B5EF4-FFF2-40B4-BE49-F238E27FC236}">
                <a16:creationId xmlns:a16="http://schemas.microsoft.com/office/drawing/2014/main" id="{96CBF194-2982-674B-9331-13EB9546C7A9}"/>
              </a:ext>
              <a:ext uri="{C183D7F6-B498-43B3-948B-1728B52AA6E4}">
                <adec:decorative xmlns:adec="http://schemas.microsoft.com/office/drawing/2017/decorative" val="1"/>
              </a:ext>
            </a:extLst>
          </p:cNvPr>
          <p:cNvSpPr/>
          <p:nvPr/>
        </p:nvSpPr>
        <p:spPr>
          <a:xfrm>
            <a:off x="3457695" y="4481848"/>
            <a:ext cx="2408349" cy="27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19307BD-7439-0948-8648-F125F75955C6}"/>
              </a:ext>
            </a:extLst>
          </p:cNvPr>
          <p:cNvSpPr txBox="1"/>
          <p:nvPr/>
        </p:nvSpPr>
        <p:spPr>
          <a:xfrm>
            <a:off x="2869107" y="2406569"/>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0" name="Oval 9">
            <a:extLst>
              <a:ext uri="{FF2B5EF4-FFF2-40B4-BE49-F238E27FC236}">
                <a16:creationId xmlns:a16="http://schemas.microsoft.com/office/drawing/2014/main" id="{30B0C9C2-82FF-6643-BA98-7484138798BC}"/>
              </a:ext>
              <a:ext uri="{C183D7F6-B498-43B3-948B-1728B52AA6E4}">
                <adec:decorative xmlns:adec="http://schemas.microsoft.com/office/drawing/2017/decorative" val="1"/>
              </a:ext>
            </a:extLst>
          </p:cNvPr>
          <p:cNvSpPr/>
          <p:nvPr/>
        </p:nvSpPr>
        <p:spPr>
          <a:xfrm>
            <a:off x="2815354" y="240656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9244DFF-9791-C947-A1F5-AA899E53C799}"/>
              </a:ext>
            </a:extLst>
          </p:cNvPr>
          <p:cNvSpPr txBox="1"/>
          <p:nvPr/>
        </p:nvSpPr>
        <p:spPr>
          <a:xfrm>
            <a:off x="5286356" y="3996274"/>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3" name="Oval 12">
            <a:extLst>
              <a:ext uri="{FF2B5EF4-FFF2-40B4-BE49-F238E27FC236}">
                <a16:creationId xmlns:a16="http://schemas.microsoft.com/office/drawing/2014/main" id="{42214CBE-EC84-C646-90C4-D1762EAB8DDB}"/>
              </a:ext>
              <a:ext uri="{C183D7F6-B498-43B3-948B-1728B52AA6E4}">
                <adec:decorative xmlns:adec="http://schemas.microsoft.com/office/drawing/2017/decorative" val="1"/>
              </a:ext>
            </a:extLst>
          </p:cNvPr>
          <p:cNvSpPr/>
          <p:nvPr/>
        </p:nvSpPr>
        <p:spPr>
          <a:xfrm>
            <a:off x="5237644" y="3996270"/>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887C96D-8C12-644F-AE1B-D599F468435A}"/>
              </a:ext>
            </a:extLst>
          </p:cNvPr>
          <p:cNvSpPr txBox="1"/>
          <p:nvPr/>
        </p:nvSpPr>
        <p:spPr>
          <a:xfrm>
            <a:off x="8046797" y="5666239"/>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C</a:t>
            </a:r>
          </a:p>
        </p:txBody>
      </p:sp>
      <p:sp>
        <p:nvSpPr>
          <p:cNvPr id="15" name="Oval 14">
            <a:extLst>
              <a:ext uri="{FF2B5EF4-FFF2-40B4-BE49-F238E27FC236}">
                <a16:creationId xmlns:a16="http://schemas.microsoft.com/office/drawing/2014/main" id="{421AD726-9F20-AF4C-BBEC-B14B9CFE5FF7}"/>
              </a:ext>
              <a:ext uri="{C183D7F6-B498-43B3-948B-1728B52AA6E4}">
                <adec:decorative xmlns:adec="http://schemas.microsoft.com/office/drawing/2017/decorative" val="1"/>
              </a:ext>
            </a:extLst>
          </p:cNvPr>
          <p:cNvSpPr/>
          <p:nvPr/>
        </p:nvSpPr>
        <p:spPr>
          <a:xfrm>
            <a:off x="7995992" y="566414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9253C0C-854A-EF42-A4FA-4C69C8388B14}"/>
              </a:ext>
            </a:extLst>
          </p:cNvPr>
          <p:cNvSpPr txBox="1"/>
          <p:nvPr/>
        </p:nvSpPr>
        <p:spPr>
          <a:xfrm>
            <a:off x="651864" y="818832"/>
            <a:ext cx="11281893"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buClr>
                <a:srgbClr val="3F395F"/>
              </a:buClr>
              <a:buFont typeface="+mj-lt"/>
              <a:buAutoNum type="alphaUcPeriod"/>
            </a:pPr>
            <a:r>
              <a:rPr lang="en-US" sz="2200" dirty="0">
                <a:latin typeface="Calibri"/>
                <a:cs typeface="Calibri"/>
              </a:rPr>
              <a:t>Next, you will see the “CONFIRM: DELETE A CASE” window</a:t>
            </a:r>
          </a:p>
          <a:p>
            <a:pPr marL="457200" indent="-457200">
              <a:spcBef>
                <a:spcPts val="600"/>
              </a:spcBef>
              <a:buClr>
                <a:srgbClr val="3F395F"/>
              </a:buClr>
              <a:buFont typeface="+mj-lt"/>
              <a:buAutoNum type="alphaUcPeriod"/>
            </a:pPr>
            <a:r>
              <a:rPr lang="en-US" sz="2200" dirty="0">
                <a:solidFill>
                  <a:srgbClr val="262626"/>
                </a:solidFill>
                <a:latin typeface="Calibri"/>
                <a:cs typeface="Calibri"/>
              </a:rPr>
              <a:t>Add a comment (comment is required, explain why you are using the “Delete a Case” feature)</a:t>
            </a:r>
          </a:p>
          <a:p>
            <a:pPr marL="457200" indent="-457200">
              <a:spcBef>
                <a:spcPts val="600"/>
              </a:spcBef>
              <a:buClr>
                <a:srgbClr val="3F395F"/>
              </a:buClr>
              <a:buFont typeface="+mj-lt"/>
              <a:buAutoNum type="alphaUcPeriod"/>
            </a:pPr>
            <a:r>
              <a:rPr lang="en-US" sz="2200" dirty="0">
                <a:solidFill>
                  <a:srgbClr val="262626"/>
                </a:solidFill>
                <a:latin typeface="Calibri"/>
                <a:cs typeface="Calibri"/>
              </a:rPr>
              <a:t>Select the “CONFIRM” button </a:t>
            </a:r>
            <a:r>
              <a:rPr lang="en-US" sz="2200" b="1" dirty="0">
                <a:solidFill>
                  <a:srgbClr val="262626"/>
                </a:solidFill>
                <a:latin typeface="Calibri"/>
                <a:cs typeface="Calibri"/>
              </a:rPr>
              <a:t>to delete the case(s)</a:t>
            </a:r>
          </a:p>
        </p:txBody>
      </p:sp>
    </p:spTree>
    <p:extLst>
      <p:ext uri="{BB962C8B-B14F-4D97-AF65-F5344CB8AC3E}">
        <p14:creationId xmlns:p14="http://schemas.microsoft.com/office/powerpoint/2010/main" val="7084494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0948357F-EEB5-1140-9BE9-98A5DBE5D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389" y="3763012"/>
            <a:ext cx="9750515" cy="2499821"/>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386370" y="274355"/>
            <a:ext cx="11353800" cy="1126487"/>
          </a:xfrm>
        </p:spPr>
        <p:txBody>
          <a:bodyPr/>
          <a:lstStyle/>
          <a:p>
            <a:r>
              <a:rPr lang="en-US" dirty="0">
                <a:solidFill>
                  <a:srgbClr val="3F395F"/>
                </a:solidFill>
              </a:rPr>
              <a:t>Step 5b: Select the “CANCEL BATCH“ Button to Cancel the Batch</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102</a:t>
            </a:fld>
            <a:endParaRPr lang="en-US" dirty="0">
              <a:solidFill>
                <a:schemeClr val="tx1">
                  <a:tint val="75000"/>
                </a:schemeClr>
              </a:solidFill>
              <a:latin typeface="+mn-lt"/>
              <a:cs typeface="+mn-cs"/>
            </a:endParaRPr>
          </a:p>
        </p:txBody>
      </p:sp>
      <p:pic>
        <p:nvPicPr>
          <p:cNvPr id="8" name="Picture 7" descr="Graphical user interface, text, application, email&#10;&#10;Description automatically generated">
            <a:extLst>
              <a:ext uri="{FF2B5EF4-FFF2-40B4-BE49-F238E27FC236}">
                <a16:creationId xmlns:a16="http://schemas.microsoft.com/office/drawing/2014/main" id="{8C40AA41-7F24-574B-BF31-DA45EE80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96" y="1411967"/>
            <a:ext cx="10009710" cy="2735030"/>
          </a:xfrm>
          <a:prstGeom prst="rect">
            <a:avLst/>
          </a:prstGeom>
          <a:ln w="3175">
            <a:solidFill>
              <a:schemeClr val="tx1"/>
            </a:solidFill>
          </a:ln>
          <a:effectLst>
            <a:outerShdw blurRad="50800" dist="50800" dir="3600000" algn="ctr" rotWithShape="0">
              <a:schemeClr val="tx1">
                <a:lumMod val="50000"/>
                <a:lumOff val="50000"/>
              </a:schemeClr>
            </a:outerShdw>
          </a:effectLst>
        </p:spPr>
      </p:pic>
      <p:sp>
        <p:nvSpPr>
          <p:cNvPr id="11" name="Rectangle 10">
            <a:extLst>
              <a:ext uri="{FF2B5EF4-FFF2-40B4-BE49-F238E27FC236}">
                <a16:creationId xmlns:a16="http://schemas.microsoft.com/office/drawing/2014/main" id="{3EAD8CAE-F56D-944C-B22B-3AF1C72F2080}"/>
              </a:ext>
              <a:ext uri="{C183D7F6-B498-43B3-948B-1728B52AA6E4}">
                <adec:decorative xmlns:adec="http://schemas.microsoft.com/office/drawing/2017/decorative" val="1"/>
              </a:ext>
            </a:extLst>
          </p:cNvPr>
          <p:cNvSpPr/>
          <p:nvPr/>
        </p:nvSpPr>
        <p:spPr>
          <a:xfrm>
            <a:off x="9092485" y="1439479"/>
            <a:ext cx="1120461" cy="18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19D3B7-8176-7D44-B61A-5DD722AB9A4F}"/>
              </a:ext>
              <a:ext uri="{C183D7F6-B498-43B3-948B-1728B52AA6E4}">
                <adec:decorative xmlns:adec="http://schemas.microsoft.com/office/drawing/2017/decorative" val="1"/>
              </a:ext>
            </a:extLst>
          </p:cNvPr>
          <p:cNvSpPr/>
          <p:nvPr/>
        </p:nvSpPr>
        <p:spPr>
          <a:xfrm>
            <a:off x="10661560" y="3794166"/>
            <a:ext cx="1120461" cy="18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156EDFEA-C69D-F145-B4E7-0917FD1388E1}"/>
              </a:ext>
              <a:ext uri="{C183D7F6-B498-43B3-948B-1728B52AA6E4}">
                <adec:decorative xmlns:adec="http://schemas.microsoft.com/office/drawing/2017/decorative" val="1"/>
              </a:ext>
            </a:extLst>
          </p:cNvPr>
          <p:cNvCxnSpPr>
            <a:cxnSpLocks/>
          </p:cNvCxnSpPr>
          <p:nvPr/>
        </p:nvCxnSpPr>
        <p:spPr>
          <a:xfrm flipH="1">
            <a:off x="9979421" y="2373635"/>
            <a:ext cx="467050" cy="3763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FB05BC-0836-9C4B-9834-A48E55315737}"/>
              </a:ext>
              <a:ext uri="{C183D7F6-B498-43B3-948B-1728B52AA6E4}">
                <adec:decorative xmlns:adec="http://schemas.microsoft.com/office/drawing/2017/decorative" val="1"/>
              </a:ext>
            </a:extLst>
          </p:cNvPr>
          <p:cNvCxnSpPr>
            <a:cxnSpLocks/>
          </p:cNvCxnSpPr>
          <p:nvPr/>
        </p:nvCxnSpPr>
        <p:spPr>
          <a:xfrm flipH="1">
            <a:off x="11548496" y="4636609"/>
            <a:ext cx="467050" cy="3763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87A1211-925C-F745-B8F9-968B299CEF83}"/>
              </a:ext>
              <a:ext uri="{C183D7F6-B498-43B3-948B-1728B52AA6E4}">
                <adec:decorative xmlns:adec="http://schemas.microsoft.com/office/drawing/2017/decorative" val="1"/>
              </a:ext>
            </a:extLst>
          </p:cNvPr>
          <p:cNvSpPr/>
          <p:nvPr/>
        </p:nvSpPr>
        <p:spPr>
          <a:xfrm>
            <a:off x="8790007" y="1761521"/>
            <a:ext cx="1540565" cy="3677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96A5396-E965-C14D-8AB4-81B846DD92ED}"/>
              </a:ext>
              <a:ext uri="{C183D7F6-B498-43B3-948B-1728B52AA6E4}">
                <adec:decorative xmlns:adec="http://schemas.microsoft.com/office/drawing/2017/decorative" val="1"/>
              </a:ext>
            </a:extLst>
          </p:cNvPr>
          <p:cNvSpPr/>
          <p:nvPr/>
        </p:nvSpPr>
        <p:spPr>
          <a:xfrm>
            <a:off x="10290932" y="4101907"/>
            <a:ext cx="1540565" cy="3677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2120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text, application&#10;&#10;Description automatically generated">
            <a:extLst>
              <a:ext uri="{FF2B5EF4-FFF2-40B4-BE49-F238E27FC236}">
                <a16:creationId xmlns:a16="http://schemas.microsoft.com/office/drawing/2014/main" id="{B95BB7E2-40CB-4043-BB51-E1FE63865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998" y="2244755"/>
            <a:ext cx="5520152" cy="4411193"/>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639420" y="-30117"/>
            <a:ext cx="10515600" cy="1126487"/>
          </a:xfrm>
        </p:spPr>
        <p:txBody>
          <a:bodyPr/>
          <a:lstStyle/>
          <a:p>
            <a:r>
              <a:rPr lang="en-US" dirty="0">
                <a:solidFill>
                  <a:srgbClr val="3F395F"/>
                </a:solidFill>
              </a:rPr>
              <a:t>Step 5b (cont.): Confirm the Batch Cancellation</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103</a:t>
            </a:fld>
            <a:endParaRPr lang="en-US" dirty="0">
              <a:solidFill>
                <a:schemeClr val="tx1">
                  <a:tint val="75000"/>
                </a:schemeClr>
              </a:solidFill>
              <a:latin typeface="+mn-lt"/>
              <a:cs typeface="+mn-cs"/>
            </a:endParaRPr>
          </a:p>
        </p:txBody>
      </p:sp>
      <p:sp>
        <p:nvSpPr>
          <p:cNvPr id="6" name="Rectangle 5">
            <a:extLst>
              <a:ext uri="{FF2B5EF4-FFF2-40B4-BE49-F238E27FC236}">
                <a16:creationId xmlns:a16="http://schemas.microsoft.com/office/drawing/2014/main" id="{96CBF194-2982-674B-9331-13EB9546C7A9}"/>
              </a:ext>
              <a:ext uri="{C183D7F6-B498-43B3-948B-1728B52AA6E4}">
                <adec:decorative xmlns:adec="http://schemas.microsoft.com/office/drawing/2017/decorative" val="1"/>
              </a:ext>
            </a:extLst>
          </p:cNvPr>
          <p:cNvSpPr/>
          <p:nvPr/>
        </p:nvSpPr>
        <p:spPr>
          <a:xfrm>
            <a:off x="3457695" y="4481848"/>
            <a:ext cx="2408349" cy="27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19307BD-7439-0948-8648-F125F75955C6}"/>
              </a:ext>
            </a:extLst>
          </p:cNvPr>
          <p:cNvSpPr txBox="1"/>
          <p:nvPr/>
        </p:nvSpPr>
        <p:spPr>
          <a:xfrm>
            <a:off x="2838955" y="2406569"/>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0" name="Oval 9">
            <a:extLst>
              <a:ext uri="{FF2B5EF4-FFF2-40B4-BE49-F238E27FC236}">
                <a16:creationId xmlns:a16="http://schemas.microsoft.com/office/drawing/2014/main" id="{30B0C9C2-82FF-6643-BA98-7484138798BC}"/>
              </a:ext>
              <a:ext uri="{C183D7F6-B498-43B3-948B-1728B52AA6E4}">
                <adec:decorative xmlns:adec="http://schemas.microsoft.com/office/drawing/2017/decorative" val="1"/>
              </a:ext>
            </a:extLst>
          </p:cNvPr>
          <p:cNvSpPr/>
          <p:nvPr/>
        </p:nvSpPr>
        <p:spPr>
          <a:xfrm>
            <a:off x="2795476" y="240656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9244DFF-9791-C947-A1F5-AA899E53C799}"/>
              </a:ext>
            </a:extLst>
          </p:cNvPr>
          <p:cNvSpPr txBox="1"/>
          <p:nvPr/>
        </p:nvSpPr>
        <p:spPr>
          <a:xfrm>
            <a:off x="5286356" y="3996274"/>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3" name="Oval 12">
            <a:extLst>
              <a:ext uri="{FF2B5EF4-FFF2-40B4-BE49-F238E27FC236}">
                <a16:creationId xmlns:a16="http://schemas.microsoft.com/office/drawing/2014/main" id="{42214CBE-EC84-C646-90C4-D1762EAB8DDB}"/>
              </a:ext>
              <a:ext uri="{C183D7F6-B498-43B3-948B-1728B52AA6E4}">
                <adec:decorative xmlns:adec="http://schemas.microsoft.com/office/drawing/2017/decorative" val="1"/>
              </a:ext>
            </a:extLst>
          </p:cNvPr>
          <p:cNvSpPr/>
          <p:nvPr/>
        </p:nvSpPr>
        <p:spPr>
          <a:xfrm>
            <a:off x="5237644" y="3996270"/>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887C96D-8C12-644F-AE1B-D599F468435A}"/>
              </a:ext>
            </a:extLst>
          </p:cNvPr>
          <p:cNvSpPr txBox="1"/>
          <p:nvPr/>
        </p:nvSpPr>
        <p:spPr>
          <a:xfrm>
            <a:off x="8046797" y="5666239"/>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C</a:t>
            </a:r>
          </a:p>
        </p:txBody>
      </p:sp>
      <p:sp>
        <p:nvSpPr>
          <p:cNvPr id="15" name="Oval 14">
            <a:extLst>
              <a:ext uri="{FF2B5EF4-FFF2-40B4-BE49-F238E27FC236}">
                <a16:creationId xmlns:a16="http://schemas.microsoft.com/office/drawing/2014/main" id="{421AD726-9F20-AF4C-BBEC-B14B9CFE5FF7}"/>
              </a:ext>
              <a:ext uri="{C183D7F6-B498-43B3-948B-1728B52AA6E4}">
                <adec:decorative xmlns:adec="http://schemas.microsoft.com/office/drawing/2017/decorative" val="1"/>
              </a:ext>
            </a:extLst>
          </p:cNvPr>
          <p:cNvSpPr/>
          <p:nvPr/>
        </p:nvSpPr>
        <p:spPr>
          <a:xfrm>
            <a:off x="7995992" y="566414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9253C0C-854A-EF42-A4FA-4C69C8388B14}"/>
              </a:ext>
            </a:extLst>
          </p:cNvPr>
          <p:cNvSpPr txBox="1"/>
          <p:nvPr/>
        </p:nvSpPr>
        <p:spPr>
          <a:xfrm>
            <a:off x="651864" y="828771"/>
            <a:ext cx="11281893"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buClr>
                <a:srgbClr val="3F395F"/>
              </a:buClr>
              <a:buFont typeface="+mj-lt"/>
              <a:buAutoNum type="alphaUcPeriod"/>
            </a:pPr>
            <a:r>
              <a:rPr lang="en-US" sz="2200" dirty="0">
                <a:latin typeface="Calibri"/>
                <a:cs typeface="Calibri"/>
              </a:rPr>
              <a:t>Next, you will see the “CONFIRM: DELETE A CASE” window</a:t>
            </a:r>
          </a:p>
          <a:p>
            <a:pPr marL="457200" indent="-457200">
              <a:spcBef>
                <a:spcPts val="600"/>
              </a:spcBef>
              <a:buClr>
                <a:srgbClr val="3F395F"/>
              </a:buClr>
              <a:buFont typeface="+mj-lt"/>
              <a:buAutoNum type="alphaUcPeriod"/>
            </a:pPr>
            <a:r>
              <a:rPr lang="en-US" sz="2200" dirty="0">
                <a:solidFill>
                  <a:srgbClr val="262626"/>
                </a:solidFill>
                <a:latin typeface="Calibri"/>
                <a:cs typeface="Calibri"/>
              </a:rPr>
              <a:t>Add a comment (comment is required, explain why you are using the “Delete a Case” feature)</a:t>
            </a:r>
          </a:p>
          <a:p>
            <a:pPr marL="457200" indent="-457200">
              <a:spcBef>
                <a:spcPts val="600"/>
              </a:spcBef>
              <a:buClr>
                <a:srgbClr val="3F395F"/>
              </a:buClr>
              <a:buFont typeface="+mj-lt"/>
              <a:buAutoNum type="alphaUcPeriod"/>
            </a:pPr>
            <a:r>
              <a:rPr lang="en-US" sz="2200" dirty="0">
                <a:solidFill>
                  <a:srgbClr val="262626"/>
                </a:solidFill>
                <a:latin typeface="Calibri"/>
                <a:cs typeface="Calibri"/>
              </a:rPr>
              <a:t>Select the “CONFIRM” button </a:t>
            </a:r>
            <a:r>
              <a:rPr lang="en-US" sz="2200" b="1" dirty="0">
                <a:solidFill>
                  <a:srgbClr val="262626"/>
                </a:solidFill>
                <a:latin typeface="Calibri"/>
                <a:cs typeface="Calibri"/>
              </a:rPr>
              <a:t>to delete the case(s)</a:t>
            </a:r>
          </a:p>
        </p:txBody>
      </p:sp>
    </p:spTree>
    <p:extLst>
      <p:ext uri="{BB962C8B-B14F-4D97-AF65-F5344CB8AC3E}">
        <p14:creationId xmlns:p14="http://schemas.microsoft.com/office/powerpoint/2010/main" val="39252127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03DFBC0A-300C-FF46-A597-689A61CAC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15" y="1593969"/>
            <a:ext cx="6122612" cy="4416487"/>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399249" y="411835"/>
            <a:ext cx="11353800" cy="1126487"/>
          </a:xfrm>
        </p:spPr>
        <p:txBody>
          <a:bodyPr/>
          <a:lstStyle/>
          <a:p>
            <a:r>
              <a:rPr lang="en-US" dirty="0">
                <a:solidFill>
                  <a:srgbClr val="3F395F"/>
                </a:solidFill>
              </a:rPr>
              <a:t>Use the Activity Link to Check the Deletion Status of Cases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104</a:t>
            </a:fld>
            <a:endParaRPr lang="en-US" dirty="0">
              <a:solidFill>
                <a:schemeClr val="tx1">
                  <a:tint val="75000"/>
                </a:schemeClr>
              </a:solidFill>
              <a:latin typeface="+mn-lt"/>
              <a:cs typeface="+mn-cs"/>
            </a:endParaRPr>
          </a:p>
        </p:txBody>
      </p:sp>
      <p:sp>
        <p:nvSpPr>
          <p:cNvPr id="13" name="Left Brace 12">
            <a:extLst>
              <a:ext uri="{FF2B5EF4-FFF2-40B4-BE49-F238E27FC236}">
                <a16:creationId xmlns:a16="http://schemas.microsoft.com/office/drawing/2014/main" id="{4A8CDBF6-673E-3747-A92B-A52C408FC9E1}"/>
              </a:ext>
              <a:ext uri="{C183D7F6-B498-43B3-948B-1728B52AA6E4}">
                <adec:decorative xmlns:adec="http://schemas.microsoft.com/office/drawing/2017/decorative" val="1"/>
              </a:ext>
            </a:extLst>
          </p:cNvPr>
          <p:cNvSpPr/>
          <p:nvPr/>
        </p:nvSpPr>
        <p:spPr>
          <a:xfrm>
            <a:off x="270456" y="4606463"/>
            <a:ext cx="193764" cy="121478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4B9AA8ED-689B-5448-B7E3-98748AE6446E}"/>
              </a:ext>
            </a:extLst>
          </p:cNvPr>
          <p:cNvSpPr txBox="1"/>
          <p:nvPr/>
        </p:nvSpPr>
        <p:spPr>
          <a:xfrm>
            <a:off x="6407096" y="1334167"/>
            <a:ext cx="5670183"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879D"/>
              </a:buClr>
            </a:pPr>
            <a:r>
              <a:rPr lang="en-US" sz="2400" dirty="0">
                <a:latin typeface="Calibri"/>
                <a:cs typeface="Calibri"/>
              </a:rPr>
              <a:t>The Delete a Case menu provides three options:</a:t>
            </a:r>
          </a:p>
          <a:p>
            <a:pPr marL="285750" indent="-285750">
              <a:buClr>
                <a:srgbClr val="00879D"/>
              </a:buClr>
              <a:buFont typeface="Wingdings"/>
              <a:buChar char="§"/>
            </a:pPr>
            <a:endParaRPr lang="en-US" sz="1200" b="1" dirty="0">
              <a:solidFill>
                <a:srgbClr val="FF0000"/>
              </a:solidFill>
              <a:latin typeface="Calibri"/>
              <a:cs typeface="Calibri"/>
            </a:endParaRPr>
          </a:p>
          <a:p>
            <a:pPr marL="342900" indent="-342900">
              <a:buClr>
                <a:srgbClr val="002060"/>
              </a:buClr>
              <a:buFont typeface="Arial" panose="020B0604020202020204" pitchFamily="34" charset="0"/>
              <a:buChar char="•"/>
            </a:pPr>
            <a:r>
              <a:rPr lang="en-US" sz="2400" b="1" dirty="0">
                <a:solidFill>
                  <a:schemeClr val="bg1">
                    <a:lumMod val="75000"/>
                  </a:schemeClr>
                </a:solidFill>
                <a:latin typeface="Calibri"/>
                <a:cs typeface="Calibri"/>
              </a:rPr>
              <a:t>CASE</a:t>
            </a:r>
            <a:r>
              <a:rPr lang="en-US" sz="2400" b="1" dirty="0">
                <a:solidFill>
                  <a:schemeClr val="bg1">
                    <a:lumMod val="75000"/>
                  </a:schemeClr>
                </a:solidFill>
                <a:latin typeface="Calibri"/>
                <a:ea typeface="+mn-lt"/>
                <a:cs typeface="+mn-lt"/>
              </a:rPr>
              <a:t> FINDER </a:t>
            </a:r>
            <a:r>
              <a:rPr lang="en-US" sz="2400" dirty="0">
                <a:solidFill>
                  <a:schemeClr val="bg1">
                    <a:lumMod val="75000"/>
                  </a:schemeClr>
                </a:solidFill>
                <a:latin typeface="Calibri"/>
                <a:ea typeface="+mn-lt"/>
                <a:cs typeface="+mn-lt"/>
              </a:rPr>
              <a:t>– Use the Case Finder page to find and delete one or more cases</a:t>
            </a:r>
          </a:p>
          <a:p>
            <a:pPr marL="285750" indent="-285750">
              <a:buClr>
                <a:srgbClr val="002060"/>
              </a:buClr>
              <a:buFont typeface="Arial" panose="020B0604020202020204" pitchFamily="34" charset="0"/>
              <a:buChar char="•"/>
            </a:pPr>
            <a:endParaRPr lang="en-US" sz="1200" b="1" dirty="0">
              <a:solidFill>
                <a:schemeClr val="bg1">
                  <a:lumMod val="75000"/>
                </a:schemeClr>
              </a:solidFill>
              <a:latin typeface="Calibri"/>
              <a:ea typeface="+mn-lt"/>
              <a:cs typeface="+mn-lt"/>
            </a:endParaRPr>
          </a:p>
          <a:p>
            <a:pPr marL="342900" indent="-342900">
              <a:buClr>
                <a:srgbClr val="002060"/>
              </a:buClr>
              <a:buFont typeface="Arial" panose="020B0604020202020204" pitchFamily="34" charset="0"/>
              <a:buChar char="•"/>
            </a:pPr>
            <a:r>
              <a:rPr lang="en-US" sz="2400" b="1" dirty="0">
                <a:solidFill>
                  <a:schemeClr val="bg1">
                    <a:lumMod val="75000"/>
                  </a:schemeClr>
                </a:solidFill>
                <a:ea typeface="+mn-lt"/>
                <a:cs typeface="+mn-lt"/>
              </a:rPr>
              <a:t>BATCH UPLOAD </a:t>
            </a:r>
            <a:r>
              <a:rPr lang="en-US" sz="2400" dirty="0">
                <a:solidFill>
                  <a:schemeClr val="bg1">
                    <a:lumMod val="75000"/>
                  </a:schemeClr>
                </a:solidFill>
                <a:ea typeface="+mn-lt"/>
                <a:cs typeface="+mn-lt"/>
              </a:rPr>
              <a:t>– Use the Batch Upload page to upload and delete a group of cases at one time; all cases must be of the same message type (e.g., HL7, NETSS)</a:t>
            </a:r>
          </a:p>
          <a:p>
            <a:pPr marL="285750" indent="-285750">
              <a:buClr>
                <a:srgbClr val="002060"/>
              </a:buClr>
              <a:buFont typeface="Arial" panose="020B0604020202020204" pitchFamily="34" charset="0"/>
              <a:buChar char="•"/>
            </a:pPr>
            <a:endParaRPr lang="en-US" sz="1200" dirty="0">
              <a:solidFill>
                <a:schemeClr val="bg1">
                  <a:lumMod val="85000"/>
                </a:schemeClr>
              </a:solidFill>
              <a:ea typeface="+mn-lt"/>
              <a:cs typeface="+mn-lt"/>
            </a:endParaRPr>
          </a:p>
          <a:p>
            <a:pPr marL="342900" indent="-342900">
              <a:buClr>
                <a:srgbClr val="002060"/>
              </a:buClr>
              <a:buFont typeface="Arial" panose="020B0604020202020204" pitchFamily="34" charset="0"/>
              <a:buChar char="•"/>
            </a:pPr>
            <a:r>
              <a:rPr lang="en-US" sz="2400" b="1" dirty="0">
                <a:ea typeface="+mn-lt"/>
                <a:cs typeface="+mn-lt"/>
              </a:rPr>
              <a:t>ACTIVITY</a:t>
            </a:r>
            <a:r>
              <a:rPr lang="en-US" sz="2400" dirty="0">
                <a:ea typeface="+mn-lt"/>
                <a:cs typeface="+mn-lt"/>
              </a:rPr>
              <a:t> – Use the Activity page to check the deletion status of cases using the MVPS “Delete a Case” feature </a:t>
            </a:r>
            <a:endParaRPr lang="en-US" sz="2400" b="1" dirty="0">
              <a:latin typeface="Calibri"/>
              <a:ea typeface="+mn-lt"/>
              <a:cs typeface="+mn-lt"/>
            </a:endParaRPr>
          </a:p>
        </p:txBody>
      </p:sp>
    </p:spTree>
    <p:extLst>
      <p:ext uri="{BB962C8B-B14F-4D97-AF65-F5344CB8AC3E}">
        <p14:creationId xmlns:p14="http://schemas.microsoft.com/office/powerpoint/2010/main" val="26234882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13E619DC-9202-004C-B6B4-F46F8AA7B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4" y="3005349"/>
            <a:ext cx="12117431" cy="2700242"/>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189797"/>
            <a:ext cx="10515600" cy="1126487"/>
          </a:xfrm>
        </p:spPr>
        <p:txBody>
          <a:bodyPr/>
          <a:lstStyle/>
          <a:p>
            <a:r>
              <a:rPr lang="en-US" dirty="0">
                <a:solidFill>
                  <a:srgbClr val="3F395F"/>
                </a:solidFill>
              </a:rPr>
              <a:t>Step 1: View Cases Submitted for Deletion</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105</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838200" y="1061018"/>
            <a:ext cx="10888239" cy="17748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buClr>
                <a:srgbClr val="3F395F"/>
              </a:buClr>
              <a:buFont typeface="+mj-lt"/>
              <a:buAutoNum type="alphaUcPeriod"/>
            </a:pPr>
            <a:r>
              <a:rPr lang="en-US" sz="2400" dirty="0">
                <a:latin typeface="Calibri"/>
                <a:cs typeface="Calibri"/>
              </a:rPr>
              <a:t>MVPS assigns a unique Batch ID to each uploaded file or Case Finder delete</a:t>
            </a:r>
          </a:p>
          <a:p>
            <a:pPr marL="457200" indent="-457200">
              <a:spcBef>
                <a:spcPts val="600"/>
              </a:spcBef>
              <a:buClr>
                <a:srgbClr val="3F395F"/>
              </a:buClr>
              <a:buFont typeface="+mj-lt"/>
              <a:buAutoNum type="alphaUcPeriod"/>
            </a:pPr>
            <a:r>
              <a:rPr lang="en-US" sz="2400" dirty="0">
                <a:latin typeface="Calibri"/>
                <a:cs typeface="Calibri"/>
              </a:rPr>
              <a:t>To view information for a particular batch, select the “VIEW DETAILS” button</a:t>
            </a:r>
          </a:p>
          <a:p>
            <a:pPr marL="457200" indent="-457200">
              <a:spcBef>
                <a:spcPts val="600"/>
              </a:spcBef>
              <a:buClr>
                <a:srgbClr val="3F395F"/>
              </a:buClr>
              <a:buFont typeface="+mj-lt"/>
              <a:buAutoNum type="alphaUcPeriod"/>
            </a:pPr>
            <a:r>
              <a:rPr lang="en-US" sz="2400" dirty="0">
                <a:solidFill>
                  <a:srgbClr val="262626"/>
                </a:solidFill>
                <a:latin typeface="Calibri"/>
                <a:cs typeface="Calibri"/>
              </a:rPr>
              <a:t>To determine whether case ID(s) were found (matched and/or deleted) in MVPS, select the “VIEW CASES” button</a:t>
            </a:r>
            <a:endParaRPr lang="en-US" sz="2000" dirty="0">
              <a:solidFill>
                <a:srgbClr val="262626"/>
              </a:solidFill>
              <a:latin typeface="Calibri"/>
              <a:cs typeface="Calibri"/>
            </a:endParaRPr>
          </a:p>
        </p:txBody>
      </p:sp>
      <p:sp>
        <p:nvSpPr>
          <p:cNvPr id="11" name="TextBox 10">
            <a:extLst>
              <a:ext uri="{FF2B5EF4-FFF2-40B4-BE49-F238E27FC236}">
                <a16:creationId xmlns:a16="http://schemas.microsoft.com/office/drawing/2014/main" id="{C62A6A06-6D91-C34A-A761-3A0A12717C50}"/>
              </a:ext>
            </a:extLst>
          </p:cNvPr>
          <p:cNvSpPr txBox="1"/>
          <p:nvPr/>
        </p:nvSpPr>
        <p:spPr>
          <a:xfrm>
            <a:off x="1553213" y="4635154"/>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7" name="TextBox 16">
            <a:extLst>
              <a:ext uri="{FF2B5EF4-FFF2-40B4-BE49-F238E27FC236}">
                <a16:creationId xmlns:a16="http://schemas.microsoft.com/office/drawing/2014/main" id="{C07933AA-F7BB-4B4B-BB04-E32188CD23BA}"/>
              </a:ext>
            </a:extLst>
          </p:cNvPr>
          <p:cNvSpPr txBox="1"/>
          <p:nvPr/>
        </p:nvSpPr>
        <p:spPr>
          <a:xfrm>
            <a:off x="630701" y="4950333"/>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8" name="Oval 17">
            <a:extLst>
              <a:ext uri="{FF2B5EF4-FFF2-40B4-BE49-F238E27FC236}">
                <a16:creationId xmlns:a16="http://schemas.microsoft.com/office/drawing/2014/main" id="{111D9FD2-45B2-A74F-B624-5CFC5051B0AC}"/>
              </a:ext>
              <a:ext uri="{C183D7F6-B498-43B3-948B-1728B52AA6E4}">
                <adec:decorative xmlns:adec="http://schemas.microsoft.com/office/drawing/2017/decorative" val="1"/>
              </a:ext>
            </a:extLst>
          </p:cNvPr>
          <p:cNvSpPr/>
          <p:nvPr/>
        </p:nvSpPr>
        <p:spPr>
          <a:xfrm>
            <a:off x="1500216" y="4645093"/>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0D616FD-98D3-B449-9768-29B6894243A8}"/>
              </a:ext>
              <a:ext uri="{C183D7F6-B498-43B3-948B-1728B52AA6E4}">
                <adec:decorative xmlns:adec="http://schemas.microsoft.com/office/drawing/2017/decorative" val="1"/>
              </a:ext>
            </a:extLst>
          </p:cNvPr>
          <p:cNvSpPr/>
          <p:nvPr/>
        </p:nvSpPr>
        <p:spPr>
          <a:xfrm>
            <a:off x="573057" y="4950333"/>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00467D7-BC32-A049-8BCB-1B85239B3869}"/>
              </a:ext>
            </a:extLst>
          </p:cNvPr>
          <p:cNvSpPr txBox="1"/>
          <p:nvPr/>
        </p:nvSpPr>
        <p:spPr>
          <a:xfrm>
            <a:off x="11306998" y="4899838"/>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C</a:t>
            </a:r>
          </a:p>
        </p:txBody>
      </p:sp>
      <p:sp>
        <p:nvSpPr>
          <p:cNvPr id="14" name="Oval 13">
            <a:extLst>
              <a:ext uri="{FF2B5EF4-FFF2-40B4-BE49-F238E27FC236}">
                <a16:creationId xmlns:a16="http://schemas.microsoft.com/office/drawing/2014/main" id="{DF7EA404-DA27-E745-B9EB-CB9795EE5C4D}"/>
              </a:ext>
              <a:ext uri="{C183D7F6-B498-43B3-948B-1728B52AA6E4}">
                <adec:decorative xmlns:adec="http://schemas.microsoft.com/office/drawing/2017/decorative" val="1"/>
              </a:ext>
            </a:extLst>
          </p:cNvPr>
          <p:cNvSpPr/>
          <p:nvPr/>
        </p:nvSpPr>
        <p:spPr>
          <a:xfrm>
            <a:off x="11259289" y="4899838"/>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55CB9D9-09D8-DC4D-916F-6A691CC77AE3}"/>
              </a:ext>
              <a:ext uri="{C183D7F6-B498-43B3-948B-1728B52AA6E4}">
                <adec:decorative xmlns:adec="http://schemas.microsoft.com/office/drawing/2017/decorative" val="1"/>
              </a:ext>
            </a:extLst>
          </p:cNvPr>
          <p:cNvSpPr/>
          <p:nvPr/>
        </p:nvSpPr>
        <p:spPr>
          <a:xfrm>
            <a:off x="4005190" y="5195509"/>
            <a:ext cx="1564337" cy="436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42D74CA-7F69-DF4D-B065-D6C65569A361}"/>
              </a:ext>
              <a:ext uri="{C183D7F6-B498-43B3-948B-1728B52AA6E4}">
                <adec:decorative xmlns:adec="http://schemas.microsoft.com/office/drawing/2017/decorative" val="1"/>
              </a:ext>
            </a:extLst>
          </p:cNvPr>
          <p:cNvSpPr/>
          <p:nvPr/>
        </p:nvSpPr>
        <p:spPr>
          <a:xfrm>
            <a:off x="10711543" y="3086302"/>
            <a:ext cx="1270660" cy="186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D1007DE-A91F-0D47-8394-79388B27DC7D}"/>
              </a:ext>
            </a:extLst>
          </p:cNvPr>
          <p:cNvSpPr/>
          <p:nvPr/>
        </p:nvSpPr>
        <p:spPr>
          <a:xfrm>
            <a:off x="3955638" y="5181700"/>
            <a:ext cx="969135" cy="337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657350" algn="l"/>
                <a:tab pos="2170113" algn="l"/>
              </a:tabLst>
            </a:pPr>
            <a:r>
              <a:rPr lang="en-US" sz="800" dirty="0">
                <a:solidFill>
                  <a:srgbClr val="656F77"/>
                </a:solidFill>
              </a:rPr>
              <a:t>Jane Doe (123)</a:t>
            </a:r>
          </a:p>
        </p:txBody>
      </p:sp>
      <p:pic>
        <p:nvPicPr>
          <p:cNvPr id="9" name="Picture 8">
            <a:extLst>
              <a:ext uri="{FF2B5EF4-FFF2-40B4-BE49-F238E27FC236}">
                <a16:creationId xmlns:a16="http://schemas.microsoft.com/office/drawing/2014/main" id="{82EC33F2-45E8-9F48-A01C-B4DB7AABA0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080" y="3686487"/>
            <a:ext cx="2993920" cy="298585"/>
          </a:xfrm>
          <a:prstGeom prst="rect">
            <a:avLst/>
          </a:prstGeom>
        </p:spPr>
      </p:pic>
    </p:spTree>
    <p:extLst>
      <p:ext uri="{BB962C8B-B14F-4D97-AF65-F5344CB8AC3E}">
        <p14:creationId xmlns:p14="http://schemas.microsoft.com/office/powerpoint/2010/main" val="33510572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8C039310-BBF4-D249-90D6-7BDDA551B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3" y="2973063"/>
            <a:ext cx="12055613" cy="2893347"/>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191557"/>
            <a:ext cx="10515600" cy="1126487"/>
          </a:xfrm>
        </p:spPr>
        <p:txBody>
          <a:bodyPr/>
          <a:lstStyle/>
          <a:p>
            <a:r>
              <a:rPr lang="en-US" dirty="0">
                <a:solidFill>
                  <a:srgbClr val="3F395F"/>
                </a:solidFill>
              </a:rPr>
              <a:t>Step 2: View Matched Cases </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106</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838200" y="1070407"/>
            <a:ext cx="10888239" cy="1646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buClr>
                <a:srgbClr val="3F395F"/>
              </a:buClr>
              <a:buFont typeface="+mj-lt"/>
              <a:buAutoNum type="alphaUcPeriod"/>
            </a:pPr>
            <a:r>
              <a:rPr lang="en-US" sz="2400" dirty="0">
                <a:latin typeface="Calibri"/>
                <a:cs typeface="Calibri"/>
              </a:rPr>
              <a:t>Toggle between the “MATCHES” and “UNMATCHED REQUESTS” pages to view Case IDs that were found or not found in the MVPS database</a:t>
            </a:r>
          </a:p>
          <a:p>
            <a:pPr marL="457200" indent="-457200">
              <a:spcBef>
                <a:spcPts val="600"/>
              </a:spcBef>
              <a:buClr>
                <a:srgbClr val="3F395F"/>
              </a:buClr>
              <a:buFont typeface="+mj-lt"/>
              <a:buAutoNum type="alphaUcPeriod"/>
            </a:pPr>
            <a:r>
              <a:rPr lang="en-US" sz="2400" dirty="0">
                <a:latin typeface="Calibri"/>
                <a:cs typeface="Calibri"/>
              </a:rPr>
              <a:t>On the Matches page, you can view the status of any matched Case IDs; select the “VIEW” button to review case records</a:t>
            </a:r>
          </a:p>
        </p:txBody>
      </p:sp>
      <p:sp>
        <p:nvSpPr>
          <p:cNvPr id="17" name="TextBox 16">
            <a:extLst>
              <a:ext uri="{FF2B5EF4-FFF2-40B4-BE49-F238E27FC236}">
                <a16:creationId xmlns:a16="http://schemas.microsoft.com/office/drawing/2014/main" id="{C07933AA-F7BB-4B4B-BB04-E32188CD23BA}"/>
              </a:ext>
            </a:extLst>
          </p:cNvPr>
          <p:cNvSpPr txBox="1"/>
          <p:nvPr/>
        </p:nvSpPr>
        <p:spPr>
          <a:xfrm>
            <a:off x="1538241" y="5240658"/>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9" name="Oval 18">
            <a:extLst>
              <a:ext uri="{FF2B5EF4-FFF2-40B4-BE49-F238E27FC236}">
                <a16:creationId xmlns:a16="http://schemas.microsoft.com/office/drawing/2014/main" id="{80D616FD-98D3-B449-9768-29B6894243A8}"/>
              </a:ext>
              <a:ext uri="{C183D7F6-B498-43B3-948B-1728B52AA6E4}">
                <adec:decorative xmlns:adec="http://schemas.microsoft.com/office/drawing/2017/decorative" val="1"/>
              </a:ext>
            </a:extLst>
          </p:cNvPr>
          <p:cNvSpPr/>
          <p:nvPr/>
        </p:nvSpPr>
        <p:spPr>
          <a:xfrm>
            <a:off x="1480597" y="5240658"/>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F01FA6E-DD74-544A-8C28-55C3FDFAB458}"/>
              </a:ext>
              <a:ext uri="{C183D7F6-B498-43B3-948B-1728B52AA6E4}">
                <adec:decorative xmlns:adec="http://schemas.microsoft.com/office/drawing/2017/decorative" val="1"/>
              </a:ext>
            </a:extLst>
          </p:cNvPr>
          <p:cNvSpPr/>
          <p:nvPr/>
        </p:nvSpPr>
        <p:spPr>
          <a:xfrm>
            <a:off x="10185425" y="3410082"/>
            <a:ext cx="1938381" cy="386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DA7EA57-1E2D-154C-BD06-EF80D5F02AA1}"/>
              </a:ext>
              <a:ext uri="{C183D7F6-B498-43B3-948B-1728B52AA6E4}">
                <adec:decorative xmlns:adec="http://schemas.microsoft.com/office/drawing/2017/decorative" val="1"/>
              </a:ext>
            </a:extLst>
          </p:cNvPr>
          <p:cNvSpPr/>
          <p:nvPr/>
        </p:nvSpPr>
        <p:spPr>
          <a:xfrm>
            <a:off x="10696977" y="2992565"/>
            <a:ext cx="1313645" cy="261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62A6A06-6D91-C34A-A761-3A0A12717C50}"/>
              </a:ext>
            </a:extLst>
          </p:cNvPr>
          <p:cNvSpPr txBox="1"/>
          <p:nvPr/>
        </p:nvSpPr>
        <p:spPr>
          <a:xfrm>
            <a:off x="10937235" y="3035602"/>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8" name="Oval 17">
            <a:extLst>
              <a:ext uri="{FF2B5EF4-FFF2-40B4-BE49-F238E27FC236}">
                <a16:creationId xmlns:a16="http://schemas.microsoft.com/office/drawing/2014/main" id="{111D9FD2-45B2-A74F-B624-5CFC5051B0AC}"/>
              </a:ext>
              <a:ext uri="{C183D7F6-B498-43B3-948B-1728B52AA6E4}">
                <adec:decorative xmlns:adec="http://schemas.microsoft.com/office/drawing/2017/decorative" val="1"/>
              </a:ext>
            </a:extLst>
          </p:cNvPr>
          <p:cNvSpPr/>
          <p:nvPr/>
        </p:nvSpPr>
        <p:spPr>
          <a:xfrm>
            <a:off x="10896270" y="3035602"/>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65777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AB43DB6B-E94A-694E-8272-3BB9E53F9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330" y="2216896"/>
            <a:ext cx="9128166" cy="4116803"/>
          </a:xfrm>
          <a:prstGeom prst="rect">
            <a:avLst/>
          </a:prstGeom>
          <a:ln w="3175">
            <a:solidFill>
              <a:schemeClr val="tx1"/>
            </a:solidFill>
          </a:ln>
        </p:spPr>
      </p:pic>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107</a:t>
            </a:fld>
            <a:endParaRPr lang="en-US" dirty="0">
              <a:solidFill>
                <a:schemeClr val="tx1">
                  <a:tint val="75000"/>
                </a:schemeClr>
              </a:solidFill>
              <a:latin typeface="+mn-lt"/>
              <a:cs typeface="+mn-cs"/>
            </a:endParaRPr>
          </a:p>
        </p:txBody>
      </p:sp>
      <p:sp>
        <p:nvSpPr>
          <p:cNvPr id="10" name="TextBox 9">
            <a:extLst>
              <a:ext uri="{FF2B5EF4-FFF2-40B4-BE49-F238E27FC236}">
                <a16:creationId xmlns:a16="http://schemas.microsoft.com/office/drawing/2014/main" id="{93A70BCB-C5FF-CC4A-A455-A938702BAAE2}"/>
              </a:ext>
            </a:extLst>
          </p:cNvPr>
          <p:cNvSpPr txBox="1"/>
          <p:nvPr/>
        </p:nvSpPr>
        <p:spPr>
          <a:xfrm>
            <a:off x="1296474" y="5139865"/>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1" name="Oval 10">
            <a:extLst>
              <a:ext uri="{FF2B5EF4-FFF2-40B4-BE49-F238E27FC236}">
                <a16:creationId xmlns:a16="http://schemas.microsoft.com/office/drawing/2014/main" id="{37FCEEA1-9D26-6B4E-A7B2-9701B8E67316}"/>
              </a:ext>
              <a:ext uri="{C183D7F6-B498-43B3-948B-1728B52AA6E4}">
                <adec:decorative xmlns:adec="http://schemas.microsoft.com/office/drawing/2017/decorative" val="1"/>
              </a:ext>
            </a:extLst>
          </p:cNvPr>
          <p:cNvSpPr/>
          <p:nvPr/>
        </p:nvSpPr>
        <p:spPr>
          <a:xfrm>
            <a:off x="1238830" y="5139865"/>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a:extLst>
              <a:ext uri="{FF2B5EF4-FFF2-40B4-BE49-F238E27FC236}">
                <a16:creationId xmlns:a16="http://schemas.microsoft.com/office/drawing/2014/main" id="{B0B218AB-5B36-E243-9BC0-A793DBD74D4A}"/>
              </a:ext>
            </a:extLst>
          </p:cNvPr>
          <p:cNvSpPr>
            <a:spLocks noGrp="1"/>
          </p:cNvSpPr>
          <p:nvPr>
            <p:ph type="title"/>
          </p:nvPr>
        </p:nvSpPr>
        <p:spPr>
          <a:xfrm>
            <a:off x="836613" y="278158"/>
            <a:ext cx="10515600" cy="1071242"/>
          </a:xfrm>
        </p:spPr>
        <p:txBody>
          <a:bodyPr>
            <a:normAutofit fontScale="90000"/>
          </a:bodyPr>
          <a:lstStyle/>
          <a:p>
            <a:r>
              <a:rPr lang="en-US" sz="4000" dirty="0">
                <a:solidFill>
                  <a:srgbClr val="3F395F"/>
                </a:solidFill>
                <a:cs typeface="Calibri"/>
              </a:rPr>
              <a:t>Next, the Case Properties Window Will Display</a:t>
            </a:r>
            <a:br>
              <a:rPr lang="en-US" dirty="0">
                <a:cs typeface="Calibri"/>
              </a:rPr>
            </a:br>
            <a:endParaRPr lang="en-US" dirty="0">
              <a:solidFill>
                <a:srgbClr val="3F395F"/>
              </a:solidFill>
            </a:endParaRPr>
          </a:p>
        </p:txBody>
      </p:sp>
      <p:sp>
        <p:nvSpPr>
          <p:cNvPr id="12" name="TextBox 11">
            <a:extLst>
              <a:ext uri="{FF2B5EF4-FFF2-40B4-BE49-F238E27FC236}">
                <a16:creationId xmlns:a16="http://schemas.microsoft.com/office/drawing/2014/main" id="{0846C997-F939-D249-893E-6CE67758F26D}"/>
              </a:ext>
            </a:extLst>
          </p:cNvPr>
          <p:cNvSpPr txBox="1"/>
          <p:nvPr/>
        </p:nvSpPr>
        <p:spPr>
          <a:xfrm>
            <a:off x="8446552" y="3346377"/>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3" name="Oval 12">
            <a:extLst>
              <a:ext uri="{FF2B5EF4-FFF2-40B4-BE49-F238E27FC236}">
                <a16:creationId xmlns:a16="http://schemas.microsoft.com/office/drawing/2014/main" id="{37E754A9-438B-F543-BDD8-20FA3500C313}"/>
              </a:ext>
              <a:ext uri="{C183D7F6-B498-43B3-948B-1728B52AA6E4}">
                <adec:decorative xmlns:adec="http://schemas.microsoft.com/office/drawing/2017/decorative" val="1"/>
              </a:ext>
            </a:extLst>
          </p:cNvPr>
          <p:cNvSpPr/>
          <p:nvPr/>
        </p:nvSpPr>
        <p:spPr>
          <a:xfrm>
            <a:off x="8405587" y="3346377"/>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8">
            <a:extLst>
              <a:ext uri="{FF2B5EF4-FFF2-40B4-BE49-F238E27FC236}">
                <a16:creationId xmlns:a16="http://schemas.microsoft.com/office/drawing/2014/main" id="{5BABCB57-2903-F149-B7FA-F0E2DFFF895C}"/>
              </a:ext>
            </a:extLst>
          </p:cNvPr>
          <p:cNvSpPr txBox="1">
            <a:spLocks/>
          </p:cNvSpPr>
          <p:nvPr/>
        </p:nvSpPr>
        <p:spPr>
          <a:xfrm>
            <a:off x="836613" y="856167"/>
            <a:ext cx="10515600" cy="1475889"/>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buClr>
                <a:srgbClr val="002060"/>
              </a:buClr>
              <a:buFont typeface="+mj-lt"/>
              <a:buAutoNum type="alphaUcPeriod"/>
            </a:pPr>
            <a:r>
              <a:rPr lang="en-US" sz="2400" dirty="0"/>
              <a:t>The Classification Status will indicate “UI Deleted” </a:t>
            </a:r>
          </a:p>
          <a:p>
            <a:pPr marL="457200" lvl="1" indent="-457200">
              <a:lnSpc>
                <a:spcPct val="100000"/>
              </a:lnSpc>
              <a:buClr>
                <a:srgbClr val="002060"/>
              </a:buClr>
              <a:buFont typeface="+mj-lt"/>
              <a:buAutoNum type="alphaUcPeriod"/>
            </a:pPr>
            <a:r>
              <a:rPr lang="en-US" sz="2400" dirty="0"/>
              <a:t>To further confirm the status of the case, click the “VIEW” button for the current record (Current Flag=Y)</a:t>
            </a:r>
            <a:endParaRPr lang="en-US" b="1" dirty="0"/>
          </a:p>
          <a:p>
            <a:pPr lvl="1">
              <a:spcBef>
                <a:spcPts val="1200"/>
              </a:spcBef>
            </a:pPr>
            <a:endParaRPr lang="en-US" b="1" dirty="0"/>
          </a:p>
          <a:p>
            <a:pPr marL="0" lvl="1" indent="0">
              <a:spcBef>
                <a:spcPts val="1200"/>
              </a:spcBef>
              <a:buNone/>
            </a:pPr>
            <a:endParaRPr lang="en-US" b="1" dirty="0"/>
          </a:p>
          <a:p>
            <a:pPr lvl="1">
              <a:spcBef>
                <a:spcPts val="1200"/>
              </a:spcBef>
            </a:pPr>
            <a:endParaRPr lang="en-US" sz="1200" dirty="0"/>
          </a:p>
        </p:txBody>
      </p:sp>
    </p:spTree>
    <p:extLst>
      <p:ext uri="{BB962C8B-B14F-4D97-AF65-F5344CB8AC3E}">
        <p14:creationId xmlns:p14="http://schemas.microsoft.com/office/powerpoint/2010/main" val="9961950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6391707E-A7A3-FB4C-90EA-F92E57F31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961" y="2243591"/>
            <a:ext cx="9206903" cy="4378631"/>
          </a:xfrm>
          <a:prstGeom prst="rect">
            <a:avLst/>
          </a:prstGeom>
          <a:ln w="3175">
            <a:solidFill>
              <a:schemeClr val="tx1"/>
            </a:solidFill>
          </a:ln>
        </p:spPr>
      </p:pic>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108</a:t>
            </a:fld>
            <a:endParaRPr lang="en-US" dirty="0">
              <a:solidFill>
                <a:schemeClr val="tx1">
                  <a:tint val="75000"/>
                </a:schemeClr>
              </a:solidFill>
              <a:latin typeface="+mn-lt"/>
              <a:cs typeface="+mn-cs"/>
            </a:endParaRPr>
          </a:p>
        </p:txBody>
      </p:sp>
      <p:sp>
        <p:nvSpPr>
          <p:cNvPr id="10" name="TextBox 9">
            <a:extLst>
              <a:ext uri="{FF2B5EF4-FFF2-40B4-BE49-F238E27FC236}">
                <a16:creationId xmlns:a16="http://schemas.microsoft.com/office/drawing/2014/main" id="{A3D28486-9609-4A4D-866A-A7294944F222}"/>
              </a:ext>
            </a:extLst>
          </p:cNvPr>
          <p:cNvSpPr txBox="1"/>
          <p:nvPr/>
        </p:nvSpPr>
        <p:spPr>
          <a:xfrm>
            <a:off x="3360970" y="4281253"/>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1" name="Oval 10">
            <a:extLst>
              <a:ext uri="{FF2B5EF4-FFF2-40B4-BE49-F238E27FC236}">
                <a16:creationId xmlns:a16="http://schemas.microsoft.com/office/drawing/2014/main" id="{64E96DD6-903F-C44C-A95D-EC29BBADC5EA}"/>
              </a:ext>
              <a:ext uri="{C183D7F6-B498-43B3-948B-1728B52AA6E4}">
                <adec:decorative xmlns:adec="http://schemas.microsoft.com/office/drawing/2017/decorative" val="1"/>
              </a:ext>
            </a:extLst>
          </p:cNvPr>
          <p:cNvSpPr/>
          <p:nvPr/>
        </p:nvSpPr>
        <p:spPr>
          <a:xfrm>
            <a:off x="3320005" y="429377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FCA564F-5794-8248-9CF5-4C3B236E12F6}"/>
              </a:ext>
            </a:extLst>
          </p:cNvPr>
          <p:cNvSpPr txBox="1"/>
          <p:nvPr/>
        </p:nvSpPr>
        <p:spPr>
          <a:xfrm>
            <a:off x="3446936" y="5904429"/>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5" name="Oval 14">
            <a:extLst>
              <a:ext uri="{FF2B5EF4-FFF2-40B4-BE49-F238E27FC236}">
                <a16:creationId xmlns:a16="http://schemas.microsoft.com/office/drawing/2014/main" id="{D5B349DA-BA9B-0A42-8EC9-03D8A1149A48}"/>
              </a:ext>
              <a:ext uri="{C183D7F6-B498-43B3-948B-1728B52AA6E4}">
                <adec:decorative xmlns:adec="http://schemas.microsoft.com/office/drawing/2017/decorative" val="1"/>
              </a:ext>
            </a:extLst>
          </p:cNvPr>
          <p:cNvSpPr/>
          <p:nvPr/>
        </p:nvSpPr>
        <p:spPr>
          <a:xfrm>
            <a:off x="3393445" y="590442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2">
            <a:extLst>
              <a:ext uri="{FF2B5EF4-FFF2-40B4-BE49-F238E27FC236}">
                <a16:creationId xmlns:a16="http://schemas.microsoft.com/office/drawing/2014/main" id="{CAF06C7A-B5CF-244A-BDD2-9E9C7AD49A9C}"/>
              </a:ext>
            </a:extLst>
          </p:cNvPr>
          <p:cNvSpPr>
            <a:spLocks noGrp="1"/>
          </p:cNvSpPr>
          <p:nvPr>
            <p:ph type="title"/>
          </p:nvPr>
        </p:nvSpPr>
        <p:spPr>
          <a:xfrm>
            <a:off x="836613" y="278158"/>
            <a:ext cx="10515600" cy="1071242"/>
          </a:xfrm>
        </p:spPr>
        <p:txBody>
          <a:bodyPr>
            <a:normAutofit fontScale="90000"/>
          </a:bodyPr>
          <a:lstStyle/>
          <a:p>
            <a:r>
              <a:rPr lang="en-US" sz="4000" dirty="0">
                <a:solidFill>
                  <a:srgbClr val="3F395F"/>
                </a:solidFill>
                <a:cs typeface="Calibri"/>
              </a:rPr>
              <a:t>Next, the Message Properties Window Will Display</a:t>
            </a:r>
            <a:br>
              <a:rPr lang="en-US" dirty="0">
                <a:cs typeface="Calibri"/>
              </a:rPr>
            </a:br>
            <a:endParaRPr lang="en-US" dirty="0">
              <a:solidFill>
                <a:srgbClr val="3F395F"/>
              </a:solidFill>
            </a:endParaRPr>
          </a:p>
        </p:txBody>
      </p:sp>
      <p:sp>
        <p:nvSpPr>
          <p:cNvPr id="16" name="Content Placeholder 18">
            <a:extLst>
              <a:ext uri="{FF2B5EF4-FFF2-40B4-BE49-F238E27FC236}">
                <a16:creationId xmlns:a16="http://schemas.microsoft.com/office/drawing/2014/main" id="{3799B50F-54FA-6846-A197-543A64D29ED5}"/>
              </a:ext>
            </a:extLst>
          </p:cNvPr>
          <p:cNvSpPr txBox="1">
            <a:spLocks/>
          </p:cNvSpPr>
          <p:nvPr/>
        </p:nvSpPr>
        <p:spPr>
          <a:xfrm>
            <a:off x="836613" y="838654"/>
            <a:ext cx="10515600" cy="1428687"/>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buClr>
                <a:srgbClr val="002060"/>
              </a:buClr>
              <a:buFont typeface="+mj-lt"/>
              <a:buAutoNum type="alphaUcPeriod"/>
            </a:pPr>
            <a:r>
              <a:rPr lang="en-US" sz="2400" dirty="0"/>
              <a:t>The Classification should indicate “UI Deleted”</a:t>
            </a:r>
          </a:p>
          <a:p>
            <a:pPr marL="457200" lvl="1" indent="-457200">
              <a:lnSpc>
                <a:spcPct val="100000"/>
              </a:lnSpc>
              <a:buClr>
                <a:srgbClr val="002060"/>
              </a:buClr>
              <a:buFont typeface="+mj-lt"/>
              <a:buAutoNum type="alphaUcPeriod"/>
            </a:pPr>
            <a:r>
              <a:rPr lang="en-US" sz="2400" dirty="0"/>
              <a:t>The Message Output should also indicate “Message was deleted via the UI Delete.”</a:t>
            </a:r>
            <a:endParaRPr lang="en-US" b="1" dirty="0"/>
          </a:p>
          <a:p>
            <a:pPr lvl="1">
              <a:spcBef>
                <a:spcPts val="1200"/>
              </a:spcBef>
            </a:pPr>
            <a:endParaRPr lang="en-US" sz="1200" dirty="0"/>
          </a:p>
        </p:txBody>
      </p:sp>
    </p:spTree>
    <p:extLst>
      <p:ext uri="{BB962C8B-B14F-4D97-AF65-F5344CB8AC3E}">
        <p14:creationId xmlns:p14="http://schemas.microsoft.com/office/powerpoint/2010/main" val="980293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noAutofit/>
          </a:bodyPr>
          <a:lstStyle/>
          <a:p>
            <a:pPr>
              <a:lnSpc>
                <a:spcPct val="100000"/>
              </a:lnSpc>
              <a:spcBef>
                <a:spcPts val="400"/>
              </a:spcBef>
              <a:spcAft>
                <a:spcPts val="600"/>
              </a:spcAft>
            </a:pPr>
            <a:r>
              <a:rPr lang="en-US" dirty="0"/>
              <a:t>MVPS User Roles and Management</a:t>
            </a:r>
          </a:p>
          <a:p>
            <a:pPr>
              <a:lnSpc>
                <a:spcPct val="100000"/>
              </a:lnSpc>
              <a:spcBef>
                <a:spcPts val="400"/>
              </a:spcBef>
              <a:spcAft>
                <a:spcPts val="600"/>
              </a:spcAft>
            </a:pPr>
            <a:r>
              <a:rPr lang="en-US" sz="4000" b="0" dirty="0"/>
              <a:t>(for Jurisdiction Data Managers)</a:t>
            </a:r>
          </a:p>
        </p:txBody>
      </p:sp>
      <p:sp>
        <p:nvSpPr>
          <p:cNvPr id="3" name="Title 2">
            <a:extLst>
              <a:ext uri="{FF2B5EF4-FFF2-40B4-BE49-F238E27FC236}">
                <a16:creationId xmlns:a16="http://schemas.microsoft.com/office/drawing/2014/main" id="{637039AB-4648-E543-A515-875045207D1E}"/>
              </a:ext>
            </a:extLst>
          </p:cNvPr>
          <p:cNvSpPr>
            <a:spLocks noGrp="1"/>
          </p:cNvSpPr>
          <p:nvPr>
            <p:ph type="title" idx="4294967295"/>
          </p:nvPr>
        </p:nvSpPr>
        <p:spPr/>
        <p:txBody>
          <a:bodyPr/>
          <a:lstStyle/>
          <a:p>
            <a:r>
              <a:rPr lang="en-US" dirty="0">
                <a:solidFill>
                  <a:srgbClr val="3F395F"/>
                </a:solidFill>
              </a:rPr>
              <a:t>MVPS User</a:t>
            </a:r>
            <a:r>
              <a:rPr lang="en-US" baseline="0" dirty="0">
                <a:solidFill>
                  <a:srgbClr val="3F395F"/>
                </a:solidFill>
              </a:rPr>
              <a:t> Roles &amp; Management</a:t>
            </a:r>
            <a:endParaRPr lang="en-US" dirty="0">
              <a:solidFill>
                <a:srgbClr val="3F395F"/>
              </a:solidFill>
            </a:endParaRPr>
          </a:p>
        </p:txBody>
      </p:sp>
    </p:spTree>
    <p:extLst>
      <p:ext uri="{BB962C8B-B14F-4D97-AF65-F5344CB8AC3E}">
        <p14:creationId xmlns:p14="http://schemas.microsoft.com/office/powerpoint/2010/main" val="112309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381732"/>
            <a:ext cx="10515600" cy="1325563"/>
          </a:xfrm>
        </p:spPr>
        <p:txBody>
          <a:bodyPr/>
          <a:lstStyle/>
          <a:p>
            <a:r>
              <a:rPr lang="en-US" dirty="0">
                <a:solidFill>
                  <a:srgbClr val="3F395F"/>
                </a:solidFill>
              </a:rPr>
              <a:t>Additional People May Need Access to MVPS</a:t>
            </a:r>
          </a:p>
        </p:txBody>
      </p:sp>
      <p:sp>
        <p:nvSpPr>
          <p:cNvPr id="4" name="Text Placeholder 2">
            <a:extLst>
              <a:ext uri="{FF2B5EF4-FFF2-40B4-BE49-F238E27FC236}">
                <a16:creationId xmlns:a16="http://schemas.microsoft.com/office/drawing/2014/main" id="{42A49507-F863-3C4F-B3B6-837EE3F73B1C}"/>
              </a:ext>
            </a:extLst>
          </p:cNvPr>
          <p:cNvSpPr txBox="1">
            <a:spLocks/>
          </p:cNvSpPr>
          <p:nvPr/>
        </p:nvSpPr>
        <p:spPr>
          <a:xfrm>
            <a:off x="795128" y="1545167"/>
            <a:ext cx="10850880" cy="3828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6565" indent="-457200">
              <a:lnSpc>
                <a:spcPct val="100000"/>
              </a:lnSpc>
              <a:buClr>
                <a:srgbClr val="81BC00"/>
              </a:buClr>
              <a:buFont typeface="Wingdings" pitchFamily="2" charset="2"/>
              <a:buChar char="§"/>
              <a:defRPr/>
            </a:pPr>
            <a:r>
              <a:rPr lang="en-US" dirty="0">
                <a:latin typeface="Calibri" panose="020F0502020204030204" pitchFamily="34" charset="0"/>
                <a:cs typeface="Calibri" panose="020F0502020204030204" pitchFamily="34" charset="0"/>
              </a:rPr>
              <a:t>Each jurisdiction should identify at least two Jurisdiction Data Managers (DMs) </a:t>
            </a:r>
          </a:p>
          <a:p>
            <a:pPr marL="456565" indent="-457200">
              <a:lnSpc>
                <a:spcPct val="100000"/>
              </a:lnSpc>
              <a:spcBef>
                <a:spcPts val="1600"/>
              </a:spcBef>
              <a:buClr>
                <a:srgbClr val="81BC00"/>
              </a:buClr>
              <a:buFont typeface="Wingdings" pitchFamily="2" charset="2"/>
              <a:buChar char="§"/>
              <a:defRPr/>
            </a:pPr>
            <a:r>
              <a:rPr lang="en-US" dirty="0">
                <a:latin typeface="Calibri" panose="020F0502020204030204" pitchFamily="34" charset="0"/>
                <a:cs typeface="Calibri" panose="020F0502020204030204" pitchFamily="34" charset="0"/>
              </a:rPr>
              <a:t>To add jurisdiction users:</a:t>
            </a:r>
          </a:p>
          <a:p>
            <a:pPr marL="989965" lvl="1" indent="-380365">
              <a:lnSpc>
                <a:spcPct val="100000"/>
              </a:lnSpc>
              <a:spcBef>
                <a:spcPts val="1000"/>
              </a:spcBef>
              <a:defRPr/>
            </a:pPr>
            <a:r>
              <a:rPr lang="en-US" dirty="0">
                <a:latin typeface="Calibri"/>
                <a:cs typeface="Calibri"/>
              </a:rPr>
              <a:t>DM sends jurisdiction user contact information to EDX mailbox (</a:t>
            </a:r>
            <a:r>
              <a:rPr lang="en-US" dirty="0">
                <a:latin typeface="Calibri"/>
                <a:cs typeface="Calibri"/>
                <a:hlinkClick r:id="rId3"/>
              </a:rPr>
              <a:t>edx@cdc.gov</a:t>
            </a:r>
            <a:r>
              <a:rPr lang="en-US" dirty="0">
                <a:latin typeface="Calibri"/>
                <a:cs typeface="Calibri"/>
              </a:rPr>
              <a:t>) with the subject “New MVPS User Access”</a:t>
            </a:r>
            <a:endParaRPr lang="en-US" dirty="0">
              <a:cs typeface="Calibri" panose="020F0502020204030204" pitchFamily="34" charset="0"/>
            </a:endParaRPr>
          </a:p>
          <a:p>
            <a:pPr marL="989965" lvl="1" indent="-380365">
              <a:lnSpc>
                <a:spcPct val="100000"/>
              </a:lnSpc>
              <a:spcBef>
                <a:spcPts val="1000"/>
              </a:spcBef>
              <a:defRPr/>
            </a:pPr>
            <a:r>
              <a:rPr lang="en-US" dirty="0">
                <a:latin typeface="Calibri"/>
                <a:cs typeface="Calibri"/>
              </a:rPr>
              <a:t>Jurisdiction user receives an invitation email from CDC's Secure Access Management System (SAMS) with a link to MVPS*</a:t>
            </a:r>
          </a:p>
          <a:p>
            <a:pPr marL="989965" lvl="1" indent="-380365">
              <a:lnSpc>
                <a:spcPct val="100000"/>
              </a:lnSpc>
              <a:spcBef>
                <a:spcPts val="1000"/>
              </a:spcBef>
              <a:defRPr/>
            </a:pPr>
            <a:r>
              <a:rPr lang="en-US" dirty="0">
                <a:latin typeface="Calibri"/>
                <a:cs typeface="Calibri"/>
              </a:rPr>
              <a:t>DM assigns jurisdiction user permissions and access to conditions in MVPS</a:t>
            </a:r>
            <a:endParaRPr lang="en-US" dirty="0">
              <a:cs typeface="Calibri" panose="020F0502020204030204" pitchFamily="34" charset="0"/>
            </a:endParaRPr>
          </a:p>
        </p:txBody>
      </p:sp>
      <p:sp>
        <p:nvSpPr>
          <p:cNvPr id="6" name="TextBox 5">
            <a:extLst>
              <a:ext uri="{FF2B5EF4-FFF2-40B4-BE49-F238E27FC236}">
                <a16:creationId xmlns:a16="http://schemas.microsoft.com/office/drawing/2014/main" id="{7BFBC3AC-E7C5-C648-BDD0-07003776FE8E}"/>
              </a:ext>
            </a:extLst>
          </p:cNvPr>
          <p:cNvSpPr txBox="1"/>
          <p:nvPr/>
        </p:nvSpPr>
        <p:spPr>
          <a:xfrm>
            <a:off x="573156" y="5679057"/>
            <a:ext cx="10850880" cy="707886"/>
          </a:xfrm>
          <a:prstGeom prst="rect">
            <a:avLst/>
          </a:prstGeom>
          <a:noFill/>
        </p:spPr>
        <p:txBody>
          <a:bodyPr wrap="square" lIns="91440" tIns="45720" rIns="91440" bIns="45720" rtlCol="0" anchor="t">
            <a:spAutoFit/>
          </a:bodyPr>
          <a:lstStyle/>
          <a:p>
            <a:r>
              <a:rPr lang="en-US" sz="2000" i="1" dirty="0">
                <a:solidFill>
                  <a:srgbClr val="000000"/>
                </a:solidFill>
                <a:latin typeface="Calibri"/>
                <a:cs typeface="Calibri"/>
              </a:rPr>
              <a:t>*A</a:t>
            </a:r>
            <a:r>
              <a:rPr lang="en-US" sz="2000" i="1" dirty="0">
                <a:solidFill>
                  <a:srgbClr val="000000"/>
                </a:solidFill>
                <a:latin typeface="Calibri"/>
                <a:ea typeface="+mn-lt"/>
                <a:cs typeface="+mn-lt"/>
              </a:rPr>
              <a:t>dditional SAMS identity verification may be required for some jurisdiction users</a:t>
            </a:r>
            <a:r>
              <a:rPr lang="en-US" sz="2000" i="1" dirty="0">
                <a:solidFill>
                  <a:srgbClr val="000000"/>
                </a:solidFill>
                <a:latin typeface="Calibri"/>
                <a:cs typeface="Calibri"/>
              </a:rPr>
              <a:t>. See </a:t>
            </a:r>
            <a:r>
              <a:rPr lang="en-US" sz="2000" i="1" dirty="0">
                <a:solidFill>
                  <a:srgbClr val="000000"/>
                </a:solidFill>
                <a:latin typeface="Calibri"/>
                <a:cs typeface="Calibri"/>
                <a:hlinkClick r:id="rId4"/>
              </a:rPr>
              <a:t>March 2021 eSHARE </a:t>
            </a:r>
            <a:r>
              <a:rPr lang="en-US" sz="2000" i="1" dirty="0">
                <a:solidFill>
                  <a:srgbClr val="000000"/>
                </a:solidFill>
                <a:latin typeface="Calibri"/>
                <a:cs typeface="Calibri"/>
              </a:rPr>
              <a:t>for additional information on obtaining SAMS access for MVPS. </a:t>
            </a:r>
            <a:endParaRPr lang="en-US" sz="2000" i="1" dirty="0">
              <a:solidFill>
                <a:srgbClr val="000000"/>
              </a:solidFill>
              <a:latin typeface="Calibri" panose="020F0502020204030204" pitchFamily="34" charset="0"/>
            </a:endParaRPr>
          </a:p>
        </p:txBody>
      </p:sp>
      <p:sp>
        <p:nvSpPr>
          <p:cNvPr id="5" name="Slide Number Placeholder 2">
            <a:extLst>
              <a:ext uri="{FF2B5EF4-FFF2-40B4-BE49-F238E27FC236}">
                <a16:creationId xmlns:a16="http://schemas.microsoft.com/office/drawing/2014/main" id="{661D6247-E0F7-B741-93F4-DD772E0E000F}"/>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11</a:t>
            </a:fld>
            <a:endParaRPr lang="en-US" dirty="0"/>
          </a:p>
        </p:txBody>
      </p:sp>
    </p:spTree>
    <p:extLst>
      <p:ext uri="{BB962C8B-B14F-4D97-AF65-F5344CB8AC3E}">
        <p14:creationId xmlns:p14="http://schemas.microsoft.com/office/powerpoint/2010/main" val="32220995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46920"/>
            <a:ext cx="10515600" cy="1325563"/>
          </a:xfrm>
        </p:spPr>
        <p:txBody>
          <a:bodyPr/>
          <a:lstStyle/>
          <a:p>
            <a:r>
              <a:rPr lang="en-US" dirty="0">
                <a:solidFill>
                  <a:srgbClr val="3F395F"/>
                </a:solidFill>
              </a:rPr>
              <a:t>MVPS Jurisdiction Roles and Responsibilities</a:t>
            </a:r>
          </a:p>
        </p:txBody>
      </p:sp>
      <p:graphicFrame>
        <p:nvGraphicFramePr>
          <p:cNvPr id="4" name="Google Shape;573;gbc1a2371be_0_47">
            <a:extLst>
              <a:ext uri="{FF2B5EF4-FFF2-40B4-BE49-F238E27FC236}">
                <a16:creationId xmlns:a16="http://schemas.microsoft.com/office/drawing/2014/main" id="{5D37EDA6-FA6B-B447-B15E-0D7A0CE4A9A8}"/>
              </a:ext>
            </a:extLst>
          </p:cNvPr>
          <p:cNvGraphicFramePr/>
          <p:nvPr>
            <p:extLst>
              <p:ext uri="{D42A27DB-BD31-4B8C-83A1-F6EECF244321}">
                <p14:modId xmlns:p14="http://schemas.microsoft.com/office/powerpoint/2010/main" val="1489399408"/>
              </p:ext>
            </p:extLst>
          </p:nvPr>
        </p:nvGraphicFramePr>
        <p:xfrm>
          <a:off x="645934" y="1320734"/>
          <a:ext cx="10335333" cy="4709095"/>
        </p:xfrm>
        <a:graphic>
          <a:graphicData uri="http://schemas.openxmlformats.org/drawingml/2006/table">
            <a:tbl>
              <a:tblPr firstRow="1">
                <a:noFill/>
              </a:tblPr>
              <a:tblGrid>
                <a:gridCol w="2597127">
                  <a:extLst>
                    <a:ext uri="{9D8B030D-6E8A-4147-A177-3AD203B41FA5}">
                      <a16:colId xmlns:a16="http://schemas.microsoft.com/office/drawing/2014/main" val="20000"/>
                    </a:ext>
                  </a:extLst>
                </a:gridCol>
                <a:gridCol w="2579402">
                  <a:extLst>
                    <a:ext uri="{9D8B030D-6E8A-4147-A177-3AD203B41FA5}">
                      <a16:colId xmlns:a16="http://schemas.microsoft.com/office/drawing/2014/main" val="20001"/>
                    </a:ext>
                  </a:extLst>
                </a:gridCol>
                <a:gridCol w="2579402">
                  <a:extLst>
                    <a:ext uri="{9D8B030D-6E8A-4147-A177-3AD203B41FA5}">
                      <a16:colId xmlns:a16="http://schemas.microsoft.com/office/drawing/2014/main" val="20002"/>
                    </a:ext>
                  </a:extLst>
                </a:gridCol>
                <a:gridCol w="2579402">
                  <a:extLst>
                    <a:ext uri="{9D8B030D-6E8A-4147-A177-3AD203B41FA5}">
                      <a16:colId xmlns:a16="http://schemas.microsoft.com/office/drawing/2014/main" val="309123867"/>
                    </a:ext>
                  </a:extLst>
                </a:gridCol>
              </a:tblGrid>
              <a:tr h="659025">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dirty="0">
                          <a:solidFill>
                            <a:schemeClr val="lt2"/>
                          </a:solidFill>
                        </a:rPr>
                        <a:t>Jurisdiction </a:t>
                      </a:r>
                      <a:endParaRPr sz="1900" b="1" u="none" strike="noStrike" cap="none" dirty="0">
                        <a:solidFill>
                          <a:schemeClr val="lt2"/>
                        </a:solidFill>
                      </a:endParaRPr>
                    </a:p>
                    <a:p>
                      <a:pPr marL="0" marR="0" lvl="0" indent="0" algn="ctr" rtl="0">
                        <a:lnSpc>
                          <a:spcPct val="100000"/>
                        </a:lnSpc>
                        <a:spcBef>
                          <a:spcPts val="0"/>
                        </a:spcBef>
                        <a:spcAft>
                          <a:spcPts val="0"/>
                        </a:spcAft>
                        <a:buClr>
                          <a:srgbClr val="000000"/>
                        </a:buClr>
                        <a:buSzPts val="1900"/>
                        <a:buFont typeface="Arial"/>
                        <a:buNone/>
                      </a:pPr>
                      <a:r>
                        <a:rPr lang="en-US" sz="1900" b="1" u="none" strike="noStrike" cap="none" dirty="0">
                          <a:solidFill>
                            <a:schemeClr val="lt2"/>
                          </a:solidFill>
                        </a:rPr>
                        <a:t>Data Manager</a:t>
                      </a:r>
                      <a:endParaRPr sz="1900" b="1" i="0" u="none" strike="noStrike" cap="none" dirty="0">
                        <a:solidFill>
                          <a:schemeClr val="tx1"/>
                        </a:solidFill>
                        <a:latin typeface="+mn-lt"/>
                        <a:ea typeface="+mn-ea"/>
                        <a:cs typeface="+mn-cs"/>
                        <a:sym typeface="Aria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5DAB"/>
                    </a:solidFill>
                  </a:tcPr>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dirty="0">
                        <a:solidFill>
                          <a:schemeClr val="lt2"/>
                        </a:solidFill>
                      </a:endParaRPr>
                    </a:p>
                    <a:p>
                      <a:pPr marL="0" marR="0" lvl="0" indent="0" algn="ctr" rtl="0">
                        <a:lnSpc>
                          <a:spcPct val="100000"/>
                        </a:lnSpc>
                        <a:spcBef>
                          <a:spcPts val="0"/>
                        </a:spcBef>
                        <a:spcAft>
                          <a:spcPts val="0"/>
                        </a:spcAft>
                        <a:buClr>
                          <a:srgbClr val="000000"/>
                        </a:buClr>
                        <a:buSzPts val="1900"/>
                        <a:buFont typeface="Arial"/>
                        <a:buNone/>
                      </a:pPr>
                      <a:r>
                        <a:rPr lang="en-US" sz="1900" b="1" u="none" strike="noStrike" cap="none" dirty="0">
                          <a:solidFill>
                            <a:schemeClr val="lt2"/>
                          </a:solidFill>
                        </a:rPr>
                        <a:t>Jurisdiction User</a:t>
                      </a:r>
                      <a:endParaRPr sz="1900" b="1" u="none" strike="noStrike" cap="none" dirty="0">
                        <a:solidFill>
                          <a:schemeClr val="lt2"/>
                        </a:solidFill>
                      </a:endParaRPr>
                    </a:p>
                  </a:txBody>
                  <a:tcPr marL="91425" marR="91425" marT="91425" marB="91425">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5DAB"/>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dirty="0">
                          <a:solidFill>
                            <a:schemeClr val="lt2"/>
                          </a:solidFill>
                        </a:rPr>
                        <a:t>State/Territorial Epidemiologist</a:t>
                      </a:r>
                      <a:endParaRPr sz="1900" b="1" u="none" strike="noStrike" cap="none" dirty="0">
                        <a:solidFill>
                          <a:schemeClr val="lt2"/>
                        </a:solidFill>
                      </a:endParaRPr>
                    </a:p>
                  </a:txBody>
                  <a:tcPr marL="91425" marR="91425" marT="91425" marB="91425">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5DAB"/>
                    </a:solidFill>
                  </a:tcPr>
                </a:tc>
                <a:tc>
                  <a:txBody>
                    <a:bodyPr/>
                    <a:lstStyle/>
                    <a:p>
                      <a:pPr marL="0" marR="0" lvl="0" indent="0" algn="ctr" rtl="0">
                        <a:lnSpc>
                          <a:spcPct val="100000"/>
                        </a:lnSpc>
                        <a:spcBef>
                          <a:spcPts val="0"/>
                        </a:spcBef>
                        <a:spcAft>
                          <a:spcPts val="0"/>
                        </a:spcAft>
                        <a:buSzPts val="1900"/>
                        <a:buFont typeface="Arial"/>
                        <a:buNone/>
                      </a:pPr>
                      <a:endParaRPr sz="1900" b="1" u="none" strike="noStrike" cap="none" dirty="0">
                        <a:solidFill>
                          <a:schemeClr val="lt2"/>
                        </a:solidFill>
                        <a:sym typeface="Arial"/>
                      </a:endParaRPr>
                    </a:p>
                    <a:p>
                      <a:pPr marL="0" marR="0" lvl="0" indent="0" algn="ctr" rtl="0">
                        <a:lnSpc>
                          <a:spcPct val="100000"/>
                        </a:lnSpc>
                        <a:spcBef>
                          <a:spcPts val="0"/>
                        </a:spcBef>
                        <a:spcAft>
                          <a:spcPts val="0"/>
                        </a:spcAft>
                        <a:buSzPts val="1900"/>
                        <a:buFont typeface="Arial"/>
                        <a:buNone/>
                      </a:pPr>
                      <a:r>
                        <a:rPr lang="en-US" sz="1900" b="1" u="none" strike="noStrike" cap="none" dirty="0">
                          <a:solidFill>
                            <a:schemeClr val="lt2"/>
                          </a:solidFill>
                        </a:rPr>
                        <a:t>STD Manager</a:t>
                      </a:r>
                      <a:endParaRPr lang="en-US" sz="1900" b="1" i="0" u="none" strike="noStrike" cap="none" dirty="0">
                        <a:solidFill>
                          <a:schemeClr val="tx1"/>
                        </a:solidFill>
                        <a:latin typeface="+mn-lt"/>
                        <a:ea typeface="+mn-ea"/>
                        <a:cs typeface="+mn-cs"/>
                      </a:endParaRPr>
                    </a:p>
                  </a:txBody>
                  <a:tcPr marL="91425" marR="91425" marT="91425" marB="91425">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5DAB"/>
                    </a:solidFill>
                  </a:tcPr>
                </a:tc>
                <a:extLst>
                  <a:ext uri="{0D108BD9-81ED-4DB2-BD59-A6C34878D82A}">
                    <a16:rowId xmlns:a16="http://schemas.microsoft.com/office/drawing/2014/main" val="10000"/>
                  </a:ext>
                </a:extLst>
              </a:tr>
              <a:tr h="3947125">
                <a:tc>
                  <a:txBody>
                    <a:bodyPr/>
                    <a:lstStyle/>
                    <a:p>
                      <a:pPr marL="285750" marR="0" lvl="0" indent="-228600" algn="l" rtl="0">
                        <a:lnSpc>
                          <a:spcPct val="100000"/>
                        </a:lnSpc>
                        <a:spcBef>
                          <a:spcPts val="0"/>
                        </a:spcBef>
                        <a:spcAft>
                          <a:spcPts val="0"/>
                        </a:spcAft>
                        <a:buClr>
                          <a:srgbClr val="000000"/>
                        </a:buClr>
                        <a:buSzPts val="1200"/>
                        <a:buFont typeface="Calibri"/>
                        <a:buChar char="■"/>
                      </a:pPr>
                      <a:r>
                        <a:rPr lang="en-US" sz="1800" u="none" strike="noStrike" cap="none" dirty="0">
                          <a:latin typeface="Calibri"/>
                          <a:ea typeface="Calibri"/>
                          <a:cs typeface="Calibri"/>
                          <a:sym typeface="Calibri"/>
                        </a:rPr>
                        <a:t>Will have permissions for new features, such as “delete a case”</a:t>
                      </a:r>
                      <a:r>
                        <a:rPr lang="en-US" sz="1800" dirty="0">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 and “low-incidence case verification”</a:t>
                      </a:r>
                      <a:r>
                        <a:rPr lang="en-US" sz="1800" u="none" strike="noStrike" cap="none" dirty="0">
                          <a:latin typeface="Calibri"/>
                          <a:ea typeface="Calibri"/>
                          <a:cs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 </a:t>
                      </a:r>
                      <a:endParaRPr lang="en-US" dirty="0">
                        <a:sym typeface="Calibri"/>
                      </a:endParaRPr>
                    </a:p>
                    <a:p>
                      <a:pPr marL="285750" marR="0" lvl="0" indent="-228600" algn="l" rtl="0">
                        <a:lnSpc>
                          <a:spcPct val="100000"/>
                        </a:lnSpc>
                        <a:spcBef>
                          <a:spcPts val="1000"/>
                        </a:spcBef>
                        <a:spcAft>
                          <a:spcPts val="0"/>
                        </a:spcAft>
                        <a:buClr>
                          <a:srgbClr val="000000"/>
                        </a:buClr>
                        <a:buSzPts val="1200"/>
                        <a:buFont typeface="Calibri"/>
                        <a:buChar char="■"/>
                      </a:pPr>
                      <a:r>
                        <a:rPr lang="en-US" sz="1800" u="none" strike="noStrike" cap="none" dirty="0">
                          <a:latin typeface="Calibri"/>
                          <a:ea typeface="Calibri"/>
                          <a:cs typeface="Calibri"/>
                          <a:sym typeface="Calibri"/>
                        </a:rPr>
                        <a:t>Works with CDC to set up new MVPS users</a:t>
                      </a:r>
                    </a:p>
                    <a:p>
                      <a:pPr marL="285750" marR="0" lvl="0" indent="-228600" algn="l" rtl="0">
                        <a:lnSpc>
                          <a:spcPct val="100000"/>
                        </a:lnSpc>
                        <a:spcBef>
                          <a:spcPts val="1000"/>
                        </a:spcBef>
                        <a:spcAft>
                          <a:spcPts val="0"/>
                        </a:spcAft>
                        <a:buClr>
                          <a:srgbClr val="000000"/>
                        </a:buClr>
                        <a:buSzPts val="1200"/>
                        <a:buFont typeface="Calibri"/>
                        <a:buChar char="■"/>
                      </a:pPr>
                      <a:r>
                        <a:rPr lang="en-US" sz="1800" u="none" strike="noStrike" cap="none" dirty="0">
                          <a:latin typeface="Calibri"/>
                          <a:ea typeface="Calibri"/>
                          <a:cs typeface="Calibri"/>
                          <a:sym typeface="Calibri"/>
                        </a:rPr>
                        <a:t>Adds or edits jurisdiction user access to conditions and permissions for additional features</a:t>
                      </a: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9FC5E8">
                        <a:alpha val="64705"/>
                      </a:srgbClr>
                    </a:solidFill>
                  </a:tcPr>
                </a:tc>
                <a:tc>
                  <a:txBody>
                    <a:bodyPr/>
                    <a:lstStyle/>
                    <a:p>
                      <a:pPr marL="285750" marR="0" lvl="0" indent="-228600" algn="l" rtl="0">
                        <a:lnSpc>
                          <a:spcPct val="100000"/>
                        </a:lnSpc>
                        <a:spcBef>
                          <a:spcPts val="0"/>
                        </a:spcBef>
                        <a:spcAft>
                          <a:spcPts val="0"/>
                        </a:spcAft>
                        <a:buClr>
                          <a:srgbClr val="000000"/>
                        </a:buClr>
                        <a:buSzPts val="1200"/>
                        <a:buFont typeface="Calibri"/>
                        <a:buChar char="■"/>
                      </a:pPr>
                      <a:r>
                        <a:rPr lang="en-US" sz="1800" u="none" strike="noStrike" cap="none" dirty="0">
                          <a:latin typeface="Calibri"/>
                          <a:ea typeface="Calibri"/>
                          <a:cs typeface="Calibri"/>
                          <a:sym typeface="Calibri"/>
                        </a:rPr>
                        <a:t>Accesses data for one or more conditions through the MVPS portal</a:t>
                      </a:r>
                      <a:endParaRPr sz="1800" u="none" strike="noStrike" cap="none" dirty="0">
                        <a:latin typeface="Calibri"/>
                        <a:ea typeface="Calibri"/>
                        <a:cs typeface="Calibri"/>
                        <a:sym typeface="Calibri"/>
                      </a:endParaRPr>
                    </a:p>
                    <a:p>
                      <a:pPr marL="285750" marR="0" lvl="0" indent="-228600" algn="l" rtl="0">
                        <a:lnSpc>
                          <a:spcPct val="100000"/>
                        </a:lnSpc>
                        <a:spcBef>
                          <a:spcPts val="1000"/>
                        </a:spcBef>
                        <a:spcAft>
                          <a:spcPts val="0"/>
                        </a:spcAft>
                        <a:buClr>
                          <a:srgbClr val="000000"/>
                        </a:buClr>
                        <a:buSzPts val="1200"/>
                        <a:buFont typeface="Calibri"/>
                        <a:buChar char="■"/>
                      </a:pPr>
                      <a:r>
                        <a:rPr lang="en-US" sz="1800" u="none" strike="noStrike" cap="none" dirty="0">
                          <a:latin typeface="Calibri"/>
                          <a:ea typeface="Calibri"/>
                          <a:cs typeface="Calibri"/>
                          <a:sym typeface="Calibri"/>
                        </a:rPr>
                        <a:t>Receives permissions for additional features in MVPS as assigned by the MVPS Jurisdiction Data Manager</a:t>
                      </a:r>
                      <a:r>
                        <a:rPr lang="en-US" sz="1800" u="none" strike="noStrike" cap="none" dirty="0">
                          <a:latin typeface="Calibri"/>
                          <a:ea typeface="Calibri"/>
                          <a:cs typeface="Calibri"/>
                        </a:rPr>
                        <a:t> </a:t>
                      </a:r>
                      <a:endParaRPr sz="1800" u="none" strike="noStrike" cap="none" dirty="0">
                        <a:latin typeface="Calibri"/>
                        <a:ea typeface="Calibri"/>
                        <a:cs typeface="Calibri"/>
                        <a:sym typeface="Calibri"/>
                      </a:endParaRPr>
                    </a:p>
                  </a:txBody>
                  <a:tcPr marL="91425" marR="91425" marT="91425" marB="91425">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9FC5E8">
                        <a:alpha val="45098"/>
                      </a:srgbClr>
                    </a:solidFill>
                  </a:tcPr>
                </a:tc>
                <a:tc>
                  <a:txBody>
                    <a:bodyPr/>
                    <a:lstStyle/>
                    <a:p>
                      <a:pPr marL="229870" marR="0" lvl="0" indent="-166370" algn="l" rtl="0">
                        <a:lnSpc>
                          <a:spcPct val="100000"/>
                        </a:lnSpc>
                        <a:spcBef>
                          <a:spcPts val="0"/>
                        </a:spcBef>
                        <a:spcAft>
                          <a:spcPts val="0"/>
                        </a:spcAft>
                        <a:buClr>
                          <a:srgbClr val="000000"/>
                        </a:buClr>
                        <a:buSzPts val="1200"/>
                        <a:buFont typeface="Calibri"/>
                        <a:buChar char="■"/>
                      </a:pPr>
                      <a:r>
                        <a:rPr lang="en-US" sz="1800" u="none" strike="noStrike" cap="none" dirty="0">
                          <a:latin typeface="Calibri"/>
                          <a:ea typeface="Calibri"/>
                          <a:cs typeface="Calibri"/>
                          <a:sym typeface="Calibri"/>
                        </a:rPr>
                        <a:t>Assigned to all conditions</a:t>
                      </a:r>
                      <a:r>
                        <a:rPr lang="en-US" sz="1800" u="none" strike="noStrike" cap="none" dirty="0">
                          <a:latin typeface="Calibri"/>
                          <a:ea typeface="Calibri"/>
                          <a:cs typeface="Calibri"/>
                        </a:rPr>
                        <a:t> </a:t>
                      </a:r>
                      <a:endParaRPr sz="1800" u="none" strike="noStrike" cap="none" dirty="0">
                        <a:latin typeface="Calibri"/>
                        <a:ea typeface="Calibri"/>
                        <a:cs typeface="Calibri"/>
                        <a:sym typeface="Calibri"/>
                      </a:endParaRPr>
                    </a:p>
                    <a:p>
                      <a:pPr marL="230188" marR="0" lvl="0" indent="-166688" algn="l" rtl="0">
                        <a:lnSpc>
                          <a:spcPct val="100000"/>
                        </a:lnSpc>
                        <a:spcBef>
                          <a:spcPts val="0"/>
                        </a:spcBef>
                        <a:spcAft>
                          <a:spcPts val="0"/>
                        </a:spcAft>
                        <a:buClr>
                          <a:srgbClr val="000000"/>
                        </a:buClr>
                        <a:buSzPts val="1800"/>
                        <a:buFont typeface="Arial"/>
                        <a:buNone/>
                        <a:tabLst>
                          <a:tab pos="2449513" algn="l"/>
                        </a:tabLst>
                      </a:pPr>
                      <a:endParaRPr sz="1800" u="none" strike="noStrike" cap="none" dirty="0">
                        <a:latin typeface="Calibri"/>
                        <a:ea typeface="Calibri"/>
                        <a:cs typeface="Calibri"/>
                        <a:sym typeface="Calibri"/>
                      </a:endParaRPr>
                    </a:p>
                    <a:p>
                      <a:pPr marL="229870" marR="0" lvl="0" indent="-166370" algn="l" rtl="0">
                        <a:lnSpc>
                          <a:spcPct val="100000"/>
                        </a:lnSpc>
                        <a:spcBef>
                          <a:spcPts val="0"/>
                        </a:spcBef>
                        <a:spcAft>
                          <a:spcPts val="0"/>
                        </a:spcAft>
                        <a:buClr>
                          <a:srgbClr val="000000"/>
                        </a:buClr>
                        <a:buSzPts val="1200"/>
                        <a:buFont typeface="Calibri"/>
                        <a:buChar char="■"/>
                      </a:pPr>
                      <a:r>
                        <a:rPr lang="en-US" sz="1800" u="none" strike="noStrike" cap="none" dirty="0">
                          <a:latin typeface="Calibri"/>
                          <a:ea typeface="Calibri"/>
                          <a:cs typeface="Calibri"/>
                          <a:sym typeface="Calibri"/>
                        </a:rPr>
                        <a:t>In MVPS, signs off on final tables for all conditions during  annual data reconciliation         (starting next year)</a:t>
                      </a:r>
                      <a:r>
                        <a:rPr lang="en-US" sz="1800" u="none" strike="noStrike" cap="none" dirty="0">
                          <a:latin typeface="Calibri"/>
                          <a:ea typeface="Calibri"/>
                          <a:cs typeface="Calibri"/>
                        </a:rPr>
                        <a:t> </a:t>
                      </a:r>
                      <a:endParaRPr sz="1800" u="none" strike="noStrike" cap="none" dirty="0">
                        <a:latin typeface="Calibri"/>
                        <a:ea typeface="Calibri"/>
                        <a:cs typeface="Calibri"/>
                        <a:sym typeface="Calibri"/>
                      </a:endParaRPr>
                    </a:p>
                  </a:txBody>
                  <a:tcPr marL="91425" marR="91425" marT="91425" marB="91425">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9FC5E8">
                        <a:alpha val="23137"/>
                      </a:srgbClr>
                    </a:solidFill>
                  </a:tcPr>
                </a:tc>
                <a:tc>
                  <a:txBody>
                    <a:bodyPr/>
                    <a:lstStyle/>
                    <a:p>
                      <a:pPr marL="285750" marR="0" lvl="0" indent="-228600" algn="l" rtl="0">
                        <a:lnSpc>
                          <a:spcPct val="100000"/>
                        </a:lnSpc>
                        <a:spcBef>
                          <a:spcPts val="1000"/>
                        </a:spcBef>
                        <a:spcAft>
                          <a:spcPts val="0"/>
                        </a:spcAft>
                        <a:buClr>
                          <a:srgbClr val="000000"/>
                        </a:buClr>
                        <a:buSzPts val="1200"/>
                        <a:buFont typeface="Calibri"/>
                        <a:buChar char="■"/>
                      </a:pPr>
                      <a:r>
                        <a:rPr lang="en-US" sz="1800" u="none" strike="noStrike" cap="none" dirty="0">
                          <a:latin typeface="+mn-lt"/>
                          <a:cs typeface="Calibri"/>
                        </a:rPr>
                        <a:t>Assigned to STD conditions</a:t>
                      </a:r>
                      <a:endParaRPr lang="en-US" dirty="0"/>
                    </a:p>
                    <a:p>
                      <a:pPr marL="285750" marR="0" lvl="0" indent="-228600" algn="l" defTabSz="914400" rtl="0" eaLnBrk="1" fontAlgn="auto" latinLnBrk="0" hangingPunct="1">
                        <a:lnSpc>
                          <a:spcPct val="100000"/>
                        </a:lnSpc>
                        <a:spcBef>
                          <a:spcPts val="1000"/>
                        </a:spcBef>
                        <a:spcAft>
                          <a:spcPts val="0"/>
                        </a:spcAft>
                        <a:buClr>
                          <a:srgbClr val="000000"/>
                        </a:buClr>
                        <a:buSzPts val="1200"/>
                        <a:buFont typeface="Calibri"/>
                        <a:buChar char="■"/>
                        <a:tabLst/>
                        <a:defRPr/>
                      </a:pPr>
                      <a:r>
                        <a:rPr lang="en-US" sz="1800" u="none" strike="noStrike" cap="none" dirty="0">
                          <a:latin typeface="+mn-lt"/>
                          <a:ea typeface="Calibri"/>
                          <a:cs typeface="Calibri"/>
                          <a:sym typeface="Calibri"/>
                        </a:rPr>
                        <a:t>In MVPS, signs off on STD final tables during annual data reconciliation</a:t>
                      </a:r>
                      <a:r>
                        <a:rPr lang="en-US" sz="1800" u="none" strike="noStrike" cap="none" dirty="0">
                          <a:latin typeface="+mn-lt"/>
                          <a:ea typeface="Calibri"/>
                          <a:cs typeface="Calibri"/>
                        </a:rPr>
                        <a:t>               (starting next year)</a:t>
                      </a:r>
                      <a:endParaRPr lang="en-US" sz="1800" u="none" strike="noStrike" cap="none" dirty="0">
                        <a:latin typeface="+mn-lt"/>
                        <a:ea typeface="Calibri"/>
                        <a:cs typeface="Calibri"/>
                        <a:sym typeface="Calibri"/>
                      </a:endParaRPr>
                    </a:p>
                  </a:txBody>
                  <a:tcPr marL="91425" marR="91425" marT="91425" marB="91425">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9FC5E8">
                        <a:alpha val="13333"/>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164767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10;&#10;Description automatically generated">
            <a:extLst>
              <a:ext uri="{FF2B5EF4-FFF2-40B4-BE49-F238E27FC236}">
                <a16:creationId xmlns:a16="http://schemas.microsoft.com/office/drawing/2014/main" id="{67D2B45D-50E5-8E45-89D7-C04051D6D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25" y="2910694"/>
            <a:ext cx="11849100" cy="3594100"/>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18848"/>
            <a:ext cx="10515600" cy="1126487"/>
          </a:xfrm>
        </p:spPr>
        <p:txBody>
          <a:bodyPr/>
          <a:lstStyle/>
          <a:p>
            <a:r>
              <a:rPr lang="en-US" dirty="0">
                <a:solidFill>
                  <a:srgbClr val="3F395F"/>
                </a:solidFill>
              </a:rPr>
              <a:t>New User Management Features in the MVPS Portal</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111</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838200" y="797845"/>
            <a:ext cx="10888239" cy="207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Clr>
                <a:srgbClr val="3F395F"/>
              </a:buClr>
            </a:pPr>
            <a:r>
              <a:rPr lang="en-US" sz="2400" dirty="0">
                <a:latin typeface="Calibri"/>
                <a:cs typeface="Calibri"/>
              </a:rPr>
              <a:t>On the User Management page (link on the Left Menu Bar available to Jurisdiction Data Managers only):</a:t>
            </a:r>
          </a:p>
          <a:p>
            <a:pPr marL="457200" indent="-457200">
              <a:spcBef>
                <a:spcPts val="600"/>
              </a:spcBef>
              <a:buClr>
                <a:srgbClr val="3F395F"/>
              </a:buClr>
              <a:buFont typeface="+mj-lt"/>
              <a:buAutoNum type="arabicPeriod"/>
            </a:pPr>
            <a:r>
              <a:rPr lang="en-US" sz="2200" dirty="0">
                <a:latin typeface="Calibri"/>
                <a:cs typeface="Calibri"/>
              </a:rPr>
              <a:t>New SETTINGS/NOTIFICATIONS feature</a:t>
            </a:r>
          </a:p>
          <a:p>
            <a:pPr marL="457200" indent="-457200">
              <a:spcBef>
                <a:spcPts val="600"/>
              </a:spcBef>
              <a:buClr>
                <a:srgbClr val="3F395F"/>
              </a:buClr>
              <a:buFont typeface="+mj-lt"/>
              <a:buAutoNum type="arabicPeriod"/>
            </a:pPr>
            <a:r>
              <a:rPr lang="en-US" sz="2200" dirty="0">
                <a:latin typeface="Calibri"/>
                <a:cs typeface="Calibri"/>
              </a:rPr>
              <a:t>New State/Territorial Epi role</a:t>
            </a:r>
          </a:p>
          <a:p>
            <a:pPr marL="457200" indent="-457200">
              <a:spcBef>
                <a:spcPts val="600"/>
              </a:spcBef>
              <a:buClr>
                <a:srgbClr val="3F395F"/>
              </a:buClr>
              <a:buFont typeface="+mj-lt"/>
              <a:buAutoNum type="arabicPeriod"/>
            </a:pPr>
            <a:r>
              <a:rPr lang="en-US" sz="2200" dirty="0">
                <a:latin typeface="Calibri"/>
                <a:cs typeface="Calibri"/>
              </a:rPr>
              <a:t>New STD Manager role</a:t>
            </a:r>
          </a:p>
        </p:txBody>
      </p:sp>
      <p:sp>
        <p:nvSpPr>
          <p:cNvPr id="11" name="TextBox 10">
            <a:extLst>
              <a:ext uri="{FF2B5EF4-FFF2-40B4-BE49-F238E27FC236}">
                <a16:creationId xmlns:a16="http://schemas.microsoft.com/office/drawing/2014/main" id="{C62A6A06-6D91-C34A-A761-3A0A12717C50}"/>
              </a:ext>
            </a:extLst>
          </p:cNvPr>
          <p:cNvSpPr txBox="1"/>
          <p:nvPr/>
        </p:nvSpPr>
        <p:spPr>
          <a:xfrm>
            <a:off x="5786302" y="3620408"/>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17" name="TextBox 16">
            <a:extLst>
              <a:ext uri="{FF2B5EF4-FFF2-40B4-BE49-F238E27FC236}">
                <a16:creationId xmlns:a16="http://schemas.microsoft.com/office/drawing/2014/main" id="{C07933AA-F7BB-4B4B-BB04-E32188CD23BA}"/>
              </a:ext>
            </a:extLst>
          </p:cNvPr>
          <p:cNvSpPr txBox="1"/>
          <p:nvPr/>
        </p:nvSpPr>
        <p:spPr>
          <a:xfrm>
            <a:off x="1873943" y="5709235"/>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2</a:t>
            </a:r>
          </a:p>
        </p:txBody>
      </p:sp>
      <p:sp>
        <p:nvSpPr>
          <p:cNvPr id="18" name="Oval 17">
            <a:extLst>
              <a:ext uri="{FF2B5EF4-FFF2-40B4-BE49-F238E27FC236}">
                <a16:creationId xmlns:a16="http://schemas.microsoft.com/office/drawing/2014/main" id="{111D9FD2-45B2-A74F-B624-5CFC5051B0AC}"/>
              </a:ext>
              <a:ext uri="{C183D7F6-B498-43B3-948B-1728B52AA6E4}">
                <adec:decorative xmlns:adec="http://schemas.microsoft.com/office/drawing/2017/decorative" val="1"/>
              </a:ext>
            </a:extLst>
          </p:cNvPr>
          <p:cNvSpPr/>
          <p:nvPr/>
        </p:nvSpPr>
        <p:spPr>
          <a:xfrm>
            <a:off x="5721430" y="3620408"/>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0D616FD-98D3-B449-9768-29B6894243A8}"/>
              </a:ext>
              <a:ext uri="{C183D7F6-B498-43B3-948B-1728B52AA6E4}">
                <adec:decorative xmlns:adec="http://schemas.microsoft.com/office/drawing/2017/decorative" val="1"/>
              </a:ext>
            </a:extLst>
          </p:cNvPr>
          <p:cNvSpPr/>
          <p:nvPr/>
        </p:nvSpPr>
        <p:spPr>
          <a:xfrm>
            <a:off x="1816299" y="5709235"/>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1BD112-CB31-6C4D-86EF-EB7EA18FE0F1}"/>
              </a:ext>
            </a:extLst>
          </p:cNvPr>
          <p:cNvSpPr txBox="1"/>
          <p:nvPr/>
        </p:nvSpPr>
        <p:spPr>
          <a:xfrm>
            <a:off x="1869296" y="6120498"/>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3</a:t>
            </a:r>
          </a:p>
        </p:txBody>
      </p:sp>
      <p:sp>
        <p:nvSpPr>
          <p:cNvPr id="15" name="Oval 14">
            <a:extLst>
              <a:ext uri="{FF2B5EF4-FFF2-40B4-BE49-F238E27FC236}">
                <a16:creationId xmlns:a16="http://schemas.microsoft.com/office/drawing/2014/main" id="{C5E4513D-BD71-6C49-A9EF-BDAA4F4CAC08}"/>
              </a:ext>
              <a:ext uri="{C183D7F6-B498-43B3-948B-1728B52AA6E4}">
                <adec:decorative xmlns:adec="http://schemas.microsoft.com/office/drawing/2017/decorative" val="1"/>
              </a:ext>
            </a:extLst>
          </p:cNvPr>
          <p:cNvSpPr/>
          <p:nvPr/>
        </p:nvSpPr>
        <p:spPr>
          <a:xfrm>
            <a:off x="1816299" y="6120498"/>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D2F638-7019-FA40-9433-1DA5735BF076}"/>
              </a:ext>
              <a:ext uri="{C183D7F6-B498-43B3-948B-1728B52AA6E4}">
                <adec:decorative xmlns:adec="http://schemas.microsoft.com/office/drawing/2017/decorative" val="1"/>
              </a:ext>
            </a:extLst>
          </p:cNvPr>
          <p:cNvSpPr/>
          <p:nvPr/>
        </p:nvSpPr>
        <p:spPr>
          <a:xfrm>
            <a:off x="2166144" y="4183033"/>
            <a:ext cx="1107583" cy="150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C1E3FF0-4F9A-7943-AD53-A41B6BCFD6E1}"/>
              </a:ext>
              <a:ext uri="{C183D7F6-B498-43B3-948B-1728B52AA6E4}">
                <adec:decorative xmlns:adec="http://schemas.microsoft.com/office/drawing/2017/decorative" val="1"/>
              </a:ext>
            </a:extLst>
          </p:cNvPr>
          <p:cNvSpPr/>
          <p:nvPr/>
        </p:nvSpPr>
        <p:spPr>
          <a:xfrm>
            <a:off x="230825" y="3644253"/>
            <a:ext cx="3771002" cy="322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C96B7E8-49DC-F940-B3C8-BEC8D20294E7}"/>
              </a:ext>
              <a:ext uri="{C183D7F6-B498-43B3-948B-1728B52AA6E4}">
                <adec:decorative xmlns:adec="http://schemas.microsoft.com/office/drawing/2017/decorative" val="1"/>
              </a:ext>
            </a:extLst>
          </p:cNvPr>
          <p:cNvSpPr/>
          <p:nvPr/>
        </p:nvSpPr>
        <p:spPr>
          <a:xfrm>
            <a:off x="10800008" y="2930551"/>
            <a:ext cx="1107583" cy="225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4867933-7081-5D47-B98C-AC0D2D4273DD}"/>
              </a:ext>
            </a:extLst>
          </p:cNvPr>
          <p:cNvSpPr/>
          <p:nvPr/>
        </p:nvSpPr>
        <p:spPr>
          <a:xfrm>
            <a:off x="194647" y="3636009"/>
            <a:ext cx="3771002" cy="337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657350" algn="l"/>
                <a:tab pos="2170113" algn="l"/>
              </a:tabLst>
            </a:pPr>
            <a:r>
              <a:rPr lang="en-US" sz="800" dirty="0">
                <a:solidFill>
                  <a:srgbClr val="656F77"/>
                </a:solidFill>
              </a:rPr>
              <a:t>123    </a:t>
            </a:r>
            <a:r>
              <a:rPr lang="en-US" sz="800" dirty="0">
                <a:solidFill>
                  <a:srgbClr val="656F77"/>
                </a:solidFill>
                <a:hlinkClick r:id="rId4"/>
              </a:rPr>
              <a:t>jane@dph.gov</a:t>
            </a:r>
            <a:r>
              <a:rPr lang="en-US" sz="800" dirty="0">
                <a:solidFill>
                  <a:srgbClr val="656F77"/>
                </a:solidFill>
              </a:rPr>
              <a:t>                         Doe             Jane           None      37-NorthCarolina(NC)</a:t>
            </a:r>
          </a:p>
        </p:txBody>
      </p:sp>
      <p:sp>
        <p:nvSpPr>
          <p:cNvPr id="24" name="TextBox 23">
            <a:extLst>
              <a:ext uri="{FF2B5EF4-FFF2-40B4-BE49-F238E27FC236}">
                <a16:creationId xmlns:a16="http://schemas.microsoft.com/office/drawing/2014/main" id="{50235177-1A6B-BA4E-AA1A-57F81203E272}"/>
              </a:ext>
            </a:extLst>
          </p:cNvPr>
          <p:cNvSpPr txBox="1"/>
          <p:nvPr/>
        </p:nvSpPr>
        <p:spPr>
          <a:xfrm>
            <a:off x="2103498" y="4183033"/>
            <a:ext cx="605642" cy="215444"/>
          </a:xfrm>
          <a:prstGeom prst="rect">
            <a:avLst/>
          </a:prstGeom>
          <a:noFill/>
        </p:spPr>
        <p:txBody>
          <a:bodyPr wrap="square" rtlCol="0">
            <a:spAutoFit/>
          </a:bodyPr>
          <a:lstStyle/>
          <a:p>
            <a:r>
              <a:rPr lang="en-US" sz="800" b="1" dirty="0">
                <a:solidFill>
                  <a:schemeClr val="accent4">
                    <a:lumMod val="75000"/>
                  </a:schemeClr>
                </a:solidFill>
              </a:rPr>
              <a:t>123</a:t>
            </a:r>
          </a:p>
        </p:txBody>
      </p:sp>
    </p:spTree>
    <p:extLst>
      <p:ext uri="{BB962C8B-B14F-4D97-AF65-F5344CB8AC3E}">
        <p14:creationId xmlns:p14="http://schemas.microsoft.com/office/powerpoint/2010/main" val="36092838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10;&#10;Description automatically generated">
            <a:extLst>
              <a:ext uri="{FF2B5EF4-FFF2-40B4-BE49-F238E27FC236}">
                <a16:creationId xmlns:a16="http://schemas.microsoft.com/office/drawing/2014/main" id="{67D2B45D-50E5-8E45-89D7-C04051D6D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2386636"/>
            <a:ext cx="11849100" cy="3594100"/>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339486"/>
            <a:ext cx="10515600" cy="1126487"/>
          </a:xfrm>
        </p:spPr>
        <p:txBody>
          <a:bodyPr/>
          <a:lstStyle/>
          <a:p>
            <a:r>
              <a:rPr lang="en-US" dirty="0">
                <a:solidFill>
                  <a:srgbClr val="3F395F"/>
                </a:solidFill>
              </a:rPr>
              <a:t>Enable Access to New Functionality</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112</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838200" y="1267703"/>
            <a:ext cx="108882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1200"/>
              </a:spcBef>
              <a:buClr>
                <a:srgbClr val="3F395F"/>
              </a:buClr>
              <a:buFont typeface="+mj-lt"/>
              <a:buAutoNum type="arabicPeriod"/>
            </a:pPr>
            <a:r>
              <a:rPr lang="en-US" sz="2400" dirty="0">
                <a:cs typeface="Calibri"/>
              </a:rPr>
              <a:t>On the User Management page for a selected user, select the “SETTINGS/NOTIFICATIONS” button</a:t>
            </a:r>
          </a:p>
        </p:txBody>
      </p:sp>
      <p:sp>
        <p:nvSpPr>
          <p:cNvPr id="11" name="TextBox 10">
            <a:extLst>
              <a:ext uri="{FF2B5EF4-FFF2-40B4-BE49-F238E27FC236}">
                <a16:creationId xmlns:a16="http://schemas.microsoft.com/office/drawing/2014/main" id="{C62A6A06-6D91-C34A-A761-3A0A12717C50}"/>
              </a:ext>
            </a:extLst>
          </p:cNvPr>
          <p:cNvSpPr txBox="1"/>
          <p:nvPr/>
        </p:nvSpPr>
        <p:spPr>
          <a:xfrm>
            <a:off x="5774427" y="3048849"/>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18" name="Oval 17">
            <a:extLst>
              <a:ext uri="{FF2B5EF4-FFF2-40B4-BE49-F238E27FC236}">
                <a16:creationId xmlns:a16="http://schemas.microsoft.com/office/drawing/2014/main" id="{111D9FD2-45B2-A74F-B624-5CFC5051B0AC}"/>
              </a:ext>
              <a:ext uri="{C183D7F6-B498-43B3-948B-1728B52AA6E4}">
                <adec:decorative xmlns:adec="http://schemas.microsoft.com/office/drawing/2017/decorative" val="1"/>
              </a:ext>
            </a:extLst>
          </p:cNvPr>
          <p:cNvSpPr/>
          <p:nvPr/>
        </p:nvSpPr>
        <p:spPr>
          <a:xfrm>
            <a:off x="5709555" y="304884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C96B7E8-49DC-F940-B3C8-BEC8D20294E7}"/>
              </a:ext>
              <a:ext uri="{C183D7F6-B498-43B3-948B-1728B52AA6E4}">
                <adec:decorative xmlns:adec="http://schemas.microsoft.com/office/drawing/2017/decorative" val="1"/>
              </a:ext>
            </a:extLst>
          </p:cNvPr>
          <p:cNvSpPr/>
          <p:nvPr/>
        </p:nvSpPr>
        <p:spPr>
          <a:xfrm>
            <a:off x="10800008" y="2406493"/>
            <a:ext cx="1107583" cy="225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4867933-7081-5D47-B98C-AC0D2D4273DD}"/>
              </a:ext>
            </a:extLst>
          </p:cNvPr>
          <p:cNvSpPr/>
          <p:nvPr/>
        </p:nvSpPr>
        <p:spPr>
          <a:xfrm>
            <a:off x="211546" y="3120101"/>
            <a:ext cx="3783904" cy="286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657350" algn="l"/>
                <a:tab pos="2170113" algn="l"/>
              </a:tabLst>
            </a:pPr>
            <a:r>
              <a:rPr lang="en-US" sz="800" dirty="0">
                <a:solidFill>
                  <a:srgbClr val="656F77"/>
                </a:solidFill>
              </a:rPr>
              <a:t>123    </a:t>
            </a:r>
            <a:r>
              <a:rPr lang="en-US" sz="800" dirty="0">
                <a:solidFill>
                  <a:srgbClr val="656F77"/>
                </a:solidFill>
                <a:hlinkClick r:id="rId4"/>
              </a:rPr>
              <a:t>jane@dph.gov</a:t>
            </a:r>
            <a:r>
              <a:rPr lang="en-US" sz="800" dirty="0">
                <a:solidFill>
                  <a:srgbClr val="656F77"/>
                </a:solidFill>
              </a:rPr>
              <a:t>                         Doe             Jane           None      37-NorthCarolina(NC)</a:t>
            </a:r>
          </a:p>
        </p:txBody>
      </p:sp>
      <p:sp>
        <p:nvSpPr>
          <p:cNvPr id="13" name="TextBox 12">
            <a:extLst>
              <a:ext uri="{FF2B5EF4-FFF2-40B4-BE49-F238E27FC236}">
                <a16:creationId xmlns:a16="http://schemas.microsoft.com/office/drawing/2014/main" id="{F459743E-29BC-104F-BEED-E56AC81BAFFC}"/>
              </a:ext>
            </a:extLst>
          </p:cNvPr>
          <p:cNvSpPr txBox="1"/>
          <p:nvPr/>
        </p:nvSpPr>
        <p:spPr>
          <a:xfrm>
            <a:off x="2103498" y="3660524"/>
            <a:ext cx="605642" cy="215444"/>
          </a:xfrm>
          <a:prstGeom prst="rect">
            <a:avLst/>
          </a:prstGeom>
          <a:solidFill>
            <a:schemeClr val="bg1"/>
          </a:solidFill>
        </p:spPr>
        <p:txBody>
          <a:bodyPr wrap="square" rtlCol="0">
            <a:spAutoFit/>
          </a:bodyPr>
          <a:lstStyle/>
          <a:p>
            <a:r>
              <a:rPr lang="en-US" sz="800" b="1" dirty="0">
                <a:solidFill>
                  <a:schemeClr val="accent4">
                    <a:lumMod val="75000"/>
                  </a:schemeClr>
                </a:solidFill>
              </a:rPr>
              <a:t>123</a:t>
            </a:r>
          </a:p>
        </p:txBody>
      </p:sp>
    </p:spTree>
    <p:extLst>
      <p:ext uri="{BB962C8B-B14F-4D97-AF65-F5344CB8AC3E}">
        <p14:creationId xmlns:p14="http://schemas.microsoft.com/office/powerpoint/2010/main" val="34017275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11C96046-7E5A-BA41-B9DB-31E740AD6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100" y="1552034"/>
            <a:ext cx="4965700" cy="4000500"/>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342422"/>
            <a:ext cx="10515600" cy="1126487"/>
          </a:xfrm>
        </p:spPr>
        <p:txBody>
          <a:bodyPr/>
          <a:lstStyle/>
          <a:p>
            <a:r>
              <a:rPr lang="en-US" dirty="0">
                <a:solidFill>
                  <a:srgbClr val="3F395F"/>
                </a:solidFill>
              </a:rPr>
              <a:t>Enable Access to New Functionality (cont.)</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113</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407985" y="1638967"/>
            <a:ext cx="5962917"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Clr>
                <a:srgbClr val="3F395F"/>
              </a:buClr>
            </a:pPr>
            <a:r>
              <a:rPr lang="en-US" sz="2400" dirty="0">
                <a:latin typeface="Calibri"/>
                <a:cs typeface="Calibri"/>
              </a:rPr>
              <a:t>Next, you will see the Settings/Notifications sidebar (indicated at right)</a:t>
            </a:r>
          </a:p>
          <a:p>
            <a:pPr marL="457200" indent="-457200">
              <a:spcBef>
                <a:spcPts val="1200"/>
              </a:spcBef>
              <a:buClr>
                <a:srgbClr val="3F395F"/>
              </a:buClr>
              <a:buFont typeface="+mj-lt"/>
              <a:buAutoNum type="arabicPeriod"/>
            </a:pPr>
            <a:r>
              <a:rPr lang="en-US" sz="2400" dirty="0">
                <a:latin typeface="Calibri"/>
                <a:cs typeface="Calibri"/>
              </a:rPr>
              <a:t>Under Settings, toggle-on optional features in MVPS </a:t>
            </a:r>
          </a:p>
          <a:p>
            <a:pPr marL="457200" indent="-457200">
              <a:spcBef>
                <a:spcPts val="1200"/>
              </a:spcBef>
              <a:buClr>
                <a:srgbClr val="3F395F"/>
              </a:buClr>
              <a:buFont typeface="+mj-lt"/>
              <a:buAutoNum type="arabicPeriod"/>
            </a:pPr>
            <a:r>
              <a:rPr lang="en-US" sz="2400" dirty="0">
                <a:latin typeface="Calibri"/>
                <a:cs typeface="Calibri"/>
              </a:rPr>
              <a:t>Under e-mail Notifications, toggle-on “New Low Incidence Case” and/or “Low Incidence Case Verification Reminder” </a:t>
            </a:r>
          </a:p>
          <a:p>
            <a:pPr marL="457200" indent="-457200">
              <a:spcBef>
                <a:spcPts val="1200"/>
              </a:spcBef>
              <a:buClr>
                <a:srgbClr val="3F395F"/>
              </a:buClr>
              <a:buFont typeface="+mj-lt"/>
              <a:buAutoNum type="arabicPeriod"/>
            </a:pPr>
            <a:r>
              <a:rPr lang="en-US" sz="2400" dirty="0">
                <a:latin typeface="Calibri"/>
                <a:cs typeface="Calibri"/>
              </a:rPr>
              <a:t>Select the “CLOSE” button to save the changes</a:t>
            </a:r>
          </a:p>
        </p:txBody>
      </p:sp>
      <p:sp>
        <p:nvSpPr>
          <p:cNvPr id="11" name="TextBox 10">
            <a:extLst>
              <a:ext uri="{FF2B5EF4-FFF2-40B4-BE49-F238E27FC236}">
                <a16:creationId xmlns:a16="http://schemas.microsoft.com/office/drawing/2014/main" id="{C62A6A06-6D91-C34A-A761-3A0A12717C50}"/>
              </a:ext>
            </a:extLst>
          </p:cNvPr>
          <p:cNvSpPr txBox="1"/>
          <p:nvPr/>
        </p:nvSpPr>
        <p:spPr>
          <a:xfrm>
            <a:off x="7388985" y="2192493"/>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17" name="TextBox 16">
            <a:extLst>
              <a:ext uri="{FF2B5EF4-FFF2-40B4-BE49-F238E27FC236}">
                <a16:creationId xmlns:a16="http://schemas.microsoft.com/office/drawing/2014/main" id="{C07933AA-F7BB-4B4B-BB04-E32188CD23BA}"/>
              </a:ext>
            </a:extLst>
          </p:cNvPr>
          <p:cNvSpPr txBox="1"/>
          <p:nvPr/>
        </p:nvSpPr>
        <p:spPr>
          <a:xfrm>
            <a:off x="7801205" y="3463234"/>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2</a:t>
            </a:r>
          </a:p>
        </p:txBody>
      </p:sp>
      <p:sp>
        <p:nvSpPr>
          <p:cNvPr id="18" name="Oval 17">
            <a:extLst>
              <a:ext uri="{FF2B5EF4-FFF2-40B4-BE49-F238E27FC236}">
                <a16:creationId xmlns:a16="http://schemas.microsoft.com/office/drawing/2014/main" id="{111D9FD2-45B2-A74F-B624-5CFC5051B0AC}"/>
              </a:ext>
              <a:ext uri="{C183D7F6-B498-43B3-948B-1728B52AA6E4}">
                <adec:decorative xmlns:adec="http://schemas.microsoft.com/office/drawing/2017/decorative" val="1"/>
              </a:ext>
            </a:extLst>
          </p:cNvPr>
          <p:cNvSpPr/>
          <p:nvPr/>
        </p:nvSpPr>
        <p:spPr>
          <a:xfrm>
            <a:off x="7338201" y="218799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0D616FD-98D3-B449-9768-29B6894243A8}"/>
              </a:ext>
              <a:ext uri="{C183D7F6-B498-43B3-948B-1728B52AA6E4}">
                <adec:decorative xmlns:adec="http://schemas.microsoft.com/office/drawing/2017/decorative" val="1"/>
              </a:ext>
            </a:extLst>
          </p:cNvPr>
          <p:cNvSpPr/>
          <p:nvPr/>
        </p:nvSpPr>
        <p:spPr>
          <a:xfrm>
            <a:off x="7742178" y="3463234"/>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0649FB5-B1F3-B34D-9AFF-888BEEABAB5C}"/>
              </a:ext>
            </a:extLst>
          </p:cNvPr>
          <p:cNvSpPr txBox="1"/>
          <p:nvPr/>
        </p:nvSpPr>
        <p:spPr>
          <a:xfrm>
            <a:off x="10750806" y="2059186"/>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3</a:t>
            </a:r>
          </a:p>
        </p:txBody>
      </p:sp>
      <p:sp>
        <p:nvSpPr>
          <p:cNvPr id="14" name="Oval 13">
            <a:extLst>
              <a:ext uri="{FF2B5EF4-FFF2-40B4-BE49-F238E27FC236}">
                <a16:creationId xmlns:a16="http://schemas.microsoft.com/office/drawing/2014/main" id="{EFDF26CD-1309-D447-A3A4-B0360B6E0C3F}"/>
              </a:ext>
              <a:ext uri="{C183D7F6-B498-43B3-948B-1728B52AA6E4}">
                <adec:decorative xmlns:adec="http://schemas.microsoft.com/office/drawing/2017/decorative" val="1"/>
              </a:ext>
            </a:extLst>
          </p:cNvPr>
          <p:cNvSpPr/>
          <p:nvPr/>
        </p:nvSpPr>
        <p:spPr>
          <a:xfrm>
            <a:off x="10692619" y="205598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03311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757587" y="191353"/>
            <a:ext cx="10945343" cy="1325563"/>
          </a:xfrm>
        </p:spPr>
        <p:txBody>
          <a:bodyPr/>
          <a:lstStyle/>
          <a:p>
            <a:r>
              <a:rPr lang="en-US" dirty="0">
                <a:solidFill>
                  <a:srgbClr val="3F395F"/>
                </a:solidFill>
              </a:rPr>
              <a:t>Check User Role(s), Access and Permissions, and Settings</a:t>
            </a:r>
          </a:p>
        </p:txBody>
      </p:sp>
      <p:pic>
        <p:nvPicPr>
          <p:cNvPr id="46" name="Picture 45" descr="Graphical user interface, text, application, chat or text message&#10;&#10;Description automatically generated">
            <a:extLst>
              <a:ext uri="{FF2B5EF4-FFF2-40B4-BE49-F238E27FC236}">
                <a16:creationId xmlns:a16="http://schemas.microsoft.com/office/drawing/2014/main" id="{F0707511-51B5-C548-9C92-3EC444D6E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40" y="1301795"/>
            <a:ext cx="4457700" cy="1231900"/>
          </a:xfrm>
          <a:prstGeom prst="rect">
            <a:avLst/>
          </a:prstGeom>
          <a:ln w="3175">
            <a:solidFill>
              <a:srgbClr val="000000"/>
            </a:solidFill>
          </a:ln>
        </p:spPr>
      </p:pic>
      <p:pic>
        <p:nvPicPr>
          <p:cNvPr id="47" name="Picture 46" descr="Graphical user interface, text, application, email, website&#10;&#10;Description automatically generated">
            <a:extLst>
              <a:ext uri="{FF2B5EF4-FFF2-40B4-BE49-F238E27FC236}">
                <a16:creationId xmlns:a16="http://schemas.microsoft.com/office/drawing/2014/main" id="{73599ADF-EBCE-3648-A45D-50A5FA39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446" y="3098652"/>
            <a:ext cx="6772058" cy="3508985"/>
          </a:xfrm>
          <a:prstGeom prst="rect">
            <a:avLst/>
          </a:prstGeom>
          <a:ln w="3175">
            <a:solidFill>
              <a:srgbClr val="000000"/>
            </a:solidFill>
          </a:ln>
        </p:spPr>
      </p:pic>
      <p:sp>
        <p:nvSpPr>
          <p:cNvPr id="49" name="TextBox 48">
            <a:extLst>
              <a:ext uri="{FF2B5EF4-FFF2-40B4-BE49-F238E27FC236}">
                <a16:creationId xmlns:a16="http://schemas.microsoft.com/office/drawing/2014/main" id="{93F0E76D-A9A6-044B-B6EE-6ED6714ADC82}"/>
              </a:ext>
            </a:extLst>
          </p:cNvPr>
          <p:cNvSpPr txBox="1"/>
          <p:nvPr/>
        </p:nvSpPr>
        <p:spPr>
          <a:xfrm flipH="1">
            <a:off x="3888550" y="1972044"/>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3</a:t>
            </a:r>
          </a:p>
        </p:txBody>
      </p:sp>
      <p:sp>
        <p:nvSpPr>
          <p:cNvPr id="50" name="TextBox 49">
            <a:extLst>
              <a:ext uri="{FF2B5EF4-FFF2-40B4-BE49-F238E27FC236}">
                <a16:creationId xmlns:a16="http://schemas.microsoft.com/office/drawing/2014/main" id="{94DBFD64-2939-5F45-9433-FC4917083A74}"/>
              </a:ext>
            </a:extLst>
          </p:cNvPr>
          <p:cNvSpPr txBox="1"/>
          <p:nvPr/>
        </p:nvSpPr>
        <p:spPr>
          <a:xfrm flipH="1">
            <a:off x="5336538" y="1663979"/>
            <a:ext cx="335751"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3</a:t>
            </a:r>
          </a:p>
        </p:txBody>
      </p:sp>
      <p:sp>
        <p:nvSpPr>
          <p:cNvPr id="51" name="TextBox 50">
            <a:extLst>
              <a:ext uri="{FF2B5EF4-FFF2-40B4-BE49-F238E27FC236}">
                <a16:creationId xmlns:a16="http://schemas.microsoft.com/office/drawing/2014/main" id="{60918755-720F-7142-89EB-485BEABBB49C}"/>
              </a:ext>
            </a:extLst>
          </p:cNvPr>
          <p:cNvSpPr txBox="1"/>
          <p:nvPr/>
        </p:nvSpPr>
        <p:spPr>
          <a:xfrm flipH="1">
            <a:off x="4848965" y="1646881"/>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2</a:t>
            </a:r>
          </a:p>
        </p:txBody>
      </p:sp>
      <p:sp>
        <p:nvSpPr>
          <p:cNvPr id="52" name="TextBox 51">
            <a:extLst>
              <a:ext uri="{FF2B5EF4-FFF2-40B4-BE49-F238E27FC236}">
                <a16:creationId xmlns:a16="http://schemas.microsoft.com/office/drawing/2014/main" id="{F36E0D24-9D0C-1348-BB53-CAA4B97E3B6F}"/>
              </a:ext>
            </a:extLst>
          </p:cNvPr>
          <p:cNvSpPr txBox="1"/>
          <p:nvPr/>
        </p:nvSpPr>
        <p:spPr>
          <a:xfrm flipH="1">
            <a:off x="4150548" y="1325379"/>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53" name="TextBox 52">
            <a:extLst>
              <a:ext uri="{FF2B5EF4-FFF2-40B4-BE49-F238E27FC236}">
                <a16:creationId xmlns:a16="http://schemas.microsoft.com/office/drawing/2014/main" id="{8F93D91C-4604-3C45-B009-273E171D59A8}"/>
              </a:ext>
            </a:extLst>
          </p:cNvPr>
          <p:cNvSpPr txBox="1"/>
          <p:nvPr/>
        </p:nvSpPr>
        <p:spPr>
          <a:xfrm flipH="1">
            <a:off x="945848" y="3167845"/>
            <a:ext cx="272287"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2</a:t>
            </a:r>
          </a:p>
        </p:txBody>
      </p:sp>
      <p:sp>
        <p:nvSpPr>
          <p:cNvPr id="54" name="TextBox 53">
            <a:extLst>
              <a:ext uri="{FF2B5EF4-FFF2-40B4-BE49-F238E27FC236}">
                <a16:creationId xmlns:a16="http://schemas.microsoft.com/office/drawing/2014/main" id="{4375FB2E-CE77-8B48-839B-D43AB3CB07EF}"/>
              </a:ext>
            </a:extLst>
          </p:cNvPr>
          <p:cNvSpPr txBox="1"/>
          <p:nvPr/>
        </p:nvSpPr>
        <p:spPr>
          <a:xfrm flipH="1">
            <a:off x="289815" y="1538310"/>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55" name="Oval 54">
            <a:extLst>
              <a:ext uri="{FF2B5EF4-FFF2-40B4-BE49-F238E27FC236}">
                <a16:creationId xmlns:a16="http://schemas.microsoft.com/office/drawing/2014/main" id="{287BD041-166C-1C40-9C47-32D77B6A3ECD}"/>
              </a:ext>
              <a:ext uri="{C183D7F6-B498-43B3-948B-1728B52AA6E4}">
                <adec:decorative xmlns:adec="http://schemas.microsoft.com/office/drawing/2017/decorative" val="1"/>
              </a:ext>
            </a:extLst>
          </p:cNvPr>
          <p:cNvSpPr/>
          <p:nvPr/>
        </p:nvSpPr>
        <p:spPr>
          <a:xfrm flipH="1">
            <a:off x="243313" y="1552997"/>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57098F10-F1A4-0845-8C52-1F04370482B3}"/>
              </a:ext>
              <a:ext uri="{C183D7F6-B498-43B3-948B-1728B52AA6E4}">
                <adec:decorative xmlns:adec="http://schemas.microsoft.com/office/drawing/2017/decorative" val="1"/>
              </a:ext>
            </a:extLst>
          </p:cNvPr>
          <p:cNvSpPr/>
          <p:nvPr/>
        </p:nvSpPr>
        <p:spPr>
          <a:xfrm flipH="1">
            <a:off x="891812" y="3167714"/>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2">
            <a:extLst>
              <a:ext uri="{FF2B5EF4-FFF2-40B4-BE49-F238E27FC236}">
                <a16:creationId xmlns:a16="http://schemas.microsoft.com/office/drawing/2014/main" id="{D983482F-517E-324F-B7DD-5AE389AC6CB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114</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F14F9FD2-64DE-3340-A6C1-A3F7D2AD7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806" y="1672151"/>
            <a:ext cx="6293793" cy="2605883"/>
          </a:xfrm>
          <a:prstGeom prst="rect">
            <a:avLst/>
          </a:prstGeom>
          <a:ln w="3175">
            <a:solidFill>
              <a:schemeClr val="tx1"/>
            </a:solidFill>
          </a:ln>
        </p:spPr>
      </p:pic>
      <p:sp>
        <p:nvSpPr>
          <p:cNvPr id="56" name="Oval 55">
            <a:extLst>
              <a:ext uri="{FF2B5EF4-FFF2-40B4-BE49-F238E27FC236}">
                <a16:creationId xmlns:a16="http://schemas.microsoft.com/office/drawing/2014/main" id="{64E475A9-1545-D749-8B7A-9704565C3B80}"/>
              </a:ext>
              <a:ext uri="{C183D7F6-B498-43B3-948B-1728B52AA6E4}">
                <adec:decorative xmlns:adec="http://schemas.microsoft.com/office/drawing/2017/decorative" val="1"/>
              </a:ext>
            </a:extLst>
          </p:cNvPr>
          <p:cNvSpPr/>
          <p:nvPr/>
        </p:nvSpPr>
        <p:spPr>
          <a:xfrm flipH="1">
            <a:off x="5290907" y="1662196"/>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50CA4819-8B06-E048-93C0-904C972790F2}"/>
              </a:ext>
              <a:ext uri="{C183D7F6-B498-43B3-948B-1728B52AA6E4}">
                <adec:decorative xmlns:adec="http://schemas.microsoft.com/office/drawing/2017/decorative" val="1"/>
              </a:ext>
            </a:extLst>
          </p:cNvPr>
          <p:cNvSpPr/>
          <p:nvPr/>
        </p:nvSpPr>
        <p:spPr>
          <a:xfrm>
            <a:off x="5767431" y="2735429"/>
            <a:ext cx="3269690" cy="384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29838CF-EB6C-FB43-8D41-523B728F095F}"/>
              </a:ext>
            </a:extLst>
          </p:cNvPr>
          <p:cNvSpPr/>
          <p:nvPr/>
        </p:nvSpPr>
        <p:spPr>
          <a:xfrm>
            <a:off x="5741745" y="2685734"/>
            <a:ext cx="3328257" cy="341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657350" algn="l"/>
                <a:tab pos="2170113" algn="l"/>
              </a:tabLst>
            </a:pPr>
            <a:r>
              <a:rPr lang="en-US" sz="1200" dirty="0">
                <a:solidFill>
                  <a:srgbClr val="656F77"/>
                </a:solidFill>
              </a:rPr>
              <a:t>Jane Doe                       123	     jane@dph.gov</a:t>
            </a:r>
          </a:p>
        </p:txBody>
      </p:sp>
      <p:sp>
        <p:nvSpPr>
          <p:cNvPr id="19" name="Rectangle 18">
            <a:extLst>
              <a:ext uri="{FF2B5EF4-FFF2-40B4-BE49-F238E27FC236}">
                <a16:creationId xmlns:a16="http://schemas.microsoft.com/office/drawing/2014/main" id="{D9D8A19C-A79C-174A-83DC-DACCE5D9205C}"/>
              </a:ext>
              <a:ext uri="{C183D7F6-B498-43B3-948B-1728B52AA6E4}">
                <adec:decorative xmlns:adec="http://schemas.microsoft.com/office/drawing/2017/decorative" val="1"/>
              </a:ext>
            </a:extLst>
          </p:cNvPr>
          <p:cNvSpPr/>
          <p:nvPr/>
        </p:nvSpPr>
        <p:spPr>
          <a:xfrm>
            <a:off x="3598223" y="4242409"/>
            <a:ext cx="1588199" cy="17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42866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569331" y="223934"/>
            <a:ext cx="10944381" cy="1325563"/>
          </a:xfrm>
        </p:spPr>
        <p:txBody>
          <a:bodyPr/>
          <a:lstStyle/>
          <a:p>
            <a:r>
              <a:rPr lang="en-US" dirty="0">
                <a:solidFill>
                  <a:srgbClr val="3F395F"/>
                </a:solidFill>
              </a:rPr>
              <a:t>User Roles and Default Permissions in the MVPS Portal</a:t>
            </a:r>
          </a:p>
        </p:txBody>
      </p:sp>
      <p:graphicFrame>
        <p:nvGraphicFramePr>
          <p:cNvPr id="5" name="Google Shape;297;gb33f48ff61_0_1">
            <a:extLst>
              <a:ext uri="{FF2B5EF4-FFF2-40B4-BE49-F238E27FC236}">
                <a16:creationId xmlns:a16="http://schemas.microsoft.com/office/drawing/2014/main" id="{5B41B29A-DD3A-DB40-9E60-CEB2519BF694}"/>
              </a:ext>
            </a:extLst>
          </p:cNvPr>
          <p:cNvGraphicFramePr/>
          <p:nvPr>
            <p:extLst>
              <p:ext uri="{D42A27DB-BD31-4B8C-83A1-F6EECF244321}">
                <p14:modId xmlns:p14="http://schemas.microsoft.com/office/powerpoint/2010/main" val="4165586552"/>
              </p:ext>
            </p:extLst>
          </p:nvPr>
        </p:nvGraphicFramePr>
        <p:xfrm>
          <a:off x="1389412" y="1266089"/>
          <a:ext cx="9371196" cy="4389120"/>
        </p:xfrm>
        <a:graphic>
          <a:graphicData uri="http://schemas.openxmlformats.org/drawingml/2006/table">
            <a:tbl>
              <a:tblPr firstRow="1"/>
              <a:tblGrid>
                <a:gridCol w="3982595">
                  <a:extLst>
                    <a:ext uri="{9D8B030D-6E8A-4147-A177-3AD203B41FA5}">
                      <a16:colId xmlns:a16="http://schemas.microsoft.com/office/drawing/2014/main" val="20000"/>
                    </a:ext>
                  </a:extLst>
                </a:gridCol>
                <a:gridCol w="1361818">
                  <a:extLst>
                    <a:ext uri="{9D8B030D-6E8A-4147-A177-3AD203B41FA5}">
                      <a16:colId xmlns:a16="http://schemas.microsoft.com/office/drawing/2014/main" val="20001"/>
                    </a:ext>
                  </a:extLst>
                </a:gridCol>
                <a:gridCol w="1365145">
                  <a:extLst>
                    <a:ext uri="{9D8B030D-6E8A-4147-A177-3AD203B41FA5}">
                      <a16:colId xmlns:a16="http://schemas.microsoft.com/office/drawing/2014/main" val="20002"/>
                    </a:ext>
                  </a:extLst>
                </a:gridCol>
                <a:gridCol w="1306286">
                  <a:extLst>
                    <a:ext uri="{9D8B030D-6E8A-4147-A177-3AD203B41FA5}">
                      <a16:colId xmlns:a16="http://schemas.microsoft.com/office/drawing/2014/main" val="3367848663"/>
                    </a:ext>
                  </a:extLst>
                </a:gridCol>
                <a:gridCol w="1355352">
                  <a:extLst>
                    <a:ext uri="{9D8B030D-6E8A-4147-A177-3AD203B41FA5}">
                      <a16:colId xmlns:a16="http://schemas.microsoft.com/office/drawing/2014/main" val="2668565818"/>
                    </a:ext>
                  </a:extLst>
                </a:gridCol>
              </a:tblGrid>
              <a:tr h="0">
                <a:tc>
                  <a:txBody>
                    <a:bodyPr/>
                    <a:lstStyle/>
                    <a:p>
                      <a:pPr marL="0" marR="0" lvl="0" indent="0" algn="ctr">
                        <a:lnSpc>
                          <a:spcPct val="100000"/>
                        </a:lnSpc>
                        <a:spcBef>
                          <a:spcPts val="0"/>
                        </a:spcBef>
                        <a:spcAft>
                          <a:spcPts val="0"/>
                        </a:spcAft>
                        <a:buNone/>
                      </a:pPr>
                      <a:r>
                        <a:rPr lang="en-US" sz="2000" b="1" u="none" strike="noStrike" cap="none" dirty="0">
                          <a:solidFill>
                            <a:schemeClr val="bg1"/>
                          </a:solidFill>
                          <a:latin typeface="Calibri"/>
                          <a:cs typeface="Calibri"/>
                        </a:rPr>
                        <a:t>MVPS Portal—Default Permissions</a:t>
                      </a:r>
                      <a:endParaRPr sz="2000" b="1" u="none" strike="noStrike" cap="none" dirty="0">
                        <a:solidFill>
                          <a:schemeClr val="bg1"/>
                        </a:solidFill>
                        <a:latin typeface="Calibri"/>
                        <a:cs typeface="Calibri"/>
                        <a:sym typeface="Calibri"/>
                      </a:endParaRPr>
                    </a:p>
                  </a:txBody>
                  <a:tcPr marL="68575" marR="68575" marT="0" marB="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tx2">
                        <a:lumMod val="50000"/>
                      </a:schemeClr>
                    </a:solidFill>
                  </a:tcPr>
                </a:tc>
                <a:tc>
                  <a:txBody>
                    <a:bodyPr/>
                    <a:lstStyle/>
                    <a:p>
                      <a:pPr marL="0" marR="0" lvl="0" indent="0" algn="ctr">
                        <a:lnSpc>
                          <a:spcPct val="100000"/>
                        </a:lnSpc>
                        <a:spcBef>
                          <a:spcPts val="0"/>
                        </a:spcBef>
                        <a:spcAft>
                          <a:spcPts val="0"/>
                        </a:spcAft>
                        <a:buNone/>
                      </a:pPr>
                      <a:r>
                        <a:rPr lang="en-US" sz="2000" b="1" u="none" strike="noStrike" cap="none" dirty="0">
                          <a:solidFill>
                            <a:schemeClr val="bg1"/>
                          </a:solidFill>
                          <a:latin typeface="Calibri"/>
                          <a:cs typeface="Calibri"/>
                        </a:rPr>
                        <a:t>Jurisdiction Data Manager</a:t>
                      </a:r>
                      <a:endParaRPr sz="2000" b="1" u="none" strike="noStrike" cap="none" dirty="0">
                        <a:solidFill>
                          <a:schemeClr val="bg1"/>
                        </a:solidFill>
                        <a:latin typeface="Calibri"/>
                        <a:cs typeface="Calibri"/>
                        <a:sym typeface="Calibri"/>
                      </a:endParaRPr>
                    </a:p>
                  </a:txBody>
                  <a:tcPr marL="68575" marR="68575" marT="0" marB="0" anchor="ctr">
                    <a:lnL w="9525" cap="flat" cmpd="sng" algn="ctr">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tx2">
                        <a:lumMod val="50000"/>
                      </a:schemeClr>
                    </a:solidFill>
                  </a:tcPr>
                </a:tc>
                <a:tc>
                  <a:txBody>
                    <a:bodyPr/>
                    <a:lstStyle/>
                    <a:p>
                      <a:pPr marL="0" marR="0" lvl="0" indent="0" algn="ctr">
                        <a:lnSpc>
                          <a:spcPct val="100000"/>
                        </a:lnSpc>
                        <a:spcBef>
                          <a:spcPts val="0"/>
                        </a:spcBef>
                        <a:spcAft>
                          <a:spcPts val="0"/>
                        </a:spcAft>
                        <a:buNone/>
                      </a:pPr>
                      <a:r>
                        <a:rPr lang="en-US" sz="2000" b="1" u="none" strike="noStrike" cap="none" dirty="0">
                          <a:solidFill>
                            <a:schemeClr val="bg1"/>
                          </a:solidFill>
                          <a:latin typeface="Calibri"/>
                          <a:cs typeface="Calibri"/>
                        </a:rPr>
                        <a:t>Jurisdiction</a:t>
                      </a:r>
                    </a:p>
                    <a:p>
                      <a:pPr marL="0" marR="0" lvl="0" indent="0" algn="ctr">
                        <a:lnSpc>
                          <a:spcPct val="100000"/>
                        </a:lnSpc>
                        <a:spcBef>
                          <a:spcPts val="0"/>
                        </a:spcBef>
                        <a:spcAft>
                          <a:spcPts val="0"/>
                        </a:spcAft>
                        <a:buNone/>
                      </a:pPr>
                      <a:r>
                        <a:rPr lang="en-US" sz="2000" b="1" u="none" strike="noStrike" cap="none" dirty="0">
                          <a:solidFill>
                            <a:schemeClr val="bg1"/>
                          </a:solidFill>
                          <a:latin typeface="Calibri"/>
                          <a:cs typeface="Calibri"/>
                        </a:rPr>
                        <a:t>User</a:t>
                      </a:r>
                      <a:endParaRPr sz="2000" b="1" u="none" strike="noStrike" cap="none" dirty="0">
                        <a:solidFill>
                          <a:schemeClr val="bg1"/>
                        </a:solidFill>
                        <a:latin typeface="Calibri"/>
                        <a:cs typeface="Calibri"/>
                        <a:sym typeface="Calibri"/>
                      </a:endParaRPr>
                    </a:p>
                  </a:txBody>
                  <a:tcPr marL="68575" marR="68575" marT="0" marB="0"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tx2">
                        <a:lumMod val="50000"/>
                      </a:schemeClr>
                    </a:solidFill>
                  </a:tcPr>
                </a:tc>
                <a:tc>
                  <a:txBody>
                    <a:bodyPr/>
                    <a:lstStyle/>
                    <a:p>
                      <a:pPr marL="0" lvl="0" indent="0" algn="ctr">
                        <a:lnSpc>
                          <a:spcPct val="100000"/>
                        </a:lnSpc>
                        <a:spcBef>
                          <a:spcPts val="0"/>
                        </a:spcBef>
                        <a:spcAft>
                          <a:spcPts val="0"/>
                        </a:spcAft>
                        <a:buNone/>
                      </a:pPr>
                      <a:r>
                        <a:rPr lang="en-US" sz="2000" b="1" u="none" strike="noStrike" cap="none" dirty="0">
                          <a:solidFill>
                            <a:schemeClr val="bg1"/>
                          </a:solidFill>
                          <a:latin typeface="Calibri"/>
                          <a:cs typeface="Calibri"/>
                        </a:rPr>
                        <a:t>State Epi</a:t>
                      </a:r>
                      <a:endParaRPr sz="2000" b="1" u="none" strike="noStrike" cap="none" dirty="0">
                        <a:solidFill>
                          <a:schemeClr val="bg1"/>
                        </a:solidFill>
                        <a:latin typeface="Calibri"/>
                        <a:cs typeface="Calibri"/>
                        <a:sym typeface="Calibri"/>
                      </a:endParaRPr>
                    </a:p>
                  </a:txBody>
                  <a:tcPr marL="68575" marR="68575" marT="0" marB="0"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tx2">
                        <a:lumMod val="50000"/>
                      </a:schemeClr>
                    </a:solidFill>
                  </a:tcPr>
                </a:tc>
                <a:tc>
                  <a:txBody>
                    <a:bodyPr/>
                    <a:lstStyle/>
                    <a:p>
                      <a:pPr marL="0" marR="0" lvl="0" indent="0" algn="ctr">
                        <a:lnSpc>
                          <a:spcPct val="100000"/>
                        </a:lnSpc>
                        <a:spcBef>
                          <a:spcPts val="0"/>
                        </a:spcBef>
                        <a:spcAft>
                          <a:spcPts val="0"/>
                        </a:spcAft>
                        <a:buNone/>
                      </a:pPr>
                      <a:r>
                        <a:rPr lang="en-US" sz="2000" b="1" u="none" strike="noStrike" cap="none" dirty="0">
                          <a:solidFill>
                            <a:schemeClr val="bg1"/>
                          </a:solidFill>
                          <a:latin typeface="Calibri"/>
                          <a:cs typeface="Calibri"/>
                          <a:sym typeface="Calibri"/>
                        </a:rPr>
                        <a:t>STD Manager</a:t>
                      </a:r>
                      <a:endParaRPr sz="2000" b="1" u="none" strike="noStrike" cap="none" dirty="0">
                        <a:solidFill>
                          <a:schemeClr val="bg1"/>
                        </a:solidFill>
                        <a:latin typeface="Calibri"/>
                        <a:cs typeface="Calibri"/>
                        <a:sym typeface="Calibri"/>
                      </a:endParaRPr>
                    </a:p>
                  </a:txBody>
                  <a:tcPr marL="68575" marR="68575" marT="0" marB="0"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tx2">
                        <a:lumMod val="50000"/>
                      </a:schemeClr>
                    </a:solidFill>
                  </a:tcPr>
                </a:tc>
                <a:extLst>
                  <a:ext uri="{0D108BD9-81ED-4DB2-BD59-A6C34878D82A}">
                    <a16:rowId xmlns:a16="http://schemas.microsoft.com/office/drawing/2014/main" val="10000"/>
                  </a:ext>
                </a:extLst>
              </a:tr>
              <a:tr h="54864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00213D"/>
                          </a:solidFill>
                          <a:latin typeface="Calibri"/>
                          <a:cs typeface="Calibri"/>
                        </a:rPr>
                        <a:t>User Management (Assigning Conditions and Permissions in MVPS)</a:t>
                      </a:r>
                      <a:endParaRPr sz="2000" u="none" strike="noStrike" cap="none" dirty="0">
                        <a:solidFill>
                          <a:srgbClr val="00213D"/>
                        </a:solidFill>
                        <a:latin typeface="Calibri"/>
                        <a:cs typeface="Calibri"/>
                        <a:sym typeface="Calibri"/>
                      </a:endParaRPr>
                    </a:p>
                  </a:txBody>
                  <a:tcPr marL="68575" marR="68575" marT="0" marB="0"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00213D"/>
                          </a:solidFill>
                          <a:latin typeface="Calibri"/>
                          <a:cs typeface="Calibri"/>
                          <a:sym typeface="Calibri"/>
                        </a:rPr>
                        <a:t>X</a:t>
                      </a:r>
                      <a:endParaRPr sz="200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noFill/>
                  </a:tcPr>
                </a:tc>
                <a:tc>
                  <a:txBody>
                    <a:bodyPr/>
                    <a:lstStyle/>
                    <a:p>
                      <a:pPr marL="0" lvl="0" indent="0" algn="l">
                        <a:lnSpc>
                          <a:spcPct val="100000"/>
                        </a:lnSpc>
                        <a:spcBef>
                          <a:spcPts val="0"/>
                        </a:spcBef>
                        <a:spcAft>
                          <a:spcPts val="0"/>
                        </a:spcAft>
                        <a:buNone/>
                      </a:pPr>
                      <a:endParaRPr sz="200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1"/>
                  </a:ext>
                </a:extLst>
              </a:tr>
              <a:tr h="548640">
                <a:tc>
                  <a:txBody>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213D"/>
                          </a:solidFill>
                          <a:latin typeface="Calibri"/>
                          <a:cs typeface="Calibri"/>
                        </a:rPr>
                        <a:t>All Conditions </a:t>
                      </a:r>
                      <a:endParaRPr lang="en-US" sz="2000" b="0" i="0" u="none" strike="noStrike" cap="none" dirty="0">
                        <a:solidFill>
                          <a:srgbClr val="00213D"/>
                        </a:solidFill>
                        <a:latin typeface="Calibri"/>
                        <a:ea typeface="Calibri"/>
                        <a:cs typeface="Calibri"/>
                      </a:endParaRPr>
                    </a:p>
                  </a:txBody>
                  <a:tcPr marL="68575" marR="68575" marT="0" marB="0" anchor="ctr">
                    <a:lnL w="9525" cap="flat" cmpd="sng">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213D"/>
                          </a:solidFill>
                          <a:latin typeface="Calibri"/>
                          <a:cs typeface="Calibri"/>
                          <a:sym typeface="Calibri"/>
                        </a:rPr>
                        <a:t>*</a:t>
                      </a: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213D"/>
                          </a:solidFill>
                          <a:latin typeface="Calibri"/>
                          <a:cs typeface="Calibri"/>
                          <a:sym typeface="Calibri"/>
                        </a:rPr>
                        <a:t>X</a:t>
                      </a: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213D"/>
                          </a:solidFill>
                          <a:latin typeface="Calibri"/>
                          <a:cs typeface="Calibri"/>
                          <a:sym typeface="Calibri"/>
                        </a:rPr>
                        <a:t>STD Only</a:t>
                      </a: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3"/>
                  </a:ext>
                </a:extLst>
              </a:tr>
              <a:tr h="548640">
                <a:tc>
                  <a:txBody>
                    <a:bodyPr/>
                    <a:lstStyle/>
                    <a:p>
                      <a:pPr marL="0" marR="0" lvl="0" indent="0" algn="l">
                        <a:lnSpc>
                          <a:spcPct val="100000"/>
                        </a:lnSpc>
                        <a:spcBef>
                          <a:spcPts val="0"/>
                        </a:spcBef>
                        <a:spcAft>
                          <a:spcPts val="0"/>
                        </a:spcAft>
                        <a:buNone/>
                      </a:pPr>
                      <a:r>
                        <a:rPr lang="en-US" sz="2000" u="none" strike="noStrike" cap="none" dirty="0">
                          <a:solidFill>
                            <a:srgbClr val="00213D"/>
                          </a:solidFill>
                          <a:latin typeface="Calibri"/>
                          <a:cs typeface="Calibri"/>
                        </a:rPr>
                        <a:t>Delete a Case</a:t>
                      </a:r>
                      <a:endParaRPr sz="2000" u="none" strike="noStrike" cap="none" dirty="0">
                        <a:solidFill>
                          <a:srgbClr val="00213D"/>
                        </a:solidFill>
                        <a:latin typeface="Calibri"/>
                        <a:cs typeface="Calibri"/>
                        <a:sym typeface="Calibri"/>
                      </a:endParaRPr>
                    </a:p>
                  </a:txBody>
                  <a:tcPr marL="68575" marR="68575" marT="0" marB="0" anchor="ctr">
                    <a:lnL w="9525" cap="flat" cmpd="sng">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00213D"/>
                          </a:solidFill>
                          <a:latin typeface="Calibri"/>
                          <a:cs typeface="Calibri"/>
                          <a:sym typeface="Calibri"/>
                        </a:rPr>
                        <a:t>X</a:t>
                      </a:r>
                      <a:endParaRPr sz="200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13D"/>
                        </a:solidFill>
                        <a:latin typeface="Calibri"/>
                        <a:cs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noFill/>
                  </a:tcPr>
                </a:tc>
                <a:tc>
                  <a:txBody>
                    <a:bodyPr/>
                    <a:lstStyle/>
                    <a:p>
                      <a:pPr marL="0" lvl="0" indent="0" algn="l">
                        <a:lnSpc>
                          <a:spcPct val="100000"/>
                        </a:lnSpc>
                        <a:spcBef>
                          <a:spcPts val="0"/>
                        </a:spcBef>
                        <a:spcAft>
                          <a:spcPts val="0"/>
                        </a:spcAft>
                        <a:buNone/>
                      </a:pPr>
                      <a:endParaRPr sz="2000" u="none" strike="noStrike" cap="none" dirty="0">
                        <a:solidFill>
                          <a:srgbClr val="00213D"/>
                        </a:solidFill>
                        <a:latin typeface="Calibri"/>
                        <a:cs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888678682"/>
                  </a:ext>
                </a:extLst>
              </a:tr>
              <a:tr h="548640">
                <a:tc>
                  <a:txBody>
                    <a:bodyPr/>
                    <a:lstStyle/>
                    <a:p>
                      <a:pPr marL="0" marR="0" lvl="0" indent="0" algn="l">
                        <a:lnSpc>
                          <a:spcPct val="100000"/>
                        </a:lnSpc>
                        <a:spcBef>
                          <a:spcPts val="0"/>
                        </a:spcBef>
                        <a:spcAft>
                          <a:spcPts val="0"/>
                        </a:spcAft>
                        <a:buNone/>
                      </a:pPr>
                      <a:r>
                        <a:rPr lang="en-US" sz="2000" b="0" i="0" u="none" strike="noStrike" cap="none" dirty="0">
                          <a:solidFill>
                            <a:srgbClr val="00213D"/>
                          </a:solidFill>
                          <a:latin typeface="Calibri"/>
                          <a:cs typeface="Calibri"/>
                        </a:rPr>
                        <a:t>Low-incidence Case Verification</a:t>
                      </a:r>
                      <a:endParaRPr lang="en-US" sz="2000" dirty="0">
                        <a:sym typeface="Calibri"/>
                      </a:endParaRPr>
                    </a:p>
                  </a:txBody>
                  <a:tcPr marL="68575" marR="68575" marT="0" marB="0" anchor="ctr">
                    <a:lnL w="9525" cap="flat" cmpd="sng">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213D"/>
                          </a:solidFill>
                          <a:latin typeface="Calibri"/>
                          <a:cs typeface="Calibri"/>
                          <a:sym typeface="Calibri"/>
                        </a:rPr>
                        <a:t>X</a:t>
                      </a: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noFill/>
                  </a:tcPr>
                </a:tc>
                <a:tc>
                  <a:txBody>
                    <a:bodyPr/>
                    <a:lstStyle/>
                    <a:p>
                      <a:pPr marL="0" lvl="0" indent="0" algn="l">
                        <a:lnSpc>
                          <a:spcPct val="100000"/>
                        </a:lnSpc>
                        <a:spcBef>
                          <a:spcPts val="0"/>
                        </a:spcBef>
                        <a:spcAft>
                          <a:spcPts val="0"/>
                        </a:spcAft>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2076644995"/>
                  </a:ext>
                </a:extLst>
              </a:tr>
              <a:tr h="548640">
                <a:tc>
                  <a:txBody>
                    <a:bodyPr/>
                    <a:lstStyle/>
                    <a:p>
                      <a:pPr marL="0" lvl="0" indent="0" algn="l">
                        <a:lnSpc>
                          <a:spcPct val="100000"/>
                        </a:lnSpc>
                        <a:spcBef>
                          <a:spcPts val="0"/>
                        </a:spcBef>
                        <a:spcAft>
                          <a:spcPts val="0"/>
                        </a:spcAft>
                        <a:buNone/>
                      </a:pPr>
                      <a:r>
                        <a:rPr lang="en-US" sz="2000" b="0" i="0" u="none" strike="noStrike" cap="none" dirty="0">
                          <a:solidFill>
                            <a:srgbClr val="00213D"/>
                          </a:solidFill>
                          <a:latin typeface="Calibri"/>
                          <a:cs typeface="Calibri"/>
                        </a:rPr>
                        <a:t>Reconciliation Sign-off </a:t>
                      </a:r>
                    </a:p>
                    <a:p>
                      <a:pPr marL="0" lvl="0" indent="0" algn="l">
                        <a:lnSpc>
                          <a:spcPct val="100000"/>
                        </a:lnSpc>
                        <a:spcBef>
                          <a:spcPts val="0"/>
                        </a:spcBef>
                        <a:spcAft>
                          <a:spcPts val="0"/>
                        </a:spcAft>
                        <a:buNone/>
                      </a:pPr>
                      <a:r>
                        <a:rPr lang="en-US" sz="2000" b="0" i="0" u="none" strike="noStrike" cap="none" dirty="0">
                          <a:solidFill>
                            <a:srgbClr val="00213D"/>
                          </a:solidFill>
                          <a:latin typeface="Calibri"/>
                          <a:cs typeface="Calibri"/>
                        </a:rPr>
                        <a:t>(All Conditions)</a:t>
                      </a:r>
                    </a:p>
                  </a:txBody>
                  <a:tcPr marL="68575" marR="68575" marT="0" marB="0" anchor="ctr">
                    <a:lnL w="9525" cap="flat" cmpd="sng">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bg1"/>
                    </a:solidFill>
                  </a:tcPr>
                </a:tc>
                <a:tc>
                  <a:txBody>
                    <a:bodyPr/>
                    <a:lstStyle/>
                    <a:p>
                      <a:pPr marL="0" lvl="0" indent="0" algn="ctr">
                        <a:lnSpc>
                          <a:spcPct val="100000"/>
                        </a:lnSpc>
                        <a:spcBef>
                          <a:spcPts val="0"/>
                        </a:spcBef>
                        <a:spcAft>
                          <a:spcPts val="0"/>
                        </a:spcAft>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1">
                        <a:lumMod val="20000"/>
                        <a:lumOff val="80000"/>
                      </a:schemeClr>
                    </a:solidFill>
                  </a:tcPr>
                </a:tc>
                <a:tc>
                  <a:txBody>
                    <a:bodyPr/>
                    <a:lstStyle/>
                    <a:p>
                      <a:pPr marL="0" lvl="0" indent="0" algn="ctr">
                        <a:lnSpc>
                          <a:spcPct val="100000"/>
                        </a:lnSpc>
                        <a:spcBef>
                          <a:spcPts val="0"/>
                        </a:spcBef>
                        <a:spcAft>
                          <a:spcPts val="0"/>
                        </a:spcAft>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noFill/>
                  </a:tcPr>
                </a:tc>
                <a:tc>
                  <a:txBody>
                    <a:bodyPr/>
                    <a:lstStyle/>
                    <a:p>
                      <a:pPr marL="0" lvl="0" indent="0" algn="ctr">
                        <a:lnSpc>
                          <a:spcPct val="100000"/>
                        </a:lnSpc>
                        <a:spcBef>
                          <a:spcPts val="0"/>
                        </a:spcBef>
                        <a:spcAft>
                          <a:spcPts val="0"/>
                        </a:spcAft>
                        <a:buNone/>
                      </a:pPr>
                      <a:r>
                        <a:rPr lang="en-US" sz="2000" b="0" i="0" u="none" strike="noStrike" cap="none" dirty="0">
                          <a:solidFill>
                            <a:srgbClr val="00213D"/>
                          </a:solidFill>
                          <a:latin typeface="Calibri"/>
                          <a:cs typeface="Calibri"/>
                        </a:rPr>
                        <a:t>X</a:t>
                      </a: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bg1">
                        <a:lumMod val="95000"/>
                      </a:schemeClr>
                    </a:solidFill>
                  </a:tcPr>
                </a:tc>
                <a:tc>
                  <a:txBody>
                    <a:bodyPr/>
                    <a:lstStyle/>
                    <a:p>
                      <a:pPr marL="0" lvl="0" indent="0" algn="ctr">
                        <a:lnSpc>
                          <a:spcPct val="100000"/>
                        </a:lnSpc>
                        <a:spcBef>
                          <a:spcPts val="0"/>
                        </a:spcBef>
                        <a:spcAft>
                          <a:spcPts val="0"/>
                        </a:spcAft>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lgn="ctr">
                      <a:solidFill>
                        <a:srgbClr val="434343"/>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696660312"/>
                  </a:ext>
                </a:extLst>
              </a:tr>
              <a:tr h="548640">
                <a:tc>
                  <a:txBody>
                    <a:bodyPr/>
                    <a:lstStyle/>
                    <a:p>
                      <a:pPr marL="0" lvl="0" indent="0" algn="l">
                        <a:lnSpc>
                          <a:spcPct val="100000"/>
                        </a:lnSpc>
                        <a:spcBef>
                          <a:spcPts val="0"/>
                        </a:spcBef>
                        <a:spcAft>
                          <a:spcPts val="0"/>
                        </a:spcAft>
                        <a:buNone/>
                      </a:pPr>
                      <a:r>
                        <a:rPr lang="en-US" sz="2000" b="0" i="0" u="none" strike="noStrike" cap="none" dirty="0">
                          <a:solidFill>
                            <a:srgbClr val="00213D"/>
                          </a:solidFill>
                          <a:latin typeface="Calibri"/>
                          <a:cs typeface="Calibri"/>
                        </a:rPr>
                        <a:t>Reconciliation Sign-off </a:t>
                      </a:r>
                    </a:p>
                    <a:p>
                      <a:pPr marL="0" lvl="0" indent="0" algn="l">
                        <a:lnSpc>
                          <a:spcPct val="100000"/>
                        </a:lnSpc>
                        <a:spcBef>
                          <a:spcPts val="0"/>
                        </a:spcBef>
                        <a:spcAft>
                          <a:spcPts val="0"/>
                        </a:spcAft>
                        <a:buNone/>
                      </a:pPr>
                      <a:r>
                        <a:rPr lang="en-US" sz="2000" b="0" i="0" u="none" strike="noStrike" cap="none" dirty="0">
                          <a:solidFill>
                            <a:srgbClr val="00213D"/>
                          </a:solidFill>
                          <a:latin typeface="Calibri"/>
                          <a:cs typeface="Calibri"/>
                        </a:rPr>
                        <a:t>(STD only)</a:t>
                      </a:r>
                    </a:p>
                  </a:txBody>
                  <a:tcPr marL="68575" marR="68575" marT="0" marB="0" anchor="ctr">
                    <a:lnL w="9525" cap="flat" cmpd="sng">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bg1"/>
                    </a:solidFill>
                  </a:tcPr>
                </a:tc>
                <a:tc>
                  <a:txBody>
                    <a:bodyPr/>
                    <a:lstStyle/>
                    <a:p>
                      <a:pPr marL="0" lvl="0" indent="0" algn="ctr">
                        <a:lnSpc>
                          <a:spcPct val="100000"/>
                        </a:lnSpc>
                        <a:spcBef>
                          <a:spcPts val="0"/>
                        </a:spcBef>
                        <a:spcAft>
                          <a:spcPts val="0"/>
                        </a:spcAft>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1">
                        <a:lumMod val="20000"/>
                        <a:lumOff val="80000"/>
                      </a:schemeClr>
                    </a:solidFill>
                  </a:tcPr>
                </a:tc>
                <a:tc>
                  <a:txBody>
                    <a:bodyPr/>
                    <a:lstStyle/>
                    <a:p>
                      <a:pPr marL="0" lvl="0" indent="0" algn="ctr">
                        <a:lnSpc>
                          <a:spcPct val="100000"/>
                        </a:lnSpc>
                        <a:spcBef>
                          <a:spcPts val="0"/>
                        </a:spcBef>
                        <a:spcAft>
                          <a:spcPts val="0"/>
                        </a:spcAft>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noFill/>
                  </a:tcPr>
                </a:tc>
                <a:tc>
                  <a:txBody>
                    <a:bodyPr/>
                    <a:lstStyle/>
                    <a:p>
                      <a:pPr marL="0" lvl="0" indent="0" algn="ctr">
                        <a:lnSpc>
                          <a:spcPct val="100000"/>
                        </a:lnSpc>
                        <a:spcBef>
                          <a:spcPts val="0"/>
                        </a:spcBef>
                        <a:spcAft>
                          <a:spcPts val="0"/>
                        </a:spcAft>
                        <a:buNone/>
                      </a:pP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bg1">
                        <a:lumMod val="95000"/>
                      </a:schemeClr>
                    </a:solidFill>
                  </a:tcPr>
                </a:tc>
                <a:tc>
                  <a:txBody>
                    <a:bodyPr/>
                    <a:lstStyle/>
                    <a:p>
                      <a:pPr marL="0" lvl="0" indent="0" algn="ctr">
                        <a:lnSpc>
                          <a:spcPct val="100000"/>
                        </a:lnSpc>
                        <a:spcBef>
                          <a:spcPts val="0"/>
                        </a:spcBef>
                        <a:spcAft>
                          <a:spcPts val="0"/>
                        </a:spcAft>
                        <a:buNone/>
                      </a:pPr>
                      <a:r>
                        <a:rPr lang="en-US" sz="2000" b="0" i="0" u="none" strike="noStrike" cap="none" dirty="0">
                          <a:solidFill>
                            <a:srgbClr val="00213D"/>
                          </a:solidFill>
                          <a:latin typeface="Calibri"/>
                          <a:cs typeface="Calibri"/>
                          <a:sym typeface="Calibri"/>
                        </a:rPr>
                        <a:t>X</a:t>
                      </a:r>
                      <a:endParaRPr sz="2000" b="0" i="0" u="none" strike="noStrike" cap="none" dirty="0">
                        <a:solidFill>
                          <a:srgbClr val="00213D"/>
                        </a:solidFill>
                        <a:latin typeface="Calibri"/>
                        <a:cs typeface="Calibri"/>
                        <a:sym typeface="Calibri"/>
                      </a:endParaRPr>
                    </a:p>
                  </a:txBody>
                  <a:tcPr marL="91450" marR="91425" marT="91425" marB="91425" anchor="ctr">
                    <a:lnL w="9525" cap="flat" cmpd="sng" algn="ctr">
                      <a:solidFill>
                        <a:srgbClr val="434343"/>
                      </a:solidFill>
                      <a:prstDash val="solid"/>
                      <a:round/>
                      <a:headEnd type="none" w="sm" len="sm"/>
                      <a:tailEnd type="none" w="sm" len="sm"/>
                    </a:lnL>
                    <a:lnR w="9525" cap="flat" cmpd="sng" algn="ctr">
                      <a:solidFill>
                        <a:srgbClr val="434343"/>
                      </a:solidFill>
                      <a:prstDash val="solid"/>
                      <a:round/>
                      <a:headEnd type="none" w="sm" len="sm"/>
                      <a:tailEnd type="none" w="sm" len="sm"/>
                    </a:lnR>
                    <a:lnT w="9525" cap="flat" cmpd="sng" algn="ctr">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3779238704"/>
                  </a:ext>
                </a:extLst>
              </a:tr>
            </a:tbl>
          </a:graphicData>
        </a:graphic>
      </p:graphicFrame>
      <p:sp>
        <p:nvSpPr>
          <p:cNvPr id="6" name="TextBox 5">
            <a:extLst>
              <a:ext uri="{FF2B5EF4-FFF2-40B4-BE49-F238E27FC236}">
                <a16:creationId xmlns:a16="http://schemas.microsoft.com/office/drawing/2014/main" id="{35D1DAB0-E28C-4741-AFA5-96C27749E78C}"/>
              </a:ext>
            </a:extLst>
          </p:cNvPr>
          <p:cNvSpPr txBox="1"/>
          <p:nvPr/>
        </p:nvSpPr>
        <p:spPr>
          <a:xfrm>
            <a:off x="1789623" y="5710611"/>
            <a:ext cx="8682500" cy="707886"/>
          </a:xfrm>
          <a:prstGeom prst="rect">
            <a:avLst/>
          </a:prstGeom>
          <a:noFill/>
        </p:spPr>
        <p:txBody>
          <a:bodyPr wrap="square" rtlCol="0">
            <a:spAutoFit/>
          </a:bodyPr>
          <a:lstStyle/>
          <a:p>
            <a:r>
              <a:rPr lang="en-US" sz="2000" dirty="0">
                <a:solidFill>
                  <a:srgbClr val="000000"/>
                </a:solidFill>
                <a:latin typeface="Calibri" panose="020F0502020204030204" pitchFamily="34" charset="0"/>
              </a:rPr>
              <a:t>*Jurisdictions need Data Managers to cover all conditions but can split up conditions among DMs (e.g., STD Manager)</a:t>
            </a:r>
          </a:p>
        </p:txBody>
      </p:sp>
    </p:spTree>
    <p:extLst>
      <p:ext uri="{BB962C8B-B14F-4D97-AF65-F5344CB8AC3E}">
        <p14:creationId xmlns:p14="http://schemas.microsoft.com/office/powerpoint/2010/main" val="32107338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Questions?</a:t>
            </a:r>
          </a:p>
        </p:txBody>
      </p:sp>
      <p:sp>
        <p:nvSpPr>
          <p:cNvPr id="3" name="Title 2">
            <a:extLst>
              <a:ext uri="{FF2B5EF4-FFF2-40B4-BE49-F238E27FC236}">
                <a16:creationId xmlns:a16="http://schemas.microsoft.com/office/drawing/2014/main" id="{A89A2C7B-E602-5644-B767-CC73C32F9658}"/>
              </a:ext>
            </a:extLst>
          </p:cNvPr>
          <p:cNvSpPr>
            <a:spLocks noGrp="1"/>
          </p:cNvSpPr>
          <p:nvPr>
            <p:ph type="title" idx="4294967295"/>
          </p:nvPr>
        </p:nvSpPr>
        <p:spPr/>
        <p:txBody>
          <a:bodyPr/>
          <a:lstStyle/>
          <a:p>
            <a:r>
              <a:rPr lang="en-US" dirty="0">
                <a:solidFill>
                  <a:srgbClr val="3F395F"/>
                </a:solidFill>
              </a:rPr>
              <a:t>Questions?</a:t>
            </a:r>
          </a:p>
        </p:txBody>
      </p:sp>
    </p:spTree>
    <p:extLst>
      <p:ext uri="{BB962C8B-B14F-4D97-AF65-F5344CB8AC3E}">
        <p14:creationId xmlns:p14="http://schemas.microsoft.com/office/powerpoint/2010/main" val="24157777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s of the U.S. Department of Health and Human Services and Centers for Disease Control and Prevention" title="LOGOS">
            <a:extLst>
              <a:ext uri="{FF2B5EF4-FFF2-40B4-BE49-F238E27FC236}">
                <a16:creationId xmlns:a16="http://schemas.microsoft.com/office/drawing/2014/main" id="{19451552-0A23-429F-9BAF-00370D6B6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3134" y="5816060"/>
            <a:ext cx="1529849" cy="877060"/>
          </a:xfrm>
          <a:prstGeom prst="rect">
            <a:avLst/>
          </a:prstGeom>
        </p:spPr>
      </p:pic>
      <p:sp>
        <p:nvSpPr>
          <p:cNvPr id="3" name="TextBox 2">
            <a:extLst>
              <a:ext uri="{FF2B5EF4-FFF2-40B4-BE49-F238E27FC236}">
                <a16:creationId xmlns:a16="http://schemas.microsoft.com/office/drawing/2014/main" id="{AE7EFABD-073E-7D40-940F-159AACC4E0AF}"/>
              </a:ext>
            </a:extLst>
          </p:cNvPr>
          <p:cNvSpPr txBox="1"/>
          <p:nvPr/>
        </p:nvSpPr>
        <p:spPr>
          <a:xfrm>
            <a:off x="781050" y="459060"/>
            <a:ext cx="10287000" cy="3539430"/>
          </a:xfrm>
          <a:prstGeom prst="rect">
            <a:avLst/>
          </a:prstGeom>
          <a:noFill/>
        </p:spPr>
        <p:txBody>
          <a:bodyPr wrap="square" rtlCol="0">
            <a:spAutoFit/>
          </a:bodyPr>
          <a:lstStyle/>
          <a:p>
            <a:pPr marL="342900" lvl="0" indent="-342900">
              <a:buClr>
                <a:srgbClr val="81BC00"/>
              </a:buClr>
              <a:buFont typeface="Wingdings" panose="05000000000000000000" pitchFamily="2" charset="2"/>
              <a:buChar char="§"/>
              <a:defRPr/>
            </a:pPr>
            <a:r>
              <a:rPr lang="en-US" sz="2000" b="1" dirty="0">
                <a:solidFill>
                  <a:srgbClr val="000000"/>
                </a:solidFill>
              </a:rPr>
              <a:t>Subscribe to the </a:t>
            </a:r>
            <a:r>
              <a:rPr lang="en-US" sz="2000" b="1" dirty="0">
                <a:solidFill>
                  <a:srgbClr val="FF0000"/>
                </a:solidFill>
                <a:hlinkClick r:id="rId4"/>
              </a:rPr>
              <a:t>monthly NNDSS newsletter, </a:t>
            </a:r>
            <a:r>
              <a:rPr lang="en-US" sz="2000" b="1" i="1" dirty="0">
                <a:solidFill>
                  <a:srgbClr val="FF0000"/>
                </a:solidFill>
                <a:hlinkClick r:id="rId4"/>
              </a:rPr>
              <a:t>Case Surveillance News </a:t>
            </a:r>
            <a:endParaRPr lang="en-US" sz="2000" b="1" i="1" dirty="0">
              <a:solidFill>
                <a:srgbClr val="FF0000"/>
              </a:solidFill>
            </a:endParaRPr>
          </a:p>
          <a:p>
            <a:pPr marL="342900" lvl="0" indent="-342900">
              <a:buClr>
                <a:srgbClr val="81BC00"/>
              </a:buClr>
              <a:buFont typeface="Wingdings" panose="05000000000000000000" pitchFamily="2" charset="2"/>
              <a:buChar char="§"/>
              <a:defRPr/>
            </a:pPr>
            <a:endParaRPr lang="en-US" sz="2000" b="1" i="1" dirty="0">
              <a:solidFill>
                <a:srgbClr val="FF0000"/>
              </a:solidFill>
            </a:endParaRPr>
          </a:p>
          <a:p>
            <a:pPr marL="342900" lvl="0" indent="-342900">
              <a:buClr>
                <a:srgbClr val="81BC00"/>
              </a:buClr>
              <a:buFont typeface="Wingdings" panose="05000000000000000000" pitchFamily="2" charset="2"/>
              <a:buChar char="§"/>
              <a:defRPr/>
            </a:pPr>
            <a:r>
              <a:rPr kumimoji="0" lang="en-US" sz="2000" b="1" i="0" u="none" strike="noStrike" kern="1200" cap="none" spc="0" normalizeH="0" baseline="0" noProof="0" dirty="0">
                <a:ln>
                  <a:noFill/>
                </a:ln>
                <a:solidFill>
                  <a:srgbClr val="000000"/>
                </a:solidFill>
                <a:effectLst/>
                <a:uLnTx/>
                <a:uFillTx/>
                <a:ea typeface="+mn-ea"/>
                <a:cs typeface="+mn-cs"/>
              </a:rPr>
              <a:t>Access the </a:t>
            </a:r>
            <a:r>
              <a:rPr kumimoji="0" lang="en-US" sz="2000" b="1" i="0" u="none" strike="noStrike" kern="1200" cap="none" spc="0" normalizeH="0" baseline="0" noProof="0" dirty="0">
                <a:ln>
                  <a:noFill/>
                </a:ln>
                <a:solidFill>
                  <a:srgbClr val="FF0000"/>
                </a:solidFill>
                <a:effectLst/>
                <a:uLnTx/>
                <a:uFillTx/>
                <a:ea typeface="+mn-ea"/>
                <a:cs typeface="+mn-cs"/>
                <a:hlinkClick r:id="rId5"/>
              </a:rPr>
              <a:t>NNDSS Technical Resource Center</a:t>
            </a:r>
            <a:endParaRPr lang="en-US" sz="2000" b="1" dirty="0">
              <a:solidFill>
                <a:srgbClr val="FF0000"/>
              </a:solidFill>
            </a:endParaRPr>
          </a:p>
          <a:p>
            <a:pPr marL="342900" lvl="0" indent="-342900">
              <a:buClr>
                <a:srgbClr val="81BC00"/>
              </a:buClr>
              <a:buFont typeface="Wingdings" panose="05000000000000000000" pitchFamily="2" charset="2"/>
              <a:buChar char="§"/>
              <a:defRPr/>
            </a:pPr>
            <a:endParaRPr kumimoji="0" lang="en-US" sz="2000" b="1" i="0" u="none" strike="noStrike" kern="1200" cap="none" spc="0" normalizeH="0" baseline="0" noProof="0" dirty="0">
              <a:ln>
                <a:noFill/>
              </a:ln>
              <a:solidFill>
                <a:srgbClr val="000000"/>
              </a:solidFill>
              <a:effectLst/>
              <a:uLnTx/>
              <a:uFillTx/>
              <a:ea typeface="+mn-ea"/>
              <a:cs typeface="+mn-cs"/>
            </a:endParaRPr>
          </a:p>
          <a:p>
            <a:pPr marL="342900" lvl="0" indent="-342900">
              <a:buClr>
                <a:srgbClr val="81BC00"/>
              </a:buClr>
              <a:buFont typeface="Wingdings" panose="05000000000000000000" pitchFamily="2" charset="2"/>
              <a:buChar char="§"/>
              <a:defRPr/>
            </a:pPr>
            <a:r>
              <a:rPr kumimoji="0" lang="en-US" sz="2000" b="1" i="0" u="none" strike="noStrike" kern="1200" cap="none" spc="0" normalizeH="0" baseline="0" noProof="0" dirty="0">
                <a:ln>
                  <a:noFill/>
                </a:ln>
                <a:solidFill>
                  <a:srgbClr val="000000"/>
                </a:solidFill>
                <a:effectLst/>
                <a:uLnTx/>
                <a:uFillTx/>
                <a:ea typeface="+mn-ea"/>
                <a:cs typeface="+mn-cs"/>
              </a:rPr>
              <a:t>Email </a:t>
            </a:r>
            <a:r>
              <a:rPr kumimoji="0" lang="en-US" sz="2000" b="1" i="0" u="none" strike="noStrike" kern="1200" cap="none" spc="0" normalizeH="0" baseline="0" noProof="0" dirty="0">
                <a:ln>
                  <a:noFill/>
                </a:ln>
                <a:solidFill>
                  <a:srgbClr val="000000"/>
                </a:solidFill>
                <a:effectLst/>
                <a:uLnTx/>
                <a:uFillTx/>
                <a:ea typeface="+mn-ea"/>
                <a:cs typeface="+mn-cs"/>
                <a:hlinkClick r:id="rId6"/>
              </a:rPr>
              <a:t>edx@cdc.gov</a:t>
            </a:r>
            <a:r>
              <a:rPr kumimoji="0" lang="en-US" sz="2000" b="1" i="0" u="none" strike="noStrike" kern="1200" cap="none" spc="0" normalizeH="0" baseline="0" noProof="0" dirty="0">
                <a:ln>
                  <a:noFill/>
                </a:ln>
                <a:solidFill>
                  <a:srgbClr val="000000"/>
                </a:solidFill>
                <a:effectLst/>
                <a:uLnTx/>
                <a:uFillTx/>
                <a:ea typeface="+mn-ea"/>
                <a:cs typeface="+mn-cs"/>
              </a:rPr>
              <a:t> to request </a:t>
            </a:r>
            <a:r>
              <a:rPr kumimoji="0" lang="en-US" sz="2000" b="1" i="0" u="none" strike="noStrike" kern="1200" cap="none" spc="0" normalizeH="0" baseline="0" noProof="0" dirty="0">
                <a:ln>
                  <a:noFill/>
                </a:ln>
                <a:effectLst/>
                <a:uLnTx/>
                <a:uFillTx/>
                <a:ea typeface="+mn-ea"/>
                <a:cs typeface="+mn-cs"/>
              </a:rPr>
              <a:t>NNDSS technical assistance or onboarding</a:t>
            </a:r>
            <a:endParaRPr lang="en-US" sz="2000" b="1" dirty="0">
              <a:solidFill>
                <a:srgbClr val="000000"/>
              </a:solidFill>
              <a:latin typeface="Myriad Web Pro"/>
            </a:endParaRPr>
          </a:p>
          <a:p>
            <a:pPr lvl="0">
              <a:defRPr/>
            </a:pPr>
            <a:endParaRPr lang="en-US" sz="2800" b="1" dirty="0">
              <a:solidFill>
                <a:srgbClr val="000000"/>
              </a:solidFill>
              <a:latin typeface="Myriad Web Pro"/>
            </a:endParaRPr>
          </a:p>
          <a:p>
            <a:pPr lvl="0" algn="ctr">
              <a:defRPr/>
            </a:pPr>
            <a:r>
              <a:rPr kumimoji="0" lang="en-US" sz="3600" b="1" i="0" u="none" strike="noStrike" kern="1200" cap="none" spc="0" normalizeH="0" baseline="0" noProof="0" dirty="0">
                <a:ln>
                  <a:noFill/>
                </a:ln>
                <a:solidFill>
                  <a:srgbClr val="3F395F"/>
                </a:solidFill>
                <a:effectLst/>
                <a:uLnTx/>
                <a:uFillTx/>
                <a:ea typeface="+mn-ea"/>
                <a:cs typeface="+mn-cs"/>
              </a:rPr>
              <a:t>Next </a:t>
            </a:r>
            <a:r>
              <a:rPr lang="en-US" sz="3600" b="1" dirty="0">
                <a:solidFill>
                  <a:srgbClr val="0563C1"/>
                </a:solidFill>
                <a:hlinkClick r:id="rId4">
                  <a:extLst>
                    <a:ext uri="{A12FA001-AC4F-418D-AE19-62706E023703}">
                      <ahyp:hlinkClr xmlns:ahyp="http://schemas.microsoft.com/office/drawing/2018/hyperlinkcolor" val="tx"/>
                    </a:ext>
                  </a:extLst>
                </a:hlinkClick>
              </a:rPr>
              <a:t>NNDSS eSHARE</a:t>
            </a:r>
            <a:r>
              <a:rPr lang="en-US" sz="3600" b="1" dirty="0">
                <a:solidFill>
                  <a:srgbClr val="3F395F"/>
                </a:solidFill>
              </a:rPr>
              <a:t>:</a:t>
            </a:r>
          </a:p>
          <a:p>
            <a:pPr lvl="0" algn="ctr">
              <a:defRPr/>
            </a:pPr>
            <a:r>
              <a:rPr kumimoji="0" lang="en-US" sz="3600" b="1" i="0" u="none" strike="noStrike" kern="1200" cap="none" spc="0" normalizeH="0" baseline="0" noProof="0" dirty="0">
                <a:ln>
                  <a:noFill/>
                </a:ln>
                <a:solidFill>
                  <a:srgbClr val="3F395F"/>
                </a:solidFill>
                <a:effectLst/>
                <a:uLnTx/>
                <a:uFillTx/>
                <a:ea typeface="+mn-ea"/>
                <a:cs typeface="+mn-cs"/>
              </a:rPr>
              <a:t>August 24, 2021</a:t>
            </a:r>
            <a:r>
              <a:rPr lang="en-US" sz="3600" b="1" dirty="0">
                <a:solidFill>
                  <a:srgbClr val="3F395F"/>
                </a:solidFill>
              </a:rPr>
              <a:t>,</a:t>
            </a:r>
            <a:r>
              <a:rPr kumimoji="0" lang="en-US" sz="3600" b="1" i="0" u="none" strike="noStrike" kern="1200" cap="none" spc="0" normalizeH="0" baseline="0" noProof="0" dirty="0">
                <a:ln>
                  <a:noFill/>
                </a:ln>
                <a:solidFill>
                  <a:srgbClr val="3F395F"/>
                </a:solidFill>
                <a:effectLst/>
                <a:uLnTx/>
                <a:uFillTx/>
                <a:ea typeface="+mn-ea"/>
                <a:cs typeface="+mn-cs"/>
              </a:rPr>
              <a:t> 3:00 PM – 4:00 PM EDT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C96726A4-3668-7F4F-88B9-C4970AB2694F}"/>
              </a:ext>
            </a:extLst>
          </p:cNvPr>
          <p:cNvSpPr>
            <a:spLocks noGrp="1"/>
          </p:cNvSpPr>
          <p:nvPr>
            <p:ph type="title" idx="4294967295"/>
          </p:nvPr>
        </p:nvSpPr>
        <p:spPr/>
        <p:txBody>
          <a:bodyPr>
            <a:normAutofit/>
          </a:bodyPr>
          <a:lstStyle/>
          <a:p>
            <a:r>
              <a:rPr lang="en-US" sz="800" dirty="0">
                <a:solidFill>
                  <a:srgbClr val="FFFFFF"/>
                </a:solidFill>
              </a:rPr>
              <a:t>Next </a:t>
            </a:r>
            <a:r>
              <a:rPr lang="en-US" sz="800" dirty="0">
                <a:solidFill>
                  <a:schemeClr val="bg1"/>
                </a:solidFill>
              </a:rPr>
              <a:t>NNDSS eSHARE: August 24, 2021,</a:t>
            </a:r>
            <a:r>
              <a:rPr lang="en-US" sz="800" baseline="0" dirty="0">
                <a:solidFill>
                  <a:schemeClr val="bg1"/>
                </a:solidFill>
              </a:rPr>
              <a:t> 3:00 PM – 4:00 PM EDT</a:t>
            </a:r>
            <a:endParaRPr lang="en-US" sz="800" dirty="0">
              <a:solidFill>
                <a:schemeClr val="bg1"/>
              </a:solidFill>
            </a:endParaRPr>
          </a:p>
        </p:txBody>
      </p:sp>
    </p:spTree>
    <p:extLst>
      <p:ext uri="{BB962C8B-B14F-4D97-AF65-F5344CB8AC3E}">
        <p14:creationId xmlns:p14="http://schemas.microsoft.com/office/powerpoint/2010/main" val="3596032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23925"/>
            <a:ext cx="10515600" cy="1182024"/>
          </a:xfrm>
        </p:spPr>
        <p:txBody>
          <a:bodyPr/>
          <a:lstStyle/>
          <a:p>
            <a:r>
              <a:rPr lang="en-US" dirty="0">
                <a:solidFill>
                  <a:srgbClr val="3F395F"/>
                </a:solidFill>
              </a:rPr>
              <a:t>How to Log into the MVPS Portal</a:t>
            </a:r>
          </a:p>
        </p:txBody>
      </p:sp>
      <p:pic>
        <p:nvPicPr>
          <p:cNvPr id="5" name="Picture 4" descr="This is a screen capture for https://sams.cdc.gov, which show the SAMS Credentials login ">
            <a:extLst>
              <a:ext uri="{FF2B5EF4-FFF2-40B4-BE49-F238E27FC236}">
                <a16:creationId xmlns:a16="http://schemas.microsoft.com/office/drawing/2014/main" id="{3313BDBA-2731-4944-853C-B6605EE52EE5}"/>
              </a:ext>
            </a:extLst>
          </p:cNvPr>
          <p:cNvPicPr>
            <a:picLocks noChangeAspect="1"/>
          </p:cNvPicPr>
          <p:nvPr/>
        </p:nvPicPr>
        <p:blipFill>
          <a:blip r:embed="rId2"/>
          <a:stretch>
            <a:fillRect/>
          </a:stretch>
        </p:blipFill>
        <p:spPr>
          <a:xfrm>
            <a:off x="722691" y="950554"/>
            <a:ext cx="7595427" cy="5739188"/>
          </a:xfrm>
          <a:prstGeom prst="rect">
            <a:avLst/>
          </a:prstGeom>
          <a:ln w="3175" cmpd="sng">
            <a:solidFill>
              <a:srgbClr val="262626"/>
            </a:solidFill>
          </a:ln>
        </p:spPr>
      </p:pic>
      <p:sp>
        <p:nvSpPr>
          <p:cNvPr id="6" name="Text Placeholder 2">
            <a:extLst>
              <a:ext uri="{FF2B5EF4-FFF2-40B4-BE49-F238E27FC236}">
                <a16:creationId xmlns:a16="http://schemas.microsoft.com/office/drawing/2014/main" id="{395F28A3-0720-6C44-87CC-2EDEAB188BE6}"/>
              </a:ext>
            </a:extLst>
          </p:cNvPr>
          <p:cNvSpPr txBox="1">
            <a:spLocks/>
          </p:cNvSpPr>
          <p:nvPr/>
        </p:nvSpPr>
        <p:spPr bwMode="auto">
          <a:xfrm>
            <a:off x="8601754" y="1772816"/>
            <a:ext cx="3283400" cy="2677656"/>
          </a:xfrm>
          <a:prstGeom prst="rect">
            <a:avLst/>
          </a:prstGeom>
          <a:solidFill>
            <a:schemeClr val="accent4">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0000"/>
                </a:solidFill>
                <a:latin typeface="Calibri"/>
                <a:cs typeface="Calibri"/>
              </a:rPr>
              <a:t>Step 1</a:t>
            </a:r>
            <a:r>
              <a:rPr lang="en-US" sz="2400" dirty="0">
                <a:solidFill>
                  <a:srgbClr val="000000"/>
                </a:solidFill>
                <a:latin typeface="Calibri"/>
                <a:cs typeface="Calibri"/>
              </a:rPr>
              <a:t>: Access MVPS via SAMS using either link below and enter your SAMS credentials</a:t>
            </a:r>
          </a:p>
          <a:p>
            <a:endParaRPr lang="en-US" sz="2400" u="sng" dirty="0">
              <a:solidFill>
                <a:schemeClr val="accent6">
                  <a:lumMod val="75000"/>
                  <a:lumOff val="25000"/>
                </a:schemeClr>
              </a:solidFill>
              <a:latin typeface="Calibri"/>
              <a:cs typeface="Calibri"/>
            </a:endParaRPr>
          </a:p>
          <a:p>
            <a:r>
              <a:rPr lang="en-US" sz="2400" u="sng" dirty="0">
                <a:solidFill>
                  <a:schemeClr val="accent5">
                    <a:lumMod val="75000"/>
                  </a:schemeClr>
                </a:solidFill>
                <a:latin typeface="Calibri"/>
                <a:cs typeface="Calibri"/>
                <a:hlinkClick r:id="rId3">
                  <a:extLst>
                    <a:ext uri="{A12FA001-AC4F-418D-AE19-62706E023703}">
                      <ahyp:hlinkClr xmlns:ahyp="http://schemas.microsoft.com/office/drawing/2018/hyperlinkcolor" val="tx"/>
                    </a:ext>
                  </a:extLst>
                </a:hlinkClick>
              </a:rPr>
              <a:t>https://sams.cdc.gov</a:t>
            </a:r>
            <a:r>
              <a:rPr lang="en-US" sz="2400" dirty="0">
                <a:solidFill>
                  <a:schemeClr val="accent5">
                    <a:lumMod val="75000"/>
                  </a:schemeClr>
                </a:solidFill>
                <a:latin typeface="Calibri"/>
                <a:cs typeface="Calibri"/>
              </a:rPr>
              <a:t> </a:t>
            </a:r>
            <a:r>
              <a:rPr lang="en-US" sz="2400" dirty="0">
                <a:solidFill>
                  <a:srgbClr val="000000"/>
                </a:solidFill>
                <a:latin typeface="Calibri"/>
                <a:cs typeface="Calibri"/>
              </a:rPr>
              <a:t>or</a:t>
            </a:r>
            <a:r>
              <a:rPr lang="en-US" sz="2400" dirty="0">
                <a:latin typeface="Calibri"/>
                <a:cs typeface="Calibri"/>
              </a:rPr>
              <a:t> </a:t>
            </a:r>
            <a:endParaRPr lang="en-US" sz="2400" dirty="0">
              <a:latin typeface="Myriad Web Pro"/>
              <a:cs typeface="Calibri"/>
            </a:endParaRPr>
          </a:p>
          <a:p>
            <a:r>
              <a:rPr lang="en-US" sz="2400" u="sng" dirty="0">
                <a:solidFill>
                  <a:schemeClr val="accent5">
                    <a:lumMod val="75000"/>
                  </a:schemeClr>
                </a:solidFill>
                <a:latin typeface="Calibri"/>
                <a:cs typeface="Calibri"/>
              </a:rPr>
              <a:t>https://mvps.cdc.gov</a:t>
            </a:r>
            <a:endParaRPr lang="en-US" sz="2400" dirty="0">
              <a:solidFill>
                <a:schemeClr val="accent5">
                  <a:lumMod val="75000"/>
                </a:schemeClr>
              </a:solidFill>
              <a:cs typeface="Calibri"/>
            </a:endParaRPr>
          </a:p>
        </p:txBody>
      </p:sp>
      <p:sp>
        <p:nvSpPr>
          <p:cNvPr id="7" name="TextBox 6">
            <a:extLst>
              <a:ext uri="{FF2B5EF4-FFF2-40B4-BE49-F238E27FC236}">
                <a16:creationId xmlns:a16="http://schemas.microsoft.com/office/drawing/2014/main" id="{F34333EA-815E-8D43-9794-579DFFC44FD6}"/>
              </a:ext>
              <a:ext uri="{C183D7F6-B498-43B3-948B-1728B52AA6E4}">
                <adec:decorative xmlns:adec="http://schemas.microsoft.com/office/drawing/2017/decorative" val="1"/>
              </a:ext>
            </a:extLst>
          </p:cNvPr>
          <p:cNvSpPr txBox="1"/>
          <p:nvPr/>
        </p:nvSpPr>
        <p:spPr>
          <a:xfrm>
            <a:off x="808653" y="3299919"/>
            <a:ext cx="1841241" cy="3246120"/>
          </a:xfrm>
          <a:prstGeom prst="rect">
            <a:avLst/>
          </a:prstGeom>
          <a:noFill/>
          <a:ln w="63500">
            <a:solidFill>
              <a:srgbClr val="FF0000"/>
            </a:solidFill>
          </a:ln>
        </p:spPr>
        <p:txBody>
          <a:bodyPr wrap="square" rtlCol="0">
            <a:spAutoFit/>
          </a:bodyPr>
          <a:lstStyle/>
          <a:p>
            <a:endParaRPr lang="en-US" dirty="0">
              <a:solidFill>
                <a:srgbClr val="000000"/>
              </a:solidFill>
              <a:latin typeface="Calibri" panose="020F0502020204030204" pitchFamily="34" charset="0"/>
            </a:endParaRPr>
          </a:p>
        </p:txBody>
      </p:sp>
      <p:sp>
        <p:nvSpPr>
          <p:cNvPr id="8" name="Slide Number Placeholder 2">
            <a:extLst>
              <a:ext uri="{FF2B5EF4-FFF2-40B4-BE49-F238E27FC236}">
                <a16:creationId xmlns:a16="http://schemas.microsoft.com/office/drawing/2014/main" id="{5BD7E169-5824-2349-9BB1-D961F52FF3C4}"/>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12</a:t>
            </a:fld>
            <a:endParaRPr lang="en-US" dirty="0"/>
          </a:p>
        </p:txBody>
      </p:sp>
    </p:spTree>
    <p:extLst>
      <p:ext uri="{BB962C8B-B14F-4D97-AF65-F5344CB8AC3E}">
        <p14:creationId xmlns:p14="http://schemas.microsoft.com/office/powerpoint/2010/main" val="1218690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23925"/>
            <a:ext cx="10515600" cy="1182024"/>
          </a:xfrm>
        </p:spPr>
        <p:txBody>
          <a:bodyPr/>
          <a:lstStyle/>
          <a:p>
            <a:r>
              <a:rPr lang="en-US" dirty="0">
                <a:solidFill>
                  <a:srgbClr val="3F395F"/>
                </a:solidFill>
              </a:rPr>
              <a:t>Select MVPS Link</a:t>
            </a:r>
          </a:p>
        </p:txBody>
      </p:sp>
      <p:sp>
        <p:nvSpPr>
          <p:cNvPr id="8" name="Text Placeholder 2">
            <a:extLst>
              <a:ext uri="{FF2B5EF4-FFF2-40B4-BE49-F238E27FC236}">
                <a16:creationId xmlns:a16="http://schemas.microsoft.com/office/drawing/2014/main" id="{CCA50E13-E317-6C4C-8EAE-A162C9A58592}"/>
              </a:ext>
            </a:extLst>
          </p:cNvPr>
          <p:cNvSpPr txBox="1">
            <a:spLocks/>
          </p:cNvSpPr>
          <p:nvPr/>
        </p:nvSpPr>
        <p:spPr bwMode="auto">
          <a:xfrm>
            <a:off x="8037743" y="2295975"/>
            <a:ext cx="3544657" cy="1760167"/>
          </a:xfrm>
          <a:prstGeom prst="rect">
            <a:avLst/>
          </a:prstGeom>
          <a:solidFill>
            <a:schemeClr val="accent4">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213D"/>
                </a:solidFill>
                <a:latin typeface="Calibri"/>
                <a:cs typeface="Calibri"/>
              </a:rPr>
              <a:t>Step 2</a:t>
            </a:r>
            <a:r>
              <a:rPr lang="en-US" sz="2400" dirty="0">
                <a:solidFill>
                  <a:srgbClr val="00213D"/>
                </a:solidFill>
                <a:latin typeface="Calibri"/>
                <a:cs typeface="Calibri"/>
              </a:rPr>
              <a:t>:</a:t>
            </a:r>
          </a:p>
          <a:p>
            <a:endParaRPr lang="en-US" sz="1200" dirty="0">
              <a:solidFill>
                <a:srgbClr val="00213D"/>
              </a:solidFill>
              <a:latin typeface="Calibri"/>
              <a:cs typeface="Calibri"/>
            </a:endParaRPr>
          </a:p>
          <a:p>
            <a:r>
              <a:rPr lang="en-US" sz="2400" dirty="0">
                <a:solidFill>
                  <a:srgbClr val="00213D"/>
                </a:solidFill>
                <a:latin typeface="Calibri"/>
                <a:cs typeface="Calibri"/>
              </a:rPr>
              <a:t>In SAMS, select the MVPS link from list of “My Applications”</a:t>
            </a:r>
            <a:endParaRPr lang="en-US" dirty="0"/>
          </a:p>
        </p:txBody>
      </p:sp>
      <p:sp>
        <p:nvSpPr>
          <p:cNvPr id="6" name="Slide Number Placeholder 2">
            <a:extLst>
              <a:ext uri="{FF2B5EF4-FFF2-40B4-BE49-F238E27FC236}">
                <a16:creationId xmlns:a16="http://schemas.microsoft.com/office/drawing/2014/main" id="{690F2B1A-F202-A947-ABD6-3402DF7D0265}"/>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13</a:t>
            </a:fld>
            <a:endParaRPr lang="en-US" dirty="0"/>
          </a:p>
        </p:txBody>
      </p:sp>
      <p:grpSp>
        <p:nvGrpSpPr>
          <p:cNvPr id="4" name="Group 3">
            <a:extLst>
              <a:ext uri="{FF2B5EF4-FFF2-40B4-BE49-F238E27FC236}">
                <a16:creationId xmlns:a16="http://schemas.microsoft.com/office/drawing/2014/main" id="{DD3687AC-8A77-467F-A044-9B7CFCA72591}"/>
              </a:ext>
              <a:ext uri="{C183D7F6-B498-43B3-948B-1728B52AA6E4}">
                <adec:decorative xmlns:adec="http://schemas.microsoft.com/office/drawing/2017/decorative" val="1"/>
              </a:ext>
            </a:extLst>
          </p:cNvPr>
          <p:cNvGrpSpPr/>
          <p:nvPr/>
        </p:nvGrpSpPr>
        <p:grpSpPr>
          <a:xfrm>
            <a:off x="521984" y="981269"/>
            <a:ext cx="7252443" cy="5462775"/>
            <a:chOff x="521984" y="981269"/>
            <a:chExt cx="7252443" cy="5462775"/>
          </a:xfrm>
        </p:grpSpPr>
        <p:pic>
          <p:nvPicPr>
            <p:cNvPr id="9" name="Picture 6" descr="This shows the link for MVPS under &quot;My Applications&quot; in SAMS">
              <a:extLst>
                <a:ext uri="{FF2B5EF4-FFF2-40B4-BE49-F238E27FC236}">
                  <a16:creationId xmlns:a16="http://schemas.microsoft.com/office/drawing/2014/main" id="{598ADFF2-6BAC-E942-97E3-27878A938A39}"/>
                </a:ext>
              </a:extLst>
            </p:cNvPr>
            <p:cNvPicPr>
              <a:picLocks noChangeAspect="1"/>
            </p:cNvPicPr>
            <p:nvPr/>
          </p:nvPicPr>
          <p:blipFill>
            <a:blip r:embed="rId2"/>
            <a:stretch>
              <a:fillRect/>
            </a:stretch>
          </p:blipFill>
          <p:spPr>
            <a:xfrm>
              <a:off x="521984" y="981269"/>
              <a:ext cx="7252443" cy="5462775"/>
            </a:xfrm>
            <a:prstGeom prst="rect">
              <a:avLst/>
            </a:prstGeom>
            <a:ln w="3175">
              <a:solidFill>
                <a:srgbClr val="000000"/>
              </a:solidFill>
            </a:ln>
          </p:spPr>
        </p:pic>
        <p:cxnSp>
          <p:nvCxnSpPr>
            <p:cNvPr id="10" name="Straight Arrow Connector 9">
              <a:extLst>
                <a:ext uri="{FF2B5EF4-FFF2-40B4-BE49-F238E27FC236}">
                  <a16:creationId xmlns:a16="http://schemas.microsoft.com/office/drawing/2014/main" id="{AD97CA81-5180-7442-B536-533395457B52}"/>
                </a:ext>
              </a:extLst>
            </p:cNvPr>
            <p:cNvCxnSpPr>
              <a:cxnSpLocks/>
            </p:cNvCxnSpPr>
            <p:nvPr/>
          </p:nvCxnSpPr>
          <p:spPr>
            <a:xfrm flipH="1">
              <a:off x="3155131" y="1869060"/>
              <a:ext cx="433930" cy="44307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75114D3-6F14-4A40-B912-DD38D451C235}"/>
                </a:ext>
              </a:extLst>
            </p:cNvPr>
            <p:cNvSpPr/>
            <p:nvPr/>
          </p:nvSpPr>
          <p:spPr>
            <a:xfrm>
              <a:off x="4367605" y="2635624"/>
              <a:ext cx="914400" cy="150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12102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64D86-6581-EC4A-8C6D-94457EFF566E}"/>
              </a:ext>
            </a:extLst>
          </p:cNvPr>
          <p:cNvSpPr>
            <a:spLocks noGrp="1"/>
          </p:cNvSpPr>
          <p:nvPr>
            <p:ph type="title" idx="4294967295"/>
          </p:nvPr>
        </p:nvSpPr>
        <p:spPr/>
        <p:txBody>
          <a:bodyPr/>
          <a:lstStyle/>
          <a:p>
            <a:r>
              <a:rPr lang="en-US" dirty="0">
                <a:solidFill>
                  <a:srgbClr val="3F395F"/>
                </a:solidFill>
              </a:rPr>
              <a:t>Navigating the MVPS Portal (Demo)</a:t>
            </a:r>
          </a:p>
        </p:txBody>
      </p:sp>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Navigating the MVPS Portal (Demo)</a:t>
            </a:r>
          </a:p>
        </p:txBody>
      </p:sp>
    </p:spTree>
    <p:extLst>
      <p:ext uri="{BB962C8B-B14F-4D97-AF65-F5344CB8AC3E}">
        <p14:creationId xmlns:p14="http://schemas.microsoft.com/office/powerpoint/2010/main" val="164774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65125"/>
            <a:ext cx="10515600" cy="1325563"/>
          </a:xfrm>
        </p:spPr>
        <p:txBody>
          <a:bodyPr/>
          <a:lstStyle/>
          <a:p>
            <a:r>
              <a:rPr lang="en-US" dirty="0">
                <a:solidFill>
                  <a:srgbClr val="3F395F"/>
                </a:solidFill>
              </a:rPr>
              <a:t>Important Activities for Jurisdiction Users</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2" y="1429059"/>
            <a:ext cx="10682453"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The MPVS portal provides a visual interface for users to:</a:t>
            </a:r>
          </a:p>
          <a:p>
            <a:pPr lvl="2">
              <a:lnSpc>
                <a:spcPct val="100000"/>
              </a:lnSpc>
              <a:spcBef>
                <a:spcPts val="1200"/>
              </a:spcBef>
            </a:pPr>
            <a:r>
              <a:rPr lang="en-US" dirty="0"/>
              <a:t>Monitor case notification submissions within MVPS</a:t>
            </a:r>
          </a:p>
          <a:p>
            <a:pPr lvl="2">
              <a:lnSpc>
                <a:spcPct val="100000"/>
              </a:lnSpc>
              <a:spcBef>
                <a:spcPts val="1200"/>
              </a:spcBef>
            </a:pPr>
            <a:r>
              <a:rPr lang="en-US" dirty="0"/>
              <a:t>Identify data quality issues</a:t>
            </a:r>
          </a:p>
          <a:p>
            <a:pPr lvl="2">
              <a:lnSpc>
                <a:spcPct val="100000"/>
              </a:lnSpc>
              <a:spcBef>
                <a:spcPts val="1200"/>
              </a:spcBef>
            </a:pPr>
            <a:r>
              <a:rPr lang="en-US" dirty="0"/>
              <a:t>Perform various functions to verify and reconcile data</a:t>
            </a:r>
          </a:p>
        </p:txBody>
      </p:sp>
      <p:sp>
        <p:nvSpPr>
          <p:cNvPr id="4" name="Slide Number Placeholder 2">
            <a:extLst>
              <a:ext uri="{FF2B5EF4-FFF2-40B4-BE49-F238E27FC236}">
                <a16:creationId xmlns:a16="http://schemas.microsoft.com/office/drawing/2014/main" id="{0C2AC214-98DE-6B47-A557-63D30FEF8D21}"/>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15</a:t>
            </a:fld>
            <a:endParaRPr lang="en-US" dirty="0"/>
          </a:p>
        </p:txBody>
      </p:sp>
    </p:spTree>
    <p:extLst>
      <p:ext uri="{BB962C8B-B14F-4D97-AF65-F5344CB8AC3E}">
        <p14:creationId xmlns:p14="http://schemas.microsoft.com/office/powerpoint/2010/main" val="3130864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F2196A1D-B2B1-E843-9E08-B27593EE4B82}"/>
              </a:ext>
              <a:ext uri="{C183D7F6-B498-43B3-948B-1728B52AA6E4}">
                <adec:decorative xmlns:adec="http://schemas.microsoft.com/office/drawing/2017/decorative" val="1"/>
              </a:ext>
            </a:extLst>
          </p:cNvPr>
          <p:cNvSpPr/>
          <p:nvPr/>
        </p:nvSpPr>
        <p:spPr>
          <a:xfrm>
            <a:off x="4706431" y="6196424"/>
            <a:ext cx="33745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his highlights the Left Menu Bar on the MVPS user interface">
            <a:extLst>
              <a:ext uri="{FF2B5EF4-FFF2-40B4-BE49-F238E27FC236}">
                <a16:creationId xmlns:a16="http://schemas.microsoft.com/office/drawing/2014/main" id="{B4814290-AFA5-624B-BDAB-6C03DB4E0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61" y="1927112"/>
            <a:ext cx="8004478" cy="4257804"/>
          </a:xfrm>
          <a:prstGeom prst="rect">
            <a:avLst/>
          </a:prstGeom>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65125"/>
            <a:ext cx="10515600" cy="1325563"/>
          </a:xfrm>
        </p:spPr>
        <p:txBody>
          <a:bodyPr/>
          <a:lstStyle/>
          <a:p>
            <a:r>
              <a:rPr lang="en-US" dirty="0">
                <a:solidFill>
                  <a:srgbClr val="3F395F"/>
                </a:solidFill>
              </a:rPr>
              <a:t>Recognize the MVPS Portal Framework</a:t>
            </a:r>
          </a:p>
        </p:txBody>
      </p:sp>
      <p:sp>
        <p:nvSpPr>
          <p:cNvPr id="4" name="Text Placeholder 2">
            <a:extLst>
              <a:ext uri="{FF2B5EF4-FFF2-40B4-BE49-F238E27FC236}">
                <a16:creationId xmlns:a16="http://schemas.microsoft.com/office/drawing/2014/main" id="{98E032E4-76F0-D84C-AFD6-F7EAA22E0820}"/>
              </a:ext>
            </a:extLst>
          </p:cNvPr>
          <p:cNvSpPr txBox="1">
            <a:spLocks/>
          </p:cNvSpPr>
          <p:nvPr/>
        </p:nvSpPr>
        <p:spPr>
          <a:xfrm>
            <a:off x="8610600" y="1742947"/>
            <a:ext cx="3407080" cy="4257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rgbClr val="3F395F"/>
              </a:buClr>
              <a:buFont typeface="+mj-lt"/>
              <a:buAutoNum type="arabicPeriod"/>
            </a:pPr>
            <a:r>
              <a:rPr lang="en-US" sz="2400" dirty="0">
                <a:cs typeface="Calibri" panose="020F0502020204030204" pitchFamily="34" charset="0"/>
              </a:rPr>
              <a:t>Top Navigation Bar</a:t>
            </a:r>
          </a:p>
          <a:p>
            <a:pPr marL="514350" indent="-514350">
              <a:buClr>
                <a:srgbClr val="3F395F"/>
              </a:buClr>
              <a:buFont typeface="+mj-lt"/>
              <a:buAutoNum type="arabicPeriod"/>
            </a:pPr>
            <a:r>
              <a:rPr lang="en-US" sz="2400" dirty="0">
                <a:cs typeface="Calibri" panose="020F0502020204030204" pitchFamily="34" charset="0"/>
              </a:rPr>
              <a:t>Left Menu Bar</a:t>
            </a:r>
          </a:p>
          <a:p>
            <a:pPr marL="514350" indent="-514350">
              <a:buClr>
                <a:srgbClr val="3F395F"/>
              </a:buClr>
              <a:buFont typeface="+mj-lt"/>
              <a:buAutoNum type="arabicPeriod"/>
            </a:pPr>
            <a:r>
              <a:rPr lang="en-US" sz="2400" dirty="0">
                <a:cs typeface="Calibri" panose="020F0502020204030204" pitchFamily="34" charset="0"/>
              </a:rPr>
              <a:t>Main View*</a:t>
            </a:r>
          </a:p>
          <a:p>
            <a:pPr marL="1047736" lvl="1" indent="-514350">
              <a:spcBef>
                <a:spcPts val="1000"/>
              </a:spcBef>
              <a:buClr>
                <a:srgbClr val="3F395F"/>
              </a:buClr>
              <a:buFont typeface="Arial" panose="020B0604020202020204" pitchFamily="34" charset="0"/>
              <a:buAutoNum type="alphaLcPeriod"/>
            </a:pPr>
            <a:r>
              <a:rPr lang="en-US" dirty="0">
                <a:cs typeface="Calibri" panose="020F0502020204030204" pitchFamily="34" charset="0"/>
              </a:rPr>
              <a:t>Filters</a:t>
            </a:r>
          </a:p>
          <a:p>
            <a:pPr marL="1047736" lvl="1" indent="-514350">
              <a:spcBef>
                <a:spcPts val="1000"/>
              </a:spcBef>
              <a:buClr>
                <a:srgbClr val="3F395F"/>
              </a:buClr>
              <a:buFont typeface="Arial" panose="020B0604020202020204" pitchFamily="34" charset="0"/>
              <a:buAutoNum type="alphaLcPeriod"/>
            </a:pPr>
            <a:r>
              <a:rPr lang="en-US" dirty="0">
                <a:cs typeface="Calibri" panose="020F0502020204030204" pitchFamily="34" charset="0"/>
              </a:rPr>
              <a:t>Search results</a:t>
            </a:r>
          </a:p>
          <a:p>
            <a:pPr marL="514350" indent="-514350">
              <a:buClr>
                <a:srgbClr val="3F395F"/>
              </a:buClr>
              <a:buFont typeface="+mj-lt"/>
              <a:buAutoNum type="arabicPeriod"/>
            </a:pPr>
            <a:r>
              <a:rPr lang="en-US" sz="2400" dirty="0">
                <a:cs typeface="Calibri" panose="020F0502020204030204" pitchFamily="34" charset="0"/>
              </a:rPr>
              <a:t>Footer Bar</a:t>
            </a:r>
          </a:p>
        </p:txBody>
      </p:sp>
      <p:sp>
        <p:nvSpPr>
          <p:cNvPr id="6" name="TextBox 5">
            <a:extLst>
              <a:ext uri="{FF2B5EF4-FFF2-40B4-BE49-F238E27FC236}">
                <a16:creationId xmlns:a16="http://schemas.microsoft.com/office/drawing/2014/main" id="{B2AA9B5E-B23F-CA46-A376-0F79DE62B264}"/>
              </a:ext>
            </a:extLst>
          </p:cNvPr>
          <p:cNvSpPr txBox="1"/>
          <p:nvPr/>
        </p:nvSpPr>
        <p:spPr>
          <a:xfrm flipH="1">
            <a:off x="799580" y="4053396"/>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2</a:t>
            </a:r>
          </a:p>
        </p:txBody>
      </p:sp>
      <p:sp>
        <p:nvSpPr>
          <p:cNvPr id="7" name="Oval 6">
            <a:extLst>
              <a:ext uri="{FF2B5EF4-FFF2-40B4-BE49-F238E27FC236}">
                <a16:creationId xmlns:a16="http://schemas.microsoft.com/office/drawing/2014/main" id="{793CDDC6-3660-1B4C-BE55-EB46F53760E3}"/>
              </a:ext>
              <a:ext uri="{C183D7F6-B498-43B3-948B-1728B52AA6E4}">
                <adec:decorative xmlns:adec="http://schemas.microsoft.com/office/drawing/2017/decorative" val="1"/>
              </a:ext>
            </a:extLst>
          </p:cNvPr>
          <p:cNvSpPr/>
          <p:nvPr/>
        </p:nvSpPr>
        <p:spPr>
          <a:xfrm>
            <a:off x="4604658" y="1474517"/>
            <a:ext cx="33745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375B9BB-93C8-C944-AED2-B62392D0E7C4}"/>
              </a:ext>
            </a:extLst>
          </p:cNvPr>
          <p:cNvSpPr/>
          <p:nvPr/>
        </p:nvSpPr>
        <p:spPr>
          <a:xfrm>
            <a:off x="3105320" y="2842042"/>
            <a:ext cx="337458" cy="369332"/>
          </a:xfrm>
          <a:prstGeom prst="rect">
            <a:avLst/>
          </a:prstGeom>
        </p:spPr>
        <p:txBody>
          <a:bodyPr wrap="square">
            <a:spAutoFit/>
          </a:bodyPr>
          <a:lstStyle/>
          <a:p>
            <a:r>
              <a:rPr lang="en-US" b="1" dirty="0">
                <a:solidFill>
                  <a:srgbClr val="FF0000"/>
                </a:solidFill>
                <a:latin typeface="Calibri" panose="020F0502020204030204" pitchFamily="34" charset="0"/>
              </a:rPr>
              <a:t>b</a:t>
            </a:r>
          </a:p>
        </p:txBody>
      </p:sp>
      <p:sp>
        <p:nvSpPr>
          <p:cNvPr id="11" name="Oval 10">
            <a:extLst>
              <a:ext uri="{FF2B5EF4-FFF2-40B4-BE49-F238E27FC236}">
                <a16:creationId xmlns:a16="http://schemas.microsoft.com/office/drawing/2014/main" id="{D7F86DAB-CA45-714A-A0AC-14060AB42F88}"/>
              </a:ext>
              <a:ext uri="{C183D7F6-B498-43B3-948B-1728B52AA6E4}">
                <adec:decorative xmlns:adec="http://schemas.microsoft.com/office/drawing/2017/decorative" val="1"/>
              </a:ext>
            </a:extLst>
          </p:cNvPr>
          <p:cNvSpPr/>
          <p:nvPr/>
        </p:nvSpPr>
        <p:spPr>
          <a:xfrm>
            <a:off x="2102486" y="2247553"/>
            <a:ext cx="33745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This highlights the Left Menu Bar on the MVPS user interface">
            <a:extLst>
              <a:ext uri="{FF2B5EF4-FFF2-40B4-BE49-F238E27FC236}">
                <a16:creationId xmlns:a16="http://schemas.microsoft.com/office/drawing/2014/main" id="{13F15E10-A9A8-0E45-8705-87511735C8A7}"/>
              </a:ext>
            </a:extLst>
          </p:cNvPr>
          <p:cNvSpPr/>
          <p:nvPr/>
        </p:nvSpPr>
        <p:spPr>
          <a:xfrm>
            <a:off x="522771" y="1927112"/>
            <a:ext cx="955499" cy="42578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This highlights the Top Navigation Bar on the MVPS user interface">
            <a:extLst>
              <a:ext uri="{FF2B5EF4-FFF2-40B4-BE49-F238E27FC236}">
                <a16:creationId xmlns:a16="http://schemas.microsoft.com/office/drawing/2014/main" id="{9B63B48F-8270-3647-8B72-AC707E83C984}"/>
              </a:ext>
            </a:extLst>
          </p:cNvPr>
          <p:cNvSpPr/>
          <p:nvPr/>
        </p:nvSpPr>
        <p:spPr>
          <a:xfrm>
            <a:off x="1507869" y="1851077"/>
            <a:ext cx="6991670" cy="332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This highlights the Main View on the MVPS user interface">
            <a:extLst>
              <a:ext uri="{FF2B5EF4-FFF2-40B4-BE49-F238E27FC236}">
                <a16:creationId xmlns:a16="http://schemas.microsoft.com/office/drawing/2014/main" id="{A85B3028-D1A2-024C-AB24-ABA5F2E9E223}"/>
              </a:ext>
            </a:extLst>
          </p:cNvPr>
          <p:cNvSpPr/>
          <p:nvPr/>
        </p:nvSpPr>
        <p:spPr>
          <a:xfrm>
            <a:off x="1507869" y="2155576"/>
            <a:ext cx="6991670" cy="37588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This highlights the Footer Bar on the MVPS user interface">
            <a:extLst>
              <a:ext uri="{FF2B5EF4-FFF2-40B4-BE49-F238E27FC236}">
                <a16:creationId xmlns:a16="http://schemas.microsoft.com/office/drawing/2014/main" id="{83FDAF73-BB73-7A40-AB91-75A39BC871CF}"/>
              </a:ext>
            </a:extLst>
          </p:cNvPr>
          <p:cNvSpPr/>
          <p:nvPr/>
        </p:nvSpPr>
        <p:spPr>
          <a:xfrm>
            <a:off x="1507869" y="5942698"/>
            <a:ext cx="6991670" cy="216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E2E7F0A-BFDF-C142-AA64-076F4581EE40}"/>
              </a:ext>
              <a:ext uri="{C183D7F6-B498-43B3-948B-1728B52AA6E4}">
                <adec:decorative xmlns:adec="http://schemas.microsoft.com/office/drawing/2017/decorative" val="1"/>
              </a:ext>
            </a:extLst>
          </p:cNvPr>
          <p:cNvSpPr/>
          <p:nvPr/>
        </p:nvSpPr>
        <p:spPr>
          <a:xfrm>
            <a:off x="785711" y="4101327"/>
            <a:ext cx="33745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8256598-9936-A74D-951A-E8EE11262C1B}"/>
              </a:ext>
            </a:extLst>
          </p:cNvPr>
          <p:cNvSpPr/>
          <p:nvPr/>
        </p:nvSpPr>
        <p:spPr>
          <a:xfrm>
            <a:off x="2132085" y="2224851"/>
            <a:ext cx="337458" cy="369332"/>
          </a:xfrm>
          <a:prstGeom prst="rect">
            <a:avLst/>
          </a:prstGeom>
        </p:spPr>
        <p:txBody>
          <a:bodyPr wrap="square">
            <a:spAutoFit/>
          </a:bodyPr>
          <a:lstStyle/>
          <a:p>
            <a:r>
              <a:rPr lang="en-US" b="1" dirty="0">
                <a:solidFill>
                  <a:srgbClr val="FF0000"/>
                </a:solidFill>
                <a:latin typeface="Calibri" panose="020F0502020204030204" pitchFamily="34" charset="0"/>
              </a:rPr>
              <a:t>a</a:t>
            </a:r>
          </a:p>
        </p:txBody>
      </p:sp>
      <p:sp>
        <p:nvSpPr>
          <p:cNvPr id="18" name="Oval 17">
            <a:extLst>
              <a:ext uri="{FF2B5EF4-FFF2-40B4-BE49-F238E27FC236}">
                <a16:creationId xmlns:a16="http://schemas.microsoft.com/office/drawing/2014/main" id="{B3591150-91F4-0840-808B-E04B401391B8}"/>
              </a:ext>
              <a:ext uri="{C183D7F6-B498-43B3-948B-1728B52AA6E4}">
                <adec:decorative xmlns:adec="http://schemas.microsoft.com/office/drawing/2017/decorative" val="1"/>
              </a:ext>
            </a:extLst>
          </p:cNvPr>
          <p:cNvSpPr/>
          <p:nvPr/>
        </p:nvSpPr>
        <p:spPr>
          <a:xfrm>
            <a:off x="3075721" y="2839692"/>
            <a:ext cx="33745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4C805DD-8E8C-0C4A-82D0-EDD55DE5011D}"/>
              </a:ext>
            </a:extLst>
          </p:cNvPr>
          <p:cNvSpPr txBox="1"/>
          <p:nvPr/>
        </p:nvSpPr>
        <p:spPr>
          <a:xfrm>
            <a:off x="4616458" y="1410435"/>
            <a:ext cx="337458"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1</a:t>
            </a:r>
          </a:p>
        </p:txBody>
      </p:sp>
      <p:sp>
        <p:nvSpPr>
          <p:cNvPr id="21" name="Rectangle 20">
            <a:extLst>
              <a:ext uri="{FF2B5EF4-FFF2-40B4-BE49-F238E27FC236}">
                <a16:creationId xmlns:a16="http://schemas.microsoft.com/office/drawing/2014/main" id="{9D959F7F-7E33-A44D-8E08-8759FF1515F4}"/>
              </a:ext>
              <a:ext uri="{C183D7F6-B498-43B3-948B-1728B52AA6E4}">
                <adec:decorative xmlns:adec="http://schemas.microsoft.com/office/drawing/2017/decorative" val="1"/>
              </a:ext>
            </a:extLst>
          </p:cNvPr>
          <p:cNvSpPr/>
          <p:nvPr/>
        </p:nvSpPr>
        <p:spPr>
          <a:xfrm>
            <a:off x="7412183" y="1897084"/>
            <a:ext cx="872838" cy="196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A1F8C10D-E775-7A4B-A5D7-87FFFACF447A}"/>
              </a:ext>
            </a:extLst>
          </p:cNvPr>
          <p:cNvSpPr txBox="1"/>
          <p:nvPr/>
        </p:nvSpPr>
        <p:spPr>
          <a:xfrm>
            <a:off x="8610600" y="4972833"/>
            <a:ext cx="3176239" cy="1015663"/>
          </a:xfrm>
          <a:prstGeom prst="rect">
            <a:avLst/>
          </a:prstGeom>
          <a:noFill/>
        </p:spPr>
        <p:txBody>
          <a:bodyPr wrap="square" rtlCol="0">
            <a:spAutoFit/>
          </a:bodyPr>
          <a:lstStyle/>
          <a:p>
            <a:pPr>
              <a:spcBef>
                <a:spcPts val="1000"/>
              </a:spcBef>
              <a:spcAft>
                <a:spcPts val="0"/>
              </a:spcAft>
            </a:pPr>
            <a:r>
              <a:rPr lang="en-US" sz="2000" dirty="0">
                <a:solidFill>
                  <a:srgbClr val="000000"/>
                </a:solidFill>
                <a:cs typeface="Calibri" panose="020F0502020204030204" pitchFamily="34" charset="0"/>
              </a:rPr>
              <a:t>*Note: Visibility limited by role-based permissions, default is 3 days</a:t>
            </a:r>
          </a:p>
        </p:txBody>
      </p:sp>
      <p:sp>
        <p:nvSpPr>
          <p:cNvPr id="25" name="Slide Number Placeholder 2">
            <a:extLst>
              <a:ext uri="{FF2B5EF4-FFF2-40B4-BE49-F238E27FC236}">
                <a16:creationId xmlns:a16="http://schemas.microsoft.com/office/drawing/2014/main" id="{B1F8FDA6-8314-014F-A3F8-1A62F4321C6B}"/>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16</a:t>
            </a:fld>
            <a:endParaRPr lang="en-US" dirty="0"/>
          </a:p>
        </p:txBody>
      </p:sp>
      <p:sp>
        <p:nvSpPr>
          <p:cNvPr id="22" name="TextBox 21">
            <a:extLst>
              <a:ext uri="{FF2B5EF4-FFF2-40B4-BE49-F238E27FC236}">
                <a16:creationId xmlns:a16="http://schemas.microsoft.com/office/drawing/2014/main" id="{C5CA4297-2AA8-654C-AD6F-2F954B5C6B28}"/>
              </a:ext>
            </a:extLst>
          </p:cNvPr>
          <p:cNvSpPr txBox="1"/>
          <p:nvPr/>
        </p:nvSpPr>
        <p:spPr>
          <a:xfrm flipH="1">
            <a:off x="4706431" y="6142910"/>
            <a:ext cx="337457" cy="461665"/>
          </a:xfrm>
          <a:prstGeom prst="rect">
            <a:avLst/>
          </a:prstGeom>
          <a:noFill/>
          <a:ln>
            <a:noFill/>
          </a:ln>
        </p:spPr>
        <p:txBody>
          <a:bodyPr wrap="square" rtlCol="0">
            <a:spAutoFit/>
          </a:bodyPr>
          <a:lstStyle/>
          <a:p>
            <a:r>
              <a:rPr lang="en-US" sz="2400" b="1" dirty="0">
                <a:solidFill>
                  <a:srgbClr val="FF0000"/>
                </a:solidFill>
                <a:latin typeface="Calibri" panose="020F0502020204030204" pitchFamily="34" charset="0"/>
              </a:rPr>
              <a:t>4</a:t>
            </a:r>
          </a:p>
        </p:txBody>
      </p:sp>
      <p:sp>
        <p:nvSpPr>
          <p:cNvPr id="8" name="Oval 7">
            <a:extLst>
              <a:ext uri="{FF2B5EF4-FFF2-40B4-BE49-F238E27FC236}">
                <a16:creationId xmlns:a16="http://schemas.microsoft.com/office/drawing/2014/main" id="{E6AC7C56-5BFE-B34E-9792-BA9E2AF48BD8}"/>
              </a:ext>
              <a:ext uri="{C183D7F6-B498-43B3-948B-1728B52AA6E4}">
                <adec:decorative xmlns:adec="http://schemas.microsoft.com/office/drawing/2017/decorative" val="1"/>
              </a:ext>
            </a:extLst>
          </p:cNvPr>
          <p:cNvSpPr/>
          <p:nvPr/>
        </p:nvSpPr>
        <p:spPr>
          <a:xfrm>
            <a:off x="4604658" y="4053396"/>
            <a:ext cx="337458" cy="36933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164B9DC-02CD-CD40-ACD6-349CB670BB99}"/>
              </a:ext>
            </a:extLst>
          </p:cNvPr>
          <p:cNvSpPr txBox="1"/>
          <p:nvPr/>
        </p:nvSpPr>
        <p:spPr>
          <a:xfrm>
            <a:off x="4616458" y="4001859"/>
            <a:ext cx="428524"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3</a:t>
            </a:r>
          </a:p>
        </p:txBody>
      </p:sp>
      <p:pic>
        <p:nvPicPr>
          <p:cNvPr id="5" name="Picture 4">
            <a:extLst>
              <a:ext uri="{FF2B5EF4-FFF2-40B4-BE49-F238E27FC236}">
                <a16:creationId xmlns:a16="http://schemas.microsoft.com/office/drawing/2014/main" id="{40CC3510-9C7E-ED45-8632-40CB578C7D5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116" y="2348119"/>
            <a:ext cx="648527" cy="216176"/>
          </a:xfrm>
          <a:prstGeom prst="rect">
            <a:avLst/>
          </a:prstGeom>
        </p:spPr>
      </p:pic>
      <p:sp>
        <p:nvSpPr>
          <p:cNvPr id="26" name="Rectangle 25">
            <a:extLst>
              <a:ext uri="{FF2B5EF4-FFF2-40B4-BE49-F238E27FC236}">
                <a16:creationId xmlns:a16="http://schemas.microsoft.com/office/drawing/2014/main" id="{46600B6C-4F48-E841-A0BC-6FC6C014F8AF}"/>
              </a:ext>
              <a:ext uri="{C183D7F6-B498-43B3-948B-1728B52AA6E4}">
                <adec:decorative xmlns:adec="http://schemas.microsoft.com/office/drawing/2017/decorative" val="1"/>
              </a:ext>
            </a:extLst>
          </p:cNvPr>
          <p:cNvSpPr/>
          <p:nvPr/>
        </p:nvSpPr>
        <p:spPr>
          <a:xfrm>
            <a:off x="4303643" y="2383499"/>
            <a:ext cx="650273" cy="18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776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65125"/>
            <a:ext cx="10515600" cy="1325563"/>
          </a:xfrm>
        </p:spPr>
        <p:txBody>
          <a:bodyPr/>
          <a:lstStyle/>
          <a:p>
            <a:r>
              <a:rPr lang="en-US" dirty="0">
                <a:solidFill>
                  <a:srgbClr val="3F395F"/>
                </a:solidFill>
              </a:rPr>
              <a:t>Use the Top Navigation Bar Features</a:t>
            </a:r>
          </a:p>
        </p:txBody>
      </p:sp>
      <p:sp>
        <p:nvSpPr>
          <p:cNvPr id="25" name="Text Placeholder 2">
            <a:extLst>
              <a:ext uri="{FF2B5EF4-FFF2-40B4-BE49-F238E27FC236}">
                <a16:creationId xmlns:a16="http://schemas.microsoft.com/office/drawing/2014/main" id="{D05B359E-53D1-C245-82C0-856437E45EEE}"/>
              </a:ext>
            </a:extLst>
          </p:cNvPr>
          <p:cNvSpPr txBox="1">
            <a:spLocks/>
          </p:cNvSpPr>
          <p:nvPr/>
        </p:nvSpPr>
        <p:spPr>
          <a:xfrm>
            <a:off x="6259392" y="3196044"/>
            <a:ext cx="4889678" cy="28639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u="sng" dirty="0">
                <a:cs typeface="Calibri"/>
              </a:rPr>
              <a:t>Top right</a:t>
            </a:r>
            <a:r>
              <a:rPr lang="en-US" sz="2600" dirty="0">
                <a:cs typeface="Calibri"/>
              </a:rPr>
              <a:t>:</a:t>
            </a:r>
          </a:p>
          <a:p>
            <a:pPr marL="514350" indent="-514350">
              <a:buClr>
                <a:srgbClr val="3F395F"/>
              </a:buClr>
              <a:buFont typeface="+mj-lt"/>
              <a:buAutoNum type="arabicPeriod" startAt="4"/>
            </a:pPr>
            <a:r>
              <a:rPr lang="en-US" sz="2600" dirty="0">
                <a:cs typeface="Calibri"/>
              </a:rPr>
              <a:t>Data Source toggle</a:t>
            </a:r>
            <a:endParaRPr lang="en-US" sz="2600" dirty="0">
              <a:cs typeface="Calibri" panose="020F0502020204030204" pitchFamily="34" charset="0"/>
            </a:endParaRPr>
          </a:p>
          <a:p>
            <a:pPr marL="514350" indent="-514350">
              <a:buClr>
                <a:srgbClr val="3F395F"/>
              </a:buClr>
              <a:buFont typeface="+mj-lt"/>
              <a:buAutoNum type="arabicPeriod" startAt="4"/>
            </a:pPr>
            <a:r>
              <a:rPr lang="en-US" sz="2600" dirty="0">
                <a:cs typeface="Calibri"/>
              </a:rPr>
              <a:t>Exports</a:t>
            </a:r>
          </a:p>
          <a:p>
            <a:pPr marL="514350" indent="-514350">
              <a:buClr>
                <a:srgbClr val="3F395F"/>
              </a:buClr>
              <a:buFont typeface="+mj-lt"/>
              <a:buAutoNum type="arabicPeriod" startAt="4"/>
            </a:pPr>
            <a:r>
              <a:rPr lang="en-US" sz="2600" dirty="0">
                <a:cs typeface="Calibri"/>
              </a:rPr>
              <a:t>Alerts</a:t>
            </a:r>
          </a:p>
          <a:p>
            <a:pPr marL="514350" indent="-514350">
              <a:buClr>
                <a:srgbClr val="3F395F"/>
              </a:buClr>
              <a:buFont typeface="+mj-lt"/>
              <a:buAutoNum type="arabicPeriod" startAt="4"/>
            </a:pPr>
            <a:r>
              <a:rPr lang="en-US" sz="2600" dirty="0">
                <a:cs typeface="Calibri"/>
              </a:rPr>
              <a:t>Help</a:t>
            </a:r>
          </a:p>
          <a:p>
            <a:pPr marL="514350" indent="-514350">
              <a:buClr>
                <a:srgbClr val="3F395F"/>
              </a:buClr>
              <a:buFont typeface="+mj-lt"/>
              <a:buAutoNum type="arabicPeriod" startAt="4"/>
            </a:pPr>
            <a:r>
              <a:rPr lang="en-US" sz="2600" dirty="0">
                <a:cs typeface="Calibri"/>
              </a:rPr>
              <a:t>User options</a:t>
            </a:r>
          </a:p>
        </p:txBody>
      </p:sp>
      <p:pic>
        <p:nvPicPr>
          <p:cNvPr id="26" name="Picture 25" descr="This higlights the three features on the Top Navigation Bar, including the menu toggle, MVPS logo, and page title">
            <a:extLst>
              <a:ext uri="{FF2B5EF4-FFF2-40B4-BE49-F238E27FC236}">
                <a16:creationId xmlns:a16="http://schemas.microsoft.com/office/drawing/2014/main" id="{2342E7B9-F680-EA40-A63A-80FA0D6E3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0" y="2082008"/>
            <a:ext cx="2807166" cy="517715"/>
          </a:xfrm>
          <a:prstGeom prst="rect">
            <a:avLst/>
          </a:prstGeom>
          <a:ln w="3175">
            <a:solidFill>
              <a:srgbClr val="000000"/>
            </a:solidFill>
          </a:ln>
        </p:spPr>
      </p:pic>
      <p:sp>
        <p:nvSpPr>
          <p:cNvPr id="28" name="Text Placeholder 2">
            <a:extLst>
              <a:ext uri="{FF2B5EF4-FFF2-40B4-BE49-F238E27FC236}">
                <a16:creationId xmlns:a16="http://schemas.microsoft.com/office/drawing/2014/main" id="{A61AB1F7-D246-6F40-94D6-A12357798CFC}"/>
              </a:ext>
            </a:extLst>
          </p:cNvPr>
          <p:cNvSpPr txBox="1">
            <a:spLocks/>
          </p:cNvSpPr>
          <p:nvPr/>
        </p:nvSpPr>
        <p:spPr bwMode="auto">
          <a:xfrm>
            <a:off x="1218017" y="3259977"/>
            <a:ext cx="3750589" cy="233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Clr>
                <a:srgbClr val="0088B7"/>
              </a:buClr>
              <a:buFont typeface="Wingdings" panose="05000000000000000000" pitchFamily="2" charset="2"/>
              <a:buChar char="§"/>
              <a:defRPr sz="2667" kern="1200">
                <a:solidFill>
                  <a:srgbClr val="00213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3D6C2A"/>
              </a:buClr>
              <a:buFont typeface="Arial" panose="020B0604020202020204" pitchFamily="34" charset="0"/>
              <a:buChar char="–"/>
              <a:defRPr sz="2667" kern="1200">
                <a:solidFill>
                  <a:srgbClr val="00213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7A003C"/>
              </a:buClr>
              <a:buFont typeface="Arial" panose="020B0604020202020204" pitchFamily="34" charset="0"/>
              <a:buChar char="•"/>
              <a:defRPr sz="2667" kern="1200">
                <a:solidFill>
                  <a:srgbClr val="00213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1000"/>
              </a:spcBef>
              <a:spcAft>
                <a:spcPts val="0"/>
              </a:spcAft>
              <a:buNone/>
            </a:pPr>
            <a:r>
              <a:rPr lang="en-US" sz="2600" u="sng" dirty="0">
                <a:cs typeface="Calibri" panose="020F0502020204030204" pitchFamily="34" charset="0"/>
              </a:rPr>
              <a:t>Top left</a:t>
            </a:r>
            <a:r>
              <a:rPr lang="en-US" sz="2600" dirty="0">
                <a:cs typeface="Calibri" panose="020F0502020204030204" pitchFamily="34" charset="0"/>
              </a:rPr>
              <a:t>:</a:t>
            </a:r>
          </a:p>
          <a:p>
            <a:pPr marL="514350" indent="-514350">
              <a:spcBef>
                <a:spcPts val="1000"/>
              </a:spcBef>
              <a:spcAft>
                <a:spcPts val="0"/>
              </a:spcAft>
              <a:buClr>
                <a:srgbClr val="3F395F"/>
              </a:buClr>
              <a:buFont typeface="+mj-lt"/>
              <a:buAutoNum type="arabicPeriod"/>
            </a:pPr>
            <a:r>
              <a:rPr lang="en-US" sz="2600" dirty="0">
                <a:cs typeface="Calibri" panose="020F0502020204030204" pitchFamily="34" charset="0"/>
              </a:rPr>
              <a:t>Menu toggle (on/off)</a:t>
            </a:r>
          </a:p>
          <a:p>
            <a:pPr marL="514350" indent="-514350">
              <a:spcBef>
                <a:spcPts val="1000"/>
              </a:spcBef>
              <a:spcAft>
                <a:spcPts val="0"/>
              </a:spcAft>
              <a:buClr>
                <a:srgbClr val="3F395F"/>
              </a:buClr>
              <a:buFont typeface="+mj-lt"/>
              <a:buAutoNum type="arabicPeriod"/>
            </a:pPr>
            <a:r>
              <a:rPr lang="en-US" sz="2600" dirty="0">
                <a:cs typeface="Calibri" panose="020F0502020204030204" pitchFamily="34" charset="0"/>
              </a:rPr>
              <a:t>MVPS logo</a:t>
            </a:r>
          </a:p>
          <a:p>
            <a:pPr marL="514350" indent="-514350">
              <a:spcBef>
                <a:spcPts val="1000"/>
              </a:spcBef>
              <a:spcAft>
                <a:spcPts val="0"/>
              </a:spcAft>
              <a:buClr>
                <a:srgbClr val="3F395F"/>
              </a:buClr>
              <a:buFont typeface="+mj-lt"/>
              <a:buAutoNum type="arabicPeriod"/>
            </a:pPr>
            <a:r>
              <a:rPr lang="en-US" sz="2600" dirty="0">
                <a:cs typeface="Calibri" panose="020F0502020204030204" pitchFamily="34" charset="0"/>
              </a:rPr>
              <a:t>Page title</a:t>
            </a:r>
          </a:p>
        </p:txBody>
      </p:sp>
      <p:sp>
        <p:nvSpPr>
          <p:cNvPr id="29" name="TextBox 28">
            <a:extLst>
              <a:ext uri="{FF2B5EF4-FFF2-40B4-BE49-F238E27FC236}">
                <a16:creationId xmlns:a16="http://schemas.microsoft.com/office/drawing/2014/main" id="{EBB2195D-5035-2E4E-A8C2-7F68C7658ABF}"/>
              </a:ext>
            </a:extLst>
          </p:cNvPr>
          <p:cNvSpPr txBox="1"/>
          <p:nvPr/>
        </p:nvSpPr>
        <p:spPr>
          <a:xfrm flipH="1">
            <a:off x="440870" y="2575098"/>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1</a:t>
            </a:r>
          </a:p>
        </p:txBody>
      </p:sp>
      <p:sp>
        <p:nvSpPr>
          <p:cNvPr id="30" name="TextBox 29">
            <a:extLst>
              <a:ext uri="{FF2B5EF4-FFF2-40B4-BE49-F238E27FC236}">
                <a16:creationId xmlns:a16="http://schemas.microsoft.com/office/drawing/2014/main" id="{548CF0EC-0EC6-3549-88C4-6B44EDF3E016}"/>
              </a:ext>
            </a:extLst>
          </p:cNvPr>
          <p:cNvSpPr txBox="1"/>
          <p:nvPr/>
        </p:nvSpPr>
        <p:spPr>
          <a:xfrm flipH="1">
            <a:off x="1025093" y="2579143"/>
            <a:ext cx="337455"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2</a:t>
            </a:r>
          </a:p>
        </p:txBody>
      </p:sp>
      <p:sp>
        <p:nvSpPr>
          <p:cNvPr id="31" name="TextBox 30">
            <a:extLst>
              <a:ext uri="{FF2B5EF4-FFF2-40B4-BE49-F238E27FC236}">
                <a16:creationId xmlns:a16="http://schemas.microsoft.com/office/drawing/2014/main" id="{B672DF20-0C79-1542-A8E3-6CE465EAFBC9}"/>
              </a:ext>
            </a:extLst>
          </p:cNvPr>
          <p:cNvSpPr txBox="1"/>
          <p:nvPr/>
        </p:nvSpPr>
        <p:spPr>
          <a:xfrm flipH="1">
            <a:off x="4607969" y="2586359"/>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4</a:t>
            </a:r>
          </a:p>
        </p:txBody>
      </p:sp>
      <p:sp>
        <p:nvSpPr>
          <p:cNvPr id="32" name="TextBox 31">
            <a:extLst>
              <a:ext uri="{FF2B5EF4-FFF2-40B4-BE49-F238E27FC236}">
                <a16:creationId xmlns:a16="http://schemas.microsoft.com/office/drawing/2014/main" id="{9EBDF988-565D-D548-AEE4-8B77DCA51717}"/>
              </a:ext>
            </a:extLst>
          </p:cNvPr>
          <p:cNvSpPr txBox="1"/>
          <p:nvPr/>
        </p:nvSpPr>
        <p:spPr>
          <a:xfrm flipH="1">
            <a:off x="7996681" y="2561859"/>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6</a:t>
            </a:r>
          </a:p>
        </p:txBody>
      </p:sp>
      <p:sp>
        <p:nvSpPr>
          <p:cNvPr id="33" name="Oval 32">
            <a:extLst>
              <a:ext uri="{FF2B5EF4-FFF2-40B4-BE49-F238E27FC236}">
                <a16:creationId xmlns:a16="http://schemas.microsoft.com/office/drawing/2014/main" id="{929F396D-5D35-A740-8678-6F535FB160C5}"/>
              </a:ext>
              <a:ext uri="{C183D7F6-B498-43B3-948B-1728B52AA6E4}">
                <adec:decorative xmlns:adec="http://schemas.microsoft.com/office/drawing/2017/decorative" val="1"/>
              </a:ext>
            </a:extLst>
          </p:cNvPr>
          <p:cNvSpPr/>
          <p:nvPr/>
        </p:nvSpPr>
        <p:spPr>
          <a:xfrm flipH="1">
            <a:off x="7983514" y="2626577"/>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8E374E2-DC43-0044-91EF-0391FBD7EE32}"/>
              </a:ext>
              <a:ext uri="{C183D7F6-B498-43B3-948B-1728B52AA6E4}">
                <adec:decorative xmlns:adec="http://schemas.microsoft.com/office/drawing/2017/decorative" val="1"/>
              </a:ext>
            </a:extLst>
          </p:cNvPr>
          <p:cNvSpPr/>
          <p:nvPr/>
        </p:nvSpPr>
        <p:spPr>
          <a:xfrm flipH="1">
            <a:off x="2205046" y="2632143"/>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8A1E6B5-83AD-7F46-899B-53F395FB8085}"/>
              </a:ext>
              <a:ext uri="{C183D7F6-B498-43B3-948B-1728B52AA6E4}">
                <adec:decorative xmlns:adec="http://schemas.microsoft.com/office/drawing/2017/decorative" val="1"/>
              </a:ext>
            </a:extLst>
          </p:cNvPr>
          <p:cNvSpPr/>
          <p:nvPr/>
        </p:nvSpPr>
        <p:spPr>
          <a:xfrm flipH="1">
            <a:off x="10343719" y="2626577"/>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F9F46A2-E3E5-B94F-9A97-CBA976187BDC}"/>
              </a:ext>
            </a:extLst>
          </p:cNvPr>
          <p:cNvSpPr txBox="1"/>
          <p:nvPr/>
        </p:nvSpPr>
        <p:spPr>
          <a:xfrm flipH="1">
            <a:off x="2225198" y="2577523"/>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3</a:t>
            </a:r>
          </a:p>
        </p:txBody>
      </p:sp>
      <p:sp>
        <p:nvSpPr>
          <p:cNvPr id="40" name="Oval 39">
            <a:extLst>
              <a:ext uri="{FF2B5EF4-FFF2-40B4-BE49-F238E27FC236}">
                <a16:creationId xmlns:a16="http://schemas.microsoft.com/office/drawing/2014/main" id="{EA2F81C8-4C10-974E-AC1C-E1A6037EA2A3}"/>
              </a:ext>
              <a:ext uri="{C183D7F6-B498-43B3-948B-1728B52AA6E4}">
                <adec:decorative xmlns:adec="http://schemas.microsoft.com/office/drawing/2017/decorative" val="1"/>
              </a:ext>
            </a:extLst>
          </p:cNvPr>
          <p:cNvSpPr/>
          <p:nvPr/>
        </p:nvSpPr>
        <p:spPr>
          <a:xfrm flipH="1">
            <a:off x="1001565" y="2628237"/>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2F921776-E4C8-9E40-8E7A-35BA4666BE95}"/>
              </a:ext>
              <a:ext uri="{C183D7F6-B498-43B3-948B-1728B52AA6E4}">
                <adec:decorative xmlns:adec="http://schemas.microsoft.com/office/drawing/2017/decorative" val="1"/>
              </a:ext>
            </a:extLst>
          </p:cNvPr>
          <p:cNvSpPr/>
          <p:nvPr/>
        </p:nvSpPr>
        <p:spPr>
          <a:xfrm flipH="1">
            <a:off x="406503" y="2633501"/>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1A70C8A0-149B-BC47-B800-296F8D25C696}"/>
              </a:ext>
            </a:extLst>
          </p:cNvPr>
          <p:cNvSpPr txBox="1"/>
          <p:nvPr/>
        </p:nvSpPr>
        <p:spPr>
          <a:xfrm flipH="1">
            <a:off x="6715990" y="2577064"/>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5</a:t>
            </a:r>
          </a:p>
        </p:txBody>
      </p:sp>
      <p:sp>
        <p:nvSpPr>
          <p:cNvPr id="43" name="TextBox 42">
            <a:extLst>
              <a:ext uri="{FF2B5EF4-FFF2-40B4-BE49-F238E27FC236}">
                <a16:creationId xmlns:a16="http://schemas.microsoft.com/office/drawing/2014/main" id="{17E7502E-046B-7949-8793-616F3706B311}"/>
              </a:ext>
            </a:extLst>
          </p:cNvPr>
          <p:cNvSpPr txBox="1"/>
          <p:nvPr/>
        </p:nvSpPr>
        <p:spPr>
          <a:xfrm flipH="1">
            <a:off x="8915224" y="2581028"/>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7</a:t>
            </a:r>
          </a:p>
        </p:txBody>
      </p:sp>
      <p:sp>
        <p:nvSpPr>
          <p:cNvPr id="44" name="Oval 43">
            <a:extLst>
              <a:ext uri="{FF2B5EF4-FFF2-40B4-BE49-F238E27FC236}">
                <a16:creationId xmlns:a16="http://schemas.microsoft.com/office/drawing/2014/main" id="{6634718D-6959-5142-BC39-EAEEC840A523}"/>
              </a:ext>
              <a:ext uri="{C183D7F6-B498-43B3-948B-1728B52AA6E4}">
                <adec:decorative xmlns:adec="http://schemas.microsoft.com/office/drawing/2017/decorative" val="1"/>
              </a:ext>
            </a:extLst>
          </p:cNvPr>
          <p:cNvSpPr/>
          <p:nvPr/>
        </p:nvSpPr>
        <p:spPr>
          <a:xfrm flipH="1">
            <a:off x="4585530" y="2637062"/>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117DC43C-AC28-DC45-A2F3-5263937304DF}"/>
              </a:ext>
              <a:ext uri="{C183D7F6-B498-43B3-948B-1728B52AA6E4}">
                <adec:decorative xmlns:adec="http://schemas.microsoft.com/office/drawing/2017/decorative" val="1"/>
              </a:ext>
            </a:extLst>
          </p:cNvPr>
          <p:cNvSpPr/>
          <p:nvPr/>
        </p:nvSpPr>
        <p:spPr>
          <a:xfrm flipH="1">
            <a:off x="8888647" y="2624346"/>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Slide Number Placeholder 2">
            <a:extLst>
              <a:ext uri="{FF2B5EF4-FFF2-40B4-BE49-F238E27FC236}">
                <a16:creationId xmlns:a16="http://schemas.microsoft.com/office/drawing/2014/main" id="{E3FAFF3F-3F1E-2748-B883-E21B68D1B19B}"/>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17</a:t>
            </a:fld>
            <a:endParaRPr lang="en-US" dirty="0"/>
          </a:p>
        </p:txBody>
      </p:sp>
      <p:pic>
        <p:nvPicPr>
          <p:cNvPr id="4" name="Picture 3" descr="This higlights the features to the right of the Top Navigation Bar, including the Data Source toggle, the Exports button, the Alerts button, the Help button, and the User options">
            <a:extLst>
              <a:ext uri="{FF2B5EF4-FFF2-40B4-BE49-F238E27FC236}">
                <a16:creationId xmlns:a16="http://schemas.microsoft.com/office/drawing/2014/main" id="{12D825A4-217C-FB45-BFB3-4B06D05CE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607" y="2082008"/>
            <a:ext cx="9060016" cy="517715"/>
          </a:xfrm>
          <a:prstGeom prst="rect">
            <a:avLst/>
          </a:prstGeom>
          <a:ln w="3175">
            <a:solidFill>
              <a:schemeClr val="tx1"/>
            </a:solidFill>
          </a:ln>
        </p:spPr>
      </p:pic>
      <p:sp>
        <p:nvSpPr>
          <p:cNvPr id="37" name="Oval 36">
            <a:extLst>
              <a:ext uri="{FF2B5EF4-FFF2-40B4-BE49-F238E27FC236}">
                <a16:creationId xmlns:a16="http://schemas.microsoft.com/office/drawing/2014/main" id="{57A52D03-E1CE-104B-8DE9-A1296D6F1289}"/>
              </a:ext>
              <a:ext uri="{C183D7F6-B498-43B3-948B-1728B52AA6E4}">
                <adec:decorative xmlns:adec="http://schemas.microsoft.com/office/drawing/2017/decorative" val="1"/>
              </a:ext>
            </a:extLst>
          </p:cNvPr>
          <p:cNvSpPr/>
          <p:nvPr/>
        </p:nvSpPr>
        <p:spPr>
          <a:xfrm flipH="1">
            <a:off x="6699974" y="2640427"/>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3D137999-56FA-CE45-A52F-CCD65A91238C}"/>
              </a:ext>
            </a:extLst>
          </p:cNvPr>
          <p:cNvSpPr txBox="1"/>
          <p:nvPr/>
        </p:nvSpPr>
        <p:spPr>
          <a:xfrm flipH="1">
            <a:off x="10378264" y="2564694"/>
            <a:ext cx="337457"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rPr>
              <a:t>8</a:t>
            </a:r>
          </a:p>
        </p:txBody>
      </p:sp>
      <p:sp>
        <p:nvSpPr>
          <p:cNvPr id="2" name="Rectangle 1">
            <a:extLst>
              <a:ext uri="{FF2B5EF4-FFF2-40B4-BE49-F238E27FC236}">
                <a16:creationId xmlns:a16="http://schemas.microsoft.com/office/drawing/2014/main" id="{14577F3E-C29F-6540-81D7-94B7FEE2A157}"/>
              </a:ext>
              <a:ext uri="{C183D7F6-B498-43B3-948B-1728B52AA6E4}">
                <adec:decorative xmlns:adec="http://schemas.microsoft.com/office/drawing/2017/decorative" val="1"/>
              </a:ext>
            </a:extLst>
          </p:cNvPr>
          <p:cNvSpPr/>
          <p:nvPr/>
        </p:nvSpPr>
        <p:spPr>
          <a:xfrm>
            <a:off x="9557657" y="2177143"/>
            <a:ext cx="2253343" cy="38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CED5A2DF-2C3C-264A-B94F-5D358C67D0F2}"/>
              </a:ext>
            </a:extLst>
          </p:cNvPr>
          <p:cNvSpPr txBox="1"/>
          <p:nvPr/>
        </p:nvSpPr>
        <p:spPr>
          <a:xfrm>
            <a:off x="9688109" y="2182244"/>
            <a:ext cx="274319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55585C"/>
                </a:solidFill>
                <a:latin typeface="Calibri"/>
                <a:cs typeface="Calibri"/>
              </a:rPr>
              <a:t>User Name (Number)</a:t>
            </a:r>
            <a:endParaRPr lang="en-US" sz="1500" dirty="0">
              <a:solidFill>
                <a:srgbClr val="55585C"/>
              </a:solidFill>
            </a:endParaRPr>
          </a:p>
        </p:txBody>
      </p:sp>
    </p:spTree>
    <p:extLst>
      <p:ext uri="{BB962C8B-B14F-4D97-AF65-F5344CB8AC3E}">
        <p14:creationId xmlns:p14="http://schemas.microsoft.com/office/powerpoint/2010/main" val="745013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757587" y="191353"/>
            <a:ext cx="10945343" cy="1325563"/>
          </a:xfrm>
        </p:spPr>
        <p:txBody>
          <a:bodyPr/>
          <a:lstStyle/>
          <a:p>
            <a:r>
              <a:rPr lang="en-US" dirty="0">
                <a:solidFill>
                  <a:srgbClr val="3F395F"/>
                </a:solidFill>
              </a:rPr>
              <a:t>View User Role(s), Access and Permissions, and Settings</a:t>
            </a:r>
          </a:p>
        </p:txBody>
      </p:sp>
      <p:pic>
        <p:nvPicPr>
          <p:cNvPr id="46" name="Picture 45" descr="Graphical user interface, text, application, chat or text message&#10;&#10;Description automatically generated">
            <a:extLst>
              <a:ext uri="{FF2B5EF4-FFF2-40B4-BE49-F238E27FC236}">
                <a16:creationId xmlns:a16="http://schemas.microsoft.com/office/drawing/2014/main" id="{F0707511-51B5-C548-9C92-3EC444D6E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40" y="1301795"/>
            <a:ext cx="4457700" cy="1231900"/>
          </a:xfrm>
          <a:prstGeom prst="rect">
            <a:avLst/>
          </a:prstGeom>
          <a:ln w="3175">
            <a:solidFill>
              <a:srgbClr val="000000"/>
            </a:solidFill>
          </a:ln>
        </p:spPr>
      </p:pic>
      <p:pic>
        <p:nvPicPr>
          <p:cNvPr id="47" name="Picture 46" descr="Graphical user interface, text, application, email, website&#10;&#10;Description automatically generated">
            <a:extLst>
              <a:ext uri="{FF2B5EF4-FFF2-40B4-BE49-F238E27FC236}">
                <a16:creationId xmlns:a16="http://schemas.microsoft.com/office/drawing/2014/main" id="{73599ADF-EBCE-3648-A45D-50A5FA39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446" y="3098652"/>
            <a:ext cx="6772058" cy="3508985"/>
          </a:xfrm>
          <a:prstGeom prst="rect">
            <a:avLst/>
          </a:prstGeom>
          <a:ln w="3175">
            <a:solidFill>
              <a:srgbClr val="000000"/>
            </a:solidFill>
          </a:ln>
        </p:spPr>
      </p:pic>
      <p:sp>
        <p:nvSpPr>
          <p:cNvPr id="49" name="TextBox 48">
            <a:extLst>
              <a:ext uri="{FF2B5EF4-FFF2-40B4-BE49-F238E27FC236}">
                <a16:creationId xmlns:a16="http://schemas.microsoft.com/office/drawing/2014/main" id="{93F0E76D-A9A6-044B-B6EE-6ED6714ADC82}"/>
              </a:ext>
            </a:extLst>
          </p:cNvPr>
          <p:cNvSpPr txBox="1"/>
          <p:nvPr/>
        </p:nvSpPr>
        <p:spPr>
          <a:xfrm flipH="1">
            <a:off x="3888550" y="1972044"/>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3</a:t>
            </a:r>
          </a:p>
        </p:txBody>
      </p:sp>
      <p:sp>
        <p:nvSpPr>
          <p:cNvPr id="50" name="TextBox 49">
            <a:extLst>
              <a:ext uri="{FF2B5EF4-FFF2-40B4-BE49-F238E27FC236}">
                <a16:creationId xmlns:a16="http://schemas.microsoft.com/office/drawing/2014/main" id="{94DBFD64-2939-5F45-9433-FC4917083A74}"/>
              </a:ext>
            </a:extLst>
          </p:cNvPr>
          <p:cNvSpPr txBox="1"/>
          <p:nvPr/>
        </p:nvSpPr>
        <p:spPr>
          <a:xfrm flipH="1">
            <a:off x="5336538" y="1663979"/>
            <a:ext cx="335751"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3</a:t>
            </a:r>
          </a:p>
        </p:txBody>
      </p:sp>
      <p:sp>
        <p:nvSpPr>
          <p:cNvPr id="51" name="TextBox 50">
            <a:extLst>
              <a:ext uri="{FF2B5EF4-FFF2-40B4-BE49-F238E27FC236}">
                <a16:creationId xmlns:a16="http://schemas.microsoft.com/office/drawing/2014/main" id="{60918755-720F-7142-89EB-485BEABBB49C}"/>
              </a:ext>
            </a:extLst>
          </p:cNvPr>
          <p:cNvSpPr txBox="1"/>
          <p:nvPr/>
        </p:nvSpPr>
        <p:spPr>
          <a:xfrm flipH="1">
            <a:off x="4848965" y="1646881"/>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2</a:t>
            </a:r>
          </a:p>
        </p:txBody>
      </p:sp>
      <p:sp>
        <p:nvSpPr>
          <p:cNvPr id="52" name="TextBox 51">
            <a:extLst>
              <a:ext uri="{FF2B5EF4-FFF2-40B4-BE49-F238E27FC236}">
                <a16:creationId xmlns:a16="http://schemas.microsoft.com/office/drawing/2014/main" id="{F36E0D24-9D0C-1348-BB53-CAA4B97E3B6F}"/>
              </a:ext>
            </a:extLst>
          </p:cNvPr>
          <p:cNvSpPr txBox="1"/>
          <p:nvPr/>
        </p:nvSpPr>
        <p:spPr>
          <a:xfrm flipH="1">
            <a:off x="4150548" y="1325379"/>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53" name="TextBox 52">
            <a:extLst>
              <a:ext uri="{FF2B5EF4-FFF2-40B4-BE49-F238E27FC236}">
                <a16:creationId xmlns:a16="http://schemas.microsoft.com/office/drawing/2014/main" id="{8F93D91C-4604-3C45-B009-273E171D59A8}"/>
              </a:ext>
            </a:extLst>
          </p:cNvPr>
          <p:cNvSpPr txBox="1"/>
          <p:nvPr/>
        </p:nvSpPr>
        <p:spPr>
          <a:xfrm flipH="1">
            <a:off x="945848" y="3167845"/>
            <a:ext cx="272287"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2</a:t>
            </a:r>
          </a:p>
        </p:txBody>
      </p:sp>
      <p:sp>
        <p:nvSpPr>
          <p:cNvPr id="54" name="TextBox 53">
            <a:extLst>
              <a:ext uri="{FF2B5EF4-FFF2-40B4-BE49-F238E27FC236}">
                <a16:creationId xmlns:a16="http://schemas.microsoft.com/office/drawing/2014/main" id="{4375FB2E-CE77-8B48-839B-D43AB3CB07EF}"/>
              </a:ext>
            </a:extLst>
          </p:cNvPr>
          <p:cNvSpPr txBox="1"/>
          <p:nvPr/>
        </p:nvSpPr>
        <p:spPr>
          <a:xfrm flipH="1">
            <a:off x="289815" y="1538310"/>
            <a:ext cx="337457"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55" name="Oval 54">
            <a:extLst>
              <a:ext uri="{FF2B5EF4-FFF2-40B4-BE49-F238E27FC236}">
                <a16:creationId xmlns:a16="http://schemas.microsoft.com/office/drawing/2014/main" id="{287BD041-166C-1C40-9C47-32D77B6A3ECD}"/>
              </a:ext>
              <a:ext uri="{C183D7F6-B498-43B3-948B-1728B52AA6E4}">
                <adec:decorative xmlns:adec="http://schemas.microsoft.com/office/drawing/2017/decorative" val="1"/>
              </a:ext>
            </a:extLst>
          </p:cNvPr>
          <p:cNvSpPr/>
          <p:nvPr/>
        </p:nvSpPr>
        <p:spPr>
          <a:xfrm flipH="1">
            <a:off x="243313" y="1552997"/>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57098F10-F1A4-0845-8C52-1F04370482B3}"/>
              </a:ext>
              <a:ext uri="{C183D7F6-B498-43B3-948B-1728B52AA6E4}">
                <adec:decorative xmlns:adec="http://schemas.microsoft.com/office/drawing/2017/decorative" val="1"/>
              </a:ext>
            </a:extLst>
          </p:cNvPr>
          <p:cNvSpPr/>
          <p:nvPr/>
        </p:nvSpPr>
        <p:spPr>
          <a:xfrm flipH="1">
            <a:off x="891812" y="3167714"/>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2">
            <a:extLst>
              <a:ext uri="{FF2B5EF4-FFF2-40B4-BE49-F238E27FC236}">
                <a16:creationId xmlns:a16="http://schemas.microsoft.com/office/drawing/2014/main" id="{D983482F-517E-324F-B7DD-5AE389AC6CB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18</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F14F9FD2-64DE-3340-A6C1-A3F7D2AD7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806" y="1672151"/>
            <a:ext cx="6293793" cy="2605883"/>
          </a:xfrm>
          <a:prstGeom prst="rect">
            <a:avLst/>
          </a:prstGeom>
          <a:ln w="3175">
            <a:solidFill>
              <a:schemeClr val="tx1"/>
            </a:solidFill>
          </a:ln>
        </p:spPr>
      </p:pic>
      <p:sp>
        <p:nvSpPr>
          <p:cNvPr id="56" name="Oval 55">
            <a:extLst>
              <a:ext uri="{FF2B5EF4-FFF2-40B4-BE49-F238E27FC236}">
                <a16:creationId xmlns:a16="http://schemas.microsoft.com/office/drawing/2014/main" id="{64E475A9-1545-D749-8B7A-9704565C3B80}"/>
              </a:ext>
              <a:ext uri="{C183D7F6-B498-43B3-948B-1728B52AA6E4}">
                <adec:decorative xmlns:adec="http://schemas.microsoft.com/office/drawing/2017/decorative" val="1"/>
              </a:ext>
            </a:extLst>
          </p:cNvPr>
          <p:cNvSpPr/>
          <p:nvPr/>
        </p:nvSpPr>
        <p:spPr>
          <a:xfrm flipH="1">
            <a:off x="5290907" y="1662196"/>
            <a:ext cx="382332" cy="36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50CA4819-8B06-E048-93C0-904C972790F2}"/>
              </a:ext>
              <a:ext uri="{C183D7F6-B498-43B3-948B-1728B52AA6E4}">
                <adec:decorative xmlns:adec="http://schemas.microsoft.com/office/drawing/2017/decorative" val="1"/>
              </a:ext>
            </a:extLst>
          </p:cNvPr>
          <p:cNvSpPr/>
          <p:nvPr/>
        </p:nvSpPr>
        <p:spPr>
          <a:xfrm>
            <a:off x="5767431" y="2735429"/>
            <a:ext cx="3269690" cy="384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29838CF-EB6C-FB43-8D41-523B728F095F}"/>
              </a:ext>
            </a:extLst>
          </p:cNvPr>
          <p:cNvSpPr/>
          <p:nvPr/>
        </p:nvSpPr>
        <p:spPr>
          <a:xfrm>
            <a:off x="5741745" y="2695673"/>
            <a:ext cx="3328257" cy="341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657350" algn="l"/>
                <a:tab pos="2170113" algn="l"/>
              </a:tabLst>
            </a:pPr>
            <a:r>
              <a:rPr lang="en-US" sz="1200" dirty="0">
                <a:solidFill>
                  <a:srgbClr val="656F77"/>
                </a:solidFill>
              </a:rPr>
              <a:t>Jane Doe                       123	     jane@dph.gov</a:t>
            </a:r>
          </a:p>
        </p:txBody>
      </p:sp>
      <p:sp>
        <p:nvSpPr>
          <p:cNvPr id="19" name="Rectangle 18">
            <a:extLst>
              <a:ext uri="{FF2B5EF4-FFF2-40B4-BE49-F238E27FC236}">
                <a16:creationId xmlns:a16="http://schemas.microsoft.com/office/drawing/2014/main" id="{D9D8A19C-A79C-174A-83DC-DACCE5D9205C}"/>
              </a:ext>
              <a:ext uri="{C183D7F6-B498-43B3-948B-1728B52AA6E4}">
                <adec:decorative xmlns:adec="http://schemas.microsoft.com/office/drawing/2017/decorative" val="1"/>
              </a:ext>
            </a:extLst>
          </p:cNvPr>
          <p:cNvSpPr/>
          <p:nvPr/>
        </p:nvSpPr>
        <p:spPr>
          <a:xfrm>
            <a:off x="3598223" y="4242409"/>
            <a:ext cx="1588199" cy="17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2621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65125"/>
            <a:ext cx="10515600" cy="1325563"/>
          </a:xfrm>
        </p:spPr>
        <p:txBody>
          <a:bodyPr/>
          <a:lstStyle/>
          <a:p>
            <a:r>
              <a:rPr lang="en-US" dirty="0">
                <a:solidFill>
                  <a:srgbClr val="3F395F"/>
                </a:solidFill>
              </a:rPr>
              <a:t>Links on the Left Menu Bar </a:t>
            </a:r>
          </a:p>
        </p:txBody>
      </p:sp>
      <p:sp>
        <p:nvSpPr>
          <p:cNvPr id="18" name="Text Placeholder 2">
            <a:extLst>
              <a:ext uri="{FF2B5EF4-FFF2-40B4-BE49-F238E27FC236}">
                <a16:creationId xmlns:a16="http://schemas.microsoft.com/office/drawing/2014/main" id="{1DB4A07C-05F0-3C44-98BB-C21E50BF199D}"/>
              </a:ext>
            </a:extLst>
          </p:cNvPr>
          <p:cNvSpPr txBox="1">
            <a:spLocks/>
          </p:cNvSpPr>
          <p:nvPr/>
        </p:nvSpPr>
        <p:spPr>
          <a:xfrm>
            <a:off x="1761853" y="2197575"/>
            <a:ext cx="4680857" cy="1842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1800"/>
              </a:spcBef>
              <a:buClr>
                <a:srgbClr val="3F395F"/>
              </a:buClr>
              <a:buFont typeface="+mj-lt"/>
              <a:buAutoNum type="arabicPeriod"/>
            </a:pPr>
            <a:r>
              <a:rPr lang="en-US" sz="2600" dirty="0">
                <a:cs typeface="Calibri" panose="020F0502020204030204" pitchFamily="34" charset="0"/>
              </a:rPr>
              <a:t>Links all users can access</a:t>
            </a:r>
          </a:p>
          <a:p>
            <a:pPr marL="514350" indent="-514350">
              <a:lnSpc>
                <a:spcPct val="100000"/>
              </a:lnSpc>
              <a:spcBef>
                <a:spcPts val="1800"/>
              </a:spcBef>
              <a:buClr>
                <a:srgbClr val="3F395F"/>
              </a:buClr>
              <a:buFont typeface="+mj-lt"/>
              <a:buAutoNum type="arabicPeriod"/>
            </a:pPr>
            <a:r>
              <a:rPr lang="en-US" sz="2600" dirty="0">
                <a:cs typeface="Calibri" panose="020F0502020204030204" pitchFamily="34" charset="0"/>
              </a:rPr>
              <a:t>Permission-based links (assigned by Data Manager)</a:t>
            </a:r>
          </a:p>
        </p:txBody>
      </p:sp>
      <p:pic>
        <p:nvPicPr>
          <p:cNvPr id="19" name="Picture 18" descr="This is a screen capture of the Left Menu Bar on the MVPS user interfce">
            <a:extLst>
              <a:ext uri="{FF2B5EF4-FFF2-40B4-BE49-F238E27FC236}">
                <a16:creationId xmlns:a16="http://schemas.microsoft.com/office/drawing/2014/main" id="{CC6CA16A-4EA7-8F4E-A5E0-28120882C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914" y="118114"/>
            <a:ext cx="2141950" cy="6603361"/>
          </a:xfrm>
          <a:prstGeom prst="rect">
            <a:avLst/>
          </a:prstGeom>
        </p:spPr>
      </p:pic>
      <p:sp>
        <p:nvSpPr>
          <p:cNvPr id="20" name="Left Brace 19" descr="This highlghts left menu links that all users can access (on the Left Menu Bar)">
            <a:extLst>
              <a:ext uri="{FF2B5EF4-FFF2-40B4-BE49-F238E27FC236}">
                <a16:creationId xmlns:a16="http://schemas.microsoft.com/office/drawing/2014/main" id="{DDA2DD89-A4D8-734E-9252-CDD462D54B43}"/>
              </a:ext>
              <a:ext uri="{C183D7F6-B498-43B3-948B-1728B52AA6E4}">
                <adec:decorative xmlns:adec="http://schemas.microsoft.com/office/drawing/2017/decorative" val="0"/>
              </a:ext>
            </a:extLst>
          </p:cNvPr>
          <p:cNvSpPr/>
          <p:nvPr/>
        </p:nvSpPr>
        <p:spPr>
          <a:xfrm>
            <a:off x="8323143" y="551145"/>
            <a:ext cx="288098" cy="2793304"/>
          </a:xfrm>
          <a:prstGeom prst="leftBrace">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Left Brace 21" descr="This highlghts left menu links that are permission-based and assigned by the Data Manager (on the Left Menu Bar)">
            <a:extLst>
              <a:ext uri="{FF2B5EF4-FFF2-40B4-BE49-F238E27FC236}">
                <a16:creationId xmlns:a16="http://schemas.microsoft.com/office/drawing/2014/main" id="{AB4B13EA-22C3-3540-9DD6-D75118C72219}"/>
              </a:ext>
              <a:ext uri="{C183D7F6-B498-43B3-948B-1728B52AA6E4}">
                <adec:decorative xmlns:adec="http://schemas.microsoft.com/office/drawing/2017/decorative" val="0"/>
              </a:ext>
            </a:extLst>
          </p:cNvPr>
          <p:cNvSpPr/>
          <p:nvPr/>
        </p:nvSpPr>
        <p:spPr>
          <a:xfrm>
            <a:off x="8319371" y="3534421"/>
            <a:ext cx="298536" cy="3048940"/>
          </a:xfrm>
          <a:prstGeom prst="leftBrace">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a:extLst>
              <a:ext uri="{FF2B5EF4-FFF2-40B4-BE49-F238E27FC236}">
                <a16:creationId xmlns:a16="http://schemas.microsoft.com/office/drawing/2014/main" id="{1DAEBD54-5591-F547-8947-295160C3CC8A}"/>
              </a:ext>
            </a:extLst>
          </p:cNvPr>
          <p:cNvSpPr txBox="1"/>
          <p:nvPr/>
        </p:nvSpPr>
        <p:spPr>
          <a:xfrm flipH="1">
            <a:off x="7576781" y="1708819"/>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1</a:t>
            </a:r>
          </a:p>
        </p:txBody>
      </p:sp>
      <p:sp>
        <p:nvSpPr>
          <p:cNvPr id="24" name="TextBox 23">
            <a:extLst>
              <a:ext uri="{FF2B5EF4-FFF2-40B4-BE49-F238E27FC236}">
                <a16:creationId xmlns:a16="http://schemas.microsoft.com/office/drawing/2014/main" id="{A4C358CB-9649-7040-8618-3AEA115CC5F2}"/>
              </a:ext>
            </a:extLst>
          </p:cNvPr>
          <p:cNvSpPr txBox="1"/>
          <p:nvPr/>
        </p:nvSpPr>
        <p:spPr>
          <a:xfrm>
            <a:off x="7557608" y="4799397"/>
            <a:ext cx="433779"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2</a:t>
            </a:r>
          </a:p>
        </p:txBody>
      </p:sp>
      <p:sp>
        <p:nvSpPr>
          <p:cNvPr id="25" name="Oval 24">
            <a:extLst>
              <a:ext uri="{FF2B5EF4-FFF2-40B4-BE49-F238E27FC236}">
                <a16:creationId xmlns:a16="http://schemas.microsoft.com/office/drawing/2014/main" id="{F8A9CF36-CCB3-BD40-9708-6F08DB108FE0}"/>
              </a:ext>
              <a:ext uri="{C183D7F6-B498-43B3-948B-1728B52AA6E4}">
                <adec:decorative xmlns:adec="http://schemas.microsoft.com/office/drawing/2017/decorative" val="1"/>
              </a:ext>
            </a:extLst>
          </p:cNvPr>
          <p:cNvSpPr/>
          <p:nvPr/>
        </p:nvSpPr>
        <p:spPr>
          <a:xfrm>
            <a:off x="7457987" y="4799220"/>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142757D-CF39-7540-AEEB-1BE6FCE20299}"/>
              </a:ext>
              <a:ext uri="{C183D7F6-B498-43B3-948B-1728B52AA6E4}">
                <adec:decorative xmlns:adec="http://schemas.microsoft.com/office/drawing/2017/decorative" val="1"/>
              </a:ext>
            </a:extLst>
          </p:cNvPr>
          <p:cNvSpPr/>
          <p:nvPr/>
        </p:nvSpPr>
        <p:spPr>
          <a:xfrm>
            <a:off x="7477159" y="1703210"/>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D1B43D03-D342-9E40-833C-4BB85D5733C0}"/>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19</a:t>
            </a:fld>
            <a:endParaRPr lang="en-US" dirty="0"/>
          </a:p>
        </p:txBody>
      </p:sp>
    </p:spTree>
    <p:extLst>
      <p:ext uri="{BB962C8B-B14F-4D97-AF65-F5344CB8AC3E}">
        <p14:creationId xmlns:p14="http://schemas.microsoft.com/office/powerpoint/2010/main" val="226492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3" y="787400"/>
            <a:ext cx="8034337" cy="4530725"/>
          </a:xfrm>
        </p:spPr>
        <p:txBody>
          <a:bodyPr>
            <a:normAutofit/>
          </a:bodyPr>
          <a:lstStyle/>
          <a:p>
            <a:r>
              <a:rPr lang="en-US" dirty="0"/>
              <a:t>Agenda</a:t>
            </a:r>
          </a:p>
          <a:p>
            <a:pPr lvl="1">
              <a:spcBef>
                <a:spcPts val="1200"/>
              </a:spcBef>
            </a:pPr>
            <a:r>
              <a:rPr lang="en-US" dirty="0"/>
              <a:t>NNDSS Updates and Announcements</a:t>
            </a:r>
          </a:p>
          <a:p>
            <a:pPr lvl="1">
              <a:spcBef>
                <a:spcPts val="1200"/>
              </a:spcBef>
            </a:pPr>
            <a:r>
              <a:rPr lang="en-US" dirty="0"/>
              <a:t>New NNDSS Data Processing and Message Validation, Provisioning, and Processing System (MVPS) Enhancements</a:t>
            </a:r>
          </a:p>
          <a:p>
            <a:pPr lvl="1">
              <a:spcBef>
                <a:spcPts val="1200"/>
              </a:spcBef>
            </a:pPr>
            <a:r>
              <a:rPr lang="en-US" dirty="0"/>
              <a:t>Questions and Answers</a:t>
            </a:r>
          </a:p>
        </p:txBody>
      </p:sp>
      <p:pic>
        <p:nvPicPr>
          <p:cNvPr id="4" name="Picture 3" descr="Two people meeting at a table" title="Agenda">
            <a:extLst>
              <a:ext uri="{FF2B5EF4-FFF2-40B4-BE49-F238E27FC236}">
                <a16:creationId xmlns:a16="http://schemas.microsoft.com/office/drawing/2014/main" id="{D30AAAE0-0C5E-3D4E-B7DE-B08D54B06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620" y="391559"/>
            <a:ext cx="2753820" cy="1899123"/>
          </a:xfrm>
          <a:prstGeom prst="rect">
            <a:avLst/>
          </a:prstGeom>
          <a:solidFill>
            <a:srgbClr val="005DAB"/>
          </a:solidFill>
        </p:spPr>
      </p:pic>
      <p:sp>
        <p:nvSpPr>
          <p:cNvPr id="6" name="Slide Number Placeholder 2">
            <a:extLst>
              <a:ext uri="{FF2B5EF4-FFF2-40B4-BE49-F238E27FC236}">
                <a16:creationId xmlns:a16="http://schemas.microsoft.com/office/drawing/2014/main" id="{08B0F08D-6EBF-E94A-8FF0-B3EE99ECA46B}"/>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a:t>
            </a:fld>
            <a:endParaRPr lang="en-US" dirty="0"/>
          </a:p>
        </p:txBody>
      </p:sp>
      <p:sp>
        <p:nvSpPr>
          <p:cNvPr id="2" name="Title 1">
            <a:extLst>
              <a:ext uri="{FF2B5EF4-FFF2-40B4-BE49-F238E27FC236}">
                <a16:creationId xmlns:a16="http://schemas.microsoft.com/office/drawing/2014/main" id="{82B1731A-8C4E-6149-A13D-FE2F3B918343}"/>
              </a:ext>
            </a:extLst>
          </p:cNvPr>
          <p:cNvSpPr>
            <a:spLocks noGrp="1"/>
          </p:cNvSpPr>
          <p:nvPr>
            <p:ph type="title" idx="4294967295"/>
          </p:nvPr>
        </p:nvSpPr>
        <p:spPr>
          <a:xfrm>
            <a:off x="838200" y="225641"/>
            <a:ext cx="10515600" cy="1325563"/>
          </a:xfrm>
        </p:spPr>
        <p:txBody>
          <a:bodyPr>
            <a:normAutofit/>
          </a:bodyPr>
          <a:lstStyle/>
          <a:p>
            <a:r>
              <a:rPr lang="en-US" sz="800" dirty="0">
                <a:solidFill>
                  <a:schemeClr val="bg1"/>
                </a:solidFill>
              </a:rPr>
              <a:t>Agenda</a:t>
            </a:r>
          </a:p>
        </p:txBody>
      </p:sp>
    </p:spTree>
    <p:extLst>
      <p:ext uri="{BB962C8B-B14F-4D97-AF65-F5344CB8AC3E}">
        <p14:creationId xmlns:p14="http://schemas.microsoft.com/office/powerpoint/2010/main" val="2848723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raphical user interface, application, table&#10;&#10;Description automatically generated">
            <a:extLst>
              <a:ext uri="{FF2B5EF4-FFF2-40B4-BE49-F238E27FC236}">
                <a16:creationId xmlns:a16="http://schemas.microsoft.com/office/drawing/2014/main" id="{5E7147D7-ECCC-8945-9C49-601A37358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1" y="4616044"/>
            <a:ext cx="2157211" cy="1143000"/>
          </a:xfrm>
          <a:prstGeom prst="rect">
            <a:avLst/>
          </a:prstGeom>
          <a:ln w="3175">
            <a:solidFill>
              <a:srgbClr val="000000"/>
            </a:solidFill>
          </a:ln>
        </p:spPr>
      </p:pic>
      <p:pic>
        <p:nvPicPr>
          <p:cNvPr id="17" name="Picture 16" descr="Text&#10;&#10;Description automatically generated with low confidence">
            <a:extLst>
              <a:ext uri="{FF2B5EF4-FFF2-40B4-BE49-F238E27FC236}">
                <a16:creationId xmlns:a16="http://schemas.microsoft.com/office/drawing/2014/main" id="{0FD794B6-9662-6E4E-8525-1F8024B35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830" y="4645540"/>
            <a:ext cx="4864100" cy="1790700"/>
          </a:xfrm>
          <a:prstGeom prst="rect">
            <a:avLst/>
          </a:prstGeom>
          <a:ln w="3175">
            <a:solidFill>
              <a:srgbClr val="000000"/>
            </a:solidFill>
          </a:ln>
        </p:spPr>
      </p:pic>
      <p:pic>
        <p:nvPicPr>
          <p:cNvPr id="16" name="Picture 15" descr="Calendar&#10;&#10;Description automatically generated">
            <a:extLst>
              <a:ext uri="{FF2B5EF4-FFF2-40B4-BE49-F238E27FC236}">
                <a16:creationId xmlns:a16="http://schemas.microsoft.com/office/drawing/2014/main" id="{70FA5486-A6A6-0643-8E3C-B78BC8E8B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885" y="1360481"/>
            <a:ext cx="2926428" cy="2992938"/>
          </a:xfrm>
          <a:prstGeom prst="rect">
            <a:avLst/>
          </a:prstGeom>
          <a:ln w="3175">
            <a:solidFill>
              <a:srgbClr val="000000"/>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301451" y="188001"/>
            <a:ext cx="10762387" cy="1325563"/>
          </a:xfrm>
        </p:spPr>
        <p:txBody>
          <a:bodyPr/>
          <a:lstStyle/>
          <a:p>
            <a:r>
              <a:rPr lang="en-US" dirty="0">
                <a:solidFill>
                  <a:srgbClr val="3F395F"/>
                </a:solidFill>
              </a:rPr>
              <a:t>Use Filters to Customize Search Results</a:t>
            </a:r>
          </a:p>
        </p:txBody>
      </p:sp>
      <p:pic>
        <p:nvPicPr>
          <p:cNvPr id="14" name="Picture 13" descr="Graphical user interface, text, application&#10;&#10;Description automatically generated">
            <a:extLst>
              <a:ext uri="{FF2B5EF4-FFF2-40B4-BE49-F238E27FC236}">
                <a16:creationId xmlns:a16="http://schemas.microsoft.com/office/drawing/2014/main" id="{A3FDFEDB-A9A3-0240-84AD-358387489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837" y="1365296"/>
            <a:ext cx="3296708" cy="2886711"/>
          </a:xfrm>
          <a:prstGeom prst="rect">
            <a:avLst/>
          </a:prstGeom>
          <a:ln w="3175">
            <a:solidFill>
              <a:schemeClr val="tx1"/>
            </a:solidFill>
          </a:ln>
        </p:spPr>
      </p:pic>
      <p:sp>
        <p:nvSpPr>
          <p:cNvPr id="15" name="Text Placeholder 2">
            <a:extLst>
              <a:ext uri="{FF2B5EF4-FFF2-40B4-BE49-F238E27FC236}">
                <a16:creationId xmlns:a16="http://schemas.microsoft.com/office/drawing/2014/main" id="{B264F47D-2916-D742-82E9-25E716AAD3B2}"/>
              </a:ext>
            </a:extLst>
          </p:cNvPr>
          <p:cNvSpPr txBox="1">
            <a:spLocks/>
          </p:cNvSpPr>
          <p:nvPr/>
        </p:nvSpPr>
        <p:spPr>
          <a:xfrm>
            <a:off x="7683997" y="1225898"/>
            <a:ext cx="4405426" cy="5034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4813" indent="-404813">
              <a:lnSpc>
                <a:spcPct val="100000"/>
              </a:lnSpc>
              <a:spcBef>
                <a:spcPts val="1200"/>
              </a:spcBef>
              <a:buClr>
                <a:srgbClr val="81BC00"/>
              </a:buClr>
              <a:buFont typeface="Wingdings" pitchFamily="2" charset="2"/>
              <a:buChar char="§"/>
            </a:pPr>
            <a:r>
              <a:rPr lang="en-US" sz="2600" dirty="0">
                <a:cs typeface="Calibri" panose="020F0502020204030204" pitchFamily="34" charset="0"/>
              </a:rPr>
              <a:t>Unique group of filters pinned at the top of most pages in the portal</a:t>
            </a:r>
          </a:p>
          <a:p>
            <a:pPr marL="404813" indent="-404813">
              <a:lnSpc>
                <a:spcPct val="100000"/>
              </a:lnSpc>
              <a:spcBef>
                <a:spcPts val="1200"/>
              </a:spcBef>
              <a:buClr>
                <a:srgbClr val="81BC00"/>
              </a:buClr>
              <a:buFont typeface="Wingdings" pitchFamily="2" charset="2"/>
              <a:buChar char="§"/>
            </a:pPr>
            <a:r>
              <a:rPr lang="en-US" sz="2600" dirty="0">
                <a:cs typeface="Calibri" panose="020F0502020204030204" pitchFamily="34" charset="0"/>
              </a:rPr>
              <a:t>Filter settings do not automatically carry over to another page</a:t>
            </a:r>
          </a:p>
          <a:p>
            <a:pPr marL="404813" indent="-404813">
              <a:lnSpc>
                <a:spcPct val="100000"/>
              </a:lnSpc>
              <a:spcBef>
                <a:spcPts val="1200"/>
              </a:spcBef>
              <a:buClr>
                <a:srgbClr val="81BC00"/>
              </a:buClr>
              <a:buFont typeface="Wingdings" pitchFamily="2" charset="2"/>
              <a:buChar char="§"/>
            </a:pPr>
            <a:r>
              <a:rPr lang="en-US" sz="2600" dirty="0">
                <a:cs typeface="Calibri"/>
              </a:rPr>
              <a:t>Filter formats:</a:t>
            </a:r>
          </a:p>
          <a:p>
            <a:pPr marL="1123935" lvl="1" indent="-514350">
              <a:spcBef>
                <a:spcPts val="600"/>
              </a:spcBef>
              <a:buClr>
                <a:srgbClr val="3F395F"/>
              </a:buClr>
              <a:buFont typeface="+mj-lt"/>
              <a:buAutoNum type="arabicPeriod"/>
            </a:pPr>
            <a:r>
              <a:rPr lang="en-US" dirty="0">
                <a:cs typeface="Calibri" panose="020F0502020204030204" pitchFamily="34" charset="0"/>
              </a:rPr>
              <a:t>Drop-down menu</a:t>
            </a:r>
          </a:p>
          <a:p>
            <a:pPr marL="1123935" lvl="1" indent="-514350">
              <a:spcBef>
                <a:spcPts val="400"/>
              </a:spcBef>
              <a:buClr>
                <a:srgbClr val="3F395F"/>
              </a:buClr>
              <a:buFont typeface="+mj-lt"/>
              <a:buAutoNum type="arabicPeriod"/>
            </a:pPr>
            <a:r>
              <a:rPr lang="en-US" dirty="0">
                <a:cs typeface="Calibri" panose="020F0502020204030204" pitchFamily="34" charset="0"/>
              </a:rPr>
              <a:t>Date range</a:t>
            </a:r>
          </a:p>
          <a:p>
            <a:pPr marL="1123935" lvl="1" indent="-514350">
              <a:spcBef>
                <a:spcPts val="400"/>
              </a:spcBef>
              <a:buClr>
                <a:srgbClr val="3F395F"/>
              </a:buClr>
              <a:buFont typeface="+mj-lt"/>
              <a:buAutoNum type="arabicPeriod"/>
            </a:pPr>
            <a:r>
              <a:rPr lang="en-US" dirty="0">
                <a:cs typeface="Calibri" panose="020F0502020204030204" pitchFamily="34" charset="0"/>
              </a:rPr>
              <a:t>ID search field</a:t>
            </a:r>
          </a:p>
          <a:p>
            <a:pPr marL="1123315" lvl="1" indent="-514350">
              <a:spcBef>
                <a:spcPts val="400"/>
              </a:spcBef>
              <a:buClr>
                <a:srgbClr val="3F395F"/>
              </a:buClr>
              <a:buFont typeface="+mj-lt"/>
              <a:buAutoNum type="arabicPeriod"/>
            </a:pPr>
            <a:r>
              <a:rPr lang="en-US" i="1" dirty="0">
                <a:cs typeface="Calibri"/>
              </a:rPr>
              <a:t>Morbidity and Mortality Weekly Report (MMWR)</a:t>
            </a:r>
            <a:r>
              <a:rPr lang="en-US" dirty="0">
                <a:cs typeface="Calibri"/>
              </a:rPr>
              <a:t> year and week range</a:t>
            </a:r>
          </a:p>
        </p:txBody>
      </p:sp>
      <p:sp>
        <p:nvSpPr>
          <p:cNvPr id="28" name="TextBox 27">
            <a:extLst>
              <a:ext uri="{FF2B5EF4-FFF2-40B4-BE49-F238E27FC236}">
                <a16:creationId xmlns:a16="http://schemas.microsoft.com/office/drawing/2014/main" id="{61B2A421-237F-6F40-840B-97C3D3E75101}"/>
              </a:ext>
            </a:extLst>
          </p:cNvPr>
          <p:cNvSpPr txBox="1"/>
          <p:nvPr/>
        </p:nvSpPr>
        <p:spPr>
          <a:xfrm flipH="1">
            <a:off x="2888372" y="1710741"/>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1</a:t>
            </a:r>
          </a:p>
        </p:txBody>
      </p:sp>
      <p:sp>
        <p:nvSpPr>
          <p:cNvPr id="29" name="Oval 28">
            <a:extLst>
              <a:ext uri="{FF2B5EF4-FFF2-40B4-BE49-F238E27FC236}">
                <a16:creationId xmlns:a16="http://schemas.microsoft.com/office/drawing/2014/main" id="{48E9C9E3-3048-484C-8C44-2026FA535818}"/>
              </a:ext>
              <a:ext uri="{C183D7F6-B498-43B3-948B-1728B52AA6E4}">
                <adec:decorative xmlns:adec="http://schemas.microsoft.com/office/drawing/2017/decorative" val="1"/>
              </a:ext>
            </a:extLst>
          </p:cNvPr>
          <p:cNvSpPr/>
          <p:nvPr/>
        </p:nvSpPr>
        <p:spPr>
          <a:xfrm>
            <a:off x="6257621" y="1891156"/>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1E803EE6-503D-0449-AC09-B3DCF274DC22}"/>
              </a:ext>
              <a:ext uri="{C183D7F6-B498-43B3-948B-1728B52AA6E4}">
                <adec:decorative xmlns:adec="http://schemas.microsoft.com/office/drawing/2017/decorative" val="1"/>
              </a:ext>
            </a:extLst>
          </p:cNvPr>
          <p:cNvSpPr/>
          <p:nvPr/>
        </p:nvSpPr>
        <p:spPr>
          <a:xfrm>
            <a:off x="6266885" y="4624019"/>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DADAA61-5C16-4246-A011-5C9AB961415B}"/>
              </a:ext>
              <a:ext uri="{C183D7F6-B498-43B3-948B-1728B52AA6E4}">
                <adec:decorative xmlns:adec="http://schemas.microsoft.com/office/drawing/2017/decorative" val="1"/>
              </a:ext>
            </a:extLst>
          </p:cNvPr>
          <p:cNvSpPr/>
          <p:nvPr/>
        </p:nvSpPr>
        <p:spPr>
          <a:xfrm>
            <a:off x="1672334" y="4778886"/>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5330346-77F7-4A4D-98ED-05941D5926AA}"/>
              </a:ext>
              <a:ext uri="{C183D7F6-B498-43B3-948B-1728B52AA6E4}">
                <adec:decorative xmlns:adec="http://schemas.microsoft.com/office/drawing/2017/decorative" val="1"/>
              </a:ext>
            </a:extLst>
          </p:cNvPr>
          <p:cNvSpPr/>
          <p:nvPr/>
        </p:nvSpPr>
        <p:spPr>
          <a:xfrm>
            <a:off x="2798830" y="1711586"/>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extBox 18">
            <a:extLst>
              <a:ext uri="{FF2B5EF4-FFF2-40B4-BE49-F238E27FC236}">
                <a16:creationId xmlns:a16="http://schemas.microsoft.com/office/drawing/2014/main" id="{9246CDE5-20B2-6A47-A335-AD0C77F1B1A7}"/>
              </a:ext>
            </a:extLst>
          </p:cNvPr>
          <p:cNvSpPr txBox="1"/>
          <p:nvPr/>
        </p:nvSpPr>
        <p:spPr>
          <a:xfrm flipH="1">
            <a:off x="6360953" y="1897721"/>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2</a:t>
            </a:r>
          </a:p>
        </p:txBody>
      </p:sp>
      <p:sp>
        <p:nvSpPr>
          <p:cNvPr id="20" name="TextBox 19">
            <a:extLst>
              <a:ext uri="{FF2B5EF4-FFF2-40B4-BE49-F238E27FC236}">
                <a16:creationId xmlns:a16="http://schemas.microsoft.com/office/drawing/2014/main" id="{02C991A7-7D1E-BC44-9A92-326B97880EB1}"/>
              </a:ext>
            </a:extLst>
          </p:cNvPr>
          <p:cNvSpPr txBox="1"/>
          <p:nvPr/>
        </p:nvSpPr>
        <p:spPr>
          <a:xfrm flipH="1">
            <a:off x="1776365" y="4784309"/>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3</a:t>
            </a:r>
          </a:p>
        </p:txBody>
      </p:sp>
      <p:sp>
        <p:nvSpPr>
          <p:cNvPr id="22" name="TextBox 21">
            <a:extLst>
              <a:ext uri="{FF2B5EF4-FFF2-40B4-BE49-F238E27FC236}">
                <a16:creationId xmlns:a16="http://schemas.microsoft.com/office/drawing/2014/main" id="{549E9731-6D54-D44D-959E-1CEB0882C34D}"/>
              </a:ext>
            </a:extLst>
          </p:cNvPr>
          <p:cNvSpPr txBox="1"/>
          <p:nvPr/>
        </p:nvSpPr>
        <p:spPr>
          <a:xfrm flipH="1">
            <a:off x="6356670" y="4606824"/>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4</a:t>
            </a:r>
          </a:p>
        </p:txBody>
      </p:sp>
      <p:sp>
        <p:nvSpPr>
          <p:cNvPr id="23" name="Slide Number Placeholder 2">
            <a:extLst>
              <a:ext uri="{FF2B5EF4-FFF2-40B4-BE49-F238E27FC236}">
                <a16:creationId xmlns:a16="http://schemas.microsoft.com/office/drawing/2014/main" id="{D34091A3-7FAF-AE4F-80B6-BBCE047CCA5B}"/>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20</a:t>
            </a:fld>
            <a:endParaRPr lang="en-US" dirty="0"/>
          </a:p>
        </p:txBody>
      </p:sp>
    </p:spTree>
    <p:extLst>
      <p:ext uri="{BB962C8B-B14F-4D97-AF65-F5344CB8AC3E}">
        <p14:creationId xmlns:p14="http://schemas.microsoft.com/office/powerpoint/2010/main" val="2887168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601885" y="365125"/>
            <a:ext cx="11102435" cy="1325563"/>
          </a:xfrm>
        </p:spPr>
        <p:txBody>
          <a:bodyPr/>
          <a:lstStyle/>
          <a:p>
            <a:r>
              <a:rPr lang="en-US" dirty="0">
                <a:solidFill>
                  <a:srgbClr val="3F395F"/>
                </a:solidFill>
              </a:rPr>
              <a:t>Use “Types” to Filter Search Results by Case Notification Format</a:t>
            </a:r>
          </a:p>
        </p:txBody>
      </p:sp>
      <p:sp>
        <p:nvSpPr>
          <p:cNvPr id="16" name="Content Placeholder 18">
            <a:extLst>
              <a:ext uri="{FF2B5EF4-FFF2-40B4-BE49-F238E27FC236}">
                <a16:creationId xmlns:a16="http://schemas.microsoft.com/office/drawing/2014/main" id="{EA965BD4-7C50-CC40-AD3C-D77A0A3563AF}"/>
              </a:ext>
            </a:extLst>
          </p:cNvPr>
          <p:cNvSpPr txBox="1">
            <a:spLocks/>
          </p:cNvSpPr>
          <p:nvPr/>
        </p:nvSpPr>
        <p:spPr>
          <a:xfrm>
            <a:off x="941696" y="1858331"/>
            <a:ext cx="10648419" cy="420895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195" lvl="1" indent="-290195">
              <a:lnSpc>
                <a:spcPct val="100000"/>
              </a:lnSpc>
              <a:spcBef>
                <a:spcPts val="1200"/>
              </a:spcBef>
              <a:spcAft>
                <a:spcPts val="0"/>
              </a:spcAft>
            </a:pPr>
            <a:r>
              <a:rPr lang="en-US" dirty="0"/>
              <a:t>Most screens in the portal include a new “Types” drop-down menu filter to enable users to sort and view data by case notification format</a:t>
            </a:r>
            <a:endParaRPr lang="en-US" dirty="0">
              <a:cs typeface="Calibri"/>
            </a:endParaRPr>
          </a:p>
          <a:p>
            <a:pPr marL="290195" lvl="1" indent="-290195">
              <a:lnSpc>
                <a:spcPct val="100000"/>
              </a:lnSpc>
              <a:spcBef>
                <a:spcPts val="1200"/>
              </a:spcBef>
            </a:pPr>
            <a:r>
              <a:rPr lang="en-US" dirty="0"/>
              <a:t>Message and case counts on the MVPS portal will automatically display all data types</a:t>
            </a:r>
            <a:endParaRPr lang="en-US" b="1" dirty="0">
              <a:cs typeface="Calibri" panose="020F0502020204030204"/>
            </a:endParaRPr>
          </a:p>
          <a:p>
            <a:pPr marL="290195" lvl="1" indent="-290195">
              <a:lnSpc>
                <a:spcPct val="100000"/>
              </a:lnSpc>
              <a:spcBef>
                <a:spcPts val="1200"/>
              </a:spcBef>
            </a:pPr>
            <a:r>
              <a:rPr lang="en-US" dirty="0"/>
              <a:t>Errors and warnings will appear for all message                                   types except for Legacy HL7</a:t>
            </a:r>
            <a:endParaRPr lang="en-US" dirty="0">
              <a:cs typeface="Calibri" panose="020F0502020204030204"/>
            </a:endParaRPr>
          </a:p>
        </p:txBody>
      </p:sp>
      <p:sp>
        <p:nvSpPr>
          <p:cNvPr id="8" name="Slide Number Placeholder 2">
            <a:extLst>
              <a:ext uri="{FF2B5EF4-FFF2-40B4-BE49-F238E27FC236}">
                <a16:creationId xmlns:a16="http://schemas.microsoft.com/office/drawing/2014/main" id="{82358330-F83A-404A-A7AB-E7CABD3CFC4C}"/>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21</a:t>
            </a:fld>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BB551409-8D00-0D4B-80A7-18A503EFF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4315972"/>
            <a:ext cx="1549400" cy="13589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7451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06246" y="365125"/>
            <a:ext cx="3879826" cy="2468016"/>
          </a:xfrm>
        </p:spPr>
        <p:txBody>
          <a:bodyPr>
            <a:normAutofit/>
          </a:bodyPr>
          <a:lstStyle/>
          <a:p>
            <a:r>
              <a:rPr lang="en-US" dirty="0">
                <a:solidFill>
                  <a:srgbClr val="3F395F"/>
                </a:solidFill>
              </a:rPr>
              <a:t>Use “Categories” to Filter Search Results by a Set of Conditions</a:t>
            </a:r>
          </a:p>
        </p:txBody>
      </p:sp>
      <p:pic>
        <p:nvPicPr>
          <p:cNvPr id="7" name="Picture 6" descr="Table&#10;&#10;Description automatically generated with low confidence">
            <a:extLst>
              <a:ext uri="{FF2B5EF4-FFF2-40B4-BE49-F238E27FC236}">
                <a16:creationId xmlns:a16="http://schemas.microsoft.com/office/drawing/2014/main" id="{32D0F142-0682-314D-A54C-6A3DCBAB7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934" y="154905"/>
            <a:ext cx="2629263" cy="6512140"/>
          </a:xfrm>
          <a:prstGeom prst="rect">
            <a:avLst/>
          </a:prstGeom>
          <a:ln w="3175">
            <a:solidFill>
              <a:schemeClr val="tx1"/>
            </a:solidFill>
          </a:ln>
          <a:effectLst>
            <a:outerShdw blurRad="50800" dist="38100" dir="2700000" algn="tl" rotWithShape="0">
              <a:prstClr val="black">
                <a:alpha val="40000"/>
              </a:prstClr>
            </a:outerShdw>
          </a:effectLst>
        </p:spPr>
      </p:pic>
      <p:sp>
        <p:nvSpPr>
          <p:cNvPr id="8" name="Text Placeholder 2">
            <a:extLst>
              <a:ext uri="{FF2B5EF4-FFF2-40B4-BE49-F238E27FC236}">
                <a16:creationId xmlns:a16="http://schemas.microsoft.com/office/drawing/2014/main" id="{BED29D16-1EB5-A24E-ADCA-73EB17C35D4A}"/>
              </a:ext>
            </a:extLst>
          </p:cNvPr>
          <p:cNvSpPr txBox="1">
            <a:spLocks/>
          </p:cNvSpPr>
          <p:nvPr/>
        </p:nvSpPr>
        <p:spPr>
          <a:xfrm>
            <a:off x="7719060" y="1048453"/>
            <a:ext cx="4335225" cy="5444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indent="-349250">
              <a:lnSpc>
                <a:spcPct val="100000"/>
              </a:lnSpc>
              <a:spcBef>
                <a:spcPts val="1200"/>
              </a:spcBef>
              <a:buClr>
                <a:srgbClr val="81BC00"/>
              </a:buClr>
              <a:buFont typeface="Wingdings" pitchFamily="2" charset="2"/>
              <a:buChar char="§"/>
            </a:pPr>
            <a:r>
              <a:rPr lang="en-US" dirty="0">
                <a:cs typeface="Calibri" panose="020F0502020204030204" pitchFamily="34" charset="0"/>
              </a:rPr>
              <a:t>Filter format: drop-down menu</a:t>
            </a:r>
          </a:p>
          <a:p>
            <a:pPr marL="349250" indent="-349250">
              <a:lnSpc>
                <a:spcPct val="100000"/>
              </a:lnSpc>
              <a:spcBef>
                <a:spcPts val="1200"/>
              </a:spcBef>
              <a:buClr>
                <a:srgbClr val="81BC00"/>
              </a:buClr>
              <a:buFont typeface="Wingdings" pitchFamily="2" charset="2"/>
              <a:buChar char="§"/>
            </a:pPr>
            <a:r>
              <a:rPr lang="en-US" dirty="0">
                <a:cs typeface="Calibri" panose="020F0502020204030204" pitchFamily="34" charset="0"/>
              </a:rPr>
              <a:t>Limited by permissions</a:t>
            </a:r>
          </a:p>
          <a:p>
            <a:pPr marL="349250" indent="-349250">
              <a:lnSpc>
                <a:spcPct val="100000"/>
              </a:lnSpc>
              <a:spcBef>
                <a:spcPts val="1200"/>
              </a:spcBef>
              <a:buClr>
                <a:srgbClr val="81BC00"/>
              </a:buClr>
              <a:buFont typeface="Wingdings" pitchFamily="2" charset="2"/>
              <a:buChar char="§"/>
            </a:pPr>
            <a:r>
              <a:rPr lang="en-US" dirty="0">
                <a:cs typeface="Calibri" panose="020F0502020204030204" pitchFamily="34" charset="0"/>
              </a:rPr>
              <a:t>Available on Messages and Case Listings pages</a:t>
            </a:r>
          </a:p>
          <a:p>
            <a:pPr marL="0" indent="0">
              <a:lnSpc>
                <a:spcPct val="100000"/>
              </a:lnSpc>
              <a:spcBef>
                <a:spcPts val="1200"/>
              </a:spcBef>
              <a:buClr>
                <a:srgbClr val="81BC00"/>
              </a:buClr>
              <a:buNone/>
            </a:pPr>
            <a:endParaRPr lang="en-US" dirty="0">
              <a:cs typeface="Calibri" panose="020F0502020204030204" pitchFamily="34" charset="0"/>
            </a:endParaRPr>
          </a:p>
          <a:p>
            <a:pPr marL="349250" indent="-349250">
              <a:lnSpc>
                <a:spcPct val="100000"/>
              </a:lnSpc>
              <a:spcBef>
                <a:spcPts val="1200"/>
              </a:spcBef>
              <a:buClr>
                <a:srgbClr val="81BC00"/>
              </a:buClr>
              <a:buFont typeface="Wingdings" pitchFamily="2" charset="2"/>
              <a:buChar char="§"/>
            </a:pPr>
            <a:endParaRPr lang="en-US" dirty="0">
              <a:cs typeface="Calibri" panose="020F0502020204030204" pitchFamily="34" charset="0"/>
            </a:endParaRPr>
          </a:p>
          <a:p>
            <a:pPr marL="608965" lvl="1" indent="0">
              <a:spcBef>
                <a:spcPts val="400"/>
              </a:spcBef>
              <a:buFont typeface="Arial" panose="020B0604020202020204" pitchFamily="34" charset="0"/>
              <a:buNone/>
            </a:pPr>
            <a:endParaRPr lang="en-US" sz="2650" dirty="0">
              <a:latin typeface="Calibri"/>
              <a:cs typeface="Calibri"/>
            </a:endParaRPr>
          </a:p>
        </p:txBody>
      </p:sp>
      <p:sp>
        <p:nvSpPr>
          <p:cNvPr id="9" name="Slide Number Placeholder 2">
            <a:extLst>
              <a:ext uri="{FF2B5EF4-FFF2-40B4-BE49-F238E27FC236}">
                <a16:creationId xmlns:a16="http://schemas.microsoft.com/office/drawing/2014/main" id="{AF575B9B-C2F9-3E44-A127-658FE16B9E16}"/>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22</a:t>
            </a:fld>
            <a:endParaRPr lang="en-US" dirty="0"/>
          </a:p>
        </p:txBody>
      </p:sp>
    </p:spTree>
    <p:extLst>
      <p:ext uri="{BB962C8B-B14F-4D97-AF65-F5344CB8AC3E}">
        <p14:creationId xmlns:p14="http://schemas.microsoft.com/office/powerpoint/2010/main" val="1982121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548238" y="-18110"/>
            <a:ext cx="10515600" cy="1168362"/>
          </a:xfrm>
        </p:spPr>
        <p:txBody>
          <a:bodyPr/>
          <a:lstStyle/>
          <a:p>
            <a:r>
              <a:rPr lang="en-US" dirty="0">
                <a:solidFill>
                  <a:srgbClr val="3F395F"/>
                </a:solidFill>
              </a:rPr>
              <a:t>How MVPS Associates Conditions to Categories</a:t>
            </a:r>
          </a:p>
        </p:txBody>
      </p:sp>
      <p:sp>
        <p:nvSpPr>
          <p:cNvPr id="15" name="Text Placeholder 2">
            <a:extLst>
              <a:ext uri="{FF2B5EF4-FFF2-40B4-BE49-F238E27FC236}">
                <a16:creationId xmlns:a16="http://schemas.microsoft.com/office/drawing/2014/main" id="{B264F47D-2916-D742-82E9-25E716AAD3B2}"/>
              </a:ext>
            </a:extLst>
          </p:cNvPr>
          <p:cNvSpPr txBox="1">
            <a:spLocks/>
          </p:cNvSpPr>
          <p:nvPr/>
        </p:nvSpPr>
        <p:spPr>
          <a:xfrm>
            <a:off x="6009937" y="887652"/>
            <a:ext cx="6126307" cy="2478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rgbClr val="3F395F"/>
              </a:buClr>
              <a:buFont typeface="+mj-lt"/>
              <a:buAutoNum type="arabicPeriod"/>
            </a:pPr>
            <a:r>
              <a:rPr lang="en-US" sz="2400" dirty="0">
                <a:cs typeface="Calibri" panose="020F0502020204030204" pitchFamily="34" charset="0"/>
              </a:rPr>
              <a:t>Access the current (2021) NNDSS Event Code List on the NNDSS website under “</a:t>
            </a:r>
            <a:r>
              <a:rPr lang="en-US" sz="2400" dirty="0">
                <a:cs typeface="Calibri" panose="020F0502020204030204" pitchFamily="34" charset="0"/>
                <a:hlinkClick r:id="rId3"/>
              </a:rPr>
              <a:t>Event Codes &amp; Other Surveillance Resources</a:t>
            </a:r>
            <a:r>
              <a:rPr lang="en-US" sz="2400" dirty="0">
                <a:cs typeface="Calibri" panose="020F0502020204030204" pitchFamily="34" charset="0"/>
              </a:rPr>
              <a:t>” in the “Technical Resource Center”</a:t>
            </a:r>
          </a:p>
          <a:p>
            <a:pPr marL="457200" indent="-457200">
              <a:lnSpc>
                <a:spcPct val="100000"/>
              </a:lnSpc>
              <a:spcBef>
                <a:spcPts val="1200"/>
              </a:spcBef>
              <a:buClr>
                <a:srgbClr val="3F395F"/>
              </a:buClr>
              <a:buFont typeface="+mj-lt"/>
              <a:buAutoNum type="arabicPeriod"/>
            </a:pPr>
            <a:r>
              <a:rPr lang="en-US" sz="2400" dirty="0">
                <a:cs typeface="Calibri" panose="020F0502020204030204" pitchFamily="34" charset="0"/>
              </a:rPr>
              <a:t>Column I shows the MVPS Category for a condition</a:t>
            </a:r>
          </a:p>
        </p:txBody>
      </p:sp>
      <p:pic>
        <p:nvPicPr>
          <p:cNvPr id="23" name="Picture 22" descr="Graphical user interface, text, application, email&#10;&#10;Description automatically generated">
            <a:extLst>
              <a:ext uri="{FF2B5EF4-FFF2-40B4-BE49-F238E27FC236}">
                <a16:creationId xmlns:a16="http://schemas.microsoft.com/office/drawing/2014/main" id="{47DCC549-FC1F-8949-81C1-437BFFD4F81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715" y="1047135"/>
            <a:ext cx="5732146" cy="4026310"/>
          </a:xfrm>
          <a:prstGeom prst="rect">
            <a:avLst/>
          </a:prstGeom>
          <a:ln w="3175">
            <a:solidFill>
              <a:schemeClr val="tx1"/>
            </a:solidFill>
          </a:ln>
        </p:spPr>
      </p:pic>
      <p:pic>
        <p:nvPicPr>
          <p:cNvPr id="24" name="Picture 23" descr="Graphical user interface, text, application&#10;&#10;Description automatically generated">
            <a:extLst>
              <a:ext uri="{FF2B5EF4-FFF2-40B4-BE49-F238E27FC236}">
                <a16:creationId xmlns:a16="http://schemas.microsoft.com/office/drawing/2014/main" id="{1E63D64C-8E57-FD45-9936-F3DD7FC897F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304001" y="3772148"/>
            <a:ext cx="7750284" cy="2639957"/>
          </a:xfrm>
          <a:prstGeom prst="rect">
            <a:avLst/>
          </a:prstGeom>
          <a:ln w="3175">
            <a:solidFill>
              <a:schemeClr val="tx1"/>
            </a:solidFill>
          </a:ln>
        </p:spPr>
      </p:pic>
      <p:sp>
        <p:nvSpPr>
          <p:cNvPr id="32" name="TextBox 31">
            <a:extLst>
              <a:ext uri="{FF2B5EF4-FFF2-40B4-BE49-F238E27FC236}">
                <a16:creationId xmlns:a16="http://schemas.microsoft.com/office/drawing/2014/main" id="{51440428-C5BB-9241-AEEB-BE1C72FA2146}"/>
              </a:ext>
            </a:extLst>
          </p:cNvPr>
          <p:cNvSpPr txBox="1"/>
          <p:nvPr/>
        </p:nvSpPr>
        <p:spPr>
          <a:xfrm flipH="1">
            <a:off x="1195564" y="4737254"/>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1</a:t>
            </a:r>
          </a:p>
        </p:txBody>
      </p:sp>
      <p:sp>
        <p:nvSpPr>
          <p:cNvPr id="33" name="Oval 32">
            <a:extLst>
              <a:ext uri="{FF2B5EF4-FFF2-40B4-BE49-F238E27FC236}">
                <a16:creationId xmlns:a16="http://schemas.microsoft.com/office/drawing/2014/main" id="{0C537B40-AAF7-0849-843D-68ECC22C5CA6}"/>
              </a:ext>
              <a:ext uri="{C183D7F6-B498-43B3-948B-1728B52AA6E4}">
                <adec:decorative xmlns:adec="http://schemas.microsoft.com/office/drawing/2017/decorative" val="1"/>
              </a:ext>
            </a:extLst>
          </p:cNvPr>
          <p:cNvSpPr/>
          <p:nvPr/>
        </p:nvSpPr>
        <p:spPr>
          <a:xfrm>
            <a:off x="9914765" y="5167239"/>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2301E63-106B-054A-9DE0-6B99A7CDCEA3}"/>
              </a:ext>
              <a:ext uri="{C183D7F6-B498-43B3-948B-1728B52AA6E4}">
                <adec:decorative xmlns:adec="http://schemas.microsoft.com/office/drawing/2017/decorative" val="1"/>
              </a:ext>
            </a:extLst>
          </p:cNvPr>
          <p:cNvSpPr/>
          <p:nvPr/>
        </p:nvSpPr>
        <p:spPr>
          <a:xfrm>
            <a:off x="1093379" y="4749749"/>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95A45537-9A9C-9041-9629-47BE86B3821D}"/>
              </a:ext>
            </a:extLst>
          </p:cNvPr>
          <p:cNvSpPr txBox="1"/>
          <p:nvPr/>
        </p:nvSpPr>
        <p:spPr>
          <a:xfrm flipH="1">
            <a:off x="10018097" y="5173804"/>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2</a:t>
            </a:r>
          </a:p>
        </p:txBody>
      </p:sp>
      <p:sp>
        <p:nvSpPr>
          <p:cNvPr id="36" name="Slide Number Placeholder 2">
            <a:extLst>
              <a:ext uri="{FF2B5EF4-FFF2-40B4-BE49-F238E27FC236}">
                <a16:creationId xmlns:a16="http://schemas.microsoft.com/office/drawing/2014/main" id="{605AA5C1-B14B-8C4C-B16F-3DC4811117A7}"/>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23</a:t>
            </a:fld>
            <a:endParaRPr lang="en-US" dirty="0"/>
          </a:p>
        </p:txBody>
      </p:sp>
    </p:spTree>
    <p:extLst>
      <p:ext uri="{BB962C8B-B14F-4D97-AF65-F5344CB8AC3E}">
        <p14:creationId xmlns:p14="http://schemas.microsoft.com/office/powerpoint/2010/main" val="4176592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389217"/>
            <a:ext cx="10515600" cy="1325563"/>
          </a:xfrm>
        </p:spPr>
        <p:txBody>
          <a:bodyPr/>
          <a:lstStyle/>
          <a:p>
            <a:r>
              <a:rPr lang="en-US" dirty="0">
                <a:solidFill>
                  <a:srgbClr val="3F395F"/>
                </a:solidFill>
              </a:rPr>
              <a:t>Menu Links Accessible by All Users</a:t>
            </a:r>
            <a:r>
              <a:rPr lang="en-US" dirty="0">
                <a:solidFill>
                  <a:srgbClr val="FF0000"/>
                </a:solidFill>
              </a:rPr>
              <a:t>*</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2" y="1429059"/>
            <a:ext cx="10682453"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Dashboard home page</a:t>
            </a:r>
          </a:p>
          <a:p>
            <a:pPr lvl="1">
              <a:lnSpc>
                <a:spcPct val="100000"/>
              </a:lnSpc>
              <a:spcBef>
                <a:spcPts val="1200"/>
              </a:spcBef>
            </a:pPr>
            <a:r>
              <a:rPr lang="en-US" dirty="0"/>
              <a:t>Messages page</a:t>
            </a:r>
          </a:p>
          <a:p>
            <a:pPr lvl="1">
              <a:lnSpc>
                <a:spcPct val="100000"/>
              </a:lnSpc>
              <a:spcBef>
                <a:spcPts val="1200"/>
              </a:spcBef>
            </a:pPr>
            <a:r>
              <a:rPr lang="en-US" dirty="0"/>
              <a:t>Errors and Warnings page</a:t>
            </a:r>
          </a:p>
          <a:p>
            <a:pPr lvl="1">
              <a:lnSpc>
                <a:spcPct val="100000"/>
              </a:lnSpc>
              <a:spcBef>
                <a:spcPts val="1200"/>
              </a:spcBef>
            </a:pPr>
            <a:r>
              <a:rPr lang="en-US" dirty="0"/>
              <a:t>Case Summary page</a:t>
            </a:r>
          </a:p>
          <a:p>
            <a:pPr lvl="1">
              <a:lnSpc>
                <a:spcPct val="100000"/>
              </a:lnSpc>
              <a:spcBef>
                <a:spcPts val="1200"/>
              </a:spcBef>
            </a:pPr>
            <a:r>
              <a:rPr lang="en-US" dirty="0"/>
              <a:t>Case Listings page</a:t>
            </a:r>
          </a:p>
        </p:txBody>
      </p:sp>
      <p:sp>
        <p:nvSpPr>
          <p:cNvPr id="4" name="Slide Number Placeholder 2">
            <a:extLst>
              <a:ext uri="{FF2B5EF4-FFF2-40B4-BE49-F238E27FC236}">
                <a16:creationId xmlns:a16="http://schemas.microsoft.com/office/drawing/2014/main" id="{0C2AC214-98DE-6B47-A557-63D30FEF8D21}"/>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24</a:t>
            </a:fld>
            <a:endParaRPr lang="en-US" dirty="0"/>
          </a:p>
        </p:txBody>
      </p:sp>
      <p:pic>
        <p:nvPicPr>
          <p:cNvPr id="5" name="Picture 4" descr="This is a screen capture of the Left Menu Bar, highlighting the links all users can access">
            <a:extLst>
              <a:ext uri="{FF2B5EF4-FFF2-40B4-BE49-F238E27FC236}">
                <a16:creationId xmlns:a16="http://schemas.microsoft.com/office/drawing/2014/main" id="{F31B252F-33D6-AD41-B00B-94ACEFA43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914" y="118114"/>
            <a:ext cx="2141950" cy="6603361"/>
          </a:xfrm>
          <a:prstGeom prst="rect">
            <a:avLst/>
          </a:prstGeom>
        </p:spPr>
      </p:pic>
      <p:sp>
        <p:nvSpPr>
          <p:cNvPr id="6" name="Left Brace 5">
            <a:extLst>
              <a:ext uri="{FF2B5EF4-FFF2-40B4-BE49-F238E27FC236}">
                <a16:creationId xmlns:a16="http://schemas.microsoft.com/office/drawing/2014/main" id="{758A2E2C-DFB4-0848-81D0-CC888D1112E6}"/>
              </a:ext>
              <a:ext uri="{C183D7F6-B498-43B3-948B-1728B52AA6E4}">
                <adec:decorative xmlns:adec="http://schemas.microsoft.com/office/drawing/2017/decorative" val="1"/>
              </a:ext>
            </a:extLst>
          </p:cNvPr>
          <p:cNvSpPr/>
          <p:nvPr/>
        </p:nvSpPr>
        <p:spPr>
          <a:xfrm>
            <a:off x="8323143" y="551145"/>
            <a:ext cx="288098" cy="2793304"/>
          </a:xfrm>
          <a:prstGeom prst="leftBrace">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B50EC982-07C6-4424-8D0C-FFF909B11595}"/>
              </a:ext>
            </a:extLst>
          </p:cNvPr>
          <p:cNvSpPr txBox="1"/>
          <p:nvPr/>
        </p:nvSpPr>
        <p:spPr>
          <a:xfrm flipH="1">
            <a:off x="7382712" y="1714779"/>
            <a:ext cx="645583" cy="523220"/>
          </a:xfrm>
          <a:prstGeom prst="rect">
            <a:avLst/>
          </a:prstGeom>
          <a:noFill/>
        </p:spPr>
        <p:txBody>
          <a:bodyPr wrap="square" lIns="91440" tIns="45720" rIns="91440" bIns="45720" rtlCol="0" anchor="t">
            <a:spAutoFit/>
          </a:bodyPr>
          <a:lstStyle/>
          <a:p>
            <a:r>
              <a:rPr lang="en-US" sz="2800" b="1" dirty="0">
                <a:solidFill>
                  <a:srgbClr val="FF0000"/>
                </a:solidFill>
                <a:latin typeface="Calibri"/>
                <a:cs typeface="Calibri"/>
              </a:rPr>
              <a:t>   *</a:t>
            </a:r>
          </a:p>
        </p:txBody>
      </p:sp>
      <p:sp>
        <p:nvSpPr>
          <p:cNvPr id="9" name="Oval 8">
            <a:extLst>
              <a:ext uri="{FF2B5EF4-FFF2-40B4-BE49-F238E27FC236}">
                <a16:creationId xmlns:a16="http://schemas.microsoft.com/office/drawing/2014/main" id="{AB2994AA-3406-4071-8D3A-EB690AA18F94}"/>
              </a:ext>
              <a:ext uri="{C183D7F6-B498-43B3-948B-1728B52AA6E4}">
                <adec:decorative xmlns:adec="http://schemas.microsoft.com/office/drawing/2017/decorative" val="1"/>
              </a:ext>
            </a:extLst>
          </p:cNvPr>
          <p:cNvSpPr/>
          <p:nvPr/>
        </p:nvSpPr>
        <p:spPr>
          <a:xfrm>
            <a:off x="7534630" y="1634971"/>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2815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a:xfrm>
            <a:off x="477890" y="365125"/>
            <a:ext cx="11715750" cy="1325563"/>
          </a:xfrm>
        </p:spPr>
        <p:txBody>
          <a:bodyPr/>
          <a:lstStyle/>
          <a:p>
            <a:r>
              <a:rPr lang="en-US" dirty="0">
                <a:solidFill>
                  <a:srgbClr val="3F395F"/>
                </a:solidFill>
              </a:rPr>
              <a:t>Use the Left Menu Bar to Navigate to the Dashboard Home Page (or Click “MVPS” on the Top Left)</a:t>
            </a:r>
          </a:p>
        </p:txBody>
      </p:sp>
      <p:pic>
        <p:nvPicPr>
          <p:cNvPr id="5" name="Picture 2" descr="This highlights the Dashboard link on the Left Menu Bar">
            <a:extLst>
              <a:ext uri="{FF2B5EF4-FFF2-40B4-BE49-F238E27FC236}">
                <a16:creationId xmlns:a16="http://schemas.microsoft.com/office/drawing/2014/main" id="{CDF09810-6822-F54E-9E3F-8A8CF4C25974}"/>
              </a:ext>
            </a:extLst>
          </p:cNvPr>
          <p:cNvPicPr>
            <a:picLocks noChangeAspect="1"/>
          </p:cNvPicPr>
          <p:nvPr/>
        </p:nvPicPr>
        <p:blipFill>
          <a:blip r:embed="rId2"/>
          <a:stretch>
            <a:fillRect/>
          </a:stretch>
        </p:blipFill>
        <p:spPr>
          <a:xfrm>
            <a:off x="2898130" y="1873170"/>
            <a:ext cx="2717610" cy="4114800"/>
          </a:xfrm>
          <a:prstGeom prst="rect">
            <a:avLst/>
          </a:prstGeom>
        </p:spPr>
      </p:pic>
      <p:sp>
        <p:nvSpPr>
          <p:cNvPr id="6" name="Oval 5">
            <a:extLst>
              <a:ext uri="{FF2B5EF4-FFF2-40B4-BE49-F238E27FC236}">
                <a16:creationId xmlns:a16="http://schemas.microsoft.com/office/drawing/2014/main" id="{B69720B1-A73A-B84B-B598-FEA41B9FD5F0}"/>
              </a:ext>
              <a:ext uri="{C183D7F6-B498-43B3-948B-1728B52AA6E4}">
                <adec:decorative xmlns:adec="http://schemas.microsoft.com/office/drawing/2017/decorative" val="1"/>
              </a:ext>
            </a:extLst>
          </p:cNvPr>
          <p:cNvSpPr/>
          <p:nvPr/>
        </p:nvSpPr>
        <p:spPr>
          <a:xfrm>
            <a:off x="2931634" y="2325546"/>
            <a:ext cx="1909822" cy="5594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descr="This highlights the MVPS logo, located on the top left of the user interface">
            <a:extLst>
              <a:ext uri="{FF2B5EF4-FFF2-40B4-BE49-F238E27FC236}">
                <a16:creationId xmlns:a16="http://schemas.microsoft.com/office/drawing/2014/main" id="{5A696B93-A63B-A745-AB1A-F9BCC8FC4449}"/>
              </a:ext>
            </a:extLst>
          </p:cNvPr>
          <p:cNvPicPr>
            <a:picLocks noChangeAspect="1"/>
          </p:cNvPicPr>
          <p:nvPr/>
        </p:nvPicPr>
        <p:blipFill>
          <a:blip r:embed="rId3"/>
          <a:stretch>
            <a:fillRect/>
          </a:stretch>
        </p:blipFill>
        <p:spPr>
          <a:xfrm>
            <a:off x="6580465" y="2263468"/>
            <a:ext cx="2743200" cy="1341455"/>
          </a:xfrm>
          <a:prstGeom prst="rect">
            <a:avLst/>
          </a:prstGeom>
          <a:ln>
            <a:solidFill>
              <a:schemeClr val="tx1"/>
            </a:solidFill>
          </a:ln>
        </p:spPr>
      </p:pic>
      <p:sp>
        <p:nvSpPr>
          <p:cNvPr id="8" name="Oval 7">
            <a:extLst>
              <a:ext uri="{FF2B5EF4-FFF2-40B4-BE49-F238E27FC236}">
                <a16:creationId xmlns:a16="http://schemas.microsoft.com/office/drawing/2014/main" id="{7504F9AD-CAD1-CE44-9438-BB7A30C2A889}"/>
              </a:ext>
              <a:ext uri="{C183D7F6-B498-43B3-948B-1728B52AA6E4}">
                <adec:decorative xmlns:adec="http://schemas.microsoft.com/office/drawing/2017/decorative" val="1"/>
              </a:ext>
            </a:extLst>
          </p:cNvPr>
          <p:cNvSpPr/>
          <p:nvPr/>
        </p:nvSpPr>
        <p:spPr>
          <a:xfrm>
            <a:off x="6957534" y="2401746"/>
            <a:ext cx="1909822" cy="5594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a:extLst>
              <a:ext uri="{FF2B5EF4-FFF2-40B4-BE49-F238E27FC236}">
                <a16:creationId xmlns:a16="http://schemas.microsoft.com/office/drawing/2014/main" id="{4B23EEC8-0E06-4B46-90A4-7D45B3A9E580}"/>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25</a:t>
            </a:fld>
            <a:endParaRPr lang="en-US" dirty="0"/>
          </a:p>
        </p:txBody>
      </p:sp>
    </p:spTree>
    <p:extLst>
      <p:ext uri="{BB962C8B-B14F-4D97-AF65-F5344CB8AC3E}">
        <p14:creationId xmlns:p14="http://schemas.microsoft.com/office/powerpoint/2010/main" val="3898796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FA7-4CA5-884A-9352-F59D5F5A710B}"/>
              </a:ext>
            </a:extLst>
          </p:cNvPr>
          <p:cNvSpPr>
            <a:spLocks noGrp="1"/>
          </p:cNvSpPr>
          <p:nvPr>
            <p:ph type="title"/>
          </p:nvPr>
        </p:nvSpPr>
        <p:spPr>
          <a:xfrm>
            <a:off x="191789" y="-59414"/>
            <a:ext cx="11695411" cy="1325563"/>
          </a:xfrm>
        </p:spPr>
        <p:txBody>
          <a:bodyPr/>
          <a:lstStyle/>
          <a:p>
            <a:r>
              <a:rPr lang="en-US" dirty="0">
                <a:solidFill>
                  <a:srgbClr val="3F395F"/>
                </a:solidFill>
              </a:rPr>
              <a:t>View Recent Message Activity on the Dashboard Home Page </a:t>
            </a:r>
          </a:p>
        </p:txBody>
      </p:sp>
      <p:pic>
        <p:nvPicPr>
          <p:cNvPr id="5" name="Picture 4" descr="Graphical user interface, application&#10;&#10;Description automatically generated">
            <a:extLst>
              <a:ext uri="{FF2B5EF4-FFF2-40B4-BE49-F238E27FC236}">
                <a16:creationId xmlns:a16="http://schemas.microsoft.com/office/drawing/2014/main" id="{2CB4A890-D4B7-8840-9CCB-8B051A2FD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3" y="4971340"/>
            <a:ext cx="3223364" cy="1741192"/>
          </a:xfrm>
          <a:prstGeom prst="rect">
            <a:avLst/>
          </a:prstGeom>
          <a:ln>
            <a:solidFill>
              <a:schemeClr val="tx1">
                <a:lumMod val="50000"/>
                <a:lumOff val="50000"/>
              </a:schemeClr>
            </a:solidFill>
          </a:ln>
        </p:spPr>
      </p:pic>
      <p:pic>
        <p:nvPicPr>
          <p:cNvPr id="6" name="Picture 5" descr="This shows an example of message activity over the past 24 hours">
            <a:extLst>
              <a:ext uri="{FF2B5EF4-FFF2-40B4-BE49-F238E27FC236}">
                <a16:creationId xmlns:a16="http://schemas.microsoft.com/office/drawing/2014/main" id="{E98136C6-FC36-2F42-A969-DECEC5FF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77" y="1232541"/>
            <a:ext cx="11801991" cy="666627"/>
          </a:xfrm>
          <a:prstGeom prst="rect">
            <a:avLst/>
          </a:prstGeom>
          <a:ln w="3175">
            <a:solidFill>
              <a:srgbClr val="000000"/>
            </a:solidFill>
          </a:ln>
        </p:spPr>
      </p:pic>
      <p:pic>
        <p:nvPicPr>
          <p:cNvPr id="7" name="Picture 6" descr="This displays an example of the message activity over the past three days (as a default) on the Dashboard home page">
            <a:extLst>
              <a:ext uri="{FF2B5EF4-FFF2-40B4-BE49-F238E27FC236}">
                <a16:creationId xmlns:a16="http://schemas.microsoft.com/office/drawing/2014/main" id="{F8769CE9-2424-DD44-86E2-54E0DE140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89" y="2069239"/>
            <a:ext cx="11801918" cy="2834557"/>
          </a:xfrm>
          <a:prstGeom prst="rect">
            <a:avLst/>
          </a:prstGeom>
          <a:ln w="3175">
            <a:solidFill>
              <a:srgbClr val="000000"/>
            </a:solidFill>
          </a:ln>
        </p:spPr>
      </p:pic>
      <p:sp>
        <p:nvSpPr>
          <p:cNvPr id="8" name="Rectangle 7">
            <a:extLst>
              <a:ext uri="{FF2B5EF4-FFF2-40B4-BE49-F238E27FC236}">
                <a16:creationId xmlns:a16="http://schemas.microsoft.com/office/drawing/2014/main" id="{7B489E8A-F085-264F-999C-9E9ED914B700}"/>
              </a:ext>
              <a:ext uri="{C183D7F6-B498-43B3-948B-1728B52AA6E4}">
                <adec:decorative xmlns:adec="http://schemas.microsoft.com/office/drawing/2017/decorative" val="1"/>
              </a:ext>
            </a:extLst>
          </p:cNvPr>
          <p:cNvSpPr/>
          <p:nvPr/>
        </p:nvSpPr>
        <p:spPr>
          <a:xfrm>
            <a:off x="45137" y="5246661"/>
            <a:ext cx="3223364" cy="799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CD796D7-43FD-A14F-B443-217B97A23C2E}"/>
              </a:ext>
              <a:ext uri="{C183D7F6-B498-43B3-948B-1728B52AA6E4}">
                <adec:decorative xmlns:adec="http://schemas.microsoft.com/office/drawing/2017/decorative" val="1"/>
              </a:ext>
            </a:extLst>
          </p:cNvPr>
          <p:cNvSpPr/>
          <p:nvPr/>
        </p:nvSpPr>
        <p:spPr>
          <a:xfrm>
            <a:off x="43049" y="5071548"/>
            <a:ext cx="3223364" cy="1751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A634E9C0-C294-AE4D-9C04-E59B35A21EBB}"/>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26</a:t>
            </a:fld>
            <a:endParaRPr lang="en-US" dirty="0"/>
          </a:p>
        </p:txBody>
      </p:sp>
      <p:sp>
        <p:nvSpPr>
          <p:cNvPr id="3" name="TextBox 2">
            <a:extLst>
              <a:ext uri="{FF2B5EF4-FFF2-40B4-BE49-F238E27FC236}">
                <a16:creationId xmlns:a16="http://schemas.microsoft.com/office/drawing/2014/main" id="{50152E7D-BCD0-F14E-AF86-140ED7B5B53B}"/>
              </a:ext>
            </a:extLst>
          </p:cNvPr>
          <p:cNvSpPr txBox="1"/>
          <p:nvPr/>
        </p:nvSpPr>
        <p:spPr>
          <a:xfrm>
            <a:off x="5374888" y="5071548"/>
            <a:ext cx="5900853" cy="1354217"/>
          </a:xfrm>
          <a:prstGeom prst="rect">
            <a:avLst/>
          </a:prstGeom>
          <a:noFill/>
        </p:spPr>
        <p:txBody>
          <a:bodyPr wrap="square" rtlCol="0">
            <a:spAutoFit/>
          </a:bodyPr>
          <a:lstStyle/>
          <a:p>
            <a:pPr marL="342900" indent="-342900">
              <a:spcBef>
                <a:spcPts val="1200"/>
              </a:spcBef>
              <a:buClr>
                <a:srgbClr val="3F395F"/>
              </a:buClr>
              <a:buAutoNum type="arabicPeriod"/>
            </a:pPr>
            <a:r>
              <a:rPr lang="en-US" sz="2400" dirty="0"/>
              <a:t>Message activity over the past 24 hours</a:t>
            </a:r>
          </a:p>
          <a:p>
            <a:pPr marL="342900" indent="-342900">
              <a:spcBef>
                <a:spcPts val="1200"/>
              </a:spcBef>
              <a:buClr>
                <a:srgbClr val="3F395F"/>
              </a:buClr>
              <a:buAutoNum type="arabicPeriod"/>
            </a:pPr>
            <a:r>
              <a:rPr lang="en-US" sz="2400" dirty="0"/>
              <a:t>Message activity over the past three days (default)</a:t>
            </a:r>
          </a:p>
        </p:txBody>
      </p:sp>
      <p:sp>
        <p:nvSpPr>
          <p:cNvPr id="11" name="TextBox 10">
            <a:extLst>
              <a:ext uri="{FF2B5EF4-FFF2-40B4-BE49-F238E27FC236}">
                <a16:creationId xmlns:a16="http://schemas.microsoft.com/office/drawing/2014/main" id="{47446772-95C2-7043-B7C6-51716ABC5A0B}"/>
              </a:ext>
            </a:extLst>
          </p:cNvPr>
          <p:cNvSpPr txBox="1"/>
          <p:nvPr/>
        </p:nvSpPr>
        <p:spPr>
          <a:xfrm flipH="1">
            <a:off x="105687" y="916504"/>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1</a:t>
            </a:r>
          </a:p>
        </p:txBody>
      </p:sp>
      <p:sp>
        <p:nvSpPr>
          <p:cNvPr id="12" name="Oval 11">
            <a:extLst>
              <a:ext uri="{FF2B5EF4-FFF2-40B4-BE49-F238E27FC236}">
                <a16:creationId xmlns:a16="http://schemas.microsoft.com/office/drawing/2014/main" id="{99F836BF-68AF-F24E-8C40-3C0B5AA8E633}"/>
              </a:ext>
              <a:ext uri="{C183D7F6-B498-43B3-948B-1728B52AA6E4}">
                <adec:decorative xmlns:adec="http://schemas.microsoft.com/office/drawing/2017/decorative" val="1"/>
              </a:ext>
            </a:extLst>
          </p:cNvPr>
          <p:cNvSpPr/>
          <p:nvPr/>
        </p:nvSpPr>
        <p:spPr>
          <a:xfrm>
            <a:off x="5428" y="1965923"/>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5BAEF1D-6A8C-D741-A0D5-6B15B1369F99}"/>
              </a:ext>
              <a:ext uri="{C183D7F6-B498-43B3-948B-1728B52AA6E4}">
                <adec:decorative xmlns:adec="http://schemas.microsoft.com/office/drawing/2017/decorative" val="1"/>
              </a:ext>
            </a:extLst>
          </p:cNvPr>
          <p:cNvSpPr/>
          <p:nvPr/>
        </p:nvSpPr>
        <p:spPr>
          <a:xfrm>
            <a:off x="-7649" y="928999"/>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2BEE8D7-29E9-C743-80C0-F57765EC9536}"/>
              </a:ext>
            </a:extLst>
          </p:cNvPr>
          <p:cNvSpPr txBox="1"/>
          <p:nvPr/>
        </p:nvSpPr>
        <p:spPr>
          <a:xfrm flipH="1">
            <a:off x="108760" y="1972488"/>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2</a:t>
            </a:r>
          </a:p>
        </p:txBody>
      </p:sp>
      <p:sp>
        <p:nvSpPr>
          <p:cNvPr id="15" name="TextBox 14">
            <a:extLst>
              <a:ext uri="{FF2B5EF4-FFF2-40B4-BE49-F238E27FC236}">
                <a16:creationId xmlns:a16="http://schemas.microsoft.com/office/drawing/2014/main" id="{F99B1FD3-C454-DB43-ACF4-34D356F33EFA}"/>
              </a:ext>
            </a:extLst>
          </p:cNvPr>
          <p:cNvSpPr txBox="1"/>
          <p:nvPr/>
        </p:nvSpPr>
        <p:spPr>
          <a:xfrm flipH="1">
            <a:off x="3334457" y="4904102"/>
            <a:ext cx="384132" cy="400110"/>
          </a:xfrm>
          <a:prstGeom prst="rect">
            <a:avLst/>
          </a:prstGeom>
          <a:noFill/>
        </p:spPr>
        <p:txBody>
          <a:bodyPr wrap="square" rtlCol="0">
            <a:spAutoFit/>
          </a:bodyPr>
          <a:lstStyle/>
          <a:p>
            <a:r>
              <a:rPr lang="en-US" sz="2000" b="1" dirty="0">
                <a:solidFill>
                  <a:srgbClr val="FF0000"/>
                </a:solidFill>
                <a:latin typeface="Calibri" panose="020F0502020204030204" pitchFamily="34" charset="0"/>
              </a:rPr>
              <a:t>1</a:t>
            </a:r>
          </a:p>
        </p:txBody>
      </p:sp>
      <p:sp>
        <p:nvSpPr>
          <p:cNvPr id="16" name="TextBox 15">
            <a:extLst>
              <a:ext uri="{FF2B5EF4-FFF2-40B4-BE49-F238E27FC236}">
                <a16:creationId xmlns:a16="http://schemas.microsoft.com/office/drawing/2014/main" id="{3E212846-3CFC-3F49-BAE7-9A23CEDE37F9}"/>
              </a:ext>
            </a:extLst>
          </p:cNvPr>
          <p:cNvSpPr txBox="1"/>
          <p:nvPr/>
        </p:nvSpPr>
        <p:spPr>
          <a:xfrm flipH="1">
            <a:off x="3323306" y="5371567"/>
            <a:ext cx="384132" cy="400110"/>
          </a:xfrm>
          <a:prstGeom prst="rect">
            <a:avLst/>
          </a:prstGeom>
          <a:noFill/>
        </p:spPr>
        <p:txBody>
          <a:bodyPr wrap="square" rtlCol="0">
            <a:spAutoFit/>
          </a:bodyPr>
          <a:lstStyle/>
          <a:p>
            <a:r>
              <a:rPr lang="en-US" sz="2000" b="1" dirty="0">
                <a:solidFill>
                  <a:srgbClr val="FF0000"/>
                </a:solidFill>
                <a:latin typeface="Calibri" panose="020F0502020204030204" pitchFamily="34" charset="0"/>
              </a:rPr>
              <a:t>2</a:t>
            </a:r>
          </a:p>
        </p:txBody>
      </p:sp>
      <p:sp>
        <p:nvSpPr>
          <p:cNvPr id="17" name="Oval 16">
            <a:extLst>
              <a:ext uri="{FF2B5EF4-FFF2-40B4-BE49-F238E27FC236}">
                <a16:creationId xmlns:a16="http://schemas.microsoft.com/office/drawing/2014/main" id="{2C57E12B-BC3F-0943-814E-736559F40ED7}"/>
              </a:ext>
              <a:ext uri="{C183D7F6-B498-43B3-948B-1728B52AA6E4}">
                <adec:decorative xmlns:adec="http://schemas.microsoft.com/office/drawing/2017/decorative" val="1"/>
              </a:ext>
            </a:extLst>
          </p:cNvPr>
          <p:cNvSpPr/>
          <p:nvPr/>
        </p:nvSpPr>
        <p:spPr>
          <a:xfrm>
            <a:off x="3292863" y="4918216"/>
            <a:ext cx="384132" cy="376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B2C5927-2408-3646-87DE-F2A100307AD8}"/>
              </a:ext>
              <a:ext uri="{C183D7F6-B498-43B3-948B-1728B52AA6E4}">
                <adec:decorative xmlns:adec="http://schemas.microsoft.com/office/drawing/2017/decorative" val="1"/>
              </a:ext>
            </a:extLst>
          </p:cNvPr>
          <p:cNvSpPr/>
          <p:nvPr/>
        </p:nvSpPr>
        <p:spPr>
          <a:xfrm>
            <a:off x="3292444" y="5382718"/>
            <a:ext cx="384132" cy="376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2382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FA7-4CA5-884A-9352-F59D5F5A710B}"/>
              </a:ext>
            </a:extLst>
          </p:cNvPr>
          <p:cNvSpPr>
            <a:spLocks noGrp="1"/>
          </p:cNvSpPr>
          <p:nvPr>
            <p:ph type="title"/>
          </p:nvPr>
        </p:nvSpPr>
        <p:spPr>
          <a:xfrm>
            <a:off x="492891" y="11805"/>
            <a:ext cx="11252795" cy="1325563"/>
          </a:xfrm>
        </p:spPr>
        <p:txBody>
          <a:bodyPr>
            <a:normAutofit/>
          </a:bodyPr>
          <a:lstStyle/>
          <a:p>
            <a:r>
              <a:rPr lang="en-US" dirty="0">
                <a:solidFill>
                  <a:srgbClr val="3F395F"/>
                </a:solidFill>
              </a:rPr>
              <a:t>View Message Counts by Condition on the Message Transaction Table (Dashboard Home Page cont.)</a:t>
            </a:r>
          </a:p>
        </p:txBody>
      </p:sp>
      <p:pic>
        <p:nvPicPr>
          <p:cNvPr id="5" name="Picture 4" descr="Graphical user interface, application&#10;&#10;Description automatically generated">
            <a:extLst>
              <a:ext uri="{FF2B5EF4-FFF2-40B4-BE49-F238E27FC236}">
                <a16:creationId xmlns:a16="http://schemas.microsoft.com/office/drawing/2014/main" id="{2CB4A890-D4B7-8840-9CCB-8B051A2FD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3" y="4971340"/>
            <a:ext cx="3223364" cy="1741192"/>
          </a:xfrm>
          <a:prstGeom prst="rect">
            <a:avLst/>
          </a:prstGeom>
          <a:ln>
            <a:solidFill>
              <a:schemeClr val="tx1">
                <a:lumMod val="50000"/>
                <a:lumOff val="50000"/>
              </a:schemeClr>
            </a:solidFill>
          </a:ln>
        </p:spPr>
      </p:pic>
      <p:pic>
        <p:nvPicPr>
          <p:cNvPr id="10" name="Picture 9" descr="This displays an example of the Message Transaction Table on the Dashboard home page">
            <a:extLst>
              <a:ext uri="{FF2B5EF4-FFF2-40B4-BE49-F238E27FC236}">
                <a16:creationId xmlns:a16="http://schemas.microsoft.com/office/drawing/2014/main" id="{E27A1C9E-1AF1-D143-82CA-D2A85220780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8" y="1310665"/>
            <a:ext cx="12060743" cy="3408617"/>
          </a:xfrm>
          <a:prstGeom prst="rect">
            <a:avLst/>
          </a:prstGeom>
          <a:ln w="3175">
            <a:solidFill>
              <a:srgbClr val="000000"/>
            </a:solidFill>
          </a:ln>
        </p:spPr>
      </p:pic>
      <p:sp>
        <p:nvSpPr>
          <p:cNvPr id="11" name="Rectangle 10">
            <a:extLst>
              <a:ext uri="{FF2B5EF4-FFF2-40B4-BE49-F238E27FC236}">
                <a16:creationId xmlns:a16="http://schemas.microsoft.com/office/drawing/2014/main" id="{456BFAFD-A190-8647-B7FD-84303FF8E1BB}"/>
              </a:ext>
              <a:ext uri="{C183D7F6-B498-43B3-948B-1728B52AA6E4}">
                <adec:decorative xmlns:adec="http://schemas.microsoft.com/office/drawing/2017/decorative" val="1"/>
              </a:ext>
            </a:extLst>
          </p:cNvPr>
          <p:cNvSpPr/>
          <p:nvPr/>
        </p:nvSpPr>
        <p:spPr>
          <a:xfrm>
            <a:off x="35491" y="5963638"/>
            <a:ext cx="3223364" cy="79932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7135550D-D75B-F544-A15F-041A4307673D}"/>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27</a:t>
            </a:fld>
            <a:endParaRPr lang="en-US" dirty="0"/>
          </a:p>
        </p:txBody>
      </p:sp>
      <p:sp>
        <p:nvSpPr>
          <p:cNvPr id="9" name="TextBox 8">
            <a:extLst>
              <a:ext uri="{FF2B5EF4-FFF2-40B4-BE49-F238E27FC236}">
                <a16:creationId xmlns:a16="http://schemas.microsoft.com/office/drawing/2014/main" id="{93AFD29C-0898-3147-AF49-93BC80A5AFB0}"/>
              </a:ext>
            </a:extLst>
          </p:cNvPr>
          <p:cNvSpPr txBox="1"/>
          <p:nvPr/>
        </p:nvSpPr>
        <p:spPr>
          <a:xfrm flipH="1">
            <a:off x="3335338" y="6029487"/>
            <a:ext cx="384132" cy="400110"/>
          </a:xfrm>
          <a:prstGeom prst="rect">
            <a:avLst/>
          </a:prstGeom>
          <a:noFill/>
        </p:spPr>
        <p:txBody>
          <a:bodyPr wrap="square" rtlCol="0">
            <a:spAutoFit/>
          </a:bodyPr>
          <a:lstStyle/>
          <a:p>
            <a:r>
              <a:rPr lang="en-US" sz="2000" b="1" dirty="0">
                <a:solidFill>
                  <a:srgbClr val="FF0000"/>
                </a:solidFill>
                <a:latin typeface="Calibri" panose="020F0502020204030204" pitchFamily="34" charset="0"/>
              </a:rPr>
              <a:t>3</a:t>
            </a:r>
          </a:p>
        </p:txBody>
      </p:sp>
      <p:sp>
        <p:nvSpPr>
          <p:cNvPr id="13" name="Oval 12">
            <a:extLst>
              <a:ext uri="{FF2B5EF4-FFF2-40B4-BE49-F238E27FC236}">
                <a16:creationId xmlns:a16="http://schemas.microsoft.com/office/drawing/2014/main" id="{60D5EE82-FC57-6A4F-ABA7-5C71552D2FBB}"/>
              </a:ext>
              <a:ext uri="{C183D7F6-B498-43B3-948B-1728B52AA6E4}">
                <adec:decorative xmlns:adec="http://schemas.microsoft.com/office/drawing/2017/decorative" val="1"/>
              </a:ext>
            </a:extLst>
          </p:cNvPr>
          <p:cNvSpPr/>
          <p:nvPr/>
        </p:nvSpPr>
        <p:spPr>
          <a:xfrm>
            <a:off x="3292444" y="6040638"/>
            <a:ext cx="384132" cy="376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85F436E-5CF5-B549-AE98-8133F3783982}"/>
              </a:ext>
            </a:extLst>
          </p:cNvPr>
          <p:cNvSpPr txBox="1"/>
          <p:nvPr/>
        </p:nvSpPr>
        <p:spPr>
          <a:xfrm>
            <a:off x="4494882" y="4839362"/>
            <a:ext cx="7469436" cy="1723549"/>
          </a:xfrm>
          <a:prstGeom prst="rect">
            <a:avLst/>
          </a:prstGeom>
          <a:noFill/>
        </p:spPr>
        <p:txBody>
          <a:bodyPr wrap="square" rtlCol="0">
            <a:spAutoFit/>
          </a:bodyPr>
          <a:lstStyle/>
          <a:p>
            <a:pPr marL="457200" indent="-457200">
              <a:spcBef>
                <a:spcPts val="1200"/>
              </a:spcBef>
              <a:buClr>
                <a:srgbClr val="3F395F"/>
              </a:buClr>
              <a:buFont typeface="+mj-lt"/>
              <a:buAutoNum type="arabicPeriod" startAt="3"/>
            </a:pPr>
            <a:r>
              <a:rPr lang="en-US" sz="2400" dirty="0"/>
              <a:t>Message activity by category of conditions over the past three days are default start/end dates</a:t>
            </a:r>
          </a:p>
          <a:p>
            <a:pPr lvl="1">
              <a:spcBef>
                <a:spcPts val="1200"/>
              </a:spcBef>
              <a:buClr>
                <a:srgbClr val="3F395F"/>
              </a:buClr>
            </a:pPr>
            <a:r>
              <a:rPr lang="en-US" sz="2400" dirty="0"/>
              <a:t>Adjust “Start Date” and “End Date” filters to change the date range</a:t>
            </a:r>
          </a:p>
        </p:txBody>
      </p:sp>
      <p:pic>
        <p:nvPicPr>
          <p:cNvPr id="6" name="Picture 5">
            <a:extLst>
              <a:ext uri="{FF2B5EF4-FFF2-40B4-BE49-F238E27FC236}">
                <a16:creationId xmlns:a16="http://schemas.microsoft.com/office/drawing/2014/main" id="{856DD005-8149-B04D-9415-0C1E02A5C45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1" y="1714340"/>
            <a:ext cx="10109200" cy="698500"/>
          </a:xfrm>
          <a:prstGeom prst="rect">
            <a:avLst/>
          </a:prstGeom>
        </p:spPr>
      </p:pic>
      <p:sp>
        <p:nvSpPr>
          <p:cNvPr id="15" name="Rectangle 14">
            <a:extLst>
              <a:ext uri="{FF2B5EF4-FFF2-40B4-BE49-F238E27FC236}">
                <a16:creationId xmlns:a16="http://schemas.microsoft.com/office/drawing/2014/main" id="{5F5C1F61-0F31-F241-8291-2AEE5C266EF9}"/>
              </a:ext>
              <a:ext uri="{C183D7F6-B498-43B3-948B-1728B52AA6E4}">
                <adec:decorative xmlns:adec="http://schemas.microsoft.com/office/drawing/2017/decorative" val="1"/>
              </a:ext>
            </a:extLst>
          </p:cNvPr>
          <p:cNvSpPr/>
          <p:nvPr/>
        </p:nvSpPr>
        <p:spPr>
          <a:xfrm>
            <a:off x="10242674" y="1981281"/>
            <a:ext cx="1721644" cy="41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9BB9294-3394-9B40-805B-AF094B8DB3F2}"/>
              </a:ext>
              <a:ext uri="{C183D7F6-B498-43B3-948B-1728B52AA6E4}">
                <adec:decorative xmlns:adec="http://schemas.microsoft.com/office/drawing/2017/decorative" val="1"/>
              </a:ext>
            </a:extLst>
          </p:cNvPr>
          <p:cNvSpPr/>
          <p:nvPr/>
        </p:nvSpPr>
        <p:spPr>
          <a:xfrm>
            <a:off x="1648883" y="1298653"/>
            <a:ext cx="551137" cy="54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8478DD4-509C-794B-980C-DEA0A580B7EC}"/>
              </a:ext>
            </a:extLst>
          </p:cNvPr>
          <p:cNvSpPr txBox="1"/>
          <p:nvPr/>
        </p:nvSpPr>
        <p:spPr>
          <a:xfrm flipH="1">
            <a:off x="1752215" y="1305218"/>
            <a:ext cx="384132"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rPr>
              <a:t>3</a:t>
            </a:r>
          </a:p>
        </p:txBody>
      </p:sp>
    </p:spTree>
    <p:extLst>
      <p:ext uri="{BB962C8B-B14F-4D97-AF65-F5344CB8AC3E}">
        <p14:creationId xmlns:p14="http://schemas.microsoft.com/office/powerpoint/2010/main" val="325021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FA7-4CA5-884A-9352-F59D5F5A710B}"/>
              </a:ext>
            </a:extLst>
          </p:cNvPr>
          <p:cNvSpPr>
            <a:spLocks noGrp="1"/>
          </p:cNvSpPr>
          <p:nvPr>
            <p:ph type="title"/>
          </p:nvPr>
        </p:nvSpPr>
        <p:spPr>
          <a:xfrm>
            <a:off x="681475" y="574202"/>
            <a:ext cx="10967729" cy="1325563"/>
          </a:xfrm>
        </p:spPr>
        <p:txBody>
          <a:bodyPr>
            <a:noAutofit/>
          </a:bodyPr>
          <a:lstStyle/>
          <a:p>
            <a:r>
              <a:rPr lang="en-US" dirty="0">
                <a:solidFill>
                  <a:srgbClr val="3F395F"/>
                </a:solidFill>
              </a:rPr>
              <a:t>On the Message Transaction Table, Click Any Box to View a List of Messages for the Parameter (Column, Row)</a:t>
            </a:r>
          </a:p>
        </p:txBody>
      </p:sp>
      <p:sp>
        <p:nvSpPr>
          <p:cNvPr id="12" name="Slide Number Placeholder 2">
            <a:extLst>
              <a:ext uri="{FF2B5EF4-FFF2-40B4-BE49-F238E27FC236}">
                <a16:creationId xmlns:a16="http://schemas.microsoft.com/office/drawing/2014/main" id="{7135550D-D75B-F544-A15F-041A4307673D}"/>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28</a:t>
            </a:fld>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1DCC1912-80B2-6248-BC54-81CE20221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8" y="2154757"/>
            <a:ext cx="11968976" cy="2246964"/>
          </a:xfrm>
          <a:prstGeom prst="rect">
            <a:avLst/>
          </a:prstGeom>
          <a:ln w="3175">
            <a:solidFill>
              <a:schemeClr val="tx1"/>
            </a:solidFill>
          </a:ln>
        </p:spPr>
      </p:pic>
      <p:sp>
        <p:nvSpPr>
          <p:cNvPr id="11" name="Rectangle 10">
            <a:extLst>
              <a:ext uri="{FF2B5EF4-FFF2-40B4-BE49-F238E27FC236}">
                <a16:creationId xmlns:a16="http://schemas.microsoft.com/office/drawing/2014/main" id="{456BFAFD-A190-8647-B7FD-84303FF8E1BB}"/>
              </a:ext>
              <a:ext uri="{C183D7F6-B498-43B3-948B-1728B52AA6E4}">
                <adec:decorative xmlns:adec="http://schemas.microsoft.com/office/drawing/2017/decorative" val="1"/>
              </a:ext>
            </a:extLst>
          </p:cNvPr>
          <p:cNvSpPr/>
          <p:nvPr/>
        </p:nvSpPr>
        <p:spPr>
          <a:xfrm>
            <a:off x="6083121" y="3644721"/>
            <a:ext cx="394952" cy="34773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5B031B-35F2-6844-B5B2-C9B6D7190E0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55" y="2531414"/>
            <a:ext cx="10172700" cy="584200"/>
          </a:xfrm>
          <a:prstGeom prst="rect">
            <a:avLst/>
          </a:prstGeom>
        </p:spPr>
      </p:pic>
      <p:sp>
        <p:nvSpPr>
          <p:cNvPr id="6" name="Rectangle 5">
            <a:extLst>
              <a:ext uri="{FF2B5EF4-FFF2-40B4-BE49-F238E27FC236}">
                <a16:creationId xmlns:a16="http://schemas.microsoft.com/office/drawing/2014/main" id="{C2CE0904-92EB-254F-8E23-737E3F3F5FC7}"/>
              </a:ext>
              <a:ext uri="{C183D7F6-B498-43B3-948B-1728B52AA6E4}">
                <adec:decorative xmlns:adec="http://schemas.microsoft.com/office/drawing/2017/decorative" val="1"/>
              </a:ext>
            </a:extLst>
          </p:cNvPr>
          <p:cNvSpPr/>
          <p:nvPr/>
        </p:nvSpPr>
        <p:spPr>
          <a:xfrm>
            <a:off x="10465655" y="2706130"/>
            <a:ext cx="1520399" cy="40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9668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FA7-4CA5-884A-9352-F59D5F5A710B}"/>
              </a:ext>
            </a:extLst>
          </p:cNvPr>
          <p:cNvSpPr>
            <a:spLocks noGrp="1"/>
          </p:cNvSpPr>
          <p:nvPr>
            <p:ph type="title"/>
          </p:nvPr>
        </p:nvSpPr>
        <p:spPr>
          <a:xfrm>
            <a:off x="850736" y="453614"/>
            <a:ext cx="10829048" cy="1325563"/>
          </a:xfrm>
        </p:spPr>
        <p:txBody>
          <a:bodyPr>
            <a:noAutofit/>
          </a:bodyPr>
          <a:lstStyle/>
          <a:p>
            <a:r>
              <a:rPr lang="en-US" dirty="0">
                <a:solidFill>
                  <a:srgbClr val="3F395F"/>
                </a:solidFill>
              </a:rPr>
              <a:t>On the Messages page, a List of Messages for the Parameters Selected Will Display</a:t>
            </a:r>
          </a:p>
        </p:txBody>
      </p:sp>
      <p:sp>
        <p:nvSpPr>
          <p:cNvPr id="12" name="Slide Number Placeholder 2">
            <a:extLst>
              <a:ext uri="{FF2B5EF4-FFF2-40B4-BE49-F238E27FC236}">
                <a16:creationId xmlns:a16="http://schemas.microsoft.com/office/drawing/2014/main" id="{7135550D-D75B-F544-A15F-041A4307673D}"/>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29</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AB7177C5-4FEB-B345-A89E-5866DB06B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0" y="2163325"/>
            <a:ext cx="11973059" cy="3146096"/>
          </a:xfrm>
          <a:prstGeom prst="rect">
            <a:avLst/>
          </a:prstGeom>
          <a:solidFill>
            <a:schemeClr val="tx1"/>
          </a:solidFill>
          <a:ln w="3175">
            <a:solidFill>
              <a:schemeClr val="tx1"/>
            </a:solidFill>
          </a:ln>
        </p:spPr>
      </p:pic>
      <p:sp>
        <p:nvSpPr>
          <p:cNvPr id="8" name="Rectangle 7">
            <a:extLst>
              <a:ext uri="{FF2B5EF4-FFF2-40B4-BE49-F238E27FC236}">
                <a16:creationId xmlns:a16="http://schemas.microsoft.com/office/drawing/2014/main" id="{C20B65C5-1B61-F541-A5A9-71D1C120312A}"/>
              </a:ext>
              <a:ext uri="{C183D7F6-B498-43B3-948B-1728B52AA6E4}">
                <adec:decorative xmlns:adec="http://schemas.microsoft.com/office/drawing/2017/decorative" val="1"/>
              </a:ext>
            </a:extLst>
          </p:cNvPr>
          <p:cNvSpPr/>
          <p:nvPr/>
        </p:nvSpPr>
        <p:spPr>
          <a:xfrm>
            <a:off x="10597285" y="2201739"/>
            <a:ext cx="1306567" cy="24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AA9E8E0-F624-2D46-B0FF-7A4CF06BF6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376" y="2827959"/>
            <a:ext cx="989772" cy="315260"/>
          </a:xfrm>
          <a:prstGeom prst="rect">
            <a:avLst/>
          </a:prstGeom>
        </p:spPr>
      </p:pic>
      <p:sp>
        <p:nvSpPr>
          <p:cNvPr id="9" name="Rectangle 8">
            <a:extLst>
              <a:ext uri="{FF2B5EF4-FFF2-40B4-BE49-F238E27FC236}">
                <a16:creationId xmlns:a16="http://schemas.microsoft.com/office/drawing/2014/main" id="{ABE3BC2E-3B12-6346-B229-0C028B8F65DE}"/>
              </a:ext>
              <a:ext uri="{C183D7F6-B498-43B3-948B-1728B52AA6E4}">
                <adec:decorative xmlns:adec="http://schemas.microsoft.com/office/drawing/2017/decorative" val="1"/>
              </a:ext>
            </a:extLst>
          </p:cNvPr>
          <p:cNvSpPr/>
          <p:nvPr/>
        </p:nvSpPr>
        <p:spPr>
          <a:xfrm>
            <a:off x="4701209" y="2892287"/>
            <a:ext cx="1374913" cy="24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63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79C46-03ED-40C4-A175-D751182D3FA1}"/>
              </a:ext>
            </a:extLst>
          </p:cNvPr>
          <p:cNvSpPr>
            <a:spLocks noGrp="1"/>
          </p:cNvSpPr>
          <p:nvPr>
            <p:ph type="title"/>
          </p:nvPr>
        </p:nvSpPr>
        <p:spPr>
          <a:xfrm>
            <a:off x="457198" y="2287263"/>
            <a:ext cx="10839490" cy="1141737"/>
          </a:xfrm>
        </p:spPr>
        <p:txBody>
          <a:bodyPr>
            <a:normAutofit/>
          </a:bodyPr>
          <a:lstStyle/>
          <a:p>
            <a:r>
              <a:rPr lang="en-US" sz="3600" dirty="0">
                <a:solidFill>
                  <a:srgbClr val="00606B"/>
                </a:solidFill>
              </a:rPr>
              <a:t>NNDSS Updates and Announcements</a:t>
            </a:r>
          </a:p>
        </p:txBody>
      </p:sp>
      <p:sp>
        <p:nvSpPr>
          <p:cNvPr id="5" name="Subtitle 4">
            <a:extLst>
              <a:ext uri="{FF2B5EF4-FFF2-40B4-BE49-F238E27FC236}">
                <a16:creationId xmlns:a16="http://schemas.microsoft.com/office/drawing/2014/main" id="{53619A65-6F2E-4536-98ED-6BEEA4FD8736}"/>
              </a:ext>
            </a:extLst>
          </p:cNvPr>
          <p:cNvSpPr>
            <a:spLocks noGrp="1"/>
          </p:cNvSpPr>
          <p:nvPr>
            <p:ph type="subTitle" idx="1"/>
          </p:nvPr>
        </p:nvSpPr>
        <p:spPr>
          <a:xfrm>
            <a:off x="457197" y="4068830"/>
            <a:ext cx="8430707" cy="945505"/>
          </a:xfrm>
        </p:spPr>
        <p:txBody>
          <a:bodyPr vert="horz" lIns="91440" tIns="45720" rIns="91440" bIns="45720" rtlCol="0" anchor="t">
            <a:noAutofit/>
          </a:bodyPr>
          <a:lstStyle/>
          <a:p>
            <a:r>
              <a:rPr lang="en-US" sz="2400" dirty="0">
                <a:solidFill>
                  <a:srgbClr val="7BA255"/>
                </a:solidFill>
                <a:latin typeface="Calibri"/>
                <a:cs typeface="Calibri"/>
              </a:rPr>
              <a:t>Michele Hoover, MS</a:t>
            </a:r>
          </a:p>
          <a:p>
            <a:r>
              <a:rPr lang="en-US" sz="2400" b="0" dirty="0">
                <a:solidFill>
                  <a:schemeClr val="tx1"/>
                </a:solidFill>
                <a:latin typeface="Calibri"/>
                <a:cs typeface="Calibri"/>
              </a:rPr>
              <a:t>Data Standardization and Assistance Team </a:t>
            </a:r>
            <a:endParaRPr lang="en-US" sz="2400" b="0" dirty="0">
              <a:solidFill>
                <a:schemeClr val="tx1"/>
              </a:solidFill>
              <a:cs typeface="Calibri"/>
            </a:endParaRPr>
          </a:p>
        </p:txBody>
      </p:sp>
      <p:sp>
        <p:nvSpPr>
          <p:cNvPr id="7" name="TextBox 6">
            <a:extLst>
              <a:ext uri="{FF2B5EF4-FFF2-40B4-BE49-F238E27FC236}">
                <a16:creationId xmlns:a16="http://schemas.microsoft.com/office/drawing/2014/main" id="{962229A6-95AD-8542-A69E-6A46D7586FD2}"/>
              </a:ext>
            </a:extLst>
          </p:cNvPr>
          <p:cNvSpPr txBox="1"/>
          <p:nvPr/>
        </p:nvSpPr>
        <p:spPr>
          <a:xfrm>
            <a:off x="457198" y="596110"/>
            <a:ext cx="8020280" cy="369332"/>
          </a:xfrm>
          <a:prstGeom prst="rect">
            <a:avLst/>
          </a:prstGeom>
          <a:noFill/>
        </p:spPr>
        <p:txBody>
          <a:bodyPr wrap="square" rtlCol="0">
            <a:spAutoFit/>
          </a:bodyPr>
          <a:lstStyle/>
          <a:p>
            <a:r>
              <a:rPr lang="en-US" dirty="0">
                <a:solidFill>
                  <a:schemeClr val="bg1"/>
                </a:solidFill>
              </a:rPr>
              <a:t>Center for Surveillance, Epidemiology, and Laboratory Services</a:t>
            </a:r>
          </a:p>
        </p:txBody>
      </p:sp>
    </p:spTree>
    <p:extLst>
      <p:ext uri="{BB962C8B-B14F-4D97-AF65-F5344CB8AC3E}">
        <p14:creationId xmlns:p14="http://schemas.microsoft.com/office/powerpoint/2010/main" val="1929134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is highlights the Messages link on the Left Menu Bar">
            <a:extLst>
              <a:ext uri="{FF2B5EF4-FFF2-40B4-BE49-F238E27FC236}">
                <a16:creationId xmlns:a16="http://schemas.microsoft.com/office/drawing/2014/main" id="{CDF09810-6822-F54E-9E3F-8A8CF4C25974}"/>
              </a:ext>
            </a:extLst>
          </p:cNvPr>
          <p:cNvPicPr>
            <a:picLocks noChangeAspect="1"/>
          </p:cNvPicPr>
          <p:nvPr/>
        </p:nvPicPr>
        <p:blipFill>
          <a:blip r:embed="rId2"/>
          <a:stretch>
            <a:fillRect/>
          </a:stretch>
        </p:blipFill>
        <p:spPr>
          <a:xfrm>
            <a:off x="4712179" y="1873170"/>
            <a:ext cx="2717610" cy="4114800"/>
          </a:xfrm>
          <a:prstGeom prst="rect">
            <a:avLst/>
          </a:prstGeom>
        </p:spPr>
      </p:pic>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a:xfrm>
            <a:off x="598713" y="365125"/>
            <a:ext cx="10962810" cy="1325563"/>
          </a:xfrm>
        </p:spPr>
        <p:txBody>
          <a:bodyPr/>
          <a:lstStyle/>
          <a:p>
            <a:r>
              <a:rPr lang="en-US" dirty="0">
                <a:solidFill>
                  <a:srgbClr val="3F395F"/>
                </a:solidFill>
              </a:rPr>
              <a:t>Use the Left Menu Bar to Navigate to the Messages Page</a:t>
            </a:r>
          </a:p>
        </p:txBody>
      </p:sp>
      <p:sp>
        <p:nvSpPr>
          <p:cNvPr id="6" name="Oval 5">
            <a:extLst>
              <a:ext uri="{FF2B5EF4-FFF2-40B4-BE49-F238E27FC236}">
                <a16:creationId xmlns:a16="http://schemas.microsoft.com/office/drawing/2014/main" id="{B69720B1-A73A-B84B-B598-FEA41B9FD5F0}"/>
              </a:ext>
              <a:ext uri="{C183D7F6-B498-43B3-948B-1728B52AA6E4}">
                <adec:decorative xmlns:adec="http://schemas.microsoft.com/office/drawing/2017/decorative" val="1"/>
              </a:ext>
            </a:extLst>
          </p:cNvPr>
          <p:cNvSpPr/>
          <p:nvPr/>
        </p:nvSpPr>
        <p:spPr>
          <a:xfrm>
            <a:off x="4745683" y="2944976"/>
            <a:ext cx="1909822" cy="5594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a:extLst>
              <a:ext uri="{FF2B5EF4-FFF2-40B4-BE49-F238E27FC236}">
                <a16:creationId xmlns:a16="http://schemas.microsoft.com/office/drawing/2014/main" id="{B8389FCD-86D6-1944-9DFF-0E95F446D409}"/>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30</a:t>
            </a:fld>
            <a:endParaRPr lang="en-US" dirty="0"/>
          </a:p>
        </p:txBody>
      </p:sp>
    </p:spTree>
    <p:extLst>
      <p:ext uri="{BB962C8B-B14F-4D97-AF65-F5344CB8AC3E}">
        <p14:creationId xmlns:p14="http://schemas.microsoft.com/office/powerpoint/2010/main" val="2887567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295675"/>
            <a:ext cx="10515600" cy="1325563"/>
          </a:xfrm>
        </p:spPr>
        <p:txBody>
          <a:bodyPr/>
          <a:lstStyle/>
          <a:p>
            <a:r>
              <a:rPr lang="en-US" dirty="0">
                <a:solidFill>
                  <a:srgbClr val="3F395F"/>
                </a:solidFill>
              </a:rPr>
              <a:t>View Recent Message Activity on the Messages Page</a:t>
            </a:r>
          </a:p>
        </p:txBody>
      </p:sp>
      <p:pic>
        <p:nvPicPr>
          <p:cNvPr id="5" name="Picture 4" descr="Graphical user interface&#10;&#10;Description automatically generated">
            <a:extLst>
              <a:ext uri="{FF2B5EF4-FFF2-40B4-BE49-F238E27FC236}">
                <a16:creationId xmlns:a16="http://schemas.microsoft.com/office/drawing/2014/main" id="{BAD8EA08-F0FA-8B48-B6E9-381A1C7FC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25" y="1898944"/>
            <a:ext cx="11853350" cy="3953641"/>
          </a:xfrm>
          <a:prstGeom prst="rect">
            <a:avLst/>
          </a:prstGeom>
          <a:ln w="3175">
            <a:solidFill>
              <a:srgbClr val="000000"/>
            </a:solidFill>
          </a:ln>
        </p:spPr>
      </p:pic>
      <p:sp>
        <p:nvSpPr>
          <p:cNvPr id="7" name="Slide Number Placeholder 2">
            <a:extLst>
              <a:ext uri="{FF2B5EF4-FFF2-40B4-BE49-F238E27FC236}">
                <a16:creationId xmlns:a16="http://schemas.microsoft.com/office/drawing/2014/main" id="{E01929B7-7A9A-974D-B5C7-153033A5F5DF}"/>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31</a:t>
            </a:fld>
            <a:endParaRPr lang="en-US" dirty="0"/>
          </a:p>
        </p:txBody>
      </p:sp>
      <p:sp>
        <p:nvSpPr>
          <p:cNvPr id="8" name="Rectangle 7">
            <a:extLst>
              <a:ext uri="{FF2B5EF4-FFF2-40B4-BE49-F238E27FC236}">
                <a16:creationId xmlns:a16="http://schemas.microsoft.com/office/drawing/2014/main" id="{24D8721B-D669-334F-98FB-BBB17E2BE0F9}"/>
              </a:ext>
              <a:ext uri="{C183D7F6-B498-43B3-948B-1728B52AA6E4}">
                <adec:decorative xmlns:adec="http://schemas.microsoft.com/office/drawing/2017/decorative" val="1"/>
              </a:ext>
            </a:extLst>
          </p:cNvPr>
          <p:cNvSpPr/>
          <p:nvPr/>
        </p:nvSpPr>
        <p:spPr>
          <a:xfrm>
            <a:off x="10475365" y="1944552"/>
            <a:ext cx="1306567" cy="24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E3ED4F-5D7B-834A-8C57-734F436504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820" y="2582433"/>
            <a:ext cx="1022902" cy="325813"/>
          </a:xfrm>
          <a:prstGeom prst="rect">
            <a:avLst/>
          </a:prstGeom>
        </p:spPr>
      </p:pic>
      <p:sp>
        <p:nvSpPr>
          <p:cNvPr id="9" name="Rectangle 8">
            <a:extLst>
              <a:ext uri="{FF2B5EF4-FFF2-40B4-BE49-F238E27FC236}">
                <a16:creationId xmlns:a16="http://schemas.microsoft.com/office/drawing/2014/main" id="{36E5C96C-E097-634B-B240-A4204D38E52F}"/>
              </a:ext>
              <a:ext uri="{C183D7F6-B498-43B3-948B-1728B52AA6E4}">
                <adec:decorative xmlns:adec="http://schemas.microsoft.com/office/drawing/2017/decorative" val="1"/>
              </a:ext>
            </a:extLst>
          </p:cNvPr>
          <p:cNvSpPr/>
          <p:nvPr/>
        </p:nvSpPr>
        <p:spPr>
          <a:xfrm>
            <a:off x="4760844" y="2646764"/>
            <a:ext cx="1285462" cy="261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8296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295675"/>
            <a:ext cx="10515600" cy="1325563"/>
          </a:xfrm>
        </p:spPr>
        <p:txBody>
          <a:bodyPr/>
          <a:lstStyle/>
          <a:p>
            <a:r>
              <a:rPr lang="en-US" dirty="0">
                <a:solidFill>
                  <a:srgbClr val="3F395F"/>
                </a:solidFill>
              </a:rPr>
              <a:t>Click the Error(s) Column Heading to Sort Messages by Number of Errors</a:t>
            </a:r>
          </a:p>
        </p:txBody>
      </p:sp>
      <p:pic>
        <p:nvPicPr>
          <p:cNvPr id="7" name="Picture 6" descr="Graphical user interface&#10;&#10;Description automatically generated">
            <a:extLst>
              <a:ext uri="{FF2B5EF4-FFF2-40B4-BE49-F238E27FC236}">
                <a16:creationId xmlns:a16="http://schemas.microsoft.com/office/drawing/2014/main" id="{31C823D4-804A-F44B-967D-A2654E262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53" y="1881569"/>
            <a:ext cx="11898894" cy="3666908"/>
          </a:xfrm>
          <a:prstGeom prst="rect">
            <a:avLst/>
          </a:prstGeom>
          <a:ln w="3175">
            <a:solidFill>
              <a:srgbClr val="000000"/>
            </a:solidFill>
          </a:ln>
        </p:spPr>
      </p:pic>
      <p:cxnSp>
        <p:nvCxnSpPr>
          <p:cNvPr id="9" name="Straight Arrow Connector 8">
            <a:extLst>
              <a:ext uri="{FF2B5EF4-FFF2-40B4-BE49-F238E27FC236}">
                <a16:creationId xmlns:a16="http://schemas.microsoft.com/office/drawing/2014/main" id="{CF612026-25A4-A946-A2DC-7C7FBFC204EB}"/>
              </a:ext>
              <a:ext uri="{C183D7F6-B498-43B3-948B-1728B52AA6E4}">
                <adec:decorative xmlns:adec="http://schemas.microsoft.com/office/drawing/2017/decorative" val="1"/>
              </a:ext>
            </a:extLst>
          </p:cNvPr>
          <p:cNvCxnSpPr>
            <a:cxnSpLocks/>
          </p:cNvCxnSpPr>
          <p:nvPr/>
        </p:nvCxnSpPr>
        <p:spPr>
          <a:xfrm flipH="1">
            <a:off x="2843079" y="3689529"/>
            <a:ext cx="327340" cy="343832"/>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0" name="Slide Number Placeholder 2">
            <a:extLst>
              <a:ext uri="{FF2B5EF4-FFF2-40B4-BE49-F238E27FC236}">
                <a16:creationId xmlns:a16="http://schemas.microsoft.com/office/drawing/2014/main" id="{A74402EC-7B04-E941-89E6-FE41A800A1FA}"/>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32</a:t>
            </a:fld>
            <a:endParaRPr lang="en-US" dirty="0"/>
          </a:p>
        </p:txBody>
      </p:sp>
      <p:sp>
        <p:nvSpPr>
          <p:cNvPr id="11" name="Rectangle 10">
            <a:extLst>
              <a:ext uri="{FF2B5EF4-FFF2-40B4-BE49-F238E27FC236}">
                <a16:creationId xmlns:a16="http://schemas.microsoft.com/office/drawing/2014/main" id="{84BE72BB-9E4E-9546-B87E-54CB53F15ED0}"/>
              </a:ext>
              <a:ext uri="{C183D7F6-B498-43B3-948B-1728B52AA6E4}">
                <adec:decorative xmlns:adec="http://schemas.microsoft.com/office/drawing/2017/decorative" val="1"/>
              </a:ext>
            </a:extLst>
          </p:cNvPr>
          <p:cNvSpPr/>
          <p:nvPr/>
        </p:nvSpPr>
        <p:spPr>
          <a:xfrm>
            <a:off x="10572901" y="1909131"/>
            <a:ext cx="1306567" cy="24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FADBB05-C6D4-3849-BCF1-4DDFFCE8B47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064" y="2539725"/>
            <a:ext cx="1022902" cy="325813"/>
          </a:xfrm>
          <a:prstGeom prst="rect">
            <a:avLst/>
          </a:prstGeom>
        </p:spPr>
      </p:pic>
      <p:sp>
        <p:nvSpPr>
          <p:cNvPr id="12" name="Rectangle 11">
            <a:extLst>
              <a:ext uri="{FF2B5EF4-FFF2-40B4-BE49-F238E27FC236}">
                <a16:creationId xmlns:a16="http://schemas.microsoft.com/office/drawing/2014/main" id="{0435D298-66F6-0943-A888-1DF3225255EB}"/>
              </a:ext>
              <a:ext uri="{C183D7F6-B498-43B3-948B-1728B52AA6E4}">
                <adec:decorative xmlns:adec="http://schemas.microsoft.com/office/drawing/2017/decorative" val="1"/>
              </a:ext>
            </a:extLst>
          </p:cNvPr>
          <p:cNvSpPr/>
          <p:nvPr/>
        </p:nvSpPr>
        <p:spPr>
          <a:xfrm>
            <a:off x="4721088" y="2604056"/>
            <a:ext cx="1285462" cy="261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1652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665017" y="-28787"/>
            <a:ext cx="11389947" cy="1325563"/>
          </a:xfrm>
        </p:spPr>
        <p:txBody>
          <a:bodyPr/>
          <a:lstStyle/>
          <a:p>
            <a:r>
              <a:rPr lang="en-US" dirty="0">
                <a:solidFill>
                  <a:srgbClr val="3F395F"/>
                </a:solidFill>
              </a:rPr>
              <a:t>Click the Warning(s) Column Heading to Sort Messages by Number of Warnings</a:t>
            </a:r>
          </a:p>
        </p:txBody>
      </p:sp>
      <p:pic>
        <p:nvPicPr>
          <p:cNvPr id="10" name="Picture 9" descr="Graphical user interface, table&#10;&#10;Description automatically generated">
            <a:extLst>
              <a:ext uri="{FF2B5EF4-FFF2-40B4-BE49-F238E27FC236}">
                <a16:creationId xmlns:a16="http://schemas.microsoft.com/office/drawing/2014/main" id="{21D60582-1001-FF4D-B580-188E3072B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35" y="1203665"/>
            <a:ext cx="11917930" cy="5450318"/>
          </a:xfrm>
          <a:prstGeom prst="rect">
            <a:avLst/>
          </a:prstGeom>
          <a:ln w="3175">
            <a:solidFill>
              <a:srgbClr val="000000"/>
            </a:solidFill>
          </a:ln>
        </p:spPr>
      </p:pic>
      <p:sp>
        <p:nvSpPr>
          <p:cNvPr id="11" name="Rectangle 10">
            <a:extLst>
              <a:ext uri="{FF2B5EF4-FFF2-40B4-BE49-F238E27FC236}">
                <a16:creationId xmlns:a16="http://schemas.microsoft.com/office/drawing/2014/main" id="{2DF05B67-62E9-C547-841A-5B6FF25C92EF}"/>
              </a:ext>
              <a:ext uri="{C183D7F6-B498-43B3-948B-1728B52AA6E4}">
                <adec:decorative xmlns:adec="http://schemas.microsoft.com/office/drawing/2017/decorative" val="1"/>
              </a:ext>
            </a:extLst>
          </p:cNvPr>
          <p:cNvSpPr/>
          <p:nvPr/>
        </p:nvSpPr>
        <p:spPr>
          <a:xfrm>
            <a:off x="10599174" y="1275676"/>
            <a:ext cx="1306567" cy="18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CF612026-25A4-A946-A2DC-7C7FBFC204EB}"/>
              </a:ext>
              <a:ext uri="{C183D7F6-B498-43B3-948B-1728B52AA6E4}">
                <adec:decorative xmlns:adec="http://schemas.microsoft.com/office/drawing/2017/decorative" val="1"/>
              </a:ext>
            </a:extLst>
          </p:cNvPr>
          <p:cNvCxnSpPr>
            <a:cxnSpLocks/>
          </p:cNvCxnSpPr>
          <p:nvPr/>
        </p:nvCxnSpPr>
        <p:spPr>
          <a:xfrm flipH="1">
            <a:off x="3861202" y="2999246"/>
            <a:ext cx="327340" cy="343832"/>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2" name="Slide Number Placeholder 2">
            <a:extLst>
              <a:ext uri="{FF2B5EF4-FFF2-40B4-BE49-F238E27FC236}">
                <a16:creationId xmlns:a16="http://schemas.microsoft.com/office/drawing/2014/main" id="{0DCB6512-BBB6-C840-AC55-7E9CC03491D4}"/>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33</a:t>
            </a:fld>
            <a:endParaRPr lang="en-US" dirty="0"/>
          </a:p>
        </p:txBody>
      </p:sp>
      <p:pic>
        <p:nvPicPr>
          <p:cNvPr id="7" name="Picture 6">
            <a:extLst>
              <a:ext uri="{FF2B5EF4-FFF2-40B4-BE49-F238E27FC236}">
                <a16:creationId xmlns:a16="http://schemas.microsoft.com/office/drawing/2014/main" id="{60FE57F9-6C05-784B-9646-461B0672BE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003" y="1853922"/>
            <a:ext cx="1022902" cy="325813"/>
          </a:xfrm>
          <a:prstGeom prst="rect">
            <a:avLst/>
          </a:prstGeom>
        </p:spPr>
      </p:pic>
      <p:sp>
        <p:nvSpPr>
          <p:cNvPr id="8" name="Rectangle 7">
            <a:extLst>
              <a:ext uri="{FF2B5EF4-FFF2-40B4-BE49-F238E27FC236}">
                <a16:creationId xmlns:a16="http://schemas.microsoft.com/office/drawing/2014/main" id="{2E38D95D-DE41-494D-BB76-C38E5170DF61}"/>
              </a:ext>
              <a:ext uri="{C183D7F6-B498-43B3-948B-1728B52AA6E4}">
                <adec:decorative xmlns:adec="http://schemas.microsoft.com/office/drawing/2017/decorative" val="1"/>
              </a:ext>
            </a:extLst>
          </p:cNvPr>
          <p:cNvSpPr/>
          <p:nvPr/>
        </p:nvSpPr>
        <p:spPr>
          <a:xfrm>
            <a:off x="4750905" y="1918253"/>
            <a:ext cx="1285462" cy="261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6632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295675"/>
            <a:ext cx="10515600" cy="1325563"/>
          </a:xfrm>
        </p:spPr>
        <p:txBody>
          <a:bodyPr>
            <a:normAutofit/>
          </a:bodyPr>
          <a:lstStyle/>
          <a:p>
            <a:r>
              <a:rPr lang="en-US" dirty="0">
                <a:solidFill>
                  <a:srgbClr val="3F395F"/>
                </a:solidFill>
              </a:rPr>
              <a:t>Select the “VIEW” Button to View More Information about a Message</a:t>
            </a:r>
          </a:p>
        </p:txBody>
      </p:sp>
      <p:pic>
        <p:nvPicPr>
          <p:cNvPr id="10" name="Picture 9" descr="Graphical user interface&#10;&#10;Description automatically generated">
            <a:extLst>
              <a:ext uri="{FF2B5EF4-FFF2-40B4-BE49-F238E27FC236}">
                <a16:creationId xmlns:a16="http://schemas.microsoft.com/office/drawing/2014/main" id="{3880BE3A-B4AB-F745-9945-ED4748690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69" y="1716008"/>
            <a:ext cx="11853350" cy="3953641"/>
          </a:xfrm>
          <a:prstGeom prst="rect">
            <a:avLst/>
          </a:prstGeom>
          <a:ln w="3175">
            <a:solidFill>
              <a:srgbClr val="000000"/>
            </a:solidFill>
          </a:ln>
        </p:spPr>
      </p:pic>
      <p:sp>
        <p:nvSpPr>
          <p:cNvPr id="11" name="Rectangle 10">
            <a:extLst>
              <a:ext uri="{FF2B5EF4-FFF2-40B4-BE49-F238E27FC236}">
                <a16:creationId xmlns:a16="http://schemas.microsoft.com/office/drawing/2014/main" id="{CE1412F4-93D3-A245-B9E2-8FB66021A4F3}"/>
              </a:ext>
              <a:ext uri="{C183D7F6-B498-43B3-948B-1728B52AA6E4}">
                <adec:decorative xmlns:adec="http://schemas.microsoft.com/office/drawing/2017/decorative" val="1"/>
              </a:ext>
            </a:extLst>
          </p:cNvPr>
          <p:cNvSpPr/>
          <p:nvPr/>
        </p:nvSpPr>
        <p:spPr>
          <a:xfrm>
            <a:off x="10505768" y="1793110"/>
            <a:ext cx="1306567" cy="18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6F49A22E-CEB0-9A4A-83C8-CEEC54505992}"/>
              </a:ext>
              <a:ext uri="{C183D7F6-B498-43B3-948B-1728B52AA6E4}">
                <adec:decorative xmlns:adec="http://schemas.microsoft.com/office/drawing/2017/decorative" val="1"/>
              </a:ext>
            </a:extLst>
          </p:cNvPr>
          <p:cNvCxnSpPr>
            <a:cxnSpLocks/>
          </p:cNvCxnSpPr>
          <p:nvPr/>
        </p:nvCxnSpPr>
        <p:spPr>
          <a:xfrm flipH="1">
            <a:off x="852537" y="3972630"/>
            <a:ext cx="327340" cy="343832"/>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3" name="Slide Number Placeholder 2">
            <a:extLst>
              <a:ext uri="{FF2B5EF4-FFF2-40B4-BE49-F238E27FC236}">
                <a16:creationId xmlns:a16="http://schemas.microsoft.com/office/drawing/2014/main" id="{265236A6-DAD2-0841-91ED-246B10D3324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34</a:t>
            </a:fld>
            <a:endParaRPr lang="en-US" dirty="0"/>
          </a:p>
        </p:txBody>
      </p:sp>
      <p:pic>
        <p:nvPicPr>
          <p:cNvPr id="7" name="Picture 6">
            <a:extLst>
              <a:ext uri="{FF2B5EF4-FFF2-40B4-BE49-F238E27FC236}">
                <a16:creationId xmlns:a16="http://schemas.microsoft.com/office/drawing/2014/main" id="{B2DA4C27-2F11-FC44-B82A-5A4B520517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576" y="2390640"/>
            <a:ext cx="1022902" cy="325813"/>
          </a:xfrm>
          <a:prstGeom prst="rect">
            <a:avLst/>
          </a:prstGeom>
        </p:spPr>
      </p:pic>
      <p:sp>
        <p:nvSpPr>
          <p:cNvPr id="8" name="Rectangle 7">
            <a:extLst>
              <a:ext uri="{FF2B5EF4-FFF2-40B4-BE49-F238E27FC236}">
                <a16:creationId xmlns:a16="http://schemas.microsoft.com/office/drawing/2014/main" id="{A0210003-0ED1-E84F-8100-64CB48B06E7E}"/>
              </a:ext>
              <a:ext uri="{C183D7F6-B498-43B3-948B-1728B52AA6E4}">
                <adec:decorative xmlns:adec="http://schemas.microsoft.com/office/drawing/2017/decorative" val="1"/>
              </a:ext>
            </a:extLst>
          </p:cNvPr>
          <p:cNvSpPr/>
          <p:nvPr/>
        </p:nvSpPr>
        <p:spPr>
          <a:xfrm>
            <a:off x="4800600" y="2454971"/>
            <a:ext cx="1285462" cy="261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148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616968" y="310524"/>
            <a:ext cx="10457969" cy="908543"/>
          </a:xfrm>
        </p:spPr>
        <p:txBody>
          <a:bodyPr>
            <a:normAutofit/>
          </a:bodyPr>
          <a:lstStyle/>
          <a:p>
            <a:r>
              <a:rPr lang="en-US" dirty="0">
                <a:solidFill>
                  <a:srgbClr val="3F395F"/>
                </a:solidFill>
              </a:rPr>
              <a:t>Next, the Message Properties Window Will Display</a:t>
            </a:r>
          </a:p>
        </p:txBody>
      </p:sp>
      <p:grpSp>
        <p:nvGrpSpPr>
          <p:cNvPr id="3" name="Group 2">
            <a:extLst>
              <a:ext uri="{FF2B5EF4-FFF2-40B4-BE49-F238E27FC236}">
                <a16:creationId xmlns:a16="http://schemas.microsoft.com/office/drawing/2014/main" id="{E6631DDD-0CD7-4E2E-A7DE-365460082241}"/>
              </a:ext>
              <a:ext uri="{C183D7F6-B498-43B3-948B-1728B52AA6E4}">
                <adec:decorative xmlns:adec="http://schemas.microsoft.com/office/drawing/2017/decorative" val="1"/>
              </a:ext>
            </a:extLst>
          </p:cNvPr>
          <p:cNvGrpSpPr/>
          <p:nvPr/>
        </p:nvGrpSpPr>
        <p:grpSpPr>
          <a:xfrm>
            <a:off x="246931" y="1793110"/>
            <a:ext cx="8960285" cy="4948740"/>
            <a:chOff x="1419085" y="1793110"/>
            <a:chExt cx="8960285" cy="4948740"/>
          </a:xfrm>
        </p:grpSpPr>
        <p:pic>
          <p:nvPicPr>
            <p:cNvPr id="9" name="Picture 8">
              <a:extLst>
                <a:ext uri="{FF2B5EF4-FFF2-40B4-BE49-F238E27FC236}">
                  <a16:creationId xmlns:a16="http://schemas.microsoft.com/office/drawing/2014/main" id="{77A7012B-B495-384C-9FC8-BE7D2432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085" y="1793110"/>
              <a:ext cx="8960285" cy="4948740"/>
            </a:xfrm>
            <a:prstGeom prst="rect">
              <a:avLst/>
            </a:prstGeom>
            <a:ln w="3175">
              <a:solidFill>
                <a:srgbClr val="000000"/>
              </a:solidFill>
            </a:ln>
          </p:spPr>
        </p:pic>
        <p:sp>
          <p:nvSpPr>
            <p:cNvPr id="13" name="Oval 12">
              <a:extLst>
                <a:ext uri="{FF2B5EF4-FFF2-40B4-BE49-F238E27FC236}">
                  <a16:creationId xmlns:a16="http://schemas.microsoft.com/office/drawing/2014/main" id="{00667768-9707-5043-8187-50DD67AEE901}"/>
                </a:ext>
              </a:extLst>
            </p:cNvPr>
            <p:cNvSpPr/>
            <p:nvPr/>
          </p:nvSpPr>
          <p:spPr>
            <a:xfrm>
              <a:off x="5778651" y="3567594"/>
              <a:ext cx="2478913" cy="183268"/>
            </a:xfrm>
            <a:prstGeom prst="ellipse">
              <a:avLst/>
            </a:prstGeom>
            <a:noFill/>
            <a:ln w="28575">
              <a:solidFill>
                <a:srgbClr val="ED3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2">
            <a:extLst>
              <a:ext uri="{FF2B5EF4-FFF2-40B4-BE49-F238E27FC236}">
                <a16:creationId xmlns:a16="http://schemas.microsoft.com/office/drawing/2014/main" id="{7E4CA19E-5BC7-2E47-8CE8-E0A669A558B4}"/>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35</a:t>
            </a:fld>
            <a:endParaRPr lang="en-US" dirty="0"/>
          </a:p>
        </p:txBody>
      </p:sp>
      <p:sp>
        <p:nvSpPr>
          <p:cNvPr id="10" name="Content Placeholder 18">
            <a:extLst>
              <a:ext uri="{FF2B5EF4-FFF2-40B4-BE49-F238E27FC236}">
                <a16:creationId xmlns:a16="http://schemas.microsoft.com/office/drawing/2014/main" id="{8D01EFEF-42F1-4002-881D-841A05DDE64B}"/>
              </a:ext>
            </a:extLst>
          </p:cNvPr>
          <p:cNvSpPr txBox="1">
            <a:spLocks/>
          </p:cNvSpPr>
          <p:nvPr/>
        </p:nvSpPr>
        <p:spPr>
          <a:xfrm>
            <a:off x="602901" y="1030047"/>
            <a:ext cx="11342168" cy="638083"/>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MVPS Transaction ID is a unique ID assigned to all messages or transactions</a:t>
            </a:r>
          </a:p>
        </p:txBody>
      </p:sp>
      <p:sp>
        <p:nvSpPr>
          <p:cNvPr id="12" name="TextBox 11">
            <a:extLst>
              <a:ext uri="{FF2B5EF4-FFF2-40B4-BE49-F238E27FC236}">
                <a16:creationId xmlns:a16="http://schemas.microsoft.com/office/drawing/2014/main" id="{A16394C9-CD86-4323-B014-0E0363FC860A}"/>
              </a:ext>
            </a:extLst>
          </p:cNvPr>
          <p:cNvSpPr txBox="1"/>
          <p:nvPr/>
        </p:nvSpPr>
        <p:spPr>
          <a:xfrm>
            <a:off x="8129116" y="2803942"/>
            <a:ext cx="3815953" cy="3813865"/>
          </a:xfrm>
          <a:prstGeom prst="rect">
            <a:avLst/>
          </a:prstGeom>
          <a:solidFill>
            <a:schemeClr val="bg2"/>
          </a:solidFill>
          <a:ln cmpd="dbl">
            <a:solidFill>
              <a:srgbClr val="000000"/>
            </a:solidFill>
          </a:ln>
        </p:spPr>
        <p:txBody>
          <a:bodyPr wrap="square" rtlCol="0">
            <a:spAutoFit/>
          </a:bodyPr>
          <a:lstStyle/>
          <a:p>
            <a:pPr marL="111125" lvl="1">
              <a:spcBef>
                <a:spcPts val="200"/>
              </a:spcBef>
              <a:spcAft>
                <a:spcPts val="0"/>
              </a:spcAft>
            </a:pPr>
            <a:r>
              <a:rPr lang="en-US" sz="2650" dirty="0">
                <a:solidFill>
                  <a:srgbClr val="000000"/>
                </a:solidFill>
                <a:cs typeface="Calibri" panose="020F0502020204030204" pitchFamily="34" charset="0"/>
              </a:rPr>
              <a:t>At the bottom, </a:t>
            </a:r>
            <a:r>
              <a:rPr lang="en-US" sz="2650" b="1" dirty="0">
                <a:solidFill>
                  <a:srgbClr val="000000"/>
                </a:solidFill>
                <a:cs typeface="Calibri" panose="020F0502020204030204" pitchFamily="34" charset="0"/>
              </a:rPr>
              <a:t>Message Output </a:t>
            </a:r>
            <a:r>
              <a:rPr lang="en-US" sz="2650" dirty="0">
                <a:solidFill>
                  <a:srgbClr val="000000"/>
                </a:solidFill>
                <a:cs typeface="Calibri" panose="020F0502020204030204" pitchFamily="34" charset="0"/>
              </a:rPr>
              <a:t>shows the raw message received.</a:t>
            </a:r>
          </a:p>
          <a:p>
            <a:pPr marL="111125" lvl="1">
              <a:spcBef>
                <a:spcPts val="200"/>
              </a:spcBef>
              <a:spcAft>
                <a:spcPts val="0"/>
              </a:spcAft>
            </a:pPr>
            <a:endParaRPr lang="en-US" sz="2650" dirty="0">
              <a:solidFill>
                <a:srgbClr val="000000"/>
              </a:solidFill>
              <a:cs typeface="Calibri" panose="020F0502020204030204" pitchFamily="34" charset="0"/>
            </a:endParaRPr>
          </a:p>
          <a:p>
            <a:pPr marL="111125" lvl="1">
              <a:spcBef>
                <a:spcPts val="200"/>
              </a:spcBef>
              <a:spcAft>
                <a:spcPts val="0"/>
              </a:spcAft>
            </a:pPr>
            <a:r>
              <a:rPr lang="en-US" sz="2650" dirty="0">
                <a:solidFill>
                  <a:srgbClr val="000000"/>
                </a:solidFill>
                <a:cs typeface="Calibri" panose="020F0502020204030204" pitchFamily="34" charset="0"/>
              </a:rPr>
              <a:t>Note: NBS master message content appears in the NETSS format and legacy HL7 is currently unavailable.</a:t>
            </a:r>
          </a:p>
        </p:txBody>
      </p:sp>
    </p:spTree>
    <p:extLst>
      <p:ext uri="{BB962C8B-B14F-4D97-AF65-F5344CB8AC3E}">
        <p14:creationId xmlns:p14="http://schemas.microsoft.com/office/powerpoint/2010/main" val="1286983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532435" y="295675"/>
            <a:ext cx="11169569" cy="1325563"/>
          </a:xfrm>
        </p:spPr>
        <p:txBody>
          <a:bodyPr>
            <a:normAutofit/>
          </a:bodyPr>
          <a:lstStyle/>
          <a:p>
            <a:r>
              <a:rPr lang="en-US" dirty="0">
                <a:solidFill>
                  <a:srgbClr val="3F395F"/>
                </a:solidFill>
              </a:rPr>
              <a:t>Select the “VIEW CASE” Button to View More Information about the Case</a:t>
            </a:r>
          </a:p>
        </p:txBody>
      </p:sp>
      <p:grpSp>
        <p:nvGrpSpPr>
          <p:cNvPr id="3" name="Group 2">
            <a:extLst>
              <a:ext uri="{FF2B5EF4-FFF2-40B4-BE49-F238E27FC236}">
                <a16:creationId xmlns:a16="http://schemas.microsoft.com/office/drawing/2014/main" id="{5E95F9BE-4F20-4B37-842C-12E8DBA8AAC3}"/>
              </a:ext>
              <a:ext uri="{C183D7F6-B498-43B3-948B-1728B52AA6E4}">
                <adec:decorative xmlns:adec="http://schemas.microsoft.com/office/drawing/2017/decorative" val="1"/>
              </a:ext>
            </a:extLst>
          </p:cNvPr>
          <p:cNvGrpSpPr/>
          <p:nvPr/>
        </p:nvGrpSpPr>
        <p:grpSpPr>
          <a:xfrm>
            <a:off x="1637076" y="1590172"/>
            <a:ext cx="8960285" cy="4948740"/>
            <a:chOff x="1515648" y="1509147"/>
            <a:chExt cx="8960285" cy="4948740"/>
          </a:xfrm>
        </p:grpSpPr>
        <p:pic>
          <p:nvPicPr>
            <p:cNvPr id="9" name="Picture 8">
              <a:extLst>
                <a:ext uri="{FF2B5EF4-FFF2-40B4-BE49-F238E27FC236}">
                  <a16:creationId xmlns:a16="http://schemas.microsoft.com/office/drawing/2014/main" id="{77A7012B-B495-384C-9FC8-BE7D2432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648" y="1509147"/>
              <a:ext cx="8960285" cy="4948740"/>
            </a:xfrm>
            <a:prstGeom prst="rect">
              <a:avLst/>
            </a:prstGeom>
            <a:ln w="3175">
              <a:solidFill>
                <a:srgbClr val="000000"/>
              </a:solidFill>
            </a:ln>
          </p:spPr>
        </p:pic>
        <p:cxnSp>
          <p:nvCxnSpPr>
            <p:cNvPr id="10" name="Straight Arrow Connector 9">
              <a:extLst>
                <a:ext uri="{FF2B5EF4-FFF2-40B4-BE49-F238E27FC236}">
                  <a16:creationId xmlns:a16="http://schemas.microsoft.com/office/drawing/2014/main" id="{32209516-0DED-7847-A7CB-777DEC83E868}"/>
                </a:ext>
              </a:extLst>
            </p:cNvPr>
            <p:cNvCxnSpPr>
              <a:cxnSpLocks/>
            </p:cNvCxnSpPr>
            <p:nvPr/>
          </p:nvCxnSpPr>
          <p:spPr>
            <a:xfrm flipH="1">
              <a:off x="9950248" y="1981785"/>
              <a:ext cx="327340" cy="343832"/>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grpSp>
      <p:sp>
        <p:nvSpPr>
          <p:cNvPr id="12" name="Slide Number Placeholder 2">
            <a:extLst>
              <a:ext uri="{FF2B5EF4-FFF2-40B4-BE49-F238E27FC236}">
                <a16:creationId xmlns:a16="http://schemas.microsoft.com/office/drawing/2014/main" id="{869A6628-36B4-A94A-8096-01DC8AB2E05C}"/>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36</a:t>
            </a:fld>
            <a:endParaRPr lang="en-US" dirty="0"/>
          </a:p>
        </p:txBody>
      </p:sp>
    </p:spTree>
    <p:extLst>
      <p:ext uri="{BB962C8B-B14F-4D97-AF65-F5344CB8AC3E}">
        <p14:creationId xmlns:p14="http://schemas.microsoft.com/office/powerpoint/2010/main" val="1164293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295675"/>
            <a:ext cx="10515600" cy="1325563"/>
          </a:xfrm>
        </p:spPr>
        <p:txBody>
          <a:bodyPr>
            <a:normAutofit/>
          </a:bodyPr>
          <a:lstStyle/>
          <a:p>
            <a:r>
              <a:rPr lang="en-US" dirty="0">
                <a:solidFill>
                  <a:srgbClr val="3F395F"/>
                </a:solidFill>
              </a:rPr>
              <a:t>Next, the Case Properties Window Will Display</a:t>
            </a:r>
          </a:p>
        </p:txBody>
      </p:sp>
      <p:pic>
        <p:nvPicPr>
          <p:cNvPr id="10" name="Picture 9" descr="Table&#10;&#10;Description automatically generated">
            <a:extLst>
              <a:ext uri="{FF2B5EF4-FFF2-40B4-BE49-F238E27FC236}">
                <a16:creationId xmlns:a16="http://schemas.microsoft.com/office/drawing/2014/main" id="{693CB5BA-0572-314E-9AB7-CEAAFF9B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61" y="1417639"/>
            <a:ext cx="10384077" cy="4689584"/>
          </a:xfrm>
          <a:prstGeom prst="rect">
            <a:avLst/>
          </a:prstGeom>
          <a:ln w="3175">
            <a:solidFill>
              <a:srgbClr val="000000"/>
            </a:solidFill>
          </a:ln>
        </p:spPr>
      </p:pic>
      <p:sp>
        <p:nvSpPr>
          <p:cNvPr id="12" name="Slide Number Placeholder 2">
            <a:extLst>
              <a:ext uri="{FF2B5EF4-FFF2-40B4-BE49-F238E27FC236}">
                <a16:creationId xmlns:a16="http://schemas.microsoft.com/office/drawing/2014/main" id="{CDB1442B-40BB-F74C-8F66-AE70254B5480}"/>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37</a:t>
            </a:fld>
            <a:endParaRPr lang="en-US" dirty="0"/>
          </a:p>
        </p:txBody>
      </p:sp>
    </p:spTree>
    <p:extLst>
      <p:ext uri="{BB962C8B-B14F-4D97-AF65-F5344CB8AC3E}">
        <p14:creationId xmlns:p14="http://schemas.microsoft.com/office/powerpoint/2010/main" val="3340949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200139"/>
            <a:ext cx="10515600" cy="1325563"/>
          </a:xfrm>
        </p:spPr>
        <p:txBody>
          <a:bodyPr>
            <a:normAutofit/>
          </a:bodyPr>
          <a:lstStyle/>
          <a:p>
            <a:r>
              <a:rPr lang="en-US" dirty="0">
                <a:solidFill>
                  <a:srgbClr val="3F395F"/>
                </a:solidFill>
              </a:rPr>
              <a:t>On the Case Properties Window, View the Message History for the Case</a:t>
            </a:r>
          </a:p>
        </p:txBody>
      </p:sp>
      <p:pic>
        <p:nvPicPr>
          <p:cNvPr id="10" name="Picture 9" descr="Table&#10;&#10;Description automatically generated">
            <a:extLst>
              <a:ext uri="{FF2B5EF4-FFF2-40B4-BE49-F238E27FC236}">
                <a16:creationId xmlns:a16="http://schemas.microsoft.com/office/drawing/2014/main" id="{693CB5BA-0572-314E-9AB7-CEAAFF9BD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61" y="1417639"/>
            <a:ext cx="10384077" cy="4689584"/>
          </a:xfrm>
          <a:prstGeom prst="rect">
            <a:avLst/>
          </a:prstGeom>
          <a:ln w="3175">
            <a:solidFill>
              <a:srgbClr val="000000"/>
            </a:solidFill>
          </a:ln>
        </p:spPr>
      </p:pic>
      <p:sp>
        <p:nvSpPr>
          <p:cNvPr id="7" name="TextBox 6">
            <a:extLst>
              <a:ext uri="{FF2B5EF4-FFF2-40B4-BE49-F238E27FC236}">
                <a16:creationId xmlns:a16="http://schemas.microsoft.com/office/drawing/2014/main" id="{E56435F2-A150-8B40-871D-8772FEF934BE}"/>
              </a:ext>
            </a:extLst>
          </p:cNvPr>
          <p:cNvSpPr txBox="1"/>
          <p:nvPr/>
        </p:nvSpPr>
        <p:spPr>
          <a:xfrm>
            <a:off x="4997541" y="2255227"/>
            <a:ext cx="6584858" cy="4101123"/>
          </a:xfrm>
          <a:prstGeom prst="rect">
            <a:avLst/>
          </a:prstGeom>
          <a:solidFill>
            <a:schemeClr val="bg2"/>
          </a:solidFill>
          <a:ln cmpd="dbl">
            <a:solidFill>
              <a:srgbClr val="000000"/>
            </a:solidFill>
          </a:ln>
        </p:spPr>
        <p:txBody>
          <a:bodyPr wrap="square" rtlCol="0">
            <a:spAutoFit/>
          </a:bodyPr>
          <a:lstStyle/>
          <a:p>
            <a:pPr lvl="1">
              <a:spcBef>
                <a:spcPts val="200"/>
              </a:spcBef>
              <a:spcAft>
                <a:spcPts val="0"/>
              </a:spcAft>
            </a:pPr>
            <a:r>
              <a:rPr lang="en-US" sz="2650" dirty="0">
                <a:solidFill>
                  <a:srgbClr val="000000"/>
                </a:solidFill>
                <a:cs typeface="Calibri" panose="020F0502020204030204" pitchFamily="34" charset="0"/>
              </a:rPr>
              <a:t>Current Flag column:</a:t>
            </a:r>
          </a:p>
          <a:p>
            <a:pPr lvl="1">
              <a:spcBef>
                <a:spcPts val="200"/>
              </a:spcBef>
              <a:spcAft>
                <a:spcPts val="0"/>
              </a:spcAft>
            </a:pPr>
            <a:endParaRPr lang="en-US" sz="1200" dirty="0">
              <a:solidFill>
                <a:srgbClr val="000000"/>
              </a:solidFill>
              <a:cs typeface="Calibri" panose="020F0502020204030204" pitchFamily="34" charset="0"/>
            </a:endParaRPr>
          </a:p>
          <a:p>
            <a:pPr marL="1371600" lvl="2" indent="-457200">
              <a:spcBef>
                <a:spcPts val="200"/>
              </a:spcBef>
              <a:spcAft>
                <a:spcPts val="0"/>
              </a:spcAft>
              <a:buClr>
                <a:srgbClr val="3F395F"/>
              </a:buClr>
              <a:buFont typeface="Arial" panose="020B0604020202020204" pitchFamily="34" charset="0"/>
              <a:buChar char="•"/>
            </a:pPr>
            <a:r>
              <a:rPr lang="en-US" sz="2650" dirty="0">
                <a:solidFill>
                  <a:srgbClr val="000000"/>
                </a:solidFill>
                <a:cs typeface="Calibri" panose="020F0502020204030204" pitchFamily="34" charset="0"/>
              </a:rPr>
              <a:t>“Y” (current valid message)</a:t>
            </a:r>
          </a:p>
          <a:p>
            <a:pPr marL="1371600" lvl="2" indent="-457200">
              <a:spcBef>
                <a:spcPts val="200"/>
              </a:spcBef>
              <a:spcAft>
                <a:spcPts val="0"/>
              </a:spcAft>
              <a:buClr>
                <a:srgbClr val="3F395F"/>
              </a:buClr>
              <a:buFont typeface="Arial" panose="020B0604020202020204" pitchFamily="34" charset="0"/>
              <a:buChar char="•"/>
            </a:pPr>
            <a:r>
              <a:rPr lang="en-US" sz="2650" dirty="0">
                <a:solidFill>
                  <a:srgbClr val="000000"/>
                </a:solidFill>
                <a:cs typeface="Calibri" panose="020F0502020204030204" pitchFamily="34" charset="0"/>
              </a:rPr>
              <a:t>“N” (non-current valid message)</a:t>
            </a:r>
          </a:p>
          <a:p>
            <a:pPr marL="1371600" lvl="2" indent="-457200">
              <a:spcBef>
                <a:spcPts val="200"/>
              </a:spcBef>
              <a:spcAft>
                <a:spcPts val="0"/>
              </a:spcAft>
              <a:buClr>
                <a:srgbClr val="3F395F"/>
              </a:buClr>
              <a:buFont typeface="Arial" panose="020B0604020202020204" pitchFamily="34" charset="0"/>
              <a:buChar char="•"/>
            </a:pPr>
            <a:r>
              <a:rPr lang="en-US" sz="2650" dirty="0">
                <a:solidFill>
                  <a:srgbClr val="000000"/>
                </a:solidFill>
                <a:cs typeface="Calibri" panose="020F0502020204030204" pitchFamily="34" charset="0"/>
              </a:rPr>
              <a:t>“E” (errored message) </a:t>
            </a:r>
          </a:p>
          <a:p>
            <a:pPr lvl="2">
              <a:spcBef>
                <a:spcPts val="200"/>
              </a:spcBef>
              <a:spcAft>
                <a:spcPts val="0"/>
              </a:spcAft>
              <a:buClr>
                <a:srgbClr val="00879D"/>
              </a:buClr>
            </a:pPr>
            <a:endParaRPr lang="en-US" sz="2650" dirty="0">
              <a:solidFill>
                <a:srgbClr val="000000"/>
              </a:solidFill>
              <a:cs typeface="Calibri" panose="020F0502020204030204" pitchFamily="34" charset="0"/>
            </a:endParaRPr>
          </a:p>
          <a:p>
            <a:pPr marL="461963" lvl="2">
              <a:spcBef>
                <a:spcPts val="200"/>
              </a:spcBef>
              <a:spcAft>
                <a:spcPts val="0"/>
              </a:spcAft>
              <a:buClr>
                <a:srgbClr val="00879D"/>
              </a:buClr>
            </a:pPr>
            <a:r>
              <a:rPr lang="en-US" sz="2650" dirty="0">
                <a:solidFill>
                  <a:srgbClr val="000000"/>
                </a:solidFill>
                <a:cs typeface="Calibri" panose="020F0502020204030204" pitchFamily="34" charset="0"/>
              </a:rPr>
              <a:t>Note: If the message with the highest sequence number is “E,” then the latest update for the case did not process successfully.</a:t>
            </a:r>
          </a:p>
        </p:txBody>
      </p:sp>
      <p:sp>
        <p:nvSpPr>
          <p:cNvPr id="9" name="Slide Number Placeholder 2">
            <a:extLst>
              <a:ext uri="{FF2B5EF4-FFF2-40B4-BE49-F238E27FC236}">
                <a16:creationId xmlns:a16="http://schemas.microsoft.com/office/drawing/2014/main" id="{E79055DD-E1BF-E84F-8723-CFD04EBD7264}"/>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38</a:t>
            </a:fld>
            <a:endParaRPr lang="en-US" dirty="0"/>
          </a:p>
        </p:txBody>
      </p:sp>
    </p:spTree>
    <p:extLst>
      <p:ext uri="{BB962C8B-B14F-4D97-AF65-F5344CB8AC3E}">
        <p14:creationId xmlns:p14="http://schemas.microsoft.com/office/powerpoint/2010/main" val="658002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is screen capture highlights the Errors &amp; Warning link on the Left Menu Bar">
            <a:extLst>
              <a:ext uri="{FF2B5EF4-FFF2-40B4-BE49-F238E27FC236}">
                <a16:creationId xmlns:a16="http://schemas.microsoft.com/office/drawing/2014/main" id="{CDF09810-6822-F54E-9E3F-8A8CF4C25974}"/>
              </a:ext>
            </a:extLst>
          </p:cNvPr>
          <p:cNvPicPr>
            <a:picLocks noChangeAspect="1"/>
          </p:cNvPicPr>
          <p:nvPr/>
        </p:nvPicPr>
        <p:blipFill>
          <a:blip r:embed="rId2"/>
          <a:stretch>
            <a:fillRect/>
          </a:stretch>
        </p:blipFill>
        <p:spPr>
          <a:xfrm>
            <a:off x="4712179" y="1873170"/>
            <a:ext cx="2717610" cy="4114800"/>
          </a:xfrm>
          <a:prstGeom prst="rect">
            <a:avLst/>
          </a:prstGeom>
        </p:spPr>
      </p:pic>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lstStyle/>
          <a:p>
            <a:r>
              <a:rPr lang="en-US" dirty="0">
                <a:solidFill>
                  <a:srgbClr val="3F395F"/>
                </a:solidFill>
              </a:rPr>
              <a:t>Use the Left Menu Bar to Navigate to the Errors &amp; Warnings Page</a:t>
            </a:r>
          </a:p>
        </p:txBody>
      </p:sp>
      <p:sp>
        <p:nvSpPr>
          <p:cNvPr id="6" name="Oval 5">
            <a:extLst>
              <a:ext uri="{FF2B5EF4-FFF2-40B4-BE49-F238E27FC236}">
                <a16:creationId xmlns:a16="http://schemas.microsoft.com/office/drawing/2014/main" id="{B69720B1-A73A-B84B-B598-FEA41B9FD5F0}"/>
              </a:ext>
              <a:ext uri="{C183D7F6-B498-43B3-948B-1728B52AA6E4}">
                <adec:decorative xmlns:adec="http://schemas.microsoft.com/office/drawing/2017/decorative" val="1"/>
              </a:ext>
            </a:extLst>
          </p:cNvPr>
          <p:cNvSpPr/>
          <p:nvPr/>
        </p:nvSpPr>
        <p:spPr>
          <a:xfrm>
            <a:off x="4745683" y="3616309"/>
            <a:ext cx="2592666" cy="57372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CBFC7225-D656-2540-97FE-7928B3116264}"/>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39</a:t>
            </a:fld>
            <a:endParaRPr lang="en-US" dirty="0"/>
          </a:p>
        </p:txBody>
      </p:sp>
    </p:spTree>
    <p:extLst>
      <p:ext uri="{BB962C8B-B14F-4D97-AF65-F5344CB8AC3E}">
        <p14:creationId xmlns:p14="http://schemas.microsoft.com/office/powerpoint/2010/main" val="787185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descr="This map shows COVID-19 HL7 Data Implementation In-Progress Status as of 8/10/2021">
            <a:extLst>
              <a:ext uri="{FF2B5EF4-FFF2-40B4-BE49-F238E27FC236}">
                <a16:creationId xmlns:a16="http://schemas.microsoft.com/office/drawing/2014/main" id="{016248AB-92C4-421F-8747-17C94E0A4F92}"/>
              </a:ext>
            </a:extLst>
          </p:cNvPr>
          <p:cNvSpPr>
            <a:spLocks noGrp="1"/>
          </p:cNvSpPr>
          <p:nvPr>
            <p:ph sz="quarter" idx="10"/>
          </p:nvPr>
        </p:nvSpPr>
        <p:spPr>
          <a:xfrm>
            <a:off x="576263" y="787400"/>
            <a:ext cx="10435726" cy="4530725"/>
          </a:xfrm>
        </p:spPr>
        <p:txBody>
          <a:bodyPr>
            <a:normAutofit/>
          </a:bodyPr>
          <a:lstStyle/>
          <a:p>
            <a:pPr marL="623887" lvl="3" indent="0">
              <a:buNone/>
            </a:pPr>
            <a:endParaRPr lang="en-US" dirty="0"/>
          </a:p>
          <a:p>
            <a:pPr marL="0" lvl="1" indent="0">
              <a:buNone/>
            </a:pPr>
            <a:endParaRPr lang="en-US" dirty="0"/>
          </a:p>
        </p:txBody>
      </p:sp>
      <p:pic>
        <p:nvPicPr>
          <p:cNvPr id="6" name="Picture 5" descr="This map shows COVID-19 HL7 Data Implementation In-Progress Status as of 8/10/2021.&#10;&#10;As of August 10, 2021 we now have jurisdictions in various stages of implementing GenV2 for COVID-19, the modified COVID-19 MMG which ONLY includes Vaccine data (referred to as COVID Lite), and the full MMG. &#10;&#10;The map shown here is restricted to COVID-19 case reports sent through HL7 and shows the highest level of guide achievement for jurisdictions.&#10;&#10;Utah, Kansas, and Idaho (in bright green) previously sending GenV2 messages are now sending the full MMG which includes vaccine data. &#10;&#10;Currently, NJ and GA are new to onboarding COVID Lite. Note: Onboarding packages have been received from IL. They plan to move into onboarding process soon. &#10;&#10;We now have 29 jurisdictions (shown in light green) sending COVID-19 data via GenV2 and 2 additional jurisdiction (shown in lite blue, TX &amp; CNMI) currently onboarding GenV2 for COVID-19.  We currently, have 2 jurisdictions (shown in dark blue, KY &amp; AK) currently onboarding the COVID-19 MMG. Additionally, we currently have 2 jurisdictions (shown in medium blue, NJ &amp; GA) currently onboarding COVID Lite&#10;&#10;Not show on the map are states participating in cohorts that started in February of 2021. &#10;&#10;We have 6 NBS states working on the full MMG (AL, ME, MS, NE, TN, VA). Another non-NBS cohort involves 2 states currently sending COVID-19 using GenV2. FL and IL are working on COVID Lite and Oregon the full MMG (all of which currently send data to CDC via GenV2).  &#10;&#10;&#10;&#10;&#10;&#10;">
            <a:extLst>
              <a:ext uri="{FF2B5EF4-FFF2-40B4-BE49-F238E27FC236}">
                <a16:creationId xmlns:a16="http://schemas.microsoft.com/office/drawing/2014/main" id="{8E9958F5-C2EB-4EB6-95F5-0F7C70D95D13}"/>
              </a:ext>
            </a:extLst>
          </p:cNvPr>
          <p:cNvPicPr>
            <a:picLocks noChangeAspect="1"/>
          </p:cNvPicPr>
          <p:nvPr/>
        </p:nvPicPr>
        <p:blipFill>
          <a:blip r:embed="rId3"/>
          <a:stretch>
            <a:fillRect/>
          </a:stretch>
        </p:blipFill>
        <p:spPr>
          <a:xfrm>
            <a:off x="1090670" y="363557"/>
            <a:ext cx="9573658" cy="6125378"/>
          </a:xfrm>
          <a:prstGeom prst="rect">
            <a:avLst/>
          </a:prstGeom>
        </p:spPr>
      </p:pic>
      <p:pic>
        <p:nvPicPr>
          <p:cNvPr id="9" name="Picture 2">
            <a:extLst>
              <a:ext uri="{FF2B5EF4-FFF2-40B4-BE49-F238E27FC236}">
                <a16:creationId xmlns:a16="http://schemas.microsoft.com/office/drawing/2014/main" id="{86BAF782-8700-46CC-8F2E-F75410D7466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4253" y="5550954"/>
            <a:ext cx="1409442" cy="80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1BF3EB-697D-9442-BFA4-921B4E2B32E7}"/>
              </a:ext>
            </a:extLst>
          </p:cNvPr>
          <p:cNvSpPr>
            <a:spLocks noGrp="1"/>
          </p:cNvSpPr>
          <p:nvPr>
            <p:ph type="title" idx="4294967295"/>
          </p:nvPr>
        </p:nvSpPr>
        <p:spPr>
          <a:xfrm>
            <a:off x="838200" y="86833"/>
            <a:ext cx="10515600" cy="1325563"/>
          </a:xfrm>
        </p:spPr>
        <p:txBody>
          <a:bodyPr>
            <a:normAutofit/>
          </a:bodyPr>
          <a:lstStyle/>
          <a:p>
            <a:r>
              <a:rPr lang="en-US" sz="800" dirty="0">
                <a:solidFill>
                  <a:schemeClr val="bg1"/>
                </a:solidFill>
              </a:rPr>
              <a:t>COVID-19</a:t>
            </a:r>
            <a:r>
              <a:rPr lang="en-US" sz="800" baseline="0" dirty="0">
                <a:solidFill>
                  <a:schemeClr val="bg1"/>
                </a:solidFill>
              </a:rPr>
              <a:t> HL7 Data Implementation In-Progress Status, 8/10/21</a:t>
            </a:r>
            <a:endParaRPr lang="en-US" sz="800" dirty="0">
              <a:solidFill>
                <a:schemeClr val="bg1"/>
              </a:solidFill>
            </a:endParaRPr>
          </a:p>
        </p:txBody>
      </p:sp>
      <p:sp>
        <p:nvSpPr>
          <p:cNvPr id="3" name="TextBox 2">
            <a:extLst>
              <a:ext uri="{FF2B5EF4-FFF2-40B4-BE49-F238E27FC236}">
                <a16:creationId xmlns:a16="http://schemas.microsoft.com/office/drawing/2014/main" id="{02898219-DC9F-41AD-BADD-4E60C909DB14}"/>
              </a:ext>
            </a:extLst>
          </p:cNvPr>
          <p:cNvSpPr txBox="1"/>
          <p:nvPr/>
        </p:nvSpPr>
        <p:spPr>
          <a:xfrm>
            <a:off x="267854" y="6488935"/>
            <a:ext cx="4257963" cy="261610"/>
          </a:xfrm>
          <a:prstGeom prst="rect">
            <a:avLst/>
          </a:prstGeom>
          <a:noFill/>
        </p:spPr>
        <p:txBody>
          <a:bodyPr wrap="square" rtlCol="0">
            <a:spAutoFit/>
          </a:bodyPr>
          <a:lstStyle/>
          <a:p>
            <a:r>
              <a:rPr lang="en-US" sz="1100" dirty="0"/>
              <a:t>COVID-19: Coronavirus Disease 2019</a:t>
            </a:r>
          </a:p>
        </p:txBody>
      </p:sp>
    </p:spTree>
    <p:extLst>
      <p:ext uri="{BB962C8B-B14F-4D97-AF65-F5344CB8AC3E}">
        <p14:creationId xmlns:p14="http://schemas.microsoft.com/office/powerpoint/2010/main" val="3395643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295675"/>
            <a:ext cx="10515600" cy="1325563"/>
          </a:xfrm>
        </p:spPr>
        <p:txBody>
          <a:bodyPr>
            <a:noAutofit/>
          </a:bodyPr>
          <a:lstStyle/>
          <a:p>
            <a:r>
              <a:rPr lang="en-US" dirty="0">
                <a:solidFill>
                  <a:srgbClr val="3F395F"/>
                </a:solidFill>
              </a:rPr>
              <a:t>What is an Error or Warning?</a:t>
            </a:r>
          </a:p>
        </p:txBody>
      </p:sp>
      <p:sp>
        <p:nvSpPr>
          <p:cNvPr id="9" name="Content Placeholder 18">
            <a:extLst>
              <a:ext uri="{FF2B5EF4-FFF2-40B4-BE49-F238E27FC236}">
                <a16:creationId xmlns:a16="http://schemas.microsoft.com/office/drawing/2014/main" id="{2ADA89CF-2C83-2544-BBA4-6AFD8675D1C5}"/>
              </a:ext>
            </a:extLst>
          </p:cNvPr>
          <p:cNvSpPr txBox="1">
            <a:spLocks/>
          </p:cNvSpPr>
          <p:nvPr/>
        </p:nvSpPr>
        <p:spPr>
          <a:xfrm>
            <a:off x="836612" y="1441953"/>
            <a:ext cx="10753503"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MVPS performs structural, vocabulary, and business rule validations on messages</a:t>
            </a:r>
          </a:p>
          <a:p>
            <a:pPr lvl="1">
              <a:lnSpc>
                <a:spcPct val="100000"/>
              </a:lnSpc>
              <a:spcBef>
                <a:spcPts val="1200"/>
              </a:spcBef>
            </a:pPr>
            <a:r>
              <a:rPr lang="en-US" dirty="0"/>
              <a:t>When a validation check fails, MVPS issues an error or warning </a:t>
            </a:r>
          </a:p>
          <a:p>
            <a:pPr lvl="1">
              <a:lnSpc>
                <a:spcPct val="100000"/>
              </a:lnSpc>
              <a:spcBef>
                <a:spcPts val="1200"/>
              </a:spcBef>
            </a:pPr>
            <a:r>
              <a:rPr lang="en-US" dirty="0"/>
              <a:t>An error occurs when:</a:t>
            </a:r>
          </a:p>
          <a:p>
            <a:pPr lvl="2">
              <a:lnSpc>
                <a:spcPct val="100000"/>
              </a:lnSpc>
            </a:pPr>
            <a:r>
              <a:rPr lang="en-US" dirty="0"/>
              <a:t>Required data elements are missing or invalid.</a:t>
            </a:r>
          </a:p>
          <a:p>
            <a:pPr lvl="2">
              <a:lnSpc>
                <a:spcPct val="100000"/>
              </a:lnSpc>
            </a:pPr>
            <a:r>
              <a:rPr lang="en-US" dirty="0"/>
              <a:t>There are major systematic issues that cause the messages to be unreadable by MVPS.</a:t>
            </a:r>
          </a:p>
          <a:p>
            <a:pPr lvl="2">
              <a:lnSpc>
                <a:spcPct val="100000"/>
              </a:lnSpc>
            </a:pPr>
            <a:r>
              <a:rPr lang="en-US" dirty="0"/>
              <a:t>The data received do not make sense.</a:t>
            </a:r>
          </a:p>
        </p:txBody>
      </p:sp>
      <p:sp>
        <p:nvSpPr>
          <p:cNvPr id="7" name="Slide Number Placeholder 2">
            <a:extLst>
              <a:ext uri="{FF2B5EF4-FFF2-40B4-BE49-F238E27FC236}">
                <a16:creationId xmlns:a16="http://schemas.microsoft.com/office/drawing/2014/main" id="{A340104B-C3F2-6C4E-AD6C-56A45C68FE99}"/>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40</a:t>
            </a:fld>
            <a:endParaRPr lang="en-US" dirty="0"/>
          </a:p>
        </p:txBody>
      </p:sp>
    </p:spTree>
    <p:extLst>
      <p:ext uri="{BB962C8B-B14F-4D97-AF65-F5344CB8AC3E}">
        <p14:creationId xmlns:p14="http://schemas.microsoft.com/office/powerpoint/2010/main" val="350087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295675"/>
            <a:ext cx="10515600" cy="1325563"/>
          </a:xfrm>
        </p:spPr>
        <p:txBody>
          <a:bodyPr>
            <a:noAutofit/>
          </a:bodyPr>
          <a:lstStyle/>
          <a:p>
            <a:r>
              <a:rPr lang="en-US" dirty="0">
                <a:solidFill>
                  <a:srgbClr val="3F395F"/>
                </a:solidFill>
              </a:rPr>
              <a:t>Difference between an Error and Warning</a:t>
            </a:r>
          </a:p>
        </p:txBody>
      </p:sp>
      <p:sp>
        <p:nvSpPr>
          <p:cNvPr id="9" name="Content Placeholder 18">
            <a:extLst>
              <a:ext uri="{FF2B5EF4-FFF2-40B4-BE49-F238E27FC236}">
                <a16:creationId xmlns:a16="http://schemas.microsoft.com/office/drawing/2014/main" id="{2ADA89CF-2C83-2544-BBA4-6AFD8675D1C5}"/>
              </a:ext>
            </a:extLst>
          </p:cNvPr>
          <p:cNvSpPr txBox="1">
            <a:spLocks/>
          </p:cNvSpPr>
          <p:nvPr/>
        </p:nvSpPr>
        <p:spPr>
          <a:xfrm>
            <a:off x="836612" y="1441953"/>
            <a:ext cx="10753503" cy="5120372"/>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An error: </a:t>
            </a:r>
          </a:p>
          <a:p>
            <a:pPr lvl="2">
              <a:lnSpc>
                <a:spcPct val="100000"/>
              </a:lnSpc>
              <a:spcBef>
                <a:spcPts val="1200"/>
              </a:spcBef>
            </a:pPr>
            <a:r>
              <a:rPr lang="en-US" dirty="0"/>
              <a:t>Stops the processing of a message (will not be updated in the MVPS database or provisioned to CDC programs) </a:t>
            </a:r>
          </a:p>
          <a:p>
            <a:pPr lvl="2">
              <a:lnSpc>
                <a:spcPct val="100000"/>
              </a:lnSpc>
              <a:spcBef>
                <a:spcPts val="1200"/>
              </a:spcBef>
            </a:pPr>
            <a:r>
              <a:rPr lang="en-US" dirty="0"/>
              <a:t>Should be corrected by transmitting an amended update message</a:t>
            </a:r>
            <a:endParaRPr lang="en-US" b="1" dirty="0"/>
          </a:p>
          <a:p>
            <a:pPr lvl="1">
              <a:lnSpc>
                <a:spcPct val="100000"/>
              </a:lnSpc>
              <a:spcBef>
                <a:spcPts val="1200"/>
              </a:spcBef>
            </a:pPr>
            <a:r>
              <a:rPr lang="en-US" dirty="0"/>
              <a:t>A warning: </a:t>
            </a:r>
          </a:p>
          <a:p>
            <a:pPr lvl="2">
              <a:lnSpc>
                <a:spcPct val="100000"/>
              </a:lnSpc>
            </a:pPr>
            <a:r>
              <a:rPr lang="en-US" dirty="0"/>
              <a:t>Is caused by less severe issues, such as an invalid value in a field that is not required</a:t>
            </a:r>
          </a:p>
          <a:p>
            <a:pPr lvl="2">
              <a:lnSpc>
                <a:spcPct val="100000"/>
              </a:lnSpc>
            </a:pPr>
            <a:r>
              <a:rPr lang="en-US" dirty="0"/>
              <a:t>Provides useful information to the sender about data quality and does not prevent the processing of a message or the provisioning of data to CDC programs</a:t>
            </a:r>
          </a:p>
        </p:txBody>
      </p:sp>
      <p:sp>
        <p:nvSpPr>
          <p:cNvPr id="10" name="Slide Number Placeholder 2">
            <a:extLst>
              <a:ext uri="{FF2B5EF4-FFF2-40B4-BE49-F238E27FC236}">
                <a16:creationId xmlns:a16="http://schemas.microsoft.com/office/drawing/2014/main" id="{D1B00BEC-2692-1A4B-A0C4-9C6AEC958239}"/>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41</a:t>
            </a:fld>
            <a:endParaRPr lang="en-US" dirty="0"/>
          </a:p>
        </p:txBody>
      </p:sp>
    </p:spTree>
    <p:extLst>
      <p:ext uri="{BB962C8B-B14F-4D97-AF65-F5344CB8AC3E}">
        <p14:creationId xmlns:p14="http://schemas.microsoft.com/office/powerpoint/2010/main" val="3180718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9788" y="405403"/>
            <a:ext cx="10515600" cy="1325563"/>
          </a:xfrm>
        </p:spPr>
        <p:txBody>
          <a:bodyPr>
            <a:noAutofit/>
          </a:bodyPr>
          <a:lstStyle/>
          <a:p>
            <a:r>
              <a:rPr lang="en-US" dirty="0">
                <a:solidFill>
                  <a:srgbClr val="3F395F"/>
                </a:solidFill>
              </a:rPr>
              <a:t>View the Data by Errors or Warnings across All Conditions on the Errors &amp; Warnings Page</a:t>
            </a:r>
          </a:p>
        </p:txBody>
      </p:sp>
      <p:pic>
        <p:nvPicPr>
          <p:cNvPr id="7" name="Picture 6" descr="Graphical user interface, text, application, email&#10;&#10;Description automatically generated">
            <a:extLst>
              <a:ext uri="{FF2B5EF4-FFF2-40B4-BE49-F238E27FC236}">
                <a16:creationId xmlns:a16="http://schemas.microsoft.com/office/drawing/2014/main" id="{2E88945F-4887-2347-BCBF-EE91FB843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17" y="2258714"/>
            <a:ext cx="11756366" cy="2955972"/>
          </a:xfrm>
          <a:prstGeom prst="rect">
            <a:avLst/>
          </a:prstGeom>
          <a:ln w="3175">
            <a:solidFill>
              <a:srgbClr val="000000"/>
            </a:solidFill>
          </a:ln>
        </p:spPr>
      </p:pic>
      <p:sp>
        <p:nvSpPr>
          <p:cNvPr id="9" name="Slide Number Placeholder 2">
            <a:extLst>
              <a:ext uri="{FF2B5EF4-FFF2-40B4-BE49-F238E27FC236}">
                <a16:creationId xmlns:a16="http://schemas.microsoft.com/office/drawing/2014/main" id="{D4605C5E-3321-374A-829A-73B67998D780}"/>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42</a:t>
            </a:fld>
            <a:endParaRPr lang="en-US" dirty="0"/>
          </a:p>
        </p:txBody>
      </p:sp>
      <p:sp>
        <p:nvSpPr>
          <p:cNvPr id="3" name="Rectangle 2">
            <a:extLst>
              <a:ext uri="{FF2B5EF4-FFF2-40B4-BE49-F238E27FC236}">
                <a16:creationId xmlns:a16="http://schemas.microsoft.com/office/drawing/2014/main" id="{9DDF6F07-17B7-F947-B60C-C42DDD027F78}"/>
              </a:ext>
              <a:ext uri="{C183D7F6-B498-43B3-948B-1728B52AA6E4}">
                <adec:decorative xmlns:adec="http://schemas.microsoft.com/office/drawing/2017/decorative" val="1"/>
              </a:ext>
            </a:extLst>
          </p:cNvPr>
          <p:cNvSpPr/>
          <p:nvPr/>
        </p:nvSpPr>
        <p:spPr>
          <a:xfrm>
            <a:off x="10390021" y="2307888"/>
            <a:ext cx="1306567" cy="24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B6A91-E4D2-4C44-A229-C09D91914F25}"/>
              </a:ext>
              <a:ext uri="{C183D7F6-B498-43B3-948B-1728B52AA6E4}">
                <adec:decorative xmlns:adec="http://schemas.microsoft.com/office/drawing/2017/decorative" val="1"/>
              </a:ext>
            </a:extLst>
          </p:cNvPr>
          <p:cNvSpPr/>
          <p:nvPr/>
        </p:nvSpPr>
        <p:spPr>
          <a:xfrm>
            <a:off x="2256187" y="2842590"/>
            <a:ext cx="1194371" cy="474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2CAE02D-2B90-084D-B57B-DE27D2C988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17" y="2791581"/>
            <a:ext cx="869087" cy="453436"/>
          </a:xfrm>
          <a:prstGeom prst="rect">
            <a:avLst/>
          </a:prstGeom>
        </p:spPr>
      </p:pic>
    </p:spTree>
    <p:extLst>
      <p:ext uri="{BB962C8B-B14F-4D97-AF65-F5344CB8AC3E}">
        <p14:creationId xmlns:p14="http://schemas.microsoft.com/office/powerpoint/2010/main" val="2355104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08383" y="413786"/>
            <a:ext cx="10515600" cy="1325563"/>
          </a:xfrm>
        </p:spPr>
        <p:txBody>
          <a:bodyPr>
            <a:noAutofit/>
          </a:bodyPr>
          <a:lstStyle/>
          <a:p>
            <a:r>
              <a:rPr lang="en-US" dirty="0">
                <a:solidFill>
                  <a:srgbClr val="3F395F"/>
                </a:solidFill>
              </a:rPr>
              <a:t>Select the “VIEW” Button next to an Error or Warning to View More Information</a:t>
            </a:r>
          </a:p>
        </p:txBody>
      </p:sp>
      <p:pic>
        <p:nvPicPr>
          <p:cNvPr id="7" name="Picture 6" descr="Graphical user interface, text, application, email&#10;&#10;Description automatically generated">
            <a:extLst>
              <a:ext uri="{FF2B5EF4-FFF2-40B4-BE49-F238E27FC236}">
                <a16:creationId xmlns:a16="http://schemas.microsoft.com/office/drawing/2014/main" id="{2E88945F-4887-2347-BCBF-EE91FB843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17" y="2261318"/>
            <a:ext cx="11756366" cy="2955972"/>
          </a:xfrm>
          <a:prstGeom prst="rect">
            <a:avLst/>
          </a:prstGeom>
          <a:ln w="3175">
            <a:solidFill>
              <a:srgbClr val="000000"/>
            </a:solidFill>
          </a:ln>
        </p:spPr>
      </p:pic>
      <p:cxnSp>
        <p:nvCxnSpPr>
          <p:cNvPr id="9" name="Straight Arrow Connector 8">
            <a:extLst>
              <a:ext uri="{FF2B5EF4-FFF2-40B4-BE49-F238E27FC236}">
                <a16:creationId xmlns:a16="http://schemas.microsoft.com/office/drawing/2014/main" id="{F186E1D6-E103-114B-9466-32137CA399D5}"/>
              </a:ext>
              <a:ext uri="{C183D7F6-B498-43B3-948B-1728B52AA6E4}">
                <adec:decorative xmlns:adec="http://schemas.microsoft.com/office/drawing/2017/decorative" val="1"/>
              </a:ext>
            </a:extLst>
          </p:cNvPr>
          <p:cNvCxnSpPr>
            <a:cxnSpLocks/>
          </p:cNvCxnSpPr>
          <p:nvPr/>
        </p:nvCxnSpPr>
        <p:spPr>
          <a:xfrm flipH="1">
            <a:off x="838200" y="4380295"/>
            <a:ext cx="222770" cy="475623"/>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0" name="Slide Number Placeholder 2">
            <a:extLst>
              <a:ext uri="{FF2B5EF4-FFF2-40B4-BE49-F238E27FC236}">
                <a16:creationId xmlns:a16="http://schemas.microsoft.com/office/drawing/2014/main" id="{47549B74-AAEA-9944-B2FC-7CA5BE4EAB3D}"/>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43</a:t>
            </a:fld>
            <a:endParaRPr lang="en-US" dirty="0"/>
          </a:p>
        </p:txBody>
      </p:sp>
      <p:sp>
        <p:nvSpPr>
          <p:cNvPr id="11" name="Rectangle 10">
            <a:extLst>
              <a:ext uri="{FF2B5EF4-FFF2-40B4-BE49-F238E27FC236}">
                <a16:creationId xmlns:a16="http://schemas.microsoft.com/office/drawing/2014/main" id="{56AB5532-408F-5C44-B352-81384623E28C}"/>
              </a:ext>
              <a:ext uri="{C183D7F6-B498-43B3-948B-1728B52AA6E4}">
                <adec:decorative xmlns:adec="http://schemas.microsoft.com/office/drawing/2017/decorative" val="1"/>
              </a:ext>
            </a:extLst>
          </p:cNvPr>
          <p:cNvSpPr/>
          <p:nvPr/>
        </p:nvSpPr>
        <p:spPr>
          <a:xfrm>
            <a:off x="10390021" y="2299275"/>
            <a:ext cx="1306567" cy="24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BA33C3E-D260-8D47-A7DB-C346486FACD5}"/>
              </a:ext>
              <a:ext uri="{C183D7F6-B498-43B3-948B-1728B52AA6E4}">
                <adec:decorative xmlns:adec="http://schemas.microsoft.com/office/drawing/2017/decorative" val="1"/>
              </a:ext>
            </a:extLst>
          </p:cNvPr>
          <p:cNvSpPr/>
          <p:nvPr/>
        </p:nvSpPr>
        <p:spPr>
          <a:xfrm>
            <a:off x="2266126" y="2822445"/>
            <a:ext cx="1194371" cy="474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0234770-6E67-BD4B-BB21-17472B9714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17" y="2793732"/>
            <a:ext cx="869087" cy="453436"/>
          </a:xfrm>
          <a:prstGeom prst="rect">
            <a:avLst/>
          </a:prstGeom>
        </p:spPr>
      </p:pic>
    </p:spTree>
    <p:extLst>
      <p:ext uri="{BB962C8B-B14F-4D97-AF65-F5344CB8AC3E}">
        <p14:creationId xmlns:p14="http://schemas.microsoft.com/office/powerpoint/2010/main" val="597202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40259" y="409192"/>
            <a:ext cx="11295204" cy="1325563"/>
          </a:xfrm>
        </p:spPr>
        <p:txBody>
          <a:bodyPr>
            <a:noAutofit/>
          </a:bodyPr>
          <a:lstStyle/>
          <a:p>
            <a:r>
              <a:rPr lang="en-US" dirty="0">
                <a:solidFill>
                  <a:srgbClr val="3F395F"/>
                </a:solidFill>
              </a:rPr>
              <a:t>Next, a List of all Messages for the Error or Warning Will Display</a:t>
            </a:r>
          </a:p>
        </p:txBody>
      </p:sp>
      <p:pic>
        <p:nvPicPr>
          <p:cNvPr id="11" name="Picture 10" descr="Graphical user interface, application&#10;&#10;Description automatically generated">
            <a:extLst>
              <a:ext uri="{FF2B5EF4-FFF2-40B4-BE49-F238E27FC236}">
                <a16:creationId xmlns:a16="http://schemas.microsoft.com/office/drawing/2014/main" id="{CA436170-D2BD-984C-AAB7-59E31B586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5" y="2206151"/>
            <a:ext cx="12078929" cy="3076049"/>
          </a:xfrm>
          <a:prstGeom prst="rect">
            <a:avLst/>
          </a:prstGeom>
          <a:ln w="3175">
            <a:solidFill>
              <a:srgbClr val="000000"/>
            </a:solidFill>
          </a:ln>
        </p:spPr>
      </p:pic>
      <p:sp>
        <p:nvSpPr>
          <p:cNvPr id="13" name="Slide Number Placeholder 2">
            <a:extLst>
              <a:ext uri="{FF2B5EF4-FFF2-40B4-BE49-F238E27FC236}">
                <a16:creationId xmlns:a16="http://schemas.microsoft.com/office/drawing/2014/main" id="{1928E472-90CC-1C4B-9831-2D801A703C2A}"/>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44</a:t>
            </a:fld>
            <a:endParaRPr lang="en-US" dirty="0"/>
          </a:p>
        </p:txBody>
      </p:sp>
      <p:sp>
        <p:nvSpPr>
          <p:cNvPr id="9" name="Rectangle 8">
            <a:extLst>
              <a:ext uri="{FF2B5EF4-FFF2-40B4-BE49-F238E27FC236}">
                <a16:creationId xmlns:a16="http://schemas.microsoft.com/office/drawing/2014/main" id="{1001C793-50C3-7E41-9729-3315407BCA41}"/>
              </a:ext>
              <a:ext uri="{C183D7F6-B498-43B3-948B-1728B52AA6E4}">
                <adec:decorative xmlns:adec="http://schemas.microsoft.com/office/drawing/2017/decorative" val="1"/>
              </a:ext>
            </a:extLst>
          </p:cNvPr>
          <p:cNvSpPr/>
          <p:nvPr/>
        </p:nvSpPr>
        <p:spPr>
          <a:xfrm>
            <a:off x="10633861" y="2238315"/>
            <a:ext cx="1306567" cy="24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8499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838200" y="452210"/>
            <a:ext cx="10515600" cy="1325563"/>
          </a:xfrm>
        </p:spPr>
        <p:txBody>
          <a:bodyPr>
            <a:noAutofit/>
          </a:bodyPr>
          <a:lstStyle/>
          <a:p>
            <a:r>
              <a:rPr lang="en-US" dirty="0">
                <a:solidFill>
                  <a:srgbClr val="3F395F"/>
                </a:solidFill>
              </a:rPr>
              <a:t>Select the “VIEW” Button next to a Message to View More Information</a:t>
            </a:r>
          </a:p>
        </p:txBody>
      </p:sp>
      <p:pic>
        <p:nvPicPr>
          <p:cNvPr id="11" name="Picture 10" descr="Graphical user interface, application&#10;&#10;Description automatically generated">
            <a:extLst>
              <a:ext uri="{FF2B5EF4-FFF2-40B4-BE49-F238E27FC236}">
                <a16:creationId xmlns:a16="http://schemas.microsoft.com/office/drawing/2014/main" id="{CA436170-D2BD-984C-AAB7-59E31B586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5" y="2210814"/>
            <a:ext cx="12078929" cy="3076049"/>
          </a:xfrm>
          <a:prstGeom prst="rect">
            <a:avLst/>
          </a:prstGeom>
          <a:ln w="3175">
            <a:solidFill>
              <a:srgbClr val="000000"/>
            </a:solidFill>
          </a:ln>
        </p:spPr>
      </p:pic>
      <p:cxnSp>
        <p:nvCxnSpPr>
          <p:cNvPr id="9" name="Straight Arrow Connector 8">
            <a:extLst>
              <a:ext uri="{FF2B5EF4-FFF2-40B4-BE49-F238E27FC236}">
                <a16:creationId xmlns:a16="http://schemas.microsoft.com/office/drawing/2014/main" id="{F186E1D6-E103-114B-9466-32137CA399D5}"/>
              </a:ext>
              <a:ext uri="{C183D7F6-B498-43B3-948B-1728B52AA6E4}">
                <adec:decorative xmlns:adec="http://schemas.microsoft.com/office/drawing/2017/decorative" val="1"/>
              </a:ext>
            </a:extLst>
          </p:cNvPr>
          <p:cNvCxnSpPr>
            <a:cxnSpLocks/>
          </p:cNvCxnSpPr>
          <p:nvPr/>
        </p:nvCxnSpPr>
        <p:spPr>
          <a:xfrm flipH="1">
            <a:off x="661153" y="4211714"/>
            <a:ext cx="354093" cy="497118"/>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2" name="Rectangle 11">
            <a:extLst>
              <a:ext uri="{FF2B5EF4-FFF2-40B4-BE49-F238E27FC236}">
                <a16:creationId xmlns:a16="http://schemas.microsoft.com/office/drawing/2014/main" id="{1F0BEC15-7070-B048-AF33-9C48CBE67844}"/>
              </a:ext>
              <a:ext uri="{C183D7F6-B498-43B3-948B-1728B52AA6E4}">
                <adec:decorative xmlns:adec="http://schemas.microsoft.com/office/drawing/2017/decorative" val="1"/>
              </a:ext>
            </a:extLst>
          </p:cNvPr>
          <p:cNvSpPr/>
          <p:nvPr/>
        </p:nvSpPr>
        <p:spPr>
          <a:xfrm>
            <a:off x="10600296" y="2282074"/>
            <a:ext cx="1306567" cy="18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8A391572-6F31-374C-B9ED-C3728741EA06}"/>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45</a:t>
            </a:fld>
            <a:endParaRPr lang="en-US" dirty="0"/>
          </a:p>
        </p:txBody>
      </p:sp>
    </p:spTree>
    <p:extLst>
      <p:ext uri="{BB962C8B-B14F-4D97-AF65-F5344CB8AC3E}">
        <p14:creationId xmlns:p14="http://schemas.microsoft.com/office/powerpoint/2010/main" val="1883080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BAB1-E833-0A40-84D9-E559AFA4EB88}"/>
              </a:ext>
            </a:extLst>
          </p:cNvPr>
          <p:cNvSpPr>
            <a:spLocks noGrp="1"/>
          </p:cNvSpPr>
          <p:nvPr>
            <p:ph type="title"/>
          </p:nvPr>
        </p:nvSpPr>
        <p:spPr>
          <a:xfrm>
            <a:off x="970420" y="133625"/>
            <a:ext cx="10515600" cy="1325563"/>
          </a:xfrm>
        </p:spPr>
        <p:txBody>
          <a:bodyPr>
            <a:noAutofit/>
          </a:bodyPr>
          <a:lstStyle/>
          <a:p>
            <a:r>
              <a:rPr lang="en-US" dirty="0">
                <a:solidFill>
                  <a:srgbClr val="3F395F"/>
                </a:solidFill>
              </a:rPr>
              <a:t>Next, Message Details on the Message Properties Window Will Display, including the Error Description</a:t>
            </a:r>
          </a:p>
        </p:txBody>
      </p:sp>
      <p:pic>
        <p:nvPicPr>
          <p:cNvPr id="13" name="Picture 12" descr="This displays a screen capture of the message properties window with an example of a message with an error">
            <a:extLst>
              <a:ext uri="{FF2B5EF4-FFF2-40B4-BE49-F238E27FC236}">
                <a16:creationId xmlns:a16="http://schemas.microsoft.com/office/drawing/2014/main" id="{2A9A1716-9389-C644-A426-1E74269AF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886" y="1403577"/>
            <a:ext cx="8712227" cy="5179784"/>
          </a:xfrm>
          <a:prstGeom prst="rect">
            <a:avLst/>
          </a:prstGeom>
          <a:ln w="3175">
            <a:solidFill>
              <a:srgbClr val="000000"/>
            </a:solidFill>
          </a:ln>
        </p:spPr>
      </p:pic>
      <p:sp>
        <p:nvSpPr>
          <p:cNvPr id="14" name="Slide Number Placeholder 2">
            <a:extLst>
              <a:ext uri="{FF2B5EF4-FFF2-40B4-BE49-F238E27FC236}">
                <a16:creationId xmlns:a16="http://schemas.microsoft.com/office/drawing/2014/main" id="{0BA7B794-29EC-0B40-B9B2-3BE19C54E105}"/>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46</a:t>
            </a:fld>
            <a:endParaRPr lang="en-US" dirty="0"/>
          </a:p>
        </p:txBody>
      </p:sp>
    </p:spTree>
    <p:extLst>
      <p:ext uri="{BB962C8B-B14F-4D97-AF65-F5344CB8AC3E}">
        <p14:creationId xmlns:p14="http://schemas.microsoft.com/office/powerpoint/2010/main" val="2266189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289969"/>
            <a:ext cx="10515600" cy="1325563"/>
          </a:xfrm>
        </p:spPr>
        <p:txBody>
          <a:bodyPr>
            <a:normAutofit/>
          </a:bodyPr>
          <a:lstStyle/>
          <a:p>
            <a:r>
              <a:rPr lang="en-US" dirty="0">
                <a:solidFill>
                  <a:srgbClr val="3F395F"/>
                </a:solidFill>
              </a:rPr>
              <a:t>Use Filters to View Errored Messages or Cases in Search Results on other Pages in the MVPS Portal</a:t>
            </a:r>
          </a:p>
        </p:txBody>
      </p:sp>
      <p:sp>
        <p:nvSpPr>
          <p:cNvPr id="16" name="Content Placeholder 18">
            <a:extLst>
              <a:ext uri="{FF2B5EF4-FFF2-40B4-BE49-F238E27FC236}">
                <a16:creationId xmlns:a16="http://schemas.microsoft.com/office/drawing/2014/main" id="{EA965BD4-7C50-CC40-AD3C-D77A0A3563AF}"/>
              </a:ext>
            </a:extLst>
          </p:cNvPr>
          <p:cNvSpPr txBox="1">
            <a:spLocks/>
          </p:cNvSpPr>
          <p:nvPr/>
        </p:nvSpPr>
        <p:spPr>
          <a:xfrm>
            <a:off x="836612" y="1605439"/>
            <a:ext cx="10865058"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The </a:t>
            </a:r>
            <a:r>
              <a:rPr lang="en-US" b="1" dirty="0"/>
              <a:t>Message Status </a:t>
            </a:r>
            <a:r>
              <a:rPr lang="en-US" dirty="0"/>
              <a:t>drop-down menu on the </a:t>
            </a:r>
            <a:r>
              <a:rPr lang="en-US" b="1" dirty="0"/>
              <a:t>Messages</a:t>
            </a:r>
            <a:r>
              <a:rPr lang="en-US" dirty="0"/>
              <a:t> page enables users to search messages by “Error”</a:t>
            </a:r>
            <a:endParaRPr lang="en-US" b="1" dirty="0"/>
          </a:p>
          <a:p>
            <a:pPr lvl="1">
              <a:lnSpc>
                <a:spcPct val="100000"/>
              </a:lnSpc>
              <a:spcBef>
                <a:spcPts val="1200"/>
              </a:spcBef>
            </a:pPr>
            <a:endParaRPr lang="en-US" dirty="0"/>
          </a:p>
          <a:p>
            <a:pPr marL="0" lvl="1" indent="0">
              <a:lnSpc>
                <a:spcPct val="100000"/>
              </a:lnSpc>
              <a:spcBef>
                <a:spcPts val="1200"/>
              </a:spcBef>
              <a:buNone/>
            </a:pPr>
            <a:endParaRPr lang="en-US" dirty="0"/>
          </a:p>
          <a:p>
            <a:pPr lvl="1">
              <a:lnSpc>
                <a:spcPct val="100000"/>
              </a:lnSpc>
              <a:spcBef>
                <a:spcPts val="1200"/>
              </a:spcBef>
            </a:pPr>
            <a:r>
              <a:rPr lang="en-US" dirty="0"/>
              <a:t>The </a:t>
            </a:r>
            <a:r>
              <a:rPr lang="en-US" b="1" dirty="0"/>
              <a:t>Processing Status </a:t>
            </a:r>
            <a:r>
              <a:rPr lang="en-US" dirty="0"/>
              <a:t>drop-down menu on the </a:t>
            </a:r>
            <a:r>
              <a:rPr lang="en-US" b="1" dirty="0"/>
              <a:t>Case Listings </a:t>
            </a:r>
            <a:r>
              <a:rPr lang="en-US" dirty="0"/>
              <a:t>page enables users to search cases by “Errored” or “Valid but Update Errored”</a:t>
            </a:r>
          </a:p>
        </p:txBody>
      </p:sp>
      <p:sp>
        <p:nvSpPr>
          <p:cNvPr id="10" name="Slide Number Placeholder 2">
            <a:extLst>
              <a:ext uri="{FF2B5EF4-FFF2-40B4-BE49-F238E27FC236}">
                <a16:creationId xmlns:a16="http://schemas.microsoft.com/office/drawing/2014/main" id="{2B37B014-5C3F-9347-9202-8F68A0559F40}"/>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47</a:t>
            </a:fld>
            <a:endParaRPr lang="en-US" dirty="0"/>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348B43A5-12D9-EC4B-A021-0C6DF7A9A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610" y="2470229"/>
            <a:ext cx="1524000" cy="1155700"/>
          </a:xfrm>
          <a:prstGeom prst="rect">
            <a:avLst/>
          </a:prstGeom>
          <a:ln w="3175">
            <a:solidFill>
              <a:schemeClr val="tx1"/>
            </a:solidFill>
          </a:ln>
          <a:effectLst>
            <a:outerShdw blurRad="50800" dist="38100" dir="2700000" algn="tl" rotWithShape="0">
              <a:prstClr val="black">
                <a:alpha val="40000"/>
              </a:prstClr>
            </a:outerShdw>
          </a:effectLst>
        </p:spPr>
      </p:pic>
      <p:pic>
        <p:nvPicPr>
          <p:cNvPr id="4" name="Picture 3" descr="Graphical user interface, text, application&#10;&#10;Description automatically generated">
            <a:extLst>
              <a:ext uri="{FF2B5EF4-FFF2-40B4-BE49-F238E27FC236}">
                <a16:creationId xmlns:a16="http://schemas.microsoft.com/office/drawing/2014/main" id="{589C31FD-7183-F94E-8FFD-983EB5BAA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742" y="5030335"/>
            <a:ext cx="2146300" cy="1104900"/>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7863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is is a screen capture of the Left Menu Bar with the Cases, Summary link highlighted">
            <a:extLst>
              <a:ext uri="{FF2B5EF4-FFF2-40B4-BE49-F238E27FC236}">
                <a16:creationId xmlns:a16="http://schemas.microsoft.com/office/drawing/2014/main" id="{CDF09810-6822-F54E-9E3F-8A8CF4C25974}"/>
              </a:ext>
            </a:extLst>
          </p:cNvPr>
          <p:cNvPicPr>
            <a:picLocks noChangeAspect="1"/>
          </p:cNvPicPr>
          <p:nvPr/>
        </p:nvPicPr>
        <p:blipFill>
          <a:blip r:embed="rId2"/>
          <a:stretch>
            <a:fillRect/>
          </a:stretch>
        </p:blipFill>
        <p:spPr>
          <a:xfrm>
            <a:off x="4712179" y="1873170"/>
            <a:ext cx="2717610" cy="4114800"/>
          </a:xfrm>
          <a:prstGeom prst="rect">
            <a:avLst/>
          </a:prstGeom>
        </p:spPr>
      </p:pic>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lstStyle/>
          <a:p>
            <a:r>
              <a:rPr lang="en-US" dirty="0">
                <a:solidFill>
                  <a:srgbClr val="3F395F"/>
                </a:solidFill>
              </a:rPr>
              <a:t>Use the Left Menu Bar to Navigate to Cases, then Select the Summary Page</a:t>
            </a:r>
          </a:p>
        </p:txBody>
      </p:sp>
      <p:sp>
        <p:nvSpPr>
          <p:cNvPr id="6" name="Oval 5">
            <a:extLst>
              <a:ext uri="{FF2B5EF4-FFF2-40B4-BE49-F238E27FC236}">
                <a16:creationId xmlns:a16="http://schemas.microsoft.com/office/drawing/2014/main" id="{B69720B1-A73A-B84B-B598-FEA41B9FD5F0}"/>
              </a:ext>
              <a:ext uri="{C183D7F6-B498-43B3-948B-1728B52AA6E4}">
                <adec:decorative xmlns:adec="http://schemas.microsoft.com/office/drawing/2017/decorative" val="1"/>
              </a:ext>
            </a:extLst>
          </p:cNvPr>
          <p:cNvSpPr/>
          <p:nvPr/>
        </p:nvSpPr>
        <p:spPr>
          <a:xfrm>
            <a:off x="4745683" y="4854801"/>
            <a:ext cx="2592666" cy="57372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5B4D92B8-9B78-3D4C-B54F-F4E2DC04C3D9}"/>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48</a:t>
            </a:fld>
            <a:endParaRPr lang="en-US" dirty="0"/>
          </a:p>
        </p:txBody>
      </p:sp>
    </p:spTree>
    <p:extLst>
      <p:ext uri="{BB962C8B-B14F-4D97-AF65-F5344CB8AC3E}">
        <p14:creationId xmlns:p14="http://schemas.microsoft.com/office/powerpoint/2010/main" val="3266611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lstStyle/>
          <a:p>
            <a:r>
              <a:rPr lang="en-US" dirty="0">
                <a:solidFill>
                  <a:srgbClr val="3F395F"/>
                </a:solidFill>
              </a:rPr>
              <a:t>View Case Counts by Condition on the </a:t>
            </a:r>
            <a:br>
              <a:rPr lang="en-US" dirty="0">
                <a:solidFill>
                  <a:srgbClr val="3F395F"/>
                </a:solidFill>
              </a:rPr>
            </a:br>
            <a:r>
              <a:rPr lang="en-US" dirty="0">
                <a:solidFill>
                  <a:srgbClr val="3F395F"/>
                </a:solidFill>
              </a:rPr>
              <a:t>Case Summary Page</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49</a:t>
            </a:fld>
            <a:endParaRPr lang="en-US" dirty="0"/>
          </a:p>
        </p:txBody>
      </p:sp>
      <p:grpSp>
        <p:nvGrpSpPr>
          <p:cNvPr id="4" name="Group 3">
            <a:extLst>
              <a:ext uri="{FF2B5EF4-FFF2-40B4-BE49-F238E27FC236}">
                <a16:creationId xmlns:a16="http://schemas.microsoft.com/office/drawing/2014/main" id="{2C5DA47A-564E-4FA9-906C-BB2F0ABBAF10}"/>
              </a:ext>
              <a:ext uri="{C183D7F6-B498-43B3-948B-1728B52AA6E4}">
                <adec:decorative xmlns:adec="http://schemas.microsoft.com/office/drawing/2017/decorative" val="1"/>
              </a:ext>
            </a:extLst>
          </p:cNvPr>
          <p:cNvGrpSpPr/>
          <p:nvPr/>
        </p:nvGrpSpPr>
        <p:grpSpPr>
          <a:xfrm>
            <a:off x="37337" y="1863551"/>
            <a:ext cx="12117326" cy="4169994"/>
            <a:chOff x="37337" y="1863551"/>
            <a:chExt cx="12117326" cy="4169994"/>
          </a:xfrm>
        </p:grpSpPr>
        <p:pic>
          <p:nvPicPr>
            <p:cNvPr id="7" name="Picture 6" descr="Table&#10;&#10;Description automatically generated">
              <a:extLst>
                <a:ext uri="{FF2B5EF4-FFF2-40B4-BE49-F238E27FC236}">
                  <a16:creationId xmlns:a16="http://schemas.microsoft.com/office/drawing/2014/main" id="{C2EB43A6-D9C3-8C43-AA81-58E1EE1A1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7" y="1863551"/>
              <a:ext cx="12117326" cy="4169994"/>
            </a:xfrm>
            <a:prstGeom prst="rect">
              <a:avLst/>
            </a:prstGeom>
            <a:ln w="3175">
              <a:solidFill>
                <a:srgbClr val="000000"/>
              </a:solidFill>
            </a:ln>
          </p:spPr>
        </p:pic>
        <p:sp>
          <p:nvSpPr>
            <p:cNvPr id="8" name="Rectangle 7">
              <a:extLst>
                <a:ext uri="{FF2B5EF4-FFF2-40B4-BE49-F238E27FC236}">
                  <a16:creationId xmlns:a16="http://schemas.microsoft.com/office/drawing/2014/main" id="{E1EF9F8F-A98D-8246-8B8B-3333230A582E}"/>
                </a:ext>
              </a:extLst>
            </p:cNvPr>
            <p:cNvSpPr/>
            <p:nvPr/>
          </p:nvSpPr>
          <p:spPr>
            <a:xfrm>
              <a:off x="10575674" y="1928002"/>
              <a:ext cx="1306567" cy="18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E6102C1-C96D-4BD7-923D-E935BA0166E5}"/>
                </a:ext>
              </a:extLst>
            </p:cNvPr>
            <p:cNvSpPr/>
            <p:nvPr/>
          </p:nvSpPr>
          <p:spPr>
            <a:xfrm>
              <a:off x="10791932" y="4079630"/>
              <a:ext cx="582805" cy="188090"/>
            </a:xfrm>
            <a:prstGeom prst="rect">
              <a:avLst/>
            </a:prstGeom>
            <a:solidFill>
              <a:srgbClr val="C4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8077581A-F8C2-2246-8EA0-B142D72ADBF0}"/>
              </a:ext>
              <a:ext uri="{C183D7F6-B498-43B3-948B-1728B52AA6E4}">
                <adec:decorative xmlns:adec="http://schemas.microsoft.com/office/drawing/2017/decorative" val="1"/>
              </a:ext>
            </a:extLst>
          </p:cNvPr>
          <p:cNvSpPr/>
          <p:nvPr/>
        </p:nvSpPr>
        <p:spPr>
          <a:xfrm>
            <a:off x="4090086" y="2545492"/>
            <a:ext cx="2005914" cy="34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9027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65125"/>
            <a:ext cx="10893176" cy="1325563"/>
          </a:xfrm>
        </p:spPr>
        <p:txBody>
          <a:bodyPr/>
          <a:lstStyle/>
          <a:p>
            <a:r>
              <a:rPr lang="en-US" dirty="0">
                <a:solidFill>
                  <a:srgbClr val="3F395F"/>
                </a:solidFill>
              </a:rPr>
              <a:t>Reminder: COVID-19 Message Mapping Guide</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9788" y="1547581"/>
            <a:ext cx="10682453" cy="45297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195" lvl="1" indent="-290195"/>
            <a:r>
              <a:rPr lang="en-US" b="1" dirty="0">
                <a:solidFill>
                  <a:srgbClr val="00B050"/>
                </a:solidFill>
                <a:ea typeface="+mn-lt"/>
                <a:cs typeface="+mn-lt"/>
              </a:rPr>
              <a:t>New:</a:t>
            </a:r>
            <a:r>
              <a:rPr lang="en-US" dirty="0">
                <a:ea typeface="+mn-lt"/>
                <a:cs typeface="+mn-lt"/>
              </a:rPr>
              <a:t> The PHIN Vocabulary Access and Distribution System (VADS) COVID-19 case notification view has been updated</a:t>
            </a:r>
            <a:endParaRPr lang="en-US" b="1" dirty="0">
              <a:ea typeface="+mn-lt"/>
              <a:cs typeface="+mn-lt"/>
            </a:endParaRPr>
          </a:p>
          <a:p>
            <a:pPr marL="747395" lvl="2" indent="-457200">
              <a:lnSpc>
                <a:spcPct val="100000"/>
              </a:lnSpc>
              <a:spcBef>
                <a:spcPts val="1200"/>
              </a:spcBef>
              <a:buFont typeface="+mj-lt"/>
              <a:buAutoNum type="arabicPeriod"/>
            </a:pPr>
            <a:r>
              <a:rPr lang="en-US" u="sng" dirty="0">
                <a:ea typeface="+mn-lt"/>
                <a:cs typeface="+mn-lt"/>
                <a:hlinkClick r:id="rId2"/>
              </a:rPr>
              <a:t>Version 8</a:t>
            </a:r>
            <a:r>
              <a:rPr lang="en-US" b="1" dirty="0">
                <a:ea typeface="+mn-lt"/>
                <a:cs typeface="+mn-lt"/>
              </a:rPr>
              <a:t> </a:t>
            </a:r>
            <a:r>
              <a:rPr lang="en-US" dirty="0">
                <a:ea typeface="+mn-lt"/>
                <a:cs typeface="+mn-lt"/>
              </a:rPr>
              <a:t>is now the most up-to-date version</a:t>
            </a:r>
            <a:endParaRPr lang="en-US" dirty="0">
              <a:cs typeface="Calibri"/>
            </a:endParaRPr>
          </a:p>
          <a:p>
            <a:pPr marL="746125" lvl="2" indent="-457200">
              <a:lnSpc>
                <a:spcPct val="100000"/>
              </a:lnSpc>
              <a:spcBef>
                <a:spcPts val="1200"/>
              </a:spcBef>
              <a:buFont typeface="+mj-lt"/>
              <a:buAutoNum type="arabicPeriod"/>
            </a:pPr>
            <a:r>
              <a:rPr lang="en-US" dirty="0">
                <a:ea typeface="+mn-lt"/>
                <a:cs typeface="+mn-lt"/>
              </a:rPr>
              <a:t>Includes three new additional values to </a:t>
            </a:r>
            <a:r>
              <a:rPr lang="en-US" u="sng" dirty="0">
                <a:ea typeface="+mn-lt"/>
                <a:cs typeface="+mn-lt"/>
                <a:hlinkClick r:id="rId3"/>
              </a:rPr>
              <a:t>Lab Test Type (COVID-19)</a:t>
            </a:r>
            <a:endParaRPr lang="en-US" dirty="0"/>
          </a:p>
          <a:p>
            <a:pPr marL="290195" lvl="1" indent="-290195">
              <a:lnSpc>
                <a:spcPct val="100000"/>
              </a:lnSpc>
              <a:spcBef>
                <a:spcPts val="1200"/>
              </a:spcBef>
            </a:pPr>
            <a:endParaRPr lang="en-US" dirty="0"/>
          </a:p>
        </p:txBody>
      </p:sp>
      <p:sp>
        <p:nvSpPr>
          <p:cNvPr id="4" name="Slide Number Placeholder 2">
            <a:extLst>
              <a:ext uri="{FF2B5EF4-FFF2-40B4-BE49-F238E27FC236}">
                <a16:creationId xmlns:a16="http://schemas.microsoft.com/office/drawing/2014/main" id="{545219E4-AC7B-7A43-84E4-9C49B4B45D83}"/>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a:t>
            </a:fld>
            <a:endParaRPr lang="en-US" dirty="0"/>
          </a:p>
        </p:txBody>
      </p:sp>
      <p:pic>
        <p:nvPicPr>
          <p:cNvPr id="2" name="Picture 2">
            <a:extLst>
              <a:ext uri="{FF2B5EF4-FFF2-40B4-BE49-F238E27FC236}">
                <a16:creationId xmlns:a16="http://schemas.microsoft.com/office/drawing/2014/main" id="{FF0F6594-17E9-4DF9-BD27-166FC263B73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4253" y="5550954"/>
            <a:ext cx="1409442" cy="80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7295041-1E49-4DA1-82AC-C1326E48CCAE}"/>
              </a:ext>
            </a:extLst>
          </p:cNvPr>
          <p:cNvSpPr txBox="1"/>
          <p:nvPr/>
        </p:nvSpPr>
        <p:spPr>
          <a:xfrm>
            <a:off x="510449" y="6077377"/>
            <a:ext cx="810015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PHIN VADS Case View version 8: </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2"/>
              </a:rPr>
              <a:t>https://phinvads.cdc.gov/vads/ViewView.action?id=32B71754-72DE-EB11-81A1-005056ABE2F0</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Lab Test Type (COVID-19): </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https://phinvads.cdc.gov/vads/ViewValueSet.action?id=91389745-4EDB-EB11-81A1-005056ABE2F0</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73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a:xfrm>
            <a:off x="878425" y="140800"/>
            <a:ext cx="10515600" cy="1201244"/>
          </a:xfrm>
        </p:spPr>
        <p:txBody>
          <a:bodyPr/>
          <a:lstStyle/>
          <a:p>
            <a:r>
              <a:rPr lang="en-US" dirty="0">
                <a:solidFill>
                  <a:srgbClr val="3F395F"/>
                </a:solidFill>
              </a:rPr>
              <a:t>Review Case Counts by Case Processing Status</a:t>
            </a:r>
          </a:p>
        </p:txBody>
      </p:sp>
      <p:pic>
        <p:nvPicPr>
          <p:cNvPr id="6" name="Picture 5" descr="Graphical user interface, application&#10;&#10;Description automatically generated">
            <a:extLst>
              <a:ext uri="{FF2B5EF4-FFF2-40B4-BE49-F238E27FC236}">
                <a16:creationId xmlns:a16="http://schemas.microsoft.com/office/drawing/2014/main" id="{E8D59B70-52CB-6743-AB44-F991F1870DF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62607" y="1164399"/>
            <a:ext cx="7294348" cy="1947441"/>
          </a:xfrm>
          <a:prstGeom prst="rect">
            <a:avLst/>
          </a:prstGeom>
          <a:ln w="3175">
            <a:solidFill>
              <a:schemeClr val="tx1"/>
            </a:solidFill>
          </a:ln>
        </p:spPr>
      </p:pic>
      <p:sp>
        <p:nvSpPr>
          <p:cNvPr id="9" name="Text Placeholder 2">
            <a:extLst>
              <a:ext uri="{FF2B5EF4-FFF2-40B4-BE49-F238E27FC236}">
                <a16:creationId xmlns:a16="http://schemas.microsoft.com/office/drawing/2014/main" id="{DC65104F-0FE2-6C47-8A4D-05EB363DE1AE}"/>
              </a:ext>
            </a:extLst>
          </p:cNvPr>
          <p:cNvSpPr txBox="1">
            <a:spLocks/>
          </p:cNvSpPr>
          <p:nvPr/>
        </p:nvSpPr>
        <p:spPr>
          <a:xfrm>
            <a:off x="418474" y="3351726"/>
            <a:ext cx="11689905" cy="3004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Clr>
                <a:srgbClr val="3F395F"/>
              </a:buClr>
            </a:pPr>
            <a:r>
              <a:rPr lang="en-US" sz="2400" dirty="0">
                <a:cs typeface="Calibri" panose="020F0502020204030204" pitchFamily="34" charset="0"/>
              </a:rPr>
              <a:t>Total—Number of cases that have been processed, includes Valid, Valid but Update Errored, and Errored</a:t>
            </a:r>
          </a:p>
          <a:p>
            <a:pPr>
              <a:lnSpc>
                <a:spcPct val="100000"/>
              </a:lnSpc>
              <a:spcBef>
                <a:spcPts val="1200"/>
              </a:spcBef>
              <a:buClr>
                <a:srgbClr val="3F395F"/>
              </a:buClr>
            </a:pPr>
            <a:r>
              <a:rPr lang="en-US" sz="2400" dirty="0">
                <a:cs typeface="Calibri" panose="020F0502020204030204" pitchFamily="34" charset="0"/>
              </a:rPr>
              <a:t>Valid—Number of cases where the current message for the case is valid (has no errors)</a:t>
            </a:r>
          </a:p>
          <a:p>
            <a:pPr>
              <a:lnSpc>
                <a:spcPct val="100000"/>
              </a:lnSpc>
              <a:spcBef>
                <a:spcPts val="1200"/>
              </a:spcBef>
              <a:buClr>
                <a:srgbClr val="3F395F"/>
              </a:buClr>
            </a:pPr>
            <a:r>
              <a:rPr lang="en-US" sz="2400" dirty="0">
                <a:cs typeface="Calibri" panose="020F0502020204030204" pitchFamily="34" charset="0"/>
              </a:rPr>
              <a:t>Valid but Update Errored—Number of cases where there has been at least one valid message, but the most recent message is errored (Current Flag=E)</a:t>
            </a:r>
          </a:p>
          <a:p>
            <a:pPr>
              <a:lnSpc>
                <a:spcPct val="100000"/>
              </a:lnSpc>
              <a:spcBef>
                <a:spcPts val="1200"/>
              </a:spcBef>
              <a:buClr>
                <a:srgbClr val="3F395F"/>
              </a:buClr>
            </a:pPr>
            <a:r>
              <a:rPr lang="en-US" sz="2400" dirty="0">
                <a:cs typeface="Calibri" panose="020F0502020204030204" pitchFamily="34" charset="0"/>
              </a:rPr>
              <a:t>Errored—Number of cases where no valid messages have been received (all of the messages for the case have errored)</a:t>
            </a:r>
          </a:p>
          <a:p>
            <a:pPr marL="608965" lvl="1" indent="0">
              <a:spcBef>
                <a:spcPts val="400"/>
              </a:spcBef>
              <a:buFont typeface="Arial" panose="020B0604020202020204" pitchFamily="34" charset="0"/>
              <a:buNone/>
            </a:pPr>
            <a:endParaRPr lang="en-US" sz="2650" dirty="0">
              <a:latin typeface="Calibri"/>
              <a:cs typeface="Calibri"/>
            </a:endParaRPr>
          </a:p>
        </p:txBody>
      </p:sp>
      <p:sp>
        <p:nvSpPr>
          <p:cNvPr id="10" name="Slide Number Placeholder 2">
            <a:extLst>
              <a:ext uri="{FF2B5EF4-FFF2-40B4-BE49-F238E27FC236}">
                <a16:creationId xmlns:a16="http://schemas.microsoft.com/office/drawing/2014/main" id="{66B0F520-04EC-3448-B4CB-5AA34F8DB41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50</a:t>
            </a:fld>
            <a:endParaRPr lang="en-US" dirty="0"/>
          </a:p>
        </p:txBody>
      </p:sp>
    </p:spTree>
    <p:extLst>
      <p:ext uri="{BB962C8B-B14F-4D97-AF65-F5344CB8AC3E}">
        <p14:creationId xmlns:p14="http://schemas.microsoft.com/office/powerpoint/2010/main" val="2990391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a:xfrm>
            <a:off x="882270" y="84683"/>
            <a:ext cx="10515600" cy="1325563"/>
          </a:xfrm>
        </p:spPr>
        <p:txBody>
          <a:bodyPr/>
          <a:lstStyle/>
          <a:p>
            <a:r>
              <a:rPr lang="en-US" dirty="0">
                <a:solidFill>
                  <a:srgbClr val="3F395F"/>
                </a:solidFill>
              </a:rPr>
              <a:t>Review Case Counts by Case Classification Status</a:t>
            </a:r>
          </a:p>
        </p:txBody>
      </p:sp>
      <p:sp>
        <p:nvSpPr>
          <p:cNvPr id="9" name="Text Placeholder 2">
            <a:extLst>
              <a:ext uri="{FF2B5EF4-FFF2-40B4-BE49-F238E27FC236}">
                <a16:creationId xmlns:a16="http://schemas.microsoft.com/office/drawing/2014/main" id="{DC65104F-0FE2-6C47-8A4D-05EB363DE1AE}"/>
              </a:ext>
            </a:extLst>
          </p:cNvPr>
          <p:cNvSpPr txBox="1">
            <a:spLocks/>
          </p:cNvSpPr>
          <p:nvPr/>
        </p:nvSpPr>
        <p:spPr>
          <a:xfrm>
            <a:off x="368620" y="3428999"/>
            <a:ext cx="11234391" cy="3091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buClr>
                <a:srgbClr val="3F395F"/>
              </a:buClr>
            </a:pPr>
            <a:r>
              <a:rPr lang="en-US" sz="2400" dirty="0"/>
              <a:t>Cases that were Valid or Valid but Update Errored appear in the case classification status counts</a:t>
            </a:r>
          </a:p>
          <a:p>
            <a:pPr>
              <a:lnSpc>
                <a:spcPct val="100000"/>
              </a:lnSpc>
              <a:spcBef>
                <a:spcPts val="1600"/>
              </a:spcBef>
              <a:buClr>
                <a:srgbClr val="3F395F"/>
              </a:buClr>
            </a:pPr>
            <a:r>
              <a:rPr lang="en-US" sz="2400" dirty="0"/>
              <a:t>The case classification status is determined by the sending jurisdiction and is included in every case notification message</a:t>
            </a:r>
            <a:endParaRPr lang="en-US" sz="2400" dirty="0">
              <a:latin typeface="Calibri"/>
              <a:cs typeface="Calibri"/>
            </a:endParaRPr>
          </a:p>
        </p:txBody>
      </p:sp>
      <p:sp>
        <p:nvSpPr>
          <p:cNvPr id="11" name="Slide Number Placeholder 2">
            <a:extLst>
              <a:ext uri="{FF2B5EF4-FFF2-40B4-BE49-F238E27FC236}">
                <a16:creationId xmlns:a16="http://schemas.microsoft.com/office/drawing/2014/main" id="{E2B6C40B-E286-8342-829C-7F55495091D6}"/>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51</a:t>
            </a:fld>
            <a:endParaRPr lang="en-US" dirty="0"/>
          </a:p>
        </p:txBody>
      </p:sp>
      <p:grpSp>
        <p:nvGrpSpPr>
          <p:cNvPr id="4" name="Group 3">
            <a:extLst>
              <a:ext uri="{FF2B5EF4-FFF2-40B4-BE49-F238E27FC236}">
                <a16:creationId xmlns:a16="http://schemas.microsoft.com/office/drawing/2014/main" id="{4FDC6E89-DB08-4FB4-9CAC-64B474F9F357}"/>
              </a:ext>
              <a:ext uri="{C183D7F6-B498-43B3-948B-1728B52AA6E4}">
                <adec:decorative xmlns:adec="http://schemas.microsoft.com/office/drawing/2017/decorative" val="1"/>
              </a:ext>
            </a:extLst>
          </p:cNvPr>
          <p:cNvGrpSpPr/>
          <p:nvPr/>
        </p:nvGrpSpPr>
        <p:grpSpPr>
          <a:xfrm>
            <a:off x="1777225" y="1360712"/>
            <a:ext cx="8986335" cy="1736623"/>
            <a:chOff x="1777225" y="1360712"/>
            <a:chExt cx="8986335" cy="1736623"/>
          </a:xfrm>
        </p:grpSpPr>
        <p:pic>
          <p:nvPicPr>
            <p:cNvPr id="10" name="Picture 9" descr="Graphical user interface, application&#10;&#10;Description automatically generated">
              <a:extLst>
                <a:ext uri="{FF2B5EF4-FFF2-40B4-BE49-F238E27FC236}">
                  <a16:creationId xmlns:a16="http://schemas.microsoft.com/office/drawing/2014/main" id="{044B7D15-FBD3-A34A-A6F9-0E0AC5A13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225" y="1360712"/>
              <a:ext cx="8986335" cy="1736623"/>
            </a:xfrm>
            <a:prstGeom prst="rect">
              <a:avLst/>
            </a:prstGeom>
            <a:ln w="3175">
              <a:solidFill>
                <a:schemeClr val="tx1"/>
              </a:solidFill>
            </a:ln>
          </p:spPr>
        </p:pic>
        <p:sp>
          <p:nvSpPr>
            <p:cNvPr id="3" name="Rectangle 2">
              <a:extLst>
                <a:ext uri="{FF2B5EF4-FFF2-40B4-BE49-F238E27FC236}">
                  <a16:creationId xmlns:a16="http://schemas.microsoft.com/office/drawing/2014/main" id="{B53B6FBB-EE9A-47B2-A827-F00218326CBD}"/>
                </a:ext>
              </a:extLst>
            </p:cNvPr>
            <p:cNvSpPr/>
            <p:nvPr/>
          </p:nvSpPr>
          <p:spPr>
            <a:xfrm>
              <a:off x="9847385" y="2013435"/>
              <a:ext cx="896744" cy="291402"/>
            </a:xfrm>
            <a:prstGeom prst="rect">
              <a:avLst/>
            </a:prstGeom>
            <a:solidFill>
              <a:srgbClr val="C4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34161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DC65104F-0FE2-6C47-8A4D-05EB363DE1AE}"/>
              </a:ext>
            </a:extLst>
          </p:cNvPr>
          <p:cNvSpPr txBox="1">
            <a:spLocks/>
          </p:cNvSpPr>
          <p:nvPr/>
        </p:nvSpPr>
        <p:spPr>
          <a:xfrm>
            <a:off x="289021" y="2590053"/>
            <a:ext cx="11625472" cy="4068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sz="2400" dirty="0">
                <a:solidFill>
                  <a:srgbClr val="000000"/>
                </a:solidFill>
                <a:ea typeface="+mn-lt"/>
                <a:cs typeface="+mn-lt"/>
              </a:rPr>
              <a:t>The Not a Case/Deleted case classification column has case counts for:</a:t>
            </a:r>
            <a:endParaRPr lang="en-US" sz="800" dirty="0">
              <a:solidFill>
                <a:srgbClr val="000000"/>
              </a:solidFill>
              <a:ea typeface="+mn-lt"/>
              <a:cs typeface="+mn-lt"/>
            </a:endParaRPr>
          </a:p>
          <a:p>
            <a:pPr lvl="1">
              <a:lnSpc>
                <a:spcPct val="100000"/>
              </a:lnSpc>
              <a:spcBef>
                <a:spcPts val="300"/>
              </a:spcBef>
              <a:buClr>
                <a:srgbClr val="3F395F"/>
              </a:buClr>
            </a:pPr>
            <a:r>
              <a:rPr lang="en-US" dirty="0">
                <a:solidFill>
                  <a:srgbClr val="000000"/>
                </a:solidFill>
                <a:ea typeface="+mn-lt"/>
                <a:cs typeface="+mn-lt"/>
              </a:rPr>
              <a:t>Message deletes (transmitted by the jurisdiction)</a:t>
            </a:r>
          </a:p>
          <a:p>
            <a:pPr lvl="2">
              <a:lnSpc>
                <a:spcPct val="100000"/>
              </a:lnSpc>
              <a:spcBef>
                <a:spcPts val="300"/>
              </a:spcBef>
              <a:buClr>
                <a:srgbClr val="3F395F"/>
              </a:buClr>
              <a:buSzPct val="80000"/>
              <a:buFont typeface="Courier New" panose="02070309020205020404" pitchFamily="49" charset="0"/>
              <a:buChar char="o"/>
            </a:pPr>
            <a:r>
              <a:rPr lang="en-US" sz="2400" dirty="0">
                <a:solidFill>
                  <a:srgbClr val="000000"/>
                </a:solidFill>
                <a:ea typeface="+mn-lt"/>
                <a:cs typeface="+mn-lt"/>
              </a:rPr>
              <a:t>NETSS “D” records</a:t>
            </a:r>
          </a:p>
          <a:p>
            <a:pPr lvl="2">
              <a:lnSpc>
                <a:spcPct val="100000"/>
              </a:lnSpc>
              <a:spcBef>
                <a:spcPts val="300"/>
              </a:spcBef>
              <a:buClr>
                <a:srgbClr val="3F395F"/>
              </a:buClr>
              <a:buSzPct val="80000"/>
              <a:buFont typeface="Courier New" panose="02070309020205020404" pitchFamily="49" charset="0"/>
              <a:buChar char="o"/>
            </a:pPr>
            <a:r>
              <a:rPr lang="en-US" sz="2400" dirty="0">
                <a:solidFill>
                  <a:srgbClr val="000000"/>
                </a:solidFill>
                <a:ea typeface="+mn-lt"/>
                <a:cs typeface="+mn-lt"/>
              </a:rPr>
              <a:t>HL7 delete messages</a:t>
            </a:r>
          </a:p>
          <a:p>
            <a:pPr marL="1657350" lvl="3" indent="-285750">
              <a:lnSpc>
                <a:spcPct val="100000"/>
              </a:lnSpc>
              <a:spcBef>
                <a:spcPts val="300"/>
              </a:spcBef>
              <a:buClr>
                <a:srgbClr val="3F395F"/>
              </a:buClr>
              <a:buFont typeface="Arial"/>
              <a:buChar char="•"/>
            </a:pPr>
            <a:r>
              <a:rPr lang="en-US" sz="2000" dirty="0">
                <a:solidFill>
                  <a:srgbClr val="000000"/>
                </a:solidFill>
                <a:ea typeface="+mn-lt"/>
                <a:cs typeface="+mn-lt"/>
              </a:rPr>
              <a:t>Case classification status = “Not a Case” and OBR-25 = X</a:t>
            </a:r>
          </a:p>
          <a:p>
            <a:pPr marL="1657350" lvl="3" indent="-285750">
              <a:lnSpc>
                <a:spcPct val="100000"/>
              </a:lnSpc>
              <a:spcBef>
                <a:spcPts val="300"/>
              </a:spcBef>
              <a:buClr>
                <a:srgbClr val="3F395F"/>
              </a:buClr>
              <a:buFont typeface="Arial"/>
              <a:buChar char="•"/>
            </a:pPr>
            <a:r>
              <a:rPr lang="en-US" sz="2000" dirty="0">
                <a:solidFill>
                  <a:srgbClr val="000000"/>
                </a:solidFill>
                <a:ea typeface="+mn-lt"/>
                <a:cs typeface="+mn-lt"/>
              </a:rPr>
              <a:t>Case classification status = “Not a Case” and OBR-25 = C</a:t>
            </a:r>
          </a:p>
          <a:p>
            <a:pPr marL="1657350" lvl="3" indent="-285750">
              <a:lnSpc>
                <a:spcPct val="100000"/>
              </a:lnSpc>
              <a:spcBef>
                <a:spcPts val="300"/>
              </a:spcBef>
              <a:buClr>
                <a:srgbClr val="3F395F"/>
              </a:buClr>
              <a:buFont typeface="Arial"/>
              <a:buChar char="•"/>
            </a:pPr>
            <a:r>
              <a:rPr lang="en-US" sz="2000" dirty="0">
                <a:solidFill>
                  <a:srgbClr val="000000"/>
                </a:solidFill>
                <a:ea typeface="+mn-lt"/>
                <a:cs typeface="+mn-lt"/>
              </a:rPr>
              <a:t>OBR-25 = X, with any case classification status</a:t>
            </a:r>
          </a:p>
          <a:p>
            <a:pPr lvl="1">
              <a:lnSpc>
                <a:spcPct val="100000"/>
              </a:lnSpc>
              <a:spcBef>
                <a:spcPts val="300"/>
              </a:spcBef>
              <a:buClr>
                <a:srgbClr val="3F395F"/>
              </a:buClr>
            </a:pPr>
            <a:r>
              <a:rPr lang="en-US" dirty="0">
                <a:solidFill>
                  <a:srgbClr val="000000"/>
                </a:solidFill>
                <a:ea typeface="+mn-lt"/>
                <a:cs typeface="+mn-lt"/>
              </a:rPr>
              <a:t>Non-message deletes (MVPS portal functionality/processing)</a:t>
            </a:r>
          </a:p>
          <a:p>
            <a:pPr lvl="2">
              <a:lnSpc>
                <a:spcPct val="100000"/>
              </a:lnSpc>
              <a:spcBef>
                <a:spcPts val="300"/>
              </a:spcBef>
              <a:buClr>
                <a:srgbClr val="3F395F"/>
              </a:buClr>
              <a:buSzPct val="80000"/>
              <a:buFont typeface="Courier New" panose="02070309020205020404" pitchFamily="49" charset="0"/>
              <a:buChar char="o"/>
            </a:pPr>
            <a:r>
              <a:rPr lang="en-US" sz="2400" dirty="0">
                <a:solidFill>
                  <a:srgbClr val="000000"/>
                </a:solidFill>
                <a:ea typeface="+mn-lt"/>
                <a:cs typeface="+mn-lt"/>
              </a:rPr>
              <a:t>Manually deleted through the MVPS portal; “UI Deleted” </a:t>
            </a:r>
          </a:p>
          <a:p>
            <a:pPr lvl="2">
              <a:lnSpc>
                <a:spcPct val="100000"/>
              </a:lnSpc>
              <a:spcBef>
                <a:spcPts val="300"/>
              </a:spcBef>
              <a:buClr>
                <a:srgbClr val="3F395F"/>
              </a:buClr>
              <a:buSzPct val="80000"/>
              <a:buFont typeface="Courier New" panose="02070309020205020404" pitchFamily="49" charset="0"/>
              <a:buChar char="o"/>
            </a:pPr>
            <a:r>
              <a:rPr lang="en-US" sz="2400" dirty="0">
                <a:solidFill>
                  <a:srgbClr val="000000"/>
                </a:solidFill>
                <a:ea typeface="+mn-lt"/>
                <a:cs typeface="+mn-lt"/>
              </a:rPr>
              <a:t>Removed because case omitted from NETSS year-to-date file; “NETSS YTD Deleted”</a:t>
            </a:r>
            <a:endParaRPr lang="en-US" sz="2650" dirty="0">
              <a:latin typeface="Calibri"/>
              <a:cs typeface="Calibri"/>
            </a:endParaRPr>
          </a:p>
        </p:txBody>
      </p:sp>
      <p:sp>
        <p:nvSpPr>
          <p:cNvPr id="11" name="Slide Number Placeholder 2">
            <a:extLst>
              <a:ext uri="{FF2B5EF4-FFF2-40B4-BE49-F238E27FC236}">
                <a16:creationId xmlns:a16="http://schemas.microsoft.com/office/drawing/2014/main" id="{E2B6C40B-E286-8342-829C-7F55495091D6}"/>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52</a:t>
            </a:fld>
            <a:endParaRPr lang="en-US" dirty="0"/>
          </a:p>
        </p:txBody>
      </p:sp>
      <p:sp>
        <p:nvSpPr>
          <p:cNvPr id="12" name="Title 1">
            <a:extLst>
              <a:ext uri="{FF2B5EF4-FFF2-40B4-BE49-F238E27FC236}">
                <a16:creationId xmlns:a16="http://schemas.microsoft.com/office/drawing/2014/main" id="{F9B13571-4C65-6E4F-90E8-6DC25D9145CA}"/>
              </a:ext>
            </a:extLst>
          </p:cNvPr>
          <p:cNvSpPr>
            <a:spLocks noGrp="1"/>
          </p:cNvSpPr>
          <p:nvPr>
            <p:ph type="title"/>
          </p:nvPr>
        </p:nvSpPr>
        <p:spPr>
          <a:xfrm>
            <a:off x="289021" y="-137730"/>
            <a:ext cx="11625471" cy="1325563"/>
          </a:xfrm>
        </p:spPr>
        <p:txBody>
          <a:bodyPr/>
          <a:lstStyle/>
          <a:p>
            <a:r>
              <a:rPr lang="en-US" dirty="0">
                <a:solidFill>
                  <a:srgbClr val="3F395F"/>
                </a:solidFill>
              </a:rPr>
              <a:t>Review Case Counts by Case Classification Status (cont.)</a:t>
            </a:r>
          </a:p>
        </p:txBody>
      </p:sp>
      <p:grpSp>
        <p:nvGrpSpPr>
          <p:cNvPr id="3" name="Group 2">
            <a:extLst>
              <a:ext uri="{FF2B5EF4-FFF2-40B4-BE49-F238E27FC236}">
                <a16:creationId xmlns:a16="http://schemas.microsoft.com/office/drawing/2014/main" id="{8E517302-8430-4C58-873F-F802C86194F5}"/>
              </a:ext>
              <a:ext uri="{C183D7F6-B498-43B3-948B-1728B52AA6E4}">
                <adec:decorative xmlns:adec="http://schemas.microsoft.com/office/drawing/2017/decorative" val="1"/>
              </a:ext>
            </a:extLst>
          </p:cNvPr>
          <p:cNvGrpSpPr/>
          <p:nvPr/>
        </p:nvGrpSpPr>
        <p:grpSpPr>
          <a:xfrm>
            <a:off x="2127799" y="941035"/>
            <a:ext cx="7936402" cy="1533722"/>
            <a:chOff x="2127799" y="941035"/>
            <a:chExt cx="7936402" cy="1533722"/>
          </a:xfrm>
        </p:grpSpPr>
        <p:pic>
          <p:nvPicPr>
            <p:cNvPr id="13" name="Picture 12" descr="Graphical user interface, application&#10;&#10;Description automatically generated">
              <a:extLst>
                <a:ext uri="{FF2B5EF4-FFF2-40B4-BE49-F238E27FC236}">
                  <a16:creationId xmlns:a16="http://schemas.microsoft.com/office/drawing/2014/main" id="{CCA3C243-120E-A74C-8D23-D48226172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799" y="941035"/>
              <a:ext cx="7936402" cy="1533722"/>
            </a:xfrm>
            <a:prstGeom prst="rect">
              <a:avLst/>
            </a:prstGeom>
            <a:ln w="3175">
              <a:solidFill>
                <a:schemeClr val="tx1"/>
              </a:solidFill>
            </a:ln>
          </p:spPr>
        </p:pic>
        <p:sp>
          <p:nvSpPr>
            <p:cNvPr id="2" name="Rectangle 1">
              <a:extLst>
                <a:ext uri="{FF2B5EF4-FFF2-40B4-BE49-F238E27FC236}">
                  <a16:creationId xmlns:a16="http://schemas.microsoft.com/office/drawing/2014/main" id="{4CCF5F6B-18AF-4B54-A71B-18C7A29F9D6D}"/>
                </a:ext>
              </a:extLst>
            </p:cNvPr>
            <p:cNvSpPr/>
            <p:nvPr/>
          </p:nvSpPr>
          <p:spPr>
            <a:xfrm>
              <a:off x="9264579" y="1481442"/>
              <a:ext cx="799621" cy="300096"/>
            </a:xfrm>
            <a:prstGeom prst="rect">
              <a:avLst/>
            </a:prstGeom>
            <a:solidFill>
              <a:srgbClr val="C4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69468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lstStyle/>
          <a:p>
            <a:r>
              <a:rPr lang="en-US" dirty="0">
                <a:solidFill>
                  <a:srgbClr val="3F395F"/>
                </a:solidFill>
              </a:rPr>
              <a:t>Click any Box on the Case Summary Table to View a List of Cases for the Parameters (Column/Row) </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53</a:t>
            </a:fld>
            <a:endParaRPr lang="en-US" dirty="0"/>
          </a:p>
        </p:txBody>
      </p:sp>
      <p:pic>
        <p:nvPicPr>
          <p:cNvPr id="10" name="Picture 9" descr="Graphical user interface, application&#10;&#10;Description automatically generated">
            <a:extLst>
              <a:ext uri="{FF2B5EF4-FFF2-40B4-BE49-F238E27FC236}">
                <a16:creationId xmlns:a16="http://schemas.microsoft.com/office/drawing/2014/main" id="{E26B37BB-EA8D-7A47-8AA8-DCC9C4C22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2044700"/>
            <a:ext cx="9702800" cy="2768600"/>
          </a:xfrm>
          <a:prstGeom prst="rect">
            <a:avLst/>
          </a:prstGeom>
          <a:ln w="3175">
            <a:solidFill>
              <a:schemeClr val="tx1"/>
            </a:solidFill>
          </a:ln>
        </p:spPr>
      </p:pic>
      <p:sp>
        <p:nvSpPr>
          <p:cNvPr id="11" name="Rectangle 10">
            <a:extLst>
              <a:ext uri="{FF2B5EF4-FFF2-40B4-BE49-F238E27FC236}">
                <a16:creationId xmlns:a16="http://schemas.microsoft.com/office/drawing/2014/main" id="{6084EB6D-4421-F24E-A36C-EA2725C86D8D}"/>
              </a:ext>
              <a:ext uri="{C183D7F6-B498-43B3-948B-1728B52AA6E4}">
                <adec:decorative xmlns:adec="http://schemas.microsoft.com/office/drawing/2017/decorative" val="1"/>
              </a:ext>
            </a:extLst>
          </p:cNvPr>
          <p:cNvSpPr/>
          <p:nvPr/>
        </p:nvSpPr>
        <p:spPr>
          <a:xfrm>
            <a:off x="6817217" y="4018209"/>
            <a:ext cx="394952" cy="34773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441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FA7-4CA5-884A-9352-F59D5F5A710B}"/>
              </a:ext>
            </a:extLst>
          </p:cNvPr>
          <p:cNvSpPr>
            <a:spLocks noGrp="1"/>
          </p:cNvSpPr>
          <p:nvPr>
            <p:ph type="title"/>
          </p:nvPr>
        </p:nvSpPr>
        <p:spPr>
          <a:xfrm>
            <a:off x="820756" y="397306"/>
            <a:ext cx="10829048" cy="1325563"/>
          </a:xfrm>
        </p:spPr>
        <p:txBody>
          <a:bodyPr>
            <a:noAutofit/>
          </a:bodyPr>
          <a:lstStyle/>
          <a:p>
            <a:r>
              <a:rPr lang="en-US" dirty="0">
                <a:solidFill>
                  <a:srgbClr val="3F395F"/>
                </a:solidFill>
              </a:rPr>
              <a:t>Next, a List of Cases on the Case Listings Page for the Parameters Selected Will Display</a:t>
            </a:r>
          </a:p>
        </p:txBody>
      </p:sp>
      <p:sp>
        <p:nvSpPr>
          <p:cNvPr id="12" name="Slide Number Placeholder 2">
            <a:extLst>
              <a:ext uri="{FF2B5EF4-FFF2-40B4-BE49-F238E27FC236}">
                <a16:creationId xmlns:a16="http://schemas.microsoft.com/office/drawing/2014/main" id="{7135550D-D75B-F544-A15F-041A4307673D}"/>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54</a:t>
            </a:fld>
            <a:endParaRPr lang="en-US" dirty="0"/>
          </a:p>
        </p:txBody>
      </p:sp>
      <p:sp>
        <p:nvSpPr>
          <p:cNvPr id="10" name="Text Placeholder 2">
            <a:extLst>
              <a:ext uri="{FF2B5EF4-FFF2-40B4-BE49-F238E27FC236}">
                <a16:creationId xmlns:a16="http://schemas.microsoft.com/office/drawing/2014/main" id="{52CC6584-AFC5-A748-82A4-47946543871D}"/>
              </a:ext>
            </a:extLst>
          </p:cNvPr>
          <p:cNvSpPr txBox="1">
            <a:spLocks/>
          </p:cNvSpPr>
          <p:nvPr/>
        </p:nvSpPr>
        <p:spPr>
          <a:xfrm>
            <a:off x="827382" y="1782707"/>
            <a:ext cx="11234391" cy="2479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buClr>
                <a:srgbClr val="81BC00"/>
              </a:buClr>
              <a:buFont typeface="Wingdings" pitchFamily="2" charset="2"/>
              <a:buChar char="§"/>
            </a:pPr>
            <a:r>
              <a:rPr lang="en-US" dirty="0"/>
              <a:t> Click the “VIEW” button to view more information about the case</a:t>
            </a:r>
            <a:endParaRPr lang="en-US" dirty="0">
              <a:latin typeface="Calibri"/>
              <a:cs typeface="Calibri"/>
            </a:endParaRPr>
          </a:p>
        </p:txBody>
      </p:sp>
      <p:grpSp>
        <p:nvGrpSpPr>
          <p:cNvPr id="3" name="Group 2">
            <a:extLst>
              <a:ext uri="{FF2B5EF4-FFF2-40B4-BE49-F238E27FC236}">
                <a16:creationId xmlns:a16="http://schemas.microsoft.com/office/drawing/2014/main" id="{881EA987-77CF-41C0-924D-6B9616DDFCBE}"/>
              </a:ext>
              <a:ext uri="{C183D7F6-B498-43B3-948B-1728B52AA6E4}">
                <adec:decorative xmlns:adec="http://schemas.microsoft.com/office/drawing/2017/decorative" val="1"/>
              </a:ext>
            </a:extLst>
          </p:cNvPr>
          <p:cNvGrpSpPr/>
          <p:nvPr/>
        </p:nvGrpSpPr>
        <p:grpSpPr>
          <a:xfrm>
            <a:off x="0" y="2743358"/>
            <a:ext cx="12192000" cy="2479343"/>
            <a:chOff x="0" y="2714142"/>
            <a:chExt cx="12192000" cy="2479343"/>
          </a:xfrm>
        </p:grpSpPr>
        <p:pic>
          <p:nvPicPr>
            <p:cNvPr id="4" name="Picture 3" descr="Graphical user interface, text, application, email&#10;&#10;Description automatically generated">
              <a:extLst>
                <a:ext uri="{FF2B5EF4-FFF2-40B4-BE49-F238E27FC236}">
                  <a16:creationId xmlns:a16="http://schemas.microsoft.com/office/drawing/2014/main" id="{165C6DD2-4724-AC4A-97A7-A40C2BFD3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14142"/>
              <a:ext cx="12192000" cy="2479343"/>
            </a:xfrm>
            <a:prstGeom prst="rect">
              <a:avLst/>
            </a:prstGeom>
            <a:ln w="3175">
              <a:solidFill>
                <a:schemeClr val="tx1"/>
              </a:solidFill>
            </a:ln>
          </p:spPr>
        </p:pic>
        <p:cxnSp>
          <p:nvCxnSpPr>
            <p:cNvPr id="9" name="Straight Arrow Connector 8">
              <a:extLst>
                <a:ext uri="{FF2B5EF4-FFF2-40B4-BE49-F238E27FC236}">
                  <a16:creationId xmlns:a16="http://schemas.microsoft.com/office/drawing/2014/main" id="{DD64B316-B112-E740-B533-0B893C30AAB4}"/>
                </a:ext>
              </a:extLst>
            </p:cNvPr>
            <p:cNvCxnSpPr>
              <a:cxnSpLocks/>
            </p:cNvCxnSpPr>
            <p:nvPr/>
          </p:nvCxnSpPr>
          <p:spPr>
            <a:xfrm flipH="1">
              <a:off x="612493" y="4425016"/>
              <a:ext cx="262112" cy="47070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BC83077-91CC-7D4D-852C-AF6334523EBA}"/>
                </a:ext>
              </a:extLst>
            </p:cNvPr>
            <p:cNvSpPr/>
            <p:nvPr/>
          </p:nvSpPr>
          <p:spPr>
            <a:xfrm>
              <a:off x="10702344" y="2783622"/>
              <a:ext cx="1337657" cy="213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F9562A5D-90EA-6D4B-856C-E1AAE27F5F9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512" y="3416642"/>
            <a:ext cx="2421925" cy="350439"/>
          </a:xfrm>
          <a:prstGeom prst="rect">
            <a:avLst/>
          </a:prstGeom>
        </p:spPr>
      </p:pic>
      <p:sp>
        <p:nvSpPr>
          <p:cNvPr id="7" name="Rectangle 6">
            <a:extLst>
              <a:ext uri="{FF2B5EF4-FFF2-40B4-BE49-F238E27FC236}">
                <a16:creationId xmlns:a16="http://schemas.microsoft.com/office/drawing/2014/main" id="{4EC6352C-757C-6E44-BFCB-E4141A89B896}"/>
              </a:ext>
              <a:ext uri="{C183D7F6-B498-43B3-948B-1728B52AA6E4}">
                <adec:decorative xmlns:adec="http://schemas.microsoft.com/office/drawing/2017/decorative" val="1"/>
              </a:ext>
            </a:extLst>
          </p:cNvPr>
          <p:cNvSpPr/>
          <p:nvPr/>
        </p:nvSpPr>
        <p:spPr>
          <a:xfrm>
            <a:off x="4263075" y="3429000"/>
            <a:ext cx="1795854" cy="338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0197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FA7-4CA5-884A-9352-F59D5F5A710B}"/>
              </a:ext>
            </a:extLst>
          </p:cNvPr>
          <p:cNvSpPr>
            <a:spLocks noGrp="1"/>
          </p:cNvSpPr>
          <p:nvPr>
            <p:ph type="title"/>
          </p:nvPr>
        </p:nvSpPr>
        <p:spPr>
          <a:xfrm>
            <a:off x="618186" y="224308"/>
            <a:ext cx="11031618" cy="1325563"/>
          </a:xfrm>
        </p:spPr>
        <p:txBody>
          <a:bodyPr>
            <a:noAutofit/>
          </a:bodyPr>
          <a:lstStyle/>
          <a:p>
            <a:r>
              <a:rPr lang="en-US" dirty="0">
                <a:solidFill>
                  <a:srgbClr val="3F395F"/>
                </a:solidFill>
              </a:rPr>
              <a:t>Next, the Case Properties Window Will Display, which shows the History of Message Transactions for the Case</a:t>
            </a:r>
          </a:p>
        </p:txBody>
      </p:sp>
      <p:sp>
        <p:nvSpPr>
          <p:cNvPr id="12" name="Slide Number Placeholder 2">
            <a:extLst>
              <a:ext uri="{FF2B5EF4-FFF2-40B4-BE49-F238E27FC236}">
                <a16:creationId xmlns:a16="http://schemas.microsoft.com/office/drawing/2014/main" id="{7135550D-D75B-F544-A15F-041A4307673D}"/>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55</a:t>
            </a:fld>
            <a:endParaRPr lang="en-US" dirty="0"/>
          </a:p>
        </p:txBody>
      </p:sp>
      <p:pic>
        <p:nvPicPr>
          <p:cNvPr id="7" name="Picture 6" descr="A picture containing table&#10;&#10;Description automatically generated">
            <a:extLst>
              <a:ext uri="{FF2B5EF4-FFF2-40B4-BE49-F238E27FC236}">
                <a16:creationId xmlns:a16="http://schemas.microsoft.com/office/drawing/2014/main" id="{41A0EAE1-BE7F-D64F-8A60-76C4CCDB2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25" y="1679989"/>
            <a:ext cx="10028499" cy="4592307"/>
          </a:xfrm>
          <a:prstGeom prst="rect">
            <a:avLst/>
          </a:prstGeom>
          <a:ln w="3175">
            <a:solidFill>
              <a:schemeClr val="tx1"/>
            </a:solidFill>
          </a:ln>
        </p:spPr>
      </p:pic>
    </p:spTree>
    <p:extLst>
      <p:ext uri="{BB962C8B-B14F-4D97-AF65-F5344CB8AC3E}">
        <p14:creationId xmlns:p14="http://schemas.microsoft.com/office/powerpoint/2010/main" val="835192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is a screen capture of the Left Menu Bar with the Case, Listings link highlighted">
            <a:extLst>
              <a:ext uri="{FF2B5EF4-FFF2-40B4-BE49-F238E27FC236}">
                <a16:creationId xmlns:a16="http://schemas.microsoft.com/office/drawing/2014/main" id="{CDF09810-6822-F54E-9E3F-8A8CF4C25974}"/>
              </a:ext>
            </a:extLst>
          </p:cNvPr>
          <p:cNvPicPr>
            <a:picLocks noChangeAspect="1"/>
          </p:cNvPicPr>
          <p:nvPr/>
        </p:nvPicPr>
        <p:blipFill>
          <a:blip r:embed="rId2"/>
          <a:stretch>
            <a:fillRect/>
          </a:stretch>
        </p:blipFill>
        <p:spPr>
          <a:xfrm>
            <a:off x="4712179" y="1873170"/>
            <a:ext cx="2717610" cy="4114800"/>
          </a:xfrm>
          <a:prstGeom prst="rect">
            <a:avLst/>
          </a:prstGeom>
        </p:spPr>
      </p:pic>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lstStyle/>
          <a:p>
            <a:r>
              <a:rPr lang="en-US" dirty="0">
                <a:solidFill>
                  <a:srgbClr val="3F395F"/>
                </a:solidFill>
              </a:rPr>
              <a:t>Use the Left Menu Bar to Navigate to Cases, then Select the Listings Page</a:t>
            </a:r>
          </a:p>
        </p:txBody>
      </p:sp>
      <p:sp>
        <p:nvSpPr>
          <p:cNvPr id="6" name="Oval 5">
            <a:extLst>
              <a:ext uri="{FF2B5EF4-FFF2-40B4-BE49-F238E27FC236}">
                <a16:creationId xmlns:a16="http://schemas.microsoft.com/office/drawing/2014/main" id="{B69720B1-A73A-B84B-B598-FEA41B9FD5F0}"/>
              </a:ext>
              <a:ext uri="{C183D7F6-B498-43B3-948B-1728B52AA6E4}">
                <adec:decorative xmlns:adec="http://schemas.microsoft.com/office/drawing/2017/decorative" val="1"/>
              </a:ext>
            </a:extLst>
          </p:cNvPr>
          <p:cNvSpPr/>
          <p:nvPr/>
        </p:nvSpPr>
        <p:spPr>
          <a:xfrm>
            <a:off x="4745683" y="5473363"/>
            <a:ext cx="2592666" cy="57372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5B4D92B8-9B78-3D4C-B54F-F4E2DC04C3D9}"/>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56</a:t>
            </a:fld>
            <a:endParaRPr lang="en-US" dirty="0"/>
          </a:p>
        </p:txBody>
      </p:sp>
    </p:spTree>
    <p:extLst>
      <p:ext uri="{BB962C8B-B14F-4D97-AF65-F5344CB8AC3E}">
        <p14:creationId xmlns:p14="http://schemas.microsoft.com/office/powerpoint/2010/main" val="1489169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normAutofit/>
          </a:bodyPr>
          <a:lstStyle/>
          <a:p>
            <a:r>
              <a:rPr lang="en-US" dirty="0">
                <a:solidFill>
                  <a:srgbClr val="3F395F"/>
                </a:solidFill>
              </a:rPr>
              <a:t>View Case Activity (Listed by Case ID) on the</a:t>
            </a:r>
            <a:br>
              <a:rPr lang="en-US" dirty="0">
                <a:solidFill>
                  <a:srgbClr val="3F395F"/>
                </a:solidFill>
              </a:rPr>
            </a:br>
            <a:r>
              <a:rPr lang="en-US" dirty="0">
                <a:solidFill>
                  <a:srgbClr val="3F395F"/>
                </a:solidFill>
              </a:rPr>
              <a:t>Case Listings Page</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57</a:t>
            </a:fld>
            <a:endParaRPr lang="en-US" dirty="0"/>
          </a:p>
        </p:txBody>
      </p:sp>
      <p:pic>
        <p:nvPicPr>
          <p:cNvPr id="6" name="Picture 6" descr="This is an example of the Case Listings page in MVPS">
            <a:extLst>
              <a:ext uri="{FF2B5EF4-FFF2-40B4-BE49-F238E27FC236}">
                <a16:creationId xmlns:a16="http://schemas.microsoft.com/office/drawing/2014/main" id="{AB185BBA-6CF1-4D4C-8606-F0CD9DD9F265}"/>
              </a:ext>
            </a:extLst>
          </p:cNvPr>
          <p:cNvPicPr>
            <a:picLocks noChangeAspect="1"/>
          </p:cNvPicPr>
          <p:nvPr/>
        </p:nvPicPr>
        <p:blipFill>
          <a:blip r:embed="rId2"/>
          <a:stretch>
            <a:fillRect/>
          </a:stretch>
        </p:blipFill>
        <p:spPr>
          <a:xfrm>
            <a:off x="225711" y="1872033"/>
            <a:ext cx="11758667" cy="4444561"/>
          </a:xfrm>
          <a:prstGeom prst="rect">
            <a:avLst/>
          </a:prstGeom>
          <a:ln>
            <a:solidFill>
              <a:srgbClr val="000000"/>
            </a:solidFill>
          </a:ln>
        </p:spPr>
      </p:pic>
      <p:sp>
        <p:nvSpPr>
          <p:cNvPr id="10" name="Rectangle 9">
            <a:extLst>
              <a:ext uri="{FF2B5EF4-FFF2-40B4-BE49-F238E27FC236}">
                <a16:creationId xmlns:a16="http://schemas.microsoft.com/office/drawing/2014/main" id="{24196D7E-D140-B648-A2D5-683D497A41FC}"/>
              </a:ext>
              <a:ext uri="{C183D7F6-B498-43B3-948B-1728B52AA6E4}">
                <adec:decorative xmlns:adec="http://schemas.microsoft.com/office/drawing/2017/decorative" val="1"/>
              </a:ext>
            </a:extLst>
          </p:cNvPr>
          <p:cNvSpPr/>
          <p:nvPr/>
        </p:nvSpPr>
        <p:spPr>
          <a:xfrm>
            <a:off x="10574219" y="1936748"/>
            <a:ext cx="1248579" cy="18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A88BC10-6033-2946-B69C-C5C7EC69A6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711" y="2526440"/>
            <a:ext cx="2767279" cy="298132"/>
          </a:xfrm>
          <a:prstGeom prst="rect">
            <a:avLst/>
          </a:prstGeom>
        </p:spPr>
      </p:pic>
      <p:sp>
        <p:nvSpPr>
          <p:cNvPr id="5" name="Rectangle 4">
            <a:extLst>
              <a:ext uri="{FF2B5EF4-FFF2-40B4-BE49-F238E27FC236}">
                <a16:creationId xmlns:a16="http://schemas.microsoft.com/office/drawing/2014/main" id="{2E8CF5D6-1DD9-2A4C-BBAE-270BA165155D}"/>
              </a:ext>
              <a:ext uri="{C183D7F6-B498-43B3-948B-1728B52AA6E4}">
                <adec:decorative xmlns:adec="http://schemas.microsoft.com/office/drawing/2017/decorative" val="1"/>
              </a:ext>
            </a:extLst>
          </p:cNvPr>
          <p:cNvSpPr/>
          <p:nvPr/>
        </p:nvSpPr>
        <p:spPr>
          <a:xfrm>
            <a:off x="5070470" y="2514082"/>
            <a:ext cx="968581" cy="30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0780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normAutofit/>
          </a:bodyPr>
          <a:lstStyle/>
          <a:p>
            <a:r>
              <a:rPr lang="en-US" dirty="0">
                <a:solidFill>
                  <a:srgbClr val="3F395F"/>
                </a:solidFill>
              </a:rPr>
              <a:t>Select the “VIEW” Button next to a Case to View More Information</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58</a:t>
            </a:fld>
            <a:endParaRPr lang="en-US" dirty="0"/>
          </a:p>
        </p:txBody>
      </p:sp>
      <p:pic>
        <p:nvPicPr>
          <p:cNvPr id="6" name="Picture 6" descr="This is an image and example of the Case Listings page in MVPS">
            <a:extLst>
              <a:ext uri="{FF2B5EF4-FFF2-40B4-BE49-F238E27FC236}">
                <a16:creationId xmlns:a16="http://schemas.microsoft.com/office/drawing/2014/main" id="{AB185BBA-6CF1-4D4C-8606-F0CD9DD9F265}"/>
              </a:ext>
            </a:extLst>
          </p:cNvPr>
          <p:cNvPicPr>
            <a:picLocks noChangeAspect="1"/>
          </p:cNvPicPr>
          <p:nvPr/>
        </p:nvPicPr>
        <p:blipFill>
          <a:blip r:embed="rId2"/>
          <a:stretch>
            <a:fillRect/>
          </a:stretch>
        </p:blipFill>
        <p:spPr>
          <a:xfrm>
            <a:off x="227552" y="1864343"/>
            <a:ext cx="11758667" cy="4444561"/>
          </a:xfrm>
          <a:prstGeom prst="rect">
            <a:avLst/>
          </a:prstGeom>
          <a:ln>
            <a:solidFill>
              <a:srgbClr val="000000"/>
            </a:solidFill>
          </a:ln>
        </p:spPr>
      </p:pic>
      <p:sp>
        <p:nvSpPr>
          <p:cNvPr id="10" name="Rectangle 9">
            <a:extLst>
              <a:ext uri="{FF2B5EF4-FFF2-40B4-BE49-F238E27FC236}">
                <a16:creationId xmlns:a16="http://schemas.microsoft.com/office/drawing/2014/main" id="{24196D7E-D140-B648-A2D5-683D497A41FC}"/>
              </a:ext>
              <a:ext uri="{C183D7F6-B498-43B3-948B-1728B52AA6E4}">
                <adec:decorative xmlns:adec="http://schemas.microsoft.com/office/drawing/2017/decorative" val="1"/>
              </a:ext>
            </a:extLst>
          </p:cNvPr>
          <p:cNvSpPr/>
          <p:nvPr/>
        </p:nvSpPr>
        <p:spPr>
          <a:xfrm>
            <a:off x="10616457" y="1920093"/>
            <a:ext cx="1248579" cy="188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461C0873-BE70-2F4B-AEB1-C70581445EB9}"/>
              </a:ext>
              <a:ext uri="{C183D7F6-B498-43B3-948B-1728B52AA6E4}">
                <adec:decorative xmlns:adec="http://schemas.microsoft.com/office/drawing/2017/decorative" val="1"/>
              </a:ext>
            </a:extLst>
          </p:cNvPr>
          <p:cNvCxnSpPr>
            <a:cxnSpLocks/>
          </p:cNvCxnSpPr>
          <p:nvPr/>
        </p:nvCxnSpPr>
        <p:spPr>
          <a:xfrm flipH="1">
            <a:off x="712860" y="3557226"/>
            <a:ext cx="275627" cy="392645"/>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9BA8F664-0CB0-7249-964A-05ED2191A8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711" y="2526440"/>
            <a:ext cx="2767279" cy="298132"/>
          </a:xfrm>
          <a:prstGeom prst="rect">
            <a:avLst/>
          </a:prstGeom>
        </p:spPr>
      </p:pic>
      <p:sp>
        <p:nvSpPr>
          <p:cNvPr id="11" name="Rectangle 10">
            <a:extLst>
              <a:ext uri="{FF2B5EF4-FFF2-40B4-BE49-F238E27FC236}">
                <a16:creationId xmlns:a16="http://schemas.microsoft.com/office/drawing/2014/main" id="{E4E167B8-AEE8-2A4D-A227-3F3EF83B4AE2}"/>
              </a:ext>
              <a:ext uri="{C183D7F6-B498-43B3-948B-1728B52AA6E4}">
                <adec:decorative xmlns:adec="http://schemas.microsoft.com/office/drawing/2017/decorative" val="1"/>
              </a:ext>
            </a:extLst>
          </p:cNvPr>
          <p:cNvSpPr/>
          <p:nvPr/>
        </p:nvSpPr>
        <p:spPr>
          <a:xfrm>
            <a:off x="5090348" y="2514082"/>
            <a:ext cx="968581" cy="30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5320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normAutofit/>
          </a:bodyPr>
          <a:lstStyle/>
          <a:p>
            <a:r>
              <a:rPr lang="en-US" dirty="0">
                <a:solidFill>
                  <a:srgbClr val="3F395F"/>
                </a:solidFill>
              </a:rPr>
              <a:t>Next, Case Details on the Case Properties Window Will Display</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59</a:t>
            </a:fld>
            <a:endParaRPr lang="en-US" dirty="0"/>
          </a:p>
        </p:txBody>
      </p:sp>
      <p:pic>
        <p:nvPicPr>
          <p:cNvPr id="11" name="Picture 10" descr="Table&#10;&#10;Description automatically generated">
            <a:extLst>
              <a:ext uri="{FF2B5EF4-FFF2-40B4-BE49-F238E27FC236}">
                <a16:creationId xmlns:a16="http://schemas.microsoft.com/office/drawing/2014/main" id="{DE98559C-3F1F-0C47-8C16-0D7132289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61" y="1748526"/>
            <a:ext cx="10384077" cy="4689584"/>
          </a:xfrm>
          <a:prstGeom prst="rect">
            <a:avLst/>
          </a:prstGeom>
          <a:ln w="3175">
            <a:solidFill>
              <a:srgbClr val="000000"/>
            </a:solidFill>
          </a:ln>
        </p:spPr>
      </p:pic>
    </p:spTree>
    <p:extLst>
      <p:ext uri="{BB962C8B-B14F-4D97-AF65-F5344CB8AC3E}">
        <p14:creationId xmlns:p14="http://schemas.microsoft.com/office/powerpoint/2010/main" val="2795245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79C46-03ED-40C4-A175-D751182D3FA1}"/>
              </a:ext>
            </a:extLst>
          </p:cNvPr>
          <p:cNvSpPr>
            <a:spLocks noGrp="1"/>
          </p:cNvSpPr>
          <p:nvPr>
            <p:ph type="title"/>
          </p:nvPr>
        </p:nvSpPr>
        <p:spPr>
          <a:xfrm>
            <a:off x="457198" y="2287263"/>
            <a:ext cx="10839490" cy="1141737"/>
          </a:xfrm>
        </p:spPr>
        <p:txBody>
          <a:bodyPr>
            <a:noAutofit/>
          </a:bodyPr>
          <a:lstStyle/>
          <a:p>
            <a:pPr>
              <a:lnSpc>
                <a:spcPct val="100000"/>
              </a:lnSpc>
              <a:spcBef>
                <a:spcPts val="600"/>
              </a:spcBef>
            </a:pPr>
            <a:r>
              <a:rPr lang="en-US" sz="3600" dirty="0">
                <a:solidFill>
                  <a:srgbClr val="00606B"/>
                </a:solidFill>
              </a:rPr>
              <a:t>New NNDSS Data Processing and MVPS Enhancements</a:t>
            </a:r>
          </a:p>
        </p:txBody>
      </p:sp>
      <p:sp>
        <p:nvSpPr>
          <p:cNvPr id="7" name="TextBox 6">
            <a:extLst>
              <a:ext uri="{FF2B5EF4-FFF2-40B4-BE49-F238E27FC236}">
                <a16:creationId xmlns:a16="http://schemas.microsoft.com/office/drawing/2014/main" id="{962229A6-95AD-8542-A69E-6A46D7586FD2}"/>
              </a:ext>
            </a:extLst>
          </p:cNvPr>
          <p:cNvSpPr txBox="1"/>
          <p:nvPr/>
        </p:nvSpPr>
        <p:spPr>
          <a:xfrm>
            <a:off x="457198" y="596110"/>
            <a:ext cx="8020280" cy="369332"/>
          </a:xfrm>
          <a:prstGeom prst="rect">
            <a:avLst/>
          </a:prstGeom>
          <a:noFill/>
        </p:spPr>
        <p:txBody>
          <a:bodyPr wrap="square" rtlCol="0">
            <a:spAutoFit/>
          </a:bodyPr>
          <a:lstStyle/>
          <a:p>
            <a:r>
              <a:rPr lang="en-US" dirty="0">
                <a:solidFill>
                  <a:schemeClr val="bg1"/>
                </a:solidFill>
              </a:rPr>
              <a:t>Center for Surveillance, Epidemiology, and Laboratory Services</a:t>
            </a:r>
          </a:p>
        </p:txBody>
      </p:sp>
      <p:sp>
        <p:nvSpPr>
          <p:cNvPr id="6" name="Subtitle 4">
            <a:extLst>
              <a:ext uri="{FF2B5EF4-FFF2-40B4-BE49-F238E27FC236}">
                <a16:creationId xmlns:a16="http://schemas.microsoft.com/office/drawing/2014/main" id="{A67AE0CA-FC16-DB4D-8D3D-9BA7F1FF1B21}"/>
              </a:ext>
            </a:extLst>
          </p:cNvPr>
          <p:cNvSpPr txBox="1">
            <a:spLocks/>
          </p:cNvSpPr>
          <p:nvPr/>
        </p:nvSpPr>
        <p:spPr>
          <a:xfrm>
            <a:off x="457198" y="4186121"/>
            <a:ext cx="8430707" cy="14670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baseline="0">
                <a:solidFill>
                  <a:srgbClr val="81BC00"/>
                </a:solidFill>
                <a:effectLst/>
                <a:latin typeface="Calibri"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400" dirty="0">
                <a:solidFill>
                  <a:srgbClr val="7BA255"/>
                </a:solidFill>
              </a:rPr>
              <a:t>Sara Johnston, MPH</a:t>
            </a:r>
          </a:p>
          <a:p>
            <a:r>
              <a:rPr lang="en-US" sz="2400" dirty="0">
                <a:solidFill>
                  <a:srgbClr val="7BA255"/>
                </a:solidFill>
              </a:rPr>
              <a:t>Ruth Ann Jajosky, DMD, MPH</a:t>
            </a:r>
          </a:p>
          <a:p>
            <a:r>
              <a:rPr lang="en-US" sz="2400" dirty="0">
                <a:solidFill>
                  <a:srgbClr val="7BA255"/>
                </a:solidFill>
              </a:rPr>
              <a:t>Andrew Kuehl, MIT, PMP</a:t>
            </a:r>
          </a:p>
        </p:txBody>
      </p:sp>
    </p:spTree>
    <p:extLst>
      <p:ext uri="{BB962C8B-B14F-4D97-AF65-F5344CB8AC3E}">
        <p14:creationId xmlns:p14="http://schemas.microsoft.com/office/powerpoint/2010/main" val="2737062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normAutofit/>
          </a:bodyPr>
          <a:lstStyle/>
          <a:p>
            <a:r>
              <a:rPr lang="en-US" dirty="0">
                <a:solidFill>
                  <a:srgbClr val="3F395F"/>
                </a:solidFill>
              </a:rPr>
              <a:t>Click the “VIEW” Button next to a Message to View More Information</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60</a:t>
            </a:fld>
            <a:endParaRPr lang="en-US" dirty="0"/>
          </a:p>
        </p:txBody>
      </p:sp>
      <p:pic>
        <p:nvPicPr>
          <p:cNvPr id="11" name="Picture 10" descr="Table&#10;&#10;Description automatically generated">
            <a:extLst>
              <a:ext uri="{FF2B5EF4-FFF2-40B4-BE49-F238E27FC236}">
                <a16:creationId xmlns:a16="http://schemas.microsoft.com/office/drawing/2014/main" id="{DE98559C-3F1F-0C47-8C16-0D7132289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61" y="1756864"/>
            <a:ext cx="10384077" cy="4689584"/>
          </a:xfrm>
          <a:prstGeom prst="rect">
            <a:avLst/>
          </a:prstGeom>
          <a:ln w="3175">
            <a:solidFill>
              <a:srgbClr val="000000"/>
            </a:solidFill>
          </a:ln>
        </p:spPr>
      </p:pic>
      <p:cxnSp>
        <p:nvCxnSpPr>
          <p:cNvPr id="7" name="Straight Arrow Connector 6">
            <a:extLst>
              <a:ext uri="{FF2B5EF4-FFF2-40B4-BE49-F238E27FC236}">
                <a16:creationId xmlns:a16="http://schemas.microsoft.com/office/drawing/2014/main" id="{55360C47-D0F4-9742-84FB-CE43BC45C320}"/>
              </a:ext>
              <a:ext uri="{C183D7F6-B498-43B3-948B-1728B52AA6E4}">
                <adec:decorative xmlns:adec="http://schemas.microsoft.com/office/drawing/2017/decorative" val="1"/>
              </a:ext>
            </a:extLst>
          </p:cNvPr>
          <p:cNvCxnSpPr>
            <a:cxnSpLocks/>
          </p:cNvCxnSpPr>
          <p:nvPr/>
        </p:nvCxnSpPr>
        <p:spPr>
          <a:xfrm flipH="1">
            <a:off x="1595312" y="4716145"/>
            <a:ext cx="275627" cy="392645"/>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10547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normAutofit/>
          </a:bodyPr>
          <a:lstStyle/>
          <a:p>
            <a:r>
              <a:rPr lang="en-US" dirty="0">
                <a:solidFill>
                  <a:srgbClr val="3F395F"/>
                </a:solidFill>
              </a:rPr>
              <a:t>Next, Message Details on the Message Properties Window Will Display</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61</a:t>
            </a:fld>
            <a:endParaRPr lang="en-US" dirty="0"/>
          </a:p>
        </p:txBody>
      </p:sp>
      <p:pic>
        <p:nvPicPr>
          <p:cNvPr id="12" name="Picture 11" descr="This is an image and example of the Message Properties window in MVPS">
            <a:extLst>
              <a:ext uri="{FF2B5EF4-FFF2-40B4-BE49-F238E27FC236}">
                <a16:creationId xmlns:a16="http://schemas.microsoft.com/office/drawing/2014/main" id="{161648F8-FC3D-C640-991D-92853F06E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648" y="1590172"/>
            <a:ext cx="8960285" cy="4948740"/>
          </a:xfrm>
          <a:prstGeom prst="rect">
            <a:avLst/>
          </a:prstGeom>
          <a:ln w="3175">
            <a:solidFill>
              <a:srgbClr val="000000"/>
            </a:solidFill>
          </a:ln>
        </p:spPr>
      </p:pic>
      <p:sp>
        <p:nvSpPr>
          <p:cNvPr id="13" name="Oval 12">
            <a:extLst>
              <a:ext uri="{FF2B5EF4-FFF2-40B4-BE49-F238E27FC236}">
                <a16:creationId xmlns:a16="http://schemas.microsoft.com/office/drawing/2014/main" id="{EC635E01-8355-0D4B-BCA5-A62414D38CC1}"/>
              </a:ext>
              <a:ext uri="{C183D7F6-B498-43B3-948B-1728B52AA6E4}">
                <adec:decorative xmlns:adec="http://schemas.microsoft.com/office/drawing/2017/decorative" val="1"/>
              </a:ext>
            </a:extLst>
          </p:cNvPr>
          <p:cNvSpPr/>
          <p:nvPr/>
        </p:nvSpPr>
        <p:spPr>
          <a:xfrm>
            <a:off x="5899228" y="3367265"/>
            <a:ext cx="2478913" cy="183268"/>
          </a:xfrm>
          <a:prstGeom prst="ellipse">
            <a:avLst/>
          </a:prstGeom>
          <a:noFill/>
          <a:ln>
            <a:solidFill>
              <a:srgbClr val="ED3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6758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p:txBody>
          <a:bodyPr>
            <a:normAutofit/>
          </a:bodyPr>
          <a:lstStyle/>
          <a:p>
            <a:r>
              <a:rPr lang="en-US" dirty="0">
                <a:solidFill>
                  <a:srgbClr val="3F395F"/>
                </a:solidFill>
              </a:rPr>
              <a:t>Select the “VIEW CASE” Button to Return to the       Case Properties Window</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62</a:t>
            </a:fld>
            <a:endParaRPr lang="en-US" dirty="0"/>
          </a:p>
        </p:txBody>
      </p:sp>
      <p:pic>
        <p:nvPicPr>
          <p:cNvPr id="12" name="Picture 11" descr="This is an image and example of the Message Properties window in MVPS">
            <a:extLst>
              <a:ext uri="{FF2B5EF4-FFF2-40B4-BE49-F238E27FC236}">
                <a16:creationId xmlns:a16="http://schemas.microsoft.com/office/drawing/2014/main" id="{161648F8-FC3D-C640-991D-92853F06E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648" y="1590172"/>
            <a:ext cx="8960285" cy="4948740"/>
          </a:xfrm>
          <a:prstGeom prst="rect">
            <a:avLst/>
          </a:prstGeom>
          <a:ln w="3175">
            <a:solidFill>
              <a:srgbClr val="000000"/>
            </a:solidFill>
          </a:ln>
        </p:spPr>
      </p:pic>
      <p:cxnSp>
        <p:nvCxnSpPr>
          <p:cNvPr id="11" name="Straight Arrow Connector 10">
            <a:extLst>
              <a:ext uri="{FF2B5EF4-FFF2-40B4-BE49-F238E27FC236}">
                <a16:creationId xmlns:a16="http://schemas.microsoft.com/office/drawing/2014/main" id="{A1EBB9AB-8293-3641-9AF0-1F32B3E01568}"/>
              </a:ext>
              <a:ext uri="{C183D7F6-B498-43B3-948B-1728B52AA6E4}">
                <adec:decorative xmlns:adec="http://schemas.microsoft.com/office/drawing/2017/decorative" val="1"/>
              </a:ext>
            </a:extLst>
          </p:cNvPr>
          <p:cNvCxnSpPr>
            <a:cxnSpLocks/>
          </p:cNvCxnSpPr>
          <p:nvPr/>
        </p:nvCxnSpPr>
        <p:spPr>
          <a:xfrm flipH="1">
            <a:off x="9902262" y="1969628"/>
            <a:ext cx="439473" cy="392645"/>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802582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2A3B-FCE5-F640-904C-0940075E47BB}"/>
              </a:ext>
            </a:extLst>
          </p:cNvPr>
          <p:cNvSpPr>
            <a:spLocks noGrp="1"/>
          </p:cNvSpPr>
          <p:nvPr>
            <p:ph type="title"/>
          </p:nvPr>
        </p:nvSpPr>
        <p:spPr>
          <a:xfrm>
            <a:off x="450376" y="365125"/>
            <a:ext cx="11299037" cy="1325563"/>
          </a:xfrm>
        </p:spPr>
        <p:txBody>
          <a:bodyPr>
            <a:noAutofit/>
          </a:bodyPr>
          <a:lstStyle/>
          <a:p>
            <a:r>
              <a:rPr lang="en-US" dirty="0">
                <a:solidFill>
                  <a:srgbClr val="3F395F"/>
                </a:solidFill>
              </a:rPr>
              <a:t>To Close the Window and Return to the Case Listings Page, Click the “CLOSE” Button or Click Outside the Window</a:t>
            </a:r>
          </a:p>
        </p:txBody>
      </p:sp>
      <p:sp>
        <p:nvSpPr>
          <p:cNvPr id="9" name="Slide Number Placeholder 2">
            <a:extLst>
              <a:ext uri="{FF2B5EF4-FFF2-40B4-BE49-F238E27FC236}">
                <a16:creationId xmlns:a16="http://schemas.microsoft.com/office/drawing/2014/main" id="{64EC0890-A011-D049-85F6-C1B2B8BBA458}"/>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63</a:t>
            </a:fld>
            <a:endParaRPr lang="en-US" dirty="0"/>
          </a:p>
        </p:txBody>
      </p:sp>
      <p:pic>
        <p:nvPicPr>
          <p:cNvPr id="12" name="Picture 11" descr="This is an image and example of the Message Properties window in MVPS">
            <a:extLst>
              <a:ext uri="{FF2B5EF4-FFF2-40B4-BE49-F238E27FC236}">
                <a16:creationId xmlns:a16="http://schemas.microsoft.com/office/drawing/2014/main" id="{161648F8-FC3D-C640-991D-92853F06E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648" y="1590172"/>
            <a:ext cx="8960285" cy="4948740"/>
          </a:xfrm>
          <a:prstGeom prst="rect">
            <a:avLst/>
          </a:prstGeom>
          <a:ln w="3175">
            <a:solidFill>
              <a:srgbClr val="000000"/>
            </a:solidFill>
          </a:ln>
        </p:spPr>
      </p:pic>
      <p:cxnSp>
        <p:nvCxnSpPr>
          <p:cNvPr id="11" name="Straight Arrow Connector 10">
            <a:extLst>
              <a:ext uri="{FF2B5EF4-FFF2-40B4-BE49-F238E27FC236}">
                <a16:creationId xmlns:a16="http://schemas.microsoft.com/office/drawing/2014/main" id="{A1EBB9AB-8293-3641-9AF0-1F32B3E01568}"/>
              </a:ext>
              <a:ext uri="{C183D7F6-B498-43B3-948B-1728B52AA6E4}">
                <adec:decorative xmlns:adec="http://schemas.microsoft.com/office/drawing/2017/decorative" val="1"/>
              </a:ext>
            </a:extLst>
          </p:cNvPr>
          <p:cNvCxnSpPr>
            <a:cxnSpLocks/>
          </p:cNvCxnSpPr>
          <p:nvPr/>
        </p:nvCxnSpPr>
        <p:spPr>
          <a:xfrm flipH="1">
            <a:off x="10319359" y="1654481"/>
            <a:ext cx="537531" cy="159213"/>
          </a:xfrm>
          <a:prstGeom prst="straightConnector1">
            <a:avLst/>
          </a:prstGeom>
          <a:ln w="63500">
            <a:solidFill>
              <a:srgbClr val="FF0000"/>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669401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115746"/>
            <a:ext cx="10515600" cy="1325563"/>
          </a:xfrm>
        </p:spPr>
        <p:txBody>
          <a:bodyPr/>
          <a:lstStyle/>
          <a:p>
            <a:r>
              <a:rPr lang="en-US" dirty="0">
                <a:solidFill>
                  <a:srgbClr val="3F395F"/>
                </a:solidFill>
              </a:rPr>
              <a:t>For More Information about </a:t>
            </a:r>
            <a:br>
              <a:rPr lang="en-US" dirty="0">
                <a:solidFill>
                  <a:srgbClr val="3F395F"/>
                </a:solidFill>
              </a:rPr>
            </a:br>
            <a:r>
              <a:rPr lang="en-US" dirty="0">
                <a:solidFill>
                  <a:srgbClr val="3F395F"/>
                </a:solidFill>
              </a:rPr>
              <a:t>“Navigating the MVPS Portal”</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2" y="1708220"/>
            <a:ext cx="10682453" cy="4001255"/>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800"/>
              </a:spcBef>
            </a:pPr>
            <a:r>
              <a:rPr lang="en-US" dirty="0"/>
              <a:t>See new “user guide” topics available soon in MVPS Help</a:t>
            </a:r>
          </a:p>
        </p:txBody>
      </p:sp>
      <p:sp>
        <p:nvSpPr>
          <p:cNvPr id="4" name="Slide Number Placeholder 2">
            <a:extLst>
              <a:ext uri="{FF2B5EF4-FFF2-40B4-BE49-F238E27FC236}">
                <a16:creationId xmlns:a16="http://schemas.microsoft.com/office/drawing/2014/main" id="{0A0FF766-CC88-894A-897F-814DE28C020E}"/>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64</a:t>
            </a:fld>
            <a:endParaRPr lang="en-US" dirty="0"/>
          </a:p>
        </p:txBody>
      </p:sp>
    </p:spTree>
    <p:extLst>
      <p:ext uri="{BB962C8B-B14F-4D97-AF65-F5344CB8AC3E}">
        <p14:creationId xmlns:p14="http://schemas.microsoft.com/office/powerpoint/2010/main" val="2503842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Changes to NETSS YTD File Processing</a:t>
            </a:r>
          </a:p>
        </p:txBody>
      </p:sp>
      <p:sp>
        <p:nvSpPr>
          <p:cNvPr id="3" name="Title 2">
            <a:extLst>
              <a:ext uri="{FF2B5EF4-FFF2-40B4-BE49-F238E27FC236}">
                <a16:creationId xmlns:a16="http://schemas.microsoft.com/office/drawing/2014/main" id="{1F974056-BD82-FD4C-94A2-5BDE3E71BAAF}"/>
              </a:ext>
            </a:extLst>
          </p:cNvPr>
          <p:cNvSpPr>
            <a:spLocks noGrp="1"/>
          </p:cNvSpPr>
          <p:nvPr>
            <p:ph type="title" idx="4294967295"/>
          </p:nvPr>
        </p:nvSpPr>
        <p:spPr/>
        <p:txBody>
          <a:bodyPr/>
          <a:lstStyle/>
          <a:p>
            <a:r>
              <a:rPr lang="en-US" dirty="0">
                <a:solidFill>
                  <a:srgbClr val="3F395F"/>
                </a:solidFill>
              </a:rPr>
              <a:t>Changes</a:t>
            </a:r>
            <a:r>
              <a:rPr lang="en-US" baseline="0" dirty="0">
                <a:solidFill>
                  <a:srgbClr val="3F395F"/>
                </a:solidFill>
              </a:rPr>
              <a:t> to NETSS YTD File Processing</a:t>
            </a:r>
            <a:endParaRPr lang="en-US" dirty="0">
              <a:solidFill>
                <a:srgbClr val="3F395F"/>
              </a:solidFill>
            </a:endParaRPr>
          </a:p>
        </p:txBody>
      </p:sp>
    </p:spTree>
    <p:extLst>
      <p:ext uri="{BB962C8B-B14F-4D97-AF65-F5344CB8AC3E}">
        <p14:creationId xmlns:p14="http://schemas.microsoft.com/office/powerpoint/2010/main" val="1591717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141938"/>
            <a:ext cx="10515600" cy="942144"/>
          </a:xfrm>
        </p:spPr>
        <p:txBody>
          <a:bodyPr/>
          <a:lstStyle/>
          <a:p>
            <a:r>
              <a:rPr lang="en-US" dirty="0">
                <a:solidFill>
                  <a:srgbClr val="3F395F"/>
                </a:solidFill>
              </a:rPr>
              <a:t>Submitting NETSS Files</a:t>
            </a:r>
          </a:p>
        </p:txBody>
      </p:sp>
      <p:sp>
        <p:nvSpPr>
          <p:cNvPr id="4" name="Slide Number Placeholder 2">
            <a:extLst>
              <a:ext uri="{FF2B5EF4-FFF2-40B4-BE49-F238E27FC236}">
                <a16:creationId xmlns:a16="http://schemas.microsoft.com/office/drawing/2014/main" id="{A3682C8B-2C4A-774B-A50E-DDEFED671E5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66</a:t>
            </a:fld>
            <a:endParaRPr lang="en-US" dirty="0"/>
          </a:p>
        </p:txBody>
      </p:sp>
      <p:sp>
        <p:nvSpPr>
          <p:cNvPr id="6" name="Content Placeholder 18">
            <a:extLst>
              <a:ext uri="{FF2B5EF4-FFF2-40B4-BE49-F238E27FC236}">
                <a16:creationId xmlns:a16="http://schemas.microsoft.com/office/drawing/2014/main" id="{38570A6E-222F-DB4B-A324-639F297C29B4}"/>
              </a:ext>
            </a:extLst>
          </p:cNvPr>
          <p:cNvSpPr txBox="1">
            <a:spLocks/>
          </p:cNvSpPr>
          <p:nvPr/>
        </p:nvSpPr>
        <p:spPr>
          <a:xfrm>
            <a:off x="836612" y="920536"/>
            <a:ext cx="10753503" cy="4886517"/>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200"/>
              </a:spcBef>
            </a:pPr>
            <a:r>
              <a:rPr lang="en-US" dirty="0"/>
              <a:t>Two types of NETSS files</a:t>
            </a:r>
          </a:p>
          <a:p>
            <a:pPr lvl="2">
              <a:spcBef>
                <a:spcPts val="200"/>
              </a:spcBef>
            </a:pPr>
            <a:r>
              <a:rPr lang="en-US" dirty="0"/>
              <a:t>Weekly (incremental update)—adds, updates, or deletes cases</a:t>
            </a:r>
          </a:p>
          <a:p>
            <a:pPr lvl="2">
              <a:spcBef>
                <a:spcPts val="200"/>
              </a:spcBef>
            </a:pPr>
            <a:r>
              <a:rPr lang="en-US" dirty="0"/>
              <a:t>Year-to-Date (YTD) (cumulative update)—replaces everything sent for the year</a:t>
            </a:r>
          </a:p>
          <a:p>
            <a:pPr lvl="1"/>
            <a:r>
              <a:rPr lang="en-US" dirty="0"/>
              <a:t>Both are submitted through SAMS Secure Data Exchange (SDX)*</a:t>
            </a:r>
          </a:p>
          <a:p>
            <a:pPr lvl="2">
              <a:spcBef>
                <a:spcPts val="200"/>
              </a:spcBef>
            </a:pPr>
            <a:r>
              <a:rPr lang="en-US" dirty="0"/>
              <a:t>Have the same format</a:t>
            </a:r>
          </a:p>
          <a:p>
            <a:pPr lvl="2">
              <a:spcBef>
                <a:spcPts val="200"/>
              </a:spcBef>
            </a:pPr>
            <a:r>
              <a:rPr lang="en-US" dirty="0"/>
              <a:t>Submitted to different SAMS folders</a:t>
            </a:r>
          </a:p>
          <a:p>
            <a:pPr lvl="2">
              <a:spcBef>
                <a:spcPts val="200"/>
              </a:spcBef>
            </a:pPr>
            <a:r>
              <a:rPr lang="en-US" dirty="0"/>
              <a:t>Jurisdictions may send multiple files for different sets of conditions; e.g., STDs in one file, VPDs in another file</a:t>
            </a:r>
          </a:p>
          <a:p>
            <a:pPr lvl="1"/>
            <a:r>
              <a:rPr lang="en-US" dirty="0"/>
              <a:t>MVPS processing is based on the SAMS </a:t>
            </a:r>
            <a:r>
              <a:rPr lang="en-US" b="1" dirty="0"/>
              <a:t>Weekly or YTD </a:t>
            </a:r>
            <a:r>
              <a:rPr lang="en-US" dirty="0"/>
              <a:t>folder</a:t>
            </a:r>
          </a:p>
          <a:p>
            <a:pPr lvl="2">
              <a:spcBef>
                <a:spcPts val="200"/>
              </a:spcBef>
            </a:pPr>
            <a:r>
              <a:rPr lang="en-US" dirty="0"/>
              <a:t>It is important to upload NETSS data to the proper folder</a:t>
            </a:r>
          </a:p>
        </p:txBody>
      </p:sp>
      <p:sp>
        <p:nvSpPr>
          <p:cNvPr id="2" name="TextBox 1">
            <a:extLst>
              <a:ext uri="{FF2B5EF4-FFF2-40B4-BE49-F238E27FC236}">
                <a16:creationId xmlns:a16="http://schemas.microsoft.com/office/drawing/2014/main" id="{FA5139F2-2C1A-4C44-9D94-CA1B2FEF9E19}"/>
              </a:ext>
            </a:extLst>
          </p:cNvPr>
          <p:cNvSpPr txBox="1"/>
          <p:nvPr/>
        </p:nvSpPr>
        <p:spPr>
          <a:xfrm>
            <a:off x="836612" y="5850417"/>
            <a:ext cx="10159338" cy="707886"/>
          </a:xfrm>
          <a:prstGeom prst="rect">
            <a:avLst/>
          </a:prstGeom>
          <a:noFill/>
        </p:spPr>
        <p:txBody>
          <a:bodyPr wrap="square" rtlCol="0">
            <a:spAutoFit/>
          </a:bodyPr>
          <a:lstStyle/>
          <a:p>
            <a:pPr>
              <a:spcBef>
                <a:spcPts val="1200"/>
              </a:spcBef>
            </a:pPr>
            <a:r>
              <a:rPr lang="en-US" sz="2000" dirty="0">
                <a:cs typeface="Calibri"/>
              </a:rPr>
              <a:t>*</a:t>
            </a:r>
            <a:r>
              <a:rPr lang="en-US" sz="2000" i="1" dirty="0">
                <a:cs typeface="Calibri"/>
              </a:rPr>
              <a:t>Guide to the SDX upload process available on NNDSS site: </a:t>
            </a:r>
            <a:r>
              <a:rPr lang="en-US" sz="2000" i="1" dirty="0">
                <a:cs typeface="Calibri"/>
                <a:hlinkClick r:id="rId3"/>
              </a:rPr>
              <a:t>Guidance for using SAMS to load NETSS files</a:t>
            </a:r>
            <a:endParaRPr lang="en-US" sz="2000" i="1" dirty="0">
              <a:cs typeface="Calibri" panose="020F0502020204030204" pitchFamily="34" charset="0"/>
            </a:endParaRPr>
          </a:p>
        </p:txBody>
      </p:sp>
    </p:spTree>
    <p:extLst>
      <p:ext uri="{BB962C8B-B14F-4D97-AF65-F5344CB8AC3E}">
        <p14:creationId xmlns:p14="http://schemas.microsoft.com/office/powerpoint/2010/main" val="3818080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160675"/>
            <a:ext cx="10515600" cy="1325563"/>
          </a:xfrm>
        </p:spPr>
        <p:txBody>
          <a:bodyPr/>
          <a:lstStyle/>
          <a:p>
            <a:r>
              <a:rPr lang="en-US" dirty="0">
                <a:solidFill>
                  <a:srgbClr val="3F395F"/>
                </a:solidFill>
              </a:rPr>
              <a:t>Automated Processing of NETSS YTD Files*</a:t>
            </a:r>
          </a:p>
        </p:txBody>
      </p:sp>
      <p:sp>
        <p:nvSpPr>
          <p:cNvPr id="4" name="Slide Number Placeholder 2">
            <a:extLst>
              <a:ext uri="{FF2B5EF4-FFF2-40B4-BE49-F238E27FC236}">
                <a16:creationId xmlns:a16="http://schemas.microsoft.com/office/drawing/2014/main" id="{A3682C8B-2C4A-774B-A50E-DDEFED671E5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67</a:t>
            </a:fld>
            <a:endParaRPr lang="en-US" dirty="0"/>
          </a:p>
        </p:txBody>
      </p:sp>
      <p:sp>
        <p:nvSpPr>
          <p:cNvPr id="6" name="Content Placeholder 18">
            <a:extLst>
              <a:ext uri="{FF2B5EF4-FFF2-40B4-BE49-F238E27FC236}">
                <a16:creationId xmlns:a16="http://schemas.microsoft.com/office/drawing/2014/main" id="{38570A6E-222F-DB4B-A324-639F297C29B4}"/>
              </a:ext>
            </a:extLst>
          </p:cNvPr>
          <p:cNvSpPr txBox="1">
            <a:spLocks/>
          </p:cNvSpPr>
          <p:nvPr/>
        </p:nvSpPr>
        <p:spPr>
          <a:xfrm>
            <a:off x="836613" y="1209409"/>
            <a:ext cx="10174824" cy="5318230"/>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MVPS processing follows these steps: If all records in the NETSS file have the same </a:t>
            </a:r>
            <a:r>
              <a:rPr lang="en-US" i="1" dirty="0"/>
              <a:t>MMWR</a:t>
            </a:r>
            <a:r>
              <a:rPr lang="en-US" dirty="0"/>
              <a:t> year value,</a:t>
            </a:r>
          </a:p>
          <a:p>
            <a:pPr marL="747713" lvl="2" indent="-457200">
              <a:lnSpc>
                <a:spcPct val="100000"/>
              </a:lnSpc>
              <a:buClr>
                <a:srgbClr val="3F395F"/>
              </a:buClr>
              <a:buFont typeface="+mj-lt"/>
              <a:buAutoNum type="arabicPeriod"/>
            </a:pPr>
            <a:r>
              <a:rPr lang="en-US" dirty="0"/>
              <a:t>MVPS finds all event codes represented in the NETSS YTD file</a:t>
            </a:r>
          </a:p>
          <a:p>
            <a:pPr marL="747713" lvl="2" indent="-457200">
              <a:lnSpc>
                <a:spcPct val="100000"/>
              </a:lnSpc>
              <a:spcAft>
                <a:spcPts val="300"/>
              </a:spcAft>
              <a:buClr>
                <a:srgbClr val="3F395F"/>
              </a:buClr>
              <a:buFont typeface="+mj-lt"/>
              <a:buAutoNum type="arabicPeriod"/>
            </a:pPr>
            <a:r>
              <a:rPr lang="en-US" dirty="0"/>
              <a:t>For any event codes included in the NETSS YTD file, </a:t>
            </a:r>
          </a:p>
          <a:p>
            <a:pPr marL="1147763" lvl="4" indent="-403225">
              <a:lnSpc>
                <a:spcPct val="100000"/>
              </a:lnSpc>
              <a:spcBef>
                <a:spcPts val="300"/>
              </a:spcBef>
              <a:buClr>
                <a:srgbClr val="3F395F"/>
              </a:buClr>
            </a:pPr>
            <a:r>
              <a:rPr lang="en-US" sz="2400" dirty="0"/>
              <a:t>MVPS assumes the file contains all cases for the year</a:t>
            </a:r>
          </a:p>
          <a:p>
            <a:pPr marL="1147763" lvl="4" indent="-403225">
              <a:lnSpc>
                <a:spcPct val="100000"/>
              </a:lnSpc>
              <a:buClr>
                <a:srgbClr val="3F395F"/>
              </a:buClr>
            </a:pPr>
            <a:r>
              <a:rPr lang="en-US" sz="2400" dirty="0"/>
              <a:t>Any previously reported cases that are not included in the NETSS YTD file will be deleted </a:t>
            </a:r>
          </a:p>
          <a:p>
            <a:pPr lvl="1">
              <a:lnSpc>
                <a:spcPct val="100000"/>
              </a:lnSpc>
              <a:spcBef>
                <a:spcPts val="1200"/>
              </a:spcBef>
            </a:pPr>
            <a:r>
              <a:rPr lang="en-US" dirty="0"/>
              <a:t>If multiple </a:t>
            </a:r>
            <a:r>
              <a:rPr lang="en-US" i="1" dirty="0"/>
              <a:t>MMWR</a:t>
            </a:r>
            <a:r>
              <a:rPr lang="en-US" dirty="0"/>
              <a:t> years are represented in a NETSS YTD file, MVPS will treat the records as though there is a separate file for each </a:t>
            </a:r>
            <a:r>
              <a:rPr lang="en-US" i="1" dirty="0"/>
              <a:t>MMWR</a:t>
            </a:r>
            <a:r>
              <a:rPr lang="en-US" dirty="0"/>
              <a:t> year (and follow the steps outlined above)</a:t>
            </a:r>
          </a:p>
          <a:p>
            <a:pPr marL="0" lvl="1" indent="0">
              <a:lnSpc>
                <a:spcPct val="100000"/>
              </a:lnSpc>
              <a:spcBef>
                <a:spcPts val="1200"/>
              </a:spcBef>
              <a:buNone/>
            </a:pPr>
            <a:r>
              <a:rPr lang="en-US" sz="2000" i="1" dirty="0"/>
              <a:t>*Applies only to NETSS YTD records, not to other data formats</a:t>
            </a:r>
            <a:r>
              <a:rPr lang="en-US" sz="2000" b="1" i="1" dirty="0"/>
              <a:t> </a:t>
            </a:r>
          </a:p>
        </p:txBody>
      </p:sp>
    </p:spTree>
    <p:extLst>
      <p:ext uri="{BB962C8B-B14F-4D97-AF65-F5344CB8AC3E}">
        <p14:creationId xmlns:p14="http://schemas.microsoft.com/office/powerpoint/2010/main" val="256515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273707" y="399480"/>
            <a:ext cx="11626940" cy="1325563"/>
          </a:xfrm>
        </p:spPr>
        <p:txBody>
          <a:bodyPr/>
          <a:lstStyle/>
          <a:p>
            <a:r>
              <a:rPr lang="en-US" dirty="0">
                <a:solidFill>
                  <a:srgbClr val="3F395F"/>
                </a:solidFill>
              </a:rPr>
              <a:t>NETSS YTD Processing Uses Event Codes Present in the File</a:t>
            </a:r>
          </a:p>
        </p:txBody>
      </p:sp>
      <p:sp>
        <p:nvSpPr>
          <p:cNvPr id="4" name="Slide Number Placeholder 2">
            <a:extLst>
              <a:ext uri="{FF2B5EF4-FFF2-40B4-BE49-F238E27FC236}">
                <a16:creationId xmlns:a16="http://schemas.microsoft.com/office/drawing/2014/main" id="{A3682C8B-2C4A-774B-A50E-DDEFED671E5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68</a:t>
            </a:fld>
            <a:endParaRPr lang="en-US" dirty="0"/>
          </a:p>
        </p:txBody>
      </p:sp>
      <p:sp>
        <p:nvSpPr>
          <p:cNvPr id="6" name="Content Placeholder 18">
            <a:extLst>
              <a:ext uri="{FF2B5EF4-FFF2-40B4-BE49-F238E27FC236}">
                <a16:creationId xmlns:a16="http://schemas.microsoft.com/office/drawing/2014/main" id="{38570A6E-222F-DB4B-A324-639F297C29B4}"/>
              </a:ext>
            </a:extLst>
          </p:cNvPr>
          <p:cNvSpPr txBox="1">
            <a:spLocks/>
          </p:cNvSpPr>
          <p:nvPr/>
        </p:nvSpPr>
        <p:spPr>
          <a:xfrm>
            <a:off x="219919" y="1588957"/>
            <a:ext cx="11829327" cy="4767392"/>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Example 1: STD program sends NETSS YTD file (impacts only events in the file)</a:t>
            </a:r>
          </a:p>
          <a:p>
            <a:pPr lvl="1">
              <a:lnSpc>
                <a:spcPct val="100000"/>
              </a:lnSpc>
              <a:spcBef>
                <a:spcPts val="1200"/>
              </a:spcBef>
            </a:pPr>
            <a:endParaRPr lang="en-US" b="1" dirty="0"/>
          </a:p>
          <a:p>
            <a:pPr lvl="1">
              <a:lnSpc>
                <a:spcPct val="100000"/>
              </a:lnSpc>
              <a:spcBef>
                <a:spcPts val="1200"/>
              </a:spcBef>
            </a:pPr>
            <a:endParaRPr lang="en-US" b="1" dirty="0"/>
          </a:p>
          <a:p>
            <a:pPr lvl="1">
              <a:lnSpc>
                <a:spcPct val="100000"/>
              </a:lnSpc>
              <a:spcBef>
                <a:spcPts val="1200"/>
              </a:spcBef>
            </a:pPr>
            <a:endParaRPr lang="en-US" b="1" dirty="0"/>
          </a:p>
          <a:p>
            <a:pPr marL="0" lvl="1" indent="0">
              <a:lnSpc>
                <a:spcPct val="100000"/>
              </a:lnSpc>
              <a:spcBef>
                <a:spcPts val="1200"/>
              </a:spcBef>
              <a:buNone/>
            </a:pPr>
            <a:endParaRPr lang="en-US" b="1" dirty="0"/>
          </a:p>
          <a:p>
            <a:pPr marL="0" lvl="1" indent="0">
              <a:lnSpc>
                <a:spcPct val="100000"/>
              </a:lnSpc>
              <a:buNone/>
            </a:pPr>
            <a:endParaRPr lang="en-US" dirty="0"/>
          </a:p>
          <a:p>
            <a:pPr lvl="1">
              <a:lnSpc>
                <a:spcPct val="100000"/>
              </a:lnSpc>
              <a:buClr>
                <a:srgbClr val="3F395F"/>
              </a:buClr>
              <a:buFont typeface="Arial" panose="020B0604020202020204" pitchFamily="34" charset="0"/>
              <a:buChar char="•"/>
            </a:pPr>
            <a:r>
              <a:rPr lang="en-US" sz="2400" dirty="0"/>
              <a:t>Only syphilis events are included in the NETSS YTD file; therefore, only syphilis cases updated or deleted</a:t>
            </a:r>
          </a:p>
        </p:txBody>
      </p:sp>
      <p:pic>
        <p:nvPicPr>
          <p:cNvPr id="7" name="Picture 6" descr="Example 1: How NETSS YTD deletes occur in MVPS. Please note: Because only syphilis event codes were present in the NETSS YTD file, MVPS will delete only the syphilis case that was not included in the YTD file.">
            <a:extLst>
              <a:ext uri="{FF2B5EF4-FFF2-40B4-BE49-F238E27FC236}">
                <a16:creationId xmlns:a16="http://schemas.microsoft.com/office/drawing/2014/main" id="{CF00FEA7-BFE3-394E-BA77-DC4DB57270BD}"/>
              </a:ext>
            </a:extLst>
          </p:cNvPr>
          <p:cNvPicPr/>
          <p:nvPr/>
        </p:nvPicPr>
        <p:blipFill rotWithShape="1">
          <a:blip r:embed="rId3" cstate="print">
            <a:extLst>
              <a:ext uri="{28A0092B-C50C-407E-A947-70E740481C1C}">
                <a14:useLocalDpi xmlns:a14="http://schemas.microsoft.com/office/drawing/2010/main" val="0"/>
              </a:ext>
            </a:extLst>
          </a:blip>
          <a:srcRect t="29618" b="10840"/>
          <a:stretch/>
        </p:blipFill>
        <p:spPr bwMode="auto">
          <a:xfrm>
            <a:off x="2342875" y="2484576"/>
            <a:ext cx="7024313" cy="2784467"/>
          </a:xfrm>
          <a:prstGeom prst="rect">
            <a:avLst/>
          </a:prstGeom>
          <a:noFill/>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862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282529" y="110840"/>
            <a:ext cx="11689551" cy="1325563"/>
          </a:xfrm>
        </p:spPr>
        <p:txBody>
          <a:bodyPr/>
          <a:lstStyle/>
          <a:p>
            <a:r>
              <a:rPr lang="en-US" dirty="0">
                <a:solidFill>
                  <a:srgbClr val="3F395F"/>
                </a:solidFill>
              </a:rPr>
              <a:t>NETSS YTD Processing Cannot Delete </a:t>
            </a:r>
            <a:r>
              <a:rPr lang="en-US" i="1" dirty="0">
                <a:solidFill>
                  <a:srgbClr val="3F395F"/>
                </a:solidFill>
              </a:rPr>
              <a:t>All</a:t>
            </a:r>
            <a:r>
              <a:rPr lang="en-US" dirty="0">
                <a:solidFill>
                  <a:srgbClr val="3F395F"/>
                </a:solidFill>
              </a:rPr>
              <a:t> Cases for an Event Code</a:t>
            </a:r>
          </a:p>
        </p:txBody>
      </p:sp>
      <p:sp>
        <p:nvSpPr>
          <p:cNvPr id="4" name="Slide Number Placeholder 2">
            <a:extLst>
              <a:ext uri="{FF2B5EF4-FFF2-40B4-BE49-F238E27FC236}">
                <a16:creationId xmlns:a16="http://schemas.microsoft.com/office/drawing/2014/main" id="{A3682C8B-2C4A-774B-A50E-DDEFED671E52}"/>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69</a:t>
            </a:fld>
            <a:endParaRPr lang="en-US" dirty="0"/>
          </a:p>
        </p:txBody>
      </p:sp>
      <p:sp>
        <p:nvSpPr>
          <p:cNvPr id="6" name="Content Placeholder 18">
            <a:extLst>
              <a:ext uri="{FF2B5EF4-FFF2-40B4-BE49-F238E27FC236}">
                <a16:creationId xmlns:a16="http://schemas.microsoft.com/office/drawing/2014/main" id="{38570A6E-222F-DB4B-A324-639F297C29B4}"/>
              </a:ext>
            </a:extLst>
          </p:cNvPr>
          <p:cNvSpPr txBox="1">
            <a:spLocks/>
          </p:cNvSpPr>
          <p:nvPr/>
        </p:nvSpPr>
        <p:spPr>
          <a:xfrm>
            <a:off x="219919" y="1270142"/>
            <a:ext cx="11829327" cy="5395913"/>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Example 2: Jurisdiction sends NETSS YTD file for all events (full current snapshot)</a:t>
            </a:r>
          </a:p>
          <a:p>
            <a:pPr lvl="1">
              <a:spcBef>
                <a:spcPts val="1200"/>
              </a:spcBef>
            </a:pPr>
            <a:endParaRPr lang="en-US" sz="2000" b="1" dirty="0"/>
          </a:p>
          <a:p>
            <a:pPr lvl="1">
              <a:spcBef>
                <a:spcPts val="1200"/>
              </a:spcBef>
            </a:pPr>
            <a:endParaRPr lang="en-US" b="1" dirty="0"/>
          </a:p>
          <a:p>
            <a:pPr lvl="1">
              <a:spcBef>
                <a:spcPts val="1200"/>
              </a:spcBef>
            </a:pPr>
            <a:endParaRPr lang="en-US" b="1" dirty="0"/>
          </a:p>
          <a:p>
            <a:pPr marL="0" lvl="1" indent="0">
              <a:buNone/>
            </a:pPr>
            <a:endParaRPr lang="en-US" b="1" dirty="0"/>
          </a:p>
          <a:p>
            <a:pPr marL="0" lvl="1" indent="0">
              <a:spcBef>
                <a:spcPts val="200"/>
              </a:spcBef>
              <a:buNone/>
            </a:pPr>
            <a:endParaRPr lang="en-US" b="1" dirty="0"/>
          </a:p>
          <a:p>
            <a:pPr lvl="1">
              <a:spcBef>
                <a:spcPts val="200"/>
              </a:spcBef>
              <a:buClr>
                <a:srgbClr val="3F395F"/>
              </a:buClr>
              <a:buFont typeface="Arial" panose="020B0604020202020204" pitchFamily="34" charset="0"/>
              <a:buChar char="•"/>
            </a:pPr>
            <a:r>
              <a:rPr lang="en-US" sz="2400" dirty="0"/>
              <a:t>No anthrax cases are included in the YTD file; therefore, the previous anthrax case is not deleted</a:t>
            </a:r>
          </a:p>
          <a:p>
            <a:pPr lvl="1">
              <a:spcBef>
                <a:spcPts val="200"/>
              </a:spcBef>
              <a:buClr>
                <a:srgbClr val="3F395F"/>
              </a:buClr>
              <a:buFont typeface="Arial" panose="020B0604020202020204" pitchFamily="34" charset="0"/>
              <a:buChar char="•"/>
            </a:pPr>
            <a:r>
              <a:rPr lang="en-US" sz="2400" dirty="0"/>
              <a:t>To delete the anthrax case, the jurisdiction should send a delete record or use the “Delete a Case” feature in the MVPS portal</a:t>
            </a:r>
          </a:p>
        </p:txBody>
      </p:sp>
      <p:pic>
        <p:nvPicPr>
          <p:cNvPr id="8" name="Picture 7" descr="Example 2: How NETSS YTD cannot be used to delete ALL cases for an event in MVPS. Please note: Because there are no anthrax cases included in the NETSS YTD file, the jurisdiction needs to send a delete record or use the  &quot;Delete a Case&quot; feature in the MVPS portal.">
            <a:extLst>
              <a:ext uri="{FF2B5EF4-FFF2-40B4-BE49-F238E27FC236}">
                <a16:creationId xmlns:a16="http://schemas.microsoft.com/office/drawing/2014/main" id="{1D788EDB-5899-4042-BB5E-626A2C995531}"/>
              </a:ext>
            </a:extLst>
          </p:cNvPr>
          <p:cNvPicPr/>
          <p:nvPr/>
        </p:nvPicPr>
        <p:blipFill rotWithShape="1">
          <a:blip r:embed="rId3" cstate="print">
            <a:extLst>
              <a:ext uri="{28A0092B-C50C-407E-A947-70E740481C1C}">
                <a14:useLocalDpi xmlns:a14="http://schemas.microsoft.com/office/drawing/2010/main" val="0"/>
              </a:ext>
            </a:extLst>
          </a:blip>
          <a:srcRect t="28397" b="11603"/>
          <a:stretch/>
        </p:blipFill>
        <p:spPr bwMode="auto">
          <a:xfrm>
            <a:off x="2743201" y="2054679"/>
            <a:ext cx="6235890" cy="2686165"/>
          </a:xfrm>
          <a:prstGeom prst="rect">
            <a:avLst/>
          </a:prstGeom>
          <a:noFill/>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1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65125"/>
            <a:ext cx="10515600" cy="1325563"/>
          </a:xfrm>
        </p:spPr>
        <p:txBody>
          <a:bodyPr/>
          <a:lstStyle/>
          <a:p>
            <a:r>
              <a:rPr lang="en-US" dirty="0">
                <a:solidFill>
                  <a:srgbClr val="3F395F"/>
                </a:solidFill>
              </a:rPr>
              <a:t>Topics</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2" y="1429059"/>
            <a:ext cx="10682453"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200"/>
              </a:spcBef>
            </a:pPr>
            <a:r>
              <a:rPr lang="en-US" dirty="0"/>
              <a:t>Expanded MVPS functionality and how to access the MVPS portal</a:t>
            </a:r>
          </a:p>
          <a:p>
            <a:pPr lvl="1">
              <a:lnSpc>
                <a:spcPct val="100000"/>
              </a:lnSpc>
              <a:spcBef>
                <a:spcPts val="1200"/>
              </a:spcBef>
            </a:pPr>
            <a:r>
              <a:rPr lang="en-US" dirty="0"/>
              <a:t>Navigating the MVPS portal (Demo)</a:t>
            </a:r>
          </a:p>
          <a:p>
            <a:pPr lvl="1">
              <a:lnSpc>
                <a:spcPct val="100000"/>
              </a:lnSpc>
              <a:spcBef>
                <a:spcPts val="1200"/>
              </a:spcBef>
            </a:pPr>
            <a:r>
              <a:rPr lang="en-US" dirty="0"/>
              <a:t>Changes to National Electronic Telecommunication System for Surveillance (NETSS) year-to-date (YTD) file processing</a:t>
            </a:r>
          </a:p>
          <a:p>
            <a:pPr lvl="1">
              <a:lnSpc>
                <a:spcPct val="100000"/>
              </a:lnSpc>
              <a:spcBef>
                <a:spcPts val="1200"/>
              </a:spcBef>
            </a:pPr>
            <a:r>
              <a:rPr lang="en-US" dirty="0"/>
              <a:t>New low-incidence case verification process</a:t>
            </a:r>
          </a:p>
          <a:p>
            <a:pPr lvl="1">
              <a:lnSpc>
                <a:spcPct val="100000"/>
              </a:lnSpc>
              <a:spcBef>
                <a:spcPts val="1200"/>
              </a:spcBef>
            </a:pPr>
            <a:r>
              <a:rPr lang="en-US" dirty="0"/>
              <a:t>New case deletion functionality</a:t>
            </a:r>
          </a:p>
          <a:p>
            <a:pPr lvl="1">
              <a:lnSpc>
                <a:spcPct val="100000"/>
              </a:lnSpc>
              <a:spcBef>
                <a:spcPts val="1200"/>
              </a:spcBef>
            </a:pPr>
            <a:r>
              <a:rPr lang="en-US" dirty="0"/>
              <a:t>MVPS user roles and management</a:t>
            </a:r>
          </a:p>
        </p:txBody>
      </p:sp>
      <p:sp>
        <p:nvSpPr>
          <p:cNvPr id="4" name="Slide Number Placeholder 2">
            <a:extLst>
              <a:ext uri="{FF2B5EF4-FFF2-40B4-BE49-F238E27FC236}">
                <a16:creationId xmlns:a16="http://schemas.microsoft.com/office/drawing/2014/main" id="{545219E4-AC7B-7A43-84E4-9C49B4B45D83}"/>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7</a:t>
            </a:fld>
            <a:endParaRPr lang="en-US" dirty="0"/>
          </a:p>
        </p:txBody>
      </p:sp>
    </p:spTree>
    <p:extLst>
      <p:ext uri="{BB962C8B-B14F-4D97-AF65-F5344CB8AC3E}">
        <p14:creationId xmlns:p14="http://schemas.microsoft.com/office/powerpoint/2010/main" val="2523973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3682C8B-2C4A-774B-A50E-DDEFED671E52}"/>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70</a:t>
            </a:fld>
            <a:endParaRPr lang="en-US" dirty="0">
              <a:solidFill>
                <a:schemeClr val="tx1">
                  <a:tint val="75000"/>
                </a:schemeClr>
              </a:solidFill>
              <a:latin typeface="+mn-lt"/>
              <a:cs typeface="+mn-cs"/>
            </a:endParaRPr>
          </a:p>
        </p:txBody>
      </p:sp>
      <p:graphicFrame>
        <p:nvGraphicFramePr>
          <p:cNvPr id="2" name="Table 1">
            <a:extLst>
              <a:ext uri="{FF2B5EF4-FFF2-40B4-BE49-F238E27FC236}">
                <a16:creationId xmlns:a16="http://schemas.microsoft.com/office/drawing/2014/main" id="{94133915-2B96-5248-9A8F-D5003FE32A26}"/>
              </a:ext>
            </a:extLst>
          </p:cNvPr>
          <p:cNvGraphicFramePr>
            <a:graphicFrameLocks noGrp="1"/>
          </p:cNvGraphicFramePr>
          <p:nvPr>
            <p:extLst>
              <p:ext uri="{D42A27DB-BD31-4B8C-83A1-F6EECF244321}">
                <p14:modId xmlns:p14="http://schemas.microsoft.com/office/powerpoint/2010/main" val="1074524974"/>
              </p:ext>
            </p:extLst>
          </p:nvPr>
        </p:nvGraphicFramePr>
        <p:xfrm>
          <a:off x="838200" y="1284756"/>
          <a:ext cx="10515600" cy="4767314"/>
        </p:xfrm>
        <a:graphic>
          <a:graphicData uri="http://schemas.openxmlformats.org/drawingml/2006/table">
            <a:tbl>
              <a:tblPr firstRow="1"/>
              <a:tblGrid>
                <a:gridCol w="3185160">
                  <a:extLst>
                    <a:ext uri="{9D8B030D-6E8A-4147-A177-3AD203B41FA5}">
                      <a16:colId xmlns:a16="http://schemas.microsoft.com/office/drawing/2014/main" val="1048494159"/>
                    </a:ext>
                  </a:extLst>
                </a:gridCol>
                <a:gridCol w="3889248">
                  <a:extLst>
                    <a:ext uri="{9D8B030D-6E8A-4147-A177-3AD203B41FA5}">
                      <a16:colId xmlns:a16="http://schemas.microsoft.com/office/drawing/2014/main" val="4143005610"/>
                    </a:ext>
                  </a:extLst>
                </a:gridCol>
                <a:gridCol w="3441192">
                  <a:extLst>
                    <a:ext uri="{9D8B030D-6E8A-4147-A177-3AD203B41FA5}">
                      <a16:colId xmlns:a16="http://schemas.microsoft.com/office/drawing/2014/main" val="1453579867"/>
                    </a:ext>
                  </a:extLst>
                </a:gridCol>
              </a:tblGrid>
              <a:tr h="308230">
                <a:tc>
                  <a:txBody>
                    <a:bodyPr/>
                    <a:lstStyle/>
                    <a:p>
                      <a:pPr marL="0" marR="0" algn="ctr" fontAlgn="ctr">
                        <a:spcBef>
                          <a:spcPts val="0"/>
                        </a:spcBef>
                        <a:spcAft>
                          <a:spcPts val="0"/>
                        </a:spcAft>
                      </a:pPr>
                      <a:r>
                        <a:rPr lang="en-US" sz="2000" b="1" i="0" u="none" strike="noStrike" dirty="0">
                          <a:solidFill>
                            <a:schemeClr val="bg1"/>
                          </a:solidFill>
                          <a:effectLst/>
                          <a:latin typeface="Calibri"/>
                          <a:ea typeface="Calibri" panose="020F0502020204030204" pitchFamily="34" charset="0"/>
                          <a:cs typeface="Arial"/>
                        </a:rPr>
                        <a:t>Issue</a:t>
                      </a:r>
                      <a:endParaRPr lang="en-US" sz="2000" b="0" i="0" u="none" strike="noStrike" dirty="0">
                        <a:solidFill>
                          <a:schemeClr val="bg1"/>
                        </a:solidFill>
                        <a:effectLst/>
                        <a:latin typeface="Calibri"/>
                        <a:cs typeface="Arial"/>
                      </a:endParaRPr>
                    </a:p>
                  </a:txBody>
                  <a:tcPr marL="98897" marR="98897" marT="13736"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002060"/>
                    </a:solidFill>
                  </a:tcPr>
                </a:tc>
                <a:tc>
                  <a:txBody>
                    <a:bodyPr/>
                    <a:lstStyle/>
                    <a:p>
                      <a:pPr marL="0" marR="0" algn="ctr" fontAlgn="ctr">
                        <a:spcBef>
                          <a:spcPts val="0"/>
                        </a:spcBef>
                        <a:spcAft>
                          <a:spcPts val="0"/>
                        </a:spcAft>
                      </a:pPr>
                      <a:r>
                        <a:rPr lang="en-US" sz="2000" b="1" i="0" u="none" strike="noStrike" dirty="0">
                          <a:solidFill>
                            <a:srgbClr val="FFFFFF"/>
                          </a:solidFill>
                          <a:effectLst/>
                          <a:latin typeface="Calibri"/>
                          <a:ea typeface="Calibri" panose="020F0502020204030204" pitchFamily="34" charset="0"/>
                          <a:cs typeface="Arial"/>
                        </a:rPr>
                        <a:t>Why it happened</a:t>
                      </a:r>
                      <a:endParaRPr lang="en-US" sz="2000" b="0" i="0" u="none" strike="noStrike" dirty="0">
                        <a:effectLst/>
                        <a:latin typeface="Calibri"/>
                        <a:cs typeface="Arial"/>
                      </a:endParaRPr>
                    </a:p>
                  </a:txBody>
                  <a:tcPr marL="98897" marR="98897" marT="13736"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002060"/>
                    </a:solidFill>
                  </a:tcPr>
                </a:tc>
                <a:tc>
                  <a:txBody>
                    <a:bodyPr/>
                    <a:lstStyle/>
                    <a:p>
                      <a:pPr marL="0" marR="0" algn="ctr" fontAlgn="ctr">
                        <a:spcBef>
                          <a:spcPts val="0"/>
                        </a:spcBef>
                        <a:spcAft>
                          <a:spcPts val="0"/>
                        </a:spcAft>
                      </a:pPr>
                      <a:r>
                        <a:rPr lang="en-US" sz="2000" b="1" i="0" u="none" strike="noStrike" dirty="0">
                          <a:solidFill>
                            <a:srgbClr val="FFFFFF"/>
                          </a:solidFill>
                          <a:effectLst/>
                          <a:latin typeface="Calibri"/>
                          <a:ea typeface="Calibri" panose="020F0502020204030204" pitchFamily="34" charset="0"/>
                          <a:cs typeface="Arial"/>
                        </a:rPr>
                        <a:t>What you should do</a:t>
                      </a:r>
                      <a:endParaRPr lang="en-US" sz="2000" b="0" i="0" u="none" strike="noStrike" dirty="0">
                        <a:effectLst/>
                        <a:latin typeface="Calibri"/>
                        <a:cs typeface="Arial"/>
                      </a:endParaRPr>
                    </a:p>
                  </a:txBody>
                  <a:tcPr marL="98897" marR="98897" marT="13736"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002060"/>
                    </a:solidFill>
                  </a:tcPr>
                </a:tc>
                <a:extLst>
                  <a:ext uri="{0D108BD9-81ED-4DB2-BD59-A6C34878D82A}">
                    <a16:rowId xmlns:a16="http://schemas.microsoft.com/office/drawing/2014/main" val="586556370"/>
                  </a:ext>
                </a:extLst>
              </a:tr>
              <a:tr h="799968">
                <a:tc rowSpan="2">
                  <a:txBody>
                    <a:bodyPr/>
                    <a:lstStyle/>
                    <a:p>
                      <a:pPr marL="0" marR="0" algn="l" fontAlgn="t">
                        <a:spcBef>
                          <a:spcPts val="0"/>
                        </a:spcBef>
                        <a:spcAft>
                          <a:spcPts val="0"/>
                        </a:spcAft>
                      </a:pPr>
                      <a:endParaRPr lang="en-US" sz="2000" b="0" i="0" u="none" strike="noStrike"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algn="l" fontAlgn="t">
                        <a:spcBef>
                          <a:spcPts val="0"/>
                        </a:spcBef>
                        <a:spcAft>
                          <a:spcPts val="0"/>
                        </a:spcAft>
                      </a:pPr>
                      <a:r>
                        <a:rPr lang="en-US" sz="2000" b="0" i="0" u="none" strike="noStrike" dirty="0">
                          <a:solidFill>
                            <a:srgbClr val="000000"/>
                          </a:solidFill>
                          <a:effectLst/>
                          <a:latin typeface="Calibri"/>
                          <a:ea typeface="Calibri" panose="020F0502020204030204" pitchFamily="34" charset="0"/>
                          <a:cs typeface="Arial"/>
                        </a:rPr>
                        <a:t>Accidental deletion of cases</a:t>
                      </a:r>
                      <a:endParaRPr lang="en-US" sz="2000" b="0" i="0" u="none" strike="noStrike" dirty="0">
                        <a:effectLst/>
                        <a:latin typeface="Calibri"/>
                        <a:cs typeface="Arial"/>
                      </a:endParaRPr>
                    </a:p>
                  </a:txBody>
                  <a:tcPr marL="131863" marR="131863" marT="65931" marB="65931">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9E2F3"/>
                    </a:solidFill>
                  </a:tcPr>
                </a:tc>
                <a:tc>
                  <a:txBody>
                    <a:bodyPr/>
                    <a:lstStyle/>
                    <a:p>
                      <a:pPr marL="0" marR="0" algn="l" fontAlgn="t">
                        <a:spcBef>
                          <a:spcPts val="0"/>
                        </a:spcBef>
                        <a:spcAft>
                          <a:spcPts val="0"/>
                        </a:spcAft>
                      </a:pPr>
                      <a:r>
                        <a:rPr lang="en-US" sz="2000" b="1" i="0" u="none" strike="noStrike" dirty="0">
                          <a:solidFill>
                            <a:srgbClr val="000000"/>
                          </a:solidFill>
                          <a:effectLst/>
                          <a:latin typeface="Calibri"/>
                          <a:ea typeface="Calibri" panose="020F0502020204030204" pitchFamily="34" charset="0"/>
                          <a:cs typeface="Arial"/>
                        </a:rPr>
                        <a:t>Weekly</a:t>
                      </a:r>
                      <a:r>
                        <a:rPr lang="en-US" sz="2000" b="0" i="0" u="none" strike="noStrike" dirty="0">
                          <a:solidFill>
                            <a:srgbClr val="000000"/>
                          </a:solidFill>
                          <a:effectLst/>
                          <a:latin typeface="Calibri"/>
                          <a:ea typeface="Calibri" panose="020F0502020204030204" pitchFamily="34" charset="0"/>
                          <a:cs typeface="Arial"/>
                        </a:rPr>
                        <a:t> file uploaded to </a:t>
                      </a:r>
                      <a:r>
                        <a:rPr lang="en-US" sz="2000" b="1" i="0" u="none" strike="noStrike" dirty="0">
                          <a:solidFill>
                            <a:srgbClr val="000000"/>
                          </a:solidFill>
                          <a:effectLst/>
                          <a:latin typeface="Calibri"/>
                          <a:ea typeface="Calibri" panose="020F0502020204030204" pitchFamily="34" charset="0"/>
                          <a:cs typeface="Arial"/>
                        </a:rPr>
                        <a:t>YTD</a:t>
                      </a:r>
                      <a:r>
                        <a:rPr lang="en-US" sz="2000" b="0" i="0" u="none" strike="noStrike" dirty="0">
                          <a:solidFill>
                            <a:srgbClr val="000000"/>
                          </a:solidFill>
                          <a:effectLst/>
                          <a:latin typeface="Calibri"/>
                          <a:ea typeface="Calibri" panose="020F0502020204030204" pitchFamily="34" charset="0"/>
                          <a:cs typeface="Arial"/>
                        </a:rPr>
                        <a:t> folder </a:t>
                      </a:r>
                      <a:endParaRPr lang="en-US" sz="2000" b="0" i="0" u="none" strike="noStrike" dirty="0">
                        <a:effectLst/>
                        <a:latin typeface="Arial" panose="020B0604020202020204" pitchFamily="34" charset="0"/>
                      </a:endParaRPr>
                    </a:p>
                  </a:txBody>
                  <a:tcPr marL="131863" marR="131863" marT="131863" marB="131863">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D9E2F3"/>
                    </a:solidFill>
                  </a:tcPr>
                </a:tc>
                <a:tc>
                  <a:txBody>
                    <a:bodyPr/>
                    <a:lstStyle/>
                    <a:p>
                      <a:pPr marL="0" marR="0" algn="l" fontAlgn="t">
                        <a:spcBef>
                          <a:spcPts val="0"/>
                        </a:spcBef>
                        <a:spcAft>
                          <a:spcPts val="0"/>
                        </a:spcAft>
                      </a:pPr>
                      <a:r>
                        <a:rPr lang="en-US" sz="2000" b="0" i="0" u="none" strike="noStrike" dirty="0">
                          <a:solidFill>
                            <a:srgbClr val="000000"/>
                          </a:solidFill>
                          <a:effectLst/>
                          <a:latin typeface="Calibri"/>
                          <a:ea typeface="Calibri" panose="020F0502020204030204" pitchFamily="34" charset="0"/>
                          <a:cs typeface="Arial"/>
                        </a:rPr>
                        <a:t>Submit a YTD file (in the YTD SAMS folder) as soon as possible</a:t>
                      </a:r>
                      <a:endParaRPr lang="en-US" sz="2000" b="0" i="0" u="none" strike="noStrike" dirty="0">
                        <a:effectLst/>
                        <a:latin typeface="Calibri"/>
                        <a:cs typeface="Arial"/>
                      </a:endParaRPr>
                    </a:p>
                  </a:txBody>
                  <a:tcPr marL="131863" marR="131863" marT="131863" marB="131863">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D9E2F3"/>
                    </a:solidFill>
                  </a:tcPr>
                </a:tc>
                <a:extLst>
                  <a:ext uri="{0D108BD9-81ED-4DB2-BD59-A6C34878D82A}">
                    <a16:rowId xmlns:a16="http://schemas.microsoft.com/office/drawing/2014/main" val="3794194625"/>
                  </a:ext>
                </a:extLst>
              </a:tr>
              <a:tr h="1041716">
                <a:tc vMerge="1">
                  <a:txBody>
                    <a:bodyPr/>
                    <a:lstStyle/>
                    <a:p>
                      <a:endParaRPr lang="en-US"/>
                    </a:p>
                  </a:txBody>
                  <a:tcPr/>
                </a:tc>
                <a:tc>
                  <a:txBody>
                    <a:bodyPr/>
                    <a:lstStyle/>
                    <a:p>
                      <a:pPr marL="0" marR="0" algn="l" fontAlgn="t">
                        <a:spcBef>
                          <a:spcPts val="0"/>
                        </a:spcBef>
                        <a:spcAft>
                          <a:spcPts val="0"/>
                        </a:spcAft>
                      </a:pPr>
                      <a:r>
                        <a:rPr lang="en-US" sz="2000" b="1" i="0" u="none" strike="noStrike" dirty="0">
                          <a:solidFill>
                            <a:srgbClr val="000000"/>
                          </a:solidFill>
                          <a:effectLst/>
                          <a:latin typeface="Calibri"/>
                          <a:ea typeface="Calibri" panose="020F0502020204030204" pitchFamily="34" charset="0"/>
                          <a:cs typeface="Arial"/>
                        </a:rPr>
                        <a:t>Multiple years</a:t>
                      </a:r>
                      <a:r>
                        <a:rPr lang="en-US" sz="2000" b="0" i="0" u="none" strike="noStrike" dirty="0">
                          <a:solidFill>
                            <a:srgbClr val="000000"/>
                          </a:solidFill>
                          <a:effectLst/>
                          <a:latin typeface="Calibri"/>
                          <a:ea typeface="Calibri" panose="020F0502020204030204" pitchFamily="34" charset="0"/>
                          <a:cs typeface="Arial"/>
                        </a:rPr>
                        <a:t> present in YTD file, including partial data for one year</a:t>
                      </a:r>
                      <a:endParaRPr lang="en-US" sz="2000" b="0" i="0" u="none" strike="noStrike" dirty="0">
                        <a:effectLst/>
                        <a:latin typeface="Calibri"/>
                        <a:cs typeface="Arial"/>
                      </a:endParaRPr>
                    </a:p>
                  </a:txBody>
                  <a:tcPr marL="131863" marR="131863" marT="131863" marB="131863">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9E2F3"/>
                    </a:solidFill>
                  </a:tcPr>
                </a:tc>
                <a:tc>
                  <a:txBody>
                    <a:bodyPr/>
                    <a:lstStyle/>
                    <a:p>
                      <a:pPr marL="0" marR="0" algn="l" fontAlgn="t">
                        <a:spcBef>
                          <a:spcPts val="0"/>
                        </a:spcBef>
                        <a:spcAft>
                          <a:spcPts val="0"/>
                        </a:spcAft>
                      </a:pPr>
                      <a:r>
                        <a:rPr lang="en-US" sz="2000" b="0" i="0" u="none" strike="noStrike" dirty="0">
                          <a:solidFill>
                            <a:srgbClr val="000000"/>
                          </a:solidFill>
                          <a:effectLst/>
                          <a:latin typeface="Calibri"/>
                          <a:ea typeface="Calibri" panose="020F0502020204030204" pitchFamily="34" charset="0"/>
                          <a:cs typeface="Arial"/>
                        </a:rPr>
                        <a:t>Submit complete YTD files, one for each </a:t>
                      </a:r>
                      <a:r>
                        <a:rPr lang="en-US" sz="2000" b="0" i="1" u="none" strike="noStrike" dirty="0">
                          <a:solidFill>
                            <a:srgbClr val="000000"/>
                          </a:solidFill>
                          <a:effectLst/>
                          <a:latin typeface="Calibri"/>
                          <a:ea typeface="Calibri" panose="020F0502020204030204" pitchFamily="34" charset="0"/>
                          <a:cs typeface="Arial"/>
                        </a:rPr>
                        <a:t>MMWR</a:t>
                      </a:r>
                      <a:r>
                        <a:rPr lang="en-US" sz="2000" b="0" i="0" u="none" strike="noStrike" dirty="0">
                          <a:solidFill>
                            <a:srgbClr val="000000"/>
                          </a:solidFill>
                          <a:effectLst/>
                          <a:latin typeface="Calibri"/>
                          <a:ea typeface="Calibri" panose="020F0502020204030204" pitchFamily="34" charset="0"/>
                          <a:cs typeface="Arial"/>
                        </a:rPr>
                        <a:t> year, as soon as possible</a:t>
                      </a:r>
                      <a:endParaRPr lang="en-US" sz="2000" b="0" i="0" u="none" strike="noStrike" dirty="0">
                        <a:effectLst/>
                        <a:latin typeface="Calibri"/>
                        <a:cs typeface="Arial"/>
                      </a:endParaRPr>
                    </a:p>
                  </a:txBody>
                  <a:tcPr marL="131863" marR="131863" marT="131863" marB="131863">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402516870"/>
                  </a:ext>
                </a:extLst>
              </a:tr>
              <a:tr h="1525213">
                <a:tc>
                  <a:txBody>
                    <a:bodyPr/>
                    <a:lstStyle/>
                    <a:p>
                      <a:pPr marL="0" marR="0" algn="l" fontAlgn="t">
                        <a:spcBef>
                          <a:spcPts val="0"/>
                        </a:spcBef>
                        <a:spcAft>
                          <a:spcPts val="0"/>
                        </a:spcAft>
                      </a:pPr>
                      <a:endParaRPr lang="en-US" sz="2000" b="0" i="0" u="none" strike="noStrike"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algn="l" fontAlgn="t">
                        <a:spcBef>
                          <a:spcPts val="0"/>
                        </a:spcBef>
                        <a:spcAft>
                          <a:spcPts val="0"/>
                        </a:spcAft>
                      </a:pPr>
                      <a:r>
                        <a:rPr lang="en-US" sz="2000" b="0" i="0" u="none" strike="noStrike" dirty="0">
                          <a:solidFill>
                            <a:srgbClr val="000000"/>
                          </a:solidFill>
                          <a:effectLst/>
                          <a:latin typeface="Calibri"/>
                          <a:ea typeface="Calibri" panose="020F0502020204030204" pitchFamily="34" charset="0"/>
                          <a:cs typeface="Arial"/>
                        </a:rPr>
                        <a:t>Case omitted from YTD file with the intention of deleting it from MVPS, but it was not deleted</a:t>
                      </a:r>
                      <a:endParaRPr lang="en-US" sz="2000" b="0" i="0" u="none" strike="noStrike" dirty="0">
                        <a:effectLst/>
                        <a:latin typeface="Calibri"/>
                        <a:cs typeface="Arial"/>
                      </a:endParaRPr>
                    </a:p>
                  </a:txBody>
                  <a:tcPr marL="98897" marR="98897" marT="13736" marB="0">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E7E6E6"/>
                    </a:solidFill>
                  </a:tcPr>
                </a:tc>
                <a:tc>
                  <a:txBody>
                    <a:bodyPr/>
                    <a:lstStyle/>
                    <a:p>
                      <a:pPr marL="0" marR="0" algn="l" fontAlgn="t">
                        <a:spcBef>
                          <a:spcPts val="0"/>
                        </a:spcBef>
                        <a:spcAft>
                          <a:spcPts val="0"/>
                        </a:spcAft>
                      </a:pPr>
                      <a:r>
                        <a:rPr lang="en-US" sz="2000" b="0" i="0" u="none" strike="noStrike" dirty="0">
                          <a:solidFill>
                            <a:srgbClr val="000000"/>
                          </a:solidFill>
                          <a:effectLst/>
                          <a:latin typeface="Calibri"/>
                          <a:ea typeface="Calibri" panose="020F0502020204030204" pitchFamily="34" charset="0"/>
                          <a:cs typeface="Arial"/>
                        </a:rPr>
                        <a:t>MVPS processing no longer allows jurisdictions to remove </a:t>
                      </a:r>
                      <a:r>
                        <a:rPr lang="en-US" sz="2000" b="1" i="0" u="none" strike="noStrike" dirty="0">
                          <a:solidFill>
                            <a:srgbClr val="000000"/>
                          </a:solidFill>
                          <a:effectLst/>
                          <a:latin typeface="Calibri"/>
                          <a:ea typeface="Calibri" panose="020F0502020204030204" pitchFamily="34" charset="0"/>
                          <a:cs typeface="Arial"/>
                        </a:rPr>
                        <a:t>all</a:t>
                      </a:r>
                      <a:r>
                        <a:rPr lang="en-US" sz="2000" b="0" i="0" u="none" strike="noStrike" dirty="0">
                          <a:solidFill>
                            <a:srgbClr val="000000"/>
                          </a:solidFill>
                          <a:effectLst/>
                          <a:latin typeface="Calibri"/>
                          <a:ea typeface="Calibri" panose="020F0502020204030204" pitchFamily="34" charset="0"/>
                          <a:cs typeface="Arial"/>
                        </a:rPr>
                        <a:t> cases for an event code through the YTD process</a:t>
                      </a:r>
                      <a:endParaRPr lang="en-US" sz="2000" b="0" i="0" u="none" strike="noStrike" dirty="0">
                        <a:effectLst/>
                        <a:latin typeface="Calibri"/>
                        <a:cs typeface="Arial"/>
                      </a:endParaRPr>
                    </a:p>
                  </a:txBody>
                  <a:tcPr marL="131863" marR="131863" marT="131863" marB="131863">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E7E6E6"/>
                    </a:solidFill>
                  </a:tcPr>
                </a:tc>
                <a:tc>
                  <a:txBody>
                    <a:bodyPr/>
                    <a:lstStyle/>
                    <a:p>
                      <a:pPr marL="0" marR="0" algn="l" fontAlgn="t">
                        <a:spcBef>
                          <a:spcPts val="0"/>
                        </a:spcBef>
                        <a:spcAft>
                          <a:spcPts val="0"/>
                        </a:spcAft>
                      </a:pPr>
                      <a:r>
                        <a:rPr lang="en-US" sz="2000" b="0" i="0" u="none" strike="noStrike" dirty="0">
                          <a:solidFill>
                            <a:srgbClr val="000000"/>
                          </a:solidFill>
                          <a:effectLst/>
                          <a:latin typeface="Calibri"/>
                          <a:ea typeface="Calibri" panose="020F0502020204030204" pitchFamily="34" charset="0"/>
                          <a:cs typeface="Arial"/>
                        </a:rPr>
                        <a:t>Send NETSS “delete” records for event codes where all cases should be deleted (or use “</a:t>
                      </a:r>
                      <a:r>
                        <a:rPr lang="en-US" sz="2000" b="0" i="1" u="none" strike="noStrike" dirty="0">
                          <a:solidFill>
                            <a:srgbClr val="000000"/>
                          </a:solidFill>
                          <a:effectLst/>
                          <a:latin typeface="Calibri"/>
                          <a:ea typeface="Calibri" panose="020F0502020204030204" pitchFamily="34" charset="0"/>
                          <a:cs typeface="Arial"/>
                        </a:rPr>
                        <a:t>Delete a Case</a:t>
                      </a:r>
                      <a:r>
                        <a:rPr lang="en-US" sz="2000" b="0" i="0" u="none" strike="noStrike" dirty="0">
                          <a:solidFill>
                            <a:srgbClr val="000000"/>
                          </a:solidFill>
                          <a:effectLst/>
                          <a:latin typeface="Calibri"/>
                          <a:ea typeface="Calibri" panose="020F0502020204030204" pitchFamily="34" charset="0"/>
                          <a:cs typeface="Arial"/>
                        </a:rPr>
                        <a:t>” feature in the MVPS portal if unable to send delete records)</a:t>
                      </a:r>
                      <a:endParaRPr lang="en-US" sz="2000" b="0" i="0" u="none" strike="noStrike" dirty="0">
                        <a:effectLst/>
                        <a:latin typeface="Calibri"/>
                        <a:cs typeface="Arial"/>
                      </a:endParaRPr>
                    </a:p>
                  </a:txBody>
                  <a:tcPr marL="131863" marR="131863" marT="131863" marB="131863">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E7E6E6"/>
                    </a:solidFill>
                  </a:tcPr>
                </a:tc>
                <a:extLst>
                  <a:ext uri="{0D108BD9-81ED-4DB2-BD59-A6C34878D82A}">
                    <a16:rowId xmlns:a16="http://schemas.microsoft.com/office/drawing/2014/main" val="1136152747"/>
                  </a:ext>
                </a:extLst>
              </a:tr>
            </a:tbl>
          </a:graphicData>
        </a:graphic>
      </p:graphicFrame>
      <p:sp>
        <p:nvSpPr>
          <p:cNvPr id="5" name="Title 4">
            <a:extLst>
              <a:ext uri="{FF2B5EF4-FFF2-40B4-BE49-F238E27FC236}">
                <a16:creationId xmlns:a16="http://schemas.microsoft.com/office/drawing/2014/main" id="{CE021E73-577A-6E47-80C2-A9038985CF4F}"/>
              </a:ext>
            </a:extLst>
          </p:cNvPr>
          <p:cNvSpPr>
            <a:spLocks noGrp="1"/>
          </p:cNvSpPr>
          <p:nvPr>
            <p:ph type="title"/>
          </p:nvPr>
        </p:nvSpPr>
        <p:spPr/>
        <p:txBody>
          <a:bodyPr/>
          <a:lstStyle/>
          <a:p>
            <a:r>
              <a:rPr lang="en-US" dirty="0">
                <a:solidFill>
                  <a:srgbClr val="3F395F"/>
                </a:solidFill>
              </a:rPr>
              <a:t>Troubleshooting NETSS YTD Files</a:t>
            </a:r>
          </a:p>
        </p:txBody>
      </p:sp>
    </p:spTree>
    <p:extLst>
      <p:ext uri="{BB962C8B-B14F-4D97-AF65-F5344CB8AC3E}">
        <p14:creationId xmlns:p14="http://schemas.microsoft.com/office/powerpoint/2010/main" val="813007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AC1A6C24-15E1-1143-8875-6937FF4CB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 y="3157529"/>
            <a:ext cx="11814313" cy="2785761"/>
          </a:xfrm>
          <a:prstGeom prst="rect">
            <a:avLst/>
          </a:prstGeom>
          <a:ln w="3175">
            <a:solidFill>
              <a:srgbClr val="000000"/>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245812"/>
            <a:ext cx="10515600" cy="1488104"/>
          </a:xfrm>
        </p:spPr>
        <p:txBody>
          <a:bodyPr>
            <a:normAutofit fontScale="90000"/>
          </a:bodyPr>
          <a:lstStyle/>
          <a:p>
            <a:r>
              <a:rPr lang="en-US" sz="4000" dirty="0">
                <a:solidFill>
                  <a:srgbClr val="3F395F"/>
                </a:solidFill>
                <a:cs typeface="Calibri"/>
              </a:rPr>
              <a:t>MVPS Portal Display for a Case Deleted as a Result of NETSS YTD File Processing</a:t>
            </a:r>
            <a:br>
              <a:rPr lang="en-US" dirty="0">
                <a:cs typeface="Calibri"/>
              </a:rPr>
            </a:br>
            <a:endParaRPr lang="en-US" dirty="0">
              <a:solidFill>
                <a:srgbClr val="3F395F"/>
              </a:solidFill>
            </a:endParaRPr>
          </a:p>
        </p:txBody>
      </p:sp>
      <p:sp>
        <p:nvSpPr>
          <p:cNvPr id="7" name="Content Placeholder 18">
            <a:extLst>
              <a:ext uri="{FF2B5EF4-FFF2-40B4-BE49-F238E27FC236}">
                <a16:creationId xmlns:a16="http://schemas.microsoft.com/office/drawing/2014/main" id="{7C5E7F81-D8A3-E64C-850A-16AAABAF2BE8}"/>
              </a:ext>
            </a:extLst>
          </p:cNvPr>
          <p:cNvSpPr txBox="1">
            <a:spLocks/>
          </p:cNvSpPr>
          <p:nvPr/>
        </p:nvSpPr>
        <p:spPr>
          <a:xfrm>
            <a:off x="836613" y="1274198"/>
            <a:ext cx="10515600" cy="4270618"/>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buClr>
                <a:srgbClr val="3F395F"/>
              </a:buClr>
              <a:buFont typeface="+mj-lt"/>
              <a:buAutoNum type="arabicPeriod"/>
            </a:pPr>
            <a:r>
              <a:rPr lang="en-US" sz="2400" dirty="0"/>
              <a:t>On the Case Listings page, use filters such as the classification status of “NETSS YTD Deleted” (make sure the start and end dates encompass the date the NETSS YTD file was sent)</a:t>
            </a:r>
          </a:p>
          <a:p>
            <a:pPr marL="457200" lvl="1" indent="-457200">
              <a:lnSpc>
                <a:spcPct val="100000"/>
              </a:lnSpc>
              <a:buClr>
                <a:srgbClr val="3F395F"/>
              </a:buClr>
              <a:buFont typeface="+mj-lt"/>
              <a:buAutoNum type="arabicPeriod"/>
            </a:pPr>
            <a:r>
              <a:rPr lang="en-US" sz="2400" dirty="0"/>
              <a:t>To further confirm the status of the case, click the “VIEW” button</a:t>
            </a:r>
            <a:endParaRPr lang="en-US" b="1" dirty="0"/>
          </a:p>
          <a:p>
            <a:pPr lvl="1">
              <a:spcBef>
                <a:spcPts val="1200"/>
              </a:spcBef>
            </a:pPr>
            <a:endParaRPr lang="en-US" b="1" dirty="0"/>
          </a:p>
          <a:p>
            <a:pPr lvl="1">
              <a:spcBef>
                <a:spcPts val="1200"/>
              </a:spcBef>
            </a:pPr>
            <a:endParaRPr lang="en-US" b="1" dirty="0"/>
          </a:p>
          <a:p>
            <a:pPr marL="0" lvl="1" indent="0">
              <a:spcBef>
                <a:spcPts val="1200"/>
              </a:spcBef>
              <a:buNone/>
            </a:pPr>
            <a:endParaRPr lang="en-US" b="1" dirty="0"/>
          </a:p>
          <a:p>
            <a:pPr lvl="1">
              <a:spcBef>
                <a:spcPts val="1200"/>
              </a:spcBef>
            </a:pPr>
            <a:endParaRPr lang="en-US" sz="1200" dirty="0"/>
          </a:p>
        </p:txBody>
      </p:sp>
      <p:sp>
        <p:nvSpPr>
          <p:cNvPr id="12" name="Slide Number Placeholder 2">
            <a:extLst>
              <a:ext uri="{FF2B5EF4-FFF2-40B4-BE49-F238E27FC236}">
                <a16:creationId xmlns:a16="http://schemas.microsoft.com/office/drawing/2014/main" id="{2AA562C6-876F-684A-B6D8-2E0E9EDE1FE5}"/>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71</a:t>
            </a:fld>
            <a:endParaRPr lang="en-US" dirty="0">
              <a:solidFill>
                <a:schemeClr val="tx1">
                  <a:tint val="75000"/>
                </a:schemeClr>
              </a:solidFill>
              <a:latin typeface="+mn-lt"/>
              <a:cs typeface="+mn-cs"/>
            </a:endParaRPr>
          </a:p>
        </p:txBody>
      </p:sp>
      <p:sp>
        <p:nvSpPr>
          <p:cNvPr id="2" name="Rectangle 1">
            <a:extLst>
              <a:ext uri="{FF2B5EF4-FFF2-40B4-BE49-F238E27FC236}">
                <a16:creationId xmlns:a16="http://schemas.microsoft.com/office/drawing/2014/main" id="{36C33C28-B23C-F14A-B538-AE800EFCAC38}"/>
              </a:ext>
              <a:ext uri="{C183D7F6-B498-43B3-948B-1728B52AA6E4}">
                <adec:decorative xmlns:adec="http://schemas.microsoft.com/office/drawing/2017/decorative" val="1"/>
              </a:ext>
            </a:extLst>
          </p:cNvPr>
          <p:cNvSpPr/>
          <p:nvPr/>
        </p:nvSpPr>
        <p:spPr>
          <a:xfrm flipV="1">
            <a:off x="10379034" y="3197379"/>
            <a:ext cx="1442669" cy="25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91C5A72-C188-4E4E-A1F5-246599CF30AE}"/>
              </a:ext>
            </a:extLst>
          </p:cNvPr>
          <p:cNvSpPr txBox="1"/>
          <p:nvPr/>
        </p:nvSpPr>
        <p:spPr>
          <a:xfrm>
            <a:off x="3534192" y="3576173"/>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14" name="Oval 13">
            <a:extLst>
              <a:ext uri="{FF2B5EF4-FFF2-40B4-BE49-F238E27FC236}">
                <a16:creationId xmlns:a16="http://schemas.microsoft.com/office/drawing/2014/main" id="{260AEADC-1D94-0844-ABBD-B3381EAD3B3D}"/>
              </a:ext>
              <a:ext uri="{C183D7F6-B498-43B3-948B-1728B52AA6E4}">
                <adec:decorative xmlns:adec="http://schemas.microsoft.com/office/drawing/2017/decorative" val="1"/>
              </a:ext>
            </a:extLst>
          </p:cNvPr>
          <p:cNvSpPr/>
          <p:nvPr/>
        </p:nvSpPr>
        <p:spPr>
          <a:xfrm>
            <a:off x="3480440" y="356381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A98DDA8-D29B-2E43-B296-80211FCEA583}"/>
              </a:ext>
            </a:extLst>
          </p:cNvPr>
          <p:cNvSpPr txBox="1"/>
          <p:nvPr/>
        </p:nvSpPr>
        <p:spPr>
          <a:xfrm>
            <a:off x="609925" y="5252465"/>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2</a:t>
            </a:r>
          </a:p>
        </p:txBody>
      </p:sp>
      <p:sp>
        <p:nvSpPr>
          <p:cNvPr id="16" name="Oval 15">
            <a:extLst>
              <a:ext uri="{FF2B5EF4-FFF2-40B4-BE49-F238E27FC236}">
                <a16:creationId xmlns:a16="http://schemas.microsoft.com/office/drawing/2014/main" id="{764DC817-358E-9A4A-A0ED-2931B7CC1DE1}"/>
              </a:ext>
              <a:ext uri="{C183D7F6-B498-43B3-948B-1728B52AA6E4}">
                <adec:decorative xmlns:adec="http://schemas.microsoft.com/office/drawing/2017/decorative" val="1"/>
              </a:ext>
            </a:extLst>
          </p:cNvPr>
          <p:cNvSpPr/>
          <p:nvPr/>
        </p:nvSpPr>
        <p:spPr>
          <a:xfrm>
            <a:off x="556173" y="5252465"/>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45B79BE-CA51-EC45-96C5-460820E18ED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287" y="3933148"/>
            <a:ext cx="2840166" cy="314700"/>
          </a:xfrm>
          <a:prstGeom prst="rect">
            <a:avLst/>
          </a:prstGeom>
        </p:spPr>
      </p:pic>
      <p:sp>
        <p:nvSpPr>
          <p:cNvPr id="6" name="Rectangle 5">
            <a:extLst>
              <a:ext uri="{FF2B5EF4-FFF2-40B4-BE49-F238E27FC236}">
                <a16:creationId xmlns:a16="http://schemas.microsoft.com/office/drawing/2014/main" id="{A2051630-B1BB-834A-BD9C-C37B63B006F5}"/>
              </a:ext>
              <a:ext uri="{C183D7F6-B498-43B3-948B-1728B52AA6E4}">
                <adec:decorative xmlns:adec="http://schemas.microsoft.com/office/drawing/2017/decorative" val="1"/>
              </a:ext>
            </a:extLst>
          </p:cNvPr>
          <p:cNvSpPr/>
          <p:nvPr/>
        </p:nvSpPr>
        <p:spPr>
          <a:xfrm>
            <a:off x="5101453" y="3933148"/>
            <a:ext cx="891574" cy="327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441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45C2685C-C7C6-A340-B7B5-8718A0E09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660" y="2268415"/>
            <a:ext cx="9502332" cy="4311506"/>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3" y="278158"/>
            <a:ext cx="10515600" cy="1071242"/>
          </a:xfrm>
        </p:spPr>
        <p:txBody>
          <a:bodyPr>
            <a:normAutofit fontScale="90000"/>
          </a:bodyPr>
          <a:lstStyle/>
          <a:p>
            <a:r>
              <a:rPr lang="en-US" sz="4000" dirty="0">
                <a:solidFill>
                  <a:srgbClr val="3F395F"/>
                </a:solidFill>
                <a:cs typeface="Calibri"/>
              </a:rPr>
              <a:t>Next, the Case Properties Window Will Display</a:t>
            </a:r>
            <a:br>
              <a:rPr lang="en-US" dirty="0">
                <a:cs typeface="Calibri"/>
              </a:rPr>
            </a:br>
            <a:endParaRPr lang="en-US" dirty="0">
              <a:solidFill>
                <a:srgbClr val="3F395F"/>
              </a:solidFill>
            </a:endParaRPr>
          </a:p>
        </p:txBody>
      </p:sp>
      <p:sp>
        <p:nvSpPr>
          <p:cNvPr id="7" name="Content Placeholder 18">
            <a:extLst>
              <a:ext uri="{FF2B5EF4-FFF2-40B4-BE49-F238E27FC236}">
                <a16:creationId xmlns:a16="http://schemas.microsoft.com/office/drawing/2014/main" id="{7C5E7F81-D8A3-E64C-850A-16AAABAF2BE8}"/>
              </a:ext>
            </a:extLst>
          </p:cNvPr>
          <p:cNvSpPr txBox="1">
            <a:spLocks/>
          </p:cNvSpPr>
          <p:nvPr/>
        </p:nvSpPr>
        <p:spPr>
          <a:xfrm>
            <a:off x="836613" y="836289"/>
            <a:ext cx="10515600"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buClr>
                <a:srgbClr val="002060"/>
              </a:buClr>
              <a:buFont typeface="+mj-lt"/>
              <a:buAutoNum type="arabicPeriod"/>
            </a:pPr>
            <a:r>
              <a:rPr lang="en-US" sz="2400" dirty="0"/>
              <a:t>The Classification Status will indicate “NETSS YTD Deleted” </a:t>
            </a:r>
          </a:p>
          <a:p>
            <a:pPr marL="457200" lvl="1" indent="-457200">
              <a:lnSpc>
                <a:spcPct val="100000"/>
              </a:lnSpc>
              <a:buClr>
                <a:srgbClr val="002060"/>
              </a:buClr>
              <a:buFont typeface="+mj-lt"/>
              <a:buAutoNum type="arabicPeriod"/>
            </a:pPr>
            <a:r>
              <a:rPr lang="en-US" sz="2400" dirty="0"/>
              <a:t>To further confirm the status of the case, click the “VIEW” button for the current record (Current Flag=Y)</a:t>
            </a:r>
            <a:endParaRPr lang="en-US" b="1" dirty="0"/>
          </a:p>
          <a:p>
            <a:pPr lvl="1">
              <a:spcBef>
                <a:spcPts val="1200"/>
              </a:spcBef>
            </a:pPr>
            <a:endParaRPr lang="en-US" b="1" dirty="0"/>
          </a:p>
          <a:p>
            <a:pPr marL="0" lvl="1" indent="0">
              <a:spcBef>
                <a:spcPts val="1200"/>
              </a:spcBef>
              <a:buNone/>
            </a:pPr>
            <a:endParaRPr lang="en-US" b="1" dirty="0"/>
          </a:p>
          <a:p>
            <a:pPr lvl="1">
              <a:spcBef>
                <a:spcPts val="1200"/>
              </a:spcBef>
            </a:pPr>
            <a:endParaRPr lang="en-US" sz="1200" dirty="0"/>
          </a:p>
        </p:txBody>
      </p:sp>
      <p:sp>
        <p:nvSpPr>
          <p:cNvPr id="8" name="Slide Number Placeholder 2">
            <a:extLst>
              <a:ext uri="{FF2B5EF4-FFF2-40B4-BE49-F238E27FC236}">
                <a16:creationId xmlns:a16="http://schemas.microsoft.com/office/drawing/2014/main" id="{086C8D19-639E-244E-B98D-5EE7E0777344}"/>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72</a:t>
            </a:fld>
            <a:endParaRPr lang="en-US" dirty="0">
              <a:solidFill>
                <a:schemeClr val="tx1">
                  <a:tint val="75000"/>
                </a:schemeClr>
              </a:solidFill>
              <a:latin typeface="+mn-lt"/>
              <a:cs typeface="+mn-cs"/>
            </a:endParaRPr>
          </a:p>
        </p:txBody>
      </p:sp>
      <p:sp>
        <p:nvSpPr>
          <p:cNvPr id="11" name="TextBox 10">
            <a:extLst>
              <a:ext uri="{FF2B5EF4-FFF2-40B4-BE49-F238E27FC236}">
                <a16:creationId xmlns:a16="http://schemas.microsoft.com/office/drawing/2014/main" id="{EB0059D1-4F2E-E947-8187-F5C9225B98CF}"/>
              </a:ext>
            </a:extLst>
          </p:cNvPr>
          <p:cNvSpPr txBox="1"/>
          <p:nvPr/>
        </p:nvSpPr>
        <p:spPr>
          <a:xfrm>
            <a:off x="9102750" y="3496900"/>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12" name="Oval 11">
            <a:extLst>
              <a:ext uri="{FF2B5EF4-FFF2-40B4-BE49-F238E27FC236}">
                <a16:creationId xmlns:a16="http://schemas.microsoft.com/office/drawing/2014/main" id="{0EF6A799-AEA4-2E4D-8AF4-9A551A288C69}"/>
              </a:ext>
              <a:ext uri="{C183D7F6-B498-43B3-948B-1728B52AA6E4}">
                <adec:decorative xmlns:adec="http://schemas.microsoft.com/office/drawing/2017/decorative" val="1"/>
              </a:ext>
            </a:extLst>
          </p:cNvPr>
          <p:cNvSpPr/>
          <p:nvPr/>
        </p:nvSpPr>
        <p:spPr>
          <a:xfrm>
            <a:off x="9048998" y="3496900"/>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BE5DF24-FAE9-474B-B094-02186646AD82}"/>
              </a:ext>
            </a:extLst>
          </p:cNvPr>
          <p:cNvSpPr txBox="1"/>
          <p:nvPr/>
        </p:nvSpPr>
        <p:spPr>
          <a:xfrm>
            <a:off x="1930059" y="5254442"/>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2</a:t>
            </a:r>
          </a:p>
        </p:txBody>
      </p:sp>
      <p:sp>
        <p:nvSpPr>
          <p:cNvPr id="14" name="Oval 13">
            <a:extLst>
              <a:ext uri="{FF2B5EF4-FFF2-40B4-BE49-F238E27FC236}">
                <a16:creationId xmlns:a16="http://schemas.microsoft.com/office/drawing/2014/main" id="{8EF713D2-74D8-A840-BA5B-F6AEA2A5D199}"/>
              </a:ext>
              <a:ext uri="{C183D7F6-B498-43B3-948B-1728B52AA6E4}">
                <adec:decorative xmlns:adec="http://schemas.microsoft.com/office/drawing/2017/decorative" val="1"/>
              </a:ext>
            </a:extLst>
          </p:cNvPr>
          <p:cNvSpPr/>
          <p:nvPr/>
        </p:nvSpPr>
        <p:spPr>
          <a:xfrm>
            <a:off x="1876307" y="5254442"/>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9717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68EA6E6C-25ED-B742-9E37-D62BCAD8A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337" y="2240183"/>
            <a:ext cx="9398775" cy="4261151"/>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3" y="278158"/>
            <a:ext cx="10515600" cy="1071242"/>
          </a:xfrm>
        </p:spPr>
        <p:txBody>
          <a:bodyPr>
            <a:normAutofit fontScale="90000"/>
          </a:bodyPr>
          <a:lstStyle/>
          <a:p>
            <a:r>
              <a:rPr lang="en-US" sz="4000" dirty="0">
                <a:solidFill>
                  <a:srgbClr val="3F395F"/>
                </a:solidFill>
                <a:cs typeface="Calibri"/>
              </a:rPr>
              <a:t>Next, the Message Properties Window Will Display</a:t>
            </a:r>
            <a:br>
              <a:rPr lang="en-US" dirty="0">
                <a:cs typeface="Calibri"/>
              </a:rPr>
            </a:br>
            <a:endParaRPr lang="en-US" dirty="0">
              <a:solidFill>
                <a:srgbClr val="3F395F"/>
              </a:solidFill>
            </a:endParaRPr>
          </a:p>
        </p:txBody>
      </p:sp>
      <p:sp>
        <p:nvSpPr>
          <p:cNvPr id="7" name="Content Placeholder 18">
            <a:extLst>
              <a:ext uri="{FF2B5EF4-FFF2-40B4-BE49-F238E27FC236}">
                <a16:creationId xmlns:a16="http://schemas.microsoft.com/office/drawing/2014/main" id="{7C5E7F81-D8A3-E64C-850A-16AAABAF2BE8}"/>
              </a:ext>
            </a:extLst>
          </p:cNvPr>
          <p:cNvSpPr txBox="1">
            <a:spLocks/>
          </p:cNvSpPr>
          <p:nvPr/>
        </p:nvSpPr>
        <p:spPr>
          <a:xfrm>
            <a:off x="836613" y="828715"/>
            <a:ext cx="10515600" cy="1428687"/>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buClr>
                <a:srgbClr val="002060"/>
              </a:buClr>
              <a:buFont typeface="+mj-lt"/>
              <a:buAutoNum type="arabicPeriod"/>
            </a:pPr>
            <a:r>
              <a:rPr lang="en-US" sz="2400" dirty="0"/>
              <a:t>The Classification should indicate “NETSS YTD Deleted”</a:t>
            </a:r>
          </a:p>
          <a:p>
            <a:pPr marL="457200" lvl="1" indent="-457200">
              <a:lnSpc>
                <a:spcPct val="100000"/>
              </a:lnSpc>
              <a:buClr>
                <a:srgbClr val="002060"/>
              </a:buClr>
              <a:buFont typeface="+mj-lt"/>
              <a:buAutoNum type="arabicPeriod"/>
            </a:pPr>
            <a:r>
              <a:rPr lang="en-US" sz="2400" dirty="0"/>
              <a:t>The Message Output should also indicate “Case was deleted because it was not present in a NETSS YTD file.”</a:t>
            </a:r>
            <a:endParaRPr lang="en-US" b="1" dirty="0"/>
          </a:p>
          <a:p>
            <a:pPr lvl="1">
              <a:spcBef>
                <a:spcPts val="1200"/>
              </a:spcBef>
            </a:pPr>
            <a:endParaRPr lang="en-US" sz="1200" dirty="0"/>
          </a:p>
        </p:txBody>
      </p:sp>
      <p:sp>
        <p:nvSpPr>
          <p:cNvPr id="12" name="Slide Number Placeholder 2">
            <a:extLst>
              <a:ext uri="{FF2B5EF4-FFF2-40B4-BE49-F238E27FC236}">
                <a16:creationId xmlns:a16="http://schemas.microsoft.com/office/drawing/2014/main" id="{521F1283-97AF-E94A-AB45-E0A4492CB338}"/>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73</a:t>
            </a:fld>
            <a:endParaRPr lang="en-US" dirty="0">
              <a:solidFill>
                <a:schemeClr val="tx1">
                  <a:tint val="75000"/>
                </a:schemeClr>
              </a:solidFill>
              <a:latin typeface="+mn-lt"/>
              <a:cs typeface="+mn-cs"/>
            </a:endParaRPr>
          </a:p>
        </p:txBody>
      </p:sp>
      <p:sp>
        <p:nvSpPr>
          <p:cNvPr id="13" name="TextBox 12">
            <a:extLst>
              <a:ext uri="{FF2B5EF4-FFF2-40B4-BE49-F238E27FC236}">
                <a16:creationId xmlns:a16="http://schemas.microsoft.com/office/drawing/2014/main" id="{5FE71078-E36E-5245-B211-9D99BA0F553E}"/>
              </a:ext>
            </a:extLst>
          </p:cNvPr>
          <p:cNvSpPr txBox="1"/>
          <p:nvPr/>
        </p:nvSpPr>
        <p:spPr>
          <a:xfrm>
            <a:off x="3997996" y="4113439"/>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1</a:t>
            </a:r>
          </a:p>
        </p:txBody>
      </p:sp>
      <p:sp>
        <p:nvSpPr>
          <p:cNvPr id="14" name="Oval 13">
            <a:extLst>
              <a:ext uri="{FF2B5EF4-FFF2-40B4-BE49-F238E27FC236}">
                <a16:creationId xmlns:a16="http://schemas.microsoft.com/office/drawing/2014/main" id="{EA230571-4E15-A74B-BBD8-02D67C4EB38D}"/>
              </a:ext>
              <a:ext uri="{C183D7F6-B498-43B3-948B-1728B52AA6E4}">
                <adec:decorative xmlns:adec="http://schemas.microsoft.com/office/drawing/2017/decorative" val="1"/>
              </a:ext>
            </a:extLst>
          </p:cNvPr>
          <p:cNvSpPr/>
          <p:nvPr/>
        </p:nvSpPr>
        <p:spPr>
          <a:xfrm>
            <a:off x="3944244" y="411343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B53B951-1BAD-3E41-96A3-A1714F041102}"/>
              </a:ext>
            </a:extLst>
          </p:cNvPr>
          <p:cNvSpPr txBox="1"/>
          <p:nvPr/>
        </p:nvSpPr>
        <p:spPr>
          <a:xfrm>
            <a:off x="5340366" y="5743907"/>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2</a:t>
            </a:r>
          </a:p>
        </p:txBody>
      </p:sp>
      <p:sp>
        <p:nvSpPr>
          <p:cNvPr id="16" name="Oval 15">
            <a:extLst>
              <a:ext uri="{FF2B5EF4-FFF2-40B4-BE49-F238E27FC236}">
                <a16:creationId xmlns:a16="http://schemas.microsoft.com/office/drawing/2014/main" id="{606AE5D7-4659-414A-8DB6-AA1AC7E0EA19}"/>
              </a:ext>
              <a:ext uri="{C183D7F6-B498-43B3-948B-1728B52AA6E4}">
                <adec:decorative xmlns:adec="http://schemas.microsoft.com/office/drawing/2017/decorative" val="1"/>
              </a:ext>
            </a:extLst>
          </p:cNvPr>
          <p:cNvSpPr/>
          <p:nvPr/>
        </p:nvSpPr>
        <p:spPr>
          <a:xfrm>
            <a:off x="5286614" y="5743907"/>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7172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New Low-Incidence Case Verification</a:t>
            </a:r>
          </a:p>
        </p:txBody>
      </p:sp>
      <p:sp>
        <p:nvSpPr>
          <p:cNvPr id="3" name="Title 2">
            <a:extLst>
              <a:ext uri="{FF2B5EF4-FFF2-40B4-BE49-F238E27FC236}">
                <a16:creationId xmlns:a16="http://schemas.microsoft.com/office/drawing/2014/main" id="{D59FC312-1A40-C74D-AF7F-5FD144C1F795}"/>
              </a:ext>
            </a:extLst>
          </p:cNvPr>
          <p:cNvSpPr>
            <a:spLocks noGrp="1"/>
          </p:cNvSpPr>
          <p:nvPr>
            <p:ph type="title" idx="4294967295"/>
          </p:nvPr>
        </p:nvSpPr>
        <p:spPr/>
        <p:txBody>
          <a:bodyPr/>
          <a:lstStyle/>
          <a:p>
            <a:r>
              <a:rPr lang="en-US" dirty="0">
                <a:solidFill>
                  <a:srgbClr val="3F395F"/>
                </a:solidFill>
              </a:rPr>
              <a:t>New Low Incidence</a:t>
            </a:r>
            <a:r>
              <a:rPr lang="en-US" baseline="0" dirty="0">
                <a:solidFill>
                  <a:srgbClr val="3F395F"/>
                </a:solidFill>
              </a:rPr>
              <a:t> Case Verification</a:t>
            </a:r>
            <a:endParaRPr lang="en-US" dirty="0">
              <a:solidFill>
                <a:srgbClr val="3F395F"/>
              </a:solidFill>
            </a:endParaRPr>
          </a:p>
        </p:txBody>
      </p:sp>
    </p:spTree>
    <p:extLst>
      <p:ext uri="{BB962C8B-B14F-4D97-AF65-F5344CB8AC3E}">
        <p14:creationId xmlns:p14="http://schemas.microsoft.com/office/powerpoint/2010/main" val="7293169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151375"/>
            <a:ext cx="10515600" cy="1325563"/>
          </a:xfrm>
        </p:spPr>
        <p:txBody>
          <a:bodyPr/>
          <a:lstStyle/>
          <a:p>
            <a:r>
              <a:rPr lang="en-US" dirty="0">
                <a:solidFill>
                  <a:srgbClr val="3F395F"/>
                </a:solidFill>
              </a:rPr>
              <a:t>Overview of Low-Incidence Case Verification</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2" y="1242212"/>
            <a:ext cx="10682453" cy="515291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800"/>
              </a:spcBef>
            </a:pPr>
            <a:r>
              <a:rPr lang="en-US" dirty="0"/>
              <a:t>Cases for low-incidence conditions are verified before publishing</a:t>
            </a:r>
          </a:p>
          <a:p>
            <a:pPr lvl="2">
              <a:lnSpc>
                <a:spcPct val="100000"/>
              </a:lnSpc>
              <a:spcBef>
                <a:spcPts val="200"/>
              </a:spcBef>
            </a:pPr>
            <a:r>
              <a:rPr lang="en-US" dirty="0"/>
              <a:t>Provisional case notifications could be a sentinel event</a:t>
            </a:r>
          </a:p>
          <a:p>
            <a:pPr lvl="2">
              <a:lnSpc>
                <a:spcPct val="100000"/>
              </a:lnSpc>
              <a:spcBef>
                <a:spcPts val="200"/>
              </a:spcBef>
            </a:pPr>
            <a:r>
              <a:rPr lang="en-US" dirty="0"/>
              <a:t>Unusual condition could be an error</a:t>
            </a:r>
          </a:p>
          <a:p>
            <a:pPr lvl="2">
              <a:lnSpc>
                <a:spcPct val="100000"/>
              </a:lnSpc>
              <a:spcBef>
                <a:spcPts val="200"/>
              </a:spcBef>
            </a:pPr>
            <a:r>
              <a:rPr lang="en-US" dirty="0"/>
              <a:t>Implemented at Council of State and Territorial Epidemiologists (CSTE) request (CSTE Position Statement </a:t>
            </a:r>
            <a:r>
              <a:rPr lang="en-US" u="sng" dirty="0">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03-ID-11</a:t>
            </a:r>
            <a:r>
              <a:rPr lang="en-US" dirty="0"/>
              <a:t>)</a:t>
            </a:r>
          </a:p>
          <a:p>
            <a:pPr lvl="1">
              <a:spcBef>
                <a:spcPts val="800"/>
              </a:spcBef>
            </a:pPr>
            <a:r>
              <a:rPr lang="en-US" dirty="0"/>
              <a:t>Current process: CDC manually emails jurisdictions and CDC programs to confirm case and condition</a:t>
            </a:r>
          </a:p>
          <a:p>
            <a:pPr lvl="1">
              <a:spcBef>
                <a:spcPts val="800"/>
              </a:spcBef>
            </a:pPr>
            <a:r>
              <a:rPr lang="en-US" dirty="0"/>
              <a:t>New process: MVPS will automate notification; verification will be done through MVPS portal</a:t>
            </a:r>
          </a:p>
          <a:p>
            <a:pPr lvl="2">
              <a:lnSpc>
                <a:spcPct val="100000"/>
              </a:lnSpc>
              <a:spcBef>
                <a:spcPts val="200"/>
              </a:spcBef>
            </a:pPr>
            <a:r>
              <a:rPr lang="en-US" dirty="0"/>
              <a:t>Automated email sent to jurisdiction to notify of new case needing verification</a:t>
            </a:r>
          </a:p>
          <a:p>
            <a:pPr lvl="2">
              <a:lnSpc>
                <a:spcPct val="100000"/>
              </a:lnSpc>
              <a:spcBef>
                <a:spcPts val="200"/>
              </a:spcBef>
            </a:pPr>
            <a:r>
              <a:rPr lang="en-US" dirty="0"/>
              <a:t>CDC NNDSS team will follow up if no action after 2 weeks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75</a:t>
            </a:fld>
            <a:endParaRPr lang="en-US" dirty="0">
              <a:solidFill>
                <a:schemeClr val="tx1">
                  <a:tint val="75000"/>
                </a:schemeClr>
              </a:solidFill>
              <a:latin typeface="+mn-lt"/>
              <a:cs typeface="+mn-cs"/>
            </a:endParaRPr>
          </a:p>
        </p:txBody>
      </p:sp>
    </p:spTree>
    <p:extLst>
      <p:ext uri="{BB962C8B-B14F-4D97-AF65-F5344CB8AC3E}">
        <p14:creationId xmlns:p14="http://schemas.microsoft.com/office/powerpoint/2010/main" val="5575442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151375"/>
            <a:ext cx="10515600" cy="1325563"/>
          </a:xfrm>
        </p:spPr>
        <p:txBody>
          <a:bodyPr/>
          <a:lstStyle/>
          <a:p>
            <a:r>
              <a:rPr lang="en-US" dirty="0">
                <a:solidFill>
                  <a:srgbClr val="3F395F"/>
                </a:solidFill>
              </a:rPr>
              <a:t>MVPS Will Apply Criteria for Low-Incidence Case Verification</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2" y="1476938"/>
            <a:ext cx="10682453" cy="3019648"/>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800"/>
              </a:spcBef>
            </a:pPr>
            <a:r>
              <a:rPr lang="en-US" dirty="0"/>
              <a:t>Cases will appear in the MVPS Low Incidences page if they meet the following criteria:</a:t>
            </a:r>
          </a:p>
          <a:p>
            <a:pPr marL="747713" lvl="2" indent="-457200">
              <a:lnSpc>
                <a:spcPct val="100000"/>
              </a:lnSpc>
              <a:spcBef>
                <a:spcPts val="1000"/>
              </a:spcBef>
              <a:buFont typeface="+mj-lt"/>
              <a:buAutoNum type="arabicPeriod"/>
            </a:pPr>
            <a:r>
              <a:rPr lang="en-US" dirty="0"/>
              <a:t>Designated as needing low-incidence case verification*</a:t>
            </a:r>
          </a:p>
          <a:p>
            <a:pPr marL="747713" lvl="2" indent="-457200">
              <a:lnSpc>
                <a:spcPct val="100000"/>
              </a:lnSpc>
              <a:spcBef>
                <a:spcPts val="1000"/>
              </a:spcBef>
              <a:buFont typeface="+mj-lt"/>
              <a:buAutoNum type="arabicPeriod"/>
            </a:pPr>
            <a:r>
              <a:rPr lang="en-US" dirty="0"/>
              <a:t>Reportable in the jurisdiction for the year it was reported</a:t>
            </a:r>
          </a:p>
          <a:p>
            <a:pPr marL="747713" lvl="2" indent="-457200">
              <a:lnSpc>
                <a:spcPct val="100000"/>
              </a:lnSpc>
              <a:spcBef>
                <a:spcPts val="1000"/>
              </a:spcBef>
              <a:buFont typeface="+mj-lt"/>
              <a:buAutoNum type="arabicPeriod"/>
            </a:pPr>
            <a:r>
              <a:rPr lang="en-US" dirty="0"/>
              <a:t>Meets the case classification status criteria for publication in the NNDSS tables**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76</a:t>
            </a:fld>
            <a:endParaRPr lang="en-US" dirty="0">
              <a:solidFill>
                <a:schemeClr val="tx1">
                  <a:tint val="75000"/>
                </a:schemeClr>
              </a:solidFill>
              <a:latin typeface="+mn-lt"/>
              <a:cs typeface="+mn-cs"/>
            </a:endParaRPr>
          </a:p>
        </p:txBody>
      </p:sp>
      <p:sp>
        <p:nvSpPr>
          <p:cNvPr id="2" name="TextBox 1">
            <a:extLst>
              <a:ext uri="{FF2B5EF4-FFF2-40B4-BE49-F238E27FC236}">
                <a16:creationId xmlns:a16="http://schemas.microsoft.com/office/drawing/2014/main" id="{2AB1422B-1C85-F642-BE2A-85236F351B80}"/>
              </a:ext>
            </a:extLst>
          </p:cNvPr>
          <p:cNvSpPr txBox="1"/>
          <p:nvPr/>
        </p:nvSpPr>
        <p:spPr>
          <a:xfrm>
            <a:off x="979990" y="4604817"/>
            <a:ext cx="10515600" cy="1631216"/>
          </a:xfrm>
          <a:prstGeom prst="rect">
            <a:avLst/>
          </a:prstGeom>
          <a:noFill/>
        </p:spPr>
        <p:txBody>
          <a:bodyPr wrap="square" rtlCol="0">
            <a:spAutoFit/>
          </a:bodyPr>
          <a:lstStyle/>
          <a:p>
            <a:r>
              <a:rPr lang="en-US" sz="2000" dirty="0">
                <a:cs typeface="Calibri"/>
              </a:rPr>
              <a:t>Note: Some low-incidence conditions require verification by </a:t>
            </a:r>
            <a:r>
              <a:rPr lang="en-US" sz="2000" i="1" dirty="0">
                <a:cs typeface="Calibri"/>
              </a:rPr>
              <a:t>both the jurisdiction and CDC program</a:t>
            </a:r>
            <a:r>
              <a:rPr lang="en-US" sz="2000" dirty="0">
                <a:cs typeface="Calibri"/>
              </a:rPr>
              <a:t>; others require verification by the </a:t>
            </a:r>
            <a:r>
              <a:rPr lang="en-US" sz="2000" i="1" dirty="0">
                <a:cs typeface="Calibri"/>
              </a:rPr>
              <a:t>jurisdiction only</a:t>
            </a:r>
            <a:endParaRPr lang="en-US" sz="2000" dirty="0">
              <a:cs typeface="Calibri"/>
            </a:endParaRPr>
          </a:p>
          <a:p>
            <a:endParaRPr lang="en-US" sz="2000" i="1" dirty="0">
              <a:cs typeface="Calibri"/>
            </a:endParaRPr>
          </a:p>
          <a:p>
            <a:pPr>
              <a:buSzPct val="84000"/>
            </a:pPr>
            <a:r>
              <a:rPr lang="en-US" sz="2000" dirty="0">
                <a:cs typeface="Calibri"/>
              </a:rPr>
              <a:t>*See “Verification Procedures” column in </a:t>
            </a:r>
            <a:r>
              <a:rPr lang="en-US" sz="2000" dirty="0">
                <a:cs typeface="Calibri"/>
                <a:hlinkClick r:id="rId2"/>
              </a:rPr>
              <a:t>NNDSS Event Code lists</a:t>
            </a:r>
            <a:endParaRPr lang="en-US" sz="2000" dirty="0">
              <a:cs typeface="Calibri"/>
            </a:endParaRPr>
          </a:p>
          <a:p>
            <a:r>
              <a:rPr lang="en-US" sz="2000" dirty="0">
                <a:cs typeface="Calibri"/>
              </a:rPr>
              <a:t>**See "Print Criteria" column in </a:t>
            </a:r>
            <a:r>
              <a:rPr lang="en-US" sz="2000" dirty="0">
                <a:cs typeface="Calibri"/>
                <a:hlinkClick r:id="rId2"/>
              </a:rPr>
              <a:t>NNDSS Event Code lists</a:t>
            </a:r>
            <a:endParaRPr lang="en-US" sz="2000" dirty="0">
              <a:cs typeface="Calibri"/>
            </a:endParaRPr>
          </a:p>
        </p:txBody>
      </p:sp>
    </p:spTree>
    <p:extLst>
      <p:ext uri="{BB962C8B-B14F-4D97-AF65-F5344CB8AC3E}">
        <p14:creationId xmlns:p14="http://schemas.microsoft.com/office/powerpoint/2010/main" val="4809957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344560"/>
            <a:ext cx="10515600" cy="1325563"/>
          </a:xfrm>
        </p:spPr>
        <p:txBody>
          <a:bodyPr/>
          <a:lstStyle/>
          <a:p>
            <a:r>
              <a:rPr lang="en-US" dirty="0">
                <a:solidFill>
                  <a:srgbClr val="3F395F"/>
                </a:solidFill>
              </a:rPr>
              <a:t>New Process to Verify a Low-Incidence Case</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2" y="1670123"/>
            <a:ext cx="10682453" cy="4256292"/>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800"/>
              </a:spcBef>
            </a:pPr>
            <a:r>
              <a:rPr lang="en-US" dirty="0"/>
              <a:t>Once CDC receives a low-incidence case, MVPS will automatically trigger an email to the jurisdiction to:</a:t>
            </a:r>
          </a:p>
          <a:p>
            <a:pPr lvl="2">
              <a:lnSpc>
                <a:spcPct val="100000"/>
              </a:lnSpc>
              <a:spcBef>
                <a:spcPts val="1000"/>
              </a:spcBef>
            </a:pPr>
            <a:r>
              <a:rPr lang="en-US" dirty="0"/>
              <a:t>Inform the jurisdiction that CDC received a low-incidence case</a:t>
            </a:r>
          </a:p>
          <a:p>
            <a:pPr lvl="2">
              <a:lnSpc>
                <a:spcPct val="100000"/>
              </a:lnSpc>
              <a:spcBef>
                <a:spcPts val="1000"/>
              </a:spcBef>
            </a:pPr>
            <a:r>
              <a:rPr lang="en-US" dirty="0"/>
              <a:t>Request the jurisdiction to verify the case within the MVPS portal</a:t>
            </a:r>
          </a:p>
          <a:p>
            <a:pPr lvl="2">
              <a:lnSpc>
                <a:spcPct val="100000"/>
              </a:lnSpc>
              <a:spcBef>
                <a:spcPts val="1000"/>
              </a:spcBef>
            </a:pPr>
            <a:r>
              <a:rPr lang="en-US" dirty="0"/>
              <a:t>Provide the condition name, event code, and Case ID</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77</a:t>
            </a:fld>
            <a:endParaRPr lang="en-US" dirty="0">
              <a:solidFill>
                <a:schemeClr val="tx1">
                  <a:tint val="75000"/>
                </a:schemeClr>
              </a:solidFill>
              <a:latin typeface="+mn-lt"/>
              <a:cs typeface="+mn-cs"/>
            </a:endParaRPr>
          </a:p>
        </p:txBody>
      </p:sp>
    </p:spTree>
    <p:extLst>
      <p:ext uri="{BB962C8B-B14F-4D97-AF65-F5344CB8AC3E}">
        <p14:creationId xmlns:p14="http://schemas.microsoft.com/office/powerpoint/2010/main" val="1541642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127625"/>
            <a:ext cx="10515600" cy="1126487"/>
          </a:xfrm>
        </p:spPr>
        <p:txBody>
          <a:bodyPr/>
          <a:lstStyle/>
          <a:p>
            <a:r>
              <a:rPr lang="en-US" dirty="0">
                <a:solidFill>
                  <a:srgbClr val="3F395F"/>
                </a:solidFill>
              </a:rPr>
              <a:t>Step 1: Find the Low Incidences Menu Link*</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78</a:t>
            </a:fld>
            <a:endParaRPr lang="en-US" dirty="0">
              <a:solidFill>
                <a:schemeClr val="tx1">
                  <a:tint val="75000"/>
                </a:schemeClr>
              </a:solidFill>
              <a:latin typeface="+mn-lt"/>
              <a:cs typeface="+mn-cs"/>
            </a:endParaRPr>
          </a:p>
        </p:txBody>
      </p:sp>
      <p:pic>
        <p:nvPicPr>
          <p:cNvPr id="6" name="Picture 5" descr="A screenshot of a computer&#10;&#10;Description automatically generated">
            <a:extLst>
              <a:ext uri="{FF2B5EF4-FFF2-40B4-BE49-F238E27FC236}">
                <a16:creationId xmlns:a16="http://schemas.microsoft.com/office/drawing/2014/main" id="{7D90D40E-8F29-894C-B0F8-2006F83EB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79" y="1089909"/>
            <a:ext cx="9790721" cy="5449003"/>
          </a:xfrm>
          <a:prstGeom prst="rect">
            <a:avLst/>
          </a:prstGeom>
          <a:solidFill>
            <a:schemeClr val="accent4">
              <a:lumMod val="20000"/>
              <a:lumOff val="80000"/>
            </a:schemeClr>
          </a:solidFill>
          <a:ln w="3175">
            <a:solidFill>
              <a:schemeClr val="tx1"/>
            </a:solidFill>
          </a:ln>
        </p:spPr>
      </p:pic>
      <p:sp>
        <p:nvSpPr>
          <p:cNvPr id="7" name="TextBox 6">
            <a:extLst>
              <a:ext uri="{FF2B5EF4-FFF2-40B4-BE49-F238E27FC236}">
                <a16:creationId xmlns:a16="http://schemas.microsoft.com/office/drawing/2014/main" id="{9C9031DF-9186-E649-BE9D-03D5112A650F}"/>
              </a:ext>
            </a:extLst>
          </p:cNvPr>
          <p:cNvSpPr txBox="1"/>
          <p:nvPr/>
        </p:nvSpPr>
        <p:spPr>
          <a:xfrm>
            <a:off x="10151069" y="2231163"/>
            <a:ext cx="1902120" cy="2554545"/>
          </a:xfrm>
          <a:prstGeom prst="rect">
            <a:avLst/>
          </a:prstGeom>
          <a:solidFill>
            <a:schemeClr val="accent4">
              <a:lumMod val="20000"/>
              <a:lumOff val="80000"/>
            </a:schemeClr>
          </a:solidFill>
          <a:ln w="3175">
            <a:solidFill>
              <a:schemeClr val="tx1"/>
            </a:solidFill>
          </a:ln>
        </p:spPr>
        <p:txBody>
          <a:bodyPr wrap="square" lIns="91440" tIns="45720" rIns="91440" bIns="45720" rtlCol="0" anchor="t">
            <a:spAutoFit/>
          </a:bodyPr>
          <a:lstStyle/>
          <a:p>
            <a:r>
              <a:rPr lang="en-US" sz="2000" b="1" dirty="0">
                <a:latin typeface="Calibri"/>
                <a:cs typeface="Calibri"/>
              </a:rPr>
              <a:t>*</a:t>
            </a:r>
            <a:r>
              <a:rPr lang="en-US" sz="2000" dirty="0">
                <a:solidFill>
                  <a:srgbClr val="000000"/>
                </a:solidFill>
                <a:latin typeface="Calibri"/>
                <a:cs typeface="Calibri"/>
              </a:rPr>
              <a:t>Your Jurisdiction </a:t>
            </a:r>
            <a:r>
              <a:rPr lang="en-US" sz="2000" i="1" dirty="0">
                <a:solidFill>
                  <a:srgbClr val="000000"/>
                </a:solidFill>
                <a:latin typeface="Calibri"/>
                <a:cs typeface="Calibri"/>
              </a:rPr>
              <a:t>Data Manager</a:t>
            </a:r>
          </a:p>
          <a:p>
            <a:r>
              <a:rPr lang="en-US" sz="2000" dirty="0">
                <a:solidFill>
                  <a:srgbClr val="000000"/>
                </a:solidFill>
                <a:latin typeface="Calibri"/>
                <a:cs typeface="Calibri"/>
              </a:rPr>
              <a:t>must give you  permission to view the “Low Incidences” feature</a:t>
            </a:r>
            <a:endParaRPr lang="en-US" sz="2000" i="1" dirty="0">
              <a:solidFill>
                <a:srgbClr val="000000"/>
              </a:solidFill>
              <a:latin typeface="Calibri"/>
              <a:cs typeface="Calibri"/>
            </a:endParaRPr>
          </a:p>
        </p:txBody>
      </p:sp>
      <p:sp>
        <p:nvSpPr>
          <p:cNvPr id="8" name="Rectangle 7">
            <a:extLst>
              <a:ext uri="{FF2B5EF4-FFF2-40B4-BE49-F238E27FC236}">
                <a16:creationId xmlns:a16="http://schemas.microsoft.com/office/drawing/2014/main" id="{6B0DA1F3-2F83-AD41-A7C0-0467B16840CE}"/>
              </a:ext>
              <a:ext uri="{C183D7F6-B498-43B3-948B-1728B52AA6E4}">
                <adec:decorative xmlns:adec="http://schemas.microsoft.com/office/drawing/2017/decorative" val="1"/>
              </a:ext>
            </a:extLst>
          </p:cNvPr>
          <p:cNvSpPr/>
          <p:nvPr/>
        </p:nvSpPr>
        <p:spPr>
          <a:xfrm>
            <a:off x="8743950" y="1128546"/>
            <a:ext cx="962025" cy="18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7272EF52-E168-1E49-B6D2-71DD7E4AD71C}"/>
              </a:ext>
              <a:ext uri="{C183D7F6-B498-43B3-948B-1728B52AA6E4}">
                <adec:decorative xmlns:adec="http://schemas.microsoft.com/office/drawing/2017/decorative" val="1"/>
              </a:ext>
            </a:extLst>
          </p:cNvPr>
          <p:cNvSpPr/>
          <p:nvPr/>
        </p:nvSpPr>
        <p:spPr>
          <a:xfrm>
            <a:off x="283335" y="2871989"/>
            <a:ext cx="965916" cy="30909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2041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 text, application, email&#10;&#10;Description automatically generated">
            <a:extLst>
              <a:ext uri="{FF2B5EF4-FFF2-40B4-BE49-F238E27FC236}">
                <a16:creationId xmlns:a16="http://schemas.microsoft.com/office/drawing/2014/main" id="{81FB75AB-445B-9249-A3C4-8982F74E4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561" y="2364728"/>
            <a:ext cx="10410825" cy="4152986"/>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17588"/>
            <a:ext cx="10515600" cy="1325563"/>
          </a:xfrm>
        </p:spPr>
        <p:txBody>
          <a:bodyPr/>
          <a:lstStyle/>
          <a:p>
            <a:r>
              <a:rPr lang="en-US" dirty="0">
                <a:solidFill>
                  <a:srgbClr val="3F395F"/>
                </a:solidFill>
              </a:rPr>
              <a:t>Step 2: Filter to Find a Low-Incidence Case to Verify</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79</a:t>
            </a:fld>
            <a:endParaRPr lang="en-US" dirty="0">
              <a:solidFill>
                <a:schemeClr val="tx1">
                  <a:tint val="75000"/>
                </a:schemeClr>
              </a:solidFill>
              <a:latin typeface="+mn-lt"/>
              <a:cs typeface="+mn-cs"/>
            </a:endParaRPr>
          </a:p>
        </p:txBody>
      </p:sp>
      <p:sp>
        <p:nvSpPr>
          <p:cNvPr id="9" name="Text Placeholder 2">
            <a:extLst>
              <a:ext uri="{FF2B5EF4-FFF2-40B4-BE49-F238E27FC236}">
                <a16:creationId xmlns:a16="http://schemas.microsoft.com/office/drawing/2014/main" id="{1CC0B793-0DDA-EC46-9A73-98C55C828A80}"/>
              </a:ext>
            </a:extLst>
          </p:cNvPr>
          <p:cNvSpPr txBox="1">
            <a:spLocks/>
          </p:cNvSpPr>
          <p:nvPr/>
        </p:nvSpPr>
        <p:spPr>
          <a:xfrm>
            <a:off x="887505" y="925758"/>
            <a:ext cx="10850880" cy="4970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Clr>
                <a:srgbClr val="3F395F"/>
              </a:buClr>
              <a:buFont typeface="+mj-lt"/>
              <a:buAutoNum type="arabicPeriod"/>
            </a:pPr>
            <a:r>
              <a:rPr lang="en-US" sz="2400" dirty="0">
                <a:latin typeface="Calibri"/>
                <a:cs typeface="Calibri"/>
              </a:rPr>
              <a:t>Use filters to find cases that are awaiting your verification. Information in email notification can be used in your filter selections</a:t>
            </a:r>
          </a:p>
          <a:p>
            <a:pPr marL="457200" indent="-457200">
              <a:lnSpc>
                <a:spcPct val="100000"/>
              </a:lnSpc>
              <a:spcBef>
                <a:spcPts val="600"/>
              </a:spcBef>
              <a:buClr>
                <a:srgbClr val="3F395F"/>
              </a:buClr>
              <a:buFont typeface="+mj-lt"/>
              <a:buAutoNum type="arabicPeriod"/>
            </a:pPr>
            <a:r>
              <a:rPr lang="en-US" sz="2400" dirty="0">
                <a:latin typeface="Calibri"/>
                <a:cs typeface="Calibri"/>
              </a:rPr>
              <a:t>Select “APPLY” to apply filters. “RESET” returns filters to default settings </a:t>
            </a:r>
            <a:endParaRPr lang="en-US" sz="2400" dirty="0"/>
          </a:p>
          <a:p>
            <a:pPr marL="514350" indent="-514350">
              <a:spcBef>
                <a:spcPts val="1200"/>
              </a:spcBef>
              <a:buFont typeface="+mj-lt"/>
              <a:buAutoNum type="arabicPeriod"/>
            </a:pPr>
            <a:endParaRPr lang="en-US" dirty="0"/>
          </a:p>
        </p:txBody>
      </p:sp>
      <p:cxnSp>
        <p:nvCxnSpPr>
          <p:cNvPr id="10" name="Straight Arrow Connector 9">
            <a:extLst>
              <a:ext uri="{FF2B5EF4-FFF2-40B4-BE49-F238E27FC236}">
                <a16:creationId xmlns:a16="http://schemas.microsoft.com/office/drawing/2014/main" id="{75CE4342-3AD4-1D40-A68F-669D34E02B8C}"/>
              </a:ext>
              <a:ext uri="{C183D7F6-B498-43B3-948B-1728B52AA6E4}">
                <adec:decorative xmlns:adec="http://schemas.microsoft.com/office/drawing/2017/decorative" val="1"/>
              </a:ext>
            </a:extLst>
          </p:cNvPr>
          <p:cNvCxnSpPr/>
          <p:nvPr/>
        </p:nvCxnSpPr>
        <p:spPr>
          <a:xfrm flipH="1">
            <a:off x="4388115" y="2585242"/>
            <a:ext cx="419673" cy="31315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480BC17-D294-3B4F-A1A4-9EABCBDED337}"/>
              </a:ext>
              <a:ext uri="{C183D7F6-B498-43B3-948B-1728B52AA6E4}">
                <adec:decorative xmlns:adec="http://schemas.microsoft.com/office/drawing/2017/decorative" val="1"/>
              </a:ext>
            </a:extLst>
          </p:cNvPr>
          <p:cNvSpPr/>
          <p:nvPr/>
        </p:nvSpPr>
        <p:spPr>
          <a:xfrm>
            <a:off x="887505" y="2352288"/>
            <a:ext cx="1697181" cy="3190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5DE0C4-E941-384C-B5A0-DBDC7639F1ED}"/>
              </a:ext>
            </a:extLst>
          </p:cNvPr>
          <p:cNvSpPr txBox="1"/>
          <p:nvPr/>
        </p:nvSpPr>
        <p:spPr>
          <a:xfrm>
            <a:off x="4921185" y="2280011"/>
            <a:ext cx="282798" cy="374698"/>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1</a:t>
            </a:r>
          </a:p>
        </p:txBody>
      </p:sp>
      <p:sp>
        <p:nvSpPr>
          <p:cNvPr id="13" name="Rectangle 12">
            <a:extLst>
              <a:ext uri="{FF2B5EF4-FFF2-40B4-BE49-F238E27FC236}">
                <a16:creationId xmlns:a16="http://schemas.microsoft.com/office/drawing/2014/main" id="{48F0FB71-19E1-4A47-AFEE-1011D3FB026E}"/>
              </a:ext>
              <a:ext uri="{C183D7F6-B498-43B3-948B-1728B52AA6E4}">
                <adec:decorative xmlns:adec="http://schemas.microsoft.com/office/drawing/2017/decorative" val="1"/>
              </a:ext>
            </a:extLst>
          </p:cNvPr>
          <p:cNvSpPr/>
          <p:nvPr/>
        </p:nvSpPr>
        <p:spPr>
          <a:xfrm>
            <a:off x="9869557" y="2427131"/>
            <a:ext cx="1240091" cy="17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F5E2A99-1862-684D-93B7-3B7B49A36273}"/>
              </a:ext>
            </a:extLst>
          </p:cNvPr>
          <p:cNvSpPr txBox="1"/>
          <p:nvPr/>
        </p:nvSpPr>
        <p:spPr>
          <a:xfrm>
            <a:off x="10847567" y="2228621"/>
            <a:ext cx="366311"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2</a:t>
            </a:r>
          </a:p>
        </p:txBody>
      </p:sp>
      <p:sp>
        <p:nvSpPr>
          <p:cNvPr id="15" name="Oval 14">
            <a:extLst>
              <a:ext uri="{FF2B5EF4-FFF2-40B4-BE49-F238E27FC236}">
                <a16:creationId xmlns:a16="http://schemas.microsoft.com/office/drawing/2014/main" id="{B07471B1-440C-9743-8DA1-4BC127AA33C8}"/>
              </a:ext>
              <a:ext uri="{C183D7F6-B498-43B3-948B-1728B52AA6E4}">
                <adec:decorative xmlns:adec="http://schemas.microsoft.com/office/drawing/2017/decorative" val="1"/>
              </a:ext>
            </a:extLst>
          </p:cNvPr>
          <p:cNvSpPr/>
          <p:nvPr/>
        </p:nvSpPr>
        <p:spPr>
          <a:xfrm>
            <a:off x="4859774" y="2284477"/>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DFBE881-57FD-AC4C-AACD-DA00449ED677}"/>
              </a:ext>
              <a:ext uri="{C183D7F6-B498-43B3-948B-1728B52AA6E4}">
                <adec:decorative xmlns:adec="http://schemas.microsoft.com/office/drawing/2017/decorative" val="1"/>
              </a:ext>
            </a:extLst>
          </p:cNvPr>
          <p:cNvSpPr/>
          <p:nvPr/>
        </p:nvSpPr>
        <p:spPr>
          <a:xfrm>
            <a:off x="10791074" y="2234835"/>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740EA100-164B-C842-AAF5-D64FA77F0DA1}"/>
              </a:ext>
              <a:ext uri="{C183D7F6-B498-43B3-948B-1728B52AA6E4}">
                <adec:decorative xmlns:adec="http://schemas.microsoft.com/office/drawing/2017/decorative" val="1"/>
              </a:ext>
            </a:extLst>
          </p:cNvPr>
          <p:cNvCxnSpPr>
            <a:cxnSpLocks/>
          </p:cNvCxnSpPr>
          <p:nvPr/>
        </p:nvCxnSpPr>
        <p:spPr>
          <a:xfrm flipH="1">
            <a:off x="10381128" y="2542599"/>
            <a:ext cx="412156" cy="37877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7EB020F-FB46-2B41-9D1F-15F6A0C03F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890" y="2933044"/>
            <a:ext cx="2445093" cy="276168"/>
          </a:xfrm>
          <a:prstGeom prst="rect">
            <a:avLst/>
          </a:prstGeom>
        </p:spPr>
      </p:pic>
      <p:sp>
        <p:nvSpPr>
          <p:cNvPr id="6" name="Rectangle 5">
            <a:extLst>
              <a:ext uri="{FF2B5EF4-FFF2-40B4-BE49-F238E27FC236}">
                <a16:creationId xmlns:a16="http://schemas.microsoft.com/office/drawing/2014/main" id="{07F7BEB1-B004-A447-8EC1-A2C06A299F15}"/>
              </a:ext>
              <a:ext uri="{C183D7F6-B498-43B3-948B-1728B52AA6E4}">
                <adec:decorative xmlns:adec="http://schemas.microsoft.com/office/drawing/2017/decorative" val="1"/>
              </a:ext>
            </a:extLst>
          </p:cNvPr>
          <p:cNvSpPr/>
          <p:nvPr/>
        </p:nvSpPr>
        <p:spPr>
          <a:xfrm>
            <a:off x="5203983" y="2933044"/>
            <a:ext cx="751974" cy="276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5872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539970" y="141929"/>
            <a:ext cx="10515600" cy="1325563"/>
          </a:xfrm>
        </p:spPr>
        <p:txBody>
          <a:bodyPr/>
          <a:lstStyle/>
          <a:p>
            <a:r>
              <a:rPr lang="en-US" dirty="0">
                <a:solidFill>
                  <a:srgbClr val="3F395F"/>
                </a:solidFill>
              </a:rPr>
              <a:t>MVPS Will Process All NNDSS Data Streams</a:t>
            </a:r>
          </a:p>
        </p:txBody>
      </p:sp>
      <p:sp>
        <p:nvSpPr>
          <p:cNvPr id="4" name="Text Placeholder 2">
            <a:extLst>
              <a:ext uri="{FF2B5EF4-FFF2-40B4-BE49-F238E27FC236}">
                <a16:creationId xmlns:a16="http://schemas.microsoft.com/office/drawing/2014/main" id="{17674428-B6EA-114A-9E8C-4E46089B2BBB}"/>
              </a:ext>
            </a:extLst>
          </p:cNvPr>
          <p:cNvSpPr txBox="1">
            <a:spLocks/>
          </p:cNvSpPr>
          <p:nvPr/>
        </p:nvSpPr>
        <p:spPr>
          <a:xfrm>
            <a:off x="523641" y="1112389"/>
            <a:ext cx="11272312" cy="50672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nSpc>
                <a:spcPct val="100000"/>
              </a:lnSpc>
              <a:spcBef>
                <a:spcPts val="1800"/>
              </a:spcBef>
              <a:buClr>
                <a:srgbClr val="81BC00"/>
              </a:buClr>
              <a:buFont typeface="Wingdings" pitchFamily="2" charset="2"/>
              <a:buChar char="§"/>
              <a:defRPr/>
            </a:pPr>
            <a:r>
              <a:rPr lang="en-US" dirty="0">
                <a:cs typeface="Calibri"/>
              </a:rPr>
              <a:t>MVPS receives case notification messages from jurisdictions, performs data validations, and makes the data available to CDC programs </a:t>
            </a:r>
            <a:endParaRPr lang="en-US" dirty="0">
              <a:cs typeface="Calibri" panose="020F0502020204030204" pitchFamily="34" charset="0"/>
            </a:endParaRPr>
          </a:p>
          <a:p>
            <a:pPr marL="346075" indent="-346075">
              <a:lnSpc>
                <a:spcPct val="100000"/>
              </a:lnSpc>
              <a:spcBef>
                <a:spcPts val="1200"/>
              </a:spcBef>
              <a:buClr>
                <a:srgbClr val="81BC00"/>
              </a:buClr>
              <a:buFont typeface="Wingdings" pitchFamily="2" charset="2"/>
              <a:buChar char="§"/>
              <a:defRPr/>
            </a:pPr>
            <a:r>
              <a:rPr lang="en-US" dirty="0">
                <a:cs typeface="Calibri"/>
              </a:rPr>
              <a:t>Jurisdictions use MVPS to view and monitor their case notification submissions</a:t>
            </a:r>
            <a:endParaRPr lang="en-US" dirty="0">
              <a:cs typeface="Calibri" panose="020F0502020204030204" pitchFamily="34" charset="0"/>
            </a:endParaRPr>
          </a:p>
          <a:p>
            <a:pPr marL="989965" lvl="1" indent="-380365">
              <a:lnSpc>
                <a:spcPct val="100000"/>
              </a:lnSpc>
              <a:spcBef>
                <a:spcPts val="600"/>
              </a:spcBef>
              <a:buClr>
                <a:srgbClr val="714E64"/>
              </a:buClr>
            </a:pPr>
            <a:r>
              <a:rPr lang="en-US" b="1" dirty="0">
                <a:cs typeface="Calibri"/>
              </a:rPr>
              <a:t>Currently</a:t>
            </a:r>
            <a:r>
              <a:rPr lang="en-US" dirty="0">
                <a:cs typeface="Calibri"/>
              </a:rPr>
              <a:t>: MVPS processes Health Level 7 (HL7) data </a:t>
            </a:r>
            <a:endParaRPr lang="en-US" dirty="0">
              <a:cs typeface="Calibri" panose="020F0502020204030204" pitchFamily="34" charset="0"/>
            </a:endParaRPr>
          </a:p>
          <a:p>
            <a:pPr marL="989965" lvl="1" indent="-380365">
              <a:lnSpc>
                <a:spcPct val="100000"/>
              </a:lnSpc>
              <a:spcBef>
                <a:spcPts val="600"/>
              </a:spcBef>
              <a:buClr>
                <a:srgbClr val="714E64"/>
              </a:buClr>
            </a:pPr>
            <a:r>
              <a:rPr lang="en-US" b="1" dirty="0">
                <a:cs typeface="Calibri"/>
              </a:rPr>
              <a:t>August 14 (Go Live)</a:t>
            </a:r>
            <a:r>
              <a:rPr lang="en-US" dirty="0">
                <a:cs typeface="Calibri"/>
              </a:rPr>
              <a:t>: MVPS will process all incoming NNDSS messages for 2020 and 2021* </a:t>
            </a:r>
            <a:endParaRPr lang="en-US" dirty="0">
              <a:cs typeface="Calibri" panose="020F0502020204030204" pitchFamily="34" charset="0"/>
            </a:endParaRPr>
          </a:p>
          <a:p>
            <a:pPr marL="1522095" lvl="2" indent="-311150">
              <a:lnSpc>
                <a:spcPct val="100000"/>
              </a:lnSpc>
              <a:spcBef>
                <a:spcPts val="600"/>
              </a:spcBef>
              <a:buClr>
                <a:srgbClr val="714E64"/>
              </a:buClr>
            </a:pPr>
            <a:r>
              <a:rPr lang="en-US" dirty="0">
                <a:cs typeface="Calibri"/>
              </a:rPr>
              <a:t>HL7  </a:t>
            </a:r>
            <a:endParaRPr lang="en-US" dirty="0">
              <a:cs typeface="Calibri" panose="020F0502020204030204" pitchFamily="34" charset="0"/>
            </a:endParaRPr>
          </a:p>
          <a:p>
            <a:pPr marL="1522095" lvl="2" indent="-311150">
              <a:lnSpc>
                <a:spcPct val="100000"/>
              </a:lnSpc>
              <a:spcBef>
                <a:spcPts val="600"/>
              </a:spcBef>
              <a:buClr>
                <a:srgbClr val="714E64"/>
              </a:buClr>
            </a:pPr>
            <a:r>
              <a:rPr lang="en-US" dirty="0">
                <a:cs typeface="Calibri"/>
              </a:rPr>
              <a:t>Legacy HL7</a:t>
            </a:r>
            <a:endParaRPr lang="en-US" dirty="0">
              <a:cs typeface="Calibri" panose="020F0502020204030204" pitchFamily="34" charset="0"/>
            </a:endParaRPr>
          </a:p>
          <a:p>
            <a:pPr marL="1522095" lvl="2" indent="-311150">
              <a:lnSpc>
                <a:spcPct val="100000"/>
              </a:lnSpc>
              <a:spcBef>
                <a:spcPts val="600"/>
              </a:spcBef>
              <a:buClr>
                <a:srgbClr val="714E64"/>
              </a:buClr>
            </a:pPr>
            <a:r>
              <a:rPr lang="en-US" dirty="0">
                <a:cs typeface="Calibri"/>
              </a:rPr>
              <a:t>NEDSS Base System (NBS) master message</a:t>
            </a:r>
            <a:endParaRPr lang="en-US" dirty="0">
              <a:cs typeface="Calibri" panose="020F0502020204030204" pitchFamily="34" charset="0"/>
            </a:endParaRPr>
          </a:p>
          <a:p>
            <a:pPr marL="1522095" lvl="2" indent="-311150">
              <a:lnSpc>
                <a:spcPct val="100000"/>
              </a:lnSpc>
              <a:spcBef>
                <a:spcPts val="600"/>
              </a:spcBef>
              <a:buClr>
                <a:srgbClr val="714E64"/>
              </a:buClr>
            </a:pPr>
            <a:r>
              <a:rPr lang="en-US" dirty="0">
                <a:cs typeface="Calibri"/>
              </a:rPr>
              <a:t>NETSS files</a:t>
            </a:r>
            <a:endParaRPr lang="en-US" dirty="0">
              <a:cs typeface="Calibri" panose="020F0502020204030204" pitchFamily="34" charset="0"/>
            </a:endParaRPr>
          </a:p>
          <a:p>
            <a:pPr marL="1142365" lvl="2" indent="0">
              <a:spcBef>
                <a:spcPts val="0"/>
              </a:spcBef>
              <a:buFont typeface="Arial" panose="020B0604020202020204" pitchFamily="34" charset="0"/>
              <a:buNone/>
            </a:pPr>
            <a:endParaRPr lang="en-US" dirty="0">
              <a:cs typeface="Calibri"/>
            </a:endParaRPr>
          </a:p>
          <a:p>
            <a:pPr marL="456565" indent="-456565"/>
            <a:endParaRPr lang="en-US" dirty="0">
              <a:cs typeface="Calibri" panose="020F0502020204030204" pitchFamily="34" charset="0"/>
            </a:endParaRPr>
          </a:p>
        </p:txBody>
      </p:sp>
      <p:sp>
        <p:nvSpPr>
          <p:cNvPr id="5" name="TextBox 4">
            <a:extLst>
              <a:ext uri="{FF2B5EF4-FFF2-40B4-BE49-F238E27FC236}">
                <a16:creationId xmlns:a16="http://schemas.microsoft.com/office/drawing/2014/main" id="{1D4C8584-5E95-764B-BFA4-A5DF544DB515}"/>
              </a:ext>
            </a:extLst>
          </p:cNvPr>
          <p:cNvSpPr txBox="1"/>
          <p:nvPr/>
        </p:nvSpPr>
        <p:spPr>
          <a:xfrm>
            <a:off x="1432709" y="5972282"/>
            <a:ext cx="9190063" cy="400110"/>
          </a:xfrm>
          <a:prstGeom prst="rect">
            <a:avLst/>
          </a:prstGeom>
          <a:noFill/>
        </p:spPr>
        <p:txBody>
          <a:bodyPr wrap="square" lIns="91440" tIns="45720" rIns="91440" bIns="45720" rtlCol="0" anchor="t">
            <a:spAutoFit/>
          </a:bodyPr>
          <a:lstStyle/>
          <a:p>
            <a:r>
              <a:rPr lang="en-US" dirty="0">
                <a:solidFill>
                  <a:srgbClr val="000000"/>
                </a:solidFill>
                <a:latin typeface="Calibri"/>
                <a:cs typeface="Calibri"/>
              </a:rPr>
              <a:t>*</a:t>
            </a:r>
            <a:r>
              <a:rPr lang="en-US" dirty="0"/>
              <a:t> </a:t>
            </a:r>
            <a:r>
              <a:rPr lang="en-US" sz="2000" i="1" dirty="0">
                <a:solidFill>
                  <a:srgbClr val="000000"/>
                </a:solidFill>
              </a:rPr>
              <a:t>Excluding legacy tuberculosis and arboviral disease messages</a:t>
            </a:r>
            <a:endParaRPr lang="en-US" sz="2000" i="1" dirty="0">
              <a:solidFill>
                <a:srgbClr val="000000"/>
              </a:solidFill>
              <a:latin typeface="Calibri" panose="020F0502020204030204" pitchFamily="34" charset="0"/>
            </a:endParaRPr>
          </a:p>
        </p:txBody>
      </p:sp>
      <p:sp>
        <p:nvSpPr>
          <p:cNvPr id="6" name="Slide Number Placeholder 2">
            <a:extLst>
              <a:ext uri="{FF2B5EF4-FFF2-40B4-BE49-F238E27FC236}">
                <a16:creationId xmlns:a16="http://schemas.microsoft.com/office/drawing/2014/main" id="{711FA3C7-D28A-AA44-B1EB-D580ADC045D7}"/>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8</a:t>
            </a:fld>
            <a:endParaRPr lang="en-US" dirty="0"/>
          </a:p>
        </p:txBody>
      </p:sp>
    </p:spTree>
    <p:extLst>
      <p:ext uri="{BB962C8B-B14F-4D97-AF65-F5344CB8AC3E}">
        <p14:creationId xmlns:p14="http://schemas.microsoft.com/office/powerpoint/2010/main" val="684926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14388" y="414212"/>
            <a:ext cx="10515600" cy="1325563"/>
          </a:xfrm>
        </p:spPr>
        <p:txBody>
          <a:bodyPr/>
          <a:lstStyle/>
          <a:p>
            <a:r>
              <a:rPr lang="en-US" dirty="0">
                <a:solidFill>
                  <a:srgbClr val="3F395F"/>
                </a:solidFill>
              </a:rPr>
              <a:t>Step 3: Provide a Verification Response</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80</a:t>
            </a:fld>
            <a:endParaRPr lang="en-US" dirty="0">
              <a:solidFill>
                <a:schemeClr val="tx1">
                  <a:tint val="75000"/>
                </a:schemeClr>
              </a:solidFill>
              <a:latin typeface="+mn-lt"/>
              <a:cs typeface="+mn-cs"/>
            </a:endParaRPr>
          </a:p>
        </p:txBody>
      </p:sp>
      <p:sp>
        <p:nvSpPr>
          <p:cNvPr id="9" name="Text Placeholder 2">
            <a:extLst>
              <a:ext uri="{FF2B5EF4-FFF2-40B4-BE49-F238E27FC236}">
                <a16:creationId xmlns:a16="http://schemas.microsoft.com/office/drawing/2014/main" id="{1CC0B793-0DDA-EC46-9A73-98C55C828A80}"/>
              </a:ext>
            </a:extLst>
          </p:cNvPr>
          <p:cNvSpPr txBox="1">
            <a:spLocks/>
          </p:cNvSpPr>
          <p:nvPr/>
        </p:nvSpPr>
        <p:spPr>
          <a:xfrm>
            <a:off x="862105" y="1424260"/>
            <a:ext cx="10850880" cy="1138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1200"/>
              </a:spcBef>
              <a:buClr>
                <a:srgbClr val="3F395F"/>
              </a:buClr>
              <a:buFont typeface="+mj-lt"/>
              <a:buAutoNum type="arabicPeriod"/>
            </a:pPr>
            <a:r>
              <a:rPr lang="en-US" sz="2400" dirty="0">
                <a:latin typeface="Calibri"/>
                <a:cs typeface="Calibri"/>
              </a:rPr>
              <a:t>Cases awaiting verification will show nothing under the Jurisdiction Status column</a:t>
            </a:r>
          </a:p>
          <a:p>
            <a:pPr marL="457200" indent="-457200">
              <a:lnSpc>
                <a:spcPct val="100000"/>
              </a:lnSpc>
              <a:spcBef>
                <a:spcPts val="1200"/>
              </a:spcBef>
              <a:buClr>
                <a:srgbClr val="3F395F"/>
              </a:buClr>
              <a:buFont typeface="+mj-lt"/>
              <a:buAutoNum type="arabicPeriod"/>
            </a:pPr>
            <a:r>
              <a:rPr lang="en-US" sz="2400" dirty="0">
                <a:latin typeface="Calibri"/>
                <a:cs typeface="Calibri"/>
              </a:rPr>
              <a:t>Select the “UPDATE” button next to a case to enter a response</a:t>
            </a:r>
            <a:endParaRPr lang="en-US" sz="2400" dirty="0"/>
          </a:p>
          <a:p>
            <a:pPr marL="514350" indent="-514350">
              <a:spcBef>
                <a:spcPts val="1200"/>
              </a:spcBef>
              <a:buFont typeface="+mj-lt"/>
              <a:buAutoNum type="arabicPeriod"/>
            </a:pPr>
            <a:endParaRPr lang="en-US" dirty="0"/>
          </a:p>
        </p:txBody>
      </p:sp>
      <p:grpSp>
        <p:nvGrpSpPr>
          <p:cNvPr id="2" name="Group 1">
            <a:extLst>
              <a:ext uri="{FF2B5EF4-FFF2-40B4-BE49-F238E27FC236}">
                <a16:creationId xmlns:a16="http://schemas.microsoft.com/office/drawing/2014/main" id="{BE4AAB04-201E-4A59-AC51-146EBB68B84D}"/>
              </a:ext>
              <a:ext uri="{C183D7F6-B498-43B3-948B-1728B52AA6E4}">
                <adec:decorative xmlns:adec="http://schemas.microsoft.com/office/drawing/2017/decorative" val="1"/>
              </a:ext>
            </a:extLst>
          </p:cNvPr>
          <p:cNvGrpSpPr/>
          <p:nvPr/>
        </p:nvGrpSpPr>
        <p:grpSpPr>
          <a:xfrm>
            <a:off x="355711" y="2676525"/>
            <a:ext cx="11496563" cy="2395408"/>
            <a:chOff x="355711" y="2676525"/>
            <a:chExt cx="11496563" cy="2395408"/>
          </a:xfrm>
        </p:grpSpPr>
        <p:pic>
          <p:nvPicPr>
            <p:cNvPr id="19" name="Picture 18" descr="Graphical user interface, text, application, email&#10;&#10;Description automatically generated">
              <a:extLst>
                <a:ext uri="{FF2B5EF4-FFF2-40B4-BE49-F238E27FC236}">
                  <a16:creationId xmlns:a16="http://schemas.microsoft.com/office/drawing/2014/main" id="{F06C00FB-F78A-B14E-8929-404A50DE4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11" y="2676525"/>
              <a:ext cx="11496563" cy="2395408"/>
            </a:xfrm>
            <a:prstGeom prst="rect">
              <a:avLst/>
            </a:prstGeom>
            <a:ln w="3175">
              <a:solidFill>
                <a:schemeClr val="tx1"/>
              </a:solidFill>
            </a:ln>
          </p:spPr>
        </p:pic>
        <p:sp>
          <p:nvSpPr>
            <p:cNvPr id="20" name="Rectangle 19">
              <a:extLst>
                <a:ext uri="{FF2B5EF4-FFF2-40B4-BE49-F238E27FC236}">
                  <a16:creationId xmlns:a16="http://schemas.microsoft.com/office/drawing/2014/main" id="{26C962A0-D4A7-954B-A823-2B3DAF269728}"/>
                </a:ext>
              </a:extLst>
            </p:cNvPr>
            <p:cNvSpPr/>
            <p:nvPr/>
          </p:nvSpPr>
          <p:spPr>
            <a:xfrm>
              <a:off x="10326937" y="2686253"/>
              <a:ext cx="1182181" cy="29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75CE4342-3AD4-1D40-A68F-669D34E02B8C}"/>
                </a:ext>
              </a:extLst>
            </p:cNvPr>
            <p:cNvCxnSpPr/>
            <p:nvPr/>
          </p:nvCxnSpPr>
          <p:spPr>
            <a:xfrm flipH="1">
              <a:off x="970563" y="4373972"/>
              <a:ext cx="419673" cy="31315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5DE0C4-E941-384C-B5A0-DBDC7639F1ED}"/>
                </a:ext>
              </a:extLst>
            </p:cNvPr>
            <p:cNvSpPr txBox="1"/>
            <p:nvPr/>
          </p:nvSpPr>
          <p:spPr>
            <a:xfrm>
              <a:off x="1468988" y="4095211"/>
              <a:ext cx="282798" cy="374698"/>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2</a:t>
              </a:r>
            </a:p>
          </p:txBody>
        </p:sp>
        <p:sp>
          <p:nvSpPr>
            <p:cNvPr id="14" name="TextBox 13">
              <a:extLst>
                <a:ext uri="{FF2B5EF4-FFF2-40B4-BE49-F238E27FC236}">
                  <a16:creationId xmlns:a16="http://schemas.microsoft.com/office/drawing/2014/main" id="{3F5E2A99-1862-684D-93B7-3B7B49A36273}"/>
                </a:ext>
              </a:extLst>
            </p:cNvPr>
            <p:cNvSpPr txBox="1"/>
            <p:nvPr/>
          </p:nvSpPr>
          <p:spPr>
            <a:xfrm>
              <a:off x="6850568" y="3913228"/>
              <a:ext cx="366311"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1</a:t>
              </a:r>
            </a:p>
          </p:txBody>
        </p:sp>
        <p:sp>
          <p:nvSpPr>
            <p:cNvPr id="15" name="Oval 14">
              <a:extLst>
                <a:ext uri="{FF2B5EF4-FFF2-40B4-BE49-F238E27FC236}">
                  <a16:creationId xmlns:a16="http://schemas.microsoft.com/office/drawing/2014/main" id="{B07471B1-440C-9743-8DA1-4BC127AA33C8}"/>
                </a:ext>
              </a:extLst>
            </p:cNvPr>
            <p:cNvSpPr/>
            <p:nvPr/>
          </p:nvSpPr>
          <p:spPr>
            <a:xfrm>
              <a:off x="1405374" y="4100577"/>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DFBE881-57FD-AC4C-AACD-DA00449ED677}"/>
                </a:ext>
              </a:extLst>
            </p:cNvPr>
            <p:cNvSpPr/>
            <p:nvPr/>
          </p:nvSpPr>
          <p:spPr>
            <a:xfrm>
              <a:off x="6796914" y="392182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740EA100-164B-C842-AAF5-D64FA77F0DA1}"/>
                </a:ext>
              </a:extLst>
            </p:cNvPr>
            <p:cNvCxnSpPr>
              <a:cxnSpLocks/>
            </p:cNvCxnSpPr>
            <p:nvPr/>
          </p:nvCxnSpPr>
          <p:spPr>
            <a:xfrm flipH="1">
              <a:off x="6276800" y="4155406"/>
              <a:ext cx="466439" cy="28666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477BFD78-3FAF-A34C-8032-74938C54465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349" y="3293201"/>
            <a:ext cx="2780273" cy="314025"/>
          </a:xfrm>
          <a:prstGeom prst="rect">
            <a:avLst/>
          </a:prstGeom>
        </p:spPr>
      </p:pic>
      <p:sp>
        <p:nvSpPr>
          <p:cNvPr id="21" name="Rectangle 20">
            <a:extLst>
              <a:ext uri="{FF2B5EF4-FFF2-40B4-BE49-F238E27FC236}">
                <a16:creationId xmlns:a16="http://schemas.microsoft.com/office/drawing/2014/main" id="{7607CD6D-EF49-BD4F-BFB8-CA706B88A55E}"/>
              </a:ext>
              <a:ext uri="{C183D7F6-B498-43B3-948B-1728B52AA6E4}">
                <adec:decorative xmlns:adec="http://schemas.microsoft.com/office/drawing/2017/decorative" val="1"/>
              </a:ext>
            </a:extLst>
          </p:cNvPr>
          <p:cNvSpPr/>
          <p:nvPr/>
        </p:nvSpPr>
        <p:spPr>
          <a:xfrm>
            <a:off x="5237212" y="3283363"/>
            <a:ext cx="1073252" cy="28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71923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533399" y="-17588"/>
            <a:ext cx="11303001" cy="1325563"/>
          </a:xfrm>
        </p:spPr>
        <p:txBody>
          <a:bodyPr/>
          <a:lstStyle/>
          <a:p>
            <a:r>
              <a:rPr lang="en-US" dirty="0">
                <a:solidFill>
                  <a:srgbClr val="3F395F"/>
                </a:solidFill>
              </a:rPr>
              <a:t>Step 4: Use Pop-up Window to Indicate Verification Status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81</a:t>
            </a:fld>
            <a:endParaRPr lang="en-US" dirty="0">
              <a:solidFill>
                <a:schemeClr val="tx1">
                  <a:tint val="75000"/>
                </a:schemeClr>
              </a:solidFill>
              <a:latin typeface="+mn-lt"/>
              <a:cs typeface="+mn-cs"/>
            </a:endParaRPr>
          </a:p>
        </p:txBody>
      </p:sp>
      <p:sp>
        <p:nvSpPr>
          <p:cNvPr id="9" name="Text Placeholder 2">
            <a:extLst>
              <a:ext uri="{FF2B5EF4-FFF2-40B4-BE49-F238E27FC236}">
                <a16:creationId xmlns:a16="http://schemas.microsoft.com/office/drawing/2014/main" id="{1CC0B793-0DDA-EC46-9A73-98C55C828A80}"/>
              </a:ext>
            </a:extLst>
          </p:cNvPr>
          <p:cNvSpPr txBox="1">
            <a:spLocks/>
          </p:cNvSpPr>
          <p:nvPr/>
        </p:nvSpPr>
        <p:spPr>
          <a:xfrm>
            <a:off x="6018548" y="1144860"/>
            <a:ext cx="6007726" cy="4970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3F395F"/>
              </a:buClr>
              <a:buNone/>
            </a:pPr>
            <a:r>
              <a:rPr lang="en-US" sz="2600" dirty="0">
                <a:latin typeface="Calibri"/>
                <a:cs typeface="Calibri"/>
              </a:rPr>
              <a:t>Select a verification response and provide a comment (both are required):</a:t>
            </a:r>
          </a:p>
          <a:p>
            <a:pPr>
              <a:lnSpc>
                <a:spcPct val="100000"/>
              </a:lnSpc>
              <a:spcBef>
                <a:spcPts val="1800"/>
              </a:spcBef>
              <a:buClr>
                <a:srgbClr val="3F395F"/>
              </a:buClr>
            </a:pPr>
            <a:r>
              <a:rPr lang="en-US" sz="2400" b="1" dirty="0">
                <a:latin typeface="Calibri"/>
                <a:cs typeface="Calibri"/>
              </a:rPr>
              <a:t>Under Investigation</a:t>
            </a:r>
            <a:r>
              <a:rPr lang="en-US" sz="2400" dirty="0">
                <a:latin typeface="Calibri"/>
                <a:cs typeface="Calibri"/>
              </a:rPr>
              <a:t>: Indicates you are not ready to decide whether the case should be published until more investigation is done</a:t>
            </a:r>
          </a:p>
          <a:p>
            <a:pPr>
              <a:lnSpc>
                <a:spcPct val="100000"/>
              </a:lnSpc>
              <a:spcBef>
                <a:spcPts val="1800"/>
              </a:spcBef>
              <a:buClr>
                <a:srgbClr val="3F395F"/>
              </a:buClr>
            </a:pPr>
            <a:r>
              <a:rPr lang="en-US" sz="2400" b="1" dirty="0">
                <a:solidFill>
                  <a:srgbClr val="FF0000"/>
                </a:solidFill>
                <a:latin typeface="Calibri"/>
                <a:cs typeface="Calibri"/>
              </a:rPr>
              <a:t>Do Not Publish</a:t>
            </a:r>
            <a:r>
              <a:rPr lang="en-US" sz="2400" dirty="0">
                <a:latin typeface="Calibri"/>
                <a:cs typeface="Calibri"/>
              </a:rPr>
              <a:t>: Indicates you do not approve the case for publication in the NNDSS tables</a:t>
            </a:r>
          </a:p>
          <a:p>
            <a:pPr>
              <a:lnSpc>
                <a:spcPct val="100000"/>
              </a:lnSpc>
              <a:spcBef>
                <a:spcPts val="1800"/>
              </a:spcBef>
              <a:buClr>
                <a:srgbClr val="3F395F"/>
              </a:buClr>
            </a:pPr>
            <a:r>
              <a:rPr lang="en-US" sz="2400" b="1" dirty="0">
                <a:solidFill>
                  <a:srgbClr val="00B050"/>
                </a:solidFill>
                <a:latin typeface="Calibri"/>
                <a:cs typeface="Calibri"/>
              </a:rPr>
              <a:t>Approved</a:t>
            </a:r>
            <a:r>
              <a:rPr lang="en-US" sz="2400" dirty="0">
                <a:latin typeface="Calibri"/>
                <a:cs typeface="Calibri"/>
              </a:rPr>
              <a:t>: Indicates you approve the case for publication in the NNDSS tables</a:t>
            </a:r>
          </a:p>
          <a:p>
            <a:pPr>
              <a:spcBef>
                <a:spcPts val="2400"/>
              </a:spcBef>
              <a:buClr>
                <a:srgbClr val="3F395F"/>
              </a:buClr>
            </a:pPr>
            <a:endParaRPr lang="en-US" sz="2400" dirty="0">
              <a:latin typeface="Calibri"/>
              <a:cs typeface="Calibri"/>
            </a:endParaRPr>
          </a:p>
          <a:p>
            <a:pPr>
              <a:spcBef>
                <a:spcPts val="2400"/>
              </a:spcBef>
              <a:buClr>
                <a:srgbClr val="3F395F"/>
              </a:buClr>
            </a:pPr>
            <a:endParaRPr lang="en-US" sz="2400" dirty="0"/>
          </a:p>
          <a:p>
            <a:pPr marL="514350" indent="-514350">
              <a:spcBef>
                <a:spcPts val="1200"/>
              </a:spcBef>
              <a:buFont typeface="+mj-lt"/>
              <a:buAutoNum type="arabicPeriod"/>
            </a:pPr>
            <a:endParaRPr lang="en-US" dirty="0"/>
          </a:p>
        </p:txBody>
      </p:sp>
      <p:pic>
        <p:nvPicPr>
          <p:cNvPr id="19" name="Picture 4" descr="This is an image of the Low Incidence Case Process Selection window in MVPS">
            <a:extLst>
              <a:ext uri="{FF2B5EF4-FFF2-40B4-BE49-F238E27FC236}">
                <a16:creationId xmlns:a16="http://schemas.microsoft.com/office/drawing/2014/main" id="{192639C9-6884-4344-9EF8-02AD046AABF2}"/>
              </a:ext>
            </a:extLst>
          </p:cNvPr>
          <p:cNvPicPr>
            <a:picLocks noChangeAspect="1"/>
          </p:cNvPicPr>
          <p:nvPr/>
        </p:nvPicPr>
        <p:blipFill>
          <a:blip r:embed="rId2"/>
          <a:stretch>
            <a:fillRect/>
          </a:stretch>
        </p:blipFill>
        <p:spPr>
          <a:xfrm>
            <a:off x="343525" y="1277862"/>
            <a:ext cx="5485149" cy="4648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7299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14388" y="414212"/>
            <a:ext cx="10515600" cy="1325563"/>
          </a:xfrm>
        </p:spPr>
        <p:txBody>
          <a:bodyPr/>
          <a:lstStyle/>
          <a:p>
            <a:r>
              <a:rPr lang="en-US" dirty="0">
                <a:solidFill>
                  <a:srgbClr val="3F395F"/>
                </a:solidFill>
              </a:rPr>
              <a:t>Step 4a: Case Under Investigation Response</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82</a:t>
            </a:fld>
            <a:endParaRPr lang="en-US" dirty="0">
              <a:solidFill>
                <a:schemeClr val="tx1">
                  <a:tint val="75000"/>
                </a:schemeClr>
              </a:solidFill>
              <a:latin typeface="+mn-lt"/>
              <a:cs typeface="+mn-cs"/>
            </a:endParaRPr>
          </a:p>
        </p:txBody>
      </p:sp>
      <p:sp>
        <p:nvSpPr>
          <p:cNvPr id="9" name="Text Placeholder 2">
            <a:extLst>
              <a:ext uri="{FF2B5EF4-FFF2-40B4-BE49-F238E27FC236}">
                <a16:creationId xmlns:a16="http://schemas.microsoft.com/office/drawing/2014/main" id="{1CC0B793-0DDA-EC46-9A73-98C55C828A80}"/>
              </a:ext>
            </a:extLst>
          </p:cNvPr>
          <p:cNvSpPr txBox="1">
            <a:spLocks/>
          </p:cNvSpPr>
          <p:nvPr/>
        </p:nvSpPr>
        <p:spPr>
          <a:xfrm>
            <a:off x="862105" y="1424260"/>
            <a:ext cx="10850880" cy="1314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3F395F"/>
              </a:buClr>
              <a:buNone/>
            </a:pPr>
            <a:r>
              <a:rPr lang="en-US" sz="2400" b="1" dirty="0">
                <a:latin typeface="Calibri"/>
                <a:cs typeface="Calibri"/>
              </a:rPr>
              <a:t>Under Investigation </a:t>
            </a:r>
            <a:r>
              <a:rPr lang="en-US" sz="2400" dirty="0">
                <a:latin typeface="Calibri"/>
                <a:cs typeface="Calibri"/>
              </a:rPr>
              <a:t>will be indicated by the left bubble filled in (in </a:t>
            </a:r>
            <a:r>
              <a:rPr lang="en-US" sz="2400" dirty="0">
                <a:solidFill>
                  <a:schemeClr val="accent1">
                    <a:lumMod val="50000"/>
                  </a:schemeClr>
                </a:solidFill>
                <a:latin typeface="Calibri"/>
                <a:cs typeface="Calibri"/>
              </a:rPr>
              <a:t>dark blue</a:t>
            </a:r>
            <a:r>
              <a:rPr lang="en-US" sz="2400" dirty="0">
                <a:latin typeface="Calibri"/>
                <a:cs typeface="Calibri"/>
              </a:rPr>
              <a:t>) under the Jurisdiction Status column</a:t>
            </a:r>
          </a:p>
          <a:p>
            <a:pPr marL="0" indent="0">
              <a:spcBef>
                <a:spcPts val="1200"/>
              </a:spcBef>
              <a:buNone/>
            </a:pPr>
            <a:endParaRPr lang="en-US" dirty="0"/>
          </a:p>
        </p:txBody>
      </p:sp>
      <p:pic>
        <p:nvPicPr>
          <p:cNvPr id="18" name="Picture 17" descr="Graphical user interface, text, application&#10;&#10;Description automatically generated">
            <a:extLst>
              <a:ext uri="{FF2B5EF4-FFF2-40B4-BE49-F238E27FC236}">
                <a16:creationId xmlns:a16="http://schemas.microsoft.com/office/drawing/2014/main" id="{070B3551-1A97-4644-9D88-9222D72D1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469108"/>
            <a:ext cx="11734800" cy="2464876"/>
          </a:xfrm>
          <a:prstGeom prst="rect">
            <a:avLst/>
          </a:prstGeom>
          <a:ln w="3175">
            <a:solidFill>
              <a:srgbClr val="000000"/>
            </a:solidFill>
          </a:ln>
        </p:spPr>
      </p:pic>
      <p:cxnSp>
        <p:nvCxnSpPr>
          <p:cNvPr id="21" name="Straight Arrow Connector 20">
            <a:extLst>
              <a:ext uri="{FF2B5EF4-FFF2-40B4-BE49-F238E27FC236}">
                <a16:creationId xmlns:a16="http://schemas.microsoft.com/office/drawing/2014/main" id="{1F3C387D-6CFB-284B-A8D2-021B1557B543}"/>
              </a:ext>
              <a:ext uri="{C183D7F6-B498-43B3-948B-1728B52AA6E4}">
                <adec:decorative xmlns:adec="http://schemas.microsoft.com/office/drawing/2017/decorative" val="1"/>
              </a:ext>
            </a:extLst>
          </p:cNvPr>
          <p:cNvCxnSpPr>
            <a:cxnSpLocks/>
          </p:cNvCxnSpPr>
          <p:nvPr/>
        </p:nvCxnSpPr>
        <p:spPr>
          <a:xfrm>
            <a:off x="4953000" y="4160721"/>
            <a:ext cx="384211" cy="3732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44211C0-D046-9C43-9253-D784DBEF093F}"/>
              </a:ext>
            </a:extLst>
          </p:cNvPr>
          <p:cNvSpPr txBox="1"/>
          <p:nvPr/>
        </p:nvSpPr>
        <p:spPr>
          <a:xfrm>
            <a:off x="376237" y="5657126"/>
            <a:ext cx="3400425" cy="646331"/>
          </a:xfrm>
          <a:prstGeom prst="rect">
            <a:avLst/>
          </a:prstGeom>
          <a:solidFill>
            <a:schemeClr val="accent4">
              <a:lumMod val="20000"/>
              <a:lumOff val="80000"/>
            </a:schemeClr>
          </a:solidFill>
          <a:ln w="3175">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Calibri"/>
                <a:cs typeface="Calibri"/>
              </a:rPr>
              <a:t>Tip: Roll your cursor over the bubble to see the response status</a:t>
            </a:r>
            <a:endParaRPr lang="en-US" dirty="0"/>
          </a:p>
        </p:txBody>
      </p:sp>
      <p:sp>
        <p:nvSpPr>
          <p:cNvPr id="23" name="Rectangle 22">
            <a:extLst>
              <a:ext uri="{FF2B5EF4-FFF2-40B4-BE49-F238E27FC236}">
                <a16:creationId xmlns:a16="http://schemas.microsoft.com/office/drawing/2014/main" id="{8C78EF65-8B23-5C41-8D6D-1ABFBA03D5D2}"/>
              </a:ext>
              <a:ext uri="{C183D7F6-B498-43B3-948B-1728B52AA6E4}">
                <adec:decorative xmlns:adec="http://schemas.microsoft.com/office/drawing/2017/decorative" val="1"/>
              </a:ext>
            </a:extLst>
          </p:cNvPr>
          <p:cNvSpPr/>
          <p:nvPr/>
        </p:nvSpPr>
        <p:spPr>
          <a:xfrm>
            <a:off x="10415784" y="2497741"/>
            <a:ext cx="1187227" cy="262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086E9F4-A871-F541-BA44-AEB340DFB9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850" y="3107846"/>
            <a:ext cx="2780273" cy="314025"/>
          </a:xfrm>
          <a:prstGeom prst="rect">
            <a:avLst/>
          </a:prstGeom>
        </p:spPr>
      </p:pic>
      <p:sp>
        <p:nvSpPr>
          <p:cNvPr id="11" name="Rectangle 10">
            <a:extLst>
              <a:ext uri="{FF2B5EF4-FFF2-40B4-BE49-F238E27FC236}">
                <a16:creationId xmlns:a16="http://schemas.microsoft.com/office/drawing/2014/main" id="{2AE42403-8F8D-4447-BD04-F4C0B5FA76FE}"/>
              </a:ext>
              <a:ext uri="{C183D7F6-B498-43B3-948B-1728B52AA6E4}">
                <adec:decorative xmlns:adec="http://schemas.microsoft.com/office/drawing/2017/decorative" val="1"/>
              </a:ext>
            </a:extLst>
          </p:cNvPr>
          <p:cNvSpPr/>
          <p:nvPr/>
        </p:nvSpPr>
        <p:spPr>
          <a:xfrm>
            <a:off x="5150713" y="3098008"/>
            <a:ext cx="1073252" cy="28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624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14388" y="414212"/>
            <a:ext cx="10515600" cy="1325563"/>
          </a:xfrm>
        </p:spPr>
        <p:txBody>
          <a:bodyPr/>
          <a:lstStyle/>
          <a:p>
            <a:r>
              <a:rPr lang="en-US" dirty="0">
                <a:solidFill>
                  <a:srgbClr val="3F395F"/>
                </a:solidFill>
              </a:rPr>
              <a:t>Step 4b: Case Do Not Publish Response</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83</a:t>
            </a:fld>
            <a:endParaRPr lang="en-US" dirty="0">
              <a:solidFill>
                <a:schemeClr val="tx1">
                  <a:tint val="75000"/>
                </a:schemeClr>
              </a:solidFill>
              <a:latin typeface="+mn-lt"/>
              <a:cs typeface="+mn-cs"/>
            </a:endParaRPr>
          </a:p>
        </p:txBody>
      </p:sp>
      <p:sp>
        <p:nvSpPr>
          <p:cNvPr id="9" name="Text Placeholder 2">
            <a:extLst>
              <a:ext uri="{FF2B5EF4-FFF2-40B4-BE49-F238E27FC236}">
                <a16:creationId xmlns:a16="http://schemas.microsoft.com/office/drawing/2014/main" id="{1CC0B793-0DDA-EC46-9A73-98C55C828A80}"/>
              </a:ext>
            </a:extLst>
          </p:cNvPr>
          <p:cNvSpPr txBox="1">
            <a:spLocks/>
          </p:cNvSpPr>
          <p:nvPr/>
        </p:nvSpPr>
        <p:spPr>
          <a:xfrm>
            <a:off x="862105" y="1424260"/>
            <a:ext cx="10850880" cy="4970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3F395F"/>
              </a:buClr>
              <a:buNone/>
            </a:pPr>
            <a:r>
              <a:rPr lang="en-US" sz="2400" b="1" dirty="0">
                <a:solidFill>
                  <a:srgbClr val="FF0000"/>
                </a:solidFill>
                <a:latin typeface="Calibri"/>
                <a:cs typeface="Calibri"/>
              </a:rPr>
              <a:t>Do Not Publish </a:t>
            </a:r>
            <a:r>
              <a:rPr lang="en-US" sz="2400" dirty="0">
                <a:latin typeface="Calibri"/>
                <a:cs typeface="Calibri"/>
              </a:rPr>
              <a:t>will be indicated by the </a:t>
            </a:r>
            <a:r>
              <a:rPr lang="en-US" sz="2400" i="1" dirty="0">
                <a:latin typeface="Calibri"/>
                <a:cs typeface="Calibri"/>
              </a:rPr>
              <a:t>middle</a:t>
            </a:r>
            <a:r>
              <a:rPr lang="en-US" sz="2400" dirty="0">
                <a:latin typeface="Calibri"/>
                <a:cs typeface="Calibri"/>
              </a:rPr>
              <a:t> bubble filled in (in </a:t>
            </a:r>
            <a:r>
              <a:rPr lang="en-US" sz="2400" dirty="0">
                <a:solidFill>
                  <a:srgbClr val="FF0000"/>
                </a:solidFill>
                <a:latin typeface="Calibri"/>
                <a:cs typeface="Calibri"/>
              </a:rPr>
              <a:t>red</a:t>
            </a:r>
            <a:r>
              <a:rPr lang="en-US" sz="2400" dirty="0">
                <a:latin typeface="Calibri"/>
                <a:cs typeface="Calibri"/>
              </a:rPr>
              <a:t>) under the Jurisdiction Status column</a:t>
            </a:r>
          </a:p>
          <a:p>
            <a:pPr marL="0" indent="0">
              <a:spcBef>
                <a:spcPts val="1200"/>
              </a:spcBef>
              <a:buNone/>
            </a:pPr>
            <a:endParaRPr lang="en-US" dirty="0"/>
          </a:p>
        </p:txBody>
      </p:sp>
      <p:sp>
        <p:nvSpPr>
          <p:cNvPr id="22" name="TextBox 21">
            <a:extLst>
              <a:ext uri="{FF2B5EF4-FFF2-40B4-BE49-F238E27FC236}">
                <a16:creationId xmlns:a16="http://schemas.microsoft.com/office/drawing/2014/main" id="{344211C0-D046-9C43-9253-D784DBEF093F}"/>
              </a:ext>
            </a:extLst>
          </p:cNvPr>
          <p:cNvSpPr txBox="1"/>
          <p:nvPr/>
        </p:nvSpPr>
        <p:spPr>
          <a:xfrm>
            <a:off x="376237" y="5666553"/>
            <a:ext cx="3400425" cy="646331"/>
          </a:xfrm>
          <a:prstGeom prst="rect">
            <a:avLst/>
          </a:prstGeom>
          <a:solidFill>
            <a:schemeClr val="accent4">
              <a:lumMod val="20000"/>
              <a:lumOff val="80000"/>
            </a:schemeClr>
          </a:solidFill>
          <a:ln w="3175">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Calibri"/>
                <a:cs typeface="Calibri"/>
              </a:rPr>
              <a:t>Tip: Roll your cursor over the bubble to see the response status</a:t>
            </a:r>
            <a:endParaRPr lang="en-US" dirty="0"/>
          </a:p>
        </p:txBody>
      </p:sp>
      <p:pic>
        <p:nvPicPr>
          <p:cNvPr id="10" name="Picture 9" descr="Graphical user interface, text, application&#10;&#10;Description automatically generated">
            <a:extLst>
              <a:ext uri="{FF2B5EF4-FFF2-40B4-BE49-F238E27FC236}">
                <a16:creationId xmlns:a16="http://schemas.microsoft.com/office/drawing/2014/main" id="{C98671A5-B564-764B-AEE4-6BE8A4499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588" y="2476074"/>
            <a:ext cx="11757353" cy="2479733"/>
          </a:xfrm>
          <a:prstGeom prst="rect">
            <a:avLst/>
          </a:prstGeom>
          <a:ln w="3175">
            <a:solidFill>
              <a:srgbClr val="000000"/>
            </a:solidFill>
          </a:ln>
        </p:spPr>
      </p:pic>
      <p:cxnSp>
        <p:nvCxnSpPr>
          <p:cNvPr id="11" name="Straight Arrow Connector 10">
            <a:extLst>
              <a:ext uri="{FF2B5EF4-FFF2-40B4-BE49-F238E27FC236}">
                <a16:creationId xmlns:a16="http://schemas.microsoft.com/office/drawing/2014/main" id="{2910FF38-E73B-9847-BB80-46F9EB025B8F}"/>
              </a:ext>
              <a:ext uri="{C183D7F6-B498-43B3-948B-1728B52AA6E4}">
                <adec:decorative xmlns:adec="http://schemas.microsoft.com/office/drawing/2017/decorative" val="1"/>
              </a:ext>
            </a:extLst>
          </p:cNvPr>
          <p:cNvCxnSpPr>
            <a:cxnSpLocks/>
          </p:cNvCxnSpPr>
          <p:nvPr/>
        </p:nvCxnSpPr>
        <p:spPr>
          <a:xfrm>
            <a:off x="5048250" y="4161999"/>
            <a:ext cx="421082" cy="35139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C57388-E122-5B4E-8942-D4D881E8CB80}"/>
              </a:ext>
              <a:ext uri="{C183D7F6-B498-43B3-948B-1728B52AA6E4}">
                <adec:decorative xmlns:adec="http://schemas.microsoft.com/office/drawing/2017/decorative" val="1"/>
              </a:ext>
            </a:extLst>
          </p:cNvPr>
          <p:cNvSpPr/>
          <p:nvPr/>
        </p:nvSpPr>
        <p:spPr>
          <a:xfrm>
            <a:off x="10432026" y="2536898"/>
            <a:ext cx="1201072" cy="180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C5D2A8-E53A-E247-967A-FBA585D2FCC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850" y="3107846"/>
            <a:ext cx="2780273" cy="314025"/>
          </a:xfrm>
          <a:prstGeom prst="rect">
            <a:avLst/>
          </a:prstGeom>
        </p:spPr>
      </p:pic>
      <p:sp>
        <p:nvSpPr>
          <p:cNvPr id="14" name="Rectangle 13">
            <a:extLst>
              <a:ext uri="{FF2B5EF4-FFF2-40B4-BE49-F238E27FC236}">
                <a16:creationId xmlns:a16="http://schemas.microsoft.com/office/drawing/2014/main" id="{9DECE845-658E-1844-AFD3-F28EECA1CA17}"/>
              </a:ext>
              <a:ext uri="{C183D7F6-B498-43B3-948B-1728B52AA6E4}">
                <adec:decorative xmlns:adec="http://schemas.microsoft.com/office/drawing/2017/decorative" val="1"/>
              </a:ext>
            </a:extLst>
          </p:cNvPr>
          <p:cNvSpPr/>
          <p:nvPr/>
        </p:nvSpPr>
        <p:spPr>
          <a:xfrm>
            <a:off x="5150713" y="3098008"/>
            <a:ext cx="1073252" cy="28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262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14388" y="414212"/>
            <a:ext cx="10515600" cy="1325563"/>
          </a:xfrm>
        </p:spPr>
        <p:txBody>
          <a:bodyPr/>
          <a:lstStyle/>
          <a:p>
            <a:r>
              <a:rPr lang="en-US" dirty="0">
                <a:solidFill>
                  <a:srgbClr val="3F395F"/>
                </a:solidFill>
              </a:rPr>
              <a:t>Step 4c: Case Approval Response</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84</a:t>
            </a:fld>
            <a:endParaRPr lang="en-US" dirty="0">
              <a:solidFill>
                <a:schemeClr val="tx1">
                  <a:tint val="75000"/>
                </a:schemeClr>
              </a:solidFill>
              <a:latin typeface="+mn-lt"/>
              <a:cs typeface="+mn-cs"/>
            </a:endParaRPr>
          </a:p>
        </p:txBody>
      </p:sp>
      <p:sp>
        <p:nvSpPr>
          <p:cNvPr id="9" name="Text Placeholder 2">
            <a:extLst>
              <a:ext uri="{FF2B5EF4-FFF2-40B4-BE49-F238E27FC236}">
                <a16:creationId xmlns:a16="http://schemas.microsoft.com/office/drawing/2014/main" id="{1CC0B793-0DDA-EC46-9A73-98C55C828A80}"/>
              </a:ext>
            </a:extLst>
          </p:cNvPr>
          <p:cNvSpPr txBox="1">
            <a:spLocks/>
          </p:cNvSpPr>
          <p:nvPr/>
        </p:nvSpPr>
        <p:spPr>
          <a:xfrm>
            <a:off x="862105" y="1424260"/>
            <a:ext cx="10850880" cy="4970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3F395F"/>
              </a:buClr>
              <a:buNone/>
            </a:pPr>
            <a:r>
              <a:rPr lang="en-US" sz="2400" b="1" dirty="0">
                <a:solidFill>
                  <a:srgbClr val="00B050"/>
                </a:solidFill>
                <a:latin typeface="Calibri"/>
                <a:cs typeface="Calibri"/>
              </a:rPr>
              <a:t>Approved</a:t>
            </a:r>
            <a:r>
              <a:rPr lang="en-US" sz="2400" b="1" dirty="0">
                <a:solidFill>
                  <a:srgbClr val="FF0000"/>
                </a:solidFill>
                <a:latin typeface="Calibri"/>
                <a:cs typeface="Calibri"/>
              </a:rPr>
              <a:t> </a:t>
            </a:r>
            <a:r>
              <a:rPr lang="en-US" sz="2400" dirty="0">
                <a:latin typeface="Calibri"/>
                <a:cs typeface="Calibri"/>
              </a:rPr>
              <a:t>will be indicated by the </a:t>
            </a:r>
            <a:r>
              <a:rPr lang="en-US" sz="2400" i="1" dirty="0">
                <a:latin typeface="Calibri"/>
                <a:cs typeface="Calibri"/>
              </a:rPr>
              <a:t>right</a:t>
            </a:r>
            <a:r>
              <a:rPr lang="en-US" sz="2400" dirty="0">
                <a:latin typeface="Calibri"/>
                <a:cs typeface="Calibri"/>
              </a:rPr>
              <a:t> bubble filled in (in </a:t>
            </a:r>
            <a:r>
              <a:rPr lang="en-US" sz="2400" dirty="0">
                <a:solidFill>
                  <a:srgbClr val="00B050"/>
                </a:solidFill>
                <a:latin typeface="Calibri"/>
                <a:cs typeface="Calibri"/>
              </a:rPr>
              <a:t>green</a:t>
            </a:r>
            <a:r>
              <a:rPr lang="en-US" sz="2400" dirty="0">
                <a:latin typeface="Calibri"/>
                <a:cs typeface="Calibri"/>
              </a:rPr>
              <a:t>) under the Jurisdiction Status column</a:t>
            </a:r>
          </a:p>
          <a:p>
            <a:pPr marL="0" indent="0">
              <a:spcBef>
                <a:spcPts val="1200"/>
              </a:spcBef>
              <a:buNone/>
            </a:pPr>
            <a:endParaRPr lang="en-US" dirty="0"/>
          </a:p>
        </p:txBody>
      </p:sp>
      <p:sp>
        <p:nvSpPr>
          <p:cNvPr id="22" name="TextBox 21">
            <a:extLst>
              <a:ext uri="{FF2B5EF4-FFF2-40B4-BE49-F238E27FC236}">
                <a16:creationId xmlns:a16="http://schemas.microsoft.com/office/drawing/2014/main" id="{344211C0-D046-9C43-9253-D784DBEF093F}"/>
              </a:ext>
            </a:extLst>
          </p:cNvPr>
          <p:cNvSpPr txBox="1"/>
          <p:nvPr/>
        </p:nvSpPr>
        <p:spPr>
          <a:xfrm>
            <a:off x="376237" y="5657126"/>
            <a:ext cx="3400425" cy="646331"/>
          </a:xfrm>
          <a:prstGeom prst="rect">
            <a:avLst/>
          </a:prstGeom>
          <a:solidFill>
            <a:schemeClr val="accent4">
              <a:lumMod val="20000"/>
              <a:lumOff val="80000"/>
            </a:schemeClr>
          </a:solidFill>
          <a:ln w="3175">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Calibri"/>
                <a:cs typeface="Calibri"/>
              </a:rPr>
              <a:t>Tip: Roll your cursor over the bubble to see the response status</a:t>
            </a:r>
            <a:endParaRPr lang="en-US" dirty="0"/>
          </a:p>
        </p:txBody>
      </p:sp>
      <p:pic>
        <p:nvPicPr>
          <p:cNvPr id="13" name="Picture 12" descr="Graphical user interface, application&#10;&#10;Description automatically generated">
            <a:extLst>
              <a:ext uri="{FF2B5EF4-FFF2-40B4-BE49-F238E27FC236}">
                <a16:creationId xmlns:a16="http://schemas.microsoft.com/office/drawing/2014/main" id="{B25E30E8-9898-7E4D-8973-C2C60F15BB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074" y="2473370"/>
            <a:ext cx="11896725" cy="2511771"/>
          </a:xfrm>
          <a:prstGeom prst="rect">
            <a:avLst/>
          </a:prstGeom>
          <a:ln w="3175">
            <a:solidFill>
              <a:srgbClr val="000000"/>
            </a:solidFill>
          </a:ln>
        </p:spPr>
      </p:pic>
      <p:cxnSp>
        <p:nvCxnSpPr>
          <p:cNvPr id="14" name="Straight Arrow Connector 13">
            <a:extLst>
              <a:ext uri="{FF2B5EF4-FFF2-40B4-BE49-F238E27FC236}">
                <a16:creationId xmlns:a16="http://schemas.microsoft.com/office/drawing/2014/main" id="{FD83219D-AB7A-7F4E-A919-1BDC89195A03}"/>
              </a:ext>
              <a:ext uri="{C183D7F6-B498-43B3-948B-1728B52AA6E4}">
                <adec:decorative xmlns:adec="http://schemas.microsoft.com/office/drawing/2017/decorative" val="1"/>
              </a:ext>
            </a:extLst>
          </p:cNvPr>
          <p:cNvCxnSpPr>
            <a:cxnSpLocks/>
          </p:cNvCxnSpPr>
          <p:nvPr/>
        </p:nvCxnSpPr>
        <p:spPr>
          <a:xfrm flipH="1">
            <a:off x="6096000" y="4262656"/>
            <a:ext cx="404813" cy="36368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946F5E-9982-CA40-9786-F5CD5646C42A}"/>
              </a:ext>
              <a:ext uri="{C183D7F6-B498-43B3-948B-1728B52AA6E4}">
                <adec:decorative xmlns:adec="http://schemas.microsoft.com/office/drawing/2017/decorative" val="1"/>
              </a:ext>
            </a:extLst>
          </p:cNvPr>
          <p:cNvSpPr/>
          <p:nvPr/>
        </p:nvSpPr>
        <p:spPr>
          <a:xfrm>
            <a:off x="10540181" y="2473369"/>
            <a:ext cx="1201072" cy="28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945985D-EF3A-F04E-8379-550EAD1E9C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921" y="3120203"/>
            <a:ext cx="2780273" cy="314025"/>
          </a:xfrm>
          <a:prstGeom prst="rect">
            <a:avLst/>
          </a:prstGeom>
        </p:spPr>
      </p:pic>
      <p:sp>
        <p:nvSpPr>
          <p:cNvPr id="11" name="Rectangle 10">
            <a:extLst>
              <a:ext uri="{FF2B5EF4-FFF2-40B4-BE49-F238E27FC236}">
                <a16:creationId xmlns:a16="http://schemas.microsoft.com/office/drawing/2014/main" id="{E42B44FC-5C8E-BA4F-B16F-8B997411713C}"/>
              </a:ext>
              <a:ext uri="{C183D7F6-B498-43B3-948B-1728B52AA6E4}">
                <adec:decorative xmlns:adec="http://schemas.microsoft.com/office/drawing/2017/decorative" val="1"/>
              </a:ext>
            </a:extLst>
          </p:cNvPr>
          <p:cNvSpPr/>
          <p:nvPr/>
        </p:nvSpPr>
        <p:spPr>
          <a:xfrm>
            <a:off x="5187784" y="3098008"/>
            <a:ext cx="1073252" cy="28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6158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14388" y="149711"/>
            <a:ext cx="10515600" cy="1325563"/>
          </a:xfrm>
        </p:spPr>
        <p:txBody>
          <a:bodyPr/>
          <a:lstStyle/>
          <a:p>
            <a:r>
              <a:rPr lang="en-US" dirty="0">
                <a:solidFill>
                  <a:srgbClr val="3F395F"/>
                </a:solidFill>
              </a:rPr>
              <a:t>Additional Features on the Low Incidences Page</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85</a:t>
            </a:fld>
            <a:endParaRPr lang="en-US" dirty="0">
              <a:solidFill>
                <a:schemeClr val="tx1">
                  <a:tint val="75000"/>
                </a:schemeClr>
              </a:solidFill>
              <a:latin typeface="+mn-lt"/>
              <a:cs typeface="+mn-cs"/>
            </a:endParaRPr>
          </a:p>
        </p:txBody>
      </p:sp>
      <p:sp>
        <p:nvSpPr>
          <p:cNvPr id="9" name="Text Placeholder 2">
            <a:extLst>
              <a:ext uri="{FF2B5EF4-FFF2-40B4-BE49-F238E27FC236}">
                <a16:creationId xmlns:a16="http://schemas.microsoft.com/office/drawing/2014/main" id="{1CC0B793-0DDA-EC46-9A73-98C55C828A80}"/>
              </a:ext>
            </a:extLst>
          </p:cNvPr>
          <p:cNvSpPr txBox="1">
            <a:spLocks/>
          </p:cNvSpPr>
          <p:nvPr/>
        </p:nvSpPr>
        <p:spPr>
          <a:xfrm>
            <a:off x="862105" y="1159759"/>
            <a:ext cx="10850880" cy="22113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Clr>
                <a:srgbClr val="3F395F"/>
              </a:buClr>
              <a:buFont typeface="+mj-lt"/>
              <a:buAutoNum type="arabicPeriod"/>
            </a:pPr>
            <a:r>
              <a:rPr lang="en-US" sz="2400" dirty="0">
                <a:latin typeface="Calibri"/>
                <a:cs typeface="Calibri"/>
              </a:rPr>
              <a:t>Case ID: click to view the case and information about the message</a:t>
            </a:r>
          </a:p>
          <a:p>
            <a:pPr marL="457200" indent="-457200">
              <a:lnSpc>
                <a:spcPct val="100000"/>
              </a:lnSpc>
              <a:spcBef>
                <a:spcPts val="600"/>
              </a:spcBef>
              <a:buClr>
                <a:srgbClr val="3F395F"/>
              </a:buClr>
              <a:buFont typeface="+mj-lt"/>
              <a:buAutoNum type="arabicPeriod"/>
            </a:pPr>
            <a:r>
              <a:rPr lang="en-US" sz="2400" dirty="0">
                <a:latin typeface="Calibri"/>
                <a:cs typeface="Calibri"/>
              </a:rPr>
              <a:t>REFRESH: click to update the data viewed on the page, based on current filters</a:t>
            </a:r>
          </a:p>
          <a:p>
            <a:pPr marL="457200" indent="-457200">
              <a:lnSpc>
                <a:spcPct val="100000"/>
              </a:lnSpc>
              <a:spcBef>
                <a:spcPts val="600"/>
              </a:spcBef>
              <a:buClr>
                <a:srgbClr val="3F395F"/>
              </a:buClr>
              <a:buFont typeface="+mj-lt"/>
              <a:buAutoNum type="arabicPeriod"/>
            </a:pPr>
            <a:r>
              <a:rPr lang="en-US" sz="2400" dirty="0">
                <a:latin typeface="Calibri"/>
                <a:cs typeface="Calibri"/>
              </a:rPr>
              <a:t>EXPORT: click to export the data into a .csv file</a:t>
            </a:r>
          </a:p>
          <a:p>
            <a:pPr marL="457200" indent="-457200">
              <a:lnSpc>
                <a:spcPct val="100000"/>
              </a:lnSpc>
              <a:spcBef>
                <a:spcPts val="600"/>
              </a:spcBef>
              <a:buClr>
                <a:srgbClr val="3F395F"/>
              </a:buClr>
              <a:buFont typeface="+mj-lt"/>
              <a:buAutoNum type="arabicPeriod"/>
            </a:pPr>
            <a:r>
              <a:rPr lang="en-US" sz="2400" dirty="0">
                <a:latin typeface="Calibri"/>
                <a:cs typeface="Calibri"/>
              </a:rPr>
              <a:t>HISTORY: click to view jurisdiction and CDC verification responses, comments, and the decision about publication (if there is one)</a:t>
            </a:r>
          </a:p>
          <a:p>
            <a:pPr marL="457200" indent="-457200">
              <a:spcBef>
                <a:spcPts val="600"/>
              </a:spcBef>
              <a:buClr>
                <a:srgbClr val="3F395F"/>
              </a:buClr>
              <a:buFont typeface="+mj-lt"/>
              <a:buAutoNum type="arabicPeriod"/>
            </a:pPr>
            <a:endParaRPr lang="en-US" sz="2400" dirty="0"/>
          </a:p>
          <a:p>
            <a:pPr marL="514350" indent="-514350">
              <a:spcBef>
                <a:spcPts val="1200"/>
              </a:spcBef>
              <a:buFont typeface="+mj-lt"/>
              <a:buAutoNum type="arabicPeriod"/>
            </a:pPr>
            <a:endParaRPr lang="en-US" dirty="0"/>
          </a:p>
        </p:txBody>
      </p:sp>
      <p:grpSp>
        <p:nvGrpSpPr>
          <p:cNvPr id="2" name="Group 1">
            <a:extLst>
              <a:ext uri="{FF2B5EF4-FFF2-40B4-BE49-F238E27FC236}">
                <a16:creationId xmlns:a16="http://schemas.microsoft.com/office/drawing/2014/main" id="{00143822-E1A9-4502-8687-107B867AD58F}"/>
              </a:ext>
              <a:ext uri="{C183D7F6-B498-43B3-948B-1728B52AA6E4}">
                <adec:decorative xmlns:adec="http://schemas.microsoft.com/office/drawing/2017/decorative" val="1"/>
              </a:ext>
            </a:extLst>
          </p:cNvPr>
          <p:cNvGrpSpPr/>
          <p:nvPr/>
        </p:nvGrpSpPr>
        <p:grpSpPr>
          <a:xfrm>
            <a:off x="161297" y="3551681"/>
            <a:ext cx="11928510" cy="2649995"/>
            <a:chOff x="161297" y="3551681"/>
            <a:chExt cx="11928510" cy="2649995"/>
          </a:xfrm>
        </p:grpSpPr>
        <p:pic>
          <p:nvPicPr>
            <p:cNvPr id="18" name="Picture 17" descr="Graphical user interface, text, application&#10;&#10;Description automatically generated">
              <a:extLst>
                <a:ext uri="{FF2B5EF4-FFF2-40B4-BE49-F238E27FC236}">
                  <a16:creationId xmlns:a16="http://schemas.microsoft.com/office/drawing/2014/main" id="{BF08B190-2405-E441-96FE-5DBA38209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97" y="3551681"/>
              <a:ext cx="11928510" cy="2469462"/>
            </a:xfrm>
            <a:prstGeom prst="rect">
              <a:avLst/>
            </a:prstGeom>
            <a:ln w="3175">
              <a:solidFill>
                <a:schemeClr val="tx1"/>
              </a:solidFill>
            </a:ln>
          </p:spPr>
        </p:pic>
        <p:sp>
          <p:nvSpPr>
            <p:cNvPr id="33" name="Oval 32">
              <a:extLst>
                <a:ext uri="{FF2B5EF4-FFF2-40B4-BE49-F238E27FC236}">
                  <a16:creationId xmlns:a16="http://schemas.microsoft.com/office/drawing/2014/main" id="{921D8657-603D-1C42-9276-61DDFFBCEBDA}"/>
                </a:ext>
              </a:extLst>
            </p:cNvPr>
            <p:cNvSpPr/>
            <p:nvPr/>
          </p:nvSpPr>
          <p:spPr>
            <a:xfrm>
              <a:off x="1421729" y="5821508"/>
              <a:ext cx="410026" cy="36933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0C5C0320-534A-3D48-A601-2DABA1E43021}"/>
                </a:ext>
              </a:extLst>
            </p:cNvPr>
            <p:cNvSpPr/>
            <p:nvPr/>
          </p:nvSpPr>
          <p:spPr>
            <a:xfrm>
              <a:off x="11041763" y="5832344"/>
              <a:ext cx="410026" cy="36933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46F1BE1-57F7-7747-941E-9AC572C93118}"/>
                </a:ext>
              </a:extLst>
            </p:cNvPr>
            <p:cNvSpPr txBox="1"/>
            <p:nvPr/>
          </p:nvSpPr>
          <p:spPr>
            <a:xfrm>
              <a:off x="1427954" y="5812704"/>
              <a:ext cx="396654"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 1</a:t>
              </a:r>
            </a:p>
          </p:txBody>
        </p:sp>
        <p:sp>
          <p:nvSpPr>
            <p:cNvPr id="25" name="TextBox 24">
              <a:extLst>
                <a:ext uri="{FF2B5EF4-FFF2-40B4-BE49-F238E27FC236}">
                  <a16:creationId xmlns:a16="http://schemas.microsoft.com/office/drawing/2014/main" id="{18109FE8-163E-7E4B-8232-0DA42029AA92}"/>
                </a:ext>
              </a:extLst>
            </p:cNvPr>
            <p:cNvSpPr txBox="1"/>
            <p:nvPr/>
          </p:nvSpPr>
          <p:spPr>
            <a:xfrm>
              <a:off x="10816057" y="5012528"/>
              <a:ext cx="347729"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2</a:t>
              </a:r>
            </a:p>
          </p:txBody>
        </p:sp>
        <p:sp>
          <p:nvSpPr>
            <p:cNvPr id="26" name="TextBox 25">
              <a:extLst>
                <a:ext uri="{FF2B5EF4-FFF2-40B4-BE49-F238E27FC236}">
                  <a16:creationId xmlns:a16="http://schemas.microsoft.com/office/drawing/2014/main" id="{38CA8BFB-3563-E246-9766-FDEE34EDA01D}"/>
                </a:ext>
              </a:extLst>
            </p:cNvPr>
            <p:cNvSpPr txBox="1"/>
            <p:nvPr/>
          </p:nvSpPr>
          <p:spPr>
            <a:xfrm>
              <a:off x="11418072" y="5004002"/>
              <a:ext cx="309276"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3</a:t>
              </a:r>
            </a:p>
          </p:txBody>
        </p:sp>
        <p:sp>
          <p:nvSpPr>
            <p:cNvPr id="28" name="TextBox 27">
              <a:extLst>
                <a:ext uri="{FF2B5EF4-FFF2-40B4-BE49-F238E27FC236}">
                  <a16:creationId xmlns:a16="http://schemas.microsoft.com/office/drawing/2014/main" id="{86493418-98A2-1243-83C1-2C6A9BDC1A67}"/>
                </a:ext>
              </a:extLst>
            </p:cNvPr>
            <p:cNvSpPr txBox="1"/>
            <p:nvPr/>
          </p:nvSpPr>
          <p:spPr>
            <a:xfrm>
              <a:off x="11038318" y="5826863"/>
              <a:ext cx="368069" cy="369332"/>
            </a:xfrm>
            <a:prstGeom prst="rect">
              <a:avLst/>
            </a:prstGeom>
            <a:noFill/>
          </p:spPr>
          <p:txBody>
            <a:bodyPr wrap="square" lIns="91440" tIns="45720" rIns="91440" bIns="45720" rtlCol="0" anchor="t">
              <a:spAutoFit/>
            </a:bodyPr>
            <a:lstStyle/>
            <a:p>
              <a:r>
                <a:rPr lang="en-US" b="1" dirty="0">
                  <a:solidFill>
                    <a:srgbClr val="FF0000"/>
                  </a:solidFill>
                  <a:latin typeface="Calibri"/>
                  <a:cs typeface="Calibri"/>
                </a:rPr>
                <a:t> 4</a:t>
              </a:r>
              <a:endParaRPr lang="en-US" b="1" dirty="0">
                <a:solidFill>
                  <a:srgbClr val="FF0000"/>
                </a:solidFill>
                <a:latin typeface="Calibri" panose="020F0502020204030204" pitchFamily="34" charset="0"/>
              </a:endParaRPr>
            </a:p>
          </p:txBody>
        </p:sp>
        <p:sp>
          <p:nvSpPr>
            <p:cNvPr id="29" name="Rectangle 28">
              <a:extLst>
                <a:ext uri="{FF2B5EF4-FFF2-40B4-BE49-F238E27FC236}">
                  <a16:creationId xmlns:a16="http://schemas.microsoft.com/office/drawing/2014/main" id="{1427AD75-EB07-5E42-BA77-AF54BB31D442}"/>
                </a:ext>
              </a:extLst>
            </p:cNvPr>
            <p:cNvSpPr/>
            <p:nvPr/>
          </p:nvSpPr>
          <p:spPr>
            <a:xfrm>
              <a:off x="10512882" y="3613466"/>
              <a:ext cx="1201072" cy="253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B6AB25C-2AE3-3042-A3C3-E0C49C34A353}"/>
                </a:ext>
              </a:extLst>
            </p:cNvPr>
            <p:cNvSpPr/>
            <p:nvPr/>
          </p:nvSpPr>
          <p:spPr>
            <a:xfrm>
              <a:off x="11359078" y="5008637"/>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CCD78227-69B2-CD4D-939E-12CD30B743BF}"/>
                </a:ext>
              </a:extLst>
            </p:cNvPr>
            <p:cNvSpPr/>
            <p:nvPr/>
          </p:nvSpPr>
          <p:spPr>
            <a:xfrm>
              <a:off x="10751793" y="5023673"/>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08CCE3B2-40C1-0743-B30C-14F65D86C4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783" y="4207602"/>
            <a:ext cx="2730841" cy="308442"/>
          </a:xfrm>
          <a:prstGeom prst="rect">
            <a:avLst/>
          </a:prstGeom>
        </p:spPr>
      </p:pic>
      <p:sp>
        <p:nvSpPr>
          <p:cNvPr id="17" name="Rectangle 16">
            <a:extLst>
              <a:ext uri="{FF2B5EF4-FFF2-40B4-BE49-F238E27FC236}">
                <a16:creationId xmlns:a16="http://schemas.microsoft.com/office/drawing/2014/main" id="{39D58F16-8777-8140-B144-AA8860B3759D}"/>
              </a:ext>
              <a:ext uri="{C183D7F6-B498-43B3-948B-1728B52AA6E4}">
                <adec:decorative xmlns:adec="http://schemas.microsoft.com/office/drawing/2017/decorative" val="1"/>
              </a:ext>
            </a:extLst>
          </p:cNvPr>
          <p:cNvSpPr/>
          <p:nvPr/>
        </p:nvSpPr>
        <p:spPr>
          <a:xfrm>
            <a:off x="5076571" y="4197763"/>
            <a:ext cx="1073252" cy="28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1648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478925"/>
            <a:ext cx="10515600" cy="1325563"/>
          </a:xfrm>
        </p:spPr>
        <p:txBody>
          <a:bodyPr/>
          <a:lstStyle/>
          <a:p>
            <a:r>
              <a:rPr lang="en-US" dirty="0">
                <a:solidFill>
                  <a:srgbClr val="3F395F"/>
                </a:solidFill>
              </a:rPr>
              <a:t>Verification Response Decisions</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836613" y="1530984"/>
            <a:ext cx="10368199"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800"/>
              </a:spcBef>
            </a:pPr>
            <a:r>
              <a:rPr lang="en-US" dirty="0"/>
              <a:t>Jurisdiction verification response is treated as the final decision</a:t>
            </a:r>
          </a:p>
          <a:p>
            <a:pPr lvl="2">
              <a:lnSpc>
                <a:spcPct val="100000"/>
              </a:lnSpc>
              <a:spcAft>
                <a:spcPts val="1200"/>
              </a:spcAft>
            </a:pPr>
            <a:r>
              <a:rPr lang="en-US" dirty="0"/>
              <a:t>If the jurisdiction’s response is different from the CDC program’s response, the jurisdiction’s response will override the program’s response</a:t>
            </a:r>
          </a:p>
          <a:p>
            <a:pPr lvl="1">
              <a:lnSpc>
                <a:spcPct val="100000"/>
              </a:lnSpc>
              <a:spcBef>
                <a:spcPts val="1000"/>
              </a:spcBef>
            </a:pPr>
            <a:r>
              <a:rPr lang="en-US" dirty="0"/>
              <a:t>Case Updates</a:t>
            </a:r>
          </a:p>
          <a:p>
            <a:pPr lvl="2">
              <a:lnSpc>
                <a:spcPct val="100000"/>
              </a:lnSpc>
              <a:spcAft>
                <a:spcPts val="1200"/>
              </a:spcAft>
            </a:pPr>
            <a:r>
              <a:rPr lang="en-US" dirty="0"/>
              <a:t>After the verification response decision, continue to send case updates, such as sending a delete record if case was sent in error</a:t>
            </a:r>
          </a:p>
          <a:p>
            <a:pPr lvl="1">
              <a:lnSpc>
                <a:spcPct val="100000"/>
              </a:lnSpc>
              <a:spcBef>
                <a:spcPts val="1000"/>
              </a:spcBef>
            </a:pPr>
            <a:r>
              <a:rPr lang="en-US" dirty="0"/>
              <a:t>Status Change</a:t>
            </a:r>
          </a:p>
          <a:p>
            <a:pPr lvl="2">
              <a:lnSpc>
                <a:spcPct val="100000"/>
              </a:lnSpc>
              <a:spcAft>
                <a:spcPts val="1200"/>
              </a:spcAft>
            </a:pPr>
            <a:r>
              <a:rPr lang="en-US" dirty="0"/>
              <a:t>If case data change and low-incidence case verification criteria are no longer met, MVPS will remove the case from the low-incidence workflow</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86</a:t>
            </a:fld>
            <a:endParaRPr lang="en-US" dirty="0">
              <a:solidFill>
                <a:schemeClr val="tx1">
                  <a:tint val="75000"/>
                </a:schemeClr>
              </a:solidFill>
              <a:latin typeface="+mn-lt"/>
              <a:cs typeface="+mn-cs"/>
            </a:endParaRPr>
          </a:p>
        </p:txBody>
      </p:sp>
    </p:spTree>
    <p:extLst>
      <p:ext uri="{BB962C8B-B14F-4D97-AF65-F5344CB8AC3E}">
        <p14:creationId xmlns:p14="http://schemas.microsoft.com/office/powerpoint/2010/main" val="238024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noAutofit/>
          </a:bodyPr>
          <a:lstStyle/>
          <a:p>
            <a:pPr>
              <a:lnSpc>
                <a:spcPct val="100000"/>
              </a:lnSpc>
              <a:spcBef>
                <a:spcPts val="400"/>
              </a:spcBef>
              <a:spcAft>
                <a:spcPts val="600"/>
              </a:spcAft>
            </a:pPr>
            <a:r>
              <a:rPr lang="en-US" dirty="0"/>
              <a:t>New Case Deletion Functionality</a:t>
            </a:r>
          </a:p>
          <a:p>
            <a:pPr>
              <a:lnSpc>
                <a:spcPct val="100000"/>
              </a:lnSpc>
              <a:spcBef>
                <a:spcPts val="400"/>
              </a:spcBef>
              <a:spcAft>
                <a:spcPts val="600"/>
              </a:spcAft>
            </a:pPr>
            <a:r>
              <a:rPr lang="en-US" sz="4000" b="0" dirty="0"/>
              <a:t>(for jurisdictions that can’t transmit a “delete”)</a:t>
            </a:r>
          </a:p>
        </p:txBody>
      </p:sp>
      <p:sp>
        <p:nvSpPr>
          <p:cNvPr id="3" name="Title 2">
            <a:extLst>
              <a:ext uri="{FF2B5EF4-FFF2-40B4-BE49-F238E27FC236}">
                <a16:creationId xmlns:a16="http://schemas.microsoft.com/office/drawing/2014/main" id="{30E52612-60D4-984A-A5EA-9BBEA6A8FDDC}"/>
              </a:ext>
            </a:extLst>
          </p:cNvPr>
          <p:cNvSpPr>
            <a:spLocks noGrp="1"/>
          </p:cNvSpPr>
          <p:nvPr>
            <p:ph type="title" idx="4294967295"/>
          </p:nvPr>
        </p:nvSpPr>
        <p:spPr/>
        <p:txBody>
          <a:bodyPr/>
          <a:lstStyle/>
          <a:p>
            <a:r>
              <a:rPr lang="en-US" dirty="0">
                <a:solidFill>
                  <a:srgbClr val="3F395F"/>
                </a:solidFill>
              </a:rPr>
              <a:t>New Case Deletion Functionality</a:t>
            </a:r>
          </a:p>
        </p:txBody>
      </p:sp>
    </p:spTree>
    <p:extLst>
      <p:ext uri="{BB962C8B-B14F-4D97-AF65-F5344CB8AC3E}">
        <p14:creationId xmlns:p14="http://schemas.microsoft.com/office/powerpoint/2010/main" val="12560234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689660" y="669992"/>
            <a:ext cx="10664140" cy="1325563"/>
          </a:xfrm>
        </p:spPr>
        <p:txBody>
          <a:bodyPr/>
          <a:lstStyle/>
          <a:p>
            <a:r>
              <a:rPr lang="en-US" dirty="0">
                <a:solidFill>
                  <a:srgbClr val="3F395F"/>
                </a:solidFill>
              </a:rPr>
              <a:t>Delete Cases through the MVPS Portal only if No Other Options are Available</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689660" y="2191679"/>
            <a:ext cx="10955054" cy="3129351"/>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800"/>
              </a:spcBef>
            </a:pPr>
            <a:r>
              <a:rPr lang="en-US" dirty="0"/>
              <a:t>Jurisdictions should NOT use the new MVPS “Delete a Case” feature if they can:</a:t>
            </a:r>
          </a:p>
          <a:p>
            <a:pPr lvl="2">
              <a:lnSpc>
                <a:spcPct val="100000"/>
              </a:lnSpc>
              <a:spcBef>
                <a:spcPts val="1000"/>
              </a:spcBef>
            </a:pPr>
            <a:r>
              <a:rPr lang="en-US" dirty="0"/>
              <a:t>Send a message with a case classification status of “Not a Case” (HL7 or NBS MM)</a:t>
            </a:r>
          </a:p>
          <a:p>
            <a:pPr lvl="2">
              <a:lnSpc>
                <a:spcPct val="100000"/>
              </a:lnSpc>
              <a:spcBef>
                <a:spcPts val="1000"/>
              </a:spcBef>
            </a:pPr>
            <a:r>
              <a:rPr lang="en-US" dirty="0"/>
              <a:t>Send a delete message (HL7 with OBR-25=X or NETSS with RECTYPE=D)</a:t>
            </a:r>
          </a:p>
          <a:p>
            <a:pPr lvl="2">
              <a:lnSpc>
                <a:spcPct val="100000"/>
              </a:lnSpc>
              <a:spcBef>
                <a:spcPts val="1000"/>
              </a:spcBef>
            </a:pPr>
            <a:r>
              <a:rPr lang="en-US" dirty="0"/>
              <a:t>Omit the case from a NETSS YTD file</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88</a:t>
            </a:fld>
            <a:endParaRPr lang="en-US" dirty="0">
              <a:solidFill>
                <a:schemeClr val="tx1">
                  <a:tint val="75000"/>
                </a:schemeClr>
              </a:solidFill>
              <a:latin typeface="+mn-lt"/>
              <a:cs typeface="+mn-cs"/>
            </a:endParaRPr>
          </a:p>
        </p:txBody>
      </p:sp>
    </p:spTree>
    <p:extLst>
      <p:ext uri="{BB962C8B-B14F-4D97-AF65-F5344CB8AC3E}">
        <p14:creationId xmlns:p14="http://schemas.microsoft.com/office/powerpoint/2010/main" val="3548502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9788" y="151375"/>
            <a:ext cx="10515600" cy="1126487"/>
          </a:xfrm>
        </p:spPr>
        <p:txBody>
          <a:bodyPr/>
          <a:lstStyle/>
          <a:p>
            <a:r>
              <a:rPr lang="en-US" dirty="0">
                <a:solidFill>
                  <a:srgbClr val="3F395F"/>
                </a:solidFill>
              </a:rPr>
              <a:t>Select the Delete a Case Menu Link*</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89</a:t>
            </a:fld>
            <a:endParaRPr lang="en-US" dirty="0">
              <a:solidFill>
                <a:schemeClr val="tx1">
                  <a:tint val="75000"/>
                </a:schemeClr>
              </a:solidFill>
              <a:latin typeface="+mn-lt"/>
              <a:cs typeface="+mn-cs"/>
            </a:endParaRPr>
          </a:p>
        </p:txBody>
      </p:sp>
      <p:sp>
        <p:nvSpPr>
          <p:cNvPr id="7" name="TextBox 6">
            <a:extLst>
              <a:ext uri="{FF2B5EF4-FFF2-40B4-BE49-F238E27FC236}">
                <a16:creationId xmlns:a16="http://schemas.microsoft.com/office/drawing/2014/main" id="{9C9031DF-9186-E649-BE9D-03D5112A650F}"/>
              </a:ext>
            </a:extLst>
          </p:cNvPr>
          <p:cNvSpPr txBox="1"/>
          <p:nvPr/>
        </p:nvSpPr>
        <p:spPr>
          <a:xfrm>
            <a:off x="10151069" y="2231163"/>
            <a:ext cx="1902120" cy="2554545"/>
          </a:xfrm>
          <a:prstGeom prst="rect">
            <a:avLst/>
          </a:prstGeom>
          <a:solidFill>
            <a:schemeClr val="accent4">
              <a:lumMod val="20000"/>
              <a:lumOff val="80000"/>
            </a:schemeClr>
          </a:solidFill>
          <a:ln w="3175">
            <a:solidFill>
              <a:schemeClr val="tx1"/>
            </a:solidFill>
          </a:ln>
        </p:spPr>
        <p:txBody>
          <a:bodyPr wrap="square" lIns="91440" tIns="45720" rIns="91440" bIns="45720" rtlCol="0" anchor="t">
            <a:spAutoFit/>
          </a:bodyPr>
          <a:lstStyle/>
          <a:p>
            <a:r>
              <a:rPr lang="en-US" sz="2000" b="1" dirty="0">
                <a:latin typeface="Calibri"/>
                <a:cs typeface="Calibri"/>
              </a:rPr>
              <a:t>*</a:t>
            </a:r>
            <a:r>
              <a:rPr lang="en-US" sz="2000" dirty="0">
                <a:solidFill>
                  <a:srgbClr val="000000"/>
                </a:solidFill>
                <a:latin typeface="Calibri"/>
                <a:cs typeface="Calibri"/>
              </a:rPr>
              <a:t>Your Jurisdiction </a:t>
            </a:r>
            <a:r>
              <a:rPr lang="en-US" sz="2000" i="1" dirty="0">
                <a:solidFill>
                  <a:srgbClr val="000000"/>
                </a:solidFill>
                <a:latin typeface="Calibri"/>
                <a:cs typeface="Calibri"/>
              </a:rPr>
              <a:t>Data Manager</a:t>
            </a:r>
          </a:p>
          <a:p>
            <a:r>
              <a:rPr lang="en-US" sz="2000" dirty="0">
                <a:solidFill>
                  <a:srgbClr val="000000"/>
                </a:solidFill>
                <a:latin typeface="Calibri"/>
                <a:cs typeface="Calibri"/>
              </a:rPr>
              <a:t>must give you  permission to view the “Delete a Case” feature</a:t>
            </a:r>
            <a:endParaRPr lang="en-US" sz="2000" i="1" dirty="0">
              <a:solidFill>
                <a:srgbClr val="000000"/>
              </a:solidFill>
              <a:latin typeface="Calibri"/>
              <a:cs typeface="Calibri"/>
            </a:endParaRPr>
          </a:p>
        </p:txBody>
      </p:sp>
      <p:pic>
        <p:nvPicPr>
          <p:cNvPr id="9" name="Picture 8" descr="A screenshot of a computer&#10;&#10;Description automatically generated with medium confidence">
            <a:extLst>
              <a:ext uri="{FF2B5EF4-FFF2-40B4-BE49-F238E27FC236}">
                <a16:creationId xmlns:a16="http://schemas.microsoft.com/office/drawing/2014/main" id="{E3406F16-8ED0-0340-966C-DB04FE1D5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11" y="1056750"/>
            <a:ext cx="9842035" cy="5520712"/>
          </a:xfrm>
          <a:prstGeom prst="rect">
            <a:avLst/>
          </a:prstGeom>
          <a:ln>
            <a:solidFill>
              <a:srgbClr val="000000"/>
            </a:solidFill>
          </a:ln>
        </p:spPr>
      </p:pic>
      <p:cxnSp>
        <p:nvCxnSpPr>
          <p:cNvPr id="10" name="Straight Arrow Connector 9">
            <a:extLst>
              <a:ext uri="{FF2B5EF4-FFF2-40B4-BE49-F238E27FC236}">
                <a16:creationId xmlns:a16="http://schemas.microsoft.com/office/drawing/2014/main" id="{ECF99771-0DE2-8B48-BA26-E77A851B6B1D}"/>
              </a:ext>
              <a:ext uri="{C183D7F6-B498-43B3-948B-1728B52AA6E4}">
                <adec:decorative xmlns:adec="http://schemas.microsoft.com/office/drawing/2017/decorative" val="1"/>
              </a:ext>
            </a:extLst>
          </p:cNvPr>
          <p:cNvCxnSpPr>
            <a:cxnSpLocks/>
          </p:cNvCxnSpPr>
          <p:nvPr/>
        </p:nvCxnSpPr>
        <p:spPr>
          <a:xfrm flipH="1">
            <a:off x="956453" y="2331076"/>
            <a:ext cx="498860" cy="22551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FD7802-AEFC-0741-B7FA-22651C9B1F68}"/>
              </a:ext>
              <a:ext uri="{C183D7F6-B498-43B3-948B-1728B52AA6E4}">
                <adec:decorative xmlns:adec="http://schemas.microsoft.com/office/drawing/2017/decorative" val="1"/>
              </a:ext>
            </a:extLst>
          </p:cNvPr>
          <p:cNvSpPr/>
          <p:nvPr/>
        </p:nvSpPr>
        <p:spPr>
          <a:xfrm>
            <a:off x="8691929" y="1089619"/>
            <a:ext cx="1247974" cy="193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extLst>
      <p:ext uri="{BB962C8B-B14F-4D97-AF65-F5344CB8AC3E}">
        <p14:creationId xmlns:p14="http://schemas.microsoft.com/office/powerpoint/2010/main" val="236110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381732"/>
            <a:ext cx="10515600" cy="1325563"/>
          </a:xfrm>
        </p:spPr>
        <p:txBody>
          <a:bodyPr/>
          <a:lstStyle/>
          <a:p>
            <a:r>
              <a:rPr lang="en-US" dirty="0">
                <a:solidFill>
                  <a:srgbClr val="3F395F"/>
                </a:solidFill>
              </a:rPr>
              <a:t>How Will MVPS Be Used?</a:t>
            </a:r>
          </a:p>
        </p:txBody>
      </p:sp>
      <p:sp>
        <p:nvSpPr>
          <p:cNvPr id="5" name="Text Placeholder 5">
            <a:extLst>
              <a:ext uri="{FF2B5EF4-FFF2-40B4-BE49-F238E27FC236}">
                <a16:creationId xmlns:a16="http://schemas.microsoft.com/office/drawing/2014/main" id="{A9067DAB-AC86-004E-AC89-85249BBD35C6}"/>
              </a:ext>
            </a:extLst>
          </p:cNvPr>
          <p:cNvSpPr txBox="1">
            <a:spLocks/>
          </p:cNvSpPr>
          <p:nvPr/>
        </p:nvSpPr>
        <p:spPr>
          <a:xfrm>
            <a:off x="899885" y="1545167"/>
            <a:ext cx="10972800" cy="44555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lnSpc>
                <a:spcPct val="100000"/>
              </a:lnSpc>
              <a:spcBef>
                <a:spcPts val="1800"/>
              </a:spcBef>
              <a:buClr>
                <a:srgbClr val="81BC00"/>
              </a:buClr>
              <a:buFont typeface="Wingdings" pitchFamily="2" charset="2"/>
              <a:buChar char="§"/>
            </a:pPr>
            <a:r>
              <a:rPr lang="en-US" dirty="0">
                <a:cs typeface="Calibri"/>
              </a:rPr>
              <a:t>Use the MVPS portal to do the following:</a:t>
            </a:r>
            <a:endParaRPr lang="en-US" dirty="0"/>
          </a:p>
          <a:p>
            <a:pPr marL="989965" lvl="1" indent="-380365">
              <a:lnSpc>
                <a:spcPct val="100000"/>
              </a:lnSpc>
              <a:spcBef>
                <a:spcPts val="1200"/>
              </a:spcBef>
              <a:buClr>
                <a:srgbClr val="714E64"/>
              </a:buClr>
            </a:pPr>
            <a:r>
              <a:rPr lang="en-US" dirty="0">
                <a:latin typeface="Calibri"/>
                <a:cs typeface="Calibri"/>
              </a:rPr>
              <a:t>View case notification data from all sources in one location.</a:t>
            </a:r>
          </a:p>
          <a:p>
            <a:pPr marL="989965" lvl="1" indent="-380365">
              <a:lnSpc>
                <a:spcPct val="100000"/>
              </a:lnSpc>
              <a:spcBef>
                <a:spcPts val="1200"/>
              </a:spcBef>
              <a:buClr>
                <a:srgbClr val="714E64"/>
              </a:buClr>
            </a:pPr>
            <a:r>
              <a:rPr lang="en-US" dirty="0">
                <a:latin typeface="Calibri"/>
                <a:cs typeface="Calibri"/>
              </a:rPr>
              <a:t>Review case counts, messages, and errors.</a:t>
            </a:r>
          </a:p>
          <a:p>
            <a:pPr marL="989965" lvl="1" indent="-380365">
              <a:lnSpc>
                <a:spcPct val="100000"/>
              </a:lnSpc>
              <a:spcBef>
                <a:spcPts val="1200"/>
              </a:spcBef>
              <a:buClr>
                <a:srgbClr val="714E64"/>
              </a:buClr>
            </a:pPr>
            <a:r>
              <a:rPr lang="en-US" dirty="0">
                <a:latin typeface="Calibri"/>
                <a:cs typeface="Calibri"/>
              </a:rPr>
              <a:t>Verify cases for low incidence conditions before publication.</a:t>
            </a:r>
          </a:p>
          <a:p>
            <a:pPr marL="989965" lvl="1" indent="-380365">
              <a:lnSpc>
                <a:spcPct val="100000"/>
              </a:lnSpc>
              <a:spcBef>
                <a:spcPts val="1200"/>
              </a:spcBef>
              <a:buClr>
                <a:srgbClr val="714E64"/>
              </a:buClr>
            </a:pPr>
            <a:r>
              <a:rPr lang="en-US" dirty="0">
                <a:cs typeface="Calibri"/>
              </a:rPr>
              <a:t>Delete cases or groups of cases (if jurisdiction cannot transmit deletion).</a:t>
            </a:r>
          </a:p>
          <a:p>
            <a:pPr marL="989965" lvl="1" indent="-380365">
              <a:lnSpc>
                <a:spcPct val="100000"/>
              </a:lnSpc>
              <a:spcBef>
                <a:spcPts val="1200"/>
              </a:spcBef>
              <a:buClr>
                <a:srgbClr val="714E64"/>
              </a:buClr>
            </a:pPr>
            <a:r>
              <a:rPr lang="en-US" dirty="0">
                <a:latin typeface="Calibri"/>
                <a:cs typeface="Calibri"/>
              </a:rPr>
              <a:t>Perform reconciliation; State Epidemiologist approves annual data (starting next year).</a:t>
            </a:r>
          </a:p>
          <a:p>
            <a:pPr marL="403225" indent="-403225">
              <a:lnSpc>
                <a:spcPct val="100000"/>
              </a:lnSpc>
              <a:spcBef>
                <a:spcPts val="2400"/>
              </a:spcBef>
              <a:buClr>
                <a:srgbClr val="81BC00"/>
              </a:buClr>
              <a:buFont typeface="Wingdings" pitchFamily="2" charset="2"/>
              <a:buChar char="§"/>
            </a:pPr>
            <a:r>
              <a:rPr lang="en-US" dirty="0">
                <a:cs typeface="Calibri"/>
              </a:rPr>
              <a:t>MVPS will be the source for weekly and annual NNDSS publications.</a:t>
            </a:r>
            <a:endParaRPr lang="en-US" dirty="0">
              <a:cs typeface="Calibri" panose="020F0502020204030204" pitchFamily="34" charset="0"/>
            </a:endParaRPr>
          </a:p>
        </p:txBody>
      </p:sp>
      <p:sp>
        <p:nvSpPr>
          <p:cNvPr id="4" name="Slide Number Placeholder 2">
            <a:extLst>
              <a:ext uri="{FF2B5EF4-FFF2-40B4-BE49-F238E27FC236}">
                <a16:creationId xmlns:a16="http://schemas.microsoft.com/office/drawing/2014/main" id="{7E65C324-0A56-FE4E-A7B9-119976955F3B}"/>
              </a:ext>
            </a:extLst>
          </p:cNvPr>
          <p:cNvSpPr>
            <a:spLocks noGrp="1"/>
          </p:cNvSpPr>
          <p:nvPr>
            <p:ph type="sldNum" sz="quarter" idx="11"/>
          </p:nvPr>
        </p:nvSpPr>
        <p:spPr>
          <a:xfrm>
            <a:off x="8610600" y="6356350"/>
            <a:ext cx="2743200" cy="365125"/>
          </a:xfrm>
        </p:spPr>
        <p:txBody>
          <a:bodyPr/>
          <a:lstStyle>
            <a:lvl1pPr>
              <a:defRPr>
                <a:solidFill>
                  <a:srgbClr val="002060"/>
                </a:solidFill>
                <a:latin typeface="Calibri" panose="020F0502020204030204" pitchFamily="34" charset="0"/>
                <a:cs typeface="Calibri" panose="020F0502020204030204" pitchFamily="34" charset="0"/>
              </a:defRPr>
            </a:lvl1pPr>
          </a:lstStyle>
          <a:p>
            <a:fld id="{B1808B90-C856-4DD9-AE7E-B04D6EB9DAE8}" type="slidenum">
              <a:rPr lang="en-US" smtClean="0"/>
              <a:pPr/>
              <a:t>9</a:t>
            </a:fld>
            <a:endParaRPr lang="en-US" dirty="0"/>
          </a:p>
        </p:txBody>
      </p:sp>
    </p:spTree>
    <p:extLst>
      <p:ext uri="{BB962C8B-B14F-4D97-AF65-F5344CB8AC3E}">
        <p14:creationId xmlns:p14="http://schemas.microsoft.com/office/powerpoint/2010/main" val="28948608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2DD9A1A3-513B-7648-97B1-93157B7EB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34" y="1685552"/>
            <a:ext cx="6308365" cy="4233661"/>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655085" y="352746"/>
            <a:ext cx="10515600" cy="1126487"/>
          </a:xfrm>
        </p:spPr>
        <p:txBody>
          <a:bodyPr/>
          <a:lstStyle/>
          <a:p>
            <a:r>
              <a:rPr lang="en-US" dirty="0">
                <a:solidFill>
                  <a:srgbClr val="3F395F"/>
                </a:solidFill>
              </a:rPr>
              <a:t>Use the Case Finder Link to Delete One or More Cases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90</a:t>
            </a:fld>
            <a:endParaRPr lang="en-US" dirty="0">
              <a:solidFill>
                <a:schemeClr val="tx1">
                  <a:tint val="75000"/>
                </a:schemeClr>
              </a:solidFill>
              <a:latin typeface="+mn-lt"/>
              <a:cs typeface="+mn-cs"/>
            </a:endParaRPr>
          </a:p>
        </p:txBody>
      </p:sp>
      <p:sp>
        <p:nvSpPr>
          <p:cNvPr id="13" name="Left Brace 12">
            <a:extLst>
              <a:ext uri="{FF2B5EF4-FFF2-40B4-BE49-F238E27FC236}">
                <a16:creationId xmlns:a16="http://schemas.microsoft.com/office/drawing/2014/main" id="{4A8CDBF6-673E-3747-A92B-A52C408FC9E1}"/>
              </a:ext>
              <a:ext uri="{C183D7F6-B498-43B3-948B-1728B52AA6E4}">
                <adec:decorative xmlns:adec="http://schemas.microsoft.com/office/drawing/2017/decorative" val="1"/>
              </a:ext>
            </a:extLst>
          </p:cNvPr>
          <p:cNvSpPr/>
          <p:nvPr/>
        </p:nvSpPr>
        <p:spPr>
          <a:xfrm>
            <a:off x="270399" y="4646051"/>
            <a:ext cx="217178" cy="11147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171EF750-F3D1-564B-AE36-4A9B2E800C4E}"/>
              </a:ext>
            </a:extLst>
          </p:cNvPr>
          <p:cNvSpPr txBox="1"/>
          <p:nvPr/>
        </p:nvSpPr>
        <p:spPr>
          <a:xfrm>
            <a:off x="6486608" y="1334167"/>
            <a:ext cx="5670183"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879D"/>
              </a:buClr>
            </a:pPr>
            <a:r>
              <a:rPr lang="en-US" sz="2400" dirty="0">
                <a:latin typeface="Calibri"/>
                <a:cs typeface="Calibri"/>
              </a:rPr>
              <a:t>The Delete a Case menu provides three options:</a:t>
            </a:r>
          </a:p>
          <a:p>
            <a:pPr marL="285750" indent="-285750">
              <a:buClr>
                <a:srgbClr val="00879D"/>
              </a:buClr>
              <a:buFont typeface="Wingdings"/>
              <a:buChar char="§"/>
            </a:pPr>
            <a:endParaRPr lang="en-US" sz="1200" b="1" dirty="0">
              <a:solidFill>
                <a:srgbClr val="FF0000"/>
              </a:solidFill>
              <a:latin typeface="Calibri"/>
              <a:cs typeface="Calibri"/>
            </a:endParaRPr>
          </a:p>
          <a:p>
            <a:pPr marL="342900" indent="-342900">
              <a:buClr>
                <a:srgbClr val="002060"/>
              </a:buClr>
              <a:buFont typeface="Arial" panose="020B0604020202020204" pitchFamily="34" charset="0"/>
              <a:buChar char="•"/>
            </a:pPr>
            <a:r>
              <a:rPr lang="en-US" sz="2400" b="1" dirty="0">
                <a:latin typeface="Calibri"/>
                <a:cs typeface="Calibri"/>
              </a:rPr>
              <a:t>CASE</a:t>
            </a:r>
            <a:r>
              <a:rPr lang="en-US" sz="2400" b="1" dirty="0">
                <a:latin typeface="Calibri"/>
                <a:ea typeface="+mn-lt"/>
                <a:cs typeface="+mn-lt"/>
              </a:rPr>
              <a:t> FINDER </a:t>
            </a:r>
            <a:r>
              <a:rPr lang="en-US" sz="2400" dirty="0">
                <a:latin typeface="Calibri"/>
                <a:ea typeface="+mn-lt"/>
                <a:cs typeface="+mn-lt"/>
              </a:rPr>
              <a:t>– Use the Case Finder page to find and delete one or more cases</a:t>
            </a:r>
          </a:p>
          <a:p>
            <a:pPr marL="285750" indent="-285750">
              <a:buClr>
                <a:srgbClr val="002060"/>
              </a:buClr>
              <a:buFont typeface="Arial" panose="020B0604020202020204" pitchFamily="34" charset="0"/>
              <a:buChar char="•"/>
            </a:pPr>
            <a:endParaRPr lang="en-US" sz="1200" b="1" dirty="0">
              <a:solidFill>
                <a:schemeClr val="bg1">
                  <a:lumMod val="85000"/>
                </a:schemeClr>
              </a:solidFill>
              <a:latin typeface="Calibri"/>
              <a:ea typeface="+mn-lt"/>
              <a:cs typeface="+mn-lt"/>
            </a:endParaRPr>
          </a:p>
          <a:p>
            <a:pPr marL="342900" indent="-342900">
              <a:buClr>
                <a:srgbClr val="002060"/>
              </a:buClr>
              <a:buFont typeface="Arial" panose="020B0604020202020204" pitchFamily="34" charset="0"/>
              <a:buChar char="•"/>
            </a:pPr>
            <a:r>
              <a:rPr lang="en-US" sz="2400" b="1" dirty="0">
                <a:solidFill>
                  <a:schemeClr val="bg1">
                    <a:lumMod val="75000"/>
                  </a:schemeClr>
                </a:solidFill>
                <a:ea typeface="+mn-lt"/>
                <a:cs typeface="+mn-lt"/>
              </a:rPr>
              <a:t>BATCH UPLOAD </a:t>
            </a:r>
            <a:r>
              <a:rPr lang="en-US" sz="2400" dirty="0">
                <a:solidFill>
                  <a:schemeClr val="bg1">
                    <a:lumMod val="75000"/>
                  </a:schemeClr>
                </a:solidFill>
                <a:ea typeface="+mn-lt"/>
                <a:cs typeface="+mn-lt"/>
              </a:rPr>
              <a:t>– Use the Batch Upload page to upload and delete a group of cases at one time; all cases must be of the same message type (e.g., HL7, NETSS)</a:t>
            </a:r>
          </a:p>
          <a:p>
            <a:pPr marL="285750" indent="-285750">
              <a:buClr>
                <a:srgbClr val="002060"/>
              </a:buClr>
              <a:buFont typeface="Arial" panose="020B0604020202020204" pitchFamily="34" charset="0"/>
              <a:buChar char="•"/>
            </a:pPr>
            <a:endParaRPr lang="en-US" sz="1200" dirty="0">
              <a:solidFill>
                <a:schemeClr val="bg1">
                  <a:lumMod val="75000"/>
                </a:schemeClr>
              </a:solidFill>
              <a:ea typeface="+mn-lt"/>
              <a:cs typeface="+mn-lt"/>
            </a:endParaRPr>
          </a:p>
          <a:p>
            <a:pPr marL="342900" indent="-342900">
              <a:buClr>
                <a:srgbClr val="002060"/>
              </a:buClr>
              <a:buFont typeface="Arial" panose="020B0604020202020204" pitchFamily="34" charset="0"/>
              <a:buChar char="•"/>
            </a:pPr>
            <a:r>
              <a:rPr lang="en-US" sz="2400" b="1" dirty="0">
                <a:solidFill>
                  <a:schemeClr val="bg1">
                    <a:lumMod val="75000"/>
                  </a:schemeClr>
                </a:solidFill>
                <a:ea typeface="+mn-lt"/>
                <a:cs typeface="+mn-lt"/>
              </a:rPr>
              <a:t>ACTIVITY</a:t>
            </a:r>
            <a:r>
              <a:rPr lang="en-US" sz="2400" dirty="0">
                <a:solidFill>
                  <a:schemeClr val="bg1">
                    <a:lumMod val="75000"/>
                  </a:schemeClr>
                </a:solidFill>
                <a:ea typeface="+mn-lt"/>
                <a:cs typeface="+mn-lt"/>
              </a:rPr>
              <a:t> – Use the Activity page to check the deletion status of cases using the MVPS “Delete a Case” feature </a:t>
            </a:r>
            <a:endParaRPr lang="en-US" sz="2400" b="1" dirty="0">
              <a:solidFill>
                <a:schemeClr val="bg1">
                  <a:lumMod val="75000"/>
                </a:schemeClr>
              </a:solidFill>
              <a:latin typeface="Calibri"/>
              <a:ea typeface="+mn-lt"/>
              <a:cs typeface="+mn-lt"/>
            </a:endParaRPr>
          </a:p>
        </p:txBody>
      </p:sp>
    </p:spTree>
    <p:extLst>
      <p:ext uri="{BB962C8B-B14F-4D97-AF65-F5344CB8AC3E}">
        <p14:creationId xmlns:p14="http://schemas.microsoft.com/office/powerpoint/2010/main" val="25026738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08383" y="377387"/>
            <a:ext cx="10515600" cy="1126487"/>
          </a:xfrm>
        </p:spPr>
        <p:txBody>
          <a:bodyPr/>
          <a:lstStyle/>
          <a:p>
            <a:r>
              <a:rPr lang="en-US" dirty="0">
                <a:solidFill>
                  <a:srgbClr val="3F395F"/>
                </a:solidFill>
              </a:rPr>
              <a:t>Step 1: On the Case Finder page, Find Case(s) for Deletion by Case ID</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91</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838200" y="1433675"/>
            <a:ext cx="10888239"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1200"/>
              </a:spcBef>
              <a:buClr>
                <a:srgbClr val="3F395F"/>
              </a:buClr>
              <a:buFont typeface="+mj-lt"/>
              <a:buAutoNum type="alphaUcPeriod"/>
            </a:pPr>
            <a:r>
              <a:rPr lang="en-US" sz="2400" dirty="0">
                <a:latin typeface="Calibri"/>
                <a:cs typeface="Calibri"/>
              </a:rPr>
              <a:t>Use filters to search by Case ID at the top of the page</a:t>
            </a:r>
          </a:p>
          <a:p>
            <a:pPr marL="914400" lvl="1" indent="-457200">
              <a:spcBef>
                <a:spcPts val="300"/>
              </a:spcBef>
              <a:buClr>
                <a:srgbClr val="3F395F"/>
              </a:buClr>
              <a:buFont typeface="Arial" panose="020B0604020202020204" pitchFamily="34" charset="0"/>
              <a:buChar char="•"/>
            </a:pPr>
            <a:r>
              <a:rPr lang="en-US" sz="2400" dirty="0">
                <a:latin typeface="Calibri"/>
                <a:cs typeface="Calibri"/>
              </a:rPr>
              <a:t>Verify the correct date received start and end dates</a:t>
            </a:r>
          </a:p>
          <a:p>
            <a:pPr marL="457200" indent="-457200">
              <a:spcBef>
                <a:spcPts val="600"/>
              </a:spcBef>
              <a:buClr>
                <a:srgbClr val="3F395F"/>
              </a:buClr>
              <a:buFont typeface="+mj-lt"/>
              <a:buAutoNum type="alphaUcPeriod"/>
            </a:pPr>
            <a:r>
              <a:rPr lang="en-US" sz="2400" dirty="0">
                <a:latin typeface="Calibri"/>
                <a:cs typeface="Calibri"/>
              </a:rPr>
              <a:t>Select the “APPLY” button to view cases based on your filters, or select the “RESET” button to return to the default Case Finder page display</a:t>
            </a:r>
            <a:endParaRPr lang="en-US" sz="2000" b="1" dirty="0">
              <a:solidFill>
                <a:srgbClr val="262626"/>
              </a:solidFill>
              <a:latin typeface="Calibri"/>
              <a:cs typeface="Calibri"/>
            </a:endParaRPr>
          </a:p>
        </p:txBody>
      </p:sp>
      <p:grpSp>
        <p:nvGrpSpPr>
          <p:cNvPr id="8" name="Group 7">
            <a:extLst>
              <a:ext uri="{FF2B5EF4-FFF2-40B4-BE49-F238E27FC236}">
                <a16:creationId xmlns:a16="http://schemas.microsoft.com/office/drawing/2014/main" id="{21488741-AAFC-4904-8A78-A091D549D548}"/>
              </a:ext>
              <a:ext uri="{C183D7F6-B498-43B3-948B-1728B52AA6E4}">
                <adec:decorative xmlns:adec="http://schemas.microsoft.com/office/drawing/2017/decorative" val="1"/>
              </a:ext>
            </a:extLst>
          </p:cNvPr>
          <p:cNvGrpSpPr/>
          <p:nvPr/>
        </p:nvGrpSpPr>
        <p:grpSpPr>
          <a:xfrm>
            <a:off x="77273" y="3318292"/>
            <a:ext cx="12037454" cy="2923595"/>
            <a:chOff x="77273" y="3318292"/>
            <a:chExt cx="12037454" cy="2923595"/>
          </a:xfrm>
        </p:grpSpPr>
        <p:grpSp>
          <p:nvGrpSpPr>
            <p:cNvPr id="2" name="Group 1">
              <a:extLst>
                <a:ext uri="{FF2B5EF4-FFF2-40B4-BE49-F238E27FC236}">
                  <a16:creationId xmlns:a16="http://schemas.microsoft.com/office/drawing/2014/main" id="{4C9BF71B-7EA8-4B1F-8CF4-4E53323C3F83}"/>
                </a:ext>
              </a:extLst>
            </p:cNvPr>
            <p:cNvGrpSpPr/>
            <p:nvPr/>
          </p:nvGrpSpPr>
          <p:grpSpPr>
            <a:xfrm>
              <a:off x="77273" y="3318292"/>
              <a:ext cx="12037454" cy="2923595"/>
              <a:chOff x="77273" y="2747772"/>
              <a:chExt cx="12037454" cy="2923595"/>
            </a:xfrm>
          </p:grpSpPr>
          <p:pic>
            <p:nvPicPr>
              <p:cNvPr id="5" name="Picture 4" descr="Graphical user interface, application&#10;&#10;Description automatically generated">
                <a:extLst>
                  <a:ext uri="{FF2B5EF4-FFF2-40B4-BE49-F238E27FC236}">
                    <a16:creationId xmlns:a16="http://schemas.microsoft.com/office/drawing/2014/main" id="{91BE59F4-BCB0-E846-96D1-227369866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73" y="2747772"/>
                <a:ext cx="12037454" cy="2923595"/>
              </a:xfrm>
              <a:prstGeom prst="rect">
                <a:avLst/>
              </a:prstGeom>
              <a:ln w="3175">
                <a:solidFill>
                  <a:schemeClr val="tx1"/>
                </a:solidFill>
              </a:ln>
            </p:spPr>
          </p:pic>
          <p:sp>
            <p:nvSpPr>
              <p:cNvPr id="11" name="TextBox 10">
                <a:extLst>
                  <a:ext uri="{FF2B5EF4-FFF2-40B4-BE49-F238E27FC236}">
                    <a16:creationId xmlns:a16="http://schemas.microsoft.com/office/drawing/2014/main" id="{C62A6A06-6D91-C34A-A761-3A0A12717C50}"/>
                  </a:ext>
                </a:extLst>
              </p:cNvPr>
              <p:cNvSpPr txBox="1"/>
              <p:nvPr/>
            </p:nvSpPr>
            <p:spPr>
              <a:xfrm>
                <a:off x="964630" y="3198576"/>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6" name="Rectangle 15">
                <a:extLst>
                  <a:ext uri="{FF2B5EF4-FFF2-40B4-BE49-F238E27FC236}">
                    <a16:creationId xmlns:a16="http://schemas.microsoft.com/office/drawing/2014/main" id="{D502DF58-3453-6845-818A-0F1D4C1939D4}"/>
                  </a:ext>
                </a:extLst>
              </p:cNvPr>
              <p:cNvSpPr/>
              <p:nvPr/>
            </p:nvSpPr>
            <p:spPr>
              <a:xfrm>
                <a:off x="10555668" y="2818470"/>
                <a:ext cx="1341260" cy="211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7" name="TextBox 16">
                <a:extLst>
                  <a:ext uri="{FF2B5EF4-FFF2-40B4-BE49-F238E27FC236}">
                    <a16:creationId xmlns:a16="http://schemas.microsoft.com/office/drawing/2014/main" id="{C07933AA-F7BB-4B4B-BB04-E32188CD23BA}"/>
                  </a:ext>
                </a:extLst>
              </p:cNvPr>
              <p:cNvSpPr txBox="1"/>
              <p:nvPr/>
            </p:nvSpPr>
            <p:spPr>
              <a:xfrm>
                <a:off x="11206107" y="3146216"/>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8" name="Oval 17">
                <a:extLst>
                  <a:ext uri="{FF2B5EF4-FFF2-40B4-BE49-F238E27FC236}">
                    <a16:creationId xmlns:a16="http://schemas.microsoft.com/office/drawing/2014/main" id="{111D9FD2-45B2-A74F-B624-5CFC5051B0AC}"/>
                  </a:ext>
                </a:extLst>
              </p:cNvPr>
              <p:cNvSpPr/>
              <p:nvPr/>
            </p:nvSpPr>
            <p:spPr>
              <a:xfrm>
                <a:off x="921572" y="319857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0D616FD-98D3-B449-9768-29B6894243A8}"/>
                  </a:ext>
                </a:extLst>
              </p:cNvPr>
              <p:cNvSpPr/>
              <p:nvPr/>
            </p:nvSpPr>
            <p:spPr>
              <a:xfrm>
                <a:off x="11148463" y="314621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004C3313-3033-4239-B899-9E7E0129192C}"/>
                </a:ext>
              </a:extLst>
            </p:cNvPr>
            <p:cNvPicPr>
              <a:picLocks noChangeAspect="1"/>
            </p:cNvPicPr>
            <p:nvPr/>
          </p:nvPicPr>
          <p:blipFill>
            <a:blip r:embed="rId3"/>
            <a:stretch>
              <a:fillRect/>
            </a:stretch>
          </p:blipFill>
          <p:spPr>
            <a:xfrm>
              <a:off x="3714749" y="4005803"/>
              <a:ext cx="2824769" cy="297160"/>
            </a:xfrm>
            <a:prstGeom prst="rect">
              <a:avLst/>
            </a:prstGeom>
          </p:spPr>
        </p:pic>
      </p:grpSp>
    </p:spTree>
    <p:extLst>
      <p:ext uri="{BB962C8B-B14F-4D97-AF65-F5344CB8AC3E}">
        <p14:creationId xmlns:p14="http://schemas.microsoft.com/office/powerpoint/2010/main" val="35901620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08383" y="377387"/>
            <a:ext cx="10515600" cy="1126487"/>
          </a:xfrm>
        </p:spPr>
        <p:txBody>
          <a:bodyPr/>
          <a:lstStyle/>
          <a:p>
            <a:r>
              <a:rPr lang="en-US" dirty="0">
                <a:solidFill>
                  <a:srgbClr val="3F395F"/>
                </a:solidFill>
              </a:rPr>
              <a:t>Step 2: Indicate Case(s) for Deletion</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92</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838200" y="1300124"/>
            <a:ext cx="10888239"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buClr>
                <a:srgbClr val="3F395F"/>
              </a:buClr>
              <a:buFont typeface="+mj-lt"/>
              <a:buAutoNum type="alphaUcPeriod"/>
            </a:pPr>
            <a:r>
              <a:rPr lang="en-US" sz="2400" dirty="0">
                <a:latin typeface="Calibri"/>
                <a:cs typeface="Calibri"/>
              </a:rPr>
              <a:t>Use the checkboxes underneath the Action column to select one or more cases for deletion</a:t>
            </a:r>
          </a:p>
          <a:p>
            <a:pPr marL="457200" indent="-457200">
              <a:spcBef>
                <a:spcPts val="600"/>
              </a:spcBef>
              <a:buClr>
                <a:srgbClr val="3F395F"/>
              </a:buClr>
              <a:buFont typeface="+mj-lt"/>
              <a:buAutoNum type="alphaUcPeriod"/>
            </a:pPr>
            <a:r>
              <a:rPr lang="en-US" sz="2400" dirty="0">
                <a:solidFill>
                  <a:srgbClr val="262626"/>
                </a:solidFill>
                <a:latin typeface="Calibri"/>
                <a:cs typeface="Calibri"/>
              </a:rPr>
              <a:t>Select the “MARK DELETE A CASE” button to mark the selected case(s) for deletion</a:t>
            </a:r>
            <a:endParaRPr lang="en-US" sz="2000" dirty="0">
              <a:solidFill>
                <a:srgbClr val="262626"/>
              </a:solidFill>
              <a:latin typeface="Calibri"/>
              <a:cs typeface="Calibri"/>
            </a:endParaRPr>
          </a:p>
        </p:txBody>
      </p:sp>
      <p:grpSp>
        <p:nvGrpSpPr>
          <p:cNvPr id="7" name="Group 6">
            <a:extLst>
              <a:ext uri="{FF2B5EF4-FFF2-40B4-BE49-F238E27FC236}">
                <a16:creationId xmlns:a16="http://schemas.microsoft.com/office/drawing/2014/main" id="{3BCAD81A-E8F8-4DA8-A0BB-FFEAB29D3878}"/>
              </a:ext>
              <a:ext uri="{C183D7F6-B498-43B3-948B-1728B52AA6E4}">
                <adec:decorative xmlns:adec="http://schemas.microsoft.com/office/drawing/2017/decorative" val="1"/>
              </a:ext>
            </a:extLst>
          </p:cNvPr>
          <p:cNvGrpSpPr/>
          <p:nvPr/>
        </p:nvGrpSpPr>
        <p:grpSpPr>
          <a:xfrm>
            <a:off x="51514" y="2772911"/>
            <a:ext cx="12088969" cy="2993961"/>
            <a:chOff x="51514" y="2772911"/>
            <a:chExt cx="12088969" cy="2993961"/>
          </a:xfrm>
        </p:grpSpPr>
        <p:pic>
          <p:nvPicPr>
            <p:cNvPr id="5" name="Picture 4" descr="Graphical user interface, application&#10;&#10;Description automatically generated">
              <a:extLst>
                <a:ext uri="{FF2B5EF4-FFF2-40B4-BE49-F238E27FC236}">
                  <a16:creationId xmlns:a16="http://schemas.microsoft.com/office/drawing/2014/main" id="{8D2DC410-1183-D744-8967-2D25A1908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4" y="2772911"/>
              <a:ext cx="12088969" cy="2993961"/>
            </a:xfrm>
            <a:prstGeom prst="rect">
              <a:avLst/>
            </a:prstGeom>
            <a:ln w="3175">
              <a:solidFill>
                <a:schemeClr val="tx1"/>
              </a:solidFill>
            </a:ln>
          </p:spPr>
        </p:pic>
        <p:sp>
          <p:nvSpPr>
            <p:cNvPr id="21" name="TextBox 20">
              <a:extLst>
                <a:ext uri="{FF2B5EF4-FFF2-40B4-BE49-F238E27FC236}">
                  <a16:creationId xmlns:a16="http://schemas.microsoft.com/office/drawing/2014/main" id="{E1259CDF-0D63-C641-A021-502252C84595}"/>
                </a:ext>
              </a:extLst>
            </p:cNvPr>
            <p:cNvSpPr txBox="1"/>
            <p:nvPr/>
          </p:nvSpPr>
          <p:spPr>
            <a:xfrm>
              <a:off x="415197" y="4728407"/>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22" name="TextBox 21">
              <a:extLst>
                <a:ext uri="{FF2B5EF4-FFF2-40B4-BE49-F238E27FC236}">
                  <a16:creationId xmlns:a16="http://schemas.microsoft.com/office/drawing/2014/main" id="{13D28860-699B-CD47-BF21-1A9F6F564D0C}"/>
                </a:ext>
              </a:extLst>
            </p:cNvPr>
            <p:cNvSpPr txBox="1"/>
            <p:nvPr/>
          </p:nvSpPr>
          <p:spPr>
            <a:xfrm>
              <a:off x="10475640" y="4043613"/>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23" name="Rectangle 22">
              <a:extLst>
                <a:ext uri="{FF2B5EF4-FFF2-40B4-BE49-F238E27FC236}">
                  <a16:creationId xmlns:a16="http://schemas.microsoft.com/office/drawing/2014/main" id="{273B8FAA-6565-7A4F-BF8D-D3BD008AE2BA}"/>
                </a:ext>
              </a:extLst>
            </p:cNvPr>
            <p:cNvSpPr/>
            <p:nvPr/>
          </p:nvSpPr>
          <p:spPr>
            <a:xfrm>
              <a:off x="10710154" y="2856835"/>
              <a:ext cx="1245540" cy="188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4" name="Oval 23">
              <a:extLst>
                <a:ext uri="{FF2B5EF4-FFF2-40B4-BE49-F238E27FC236}">
                  <a16:creationId xmlns:a16="http://schemas.microsoft.com/office/drawing/2014/main" id="{BE3375C7-B112-3E40-B0B4-E9CC230DA275}"/>
                </a:ext>
              </a:extLst>
            </p:cNvPr>
            <p:cNvSpPr/>
            <p:nvPr/>
          </p:nvSpPr>
          <p:spPr>
            <a:xfrm>
              <a:off x="361444" y="4728407"/>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47CFEBB-921D-4D48-A96C-6E7F62648EAA}"/>
                </a:ext>
              </a:extLst>
            </p:cNvPr>
            <p:cNvSpPr/>
            <p:nvPr/>
          </p:nvSpPr>
          <p:spPr>
            <a:xfrm>
              <a:off x="10415443" y="4046256"/>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68A3E05-A425-4552-B4AD-D78DD794CEB8}"/>
                </a:ext>
              </a:extLst>
            </p:cNvPr>
            <p:cNvPicPr>
              <a:picLocks noChangeAspect="1"/>
            </p:cNvPicPr>
            <p:nvPr/>
          </p:nvPicPr>
          <p:blipFill>
            <a:blip r:embed="rId3"/>
            <a:stretch>
              <a:fillRect/>
            </a:stretch>
          </p:blipFill>
          <p:spPr>
            <a:xfrm>
              <a:off x="3686175" y="3467749"/>
              <a:ext cx="2800350" cy="294592"/>
            </a:xfrm>
            <a:prstGeom prst="rect">
              <a:avLst/>
            </a:prstGeom>
          </p:spPr>
        </p:pic>
      </p:grpSp>
    </p:spTree>
    <p:extLst>
      <p:ext uri="{BB962C8B-B14F-4D97-AF65-F5344CB8AC3E}">
        <p14:creationId xmlns:p14="http://schemas.microsoft.com/office/powerpoint/2010/main" val="21331988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629480" y="-12560"/>
            <a:ext cx="10515600" cy="1126487"/>
          </a:xfrm>
        </p:spPr>
        <p:txBody>
          <a:bodyPr/>
          <a:lstStyle/>
          <a:p>
            <a:r>
              <a:rPr lang="en-US" dirty="0">
                <a:solidFill>
                  <a:srgbClr val="3F395F"/>
                </a:solidFill>
              </a:rPr>
              <a:t>Step 3: Confirm Case(s) to be Deleted</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93</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651864" y="808893"/>
            <a:ext cx="11281893"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buClr>
                <a:srgbClr val="3F395F"/>
              </a:buClr>
              <a:buFont typeface="+mj-lt"/>
              <a:buAutoNum type="alphaUcPeriod"/>
            </a:pPr>
            <a:r>
              <a:rPr lang="en-US" sz="2200" dirty="0">
                <a:latin typeface="Calibri"/>
                <a:cs typeface="Calibri"/>
              </a:rPr>
              <a:t>Next, you will see the “CONFIRM: DELETE A CASE” window</a:t>
            </a:r>
          </a:p>
          <a:p>
            <a:pPr marL="457200" indent="-457200">
              <a:spcBef>
                <a:spcPts val="600"/>
              </a:spcBef>
              <a:buClr>
                <a:srgbClr val="3F395F"/>
              </a:buClr>
              <a:buFont typeface="+mj-lt"/>
              <a:buAutoNum type="alphaUcPeriod"/>
            </a:pPr>
            <a:r>
              <a:rPr lang="en-US" sz="2200" dirty="0">
                <a:solidFill>
                  <a:srgbClr val="262626"/>
                </a:solidFill>
                <a:latin typeface="Calibri"/>
                <a:cs typeface="Calibri"/>
              </a:rPr>
              <a:t>Add a comment (comment is required, explain why you are using the “Delete a Case” feature)</a:t>
            </a:r>
          </a:p>
          <a:p>
            <a:pPr marL="457200" indent="-457200">
              <a:spcBef>
                <a:spcPts val="600"/>
              </a:spcBef>
              <a:buClr>
                <a:srgbClr val="3F395F"/>
              </a:buClr>
              <a:buFont typeface="+mj-lt"/>
              <a:buAutoNum type="alphaUcPeriod"/>
            </a:pPr>
            <a:r>
              <a:rPr lang="en-US" sz="2200" dirty="0">
                <a:solidFill>
                  <a:srgbClr val="262626"/>
                </a:solidFill>
                <a:latin typeface="Calibri"/>
                <a:cs typeface="Calibri"/>
              </a:rPr>
              <a:t>Select the “CONFIRM” button </a:t>
            </a:r>
            <a:r>
              <a:rPr lang="en-US" sz="2200" b="1" dirty="0">
                <a:solidFill>
                  <a:srgbClr val="262626"/>
                </a:solidFill>
                <a:latin typeface="Calibri"/>
                <a:cs typeface="Calibri"/>
              </a:rPr>
              <a:t>to delete the case(s)</a:t>
            </a:r>
          </a:p>
        </p:txBody>
      </p:sp>
      <p:pic>
        <p:nvPicPr>
          <p:cNvPr id="5" name="Picture 4" descr="Graphical user interface, text, application&#10;&#10;Description automatically generated">
            <a:extLst>
              <a:ext uri="{FF2B5EF4-FFF2-40B4-BE49-F238E27FC236}">
                <a16:creationId xmlns:a16="http://schemas.microsoft.com/office/drawing/2014/main" id="{D822FC28-69F0-2A4C-BD53-C104BC348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269" y="2262065"/>
            <a:ext cx="5431395" cy="4313524"/>
          </a:xfrm>
          <a:prstGeom prst="rect">
            <a:avLst/>
          </a:prstGeom>
          <a:ln w="3175">
            <a:solidFill>
              <a:schemeClr val="tx1"/>
            </a:solidFill>
          </a:ln>
        </p:spPr>
      </p:pic>
      <p:sp>
        <p:nvSpPr>
          <p:cNvPr id="6" name="Rectangle 5">
            <a:extLst>
              <a:ext uri="{FF2B5EF4-FFF2-40B4-BE49-F238E27FC236}">
                <a16:creationId xmlns:a16="http://schemas.microsoft.com/office/drawing/2014/main" id="{96CBF194-2982-674B-9331-13EB9546C7A9}"/>
              </a:ext>
              <a:ext uri="{C183D7F6-B498-43B3-948B-1728B52AA6E4}">
                <adec:decorative xmlns:adec="http://schemas.microsoft.com/office/drawing/2017/decorative" val="1"/>
              </a:ext>
            </a:extLst>
          </p:cNvPr>
          <p:cNvSpPr/>
          <p:nvPr/>
        </p:nvSpPr>
        <p:spPr>
          <a:xfrm>
            <a:off x="3568849" y="4477789"/>
            <a:ext cx="2408349" cy="27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19307BD-7439-0948-8648-F125F75955C6}"/>
              </a:ext>
            </a:extLst>
          </p:cNvPr>
          <p:cNvSpPr txBox="1"/>
          <p:nvPr/>
        </p:nvSpPr>
        <p:spPr>
          <a:xfrm>
            <a:off x="2903843" y="2356874"/>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0" name="Oval 9">
            <a:extLst>
              <a:ext uri="{FF2B5EF4-FFF2-40B4-BE49-F238E27FC236}">
                <a16:creationId xmlns:a16="http://schemas.microsoft.com/office/drawing/2014/main" id="{30B0C9C2-82FF-6643-BA98-7484138798BC}"/>
              </a:ext>
              <a:ext uri="{C183D7F6-B498-43B3-948B-1728B52AA6E4}">
                <adec:decorative xmlns:adec="http://schemas.microsoft.com/office/drawing/2017/decorative" val="1"/>
              </a:ext>
            </a:extLst>
          </p:cNvPr>
          <p:cNvSpPr/>
          <p:nvPr/>
        </p:nvSpPr>
        <p:spPr>
          <a:xfrm>
            <a:off x="2861966" y="2356874"/>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9244DFF-9791-C947-A1F5-AA899E53C799}"/>
              </a:ext>
            </a:extLst>
          </p:cNvPr>
          <p:cNvSpPr txBox="1"/>
          <p:nvPr/>
        </p:nvSpPr>
        <p:spPr>
          <a:xfrm>
            <a:off x="5394802" y="3982671"/>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3" name="Oval 12">
            <a:extLst>
              <a:ext uri="{FF2B5EF4-FFF2-40B4-BE49-F238E27FC236}">
                <a16:creationId xmlns:a16="http://schemas.microsoft.com/office/drawing/2014/main" id="{42214CBE-EC84-C646-90C4-D1762EAB8DDB}"/>
              </a:ext>
              <a:ext uri="{C183D7F6-B498-43B3-948B-1728B52AA6E4}">
                <adec:decorative xmlns:adec="http://schemas.microsoft.com/office/drawing/2017/decorative" val="1"/>
              </a:ext>
            </a:extLst>
          </p:cNvPr>
          <p:cNvSpPr/>
          <p:nvPr/>
        </p:nvSpPr>
        <p:spPr>
          <a:xfrm>
            <a:off x="5340180" y="3982671"/>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887C96D-8C12-644F-AE1B-D599F468435A}"/>
              </a:ext>
            </a:extLst>
          </p:cNvPr>
          <p:cNvSpPr txBox="1"/>
          <p:nvPr/>
        </p:nvSpPr>
        <p:spPr>
          <a:xfrm>
            <a:off x="8004949" y="5662579"/>
            <a:ext cx="338360"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C</a:t>
            </a:r>
          </a:p>
        </p:txBody>
      </p:sp>
      <p:sp>
        <p:nvSpPr>
          <p:cNvPr id="15" name="Oval 14">
            <a:extLst>
              <a:ext uri="{FF2B5EF4-FFF2-40B4-BE49-F238E27FC236}">
                <a16:creationId xmlns:a16="http://schemas.microsoft.com/office/drawing/2014/main" id="{421AD726-9F20-AF4C-BBEC-B14B9CFE5FF7}"/>
              </a:ext>
              <a:ext uri="{C183D7F6-B498-43B3-948B-1728B52AA6E4}">
                <adec:decorative xmlns:adec="http://schemas.microsoft.com/office/drawing/2017/decorative" val="1"/>
              </a:ext>
            </a:extLst>
          </p:cNvPr>
          <p:cNvSpPr/>
          <p:nvPr/>
        </p:nvSpPr>
        <p:spPr>
          <a:xfrm>
            <a:off x="7954144" y="5662579"/>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71778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BFE59D6-304C-1046-8FB4-21E3018B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5" y="1732443"/>
            <a:ext cx="6253424" cy="4151520"/>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377387"/>
            <a:ext cx="10515600" cy="1126487"/>
          </a:xfrm>
        </p:spPr>
        <p:txBody>
          <a:bodyPr/>
          <a:lstStyle/>
          <a:p>
            <a:r>
              <a:rPr lang="en-US" dirty="0">
                <a:solidFill>
                  <a:srgbClr val="3F395F"/>
                </a:solidFill>
              </a:rPr>
              <a:t>Use the Batch Upload Link to Delete a Group of Cases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94</a:t>
            </a:fld>
            <a:endParaRPr lang="en-US" dirty="0">
              <a:solidFill>
                <a:schemeClr val="tx1">
                  <a:tint val="75000"/>
                </a:schemeClr>
              </a:solidFill>
              <a:latin typeface="+mn-lt"/>
              <a:cs typeface="+mn-cs"/>
            </a:endParaRPr>
          </a:p>
        </p:txBody>
      </p:sp>
      <p:sp>
        <p:nvSpPr>
          <p:cNvPr id="13" name="Left Brace 12">
            <a:extLst>
              <a:ext uri="{FF2B5EF4-FFF2-40B4-BE49-F238E27FC236}">
                <a16:creationId xmlns:a16="http://schemas.microsoft.com/office/drawing/2014/main" id="{4A8CDBF6-673E-3747-A92B-A52C408FC9E1}"/>
              </a:ext>
              <a:ext uri="{C183D7F6-B498-43B3-948B-1728B52AA6E4}">
                <adec:decorative xmlns:adec="http://schemas.microsoft.com/office/drawing/2017/decorative" val="1"/>
              </a:ext>
            </a:extLst>
          </p:cNvPr>
          <p:cNvSpPr/>
          <p:nvPr/>
        </p:nvSpPr>
        <p:spPr>
          <a:xfrm>
            <a:off x="280395" y="4656158"/>
            <a:ext cx="193764" cy="121478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BE24C4BA-F4D0-E54A-8AFC-CFC31C5B9A31}"/>
              </a:ext>
            </a:extLst>
          </p:cNvPr>
          <p:cNvSpPr txBox="1"/>
          <p:nvPr/>
        </p:nvSpPr>
        <p:spPr>
          <a:xfrm>
            <a:off x="6486608" y="1334167"/>
            <a:ext cx="5670183"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879D"/>
              </a:buClr>
            </a:pPr>
            <a:r>
              <a:rPr lang="en-US" sz="2400" dirty="0">
                <a:latin typeface="Calibri"/>
                <a:cs typeface="Calibri"/>
              </a:rPr>
              <a:t>The Delete a Case menu provides three options:</a:t>
            </a:r>
          </a:p>
          <a:p>
            <a:pPr marL="285750" indent="-285750">
              <a:buClr>
                <a:srgbClr val="00879D"/>
              </a:buClr>
              <a:buFont typeface="Wingdings"/>
              <a:buChar char="§"/>
            </a:pPr>
            <a:endParaRPr lang="en-US" sz="1200" b="1" dirty="0">
              <a:solidFill>
                <a:srgbClr val="FF0000"/>
              </a:solidFill>
              <a:latin typeface="Calibri"/>
              <a:cs typeface="Calibri"/>
            </a:endParaRPr>
          </a:p>
          <a:p>
            <a:pPr marL="342900" indent="-342900">
              <a:buClr>
                <a:srgbClr val="002060"/>
              </a:buClr>
              <a:buFont typeface="Arial" panose="020B0604020202020204" pitchFamily="34" charset="0"/>
              <a:buChar char="•"/>
            </a:pPr>
            <a:r>
              <a:rPr lang="en-US" sz="2400" b="1" dirty="0">
                <a:solidFill>
                  <a:schemeClr val="bg1">
                    <a:lumMod val="75000"/>
                  </a:schemeClr>
                </a:solidFill>
                <a:latin typeface="Calibri"/>
                <a:cs typeface="Calibri"/>
              </a:rPr>
              <a:t>CASE</a:t>
            </a:r>
            <a:r>
              <a:rPr lang="en-US" sz="2400" b="1" dirty="0">
                <a:solidFill>
                  <a:schemeClr val="bg1">
                    <a:lumMod val="75000"/>
                  </a:schemeClr>
                </a:solidFill>
                <a:latin typeface="Calibri"/>
                <a:ea typeface="+mn-lt"/>
                <a:cs typeface="+mn-lt"/>
              </a:rPr>
              <a:t> FINDER </a:t>
            </a:r>
            <a:r>
              <a:rPr lang="en-US" sz="2400" dirty="0">
                <a:solidFill>
                  <a:schemeClr val="bg1">
                    <a:lumMod val="75000"/>
                  </a:schemeClr>
                </a:solidFill>
                <a:latin typeface="Calibri"/>
                <a:ea typeface="+mn-lt"/>
                <a:cs typeface="+mn-lt"/>
              </a:rPr>
              <a:t>– Use the Case Finder page to find and delete one or more cases</a:t>
            </a:r>
          </a:p>
          <a:p>
            <a:pPr marL="285750" indent="-285750">
              <a:buClr>
                <a:srgbClr val="002060"/>
              </a:buClr>
              <a:buFont typeface="Arial" panose="020B0604020202020204" pitchFamily="34" charset="0"/>
              <a:buChar char="•"/>
            </a:pPr>
            <a:endParaRPr lang="en-US" sz="1200" b="1" dirty="0">
              <a:solidFill>
                <a:schemeClr val="bg1">
                  <a:lumMod val="85000"/>
                </a:schemeClr>
              </a:solidFill>
              <a:latin typeface="Calibri"/>
              <a:ea typeface="+mn-lt"/>
              <a:cs typeface="+mn-lt"/>
            </a:endParaRPr>
          </a:p>
          <a:p>
            <a:pPr marL="342900" indent="-342900">
              <a:buClr>
                <a:srgbClr val="002060"/>
              </a:buClr>
              <a:buFont typeface="Arial" panose="020B0604020202020204" pitchFamily="34" charset="0"/>
              <a:buChar char="•"/>
            </a:pPr>
            <a:r>
              <a:rPr lang="en-US" sz="2400" b="1" dirty="0">
                <a:ea typeface="+mn-lt"/>
                <a:cs typeface="+mn-lt"/>
              </a:rPr>
              <a:t>BATCH UPLOAD </a:t>
            </a:r>
            <a:r>
              <a:rPr lang="en-US" sz="2400" dirty="0">
                <a:ea typeface="+mn-lt"/>
                <a:cs typeface="+mn-lt"/>
              </a:rPr>
              <a:t>– Use the Batch Upload page to upload and delete a group of cases at one time; all cases must be of the same message type (e.g., HL7, NETSS)</a:t>
            </a:r>
          </a:p>
          <a:p>
            <a:pPr marL="285750" indent="-285750">
              <a:buClr>
                <a:srgbClr val="002060"/>
              </a:buClr>
              <a:buFont typeface="Arial" panose="020B0604020202020204" pitchFamily="34" charset="0"/>
              <a:buChar char="•"/>
            </a:pPr>
            <a:endParaRPr lang="en-US" sz="1200" dirty="0">
              <a:solidFill>
                <a:schemeClr val="bg1">
                  <a:lumMod val="85000"/>
                </a:schemeClr>
              </a:solidFill>
              <a:ea typeface="+mn-lt"/>
              <a:cs typeface="+mn-lt"/>
            </a:endParaRPr>
          </a:p>
          <a:p>
            <a:pPr marL="342900" indent="-342900">
              <a:buClr>
                <a:srgbClr val="002060"/>
              </a:buClr>
              <a:buFont typeface="Arial" panose="020B0604020202020204" pitchFamily="34" charset="0"/>
              <a:buChar char="•"/>
            </a:pPr>
            <a:r>
              <a:rPr lang="en-US" sz="2400" b="1" dirty="0">
                <a:solidFill>
                  <a:schemeClr val="bg1">
                    <a:lumMod val="75000"/>
                  </a:schemeClr>
                </a:solidFill>
                <a:ea typeface="+mn-lt"/>
                <a:cs typeface="+mn-lt"/>
              </a:rPr>
              <a:t>ACTIVITY</a:t>
            </a:r>
            <a:r>
              <a:rPr lang="en-US" sz="2400" dirty="0">
                <a:solidFill>
                  <a:schemeClr val="bg1">
                    <a:lumMod val="75000"/>
                  </a:schemeClr>
                </a:solidFill>
                <a:ea typeface="+mn-lt"/>
                <a:cs typeface="+mn-lt"/>
              </a:rPr>
              <a:t> – Use the Activity page to check the deletion status of cases using the MVPS “Delete a Case” feature </a:t>
            </a:r>
            <a:endParaRPr lang="en-US" sz="2400" b="1" dirty="0">
              <a:solidFill>
                <a:schemeClr val="bg1">
                  <a:lumMod val="75000"/>
                </a:schemeClr>
              </a:solidFill>
              <a:latin typeface="Calibri"/>
              <a:ea typeface="+mn-lt"/>
              <a:cs typeface="+mn-lt"/>
            </a:endParaRPr>
          </a:p>
        </p:txBody>
      </p:sp>
    </p:spTree>
    <p:extLst>
      <p:ext uri="{BB962C8B-B14F-4D97-AF65-F5344CB8AC3E}">
        <p14:creationId xmlns:p14="http://schemas.microsoft.com/office/powerpoint/2010/main" val="16212773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651023" y="-76986"/>
            <a:ext cx="10515600" cy="1325563"/>
          </a:xfrm>
        </p:spPr>
        <p:txBody>
          <a:bodyPr/>
          <a:lstStyle/>
          <a:p>
            <a:r>
              <a:rPr lang="en-US" dirty="0">
                <a:solidFill>
                  <a:srgbClr val="3F395F"/>
                </a:solidFill>
              </a:rPr>
              <a:t>Create a .csv File for Batch Deletion</a:t>
            </a:r>
          </a:p>
        </p:txBody>
      </p:sp>
      <p:sp>
        <p:nvSpPr>
          <p:cNvPr id="10" name="Content Placeholder 18">
            <a:extLst>
              <a:ext uri="{FF2B5EF4-FFF2-40B4-BE49-F238E27FC236}">
                <a16:creationId xmlns:a16="http://schemas.microsoft.com/office/drawing/2014/main" id="{B8A5073B-65BB-2C4D-B159-C1B5AB2D14D4}"/>
              </a:ext>
            </a:extLst>
          </p:cNvPr>
          <p:cNvSpPr txBox="1">
            <a:spLocks/>
          </p:cNvSpPr>
          <p:nvPr/>
        </p:nvSpPr>
        <p:spPr>
          <a:xfrm>
            <a:off x="660726" y="949509"/>
            <a:ext cx="10955054" cy="4529796"/>
          </a:xfrm>
          <a:prstGeom prst="rect">
            <a:avLst/>
          </a:prstGeom>
        </p:spPr>
        <p:txBody>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3F395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81BC00"/>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800"/>
              </a:spcBef>
            </a:pPr>
            <a:r>
              <a:rPr lang="en-US" dirty="0"/>
              <a:t>To delete a group of cases you will need to create and upload a .csv file</a:t>
            </a:r>
          </a:p>
          <a:p>
            <a:pPr lvl="2">
              <a:lnSpc>
                <a:spcPct val="100000"/>
              </a:lnSpc>
              <a:spcBef>
                <a:spcPts val="400"/>
              </a:spcBef>
            </a:pPr>
            <a:r>
              <a:rPr lang="en-US" dirty="0"/>
              <a:t>Use a spreadsheet or notepad application with one case listed per line</a:t>
            </a:r>
          </a:p>
          <a:p>
            <a:pPr lvl="2">
              <a:lnSpc>
                <a:spcPct val="100000"/>
              </a:lnSpc>
              <a:spcBef>
                <a:spcPts val="400"/>
              </a:spcBef>
            </a:pPr>
            <a:r>
              <a:rPr lang="en-US" dirty="0"/>
              <a:t>Only one message type can be deleted at a time using this method</a:t>
            </a:r>
          </a:p>
          <a:p>
            <a:pPr lvl="1">
              <a:lnSpc>
                <a:spcPct val="100000"/>
              </a:lnSpc>
              <a:spcBef>
                <a:spcPts val="1000"/>
              </a:spcBef>
            </a:pPr>
            <a:r>
              <a:rPr lang="en-US" dirty="0"/>
              <a:t>For HL7 and NBS: list case IDs, one case per row</a:t>
            </a:r>
          </a:p>
          <a:p>
            <a:pPr lvl="1">
              <a:lnSpc>
                <a:spcPct val="100000"/>
              </a:lnSpc>
              <a:spcBef>
                <a:spcPts val="1000"/>
              </a:spcBef>
            </a:pPr>
            <a:r>
              <a:rPr lang="en-US" dirty="0"/>
              <a:t>For NETSS: list case ID, SITE, and </a:t>
            </a:r>
            <a:r>
              <a:rPr lang="en-US" i="1" dirty="0"/>
              <a:t>MMWR</a:t>
            </a:r>
            <a:r>
              <a:rPr lang="en-US" dirty="0"/>
              <a:t> year value, one case per row (one value in each column or values comma separated with no spaces)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95</a:t>
            </a:fld>
            <a:endParaRPr lang="en-US" dirty="0">
              <a:solidFill>
                <a:schemeClr val="tx1">
                  <a:tint val="75000"/>
                </a:schemeClr>
              </a:solidFill>
              <a:latin typeface="+mn-lt"/>
              <a:cs typeface="+mn-cs"/>
            </a:endParaRPr>
          </a:p>
        </p:txBody>
      </p:sp>
      <p:sp>
        <p:nvSpPr>
          <p:cNvPr id="5" name="TextBox 4">
            <a:extLst>
              <a:ext uri="{FF2B5EF4-FFF2-40B4-BE49-F238E27FC236}">
                <a16:creationId xmlns:a16="http://schemas.microsoft.com/office/drawing/2014/main" id="{08F95BB2-D37D-5843-AA41-0335183AA73E}"/>
              </a:ext>
            </a:extLst>
          </p:cNvPr>
          <p:cNvSpPr txBox="1"/>
          <p:nvPr/>
        </p:nvSpPr>
        <p:spPr>
          <a:xfrm>
            <a:off x="1526950" y="4196226"/>
            <a:ext cx="39959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0000"/>
                </a:solidFill>
                <a:latin typeface="Calibri"/>
                <a:cs typeface="Calibri"/>
              </a:rPr>
              <a:t>Example 1</a:t>
            </a:r>
            <a:r>
              <a:rPr lang="en-US" sz="2000" dirty="0">
                <a:solidFill>
                  <a:srgbClr val="000000"/>
                </a:solidFill>
                <a:latin typeface="Calibri"/>
                <a:cs typeface="Calibri"/>
              </a:rPr>
              <a:t>: .csv file format</a:t>
            </a:r>
            <a:endParaRPr lang="en-US" sz="2000" dirty="0">
              <a:latin typeface="Calibri"/>
              <a:cs typeface="Calibri"/>
            </a:endParaRPr>
          </a:p>
          <a:p>
            <a:pPr algn="ctr"/>
            <a:r>
              <a:rPr lang="en-US" sz="2000" dirty="0">
                <a:solidFill>
                  <a:srgbClr val="000000"/>
                </a:solidFill>
                <a:latin typeface="Calibri"/>
                <a:cs typeface="Calibri"/>
              </a:rPr>
              <a:t>(for HL7 and NBS)</a:t>
            </a:r>
          </a:p>
        </p:txBody>
      </p:sp>
      <p:pic>
        <p:nvPicPr>
          <p:cNvPr id="6" name="Picture 5" descr="Table&#10;&#10;Description automatically generated">
            <a:extLst>
              <a:ext uri="{FF2B5EF4-FFF2-40B4-BE49-F238E27FC236}">
                <a16:creationId xmlns:a16="http://schemas.microsoft.com/office/drawing/2014/main" id="{17A62222-875C-3C49-A80E-D7FAB66C1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093" y="4800527"/>
            <a:ext cx="1436543" cy="1931903"/>
          </a:xfrm>
          <a:prstGeom prst="rect">
            <a:avLst/>
          </a:prstGeom>
        </p:spPr>
      </p:pic>
      <p:pic>
        <p:nvPicPr>
          <p:cNvPr id="7" name="Picture 6" descr="Table&#10;&#10;Description automatically generated">
            <a:extLst>
              <a:ext uri="{FF2B5EF4-FFF2-40B4-BE49-F238E27FC236}">
                <a16:creationId xmlns:a16="http://schemas.microsoft.com/office/drawing/2014/main" id="{B448799B-53E5-E64B-8932-02C971F98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199" y="4706759"/>
            <a:ext cx="2206829" cy="2025671"/>
          </a:xfrm>
          <a:prstGeom prst="rect">
            <a:avLst/>
          </a:prstGeom>
        </p:spPr>
      </p:pic>
      <p:sp>
        <p:nvSpPr>
          <p:cNvPr id="8" name="TextBox 7">
            <a:extLst>
              <a:ext uri="{FF2B5EF4-FFF2-40B4-BE49-F238E27FC236}">
                <a16:creationId xmlns:a16="http://schemas.microsoft.com/office/drawing/2014/main" id="{16099DF1-F462-BD41-A17F-C0EBD33C320A}"/>
              </a:ext>
            </a:extLst>
          </p:cNvPr>
          <p:cNvSpPr txBox="1"/>
          <p:nvPr/>
        </p:nvSpPr>
        <p:spPr>
          <a:xfrm>
            <a:off x="8881169" y="5158066"/>
            <a:ext cx="1783882" cy="1200329"/>
          </a:xfrm>
          <a:prstGeom prst="rect">
            <a:avLst/>
          </a:prstGeom>
          <a:noFill/>
        </p:spPr>
        <p:txBody>
          <a:bodyPr wrap="square" rtlCol="0">
            <a:spAutoFit/>
          </a:bodyPr>
          <a:lstStyle/>
          <a:p>
            <a:r>
              <a:rPr lang="en-US" dirty="0">
                <a:solidFill>
                  <a:srgbClr val="000000"/>
                </a:solidFill>
                <a:latin typeface="Calibri" panose="020F0502020204030204" pitchFamily="34" charset="0"/>
              </a:rPr>
              <a:t>987601,S01,21</a:t>
            </a:r>
          </a:p>
          <a:p>
            <a:r>
              <a:rPr lang="en-US" dirty="0">
                <a:solidFill>
                  <a:srgbClr val="000000"/>
                </a:solidFill>
                <a:latin typeface="Calibri" panose="020F0502020204030204" pitchFamily="34" charset="0"/>
              </a:rPr>
              <a:t>987602,S01,21</a:t>
            </a:r>
          </a:p>
          <a:p>
            <a:r>
              <a:rPr lang="en-US" dirty="0">
                <a:solidFill>
                  <a:srgbClr val="000000"/>
                </a:solidFill>
                <a:latin typeface="Calibri" panose="020F0502020204030204" pitchFamily="34" charset="0"/>
              </a:rPr>
              <a:t>987603,S01,21</a:t>
            </a:r>
          </a:p>
          <a:p>
            <a:r>
              <a:rPr lang="en-US" dirty="0">
                <a:solidFill>
                  <a:srgbClr val="000000"/>
                </a:solidFill>
                <a:latin typeface="Calibri" panose="020F0502020204030204" pitchFamily="34" charset="0"/>
              </a:rPr>
              <a:t>987604,S01,21</a:t>
            </a:r>
          </a:p>
        </p:txBody>
      </p:sp>
      <p:sp>
        <p:nvSpPr>
          <p:cNvPr id="11" name="TextBox 10">
            <a:extLst>
              <a:ext uri="{FF2B5EF4-FFF2-40B4-BE49-F238E27FC236}">
                <a16:creationId xmlns:a16="http://schemas.microsoft.com/office/drawing/2014/main" id="{A3717283-76C8-8B44-9023-F166F326E56A}"/>
              </a:ext>
            </a:extLst>
          </p:cNvPr>
          <p:cNvSpPr txBox="1"/>
          <p:nvPr/>
        </p:nvSpPr>
        <p:spPr>
          <a:xfrm>
            <a:off x="6669082" y="4219051"/>
            <a:ext cx="32605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0000"/>
                </a:solidFill>
                <a:latin typeface="Calibri"/>
                <a:cs typeface="Calibri"/>
              </a:rPr>
              <a:t>Example 2</a:t>
            </a:r>
            <a:r>
              <a:rPr lang="en-US" sz="2000" dirty="0">
                <a:solidFill>
                  <a:srgbClr val="000000"/>
                </a:solidFill>
                <a:latin typeface="Calibri"/>
                <a:cs typeface="Calibri"/>
              </a:rPr>
              <a:t>: .csv file format  (for NETSS only)</a:t>
            </a:r>
            <a:endParaRPr lang="en-US" sz="2000" dirty="0"/>
          </a:p>
        </p:txBody>
      </p:sp>
      <p:sp>
        <p:nvSpPr>
          <p:cNvPr id="12" name="TextBox 11">
            <a:extLst>
              <a:ext uri="{FF2B5EF4-FFF2-40B4-BE49-F238E27FC236}">
                <a16:creationId xmlns:a16="http://schemas.microsoft.com/office/drawing/2014/main" id="{ACD0094A-7CD6-6649-A925-46FF21F3D9D2}"/>
              </a:ext>
            </a:extLst>
          </p:cNvPr>
          <p:cNvSpPr txBox="1"/>
          <p:nvPr/>
        </p:nvSpPr>
        <p:spPr>
          <a:xfrm>
            <a:off x="3786871" y="5135457"/>
            <a:ext cx="1783882" cy="1200329"/>
          </a:xfrm>
          <a:prstGeom prst="rect">
            <a:avLst/>
          </a:prstGeom>
          <a:noFill/>
        </p:spPr>
        <p:txBody>
          <a:bodyPr wrap="square" rtlCol="0">
            <a:spAutoFit/>
          </a:bodyPr>
          <a:lstStyle/>
          <a:p>
            <a:r>
              <a:rPr lang="en-US" dirty="0">
                <a:solidFill>
                  <a:srgbClr val="000000"/>
                </a:solidFill>
                <a:latin typeface="Calibri" panose="020F0502020204030204" pitchFamily="34" charset="0"/>
              </a:rPr>
              <a:t>XX_0001</a:t>
            </a:r>
          </a:p>
          <a:p>
            <a:r>
              <a:rPr lang="en-US" dirty="0">
                <a:solidFill>
                  <a:srgbClr val="000000"/>
                </a:solidFill>
                <a:latin typeface="Calibri" panose="020F0502020204030204" pitchFamily="34" charset="0"/>
              </a:rPr>
              <a:t>XX_0002</a:t>
            </a:r>
          </a:p>
          <a:p>
            <a:r>
              <a:rPr lang="en-US" dirty="0">
                <a:solidFill>
                  <a:srgbClr val="000000"/>
                </a:solidFill>
                <a:latin typeface="Calibri" panose="020F0502020204030204" pitchFamily="34" charset="0"/>
              </a:rPr>
              <a:t>XX_0003</a:t>
            </a:r>
          </a:p>
          <a:p>
            <a:r>
              <a:rPr lang="en-US" dirty="0">
                <a:solidFill>
                  <a:srgbClr val="000000"/>
                </a:solidFill>
                <a:latin typeface="Calibri" panose="020F0502020204030204" pitchFamily="34" charset="0"/>
              </a:rPr>
              <a:t>XX_0004</a:t>
            </a:r>
          </a:p>
        </p:txBody>
      </p:sp>
      <p:cxnSp>
        <p:nvCxnSpPr>
          <p:cNvPr id="13" name="Straight Arrow Connector 12">
            <a:extLst>
              <a:ext uri="{FF2B5EF4-FFF2-40B4-BE49-F238E27FC236}">
                <a16:creationId xmlns:a16="http://schemas.microsoft.com/office/drawing/2014/main" id="{D06E48ED-CF5B-A04C-84AA-AFB0BBC4677C}"/>
              </a:ext>
              <a:ext uri="{C183D7F6-B498-43B3-948B-1728B52AA6E4}">
                <adec:decorative xmlns:adec="http://schemas.microsoft.com/office/drawing/2017/decorative" val="1"/>
              </a:ext>
            </a:extLst>
          </p:cNvPr>
          <p:cNvCxnSpPr>
            <a:cxnSpLocks/>
          </p:cNvCxnSpPr>
          <p:nvPr/>
        </p:nvCxnSpPr>
        <p:spPr>
          <a:xfrm>
            <a:off x="3318120" y="5640946"/>
            <a:ext cx="417235" cy="0"/>
          </a:xfrm>
          <a:prstGeom prst="straightConnector1">
            <a:avLst/>
          </a:prstGeom>
          <a:ln w="63500">
            <a:solidFill>
              <a:srgbClr val="714E6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43EA309-F5CD-404D-81A6-B164DAB0515A}"/>
              </a:ext>
              <a:ext uri="{C183D7F6-B498-43B3-948B-1728B52AA6E4}">
                <adec:decorative xmlns:adec="http://schemas.microsoft.com/office/drawing/2017/decorative" val="1"/>
              </a:ext>
            </a:extLst>
          </p:cNvPr>
          <p:cNvCxnSpPr>
            <a:cxnSpLocks/>
          </p:cNvCxnSpPr>
          <p:nvPr/>
        </p:nvCxnSpPr>
        <p:spPr>
          <a:xfrm>
            <a:off x="8312985" y="5651677"/>
            <a:ext cx="417235" cy="0"/>
          </a:xfrm>
          <a:prstGeom prst="straightConnector1">
            <a:avLst/>
          </a:prstGeom>
          <a:ln w="63500">
            <a:solidFill>
              <a:srgbClr val="714E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6245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1E707069-FC0F-8741-8EAB-AE9CF0B84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300" y="1245696"/>
            <a:ext cx="3329827" cy="5344732"/>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145565"/>
            <a:ext cx="10515600" cy="1126487"/>
          </a:xfrm>
        </p:spPr>
        <p:txBody>
          <a:bodyPr/>
          <a:lstStyle/>
          <a:p>
            <a:r>
              <a:rPr lang="en-US" dirty="0">
                <a:solidFill>
                  <a:srgbClr val="3F395F"/>
                </a:solidFill>
              </a:rPr>
              <a:t>Step 1: Upload—Upload Your Batch to Get Started</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96</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5901834" y="1859339"/>
            <a:ext cx="464526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1200"/>
              </a:spcBef>
              <a:buClr>
                <a:srgbClr val="3F395F"/>
              </a:buClr>
              <a:buFont typeface="+mj-lt"/>
              <a:buAutoNum type="alphaUcPeriod"/>
            </a:pPr>
            <a:r>
              <a:rPr lang="en-US" sz="2400" dirty="0">
                <a:latin typeface="Calibri"/>
                <a:cs typeface="Calibri"/>
              </a:rPr>
              <a:t>Browse for or drag and drop your file</a:t>
            </a:r>
          </a:p>
          <a:p>
            <a:pPr marL="457200" indent="-457200">
              <a:spcBef>
                <a:spcPts val="1200"/>
              </a:spcBef>
              <a:buClr>
                <a:srgbClr val="3F395F"/>
              </a:buClr>
              <a:buFont typeface="+mj-lt"/>
              <a:buAutoNum type="alphaUcPeriod"/>
            </a:pPr>
            <a:r>
              <a:rPr lang="en-US" sz="2400" dirty="0">
                <a:latin typeface="Calibri"/>
                <a:cs typeface="Calibri"/>
              </a:rPr>
              <a:t>Choose the message type from the drop-down menu</a:t>
            </a:r>
          </a:p>
          <a:p>
            <a:pPr marL="457200" indent="-457200">
              <a:spcBef>
                <a:spcPts val="1200"/>
              </a:spcBef>
              <a:buClr>
                <a:srgbClr val="3F395F"/>
              </a:buClr>
              <a:buFont typeface="+mj-lt"/>
              <a:buAutoNum type="alphaUcPeriod"/>
            </a:pPr>
            <a:r>
              <a:rPr lang="en-US" sz="2400" dirty="0">
                <a:latin typeface="Calibri"/>
                <a:cs typeface="Calibri"/>
              </a:rPr>
              <a:t>Select the “+Add” button</a:t>
            </a:r>
            <a:endParaRPr lang="en-US" sz="2000" b="1" dirty="0">
              <a:solidFill>
                <a:srgbClr val="262626"/>
              </a:solidFill>
              <a:latin typeface="Calibri"/>
              <a:cs typeface="Calibri"/>
            </a:endParaRPr>
          </a:p>
        </p:txBody>
      </p:sp>
      <p:sp>
        <p:nvSpPr>
          <p:cNvPr id="11" name="TextBox 10">
            <a:extLst>
              <a:ext uri="{FF2B5EF4-FFF2-40B4-BE49-F238E27FC236}">
                <a16:creationId xmlns:a16="http://schemas.microsoft.com/office/drawing/2014/main" id="{C62A6A06-6D91-C34A-A761-3A0A12717C50}"/>
              </a:ext>
            </a:extLst>
          </p:cNvPr>
          <p:cNvSpPr txBox="1"/>
          <p:nvPr/>
        </p:nvSpPr>
        <p:spPr>
          <a:xfrm>
            <a:off x="2293489" y="3529148"/>
            <a:ext cx="346363"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A</a:t>
            </a:r>
          </a:p>
        </p:txBody>
      </p:sp>
      <p:sp>
        <p:nvSpPr>
          <p:cNvPr id="17" name="TextBox 16">
            <a:extLst>
              <a:ext uri="{FF2B5EF4-FFF2-40B4-BE49-F238E27FC236}">
                <a16:creationId xmlns:a16="http://schemas.microsoft.com/office/drawing/2014/main" id="{C07933AA-F7BB-4B4B-BB04-E32188CD23BA}"/>
              </a:ext>
            </a:extLst>
          </p:cNvPr>
          <p:cNvSpPr txBox="1"/>
          <p:nvPr/>
        </p:nvSpPr>
        <p:spPr>
          <a:xfrm>
            <a:off x="4450008" y="4178063"/>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B</a:t>
            </a:r>
          </a:p>
        </p:txBody>
      </p:sp>
      <p:sp>
        <p:nvSpPr>
          <p:cNvPr id="18" name="Oval 17">
            <a:extLst>
              <a:ext uri="{FF2B5EF4-FFF2-40B4-BE49-F238E27FC236}">
                <a16:creationId xmlns:a16="http://schemas.microsoft.com/office/drawing/2014/main" id="{111D9FD2-45B2-A74F-B624-5CFC5051B0AC}"/>
              </a:ext>
              <a:ext uri="{C183D7F6-B498-43B3-948B-1728B52AA6E4}">
                <adec:decorative xmlns:adec="http://schemas.microsoft.com/office/drawing/2017/decorative" val="1"/>
              </a:ext>
            </a:extLst>
          </p:cNvPr>
          <p:cNvSpPr/>
          <p:nvPr/>
        </p:nvSpPr>
        <p:spPr>
          <a:xfrm>
            <a:off x="2239765" y="3529148"/>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0D616FD-98D3-B449-9768-29B6894243A8}"/>
              </a:ext>
              <a:ext uri="{C183D7F6-B498-43B3-948B-1728B52AA6E4}">
                <adec:decorative xmlns:adec="http://schemas.microsoft.com/office/drawing/2017/decorative" val="1"/>
              </a:ext>
            </a:extLst>
          </p:cNvPr>
          <p:cNvSpPr/>
          <p:nvPr/>
        </p:nvSpPr>
        <p:spPr>
          <a:xfrm>
            <a:off x="4392364" y="4178063"/>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47A5670-79C1-D545-9A61-2F97F5F6AA10}"/>
              </a:ext>
            </a:extLst>
          </p:cNvPr>
          <p:cNvSpPr txBox="1"/>
          <p:nvPr/>
        </p:nvSpPr>
        <p:spPr>
          <a:xfrm>
            <a:off x="5104687" y="5997325"/>
            <a:ext cx="327826"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C</a:t>
            </a:r>
          </a:p>
        </p:txBody>
      </p:sp>
      <p:sp>
        <p:nvSpPr>
          <p:cNvPr id="22" name="Oval 21">
            <a:extLst>
              <a:ext uri="{FF2B5EF4-FFF2-40B4-BE49-F238E27FC236}">
                <a16:creationId xmlns:a16="http://schemas.microsoft.com/office/drawing/2014/main" id="{B62CBA54-5B24-5441-B817-790C8BB4CE20}"/>
              </a:ext>
              <a:ext uri="{C183D7F6-B498-43B3-948B-1728B52AA6E4}">
                <adec:decorative xmlns:adec="http://schemas.microsoft.com/office/drawing/2017/decorative" val="1"/>
              </a:ext>
            </a:extLst>
          </p:cNvPr>
          <p:cNvSpPr/>
          <p:nvPr/>
        </p:nvSpPr>
        <p:spPr>
          <a:xfrm>
            <a:off x="5047043" y="5995232"/>
            <a:ext cx="41002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65516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87646-611E-0545-BE1D-FF12981B642B}"/>
              </a:ext>
            </a:extLst>
          </p:cNvPr>
          <p:cNvSpPr txBox="1">
            <a:spLocks/>
          </p:cNvSpPr>
          <p:nvPr/>
        </p:nvSpPr>
        <p:spPr>
          <a:xfrm>
            <a:off x="838200" y="314529"/>
            <a:ext cx="10515600" cy="11264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F395F"/>
                </a:solidFill>
                <a:latin typeface="+mn-lt"/>
              </a:rPr>
              <a:t>Step 2: Processing—Matching Uploaded Case IDs with Current System Cases</a:t>
            </a:r>
          </a:p>
        </p:txBody>
      </p:sp>
      <p:pic>
        <p:nvPicPr>
          <p:cNvPr id="4" name="Picture 3" descr="Graphical user interface&#10;&#10;Description automatically generated">
            <a:extLst>
              <a:ext uri="{FF2B5EF4-FFF2-40B4-BE49-F238E27FC236}">
                <a16:creationId xmlns:a16="http://schemas.microsoft.com/office/drawing/2014/main" id="{7199BE27-07EE-EC47-BF2B-D03B3AA08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203" y="1999030"/>
            <a:ext cx="4344268" cy="3047723"/>
          </a:xfrm>
          <a:prstGeom prst="rect">
            <a:avLst/>
          </a:prstGeom>
          <a:ln w="3175">
            <a:solidFill>
              <a:schemeClr val="tx1"/>
            </a:solidFill>
          </a:ln>
        </p:spPr>
      </p:pic>
      <p:sp>
        <p:nvSpPr>
          <p:cNvPr id="5" name="TextBox 4">
            <a:extLst>
              <a:ext uri="{FF2B5EF4-FFF2-40B4-BE49-F238E27FC236}">
                <a16:creationId xmlns:a16="http://schemas.microsoft.com/office/drawing/2014/main" id="{8BB90591-E292-964E-A46C-7C672C8414D1}"/>
              </a:ext>
            </a:extLst>
          </p:cNvPr>
          <p:cNvSpPr txBox="1"/>
          <p:nvPr/>
        </p:nvSpPr>
        <p:spPr>
          <a:xfrm>
            <a:off x="5998514" y="1610550"/>
            <a:ext cx="507699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Clr>
                <a:srgbClr val="3F395F"/>
              </a:buClr>
            </a:pPr>
            <a:r>
              <a:rPr lang="en-US" sz="2800" dirty="0">
                <a:latin typeface="Calibri"/>
                <a:cs typeface="Calibri"/>
              </a:rPr>
              <a:t>After Step 1: Upload, MVPS processes the batch, as indicated on the Step 2: Processing column</a:t>
            </a:r>
          </a:p>
          <a:p>
            <a:pPr marL="342900" indent="-342900">
              <a:spcBef>
                <a:spcPts val="1200"/>
              </a:spcBef>
              <a:buClr>
                <a:srgbClr val="3F395F"/>
              </a:buClr>
              <a:buFont typeface="Arial" panose="020B0604020202020204" pitchFamily="34" charset="0"/>
              <a:buChar char="•"/>
            </a:pPr>
            <a:r>
              <a:rPr lang="en-US" sz="2400" dirty="0">
                <a:solidFill>
                  <a:srgbClr val="262626"/>
                </a:solidFill>
                <a:latin typeface="Calibri"/>
                <a:cs typeface="Calibri"/>
              </a:rPr>
              <a:t>You will see an MVPS-assigned Batch ID and your .csv file name</a:t>
            </a:r>
          </a:p>
          <a:p>
            <a:pPr marL="342900" indent="-342900">
              <a:spcBef>
                <a:spcPts val="1200"/>
              </a:spcBef>
              <a:buClr>
                <a:srgbClr val="3F395F"/>
              </a:buClr>
              <a:buFont typeface="Arial" panose="020B0604020202020204" pitchFamily="34" charset="0"/>
              <a:buChar char="•"/>
            </a:pPr>
            <a:r>
              <a:rPr lang="en-US" sz="2400" dirty="0">
                <a:cs typeface="Calibri"/>
              </a:rPr>
              <a:t>Depending on the size of your .csv file, it may take a while for the batch to process</a:t>
            </a:r>
          </a:p>
          <a:p>
            <a:pPr marL="342900" indent="-342900">
              <a:spcBef>
                <a:spcPts val="1200"/>
              </a:spcBef>
              <a:buClr>
                <a:srgbClr val="3F395F"/>
              </a:buClr>
              <a:buFont typeface="Arial" panose="020B0604020202020204" pitchFamily="34" charset="0"/>
              <a:buChar char="•"/>
            </a:pPr>
            <a:r>
              <a:rPr lang="en-US" sz="2400" dirty="0">
                <a:cs typeface="Calibri"/>
              </a:rPr>
              <a:t>No action is required by the user in this step</a:t>
            </a:r>
          </a:p>
          <a:p>
            <a:pPr marL="342900" indent="-342900">
              <a:spcBef>
                <a:spcPts val="1200"/>
              </a:spcBef>
              <a:buClr>
                <a:srgbClr val="3F395F"/>
              </a:buClr>
              <a:buFont typeface="Arial" panose="020B0604020202020204" pitchFamily="34" charset="0"/>
              <a:buChar char="•"/>
            </a:pPr>
            <a:endParaRPr lang="en-US" sz="2000" dirty="0">
              <a:solidFill>
                <a:srgbClr val="262626"/>
              </a:solidFill>
              <a:latin typeface="Calibri"/>
              <a:cs typeface="Calibri"/>
            </a:endParaRPr>
          </a:p>
        </p:txBody>
      </p:sp>
      <p:sp>
        <p:nvSpPr>
          <p:cNvPr id="2" name="Title 1">
            <a:extLst>
              <a:ext uri="{FF2B5EF4-FFF2-40B4-BE49-F238E27FC236}">
                <a16:creationId xmlns:a16="http://schemas.microsoft.com/office/drawing/2014/main" id="{07AA2775-4424-874F-AF55-E3B01FCD72D5}"/>
              </a:ext>
            </a:extLst>
          </p:cNvPr>
          <p:cNvSpPr>
            <a:spLocks noGrp="1"/>
          </p:cNvSpPr>
          <p:nvPr>
            <p:ph type="title" idx="4294967295"/>
          </p:nvPr>
        </p:nvSpPr>
        <p:spPr>
          <a:xfrm>
            <a:off x="838200" y="1336248"/>
            <a:ext cx="10515600" cy="1325563"/>
          </a:xfrm>
        </p:spPr>
        <p:txBody>
          <a:bodyPr>
            <a:normAutofit/>
          </a:bodyPr>
          <a:lstStyle/>
          <a:p>
            <a:r>
              <a:rPr lang="en-US" sz="800" dirty="0">
                <a:solidFill>
                  <a:schemeClr val="bg1"/>
                </a:solidFill>
              </a:rPr>
              <a:t>Step 2: Processing</a:t>
            </a:r>
          </a:p>
        </p:txBody>
      </p:sp>
    </p:spTree>
    <p:extLst>
      <p:ext uri="{BB962C8B-B14F-4D97-AF65-F5344CB8AC3E}">
        <p14:creationId xmlns:p14="http://schemas.microsoft.com/office/powerpoint/2010/main" val="11696412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1EA0FB30-E4C3-0344-AFFB-DD9EE38ED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021" y="1964783"/>
            <a:ext cx="6159500" cy="2984500"/>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377387"/>
            <a:ext cx="10515600" cy="1126487"/>
          </a:xfrm>
        </p:spPr>
        <p:txBody>
          <a:bodyPr/>
          <a:lstStyle/>
          <a:p>
            <a:r>
              <a:rPr lang="en-US" dirty="0">
                <a:solidFill>
                  <a:srgbClr val="3F395F"/>
                </a:solidFill>
              </a:rPr>
              <a:t>Step 3: Review—Most Recent Case ID Batches to be Reviewed and Marked</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98</a:t>
            </a:fld>
            <a:endParaRPr lang="en-US" dirty="0">
              <a:solidFill>
                <a:schemeClr val="tx1">
                  <a:tint val="75000"/>
                </a:schemeClr>
              </a:solidFill>
              <a:latin typeface="+mn-lt"/>
              <a:cs typeface="+mn-cs"/>
            </a:endParaRPr>
          </a:p>
        </p:txBody>
      </p:sp>
      <p:sp>
        <p:nvSpPr>
          <p:cNvPr id="12" name="TextBox 11">
            <a:extLst>
              <a:ext uri="{FF2B5EF4-FFF2-40B4-BE49-F238E27FC236}">
                <a16:creationId xmlns:a16="http://schemas.microsoft.com/office/drawing/2014/main" id="{E2CE1FE3-AB13-F64A-AE5E-16F7AEAC4167}"/>
              </a:ext>
            </a:extLst>
          </p:cNvPr>
          <p:cNvSpPr txBox="1"/>
          <p:nvPr/>
        </p:nvSpPr>
        <p:spPr>
          <a:xfrm>
            <a:off x="397565" y="1673694"/>
            <a:ext cx="49799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Clr>
                <a:srgbClr val="3F395F"/>
              </a:buClr>
            </a:pPr>
            <a:r>
              <a:rPr lang="en-US" sz="2800" dirty="0">
                <a:latin typeface="Calibri"/>
                <a:cs typeface="Calibri"/>
              </a:rPr>
              <a:t>After the batch finishes in Step 2: Processing, review the results on the Step 3: Review column</a:t>
            </a:r>
          </a:p>
          <a:p>
            <a:pPr marL="342900" indent="-342900">
              <a:spcBef>
                <a:spcPts val="1200"/>
              </a:spcBef>
              <a:buClr>
                <a:srgbClr val="3F395F"/>
              </a:buClr>
              <a:buFont typeface="Arial" panose="020B0604020202020204" pitchFamily="34" charset="0"/>
              <a:buChar char="•"/>
            </a:pPr>
            <a:r>
              <a:rPr lang="en-US" sz="2400" dirty="0">
                <a:latin typeface="Calibri"/>
                <a:cs typeface="Calibri"/>
              </a:rPr>
              <a:t>You will see the number of cases matched or not matched in the MVPS database</a:t>
            </a:r>
          </a:p>
          <a:p>
            <a:pPr marL="342900" indent="-342900">
              <a:spcBef>
                <a:spcPts val="1200"/>
              </a:spcBef>
              <a:buClr>
                <a:srgbClr val="3F395F"/>
              </a:buClr>
              <a:buFont typeface="Arial" panose="020B0604020202020204" pitchFamily="34" charset="0"/>
              <a:buChar char="•"/>
            </a:pPr>
            <a:r>
              <a:rPr lang="en-US" sz="2400" dirty="0">
                <a:latin typeface="Calibri"/>
                <a:cs typeface="Calibri"/>
              </a:rPr>
              <a:t>Select the “VIEW MATCHES” button for more information</a:t>
            </a:r>
          </a:p>
          <a:p>
            <a:pPr marL="342900" indent="-342900">
              <a:spcBef>
                <a:spcPts val="1200"/>
              </a:spcBef>
              <a:buClr>
                <a:srgbClr val="3F395F"/>
              </a:buClr>
              <a:buFont typeface="Arial" panose="020B0604020202020204" pitchFamily="34" charset="0"/>
              <a:buChar char="•"/>
            </a:pPr>
            <a:r>
              <a:rPr lang="en-US" sz="2400" dirty="0"/>
              <a:t>It is important to either mark cases for deletion or cancel the batch and not leave the batch “In Process.”</a:t>
            </a:r>
            <a:endParaRPr lang="en-US" sz="2400" dirty="0">
              <a:latin typeface="Calibri"/>
              <a:cs typeface="Calibri"/>
            </a:endParaRPr>
          </a:p>
        </p:txBody>
      </p:sp>
      <p:cxnSp>
        <p:nvCxnSpPr>
          <p:cNvPr id="20" name="Straight Arrow Connector 19">
            <a:extLst>
              <a:ext uri="{FF2B5EF4-FFF2-40B4-BE49-F238E27FC236}">
                <a16:creationId xmlns:a16="http://schemas.microsoft.com/office/drawing/2014/main" id="{156EDFEA-C69D-F145-B4E7-0917FD1388E1}"/>
              </a:ext>
              <a:ext uri="{C183D7F6-B498-43B3-948B-1728B52AA6E4}">
                <adec:decorative xmlns:adec="http://schemas.microsoft.com/office/drawing/2017/decorative" val="1"/>
              </a:ext>
            </a:extLst>
          </p:cNvPr>
          <p:cNvCxnSpPr>
            <a:cxnSpLocks/>
          </p:cNvCxnSpPr>
          <p:nvPr/>
        </p:nvCxnSpPr>
        <p:spPr>
          <a:xfrm flipH="1">
            <a:off x="6964066" y="4322746"/>
            <a:ext cx="549496" cy="14288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4141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0948357F-EEB5-1140-9BE9-98A5DBE5D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389" y="3763012"/>
            <a:ext cx="9750515" cy="2499821"/>
          </a:xfrm>
          <a:prstGeom prst="rect">
            <a:avLst/>
          </a:prstGeom>
          <a:ln w="3175">
            <a:solidFill>
              <a:schemeClr val="tx1"/>
            </a:solidFill>
          </a:ln>
        </p:spPr>
      </p:pic>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386370" y="145566"/>
            <a:ext cx="11353800" cy="1126487"/>
          </a:xfrm>
        </p:spPr>
        <p:txBody>
          <a:bodyPr/>
          <a:lstStyle/>
          <a:p>
            <a:r>
              <a:rPr lang="en-US" dirty="0">
                <a:solidFill>
                  <a:srgbClr val="3F395F"/>
                </a:solidFill>
              </a:rPr>
              <a:t>Step 4: Toggle between “MATCHES” and “UNMATCHED REQUESTS” to View Case IDs</a:t>
            </a:r>
          </a:p>
        </p:txBody>
      </p:sp>
      <p:sp>
        <p:nvSpPr>
          <p:cNvPr id="4" name="Slide Number Placeholder 2">
            <a:extLst>
              <a:ext uri="{FF2B5EF4-FFF2-40B4-BE49-F238E27FC236}">
                <a16:creationId xmlns:a16="http://schemas.microsoft.com/office/drawing/2014/main" id="{30183BFF-A23D-5A4A-BCEE-4C65E6A99C0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lvl1pPr>
              <a:defRPr>
                <a:solidFill>
                  <a:srgbClr val="002060"/>
                </a:solidFill>
                <a:latin typeface="Calibri" panose="020F0502020204030204" pitchFamily="34" charset="0"/>
                <a:cs typeface="Calibri" panose="020F0502020204030204" pitchFamily="34" charset="0"/>
              </a:defRPr>
            </a:lvl1pPr>
          </a:lstStyle>
          <a:p>
            <a:pPr>
              <a:spcAft>
                <a:spcPts val="600"/>
              </a:spcAft>
            </a:pPr>
            <a:fld id="{B1808B90-C856-4DD9-AE7E-B04D6EB9DAE8}" type="slidenum">
              <a:rPr lang="en-US" smtClean="0">
                <a:solidFill>
                  <a:schemeClr val="tx1">
                    <a:tint val="75000"/>
                  </a:schemeClr>
                </a:solidFill>
                <a:latin typeface="+mn-lt"/>
                <a:cs typeface="+mn-cs"/>
              </a:rPr>
              <a:pPr>
                <a:spcAft>
                  <a:spcPts val="600"/>
                </a:spcAft>
              </a:pPr>
              <a:t>99</a:t>
            </a:fld>
            <a:endParaRPr lang="en-US" dirty="0">
              <a:solidFill>
                <a:schemeClr val="tx1">
                  <a:tint val="75000"/>
                </a:schemeClr>
              </a:solidFill>
              <a:latin typeface="+mn-lt"/>
              <a:cs typeface="+mn-cs"/>
            </a:endParaRPr>
          </a:p>
        </p:txBody>
      </p:sp>
      <p:pic>
        <p:nvPicPr>
          <p:cNvPr id="8" name="Picture 7" descr="Graphical user interface, text, application, email&#10;&#10;Description automatically generated">
            <a:extLst>
              <a:ext uri="{FF2B5EF4-FFF2-40B4-BE49-F238E27FC236}">
                <a16:creationId xmlns:a16="http://schemas.microsoft.com/office/drawing/2014/main" id="{8C40AA41-7F24-574B-BF31-DA45EE80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96" y="1411967"/>
            <a:ext cx="10009710" cy="2735030"/>
          </a:xfrm>
          <a:prstGeom prst="rect">
            <a:avLst/>
          </a:prstGeom>
          <a:ln w="3175">
            <a:solidFill>
              <a:schemeClr val="tx1"/>
            </a:solidFill>
          </a:ln>
          <a:effectLst>
            <a:outerShdw blurRad="50800" dist="50800" dir="3600000" algn="ctr" rotWithShape="0">
              <a:schemeClr val="tx1">
                <a:lumMod val="50000"/>
                <a:lumOff val="50000"/>
              </a:schemeClr>
            </a:outerShdw>
          </a:effectLst>
        </p:spPr>
      </p:pic>
      <p:sp>
        <p:nvSpPr>
          <p:cNvPr id="11" name="Rectangle 10">
            <a:extLst>
              <a:ext uri="{FF2B5EF4-FFF2-40B4-BE49-F238E27FC236}">
                <a16:creationId xmlns:a16="http://schemas.microsoft.com/office/drawing/2014/main" id="{3EAD8CAE-F56D-944C-B22B-3AF1C72F2080}"/>
              </a:ext>
              <a:ext uri="{C183D7F6-B498-43B3-948B-1728B52AA6E4}">
                <adec:decorative xmlns:adec="http://schemas.microsoft.com/office/drawing/2017/decorative" val="1"/>
              </a:ext>
            </a:extLst>
          </p:cNvPr>
          <p:cNvSpPr/>
          <p:nvPr/>
        </p:nvSpPr>
        <p:spPr>
          <a:xfrm>
            <a:off x="9092485" y="1439479"/>
            <a:ext cx="1120461" cy="18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19D3B7-8176-7D44-B61A-5DD722AB9A4F}"/>
              </a:ext>
              <a:ext uri="{C183D7F6-B498-43B3-948B-1728B52AA6E4}">
                <adec:decorative xmlns:adec="http://schemas.microsoft.com/office/drawing/2017/decorative" val="1"/>
              </a:ext>
            </a:extLst>
          </p:cNvPr>
          <p:cNvSpPr/>
          <p:nvPr/>
        </p:nvSpPr>
        <p:spPr>
          <a:xfrm>
            <a:off x="10661560" y="3794166"/>
            <a:ext cx="1120461" cy="18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156EDFEA-C69D-F145-B4E7-0917FD1388E1}"/>
              </a:ext>
              <a:ext uri="{C183D7F6-B498-43B3-948B-1728B52AA6E4}">
                <adec:decorative xmlns:adec="http://schemas.microsoft.com/office/drawing/2017/decorative" val="1"/>
              </a:ext>
            </a:extLst>
          </p:cNvPr>
          <p:cNvCxnSpPr>
            <a:cxnSpLocks/>
          </p:cNvCxnSpPr>
          <p:nvPr/>
        </p:nvCxnSpPr>
        <p:spPr>
          <a:xfrm flipH="1">
            <a:off x="9092485" y="1459019"/>
            <a:ext cx="467050" cy="3763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FB05BC-0836-9C4B-9834-A48E55315737}"/>
              </a:ext>
              <a:ext uri="{C183D7F6-B498-43B3-948B-1728B52AA6E4}">
                <adec:decorative xmlns:adec="http://schemas.microsoft.com/office/drawing/2017/decorative" val="1"/>
              </a:ext>
            </a:extLst>
          </p:cNvPr>
          <p:cNvCxnSpPr>
            <a:cxnSpLocks/>
          </p:cNvCxnSpPr>
          <p:nvPr/>
        </p:nvCxnSpPr>
        <p:spPr>
          <a:xfrm flipH="1">
            <a:off x="11221790" y="3770684"/>
            <a:ext cx="467050" cy="3763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E5F62B2-247D-8544-97E4-87996D96C9DA}"/>
              </a:ext>
              <a:ext uri="{C183D7F6-B498-43B3-948B-1728B52AA6E4}">
                <adec:decorative xmlns:adec="http://schemas.microsoft.com/office/drawing/2017/decorative" val="1"/>
              </a:ext>
            </a:extLst>
          </p:cNvPr>
          <p:cNvSpPr/>
          <p:nvPr/>
        </p:nvSpPr>
        <p:spPr>
          <a:xfrm>
            <a:off x="10342302" y="4101907"/>
            <a:ext cx="1540565" cy="3677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07399C9-5258-7C48-B00A-FA1A76492707}"/>
              </a:ext>
              <a:ext uri="{C183D7F6-B498-43B3-948B-1728B52AA6E4}">
                <adec:decorative xmlns:adec="http://schemas.microsoft.com/office/drawing/2017/decorative" val="1"/>
              </a:ext>
            </a:extLst>
          </p:cNvPr>
          <p:cNvSpPr/>
          <p:nvPr/>
        </p:nvSpPr>
        <p:spPr>
          <a:xfrm>
            <a:off x="8750367" y="1775941"/>
            <a:ext cx="1540565" cy="3677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1512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96541B1DEA4B4F84A16F8DFCC22A57" ma:contentTypeVersion="6" ma:contentTypeDescription="Create a new document." ma:contentTypeScope="" ma:versionID="f41a6f946288360cc49c6ba8d143da92">
  <xsd:schema xmlns:xsd="http://www.w3.org/2001/XMLSchema" xmlns:xs="http://www.w3.org/2001/XMLSchema" xmlns:p="http://schemas.microsoft.com/office/2006/metadata/properties" xmlns:ns3="101ab016-77f8-4a4e-890e-620eb8dba109" targetNamespace="http://schemas.microsoft.com/office/2006/metadata/properties" ma:root="true" ma:fieldsID="204bb42b5a6b6e02db9d05f320373b04" ns3:_="">
    <xsd:import namespace="101ab016-77f8-4a4e-890e-620eb8dba10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b016-77f8-4a4e-890e-620eb8dba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E93401-3836-45C0-BABD-9D1C9D69DD94}">
  <ds:schemaRefs>
    <ds:schemaRef ds:uri="http://schemas.microsoft.com/sharepoint/v3/contenttype/forms"/>
  </ds:schemaRefs>
</ds:datastoreItem>
</file>

<file path=customXml/itemProps2.xml><?xml version="1.0" encoding="utf-8"?>
<ds:datastoreItem xmlns:ds="http://schemas.openxmlformats.org/officeDocument/2006/customXml" ds:itemID="{5F4AF13D-DDE1-47B9-A3CF-79959320249B}">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openxmlformats.org/package/2006/metadata/core-properties"/>
    <ds:schemaRef ds:uri="http://schemas.microsoft.com/office/infopath/2007/PartnerControls"/>
    <ds:schemaRef ds:uri="101ab016-77f8-4a4e-890e-620eb8dba109"/>
    <ds:schemaRef ds:uri="http://purl.org/dc/dcmitype/"/>
  </ds:schemaRefs>
</ds:datastoreItem>
</file>

<file path=customXml/itemProps3.xml><?xml version="1.0" encoding="utf-8"?>
<ds:datastoreItem xmlns:ds="http://schemas.openxmlformats.org/officeDocument/2006/customXml" ds:itemID="{6D187C5C-8603-4958-B4E2-EF65DCF63E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ab016-77f8-4a4e-890e-620eb8dba1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416</TotalTime>
  <Words>5560</Words>
  <Application>Microsoft Office PowerPoint</Application>
  <PresentationFormat>Widescreen</PresentationFormat>
  <Paragraphs>772</Paragraphs>
  <Slides>117</Slides>
  <Notes>55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117</vt:i4>
      </vt:variant>
    </vt:vector>
  </HeadingPairs>
  <TitlesOfParts>
    <vt:vector size="125" baseType="lpstr">
      <vt:lpstr>Arial</vt:lpstr>
      <vt:lpstr>Calibri</vt:lpstr>
      <vt:lpstr>Calibri Light</vt:lpstr>
      <vt:lpstr>Courier New</vt:lpstr>
      <vt:lpstr>Myriad Web Pro</vt:lpstr>
      <vt:lpstr>Wingdings</vt:lpstr>
      <vt:lpstr>Office Theme</vt:lpstr>
      <vt:lpstr>1_Office Theme</vt:lpstr>
      <vt:lpstr>Special Session: National Notifiable Diseases Surveillance System (NNDSS) eSHARE August Webinar  </vt:lpstr>
      <vt:lpstr>Agenda</vt:lpstr>
      <vt:lpstr>NNDSS Updates and Announcements</vt:lpstr>
      <vt:lpstr>COVID-19 HL7 Data Implementation In-Progress Status, 8/10/21</vt:lpstr>
      <vt:lpstr>Reminder: COVID-19 Message Mapping Guide</vt:lpstr>
      <vt:lpstr>New NNDSS Data Processing and MVPS Enhancements</vt:lpstr>
      <vt:lpstr>Topics</vt:lpstr>
      <vt:lpstr>MVPS Will Process All NNDSS Data Streams</vt:lpstr>
      <vt:lpstr>How Will MVPS Be Used?</vt:lpstr>
      <vt:lpstr>Rollout for MVPS Enhancements</vt:lpstr>
      <vt:lpstr>Additional People May Need Access to MVPS</vt:lpstr>
      <vt:lpstr>How to Log into the MVPS Portal</vt:lpstr>
      <vt:lpstr>Select MVPS Link</vt:lpstr>
      <vt:lpstr>Navigating the MVPS Portal (Demo)</vt:lpstr>
      <vt:lpstr>Important Activities for Jurisdiction Users</vt:lpstr>
      <vt:lpstr>Recognize the MVPS Portal Framework</vt:lpstr>
      <vt:lpstr>Use the Top Navigation Bar Features</vt:lpstr>
      <vt:lpstr>View User Role(s), Access and Permissions, and Settings</vt:lpstr>
      <vt:lpstr>Links on the Left Menu Bar </vt:lpstr>
      <vt:lpstr>Use Filters to Customize Search Results</vt:lpstr>
      <vt:lpstr>Use “Types” to Filter Search Results by Case Notification Format</vt:lpstr>
      <vt:lpstr>Use “Categories” to Filter Search Results by a Set of Conditions</vt:lpstr>
      <vt:lpstr>How MVPS Associates Conditions to Categories</vt:lpstr>
      <vt:lpstr>Menu Links Accessible by All Users*</vt:lpstr>
      <vt:lpstr>Use the Left Menu Bar to Navigate to the Dashboard Home Page (or Click “MVPS” on the Top Left)</vt:lpstr>
      <vt:lpstr>View Recent Message Activity on the Dashboard Home Page </vt:lpstr>
      <vt:lpstr>View Message Counts by Condition on the Message Transaction Table (Dashboard Home Page cont.)</vt:lpstr>
      <vt:lpstr>On the Message Transaction Table, Click Any Box to View a List of Messages for the Parameter (Column, Row)</vt:lpstr>
      <vt:lpstr>On the Messages page, a List of Messages for the Parameters Selected Will Display</vt:lpstr>
      <vt:lpstr>Use the Left Menu Bar to Navigate to the Messages Page</vt:lpstr>
      <vt:lpstr>View Recent Message Activity on the Messages Page</vt:lpstr>
      <vt:lpstr>Click the Error(s) Column Heading to Sort Messages by Number of Errors</vt:lpstr>
      <vt:lpstr>Click the Warning(s) Column Heading to Sort Messages by Number of Warnings</vt:lpstr>
      <vt:lpstr>Select the “VIEW” Button to View More Information about a Message</vt:lpstr>
      <vt:lpstr>Next, the Message Properties Window Will Display</vt:lpstr>
      <vt:lpstr>Select the “VIEW CASE” Button to View More Information about the Case</vt:lpstr>
      <vt:lpstr>Next, the Case Properties Window Will Display</vt:lpstr>
      <vt:lpstr>On the Case Properties Window, View the Message History for the Case</vt:lpstr>
      <vt:lpstr>Use the Left Menu Bar to Navigate to the Errors &amp; Warnings Page</vt:lpstr>
      <vt:lpstr>What is an Error or Warning?</vt:lpstr>
      <vt:lpstr>Difference between an Error and Warning</vt:lpstr>
      <vt:lpstr>View the Data by Errors or Warnings across All Conditions on the Errors &amp; Warnings Page</vt:lpstr>
      <vt:lpstr>Select the “VIEW” Button next to an Error or Warning to View More Information</vt:lpstr>
      <vt:lpstr>Next, a List of all Messages for the Error or Warning Will Display</vt:lpstr>
      <vt:lpstr>Select the “VIEW” Button next to a Message to View More Information</vt:lpstr>
      <vt:lpstr>Next, Message Details on the Message Properties Window Will Display, including the Error Description</vt:lpstr>
      <vt:lpstr>Use Filters to View Errored Messages or Cases in Search Results on other Pages in the MVPS Portal</vt:lpstr>
      <vt:lpstr>Use the Left Menu Bar to Navigate to Cases, then Select the Summary Page</vt:lpstr>
      <vt:lpstr>View Case Counts by Condition on the  Case Summary Page</vt:lpstr>
      <vt:lpstr>Review Case Counts by Case Processing Status</vt:lpstr>
      <vt:lpstr>Review Case Counts by Case Classification Status</vt:lpstr>
      <vt:lpstr>Review Case Counts by Case Classification Status (cont.)</vt:lpstr>
      <vt:lpstr>Click any Box on the Case Summary Table to View a List of Cases for the Parameters (Column/Row) </vt:lpstr>
      <vt:lpstr>Next, a List of Cases on the Case Listings Page for the Parameters Selected Will Display</vt:lpstr>
      <vt:lpstr>Next, the Case Properties Window Will Display, which shows the History of Message Transactions for the Case</vt:lpstr>
      <vt:lpstr>Use the Left Menu Bar to Navigate to Cases, then Select the Listings Page</vt:lpstr>
      <vt:lpstr>View Case Activity (Listed by Case ID) on the Case Listings Page</vt:lpstr>
      <vt:lpstr>Select the “VIEW” Button next to a Case to View More Information</vt:lpstr>
      <vt:lpstr>Next, Case Details on the Case Properties Window Will Display</vt:lpstr>
      <vt:lpstr>Click the “VIEW” Button next to a Message to View More Information</vt:lpstr>
      <vt:lpstr>Next, Message Details on the Message Properties Window Will Display</vt:lpstr>
      <vt:lpstr>Select the “VIEW CASE” Button to Return to the       Case Properties Window</vt:lpstr>
      <vt:lpstr>To Close the Window and Return to the Case Listings Page, Click the “CLOSE” Button or Click Outside the Window</vt:lpstr>
      <vt:lpstr>For More Information about  “Navigating the MVPS Portal”</vt:lpstr>
      <vt:lpstr>Changes to NETSS YTD File Processing</vt:lpstr>
      <vt:lpstr>Submitting NETSS Files</vt:lpstr>
      <vt:lpstr>Automated Processing of NETSS YTD Files*</vt:lpstr>
      <vt:lpstr>NETSS YTD Processing Uses Event Codes Present in the File</vt:lpstr>
      <vt:lpstr>NETSS YTD Processing Cannot Delete All Cases for an Event Code</vt:lpstr>
      <vt:lpstr>Troubleshooting NETSS YTD Files</vt:lpstr>
      <vt:lpstr>MVPS Portal Display for a Case Deleted as a Result of NETSS YTD File Processing </vt:lpstr>
      <vt:lpstr>Next, the Case Properties Window Will Display </vt:lpstr>
      <vt:lpstr>Next, the Message Properties Window Will Display </vt:lpstr>
      <vt:lpstr>New Low Incidence Case Verification</vt:lpstr>
      <vt:lpstr>Overview of Low-Incidence Case Verification</vt:lpstr>
      <vt:lpstr>MVPS Will Apply Criteria for Low-Incidence Case Verification</vt:lpstr>
      <vt:lpstr>New Process to Verify a Low-Incidence Case</vt:lpstr>
      <vt:lpstr>Step 1: Find the Low Incidences Menu Link*</vt:lpstr>
      <vt:lpstr>Step 2: Filter to Find a Low-Incidence Case to Verify</vt:lpstr>
      <vt:lpstr>Step 3: Provide a Verification Response</vt:lpstr>
      <vt:lpstr>Step 4: Use Pop-up Window to Indicate Verification Status</vt:lpstr>
      <vt:lpstr>Step 4a: Case Under Investigation Response</vt:lpstr>
      <vt:lpstr>Step 4b: Case Do Not Publish Response</vt:lpstr>
      <vt:lpstr>Step 4c: Case Approval Response</vt:lpstr>
      <vt:lpstr>Additional Features on the Low Incidences Page</vt:lpstr>
      <vt:lpstr>Verification Response Decisions</vt:lpstr>
      <vt:lpstr>New Case Deletion Functionality</vt:lpstr>
      <vt:lpstr>Delete Cases through the MVPS Portal only if No Other Options are Available</vt:lpstr>
      <vt:lpstr>Select the Delete a Case Menu Link*</vt:lpstr>
      <vt:lpstr>Use the Case Finder Link to Delete One or More Cases</vt:lpstr>
      <vt:lpstr>Step 1: On the Case Finder page, Find Case(s) for Deletion by Case ID</vt:lpstr>
      <vt:lpstr>Step 2: Indicate Case(s) for Deletion</vt:lpstr>
      <vt:lpstr>Step 3: Confirm Case(s) to be Deleted</vt:lpstr>
      <vt:lpstr>Use the Batch Upload Link to Delete a Group of Cases</vt:lpstr>
      <vt:lpstr>Create a .csv File for Batch Deletion</vt:lpstr>
      <vt:lpstr>Step 1: Upload—Upload Your Batch to Get Started</vt:lpstr>
      <vt:lpstr>Step 2: Processing</vt:lpstr>
      <vt:lpstr>Step 3: Review—Most Recent Case ID Batches to be Reviewed and Marked</vt:lpstr>
      <vt:lpstr>Step 4: Toggle between “MATCHES” and “UNMATCHED REQUESTS” to View Case IDs</vt:lpstr>
      <vt:lpstr>Step 5a: Select the “MARK ALL” Button to Mark Matched Cases for Deletion</vt:lpstr>
      <vt:lpstr>Step 5a (cont.): Confirm Case(s) to be Deleted</vt:lpstr>
      <vt:lpstr>Step 5b: Select the “CANCEL BATCH“ Button to Cancel the Batch</vt:lpstr>
      <vt:lpstr>Step 5b (cont.): Confirm the Batch Cancellation</vt:lpstr>
      <vt:lpstr>Use the Activity Link to Check the Deletion Status of Cases</vt:lpstr>
      <vt:lpstr>Step 1: View Cases Submitted for Deletion</vt:lpstr>
      <vt:lpstr>Step 2: View Matched Cases </vt:lpstr>
      <vt:lpstr>Next, the Case Properties Window Will Display </vt:lpstr>
      <vt:lpstr>Next, the Message Properties Window Will Display </vt:lpstr>
      <vt:lpstr>MVPS User Roles &amp; Management</vt:lpstr>
      <vt:lpstr>MVPS Jurisdiction Roles and Responsibilities</vt:lpstr>
      <vt:lpstr>New User Management Features in the MVPS Portal</vt:lpstr>
      <vt:lpstr>Enable Access to New Functionality</vt:lpstr>
      <vt:lpstr>Enable Access to New Functionality (cont.)</vt:lpstr>
      <vt:lpstr>Check User Role(s), Access and Permissions, and Settings</vt:lpstr>
      <vt:lpstr>User Roles and Default Permissions in the MVPS Portal</vt:lpstr>
      <vt:lpstr>Questions?</vt:lpstr>
      <vt:lpstr>Next NNDSS eSHARE: August 24, 2021, 3:00 PM – 4:00 PM EDT</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August 2021</dc:title>
  <dc:subject>Special Session: National Notifiable Diseases Surveillance System (NNDSS) eSHARE August Webinar</dc:subject>
  <dc:creator>CDC</dc:creator>
  <cp:keywords>eSHARE, NNDSS, National Notifiable Diseases Surveillance System, Data Reconciliation, Routine Surveillance, Case Notification Activities, Line List, NNDSS Data Reconciliation, Tables for National Notifiable Infectious Diseases, Data Processing, MVPS, Message, Validation,Provisioning, and Processing System, NETSS, National Electronic Telecommunication System for Surveillance, Year to Date, YTD, Message Properties, Case Properties, Low-Incidence, Case verification process, Case deletion functionality, batch upload, csv file, activity link, system cases, MVPS user roles, data manager, access, errors, warnings, legacy, data streams, NEDSS Based System, NBS, NBS Master Message, Health Level 7, HL7 data, files processing, automated processing, MMWR Year, Event Codes, MVPS Portal, SAMS, Secure Access Management Services, SAMS SDX, Secure Data Exchange</cp:keywords>
  <cp:lastModifiedBy>Laspina, Michael (CDC/DDPHSS/CSELS/DHIS)</cp:lastModifiedBy>
  <cp:revision>21</cp:revision>
  <dcterms:created xsi:type="dcterms:W3CDTF">2021-04-27T17:41:47Z</dcterms:created>
  <dcterms:modified xsi:type="dcterms:W3CDTF">2021-08-12T17:20:06Z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2021-07-12T15:15:58Z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df4698a7-ed6e-4ed3-b81e-23c469aa68e1</vt:lpwstr>
  </property>
  <property fmtid="{D5CDD505-2E9C-101B-9397-08002B2CF9AE}" pid="8" name="MSIP_Label_7b94a7b8-f06c-4dfe-bdcc-9b548fd58c31_ContentBits">
    <vt:lpwstr>0</vt:lpwstr>
  </property>
  <property fmtid="{D5CDD505-2E9C-101B-9397-08002B2CF9AE}" pid="9" name="ContentTypeId">
    <vt:lpwstr>0x0101000E96541B1DEA4B4F84A16F8DFCC22A57</vt:lpwstr>
  </property>
</Properties>
</file>