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4"/>
    <p:sldMasterId id="2147484074" r:id="rId5"/>
    <p:sldMasterId id="2147484204" r:id="rId6"/>
    <p:sldMasterId id="2147484238" r:id="rId7"/>
    <p:sldMasterId id="2147484249" r:id="rId8"/>
    <p:sldMasterId id="2147484258" r:id="rId9"/>
    <p:sldMasterId id="2147484266" r:id="rId10"/>
    <p:sldMasterId id="2147484272" r:id="rId11"/>
    <p:sldMasterId id="2147484278" r:id="rId12"/>
    <p:sldMasterId id="2147484283" r:id="rId13"/>
    <p:sldMasterId id="2147484288" r:id="rId14"/>
    <p:sldMasterId id="2147484301" r:id="rId15"/>
  </p:sldMasterIdLst>
  <p:notesMasterIdLst>
    <p:notesMasterId r:id="rId60"/>
  </p:notesMasterIdLst>
  <p:handoutMasterIdLst>
    <p:handoutMasterId r:id="rId61"/>
  </p:handoutMasterIdLst>
  <p:sldIdLst>
    <p:sldId id="4620" r:id="rId16"/>
    <p:sldId id="4605" r:id="rId17"/>
    <p:sldId id="831" r:id="rId18"/>
    <p:sldId id="4686" r:id="rId19"/>
    <p:sldId id="4687" r:id="rId20"/>
    <p:sldId id="4652" r:id="rId21"/>
    <p:sldId id="313" r:id="rId22"/>
    <p:sldId id="4653" r:id="rId23"/>
    <p:sldId id="4612" r:id="rId24"/>
    <p:sldId id="4659" r:id="rId25"/>
    <p:sldId id="4658" r:id="rId26"/>
    <p:sldId id="4660" r:id="rId27"/>
    <p:sldId id="4689" r:id="rId28"/>
    <p:sldId id="4662" r:id="rId29"/>
    <p:sldId id="4663" r:id="rId30"/>
    <p:sldId id="4664" r:id="rId31"/>
    <p:sldId id="4665" r:id="rId32"/>
    <p:sldId id="4666" r:id="rId33"/>
    <p:sldId id="4667" r:id="rId34"/>
    <p:sldId id="4651" r:id="rId35"/>
    <p:sldId id="325" r:id="rId36"/>
    <p:sldId id="326" r:id="rId37"/>
    <p:sldId id="4668" r:id="rId38"/>
    <p:sldId id="4669" r:id="rId39"/>
    <p:sldId id="4670" r:id="rId40"/>
    <p:sldId id="4671" r:id="rId41"/>
    <p:sldId id="4672" r:id="rId42"/>
    <p:sldId id="4673" r:id="rId43"/>
    <p:sldId id="4674" r:id="rId44"/>
    <p:sldId id="319" r:id="rId45"/>
    <p:sldId id="4675" r:id="rId46"/>
    <p:sldId id="4676" r:id="rId47"/>
    <p:sldId id="4688" r:id="rId48"/>
    <p:sldId id="4678" r:id="rId49"/>
    <p:sldId id="4691" r:id="rId50"/>
    <p:sldId id="4680" r:id="rId51"/>
    <p:sldId id="316" r:id="rId52"/>
    <p:sldId id="4681" r:id="rId53"/>
    <p:sldId id="4690" r:id="rId54"/>
    <p:sldId id="4683" r:id="rId55"/>
    <p:sldId id="4684" r:id="rId56"/>
    <p:sldId id="4685" r:id="rId57"/>
    <p:sldId id="323" r:id="rId58"/>
    <p:sldId id="912"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64"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47"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 id="14" name="Johnston, Sara (CDC/DDPHSS/CSELS/DHIS)" initials="JS(" lastIdx="11" clrIdx="13">
    <p:extLst>
      <p:ext uri="{19B8F6BF-5375-455C-9EA6-DF929625EA0E}">
        <p15:presenceInfo xmlns:p15="http://schemas.microsoft.com/office/powerpoint/2012/main" userId="S::vqg0@cdc.gov::bd0c3462-f13f-4b10-85a9-b365bf88e3bf" providerId="AD"/>
      </p:ext>
    </p:extLst>
  </p:cmAuthor>
  <p:cmAuthor id="15" name="Bastin, Lisa H. (CDC/DDPHSS/CSELS/DHIS)" initials="BLH(" lastIdx="10" clrIdx="14">
    <p:extLst>
      <p:ext uri="{19B8F6BF-5375-455C-9EA6-DF929625EA0E}">
        <p15:presenceInfo xmlns:p15="http://schemas.microsoft.com/office/powerpoint/2012/main" userId="S::gnh1@cdc.gov::6fdd4b8c-193e-4084-8c4c-6d1bdda0752a" providerId="AD"/>
      </p:ext>
    </p:extLst>
  </p:cmAuthor>
  <p:cmAuthor id="16" name="Headley, Tanya (CDC/NIOSH/OD)" initials="HT(" lastIdx="4" clrIdx="15">
    <p:extLst>
      <p:ext uri="{19B8F6BF-5375-455C-9EA6-DF929625EA0E}">
        <p15:presenceInfo xmlns:p15="http://schemas.microsoft.com/office/powerpoint/2012/main" userId="S::tfh4@cdc.gov::17e00185-d4e2-4678-9c92-b02643d07a7f" providerId="AD"/>
      </p:ext>
    </p:extLst>
  </p:cmAuthor>
  <p:cmAuthor id="17" name="ADS-afh0" initials="AFH" lastIdx="12" clrIdx="16">
    <p:extLst>
      <p:ext uri="{19B8F6BF-5375-455C-9EA6-DF929625EA0E}">
        <p15:presenceInfo xmlns:p15="http://schemas.microsoft.com/office/powerpoint/2012/main" userId="ADS-afh0" providerId="None"/>
      </p:ext>
    </p:extLst>
  </p:cmAuthor>
  <p:cmAuthor id="18" name="Karen Carter" initials="" lastIdx="5" clrIdx="17"/>
  <p:cmAuthor id="19" name="Karen Carter" initials="KC" lastIdx="2" clrIdx="18">
    <p:extLst>
      <p:ext uri="{19B8F6BF-5375-455C-9EA6-DF929625EA0E}">
        <p15:presenceInfo xmlns:p15="http://schemas.microsoft.com/office/powerpoint/2012/main" userId="c9d4980b7e5c8f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D"/>
    <a:srgbClr val="005DAB"/>
    <a:srgbClr val="FFFFFF"/>
    <a:srgbClr val="262626"/>
    <a:srgbClr val="424242"/>
    <a:srgbClr val="3A4A58"/>
    <a:srgbClr val="3737FF"/>
    <a:srgbClr val="000000"/>
    <a:srgbClr val="D2DEEF"/>
    <a:srgbClr val="008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12" autoAdjust="0"/>
  </p:normalViewPr>
  <p:slideViewPr>
    <p:cSldViewPr snapToGrid="0">
      <p:cViewPr varScale="1">
        <p:scale>
          <a:sx n="43" d="100"/>
          <a:sy n="43" d="100"/>
        </p:scale>
        <p:origin x="1320"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61" d="100"/>
          <a:sy n="61" d="100"/>
        </p:scale>
        <p:origin x="321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5/21/2021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5/21/2021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51986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01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2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7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401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59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42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94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16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7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67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377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412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2192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212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669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472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931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73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8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84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0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701040" y="4473893"/>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FF0000"/>
              </a:buClr>
              <a:buSzPts val="1400"/>
              <a:buFont typeface="Calibri"/>
              <a:buNone/>
            </a:pPr>
            <a:endParaRPr dirty="0">
              <a:solidFill>
                <a:srgbClr val="000000"/>
              </a:solidFill>
            </a:endParaRPr>
          </a:p>
        </p:txBody>
      </p:sp>
      <p:sp>
        <p:nvSpPr>
          <p:cNvPr id="117" name="Google Shape;117;p12: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65608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98888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45233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27535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44184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15667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229180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772405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424674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68003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79498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70820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6695691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03180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488962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513919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5954148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12"/>
        <p:cNvGrpSpPr/>
        <p:nvPr/>
      </p:nvGrpSpPr>
      <p:grpSpPr>
        <a:xfrm>
          <a:off x="0" y="0"/>
          <a:ext cx="0" cy="0"/>
          <a:chOff x="0" y="0"/>
          <a:chExt cx="0" cy="0"/>
        </a:xfrm>
      </p:grpSpPr>
      <p:sp>
        <p:nvSpPr>
          <p:cNvPr id="13" name="Google Shape;13;gc4ab1a4c97_0_53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4" name="Google Shape;14;gc4ab1a4c97_0_537"/>
          <p:cNvSpPr txBox="1">
            <a:spLocks noGrp="1"/>
          </p:cNvSpPr>
          <p:nvPr>
            <p:ph type="body" idx="1"/>
          </p:nvPr>
        </p:nvSpPr>
        <p:spPr>
          <a:xfrm>
            <a:off x="609600" y="1545167"/>
            <a:ext cx="10972800" cy="4455600"/>
          </a:xfrm>
          <a:prstGeom prst="rect">
            <a:avLst/>
          </a:prstGeom>
          <a:noFill/>
          <a:ln>
            <a:noFill/>
          </a:ln>
        </p:spPr>
        <p:txBody>
          <a:bodyPr spcFirstLastPara="1" wrap="square" lIns="91425" tIns="45700" rIns="91425" bIns="45700" anchor="t" anchorCtr="0">
            <a:noAutofit/>
          </a:bodyPr>
          <a:lstStyle>
            <a:lvl1pPr marL="457200" lvl="0" indent="-397954" algn="l" rtl="0">
              <a:lnSpc>
                <a:spcPct val="100000"/>
              </a:lnSpc>
              <a:spcBef>
                <a:spcPts val="533"/>
              </a:spcBef>
              <a:spcAft>
                <a:spcPts val="0"/>
              </a:spcAft>
              <a:buClr>
                <a:srgbClr val="0088B7"/>
              </a:buClr>
              <a:buSzPts val="2667"/>
              <a:buFont typeface="Noto Sans Symbols"/>
              <a:buChar char="▪"/>
              <a:defRPr sz="2667">
                <a:solidFill>
                  <a:srgbClr val="00213D"/>
                </a:solidFill>
              </a:defRPr>
            </a:lvl1pPr>
            <a:lvl2pPr marL="914400" lvl="1" indent="-397954" algn="l" rtl="0">
              <a:lnSpc>
                <a:spcPct val="100000"/>
              </a:lnSpc>
              <a:spcBef>
                <a:spcPts val="533"/>
              </a:spcBef>
              <a:spcAft>
                <a:spcPts val="0"/>
              </a:spcAft>
              <a:buClr>
                <a:srgbClr val="3D6C2A"/>
              </a:buClr>
              <a:buSzPts val="2667"/>
              <a:buChar char="–"/>
              <a:defRPr sz="2667">
                <a:solidFill>
                  <a:srgbClr val="00213D"/>
                </a:solidFill>
              </a:defRPr>
            </a:lvl2pPr>
            <a:lvl3pPr marL="1371600" lvl="2" indent="-397954" algn="l" rtl="0">
              <a:lnSpc>
                <a:spcPct val="100000"/>
              </a:lnSpc>
              <a:spcBef>
                <a:spcPts val="533"/>
              </a:spcBef>
              <a:spcAft>
                <a:spcPts val="0"/>
              </a:spcAft>
              <a:buClr>
                <a:srgbClr val="7A003C"/>
              </a:buClr>
              <a:buSzPts val="2667"/>
              <a:buChar char="•"/>
              <a:defRPr sz="2667">
                <a:solidFill>
                  <a:srgbClr val="00213D"/>
                </a:solidFill>
              </a:defRPr>
            </a:lvl3pPr>
            <a:lvl4pPr marL="1828800" lvl="3" indent="-397954" algn="l" rtl="0">
              <a:lnSpc>
                <a:spcPct val="100000"/>
              </a:lnSpc>
              <a:spcBef>
                <a:spcPts val="533"/>
              </a:spcBef>
              <a:spcAft>
                <a:spcPts val="0"/>
              </a:spcAft>
              <a:buClr>
                <a:srgbClr val="5F5F5F"/>
              </a:buClr>
              <a:buSzPts val="2667"/>
              <a:buChar char="–"/>
              <a:defRPr sz="2667">
                <a:solidFill>
                  <a:srgbClr val="5F5F5F"/>
                </a:solidFill>
              </a:defRPr>
            </a:lvl4pPr>
            <a:lvl5pPr marL="2286000" lvl="4" indent="-397954" algn="l" rtl="0">
              <a:lnSpc>
                <a:spcPct val="100000"/>
              </a:lnSpc>
              <a:spcBef>
                <a:spcPts val="533"/>
              </a:spcBef>
              <a:spcAft>
                <a:spcPts val="0"/>
              </a:spcAft>
              <a:buClr>
                <a:srgbClr val="5F5F5F"/>
              </a:buClr>
              <a:buSzPts val="2667"/>
              <a:buChar char="»"/>
              <a:defRPr sz="2667">
                <a:solidFill>
                  <a:srgbClr val="5F5F5F"/>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15" name="Google Shape;15;gc4ab1a4c97_0_537"/>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6" name="Slide Number Placeholder 1">
            <a:extLst>
              <a:ext uri="{FF2B5EF4-FFF2-40B4-BE49-F238E27FC236}">
                <a16:creationId xmlns:a16="http://schemas.microsoft.com/office/drawing/2014/main" id="{976830E9-ED8F-4424-91F5-F59DBA33913D}"/>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291111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_CSELS">
  <p:cSld name="TITLE_CSELS">
    <p:bg>
      <p:bgPr>
        <a:solidFill>
          <a:schemeClr val="lt2"/>
        </a:solidFill>
        <a:effectLst/>
      </p:bgPr>
    </p:bg>
    <p:spTree>
      <p:nvGrpSpPr>
        <p:cNvPr id="1" name="Shape 17"/>
        <p:cNvGrpSpPr/>
        <p:nvPr/>
      </p:nvGrpSpPr>
      <p:grpSpPr>
        <a:xfrm>
          <a:off x="0" y="0"/>
          <a:ext cx="0" cy="0"/>
          <a:chOff x="0" y="0"/>
          <a:chExt cx="0" cy="0"/>
        </a:xfrm>
      </p:grpSpPr>
      <p:pic>
        <p:nvPicPr>
          <p:cNvPr id="18" name="Google Shape;18;gc4ab1a4c97_0_542"/>
          <p:cNvPicPr preferRelativeResize="0"/>
          <p:nvPr/>
        </p:nvPicPr>
        <p:blipFill rotWithShape="1">
          <a:blip r:embed="rId2">
            <a:alphaModFix/>
          </a:blip>
          <a:srcRect b="14192"/>
          <a:stretch/>
        </p:blipFill>
        <p:spPr>
          <a:xfrm>
            <a:off x="0" y="-4314"/>
            <a:ext cx="12191999" cy="1223515"/>
          </a:xfrm>
          <a:prstGeom prst="rect">
            <a:avLst/>
          </a:prstGeom>
          <a:noFill/>
          <a:ln>
            <a:noFill/>
          </a:ln>
        </p:spPr>
      </p:pic>
      <p:sp>
        <p:nvSpPr>
          <p:cNvPr id="19" name="Google Shape;19;gc4ab1a4c97_0_542"/>
          <p:cNvSpPr txBox="1">
            <a:spLocks noGrp="1"/>
          </p:cNvSpPr>
          <p:nvPr>
            <p:ph type="title"/>
          </p:nvPr>
        </p:nvSpPr>
        <p:spPr>
          <a:xfrm>
            <a:off x="609600" y="1386071"/>
            <a:ext cx="10972800" cy="1155900"/>
          </a:xfrm>
          <a:prstGeom prst="rect">
            <a:avLst/>
          </a:prstGeom>
          <a:noFill/>
          <a:ln>
            <a:noFill/>
          </a:ln>
        </p:spPr>
        <p:txBody>
          <a:bodyPr spcFirstLastPara="1" wrap="square" lIns="91425" tIns="45700" rIns="91425" bIns="45700" anchor="t"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0" name="Google Shape;20;gc4ab1a4c97_0_542"/>
          <p:cNvSpPr txBox="1">
            <a:spLocks noGrp="1"/>
          </p:cNvSpPr>
          <p:nvPr>
            <p:ph type="subTitle" idx="1"/>
          </p:nvPr>
        </p:nvSpPr>
        <p:spPr>
          <a:xfrm>
            <a:off x="609600" y="2859349"/>
            <a:ext cx="85344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533"/>
              </a:spcBef>
              <a:spcAft>
                <a:spcPts val="0"/>
              </a:spcAft>
              <a:buClr>
                <a:srgbClr val="00213D"/>
              </a:buClr>
              <a:buSzPts val="2667"/>
              <a:buNone/>
              <a:defRPr sz="2667" b="1">
                <a:solidFill>
                  <a:srgbClr val="00213D"/>
                </a:solidFill>
                <a:latin typeface="Calibri"/>
                <a:ea typeface="Calibri"/>
                <a:cs typeface="Calibri"/>
                <a:sym typeface="Calibri"/>
              </a:defRPr>
            </a:lvl1pPr>
            <a:lvl2pPr lvl="1" algn="ctr" rtl="0">
              <a:lnSpc>
                <a:spcPct val="100000"/>
              </a:lnSpc>
              <a:spcBef>
                <a:spcPts val="747"/>
              </a:spcBef>
              <a:spcAft>
                <a:spcPts val="0"/>
              </a:spcAft>
              <a:buClr>
                <a:srgbClr val="8898E5"/>
              </a:buClr>
              <a:buSzPts val="3733"/>
              <a:buNone/>
              <a:defRPr>
                <a:solidFill>
                  <a:srgbClr val="8898E5"/>
                </a:solidFill>
              </a:defRPr>
            </a:lvl2pPr>
            <a:lvl3pPr lvl="2" algn="ctr" rtl="0">
              <a:lnSpc>
                <a:spcPct val="100000"/>
              </a:lnSpc>
              <a:spcBef>
                <a:spcPts val="640"/>
              </a:spcBef>
              <a:spcAft>
                <a:spcPts val="0"/>
              </a:spcAft>
              <a:buClr>
                <a:srgbClr val="8898E5"/>
              </a:buClr>
              <a:buSzPts val="3200"/>
              <a:buNone/>
              <a:defRPr>
                <a:solidFill>
                  <a:srgbClr val="8898E5"/>
                </a:solidFill>
              </a:defRPr>
            </a:lvl3pPr>
            <a:lvl4pPr lvl="3" algn="ctr" rtl="0">
              <a:lnSpc>
                <a:spcPct val="100000"/>
              </a:lnSpc>
              <a:spcBef>
                <a:spcPts val="533"/>
              </a:spcBef>
              <a:spcAft>
                <a:spcPts val="0"/>
              </a:spcAft>
              <a:buClr>
                <a:srgbClr val="8898E5"/>
              </a:buClr>
              <a:buSzPts val="2667"/>
              <a:buNone/>
              <a:defRPr>
                <a:solidFill>
                  <a:srgbClr val="8898E5"/>
                </a:solidFill>
              </a:defRPr>
            </a:lvl4pPr>
            <a:lvl5pPr lvl="4" algn="ctr" rtl="0">
              <a:lnSpc>
                <a:spcPct val="100000"/>
              </a:lnSpc>
              <a:spcBef>
                <a:spcPts val="533"/>
              </a:spcBef>
              <a:spcAft>
                <a:spcPts val="0"/>
              </a:spcAft>
              <a:buClr>
                <a:srgbClr val="8898E5"/>
              </a:buClr>
              <a:buSzPts val="2667"/>
              <a:buNone/>
              <a:defRPr>
                <a:solidFill>
                  <a:srgbClr val="8898E5"/>
                </a:solidFill>
              </a:defRPr>
            </a:lvl5pPr>
            <a:lvl6pPr lvl="5" algn="ctr" rtl="0">
              <a:lnSpc>
                <a:spcPct val="100000"/>
              </a:lnSpc>
              <a:spcBef>
                <a:spcPts val="533"/>
              </a:spcBef>
              <a:spcAft>
                <a:spcPts val="0"/>
              </a:spcAft>
              <a:buClr>
                <a:srgbClr val="8898E5"/>
              </a:buClr>
              <a:buSzPts val="2667"/>
              <a:buNone/>
              <a:defRPr>
                <a:solidFill>
                  <a:srgbClr val="8898E5"/>
                </a:solidFill>
              </a:defRPr>
            </a:lvl6pPr>
            <a:lvl7pPr lvl="6" algn="ctr" rtl="0">
              <a:lnSpc>
                <a:spcPct val="100000"/>
              </a:lnSpc>
              <a:spcBef>
                <a:spcPts val="533"/>
              </a:spcBef>
              <a:spcAft>
                <a:spcPts val="0"/>
              </a:spcAft>
              <a:buClr>
                <a:srgbClr val="8898E5"/>
              </a:buClr>
              <a:buSzPts val="2667"/>
              <a:buNone/>
              <a:defRPr>
                <a:solidFill>
                  <a:srgbClr val="8898E5"/>
                </a:solidFill>
              </a:defRPr>
            </a:lvl7pPr>
            <a:lvl8pPr lvl="7" algn="ctr" rtl="0">
              <a:lnSpc>
                <a:spcPct val="100000"/>
              </a:lnSpc>
              <a:spcBef>
                <a:spcPts val="533"/>
              </a:spcBef>
              <a:spcAft>
                <a:spcPts val="0"/>
              </a:spcAft>
              <a:buClr>
                <a:srgbClr val="8898E5"/>
              </a:buClr>
              <a:buSzPts val="2667"/>
              <a:buNone/>
              <a:defRPr>
                <a:solidFill>
                  <a:srgbClr val="8898E5"/>
                </a:solidFill>
              </a:defRPr>
            </a:lvl8pPr>
            <a:lvl9pPr lvl="8" algn="ctr" rtl="0">
              <a:lnSpc>
                <a:spcPct val="100000"/>
              </a:lnSpc>
              <a:spcBef>
                <a:spcPts val="533"/>
              </a:spcBef>
              <a:spcAft>
                <a:spcPts val="0"/>
              </a:spcAft>
              <a:buClr>
                <a:srgbClr val="8898E5"/>
              </a:buClr>
              <a:buSzPts val="2667"/>
              <a:buNone/>
              <a:defRPr>
                <a:solidFill>
                  <a:srgbClr val="8898E5"/>
                </a:solidFill>
              </a:defRPr>
            </a:lvl9pPr>
          </a:lstStyle>
          <a:p>
            <a:endParaRPr/>
          </a:p>
        </p:txBody>
      </p:sp>
      <p:sp>
        <p:nvSpPr>
          <p:cNvPr id="21" name="Google Shape;21;gc4ab1a4c97_0_542"/>
          <p:cNvSpPr txBox="1">
            <a:spLocks noGrp="1"/>
          </p:cNvSpPr>
          <p:nvPr>
            <p:ph type="body" idx="2"/>
          </p:nvPr>
        </p:nvSpPr>
        <p:spPr>
          <a:xfrm>
            <a:off x="609600" y="3946019"/>
            <a:ext cx="8534400" cy="1295400"/>
          </a:xfrm>
          <a:prstGeom prst="rect">
            <a:avLst/>
          </a:prstGeom>
          <a:noFill/>
          <a:ln>
            <a:noFill/>
          </a:ln>
        </p:spPr>
        <p:txBody>
          <a:bodyPr spcFirstLastPara="1" wrap="square" lIns="91425" tIns="45700" rIns="91425" bIns="45700" anchor="t" anchorCtr="0">
            <a:noAutofit/>
          </a:bodyPr>
          <a:lstStyle>
            <a:lvl1pPr marL="457200" lvl="0" indent="-228600" algn="l" rtl="0">
              <a:lnSpc>
                <a:spcPct val="111125"/>
              </a:lnSpc>
              <a:spcBef>
                <a:spcPts val="480"/>
              </a:spcBef>
              <a:spcAft>
                <a:spcPts val="0"/>
              </a:spcAft>
              <a:buClr>
                <a:srgbClr val="00213D"/>
              </a:buClr>
              <a:buSzPts val="2400"/>
              <a:buNone/>
              <a:defRPr sz="2400">
                <a:solidFill>
                  <a:srgbClr val="00213D"/>
                </a:solidFill>
                <a:latin typeface="Calibri"/>
                <a:ea typeface="Calibri"/>
                <a:cs typeface="Calibri"/>
                <a:sym typeface="Calibri"/>
              </a:defRPr>
            </a:lvl1pPr>
            <a:lvl2pPr marL="914400" lvl="1" indent="-465645" algn="ctr" rtl="0">
              <a:lnSpc>
                <a:spcPct val="100000"/>
              </a:lnSpc>
              <a:spcBef>
                <a:spcPts val="747"/>
              </a:spcBef>
              <a:spcAft>
                <a:spcPts val="0"/>
              </a:spcAft>
              <a:buClr>
                <a:schemeClr val="dk2"/>
              </a:buClr>
              <a:buSzPts val="3733"/>
              <a:buChar char="–"/>
              <a:defRPr>
                <a:solidFill>
                  <a:schemeClr val="dk2"/>
                </a:solidFill>
              </a:defRPr>
            </a:lvl2pPr>
            <a:lvl3pPr marL="1371600" lvl="2" indent="-431800" algn="ctr" rtl="0">
              <a:lnSpc>
                <a:spcPct val="100000"/>
              </a:lnSpc>
              <a:spcBef>
                <a:spcPts val="640"/>
              </a:spcBef>
              <a:spcAft>
                <a:spcPts val="0"/>
              </a:spcAft>
              <a:buClr>
                <a:schemeClr val="dk2"/>
              </a:buClr>
              <a:buSzPts val="3200"/>
              <a:buChar char="•"/>
              <a:defRPr>
                <a:solidFill>
                  <a:schemeClr val="dk2"/>
                </a:solidFill>
              </a:defRPr>
            </a:lvl3pPr>
            <a:lvl4pPr marL="1828800" lvl="3" indent="-397954" algn="ctr" rtl="0">
              <a:lnSpc>
                <a:spcPct val="100000"/>
              </a:lnSpc>
              <a:spcBef>
                <a:spcPts val="533"/>
              </a:spcBef>
              <a:spcAft>
                <a:spcPts val="0"/>
              </a:spcAft>
              <a:buClr>
                <a:schemeClr val="dk2"/>
              </a:buClr>
              <a:buSzPts val="2667"/>
              <a:buChar char="–"/>
              <a:defRPr>
                <a:solidFill>
                  <a:schemeClr val="dk2"/>
                </a:solidFill>
              </a:defRPr>
            </a:lvl4pPr>
            <a:lvl5pPr marL="2286000" lvl="4" indent="-397954" algn="ctr" rtl="0">
              <a:lnSpc>
                <a:spcPct val="100000"/>
              </a:lnSpc>
              <a:spcBef>
                <a:spcPts val="533"/>
              </a:spcBef>
              <a:spcAft>
                <a:spcPts val="0"/>
              </a:spcAft>
              <a:buClr>
                <a:schemeClr val="dk2"/>
              </a:buClr>
              <a:buSzPts val="2667"/>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 name="Google Shape;22;gc4ab1a4c97_0_542"/>
          <p:cNvSpPr txBox="1"/>
          <p:nvPr/>
        </p:nvSpPr>
        <p:spPr>
          <a:xfrm>
            <a:off x="609600" y="224573"/>
            <a:ext cx="9204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2F2F2"/>
                </a:solidFill>
                <a:latin typeface="Calibri"/>
                <a:ea typeface="Calibri"/>
                <a:cs typeface="Calibri"/>
                <a:sym typeface="Calibri"/>
              </a:rPr>
              <a:t>Center for Surveillance, Epidemiology, and Laboratory Services</a:t>
            </a:r>
            <a:endParaRPr sz="1400" b="0" i="0" u="none" strike="noStrike" cap="none" dirty="0">
              <a:solidFill>
                <a:srgbClr val="000000"/>
              </a:solidFill>
              <a:latin typeface="Arial"/>
              <a:ea typeface="Arial"/>
              <a:cs typeface="Arial"/>
              <a:sym typeface="Arial"/>
            </a:endParaRPr>
          </a:p>
        </p:txBody>
      </p:sp>
      <p:sp>
        <p:nvSpPr>
          <p:cNvPr id="23" name="Google Shape;23;gc4ab1a4c97_0_54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1pPr>
            <a:lvl2pPr marL="0" marR="0" lvl="1"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2pPr>
            <a:lvl3pPr marL="0" marR="0" lvl="2"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3pPr>
            <a:lvl4pPr marL="0" marR="0" lvl="3"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4pPr>
            <a:lvl5pPr marL="0" marR="0" lvl="4"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5pPr>
            <a:lvl6pPr marL="0" marR="0" lvl="5"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6pPr>
            <a:lvl7pPr marL="0" marR="0" lvl="6"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7pPr>
            <a:lvl8pPr marL="0" marR="0" lvl="7"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8pPr>
            <a:lvl9pPr marL="0" marR="0" lvl="8" indent="0" algn="r" rtl="0">
              <a:spcBef>
                <a:spcPts val="0"/>
              </a:spcBef>
              <a:spcAft>
                <a:spcPts val="0"/>
              </a:spcAft>
              <a:buClr>
                <a:srgbClr val="00213D"/>
              </a:buClr>
              <a:buSzPts val="1300"/>
              <a:buFont typeface="Calibri"/>
              <a:buNone/>
              <a:defRPr sz="1300">
                <a:solidFill>
                  <a:srgbClr val="00213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248032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BULLETS/DATA_2sides">
  <p:cSld name="4_BULLETS/DATA_2sides">
    <p:spTree>
      <p:nvGrpSpPr>
        <p:cNvPr id="1" name="Shape 24"/>
        <p:cNvGrpSpPr/>
        <p:nvPr/>
      </p:nvGrpSpPr>
      <p:grpSpPr>
        <a:xfrm>
          <a:off x="0" y="0"/>
          <a:ext cx="0" cy="0"/>
          <a:chOff x="0" y="0"/>
          <a:chExt cx="0" cy="0"/>
        </a:xfrm>
      </p:grpSpPr>
      <p:sp>
        <p:nvSpPr>
          <p:cNvPr id="25" name="Google Shape;25;gc4ab1a4c97_0_54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6" name="Google Shape;26;gc4ab1a4c97_0_549"/>
          <p:cNvSpPr txBox="1">
            <a:spLocks noGrp="1"/>
          </p:cNvSpPr>
          <p:nvPr>
            <p:ph type="body" idx="1"/>
          </p:nvPr>
        </p:nvSpPr>
        <p:spPr>
          <a:xfrm>
            <a:off x="609601" y="1600201"/>
            <a:ext cx="5172900" cy="4191000"/>
          </a:xfrm>
          <a:prstGeom prst="rect">
            <a:avLst/>
          </a:prstGeom>
          <a:noFill/>
          <a:ln>
            <a:noFill/>
          </a:ln>
        </p:spPr>
        <p:txBody>
          <a:bodyPr spcFirstLastPara="1" wrap="square" lIns="91425" tIns="45700" rIns="91425" bIns="45700" anchor="t" anchorCtr="0">
            <a:noAutofit/>
          </a:bodyPr>
          <a:lstStyle>
            <a:lvl1pPr marL="457200" lvl="0" indent="-370840" algn="l" rtl="0">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rtl="0">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rtl="0">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rtl="0">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rtl="0">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 name="Google Shape;27;gc4ab1a4c97_0_549"/>
          <p:cNvSpPr txBox="1">
            <a:spLocks noGrp="1"/>
          </p:cNvSpPr>
          <p:nvPr>
            <p:ph type="body" idx="2"/>
          </p:nvPr>
        </p:nvSpPr>
        <p:spPr>
          <a:xfrm>
            <a:off x="6409509" y="1600201"/>
            <a:ext cx="5172900" cy="4191000"/>
          </a:xfrm>
          <a:prstGeom prst="rect">
            <a:avLst/>
          </a:prstGeom>
          <a:noFill/>
          <a:ln>
            <a:noFill/>
          </a:ln>
        </p:spPr>
        <p:txBody>
          <a:bodyPr spcFirstLastPara="1" wrap="square" lIns="91425" tIns="45700" rIns="91425" bIns="45700" anchor="t" anchorCtr="0">
            <a:noAutofit/>
          </a:bodyPr>
          <a:lstStyle>
            <a:lvl1pPr marL="457200" lvl="0" indent="-370840" algn="l" rtl="0">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rtl="0">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rtl="0">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rtl="0">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rtl="0">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28" name="Google Shape;28;gc4ab1a4c97_0_549"/>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29" name="Google Shape;29;gc4ab1a4c97_0_549"/>
          <p:cNvSpPr txBox="1"/>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213D"/>
              </a:buClr>
              <a:buSzPts val="1800"/>
              <a:buFont typeface="Calibri"/>
              <a:buNone/>
            </a:pPr>
            <a:fld id="{00000000-1234-1234-1234-123412341234}" type="slidenum">
              <a:rPr lang="en-US" sz="1800" b="1" i="0" u="none" strike="noStrike" cap="none">
                <a:solidFill>
                  <a:srgbClr val="00213D"/>
                </a:solidFill>
                <a:latin typeface="Calibri"/>
                <a:ea typeface="Calibri"/>
                <a:cs typeface="Calibri"/>
                <a:sym typeface="Calibri"/>
              </a:rPr>
              <a:t>‹#›</a:t>
            </a:fld>
            <a:endParaRPr sz="1800" b="1" i="0" u="none" strike="noStrike" cap="none" dirty="0">
              <a:solidFill>
                <a:srgbClr val="00213D"/>
              </a:solidFill>
              <a:latin typeface="Calibri"/>
              <a:ea typeface="Calibri"/>
              <a:cs typeface="Calibri"/>
              <a:sym typeface="Calibri"/>
            </a:endParaRPr>
          </a:p>
        </p:txBody>
      </p:sp>
      <p:sp>
        <p:nvSpPr>
          <p:cNvPr id="30" name="Google Shape;30;gc4ab1a4c97_0_54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1pPr>
            <a:lvl2pPr marL="0" marR="0" lvl="1"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2pPr>
            <a:lvl3pPr marL="0" marR="0" lvl="2"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3pPr>
            <a:lvl4pPr marL="0" marR="0" lvl="3"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4pPr>
            <a:lvl5pPr marL="0" marR="0" lvl="4"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5pPr>
            <a:lvl6pPr marL="0" marR="0" lvl="5"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6pPr>
            <a:lvl7pPr marL="0" marR="0" lvl="6"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7pPr>
            <a:lvl8pPr marL="0" marR="0" lvl="7"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8pPr>
            <a:lvl9pPr marL="0" marR="0" lvl="8" indent="0" algn="r" rtl="0">
              <a:spcBef>
                <a:spcPts val="0"/>
              </a:spcBef>
              <a:spcAft>
                <a:spcPts val="0"/>
              </a:spcAft>
              <a:buClr>
                <a:srgbClr val="000000"/>
              </a:buClr>
              <a:buSzPts val="1300"/>
              <a:buFont typeface="Calibri"/>
              <a:buNone/>
              <a:defRPr sz="13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9339838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04C44"/>
        </a:solidFill>
        <a:effectLst/>
      </p:bgPr>
    </p:bg>
    <p:spTree>
      <p:nvGrpSpPr>
        <p:cNvPr id="1" name="Shape 31"/>
        <p:cNvGrpSpPr/>
        <p:nvPr/>
      </p:nvGrpSpPr>
      <p:grpSpPr>
        <a:xfrm>
          <a:off x="0" y="0"/>
          <a:ext cx="0" cy="0"/>
          <a:chOff x="0" y="0"/>
          <a:chExt cx="0" cy="0"/>
        </a:xfrm>
      </p:grpSpPr>
      <p:sp>
        <p:nvSpPr>
          <p:cNvPr id="32" name="Google Shape;32;gc4ab1a4c97_0_556"/>
          <p:cNvSpPr txBox="1">
            <a:spLocks noGrp="1"/>
          </p:cNvSpPr>
          <p:nvPr>
            <p:ph type="title"/>
          </p:nvPr>
        </p:nvSpPr>
        <p:spPr>
          <a:xfrm>
            <a:off x="609602" y="4467097"/>
            <a:ext cx="11059800" cy="1162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chemeClr val="lt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33" name="Google Shape;33;gc4ab1a4c97_0_556"/>
          <p:cNvSpPr txBox="1">
            <a:spLocks noGrp="1"/>
          </p:cNvSpPr>
          <p:nvPr>
            <p:ph type="body" idx="1"/>
          </p:nvPr>
        </p:nvSpPr>
        <p:spPr>
          <a:xfrm>
            <a:off x="609601" y="5900928"/>
            <a:ext cx="10363200" cy="568200"/>
          </a:xfrm>
          <a:prstGeom prst="rect">
            <a:avLst/>
          </a:prstGeom>
          <a:noFill/>
          <a:ln>
            <a:noFill/>
          </a:ln>
        </p:spPr>
        <p:txBody>
          <a:bodyPr spcFirstLastPara="1" wrap="square" lIns="91425" tIns="45700" rIns="91425" bIns="45700" anchor="b" anchorCtr="0">
            <a:noAutofit/>
          </a:bodyPr>
          <a:lstStyle>
            <a:lvl1pPr marL="457200" lvl="0" indent="-228600" algn="l" rtl="0">
              <a:lnSpc>
                <a:spcPct val="109973"/>
              </a:lnSpc>
              <a:spcBef>
                <a:spcPts val="533"/>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rtl="0">
              <a:lnSpc>
                <a:spcPct val="100000"/>
              </a:lnSpc>
              <a:spcBef>
                <a:spcPts val="480"/>
              </a:spcBef>
              <a:spcAft>
                <a:spcPts val="0"/>
              </a:spcAft>
              <a:buClr>
                <a:srgbClr val="8898E5"/>
              </a:buClr>
              <a:buSzPts val="2400"/>
              <a:buNone/>
              <a:defRPr sz="2400">
                <a:solidFill>
                  <a:srgbClr val="8898E5"/>
                </a:solidFill>
              </a:defRPr>
            </a:lvl2pPr>
            <a:lvl3pPr marL="1371600" lvl="2" indent="-228600" algn="l" rtl="0">
              <a:lnSpc>
                <a:spcPct val="100000"/>
              </a:lnSpc>
              <a:spcBef>
                <a:spcPts val="427"/>
              </a:spcBef>
              <a:spcAft>
                <a:spcPts val="0"/>
              </a:spcAft>
              <a:buClr>
                <a:srgbClr val="8898E5"/>
              </a:buClr>
              <a:buSzPts val="2133"/>
              <a:buNone/>
              <a:defRPr sz="2133">
                <a:solidFill>
                  <a:srgbClr val="8898E5"/>
                </a:solidFill>
              </a:defRPr>
            </a:lvl3pPr>
            <a:lvl4pPr marL="1828800" lvl="3" indent="-228600" algn="l" rtl="0">
              <a:lnSpc>
                <a:spcPct val="100000"/>
              </a:lnSpc>
              <a:spcBef>
                <a:spcPts val="373"/>
              </a:spcBef>
              <a:spcAft>
                <a:spcPts val="0"/>
              </a:spcAft>
              <a:buClr>
                <a:srgbClr val="8898E5"/>
              </a:buClr>
              <a:buSzPts val="1867"/>
              <a:buNone/>
              <a:defRPr sz="1867">
                <a:solidFill>
                  <a:srgbClr val="8898E5"/>
                </a:solidFill>
              </a:defRPr>
            </a:lvl4pPr>
            <a:lvl5pPr marL="2286000" lvl="4" indent="-228600" algn="l" rtl="0">
              <a:lnSpc>
                <a:spcPct val="100000"/>
              </a:lnSpc>
              <a:spcBef>
                <a:spcPts val="373"/>
              </a:spcBef>
              <a:spcAft>
                <a:spcPts val="0"/>
              </a:spcAft>
              <a:buClr>
                <a:srgbClr val="8898E5"/>
              </a:buClr>
              <a:buSzPts val="1867"/>
              <a:buNone/>
              <a:defRPr sz="1867">
                <a:solidFill>
                  <a:srgbClr val="8898E5"/>
                </a:solidFill>
              </a:defRPr>
            </a:lvl5pPr>
            <a:lvl6pPr marL="2743200" lvl="5" indent="-228600" algn="l" rtl="0">
              <a:lnSpc>
                <a:spcPct val="100000"/>
              </a:lnSpc>
              <a:spcBef>
                <a:spcPts val="373"/>
              </a:spcBef>
              <a:spcAft>
                <a:spcPts val="0"/>
              </a:spcAft>
              <a:buClr>
                <a:srgbClr val="8898E5"/>
              </a:buClr>
              <a:buSzPts val="1867"/>
              <a:buNone/>
              <a:defRPr sz="1867">
                <a:solidFill>
                  <a:srgbClr val="8898E5"/>
                </a:solidFill>
              </a:defRPr>
            </a:lvl6pPr>
            <a:lvl7pPr marL="3200400" lvl="6" indent="-228600" algn="l" rtl="0">
              <a:lnSpc>
                <a:spcPct val="100000"/>
              </a:lnSpc>
              <a:spcBef>
                <a:spcPts val="373"/>
              </a:spcBef>
              <a:spcAft>
                <a:spcPts val="0"/>
              </a:spcAft>
              <a:buClr>
                <a:srgbClr val="8898E5"/>
              </a:buClr>
              <a:buSzPts val="1867"/>
              <a:buNone/>
              <a:defRPr sz="1867">
                <a:solidFill>
                  <a:srgbClr val="8898E5"/>
                </a:solidFill>
              </a:defRPr>
            </a:lvl7pPr>
            <a:lvl8pPr marL="3657600" lvl="7" indent="-228600" algn="l" rtl="0">
              <a:lnSpc>
                <a:spcPct val="100000"/>
              </a:lnSpc>
              <a:spcBef>
                <a:spcPts val="373"/>
              </a:spcBef>
              <a:spcAft>
                <a:spcPts val="0"/>
              </a:spcAft>
              <a:buClr>
                <a:srgbClr val="8898E5"/>
              </a:buClr>
              <a:buSzPts val="1867"/>
              <a:buNone/>
              <a:defRPr sz="1867">
                <a:solidFill>
                  <a:srgbClr val="8898E5"/>
                </a:solidFill>
              </a:defRPr>
            </a:lvl8pPr>
            <a:lvl9pPr marL="4114800" lvl="8" indent="-228600" algn="l" rtl="0">
              <a:lnSpc>
                <a:spcPct val="100000"/>
              </a:lnSpc>
              <a:spcBef>
                <a:spcPts val="373"/>
              </a:spcBef>
              <a:spcAft>
                <a:spcPts val="0"/>
              </a:spcAft>
              <a:buClr>
                <a:srgbClr val="8898E5"/>
              </a:buClr>
              <a:buSzPts val="1867"/>
              <a:buNone/>
              <a:defRPr sz="1867">
                <a:solidFill>
                  <a:srgbClr val="8898E5"/>
                </a:solidFill>
              </a:defRPr>
            </a:lvl9pPr>
          </a:lstStyle>
          <a:p>
            <a:endParaRPr/>
          </a:p>
        </p:txBody>
      </p:sp>
      <p:sp>
        <p:nvSpPr>
          <p:cNvPr id="34" name="Google Shape;34;gc4ab1a4c97_0_55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1pPr>
            <a:lvl2pPr marL="0" marR="0" lvl="1"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2pPr>
            <a:lvl3pPr marL="0" marR="0" lvl="2"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3pPr>
            <a:lvl4pPr marL="0" marR="0" lvl="3"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4pPr>
            <a:lvl5pPr marL="0" marR="0" lvl="4"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5pPr>
            <a:lvl6pPr marL="0" marR="0" lvl="5"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6pPr>
            <a:lvl7pPr marL="0" marR="0" lvl="6"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7pPr>
            <a:lvl8pPr marL="0" marR="0" lvl="7"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8pPr>
            <a:lvl9pPr marL="0" marR="0" lvl="8" indent="0" algn="r" rtl="0">
              <a:spcBef>
                <a:spcPts val="0"/>
              </a:spcBef>
              <a:spcAft>
                <a:spcPts val="0"/>
              </a:spcAft>
              <a:buClr>
                <a:schemeClr val="lt2"/>
              </a:buClr>
              <a:buSzPts val="1300"/>
              <a:buFont typeface="Calibri"/>
              <a:buNone/>
              <a:defRPr sz="1300">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69936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LOSING_OD">
  <p:cSld name="CLOSING_OD">
    <p:spTree>
      <p:nvGrpSpPr>
        <p:cNvPr id="1" name="Shape 35"/>
        <p:cNvGrpSpPr/>
        <p:nvPr/>
      </p:nvGrpSpPr>
      <p:grpSpPr>
        <a:xfrm>
          <a:off x="0" y="0"/>
          <a:ext cx="0" cy="0"/>
          <a:chOff x="0" y="0"/>
          <a:chExt cx="0" cy="0"/>
        </a:xfrm>
      </p:grpSpPr>
      <p:sp>
        <p:nvSpPr>
          <p:cNvPr id="36" name="Google Shape;36;gc4ab1a4c97_0_560"/>
          <p:cNvSpPr txBox="1"/>
          <p:nvPr/>
        </p:nvSpPr>
        <p:spPr>
          <a:xfrm>
            <a:off x="351714" y="3662433"/>
            <a:ext cx="8852400" cy="18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213D"/>
                </a:solidFill>
                <a:latin typeface="Calibri"/>
                <a:ea typeface="Calibri"/>
                <a:cs typeface="Calibri"/>
                <a:sym typeface="Calibri"/>
              </a:rPr>
              <a:t>For more information, contact CDC</a:t>
            </a:r>
            <a:br>
              <a:rPr lang="en-US" sz="1600" b="0" i="0" u="none" strike="noStrike" cap="none" dirty="0">
                <a:solidFill>
                  <a:srgbClr val="00213D"/>
                </a:solidFill>
                <a:latin typeface="Calibri"/>
                <a:ea typeface="Calibri"/>
                <a:cs typeface="Calibri"/>
                <a:sym typeface="Calibri"/>
              </a:rPr>
            </a:br>
            <a:r>
              <a:rPr lang="en-US" sz="1600" b="0" i="0" u="none" strike="noStrike" cap="none" dirty="0">
                <a:solidFill>
                  <a:srgbClr val="00213D"/>
                </a:solidFill>
                <a:latin typeface="Calibri"/>
                <a:ea typeface="Calibri"/>
                <a:cs typeface="Calibri"/>
                <a:sym typeface="Calibri"/>
              </a:rPr>
              <a:t>1-800-CDC-INFO (232-4636)</a:t>
            </a:r>
            <a:br>
              <a:rPr lang="en-US" sz="1600" b="0" i="0" u="none" strike="noStrike" cap="none" dirty="0">
                <a:solidFill>
                  <a:srgbClr val="00213D"/>
                </a:solidFill>
                <a:latin typeface="Calibri"/>
                <a:ea typeface="Calibri"/>
                <a:cs typeface="Calibri"/>
                <a:sym typeface="Calibri"/>
              </a:rPr>
            </a:br>
            <a:r>
              <a:rPr lang="en-US" sz="1600" b="0" i="0" u="none" strike="noStrike" cap="none" dirty="0">
                <a:solidFill>
                  <a:srgbClr val="00213D"/>
                </a:solidFill>
                <a:latin typeface="Calibri"/>
                <a:ea typeface="Calibri"/>
                <a:cs typeface="Calibri"/>
                <a:sym typeface="Calibri"/>
              </a:rPr>
              <a:t>TTY:  1-888-232-6348    www.cdc.gov</a:t>
            </a:r>
            <a:br>
              <a:rPr lang="en-US" sz="1600" b="0" i="0" u="none" strike="noStrike" cap="none" dirty="0">
                <a:solidFill>
                  <a:srgbClr val="00213D"/>
                </a:solidFill>
                <a:latin typeface="Calibri"/>
                <a:ea typeface="Calibri"/>
                <a:cs typeface="Calibri"/>
                <a:sym typeface="Calibri"/>
              </a:rPr>
            </a:br>
            <a:br>
              <a:rPr lang="en-US" sz="1600" b="0" i="0" u="none" strike="noStrike" cap="none" dirty="0">
                <a:solidFill>
                  <a:srgbClr val="00213D"/>
                </a:solidFill>
                <a:latin typeface="Calibri"/>
                <a:ea typeface="Calibri"/>
                <a:cs typeface="Calibri"/>
                <a:sym typeface="Calibri"/>
              </a:rPr>
            </a:br>
            <a:br>
              <a:rPr lang="en-US" sz="1600" b="0" i="0" u="none" strike="noStrike" cap="none" dirty="0">
                <a:solidFill>
                  <a:srgbClr val="00213D"/>
                </a:solidFill>
                <a:latin typeface="Calibri"/>
                <a:ea typeface="Calibri"/>
                <a:cs typeface="Calibri"/>
                <a:sym typeface="Calibri"/>
              </a:rPr>
            </a:br>
            <a:r>
              <a:rPr lang="en-US" sz="1600" b="0" i="0" u="none" strike="noStrike" cap="none" dirty="0">
                <a:solidFill>
                  <a:srgbClr val="00213D"/>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400" b="0" i="0" u="none" strike="noStrike" cap="none" dirty="0">
              <a:solidFill>
                <a:srgbClr val="000000"/>
              </a:solidFill>
              <a:latin typeface="Arial"/>
              <a:ea typeface="Arial"/>
              <a:cs typeface="Arial"/>
              <a:sym typeface="Arial"/>
            </a:endParaRPr>
          </a:p>
        </p:txBody>
      </p:sp>
      <p:pic>
        <p:nvPicPr>
          <p:cNvPr id="37" name="Google Shape;37;gc4ab1a4c97_0_560"/>
          <p:cNvPicPr preferRelativeResize="0"/>
          <p:nvPr/>
        </p:nvPicPr>
        <p:blipFill rotWithShape="1">
          <a:blip r:embed="rId2">
            <a:alphaModFix/>
          </a:blip>
          <a:srcRect b="17471"/>
          <a:stretch/>
        </p:blipFill>
        <p:spPr>
          <a:xfrm>
            <a:off x="0" y="5681288"/>
            <a:ext cx="12191999" cy="1176713"/>
          </a:xfrm>
          <a:prstGeom prst="rect">
            <a:avLst/>
          </a:prstGeom>
          <a:noFill/>
          <a:ln>
            <a:noFill/>
          </a:ln>
        </p:spPr>
      </p:pic>
      <p:sp>
        <p:nvSpPr>
          <p:cNvPr id="38" name="Google Shape;38;gc4ab1a4c97_0_56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1pPr>
            <a:lvl2pPr marL="0" marR="0" lvl="1"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2pPr>
            <a:lvl3pPr marL="0" marR="0" lvl="2"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3pPr>
            <a:lvl4pPr marL="0" marR="0" lvl="3"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4pPr>
            <a:lvl5pPr marL="0" marR="0" lvl="4"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5pPr>
            <a:lvl6pPr marL="0" marR="0" lvl="5"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6pPr>
            <a:lvl7pPr marL="0" marR="0" lvl="6"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7pPr>
            <a:lvl8pPr marL="0" marR="0" lvl="7"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8pPr>
            <a:lvl9pPr marL="0" marR="0" lvl="8" indent="0" algn="r" rtl="0">
              <a:spcBef>
                <a:spcPts val="0"/>
              </a:spcBef>
              <a:spcAft>
                <a:spcPts val="0"/>
              </a:spcAft>
              <a:buClr>
                <a:srgbClr val="005DAB"/>
              </a:buClr>
              <a:buSzPts val="1300"/>
              <a:buFont typeface="Calibri"/>
              <a:buNone/>
              <a:defRPr sz="1300">
                <a:solidFill>
                  <a:srgbClr val="005D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7272505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4795"/>
          </a:xfrm>
          <a:prstGeom prst="rect">
            <a:avLst/>
          </a:prstGeom>
        </p:spPr>
      </p:pic>
      <p:sp>
        <p:nvSpPr>
          <p:cNvPr id="7" name="Title 1"/>
          <p:cNvSpPr>
            <a:spLocks noGrp="1"/>
          </p:cNvSpPr>
          <p:nvPr>
            <p:ph type="title" hasCustomPrompt="1"/>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dirty="0"/>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3296012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Slide Number Placeholder 1">
            <a:extLst>
              <a:ext uri="{FF2B5EF4-FFF2-40B4-BE49-F238E27FC236}">
                <a16:creationId xmlns:a16="http://schemas.microsoft.com/office/drawing/2014/main" id="{D28485DA-7B5A-4F6A-B20B-32AD2A7F7C5E}"/>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444974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7" name="Slide Number Placeholder 1">
            <a:extLst>
              <a:ext uri="{FF2B5EF4-FFF2-40B4-BE49-F238E27FC236}">
                <a16:creationId xmlns:a16="http://schemas.microsoft.com/office/drawing/2014/main" id="{4467E326-7EF1-4BF1-A396-3D5F3CB2AC8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720080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3427578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03835389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7E861DAE-9C2C-4CC3-B4A4-F963F6C4BF88}"/>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375593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58D5E85D-3265-4FDD-8860-6505DE071332}"/>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7474021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751813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mn-cs"/>
              </a:rPr>
              <a:t>Center for Surveillance, Epidemiology, and Laboratory Services</a:t>
            </a:r>
          </a:p>
        </p:txBody>
      </p:sp>
    </p:spTree>
    <p:extLst>
      <p:ext uri="{BB962C8B-B14F-4D97-AF65-F5344CB8AC3E}">
        <p14:creationId xmlns:p14="http://schemas.microsoft.com/office/powerpoint/2010/main" val="249016468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60752246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489292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8845113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D8A9-C39F-450F-B6D3-B22F50ABB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D054E5-ADE5-49E1-A554-949772DBB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FE494-DD76-4A8C-8714-EE9635433206}"/>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5" name="Footer Placeholder 4">
            <a:extLst>
              <a:ext uri="{FF2B5EF4-FFF2-40B4-BE49-F238E27FC236}">
                <a16:creationId xmlns:a16="http://schemas.microsoft.com/office/drawing/2014/main" id="{9609C5A2-2CDE-47C2-9D7E-725B7E70B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F0974-3229-4366-BC52-DDE2154B9B43}"/>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3258299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F13F-554A-40B6-AF74-2E15924B2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E0283-435B-4933-B11A-79D36CB25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8438B-F4E8-4070-ADE2-EC22E961A662}"/>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5" name="Footer Placeholder 4">
            <a:extLst>
              <a:ext uri="{FF2B5EF4-FFF2-40B4-BE49-F238E27FC236}">
                <a16:creationId xmlns:a16="http://schemas.microsoft.com/office/drawing/2014/main" id="{5F3C1DA4-362A-41EF-A095-409A1483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7938-C9C1-46F2-A9FC-C87A9964C372}"/>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1250873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38AA-13F0-4494-80F4-4C30DDABA5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A8F7EB-D614-49A5-9ACC-D1814F389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7C6AC8-90EB-4172-A516-198686309788}"/>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5" name="Footer Placeholder 4">
            <a:extLst>
              <a:ext uri="{FF2B5EF4-FFF2-40B4-BE49-F238E27FC236}">
                <a16:creationId xmlns:a16="http://schemas.microsoft.com/office/drawing/2014/main" id="{FFDBC607-D4EC-45C0-91B5-A44A966B7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D8D20-9AC1-4228-845A-7D9F9ADFEA60}"/>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1001539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429E-B612-4311-B77F-986193E38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BE201-D1B4-4296-9349-2ED4565468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41F6B1-CCA1-4755-8698-F154A3CDA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D019B-F175-48F7-95D4-E38182199E1F}"/>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6" name="Footer Placeholder 5">
            <a:extLst>
              <a:ext uri="{FF2B5EF4-FFF2-40B4-BE49-F238E27FC236}">
                <a16:creationId xmlns:a16="http://schemas.microsoft.com/office/drawing/2014/main" id="{FBBEE2F7-FBC6-4ABD-9E7D-54541AC5D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7FAF1-E0F9-4631-BDAC-BCF9E9459358}"/>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3338398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5DD6-006A-4189-A673-1E49FB62D9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0F5F02-9461-45E5-A288-89B323964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D1569-B87F-47AB-991B-39AD4DF8F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540215-7ECD-4525-AE69-6042F9554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686BF3-E7DE-42D9-A1D9-D602C431B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B21555-29BB-418B-9D31-03F395AE8EDC}"/>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8" name="Footer Placeholder 7">
            <a:extLst>
              <a:ext uri="{FF2B5EF4-FFF2-40B4-BE49-F238E27FC236}">
                <a16:creationId xmlns:a16="http://schemas.microsoft.com/office/drawing/2014/main" id="{7E672066-96DD-4FA5-847F-C6AF8DD87E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0C293-3971-4811-8DB6-A66108AFC1CB}"/>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2288209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C434-49AA-4C1D-B198-7209F2D35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228353-91A2-4948-8F88-C8A7FF3F743F}"/>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4" name="Footer Placeholder 3">
            <a:extLst>
              <a:ext uri="{FF2B5EF4-FFF2-40B4-BE49-F238E27FC236}">
                <a16:creationId xmlns:a16="http://schemas.microsoft.com/office/drawing/2014/main" id="{E33D5BAC-DA3F-4AE8-A5F3-D81AE20CF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6FC7DF-15B4-473D-970C-274C663D2F33}"/>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2731682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82888-817D-425A-856B-8CD4D1007F0C}"/>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3" name="Footer Placeholder 2">
            <a:extLst>
              <a:ext uri="{FF2B5EF4-FFF2-40B4-BE49-F238E27FC236}">
                <a16:creationId xmlns:a16="http://schemas.microsoft.com/office/drawing/2014/main" id="{FEDD5058-078D-402E-837B-F993B71AC6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25611-E37A-49AE-AC1A-61C5DAA3EEC1}"/>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4254034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E931-879C-4A0F-88A2-76D40429B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E863D6-046F-4D44-8817-740C70F35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22D46-8B30-4372-8217-7ED791C14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97320-D8DB-4BCB-ADB1-14952BFEAEF5}"/>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6" name="Footer Placeholder 5">
            <a:extLst>
              <a:ext uri="{FF2B5EF4-FFF2-40B4-BE49-F238E27FC236}">
                <a16:creationId xmlns:a16="http://schemas.microsoft.com/office/drawing/2014/main" id="{8DA3DF83-567A-4C21-A011-DE648CBB6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E59E7-4173-42D7-82C9-B6575AF1E827}"/>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352854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9977-0F49-4B53-A79E-5F7C65602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1DEA2-EB50-4B63-968C-768561AB7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CDF06-D47C-4A6D-879C-F58363443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AD094-9F52-4743-975A-03C6244D69DA}"/>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6" name="Footer Placeholder 5">
            <a:extLst>
              <a:ext uri="{FF2B5EF4-FFF2-40B4-BE49-F238E27FC236}">
                <a16:creationId xmlns:a16="http://schemas.microsoft.com/office/drawing/2014/main" id="{9261DF83-D0D6-4943-8264-C88514EEE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81205-A50D-45B1-9391-B3C42840E93B}"/>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397904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3521-2036-4115-AB4A-4DE3511E1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3E83C-4ECF-478B-A71B-938720957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C146-94FC-4E83-BE58-5184A3A5B09D}"/>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5" name="Footer Placeholder 4">
            <a:extLst>
              <a:ext uri="{FF2B5EF4-FFF2-40B4-BE49-F238E27FC236}">
                <a16:creationId xmlns:a16="http://schemas.microsoft.com/office/drawing/2014/main" id="{1A4A1055-4D0B-4F09-B6A6-C4CCCDE29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01CD2-F4F4-460D-B2B7-ECAA8D4C4367}"/>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237622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AB0FB-9565-4D9A-9C98-EA04846035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C26660-436C-4C3A-A1A5-C12D758A1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D1BB4-06F7-4CF5-9AE9-B3971612EACC}"/>
              </a:ext>
            </a:extLst>
          </p:cNvPr>
          <p:cNvSpPr>
            <a:spLocks noGrp="1"/>
          </p:cNvSpPr>
          <p:nvPr>
            <p:ph type="dt" sz="half" idx="10"/>
          </p:nvPr>
        </p:nvSpPr>
        <p:spPr/>
        <p:txBody>
          <a:bodyPr/>
          <a:lstStyle/>
          <a:p>
            <a:fld id="{F5AC8CA3-2F8A-40B7-B185-8E02BED19ADD}" type="datetimeFigureOut">
              <a:rPr lang="en-US" smtClean="0"/>
              <a:t>5/21/2021</a:t>
            </a:fld>
            <a:endParaRPr lang="en-US"/>
          </a:p>
        </p:txBody>
      </p:sp>
      <p:sp>
        <p:nvSpPr>
          <p:cNvPr id="5" name="Footer Placeholder 4">
            <a:extLst>
              <a:ext uri="{FF2B5EF4-FFF2-40B4-BE49-F238E27FC236}">
                <a16:creationId xmlns:a16="http://schemas.microsoft.com/office/drawing/2014/main" id="{89A6958B-A238-49B4-89AB-86D3681C1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79B0A-DF31-4B53-8086-0E6FEA76E480}"/>
              </a:ext>
            </a:extLst>
          </p:cNvPr>
          <p:cNvSpPr>
            <a:spLocks noGrp="1"/>
          </p:cNvSpPr>
          <p:nvPr>
            <p:ph type="sldNum" sz="quarter" idx="12"/>
          </p:nvPr>
        </p:nvSpPr>
        <p:spPr/>
        <p:txBody>
          <a:bodyPr/>
          <a:lstStyle/>
          <a:p>
            <a:fld id="{07BD9D07-F2A6-480F-9919-23B0E00081F2}" type="slidenum">
              <a:rPr lang="en-US" smtClean="0"/>
              <a:t>‹#›</a:t>
            </a:fld>
            <a:endParaRPr lang="en-US"/>
          </a:p>
        </p:txBody>
      </p:sp>
    </p:spTree>
    <p:extLst>
      <p:ext uri="{BB962C8B-B14F-4D97-AF65-F5344CB8AC3E}">
        <p14:creationId xmlns:p14="http://schemas.microsoft.com/office/powerpoint/2010/main" val="4127736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7" name="Slide Number Placeholder 1">
            <a:extLst>
              <a:ext uri="{FF2B5EF4-FFF2-40B4-BE49-F238E27FC236}">
                <a16:creationId xmlns:a16="http://schemas.microsoft.com/office/drawing/2014/main" id="{4467E326-7EF1-4BF1-A396-3D5F3CB2AC8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876442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4795"/>
          </a:xfrm>
          <a:prstGeom prst="rect">
            <a:avLst/>
          </a:prstGeom>
        </p:spPr>
      </p:pic>
      <p:sp>
        <p:nvSpPr>
          <p:cNvPr id="7" name="Title 1"/>
          <p:cNvSpPr>
            <a:spLocks noGrp="1"/>
          </p:cNvSpPr>
          <p:nvPr>
            <p:ph type="title" hasCustomPrompt="1"/>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dirty="0"/>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400368609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36198146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723618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100878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36498427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10.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11.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2.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7.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8.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9.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546691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09CB7-4B51-4A36-987B-E64273920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18F3B-3136-4E64-A0AE-C51F564EE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5CBF0-3818-42EB-AC6E-17DDA95E0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C8CA3-2F8A-40B7-B185-8E02BED19ADD}" type="datetimeFigureOut">
              <a:rPr lang="en-US" smtClean="0"/>
              <a:t>5/21/2021</a:t>
            </a:fld>
            <a:endParaRPr lang="en-US"/>
          </a:p>
        </p:txBody>
      </p:sp>
      <p:sp>
        <p:nvSpPr>
          <p:cNvPr id="5" name="Footer Placeholder 4">
            <a:extLst>
              <a:ext uri="{FF2B5EF4-FFF2-40B4-BE49-F238E27FC236}">
                <a16:creationId xmlns:a16="http://schemas.microsoft.com/office/drawing/2014/main" id="{64853D66-A26D-4B6B-B8D8-361E948BD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20B99E-6438-4030-BCE2-1E79818AD5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D9D07-F2A6-480F-9919-23B0E00081F2}" type="slidenum">
              <a:rPr lang="en-US" smtClean="0"/>
              <a:t>‹#›</a:t>
            </a:fld>
            <a:endParaRPr lang="en-US"/>
          </a:p>
        </p:txBody>
      </p:sp>
    </p:spTree>
    <p:extLst>
      <p:ext uri="{BB962C8B-B14F-4D97-AF65-F5344CB8AC3E}">
        <p14:creationId xmlns:p14="http://schemas.microsoft.com/office/powerpoint/2010/main" val="314116844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02888793"/>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gc4ab1a4c97_0_534"/>
          <p:cNvSpPr txBox="1">
            <a:spLocks noGrp="1"/>
          </p:cNvSpPr>
          <p:nvPr>
            <p:ph type="body" idx="1"/>
          </p:nvPr>
        </p:nvSpPr>
        <p:spPr>
          <a:xfrm>
            <a:off x="838200" y="1826684"/>
            <a:ext cx="10515600" cy="4349700"/>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rgbClr val="005DAB"/>
              </a:buClr>
              <a:buSzPts val="4267"/>
              <a:buFont typeface="Arial"/>
              <a:buChar char="•"/>
              <a:defRPr sz="4267" b="0" i="0" u="none" strike="noStrike" cap="none">
                <a:solidFill>
                  <a:srgbClr val="005DAB"/>
                </a:solidFill>
                <a:latin typeface="Calibri"/>
                <a:ea typeface="Calibri"/>
                <a:cs typeface="Calibri"/>
                <a:sym typeface="Calibri"/>
              </a:defRPr>
            </a:lvl1pPr>
            <a:lvl2pPr marL="914400" marR="0" lvl="1" indent="-465645" algn="l" rtl="0">
              <a:lnSpc>
                <a:spcPct val="100000"/>
              </a:lnSpc>
              <a:spcBef>
                <a:spcPts val="747"/>
              </a:spcBef>
              <a:spcAft>
                <a:spcPts val="0"/>
              </a:spcAft>
              <a:buClr>
                <a:srgbClr val="00213D"/>
              </a:buClr>
              <a:buSzPts val="3733"/>
              <a:buFont typeface="Arial"/>
              <a:buChar char="–"/>
              <a:defRPr sz="3733" b="0" i="0" u="none" strike="noStrike" cap="none">
                <a:solidFill>
                  <a:srgbClr val="00213D"/>
                </a:solidFill>
                <a:latin typeface="Calibri"/>
                <a:ea typeface="Calibri"/>
                <a:cs typeface="Calibri"/>
                <a:sym typeface="Calibri"/>
              </a:defRPr>
            </a:lvl2pPr>
            <a:lvl3pPr marL="1371600" marR="0" lvl="2" indent="-431800" algn="l" rtl="0">
              <a:lnSpc>
                <a:spcPct val="100000"/>
              </a:lnSpc>
              <a:spcBef>
                <a:spcPts val="640"/>
              </a:spcBef>
              <a:spcAft>
                <a:spcPts val="0"/>
              </a:spcAft>
              <a:buClr>
                <a:srgbClr val="00213D"/>
              </a:buClr>
              <a:buSzPts val="3200"/>
              <a:buFont typeface="Arial"/>
              <a:buChar char="•"/>
              <a:defRPr sz="3200" b="0" i="0" u="none" strike="noStrike" cap="none">
                <a:solidFill>
                  <a:srgbClr val="00213D"/>
                </a:solidFill>
                <a:latin typeface="Calibri"/>
                <a:ea typeface="Calibri"/>
                <a:cs typeface="Calibri"/>
                <a:sym typeface="Calibri"/>
              </a:defRPr>
            </a:lvl3pPr>
            <a:lvl4pPr marL="1828800" marR="0" lvl="3" indent="-397954" algn="l" rtl="0">
              <a:lnSpc>
                <a:spcPct val="100000"/>
              </a:lnSpc>
              <a:spcBef>
                <a:spcPts val="533"/>
              </a:spcBef>
              <a:spcAft>
                <a:spcPts val="0"/>
              </a:spcAft>
              <a:buClr>
                <a:srgbClr val="00213D"/>
              </a:buClr>
              <a:buSzPts val="2667"/>
              <a:buFont typeface="Arial"/>
              <a:buChar char="–"/>
              <a:defRPr sz="2667" b="0" i="0" u="none" strike="noStrike" cap="none">
                <a:solidFill>
                  <a:srgbClr val="00213D"/>
                </a:solidFill>
                <a:latin typeface="Calibri"/>
                <a:ea typeface="Calibri"/>
                <a:cs typeface="Calibri"/>
                <a:sym typeface="Calibri"/>
              </a:defRPr>
            </a:lvl4pPr>
            <a:lvl5pPr marL="2286000" marR="0" lvl="4" indent="-397954" algn="l" rtl="0">
              <a:lnSpc>
                <a:spcPct val="100000"/>
              </a:lnSpc>
              <a:spcBef>
                <a:spcPts val="533"/>
              </a:spcBef>
              <a:spcAft>
                <a:spcPts val="0"/>
              </a:spcAft>
              <a:buClr>
                <a:srgbClr val="00213D"/>
              </a:buClr>
              <a:buSzPts val="2667"/>
              <a:buFont typeface="Arial"/>
              <a:buChar char="»"/>
              <a:defRPr sz="2667" b="0" i="0" u="none" strike="noStrike" cap="none">
                <a:solidFill>
                  <a:srgbClr val="00213D"/>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11" name="Google Shape;11;gc4ab1a4c97_0_534"/>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1pPr>
            <a:lvl2pPr marL="0" marR="0" lvl="1"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2pPr>
            <a:lvl3pPr marL="0" marR="0" lvl="2"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3pPr>
            <a:lvl4pPr marL="0" marR="0" lvl="3"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4pPr>
            <a:lvl5pPr marL="0" marR="0" lvl="4"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5pPr>
            <a:lvl6pPr marL="0" marR="0" lvl="5"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6pPr>
            <a:lvl7pPr marL="0" marR="0" lvl="6"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7pPr>
            <a:lvl8pPr marL="0" marR="0" lvl="7"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8pPr>
            <a:lvl9pPr marL="0" marR="0" lvl="8" indent="0" algn="r" rtl="0">
              <a:spcBef>
                <a:spcPts val="0"/>
              </a:spcBef>
              <a:spcAft>
                <a:spcPts val="0"/>
              </a:spcAft>
              <a:buClr>
                <a:srgbClr val="005DAB"/>
              </a:buClr>
              <a:buSzPts val="1300"/>
              <a:buFont typeface="Calibri"/>
              <a:buNone/>
              <a:defRPr sz="1300" b="0" i="0" u="none" strike="noStrike" cap="none">
                <a:solidFill>
                  <a:srgbClr val="005D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29038671"/>
      </p:ext>
    </p:extLst>
  </p:cSld>
  <p:clrMap bg1="lt1" tx1="dk1" bg2="dk2"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5288344"/>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070194821"/>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AMS-no-reply@cdc.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hyperlink" Target="mailto:aperez@cdc.gov" TargetMode="External"/><Relationship Id="rId2" Type="http://schemas.openxmlformats.org/officeDocument/2006/relationships/hyperlink" Target="mailto:mpagaoa@cdc.gov" TargetMode="Externa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29.xml"/><Relationship Id="rId1" Type="http://schemas.openxmlformats.org/officeDocument/2006/relationships/slideLayout" Target="../slideLayouts/slideLayout33.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hinvads.cdc.gov/vads/ViewView.action?id=7F513F4D-2577-EB11-819B-005056ABE2F0"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hyperlink" Target="https://phinvads.cdc.gov/vads/ViewValueSet.action?id=061BEDE3-2477-EB11-819B-005056ABE2F0" TargetMode="External"/><Relationship Id="rId4" Type="http://schemas.openxmlformats.org/officeDocument/2006/relationships/hyperlink" Target="https://phinvads.cdc.gov/vads/ViewValueSet.action?id=E8C3BA5F-2177-EB11-819B-005056ABE2F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8" y="1777473"/>
            <a:ext cx="10616201" cy="1954007"/>
          </a:xfrm>
        </p:spPr>
        <p:txBody>
          <a:bodyPr>
            <a:normAutofit/>
          </a:bodyPr>
          <a:lstStyle/>
          <a:p>
            <a:pPr>
              <a:lnSpc>
                <a:spcPct val="100000"/>
              </a:lnSpc>
            </a:pPr>
            <a:r>
              <a:rPr lang="en-US" sz="3600" dirty="0">
                <a:solidFill>
                  <a:srgbClr val="005DAB"/>
                </a:solidFill>
              </a:rPr>
              <a:t>NNDSS eSHARE March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March</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16, 2021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490122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4969-A29F-3347-9772-0A6A34515171}"/>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FF7F60A1-8F85-C54D-B22A-2B29D7EBA208}"/>
              </a:ext>
            </a:extLst>
          </p:cNvPr>
          <p:cNvSpPr>
            <a:spLocks noGrp="1"/>
          </p:cNvSpPr>
          <p:nvPr>
            <p:ph type="body" sz="quarter" idx="10"/>
          </p:nvPr>
        </p:nvSpPr>
        <p:spPr/>
        <p:txBody>
          <a:bodyPr/>
          <a:lstStyle/>
          <a:p>
            <a:pPr marL="0" indent="0">
              <a:buNone/>
            </a:pPr>
            <a:r>
              <a:rPr lang="en-US" sz="2670" kern="0" dirty="0">
                <a:latin typeface="Calibri"/>
                <a:ea typeface="Calibri"/>
                <a:cs typeface="Calibri"/>
                <a:sym typeface="Calibri"/>
              </a:rPr>
              <a:t>At the end of this topic, participants will understand how to obtain access to MVPS</a:t>
            </a:r>
            <a:endParaRPr lang="en-US" sz="2670" kern="0" dirty="0">
              <a:latin typeface="Arial"/>
              <a:cs typeface="Arial"/>
              <a:sym typeface="Arial"/>
            </a:endParaRPr>
          </a:p>
          <a:p>
            <a:pPr>
              <a:spcBef>
                <a:spcPts val="1800"/>
              </a:spcBef>
              <a:buSzPct val="83000"/>
            </a:pPr>
            <a:r>
              <a:rPr lang="en-US" dirty="0"/>
              <a:t>Review of New MVPS Enhancements and SAMS Security</a:t>
            </a:r>
          </a:p>
          <a:p>
            <a:pPr>
              <a:spcBef>
                <a:spcPts val="1200"/>
              </a:spcBef>
              <a:buSzPct val="83000"/>
            </a:pPr>
            <a:r>
              <a:rPr lang="en-US" dirty="0"/>
              <a:t>Next Steps for Jurisdictions</a:t>
            </a:r>
          </a:p>
          <a:p>
            <a:pPr>
              <a:spcBef>
                <a:spcPts val="1200"/>
              </a:spcBef>
              <a:buSzPct val="83000"/>
            </a:pPr>
            <a:r>
              <a:rPr lang="en-US" dirty="0"/>
              <a:t>SAMS Identity Proofing Process </a:t>
            </a:r>
          </a:p>
          <a:p>
            <a:pPr>
              <a:spcBef>
                <a:spcPts val="1200"/>
              </a:spcBef>
              <a:buSzPct val="83000"/>
            </a:pPr>
            <a:r>
              <a:rPr lang="en-US" dirty="0"/>
              <a:t>MVPS Access </a:t>
            </a:r>
          </a:p>
          <a:p>
            <a:endParaRPr lang="en-US" dirty="0"/>
          </a:p>
        </p:txBody>
      </p:sp>
      <p:sp>
        <p:nvSpPr>
          <p:cNvPr id="4" name="Slide Number Placeholder 3">
            <a:extLst>
              <a:ext uri="{FF2B5EF4-FFF2-40B4-BE49-F238E27FC236}">
                <a16:creationId xmlns:a16="http://schemas.microsoft.com/office/drawing/2014/main" id="{785BA744-57CE-444C-A662-7D6D0B0857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50363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4969-A29F-3347-9772-0A6A34515171}"/>
              </a:ext>
            </a:extLst>
          </p:cNvPr>
          <p:cNvSpPr>
            <a:spLocks noGrp="1"/>
          </p:cNvSpPr>
          <p:nvPr>
            <p:ph type="title"/>
          </p:nvPr>
        </p:nvSpPr>
        <p:spPr/>
        <p:txBody>
          <a:bodyPr/>
          <a:lstStyle/>
          <a:p>
            <a:r>
              <a:rPr lang="en-US" dirty="0"/>
              <a:t>2021 MVPS Enhancements</a:t>
            </a:r>
          </a:p>
        </p:txBody>
      </p:sp>
      <p:sp>
        <p:nvSpPr>
          <p:cNvPr id="3" name="Text Placeholder 2">
            <a:extLst>
              <a:ext uri="{FF2B5EF4-FFF2-40B4-BE49-F238E27FC236}">
                <a16:creationId xmlns:a16="http://schemas.microsoft.com/office/drawing/2014/main" id="{FF7F60A1-8F85-C54D-B22A-2B29D7EBA208}"/>
              </a:ext>
            </a:extLst>
          </p:cNvPr>
          <p:cNvSpPr>
            <a:spLocks noGrp="1"/>
          </p:cNvSpPr>
          <p:nvPr>
            <p:ph type="body" sz="quarter" idx="10"/>
          </p:nvPr>
        </p:nvSpPr>
        <p:spPr>
          <a:xfrm>
            <a:off x="231648" y="1545167"/>
            <a:ext cx="10972800" cy="4455584"/>
          </a:xfrm>
        </p:spPr>
        <p:txBody>
          <a:bodyPr/>
          <a:lstStyle/>
          <a:p>
            <a:pPr marL="914400" lvl="1" indent="-552450" eaLnBrk="1" fontAlgn="auto" hangingPunct="1">
              <a:spcBef>
                <a:spcPts val="0"/>
              </a:spcBef>
              <a:spcAft>
                <a:spcPts val="0"/>
              </a:spcAft>
              <a:buClr>
                <a:srgbClr val="0088B7"/>
              </a:buClr>
              <a:buSzPct val="100000"/>
              <a:buFont typeface="Calibri"/>
              <a:buChar char="▪"/>
              <a:defRPr/>
            </a:pPr>
            <a:r>
              <a:rPr lang="en-US" sz="2670" kern="0" dirty="0">
                <a:latin typeface="Calibri"/>
                <a:ea typeface="Calibri"/>
                <a:cs typeface="Calibri"/>
                <a:sym typeface="Calibri"/>
              </a:rPr>
              <a:t>Consolidated processing of NNDSS data (HL7, legacy HL7, NEDSS Base System [NBS] Master Message, and NETSS)</a:t>
            </a:r>
          </a:p>
          <a:p>
            <a:pPr marL="914388" lvl="1" indent="-552438" eaLnBrk="1" fontAlgn="auto" hangingPunct="1">
              <a:spcBef>
                <a:spcPts val="1200"/>
              </a:spcBef>
              <a:spcAft>
                <a:spcPts val="0"/>
              </a:spcAft>
              <a:buClr>
                <a:srgbClr val="0088B7"/>
              </a:buClr>
              <a:buSzPct val="100000"/>
              <a:buFont typeface="Calibri"/>
              <a:buChar char="▪"/>
              <a:defRPr/>
            </a:pPr>
            <a:r>
              <a:rPr lang="en-US" sz="2670" kern="0" dirty="0">
                <a:latin typeface="Calibri"/>
                <a:ea typeface="Calibri"/>
                <a:cs typeface="Calibri"/>
                <a:sym typeface="Calibri"/>
              </a:rPr>
              <a:t>Fully automated data processing (timely, accurate data)</a:t>
            </a:r>
          </a:p>
          <a:p>
            <a:pPr marL="914388" lvl="1" indent="-552438" eaLnBrk="1" fontAlgn="auto" hangingPunct="1">
              <a:spcBef>
                <a:spcPts val="1200"/>
              </a:spcBef>
              <a:spcAft>
                <a:spcPts val="0"/>
              </a:spcAft>
              <a:buClr>
                <a:srgbClr val="0088B7"/>
              </a:buClr>
              <a:buSzPct val="100000"/>
              <a:buFont typeface="Calibri"/>
              <a:buChar char="▪"/>
              <a:defRPr/>
            </a:pPr>
            <a:r>
              <a:rPr lang="en-US" sz="2670" kern="0" dirty="0">
                <a:latin typeface="Calibri"/>
                <a:ea typeface="Calibri"/>
                <a:cs typeface="Calibri"/>
                <a:sym typeface="Calibri"/>
              </a:rPr>
              <a:t>Additional MVPS Portal features for jurisdictions:</a:t>
            </a:r>
          </a:p>
          <a:p>
            <a:pPr marL="1485900" lvl="2" indent="-355600" eaLnBrk="1" fontAlgn="auto" hangingPunct="1">
              <a:spcBef>
                <a:spcPts val="600"/>
              </a:spcBef>
              <a:spcAft>
                <a:spcPts val="0"/>
              </a:spcAft>
              <a:buClr>
                <a:schemeClr val="accent2"/>
              </a:buClr>
              <a:buSzPct val="100000"/>
              <a:buFont typeface="Calibri"/>
              <a:buChar char="‒"/>
              <a:defRPr/>
            </a:pPr>
            <a:r>
              <a:rPr lang="en-US" sz="2400" kern="0" dirty="0">
                <a:latin typeface="Calibri"/>
                <a:ea typeface="Calibri"/>
                <a:cs typeface="Calibri"/>
                <a:sym typeface="Calibri"/>
              </a:rPr>
              <a:t>Review message-level transactions, case counts, and errors </a:t>
            </a:r>
          </a:p>
          <a:p>
            <a:pPr marL="1485900" lvl="2" indent="-355600" eaLnBrk="1" fontAlgn="auto" hangingPunct="1">
              <a:spcBef>
                <a:spcPts val="600"/>
              </a:spcBef>
              <a:spcAft>
                <a:spcPts val="0"/>
              </a:spcAft>
              <a:buClr>
                <a:schemeClr val="accent2"/>
              </a:buClr>
              <a:buSzPct val="100000"/>
              <a:buFont typeface="Calibri"/>
              <a:buChar char="‒"/>
              <a:defRPr/>
            </a:pPr>
            <a:r>
              <a:rPr lang="en-US" sz="2400" kern="0" dirty="0">
                <a:latin typeface="Calibri"/>
                <a:ea typeface="Calibri"/>
                <a:cs typeface="Calibri"/>
                <a:sym typeface="Calibri"/>
              </a:rPr>
              <a:t>Verify cases for certain rare (low-incidence) conditions (new workflow)</a:t>
            </a:r>
          </a:p>
          <a:p>
            <a:pPr marL="1485900" lvl="2" indent="-355600" eaLnBrk="1" fontAlgn="auto" hangingPunct="1">
              <a:spcBef>
                <a:spcPts val="600"/>
              </a:spcBef>
              <a:spcAft>
                <a:spcPts val="0"/>
              </a:spcAft>
              <a:buClr>
                <a:schemeClr val="accent2"/>
              </a:buClr>
              <a:buSzPct val="100000"/>
              <a:buFont typeface="Calibri"/>
              <a:buChar char="‒"/>
              <a:defRPr/>
            </a:pPr>
            <a:r>
              <a:rPr lang="en-US" sz="2400" kern="0" dirty="0">
                <a:latin typeface="Calibri"/>
                <a:ea typeface="Calibri"/>
                <a:cs typeface="Calibri"/>
                <a:sym typeface="Calibri"/>
              </a:rPr>
              <a:t>Delete individual cases or groups of cases (new workflow)</a:t>
            </a:r>
          </a:p>
          <a:p>
            <a:pPr marL="1485900" lvl="2" indent="-355600" eaLnBrk="1" fontAlgn="auto" hangingPunct="1">
              <a:spcBef>
                <a:spcPts val="600"/>
              </a:spcBef>
              <a:spcAft>
                <a:spcPts val="0"/>
              </a:spcAft>
              <a:buClr>
                <a:schemeClr val="accent2"/>
              </a:buClr>
              <a:buSzPct val="100000"/>
              <a:buFont typeface="Calibri"/>
              <a:buChar char="‒"/>
              <a:defRPr/>
            </a:pPr>
            <a:r>
              <a:rPr lang="en-US" sz="2400" kern="0" dirty="0">
                <a:latin typeface="Calibri"/>
                <a:ea typeface="Calibri"/>
                <a:cs typeface="Calibri"/>
                <a:sym typeface="Calibri"/>
              </a:rPr>
              <a:t>Perform reconciliation comparisons directly with NNDSS database (new workflow for State Epi approval of annual data) </a:t>
            </a:r>
          </a:p>
          <a:p>
            <a:pPr marL="914400" lvl="1" indent="-552450" eaLnBrk="1" fontAlgn="auto" hangingPunct="1">
              <a:spcBef>
                <a:spcPts val="1200"/>
              </a:spcBef>
              <a:spcAft>
                <a:spcPts val="0"/>
              </a:spcAft>
              <a:buClr>
                <a:srgbClr val="0088B7"/>
              </a:buClr>
              <a:buSzPct val="100000"/>
              <a:buFont typeface="Calibri"/>
              <a:buChar char="▪"/>
              <a:defRPr/>
            </a:pPr>
            <a:r>
              <a:rPr lang="en-US" sz="2670" kern="0" dirty="0">
                <a:latin typeface="Calibri"/>
                <a:ea typeface="Calibri"/>
                <a:cs typeface="Calibri"/>
                <a:sym typeface="Calibri"/>
              </a:rPr>
              <a:t>MVPS becomes the source for weekly and annual NNDSS publication</a:t>
            </a:r>
          </a:p>
          <a:p>
            <a:endParaRPr lang="en-US" dirty="0"/>
          </a:p>
        </p:txBody>
      </p:sp>
      <p:sp>
        <p:nvSpPr>
          <p:cNvPr id="4" name="Slide Number Placeholder 3">
            <a:extLst>
              <a:ext uri="{FF2B5EF4-FFF2-40B4-BE49-F238E27FC236}">
                <a16:creationId xmlns:a16="http://schemas.microsoft.com/office/drawing/2014/main" id="{785BA744-57CE-444C-A662-7D6D0B0857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962236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83F0-229F-4B46-85F1-E5C67B470DCB}"/>
              </a:ext>
            </a:extLst>
          </p:cNvPr>
          <p:cNvSpPr>
            <a:spLocks noGrp="1"/>
          </p:cNvSpPr>
          <p:nvPr>
            <p:ph type="title"/>
          </p:nvPr>
        </p:nvSpPr>
        <p:spPr/>
        <p:txBody>
          <a:bodyPr/>
          <a:lstStyle/>
          <a:p>
            <a:r>
              <a:rPr lang="en-US" dirty="0"/>
              <a:t>MVPS Security</a:t>
            </a:r>
          </a:p>
        </p:txBody>
      </p:sp>
      <p:sp>
        <p:nvSpPr>
          <p:cNvPr id="3" name="Text Placeholder 2">
            <a:extLst>
              <a:ext uri="{FF2B5EF4-FFF2-40B4-BE49-F238E27FC236}">
                <a16:creationId xmlns:a16="http://schemas.microsoft.com/office/drawing/2014/main" id="{0019C1C4-586D-2141-B52A-32B632358A4C}"/>
              </a:ext>
            </a:extLst>
          </p:cNvPr>
          <p:cNvSpPr>
            <a:spLocks noGrp="1"/>
          </p:cNvSpPr>
          <p:nvPr>
            <p:ph type="body" sz="quarter" idx="10"/>
          </p:nvPr>
        </p:nvSpPr>
        <p:spPr/>
        <p:txBody>
          <a:bodyPr/>
          <a:lstStyle/>
          <a:p>
            <a:pPr marL="0" indent="0">
              <a:buNone/>
            </a:pPr>
            <a:r>
              <a:rPr lang="en-US" sz="2670" kern="0" dirty="0">
                <a:latin typeface="Calibri"/>
                <a:ea typeface="Calibri"/>
                <a:cs typeface="Calibri"/>
                <a:sym typeface="Calibri"/>
              </a:rPr>
              <a:t>To access the MVPS Portal, all jurisdiction users must go through two security stages:</a:t>
            </a:r>
          </a:p>
          <a:p>
            <a:pPr lvl="0">
              <a:spcBef>
                <a:spcPts val="1800"/>
              </a:spcBef>
              <a:buSzPct val="83000"/>
            </a:pPr>
            <a:r>
              <a:rPr lang="en-US" dirty="0"/>
              <a:t>Stage 1—Authentication via SAMS</a:t>
            </a:r>
          </a:p>
          <a:p>
            <a:pPr lvl="1">
              <a:spcBef>
                <a:spcPts val="600"/>
              </a:spcBef>
              <a:buClr>
                <a:schemeClr val="accent2"/>
              </a:buClr>
              <a:buSzPct val="83000"/>
            </a:pPr>
            <a:r>
              <a:rPr lang="en-US" sz="2400" dirty="0"/>
              <a:t>SAMS is used to validate and authenticate users for access to CDC systems, including MVPS</a:t>
            </a:r>
          </a:p>
          <a:p>
            <a:pPr lvl="1">
              <a:spcBef>
                <a:spcPts val="600"/>
              </a:spcBef>
              <a:buClr>
                <a:schemeClr val="accent2"/>
              </a:buClr>
              <a:buSzPct val="83000"/>
            </a:pPr>
            <a:r>
              <a:rPr lang="en-US" sz="2400" dirty="0"/>
              <a:t>SAMS Level 2 is required to access MVPS</a:t>
            </a:r>
          </a:p>
          <a:p>
            <a:pPr lvl="0">
              <a:spcBef>
                <a:spcPts val="1800"/>
              </a:spcBef>
              <a:buSzPct val="83000"/>
            </a:pPr>
            <a:r>
              <a:rPr lang="en-US" dirty="0"/>
              <a:t>Stage 2—Authorization for MVPS</a:t>
            </a:r>
          </a:p>
          <a:p>
            <a:pPr lvl="1">
              <a:spcBef>
                <a:spcPts val="600"/>
              </a:spcBef>
              <a:buClr>
                <a:schemeClr val="accent2"/>
              </a:buClr>
              <a:buSzPct val="83000"/>
              <a:buFont typeface="Calibri" panose="020F0502020204030204" pitchFamily="34" charset="0"/>
              <a:buChar char="‒"/>
            </a:pPr>
            <a:r>
              <a:rPr lang="en-US" sz="2400" dirty="0"/>
              <a:t>Once a user is authorized to access MVPS, they will see a link for MVPS under “Applications” in SAMS</a:t>
            </a:r>
          </a:p>
          <a:p>
            <a:pPr marL="0" indent="0">
              <a:spcBef>
                <a:spcPts val="600"/>
              </a:spcBef>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4742241-5B92-D149-AA12-A0B487D5272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61147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6" name="Google Shape;120;p12">
            <a:extLst>
              <a:ext uri="{FF2B5EF4-FFF2-40B4-BE49-F238E27FC236}">
                <a16:creationId xmlns:a16="http://schemas.microsoft.com/office/drawing/2014/main" id="{512E4690-D07D-9B40-9101-4D51908146B7}"/>
              </a:ext>
              <a:ext uri="{C183D7F6-B498-43B3-948B-1728B52AA6E4}">
                <adec:decorative xmlns:adec="http://schemas.microsoft.com/office/drawing/2017/decorative" val="1"/>
              </a:ext>
            </a:extLst>
          </p:cNvPr>
          <p:cNvSpPr/>
          <p:nvPr/>
        </p:nvSpPr>
        <p:spPr>
          <a:xfrm rot="5400000">
            <a:off x="773389" y="1289894"/>
            <a:ext cx="1170291" cy="772662"/>
          </a:xfrm>
          <a:prstGeom prst="chevron">
            <a:avLst>
              <a:gd name="adj" fmla="val 50000"/>
            </a:avLst>
          </a:prstGeom>
          <a:solidFill>
            <a:schemeClr val="accent3">
              <a:lumMod val="20000"/>
              <a:lumOff val="80000"/>
            </a:schemeClr>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 name="Google Shape;121;p12">
            <a:extLst>
              <a:ext uri="{FF2B5EF4-FFF2-40B4-BE49-F238E27FC236}">
                <a16:creationId xmlns:a16="http://schemas.microsoft.com/office/drawing/2014/main" id="{4DC1799B-4D06-6A4C-A961-EB5130FBB01C}"/>
              </a:ext>
            </a:extLst>
          </p:cNvPr>
          <p:cNvSpPr txBox="1"/>
          <p:nvPr/>
        </p:nvSpPr>
        <p:spPr>
          <a:xfrm>
            <a:off x="972121" y="1500624"/>
            <a:ext cx="772662" cy="350953"/>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213D"/>
                </a:solidFill>
                <a:effectLst/>
                <a:uLnTx/>
                <a:uFillTx/>
                <a:latin typeface="Arial"/>
                <a:ea typeface="Arial"/>
                <a:cs typeface="Arial"/>
                <a:sym typeface="Arial"/>
              </a:rPr>
              <a:t>Step 1</a:t>
            </a:r>
            <a:endParaRPr kumimoji="0" sz="1700" b="1"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29" name="Google Shape;124;p12">
            <a:extLst>
              <a:ext uri="{FF2B5EF4-FFF2-40B4-BE49-F238E27FC236}">
                <a16:creationId xmlns:a16="http://schemas.microsoft.com/office/drawing/2014/main" id="{D0BB18A2-C1BE-CB43-861F-771E40FAF877}"/>
              </a:ext>
              <a:ext uri="{C183D7F6-B498-43B3-948B-1728B52AA6E4}">
                <adec:decorative xmlns:adec="http://schemas.microsoft.com/office/drawing/2017/decorative" val="1"/>
              </a:ext>
            </a:extLst>
          </p:cNvPr>
          <p:cNvSpPr/>
          <p:nvPr/>
        </p:nvSpPr>
        <p:spPr>
          <a:xfrm rot="5400000">
            <a:off x="773389" y="2328906"/>
            <a:ext cx="1170291" cy="772662"/>
          </a:xfrm>
          <a:prstGeom prst="chevron">
            <a:avLst>
              <a:gd name="adj" fmla="val 50000"/>
            </a:avLst>
          </a:prstGeom>
          <a:solidFill>
            <a:srgbClr val="9FC5E8">
              <a:alpha val="83529"/>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 name="Google Shape;125;p12">
            <a:extLst>
              <a:ext uri="{FF2B5EF4-FFF2-40B4-BE49-F238E27FC236}">
                <a16:creationId xmlns:a16="http://schemas.microsoft.com/office/drawing/2014/main" id="{E39064C7-C93F-674A-8738-BC7F57FA77D6}"/>
              </a:ext>
            </a:extLst>
          </p:cNvPr>
          <p:cNvSpPr txBox="1"/>
          <p:nvPr/>
        </p:nvSpPr>
        <p:spPr>
          <a:xfrm>
            <a:off x="972121" y="2539637"/>
            <a:ext cx="772662" cy="350953"/>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213D"/>
                </a:solidFill>
                <a:effectLst/>
                <a:uLnTx/>
                <a:uFillTx/>
                <a:latin typeface="Arial"/>
                <a:ea typeface="Arial"/>
                <a:cs typeface="Arial"/>
                <a:sym typeface="Arial"/>
              </a:rPr>
              <a:t>Step 2</a:t>
            </a:r>
            <a:endParaRPr kumimoji="0" sz="1700" b="1"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32" name="Google Shape;128;p12">
            <a:extLst>
              <a:ext uri="{FF2B5EF4-FFF2-40B4-BE49-F238E27FC236}">
                <a16:creationId xmlns:a16="http://schemas.microsoft.com/office/drawing/2014/main" id="{E80753E0-599A-7448-A83D-2087B7CCA244}"/>
              </a:ext>
              <a:ext uri="{C183D7F6-B498-43B3-948B-1728B52AA6E4}">
                <adec:decorative xmlns:adec="http://schemas.microsoft.com/office/drawing/2017/decorative" val="1"/>
              </a:ext>
            </a:extLst>
          </p:cNvPr>
          <p:cNvSpPr/>
          <p:nvPr/>
        </p:nvSpPr>
        <p:spPr>
          <a:xfrm rot="5400000">
            <a:off x="773389" y="3367918"/>
            <a:ext cx="1170291" cy="772662"/>
          </a:xfrm>
          <a:prstGeom prst="chevron">
            <a:avLst>
              <a:gd name="adj" fmla="val 50000"/>
            </a:avLst>
          </a:prstGeom>
          <a:solidFill>
            <a:srgbClr val="9FC5E8">
              <a:alpha val="64705"/>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 name="Google Shape;129;p12">
            <a:extLst>
              <a:ext uri="{FF2B5EF4-FFF2-40B4-BE49-F238E27FC236}">
                <a16:creationId xmlns:a16="http://schemas.microsoft.com/office/drawing/2014/main" id="{82F05D94-2C97-9541-BF2E-525B30D4BE4B}"/>
              </a:ext>
            </a:extLst>
          </p:cNvPr>
          <p:cNvSpPr txBox="1"/>
          <p:nvPr/>
        </p:nvSpPr>
        <p:spPr>
          <a:xfrm>
            <a:off x="972121" y="3578648"/>
            <a:ext cx="772662" cy="350953"/>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213D"/>
                </a:solidFill>
                <a:effectLst/>
                <a:uLnTx/>
                <a:uFillTx/>
                <a:latin typeface="Arial"/>
                <a:ea typeface="Arial"/>
                <a:cs typeface="Arial"/>
                <a:sym typeface="Arial"/>
              </a:rPr>
              <a:t>Step 3</a:t>
            </a:r>
            <a:endParaRPr kumimoji="0" sz="1700" b="1"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35" name="Google Shape;132;p12">
            <a:extLst>
              <a:ext uri="{FF2B5EF4-FFF2-40B4-BE49-F238E27FC236}">
                <a16:creationId xmlns:a16="http://schemas.microsoft.com/office/drawing/2014/main" id="{9947792E-E79A-1244-BA1C-A880C47F4F74}"/>
              </a:ext>
              <a:ext uri="{C183D7F6-B498-43B3-948B-1728B52AA6E4}">
                <adec:decorative xmlns:adec="http://schemas.microsoft.com/office/drawing/2017/decorative" val="1"/>
              </a:ext>
            </a:extLst>
          </p:cNvPr>
          <p:cNvSpPr/>
          <p:nvPr/>
        </p:nvSpPr>
        <p:spPr>
          <a:xfrm rot="5400000">
            <a:off x="773389" y="4406931"/>
            <a:ext cx="1170291" cy="772662"/>
          </a:xfrm>
          <a:prstGeom prst="chevron">
            <a:avLst>
              <a:gd name="adj" fmla="val 50000"/>
            </a:avLst>
          </a:prstGeom>
          <a:solidFill>
            <a:srgbClr val="9FC5E8">
              <a:alpha val="45098"/>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 name="Google Shape;133;p12">
            <a:extLst>
              <a:ext uri="{FF2B5EF4-FFF2-40B4-BE49-F238E27FC236}">
                <a16:creationId xmlns:a16="http://schemas.microsoft.com/office/drawing/2014/main" id="{C8146952-6D2D-A748-B9EA-3E7035761463}"/>
              </a:ext>
            </a:extLst>
          </p:cNvPr>
          <p:cNvSpPr txBox="1"/>
          <p:nvPr/>
        </p:nvSpPr>
        <p:spPr>
          <a:xfrm>
            <a:off x="972121" y="4617661"/>
            <a:ext cx="772662" cy="350953"/>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213D"/>
                </a:solidFill>
                <a:effectLst/>
                <a:uLnTx/>
                <a:uFillTx/>
                <a:latin typeface="Arial"/>
                <a:ea typeface="Arial"/>
                <a:cs typeface="Arial"/>
                <a:sym typeface="Arial"/>
              </a:rPr>
              <a:t>Step 4</a:t>
            </a:r>
            <a:endParaRPr kumimoji="0" sz="1700" b="1"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38" name="Google Shape;136;p12">
            <a:extLst>
              <a:ext uri="{FF2B5EF4-FFF2-40B4-BE49-F238E27FC236}">
                <a16:creationId xmlns:a16="http://schemas.microsoft.com/office/drawing/2014/main" id="{0FE5BD60-5D3B-214D-BDCB-2410D7896AC5}"/>
              </a:ext>
              <a:ext uri="{C183D7F6-B498-43B3-948B-1728B52AA6E4}">
                <adec:decorative xmlns:adec="http://schemas.microsoft.com/office/drawing/2017/decorative" val="1"/>
              </a:ext>
            </a:extLst>
          </p:cNvPr>
          <p:cNvSpPr/>
          <p:nvPr/>
        </p:nvSpPr>
        <p:spPr>
          <a:xfrm rot="5400000">
            <a:off x="773389" y="5445944"/>
            <a:ext cx="1170291" cy="772662"/>
          </a:xfrm>
          <a:prstGeom prst="chevron">
            <a:avLst>
              <a:gd name="adj" fmla="val 50000"/>
            </a:avLst>
          </a:prstGeom>
          <a:solidFill>
            <a:srgbClr val="9FC5E8">
              <a:alpha val="12941"/>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 name="Google Shape;137;p12">
            <a:extLst>
              <a:ext uri="{FF2B5EF4-FFF2-40B4-BE49-F238E27FC236}">
                <a16:creationId xmlns:a16="http://schemas.microsoft.com/office/drawing/2014/main" id="{A6901BA7-E3C7-0040-936D-48BE7A9712E2}"/>
              </a:ext>
            </a:extLst>
          </p:cNvPr>
          <p:cNvSpPr txBox="1"/>
          <p:nvPr/>
        </p:nvSpPr>
        <p:spPr>
          <a:xfrm>
            <a:off x="972121" y="5656674"/>
            <a:ext cx="772662" cy="350953"/>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213D"/>
                </a:solidFill>
                <a:effectLst/>
                <a:uLnTx/>
                <a:uFillTx/>
                <a:latin typeface="Arial"/>
                <a:ea typeface="Arial"/>
                <a:cs typeface="Arial"/>
                <a:sym typeface="Arial"/>
              </a:rPr>
              <a:t>Step 5</a:t>
            </a:r>
            <a:endParaRPr kumimoji="0" sz="1700" b="1"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41" name="Google Shape;141;p12">
            <a:extLst>
              <a:ext uri="{FF2B5EF4-FFF2-40B4-BE49-F238E27FC236}">
                <a16:creationId xmlns:a16="http://schemas.microsoft.com/office/drawing/2014/main" id="{A63ACA99-9921-B84C-80F0-F34C8CCC0892}"/>
              </a:ext>
            </a:extLst>
          </p:cNvPr>
          <p:cNvSpPr txBox="1"/>
          <p:nvPr/>
        </p:nvSpPr>
        <p:spPr>
          <a:xfrm>
            <a:off x="9806769" y="3160850"/>
            <a:ext cx="2078632" cy="2954625"/>
          </a:xfrm>
          <a:prstGeom prst="rect">
            <a:avLst/>
          </a:prstGeom>
          <a:solidFill>
            <a:srgbClr val="FFF2CC"/>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*Note</a:t>
            </a:r>
            <a:r>
              <a:rPr kumimoji="0" lang="en-US" sz="2000" b="1" i="0" u="none" strike="noStrike" kern="0" cap="none" spc="0" normalizeH="0" baseline="0" noProof="0" dirty="0">
                <a:ln>
                  <a:noFill/>
                </a:ln>
                <a:solidFill>
                  <a:srgbClr val="00213D"/>
                </a:solidFill>
                <a:effectLst/>
                <a:uLnTx/>
                <a:uFillTx/>
                <a:latin typeface="Calibri"/>
                <a:ea typeface="Calibri"/>
                <a:cs typeface="Calibri"/>
                <a:sym typeface="Calibri"/>
              </a:rPr>
              <a:t>:</a:t>
            </a:r>
            <a:r>
              <a:rPr kumimoji="0" lang="en-US" sz="2000" b="0" i="0" u="none" strike="noStrike" kern="0" cap="none" spc="0" normalizeH="0" baseline="0" noProof="0" dirty="0">
                <a:ln>
                  <a:noFill/>
                </a:ln>
                <a:solidFill>
                  <a:srgbClr val="00213D"/>
                </a:solidFill>
                <a:effectLst/>
                <a:uLnTx/>
                <a:uFillTx/>
                <a:latin typeface="Calibri"/>
                <a:ea typeface="Calibri"/>
                <a:cs typeface="Calibri"/>
                <a:sym typeface="Calibri"/>
              </a:rPr>
              <a:t> The list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213D"/>
                </a:solidFill>
                <a:effectLst/>
                <a:uLnTx/>
                <a:uFillTx/>
                <a:latin typeface="Calibri"/>
                <a:ea typeface="Calibri"/>
                <a:cs typeface="Calibri"/>
                <a:sym typeface="Calibri"/>
              </a:rPr>
              <a:t>for Step 3 should include all jurisdiction users who need MVPS access, regardless of their current SAMS access level.</a:t>
            </a:r>
            <a:endParaRPr kumimoji="0" sz="2000" b="0" i="0" u="none" strike="noStrike" kern="0" cap="none" spc="0" normalizeH="0" baseline="0" noProof="0" dirty="0">
              <a:ln>
                <a:noFill/>
              </a:ln>
              <a:solidFill>
                <a:srgbClr val="00213D"/>
              </a:solidFill>
              <a:effectLst/>
              <a:uLnTx/>
              <a:uFillTx/>
              <a:latin typeface="Calibri"/>
              <a:ea typeface="Calibri"/>
              <a:cs typeface="Calibri"/>
              <a:sym typeface="Calibri"/>
            </a:endParaRPr>
          </a:p>
        </p:txBody>
      </p:sp>
      <p:sp>
        <p:nvSpPr>
          <p:cNvPr id="42" name="Google Shape;122;p12">
            <a:extLst>
              <a:ext uri="{FF2B5EF4-FFF2-40B4-BE49-F238E27FC236}">
                <a16:creationId xmlns:a16="http://schemas.microsoft.com/office/drawing/2014/main" id="{A07BFBF1-CB8B-BB4E-98B4-FEDB8F518E6C}"/>
              </a:ext>
              <a:ext uri="{C183D7F6-B498-43B3-948B-1728B52AA6E4}">
                <adec:decorative xmlns:adec="http://schemas.microsoft.com/office/drawing/2017/decorative" val="1"/>
              </a:ext>
            </a:extLst>
          </p:cNvPr>
          <p:cNvSpPr/>
          <p:nvPr/>
        </p:nvSpPr>
        <p:spPr>
          <a:xfrm rot="5400000">
            <a:off x="5254010" y="-2418042"/>
            <a:ext cx="760455" cy="7778702"/>
          </a:xfrm>
          <a:prstGeom prst="round2SameRect">
            <a:avLst>
              <a:gd name="adj1" fmla="val 16667"/>
              <a:gd name="adj2" fmla="val 0"/>
            </a:avLst>
          </a:prstGeom>
          <a:solidFill>
            <a:schemeClr val="accent3">
              <a:lumMod val="20000"/>
              <a:lumOff val="80000"/>
            </a:schemeClr>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 name="Google Shape;123;p12" descr="Step 1 - By March 31, 2021, jurisdiction identifies at least 2 MVPS Juridiction Data Managers (or DMs) and sends contact information to EDX mailbox (edx@cdc.gov)">
            <a:extLst>
              <a:ext uri="{FF2B5EF4-FFF2-40B4-BE49-F238E27FC236}">
                <a16:creationId xmlns:a16="http://schemas.microsoft.com/office/drawing/2014/main" id="{B3F50F66-334F-8A4C-82C3-53A4145B1C2C}"/>
              </a:ext>
              <a:ext uri="{C183D7F6-B498-43B3-948B-1728B52AA6E4}">
                <adec:decorative xmlns:adec="http://schemas.microsoft.com/office/drawing/2017/decorative" val="0"/>
              </a:ext>
            </a:extLst>
          </p:cNvPr>
          <p:cNvSpPr txBox="1"/>
          <p:nvPr/>
        </p:nvSpPr>
        <p:spPr>
          <a:xfrm>
            <a:off x="1744865" y="1128208"/>
            <a:ext cx="7743667" cy="737639"/>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By </a:t>
            </a:r>
            <a:r>
              <a:rPr kumimoji="0" lang="en-US" sz="1700" b="1" i="0" u="none" strike="noStrike" kern="0" cap="none" spc="0" normalizeH="0" baseline="0" noProof="0" dirty="0">
                <a:ln>
                  <a:noFill/>
                </a:ln>
                <a:solidFill>
                  <a:srgbClr val="FF0000"/>
                </a:solidFill>
                <a:effectLst/>
                <a:uLnTx/>
                <a:uFillTx/>
                <a:latin typeface="Arial"/>
                <a:ea typeface="Arial"/>
                <a:cs typeface="Arial"/>
                <a:sym typeface="Arial"/>
              </a:rPr>
              <a:t>March 31, 2021</a:t>
            </a: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 jurisdiction identifies at least </a:t>
            </a:r>
            <a:r>
              <a:rPr kumimoji="0" lang="en-US" sz="1700" b="1" i="0" u="sng" strike="noStrike" kern="0" cap="none" spc="0" normalizeH="0" baseline="0" noProof="0" dirty="0">
                <a:ln>
                  <a:noFill/>
                </a:ln>
                <a:solidFill>
                  <a:srgbClr val="00213D"/>
                </a:solidFill>
                <a:effectLst/>
                <a:uLnTx/>
                <a:uFillTx/>
                <a:latin typeface="Arial"/>
                <a:ea typeface="Arial"/>
                <a:cs typeface="Arial"/>
                <a:sym typeface="Arial"/>
              </a:rPr>
              <a:t>2</a:t>
            </a: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 MVPS jurisdiction data managers (DMs) and sends contact information to CDC Electronic Data Exchange (EDX) mailbox </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sz="1700" b="0" i="0" u="sng" strike="noStrike" kern="0" cap="none" spc="0" normalizeH="0" baseline="0" noProof="0" dirty="0">
                <a:ln>
                  <a:noFill/>
                </a:ln>
                <a:solidFill>
                  <a:srgbClr val="0000FF"/>
                </a:solidFill>
                <a:effectLst/>
                <a:uLnTx/>
                <a:uFillTx/>
                <a:latin typeface="Arial"/>
                <a:ea typeface="Arial"/>
                <a:cs typeface="Arial"/>
                <a:sym typeface="Arial"/>
              </a:rPr>
              <a:t>edx@cdc.gov</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 name="Google Shape;126;p12">
            <a:extLst>
              <a:ext uri="{FF2B5EF4-FFF2-40B4-BE49-F238E27FC236}">
                <a16:creationId xmlns:a16="http://schemas.microsoft.com/office/drawing/2014/main" id="{C91A75F6-1EA5-6E42-90FB-F310D273841E}"/>
              </a:ext>
              <a:ext uri="{C183D7F6-B498-43B3-948B-1728B52AA6E4}">
                <adec:decorative xmlns:adec="http://schemas.microsoft.com/office/drawing/2017/decorative" val="1"/>
              </a:ext>
            </a:extLst>
          </p:cNvPr>
          <p:cNvSpPr/>
          <p:nvPr/>
        </p:nvSpPr>
        <p:spPr>
          <a:xfrm rot="5400000">
            <a:off x="5254010" y="-1379031"/>
            <a:ext cx="760455" cy="7778702"/>
          </a:xfrm>
          <a:prstGeom prst="round2SameRect">
            <a:avLst>
              <a:gd name="adj1" fmla="val 16667"/>
              <a:gd name="adj2" fmla="val 0"/>
            </a:avLst>
          </a:prstGeom>
          <a:solidFill>
            <a:srgbClr val="9FC5E8">
              <a:alpha val="83529"/>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 name="Google Shape;127;p12" descr="Step 2 - DMs obtain SAMS Level 2 access and authorization to MVPS Application">
            <a:extLst>
              <a:ext uri="{FF2B5EF4-FFF2-40B4-BE49-F238E27FC236}">
                <a16:creationId xmlns:a16="http://schemas.microsoft.com/office/drawing/2014/main" id="{CD623A4A-4D76-E44A-A189-25E6F14E450C}"/>
              </a:ext>
            </a:extLst>
          </p:cNvPr>
          <p:cNvSpPr txBox="1"/>
          <p:nvPr/>
        </p:nvSpPr>
        <p:spPr>
          <a:xfrm>
            <a:off x="1744865" y="2167220"/>
            <a:ext cx="7743667" cy="686183"/>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DMs obtain SAMS Level 2 access and authorization to MVPS</a:t>
            </a:r>
            <a:endParaRPr kumimoji="0" sz="1700" b="0"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46" name="Google Shape;130;p12">
            <a:extLst>
              <a:ext uri="{FF2B5EF4-FFF2-40B4-BE49-F238E27FC236}">
                <a16:creationId xmlns:a16="http://schemas.microsoft.com/office/drawing/2014/main" id="{5593046D-6FDF-F24A-BFB9-B4A525412399}"/>
              </a:ext>
              <a:ext uri="{C183D7F6-B498-43B3-948B-1728B52AA6E4}">
                <adec:decorative xmlns:adec="http://schemas.microsoft.com/office/drawing/2017/decorative" val="1"/>
              </a:ext>
            </a:extLst>
          </p:cNvPr>
          <p:cNvSpPr/>
          <p:nvPr/>
        </p:nvSpPr>
        <p:spPr>
          <a:xfrm rot="5400000">
            <a:off x="5254010" y="-354347"/>
            <a:ext cx="760455" cy="7778702"/>
          </a:xfrm>
          <a:prstGeom prst="round2SameRect">
            <a:avLst>
              <a:gd name="adj1" fmla="val 16667"/>
              <a:gd name="adj2" fmla="val 0"/>
            </a:avLst>
          </a:prstGeom>
          <a:solidFill>
            <a:srgbClr val="9FC5E8">
              <a:alpha val="64705"/>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 name="Google Shape;131;p12" descr="Step 3 - DMs generate list of MVPS jurisdiction users and send contact and role information to EDX mailbox (edx@cdc.gov)">
            <a:extLst>
              <a:ext uri="{FF2B5EF4-FFF2-40B4-BE49-F238E27FC236}">
                <a16:creationId xmlns:a16="http://schemas.microsoft.com/office/drawing/2014/main" id="{5B681711-3945-2D45-8563-05BB0CD03F65}"/>
              </a:ext>
              <a:ext uri="{C183D7F6-B498-43B3-948B-1728B52AA6E4}">
                <adec:decorative xmlns:adec="http://schemas.microsoft.com/office/drawing/2017/decorative" val="0"/>
              </a:ext>
            </a:extLst>
          </p:cNvPr>
          <p:cNvSpPr txBox="1"/>
          <p:nvPr/>
        </p:nvSpPr>
        <p:spPr>
          <a:xfrm>
            <a:off x="1744865" y="3191904"/>
            <a:ext cx="7743667" cy="686183"/>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DMs generate list</a:t>
            </a:r>
            <a:r>
              <a:rPr kumimoji="0" lang="en-US" sz="1700" b="0" i="0" u="none" strike="noStrike" kern="0" cap="none" spc="0" normalizeH="0" baseline="0" noProof="0" dirty="0">
                <a:ln>
                  <a:noFill/>
                </a:ln>
                <a:solidFill>
                  <a:srgbClr val="C00000"/>
                </a:solidFill>
                <a:effectLst/>
                <a:uLnTx/>
                <a:uFillTx/>
                <a:latin typeface="Arial"/>
                <a:ea typeface="Arial"/>
                <a:cs typeface="Arial"/>
                <a:sym typeface="Arial"/>
              </a:rPr>
              <a:t>*</a:t>
            </a: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 of MVPS jurisdiction users and send contact/role information to EDX mailbox </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a:t>
            </a:r>
            <a:r>
              <a:rPr kumimoji="0" lang="en-US" sz="1700" b="0" i="0" u="sng" strike="noStrike" kern="0" cap="none" spc="0" normalizeH="0" baseline="0" noProof="0" dirty="0">
                <a:ln>
                  <a:noFill/>
                </a:ln>
                <a:solidFill>
                  <a:srgbClr val="0F56DC"/>
                </a:solidFill>
                <a:effectLst/>
                <a:uLnTx/>
                <a:uFillTx/>
                <a:latin typeface="Arial"/>
                <a:ea typeface="Arial"/>
                <a:cs typeface="Arial"/>
                <a:sym typeface="Arial"/>
                <a:hlinkClick r:id="rId3"/>
              </a:rPr>
              <a:t>edx@cdc.gov</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 name="Google Shape;134;p12">
            <a:extLst>
              <a:ext uri="{FF2B5EF4-FFF2-40B4-BE49-F238E27FC236}">
                <a16:creationId xmlns:a16="http://schemas.microsoft.com/office/drawing/2014/main" id="{2F66D21E-EA24-A14C-9B32-3A4E10ADD7A8}"/>
              </a:ext>
              <a:ext uri="{C183D7F6-B498-43B3-948B-1728B52AA6E4}">
                <adec:decorative xmlns:adec="http://schemas.microsoft.com/office/drawing/2017/decorative" val="1"/>
              </a:ext>
            </a:extLst>
          </p:cNvPr>
          <p:cNvSpPr/>
          <p:nvPr/>
        </p:nvSpPr>
        <p:spPr>
          <a:xfrm rot="5400000">
            <a:off x="5254010" y="698995"/>
            <a:ext cx="760455" cy="7778702"/>
          </a:xfrm>
          <a:prstGeom prst="round2SameRect">
            <a:avLst>
              <a:gd name="adj1" fmla="val 16667"/>
              <a:gd name="adj2" fmla="val 0"/>
            </a:avLst>
          </a:prstGeom>
          <a:solidFill>
            <a:srgbClr val="9FC5E8">
              <a:alpha val="45098"/>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 name="Google Shape;135;p12" descr="Step 4 - New MVPS jurisdiction users obtain SAMS Level 2 access and authorization to MVPS Application">
            <a:extLst>
              <a:ext uri="{FF2B5EF4-FFF2-40B4-BE49-F238E27FC236}">
                <a16:creationId xmlns:a16="http://schemas.microsoft.com/office/drawing/2014/main" id="{0B475055-8936-494D-9172-0B40A146A5DB}"/>
              </a:ext>
            </a:extLst>
          </p:cNvPr>
          <p:cNvSpPr txBox="1"/>
          <p:nvPr/>
        </p:nvSpPr>
        <p:spPr>
          <a:xfrm>
            <a:off x="1744865" y="4245246"/>
            <a:ext cx="7743667" cy="686183"/>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New MVPS jurisdiction users obtain SAMS Level 2 access and authorization to MVPS</a:t>
            </a:r>
            <a:endParaRPr kumimoji="0" sz="1700" b="0"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50" name="Google Shape;138;p12">
            <a:extLst>
              <a:ext uri="{FF2B5EF4-FFF2-40B4-BE49-F238E27FC236}">
                <a16:creationId xmlns:a16="http://schemas.microsoft.com/office/drawing/2014/main" id="{42D86C30-00A4-0C44-893C-2324150D2688}"/>
              </a:ext>
              <a:ext uri="{C183D7F6-B498-43B3-948B-1728B52AA6E4}">
                <adec:decorative xmlns:adec="http://schemas.microsoft.com/office/drawing/2017/decorative" val="1"/>
              </a:ext>
            </a:extLst>
          </p:cNvPr>
          <p:cNvSpPr/>
          <p:nvPr/>
        </p:nvSpPr>
        <p:spPr>
          <a:xfrm rot="5400000">
            <a:off x="5254010" y="1738007"/>
            <a:ext cx="760455" cy="7778702"/>
          </a:xfrm>
          <a:prstGeom prst="round2SameRect">
            <a:avLst>
              <a:gd name="adj1" fmla="val 16667"/>
              <a:gd name="adj2" fmla="val 0"/>
            </a:avLst>
          </a:prstGeom>
          <a:solidFill>
            <a:srgbClr val="9FC5E8">
              <a:alpha val="12941"/>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 name="Google Shape;139;p12" descr="Step 5 - DMs assign user permissions and access to one or more conditions">
            <a:extLst>
              <a:ext uri="{FF2B5EF4-FFF2-40B4-BE49-F238E27FC236}">
                <a16:creationId xmlns:a16="http://schemas.microsoft.com/office/drawing/2014/main" id="{66557193-D071-B141-BCF8-52BED828EDF7}"/>
              </a:ext>
            </a:extLst>
          </p:cNvPr>
          <p:cNvSpPr txBox="1"/>
          <p:nvPr/>
        </p:nvSpPr>
        <p:spPr>
          <a:xfrm>
            <a:off x="1744865" y="5284259"/>
            <a:ext cx="7743667" cy="686183"/>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213D"/>
                </a:solidFill>
                <a:effectLst/>
                <a:uLnTx/>
                <a:uFillTx/>
                <a:latin typeface="Arial"/>
                <a:ea typeface="Arial"/>
                <a:cs typeface="Arial"/>
                <a:sym typeface="Arial"/>
              </a:rPr>
              <a:t>DMs assign user permissions and access to condition(s)</a:t>
            </a:r>
            <a:endParaRPr kumimoji="0" sz="1700" b="0" i="0" u="none" strike="noStrike" kern="0" cap="none" spc="0" normalizeH="0" baseline="0" noProof="0" dirty="0">
              <a:ln>
                <a:noFill/>
              </a:ln>
              <a:solidFill>
                <a:srgbClr val="00213D"/>
              </a:solidFill>
              <a:effectLst/>
              <a:uLnTx/>
              <a:uFillTx/>
              <a:latin typeface="Arial"/>
              <a:ea typeface="Arial"/>
              <a:cs typeface="Arial"/>
              <a:sym typeface="Arial"/>
            </a:endParaRPr>
          </a:p>
        </p:txBody>
      </p:sp>
      <p:sp>
        <p:nvSpPr>
          <p:cNvPr id="3" name="Title 2">
            <a:extLst>
              <a:ext uri="{FF2B5EF4-FFF2-40B4-BE49-F238E27FC236}">
                <a16:creationId xmlns:a16="http://schemas.microsoft.com/office/drawing/2014/main" id="{2216A259-E029-F84D-9B77-D9003E64FFE4}"/>
              </a:ext>
            </a:extLst>
          </p:cNvPr>
          <p:cNvSpPr>
            <a:spLocks noGrp="1"/>
          </p:cNvSpPr>
          <p:nvPr>
            <p:ph type="title"/>
          </p:nvPr>
        </p:nvSpPr>
        <p:spPr>
          <a:xfrm>
            <a:off x="609600" y="274639"/>
            <a:ext cx="10972800" cy="737639"/>
          </a:xfrm>
        </p:spPr>
        <p:txBody>
          <a:bodyPr/>
          <a:lstStyle/>
          <a:p>
            <a:r>
              <a:rPr lang="en-US" dirty="0"/>
              <a:t>Next Steps for Jurisdictions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AC93EF-30ED-A240-A2CC-496B7B437005}"/>
              </a:ext>
            </a:extLst>
          </p:cNvPr>
          <p:cNvSpPr>
            <a:spLocks noGrp="1"/>
          </p:cNvSpPr>
          <p:nvPr>
            <p:ph type="title"/>
          </p:nvPr>
        </p:nvSpPr>
        <p:spPr/>
        <p:txBody>
          <a:bodyPr/>
          <a:lstStyle/>
          <a:p>
            <a:r>
              <a:rPr lang="en-US" dirty="0"/>
              <a:t>After the jurisdiction user contact/role information is sent to </a:t>
            </a:r>
            <a:r>
              <a:rPr lang="en-US" u="sng" dirty="0">
                <a:solidFill>
                  <a:schemeClr val="accent6">
                    <a:lumMod val="75000"/>
                    <a:lumOff val="25000"/>
                  </a:schemeClr>
                </a:solidFill>
              </a:rPr>
              <a:t>edx@cdc.gov</a:t>
            </a:r>
            <a:r>
              <a:rPr lang="en-US" dirty="0"/>
              <a:t>:</a:t>
            </a:r>
          </a:p>
        </p:txBody>
      </p:sp>
      <p:sp>
        <p:nvSpPr>
          <p:cNvPr id="7" name="Text Placeholder 6">
            <a:extLst>
              <a:ext uri="{FF2B5EF4-FFF2-40B4-BE49-F238E27FC236}">
                <a16:creationId xmlns:a16="http://schemas.microsoft.com/office/drawing/2014/main" id="{ADCCDEB5-F9A3-C148-91D0-EF69816E586A}"/>
              </a:ext>
            </a:extLst>
          </p:cNvPr>
          <p:cNvSpPr>
            <a:spLocks noGrp="1"/>
          </p:cNvSpPr>
          <p:nvPr>
            <p:ph type="body" sz="quarter" idx="10"/>
          </p:nvPr>
        </p:nvSpPr>
        <p:spPr/>
        <p:txBody>
          <a:bodyPr/>
          <a:lstStyle/>
          <a:p>
            <a:pPr marL="457200" lvl="0" indent="-381000" eaLnBrk="1" fontAlgn="auto" hangingPunct="1">
              <a:spcBef>
                <a:spcPts val="1800"/>
              </a:spcBef>
              <a:spcAft>
                <a:spcPts val="0"/>
              </a:spcAft>
              <a:buSzPct val="100000"/>
              <a:buFont typeface="Noto Sans Symbols"/>
              <a:buChar char="▪"/>
              <a:defRPr/>
            </a:pPr>
            <a:r>
              <a:rPr lang="en-US" sz="2670" kern="0" dirty="0">
                <a:latin typeface="Calibri"/>
                <a:ea typeface="Calibri"/>
                <a:cs typeface="Calibri"/>
                <a:sym typeface="Calibri"/>
              </a:rPr>
              <a:t>If a jurisdiction user is </a:t>
            </a:r>
            <a:r>
              <a:rPr lang="en-US" sz="2670" b="1" kern="0" dirty="0">
                <a:latin typeface="Calibri"/>
                <a:ea typeface="Calibri"/>
                <a:cs typeface="Calibri"/>
                <a:sym typeface="Calibri"/>
              </a:rPr>
              <a:t>new to SAMS</a:t>
            </a:r>
            <a:r>
              <a:rPr lang="en-US" sz="2670" kern="0" dirty="0">
                <a:latin typeface="Calibri"/>
                <a:ea typeface="Calibri"/>
                <a:cs typeface="Calibri"/>
                <a:sym typeface="Calibri"/>
              </a:rPr>
              <a:t>, the user will receive an invitation email from SAMS requesting </a:t>
            </a:r>
            <a:r>
              <a:rPr lang="en-US" sz="2670" i="1" kern="0" dirty="0">
                <a:latin typeface="Calibri"/>
                <a:ea typeface="Calibri"/>
                <a:cs typeface="Calibri"/>
                <a:sym typeface="Calibri"/>
              </a:rPr>
              <a:t>primary and secondary </a:t>
            </a:r>
            <a:r>
              <a:rPr lang="en-US" sz="2670" kern="0" dirty="0">
                <a:latin typeface="Calibri"/>
                <a:ea typeface="Calibri"/>
                <a:cs typeface="Calibri"/>
                <a:sym typeface="Calibri"/>
              </a:rPr>
              <a:t>forms of ID to complete the proofing process</a:t>
            </a:r>
          </a:p>
          <a:p>
            <a:pPr marL="457200" lvl="0" indent="-381000" eaLnBrk="1" fontAlgn="auto" hangingPunct="1">
              <a:spcBef>
                <a:spcPts val="1800"/>
              </a:spcBef>
              <a:spcAft>
                <a:spcPts val="0"/>
              </a:spcAft>
              <a:buSzPct val="100000"/>
              <a:buFont typeface="Noto Sans Symbols"/>
              <a:buChar char="▪"/>
              <a:defRPr/>
            </a:pPr>
            <a:r>
              <a:rPr lang="en-US" sz="2670" kern="0" dirty="0">
                <a:latin typeface="Calibri"/>
                <a:ea typeface="Calibri"/>
                <a:cs typeface="Calibri"/>
                <a:sym typeface="Calibri"/>
              </a:rPr>
              <a:t>If a jurisdiction user has </a:t>
            </a:r>
            <a:r>
              <a:rPr lang="en-US" sz="2670" b="1" kern="0" dirty="0">
                <a:latin typeface="Calibri"/>
                <a:ea typeface="Calibri"/>
                <a:cs typeface="Calibri"/>
                <a:sym typeface="Calibri"/>
              </a:rPr>
              <a:t>SAMS Level 1 </a:t>
            </a:r>
            <a:r>
              <a:rPr lang="en-US" sz="2670" kern="0" dirty="0">
                <a:latin typeface="Calibri"/>
                <a:ea typeface="Calibri"/>
                <a:cs typeface="Calibri"/>
                <a:sym typeface="Calibri"/>
              </a:rPr>
              <a:t>access, the user will receive an email from SAMS requesting a </a:t>
            </a:r>
            <a:r>
              <a:rPr lang="en-US" sz="2670" i="1" kern="0" dirty="0">
                <a:latin typeface="Calibri"/>
                <a:ea typeface="Calibri"/>
                <a:cs typeface="Calibri"/>
                <a:sym typeface="Calibri"/>
              </a:rPr>
              <a:t>secondary</a:t>
            </a:r>
            <a:r>
              <a:rPr lang="en-US" sz="2670" kern="0" dirty="0">
                <a:latin typeface="Calibri"/>
                <a:ea typeface="Calibri"/>
                <a:cs typeface="Calibri"/>
                <a:sym typeface="Calibri"/>
              </a:rPr>
              <a:t> form of ID to complete the proofing process</a:t>
            </a:r>
          </a:p>
          <a:p>
            <a:pPr marL="457200" lvl="0" indent="-381000" eaLnBrk="1" fontAlgn="auto" hangingPunct="1">
              <a:spcBef>
                <a:spcPts val="1800"/>
              </a:spcBef>
              <a:spcAft>
                <a:spcPts val="0"/>
              </a:spcAft>
              <a:buSzPct val="100000"/>
              <a:buFont typeface="Noto Sans Symbols"/>
              <a:buChar char="▪"/>
              <a:defRPr/>
            </a:pPr>
            <a:r>
              <a:rPr lang="en-US" sz="2670" kern="0" dirty="0">
                <a:latin typeface="Calibri"/>
                <a:ea typeface="Calibri"/>
                <a:cs typeface="Calibri"/>
                <a:sym typeface="Calibri"/>
              </a:rPr>
              <a:t>If a jurisdiction user has </a:t>
            </a:r>
            <a:r>
              <a:rPr lang="en-US" sz="2670" b="1" kern="0" dirty="0">
                <a:latin typeface="Calibri"/>
                <a:ea typeface="Calibri"/>
                <a:cs typeface="Calibri"/>
                <a:sym typeface="Calibri"/>
              </a:rPr>
              <a:t>SAMS Level 2 </a:t>
            </a:r>
            <a:r>
              <a:rPr lang="en-US" sz="2670" kern="0" dirty="0">
                <a:latin typeface="Calibri"/>
                <a:ea typeface="Calibri"/>
                <a:cs typeface="Calibri"/>
                <a:sym typeface="Calibri"/>
              </a:rPr>
              <a:t>access, the user will be added to MVPS with no additional proofing needed </a:t>
            </a:r>
          </a:p>
          <a:p>
            <a:endParaRPr lang="en-US" dirty="0"/>
          </a:p>
        </p:txBody>
      </p:sp>
      <p:sp>
        <p:nvSpPr>
          <p:cNvPr id="5" name="Slide Number Placeholder 4">
            <a:extLst>
              <a:ext uri="{FF2B5EF4-FFF2-40B4-BE49-F238E27FC236}">
                <a16:creationId xmlns:a16="http://schemas.microsoft.com/office/drawing/2014/main" id="{3FABB550-CA74-1B4C-BDF7-1579AEABB4B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Google Shape;151;p13">
            <a:extLst>
              <a:ext uri="{FF2B5EF4-FFF2-40B4-BE49-F238E27FC236}">
                <a16:creationId xmlns:a16="http://schemas.microsoft.com/office/drawing/2014/main" id="{96C83B3C-15ED-6247-A506-ABB1E963548E}"/>
              </a:ext>
            </a:extLst>
          </p:cNvPr>
          <p:cNvSpPr/>
          <p:nvPr/>
        </p:nvSpPr>
        <p:spPr>
          <a:xfrm>
            <a:off x="2266724" y="5528074"/>
            <a:ext cx="7481400" cy="7908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Note:</a:t>
            </a:r>
            <a:r>
              <a:rPr kumimoji="0" lang="en-US" sz="2000" b="0" i="0" u="none" strike="noStrike" kern="0" cap="none" spc="0" normalizeH="0" baseline="0" noProof="0" dirty="0">
                <a:ln>
                  <a:noFill/>
                </a:ln>
                <a:solidFill>
                  <a:srgbClr val="C0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The SAMS Administrator will look up your SAMS account status and initiate the correct process for you.</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71884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1F74-3E87-9A4D-ACC5-9A39A2B76B8A}"/>
              </a:ext>
            </a:extLst>
          </p:cNvPr>
          <p:cNvSpPr>
            <a:spLocks noGrp="1"/>
          </p:cNvSpPr>
          <p:nvPr>
            <p:ph type="title"/>
          </p:nvPr>
        </p:nvSpPr>
        <p:spPr/>
        <p:txBody>
          <a:bodyPr/>
          <a:lstStyle/>
          <a:p>
            <a:r>
              <a:rPr lang="en-US" dirty="0"/>
              <a:t>For a jurisdiction user who is new to SAMS or has SAMS Level 1 access:</a:t>
            </a:r>
          </a:p>
        </p:txBody>
      </p:sp>
      <p:sp>
        <p:nvSpPr>
          <p:cNvPr id="3" name="Text Placeholder 2">
            <a:extLst>
              <a:ext uri="{FF2B5EF4-FFF2-40B4-BE49-F238E27FC236}">
                <a16:creationId xmlns:a16="http://schemas.microsoft.com/office/drawing/2014/main" id="{62B5863C-CC1B-F442-9B2A-2373DB2D8B74}"/>
              </a:ext>
            </a:extLst>
          </p:cNvPr>
          <p:cNvSpPr>
            <a:spLocks noGrp="1"/>
          </p:cNvSpPr>
          <p:nvPr>
            <p:ph type="body" sz="quarter" idx="10"/>
          </p:nvPr>
        </p:nvSpPr>
        <p:spPr/>
        <p:txBody>
          <a:bodyPr/>
          <a:lstStyle/>
          <a:p>
            <a:pPr marL="427037" lvl="0" indent="-349758" eaLnBrk="1" fontAlgn="auto" hangingPunct="1">
              <a:spcBef>
                <a:spcPts val="0"/>
              </a:spcBef>
              <a:buSzPct val="83000"/>
              <a:defRPr/>
            </a:pPr>
            <a:r>
              <a:rPr lang="en-US" sz="2670" kern="0" dirty="0">
                <a:latin typeface="Calibri"/>
                <a:ea typeface="Calibri"/>
                <a:cs typeface="Calibri"/>
                <a:sym typeface="Calibri"/>
              </a:rPr>
              <a:t>The jurisdiction user will receive an email from </a:t>
            </a:r>
            <a:r>
              <a:rPr lang="en-US" sz="2670" b="1" u="sng" kern="0" dirty="0">
                <a:solidFill>
                  <a:srgbClr val="0F56DC"/>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SAMS-no-reply@cdc.gov</a:t>
            </a:r>
            <a:r>
              <a:rPr lang="en-US" sz="2670" kern="0" dirty="0">
                <a:latin typeface="Calibri"/>
                <a:ea typeface="Calibri"/>
                <a:cs typeface="Calibri"/>
                <a:sym typeface="Calibri"/>
              </a:rPr>
              <a:t> with the subject, “</a:t>
            </a:r>
            <a:r>
              <a:rPr lang="en-US" sz="2670" b="1" kern="0" dirty="0">
                <a:latin typeface="Calibri"/>
                <a:ea typeface="Calibri"/>
                <a:cs typeface="Calibri"/>
                <a:sym typeface="Calibri"/>
              </a:rPr>
              <a:t>U.S. Centers for Disease Control (CDC): SAMS Partner Portal - Identity Verification Request</a:t>
            </a:r>
            <a:r>
              <a:rPr lang="en-US" sz="2670" kern="0" dirty="0">
                <a:latin typeface="Calibri"/>
                <a:ea typeface="Calibri"/>
                <a:cs typeface="Calibri"/>
                <a:sym typeface="Calibri"/>
              </a:rPr>
              <a:t>”</a:t>
            </a:r>
            <a:r>
              <a:rPr lang="en-US" sz="2670" b="1" kern="0" dirty="0">
                <a:latin typeface="Calibri"/>
                <a:ea typeface="Calibri"/>
                <a:cs typeface="Calibri"/>
                <a:sym typeface="Calibri"/>
              </a:rPr>
              <a:t> </a:t>
            </a:r>
            <a:endParaRPr lang="en-US" sz="2670" kern="0" dirty="0">
              <a:latin typeface="Calibri"/>
              <a:ea typeface="Calibri"/>
              <a:cs typeface="Calibri"/>
              <a:sym typeface="Calibri"/>
            </a:endParaRPr>
          </a:p>
          <a:p>
            <a:pPr lvl="0" indent="-381000" eaLnBrk="1" fontAlgn="auto" hangingPunct="1">
              <a:spcBef>
                <a:spcPts val="1800"/>
              </a:spcBef>
              <a:buSzPct val="83000"/>
              <a:defRPr/>
            </a:pPr>
            <a:r>
              <a:rPr lang="en-US" sz="2670" kern="0" dirty="0">
                <a:latin typeface="Calibri"/>
                <a:ea typeface="Calibri"/>
                <a:cs typeface="Calibri"/>
                <a:sym typeface="Calibri"/>
              </a:rPr>
              <a:t>This email contains guidelines for the identity proofing process to facilitate an initial request or upgrade to SAMS Level 2 access:</a:t>
            </a:r>
          </a:p>
          <a:p>
            <a:pPr lvl="1" indent="-355600" eaLnBrk="1" fontAlgn="auto" hangingPunct="1">
              <a:spcBef>
                <a:spcPts val="1200"/>
              </a:spcBef>
              <a:buClr>
                <a:schemeClr val="accent2"/>
              </a:buClr>
              <a:buSzPts val="2000"/>
              <a:buFont typeface="Calibri"/>
              <a:buChar char="‒"/>
              <a:defRPr/>
            </a:pPr>
            <a:r>
              <a:rPr lang="en-US" sz="2400" kern="0" dirty="0">
                <a:latin typeface="Calibri"/>
                <a:ea typeface="Calibri"/>
                <a:cs typeface="Calibri"/>
                <a:sym typeface="Calibri"/>
              </a:rPr>
              <a:t>The jurisdiction user must complete the proofing form as described and upload the form, along with any supporting/proofing ID documents, through the link provided </a:t>
            </a:r>
          </a:p>
          <a:p>
            <a:pPr lvl="1" indent="-355600" eaLnBrk="1" fontAlgn="auto" hangingPunct="1">
              <a:spcBef>
                <a:spcPts val="1200"/>
              </a:spcBef>
              <a:buClr>
                <a:schemeClr val="accent2"/>
              </a:buClr>
              <a:buSzPts val="2000"/>
              <a:buFont typeface="Calibri"/>
              <a:buChar char="‒"/>
              <a:defRPr/>
            </a:pPr>
            <a:r>
              <a:rPr lang="en-US" sz="2400" kern="0" dirty="0">
                <a:latin typeface="Calibri"/>
                <a:ea typeface="Calibri"/>
                <a:cs typeface="Calibri"/>
                <a:sym typeface="Calibri"/>
              </a:rPr>
              <a:t>The email also provides options for mailing or faxing the proofing form</a:t>
            </a:r>
          </a:p>
          <a:p>
            <a:endParaRPr lang="en-US" dirty="0"/>
          </a:p>
        </p:txBody>
      </p:sp>
      <p:sp>
        <p:nvSpPr>
          <p:cNvPr id="4" name="Slide Number Placeholder 3">
            <a:extLst>
              <a:ext uri="{FF2B5EF4-FFF2-40B4-BE49-F238E27FC236}">
                <a16:creationId xmlns:a16="http://schemas.microsoft.com/office/drawing/2014/main" id="{247FE2DA-3903-594F-8246-5EA97532314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289935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CE58D-11BB-CE4F-A96F-A6D9E97271F1}"/>
              </a:ext>
            </a:extLst>
          </p:cNvPr>
          <p:cNvSpPr>
            <a:spLocks noGrp="1"/>
          </p:cNvSpPr>
          <p:nvPr>
            <p:ph type="title"/>
          </p:nvPr>
        </p:nvSpPr>
        <p:spPr/>
        <p:txBody>
          <a:bodyPr/>
          <a:lstStyle/>
          <a:p>
            <a:r>
              <a:rPr lang="en-US" dirty="0"/>
              <a:t>Proofing ID Guidelines for SAMS (Level 2)</a:t>
            </a:r>
          </a:p>
        </p:txBody>
      </p:sp>
      <p:sp>
        <p:nvSpPr>
          <p:cNvPr id="3" name="Text Placeholder 2">
            <a:extLst>
              <a:ext uri="{FF2B5EF4-FFF2-40B4-BE49-F238E27FC236}">
                <a16:creationId xmlns:a16="http://schemas.microsoft.com/office/drawing/2014/main" id="{30CEEF92-C6CD-A646-84C7-3940CB5A704C}"/>
              </a:ext>
            </a:extLst>
          </p:cNvPr>
          <p:cNvSpPr>
            <a:spLocks noGrp="1"/>
          </p:cNvSpPr>
          <p:nvPr>
            <p:ph type="body" sz="quarter" idx="10"/>
          </p:nvPr>
        </p:nvSpPr>
        <p:spPr/>
        <p:txBody>
          <a:bodyPr/>
          <a:lstStyle/>
          <a:p>
            <a:pPr marL="457200" lvl="0" indent="-381000" eaLnBrk="1" fontAlgn="auto" hangingPunct="1">
              <a:spcBef>
                <a:spcPts val="0"/>
              </a:spcBef>
              <a:spcAft>
                <a:spcPts val="0"/>
              </a:spcAft>
              <a:buSzPct val="100000"/>
              <a:buFont typeface="Calibri"/>
              <a:buChar char="▪"/>
              <a:defRPr/>
            </a:pPr>
            <a:r>
              <a:rPr lang="en-US" sz="2670" kern="0" dirty="0">
                <a:latin typeface="Calibri"/>
                <a:ea typeface="Calibri"/>
                <a:cs typeface="Calibri"/>
                <a:sym typeface="Calibri"/>
              </a:rPr>
              <a:t>Proofing IDs must be unexpired</a:t>
            </a:r>
            <a:r>
              <a:rPr lang="en-US" sz="2670" kern="0" dirty="0">
                <a:solidFill>
                  <a:srgbClr val="7030A0"/>
                </a:solidFill>
                <a:latin typeface="Calibri"/>
                <a:ea typeface="Calibri"/>
                <a:cs typeface="Calibri"/>
                <a:sym typeface="Calibri"/>
              </a:rPr>
              <a:t>;</a:t>
            </a:r>
            <a:r>
              <a:rPr lang="en-US" sz="2670" kern="0" dirty="0">
                <a:latin typeface="Calibri"/>
                <a:ea typeface="Calibri"/>
                <a:cs typeface="Calibri"/>
                <a:sym typeface="Calibri"/>
              </a:rPr>
              <a:t> consistency is important</a:t>
            </a:r>
            <a:endParaRPr lang="en-US" sz="2670" strike="sngStrike" kern="0" dirty="0">
              <a:latin typeface="Calibri"/>
              <a:ea typeface="Calibri"/>
              <a:cs typeface="Calibri"/>
              <a:sym typeface="Calibri"/>
            </a:endParaRPr>
          </a:p>
          <a:p>
            <a:pPr marL="914400" lvl="1" indent="-372554" eaLnBrk="1" fontAlgn="auto" hangingPunct="1">
              <a:spcBef>
                <a:spcPts val="1200"/>
              </a:spcBef>
              <a:spcAft>
                <a:spcPts val="0"/>
              </a:spcAft>
              <a:buClr>
                <a:schemeClr val="accent2"/>
              </a:buClr>
              <a:buSzPct val="100000"/>
              <a:buFont typeface="Calibri"/>
              <a:buChar char="‒"/>
              <a:defRPr/>
            </a:pPr>
            <a:r>
              <a:rPr lang="en-US" sz="2400" kern="0" dirty="0">
                <a:latin typeface="Calibri"/>
                <a:ea typeface="Calibri"/>
                <a:cs typeface="Calibri"/>
                <a:sym typeface="Calibri"/>
              </a:rPr>
              <a:t>Confirm your photo ID includes your address. If not, an </a:t>
            </a:r>
            <a:r>
              <a:rPr lang="en-US" sz="2400" b="1" i="1" kern="0" dirty="0">
                <a:latin typeface="Calibri"/>
                <a:ea typeface="Calibri"/>
                <a:cs typeface="Calibri"/>
                <a:sym typeface="Calibri"/>
              </a:rPr>
              <a:t>additional ID </a:t>
            </a:r>
            <a:r>
              <a:rPr lang="en-US" sz="2400" kern="0" dirty="0">
                <a:latin typeface="Calibri"/>
                <a:ea typeface="Calibri"/>
                <a:cs typeface="Calibri"/>
                <a:sym typeface="Calibri"/>
              </a:rPr>
              <a:t>is required to confirm your address</a:t>
            </a:r>
          </a:p>
          <a:p>
            <a:pPr marL="914400" lvl="1" indent="-372554" eaLnBrk="1" fontAlgn="auto" hangingPunct="1">
              <a:spcBef>
                <a:spcPts val="1200"/>
              </a:spcBef>
              <a:spcAft>
                <a:spcPts val="0"/>
              </a:spcAft>
              <a:buClr>
                <a:schemeClr val="accent2"/>
              </a:buClr>
              <a:buSzPct val="100000"/>
              <a:buFont typeface="Calibri"/>
              <a:buChar char="‒"/>
              <a:defRPr/>
            </a:pPr>
            <a:r>
              <a:rPr lang="en-US" sz="2400" kern="0" dirty="0">
                <a:latin typeface="Calibri"/>
                <a:ea typeface="Calibri"/>
                <a:cs typeface="Calibri"/>
                <a:sym typeface="Calibri"/>
              </a:rPr>
              <a:t>Confirm that your name and address (on your primary and secondary IDs) </a:t>
            </a:r>
            <a:r>
              <a:rPr lang="en-US" sz="2400" b="1" kern="0" dirty="0">
                <a:latin typeface="Calibri"/>
                <a:ea typeface="Calibri"/>
                <a:cs typeface="Calibri"/>
                <a:sym typeface="Calibri"/>
              </a:rPr>
              <a:t>match</a:t>
            </a:r>
            <a:r>
              <a:rPr lang="en-US" sz="2400" kern="0" dirty="0">
                <a:latin typeface="Calibri"/>
                <a:ea typeface="Calibri"/>
                <a:cs typeface="Calibri"/>
                <a:sym typeface="Calibri"/>
              </a:rPr>
              <a:t> the name and address used to register with SAMS. If not, an </a:t>
            </a:r>
            <a:r>
              <a:rPr lang="en-US" sz="2400" b="1" i="1" kern="0" dirty="0">
                <a:latin typeface="Calibri"/>
                <a:ea typeface="Calibri"/>
                <a:cs typeface="Calibri"/>
                <a:sym typeface="Calibri"/>
              </a:rPr>
              <a:t>additional ID </a:t>
            </a:r>
            <a:r>
              <a:rPr lang="en-US" sz="2400" kern="0" dirty="0">
                <a:latin typeface="Calibri"/>
                <a:ea typeface="Calibri"/>
                <a:cs typeface="Calibri"/>
                <a:sym typeface="Calibri"/>
              </a:rPr>
              <a:t>is required to confirm your name and/or address.</a:t>
            </a:r>
          </a:p>
          <a:p>
            <a:pPr marL="914400" lvl="1" indent="-372554" eaLnBrk="1" fontAlgn="auto" hangingPunct="1">
              <a:spcBef>
                <a:spcPts val="1200"/>
              </a:spcBef>
              <a:spcAft>
                <a:spcPts val="0"/>
              </a:spcAft>
              <a:buClr>
                <a:schemeClr val="accent2"/>
              </a:buClr>
              <a:buSzPct val="100000"/>
              <a:buFont typeface="Calibri"/>
              <a:buChar char="‒"/>
              <a:defRPr/>
            </a:pPr>
            <a:r>
              <a:rPr lang="en-US" sz="2400" b="1" i="1" kern="0" dirty="0">
                <a:latin typeface="Calibri"/>
                <a:ea typeface="Calibri"/>
                <a:cs typeface="Calibri"/>
                <a:sym typeface="Calibri"/>
              </a:rPr>
              <a:t>Additional IDs </a:t>
            </a:r>
            <a:r>
              <a:rPr lang="en-US" sz="2400" kern="0" dirty="0">
                <a:latin typeface="Calibri"/>
                <a:ea typeface="Calibri"/>
                <a:cs typeface="Calibri"/>
                <a:sym typeface="Calibri"/>
              </a:rPr>
              <a:t>may include utility bill, paycheck stub, voter registration card, marriage license, etc.</a:t>
            </a:r>
          </a:p>
          <a:p>
            <a:pPr marL="457200" lvl="0" indent="-381000" eaLnBrk="1" fontAlgn="auto" hangingPunct="1">
              <a:spcBef>
                <a:spcPts val="1800"/>
              </a:spcBef>
              <a:spcAft>
                <a:spcPts val="0"/>
              </a:spcAft>
              <a:buSzPct val="100000"/>
              <a:buFont typeface="Calibri"/>
              <a:buChar char="▪"/>
              <a:defRPr/>
            </a:pPr>
            <a:r>
              <a:rPr lang="en-US" sz="2670" kern="0" dirty="0">
                <a:latin typeface="Calibri"/>
                <a:ea typeface="Calibri"/>
                <a:cs typeface="Calibri"/>
                <a:sym typeface="Calibri"/>
              </a:rPr>
              <a:t>Scanned or photocopied proofing IDs must be legible</a:t>
            </a:r>
          </a:p>
          <a:p>
            <a:endParaRPr lang="en-US" dirty="0"/>
          </a:p>
        </p:txBody>
      </p:sp>
      <p:sp>
        <p:nvSpPr>
          <p:cNvPr id="4" name="Slide Number Placeholder 3">
            <a:extLst>
              <a:ext uri="{FF2B5EF4-FFF2-40B4-BE49-F238E27FC236}">
                <a16:creationId xmlns:a16="http://schemas.microsoft.com/office/drawing/2014/main" id="{5D2FF610-CA38-E347-91AC-E69CD73FC37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94849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6413-A5AC-7A4F-9E89-D6CABD7A6B8D}"/>
              </a:ext>
            </a:extLst>
          </p:cNvPr>
          <p:cNvSpPr>
            <a:spLocks noGrp="1"/>
          </p:cNvSpPr>
          <p:nvPr>
            <p:ph type="title"/>
          </p:nvPr>
        </p:nvSpPr>
        <p:spPr/>
        <p:txBody>
          <a:bodyPr/>
          <a:lstStyle/>
          <a:p>
            <a:r>
              <a:rPr lang="en-US" dirty="0"/>
              <a:t>Complete SAMS Level 2 Proofing in 30 Days</a:t>
            </a:r>
          </a:p>
        </p:txBody>
      </p:sp>
      <p:sp>
        <p:nvSpPr>
          <p:cNvPr id="3" name="Text Placeholder 2">
            <a:extLst>
              <a:ext uri="{FF2B5EF4-FFF2-40B4-BE49-F238E27FC236}">
                <a16:creationId xmlns:a16="http://schemas.microsoft.com/office/drawing/2014/main" id="{CD821007-98C2-694C-AF47-8C36C345376B}"/>
              </a:ext>
            </a:extLst>
          </p:cNvPr>
          <p:cNvSpPr>
            <a:spLocks noGrp="1"/>
          </p:cNvSpPr>
          <p:nvPr>
            <p:ph type="body" sz="quarter" idx="10"/>
          </p:nvPr>
        </p:nvSpPr>
        <p:spPr/>
        <p:txBody>
          <a:bodyPr/>
          <a:lstStyle/>
          <a:p>
            <a:pPr eaLnBrk="1" fontAlgn="auto" hangingPunct="1">
              <a:spcAft>
                <a:spcPts val="0"/>
              </a:spcAft>
              <a:buSzPct val="83000"/>
              <a:defRPr/>
            </a:pPr>
            <a:r>
              <a:rPr lang="en-US" sz="2670" kern="0" dirty="0">
                <a:latin typeface="Calibri"/>
                <a:ea typeface="Calibri"/>
                <a:cs typeface="Calibri"/>
                <a:sym typeface="Calibri"/>
              </a:rPr>
              <a:t>From the time SAMS access is requested, the requestor has </a:t>
            </a:r>
            <a:r>
              <a:rPr lang="en-US" sz="2670" b="1" kern="0" dirty="0">
                <a:latin typeface="Calibri"/>
                <a:ea typeface="Calibri"/>
                <a:cs typeface="Calibri"/>
                <a:sym typeface="Calibri"/>
              </a:rPr>
              <a:t>30 days </a:t>
            </a:r>
            <a:r>
              <a:rPr lang="en-US" sz="2670" kern="0" dirty="0">
                <a:latin typeface="Calibri"/>
                <a:ea typeface="Calibri"/>
                <a:cs typeface="Calibri"/>
                <a:sym typeface="Calibri"/>
              </a:rPr>
              <a:t>to complete the SAMS Level 2 proofing process (submit proofing application and proof of ID)</a:t>
            </a:r>
          </a:p>
          <a:p>
            <a:pPr marL="990586" lvl="1" indent="-381000" eaLnBrk="1" fontAlgn="auto" hangingPunct="1">
              <a:spcBef>
                <a:spcPts val="1800"/>
              </a:spcBef>
              <a:spcAft>
                <a:spcPts val="0"/>
              </a:spcAft>
              <a:buClr>
                <a:schemeClr val="accent2"/>
              </a:buClr>
              <a:buSzPts val="2400"/>
              <a:buFont typeface="System Font Regular"/>
              <a:buChar char="⎼"/>
              <a:defRPr/>
            </a:pPr>
            <a:r>
              <a:rPr lang="en-US" sz="2400" kern="0" dirty="0">
                <a:latin typeface="Calibri"/>
                <a:ea typeface="Calibri"/>
                <a:cs typeface="Calibri"/>
                <a:sym typeface="Calibri"/>
              </a:rPr>
              <a:t>If a jurisdiction user does not complete the SAMS proofing process within 30 days, a new request may be initiated by the jurisdiction data manager</a:t>
            </a:r>
          </a:p>
          <a:p>
            <a:pPr marL="990586" lvl="1" indent="-381000" eaLnBrk="1" fontAlgn="auto" hangingPunct="1">
              <a:spcBef>
                <a:spcPts val="1800"/>
              </a:spcBef>
              <a:spcAft>
                <a:spcPts val="0"/>
              </a:spcAft>
              <a:buClr>
                <a:schemeClr val="accent2"/>
              </a:buClr>
              <a:buSzPts val="2400"/>
              <a:buFont typeface="System Font Regular"/>
              <a:buChar char="⎼"/>
              <a:defRPr/>
            </a:pPr>
            <a:r>
              <a:rPr lang="en-US" sz="2400" kern="0" dirty="0">
                <a:latin typeface="Calibri"/>
                <a:ea typeface="Calibri"/>
                <a:cs typeface="Calibri"/>
                <a:sym typeface="Calibri"/>
              </a:rPr>
              <a:t>If there are any issues with proofing documents, the 30-day timeframe may be extended to complete the SAMS proofing process</a:t>
            </a:r>
          </a:p>
          <a:p>
            <a:pPr marL="990586" lvl="1" indent="-381000">
              <a:spcBef>
                <a:spcPts val="1800"/>
              </a:spcBef>
              <a:buClr>
                <a:schemeClr val="accent2"/>
              </a:buClr>
              <a:buSzPts val="2400"/>
              <a:buFont typeface="System Font Regular"/>
              <a:buChar char="⎼"/>
              <a:defRPr/>
            </a:pPr>
            <a:r>
              <a:rPr lang="en-US" sz="2400" kern="0" dirty="0">
                <a:latin typeface="Calibri"/>
                <a:ea typeface="Calibri"/>
                <a:cs typeface="Calibri"/>
                <a:sym typeface="Calibri"/>
              </a:rPr>
              <a:t>For questions or issues with this process, email </a:t>
            </a:r>
            <a:r>
              <a:rPr lang="en-US" sz="2400" u="sng" kern="0" dirty="0">
                <a:solidFill>
                  <a:srgbClr val="0F56DC"/>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edx@cdc.gov</a:t>
            </a:r>
            <a:r>
              <a:rPr lang="en-US" sz="2400" kern="0" dirty="0">
                <a:latin typeface="Calibri"/>
                <a:ea typeface="Calibri"/>
                <a:cs typeface="Calibri"/>
                <a:sym typeface="Calibri"/>
              </a:rPr>
              <a:t> for further assistance  </a:t>
            </a:r>
          </a:p>
          <a:p>
            <a:endParaRPr lang="en-US" dirty="0"/>
          </a:p>
        </p:txBody>
      </p:sp>
      <p:sp>
        <p:nvSpPr>
          <p:cNvPr id="4" name="Slide Number Placeholder 3">
            <a:extLst>
              <a:ext uri="{FF2B5EF4-FFF2-40B4-BE49-F238E27FC236}">
                <a16:creationId xmlns:a16="http://schemas.microsoft.com/office/drawing/2014/main" id="{E8239D1D-B6AA-7749-8205-742B5CA547D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70214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7B37-E4E0-1A43-B7CD-79F60C00823E}"/>
              </a:ext>
            </a:extLst>
          </p:cNvPr>
          <p:cNvSpPr>
            <a:spLocks noGrp="1"/>
          </p:cNvSpPr>
          <p:nvPr>
            <p:ph type="title"/>
          </p:nvPr>
        </p:nvSpPr>
        <p:spPr/>
        <p:txBody>
          <a:bodyPr/>
          <a:lstStyle/>
          <a:p>
            <a:r>
              <a:rPr lang="en-US" dirty="0"/>
              <a:t>Final Steps for MVPS Access</a:t>
            </a:r>
          </a:p>
        </p:txBody>
      </p:sp>
      <p:sp>
        <p:nvSpPr>
          <p:cNvPr id="3" name="Text Placeholder 2">
            <a:extLst>
              <a:ext uri="{FF2B5EF4-FFF2-40B4-BE49-F238E27FC236}">
                <a16:creationId xmlns:a16="http://schemas.microsoft.com/office/drawing/2014/main" id="{2F35EFA4-93E5-0A46-8B11-35FE9A4C0D93}"/>
              </a:ext>
            </a:extLst>
          </p:cNvPr>
          <p:cNvSpPr>
            <a:spLocks noGrp="1"/>
          </p:cNvSpPr>
          <p:nvPr>
            <p:ph type="body" sz="quarter" idx="10"/>
          </p:nvPr>
        </p:nvSpPr>
        <p:spPr/>
        <p:txBody>
          <a:bodyPr/>
          <a:lstStyle/>
          <a:p>
            <a:pPr marL="457188" lvl="0" indent="-457188" eaLnBrk="1" fontAlgn="auto" hangingPunct="1">
              <a:spcBef>
                <a:spcPts val="0"/>
              </a:spcBef>
              <a:spcAft>
                <a:spcPts val="0"/>
              </a:spcAft>
              <a:buSzPct val="100000"/>
              <a:buFont typeface="Calibri"/>
              <a:buChar char="▪"/>
              <a:defRPr/>
            </a:pPr>
            <a:r>
              <a:rPr lang="en-US" sz="2670" kern="0" dirty="0">
                <a:latin typeface="Calibri"/>
                <a:ea typeface="Calibri"/>
                <a:cs typeface="Calibri"/>
                <a:sym typeface="Calibri"/>
              </a:rPr>
              <a:t>Once a jurisdiction user has been granted </a:t>
            </a:r>
            <a:r>
              <a:rPr lang="en-US" sz="2670" b="1" kern="0" dirty="0">
                <a:solidFill>
                  <a:srgbClr val="005CA8"/>
                </a:solidFill>
                <a:latin typeface="Calibri"/>
                <a:ea typeface="Calibri"/>
                <a:cs typeface="Calibri"/>
                <a:sym typeface="Calibri"/>
              </a:rPr>
              <a:t>SAMS Level 2</a:t>
            </a:r>
            <a:r>
              <a:rPr lang="en-US" sz="2670" b="1" kern="0" dirty="0">
                <a:solidFill>
                  <a:srgbClr val="C00000"/>
                </a:solidFill>
                <a:latin typeface="Calibri"/>
                <a:ea typeface="Calibri"/>
                <a:cs typeface="Calibri"/>
                <a:sym typeface="Calibri"/>
              </a:rPr>
              <a:t>*</a:t>
            </a:r>
            <a:r>
              <a:rPr lang="en-US" sz="2670" b="1" kern="0" dirty="0">
                <a:solidFill>
                  <a:srgbClr val="005CA8"/>
                </a:solidFill>
                <a:latin typeface="Calibri"/>
                <a:ea typeface="Calibri"/>
                <a:cs typeface="Calibri"/>
                <a:sym typeface="Calibri"/>
              </a:rPr>
              <a:t> </a:t>
            </a:r>
            <a:r>
              <a:rPr lang="en-US" sz="2670" kern="0" dirty="0">
                <a:latin typeface="Calibri"/>
                <a:ea typeface="Calibri"/>
                <a:cs typeface="Calibri"/>
                <a:sym typeface="Calibri"/>
              </a:rPr>
              <a:t>access, the SAMS help desk sends an email to the jurisdiction user with the MVPS link, indicating that MVPS access has been provided</a:t>
            </a:r>
          </a:p>
          <a:p>
            <a:pPr marL="0" lvl="0" indent="0" eaLnBrk="1" fontAlgn="auto" hangingPunct="1">
              <a:spcBef>
                <a:spcPts val="0"/>
              </a:spcBef>
              <a:spcAft>
                <a:spcPts val="0"/>
              </a:spcAft>
              <a:buSzPct val="100000"/>
              <a:buNone/>
              <a:defRPr/>
            </a:pPr>
            <a:endParaRPr lang="en-US" sz="2670" kern="0" dirty="0">
              <a:latin typeface="Calibri"/>
              <a:ea typeface="Calibri"/>
              <a:cs typeface="Calibri"/>
              <a:sym typeface="Calibri"/>
            </a:endParaRPr>
          </a:p>
          <a:p>
            <a:pPr marL="457188" lvl="0" indent="-457188" eaLnBrk="1" fontAlgn="auto" hangingPunct="1">
              <a:spcBef>
                <a:spcPts val="0"/>
              </a:spcBef>
              <a:spcAft>
                <a:spcPts val="0"/>
              </a:spcAft>
              <a:buSzPct val="100000"/>
              <a:buFont typeface="Calibri"/>
              <a:buChar char="▪"/>
              <a:defRPr/>
            </a:pPr>
            <a:r>
              <a:rPr lang="en-US" sz="2670" kern="0" dirty="0">
                <a:latin typeface="Calibri"/>
                <a:ea typeface="Calibri"/>
                <a:cs typeface="Calibri"/>
                <a:sym typeface="Calibri"/>
              </a:rPr>
              <a:t>In the MVPS Portal, the jurisdiction data manager must assign the jurisdiction user’s MVPS role and access to condition(s)</a:t>
            </a:r>
          </a:p>
          <a:p>
            <a:endParaRPr lang="en-US" dirty="0"/>
          </a:p>
        </p:txBody>
      </p:sp>
      <p:sp>
        <p:nvSpPr>
          <p:cNvPr id="4" name="Slide Number Placeholder 3">
            <a:extLst>
              <a:ext uri="{FF2B5EF4-FFF2-40B4-BE49-F238E27FC236}">
                <a16:creationId xmlns:a16="http://schemas.microsoft.com/office/drawing/2014/main" id="{052C4A3C-987B-5542-BBDA-CDADCB9FA67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Google Shape;196;p20">
            <a:extLst>
              <a:ext uri="{FF2B5EF4-FFF2-40B4-BE49-F238E27FC236}">
                <a16:creationId xmlns:a16="http://schemas.microsoft.com/office/drawing/2014/main" id="{AF680DAC-26CD-B54D-95F8-2423E0190F8E}"/>
              </a:ext>
            </a:extLst>
          </p:cNvPr>
          <p:cNvSpPr txBox="1"/>
          <p:nvPr/>
        </p:nvSpPr>
        <p:spPr>
          <a:xfrm>
            <a:off x="1898100" y="4572269"/>
            <a:ext cx="8395800" cy="1015800"/>
          </a:xfrm>
          <a:prstGeom prst="rect">
            <a:avLst/>
          </a:prstGeom>
          <a:solidFill>
            <a:srgbClr val="FFF2CC"/>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Calibri"/>
                <a:ea typeface="Calibri"/>
                <a:cs typeface="Calibri"/>
                <a:sym typeface="Calibri"/>
              </a:rPr>
              <a:t>*Note:</a:t>
            </a:r>
            <a:r>
              <a:rPr kumimoji="0" lang="en-US" sz="2000" b="0" i="0" u="none" strike="noStrike" kern="0" cap="none" spc="0" normalizeH="0" baseline="0" noProof="0" dirty="0">
                <a:ln>
                  <a:noFill/>
                </a:ln>
                <a:solidFill>
                  <a:srgbClr val="005CA8"/>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213D"/>
                </a:solidFill>
                <a:effectLst/>
                <a:uLnTx/>
                <a:uFillTx/>
                <a:latin typeface="Calibri"/>
                <a:ea typeface="Calibri"/>
                <a:cs typeface="Calibri"/>
                <a:sym typeface="Calibri"/>
              </a:rPr>
              <a:t>If a jurisdiction user is </a:t>
            </a:r>
            <a:r>
              <a:rPr kumimoji="0" lang="en-US" sz="2000" b="1" i="0" u="none" strike="noStrike" kern="0" cap="none" spc="0" normalizeH="0" baseline="0" noProof="0" dirty="0">
                <a:ln>
                  <a:noFill/>
                </a:ln>
                <a:solidFill>
                  <a:srgbClr val="00213D"/>
                </a:solidFill>
                <a:effectLst/>
                <a:uLnTx/>
                <a:uFillTx/>
                <a:latin typeface="Calibri"/>
                <a:ea typeface="Calibri"/>
                <a:cs typeface="Calibri"/>
                <a:sym typeface="Calibri"/>
              </a:rPr>
              <a:t>new to SAMS or has SAMS Level 1</a:t>
            </a:r>
            <a:r>
              <a:rPr kumimoji="0" lang="en-US" sz="2000" b="0" i="0" u="none" strike="noStrike" kern="0" cap="none" spc="0" normalizeH="0" baseline="0" noProof="0" dirty="0">
                <a:ln>
                  <a:noFill/>
                </a:ln>
                <a:solidFill>
                  <a:srgbClr val="00213D"/>
                </a:solidFill>
                <a:effectLst/>
                <a:uLnTx/>
                <a:uFillTx/>
                <a:latin typeface="Calibri"/>
                <a:ea typeface="Calibri"/>
                <a:cs typeface="Calibri"/>
                <a:sym typeface="Calibri"/>
              </a:rPr>
              <a:t>, this occurs after the jurisdiction user’s </a:t>
            </a:r>
            <a:r>
              <a:rPr lang="en-US" sz="2000" kern="0" dirty="0">
                <a:solidFill>
                  <a:srgbClr val="00213D"/>
                </a:solidFill>
                <a:latin typeface="Calibri"/>
                <a:ea typeface="Calibri"/>
                <a:cs typeface="Calibri"/>
                <a:sym typeface="Calibri"/>
              </a:rPr>
              <a:t>SAMS Level 2 </a:t>
            </a:r>
            <a:r>
              <a:rPr kumimoji="0" lang="en-US" sz="2000" b="0" i="0" u="none" strike="noStrike" kern="0" cap="none" spc="0" normalizeH="0" baseline="0" noProof="0" dirty="0">
                <a:ln>
                  <a:noFill/>
                </a:ln>
                <a:solidFill>
                  <a:srgbClr val="00213D"/>
                </a:solidFill>
                <a:effectLst/>
                <a:uLnTx/>
                <a:uFillTx/>
                <a:latin typeface="Calibri"/>
                <a:ea typeface="Calibri"/>
                <a:cs typeface="Calibri"/>
                <a:sym typeface="Calibri"/>
              </a:rPr>
              <a:t>proofing documents are </a:t>
            </a:r>
            <a:r>
              <a:rPr kumimoji="0" lang="en-US" sz="2000" b="1" i="1" u="none" strike="noStrike" kern="0" cap="none" spc="0" normalizeH="0" baseline="0" noProof="0" dirty="0">
                <a:ln>
                  <a:noFill/>
                </a:ln>
                <a:solidFill>
                  <a:srgbClr val="00213D"/>
                </a:solidFill>
                <a:effectLst/>
                <a:uLnTx/>
                <a:uFillTx/>
                <a:latin typeface="Calibri"/>
                <a:ea typeface="Calibri"/>
                <a:cs typeface="Calibri"/>
                <a:sym typeface="Calibri"/>
              </a:rPr>
              <a:t>received and approved</a:t>
            </a:r>
            <a:r>
              <a:rPr kumimoji="0" lang="en-US" sz="2000" b="0" i="0" u="none" strike="noStrike" kern="0" cap="none" spc="0" normalizeH="0" baseline="0" noProof="0" dirty="0">
                <a:ln>
                  <a:noFill/>
                </a:ln>
                <a:solidFill>
                  <a:srgbClr val="00213D"/>
                </a:solidFill>
                <a:effectLst/>
                <a:uLnTx/>
                <a:uFillTx/>
                <a:latin typeface="Calibri"/>
                <a:ea typeface="Calibri"/>
                <a:cs typeface="Calibri"/>
                <a:sym typeface="Calibri"/>
              </a:rPr>
              <a:t>, and the SAMS proofing process is complete.</a:t>
            </a:r>
            <a:endParaRPr kumimoji="0" sz="1400" b="0" i="0" u="none" strike="noStrike" kern="0" cap="none" spc="0" normalizeH="0" baseline="0" noProof="0" dirty="0">
              <a:ln>
                <a:noFill/>
              </a:ln>
              <a:solidFill>
                <a:srgbClr val="00213D"/>
              </a:solidFill>
              <a:effectLst/>
              <a:uLnTx/>
              <a:uFillTx/>
              <a:latin typeface="Arial"/>
              <a:ea typeface="+mn-ea"/>
              <a:cs typeface="Arial"/>
              <a:sym typeface="Arial"/>
            </a:endParaRPr>
          </a:p>
        </p:txBody>
      </p:sp>
    </p:spTree>
    <p:extLst>
      <p:ext uri="{BB962C8B-B14F-4D97-AF65-F5344CB8AC3E}">
        <p14:creationId xmlns:p14="http://schemas.microsoft.com/office/powerpoint/2010/main" val="23325409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9770622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1" y="1341121"/>
            <a:ext cx="8862390" cy="519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Obtaining Secure Access Management Services (SAMS) Level 2 Access for Message Validation, Processing, and Provisioning System (MVPS) Dashboard Data Managers and Users </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Updates to STD and Congenital Syphilis HL7 Case Notification Messages </a:t>
            </a: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a:t>
            </a:r>
          </a:p>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Two people meeting at a table" title="Agenda">
            <a:extLst>
              <a:ext uri="{FF2B5EF4-FFF2-40B4-BE49-F238E27FC236}">
                <a16:creationId xmlns:a16="http://schemas.microsoft.com/office/drawing/2014/main" id="{5DA1A3A0-1874-4B05-8FD5-526BBFAC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391559"/>
            <a:ext cx="2753820" cy="1899123"/>
          </a:xfrm>
          <a:prstGeom prst="rect">
            <a:avLst/>
          </a:prstGeom>
          <a:solidFill>
            <a:srgbClr val="005DAB"/>
          </a:solidFill>
        </p:spPr>
      </p:pic>
    </p:spTree>
    <p:extLst>
      <p:ext uri="{BB962C8B-B14F-4D97-AF65-F5344CB8AC3E}">
        <p14:creationId xmlns:p14="http://schemas.microsoft.com/office/powerpoint/2010/main" val="39170869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1353615" y="3087711"/>
            <a:ext cx="11211969" cy="1180971"/>
          </a:xfrm>
        </p:spPr>
        <p:txBody>
          <a:bodyPr/>
          <a:lstStyle/>
          <a:p>
            <a:r>
              <a:rPr lang="en-US" altLang="en-US" dirty="0"/>
              <a:t>Updates to STD and Congenital Syphilis MMGs</a:t>
            </a:r>
          </a:p>
        </p:txBody>
      </p:sp>
      <p:sp>
        <p:nvSpPr>
          <p:cNvPr id="2" name="Subtitle 1"/>
          <p:cNvSpPr>
            <a:spLocks noGrp="1"/>
          </p:cNvSpPr>
          <p:nvPr>
            <p:ph type="subTitle" idx="1"/>
          </p:nvPr>
        </p:nvSpPr>
        <p:spPr>
          <a:xfrm>
            <a:off x="330200" y="4837089"/>
            <a:ext cx="4763911" cy="457200"/>
          </a:xfrm>
        </p:spPr>
        <p:txBody>
          <a:bodyPr/>
          <a:lstStyle/>
          <a:p>
            <a:r>
              <a:rPr lang="en-US" sz="2400" dirty="0">
                <a:solidFill>
                  <a:srgbClr val="262626"/>
                </a:solidFill>
              </a:rPr>
              <a:t>Melissa Pagaoa, MPH</a:t>
            </a:r>
          </a:p>
          <a:p>
            <a:r>
              <a:rPr lang="en-US" sz="2400" dirty="0"/>
              <a:t>Data Management Team Lead</a:t>
            </a:r>
          </a:p>
          <a:p>
            <a:endParaRPr lang="en-US" dirty="0"/>
          </a:p>
          <a:p>
            <a:endParaRPr lang="en-US" dirty="0"/>
          </a:p>
        </p:txBody>
      </p:sp>
      <p:sp>
        <p:nvSpPr>
          <p:cNvPr id="6" name="Text Placeholder 5"/>
          <p:cNvSpPr>
            <a:spLocks noGrp="1"/>
          </p:cNvSpPr>
          <p:nvPr>
            <p:ph type="body" sz="quarter" idx="10"/>
          </p:nvPr>
        </p:nvSpPr>
        <p:spPr>
          <a:xfrm>
            <a:off x="9047258" y="5330779"/>
            <a:ext cx="6129131" cy="457201"/>
          </a:xfrm>
        </p:spPr>
        <p:txBody>
          <a:bodyPr/>
          <a:lstStyle/>
          <a:p>
            <a:br>
              <a:rPr lang="en-US" dirty="0"/>
            </a:br>
            <a:endParaRPr lang="en-US" dirty="0"/>
          </a:p>
          <a:p>
            <a:r>
              <a:rPr lang="en-US" b="1" dirty="0"/>
              <a:t>March 16, 2021</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1">
            <a:extLst>
              <a:ext uri="{FF2B5EF4-FFF2-40B4-BE49-F238E27FC236}">
                <a16:creationId xmlns:a16="http://schemas.microsoft.com/office/drawing/2014/main" id="{DB7C2CDF-D22A-4682-B7E3-FC2AA22CA634}"/>
              </a:ext>
            </a:extLst>
          </p:cNvPr>
          <p:cNvSpPr txBox="1">
            <a:spLocks/>
          </p:cNvSpPr>
          <p:nvPr/>
        </p:nvSpPr>
        <p:spPr bwMode="auto">
          <a:xfrm>
            <a:off x="330200" y="5787980"/>
            <a:ext cx="47639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a:r>
              <a:rPr lang="en-US" sz="2400" dirty="0">
                <a:solidFill>
                  <a:srgbClr val="262626"/>
                </a:solidFill>
              </a:rPr>
              <a:t>Alejandro Pérez, MPH</a:t>
            </a:r>
          </a:p>
          <a:p>
            <a:pPr defTabSz="1219170"/>
            <a:r>
              <a:rPr lang="en-US" sz="2400" dirty="0"/>
              <a:t>Health Scientist</a:t>
            </a:r>
          </a:p>
          <a:p>
            <a:pPr defTabSz="1219170"/>
            <a:endParaRPr lang="en-US" sz="2667" dirty="0"/>
          </a:p>
          <a:p>
            <a:pPr defTabSz="1219170"/>
            <a:endParaRPr lang="en-US" sz="2667" dirty="0"/>
          </a:p>
        </p:txBody>
      </p:sp>
    </p:spTree>
    <p:extLst>
      <p:ext uri="{BB962C8B-B14F-4D97-AF65-F5344CB8AC3E}">
        <p14:creationId xmlns:p14="http://schemas.microsoft.com/office/powerpoint/2010/main" val="1107141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 to Guides</a:t>
            </a:r>
          </a:p>
        </p:txBody>
      </p:sp>
    </p:spTree>
    <p:extLst>
      <p:ext uri="{BB962C8B-B14F-4D97-AF65-F5344CB8AC3E}">
        <p14:creationId xmlns:p14="http://schemas.microsoft.com/office/powerpoint/2010/main" val="4505461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Release of 4 Updated MMGs</a:t>
            </a:r>
          </a:p>
        </p:txBody>
      </p:sp>
      <p:sp>
        <p:nvSpPr>
          <p:cNvPr id="3" name="Content Placeholder 2"/>
          <p:cNvSpPr>
            <a:spLocks noGrp="1"/>
          </p:cNvSpPr>
          <p:nvPr>
            <p:ph type="body" sz="quarter" idx="10"/>
          </p:nvPr>
        </p:nvSpPr>
        <p:spPr>
          <a:xfrm>
            <a:off x="609602" y="1545167"/>
            <a:ext cx="5097669" cy="4455584"/>
          </a:xfrm>
        </p:spPr>
        <p:txBody>
          <a:bodyPr/>
          <a:lstStyle/>
          <a:p>
            <a:r>
              <a:rPr lang="en-US" dirty="0"/>
              <a:t>STD v.1.0.2</a:t>
            </a:r>
          </a:p>
          <a:p>
            <a:r>
              <a:rPr lang="en-US" dirty="0"/>
              <a:t>STD v.1.1.0</a:t>
            </a:r>
          </a:p>
        </p:txBody>
      </p:sp>
      <p:sp>
        <p:nvSpPr>
          <p:cNvPr id="5" name="Content Placeholder 2">
            <a:extLst>
              <a:ext uri="{FF2B5EF4-FFF2-40B4-BE49-F238E27FC236}">
                <a16:creationId xmlns:a16="http://schemas.microsoft.com/office/drawing/2014/main" id="{E3B837A9-DFFF-4597-92C8-C8883247B734}"/>
              </a:ext>
            </a:extLst>
          </p:cNvPr>
          <p:cNvSpPr txBox="1">
            <a:spLocks/>
          </p:cNvSpPr>
          <p:nvPr/>
        </p:nvSpPr>
        <p:spPr bwMode="auto">
          <a:xfrm>
            <a:off x="5911796" y="1545167"/>
            <a:ext cx="5097669"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788A"/>
              </a:buClr>
              <a:buFont typeface="Wingdings" panose="05000000000000000000" pitchFamily="2" charset="2"/>
              <a:buChar char="§"/>
              <a:defRPr sz="2400" b="1" kern="1200">
                <a:solidFill>
                  <a:srgbClr val="00788A"/>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3200" dirty="0"/>
              <a:t>Congenital Syphilis v.1.0.1</a:t>
            </a:r>
          </a:p>
          <a:p>
            <a:pPr marL="457189" indent="-457189" defTabSz="1219170"/>
            <a:r>
              <a:rPr lang="en-US" sz="3200" dirty="0"/>
              <a:t>Congenital Syphilis v.1.1.0</a:t>
            </a:r>
          </a:p>
        </p:txBody>
      </p:sp>
      <p:sp>
        <p:nvSpPr>
          <p:cNvPr id="6" name="Content Placeholder 2">
            <a:extLst>
              <a:ext uri="{FF2B5EF4-FFF2-40B4-BE49-F238E27FC236}">
                <a16:creationId xmlns:a16="http://schemas.microsoft.com/office/drawing/2014/main" id="{6FA390BF-98C9-4280-A950-9EAD027E4E40}"/>
              </a:ext>
            </a:extLst>
          </p:cNvPr>
          <p:cNvSpPr txBox="1">
            <a:spLocks/>
          </p:cNvSpPr>
          <p:nvPr/>
        </p:nvSpPr>
        <p:spPr bwMode="auto">
          <a:xfrm>
            <a:off x="813464" y="3109845"/>
            <a:ext cx="10196664" cy="301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788A"/>
              </a:buClr>
              <a:buFont typeface="Wingdings" panose="05000000000000000000" pitchFamily="2" charset="2"/>
              <a:buChar char="§"/>
              <a:defRPr sz="2400" b="1" kern="1200">
                <a:solidFill>
                  <a:srgbClr val="00788A"/>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3200" dirty="0"/>
              <a:t>Which MMG should jurisdictions use?</a:t>
            </a:r>
          </a:p>
          <a:p>
            <a:pPr marL="990575" lvl="1" indent="-380990" defTabSz="1219170"/>
            <a:r>
              <a:rPr lang="en-US" sz="2667" dirty="0">
                <a:solidFill>
                  <a:srgbClr val="7F7F7F">
                    <a:lumMod val="75000"/>
                  </a:srgbClr>
                </a:solidFill>
              </a:rPr>
              <a:t>If in production or well into pre-onboarding, adopt STD v.1.0.2 and Congenital Syphilis v.1.0.1 </a:t>
            </a:r>
            <a:r>
              <a:rPr lang="en-US" sz="2667" b="1" dirty="0">
                <a:solidFill>
                  <a:srgbClr val="7F7F7F">
                    <a:lumMod val="75000"/>
                  </a:srgbClr>
                </a:solidFill>
              </a:rPr>
              <a:t>now, </a:t>
            </a:r>
            <a:r>
              <a:rPr lang="en-US" sz="2667" dirty="0">
                <a:solidFill>
                  <a:srgbClr val="7F7F7F">
                    <a:lumMod val="75000"/>
                  </a:srgbClr>
                </a:solidFill>
              </a:rPr>
              <a:t>adopt</a:t>
            </a:r>
            <a:r>
              <a:rPr lang="en-US" sz="2667" b="1" dirty="0">
                <a:solidFill>
                  <a:srgbClr val="7F7F7F">
                    <a:lumMod val="75000"/>
                  </a:srgbClr>
                </a:solidFill>
              </a:rPr>
              <a:t> </a:t>
            </a:r>
            <a:r>
              <a:rPr lang="en-US" sz="2667" dirty="0">
                <a:solidFill>
                  <a:srgbClr val="7F7F7F">
                    <a:lumMod val="75000"/>
                  </a:srgbClr>
                </a:solidFill>
              </a:rPr>
              <a:t>STD v.1.1.0 and  Congenital Syphilis v.1.1.0 when time allows</a:t>
            </a:r>
          </a:p>
          <a:p>
            <a:pPr marL="990575" lvl="1" indent="-380990" defTabSz="1219170"/>
            <a:r>
              <a:rPr lang="en-US" sz="2667" dirty="0">
                <a:solidFill>
                  <a:srgbClr val="7F7F7F">
                    <a:lumMod val="75000"/>
                  </a:srgbClr>
                </a:solidFill>
              </a:rPr>
              <a:t>If in early phases of pre-onboarding or have not started pre-onboarding, use STD v.1.1.0 and Congenital Syphilis v.1.1.0</a:t>
            </a:r>
          </a:p>
          <a:p>
            <a:pPr marL="990575" lvl="1" indent="-380990" defTabSz="1219170"/>
            <a:endParaRPr lang="en-US" sz="2667" dirty="0">
              <a:solidFill>
                <a:srgbClr val="7F7F7F">
                  <a:lumMod val="75000"/>
                </a:srgbClr>
              </a:solidFill>
            </a:endParaRPr>
          </a:p>
          <a:p>
            <a:pPr marL="990575" lvl="1" indent="-380990" defTabSz="1219170"/>
            <a:endParaRPr lang="en-US" sz="2667" dirty="0">
              <a:solidFill>
                <a:srgbClr val="7F7F7F">
                  <a:lumMod val="75000"/>
                </a:srgbClr>
              </a:solidFill>
            </a:endParaRPr>
          </a:p>
        </p:txBody>
      </p:sp>
    </p:spTree>
    <p:extLst>
      <p:ext uri="{BB962C8B-B14F-4D97-AF65-F5344CB8AC3E}">
        <p14:creationId xmlns:p14="http://schemas.microsoft.com/office/powerpoint/2010/main" val="12636430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 Updates</a:t>
            </a:r>
          </a:p>
        </p:txBody>
      </p:sp>
    </p:spTree>
    <p:extLst>
      <p:ext uri="{BB962C8B-B14F-4D97-AF65-F5344CB8AC3E}">
        <p14:creationId xmlns:p14="http://schemas.microsoft.com/office/powerpoint/2010/main" val="42641855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Removal of Lab Template</a:t>
            </a:r>
          </a:p>
        </p:txBody>
      </p:sp>
      <p:sp>
        <p:nvSpPr>
          <p:cNvPr id="3" name="Content Placeholder 2"/>
          <p:cNvSpPr>
            <a:spLocks noGrp="1"/>
          </p:cNvSpPr>
          <p:nvPr>
            <p:ph type="body" sz="quarter" idx="10"/>
          </p:nvPr>
        </p:nvSpPr>
        <p:spPr>
          <a:xfrm>
            <a:off x="609598" y="1431593"/>
            <a:ext cx="4888089" cy="4455584"/>
          </a:xfrm>
        </p:spPr>
        <p:txBody>
          <a:bodyPr/>
          <a:lstStyle/>
          <a:p>
            <a:r>
              <a:rPr lang="en-US" dirty="0"/>
              <a:t>STD v1.0.1 &amp; CS v1.0</a:t>
            </a:r>
          </a:p>
        </p:txBody>
      </p:sp>
      <p:pic>
        <p:nvPicPr>
          <p:cNvPr id="4" name="Picture 3" descr="Screen shot of STD v1.0.1 &amp; CS v1.0&#10;with optional laboratory template.&#10;">
            <a:extLst>
              <a:ext uri="{FF2B5EF4-FFF2-40B4-BE49-F238E27FC236}">
                <a16:creationId xmlns:a16="http://schemas.microsoft.com/office/drawing/2014/main" id="{0A71ACD5-5A66-4923-A51B-B0A1259462C7}"/>
              </a:ext>
            </a:extLst>
          </p:cNvPr>
          <p:cNvPicPr>
            <a:picLocks noChangeAspect="1"/>
          </p:cNvPicPr>
          <p:nvPr/>
        </p:nvPicPr>
        <p:blipFill>
          <a:blip r:embed="rId3"/>
          <a:stretch>
            <a:fillRect/>
          </a:stretch>
        </p:blipFill>
        <p:spPr>
          <a:xfrm>
            <a:off x="1213421" y="2043288"/>
            <a:ext cx="3770753" cy="4190421"/>
          </a:xfrm>
          <a:prstGeom prst="rect">
            <a:avLst/>
          </a:prstGeom>
        </p:spPr>
      </p:pic>
      <p:sp>
        <p:nvSpPr>
          <p:cNvPr id="7" name="Content Placeholder 2">
            <a:extLst>
              <a:ext uri="{FF2B5EF4-FFF2-40B4-BE49-F238E27FC236}">
                <a16:creationId xmlns:a16="http://schemas.microsoft.com/office/drawing/2014/main" id="{4F2CFE63-485A-496A-98D3-9FBA4A9F2DCD}"/>
              </a:ext>
            </a:extLst>
          </p:cNvPr>
          <p:cNvSpPr txBox="1">
            <a:spLocks/>
          </p:cNvSpPr>
          <p:nvPr/>
        </p:nvSpPr>
        <p:spPr bwMode="auto">
          <a:xfrm>
            <a:off x="5689600" y="1417639"/>
            <a:ext cx="6157965" cy="44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00788A"/>
              </a:buClr>
              <a:buFont typeface="Wingdings" panose="05000000000000000000" pitchFamily="2" charset="2"/>
              <a:buChar char="§"/>
              <a:defRPr sz="2400" b="1" kern="1200">
                <a:solidFill>
                  <a:srgbClr val="00788A"/>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r>
              <a:rPr lang="en-US" sz="3200" dirty="0"/>
              <a:t>All new STD &amp; CS MMGs</a:t>
            </a:r>
          </a:p>
        </p:txBody>
      </p:sp>
      <p:pic>
        <p:nvPicPr>
          <p:cNvPr id="5" name="Picture 4" descr="Screen shot of all new STD and CS MMGs&#10;with optional laboratory template removed.">
            <a:extLst>
              <a:ext uri="{FF2B5EF4-FFF2-40B4-BE49-F238E27FC236}">
                <a16:creationId xmlns:a16="http://schemas.microsoft.com/office/drawing/2014/main" id="{14EF57CF-3B2D-463A-9856-DBDD323A5593}"/>
              </a:ext>
            </a:extLst>
          </p:cNvPr>
          <p:cNvPicPr>
            <a:picLocks noChangeAspect="1"/>
          </p:cNvPicPr>
          <p:nvPr/>
        </p:nvPicPr>
        <p:blipFill>
          <a:blip r:embed="rId4"/>
          <a:stretch>
            <a:fillRect/>
          </a:stretch>
        </p:blipFill>
        <p:spPr>
          <a:xfrm>
            <a:off x="5762853" y="2043288"/>
            <a:ext cx="6223868" cy="3950251"/>
          </a:xfrm>
          <a:prstGeom prst="rect">
            <a:avLst/>
          </a:prstGeom>
        </p:spPr>
      </p:pic>
    </p:spTree>
    <p:extLst>
      <p:ext uri="{BB962C8B-B14F-4D97-AF65-F5344CB8AC3E}">
        <p14:creationId xmlns:p14="http://schemas.microsoft.com/office/powerpoint/2010/main" val="22976516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Updated CDC Priorities</a:t>
            </a:r>
          </a:p>
        </p:txBody>
      </p:sp>
      <p:sp>
        <p:nvSpPr>
          <p:cNvPr id="3" name="Content Placeholder 2"/>
          <p:cNvSpPr>
            <a:spLocks noGrp="1"/>
          </p:cNvSpPr>
          <p:nvPr>
            <p:ph type="body" sz="quarter" idx="10"/>
          </p:nvPr>
        </p:nvSpPr>
        <p:spPr>
          <a:xfrm>
            <a:off x="609601" y="1545167"/>
            <a:ext cx="5065615" cy="4455584"/>
          </a:xfrm>
        </p:spPr>
        <p:txBody>
          <a:bodyPr/>
          <a:lstStyle/>
          <a:p>
            <a:r>
              <a:rPr lang="en-US" dirty="0"/>
              <a:t>R – Required</a:t>
            </a:r>
          </a:p>
          <a:p>
            <a:pPr lvl="1"/>
            <a:r>
              <a:rPr lang="en-US" dirty="0"/>
              <a:t>This data element is </a:t>
            </a:r>
          </a:p>
          <a:p>
            <a:pPr marL="992693" lvl="1" indent="0">
              <a:buNone/>
            </a:pPr>
            <a:r>
              <a:rPr lang="en-US" b="1" dirty="0"/>
              <a:t>mandatory for sending </a:t>
            </a:r>
          </a:p>
          <a:p>
            <a:pPr marL="609585" lvl="1" indent="383108">
              <a:buNone/>
            </a:pPr>
            <a:r>
              <a:rPr lang="en-US" b="1" dirty="0"/>
              <a:t>a message</a:t>
            </a:r>
            <a:r>
              <a:rPr lang="en-US" dirty="0"/>
              <a:t>.</a:t>
            </a:r>
          </a:p>
        </p:txBody>
      </p:sp>
      <p:pic>
        <p:nvPicPr>
          <p:cNvPr id="5" name="Picture 4" descr="Screen shot highlighting an example of a required data element.">
            <a:extLst>
              <a:ext uri="{FF2B5EF4-FFF2-40B4-BE49-F238E27FC236}">
                <a16:creationId xmlns:a16="http://schemas.microsoft.com/office/drawing/2014/main" id="{1FAA5D21-F824-4DE9-978A-BC8A6C095CBC}"/>
              </a:ext>
            </a:extLst>
          </p:cNvPr>
          <p:cNvPicPr>
            <a:picLocks noChangeAspect="1"/>
          </p:cNvPicPr>
          <p:nvPr/>
        </p:nvPicPr>
        <p:blipFill>
          <a:blip r:embed="rId3"/>
          <a:stretch>
            <a:fillRect/>
          </a:stretch>
        </p:blipFill>
        <p:spPr>
          <a:xfrm>
            <a:off x="5675214" y="1417639"/>
            <a:ext cx="6412663" cy="4946911"/>
          </a:xfrm>
          <a:prstGeom prst="rect">
            <a:avLst/>
          </a:prstGeom>
        </p:spPr>
      </p:pic>
      <p:sp>
        <p:nvSpPr>
          <p:cNvPr id="2" name="Rectangle 1" descr="The Message Profile Identifier data element is required, meaning mandatory for sending a message. ">
            <a:extLst>
              <a:ext uri="{FF2B5EF4-FFF2-40B4-BE49-F238E27FC236}">
                <a16:creationId xmlns:a16="http://schemas.microsoft.com/office/drawing/2014/main" id="{9CBCBED3-5B8B-4D37-9CD2-9F53CB9CA6A9}"/>
              </a:ext>
            </a:extLst>
          </p:cNvPr>
          <p:cNvSpPr/>
          <p:nvPr/>
        </p:nvSpPr>
        <p:spPr>
          <a:xfrm>
            <a:off x="5675214" y="1892301"/>
            <a:ext cx="6412663" cy="154059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Tree>
    <p:extLst>
      <p:ext uri="{BB962C8B-B14F-4D97-AF65-F5344CB8AC3E}">
        <p14:creationId xmlns:p14="http://schemas.microsoft.com/office/powerpoint/2010/main" val="2771544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Updated CDC Priorities</a:t>
            </a:r>
          </a:p>
        </p:txBody>
      </p:sp>
      <p:sp>
        <p:nvSpPr>
          <p:cNvPr id="3" name="Content Placeholder 2"/>
          <p:cNvSpPr>
            <a:spLocks noGrp="1"/>
          </p:cNvSpPr>
          <p:nvPr>
            <p:ph type="body" sz="quarter" idx="10"/>
          </p:nvPr>
        </p:nvSpPr>
        <p:spPr>
          <a:xfrm>
            <a:off x="609601" y="1545167"/>
            <a:ext cx="5065612" cy="4455584"/>
          </a:xfrm>
        </p:spPr>
        <p:txBody>
          <a:bodyPr/>
          <a:lstStyle/>
          <a:p>
            <a:r>
              <a:rPr lang="en-US" dirty="0"/>
              <a:t>Priority 1 </a:t>
            </a:r>
          </a:p>
          <a:p>
            <a:pPr lvl="1"/>
            <a:r>
              <a:rPr lang="en-US" dirty="0"/>
              <a:t>Highest priority for reporting </a:t>
            </a:r>
          </a:p>
          <a:p>
            <a:pPr lvl="1"/>
            <a:r>
              <a:rPr lang="en-US" dirty="0"/>
              <a:t>Data collection</a:t>
            </a:r>
          </a:p>
          <a:p>
            <a:pPr marL="609585" lvl="1" indent="383108">
              <a:buNone/>
            </a:pPr>
            <a:r>
              <a:rPr lang="en-US" dirty="0"/>
              <a:t>system should be modified </a:t>
            </a:r>
          </a:p>
          <a:p>
            <a:pPr marL="609585" lvl="1" indent="383108">
              <a:buNone/>
            </a:pPr>
            <a:r>
              <a:rPr lang="en-US" dirty="0"/>
              <a:t>to collect Priority 1 data</a:t>
            </a:r>
          </a:p>
          <a:p>
            <a:pPr marL="609585" lvl="1" indent="383108">
              <a:buNone/>
            </a:pPr>
            <a:r>
              <a:rPr lang="en-US" dirty="0"/>
              <a:t>elements.</a:t>
            </a:r>
          </a:p>
          <a:p>
            <a:pPr lvl="1"/>
            <a:r>
              <a:rPr lang="en-US" dirty="0"/>
              <a:t>These are required for onboarding.</a:t>
            </a:r>
          </a:p>
        </p:txBody>
      </p:sp>
      <p:pic>
        <p:nvPicPr>
          <p:cNvPr id="5" name="Picture 4" descr="Screen shot highlighting examples of  Priority 1 data elements.">
            <a:extLst>
              <a:ext uri="{FF2B5EF4-FFF2-40B4-BE49-F238E27FC236}">
                <a16:creationId xmlns:a16="http://schemas.microsoft.com/office/drawing/2014/main" id="{1FAA5D21-F824-4DE9-978A-BC8A6C095CBC}"/>
              </a:ext>
            </a:extLst>
          </p:cNvPr>
          <p:cNvPicPr>
            <a:picLocks noChangeAspect="1"/>
          </p:cNvPicPr>
          <p:nvPr/>
        </p:nvPicPr>
        <p:blipFill>
          <a:blip r:embed="rId3"/>
          <a:stretch>
            <a:fillRect/>
          </a:stretch>
        </p:blipFill>
        <p:spPr>
          <a:xfrm>
            <a:off x="5675214" y="1417639"/>
            <a:ext cx="6412663" cy="4946911"/>
          </a:xfrm>
          <a:prstGeom prst="rect">
            <a:avLst/>
          </a:prstGeom>
        </p:spPr>
      </p:pic>
      <p:sp>
        <p:nvSpPr>
          <p:cNvPr id="2" name="Rectangle 1" descr="These Data elements are priority one, the highest priority for reporting. Data collection system should be modified to collect Priority 1 data elements and are required for onboarding. ">
            <a:extLst>
              <a:ext uri="{FF2B5EF4-FFF2-40B4-BE49-F238E27FC236}">
                <a16:creationId xmlns:a16="http://schemas.microsoft.com/office/drawing/2014/main" id="{9CBCBED3-5B8B-4D37-9CD2-9F53CB9CA6A9}"/>
              </a:ext>
            </a:extLst>
          </p:cNvPr>
          <p:cNvSpPr/>
          <p:nvPr/>
        </p:nvSpPr>
        <p:spPr>
          <a:xfrm>
            <a:off x="5620294" y="4972368"/>
            <a:ext cx="6412663" cy="139368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Tree>
    <p:extLst>
      <p:ext uri="{BB962C8B-B14F-4D97-AF65-F5344CB8AC3E}">
        <p14:creationId xmlns:p14="http://schemas.microsoft.com/office/powerpoint/2010/main" val="34333878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Updated CDC Priorities</a:t>
            </a:r>
          </a:p>
        </p:txBody>
      </p:sp>
      <p:sp>
        <p:nvSpPr>
          <p:cNvPr id="3" name="Content Placeholder 2"/>
          <p:cNvSpPr>
            <a:spLocks noGrp="1"/>
          </p:cNvSpPr>
          <p:nvPr>
            <p:ph type="body" sz="quarter" idx="10"/>
          </p:nvPr>
        </p:nvSpPr>
        <p:spPr>
          <a:xfrm>
            <a:off x="609601" y="1545167"/>
            <a:ext cx="5065612" cy="4455584"/>
          </a:xfrm>
        </p:spPr>
        <p:txBody>
          <a:bodyPr/>
          <a:lstStyle/>
          <a:p>
            <a:r>
              <a:rPr lang="en-US" dirty="0"/>
              <a:t>Priority 2</a:t>
            </a:r>
          </a:p>
          <a:p>
            <a:pPr lvl="1"/>
            <a:r>
              <a:rPr lang="en-US" dirty="0"/>
              <a:t>High priority data element that will support national surveillance activities </a:t>
            </a:r>
          </a:p>
          <a:p>
            <a:pPr lvl="1"/>
            <a:r>
              <a:rPr lang="en-US" dirty="0"/>
              <a:t>If this data element is not currently collected or cannot be sent, please plan to update jurisdiction’s data collection system.</a:t>
            </a:r>
          </a:p>
        </p:txBody>
      </p:sp>
      <p:pic>
        <p:nvPicPr>
          <p:cNvPr id="5" name="Picture 4" descr="Screen shot highlighting an example of  a Priority 2 data element.">
            <a:extLst>
              <a:ext uri="{FF2B5EF4-FFF2-40B4-BE49-F238E27FC236}">
                <a16:creationId xmlns:a16="http://schemas.microsoft.com/office/drawing/2014/main" id="{1FAA5D21-F824-4DE9-978A-BC8A6C095CBC}"/>
              </a:ext>
            </a:extLst>
          </p:cNvPr>
          <p:cNvPicPr>
            <a:picLocks noChangeAspect="1"/>
          </p:cNvPicPr>
          <p:nvPr/>
        </p:nvPicPr>
        <p:blipFill>
          <a:blip r:embed="rId3"/>
          <a:stretch>
            <a:fillRect/>
          </a:stretch>
        </p:blipFill>
        <p:spPr>
          <a:xfrm>
            <a:off x="5675214" y="1417639"/>
            <a:ext cx="6412663" cy="4946911"/>
          </a:xfrm>
          <a:prstGeom prst="rect">
            <a:avLst/>
          </a:prstGeom>
        </p:spPr>
      </p:pic>
      <p:sp>
        <p:nvSpPr>
          <p:cNvPr id="2" name="Rectangle 1" descr="Gender Identity Data Element is Priority 2. High priority data element that will support national surveillance activities. If this data element is not currently collected or cannot be sent, please plan to update jurisdiction’s data collection system.&#10;">
            <a:extLst>
              <a:ext uri="{FF2B5EF4-FFF2-40B4-BE49-F238E27FC236}">
                <a16:creationId xmlns:a16="http://schemas.microsoft.com/office/drawing/2014/main" id="{9CBCBED3-5B8B-4D37-9CD2-9F53CB9CA6A9}"/>
              </a:ext>
            </a:extLst>
          </p:cNvPr>
          <p:cNvSpPr/>
          <p:nvPr/>
        </p:nvSpPr>
        <p:spPr>
          <a:xfrm>
            <a:off x="5653246" y="4527150"/>
            <a:ext cx="6412663" cy="53057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Tree>
    <p:extLst>
      <p:ext uri="{BB962C8B-B14F-4D97-AF65-F5344CB8AC3E}">
        <p14:creationId xmlns:p14="http://schemas.microsoft.com/office/powerpoint/2010/main" val="24373665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Updated CDC Priorities</a:t>
            </a:r>
          </a:p>
        </p:txBody>
      </p:sp>
      <p:sp>
        <p:nvSpPr>
          <p:cNvPr id="3" name="Content Placeholder 2"/>
          <p:cNvSpPr>
            <a:spLocks noGrp="1"/>
          </p:cNvSpPr>
          <p:nvPr>
            <p:ph type="body" sz="quarter" idx="10"/>
          </p:nvPr>
        </p:nvSpPr>
        <p:spPr>
          <a:xfrm>
            <a:off x="609601" y="1545167"/>
            <a:ext cx="5065612" cy="4455584"/>
          </a:xfrm>
        </p:spPr>
        <p:txBody>
          <a:bodyPr/>
          <a:lstStyle/>
          <a:p>
            <a:r>
              <a:rPr lang="en-US" dirty="0"/>
              <a:t>Priority 3</a:t>
            </a:r>
          </a:p>
          <a:p>
            <a:pPr lvl="1"/>
            <a:r>
              <a:rPr lang="en-US" dirty="0"/>
              <a:t>Lower priority data element that should be considered for inclusion in the surveillance system and case notification, when relevant. </a:t>
            </a:r>
          </a:p>
        </p:txBody>
      </p:sp>
      <p:pic>
        <p:nvPicPr>
          <p:cNvPr id="5" name="Picture 4" descr="Screen shot highlighting an example of  a Priority 3 data element.">
            <a:extLst>
              <a:ext uri="{FF2B5EF4-FFF2-40B4-BE49-F238E27FC236}">
                <a16:creationId xmlns:a16="http://schemas.microsoft.com/office/drawing/2014/main" id="{1FAA5D21-F824-4DE9-978A-BC8A6C095CBC}"/>
              </a:ext>
            </a:extLst>
          </p:cNvPr>
          <p:cNvPicPr>
            <a:picLocks noChangeAspect="1"/>
          </p:cNvPicPr>
          <p:nvPr/>
        </p:nvPicPr>
        <p:blipFill>
          <a:blip r:embed="rId3"/>
          <a:stretch>
            <a:fillRect/>
          </a:stretch>
        </p:blipFill>
        <p:spPr>
          <a:xfrm>
            <a:off x="5675214" y="1417639"/>
            <a:ext cx="6412663" cy="4946911"/>
          </a:xfrm>
          <a:prstGeom prst="rect">
            <a:avLst/>
          </a:prstGeom>
        </p:spPr>
      </p:pic>
      <p:sp>
        <p:nvSpPr>
          <p:cNvPr id="2" name="Rectangle 1" descr="Census Tract of Case Patient Residence Data Element is Priority 3.  Lower priority data element that should be considered for inclusion in the surveillance system and case notification, when relevant.">
            <a:extLst>
              <a:ext uri="{FF2B5EF4-FFF2-40B4-BE49-F238E27FC236}">
                <a16:creationId xmlns:a16="http://schemas.microsoft.com/office/drawing/2014/main" id="{9CBCBED3-5B8B-4D37-9CD2-9F53CB9CA6A9}"/>
              </a:ext>
            </a:extLst>
          </p:cNvPr>
          <p:cNvSpPr/>
          <p:nvPr/>
        </p:nvSpPr>
        <p:spPr>
          <a:xfrm>
            <a:off x="5642261" y="3546767"/>
            <a:ext cx="6412663" cy="60078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Tree>
    <p:extLst>
      <p:ext uri="{BB962C8B-B14F-4D97-AF65-F5344CB8AC3E}">
        <p14:creationId xmlns:p14="http://schemas.microsoft.com/office/powerpoint/2010/main" val="41139455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STD v1.0.2 &amp; CS v1.0.1</a:t>
            </a:r>
          </a:p>
        </p:txBody>
      </p:sp>
    </p:spTree>
    <p:extLst>
      <p:ext uri="{BB962C8B-B14F-4D97-AF65-F5344CB8AC3E}">
        <p14:creationId xmlns:p14="http://schemas.microsoft.com/office/powerpoint/2010/main" val="38153731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589157" cy="1155779"/>
          </a:xfrm>
        </p:spPr>
        <p:txBody>
          <a:bodyPr/>
          <a:lstStyle/>
          <a:p>
            <a:pPr lvl="0" algn="ctr">
              <a:defRPr/>
            </a:pPr>
            <a:r>
              <a:rPr lang="en-US" dirty="0">
                <a:solidFill>
                  <a:srgbClr val="005DAB"/>
                </a:solidFill>
              </a:rPr>
              <a:t>NNDSS Updates and Announcements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8A"/>
                </a:solidFill>
              </a:rPr>
              <a:t>Updated Value Sets – Exa</a:t>
            </a:r>
            <a:r>
              <a:rPr lang="en-US" dirty="0"/>
              <a:t>mple: Lab Test Type</a:t>
            </a:r>
            <a:endParaRPr lang="en-US" dirty="0">
              <a:solidFill>
                <a:srgbClr val="00788A"/>
              </a:solidFill>
            </a:endParaRPr>
          </a:p>
        </p:txBody>
      </p:sp>
      <p:pic>
        <p:nvPicPr>
          <p:cNvPr id="6" name="Picture 5" descr="Screen shot of the updated lab test type value set in PHIN VADS.">
            <a:extLst>
              <a:ext uri="{FF2B5EF4-FFF2-40B4-BE49-F238E27FC236}">
                <a16:creationId xmlns:a16="http://schemas.microsoft.com/office/drawing/2014/main" id="{F9E17801-0E9A-4D02-A574-AC94F0B535F4}"/>
              </a:ext>
            </a:extLst>
          </p:cNvPr>
          <p:cNvPicPr>
            <a:picLocks noChangeAspect="1"/>
          </p:cNvPicPr>
          <p:nvPr/>
        </p:nvPicPr>
        <p:blipFill>
          <a:blip r:embed="rId3"/>
          <a:stretch>
            <a:fillRect/>
          </a:stretch>
        </p:blipFill>
        <p:spPr>
          <a:xfrm>
            <a:off x="1207911" y="1417639"/>
            <a:ext cx="5486400" cy="5260093"/>
          </a:xfrm>
          <a:prstGeom prst="rect">
            <a:avLst/>
          </a:prstGeom>
        </p:spPr>
      </p:pic>
      <p:sp>
        <p:nvSpPr>
          <p:cNvPr id="4" name="Slide Number Placeholder 1">
            <a:extLst>
              <a:ext uri="{FF2B5EF4-FFF2-40B4-BE49-F238E27FC236}">
                <a16:creationId xmlns:a16="http://schemas.microsoft.com/office/drawing/2014/main" id="{B67130B7-747F-4ADB-93A1-9E5554242D87}"/>
              </a:ext>
            </a:extLst>
          </p:cNvPr>
          <p:cNvSpPr txBox="1">
            <a:spLocks/>
          </p:cNvSpPr>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30</a:t>
            </a:r>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37706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8A"/>
                </a:solidFill>
              </a:rPr>
              <a:t>Updated HL7 Implementation Notes</a:t>
            </a:r>
          </a:p>
        </p:txBody>
      </p:sp>
      <p:pic>
        <p:nvPicPr>
          <p:cNvPr id="8" name="Picture 7" descr="Screen shot highlighting updated HL7 implementation notes.">
            <a:extLst>
              <a:ext uri="{FF2B5EF4-FFF2-40B4-BE49-F238E27FC236}">
                <a16:creationId xmlns:a16="http://schemas.microsoft.com/office/drawing/2014/main" id="{288A0261-0B0E-4142-BD79-07F46DA50B6A}"/>
              </a:ext>
            </a:extLst>
          </p:cNvPr>
          <p:cNvPicPr>
            <a:picLocks noChangeAspect="1"/>
          </p:cNvPicPr>
          <p:nvPr/>
        </p:nvPicPr>
        <p:blipFill>
          <a:blip r:embed="rId3"/>
          <a:stretch>
            <a:fillRect/>
          </a:stretch>
        </p:blipFill>
        <p:spPr>
          <a:xfrm>
            <a:off x="304386" y="1633140"/>
            <a:ext cx="11583228" cy="3311393"/>
          </a:xfrm>
          <a:prstGeom prst="rect">
            <a:avLst/>
          </a:prstGeom>
        </p:spPr>
      </p:pic>
      <p:sp>
        <p:nvSpPr>
          <p:cNvPr id="9" name="Rectangle 8" descr="Highlighting updated HL7 Implementation notes for Data Elements ">
            <a:extLst>
              <a:ext uri="{FF2B5EF4-FFF2-40B4-BE49-F238E27FC236}">
                <a16:creationId xmlns:a16="http://schemas.microsoft.com/office/drawing/2014/main" id="{9F0A0129-77E2-4D23-A4FC-FD9E7D37F5DF}"/>
              </a:ext>
            </a:extLst>
          </p:cNvPr>
          <p:cNvSpPr/>
          <p:nvPr/>
        </p:nvSpPr>
        <p:spPr>
          <a:xfrm>
            <a:off x="8455378" y="1716748"/>
            <a:ext cx="3432236" cy="322778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Tree>
    <p:extLst>
      <p:ext uri="{BB962C8B-B14F-4D97-AF65-F5344CB8AC3E}">
        <p14:creationId xmlns:p14="http://schemas.microsoft.com/office/powerpoint/2010/main" val="46165036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STD v1.1.0 MMG</a:t>
            </a:r>
          </a:p>
        </p:txBody>
      </p:sp>
    </p:spTree>
    <p:extLst>
      <p:ext uri="{BB962C8B-B14F-4D97-AF65-F5344CB8AC3E}">
        <p14:creationId xmlns:p14="http://schemas.microsoft.com/office/powerpoint/2010/main" val="228273449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8A"/>
                </a:solidFill>
              </a:rPr>
              <a:t>Added Data Element – Example: Organism Name</a:t>
            </a:r>
          </a:p>
        </p:txBody>
      </p:sp>
      <p:pic>
        <p:nvPicPr>
          <p:cNvPr id="4" name="Picture 3" descr="Screen shot of the new organism name data element and value set in PHIN VADS.">
            <a:extLst>
              <a:ext uri="{FF2B5EF4-FFF2-40B4-BE49-F238E27FC236}">
                <a16:creationId xmlns:a16="http://schemas.microsoft.com/office/drawing/2014/main" id="{6DA34C7A-6D56-461C-900F-22E57C06278B}"/>
              </a:ext>
            </a:extLst>
          </p:cNvPr>
          <p:cNvPicPr>
            <a:picLocks noChangeAspect="1"/>
          </p:cNvPicPr>
          <p:nvPr/>
        </p:nvPicPr>
        <p:blipFill rotWithShape="1">
          <a:blip r:embed="rId3"/>
          <a:srcRect b="35578"/>
          <a:stretch/>
        </p:blipFill>
        <p:spPr>
          <a:xfrm>
            <a:off x="1545771" y="1417639"/>
            <a:ext cx="8373144" cy="5081783"/>
          </a:xfrm>
          <a:prstGeom prst="rect">
            <a:avLst/>
          </a:prstGeom>
        </p:spPr>
      </p:pic>
    </p:spTree>
    <p:extLst>
      <p:ext uri="{BB962C8B-B14F-4D97-AF65-F5344CB8AC3E}">
        <p14:creationId xmlns:p14="http://schemas.microsoft.com/office/powerpoint/2010/main" val="21402147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8A"/>
                </a:solidFill>
              </a:rPr>
              <a:t>Added Complications Repeating Block</a:t>
            </a:r>
          </a:p>
        </p:txBody>
      </p:sp>
      <p:pic>
        <p:nvPicPr>
          <p:cNvPr id="3" name="Picture 2" descr="Screen shot of a new repeating block for reporting severe complications.">
            <a:extLst>
              <a:ext uri="{FF2B5EF4-FFF2-40B4-BE49-F238E27FC236}">
                <a16:creationId xmlns:a16="http://schemas.microsoft.com/office/drawing/2014/main" id="{FF125B4C-446F-442C-A383-C406533F3153}"/>
              </a:ext>
            </a:extLst>
          </p:cNvPr>
          <p:cNvPicPr>
            <a:picLocks noChangeAspect="1"/>
          </p:cNvPicPr>
          <p:nvPr/>
        </p:nvPicPr>
        <p:blipFill>
          <a:blip r:embed="rId3"/>
          <a:stretch>
            <a:fillRect/>
          </a:stretch>
        </p:blipFill>
        <p:spPr>
          <a:xfrm>
            <a:off x="950098" y="2117583"/>
            <a:ext cx="10291805" cy="3216747"/>
          </a:xfrm>
          <a:prstGeom prst="rect">
            <a:avLst/>
          </a:prstGeom>
        </p:spPr>
      </p:pic>
    </p:spTree>
    <p:extLst>
      <p:ext uri="{BB962C8B-B14F-4D97-AF65-F5344CB8AC3E}">
        <p14:creationId xmlns:p14="http://schemas.microsoft.com/office/powerpoint/2010/main" val="13408941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8A"/>
                </a:solidFill>
              </a:rPr>
              <a:t>Added Treatment Repeating Block</a:t>
            </a:r>
          </a:p>
        </p:txBody>
      </p:sp>
      <p:pic>
        <p:nvPicPr>
          <p:cNvPr id="3" name="Picture 2" descr="Screen shot of a new treatment repeating block.">
            <a:extLst>
              <a:ext uri="{FF2B5EF4-FFF2-40B4-BE49-F238E27FC236}">
                <a16:creationId xmlns:a16="http://schemas.microsoft.com/office/drawing/2014/main" id="{B2E0E47D-8CF4-4B37-B9BD-E31159E101C5}"/>
              </a:ext>
            </a:extLst>
          </p:cNvPr>
          <p:cNvPicPr>
            <a:picLocks noChangeAspect="1"/>
          </p:cNvPicPr>
          <p:nvPr/>
        </p:nvPicPr>
        <p:blipFill>
          <a:blip r:embed="rId3"/>
          <a:stretch>
            <a:fillRect/>
          </a:stretch>
        </p:blipFill>
        <p:spPr>
          <a:xfrm>
            <a:off x="1564101" y="1417639"/>
            <a:ext cx="8172450" cy="5287496"/>
          </a:xfrm>
          <a:prstGeom prst="rect">
            <a:avLst/>
          </a:prstGeom>
        </p:spPr>
      </p:pic>
    </p:spTree>
    <p:extLst>
      <p:ext uri="{BB962C8B-B14F-4D97-AF65-F5344CB8AC3E}">
        <p14:creationId xmlns:p14="http://schemas.microsoft.com/office/powerpoint/2010/main" val="157613628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Congenital Syphilis v1.1.0 MMG</a:t>
            </a:r>
          </a:p>
        </p:txBody>
      </p:sp>
    </p:spTree>
    <p:extLst>
      <p:ext uri="{BB962C8B-B14F-4D97-AF65-F5344CB8AC3E}">
        <p14:creationId xmlns:p14="http://schemas.microsoft.com/office/powerpoint/2010/main" val="137506018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Maternal Syphilis and Infant Congenital Syphilis Cases</a:t>
            </a:r>
            <a:endParaRPr lang="en-US" dirty="0">
              <a:solidFill>
                <a:srgbClr val="00788A"/>
              </a:solidFill>
            </a:endParaRPr>
          </a:p>
        </p:txBody>
      </p:sp>
      <p:pic>
        <p:nvPicPr>
          <p:cNvPr id="6" name="Picture 5" descr="Screen shot of two new data elements – mother’s local record ID and mother's national reporting jurisdiction.">
            <a:extLst>
              <a:ext uri="{FF2B5EF4-FFF2-40B4-BE49-F238E27FC236}">
                <a16:creationId xmlns:a16="http://schemas.microsoft.com/office/drawing/2014/main" id="{050B8BE6-2457-4191-A7B2-83CBD1990728}"/>
              </a:ext>
            </a:extLst>
          </p:cNvPr>
          <p:cNvPicPr>
            <a:picLocks noChangeAspect="1"/>
          </p:cNvPicPr>
          <p:nvPr/>
        </p:nvPicPr>
        <p:blipFill>
          <a:blip r:embed="rId3"/>
          <a:stretch>
            <a:fillRect/>
          </a:stretch>
        </p:blipFill>
        <p:spPr>
          <a:xfrm>
            <a:off x="1222015" y="1540717"/>
            <a:ext cx="10199524" cy="3099232"/>
          </a:xfrm>
          <a:prstGeom prst="rect">
            <a:avLst/>
          </a:prstGeom>
        </p:spPr>
      </p:pic>
    </p:spTree>
    <p:extLst>
      <p:ext uri="{BB962C8B-B14F-4D97-AF65-F5344CB8AC3E}">
        <p14:creationId xmlns:p14="http://schemas.microsoft.com/office/powerpoint/2010/main" val="424936664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solidFill>
                  <a:srgbClr val="00788A"/>
                </a:solidFill>
              </a:rPr>
              <a:t>Clinical Signs Repeating Group</a:t>
            </a:r>
          </a:p>
        </p:txBody>
      </p:sp>
      <p:pic>
        <p:nvPicPr>
          <p:cNvPr id="3" name="Picture 2" descr="Screen shot of clinical signs and symptoms of congenital syphilis.">
            <a:extLst>
              <a:ext uri="{FF2B5EF4-FFF2-40B4-BE49-F238E27FC236}">
                <a16:creationId xmlns:a16="http://schemas.microsoft.com/office/drawing/2014/main" id="{F8337CBA-72DD-423C-B281-6D09E731C9F1}"/>
              </a:ext>
            </a:extLst>
          </p:cNvPr>
          <p:cNvPicPr>
            <a:picLocks noChangeAspect="1"/>
          </p:cNvPicPr>
          <p:nvPr/>
        </p:nvPicPr>
        <p:blipFill>
          <a:blip r:embed="rId3"/>
          <a:stretch>
            <a:fillRect/>
          </a:stretch>
        </p:blipFill>
        <p:spPr>
          <a:xfrm>
            <a:off x="1217135" y="1417639"/>
            <a:ext cx="10605011" cy="4181651"/>
          </a:xfrm>
          <a:prstGeom prst="rect">
            <a:avLst/>
          </a:prstGeom>
        </p:spPr>
      </p:pic>
    </p:spTree>
    <p:extLst>
      <p:ext uri="{BB962C8B-B14F-4D97-AF65-F5344CB8AC3E}">
        <p14:creationId xmlns:p14="http://schemas.microsoft.com/office/powerpoint/2010/main" val="409117333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Lab Interpretative Repeating Group </a:t>
            </a:r>
            <a:endParaRPr lang="en-US" dirty="0">
              <a:solidFill>
                <a:srgbClr val="00788A"/>
              </a:solidFill>
            </a:endParaRPr>
          </a:p>
        </p:txBody>
      </p:sp>
      <p:pic>
        <p:nvPicPr>
          <p:cNvPr id="3" name="Picture 2" descr="Screen shot of Epidemiologic Lab Interpretative Repeating Group.">
            <a:extLst>
              <a:ext uri="{FF2B5EF4-FFF2-40B4-BE49-F238E27FC236}">
                <a16:creationId xmlns:a16="http://schemas.microsoft.com/office/drawing/2014/main" id="{409D6FC1-7EE1-40B4-BCBE-BFC0A63C448B}"/>
              </a:ext>
            </a:extLst>
          </p:cNvPr>
          <p:cNvPicPr>
            <a:picLocks noChangeAspect="1"/>
          </p:cNvPicPr>
          <p:nvPr/>
        </p:nvPicPr>
        <p:blipFill>
          <a:blip r:embed="rId3"/>
          <a:stretch>
            <a:fillRect/>
          </a:stretch>
        </p:blipFill>
        <p:spPr>
          <a:xfrm>
            <a:off x="2274642" y="1417639"/>
            <a:ext cx="6657975" cy="5315670"/>
          </a:xfrm>
          <a:prstGeom prst="rect">
            <a:avLst/>
          </a:prstGeom>
        </p:spPr>
      </p:pic>
    </p:spTree>
    <p:extLst>
      <p:ext uri="{BB962C8B-B14F-4D97-AF65-F5344CB8AC3E}">
        <p14:creationId xmlns:p14="http://schemas.microsoft.com/office/powerpoint/2010/main" val="2698098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 </a:t>
            </a:r>
            <a:r>
              <a:rPr lang="en-US" dirty="0">
                <a:solidFill>
                  <a:schemeClr val="bg2"/>
                </a:solidFill>
              </a:rPr>
              <a:t>COVID-19</a:t>
            </a:r>
            <a:r>
              <a:rPr lang="en-US" baseline="0" dirty="0">
                <a:solidFill>
                  <a:schemeClr val="bg2"/>
                </a:solidFill>
              </a:rPr>
              <a:t> HL7 Data Implementation In- Progress</a:t>
            </a:r>
            <a:endParaRPr lang="en-US" sz="3000" dirty="0">
              <a:solidFill>
                <a:schemeClr val="bg2"/>
              </a:solidFill>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1C915103-9A71-423E-B10E-F3196D4909E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ap of the U.S. and associated territories showing the highest level of achievement for jurisdictions sending COVID-19 case reports through HL7. Kansas and Utah are currently in production for the COVID-19 message mapping guide. Idaho has begun Onboarding for the COVID-19 message mapping guide. There are 6 jurisdictions and territories, including Maryland, New Mexico, Texas, Vermont, Guam and Puerto  Rico that are onboarding for GenV2 COVID-19. Note that there are also 28 jurisdictions in production for GenV2 COVID-19, including Alabama, Alaska, Arizona, Colorado, Connecticut, Delaware, Florida, Georgia, Illinois, Indiana, Iowa, Kentucky, Maine, Massachusetts, Michigan, Minnesota, Mississippi, New Jersey, New York, North Carolina, Oregon, Pennsylvania, Rhode Island, South Carolina, Tennessee, Virginia, Wisconsin, and New York City&#10;&#10;&#10;&#10;&#10;&#10;&#10;&#10;&#10;&#10;&#10;&#10;">
            <a:extLst>
              <a:ext uri="{FF2B5EF4-FFF2-40B4-BE49-F238E27FC236}">
                <a16:creationId xmlns:a16="http://schemas.microsoft.com/office/drawing/2014/main" id="{64A6FA73-80A3-4C79-B6FE-DC2D197BA909}"/>
              </a:ext>
            </a:extLst>
          </p:cNvPr>
          <p:cNvPicPr>
            <a:picLocks noChangeAspect="1"/>
          </p:cNvPicPr>
          <p:nvPr/>
        </p:nvPicPr>
        <p:blipFill>
          <a:blip r:embed="rId4"/>
          <a:stretch>
            <a:fillRect/>
          </a:stretch>
        </p:blipFill>
        <p:spPr>
          <a:xfrm>
            <a:off x="838200" y="376237"/>
            <a:ext cx="9629974" cy="6105525"/>
          </a:xfrm>
          <a:prstGeom prst="rect">
            <a:avLst/>
          </a:prstGeom>
        </p:spPr>
      </p:pic>
    </p:spTree>
    <p:extLst>
      <p:ext uri="{BB962C8B-B14F-4D97-AF65-F5344CB8AC3E}">
        <p14:creationId xmlns:p14="http://schemas.microsoft.com/office/powerpoint/2010/main" val="12640654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Crosswalk Documents</a:t>
            </a:r>
          </a:p>
        </p:txBody>
      </p:sp>
    </p:spTree>
    <p:extLst>
      <p:ext uri="{BB962C8B-B14F-4D97-AF65-F5344CB8AC3E}">
        <p14:creationId xmlns:p14="http://schemas.microsoft.com/office/powerpoint/2010/main" val="242221425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0"/>
            <a:ext cx="10972800" cy="1143000"/>
          </a:xfrm>
        </p:spPr>
        <p:txBody>
          <a:bodyPr/>
          <a:lstStyle/>
          <a:p>
            <a:r>
              <a:rPr lang="en-US" dirty="0"/>
              <a:t>STD - NETSS to MMG Crosswalk</a:t>
            </a:r>
          </a:p>
        </p:txBody>
      </p:sp>
      <p:pic>
        <p:nvPicPr>
          <p:cNvPr id="2" name="Picture 1" descr="Screen shot of STD-NETSS to MMG Crosswalk.">
            <a:extLst>
              <a:ext uri="{FF2B5EF4-FFF2-40B4-BE49-F238E27FC236}">
                <a16:creationId xmlns:a16="http://schemas.microsoft.com/office/drawing/2014/main" id="{64F2DA9A-FBEA-4786-80E4-644A2C770928}"/>
              </a:ext>
            </a:extLst>
          </p:cNvPr>
          <p:cNvPicPr>
            <a:picLocks noChangeAspect="1"/>
          </p:cNvPicPr>
          <p:nvPr/>
        </p:nvPicPr>
        <p:blipFill>
          <a:blip r:embed="rId3"/>
          <a:stretch>
            <a:fillRect/>
          </a:stretch>
        </p:blipFill>
        <p:spPr>
          <a:xfrm>
            <a:off x="1219200" y="1417639"/>
            <a:ext cx="9448800" cy="5260085"/>
          </a:xfrm>
          <a:prstGeom prst="rect">
            <a:avLst/>
          </a:prstGeom>
        </p:spPr>
      </p:pic>
    </p:spTree>
    <p:extLst>
      <p:ext uri="{BB962C8B-B14F-4D97-AF65-F5344CB8AC3E}">
        <p14:creationId xmlns:p14="http://schemas.microsoft.com/office/powerpoint/2010/main" val="20336666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0"/>
            <a:ext cx="10972800" cy="1143000"/>
          </a:xfrm>
        </p:spPr>
        <p:txBody>
          <a:bodyPr/>
          <a:lstStyle/>
          <a:p>
            <a:r>
              <a:rPr lang="en-US" dirty="0"/>
              <a:t>Congenital Syphilis - NETSS to MMG Crosswalk</a:t>
            </a:r>
          </a:p>
        </p:txBody>
      </p:sp>
      <p:pic>
        <p:nvPicPr>
          <p:cNvPr id="6" name="Picture 5" descr="Screen shot of Congenital Syphilis - NETSS to MMG Crosswalk.">
            <a:extLst>
              <a:ext uri="{FF2B5EF4-FFF2-40B4-BE49-F238E27FC236}">
                <a16:creationId xmlns:a16="http://schemas.microsoft.com/office/drawing/2014/main" id="{20F8F669-BF7E-47BA-9566-B90C6E50A94D}"/>
              </a:ext>
            </a:extLst>
          </p:cNvPr>
          <p:cNvPicPr>
            <a:picLocks noChangeAspect="1"/>
          </p:cNvPicPr>
          <p:nvPr/>
        </p:nvPicPr>
        <p:blipFill>
          <a:blip r:embed="rId3"/>
          <a:stretch>
            <a:fillRect/>
          </a:stretch>
        </p:blipFill>
        <p:spPr>
          <a:xfrm>
            <a:off x="124178" y="1417639"/>
            <a:ext cx="11964892" cy="4825117"/>
          </a:xfrm>
          <a:prstGeom prst="rect">
            <a:avLst/>
          </a:prstGeom>
        </p:spPr>
      </p:pic>
    </p:spTree>
    <p:extLst>
      <p:ext uri="{BB962C8B-B14F-4D97-AF65-F5344CB8AC3E}">
        <p14:creationId xmlns:p14="http://schemas.microsoft.com/office/powerpoint/2010/main" val="37477230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2" y="2266949"/>
            <a:ext cx="11059884" cy="1162051"/>
          </a:xfrm>
        </p:spPr>
        <p:txBody>
          <a:bodyPr/>
          <a:lstStyle/>
          <a:p>
            <a:pPr algn="ctr"/>
            <a:r>
              <a:rPr lang="en-US" dirty="0"/>
              <a:t>Questions?</a:t>
            </a:r>
          </a:p>
        </p:txBody>
      </p:sp>
      <p:sp>
        <p:nvSpPr>
          <p:cNvPr id="2" name="Text Placeholder 1">
            <a:extLst>
              <a:ext uri="{FF2B5EF4-FFF2-40B4-BE49-F238E27FC236}">
                <a16:creationId xmlns:a16="http://schemas.microsoft.com/office/drawing/2014/main" id="{EE2987AE-1224-4532-9EF4-D489D59F0E96}"/>
              </a:ext>
            </a:extLst>
          </p:cNvPr>
          <p:cNvSpPr>
            <a:spLocks noGrp="1"/>
          </p:cNvSpPr>
          <p:nvPr>
            <p:ph type="body" idx="1"/>
          </p:nvPr>
        </p:nvSpPr>
        <p:spPr>
          <a:xfrm>
            <a:off x="3344764" y="3677479"/>
            <a:ext cx="6019307" cy="954262"/>
          </a:xfrm>
        </p:spPr>
        <p:txBody>
          <a:bodyPr/>
          <a:lstStyle/>
          <a:p>
            <a:pPr algn="ctr"/>
            <a:r>
              <a:rPr lang="en-US" dirty="0"/>
              <a:t>Melissa Pagaoa: </a:t>
            </a:r>
            <a:r>
              <a:rPr lang="en-US" dirty="0">
                <a:hlinkClick r:id="rId2">
                  <a:extLst>
                    <a:ext uri="{A12FA001-AC4F-418D-AE19-62706E023703}">
                      <ahyp:hlinkClr xmlns:ahyp="http://schemas.microsoft.com/office/drawing/2018/hyperlinkcolor" val="tx"/>
                    </a:ext>
                  </a:extLst>
                </a:hlinkClick>
              </a:rPr>
              <a:t>mpagaoa@cdc.gov</a:t>
            </a:r>
            <a:r>
              <a:rPr lang="en-US" dirty="0"/>
              <a:t>	</a:t>
            </a:r>
          </a:p>
          <a:p>
            <a:pPr algn="ctr"/>
            <a:r>
              <a:rPr lang="en-US" dirty="0"/>
              <a:t>Alejandro Perez: </a:t>
            </a:r>
            <a:r>
              <a:rPr lang="en-US" dirty="0">
                <a:hlinkClick r:id="rId3">
                  <a:extLst>
                    <a:ext uri="{A12FA001-AC4F-418D-AE19-62706E023703}">
                      <ahyp:hlinkClr xmlns:ahyp="http://schemas.microsoft.com/office/drawing/2018/hyperlinkcolor" val="tx"/>
                    </a:ext>
                  </a:extLst>
                </a:hlinkClick>
              </a:rPr>
              <a:t>aperez@cdc.gov</a:t>
            </a:r>
            <a:r>
              <a:rPr lang="en-US" dirty="0"/>
              <a:t>	</a:t>
            </a:r>
          </a:p>
        </p:txBody>
      </p:sp>
    </p:spTree>
    <p:extLst>
      <p:ext uri="{BB962C8B-B14F-4D97-AF65-F5344CB8AC3E}">
        <p14:creationId xmlns:p14="http://schemas.microsoft.com/office/powerpoint/2010/main" val="119763171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01010"/>
            <a:ext cx="10287000"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ea typeface="+mn-ea"/>
                <a:cs typeface="+mn-cs"/>
              </a:rPr>
              <a:t> </a:t>
            </a:r>
          </a:p>
          <a:p>
            <a:pPr lvl="0" algn="ctr">
              <a:defRPr/>
            </a:pPr>
            <a:r>
              <a:rPr lang="en-US" sz="2000" b="1" dirty="0">
                <a:solidFill>
                  <a:srgbClr val="000000"/>
                </a:solidFill>
              </a:rPr>
              <a:t>Subscribe to monthly NNDSS newsletter </a:t>
            </a:r>
            <a:r>
              <a:rPr lang="en-US" sz="2000" b="1" dirty="0">
                <a:solidFill>
                  <a:srgbClr val="FF0000"/>
                </a:solidFill>
              </a:rPr>
              <a:t>(NMI Notes)</a:t>
            </a:r>
            <a:r>
              <a:rPr lang="en-US" sz="2000" b="1" dirty="0">
                <a:solidFill>
                  <a:srgbClr val="000000"/>
                </a:solidFill>
              </a:rPr>
              <a:t>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kumimoji="0" lang="en-US" sz="2000" b="1" i="0" u="none" strike="noStrike" kern="1200" cap="none" spc="0" normalizeH="0" baseline="0" noProof="0" dirty="0">
              <a:ln>
                <a:noFill/>
              </a:ln>
              <a:solidFill>
                <a:srgbClr val="FF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Access the </a:t>
            </a:r>
            <a:r>
              <a:rPr kumimoji="0" lang="en-US" sz="2000" b="1" i="0" u="none" strike="noStrike" kern="1200" cap="none" spc="0" normalizeH="0" baseline="0" noProof="0" dirty="0">
                <a:ln>
                  <a:noFill/>
                </a:ln>
                <a:solidFill>
                  <a:srgbClr val="FF0000"/>
                </a:solidFill>
                <a:effectLst/>
                <a:uLnTx/>
                <a:uFillTx/>
                <a:ea typeface="+mn-ea"/>
                <a:cs typeface="+mn-cs"/>
              </a:rPr>
              <a:t>NNDSS Technical Resource Center </a:t>
            </a:r>
            <a:r>
              <a:rPr kumimoji="0" lang="en-US" sz="2000" b="1" i="0" u="none" strike="noStrike" kern="1200" cap="none" spc="0" normalizeH="0" baseline="0" noProof="0" dirty="0">
                <a:ln>
                  <a:noFill/>
                </a:ln>
                <a:solidFill>
                  <a:srgbClr val="000000"/>
                </a:solidFill>
                <a:effectLst/>
                <a:uLnTx/>
                <a:uFillTx/>
                <a:ea typeface="+mn-ea"/>
                <a:cs typeface="+mn-cs"/>
              </a:rPr>
              <a:t>at</a:t>
            </a:r>
            <a:r>
              <a:rPr kumimoji="0" lang="en-US" sz="2000" b="1" i="0" u="none" strike="noStrike" kern="1200" cap="none" spc="0" normalizeH="0" baseline="0" noProof="0" dirty="0">
                <a:ln>
                  <a:noFill/>
                </a:ln>
                <a:solidFill>
                  <a:srgbClr val="FF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hlinkClick r:id="rId4" tooltip="NMI Technical Assistance and Training Resource Center"/>
              </a:rPr>
              <a:t>https://www.cdc.gov/nndss/trc/</a:t>
            </a:r>
            <a:endParaRPr kumimoji="0" lang="en-US" sz="2000" b="1" i="0" u="none" strike="noStrike" kern="1200" cap="none" spc="0" normalizeH="0" baseline="0" noProof="0" dirty="0">
              <a:ln>
                <a:noFill/>
              </a:ln>
              <a:solidFill>
                <a:srgbClr val="FF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Request </a:t>
            </a:r>
            <a:r>
              <a:rPr kumimoji="0" lang="en-US" sz="2000" b="1" i="0" u="none" strike="noStrike" kern="1200" cap="none" spc="0" normalizeH="0" baseline="0" noProof="0" dirty="0">
                <a:ln>
                  <a:noFill/>
                </a:ln>
                <a:solidFill>
                  <a:srgbClr val="FF0000"/>
                </a:solidFill>
                <a:effectLst/>
                <a:uLnTx/>
                <a:uFillTx/>
                <a:ea typeface="+mn-ea"/>
                <a:cs typeface="+mn-cs"/>
              </a:rPr>
              <a:t>NNDSS technical assistance or onboarding </a:t>
            </a:r>
            <a:r>
              <a:rPr kumimoji="0" lang="en-US" sz="2000" b="1" i="0" u="none" strike="noStrike" kern="1200" cap="none" spc="0" normalizeH="0" baseline="0" noProof="0" dirty="0">
                <a:ln>
                  <a:noFill/>
                </a:ln>
                <a:solidFill>
                  <a:srgbClr val="000000"/>
                </a:solidFill>
                <a:effectLst/>
                <a:uLnTx/>
                <a:uFillTx/>
                <a:ea typeface="+mn-ea"/>
                <a:cs typeface="+mn-cs"/>
              </a:rPr>
              <a:t>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ea typeface="+mn-ea"/>
                <a:cs typeface="+mn-cs"/>
                <a:hlinkClick r:id="rId5" tooltip="NMI technical assistance or onboarding"/>
              </a:rPr>
              <a:t>edx@cdc.gov</a:t>
            </a:r>
            <a:r>
              <a:rPr kumimoji="0" lang="en-US" sz="2000" b="1" i="0" u="none" strike="noStrike" kern="1200" cap="none" spc="0" normalizeH="0" baseline="0" noProof="0" dirty="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Next </a:t>
            </a:r>
            <a:r>
              <a:rPr lang="en-US" sz="2000" b="1" dirty="0">
                <a:solidFill>
                  <a:srgbClr val="FF0000"/>
                </a:solidFill>
              </a:rPr>
              <a:t>NNDSS</a:t>
            </a:r>
            <a:r>
              <a:rPr kumimoji="0" lang="en-US" sz="2000" b="1" i="0" u="none" strike="noStrike" kern="1200" cap="none" spc="0" normalizeH="0" baseline="0" noProof="0" dirty="0">
                <a:ln>
                  <a:noFill/>
                </a:ln>
                <a:solidFill>
                  <a:srgbClr val="FF0000"/>
                </a:solidFill>
                <a:effectLst/>
                <a:uLnTx/>
                <a:uFillTx/>
                <a:ea typeface="+mn-ea"/>
                <a:cs typeface="+mn-cs"/>
              </a:rPr>
              <a:t> eSHARE </a:t>
            </a:r>
            <a:r>
              <a:rPr kumimoji="0" lang="en-US" sz="2000" b="1" i="0" u="none" strike="noStrike" kern="1200" cap="none" spc="0" normalizeH="0" baseline="0" noProof="0" dirty="0">
                <a:ln>
                  <a:noFill/>
                </a:ln>
                <a:solidFill>
                  <a:srgbClr val="000000"/>
                </a:solidFill>
                <a:effectLst/>
                <a:uLnTx/>
                <a:uFillTx/>
                <a:ea typeface="+mn-ea"/>
                <a:cs typeface="+mn-cs"/>
              </a:rPr>
              <a:t>is April 20, 2021 – details to come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 </a:t>
            </a:r>
            <a:r>
              <a:rPr kumimoji="0" lang="en-US" sz="2000" b="1" i="0" u="none" strike="noStrike" kern="1200" cap="none" spc="0" normalizeH="0" baseline="0" noProof="0" dirty="0">
                <a:ln>
                  <a:noFill/>
                </a:ln>
                <a:solidFill>
                  <a:srgbClr val="FF0000"/>
                </a:solidFill>
                <a:effectLst/>
                <a:uLnTx/>
                <a:uFillTx/>
                <a:ea typeface="+mn-ea"/>
                <a:cs typeface="+mn-cs"/>
                <a:hlinkClick r:id="rId6" tooltip="NMI eSHARE"/>
              </a:rPr>
              <a:t>https://www.cdc.gov/nndss/trc/onboarding/eshare.html</a:t>
            </a:r>
            <a:r>
              <a:rPr kumimoji="0" lang="en-US" sz="2000" b="1" i="0" u="none" strike="noStrike" kern="1200" cap="none" spc="0" normalizeH="0" baseline="0" noProof="0" dirty="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501650"/>
            <a:ext cx="11165456" cy="832593"/>
          </a:xfrm>
        </p:spPr>
        <p:txBody>
          <a:bodyPr/>
          <a:lstStyle/>
          <a:p>
            <a:r>
              <a:rPr lang="en-US" dirty="0"/>
              <a:t>Updates: Coronavirus Disease 2019 </a:t>
            </a:r>
            <a:br>
              <a:rPr lang="en-US" dirty="0"/>
            </a:br>
            <a:r>
              <a:rPr lang="en-US" dirty="0"/>
              <a:t>Message Mapping Guide</a:t>
            </a:r>
          </a:p>
        </p:txBody>
      </p:sp>
      <p:sp>
        <p:nvSpPr>
          <p:cNvPr id="3" name="Content Placeholder 2"/>
          <p:cNvSpPr>
            <a:spLocks noGrp="1"/>
          </p:cNvSpPr>
          <p:nvPr>
            <p:ph type="body" sz="quarter" idx="10"/>
          </p:nvPr>
        </p:nvSpPr>
        <p:spPr>
          <a:xfrm>
            <a:off x="609600" y="1605773"/>
            <a:ext cx="10301075" cy="4455584"/>
          </a:xfrm>
        </p:spPr>
        <p:txBody>
          <a:bodyPr/>
          <a:lstStyle/>
          <a:p>
            <a:r>
              <a:rPr lang="en-US" sz="2670" b="1" dirty="0">
                <a:solidFill>
                  <a:srgbClr val="00B050"/>
                </a:solidFill>
              </a:rPr>
              <a:t>NEW:</a:t>
            </a:r>
            <a:r>
              <a:rPr lang="en-US" sz="2670" dirty="0"/>
              <a:t> The PHIN Vocabulary Access and Distribution System (VADS) Coronavirus Disease 2019 (COVID-19) Case Notification View has been updated: </a:t>
            </a:r>
          </a:p>
          <a:p>
            <a:pPr marL="1581123" lvl="2" indent="-514350">
              <a:buFont typeface="+mj-lt"/>
              <a:buAutoNum type="arabicPeriod"/>
            </a:pPr>
            <a:r>
              <a:rPr lang="en-US" sz="2670" dirty="0">
                <a:hlinkClick r:id="rId3"/>
              </a:rPr>
              <a:t>Version 5 </a:t>
            </a:r>
            <a:r>
              <a:rPr lang="en-US" sz="2670" dirty="0"/>
              <a:t>is the latest version</a:t>
            </a:r>
          </a:p>
          <a:p>
            <a:pPr marL="1581123" lvl="2" indent="-514350">
              <a:buFont typeface="+mj-lt"/>
              <a:buAutoNum type="arabicPeriod"/>
            </a:pPr>
            <a:r>
              <a:rPr lang="en-US" sz="2670" dirty="0"/>
              <a:t>Adds laboratory tests, including “</a:t>
            </a:r>
            <a:r>
              <a:rPr lang="en-US" dirty="0"/>
              <a:t>SARS-CoV-2 (COVID-19) variant [Type] in Specimen by Sequencing”</a:t>
            </a:r>
            <a:r>
              <a:rPr lang="en-US" sz="2670" dirty="0"/>
              <a:t> to </a:t>
            </a:r>
            <a:br>
              <a:rPr lang="en-US" sz="2670" dirty="0"/>
            </a:br>
            <a:r>
              <a:rPr lang="en-US" dirty="0">
                <a:hlinkClick r:id="rId4"/>
              </a:rPr>
              <a:t>Lab Test Type (COVID-19)</a:t>
            </a:r>
            <a:endParaRPr lang="en-US" sz="2670" dirty="0"/>
          </a:p>
          <a:p>
            <a:pPr marL="1581123" lvl="2" indent="-514350">
              <a:buFont typeface="+mj-lt"/>
              <a:buAutoNum type="arabicPeriod"/>
            </a:pPr>
            <a:r>
              <a:rPr lang="en-US" sz="2670" dirty="0"/>
              <a:t>Adds additional results specific to variants to </a:t>
            </a:r>
            <a:r>
              <a:rPr lang="en-US" dirty="0">
                <a:hlinkClick r:id="rId5"/>
              </a:rPr>
              <a:t>Lab Test Interpretation (VPD)</a:t>
            </a:r>
            <a:endParaRPr lang="en-US" sz="2670" dirty="0"/>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FD6F86A5-175E-42AE-9DE4-4F1FFA6614A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727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908187"/>
          </a:xfrm>
        </p:spPr>
        <p:txBody>
          <a:bodyPr/>
          <a:lstStyle/>
          <a:p>
            <a:r>
              <a:rPr lang="en-US" dirty="0"/>
              <a:t>Issues with NETSS Unique Case Identifiers</a:t>
            </a:r>
          </a:p>
        </p:txBody>
      </p:sp>
      <p:sp>
        <p:nvSpPr>
          <p:cNvPr id="3" name="Content Placeholder 2"/>
          <p:cNvSpPr>
            <a:spLocks noGrp="1"/>
          </p:cNvSpPr>
          <p:nvPr>
            <p:ph type="body" sz="quarter" idx="10"/>
          </p:nvPr>
        </p:nvSpPr>
        <p:spPr>
          <a:xfrm>
            <a:off x="609600" y="1373189"/>
            <a:ext cx="11355093" cy="5165723"/>
          </a:xfrm>
        </p:spPr>
        <p:txBody>
          <a:bodyPr/>
          <a:lstStyle/>
          <a:p>
            <a:r>
              <a:rPr lang="en-US" dirty="0"/>
              <a:t>CDC is not able to capture all cases being sent due to duplicate National Electronic Telecommunications System for Surveillance (NETSS) IDs</a:t>
            </a:r>
          </a:p>
          <a:p>
            <a:pPr lvl="1"/>
            <a:r>
              <a:rPr lang="en-US" dirty="0"/>
              <a:t>NETSS is limited to a 6-digit Case ID</a:t>
            </a:r>
          </a:p>
          <a:p>
            <a:pPr lvl="1"/>
            <a:r>
              <a:rPr lang="en-US" dirty="0"/>
              <a:t>Deduplication performed using: Case ID, Site ID, Year, and State</a:t>
            </a:r>
          </a:p>
          <a:p>
            <a:pPr lvl="1"/>
            <a:r>
              <a:rPr lang="en-US" dirty="0"/>
              <a:t>Many states have surpassed 999999 for 2020 or 2021</a:t>
            </a:r>
          </a:p>
          <a:p>
            <a:r>
              <a:rPr lang="en-US" dirty="0"/>
              <a:t>May impact all disease conditions</a:t>
            </a:r>
          </a:p>
          <a:p>
            <a:r>
              <a:rPr lang="en-US" b="1" dirty="0"/>
              <a:t>Potential resolution: </a:t>
            </a:r>
            <a:r>
              <a:rPr lang="en-US" dirty="0"/>
              <a:t>If Site ID is not already used in a meaningful way, include additional characters from the full case ID in Site ID. </a:t>
            </a:r>
          </a:p>
          <a:p>
            <a:pPr lvl="1"/>
            <a:r>
              <a:rPr lang="en-US" dirty="0"/>
              <a:t>Site ID can contain up to 3 characters</a:t>
            </a:r>
            <a:endParaRPr lang="en-US" b="1" dirty="0"/>
          </a:p>
          <a:p>
            <a:r>
              <a:rPr lang="en-US" dirty="0"/>
              <a:t>Would need to send a year-to-date file to replace previous records</a:t>
            </a:r>
          </a:p>
        </p:txBody>
      </p:sp>
      <p:sp>
        <p:nvSpPr>
          <p:cNvPr id="2" name="Slide Number Placeholder 1">
            <a:extLst>
              <a:ext uri="{FF2B5EF4-FFF2-40B4-BE49-F238E27FC236}">
                <a16:creationId xmlns:a16="http://schemas.microsoft.com/office/drawing/2014/main" id="{8D216356-F1F2-4793-B92F-57E6002242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87852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6DBA48-7C43-486F-B3B3-ADDAA4036EA1}"/>
              </a:ext>
            </a:extLst>
          </p:cNvPr>
          <p:cNvSpPr>
            <a:spLocks noGrp="1"/>
          </p:cNvSpPr>
          <p:nvPr>
            <p:ph type="title"/>
          </p:nvPr>
        </p:nvSpPr>
        <p:spPr/>
        <p:txBody>
          <a:bodyPr/>
          <a:lstStyle/>
          <a:p>
            <a:r>
              <a:rPr lang="en-US" dirty="0"/>
              <a:t>Current NETSS Submission</a:t>
            </a:r>
          </a:p>
        </p:txBody>
      </p:sp>
      <p:sp>
        <p:nvSpPr>
          <p:cNvPr id="6" name="Text Placeholder 5">
            <a:extLst>
              <a:ext uri="{FF2B5EF4-FFF2-40B4-BE49-F238E27FC236}">
                <a16:creationId xmlns:a16="http://schemas.microsoft.com/office/drawing/2014/main" id="{835A5132-50E4-4D79-9FBB-60902BC03177}"/>
              </a:ext>
            </a:extLst>
          </p:cNvPr>
          <p:cNvSpPr>
            <a:spLocks noGrp="1"/>
          </p:cNvSpPr>
          <p:nvPr>
            <p:ph type="body" sz="quarter" idx="10"/>
          </p:nvPr>
        </p:nvSpPr>
        <p:spPr/>
        <p:txBody>
          <a:bodyPr/>
          <a:lstStyle/>
          <a:p>
            <a:pPr marL="3886103" lvl="8" indent="0">
              <a:buNone/>
            </a:pPr>
            <a:r>
              <a:rPr lang="en-US" dirty="0"/>
              <a:t>    NETSS Record – Unique Cases</a:t>
            </a:r>
          </a:p>
          <a:p>
            <a:endParaRPr lang="en-US" dirty="0"/>
          </a:p>
          <a:p>
            <a:pPr marL="0" indent="0">
              <a:buNone/>
            </a:pPr>
            <a:endParaRPr lang="en-US" dirty="0"/>
          </a:p>
          <a:p>
            <a:pPr marL="0" indent="0">
              <a:buNone/>
              <a:tabLst>
                <a:tab pos="3657509" algn="l"/>
                <a:tab pos="5403716" algn="l"/>
                <a:tab pos="6862062" algn="l"/>
                <a:tab pos="8307710" algn="l"/>
              </a:tabLst>
            </a:pPr>
            <a:r>
              <a:rPr lang="en-US" b="1" dirty="0"/>
              <a:t> Jurisdiction’s 	Case ID	 Site	 Year	 State</a:t>
            </a:r>
          </a:p>
          <a:p>
            <a:pPr marL="0" indent="0">
              <a:buNone/>
              <a:tabLst>
                <a:tab pos="3657509" algn="l"/>
                <a:tab pos="5403716" algn="l"/>
                <a:tab pos="6862062" algn="l"/>
                <a:tab pos="8307710" algn="l"/>
              </a:tabLst>
            </a:pPr>
            <a:r>
              <a:rPr lang="en-US" b="1" dirty="0"/>
              <a:t>   Case ID	 </a:t>
            </a:r>
            <a:r>
              <a:rPr lang="en-US" sz="2000" dirty="0"/>
              <a:t>(6 digit)	(3 char)      	(2 digit)	 (2 digit)</a:t>
            </a:r>
          </a:p>
          <a:p>
            <a:pPr marL="0" indent="0">
              <a:buNone/>
              <a:tabLst>
                <a:tab pos="3657509" algn="l"/>
                <a:tab pos="5403716" algn="l"/>
                <a:tab pos="6862062" algn="l"/>
                <a:tab pos="8307710" algn="l"/>
              </a:tabLst>
            </a:pPr>
            <a:endParaRPr lang="en-US" dirty="0"/>
          </a:p>
          <a:p>
            <a:pPr marL="0" indent="0">
              <a:buNone/>
              <a:tabLst>
                <a:tab pos="3657509" algn="l"/>
                <a:tab pos="5403716" algn="l"/>
                <a:tab pos="6862062" algn="l"/>
                <a:tab pos="8307710" algn="l"/>
              </a:tabLst>
            </a:pPr>
            <a:r>
              <a:rPr lang="en-US" dirty="0"/>
              <a:t>AB</a:t>
            </a:r>
            <a:r>
              <a:rPr lang="en-US" b="1" dirty="0">
                <a:solidFill>
                  <a:srgbClr val="C00000"/>
                </a:solidFill>
              </a:rPr>
              <a:t>100</a:t>
            </a:r>
            <a:r>
              <a:rPr lang="en-US" dirty="0">
                <a:solidFill>
                  <a:srgbClr val="00B050"/>
                </a:solidFill>
              </a:rPr>
              <a:t>123456</a:t>
            </a:r>
            <a:r>
              <a:rPr lang="en-US" dirty="0"/>
              <a:t>	</a:t>
            </a:r>
            <a:r>
              <a:rPr lang="en-US" dirty="0">
                <a:solidFill>
                  <a:srgbClr val="00B050"/>
                </a:solidFill>
              </a:rPr>
              <a:t>123456</a:t>
            </a:r>
            <a:r>
              <a:rPr lang="en-US" dirty="0"/>
              <a:t>	  S01	   20	   04</a:t>
            </a:r>
          </a:p>
          <a:p>
            <a:pPr marL="0" indent="0">
              <a:buNone/>
              <a:tabLst>
                <a:tab pos="3657509" algn="l"/>
                <a:tab pos="5403716" algn="l"/>
                <a:tab pos="6862062" algn="l"/>
                <a:tab pos="8307710" algn="l"/>
              </a:tabLst>
            </a:pPr>
            <a:endParaRPr lang="en-US" dirty="0"/>
          </a:p>
          <a:p>
            <a:pPr marL="0" indent="0">
              <a:buNone/>
              <a:tabLst>
                <a:tab pos="3657509" algn="l"/>
                <a:tab pos="5403716" algn="l"/>
                <a:tab pos="6862062" algn="l"/>
                <a:tab pos="8307710" algn="l"/>
              </a:tabLst>
            </a:pPr>
            <a:r>
              <a:rPr lang="en-US" dirty="0"/>
              <a:t>AB</a:t>
            </a:r>
            <a:r>
              <a:rPr lang="en-US" b="1" dirty="0">
                <a:solidFill>
                  <a:srgbClr val="C00000"/>
                </a:solidFill>
              </a:rPr>
              <a:t>101</a:t>
            </a:r>
            <a:r>
              <a:rPr lang="en-US" dirty="0">
                <a:solidFill>
                  <a:srgbClr val="00B050"/>
                </a:solidFill>
              </a:rPr>
              <a:t>123456</a:t>
            </a:r>
            <a:r>
              <a:rPr lang="en-US" dirty="0"/>
              <a:t>	</a:t>
            </a:r>
            <a:r>
              <a:rPr lang="en-US" dirty="0">
                <a:solidFill>
                  <a:srgbClr val="00B050"/>
                </a:solidFill>
              </a:rPr>
              <a:t>123456</a:t>
            </a:r>
            <a:r>
              <a:rPr lang="en-US" dirty="0"/>
              <a:t>	  S01	   20	   04</a:t>
            </a:r>
          </a:p>
          <a:p>
            <a:pPr marL="0" indent="0">
              <a:buNone/>
            </a:pPr>
            <a:endParaRPr lang="en-US" dirty="0"/>
          </a:p>
        </p:txBody>
      </p:sp>
      <p:sp>
        <p:nvSpPr>
          <p:cNvPr id="7" name="Left Brace 6">
            <a:extLst>
              <a:ext uri="{FF2B5EF4-FFF2-40B4-BE49-F238E27FC236}">
                <a16:creationId xmlns:a16="http://schemas.microsoft.com/office/drawing/2014/main" id="{7138F0C8-B9F5-4E21-A7C8-88E750B50238}"/>
              </a:ext>
              <a:ext uri="{C183D7F6-B498-43B3-948B-1728B52AA6E4}">
                <adec:decorative xmlns:adec="http://schemas.microsoft.com/office/drawing/2017/decorative" val="1"/>
              </a:ext>
            </a:extLst>
          </p:cNvPr>
          <p:cNvSpPr/>
          <p:nvPr/>
        </p:nvSpPr>
        <p:spPr>
          <a:xfrm rot="5400000">
            <a:off x="6756328" y="-337946"/>
            <a:ext cx="709249" cy="5687505"/>
          </a:xfrm>
          <a:prstGeom prst="leftBrace">
            <a:avLst/>
          </a:prstGeom>
          <a:ln w="19050">
            <a:solidFill>
              <a:srgbClr val="0F56D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en-US" sz="2400" dirty="0">
              <a:solidFill>
                <a:srgbClr val="0F56DC"/>
              </a:solidFill>
              <a:latin typeface="Myriad Web Pro"/>
            </a:endParaRPr>
          </a:p>
        </p:txBody>
      </p:sp>
      <p:sp>
        <p:nvSpPr>
          <p:cNvPr id="2" name="Slide Number Placeholder 1">
            <a:extLst>
              <a:ext uri="{FF2B5EF4-FFF2-40B4-BE49-F238E27FC236}">
                <a16:creationId xmlns:a16="http://schemas.microsoft.com/office/drawing/2014/main" id="{9F8BF3FC-19F8-4268-B0C3-0D370CA950A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858147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6DBA48-7C43-486F-B3B3-ADDAA4036EA1}"/>
              </a:ext>
            </a:extLst>
          </p:cNvPr>
          <p:cNvSpPr>
            <a:spLocks noGrp="1"/>
          </p:cNvSpPr>
          <p:nvPr>
            <p:ph type="title"/>
          </p:nvPr>
        </p:nvSpPr>
        <p:spPr/>
        <p:txBody>
          <a:bodyPr/>
          <a:lstStyle/>
          <a:p>
            <a:r>
              <a:rPr lang="en-US" dirty="0"/>
              <a:t>Updated NETSS Submission</a:t>
            </a:r>
          </a:p>
        </p:txBody>
      </p:sp>
      <p:sp>
        <p:nvSpPr>
          <p:cNvPr id="6" name="Text Placeholder 5">
            <a:extLst>
              <a:ext uri="{FF2B5EF4-FFF2-40B4-BE49-F238E27FC236}">
                <a16:creationId xmlns:a16="http://schemas.microsoft.com/office/drawing/2014/main" id="{835A5132-50E4-4D79-9FBB-60902BC03177}"/>
              </a:ext>
            </a:extLst>
          </p:cNvPr>
          <p:cNvSpPr>
            <a:spLocks noGrp="1"/>
          </p:cNvSpPr>
          <p:nvPr>
            <p:ph type="body" sz="quarter" idx="10"/>
          </p:nvPr>
        </p:nvSpPr>
        <p:spPr/>
        <p:txBody>
          <a:bodyPr/>
          <a:lstStyle/>
          <a:p>
            <a:pPr marL="3886103" lvl="8" indent="0">
              <a:buNone/>
            </a:pPr>
            <a:r>
              <a:rPr lang="en-US" dirty="0"/>
              <a:t>    NETSS Record – Unique Cases</a:t>
            </a:r>
          </a:p>
          <a:p>
            <a:endParaRPr lang="en-US" dirty="0"/>
          </a:p>
          <a:p>
            <a:pPr marL="0" indent="0">
              <a:buNone/>
            </a:pPr>
            <a:endParaRPr lang="en-US" dirty="0"/>
          </a:p>
          <a:p>
            <a:pPr marL="0" indent="0">
              <a:buNone/>
              <a:tabLst>
                <a:tab pos="3657509" algn="l"/>
                <a:tab pos="5403716" algn="l"/>
                <a:tab pos="6862062" algn="l"/>
                <a:tab pos="8307710" algn="l"/>
              </a:tabLst>
            </a:pPr>
            <a:r>
              <a:rPr lang="en-US" b="1" dirty="0"/>
              <a:t> Jurisdiction’s 	Case ID	 Site	 Year	 State</a:t>
            </a:r>
          </a:p>
          <a:p>
            <a:pPr marL="0" indent="0">
              <a:buNone/>
              <a:tabLst>
                <a:tab pos="3657509" algn="l"/>
                <a:tab pos="5403716" algn="l"/>
                <a:tab pos="6862062" algn="l"/>
                <a:tab pos="8307710" algn="l"/>
              </a:tabLst>
            </a:pPr>
            <a:r>
              <a:rPr lang="en-US" b="1" dirty="0"/>
              <a:t>   Case ID	 </a:t>
            </a:r>
            <a:r>
              <a:rPr lang="en-US" sz="2000" dirty="0"/>
              <a:t>(6 digit)	(3 char)      	(2 digit)	 (2 digit)</a:t>
            </a:r>
          </a:p>
          <a:p>
            <a:pPr marL="0" indent="0">
              <a:buNone/>
              <a:tabLst>
                <a:tab pos="3657509" algn="l"/>
                <a:tab pos="5403716" algn="l"/>
                <a:tab pos="6862062" algn="l"/>
                <a:tab pos="8307710" algn="l"/>
              </a:tabLst>
            </a:pPr>
            <a:endParaRPr lang="en-US" dirty="0"/>
          </a:p>
          <a:p>
            <a:pPr marL="0" indent="0">
              <a:buNone/>
              <a:tabLst>
                <a:tab pos="3657509" algn="l"/>
                <a:tab pos="5403716" algn="l"/>
                <a:tab pos="6862062" algn="l"/>
                <a:tab pos="8307710" algn="l"/>
              </a:tabLst>
            </a:pPr>
            <a:r>
              <a:rPr lang="en-US" dirty="0"/>
              <a:t>AB</a:t>
            </a:r>
            <a:r>
              <a:rPr lang="en-US" b="1" dirty="0">
                <a:solidFill>
                  <a:srgbClr val="C00000"/>
                </a:solidFill>
              </a:rPr>
              <a:t>100</a:t>
            </a:r>
            <a:r>
              <a:rPr lang="en-US" dirty="0">
                <a:solidFill>
                  <a:srgbClr val="00B050"/>
                </a:solidFill>
              </a:rPr>
              <a:t>123456</a:t>
            </a:r>
            <a:r>
              <a:rPr lang="en-US" dirty="0"/>
              <a:t>	</a:t>
            </a:r>
            <a:r>
              <a:rPr lang="en-US" dirty="0">
                <a:solidFill>
                  <a:srgbClr val="00B050"/>
                </a:solidFill>
              </a:rPr>
              <a:t>123456</a:t>
            </a:r>
            <a:r>
              <a:rPr lang="en-US" dirty="0"/>
              <a:t>	  </a:t>
            </a:r>
            <a:r>
              <a:rPr lang="en-US" b="1" dirty="0">
                <a:solidFill>
                  <a:srgbClr val="C00000"/>
                </a:solidFill>
              </a:rPr>
              <a:t>100</a:t>
            </a:r>
            <a:r>
              <a:rPr lang="en-US" dirty="0"/>
              <a:t>	   20	   04</a:t>
            </a:r>
          </a:p>
          <a:p>
            <a:pPr marL="0" indent="0">
              <a:buNone/>
              <a:tabLst>
                <a:tab pos="3657509" algn="l"/>
                <a:tab pos="5403716" algn="l"/>
                <a:tab pos="6862062" algn="l"/>
                <a:tab pos="8307710" algn="l"/>
              </a:tabLst>
            </a:pPr>
            <a:endParaRPr lang="en-US" dirty="0"/>
          </a:p>
          <a:p>
            <a:pPr marL="0" indent="0">
              <a:buNone/>
              <a:tabLst>
                <a:tab pos="3657509" algn="l"/>
                <a:tab pos="5403716" algn="l"/>
                <a:tab pos="6862062" algn="l"/>
                <a:tab pos="8307710" algn="l"/>
              </a:tabLst>
            </a:pPr>
            <a:r>
              <a:rPr lang="en-US" dirty="0"/>
              <a:t>AB</a:t>
            </a:r>
            <a:r>
              <a:rPr lang="en-US" b="1" dirty="0">
                <a:solidFill>
                  <a:srgbClr val="C00000"/>
                </a:solidFill>
              </a:rPr>
              <a:t>101</a:t>
            </a:r>
            <a:r>
              <a:rPr lang="en-US" dirty="0">
                <a:solidFill>
                  <a:srgbClr val="00B050"/>
                </a:solidFill>
              </a:rPr>
              <a:t>123456</a:t>
            </a:r>
            <a:r>
              <a:rPr lang="en-US" dirty="0"/>
              <a:t>	</a:t>
            </a:r>
            <a:r>
              <a:rPr lang="en-US" dirty="0">
                <a:solidFill>
                  <a:srgbClr val="00B050"/>
                </a:solidFill>
              </a:rPr>
              <a:t>123456</a:t>
            </a:r>
            <a:r>
              <a:rPr lang="en-US" dirty="0"/>
              <a:t>	  </a:t>
            </a:r>
            <a:r>
              <a:rPr lang="en-US" b="1" dirty="0">
                <a:solidFill>
                  <a:srgbClr val="C00000"/>
                </a:solidFill>
              </a:rPr>
              <a:t>101</a:t>
            </a:r>
            <a:r>
              <a:rPr lang="en-US" dirty="0"/>
              <a:t>	   20	   04</a:t>
            </a:r>
          </a:p>
          <a:p>
            <a:pPr marL="0" indent="0">
              <a:buNone/>
            </a:pPr>
            <a:endParaRPr lang="en-US" dirty="0"/>
          </a:p>
        </p:txBody>
      </p:sp>
      <p:sp>
        <p:nvSpPr>
          <p:cNvPr id="7" name="Left Brace 6">
            <a:extLst>
              <a:ext uri="{FF2B5EF4-FFF2-40B4-BE49-F238E27FC236}">
                <a16:creationId xmlns:a16="http://schemas.microsoft.com/office/drawing/2014/main" id="{7138F0C8-B9F5-4E21-A7C8-88E750B50238}"/>
              </a:ext>
              <a:ext uri="{C183D7F6-B498-43B3-948B-1728B52AA6E4}">
                <adec:decorative xmlns:adec="http://schemas.microsoft.com/office/drawing/2017/decorative" val="1"/>
              </a:ext>
            </a:extLst>
          </p:cNvPr>
          <p:cNvSpPr/>
          <p:nvPr/>
        </p:nvSpPr>
        <p:spPr>
          <a:xfrm rot="5400000">
            <a:off x="6756328" y="-337946"/>
            <a:ext cx="709249" cy="5687505"/>
          </a:xfrm>
          <a:prstGeom prst="leftBrace">
            <a:avLst/>
          </a:prstGeom>
          <a:ln w="19050">
            <a:solidFill>
              <a:srgbClr val="0F56D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en-US" sz="2400" dirty="0">
              <a:solidFill>
                <a:srgbClr val="0F56DC"/>
              </a:solidFill>
              <a:latin typeface="Myriad Web Pro"/>
            </a:endParaRPr>
          </a:p>
        </p:txBody>
      </p:sp>
      <p:sp>
        <p:nvSpPr>
          <p:cNvPr id="2" name="Slide Number Placeholder 1">
            <a:extLst>
              <a:ext uri="{FF2B5EF4-FFF2-40B4-BE49-F238E27FC236}">
                <a16:creationId xmlns:a16="http://schemas.microsoft.com/office/drawing/2014/main" id="{6A6A4F33-7DA4-4ED6-B539-1D2B16D1F69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86432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4217" y="2574234"/>
            <a:ext cx="10404504" cy="2037522"/>
          </a:xfrm>
        </p:spPr>
        <p:txBody>
          <a:bodyPr>
            <a:normAutofit/>
          </a:bodyPr>
          <a:lstStyle/>
          <a:p>
            <a:pPr lvl="0" algn="ctr" eaLnBrk="0" fontAlgn="base" hangingPunct="0">
              <a:spcAft>
                <a:spcPct val="0"/>
              </a:spcAft>
              <a:defRPr/>
            </a:pPr>
            <a:r>
              <a:rPr lang="en-US" sz="3730" dirty="0">
                <a:solidFill>
                  <a:srgbClr val="005DAB"/>
                </a:solidFill>
              </a:rPr>
              <a:t>Obtaining SAMS Level 2 Access for </a:t>
            </a:r>
            <a:br>
              <a:rPr lang="en-US" sz="3730" dirty="0">
                <a:solidFill>
                  <a:srgbClr val="005DAB"/>
                </a:solidFill>
              </a:rPr>
            </a:br>
            <a:r>
              <a:rPr lang="en-US" sz="3730" dirty="0">
                <a:solidFill>
                  <a:srgbClr val="005DAB"/>
                </a:solidFill>
              </a:rPr>
              <a:t>Data Managers and Users </a:t>
            </a:r>
          </a:p>
        </p:txBody>
      </p:sp>
      <p:sp>
        <p:nvSpPr>
          <p:cNvPr id="4" name="Rectangle 3">
            <a:extLst>
              <a:ext uri="{FF2B5EF4-FFF2-40B4-BE49-F238E27FC236}">
                <a16:creationId xmlns:a16="http://schemas.microsoft.com/office/drawing/2014/main" id="{E2694A67-27EF-4E9F-AA65-D1B2AA176726}"/>
              </a:ext>
            </a:extLst>
          </p:cNvPr>
          <p:cNvSpPr/>
          <p:nvPr/>
        </p:nvSpPr>
        <p:spPr>
          <a:xfrm>
            <a:off x="407429" y="4611756"/>
            <a:ext cx="11627085" cy="2677656"/>
          </a:xfrm>
          <a:prstGeom prst="rect">
            <a:avLst/>
          </a:prstGeom>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24242"/>
                </a:solidFill>
                <a:effectLst/>
                <a:uLnTx/>
                <a:uFillTx/>
                <a:cs typeface="Arial" panose="020B0604020202020204" pitchFamily="34" charset="0"/>
              </a:rPr>
              <a:t>Calvin Hightower, MPA</a:t>
            </a: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a:t>
            </a:r>
            <a:endParaRPr kumimoji="0" lang="en-US" sz="2400" b="0" i="0" u="none" strike="noStrike" kern="0" cap="none" spc="0" normalizeH="0" baseline="0" noProof="0" dirty="0">
              <a:ln>
                <a:noFill/>
              </a:ln>
              <a:solidFill>
                <a:srgbClr val="0096D6"/>
              </a:solidFill>
              <a:effectLst/>
              <a:uLnTx/>
              <a:uFillTx/>
              <a:cs typeface="Arial" panose="020B0604020202020204" pitchFamily="34" charset="0"/>
            </a:endParaRPr>
          </a:p>
          <a:p>
            <a:pPr>
              <a:defRPr/>
            </a:pPr>
            <a:r>
              <a:rPr lang="en-US" sz="2400" b="1" kern="0" dirty="0">
                <a:solidFill>
                  <a:srgbClr val="005DAB"/>
                </a:solidFill>
                <a:cs typeface="Arial" panose="020B0604020202020204" pitchFamily="34" charset="0"/>
              </a:rPr>
              <a:t>Information Technology Specialist  </a:t>
            </a: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96D6"/>
              </a:solidFill>
              <a:effectLst/>
              <a:uLnTx/>
              <a:uFillTx/>
              <a:cs typeface="Arial" panose="020B0604020202020204" pitchFamily="34" charset="0"/>
            </a:endParaRPr>
          </a:p>
        </p:txBody>
      </p:sp>
    </p:spTree>
    <p:extLst>
      <p:ext uri="{BB962C8B-B14F-4D97-AF65-F5344CB8AC3E}">
        <p14:creationId xmlns:p14="http://schemas.microsoft.com/office/powerpoint/2010/main" val="3686587757"/>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3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2" ma:contentTypeDescription="Create a new document." ma:contentTypeScope="" ma:versionID="08f0668b84f820f0a7ac2d6f3a59bfa4">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fc2e1fee869c15d0dd0c06d44751bce3"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8A2DEB-290C-4152-8CAA-7332A7CEDB5E}">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b0563af3-add7-4ba1-9257-34f88286e773"/>
    <ds:schemaRef ds:uri="ce0cc384-7d90-49d2-886c-ed1b3f79e86e"/>
    <ds:schemaRef ds:uri="http://schemas.microsoft.com/sharepoint/v3"/>
    <ds:schemaRef ds:uri="http://purl.org/dc/dcmitype/"/>
  </ds:schemaRefs>
</ds:datastoreItem>
</file>

<file path=customXml/itemProps2.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3.xml><?xml version="1.0" encoding="utf-8"?>
<ds:datastoreItem xmlns:ds="http://schemas.openxmlformats.org/officeDocument/2006/customXml" ds:itemID="{90D00B73-05CD-4D5E-8ACC-FAF063A83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70403</TotalTime>
  <Words>1802</Words>
  <Application>Microsoft Office PowerPoint</Application>
  <PresentationFormat>Widescreen</PresentationFormat>
  <Paragraphs>232</Paragraphs>
  <Slides>44</Slides>
  <Notes>29</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44</vt:i4>
      </vt:variant>
    </vt:vector>
  </HeadingPairs>
  <TitlesOfParts>
    <vt:vector size="65" baseType="lpstr">
      <vt:lpstr>Arial</vt:lpstr>
      <vt:lpstr>Calibri</vt:lpstr>
      <vt:lpstr>Calibri Light</vt:lpstr>
      <vt:lpstr>Courier New</vt:lpstr>
      <vt:lpstr>Myriad Web Pro</vt:lpstr>
      <vt:lpstr>Noto Sans Symbols</vt:lpstr>
      <vt:lpstr>Open Sans</vt:lpstr>
      <vt:lpstr>System Font Regular</vt:lpstr>
      <vt:lpstr>Wingdings</vt:lpstr>
      <vt:lpstr>19_NCEH_ATSDR_combined</vt:lpstr>
      <vt:lpstr>30_NCEH_ATSDR_combined</vt:lpstr>
      <vt:lpstr>1_Office Theme</vt:lpstr>
      <vt:lpstr>35_NCEH_ATSDR_combined</vt:lpstr>
      <vt:lpstr>37_NCEH_ATSDR_combined</vt:lpstr>
      <vt:lpstr>38_NCEH_ATSDR_combined</vt:lpstr>
      <vt:lpstr>36_NCEH_ATSDR_combined</vt:lpstr>
      <vt:lpstr>NCEH_ATSDR_combined</vt:lpstr>
      <vt:lpstr>1_NCEH_ATSDR_combined</vt:lpstr>
      <vt:lpstr>2_NCEH_ATSDR_combined</vt:lpstr>
      <vt:lpstr>Office Theme</vt:lpstr>
      <vt:lpstr>3_NCEH_ATSDR_combined</vt:lpstr>
      <vt:lpstr>NNDSS eSHARE March Webinar </vt:lpstr>
      <vt:lpstr>Agenda</vt:lpstr>
      <vt:lpstr>NNDSS Updates and Announcements </vt:lpstr>
      <vt:lpstr> COVID-19 HL7 Data Implementation In- Progress</vt:lpstr>
      <vt:lpstr>Updates: Coronavirus Disease 2019  Message Mapping Guide</vt:lpstr>
      <vt:lpstr>Issues with NETSS Unique Case Identifiers</vt:lpstr>
      <vt:lpstr>Current NETSS Submission</vt:lpstr>
      <vt:lpstr>Updated NETSS Submission</vt:lpstr>
      <vt:lpstr>Obtaining SAMS Level 2 Access for  Data Managers and Users </vt:lpstr>
      <vt:lpstr>Objective</vt:lpstr>
      <vt:lpstr>2021 MVPS Enhancements</vt:lpstr>
      <vt:lpstr>MVPS Security</vt:lpstr>
      <vt:lpstr>Next Steps for Jurisdictions</vt:lpstr>
      <vt:lpstr>After the jurisdiction user contact/role information is sent to edx@cdc.gov:</vt:lpstr>
      <vt:lpstr>For a jurisdiction user who is new to SAMS or has SAMS Level 1 access:</vt:lpstr>
      <vt:lpstr>Proofing ID Guidelines for SAMS (Level 2)</vt:lpstr>
      <vt:lpstr>Complete SAMS Level 2 Proofing in 30 Days</vt:lpstr>
      <vt:lpstr>Final Steps for MVPS Access</vt:lpstr>
      <vt:lpstr>Questions?</vt:lpstr>
      <vt:lpstr>Updates to STD and Congenital Syphilis MMGs</vt:lpstr>
      <vt:lpstr>Intro to Guides</vt:lpstr>
      <vt:lpstr>Release of 4 Updated MMGs</vt:lpstr>
      <vt:lpstr>General Updates</vt:lpstr>
      <vt:lpstr>Removal of Lab Template</vt:lpstr>
      <vt:lpstr>Updated CDC Priorities</vt:lpstr>
      <vt:lpstr>Updated CDC Priorities</vt:lpstr>
      <vt:lpstr>Updated CDC Priorities</vt:lpstr>
      <vt:lpstr>Updated CDC Priorities</vt:lpstr>
      <vt:lpstr>STD v1.0.2 &amp; CS v1.0.1</vt:lpstr>
      <vt:lpstr>Updated Value Sets – Example: Lab Test Type</vt:lpstr>
      <vt:lpstr>Updated HL7 Implementation Notes</vt:lpstr>
      <vt:lpstr>STD v1.1.0 MMG</vt:lpstr>
      <vt:lpstr>Added Data Element – Example: Organism Name</vt:lpstr>
      <vt:lpstr>Added Complications Repeating Block</vt:lpstr>
      <vt:lpstr>Added Treatment Repeating Block</vt:lpstr>
      <vt:lpstr>Congenital Syphilis v1.1.0 MMG</vt:lpstr>
      <vt:lpstr>Linking Maternal Syphilis and Infant Congenital Syphilis Cases</vt:lpstr>
      <vt:lpstr>Clinical Signs Repeating Group</vt:lpstr>
      <vt:lpstr>Epidemiologic Lab Interpretative Repeating Group </vt:lpstr>
      <vt:lpstr>Crosswalk Documents</vt:lpstr>
      <vt:lpstr>STD - NETSS to MMG Crosswalk</vt:lpstr>
      <vt:lpstr>Congenital Syphilis - NETSS to MMG Crosswalk</vt:lpstr>
      <vt:lpstr>Questions?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March 2021</dc:title>
  <dc:subject>Updates: Implementing STD and Congenital Syphilis HL7 Case Notification Messages and Obtaining SAMS Access for MVPS Dashboard Data Managers and Users</dc:subject>
  <dc:creator>CDC</dc:creator>
  <cp:keywords>NMI, Modernization Initiative, eSHARE, NNDSS, National Notifiable Diseases Surveillance System, Discussion, Challenges, 2019 Annual Data Reconciliation, Routine Surveillance, Case Notification Activities, Line List, NNDSS Data Reconciliation, Tables for National Notifiable Infectious Diseases, Data Tables, Reporting Exception, Reporting County, County of Residence, State/Territorial Epidemiologist, database closed</cp:keywords>
  <cp:lastModifiedBy>Laspina, Michael (CDC/DDPHSS/CSELS/DHIS)</cp:lastModifiedBy>
  <cp:revision>2694</cp:revision>
  <cp:lastPrinted>2020-03-09T18:49:31Z</cp:lastPrinted>
  <dcterms:created xsi:type="dcterms:W3CDTF">2016-10-13T18:50:31Z</dcterms:created>
  <dcterms:modified xsi:type="dcterms:W3CDTF">2021-05-21T18:24:51Z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2020-11-05T17:39:24Z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