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9" r:id="rId4"/>
    <p:sldMasterId id="2147484074" r:id="rId5"/>
    <p:sldMasterId id="2147484204" r:id="rId6"/>
    <p:sldMasterId id="2147484238" r:id="rId7"/>
    <p:sldMasterId id="2147484249" r:id="rId8"/>
    <p:sldMasterId id="2147484258" r:id="rId9"/>
    <p:sldMasterId id="2147484351" r:id="rId10"/>
    <p:sldMasterId id="2147484358" r:id="rId11"/>
    <p:sldMasterId id="2147484366" r:id="rId12"/>
    <p:sldMasterId id="2147484380" r:id="rId13"/>
    <p:sldMasterId id="2147484387" r:id="rId14"/>
  </p:sldMasterIdLst>
  <p:notesMasterIdLst>
    <p:notesMasterId r:id="rId47"/>
  </p:notesMasterIdLst>
  <p:handoutMasterIdLst>
    <p:handoutMasterId r:id="rId48"/>
  </p:handoutMasterIdLst>
  <p:sldIdLst>
    <p:sldId id="4620" r:id="rId15"/>
    <p:sldId id="4605" r:id="rId16"/>
    <p:sldId id="831" r:id="rId17"/>
    <p:sldId id="1417" r:id="rId18"/>
    <p:sldId id="4647" r:id="rId19"/>
    <p:sldId id="4648" r:id="rId20"/>
    <p:sldId id="4612" r:id="rId21"/>
    <p:sldId id="4626" r:id="rId22"/>
    <p:sldId id="4635" r:id="rId23"/>
    <p:sldId id="4627" r:id="rId24"/>
    <p:sldId id="4639" r:id="rId25"/>
    <p:sldId id="4649"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912"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9" name="Helmus, Lesliann E. (CDC/DDPHSS/CSELS/DHIS)" initials="HLE(" lastIdx="43" clrIdx="8">
    <p:extLst>
      <p:ext uri="{19B8F6BF-5375-455C-9EA6-DF929625EA0E}">
        <p15:presenceInfo xmlns:p15="http://schemas.microsoft.com/office/powerpoint/2012/main" userId="S::lth7@cdc.gov::146eb41b-cd7a-4845-8c9f-18d5f43d2d11" providerId="AD"/>
      </p:ext>
    </p:extLst>
  </p:cmAuthor>
  <p:cmAuthor id="10" name="Robinson, Tamara (CDC/DDPHSS/CSELS/DHIS) (CTR)" initials="RT((" lastIdx="44" clrIdx="9">
    <p:extLst>
      <p:ext uri="{19B8F6BF-5375-455C-9EA6-DF929625EA0E}">
        <p15:presenceInfo xmlns:p15="http://schemas.microsoft.com/office/powerpoint/2012/main" userId="S::okf9@cdc.gov::a16a7704-10a4-405e-9d16-ecfeead0d373"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12" name="Hoover, Michele (CDC/DDPHSS/CSELS/DHIS)" initials="HM(" lastIdx="6" clrIdx="11">
    <p:extLst>
      <p:ext uri="{19B8F6BF-5375-455C-9EA6-DF929625EA0E}">
        <p15:presenceInfo xmlns:p15="http://schemas.microsoft.com/office/powerpoint/2012/main" userId="S::mlh5@cdc.gov::9a9dd205-6d81-4b23-a69a-9c182c4f18af" providerId="AD"/>
      </p:ext>
    </p:extLst>
  </p:cmAuthor>
  <p:cmAuthor id="13" name="Strine, Tara (CDC/DDPHSS/CSELS/DHIS)" initials="ST(" lastIdx="2" clrIdx="12">
    <p:extLst>
      <p:ext uri="{19B8F6BF-5375-455C-9EA6-DF929625EA0E}">
        <p15:presenceInfo xmlns:p15="http://schemas.microsoft.com/office/powerpoint/2012/main" userId="S::tws2@cdc.gov::6fc4a39f-cf14-4db1-9fb9-b5c6a3a91a6e" providerId="AD"/>
      </p:ext>
    </p:extLst>
  </p:cmAuthor>
  <p:cmAuthor id="14" name="Johnston, Sara (CDC/DDPHSS/CSELS/DHIS)" initials="JS(" lastIdx="11" clrIdx="13">
    <p:extLst>
      <p:ext uri="{19B8F6BF-5375-455C-9EA6-DF929625EA0E}">
        <p15:presenceInfo xmlns:p15="http://schemas.microsoft.com/office/powerpoint/2012/main" userId="S::vqg0@cdc.gov::bd0c3462-f13f-4b10-85a9-b365bf88e3bf" providerId="AD"/>
      </p:ext>
    </p:extLst>
  </p:cmAuthor>
  <p:cmAuthor id="15" name="Bastin, Lisa H. (CDC/DDPHSS/CSELS/DHIS)" initials="BLH(" lastIdx="6" clrIdx="14">
    <p:extLst>
      <p:ext uri="{19B8F6BF-5375-455C-9EA6-DF929625EA0E}">
        <p15:presenceInfo xmlns:p15="http://schemas.microsoft.com/office/powerpoint/2012/main" userId="S::gnh1@cdc.gov::6fdd4b8c-193e-4084-8c4c-6d1bdda0752a" providerId="AD"/>
      </p:ext>
    </p:extLst>
  </p:cmAuthor>
  <p:cmAuthor id="16" name="Headley, Tanya (CDC/NIOSH/OD)" initials="HT(" lastIdx="4" clrIdx="15">
    <p:extLst>
      <p:ext uri="{19B8F6BF-5375-455C-9EA6-DF929625EA0E}">
        <p15:presenceInfo xmlns:p15="http://schemas.microsoft.com/office/powerpoint/2012/main" userId="S::tfh4@cdc.gov::17e00185-d4e2-4678-9c92-b02643d07a7f" providerId="AD"/>
      </p:ext>
    </p:extLst>
  </p:cmAuthor>
  <p:cmAuthor id="17" name="ADS-afh0" initials="AFH" lastIdx="12" clrIdx="16">
    <p:extLst>
      <p:ext uri="{19B8F6BF-5375-455C-9EA6-DF929625EA0E}">
        <p15:presenceInfo xmlns:p15="http://schemas.microsoft.com/office/powerpoint/2012/main" userId="ADS-afh0" providerId="None"/>
      </p:ext>
    </p:extLst>
  </p:cmAuthor>
  <p:cmAuthor id="18" name="Karen Carter" initials="" lastIdx="5" clrIdx="17"/>
  <p:cmAuthor id="19" name="Karen Carter" initials="KC" lastIdx="2" clrIdx="18">
    <p:extLst>
      <p:ext uri="{19B8F6BF-5375-455C-9EA6-DF929625EA0E}">
        <p15:presenceInfo xmlns:p15="http://schemas.microsoft.com/office/powerpoint/2012/main" userId="c9d4980b7e5c8f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3D"/>
    <a:srgbClr val="F0F5FE"/>
    <a:srgbClr val="004C44"/>
    <a:srgbClr val="005DAB"/>
    <a:srgbClr val="FFFFFF"/>
    <a:srgbClr val="3A4A58"/>
    <a:srgbClr val="3737FF"/>
    <a:srgbClr val="000000"/>
    <a:srgbClr val="D2DEEF"/>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12" autoAdjust="0"/>
  </p:normalViewPr>
  <p:slideViewPr>
    <p:cSldViewPr snapToGrid="0">
      <p:cViewPr varScale="1">
        <p:scale>
          <a:sx n="39" d="100"/>
          <a:sy n="39" d="100"/>
        </p:scale>
        <p:origin x="730" y="53"/>
      </p:cViewPr>
      <p:guideLst/>
    </p:cSldViewPr>
  </p:slideViewPr>
  <p:outlineViewPr>
    <p:cViewPr>
      <p:scale>
        <a:sx n="33" d="100"/>
        <a:sy n="33" d="100"/>
      </p:scale>
      <p:origin x="0" y="-11813"/>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4/22/2021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4/22/2021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51986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33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18: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18:notes"/>
          <p:cNvSpPr txBox="1">
            <a:spLocks noGrp="1"/>
          </p:cNvSpPr>
          <p:nvPr>
            <p:ph type="body" idx="1"/>
          </p:nvPr>
        </p:nvSpPr>
        <p:spPr>
          <a:xfrm>
            <a:off x="701040" y="4473893"/>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368" name="Google Shape;368;p118:notes"/>
          <p:cNvSpPr txBox="1">
            <a:spLocks noGrp="1"/>
          </p:cNvSpPr>
          <p:nvPr>
            <p:ph type="sldNum" idx="12"/>
          </p:nvPr>
        </p:nvSpPr>
        <p:spPr>
          <a:xfrm>
            <a:off x="3970937" y="8829967"/>
            <a:ext cx="3037840" cy="466433"/>
          </a:xfrm>
          <a:prstGeom prst="rect">
            <a:avLst/>
          </a:prstGeom>
          <a:noFill/>
          <a:ln>
            <a:noFill/>
          </a:ln>
        </p:spPr>
        <p:txBody>
          <a:bodyPr spcFirstLastPara="1" wrap="square" lIns="93150" tIns="46575" rIns="93150"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13</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374" name="Google Shape;3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386" name="Google Shape;3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797d3e99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dirty="0">
              <a:solidFill>
                <a:srgbClr val="000000"/>
              </a:solidFill>
            </a:endParaRPr>
          </a:p>
        </p:txBody>
      </p:sp>
      <p:sp>
        <p:nvSpPr>
          <p:cNvPr id="394" name="Google Shape;394;g797d3e99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401" name="Google Shape;4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solidFill>
                <a:srgbClr val="000000"/>
              </a:solidFill>
            </a:endParaRPr>
          </a:p>
        </p:txBody>
      </p:sp>
      <p:sp>
        <p:nvSpPr>
          <p:cNvPr id="409" name="Google Shape;409;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bcc2244bc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bcc2244bc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solidFill>
                <a:srgbClr val="FF0000"/>
              </a:solidFill>
            </a:endParaRPr>
          </a:p>
        </p:txBody>
      </p:sp>
      <p:sp>
        <p:nvSpPr>
          <p:cNvPr id="418" name="Google Shape;418;gbcc2244bc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460" name="Google Shape;4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bca6048f56_1_30: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bca6048f56_1_30:notes"/>
          <p:cNvSpPr txBox="1">
            <a:spLocks noGrp="1"/>
          </p:cNvSpPr>
          <p:nvPr>
            <p:ph type="body" idx="1"/>
          </p:nvPr>
        </p:nvSpPr>
        <p:spPr>
          <a:xfrm>
            <a:off x="701040" y="4473893"/>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469" name="Google Shape;469;gbca6048f56_1_30:notes"/>
          <p:cNvSpPr txBox="1">
            <a:spLocks noGrp="1"/>
          </p:cNvSpPr>
          <p:nvPr>
            <p:ph type="sldNum" idx="12"/>
          </p:nvPr>
        </p:nvSpPr>
        <p:spPr>
          <a:xfrm>
            <a:off x="3970937" y="8829967"/>
            <a:ext cx="3037840" cy="466433"/>
          </a:xfrm>
          <a:prstGeom prst="rect">
            <a:avLst/>
          </a:prstGeom>
          <a:noFill/>
          <a:ln>
            <a:noFill/>
          </a:ln>
        </p:spPr>
        <p:txBody>
          <a:bodyPr spcFirstLastPara="1" wrap="square" lIns="93150" tIns="46575" rIns="93150"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21</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bca6048f56_1_83: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bca6048f56_1_83:notes"/>
          <p:cNvSpPr txBox="1">
            <a:spLocks noGrp="1"/>
          </p:cNvSpPr>
          <p:nvPr>
            <p:ph type="body" idx="1"/>
          </p:nvPr>
        </p:nvSpPr>
        <p:spPr>
          <a:xfrm>
            <a:off x="701040" y="4473893"/>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488" name="Google Shape;488;gbca6048f56_1_83:notes"/>
          <p:cNvSpPr txBox="1">
            <a:spLocks noGrp="1"/>
          </p:cNvSpPr>
          <p:nvPr>
            <p:ph type="sldNum" idx="12"/>
          </p:nvPr>
        </p:nvSpPr>
        <p:spPr>
          <a:xfrm>
            <a:off x="3970937" y="8829967"/>
            <a:ext cx="3037840" cy="466433"/>
          </a:xfrm>
          <a:prstGeom prst="rect">
            <a:avLst/>
          </a:prstGeom>
          <a:noFill/>
          <a:ln>
            <a:noFill/>
          </a:ln>
        </p:spPr>
        <p:txBody>
          <a:bodyPr spcFirstLastPara="1" wrap="square" lIns="93150" tIns="46575" rIns="93150"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bca6048f56_1_49: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bca6048f56_1_49:notes"/>
          <p:cNvSpPr txBox="1">
            <a:spLocks noGrp="1"/>
          </p:cNvSpPr>
          <p:nvPr>
            <p:ph type="body" idx="1"/>
          </p:nvPr>
        </p:nvSpPr>
        <p:spPr>
          <a:xfrm>
            <a:off x="701040" y="4473893"/>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508" name="Google Shape;508;gbca6048f56_1_49:notes"/>
          <p:cNvSpPr txBox="1">
            <a:spLocks noGrp="1"/>
          </p:cNvSpPr>
          <p:nvPr>
            <p:ph type="sldNum" idx="12"/>
          </p:nvPr>
        </p:nvSpPr>
        <p:spPr>
          <a:xfrm>
            <a:off x="3970937" y="8829967"/>
            <a:ext cx="3037840" cy="466433"/>
          </a:xfrm>
          <a:prstGeom prst="rect">
            <a:avLst/>
          </a:prstGeom>
          <a:noFill/>
          <a:ln>
            <a:noFill/>
          </a:ln>
        </p:spPr>
        <p:txBody>
          <a:bodyPr spcFirstLastPara="1" wrap="square" lIns="93150" tIns="46575" rIns="93150"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23</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bca6048f56_1_137: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bca6048f56_1_137:notes"/>
          <p:cNvSpPr txBox="1">
            <a:spLocks noGrp="1"/>
          </p:cNvSpPr>
          <p:nvPr>
            <p:ph type="body" idx="1"/>
          </p:nvPr>
        </p:nvSpPr>
        <p:spPr>
          <a:xfrm>
            <a:off x="701040" y="4473893"/>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528" name="Google Shape;528;gbca6048f56_1_137:notes"/>
          <p:cNvSpPr txBox="1">
            <a:spLocks noGrp="1"/>
          </p:cNvSpPr>
          <p:nvPr>
            <p:ph type="sldNum" idx="12"/>
          </p:nvPr>
        </p:nvSpPr>
        <p:spPr>
          <a:xfrm>
            <a:off x="3970937" y="8829967"/>
            <a:ext cx="3037840" cy="466433"/>
          </a:xfrm>
          <a:prstGeom prst="rect">
            <a:avLst/>
          </a:prstGeom>
          <a:noFill/>
          <a:ln>
            <a:noFill/>
          </a:ln>
        </p:spPr>
        <p:txBody>
          <a:bodyPr spcFirstLastPara="1" wrap="square" lIns="93150" tIns="46575" rIns="93150"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24</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solidFill>
                <a:srgbClr val="000000"/>
              </a:solidFill>
            </a:endParaRPr>
          </a:p>
        </p:txBody>
      </p:sp>
      <p:sp>
        <p:nvSpPr>
          <p:cNvPr id="546" name="Google Shape;5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bc1a2371b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553" name="Google Shape;553;gbc1a2371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bc1a2371be_0_13:notes"/>
          <p:cNvSpPr txBox="1">
            <a:spLocks noGrp="1"/>
          </p:cNvSpPr>
          <p:nvPr>
            <p:ph type="body" idx="1"/>
          </p:nvPr>
        </p:nvSpPr>
        <p:spPr>
          <a:xfrm>
            <a:off x="701040" y="4473893"/>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561" name="Google Shape;561;gbc1a2371be_0_13: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bc1a2371be_0_47:notes"/>
          <p:cNvSpPr txBox="1">
            <a:spLocks noGrp="1"/>
          </p:cNvSpPr>
          <p:nvPr>
            <p:ph type="body" idx="1"/>
          </p:nvPr>
        </p:nvSpPr>
        <p:spPr>
          <a:xfrm>
            <a:off x="701040" y="4473893"/>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570" name="Google Shape;570;gbc1a2371be_0_47: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bc1a2371be_0_54:notes"/>
          <p:cNvSpPr txBox="1">
            <a:spLocks noGrp="1"/>
          </p:cNvSpPr>
          <p:nvPr>
            <p:ph type="body" idx="1"/>
          </p:nvPr>
        </p:nvSpPr>
        <p:spPr>
          <a:xfrm>
            <a:off x="701040" y="4473893"/>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578" name="Google Shape;578;gbc1a2371be_0_54: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bcc2244bc4_3_50:notes"/>
          <p:cNvSpPr txBox="1">
            <a:spLocks noGrp="1"/>
          </p:cNvSpPr>
          <p:nvPr>
            <p:ph type="body" idx="1"/>
          </p:nvPr>
        </p:nvSpPr>
        <p:spPr>
          <a:xfrm>
            <a:off x="701040" y="4473893"/>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585" name="Google Shape;585;gbcc2244bc4_3_50: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bca6048e6d_0_76: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gbca6048e6d_0_76:notes"/>
          <p:cNvSpPr txBox="1">
            <a:spLocks noGrp="1"/>
          </p:cNvSpPr>
          <p:nvPr>
            <p:ph type="body" idx="1"/>
          </p:nvPr>
        </p:nvSpPr>
        <p:spPr>
          <a:xfrm>
            <a:off x="701040" y="4473893"/>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613" name="Google Shape;613;gbca6048e6d_0_76:notes"/>
          <p:cNvSpPr txBox="1">
            <a:spLocks noGrp="1"/>
          </p:cNvSpPr>
          <p:nvPr>
            <p:ph type="sldNum" idx="12"/>
          </p:nvPr>
        </p:nvSpPr>
        <p:spPr>
          <a:xfrm>
            <a:off x="3970937" y="8829967"/>
            <a:ext cx="3037800" cy="466500"/>
          </a:xfrm>
          <a:prstGeom prst="rect">
            <a:avLst/>
          </a:prstGeom>
          <a:noFill/>
          <a:ln>
            <a:noFill/>
          </a:ln>
        </p:spPr>
        <p:txBody>
          <a:bodyPr spcFirstLastPara="1" wrap="square" lIns="93150" tIns="46575" rIns="93150"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31</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8075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45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884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3668"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66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10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19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9</a:t>
            </a:fld>
            <a:endParaRPr lang="en-US" dirty="0"/>
          </a:p>
        </p:txBody>
      </p:sp>
    </p:spTree>
    <p:extLst>
      <p:ext uri="{BB962C8B-B14F-4D97-AF65-F5344CB8AC3E}">
        <p14:creationId xmlns:p14="http://schemas.microsoft.com/office/powerpoint/2010/main" val="436884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6400166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2732922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98888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452339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27535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44184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15667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229180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1772405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424674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68003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794984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dirty="0"/>
          </a:p>
        </p:txBody>
      </p:sp>
    </p:spTree>
    <p:extLst>
      <p:ext uri="{BB962C8B-B14F-4D97-AF65-F5344CB8AC3E}">
        <p14:creationId xmlns:p14="http://schemas.microsoft.com/office/powerpoint/2010/main" val="3708208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00821439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98324220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227828989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6513059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4727210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1405823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3710787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dirty="0"/>
          </a:p>
        </p:txBody>
      </p:sp>
    </p:spTree>
    <p:extLst>
      <p:ext uri="{BB962C8B-B14F-4D97-AF65-F5344CB8AC3E}">
        <p14:creationId xmlns:p14="http://schemas.microsoft.com/office/powerpoint/2010/main" val="39498577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28369639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0729046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532167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6695691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031801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64889622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8452668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dirty="0"/>
          </a:p>
        </p:txBody>
      </p:sp>
    </p:spTree>
    <p:extLst>
      <p:ext uri="{BB962C8B-B14F-4D97-AF65-F5344CB8AC3E}">
        <p14:creationId xmlns:p14="http://schemas.microsoft.com/office/powerpoint/2010/main" val="404969228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8491767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8024997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26144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05139196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5954148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11428340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_OD">
  <p:cSld name="TITLE_OD">
    <p:spTree>
      <p:nvGrpSpPr>
        <p:cNvPr id="1" name="Shape 11"/>
        <p:cNvGrpSpPr/>
        <p:nvPr/>
      </p:nvGrpSpPr>
      <p:grpSpPr>
        <a:xfrm>
          <a:off x="0" y="0"/>
          <a:ext cx="0" cy="0"/>
          <a:chOff x="0" y="0"/>
          <a:chExt cx="0" cy="0"/>
        </a:xfrm>
      </p:grpSpPr>
      <p:pic>
        <p:nvPicPr>
          <p:cNvPr id="12" name="Google Shape;12;p21"/>
          <p:cNvPicPr preferRelativeResize="0"/>
          <p:nvPr/>
        </p:nvPicPr>
        <p:blipFill rotWithShape="1">
          <a:blip r:embed="rId2">
            <a:alphaModFix/>
          </a:blip>
          <a:srcRect t="-1" b="12820"/>
          <a:stretch/>
        </p:blipFill>
        <p:spPr>
          <a:xfrm>
            <a:off x="2" y="0"/>
            <a:ext cx="12210197" cy="1254035"/>
          </a:xfrm>
          <a:prstGeom prst="rect">
            <a:avLst/>
          </a:prstGeom>
          <a:noFill/>
          <a:ln>
            <a:noFill/>
          </a:ln>
        </p:spPr>
      </p:pic>
      <p:sp>
        <p:nvSpPr>
          <p:cNvPr id="13" name="Google Shape;13;p21"/>
          <p:cNvSpPr txBox="1">
            <a:spLocks noGrp="1"/>
          </p:cNvSpPr>
          <p:nvPr>
            <p:ph type="title"/>
          </p:nvPr>
        </p:nvSpPr>
        <p:spPr>
          <a:xfrm>
            <a:off x="609600" y="1275655"/>
            <a:ext cx="10972800" cy="1155779"/>
          </a:xfrm>
          <a:prstGeom prst="rect">
            <a:avLst/>
          </a:prstGeom>
          <a:noFill/>
          <a:ln>
            <a:noFill/>
          </a:ln>
        </p:spPr>
        <p:txBody>
          <a:bodyPr spcFirstLastPara="1" wrap="square" lIns="91425" tIns="45700" rIns="91425" bIns="45700" anchor="t"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39A6"/>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4" name="Google Shape;14;p21"/>
          <p:cNvSpPr txBox="1">
            <a:spLocks noGrp="1"/>
          </p:cNvSpPr>
          <p:nvPr>
            <p:ph type="subTitle" idx="1"/>
          </p:nvPr>
        </p:nvSpPr>
        <p:spPr>
          <a:xfrm>
            <a:off x="609600" y="2748933"/>
            <a:ext cx="8534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533"/>
              </a:spcBef>
              <a:spcAft>
                <a:spcPts val="0"/>
              </a:spcAft>
              <a:buClr>
                <a:srgbClr val="0039A6"/>
              </a:buClr>
              <a:buSzPts val="2667"/>
              <a:buNone/>
              <a:defRPr sz="2667" b="1">
                <a:solidFill>
                  <a:srgbClr val="0039A6"/>
                </a:solidFill>
                <a:latin typeface="Calibri"/>
                <a:ea typeface="Calibri"/>
                <a:cs typeface="Calibri"/>
                <a:sym typeface="Calibri"/>
              </a:defRPr>
            </a:lvl1pPr>
            <a:lvl2pPr lvl="1" algn="ctr">
              <a:lnSpc>
                <a:spcPct val="100000"/>
              </a:lnSpc>
              <a:spcBef>
                <a:spcPts val="747"/>
              </a:spcBef>
              <a:spcAft>
                <a:spcPts val="0"/>
              </a:spcAft>
              <a:buClr>
                <a:srgbClr val="8898E5"/>
              </a:buClr>
              <a:buSzPts val="3733"/>
              <a:buNone/>
              <a:defRPr>
                <a:solidFill>
                  <a:srgbClr val="8898E5"/>
                </a:solidFill>
              </a:defRPr>
            </a:lvl2pPr>
            <a:lvl3pPr lvl="2" algn="ctr">
              <a:lnSpc>
                <a:spcPct val="100000"/>
              </a:lnSpc>
              <a:spcBef>
                <a:spcPts val="640"/>
              </a:spcBef>
              <a:spcAft>
                <a:spcPts val="0"/>
              </a:spcAft>
              <a:buClr>
                <a:srgbClr val="8898E5"/>
              </a:buClr>
              <a:buSzPts val="3200"/>
              <a:buNone/>
              <a:defRPr>
                <a:solidFill>
                  <a:srgbClr val="8898E5"/>
                </a:solidFill>
              </a:defRPr>
            </a:lvl3pPr>
            <a:lvl4pPr lvl="3" algn="ctr">
              <a:lnSpc>
                <a:spcPct val="100000"/>
              </a:lnSpc>
              <a:spcBef>
                <a:spcPts val="533"/>
              </a:spcBef>
              <a:spcAft>
                <a:spcPts val="0"/>
              </a:spcAft>
              <a:buClr>
                <a:srgbClr val="8898E5"/>
              </a:buClr>
              <a:buSzPts val="2667"/>
              <a:buNone/>
              <a:defRPr>
                <a:solidFill>
                  <a:srgbClr val="8898E5"/>
                </a:solidFill>
              </a:defRPr>
            </a:lvl4pPr>
            <a:lvl5pPr lvl="4" algn="ctr">
              <a:lnSpc>
                <a:spcPct val="100000"/>
              </a:lnSpc>
              <a:spcBef>
                <a:spcPts val="533"/>
              </a:spcBef>
              <a:spcAft>
                <a:spcPts val="0"/>
              </a:spcAft>
              <a:buClr>
                <a:srgbClr val="8898E5"/>
              </a:buClr>
              <a:buSzPts val="2667"/>
              <a:buNone/>
              <a:defRPr>
                <a:solidFill>
                  <a:srgbClr val="8898E5"/>
                </a:solidFill>
              </a:defRPr>
            </a:lvl5pPr>
            <a:lvl6pPr lvl="5" algn="ctr">
              <a:lnSpc>
                <a:spcPct val="100000"/>
              </a:lnSpc>
              <a:spcBef>
                <a:spcPts val="533"/>
              </a:spcBef>
              <a:spcAft>
                <a:spcPts val="0"/>
              </a:spcAft>
              <a:buClr>
                <a:srgbClr val="8898E5"/>
              </a:buClr>
              <a:buSzPts val="2667"/>
              <a:buNone/>
              <a:defRPr>
                <a:solidFill>
                  <a:srgbClr val="8898E5"/>
                </a:solidFill>
              </a:defRPr>
            </a:lvl6pPr>
            <a:lvl7pPr lvl="6" algn="ctr">
              <a:lnSpc>
                <a:spcPct val="100000"/>
              </a:lnSpc>
              <a:spcBef>
                <a:spcPts val="533"/>
              </a:spcBef>
              <a:spcAft>
                <a:spcPts val="0"/>
              </a:spcAft>
              <a:buClr>
                <a:srgbClr val="8898E5"/>
              </a:buClr>
              <a:buSzPts val="2667"/>
              <a:buNone/>
              <a:defRPr>
                <a:solidFill>
                  <a:srgbClr val="8898E5"/>
                </a:solidFill>
              </a:defRPr>
            </a:lvl7pPr>
            <a:lvl8pPr lvl="7" algn="ctr">
              <a:lnSpc>
                <a:spcPct val="100000"/>
              </a:lnSpc>
              <a:spcBef>
                <a:spcPts val="533"/>
              </a:spcBef>
              <a:spcAft>
                <a:spcPts val="0"/>
              </a:spcAft>
              <a:buClr>
                <a:srgbClr val="8898E5"/>
              </a:buClr>
              <a:buSzPts val="2667"/>
              <a:buNone/>
              <a:defRPr>
                <a:solidFill>
                  <a:srgbClr val="8898E5"/>
                </a:solidFill>
              </a:defRPr>
            </a:lvl8pPr>
            <a:lvl9pPr lvl="8" algn="ctr">
              <a:lnSpc>
                <a:spcPct val="100000"/>
              </a:lnSpc>
              <a:spcBef>
                <a:spcPts val="533"/>
              </a:spcBef>
              <a:spcAft>
                <a:spcPts val="0"/>
              </a:spcAft>
              <a:buClr>
                <a:srgbClr val="8898E5"/>
              </a:buClr>
              <a:buSzPts val="2667"/>
              <a:buNone/>
              <a:defRPr>
                <a:solidFill>
                  <a:srgbClr val="8898E5"/>
                </a:solidFill>
              </a:defRPr>
            </a:lvl9pPr>
          </a:lstStyle>
          <a:p>
            <a:endParaRPr/>
          </a:p>
        </p:txBody>
      </p:sp>
      <p:sp>
        <p:nvSpPr>
          <p:cNvPr id="15" name="Google Shape;15;p21"/>
          <p:cNvSpPr txBox="1">
            <a:spLocks noGrp="1"/>
          </p:cNvSpPr>
          <p:nvPr>
            <p:ph type="body" idx="2"/>
          </p:nvPr>
        </p:nvSpPr>
        <p:spPr>
          <a:xfrm>
            <a:off x="609600" y="3835603"/>
            <a:ext cx="8534400" cy="1295400"/>
          </a:xfrm>
          <a:prstGeom prst="rect">
            <a:avLst/>
          </a:prstGeom>
          <a:noFill/>
          <a:ln>
            <a:noFill/>
          </a:ln>
        </p:spPr>
        <p:txBody>
          <a:bodyPr spcFirstLastPara="1" wrap="square" lIns="91425" tIns="45700" rIns="91425" bIns="45700" anchor="t" anchorCtr="0">
            <a:noAutofit/>
          </a:bodyPr>
          <a:lstStyle>
            <a:lvl1pPr marL="457200" lvl="0" indent="-228600" algn="l">
              <a:lnSpc>
                <a:spcPct val="111125"/>
              </a:lnSpc>
              <a:spcBef>
                <a:spcPts val="480"/>
              </a:spcBef>
              <a:spcAft>
                <a:spcPts val="0"/>
              </a:spcAft>
              <a:buClr>
                <a:srgbClr val="0039A6"/>
              </a:buClr>
              <a:buSzPts val="2400"/>
              <a:buNone/>
              <a:defRPr sz="2400">
                <a:solidFill>
                  <a:srgbClr val="0039A6"/>
                </a:solidFill>
                <a:latin typeface="Calibri"/>
                <a:ea typeface="Calibri"/>
                <a:cs typeface="Calibri"/>
                <a:sym typeface="Calibri"/>
              </a:defRPr>
            </a:lvl1pPr>
            <a:lvl2pPr marL="914400" lvl="1" indent="-465645" algn="ctr">
              <a:lnSpc>
                <a:spcPct val="100000"/>
              </a:lnSpc>
              <a:spcBef>
                <a:spcPts val="747"/>
              </a:spcBef>
              <a:spcAft>
                <a:spcPts val="0"/>
              </a:spcAft>
              <a:buClr>
                <a:schemeClr val="dk2"/>
              </a:buClr>
              <a:buSzPts val="3733"/>
              <a:buChar char="–"/>
              <a:defRPr>
                <a:solidFill>
                  <a:schemeClr val="dk2"/>
                </a:solidFill>
              </a:defRPr>
            </a:lvl2pPr>
            <a:lvl3pPr marL="1371600" lvl="2" indent="-431800" algn="ctr">
              <a:lnSpc>
                <a:spcPct val="100000"/>
              </a:lnSpc>
              <a:spcBef>
                <a:spcPts val="640"/>
              </a:spcBef>
              <a:spcAft>
                <a:spcPts val="0"/>
              </a:spcAft>
              <a:buClr>
                <a:schemeClr val="dk2"/>
              </a:buClr>
              <a:buSzPts val="3200"/>
              <a:buChar char="•"/>
              <a:defRPr>
                <a:solidFill>
                  <a:schemeClr val="dk2"/>
                </a:solidFill>
              </a:defRPr>
            </a:lvl3pPr>
            <a:lvl4pPr marL="1828800" lvl="3" indent="-397954" algn="ctr">
              <a:lnSpc>
                <a:spcPct val="100000"/>
              </a:lnSpc>
              <a:spcBef>
                <a:spcPts val="533"/>
              </a:spcBef>
              <a:spcAft>
                <a:spcPts val="0"/>
              </a:spcAft>
              <a:buClr>
                <a:schemeClr val="dk2"/>
              </a:buClr>
              <a:buSzPts val="2667"/>
              <a:buChar char="–"/>
              <a:defRPr>
                <a:solidFill>
                  <a:schemeClr val="dk2"/>
                </a:solidFill>
              </a:defRPr>
            </a:lvl4pPr>
            <a:lvl5pPr marL="2286000" lvl="4" indent="-397954" algn="ctr">
              <a:lnSpc>
                <a:spcPct val="100000"/>
              </a:lnSpc>
              <a:spcBef>
                <a:spcPts val="533"/>
              </a:spcBef>
              <a:spcAft>
                <a:spcPts val="0"/>
              </a:spcAft>
              <a:buClr>
                <a:schemeClr val="dk2"/>
              </a:buClr>
              <a:buSzPts val="2667"/>
              <a:buChar char="»"/>
              <a:defRPr>
                <a:solidFill>
                  <a:schemeClr val="dk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 name="Google Shape;16;p21"/>
          <p:cNvSpPr txBox="1"/>
          <p:nvPr/>
        </p:nvSpPr>
        <p:spPr>
          <a:xfrm>
            <a:off x="609600" y="120204"/>
            <a:ext cx="920410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F2F2F2"/>
                </a:solidFill>
                <a:latin typeface="Calibri"/>
                <a:ea typeface="Calibri"/>
                <a:cs typeface="Calibri"/>
                <a:sym typeface="Calibri"/>
              </a:rPr>
              <a:t>Centers for Disease Control and Prevention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0910940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4_Data Slide (for content heavy tables and charts)">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9" name="Google Shape;19;p22"/>
          <p:cNvSpPr txBox="1">
            <a:spLocks noGrp="1"/>
          </p:cNvSpPr>
          <p:nvPr>
            <p:ph type="body" idx="1"/>
          </p:nvPr>
        </p:nvSpPr>
        <p:spPr>
          <a:xfrm>
            <a:off x="609600" y="1545167"/>
            <a:ext cx="10972800" cy="4455584"/>
          </a:xfrm>
          <a:prstGeom prst="rect">
            <a:avLst/>
          </a:prstGeom>
          <a:noFill/>
          <a:ln>
            <a:noFill/>
          </a:ln>
        </p:spPr>
        <p:txBody>
          <a:bodyPr spcFirstLastPara="1" wrap="square" lIns="91425" tIns="45700" rIns="91425" bIns="45700" anchor="t" anchorCtr="0">
            <a:noAutofit/>
          </a:bodyPr>
          <a:lstStyle>
            <a:lvl1pPr marL="457200" lvl="0" indent="-397954" algn="l">
              <a:lnSpc>
                <a:spcPct val="100000"/>
              </a:lnSpc>
              <a:spcBef>
                <a:spcPts val="533"/>
              </a:spcBef>
              <a:spcAft>
                <a:spcPts val="0"/>
              </a:spcAft>
              <a:buClr>
                <a:srgbClr val="0088B7"/>
              </a:buClr>
              <a:buSzPts val="2667"/>
              <a:buFont typeface="Noto Sans Symbols"/>
              <a:buChar char="▪"/>
              <a:defRPr sz="2667">
                <a:solidFill>
                  <a:srgbClr val="00213D"/>
                </a:solidFill>
              </a:defRPr>
            </a:lvl1pPr>
            <a:lvl2pPr marL="914400" lvl="1" indent="-397954" algn="l">
              <a:lnSpc>
                <a:spcPct val="100000"/>
              </a:lnSpc>
              <a:spcBef>
                <a:spcPts val="533"/>
              </a:spcBef>
              <a:spcAft>
                <a:spcPts val="0"/>
              </a:spcAft>
              <a:buClr>
                <a:srgbClr val="3D6C2A"/>
              </a:buClr>
              <a:buSzPts val="2667"/>
              <a:buChar char="–"/>
              <a:defRPr sz="2667">
                <a:solidFill>
                  <a:srgbClr val="00213D"/>
                </a:solidFill>
              </a:defRPr>
            </a:lvl2pPr>
            <a:lvl3pPr marL="1371600" lvl="2" indent="-397954" algn="l">
              <a:lnSpc>
                <a:spcPct val="100000"/>
              </a:lnSpc>
              <a:spcBef>
                <a:spcPts val="533"/>
              </a:spcBef>
              <a:spcAft>
                <a:spcPts val="0"/>
              </a:spcAft>
              <a:buClr>
                <a:srgbClr val="7A003C"/>
              </a:buClr>
              <a:buSzPts val="2667"/>
              <a:buChar char="•"/>
              <a:defRPr sz="2667">
                <a:solidFill>
                  <a:srgbClr val="00213D"/>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0" name="Google Shape;20;p22"/>
          <p:cNvPicPr preferRelativeResize="0"/>
          <p:nvPr/>
        </p:nvPicPr>
        <p:blipFill rotWithShape="1">
          <a:blip r:embed="rId2">
            <a:alphaModFix/>
          </a:blip>
          <a:srcRect t="87829" b="-3988"/>
          <a:stretch/>
        </p:blipFill>
        <p:spPr>
          <a:xfrm>
            <a:off x="0" y="6685201"/>
            <a:ext cx="12192000" cy="230399"/>
          </a:xfrm>
          <a:prstGeom prst="rect">
            <a:avLst/>
          </a:prstGeom>
          <a:noFill/>
          <a:ln>
            <a:noFill/>
          </a:ln>
        </p:spPr>
      </p:pic>
      <p:sp>
        <p:nvSpPr>
          <p:cNvPr id="5" name="Slide Number Placeholder 2">
            <a:extLst>
              <a:ext uri="{FF2B5EF4-FFF2-40B4-BE49-F238E27FC236}">
                <a16:creationId xmlns:a16="http://schemas.microsoft.com/office/drawing/2014/main" id="{3480026B-3168-43C9-8CD8-AED6F4B4002A}"/>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9866677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DATA SLIDE_OD">
  <p:cSld name="DATA SLIDE_OD">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39A6"/>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pic>
        <p:nvPicPr>
          <p:cNvPr id="23" name="Google Shape;23;p34"/>
          <p:cNvPicPr preferRelativeResize="0"/>
          <p:nvPr/>
        </p:nvPicPr>
        <p:blipFill rotWithShape="1">
          <a:blip r:embed="rId2">
            <a:alphaModFix/>
          </a:blip>
          <a:srcRect t="87741" b="-5051"/>
          <a:stretch/>
        </p:blipFill>
        <p:spPr>
          <a:xfrm>
            <a:off x="8585" y="6690957"/>
            <a:ext cx="12192001" cy="248992"/>
          </a:xfrm>
          <a:prstGeom prst="rect">
            <a:avLst/>
          </a:prstGeom>
          <a:noFill/>
          <a:ln>
            <a:noFill/>
          </a:ln>
        </p:spPr>
      </p:pic>
      <p:sp>
        <p:nvSpPr>
          <p:cNvPr id="24" name="Google Shape;24;p34"/>
          <p:cNvSpPr txBox="1">
            <a:spLocks noGrp="1"/>
          </p:cNvSpPr>
          <p:nvPr>
            <p:ph type="body" idx="1"/>
          </p:nvPr>
        </p:nvSpPr>
        <p:spPr>
          <a:xfrm>
            <a:off x="609600" y="1545167"/>
            <a:ext cx="10972800" cy="4455584"/>
          </a:xfrm>
          <a:prstGeom prst="rect">
            <a:avLst/>
          </a:prstGeom>
          <a:noFill/>
          <a:ln>
            <a:noFill/>
          </a:ln>
        </p:spPr>
        <p:txBody>
          <a:bodyPr spcFirstLastPara="1" wrap="square" lIns="91425" tIns="45700" rIns="91425" bIns="45700" anchor="t" anchorCtr="0">
            <a:noAutofit/>
          </a:bodyPr>
          <a:lstStyle>
            <a:lvl1pPr marL="457200" lvl="0" indent="-397954" algn="l">
              <a:lnSpc>
                <a:spcPct val="100000"/>
              </a:lnSpc>
              <a:spcBef>
                <a:spcPts val="533"/>
              </a:spcBef>
              <a:spcAft>
                <a:spcPts val="0"/>
              </a:spcAft>
              <a:buClr>
                <a:srgbClr val="005DAA"/>
              </a:buClr>
              <a:buSzPts val="2667"/>
              <a:buFont typeface="Noto Sans Symbols"/>
              <a:buChar char="▪"/>
              <a:defRPr sz="2667">
                <a:solidFill>
                  <a:srgbClr val="5F5F5F"/>
                </a:solidFill>
              </a:defRPr>
            </a:lvl1pPr>
            <a:lvl2pPr marL="914400" lvl="1" indent="-397954" algn="l">
              <a:lnSpc>
                <a:spcPct val="100000"/>
              </a:lnSpc>
              <a:spcBef>
                <a:spcPts val="533"/>
              </a:spcBef>
              <a:spcAft>
                <a:spcPts val="0"/>
              </a:spcAft>
              <a:buClr>
                <a:srgbClr val="532E63"/>
              </a:buClr>
              <a:buSzPts val="2667"/>
              <a:buChar char="–"/>
              <a:defRPr sz="2667">
                <a:solidFill>
                  <a:srgbClr val="5F5F5F"/>
                </a:solidFill>
              </a:defRPr>
            </a:lvl2pPr>
            <a:lvl3pPr marL="1371600" lvl="2" indent="-397954" algn="l">
              <a:lnSpc>
                <a:spcPct val="100000"/>
              </a:lnSpc>
              <a:spcBef>
                <a:spcPts val="533"/>
              </a:spcBef>
              <a:spcAft>
                <a:spcPts val="0"/>
              </a:spcAft>
              <a:buClr>
                <a:srgbClr val="9A3B26"/>
              </a:buClr>
              <a:buSzPts val="2667"/>
              <a:buChar char="•"/>
              <a:defRPr sz="2667">
                <a:solidFill>
                  <a:srgbClr val="5F5F5F"/>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4"/>
          <p:cNvSpPr txBox="1"/>
          <p:nvPr/>
        </p:nvSpPr>
        <p:spPr>
          <a:xfrm>
            <a:off x="10895408" y="6321704"/>
            <a:ext cx="1154464" cy="2974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333"/>
              <a:buFont typeface="Arial"/>
              <a:buNone/>
            </a:pPr>
            <a:fld id="{00000000-1234-1234-1234-123412341234}" type="slidenum">
              <a:rPr lang="en-US" sz="1333" b="0" i="0" u="none" strike="noStrike" cap="none">
                <a:solidFill>
                  <a:schemeClr val="dk1"/>
                </a:solidFill>
                <a:latin typeface="Open Sans"/>
                <a:ea typeface="Open Sans"/>
                <a:cs typeface="Open Sans"/>
                <a:sym typeface="Open Sans"/>
              </a:rPr>
              <a:t>‹#›</a:t>
            </a:fld>
            <a:endParaRPr sz="1333"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83500721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ATA SLIDE 2 column_OD">
  <p:cSld name="DATA SLIDE 2 column_OD">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39A6"/>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28" name="Google Shape;28;p35"/>
          <p:cNvSpPr txBox="1">
            <a:spLocks noGrp="1"/>
          </p:cNvSpPr>
          <p:nvPr>
            <p:ph type="body" idx="1"/>
          </p:nvPr>
        </p:nvSpPr>
        <p:spPr>
          <a:xfrm>
            <a:off x="609601" y="1600201"/>
            <a:ext cx="5172892" cy="41910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4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a:lnSpc>
                <a:spcPct val="100000"/>
              </a:lnSpc>
              <a:spcBef>
                <a:spcPts val="533"/>
              </a:spcBef>
              <a:spcAft>
                <a:spcPts val="0"/>
              </a:spcAft>
              <a:buClr>
                <a:srgbClr val="005984"/>
              </a:buClr>
              <a:buSzPts val="2667"/>
              <a:buFont typeface="Arial"/>
              <a:buChar char="•"/>
              <a:defRPr sz="2667">
                <a:solidFill>
                  <a:srgbClr val="5F5F5F"/>
                </a:solidFill>
              </a:defRPr>
            </a:lvl2pPr>
            <a:lvl3pPr marL="1371600" lvl="2" indent="-381000" algn="l">
              <a:lnSpc>
                <a:spcPct val="100000"/>
              </a:lnSpc>
              <a:spcBef>
                <a:spcPts val="480"/>
              </a:spcBef>
              <a:spcAft>
                <a:spcPts val="0"/>
              </a:spcAft>
              <a:buClr>
                <a:srgbClr val="5F5F5F"/>
              </a:buClr>
              <a:buSzPts val="2400"/>
              <a:buFont typeface="Arial"/>
              <a:buChar char="•"/>
              <a:defRPr sz="2400">
                <a:solidFill>
                  <a:srgbClr val="5F5F5F"/>
                </a:solidFill>
              </a:defRPr>
            </a:lvl3pPr>
            <a:lvl4pPr marL="1828800" lvl="3" indent="-335280" algn="l">
              <a:lnSpc>
                <a:spcPct val="100000"/>
              </a:lnSpc>
              <a:spcBef>
                <a:spcPts val="480"/>
              </a:spcBef>
              <a:spcAft>
                <a:spcPts val="0"/>
              </a:spcAft>
              <a:buClr>
                <a:schemeClr val="lt1"/>
              </a:buClr>
              <a:buSzPts val="1680"/>
              <a:buFont typeface="Courier New"/>
              <a:buChar char="o"/>
              <a:defRPr sz="2400">
                <a:solidFill>
                  <a:schemeClr val="lt2"/>
                </a:solidFill>
              </a:defRPr>
            </a:lvl4pPr>
            <a:lvl5pPr marL="2286000" lvl="4" indent="-335279" algn="l">
              <a:lnSpc>
                <a:spcPct val="100000"/>
              </a:lnSpc>
              <a:spcBef>
                <a:spcPts val="480"/>
              </a:spcBef>
              <a:spcAft>
                <a:spcPts val="0"/>
              </a:spcAft>
              <a:buClr>
                <a:schemeClr val="lt1"/>
              </a:buClr>
              <a:buSzPts val="1680"/>
              <a:buFont typeface="Arial"/>
              <a:buChar char="•"/>
              <a:defRPr sz="2400">
                <a:solidFill>
                  <a:schemeClr val="lt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35"/>
          <p:cNvSpPr txBox="1">
            <a:spLocks noGrp="1"/>
          </p:cNvSpPr>
          <p:nvPr>
            <p:ph type="body" idx="2"/>
          </p:nvPr>
        </p:nvSpPr>
        <p:spPr>
          <a:xfrm>
            <a:off x="6409509" y="1600201"/>
            <a:ext cx="5172892" cy="41910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4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a:lnSpc>
                <a:spcPct val="100000"/>
              </a:lnSpc>
              <a:spcBef>
                <a:spcPts val="533"/>
              </a:spcBef>
              <a:spcAft>
                <a:spcPts val="0"/>
              </a:spcAft>
              <a:buClr>
                <a:srgbClr val="005984"/>
              </a:buClr>
              <a:buSzPts val="2667"/>
              <a:buFont typeface="Arial"/>
              <a:buChar char="•"/>
              <a:defRPr sz="2667">
                <a:solidFill>
                  <a:srgbClr val="5F5F5F"/>
                </a:solidFill>
              </a:defRPr>
            </a:lvl2pPr>
            <a:lvl3pPr marL="1371600" lvl="2" indent="-381000" algn="l">
              <a:lnSpc>
                <a:spcPct val="100000"/>
              </a:lnSpc>
              <a:spcBef>
                <a:spcPts val="480"/>
              </a:spcBef>
              <a:spcAft>
                <a:spcPts val="0"/>
              </a:spcAft>
              <a:buClr>
                <a:srgbClr val="5F5F5F"/>
              </a:buClr>
              <a:buSzPts val="2400"/>
              <a:buFont typeface="Arial"/>
              <a:buChar char="•"/>
              <a:defRPr sz="2400">
                <a:solidFill>
                  <a:srgbClr val="5F5F5F"/>
                </a:solidFill>
              </a:defRPr>
            </a:lvl3pPr>
            <a:lvl4pPr marL="1828800" lvl="3" indent="-335280" algn="l">
              <a:lnSpc>
                <a:spcPct val="100000"/>
              </a:lnSpc>
              <a:spcBef>
                <a:spcPts val="480"/>
              </a:spcBef>
              <a:spcAft>
                <a:spcPts val="0"/>
              </a:spcAft>
              <a:buClr>
                <a:schemeClr val="lt1"/>
              </a:buClr>
              <a:buSzPts val="1680"/>
              <a:buFont typeface="Courier New"/>
              <a:buChar char="o"/>
              <a:defRPr sz="2400">
                <a:solidFill>
                  <a:schemeClr val="lt2"/>
                </a:solidFill>
              </a:defRPr>
            </a:lvl4pPr>
            <a:lvl5pPr marL="2286000" lvl="4" indent="-335279" algn="l">
              <a:lnSpc>
                <a:spcPct val="100000"/>
              </a:lnSpc>
              <a:spcBef>
                <a:spcPts val="480"/>
              </a:spcBef>
              <a:spcAft>
                <a:spcPts val="0"/>
              </a:spcAft>
              <a:buClr>
                <a:schemeClr val="lt1"/>
              </a:buClr>
              <a:buSzPts val="1680"/>
              <a:buFont typeface="Arial"/>
              <a:buChar char="•"/>
              <a:defRPr sz="2400">
                <a:solidFill>
                  <a:schemeClr val="lt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0" name="Google Shape;30;p35"/>
          <p:cNvPicPr preferRelativeResize="0"/>
          <p:nvPr/>
        </p:nvPicPr>
        <p:blipFill rotWithShape="1">
          <a:blip r:embed="rId2">
            <a:alphaModFix/>
          </a:blip>
          <a:srcRect t="89544"/>
          <a:stretch/>
        </p:blipFill>
        <p:spPr>
          <a:xfrm>
            <a:off x="0" y="6719804"/>
            <a:ext cx="12192000" cy="150413"/>
          </a:xfrm>
          <a:prstGeom prst="rect">
            <a:avLst/>
          </a:prstGeom>
          <a:noFill/>
          <a:ln>
            <a:noFill/>
          </a:ln>
        </p:spPr>
      </p:pic>
      <p:sp>
        <p:nvSpPr>
          <p:cNvPr id="31" name="Google Shape;31;p35"/>
          <p:cNvSpPr txBox="1"/>
          <p:nvPr/>
        </p:nvSpPr>
        <p:spPr>
          <a:xfrm>
            <a:off x="10895408" y="6321704"/>
            <a:ext cx="1154464" cy="2974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333"/>
              <a:buFont typeface="Arial"/>
              <a:buNone/>
            </a:pPr>
            <a:fld id="{00000000-1234-1234-1234-123412341234}" type="slidenum">
              <a:rPr lang="en-US" sz="1333" b="0" i="0" u="none" strike="noStrike" cap="none">
                <a:solidFill>
                  <a:schemeClr val="dk1"/>
                </a:solidFill>
                <a:latin typeface="Open Sans"/>
                <a:ea typeface="Open Sans"/>
                <a:cs typeface="Open Sans"/>
                <a:sym typeface="Open Sans"/>
              </a:rPr>
              <a:t>‹#›</a:t>
            </a:fld>
            <a:endParaRPr sz="1333"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54137155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color_background">
  <p:cSld name="1_color_background">
    <p:bg>
      <p:bgPr>
        <a:solidFill>
          <a:srgbClr val="0E66AF">
            <a:alpha val="69803"/>
          </a:srgbClr>
        </a:solidFill>
        <a:effectLst/>
      </p:bgPr>
    </p:bg>
    <p:spTree>
      <p:nvGrpSpPr>
        <p:cNvPr id="1" name="Shape 32"/>
        <p:cNvGrpSpPr/>
        <p:nvPr/>
      </p:nvGrpSpPr>
      <p:grpSpPr>
        <a:xfrm>
          <a:off x="0" y="0"/>
          <a:ext cx="0" cy="0"/>
          <a:chOff x="0" y="0"/>
          <a:chExt cx="0" cy="0"/>
        </a:xfrm>
      </p:grpSpPr>
      <p:sp>
        <p:nvSpPr>
          <p:cNvPr id="33" name="Google Shape;33;p36"/>
          <p:cNvSpPr txBox="1">
            <a:spLocks noGrp="1"/>
          </p:cNvSpPr>
          <p:nvPr>
            <p:ph type="title"/>
          </p:nvPr>
        </p:nvSpPr>
        <p:spPr>
          <a:xfrm>
            <a:off x="609602" y="4467097"/>
            <a:ext cx="11059884" cy="116205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800" b="1" i="0" u="none" strike="noStrike" cap="none">
                <a:solidFill>
                  <a:schemeClr val="lt2"/>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34" name="Google Shape;34;p36"/>
          <p:cNvSpPr txBox="1">
            <a:spLocks noGrp="1"/>
          </p:cNvSpPr>
          <p:nvPr>
            <p:ph type="body" idx="1"/>
          </p:nvPr>
        </p:nvSpPr>
        <p:spPr>
          <a:xfrm>
            <a:off x="609601" y="5900928"/>
            <a:ext cx="10363200" cy="568325"/>
          </a:xfrm>
          <a:prstGeom prst="rect">
            <a:avLst/>
          </a:prstGeom>
          <a:noFill/>
          <a:ln>
            <a:noFill/>
          </a:ln>
        </p:spPr>
        <p:txBody>
          <a:bodyPr spcFirstLastPara="1" wrap="square" lIns="91425" tIns="45700" rIns="91425" bIns="45700" anchor="b" anchorCtr="0">
            <a:noAutofit/>
          </a:bodyPr>
          <a:lstStyle>
            <a:lvl1pPr marL="457200" lvl="0" indent="-228600" algn="l">
              <a:lnSpc>
                <a:spcPct val="109973"/>
              </a:lnSpc>
              <a:spcBef>
                <a:spcPts val="533"/>
              </a:spcBef>
              <a:spcAft>
                <a:spcPts val="0"/>
              </a:spcAft>
              <a:buClr>
                <a:schemeClr val="lt2"/>
              </a:buClr>
              <a:buSzPts val="2667"/>
              <a:buNone/>
              <a:defRPr sz="2667">
                <a:solidFill>
                  <a:schemeClr val="lt2"/>
                </a:solidFill>
                <a:latin typeface="Calibri"/>
                <a:ea typeface="Calibri"/>
                <a:cs typeface="Calibri"/>
                <a:sym typeface="Calibri"/>
              </a:defRPr>
            </a:lvl1pPr>
            <a:lvl2pPr marL="914400" lvl="1" indent="-228600" algn="l">
              <a:lnSpc>
                <a:spcPct val="100000"/>
              </a:lnSpc>
              <a:spcBef>
                <a:spcPts val="480"/>
              </a:spcBef>
              <a:spcAft>
                <a:spcPts val="0"/>
              </a:spcAft>
              <a:buClr>
                <a:srgbClr val="8898E5"/>
              </a:buClr>
              <a:buSzPts val="2400"/>
              <a:buNone/>
              <a:defRPr sz="2400">
                <a:solidFill>
                  <a:srgbClr val="8898E5"/>
                </a:solidFill>
              </a:defRPr>
            </a:lvl2pPr>
            <a:lvl3pPr marL="1371600" lvl="2" indent="-228600" algn="l">
              <a:lnSpc>
                <a:spcPct val="100000"/>
              </a:lnSpc>
              <a:spcBef>
                <a:spcPts val="427"/>
              </a:spcBef>
              <a:spcAft>
                <a:spcPts val="0"/>
              </a:spcAft>
              <a:buClr>
                <a:srgbClr val="8898E5"/>
              </a:buClr>
              <a:buSzPts val="2133"/>
              <a:buNone/>
              <a:defRPr sz="2133">
                <a:solidFill>
                  <a:srgbClr val="8898E5"/>
                </a:solidFill>
              </a:defRPr>
            </a:lvl3pPr>
            <a:lvl4pPr marL="1828800" lvl="3" indent="-228600" algn="l">
              <a:lnSpc>
                <a:spcPct val="100000"/>
              </a:lnSpc>
              <a:spcBef>
                <a:spcPts val="373"/>
              </a:spcBef>
              <a:spcAft>
                <a:spcPts val="0"/>
              </a:spcAft>
              <a:buClr>
                <a:srgbClr val="8898E5"/>
              </a:buClr>
              <a:buSzPts val="1867"/>
              <a:buNone/>
              <a:defRPr sz="1867">
                <a:solidFill>
                  <a:srgbClr val="8898E5"/>
                </a:solidFill>
              </a:defRPr>
            </a:lvl4pPr>
            <a:lvl5pPr marL="2286000" lvl="4" indent="-228600" algn="l">
              <a:lnSpc>
                <a:spcPct val="100000"/>
              </a:lnSpc>
              <a:spcBef>
                <a:spcPts val="373"/>
              </a:spcBef>
              <a:spcAft>
                <a:spcPts val="0"/>
              </a:spcAft>
              <a:buClr>
                <a:srgbClr val="8898E5"/>
              </a:buClr>
              <a:buSzPts val="1867"/>
              <a:buNone/>
              <a:defRPr sz="1867">
                <a:solidFill>
                  <a:srgbClr val="8898E5"/>
                </a:solidFill>
              </a:defRPr>
            </a:lvl5pPr>
            <a:lvl6pPr marL="2743200" lvl="5" indent="-228600" algn="l">
              <a:lnSpc>
                <a:spcPct val="100000"/>
              </a:lnSpc>
              <a:spcBef>
                <a:spcPts val="373"/>
              </a:spcBef>
              <a:spcAft>
                <a:spcPts val="0"/>
              </a:spcAft>
              <a:buClr>
                <a:srgbClr val="8898E5"/>
              </a:buClr>
              <a:buSzPts val="1867"/>
              <a:buNone/>
              <a:defRPr sz="1867">
                <a:solidFill>
                  <a:srgbClr val="8898E5"/>
                </a:solidFill>
              </a:defRPr>
            </a:lvl6pPr>
            <a:lvl7pPr marL="3200400" lvl="6" indent="-228600" algn="l">
              <a:lnSpc>
                <a:spcPct val="100000"/>
              </a:lnSpc>
              <a:spcBef>
                <a:spcPts val="373"/>
              </a:spcBef>
              <a:spcAft>
                <a:spcPts val="0"/>
              </a:spcAft>
              <a:buClr>
                <a:srgbClr val="8898E5"/>
              </a:buClr>
              <a:buSzPts val="1867"/>
              <a:buNone/>
              <a:defRPr sz="1867">
                <a:solidFill>
                  <a:srgbClr val="8898E5"/>
                </a:solidFill>
              </a:defRPr>
            </a:lvl7pPr>
            <a:lvl8pPr marL="3657600" lvl="7" indent="-228600" algn="l">
              <a:lnSpc>
                <a:spcPct val="100000"/>
              </a:lnSpc>
              <a:spcBef>
                <a:spcPts val="373"/>
              </a:spcBef>
              <a:spcAft>
                <a:spcPts val="0"/>
              </a:spcAft>
              <a:buClr>
                <a:srgbClr val="8898E5"/>
              </a:buClr>
              <a:buSzPts val="1867"/>
              <a:buNone/>
              <a:defRPr sz="1867">
                <a:solidFill>
                  <a:srgbClr val="8898E5"/>
                </a:solidFill>
              </a:defRPr>
            </a:lvl8pPr>
            <a:lvl9pPr marL="4114800" lvl="8" indent="-228600" algn="l">
              <a:lnSpc>
                <a:spcPct val="100000"/>
              </a:lnSpc>
              <a:spcBef>
                <a:spcPts val="373"/>
              </a:spcBef>
              <a:spcAft>
                <a:spcPts val="0"/>
              </a:spcAft>
              <a:buClr>
                <a:srgbClr val="8898E5"/>
              </a:buClr>
              <a:buSzPts val="1867"/>
              <a:buNone/>
              <a:defRPr sz="1867">
                <a:solidFill>
                  <a:srgbClr val="8898E5"/>
                </a:solidFill>
              </a:defRPr>
            </a:lvl9pPr>
          </a:lstStyle>
          <a:p>
            <a:endParaRPr/>
          </a:p>
        </p:txBody>
      </p:sp>
    </p:spTree>
    <p:extLst>
      <p:ext uri="{BB962C8B-B14F-4D97-AF65-F5344CB8AC3E}">
        <p14:creationId xmlns:p14="http://schemas.microsoft.com/office/powerpoint/2010/main" val="380465941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LOSING_OD">
  <p:cSld name="CLOSING_OD">
    <p:spTree>
      <p:nvGrpSpPr>
        <p:cNvPr id="1" name="Shape 35"/>
        <p:cNvGrpSpPr/>
        <p:nvPr/>
      </p:nvGrpSpPr>
      <p:grpSpPr>
        <a:xfrm>
          <a:off x="0" y="0"/>
          <a:ext cx="0" cy="0"/>
          <a:chOff x="0" y="0"/>
          <a:chExt cx="0" cy="0"/>
        </a:xfrm>
      </p:grpSpPr>
      <p:pic>
        <p:nvPicPr>
          <p:cNvPr id="36" name="Google Shape;36;p37"/>
          <p:cNvPicPr preferRelativeResize="0"/>
          <p:nvPr/>
        </p:nvPicPr>
        <p:blipFill rotWithShape="1">
          <a:blip r:embed="rId2">
            <a:alphaModFix/>
          </a:blip>
          <a:srcRect b="18140"/>
          <a:stretch/>
        </p:blipFill>
        <p:spPr>
          <a:xfrm>
            <a:off x="2608" y="5668739"/>
            <a:ext cx="12192001" cy="1177559"/>
          </a:xfrm>
          <a:prstGeom prst="rect">
            <a:avLst/>
          </a:prstGeom>
          <a:noFill/>
          <a:ln>
            <a:noFill/>
          </a:ln>
        </p:spPr>
      </p:pic>
      <p:sp>
        <p:nvSpPr>
          <p:cNvPr id="37" name="Google Shape;37;p37"/>
          <p:cNvSpPr txBox="1"/>
          <p:nvPr/>
        </p:nvSpPr>
        <p:spPr>
          <a:xfrm>
            <a:off x="169625" y="3662433"/>
            <a:ext cx="8852455"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695E4A"/>
                </a:solidFill>
                <a:latin typeface="Calibri"/>
                <a:ea typeface="Calibri"/>
                <a:cs typeface="Calibri"/>
                <a:sym typeface="Calibri"/>
              </a:rPr>
              <a:t>For more information, contact CDC</a:t>
            </a:r>
            <a:br>
              <a:rPr lang="en-US" sz="1600" b="0" i="0" u="none" strike="noStrike" cap="none" dirty="0">
                <a:solidFill>
                  <a:srgbClr val="695E4A"/>
                </a:solidFill>
                <a:latin typeface="Calibri"/>
                <a:ea typeface="Calibri"/>
                <a:cs typeface="Calibri"/>
                <a:sym typeface="Calibri"/>
              </a:rPr>
            </a:br>
            <a:r>
              <a:rPr lang="en-US" sz="1600" b="0" i="0" u="none" strike="noStrike" cap="none" dirty="0">
                <a:solidFill>
                  <a:srgbClr val="695E4A"/>
                </a:solidFill>
                <a:latin typeface="Calibri"/>
                <a:ea typeface="Calibri"/>
                <a:cs typeface="Calibri"/>
                <a:sym typeface="Calibri"/>
              </a:rPr>
              <a:t>1-800-CDC-INFO (232-4636)</a:t>
            </a:r>
            <a:br>
              <a:rPr lang="en-US" sz="1600" b="0" i="0" u="none" strike="noStrike" cap="none" dirty="0">
                <a:solidFill>
                  <a:srgbClr val="695E4A"/>
                </a:solidFill>
                <a:latin typeface="Calibri"/>
                <a:ea typeface="Calibri"/>
                <a:cs typeface="Calibri"/>
                <a:sym typeface="Calibri"/>
              </a:rPr>
            </a:br>
            <a:r>
              <a:rPr lang="en-US" sz="1600" b="0" i="0" u="none" strike="noStrike" cap="none" dirty="0">
                <a:solidFill>
                  <a:srgbClr val="695E4A"/>
                </a:solidFill>
                <a:latin typeface="Calibri"/>
                <a:ea typeface="Calibri"/>
                <a:cs typeface="Calibri"/>
                <a:sym typeface="Calibri"/>
              </a:rPr>
              <a:t>TTY:  1-888-232-6348    www.cdc.gov</a:t>
            </a:r>
            <a:br>
              <a:rPr lang="en-US" sz="1600" b="0" i="0" u="none" strike="noStrike" cap="none" dirty="0">
                <a:solidFill>
                  <a:srgbClr val="695E4A"/>
                </a:solidFill>
                <a:latin typeface="Calibri"/>
                <a:ea typeface="Calibri"/>
                <a:cs typeface="Calibri"/>
                <a:sym typeface="Calibri"/>
              </a:rPr>
            </a:br>
            <a:br>
              <a:rPr lang="en-US" sz="1600" b="0" i="0" u="none" strike="noStrike" cap="none" dirty="0">
                <a:solidFill>
                  <a:srgbClr val="695E4A"/>
                </a:solidFill>
                <a:latin typeface="Calibri"/>
                <a:ea typeface="Calibri"/>
                <a:cs typeface="Calibri"/>
                <a:sym typeface="Calibri"/>
              </a:rPr>
            </a:br>
            <a:br>
              <a:rPr lang="en-US" sz="1600" b="0" i="0" u="none" strike="noStrike" cap="none" dirty="0">
                <a:solidFill>
                  <a:srgbClr val="695E4A"/>
                </a:solidFill>
                <a:latin typeface="Calibri"/>
                <a:ea typeface="Calibri"/>
                <a:cs typeface="Calibri"/>
                <a:sym typeface="Calibri"/>
              </a:rPr>
            </a:br>
            <a:r>
              <a:rPr lang="en-US" sz="1600" b="0" i="0" u="none" strike="noStrike" cap="none" dirty="0">
                <a:solidFill>
                  <a:srgbClr val="695E4A"/>
                </a:solidFill>
                <a:latin typeface="Calibri"/>
                <a:ea typeface="Calibri"/>
                <a:cs typeface="Calibri"/>
                <a:sym typeface="Calibri"/>
              </a:rPr>
              <a:t>The findings and conclusions in this report are those of the authors and do not necessarily represent the official position of the Centers for Disease Control and Prevention.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508727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_CSELS">
  <p:cSld name="TITLE_CSELS">
    <p:bg>
      <p:bgPr>
        <a:solidFill>
          <a:schemeClr val="lt2"/>
        </a:solidFill>
        <a:effectLst/>
      </p:bgPr>
    </p:bg>
    <p:spTree>
      <p:nvGrpSpPr>
        <p:cNvPr id="1" name="Shape 87"/>
        <p:cNvGrpSpPr/>
        <p:nvPr/>
      </p:nvGrpSpPr>
      <p:grpSpPr>
        <a:xfrm>
          <a:off x="0" y="0"/>
          <a:ext cx="0" cy="0"/>
          <a:chOff x="0" y="0"/>
          <a:chExt cx="0" cy="0"/>
        </a:xfrm>
      </p:grpSpPr>
      <p:pic>
        <p:nvPicPr>
          <p:cNvPr id="88" name="Google Shape;88;p62"/>
          <p:cNvPicPr preferRelativeResize="0"/>
          <p:nvPr/>
        </p:nvPicPr>
        <p:blipFill rotWithShape="1">
          <a:blip r:embed="rId2">
            <a:alphaModFix/>
          </a:blip>
          <a:srcRect b="14463"/>
          <a:stretch/>
        </p:blipFill>
        <p:spPr>
          <a:xfrm>
            <a:off x="0" y="1"/>
            <a:ext cx="12192000" cy="1219200"/>
          </a:xfrm>
          <a:prstGeom prst="rect">
            <a:avLst/>
          </a:prstGeom>
          <a:noFill/>
          <a:ln>
            <a:noFill/>
          </a:ln>
        </p:spPr>
      </p:pic>
      <p:sp>
        <p:nvSpPr>
          <p:cNvPr id="89" name="Google Shape;89;p62"/>
          <p:cNvSpPr txBox="1">
            <a:spLocks noGrp="1"/>
          </p:cNvSpPr>
          <p:nvPr>
            <p:ph type="title"/>
          </p:nvPr>
        </p:nvSpPr>
        <p:spPr>
          <a:xfrm>
            <a:off x="609600" y="1386071"/>
            <a:ext cx="10972800" cy="1155900"/>
          </a:xfrm>
          <a:prstGeom prst="rect">
            <a:avLst/>
          </a:prstGeom>
          <a:noFill/>
          <a:ln>
            <a:noFill/>
          </a:ln>
        </p:spPr>
        <p:txBody>
          <a:bodyPr spcFirstLastPara="1" wrap="square" lIns="91425" tIns="45700" rIns="91425" bIns="45700" anchor="t"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96D6"/>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90" name="Google Shape;90;p62"/>
          <p:cNvSpPr txBox="1">
            <a:spLocks noGrp="1"/>
          </p:cNvSpPr>
          <p:nvPr>
            <p:ph type="subTitle" idx="1"/>
          </p:nvPr>
        </p:nvSpPr>
        <p:spPr>
          <a:xfrm>
            <a:off x="609600" y="2859349"/>
            <a:ext cx="8534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533"/>
              </a:spcBef>
              <a:spcAft>
                <a:spcPts val="0"/>
              </a:spcAft>
              <a:buClr>
                <a:srgbClr val="0096D6"/>
              </a:buClr>
              <a:buSzPts val="2667"/>
              <a:buNone/>
              <a:defRPr sz="2667" b="1">
                <a:solidFill>
                  <a:srgbClr val="0096D6"/>
                </a:solidFill>
                <a:latin typeface="Calibri"/>
                <a:ea typeface="Calibri"/>
                <a:cs typeface="Calibri"/>
                <a:sym typeface="Calibri"/>
              </a:defRPr>
            </a:lvl1pPr>
            <a:lvl2pPr lvl="1" algn="ctr">
              <a:lnSpc>
                <a:spcPct val="100000"/>
              </a:lnSpc>
              <a:spcBef>
                <a:spcPts val="747"/>
              </a:spcBef>
              <a:spcAft>
                <a:spcPts val="0"/>
              </a:spcAft>
              <a:buClr>
                <a:srgbClr val="8898E5"/>
              </a:buClr>
              <a:buSzPts val="3733"/>
              <a:buNone/>
              <a:defRPr>
                <a:solidFill>
                  <a:srgbClr val="8898E5"/>
                </a:solidFill>
              </a:defRPr>
            </a:lvl2pPr>
            <a:lvl3pPr lvl="2" algn="ctr">
              <a:lnSpc>
                <a:spcPct val="100000"/>
              </a:lnSpc>
              <a:spcBef>
                <a:spcPts val="640"/>
              </a:spcBef>
              <a:spcAft>
                <a:spcPts val="0"/>
              </a:spcAft>
              <a:buClr>
                <a:srgbClr val="8898E5"/>
              </a:buClr>
              <a:buSzPts val="3200"/>
              <a:buNone/>
              <a:defRPr>
                <a:solidFill>
                  <a:srgbClr val="8898E5"/>
                </a:solidFill>
              </a:defRPr>
            </a:lvl3pPr>
            <a:lvl4pPr lvl="3" algn="ctr">
              <a:lnSpc>
                <a:spcPct val="100000"/>
              </a:lnSpc>
              <a:spcBef>
                <a:spcPts val="533"/>
              </a:spcBef>
              <a:spcAft>
                <a:spcPts val="0"/>
              </a:spcAft>
              <a:buClr>
                <a:srgbClr val="8898E5"/>
              </a:buClr>
              <a:buSzPts val="2667"/>
              <a:buNone/>
              <a:defRPr>
                <a:solidFill>
                  <a:srgbClr val="8898E5"/>
                </a:solidFill>
              </a:defRPr>
            </a:lvl4pPr>
            <a:lvl5pPr lvl="4" algn="ctr">
              <a:lnSpc>
                <a:spcPct val="100000"/>
              </a:lnSpc>
              <a:spcBef>
                <a:spcPts val="533"/>
              </a:spcBef>
              <a:spcAft>
                <a:spcPts val="0"/>
              </a:spcAft>
              <a:buClr>
                <a:srgbClr val="8898E5"/>
              </a:buClr>
              <a:buSzPts val="2667"/>
              <a:buNone/>
              <a:defRPr>
                <a:solidFill>
                  <a:srgbClr val="8898E5"/>
                </a:solidFill>
              </a:defRPr>
            </a:lvl5pPr>
            <a:lvl6pPr lvl="5" algn="ctr">
              <a:lnSpc>
                <a:spcPct val="100000"/>
              </a:lnSpc>
              <a:spcBef>
                <a:spcPts val="533"/>
              </a:spcBef>
              <a:spcAft>
                <a:spcPts val="0"/>
              </a:spcAft>
              <a:buClr>
                <a:srgbClr val="8898E5"/>
              </a:buClr>
              <a:buSzPts val="2667"/>
              <a:buNone/>
              <a:defRPr>
                <a:solidFill>
                  <a:srgbClr val="8898E5"/>
                </a:solidFill>
              </a:defRPr>
            </a:lvl6pPr>
            <a:lvl7pPr lvl="6" algn="ctr">
              <a:lnSpc>
                <a:spcPct val="100000"/>
              </a:lnSpc>
              <a:spcBef>
                <a:spcPts val="533"/>
              </a:spcBef>
              <a:spcAft>
                <a:spcPts val="0"/>
              </a:spcAft>
              <a:buClr>
                <a:srgbClr val="8898E5"/>
              </a:buClr>
              <a:buSzPts val="2667"/>
              <a:buNone/>
              <a:defRPr>
                <a:solidFill>
                  <a:srgbClr val="8898E5"/>
                </a:solidFill>
              </a:defRPr>
            </a:lvl7pPr>
            <a:lvl8pPr lvl="7" algn="ctr">
              <a:lnSpc>
                <a:spcPct val="100000"/>
              </a:lnSpc>
              <a:spcBef>
                <a:spcPts val="533"/>
              </a:spcBef>
              <a:spcAft>
                <a:spcPts val="0"/>
              </a:spcAft>
              <a:buClr>
                <a:srgbClr val="8898E5"/>
              </a:buClr>
              <a:buSzPts val="2667"/>
              <a:buNone/>
              <a:defRPr>
                <a:solidFill>
                  <a:srgbClr val="8898E5"/>
                </a:solidFill>
              </a:defRPr>
            </a:lvl8pPr>
            <a:lvl9pPr lvl="8" algn="ctr">
              <a:lnSpc>
                <a:spcPct val="100000"/>
              </a:lnSpc>
              <a:spcBef>
                <a:spcPts val="533"/>
              </a:spcBef>
              <a:spcAft>
                <a:spcPts val="0"/>
              </a:spcAft>
              <a:buClr>
                <a:srgbClr val="8898E5"/>
              </a:buClr>
              <a:buSzPts val="2667"/>
              <a:buNone/>
              <a:defRPr>
                <a:solidFill>
                  <a:srgbClr val="8898E5"/>
                </a:solidFill>
              </a:defRPr>
            </a:lvl9pPr>
          </a:lstStyle>
          <a:p>
            <a:endParaRPr/>
          </a:p>
        </p:txBody>
      </p:sp>
      <p:sp>
        <p:nvSpPr>
          <p:cNvPr id="91" name="Google Shape;91;p62"/>
          <p:cNvSpPr txBox="1">
            <a:spLocks noGrp="1"/>
          </p:cNvSpPr>
          <p:nvPr>
            <p:ph type="body" idx="2"/>
          </p:nvPr>
        </p:nvSpPr>
        <p:spPr>
          <a:xfrm>
            <a:off x="609600" y="3946019"/>
            <a:ext cx="8534400" cy="1295400"/>
          </a:xfrm>
          <a:prstGeom prst="rect">
            <a:avLst/>
          </a:prstGeom>
          <a:noFill/>
          <a:ln>
            <a:noFill/>
          </a:ln>
        </p:spPr>
        <p:txBody>
          <a:bodyPr spcFirstLastPara="1" wrap="square" lIns="91425" tIns="45700" rIns="91425" bIns="45700" anchor="t" anchorCtr="0">
            <a:noAutofit/>
          </a:bodyPr>
          <a:lstStyle>
            <a:lvl1pPr marL="457200" lvl="0" indent="-228600" algn="l">
              <a:lnSpc>
                <a:spcPct val="111125"/>
              </a:lnSpc>
              <a:spcBef>
                <a:spcPts val="480"/>
              </a:spcBef>
              <a:spcAft>
                <a:spcPts val="0"/>
              </a:spcAft>
              <a:buClr>
                <a:srgbClr val="0096D6"/>
              </a:buClr>
              <a:buSzPts val="2400"/>
              <a:buNone/>
              <a:defRPr sz="2400">
                <a:solidFill>
                  <a:srgbClr val="0096D6"/>
                </a:solidFill>
                <a:latin typeface="Calibri"/>
                <a:ea typeface="Calibri"/>
                <a:cs typeface="Calibri"/>
                <a:sym typeface="Calibri"/>
              </a:defRPr>
            </a:lvl1pPr>
            <a:lvl2pPr marL="914400" lvl="1" indent="-465645" algn="ctr">
              <a:lnSpc>
                <a:spcPct val="100000"/>
              </a:lnSpc>
              <a:spcBef>
                <a:spcPts val="747"/>
              </a:spcBef>
              <a:spcAft>
                <a:spcPts val="0"/>
              </a:spcAft>
              <a:buClr>
                <a:schemeClr val="dk2"/>
              </a:buClr>
              <a:buSzPts val="3733"/>
              <a:buChar char="–"/>
              <a:defRPr>
                <a:solidFill>
                  <a:schemeClr val="dk2"/>
                </a:solidFill>
              </a:defRPr>
            </a:lvl2pPr>
            <a:lvl3pPr marL="1371600" lvl="2" indent="-431800" algn="ctr">
              <a:lnSpc>
                <a:spcPct val="100000"/>
              </a:lnSpc>
              <a:spcBef>
                <a:spcPts val="640"/>
              </a:spcBef>
              <a:spcAft>
                <a:spcPts val="0"/>
              </a:spcAft>
              <a:buClr>
                <a:schemeClr val="dk2"/>
              </a:buClr>
              <a:buSzPts val="3200"/>
              <a:buChar char="•"/>
              <a:defRPr>
                <a:solidFill>
                  <a:schemeClr val="dk2"/>
                </a:solidFill>
              </a:defRPr>
            </a:lvl3pPr>
            <a:lvl4pPr marL="1828800" lvl="3" indent="-397954" algn="ctr">
              <a:lnSpc>
                <a:spcPct val="100000"/>
              </a:lnSpc>
              <a:spcBef>
                <a:spcPts val="533"/>
              </a:spcBef>
              <a:spcAft>
                <a:spcPts val="0"/>
              </a:spcAft>
              <a:buClr>
                <a:schemeClr val="dk2"/>
              </a:buClr>
              <a:buSzPts val="2667"/>
              <a:buChar char="–"/>
              <a:defRPr>
                <a:solidFill>
                  <a:schemeClr val="dk2"/>
                </a:solidFill>
              </a:defRPr>
            </a:lvl4pPr>
            <a:lvl5pPr marL="2286000" lvl="4" indent="-397954" algn="ctr">
              <a:lnSpc>
                <a:spcPct val="100000"/>
              </a:lnSpc>
              <a:spcBef>
                <a:spcPts val="533"/>
              </a:spcBef>
              <a:spcAft>
                <a:spcPts val="0"/>
              </a:spcAft>
              <a:buClr>
                <a:schemeClr val="dk2"/>
              </a:buClr>
              <a:buSzPts val="2667"/>
              <a:buChar char="»"/>
              <a:defRPr>
                <a:solidFill>
                  <a:schemeClr val="dk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62"/>
          <p:cNvSpPr txBox="1"/>
          <p:nvPr/>
        </p:nvSpPr>
        <p:spPr>
          <a:xfrm>
            <a:off x="609600" y="224572"/>
            <a:ext cx="920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2F2F2"/>
                </a:solidFill>
                <a:latin typeface="Calibri"/>
                <a:ea typeface="Calibri"/>
                <a:cs typeface="Calibri"/>
                <a:sym typeface="Calibri"/>
              </a:rPr>
              <a:t>Center for Surveillance, Epidemiology, and Laboratory Services</a:t>
            </a:r>
            <a:endParaRPr sz="1400" b="0" i="0" u="none" strike="noStrike" cap="none" dirty="0">
              <a:solidFill>
                <a:srgbClr val="000000"/>
              </a:solidFill>
              <a:latin typeface="Arial"/>
              <a:ea typeface="Arial"/>
              <a:cs typeface="Arial"/>
              <a:sym typeface="Arial"/>
            </a:endParaRPr>
          </a:p>
        </p:txBody>
      </p:sp>
      <p:sp>
        <p:nvSpPr>
          <p:cNvPr id="93" name="Google Shape;93;p6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39685963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_NCHHSTP">
  <p:cSld name="TITLE_NCHHSTP">
    <p:bg>
      <p:bgPr>
        <a:solidFill>
          <a:schemeClr val="lt2"/>
        </a:solidFill>
        <a:effectLst/>
      </p:bgPr>
    </p:bg>
    <p:spTree>
      <p:nvGrpSpPr>
        <p:cNvPr id="1" name="Shape 94"/>
        <p:cNvGrpSpPr/>
        <p:nvPr/>
      </p:nvGrpSpPr>
      <p:grpSpPr>
        <a:xfrm>
          <a:off x="0" y="0"/>
          <a:ext cx="0" cy="0"/>
          <a:chOff x="0" y="0"/>
          <a:chExt cx="0" cy="0"/>
        </a:xfrm>
      </p:grpSpPr>
      <p:pic>
        <p:nvPicPr>
          <p:cNvPr id="95" name="Google Shape;95;p83"/>
          <p:cNvPicPr preferRelativeResize="0"/>
          <p:nvPr/>
        </p:nvPicPr>
        <p:blipFill rotWithShape="1">
          <a:blip r:embed="rId2">
            <a:alphaModFix/>
          </a:blip>
          <a:srcRect b="15560"/>
          <a:stretch/>
        </p:blipFill>
        <p:spPr>
          <a:xfrm>
            <a:off x="0" y="3"/>
            <a:ext cx="12192000" cy="1210615"/>
          </a:xfrm>
          <a:prstGeom prst="rect">
            <a:avLst/>
          </a:prstGeom>
          <a:noFill/>
          <a:ln>
            <a:noFill/>
          </a:ln>
        </p:spPr>
      </p:pic>
      <p:sp>
        <p:nvSpPr>
          <p:cNvPr id="96" name="Google Shape;96;p83"/>
          <p:cNvSpPr txBox="1">
            <a:spLocks noGrp="1"/>
          </p:cNvSpPr>
          <p:nvPr>
            <p:ph type="title"/>
          </p:nvPr>
        </p:nvSpPr>
        <p:spPr>
          <a:xfrm>
            <a:off x="609601" y="1386073"/>
            <a:ext cx="11211900" cy="1181100"/>
          </a:xfrm>
          <a:prstGeom prst="rect">
            <a:avLst/>
          </a:prstGeom>
          <a:noFill/>
          <a:ln>
            <a:noFill/>
          </a:ln>
        </p:spPr>
        <p:txBody>
          <a:bodyPr spcFirstLastPara="1" wrap="square" lIns="91425" tIns="45700" rIns="91425" bIns="45700" anchor="t"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788A"/>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97" name="Google Shape;97;p83"/>
          <p:cNvSpPr txBox="1">
            <a:spLocks noGrp="1"/>
          </p:cNvSpPr>
          <p:nvPr>
            <p:ph type="subTitle" idx="1"/>
          </p:nvPr>
        </p:nvSpPr>
        <p:spPr>
          <a:xfrm>
            <a:off x="609600" y="2859349"/>
            <a:ext cx="8534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533"/>
              </a:spcBef>
              <a:spcAft>
                <a:spcPts val="0"/>
              </a:spcAft>
              <a:buClr>
                <a:srgbClr val="00788A"/>
              </a:buClr>
              <a:buSzPts val="2667"/>
              <a:buNone/>
              <a:defRPr sz="2667" b="1">
                <a:solidFill>
                  <a:srgbClr val="00788A"/>
                </a:solidFill>
                <a:latin typeface="Calibri"/>
                <a:ea typeface="Calibri"/>
                <a:cs typeface="Calibri"/>
                <a:sym typeface="Calibri"/>
              </a:defRPr>
            </a:lvl1pPr>
            <a:lvl2pPr lvl="1" algn="ctr">
              <a:lnSpc>
                <a:spcPct val="100000"/>
              </a:lnSpc>
              <a:spcBef>
                <a:spcPts val="747"/>
              </a:spcBef>
              <a:spcAft>
                <a:spcPts val="0"/>
              </a:spcAft>
              <a:buClr>
                <a:srgbClr val="8898E5"/>
              </a:buClr>
              <a:buSzPts val="3733"/>
              <a:buNone/>
              <a:defRPr>
                <a:solidFill>
                  <a:srgbClr val="8898E5"/>
                </a:solidFill>
              </a:defRPr>
            </a:lvl2pPr>
            <a:lvl3pPr lvl="2" algn="ctr">
              <a:lnSpc>
                <a:spcPct val="100000"/>
              </a:lnSpc>
              <a:spcBef>
                <a:spcPts val="640"/>
              </a:spcBef>
              <a:spcAft>
                <a:spcPts val="0"/>
              </a:spcAft>
              <a:buClr>
                <a:srgbClr val="8898E5"/>
              </a:buClr>
              <a:buSzPts val="3200"/>
              <a:buNone/>
              <a:defRPr>
                <a:solidFill>
                  <a:srgbClr val="8898E5"/>
                </a:solidFill>
              </a:defRPr>
            </a:lvl3pPr>
            <a:lvl4pPr lvl="3" algn="ctr">
              <a:lnSpc>
                <a:spcPct val="100000"/>
              </a:lnSpc>
              <a:spcBef>
                <a:spcPts val="533"/>
              </a:spcBef>
              <a:spcAft>
                <a:spcPts val="0"/>
              </a:spcAft>
              <a:buClr>
                <a:srgbClr val="8898E5"/>
              </a:buClr>
              <a:buSzPts val="2667"/>
              <a:buNone/>
              <a:defRPr>
                <a:solidFill>
                  <a:srgbClr val="8898E5"/>
                </a:solidFill>
              </a:defRPr>
            </a:lvl4pPr>
            <a:lvl5pPr lvl="4" algn="ctr">
              <a:lnSpc>
                <a:spcPct val="100000"/>
              </a:lnSpc>
              <a:spcBef>
                <a:spcPts val="533"/>
              </a:spcBef>
              <a:spcAft>
                <a:spcPts val="0"/>
              </a:spcAft>
              <a:buClr>
                <a:srgbClr val="8898E5"/>
              </a:buClr>
              <a:buSzPts val="2667"/>
              <a:buNone/>
              <a:defRPr>
                <a:solidFill>
                  <a:srgbClr val="8898E5"/>
                </a:solidFill>
              </a:defRPr>
            </a:lvl5pPr>
            <a:lvl6pPr lvl="5" algn="ctr">
              <a:lnSpc>
                <a:spcPct val="100000"/>
              </a:lnSpc>
              <a:spcBef>
                <a:spcPts val="533"/>
              </a:spcBef>
              <a:spcAft>
                <a:spcPts val="0"/>
              </a:spcAft>
              <a:buClr>
                <a:srgbClr val="8898E5"/>
              </a:buClr>
              <a:buSzPts val="2667"/>
              <a:buNone/>
              <a:defRPr>
                <a:solidFill>
                  <a:srgbClr val="8898E5"/>
                </a:solidFill>
              </a:defRPr>
            </a:lvl6pPr>
            <a:lvl7pPr lvl="6" algn="ctr">
              <a:lnSpc>
                <a:spcPct val="100000"/>
              </a:lnSpc>
              <a:spcBef>
                <a:spcPts val="533"/>
              </a:spcBef>
              <a:spcAft>
                <a:spcPts val="0"/>
              </a:spcAft>
              <a:buClr>
                <a:srgbClr val="8898E5"/>
              </a:buClr>
              <a:buSzPts val="2667"/>
              <a:buNone/>
              <a:defRPr>
                <a:solidFill>
                  <a:srgbClr val="8898E5"/>
                </a:solidFill>
              </a:defRPr>
            </a:lvl7pPr>
            <a:lvl8pPr lvl="7" algn="ctr">
              <a:lnSpc>
                <a:spcPct val="100000"/>
              </a:lnSpc>
              <a:spcBef>
                <a:spcPts val="533"/>
              </a:spcBef>
              <a:spcAft>
                <a:spcPts val="0"/>
              </a:spcAft>
              <a:buClr>
                <a:srgbClr val="8898E5"/>
              </a:buClr>
              <a:buSzPts val="2667"/>
              <a:buNone/>
              <a:defRPr>
                <a:solidFill>
                  <a:srgbClr val="8898E5"/>
                </a:solidFill>
              </a:defRPr>
            </a:lvl8pPr>
            <a:lvl9pPr lvl="8" algn="ctr">
              <a:lnSpc>
                <a:spcPct val="100000"/>
              </a:lnSpc>
              <a:spcBef>
                <a:spcPts val="533"/>
              </a:spcBef>
              <a:spcAft>
                <a:spcPts val="0"/>
              </a:spcAft>
              <a:buClr>
                <a:srgbClr val="8898E5"/>
              </a:buClr>
              <a:buSzPts val="2667"/>
              <a:buNone/>
              <a:defRPr>
                <a:solidFill>
                  <a:srgbClr val="8898E5"/>
                </a:solidFill>
              </a:defRPr>
            </a:lvl9pPr>
          </a:lstStyle>
          <a:p>
            <a:endParaRPr/>
          </a:p>
        </p:txBody>
      </p:sp>
      <p:sp>
        <p:nvSpPr>
          <p:cNvPr id="98" name="Google Shape;98;p83"/>
          <p:cNvSpPr txBox="1">
            <a:spLocks noGrp="1"/>
          </p:cNvSpPr>
          <p:nvPr>
            <p:ph type="body" idx="2"/>
          </p:nvPr>
        </p:nvSpPr>
        <p:spPr>
          <a:xfrm>
            <a:off x="609600" y="3946019"/>
            <a:ext cx="8534400" cy="1295400"/>
          </a:xfrm>
          <a:prstGeom prst="rect">
            <a:avLst/>
          </a:prstGeom>
          <a:noFill/>
          <a:ln>
            <a:noFill/>
          </a:ln>
        </p:spPr>
        <p:txBody>
          <a:bodyPr spcFirstLastPara="1" wrap="square" lIns="91425" tIns="45700" rIns="91425" bIns="45700" anchor="t" anchorCtr="0">
            <a:noAutofit/>
          </a:bodyPr>
          <a:lstStyle>
            <a:lvl1pPr marL="457200" lvl="0" indent="-228600" algn="l">
              <a:lnSpc>
                <a:spcPct val="111125"/>
              </a:lnSpc>
              <a:spcBef>
                <a:spcPts val="480"/>
              </a:spcBef>
              <a:spcAft>
                <a:spcPts val="0"/>
              </a:spcAft>
              <a:buClr>
                <a:srgbClr val="00788A"/>
              </a:buClr>
              <a:buSzPts val="2400"/>
              <a:buNone/>
              <a:defRPr sz="2400">
                <a:solidFill>
                  <a:srgbClr val="00788A"/>
                </a:solidFill>
                <a:latin typeface="Calibri"/>
                <a:ea typeface="Calibri"/>
                <a:cs typeface="Calibri"/>
                <a:sym typeface="Calibri"/>
              </a:defRPr>
            </a:lvl1pPr>
            <a:lvl2pPr marL="914400" lvl="1" indent="-465645" algn="ctr">
              <a:lnSpc>
                <a:spcPct val="100000"/>
              </a:lnSpc>
              <a:spcBef>
                <a:spcPts val="747"/>
              </a:spcBef>
              <a:spcAft>
                <a:spcPts val="0"/>
              </a:spcAft>
              <a:buClr>
                <a:schemeClr val="dk2"/>
              </a:buClr>
              <a:buSzPts val="3733"/>
              <a:buChar char="–"/>
              <a:defRPr>
                <a:solidFill>
                  <a:schemeClr val="dk2"/>
                </a:solidFill>
              </a:defRPr>
            </a:lvl2pPr>
            <a:lvl3pPr marL="1371600" lvl="2" indent="-431800" algn="ctr">
              <a:lnSpc>
                <a:spcPct val="100000"/>
              </a:lnSpc>
              <a:spcBef>
                <a:spcPts val="640"/>
              </a:spcBef>
              <a:spcAft>
                <a:spcPts val="0"/>
              </a:spcAft>
              <a:buClr>
                <a:schemeClr val="dk2"/>
              </a:buClr>
              <a:buSzPts val="3200"/>
              <a:buChar char="•"/>
              <a:defRPr>
                <a:solidFill>
                  <a:schemeClr val="dk2"/>
                </a:solidFill>
              </a:defRPr>
            </a:lvl3pPr>
            <a:lvl4pPr marL="1828800" lvl="3" indent="-397954" algn="ctr">
              <a:lnSpc>
                <a:spcPct val="100000"/>
              </a:lnSpc>
              <a:spcBef>
                <a:spcPts val="533"/>
              </a:spcBef>
              <a:spcAft>
                <a:spcPts val="0"/>
              </a:spcAft>
              <a:buClr>
                <a:schemeClr val="dk2"/>
              </a:buClr>
              <a:buSzPts val="2667"/>
              <a:buChar char="–"/>
              <a:defRPr>
                <a:solidFill>
                  <a:schemeClr val="dk2"/>
                </a:solidFill>
              </a:defRPr>
            </a:lvl4pPr>
            <a:lvl5pPr marL="2286000" lvl="4" indent="-397954" algn="ctr">
              <a:lnSpc>
                <a:spcPct val="100000"/>
              </a:lnSpc>
              <a:spcBef>
                <a:spcPts val="533"/>
              </a:spcBef>
              <a:spcAft>
                <a:spcPts val="0"/>
              </a:spcAft>
              <a:buClr>
                <a:schemeClr val="dk2"/>
              </a:buClr>
              <a:buSzPts val="2667"/>
              <a:buChar char="»"/>
              <a:defRPr>
                <a:solidFill>
                  <a:schemeClr val="dk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83"/>
          <p:cNvSpPr txBox="1"/>
          <p:nvPr/>
        </p:nvSpPr>
        <p:spPr>
          <a:xfrm>
            <a:off x="609600" y="120205"/>
            <a:ext cx="9204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F2F2F2"/>
                </a:solidFill>
                <a:latin typeface="Calibri"/>
                <a:ea typeface="Calibri"/>
                <a:cs typeface="Calibri"/>
                <a:sym typeface="Calibri"/>
              </a:rPr>
              <a:t>National Center for HIV/AIDS, Viral Hepatitis, STD, and TB Prevention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F2F2F2"/>
                </a:solidFill>
                <a:latin typeface="Calibri"/>
                <a:ea typeface="Calibri"/>
                <a:cs typeface="Calibri"/>
                <a:sym typeface="Calibri"/>
              </a:rPr>
              <a:t>Division of STD Prevention</a:t>
            </a:r>
            <a:endParaRPr sz="2400" b="1" i="0" u="none" strike="noStrike" cap="none" dirty="0">
              <a:solidFill>
                <a:srgbClr val="F2F2F2"/>
              </a:solidFill>
              <a:latin typeface="Calibri"/>
              <a:ea typeface="Calibri"/>
              <a:cs typeface="Calibri"/>
              <a:sym typeface="Calibri"/>
            </a:endParaRPr>
          </a:p>
        </p:txBody>
      </p:sp>
      <p:sp>
        <p:nvSpPr>
          <p:cNvPr id="100" name="Google Shape;100;p8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45365113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9_Data Slide (for content heavy tables and charts)">
  <p:cSld name="9_Data Slide (for content heavy tables and charts)">
    <p:spTree>
      <p:nvGrpSpPr>
        <p:cNvPr id="1" name="Shape 101"/>
        <p:cNvGrpSpPr/>
        <p:nvPr/>
      </p:nvGrpSpPr>
      <p:grpSpPr>
        <a:xfrm>
          <a:off x="0" y="0"/>
          <a:ext cx="0" cy="0"/>
          <a:chOff x="0" y="0"/>
          <a:chExt cx="0" cy="0"/>
        </a:xfrm>
      </p:grpSpPr>
      <p:sp>
        <p:nvSpPr>
          <p:cNvPr id="102" name="Google Shape;102;p8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788A"/>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pic>
        <p:nvPicPr>
          <p:cNvPr id="103" name="Google Shape;103;p84"/>
          <p:cNvPicPr preferRelativeResize="0"/>
          <p:nvPr/>
        </p:nvPicPr>
        <p:blipFill rotWithShape="1">
          <a:blip r:embed="rId2">
            <a:alphaModFix/>
          </a:blip>
          <a:srcRect t="87502"/>
          <a:stretch/>
        </p:blipFill>
        <p:spPr>
          <a:xfrm>
            <a:off x="0" y="6687421"/>
            <a:ext cx="12192000" cy="179165"/>
          </a:xfrm>
          <a:prstGeom prst="rect">
            <a:avLst/>
          </a:prstGeom>
          <a:noFill/>
          <a:ln>
            <a:noFill/>
          </a:ln>
        </p:spPr>
      </p:pic>
      <p:sp>
        <p:nvSpPr>
          <p:cNvPr id="104" name="Google Shape;104;p84"/>
          <p:cNvSpPr txBox="1">
            <a:spLocks noGrp="1"/>
          </p:cNvSpPr>
          <p:nvPr>
            <p:ph type="body" idx="1"/>
          </p:nvPr>
        </p:nvSpPr>
        <p:spPr>
          <a:xfrm>
            <a:off x="609600" y="1545167"/>
            <a:ext cx="10972800" cy="4455600"/>
          </a:xfrm>
          <a:prstGeom prst="rect">
            <a:avLst/>
          </a:prstGeom>
          <a:noFill/>
          <a:ln>
            <a:noFill/>
          </a:ln>
        </p:spPr>
        <p:txBody>
          <a:bodyPr spcFirstLastPara="1" wrap="square" lIns="91425" tIns="45700" rIns="91425" bIns="45700" anchor="t" anchorCtr="0">
            <a:noAutofit/>
          </a:bodyPr>
          <a:lstStyle>
            <a:lvl1pPr marL="457200" lvl="0" indent="-397954" algn="l">
              <a:lnSpc>
                <a:spcPct val="100000"/>
              </a:lnSpc>
              <a:spcBef>
                <a:spcPts val="533"/>
              </a:spcBef>
              <a:spcAft>
                <a:spcPts val="0"/>
              </a:spcAft>
              <a:buClr>
                <a:srgbClr val="006A71"/>
              </a:buClr>
              <a:buSzPts val="2667"/>
              <a:buFont typeface="Noto Sans Symbols"/>
              <a:buChar char="▪"/>
              <a:defRPr sz="2667">
                <a:solidFill>
                  <a:srgbClr val="5F5F5F"/>
                </a:solidFill>
              </a:defRPr>
            </a:lvl1pPr>
            <a:lvl2pPr marL="914400" lvl="1" indent="-397954" algn="l">
              <a:lnSpc>
                <a:spcPct val="100000"/>
              </a:lnSpc>
              <a:spcBef>
                <a:spcPts val="533"/>
              </a:spcBef>
              <a:spcAft>
                <a:spcPts val="0"/>
              </a:spcAft>
              <a:buClr>
                <a:srgbClr val="9A4E9E"/>
              </a:buClr>
              <a:buSzPts val="2667"/>
              <a:buChar char="–"/>
              <a:defRPr sz="2667">
                <a:solidFill>
                  <a:srgbClr val="5F5F5F"/>
                </a:solidFill>
              </a:defRPr>
            </a:lvl2pPr>
            <a:lvl3pPr marL="1371600" lvl="2" indent="-397954" algn="l">
              <a:lnSpc>
                <a:spcPct val="100000"/>
              </a:lnSpc>
              <a:spcBef>
                <a:spcPts val="533"/>
              </a:spcBef>
              <a:spcAft>
                <a:spcPts val="0"/>
              </a:spcAft>
              <a:buClr>
                <a:srgbClr val="C00000"/>
              </a:buClr>
              <a:buSzPts val="2667"/>
              <a:buChar char="•"/>
              <a:defRPr sz="2667">
                <a:solidFill>
                  <a:srgbClr val="5F5F5F"/>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5" name="Google Shape;105;p8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3095734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_BULLETS/DATA_2sides">
  <p:cSld name="4_BULLETS/DATA_2sides">
    <p:spTree>
      <p:nvGrpSpPr>
        <p:cNvPr id="1" name="Shape 106"/>
        <p:cNvGrpSpPr/>
        <p:nvPr/>
      </p:nvGrpSpPr>
      <p:grpSpPr>
        <a:xfrm>
          <a:off x="0" y="0"/>
          <a:ext cx="0" cy="0"/>
          <a:chOff x="0" y="0"/>
          <a:chExt cx="0" cy="0"/>
        </a:xfrm>
      </p:grpSpPr>
      <p:sp>
        <p:nvSpPr>
          <p:cNvPr id="107" name="Google Shape;107;p8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6166"/>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08" name="Google Shape;108;p85"/>
          <p:cNvSpPr txBox="1">
            <a:spLocks noGrp="1"/>
          </p:cNvSpPr>
          <p:nvPr>
            <p:ph type="body" idx="1"/>
          </p:nvPr>
        </p:nvSpPr>
        <p:spPr>
          <a:xfrm>
            <a:off x="609602" y="1600201"/>
            <a:ext cx="5172900" cy="41910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4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a:lnSpc>
                <a:spcPct val="100000"/>
              </a:lnSpc>
              <a:spcBef>
                <a:spcPts val="533"/>
              </a:spcBef>
              <a:spcAft>
                <a:spcPts val="0"/>
              </a:spcAft>
              <a:buClr>
                <a:srgbClr val="005984"/>
              </a:buClr>
              <a:buSzPts val="2667"/>
              <a:buFont typeface="Arial"/>
              <a:buChar char="•"/>
              <a:defRPr sz="2667">
                <a:solidFill>
                  <a:srgbClr val="5F5F5F"/>
                </a:solidFill>
              </a:defRPr>
            </a:lvl2pPr>
            <a:lvl3pPr marL="1371600" lvl="2" indent="-381000" algn="l">
              <a:lnSpc>
                <a:spcPct val="100000"/>
              </a:lnSpc>
              <a:spcBef>
                <a:spcPts val="480"/>
              </a:spcBef>
              <a:spcAft>
                <a:spcPts val="0"/>
              </a:spcAft>
              <a:buClr>
                <a:srgbClr val="5F5F5F"/>
              </a:buClr>
              <a:buSzPts val="2400"/>
              <a:buFont typeface="Arial"/>
              <a:buChar char="•"/>
              <a:defRPr sz="2400">
                <a:solidFill>
                  <a:srgbClr val="5F5F5F"/>
                </a:solidFill>
              </a:defRPr>
            </a:lvl3pPr>
            <a:lvl4pPr marL="1828800" lvl="3" indent="-335280" algn="l">
              <a:lnSpc>
                <a:spcPct val="100000"/>
              </a:lnSpc>
              <a:spcBef>
                <a:spcPts val="480"/>
              </a:spcBef>
              <a:spcAft>
                <a:spcPts val="0"/>
              </a:spcAft>
              <a:buClr>
                <a:schemeClr val="lt1"/>
              </a:buClr>
              <a:buSzPts val="1680"/>
              <a:buFont typeface="Courier New"/>
              <a:buChar char="o"/>
              <a:defRPr sz="2400">
                <a:solidFill>
                  <a:schemeClr val="lt2"/>
                </a:solidFill>
              </a:defRPr>
            </a:lvl4pPr>
            <a:lvl5pPr marL="2286000" lvl="4" indent="-335279" algn="l">
              <a:lnSpc>
                <a:spcPct val="100000"/>
              </a:lnSpc>
              <a:spcBef>
                <a:spcPts val="480"/>
              </a:spcBef>
              <a:spcAft>
                <a:spcPts val="0"/>
              </a:spcAft>
              <a:buClr>
                <a:schemeClr val="lt1"/>
              </a:buClr>
              <a:buSzPts val="1680"/>
              <a:buFont typeface="Arial"/>
              <a:buChar char="•"/>
              <a:defRPr sz="2400">
                <a:solidFill>
                  <a:schemeClr val="lt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 name="Google Shape;109;p85"/>
          <p:cNvSpPr txBox="1">
            <a:spLocks noGrp="1"/>
          </p:cNvSpPr>
          <p:nvPr>
            <p:ph type="body" idx="2"/>
          </p:nvPr>
        </p:nvSpPr>
        <p:spPr>
          <a:xfrm>
            <a:off x="6409510" y="1600201"/>
            <a:ext cx="5172900" cy="41910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4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a:lnSpc>
                <a:spcPct val="100000"/>
              </a:lnSpc>
              <a:spcBef>
                <a:spcPts val="533"/>
              </a:spcBef>
              <a:spcAft>
                <a:spcPts val="0"/>
              </a:spcAft>
              <a:buClr>
                <a:srgbClr val="005984"/>
              </a:buClr>
              <a:buSzPts val="2667"/>
              <a:buFont typeface="Arial"/>
              <a:buChar char="•"/>
              <a:defRPr sz="2667">
                <a:solidFill>
                  <a:srgbClr val="5F5F5F"/>
                </a:solidFill>
              </a:defRPr>
            </a:lvl2pPr>
            <a:lvl3pPr marL="1371600" lvl="2" indent="-381000" algn="l">
              <a:lnSpc>
                <a:spcPct val="100000"/>
              </a:lnSpc>
              <a:spcBef>
                <a:spcPts val="480"/>
              </a:spcBef>
              <a:spcAft>
                <a:spcPts val="0"/>
              </a:spcAft>
              <a:buClr>
                <a:srgbClr val="5F5F5F"/>
              </a:buClr>
              <a:buSzPts val="2400"/>
              <a:buFont typeface="Arial"/>
              <a:buChar char="•"/>
              <a:defRPr sz="2400">
                <a:solidFill>
                  <a:srgbClr val="5F5F5F"/>
                </a:solidFill>
              </a:defRPr>
            </a:lvl3pPr>
            <a:lvl4pPr marL="1828800" lvl="3" indent="-335280" algn="l">
              <a:lnSpc>
                <a:spcPct val="100000"/>
              </a:lnSpc>
              <a:spcBef>
                <a:spcPts val="480"/>
              </a:spcBef>
              <a:spcAft>
                <a:spcPts val="0"/>
              </a:spcAft>
              <a:buClr>
                <a:schemeClr val="lt1"/>
              </a:buClr>
              <a:buSzPts val="1680"/>
              <a:buFont typeface="Courier New"/>
              <a:buChar char="o"/>
              <a:defRPr sz="2400">
                <a:solidFill>
                  <a:schemeClr val="lt2"/>
                </a:solidFill>
              </a:defRPr>
            </a:lvl4pPr>
            <a:lvl5pPr marL="2286000" lvl="4" indent="-335279" algn="l">
              <a:lnSpc>
                <a:spcPct val="100000"/>
              </a:lnSpc>
              <a:spcBef>
                <a:spcPts val="480"/>
              </a:spcBef>
              <a:spcAft>
                <a:spcPts val="0"/>
              </a:spcAft>
              <a:buClr>
                <a:schemeClr val="lt1"/>
              </a:buClr>
              <a:buSzPts val="1680"/>
              <a:buFont typeface="Arial"/>
              <a:buChar char="•"/>
              <a:defRPr sz="2400">
                <a:solidFill>
                  <a:schemeClr val="lt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10" name="Google Shape;110;p85"/>
          <p:cNvPicPr preferRelativeResize="0"/>
          <p:nvPr/>
        </p:nvPicPr>
        <p:blipFill rotWithShape="1">
          <a:blip r:embed="rId2">
            <a:alphaModFix/>
          </a:blip>
          <a:srcRect t="88649"/>
          <a:stretch/>
        </p:blipFill>
        <p:spPr>
          <a:xfrm>
            <a:off x="0" y="6705601"/>
            <a:ext cx="12190931" cy="162732"/>
          </a:xfrm>
          <a:prstGeom prst="rect">
            <a:avLst/>
          </a:prstGeom>
          <a:noFill/>
          <a:ln>
            <a:noFill/>
          </a:ln>
        </p:spPr>
      </p:pic>
      <p:sp>
        <p:nvSpPr>
          <p:cNvPr id="111" name="Google Shape;111;p8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7913160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color_background">
  <p:cSld name="1_color_background">
    <p:bg>
      <p:bgPr>
        <a:solidFill>
          <a:srgbClr val="006166"/>
        </a:solidFill>
        <a:effectLst/>
      </p:bgPr>
    </p:bg>
    <p:spTree>
      <p:nvGrpSpPr>
        <p:cNvPr id="1" name="Shape 112"/>
        <p:cNvGrpSpPr/>
        <p:nvPr/>
      </p:nvGrpSpPr>
      <p:grpSpPr>
        <a:xfrm>
          <a:off x="0" y="0"/>
          <a:ext cx="0" cy="0"/>
          <a:chOff x="0" y="0"/>
          <a:chExt cx="0" cy="0"/>
        </a:xfrm>
      </p:grpSpPr>
      <p:sp>
        <p:nvSpPr>
          <p:cNvPr id="113" name="Google Shape;113;p86"/>
          <p:cNvSpPr txBox="1">
            <a:spLocks noGrp="1"/>
          </p:cNvSpPr>
          <p:nvPr>
            <p:ph type="title"/>
          </p:nvPr>
        </p:nvSpPr>
        <p:spPr>
          <a:xfrm>
            <a:off x="609603" y="4467099"/>
            <a:ext cx="11059800" cy="1162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800" b="1" i="0" u="none" strike="noStrike" cap="none">
                <a:solidFill>
                  <a:schemeClr val="lt2"/>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14" name="Google Shape;114;p86"/>
          <p:cNvSpPr txBox="1">
            <a:spLocks noGrp="1"/>
          </p:cNvSpPr>
          <p:nvPr>
            <p:ph type="body" idx="1"/>
          </p:nvPr>
        </p:nvSpPr>
        <p:spPr>
          <a:xfrm>
            <a:off x="609601" y="5900930"/>
            <a:ext cx="10363200" cy="568200"/>
          </a:xfrm>
          <a:prstGeom prst="rect">
            <a:avLst/>
          </a:prstGeom>
          <a:noFill/>
          <a:ln>
            <a:noFill/>
          </a:ln>
        </p:spPr>
        <p:txBody>
          <a:bodyPr spcFirstLastPara="1" wrap="square" lIns="91425" tIns="45700" rIns="91425" bIns="45700" anchor="b" anchorCtr="0">
            <a:noAutofit/>
          </a:bodyPr>
          <a:lstStyle>
            <a:lvl1pPr marL="457200" lvl="0" indent="-228600" algn="l">
              <a:lnSpc>
                <a:spcPct val="109973"/>
              </a:lnSpc>
              <a:spcBef>
                <a:spcPts val="533"/>
              </a:spcBef>
              <a:spcAft>
                <a:spcPts val="0"/>
              </a:spcAft>
              <a:buClr>
                <a:schemeClr val="lt2"/>
              </a:buClr>
              <a:buSzPts val="2667"/>
              <a:buNone/>
              <a:defRPr sz="2667">
                <a:solidFill>
                  <a:schemeClr val="lt2"/>
                </a:solidFill>
                <a:latin typeface="Calibri"/>
                <a:ea typeface="Calibri"/>
                <a:cs typeface="Calibri"/>
                <a:sym typeface="Calibri"/>
              </a:defRPr>
            </a:lvl1pPr>
            <a:lvl2pPr marL="914400" lvl="1" indent="-228600" algn="l">
              <a:lnSpc>
                <a:spcPct val="100000"/>
              </a:lnSpc>
              <a:spcBef>
                <a:spcPts val="480"/>
              </a:spcBef>
              <a:spcAft>
                <a:spcPts val="0"/>
              </a:spcAft>
              <a:buClr>
                <a:srgbClr val="8898E5"/>
              </a:buClr>
              <a:buSzPts val="2400"/>
              <a:buNone/>
              <a:defRPr sz="2400">
                <a:solidFill>
                  <a:srgbClr val="8898E5"/>
                </a:solidFill>
              </a:defRPr>
            </a:lvl2pPr>
            <a:lvl3pPr marL="1371600" lvl="2" indent="-228600" algn="l">
              <a:lnSpc>
                <a:spcPct val="100000"/>
              </a:lnSpc>
              <a:spcBef>
                <a:spcPts val="427"/>
              </a:spcBef>
              <a:spcAft>
                <a:spcPts val="0"/>
              </a:spcAft>
              <a:buClr>
                <a:srgbClr val="8898E5"/>
              </a:buClr>
              <a:buSzPts val="2133"/>
              <a:buNone/>
              <a:defRPr sz="2133">
                <a:solidFill>
                  <a:srgbClr val="8898E5"/>
                </a:solidFill>
              </a:defRPr>
            </a:lvl3pPr>
            <a:lvl4pPr marL="1828800" lvl="3" indent="-228600" algn="l">
              <a:lnSpc>
                <a:spcPct val="100000"/>
              </a:lnSpc>
              <a:spcBef>
                <a:spcPts val="373"/>
              </a:spcBef>
              <a:spcAft>
                <a:spcPts val="0"/>
              </a:spcAft>
              <a:buClr>
                <a:srgbClr val="8898E5"/>
              </a:buClr>
              <a:buSzPts val="1867"/>
              <a:buNone/>
              <a:defRPr sz="1867">
                <a:solidFill>
                  <a:srgbClr val="8898E5"/>
                </a:solidFill>
              </a:defRPr>
            </a:lvl4pPr>
            <a:lvl5pPr marL="2286000" lvl="4" indent="-228600" algn="l">
              <a:lnSpc>
                <a:spcPct val="100000"/>
              </a:lnSpc>
              <a:spcBef>
                <a:spcPts val="373"/>
              </a:spcBef>
              <a:spcAft>
                <a:spcPts val="0"/>
              </a:spcAft>
              <a:buClr>
                <a:srgbClr val="8898E5"/>
              </a:buClr>
              <a:buSzPts val="1867"/>
              <a:buNone/>
              <a:defRPr sz="1867">
                <a:solidFill>
                  <a:srgbClr val="8898E5"/>
                </a:solidFill>
              </a:defRPr>
            </a:lvl5pPr>
            <a:lvl6pPr marL="2743200" lvl="5" indent="-228600" algn="l">
              <a:lnSpc>
                <a:spcPct val="100000"/>
              </a:lnSpc>
              <a:spcBef>
                <a:spcPts val="373"/>
              </a:spcBef>
              <a:spcAft>
                <a:spcPts val="0"/>
              </a:spcAft>
              <a:buClr>
                <a:srgbClr val="8898E5"/>
              </a:buClr>
              <a:buSzPts val="1867"/>
              <a:buNone/>
              <a:defRPr sz="1867">
                <a:solidFill>
                  <a:srgbClr val="8898E5"/>
                </a:solidFill>
              </a:defRPr>
            </a:lvl6pPr>
            <a:lvl7pPr marL="3200400" lvl="6" indent="-228600" algn="l">
              <a:lnSpc>
                <a:spcPct val="100000"/>
              </a:lnSpc>
              <a:spcBef>
                <a:spcPts val="373"/>
              </a:spcBef>
              <a:spcAft>
                <a:spcPts val="0"/>
              </a:spcAft>
              <a:buClr>
                <a:srgbClr val="8898E5"/>
              </a:buClr>
              <a:buSzPts val="1867"/>
              <a:buNone/>
              <a:defRPr sz="1867">
                <a:solidFill>
                  <a:srgbClr val="8898E5"/>
                </a:solidFill>
              </a:defRPr>
            </a:lvl7pPr>
            <a:lvl8pPr marL="3657600" lvl="7" indent="-228600" algn="l">
              <a:lnSpc>
                <a:spcPct val="100000"/>
              </a:lnSpc>
              <a:spcBef>
                <a:spcPts val="373"/>
              </a:spcBef>
              <a:spcAft>
                <a:spcPts val="0"/>
              </a:spcAft>
              <a:buClr>
                <a:srgbClr val="8898E5"/>
              </a:buClr>
              <a:buSzPts val="1867"/>
              <a:buNone/>
              <a:defRPr sz="1867">
                <a:solidFill>
                  <a:srgbClr val="8898E5"/>
                </a:solidFill>
              </a:defRPr>
            </a:lvl8pPr>
            <a:lvl9pPr marL="4114800" lvl="8" indent="-228600" algn="l">
              <a:lnSpc>
                <a:spcPct val="100000"/>
              </a:lnSpc>
              <a:spcBef>
                <a:spcPts val="373"/>
              </a:spcBef>
              <a:spcAft>
                <a:spcPts val="0"/>
              </a:spcAft>
              <a:buClr>
                <a:srgbClr val="8898E5"/>
              </a:buClr>
              <a:buSzPts val="1867"/>
              <a:buNone/>
              <a:defRPr sz="1867">
                <a:solidFill>
                  <a:srgbClr val="8898E5"/>
                </a:solidFill>
              </a:defRPr>
            </a:lvl9pPr>
          </a:lstStyle>
          <a:p>
            <a:endParaRPr/>
          </a:p>
        </p:txBody>
      </p:sp>
      <p:sp>
        <p:nvSpPr>
          <p:cNvPr id="115" name="Google Shape;115;p8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2"/>
                </a:solidFill>
              </a:defRPr>
            </a:lvl1pPr>
            <a:lvl2pPr lvl="1">
              <a:buNone/>
              <a:defRPr sz="1300">
                <a:solidFill>
                  <a:schemeClr val="lt2"/>
                </a:solidFill>
              </a:defRPr>
            </a:lvl2pPr>
            <a:lvl3pPr lvl="2">
              <a:buNone/>
              <a:defRPr sz="1300">
                <a:solidFill>
                  <a:schemeClr val="lt2"/>
                </a:solidFill>
              </a:defRPr>
            </a:lvl3pPr>
            <a:lvl4pPr lvl="3">
              <a:buNone/>
              <a:defRPr sz="1300">
                <a:solidFill>
                  <a:schemeClr val="lt2"/>
                </a:solidFill>
              </a:defRPr>
            </a:lvl4pPr>
            <a:lvl5pPr lvl="4">
              <a:buNone/>
              <a:defRPr sz="1300">
                <a:solidFill>
                  <a:schemeClr val="lt2"/>
                </a:solidFill>
              </a:defRPr>
            </a:lvl5pPr>
            <a:lvl6pPr lvl="5">
              <a:buNone/>
              <a:defRPr sz="1300">
                <a:solidFill>
                  <a:schemeClr val="lt2"/>
                </a:solidFill>
              </a:defRPr>
            </a:lvl6pPr>
            <a:lvl7pPr lvl="6">
              <a:buNone/>
              <a:defRPr sz="1300">
                <a:solidFill>
                  <a:schemeClr val="lt2"/>
                </a:solidFill>
              </a:defRPr>
            </a:lvl7pPr>
            <a:lvl8pPr lvl="7">
              <a:buNone/>
              <a:defRPr sz="1300">
                <a:solidFill>
                  <a:schemeClr val="lt2"/>
                </a:solidFill>
              </a:defRPr>
            </a:lvl8pPr>
            <a:lvl9pPr lvl="8">
              <a:buNone/>
              <a:defRPr sz="1300">
                <a:solidFill>
                  <a:schemeClr val="lt2"/>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25508218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4_Data Slide (for content heavy tables and charts)">
    <p:spTree>
      <p:nvGrpSpPr>
        <p:cNvPr id="1" name="Shape 116"/>
        <p:cNvGrpSpPr/>
        <p:nvPr/>
      </p:nvGrpSpPr>
      <p:grpSpPr>
        <a:xfrm>
          <a:off x="0" y="0"/>
          <a:ext cx="0" cy="0"/>
          <a:chOff x="0" y="0"/>
          <a:chExt cx="0" cy="0"/>
        </a:xfrm>
      </p:grpSpPr>
      <p:sp>
        <p:nvSpPr>
          <p:cNvPr id="117" name="Google Shape;117;p8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2F97DA"/>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pic>
        <p:nvPicPr>
          <p:cNvPr id="118" name="Google Shape;118;p87"/>
          <p:cNvPicPr preferRelativeResize="0"/>
          <p:nvPr/>
        </p:nvPicPr>
        <p:blipFill rotWithShape="1">
          <a:blip r:embed="rId2">
            <a:alphaModFix/>
          </a:blip>
          <a:srcRect t="88323"/>
          <a:stretch/>
        </p:blipFill>
        <p:spPr>
          <a:xfrm>
            <a:off x="0" y="6691613"/>
            <a:ext cx="12192000" cy="166388"/>
          </a:xfrm>
          <a:prstGeom prst="rect">
            <a:avLst/>
          </a:prstGeom>
          <a:noFill/>
          <a:ln>
            <a:noFill/>
          </a:ln>
        </p:spPr>
      </p:pic>
      <p:sp>
        <p:nvSpPr>
          <p:cNvPr id="119" name="Google Shape;119;p87"/>
          <p:cNvSpPr txBox="1">
            <a:spLocks noGrp="1"/>
          </p:cNvSpPr>
          <p:nvPr>
            <p:ph type="body" idx="1"/>
          </p:nvPr>
        </p:nvSpPr>
        <p:spPr>
          <a:xfrm>
            <a:off x="609600" y="1545167"/>
            <a:ext cx="10972800" cy="4455600"/>
          </a:xfrm>
          <a:prstGeom prst="rect">
            <a:avLst/>
          </a:prstGeom>
          <a:noFill/>
          <a:ln>
            <a:noFill/>
          </a:ln>
        </p:spPr>
        <p:txBody>
          <a:bodyPr spcFirstLastPara="1" wrap="square" lIns="91425" tIns="45700" rIns="91425" bIns="45700" anchor="t" anchorCtr="0">
            <a:noAutofit/>
          </a:bodyPr>
          <a:lstStyle>
            <a:lvl1pPr marL="457200" lvl="0" indent="-397954" algn="l">
              <a:lnSpc>
                <a:spcPct val="100000"/>
              </a:lnSpc>
              <a:spcBef>
                <a:spcPts val="533"/>
              </a:spcBef>
              <a:spcAft>
                <a:spcPts val="0"/>
              </a:spcAft>
              <a:buClr>
                <a:srgbClr val="0088B7"/>
              </a:buClr>
              <a:buSzPts val="2667"/>
              <a:buFont typeface="Noto Sans Symbols"/>
              <a:buChar char="▪"/>
              <a:defRPr sz="2667">
                <a:solidFill>
                  <a:srgbClr val="5F5F5F"/>
                </a:solidFill>
              </a:defRPr>
            </a:lvl1pPr>
            <a:lvl2pPr marL="914400" lvl="1" indent="-397954" algn="l">
              <a:lnSpc>
                <a:spcPct val="100000"/>
              </a:lnSpc>
              <a:spcBef>
                <a:spcPts val="533"/>
              </a:spcBef>
              <a:spcAft>
                <a:spcPts val="0"/>
              </a:spcAft>
              <a:buClr>
                <a:srgbClr val="3D6C2A"/>
              </a:buClr>
              <a:buSzPts val="2667"/>
              <a:buChar char="–"/>
              <a:defRPr sz="2667">
                <a:solidFill>
                  <a:srgbClr val="5F5F5F"/>
                </a:solidFill>
              </a:defRPr>
            </a:lvl2pPr>
            <a:lvl3pPr marL="1371600" lvl="2" indent="-397954" algn="l">
              <a:lnSpc>
                <a:spcPct val="100000"/>
              </a:lnSpc>
              <a:spcBef>
                <a:spcPts val="533"/>
              </a:spcBef>
              <a:spcAft>
                <a:spcPts val="0"/>
              </a:spcAft>
              <a:buClr>
                <a:srgbClr val="7A003C"/>
              </a:buClr>
              <a:buSzPts val="2667"/>
              <a:buChar char="•"/>
              <a:defRPr sz="2667">
                <a:solidFill>
                  <a:srgbClr val="5F5F5F"/>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0" name="Google Shape;120;p8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2634581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LOSING_OD">
  <p:cSld name="1_CLOSING_OD">
    <p:spTree>
      <p:nvGrpSpPr>
        <p:cNvPr id="1" name="Shape 121"/>
        <p:cNvGrpSpPr/>
        <p:nvPr/>
      </p:nvGrpSpPr>
      <p:grpSpPr>
        <a:xfrm>
          <a:off x="0" y="0"/>
          <a:ext cx="0" cy="0"/>
          <a:chOff x="0" y="0"/>
          <a:chExt cx="0" cy="0"/>
        </a:xfrm>
      </p:grpSpPr>
      <p:pic>
        <p:nvPicPr>
          <p:cNvPr id="122" name="Google Shape;122;p88"/>
          <p:cNvPicPr preferRelativeResize="0"/>
          <p:nvPr/>
        </p:nvPicPr>
        <p:blipFill rotWithShape="1">
          <a:blip r:embed="rId2">
            <a:alphaModFix/>
          </a:blip>
          <a:srcRect b="18140"/>
          <a:stretch/>
        </p:blipFill>
        <p:spPr>
          <a:xfrm>
            <a:off x="1" y="5679810"/>
            <a:ext cx="12198569" cy="1178193"/>
          </a:xfrm>
          <a:prstGeom prst="rect">
            <a:avLst/>
          </a:prstGeom>
          <a:noFill/>
          <a:ln>
            <a:noFill/>
          </a:ln>
        </p:spPr>
      </p:pic>
      <p:sp>
        <p:nvSpPr>
          <p:cNvPr id="123" name="Google Shape;123;p88"/>
          <p:cNvSpPr txBox="1"/>
          <p:nvPr/>
        </p:nvSpPr>
        <p:spPr>
          <a:xfrm>
            <a:off x="351715" y="3662435"/>
            <a:ext cx="8852400" cy="181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695E4A"/>
                </a:solidFill>
                <a:latin typeface="Calibri"/>
                <a:ea typeface="Calibri"/>
                <a:cs typeface="Calibri"/>
                <a:sym typeface="Calibri"/>
              </a:rPr>
              <a:t>For more information, contact CDC</a:t>
            </a:r>
            <a:br>
              <a:rPr lang="en-US" sz="1600" b="0" i="0" u="none" strike="noStrike" cap="none" dirty="0">
                <a:solidFill>
                  <a:srgbClr val="695E4A"/>
                </a:solidFill>
                <a:latin typeface="Calibri"/>
                <a:ea typeface="Calibri"/>
                <a:cs typeface="Calibri"/>
                <a:sym typeface="Calibri"/>
              </a:rPr>
            </a:br>
            <a:r>
              <a:rPr lang="en-US" sz="1600" b="0" i="0" u="none" strike="noStrike" cap="none" dirty="0">
                <a:solidFill>
                  <a:srgbClr val="695E4A"/>
                </a:solidFill>
                <a:latin typeface="Calibri"/>
                <a:ea typeface="Calibri"/>
                <a:cs typeface="Calibri"/>
                <a:sym typeface="Calibri"/>
              </a:rPr>
              <a:t>1-800-CDC-INFO (232-4636)</a:t>
            </a:r>
            <a:br>
              <a:rPr lang="en-US" sz="1600" b="0" i="0" u="none" strike="noStrike" cap="none" dirty="0">
                <a:solidFill>
                  <a:srgbClr val="695E4A"/>
                </a:solidFill>
                <a:latin typeface="Calibri"/>
                <a:ea typeface="Calibri"/>
                <a:cs typeface="Calibri"/>
                <a:sym typeface="Calibri"/>
              </a:rPr>
            </a:br>
            <a:r>
              <a:rPr lang="en-US" sz="1600" b="0" i="0" u="none" strike="noStrike" cap="none" dirty="0">
                <a:solidFill>
                  <a:srgbClr val="695E4A"/>
                </a:solidFill>
                <a:latin typeface="Calibri"/>
                <a:ea typeface="Calibri"/>
                <a:cs typeface="Calibri"/>
                <a:sym typeface="Calibri"/>
              </a:rPr>
              <a:t>TTY:  1-888-232-6348    www.cdc.gov</a:t>
            </a:r>
            <a:br>
              <a:rPr lang="en-US" sz="1600" b="0" i="0" u="none" strike="noStrike" cap="none" dirty="0">
                <a:solidFill>
                  <a:srgbClr val="695E4A"/>
                </a:solidFill>
                <a:latin typeface="Calibri"/>
                <a:ea typeface="Calibri"/>
                <a:cs typeface="Calibri"/>
                <a:sym typeface="Calibri"/>
              </a:rPr>
            </a:br>
            <a:br>
              <a:rPr lang="en-US" sz="1600" b="0" i="0" u="none" strike="noStrike" cap="none" dirty="0">
                <a:solidFill>
                  <a:srgbClr val="695E4A"/>
                </a:solidFill>
                <a:latin typeface="Calibri"/>
                <a:ea typeface="Calibri"/>
                <a:cs typeface="Calibri"/>
                <a:sym typeface="Calibri"/>
              </a:rPr>
            </a:br>
            <a:br>
              <a:rPr lang="en-US" sz="1600" b="0" i="0" u="none" strike="noStrike" cap="none" dirty="0">
                <a:solidFill>
                  <a:srgbClr val="695E4A"/>
                </a:solidFill>
                <a:latin typeface="Calibri"/>
                <a:ea typeface="Calibri"/>
                <a:cs typeface="Calibri"/>
                <a:sym typeface="Calibri"/>
              </a:rPr>
            </a:br>
            <a:r>
              <a:rPr lang="en-US" sz="1600" b="0" i="0" u="none" strike="noStrike" cap="none" dirty="0">
                <a:solidFill>
                  <a:srgbClr val="695E4A"/>
                </a:solidFill>
                <a:latin typeface="Calibri"/>
                <a:ea typeface="Calibri"/>
                <a:cs typeface="Calibri"/>
                <a:sym typeface="Calibri"/>
              </a:rPr>
              <a:t>The findings and conclusions in this report are those of the authors and do not necessarily represent the official position of the Centers for Disease Control and Prevention.</a:t>
            </a:r>
            <a:endParaRPr sz="1400" b="0" i="0" u="none" strike="noStrike" cap="none" dirty="0">
              <a:solidFill>
                <a:srgbClr val="000000"/>
              </a:solidFill>
              <a:latin typeface="Arial"/>
              <a:ea typeface="Arial"/>
              <a:cs typeface="Arial"/>
              <a:sym typeface="Arial"/>
            </a:endParaRPr>
          </a:p>
        </p:txBody>
      </p:sp>
      <p:sp>
        <p:nvSpPr>
          <p:cNvPr id="124" name="Google Shape;124;p88"/>
          <p:cNvSpPr txBox="1"/>
          <p:nvPr/>
        </p:nvSpPr>
        <p:spPr>
          <a:xfrm>
            <a:off x="-472097" y="6365557"/>
            <a:ext cx="11544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Open Sans"/>
                <a:ea typeface="Open Sans"/>
                <a:cs typeface="Open Sans"/>
                <a:sym typeface="Open Sans"/>
              </a:rPr>
              <a:t>‹#›</a:t>
            </a:fld>
            <a:endParaRPr sz="1800" b="0" i="0" u="none" strike="noStrike" cap="none" dirty="0">
              <a:solidFill>
                <a:srgbClr val="FFFFFF"/>
              </a:solidFill>
              <a:latin typeface="Open Sans"/>
              <a:ea typeface="Open Sans"/>
              <a:cs typeface="Open Sans"/>
              <a:sym typeface="Open Sans"/>
            </a:endParaRPr>
          </a:p>
        </p:txBody>
      </p:sp>
      <p:sp>
        <p:nvSpPr>
          <p:cNvPr id="125" name="Google Shape;125;p8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7F7F7F"/>
                </a:solidFill>
              </a:defRPr>
            </a:lvl1pPr>
            <a:lvl2pPr lvl="1">
              <a:buNone/>
              <a:defRPr sz="1300">
                <a:solidFill>
                  <a:srgbClr val="7F7F7F"/>
                </a:solidFill>
              </a:defRPr>
            </a:lvl2pPr>
            <a:lvl3pPr lvl="2">
              <a:buNone/>
              <a:defRPr sz="1300">
                <a:solidFill>
                  <a:srgbClr val="7F7F7F"/>
                </a:solidFill>
              </a:defRPr>
            </a:lvl3pPr>
            <a:lvl4pPr lvl="3">
              <a:buNone/>
              <a:defRPr sz="1300">
                <a:solidFill>
                  <a:srgbClr val="7F7F7F"/>
                </a:solidFill>
              </a:defRPr>
            </a:lvl4pPr>
            <a:lvl5pPr lvl="4">
              <a:buNone/>
              <a:defRPr sz="1300">
                <a:solidFill>
                  <a:srgbClr val="7F7F7F"/>
                </a:solidFill>
              </a:defRPr>
            </a:lvl5pPr>
            <a:lvl6pPr lvl="5">
              <a:buNone/>
              <a:defRPr sz="1300">
                <a:solidFill>
                  <a:srgbClr val="7F7F7F"/>
                </a:solidFill>
              </a:defRPr>
            </a:lvl6pPr>
            <a:lvl7pPr lvl="6">
              <a:buNone/>
              <a:defRPr sz="1300">
                <a:solidFill>
                  <a:srgbClr val="7F7F7F"/>
                </a:solidFill>
              </a:defRPr>
            </a:lvl7pPr>
            <a:lvl8pPr lvl="7">
              <a:buNone/>
              <a:defRPr sz="1300">
                <a:solidFill>
                  <a:srgbClr val="7F7F7F"/>
                </a:solidFill>
              </a:defRPr>
            </a:lvl8pPr>
            <a:lvl9pPr lvl="8">
              <a:buNone/>
              <a:defRPr sz="1300">
                <a:solidFill>
                  <a:srgbClr val="7F7F7F"/>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3229666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4_Data Slide (for content heavy tables and charts)">
    <p:spTree>
      <p:nvGrpSpPr>
        <p:cNvPr id="1" name="Shape 132"/>
        <p:cNvGrpSpPr/>
        <p:nvPr/>
      </p:nvGrpSpPr>
      <p:grpSpPr>
        <a:xfrm>
          <a:off x="0" y="0"/>
          <a:ext cx="0" cy="0"/>
          <a:chOff x="0" y="0"/>
          <a:chExt cx="0" cy="0"/>
        </a:xfrm>
      </p:grpSpPr>
      <p:sp>
        <p:nvSpPr>
          <p:cNvPr id="133" name="Google Shape;133;p6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34" name="Google Shape;134;p65"/>
          <p:cNvSpPr txBox="1">
            <a:spLocks noGrp="1"/>
          </p:cNvSpPr>
          <p:nvPr>
            <p:ph type="body" idx="1"/>
          </p:nvPr>
        </p:nvSpPr>
        <p:spPr>
          <a:xfrm>
            <a:off x="609600" y="1338635"/>
            <a:ext cx="10972800" cy="5410200"/>
          </a:xfrm>
          <a:prstGeom prst="rect">
            <a:avLst/>
          </a:prstGeom>
          <a:noFill/>
          <a:ln>
            <a:noFill/>
          </a:ln>
        </p:spPr>
        <p:txBody>
          <a:bodyPr spcFirstLastPara="1" wrap="square" lIns="91425" tIns="45700" rIns="91425" bIns="45700" anchor="t" anchorCtr="0">
            <a:noAutofit/>
          </a:bodyPr>
          <a:lstStyle>
            <a:lvl1pPr marL="457200" lvl="0" indent="-455104">
              <a:lnSpc>
                <a:spcPct val="115000"/>
              </a:lnSpc>
              <a:spcBef>
                <a:spcPts val="533"/>
              </a:spcBef>
              <a:spcAft>
                <a:spcPts val="0"/>
              </a:spcAft>
              <a:buClr>
                <a:srgbClr val="0088B7"/>
              </a:buClr>
              <a:buSzPts val="3567"/>
              <a:buFont typeface="Noto Sans Symbols"/>
              <a:buChar char="▪"/>
              <a:defRPr sz="2400">
                <a:solidFill>
                  <a:srgbClr val="00213D"/>
                </a:solidFill>
              </a:defRPr>
            </a:lvl1pPr>
            <a:lvl2pPr marL="914400" lvl="1" indent="-429704">
              <a:lnSpc>
                <a:spcPct val="115000"/>
              </a:lnSpc>
              <a:spcBef>
                <a:spcPts val="0"/>
              </a:spcBef>
              <a:spcAft>
                <a:spcPts val="0"/>
              </a:spcAft>
              <a:buClr>
                <a:srgbClr val="3D6C2A"/>
              </a:buClr>
              <a:buSzPts val="3167"/>
              <a:buChar char="‒"/>
              <a:defRPr sz="2000">
                <a:solidFill>
                  <a:srgbClr val="00213D"/>
                </a:solidFill>
              </a:defRPr>
            </a:lvl2pPr>
            <a:lvl3pPr marL="1371600" lvl="2" indent="-397954" algn="l">
              <a:lnSpc>
                <a:spcPct val="100000"/>
              </a:lnSpc>
              <a:spcBef>
                <a:spcPts val="533"/>
              </a:spcBef>
              <a:spcAft>
                <a:spcPts val="0"/>
              </a:spcAft>
              <a:buClr>
                <a:srgbClr val="7A003C"/>
              </a:buClr>
              <a:buSzPts val="2667"/>
              <a:buChar char="•"/>
              <a:defRPr sz="2667">
                <a:solidFill>
                  <a:srgbClr val="00213D"/>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pic>
        <p:nvPicPr>
          <p:cNvPr id="135" name="Google Shape;135;p65"/>
          <p:cNvPicPr preferRelativeResize="0"/>
          <p:nvPr/>
        </p:nvPicPr>
        <p:blipFill rotWithShape="1">
          <a:blip r:embed="rId2">
            <a:alphaModFix/>
          </a:blip>
          <a:srcRect t="87829" b="-3988"/>
          <a:stretch/>
        </p:blipFill>
        <p:spPr>
          <a:xfrm>
            <a:off x="0" y="6685201"/>
            <a:ext cx="12191999" cy="230399"/>
          </a:xfrm>
          <a:prstGeom prst="rect">
            <a:avLst/>
          </a:prstGeom>
          <a:noFill/>
          <a:ln>
            <a:noFill/>
          </a:ln>
        </p:spPr>
      </p:pic>
      <p:sp>
        <p:nvSpPr>
          <p:cNvPr id="6" name="Slide Number Placeholder 2">
            <a:extLst>
              <a:ext uri="{FF2B5EF4-FFF2-40B4-BE49-F238E27FC236}">
                <a16:creationId xmlns:a16="http://schemas.microsoft.com/office/drawing/2014/main" id="{CAB67876-5E8B-4449-B163-B5C40D7C0E04}"/>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8247153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7"/>
        <p:cNvGrpSpPr/>
        <p:nvPr/>
      </p:nvGrpSpPr>
      <p:grpSpPr>
        <a:xfrm>
          <a:off x="0" y="0"/>
          <a:ext cx="0" cy="0"/>
          <a:chOff x="0" y="0"/>
          <a:chExt cx="0" cy="0"/>
        </a:xfrm>
      </p:grpSpPr>
      <p:sp>
        <p:nvSpPr>
          <p:cNvPr id="138" name="Google Shape;138;p10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0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0" name="Google Shape;140;p1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1" name="Google Shape;141;p1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2" name="Google Shape;142;p1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1153382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3"/>
        <p:cNvGrpSpPr/>
        <p:nvPr/>
      </p:nvGrpSpPr>
      <p:grpSpPr>
        <a:xfrm>
          <a:off x="0" y="0"/>
          <a:ext cx="0" cy="0"/>
          <a:chOff x="0" y="0"/>
          <a:chExt cx="0" cy="0"/>
        </a:xfrm>
      </p:grpSpPr>
      <p:sp>
        <p:nvSpPr>
          <p:cNvPr id="144" name="Google Shape;144;p1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0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1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7" name="Google Shape;147;p1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8" name="Google Shape;148;p1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2782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09793580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9"/>
        <p:cNvGrpSpPr/>
        <p:nvPr/>
      </p:nvGrpSpPr>
      <p:grpSpPr>
        <a:xfrm>
          <a:off x="0" y="0"/>
          <a:ext cx="0" cy="0"/>
          <a:chOff x="0" y="0"/>
          <a:chExt cx="0" cy="0"/>
        </a:xfrm>
      </p:grpSpPr>
      <p:sp>
        <p:nvSpPr>
          <p:cNvPr id="150" name="Google Shape;150;p10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10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2" name="Google Shape;152;p10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3" name="Google Shape;153;p10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4" name="Google Shape;154;p10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232248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55"/>
        <p:cNvGrpSpPr/>
        <p:nvPr/>
      </p:nvGrpSpPr>
      <p:grpSpPr>
        <a:xfrm>
          <a:off x="0" y="0"/>
          <a:ext cx="0" cy="0"/>
          <a:chOff x="0" y="0"/>
          <a:chExt cx="0" cy="0"/>
        </a:xfrm>
      </p:grpSpPr>
      <p:sp>
        <p:nvSpPr>
          <p:cNvPr id="156" name="Google Shape;156;p1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0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0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0" name="Google Shape;160;p1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1" name="Google Shape;161;p1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95180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62"/>
        <p:cNvGrpSpPr/>
        <p:nvPr/>
      </p:nvGrpSpPr>
      <p:grpSpPr>
        <a:xfrm>
          <a:off x="0" y="0"/>
          <a:ext cx="0" cy="0"/>
          <a:chOff x="0" y="0"/>
          <a:chExt cx="0" cy="0"/>
        </a:xfrm>
      </p:grpSpPr>
      <p:sp>
        <p:nvSpPr>
          <p:cNvPr id="163" name="Google Shape;163;p10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10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5" name="Google Shape;165;p10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10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7" name="Google Shape;167;p10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1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9" name="Google Shape;169;p1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0" name="Google Shape;170;p1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2736886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1"/>
        <p:cNvGrpSpPr/>
        <p:nvPr/>
      </p:nvGrpSpPr>
      <p:grpSpPr>
        <a:xfrm>
          <a:off x="0" y="0"/>
          <a:ext cx="0" cy="0"/>
          <a:chOff x="0" y="0"/>
          <a:chExt cx="0" cy="0"/>
        </a:xfrm>
      </p:grpSpPr>
      <p:sp>
        <p:nvSpPr>
          <p:cNvPr id="172" name="Google Shape;172;p10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1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4" name="Google Shape;174;p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5" name="Google Shape;175;p1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899172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
        <p:nvSpPr>
          <p:cNvPr id="177" name="Google Shape;177;p10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8" name="Google Shape;178;p1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9" name="Google Shape;179;p1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18622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80"/>
        <p:cNvGrpSpPr/>
        <p:nvPr/>
      </p:nvGrpSpPr>
      <p:grpSpPr>
        <a:xfrm>
          <a:off x="0" y="0"/>
          <a:ext cx="0" cy="0"/>
          <a:chOff x="0" y="0"/>
          <a:chExt cx="0" cy="0"/>
        </a:xfrm>
      </p:grpSpPr>
      <p:sp>
        <p:nvSpPr>
          <p:cNvPr id="181" name="Google Shape;181;p10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10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3" name="Google Shape;183;p10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4" name="Google Shape;184;p1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5" name="Google Shape;185;p1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6" name="Google Shape;186;p1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323742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87"/>
        <p:cNvGrpSpPr/>
        <p:nvPr/>
      </p:nvGrpSpPr>
      <p:grpSpPr>
        <a:xfrm>
          <a:off x="0" y="0"/>
          <a:ext cx="0" cy="0"/>
          <a:chOff x="0" y="0"/>
          <a:chExt cx="0" cy="0"/>
        </a:xfrm>
      </p:grpSpPr>
      <p:sp>
        <p:nvSpPr>
          <p:cNvPr id="188" name="Google Shape;188;p1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10"/>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90" name="Google Shape;190;p1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1" name="Google Shape;191;p1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2" name="Google Shape;192;p1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3" name="Google Shape;193;p1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4675809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94"/>
        <p:cNvGrpSpPr/>
        <p:nvPr/>
      </p:nvGrpSpPr>
      <p:grpSpPr>
        <a:xfrm>
          <a:off x="0" y="0"/>
          <a:ext cx="0" cy="0"/>
          <a:chOff x="0" y="0"/>
          <a:chExt cx="0" cy="0"/>
        </a:xfrm>
      </p:grpSpPr>
      <p:sp>
        <p:nvSpPr>
          <p:cNvPr id="195" name="Google Shape;195;p1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1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1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8" name="Google Shape;198;p1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9" name="Google Shape;199;p1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4843511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00"/>
        <p:cNvGrpSpPr/>
        <p:nvPr/>
      </p:nvGrpSpPr>
      <p:grpSpPr>
        <a:xfrm>
          <a:off x="0" y="0"/>
          <a:ext cx="0" cy="0"/>
          <a:chOff x="0" y="0"/>
          <a:chExt cx="0" cy="0"/>
        </a:xfrm>
      </p:grpSpPr>
      <p:sp>
        <p:nvSpPr>
          <p:cNvPr id="201" name="Google Shape;201;p11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1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4" name="Google Shape;204;p1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5" name="Google Shape;205;p1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3319245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color_background">
  <p:cSld name="1_color_background">
    <p:bg>
      <p:bgPr>
        <a:solidFill>
          <a:srgbClr val="0088B7"/>
        </a:solidFill>
        <a:effectLst/>
      </p:bgPr>
    </p:bg>
    <p:spTree>
      <p:nvGrpSpPr>
        <p:cNvPr id="1" name="Shape 206"/>
        <p:cNvGrpSpPr/>
        <p:nvPr/>
      </p:nvGrpSpPr>
      <p:grpSpPr>
        <a:xfrm>
          <a:off x="0" y="0"/>
          <a:ext cx="0" cy="0"/>
          <a:chOff x="0" y="0"/>
          <a:chExt cx="0" cy="0"/>
        </a:xfrm>
      </p:grpSpPr>
      <p:sp>
        <p:nvSpPr>
          <p:cNvPr id="207" name="Google Shape;207;p113"/>
          <p:cNvSpPr txBox="1">
            <a:spLocks noGrp="1"/>
          </p:cNvSpPr>
          <p:nvPr>
            <p:ph type="title"/>
          </p:nvPr>
        </p:nvSpPr>
        <p:spPr>
          <a:xfrm>
            <a:off x="609602" y="4467097"/>
            <a:ext cx="11059800" cy="1162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4800"/>
              <a:buFont typeface="Calibri"/>
              <a:buNone/>
              <a:defRPr sz="4800" b="1">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13"/>
          <p:cNvSpPr txBox="1">
            <a:spLocks noGrp="1"/>
          </p:cNvSpPr>
          <p:nvPr>
            <p:ph type="body" idx="1"/>
          </p:nvPr>
        </p:nvSpPr>
        <p:spPr>
          <a:xfrm>
            <a:off x="609601" y="5900928"/>
            <a:ext cx="10363200" cy="568200"/>
          </a:xfrm>
          <a:prstGeom prst="rect">
            <a:avLst/>
          </a:prstGeom>
          <a:noFill/>
          <a:ln>
            <a:noFill/>
          </a:ln>
        </p:spPr>
        <p:txBody>
          <a:bodyPr spcFirstLastPara="1" wrap="square" lIns="91425" tIns="45700" rIns="91425" bIns="45700" anchor="b" anchorCtr="0">
            <a:normAutofit/>
          </a:bodyPr>
          <a:lstStyle>
            <a:lvl1pPr marL="457200" lvl="0" indent="-228600" algn="l">
              <a:lnSpc>
                <a:spcPct val="109973"/>
              </a:lnSpc>
              <a:spcBef>
                <a:spcPts val="1000"/>
              </a:spcBef>
              <a:spcAft>
                <a:spcPts val="0"/>
              </a:spcAft>
              <a:buClr>
                <a:schemeClr val="lt2"/>
              </a:buClr>
              <a:buSzPts val="2667"/>
              <a:buNone/>
              <a:defRPr sz="2667">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400"/>
              <a:buNone/>
              <a:defRPr sz="2400">
                <a:solidFill>
                  <a:srgbClr val="888888"/>
                </a:solidFill>
              </a:defRPr>
            </a:lvl2pPr>
            <a:lvl3pPr marL="1371600" lvl="2" indent="-228600" algn="l">
              <a:lnSpc>
                <a:spcPct val="90000"/>
              </a:lnSpc>
              <a:spcBef>
                <a:spcPts val="500"/>
              </a:spcBef>
              <a:spcAft>
                <a:spcPts val="0"/>
              </a:spcAft>
              <a:buClr>
                <a:srgbClr val="888888"/>
              </a:buClr>
              <a:buSzPts val="2133"/>
              <a:buNone/>
              <a:defRPr sz="2133">
                <a:solidFill>
                  <a:srgbClr val="888888"/>
                </a:solidFill>
              </a:defRPr>
            </a:lvl3pPr>
            <a:lvl4pPr marL="1828800" lvl="3" indent="-228600" algn="l">
              <a:lnSpc>
                <a:spcPct val="90000"/>
              </a:lnSpc>
              <a:spcBef>
                <a:spcPts val="500"/>
              </a:spcBef>
              <a:spcAft>
                <a:spcPts val="0"/>
              </a:spcAft>
              <a:buClr>
                <a:srgbClr val="888888"/>
              </a:buClr>
              <a:buSzPts val="1867"/>
              <a:buNone/>
              <a:defRPr sz="1867">
                <a:solidFill>
                  <a:srgbClr val="888888"/>
                </a:solidFill>
              </a:defRPr>
            </a:lvl4pPr>
            <a:lvl5pPr marL="2286000" lvl="4" indent="-228600" algn="l">
              <a:lnSpc>
                <a:spcPct val="90000"/>
              </a:lnSpc>
              <a:spcBef>
                <a:spcPts val="500"/>
              </a:spcBef>
              <a:spcAft>
                <a:spcPts val="0"/>
              </a:spcAft>
              <a:buClr>
                <a:srgbClr val="888888"/>
              </a:buClr>
              <a:buSzPts val="1867"/>
              <a:buNone/>
              <a:defRPr sz="1867">
                <a:solidFill>
                  <a:srgbClr val="888888"/>
                </a:solidFill>
              </a:defRPr>
            </a:lvl5pPr>
            <a:lvl6pPr marL="2743200" lvl="5" indent="-228600" algn="l">
              <a:lnSpc>
                <a:spcPct val="90000"/>
              </a:lnSpc>
              <a:spcBef>
                <a:spcPts val="500"/>
              </a:spcBef>
              <a:spcAft>
                <a:spcPts val="0"/>
              </a:spcAft>
              <a:buClr>
                <a:srgbClr val="888888"/>
              </a:buClr>
              <a:buSzPts val="1867"/>
              <a:buNone/>
              <a:defRPr sz="1867">
                <a:solidFill>
                  <a:srgbClr val="888888"/>
                </a:solidFill>
              </a:defRPr>
            </a:lvl6pPr>
            <a:lvl7pPr marL="3200400" lvl="6" indent="-228600" algn="l">
              <a:lnSpc>
                <a:spcPct val="90000"/>
              </a:lnSpc>
              <a:spcBef>
                <a:spcPts val="500"/>
              </a:spcBef>
              <a:spcAft>
                <a:spcPts val="0"/>
              </a:spcAft>
              <a:buClr>
                <a:srgbClr val="888888"/>
              </a:buClr>
              <a:buSzPts val="1867"/>
              <a:buNone/>
              <a:defRPr sz="1867">
                <a:solidFill>
                  <a:srgbClr val="888888"/>
                </a:solidFill>
              </a:defRPr>
            </a:lvl7pPr>
            <a:lvl8pPr marL="3657600" lvl="7" indent="-228600" algn="l">
              <a:lnSpc>
                <a:spcPct val="90000"/>
              </a:lnSpc>
              <a:spcBef>
                <a:spcPts val="500"/>
              </a:spcBef>
              <a:spcAft>
                <a:spcPts val="0"/>
              </a:spcAft>
              <a:buClr>
                <a:srgbClr val="888888"/>
              </a:buClr>
              <a:buSzPts val="1867"/>
              <a:buNone/>
              <a:defRPr sz="1867">
                <a:solidFill>
                  <a:srgbClr val="888888"/>
                </a:solidFill>
              </a:defRPr>
            </a:lvl8pPr>
            <a:lvl9pPr marL="4114800" lvl="8" indent="-228600" algn="l">
              <a:lnSpc>
                <a:spcPct val="90000"/>
              </a:lnSpc>
              <a:spcBef>
                <a:spcPts val="500"/>
              </a:spcBef>
              <a:spcAft>
                <a:spcPts val="0"/>
              </a:spcAft>
              <a:buClr>
                <a:srgbClr val="888888"/>
              </a:buClr>
              <a:buSzPts val="1867"/>
              <a:buNone/>
              <a:defRPr sz="1867">
                <a:solidFill>
                  <a:srgbClr val="888888"/>
                </a:solidFill>
              </a:defRPr>
            </a:lvl9pPr>
          </a:lstStyle>
          <a:p>
            <a:endParaRPr/>
          </a:p>
        </p:txBody>
      </p:sp>
      <p:sp>
        <p:nvSpPr>
          <p:cNvPr id="209" name="Google Shape;209;p113"/>
          <p:cNvSpPr txBox="1"/>
          <p:nvPr/>
        </p:nvSpPr>
        <p:spPr>
          <a:xfrm>
            <a:off x="10895408" y="6321705"/>
            <a:ext cx="11544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chemeClr val="lt2"/>
                </a:solidFill>
                <a:latin typeface="Calibri"/>
                <a:ea typeface="Calibri"/>
                <a:cs typeface="Calibri"/>
                <a:sym typeface="Calibri"/>
              </a:rPr>
              <a:t>‹#›</a:t>
            </a:fld>
            <a:endParaRPr sz="2400" b="0" i="0" u="none" strike="noStrike" cap="none" dirty="0">
              <a:solidFill>
                <a:schemeClr val="lt2"/>
              </a:solidFill>
              <a:latin typeface="Calibri"/>
              <a:ea typeface="Calibri"/>
              <a:cs typeface="Calibri"/>
              <a:sym typeface="Calibri"/>
            </a:endParaRPr>
          </a:p>
        </p:txBody>
      </p:sp>
      <p:sp>
        <p:nvSpPr>
          <p:cNvPr id="210" name="Google Shape;210;p113"/>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2"/>
                </a:solidFill>
              </a:defRPr>
            </a:lvl1pPr>
            <a:lvl2pPr lvl="1">
              <a:buNone/>
              <a:defRPr sz="1300">
                <a:solidFill>
                  <a:schemeClr val="lt2"/>
                </a:solidFill>
              </a:defRPr>
            </a:lvl2pPr>
            <a:lvl3pPr lvl="2">
              <a:buNone/>
              <a:defRPr sz="1300">
                <a:solidFill>
                  <a:schemeClr val="lt2"/>
                </a:solidFill>
              </a:defRPr>
            </a:lvl3pPr>
            <a:lvl4pPr lvl="3">
              <a:buNone/>
              <a:defRPr sz="1300">
                <a:solidFill>
                  <a:schemeClr val="lt2"/>
                </a:solidFill>
              </a:defRPr>
            </a:lvl4pPr>
            <a:lvl5pPr lvl="4">
              <a:buNone/>
              <a:defRPr sz="1300">
                <a:solidFill>
                  <a:schemeClr val="lt2"/>
                </a:solidFill>
              </a:defRPr>
            </a:lvl5pPr>
            <a:lvl6pPr lvl="5">
              <a:buNone/>
              <a:defRPr sz="1300">
                <a:solidFill>
                  <a:schemeClr val="lt2"/>
                </a:solidFill>
              </a:defRPr>
            </a:lvl6pPr>
            <a:lvl7pPr lvl="6">
              <a:buNone/>
              <a:defRPr sz="1300">
                <a:solidFill>
                  <a:schemeClr val="lt2"/>
                </a:solidFill>
              </a:defRPr>
            </a:lvl7pPr>
            <a:lvl8pPr lvl="7">
              <a:buNone/>
              <a:defRPr sz="1300">
                <a:solidFill>
                  <a:schemeClr val="lt2"/>
                </a:solidFill>
              </a:defRPr>
            </a:lvl8pPr>
            <a:lvl9pPr lvl="8">
              <a:buNone/>
              <a:defRPr sz="1300">
                <a:solidFill>
                  <a:schemeClr val="lt2"/>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5571730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98381922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4_Data Slide (for content heavy tables and charts)">
    <p:spTree>
      <p:nvGrpSpPr>
        <p:cNvPr id="1" name="Shape 214"/>
        <p:cNvGrpSpPr/>
        <p:nvPr/>
      </p:nvGrpSpPr>
      <p:grpSpPr>
        <a:xfrm>
          <a:off x="0" y="0"/>
          <a:ext cx="0" cy="0"/>
          <a:chOff x="0" y="0"/>
          <a:chExt cx="0" cy="0"/>
        </a:xfrm>
      </p:grpSpPr>
      <p:sp>
        <p:nvSpPr>
          <p:cNvPr id="215" name="Google Shape;215;gbca6048f56_1_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216" name="Google Shape;216;gbca6048f56_1_2"/>
          <p:cNvSpPr txBox="1">
            <a:spLocks noGrp="1"/>
          </p:cNvSpPr>
          <p:nvPr>
            <p:ph type="body" idx="1"/>
          </p:nvPr>
        </p:nvSpPr>
        <p:spPr>
          <a:xfrm>
            <a:off x="609600" y="1545167"/>
            <a:ext cx="10972800" cy="4455584"/>
          </a:xfrm>
          <a:prstGeom prst="rect">
            <a:avLst/>
          </a:prstGeom>
          <a:noFill/>
          <a:ln>
            <a:noFill/>
          </a:ln>
        </p:spPr>
        <p:txBody>
          <a:bodyPr spcFirstLastPara="1" wrap="square" lIns="91425" tIns="45700" rIns="91425" bIns="45700" anchor="t" anchorCtr="0">
            <a:noAutofit/>
          </a:bodyPr>
          <a:lstStyle>
            <a:lvl1pPr marL="457200" lvl="0" indent="-397954" algn="l">
              <a:lnSpc>
                <a:spcPct val="100000"/>
              </a:lnSpc>
              <a:spcBef>
                <a:spcPts val="533"/>
              </a:spcBef>
              <a:spcAft>
                <a:spcPts val="0"/>
              </a:spcAft>
              <a:buClr>
                <a:srgbClr val="0088B7"/>
              </a:buClr>
              <a:buSzPts val="2667"/>
              <a:buFont typeface="Noto Sans Symbols"/>
              <a:buChar char="▪"/>
              <a:defRPr sz="2667">
                <a:solidFill>
                  <a:srgbClr val="00213D"/>
                </a:solidFill>
              </a:defRPr>
            </a:lvl1pPr>
            <a:lvl2pPr marL="914400" lvl="1" indent="-397954" algn="l">
              <a:lnSpc>
                <a:spcPct val="100000"/>
              </a:lnSpc>
              <a:spcBef>
                <a:spcPts val="533"/>
              </a:spcBef>
              <a:spcAft>
                <a:spcPts val="0"/>
              </a:spcAft>
              <a:buClr>
                <a:srgbClr val="3D6C2A"/>
              </a:buClr>
              <a:buSzPts val="2667"/>
              <a:buChar char="–"/>
              <a:defRPr sz="2667">
                <a:solidFill>
                  <a:srgbClr val="00213D"/>
                </a:solidFill>
              </a:defRPr>
            </a:lvl2pPr>
            <a:lvl3pPr marL="1371600" lvl="2" indent="-397954" algn="l">
              <a:lnSpc>
                <a:spcPct val="100000"/>
              </a:lnSpc>
              <a:spcBef>
                <a:spcPts val="533"/>
              </a:spcBef>
              <a:spcAft>
                <a:spcPts val="0"/>
              </a:spcAft>
              <a:buClr>
                <a:srgbClr val="7A003C"/>
              </a:buClr>
              <a:buSzPts val="2667"/>
              <a:buChar char="•"/>
              <a:defRPr sz="2667">
                <a:solidFill>
                  <a:srgbClr val="00213D"/>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17" name="Google Shape;217;gbca6048f56_1_2"/>
          <p:cNvPicPr preferRelativeResize="0"/>
          <p:nvPr/>
        </p:nvPicPr>
        <p:blipFill rotWithShape="1">
          <a:blip r:embed="rId2">
            <a:alphaModFix/>
          </a:blip>
          <a:srcRect t="87829" b="-3988"/>
          <a:stretch/>
        </p:blipFill>
        <p:spPr>
          <a:xfrm>
            <a:off x="0" y="6685201"/>
            <a:ext cx="12192000" cy="230399"/>
          </a:xfrm>
          <a:prstGeom prst="rect">
            <a:avLst/>
          </a:prstGeom>
          <a:noFill/>
          <a:ln>
            <a:noFill/>
          </a:ln>
        </p:spPr>
      </p:pic>
      <p:sp>
        <p:nvSpPr>
          <p:cNvPr id="6" name="Slide Number Placeholder 2">
            <a:extLst>
              <a:ext uri="{FF2B5EF4-FFF2-40B4-BE49-F238E27FC236}">
                <a16:creationId xmlns:a16="http://schemas.microsoft.com/office/drawing/2014/main" id="{E807586A-42C1-4FAF-BEF4-9DDE5F1B8AA4}"/>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363779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5_Data Slide (for content heavy tables and charts)">
    <p:spTree>
      <p:nvGrpSpPr>
        <p:cNvPr id="1" name="Shape 219"/>
        <p:cNvGrpSpPr/>
        <p:nvPr/>
      </p:nvGrpSpPr>
      <p:grpSpPr>
        <a:xfrm>
          <a:off x="0" y="0"/>
          <a:ext cx="0" cy="0"/>
          <a:chOff x="0" y="0"/>
          <a:chExt cx="0" cy="0"/>
        </a:xfrm>
      </p:grpSpPr>
      <p:sp>
        <p:nvSpPr>
          <p:cNvPr id="220" name="Google Shape;220;gbca6048f56_1_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221" name="Google Shape;221;gbca6048f56_1_7"/>
          <p:cNvSpPr txBox="1">
            <a:spLocks noGrp="1"/>
          </p:cNvSpPr>
          <p:nvPr>
            <p:ph type="body" idx="1"/>
          </p:nvPr>
        </p:nvSpPr>
        <p:spPr>
          <a:xfrm>
            <a:off x="609600" y="1545167"/>
            <a:ext cx="10972800" cy="4455584"/>
          </a:xfrm>
          <a:prstGeom prst="rect">
            <a:avLst/>
          </a:prstGeom>
          <a:noFill/>
          <a:ln>
            <a:noFill/>
          </a:ln>
        </p:spPr>
        <p:txBody>
          <a:bodyPr spcFirstLastPara="1" wrap="square" lIns="91425" tIns="45700" rIns="91425" bIns="45700" anchor="t" anchorCtr="0">
            <a:noAutofit/>
          </a:bodyPr>
          <a:lstStyle>
            <a:lvl1pPr marL="457200" lvl="0" indent="-397954" algn="l">
              <a:lnSpc>
                <a:spcPct val="100000"/>
              </a:lnSpc>
              <a:spcBef>
                <a:spcPts val="533"/>
              </a:spcBef>
              <a:spcAft>
                <a:spcPts val="0"/>
              </a:spcAft>
              <a:buClr>
                <a:srgbClr val="0088B7"/>
              </a:buClr>
              <a:buSzPts val="2667"/>
              <a:buFont typeface="Noto Sans Symbols"/>
              <a:buChar char="▪"/>
              <a:defRPr sz="2667">
                <a:solidFill>
                  <a:srgbClr val="00213D"/>
                </a:solidFill>
              </a:defRPr>
            </a:lvl1pPr>
            <a:lvl2pPr marL="914400" lvl="1" indent="-397954" algn="l">
              <a:lnSpc>
                <a:spcPct val="100000"/>
              </a:lnSpc>
              <a:spcBef>
                <a:spcPts val="533"/>
              </a:spcBef>
              <a:spcAft>
                <a:spcPts val="0"/>
              </a:spcAft>
              <a:buClr>
                <a:srgbClr val="3D6C2A"/>
              </a:buClr>
              <a:buSzPts val="2667"/>
              <a:buChar char="–"/>
              <a:defRPr sz="2667">
                <a:solidFill>
                  <a:srgbClr val="00213D"/>
                </a:solidFill>
              </a:defRPr>
            </a:lvl2pPr>
            <a:lvl3pPr marL="1371600" lvl="2" indent="-397954" algn="l">
              <a:lnSpc>
                <a:spcPct val="100000"/>
              </a:lnSpc>
              <a:spcBef>
                <a:spcPts val="533"/>
              </a:spcBef>
              <a:spcAft>
                <a:spcPts val="0"/>
              </a:spcAft>
              <a:buClr>
                <a:srgbClr val="7A003C"/>
              </a:buClr>
              <a:buSzPts val="2667"/>
              <a:buChar char="•"/>
              <a:defRPr sz="2667">
                <a:solidFill>
                  <a:srgbClr val="00213D"/>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22" name="Google Shape;222;gbca6048f56_1_7"/>
          <p:cNvPicPr preferRelativeResize="0"/>
          <p:nvPr/>
        </p:nvPicPr>
        <p:blipFill rotWithShape="1">
          <a:blip r:embed="rId2">
            <a:alphaModFix/>
          </a:blip>
          <a:srcRect t="87829" b="-3988"/>
          <a:stretch/>
        </p:blipFill>
        <p:spPr>
          <a:xfrm>
            <a:off x="0" y="6685201"/>
            <a:ext cx="12192000" cy="230399"/>
          </a:xfrm>
          <a:prstGeom prst="rect">
            <a:avLst/>
          </a:prstGeom>
          <a:noFill/>
          <a:ln>
            <a:noFill/>
          </a:ln>
        </p:spPr>
      </p:pic>
      <p:sp>
        <p:nvSpPr>
          <p:cNvPr id="223" name="Google Shape;223;gbca6048f56_1_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rgbClr val="00213D"/>
                </a:solidFill>
              </a:defRPr>
            </a:lvl1pPr>
            <a:lvl2pPr lvl="1">
              <a:buNone/>
              <a:defRPr>
                <a:solidFill>
                  <a:srgbClr val="00213D"/>
                </a:solidFill>
              </a:defRPr>
            </a:lvl2pPr>
            <a:lvl3pPr lvl="2">
              <a:buNone/>
              <a:defRPr>
                <a:solidFill>
                  <a:srgbClr val="00213D"/>
                </a:solidFill>
              </a:defRPr>
            </a:lvl3pPr>
            <a:lvl4pPr lvl="3">
              <a:buNone/>
              <a:defRPr>
                <a:solidFill>
                  <a:srgbClr val="00213D"/>
                </a:solidFill>
              </a:defRPr>
            </a:lvl4pPr>
            <a:lvl5pPr lvl="4">
              <a:buNone/>
              <a:defRPr>
                <a:solidFill>
                  <a:srgbClr val="00213D"/>
                </a:solidFill>
              </a:defRPr>
            </a:lvl5pPr>
            <a:lvl6pPr lvl="5">
              <a:buNone/>
              <a:defRPr>
                <a:solidFill>
                  <a:srgbClr val="00213D"/>
                </a:solidFill>
              </a:defRPr>
            </a:lvl6pPr>
            <a:lvl7pPr lvl="6">
              <a:buNone/>
              <a:defRPr>
                <a:solidFill>
                  <a:srgbClr val="00213D"/>
                </a:solidFill>
              </a:defRPr>
            </a:lvl7pPr>
            <a:lvl8pPr lvl="7">
              <a:buNone/>
              <a:defRPr>
                <a:solidFill>
                  <a:srgbClr val="00213D"/>
                </a:solidFill>
              </a:defRPr>
            </a:lvl8pPr>
            <a:lvl9pPr lvl="8">
              <a:buNone/>
              <a:defRPr>
                <a:solidFill>
                  <a:srgbClr val="00213D"/>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3383170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_CSELS">
  <p:cSld name="TITLE_CSELS">
    <p:bg>
      <p:bgPr>
        <a:solidFill>
          <a:schemeClr val="lt2"/>
        </a:solidFill>
        <a:effectLst/>
      </p:bgPr>
    </p:bg>
    <p:spTree>
      <p:nvGrpSpPr>
        <p:cNvPr id="1" name="Shape 224"/>
        <p:cNvGrpSpPr/>
        <p:nvPr/>
      </p:nvGrpSpPr>
      <p:grpSpPr>
        <a:xfrm>
          <a:off x="0" y="0"/>
          <a:ext cx="0" cy="0"/>
          <a:chOff x="0" y="0"/>
          <a:chExt cx="0" cy="0"/>
        </a:xfrm>
      </p:grpSpPr>
      <p:pic>
        <p:nvPicPr>
          <p:cNvPr id="225" name="Google Shape;225;gbca6048f56_1_12"/>
          <p:cNvPicPr preferRelativeResize="0"/>
          <p:nvPr/>
        </p:nvPicPr>
        <p:blipFill rotWithShape="1">
          <a:blip r:embed="rId2">
            <a:alphaModFix/>
          </a:blip>
          <a:srcRect b="14190"/>
          <a:stretch/>
        </p:blipFill>
        <p:spPr>
          <a:xfrm>
            <a:off x="0" y="-4314"/>
            <a:ext cx="12192000" cy="1223515"/>
          </a:xfrm>
          <a:prstGeom prst="rect">
            <a:avLst/>
          </a:prstGeom>
          <a:noFill/>
          <a:ln>
            <a:noFill/>
          </a:ln>
        </p:spPr>
      </p:pic>
      <p:sp>
        <p:nvSpPr>
          <p:cNvPr id="226" name="Google Shape;226;gbca6048f56_1_12"/>
          <p:cNvSpPr txBox="1">
            <a:spLocks noGrp="1"/>
          </p:cNvSpPr>
          <p:nvPr>
            <p:ph type="title"/>
          </p:nvPr>
        </p:nvSpPr>
        <p:spPr>
          <a:xfrm>
            <a:off x="609600" y="1386071"/>
            <a:ext cx="10972800" cy="1155779"/>
          </a:xfrm>
          <a:prstGeom prst="rect">
            <a:avLst/>
          </a:prstGeom>
          <a:noFill/>
          <a:ln>
            <a:noFill/>
          </a:ln>
        </p:spPr>
        <p:txBody>
          <a:bodyPr spcFirstLastPara="1" wrap="square" lIns="91425" tIns="45700" rIns="91425" bIns="45700" anchor="t"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227" name="Google Shape;227;gbca6048f56_1_12"/>
          <p:cNvSpPr txBox="1">
            <a:spLocks noGrp="1"/>
          </p:cNvSpPr>
          <p:nvPr>
            <p:ph type="subTitle" idx="1"/>
          </p:nvPr>
        </p:nvSpPr>
        <p:spPr>
          <a:xfrm>
            <a:off x="609600" y="2859349"/>
            <a:ext cx="8534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533"/>
              </a:spcBef>
              <a:spcAft>
                <a:spcPts val="0"/>
              </a:spcAft>
              <a:buClr>
                <a:srgbClr val="00213D"/>
              </a:buClr>
              <a:buSzPts val="2667"/>
              <a:buNone/>
              <a:defRPr sz="2667" b="1">
                <a:solidFill>
                  <a:srgbClr val="00213D"/>
                </a:solidFill>
                <a:latin typeface="Calibri"/>
                <a:ea typeface="Calibri"/>
                <a:cs typeface="Calibri"/>
                <a:sym typeface="Calibri"/>
              </a:defRPr>
            </a:lvl1pPr>
            <a:lvl2pPr lvl="1" algn="ctr">
              <a:lnSpc>
                <a:spcPct val="100000"/>
              </a:lnSpc>
              <a:spcBef>
                <a:spcPts val="747"/>
              </a:spcBef>
              <a:spcAft>
                <a:spcPts val="0"/>
              </a:spcAft>
              <a:buClr>
                <a:srgbClr val="8898E5"/>
              </a:buClr>
              <a:buSzPts val="3733"/>
              <a:buNone/>
              <a:defRPr>
                <a:solidFill>
                  <a:srgbClr val="8898E5"/>
                </a:solidFill>
              </a:defRPr>
            </a:lvl2pPr>
            <a:lvl3pPr lvl="2" algn="ctr">
              <a:lnSpc>
                <a:spcPct val="100000"/>
              </a:lnSpc>
              <a:spcBef>
                <a:spcPts val="640"/>
              </a:spcBef>
              <a:spcAft>
                <a:spcPts val="0"/>
              </a:spcAft>
              <a:buClr>
                <a:srgbClr val="8898E5"/>
              </a:buClr>
              <a:buSzPts val="3200"/>
              <a:buNone/>
              <a:defRPr>
                <a:solidFill>
                  <a:srgbClr val="8898E5"/>
                </a:solidFill>
              </a:defRPr>
            </a:lvl3pPr>
            <a:lvl4pPr lvl="3" algn="ctr">
              <a:lnSpc>
                <a:spcPct val="100000"/>
              </a:lnSpc>
              <a:spcBef>
                <a:spcPts val="533"/>
              </a:spcBef>
              <a:spcAft>
                <a:spcPts val="0"/>
              </a:spcAft>
              <a:buClr>
                <a:srgbClr val="8898E5"/>
              </a:buClr>
              <a:buSzPts val="2667"/>
              <a:buNone/>
              <a:defRPr>
                <a:solidFill>
                  <a:srgbClr val="8898E5"/>
                </a:solidFill>
              </a:defRPr>
            </a:lvl4pPr>
            <a:lvl5pPr lvl="4" algn="ctr">
              <a:lnSpc>
                <a:spcPct val="100000"/>
              </a:lnSpc>
              <a:spcBef>
                <a:spcPts val="533"/>
              </a:spcBef>
              <a:spcAft>
                <a:spcPts val="0"/>
              </a:spcAft>
              <a:buClr>
                <a:srgbClr val="8898E5"/>
              </a:buClr>
              <a:buSzPts val="2667"/>
              <a:buNone/>
              <a:defRPr>
                <a:solidFill>
                  <a:srgbClr val="8898E5"/>
                </a:solidFill>
              </a:defRPr>
            </a:lvl5pPr>
            <a:lvl6pPr lvl="5" algn="ctr">
              <a:lnSpc>
                <a:spcPct val="100000"/>
              </a:lnSpc>
              <a:spcBef>
                <a:spcPts val="533"/>
              </a:spcBef>
              <a:spcAft>
                <a:spcPts val="0"/>
              </a:spcAft>
              <a:buClr>
                <a:srgbClr val="8898E5"/>
              </a:buClr>
              <a:buSzPts val="2667"/>
              <a:buNone/>
              <a:defRPr>
                <a:solidFill>
                  <a:srgbClr val="8898E5"/>
                </a:solidFill>
              </a:defRPr>
            </a:lvl6pPr>
            <a:lvl7pPr lvl="6" algn="ctr">
              <a:lnSpc>
                <a:spcPct val="100000"/>
              </a:lnSpc>
              <a:spcBef>
                <a:spcPts val="533"/>
              </a:spcBef>
              <a:spcAft>
                <a:spcPts val="0"/>
              </a:spcAft>
              <a:buClr>
                <a:srgbClr val="8898E5"/>
              </a:buClr>
              <a:buSzPts val="2667"/>
              <a:buNone/>
              <a:defRPr>
                <a:solidFill>
                  <a:srgbClr val="8898E5"/>
                </a:solidFill>
              </a:defRPr>
            </a:lvl7pPr>
            <a:lvl8pPr lvl="7" algn="ctr">
              <a:lnSpc>
                <a:spcPct val="100000"/>
              </a:lnSpc>
              <a:spcBef>
                <a:spcPts val="533"/>
              </a:spcBef>
              <a:spcAft>
                <a:spcPts val="0"/>
              </a:spcAft>
              <a:buClr>
                <a:srgbClr val="8898E5"/>
              </a:buClr>
              <a:buSzPts val="2667"/>
              <a:buNone/>
              <a:defRPr>
                <a:solidFill>
                  <a:srgbClr val="8898E5"/>
                </a:solidFill>
              </a:defRPr>
            </a:lvl8pPr>
            <a:lvl9pPr lvl="8" algn="ctr">
              <a:lnSpc>
                <a:spcPct val="100000"/>
              </a:lnSpc>
              <a:spcBef>
                <a:spcPts val="533"/>
              </a:spcBef>
              <a:spcAft>
                <a:spcPts val="0"/>
              </a:spcAft>
              <a:buClr>
                <a:srgbClr val="8898E5"/>
              </a:buClr>
              <a:buSzPts val="2667"/>
              <a:buNone/>
              <a:defRPr>
                <a:solidFill>
                  <a:srgbClr val="8898E5"/>
                </a:solidFill>
              </a:defRPr>
            </a:lvl9pPr>
          </a:lstStyle>
          <a:p>
            <a:endParaRPr/>
          </a:p>
        </p:txBody>
      </p:sp>
      <p:sp>
        <p:nvSpPr>
          <p:cNvPr id="228" name="Google Shape;228;gbca6048f56_1_12"/>
          <p:cNvSpPr txBox="1">
            <a:spLocks noGrp="1"/>
          </p:cNvSpPr>
          <p:nvPr>
            <p:ph type="body" idx="2"/>
          </p:nvPr>
        </p:nvSpPr>
        <p:spPr>
          <a:xfrm>
            <a:off x="609600" y="3946019"/>
            <a:ext cx="8534400" cy="1295400"/>
          </a:xfrm>
          <a:prstGeom prst="rect">
            <a:avLst/>
          </a:prstGeom>
          <a:noFill/>
          <a:ln>
            <a:noFill/>
          </a:ln>
        </p:spPr>
        <p:txBody>
          <a:bodyPr spcFirstLastPara="1" wrap="square" lIns="91425" tIns="45700" rIns="91425" bIns="45700" anchor="t" anchorCtr="0">
            <a:noAutofit/>
          </a:bodyPr>
          <a:lstStyle>
            <a:lvl1pPr marL="457200" lvl="0" indent="-228600" algn="l">
              <a:lnSpc>
                <a:spcPct val="111125"/>
              </a:lnSpc>
              <a:spcBef>
                <a:spcPts val="480"/>
              </a:spcBef>
              <a:spcAft>
                <a:spcPts val="0"/>
              </a:spcAft>
              <a:buClr>
                <a:srgbClr val="00213D"/>
              </a:buClr>
              <a:buSzPts val="2400"/>
              <a:buNone/>
              <a:defRPr sz="2400">
                <a:solidFill>
                  <a:srgbClr val="00213D"/>
                </a:solidFill>
                <a:latin typeface="Calibri"/>
                <a:ea typeface="Calibri"/>
                <a:cs typeface="Calibri"/>
                <a:sym typeface="Calibri"/>
              </a:defRPr>
            </a:lvl1pPr>
            <a:lvl2pPr marL="914400" lvl="1" indent="-465645" algn="ctr">
              <a:lnSpc>
                <a:spcPct val="100000"/>
              </a:lnSpc>
              <a:spcBef>
                <a:spcPts val="747"/>
              </a:spcBef>
              <a:spcAft>
                <a:spcPts val="0"/>
              </a:spcAft>
              <a:buClr>
                <a:schemeClr val="dk2"/>
              </a:buClr>
              <a:buSzPts val="3733"/>
              <a:buChar char="–"/>
              <a:defRPr>
                <a:solidFill>
                  <a:schemeClr val="dk2"/>
                </a:solidFill>
              </a:defRPr>
            </a:lvl2pPr>
            <a:lvl3pPr marL="1371600" lvl="2" indent="-431800" algn="ctr">
              <a:lnSpc>
                <a:spcPct val="100000"/>
              </a:lnSpc>
              <a:spcBef>
                <a:spcPts val="640"/>
              </a:spcBef>
              <a:spcAft>
                <a:spcPts val="0"/>
              </a:spcAft>
              <a:buClr>
                <a:schemeClr val="dk2"/>
              </a:buClr>
              <a:buSzPts val="3200"/>
              <a:buChar char="•"/>
              <a:defRPr>
                <a:solidFill>
                  <a:schemeClr val="dk2"/>
                </a:solidFill>
              </a:defRPr>
            </a:lvl3pPr>
            <a:lvl4pPr marL="1828800" lvl="3" indent="-397954" algn="ctr">
              <a:lnSpc>
                <a:spcPct val="100000"/>
              </a:lnSpc>
              <a:spcBef>
                <a:spcPts val="533"/>
              </a:spcBef>
              <a:spcAft>
                <a:spcPts val="0"/>
              </a:spcAft>
              <a:buClr>
                <a:schemeClr val="dk2"/>
              </a:buClr>
              <a:buSzPts val="2667"/>
              <a:buChar char="–"/>
              <a:defRPr>
                <a:solidFill>
                  <a:schemeClr val="dk2"/>
                </a:solidFill>
              </a:defRPr>
            </a:lvl4pPr>
            <a:lvl5pPr marL="2286000" lvl="4" indent="-397954" algn="ctr">
              <a:lnSpc>
                <a:spcPct val="100000"/>
              </a:lnSpc>
              <a:spcBef>
                <a:spcPts val="533"/>
              </a:spcBef>
              <a:spcAft>
                <a:spcPts val="0"/>
              </a:spcAft>
              <a:buClr>
                <a:schemeClr val="dk2"/>
              </a:buClr>
              <a:buSzPts val="2667"/>
              <a:buChar char="»"/>
              <a:defRPr>
                <a:solidFill>
                  <a:schemeClr val="dk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9" name="Google Shape;229;gbca6048f56_1_12"/>
          <p:cNvSpPr txBox="1"/>
          <p:nvPr/>
        </p:nvSpPr>
        <p:spPr>
          <a:xfrm>
            <a:off x="609600" y="224573"/>
            <a:ext cx="920410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F2F2F2"/>
                </a:solidFill>
                <a:latin typeface="Calibri"/>
                <a:ea typeface="Calibri"/>
                <a:cs typeface="Calibri"/>
                <a:sym typeface="Calibri"/>
              </a:rPr>
              <a:t>Center for Surveillance, Epidemiology, and Laboratory Services</a:t>
            </a:r>
            <a:endParaRPr sz="1400" b="0" i="0" u="none" strike="noStrike" cap="none" dirty="0">
              <a:solidFill>
                <a:srgbClr val="000000"/>
              </a:solidFill>
              <a:latin typeface="Arial"/>
              <a:ea typeface="Arial"/>
              <a:cs typeface="Arial"/>
              <a:sym typeface="Arial"/>
            </a:endParaRPr>
          </a:p>
        </p:txBody>
      </p:sp>
      <p:sp>
        <p:nvSpPr>
          <p:cNvPr id="230" name="Google Shape;230;gbca6048f56_1_1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rgbClr val="00213D"/>
                </a:solidFill>
              </a:defRPr>
            </a:lvl1pPr>
            <a:lvl2pPr lvl="1">
              <a:buNone/>
              <a:defRPr>
                <a:solidFill>
                  <a:srgbClr val="00213D"/>
                </a:solidFill>
              </a:defRPr>
            </a:lvl2pPr>
            <a:lvl3pPr lvl="2">
              <a:buNone/>
              <a:defRPr>
                <a:solidFill>
                  <a:srgbClr val="00213D"/>
                </a:solidFill>
              </a:defRPr>
            </a:lvl3pPr>
            <a:lvl4pPr lvl="3">
              <a:buNone/>
              <a:defRPr>
                <a:solidFill>
                  <a:srgbClr val="00213D"/>
                </a:solidFill>
              </a:defRPr>
            </a:lvl4pPr>
            <a:lvl5pPr lvl="4">
              <a:buNone/>
              <a:defRPr>
                <a:solidFill>
                  <a:srgbClr val="00213D"/>
                </a:solidFill>
              </a:defRPr>
            </a:lvl5pPr>
            <a:lvl6pPr lvl="5">
              <a:buNone/>
              <a:defRPr>
                <a:solidFill>
                  <a:srgbClr val="00213D"/>
                </a:solidFill>
              </a:defRPr>
            </a:lvl6pPr>
            <a:lvl7pPr lvl="6">
              <a:buNone/>
              <a:defRPr>
                <a:solidFill>
                  <a:srgbClr val="00213D"/>
                </a:solidFill>
              </a:defRPr>
            </a:lvl7pPr>
            <a:lvl8pPr lvl="7">
              <a:buNone/>
              <a:defRPr>
                <a:solidFill>
                  <a:srgbClr val="00213D"/>
                </a:solidFill>
              </a:defRPr>
            </a:lvl8pPr>
            <a:lvl9pPr lvl="8">
              <a:buNone/>
              <a:defRPr>
                <a:solidFill>
                  <a:srgbClr val="00213D"/>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3548873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4_BULLETS/DATA_2sides">
  <p:cSld name="4_BULLETS/DATA_2sides">
    <p:spTree>
      <p:nvGrpSpPr>
        <p:cNvPr id="1" name="Shape 231"/>
        <p:cNvGrpSpPr/>
        <p:nvPr/>
      </p:nvGrpSpPr>
      <p:grpSpPr>
        <a:xfrm>
          <a:off x="0" y="0"/>
          <a:ext cx="0" cy="0"/>
          <a:chOff x="0" y="0"/>
          <a:chExt cx="0" cy="0"/>
        </a:xfrm>
      </p:grpSpPr>
      <p:sp>
        <p:nvSpPr>
          <p:cNvPr id="232" name="Google Shape;232;gbca6048f56_1_1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233" name="Google Shape;233;gbca6048f56_1_18"/>
          <p:cNvSpPr txBox="1">
            <a:spLocks noGrp="1"/>
          </p:cNvSpPr>
          <p:nvPr>
            <p:ph type="body" idx="1"/>
          </p:nvPr>
        </p:nvSpPr>
        <p:spPr>
          <a:xfrm>
            <a:off x="609601" y="1600201"/>
            <a:ext cx="5172892" cy="41910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4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a:lnSpc>
                <a:spcPct val="100000"/>
              </a:lnSpc>
              <a:spcBef>
                <a:spcPts val="533"/>
              </a:spcBef>
              <a:spcAft>
                <a:spcPts val="0"/>
              </a:spcAft>
              <a:buClr>
                <a:srgbClr val="005984"/>
              </a:buClr>
              <a:buSzPts val="2667"/>
              <a:buFont typeface="Arial"/>
              <a:buChar char="•"/>
              <a:defRPr sz="2667">
                <a:solidFill>
                  <a:srgbClr val="5F5F5F"/>
                </a:solidFill>
              </a:defRPr>
            </a:lvl2pPr>
            <a:lvl3pPr marL="1371600" lvl="2" indent="-381000" algn="l">
              <a:lnSpc>
                <a:spcPct val="100000"/>
              </a:lnSpc>
              <a:spcBef>
                <a:spcPts val="480"/>
              </a:spcBef>
              <a:spcAft>
                <a:spcPts val="0"/>
              </a:spcAft>
              <a:buClr>
                <a:srgbClr val="5F5F5F"/>
              </a:buClr>
              <a:buSzPts val="2400"/>
              <a:buFont typeface="Arial"/>
              <a:buChar char="•"/>
              <a:defRPr sz="2400">
                <a:solidFill>
                  <a:srgbClr val="5F5F5F"/>
                </a:solidFill>
              </a:defRPr>
            </a:lvl3pPr>
            <a:lvl4pPr marL="1828800" lvl="3" indent="-335280" algn="l">
              <a:lnSpc>
                <a:spcPct val="100000"/>
              </a:lnSpc>
              <a:spcBef>
                <a:spcPts val="480"/>
              </a:spcBef>
              <a:spcAft>
                <a:spcPts val="0"/>
              </a:spcAft>
              <a:buClr>
                <a:schemeClr val="lt1"/>
              </a:buClr>
              <a:buSzPts val="1680"/>
              <a:buFont typeface="Courier New"/>
              <a:buChar char="o"/>
              <a:defRPr sz="2400">
                <a:solidFill>
                  <a:schemeClr val="lt2"/>
                </a:solidFill>
              </a:defRPr>
            </a:lvl4pPr>
            <a:lvl5pPr marL="2286000" lvl="4" indent="-335279" algn="l">
              <a:lnSpc>
                <a:spcPct val="100000"/>
              </a:lnSpc>
              <a:spcBef>
                <a:spcPts val="480"/>
              </a:spcBef>
              <a:spcAft>
                <a:spcPts val="0"/>
              </a:spcAft>
              <a:buClr>
                <a:schemeClr val="lt1"/>
              </a:buClr>
              <a:buSzPts val="1680"/>
              <a:buFont typeface="Arial"/>
              <a:buChar char="•"/>
              <a:defRPr sz="2400">
                <a:solidFill>
                  <a:schemeClr val="lt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4" name="Google Shape;234;gbca6048f56_1_18"/>
          <p:cNvSpPr txBox="1">
            <a:spLocks noGrp="1"/>
          </p:cNvSpPr>
          <p:nvPr>
            <p:ph type="body" idx="2"/>
          </p:nvPr>
        </p:nvSpPr>
        <p:spPr>
          <a:xfrm>
            <a:off x="6409509" y="1600201"/>
            <a:ext cx="5172892" cy="41910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4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a:lnSpc>
                <a:spcPct val="100000"/>
              </a:lnSpc>
              <a:spcBef>
                <a:spcPts val="533"/>
              </a:spcBef>
              <a:spcAft>
                <a:spcPts val="0"/>
              </a:spcAft>
              <a:buClr>
                <a:srgbClr val="005984"/>
              </a:buClr>
              <a:buSzPts val="2667"/>
              <a:buFont typeface="Arial"/>
              <a:buChar char="•"/>
              <a:defRPr sz="2667">
                <a:solidFill>
                  <a:srgbClr val="5F5F5F"/>
                </a:solidFill>
              </a:defRPr>
            </a:lvl2pPr>
            <a:lvl3pPr marL="1371600" lvl="2" indent="-381000" algn="l">
              <a:lnSpc>
                <a:spcPct val="100000"/>
              </a:lnSpc>
              <a:spcBef>
                <a:spcPts val="480"/>
              </a:spcBef>
              <a:spcAft>
                <a:spcPts val="0"/>
              </a:spcAft>
              <a:buClr>
                <a:srgbClr val="5F5F5F"/>
              </a:buClr>
              <a:buSzPts val="2400"/>
              <a:buFont typeface="Arial"/>
              <a:buChar char="•"/>
              <a:defRPr sz="2400">
                <a:solidFill>
                  <a:srgbClr val="5F5F5F"/>
                </a:solidFill>
              </a:defRPr>
            </a:lvl3pPr>
            <a:lvl4pPr marL="1828800" lvl="3" indent="-335280" algn="l">
              <a:lnSpc>
                <a:spcPct val="100000"/>
              </a:lnSpc>
              <a:spcBef>
                <a:spcPts val="480"/>
              </a:spcBef>
              <a:spcAft>
                <a:spcPts val="0"/>
              </a:spcAft>
              <a:buClr>
                <a:schemeClr val="lt1"/>
              </a:buClr>
              <a:buSzPts val="1680"/>
              <a:buFont typeface="Courier New"/>
              <a:buChar char="o"/>
              <a:defRPr sz="2400">
                <a:solidFill>
                  <a:schemeClr val="lt2"/>
                </a:solidFill>
              </a:defRPr>
            </a:lvl4pPr>
            <a:lvl5pPr marL="2286000" lvl="4" indent="-335279" algn="l">
              <a:lnSpc>
                <a:spcPct val="100000"/>
              </a:lnSpc>
              <a:spcBef>
                <a:spcPts val="480"/>
              </a:spcBef>
              <a:spcAft>
                <a:spcPts val="0"/>
              </a:spcAft>
              <a:buClr>
                <a:schemeClr val="lt1"/>
              </a:buClr>
              <a:buSzPts val="1680"/>
              <a:buFont typeface="Arial"/>
              <a:buChar char="•"/>
              <a:defRPr sz="2400">
                <a:solidFill>
                  <a:schemeClr val="lt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35" name="Google Shape;235;gbca6048f56_1_18"/>
          <p:cNvPicPr preferRelativeResize="0"/>
          <p:nvPr/>
        </p:nvPicPr>
        <p:blipFill rotWithShape="1">
          <a:blip r:embed="rId2">
            <a:alphaModFix/>
          </a:blip>
          <a:srcRect t="87829" b="-3988"/>
          <a:stretch/>
        </p:blipFill>
        <p:spPr>
          <a:xfrm>
            <a:off x="0" y="6685201"/>
            <a:ext cx="12192000" cy="230399"/>
          </a:xfrm>
          <a:prstGeom prst="rect">
            <a:avLst/>
          </a:prstGeom>
          <a:noFill/>
          <a:ln>
            <a:noFill/>
          </a:ln>
        </p:spPr>
      </p:pic>
      <p:sp>
        <p:nvSpPr>
          <p:cNvPr id="236" name="Google Shape;236;gbca6048f56_1_18"/>
          <p:cNvSpPr txBox="1"/>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213D"/>
              </a:buClr>
              <a:buSzPts val="1800"/>
              <a:buFont typeface="Calibri"/>
              <a:buNone/>
            </a:pPr>
            <a:fld id="{00000000-1234-1234-1234-123412341234}" type="slidenum">
              <a:rPr lang="en-US" sz="1800" b="1" i="0" u="none" strike="noStrike" cap="none">
                <a:solidFill>
                  <a:srgbClr val="00213D"/>
                </a:solidFill>
                <a:latin typeface="Calibri"/>
                <a:ea typeface="Calibri"/>
                <a:cs typeface="Calibri"/>
                <a:sym typeface="Calibri"/>
              </a:rPr>
              <a:t>‹#›</a:t>
            </a:fld>
            <a:endParaRPr sz="1800" b="1" i="0" u="none" strike="noStrike" cap="none" dirty="0">
              <a:solidFill>
                <a:srgbClr val="00213D"/>
              </a:solidFill>
              <a:latin typeface="Calibri"/>
              <a:ea typeface="Calibri"/>
              <a:cs typeface="Calibri"/>
              <a:sym typeface="Calibri"/>
            </a:endParaRPr>
          </a:p>
        </p:txBody>
      </p:sp>
      <p:sp>
        <p:nvSpPr>
          <p:cNvPr id="237" name="Google Shape;237;gbca6048f56_1_1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rgbClr val="000000"/>
                </a:solidFill>
              </a:defRPr>
            </a:lvl1pPr>
            <a:lvl2pPr lvl="1">
              <a:buNone/>
              <a:defRPr>
                <a:solidFill>
                  <a:srgbClr val="000000"/>
                </a:solidFill>
              </a:defRPr>
            </a:lvl2pPr>
            <a:lvl3pPr lvl="2">
              <a:buNone/>
              <a:defRPr>
                <a:solidFill>
                  <a:srgbClr val="000000"/>
                </a:solidFill>
              </a:defRPr>
            </a:lvl3pPr>
            <a:lvl4pPr lvl="3">
              <a:buNone/>
              <a:defRPr>
                <a:solidFill>
                  <a:srgbClr val="000000"/>
                </a:solidFill>
              </a:defRPr>
            </a:lvl4pPr>
            <a:lvl5pPr lvl="4">
              <a:buNone/>
              <a:defRPr>
                <a:solidFill>
                  <a:srgbClr val="000000"/>
                </a:solidFill>
              </a:defRPr>
            </a:lvl5pPr>
            <a:lvl6pPr lvl="5">
              <a:buNone/>
              <a:defRPr>
                <a:solidFill>
                  <a:srgbClr val="000000"/>
                </a:solidFill>
              </a:defRPr>
            </a:lvl6pPr>
            <a:lvl7pPr lvl="6">
              <a:buNone/>
              <a:defRPr>
                <a:solidFill>
                  <a:srgbClr val="000000"/>
                </a:solidFill>
              </a:defRPr>
            </a:lvl7pPr>
            <a:lvl8pPr lvl="7">
              <a:buNone/>
              <a:defRPr>
                <a:solidFill>
                  <a:srgbClr val="000000"/>
                </a:solidFill>
              </a:defRPr>
            </a:lvl8pPr>
            <a:lvl9pPr lvl="8">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15284981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color_background">
  <p:cSld name="1_color_background">
    <p:bg>
      <p:bgPr>
        <a:solidFill>
          <a:srgbClr val="004C44"/>
        </a:solidFill>
        <a:effectLst/>
      </p:bgPr>
    </p:bg>
    <p:spTree>
      <p:nvGrpSpPr>
        <p:cNvPr id="1" name="Shape 238"/>
        <p:cNvGrpSpPr/>
        <p:nvPr/>
      </p:nvGrpSpPr>
      <p:grpSpPr>
        <a:xfrm>
          <a:off x="0" y="0"/>
          <a:ext cx="0" cy="0"/>
          <a:chOff x="0" y="0"/>
          <a:chExt cx="0" cy="0"/>
        </a:xfrm>
      </p:grpSpPr>
      <p:sp>
        <p:nvSpPr>
          <p:cNvPr id="239" name="Google Shape;239;gbca6048f56_1_24"/>
          <p:cNvSpPr txBox="1">
            <a:spLocks noGrp="1"/>
          </p:cNvSpPr>
          <p:nvPr>
            <p:ph type="title"/>
          </p:nvPr>
        </p:nvSpPr>
        <p:spPr>
          <a:xfrm>
            <a:off x="609602" y="4467097"/>
            <a:ext cx="11059884" cy="116205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800" b="1" i="0" u="none" strike="noStrike" cap="none">
                <a:solidFill>
                  <a:schemeClr val="lt2"/>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240" name="Google Shape;240;gbca6048f56_1_24"/>
          <p:cNvSpPr txBox="1">
            <a:spLocks noGrp="1"/>
          </p:cNvSpPr>
          <p:nvPr>
            <p:ph type="body" idx="1"/>
          </p:nvPr>
        </p:nvSpPr>
        <p:spPr>
          <a:xfrm>
            <a:off x="609601" y="5900928"/>
            <a:ext cx="10363200" cy="568325"/>
          </a:xfrm>
          <a:prstGeom prst="rect">
            <a:avLst/>
          </a:prstGeom>
          <a:noFill/>
          <a:ln>
            <a:noFill/>
          </a:ln>
        </p:spPr>
        <p:txBody>
          <a:bodyPr spcFirstLastPara="1" wrap="square" lIns="91425" tIns="45700" rIns="91425" bIns="45700" anchor="b" anchorCtr="0">
            <a:noAutofit/>
          </a:bodyPr>
          <a:lstStyle>
            <a:lvl1pPr marL="457200" lvl="0" indent="-228600" algn="l">
              <a:lnSpc>
                <a:spcPct val="109973"/>
              </a:lnSpc>
              <a:spcBef>
                <a:spcPts val="533"/>
              </a:spcBef>
              <a:spcAft>
                <a:spcPts val="0"/>
              </a:spcAft>
              <a:buClr>
                <a:schemeClr val="lt2"/>
              </a:buClr>
              <a:buSzPts val="2667"/>
              <a:buNone/>
              <a:defRPr sz="2667">
                <a:solidFill>
                  <a:schemeClr val="lt2"/>
                </a:solidFill>
                <a:latin typeface="Calibri"/>
                <a:ea typeface="Calibri"/>
                <a:cs typeface="Calibri"/>
                <a:sym typeface="Calibri"/>
              </a:defRPr>
            </a:lvl1pPr>
            <a:lvl2pPr marL="914400" lvl="1" indent="-228600" algn="l">
              <a:lnSpc>
                <a:spcPct val="100000"/>
              </a:lnSpc>
              <a:spcBef>
                <a:spcPts val="480"/>
              </a:spcBef>
              <a:spcAft>
                <a:spcPts val="0"/>
              </a:spcAft>
              <a:buClr>
                <a:srgbClr val="8898E5"/>
              </a:buClr>
              <a:buSzPts val="2400"/>
              <a:buNone/>
              <a:defRPr sz="2400">
                <a:solidFill>
                  <a:srgbClr val="8898E5"/>
                </a:solidFill>
              </a:defRPr>
            </a:lvl2pPr>
            <a:lvl3pPr marL="1371600" lvl="2" indent="-228600" algn="l">
              <a:lnSpc>
                <a:spcPct val="100000"/>
              </a:lnSpc>
              <a:spcBef>
                <a:spcPts val="427"/>
              </a:spcBef>
              <a:spcAft>
                <a:spcPts val="0"/>
              </a:spcAft>
              <a:buClr>
                <a:srgbClr val="8898E5"/>
              </a:buClr>
              <a:buSzPts val="2133"/>
              <a:buNone/>
              <a:defRPr sz="2133">
                <a:solidFill>
                  <a:srgbClr val="8898E5"/>
                </a:solidFill>
              </a:defRPr>
            </a:lvl3pPr>
            <a:lvl4pPr marL="1828800" lvl="3" indent="-228600" algn="l">
              <a:lnSpc>
                <a:spcPct val="100000"/>
              </a:lnSpc>
              <a:spcBef>
                <a:spcPts val="373"/>
              </a:spcBef>
              <a:spcAft>
                <a:spcPts val="0"/>
              </a:spcAft>
              <a:buClr>
                <a:srgbClr val="8898E5"/>
              </a:buClr>
              <a:buSzPts val="1867"/>
              <a:buNone/>
              <a:defRPr sz="1867">
                <a:solidFill>
                  <a:srgbClr val="8898E5"/>
                </a:solidFill>
              </a:defRPr>
            </a:lvl4pPr>
            <a:lvl5pPr marL="2286000" lvl="4" indent="-228600" algn="l">
              <a:lnSpc>
                <a:spcPct val="100000"/>
              </a:lnSpc>
              <a:spcBef>
                <a:spcPts val="373"/>
              </a:spcBef>
              <a:spcAft>
                <a:spcPts val="0"/>
              </a:spcAft>
              <a:buClr>
                <a:srgbClr val="8898E5"/>
              </a:buClr>
              <a:buSzPts val="1867"/>
              <a:buNone/>
              <a:defRPr sz="1867">
                <a:solidFill>
                  <a:srgbClr val="8898E5"/>
                </a:solidFill>
              </a:defRPr>
            </a:lvl5pPr>
            <a:lvl6pPr marL="2743200" lvl="5" indent="-228600" algn="l">
              <a:lnSpc>
                <a:spcPct val="100000"/>
              </a:lnSpc>
              <a:spcBef>
                <a:spcPts val="373"/>
              </a:spcBef>
              <a:spcAft>
                <a:spcPts val="0"/>
              </a:spcAft>
              <a:buClr>
                <a:srgbClr val="8898E5"/>
              </a:buClr>
              <a:buSzPts val="1867"/>
              <a:buNone/>
              <a:defRPr sz="1867">
                <a:solidFill>
                  <a:srgbClr val="8898E5"/>
                </a:solidFill>
              </a:defRPr>
            </a:lvl6pPr>
            <a:lvl7pPr marL="3200400" lvl="6" indent="-228600" algn="l">
              <a:lnSpc>
                <a:spcPct val="100000"/>
              </a:lnSpc>
              <a:spcBef>
                <a:spcPts val="373"/>
              </a:spcBef>
              <a:spcAft>
                <a:spcPts val="0"/>
              </a:spcAft>
              <a:buClr>
                <a:srgbClr val="8898E5"/>
              </a:buClr>
              <a:buSzPts val="1867"/>
              <a:buNone/>
              <a:defRPr sz="1867">
                <a:solidFill>
                  <a:srgbClr val="8898E5"/>
                </a:solidFill>
              </a:defRPr>
            </a:lvl7pPr>
            <a:lvl8pPr marL="3657600" lvl="7" indent="-228600" algn="l">
              <a:lnSpc>
                <a:spcPct val="100000"/>
              </a:lnSpc>
              <a:spcBef>
                <a:spcPts val="373"/>
              </a:spcBef>
              <a:spcAft>
                <a:spcPts val="0"/>
              </a:spcAft>
              <a:buClr>
                <a:srgbClr val="8898E5"/>
              </a:buClr>
              <a:buSzPts val="1867"/>
              <a:buNone/>
              <a:defRPr sz="1867">
                <a:solidFill>
                  <a:srgbClr val="8898E5"/>
                </a:solidFill>
              </a:defRPr>
            </a:lvl8pPr>
            <a:lvl9pPr marL="4114800" lvl="8" indent="-228600" algn="l">
              <a:lnSpc>
                <a:spcPct val="100000"/>
              </a:lnSpc>
              <a:spcBef>
                <a:spcPts val="373"/>
              </a:spcBef>
              <a:spcAft>
                <a:spcPts val="0"/>
              </a:spcAft>
              <a:buClr>
                <a:srgbClr val="8898E5"/>
              </a:buClr>
              <a:buSzPts val="1867"/>
              <a:buNone/>
              <a:defRPr sz="1867">
                <a:solidFill>
                  <a:srgbClr val="8898E5"/>
                </a:solidFill>
              </a:defRPr>
            </a:lvl9pPr>
          </a:lstStyle>
          <a:p>
            <a:endParaRPr/>
          </a:p>
        </p:txBody>
      </p:sp>
      <p:sp>
        <p:nvSpPr>
          <p:cNvPr id="241" name="Google Shape;241;gbca6048f56_1_2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defRPr>
            </a:lvl1pPr>
            <a:lvl2pPr lvl="1">
              <a:buNone/>
              <a:defRPr>
                <a:solidFill>
                  <a:schemeClr val="lt2"/>
                </a:solidFill>
              </a:defRPr>
            </a:lvl2pPr>
            <a:lvl3pPr lvl="2">
              <a:buNone/>
              <a:defRPr>
                <a:solidFill>
                  <a:schemeClr val="lt2"/>
                </a:solidFill>
              </a:defRPr>
            </a:lvl3pPr>
            <a:lvl4pPr lvl="3">
              <a:buNone/>
              <a:defRPr>
                <a:solidFill>
                  <a:schemeClr val="lt2"/>
                </a:solidFill>
              </a:defRPr>
            </a:lvl4pPr>
            <a:lvl5pPr lvl="4">
              <a:buNone/>
              <a:defRPr>
                <a:solidFill>
                  <a:schemeClr val="lt2"/>
                </a:solidFill>
              </a:defRPr>
            </a:lvl5pPr>
            <a:lvl6pPr lvl="5">
              <a:buNone/>
              <a:defRPr>
                <a:solidFill>
                  <a:schemeClr val="lt2"/>
                </a:solidFill>
              </a:defRPr>
            </a:lvl6pPr>
            <a:lvl7pPr lvl="6">
              <a:buNone/>
              <a:defRPr>
                <a:solidFill>
                  <a:schemeClr val="lt2"/>
                </a:solidFill>
              </a:defRPr>
            </a:lvl7pPr>
            <a:lvl8pPr lvl="7">
              <a:buNone/>
              <a:defRPr>
                <a:solidFill>
                  <a:schemeClr val="lt2"/>
                </a:solidFill>
              </a:defRPr>
            </a:lvl8pPr>
            <a:lvl9pPr lvl="8">
              <a:buNone/>
              <a:defRPr>
                <a:solidFill>
                  <a:schemeClr val="lt2"/>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0316577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LOSING_OD">
  <p:cSld name="CLOSING_OD">
    <p:spTree>
      <p:nvGrpSpPr>
        <p:cNvPr id="1" name="Shape 242"/>
        <p:cNvGrpSpPr/>
        <p:nvPr/>
      </p:nvGrpSpPr>
      <p:grpSpPr>
        <a:xfrm>
          <a:off x="0" y="0"/>
          <a:ext cx="0" cy="0"/>
          <a:chOff x="0" y="0"/>
          <a:chExt cx="0" cy="0"/>
        </a:xfrm>
      </p:grpSpPr>
      <p:sp>
        <p:nvSpPr>
          <p:cNvPr id="243" name="Google Shape;243;gbca6048f56_1_27"/>
          <p:cNvSpPr txBox="1"/>
          <p:nvPr/>
        </p:nvSpPr>
        <p:spPr>
          <a:xfrm>
            <a:off x="351714" y="3662433"/>
            <a:ext cx="8852455"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213D"/>
                </a:solidFill>
                <a:latin typeface="Calibri"/>
                <a:ea typeface="Calibri"/>
                <a:cs typeface="Calibri"/>
                <a:sym typeface="Calibri"/>
              </a:rPr>
              <a:t>For more information, contact CDC</a:t>
            </a:r>
            <a:br>
              <a:rPr lang="en-US" sz="1600" b="0" i="0" u="none" strike="noStrike" cap="none" dirty="0">
                <a:solidFill>
                  <a:srgbClr val="00213D"/>
                </a:solidFill>
                <a:latin typeface="Calibri"/>
                <a:ea typeface="Calibri"/>
                <a:cs typeface="Calibri"/>
                <a:sym typeface="Calibri"/>
              </a:rPr>
            </a:br>
            <a:r>
              <a:rPr lang="en-US" sz="1600" b="0" i="0" u="none" strike="noStrike" cap="none" dirty="0">
                <a:solidFill>
                  <a:srgbClr val="00213D"/>
                </a:solidFill>
                <a:latin typeface="Calibri"/>
                <a:ea typeface="Calibri"/>
                <a:cs typeface="Calibri"/>
                <a:sym typeface="Calibri"/>
              </a:rPr>
              <a:t>1-800-CDC-INFO (232-4636)</a:t>
            </a:r>
            <a:br>
              <a:rPr lang="en-US" sz="1600" b="0" i="0" u="none" strike="noStrike" cap="none" dirty="0">
                <a:solidFill>
                  <a:srgbClr val="00213D"/>
                </a:solidFill>
                <a:latin typeface="Calibri"/>
                <a:ea typeface="Calibri"/>
                <a:cs typeface="Calibri"/>
                <a:sym typeface="Calibri"/>
              </a:rPr>
            </a:br>
            <a:r>
              <a:rPr lang="en-US" sz="1600" b="0" i="0" u="none" strike="noStrike" cap="none" dirty="0">
                <a:solidFill>
                  <a:srgbClr val="00213D"/>
                </a:solidFill>
                <a:latin typeface="Calibri"/>
                <a:ea typeface="Calibri"/>
                <a:cs typeface="Calibri"/>
                <a:sym typeface="Calibri"/>
              </a:rPr>
              <a:t>TTY:  1-888-232-6348    www.cdc.gov</a:t>
            </a:r>
            <a:br>
              <a:rPr lang="en-US" sz="1600" b="0" i="0" u="none" strike="noStrike" cap="none" dirty="0">
                <a:solidFill>
                  <a:srgbClr val="00213D"/>
                </a:solidFill>
                <a:latin typeface="Calibri"/>
                <a:ea typeface="Calibri"/>
                <a:cs typeface="Calibri"/>
                <a:sym typeface="Calibri"/>
              </a:rPr>
            </a:br>
            <a:br>
              <a:rPr lang="en-US" sz="1600" b="0" i="0" u="none" strike="noStrike" cap="none" dirty="0">
                <a:solidFill>
                  <a:srgbClr val="00213D"/>
                </a:solidFill>
                <a:latin typeface="Calibri"/>
                <a:ea typeface="Calibri"/>
                <a:cs typeface="Calibri"/>
                <a:sym typeface="Calibri"/>
              </a:rPr>
            </a:br>
            <a:br>
              <a:rPr lang="en-US" sz="1600" b="0" i="0" u="none" strike="noStrike" cap="none" dirty="0">
                <a:solidFill>
                  <a:srgbClr val="00213D"/>
                </a:solidFill>
                <a:latin typeface="Calibri"/>
                <a:ea typeface="Calibri"/>
                <a:cs typeface="Calibri"/>
                <a:sym typeface="Calibri"/>
              </a:rPr>
            </a:br>
            <a:r>
              <a:rPr lang="en-US" sz="1600" b="0" i="0" u="none" strike="noStrike" cap="none" dirty="0">
                <a:solidFill>
                  <a:srgbClr val="00213D"/>
                </a:solidFill>
                <a:latin typeface="Calibri"/>
                <a:ea typeface="Calibri"/>
                <a:cs typeface="Calibri"/>
                <a:sym typeface="Calibri"/>
              </a:rPr>
              <a:t>The findings and conclusions in this report are those of the authors and do not necessarily represent the official position of the Centers for Disease Control and Prevention.</a:t>
            </a:r>
            <a:endParaRPr sz="1400" b="0" i="0" u="none" strike="noStrike" cap="none" dirty="0">
              <a:solidFill>
                <a:srgbClr val="000000"/>
              </a:solidFill>
              <a:latin typeface="Arial"/>
              <a:ea typeface="Arial"/>
              <a:cs typeface="Arial"/>
              <a:sym typeface="Arial"/>
            </a:endParaRPr>
          </a:p>
        </p:txBody>
      </p:sp>
      <p:pic>
        <p:nvPicPr>
          <p:cNvPr id="244" name="Google Shape;244;gbca6048f56_1_27"/>
          <p:cNvPicPr preferRelativeResize="0"/>
          <p:nvPr/>
        </p:nvPicPr>
        <p:blipFill rotWithShape="1">
          <a:blip r:embed="rId2">
            <a:alphaModFix/>
          </a:blip>
          <a:srcRect t="1" b="17471"/>
          <a:stretch/>
        </p:blipFill>
        <p:spPr>
          <a:xfrm>
            <a:off x="0" y="5681288"/>
            <a:ext cx="12192000" cy="1176713"/>
          </a:xfrm>
          <a:prstGeom prst="rect">
            <a:avLst/>
          </a:prstGeom>
          <a:noFill/>
          <a:ln>
            <a:noFill/>
          </a:ln>
        </p:spPr>
      </p:pic>
      <p:sp>
        <p:nvSpPr>
          <p:cNvPr id="245" name="Google Shape;245;gbca6048f56_1_2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19043699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4_BULLETS/DATA_2sides">
  <p:cSld name="4_BULLETS/DATA_2sides">
    <p:spTree>
      <p:nvGrpSpPr>
        <p:cNvPr id="1" name="Shape 253"/>
        <p:cNvGrpSpPr/>
        <p:nvPr/>
      </p:nvGrpSpPr>
      <p:grpSpPr>
        <a:xfrm>
          <a:off x="0" y="0"/>
          <a:ext cx="0" cy="0"/>
          <a:chOff x="0" y="0"/>
          <a:chExt cx="0" cy="0"/>
        </a:xfrm>
      </p:grpSpPr>
      <p:sp>
        <p:nvSpPr>
          <p:cNvPr id="254" name="Google Shape;254;p7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rmAutofit/>
          </a:bodyPr>
          <a:lstStyle>
            <a:lvl1pPr lvl="0" algn="l">
              <a:lnSpc>
                <a:spcPct val="107152"/>
              </a:lnSpc>
              <a:spcBef>
                <a:spcPts val="0"/>
              </a:spcBef>
              <a:spcAft>
                <a:spcPts val="0"/>
              </a:spcAft>
              <a:buClr>
                <a:srgbClr val="005DAB"/>
              </a:buClr>
              <a:buSzPts val="3733"/>
              <a:buFont typeface="Calibri"/>
              <a:buNone/>
              <a:defRPr sz="3733" b="1">
                <a:solidFill>
                  <a:srgbClr val="005DAB"/>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71"/>
          <p:cNvSpPr txBox="1">
            <a:spLocks noGrp="1"/>
          </p:cNvSpPr>
          <p:nvPr>
            <p:ph type="body" idx="1"/>
          </p:nvPr>
        </p:nvSpPr>
        <p:spPr>
          <a:xfrm>
            <a:off x="609601" y="1600201"/>
            <a:ext cx="5172900" cy="4191000"/>
          </a:xfrm>
          <a:prstGeom prst="rect">
            <a:avLst/>
          </a:prstGeom>
          <a:noFill/>
          <a:ln>
            <a:noFill/>
          </a:ln>
        </p:spPr>
        <p:txBody>
          <a:bodyPr spcFirstLastPara="1" wrap="square" lIns="91425" tIns="45700" rIns="91425" bIns="45700" anchor="t" anchorCtr="0">
            <a:normAutofit/>
          </a:bodyPr>
          <a:lstStyle>
            <a:lvl1pPr marL="457200" lvl="0" indent="-370840" algn="l">
              <a:lnSpc>
                <a:spcPct val="90000"/>
              </a:lnSpc>
              <a:spcBef>
                <a:spcPts val="100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a:lnSpc>
                <a:spcPct val="90000"/>
              </a:lnSpc>
              <a:spcBef>
                <a:spcPts val="500"/>
              </a:spcBef>
              <a:spcAft>
                <a:spcPts val="0"/>
              </a:spcAft>
              <a:buClr>
                <a:srgbClr val="005984"/>
              </a:buClr>
              <a:buSzPts val="2667"/>
              <a:buFont typeface="Arial"/>
              <a:buChar char="•"/>
              <a:defRPr sz="2667">
                <a:solidFill>
                  <a:srgbClr val="BF9000"/>
                </a:solidFill>
              </a:defRPr>
            </a:lvl2pPr>
            <a:lvl3pPr marL="1371600" lvl="2" indent="-381000" algn="l">
              <a:lnSpc>
                <a:spcPct val="90000"/>
              </a:lnSpc>
              <a:spcBef>
                <a:spcPts val="500"/>
              </a:spcBef>
              <a:spcAft>
                <a:spcPts val="0"/>
              </a:spcAft>
              <a:buClr>
                <a:srgbClr val="BF9000"/>
              </a:buClr>
              <a:buSzPts val="2400"/>
              <a:buFont typeface="Arial"/>
              <a:buChar char="•"/>
              <a:defRPr sz="2400">
                <a:solidFill>
                  <a:srgbClr val="BF9000"/>
                </a:solidFill>
              </a:defRPr>
            </a:lvl3pPr>
            <a:lvl4pPr marL="1828800" lvl="3" indent="-335280" algn="l">
              <a:lnSpc>
                <a:spcPct val="90000"/>
              </a:lnSpc>
              <a:spcBef>
                <a:spcPts val="500"/>
              </a:spcBef>
              <a:spcAft>
                <a:spcPts val="0"/>
              </a:spcAft>
              <a:buClr>
                <a:schemeClr val="lt1"/>
              </a:buClr>
              <a:buSzPts val="1680"/>
              <a:buFont typeface="Courier New"/>
              <a:buChar char="o"/>
              <a:defRPr sz="2400">
                <a:solidFill>
                  <a:schemeClr val="lt2"/>
                </a:solidFill>
              </a:defRPr>
            </a:lvl4pPr>
            <a:lvl5pPr marL="2286000" lvl="4" indent="-335279" algn="l">
              <a:lnSpc>
                <a:spcPct val="90000"/>
              </a:lnSpc>
              <a:spcBef>
                <a:spcPts val="500"/>
              </a:spcBef>
              <a:spcAft>
                <a:spcPts val="0"/>
              </a:spcAft>
              <a:buClr>
                <a:schemeClr val="lt1"/>
              </a:buClr>
              <a:buSzPts val="1680"/>
              <a:buFont typeface="Arial"/>
              <a:buChar char="•"/>
              <a:defRPr sz="2400">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71"/>
          <p:cNvSpPr txBox="1">
            <a:spLocks noGrp="1"/>
          </p:cNvSpPr>
          <p:nvPr>
            <p:ph type="body" idx="2"/>
          </p:nvPr>
        </p:nvSpPr>
        <p:spPr>
          <a:xfrm>
            <a:off x="6409509" y="1600201"/>
            <a:ext cx="5172900" cy="4191000"/>
          </a:xfrm>
          <a:prstGeom prst="rect">
            <a:avLst/>
          </a:prstGeom>
          <a:noFill/>
          <a:ln>
            <a:noFill/>
          </a:ln>
        </p:spPr>
        <p:txBody>
          <a:bodyPr spcFirstLastPara="1" wrap="square" lIns="91425" tIns="45700" rIns="91425" bIns="45700" anchor="t" anchorCtr="0">
            <a:normAutofit/>
          </a:bodyPr>
          <a:lstStyle>
            <a:lvl1pPr marL="457200" lvl="0" indent="-370840" algn="l">
              <a:lnSpc>
                <a:spcPct val="90000"/>
              </a:lnSpc>
              <a:spcBef>
                <a:spcPts val="100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a:lnSpc>
                <a:spcPct val="90000"/>
              </a:lnSpc>
              <a:spcBef>
                <a:spcPts val="500"/>
              </a:spcBef>
              <a:spcAft>
                <a:spcPts val="0"/>
              </a:spcAft>
              <a:buClr>
                <a:srgbClr val="005984"/>
              </a:buClr>
              <a:buSzPts val="2667"/>
              <a:buFont typeface="Arial"/>
              <a:buChar char="•"/>
              <a:defRPr sz="2667">
                <a:solidFill>
                  <a:srgbClr val="BF9000"/>
                </a:solidFill>
              </a:defRPr>
            </a:lvl2pPr>
            <a:lvl3pPr marL="1371600" lvl="2" indent="-381000" algn="l">
              <a:lnSpc>
                <a:spcPct val="90000"/>
              </a:lnSpc>
              <a:spcBef>
                <a:spcPts val="500"/>
              </a:spcBef>
              <a:spcAft>
                <a:spcPts val="0"/>
              </a:spcAft>
              <a:buClr>
                <a:srgbClr val="BF9000"/>
              </a:buClr>
              <a:buSzPts val="2400"/>
              <a:buFont typeface="Arial"/>
              <a:buChar char="•"/>
              <a:defRPr sz="2400">
                <a:solidFill>
                  <a:srgbClr val="BF9000"/>
                </a:solidFill>
              </a:defRPr>
            </a:lvl3pPr>
            <a:lvl4pPr marL="1828800" lvl="3" indent="-335280" algn="l">
              <a:lnSpc>
                <a:spcPct val="90000"/>
              </a:lnSpc>
              <a:spcBef>
                <a:spcPts val="500"/>
              </a:spcBef>
              <a:spcAft>
                <a:spcPts val="0"/>
              </a:spcAft>
              <a:buClr>
                <a:schemeClr val="lt1"/>
              </a:buClr>
              <a:buSzPts val="1680"/>
              <a:buFont typeface="Courier New"/>
              <a:buChar char="o"/>
              <a:defRPr sz="2400">
                <a:solidFill>
                  <a:schemeClr val="lt2"/>
                </a:solidFill>
              </a:defRPr>
            </a:lvl4pPr>
            <a:lvl5pPr marL="2286000" lvl="4" indent="-335279" algn="l">
              <a:lnSpc>
                <a:spcPct val="90000"/>
              </a:lnSpc>
              <a:spcBef>
                <a:spcPts val="500"/>
              </a:spcBef>
              <a:spcAft>
                <a:spcPts val="0"/>
              </a:spcAft>
              <a:buClr>
                <a:schemeClr val="lt1"/>
              </a:buClr>
              <a:buSzPts val="1680"/>
              <a:buFont typeface="Arial"/>
              <a:buChar char="•"/>
              <a:defRPr sz="2400">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7" name="Google Shape;257;p71"/>
          <p:cNvPicPr preferRelativeResize="0"/>
          <p:nvPr/>
        </p:nvPicPr>
        <p:blipFill rotWithShape="1">
          <a:blip r:embed="rId2">
            <a:alphaModFix/>
          </a:blip>
          <a:srcRect t="87829" b="-3988"/>
          <a:stretch/>
        </p:blipFill>
        <p:spPr>
          <a:xfrm>
            <a:off x="0" y="6685201"/>
            <a:ext cx="12191999" cy="230399"/>
          </a:xfrm>
          <a:prstGeom prst="rect">
            <a:avLst/>
          </a:prstGeom>
          <a:noFill/>
          <a:ln>
            <a:noFill/>
          </a:ln>
        </p:spPr>
      </p:pic>
      <p:sp>
        <p:nvSpPr>
          <p:cNvPr id="258" name="Google Shape;258;p71"/>
          <p:cNvSpPr txBox="1"/>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213D"/>
              </a:buClr>
              <a:buSzPts val="1800"/>
              <a:buFont typeface="Calibri"/>
              <a:buNone/>
            </a:pPr>
            <a:fld id="{00000000-1234-1234-1234-123412341234}" type="slidenum">
              <a:rPr lang="en-US" sz="1800" b="1" i="0" u="none" strike="noStrike" cap="none">
                <a:solidFill>
                  <a:srgbClr val="00213D"/>
                </a:solidFill>
                <a:latin typeface="Calibri"/>
                <a:ea typeface="Calibri"/>
                <a:cs typeface="Calibri"/>
                <a:sym typeface="Calibri"/>
              </a:rPr>
              <a:t>‹#›</a:t>
            </a:fld>
            <a:endParaRPr sz="1800" b="1" i="0" u="none" strike="noStrike" cap="none" dirty="0">
              <a:solidFill>
                <a:srgbClr val="00213D"/>
              </a:solidFill>
              <a:latin typeface="Calibri"/>
              <a:ea typeface="Calibri"/>
              <a:cs typeface="Calibri"/>
              <a:sym typeface="Calibri"/>
            </a:endParaRPr>
          </a:p>
        </p:txBody>
      </p:sp>
      <p:sp>
        <p:nvSpPr>
          <p:cNvPr id="259" name="Google Shape;259;p7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rgbClr val="000000"/>
                </a:solidFill>
              </a:defRPr>
            </a:lvl1pPr>
            <a:lvl2pPr lvl="1">
              <a:buNone/>
              <a:defRPr>
                <a:solidFill>
                  <a:srgbClr val="000000"/>
                </a:solidFill>
              </a:defRPr>
            </a:lvl2pPr>
            <a:lvl3pPr lvl="2">
              <a:buNone/>
              <a:defRPr>
                <a:solidFill>
                  <a:srgbClr val="000000"/>
                </a:solidFill>
              </a:defRPr>
            </a:lvl3pPr>
            <a:lvl4pPr lvl="3">
              <a:buNone/>
              <a:defRPr>
                <a:solidFill>
                  <a:srgbClr val="000000"/>
                </a:solidFill>
              </a:defRPr>
            </a:lvl4pPr>
            <a:lvl5pPr lvl="4">
              <a:buNone/>
              <a:defRPr>
                <a:solidFill>
                  <a:srgbClr val="000000"/>
                </a:solidFill>
              </a:defRPr>
            </a:lvl5pPr>
            <a:lvl6pPr lvl="5">
              <a:buNone/>
              <a:defRPr>
                <a:solidFill>
                  <a:srgbClr val="000000"/>
                </a:solidFill>
              </a:defRPr>
            </a:lvl6pPr>
            <a:lvl7pPr lvl="6">
              <a:buNone/>
              <a:defRPr>
                <a:solidFill>
                  <a:srgbClr val="000000"/>
                </a:solidFill>
              </a:defRPr>
            </a:lvl7pPr>
            <a:lvl8pPr lvl="7">
              <a:buNone/>
              <a:defRPr>
                <a:solidFill>
                  <a:srgbClr val="000000"/>
                </a:solidFill>
              </a:defRPr>
            </a:lvl8pPr>
            <a:lvl9pPr lvl="8">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9925235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0"/>
        <p:cNvGrpSpPr/>
        <p:nvPr/>
      </p:nvGrpSpPr>
      <p:grpSpPr>
        <a:xfrm>
          <a:off x="0" y="0"/>
          <a:ext cx="0" cy="0"/>
          <a:chOff x="0" y="0"/>
          <a:chExt cx="0" cy="0"/>
        </a:xfrm>
      </p:grpSpPr>
      <p:sp>
        <p:nvSpPr>
          <p:cNvPr id="261" name="Google Shape;261;p8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8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3" name="Google Shape;263;p8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4" name="Google Shape;264;p8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5" name="Google Shape;265;p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94302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6"/>
        <p:cNvGrpSpPr/>
        <p:nvPr/>
      </p:nvGrpSpPr>
      <p:grpSpPr>
        <a:xfrm>
          <a:off x="0" y="0"/>
          <a:ext cx="0" cy="0"/>
          <a:chOff x="0" y="0"/>
          <a:chExt cx="0" cy="0"/>
        </a:xfrm>
      </p:grpSpPr>
      <p:sp>
        <p:nvSpPr>
          <p:cNvPr id="267" name="Google Shape;267;p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0" name="Google Shape;270;p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1" name="Google Shape;271;p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33288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2"/>
        <p:cNvGrpSpPr/>
        <p:nvPr/>
      </p:nvGrpSpPr>
      <p:grpSpPr>
        <a:xfrm>
          <a:off x="0" y="0"/>
          <a:ext cx="0" cy="0"/>
          <a:chOff x="0" y="0"/>
          <a:chExt cx="0" cy="0"/>
        </a:xfrm>
      </p:grpSpPr>
      <p:sp>
        <p:nvSpPr>
          <p:cNvPr id="273" name="Google Shape;273;p9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9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5" name="Google Shape;275;p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6" name="Google Shape;276;p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7" name="Google Shape;277;p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575F6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575F6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575F6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575F6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575F6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575F6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575F6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575F6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575F6F"/>
                </a:solidFill>
                <a:latin typeface="Calibri"/>
                <a:ea typeface="Calibri"/>
                <a:cs typeface="Calibri"/>
                <a:sym typeface="Calibri"/>
              </a:defRPr>
            </a:lvl9p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621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442227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8"/>
        <p:cNvGrpSpPr/>
        <p:nvPr/>
      </p:nvGrpSpPr>
      <p:grpSpPr>
        <a:xfrm>
          <a:off x="0" y="0"/>
          <a:ext cx="0" cy="0"/>
          <a:chOff x="0" y="0"/>
          <a:chExt cx="0" cy="0"/>
        </a:xfrm>
      </p:grpSpPr>
      <p:sp>
        <p:nvSpPr>
          <p:cNvPr id="279" name="Google Shape;279;p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9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9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3" name="Google Shape;283;p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4" name="Google Shape;284;p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715435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85"/>
        <p:cNvGrpSpPr/>
        <p:nvPr/>
      </p:nvGrpSpPr>
      <p:grpSpPr>
        <a:xfrm>
          <a:off x="0" y="0"/>
          <a:ext cx="0" cy="0"/>
          <a:chOff x="0" y="0"/>
          <a:chExt cx="0" cy="0"/>
        </a:xfrm>
      </p:grpSpPr>
      <p:sp>
        <p:nvSpPr>
          <p:cNvPr id="286" name="Google Shape;286;p9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9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8" name="Google Shape;288;p9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9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0" name="Google Shape;290;p9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9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2" name="Google Shape;292;p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3" name="Google Shape;293;p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4853284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4"/>
        <p:cNvGrpSpPr/>
        <p:nvPr/>
      </p:nvGrpSpPr>
      <p:grpSpPr>
        <a:xfrm>
          <a:off x="0" y="0"/>
          <a:ext cx="0" cy="0"/>
          <a:chOff x="0" y="0"/>
          <a:chExt cx="0" cy="0"/>
        </a:xfrm>
      </p:grpSpPr>
      <p:sp>
        <p:nvSpPr>
          <p:cNvPr id="295" name="Google Shape;295;p9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7" name="Google Shape;297;p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8" name="Google Shape;298;p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51655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9"/>
        <p:cNvGrpSpPr/>
        <p:nvPr/>
      </p:nvGrpSpPr>
      <p:grpSpPr>
        <a:xfrm>
          <a:off x="0" y="0"/>
          <a:ext cx="0" cy="0"/>
          <a:chOff x="0" y="0"/>
          <a:chExt cx="0" cy="0"/>
        </a:xfrm>
      </p:grpSpPr>
      <p:sp>
        <p:nvSpPr>
          <p:cNvPr id="300" name="Google Shape;300;p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1" name="Google Shape;301;p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2" name="Google Shape;302;p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032014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03"/>
        <p:cNvGrpSpPr/>
        <p:nvPr/>
      </p:nvGrpSpPr>
      <p:grpSpPr>
        <a:xfrm>
          <a:off x="0" y="0"/>
          <a:ext cx="0" cy="0"/>
          <a:chOff x="0" y="0"/>
          <a:chExt cx="0" cy="0"/>
        </a:xfrm>
      </p:grpSpPr>
      <p:sp>
        <p:nvSpPr>
          <p:cNvPr id="304" name="Google Shape;304;p9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9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6" name="Google Shape;306;p9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7" name="Google Shape;307;p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8" name="Google Shape;308;p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9" name="Google Shape;309;p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203360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0"/>
        <p:cNvGrpSpPr/>
        <p:nvPr/>
      </p:nvGrpSpPr>
      <p:grpSpPr>
        <a:xfrm>
          <a:off x="0" y="0"/>
          <a:ext cx="0" cy="0"/>
          <a:chOff x="0" y="0"/>
          <a:chExt cx="0" cy="0"/>
        </a:xfrm>
      </p:grpSpPr>
      <p:sp>
        <p:nvSpPr>
          <p:cNvPr id="311" name="Google Shape;311;p9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97"/>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13" name="Google Shape;313;p9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4" name="Google Shape;314;p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5" name="Google Shape;315;p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6" name="Google Shape;316;p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317" name="Google Shape;317;p97"/>
          <p:cNvSpPr txBox="1"/>
          <p:nvPr/>
        </p:nvSpPr>
        <p:spPr>
          <a:xfrm>
            <a:off x="8763000" y="65087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832431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18"/>
        <p:cNvGrpSpPr/>
        <p:nvPr/>
      </p:nvGrpSpPr>
      <p:grpSpPr>
        <a:xfrm>
          <a:off x="0" y="0"/>
          <a:ext cx="0" cy="0"/>
          <a:chOff x="0" y="0"/>
          <a:chExt cx="0" cy="0"/>
        </a:xfrm>
      </p:grpSpPr>
      <p:sp>
        <p:nvSpPr>
          <p:cNvPr id="319" name="Google Shape;319;p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9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2" name="Google Shape;322;p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3" name="Google Shape;323;p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9727708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24"/>
        <p:cNvGrpSpPr/>
        <p:nvPr/>
      </p:nvGrpSpPr>
      <p:grpSpPr>
        <a:xfrm>
          <a:off x="0" y="0"/>
          <a:ext cx="0" cy="0"/>
          <a:chOff x="0" y="0"/>
          <a:chExt cx="0" cy="0"/>
        </a:xfrm>
      </p:grpSpPr>
      <p:sp>
        <p:nvSpPr>
          <p:cNvPr id="325" name="Google Shape;325;p9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9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9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8" name="Google Shape;328;p9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9" name="Google Shape;329;p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188328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4_Data Slide (for content heavy tables and charts)">
    <p:spTree>
      <p:nvGrpSpPr>
        <p:cNvPr id="1" name="Shape 330"/>
        <p:cNvGrpSpPr/>
        <p:nvPr/>
      </p:nvGrpSpPr>
      <p:grpSpPr>
        <a:xfrm>
          <a:off x="0" y="0"/>
          <a:ext cx="0" cy="0"/>
          <a:chOff x="0" y="0"/>
          <a:chExt cx="0" cy="0"/>
        </a:xfrm>
      </p:grpSpPr>
      <p:sp>
        <p:nvSpPr>
          <p:cNvPr id="331" name="Google Shape;331;p10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rmAutofit/>
          </a:bodyPr>
          <a:lstStyle>
            <a:lvl1pPr lvl="0" algn="l">
              <a:lnSpc>
                <a:spcPct val="107152"/>
              </a:lnSpc>
              <a:spcBef>
                <a:spcPts val="0"/>
              </a:spcBef>
              <a:spcAft>
                <a:spcPts val="0"/>
              </a:spcAft>
              <a:buClr>
                <a:srgbClr val="005DAB"/>
              </a:buClr>
              <a:buSzPts val="3733"/>
              <a:buFont typeface="Calibri"/>
              <a:buNone/>
              <a:defRPr sz="3733" b="1">
                <a:solidFill>
                  <a:srgbClr val="005DAB"/>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100"/>
          <p:cNvSpPr txBox="1">
            <a:spLocks noGrp="1"/>
          </p:cNvSpPr>
          <p:nvPr>
            <p:ph type="body" idx="1"/>
          </p:nvPr>
        </p:nvSpPr>
        <p:spPr>
          <a:xfrm>
            <a:off x="609600" y="1545167"/>
            <a:ext cx="10972800" cy="4455600"/>
          </a:xfrm>
          <a:prstGeom prst="rect">
            <a:avLst/>
          </a:prstGeom>
          <a:noFill/>
          <a:ln>
            <a:noFill/>
          </a:ln>
        </p:spPr>
        <p:txBody>
          <a:bodyPr spcFirstLastPara="1" wrap="square" lIns="91425" tIns="45700" rIns="91425" bIns="45700" anchor="t" anchorCtr="0">
            <a:normAutofit/>
          </a:bodyPr>
          <a:lstStyle>
            <a:lvl1pPr marL="457200" lvl="0" indent="-397954" algn="l">
              <a:lnSpc>
                <a:spcPct val="90000"/>
              </a:lnSpc>
              <a:spcBef>
                <a:spcPts val="1000"/>
              </a:spcBef>
              <a:spcAft>
                <a:spcPts val="0"/>
              </a:spcAft>
              <a:buClr>
                <a:srgbClr val="0088B7"/>
              </a:buClr>
              <a:buSzPts val="2667"/>
              <a:buFont typeface="Noto Sans Symbols"/>
              <a:buChar char="▪"/>
              <a:defRPr sz="2667">
                <a:solidFill>
                  <a:srgbClr val="00213D"/>
                </a:solidFill>
              </a:defRPr>
            </a:lvl1pPr>
            <a:lvl2pPr marL="914400" lvl="1" indent="-397954" algn="l">
              <a:lnSpc>
                <a:spcPct val="90000"/>
              </a:lnSpc>
              <a:spcBef>
                <a:spcPts val="500"/>
              </a:spcBef>
              <a:spcAft>
                <a:spcPts val="0"/>
              </a:spcAft>
              <a:buClr>
                <a:srgbClr val="3D6C2A"/>
              </a:buClr>
              <a:buSzPts val="2667"/>
              <a:buChar char="•"/>
              <a:defRPr sz="2667">
                <a:solidFill>
                  <a:srgbClr val="00213D"/>
                </a:solidFill>
              </a:defRPr>
            </a:lvl2pPr>
            <a:lvl3pPr marL="1371600" lvl="2" indent="-397954" algn="l">
              <a:lnSpc>
                <a:spcPct val="90000"/>
              </a:lnSpc>
              <a:spcBef>
                <a:spcPts val="500"/>
              </a:spcBef>
              <a:spcAft>
                <a:spcPts val="0"/>
              </a:spcAft>
              <a:buClr>
                <a:srgbClr val="7A003C"/>
              </a:buClr>
              <a:buSzPts val="2667"/>
              <a:buChar char="•"/>
              <a:defRPr sz="2667">
                <a:solidFill>
                  <a:srgbClr val="00213D"/>
                </a:solidFill>
              </a:defRPr>
            </a:lvl3pPr>
            <a:lvl4pPr marL="1828800" lvl="3" indent="-397954" algn="l">
              <a:lnSpc>
                <a:spcPct val="90000"/>
              </a:lnSpc>
              <a:spcBef>
                <a:spcPts val="500"/>
              </a:spcBef>
              <a:spcAft>
                <a:spcPts val="0"/>
              </a:spcAft>
              <a:buClr>
                <a:srgbClr val="BF9000"/>
              </a:buClr>
              <a:buSzPts val="2667"/>
              <a:buChar char="•"/>
              <a:defRPr sz="2667">
                <a:solidFill>
                  <a:srgbClr val="BF9000"/>
                </a:solidFill>
              </a:defRPr>
            </a:lvl4pPr>
            <a:lvl5pPr marL="2286000" lvl="4" indent="-397954" algn="l">
              <a:lnSpc>
                <a:spcPct val="90000"/>
              </a:lnSpc>
              <a:spcBef>
                <a:spcPts val="500"/>
              </a:spcBef>
              <a:spcAft>
                <a:spcPts val="0"/>
              </a:spcAft>
              <a:buClr>
                <a:srgbClr val="BF9000"/>
              </a:buClr>
              <a:buSzPts val="2667"/>
              <a:buChar char="•"/>
              <a:defRPr sz="2667">
                <a:solidFill>
                  <a:srgbClr val="BF9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3" name="Google Shape;333;p100"/>
          <p:cNvPicPr preferRelativeResize="0"/>
          <p:nvPr/>
        </p:nvPicPr>
        <p:blipFill rotWithShape="1">
          <a:blip r:embed="rId2">
            <a:alphaModFix/>
          </a:blip>
          <a:srcRect t="87829" b="-3988"/>
          <a:stretch/>
        </p:blipFill>
        <p:spPr>
          <a:xfrm>
            <a:off x="0" y="6685201"/>
            <a:ext cx="12191999" cy="230399"/>
          </a:xfrm>
          <a:prstGeom prst="rect">
            <a:avLst/>
          </a:prstGeom>
          <a:noFill/>
          <a:ln>
            <a:noFill/>
          </a:ln>
        </p:spPr>
      </p:pic>
      <p:sp>
        <p:nvSpPr>
          <p:cNvPr id="334" name="Google Shape;334;p100"/>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2060"/>
              </a:buClr>
              <a:buSzPts val="1800"/>
              <a:buFont typeface="Calibri"/>
              <a:buNone/>
            </a:pPr>
            <a:fld id="{00000000-1234-1234-1234-123412341234}" type="slidenum">
              <a:rPr lang="en-US" sz="1800" b="1" i="0" u="none" strike="noStrike" cap="none">
                <a:solidFill>
                  <a:srgbClr val="002060"/>
                </a:solidFill>
                <a:latin typeface="Calibri"/>
                <a:ea typeface="Calibri"/>
                <a:cs typeface="Calibri"/>
                <a:sym typeface="Calibri"/>
              </a:rPr>
              <a:t>‹#›</a:t>
            </a:fld>
            <a:endParaRPr sz="1800" b="1" i="0" u="none" strike="noStrike" cap="none" dirty="0">
              <a:solidFill>
                <a:srgbClr val="002060"/>
              </a:solidFill>
              <a:latin typeface="Calibri"/>
              <a:ea typeface="Calibri"/>
              <a:cs typeface="Calibri"/>
              <a:sym typeface="Calibri"/>
            </a:endParaRPr>
          </a:p>
        </p:txBody>
      </p:sp>
      <p:sp>
        <p:nvSpPr>
          <p:cNvPr id="335" name="Google Shape;335;p10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rgbClr val="00213D"/>
                </a:solidFill>
              </a:defRPr>
            </a:lvl1pPr>
            <a:lvl2pPr lvl="1">
              <a:buNone/>
              <a:defRPr>
                <a:solidFill>
                  <a:srgbClr val="00213D"/>
                </a:solidFill>
              </a:defRPr>
            </a:lvl2pPr>
            <a:lvl3pPr lvl="2">
              <a:buNone/>
              <a:defRPr>
                <a:solidFill>
                  <a:srgbClr val="00213D"/>
                </a:solidFill>
              </a:defRPr>
            </a:lvl3pPr>
            <a:lvl4pPr lvl="3">
              <a:buNone/>
              <a:defRPr>
                <a:solidFill>
                  <a:srgbClr val="00213D"/>
                </a:solidFill>
              </a:defRPr>
            </a:lvl4pPr>
            <a:lvl5pPr lvl="4">
              <a:buNone/>
              <a:defRPr>
                <a:solidFill>
                  <a:srgbClr val="00213D"/>
                </a:solidFill>
              </a:defRPr>
            </a:lvl5pPr>
            <a:lvl6pPr lvl="5">
              <a:buNone/>
              <a:defRPr>
                <a:solidFill>
                  <a:srgbClr val="00213D"/>
                </a:solidFill>
              </a:defRPr>
            </a:lvl6pPr>
            <a:lvl7pPr lvl="6">
              <a:buNone/>
              <a:defRPr>
                <a:solidFill>
                  <a:srgbClr val="00213D"/>
                </a:solidFill>
              </a:defRPr>
            </a:lvl7pPr>
            <a:lvl8pPr lvl="7">
              <a:buNone/>
              <a:defRPr>
                <a:solidFill>
                  <a:srgbClr val="00213D"/>
                </a:solidFill>
              </a:defRPr>
            </a:lvl8pPr>
            <a:lvl9pPr lvl="8">
              <a:buNone/>
              <a:defRPr>
                <a:solidFill>
                  <a:srgbClr val="00213D"/>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8824961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color_background">
  <p:cSld name="1_color_background">
    <p:bg>
      <p:bgPr>
        <a:solidFill>
          <a:srgbClr val="004C44"/>
        </a:solidFill>
        <a:effectLst/>
      </p:bgPr>
    </p:bg>
    <p:spTree>
      <p:nvGrpSpPr>
        <p:cNvPr id="1" name="Shape 336"/>
        <p:cNvGrpSpPr/>
        <p:nvPr/>
      </p:nvGrpSpPr>
      <p:grpSpPr>
        <a:xfrm>
          <a:off x="0" y="0"/>
          <a:ext cx="0" cy="0"/>
          <a:chOff x="0" y="0"/>
          <a:chExt cx="0" cy="0"/>
        </a:xfrm>
      </p:grpSpPr>
      <p:sp>
        <p:nvSpPr>
          <p:cNvPr id="337" name="Google Shape;337;p101"/>
          <p:cNvSpPr txBox="1">
            <a:spLocks noGrp="1"/>
          </p:cNvSpPr>
          <p:nvPr>
            <p:ph type="title"/>
          </p:nvPr>
        </p:nvSpPr>
        <p:spPr>
          <a:xfrm>
            <a:off x="609602" y="4467097"/>
            <a:ext cx="11059800" cy="1162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4800"/>
              <a:buFont typeface="Calibri"/>
              <a:buNone/>
              <a:defRPr sz="4800" b="1">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01"/>
          <p:cNvSpPr txBox="1">
            <a:spLocks noGrp="1"/>
          </p:cNvSpPr>
          <p:nvPr>
            <p:ph type="body" idx="1"/>
          </p:nvPr>
        </p:nvSpPr>
        <p:spPr>
          <a:xfrm>
            <a:off x="609601" y="5900928"/>
            <a:ext cx="10363200" cy="568200"/>
          </a:xfrm>
          <a:prstGeom prst="rect">
            <a:avLst/>
          </a:prstGeom>
          <a:noFill/>
          <a:ln>
            <a:noFill/>
          </a:ln>
        </p:spPr>
        <p:txBody>
          <a:bodyPr spcFirstLastPara="1" wrap="square" lIns="91425" tIns="45700" rIns="91425" bIns="45700" anchor="b" anchorCtr="0">
            <a:normAutofit/>
          </a:bodyPr>
          <a:lstStyle>
            <a:lvl1pPr marL="457200" lvl="0" indent="-228600" algn="l">
              <a:lnSpc>
                <a:spcPct val="109973"/>
              </a:lnSpc>
              <a:spcBef>
                <a:spcPts val="1000"/>
              </a:spcBef>
              <a:spcAft>
                <a:spcPts val="0"/>
              </a:spcAft>
              <a:buClr>
                <a:schemeClr val="lt2"/>
              </a:buClr>
              <a:buSzPts val="2667"/>
              <a:buNone/>
              <a:defRPr sz="2667">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400"/>
              <a:buNone/>
              <a:defRPr sz="2400">
                <a:solidFill>
                  <a:srgbClr val="888888"/>
                </a:solidFill>
              </a:defRPr>
            </a:lvl2pPr>
            <a:lvl3pPr marL="1371600" lvl="2" indent="-228600" algn="l">
              <a:lnSpc>
                <a:spcPct val="90000"/>
              </a:lnSpc>
              <a:spcBef>
                <a:spcPts val="500"/>
              </a:spcBef>
              <a:spcAft>
                <a:spcPts val="0"/>
              </a:spcAft>
              <a:buClr>
                <a:srgbClr val="888888"/>
              </a:buClr>
              <a:buSzPts val="2133"/>
              <a:buNone/>
              <a:defRPr sz="2133">
                <a:solidFill>
                  <a:srgbClr val="888888"/>
                </a:solidFill>
              </a:defRPr>
            </a:lvl3pPr>
            <a:lvl4pPr marL="1828800" lvl="3" indent="-228600" algn="l">
              <a:lnSpc>
                <a:spcPct val="90000"/>
              </a:lnSpc>
              <a:spcBef>
                <a:spcPts val="500"/>
              </a:spcBef>
              <a:spcAft>
                <a:spcPts val="0"/>
              </a:spcAft>
              <a:buClr>
                <a:srgbClr val="888888"/>
              </a:buClr>
              <a:buSzPts val="1867"/>
              <a:buNone/>
              <a:defRPr sz="1867">
                <a:solidFill>
                  <a:srgbClr val="888888"/>
                </a:solidFill>
              </a:defRPr>
            </a:lvl4pPr>
            <a:lvl5pPr marL="2286000" lvl="4" indent="-228600" algn="l">
              <a:lnSpc>
                <a:spcPct val="90000"/>
              </a:lnSpc>
              <a:spcBef>
                <a:spcPts val="500"/>
              </a:spcBef>
              <a:spcAft>
                <a:spcPts val="0"/>
              </a:spcAft>
              <a:buClr>
                <a:srgbClr val="888888"/>
              </a:buClr>
              <a:buSzPts val="1867"/>
              <a:buNone/>
              <a:defRPr sz="1867">
                <a:solidFill>
                  <a:srgbClr val="888888"/>
                </a:solidFill>
              </a:defRPr>
            </a:lvl5pPr>
            <a:lvl6pPr marL="2743200" lvl="5" indent="-228600" algn="l">
              <a:lnSpc>
                <a:spcPct val="90000"/>
              </a:lnSpc>
              <a:spcBef>
                <a:spcPts val="500"/>
              </a:spcBef>
              <a:spcAft>
                <a:spcPts val="0"/>
              </a:spcAft>
              <a:buClr>
                <a:srgbClr val="888888"/>
              </a:buClr>
              <a:buSzPts val="1867"/>
              <a:buNone/>
              <a:defRPr sz="1867">
                <a:solidFill>
                  <a:srgbClr val="888888"/>
                </a:solidFill>
              </a:defRPr>
            </a:lvl6pPr>
            <a:lvl7pPr marL="3200400" lvl="6" indent="-228600" algn="l">
              <a:lnSpc>
                <a:spcPct val="90000"/>
              </a:lnSpc>
              <a:spcBef>
                <a:spcPts val="500"/>
              </a:spcBef>
              <a:spcAft>
                <a:spcPts val="0"/>
              </a:spcAft>
              <a:buClr>
                <a:srgbClr val="888888"/>
              </a:buClr>
              <a:buSzPts val="1867"/>
              <a:buNone/>
              <a:defRPr sz="1867">
                <a:solidFill>
                  <a:srgbClr val="888888"/>
                </a:solidFill>
              </a:defRPr>
            </a:lvl7pPr>
            <a:lvl8pPr marL="3657600" lvl="7" indent="-228600" algn="l">
              <a:lnSpc>
                <a:spcPct val="90000"/>
              </a:lnSpc>
              <a:spcBef>
                <a:spcPts val="500"/>
              </a:spcBef>
              <a:spcAft>
                <a:spcPts val="0"/>
              </a:spcAft>
              <a:buClr>
                <a:srgbClr val="888888"/>
              </a:buClr>
              <a:buSzPts val="1867"/>
              <a:buNone/>
              <a:defRPr sz="1867">
                <a:solidFill>
                  <a:srgbClr val="888888"/>
                </a:solidFill>
              </a:defRPr>
            </a:lvl8pPr>
            <a:lvl9pPr marL="4114800" lvl="8" indent="-228600" algn="l">
              <a:lnSpc>
                <a:spcPct val="90000"/>
              </a:lnSpc>
              <a:spcBef>
                <a:spcPts val="500"/>
              </a:spcBef>
              <a:spcAft>
                <a:spcPts val="0"/>
              </a:spcAft>
              <a:buClr>
                <a:srgbClr val="888888"/>
              </a:buClr>
              <a:buSzPts val="1867"/>
              <a:buNone/>
              <a:defRPr sz="1867">
                <a:solidFill>
                  <a:srgbClr val="888888"/>
                </a:solidFill>
              </a:defRPr>
            </a:lvl9pPr>
          </a:lstStyle>
          <a:p>
            <a:endParaRPr/>
          </a:p>
        </p:txBody>
      </p:sp>
      <p:sp>
        <p:nvSpPr>
          <p:cNvPr id="339" name="Google Shape;339;p10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2"/>
                </a:solidFill>
              </a:defRPr>
            </a:lvl1pPr>
            <a:lvl2pPr lvl="1">
              <a:buNone/>
              <a:defRPr>
                <a:solidFill>
                  <a:schemeClr val="lt2"/>
                </a:solidFill>
              </a:defRPr>
            </a:lvl2pPr>
            <a:lvl3pPr lvl="2">
              <a:buNone/>
              <a:defRPr>
                <a:solidFill>
                  <a:schemeClr val="lt2"/>
                </a:solidFill>
              </a:defRPr>
            </a:lvl3pPr>
            <a:lvl4pPr lvl="3">
              <a:buNone/>
              <a:defRPr>
                <a:solidFill>
                  <a:schemeClr val="lt2"/>
                </a:solidFill>
              </a:defRPr>
            </a:lvl4pPr>
            <a:lvl5pPr lvl="4">
              <a:buNone/>
              <a:defRPr>
                <a:solidFill>
                  <a:schemeClr val="lt2"/>
                </a:solidFill>
              </a:defRPr>
            </a:lvl5pPr>
            <a:lvl6pPr lvl="5">
              <a:buNone/>
              <a:defRPr>
                <a:solidFill>
                  <a:schemeClr val="lt2"/>
                </a:solidFill>
              </a:defRPr>
            </a:lvl6pPr>
            <a:lvl7pPr lvl="6">
              <a:buNone/>
              <a:defRPr>
                <a:solidFill>
                  <a:schemeClr val="lt2"/>
                </a:solidFill>
              </a:defRPr>
            </a:lvl7pPr>
            <a:lvl8pPr lvl="7">
              <a:buNone/>
              <a:defRPr>
                <a:solidFill>
                  <a:schemeClr val="lt2"/>
                </a:solidFill>
              </a:defRPr>
            </a:lvl8pPr>
            <a:lvl9pPr lvl="8">
              <a:buNone/>
              <a:defRPr>
                <a:solidFill>
                  <a:schemeClr val="lt2"/>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3138032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14046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theme" Target="../theme/theme10.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11.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1"/>
        <p:cNvGrpSpPr/>
        <p:nvPr/>
      </p:nvGrpSpPr>
      <p:grpSpPr>
        <a:xfrm>
          <a:off x="0" y="0"/>
          <a:ext cx="0" cy="0"/>
          <a:chOff x="0" y="0"/>
          <a:chExt cx="0" cy="0"/>
        </a:xfrm>
      </p:grpSpPr>
      <p:sp>
        <p:nvSpPr>
          <p:cNvPr id="212" name="Google Shape;212;gbca6048f56_1_0"/>
          <p:cNvSpPr txBox="1">
            <a:spLocks noGrp="1"/>
          </p:cNvSpPr>
          <p:nvPr>
            <p:ph type="body" idx="1"/>
          </p:nvPr>
        </p:nvSpPr>
        <p:spPr>
          <a:xfrm>
            <a:off x="838200" y="1826684"/>
            <a:ext cx="10515600" cy="4349749"/>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rgbClr val="005DAB"/>
              </a:buClr>
              <a:buSzPts val="4267"/>
              <a:buFont typeface="Arial"/>
              <a:buChar char="•"/>
              <a:defRPr sz="4267" b="0" i="0" u="none" strike="noStrike" cap="none">
                <a:solidFill>
                  <a:srgbClr val="005DAB"/>
                </a:solidFill>
                <a:latin typeface="Calibri"/>
                <a:ea typeface="Calibri"/>
                <a:cs typeface="Calibri"/>
                <a:sym typeface="Calibri"/>
              </a:defRPr>
            </a:lvl1pPr>
            <a:lvl2pPr marL="914400" marR="0" lvl="1" indent="-465645" algn="l" rtl="0">
              <a:lnSpc>
                <a:spcPct val="100000"/>
              </a:lnSpc>
              <a:spcBef>
                <a:spcPts val="747"/>
              </a:spcBef>
              <a:spcAft>
                <a:spcPts val="0"/>
              </a:spcAft>
              <a:buClr>
                <a:srgbClr val="00213D"/>
              </a:buClr>
              <a:buSzPts val="3733"/>
              <a:buFont typeface="Arial"/>
              <a:buChar char="–"/>
              <a:defRPr sz="3733" b="0" i="0" u="none" strike="noStrike" cap="none">
                <a:solidFill>
                  <a:srgbClr val="00213D"/>
                </a:solidFill>
                <a:latin typeface="Calibri"/>
                <a:ea typeface="Calibri"/>
                <a:cs typeface="Calibri"/>
                <a:sym typeface="Calibri"/>
              </a:defRPr>
            </a:lvl2pPr>
            <a:lvl3pPr marL="1371600" marR="0" lvl="2" indent="-431800" algn="l" rtl="0">
              <a:lnSpc>
                <a:spcPct val="100000"/>
              </a:lnSpc>
              <a:spcBef>
                <a:spcPts val="640"/>
              </a:spcBef>
              <a:spcAft>
                <a:spcPts val="0"/>
              </a:spcAft>
              <a:buClr>
                <a:srgbClr val="00213D"/>
              </a:buClr>
              <a:buSzPts val="3200"/>
              <a:buFont typeface="Arial"/>
              <a:buChar char="•"/>
              <a:defRPr sz="3200" b="0" i="0" u="none" strike="noStrike" cap="none">
                <a:solidFill>
                  <a:srgbClr val="00213D"/>
                </a:solidFill>
                <a:latin typeface="Calibri"/>
                <a:ea typeface="Calibri"/>
                <a:cs typeface="Calibri"/>
                <a:sym typeface="Calibri"/>
              </a:defRPr>
            </a:lvl3pPr>
            <a:lvl4pPr marL="1828800" marR="0" lvl="3" indent="-397954" algn="l" rtl="0">
              <a:lnSpc>
                <a:spcPct val="100000"/>
              </a:lnSpc>
              <a:spcBef>
                <a:spcPts val="533"/>
              </a:spcBef>
              <a:spcAft>
                <a:spcPts val="0"/>
              </a:spcAft>
              <a:buClr>
                <a:srgbClr val="00213D"/>
              </a:buClr>
              <a:buSzPts val="2667"/>
              <a:buFont typeface="Arial"/>
              <a:buChar char="–"/>
              <a:defRPr sz="2667" b="0" i="0" u="none" strike="noStrike" cap="none">
                <a:solidFill>
                  <a:srgbClr val="00213D"/>
                </a:solidFill>
                <a:latin typeface="Calibri"/>
                <a:ea typeface="Calibri"/>
                <a:cs typeface="Calibri"/>
                <a:sym typeface="Calibri"/>
              </a:defRPr>
            </a:lvl4pPr>
            <a:lvl5pPr marL="2286000" marR="0" lvl="4" indent="-397954" algn="l" rtl="0">
              <a:lnSpc>
                <a:spcPct val="100000"/>
              </a:lnSpc>
              <a:spcBef>
                <a:spcPts val="533"/>
              </a:spcBef>
              <a:spcAft>
                <a:spcPts val="0"/>
              </a:spcAft>
              <a:buClr>
                <a:srgbClr val="00213D"/>
              </a:buClr>
              <a:buSzPts val="2667"/>
              <a:buFont typeface="Arial"/>
              <a:buChar char="»"/>
              <a:defRPr sz="2667" b="0" i="0" u="none" strike="noStrike" cap="none">
                <a:solidFill>
                  <a:srgbClr val="00213D"/>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213" name="Google Shape;213;gbca6048f56_1_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rgbClr val="005DAB"/>
                </a:solidFill>
                <a:latin typeface="Calibri"/>
                <a:ea typeface="Calibri"/>
                <a:cs typeface="Calibri"/>
                <a:sym typeface="Calibri"/>
              </a:defRPr>
            </a:lvl1pPr>
            <a:lvl2pPr lvl="1" algn="r">
              <a:buNone/>
              <a:defRPr sz="1300">
                <a:solidFill>
                  <a:srgbClr val="005DAB"/>
                </a:solidFill>
                <a:latin typeface="Calibri"/>
                <a:ea typeface="Calibri"/>
                <a:cs typeface="Calibri"/>
                <a:sym typeface="Calibri"/>
              </a:defRPr>
            </a:lvl2pPr>
            <a:lvl3pPr lvl="2" algn="r">
              <a:buNone/>
              <a:defRPr sz="1300">
                <a:solidFill>
                  <a:srgbClr val="005DAB"/>
                </a:solidFill>
                <a:latin typeface="Calibri"/>
                <a:ea typeface="Calibri"/>
                <a:cs typeface="Calibri"/>
                <a:sym typeface="Calibri"/>
              </a:defRPr>
            </a:lvl3pPr>
            <a:lvl4pPr lvl="3" algn="r">
              <a:buNone/>
              <a:defRPr sz="1300">
                <a:solidFill>
                  <a:srgbClr val="005DAB"/>
                </a:solidFill>
                <a:latin typeface="Calibri"/>
                <a:ea typeface="Calibri"/>
                <a:cs typeface="Calibri"/>
                <a:sym typeface="Calibri"/>
              </a:defRPr>
            </a:lvl4pPr>
            <a:lvl5pPr lvl="4" algn="r">
              <a:buNone/>
              <a:defRPr sz="1300">
                <a:solidFill>
                  <a:srgbClr val="005DAB"/>
                </a:solidFill>
                <a:latin typeface="Calibri"/>
                <a:ea typeface="Calibri"/>
                <a:cs typeface="Calibri"/>
                <a:sym typeface="Calibri"/>
              </a:defRPr>
            </a:lvl5pPr>
            <a:lvl6pPr lvl="5" algn="r">
              <a:buNone/>
              <a:defRPr sz="1300">
                <a:solidFill>
                  <a:srgbClr val="005DAB"/>
                </a:solidFill>
                <a:latin typeface="Calibri"/>
                <a:ea typeface="Calibri"/>
                <a:cs typeface="Calibri"/>
                <a:sym typeface="Calibri"/>
              </a:defRPr>
            </a:lvl6pPr>
            <a:lvl7pPr lvl="6" algn="r">
              <a:buNone/>
              <a:defRPr sz="1300">
                <a:solidFill>
                  <a:srgbClr val="005DAB"/>
                </a:solidFill>
                <a:latin typeface="Calibri"/>
                <a:ea typeface="Calibri"/>
                <a:cs typeface="Calibri"/>
                <a:sym typeface="Calibri"/>
              </a:defRPr>
            </a:lvl7pPr>
            <a:lvl8pPr lvl="7" algn="r">
              <a:buNone/>
              <a:defRPr sz="1300">
                <a:solidFill>
                  <a:srgbClr val="005DAB"/>
                </a:solidFill>
                <a:latin typeface="Calibri"/>
                <a:ea typeface="Calibri"/>
                <a:cs typeface="Calibri"/>
                <a:sym typeface="Calibri"/>
              </a:defRPr>
            </a:lvl8pPr>
            <a:lvl9pPr lvl="8" algn="r">
              <a:buNone/>
              <a:defRPr sz="1300">
                <a:solidFill>
                  <a:srgbClr val="005DA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97270079"/>
      </p:ext>
    </p:extLst>
  </p:cSld>
  <p:clrMap bg1="lt1" tx1="dk1" bg2="dk2" tx2="lt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8" name="Google Shape;248;p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p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50" name="Google Shape;250;p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51" name="Google Shape;251;p70"/>
          <p:cNvSpPr txBox="1"/>
          <p:nvPr/>
        </p:nvSpPr>
        <p:spPr>
          <a:xfrm>
            <a:off x="8610600" y="6338656"/>
            <a:ext cx="2743200" cy="382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F56DC"/>
              </a:buClr>
              <a:buSzPts val="1800"/>
              <a:buFont typeface="Calibri"/>
              <a:buNone/>
            </a:pPr>
            <a:fld id="{00000000-1234-1234-1234-123412341234}" type="slidenum">
              <a:rPr lang="en-US" sz="1800" b="0" i="0" u="none" strike="noStrike" cap="none">
                <a:solidFill>
                  <a:srgbClr val="0F56DC"/>
                </a:solidFill>
                <a:latin typeface="Calibri"/>
                <a:ea typeface="Calibri"/>
                <a:cs typeface="Calibri"/>
                <a:sym typeface="Calibri"/>
              </a:rPr>
              <a:t>‹#›</a:t>
            </a:fld>
            <a:endParaRPr sz="1800" b="0" i="0" u="none" strike="noStrike" cap="none" dirty="0">
              <a:solidFill>
                <a:srgbClr val="0F56DC"/>
              </a:solidFill>
              <a:latin typeface="Calibri"/>
              <a:ea typeface="Calibri"/>
              <a:cs typeface="Calibri"/>
              <a:sym typeface="Calibri"/>
            </a:endParaRPr>
          </a:p>
        </p:txBody>
      </p:sp>
      <p:sp>
        <p:nvSpPr>
          <p:cNvPr id="252" name="Google Shape;252;p7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Calibri"/>
                <a:ea typeface="Calibri"/>
                <a:cs typeface="Calibri"/>
                <a:sym typeface="Calibri"/>
              </a:defRPr>
            </a:lvl1pPr>
            <a:lvl2pPr lvl="1" algn="r">
              <a:buNone/>
              <a:defRPr sz="1300">
                <a:solidFill>
                  <a:schemeClr val="dk1"/>
                </a:solidFill>
                <a:latin typeface="Calibri"/>
                <a:ea typeface="Calibri"/>
                <a:cs typeface="Calibri"/>
                <a:sym typeface="Calibri"/>
              </a:defRPr>
            </a:lvl2pPr>
            <a:lvl3pPr lvl="2" algn="r">
              <a:buNone/>
              <a:defRPr sz="1300">
                <a:solidFill>
                  <a:schemeClr val="dk1"/>
                </a:solidFill>
                <a:latin typeface="Calibri"/>
                <a:ea typeface="Calibri"/>
                <a:cs typeface="Calibri"/>
                <a:sym typeface="Calibri"/>
              </a:defRPr>
            </a:lvl3pPr>
            <a:lvl4pPr lvl="3" algn="r">
              <a:buNone/>
              <a:defRPr sz="1300">
                <a:solidFill>
                  <a:schemeClr val="dk1"/>
                </a:solidFill>
                <a:latin typeface="Calibri"/>
                <a:ea typeface="Calibri"/>
                <a:cs typeface="Calibri"/>
                <a:sym typeface="Calibri"/>
              </a:defRPr>
            </a:lvl4pPr>
            <a:lvl5pPr lvl="4" algn="r">
              <a:buNone/>
              <a:defRPr sz="1300">
                <a:solidFill>
                  <a:schemeClr val="dk1"/>
                </a:solidFill>
                <a:latin typeface="Calibri"/>
                <a:ea typeface="Calibri"/>
                <a:cs typeface="Calibri"/>
                <a:sym typeface="Calibri"/>
              </a:defRPr>
            </a:lvl5pPr>
            <a:lvl6pPr lvl="5" algn="r">
              <a:buNone/>
              <a:defRPr sz="1300">
                <a:solidFill>
                  <a:schemeClr val="dk1"/>
                </a:solidFill>
                <a:latin typeface="Calibri"/>
                <a:ea typeface="Calibri"/>
                <a:cs typeface="Calibri"/>
                <a:sym typeface="Calibri"/>
              </a:defRPr>
            </a:lvl6pPr>
            <a:lvl7pPr lvl="6" algn="r">
              <a:buNone/>
              <a:defRPr sz="1300">
                <a:solidFill>
                  <a:schemeClr val="dk1"/>
                </a:solidFill>
                <a:latin typeface="Calibri"/>
                <a:ea typeface="Calibri"/>
                <a:cs typeface="Calibri"/>
                <a:sym typeface="Calibri"/>
              </a:defRPr>
            </a:lvl7pPr>
            <a:lvl8pPr lvl="7" algn="r">
              <a:buNone/>
              <a:defRPr sz="1300">
                <a:solidFill>
                  <a:schemeClr val="dk1"/>
                </a:solidFill>
                <a:latin typeface="Calibri"/>
                <a:ea typeface="Calibri"/>
                <a:cs typeface="Calibri"/>
                <a:sym typeface="Calibri"/>
              </a:defRPr>
            </a:lvl8pPr>
            <a:lvl9pPr lvl="8" algn="r">
              <a:buNone/>
              <a:defRPr sz="13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30463022"/>
      </p:ext>
    </p:extLst>
  </p:cSld>
  <p:clrMap bg1="lt1" tx1="dk1" bg2="dk2" tx2="lt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 id="214748440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363033790"/>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B850-4439-496F-8322-B2C842C3FA74}" type="slidenum">
              <a:rPr lang="en-US" smtClean="0"/>
              <a:t>‹#›</a:t>
            </a:fld>
            <a:endParaRPr lang="en-US" dirty="0"/>
          </a:p>
        </p:txBody>
      </p:sp>
    </p:spTree>
    <p:extLst>
      <p:ext uri="{BB962C8B-B14F-4D97-AF65-F5344CB8AC3E}">
        <p14:creationId xmlns:p14="http://schemas.microsoft.com/office/powerpoint/2010/main" val="3229020566"/>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24672251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76632467"/>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6644218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body" idx="1"/>
          </p:nvPr>
        </p:nvSpPr>
        <p:spPr>
          <a:xfrm>
            <a:off x="838200" y="1826684"/>
            <a:ext cx="10515600" cy="4349749"/>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rgbClr val="7F7F7F"/>
              </a:buClr>
              <a:buSzPts val="4267"/>
              <a:buFont typeface="Arial"/>
              <a:buChar char="•"/>
              <a:defRPr sz="4267" b="0" i="0" u="none" strike="noStrike" cap="none">
                <a:solidFill>
                  <a:srgbClr val="7F7F7F"/>
                </a:solidFill>
                <a:latin typeface="Calibri"/>
                <a:ea typeface="Calibri"/>
                <a:cs typeface="Calibri"/>
                <a:sym typeface="Calibri"/>
              </a:defRPr>
            </a:lvl1pPr>
            <a:lvl2pPr marL="914400" marR="0" lvl="1" indent="-465645" algn="l" rtl="0">
              <a:lnSpc>
                <a:spcPct val="100000"/>
              </a:lnSpc>
              <a:spcBef>
                <a:spcPts val="747"/>
              </a:spcBef>
              <a:spcAft>
                <a:spcPts val="0"/>
              </a:spcAft>
              <a:buClr>
                <a:srgbClr val="7F7F7F"/>
              </a:buClr>
              <a:buSzPts val="3733"/>
              <a:buFont typeface="Arial"/>
              <a:buChar char="–"/>
              <a:defRPr sz="3733" b="0" i="0" u="none" strike="noStrike" cap="none">
                <a:solidFill>
                  <a:srgbClr val="7F7F7F"/>
                </a:solidFill>
                <a:latin typeface="Calibri"/>
                <a:ea typeface="Calibri"/>
                <a:cs typeface="Calibri"/>
                <a:sym typeface="Calibri"/>
              </a:defRPr>
            </a:lvl2pPr>
            <a:lvl3pPr marL="1371600" marR="0" lvl="2" indent="-431800" algn="l" rtl="0">
              <a:lnSpc>
                <a:spcPct val="100000"/>
              </a:lnSpc>
              <a:spcBef>
                <a:spcPts val="640"/>
              </a:spcBef>
              <a:spcAft>
                <a:spcPts val="0"/>
              </a:spcAft>
              <a:buClr>
                <a:srgbClr val="7F7F7F"/>
              </a:buClr>
              <a:buSzPts val="3200"/>
              <a:buFont typeface="Arial"/>
              <a:buChar char="•"/>
              <a:defRPr sz="3200" b="0" i="0" u="none" strike="noStrike" cap="none">
                <a:solidFill>
                  <a:srgbClr val="7F7F7F"/>
                </a:solidFill>
                <a:latin typeface="Calibri"/>
                <a:ea typeface="Calibri"/>
                <a:cs typeface="Calibri"/>
                <a:sym typeface="Calibri"/>
              </a:defRPr>
            </a:lvl3pPr>
            <a:lvl4pPr marL="1828800" marR="0" lvl="3" indent="-397954" algn="l" rtl="0">
              <a:lnSpc>
                <a:spcPct val="100000"/>
              </a:lnSpc>
              <a:spcBef>
                <a:spcPts val="533"/>
              </a:spcBef>
              <a:spcAft>
                <a:spcPts val="0"/>
              </a:spcAft>
              <a:buClr>
                <a:srgbClr val="7F7F7F"/>
              </a:buClr>
              <a:buSzPts val="2667"/>
              <a:buFont typeface="Arial"/>
              <a:buChar char="–"/>
              <a:defRPr sz="2667" b="0" i="0" u="none" strike="noStrike" cap="none">
                <a:solidFill>
                  <a:srgbClr val="7F7F7F"/>
                </a:solidFill>
                <a:latin typeface="Calibri"/>
                <a:ea typeface="Calibri"/>
                <a:cs typeface="Calibri"/>
                <a:sym typeface="Calibri"/>
              </a:defRPr>
            </a:lvl4pPr>
            <a:lvl5pPr marL="2286000" marR="0" lvl="4" indent="-397954" algn="l" rtl="0">
              <a:lnSpc>
                <a:spcPct val="100000"/>
              </a:lnSpc>
              <a:spcBef>
                <a:spcPts val="533"/>
              </a:spcBef>
              <a:spcAft>
                <a:spcPts val="0"/>
              </a:spcAft>
              <a:buClr>
                <a:srgbClr val="7F7F7F"/>
              </a:buClr>
              <a:buSzPts val="2667"/>
              <a:buFont typeface="Arial"/>
              <a:buChar char="»"/>
              <a:defRPr sz="2667" b="0" i="0" u="none" strike="noStrike" cap="none">
                <a:solidFill>
                  <a:srgbClr val="7F7F7F"/>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340234078"/>
      </p:ext>
    </p:extLst>
  </p:cSld>
  <p:clrMap bg1="lt1" tx1="dk1" bg2="dk2" tx2="lt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4"/>
        <p:cNvGrpSpPr/>
        <p:nvPr/>
      </p:nvGrpSpPr>
      <p:grpSpPr>
        <a:xfrm>
          <a:off x="0" y="0"/>
          <a:ext cx="0" cy="0"/>
          <a:chOff x="0" y="0"/>
          <a:chExt cx="0" cy="0"/>
        </a:xfrm>
      </p:grpSpPr>
      <p:sp>
        <p:nvSpPr>
          <p:cNvPr id="85" name="Google Shape;85;p61"/>
          <p:cNvSpPr txBox="1">
            <a:spLocks noGrp="1"/>
          </p:cNvSpPr>
          <p:nvPr>
            <p:ph type="body" idx="1"/>
          </p:nvPr>
        </p:nvSpPr>
        <p:spPr>
          <a:xfrm>
            <a:off x="838200" y="1826685"/>
            <a:ext cx="10515600" cy="4349700"/>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rgbClr val="7F7F7F"/>
              </a:buClr>
              <a:buSzPts val="4267"/>
              <a:buFont typeface="Arial"/>
              <a:buChar char="•"/>
              <a:defRPr sz="4267" b="0" i="0" u="none" strike="noStrike" cap="none">
                <a:solidFill>
                  <a:srgbClr val="7F7F7F"/>
                </a:solidFill>
                <a:latin typeface="Calibri"/>
                <a:ea typeface="Calibri"/>
                <a:cs typeface="Calibri"/>
                <a:sym typeface="Calibri"/>
              </a:defRPr>
            </a:lvl1pPr>
            <a:lvl2pPr marL="914400" marR="0" lvl="1" indent="-465645" algn="l" rtl="0">
              <a:lnSpc>
                <a:spcPct val="100000"/>
              </a:lnSpc>
              <a:spcBef>
                <a:spcPts val="747"/>
              </a:spcBef>
              <a:spcAft>
                <a:spcPts val="0"/>
              </a:spcAft>
              <a:buClr>
                <a:srgbClr val="7F7F7F"/>
              </a:buClr>
              <a:buSzPts val="3733"/>
              <a:buFont typeface="Arial"/>
              <a:buChar char="–"/>
              <a:defRPr sz="3733" b="0" i="0" u="none" strike="noStrike" cap="none">
                <a:solidFill>
                  <a:srgbClr val="7F7F7F"/>
                </a:solidFill>
                <a:latin typeface="Calibri"/>
                <a:ea typeface="Calibri"/>
                <a:cs typeface="Calibri"/>
                <a:sym typeface="Calibri"/>
              </a:defRPr>
            </a:lvl2pPr>
            <a:lvl3pPr marL="1371600" marR="0" lvl="2" indent="-431800" algn="l" rtl="0">
              <a:lnSpc>
                <a:spcPct val="100000"/>
              </a:lnSpc>
              <a:spcBef>
                <a:spcPts val="640"/>
              </a:spcBef>
              <a:spcAft>
                <a:spcPts val="0"/>
              </a:spcAft>
              <a:buClr>
                <a:srgbClr val="7F7F7F"/>
              </a:buClr>
              <a:buSzPts val="3200"/>
              <a:buFont typeface="Arial"/>
              <a:buChar char="•"/>
              <a:defRPr sz="3200" b="0" i="0" u="none" strike="noStrike" cap="none">
                <a:solidFill>
                  <a:srgbClr val="7F7F7F"/>
                </a:solidFill>
                <a:latin typeface="Calibri"/>
                <a:ea typeface="Calibri"/>
                <a:cs typeface="Calibri"/>
                <a:sym typeface="Calibri"/>
              </a:defRPr>
            </a:lvl3pPr>
            <a:lvl4pPr marL="1828800" marR="0" lvl="3" indent="-397954" algn="l" rtl="0">
              <a:lnSpc>
                <a:spcPct val="100000"/>
              </a:lnSpc>
              <a:spcBef>
                <a:spcPts val="533"/>
              </a:spcBef>
              <a:spcAft>
                <a:spcPts val="0"/>
              </a:spcAft>
              <a:buClr>
                <a:srgbClr val="7F7F7F"/>
              </a:buClr>
              <a:buSzPts val="2667"/>
              <a:buFont typeface="Arial"/>
              <a:buChar char="–"/>
              <a:defRPr sz="2667" b="0" i="0" u="none" strike="noStrike" cap="none">
                <a:solidFill>
                  <a:srgbClr val="7F7F7F"/>
                </a:solidFill>
                <a:latin typeface="Calibri"/>
                <a:ea typeface="Calibri"/>
                <a:cs typeface="Calibri"/>
                <a:sym typeface="Calibri"/>
              </a:defRPr>
            </a:lvl4pPr>
            <a:lvl5pPr marL="2286000" marR="0" lvl="4" indent="-397954" algn="l" rtl="0">
              <a:lnSpc>
                <a:spcPct val="100000"/>
              </a:lnSpc>
              <a:spcBef>
                <a:spcPts val="533"/>
              </a:spcBef>
              <a:spcAft>
                <a:spcPts val="0"/>
              </a:spcAft>
              <a:buClr>
                <a:srgbClr val="7F7F7F"/>
              </a:buClr>
              <a:buSzPts val="2667"/>
              <a:buFont typeface="Arial"/>
              <a:buChar char="»"/>
              <a:defRPr sz="2667" b="0" i="0" u="none" strike="noStrike" cap="none">
                <a:solidFill>
                  <a:srgbClr val="7F7F7F"/>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86" name="Google Shape;86;p6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96739608"/>
      </p:ext>
    </p:extLst>
  </p:cSld>
  <p:clrMap bg1="lt1" tx1="dk1" bg2="dk2" tx2="lt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8" name="Google Shape;128;p6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0" name="Google Shape;130;p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1" name="Google Shape;131;p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77252554"/>
      </p:ext>
    </p:extLst>
  </p:cSld>
  <p:clrMap bg1="lt1" tx1="dk1" bg2="dk2" tx2="lt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hyperlink" Target="mailto:eocevent333@cdc.gov" TargetMode="External"/><Relationship Id="rId2" Type="http://schemas.openxmlformats.org/officeDocument/2006/relationships/hyperlink" Target="mailto:EDX@cdc.gov"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ndc.services.cdc.gov/message-mapping-guides/" TargetMode="External"/><Relationship Id="rId4" Type="http://schemas.openxmlformats.org/officeDocument/2006/relationships/hyperlink" Target="https://www.cdc.gov/coronavirus/2019-ncov/php/reporting-pui.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28.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nndss/trc/" TargetMode="External"/><Relationship Id="rId2" Type="http://schemas.openxmlformats.org/officeDocument/2006/relationships/notesSlide" Target="../notesSlides/notesSlide31.xml"/><Relationship Id="rId1" Type="http://schemas.openxmlformats.org/officeDocument/2006/relationships/slideLayout" Target="../slideLayouts/slideLayout33.xml"/><Relationship Id="rId6" Type="http://schemas.openxmlformats.org/officeDocument/2006/relationships/hyperlink" Target="https://www.cdc.gov/nndss/trc/news/" TargetMode="External"/><Relationship Id="rId5" Type="http://schemas.openxmlformats.org/officeDocument/2006/relationships/hyperlink" Target="https://www.cdc.gov/nndss/trc/onboarding/eshare.html" TargetMode="External"/><Relationship Id="rId4" Type="http://schemas.openxmlformats.org/officeDocument/2006/relationships/hyperlink" Target="mailto:edx@cdc.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hyperlink" Target="https://phinvads.cdc.gov/vads/ViewValueSet.action?oid=2.16.840.1.114222.4.11.7549" TargetMode="External"/><Relationship Id="rId3" Type="http://schemas.openxmlformats.org/officeDocument/2006/relationships/hyperlink" Target="https://phinvads.cdc.gov/vads/ViewValueSet.action?oid=2.16.840.1.114222.4.11.7550" TargetMode="External"/><Relationship Id="rId7" Type="http://schemas.openxmlformats.org/officeDocument/2006/relationships/hyperlink" Target="https://phinvads.cdc.gov/vads/ViewValueSet.action?oid=2.16.840.1.114222.4.11.7194"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hyperlink" Target="https://phinvads.cdc.gov/vads/ViewValueSet.action?oid=2.16.840.1.114222.4.11.7189" TargetMode="External"/><Relationship Id="rId5" Type="http://schemas.openxmlformats.org/officeDocument/2006/relationships/hyperlink" Target="https://phinvads.cdc.gov/vads/ViewValueSet.action?oid=2.16.840.1.114222.4.11.7552" TargetMode="External"/><Relationship Id="rId4" Type="http://schemas.openxmlformats.org/officeDocument/2006/relationships/hyperlink" Target="https://phinvads.cdc.gov/vads/ViewValueSet.action?oid=2.16.840.1.114222.4.11.7206" TargetMode="External"/><Relationship Id="rId9" Type="http://schemas.openxmlformats.org/officeDocument/2006/relationships/hyperlink" Target="https://phinvads.cdc.gov/vads/ViewValueSet.action?oid=2.16.840.1.114222.4.11.82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hinvads.cdc.gov/vads/ViewView.action?id=5A8C9583-336C-EB11-819A-005056ABE2F0"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hyperlink" Target="https://phinvads.cdc.gov/vads/ViewValueSet.action?id=7B85CB16-326C-EB11-819A-005056ABE2F0" TargetMode="External"/><Relationship Id="rId4" Type="http://schemas.openxmlformats.org/officeDocument/2006/relationships/hyperlink" Target="https://phinvads.cdc.gov/vads/ViewValueSet.action?id=C364E355-316C-EB11-819A-005056ABE2F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mailto:eocevent333@cdc.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198" y="1777473"/>
            <a:ext cx="10616201" cy="1954007"/>
          </a:xfrm>
        </p:spPr>
        <p:txBody>
          <a:bodyPr>
            <a:normAutofit/>
          </a:bodyPr>
          <a:lstStyle/>
          <a:p>
            <a:pPr>
              <a:lnSpc>
                <a:spcPct val="100000"/>
              </a:lnSpc>
            </a:pPr>
            <a:r>
              <a:rPr lang="en-US" sz="3600" dirty="0">
                <a:solidFill>
                  <a:srgbClr val="005DAB"/>
                </a:solidFill>
              </a:rPr>
              <a:t>NNDSS eSHARE February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53436"/>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February 23, 2021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4901226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1280-6E83-48DA-A208-F0C987D10DF1}"/>
              </a:ext>
            </a:extLst>
          </p:cNvPr>
          <p:cNvSpPr>
            <a:spLocks noGrp="1"/>
          </p:cNvSpPr>
          <p:nvPr>
            <p:ph type="title"/>
          </p:nvPr>
        </p:nvSpPr>
        <p:spPr>
          <a:xfrm>
            <a:off x="609600" y="295275"/>
            <a:ext cx="10972800" cy="646114"/>
          </a:xfrm>
        </p:spPr>
        <p:txBody>
          <a:bodyPr/>
          <a:lstStyle/>
          <a:p>
            <a:r>
              <a:rPr lang="en-US" dirty="0"/>
              <a:t>Contact Us</a:t>
            </a:r>
          </a:p>
        </p:txBody>
      </p:sp>
      <p:sp>
        <p:nvSpPr>
          <p:cNvPr id="3" name="Text Placeholder 2">
            <a:extLst>
              <a:ext uri="{FF2B5EF4-FFF2-40B4-BE49-F238E27FC236}">
                <a16:creationId xmlns:a16="http://schemas.microsoft.com/office/drawing/2014/main" id="{0A6A1745-820F-4387-B608-5930119FBDE1}"/>
              </a:ext>
            </a:extLst>
          </p:cNvPr>
          <p:cNvSpPr>
            <a:spLocks noGrp="1"/>
          </p:cNvSpPr>
          <p:nvPr>
            <p:ph type="body" sz="quarter" idx="10"/>
          </p:nvPr>
        </p:nvSpPr>
        <p:spPr>
          <a:xfrm>
            <a:off x="609600" y="1049867"/>
            <a:ext cx="10972800" cy="4455584"/>
          </a:xfrm>
        </p:spPr>
        <p:txBody>
          <a:bodyPr/>
          <a:lstStyle/>
          <a:p>
            <a:r>
              <a:rPr lang="en-US" dirty="0"/>
              <a:t>Contact </a:t>
            </a:r>
            <a:r>
              <a:rPr lang="en-US" dirty="0">
                <a:hlinkClick r:id="rId2"/>
              </a:rPr>
              <a:t>edx@cdc.gov</a:t>
            </a:r>
            <a:r>
              <a:rPr lang="en-US" dirty="0"/>
              <a:t> with any questions or to communicate interest in onboarding with the COVID-19 MMG, COVID Lite, or the GenV2 MMG</a:t>
            </a:r>
          </a:p>
          <a:p>
            <a:r>
              <a:rPr lang="en-US" dirty="0"/>
              <a:t>To submit COVID data using the CSV format, please contact </a:t>
            </a:r>
            <a:r>
              <a:rPr lang="en-US" dirty="0">
                <a:hlinkClick r:id="rId3"/>
              </a:rPr>
              <a:t>eocevent333@cdc.gov</a:t>
            </a:r>
            <a:r>
              <a:rPr lang="en-US" dirty="0"/>
              <a:t> </a:t>
            </a:r>
          </a:p>
          <a:p>
            <a:r>
              <a:rPr lang="en-US" dirty="0"/>
              <a:t>For more information on submitting COVID line-level data or to access the current CSV format, please visit this site: </a:t>
            </a:r>
            <a:r>
              <a:rPr lang="en-US" dirty="0">
                <a:hlinkClick r:id="rId4"/>
              </a:rPr>
              <a:t>https://www.cdc.gov/coronavirus/2019-ncov/php/reporting-pui.html</a:t>
            </a:r>
            <a:r>
              <a:rPr lang="en-US" dirty="0"/>
              <a:t> </a:t>
            </a:r>
          </a:p>
          <a:p>
            <a:r>
              <a:rPr lang="en-US" dirty="0"/>
              <a:t>For more information about reporting using an MMG, please visit this site: </a:t>
            </a:r>
            <a:r>
              <a:rPr lang="en-US" dirty="0">
                <a:hlinkClick r:id="rId5"/>
              </a:rPr>
              <a:t>https://ndc.services.cdc.gov/message-mapping-guides/</a:t>
            </a:r>
            <a:r>
              <a:rPr lang="en-US" dirty="0"/>
              <a:t> </a:t>
            </a:r>
          </a:p>
          <a:p>
            <a:endParaRPr lang="en-US" dirty="0"/>
          </a:p>
        </p:txBody>
      </p:sp>
      <p:sp>
        <p:nvSpPr>
          <p:cNvPr id="4" name="Slide Number Placeholder 3">
            <a:extLst>
              <a:ext uri="{FF2B5EF4-FFF2-40B4-BE49-F238E27FC236}">
                <a16:creationId xmlns:a16="http://schemas.microsoft.com/office/drawing/2014/main" id="{9EC7A958-71FC-45A5-BC29-4E7A50D2F2E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354DD33D-5EE0-4F6F-9BAE-72453C1CE15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8579" y="5528202"/>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2449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000000"/>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Sara Johnston, MPH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NNDSS Program Manager</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1643924" y="2888040"/>
            <a:ext cx="8904152" cy="1155779"/>
          </a:xfrm>
        </p:spPr>
        <p:txBody>
          <a:bodyPr/>
          <a:lstStyle/>
          <a:p>
            <a:pPr lvl="0" algn="ctr">
              <a:defRPr/>
            </a:pPr>
            <a:r>
              <a:rPr lang="en-US" dirty="0">
                <a:solidFill>
                  <a:srgbClr val="005DAB"/>
                </a:solidFill>
              </a:rPr>
              <a:t>Update on 2020 NNDSS Annual Reconciliation</a:t>
            </a:r>
            <a:endParaRPr lang="en-US"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071206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8D9A-E09B-4485-B370-29CA362D0651}"/>
              </a:ext>
            </a:extLst>
          </p:cNvPr>
          <p:cNvSpPr>
            <a:spLocks noGrp="1"/>
          </p:cNvSpPr>
          <p:nvPr>
            <p:ph type="title"/>
          </p:nvPr>
        </p:nvSpPr>
        <p:spPr>
          <a:xfrm>
            <a:off x="609600" y="-145985"/>
            <a:ext cx="10972800" cy="1143000"/>
          </a:xfrm>
        </p:spPr>
        <p:txBody>
          <a:bodyPr/>
          <a:lstStyle/>
          <a:p>
            <a:r>
              <a:rPr lang="en-US" dirty="0"/>
              <a:t>NNDSS Annual Reconciliation for 2020 Data</a:t>
            </a:r>
          </a:p>
        </p:txBody>
      </p:sp>
      <p:sp>
        <p:nvSpPr>
          <p:cNvPr id="3" name="Text Placeholder 2">
            <a:extLst>
              <a:ext uri="{FF2B5EF4-FFF2-40B4-BE49-F238E27FC236}">
                <a16:creationId xmlns:a16="http://schemas.microsoft.com/office/drawing/2014/main" id="{411A5999-B428-49EC-988D-3792770CB32D}"/>
              </a:ext>
            </a:extLst>
          </p:cNvPr>
          <p:cNvSpPr>
            <a:spLocks noGrp="1"/>
          </p:cNvSpPr>
          <p:nvPr>
            <p:ph type="body" idx="1"/>
          </p:nvPr>
        </p:nvSpPr>
        <p:spPr>
          <a:xfrm>
            <a:off x="609600" y="1270847"/>
            <a:ext cx="10972800" cy="4455584"/>
          </a:xfrm>
        </p:spPr>
        <p:txBody>
          <a:bodyPr/>
          <a:lstStyle/>
          <a:p>
            <a:r>
              <a:rPr lang="en-US" dirty="0"/>
              <a:t>2020 data reconciliation will be done in the MVPS Portal</a:t>
            </a:r>
          </a:p>
          <a:p>
            <a:pPr lvl="1"/>
            <a:r>
              <a:rPr lang="en-US" dirty="0"/>
              <a:t>Jurisdictions will view and extract the line list and aggregate tables from MVPS</a:t>
            </a:r>
          </a:p>
          <a:p>
            <a:pPr lvl="1"/>
            <a:r>
              <a:rPr lang="en-US" dirty="0"/>
              <a:t>Jurisdictions can work at their own pace (will still have a deadline)</a:t>
            </a:r>
          </a:p>
          <a:p>
            <a:pPr lvl="1"/>
            <a:r>
              <a:rPr lang="en-US" dirty="0"/>
              <a:t>State Epidemiologist sign-off process will be in MVPS</a:t>
            </a:r>
          </a:p>
          <a:p>
            <a:pPr marL="516446" lvl="1" indent="0">
              <a:buNone/>
            </a:pPr>
            <a:endParaRPr lang="en-US" dirty="0"/>
          </a:p>
          <a:p>
            <a:r>
              <a:rPr lang="en-US" dirty="0"/>
              <a:t>Timeline</a:t>
            </a:r>
          </a:p>
          <a:p>
            <a:pPr lvl="1"/>
            <a:r>
              <a:rPr lang="en-US" b="1" dirty="0"/>
              <a:t>June 2021:</a:t>
            </a:r>
            <a:r>
              <a:rPr lang="en-US" dirty="0"/>
              <a:t> Jurisdictions receive training and have access to line list and aggregate tables in MVPS</a:t>
            </a:r>
          </a:p>
          <a:p>
            <a:pPr lvl="1"/>
            <a:r>
              <a:rPr lang="en-US" b="1" dirty="0"/>
              <a:t>September 30, 2021: </a:t>
            </a:r>
            <a:r>
              <a:rPr lang="en-US" dirty="0"/>
              <a:t>Jurisdiction deadline for sign-off on final data</a:t>
            </a:r>
          </a:p>
        </p:txBody>
      </p:sp>
    </p:spTree>
    <p:extLst>
      <p:ext uri="{BB962C8B-B14F-4D97-AF65-F5344CB8AC3E}">
        <p14:creationId xmlns:p14="http://schemas.microsoft.com/office/powerpoint/2010/main" val="10221507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18"/>
          <p:cNvSpPr txBox="1">
            <a:spLocks noGrp="1"/>
          </p:cNvSpPr>
          <p:nvPr>
            <p:ph type="title"/>
          </p:nvPr>
        </p:nvSpPr>
        <p:spPr>
          <a:xfrm>
            <a:off x="493200" y="2591100"/>
            <a:ext cx="11205600" cy="837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kern="1200" dirty="0">
                <a:solidFill>
                  <a:srgbClr val="005DAB"/>
                </a:solidFill>
                <a:latin typeface="Calibri" pitchFamily="34" charset="0"/>
                <a:ea typeface="+mj-ea"/>
                <a:cs typeface="+mj-cs"/>
              </a:rPr>
              <a:t>Overview of New NNDSS Data Processing </a:t>
            </a:r>
            <a:br>
              <a:rPr lang="en-US" kern="1200" dirty="0">
                <a:solidFill>
                  <a:srgbClr val="005DAB"/>
                </a:solidFill>
                <a:latin typeface="Calibri" pitchFamily="34" charset="0"/>
                <a:ea typeface="+mj-ea"/>
                <a:cs typeface="+mj-cs"/>
              </a:rPr>
            </a:br>
            <a:r>
              <a:rPr lang="en-US" kern="1200" dirty="0">
                <a:solidFill>
                  <a:srgbClr val="005DAB"/>
                </a:solidFill>
                <a:latin typeface="Calibri" pitchFamily="34" charset="0"/>
                <a:ea typeface="+mj-ea"/>
                <a:cs typeface="+mj-cs"/>
              </a:rPr>
              <a:t>and MVPS Enhancements</a:t>
            </a:r>
            <a:endParaRPr kern="1200" dirty="0">
              <a:solidFill>
                <a:srgbClr val="005DAB"/>
              </a:solidFill>
              <a:latin typeface="Calibri" pitchFamily="34" charset="0"/>
              <a:ea typeface="+mj-ea"/>
              <a:cs typeface="+mj-cs"/>
            </a:endParaRPr>
          </a:p>
          <a:p>
            <a:pPr marL="0" lvl="0" indent="0" algn="l" rtl="0">
              <a:lnSpc>
                <a:spcPct val="100000"/>
              </a:lnSpc>
              <a:spcBef>
                <a:spcPts val="0"/>
              </a:spcBef>
              <a:spcAft>
                <a:spcPts val="0"/>
              </a:spcAft>
              <a:buSzPts val="1400"/>
              <a:buNone/>
            </a:pPr>
            <a:endParaRPr sz="5000" dirty="0">
              <a:solidFill>
                <a:srgbClr val="005DAB"/>
              </a:solidFill>
            </a:endParaRPr>
          </a:p>
        </p:txBody>
      </p:sp>
      <p:sp>
        <p:nvSpPr>
          <p:cNvPr id="4" name="Rectangle 3">
            <a:extLst>
              <a:ext uri="{FF2B5EF4-FFF2-40B4-BE49-F238E27FC236}">
                <a16:creationId xmlns:a16="http://schemas.microsoft.com/office/drawing/2014/main" id="{44B90BFD-6A56-41CA-87CF-552F1E4979B6}"/>
              </a:ext>
            </a:extLst>
          </p:cNvPr>
          <p:cNvSpPr/>
          <p:nvPr/>
        </p:nvSpPr>
        <p:spPr>
          <a:xfrm>
            <a:off x="371325" y="4549676"/>
            <a:ext cx="6324444"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Sara Johnston, MPH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NNDSS Program Manager</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
            <a:extLst>
              <a:ext uri="{C183D7F6-B498-43B3-948B-1728B52AA6E4}">
                <adec:decorative xmlns:adec="http://schemas.microsoft.com/office/drawing/2017/decorative" val="1"/>
              </a:ext>
            </a:extLst>
          </p:cNvPr>
          <p:cNvSpPr/>
          <p:nvPr/>
        </p:nvSpPr>
        <p:spPr>
          <a:xfrm>
            <a:off x="990600" y="3836400"/>
            <a:ext cx="995100" cy="369300"/>
          </a:xfrm>
          <a:prstGeom prst="roundRect">
            <a:avLst>
              <a:gd name="adj" fmla="val 13213"/>
            </a:avLst>
          </a:prstGeom>
          <a:solidFill>
            <a:srgbClr val="005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CFE2F3"/>
              </a:solidFill>
              <a:effectLst/>
              <a:uLnTx/>
              <a:uFillTx/>
              <a:latin typeface="Arial"/>
              <a:ea typeface="Arial"/>
              <a:cs typeface="Arial"/>
              <a:sym typeface="Arial"/>
            </a:endParaRPr>
          </a:p>
        </p:txBody>
      </p:sp>
      <p:sp>
        <p:nvSpPr>
          <p:cNvPr id="377" name="Google Shape;377;p5">
            <a:extLst>
              <a:ext uri="{C183D7F6-B498-43B3-948B-1728B52AA6E4}">
                <adec:decorative xmlns:adec="http://schemas.microsoft.com/office/drawing/2017/decorative" val="1"/>
              </a:ext>
            </a:extLst>
          </p:cNvPr>
          <p:cNvSpPr/>
          <p:nvPr/>
        </p:nvSpPr>
        <p:spPr>
          <a:xfrm>
            <a:off x="990600" y="4695175"/>
            <a:ext cx="995100" cy="369300"/>
          </a:xfrm>
          <a:prstGeom prst="roundRect">
            <a:avLst>
              <a:gd name="adj" fmla="val 13213"/>
            </a:avLst>
          </a:prstGeom>
          <a:solidFill>
            <a:srgbClr val="005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CFE2F3"/>
              </a:solidFill>
              <a:effectLst/>
              <a:uLnTx/>
              <a:uFillTx/>
              <a:latin typeface="Arial"/>
              <a:ea typeface="Arial"/>
              <a:cs typeface="Arial"/>
              <a:sym typeface="Arial"/>
            </a:endParaRPr>
          </a:p>
        </p:txBody>
      </p:sp>
      <p:sp>
        <p:nvSpPr>
          <p:cNvPr id="378" name="Google Shape;378;p5">
            <a:extLst>
              <a:ext uri="{C183D7F6-B498-43B3-948B-1728B52AA6E4}">
                <adec:decorative xmlns:adec="http://schemas.microsoft.com/office/drawing/2017/decorative" val="1"/>
              </a:ext>
            </a:extLst>
          </p:cNvPr>
          <p:cNvSpPr/>
          <p:nvPr/>
        </p:nvSpPr>
        <p:spPr>
          <a:xfrm>
            <a:off x="990600" y="2977625"/>
            <a:ext cx="995100" cy="369300"/>
          </a:xfrm>
          <a:prstGeom prst="roundRect">
            <a:avLst>
              <a:gd name="adj" fmla="val 13213"/>
            </a:avLst>
          </a:prstGeom>
          <a:solidFill>
            <a:srgbClr val="005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CFE2F3"/>
              </a:solidFill>
              <a:effectLst/>
              <a:uLnTx/>
              <a:uFillTx/>
              <a:latin typeface="Arial"/>
              <a:ea typeface="Arial"/>
              <a:cs typeface="Arial"/>
              <a:sym typeface="Arial"/>
            </a:endParaRPr>
          </a:p>
        </p:txBody>
      </p:sp>
      <p:sp>
        <p:nvSpPr>
          <p:cNvPr id="379" name="Google Shape;379;p5" descr="Objective of the Overview of New NNDSS Data Processing and MVPS Enhancements. Participants will understand upcoming changes to NNDSS data processing and new functionality to MVPS"/>
          <p:cNvSpPr/>
          <p:nvPr/>
        </p:nvSpPr>
        <p:spPr>
          <a:xfrm>
            <a:off x="219800" y="335925"/>
            <a:ext cx="11781900" cy="2062200"/>
          </a:xfrm>
          <a:prstGeom prst="roundRect">
            <a:avLst>
              <a:gd name="adj" fmla="val 16667"/>
            </a:avLst>
          </a:prstGeom>
          <a:solidFill>
            <a:srgbClr val="F0F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CFE2F3"/>
              </a:solidFill>
              <a:effectLst/>
              <a:uLnTx/>
              <a:uFillTx/>
              <a:latin typeface="Arial"/>
              <a:ea typeface="Arial"/>
              <a:cs typeface="Arial"/>
              <a:sym typeface="Arial"/>
            </a:endParaRPr>
          </a:p>
        </p:txBody>
      </p:sp>
      <p:sp>
        <p:nvSpPr>
          <p:cNvPr id="380" name="Google Shape;380;p5"/>
          <p:cNvSpPr txBox="1"/>
          <p:nvPr/>
        </p:nvSpPr>
        <p:spPr>
          <a:xfrm>
            <a:off x="457800" y="1063425"/>
            <a:ext cx="11297700" cy="1334700"/>
          </a:xfrm>
          <a:prstGeom prst="rect">
            <a:avLst/>
          </a:prstGeom>
          <a:noFill/>
          <a:ln>
            <a:noFill/>
          </a:ln>
        </p:spPr>
        <p:txBody>
          <a:bodyPr spcFirstLastPara="1" wrap="square" lIns="91425" tIns="91425" rIns="91425" bIns="91425" anchor="ctr"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At the end of this overview, participants will understand upcoming changes to NNDSS data processing and new functionality in MVPS</a:t>
            </a:r>
          </a:p>
        </p:txBody>
      </p:sp>
      <p:sp>
        <p:nvSpPr>
          <p:cNvPr id="381" name="Google Shape;381;p5"/>
          <p:cNvSpPr txBox="1"/>
          <p:nvPr/>
        </p:nvSpPr>
        <p:spPr>
          <a:xfrm>
            <a:off x="457200" y="335925"/>
            <a:ext cx="11297700" cy="7275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OBJECTIVE</a:t>
            </a:r>
            <a:endParaRPr kumimoji="0" sz="3730" b="1" i="0" u="none" strike="noStrike" kern="0" cap="none" spc="0" normalizeH="0" baseline="0" noProof="0" dirty="0">
              <a:ln>
                <a:noFill/>
              </a:ln>
              <a:solidFill>
                <a:srgbClr val="005DAB"/>
              </a:solidFill>
              <a:effectLst/>
              <a:uLnTx/>
              <a:uFillTx/>
              <a:latin typeface="Calibri"/>
              <a:ea typeface="Calibri"/>
              <a:cs typeface="Calibri"/>
              <a:sym typeface="Calibri"/>
            </a:endParaRPr>
          </a:p>
        </p:txBody>
      </p:sp>
      <p:sp>
        <p:nvSpPr>
          <p:cNvPr id="382" name="Google Shape;382;p5"/>
          <p:cNvSpPr txBox="1">
            <a:spLocks noGrp="1"/>
          </p:cNvSpPr>
          <p:nvPr>
            <p:ph type="body" idx="1"/>
          </p:nvPr>
        </p:nvSpPr>
        <p:spPr>
          <a:xfrm>
            <a:off x="990600" y="2787280"/>
            <a:ext cx="10473900" cy="2290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400" b="1" dirty="0">
                <a:solidFill>
                  <a:srgbClr val="FFFFFF"/>
                </a:solidFill>
              </a:rPr>
              <a:t>Part 1: </a:t>
            </a:r>
            <a:r>
              <a:rPr lang="en-US" sz="2400" b="1" dirty="0">
                <a:solidFill>
                  <a:srgbClr val="0089B7"/>
                </a:solidFill>
              </a:rPr>
              <a:t>  </a:t>
            </a:r>
            <a:r>
              <a:rPr lang="en-US" sz="2400" dirty="0">
                <a:solidFill>
                  <a:srgbClr val="000000"/>
                </a:solidFill>
              </a:rPr>
              <a:t>Introduction to the </a:t>
            </a:r>
            <a:r>
              <a:rPr lang="en-US" dirty="0">
                <a:solidFill>
                  <a:srgbClr val="000000"/>
                </a:solidFill>
              </a:rPr>
              <a:t>N</a:t>
            </a:r>
            <a:r>
              <a:rPr lang="en-US" sz="2400" dirty="0">
                <a:solidFill>
                  <a:srgbClr val="000000"/>
                </a:solidFill>
              </a:rPr>
              <a:t>ew NNDSS Data Processing and MVPS Enhancements</a:t>
            </a:r>
            <a:endParaRPr sz="2400" dirty="0">
              <a:solidFill>
                <a:srgbClr val="000000"/>
              </a:solidFill>
            </a:endParaRPr>
          </a:p>
          <a:p>
            <a:pPr marL="0" lvl="0" indent="0" algn="l" rtl="0">
              <a:lnSpc>
                <a:spcPct val="115000"/>
              </a:lnSpc>
              <a:spcBef>
                <a:spcPts val="0"/>
              </a:spcBef>
              <a:spcAft>
                <a:spcPts val="0"/>
              </a:spcAft>
              <a:buSzPts val="2667"/>
              <a:buNone/>
            </a:pPr>
            <a:endParaRPr sz="2400" dirty="0">
              <a:solidFill>
                <a:srgbClr val="0089B7"/>
              </a:solidFill>
            </a:endParaRPr>
          </a:p>
          <a:p>
            <a:pPr marL="0" lvl="0" indent="0" algn="l" rtl="0">
              <a:lnSpc>
                <a:spcPct val="115000"/>
              </a:lnSpc>
              <a:spcBef>
                <a:spcPts val="100"/>
              </a:spcBef>
              <a:spcAft>
                <a:spcPts val="0"/>
              </a:spcAft>
              <a:buNone/>
            </a:pPr>
            <a:r>
              <a:rPr lang="en-US" sz="2400" b="1" dirty="0">
                <a:solidFill>
                  <a:srgbClr val="FFFFFF"/>
                </a:solidFill>
              </a:rPr>
              <a:t>Part 2:</a:t>
            </a:r>
            <a:r>
              <a:rPr lang="en-US" sz="2400" dirty="0">
                <a:solidFill>
                  <a:srgbClr val="FFFFFF"/>
                </a:solidFill>
              </a:rPr>
              <a:t>   </a:t>
            </a:r>
            <a:r>
              <a:rPr lang="en-US" sz="2400" dirty="0">
                <a:solidFill>
                  <a:srgbClr val="000000"/>
                </a:solidFill>
              </a:rPr>
              <a:t>New MVPS Functionality</a:t>
            </a:r>
            <a:endParaRPr sz="2400" dirty="0">
              <a:solidFill>
                <a:srgbClr val="000000"/>
              </a:solidFill>
            </a:endParaRPr>
          </a:p>
          <a:p>
            <a:pPr marL="0" lvl="0" indent="0" algn="l" rtl="0">
              <a:lnSpc>
                <a:spcPct val="115000"/>
              </a:lnSpc>
              <a:spcBef>
                <a:spcPts val="0"/>
              </a:spcBef>
              <a:spcAft>
                <a:spcPts val="0"/>
              </a:spcAft>
              <a:buSzPts val="2667"/>
              <a:buNone/>
            </a:pPr>
            <a:endParaRPr sz="2400" dirty="0">
              <a:solidFill>
                <a:srgbClr val="0089B7"/>
              </a:solidFill>
            </a:endParaRPr>
          </a:p>
          <a:p>
            <a:pPr marL="0" lvl="0" indent="0" algn="l" rtl="0">
              <a:lnSpc>
                <a:spcPct val="115000"/>
              </a:lnSpc>
              <a:spcBef>
                <a:spcPts val="200"/>
              </a:spcBef>
              <a:spcAft>
                <a:spcPts val="0"/>
              </a:spcAft>
              <a:buNone/>
            </a:pPr>
            <a:r>
              <a:rPr lang="en-US" sz="2400" b="1" dirty="0">
                <a:solidFill>
                  <a:srgbClr val="FFFFFF"/>
                </a:solidFill>
              </a:rPr>
              <a:t>Part 3:</a:t>
            </a:r>
            <a:r>
              <a:rPr lang="en-US" sz="2400" dirty="0">
                <a:solidFill>
                  <a:srgbClr val="FFFFFF"/>
                </a:solidFill>
              </a:rPr>
              <a:t>   </a:t>
            </a:r>
            <a:r>
              <a:rPr lang="en-US" sz="2400" dirty="0">
                <a:solidFill>
                  <a:srgbClr val="000000"/>
                </a:solidFill>
              </a:rPr>
              <a:t>MVPS Roles, Responsibilities and Access</a:t>
            </a:r>
            <a:endParaRPr sz="2400" dirty="0">
              <a:solidFill>
                <a:srgbClr val="000000"/>
              </a:solidFill>
              <a:highlight>
                <a:srgbClr val="FFFF00"/>
              </a:highlight>
            </a:endParaRPr>
          </a:p>
          <a:p>
            <a:pPr marL="0" lvl="0" indent="0" algn="l" rtl="0">
              <a:lnSpc>
                <a:spcPct val="100000"/>
              </a:lnSpc>
              <a:spcBef>
                <a:spcPts val="533"/>
              </a:spcBef>
              <a:spcAft>
                <a:spcPts val="0"/>
              </a:spcAft>
              <a:buClr>
                <a:srgbClr val="0088B7"/>
              </a:buClr>
              <a:buSzPts val="2667"/>
              <a:buFont typeface="Noto Sans Symbols"/>
              <a:buNone/>
            </a:pPr>
            <a:endParaRPr sz="2400" b="1" dirty="0">
              <a:solidFill>
                <a:srgbClr val="0089B7"/>
              </a:solidFill>
            </a:endParaRPr>
          </a:p>
        </p:txBody>
      </p:sp>
      <p:sp>
        <p:nvSpPr>
          <p:cNvPr id="2" name="Title 1">
            <a:extLst>
              <a:ext uri="{FF2B5EF4-FFF2-40B4-BE49-F238E27FC236}">
                <a16:creationId xmlns:a16="http://schemas.microsoft.com/office/drawing/2014/main" id="{B42A1D39-5E4B-423B-8CAD-647863246AE8}"/>
              </a:ext>
            </a:extLst>
          </p:cNvPr>
          <p:cNvSpPr>
            <a:spLocks noGrp="1"/>
          </p:cNvSpPr>
          <p:nvPr>
            <p:ph type="title"/>
          </p:nvPr>
        </p:nvSpPr>
        <p:spPr/>
        <p:txBody>
          <a:bodyPr/>
          <a:lstStyle/>
          <a:p>
            <a:r>
              <a:rPr lang="en-US" b="0" dirty="0">
                <a:solidFill>
                  <a:srgbClr val="F0F5FE"/>
                </a:solidFill>
              </a:rPr>
              <a:t>Objective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 descr="The Introduction to the New NNDSS Data Processing and MVPS Enhancements"/>
          <p:cNvSpPr/>
          <p:nvPr/>
        </p:nvSpPr>
        <p:spPr>
          <a:xfrm>
            <a:off x="0" y="0"/>
            <a:ext cx="12192000" cy="6858000"/>
          </a:xfrm>
          <a:prstGeom prst="rect">
            <a:avLst/>
          </a:prstGeom>
          <a:solidFill>
            <a:srgbClr val="004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89" name="Google Shape;389;p6">
            <a:extLst>
              <a:ext uri="{C183D7F6-B498-43B3-948B-1728B52AA6E4}">
                <adec:decorative xmlns:adec="http://schemas.microsoft.com/office/drawing/2017/decorative" val="1"/>
              </a:ext>
            </a:extLst>
          </p:cNvPr>
          <p:cNvSpPr/>
          <p:nvPr/>
        </p:nvSpPr>
        <p:spPr>
          <a:xfrm>
            <a:off x="0" y="1369100"/>
            <a:ext cx="12192000" cy="1142100"/>
          </a:xfrm>
          <a:prstGeom prst="rect">
            <a:avLst/>
          </a:prstGeom>
          <a:solidFill>
            <a:srgbClr val="0092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90" name="Google Shape;390;p6"/>
          <p:cNvSpPr txBox="1">
            <a:spLocks noGrp="1"/>
          </p:cNvSpPr>
          <p:nvPr>
            <p:ph type="body" idx="1"/>
          </p:nvPr>
        </p:nvSpPr>
        <p:spPr>
          <a:xfrm>
            <a:off x="609600" y="3071650"/>
            <a:ext cx="10818600" cy="321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67"/>
              <a:buNone/>
            </a:pPr>
            <a:r>
              <a:rPr lang="en-US" sz="2400" b="1" dirty="0">
                <a:solidFill>
                  <a:srgbClr val="FFFFFF"/>
                </a:solidFill>
              </a:rPr>
              <a:t>Topics:</a:t>
            </a:r>
            <a:endParaRPr sz="2400" b="1" dirty="0">
              <a:solidFill>
                <a:srgbClr val="FFFFFF"/>
              </a:solidFill>
            </a:endParaRPr>
          </a:p>
          <a:p>
            <a:pPr marL="914400" lvl="0" indent="-447675" algn="l" rtl="0">
              <a:lnSpc>
                <a:spcPct val="100000"/>
              </a:lnSpc>
              <a:spcBef>
                <a:spcPts val="1000"/>
              </a:spcBef>
              <a:spcAft>
                <a:spcPts val="0"/>
              </a:spcAft>
              <a:buClr>
                <a:srgbClr val="009283"/>
              </a:buClr>
              <a:buSzPts val="2400"/>
              <a:buFont typeface="Calibri"/>
              <a:buChar char="▪"/>
            </a:pPr>
            <a:r>
              <a:rPr lang="en-US" sz="2400" dirty="0">
                <a:solidFill>
                  <a:srgbClr val="FFFFFF"/>
                </a:solidFill>
              </a:rPr>
              <a:t>Introduction to MVPS</a:t>
            </a:r>
            <a:endParaRPr sz="2400" dirty="0">
              <a:solidFill>
                <a:srgbClr val="FFFFFF"/>
              </a:solidFill>
            </a:endParaRPr>
          </a:p>
          <a:p>
            <a:pPr marL="914400" lvl="0" indent="-447675" algn="l" rtl="0">
              <a:lnSpc>
                <a:spcPct val="100000"/>
              </a:lnSpc>
              <a:spcBef>
                <a:spcPts val="1000"/>
              </a:spcBef>
              <a:spcAft>
                <a:spcPts val="0"/>
              </a:spcAft>
              <a:buClr>
                <a:srgbClr val="009283"/>
              </a:buClr>
              <a:buSzPts val="2400"/>
              <a:buFont typeface="Calibri"/>
              <a:buChar char="▪"/>
            </a:pPr>
            <a:r>
              <a:rPr lang="en-US" sz="2400" dirty="0">
                <a:solidFill>
                  <a:srgbClr val="FFFFFF"/>
                </a:solidFill>
              </a:rPr>
              <a:t>NNDSS Modernization Initiative (NMI)</a:t>
            </a:r>
            <a:endParaRPr sz="2400" dirty="0">
              <a:solidFill>
                <a:srgbClr val="FFFFFF"/>
              </a:solidFill>
            </a:endParaRPr>
          </a:p>
          <a:p>
            <a:pPr marL="914400" lvl="0" indent="-447675" algn="l" rtl="0">
              <a:lnSpc>
                <a:spcPct val="100000"/>
              </a:lnSpc>
              <a:spcBef>
                <a:spcPts val="1000"/>
              </a:spcBef>
              <a:spcAft>
                <a:spcPts val="0"/>
              </a:spcAft>
              <a:buClr>
                <a:srgbClr val="009283"/>
              </a:buClr>
              <a:buSzPts val="2400"/>
              <a:buFont typeface="Calibri"/>
              <a:buChar char="▪"/>
            </a:pPr>
            <a:r>
              <a:rPr lang="en-US" dirty="0">
                <a:solidFill>
                  <a:srgbClr val="FFFFFF"/>
                </a:solidFill>
              </a:rPr>
              <a:t>Overview of the New NNDSS Data Processing</a:t>
            </a:r>
            <a:endParaRPr sz="2400" dirty="0">
              <a:solidFill>
                <a:srgbClr val="FFFFFF"/>
              </a:solidFill>
            </a:endParaRPr>
          </a:p>
          <a:p>
            <a:pPr marL="914400" lvl="0" indent="-447675" algn="l" rtl="0">
              <a:lnSpc>
                <a:spcPct val="100000"/>
              </a:lnSpc>
              <a:spcBef>
                <a:spcPts val="1000"/>
              </a:spcBef>
              <a:spcAft>
                <a:spcPts val="0"/>
              </a:spcAft>
              <a:buClr>
                <a:srgbClr val="009283"/>
              </a:buClr>
              <a:buSzPts val="2400"/>
              <a:buFont typeface="Calibri"/>
              <a:buChar char="▪"/>
            </a:pPr>
            <a:r>
              <a:rPr lang="en-US" dirty="0">
                <a:solidFill>
                  <a:srgbClr val="FFFFFF"/>
                </a:solidFill>
              </a:rPr>
              <a:t>Data Process Flow</a:t>
            </a:r>
            <a:r>
              <a:rPr lang="en-US" sz="2400" dirty="0">
                <a:solidFill>
                  <a:srgbClr val="FFFFFF"/>
                </a:solidFill>
              </a:rPr>
              <a:t> </a:t>
            </a:r>
            <a:endParaRPr sz="2400" dirty="0">
              <a:solidFill>
                <a:srgbClr val="FFFFFF"/>
              </a:solidFill>
            </a:endParaRPr>
          </a:p>
          <a:p>
            <a:pPr marL="0" lvl="0" indent="0" algn="l" rtl="0">
              <a:lnSpc>
                <a:spcPct val="100000"/>
              </a:lnSpc>
              <a:spcBef>
                <a:spcPts val="1000"/>
              </a:spcBef>
              <a:spcAft>
                <a:spcPts val="0"/>
              </a:spcAft>
              <a:buNone/>
            </a:pPr>
            <a:endParaRPr sz="2400" dirty="0">
              <a:solidFill>
                <a:srgbClr val="FFFFFF"/>
              </a:solidFill>
            </a:endParaRPr>
          </a:p>
        </p:txBody>
      </p:sp>
      <p:sp>
        <p:nvSpPr>
          <p:cNvPr id="391" name="Google Shape;391;p6"/>
          <p:cNvSpPr txBox="1"/>
          <p:nvPr/>
        </p:nvSpPr>
        <p:spPr>
          <a:xfrm>
            <a:off x="457800" y="1369100"/>
            <a:ext cx="10970400" cy="857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142"/>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FFFF"/>
                </a:solidFill>
                <a:effectLst/>
                <a:uLnTx/>
                <a:uFillTx/>
                <a:latin typeface="Calibri"/>
                <a:ea typeface="Calibri"/>
                <a:cs typeface="Calibri"/>
                <a:sym typeface="Calibri"/>
              </a:rPr>
              <a:t>Part 1: Introduction to the New NNDSS Data Processing and MVPS Enhancements</a:t>
            </a:r>
            <a:endParaRPr kumimoji="0" sz="36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B80D8559-306E-40CC-8402-14E91F84BED3}"/>
              </a:ext>
            </a:extLst>
          </p:cNvPr>
          <p:cNvSpPr>
            <a:spLocks noGrp="1"/>
          </p:cNvSpPr>
          <p:nvPr>
            <p:ph type="title"/>
          </p:nvPr>
        </p:nvSpPr>
        <p:spPr/>
        <p:txBody>
          <a:bodyPr/>
          <a:lstStyle/>
          <a:p>
            <a:r>
              <a:rPr lang="en-US" dirty="0">
                <a:solidFill>
                  <a:srgbClr val="004C44"/>
                </a:solidFill>
              </a:rPr>
              <a:t>Part 1: Intro to New NNDSS Data Processing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797d3e9967_0_0"/>
          <p:cNvSpPr txBox="1">
            <a:spLocks noGrp="1"/>
          </p:cNvSpPr>
          <p:nvPr>
            <p:ph type="body" idx="1"/>
          </p:nvPr>
        </p:nvSpPr>
        <p:spPr>
          <a:xfrm>
            <a:off x="615300" y="1203583"/>
            <a:ext cx="10800600" cy="4224600"/>
          </a:xfrm>
          <a:prstGeom prst="rect">
            <a:avLst/>
          </a:prstGeom>
          <a:noFill/>
          <a:ln>
            <a:noFill/>
          </a:ln>
        </p:spPr>
        <p:txBody>
          <a:bodyPr spcFirstLastPara="1" wrap="square" lIns="91425" tIns="45700" rIns="91425" bIns="45700" anchor="t" anchorCtr="0">
            <a:noAutofit/>
          </a:bodyPr>
          <a:lstStyle/>
          <a:p>
            <a:pPr marL="457188" lvl="0" indent="-444488" algn="l" rtl="0">
              <a:lnSpc>
                <a:spcPct val="100000"/>
              </a:lnSpc>
              <a:spcBef>
                <a:spcPts val="1000"/>
              </a:spcBef>
              <a:spcAft>
                <a:spcPts val="0"/>
              </a:spcAft>
              <a:buClr>
                <a:srgbClr val="005DAB"/>
              </a:buClr>
              <a:buSzPts val="2400"/>
              <a:buFont typeface="Calibri"/>
              <a:buChar char="▪"/>
            </a:pPr>
            <a:r>
              <a:rPr lang="en-US" sz="2400" dirty="0">
                <a:solidFill>
                  <a:srgbClr val="000000"/>
                </a:solidFill>
              </a:rPr>
              <a:t>MVPS receives case notification messages from jurisdictions (states, NYC, DC, and territories), performs data validations, and makes the data available to CDC programs for public health surveillance </a:t>
            </a:r>
            <a:endParaRPr dirty="0"/>
          </a:p>
          <a:p>
            <a:pPr marL="457188" lvl="0" indent="-444488" algn="l" rtl="0">
              <a:lnSpc>
                <a:spcPct val="100000"/>
              </a:lnSpc>
              <a:spcBef>
                <a:spcPts val="1600"/>
              </a:spcBef>
              <a:spcAft>
                <a:spcPts val="0"/>
              </a:spcAft>
              <a:buClr>
                <a:srgbClr val="005DAB"/>
              </a:buClr>
              <a:buSzPts val="2400"/>
              <a:buFont typeface="Calibri"/>
              <a:buChar char="▪"/>
            </a:pPr>
            <a:r>
              <a:rPr lang="en-US" sz="2400" dirty="0">
                <a:solidFill>
                  <a:srgbClr val="000000"/>
                </a:solidFill>
              </a:rPr>
              <a:t>Jurisdictions use MVPS to view and monitor their case notification submissions </a:t>
            </a:r>
            <a:endParaRPr sz="2400" dirty="0">
              <a:solidFill>
                <a:srgbClr val="000000"/>
              </a:solidFill>
            </a:endParaRPr>
          </a:p>
          <a:p>
            <a:pPr marL="457188" lvl="0" indent="-444488" algn="l" rtl="0">
              <a:lnSpc>
                <a:spcPct val="115000"/>
              </a:lnSpc>
              <a:spcBef>
                <a:spcPts val="1600"/>
              </a:spcBef>
              <a:spcAft>
                <a:spcPts val="0"/>
              </a:spcAft>
              <a:buClr>
                <a:srgbClr val="005DAB"/>
              </a:buClr>
              <a:buSzPts val="2400"/>
              <a:buFont typeface="Calibri"/>
              <a:buChar char="▪"/>
            </a:pPr>
            <a:r>
              <a:rPr lang="en-US" sz="2400" dirty="0">
                <a:solidFill>
                  <a:srgbClr val="000000"/>
                </a:solidFill>
              </a:rPr>
              <a:t>MVPS currently processes HL7 data and provides</a:t>
            </a:r>
            <a:endParaRPr sz="2400" dirty="0">
              <a:solidFill>
                <a:srgbClr val="000000"/>
              </a:solidFill>
            </a:endParaRPr>
          </a:p>
          <a:p>
            <a:pPr marL="914400" lvl="1" indent="-355600" algn="l" rtl="0">
              <a:lnSpc>
                <a:spcPct val="115000"/>
              </a:lnSpc>
              <a:spcBef>
                <a:spcPts val="1000"/>
              </a:spcBef>
              <a:spcAft>
                <a:spcPts val="0"/>
              </a:spcAft>
              <a:buClr>
                <a:srgbClr val="005DAB"/>
              </a:buClr>
              <a:buSzPts val="2000"/>
              <a:buFont typeface="Calibri"/>
              <a:buChar char="‒"/>
            </a:pPr>
            <a:r>
              <a:rPr lang="en-US" sz="2000" dirty="0">
                <a:solidFill>
                  <a:srgbClr val="000000"/>
                </a:solidFill>
              </a:rPr>
              <a:t>processing status (messages received, errors and warnings)</a:t>
            </a:r>
            <a:endParaRPr sz="2000" dirty="0">
              <a:solidFill>
                <a:srgbClr val="000000"/>
              </a:solidFill>
            </a:endParaRPr>
          </a:p>
          <a:p>
            <a:pPr marL="914400" lvl="1" indent="-355600" algn="l" rtl="0">
              <a:lnSpc>
                <a:spcPct val="115000"/>
              </a:lnSpc>
              <a:spcBef>
                <a:spcPts val="1000"/>
              </a:spcBef>
              <a:spcAft>
                <a:spcPts val="1000"/>
              </a:spcAft>
              <a:buClr>
                <a:srgbClr val="005DAB"/>
              </a:buClr>
              <a:buSzPts val="2000"/>
              <a:buFont typeface="Calibri"/>
              <a:buChar char="‒"/>
            </a:pPr>
            <a:r>
              <a:rPr lang="en-US" sz="2000" dirty="0">
                <a:solidFill>
                  <a:srgbClr val="000000"/>
                </a:solidFill>
              </a:rPr>
              <a:t>case counts (by condition)</a:t>
            </a:r>
            <a:endParaRPr dirty="0"/>
          </a:p>
        </p:txBody>
      </p:sp>
      <p:sp>
        <p:nvSpPr>
          <p:cNvPr id="397" name="Google Shape;397;g797d3e9967_0_0"/>
          <p:cNvSpPr txBox="1"/>
          <p:nvPr/>
        </p:nvSpPr>
        <p:spPr>
          <a:xfrm>
            <a:off x="457200" y="346183"/>
            <a:ext cx="10958700" cy="857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Introduction to MVPS</a:t>
            </a:r>
            <a:endParaRPr kumimoji="0" sz="3730" b="1" i="0" u="none" strike="noStrike" kern="0" cap="none" spc="0" normalizeH="0" baseline="0" noProof="0" dirty="0">
              <a:ln>
                <a:noFill/>
              </a:ln>
              <a:solidFill>
                <a:srgbClr val="005DAB"/>
              </a:solidFill>
              <a:effectLst/>
              <a:uLnTx/>
              <a:uFillTx/>
              <a:latin typeface="Calibri"/>
              <a:ea typeface="Calibri"/>
              <a:cs typeface="Calibri"/>
              <a:sym typeface="Calibri"/>
            </a:endParaRP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endParaRPr kumimoji="0" sz="2800" b="1" i="0" u="none" strike="noStrike" kern="0" cap="none" spc="0" normalizeH="0" baseline="0" noProof="0" dirty="0">
              <a:ln>
                <a:noFill/>
              </a:ln>
              <a:solidFill>
                <a:srgbClr val="005DAB"/>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75247DCC-8C60-4C81-B8BF-D612FDDEF88B}"/>
              </a:ext>
            </a:extLst>
          </p:cNvPr>
          <p:cNvSpPr>
            <a:spLocks noGrp="1"/>
          </p:cNvSpPr>
          <p:nvPr>
            <p:ph type="title"/>
          </p:nvPr>
        </p:nvSpPr>
        <p:spPr/>
        <p:txBody>
          <a:bodyPr/>
          <a:lstStyle/>
          <a:p>
            <a:r>
              <a:rPr lang="en-US" dirty="0">
                <a:solidFill>
                  <a:schemeClr val="bg1"/>
                </a:solidFill>
              </a:rPr>
              <a:t>Introduction to MVPS</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6" name="Google Shape;411;p119" descr="Introduction to the New NNDSS data processing as part of the NNDSS Modernization Initiative also known as NMI">
            <a:extLst>
              <a:ext uri="{FF2B5EF4-FFF2-40B4-BE49-F238E27FC236}">
                <a16:creationId xmlns:a16="http://schemas.microsoft.com/office/drawing/2014/main" id="{2C6F0011-6489-4D98-8C16-950ABFB8E364}"/>
              </a:ext>
            </a:extLst>
          </p:cNvPr>
          <p:cNvSpPr/>
          <p:nvPr/>
        </p:nvSpPr>
        <p:spPr>
          <a:xfrm>
            <a:off x="205050" y="437151"/>
            <a:ext cx="11781900" cy="1704813"/>
          </a:xfrm>
          <a:prstGeom prst="roundRect">
            <a:avLst>
              <a:gd name="adj" fmla="val 16667"/>
            </a:avLst>
          </a:prstGeom>
          <a:solidFill>
            <a:srgbClr val="F0F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CFE2F3"/>
              </a:solidFill>
              <a:effectLst/>
              <a:uLnTx/>
              <a:uFillTx/>
              <a:latin typeface="Arial"/>
              <a:ea typeface="Arial"/>
              <a:cs typeface="Arial"/>
              <a:sym typeface="Arial"/>
            </a:endParaRPr>
          </a:p>
        </p:txBody>
      </p:sp>
      <p:sp>
        <p:nvSpPr>
          <p:cNvPr id="403" name="Google Shape;403;p7">
            <a:extLst>
              <a:ext uri="{C183D7F6-B498-43B3-948B-1728B52AA6E4}">
                <adec:decorative xmlns:adec="http://schemas.microsoft.com/office/drawing/2017/decorative" val="1"/>
              </a:ext>
            </a:extLst>
          </p:cNvPr>
          <p:cNvSpPr/>
          <p:nvPr/>
        </p:nvSpPr>
        <p:spPr>
          <a:xfrm>
            <a:off x="0" y="1108325"/>
            <a:ext cx="12192000" cy="21945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CFE2F3"/>
              </a:solidFill>
              <a:effectLst/>
              <a:uLnTx/>
              <a:uFillTx/>
              <a:latin typeface="Arial"/>
              <a:ea typeface="Arial"/>
              <a:cs typeface="Arial"/>
              <a:sym typeface="Arial"/>
            </a:endParaRPr>
          </a:p>
        </p:txBody>
      </p:sp>
      <p:sp>
        <p:nvSpPr>
          <p:cNvPr id="404" name="Google Shape;404;p7"/>
          <p:cNvSpPr txBox="1"/>
          <p:nvPr/>
        </p:nvSpPr>
        <p:spPr>
          <a:xfrm>
            <a:off x="513204" y="710593"/>
            <a:ext cx="8696110" cy="115792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730" b="1" kern="0" dirty="0">
                <a:solidFill>
                  <a:srgbClr val="005DAB"/>
                </a:solidFill>
                <a:latin typeface="Calibri"/>
                <a:cs typeface="Calibri"/>
                <a:sym typeface="Calibri"/>
              </a:rPr>
              <a:t>New NNDSS data processing as part of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730" b="1" kern="0" dirty="0">
                <a:solidFill>
                  <a:srgbClr val="005DAB"/>
                </a:solidFill>
                <a:latin typeface="Calibri"/>
                <a:cs typeface="Calibri"/>
                <a:sym typeface="Calibri"/>
              </a:rPr>
              <a:t>the NNDSS Modernization Initiative (NMI)</a:t>
            </a:r>
            <a:endParaRPr sz="3730" b="1" kern="0" dirty="0">
              <a:solidFill>
                <a:srgbClr val="005DAB"/>
              </a:solidFill>
              <a:latin typeface="Calibri"/>
              <a:cs typeface="Calibri"/>
              <a:sym typeface="Calibri"/>
            </a:endParaRPr>
          </a:p>
        </p:txBody>
      </p:sp>
      <p:sp>
        <p:nvSpPr>
          <p:cNvPr id="405" name="Google Shape;405;p7"/>
          <p:cNvSpPr txBox="1"/>
          <p:nvPr/>
        </p:nvSpPr>
        <p:spPr>
          <a:xfrm>
            <a:off x="1066801" y="2681207"/>
            <a:ext cx="10342244" cy="3129145"/>
          </a:xfrm>
          <a:prstGeom prst="rect">
            <a:avLst/>
          </a:prstGeom>
          <a:noFill/>
          <a:ln>
            <a:noFill/>
          </a:ln>
        </p:spPr>
        <p:txBody>
          <a:bodyPr spcFirstLastPara="1" wrap="square" lIns="91425" tIns="45700" rIns="91425" bIns="45700" anchor="t" anchorCtr="0">
            <a:noAutofit/>
          </a:bodyPr>
          <a:lstStyle/>
          <a:p>
            <a:pPr marL="457188" marR="0" lvl="0" indent="-444488" algn="l" defTabSz="914400" rtl="0" eaLnBrk="1" fontAlgn="auto" latinLnBrk="0" hangingPunct="1">
              <a:lnSpc>
                <a:spcPct val="115000"/>
              </a:lnSpc>
              <a:spcBef>
                <a:spcPts val="0"/>
              </a:spcBef>
              <a:spcAft>
                <a:spcPts val="0"/>
              </a:spcAft>
              <a:buClr>
                <a:srgbClr val="005DAB"/>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HL7 MMGs and Onboarding</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188" marR="0" lvl="0" indent="-444488" algn="l" defTabSz="914400" rtl="0" eaLnBrk="1" fontAlgn="auto" latinLnBrk="0" hangingPunct="1">
              <a:lnSpc>
                <a:spcPct val="115000"/>
              </a:lnSpc>
              <a:spcBef>
                <a:spcPts val="520"/>
              </a:spcBef>
              <a:spcAft>
                <a:spcPts val="0"/>
              </a:spcAft>
              <a:buClr>
                <a:srgbClr val="005DAB"/>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MVPS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188" marR="0" lvl="0" indent="-444488" algn="l" defTabSz="914400" rtl="0" eaLnBrk="1" fontAlgn="auto" latinLnBrk="0" hangingPunct="1">
              <a:lnSpc>
                <a:spcPct val="115000"/>
              </a:lnSpc>
              <a:spcBef>
                <a:spcPts val="520"/>
              </a:spcBef>
              <a:spcAft>
                <a:spcPts val="0"/>
              </a:spcAft>
              <a:buClr>
                <a:srgbClr val="005DAB"/>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Incorporate legacy data processing</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028700" lvl="1" indent="-346075">
              <a:lnSpc>
                <a:spcPct val="115000"/>
              </a:lnSpc>
              <a:spcBef>
                <a:spcPts val="520"/>
              </a:spcBef>
              <a:buClr>
                <a:srgbClr val="005DAB"/>
              </a:buClr>
              <a:buSzPts val="2000"/>
              <a:buFont typeface="Calibri"/>
              <a:buChar char="‒"/>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Legacy HL7, NEDSS Base System (NBS) Master Message, </a:t>
            </a:r>
            <a:r>
              <a:rPr lang="en-US" sz="2000" kern="0" dirty="0">
                <a:solidFill>
                  <a:srgbClr val="000000"/>
                </a:solidFill>
                <a:latin typeface="Calibri"/>
                <a:ea typeface="Calibri"/>
                <a:cs typeface="Calibri"/>
                <a:sym typeface="Calibri"/>
              </a:rPr>
              <a:t>National Electronic Telecommunications System for Surveillance (NETSS)</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028700" marR="0" lvl="1" indent="-346075" algn="l" defTabSz="914400" rtl="0" eaLnBrk="1" fontAlgn="auto" latinLnBrk="0" hangingPunct="1">
              <a:lnSpc>
                <a:spcPct val="115000"/>
              </a:lnSpc>
              <a:spcBef>
                <a:spcPts val="520"/>
              </a:spcBef>
              <a:spcAft>
                <a:spcPts val="0"/>
              </a:spcAft>
              <a:buClr>
                <a:srgbClr val="005DAB"/>
              </a:buClr>
              <a:buSzPts val="2000"/>
              <a:buFont typeface="Calibri"/>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Retire NNDSS SAS process</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23450022-424F-4D09-A7D8-4F3185B755E2}"/>
              </a:ext>
            </a:extLst>
          </p:cNvPr>
          <p:cNvSpPr>
            <a:spLocks noGrp="1"/>
          </p:cNvSpPr>
          <p:nvPr>
            <p:ph type="title"/>
          </p:nvPr>
        </p:nvSpPr>
        <p:spPr>
          <a:xfrm>
            <a:off x="205050" y="1616801"/>
            <a:ext cx="10972800" cy="1143000"/>
          </a:xfrm>
        </p:spPr>
        <p:txBody>
          <a:bodyPr/>
          <a:lstStyle/>
          <a:p>
            <a:r>
              <a:rPr lang="en-US" dirty="0">
                <a:solidFill>
                  <a:schemeClr val="bg1"/>
                </a:solidFill>
              </a:rPr>
              <a:t>New NNDSS Data Processing   </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19" descr="Introduction to the Overview of New NNDSS Data Processing . Consolidates processing of NNDSS data (HL7, legacy HL7, NBS Master Message, and NETSS) into MVPS and provides:&#10;&#10;Additional visibility of NNDSS data &#10;A unified perspective of NNDSS data (all case counts)&#10;Enhanced automation and increased timeliness of NNDSS data processing at CDC&#10;Additional functionality in the MVPS Portal, including reconciliation and other new workflows&#10;&#10;MVPS becomes the source for weekly and annual NNDSS publication&#10;&#10;&#10;&#10;&#10;&#10;&#10;&#10;&#10;"/>
          <p:cNvSpPr/>
          <p:nvPr/>
        </p:nvSpPr>
        <p:spPr>
          <a:xfrm>
            <a:off x="219800" y="335925"/>
            <a:ext cx="11781900" cy="2062200"/>
          </a:xfrm>
          <a:prstGeom prst="roundRect">
            <a:avLst>
              <a:gd name="adj" fmla="val 16667"/>
            </a:avLst>
          </a:prstGeom>
          <a:solidFill>
            <a:srgbClr val="F0F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CFE2F3"/>
              </a:solidFill>
              <a:effectLst/>
              <a:uLnTx/>
              <a:uFillTx/>
              <a:latin typeface="Arial"/>
              <a:ea typeface="Arial"/>
              <a:cs typeface="Arial"/>
              <a:sym typeface="Arial"/>
            </a:endParaRPr>
          </a:p>
        </p:txBody>
      </p:sp>
      <p:sp>
        <p:nvSpPr>
          <p:cNvPr id="412" name="Google Shape;412;p119"/>
          <p:cNvSpPr txBox="1">
            <a:spLocks noGrp="1"/>
          </p:cNvSpPr>
          <p:nvPr>
            <p:ph type="body" idx="1"/>
          </p:nvPr>
        </p:nvSpPr>
        <p:spPr>
          <a:xfrm>
            <a:off x="596145" y="1540010"/>
            <a:ext cx="10765500" cy="422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67"/>
              <a:buNone/>
            </a:pPr>
            <a:r>
              <a:rPr lang="en-US" sz="2400" dirty="0">
                <a:solidFill>
                  <a:srgbClr val="000000"/>
                </a:solidFill>
              </a:rPr>
              <a:t>Consolidates processing of NNDSS data (HL7, legacy HL7, NBS Master Message, and NETSS) into MVPS and provides:</a:t>
            </a:r>
            <a:endParaRPr sz="2400" dirty="0">
              <a:solidFill>
                <a:srgbClr val="000000"/>
              </a:solidFill>
            </a:endParaRPr>
          </a:p>
          <a:p>
            <a:pPr marL="0" lvl="0" indent="0" algn="l" rtl="0">
              <a:lnSpc>
                <a:spcPct val="100000"/>
              </a:lnSpc>
              <a:spcBef>
                <a:spcPts val="0"/>
              </a:spcBef>
              <a:spcAft>
                <a:spcPts val="0"/>
              </a:spcAft>
              <a:buSzPts val="2667"/>
              <a:buNone/>
            </a:pPr>
            <a:endParaRPr sz="1400" dirty="0">
              <a:solidFill>
                <a:srgbClr val="000000"/>
              </a:solidFill>
            </a:endParaRPr>
          </a:p>
          <a:p>
            <a:pPr marL="914400" lvl="1" indent="-355600" algn="l" rtl="0">
              <a:lnSpc>
                <a:spcPct val="100000"/>
              </a:lnSpc>
              <a:spcBef>
                <a:spcPts val="1800"/>
              </a:spcBef>
              <a:spcAft>
                <a:spcPts val="0"/>
              </a:spcAft>
              <a:buClr>
                <a:srgbClr val="005DAB"/>
              </a:buClr>
              <a:buSzPts val="2000"/>
              <a:buFont typeface="Calibri"/>
              <a:buChar char="▪"/>
            </a:pPr>
            <a:r>
              <a:rPr lang="en-US" sz="2000" dirty="0">
                <a:solidFill>
                  <a:srgbClr val="000000"/>
                </a:solidFill>
              </a:rPr>
              <a:t>Additional visibility of NNDSS data </a:t>
            </a:r>
            <a:endParaRPr sz="2000" dirty="0">
              <a:solidFill>
                <a:srgbClr val="000000"/>
              </a:solidFill>
            </a:endParaRPr>
          </a:p>
          <a:p>
            <a:pPr marL="914400" lvl="1" indent="-355600" algn="l" rtl="0">
              <a:lnSpc>
                <a:spcPct val="100000"/>
              </a:lnSpc>
              <a:spcBef>
                <a:spcPts val="1800"/>
              </a:spcBef>
              <a:spcAft>
                <a:spcPts val="0"/>
              </a:spcAft>
              <a:buClr>
                <a:srgbClr val="005DAB"/>
              </a:buClr>
              <a:buSzPts val="2000"/>
              <a:buFont typeface="Calibri"/>
              <a:buChar char="▪"/>
            </a:pPr>
            <a:r>
              <a:rPr lang="en-US" sz="2000" dirty="0">
                <a:solidFill>
                  <a:srgbClr val="000000"/>
                </a:solidFill>
              </a:rPr>
              <a:t>A unified perspective of NNDSS data (all case counts)</a:t>
            </a:r>
            <a:endParaRPr sz="2000" dirty="0">
              <a:solidFill>
                <a:srgbClr val="000000"/>
              </a:solidFill>
            </a:endParaRPr>
          </a:p>
          <a:p>
            <a:pPr marL="914400" lvl="1" indent="-355600" algn="l" rtl="0">
              <a:lnSpc>
                <a:spcPct val="100000"/>
              </a:lnSpc>
              <a:spcBef>
                <a:spcPts val="1800"/>
              </a:spcBef>
              <a:spcAft>
                <a:spcPts val="0"/>
              </a:spcAft>
              <a:buClr>
                <a:srgbClr val="005DAB"/>
              </a:buClr>
              <a:buSzPts val="2000"/>
              <a:buFont typeface="Calibri"/>
              <a:buChar char="▪"/>
            </a:pPr>
            <a:r>
              <a:rPr lang="en-US" sz="2000" dirty="0">
                <a:solidFill>
                  <a:srgbClr val="000000"/>
                </a:solidFill>
              </a:rPr>
              <a:t>Enhanced automation and increased timeliness of NNDSS data processing at CDC</a:t>
            </a:r>
            <a:endParaRPr sz="2000" dirty="0">
              <a:solidFill>
                <a:srgbClr val="000000"/>
              </a:solidFill>
            </a:endParaRPr>
          </a:p>
          <a:p>
            <a:pPr marL="914400" lvl="1" indent="-355600" algn="l" rtl="0">
              <a:lnSpc>
                <a:spcPct val="100000"/>
              </a:lnSpc>
              <a:spcBef>
                <a:spcPts val="1800"/>
              </a:spcBef>
              <a:spcAft>
                <a:spcPts val="0"/>
              </a:spcAft>
              <a:buClr>
                <a:srgbClr val="005DAB"/>
              </a:buClr>
              <a:buSzPts val="2000"/>
              <a:buFont typeface="Calibri"/>
              <a:buChar char="▪"/>
            </a:pPr>
            <a:r>
              <a:rPr lang="en-US" sz="2000" dirty="0">
                <a:solidFill>
                  <a:srgbClr val="000000"/>
                </a:solidFill>
              </a:rPr>
              <a:t>Additional functionality in the MVPS Portal, including reconciliation and other new workflows</a:t>
            </a:r>
            <a:endParaRPr sz="2000" dirty="0">
              <a:solidFill>
                <a:srgbClr val="000000"/>
              </a:solidFill>
            </a:endParaRPr>
          </a:p>
          <a:p>
            <a:pPr marL="0" lvl="0" indent="0" algn="l" rtl="0">
              <a:lnSpc>
                <a:spcPct val="100000"/>
              </a:lnSpc>
              <a:spcBef>
                <a:spcPts val="1800"/>
              </a:spcBef>
              <a:spcAft>
                <a:spcPts val="0"/>
              </a:spcAft>
              <a:buNone/>
            </a:pPr>
            <a:endParaRPr dirty="0">
              <a:solidFill>
                <a:srgbClr val="000000"/>
              </a:solidFill>
            </a:endParaRPr>
          </a:p>
          <a:p>
            <a:pPr marL="0" lvl="0" indent="0" algn="l" rtl="0">
              <a:lnSpc>
                <a:spcPct val="100000"/>
              </a:lnSpc>
              <a:spcBef>
                <a:spcPts val="0"/>
              </a:spcBef>
              <a:spcAft>
                <a:spcPts val="0"/>
              </a:spcAft>
              <a:buNone/>
            </a:pPr>
            <a:r>
              <a:rPr lang="en-US" dirty="0">
                <a:solidFill>
                  <a:srgbClr val="000000"/>
                </a:solidFill>
              </a:rPr>
              <a:t>MVPS becomes the source for weekly and annual NNDSS publication</a:t>
            </a:r>
            <a:endParaRPr dirty="0">
              <a:solidFill>
                <a:srgbClr val="000000"/>
              </a:solidFill>
            </a:endParaRPr>
          </a:p>
          <a:p>
            <a:pPr marL="457200" lvl="0" indent="0" algn="l" rtl="0">
              <a:lnSpc>
                <a:spcPct val="100000"/>
              </a:lnSpc>
              <a:spcBef>
                <a:spcPts val="1800"/>
              </a:spcBef>
              <a:spcAft>
                <a:spcPts val="0"/>
              </a:spcAft>
              <a:buSzPts val="2667"/>
              <a:buNone/>
            </a:pPr>
            <a:endParaRPr sz="2000" dirty="0">
              <a:solidFill>
                <a:srgbClr val="000000"/>
              </a:solidFill>
            </a:endParaRPr>
          </a:p>
          <a:p>
            <a:pPr marL="914400" lvl="0" indent="0" algn="l" rtl="0">
              <a:lnSpc>
                <a:spcPct val="115000"/>
              </a:lnSpc>
              <a:spcBef>
                <a:spcPts val="1000"/>
              </a:spcBef>
              <a:spcAft>
                <a:spcPts val="0"/>
              </a:spcAft>
              <a:buSzPts val="2667"/>
              <a:buNone/>
            </a:pPr>
            <a:endParaRPr sz="2000" dirty="0">
              <a:solidFill>
                <a:srgbClr val="000000"/>
              </a:solidFill>
            </a:endParaRPr>
          </a:p>
          <a:p>
            <a:pPr marL="457200" lvl="0" indent="0" algn="l" rtl="0">
              <a:lnSpc>
                <a:spcPct val="115000"/>
              </a:lnSpc>
              <a:spcBef>
                <a:spcPts val="1000"/>
              </a:spcBef>
              <a:spcAft>
                <a:spcPts val="0"/>
              </a:spcAft>
              <a:buSzPts val="2667"/>
              <a:buNone/>
            </a:pPr>
            <a:endParaRPr sz="2000" dirty="0">
              <a:solidFill>
                <a:srgbClr val="000000"/>
              </a:solidFill>
            </a:endParaRPr>
          </a:p>
          <a:p>
            <a:pPr marL="0" lvl="0" indent="0" algn="l" rtl="0">
              <a:lnSpc>
                <a:spcPct val="115000"/>
              </a:lnSpc>
              <a:spcBef>
                <a:spcPts val="1000"/>
              </a:spcBef>
              <a:spcAft>
                <a:spcPts val="0"/>
              </a:spcAft>
              <a:buSzPts val="2667"/>
              <a:buNone/>
            </a:pPr>
            <a:endParaRPr sz="2000" dirty="0">
              <a:solidFill>
                <a:srgbClr val="000000"/>
              </a:solidFill>
            </a:endParaRPr>
          </a:p>
          <a:p>
            <a:pPr marL="457200" lvl="0" indent="0" algn="l" rtl="0">
              <a:lnSpc>
                <a:spcPct val="100000"/>
              </a:lnSpc>
              <a:spcBef>
                <a:spcPts val="520"/>
              </a:spcBef>
              <a:spcAft>
                <a:spcPts val="0"/>
              </a:spcAft>
              <a:buSzPts val="2667"/>
              <a:buNone/>
            </a:pPr>
            <a:endParaRPr sz="2000" dirty="0"/>
          </a:p>
          <a:p>
            <a:pPr marL="457188" lvl="0" indent="-287833" algn="l" rtl="0">
              <a:lnSpc>
                <a:spcPct val="100000"/>
              </a:lnSpc>
              <a:spcBef>
                <a:spcPts val="533"/>
              </a:spcBef>
              <a:spcAft>
                <a:spcPts val="0"/>
              </a:spcAft>
              <a:buClr>
                <a:srgbClr val="0088B7"/>
              </a:buClr>
              <a:buSzPts val="2667"/>
              <a:buFont typeface="Noto Sans Symbols"/>
              <a:buNone/>
            </a:pPr>
            <a:endParaRPr sz="2000" dirty="0"/>
          </a:p>
          <a:p>
            <a:pPr marL="457188" lvl="0" indent="-287833" algn="l" rtl="0">
              <a:lnSpc>
                <a:spcPct val="100000"/>
              </a:lnSpc>
              <a:spcBef>
                <a:spcPts val="533"/>
              </a:spcBef>
              <a:spcAft>
                <a:spcPts val="0"/>
              </a:spcAft>
              <a:buClr>
                <a:srgbClr val="0088B7"/>
              </a:buClr>
              <a:buSzPts val="2667"/>
              <a:buFont typeface="Noto Sans Symbols"/>
              <a:buNone/>
            </a:pPr>
            <a:endParaRPr dirty="0"/>
          </a:p>
          <a:p>
            <a:pPr marL="457188" lvl="0" indent="-287833" algn="l" rtl="0">
              <a:lnSpc>
                <a:spcPct val="100000"/>
              </a:lnSpc>
              <a:spcBef>
                <a:spcPts val="533"/>
              </a:spcBef>
              <a:spcAft>
                <a:spcPts val="0"/>
              </a:spcAft>
              <a:buClr>
                <a:srgbClr val="0088B7"/>
              </a:buClr>
              <a:buSzPts val="2667"/>
              <a:buFont typeface="Noto Sans Symbols"/>
              <a:buNone/>
            </a:pPr>
            <a:endParaRPr dirty="0"/>
          </a:p>
        </p:txBody>
      </p:sp>
      <p:sp>
        <p:nvSpPr>
          <p:cNvPr id="413" name="Google Shape;413;p119"/>
          <p:cNvSpPr txBox="1"/>
          <p:nvPr/>
        </p:nvSpPr>
        <p:spPr>
          <a:xfrm>
            <a:off x="548745" y="335925"/>
            <a:ext cx="10860300" cy="857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Overview of the New NNDSS Data Processing and </a:t>
            </a: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MVPS Enhancements </a:t>
            </a:r>
            <a:r>
              <a:rPr kumimoji="0" lang="en-US" sz="3730" b="1" i="0" u="none" strike="noStrike" kern="0" cap="none" spc="0" normalizeH="0" baseline="0" noProof="0" dirty="0">
                <a:ln>
                  <a:noFill/>
                </a:ln>
                <a:solidFill>
                  <a:srgbClr val="F0F5FE"/>
                </a:solidFill>
                <a:effectLst/>
                <a:uLnTx/>
                <a:uFillTx/>
                <a:latin typeface="Calibri"/>
                <a:ea typeface="Calibri"/>
                <a:cs typeface="Calibri"/>
                <a:sym typeface="Calibri"/>
              </a:rPr>
              <a:t> Processing </a:t>
            </a: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endParaRPr lang="en-US" sz="3370" b="1" kern="0" dirty="0">
              <a:solidFill>
                <a:srgbClr val="005DAB"/>
              </a:solidFill>
              <a:latin typeface="Calibri"/>
              <a:ea typeface="Calibri"/>
              <a:cs typeface="Calibri"/>
              <a:sym typeface="Calibri"/>
            </a:endParaRP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endParaRPr kumimoji="0" sz="3370" b="1" i="0" u="none" strike="noStrike" kern="0" cap="none" spc="0" normalizeH="0" baseline="0" noProof="0" dirty="0">
              <a:ln>
                <a:noFill/>
              </a:ln>
              <a:solidFill>
                <a:srgbClr val="005DAB"/>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AEB45C1D-472E-47AB-9FFC-711CC06FDDD0}"/>
              </a:ext>
            </a:extLst>
          </p:cNvPr>
          <p:cNvSpPr>
            <a:spLocks noGrp="1"/>
          </p:cNvSpPr>
          <p:nvPr>
            <p:ph type="title"/>
          </p:nvPr>
        </p:nvSpPr>
        <p:spPr>
          <a:xfrm>
            <a:off x="219800" y="5539795"/>
            <a:ext cx="10972800" cy="1143000"/>
          </a:xfrm>
        </p:spPr>
        <p:txBody>
          <a:bodyPr/>
          <a:lstStyle/>
          <a:p>
            <a:r>
              <a:rPr lang="en-US" dirty="0">
                <a:solidFill>
                  <a:schemeClr val="bg1"/>
                </a:solidFill>
              </a:rPr>
              <a:t>Overview of New NNDSS Data Processing </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bcc2244bc4_0_7">
            <a:extLst>
              <a:ext uri="{C183D7F6-B498-43B3-948B-1728B52AA6E4}">
                <adec:decorative xmlns:adec="http://schemas.microsoft.com/office/drawing/2017/decorative" val="1"/>
              </a:ext>
            </a:extLst>
          </p:cNvPr>
          <p:cNvSpPr txBox="1"/>
          <p:nvPr/>
        </p:nvSpPr>
        <p:spPr>
          <a:xfrm>
            <a:off x="156850" y="521450"/>
            <a:ext cx="11196900" cy="736800"/>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033"/>
              <a:buFont typeface="Arial"/>
              <a:buNone/>
              <a:tabLst/>
              <a:defRPr/>
            </a:pPr>
            <a:endParaRPr kumimoji="0" sz="3033" b="1" i="0" u="none" strike="noStrike" kern="0" cap="none" spc="0" normalizeH="0" baseline="0" noProof="0" dirty="0">
              <a:ln>
                <a:noFill/>
              </a:ln>
              <a:solidFill>
                <a:srgbClr val="005DAB"/>
              </a:solidFill>
              <a:effectLst/>
              <a:uLnTx/>
              <a:uFillTx/>
              <a:latin typeface="Calibri"/>
              <a:ea typeface="Calibri"/>
              <a:cs typeface="Calibri"/>
              <a:sym typeface="Calibri"/>
            </a:endParaRPr>
          </a:p>
        </p:txBody>
      </p:sp>
      <p:grpSp>
        <p:nvGrpSpPr>
          <p:cNvPr id="422" name="Google Shape;422;gbcc2244bc4_0_7" descr="Breakdown of the Data Source for Data Process Flow. This includes HL7 via PHINMS, NETSS via SAMS, Legacy HL7 via PHINMS, and NBS Master Messages  XML via PHINMS"/>
          <p:cNvGrpSpPr/>
          <p:nvPr/>
        </p:nvGrpSpPr>
        <p:grpSpPr>
          <a:xfrm>
            <a:off x="1680967" y="1293519"/>
            <a:ext cx="1751098" cy="5271379"/>
            <a:chOff x="315685" y="631371"/>
            <a:chExt cx="1518600" cy="5943600"/>
          </a:xfrm>
        </p:grpSpPr>
        <p:sp>
          <p:nvSpPr>
            <p:cNvPr id="423" name="Google Shape;423;gbcc2244bc4_0_7"/>
            <p:cNvSpPr/>
            <p:nvPr/>
          </p:nvSpPr>
          <p:spPr>
            <a:xfrm>
              <a:off x="315685" y="631371"/>
              <a:ext cx="1518600" cy="5943600"/>
            </a:xfrm>
            <a:prstGeom prst="rect">
              <a:avLst/>
            </a:prstGeom>
            <a:solidFill>
              <a:srgbClr val="F2F2F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1" i="0" u="none" strike="noStrike" kern="0" cap="none" spc="0" normalizeH="0" baseline="0" noProof="0" dirty="0">
                <a:ln>
                  <a:noFill/>
                </a:ln>
                <a:solidFill>
                  <a:srgbClr val="000000"/>
                </a:solidFill>
                <a:effectLst/>
                <a:uLnTx/>
                <a:uFillTx/>
                <a:latin typeface="Arial Black"/>
                <a:ea typeface="Arial Black"/>
                <a:cs typeface="Arial Black"/>
                <a:sym typeface="Arial Black"/>
              </a:endParaRPr>
            </a:p>
          </p:txBody>
        </p:sp>
        <p:sp>
          <p:nvSpPr>
            <p:cNvPr id="424" name="Google Shape;424;gbcc2244bc4_0_7"/>
            <p:cNvSpPr txBox="1"/>
            <p:nvPr/>
          </p:nvSpPr>
          <p:spPr>
            <a:xfrm>
              <a:off x="315685" y="631371"/>
              <a:ext cx="1518600" cy="523200"/>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Black"/>
                  <a:ea typeface="Arial Black"/>
                  <a:cs typeface="Arial Black"/>
                  <a:sym typeface="Arial Black"/>
                </a:rPr>
                <a:t>DATA SOURCE</a:t>
              </a:r>
              <a:endParaRPr kumimoji="0" sz="1400" b="0" i="0" u="none" strike="noStrike" kern="0" cap="none" spc="0" normalizeH="0" baseline="0" noProof="0" dirty="0">
                <a:ln>
                  <a:noFill/>
                </a:ln>
                <a:solidFill>
                  <a:srgbClr val="000000"/>
                </a:solidFill>
                <a:effectLst/>
                <a:uLnTx/>
                <a:uFillTx/>
                <a:latin typeface="Arial Black"/>
                <a:ea typeface="Arial Black"/>
                <a:cs typeface="Arial Black"/>
                <a:sym typeface="Arial Black"/>
              </a:endParaRPr>
            </a:p>
          </p:txBody>
        </p:sp>
      </p:grpSp>
      <p:grpSp>
        <p:nvGrpSpPr>
          <p:cNvPr id="425" name="Google Shape;425;gbcc2244bc4_0_7" descr="MVPS Portal as part of the Data Process Flow. "/>
          <p:cNvGrpSpPr/>
          <p:nvPr/>
        </p:nvGrpSpPr>
        <p:grpSpPr>
          <a:xfrm>
            <a:off x="7187812" y="1293525"/>
            <a:ext cx="3496737" cy="5271379"/>
            <a:chOff x="9274626" y="631371"/>
            <a:chExt cx="2590802" cy="5943600"/>
          </a:xfrm>
        </p:grpSpPr>
        <p:sp>
          <p:nvSpPr>
            <p:cNvPr id="426" name="Google Shape;426;gbcc2244bc4_0_7"/>
            <p:cNvSpPr/>
            <p:nvPr/>
          </p:nvSpPr>
          <p:spPr>
            <a:xfrm>
              <a:off x="9274626" y="631371"/>
              <a:ext cx="2590800" cy="5943600"/>
            </a:xfrm>
            <a:prstGeom prst="rect">
              <a:avLst/>
            </a:prstGeom>
            <a:solidFill>
              <a:srgbClr val="F2F2F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7" name="Google Shape;427;gbcc2244bc4_0_7"/>
            <p:cNvSpPr txBox="1"/>
            <p:nvPr/>
          </p:nvSpPr>
          <p:spPr>
            <a:xfrm>
              <a:off x="9274627" y="631371"/>
              <a:ext cx="2590800" cy="30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Black"/>
                  <a:ea typeface="Arial Black"/>
                  <a:cs typeface="Arial Black"/>
                  <a:sym typeface="Arial Black"/>
                </a:rPr>
                <a:t>MVPS PORTAL</a:t>
              </a:r>
              <a:endParaRPr kumimoji="0" sz="1400" b="0" i="0" u="none" strike="noStrike" kern="0" cap="none" spc="0" normalizeH="0" baseline="0" noProof="0" dirty="0">
                <a:ln>
                  <a:noFill/>
                </a:ln>
                <a:solidFill>
                  <a:srgbClr val="000000"/>
                </a:solidFill>
                <a:effectLst/>
                <a:uLnTx/>
                <a:uFillTx/>
                <a:latin typeface="Arial Black"/>
                <a:ea typeface="Arial Black"/>
                <a:cs typeface="Arial Black"/>
                <a:sym typeface="Arial Black"/>
              </a:endParaRPr>
            </a:p>
          </p:txBody>
        </p:sp>
      </p:grpSp>
      <p:sp>
        <p:nvSpPr>
          <p:cNvPr id="428" name="Google Shape;428;gbcc2244bc4_0_7"/>
          <p:cNvSpPr/>
          <p:nvPr/>
        </p:nvSpPr>
        <p:spPr>
          <a:xfrm>
            <a:off x="1878636" y="1940322"/>
            <a:ext cx="1356000" cy="8400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HL7</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via PHINMS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9" name="Google Shape;429;gbcc2244bc4_0_7"/>
          <p:cNvSpPr/>
          <p:nvPr/>
        </p:nvSpPr>
        <p:spPr>
          <a:xfrm>
            <a:off x="1878636" y="3145478"/>
            <a:ext cx="1356000" cy="8400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NETSS </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via SAMS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0" name="Google Shape;430;gbcc2244bc4_0_7"/>
          <p:cNvSpPr/>
          <p:nvPr/>
        </p:nvSpPr>
        <p:spPr>
          <a:xfrm>
            <a:off x="1878636" y="4350634"/>
            <a:ext cx="1356000" cy="8400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Legacy HL7</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via PHINMS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1" name="Google Shape;431;gbcc2244bc4_0_7"/>
          <p:cNvSpPr/>
          <p:nvPr/>
        </p:nvSpPr>
        <p:spPr>
          <a:xfrm>
            <a:off x="1878636" y="5555790"/>
            <a:ext cx="1356000" cy="8400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NBS Master Messages (XML) </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via PHINMS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2" name="Google Shape;432;gbcc2244bc4_0_7"/>
          <p:cNvSpPr/>
          <p:nvPr/>
        </p:nvSpPr>
        <p:spPr>
          <a:xfrm>
            <a:off x="7346721" y="3153000"/>
            <a:ext cx="3163707" cy="906600"/>
          </a:xfrm>
          <a:prstGeom prst="rect">
            <a:avLst/>
          </a:prstGeom>
          <a:solidFill>
            <a:schemeClr val="lt1"/>
          </a:solidFill>
          <a:ln w="19050" cap="flat" cmpd="sng">
            <a:solidFill>
              <a:srgbClr val="005DAB"/>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Verify cases for certain rare conditions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3" name="Google Shape;433;gbcc2244bc4_0_7"/>
          <p:cNvSpPr txBox="1"/>
          <p:nvPr/>
        </p:nvSpPr>
        <p:spPr>
          <a:xfrm>
            <a:off x="7359218" y="3139241"/>
            <a:ext cx="3151210" cy="272988"/>
          </a:xfrm>
          <a:prstGeom prst="rect">
            <a:avLst/>
          </a:prstGeom>
          <a:solidFill>
            <a:srgbClr val="005DAB"/>
          </a:solidFill>
          <a:ln w="12700" cap="flat" cmpd="sng">
            <a:solidFill>
              <a:srgbClr val="005DAB"/>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Verify Cases</a:t>
            </a:r>
            <a:r>
              <a:rPr kumimoji="0" lang="en-US" sz="1400" b="1" i="0" u="none" strike="noStrike" kern="0" cap="none" spc="0" normalizeH="0" baseline="0" noProof="0" dirty="0">
                <a:ln>
                  <a:noFill/>
                </a:ln>
                <a:solidFill>
                  <a:srgbClr val="FFFFFF"/>
                </a:solidFill>
                <a:effectLst/>
                <a:uLnTx/>
                <a:uFillTx/>
                <a:latin typeface="Arial"/>
                <a:ea typeface="+mn-ea"/>
                <a:cs typeface="Arial"/>
                <a:sym typeface="Arial"/>
              </a:rPr>
              <a:t> Before Publication</a:t>
            </a: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34" name="Google Shape;434;gbcc2244bc4_0_7"/>
          <p:cNvSpPr/>
          <p:nvPr/>
        </p:nvSpPr>
        <p:spPr>
          <a:xfrm>
            <a:off x="7346721" y="1805174"/>
            <a:ext cx="3151209" cy="1164919"/>
          </a:xfrm>
          <a:prstGeom prst="rect">
            <a:avLst/>
          </a:prstGeom>
          <a:solidFill>
            <a:schemeClr val="lt1"/>
          </a:solidFill>
          <a:ln w="19050" cap="flat" cmpd="sng">
            <a:solidFill>
              <a:srgbClr val="005DAB"/>
            </a:solidFill>
            <a:prstDash val="solid"/>
            <a:miter lim="800000"/>
            <a:headEnd type="none" w="sm" len="sm"/>
            <a:tailEnd type="none" w="sm" len="sm"/>
          </a:ln>
        </p:spPr>
        <p:txBody>
          <a:bodyPr spcFirstLastPara="1" wrap="square" lIns="182875" tIns="182875" rIns="182875" bIns="182875" anchor="ctr" anchorCtr="0">
            <a:noAutofit/>
          </a:bodyPr>
          <a:lstStyle/>
          <a:p>
            <a:pPr marL="171450" marR="0" lvl="0" indent="-9525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171450" marR="0" lvl="0" indent="-9525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800" b="0" i="0" u="none" strike="noStrike" kern="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View case counts, messages, </a:t>
            </a:r>
            <a:b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and errors </a:t>
            </a:r>
            <a:endParaRPr kumimoji="0" sz="900" b="0" i="0" u="none" strike="noStrike" kern="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1000"/>
              </a:spcBef>
              <a:spcAft>
                <a:spcPts val="0"/>
              </a:spcAft>
              <a:buClr>
                <a:srgbClr val="000000"/>
              </a:buClr>
              <a:buSzPts val="12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All data sources supported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5" name="Google Shape;435;gbcc2244bc4_0_7"/>
          <p:cNvSpPr txBox="1"/>
          <p:nvPr/>
        </p:nvSpPr>
        <p:spPr>
          <a:xfrm>
            <a:off x="7346722" y="1805175"/>
            <a:ext cx="3151208" cy="272988"/>
          </a:xfrm>
          <a:prstGeom prst="rect">
            <a:avLst/>
          </a:prstGeom>
          <a:solidFill>
            <a:srgbClr val="005DAB"/>
          </a:solidFill>
          <a:ln w="12700" cap="flat" cmpd="sng">
            <a:solidFill>
              <a:srgbClr val="005DAB"/>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View Case Notification Data</a:t>
            </a: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36" name="Google Shape;436;gbcc2244bc4_0_7"/>
          <p:cNvSpPr/>
          <p:nvPr/>
        </p:nvSpPr>
        <p:spPr>
          <a:xfrm>
            <a:off x="7347322" y="4224827"/>
            <a:ext cx="3163708" cy="848570"/>
          </a:xfrm>
          <a:prstGeom prst="rect">
            <a:avLst/>
          </a:prstGeom>
          <a:solidFill>
            <a:schemeClr val="lt1"/>
          </a:solidFill>
          <a:ln w="19050" cap="flat" cmpd="sng">
            <a:solidFill>
              <a:srgbClr val="005DAB"/>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5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Delete </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individual case or groups of cases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7" name="Google Shape;437;gbcc2244bc4_0_7"/>
          <p:cNvSpPr txBox="1"/>
          <p:nvPr/>
        </p:nvSpPr>
        <p:spPr>
          <a:xfrm>
            <a:off x="7346722" y="4219343"/>
            <a:ext cx="3163708" cy="272150"/>
          </a:xfrm>
          <a:prstGeom prst="rect">
            <a:avLst/>
          </a:prstGeom>
          <a:solidFill>
            <a:srgbClr val="005DAB"/>
          </a:solidFill>
          <a:ln w="12700" cap="flat" cmpd="sng">
            <a:solidFill>
              <a:srgbClr val="005DAB"/>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Delete Cases</a:t>
            </a: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438" name="Google Shape;438;gbcc2244bc4_0_7" descr="Processing and Validation in the Data Process Flow. Within MVPS, Perform Structural, Vocabulary and Business &#10;Rule Validation. Generate Error and Warning Messages and determine Unique Case and Current Record&#10;"/>
          <p:cNvGrpSpPr/>
          <p:nvPr/>
        </p:nvGrpSpPr>
        <p:grpSpPr>
          <a:xfrm>
            <a:off x="4478137" y="1940301"/>
            <a:ext cx="2312851" cy="2120249"/>
            <a:chOff x="2276814" y="2047440"/>
            <a:chExt cx="2256000" cy="2173500"/>
          </a:xfrm>
        </p:grpSpPr>
        <p:sp>
          <p:nvSpPr>
            <p:cNvPr id="439" name="Google Shape;439;gbcc2244bc4_0_7"/>
            <p:cNvSpPr/>
            <p:nvPr/>
          </p:nvSpPr>
          <p:spPr>
            <a:xfrm>
              <a:off x="2276814" y="2047440"/>
              <a:ext cx="2256000" cy="2173500"/>
            </a:xfrm>
            <a:prstGeom prst="rect">
              <a:avLst/>
            </a:prstGeom>
            <a:solidFill>
              <a:srgbClr val="F2F2F2"/>
            </a:solidFill>
            <a:ln w="12700" cap="flat" cmpd="sng">
              <a:solidFill>
                <a:srgbClr val="000000"/>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0" name="Google Shape;440;gbcc2244bc4_0_7"/>
            <p:cNvSpPr txBox="1"/>
            <p:nvPr/>
          </p:nvSpPr>
          <p:spPr>
            <a:xfrm>
              <a:off x="2276814" y="2062501"/>
              <a:ext cx="2256000" cy="30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MVPS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1" name="Google Shape;441;gbcc2244bc4_0_7"/>
            <p:cNvSpPr/>
            <p:nvPr/>
          </p:nvSpPr>
          <p:spPr>
            <a:xfrm>
              <a:off x="2340575" y="2753496"/>
              <a:ext cx="2150032" cy="1004767"/>
            </a:xfrm>
            <a:prstGeom prst="rect">
              <a:avLst/>
            </a:prstGeom>
            <a:solidFill>
              <a:srgbClr val="F2F2F2"/>
            </a:solidFill>
            <a:ln>
              <a:noFill/>
            </a:ln>
          </p:spPr>
          <p:txBody>
            <a:bodyPr spcFirstLastPara="1" wrap="square" lIns="0" tIns="0" rIns="0" bIns="0" anchor="ctr"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Perform Structural, Vocabulary &amp; Business </a:t>
              </a:r>
              <a:b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Rule Validation</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a:p>
              <a:pPr marL="171450" marR="0" lvl="0" indent="-9525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000" b="0" i="0" u="none" strike="noStrike" kern="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Generate Error and Warning Messages</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000" b="0" i="0" u="none" strike="noStrike" kern="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Determine Unique Case and Current Record</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442" name="Google Shape;442;gbcc2244bc4_0_7"/>
          <p:cNvSpPr txBox="1"/>
          <p:nvPr/>
        </p:nvSpPr>
        <p:spPr>
          <a:xfrm>
            <a:off x="4022217" y="1293495"/>
            <a:ext cx="2725500" cy="2730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Black"/>
                <a:ea typeface="Arial Black"/>
                <a:cs typeface="Arial Black"/>
                <a:sym typeface="Arial Black"/>
              </a:rPr>
              <a:t>PROCESSING &amp; VALIDATION</a:t>
            </a:r>
            <a:endParaRPr kumimoji="0" sz="1400" b="0" i="0" u="none" strike="noStrike" kern="0" cap="none" spc="0" normalizeH="0" baseline="0" noProof="0" dirty="0">
              <a:ln>
                <a:noFill/>
              </a:ln>
              <a:solidFill>
                <a:srgbClr val="000000"/>
              </a:solidFill>
              <a:effectLst/>
              <a:uLnTx/>
              <a:uFillTx/>
              <a:latin typeface="Arial Black"/>
              <a:ea typeface="Arial Black"/>
              <a:cs typeface="Arial Black"/>
              <a:sym typeface="Arial Black"/>
            </a:endParaRPr>
          </a:p>
        </p:txBody>
      </p:sp>
      <p:grpSp>
        <p:nvGrpSpPr>
          <p:cNvPr id="444" name="Google Shape;444;gbcc2244bc4_0_7" descr="Processing and Validation in the Data Process Flow for Integrated Systems. Within Integrated Systems there is Structural and Content Validation "/>
          <p:cNvGrpSpPr/>
          <p:nvPr/>
        </p:nvGrpSpPr>
        <p:grpSpPr>
          <a:xfrm>
            <a:off x="4471611" y="4623571"/>
            <a:ext cx="2312851" cy="1026031"/>
            <a:chOff x="2276814" y="2047440"/>
            <a:chExt cx="2256000" cy="1051800"/>
          </a:xfrm>
        </p:grpSpPr>
        <p:sp>
          <p:nvSpPr>
            <p:cNvPr id="445" name="Google Shape;445;gbcc2244bc4_0_7"/>
            <p:cNvSpPr/>
            <p:nvPr/>
          </p:nvSpPr>
          <p:spPr>
            <a:xfrm>
              <a:off x="2276814" y="2047440"/>
              <a:ext cx="2256000" cy="1051800"/>
            </a:xfrm>
            <a:prstGeom prst="rect">
              <a:avLst/>
            </a:prstGeom>
            <a:solidFill>
              <a:srgbClr val="F2F2F2"/>
            </a:solidFill>
            <a:ln w="12700" cap="flat" cmpd="sng">
              <a:solidFill>
                <a:srgbClr val="000000"/>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6" name="Google Shape;446;gbcc2244bc4_0_7"/>
            <p:cNvSpPr txBox="1"/>
            <p:nvPr/>
          </p:nvSpPr>
          <p:spPr>
            <a:xfrm>
              <a:off x="2276814" y="2073161"/>
              <a:ext cx="2256000" cy="30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Integrated Systems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7" name="Google Shape;447;gbcc2244bc4_0_7"/>
            <p:cNvSpPr/>
            <p:nvPr/>
          </p:nvSpPr>
          <p:spPr>
            <a:xfrm>
              <a:off x="2522026" y="2476558"/>
              <a:ext cx="1932891" cy="463500"/>
            </a:xfrm>
            <a:prstGeom prst="rect">
              <a:avLst/>
            </a:prstGeom>
            <a:solidFill>
              <a:srgbClr val="F2F2F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Structural &amp; Content Validation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cxnSp>
        <p:nvCxnSpPr>
          <p:cNvPr id="448" name="Google Shape;448;gbcc2244bc4_0_7">
            <a:extLst>
              <a:ext uri="{C183D7F6-B498-43B3-948B-1728B52AA6E4}">
                <adec:decorative xmlns:adec="http://schemas.microsoft.com/office/drawing/2017/decorative" val="1"/>
              </a:ext>
            </a:extLst>
          </p:cNvPr>
          <p:cNvCxnSpPr>
            <a:stCxn id="445" idx="0"/>
            <a:endCxn id="439" idx="2"/>
          </p:cNvCxnSpPr>
          <p:nvPr/>
        </p:nvCxnSpPr>
        <p:spPr>
          <a:xfrm rot="10800000" flipH="1">
            <a:off x="5628036" y="4060471"/>
            <a:ext cx="6600" cy="563100"/>
          </a:xfrm>
          <a:prstGeom prst="straightConnector1">
            <a:avLst/>
          </a:prstGeom>
          <a:noFill/>
          <a:ln w="19050" cap="flat" cmpd="sng">
            <a:solidFill>
              <a:srgbClr val="000000"/>
            </a:solidFill>
            <a:prstDash val="solid"/>
            <a:miter lim="800000"/>
            <a:headEnd type="none" w="sm" len="sm"/>
            <a:tailEnd type="triangle" w="med" len="med"/>
          </a:ln>
        </p:spPr>
      </p:cxnSp>
      <p:sp>
        <p:nvSpPr>
          <p:cNvPr id="449" name="Google Shape;449;gbcc2244bc4_0_7"/>
          <p:cNvSpPr/>
          <p:nvPr/>
        </p:nvSpPr>
        <p:spPr>
          <a:xfrm>
            <a:off x="7347321" y="5234162"/>
            <a:ext cx="3150609" cy="1161600"/>
          </a:xfrm>
          <a:prstGeom prst="rect">
            <a:avLst/>
          </a:prstGeom>
          <a:solidFill>
            <a:schemeClr val="lt1"/>
          </a:solidFill>
          <a:ln w="19050" cap="flat" cmpd="sng">
            <a:solidFill>
              <a:srgbClr val="005DAB"/>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Compare case counts and select data elements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1000"/>
              </a:spcBef>
              <a:spcAft>
                <a:spcPts val="0"/>
              </a:spcAft>
              <a:buClr>
                <a:srgbClr val="000000"/>
              </a:buClr>
              <a:buSzPts val="120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State Epi approves annual data</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0" name="Google Shape;450;gbcc2244bc4_0_7"/>
          <p:cNvSpPr txBox="1"/>
          <p:nvPr/>
        </p:nvSpPr>
        <p:spPr>
          <a:xfrm>
            <a:off x="7346721" y="5234149"/>
            <a:ext cx="3150609" cy="272149"/>
          </a:xfrm>
          <a:prstGeom prst="rect">
            <a:avLst/>
          </a:prstGeom>
          <a:solidFill>
            <a:srgbClr val="005DAB"/>
          </a:solidFill>
          <a:ln w="12700" cap="flat" cmpd="sng">
            <a:solidFill>
              <a:srgbClr val="005DAB"/>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Arial"/>
                <a:cs typeface="Arial"/>
                <a:sym typeface="Arial"/>
              </a:rPr>
              <a:t>Perform Reconciliation</a:t>
            </a: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cxnSp>
        <p:nvCxnSpPr>
          <p:cNvPr id="451" name="Google Shape;451;gbcc2244bc4_0_7" descr="Diagram presenting the Data Process Flow from the Data Source of HL7 via PHINMS to Processing and Validation within MVPS"/>
          <p:cNvCxnSpPr>
            <a:stCxn id="428" idx="3"/>
          </p:cNvCxnSpPr>
          <p:nvPr/>
        </p:nvCxnSpPr>
        <p:spPr>
          <a:xfrm>
            <a:off x="3234636" y="2360322"/>
            <a:ext cx="1242900" cy="1481700"/>
          </a:xfrm>
          <a:prstGeom prst="bentConnector3">
            <a:avLst>
              <a:gd name="adj1" fmla="val 50005"/>
            </a:avLst>
          </a:prstGeom>
          <a:noFill/>
          <a:ln w="19050" cap="flat" cmpd="sng">
            <a:solidFill>
              <a:srgbClr val="000000"/>
            </a:solidFill>
            <a:prstDash val="solid"/>
            <a:miter lim="800000"/>
            <a:headEnd type="none" w="sm" len="sm"/>
            <a:tailEnd type="triangle" w="med" len="med"/>
          </a:ln>
        </p:spPr>
      </p:cxnSp>
      <p:cxnSp>
        <p:nvCxnSpPr>
          <p:cNvPr id="452" name="Google Shape;452;gbcc2244bc4_0_7" descr="Diagram presenting the Data Process Flow from the Data Source of Legacy HL7 via PHINMS to Processing and Validation within the Integrated Systems"/>
          <p:cNvCxnSpPr>
            <a:stCxn id="430" idx="3"/>
            <a:endCxn id="445" idx="1"/>
          </p:cNvCxnSpPr>
          <p:nvPr/>
        </p:nvCxnSpPr>
        <p:spPr>
          <a:xfrm>
            <a:off x="3234636" y="4770634"/>
            <a:ext cx="1236900" cy="366000"/>
          </a:xfrm>
          <a:prstGeom prst="bentConnector3">
            <a:avLst>
              <a:gd name="adj1" fmla="val 50003"/>
            </a:avLst>
          </a:prstGeom>
          <a:noFill/>
          <a:ln w="19050" cap="flat" cmpd="sng">
            <a:solidFill>
              <a:srgbClr val="000000"/>
            </a:solidFill>
            <a:prstDash val="solid"/>
            <a:miter lim="800000"/>
            <a:headEnd type="none" w="sm" len="sm"/>
            <a:tailEnd type="triangle" w="med" len="med"/>
          </a:ln>
        </p:spPr>
      </p:cxnSp>
      <p:cxnSp>
        <p:nvCxnSpPr>
          <p:cNvPr id="453" name="Google Shape;453;gbcc2244bc4_0_7" descr="Diagram presenting the Data Process Flow from Processing and Validation within MVPS to the MVPS Portal looking at View Case Notification Data. For instance, looking at view case counts, messages, and errors. Includes all data sources supported"/>
          <p:cNvCxnSpPr>
            <a:stCxn id="440" idx="3"/>
          </p:cNvCxnSpPr>
          <p:nvPr/>
        </p:nvCxnSpPr>
        <p:spPr>
          <a:xfrm>
            <a:off x="6790988" y="2105122"/>
            <a:ext cx="400200" cy="0"/>
          </a:xfrm>
          <a:prstGeom prst="straightConnector1">
            <a:avLst/>
          </a:prstGeom>
          <a:noFill/>
          <a:ln w="19050" cap="flat" cmpd="sng">
            <a:solidFill>
              <a:srgbClr val="000000"/>
            </a:solidFill>
            <a:prstDash val="solid"/>
            <a:miter lim="800000"/>
            <a:headEnd type="none" w="sm" len="sm"/>
            <a:tailEnd type="triangle" w="med" len="med"/>
          </a:ln>
        </p:spPr>
      </p:cxnSp>
      <p:cxnSp>
        <p:nvCxnSpPr>
          <p:cNvPr id="454" name="Google Shape;454;gbcc2244bc4_0_7" descr="Diagram presenting the Data Process Flow from the Data Source of NBS Master Message  XML via PHINMS to Processing and Validation within the Integrated Systems"/>
          <p:cNvCxnSpPr>
            <a:stCxn id="431" idx="3"/>
          </p:cNvCxnSpPr>
          <p:nvPr/>
        </p:nvCxnSpPr>
        <p:spPr>
          <a:xfrm rot="10800000" flipH="1">
            <a:off x="3234636" y="4905090"/>
            <a:ext cx="618300" cy="1070700"/>
          </a:xfrm>
          <a:prstGeom prst="bentConnector2">
            <a:avLst/>
          </a:prstGeom>
          <a:noFill/>
          <a:ln w="19050" cap="flat" cmpd="sng">
            <a:solidFill>
              <a:schemeClr val="dk1"/>
            </a:solidFill>
            <a:prstDash val="solid"/>
            <a:round/>
            <a:headEnd type="none" w="sm" len="sm"/>
            <a:tailEnd type="none" w="sm" len="sm"/>
          </a:ln>
        </p:spPr>
      </p:cxnSp>
      <p:cxnSp>
        <p:nvCxnSpPr>
          <p:cNvPr id="455" name="Google Shape;455;gbcc2244bc4_0_7" descr="Diagram presenting the Data Process Flow from the Data Source of NETSS via SAMS to Processing and Validation within MVPS"/>
          <p:cNvCxnSpPr>
            <a:endCxn id="429" idx="3"/>
          </p:cNvCxnSpPr>
          <p:nvPr/>
        </p:nvCxnSpPr>
        <p:spPr>
          <a:xfrm rot="10800000">
            <a:off x="3234636" y="3565478"/>
            <a:ext cx="622800" cy="0"/>
          </a:xfrm>
          <a:prstGeom prst="straightConnector1">
            <a:avLst/>
          </a:prstGeom>
          <a:noFill/>
          <a:ln w="19050" cap="flat" cmpd="sng">
            <a:solidFill>
              <a:schemeClr val="dk1"/>
            </a:solidFill>
            <a:prstDash val="solid"/>
            <a:round/>
            <a:headEnd type="none" w="sm" len="sm"/>
            <a:tailEnd type="none" w="sm" len="sm"/>
          </a:ln>
        </p:spPr>
      </p:cxnSp>
      <p:sp>
        <p:nvSpPr>
          <p:cNvPr id="456" name="Google Shape;456;gbcc2244bc4_0_7"/>
          <p:cNvSpPr txBox="1">
            <a:spLocks noGrp="1"/>
          </p:cNvSpPr>
          <p:nvPr>
            <p:ph type="title" idx="4294967295"/>
          </p:nvPr>
        </p:nvSpPr>
        <p:spPr>
          <a:xfrm>
            <a:off x="325150" y="259165"/>
            <a:ext cx="10860300" cy="56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Data Process Flow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1" y="1341121"/>
            <a:ext cx="8239760" cy="519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sz="2670" dirty="0"/>
              <a:t>Vaccine History in Case Notifications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Overview of New NNDSS Data Processing Redesign </a:t>
            </a:r>
            <a:r>
              <a:rPr lang="en-US" sz="2670" dirty="0"/>
              <a:t>and Message Validation, Processing, and Provisioning System (MVPS) Enhancements</a:t>
            </a:r>
            <a:endPar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Questions and Answers</a:t>
            </a:r>
          </a:p>
          <a:p>
            <a:pPr marL="0" marR="0" lvl="0" indent="0"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None/>
              <a:tabLst/>
              <a:defRPr/>
            </a:pP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descr="Two people meeting at a table" title="Agenda">
            <a:extLst>
              <a:ext uri="{FF2B5EF4-FFF2-40B4-BE49-F238E27FC236}">
                <a16:creationId xmlns:a16="http://schemas.microsoft.com/office/drawing/2014/main" id="{5DA1A3A0-1874-4B05-8FD5-526BBFAC9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620" y="391559"/>
            <a:ext cx="2753820" cy="1899123"/>
          </a:xfrm>
          <a:prstGeom prst="rect">
            <a:avLst/>
          </a:prstGeom>
          <a:solidFill>
            <a:srgbClr val="005DAB"/>
          </a:solidFill>
        </p:spPr>
      </p:pic>
    </p:spTree>
    <p:extLst>
      <p:ext uri="{BB962C8B-B14F-4D97-AF65-F5344CB8AC3E}">
        <p14:creationId xmlns:p14="http://schemas.microsoft.com/office/powerpoint/2010/main" val="39170869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5" descr="Agenda of topics for New MVPS Functionality that include reviewing case notification data, verifying cases before publication, deleting cases, performing reconciliation and a summary of New NNDSS Data Processing Benefits."/>
          <p:cNvSpPr/>
          <p:nvPr/>
        </p:nvSpPr>
        <p:spPr>
          <a:xfrm>
            <a:off x="0" y="0"/>
            <a:ext cx="12192000" cy="6858000"/>
          </a:xfrm>
          <a:prstGeom prst="rect">
            <a:avLst/>
          </a:prstGeom>
          <a:solidFill>
            <a:srgbClr val="004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63" name="Google Shape;463;p15">
            <a:extLst>
              <a:ext uri="{C183D7F6-B498-43B3-948B-1728B52AA6E4}">
                <adec:decorative xmlns:adec="http://schemas.microsoft.com/office/drawing/2017/decorative" val="1"/>
              </a:ext>
            </a:extLst>
          </p:cNvPr>
          <p:cNvSpPr/>
          <p:nvPr/>
        </p:nvSpPr>
        <p:spPr>
          <a:xfrm>
            <a:off x="0" y="1369100"/>
            <a:ext cx="12192000" cy="1142100"/>
          </a:xfrm>
          <a:prstGeom prst="rect">
            <a:avLst/>
          </a:prstGeom>
          <a:solidFill>
            <a:srgbClr val="0092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64" name="Google Shape;464;p15"/>
          <p:cNvSpPr txBox="1">
            <a:spLocks noGrp="1"/>
          </p:cNvSpPr>
          <p:nvPr>
            <p:ph type="body" idx="1"/>
          </p:nvPr>
        </p:nvSpPr>
        <p:spPr>
          <a:xfrm>
            <a:off x="609600" y="3071650"/>
            <a:ext cx="10818600" cy="321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67"/>
              <a:buNone/>
            </a:pPr>
            <a:r>
              <a:rPr lang="en-US" sz="2400" b="1" dirty="0">
                <a:solidFill>
                  <a:srgbClr val="FFFFFF"/>
                </a:solidFill>
              </a:rPr>
              <a:t>Topics:</a:t>
            </a:r>
            <a:endParaRPr sz="2400" b="1" dirty="0">
              <a:solidFill>
                <a:srgbClr val="FFFFFF"/>
              </a:solidFill>
            </a:endParaRPr>
          </a:p>
          <a:p>
            <a:pPr marL="914400" lvl="0" indent="-447675" algn="l" rtl="0">
              <a:spcBef>
                <a:spcPts val="1000"/>
              </a:spcBef>
              <a:spcAft>
                <a:spcPts val="0"/>
              </a:spcAft>
              <a:buClr>
                <a:srgbClr val="009283"/>
              </a:buClr>
              <a:buSzPts val="2400"/>
              <a:buFont typeface="Calibri"/>
              <a:buChar char="▪"/>
            </a:pPr>
            <a:r>
              <a:rPr lang="en-US" sz="2400" dirty="0">
                <a:solidFill>
                  <a:srgbClr val="FFFFFF"/>
                </a:solidFill>
              </a:rPr>
              <a:t>Review Case Notification Data</a:t>
            </a:r>
            <a:endParaRPr sz="2400" dirty="0">
              <a:solidFill>
                <a:srgbClr val="FFFFFF"/>
              </a:solidFill>
            </a:endParaRPr>
          </a:p>
          <a:p>
            <a:pPr marL="914400" lvl="0" indent="-447675" algn="l" rtl="0">
              <a:spcBef>
                <a:spcPts val="1000"/>
              </a:spcBef>
              <a:spcAft>
                <a:spcPts val="0"/>
              </a:spcAft>
              <a:buClr>
                <a:srgbClr val="009283"/>
              </a:buClr>
              <a:buSzPts val="2400"/>
              <a:buFont typeface="Calibri"/>
              <a:buChar char="▪"/>
            </a:pPr>
            <a:r>
              <a:rPr lang="en-US" sz="2400" dirty="0">
                <a:solidFill>
                  <a:srgbClr val="FFFFFF"/>
                </a:solidFill>
              </a:rPr>
              <a:t>Verify Cases Before Publication</a:t>
            </a:r>
            <a:endParaRPr sz="2400" dirty="0">
              <a:solidFill>
                <a:srgbClr val="FFFFFF"/>
              </a:solidFill>
            </a:endParaRPr>
          </a:p>
          <a:p>
            <a:pPr marL="914400" lvl="0" indent="-447675" algn="l" rtl="0">
              <a:spcBef>
                <a:spcPts val="1000"/>
              </a:spcBef>
              <a:spcAft>
                <a:spcPts val="0"/>
              </a:spcAft>
              <a:buClr>
                <a:srgbClr val="009283"/>
              </a:buClr>
              <a:buSzPts val="2400"/>
              <a:buFont typeface="Calibri"/>
              <a:buChar char="▪"/>
            </a:pPr>
            <a:r>
              <a:rPr lang="en-US" sz="2400" dirty="0">
                <a:solidFill>
                  <a:srgbClr val="FFFFFF"/>
                </a:solidFill>
              </a:rPr>
              <a:t>Delete Cases</a:t>
            </a:r>
            <a:endParaRPr sz="2400" dirty="0">
              <a:solidFill>
                <a:srgbClr val="FFFFFF"/>
              </a:solidFill>
            </a:endParaRPr>
          </a:p>
          <a:p>
            <a:pPr marL="914400" lvl="0" indent="-447675" algn="l" rtl="0">
              <a:spcBef>
                <a:spcPts val="1000"/>
              </a:spcBef>
              <a:spcAft>
                <a:spcPts val="0"/>
              </a:spcAft>
              <a:buClr>
                <a:srgbClr val="009283"/>
              </a:buClr>
              <a:buSzPts val="2400"/>
              <a:buFont typeface="Calibri"/>
              <a:buChar char="▪"/>
            </a:pPr>
            <a:r>
              <a:rPr lang="en-US" sz="2400" dirty="0">
                <a:solidFill>
                  <a:srgbClr val="FFFFFF"/>
                </a:solidFill>
              </a:rPr>
              <a:t>Perform Reconciliation</a:t>
            </a:r>
            <a:endParaRPr sz="2400" dirty="0">
              <a:solidFill>
                <a:srgbClr val="FFFFFF"/>
              </a:solidFill>
            </a:endParaRPr>
          </a:p>
          <a:p>
            <a:pPr marL="914400" lvl="0" indent="-447675" algn="l" rtl="0">
              <a:spcBef>
                <a:spcPts val="1000"/>
              </a:spcBef>
              <a:spcAft>
                <a:spcPts val="0"/>
              </a:spcAft>
              <a:buClr>
                <a:srgbClr val="009283"/>
              </a:buClr>
              <a:buSzPts val="2400"/>
              <a:buChar char="▪"/>
            </a:pPr>
            <a:r>
              <a:rPr lang="en-US" sz="2400" dirty="0">
                <a:solidFill>
                  <a:srgbClr val="FFFFFF"/>
                </a:solidFill>
              </a:rPr>
              <a:t>Summary of New NNDSS Data Processing Benefits</a:t>
            </a:r>
            <a:endParaRPr sz="2400" dirty="0">
              <a:solidFill>
                <a:srgbClr val="FFFFFF"/>
              </a:solidFill>
            </a:endParaRPr>
          </a:p>
          <a:p>
            <a:pPr marL="0" lvl="0" indent="0" algn="l" rtl="0">
              <a:lnSpc>
                <a:spcPct val="100000"/>
              </a:lnSpc>
              <a:spcBef>
                <a:spcPts val="1000"/>
              </a:spcBef>
              <a:spcAft>
                <a:spcPts val="0"/>
              </a:spcAft>
              <a:buNone/>
            </a:pPr>
            <a:endParaRPr sz="2400" dirty="0">
              <a:solidFill>
                <a:srgbClr val="FFFFFF"/>
              </a:solidFill>
            </a:endParaRPr>
          </a:p>
        </p:txBody>
      </p:sp>
      <p:sp>
        <p:nvSpPr>
          <p:cNvPr id="465" name="Google Shape;465;p15"/>
          <p:cNvSpPr txBox="1">
            <a:spLocks noGrp="1"/>
          </p:cNvSpPr>
          <p:nvPr>
            <p:ph type="title" idx="4294967295"/>
          </p:nvPr>
        </p:nvSpPr>
        <p:spPr>
          <a:xfrm>
            <a:off x="457750" y="1653775"/>
            <a:ext cx="10970400" cy="857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FFFFFF"/>
                </a:solidFill>
                <a:effectLst/>
                <a:uLnTx/>
                <a:uFillTx/>
                <a:latin typeface="Calibri"/>
                <a:ea typeface="Calibri"/>
                <a:cs typeface="Calibri"/>
                <a:sym typeface="Calibri"/>
              </a:rPr>
              <a:t>Part 2: New MVPS Functionality</a:t>
            </a: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endParaRPr kumimoji="0" lang="en-US" sz="33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bca6048f56_1_30" descr="MVPS Portal: Review Case Notification Data current process of messages being received and processed, errors and warnings, and case counts summarized by case classification and processing statuses. Supported by the message format of HL7. "/>
          <p:cNvSpPr/>
          <p:nvPr/>
        </p:nvSpPr>
        <p:spPr>
          <a:xfrm>
            <a:off x="902700" y="1535400"/>
            <a:ext cx="4999200" cy="4468800"/>
          </a:xfrm>
          <a:prstGeom prst="rect">
            <a:avLst/>
          </a:prstGeom>
          <a:solidFill>
            <a:srgbClr val="F0F5F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72" name="Google Shape;472;gbca6048f56_1_30" descr="MVPS Portal: Review Case Notification Data new process  supported by the message formats of HL7, NETSS, NBS Master Message, and Legacy HL7 "/>
          <p:cNvSpPr/>
          <p:nvPr/>
        </p:nvSpPr>
        <p:spPr>
          <a:xfrm>
            <a:off x="6296550" y="1535400"/>
            <a:ext cx="5010300" cy="4468800"/>
          </a:xfrm>
          <a:prstGeom prst="rect">
            <a:avLst/>
          </a:prstGeom>
          <a:solidFill>
            <a:srgbClr val="F7FD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73" name="Google Shape;473;gbca6048f56_1_30">
            <a:extLst>
              <a:ext uri="{C183D7F6-B498-43B3-948B-1728B52AA6E4}">
                <adec:decorative xmlns:adec="http://schemas.microsoft.com/office/drawing/2017/decorative" val="1"/>
              </a:ext>
            </a:extLst>
          </p:cNvPr>
          <p:cNvSpPr/>
          <p:nvPr/>
        </p:nvSpPr>
        <p:spPr>
          <a:xfrm rot="10800000">
            <a:off x="6308446" y="1534229"/>
            <a:ext cx="4999104" cy="504646"/>
          </a:xfrm>
          <a:custGeom>
            <a:avLst/>
            <a:gdLst/>
            <a:ahLst/>
            <a:cxnLst/>
            <a:rect l="l" t="t" r="r" b="b"/>
            <a:pathLst>
              <a:path w="3590021" h="632785" extrusionOk="0">
                <a:moveTo>
                  <a:pt x="0" y="4714"/>
                </a:moveTo>
                <a:lnTo>
                  <a:pt x="2969614" y="0"/>
                </a:lnTo>
                <a:lnTo>
                  <a:pt x="3590021" y="167922"/>
                </a:lnTo>
                <a:cubicBezTo>
                  <a:pt x="3588450" y="322876"/>
                  <a:pt x="3586878" y="477831"/>
                  <a:pt x="3585307" y="632785"/>
                </a:cubicBezTo>
                <a:lnTo>
                  <a:pt x="0" y="632785"/>
                </a:lnTo>
                <a:lnTo>
                  <a:pt x="0" y="4714"/>
                </a:lnTo>
                <a:lnTo>
                  <a:pt x="0" y="4714"/>
                </a:lnTo>
                <a:close/>
              </a:path>
            </a:pathLst>
          </a:custGeom>
          <a:solidFill>
            <a:srgbClr val="058AC6"/>
          </a:solidFill>
          <a:ln w="25400" cap="flat" cmpd="sng">
            <a:solidFill>
              <a:srgbClr val="058A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74" name="Google Shape;474;gbca6048f56_1_30">
            <a:extLst>
              <a:ext uri="{C183D7F6-B498-43B3-948B-1728B52AA6E4}">
                <adec:decorative xmlns:adec="http://schemas.microsoft.com/office/drawing/2017/decorative" val="1"/>
              </a:ext>
            </a:extLst>
          </p:cNvPr>
          <p:cNvSpPr/>
          <p:nvPr/>
        </p:nvSpPr>
        <p:spPr>
          <a:xfrm>
            <a:off x="6296550" y="5943300"/>
            <a:ext cx="5003700" cy="60900"/>
          </a:xfrm>
          <a:prstGeom prst="rect">
            <a:avLst/>
          </a:prstGeom>
          <a:solidFill>
            <a:srgbClr val="058AC6"/>
          </a:solidFill>
          <a:ln w="25400" cap="flat" cmpd="sng">
            <a:solidFill>
              <a:srgbClr val="058A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75" name="Google Shape;475;gbca6048f56_1_30">
            <a:extLst>
              <a:ext uri="{C183D7F6-B498-43B3-948B-1728B52AA6E4}">
                <adec:decorative xmlns:adec="http://schemas.microsoft.com/office/drawing/2017/decorative" val="1"/>
              </a:ext>
            </a:extLst>
          </p:cNvPr>
          <p:cNvSpPr/>
          <p:nvPr/>
        </p:nvSpPr>
        <p:spPr>
          <a:xfrm rot="10800000">
            <a:off x="906371" y="1534357"/>
            <a:ext cx="4990129" cy="498318"/>
          </a:xfrm>
          <a:custGeom>
            <a:avLst/>
            <a:gdLst/>
            <a:ahLst/>
            <a:cxnLst/>
            <a:rect l="l" t="t" r="r" b="b"/>
            <a:pathLst>
              <a:path w="3590021" h="632785" extrusionOk="0">
                <a:moveTo>
                  <a:pt x="0" y="4714"/>
                </a:moveTo>
                <a:lnTo>
                  <a:pt x="2969614" y="0"/>
                </a:lnTo>
                <a:lnTo>
                  <a:pt x="3590021" y="167922"/>
                </a:lnTo>
                <a:cubicBezTo>
                  <a:pt x="3588450" y="322876"/>
                  <a:pt x="3586878" y="477831"/>
                  <a:pt x="3585307" y="632785"/>
                </a:cubicBezTo>
                <a:lnTo>
                  <a:pt x="0" y="632785"/>
                </a:lnTo>
                <a:lnTo>
                  <a:pt x="0" y="4714"/>
                </a:lnTo>
                <a:lnTo>
                  <a:pt x="0" y="4714"/>
                </a:lnTo>
                <a:close/>
              </a:path>
            </a:pathLst>
          </a:custGeom>
          <a:solidFill>
            <a:srgbClr val="005DAB"/>
          </a:solidFill>
          <a:ln w="25400" cap="flat" cmpd="sng">
            <a:solidFill>
              <a:srgbClr val="005D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76" name="Google Shape;476;gbca6048f56_1_30" descr="MVPS Portal: Review Case Notification Data new process  supported by the message formats of HL7, NETSS, NBS Master Message, and Legacy HL7. "/>
          <p:cNvSpPr/>
          <p:nvPr/>
        </p:nvSpPr>
        <p:spPr>
          <a:xfrm>
            <a:off x="6296550" y="1535375"/>
            <a:ext cx="5010300" cy="4468800"/>
          </a:xfrm>
          <a:prstGeom prst="rect">
            <a:avLst/>
          </a:prstGeom>
          <a:noFill/>
          <a:ln w="25400" cap="flat" cmpd="sng">
            <a:solidFill>
              <a:srgbClr val="00C7F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77" name="Google Shape;477;gbca6048f56_1_30">
            <a:extLst>
              <a:ext uri="{C183D7F6-B498-43B3-948B-1728B52AA6E4}">
                <adec:decorative xmlns:adec="http://schemas.microsoft.com/office/drawing/2017/decorative" val="1"/>
              </a:ext>
            </a:extLst>
          </p:cNvPr>
          <p:cNvSpPr/>
          <p:nvPr/>
        </p:nvSpPr>
        <p:spPr>
          <a:xfrm>
            <a:off x="905775" y="5943300"/>
            <a:ext cx="4990200" cy="60900"/>
          </a:xfrm>
          <a:prstGeom prst="rect">
            <a:avLst/>
          </a:prstGeom>
          <a:solidFill>
            <a:srgbClr val="005DAB"/>
          </a:solidFill>
          <a:ln w="25400" cap="flat" cmpd="sng">
            <a:solidFill>
              <a:srgbClr val="005D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78" name="Google Shape;478;gbca6048f56_1_30" descr="MVPS Portal: Review Case Notification Data current process of messages being received and processed, errors and warnings, and case counts summarized by case classification and processing statuses. Supported by the message format of HL7. "/>
          <p:cNvSpPr/>
          <p:nvPr/>
        </p:nvSpPr>
        <p:spPr>
          <a:xfrm>
            <a:off x="902700" y="1535375"/>
            <a:ext cx="5010300" cy="4468800"/>
          </a:xfrm>
          <a:prstGeom prst="rect">
            <a:avLst/>
          </a:prstGeom>
          <a:noFill/>
          <a:ln w="25400" cap="flat" cmpd="sng">
            <a:solidFill>
              <a:srgbClr val="0A39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79" name="Google Shape;479;gbca6048f56_1_30"/>
          <p:cNvSpPr txBox="1"/>
          <p:nvPr/>
        </p:nvSpPr>
        <p:spPr>
          <a:xfrm>
            <a:off x="6703850" y="2258325"/>
            <a:ext cx="4288500" cy="249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058AC6"/>
                </a:solidFill>
                <a:effectLst/>
                <a:uLnTx/>
                <a:uFillTx/>
                <a:latin typeface="Calibri"/>
                <a:ea typeface="Calibri"/>
                <a:cs typeface="Calibri"/>
                <a:sym typeface="Calibri"/>
              </a:rPr>
              <a:t>Supported Message formats:</a:t>
            </a:r>
            <a:endParaRPr kumimoji="0" sz="2000" b="0" i="0" u="none" strike="noStrike" kern="0" cap="none" spc="0" normalizeH="0" baseline="0" noProof="0" dirty="0">
              <a:ln>
                <a:noFill/>
              </a:ln>
              <a:solidFill>
                <a:srgbClr val="058AC6"/>
              </a:solidFill>
              <a:effectLst/>
              <a:uLnTx/>
              <a:uFillTx/>
              <a:latin typeface="Arial"/>
              <a:ea typeface="Arial"/>
              <a:cs typeface="Arial"/>
              <a:sym typeface="Arial"/>
            </a:endParaRPr>
          </a:p>
          <a:p>
            <a:pPr marL="455612" marR="0" lvl="0" indent="-238125" algn="l" defTabSz="914400" rtl="0" eaLnBrk="1" fontAlgn="auto" latinLnBrk="0" hangingPunct="1">
              <a:lnSpc>
                <a:spcPct val="115000"/>
              </a:lnSpc>
              <a:spcBef>
                <a:spcPts val="1000"/>
              </a:spcBef>
              <a:spcAft>
                <a:spcPts val="0"/>
              </a:spcAft>
              <a:buClr>
                <a:srgbClr val="058AC6"/>
              </a:buClr>
              <a:buSzPts val="20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HL7</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455612" marR="0" lvl="0" indent="-238125" algn="l" defTabSz="914400" rtl="0" eaLnBrk="1" fontAlgn="auto" latinLnBrk="0" hangingPunct="1">
              <a:lnSpc>
                <a:spcPct val="115000"/>
              </a:lnSpc>
              <a:spcBef>
                <a:spcPts val="0"/>
              </a:spcBef>
              <a:spcAft>
                <a:spcPts val="0"/>
              </a:spcAft>
              <a:buClr>
                <a:srgbClr val="058AC6"/>
              </a:buClr>
              <a:buSzPts val="20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NETSS</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455612" marR="0" lvl="0" indent="-238125" algn="l" defTabSz="914400" rtl="0" eaLnBrk="1" fontAlgn="auto" latinLnBrk="0" hangingPunct="1">
              <a:lnSpc>
                <a:spcPct val="115000"/>
              </a:lnSpc>
              <a:spcBef>
                <a:spcPts val="0"/>
              </a:spcBef>
              <a:spcAft>
                <a:spcPts val="0"/>
              </a:spcAft>
              <a:buClr>
                <a:srgbClr val="058AC6"/>
              </a:buClr>
              <a:buSzPts val="20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NBS Master Message</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455612" marR="0" lvl="0" indent="-238125" algn="l" defTabSz="914400" rtl="0" eaLnBrk="1" fontAlgn="auto" latinLnBrk="0" hangingPunct="1">
              <a:lnSpc>
                <a:spcPct val="115000"/>
              </a:lnSpc>
              <a:spcBef>
                <a:spcPts val="0"/>
              </a:spcBef>
              <a:spcAft>
                <a:spcPts val="0"/>
              </a:spcAft>
              <a:buClr>
                <a:srgbClr val="058AC6"/>
              </a:buClr>
              <a:buSzPts val="20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Legacy HL7</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455612" marR="0" lvl="0" indent="-111125"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80" name="Google Shape;480;gbca6048f56_1_30"/>
          <p:cNvSpPr txBox="1"/>
          <p:nvPr/>
        </p:nvSpPr>
        <p:spPr>
          <a:xfrm>
            <a:off x="1337750" y="2258325"/>
            <a:ext cx="4247100" cy="3256500"/>
          </a:xfrm>
          <a:prstGeom prst="rect">
            <a:avLst/>
          </a:prstGeom>
          <a:noFill/>
          <a:ln>
            <a:noFill/>
          </a:ln>
        </p:spPr>
        <p:txBody>
          <a:bodyPr spcFirstLastPara="1" wrap="square" lIns="91425" tIns="45700" rIns="91425" bIns="45700" anchor="t" anchorCtr="0">
            <a:noAutofit/>
          </a:bodyPr>
          <a:lstStyle/>
          <a:p>
            <a:pPr marL="457200" marR="0" lvl="0" indent="-457200" algn="l" defTabSz="914400" rtl="0" eaLnBrk="1" fontAlgn="auto" latinLnBrk="0" hangingPunct="1">
              <a:lnSpc>
                <a:spcPct val="100000"/>
              </a:lnSpc>
              <a:spcBef>
                <a:spcPts val="60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005DAB"/>
                </a:solidFill>
                <a:effectLst/>
                <a:uLnTx/>
                <a:uFillTx/>
                <a:latin typeface="Calibri"/>
                <a:ea typeface="Calibri"/>
                <a:cs typeface="Calibri"/>
                <a:sym typeface="Calibri"/>
              </a:rPr>
              <a:t>MVPS Portal (functions):</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214312" algn="l" defTabSz="914400" rtl="0" eaLnBrk="1" fontAlgn="auto" latinLnBrk="0" hangingPunct="1">
              <a:lnSpc>
                <a:spcPct val="100000"/>
              </a:lnSpc>
              <a:spcBef>
                <a:spcPts val="600"/>
              </a:spcBef>
              <a:spcAft>
                <a:spcPts val="0"/>
              </a:spcAft>
              <a:buClr>
                <a:srgbClr val="000000"/>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Messages received and processed</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214312" algn="l" defTabSz="914400" rtl="0" eaLnBrk="1" fontAlgn="auto" latinLnBrk="0" hangingPunct="1">
              <a:lnSpc>
                <a:spcPct val="100000"/>
              </a:lnSpc>
              <a:spcBef>
                <a:spcPts val="600"/>
              </a:spcBef>
              <a:spcAft>
                <a:spcPts val="0"/>
              </a:spcAft>
              <a:buClr>
                <a:srgbClr val="000000"/>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Errors and warnings</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214312" algn="l" defTabSz="914400" rtl="0" eaLnBrk="1" fontAlgn="auto" latinLnBrk="0" hangingPunct="1">
              <a:lnSpc>
                <a:spcPct val="100000"/>
              </a:lnSpc>
              <a:spcBef>
                <a:spcPts val="600"/>
              </a:spcBef>
              <a:spcAft>
                <a:spcPts val="0"/>
              </a:spcAft>
              <a:buClr>
                <a:srgbClr val="000000"/>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Case counts summarized by:</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914400" marR="0" lvl="1" indent="-342900" algn="l" defTabSz="914400" rtl="0" eaLnBrk="1" fontAlgn="auto" latinLnBrk="0" hangingPunct="1">
              <a:lnSpc>
                <a:spcPct val="100000"/>
              </a:lnSpc>
              <a:spcBef>
                <a:spcPts val="600"/>
              </a:spcBef>
              <a:spcAft>
                <a:spcPts val="0"/>
              </a:spcAft>
              <a:buClr>
                <a:srgbClr val="000000"/>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Case classification status</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914400" marR="0" lvl="1" indent="-342900" algn="l" defTabSz="914400" rtl="0" eaLnBrk="1" fontAlgn="auto" latinLnBrk="0" hangingPunct="1">
              <a:lnSpc>
                <a:spcPct val="100000"/>
              </a:lnSpc>
              <a:spcBef>
                <a:spcPts val="600"/>
              </a:spcBef>
              <a:spcAft>
                <a:spcPts val="0"/>
              </a:spcAft>
              <a:buClr>
                <a:srgbClr val="000000"/>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Processing status</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91440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5DAB"/>
                </a:solidFill>
                <a:effectLst/>
                <a:uLnTx/>
                <a:uFillTx/>
                <a:latin typeface="Calibri"/>
                <a:ea typeface="Calibri"/>
                <a:cs typeface="Calibri"/>
                <a:sym typeface="Calibri"/>
              </a:rPr>
              <a:t>Supported Message format:</a:t>
            </a:r>
            <a:endParaRPr kumimoji="0" sz="2000" b="1" i="0" u="none" strike="noStrike" kern="0" cap="none" spc="0" normalizeH="0" baseline="0" noProof="0" dirty="0">
              <a:ln>
                <a:noFill/>
              </a:ln>
              <a:solidFill>
                <a:srgbClr val="005DAB"/>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600"/>
              </a:spcBef>
              <a:spcAft>
                <a:spcPts val="0"/>
              </a:spcAft>
              <a:buClr>
                <a:srgbClr val="0A3993"/>
              </a:buClr>
              <a:buSzPts val="1800"/>
              <a:buFont typeface="Calibri"/>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HL7 </a:t>
            </a:r>
            <a:endParaRPr kumimoji="0" sz="1800" b="0" i="0" u="none" strike="noStrike" kern="0" cap="none" spc="0" normalizeH="0" baseline="0" noProof="0" dirty="0">
              <a:ln>
                <a:noFill/>
              </a:ln>
              <a:solidFill>
                <a:srgbClr val="00206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sz="1800" b="1" i="0" u="none" strike="noStrike" kern="0" cap="none" spc="0" normalizeH="0" baseline="0" noProof="0" dirty="0">
              <a:ln>
                <a:noFill/>
              </a:ln>
              <a:solidFill>
                <a:srgbClr val="CE8565"/>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81" name="Google Shape;481;gbca6048f56_1_30"/>
          <p:cNvSpPr txBox="1"/>
          <p:nvPr/>
        </p:nvSpPr>
        <p:spPr>
          <a:xfrm>
            <a:off x="6072000" y="1535050"/>
            <a:ext cx="5010300" cy="4617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New Process</a:t>
            </a:r>
            <a:endParaRPr kumimoji="0" sz="1400" b="0" i="0" u="none" strike="noStrike" kern="0" cap="none" spc="0" normalizeH="0" baseline="0" noProof="0" dirty="0">
              <a:ln>
                <a:noFill/>
              </a:ln>
              <a:solidFill>
                <a:srgbClr val="F7FDFF"/>
              </a:solidFill>
              <a:effectLst/>
              <a:uLnTx/>
              <a:uFillTx/>
              <a:latin typeface="Calibri"/>
              <a:ea typeface="Calibri"/>
              <a:cs typeface="Calibri"/>
              <a:sym typeface="Calibri"/>
            </a:endParaRPr>
          </a:p>
        </p:txBody>
      </p:sp>
      <p:sp>
        <p:nvSpPr>
          <p:cNvPr id="482" name="Google Shape;482;gbca6048f56_1_30"/>
          <p:cNvSpPr txBox="1"/>
          <p:nvPr/>
        </p:nvSpPr>
        <p:spPr>
          <a:xfrm>
            <a:off x="667975" y="1535050"/>
            <a:ext cx="5010300" cy="4617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2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Current Process</a:t>
            </a:r>
            <a:endParaRPr kumimoji="0" sz="1700" b="0" i="0" u="none" strike="noStrike" kern="0" cap="none" spc="0" normalizeH="0" baseline="0" noProof="0" dirty="0">
              <a:ln>
                <a:noFill/>
              </a:ln>
              <a:solidFill>
                <a:srgbClr val="C9DBFC"/>
              </a:solidFill>
              <a:effectLst/>
              <a:uLnTx/>
              <a:uFillTx/>
              <a:latin typeface="Arial"/>
              <a:ea typeface="Arial"/>
              <a:cs typeface="Arial"/>
              <a:sym typeface="Arial"/>
            </a:endParaRPr>
          </a:p>
        </p:txBody>
      </p:sp>
      <p:sp>
        <p:nvSpPr>
          <p:cNvPr id="483" name="Google Shape;483;gbca6048f56_1_30"/>
          <p:cNvSpPr txBox="1">
            <a:spLocks noGrp="1"/>
          </p:cNvSpPr>
          <p:nvPr>
            <p:ph type="title" idx="4294967295"/>
          </p:nvPr>
        </p:nvSpPr>
        <p:spPr>
          <a:xfrm>
            <a:off x="439950" y="347953"/>
            <a:ext cx="10860300" cy="857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MVPS Portal: Review Case Notification Data</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bca6048f56_1_83"/>
          <p:cNvSpPr txBox="1"/>
          <p:nvPr/>
        </p:nvSpPr>
        <p:spPr>
          <a:xfrm>
            <a:off x="885150" y="5973750"/>
            <a:ext cx="10414200" cy="800189"/>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2000" b="0" i="0" u="none" strike="noStrike" kern="0" cap="none" spc="0" normalizeH="0" baseline="0" noProof="0" dirty="0">
                <a:ln>
                  <a:noFill/>
                </a:ln>
                <a:solidFill>
                  <a:srgbClr val="FF0000"/>
                </a:solidFill>
                <a:effectLst/>
                <a:uLnTx/>
                <a:uFillTx/>
                <a:latin typeface="Calibri"/>
                <a:ea typeface="Calibri"/>
                <a:cs typeface="Calibri"/>
                <a:sym typeface="Calibri"/>
              </a:rPr>
              <a:t>* Jurisdictions will be required to verify cases in MVPS. The jurisdiction Data Manager (DM) will assign this permission to appropriate users.</a:t>
            </a:r>
            <a:endParaRPr kumimoji="0" sz="2000" b="0" i="0" u="none" strike="noStrike" kern="0" cap="none" spc="0" normalizeH="0" baseline="0" noProof="0" dirty="0">
              <a:ln>
                <a:noFill/>
              </a:ln>
              <a:solidFill>
                <a:srgbClr val="FF0000"/>
              </a:solidFill>
              <a:effectLst/>
              <a:uLnTx/>
              <a:uFillTx/>
              <a:latin typeface="Calibri"/>
              <a:ea typeface="Calibri"/>
              <a:cs typeface="Calibri"/>
              <a:sym typeface="Calibri"/>
            </a:endParaRPr>
          </a:p>
        </p:txBody>
      </p:sp>
      <p:sp>
        <p:nvSpPr>
          <p:cNvPr id="491" name="Google Shape;491;gbca6048f56_1_83" descr="MVPS Portal: Verify Cases Before Publication.  Current process includes verifying certain low incidence conditions for publications in the NNDSS tables is a manual process. Current process involves emails or phone calls between the reporting jurisdiction and the CDC. "/>
          <p:cNvSpPr/>
          <p:nvPr/>
        </p:nvSpPr>
        <p:spPr>
          <a:xfrm>
            <a:off x="902700" y="1535400"/>
            <a:ext cx="4999200" cy="4468800"/>
          </a:xfrm>
          <a:prstGeom prst="rect">
            <a:avLst/>
          </a:prstGeom>
          <a:solidFill>
            <a:srgbClr val="F0F5F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92" name="Google Shape;492;gbca6048f56_1_83" descr="MVPS Portal: Verify Cases Before Publication.  New process involves using the MVPS Portal includes verifying certain low incidence conditions for publications in the NNDSS tables as a automated process. Jurisdiction users with the appropriate access may verify or reject cases. Jurisdiction users able to see any approvals or rejections by the CDC programs.&#10;&#10;Note, in the new process, jurisdictions would be required to verify cases in  MVPS. The jurisdiction Data Manager (DM) will assign this permission to appropriate users. "/>
          <p:cNvSpPr/>
          <p:nvPr/>
        </p:nvSpPr>
        <p:spPr>
          <a:xfrm>
            <a:off x="6296550" y="1535400"/>
            <a:ext cx="5010300" cy="4468800"/>
          </a:xfrm>
          <a:prstGeom prst="rect">
            <a:avLst/>
          </a:prstGeom>
          <a:solidFill>
            <a:srgbClr val="F7FD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93" name="Google Shape;493;gbca6048f56_1_83">
            <a:extLst>
              <a:ext uri="{C183D7F6-B498-43B3-948B-1728B52AA6E4}">
                <adec:decorative xmlns:adec="http://schemas.microsoft.com/office/drawing/2017/decorative" val="1"/>
              </a:ext>
            </a:extLst>
          </p:cNvPr>
          <p:cNvSpPr/>
          <p:nvPr/>
        </p:nvSpPr>
        <p:spPr>
          <a:xfrm rot="10800000">
            <a:off x="6308446" y="1534229"/>
            <a:ext cx="4999104" cy="504646"/>
          </a:xfrm>
          <a:custGeom>
            <a:avLst/>
            <a:gdLst/>
            <a:ahLst/>
            <a:cxnLst/>
            <a:rect l="l" t="t" r="r" b="b"/>
            <a:pathLst>
              <a:path w="3590021" h="632785" extrusionOk="0">
                <a:moveTo>
                  <a:pt x="0" y="4714"/>
                </a:moveTo>
                <a:lnTo>
                  <a:pt x="2969614" y="0"/>
                </a:lnTo>
                <a:lnTo>
                  <a:pt x="3590021" y="167922"/>
                </a:lnTo>
                <a:cubicBezTo>
                  <a:pt x="3588450" y="322876"/>
                  <a:pt x="3586878" y="477831"/>
                  <a:pt x="3585307" y="632785"/>
                </a:cubicBezTo>
                <a:lnTo>
                  <a:pt x="0" y="632785"/>
                </a:lnTo>
                <a:lnTo>
                  <a:pt x="0" y="4714"/>
                </a:lnTo>
                <a:lnTo>
                  <a:pt x="0" y="4714"/>
                </a:lnTo>
                <a:close/>
              </a:path>
            </a:pathLst>
          </a:custGeom>
          <a:solidFill>
            <a:srgbClr val="058AC6"/>
          </a:solidFill>
          <a:ln w="25400" cap="flat" cmpd="sng">
            <a:solidFill>
              <a:srgbClr val="058A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94" name="Google Shape;494;gbca6048f56_1_83">
            <a:extLst>
              <a:ext uri="{C183D7F6-B498-43B3-948B-1728B52AA6E4}">
                <adec:decorative xmlns:adec="http://schemas.microsoft.com/office/drawing/2017/decorative" val="1"/>
              </a:ext>
            </a:extLst>
          </p:cNvPr>
          <p:cNvSpPr/>
          <p:nvPr/>
        </p:nvSpPr>
        <p:spPr>
          <a:xfrm>
            <a:off x="6296550" y="5943300"/>
            <a:ext cx="5003700" cy="60900"/>
          </a:xfrm>
          <a:prstGeom prst="rect">
            <a:avLst/>
          </a:prstGeom>
          <a:solidFill>
            <a:srgbClr val="058AC6"/>
          </a:solidFill>
          <a:ln w="25400" cap="flat" cmpd="sng">
            <a:solidFill>
              <a:srgbClr val="058A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95" name="Google Shape;495;gbca6048f56_1_83">
            <a:extLst>
              <a:ext uri="{C183D7F6-B498-43B3-948B-1728B52AA6E4}">
                <adec:decorative xmlns:adec="http://schemas.microsoft.com/office/drawing/2017/decorative" val="1"/>
              </a:ext>
            </a:extLst>
          </p:cNvPr>
          <p:cNvSpPr/>
          <p:nvPr/>
        </p:nvSpPr>
        <p:spPr>
          <a:xfrm rot="10800000">
            <a:off x="906371" y="1534357"/>
            <a:ext cx="4990129" cy="498318"/>
          </a:xfrm>
          <a:custGeom>
            <a:avLst/>
            <a:gdLst/>
            <a:ahLst/>
            <a:cxnLst/>
            <a:rect l="l" t="t" r="r" b="b"/>
            <a:pathLst>
              <a:path w="3590021" h="632785" extrusionOk="0">
                <a:moveTo>
                  <a:pt x="0" y="4714"/>
                </a:moveTo>
                <a:lnTo>
                  <a:pt x="2969614" y="0"/>
                </a:lnTo>
                <a:lnTo>
                  <a:pt x="3590021" y="167922"/>
                </a:lnTo>
                <a:cubicBezTo>
                  <a:pt x="3588450" y="322876"/>
                  <a:pt x="3586878" y="477831"/>
                  <a:pt x="3585307" y="632785"/>
                </a:cubicBezTo>
                <a:lnTo>
                  <a:pt x="0" y="632785"/>
                </a:lnTo>
                <a:lnTo>
                  <a:pt x="0" y="4714"/>
                </a:lnTo>
                <a:lnTo>
                  <a:pt x="0" y="4714"/>
                </a:lnTo>
                <a:close/>
              </a:path>
            </a:pathLst>
          </a:custGeom>
          <a:solidFill>
            <a:srgbClr val="005DAB"/>
          </a:solidFill>
          <a:ln w="25400" cap="flat" cmpd="sng">
            <a:solidFill>
              <a:srgbClr val="005D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96" name="Google Shape;496;gbca6048f56_1_83" descr="MVPS Portal: Verify Cases Before Publication.  New process involves using the MVPS Portal includes verifying certain low incidence conditions for publications in the NNDSS tables as a automated process. Jurisdiction users with the appropriate access may verify or reject cases. Jurisdiction users able to see any approvals or rejections by the CDC programs.&#10;&#10;Note, in the new process, jurisdictions would be required to verify cases in  MVPS. The jurisdiction Data Manager (DM) will assign this permission to appropriate users. "/>
          <p:cNvSpPr/>
          <p:nvPr/>
        </p:nvSpPr>
        <p:spPr>
          <a:xfrm>
            <a:off x="6296550" y="1535375"/>
            <a:ext cx="5010300" cy="4468800"/>
          </a:xfrm>
          <a:prstGeom prst="rect">
            <a:avLst/>
          </a:prstGeom>
          <a:noFill/>
          <a:ln w="25400" cap="flat" cmpd="sng">
            <a:solidFill>
              <a:srgbClr val="00C7F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97" name="Google Shape;497;gbca6048f56_1_83">
            <a:extLst>
              <a:ext uri="{C183D7F6-B498-43B3-948B-1728B52AA6E4}">
                <adec:decorative xmlns:adec="http://schemas.microsoft.com/office/drawing/2017/decorative" val="1"/>
              </a:ext>
            </a:extLst>
          </p:cNvPr>
          <p:cNvSpPr/>
          <p:nvPr/>
        </p:nvSpPr>
        <p:spPr>
          <a:xfrm>
            <a:off x="905775" y="5943300"/>
            <a:ext cx="4990200" cy="60900"/>
          </a:xfrm>
          <a:prstGeom prst="rect">
            <a:avLst/>
          </a:prstGeom>
          <a:solidFill>
            <a:srgbClr val="005DAB"/>
          </a:solidFill>
          <a:ln w="25400" cap="flat" cmpd="sng">
            <a:solidFill>
              <a:srgbClr val="005D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98" name="Google Shape;498;gbca6048f56_1_83" descr="MVPS Portal: Verify Cases Before Publication.  Current process includes verifying certain low incidence conditions for publications in the NNDSS tables is a manual process. Current process involves emails or phone calls between the reporting jurisdiction and CDC. "/>
          <p:cNvSpPr/>
          <p:nvPr/>
        </p:nvSpPr>
        <p:spPr>
          <a:xfrm>
            <a:off x="902700" y="1535375"/>
            <a:ext cx="5010300" cy="4468800"/>
          </a:xfrm>
          <a:prstGeom prst="rect">
            <a:avLst/>
          </a:prstGeom>
          <a:noFill/>
          <a:ln w="25400" cap="flat" cmpd="sng">
            <a:solidFill>
              <a:srgbClr val="0A39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499" name="Google Shape;499;gbca6048f56_1_83"/>
          <p:cNvSpPr txBox="1"/>
          <p:nvPr/>
        </p:nvSpPr>
        <p:spPr>
          <a:xfrm>
            <a:off x="6307550" y="2489825"/>
            <a:ext cx="4868400" cy="2846893"/>
          </a:xfrm>
          <a:prstGeom prst="rect">
            <a:avLst/>
          </a:prstGeom>
          <a:noFill/>
          <a:ln>
            <a:noFill/>
          </a:ln>
        </p:spPr>
        <p:txBody>
          <a:bodyPr spcFirstLastPara="1" wrap="square" lIns="91425" tIns="45700" rIns="91425" bIns="45700" anchor="t" anchorCtr="0">
            <a:spAutoFit/>
          </a:bodyPr>
          <a:lstStyle/>
          <a:p>
            <a:pPr marL="458787" marR="0" lvl="0" indent="-241300" algn="l" defTabSz="914400" rtl="0" eaLnBrk="1" fontAlgn="auto" latinLnBrk="0" hangingPunct="1">
              <a:lnSpc>
                <a:spcPct val="100000"/>
              </a:lnSpc>
              <a:spcBef>
                <a:spcPts val="0"/>
              </a:spcBef>
              <a:spcAft>
                <a:spcPts val="0"/>
              </a:spcAft>
              <a:buClr>
                <a:srgbClr val="058AC6"/>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Verifying certain low incidence conditions for publication in the NNDSS tables is an automated process</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8787" marR="0" lvl="0" indent="-241300" algn="l" defTabSz="914400" rtl="0" eaLnBrk="1" fontAlgn="auto" latinLnBrk="0" hangingPunct="1">
              <a:lnSpc>
                <a:spcPct val="100000"/>
              </a:lnSpc>
              <a:spcBef>
                <a:spcPts val="0"/>
              </a:spcBef>
              <a:spcAft>
                <a:spcPts val="0"/>
              </a:spcAft>
              <a:buClr>
                <a:srgbClr val="058AC6"/>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Jurisdiction users with the appropriate access may verify or reject cases</a:t>
            </a:r>
            <a:r>
              <a:rPr kumimoji="0" lang="en-US" sz="2000" b="0"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8787" marR="0" lvl="0" indent="-241300" algn="l" defTabSz="914400" rtl="0" eaLnBrk="1" fontAlgn="auto" latinLnBrk="0" hangingPunct="1">
              <a:lnSpc>
                <a:spcPct val="100000"/>
              </a:lnSpc>
              <a:spcBef>
                <a:spcPts val="0"/>
              </a:spcBef>
              <a:spcAft>
                <a:spcPts val="0"/>
              </a:spcAft>
              <a:buClr>
                <a:srgbClr val="058AC6"/>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Jurisdiction users also will be able to see any approvals or rejections by the CDC programs</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00" name="Google Shape;500;gbca6048f56_1_83"/>
          <p:cNvSpPr txBox="1"/>
          <p:nvPr/>
        </p:nvSpPr>
        <p:spPr>
          <a:xfrm>
            <a:off x="910500" y="2512975"/>
            <a:ext cx="4927800" cy="3256500"/>
          </a:xfrm>
          <a:prstGeom prst="rect">
            <a:avLst/>
          </a:prstGeom>
          <a:noFill/>
          <a:ln>
            <a:noFill/>
          </a:ln>
        </p:spPr>
        <p:txBody>
          <a:bodyPr spcFirstLastPara="1" wrap="square" lIns="91425" tIns="45700" rIns="91425" bIns="45700" anchor="t" anchorCtr="0">
            <a:noAutofit/>
          </a:bodyPr>
          <a:lstStyle/>
          <a:p>
            <a:pPr marL="457200" marR="0" lvl="0" indent="-227012" algn="l" defTabSz="914400" rtl="0" eaLnBrk="1" fontAlgn="auto" latinLnBrk="0" hangingPunct="1">
              <a:lnSpc>
                <a:spcPct val="100000"/>
              </a:lnSpc>
              <a:spcBef>
                <a:spcPts val="0"/>
              </a:spcBef>
              <a:spcAft>
                <a:spcPts val="0"/>
              </a:spcAft>
              <a:buClr>
                <a:srgbClr val="0A3993"/>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Verifying certain low incidence conditions for publication in the NNDSS tables is a manual process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227011" algn="l" defTabSz="914400" rtl="0" eaLnBrk="1" fontAlgn="auto" latinLnBrk="0" hangingPunct="1">
              <a:lnSpc>
                <a:spcPct val="100000"/>
              </a:lnSpc>
              <a:spcBef>
                <a:spcPts val="1000"/>
              </a:spcBef>
              <a:spcAft>
                <a:spcPts val="1000"/>
              </a:spcAft>
              <a:buClr>
                <a:srgbClr val="0A3993"/>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Current process involves emails or phone calls between the reporting jurisdiction and the CDC</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01" name="Google Shape;501;gbca6048f56_1_83"/>
          <p:cNvSpPr txBox="1"/>
          <p:nvPr/>
        </p:nvSpPr>
        <p:spPr>
          <a:xfrm>
            <a:off x="6072000" y="1535050"/>
            <a:ext cx="5010300" cy="4617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New Process</a:t>
            </a:r>
            <a:endParaRPr kumimoji="0" sz="1400" b="0" i="0" u="none" strike="noStrike" kern="0" cap="none" spc="0" normalizeH="0" baseline="0" noProof="0" dirty="0">
              <a:ln>
                <a:noFill/>
              </a:ln>
              <a:solidFill>
                <a:srgbClr val="F7FDFF"/>
              </a:solidFill>
              <a:effectLst/>
              <a:uLnTx/>
              <a:uFillTx/>
              <a:latin typeface="Calibri"/>
              <a:ea typeface="Calibri"/>
              <a:cs typeface="Calibri"/>
              <a:sym typeface="Calibri"/>
            </a:endParaRPr>
          </a:p>
        </p:txBody>
      </p:sp>
      <p:sp>
        <p:nvSpPr>
          <p:cNvPr id="502" name="Google Shape;502;gbca6048f56_1_83"/>
          <p:cNvSpPr txBox="1"/>
          <p:nvPr/>
        </p:nvSpPr>
        <p:spPr>
          <a:xfrm>
            <a:off x="667975" y="1535050"/>
            <a:ext cx="5010300" cy="4617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2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Current Process</a:t>
            </a:r>
            <a:endParaRPr kumimoji="0" sz="1700" b="0" i="0" u="none" strike="noStrike" kern="0" cap="none" spc="0" normalizeH="0" baseline="0" noProof="0" dirty="0">
              <a:ln>
                <a:noFill/>
              </a:ln>
              <a:solidFill>
                <a:srgbClr val="C9DBFC"/>
              </a:solidFill>
              <a:effectLst/>
              <a:uLnTx/>
              <a:uFillTx/>
              <a:latin typeface="Arial"/>
              <a:ea typeface="Arial"/>
              <a:cs typeface="Arial"/>
              <a:sym typeface="Arial"/>
            </a:endParaRPr>
          </a:p>
        </p:txBody>
      </p:sp>
      <p:sp>
        <p:nvSpPr>
          <p:cNvPr id="503" name="Google Shape;503;gbca6048f56_1_83"/>
          <p:cNvSpPr txBox="1"/>
          <p:nvPr/>
        </p:nvSpPr>
        <p:spPr>
          <a:xfrm>
            <a:off x="439050" y="335764"/>
            <a:ext cx="10860300" cy="857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MVPS Portal: Verify Cases Before Publication</a:t>
            </a:r>
            <a:endParaRPr kumimoji="0" sz="3730" b="1" i="0" u="none" strike="noStrike" kern="0" cap="none" spc="0" normalizeH="0" baseline="0" noProof="0" dirty="0">
              <a:ln>
                <a:noFill/>
              </a:ln>
              <a:solidFill>
                <a:srgbClr val="005DAB"/>
              </a:solidFill>
              <a:effectLst/>
              <a:uLnTx/>
              <a:uFillTx/>
              <a:latin typeface="Calibri"/>
              <a:ea typeface="Calibri"/>
              <a:cs typeface="Calibri"/>
              <a:sym typeface="Calibri"/>
            </a:endParaRP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endParaRPr kumimoji="0" sz="2800" b="1" i="0" u="none" strike="noStrike" kern="0" cap="none" spc="0" normalizeH="0" baseline="0" noProof="0" dirty="0">
              <a:ln>
                <a:noFill/>
              </a:ln>
              <a:solidFill>
                <a:srgbClr val="005DAB"/>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A3E87C46-1CF1-4D5C-9AE6-9EC36EBC29AA}"/>
              </a:ext>
            </a:extLst>
          </p:cNvPr>
          <p:cNvSpPr txBox="1">
            <a:spLocks noGrp="1"/>
          </p:cNvSpPr>
          <p:nvPr>
            <p:ph type="title" idx="4294967295"/>
          </p:nvPr>
        </p:nvSpPr>
        <p:spPr>
          <a:xfrm>
            <a:off x="6609143" y="2038876"/>
            <a:ext cx="387751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Using the MVPS Portal:</a:t>
            </a:r>
            <a:endParaRPr kumimoji="0" lang="en-US"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bca6048f56_1_49" descr="MVPS Portal: Delete Cases  Current process if jurisdictions determine the need to delete or rescind a case, they can delete by sending a specific message or excluding from a NETSS year to date file. "/>
          <p:cNvSpPr/>
          <p:nvPr/>
        </p:nvSpPr>
        <p:spPr>
          <a:xfrm>
            <a:off x="902700" y="1535400"/>
            <a:ext cx="4999200" cy="4468800"/>
          </a:xfrm>
          <a:prstGeom prst="rect">
            <a:avLst/>
          </a:prstGeom>
          <a:solidFill>
            <a:srgbClr val="F0F5F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11" name="Google Shape;511;gbca6048f56_1_49" descr="MVPS Portal: Delete Cases  New process is the same processes for delete messages. For jurisdictions unable to send a delete message, users with the appropriate access may delete cases using the MVPS Portal. &#10;&#10;Note, the jurisdiction Data Manager will assign this permission of being able to delete cases to appropriate users. "/>
          <p:cNvSpPr/>
          <p:nvPr/>
        </p:nvSpPr>
        <p:spPr>
          <a:xfrm>
            <a:off x="6296550" y="1535400"/>
            <a:ext cx="5010300" cy="4468800"/>
          </a:xfrm>
          <a:prstGeom prst="rect">
            <a:avLst/>
          </a:prstGeom>
          <a:solidFill>
            <a:srgbClr val="F7FD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12" name="Google Shape;512;gbca6048f56_1_49">
            <a:extLst>
              <a:ext uri="{C183D7F6-B498-43B3-948B-1728B52AA6E4}">
                <adec:decorative xmlns:adec="http://schemas.microsoft.com/office/drawing/2017/decorative" val="1"/>
              </a:ext>
            </a:extLst>
          </p:cNvPr>
          <p:cNvSpPr/>
          <p:nvPr/>
        </p:nvSpPr>
        <p:spPr>
          <a:xfrm rot="10800000">
            <a:off x="6308446" y="1534229"/>
            <a:ext cx="4999104" cy="504646"/>
          </a:xfrm>
          <a:custGeom>
            <a:avLst/>
            <a:gdLst/>
            <a:ahLst/>
            <a:cxnLst/>
            <a:rect l="l" t="t" r="r" b="b"/>
            <a:pathLst>
              <a:path w="3590021" h="632785" extrusionOk="0">
                <a:moveTo>
                  <a:pt x="0" y="4714"/>
                </a:moveTo>
                <a:lnTo>
                  <a:pt x="2969614" y="0"/>
                </a:lnTo>
                <a:lnTo>
                  <a:pt x="3590021" y="167922"/>
                </a:lnTo>
                <a:cubicBezTo>
                  <a:pt x="3588450" y="322876"/>
                  <a:pt x="3586878" y="477831"/>
                  <a:pt x="3585307" y="632785"/>
                </a:cubicBezTo>
                <a:lnTo>
                  <a:pt x="0" y="632785"/>
                </a:lnTo>
                <a:lnTo>
                  <a:pt x="0" y="4714"/>
                </a:lnTo>
                <a:lnTo>
                  <a:pt x="0" y="4714"/>
                </a:lnTo>
                <a:close/>
              </a:path>
            </a:pathLst>
          </a:custGeom>
          <a:solidFill>
            <a:srgbClr val="058AC6"/>
          </a:solidFill>
          <a:ln w="25400" cap="flat" cmpd="sng">
            <a:solidFill>
              <a:srgbClr val="058A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13" name="Google Shape;513;gbca6048f56_1_49">
            <a:extLst>
              <a:ext uri="{C183D7F6-B498-43B3-948B-1728B52AA6E4}">
                <adec:decorative xmlns:adec="http://schemas.microsoft.com/office/drawing/2017/decorative" val="1"/>
              </a:ext>
            </a:extLst>
          </p:cNvPr>
          <p:cNvSpPr/>
          <p:nvPr/>
        </p:nvSpPr>
        <p:spPr>
          <a:xfrm>
            <a:off x="6296550" y="5943300"/>
            <a:ext cx="5003700" cy="60900"/>
          </a:xfrm>
          <a:prstGeom prst="rect">
            <a:avLst/>
          </a:prstGeom>
          <a:solidFill>
            <a:srgbClr val="058AC6"/>
          </a:solidFill>
          <a:ln w="25400" cap="flat" cmpd="sng">
            <a:solidFill>
              <a:srgbClr val="058A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14" name="Google Shape;514;gbca6048f56_1_49">
            <a:extLst>
              <a:ext uri="{C183D7F6-B498-43B3-948B-1728B52AA6E4}">
                <adec:decorative xmlns:adec="http://schemas.microsoft.com/office/drawing/2017/decorative" val="1"/>
              </a:ext>
            </a:extLst>
          </p:cNvPr>
          <p:cNvSpPr/>
          <p:nvPr/>
        </p:nvSpPr>
        <p:spPr>
          <a:xfrm rot="10800000">
            <a:off x="906371" y="1534357"/>
            <a:ext cx="4990129" cy="498318"/>
          </a:xfrm>
          <a:custGeom>
            <a:avLst/>
            <a:gdLst/>
            <a:ahLst/>
            <a:cxnLst/>
            <a:rect l="l" t="t" r="r" b="b"/>
            <a:pathLst>
              <a:path w="3590021" h="632785" extrusionOk="0">
                <a:moveTo>
                  <a:pt x="0" y="4714"/>
                </a:moveTo>
                <a:lnTo>
                  <a:pt x="2969614" y="0"/>
                </a:lnTo>
                <a:lnTo>
                  <a:pt x="3590021" y="167922"/>
                </a:lnTo>
                <a:cubicBezTo>
                  <a:pt x="3588450" y="322876"/>
                  <a:pt x="3586878" y="477831"/>
                  <a:pt x="3585307" y="632785"/>
                </a:cubicBezTo>
                <a:lnTo>
                  <a:pt x="0" y="632785"/>
                </a:lnTo>
                <a:lnTo>
                  <a:pt x="0" y="4714"/>
                </a:lnTo>
                <a:lnTo>
                  <a:pt x="0" y="4714"/>
                </a:lnTo>
                <a:close/>
              </a:path>
            </a:pathLst>
          </a:custGeom>
          <a:solidFill>
            <a:srgbClr val="005DAB"/>
          </a:solidFill>
          <a:ln w="25400" cap="flat" cmpd="sng">
            <a:solidFill>
              <a:srgbClr val="005D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15" name="Google Shape;515;gbca6048f56_1_49" descr="MVPS Portal: Delete Cases  New process is the same processes for delete messages. For jurisdictions unable to send a delete message, users with the appropriate access may delete cases using the MVPS Portal. &#10;&#10;Note, the jurisdiction Data Manager will assign this permission of being able to delete cases to appropriate users. "/>
          <p:cNvSpPr/>
          <p:nvPr/>
        </p:nvSpPr>
        <p:spPr>
          <a:xfrm>
            <a:off x="6296550" y="1535375"/>
            <a:ext cx="5010300" cy="4468800"/>
          </a:xfrm>
          <a:prstGeom prst="rect">
            <a:avLst/>
          </a:prstGeom>
          <a:noFill/>
          <a:ln w="25400" cap="flat" cmpd="sng">
            <a:solidFill>
              <a:srgbClr val="00C7F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16" name="Google Shape;516;gbca6048f56_1_49">
            <a:extLst>
              <a:ext uri="{C183D7F6-B498-43B3-948B-1728B52AA6E4}">
                <adec:decorative xmlns:adec="http://schemas.microsoft.com/office/drawing/2017/decorative" val="1"/>
              </a:ext>
            </a:extLst>
          </p:cNvPr>
          <p:cNvSpPr/>
          <p:nvPr/>
        </p:nvSpPr>
        <p:spPr>
          <a:xfrm>
            <a:off x="905775" y="5943300"/>
            <a:ext cx="4990200" cy="60900"/>
          </a:xfrm>
          <a:prstGeom prst="rect">
            <a:avLst/>
          </a:prstGeom>
          <a:solidFill>
            <a:srgbClr val="005DAB"/>
          </a:solidFill>
          <a:ln w="25400" cap="flat" cmpd="sng">
            <a:solidFill>
              <a:srgbClr val="005D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17" name="Google Shape;517;gbca6048f56_1_49" descr="MVPS Portal: Delete Cases  Current process if jurisdictions determine the need to delete or rescind a case, they can delete by sending a specific message or excluding from a NETSS year to date file. "/>
          <p:cNvSpPr/>
          <p:nvPr/>
        </p:nvSpPr>
        <p:spPr>
          <a:xfrm>
            <a:off x="902700" y="1535375"/>
            <a:ext cx="5010300" cy="4468800"/>
          </a:xfrm>
          <a:prstGeom prst="rect">
            <a:avLst/>
          </a:prstGeom>
          <a:noFill/>
          <a:ln w="25400" cap="flat" cmpd="sng">
            <a:solidFill>
              <a:srgbClr val="0A39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18" name="Google Shape;518;gbca6048f56_1_49"/>
          <p:cNvSpPr txBox="1"/>
          <p:nvPr/>
        </p:nvSpPr>
        <p:spPr>
          <a:xfrm>
            <a:off x="6307550" y="2258325"/>
            <a:ext cx="4927800" cy="2195432"/>
          </a:xfrm>
          <a:prstGeom prst="rect">
            <a:avLst/>
          </a:prstGeom>
          <a:noFill/>
          <a:ln>
            <a:noFill/>
          </a:ln>
        </p:spPr>
        <p:txBody>
          <a:bodyPr spcFirstLastPara="1" wrap="square" lIns="91425" tIns="45700" rIns="91425" bIns="45700" anchor="t" anchorCtr="0">
            <a:spAutoFit/>
          </a:bodyPr>
          <a:lstStyle/>
          <a:p>
            <a:pPr marL="458787" marR="0" lvl="0" indent="-241300" algn="l" defTabSz="914400" rtl="0" eaLnBrk="1" fontAlgn="auto" latinLnBrk="0" hangingPunct="1">
              <a:lnSpc>
                <a:spcPct val="100000"/>
              </a:lnSpc>
              <a:spcBef>
                <a:spcPts val="0"/>
              </a:spcBef>
              <a:spcAft>
                <a:spcPts val="0"/>
              </a:spcAft>
              <a:buClr>
                <a:srgbClr val="058AC6"/>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The same processes for delete messages are used</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8787" lvl="0" indent="-241300">
              <a:spcBef>
                <a:spcPts val="1000"/>
              </a:spcBef>
              <a:spcAft>
                <a:spcPts val="1000"/>
              </a:spcAft>
              <a:buClr>
                <a:srgbClr val="058AC6"/>
              </a:buClr>
              <a:buSzPts val="2000"/>
              <a:buFont typeface="Arial"/>
              <a:buChar char="▪"/>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For jurisdictions unable to send a delete message, users with the appropriate access may delete cases using the MVPS Portal</a:t>
            </a:r>
            <a:r>
              <a:rPr lang="en-US" sz="2000" kern="0" dirty="0">
                <a:solidFill>
                  <a:srgbClr val="FF0000"/>
                </a:solidFill>
                <a:latin typeface="Calibri"/>
                <a:ea typeface="Calibri"/>
                <a:cs typeface="Calibri"/>
                <a:sym typeface="Calibri"/>
              </a:rPr>
              <a:t>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19" name="Google Shape;519;gbca6048f56_1_49"/>
          <p:cNvSpPr txBox="1"/>
          <p:nvPr/>
        </p:nvSpPr>
        <p:spPr>
          <a:xfrm>
            <a:off x="910500" y="2258325"/>
            <a:ext cx="4927800" cy="3256500"/>
          </a:xfrm>
          <a:prstGeom prst="rect">
            <a:avLst/>
          </a:prstGeom>
          <a:noFill/>
          <a:ln>
            <a:noFill/>
          </a:ln>
        </p:spPr>
        <p:txBody>
          <a:bodyPr spcFirstLastPara="1" wrap="square" lIns="91425" tIns="45700" rIns="91425" bIns="45700" anchor="t" anchorCtr="0">
            <a:noAutofit/>
          </a:bodyPr>
          <a:lstStyle/>
          <a:p>
            <a:pPr marL="457200" marR="0" lvl="0" indent="-227011" algn="l" defTabSz="914400" rtl="0" eaLnBrk="1" fontAlgn="auto" latinLnBrk="0" hangingPunct="1">
              <a:lnSpc>
                <a:spcPct val="100000"/>
              </a:lnSpc>
              <a:spcBef>
                <a:spcPts val="0"/>
              </a:spcBef>
              <a:spcAft>
                <a:spcPts val="0"/>
              </a:spcAft>
              <a:buClr>
                <a:srgbClr val="0A3993"/>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If jurisdictions determine the need to delete or rescind a case, they can delete by sending a specific message or excluding from a NETSS year-to-date file </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1000"/>
              </a:spcBef>
              <a:spcAft>
                <a:spcPts val="100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20" name="Google Shape;520;gbca6048f56_1_49"/>
          <p:cNvSpPr txBox="1"/>
          <p:nvPr/>
        </p:nvSpPr>
        <p:spPr>
          <a:xfrm>
            <a:off x="6072000" y="1535050"/>
            <a:ext cx="5010300" cy="4617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New Process</a:t>
            </a:r>
            <a:endParaRPr kumimoji="0" sz="1400" b="0" i="0" u="none" strike="noStrike" kern="0" cap="none" spc="0" normalizeH="0" baseline="0" noProof="0" dirty="0">
              <a:ln>
                <a:noFill/>
              </a:ln>
              <a:solidFill>
                <a:srgbClr val="F7FDFF"/>
              </a:solidFill>
              <a:effectLst/>
              <a:uLnTx/>
              <a:uFillTx/>
              <a:latin typeface="Calibri"/>
              <a:ea typeface="Calibri"/>
              <a:cs typeface="Calibri"/>
              <a:sym typeface="Calibri"/>
            </a:endParaRPr>
          </a:p>
        </p:txBody>
      </p:sp>
      <p:sp>
        <p:nvSpPr>
          <p:cNvPr id="521" name="Google Shape;521;gbca6048f56_1_49"/>
          <p:cNvSpPr txBox="1"/>
          <p:nvPr/>
        </p:nvSpPr>
        <p:spPr>
          <a:xfrm>
            <a:off x="667975" y="1535050"/>
            <a:ext cx="5010300" cy="4617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2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Current Process</a:t>
            </a:r>
            <a:endParaRPr kumimoji="0" sz="1700" b="0" i="0" u="none" strike="noStrike" kern="0" cap="none" spc="0" normalizeH="0" baseline="0" noProof="0" dirty="0">
              <a:ln>
                <a:noFill/>
              </a:ln>
              <a:solidFill>
                <a:srgbClr val="C9DBFC"/>
              </a:solidFill>
              <a:effectLst/>
              <a:uLnTx/>
              <a:uFillTx/>
              <a:latin typeface="Arial"/>
              <a:ea typeface="Arial"/>
              <a:cs typeface="Arial"/>
              <a:sym typeface="Arial"/>
            </a:endParaRPr>
          </a:p>
        </p:txBody>
      </p:sp>
      <p:sp>
        <p:nvSpPr>
          <p:cNvPr id="522" name="Google Shape;522;gbca6048f56_1_49"/>
          <p:cNvSpPr txBox="1">
            <a:spLocks noGrp="1"/>
          </p:cNvSpPr>
          <p:nvPr>
            <p:ph type="title" idx="4294967295"/>
          </p:nvPr>
        </p:nvSpPr>
        <p:spPr>
          <a:xfrm>
            <a:off x="446550" y="340082"/>
            <a:ext cx="10860300" cy="857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MVPS Portal: Delete Cases</a:t>
            </a:r>
          </a:p>
        </p:txBody>
      </p:sp>
      <p:sp>
        <p:nvSpPr>
          <p:cNvPr id="524" name="Google Shape;524;gbca6048f56_1_49"/>
          <p:cNvSpPr txBox="1"/>
          <p:nvPr/>
        </p:nvSpPr>
        <p:spPr>
          <a:xfrm>
            <a:off x="886050" y="6103034"/>
            <a:ext cx="10414200" cy="492600"/>
          </a:xfrm>
          <a:prstGeom prst="rect">
            <a:avLst/>
          </a:prstGeom>
          <a:noFill/>
          <a:ln>
            <a:noFill/>
          </a:ln>
        </p:spPr>
        <p:txBody>
          <a:bodyPr spcFirstLastPara="1" wrap="square" lIns="91425" tIns="91425" rIns="91425" bIns="91425" anchor="t" anchorCtr="0">
            <a:spAutoFit/>
          </a:bodyPr>
          <a:lstStyle/>
          <a:p>
            <a:pPr lvl="0">
              <a:buClr>
                <a:srgbClr val="000000"/>
              </a:buClr>
              <a:buSzPts val="1600"/>
              <a:defRPr/>
            </a:pPr>
            <a:r>
              <a:rPr kumimoji="0" lang="en-US" sz="2000" b="0" i="0" u="none" strike="noStrike" kern="0" cap="none" spc="0" normalizeH="0" baseline="0" noProof="0" dirty="0">
                <a:ln>
                  <a:noFill/>
                </a:ln>
                <a:solidFill>
                  <a:srgbClr val="FF0000"/>
                </a:solidFill>
                <a:effectLst/>
                <a:uLnTx/>
                <a:uFillTx/>
                <a:latin typeface="Calibri"/>
                <a:ea typeface="Calibri"/>
                <a:cs typeface="Calibri"/>
                <a:sym typeface="Calibri"/>
              </a:rPr>
              <a:t>* </a:t>
            </a:r>
            <a:r>
              <a:rPr lang="en-US" sz="2000" kern="0" dirty="0">
                <a:solidFill>
                  <a:srgbClr val="FF0000"/>
                </a:solidFill>
                <a:latin typeface="Calibri"/>
                <a:ea typeface="Calibri"/>
                <a:cs typeface="Calibri"/>
                <a:sym typeface="Calibri"/>
              </a:rPr>
              <a:t>The jurisdiction Data Manager will assign this permission to appropriate users.</a:t>
            </a:r>
            <a:endParaRPr kumimoji="0" sz="2000" b="0" i="0" u="none" strike="noStrike" kern="0" cap="none" spc="0" normalizeH="0" baseline="0" noProof="0" dirty="0">
              <a:ln>
                <a:noFill/>
              </a:ln>
              <a:solidFill>
                <a:srgbClr val="FF0000"/>
              </a:solidFill>
              <a:effectLst/>
              <a:uLnTx/>
              <a:uFillTx/>
              <a:latin typeface="Calibri"/>
              <a:ea typeface="Calibri"/>
              <a:cs typeface="Calibri"/>
              <a:sym typeface="Calibri"/>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bca6048f56_1_137" descr="Performing Reconciliation in the MVPS Portal. "/>
          <p:cNvSpPr/>
          <p:nvPr/>
        </p:nvSpPr>
        <p:spPr>
          <a:xfrm>
            <a:off x="902700" y="1534228"/>
            <a:ext cx="4999200" cy="4469972"/>
          </a:xfrm>
          <a:prstGeom prst="rect">
            <a:avLst/>
          </a:prstGeom>
          <a:solidFill>
            <a:srgbClr val="F0F5F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31" name="Google Shape;531;gbca6048f56_1_137" descr="MVPS Portal used to perform reconciliation. In the new process jurisdictions have continuous access to data. Include on-demand reports with line lists and data tables. Jurisdiction can freeze processing of previous year's data. State Epidemiologist approves final annual data in MVPS Portal.  "/>
          <p:cNvSpPr/>
          <p:nvPr/>
        </p:nvSpPr>
        <p:spPr>
          <a:xfrm>
            <a:off x="6296550" y="1535400"/>
            <a:ext cx="5010300" cy="4468800"/>
          </a:xfrm>
          <a:prstGeom prst="rect">
            <a:avLst/>
          </a:prstGeom>
          <a:solidFill>
            <a:srgbClr val="F7FD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32" name="Google Shape;532;gbca6048f56_1_137">
            <a:extLst>
              <a:ext uri="{C183D7F6-B498-43B3-948B-1728B52AA6E4}">
                <adec:decorative xmlns:adec="http://schemas.microsoft.com/office/drawing/2017/decorative" val="1"/>
              </a:ext>
            </a:extLst>
          </p:cNvPr>
          <p:cNvSpPr/>
          <p:nvPr/>
        </p:nvSpPr>
        <p:spPr>
          <a:xfrm rot="10800000">
            <a:off x="6308446" y="1534229"/>
            <a:ext cx="4999104" cy="504646"/>
          </a:xfrm>
          <a:custGeom>
            <a:avLst/>
            <a:gdLst/>
            <a:ahLst/>
            <a:cxnLst/>
            <a:rect l="l" t="t" r="r" b="b"/>
            <a:pathLst>
              <a:path w="3590021" h="632785" extrusionOk="0">
                <a:moveTo>
                  <a:pt x="0" y="4714"/>
                </a:moveTo>
                <a:lnTo>
                  <a:pt x="2969614" y="0"/>
                </a:lnTo>
                <a:lnTo>
                  <a:pt x="3590021" y="167922"/>
                </a:lnTo>
                <a:cubicBezTo>
                  <a:pt x="3588450" y="322876"/>
                  <a:pt x="3586878" y="477831"/>
                  <a:pt x="3585307" y="632785"/>
                </a:cubicBezTo>
                <a:lnTo>
                  <a:pt x="0" y="632785"/>
                </a:lnTo>
                <a:lnTo>
                  <a:pt x="0" y="4714"/>
                </a:lnTo>
                <a:lnTo>
                  <a:pt x="0" y="4714"/>
                </a:lnTo>
                <a:close/>
              </a:path>
            </a:pathLst>
          </a:custGeom>
          <a:solidFill>
            <a:srgbClr val="058AC6"/>
          </a:solidFill>
          <a:ln w="25400" cap="flat" cmpd="sng">
            <a:solidFill>
              <a:srgbClr val="058A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33" name="Google Shape;533;gbca6048f56_1_137" descr="MVPS Portal used to perform reconciliation. In the new process jurisdictions have continuous access to data. Include on-demand reports with line lists and data tables. Jurisdiction can freeze processing of previous year's data. State Epidemiologist approves final annual data in MVPS Portal.  "/>
          <p:cNvSpPr/>
          <p:nvPr/>
        </p:nvSpPr>
        <p:spPr>
          <a:xfrm>
            <a:off x="6296550" y="5943300"/>
            <a:ext cx="5003700" cy="60900"/>
          </a:xfrm>
          <a:prstGeom prst="rect">
            <a:avLst/>
          </a:prstGeom>
          <a:solidFill>
            <a:srgbClr val="058AC6"/>
          </a:solidFill>
          <a:ln w="25400" cap="flat" cmpd="sng">
            <a:solidFill>
              <a:srgbClr val="058A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34" name="Google Shape;534;gbca6048f56_1_137">
            <a:extLst>
              <a:ext uri="{C183D7F6-B498-43B3-948B-1728B52AA6E4}">
                <adec:decorative xmlns:adec="http://schemas.microsoft.com/office/drawing/2017/decorative" val="1"/>
              </a:ext>
            </a:extLst>
          </p:cNvPr>
          <p:cNvSpPr/>
          <p:nvPr/>
        </p:nvSpPr>
        <p:spPr>
          <a:xfrm rot="10800000">
            <a:off x="906371" y="1534357"/>
            <a:ext cx="4990129" cy="498318"/>
          </a:xfrm>
          <a:custGeom>
            <a:avLst/>
            <a:gdLst/>
            <a:ahLst/>
            <a:cxnLst/>
            <a:rect l="l" t="t" r="r" b="b"/>
            <a:pathLst>
              <a:path w="3590021" h="632785" extrusionOk="0">
                <a:moveTo>
                  <a:pt x="0" y="4714"/>
                </a:moveTo>
                <a:lnTo>
                  <a:pt x="2969614" y="0"/>
                </a:lnTo>
                <a:lnTo>
                  <a:pt x="3590021" y="167922"/>
                </a:lnTo>
                <a:cubicBezTo>
                  <a:pt x="3588450" y="322876"/>
                  <a:pt x="3586878" y="477831"/>
                  <a:pt x="3585307" y="632785"/>
                </a:cubicBezTo>
                <a:lnTo>
                  <a:pt x="0" y="632785"/>
                </a:lnTo>
                <a:lnTo>
                  <a:pt x="0" y="4714"/>
                </a:lnTo>
                <a:lnTo>
                  <a:pt x="0" y="4714"/>
                </a:lnTo>
                <a:close/>
              </a:path>
            </a:pathLst>
          </a:custGeom>
          <a:solidFill>
            <a:srgbClr val="005DAB"/>
          </a:solidFill>
          <a:ln w="25400" cap="flat" cmpd="sng">
            <a:solidFill>
              <a:srgbClr val="005D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35" name="Google Shape;535;gbca6048f56_1_137" descr="MVPS Portal used to perform reconciliation. In the new process jurisdictions have continuous access to data. Include on-demand reports with line lists and data tables. Jurisdiction can freeze processing of previous year's data. State Epidemiologist approves final annual data in MVPS Portal.  "/>
          <p:cNvSpPr/>
          <p:nvPr/>
        </p:nvSpPr>
        <p:spPr>
          <a:xfrm>
            <a:off x="6296550" y="1535375"/>
            <a:ext cx="5010300" cy="4468800"/>
          </a:xfrm>
          <a:prstGeom prst="rect">
            <a:avLst/>
          </a:prstGeom>
          <a:noFill/>
          <a:ln w="25400" cap="flat" cmpd="sng">
            <a:solidFill>
              <a:srgbClr val="00C7F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36" name="Google Shape;536;gbca6048f56_1_137" descr="MVPS Portal used to perform reconciliation. In the current process mostly manual and annual taking place over several months. Packets are emailed to jurisdictions which include Stratified tables by month, case-level line list for non-STD data, and other information.  The current process requires back-and-forth email or call request for new tables. Process ends with emailed sign-off by State Epidemiologist. "/>
          <p:cNvSpPr/>
          <p:nvPr/>
        </p:nvSpPr>
        <p:spPr>
          <a:xfrm>
            <a:off x="905775" y="5943300"/>
            <a:ext cx="4990200" cy="60900"/>
          </a:xfrm>
          <a:prstGeom prst="rect">
            <a:avLst/>
          </a:prstGeom>
          <a:solidFill>
            <a:srgbClr val="005DAB"/>
          </a:solidFill>
          <a:ln w="25400" cap="flat" cmpd="sng">
            <a:solidFill>
              <a:srgbClr val="005D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37" name="Google Shape;537;gbca6048f56_1_137" descr="MVPS Portal used to perform reconciliation. In the current process mostly manual and annual taking place over several months. Packets are emailed to jurisdictions which include Stratified tables by month, case-level line list for non-STD data, and other information.  The current process requires back-and-forth email or call request for new tables. Process ends with emailed sign-off by State Epidemiologist. "/>
          <p:cNvSpPr/>
          <p:nvPr/>
        </p:nvSpPr>
        <p:spPr>
          <a:xfrm>
            <a:off x="902700" y="1535375"/>
            <a:ext cx="5010300" cy="4468800"/>
          </a:xfrm>
          <a:prstGeom prst="rect">
            <a:avLst/>
          </a:prstGeom>
          <a:noFill/>
          <a:ln w="25400" cap="flat" cmpd="sng">
            <a:solidFill>
              <a:srgbClr val="0A39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C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538" name="Google Shape;538;gbca6048f56_1_137"/>
          <p:cNvSpPr txBox="1"/>
          <p:nvPr/>
        </p:nvSpPr>
        <p:spPr>
          <a:xfrm>
            <a:off x="6307650" y="2066125"/>
            <a:ext cx="4854300" cy="3272650"/>
          </a:xfrm>
          <a:prstGeom prst="rect">
            <a:avLst/>
          </a:prstGeom>
          <a:noFill/>
          <a:ln>
            <a:noFill/>
          </a:ln>
        </p:spPr>
        <p:txBody>
          <a:bodyPr spcFirstLastPara="1" wrap="square" lIns="91425" tIns="45700" rIns="91425" bIns="45700" anchor="t" anchorCtr="0">
            <a:spAutoFit/>
          </a:bodyPr>
          <a:lstStyle/>
          <a:p>
            <a:pPr marL="342900" marR="0" lvl="0" indent="-333375" algn="l" defTabSz="914400" rtl="0" eaLnBrk="1" fontAlgn="auto" latinLnBrk="0" hangingPunct="1">
              <a:lnSpc>
                <a:spcPct val="100000"/>
              </a:lnSpc>
              <a:spcBef>
                <a:spcPts val="0"/>
              </a:spcBef>
              <a:spcAft>
                <a:spcPts val="0"/>
              </a:spcAft>
              <a:buClr>
                <a:srgbClr val="058AC6"/>
              </a:buClr>
              <a:buSzPts val="1650"/>
              <a:buFont typeface="Arial"/>
              <a:buChar char="▪"/>
              <a:tabLst/>
              <a:defRPr/>
            </a:pPr>
            <a:r>
              <a:rPr kumimoji="0" lang="en-US" sz="1650" b="0" i="0" u="none" strike="noStrike" kern="0" cap="none" spc="0" normalizeH="0" baseline="0" noProof="0" dirty="0">
                <a:ln>
                  <a:noFill/>
                </a:ln>
                <a:solidFill>
                  <a:srgbClr val="000000"/>
                </a:solidFill>
                <a:effectLst/>
                <a:uLnTx/>
                <a:uFillTx/>
                <a:latin typeface="Calibri"/>
                <a:ea typeface="Calibri"/>
                <a:cs typeface="Calibri"/>
                <a:sym typeface="Calibri"/>
              </a:rPr>
              <a:t>Allows jurisdictions continuous access to the data needed for reconciliation </a:t>
            </a:r>
            <a:endParaRPr kumimoji="0" sz="165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33375" algn="l" defTabSz="914400" rtl="0" eaLnBrk="1" fontAlgn="auto" latinLnBrk="0" hangingPunct="1">
              <a:lnSpc>
                <a:spcPct val="100000"/>
              </a:lnSpc>
              <a:spcBef>
                <a:spcPts val="1000"/>
              </a:spcBef>
              <a:spcAft>
                <a:spcPts val="0"/>
              </a:spcAft>
              <a:buClr>
                <a:srgbClr val="058AC6"/>
              </a:buClr>
              <a:buSzPts val="1650"/>
              <a:buFont typeface="Arial"/>
              <a:buChar char="▪"/>
              <a:tabLst/>
              <a:defRPr/>
            </a:pPr>
            <a:r>
              <a:rPr kumimoji="0" lang="en-US" sz="1650" b="0" i="0" u="none" strike="noStrike" kern="0" cap="none" spc="0" normalizeH="0" baseline="0" noProof="0" dirty="0">
                <a:ln>
                  <a:noFill/>
                </a:ln>
                <a:solidFill>
                  <a:srgbClr val="000000"/>
                </a:solidFill>
                <a:effectLst/>
                <a:uLnTx/>
                <a:uFillTx/>
                <a:latin typeface="Calibri"/>
                <a:ea typeface="Calibri"/>
                <a:cs typeface="Calibri"/>
                <a:sym typeface="Calibri"/>
              </a:rPr>
              <a:t>Simplified process because discrepancies can be discovered and corrected as they happen </a:t>
            </a:r>
            <a:endParaRPr kumimoji="0" sz="165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33375" algn="l" defTabSz="914400" rtl="0" eaLnBrk="1" fontAlgn="auto" latinLnBrk="0" hangingPunct="1">
              <a:lnSpc>
                <a:spcPct val="100000"/>
              </a:lnSpc>
              <a:spcBef>
                <a:spcPts val="1000"/>
              </a:spcBef>
              <a:spcAft>
                <a:spcPts val="0"/>
              </a:spcAft>
              <a:buClr>
                <a:srgbClr val="058AC6"/>
              </a:buClr>
              <a:buSzPts val="1650"/>
              <a:buFont typeface="Arial"/>
              <a:buChar char="▪"/>
              <a:tabLst/>
              <a:defRPr/>
            </a:pPr>
            <a:r>
              <a:rPr kumimoji="0" lang="en-US" sz="1650" b="0" i="0" u="none" strike="noStrike" kern="0" cap="none" spc="0" normalizeH="0" baseline="0" noProof="0" dirty="0">
                <a:ln>
                  <a:noFill/>
                </a:ln>
                <a:solidFill>
                  <a:srgbClr val="000000"/>
                </a:solidFill>
                <a:effectLst/>
                <a:uLnTx/>
                <a:uFillTx/>
                <a:latin typeface="Calibri"/>
                <a:ea typeface="Calibri"/>
                <a:cs typeface="Calibri"/>
                <a:sym typeface="Calibri"/>
              </a:rPr>
              <a:t>Includes on-demand reports with line lists and data tables</a:t>
            </a:r>
            <a:endParaRPr kumimoji="0" sz="165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33375" algn="l" defTabSz="914400" rtl="0" eaLnBrk="1" fontAlgn="auto" latinLnBrk="0" hangingPunct="1">
              <a:lnSpc>
                <a:spcPct val="100000"/>
              </a:lnSpc>
              <a:spcBef>
                <a:spcPts val="1000"/>
              </a:spcBef>
              <a:spcAft>
                <a:spcPts val="0"/>
              </a:spcAft>
              <a:buClr>
                <a:srgbClr val="058AC6"/>
              </a:buClr>
              <a:buSzPts val="1650"/>
              <a:buFont typeface="Calibri"/>
              <a:buChar char="▪"/>
              <a:tabLst/>
              <a:defRPr/>
            </a:pPr>
            <a:r>
              <a:rPr kumimoji="0" lang="en-US" sz="1650" b="0" i="0" u="none" strike="noStrike" kern="0" cap="none" spc="0" normalizeH="0" baseline="0" noProof="0" dirty="0">
                <a:ln>
                  <a:noFill/>
                </a:ln>
                <a:solidFill>
                  <a:srgbClr val="000000"/>
                </a:solidFill>
                <a:effectLst/>
                <a:uLnTx/>
                <a:uFillTx/>
                <a:latin typeface="Calibri"/>
                <a:ea typeface="Calibri"/>
                <a:cs typeface="Calibri"/>
                <a:sym typeface="Calibri"/>
              </a:rPr>
              <a:t>Jurisdiction will be able to freeze processing of the previous year’s data during reconciliation</a:t>
            </a:r>
            <a:endParaRPr kumimoji="0" sz="165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33375" algn="l" defTabSz="914400" rtl="0" eaLnBrk="1" fontAlgn="auto" latinLnBrk="0" hangingPunct="1">
              <a:lnSpc>
                <a:spcPct val="100000"/>
              </a:lnSpc>
              <a:spcBef>
                <a:spcPts val="1000"/>
              </a:spcBef>
              <a:spcAft>
                <a:spcPts val="1000"/>
              </a:spcAft>
              <a:buClr>
                <a:srgbClr val="058AC6"/>
              </a:buClr>
              <a:buSzPts val="1650"/>
              <a:buFont typeface="Calibri"/>
              <a:buChar char="▪"/>
              <a:tabLst/>
              <a:defRPr/>
            </a:pPr>
            <a:r>
              <a:rPr kumimoji="0" lang="en-US" sz="1650" b="0" i="0" u="none" strike="noStrike" kern="0" cap="none" spc="0" normalizeH="0" baseline="0" noProof="0" dirty="0">
                <a:ln>
                  <a:noFill/>
                </a:ln>
                <a:solidFill>
                  <a:srgbClr val="000000"/>
                </a:solidFill>
                <a:effectLst/>
                <a:uLnTx/>
                <a:uFillTx/>
                <a:latin typeface="Calibri"/>
                <a:ea typeface="Calibri"/>
                <a:cs typeface="Calibri"/>
                <a:sym typeface="Calibri"/>
              </a:rPr>
              <a:t>State Epidemiologist approves final annual data in the MVPS Portal</a:t>
            </a:r>
            <a:endParaRPr kumimoji="0" sz="165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39" name="Google Shape;539;gbca6048f56_1_137" descr="Performing Reconciliation in the MVPS Portal. Mostly manual and annual process; takes place over several months. Begins with packets emailed to jurisdictions, which include:&#10;Stratified tables by month, Morbidity and Mortality Weekly Report Week, race/ethnicity, age group, sex, county, case classification status, outbreak status, import status, Case-level line list for non-STD data, and Other information. This process &#10;requires back-and-forth email or phone call requests for new tables between jurisdiction and CDC. Process &#10;ends with emailed sign-off by State Epidemiologist&#10;"/>
          <p:cNvSpPr txBox="1"/>
          <p:nvPr/>
        </p:nvSpPr>
        <p:spPr>
          <a:xfrm>
            <a:off x="910500" y="2066125"/>
            <a:ext cx="4985475" cy="3256500"/>
          </a:xfrm>
          <a:prstGeom prst="rect">
            <a:avLst/>
          </a:prstGeom>
          <a:noFill/>
          <a:ln>
            <a:noFill/>
          </a:ln>
        </p:spPr>
        <p:txBody>
          <a:bodyPr spcFirstLastPara="1" wrap="square" lIns="91425" tIns="45700" rIns="91425" bIns="45700" anchor="t" anchorCtr="0">
            <a:noAutofit/>
          </a:bodyPr>
          <a:lstStyle/>
          <a:p>
            <a:pPr marL="228600" marR="0" lvl="0" indent="-219075" algn="l" defTabSz="914400" rtl="0" eaLnBrk="1" fontAlgn="auto" latinLnBrk="0" hangingPunct="1">
              <a:lnSpc>
                <a:spcPct val="100000"/>
              </a:lnSpc>
              <a:spcBef>
                <a:spcPts val="0"/>
              </a:spcBef>
              <a:spcAft>
                <a:spcPts val="0"/>
              </a:spcAft>
              <a:buClr>
                <a:srgbClr val="0A3993"/>
              </a:buClr>
              <a:buSzPts val="1650"/>
              <a:buFont typeface="Arial"/>
              <a:buChar char="▪"/>
              <a:tabLst/>
              <a:defRPr/>
            </a:pPr>
            <a:r>
              <a:rPr kumimoji="0" lang="en-US" sz="1650" b="0" i="0" u="none" strike="noStrike" kern="0" cap="none" spc="0" normalizeH="0" baseline="0" noProof="0" dirty="0">
                <a:ln>
                  <a:noFill/>
                </a:ln>
                <a:solidFill>
                  <a:srgbClr val="000000"/>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a:t>
            </a:r>
            <a:r>
              <a:rPr kumimoji="0" lang="en-US" sz="1650" b="0" i="0" u="none" strike="noStrike" kern="0" cap="none" spc="0" normalizeH="0" baseline="0" noProof="0" dirty="0">
                <a:ln>
                  <a:noFill/>
                </a:ln>
                <a:solidFill>
                  <a:srgbClr val="000000"/>
                </a:solidFill>
                <a:effectLst/>
                <a:uLnTx/>
                <a:uFillTx/>
                <a:latin typeface="Calibri"/>
                <a:ea typeface="Calibri"/>
                <a:cs typeface="Calibri"/>
                <a:sym typeface="Calibri"/>
              </a:rPr>
              <a:t>ostly manual and annual process; takes place over several months (typically March through June)</a:t>
            </a:r>
            <a:endParaRPr kumimoji="0" sz="165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19075" algn="l" defTabSz="914400" rtl="0" eaLnBrk="1" fontAlgn="auto" latinLnBrk="0" hangingPunct="1">
              <a:lnSpc>
                <a:spcPct val="100000"/>
              </a:lnSpc>
              <a:spcBef>
                <a:spcPts val="800"/>
              </a:spcBef>
              <a:spcAft>
                <a:spcPts val="0"/>
              </a:spcAft>
              <a:buClr>
                <a:srgbClr val="0A3993"/>
              </a:buClr>
              <a:buSzPts val="1650"/>
              <a:buFont typeface="Arial"/>
              <a:buChar char="▪"/>
              <a:tabLst/>
              <a:defRPr/>
            </a:pPr>
            <a:r>
              <a:rPr kumimoji="0" lang="en-US" sz="1650" b="0" i="0" u="none" strike="noStrike" kern="0" cap="none" spc="0" normalizeH="0" baseline="0" noProof="0" dirty="0">
                <a:ln>
                  <a:noFill/>
                </a:ln>
                <a:solidFill>
                  <a:srgbClr val="000000"/>
                </a:solidFill>
                <a:effectLst/>
                <a:uLnTx/>
                <a:uFillTx/>
                <a:latin typeface="Calibri"/>
                <a:ea typeface="Calibri"/>
                <a:cs typeface="Calibri"/>
                <a:sym typeface="Calibri"/>
              </a:rPr>
              <a:t>Begins with packets emailed to jurisdictions, which include:</a:t>
            </a:r>
            <a:endParaRPr kumimoji="0" sz="165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600075" marR="0" lvl="1" indent="-327025" algn="l" defTabSz="914400" rtl="0" eaLnBrk="1" fontAlgn="auto" latinLnBrk="0" hangingPunct="1">
              <a:lnSpc>
                <a:spcPct val="100000"/>
              </a:lnSpc>
              <a:spcBef>
                <a:spcPts val="800"/>
              </a:spcBef>
              <a:spcAft>
                <a:spcPts val="0"/>
              </a:spcAft>
              <a:buClr>
                <a:srgbClr val="000000"/>
              </a:buClr>
              <a:buSzPts val="1550"/>
              <a:buFont typeface="Calibri"/>
              <a:buChar char="‒"/>
              <a:tabLst/>
              <a:defRPr/>
            </a:pPr>
            <a:r>
              <a:rPr kumimoji="0" lang="en-US" sz="1550" b="0" i="0" u="none" strike="noStrike" kern="0" cap="none" spc="0" normalizeH="0" baseline="0" noProof="0" dirty="0">
                <a:ln>
                  <a:noFill/>
                </a:ln>
                <a:solidFill>
                  <a:srgbClr val="000000"/>
                </a:solidFill>
                <a:effectLst/>
                <a:uLnTx/>
                <a:uFillTx/>
                <a:latin typeface="Calibri"/>
                <a:ea typeface="Calibri"/>
                <a:cs typeface="Calibri"/>
                <a:sym typeface="Calibri"/>
              </a:rPr>
              <a:t>Stratified tables by month</a:t>
            </a:r>
            <a:r>
              <a:rPr kumimoji="0" lang="en-US" sz="1550" b="0" i="1" u="none" strike="noStrike" kern="0" cap="none" spc="0" normalizeH="0" baseline="0" noProof="0" dirty="0">
                <a:ln>
                  <a:noFill/>
                </a:ln>
                <a:solidFill>
                  <a:srgbClr val="000000"/>
                </a:solidFill>
                <a:effectLst/>
                <a:uLnTx/>
                <a:uFillTx/>
                <a:latin typeface="Calibri"/>
                <a:ea typeface="Calibri"/>
                <a:cs typeface="Calibri"/>
                <a:sym typeface="Calibri"/>
              </a:rPr>
              <a:t>, Morbidity and Mortality Weekly Report</a:t>
            </a:r>
            <a:r>
              <a:rPr kumimoji="0" lang="en-US" sz="1550" b="0" i="0" u="none" strike="noStrike" kern="0" cap="none" spc="0" normalizeH="0" baseline="0" noProof="0" dirty="0">
                <a:ln>
                  <a:noFill/>
                </a:ln>
                <a:solidFill>
                  <a:srgbClr val="000000"/>
                </a:solidFill>
                <a:effectLst/>
                <a:uLnTx/>
                <a:uFillTx/>
                <a:latin typeface="Calibri"/>
                <a:ea typeface="Calibri"/>
                <a:cs typeface="Calibri"/>
                <a:sym typeface="Calibri"/>
              </a:rPr>
              <a:t> W</a:t>
            </a:r>
            <a:r>
              <a:rPr lang="en-US" sz="1550" kern="0" dirty="0">
                <a:solidFill>
                  <a:srgbClr val="000000"/>
                </a:solidFill>
                <a:latin typeface="Calibri"/>
                <a:ea typeface="Calibri"/>
                <a:cs typeface="Calibri"/>
                <a:sym typeface="Calibri"/>
              </a:rPr>
              <a:t>eek</a:t>
            </a:r>
            <a:r>
              <a:rPr kumimoji="0" lang="en-US" sz="1550" b="0" i="0" u="none" strike="noStrike" kern="0" cap="none" spc="0" normalizeH="0" baseline="0" noProof="0" dirty="0">
                <a:ln>
                  <a:noFill/>
                </a:ln>
                <a:solidFill>
                  <a:srgbClr val="000000"/>
                </a:solidFill>
                <a:effectLst/>
                <a:uLnTx/>
                <a:uFillTx/>
                <a:latin typeface="Calibri"/>
                <a:ea typeface="Calibri"/>
                <a:cs typeface="Calibri"/>
                <a:sym typeface="Calibri"/>
              </a:rPr>
              <a:t>, race/ethnicity, age group, sex, county, case classification status, outbreak status, import status</a:t>
            </a:r>
            <a:endParaRPr kumimoji="0" sz="155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600075" marR="0" lvl="1" indent="-327025" algn="l" defTabSz="914400" rtl="0" eaLnBrk="1" fontAlgn="auto" latinLnBrk="0" hangingPunct="1">
              <a:lnSpc>
                <a:spcPct val="100000"/>
              </a:lnSpc>
              <a:spcBef>
                <a:spcPts val="800"/>
              </a:spcBef>
              <a:spcAft>
                <a:spcPts val="0"/>
              </a:spcAft>
              <a:buClr>
                <a:srgbClr val="000000"/>
              </a:buClr>
              <a:buSzPts val="1550"/>
              <a:buFont typeface="Calibri"/>
              <a:buChar char="‒"/>
              <a:tabLst/>
              <a:defRPr/>
            </a:pPr>
            <a:r>
              <a:rPr kumimoji="0" lang="en-US" sz="1550" b="0" i="0" u="none" strike="noStrike" kern="0" cap="none" spc="0" normalizeH="0" baseline="0" noProof="0" dirty="0">
                <a:ln>
                  <a:noFill/>
                </a:ln>
                <a:solidFill>
                  <a:srgbClr val="000000"/>
                </a:solidFill>
                <a:effectLst/>
                <a:uLnTx/>
                <a:uFillTx/>
                <a:latin typeface="Calibri"/>
                <a:ea typeface="Calibri"/>
                <a:cs typeface="Calibri"/>
                <a:sym typeface="Calibri"/>
              </a:rPr>
              <a:t>Case-level line list for non-STD data</a:t>
            </a:r>
            <a:endParaRPr kumimoji="0" sz="155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600075" marR="0" lvl="1" indent="-327025" algn="l" defTabSz="914400" rtl="0" eaLnBrk="1" fontAlgn="auto" latinLnBrk="0" hangingPunct="1">
              <a:lnSpc>
                <a:spcPct val="100000"/>
              </a:lnSpc>
              <a:spcBef>
                <a:spcPts val="800"/>
              </a:spcBef>
              <a:spcAft>
                <a:spcPts val="0"/>
              </a:spcAft>
              <a:buClr>
                <a:srgbClr val="000000"/>
              </a:buClr>
              <a:buSzPts val="1550"/>
              <a:buFont typeface="Calibri"/>
              <a:buChar char="‒"/>
              <a:tabLst/>
              <a:defRPr/>
            </a:pPr>
            <a:r>
              <a:rPr kumimoji="0" lang="en-US" sz="1550" b="0" i="0" u="none" strike="noStrike" kern="0" cap="none" spc="0" normalizeH="0" baseline="0" noProof="0" dirty="0">
                <a:ln>
                  <a:noFill/>
                </a:ln>
                <a:solidFill>
                  <a:srgbClr val="000000"/>
                </a:solidFill>
                <a:effectLst/>
                <a:uLnTx/>
                <a:uFillTx/>
                <a:latin typeface="Calibri"/>
                <a:ea typeface="Calibri"/>
                <a:cs typeface="Calibri"/>
                <a:sym typeface="Calibri"/>
              </a:rPr>
              <a:t>Other information</a:t>
            </a:r>
            <a:endParaRPr kumimoji="0" sz="155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19075" algn="l" defTabSz="914400" rtl="0" eaLnBrk="1" fontAlgn="auto" latinLnBrk="0" hangingPunct="1">
              <a:lnSpc>
                <a:spcPct val="100000"/>
              </a:lnSpc>
              <a:spcBef>
                <a:spcPts val="800"/>
              </a:spcBef>
              <a:spcAft>
                <a:spcPts val="0"/>
              </a:spcAft>
              <a:buClr>
                <a:srgbClr val="0A3993"/>
              </a:buClr>
              <a:buSzPts val="1650"/>
              <a:buFont typeface="Arial"/>
              <a:buChar char="▪"/>
              <a:tabLst/>
              <a:defRPr/>
            </a:pPr>
            <a:r>
              <a:rPr kumimoji="0" lang="en-US" sz="1650" b="0" i="0" u="none" strike="noStrike" kern="0" cap="none" spc="0" normalizeH="0" baseline="0" noProof="0" dirty="0">
                <a:ln>
                  <a:noFill/>
                </a:ln>
                <a:solidFill>
                  <a:srgbClr val="000000"/>
                </a:solidFill>
                <a:effectLst/>
                <a:uLnTx/>
                <a:uFillTx/>
                <a:latin typeface="Calibri"/>
                <a:ea typeface="Calibri"/>
                <a:cs typeface="Calibri"/>
                <a:sym typeface="Calibri"/>
              </a:rPr>
              <a:t>Requires back-and-forth email or phone call requests for new tables between jurisdiction and CDC</a:t>
            </a:r>
            <a:endParaRPr kumimoji="0" sz="165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19075" algn="l" defTabSz="914400" rtl="0" eaLnBrk="1" fontAlgn="auto" latinLnBrk="0" hangingPunct="1">
              <a:lnSpc>
                <a:spcPct val="100000"/>
              </a:lnSpc>
              <a:spcBef>
                <a:spcPts val="800"/>
              </a:spcBef>
              <a:spcAft>
                <a:spcPts val="800"/>
              </a:spcAft>
              <a:buClr>
                <a:srgbClr val="0A3993"/>
              </a:buClr>
              <a:buSzPts val="1650"/>
              <a:buFont typeface="Arial"/>
              <a:buChar char="▪"/>
              <a:tabLst/>
              <a:defRPr/>
            </a:pPr>
            <a:r>
              <a:rPr kumimoji="0" lang="en-US" sz="1650" b="0" i="0" u="none" strike="noStrike" kern="0" cap="none" spc="0" normalizeH="0" baseline="0" noProof="0" dirty="0">
                <a:ln>
                  <a:noFill/>
                </a:ln>
                <a:solidFill>
                  <a:srgbClr val="000000"/>
                </a:solidFill>
                <a:effectLst/>
                <a:uLnTx/>
                <a:uFillTx/>
                <a:latin typeface="Calibri"/>
                <a:ea typeface="Calibri"/>
                <a:cs typeface="Calibri"/>
                <a:sym typeface="Calibri"/>
              </a:rPr>
              <a:t>Ends with emailed sign-off by State Epidemiologist</a:t>
            </a:r>
            <a:endParaRPr kumimoji="0" sz="165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40" name="Google Shape;540;gbca6048f56_1_137">
            <a:extLst>
              <a:ext uri="{C183D7F6-B498-43B3-948B-1728B52AA6E4}">
                <adec:decorative xmlns:adec="http://schemas.microsoft.com/office/drawing/2017/decorative" val="1"/>
              </a:ext>
            </a:extLst>
          </p:cNvPr>
          <p:cNvSpPr txBox="1"/>
          <p:nvPr/>
        </p:nvSpPr>
        <p:spPr>
          <a:xfrm>
            <a:off x="6072000" y="1535050"/>
            <a:ext cx="5010300" cy="4617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New Process</a:t>
            </a:r>
            <a:endParaRPr kumimoji="0" sz="1400" b="0" i="0" u="none" strike="noStrike" kern="0" cap="none" spc="0" normalizeH="0" baseline="0" noProof="0" dirty="0">
              <a:ln>
                <a:noFill/>
              </a:ln>
              <a:solidFill>
                <a:srgbClr val="F7FDFF"/>
              </a:solidFill>
              <a:effectLst/>
              <a:uLnTx/>
              <a:uFillTx/>
              <a:latin typeface="Calibri"/>
              <a:ea typeface="Calibri"/>
              <a:cs typeface="Calibri"/>
              <a:sym typeface="Calibri"/>
            </a:endParaRPr>
          </a:p>
        </p:txBody>
      </p:sp>
      <p:sp>
        <p:nvSpPr>
          <p:cNvPr id="541" name="Google Shape;541;gbca6048f56_1_137"/>
          <p:cNvSpPr txBox="1"/>
          <p:nvPr/>
        </p:nvSpPr>
        <p:spPr>
          <a:xfrm>
            <a:off x="667975" y="1535050"/>
            <a:ext cx="5010300" cy="4617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2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Current Process</a:t>
            </a:r>
            <a:endParaRPr kumimoji="0" sz="1700" b="0" i="0" u="none" strike="noStrike" kern="0" cap="none" spc="0" normalizeH="0" baseline="0" noProof="0" dirty="0">
              <a:ln>
                <a:noFill/>
              </a:ln>
              <a:solidFill>
                <a:srgbClr val="C9DBFC"/>
              </a:solidFill>
              <a:effectLst/>
              <a:uLnTx/>
              <a:uFillTx/>
              <a:latin typeface="Arial"/>
              <a:ea typeface="Arial"/>
              <a:cs typeface="Arial"/>
              <a:sym typeface="Arial"/>
            </a:endParaRPr>
          </a:p>
        </p:txBody>
      </p:sp>
      <p:sp>
        <p:nvSpPr>
          <p:cNvPr id="542" name="Google Shape;542;gbca6048f56_1_137"/>
          <p:cNvSpPr txBox="1">
            <a:spLocks noGrp="1"/>
          </p:cNvSpPr>
          <p:nvPr>
            <p:ph type="title" idx="4294967295"/>
          </p:nvPr>
        </p:nvSpPr>
        <p:spPr>
          <a:xfrm>
            <a:off x="457200" y="510775"/>
            <a:ext cx="10860300" cy="857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MVPS Portal: Perform Reconciliation </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9"/>
          <p:cNvSpPr txBox="1">
            <a:spLocks noGrp="1"/>
          </p:cNvSpPr>
          <p:nvPr>
            <p:ph type="body" idx="1"/>
          </p:nvPr>
        </p:nvSpPr>
        <p:spPr>
          <a:xfrm>
            <a:off x="609600" y="1338635"/>
            <a:ext cx="10972800" cy="4827387"/>
          </a:xfrm>
          <a:prstGeom prst="rect">
            <a:avLst/>
          </a:prstGeom>
        </p:spPr>
        <p:txBody>
          <a:bodyPr spcFirstLastPara="1" wrap="square" lIns="91425" tIns="45700" rIns="91425" bIns="45700" anchor="t" anchorCtr="0">
            <a:noAutofit/>
          </a:bodyPr>
          <a:lstStyle/>
          <a:p>
            <a:pPr marL="457188" lvl="0" indent="-457188" algn="l" rtl="0">
              <a:spcBef>
                <a:spcPts val="0"/>
              </a:spcBef>
              <a:spcAft>
                <a:spcPts val="0"/>
              </a:spcAft>
              <a:buClr>
                <a:srgbClr val="005DAB"/>
              </a:buClr>
              <a:buSzPts val="2400"/>
              <a:buFont typeface="Calibri"/>
              <a:buChar char="▪"/>
            </a:pPr>
            <a:r>
              <a:rPr lang="en-US" dirty="0"/>
              <a:t>All NNDSS data processed in one place</a:t>
            </a:r>
            <a:endParaRPr dirty="0"/>
          </a:p>
          <a:p>
            <a:pPr marL="457200" lvl="0" indent="0" algn="l" rtl="0">
              <a:spcBef>
                <a:spcPts val="0"/>
              </a:spcBef>
              <a:spcAft>
                <a:spcPts val="0"/>
              </a:spcAft>
              <a:buNone/>
            </a:pPr>
            <a:endParaRPr sz="1500" dirty="0"/>
          </a:p>
          <a:p>
            <a:pPr marL="457188" lvl="0" indent="-457188" algn="l" rtl="0">
              <a:spcBef>
                <a:spcPts val="1000"/>
              </a:spcBef>
              <a:spcAft>
                <a:spcPts val="0"/>
              </a:spcAft>
              <a:buClr>
                <a:srgbClr val="005DAB"/>
              </a:buClr>
              <a:buSzPts val="2400"/>
              <a:buFont typeface="Calibri"/>
              <a:buChar char="▪"/>
            </a:pPr>
            <a:r>
              <a:rPr lang="en-US" dirty="0"/>
              <a:t>Fully automated data processing</a:t>
            </a:r>
            <a:endParaRPr dirty="0"/>
          </a:p>
          <a:p>
            <a:pPr marL="1028700" lvl="1" indent="-349250" algn="l" rtl="0">
              <a:spcBef>
                <a:spcPts val="0"/>
              </a:spcBef>
              <a:spcAft>
                <a:spcPts val="0"/>
              </a:spcAft>
              <a:buClr>
                <a:srgbClr val="005DAB"/>
              </a:buClr>
              <a:buSzPts val="1900"/>
              <a:buChar char="‒"/>
            </a:pPr>
            <a:r>
              <a:rPr lang="en-US" dirty="0"/>
              <a:t>Provides timely, accurate data</a:t>
            </a:r>
            <a:endParaRPr dirty="0"/>
          </a:p>
          <a:p>
            <a:pPr marL="0" lvl="0" indent="0" algn="l" rtl="0">
              <a:spcBef>
                <a:spcPts val="0"/>
              </a:spcBef>
              <a:spcAft>
                <a:spcPts val="0"/>
              </a:spcAft>
              <a:buSzPts val="2667"/>
              <a:buNone/>
            </a:pPr>
            <a:endParaRPr sz="1500" dirty="0"/>
          </a:p>
          <a:p>
            <a:pPr marL="457188" lvl="0" indent="-457188" algn="l" rtl="0">
              <a:spcBef>
                <a:spcPts val="480"/>
              </a:spcBef>
              <a:spcAft>
                <a:spcPts val="0"/>
              </a:spcAft>
              <a:buClr>
                <a:srgbClr val="005DAB"/>
              </a:buClr>
              <a:buSzPts val="2400"/>
              <a:buFont typeface="Calibri"/>
              <a:buChar char="▪"/>
            </a:pPr>
            <a:r>
              <a:rPr lang="en-US" dirty="0"/>
              <a:t>Additional MVPS Portal features for jurisdictions</a:t>
            </a:r>
            <a:endParaRPr dirty="0"/>
          </a:p>
          <a:p>
            <a:pPr marL="1028700" lvl="1" indent="-349250" algn="l" rtl="0">
              <a:spcBef>
                <a:spcPts val="0"/>
              </a:spcBef>
              <a:spcAft>
                <a:spcPts val="0"/>
              </a:spcAft>
              <a:buClr>
                <a:srgbClr val="005DAB"/>
              </a:buClr>
              <a:buSzPts val="1900"/>
              <a:buChar char="‒"/>
            </a:pPr>
            <a:r>
              <a:rPr lang="en-US" dirty="0"/>
              <a:t>Review message-level transactions</a:t>
            </a:r>
            <a:endParaRPr dirty="0"/>
          </a:p>
          <a:p>
            <a:pPr marL="1028700" lvl="1" indent="-349250" algn="l" rtl="0">
              <a:spcBef>
                <a:spcPts val="0"/>
              </a:spcBef>
              <a:spcAft>
                <a:spcPts val="0"/>
              </a:spcAft>
              <a:buClr>
                <a:srgbClr val="005DAB"/>
              </a:buClr>
              <a:buSzPts val="1900"/>
              <a:buChar char="‒"/>
            </a:pPr>
            <a:r>
              <a:rPr lang="en-US" dirty="0"/>
              <a:t>Review of case counts</a:t>
            </a:r>
            <a:endParaRPr dirty="0"/>
          </a:p>
          <a:p>
            <a:pPr marL="1028700" lvl="1" indent="-355600" algn="l" rtl="0">
              <a:spcBef>
                <a:spcPts val="0"/>
              </a:spcBef>
              <a:spcAft>
                <a:spcPts val="0"/>
              </a:spcAft>
              <a:buClr>
                <a:srgbClr val="005DAB"/>
              </a:buClr>
              <a:buSzPts val="2000"/>
              <a:buChar char="‒"/>
            </a:pPr>
            <a:r>
              <a:rPr lang="en-US" dirty="0"/>
              <a:t>Workflow for case notifications requiring verification</a:t>
            </a:r>
            <a:endParaRPr dirty="0"/>
          </a:p>
          <a:p>
            <a:pPr marL="1028700" lvl="1" indent="-355600" algn="l" rtl="0">
              <a:spcBef>
                <a:spcPts val="0"/>
              </a:spcBef>
              <a:spcAft>
                <a:spcPts val="0"/>
              </a:spcAft>
              <a:buClr>
                <a:srgbClr val="005DAB"/>
              </a:buClr>
              <a:buSzPts val="2000"/>
              <a:buChar char="‒"/>
            </a:pPr>
            <a:r>
              <a:rPr lang="en-US" dirty="0"/>
              <a:t>Deletion of cases</a:t>
            </a:r>
            <a:endParaRPr dirty="0"/>
          </a:p>
          <a:p>
            <a:pPr marL="1028700" lvl="1" indent="-355600" algn="l" rtl="0">
              <a:spcBef>
                <a:spcPts val="0"/>
              </a:spcBef>
              <a:spcAft>
                <a:spcPts val="0"/>
              </a:spcAft>
              <a:buClr>
                <a:srgbClr val="005DAB"/>
              </a:buClr>
              <a:buSzPts val="2000"/>
              <a:buChar char="‒"/>
            </a:pPr>
            <a:r>
              <a:rPr lang="en-US" dirty="0"/>
              <a:t>Reconciliation comparisons directly with the NNDSS database and workflow for State Epidemiologist approval of annual data</a:t>
            </a:r>
            <a:endParaRPr dirty="0"/>
          </a:p>
        </p:txBody>
      </p:sp>
      <p:sp>
        <p:nvSpPr>
          <p:cNvPr id="549" name="Google Shape;549;p9"/>
          <p:cNvSpPr txBox="1">
            <a:spLocks noGrp="1"/>
          </p:cNvSpPr>
          <p:nvPr>
            <p:ph type="title" idx="4294967295"/>
          </p:nvPr>
        </p:nvSpPr>
        <p:spPr>
          <a:xfrm>
            <a:off x="457200" y="510775"/>
            <a:ext cx="10860300" cy="857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a:ln>
                  <a:noFill/>
                </a:ln>
                <a:solidFill>
                  <a:srgbClr val="005DAB"/>
                </a:solidFill>
                <a:effectLst/>
                <a:uLnTx/>
                <a:uFillTx/>
                <a:latin typeface="Calibri"/>
                <a:ea typeface="Calibri"/>
                <a:cs typeface="Calibri"/>
                <a:sym typeface="Calibri"/>
              </a:rPr>
              <a:t>Summary of New NNDSS Data Processing Benefits</a:t>
            </a: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05DAB"/>
              </a:solidFill>
              <a:effectLst/>
              <a:uLnTx/>
              <a:uFillTx/>
              <a:latin typeface="Calibri"/>
              <a:ea typeface="Calibri"/>
              <a:cs typeface="Calibri"/>
              <a:sym typeface="Calibri"/>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bc1a2371be_0_0" descr="Contains topics for MVPS Roles, Responsibilities, and Access timeframe for assigning Jurisdictions Data Managers and next steps for Jurisdictions. "/>
          <p:cNvSpPr/>
          <p:nvPr/>
        </p:nvSpPr>
        <p:spPr>
          <a:xfrm>
            <a:off x="0" y="0"/>
            <a:ext cx="12192000" cy="6858000"/>
          </a:xfrm>
          <a:prstGeom prst="rect">
            <a:avLst/>
          </a:prstGeom>
          <a:solidFill>
            <a:srgbClr val="004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56" name="Google Shape;556;gbc1a2371be_0_0" descr="Introduction into MVPS Roles, Responsibilities and Access"/>
          <p:cNvSpPr/>
          <p:nvPr/>
        </p:nvSpPr>
        <p:spPr>
          <a:xfrm>
            <a:off x="0" y="1369100"/>
            <a:ext cx="12192000" cy="1142100"/>
          </a:xfrm>
          <a:prstGeom prst="rect">
            <a:avLst/>
          </a:prstGeom>
          <a:solidFill>
            <a:srgbClr val="0092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57" name="Google Shape;557;gbc1a2371be_0_0"/>
          <p:cNvSpPr txBox="1">
            <a:spLocks noGrp="1"/>
          </p:cNvSpPr>
          <p:nvPr>
            <p:ph type="body" idx="1"/>
          </p:nvPr>
        </p:nvSpPr>
        <p:spPr>
          <a:xfrm>
            <a:off x="609600" y="3071650"/>
            <a:ext cx="10818600" cy="321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67"/>
              <a:buNone/>
            </a:pPr>
            <a:r>
              <a:rPr lang="en-US" sz="2400" b="1" dirty="0">
                <a:solidFill>
                  <a:srgbClr val="FFFFFF"/>
                </a:solidFill>
              </a:rPr>
              <a:t>Topics:</a:t>
            </a:r>
            <a:endParaRPr sz="2400" b="1" dirty="0">
              <a:solidFill>
                <a:srgbClr val="FFFFFF"/>
              </a:solidFill>
            </a:endParaRPr>
          </a:p>
          <a:p>
            <a:pPr marL="914400" lvl="0" indent="-447675" algn="l" rtl="0">
              <a:spcBef>
                <a:spcPts val="1000"/>
              </a:spcBef>
              <a:spcAft>
                <a:spcPts val="0"/>
              </a:spcAft>
              <a:buClr>
                <a:srgbClr val="009283"/>
              </a:buClr>
              <a:buSzPts val="2400"/>
              <a:buFont typeface="Calibri"/>
              <a:buChar char="▪"/>
            </a:pPr>
            <a:r>
              <a:rPr lang="en-US" sz="2400" dirty="0">
                <a:solidFill>
                  <a:srgbClr val="FFFFFF"/>
                </a:solidFill>
              </a:rPr>
              <a:t>MVPS Security</a:t>
            </a:r>
            <a:endParaRPr sz="2400" dirty="0">
              <a:solidFill>
                <a:srgbClr val="FFFFFF"/>
              </a:solidFill>
            </a:endParaRPr>
          </a:p>
          <a:p>
            <a:pPr marL="914400" lvl="0" indent="-447675" algn="l" rtl="0">
              <a:spcBef>
                <a:spcPts val="1000"/>
              </a:spcBef>
              <a:spcAft>
                <a:spcPts val="0"/>
              </a:spcAft>
              <a:buClr>
                <a:srgbClr val="009283"/>
              </a:buClr>
              <a:buSzPts val="2400"/>
              <a:buFont typeface="Calibri"/>
              <a:buChar char="▪"/>
            </a:pPr>
            <a:r>
              <a:rPr lang="en-US" sz="2400" dirty="0">
                <a:solidFill>
                  <a:srgbClr val="FFFFFF"/>
                </a:solidFill>
              </a:rPr>
              <a:t>MVPS Roles &amp; Responsibilities</a:t>
            </a:r>
            <a:endParaRPr sz="2400" dirty="0">
              <a:solidFill>
                <a:srgbClr val="FFFFFF"/>
              </a:solidFill>
            </a:endParaRPr>
          </a:p>
          <a:p>
            <a:pPr marL="914400" lvl="0" indent="-447675" algn="l" rtl="0">
              <a:spcBef>
                <a:spcPts val="1000"/>
              </a:spcBef>
              <a:spcAft>
                <a:spcPts val="0"/>
              </a:spcAft>
              <a:buClr>
                <a:srgbClr val="009283"/>
              </a:buClr>
              <a:buSzPts val="2400"/>
              <a:buFont typeface="Calibri"/>
              <a:buChar char="▪"/>
            </a:pPr>
            <a:r>
              <a:rPr lang="en-US" sz="2400" dirty="0">
                <a:solidFill>
                  <a:srgbClr val="FFFFFF"/>
                </a:solidFill>
              </a:rPr>
              <a:t>Timeframe for Assigning Jurisdiction Data Managers</a:t>
            </a:r>
            <a:endParaRPr sz="2400" dirty="0">
              <a:solidFill>
                <a:srgbClr val="FFFFFF"/>
              </a:solidFill>
            </a:endParaRPr>
          </a:p>
          <a:p>
            <a:pPr marL="914400" lvl="0" indent="-447675" algn="l" rtl="0">
              <a:spcBef>
                <a:spcPts val="1000"/>
              </a:spcBef>
              <a:spcAft>
                <a:spcPts val="0"/>
              </a:spcAft>
              <a:buClr>
                <a:srgbClr val="009283"/>
              </a:buClr>
              <a:buSzPts val="2400"/>
              <a:buFont typeface="Calibri"/>
              <a:buChar char="▪"/>
            </a:pPr>
            <a:r>
              <a:rPr lang="en-US" sz="2400" dirty="0">
                <a:solidFill>
                  <a:srgbClr val="FFFFFF"/>
                </a:solidFill>
              </a:rPr>
              <a:t>Next Steps for Jurisdictions</a:t>
            </a:r>
            <a:endParaRPr sz="2400" dirty="0">
              <a:solidFill>
                <a:srgbClr val="FFFFFF"/>
              </a:solidFill>
            </a:endParaRPr>
          </a:p>
          <a:p>
            <a:pPr marL="0" lvl="0" indent="0" algn="l" rtl="0">
              <a:lnSpc>
                <a:spcPct val="100000"/>
              </a:lnSpc>
              <a:spcBef>
                <a:spcPts val="1000"/>
              </a:spcBef>
              <a:spcAft>
                <a:spcPts val="0"/>
              </a:spcAft>
              <a:buNone/>
            </a:pPr>
            <a:endParaRPr sz="2400" dirty="0">
              <a:solidFill>
                <a:srgbClr val="FFFFFF"/>
              </a:solidFill>
            </a:endParaRPr>
          </a:p>
          <a:p>
            <a:pPr marL="0" lvl="0" indent="0" algn="l" rtl="0">
              <a:lnSpc>
                <a:spcPct val="100000"/>
              </a:lnSpc>
              <a:spcBef>
                <a:spcPts val="1000"/>
              </a:spcBef>
              <a:spcAft>
                <a:spcPts val="0"/>
              </a:spcAft>
              <a:buNone/>
            </a:pPr>
            <a:endParaRPr sz="2400" dirty="0">
              <a:solidFill>
                <a:srgbClr val="FFFFFF"/>
              </a:solidFill>
            </a:endParaRPr>
          </a:p>
        </p:txBody>
      </p:sp>
      <p:sp>
        <p:nvSpPr>
          <p:cNvPr id="558" name="Google Shape;558;gbc1a2371be_0_0"/>
          <p:cNvSpPr txBox="1">
            <a:spLocks noGrp="1"/>
          </p:cNvSpPr>
          <p:nvPr>
            <p:ph type="title" idx="4294967295"/>
          </p:nvPr>
        </p:nvSpPr>
        <p:spPr>
          <a:xfrm>
            <a:off x="457750" y="1653775"/>
            <a:ext cx="10970400" cy="857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FFFFFF"/>
                </a:solidFill>
                <a:effectLst/>
                <a:uLnTx/>
                <a:uFillTx/>
                <a:latin typeface="Calibri"/>
                <a:ea typeface="Calibri"/>
                <a:cs typeface="Calibri"/>
                <a:sym typeface="Calibri"/>
              </a:rPr>
              <a:t>Part 3: MVPS Roles, Responsibilities &amp; Access</a:t>
            </a: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endParaRPr kumimoji="0" lang="en-US" sz="33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endParaRPr kumimoji="0" lang="en-US" sz="33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bc1a2371be_0_13" descr="MVPS Security. Explanation of accessing the MVPS Portal. All jurisdictions must go through two stages of security. "/>
          <p:cNvSpPr/>
          <p:nvPr/>
        </p:nvSpPr>
        <p:spPr>
          <a:xfrm>
            <a:off x="219800" y="335925"/>
            <a:ext cx="11781900" cy="2062200"/>
          </a:xfrm>
          <a:prstGeom prst="roundRect">
            <a:avLst>
              <a:gd name="adj" fmla="val 16667"/>
            </a:avLst>
          </a:prstGeom>
          <a:solidFill>
            <a:srgbClr val="F0F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CFE2F3"/>
              </a:solidFill>
              <a:effectLst/>
              <a:uLnTx/>
              <a:uFillTx/>
              <a:latin typeface="Arial"/>
              <a:ea typeface="Arial"/>
              <a:cs typeface="Arial"/>
              <a:sym typeface="Arial"/>
            </a:endParaRPr>
          </a:p>
        </p:txBody>
      </p:sp>
      <p:sp>
        <p:nvSpPr>
          <p:cNvPr id="564" name="Google Shape;564;gbc1a2371be_0_13"/>
          <p:cNvSpPr txBox="1">
            <a:spLocks noGrp="1"/>
          </p:cNvSpPr>
          <p:nvPr>
            <p:ph type="body" idx="1"/>
          </p:nvPr>
        </p:nvSpPr>
        <p:spPr>
          <a:xfrm>
            <a:off x="680475" y="2398125"/>
            <a:ext cx="10271700" cy="381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2667"/>
              <a:buNone/>
            </a:pPr>
            <a:endParaRPr sz="2400" dirty="0">
              <a:solidFill>
                <a:schemeClr val="accent6"/>
              </a:solidFill>
            </a:endParaRPr>
          </a:p>
          <a:p>
            <a:pPr marL="457200" lvl="0" indent="-355600" algn="l" rtl="0">
              <a:lnSpc>
                <a:spcPct val="100000"/>
              </a:lnSpc>
              <a:spcBef>
                <a:spcPts val="600"/>
              </a:spcBef>
              <a:spcAft>
                <a:spcPts val="0"/>
              </a:spcAft>
              <a:buClr>
                <a:srgbClr val="005DAB"/>
              </a:buClr>
              <a:buSzPts val="2000"/>
              <a:buFont typeface="Calibri"/>
              <a:buChar char="▪"/>
            </a:pPr>
            <a:r>
              <a:rPr lang="en-US" sz="2400" b="1" i="1" dirty="0"/>
              <a:t>Stage 1 - Authentication</a:t>
            </a:r>
            <a:r>
              <a:rPr lang="en-US" sz="2400" dirty="0"/>
              <a:t> via CDC Secure Access Management System (SAMS) </a:t>
            </a:r>
            <a:endParaRPr sz="2400" dirty="0"/>
          </a:p>
          <a:p>
            <a:pPr marL="914400" lvl="1" indent="-355600" algn="l" rtl="0">
              <a:spcBef>
                <a:spcPts val="1000"/>
              </a:spcBef>
              <a:spcAft>
                <a:spcPts val="0"/>
              </a:spcAft>
              <a:buClr>
                <a:srgbClr val="005DAB"/>
              </a:buClr>
              <a:buSzPts val="2000"/>
              <a:buFont typeface="Calibri"/>
              <a:buChar char="‒"/>
            </a:pPr>
            <a:r>
              <a:rPr lang="en-US" sz="2000" dirty="0"/>
              <a:t>SAMS is a CDC system used to validate and authenticate users for access to CDC systems, including MVPS</a:t>
            </a:r>
            <a:endParaRPr sz="2000" dirty="0"/>
          </a:p>
          <a:p>
            <a:pPr marL="914400" lvl="1" indent="-355600" algn="l" rtl="0">
              <a:lnSpc>
                <a:spcPct val="100000"/>
              </a:lnSpc>
              <a:spcBef>
                <a:spcPts val="1800"/>
              </a:spcBef>
              <a:spcAft>
                <a:spcPts val="0"/>
              </a:spcAft>
              <a:buClr>
                <a:srgbClr val="005DAB"/>
              </a:buClr>
              <a:buSzPts val="2000"/>
              <a:buFont typeface="Calibri"/>
              <a:buChar char="‒"/>
            </a:pPr>
            <a:r>
              <a:rPr lang="en-US" sz="2000" b="1" dirty="0">
                <a:solidFill>
                  <a:srgbClr val="FF0000"/>
                </a:solidFill>
              </a:rPr>
              <a:t>SAMS Level 2 access is required</a:t>
            </a:r>
            <a:endParaRPr sz="2000" b="1" dirty="0">
              <a:solidFill>
                <a:srgbClr val="FF0000"/>
              </a:solidFill>
            </a:endParaRPr>
          </a:p>
          <a:p>
            <a:pPr marL="457200" lvl="0" indent="-355600" algn="l" rtl="0">
              <a:lnSpc>
                <a:spcPct val="100000"/>
              </a:lnSpc>
              <a:spcBef>
                <a:spcPts val="2000"/>
              </a:spcBef>
              <a:spcAft>
                <a:spcPts val="0"/>
              </a:spcAft>
              <a:buClr>
                <a:srgbClr val="005DAB"/>
              </a:buClr>
              <a:buSzPts val="2000"/>
              <a:buFont typeface="Calibri"/>
              <a:buChar char="▪"/>
            </a:pPr>
            <a:r>
              <a:rPr lang="en-US" sz="2400" b="1" i="1" dirty="0"/>
              <a:t>Stage 2 - Authorization</a:t>
            </a:r>
            <a:r>
              <a:rPr lang="en-US" sz="2400" dirty="0"/>
              <a:t> for the MVPS Application </a:t>
            </a:r>
            <a:endParaRPr sz="2400" dirty="0"/>
          </a:p>
          <a:p>
            <a:pPr marL="914400" lvl="1" indent="-355600" algn="l" rtl="0">
              <a:lnSpc>
                <a:spcPct val="100000"/>
              </a:lnSpc>
              <a:spcBef>
                <a:spcPts val="2000"/>
              </a:spcBef>
              <a:spcAft>
                <a:spcPts val="0"/>
              </a:spcAft>
              <a:buClr>
                <a:srgbClr val="005DAB"/>
              </a:buClr>
              <a:buSzPts val="2000"/>
              <a:buFont typeface="Calibri"/>
              <a:buChar char="‒"/>
            </a:pPr>
            <a:r>
              <a:rPr lang="en-US" sz="2000" dirty="0"/>
              <a:t>The MVPS application is assigned as a link in SAMS (under ‘Applications’) </a:t>
            </a:r>
            <a:endParaRPr dirty="0"/>
          </a:p>
        </p:txBody>
      </p:sp>
      <p:sp>
        <p:nvSpPr>
          <p:cNvPr id="565" name="Google Shape;565;gbc1a2371be_0_13"/>
          <p:cNvSpPr txBox="1"/>
          <p:nvPr/>
        </p:nvSpPr>
        <p:spPr>
          <a:xfrm>
            <a:off x="903150" y="1063425"/>
            <a:ext cx="10852500" cy="1334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2667"/>
              <a:buFont typeface="Arial"/>
              <a:buNone/>
              <a:tabLst/>
              <a:defRPr/>
            </a:pPr>
            <a:r>
              <a:rPr lang="en-US" sz="2400" kern="0" dirty="0">
                <a:solidFill>
                  <a:srgbClr val="002060"/>
                </a:solidFill>
                <a:latin typeface="Calibri"/>
                <a:ea typeface="Calibri"/>
                <a:cs typeface="Calibri"/>
                <a:sym typeface="Calibri"/>
              </a:rPr>
              <a:t>T</a:t>
            </a:r>
            <a:r>
              <a:rPr kumimoji="0" lang="en-US" sz="2400" b="0" i="0" u="none" strike="noStrike" kern="0" cap="none" spc="0" normalizeH="0" baseline="0" noProof="0" dirty="0">
                <a:ln>
                  <a:noFill/>
                </a:ln>
                <a:solidFill>
                  <a:srgbClr val="002060"/>
                </a:solidFill>
                <a:effectLst/>
                <a:uLnTx/>
                <a:uFillTx/>
                <a:latin typeface="Calibri"/>
                <a:ea typeface="Calibri"/>
                <a:cs typeface="Calibri"/>
                <a:sym typeface="Calibri"/>
              </a:rPr>
              <a:t>o access the MVPS Portal, all jurisdiction users must go through </a:t>
            </a:r>
            <a:br>
              <a:rPr kumimoji="0" lang="en-US" sz="2400" b="0" i="0" u="none" strike="noStrike" kern="0" cap="none" spc="0" normalizeH="0" baseline="0" noProof="0" dirty="0">
                <a:ln>
                  <a:noFill/>
                </a:ln>
                <a:solidFill>
                  <a:srgbClr val="002060"/>
                </a:solidFill>
                <a:effectLst/>
                <a:uLnTx/>
                <a:uFillTx/>
                <a:latin typeface="Calibri"/>
                <a:ea typeface="Calibri"/>
                <a:cs typeface="Calibri"/>
                <a:sym typeface="Calibri"/>
              </a:rPr>
            </a:br>
            <a:r>
              <a:rPr kumimoji="0" lang="en-US" sz="2400" b="0" i="0" u="none" strike="noStrike" kern="0" cap="none" spc="0" normalizeH="0" baseline="0" noProof="0" dirty="0">
                <a:ln>
                  <a:noFill/>
                </a:ln>
                <a:solidFill>
                  <a:srgbClr val="002060"/>
                </a:solidFill>
                <a:effectLst/>
                <a:uLnTx/>
                <a:uFillTx/>
                <a:latin typeface="Calibri"/>
                <a:ea typeface="Calibri"/>
                <a:cs typeface="Calibri"/>
                <a:sym typeface="Calibri"/>
              </a:rPr>
              <a:t>two stages of security:</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66" name="Google Shape;566;gbc1a2371be_0_13"/>
          <p:cNvSpPr txBox="1">
            <a:spLocks noGrp="1"/>
          </p:cNvSpPr>
          <p:nvPr>
            <p:ph type="title" idx="4294967295"/>
          </p:nvPr>
        </p:nvSpPr>
        <p:spPr>
          <a:xfrm>
            <a:off x="457200" y="335925"/>
            <a:ext cx="11297700" cy="727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MVPS Security</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bc1a2371be_0_47"/>
          <p:cNvSpPr/>
          <p:nvPr/>
        </p:nvSpPr>
        <p:spPr>
          <a:xfrm>
            <a:off x="658813" y="6057612"/>
            <a:ext cx="11142300" cy="648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1"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1800" b="0" i="0" u="none" strike="noStrike" kern="0" cap="none" spc="0" normalizeH="0" baseline="0" noProof="0" dirty="0">
                <a:ln>
                  <a:noFill/>
                </a:ln>
                <a:solidFill>
                  <a:srgbClr val="FF0000"/>
                </a:solidFill>
                <a:effectLst/>
                <a:uLnTx/>
                <a:uFillTx/>
                <a:latin typeface="Calibri"/>
                <a:ea typeface="Calibri"/>
                <a:cs typeface="Calibri"/>
                <a:sym typeface="Calibri"/>
              </a:rPr>
              <a:t>The Jurisdiction Data Manager will be the person who </a:t>
            </a:r>
            <a:r>
              <a:rPr kumimoji="0" lang="en-US" sz="1800" b="1" i="0" u="none" strike="noStrike" kern="0" cap="none" spc="0" normalizeH="0" baseline="0" noProof="0" dirty="0">
                <a:ln>
                  <a:noFill/>
                </a:ln>
                <a:solidFill>
                  <a:srgbClr val="FF0000"/>
                </a:solidFill>
                <a:effectLst/>
                <a:uLnTx/>
                <a:uFillTx/>
                <a:latin typeface="Calibri"/>
                <a:ea typeface="Calibri"/>
                <a:cs typeface="Calibri"/>
                <a:sym typeface="Calibri"/>
              </a:rPr>
              <a:t>implements</a:t>
            </a:r>
            <a:r>
              <a:rPr kumimoji="0" lang="en-US" sz="1800" b="0" i="0" u="none" strike="noStrike" kern="0" cap="none" spc="0" normalizeH="0" baseline="0" noProof="0" dirty="0">
                <a:ln>
                  <a:noFill/>
                </a:ln>
                <a:solidFill>
                  <a:srgbClr val="FF0000"/>
                </a:solidFill>
                <a:effectLst/>
                <a:uLnTx/>
                <a:uFillTx/>
                <a:latin typeface="Calibri"/>
                <a:ea typeface="Calibri"/>
                <a:cs typeface="Calibri"/>
                <a:sym typeface="Calibri"/>
              </a:rPr>
              <a:t> the activities listed above and does not need to be the person in the jurisdiction who approves access and permissions.</a:t>
            </a:r>
            <a:endParaRPr kumimoji="0" sz="1800" b="0" i="0" u="none" strike="noStrike" kern="0" cap="none" spc="0" normalizeH="0" baseline="0" noProof="0" dirty="0">
              <a:ln>
                <a:noFill/>
              </a:ln>
              <a:solidFill>
                <a:srgbClr val="FF0000"/>
              </a:solidFill>
              <a:effectLst/>
              <a:uLnTx/>
              <a:uFillTx/>
              <a:latin typeface="Calibri"/>
              <a:ea typeface="Calibri"/>
              <a:cs typeface="Calibri"/>
              <a:sym typeface="Calibri"/>
            </a:endParaRPr>
          </a:p>
        </p:txBody>
      </p:sp>
      <p:graphicFrame>
        <p:nvGraphicFramePr>
          <p:cNvPr id="573" name="Google Shape;573;gbc1a2371be_0_47"/>
          <p:cNvGraphicFramePr/>
          <p:nvPr>
            <p:extLst>
              <p:ext uri="{D42A27DB-BD31-4B8C-83A1-F6EECF244321}">
                <p14:modId xmlns:p14="http://schemas.microsoft.com/office/powerpoint/2010/main" val="3912810729"/>
              </p:ext>
            </p:extLst>
          </p:nvPr>
        </p:nvGraphicFramePr>
        <p:xfrm>
          <a:off x="658813" y="1145754"/>
          <a:ext cx="10795950" cy="4891980"/>
        </p:xfrm>
        <a:graphic>
          <a:graphicData uri="http://schemas.openxmlformats.org/drawingml/2006/table">
            <a:tbl>
              <a:tblPr firstRow="1">
                <a:noFill/>
              </a:tblPr>
              <a:tblGrid>
                <a:gridCol w="3615100">
                  <a:extLst>
                    <a:ext uri="{9D8B030D-6E8A-4147-A177-3AD203B41FA5}">
                      <a16:colId xmlns:a16="http://schemas.microsoft.com/office/drawing/2014/main" val="20000"/>
                    </a:ext>
                  </a:extLst>
                </a:gridCol>
                <a:gridCol w="3590425">
                  <a:extLst>
                    <a:ext uri="{9D8B030D-6E8A-4147-A177-3AD203B41FA5}">
                      <a16:colId xmlns:a16="http://schemas.microsoft.com/office/drawing/2014/main" val="20001"/>
                    </a:ext>
                  </a:extLst>
                </a:gridCol>
                <a:gridCol w="3590425">
                  <a:extLst>
                    <a:ext uri="{9D8B030D-6E8A-4147-A177-3AD203B41FA5}">
                      <a16:colId xmlns:a16="http://schemas.microsoft.com/office/drawing/2014/main" val="20002"/>
                    </a:ext>
                  </a:extLst>
                </a:gridCol>
              </a:tblGrid>
              <a:tr h="659025">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chemeClr val="lt2"/>
                          </a:solidFill>
                        </a:rPr>
                        <a:t>MVPS Jurisdiction </a:t>
                      </a:r>
                      <a:endParaRPr sz="1900" b="1" u="none" strike="noStrike" cap="none" dirty="0">
                        <a:solidFill>
                          <a:schemeClr val="lt2"/>
                        </a:solidFill>
                      </a:endParaRPr>
                    </a:p>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chemeClr val="lt2"/>
                          </a:solidFill>
                        </a:rPr>
                        <a:t>Data Managers</a:t>
                      </a:r>
                      <a:r>
                        <a:rPr lang="en-US" sz="1900" b="1" i="0" u="none" strike="noStrike" cap="none" dirty="0">
                          <a:solidFill>
                            <a:schemeClr val="lt2"/>
                          </a:solidFill>
                          <a:latin typeface="+mn-lt"/>
                          <a:ea typeface="+mn-ea"/>
                          <a:cs typeface="+mn-cs"/>
                          <a:sym typeface="Arial"/>
                        </a:rPr>
                        <a:t>*</a:t>
                      </a:r>
                      <a:endParaRPr sz="1900" b="1" i="0" u="none" strike="noStrike" cap="none" dirty="0">
                        <a:solidFill>
                          <a:schemeClr val="lt2"/>
                        </a:solidFill>
                        <a:latin typeface="+mn-lt"/>
                        <a:ea typeface="+mn-ea"/>
                        <a:cs typeface="+mn-cs"/>
                        <a:sym typeface="Arial"/>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05DAB"/>
                    </a:solidFill>
                  </a:tcPr>
                </a:tc>
                <a:tc>
                  <a:txBody>
                    <a:bodyPr/>
                    <a:lstStyle/>
                    <a:p>
                      <a:pPr marL="0" marR="0" lvl="0" indent="0" algn="ctr" rtl="0">
                        <a:lnSpc>
                          <a:spcPct val="100000"/>
                        </a:lnSpc>
                        <a:spcBef>
                          <a:spcPts val="0"/>
                        </a:spcBef>
                        <a:spcAft>
                          <a:spcPts val="0"/>
                        </a:spcAft>
                        <a:buClr>
                          <a:srgbClr val="000000"/>
                        </a:buClr>
                        <a:buSzPts val="1900"/>
                        <a:buFont typeface="Arial"/>
                        <a:buNone/>
                      </a:pPr>
                      <a:endParaRPr sz="1900" b="1" u="none" strike="noStrike" cap="none" dirty="0">
                        <a:solidFill>
                          <a:schemeClr val="lt2"/>
                        </a:solidFill>
                      </a:endParaRPr>
                    </a:p>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chemeClr val="lt2"/>
                          </a:solidFill>
                        </a:rPr>
                        <a:t>MVPS Jurisdiction User</a:t>
                      </a:r>
                      <a:endParaRPr sz="1900" b="1" u="none" strike="noStrike" cap="none" dirty="0">
                        <a:solidFill>
                          <a:schemeClr val="lt2"/>
                        </a:solidFill>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05DAB"/>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chemeClr val="lt2"/>
                          </a:solidFill>
                        </a:rPr>
                        <a:t>State Epidemiologist </a:t>
                      </a:r>
                      <a:endParaRPr sz="1900" b="1" u="none" strike="noStrike" cap="none" dirty="0">
                        <a:solidFill>
                          <a:schemeClr val="lt2"/>
                        </a:solidFill>
                      </a:endParaRPr>
                    </a:p>
                    <a:p>
                      <a:pPr marL="0" marR="0" lvl="0" indent="0" algn="ctr" rtl="0">
                        <a:lnSpc>
                          <a:spcPct val="100000"/>
                        </a:lnSpc>
                        <a:spcBef>
                          <a:spcPts val="0"/>
                        </a:spcBef>
                        <a:spcAft>
                          <a:spcPts val="0"/>
                        </a:spcAft>
                        <a:buClr>
                          <a:srgbClr val="000000"/>
                        </a:buClr>
                        <a:buSzPts val="1900"/>
                        <a:buFont typeface="Arial"/>
                        <a:buNone/>
                      </a:pPr>
                      <a:r>
                        <a:rPr lang="en-US" sz="1900" b="1" u="none" strike="noStrike" cap="none" dirty="0">
                          <a:solidFill>
                            <a:schemeClr val="lt2"/>
                          </a:solidFill>
                        </a:rPr>
                        <a:t>or Designee</a:t>
                      </a:r>
                      <a:endParaRPr sz="1900" b="1" u="none" strike="noStrike" cap="none" dirty="0">
                        <a:solidFill>
                          <a:schemeClr val="lt2"/>
                        </a:solidFill>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05DAB"/>
                    </a:solidFill>
                  </a:tcPr>
                </a:tc>
                <a:extLst>
                  <a:ext uri="{0D108BD9-81ED-4DB2-BD59-A6C34878D82A}">
                    <a16:rowId xmlns:a16="http://schemas.microsoft.com/office/drawing/2014/main" val="10000"/>
                  </a:ext>
                </a:extLst>
              </a:tr>
              <a:tr h="3947125">
                <a:tc>
                  <a:txBody>
                    <a:bodyPr/>
                    <a:lstStyle/>
                    <a:p>
                      <a:pPr marL="285750" marR="0" lvl="0" indent="-228600" algn="l" rtl="0">
                        <a:lnSpc>
                          <a:spcPct val="100000"/>
                        </a:lnSpc>
                        <a:spcBef>
                          <a:spcPts val="0"/>
                        </a:spcBef>
                        <a:spcAft>
                          <a:spcPts val="0"/>
                        </a:spcAft>
                        <a:buClr>
                          <a:srgbClr val="000000"/>
                        </a:buClr>
                        <a:buSzPts val="1200"/>
                        <a:buFont typeface="Calibri"/>
                        <a:buChar char="■"/>
                      </a:pPr>
                      <a:r>
                        <a:rPr lang="en-US" sz="1800" u="none" strike="noStrike" cap="none" dirty="0">
                          <a:latin typeface="Calibri"/>
                          <a:ea typeface="Calibri"/>
                          <a:cs typeface="Calibri"/>
                          <a:sym typeface="Calibri"/>
                        </a:rPr>
                        <a:t>Assigned to all conditions; may manage different sets of conditions (e.g., STD)</a:t>
                      </a:r>
                      <a:endParaRPr sz="1800" u="none" strike="noStrike" cap="none" dirty="0">
                        <a:latin typeface="Calibri"/>
                        <a:ea typeface="Calibri"/>
                        <a:cs typeface="Calibri"/>
                        <a:sym typeface="Calibri"/>
                      </a:endParaRPr>
                    </a:p>
                    <a:p>
                      <a:pPr marL="285750" marR="0" lvl="0" indent="-228600" algn="l" rtl="0">
                        <a:lnSpc>
                          <a:spcPct val="100000"/>
                        </a:lnSpc>
                        <a:spcBef>
                          <a:spcPts val="1000"/>
                        </a:spcBef>
                        <a:spcAft>
                          <a:spcPts val="0"/>
                        </a:spcAft>
                        <a:buClr>
                          <a:srgbClr val="000000"/>
                        </a:buClr>
                        <a:buSzPts val="1200"/>
                        <a:buFont typeface="Calibri"/>
                        <a:buChar char="■"/>
                      </a:pPr>
                      <a:r>
                        <a:rPr lang="en-US" sz="1800" u="none" strike="noStrike" cap="none" dirty="0">
                          <a:latin typeface="Calibri"/>
                          <a:ea typeface="Calibri"/>
                          <a:cs typeface="Calibri"/>
                          <a:sym typeface="Calibri"/>
                        </a:rPr>
                        <a:t>Will have permissions for new functionality, such as “</a:t>
                      </a:r>
                      <a:r>
                        <a:rPr lang="en-US" sz="1800"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case delete” and “low incidence case verification”</a:t>
                      </a:r>
                      <a:r>
                        <a:rPr lang="en-US" sz="1800" u="none" strike="noStrike" cap="none" dirty="0">
                          <a:latin typeface="Calibri"/>
                          <a:ea typeface="Calibri"/>
                          <a:cs typeface="Calibri"/>
                          <a:sym typeface="Calibri"/>
                        </a:rPr>
                        <a:t> </a:t>
                      </a:r>
                    </a:p>
                    <a:p>
                      <a:pPr marL="285750" marR="0" lvl="0" indent="-228600" algn="l" rtl="0">
                        <a:lnSpc>
                          <a:spcPct val="100000"/>
                        </a:lnSpc>
                        <a:spcBef>
                          <a:spcPts val="1000"/>
                        </a:spcBef>
                        <a:spcAft>
                          <a:spcPts val="0"/>
                        </a:spcAft>
                        <a:buClr>
                          <a:srgbClr val="000000"/>
                        </a:buClr>
                        <a:buSzPts val="1200"/>
                        <a:buFont typeface="Calibri"/>
                        <a:buChar char="■"/>
                      </a:pPr>
                      <a:r>
                        <a:rPr lang="en-US" sz="1800" u="none" strike="noStrike" cap="none" dirty="0">
                          <a:latin typeface="Calibri"/>
                          <a:ea typeface="Calibri"/>
                          <a:cs typeface="Calibri"/>
                          <a:sym typeface="Calibri"/>
                        </a:rPr>
                        <a:t>Works with CDC to set up new users</a:t>
                      </a:r>
                    </a:p>
                    <a:p>
                      <a:pPr marL="285750" marR="0" lvl="0" indent="-228600" algn="l" rtl="0">
                        <a:lnSpc>
                          <a:spcPct val="100000"/>
                        </a:lnSpc>
                        <a:spcBef>
                          <a:spcPts val="1000"/>
                        </a:spcBef>
                        <a:spcAft>
                          <a:spcPts val="0"/>
                        </a:spcAft>
                        <a:buClr>
                          <a:srgbClr val="000000"/>
                        </a:buClr>
                        <a:buSzPts val="1200"/>
                        <a:buFont typeface="Calibri"/>
                        <a:buChar char="■"/>
                      </a:pPr>
                      <a:r>
                        <a:rPr lang="en-US" sz="1800" u="none" strike="noStrike" cap="none" dirty="0">
                          <a:latin typeface="Calibri"/>
                          <a:ea typeface="Calibri"/>
                          <a:cs typeface="Calibri"/>
                          <a:sym typeface="Calibri"/>
                        </a:rPr>
                        <a:t>Adds or edits jurisdiction user access to conditions and permissions for additional functionality</a:t>
                      </a:r>
                      <a:endParaRPr sz="1800" u="none" strike="noStrike" cap="none" dirty="0">
                        <a:latin typeface="Calibri"/>
                        <a:ea typeface="Calibri"/>
                        <a:cs typeface="Calibri"/>
                        <a:sym typeface="Calibri"/>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9FC5E8">
                        <a:alpha val="64705"/>
                      </a:srgbClr>
                    </a:solidFill>
                  </a:tcPr>
                </a:tc>
                <a:tc>
                  <a:txBody>
                    <a:bodyPr/>
                    <a:lstStyle/>
                    <a:p>
                      <a:pPr marL="285750" marR="0" lvl="0" indent="-228600" algn="l" rtl="0">
                        <a:lnSpc>
                          <a:spcPct val="100000"/>
                        </a:lnSpc>
                        <a:spcBef>
                          <a:spcPts val="0"/>
                        </a:spcBef>
                        <a:spcAft>
                          <a:spcPts val="0"/>
                        </a:spcAft>
                        <a:buClr>
                          <a:srgbClr val="000000"/>
                        </a:buClr>
                        <a:buSzPts val="1200"/>
                        <a:buFont typeface="Calibri"/>
                        <a:buChar char="■"/>
                      </a:pPr>
                      <a:r>
                        <a:rPr lang="en-US" sz="1800" u="none" strike="noStrike" cap="none" dirty="0">
                          <a:latin typeface="Calibri"/>
                          <a:ea typeface="Calibri"/>
                          <a:cs typeface="Calibri"/>
                          <a:sym typeface="Calibri"/>
                        </a:rPr>
                        <a:t>Accesses data for one or more conditions through the MVPS Portal</a:t>
                      </a:r>
                      <a:endParaRPr sz="1800" u="none" strike="noStrike" cap="none" dirty="0">
                        <a:latin typeface="Calibri"/>
                        <a:ea typeface="Calibri"/>
                        <a:cs typeface="Calibri"/>
                        <a:sym typeface="Calibri"/>
                      </a:endParaRPr>
                    </a:p>
                    <a:p>
                      <a:pPr marL="285750" marR="0" lvl="0" indent="-228600" algn="l" rtl="0">
                        <a:lnSpc>
                          <a:spcPct val="100000"/>
                        </a:lnSpc>
                        <a:spcBef>
                          <a:spcPts val="1000"/>
                        </a:spcBef>
                        <a:spcAft>
                          <a:spcPts val="0"/>
                        </a:spcAft>
                        <a:buClr>
                          <a:srgbClr val="000000"/>
                        </a:buClr>
                        <a:buSzPts val="1200"/>
                        <a:buFont typeface="Calibri"/>
                        <a:buChar char="■"/>
                      </a:pPr>
                      <a:r>
                        <a:rPr lang="en-US" sz="1800" u="none" strike="noStrike" cap="none" dirty="0">
                          <a:latin typeface="Calibri"/>
                          <a:ea typeface="Calibri"/>
                          <a:cs typeface="Calibri"/>
                          <a:sym typeface="Calibri"/>
                        </a:rPr>
                        <a:t>Receives permissions to additional functions in MVPS as assigned by the MVPS Jurisdiction Data Manager </a:t>
                      </a:r>
                      <a:endParaRPr sz="1800" u="none" strike="noStrike" cap="none" dirty="0">
                        <a:latin typeface="Calibri"/>
                        <a:ea typeface="Calibri"/>
                        <a:cs typeface="Calibri"/>
                        <a:sym typeface="Calibri"/>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9FC5E8">
                        <a:alpha val="45098"/>
                      </a:srgbClr>
                    </a:solidFill>
                  </a:tcPr>
                </a:tc>
                <a:tc>
                  <a:txBody>
                    <a:bodyPr/>
                    <a:lstStyle/>
                    <a:p>
                      <a:pPr marL="457200" marR="0" lvl="0" indent="-304800" algn="l" rtl="0">
                        <a:lnSpc>
                          <a:spcPct val="100000"/>
                        </a:lnSpc>
                        <a:spcBef>
                          <a:spcPts val="0"/>
                        </a:spcBef>
                        <a:spcAft>
                          <a:spcPts val="0"/>
                        </a:spcAft>
                        <a:buClr>
                          <a:srgbClr val="000000"/>
                        </a:buClr>
                        <a:buSzPts val="1200"/>
                        <a:buFont typeface="Calibri"/>
                        <a:buChar char="■"/>
                      </a:pPr>
                      <a:r>
                        <a:rPr lang="en-US" sz="1800" u="none" strike="noStrike" cap="none" dirty="0">
                          <a:latin typeface="Calibri"/>
                          <a:ea typeface="Calibri"/>
                          <a:cs typeface="Calibri"/>
                          <a:sym typeface="Calibri"/>
                        </a:rPr>
                        <a:t>Assigned to all conditions </a:t>
                      </a:r>
                      <a:endParaRPr sz="1800" u="none" strike="noStrike" cap="none" dirty="0">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800" u="none" strike="noStrike" cap="none" dirty="0">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US" sz="1800" u="none" strike="noStrike" cap="none" dirty="0">
                          <a:latin typeface="Calibri"/>
                          <a:ea typeface="Calibri"/>
                          <a:cs typeface="Calibri"/>
                          <a:sym typeface="Calibri"/>
                        </a:rPr>
                        <a:t>In MVPS, signs off on final tables for annual data reconciliation </a:t>
                      </a:r>
                      <a:endParaRPr sz="1800" u="none" strike="noStrike" cap="none" dirty="0">
                        <a:latin typeface="Calibri"/>
                        <a:ea typeface="Calibri"/>
                        <a:cs typeface="Calibri"/>
                        <a:sym typeface="Calibri"/>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9FC5E8">
                        <a:alpha val="13333"/>
                      </a:srgbClr>
                    </a:solidFill>
                  </a:tcPr>
                </a:tc>
                <a:extLst>
                  <a:ext uri="{0D108BD9-81ED-4DB2-BD59-A6C34878D82A}">
                    <a16:rowId xmlns:a16="http://schemas.microsoft.com/office/drawing/2014/main" val="10001"/>
                  </a:ext>
                </a:extLst>
              </a:tr>
            </a:tbl>
          </a:graphicData>
        </a:graphic>
      </p:graphicFrame>
      <p:sp>
        <p:nvSpPr>
          <p:cNvPr id="574" name="Google Shape;574;gbc1a2371be_0_47"/>
          <p:cNvSpPr txBox="1">
            <a:spLocks noGrp="1"/>
          </p:cNvSpPr>
          <p:nvPr>
            <p:ph type="title" idx="4294967295"/>
          </p:nvPr>
        </p:nvSpPr>
        <p:spPr>
          <a:xfrm>
            <a:off x="457200" y="288354"/>
            <a:ext cx="10860300" cy="857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MVPS Jurisdiction Roles and Responsibilities</a:t>
            </a: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05DAB"/>
              </a:solidFill>
              <a:effectLst/>
              <a:uLnTx/>
              <a:uFillTx/>
              <a:latin typeface="Calibri"/>
              <a:ea typeface="Calibri"/>
              <a:cs typeface="Calibri"/>
              <a:sym typeface="Calibri"/>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gbc1a2371be_0_54"/>
          <p:cNvSpPr txBox="1">
            <a:spLocks noGrp="1"/>
          </p:cNvSpPr>
          <p:nvPr>
            <p:ph type="body" idx="1"/>
          </p:nvPr>
        </p:nvSpPr>
        <p:spPr>
          <a:xfrm>
            <a:off x="484900" y="1368174"/>
            <a:ext cx="10604014" cy="4222425"/>
          </a:xfrm>
          <a:prstGeom prst="rect">
            <a:avLst/>
          </a:prstGeom>
          <a:noFill/>
          <a:ln>
            <a:noFill/>
          </a:ln>
        </p:spPr>
        <p:txBody>
          <a:bodyPr spcFirstLastPara="1" wrap="square" lIns="285750" tIns="45700" rIns="91425" bIns="45700" anchor="t" anchorCtr="0">
            <a:noAutofit/>
          </a:bodyPr>
          <a:lstStyle/>
          <a:p>
            <a:pPr marL="354012" lvl="0" indent="-325944" algn="l" rtl="0">
              <a:lnSpc>
                <a:spcPct val="100000"/>
              </a:lnSpc>
              <a:spcBef>
                <a:spcPts val="1000"/>
              </a:spcBef>
              <a:spcAft>
                <a:spcPts val="0"/>
              </a:spcAft>
              <a:buClr>
                <a:srgbClr val="005DAB"/>
              </a:buClr>
              <a:buSzPts val="2400"/>
              <a:buFont typeface="Calibri"/>
              <a:buChar char="▪"/>
            </a:pPr>
            <a:r>
              <a:rPr lang="en-US" sz="2400" dirty="0"/>
              <a:t>Each jurisdiction will need to identify MVPS Jurisdiction Data Managers by March 31, 2021</a:t>
            </a:r>
            <a:endParaRPr sz="2400" dirty="0"/>
          </a:p>
          <a:p>
            <a:pPr marL="811212" lvl="1" indent="-317500" algn="l" rtl="0">
              <a:lnSpc>
                <a:spcPct val="100000"/>
              </a:lnSpc>
              <a:spcBef>
                <a:spcPts val="1000"/>
              </a:spcBef>
              <a:spcAft>
                <a:spcPts val="0"/>
              </a:spcAft>
              <a:buClr>
                <a:srgbClr val="005DAB"/>
              </a:buClr>
              <a:buSzPts val="2000"/>
              <a:buChar char="‒"/>
            </a:pPr>
            <a:r>
              <a:rPr lang="en-US" sz="2400" dirty="0"/>
              <a:t>Send names and contact information to the EDX mailbox </a:t>
            </a:r>
            <a:r>
              <a:rPr lang="en-US" sz="2400" dirty="0">
                <a:solidFill>
                  <a:schemeClr val="accent6"/>
                </a:solidFill>
              </a:rPr>
              <a:t>(</a:t>
            </a:r>
            <a:r>
              <a:rPr lang="en-US" sz="2400" u="sng" dirty="0">
                <a:solidFill>
                  <a:srgbClr val="0000FF"/>
                </a:solidFill>
                <a:hlinkClick r:id="rId3">
                  <a:extLst>
                    <a:ext uri="{A12FA001-AC4F-418D-AE19-62706E023703}">
                      <ahyp:hlinkClr xmlns:ahyp="http://schemas.microsoft.com/office/drawing/2018/hyperlinkcolor" val="tx"/>
                    </a:ext>
                  </a:extLst>
                </a:hlinkClick>
              </a:rPr>
              <a:t>edx@cdc.gov</a:t>
            </a:r>
            <a:r>
              <a:rPr lang="en-US" sz="2400" dirty="0"/>
              <a:t> )</a:t>
            </a:r>
            <a:endParaRPr sz="2400" dirty="0"/>
          </a:p>
          <a:p>
            <a:pPr marL="914400" lvl="0" indent="0" algn="l" rtl="0">
              <a:lnSpc>
                <a:spcPct val="100000"/>
              </a:lnSpc>
              <a:spcBef>
                <a:spcPts val="1000"/>
              </a:spcBef>
              <a:spcAft>
                <a:spcPts val="0"/>
              </a:spcAft>
              <a:buNone/>
            </a:pPr>
            <a:endParaRPr sz="2000" dirty="0"/>
          </a:p>
          <a:p>
            <a:pPr marL="354012" lvl="0" indent="-325944" algn="l" rtl="0">
              <a:lnSpc>
                <a:spcPct val="100000"/>
              </a:lnSpc>
              <a:spcBef>
                <a:spcPts val="1000"/>
              </a:spcBef>
              <a:spcAft>
                <a:spcPts val="0"/>
              </a:spcAft>
              <a:buClr>
                <a:srgbClr val="005DAB"/>
              </a:buClr>
              <a:buSzPts val="2400"/>
              <a:buFont typeface="Calibri"/>
              <a:buChar char="▪"/>
            </a:pPr>
            <a:r>
              <a:rPr lang="en-US" sz="2400" dirty="0"/>
              <a:t>If no MVPS Jurisdiction Data Managers are assigned by March 31</a:t>
            </a:r>
            <a:r>
              <a:rPr lang="en-US" sz="2400" baseline="30000" dirty="0"/>
              <a:t>st</a:t>
            </a:r>
            <a:r>
              <a:rPr lang="en-US" sz="2400" dirty="0"/>
              <a:t>, an NNDSS representative will reach out to the State Epidemiologist and/or contacts for NETSS to assist with identifying assignees for this role</a:t>
            </a:r>
            <a:endParaRPr sz="2400" dirty="0"/>
          </a:p>
          <a:p>
            <a:pPr marL="0" lvl="0" indent="0" algn="l" rtl="0">
              <a:lnSpc>
                <a:spcPct val="100000"/>
              </a:lnSpc>
              <a:spcBef>
                <a:spcPts val="1000"/>
              </a:spcBef>
              <a:spcAft>
                <a:spcPts val="0"/>
              </a:spcAft>
              <a:buClr>
                <a:srgbClr val="0A3993"/>
              </a:buClr>
              <a:buSzPts val="2667"/>
              <a:buNone/>
            </a:pPr>
            <a:endParaRPr sz="2400" dirty="0"/>
          </a:p>
          <a:p>
            <a:pPr marL="428614" lvl="0" indent="-87812" algn="l" rtl="0">
              <a:lnSpc>
                <a:spcPct val="100000"/>
              </a:lnSpc>
              <a:spcBef>
                <a:spcPts val="1000"/>
              </a:spcBef>
              <a:spcAft>
                <a:spcPts val="0"/>
              </a:spcAft>
              <a:buClr>
                <a:srgbClr val="0A3993"/>
              </a:buClr>
              <a:buSzPts val="2667"/>
              <a:buNone/>
            </a:pPr>
            <a:endParaRPr dirty="0"/>
          </a:p>
        </p:txBody>
      </p:sp>
      <p:sp>
        <p:nvSpPr>
          <p:cNvPr id="581" name="Google Shape;581;gbc1a2371be_0_54"/>
          <p:cNvSpPr txBox="1">
            <a:spLocks noGrp="1"/>
          </p:cNvSpPr>
          <p:nvPr>
            <p:ph type="title" idx="4294967295"/>
          </p:nvPr>
        </p:nvSpPr>
        <p:spPr>
          <a:xfrm>
            <a:off x="484900" y="410001"/>
            <a:ext cx="10860300" cy="857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a:ln>
                  <a:noFill/>
                </a:ln>
                <a:solidFill>
                  <a:srgbClr val="005DAB"/>
                </a:solidFill>
                <a:effectLst/>
                <a:uLnTx/>
                <a:uFillTx/>
                <a:latin typeface="Calibri"/>
                <a:ea typeface="Calibri"/>
                <a:cs typeface="Calibri"/>
                <a:sym typeface="Calibri"/>
              </a:rPr>
              <a:t>Timeframe for Assigning Jurisdiction Data Managers</a:t>
            </a: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05DAB"/>
              </a:solidFill>
              <a:effectLst/>
              <a:uLnTx/>
              <a:uFillTx/>
              <a:latin typeface="Calibri"/>
              <a:ea typeface="Calibri"/>
              <a:cs typeface="Calibri"/>
              <a:sym typeface="Calibri"/>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2" y="2868989"/>
            <a:ext cx="7589157" cy="1155779"/>
          </a:xfrm>
        </p:spPr>
        <p:txBody>
          <a:bodyPr/>
          <a:lstStyle/>
          <a:p>
            <a:pPr lvl="0" algn="ctr">
              <a:defRPr/>
            </a:pPr>
            <a:r>
              <a:rPr lang="en-US" dirty="0">
                <a:solidFill>
                  <a:srgbClr val="005DAB"/>
                </a:solidFill>
              </a:rPr>
              <a:t>NNDSS Updates and Announcements </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pSp>
        <p:nvGrpSpPr>
          <p:cNvPr id="587" name="Google Shape;587;gbcc2244bc4_3_50" descr="Next Steps for Jurisdictions. Step 1, jurisdictions should identify 2 MVPS Jurisdiction Data Managers and send information to CDC at edx@cdc.gov. Step 2, Data Manages obtain SAMS level 2 access and authorization to MVPS Application. Step 3, Data Managers generate list of MVPS users and send contact information to edx@cdc.gov. Step 4, New MVPS jurisdictions users obtain SAMS level 2 access and authorization to MVPS application. Final step, In step 5 Data Managers assign user permissions and access to conditions"/>
          <p:cNvGrpSpPr/>
          <p:nvPr/>
        </p:nvGrpSpPr>
        <p:grpSpPr>
          <a:xfrm>
            <a:off x="1803400" y="1215775"/>
            <a:ext cx="8551467" cy="5326341"/>
            <a:chOff x="1" y="2301"/>
            <a:chExt cx="8127998" cy="4776131"/>
          </a:xfrm>
        </p:grpSpPr>
        <p:sp>
          <p:nvSpPr>
            <p:cNvPr id="588" name="Google Shape;588;gbcc2244bc4_3_50"/>
            <p:cNvSpPr/>
            <p:nvPr/>
          </p:nvSpPr>
          <p:spPr>
            <a:xfrm rot="5400000">
              <a:off x="-157421" y="159801"/>
              <a:ext cx="1049400" cy="734400"/>
            </a:xfrm>
            <a:prstGeom prst="chevron">
              <a:avLst>
                <a:gd name="adj" fmla="val 50000"/>
              </a:avLst>
            </a:prstGeom>
            <a:solidFill>
              <a:srgbClr val="6FA8DC"/>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89" name="Google Shape;589;gbcc2244bc4_3_50"/>
            <p:cNvSpPr txBox="1"/>
            <p:nvPr/>
          </p:nvSpPr>
          <p:spPr>
            <a:xfrm>
              <a:off x="1" y="369539"/>
              <a:ext cx="734400" cy="314700"/>
            </a:xfrm>
            <a:prstGeom prst="rect">
              <a:avLst/>
            </a:prstGeom>
            <a:noFill/>
            <a:ln>
              <a:noFill/>
            </a:ln>
          </p:spPr>
          <p:txBody>
            <a:bodyPr spcFirstLastPara="1" wrap="square" lIns="12050" tIns="12050" rIns="12050" bIns="120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Arial"/>
                <a:buNone/>
                <a:tabLst/>
                <a:defRPr/>
              </a:pPr>
              <a:r>
                <a:rPr kumimoji="0" lang="en-US" sz="1700" b="1" i="0" u="none" strike="noStrike" kern="0" cap="none" spc="0" normalizeH="0" baseline="0" noProof="0" dirty="0">
                  <a:ln>
                    <a:noFill/>
                  </a:ln>
                  <a:solidFill>
                    <a:srgbClr val="000000"/>
                  </a:solidFill>
                  <a:effectLst/>
                  <a:uLnTx/>
                  <a:uFillTx/>
                  <a:latin typeface="Arial"/>
                  <a:ea typeface="Arial"/>
                  <a:cs typeface="Arial"/>
                  <a:sym typeface="Arial"/>
                </a:rPr>
                <a:t>Step 1</a:t>
              </a:r>
              <a:endParaRPr kumimoji="0" sz="17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90" name="Google Shape;590;gbcc2244bc4_3_50"/>
            <p:cNvSpPr/>
            <p:nvPr/>
          </p:nvSpPr>
          <p:spPr>
            <a:xfrm rot="5400000">
              <a:off x="4090299" y="-3353498"/>
              <a:ext cx="681900" cy="7393500"/>
            </a:xfrm>
            <a:prstGeom prst="round2SameRect">
              <a:avLst>
                <a:gd name="adj1" fmla="val 16667"/>
                <a:gd name="adj2" fmla="val 0"/>
              </a:avLst>
            </a:prstGeom>
            <a:solidFill>
              <a:srgbClr val="6FA8DC"/>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91" name="Google Shape;591;gbcc2244bc4_3_50"/>
            <p:cNvSpPr txBox="1"/>
            <p:nvPr/>
          </p:nvSpPr>
          <p:spPr>
            <a:xfrm>
              <a:off x="734479" y="35594"/>
              <a:ext cx="7360200" cy="615300"/>
            </a:xfrm>
            <a:prstGeom prst="rect">
              <a:avLst/>
            </a:prstGeom>
            <a:noFill/>
            <a:ln>
              <a:noFill/>
            </a:ln>
          </p:spPr>
          <p:txBody>
            <a:bodyPr spcFirstLastPara="1" wrap="square" lIns="128000" tIns="11425" rIns="11425" bIns="11425" anchor="ctr" anchorCtr="0">
              <a:noAutofit/>
            </a:bodyPr>
            <a:lstStyle/>
            <a:p>
              <a:pPr marL="45720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Jurisdiction identifies at least </a:t>
              </a:r>
              <a:r>
                <a:rPr kumimoji="0" lang="en-US" sz="1700" b="1" i="0" u="sng" strike="noStrike" kern="0" cap="none" spc="0" normalizeH="0" baseline="0" noProof="0" dirty="0">
                  <a:ln>
                    <a:noFill/>
                  </a:ln>
                  <a:solidFill>
                    <a:srgbClr val="000000"/>
                  </a:solidFill>
                  <a:effectLst/>
                  <a:uLnTx/>
                  <a:uFillTx/>
                  <a:latin typeface="Arial"/>
                  <a:ea typeface="Arial"/>
                  <a:cs typeface="Arial"/>
                  <a:sym typeface="Arial"/>
                </a:rPr>
                <a:t>2</a:t>
              </a: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 MVPS Jurisdiction Data Managers and sends contact information to the CDC Electronic Data Exchange (EDX) mailbox (</a:t>
              </a:r>
              <a:r>
                <a:rPr kumimoji="0" lang="en-US" sz="1700" b="0" i="0" u="sng" strike="noStrike" kern="0" cap="none" spc="0" normalizeH="0" baseline="0" noProof="0" dirty="0">
                  <a:ln>
                    <a:noFill/>
                  </a:ln>
                  <a:solidFill>
                    <a:srgbClr val="0000FF"/>
                  </a:solidFill>
                  <a:effectLst/>
                  <a:uLnTx/>
                  <a:uFillTx/>
                  <a:latin typeface="Arial"/>
                  <a:ea typeface="Arial"/>
                  <a:cs typeface="Arial"/>
                  <a:sym typeface="Arial"/>
                </a:rPr>
                <a:t>edx@cdc.gov</a:t>
              </a: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17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92" name="Google Shape;592;gbcc2244bc4_3_50"/>
            <p:cNvSpPr/>
            <p:nvPr/>
          </p:nvSpPr>
          <p:spPr>
            <a:xfrm rot="5400000">
              <a:off x="-157421" y="1091483"/>
              <a:ext cx="1049400" cy="734400"/>
            </a:xfrm>
            <a:prstGeom prst="chevron">
              <a:avLst>
                <a:gd name="adj" fmla="val 50000"/>
              </a:avLst>
            </a:prstGeom>
            <a:solidFill>
              <a:srgbClr val="9FC5E8">
                <a:alpha val="83920"/>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93" name="Google Shape;593;gbcc2244bc4_3_50"/>
            <p:cNvSpPr txBox="1"/>
            <p:nvPr/>
          </p:nvSpPr>
          <p:spPr>
            <a:xfrm>
              <a:off x="1" y="1301222"/>
              <a:ext cx="734400" cy="314700"/>
            </a:xfrm>
            <a:prstGeom prst="rect">
              <a:avLst/>
            </a:prstGeom>
            <a:noFill/>
            <a:ln>
              <a:noFill/>
            </a:ln>
          </p:spPr>
          <p:txBody>
            <a:bodyPr spcFirstLastPara="1" wrap="square" lIns="12050" tIns="12050" rIns="12050" bIns="120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Arial"/>
                <a:buNone/>
                <a:tabLst/>
                <a:defRPr/>
              </a:pPr>
              <a:r>
                <a:rPr kumimoji="0" lang="en-US" sz="1700" b="1" i="0" u="none" strike="noStrike" kern="0" cap="none" spc="0" normalizeH="0" baseline="0" noProof="0" dirty="0">
                  <a:ln>
                    <a:noFill/>
                  </a:ln>
                  <a:solidFill>
                    <a:srgbClr val="000000"/>
                  </a:solidFill>
                  <a:effectLst/>
                  <a:uLnTx/>
                  <a:uFillTx/>
                  <a:latin typeface="Arial"/>
                  <a:ea typeface="Arial"/>
                  <a:cs typeface="Arial"/>
                  <a:sym typeface="Arial"/>
                </a:rPr>
                <a:t>Step 2</a:t>
              </a:r>
              <a:endParaRPr kumimoji="0" sz="17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94" name="Google Shape;594;gbcc2244bc4_3_50"/>
            <p:cNvSpPr/>
            <p:nvPr/>
          </p:nvSpPr>
          <p:spPr>
            <a:xfrm rot="5400000">
              <a:off x="4090299" y="-2421816"/>
              <a:ext cx="681900" cy="7393500"/>
            </a:xfrm>
            <a:prstGeom prst="round2SameRect">
              <a:avLst>
                <a:gd name="adj1" fmla="val 16667"/>
                <a:gd name="adj2" fmla="val 0"/>
              </a:avLst>
            </a:prstGeom>
            <a:solidFill>
              <a:srgbClr val="9FC5E8">
                <a:alpha val="83920"/>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95" name="Google Shape;595;gbcc2244bc4_3_50"/>
            <p:cNvSpPr txBox="1"/>
            <p:nvPr/>
          </p:nvSpPr>
          <p:spPr>
            <a:xfrm>
              <a:off x="734479" y="967276"/>
              <a:ext cx="7360200" cy="615300"/>
            </a:xfrm>
            <a:prstGeom prst="rect">
              <a:avLst/>
            </a:prstGeom>
            <a:noFill/>
            <a:ln>
              <a:noFill/>
            </a:ln>
          </p:spPr>
          <p:txBody>
            <a:bodyPr spcFirstLastPara="1" wrap="square" lIns="128000" tIns="11425" rIns="11425" bIns="11425" anchor="ctr" anchorCtr="0">
              <a:noAutofit/>
            </a:bodyPr>
            <a:lstStyle/>
            <a:p>
              <a:pPr marL="45720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DMs obtain SAMS Level 2 access and authorization to MVPS Application</a:t>
              </a:r>
              <a:endParaRPr kumimoji="0" sz="17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96" name="Google Shape;596;gbcc2244bc4_3_50"/>
            <p:cNvSpPr/>
            <p:nvPr/>
          </p:nvSpPr>
          <p:spPr>
            <a:xfrm rot="5400000">
              <a:off x="-157421" y="2023165"/>
              <a:ext cx="1049400" cy="734400"/>
            </a:xfrm>
            <a:prstGeom prst="chevron">
              <a:avLst>
                <a:gd name="adj" fmla="val 50000"/>
              </a:avLst>
            </a:prstGeom>
            <a:solidFill>
              <a:srgbClr val="9FC5E8">
                <a:alpha val="64709"/>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97" name="Google Shape;597;gbcc2244bc4_3_50"/>
            <p:cNvSpPr txBox="1"/>
            <p:nvPr/>
          </p:nvSpPr>
          <p:spPr>
            <a:xfrm>
              <a:off x="1" y="2232904"/>
              <a:ext cx="734400" cy="314700"/>
            </a:xfrm>
            <a:prstGeom prst="rect">
              <a:avLst/>
            </a:prstGeom>
            <a:noFill/>
            <a:ln>
              <a:noFill/>
            </a:ln>
          </p:spPr>
          <p:txBody>
            <a:bodyPr spcFirstLastPara="1" wrap="square" lIns="12050" tIns="12050" rIns="12050" bIns="120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Arial"/>
                <a:buNone/>
                <a:tabLst/>
                <a:defRPr/>
              </a:pPr>
              <a:r>
                <a:rPr kumimoji="0" lang="en-US" sz="1700" b="1" i="0" u="none" strike="noStrike" kern="0" cap="none" spc="0" normalizeH="0" baseline="0" noProof="0" dirty="0">
                  <a:ln>
                    <a:noFill/>
                  </a:ln>
                  <a:solidFill>
                    <a:srgbClr val="000000"/>
                  </a:solidFill>
                  <a:effectLst/>
                  <a:uLnTx/>
                  <a:uFillTx/>
                  <a:latin typeface="Arial"/>
                  <a:ea typeface="Arial"/>
                  <a:cs typeface="Arial"/>
                  <a:sym typeface="Arial"/>
                </a:rPr>
                <a:t>Step 3</a:t>
              </a:r>
              <a:endParaRPr kumimoji="0" sz="17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98" name="Google Shape;598;gbcc2244bc4_3_50"/>
            <p:cNvSpPr/>
            <p:nvPr/>
          </p:nvSpPr>
          <p:spPr>
            <a:xfrm rot="5400000">
              <a:off x="4090299" y="-1502982"/>
              <a:ext cx="681900" cy="7393500"/>
            </a:xfrm>
            <a:prstGeom prst="round2SameRect">
              <a:avLst>
                <a:gd name="adj1" fmla="val 16667"/>
                <a:gd name="adj2" fmla="val 0"/>
              </a:avLst>
            </a:prstGeom>
            <a:solidFill>
              <a:srgbClr val="9FC5E8">
                <a:alpha val="64709"/>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99" name="Google Shape;599;gbcc2244bc4_3_50"/>
            <p:cNvSpPr txBox="1"/>
            <p:nvPr/>
          </p:nvSpPr>
          <p:spPr>
            <a:xfrm>
              <a:off x="734479" y="1886110"/>
              <a:ext cx="7360200" cy="615300"/>
            </a:xfrm>
            <a:prstGeom prst="rect">
              <a:avLst/>
            </a:prstGeom>
            <a:noFill/>
            <a:ln>
              <a:noFill/>
            </a:ln>
          </p:spPr>
          <p:txBody>
            <a:bodyPr spcFirstLastPara="1" wrap="square" lIns="128000" tIns="11425" rIns="11425" bIns="11425" anchor="ctr" anchorCtr="0">
              <a:noAutofit/>
            </a:bodyPr>
            <a:lstStyle/>
            <a:p>
              <a:pPr marL="45720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DMs generate list of MVPS jurisdiction users and send contact information to EDX mailbox (</a:t>
              </a:r>
              <a:r>
                <a:rPr kumimoji="0" lang="en-US" sz="1700" b="0" i="0" u="sng" strike="noStrike" kern="0" cap="none" spc="0" normalizeH="0" baseline="0" noProof="0" dirty="0">
                  <a:ln>
                    <a:noFill/>
                  </a:ln>
                  <a:solidFill>
                    <a:srgbClr val="0000FF"/>
                  </a:solidFill>
                  <a:effectLst/>
                  <a:uLnTx/>
                  <a:uFillTx/>
                  <a:latin typeface="Arial"/>
                  <a:ea typeface="Arial"/>
                  <a:cs typeface="Arial"/>
                  <a:sym typeface="Arial"/>
                </a:rPr>
                <a:t>edx@cdc.gov</a:t>
              </a: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17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00" name="Google Shape;600;gbcc2244bc4_3_50"/>
            <p:cNvSpPr/>
            <p:nvPr/>
          </p:nvSpPr>
          <p:spPr>
            <a:xfrm rot="5400000">
              <a:off x="-157421" y="2954848"/>
              <a:ext cx="1049400" cy="734400"/>
            </a:xfrm>
            <a:prstGeom prst="chevron">
              <a:avLst>
                <a:gd name="adj" fmla="val 50000"/>
              </a:avLst>
            </a:prstGeom>
            <a:solidFill>
              <a:srgbClr val="9FC5E8">
                <a:alpha val="45100"/>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01" name="Google Shape;601;gbcc2244bc4_3_50"/>
            <p:cNvSpPr txBox="1"/>
            <p:nvPr/>
          </p:nvSpPr>
          <p:spPr>
            <a:xfrm>
              <a:off x="1" y="3164587"/>
              <a:ext cx="734400" cy="314700"/>
            </a:xfrm>
            <a:prstGeom prst="rect">
              <a:avLst/>
            </a:prstGeom>
            <a:noFill/>
            <a:ln>
              <a:noFill/>
            </a:ln>
          </p:spPr>
          <p:txBody>
            <a:bodyPr spcFirstLastPara="1" wrap="square" lIns="12050" tIns="12050" rIns="12050" bIns="120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Arial"/>
                <a:buNone/>
                <a:tabLst/>
                <a:defRPr/>
              </a:pPr>
              <a:r>
                <a:rPr kumimoji="0" lang="en-US" sz="1700" b="1" i="0" u="none" strike="noStrike" kern="0" cap="none" spc="0" normalizeH="0" baseline="0" noProof="0" dirty="0">
                  <a:ln>
                    <a:noFill/>
                  </a:ln>
                  <a:solidFill>
                    <a:srgbClr val="000000"/>
                  </a:solidFill>
                  <a:effectLst/>
                  <a:uLnTx/>
                  <a:uFillTx/>
                  <a:latin typeface="Arial"/>
                  <a:ea typeface="Arial"/>
                  <a:cs typeface="Arial"/>
                  <a:sym typeface="Arial"/>
                </a:rPr>
                <a:t>Step 4</a:t>
              </a:r>
              <a:endParaRPr kumimoji="0" sz="17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02" name="Google Shape;602;gbcc2244bc4_3_50"/>
            <p:cNvSpPr/>
            <p:nvPr/>
          </p:nvSpPr>
          <p:spPr>
            <a:xfrm rot="5400000">
              <a:off x="4090299" y="-558450"/>
              <a:ext cx="681900" cy="7393500"/>
            </a:xfrm>
            <a:prstGeom prst="round2SameRect">
              <a:avLst>
                <a:gd name="adj1" fmla="val 16667"/>
                <a:gd name="adj2" fmla="val 0"/>
              </a:avLst>
            </a:prstGeom>
            <a:solidFill>
              <a:srgbClr val="9FC5E8">
                <a:alpha val="45100"/>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03" name="Google Shape;603;gbcc2244bc4_3_50"/>
            <p:cNvSpPr txBox="1"/>
            <p:nvPr/>
          </p:nvSpPr>
          <p:spPr>
            <a:xfrm>
              <a:off x="734479" y="2830642"/>
              <a:ext cx="7360200" cy="615300"/>
            </a:xfrm>
            <a:prstGeom prst="rect">
              <a:avLst/>
            </a:prstGeom>
            <a:noFill/>
            <a:ln>
              <a:noFill/>
            </a:ln>
          </p:spPr>
          <p:txBody>
            <a:bodyPr spcFirstLastPara="1" wrap="square" lIns="128000" tIns="11425" rIns="11425" bIns="11425" anchor="ctr" anchorCtr="0">
              <a:noAutofit/>
            </a:bodyPr>
            <a:lstStyle/>
            <a:p>
              <a:pPr marL="45720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New MVPS jurisdiction users obtain SAMS Level 2 access and authorization to MVPS Application</a:t>
              </a:r>
              <a:endParaRPr kumimoji="0" sz="17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04" name="Google Shape;604;gbcc2244bc4_3_50"/>
            <p:cNvSpPr/>
            <p:nvPr/>
          </p:nvSpPr>
          <p:spPr>
            <a:xfrm rot="5400000">
              <a:off x="-157421" y="3886532"/>
              <a:ext cx="1049400" cy="734400"/>
            </a:xfrm>
            <a:prstGeom prst="chevron">
              <a:avLst>
                <a:gd name="adj" fmla="val 50000"/>
              </a:avLst>
            </a:prstGeom>
            <a:solidFill>
              <a:srgbClr val="9FC5E8">
                <a:alpha val="13330"/>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05" name="Google Shape;605;gbcc2244bc4_3_50"/>
            <p:cNvSpPr txBox="1"/>
            <p:nvPr/>
          </p:nvSpPr>
          <p:spPr>
            <a:xfrm>
              <a:off x="1" y="4096270"/>
              <a:ext cx="734400" cy="314700"/>
            </a:xfrm>
            <a:prstGeom prst="rect">
              <a:avLst/>
            </a:prstGeom>
            <a:noFill/>
            <a:ln>
              <a:noFill/>
            </a:ln>
          </p:spPr>
          <p:txBody>
            <a:bodyPr spcFirstLastPara="1" wrap="square" lIns="12050" tIns="12050" rIns="12050" bIns="1205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Arial"/>
                <a:buNone/>
                <a:tabLst/>
                <a:defRPr/>
              </a:pPr>
              <a:r>
                <a:rPr kumimoji="0" lang="en-US" sz="1700" b="1" i="0" u="none" strike="noStrike" kern="0" cap="none" spc="0" normalizeH="0" baseline="0" noProof="0" dirty="0">
                  <a:ln>
                    <a:noFill/>
                  </a:ln>
                  <a:solidFill>
                    <a:srgbClr val="000000"/>
                  </a:solidFill>
                  <a:effectLst/>
                  <a:uLnTx/>
                  <a:uFillTx/>
                  <a:latin typeface="Arial"/>
                  <a:ea typeface="Arial"/>
                  <a:cs typeface="Arial"/>
                  <a:sym typeface="Arial"/>
                </a:rPr>
                <a:t>Step 5</a:t>
              </a:r>
              <a:endParaRPr kumimoji="0" sz="17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06" name="Google Shape;606;gbcc2244bc4_3_50"/>
            <p:cNvSpPr/>
            <p:nvPr/>
          </p:nvSpPr>
          <p:spPr>
            <a:xfrm rot="5400000">
              <a:off x="4090299" y="373232"/>
              <a:ext cx="681900" cy="7393500"/>
            </a:xfrm>
            <a:prstGeom prst="round2SameRect">
              <a:avLst>
                <a:gd name="adj1" fmla="val 16667"/>
                <a:gd name="adj2" fmla="val 0"/>
              </a:avLst>
            </a:prstGeom>
            <a:solidFill>
              <a:srgbClr val="9FC5E8">
                <a:alpha val="13330"/>
              </a:srgbClr>
            </a:solidFill>
            <a:ln w="25400" cap="flat" cmpd="sng">
              <a:solidFill>
                <a:srgbClr val="005DA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07" name="Google Shape;607;gbcc2244bc4_3_50"/>
            <p:cNvSpPr txBox="1"/>
            <p:nvPr/>
          </p:nvSpPr>
          <p:spPr>
            <a:xfrm>
              <a:off x="734479" y="3762325"/>
              <a:ext cx="7360200" cy="615300"/>
            </a:xfrm>
            <a:prstGeom prst="rect">
              <a:avLst/>
            </a:prstGeom>
            <a:noFill/>
            <a:ln>
              <a:noFill/>
            </a:ln>
          </p:spPr>
          <p:txBody>
            <a:bodyPr spcFirstLastPara="1" wrap="square" lIns="128000" tIns="11425" rIns="11425" bIns="11425" anchor="ctr" anchorCtr="0">
              <a:noAutofit/>
            </a:bodyPr>
            <a:lstStyle/>
            <a:p>
              <a:pPr marL="457200" marR="0" lvl="0" indent="0" algn="l" defTabSz="914400" rtl="0" eaLnBrk="1" fontAlgn="auto" latinLnBrk="0" hangingPunct="1">
                <a:lnSpc>
                  <a:spcPct val="90000"/>
                </a:lnSpc>
                <a:spcBef>
                  <a:spcPts val="0"/>
                </a:spcBef>
                <a:spcAft>
                  <a:spcPts val="0"/>
                </a:spcAft>
                <a:buClr>
                  <a:srgbClr val="000000"/>
                </a:buClr>
                <a:buSzPts val="1700"/>
                <a:buFont typeface="Arial"/>
                <a:buNone/>
                <a:tabLst/>
                <a:defRPr/>
              </a:pPr>
              <a:r>
                <a:rPr kumimoji="0" lang="en-US" sz="1700" b="0" i="0" u="none" strike="noStrike" kern="0" cap="none" spc="0" normalizeH="0" baseline="0" noProof="0" dirty="0">
                  <a:ln>
                    <a:noFill/>
                  </a:ln>
                  <a:solidFill>
                    <a:srgbClr val="000000"/>
                  </a:solidFill>
                  <a:effectLst/>
                  <a:uLnTx/>
                  <a:uFillTx/>
                  <a:latin typeface="Arial"/>
                  <a:ea typeface="Arial"/>
                  <a:cs typeface="Arial"/>
                  <a:sym typeface="Arial"/>
                </a:rPr>
                <a:t>DMs assign user permissions and access to condition(s)</a:t>
              </a:r>
              <a:endParaRPr kumimoji="0" sz="17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608" name="Google Shape;608;gbcc2244bc4_3_50"/>
          <p:cNvSpPr txBox="1">
            <a:spLocks noGrp="1"/>
          </p:cNvSpPr>
          <p:nvPr>
            <p:ph type="title" idx="4294967295"/>
          </p:nvPr>
        </p:nvSpPr>
        <p:spPr>
          <a:xfrm>
            <a:off x="447040" y="306860"/>
            <a:ext cx="10860300" cy="857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r>
              <a:rPr kumimoji="0" lang="en-US" sz="3730" b="1" i="0" u="none" strike="noStrike" kern="0" cap="none" spc="0" normalizeH="0" baseline="0" noProof="0" dirty="0">
                <a:ln>
                  <a:noFill/>
                </a:ln>
                <a:solidFill>
                  <a:srgbClr val="005DAB"/>
                </a:solidFill>
                <a:effectLst/>
                <a:uLnTx/>
                <a:uFillTx/>
                <a:latin typeface="Calibri"/>
                <a:ea typeface="Calibri"/>
                <a:cs typeface="Calibri"/>
                <a:sym typeface="Calibri"/>
              </a:rPr>
              <a:t>Next Steps for Jurisdictions </a:t>
            </a:r>
          </a:p>
          <a:p>
            <a:pPr marL="0" marR="0" lvl="0" indent="0" algn="l" defTabSz="914400" rtl="0" eaLnBrk="1" fontAlgn="auto" latinLnBrk="0" hangingPunct="1">
              <a:lnSpc>
                <a:spcPct val="107142"/>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05DAB"/>
              </a:solidFill>
              <a:effectLst/>
              <a:uLnTx/>
              <a:uFillTx/>
              <a:latin typeface="Calibri"/>
              <a:ea typeface="Calibri"/>
              <a:cs typeface="Calibri"/>
              <a:sym typeface="Calibri"/>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bca6048e6d_0_76" descr="Questions slide "/>
          <p:cNvSpPr/>
          <p:nvPr/>
        </p:nvSpPr>
        <p:spPr>
          <a:xfrm>
            <a:off x="2150" y="0"/>
            <a:ext cx="12189900" cy="6858000"/>
          </a:xfrm>
          <a:prstGeom prst="rect">
            <a:avLst/>
          </a:prstGeom>
          <a:solidFill>
            <a:srgbClr val="004C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CFE2F3"/>
              </a:solidFill>
              <a:effectLst/>
              <a:uLnTx/>
              <a:uFillTx/>
              <a:latin typeface="Arial"/>
              <a:ea typeface="Arial"/>
              <a:cs typeface="Arial"/>
              <a:sym typeface="Arial"/>
            </a:endParaRPr>
          </a:p>
        </p:txBody>
      </p:sp>
      <p:sp>
        <p:nvSpPr>
          <p:cNvPr id="616" name="Google Shape;616;gbca6048e6d_0_76">
            <a:extLst>
              <a:ext uri="{C183D7F6-B498-43B3-948B-1728B52AA6E4}">
                <adec:decorative xmlns:adec="http://schemas.microsoft.com/office/drawing/2017/decorative" val="1"/>
              </a:ext>
            </a:extLst>
          </p:cNvPr>
          <p:cNvSpPr/>
          <p:nvPr/>
        </p:nvSpPr>
        <p:spPr>
          <a:xfrm>
            <a:off x="-75" y="2625450"/>
            <a:ext cx="12189900" cy="1685700"/>
          </a:xfrm>
          <a:prstGeom prst="rect">
            <a:avLst/>
          </a:prstGeom>
          <a:solidFill>
            <a:srgbClr val="0092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CFE2F3"/>
              </a:solidFill>
              <a:effectLst/>
              <a:uLnTx/>
              <a:uFillTx/>
              <a:latin typeface="Arial"/>
              <a:ea typeface="Arial"/>
              <a:cs typeface="Arial"/>
              <a:sym typeface="Arial"/>
            </a:endParaRPr>
          </a:p>
        </p:txBody>
      </p:sp>
      <p:sp>
        <p:nvSpPr>
          <p:cNvPr id="617" name="Google Shape;617;gbca6048e6d_0_76"/>
          <p:cNvSpPr txBox="1">
            <a:spLocks noGrp="1"/>
          </p:cNvSpPr>
          <p:nvPr>
            <p:ph type="title" idx="4294967295"/>
          </p:nvPr>
        </p:nvSpPr>
        <p:spPr>
          <a:xfrm>
            <a:off x="2150" y="2946300"/>
            <a:ext cx="12189900" cy="1072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Arial"/>
              <a:buNone/>
              <a:tabLst/>
              <a:defRPr/>
            </a:pPr>
            <a:r>
              <a:rPr kumimoji="0" lang="en-US" sz="6000" b="1" i="0" u="none" strike="noStrike" kern="0" cap="none" spc="0" normalizeH="0" baseline="0" noProof="0" dirty="0">
                <a:ln>
                  <a:noFill/>
                </a:ln>
                <a:solidFill>
                  <a:srgbClr val="FFFFFF"/>
                </a:solidFill>
                <a:effectLst/>
                <a:uLnTx/>
                <a:uFillTx/>
                <a:latin typeface="Calibri"/>
                <a:ea typeface="Calibri"/>
                <a:cs typeface="Calibri"/>
                <a:sym typeface="Calibri"/>
              </a:rPr>
              <a:t>Questions?</a:t>
            </a:r>
            <a:endParaRPr kumimoji="0" lang="en-US" sz="6000" b="1" i="0" u="none" strike="noStrike" kern="0" cap="none" spc="0" normalizeH="0" baseline="0" noProof="0" dirty="0">
              <a:ln>
                <a:noFill/>
              </a:ln>
              <a:solidFill>
                <a:srgbClr val="00213D"/>
              </a:solidFill>
              <a:effectLst/>
              <a:uLnTx/>
              <a:uFillTx/>
              <a:latin typeface="Calibri"/>
              <a:ea typeface="Calibri"/>
              <a:cs typeface="Calibri"/>
              <a:sym typeface="Calibri"/>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459060"/>
            <a:ext cx="10287000"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Access the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NNDSS Technical Resource Center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at</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yriad Web Pro"/>
                <a:ea typeface="+mn-ea"/>
                <a:cs typeface="+mn-cs"/>
                <a:hlinkClick r:id="rId3" tooltip="NMI Technical Assistance and Training Resource Center"/>
              </a:rPr>
              <a:t>https://www.cdc.gov/nndss/trc/</a:t>
            </a: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Request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NNDSS technical assistance or onboarding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Myriad Web Pro"/>
                <a:ea typeface="+mn-ea"/>
                <a:cs typeface="+mn-cs"/>
                <a:hlinkClick r:id="rId4" tooltip="NMI technical assistance or onboarding"/>
              </a:rPr>
              <a:t>edx@cdc.gov</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Next </a:t>
            </a:r>
            <a:r>
              <a:rPr lang="en-US" sz="2000" b="1" dirty="0">
                <a:solidFill>
                  <a:srgbClr val="FF0000"/>
                </a:solidFill>
                <a:latin typeface="Myriad Web Pro"/>
              </a:rPr>
              <a:t>NNDSS</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 eSHARE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is March 16, 2021 – details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 </a:t>
            </a:r>
            <a:r>
              <a:rPr kumimoji="0" lang="en-US" sz="2000" b="1" i="0" u="none" strike="noStrike" kern="1200" cap="none" spc="0" normalizeH="0" baseline="0" noProof="0" dirty="0">
                <a:ln>
                  <a:noFill/>
                </a:ln>
                <a:solidFill>
                  <a:srgbClr val="FF0000"/>
                </a:solidFill>
                <a:effectLst/>
                <a:uLnTx/>
                <a:uFillTx/>
                <a:latin typeface="Myriad Web Pro"/>
                <a:ea typeface="+mn-ea"/>
                <a:cs typeface="+mn-cs"/>
                <a:hlinkClick r:id="rId5" tooltip="NMI eSHARE"/>
              </a:rPr>
              <a:t>https://www.cdc.gov/nndss/trc/onboarding/eshare.html</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itle 4"/>
          <p:cNvSpPr>
            <a:spLocks noGrp="1"/>
          </p:cNvSpPr>
          <p:nvPr>
            <p:ph type="title" idx="4294967295"/>
          </p:nvPr>
        </p:nvSpPr>
        <p:spPr>
          <a:xfrm>
            <a:off x="781050" y="166283"/>
            <a:ext cx="10401300" cy="784225"/>
          </a:xfrm>
          <a:prstGeom prst="rect">
            <a:avLst/>
          </a:prstGeom>
        </p:spPr>
        <p:txBody>
          <a:bodyPr/>
          <a:lstStyle/>
          <a:p>
            <a:pPr rtl="0" eaLnBrk="1" latinLnBrk="0" hangingPunct="1"/>
            <a:r>
              <a:rPr lang="en-US" sz="2000" b="1" kern="1200" dirty="0">
                <a:solidFill>
                  <a:srgbClr val="000000"/>
                </a:solidFill>
                <a:effectLst/>
                <a:latin typeface="Myriad Web Pro"/>
                <a:ea typeface="+mn-ea"/>
                <a:cs typeface="+mn-cs"/>
              </a:rPr>
              <a:t>Subscribe to monthly NNDSS newsletter </a:t>
            </a:r>
            <a:r>
              <a:rPr lang="en-US" sz="2000" b="1" kern="1200" dirty="0">
                <a:solidFill>
                  <a:srgbClr val="FF0000"/>
                </a:solidFill>
                <a:effectLst/>
                <a:latin typeface="Myriad Web Pro"/>
                <a:ea typeface="+mn-ea"/>
                <a:cs typeface="+mn-cs"/>
              </a:rPr>
              <a:t>(NMI Notes)</a:t>
            </a:r>
            <a:r>
              <a:rPr lang="en-US" sz="2000" b="1" kern="1200" dirty="0">
                <a:solidFill>
                  <a:srgbClr val="000000"/>
                </a:solidFill>
                <a:effectLst/>
                <a:latin typeface="Myriad Web Pro"/>
                <a:ea typeface="+mn-ea"/>
                <a:cs typeface="+mn-cs"/>
              </a:rPr>
              <a:t> at</a:t>
            </a:r>
            <a:br>
              <a:rPr lang="en-US" sz="2000" b="1" kern="1200" dirty="0">
                <a:solidFill>
                  <a:srgbClr val="000000"/>
                </a:solidFill>
                <a:effectLst/>
                <a:latin typeface="Myriad Web Pro"/>
                <a:ea typeface="+mn-ea"/>
                <a:cs typeface="+mn-cs"/>
              </a:rPr>
            </a:br>
            <a:r>
              <a:rPr lang="en-US" sz="2000" b="1" kern="1200" dirty="0">
                <a:solidFill>
                  <a:srgbClr val="000000"/>
                </a:solidFill>
                <a:effectLst/>
                <a:latin typeface="Myriad Web Pro"/>
                <a:ea typeface="+mn-ea"/>
                <a:cs typeface="+mn-cs"/>
              </a:rPr>
              <a:t> </a:t>
            </a:r>
            <a:r>
              <a:rPr lang="en-US" sz="2000" b="1" kern="1200" dirty="0">
                <a:effectLst/>
                <a:latin typeface="Myriad Web Pro"/>
                <a:ea typeface="+mn-ea"/>
                <a:cs typeface="+mn-cs"/>
                <a:hlinkClick r:id="rId6" tooltip="NMI Notes"/>
              </a:rPr>
              <a:t>https://www.cdc.gov/nndss/trc/news/</a:t>
            </a:r>
            <a:r>
              <a:rPr lang="en-US" sz="2000" b="1" kern="1200" dirty="0">
                <a:solidFill>
                  <a:srgbClr val="FF0000"/>
                </a:solidFill>
                <a:effectLst/>
                <a:latin typeface="Myriad Web Pro"/>
                <a:ea typeface="+mn-ea"/>
                <a:cs typeface="+mn-cs"/>
              </a:rPr>
              <a:t> </a:t>
            </a:r>
            <a:endParaRPr lang="en-US" dirty="0">
              <a:effectLst/>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 </a:t>
            </a:r>
            <a:r>
              <a:rPr lang="en-US" sz="3000" dirty="0">
                <a:solidFill>
                  <a:schemeClr val="bg2"/>
                </a:solidFill>
              </a:rPr>
              <a:t>COVID-19 MMG Implementation In-Progress Status      Jan 19, 2021 </a:t>
            </a: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8844CD76-E7C9-482F-A392-9694154197D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Mapping of the COVID-19 Message Mapping Guide Implementation In Progress Status. Currently, Utah has recently moved to production, joining Kansas. There are a number of other states working toward implementing the COVID-19 message mapping guide">
            <a:extLst>
              <a:ext uri="{FF2B5EF4-FFF2-40B4-BE49-F238E27FC236}">
                <a16:creationId xmlns:a16="http://schemas.microsoft.com/office/drawing/2014/main" id="{D2F0C1DE-930C-4306-BCA1-F884D292BABA}"/>
              </a:ext>
            </a:extLst>
          </p:cNvPr>
          <p:cNvPicPr>
            <a:picLocks noChangeAspect="1"/>
          </p:cNvPicPr>
          <p:nvPr/>
        </p:nvPicPr>
        <p:blipFill>
          <a:blip r:embed="rId4"/>
          <a:stretch>
            <a:fillRect/>
          </a:stretch>
        </p:blipFill>
        <p:spPr>
          <a:xfrm>
            <a:off x="772886" y="274639"/>
            <a:ext cx="9665945" cy="6033312"/>
          </a:xfrm>
          <a:prstGeom prst="rect">
            <a:avLst/>
          </a:prstGeom>
        </p:spPr>
      </p:pic>
    </p:spTree>
    <p:extLst>
      <p:ext uri="{BB962C8B-B14F-4D97-AF65-F5344CB8AC3E}">
        <p14:creationId xmlns:p14="http://schemas.microsoft.com/office/powerpoint/2010/main" val="30316440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1" y="433866"/>
            <a:ext cx="11165456" cy="832593"/>
          </a:xfrm>
        </p:spPr>
        <p:txBody>
          <a:bodyPr/>
          <a:lstStyle/>
          <a:p>
            <a:r>
              <a:rPr lang="en-US" dirty="0"/>
              <a:t>Updates: STD/Congenital Syphilis (CS) MMGs</a:t>
            </a:r>
          </a:p>
        </p:txBody>
      </p:sp>
      <p:sp>
        <p:nvSpPr>
          <p:cNvPr id="3" name="Content Placeholder 2"/>
          <p:cNvSpPr>
            <a:spLocks noGrp="1"/>
          </p:cNvSpPr>
          <p:nvPr>
            <p:ph type="body" sz="quarter" idx="10"/>
          </p:nvPr>
        </p:nvSpPr>
        <p:spPr>
          <a:xfrm>
            <a:off x="609600" y="1397625"/>
            <a:ext cx="10301075" cy="4455584"/>
          </a:xfrm>
        </p:spPr>
        <p:txBody>
          <a:bodyPr/>
          <a:lstStyle/>
          <a:p>
            <a:r>
              <a:rPr lang="en-US" sz="2150" b="1" dirty="0"/>
              <a:t>STD V1.1.0</a:t>
            </a:r>
          </a:p>
          <a:p>
            <a:pPr lvl="1"/>
            <a:r>
              <a:rPr lang="en-US" sz="2150" dirty="0"/>
              <a:t> New Data Elements: 14</a:t>
            </a:r>
          </a:p>
          <a:p>
            <a:pPr lvl="1"/>
            <a:r>
              <a:rPr lang="en-US" sz="2150" dirty="0"/>
              <a:t> Data Elements with Name Change: 2</a:t>
            </a:r>
          </a:p>
          <a:p>
            <a:r>
              <a:rPr lang="en-US" sz="2150" b="1" dirty="0"/>
              <a:t>STD Value Sets (V1.1.0 &amp; V1.0.2)</a:t>
            </a:r>
          </a:p>
          <a:p>
            <a:pPr lvl="1"/>
            <a:r>
              <a:rPr lang="en-US" sz="2150" dirty="0">
                <a:hlinkClick r:id="rId3"/>
              </a:rPr>
              <a:t>Lab Test Type</a:t>
            </a:r>
            <a:r>
              <a:rPr lang="en-US" sz="2150" dirty="0"/>
              <a:t> (STD), </a:t>
            </a:r>
            <a:r>
              <a:rPr lang="en-US" sz="2150" dirty="0">
                <a:hlinkClick r:id="rId4"/>
              </a:rPr>
              <a:t>Lab Test Result Qualitative </a:t>
            </a:r>
            <a:r>
              <a:rPr lang="en-US" sz="2150" dirty="0"/>
              <a:t>(NND), </a:t>
            </a:r>
            <a:r>
              <a:rPr lang="en-US" sz="2150" dirty="0">
                <a:solidFill>
                  <a:srgbClr val="222222"/>
                </a:solidFill>
                <a:ea typeface="Times New Roman" panose="02020603050405020304" pitchFamily="18" charset="0"/>
                <a:cs typeface="Calibri" panose="020F0502020204030204" pitchFamily="34" charset="0"/>
                <a:hlinkClick r:id="rId5"/>
              </a:rPr>
              <a:t>Organism Identified AST </a:t>
            </a:r>
            <a:r>
              <a:rPr lang="en-US" sz="2150" dirty="0">
                <a:solidFill>
                  <a:srgbClr val="222222"/>
                </a:solidFill>
                <a:ea typeface="Times New Roman" panose="02020603050405020304" pitchFamily="18" charset="0"/>
                <a:cs typeface="Calibri" panose="020F0502020204030204" pitchFamily="34" charset="0"/>
              </a:rPr>
              <a:t>(STD), </a:t>
            </a:r>
            <a:r>
              <a:rPr lang="en-US" sz="2150" dirty="0">
                <a:hlinkClick r:id="rId6"/>
              </a:rPr>
              <a:t>Specimen Source </a:t>
            </a:r>
            <a:r>
              <a:rPr lang="en-US" sz="2150" dirty="0"/>
              <a:t>(STD), </a:t>
            </a:r>
            <a:r>
              <a:rPr lang="en-US" sz="2150" dirty="0">
                <a:hlinkClick r:id="rId7"/>
              </a:rPr>
              <a:t>Drugs Used </a:t>
            </a:r>
            <a:r>
              <a:rPr lang="en-US" sz="2150" dirty="0"/>
              <a:t>(STD)</a:t>
            </a:r>
          </a:p>
          <a:p>
            <a:r>
              <a:rPr lang="en-US" sz="2150" b="1" dirty="0">
                <a:cs typeface="Calibri" panose="020F0502020204030204" pitchFamily="34" charset="0"/>
              </a:rPr>
              <a:t>CS V1.1.0</a:t>
            </a:r>
          </a:p>
          <a:p>
            <a:pPr lvl="1"/>
            <a:r>
              <a:rPr lang="en-US" sz="2150" dirty="0">
                <a:cs typeface="Calibri" panose="020F0502020204030204" pitchFamily="34" charset="0"/>
              </a:rPr>
              <a:t>New Data Elements: 7</a:t>
            </a:r>
          </a:p>
          <a:p>
            <a:pPr lvl="1"/>
            <a:r>
              <a:rPr lang="en-US" sz="2150" dirty="0">
                <a:cs typeface="Calibri" panose="020F0502020204030204" pitchFamily="34" charset="0"/>
              </a:rPr>
              <a:t>Data Elements with Name Change: 2</a:t>
            </a:r>
            <a:endParaRPr lang="en-US" sz="2150" dirty="0"/>
          </a:p>
          <a:p>
            <a:r>
              <a:rPr lang="en-US" sz="2150" b="1" dirty="0"/>
              <a:t>CS Value Sets (V1.1.0 &amp; V1.0.1)</a:t>
            </a:r>
          </a:p>
          <a:p>
            <a:pPr lvl="1"/>
            <a:r>
              <a:rPr lang="en-US" sz="2150" dirty="0">
                <a:hlinkClick r:id="rId8"/>
              </a:rPr>
              <a:t>Test Type </a:t>
            </a:r>
            <a:r>
              <a:rPr lang="en-US" sz="2150" dirty="0"/>
              <a:t>(Syphilis), </a:t>
            </a:r>
            <a:r>
              <a:rPr lang="en-US" sz="2150" dirty="0">
                <a:hlinkClick r:id="rId4"/>
              </a:rPr>
              <a:t>Lab Test Result Qualitative </a:t>
            </a:r>
            <a:r>
              <a:rPr lang="en-US" sz="2150" dirty="0"/>
              <a:t>(NND), </a:t>
            </a:r>
            <a:r>
              <a:rPr lang="en-US" sz="2150" dirty="0">
                <a:hlinkClick r:id="rId9"/>
              </a:rPr>
              <a:t>Country</a:t>
            </a:r>
            <a:endParaRPr lang="en-US" sz="2150" b="1" dirty="0"/>
          </a:p>
          <a:p>
            <a:pPr marL="1219170" lvl="2" indent="0">
              <a:buNone/>
            </a:pPr>
            <a:endParaRPr lang="en-US" dirty="0"/>
          </a:p>
        </p:txBody>
      </p:sp>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559840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1" y="433866"/>
            <a:ext cx="11165456" cy="832593"/>
          </a:xfrm>
        </p:spPr>
        <p:txBody>
          <a:bodyPr/>
          <a:lstStyle/>
          <a:p>
            <a:r>
              <a:rPr lang="en-US" dirty="0"/>
              <a:t>Updates: Coronavirus Disease 2019 (COVID-19) MMG</a:t>
            </a:r>
          </a:p>
        </p:txBody>
      </p:sp>
      <p:sp>
        <p:nvSpPr>
          <p:cNvPr id="3" name="Content Placeholder 2"/>
          <p:cNvSpPr>
            <a:spLocks noGrp="1"/>
          </p:cNvSpPr>
          <p:nvPr>
            <p:ph type="body" sz="quarter" idx="10"/>
          </p:nvPr>
        </p:nvSpPr>
        <p:spPr>
          <a:xfrm>
            <a:off x="609600" y="1397625"/>
            <a:ext cx="10301075" cy="4455584"/>
          </a:xfrm>
        </p:spPr>
        <p:txBody>
          <a:bodyPr/>
          <a:lstStyle/>
          <a:p>
            <a:r>
              <a:rPr lang="en-US" sz="2670" b="1" dirty="0">
                <a:solidFill>
                  <a:srgbClr val="00B050"/>
                </a:solidFill>
              </a:rPr>
              <a:t>NEW:</a:t>
            </a:r>
            <a:r>
              <a:rPr lang="en-US" sz="2670" dirty="0"/>
              <a:t> The PHIN Vocabulary Access and Distribution System COVID-19 Case Notification View has been updated </a:t>
            </a:r>
          </a:p>
          <a:p>
            <a:pPr marL="1581123" lvl="2" indent="-514350">
              <a:buFont typeface="+mj-lt"/>
              <a:buAutoNum type="arabicPeriod"/>
            </a:pPr>
            <a:r>
              <a:rPr lang="en-US" sz="2670" dirty="0">
                <a:hlinkClick r:id="rId3"/>
              </a:rPr>
              <a:t>Version 4 </a:t>
            </a:r>
            <a:r>
              <a:rPr lang="en-US" sz="2670" dirty="0"/>
              <a:t>is now the most up-to-date version</a:t>
            </a:r>
          </a:p>
          <a:p>
            <a:pPr marL="1581123" lvl="2" indent="-514350">
              <a:buFont typeface="+mj-lt"/>
              <a:buAutoNum type="arabicPeriod"/>
            </a:pPr>
            <a:r>
              <a:rPr lang="en-US" sz="2670" dirty="0"/>
              <a:t>Adds an additional vector vaccine to </a:t>
            </a:r>
            <a:r>
              <a:rPr lang="en-US" sz="2670" dirty="0">
                <a:hlinkClick r:id="rId4"/>
              </a:rPr>
              <a:t>Vaccine Type</a:t>
            </a:r>
            <a:r>
              <a:rPr lang="en-US" sz="2670" dirty="0"/>
              <a:t> </a:t>
            </a:r>
          </a:p>
          <a:p>
            <a:pPr marL="1581123" lvl="2" indent="-514350">
              <a:buFont typeface="+mj-lt"/>
              <a:buAutoNum type="arabicPeriod"/>
            </a:pPr>
            <a:r>
              <a:rPr lang="en-US" sz="2670" dirty="0"/>
              <a:t>Adds an additional reason for Reason Not Vaccinated Per ACIP Recommendations (</a:t>
            </a:r>
            <a:r>
              <a:rPr lang="en-US" sz="2670" dirty="0">
                <a:hlinkClick r:id="rId5"/>
              </a:rPr>
              <a:t>PHVS_VaccineNotGivenReasons_CDC</a:t>
            </a:r>
            <a:r>
              <a:rPr lang="en-US" sz="2670" dirty="0"/>
              <a:t>)</a:t>
            </a:r>
          </a:p>
          <a:p>
            <a:pPr marL="0" indent="0">
              <a:buNone/>
            </a:pPr>
            <a:endParaRPr lang="en-US" sz="2670" dirty="0"/>
          </a:p>
        </p:txBody>
      </p:sp>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FD6F86A5-175E-42AE-9DE4-4F1FFA6614A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5449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44217" y="2574234"/>
            <a:ext cx="10404504" cy="2037522"/>
          </a:xfrm>
        </p:spPr>
        <p:txBody>
          <a:bodyPr>
            <a:normAutofit/>
          </a:bodyPr>
          <a:lstStyle/>
          <a:p>
            <a:pPr lvl="0" algn="ctr" eaLnBrk="0" fontAlgn="base" hangingPunct="0">
              <a:spcAft>
                <a:spcPct val="0"/>
              </a:spcAft>
              <a:defRPr/>
            </a:pPr>
            <a:r>
              <a:rPr lang="en-US" sz="3730" dirty="0">
                <a:solidFill>
                  <a:srgbClr val="005DAB"/>
                </a:solidFill>
              </a:rPr>
              <a:t>Vaccine History and Case Notifications for </a:t>
            </a:r>
            <a:br>
              <a:rPr lang="en-US" sz="3730" dirty="0">
                <a:solidFill>
                  <a:srgbClr val="005DAB"/>
                </a:solidFill>
              </a:rPr>
            </a:br>
            <a:r>
              <a:rPr lang="en-US" sz="3730" dirty="0">
                <a:solidFill>
                  <a:srgbClr val="005DAB"/>
                </a:solidFill>
              </a:rPr>
              <a:t>COVID-19 Case Data    </a:t>
            </a:r>
          </a:p>
        </p:txBody>
      </p:sp>
      <p:sp>
        <p:nvSpPr>
          <p:cNvPr id="4" name="Rectangle 3">
            <a:extLst>
              <a:ext uri="{FF2B5EF4-FFF2-40B4-BE49-F238E27FC236}">
                <a16:creationId xmlns:a16="http://schemas.microsoft.com/office/drawing/2014/main" id="{E2694A67-27EF-4E9F-AA65-D1B2AA176726}"/>
              </a:ext>
            </a:extLst>
          </p:cNvPr>
          <p:cNvSpPr/>
          <p:nvPr/>
        </p:nvSpPr>
        <p:spPr>
          <a:xfrm>
            <a:off x="427307" y="4307080"/>
            <a:ext cx="11627085" cy="3416320"/>
          </a:xfrm>
          <a:prstGeom prst="rect">
            <a:avLst/>
          </a:prstGeom>
        </p:spPr>
        <p:txBody>
          <a:bodyPr wrap="square">
            <a:spAutoFit/>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anose="020B0604020202020204" pitchFamily="34" charset="0"/>
              </a:rPr>
              <a:t>Amanda Jones</a:t>
            </a:r>
            <a:r>
              <a:rPr kumimoji="0" lang="en-US" sz="2400" b="1" i="0" u="none" strike="noStrike" kern="0" cap="none" spc="0" normalizeH="0" baseline="0" noProof="0" dirty="0">
                <a:ln>
                  <a:noFill/>
                </a:ln>
                <a:solidFill>
                  <a:srgbClr val="C00000"/>
                </a:solidFill>
                <a:effectLst/>
                <a:uLnTx/>
                <a:uFillTx/>
                <a:cs typeface="Arial" panose="020B0604020202020204" pitchFamily="34" charset="0"/>
              </a:rPr>
              <a:t>	</a:t>
            </a:r>
            <a:endParaRPr kumimoji="0" lang="en-US" sz="2400" b="0" i="0" u="none" strike="noStrike" kern="0" cap="none" spc="0" normalizeH="0" baseline="0" noProof="0" dirty="0">
              <a:ln>
                <a:noFill/>
              </a:ln>
              <a:solidFill>
                <a:srgbClr val="0096D6"/>
              </a:solidFill>
              <a:effectLst/>
              <a:uLnTx/>
              <a:uFillTx/>
              <a:cs typeface="Arial" panose="020B0604020202020204" pitchFamily="34" charset="0"/>
            </a:endParaRPr>
          </a:p>
          <a:p>
            <a:pPr>
              <a:defRPr/>
            </a:pPr>
            <a:r>
              <a:rPr lang="en-US" sz="2400" b="1" kern="0" dirty="0">
                <a:solidFill>
                  <a:srgbClr val="005DAB"/>
                </a:solidFill>
                <a:cs typeface="Arial" panose="020B0604020202020204" pitchFamily="34" charset="0"/>
              </a:rPr>
              <a:t>NNDSS Liaison Team Member</a:t>
            </a:r>
          </a:p>
          <a:p>
            <a:pPr>
              <a:defRPr/>
            </a:pPr>
            <a:r>
              <a:rPr lang="en-US" sz="2400" b="1" kern="0" dirty="0">
                <a:solidFill>
                  <a:srgbClr val="005DAB"/>
                </a:solidFill>
                <a:cs typeface="Arial" panose="020B0604020202020204" pitchFamily="34" charset="0"/>
              </a:rPr>
              <a:t>Data, Analytics &amp; Visualization Task Force </a:t>
            </a: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96D6"/>
              </a:solidFill>
              <a:effectLst/>
              <a:uLnTx/>
              <a:uFillTx/>
              <a:cs typeface="Arial" panose="020B0604020202020204" pitchFamily="34" charset="0"/>
            </a:endParaRPr>
          </a:p>
          <a:p>
            <a:pPr marL="0" marR="0" lvl="0" indent="0" defTabSz="91437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96D6"/>
              </a:solidFill>
              <a:effectLst/>
              <a:uLnTx/>
              <a:uFillTx/>
              <a:cs typeface="Arial" panose="020B0604020202020204" pitchFamily="34" charset="0"/>
            </a:endParaRPr>
          </a:p>
        </p:txBody>
      </p:sp>
    </p:spTree>
    <p:extLst>
      <p:ext uri="{BB962C8B-B14F-4D97-AF65-F5344CB8AC3E}">
        <p14:creationId xmlns:p14="http://schemas.microsoft.com/office/powerpoint/2010/main" val="36865877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88986"/>
            <a:ext cx="10972800" cy="645512"/>
          </a:xfrm>
        </p:spPr>
        <p:txBody>
          <a:bodyPr/>
          <a:lstStyle/>
          <a:p>
            <a:r>
              <a:rPr lang="en-US" sz="3730" dirty="0"/>
              <a:t>Vaccine History in COVID-19 Case Notifications</a:t>
            </a:r>
          </a:p>
        </p:txBody>
      </p:sp>
      <p:sp>
        <p:nvSpPr>
          <p:cNvPr id="5" name="Content Placeholder 2"/>
          <p:cNvSpPr txBox="1">
            <a:spLocks/>
          </p:cNvSpPr>
          <p:nvPr/>
        </p:nvSpPr>
        <p:spPr bwMode="auto">
          <a:xfrm>
            <a:off x="3942609" y="1888176"/>
            <a:ext cx="7639792" cy="334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600"/>
              </a:spcBef>
              <a:spcAft>
                <a:spcPts val="600"/>
              </a:spcAft>
              <a:buClr>
                <a:srgbClr val="0088B7"/>
              </a:buClr>
              <a:buSzPct val="110000"/>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Submission Options</a:t>
            </a:r>
          </a:p>
          <a:p>
            <a:pPr lvl="1">
              <a:defRPr/>
            </a:pPr>
            <a:r>
              <a:rPr lang="en-US" sz="2670" dirty="0"/>
              <a:t>Full COVID-19 MMG</a:t>
            </a:r>
          </a:p>
          <a:p>
            <a:pPr marR="0" lvl="1" defTabSz="914400" latinLnBrk="0">
              <a:lnSpc>
                <a:spcPct val="100000"/>
              </a:lnSpc>
              <a:buSzTx/>
              <a:tabLst/>
              <a:defRPr/>
            </a:pPr>
            <a:r>
              <a:rPr lang="en-US" sz="2670" dirty="0"/>
              <a:t>COVID Lite (Generic v2.0  + vaccine history from COVID-19 MMG)</a:t>
            </a:r>
          </a:p>
          <a:p>
            <a:pPr marR="0" lvl="1" defTabSz="914400" latinLnBrk="0">
              <a:lnSpc>
                <a:spcPct val="100000"/>
              </a:lnSpc>
              <a:buSzTx/>
              <a:tabLst/>
              <a:defRPr/>
            </a:pPr>
            <a:r>
              <a:rPr lang="en-US" sz="2670" dirty="0"/>
              <a:t>CSV upload using the updated January 2021 CSV template</a:t>
            </a:r>
          </a:p>
          <a:p>
            <a:pPr marL="533386" marR="0" lvl="1" indent="0" algn="l" defTabSz="914400" rtl="0" eaLnBrk="0" fontAlgn="base" latinLnBrk="0" hangingPunct="0">
              <a:lnSpc>
                <a:spcPct val="100000"/>
              </a:lnSpc>
              <a:spcBef>
                <a:spcPts val="600"/>
              </a:spcBef>
              <a:spcAft>
                <a:spcPts val="600"/>
              </a:spcAft>
              <a:buClr>
                <a:srgbClr val="0088B7"/>
              </a:buClr>
              <a:buSzTx/>
              <a:buFont typeface="Arial" panose="020B0604020202020204" pitchFamily="34" charset="0"/>
              <a:buNone/>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0"/>
              </a:spcBef>
              <a:spcAft>
                <a:spcPts val="0"/>
              </a:spcAft>
              <a:buClr>
                <a:srgbClr val="3D6C2A"/>
              </a:buClr>
              <a:buSzTx/>
              <a:buFont typeface="Arial" panose="020B0604020202020204" pitchFamily="34" charset="0"/>
              <a:buNone/>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descr="Image containing a man and horn delivering an announcement." title="Announcements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511" y="1628741"/>
            <a:ext cx="3477597" cy="3600518"/>
          </a:xfrm>
          <a:prstGeom prst="rect">
            <a:avLst/>
          </a:prstGeom>
        </p:spPr>
      </p:pic>
      <p:pic>
        <p:nvPicPr>
          <p:cNvPr id="6" name="Picture 2">
            <a:extLst>
              <a:ext uri="{FF2B5EF4-FFF2-40B4-BE49-F238E27FC236}">
                <a16:creationId xmlns:a16="http://schemas.microsoft.com/office/drawing/2014/main" id="{3ACC8096-9538-4A32-A0C8-10CE3C9A0CC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A932786-67E4-4A66-966A-87E9E330A204}"/>
              </a:ext>
            </a:extLst>
          </p:cNvPr>
          <p:cNvSpPr txBox="1"/>
          <p:nvPr/>
        </p:nvSpPr>
        <p:spPr>
          <a:xfrm>
            <a:off x="844952" y="5550954"/>
            <a:ext cx="76397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MMG = Message Mapping Guide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CSV = Comma Separated Value</a:t>
            </a:r>
          </a:p>
        </p:txBody>
      </p:sp>
    </p:spTree>
    <p:extLst>
      <p:ext uri="{BB962C8B-B14F-4D97-AF65-F5344CB8AC3E}">
        <p14:creationId xmlns:p14="http://schemas.microsoft.com/office/powerpoint/2010/main" val="36178167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C508-B63C-48A7-B778-EC872391D90F}"/>
              </a:ext>
            </a:extLst>
          </p:cNvPr>
          <p:cNvSpPr>
            <a:spLocks noGrp="1"/>
          </p:cNvSpPr>
          <p:nvPr>
            <p:ph type="title"/>
          </p:nvPr>
        </p:nvSpPr>
        <p:spPr>
          <a:xfrm>
            <a:off x="609600" y="94208"/>
            <a:ext cx="10972800" cy="761456"/>
          </a:xfrm>
        </p:spPr>
        <p:txBody>
          <a:bodyPr/>
          <a:lstStyle/>
          <a:p>
            <a:r>
              <a:rPr lang="en-US" dirty="0"/>
              <a:t>Options to Submit COVID-19 Vaccination History  </a:t>
            </a:r>
          </a:p>
        </p:txBody>
      </p:sp>
      <p:sp>
        <p:nvSpPr>
          <p:cNvPr id="4" name="Slide Number Placeholder 3">
            <a:extLst>
              <a:ext uri="{FF2B5EF4-FFF2-40B4-BE49-F238E27FC236}">
                <a16:creationId xmlns:a16="http://schemas.microsoft.com/office/drawing/2014/main" id="{15077404-636B-4B4E-80DB-1C6547D22A4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2">
            <a:extLst>
              <a:ext uri="{FF2B5EF4-FFF2-40B4-BE49-F238E27FC236}">
                <a16:creationId xmlns:a16="http://schemas.microsoft.com/office/drawing/2014/main" id="{0268484C-C54F-400A-AE8A-FC5DECA9DBE6}"/>
              </a:ext>
            </a:extLst>
          </p:cNvPr>
          <p:cNvGraphicFramePr>
            <a:graphicFrameLocks noGrp="1"/>
          </p:cNvGraphicFramePr>
          <p:nvPr>
            <p:extLst>
              <p:ext uri="{D42A27DB-BD31-4B8C-83A1-F6EECF244321}">
                <p14:modId xmlns:p14="http://schemas.microsoft.com/office/powerpoint/2010/main" val="2244250192"/>
              </p:ext>
            </p:extLst>
          </p:nvPr>
        </p:nvGraphicFramePr>
        <p:xfrm>
          <a:off x="985872" y="855664"/>
          <a:ext cx="9882756" cy="4397203"/>
        </p:xfrm>
        <a:graphic>
          <a:graphicData uri="http://schemas.openxmlformats.org/drawingml/2006/table">
            <a:tbl>
              <a:tblPr firstRow="1" firstCol="1" bandRow="1"/>
              <a:tblGrid>
                <a:gridCol w="2312913">
                  <a:extLst>
                    <a:ext uri="{9D8B030D-6E8A-4147-A177-3AD203B41FA5}">
                      <a16:colId xmlns:a16="http://schemas.microsoft.com/office/drawing/2014/main" val="3933390855"/>
                    </a:ext>
                  </a:extLst>
                </a:gridCol>
                <a:gridCol w="2159282">
                  <a:extLst>
                    <a:ext uri="{9D8B030D-6E8A-4147-A177-3AD203B41FA5}">
                      <a16:colId xmlns:a16="http://schemas.microsoft.com/office/drawing/2014/main" val="3514723203"/>
                    </a:ext>
                  </a:extLst>
                </a:gridCol>
                <a:gridCol w="2219325">
                  <a:extLst>
                    <a:ext uri="{9D8B030D-6E8A-4147-A177-3AD203B41FA5}">
                      <a16:colId xmlns:a16="http://schemas.microsoft.com/office/drawing/2014/main" val="397875584"/>
                    </a:ext>
                  </a:extLst>
                </a:gridCol>
                <a:gridCol w="3191236">
                  <a:extLst>
                    <a:ext uri="{9D8B030D-6E8A-4147-A177-3AD203B41FA5}">
                      <a16:colId xmlns:a16="http://schemas.microsoft.com/office/drawing/2014/main" val="3441190556"/>
                    </a:ext>
                  </a:extLst>
                </a:gridCol>
              </a:tblGrid>
              <a:tr h="780670">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p>
                      <a:pPr marL="0" marR="0" algn="ctr">
                        <a:spcBef>
                          <a:spcPts val="0"/>
                        </a:spcBef>
                        <a:spcAft>
                          <a:spcPts val="0"/>
                        </a:spcAft>
                      </a:pPr>
                      <a:r>
                        <a:rPr lang="en-US" sz="2200" b="1"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rPr>
                        <a:t>COVID-19 MMG</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2200" b="1" dirty="0">
                          <a:solidFill>
                            <a:srgbClr val="00213D"/>
                          </a:solidFill>
                          <a:effectLst/>
                          <a:latin typeface="+mn-lt"/>
                          <a:ea typeface="+mn-ea"/>
                          <a:cs typeface="+mn-cs"/>
                        </a:rPr>
                        <a:t>COVID Lite</a:t>
                      </a:r>
                      <a:endParaRPr lang="en-US" sz="2200" b="1"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2200" b="1"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rPr>
                        <a:t>CSV (1/2021) </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799351679"/>
                  </a:ext>
                </a:extLst>
              </a:tr>
              <a:tr h="88663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2200"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rPr>
                        <a:t>Message Profile Identifier </a:t>
                      </a:r>
                    </a:p>
                  </a:txBody>
                  <a:tcPr marL="83275" marR="8327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COVID-19 MMG</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COVID-19 MMG</a:t>
                      </a: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N/A</a:t>
                      </a:r>
                    </a:p>
                  </a:txBody>
                  <a:tcPr marL="83275" marR="8327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82041566"/>
                  </a:ext>
                </a:extLst>
              </a:tr>
              <a:tr h="1399947">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2200"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rPr>
                        <a:t>Data Elements </a:t>
                      </a:r>
                    </a:p>
                    <a:p>
                      <a:pPr marL="0" marR="0" algn="ctr">
                        <a:spcBef>
                          <a:spcPts val="0"/>
                        </a:spcBef>
                        <a:spcAft>
                          <a:spcPts val="0"/>
                        </a:spcAft>
                      </a:pPr>
                      <a:r>
                        <a:rPr lang="en-US" sz="2200"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rPr>
                        <a:t>(DEs)</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p>
                      <a:pPr marL="0" marR="0" algn="ctr">
                        <a:spcBef>
                          <a:spcPts val="0"/>
                        </a:spcBef>
                        <a:spcAft>
                          <a:spcPts val="0"/>
                        </a:spcAft>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GenV2 DEs + COVID-19 DEs </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GenV2 DEs + </a:t>
                      </a:r>
                    </a:p>
                    <a:p>
                      <a:pPr marL="0" marR="0" algn="ctr">
                        <a:spcBef>
                          <a:spcPts val="0"/>
                        </a:spcBef>
                        <a:spcAft>
                          <a:spcPts val="0"/>
                        </a:spcAft>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COVID-19 Vaccine History DEs</a:t>
                      </a: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COVID-19 MMG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 flattened format </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27417249"/>
                  </a:ext>
                </a:extLst>
              </a:tr>
              <a:tr h="1329951">
                <a:tc>
                  <a:txBody>
                    <a:bodyPr/>
                    <a:lstStyle/>
                    <a:p>
                      <a:pPr marL="0" marR="0" algn="ctr">
                        <a:spcBef>
                          <a:spcPts val="0"/>
                        </a:spcBef>
                        <a:spcAft>
                          <a:spcPts val="0"/>
                        </a:spcAft>
                      </a:pPr>
                      <a:r>
                        <a:rPr lang="en-US" sz="2200" b="1"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rPr>
                        <a:t>Onboarding Required?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p>
                      <a:pPr marL="0" marR="0" algn="ctr">
                        <a:spcBef>
                          <a:spcPts val="0"/>
                        </a:spcBef>
                        <a:spcAft>
                          <a:spcPts val="0"/>
                        </a:spcAft>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Yes – </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hlinkClick r:id="rId3"/>
                        </a:rPr>
                        <a:t>edx@cdc.gov</a:t>
                      </a:r>
                      <a:endPar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algn="ctr">
                        <a:spcBef>
                          <a:spcPts val="0"/>
                        </a:spcBef>
                        <a:spcAft>
                          <a:spcPts val="0"/>
                        </a:spcAft>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Yes – </a:t>
                      </a:r>
                    </a:p>
                    <a:p>
                      <a:pPr marL="0" marR="0" algn="ctr">
                        <a:spcBef>
                          <a:spcPts val="0"/>
                        </a:spcBef>
                        <a:spcAft>
                          <a:spcPts val="0"/>
                        </a:spcAft>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hlinkClick r:id="rId3"/>
                        </a:rPr>
                        <a:t>edx@cdc.gov</a:t>
                      </a:r>
                      <a:endPar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algn="ctr" defTabSz="914400" rtl="0" eaLnBrk="1" latinLnBrk="0" hangingPunct="1">
                        <a:spcBef>
                          <a:spcPts val="0"/>
                        </a:spcBef>
                        <a:spcAft>
                          <a:spcPts val="0"/>
                        </a:spcAft>
                      </a:pPr>
                      <a:r>
                        <a:rPr lang="en-US" sz="2200" b="0" kern="1200" dirty="0">
                          <a:solidFill>
                            <a:srgbClr val="002060"/>
                          </a:solidFill>
                          <a:effectLst/>
                          <a:latin typeface="Calibri" panose="020F0502020204030204" pitchFamily="34" charset="0"/>
                          <a:ea typeface="+mn-ea"/>
                          <a:cs typeface="Calibri" panose="020F0502020204030204" pitchFamily="34" charset="0"/>
                        </a:rPr>
                        <a:t>Yes – </a:t>
                      </a:r>
                    </a:p>
                    <a:p>
                      <a:pPr marL="0" marR="0" algn="ctr" defTabSz="914400" rtl="0" eaLnBrk="1" latinLnBrk="0" hangingPunct="1">
                        <a:spcBef>
                          <a:spcPts val="0"/>
                        </a:spcBef>
                        <a:spcAft>
                          <a:spcPts val="0"/>
                        </a:spcAft>
                      </a:pPr>
                      <a:r>
                        <a:rPr lang="en-US" sz="2200" b="0" kern="1200" dirty="0">
                          <a:solidFill>
                            <a:srgbClr val="002060"/>
                          </a:solidFill>
                          <a:effectLst/>
                          <a:latin typeface="Calibri" panose="020F0502020204030204" pitchFamily="34" charset="0"/>
                          <a:ea typeface="+mn-ea"/>
                          <a:cs typeface="Calibri" panose="020F0502020204030204" pitchFamily="34" charset="0"/>
                          <a:hlinkClick r:id="rId4"/>
                        </a:rPr>
                        <a:t>eocevent333@cdc.gov</a:t>
                      </a:r>
                      <a:r>
                        <a:rPr lang="en-US" sz="2200" b="0" kern="1200" dirty="0">
                          <a:solidFill>
                            <a:srgbClr val="002060"/>
                          </a:solidFill>
                          <a:effectLst/>
                          <a:latin typeface="Calibri" panose="020F0502020204030204" pitchFamily="34" charset="0"/>
                          <a:ea typeface="+mn-ea"/>
                          <a:cs typeface="Calibri" panose="020F0502020204030204" pitchFamily="34" charset="0"/>
                        </a:rPr>
                        <a:t> </a:t>
                      </a: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649778394"/>
                  </a:ext>
                </a:extLst>
              </a:tr>
            </a:tbl>
          </a:graphicData>
        </a:graphic>
      </p:graphicFrame>
      <p:pic>
        <p:nvPicPr>
          <p:cNvPr id="5" name="Picture 2">
            <a:extLst>
              <a:ext uri="{FF2B5EF4-FFF2-40B4-BE49-F238E27FC236}">
                <a16:creationId xmlns:a16="http://schemas.microsoft.com/office/drawing/2014/main" id="{80BF9352-6075-45AB-AB01-55BEBD16C5B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0903" y="5598579"/>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0B87A43-FD90-4F68-BA66-EBD24E6E8C61}"/>
              </a:ext>
            </a:extLst>
          </p:cNvPr>
          <p:cNvSpPr txBox="1"/>
          <p:nvPr/>
        </p:nvSpPr>
        <p:spPr>
          <a:xfrm>
            <a:off x="609600" y="5687472"/>
            <a:ext cx="98213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Note: When sending notifications using </a:t>
            </a:r>
            <a:r>
              <a:rPr kumimoji="0" 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only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the generic v2.0 MMG, the MMG will not include vaccine information and uses the message profile identifier for the generic v2.0 MMG.</a:t>
            </a:r>
          </a:p>
        </p:txBody>
      </p:sp>
    </p:spTree>
    <p:extLst>
      <p:ext uri="{BB962C8B-B14F-4D97-AF65-F5344CB8AC3E}">
        <p14:creationId xmlns:p14="http://schemas.microsoft.com/office/powerpoint/2010/main" val="3218831613"/>
      </p:ext>
    </p:extLst>
  </p:cSld>
  <p:clrMapOvr>
    <a:masterClrMapping/>
  </p:clrMapOvr>
  <p:transition>
    <p:fade/>
  </p:transition>
</p:sld>
</file>

<file path=ppt/theme/theme1.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3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37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38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43_NCEH_ATSDR_combined">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28FDE79D0528429484B39D788D9B11" ma:contentTypeVersion="12" ma:contentTypeDescription="Create a new document." ma:contentTypeScope="" ma:versionID="08f0668b84f820f0a7ac2d6f3a59bfa4">
  <xsd:schema xmlns:xsd="http://www.w3.org/2001/XMLSchema" xmlns:xs="http://www.w3.org/2001/XMLSchema" xmlns:p="http://schemas.microsoft.com/office/2006/metadata/properties" xmlns:ns1="http://schemas.microsoft.com/sharepoint/v3" xmlns:ns3="ce0cc384-7d90-49d2-886c-ed1b3f79e86e" xmlns:ns4="b0563af3-add7-4ba1-9257-34f88286e773" targetNamespace="http://schemas.microsoft.com/office/2006/metadata/properties" ma:root="true" ma:fieldsID="fc2e1fee869c15d0dd0c06d44751bce3" ns1:_="" ns3:_="" ns4:_="">
    <xsd:import namespace="http://schemas.microsoft.com/sharepoint/v3"/>
    <xsd:import namespace="ce0cc384-7d90-49d2-886c-ed1b3f79e86e"/>
    <xsd:import namespace="b0563af3-add7-4ba1-9257-34f88286e7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0cc384-7d90-49d2-886c-ed1b3f79e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563af3-add7-4ba1-9257-34f88286e77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8A2DEB-290C-4152-8CAA-7332A7CEDB5E}">
  <ds:schemaRefs>
    <ds:schemaRef ds:uri="ce0cc384-7d90-49d2-886c-ed1b3f79e86e"/>
    <ds:schemaRef ds:uri="http://schemas.microsoft.com/office/2006/metadata/properties"/>
    <ds:schemaRef ds:uri="http://schemas.microsoft.com/office/2006/documentManagement/types"/>
    <ds:schemaRef ds:uri="http://purl.org/dc/dcmitype/"/>
    <ds:schemaRef ds:uri="http://schemas.microsoft.com/sharepoint/v3"/>
    <ds:schemaRef ds:uri="http://schemas.openxmlformats.org/package/2006/metadata/core-properties"/>
    <ds:schemaRef ds:uri="http://www.w3.org/XML/1998/namespace"/>
    <ds:schemaRef ds:uri="http://purl.org/dc/elements/1.1/"/>
    <ds:schemaRef ds:uri="http://schemas.microsoft.com/office/infopath/2007/PartnerControls"/>
    <ds:schemaRef ds:uri="b0563af3-add7-4ba1-9257-34f88286e773"/>
    <ds:schemaRef ds:uri="http://purl.org/dc/terms/"/>
  </ds:schemaRefs>
</ds:datastoreItem>
</file>

<file path=customXml/itemProps2.xml><?xml version="1.0" encoding="utf-8"?>
<ds:datastoreItem xmlns:ds="http://schemas.openxmlformats.org/officeDocument/2006/customXml" ds:itemID="{77F938A3-EBB3-4A3E-A859-19F8A2A3F1E5}">
  <ds:schemaRefs>
    <ds:schemaRef ds:uri="http://schemas.microsoft.com/sharepoint/v3/contenttype/forms"/>
  </ds:schemaRefs>
</ds:datastoreItem>
</file>

<file path=customXml/itemProps3.xml><?xml version="1.0" encoding="utf-8"?>
<ds:datastoreItem xmlns:ds="http://schemas.openxmlformats.org/officeDocument/2006/customXml" ds:itemID="{90D00B73-05CD-4D5E-8ACC-FAF063A83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0cc384-7d90-49d2-886c-ed1b3f79e86e"/>
    <ds:schemaRef ds:uri="b0563af3-add7-4ba1-9257-34f88286e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65380</TotalTime>
  <Words>2088</Words>
  <Application>Microsoft Office PowerPoint</Application>
  <PresentationFormat>Widescreen</PresentationFormat>
  <Paragraphs>365</Paragraphs>
  <Slides>32</Slides>
  <Notes>31</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32</vt:i4>
      </vt:variant>
    </vt:vector>
  </HeadingPairs>
  <TitlesOfParts>
    <vt:vector size="52" baseType="lpstr">
      <vt:lpstr>Arial</vt:lpstr>
      <vt:lpstr>Arial Black</vt:lpstr>
      <vt:lpstr>Calibri</vt:lpstr>
      <vt:lpstr>Calibri Light</vt:lpstr>
      <vt:lpstr>Courier New</vt:lpstr>
      <vt:lpstr>Myriad Web Pro</vt:lpstr>
      <vt:lpstr>Noto Sans Symbols</vt:lpstr>
      <vt:lpstr>Open Sans</vt:lpstr>
      <vt:lpstr>Wingdings</vt:lpstr>
      <vt:lpstr>19_NCEH_ATSDR_combined</vt:lpstr>
      <vt:lpstr>30_NCEH_ATSDR_combined</vt:lpstr>
      <vt:lpstr>1_Office Theme</vt:lpstr>
      <vt:lpstr>35_NCEH_ATSDR_combined</vt:lpstr>
      <vt:lpstr>37_NCEH_ATSDR_combined</vt:lpstr>
      <vt:lpstr>38_NCEH_ATSDR_combined</vt:lpstr>
      <vt:lpstr>43_NCEH_ATSDR_combined</vt:lpstr>
      <vt:lpstr>23_NCEH_ATSDR_combined</vt:lpstr>
      <vt:lpstr>2_Office Theme</vt:lpstr>
      <vt:lpstr>36_NCEH_ATSDR_combined</vt:lpstr>
      <vt:lpstr>3_Office Theme</vt:lpstr>
      <vt:lpstr>NNDSS eSHARE February Webinar </vt:lpstr>
      <vt:lpstr>Agenda</vt:lpstr>
      <vt:lpstr>NNDSS Updates and Announcements </vt:lpstr>
      <vt:lpstr> COVID-19 MMG Implementation In-Progress Status      Jan 19, 2021 </vt:lpstr>
      <vt:lpstr>Updates: STD/Congenital Syphilis (CS) MMGs</vt:lpstr>
      <vt:lpstr>Updates: Coronavirus Disease 2019 (COVID-19) MMG</vt:lpstr>
      <vt:lpstr>Vaccine History and Case Notifications for  COVID-19 Case Data    </vt:lpstr>
      <vt:lpstr>Vaccine History in COVID-19 Case Notifications</vt:lpstr>
      <vt:lpstr>Options to Submit COVID-19 Vaccination History  </vt:lpstr>
      <vt:lpstr>Contact Us</vt:lpstr>
      <vt:lpstr>Update on 2020 NNDSS Annual Reconciliation</vt:lpstr>
      <vt:lpstr>NNDSS Annual Reconciliation for 2020 Data</vt:lpstr>
      <vt:lpstr>Overview of New NNDSS Data Processing  and MVPS Enhancements </vt:lpstr>
      <vt:lpstr>Objective</vt:lpstr>
      <vt:lpstr>Part 1: Intro to New NNDSS Data Processing </vt:lpstr>
      <vt:lpstr>Introduction to MVPS</vt:lpstr>
      <vt:lpstr>New NNDSS Data Processing   </vt:lpstr>
      <vt:lpstr>Overview of New NNDSS Data Processing </vt:lpstr>
      <vt:lpstr>Data Process Flow</vt:lpstr>
      <vt:lpstr>Part 2: New MVPS Functionality </vt:lpstr>
      <vt:lpstr>MVPS Portal: Review Case Notification Data</vt:lpstr>
      <vt:lpstr>Using the MVPS Portal:</vt:lpstr>
      <vt:lpstr>MVPS Portal: Delete Cases</vt:lpstr>
      <vt:lpstr>MVPS Portal: Perform Reconciliation </vt:lpstr>
      <vt:lpstr>Summary of New NNDSS Data Processing Benefits </vt:lpstr>
      <vt:lpstr>Part 3: MVPS Roles, Responsibilities &amp; Access  </vt:lpstr>
      <vt:lpstr>MVPS Security</vt:lpstr>
      <vt:lpstr>MVPS Jurisdiction Roles and Responsibilities </vt:lpstr>
      <vt:lpstr>Timeframe for Assigning Jurisdiction Data Managers </vt:lpstr>
      <vt:lpstr>Next Steps for Jurisdictions  </vt:lpstr>
      <vt:lpstr>Questions?</vt:lpstr>
      <vt:lpstr>Subscribe to monthly NNDSS newsletter (NMI Notes) at  https://www.cdc.gov/nndss/trc/news/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February 2021</dc:title>
  <dc:subject>Vaccine History in Case Notifications &amp; Overview of the NNDSS Data Processing Redesign &amp; MVPS Enhancements</dc:subject>
  <dc:creator>CDC</dc:creator>
  <cp:keywords>NMI, Modernization Initiative, eSHARE, NNDSS, National Notifiable Diseases Surveillance System, 2019 Annual Data Reconciliation, Case Notifications, HL7, Data Reconciliation, State/Territorial Epidemiologist, Vaccine History, Message Validation, Processing, and Provisioning System, MVPS, Data Processing Redesign, enhancements, Coronavirus Disease 2019, COVID-19, COVID-19 MMG, Message Mapping Guide, COVID-Lite, STD, Sexual Trasmitted Diseases, Congenital Syphilis, CS, Data Elements, DE, Lab Test Type, Lab Test Result Qualitative, Organism Identified AST, Specimen Source, Drugs Used, Test Type, PHIN Vocabulary Access and Distribution System, Vaccine Type, CSV upload, CSV template, comma separated value, CSV, MVPS Portal, Deleted Cases, Data Manager, user access, automated data process, data source</cp:keywords>
  <cp:lastModifiedBy>Laspina, Michael (CDC/DDPHSS/CSELS/DHIS)</cp:lastModifiedBy>
  <cp:revision>2633</cp:revision>
  <cp:lastPrinted>2020-03-09T18:49:31Z</cp:lastPrinted>
  <dcterms:created xsi:type="dcterms:W3CDTF">2016-10-13T18:50:31Z</dcterms:created>
  <dcterms:modified xsi:type="dcterms:W3CDTF">2021-04-22T18:35:35Z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0x010100CB28FDE79D0528429484B39D788D9B11</vt:lpwstr>
  </property>
  <property fmtid="{D5CDD505-2E9C-101B-9397-08002B2CF9AE}" pid="3" name="MSIP_Label_7b94a7b8-f06c-4dfe-bdcc-9b548fd58c31_Enabled">
    <vt:lpwstr>true</vt:lpwstr>
  </property>
  <property fmtid="{D5CDD505-2E9C-101B-9397-08002B2CF9AE}" pid="4" name="MSIP_Label_7b94a7b8-f06c-4dfe-bdcc-9b548fd58c31_SetDate">
    <vt:lpwstr>2020-11-05T17:39:24Z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8794a081-74ee-4466-a7bf-ce7a32b6752b</vt:lpwstr>
  </property>
  <property fmtid="{D5CDD505-2E9C-101B-9397-08002B2CF9AE}" pid="9" name="MSIP_Label_7b94a7b8-f06c-4dfe-bdcc-9b548fd58c31_ContentBits">
    <vt:lpwstr>0</vt:lpwstr>
  </property>
</Properties>
</file>