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4"/>
    <p:sldMasterId id="2147483919" r:id="rId5"/>
    <p:sldMasterId id="2147484118" r:id="rId6"/>
    <p:sldMasterId id="2147484149" r:id="rId7"/>
    <p:sldMasterId id="2147484183" r:id="rId8"/>
    <p:sldMasterId id="2147484204" r:id="rId9"/>
    <p:sldMasterId id="2147484225" r:id="rId10"/>
    <p:sldMasterId id="2147484238" r:id="rId11"/>
    <p:sldMasterId id="2147484243" r:id="rId12"/>
  </p:sldMasterIdLst>
  <p:notesMasterIdLst>
    <p:notesMasterId r:id="rId41"/>
  </p:notesMasterIdLst>
  <p:handoutMasterIdLst>
    <p:handoutMasterId r:id="rId42"/>
  </p:handoutMasterIdLst>
  <p:sldIdLst>
    <p:sldId id="1221" r:id="rId13"/>
    <p:sldId id="1310" r:id="rId14"/>
    <p:sldId id="831" r:id="rId15"/>
    <p:sldId id="296" r:id="rId16"/>
    <p:sldId id="1416" r:id="rId17"/>
    <p:sldId id="4530" r:id="rId18"/>
    <p:sldId id="4536" r:id="rId19"/>
    <p:sldId id="4535" r:id="rId20"/>
    <p:sldId id="4534" r:id="rId21"/>
    <p:sldId id="4538" r:id="rId22"/>
    <p:sldId id="4540" r:id="rId23"/>
    <p:sldId id="4532" r:id="rId24"/>
    <p:sldId id="4542" r:id="rId25"/>
    <p:sldId id="931" r:id="rId26"/>
    <p:sldId id="4543" r:id="rId27"/>
    <p:sldId id="310" r:id="rId28"/>
    <p:sldId id="297" r:id="rId29"/>
    <p:sldId id="311" r:id="rId30"/>
    <p:sldId id="312" r:id="rId31"/>
    <p:sldId id="313" r:id="rId32"/>
    <p:sldId id="314" r:id="rId33"/>
    <p:sldId id="315" r:id="rId34"/>
    <p:sldId id="316" r:id="rId35"/>
    <p:sldId id="317" r:id="rId36"/>
    <p:sldId id="318" r:id="rId37"/>
    <p:sldId id="319" r:id="rId38"/>
    <p:sldId id="1322" r:id="rId39"/>
    <p:sldId id="91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32"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31"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DAB"/>
    <a:srgbClr val="00213D"/>
    <a:srgbClr val="D2DEEF"/>
    <a:srgbClr val="000000"/>
    <a:srgbClr val="262626"/>
    <a:srgbClr val="0088B7"/>
    <a:srgbClr val="005CA8"/>
    <a:srgbClr val="3A4A6A"/>
    <a:srgbClr val="367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3" autoAdjust="0"/>
    <p:restoredTop sz="95794" autoAdjust="0"/>
  </p:normalViewPr>
  <p:slideViewPr>
    <p:cSldViewPr snapToGrid="0">
      <p:cViewPr varScale="1">
        <p:scale>
          <a:sx n="41" d="100"/>
          <a:sy n="41" d="100"/>
        </p:scale>
        <p:origin x="99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67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63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82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73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34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28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938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22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23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83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09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93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26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1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952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Master" Target="../slideMasters/slideMaster7.xml"/><Relationship Id="rId5" Type="http://schemas.openxmlformats.org/officeDocument/2006/relationships/image" Target="../media/image6.jpe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Master" Target="../slideMasters/slideMaster7.xml"/><Relationship Id="rId5" Type="http://schemas.openxmlformats.org/officeDocument/2006/relationships/image" Target="../media/image12.jp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13285634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209333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2411360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50076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8004222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9338236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22719333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53493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037473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328421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9082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76634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39986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35498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267333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3083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8133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21734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2716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CF0E9437-E65D-46AC-87E9-706C97F880D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38227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6355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88885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52339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75359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41845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156673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29180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772405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246743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680030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79498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708208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947544" y="1288496"/>
            <a:ext cx="4913032" cy="4634459"/>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419100" y="0"/>
            <a:ext cx="11772901" cy="1194093"/>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696687" y="12129"/>
            <a:ext cx="11495315"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96687" y="1368341"/>
            <a:ext cx="10156192" cy="457200"/>
          </a:xfrm>
          <a:prstGeom prst="rect">
            <a:avLst/>
          </a:prstGeom>
        </p:spPr>
        <p:txBody>
          <a:bodyPr/>
          <a:lstStyle>
            <a:lvl1pPr marL="0" indent="0" algn="l">
              <a:buNone/>
              <a:defRPr sz="2667" b="1" baseline="0">
                <a:solidFill>
                  <a:srgbClr val="2D2D2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16740" y="2520846"/>
            <a:ext cx="10156192" cy="1039317"/>
          </a:xfrm>
          <a:prstGeom prst="rect">
            <a:avLst/>
          </a:prstGeom>
        </p:spPr>
        <p:txBody>
          <a:bodyPr/>
          <a:lstStyle>
            <a:lvl1pPr marL="0" indent="0" algn="l">
              <a:lnSpc>
                <a:spcPts val="2667"/>
              </a:lnSpc>
              <a:buNone/>
              <a:defRPr sz="24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6616119" y="6014056"/>
            <a:ext cx="5575883" cy="502766"/>
          </a:xfrm>
          <a:prstGeom prst="rect">
            <a:avLst/>
          </a:prstGeom>
          <a:solidFill>
            <a:srgbClr val="FBAB18"/>
          </a:solidFill>
        </p:spPr>
        <p:txBody>
          <a:bodyPr wrap="square" rtlCol="0">
            <a:spAutoFit/>
          </a:bodyPr>
          <a:lstStyle/>
          <a:p>
            <a:pPr marL="380990" marR="0" lvl="0" indent="0" algn="l" defTabSz="1219170" rtl="0" eaLnBrk="0" fontAlgn="base" latinLnBrk="0" hangingPunct="0">
              <a:lnSpc>
                <a:spcPct val="100000"/>
              </a:lnSpc>
              <a:spcBef>
                <a:spcPct val="0"/>
              </a:spcBef>
              <a:spcAft>
                <a:spcPct val="0"/>
              </a:spcAft>
              <a:buClrTx/>
              <a:buSzTx/>
              <a:buFontTx/>
              <a:buNone/>
              <a:tabLst/>
              <a:defRPr/>
            </a:pPr>
            <a:r>
              <a:rPr lang="en-US" sz="2667"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356209" cy="1194093"/>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6331345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12192000" cy="68580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p:cNvSpPr>
            <a:spLocks noGrp="1"/>
          </p:cNvSpPr>
          <p:nvPr userDrawn="1">
            <p:ph type="title"/>
          </p:nvPr>
        </p:nvSpPr>
        <p:spPr>
          <a:xfrm>
            <a:off x="914401" y="12129"/>
            <a:ext cx="11277600" cy="1155779"/>
          </a:xfrm>
          <a:prstGeom prst="rect">
            <a:avLst/>
          </a:prstGeom>
        </p:spPr>
        <p:txBody>
          <a:bodyPr anchor="ctr"/>
          <a:lstStyle>
            <a:lvl1pPr algn="l">
              <a:lnSpc>
                <a:spcPts val="4000"/>
              </a:lnSpc>
              <a:defRPr sz="3733"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914402" y="1415968"/>
            <a:ext cx="9938477" cy="457200"/>
          </a:xfrm>
          <a:prstGeom prst="rect">
            <a:avLst/>
          </a:prstGeom>
        </p:spPr>
        <p:txBody>
          <a:bodyPr/>
          <a:lstStyle>
            <a:lvl1pPr marL="0" indent="0" algn="l">
              <a:buNone/>
              <a:defRPr sz="2667" b="1" baseline="0">
                <a:solidFill>
                  <a:schemeClr val="tx2"/>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914401" y="2520846"/>
            <a:ext cx="9858531" cy="1039317"/>
          </a:xfrm>
          <a:prstGeom prst="rect">
            <a:avLst/>
          </a:prstGeom>
        </p:spPr>
        <p:txBody>
          <a:bodyPr/>
          <a:lstStyle>
            <a:lvl1pPr marL="0" indent="0" algn="l">
              <a:lnSpc>
                <a:spcPts val="2667"/>
              </a:lnSpc>
              <a:buNone/>
              <a:defRPr sz="24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346367592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3" name="TextBox 2">
            <a:extLst>
              <a:ext uri="{FF2B5EF4-FFF2-40B4-BE49-F238E27FC236}">
                <a16:creationId xmlns:a16="http://schemas.microsoft.com/office/drawing/2014/main" id="{3E2D2759-34BE-4747-B672-84D47A6157DB}"/>
              </a:ext>
            </a:extLst>
          </p:cNvPr>
          <p:cNvSpPr txBox="1"/>
          <p:nvPr userDrawn="1"/>
        </p:nvSpPr>
        <p:spPr>
          <a:xfrm>
            <a:off x="11720945" y="6333639"/>
            <a:ext cx="683491" cy="379656"/>
          </a:xfrm>
          <a:prstGeom prst="rect">
            <a:avLst/>
          </a:prstGeom>
          <a:noFill/>
        </p:spPr>
        <p:txBody>
          <a:bodyPr wrap="square" rtlCol="0">
            <a:spAutoFit/>
          </a:bodyPr>
          <a:lstStyle/>
          <a:p>
            <a:fld id="{B14783AC-9D5A-4E63-BB3B-1B1823054653}" type="slidenum">
              <a:rPr lang="en-US" sz="1867" smtClean="0">
                <a:solidFill>
                  <a:srgbClr val="000000"/>
                </a:solidFill>
                <a:latin typeface="Calibri" panose="020F0502020204030204" pitchFamily="34" charset="0"/>
              </a:rPr>
              <a:t>‹#›</a:t>
            </a:fld>
            <a:endParaRPr lang="en-US" sz="1867">
              <a:solidFill>
                <a:srgbClr val="000000"/>
              </a:solidFill>
              <a:latin typeface="Calibri" panose="020F0502020204030204" pitchFamily="34" charset="0"/>
            </a:endParaRPr>
          </a:p>
        </p:txBody>
      </p:sp>
    </p:spTree>
    <p:extLst>
      <p:ext uri="{BB962C8B-B14F-4D97-AF65-F5344CB8AC3E}">
        <p14:creationId xmlns:p14="http://schemas.microsoft.com/office/powerpoint/2010/main" val="128028594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39"/>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10" indent="-306910">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1" y="2"/>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14" name="Slide Number Placeholder 2">
            <a:extLst>
              <a:ext uri="{FF2B5EF4-FFF2-40B4-BE49-F238E27FC236}">
                <a16:creationId xmlns:a16="http://schemas.microsoft.com/office/drawing/2014/main" id="{ED9D21BE-834B-4164-ADC6-ECBBF39A0C47}"/>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6982446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19" y="5706813"/>
            <a:ext cx="1672779" cy="95900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22" name="Slide Number Placeholder 2">
            <a:extLst>
              <a:ext uri="{FF2B5EF4-FFF2-40B4-BE49-F238E27FC236}">
                <a16:creationId xmlns:a16="http://schemas.microsoft.com/office/drawing/2014/main" id="{98957A9A-4E21-40C4-AF1A-AD98DCDA107C}"/>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35694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8110222"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8903846"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9707955"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10494264"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1"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7308078"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1" y="2"/>
            <a:ext cx="356209" cy="1194093"/>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
        <p:nvSpPr>
          <p:cNvPr id="14" name="Slide Number Placeholder 2">
            <a:extLst>
              <a:ext uri="{FF2B5EF4-FFF2-40B4-BE49-F238E27FC236}">
                <a16:creationId xmlns:a16="http://schemas.microsoft.com/office/drawing/2014/main" id="{86167551-B38E-48D4-A770-8D376C64E6DB}"/>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85350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14060865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9425" y="674915"/>
            <a:ext cx="5979136" cy="5795163"/>
          </a:xfrm>
          <a:prstGeom prst="rect">
            <a:avLst/>
          </a:prstGeom>
        </p:spPr>
      </p:pic>
      <p:sp>
        <p:nvSpPr>
          <p:cNvPr id="2" name="Title 1"/>
          <p:cNvSpPr>
            <a:spLocks noGrp="1"/>
          </p:cNvSpPr>
          <p:nvPr>
            <p:ph type="title"/>
          </p:nvPr>
        </p:nvSpPr>
        <p:spPr>
          <a:xfrm>
            <a:off x="239485" y="3255151"/>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239484" y="4688982"/>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639" y="5706813"/>
            <a:ext cx="1672779" cy="959001"/>
          </a:xfrm>
          <a:prstGeom prst="rect">
            <a:avLst/>
          </a:prstGeom>
        </p:spPr>
      </p:pic>
    </p:spTree>
    <p:extLst>
      <p:ext uri="{BB962C8B-B14F-4D97-AF65-F5344CB8AC3E}">
        <p14:creationId xmlns:p14="http://schemas.microsoft.com/office/powerpoint/2010/main" val="313240926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7112341" y="234188"/>
            <a:ext cx="4913032" cy="4634459"/>
          </a:xfrm>
          <a:prstGeom prst="rect">
            <a:avLst/>
          </a:prstGeom>
        </p:spPr>
      </p:pic>
    </p:spTree>
    <p:extLst>
      <p:ext uri="{BB962C8B-B14F-4D97-AF65-F5344CB8AC3E}">
        <p14:creationId xmlns:p14="http://schemas.microsoft.com/office/powerpoint/2010/main" val="26235011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2D2D2D"/>
                </a:solidFill>
                <a:latin typeface="Calibri" panose="020F0502020204030204" pitchFamily="34" charset="0"/>
              </a:rPr>
              <a:t>For more information, contact CDC</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1-800-CDC-INFO (232-4636)</a:t>
            </a: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TTY:  1-888-232-6348    www.cdc.gov</a:t>
            </a: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br>
              <a:rPr lang="en-US" sz="1600">
                <a:solidFill>
                  <a:srgbClr val="2D2D2D"/>
                </a:solidFill>
                <a:latin typeface="Calibri" panose="020F0502020204030204" pitchFamily="34" charset="0"/>
              </a:rPr>
            </a:br>
            <a:r>
              <a:rPr lang="en-US" sz="16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2473"/>
            <a:ext cx="12192000" cy="1183824"/>
          </a:xfrm>
          <a:prstGeom prst="rect">
            <a:avLst/>
          </a:prstGeom>
        </p:spPr>
      </p:pic>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0435" y="5786588"/>
            <a:ext cx="1672779" cy="95900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3391760"/>
          </a:xfrm>
          <a:prstGeom prst="rect">
            <a:avLst/>
          </a:prstGeom>
        </p:spPr>
      </p:pic>
    </p:spTree>
    <p:extLst>
      <p:ext uri="{BB962C8B-B14F-4D97-AF65-F5344CB8AC3E}">
        <p14:creationId xmlns:p14="http://schemas.microsoft.com/office/powerpoint/2010/main" val="18507553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8110223" y="6727353"/>
            <a:ext cx="804111" cy="121584"/>
          </a:xfrm>
          <a:prstGeom prst="rect">
            <a:avLst/>
          </a:prstGeom>
          <a:solidFill>
            <a:srgbClr val="B01519"/>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8903847" y="6727353"/>
            <a:ext cx="804111" cy="121584"/>
          </a:xfrm>
          <a:prstGeom prst="rect">
            <a:avLst/>
          </a:prstGeom>
          <a:solidFill>
            <a:srgbClr val="FBAB18"/>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9707956" y="6727353"/>
            <a:ext cx="804765" cy="121584"/>
          </a:xfrm>
          <a:prstGeom prst="rect">
            <a:avLst/>
          </a:prstGeom>
          <a:solidFill>
            <a:srgbClr val="292B6E"/>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0494265" y="6727353"/>
            <a:ext cx="1697737" cy="121584"/>
          </a:xfrm>
          <a:prstGeom prst="rect">
            <a:avLst/>
          </a:prstGeom>
          <a:solidFill>
            <a:srgbClr val="4656A6"/>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2" y="6727353"/>
            <a:ext cx="7572332" cy="121584"/>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7308079" y="6727353"/>
            <a:ext cx="804111" cy="121584"/>
          </a:xfrm>
          <a:prstGeom prst="rect">
            <a:avLst/>
          </a:prstGeom>
          <a:solidFill>
            <a:srgbClr val="55BF8B"/>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 name="Title 1"/>
          <p:cNvSpPr>
            <a:spLocks noGrp="1"/>
          </p:cNvSpPr>
          <p:nvPr userDrawn="1">
            <p:ph type="title" hasCustomPrompt="1"/>
          </p:nvPr>
        </p:nvSpPr>
        <p:spPr>
          <a:xfrm>
            <a:off x="609600" y="274641"/>
            <a:ext cx="10972800" cy="919455"/>
          </a:xfrm>
          <a:prstGeom prst="rect">
            <a:avLst/>
          </a:prstGeom>
        </p:spPr>
        <p:txBody>
          <a:bodyPr anchor="b" anchorCtr="0"/>
          <a:lstStyle>
            <a:lvl1pPr algn="l">
              <a:lnSpc>
                <a:spcPts val="4000"/>
              </a:lnSpc>
              <a:defRPr sz="3733"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609600" y="1545167"/>
            <a:ext cx="10972800" cy="4455584"/>
          </a:xfrm>
        </p:spPr>
        <p:txBody>
          <a:bodyPr/>
          <a:lstStyle>
            <a:lvl1pPr marL="306903" indent="-306903">
              <a:buClr>
                <a:srgbClr val="005DAA"/>
              </a:buClr>
              <a:buFont typeface="Wingdings" panose="05000000000000000000" pitchFamily="2" charset="2"/>
              <a:buChar char="§"/>
              <a:defRPr sz="2667">
                <a:solidFill>
                  <a:srgbClr val="2D2D2D"/>
                </a:solidFill>
              </a:defRPr>
            </a:lvl1pPr>
            <a:lvl2pPr>
              <a:buClr>
                <a:srgbClr val="532E63"/>
              </a:buClr>
              <a:defRPr sz="2667">
                <a:solidFill>
                  <a:srgbClr val="2D2D2D"/>
                </a:solidFill>
              </a:defRPr>
            </a:lvl2pPr>
            <a:lvl3pPr>
              <a:buClr>
                <a:srgbClr val="9A3B26"/>
              </a:buClr>
              <a:defRPr sz="2667">
                <a:solidFill>
                  <a:srgbClr val="2D2D2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20" y="6001464"/>
            <a:ext cx="1158819" cy="664349"/>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2" y="3"/>
            <a:ext cx="356209" cy="1194093"/>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grpSp>
    </p:spTree>
    <p:extLst>
      <p:ext uri="{BB962C8B-B14F-4D97-AF65-F5344CB8AC3E}">
        <p14:creationId xmlns:p14="http://schemas.microsoft.com/office/powerpoint/2010/main" val="425259279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 - Content w Title, Bar, Text">
    <p:spTree>
      <p:nvGrpSpPr>
        <p:cNvPr id="1" name=""/>
        <p:cNvGrpSpPr/>
        <p:nvPr/>
      </p:nvGrpSpPr>
      <p:grpSpPr>
        <a:xfrm>
          <a:off x="0" y="0"/>
          <a:ext cx="0" cy="0"/>
          <a:chOff x="0" y="0"/>
          <a:chExt cx="0" cy="0"/>
        </a:xfrm>
      </p:grpSpPr>
      <p:sp>
        <p:nvSpPr>
          <p:cNvPr id="2" name="Title 1"/>
          <p:cNvSpPr>
            <a:spLocks noGrp="1"/>
          </p:cNvSpPr>
          <p:nvPr>
            <p:ph type="title"/>
          </p:nvPr>
        </p:nvSpPr>
        <p:spPr>
          <a:xfrm>
            <a:off x="731521" y="274639"/>
            <a:ext cx="9571284"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1" y="6684596"/>
            <a:ext cx="12192001" cy="248992"/>
          </a:xfrm>
          <a:prstGeom prst="rect">
            <a:avLst/>
          </a:prstGeom>
        </p:spPr>
      </p:pic>
      <p:sp>
        <p:nvSpPr>
          <p:cNvPr id="6" name="Line 6"/>
          <p:cNvSpPr>
            <a:spLocks noChangeShapeType="1"/>
          </p:cNvSpPr>
          <p:nvPr userDrawn="1"/>
        </p:nvSpPr>
        <p:spPr bwMode="auto">
          <a:xfrm>
            <a:off x="609600" y="1479311"/>
            <a:ext cx="10972800" cy="0"/>
          </a:xfrm>
          <a:prstGeom prst="line">
            <a:avLst/>
          </a:prstGeom>
          <a:noFill/>
          <a:ln w="25400">
            <a:solidFill>
              <a:srgbClr val="0039A6"/>
            </a:solidFill>
            <a:round/>
            <a:headEnd/>
            <a:tailEnd/>
          </a:ln>
        </p:spPr>
        <p:txBody>
          <a:bodyPr wrap="none" anchor="ctr"/>
          <a:lstStyle/>
          <a:p>
            <a:pPr fontAlgn="base">
              <a:spcBef>
                <a:spcPct val="0"/>
              </a:spcBef>
              <a:spcAft>
                <a:spcPct val="0"/>
              </a:spcAft>
            </a:pPr>
            <a:endParaRPr lang="en-US" sz="2400">
              <a:ln>
                <a:solidFill>
                  <a:srgbClr val="002060">
                    <a:lumMod val="50000"/>
                    <a:lumOff val="50000"/>
                  </a:srgbClr>
                </a:solidFill>
              </a:ln>
              <a:solidFill>
                <a:srgbClr val="0F56DC"/>
              </a:solidFill>
              <a:latin typeface="Arial" charset="0"/>
            </a:endParaRPr>
          </a:p>
        </p:txBody>
      </p:sp>
      <p:pic>
        <p:nvPicPr>
          <p:cNvPr id="8" name="Picture 7"/>
          <p:cNvPicPr>
            <a:picLocks noChangeAspect="1"/>
          </p:cNvPicPr>
          <p:nvPr userDrawn="1"/>
        </p:nvPicPr>
        <p:blipFill rotWithShape="1">
          <a:blip r:embed="rId3"/>
          <a:srcRect l="10000" r="4917" b="-2800"/>
          <a:stretch/>
        </p:blipFill>
        <p:spPr>
          <a:xfrm>
            <a:off x="909320" y="6550354"/>
            <a:ext cx="10373360" cy="186509"/>
          </a:xfrm>
          <a:prstGeom prst="rect">
            <a:avLst/>
          </a:prstGeom>
        </p:spPr>
      </p:pic>
      <p:sp>
        <p:nvSpPr>
          <p:cNvPr id="9" name="TextBox 8"/>
          <p:cNvSpPr txBox="1"/>
          <p:nvPr userDrawn="1"/>
        </p:nvSpPr>
        <p:spPr>
          <a:xfrm>
            <a:off x="11725206" y="6326493"/>
            <a:ext cx="466794" cy="379656"/>
          </a:xfrm>
          <a:prstGeom prst="rect">
            <a:avLst/>
          </a:prstGeom>
          <a:noFill/>
        </p:spPr>
        <p:txBody>
          <a:bodyPr wrap="none" rtlCol="0">
            <a:spAutoFit/>
          </a:bodyPr>
          <a:lstStyle/>
          <a:p>
            <a:pPr algn="r"/>
            <a:fld id="{16C56A00-B67A-4726-B07D-3A7D659B2E50}" type="slidenum">
              <a:rPr lang="en-US" sz="1867" smtClean="0">
                <a:solidFill>
                  <a:srgbClr val="000000"/>
                </a:solidFill>
                <a:latin typeface="Calibri" panose="020F0502020204030204" pitchFamily="34" charset="0"/>
              </a:rPr>
              <a:pPr algn="r"/>
              <a:t>‹#›</a:t>
            </a:fld>
            <a:endParaRPr lang="en-US" sz="1867">
              <a:solidFill>
                <a:srgbClr val="000000"/>
              </a:solidFill>
              <a:latin typeface="Calibri" panose="020F0502020204030204" pitchFamily="34" charset="0"/>
            </a:endParaRPr>
          </a:p>
        </p:txBody>
      </p:sp>
      <p:sp>
        <p:nvSpPr>
          <p:cNvPr id="11" name="Oval 10">
            <a:extLst>
              <a:ext uri="{FF2B5EF4-FFF2-40B4-BE49-F238E27FC236}">
                <a16:creationId xmlns:a16="http://schemas.microsoft.com/office/drawing/2014/main" id="{50FD8DFC-73C7-40E9-AB82-5BB2A834B33A}"/>
              </a:ext>
            </a:extLst>
          </p:cNvPr>
          <p:cNvSpPr/>
          <p:nvPr userDrawn="1"/>
        </p:nvSpPr>
        <p:spPr>
          <a:xfrm>
            <a:off x="121920" y="121920"/>
            <a:ext cx="609600" cy="609600"/>
          </a:xfrm>
          <a:prstGeom prst="ellipse">
            <a:avLst/>
          </a:prstGeom>
          <a:solidFill>
            <a:srgbClr val="00CC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r>
              <a:rPr lang="en-US" sz="2400">
                <a:solidFill>
                  <a:srgbClr val="000000"/>
                </a:solidFill>
                <a:latin typeface="Myriad Web Pro"/>
                <a:cs typeface="Calibri"/>
              </a:rPr>
              <a:t>G</a:t>
            </a:r>
          </a:p>
        </p:txBody>
      </p:sp>
      <p:sp>
        <p:nvSpPr>
          <p:cNvPr id="13" name="TextBox 12">
            <a:extLst>
              <a:ext uri="{FF2B5EF4-FFF2-40B4-BE49-F238E27FC236}">
                <a16:creationId xmlns:a16="http://schemas.microsoft.com/office/drawing/2014/main" id="{8D572417-480D-435D-97AE-A0029ADAF9A8}"/>
              </a:ext>
            </a:extLst>
          </p:cNvPr>
          <p:cNvSpPr txBox="1"/>
          <p:nvPr userDrawn="1"/>
        </p:nvSpPr>
        <p:spPr>
          <a:xfrm>
            <a:off x="618184" y="1"/>
            <a:ext cx="10972800" cy="276999"/>
          </a:xfrm>
          <a:prstGeom prst="rect">
            <a:avLst/>
          </a:prstGeom>
          <a:noFill/>
        </p:spPr>
        <p:txBody>
          <a:bodyPr wrap="square" rtlCol="0">
            <a:spAutoFit/>
          </a:bodyPr>
          <a:lstStyle/>
          <a:p>
            <a:pPr algn="ctr">
              <a:defRPr/>
            </a:pPr>
            <a:r>
              <a:rPr lang="en-US" sz="1200">
                <a:solidFill>
                  <a:prstClr val="black"/>
                </a:solidFill>
              </a:rPr>
              <a:t>COVID-19 IM Meeting Slide Submission Template</a:t>
            </a:r>
          </a:p>
        </p:txBody>
      </p:sp>
      <p:pic>
        <p:nvPicPr>
          <p:cNvPr id="14" name="Picture 13">
            <a:extLst>
              <a:ext uri="{FF2B5EF4-FFF2-40B4-BE49-F238E27FC236}">
                <a16:creationId xmlns:a16="http://schemas.microsoft.com/office/drawing/2014/main" id="{0ED0A24B-D62E-4FB3-AF80-330CA1B4E4F1}"/>
              </a:ext>
            </a:extLst>
          </p:cNvPr>
          <p:cNvPicPr>
            <a:picLocks noChangeAspect="1"/>
          </p:cNvPicPr>
          <p:nvPr userDrawn="1"/>
        </p:nvPicPr>
        <p:blipFill>
          <a:blip r:embed="rId4"/>
          <a:stretch>
            <a:fillRect/>
          </a:stretch>
        </p:blipFill>
        <p:spPr>
          <a:xfrm>
            <a:off x="10311386" y="124312"/>
            <a:ext cx="1758692" cy="987552"/>
          </a:xfrm>
          <a:prstGeom prst="rect">
            <a:avLst/>
          </a:prstGeom>
        </p:spPr>
      </p:pic>
      <p:sp>
        <p:nvSpPr>
          <p:cNvPr id="15" name="Text Placeholder 7">
            <a:extLst>
              <a:ext uri="{FF2B5EF4-FFF2-40B4-BE49-F238E27FC236}">
                <a16:creationId xmlns:a16="http://schemas.microsoft.com/office/drawing/2014/main" id="{69B4A1E1-958B-453E-9FB2-17E3AF2C7EB1}"/>
              </a:ext>
            </a:extLst>
          </p:cNvPr>
          <p:cNvSpPr>
            <a:spLocks noGrp="1"/>
          </p:cNvSpPr>
          <p:nvPr>
            <p:ph type="body" sz="quarter" idx="10"/>
          </p:nvPr>
        </p:nvSpPr>
        <p:spPr>
          <a:xfrm>
            <a:off x="609600" y="1545166"/>
            <a:ext cx="10972800" cy="4943511"/>
          </a:xfrm>
        </p:spPr>
        <p:txBody>
          <a:bodyPr/>
          <a:lstStyle>
            <a:lvl1pPr marL="457189" indent="-457189">
              <a:spcBef>
                <a:spcPts val="0"/>
              </a:spcBef>
              <a:buClr>
                <a:srgbClr val="0039A6"/>
              </a:buClr>
              <a:buFont typeface="Wingdings" panose="05000000000000000000" pitchFamily="2" charset="2"/>
              <a:buChar char="§"/>
              <a:defRPr sz="2667">
                <a:solidFill>
                  <a:srgbClr val="000000"/>
                </a:solidFill>
              </a:defRPr>
            </a:lvl1pPr>
            <a:lvl2pPr marL="836063" indent="-380990">
              <a:spcBef>
                <a:spcPts val="0"/>
              </a:spcBef>
              <a:buClr>
                <a:srgbClr val="003CA5"/>
              </a:buClr>
              <a:defRPr sz="2400">
                <a:solidFill>
                  <a:srgbClr val="000000"/>
                </a:solidFill>
              </a:defRPr>
            </a:lvl2pPr>
            <a:lvl3pPr marL="1138738" indent="-304792">
              <a:spcBef>
                <a:spcPts val="0"/>
              </a:spcBef>
              <a:buClr>
                <a:srgbClr val="003CA5"/>
              </a:buClr>
              <a:defRPr sz="2133">
                <a:solidFill>
                  <a:srgbClr val="000000"/>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202922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6559519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8FA059B-5711-4EA0-9932-651924D56E86}"/>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68691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09B8FEB6-6F07-4B31-B36C-FE054CB3742F}"/>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399949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4967453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162438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5.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6.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8.xml"/><Relationship Id="rId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9.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24857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3076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0830035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14105412"/>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August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August 1</a:t>
            </a:r>
            <a:r>
              <a:rPr lang="en-US" sz="2400" b="1" dirty="0">
                <a:solidFill>
                  <a:srgbClr val="005DAB"/>
                </a:solidFill>
                <a:latin typeface="Calibri" pitchFamily="34" charset="0"/>
              </a:rPr>
              <a:t>8</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302552-6B7C-4672-B957-F1FBEF6758B4}"/>
              </a:ext>
            </a:extLst>
          </p:cNvPr>
          <p:cNvSpPr>
            <a:spLocks noGrp="1"/>
          </p:cNvSpPr>
          <p:nvPr>
            <p:ph type="body" sz="quarter" idx="10"/>
          </p:nvPr>
        </p:nvSpPr>
        <p:spPr/>
        <p:txBody>
          <a:bodyPr/>
          <a:lstStyle/>
          <a:p>
            <a:r>
              <a:rPr lang="en-US" sz="3200" b="1" dirty="0"/>
              <a:t>Tier 1 (high case volume)</a:t>
            </a:r>
          </a:p>
          <a:p>
            <a:pPr lvl="1"/>
            <a:r>
              <a:rPr lang="en-US" dirty="0"/>
              <a:t>Data elements available without case investigation</a:t>
            </a:r>
          </a:p>
          <a:p>
            <a:pPr lvl="1"/>
            <a:r>
              <a:rPr lang="en-US" dirty="0"/>
              <a:t>Use GenV2 or legacy NNDSS messages or CSV for case notification</a:t>
            </a:r>
          </a:p>
          <a:p>
            <a:pPr lvl="1"/>
            <a:r>
              <a:rPr lang="en-US" dirty="0"/>
              <a:t>Continue with current data feed, if preferred</a:t>
            </a:r>
          </a:p>
          <a:p>
            <a:r>
              <a:rPr lang="en-US" sz="3200" b="1" dirty="0"/>
              <a:t>Tier 2 (routine notification when case volume is manageable)</a:t>
            </a:r>
          </a:p>
          <a:p>
            <a:pPr lvl="1"/>
            <a:r>
              <a:rPr lang="en-US" dirty="0"/>
              <a:t>Options: CSV for existing Case Report Form, GenV2 plus CSV, or GenV2 plus COVID-19 MMG</a:t>
            </a:r>
          </a:p>
          <a:p>
            <a:pPr lvl="1"/>
            <a:r>
              <a:rPr lang="en-US" dirty="0"/>
              <a:t>Focus on high priority data elements (e.g., vaccine history, symptoms)</a:t>
            </a:r>
          </a:p>
          <a:p>
            <a:pPr marL="609585" lvl="1" indent="0">
              <a:buNone/>
            </a:pPr>
            <a:endParaRPr lang="en-US" dirty="0"/>
          </a:p>
          <a:p>
            <a:pPr lvl="1"/>
            <a:endParaRPr lang="en-US" dirty="0"/>
          </a:p>
        </p:txBody>
      </p:sp>
      <p:sp>
        <p:nvSpPr>
          <p:cNvPr id="4" name="Title 1">
            <a:extLst>
              <a:ext uri="{FF2B5EF4-FFF2-40B4-BE49-F238E27FC236}">
                <a16:creationId xmlns:a16="http://schemas.microsoft.com/office/drawing/2014/main" id="{6F074DE0-7304-4220-A210-17B758221668}"/>
              </a:ext>
            </a:extLst>
          </p:cNvPr>
          <p:cNvSpPr>
            <a:spLocks noGrp="1"/>
          </p:cNvSpPr>
          <p:nvPr>
            <p:ph type="title"/>
          </p:nvPr>
        </p:nvSpPr>
        <p:spPr>
          <a:xfrm>
            <a:off x="609600" y="345663"/>
            <a:ext cx="10972800" cy="919455"/>
          </a:xfrm>
        </p:spPr>
        <p:txBody>
          <a:bodyPr/>
          <a:lstStyle/>
          <a:p>
            <a:r>
              <a:rPr lang="en-US" i="1" dirty="0"/>
              <a:t>Minimal Requested Data Elements </a:t>
            </a:r>
            <a:r>
              <a:rPr lang="en-US" dirty="0"/>
              <a:t>for COVID-19 Case Notifications to CDC</a:t>
            </a:r>
          </a:p>
        </p:txBody>
      </p:sp>
    </p:spTree>
    <p:extLst>
      <p:ext uri="{BB962C8B-B14F-4D97-AF65-F5344CB8AC3E}">
        <p14:creationId xmlns:p14="http://schemas.microsoft.com/office/powerpoint/2010/main" val="12112272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D2475E3-FBDF-456E-B79F-DCED7E5FC0F7}"/>
              </a:ext>
            </a:extLst>
          </p:cNvPr>
          <p:cNvSpPr>
            <a:spLocks noGrp="1"/>
          </p:cNvSpPr>
          <p:nvPr>
            <p:ph type="title"/>
          </p:nvPr>
        </p:nvSpPr>
        <p:spPr>
          <a:xfrm>
            <a:off x="609600" y="-127816"/>
            <a:ext cx="10972800" cy="887855"/>
          </a:xfrm>
        </p:spPr>
        <p:txBody>
          <a:bodyPr/>
          <a:lstStyle/>
          <a:p>
            <a:r>
              <a:rPr lang="en-US" dirty="0"/>
              <a:t>Prioritized Core Case Data Elements (GenV2)</a:t>
            </a:r>
          </a:p>
        </p:txBody>
      </p:sp>
      <p:sp>
        <p:nvSpPr>
          <p:cNvPr id="6" name="Content Placeholder 4">
            <a:extLst>
              <a:ext uri="{FF2B5EF4-FFF2-40B4-BE49-F238E27FC236}">
                <a16:creationId xmlns:a16="http://schemas.microsoft.com/office/drawing/2014/main" id="{D01D1047-D54A-4C54-B261-F854F3ACB2D2}"/>
              </a:ext>
            </a:extLst>
          </p:cNvPr>
          <p:cNvSpPr>
            <a:spLocks noGrp="1"/>
          </p:cNvSpPr>
          <p:nvPr>
            <p:ph idx="1"/>
          </p:nvPr>
        </p:nvSpPr>
        <p:spPr>
          <a:xfrm>
            <a:off x="609601" y="1683063"/>
            <a:ext cx="5172892" cy="4191000"/>
          </a:xfrm>
        </p:spPr>
        <p:txBody>
          <a:bodyPr>
            <a:normAutofit fontScale="70000" lnSpcReduction="20000"/>
          </a:bodyPr>
          <a:lstStyle/>
          <a:p>
            <a:r>
              <a:rPr lang="en-US" b="0" dirty="0"/>
              <a:t>Reporting jurisdiction </a:t>
            </a:r>
          </a:p>
          <a:p>
            <a:r>
              <a:rPr lang="en-US" b="0" dirty="0"/>
              <a:t>Jurisdiction case ID</a:t>
            </a:r>
          </a:p>
          <a:p>
            <a:r>
              <a:rPr lang="en-US" b="0" dirty="0"/>
              <a:t>Case classification </a:t>
            </a:r>
            <a:br>
              <a:rPr lang="en-US" b="0" dirty="0"/>
            </a:br>
            <a:r>
              <a:rPr lang="en-US" b="0" dirty="0"/>
              <a:t>(e.g., confirmed, probable)</a:t>
            </a:r>
          </a:p>
          <a:p>
            <a:r>
              <a:rPr lang="en-US" b="0" dirty="0"/>
              <a:t>Report date, MMWR week and year</a:t>
            </a:r>
          </a:p>
          <a:p>
            <a:r>
              <a:rPr lang="en-US" b="0" dirty="0"/>
              <a:t>Date of birth</a:t>
            </a:r>
          </a:p>
          <a:p>
            <a:r>
              <a:rPr lang="en-US" b="0" dirty="0"/>
              <a:t>Age</a:t>
            </a:r>
          </a:p>
          <a:p>
            <a:r>
              <a:rPr lang="en-US" b="0" dirty="0"/>
              <a:t>Sex</a:t>
            </a:r>
          </a:p>
          <a:p>
            <a:r>
              <a:rPr lang="en-US" b="0" dirty="0"/>
              <a:t>Ethnicity</a:t>
            </a:r>
          </a:p>
          <a:p>
            <a:r>
              <a:rPr lang="en-US" b="0" dirty="0"/>
              <a:t>Race</a:t>
            </a:r>
          </a:p>
          <a:p>
            <a:r>
              <a:rPr lang="en-US" b="0" dirty="0"/>
              <a:t>County</a:t>
            </a:r>
          </a:p>
          <a:p>
            <a:r>
              <a:rPr lang="en-US" b="0" dirty="0"/>
              <a:t>State </a:t>
            </a:r>
          </a:p>
        </p:txBody>
      </p:sp>
      <p:sp>
        <p:nvSpPr>
          <p:cNvPr id="7" name="Content Placeholder 5">
            <a:extLst>
              <a:ext uri="{FF2B5EF4-FFF2-40B4-BE49-F238E27FC236}">
                <a16:creationId xmlns:a16="http://schemas.microsoft.com/office/drawing/2014/main" id="{B565F6EA-A706-4655-9F2B-93DD74C2924A}"/>
              </a:ext>
            </a:extLst>
          </p:cNvPr>
          <p:cNvSpPr>
            <a:spLocks noGrp="1"/>
          </p:cNvSpPr>
          <p:nvPr>
            <p:ph idx="10"/>
          </p:nvPr>
        </p:nvSpPr>
        <p:spPr>
          <a:xfrm>
            <a:off x="6409517" y="1612039"/>
            <a:ext cx="5172892" cy="4191000"/>
          </a:xfrm>
        </p:spPr>
        <p:txBody>
          <a:bodyPr>
            <a:noAutofit/>
          </a:bodyPr>
          <a:lstStyle/>
          <a:p>
            <a:r>
              <a:rPr lang="en-US" sz="2267" b="0" dirty="0"/>
              <a:t>Hospitalization status (and admission/discharge date)</a:t>
            </a:r>
          </a:p>
          <a:p>
            <a:r>
              <a:rPr lang="en-US" sz="2267" b="0" dirty="0"/>
              <a:t>Death (and date)</a:t>
            </a:r>
          </a:p>
          <a:p>
            <a:r>
              <a:rPr lang="en-US" sz="2267" b="0" dirty="0"/>
              <a:t>Pregnant</a:t>
            </a:r>
          </a:p>
          <a:p>
            <a:r>
              <a:rPr lang="en-US" sz="2267" b="0" dirty="0"/>
              <a:t>Part of an outbreak </a:t>
            </a:r>
          </a:p>
          <a:p>
            <a:r>
              <a:rPr lang="en-US" sz="2267" b="0" dirty="0"/>
              <a:t>Name of outbreak</a:t>
            </a:r>
          </a:p>
          <a:p>
            <a:r>
              <a:rPr lang="en-US" sz="2267" b="0" dirty="0"/>
              <a:t>Onset date</a:t>
            </a:r>
          </a:p>
          <a:p>
            <a:r>
              <a:rPr lang="en-US" sz="2267" b="0" dirty="0"/>
              <a:t>Symptom resolution date</a:t>
            </a:r>
          </a:p>
          <a:p>
            <a:r>
              <a:rPr lang="en-US" sz="2267" b="0" dirty="0"/>
              <a:t>Healthcare worker status (can be sent in GenV2 comments)</a:t>
            </a:r>
          </a:p>
          <a:p>
            <a:pPr marL="0" indent="0">
              <a:buNone/>
            </a:pPr>
            <a:r>
              <a:rPr lang="en-US" sz="2267" b="0" dirty="0"/>
              <a:t> </a:t>
            </a:r>
          </a:p>
        </p:txBody>
      </p:sp>
      <p:sp>
        <p:nvSpPr>
          <p:cNvPr id="8" name="TextBox 7">
            <a:extLst>
              <a:ext uri="{FF2B5EF4-FFF2-40B4-BE49-F238E27FC236}">
                <a16:creationId xmlns:a16="http://schemas.microsoft.com/office/drawing/2014/main" id="{0F9306D1-E0B8-49CE-9061-D86E14236B6B}"/>
              </a:ext>
            </a:extLst>
          </p:cNvPr>
          <p:cNvSpPr txBox="1"/>
          <p:nvPr/>
        </p:nvSpPr>
        <p:spPr>
          <a:xfrm>
            <a:off x="609672" y="1119597"/>
            <a:ext cx="4661084"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Majority ELR-Based Data Elements </a:t>
            </a:r>
          </a:p>
        </p:txBody>
      </p:sp>
      <p:sp>
        <p:nvSpPr>
          <p:cNvPr id="9" name="TextBox 8">
            <a:extLst>
              <a:ext uri="{FF2B5EF4-FFF2-40B4-BE49-F238E27FC236}">
                <a16:creationId xmlns:a16="http://schemas.microsoft.com/office/drawing/2014/main" id="{899DE7D7-A8BA-46E2-A44A-63BFFCE4E6C8}"/>
              </a:ext>
            </a:extLst>
          </p:cNvPr>
          <p:cNvSpPr txBox="1"/>
          <p:nvPr/>
        </p:nvSpPr>
        <p:spPr>
          <a:xfrm>
            <a:off x="6399901" y="1121562"/>
            <a:ext cx="4782656"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00000"/>
                </a:solidFill>
                <a:latin typeface="Calibri" panose="020F0502020204030204" pitchFamily="34" charset="0"/>
              </a:rPr>
              <a:t>Requires Additional Data Collection </a:t>
            </a:r>
          </a:p>
        </p:txBody>
      </p:sp>
    </p:spTree>
    <p:extLst>
      <p:ext uri="{BB962C8B-B14F-4D97-AF65-F5344CB8AC3E}">
        <p14:creationId xmlns:p14="http://schemas.microsoft.com/office/powerpoint/2010/main" val="18375325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42F3-FFEF-41AF-9A74-9C269C45E98C}"/>
              </a:ext>
            </a:extLst>
          </p:cNvPr>
          <p:cNvSpPr>
            <a:spLocks noGrp="1"/>
          </p:cNvSpPr>
          <p:nvPr>
            <p:ph type="title"/>
          </p:nvPr>
        </p:nvSpPr>
        <p:spPr>
          <a:xfrm>
            <a:off x="609600" y="345663"/>
            <a:ext cx="10972800" cy="919455"/>
          </a:xfrm>
        </p:spPr>
        <p:txBody>
          <a:bodyPr/>
          <a:lstStyle/>
          <a:p>
            <a:r>
              <a:rPr lang="en-US" i="1" dirty="0"/>
              <a:t>Minimal Requested Data Elements </a:t>
            </a:r>
            <a:r>
              <a:rPr lang="en-US" dirty="0"/>
              <a:t>for COVID-19 Case Notifications to CDC</a:t>
            </a:r>
          </a:p>
        </p:txBody>
      </p:sp>
      <p:sp>
        <p:nvSpPr>
          <p:cNvPr id="3" name="Text Placeholder 2">
            <a:extLst>
              <a:ext uri="{FF2B5EF4-FFF2-40B4-BE49-F238E27FC236}">
                <a16:creationId xmlns:a16="http://schemas.microsoft.com/office/drawing/2014/main" id="{6E0F3232-0C60-490C-9258-C3CBE5D6A855}"/>
              </a:ext>
            </a:extLst>
          </p:cNvPr>
          <p:cNvSpPr>
            <a:spLocks noGrp="1"/>
          </p:cNvSpPr>
          <p:nvPr>
            <p:ph type="body" sz="quarter" idx="10"/>
          </p:nvPr>
        </p:nvSpPr>
        <p:spPr/>
        <p:txBody>
          <a:bodyPr/>
          <a:lstStyle/>
          <a:p>
            <a:pPr lvl="0"/>
            <a:r>
              <a:rPr lang="en-US" dirty="0"/>
              <a:t>Prioritizing core data elements that are needed for national response </a:t>
            </a:r>
          </a:p>
          <a:p>
            <a:pPr lvl="0"/>
            <a:r>
              <a:rPr lang="en-US" dirty="0"/>
              <a:t>Case notification </a:t>
            </a:r>
            <a:r>
              <a:rPr lang="en-US" b="1" u="sng" dirty="0"/>
              <a:t>does not </a:t>
            </a:r>
            <a:r>
              <a:rPr lang="en-US" dirty="0"/>
              <a:t>affect </a:t>
            </a:r>
          </a:p>
          <a:p>
            <a:pPr lvl="1"/>
            <a:r>
              <a:rPr lang="en-US" dirty="0"/>
              <a:t>data that state, territorial, tribal, and local jurisdictions collect on their own for surveillance, public health investigations, or contact tracing</a:t>
            </a:r>
          </a:p>
          <a:p>
            <a:pPr lvl="0"/>
            <a:r>
              <a:rPr lang="en-US" dirty="0"/>
              <a:t>Technical Assistance and other resources targeted at implementation of GenV2 and COVID-19 MMG, as jurisdictions are ready    </a:t>
            </a:r>
          </a:p>
          <a:p>
            <a:pPr lvl="0"/>
            <a:r>
              <a:rPr lang="en-US" dirty="0"/>
              <a:t>Other surveillance systems and special studies will continue to serve the vital role of obtaining detailed, complete information about the impact of COVID-19 in select populations. </a:t>
            </a:r>
          </a:p>
          <a:p>
            <a:endParaRPr lang="en-US" dirty="0"/>
          </a:p>
          <a:p>
            <a:endParaRPr lang="en-US" dirty="0"/>
          </a:p>
        </p:txBody>
      </p:sp>
    </p:spTree>
    <p:extLst>
      <p:ext uri="{BB962C8B-B14F-4D97-AF65-F5344CB8AC3E}">
        <p14:creationId xmlns:p14="http://schemas.microsoft.com/office/powerpoint/2010/main" val="40407513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8852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9136" y="5655180"/>
            <a:ext cx="7898220" cy="14876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Andrew Kuehl, MIT, PMP</a:t>
            </a:r>
          </a:p>
          <a:p>
            <a:pPr lvl="0">
              <a:defRPr/>
            </a:pPr>
            <a:r>
              <a:rPr lang="en-US" sz="2400" b="1" dirty="0">
                <a:solidFill>
                  <a:srgbClr val="005DAB"/>
                </a:solidFill>
              </a:rPr>
              <a:t>MVPS Project Lead </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385737" y="2968915"/>
            <a:ext cx="9420526" cy="1155779"/>
          </a:xfrm>
        </p:spPr>
        <p:txBody>
          <a:bodyPr/>
          <a:lstStyle/>
          <a:p>
            <a:pPr lvl="0" algn="ctr" eaLnBrk="0" fontAlgn="base" hangingPunct="0">
              <a:spcAft>
                <a:spcPct val="0"/>
              </a:spcAft>
              <a:defRPr/>
            </a:pPr>
            <a:r>
              <a:rPr lang="en-US" dirty="0">
                <a:solidFill>
                  <a:srgbClr val="005DAB"/>
                </a:solidFill>
              </a:rPr>
              <a:t>Walkthrough: The New MVPS Dashboard</a:t>
            </a:r>
            <a:endParaRPr lang="en-US" dirty="0"/>
          </a:p>
        </p:txBody>
      </p:sp>
    </p:spTree>
    <p:extLst>
      <p:ext uri="{BB962C8B-B14F-4D97-AF65-F5344CB8AC3E}">
        <p14:creationId xmlns:p14="http://schemas.microsoft.com/office/powerpoint/2010/main" val="3454451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MVPS Portal – Why?</a:t>
            </a:r>
            <a:endParaRPr lang="en-US" dirty="0"/>
          </a:p>
        </p:txBody>
      </p:sp>
      <p:sp>
        <p:nvSpPr>
          <p:cNvPr id="3" name="Content Placeholder 2"/>
          <p:cNvSpPr>
            <a:spLocks noGrp="1"/>
          </p:cNvSpPr>
          <p:nvPr>
            <p:ph type="body" sz="quarter" idx="10"/>
          </p:nvPr>
        </p:nvSpPr>
        <p:spPr>
          <a:xfrm>
            <a:off x="609600" y="1545167"/>
            <a:ext cx="6612611" cy="4455584"/>
          </a:xfrm>
        </p:spPr>
        <p:txBody>
          <a:bodyPr/>
          <a:lstStyle/>
          <a:p>
            <a:r>
              <a:rPr lang="en-US" dirty="0"/>
              <a:t>Improved performance</a:t>
            </a:r>
          </a:p>
          <a:p>
            <a:r>
              <a:rPr lang="en-US" dirty="0"/>
              <a:t>Improved usability</a:t>
            </a:r>
          </a:p>
          <a:p>
            <a:pPr lvl="1"/>
            <a:r>
              <a:rPr lang="en-US" dirty="0"/>
              <a:t>Case Counts</a:t>
            </a:r>
          </a:p>
          <a:p>
            <a:pPr lvl="1"/>
            <a:r>
              <a:rPr lang="en-US" dirty="0"/>
              <a:t>Case Errors</a:t>
            </a:r>
          </a:p>
          <a:p>
            <a:pPr lvl="1"/>
            <a:r>
              <a:rPr lang="en-US" dirty="0"/>
              <a:t>Advanced Filtering</a:t>
            </a:r>
          </a:p>
          <a:p>
            <a:r>
              <a:rPr lang="en-US" dirty="0"/>
              <a:t>Target roll-out early September</a:t>
            </a:r>
          </a:p>
        </p:txBody>
      </p:sp>
    </p:spTree>
    <p:extLst>
      <p:ext uri="{BB962C8B-B14F-4D97-AF65-F5344CB8AC3E}">
        <p14:creationId xmlns:p14="http://schemas.microsoft.com/office/powerpoint/2010/main" val="7781409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MVPS Portal – New Code</a:t>
            </a:r>
            <a:endParaRPr lang="en-US" dirty="0"/>
          </a:p>
        </p:txBody>
      </p:sp>
      <p:sp>
        <p:nvSpPr>
          <p:cNvPr id="3" name="Content Placeholder 2"/>
          <p:cNvSpPr>
            <a:spLocks noGrp="1"/>
          </p:cNvSpPr>
          <p:nvPr>
            <p:ph type="body" sz="quarter" idx="10"/>
          </p:nvPr>
        </p:nvSpPr>
        <p:spPr>
          <a:xfrm>
            <a:off x="609600" y="1545167"/>
            <a:ext cx="6612611" cy="4455584"/>
          </a:xfrm>
        </p:spPr>
        <p:txBody>
          <a:bodyPr/>
          <a:lstStyle/>
          <a:p>
            <a:r>
              <a:rPr lang="en-US" dirty="0" err="1"/>
              <a:t>.Net</a:t>
            </a:r>
            <a:r>
              <a:rPr lang="en-US" dirty="0"/>
              <a:t> Core 3.1, </a:t>
            </a:r>
            <a:r>
              <a:rPr lang="en-US" dirty="0" err="1"/>
              <a:t>Blazor</a:t>
            </a:r>
            <a:r>
              <a:rPr lang="en-US" dirty="0"/>
              <a:t> Server</a:t>
            </a:r>
          </a:p>
          <a:p>
            <a:r>
              <a:rPr lang="en-US" dirty="0"/>
              <a:t>Full stack C# development</a:t>
            </a:r>
          </a:p>
          <a:p>
            <a:r>
              <a:rPr lang="en-US" dirty="0"/>
              <a:t>Reduced resource skillsets</a:t>
            </a:r>
          </a:p>
          <a:p>
            <a:r>
              <a:rPr lang="en-US" dirty="0"/>
              <a:t>Faster development cycle</a:t>
            </a:r>
          </a:p>
          <a:p>
            <a:endParaRPr lang="en-US" dirty="0"/>
          </a:p>
        </p:txBody>
      </p:sp>
    </p:spTree>
    <p:extLst>
      <p:ext uri="{BB962C8B-B14F-4D97-AF65-F5344CB8AC3E}">
        <p14:creationId xmlns:p14="http://schemas.microsoft.com/office/powerpoint/2010/main" val="40074138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Dashboard Landing</a:t>
            </a:r>
          </a:p>
        </p:txBody>
      </p:sp>
      <p:pic>
        <p:nvPicPr>
          <p:cNvPr id="4" name="Picture 3" descr="Screenshot of the MVPS Portal Dashboard Landing Page ">
            <a:extLst>
              <a:ext uri="{FF2B5EF4-FFF2-40B4-BE49-F238E27FC236}">
                <a16:creationId xmlns:a16="http://schemas.microsoft.com/office/drawing/2014/main" id="{52D6F5CB-192A-4FE8-9C18-249FF9BDF657}"/>
              </a:ext>
            </a:extLst>
          </p:cNvPr>
          <p:cNvPicPr>
            <a:picLocks noChangeAspect="1"/>
          </p:cNvPicPr>
          <p:nvPr/>
        </p:nvPicPr>
        <p:blipFill>
          <a:blip r:embed="rId3"/>
          <a:stretch>
            <a:fillRect/>
          </a:stretch>
        </p:blipFill>
        <p:spPr>
          <a:xfrm>
            <a:off x="609600" y="686308"/>
            <a:ext cx="10351911" cy="5885220"/>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Messages</a:t>
            </a:r>
          </a:p>
        </p:txBody>
      </p:sp>
      <p:pic>
        <p:nvPicPr>
          <p:cNvPr id="5" name="Picture 4" descr="Screenshot indicating where messages can be located in the MVPS Portal ">
            <a:extLst>
              <a:ext uri="{FF2B5EF4-FFF2-40B4-BE49-F238E27FC236}">
                <a16:creationId xmlns:a16="http://schemas.microsoft.com/office/drawing/2014/main" id="{B41012E4-12B4-4DAD-B28A-E7EAC2681D98}"/>
              </a:ext>
            </a:extLst>
          </p:cNvPr>
          <p:cNvPicPr>
            <a:picLocks noChangeAspect="1"/>
          </p:cNvPicPr>
          <p:nvPr/>
        </p:nvPicPr>
        <p:blipFill rotWithShape="1">
          <a:blip r:embed="rId3"/>
          <a:srcRect r="134" b="49977"/>
          <a:stretch/>
        </p:blipFill>
        <p:spPr>
          <a:xfrm>
            <a:off x="239700" y="741681"/>
            <a:ext cx="11712601" cy="3742252"/>
          </a:xfrm>
          <a:prstGeom prst="rect">
            <a:avLst/>
          </a:prstGeom>
        </p:spPr>
      </p:pic>
    </p:spTree>
    <p:extLst>
      <p:ext uri="{BB962C8B-B14F-4D97-AF65-F5344CB8AC3E}">
        <p14:creationId xmlns:p14="http://schemas.microsoft.com/office/powerpoint/2010/main" val="11629807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Message Detail</a:t>
            </a:r>
          </a:p>
        </p:txBody>
      </p:sp>
      <p:pic>
        <p:nvPicPr>
          <p:cNvPr id="4" name="Picture 3" descr="Screenshot indicating the detail of a message. May include errors and warnings found within the message.">
            <a:extLst>
              <a:ext uri="{FF2B5EF4-FFF2-40B4-BE49-F238E27FC236}">
                <a16:creationId xmlns:a16="http://schemas.microsoft.com/office/drawing/2014/main" id="{EE4019DA-6BF9-41EA-9F63-0BCEFD9D1677}"/>
              </a:ext>
            </a:extLst>
          </p:cNvPr>
          <p:cNvPicPr>
            <a:picLocks noChangeAspect="1"/>
          </p:cNvPicPr>
          <p:nvPr/>
        </p:nvPicPr>
        <p:blipFill rotWithShape="1">
          <a:blip r:embed="rId3"/>
          <a:srcRect b="23235"/>
          <a:stretch/>
        </p:blipFill>
        <p:spPr>
          <a:xfrm>
            <a:off x="504752" y="741680"/>
            <a:ext cx="11182496" cy="5598160"/>
          </a:xfrm>
          <a:prstGeom prst="rect">
            <a:avLst/>
          </a:prstGeom>
        </p:spPr>
      </p:pic>
    </p:spTree>
    <p:extLst>
      <p:ext uri="{BB962C8B-B14F-4D97-AF65-F5344CB8AC3E}">
        <p14:creationId xmlns:p14="http://schemas.microsoft.com/office/powerpoint/2010/main" val="2185713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554161"/>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lvl="0">
              <a:spcBef>
                <a:spcPts val="1200"/>
              </a:spcBef>
              <a:spcAft>
                <a:spcPts val="0"/>
              </a:spcAft>
              <a:defRPr/>
            </a:pPr>
            <a:r>
              <a:rPr lang="en-US" dirty="0"/>
              <a:t>Core Data for COVID-19 Case Notifications</a:t>
            </a:r>
          </a:p>
          <a:p>
            <a:pPr lvl="0">
              <a:spcBef>
                <a:spcPts val="1200"/>
              </a:spcBef>
              <a:spcAft>
                <a:spcPts val="0"/>
              </a:spcAft>
              <a:defRPr/>
            </a:pPr>
            <a:r>
              <a:rPr lang="en-US" sz="2670" dirty="0"/>
              <a:t>Walkthrough: The New MVPS Dashboard </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Questions and Answers</a:t>
            </a:r>
          </a:p>
          <a:p>
            <a:pPr marL="0" marR="0" lvl="0" indent="0" algn="l" defTabSz="914400" rtl="0" eaLnBrk="0" fontAlgn="base" latinLnBrk="0" hangingPunct="0">
              <a:lnSpc>
                <a:spcPct val="100000"/>
              </a:lnSpc>
              <a:spcBef>
                <a:spcPts val="1200"/>
              </a:spcBef>
              <a:spcAft>
                <a:spcPts val="0"/>
              </a:spcAft>
              <a:buClr>
                <a:srgbClr val="0088B7"/>
              </a:buClr>
              <a:buSzTx/>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6323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Errors &amp; Warnings</a:t>
            </a:r>
          </a:p>
        </p:txBody>
      </p:sp>
      <p:pic>
        <p:nvPicPr>
          <p:cNvPr id="6" name="Picture 5" descr="Screenshot pointing out the errors and warnings in messages within the MVPS Portal ">
            <a:extLst>
              <a:ext uri="{FF2B5EF4-FFF2-40B4-BE49-F238E27FC236}">
                <a16:creationId xmlns:a16="http://schemas.microsoft.com/office/drawing/2014/main" id="{141D031B-FC3A-4B35-9735-6735905291E1}"/>
              </a:ext>
            </a:extLst>
          </p:cNvPr>
          <p:cNvPicPr>
            <a:picLocks noChangeAspect="1"/>
          </p:cNvPicPr>
          <p:nvPr/>
        </p:nvPicPr>
        <p:blipFill rotWithShape="1">
          <a:blip r:embed="rId3"/>
          <a:srcRect b="44641"/>
          <a:stretch/>
        </p:blipFill>
        <p:spPr>
          <a:xfrm>
            <a:off x="152010" y="741680"/>
            <a:ext cx="11887981" cy="4196080"/>
          </a:xfrm>
          <a:prstGeom prst="rect">
            <a:avLst/>
          </a:prstGeom>
        </p:spPr>
      </p:pic>
    </p:spTree>
    <p:extLst>
      <p:ext uri="{BB962C8B-B14F-4D97-AF65-F5344CB8AC3E}">
        <p14:creationId xmlns:p14="http://schemas.microsoft.com/office/powerpoint/2010/main" val="35240524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Case Summary</a:t>
            </a:r>
          </a:p>
        </p:txBody>
      </p:sp>
      <p:pic>
        <p:nvPicPr>
          <p:cNvPr id="4" name="Picture 3" descr="Screen shot showing the Case Summary Page layout in the MVPS Portal">
            <a:extLst>
              <a:ext uri="{FF2B5EF4-FFF2-40B4-BE49-F238E27FC236}">
                <a16:creationId xmlns:a16="http://schemas.microsoft.com/office/drawing/2014/main" id="{585DD51F-61E3-4622-97DE-548899900DF3}"/>
              </a:ext>
            </a:extLst>
          </p:cNvPr>
          <p:cNvPicPr>
            <a:picLocks noChangeAspect="1"/>
          </p:cNvPicPr>
          <p:nvPr/>
        </p:nvPicPr>
        <p:blipFill rotWithShape="1">
          <a:blip r:embed="rId3"/>
          <a:srcRect b="54347"/>
          <a:stretch/>
        </p:blipFill>
        <p:spPr>
          <a:xfrm>
            <a:off x="128155" y="696670"/>
            <a:ext cx="11935691" cy="3535680"/>
          </a:xfrm>
          <a:prstGeom prst="rect">
            <a:avLst/>
          </a:prstGeom>
        </p:spPr>
      </p:pic>
      <p:pic>
        <p:nvPicPr>
          <p:cNvPr id="7" name="Picture 6" descr="Screen shot showing a breakdown of the Case Summary Page layout in the MVPS Portal. This includes the Case Processing Status by condition, completeness, update errored, and errored. Also includes, the Case Classification Status information, which includes confirmed present, probable diagnosis, suspected, unknown, and not a case. ">
            <a:extLst>
              <a:ext uri="{FF2B5EF4-FFF2-40B4-BE49-F238E27FC236}">
                <a16:creationId xmlns:a16="http://schemas.microsoft.com/office/drawing/2014/main" id="{2319F48E-7A0F-497C-A94A-3DC63A20273E}"/>
              </a:ext>
            </a:extLst>
          </p:cNvPr>
          <p:cNvPicPr>
            <a:picLocks noChangeAspect="1"/>
          </p:cNvPicPr>
          <p:nvPr/>
        </p:nvPicPr>
        <p:blipFill>
          <a:blip r:embed="rId4"/>
          <a:stretch>
            <a:fillRect/>
          </a:stretch>
        </p:blipFill>
        <p:spPr>
          <a:xfrm>
            <a:off x="186029" y="4378959"/>
            <a:ext cx="11819941" cy="2057007"/>
          </a:xfrm>
          <a:prstGeom prst="rect">
            <a:avLst/>
          </a:prstGeom>
        </p:spPr>
      </p:pic>
      <p:cxnSp>
        <p:nvCxnSpPr>
          <p:cNvPr id="9" name="Straight Connector 8">
            <a:extLst>
              <a:ext uri="{FF2B5EF4-FFF2-40B4-BE49-F238E27FC236}">
                <a16:creationId xmlns:a16="http://schemas.microsoft.com/office/drawing/2014/main" id="{9946B825-4B93-464C-9107-56F0DCD40C0C}"/>
              </a:ext>
              <a:ext uri="{C183D7F6-B498-43B3-948B-1728B52AA6E4}">
                <adec:decorative xmlns:adec="http://schemas.microsoft.com/office/drawing/2017/decorative" val="1"/>
              </a:ext>
            </a:extLst>
          </p:cNvPr>
          <p:cNvCxnSpPr>
            <a:cxnSpLocks/>
          </p:cNvCxnSpPr>
          <p:nvPr/>
        </p:nvCxnSpPr>
        <p:spPr>
          <a:xfrm>
            <a:off x="0" y="4296899"/>
            <a:ext cx="121920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0600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Case Listing</a:t>
            </a:r>
          </a:p>
        </p:txBody>
      </p:sp>
      <p:pic>
        <p:nvPicPr>
          <p:cNvPr id="3" name="Picture 2" descr="Screenshot of the Case Listing in the MVPS  Portal ">
            <a:extLst>
              <a:ext uri="{FF2B5EF4-FFF2-40B4-BE49-F238E27FC236}">
                <a16:creationId xmlns:a16="http://schemas.microsoft.com/office/drawing/2014/main" id="{C19D77D6-D996-4C00-9F86-99DC4FB8DFA8}"/>
              </a:ext>
            </a:extLst>
          </p:cNvPr>
          <p:cNvPicPr>
            <a:picLocks noChangeAspect="1"/>
          </p:cNvPicPr>
          <p:nvPr/>
        </p:nvPicPr>
        <p:blipFill>
          <a:blip r:embed="rId3"/>
          <a:stretch>
            <a:fillRect/>
          </a:stretch>
        </p:blipFill>
        <p:spPr>
          <a:xfrm>
            <a:off x="174026" y="741680"/>
            <a:ext cx="11783297" cy="4470400"/>
          </a:xfrm>
          <a:prstGeom prst="rect">
            <a:avLst/>
          </a:prstGeom>
        </p:spPr>
      </p:pic>
    </p:spTree>
    <p:extLst>
      <p:ext uri="{BB962C8B-B14F-4D97-AF65-F5344CB8AC3E}">
        <p14:creationId xmlns:p14="http://schemas.microsoft.com/office/powerpoint/2010/main" val="38241906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Case Detail</a:t>
            </a:r>
          </a:p>
        </p:txBody>
      </p:sp>
      <p:pic>
        <p:nvPicPr>
          <p:cNvPr id="3" name="Picture 2" descr="Screenshot of the actual case detail in the MVPS Portal. This includes the single case properties, a case's particular Action, Control ID, whether it is currently being FLAGGED, Error, Warnings, Jurisdiction, Message Received.">
            <a:extLst>
              <a:ext uri="{FF2B5EF4-FFF2-40B4-BE49-F238E27FC236}">
                <a16:creationId xmlns:a16="http://schemas.microsoft.com/office/drawing/2014/main" id="{C09C51F6-351A-4D15-8B4D-36BD65EA143E}"/>
              </a:ext>
            </a:extLst>
          </p:cNvPr>
          <p:cNvPicPr>
            <a:picLocks noChangeAspect="1"/>
          </p:cNvPicPr>
          <p:nvPr/>
        </p:nvPicPr>
        <p:blipFill>
          <a:blip r:embed="rId3"/>
          <a:stretch>
            <a:fillRect/>
          </a:stretch>
        </p:blipFill>
        <p:spPr>
          <a:xfrm>
            <a:off x="1851378" y="617891"/>
            <a:ext cx="8398933" cy="6018837"/>
          </a:xfrm>
          <a:prstGeom prst="rect">
            <a:avLst/>
          </a:prstGeom>
        </p:spPr>
      </p:pic>
    </p:spTree>
    <p:extLst>
      <p:ext uri="{BB962C8B-B14F-4D97-AF65-F5344CB8AC3E}">
        <p14:creationId xmlns:p14="http://schemas.microsoft.com/office/powerpoint/2010/main" val="23084437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Alerts</a:t>
            </a:r>
          </a:p>
        </p:txBody>
      </p:sp>
      <p:pic>
        <p:nvPicPr>
          <p:cNvPr id="5" name="Picture 4" descr="Screenshot of Alerts in the MVPS Portal. Looking at the total messages received, messages completed, messages errored, and messages in process. ">
            <a:extLst>
              <a:ext uri="{FF2B5EF4-FFF2-40B4-BE49-F238E27FC236}">
                <a16:creationId xmlns:a16="http://schemas.microsoft.com/office/drawing/2014/main" id="{2C95DA1C-8220-4152-806E-2D991F523F99}"/>
              </a:ext>
            </a:extLst>
          </p:cNvPr>
          <p:cNvPicPr>
            <a:picLocks noChangeAspect="1"/>
          </p:cNvPicPr>
          <p:nvPr/>
        </p:nvPicPr>
        <p:blipFill>
          <a:blip r:embed="rId3"/>
          <a:stretch>
            <a:fillRect/>
          </a:stretch>
        </p:blipFill>
        <p:spPr>
          <a:xfrm>
            <a:off x="196949" y="718009"/>
            <a:ext cx="11399520" cy="2791571"/>
          </a:xfrm>
          <a:prstGeom prst="rect">
            <a:avLst/>
          </a:prstGeom>
        </p:spPr>
      </p:pic>
      <p:pic>
        <p:nvPicPr>
          <p:cNvPr id="6" name="Picture 5" descr="Screenshot of Alert History in the MVPS Portal. To include Unexpected Down Time and Upcoming MVPS Maintenance">
            <a:extLst>
              <a:ext uri="{FF2B5EF4-FFF2-40B4-BE49-F238E27FC236}">
                <a16:creationId xmlns:a16="http://schemas.microsoft.com/office/drawing/2014/main" id="{75FF0CEA-49B4-4C7D-B8E7-A334783B4B80}"/>
              </a:ext>
            </a:extLst>
          </p:cNvPr>
          <p:cNvPicPr>
            <a:picLocks noChangeAspect="1"/>
          </p:cNvPicPr>
          <p:nvPr/>
        </p:nvPicPr>
        <p:blipFill>
          <a:blip r:embed="rId4"/>
          <a:stretch>
            <a:fillRect/>
          </a:stretch>
        </p:blipFill>
        <p:spPr>
          <a:xfrm>
            <a:off x="272362" y="3727485"/>
            <a:ext cx="11310037" cy="2711022"/>
          </a:xfrm>
          <a:prstGeom prst="rect">
            <a:avLst/>
          </a:prstGeom>
        </p:spPr>
      </p:pic>
      <p:pic>
        <p:nvPicPr>
          <p:cNvPr id="7" name="Picture 6">
            <a:extLst>
              <a:ext uri="{FF2B5EF4-FFF2-40B4-BE49-F238E27FC236}">
                <a16:creationId xmlns:a16="http://schemas.microsoft.com/office/drawing/2014/main" id="{81020465-DB1D-4743-B649-0F61020D203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3580954"/>
            <a:ext cx="12192000" cy="75157"/>
          </a:xfrm>
          <a:prstGeom prst="rect">
            <a:avLst/>
          </a:prstGeom>
        </p:spPr>
      </p:pic>
    </p:spTree>
    <p:extLst>
      <p:ext uri="{BB962C8B-B14F-4D97-AF65-F5344CB8AC3E}">
        <p14:creationId xmlns:p14="http://schemas.microsoft.com/office/powerpoint/2010/main" val="3651336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80"/>
            <a:ext cx="10972800" cy="629601"/>
          </a:xfrm>
        </p:spPr>
        <p:txBody>
          <a:bodyPr/>
          <a:lstStyle/>
          <a:p>
            <a:r>
              <a:rPr lang="en-US" dirty="0"/>
              <a:t>MVPS Portal – Help</a:t>
            </a:r>
          </a:p>
        </p:txBody>
      </p:sp>
      <p:pic>
        <p:nvPicPr>
          <p:cNvPr id="5" name="Picture 4" descr="Screenshot of the MVPS Portal Help Page. It includes available User Guides, Frequently Asked Questions and Release notes and highlights for jurisdictions to see. ">
            <a:extLst>
              <a:ext uri="{FF2B5EF4-FFF2-40B4-BE49-F238E27FC236}">
                <a16:creationId xmlns:a16="http://schemas.microsoft.com/office/drawing/2014/main" id="{2C7BEF4F-02E0-411B-9981-219D045E686A}"/>
              </a:ext>
            </a:extLst>
          </p:cNvPr>
          <p:cNvPicPr>
            <a:picLocks noChangeAspect="1"/>
          </p:cNvPicPr>
          <p:nvPr/>
        </p:nvPicPr>
        <p:blipFill rotWithShape="1">
          <a:blip r:embed="rId3"/>
          <a:srcRect b="41925"/>
          <a:stretch/>
        </p:blipFill>
        <p:spPr>
          <a:xfrm>
            <a:off x="122730" y="741681"/>
            <a:ext cx="11946541" cy="4526260"/>
          </a:xfrm>
          <a:prstGeom prst="rect">
            <a:avLst/>
          </a:prstGeom>
        </p:spPr>
      </p:pic>
    </p:spTree>
    <p:extLst>
      <p:ext uri="{BB962C8B-B14F-4D97-AF65-F5344CB8AC3E}">
        <p14:creationId xmlns:p14="http://schemas.microsoft.com/office/powerpoint/2010/main" val="36116908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MVPS Portal – What’s next?</a:t>
            </a:r>
            <a:endParaRPr lang="en-US" dirty="0"/>
          </a:p>
        </p:txBody>
      </p:sp>
      <p:sp>
        <p:nvSpPr>
          <p:cNvPr id="3" name="Content Placeholder 2"/>
          <p:cNvSpPr>
            <a:spLocks noGrp="1"/>
          </p:cNvSpPr>
          <p:nvPr>
            <p:ph type="body" sz="quarter" idx="10"/>
          </p:nvPr>
        </p:nvSpPr>
        <p:spPr>
          <a:xfrm>
            <a:off x="609600" y="1545167"/>
            <a:ext cx="6612611" cy="4455584"/>
          </a:xfrm>
        </p:spPr>
        <p:txBody>
          <a:bodyPr/>
          <a:lstStyle/>
          <a:p>
            <a:r>
              <a:rPr lang="en-US" dirty="0"/>
              <a:t>Testing throughout August</a:t>
            </a:r>
          </a:p>
          <a:p>
            <a:r>
              <a:rPr lang="en-US" dirty="0"/>
              <a:t>Target roll-out early September</a:t>
            </a:r>
          </a:p>
          <a:p>
            <a:r>
              <a:rPr lang="en-US" dirty="0"/>
              <a:t>In-development for early 2021</a:t>
            </a:r>
          </a:p>
          <a:p>
            <a:pPr lvl="1"/>
            <a:r>
              <a:rPr lang="en-US" dirty="0"/>
              <a:t>Mark a case ‘Not a Case’</a:t>
            </a:r>
          </a:p>
          <a:p>
            <a:pPr lvl="1"/>
            <a:r>
              <a:rPr lang="en-US" dirty="0"/>
              <a:t>Low Incidence Verification</a:t>
            </a:r>
          </a:p>
          <a:p>
            <a:pPr lvl="1"/>
            <a:r>
              <a:rPr lang="en-US" dirty="0"/>
              <a:t>Reconciliation</a:t>
            </a:r>
          </a:p>
          <a:p>
            <a:endParaRPr lang="en-US" dirty="0"/>
          </a:p>
          <a:p>
            <a:endParaRPr lang="en-US" dirty="0"/>
          </a:p>
        </p:txBody>
      </p:sp>
    </p:spTree>
    <p:extLst>
      <p:ext uri="{BB962C8B-B14F-4D97-AF65-F5344CB8AC3E}">
        <p14:creationId xmlns:p14="http://schemas.microsoft.com/office/powerpoint/2010/main" val="42567325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2730571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291111"/>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eSHARE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a:t>
            </a:r>
            <a:r>
              <a:rPr lang="en-US" sz="2000" b="1" noProof="0" dirty="0">
                <a:solidFill>
                  <a:srgbClr val="000000"/>
                </a:solidFill>
                <a:latin typeface="Myriad Web Pro"/>
              </a:rPr>
              <a:t>September</a:t>
            </a:r>
            <a:r>
              <a:rPr lang="en-US" sz="2000" b="1" dirty="0">
                <a:solidFill>
                  <a:srgbClr val="000000"/>
                </a:solidFill>
                <a:latin typeface="Myriad Web Pro"/>
              </a:rPr>
              <a:t> 15</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2020 – details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yriad Web Pro"/>
                <a:ea typeface="+mn-ea"/>
                <a:cs typeface="+mn-cs"/>
              </a:rPr>
              <a:t> </a:t>
            </a:r>
            <a:r>
              <a:rPr kumimoji="0" lang="en-US" sz="2000" b="1" i="0" u="none" strike="noStrike" kern="1200" cap="none" spc="0" normalizeH="0" baseline="0" noProof="0">
                <a:ln>
                  <a:noFill/>
                </a:ln>
                <a:solidFill>
                  <a:srgbClr val="FF0000"/>
                </a:solidFill>
                <a:effectLst/>
                <a:uLnTx/>
                <a:uFillTx/>
                <a:latin typeface="Myriad Web Pro"/>
                <a:ea typeface="+mn-ea"/>
                <a:cs typeface="+mn-cs"/>
                <a:hlinkClick r:id="rId6" tooltip="NMI eSHARE"/>
              </a:rPr>
              <a:t>https://www.cdc.gov/nndss/trc/onboarding/eshare.html</a:t>
            </a:r>
            <a:r>
              <a:rPr kumimoji="0" lang="en-US" sz="2000" b="1" i="0" u="none" strike="noStrike" kern="1200" cap="none" spc="0" normalizeH="0" baseline="0" noProof="0">
                <a:ln>
                  <a:noFill/>
                </a:ln>
                <a:solidFill>
                  <a:srgbClr val="000000"/>
                </a:solidFill>
                <a:effectLst/>
                <a:uLnTx/>
                <a:uFillTx/>
                <a:latin typeface="Myriad Web Pro"/>
                <a:ea typeface="+mn-ea"/>
                <a:cs typeface="+mn-cs"/>
              </a:rPr>
              <a:t> </a:t>
            </a:r>
            <a:endParaRPr kumimoji="0" lang="en-US" sz="2000" b="1" i="0" u="none" strike="noStrike" kern="1200" cap="none" spc="0" normalizeH="0" baseline="0" noProof="0" dirty="0">
              <a:ln>
                <a:noFill/>
              </a:ln>
              <a:solidFill>
                <a:srgbClr val="00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fld id="{AB959DF3-29B4-43EE-BEB6-42765D7D00A5}"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274640"/>
            <a:ext cx="7660769" cy="832593"/>
          </a:xfrm>
        </p:spPr>
        <p:txBody>
          <a:bodyPr/>
          <a:lstStyle/>
          <a:p>
            <a:r>
              <a:rPr lang="en-US" dirty="0"/>
              <a:t>Value Set Updates to Arboviral MMG</a:t>
            </a:r>
          </a:p>
        </p:txBody>
      </p:sp>
      <p:sp>
        <p:nvSpPr>
          <p:cNvPr id="3" name="Content Placeholder 2"/>
          <p:cNvSpPr>
            <a:spLocks noGrp="1"/>
          </p:cNvSpPr>
          <p:nvPr>
            <p:ph type="body" sz="quarter" idx="10"/>
          </p:nvPr>
        </p:nvSpPr>
        <p:spPr>
          <a:xfrm>
            <a:off x="609600" y="1397625"/>
            <a:ext cx="10301075" cy="4455584"/>
          </a:xfrm>
        </p:spPr>
        <p:txBody>
          <a:bodyPr/>
          <a:lstStyle/>
          <a:p>
            <a:r>
              <a:rPr lang="en-US" dirty="0"/>
              <a:t>Arboviral MMG has been updated to v1.3.1</a:t>
            </a:r>
          </a:p>
          <a:p>
            <a:pPr lvl="1"/>
            <a:r>
              <a:rPr lang="en-US" dirty="0"/>
              <a:t>Race Category (DEM152) has a new value set, adding “Unknown” value.</a:t>
            </a:r>
          </a:p>
          <a:p>
            <a:pPr lvl="1"/>
            <a:r>
              <a:rPr lang="en-US" dirty="0"/>
              <a:t>Ethnic Group (DEM155) has a new value set, adding “Unknown” and “Other” values.</a:t>
            </a:r>
          </a:p>
          <a:p>
            <a:pPr lvl="1"/>
            <a:r>
              <a:rPr lang="en-US" dirty="0"/>
              <a:t>METS has been updated to validate against the new value sets.</a:t>
            </a:r>
          </a:p>
          <a:p>
            <a:r>
              <a:rPr lang="en-US" dirty="0"/>
              <a:t>Arboviral MMG View in PHINVADS has been updated with:</a:t>
            </a:r>
          </a:p>
          <a:p>
            <a:pPr lvl="1"/>
            <a:r>
              <a:rPr lang="en-US" dirty="0"/>
              <a:t>New Race Category and Ethnic Group value sets, and </a:t>
            </a:r>
          </a:p>
          <a:p>
            <a:pPr lvl="1"/>
            <a:r>
              <a:rPr lang="en-US" dirty="0"/>
              <a:t>Recent additions to the Country of Birth (DEM126), Country of Usual Residence (INV501), and Imported Country (INV153) values sets.</a:t>
            </a:r>
          </a:p>
        </p:txBody>
      </p:sp>
      <p:pic>
        <p:nvPicPr>
          <p:cNvPr id="5" name="Picture 4" descr="A mosquito">
            <a:extLst>
              <a:ext uri="{FF2B5EF4-FFF2-40B4-BE49-F238E27FC236}">
                <a16:creationId xmlns:a16="http://schemas.microsoft.com/office/drawing/2014/main" id="{F9D57515-ECD5-4387-B8E8-C442E4B3F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702" y="274640"/>
            <a:ext cx="2483841" cy="1542513"/>
          </a:xfrm>
          <a:prstGeom prst="rect">
            <a:avLst/>
          </a:prstGeom>
        </p:spPr>
      </p:pic>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fld id="{BE9B5412-23E5-483C-89C1-E047B01A1ED9}" type="slidenum">
              <a:rPr lang="en-US" smtClean="0"/>
              <a:pPr/>
              <a:t>4</a:t>
            </a:fld>
            <a:endParaRPr lang="en-US" dirty="0"/>
          </a:p>
        </p:txBody>
      </p:sp>
    </p:spTree>
    <p:extLst>
      <p:ext uri="{BB962C8B-B14F-4D97-AF65-F5344CB8AC3E}">
        <p14:creationId xmlns:p14="http://schemas.microsoft.com/office/powerpoint/2010/main" val="15157767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6" name="Picture 5" descr="Map of all states and territories containing the Highest Message Mapping Guide Implementation Status. The current status is 42 states in production along with 2 states and 3 territories onboarding message mapping guides.  ">
            <a:extLst>
              <a:ext uri="{FF2B5EF4-FFF2-40B4-BE49-F238E27FC236}">
                <a16:creationId xmlns:a16="http://schemas.microsoft.com/office/drawing/2014/main" id="{6C3052A4-EFD1-4D4B-A437-7731B0408575}"/>
              </a:ext>
            </a:extLst>
          </p:cNvPr>
          <p:cNvPicPr>
            <a:picLocks noChangeAspect="1"/>
          </p:cNvPicPr>
          <p:nvPr/>
        </p:nvPicPr>
        <p:blipFill>
          <a:blip r:embed="rId3"/>
          <a:stretch>
            <a:fillRect/>
          </a:stretch>
        </p:blipFill>
        <p:spPr>
          <a:xfrm>
            <a:off x="885825" y="266700"/>
            <a:ext cx="10185298" cy="6181936"/>
          </a:xfrm>
          <a:prstGeom prst="rect">
            <a:avLst/>
          </a:prstGeom>
        </p:spPr>
      </p:pic>
    </p:spTree>
    <p:extLst>
      <p:ext uri="{BB962C8B-B14F-4D97-AF65-F5344CB8AC3E}">
        <p14:creationId xmlns:p14="http://schemas.microsoft.com/office/powerpoint/2010/main" val="1807866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9A10-56AB-4C0E-BA55-4C24B1D828DA}"/>
              </a:ext>
            </a:extLst>
          </p:cNvPr>
          <p:cNvSpPr>
            <a:spLocks noGrp="1"/>
          </p:cNvSpPr>
          <p:nvPr>
            <p:ph type="title"/>
          </p:nvPr>
        </p:nvSpPr>
        <p:spPr>
          <a:xfrm>
            <a:off x="165100" y="2730421"/>
            <a:ext cx="7213600" cy="1155779"/>
          </a:xfrm>
        </p:spPr>
        <p:txBody>
          <a:bodyPr/>
          <a:lstStyle/>
          <a:p>
            <a:r>
              <a:rPr lang="en-US" sz="4267" dirty="0">
                <a:solidFill>
                  <a:srgbClr val="2D2C2C"/>
                </a:solidFill>
              </a:rPr>
              <a:t>COVID-19 Case Notifications</a:t>
            </a:r>
            <a:br>
              <a:rPr lang="en-US" sz="4267" dirty="0">
                <a:solidFill>
                  <a:srgbClr val="2D2C2C"/>
                </a:solidFill>
              </a:rPr>
            </a:br>
            <a:br>
              <a:rPr lang="en-US" sz="4267" dirty="0">
                <a:solidFill>
                  <a:srgbClr val="2D2C2C"/>
                </a:solidFill>
              </a:rPr>
            </a:br>
            <a:br>
              <a:rPr lang="en-US" sz="4267" dirty="0">
                <a:solidFill>
                  <a:srgbClr val="2D2C2C"/>
                </a:solidFill>
              </a:rPr>
            </a:br>
            <a:endParaRPr lang="en-US" sz="4267" dirty="0">
              <a:solidFill>
                <a:srgbClr val="2D2C2C"/>
              </a:solidFill>
            </a:endParaRPr>
          </a:p>
        </p:txBody>
      </p:sp>
    </p:spTree>
    <p:extLst>
      <p:ext uri="{BB962C8B-B14F-4D97-AF65-F5344CB8AC3E}">
        <p14:creationId xmlns:p14="http://schemas.microsoft.com/office/powerpoint/2010/main" val="40907804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311F-8E26-4D48-A24C-9FDDC230979A}"/>
              </a:ext>
            </a:extLst>
          </p:cNvPr>
          <p:cNvSpPr>
            <a:spLocks noGrp="1"/>
          </p:cNvSpPr>
          <p:nvPr>
            <p:ph type="title"/>
          </p:nvPr>
        </p:nvSpPr>
        <p:spPr/>
        <p:txBody>
          <a:bodyPr/>
          <a:lstStyle/>
          <a:p>
            <a:r>
              <a:rPr lang="en-US" dirty="0"/>
              <a:t>Importance of Case Surveillance</a:t>
            </a:r>
          </a:p>
        </p:txBody>
      </p:sp>
      <p:pic>
        <p:nvPicPr>
          <p:cNvPr id="9" name="Content Placeholder 8" descr="Diagram helping to identify the importance of Case Surveillance. Case Surveillance broken down into 2 sections Case Reporting, Case Notification, Based on state reportable conditions and national notifiable conditions .">
            <a:extLst>
              <a:ext uri="{FF2B5EF4-FFF2-40B4-BE49-F238E27FC236}">
                <a16:creationId xmlns:a16="http://schemas.microsoft.com/office/drawing/2014/main" id="{EA02EE59-4976-4B57-8CE6-4A3BA963B1B0}"/>
              </a:ext>
            </a:extLst>
          </p:cNvPr>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6303962" y="1767368"/>
            <a:ext cx="5278197" cy="3781395"/>
          </a:xfrm>
          <a:prstGeom prst="rect">
            <a:avLst/>
          </a:prstGeom>
          <a:ln>
            <a:noFill/>
          </a:ln>
          <a:effectLst>
            <a:outerShdw blurRad="292100" dist="139700" dir="2700000" algn="tl" rotWithShape="0">
              <a:srgbClr val="333333">
                <a:alpha val="65000"/>
              </a:srgbClr>
            </a:outerShdw>
          </a:effectLst>
        </p:spPr>
      </p:pic>
      <p:sp>
        <p:nvSpPr>
          <p:cNvPr id="7" name="Content Placeholder 6">
            <a:extLst>
              <a:ext uri="{FF2B5EF4-FFF2-40B4-BE49-F238E27FC236}">
                <a16:creationId xmlns:a16="http://schemas.microsoft.com/office/drawing/2014/main" id="{DCFF8261-DB6D-4B37-BF22-9E50381CBDCE}"/>
              </a:ext>
            </a:extLst>
          </p:cNvPr>
          <p:cNvSpPr>
            <a:spLocks noGrp="1"/>
          </p:cNvSpPr>
          <p:nvPr>
            <p:ph idx="1"/>
          </p:nvPr>
        </p:nvSpPr>
        <p:spPr>
          <a:xfrm>
            <a:off x="609600" y="1600202"/>
            <a:ext cx="5278197" cy="4732077"/>
          </a:xfrm>
        </p:spPr>
        <p:txBody>
          <a:bodyPr>
            <a:normAutofit/>
          </a:bodyPr>
          <a:lstStyle/>
          <a:p>
            <a:r>
              <a:rPr lang="en-US" b="0" dirty="0"/>
              <a:t>Measure disease burden  </a:t>
            </a:r>
          </a:p>
          <a:p>
            <a:r>
              <a:rPr lang="en-US" b="0" dirty="0"/>
              <a:t>Characterize epidemiology</a:t>
            </a:r>
          </a:p>
          <a:p>
            <a:pPr lvl="1"/>
            <a:r>
              <a:rPr lang="en-US" dirty="0"/>
              <a:t>demographics, clinical, and </a:t>
            </a:r>
            <a:r>
              <a:rPr lang="en-US"/>
              <a:t>risk factors,</a:t>
            </a:r>
            <a:endParaRPr lang="en-US" dirty="0"/>
          </a:p>
          <a:p>
            <a:pPr lvl="1"/>
            <a:r>
              <a:rPr lang="en-US" dirty="0"/>
              <a:t>exposure and contact history, and</a:t>
            </a:r>
          </a:p>
          <a:p>
            <a:pPr lvl="1"/>
            <a:r>
              <a:rPr lang="en-US" dirty="0"/>
              <a:t>course of clinical illness and care received</a:t>
            </a:r>
          </a:p>
          <a:p>
            <a:r>
              <a:rPr lang="en-US" b="0" dirty="0"/>
              <a:t>Inform public health action</a:t>
            </a:r>
          </a:p>
          <a:p>
            <a:endParaRPr lang="en-US" dirty="0"/>
          </a:p>
          <a:p>
            <a:endParaRPr lang="en-US" b="0" dirty="0"/>
          </a:p>
        </p:txBody>
      </p:sp>
    </p:spTree>
    <p:extLst>
      <p:ext uri="{BB962C8B-B14F-4D97-AF65-F5344CB8AC3E}">
        <p14:creationId xmlns:p14="http://schemas.microsoft.com/office/powerpoint/2010/main" val="10638093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628E-3F3A-41C5-9FE6-A88756E7B174}"/>
              </a:ext>
            </a:extLst>
          </p:cNvPr>
          <p:cNvSpPr>
            <a:spLocks noGrp="1"/>
          </p:cNvSpPr>
          <p:nvPr>
            <p:ph type="title"/>
          </p:nvPr>
        </p:nvSpPr>
        <p:spPr/>
        <p:txBody>
          <a:bodyPr/>
          <a:lstStyle/>
          <a:p>
            <a:r>
              <a:rPr lang="en-US" dirty="0"/>
              <a:t>Challenges in COVID-19 Case Surveillance</a:t>
            </a:r>
          </a:p>
        </p:txBody>
      </p:sp>
      <p:sp>
        <p:nvSpPr>
          <p:cNvPr id="3" name="Text Placeholder 2">
            <a:extLst>
              <a:ext uri="{FF2B5EF4-FFF2-40B4-BE49-F238E27FC236}">
                <a16:creationId xmlns:a16="http://schemas.microsoft.com/office/drawing/2014/main" id="{A0AEFEE5-7821-4D8C-AB0C-84AA69BF0095}"/>
              </a:ext>
            </a:extLst>
          </p:cNvPr>
          <p:cNvSpPr>
            <a:spLocks noGrp="1"/>
          </p:cNvSpPr>
          <p:nvPr>
            <p:ph type="body" sz="quarter" idx="10"/>
          </p:nvPr>
        </p:nvSpPr>
        <p:spPr/>
        <p:txBody>
          <a:bodyPr>
            <a:normAutofit/>
          </a:bodyPr>
          <a:lstStyle/>
          <a:p>
            <a:r>
              <a:rPr lang="en-US" dirty="0"/>
              <a:t>The current case report form has ~130 data elements covering</a:t>
            </a:r>
          </a:p>
          <a:p>
            <a:pPr lvl="1"/>
            <a:r>
              <a:rPr lang="en-US" dirty="0"/>
              <a:t>Extensive exposure information (e.g., cruise ship or vessel travel; household contacts)</a:t>
            </a:r>
          </a:p>
          <a:p>
            <a:pPr lvl="1"/>
            <a:r>
              <a:rPr lang="en-US" dirty="0"/>
              <a:t>Clinical course, symptoms, care received, medical and social history</a:t>
            </a:r>
          </a:p>
          <a:p>
            <a:pPr lvl="1"/>
            <a:r>
              <a:rPr lang="en-US" dirty="0"/>
              <a:t>Molecular and serologic testing</a:t>
            </a:r>
            <a:endParaRPr lang="en-US" b="0" dirty="0"/>
          </a:p>
          <a:p>
            <a:pPr lvl="0"/>
            <a:r>
              <a:rPr lang="en-US" dirty="0"/>
              <a:t>Currently, millions of COVID-19 cases in United States</a:t>
            </a:r>
          </a:p>
          <a:p>
            <a:pPr lvl="0"/>
            <a:r>
              <a:rPr lang="en-US" dirty="0"/>
              <a:t>Majority of cases initiated by laboratory reporting</a:t>
            </a:r>
          </a:p>
          <a:p>
            <a:pPr lvl="0"/>
            <a:r>
              <a:rPr lang="en-US" dirty="0"/>
              <a:t>Burden on public health staff to do full case investigations</a:t>
            </a:r>
          </a:p>
          <a:p>
            <a:pPr lvl="0"/>
            <a:r>
              <a:rPr lang="en-US" dirty="0"/>
              <a:t>Low levels of completeness for most of the requested data elements. </a:t>
            </a:r>
          </a:p>
          <a:p>
            <a:endParaRPr lang="en-US" b="0" dirty="0"/>
          </a:p>
        </p:txBody>
      </p:sp>
    </p:spTree>
    <p:extLst>
      <p:ext uri="{BB962C8B-B14F-4D97-AF65-F5344CB8AC3E}">
        <p14:creationId xmlns:p14="http://schemas.microsoft.com/office/powerpoint/2010/main" val="25013756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CBC4-AD0C-4C4C-80F9-DE197F6CCBD6}"/>
              </a:ext>
            </a:extLst>
          </p:cNvPr>
          <p:cNvSpPr>
            <a:spLocks noGrp="1"/>
          </p:cNvSpPr>
          <p:nvPr>
            <p:ph type="title"/>
          </p:nvPr>
        </p:nvSpPr>
        <p:spPr/>
        <p:txBody>
          <a:bodyPr/>
          <a:lstStyle/>
          <a:p>
            <a:r>
              <a:rPr lang="en-US" dirty="0"/>
              <a:t>Completeness of Data Reported (July 16, 2020)</a:t>
            </a:r>
          </a:p>
        </p:txBody>
      </p:sp>
      <p:graphicFrame>
        <p:nvGraphicFramePr>
          <p:cNvPr id="5" name="Table 4">
            <a:extLst>
              <a:ext uri="{FF2B5EF4-FFF2-40B4-BE49-F238E27FC236}">
                <a16:creationId xmlns:a16="http://schemas.microsoft.com/office/drawing/2014/main" id="{725DC12A-CFB5-44B8-9D02-191655A8C2CE}"/>
              </a:ext>
            </a:extLst>
          </p:cNvPr>
          <p:cNvGraphicFramePr>
            <a:graphicFrameLocks noGrp="1"/>
          </p:cNvGraphicFramePr>
          <p:nvPr/>
        </p:nvGraphicFramePr>
        <p:xfrm>
          <a:off x="831703" y="1783080"/>
          <a:ext cx="10320672" cy="3291840"/>
        </p:xfrm>
        <a:graphic>
          <a:graphicData uri="http://schemas.openxmlformats.org/drawingml/2006/table">
            <a:tbl>
              <a:tblPr firstRow="1" firstCol="1" bandRow="1"/>
              <a:tblGrid>
                <a:gridCol w="3025396">
                  <a:extLst>
                    <a:ext uri="{9D8B030D-6E8A-4147-A177-3AD203B41FA5}">
                      <a16:colId xmlns:a16="http://schemas.microsoft.com/office/drawing/2014/main" val="2373633620"/>
                    </a:ext>
                  </a:extLst>
                </a:gridCol>
                <a:gridCol w="3325788">
                  <a:extLst>
                    <a:ext uri="{9D8B030D-6E8A-4147-A177-3AD203B41FA5}">
                      <a16:colId xmlns:a16="http://schemas.microsoft.com/office/drawing/2014/main" val="88920158"/>
                    </a:ext>
                  </a:extLst>
                </a:gridCol>
                <a:gridCol w="3969488">
                  <a:extLst>
                    <a:ext uri="{9D8B030D-6E8A-4147-A177-3AD203B41FA5}">
                      <a16:colId xmlns:a16="http://schemas.microsoft.com/office/drawing/2014/main" val="3809102096"/>
                    </a:ext>
                  </a:extLst>
                </a:gridCol>
              </a:tblGrid>
              <a:tr h="365760">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Courier"/>
                        </a:rPr>
                        <a:t>Indicator</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ourier"/>
                        </a:rPr>
                        <a:t>National (mean)</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ourier"/>
                        </a:rPr>
                        <a:t>States (range)</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307807370"/>
                  </a:ext>
                </a:extLst>
              </a:tr>
              <a:tr h="365760">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ourier"/>
                        </a:rPr>
                        <a:t>Age</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ourier"/>
                        </a:rPr>
                        <a:t>99.8%</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97.1%–100%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39572551"/>
                  </a:ext>
                </a:extLst>
              </a:tr>
              <a:tr h="365760">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ourier"/>
                        </a:rPr>
                        <a:t>Sex</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98%</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0.1%–100%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028510"/>
                  </a:ext>
                </a:extLst>
              </a:tr>
              <a:tr h="365760">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ourier"/>
                        </a:rPr>
                        <a:t>Race/Ethnicity</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48%</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0%–88%</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064646"/>
                  </a:ext>
                </a:extLst>
              </a:tr>
              <a:tr h="365760">
                <a:tc>
                  <a:txBody>
                    <a:bodyPr/>
                    <a:lstStyle/>
                    <a:p>
                      <a:pPr marL="0" marR="0">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Hospitalization</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45%</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894811"/>
                  </a:ext>
                </a:extLst>
              </a:tr>
              <a:tr h="365760">
                <a:tc>
                  <a:txBody>
                    <a:bodyPr/>
                    <a:lstStyle/>
                    <a:p>
                      <a:pPr marL="0" marR="0">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ICU admission*</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33%</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01349020"/>
                  </a:ext>
                </a:extLst>
              </a:tr>
              <a:tr h="365760">
                <a:tc>
                  <a:txBody>
                    <a:bodyPr/>
                    <a:lstStyle/>
                    <a:p>
                      <a:pPr marL="0" marR="0">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Death</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49%</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719897"/>
                  </a:ext>
                </a:extLst>
              </a:tr>
              <a:tr h="365760">
                <a:tc>
                  <a:txBody>
                    <a:bodyPr/>
                    <a:lstStyle/>
                    <a:p>
                      <a:pPr marL="0" marR="0">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Any medical condition</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20%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0%–100%</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22062782"/>
                  </a:ext>
                </a:extLst>
              </a:tr>
              <a:tr h="365760">
                <a:tc>
                  <a:txBody>
                    <a:bodyPr/>
                    <a:lstStyle/>
                    <a:p>
                      <a:pPr marL="0" marR="0">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Chronic lung disease</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0"/>
                        </a:spcAft>
                      </a:pPr>
                      <a:r>
                        <a:rPr lang="en-US" sz="2400">
                          <a:solidFill>
                            <a:srgbClr val="000000"/>
                          </a:solidFill>
                          <a:effectLst/>
                          <a:latin typeface="Calibri" panose="020F0502020204030204" pitchFamily="34" charset="0"/>
                          <a:ea typeface="Times New Roman" panose="02020603050405020304" pitchFamily="18" charset="0"/>
                          <a:cs typeface="Courier"/>
                        </a:rPr>
                        <a:t>12%</a:t>
                      </a:r>
                      <a:endParaRPr lang="en-US" sz="160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Courier"/>
                        </a:rPr>
                        <a:t>0%–100%</a:t>
                      </a:r>
                      <a:endParaRPr lang="en-US" sz="1600" dirty="0">
                        <a:solidFill>
                          <a:srgbClr val="000000"/>
                        </a:solidFill>
                        <a:effectLst/>
                        <a:latin typeface="Courier"/>
                        <a:ea typeface="Times New Roman" panose="02020603050405020304" pitchFamily="18" charset="0"/>
                        <a:cs typeface="Courier"/>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480099"/>
                  </a:ext>
                </a:extLst>
              </a:tr>
            </a:tbl>
          </a:graphicData>
        </a:graphic>
      </p:graphicFrame>
      <p:sp>
        <p:nvSpPr>
          <p:cNvPr id="7" name="Rectangle 6">
            <a:extLst>
              <a:ext uri="{FF2B5EF4-FFF2-40B4-BE49-F238E27FC236}">
                <a16:creationId xmlns:a16="http://schemas.microsoft.com/office/drawing/2014/main" id="{DDC994BD-9202-4ED5-BB08-76DD8ED13C2B}"/>
              </a:ext>
            </a:extLst>
          </p:cNvPr>
          <p:cNvSpPr/>
          <p:nvPr/>
        </p:nvSpPr>
        <p:spPr>
          <a:xfrm>
            <a:off x="831703" y="5631419"/>
            <a:ext cx="7012763" cy="338554"/>
          </a:xfrm>
          <a:prstGeom prst="rect">
            <a:avLst/>
          </a:prstGeom>
        </p:spPr>
        <p:txBody>
          <a:bodyPr wrap="square">
            <a:spAutoFit/>
          </a:bodyPr>
          <a:lstStyle/>
          <a:p>
            <a:pPr defTabSz="1219170" eaLnBrk="0" fontAlgn="base" hangingPunct="0">
              <a:spcBef>
                <a:spcPct val="0"/>
              </a:spcBef>
              <a:spcAft>
                <a:spcPct val="0"/>
              </a:spcAft>
            </a:pPr>
            <a:r>
              <a:rPr lang="en-US" sz="1600" dirty="0">
                <a:solidFill>
                  <a:srgbClr val="000000"/>
                </a:solidFill>
                <a:latin typeface="Myriad Web Pro" panose="020B0503030403020204" pitchFamily="34" charset="0"/>
              </a:rPr>
              <a:t>*Percent with ICU admission status among those who were hospitalized</a:t>
            </a:r>
          </a:p>
        </p:txBody>
      </p:sp>
    </p:spTree>
    <p:extLst>
      <p:ext uri="{BB962C8B-B14F-4D97-AF65-F5344CB8AC3E}">
        <p14:creationId xmlns:p14="http://schemas.microsoft.com/office/powerpoint/2010/main" val="1200559668"/>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3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1" ma:contentTypeDescription="Create a new document." ma:contentTypeScope="" ma:versionID="e88c17f7a143ed77d686e628f6f8533f">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2b311f190c4d355fa5ac44bd0097baa4"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2.xml><?xml version="1.0" encoding="utf-8"?>
<ds:datastoreItem xmlns:ds="http://schemas.openxmlformats.org/officeDocument/2006/customXml" ds:itemID="{1D261975-0CD7-4F74-A26C-4998D9075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A2DEB-290C-4152-8CAA-7332A7CEDB5E}">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sharepoint/v3"/>
    <ds:schemaRef ds:uri="b0563af3-add7-4ba1-9257-34f88286e773"/>
    <ds:schemaRef ds:uri="http://schemas.microsoft.com/office/infopath/2007/PartnerControls"/>
    <ds:schemaRef ds:uri="ce0cc384-7d90-49d2-886c-ed1b3f79e86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43675</TotalTime>
  <Words>901</Words>
  <Application>Microsoft Office PowerPoint</Application>
  <PresentationFormat>Widescreen</PresentationFormat>
  <Paragraphs>176</Paragraphs>
  <Slides>28</Slides>
  <Notes>21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28</vt:i4>
      </vt:variant>
    </vt:vector>
  </HeadingPairs>
  <TitlesOfParts>
    <vt:vector size="44" baseType="lpstr">
      <vt:lpstr>Arial</vt:lpstr>
      <vt:lpstr>Calibri</vt:lpstr>
      <vt:lpstr>Calibri Light</vt:lpstr>
      <vt:lpstr>Courier</vt:lpstr>
      <vt:lpstr>Courier New</vt:lpstr>
      <vt:lpstr>Myriad Web Pro</vt:lpstr>
      <vt:lpstr>Wingdings</vt:lpstr>
      <vt:lpstr>13_NCEH_ATSDR_combined</vt:lpstr>
      <vt:lpstr>19_NCEH_ATSDR_combined</vt:lpstr>
      <vt:lpstr>31_NCEH_ATSDR_combined</vt:lpstr>
      <vt:lpstr>23_NCEH_ATSDR_combined</vt:lpstr>
      <vt:lpstr>Office Theme</vt:lpstr>
      <vt:lpstr>1_Office Theme</vt:lpstr>
      <vt:lpstr>Master</vt:lpstr>
      <vt:lpstr>35_NCEH_ATSDR_combined</vt:lpstr>
      <vt:lpstr>36_NCEH_ATSDR_combined</vt:lpstr>
      <vt:lpstr>NNDSS Modernization Initiative (NMI):  August eSHARE Webinar </vt:lpstr>
      <vt:lpstr>Agenda</vt:lpstr>
      <vt:lpstr>NMI Updates </vt:lpstr>
      <vt:lpstr>Value Set Updates to Arboviral MMG</vt:lpstr>
      <vt:lpstr>Highest MMG Implementation Status</vt:lpstr>
      <vt:lpstr>COVID-19 Case Notifications   </vt:lpstr>
      <vt:lpstr>Importance of Case Surveillance</vt:lpstr>
      <vt:lpstr>Challenges in COVID-19 Case Surveillance</vt:lpstr>
      <vt:lpstr>Completeness of Data Reported (July 16, 2020)</vt:lpstr>
      <vt:lpstr>Minimal Requested Data Elements for COVID-19 Case Notifications to CDC</vt:lpstr>
      <vt:lpstr>Prioritized Core Case Data Elements (GenV2)</vt:lpstr>
      <vt:lpstr>Minimal Requested Data Elements for COVID-19 Case Notifications to CDC</vt:lpstr>
      <vt:lpstr>PowerPoint Presentation</vt:lpstr>
      <vt:lpstr>Walkthrough: The New MVPS Dashboard</vt:lpstr>
      <vt:lpstr>MVPS Portal – Why?</vt:lpstr>
      <vt:lpstr>MVPS Portal – New Code</vt:lpstr>
      <vt:lpstr>MVPS Portal – Dashboard Landing</vt:lpstr>
      <vt:lpstr>MVPS Portal – Messages</vt:lpstr>
      <vt:lpstr>MVPS Portal – Message Detail</vt:lpstr>
      <vt:lpstr>MVPS Portal – Errors &amp; Warnings</vt:lpstr>
      <vt:lpstr>MVPS Portal – Case Summary</vt:lpstr>
      <vt:lpstr>MVPS Portal – Case Listing</vt:lpstr>
      <vt:lpstr>MVPS Portal – Case Detail</vt:lpstr>
      <vt:lpstr>MVPS Portal – Alerts</vt:lpstr>
      <vt:lpstr>MVPS Portal – Help</vt:lpstr>
      <vt:lpstr>MVPS Portal – What’s next?</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August 2020</dc:title>
  <dc:subject>NMI eSHARE</dc:subject>
  <dc:creator>CDC</dc:creator>
  <cp:keywords>NMI, Modernization Initiative, eSHARE, NNDSS, National Notifiable Diseases Surveillance System, Challenges, COVID-19, Arboviral, Arboviralv1.3.1, Case Notifications, Messages, Errors, Warnings, Case Listing, Case Summary, Case Counts, Case Details, Case Errors, Advanced Filtering, New Code, Dashboard, Dashboard Landing, Message Detail, MVPS Portal, Message Validation Processing and Provisioning System, Help, Alerts, Prioritized Core Data, Tier 1, Tier 2, METS, Message Evaluation and Testing System, Mark a Case, Not A Case, Low Incidence, CSV, Case Report Form, Completeness of Data, ICU, Gen V2, Generic, MMG, Message Mapping Guide, Case Surveillance, Case Reporting, Epidemiology, public health, PHINVADS, Data Elements</cp:keywords>
  <cp:lastModifiedBy>Laspina, Michael (CDC/DDPHSS/CSELS/DHIS)</cp:lastModifiedBy>
  <cp:revision>2283</cp:revision>
  <cp:lastPrinted>2020-03-09T18:49:31Z</cp:lastPrinted>
  <dcterms:created xsi:type="dcterms:W3CDTF">2016-10-13T18:50:31Z</dcterms:created>
  <dcterms:modified xsi:type="dcterms:W3CDTF">2021-04-22T18:31:24Z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2021-04-22T15:29:22Z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