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60" r:id="rId3"/>
    <p:sldMasterId id="2147483976" r:id="rId4"/>
    <p:sldMasterId id="2147484080" r:id="rId5"/>
    <p:sldMasterId id="2147484086" r:id="rId6"/>
    <p:sldMasterId id="2147484118" r:id="rId7"/>
    <p:sldMasterId id="2147484143" r:id="rId8"/>
    <p:sldMasterId id="2147484149" r:id="rId9"/>
    <p:sldMasterId id="2147484157" r:id="rId10"/>
  </p:sldMasterIdLst>
  <p:notesMasterIdLst>
    <p:notesMasterId r:id="rId35"/>
  </p:notesMasterIdLst>
  <p:handoutMasterIdLst>
    <p:handoutMasterId r:id="rId36"/>
  </p:handoutMasterIdLst>
  <p:sldIdLst>
    <p:sldId id="1221" r:id="rId11"/>
    <p:sldId id="1310" r:id="rId12"/>
    <p:sldId id="831" r:id="rId13"/>
    <p:sldId id="1326" r:id="rId14"/>
    <p:sldId id="1328" r:id="rId15"/>
    <p:sldId id="1229" r:id="rId16"/>
    <p:sldId id="1325" r:id="rId17"/>
    <p:sldId id="1242" r:id="rId18"/>
    <p:sldId id="1336" r:id="rId19"/>
    <p:sldId id="1348" r:id="rId20"/>
    <p:sldId id="1332" r:id="rId21"/>
    <p:sldId id="1268" r:id="rId22"/>
    <p:sldId id="1331" r:id="rId23"/>
    <p:sldId id="1329" r:id="rId24"/>
    <p:sldId id="1313" r:id="rId25"/>
    <p:sldId id="1349" r:id="rId26"/>
    <p:sldId id="1350" r:id="rId27"/>
    <p:sldId id="1322" r:id="rId28"/>
    <p:sldId id="912" r:id="rId29"/>
    <p:sldId id="1302" r:id="rId30"/>
    <p:sldId id="1344" r:id="rId31"/>
    <p:sldId id="1345" r:id="rId32"/>
    <p:sldId id="1346" r:id="rId33"/>
    <p:sldId id="134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24"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16"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8"/>
    <a:srgbClr val="262626"/>
    <a:srgbClr val="FFFFFF"/>
    <a:srgbClr val="3A4A6A"/>
    <a:srgbClr val="00213D"/>
    <a:srgbClr val="005DAB"/>
    <a:srgbClr val="000000"/>
    <a:srgbClr val="367FBD"/>
    <a:srgbClr val="3A688F"/>
    <a:srgbClr val="3A4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95842" autoAdjust="0"/>
  </p:normalViewPr>
  <p:slideViewPr>
    <p:cSldViewPr snapToGrid="0">
      <p:cViewPr varScale="1">
        <p:scale>
          <a:sx n="41" d="100"/>
          <a:sy n="41" d="100"/>
        </p:scale>
        <p:origin x="13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77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02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23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561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18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982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55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45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50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10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646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756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694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37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941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28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43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69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046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a:xfrm>
            <a:off x="8610600" y="6356350"/>
            <a:ext cx="2743200" cy="365125"/>
          </a:xfrm>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11" name="Slide Number Placeholder 2">
            <a:extLst>
              <a:ext uri="{FF2B5EF4-FFF2-40B4-BE49-F238E27FC236}">
                <a16:creationId xmlns:a16="http://schemas.microsoft.com/office/drawing/2014/main" id="{F466B6DE-764F-4DD1-99CE-0D56459ED747}"/>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312715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8273AB9B-92F2-48AE-B340-ECEEC497C965}"/>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8630715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0A1067D-3198-40B4-B636-2ECC5D683FBD}"/>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389302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948421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869129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213663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17262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172977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1087559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515342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34694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82310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5494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4182482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550652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43437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72344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9" name="Slide Number Placeholder 2">
            <a:extLst>
              <a:ext uri="{FF2B5EF4-FFF2-40B4-BE49-F238E27FC236}">
                <a16:creationId xmlns:a16="http://schemas.microsoft.com/office/drawing/2014/main" id="{89D70F86-8F72-4463-B97C-164322CD8B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462607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4131642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28303585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976E559E-419D-4D28-8495-A17CBB2A6F20}"/>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8270199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1684706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5441565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857190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132856346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9209333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24113609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50076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8004222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93382367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22719333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0608-4F95-48AC-B453-EAC2926CB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1405B7-332C-4622-8A45-3E93276FA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B935FA-07D2-436E-ADB9-E797B6C47069}"/>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5" name="Footer Placeholder 4">
            <a:extLst>
              <a:ext uri="{FF2B5EF4-FFF2-40B4-BE49-F238E27FC236}">
                <a16:creationId xmlns:a16="http://schemas.microsoft.com/office/drawing/2014/main" id="{8EAE2DB5-509A-4C11-B937-F7D3D9920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D7062-F916-4BBD-AF05-1FA4E217ADEB}"/>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2933333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2F0B-29C5-420B-A897-56DE89A35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03CF0-C4FE-4B91-857D-A7F6131C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10CC7-1ED1-4CB6-A109-E0C816FC4A7E}"/>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5" name="Footer Placeholder 4">
            <a:extLst>
              <a:ext uri="{FF2B5EF4-FFF2-40B4-BE49-F238E27FC236}">
                <a16:creationId xmlns:a16="http://schemas.microsoft.com/office/drawing/2014/main" id="{3F1A0D5F-3956-4C49-8AC6-26B46C6A4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9E553-CD7F-4418-A3F5-5FBE5D5EFAE8}"/>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3534439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2CF3-8994-44D5-922D-06DF9FB5B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0B13D-D16D-420F-BBED-5BD6D8BBD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A653-832F-4A68-A54A-ADDF381575A6}"/>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5" name="Footer Placeholder 4">
            <a:extLst>
              <a:ext uri="{FF2B5EF4-FFF2-40B4-BE49-F238E27FC236}">
                <a16:creationId xmlns:a16="http://schemas.microsoft.com/office/drawing/2014/main" id="{56A02E3E-B936-4A52-B720-5687A65A1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69C5C-F6D6-4D0D-AABE-77C2CA3DE40A}"/>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3113717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B1C4-6880-456A-8AEB-85D414EA8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BD0F0-EC7A-42BC-B1E1-6542BD0F2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C19FA8-754F-49F8-8445-DD30D8829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144AAA-90E0-4F54-8904-F83BAE029773}"/>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6" name="Footer Placeholder 5">
            <a:extLst>
              <a:ext uri="{FF2B5EF4-FFF2-40B4-BE49-F238E27FC236}">
                <a16:creationId xmlns:a16="http://schemas.microsoft.com/office/drawing/2014/main" id="{1948D9C4-6E4B-44F8-9C44-D27B6B7AB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2D580-ACE4-43F7-AE3D-AE7507C2CC66}"/>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1868382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2C89-3A4E-45FB-BC7A-978A865E3A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E1FFC4-3C76-4DB0-AF89-C3D81269A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6FE36-323E-459D-81F0-CB81122772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B26E8-C254-431B-B5B1-DBB139CE34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049F0-727E-4E63-85B2-1AAE0A1559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1959A0-4D11-4231-91B3-BC39961960FC}"/>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8" name="Footer Placeholder 7">
            <a:extLst>
              <a:ext uri="{FF2B5EF4-FFF2-40B4-BE49-F238E27FC236}">
                <a16:creationId xmlns:a16="http://schemas.microsoft.com/office/drawing/2014/main" id="{F70046F2-10BC-4BD2-AB31-ACE40A4D2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17AAF-FE2D-4F55-BAF7-6CBBB7535001}"/>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2733066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C92C-3818-4338-9AB2-7EC1953695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4C1191-9D77-4DEC-BA00-84159741D96B}"/>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4" name="Footer Placeholder 3">
            <a:extLst>
              <a:ext uri="{FF2B5EF4-FFF2-40B4-BE49-F238E27FC236}">
                <a16:creationId xmlns:a16="http://schemas.microsoft.com/office/drawing/2014/main" id="{C44963C4-73A7-4D0F-A8D4-58D3895B9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5DFB7-1469-41A7-BCF7-75EF810726E3}"/>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1823783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FA1EE-49DF-4734-9A8E-2F770BAC8D52}"/>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3" name="Footer Placeholder 2">
            <a:extLst>
              <a:ext uri="{FF2B5EF4-FFF2-40B4-BE49-F238E27FC236}">
                <a16:creationId xmlns:a16="http://schemas.microsoft.com/office/drawing/2014/main" id="{066AC61F-A0E8-4AF4-BCEA-BA5EA25205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BF99C6-7D30-4A5B-85E5-69A235102DC6}"/>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3651914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EACD-7CFA-4A5C-8D0E-789CCBEE2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105E9E-56C2-42B0-AC1D-1E48AF42A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D2AAAD-78DF-4F4A-9220-8F872FF79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01DCE-23C2-4098-BEBA-D942EA1A1D30}"/>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6" name="Footer Placeholder 5">
            <a:extLst>
              <a:ext uri="{FF2B5EF4-FFF2-40B4-BE49-F238E27FC236}">
                <a16:creationId xmlns:a16="http://schemas.microsoft.com/office/drawing/2014/main" id="{FD35B864-7C67-4CDA-9191-452AF3476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B7107-D4D1-435A-A7B3-CB7136C3F223}"/>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2261996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E93D-FD7F-4278-8462-121AFA879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017E1-800E-456E-89A9-AAEA052AD4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8916EF-EABA-4693-B00A-47FE5494B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0271D6-3323-40D8-BAB3-31510A270739}"/>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6" name="Footer Placeholder 5">
            <a:extLst>
              <a:ext uri="{FF2B5EF4-FFF2-40B4-BE49-F238E27FC236}">
                <a16:creationId xmlns:a16="http://schemas.microsoft.com/office/drawing/2014/main" id="{71D1762C-1E09-4192-A1FD-F7555F291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2AC3C-E70D-45D0-9DE0-2037653708C1}"/>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4189963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927F-0D88-4A29-BA37-DB5C252B6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53D31E-E301-4637-A05D-6E04B5067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4CAF1-6616-4DB8-95A0-CB926842AB5F}"/>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5" name="Footer Placeholder 4">
            <a:extLst>
              <a:ext uri="{FF2B5EF4-FFF2-40B4-BE49-F238E27FC236}">
                <a16:creationId xmlns:a16="http://schemas.microsoft.com/office/drawing/2014/main" id="{E610238D-F169-408B-83E9-4088B1AEA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C9FBA-8E64-4375-B74B-10DF9CB6F1CF}"/>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342529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F61CE5-D784-4451-BAF1-D788895FCC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081021-3223-4918-8276-0D513D567E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DB125-113F-4996-A065-391B6BD560AA}"/>
              </a:ext>
            </a:extLst>
          </p:cNvPr>
          <p:cNvSpPr>
            <a:spLocks noGrp="1"/>
          </p:cNvSpPr>
          <p:nvPr>
            <p:ph type="dt" sz="half" idx="10"/>
          </p:nvPr>
        </p:nvSpPr>
        <p:spPr/>
        <p:txBody>
          <a:bodyPr/>
          <a:lstStyle/>
          <a:p>
            <a:fld id="{1250B9B1-1B78-49F3-8401-EE9412E402BB}" type="datetimeFigureOut">
              <a:rPr lang="en-US" smtClean="0"/>
              <a:t>4/22/2021</a:t>
            </a:fld>
            <a:endParaRPr lang="en-US"/>
          </a:p>
        </p:txBody>
      </p:sp>
      <p:sp>
        <p:nvSpPr>
          <p:cNvPr id="5" name="Footer Placeholder 4">
            <a:extLst>
              <a:ext uri="{FF2B5EF4-FFF2-40B4-BE49-F238E27FC236}">
                <a16:creationId xmlns:a16="http://schemas.microsoft.com/office/drawing/2014/main" id="{CBE5D0EA-1BE5-4BC4-802A-C8F13AE5E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BE9D3-0B8F-4E73-AD4B-AE6DFEFC52A0}"/>
              </a:ext>
            </a:extLst>
          </p:cNvPr>
          <p:cNvSpPr>
            <a:spLocks noGrp="1"/>
          </p:cNvSpPr>
          <p:nvPr>
            <p:ph type="sldNum" sz="quarter" idx="12"/>
          </p:nvPr>
        </p:nvSpPr>
        <p:spPr/>
        <p:txBody>
          <a:bodyPr/>
          <a:lstStyle/>
          <a:p>
            <a:fld id="{BBD57BE3-29BF-4942-844F-1B1F327BA703}" type="slidenum">
              <a:rPr lang="en-US" smtClean="0"/>
              <a:t>‹#›</a:t>
            </a:fld>
            <a:endParaRPr lang="en-US"/>
          </a:p>
        </p:txBody>
      </p:sp>
    </p:spTree>
    <p:extLst>
      <p:ext uri="{BB962C8B-B14F-4D97-AF65-F5344CB8AC3E}">
        <p14:creationId xmlns:p14="http://schemas.microsoft.com/office/powerpoint/2010/main" val="981401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270190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6.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7C071-9F45-42F7-A821-0B1BF911F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B5A5E1-4194-47B5-9D51-756AC4359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4E0DE-E2B6-4242-96D4-5D43D7184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0B9B1-1B78-49F3-8401-EE9412E402BB}" type="datetimeFigureOut">
              <a:rPr lang="en-US" smtClean="0"/>
              <a:t>4/22/2021</a:t>
            </a:fld>
            <a:endParaRPr lang="en-US" dirty="0"/>
          </a:p>
        </p:txBody>
      </p:sp>
      <p:sp>
        <p:nvSpPr>
          <p:cNvPr id="5" name="Footer Placeholder 4">
            <a:extLst>
              <a:ext uri="{FF2B5EF4-FFF2-40B4-BE49-F238E27FC236}">
                <a16:creationId xmlns:a16="http://schemas.microsoft.com/office/drawing/2014/main" id="{D1BCB277-2988-4C91-B37D-4F1E6E261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3DB81E-ECCC-4E77-BEB9-77FE7CF35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57BE3-29BF-4942-844F-1B1F327BA703}" type="slidenum">
              <a:rPr lang="en-US" smtClean="0"/>
              <a:t>‹#›</a:t>
            </a:fld>
            <a:endParaRPr lang="en-US" dirty="0"/>
          </a:p>
        </p:txBody>
      </p:sp>
    </p:spTree>
    <p:extLst>
      <p:ext uri="{BB962C8B-B14F-4D97-AF65-F5344CB8AC3E}">
        <p14:creationId xmlns:p14="http://schemas.microsoft.com/office/powerpoint/2010/main" val="3605923659"/>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2">
            <a:extLst>
              <a:ext uri="{FF2B5EF4-FFF2-40B4-BE49-F238E27FC236}">
                <a16:creationId xmlns:a16="http://schemas.microsoft.com/office/drawing/2014/main" id="{0BF8C528-165F-45C6-B7C7-43491A0B930B}"/>
              </a:ext>
            </a:extLst>
          </p:cNvPr>
          <p:cNvSpPr>
            <a:spLocks noGrp="1"/>
          </p:cNvSpPr>
          <p:nvPr>
            <p:ph type="sldNum" sz="quarter" idx="4"/>
          </p:nvPr>
        </p:nvSpPr>
        <p:spPr>
          <a:xfrm>
            <a:off x="8610600" y="6338656"/>
            <a:ext cx="2743200" cy="382819"/>
          </a:xfrm>
          <a:prstGeom prst="rect">
            <a:avLst/>
          </a:prstGeom>
        </p:spPr>
        <p:txBody>
          <a:bodyPr/>
          <a:lstStyle>
            <a:lvl1pPr algn="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111430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729504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0829645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2485756"/>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9.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17.xml"/><Relationship Id="rId1" Type="http://schemas.openxmlformats.org/officeDocument/2006/relationships/slideLayout" Target="../slideLayouts/slideLayout7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hyperlink" Target="https://cdn.ymaws.com/www.cste.org/resource/resmgr/2020ps/interim-20-id-01_covid-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April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April</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21, 2020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201208"/>
          </a:xfrm>
        </p:spPr>
        <p:txBody>
          <a:bodyPr/>
          <a:lstStyle/>
          <a:p>
            <a:r>
              <a:rPr lang="en-US" dirty="0"/>
              <a:t>Sending COVID-19 Cases to NNDSS</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383632"/>
            <a:ext cx="11066584" cy="5204812"/>
          </a:xfrm>
        </p:spPr>
        <p:txBody>
          <a:bodyPr/>
          <a:lstStyle/>
          <a:p>
            <a:pPr marL="313259" indent="-294210">
              <a:spcBef>
                <a:spcPts val="0"/>
              </a:spcBef>
              <a:defRPr/>
            </a:pPr>
            <a:r>
              <a:rPr lang="en-US" dirty="0"/>
              <a:t>On 4/7/2020, CDC EOC State Coordination Team provided information to public health partners regarding initiating case reporting in NNDSS.</a:t>
            </a:r>
          </a:p>
          <a:p>
            <a:pPr marL="313259" indent="-294210">
              <a:spcBef>
                <a:spcPts val="1800"/>
              </a:spcBef>
              <a:defRPr/>
            </a:pPr>
            <a:r>
              <a:rPr lang="en-US" dirty="0"/>
              <a:t>No test messages or onboarding process with NNDSS needed when you add this new event code (11065) to an existing data feed. </a:t>
            </a:r>
          </a:p>
          <a:p>
            <a:pPr marL="313259" indent="-294210">
              <a:spcBef>
                <a:spcPts val="1800"/>
              </a:spcBef>
              <a:defRPr/>
            </a:pPr>
            <a:r>
              <a:rPr lang="en-US" dirty="0"/>
              <a:t>Please send an email to </a:t>
            </a:r>
            <a:r>
              <a:rPr lang="en-US" dirty="0">
                <a:hlinkClick r:id="rId3"/>
              </a:rPr>
              <a:t>edx@cdc.gov</a:t>
            </a:r>
            <a:r>
              <a:rPr lang="en-US" dirty="0"/>
              <a:t> when you transmit your first case so we can verify it was received properly.</a:t>
            </a:r>
          </a:p>
          <a:p>
            <a:pPr marL="313259" indent="-294210">
              <a:spcBef>
                <a:spcPts val="1800"/>
              </a:spcBef>
              <a:defRPr/>
            </a:pPr>
            <a:r>
              <a:rPr lang="en-US" dirty="0"/>
              <a:t>Data is now being provisioned to CDC programs daily – send case notifications more often than once a week.</a:t>
            </a:r>
          </a:p>
          <a:p>
            <a:pPr marL="313259" indent="-294210">
              <a:spcBef>
                <a:spcPts val="1800"/>
              </a:spcBef>
              <a:defRPr/>
            </a:pPr>
            <a:r>
              <a:rPr lang="en-US" dirty="0"/>
              <a:t>Please send all cases meeting a COVID-19 case definition. </a:t>
            </a:r>
          </a:p>
          <a:p>
            <a:pPr marL="609585" lvl="1" indent="0">
              <a:buNone/>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79574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NNDSS Provisioning Full Case IDs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99410"/>
            <a:ext cx="11066584" cy="5289033"/>
          </a:xfrm>
        </p:spPr>
        <p:txBody>
          <a:bodyPr/>
          <a:lstStyle/>
          <a:p>
            <a:pPr marL="313259" indent="-294210">
              <a:spcBef>
                <a:spcPts val="0"/>
              </a:spcBef>
              <a:defRPr/>
            </a:pPr>
            <a:r>
              <a:rPr lang="en-US" dirty="0"/>
              <a:t>To accommodate NETSS limitations, case IDs are truncated in processing.</a:t>
            </a:r>
          </a:p>
          <a:p>
            <a:pPr marL="313259" indent="-294210">
              <a:spcBef>
                <a:spcPts val="1200"/>
              </a:spcBef>
              <a:defRPr/>
            </a:pPr>
            <a:r>
              <a:rPr lang="en-US" dirty="0"/>
              <a:t>New processes have been implemented to provision full case ID from GenV2, GenV1 and NBS Master Message.</a:t>
            </a:r>
          </a:p>
          <a:p>
            <a:pPr marL="313259" indent="-294210">
              <a:spcBef>
                <a:spcPts val="1200"/>
              </a:spcBef>
              <a:defRPr/>
            </a:pPr>
            <a:r>
              <a:rPr lang="en-US" dirty="0"/>
              <a:t>Full case ID sent by jurisdictions will be available </a:t>
            </a:r>
          </a:p>
          <a:p>
            <a:pPr marL="846645" lvl="1" indent="-294210">
              <a:spcBef>
                <a:spcPts val="0"/>
              </a:spcBef>
              <a:defRPr/>
            </a:pPr>
            <a:r>
              <a:rPr lang="en-US" dirty="0"/>
              <a:t>In reconciliation line lists</a:t>
            </a:r>
          </a:p>
          <a:p>
            <a:pPr marL="846645" lvl="1" indent="-294210">
              <a:spcBef>
                <a:spcPts val="0"/>
              </a:spcBef>
              <a:defRPr/>
            </a:pPr>
            <a:r>
              <a:rPr lang="en-US" dirty="0"/>
              <a:t>in MVPS Dashboard</a:t>
            </a:r>
          </a:p>
          <a:p>
            <a:pPr marL="313259" indent="-294210">
              <a:spcBef>
                <a:spcPts val="1200"/>
              </a:spcBef>
              <a:defRPr/>
            </a:pPr>
            <a:r>
              <a:rPr lang="en-US" dirty="0"/>
              <a:t>CDC programs can use this full case ID for matching with data from other systems that include the NNDSS case ID.</a:t>
            </a:r>
          </a:p>
          <a:p>
            <a:pPr marL="313259" indent="-294210">
              <a:spcBef>
                <a:spcPts val="1200"/>
              </a:spcBef>
              <a:defRPr/>
            </a:pPr>
            <a:r>
              <a:rPr lang="en-US" dirty="0"/>
              <a:t>Reduces the risk of confusion from any duplicate IDs (from truncation)</a:t>
            </a:r>
          </a:p>
          <a:p>
            <a:pPr marL="19049" indent="0">
              <a:spcBef>
                <a:spcPts val="0"/>
              </a:spcBef>
              <a:buNone/>
              <a:defRPr/>
            </a:pPr>
            <a:endParaRPr lang="en-US" dirty="0"/>
          </a:p>
          <a:p>
            <a:pPr marL="19049" indent="0">
              <a:spcBef>
                <a:spcPts val="0"/>
              </a:spcBef>
              <a:buNone/>
              <a:defRPr/>
            </a:pPr>
            <a:r>
              <a:rPr lang="en-US" dirty="0"/>
              <a:t> </a:t>
            </a:r>
          </a:p>
          <a:p>
            <a:pPr marL="609585" lvl="1" indent="0">
              <a:buNone/>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275525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For More Information…</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pPr marL="476249" indent="-457200">
              <a:spcBef>
                <a:spcPts val="0"/>
              </a:spcBef>
              <a:defRPr/>
            </a:pPr>
            <a:r>
              <a:rPr lang="en-US" dirty="0"/>
              <a:t>Epidemiology of COVID-19 and public health guidance can be found at: </a:t>
            </a:r>
            <a:r>
              <a:rPr lang="en-US" sz="2800" u="sng" dirty="0">
                <a:solidFill>
                  <a:schemeClr val="tx1"/>
                </a:solidFill>
              </a:rPr>
              <a:t>https://www.cdc.gov/coronavirus/2019-nCoV/</a:t>
            </a:r>
            <a:r>
              <a:rPr lang="en-US" sz="2800" dirty="0">
                <a:solidFill>
                  <a:srgbClr val="3A4A58"/>
                </a:solidFill>
              </a:rPr>
              <a:t>.</a:t>
            </a:r>
          </a:p>
          <a:p>
            <a:pPr marL="19049" indent="0">
              <a:spcBef>
                <a:spcPts val="0"/>
              </a:spcBef>
              <a:buNone/>
              <a:defRPr/>
            </a:pPr>
            <a:endParaRPr lang="en-US" sz="2000" u="sng" dirty="0">
              <a:solidFill>
                <a:srgbClr val="3A4A58"/>
              </a:solidFill>
            </a:endParaRPr>
          </a:p>
          <a:p>
            <a:pPr marL="476249" indent="-457200">
              <a:spcBef>
                <a:spcPts val="0"/>
              </a:spcBef>
              <a:defRPr/>
            </a:pPr>
            <a:r>
              <a:rPr lang="en-US" sz="2670" dirty="0"/>
              <a:t>Questions regarding NNDSS submissions can be sent to </a:t>
            </a:r>
            <a:r>
              <a:rPr lang="en-US" sz="2670" dirty="0">
                <a:hlinkClick r:id="rId3"/>
              </a:rPr>
              <a:t>edx@cdc.gov</a:t>
            </a:r>
            <a:r>
              <a:rPr lang="en-US" sz="2670" dirty="0"/>
              <a:t>. </a:t>
            </a:r>
          </a:p>
          <a:p>
            <a:pPr marL="552435" lvl="1" indent="0">
              <a:spcBef>
                <a:spcPts val="0"/>
              </a:spcBef>
              <a:buNone/>
              <a:defRPr/>
            </a:pPr>
            <a:endParaRPr lang="en-US" sz="2670" dirty="0"/>
          </a:p>
          <a:p>
            <a:pPr lvl="1"/>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68277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242CFB31-8B8C-4E43-B487-4BE4E2C9FA3E}"/>
              </a:ext>
            </a:extLst>
          </p:cNvPr>
          <p:cNvSpPr>
            <a:spLocks noGrp="1"/>
          </p:cNvSpPr>
          <p:nvPr>
            <p:ph type="title"/>
          </p:nvPr>
        </p:nvSpPr>
        <p:spPr>
          <a:xfrm>
            <a:off x="330200" y="2955424"/>
            <a:ext cx="10972800" cy="1155779"/>
          </a:xfrm>
        </p:spPr>
        <p:txBody>
          <a:bodyPr/>
          <a:lstStyle/>
          <a:p>
            <a:pPr algn="ctr"/>
            <a:r>
              <a:rPr lang="en-US" dirty="0"/>
              <a:t>Update on 2019 NNDSS Data Reconciliation Process</a:t>
            </a:r>
          </a:p>
        </p:txBody>
      </p:sp>
      <p:pic>
        <p:nvPicPr>
          <p:cNvPr id="10" name="Picture 9" title="NNDSS branding element">
            <a:extLst>
              <a:ext uri="{FF2B5EF4-FFF2-40B4-BE49-F238E27FC236}">
                <a16:creationId xmlns:a16="http://schemas.microsoft.com/office/drawing/2014/main" id="{8086BF1D-C3C7-4F14-9D91-F6F646FB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 y="1438149"/>
            <a:ext cx="3462771" cy="1360136"/>
          </a:xfrm>
          <a:prstGeom prst="rect">
            <a:avLst/>
          </a:prstGeom>
        </p:spPr>
      </p:pic>
      <p:sp>
        <p:nvSpPr>
          <p:cNvPr id="11" name="Rectangle 10">
            <a:extLst>
              <a:ext uri="{FF2B5EF4-FFF2-40B4-BE49-F238E27FC236}">
                <a16:creationId xmlns:a16="http://schemas.microsoft.com/office/drawing/2014/main" id="{23B25994-C82E-4630-98EA-1D033B8D3A99}"/>
              </a:ext>
            </a:extLst>
          </p:cNvPr>
          <p:cNvSpPr/>
          <p:nvPr/>
        </p:nvSpPr>
        <p:spPr>
          <a:xfrm>
            <a:off x="457200" y="5456638"/>
            <a:ext cx="10530960" cy="248625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1" dirty="0">
                <a:solidFill>
                  <a:srgbClr val="000818"/>
                </a:solidFill>
                <a:latin typeface="Calibri" panose="020F0502020204030204" pitchFamily="34" charset="0"/>
                <a:cs typeface="Arial" panose="020B0604020202020204" pitchFamily="34" charset="0"/>
              </a:rPr>
              <a:t>Deborah A. Adams</a:t>
            </a:r>
            <a:endPar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Data Operations Team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5DAB"/>
              </a:solidFill>
              <a:effectLst/>
              <a:uLnTx/>
              <a:uFillTx/>
              <a:latin typeface="Calibri"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151430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2820"/>
          </a:xfrm>
        </p:spPr>
        <p:txBody>
          <a:bodyPr>
            <a:noAutofit/>
          </a:bodyPr>
          <a:lstStyle/>
          <a:p>
            <a:pPr algn="ctr"/>
            <a:br>
              <a:rPr lang="en-US" sz="3200" dirty="0"/>
            </a:br>
            <a:endParaRPr lang="en-US" sz="3600" dirty="0"/>
          </a:p>
        </p:txBody>
      </p:sp>
      <p:sp>
        <p:nvSpPr>
          <p:cNvPr id="3" name="Slide Number Placeholder 2">
            <a:extLst>
              <a:ext uri="{FF2B5EF4-FFF2-40B4-BE49-F238E27FC236}">
                <a16:creationId xmlns:a16="http://schemas.microsoft.com/office/drawing/2014/main" id="{1544D0B3-48AA-473A-AD71-A41989D1762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Title 15">
            <a:extLst>
              <a:ext uri="{FF2B5EF4-FFF2-40B4-BE49-F238E27FC236}">
                <a16:creationId xmlns:a16="http://schemas.microsoft.com/office/drawing/2014/main" id="{17D5F08C-2B2E-47BF-A2D9-F5F7959F2F38}"/>
              </a:ext>
            </a:extLst>
          </p:cNvPr>
          <p:cNvSpPr txBox="1">
            <a:spLocks/>
          </p:cNvSpPr>
          <p:nvPr/>
        </p:nvSpPr>
        <p:spPr>
          <a:xfrm>
            <a:off x="609600" y="274639"/>
            <a:ext cx="10972800" cy="1092820"/>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5DAB"/>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ts val="4000"/>
              </a:lnSpc>
              <a:spcBef>
                <a:spcPct val="0"/>
              </a:spcBef>
              <a:spcAft>
                <a:spcPct val="0"/>
              </a:spcAft>
              <a:buClrTx/>
              <a:buSzTx/>
              <a:buFontTx/>
              <a:buNone/>
              <a:tabLst/>
              <a:defRPr/>
            </a:pPr>
            <a:r>
              <a:rPr kumimoji="0" lang="en-US" sz="3733" b="1" i="0" u="none" strike="noStrike" kern="1200" cap="none" spc="0" normalizeH="0" baseline="0" noProof="0" dirty="0">
                <a:ln>
                  <a:noFill/>
                </a:ln>
                <a:solidFill>
                  <a:srgbClr val="005DAB"/>
                </a:solidFill>
                <a:effectLst/>
                <a:uLnTx/>
                <a:uFillTx/>
                <a:latin typeface="Calibri" pitchFamily="34" charset="0"/>
                <a:ea typeface="+mj-ea"/>
                <a:cs typeface="+mj-cs"/>
              </a:rPr>
              <a:t>2019 NNDSS Annual Data Reconciliation</a:t>
            </a:r>
          </a:p>
          <a:p>
            <a:pPr marL="0" marR="0" lvl="0" indent="0" algn="ctr" defTabSz="914400" rtl="0" eaLnBrk="0" fontAlgn="base" latinLnBrk="0" hangingPunct="0">
              <a:lnSpc>
                <a:spcPts val="4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5DAB"/>
                </a:solidFill>
                <a:effectLst/>
                <a:uLnTx/>
                <a:uFillTx/>
                <a:latin typeface="Calibri" pitchFamily="34" charset="0"/>
                <a:ea typeface="+mj-ea"/>
                <a:cs typeface="+mj-cs"/>
              </a:rPr>
              <a:t>Shift in Dates Due to COVID-19 Response</a:t>
            </a:r>
          </a:p>
        </p:txBody>
      </p:sp>
      <p:graphicFrame>
        <p:nvGraphicFramePr>
          <p:cNvPr id="13" name="Object 12" descr="Table containing the timeline of the shift in dates due to COVID-19 Response. The new dates reflect a deadline of October 30, 2020.">
            <a:extLst>
              <a:ext uri="{FF2B5EF4-FFF2-40B4-BE49-F238E27FC236}">
                <a16:creationId xmlns:a16="http://schemas.microsoft.com/office/drawing/2014/main" id="{6223E18D-B653-4B10-848C-9C853463D0A9}"/>
              </a:ext>
            </a:extLst>
          </p:cNvPr>
          <p:cNvGraphicFramePr>
            <a:graphicFrameLocks noChangeAspect="1"/>
          </p:cNvGraphicFramePr>
          <p:nvPr>
            <p:extLst>
              <p:ext uri="{D42A27DB-BD31-4B8C-83A1-F6EECF244321}">
                <p14:modId xmlns:p14="http://schemas.microsoft.com/office/powerpoint/2010/main" val="1570735298"/>
              </p:ext>
            </p:extLst>
          </p:nvPr>
        </p:nvGraphicFramePr>
        <p:xfrm>
          <a:off x="935087" y="1642097"/>
          <a:ext cx="10461162" cy="4439615"/>
        </p:xfrm>
        <a:graphic>
          <a:graphicData uri="http://schemas.openxmlformats.org/presentationml/2006/ole">
            <mc:AlternateContent xmlns:mc="http://schemas.openxmlformats.org/markup-compatibility/2006">
              <mc:Choice xmlns:v="urn:schemas-microsoft-com:vml" Requires="v">
                <p:oleObj spid="_x0000_s1296" name="Worksheet" r:id="rId4" imgW="5857940" imgH="2486025" progId="Excel.Sheet.12">
                  <p:embed/>
                </p:oleObj>
              </mc:Choice>
              <mc:Fallback>
                <p:oleObj name="Worksheet" r:id="rId4" imgW="5857940" imgH="2486025" progId="Excel.Sheet.12">
                  <p:embed/>
                  <p:pic>
                    <p:nvPicPr>
                      <p:cNvPr id="13" name="Object 12">
                        <a:extLst>
                          <a:ext uri="{FF2B5EF4-FFF2-40B4-BE49-F238E27FC236}">
                            <a16:creationId xmlns:a16="http://schemas.microsoft.com/office/drawing/2014/main" id="{6223E18D-B653-4B10-848C-9C853463D0A9}"/>
                          </a:ext>
                        </a:extLst>
                      </p:cNvPr>
                      <p:cNvPicPr/>
                      <p:nvPr/>
                    </p:nvPicPr>
                    <p:blipFill>
                      <a:blip r:embed="rId5"/>
                      <a:stretch>
                        <a:fillRect/>
                      </a:stretch>
                    </p:blipFill>
                    <p:spPr>
                      <a:xfrm>
                        <a:off x="935087" y="1642097"/>
                        <a:ext cx="10461162" cy="4439615"/>
                      </a:xfrm>
                      <a:prstGeom prst="rect">
                        <a:avLst/>
                      </a:prstGeom>
                    </p:spPr>
                  </p:pic>
                </p:oleObj>
              </mc:Fallback>
            </mc:AlternateContent>
          </a:graphicData>
        </a:graphic>
      </p:graphicFrame>
    </p:spTree>
    <p:extLst>
      <p:ext uri="{BB962C8B-B14F-4D97-AF65-F5344CB8AC3E}">
        <p14:creationId xmlns:p14="http://schemas.microsoft.com/office/powerpoint/2010/main" val="23696073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457" y="5703838"/>
            <a:ext cx="1162708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Diana Onweh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Data Operations Team</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645759"/>
            <a:ext cx="8904152" cy="2497741"/>
          </a:xfrm>
        </p:spPr>
        <p:txBody>
          <a:bodyPr/>
          <a:lstStyle/>
          <a:p>
            <a:pPr lvl="0" algn="ctr">
              <a:lnSpc>
                <a:spcPct val="100000"/>
              </a:lnSpc>
              <a:spcBef>
                <a:spcPts val="3000"/>
              </a:spcBef>
              <a:spcAft>
                <a:spcPts val="3600"/>
              </a:spcAft>
              <a:defRPr/>
            </a:pPr>
            <a:r>
              <a:rPr lang="en-US" sz="3730" dirty="0">
                <a:solidFill>
                  <a:srgbClr val="005DAB"/>
                </a:solidFill>
              </a:rPr>
              <a:t>Answers to </a:t>
            </a:r>
            <a:br>
              <a:rPr lang="en-US" sz="3730" dirty="0">
                <a:solidFill>
                  <a:srgbClr val="005DAB"/>
                </a:solidFill>
              </a:rPr>
            </a:br>
            <a:r>
              <a:rPr lang="en-US" sz="3730" dirty="0">
                <a:solidFill>
                  <a:srgbClr val="005DAB"/>
                </a:solidFill>
              </a:rPr>
              <a:t>SAMS Secure Data eXchange (SAMS SDX) </a:t>
            </a:r>
            <a:br>
              <a:rPr lang="en-US" sz="3730" dirty="0">
                <a:solidFill>
                  <a:srgbClr val="005DAB"/>
                </a:solidFill>
              </a:rPr>
            </a:br>
            <a:r>
              <a:rPr lang="en-US" sz="3730" dirty="0">
                <a:solidFill>
                  <a:srgbClr val="005DAB"/>
                </a:solidFill>
              </a:rPr>
              <a:t>Questions</a:t>
            </a:r>
            <a:endParaRPr lang="en-US" sz="3730"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51929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SAMS SDX: Frequently Asked Questions</a:t>
            </a:r>
          </a:p>
        </p:txBody>
      </p:sp>
      <p:sp>
        <p:nvSpPr>
          <p:cNvPr id="5" name="Content Placeholder 2" descr="A list of Data Reconciliation Tips, including starting the reconciliation process early, designating an assigned point person, notifying your NNDSS Data Operations Team representative. Also known as DOT. In addition, check to make sure your PHINMS digital certificate is up to date. If there are any questions pertaining the certificate, please do not hesitate to contact the PHIN Help Desk at PHINTech@cdc.gov. Just a friendly reminder, you may request a detailed line list at any time. "/>
          <p:cNvSpPr txBox="1">
            <a:spLocks/>
          </p:cNvSpPr>
          <p:nvPr/>
        </p:nvSpPr>
        <p:spPr bwMode="auto">
          <a:xfrm>
            <a:off x="609600" y="1145875"/>
            <a:ext cx="10475167" cy="52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None/>
              <a:tabLst/>
              <a:defRPr/>
            </a:pPr>
            <a:endParaRPr kumimoji="0" lang="en-US" sz="2670" b="0" i="0" u="none" strike="noStrike" kern="1200" cap="none" spc="0" normalizeH="0" baseline="0" noProof="0" dirty="0">
              <a:ln>
                <a:noFill/>
              </a:ln>
              <a:solidFill>
                <a:srgbClr val="5F5F5F"/>
              </a:solidFill>
              <a:effectLst/>
              <a:uLnTx/>
              <a:uFillTx/>
              <a:latin typeface="Calibri" panose="020F0502020204030204"/>
              <a:ea typeface="+mn-ea"/>
              <a:cs typeface="+mn-cs"/>
            </a:endParaRP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5DCB5F7C-F47B-4D96-86FE-A18EC199E00E}"/>
              </a:ext>
            </a:extLst>
          </p:cNvPr>
          <p:cNvSpPr/>
          <p:nvPr/>
        </p:nvSpPr>
        <p:spPr>
          <a:xfrm>
            <a:off x="609600" y="859065"/>
            <a:ext cx="10972800" cy="513986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Question 1:  </a:t>
            </a: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I don’t have a NETSS upload STD activity for my state.  Do I need one to send STD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Answer:  </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No, you don’t.  If you previously used your EPI upload activity to send all your files, please continue to do that.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Question 2:  </a:t>
            </a: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After I upload a file, do I park it in the </a:t>
            </a:r>
            <a:r>
              <a:rPr lang="en-US" sz="2100" dirty="0">
                <a:solidFill>
                  <a:srgbClr val="262626"/>
                </a:solidFill>
                <a:latin typeface="Calibri" panose="020F0502020204030204" pitchFamily="34" charset="0"/>
                <a:cs typeface="Calibri" panose="020F0502020204030204" pitchFamily="34" charset="0"/>
              </a:rPr>
              <a:t>W</a:t>
            </a: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eekly/YTD folder or leave it in the default folder?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Answer:  </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After uploading your file to the SAMS application, you </a:t>
            </a:r>
            <a:r>
              <a:rPr kumimoji="0" lang="en-US" sz="2100" b="0"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must</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add the uploaded file to either the “Weekly” or “YTD” folder for the NNDSS team to retrieve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Question 3:  </a:t>
            </a: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I am able to upload my NETSS weekly file to SAMS but I can’t figure out what to do to load or process the file. What’s the next step?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Answer:  </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Select the “Weekly” or “YTD” folder and add the file using the upload, drag and drop, or browse functionality.  After your file has been added to the correct folder you’re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FF0000"/>
              </a:solidFill>
              <a:effectLst/>
              <a:uLnTx/>
              <a:uFillTx/>
              <a:latin typeface="Myriad Web Pro"/>
              <a:ea typeface="+mn-ea"/>
              <a:cs typeface="+mn-cs"/>
            </a:endParaRPr>
          </a:p>
        </p:txBody>
      </p:sp>
    </p:spTree>
    <p:extLst>
      <p:ext uri="{BB962C8B-B14F-4D97-AF65-F5344CB8AC3E}">
        <p14:creationId xmlns:p14="http://schemas.microsoft.com/office/powerpoint/2010/main" val="175602609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SAMS SDX: Frequently Asked Questions cont’d </a:t>
            </a: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5DCB5F7C-F47B-4D96-86FE-A18EC199E00E}"/>
              </a:ext>
            </a:extLst>
          </p:cNvPr>
          <p:cNvSpPr/>
          <p:nvPr/>
        </p:nvSpPr>
        <p:spPr>
          <a:xfrm>
            <a:off x="609600" y="772507"/>
            <a:ext cx="11106150" cy="42165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Question 4:  </a:t>
            </a: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How do I know that CDC has received my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Answer:  </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NNDSS processing will pick up files from SAMS once per hour.  Once your file has been retrieved it will no longer appear in the “Weekly” or “YTD” folder.  If your file doesn’t disappear after a full hour has elapsed, contact the Data Operations Team (DOT) representative for your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Question 5:  </a:t>
            </a: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Why am I not getting the status reports I used to get?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Answer:  </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The e-mail address of the specific person uploading the file is no longer accessible.  Your DOT representative will work with you to identify </a:t>
            </a:r>
            <a:r>
              <a:rPr kumimoji="0" lang="en-US" sz="2100" b="0"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one</a:t>
            </a:r>
            <a:r>
              <a:rPr kumimoji="0" lang="en-US" sz="21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primary e-mail recipient for each SAMS activity (EPI, STD, etc.), and that person will begin to receive the automated status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FF0000"/>
              </a:solidFill>
              <a:latin typeface="Myriad Web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For more information, please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hlinkClick r:id="rId3"/>
              </a:rPr>
              <a:t>https://ndc.services.cdc.gov/event-codes-other-surveillance-resources/</a:t>
            </a:r>
            <a:r>
              <a:rPr kumimoji="0" lang="en-US" sz="2000" b="0" i="0" u="none" strike="noStrike" kern="1200" cap="none" spc="0" normalizeH="0" baseline="0" noProof="0" dirty="0">
                <a:ln>
                  <a:noFill/>
                </a:ln>
                <a:solidFill>
                  <a:srgbClr val="262626"/>
                </a:solidFill>
                <a:effectLst/>
                <a:uLnTx/>
                <a:uFillTx/>
                <a:latin typeface="Calibri" panose="020F0502020204030204" pitchFamily="34" charset="0"/>
                <a:ea typeface="+mn-ea"/>
                <a:cs typeface="Calibri" panose="020F0502020204030204" pitchFamily="34" charset="0"/>
              </a:rPr>
              <a:t>.</a:t>
            </a:r>
            <a:r>
              <a:rPr kumimoji="0" lang="en-US" sz="2000" b="0" i="0" u="sng"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rPr>
              <a:t> </a:t>
            </a:r>
          </a:p>
        </p:txBody>
      </p:sp>
      <p:pic>
        <p:nvPicPr>
          <p:cNvPr id="4" name="Picture 3" descr="Screenshot of the location in NNDSS Related Information to find the new guidance for using SAMS to load NETSS files.">
            <a:extLst>
              <a:ext uri="{FF2B5EF4-FFF2-40B4-BE49-F238E27FC236}">
                <a16:creationId xmlns:a16="http://schemas.microsoft.com/office/drawing/2014/main" id="{C5AE5F76-B86F-4CDB-911D-29842A2973AF}"/>
              </a:ext>
            </a:extLst>
          </p:cNvPr>
          <p:cNvPicPr>
            <a:picLocks noChangeAspect="1"/>
          </p:cNvPicPr>
          <p:nvPr/>
        </p:nvPicPr>
        <p:blipFill>
          <a:blip r:embed="rId4"/>
          <a:stretch>
            <a:fillRect/>
          </a:stretch>
        </p:blipFill>
        <p:spPr>
          <a:xfrm>
            <a:off x="7275878" y="4975532"/>
            <a:ext cx="4429361" cy="1683395"/>
          </a:xfrm>
          <a:prstGeom prst="rect">
            <a:avLst/>
          </a:prstGeom>
          <a:ln>
            <a:solidFill>
              <a:srgbClr val="005CA8"/>
            </a:solidFill>
          </a:ln>
        </p:spPr>
      </p:pic>
      <p:sp>
        <p:nvSpPr>
          <p:cNvPr id="8" name="Rectangle 7" descr="Highlighting the link for new guidance for using SAMS to load NETSS files">
            <a:extLst>
              <a:ext uri="{FF2B5EF4-FFF2-40B4-BE49-F238E27FC236}">
                <a16:creationId xmlns:a16="http://schemas.microsoft.com/office/drawing/2014/main" id="{FD04B118-181C-4A84-AA9F-C66A52786628}"/>
              </a:ext>
            </a:extLst>
          </p:cNvPr>
          <p:cNvSpPr/>
          <p:nvPr/>
        </p:nvSpPr>
        <p:spPr>
          <a:xfrm>
            <a:off x="7296898" y="5761384"/>
            <a:ext cx="2729189" cy="20685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Tree>
    <p:extLst>
      <p:ext uri="{BB962C8B-B14F-4D97-AF65-F5344CB8AC3E}">
        <p14:creationId xmlns:p14="http://schemas.microsoft.com/office/powerpoint/2010/main" val="23359445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2730571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54262"/>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NNDSS newsletter </a:t>
            </a:r>
            <a:r>
              <a:rPr lang="en-US" sz="2000" b="1" dirty="0">
                <a:solidFill>
                  <a:srgbClr val="FF0000"/>
                </a:solidFill>
              </a:rPr>
              <a:t>(NMI Notes)</a:t>
            </a:r>
            <a:r>
              <a:rPr lang="en-US" sz="2000" b="1" dirty="0">
                <a:solidFill>
                  <a:srgbClr val="000000"/>
                </a:solidFill>
              </a:rPr>
              <a:t>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May 19,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NNDSS Support of CDC COVID-19 Response </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Update</a:t>
            </a:r>
            <a:r>
              <a:rPr lang="en-US" dirty="0"/>
              <a:t> on </a:t>
            </a: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2019 NNDSS Data Reconciliation Process </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Answers to SAMS Secure Data eXchange (SAMS SDX) Questions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Questions and Answers</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63233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600" dirty="0"/>
              <a:t>Appendix  </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966987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8FE84E2-5984-4E9B-8272-482CBAD1F22D}"/>
              </a:ext>
              <a:ext uri="{C183D7F6-B498-43B3-948B-1728B52AA6E4}">
                <adec:decorative xmlns:adec="http://schemas.microsoft.com/office/drawing/2017/decorative" val="1"/>
              </a:ext>
            </a:extLst>
          </p:cNvPr>
          <p:cNvSpPr txBox="1"/>
          <p:nvPr/>
        </p:nvSpPr>
        <p:spPr>
          <a:xfrm>
            <a:off x="9393621"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F9C6734-172D-4551-ACE7-F886AA0A612D}"/>
              </a:ext>
              <a:ext uri="{C183D7F6-B498-43B3-948B-1728B52AA6E4}">
                <adec:decorative xmlns:adec="http://schemas.microsoft.com/office/drawing/2017/decorative" val="1"/>
              </a:ext>
            </a:extLst>
          </p:cNvPr>
          <p:cNvSpPr txBox="1"/>
          <p:nvPr/>
        </p:nvSpPr>
        <p:spPr>
          <a:xfrm>
            <a:off x="9189036"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3454C212-BD73-4E40-9823-20AAFF30CE46}"/>
              </a:ext>
            </a:extLst>
          </p:cNvPr>
          <p:cNvSpPr>
            <a:spLocks noGrp="1"/>
          </p:cNvSpPr>
          <p:nvPr>
            <p:ph type="title"/>
          </p:nvPr>
        </p:nvSpPr>
        <p:spPr/>
        <p:txBody>
          <a:bodyPr/>
          <a:lstStyle/>
          <a:p>
            <a:r>
              <a:rPr lang="en-US" sz="800" dirty="0">
                <a:solidFill>
                  <a:schemeClr val="bg2"/>
                </a:solidFill>
              </a:rPr>
              <a:t>Total MMGs in Production</a:t>
            </a:r>
          </a:p>
        </p:txBody>
      </p:sp>
      <p:sp>
        <p:nvSpPr>
          <p:cNvPr id="10" name="TextBox 9">
            <a:extLst>
              <a:ext uri="{FF2B5EF4-FFF2-40B4-BE49-F238E27FC236}">
                <a16:creationId xmlns:a16="http://schemas.microsoft.com/office/drawing/2014/main" id="{A394FEA0-36FD-4686-9964-16D361E5CC21}"/>
              </a:ext>
              <a:ext uri="{C183D7F6-B498-43B3-948B-1728B52AA6E4}">
                <adec:decorative xmlns:adec="http://schemas.microsoft.com/office/drawing/2017/decorative" val="1"/>
              </a:ext>
            </a:extLst>
          </p:cNvPr>
          <p:cNvSpPr txBox="1"/>
          <p:nvPr/>
        </p:nvSpPr>
        <p:spPr>
          <a:xfrm>
            <a:off x="9675680" y="26193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E5590322-843F-4546-8929-8397132943E8}"/>
              </a:ext>
              <a:ext uri="{C183D7F6-B498-43B3-948B-1728B52AA6E4}">
                <adec:decorative xmlns:adec="http://schemas.microsoft.com/office/drawing/2017/decorative" val="1"/>
              </a:ext>
            </a:extLst>
          </p:cNvPr>
          <p:cNvSpPr txBox="1"/>
          <p:nvPr/>
        </p:nvSpPr>
        <p:spPr>
          <a:xfrm>
            <a:off x="9248226" y="32464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 name="Picture 2" descr="Map of total message mapping guides in production up to 6. Highlighting Utah and ID with 6 message mapping guides in production while Oregon has 5 message mapping guides in productions. The other ranges are 0 to 4 message mapping guides">
            <a:extLst>
              <a:ext uri="{FF2B5EF4-FFF2-40B4-BE49-F238E27FC236}">
                <a16:creationId xmlns:a16="http://schemas.microsoft.com/office/drawing/2014/main" id="{614436A3-D4FE-4CAC-A0FD-F336658144BF}"/>
              </a:ext>
            </a:extLst>
          </p:cNvPr>
          <p:cNvPicPr>
            <a:picLocks noChangeAspect="1"/>
          </p:cNvPicPr>
          <p:nvPr/>
        </p:nvPicPr>
        <p:blipFill>
          <a:blip r:embed="rId3"/>
          <a:stretch>
            <a:fillRect/>
          </a:stretch>
        </p:blipFill>
        <p:spPr>
          <a:xfrm>
            <a:off x="1028700" y="261937"/>
            <a:ext cx="10123714" cy="6162675"/>
          </a:xfrm>
          <a:prstGeom prst="rect">
            <a:avLst/>
          </a:prstGeom>
        </p:spPr>
      </p:pic>
    </p:spTree>
    <p:extLst>
      <p:ext uri="{BB962C8B-B14F-4D97-AF65-F5344CB8AC3E}">
        <p14:creationId xmlns:p14="http://schemas.microsoft.com/office/powerpoint/2010/main" val="1285361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3D4700E-FD99-4D2F-929C-7428509E3EB3}"/>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294D29CD-17E0-4782-8BEE-E4822F02382E}"/>
              </a:ext>
              <a:ext uri="{C183D7F6-B498-43B3-948B-1728B52AA6E4}">
                <adec:decorative xmlns:adec="http://schemas.microsoft.com/office/drawing/2017/decorative" val="1"/>
              </a:ext>
            </a:extLst>
          </p:cNvPr>
          <p:cNvSpPr txBox="1"/>
          <p:nvPr/>
        </p:nvSpPr>
        <p:spPr>
          <a:xfrm>
            <a:off x="9525000" y="29250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F41B781B-E198-43B0-8635-14AF34343442}"/>
              </a:ext>
            </a:extLst>
          </p:cNvPr>
          <p:cNvSpPr>
            <a:spLocks noGrp="1"/>
          </p:cNvSpPr>
          <p:nvPr>
            <p:ph type="title"/>
          </p:nvPr>
        </p:nvSpPr>
        <p:spPr/>
        <p:txBody>
          <a:bodyPr/>
          <a:lstStyle/>
          <a:p>
            <a:r>
              <a:rPr lang="en-US" sz="800" dirty="0">
                <a:solidFill>
                  <a:schemeClr val="bg2"/>
                </a:solidFill>
              </a:rPr>
              <a:t>Generic v2.0</a:t>
            </a:r>
            <a:r>
              <a:rPr lang="en-US" sz="800" baseline="0" dirty="0">
                <a:solidFill>
                  <a:schemeClr val="bg2"/>
                </a:solidFill>
              </a:rPr>
              <a:t> MMG Implementation Status </a:t>
            </a:r>
            <a:endParaRPr lang="en-US" sz="800" dirty="0">
              <a:solidFill>
                <a:schemeClr val="bg2"/>
              </a:solidFill>
            </a:endParaRPr>
          </a:p>
        </p:txBody>
      </p:sp>
      <p:sp>
        <p:nvSpPr>
          <p:cNvPr id="10" name="TextBox 9">
            <a:extLst>
              <a:ext uri="{FF2B5EF4-FFF2-40B4-BE49-F238E27FC236}">
                <a16:creationId xmlns:a16="http://schemas.microsoft.com/office/drawing/2014/main" id="{B0AF8895-A700-4A55-BE86-9061CF938BBA}"/>
              </a:ext>
              <a:ext uri="{C183D7F6-B498-43B3-948B-1728B52AA6E4}">
                <adec:decorative xmlns:adec="http://schemas.microsoft.com/office/drawing/2017/decorative" val="1"/>
              </a:ext>
            </a:extLst>
          </p:cNvPr>
          <p:cNvSpPr txBox="1"/>
          <p:nvPr/>
        </p:nvSpPr>
        <p:spPr>
          <a:xfrm>
            <a:off x="9616490" y="198071"/>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 name="Picture 2" descr="Map of Generic version 2.0 message mapping guides implementation status. There are currently 31 states in production and 3 states and 1 territory Onboarding.">
            <a:extLst>
              <a:ext uri="{FF2B5EF4-FFF2-40B4-BE49-F238E27FC236}">
                <a16:creationId xmlns:a16="http://schemas.microsoft.com/office/drawing/2014/main" id="{23144F03-313C-4564-8BB0-B26DF5FF8710}"/>
              </a:ext>
            </a:extLst>
          </p:cNvPr>
          <p:cNvPicPr>
            <a:picLocks noChangeAspect="1"/>
          </p:cNvPicPr>
          <p:nvPr/>
        </p:nvPicPr>
        <p:blipFill>
          <a:blip r:embed="rId3"/>
          <a:stretch>
            <a:fillRect/>
          </a:stretch>
        </p:blipFill>
        <p:spPr>
          <a:xfrm>
            <a:off x="838200" y="292507"/>
            <a:ext cx="10257064" cy="6092527"/>
          </a:xfrm>
          <a:prstGeom prst="rect">
            <a:avLst/>
          </a:prstGeom>
        </p:spPr>
      </p:pic>
    </p:spTree>
    <p:extLst>
      <p:ext uri="{BB962C8B-B14F-4D97-AF65-F5344CB8AC3E}">
        <p14:creationId xmlns:p14="http://schemas.microsoft.com/office/powerpoint/2010/main" val="20992031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F73606-3F8B-4FF2-A548-7010203F6167}"/>
              </a:ext>
              <a:ext uri="{C183D7F6-B498-43B3-948B-1728B52AA6E4}">
                <adec:decorative xmlns:adec="http://schemas.microsoft.com/office/drawing/2017/decorative" val="1"/>
              </a:ext>
            </a:extLst>
          </p:cNvPr>
          <p:cNvSpPr txBox="1"/>
          <p:nvPr/>
        </p:nvSpPr>
        <p:spPr>
          <a:xfrm>
            <a:off x="9525000" y="400050"/>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C5A37925-4D4F-4FF1-8220-0376495DB93B}"/>
              </a:ext>
            </a:extLst>
          </p:cNvPr>
          <p:cNvSpPr>
            <a:spLocks noGrp="1"/>
          </p:cNvSpPr>
          <p:nvPr>
            <p:ph type="title"/>
          </p:nvPr>
        </p:nvSpPr>
        <p:spPr/>
        <p:txBody>
          <a:bodyPr/>
          <a:lstStyle/>
          <a:p>
            <a:r>
              <a:rPr lang="en-US" sz="800" dirty="0">
                <a:solidFill>
                  <a:schemeClr val="bg2"/>
                </a:solidFill>
              </a:rPr>
              <a:t>Arboviral v1.3 MMG Implementation</a:t>
            </a:r>
            <a:r>
              <a:rPr lang="en-US" sz="800" baseline="0" dirty="0">
                <a:solidFill>
                  <a:schemeClr val="bg2"/>
                </a:solidFill>
              </a:rPr>
              <a:t> Status </a:t>
            </a:r>
            <a:endParaRPr lang="en-US" sz="800" dirty="0">
              <a:solidFill>
                <a:schemeClr val="bg2"/>
              </a:solidFill>
            </a:endParaRPr>
          </a:p>
        </p:txBody>
      </p:sp>
      <p:sp>
        <p:nvSpPr>
          <p:cNvPr id="8" name="TextBox 7">
            <a:extLst>
              <a:ext uri="{FF2B5EF4-FFF2-40B4-BE49-F238E27FC236}">
                <a16:creationId xmlns:a16="http://schemas.microsoft.com/office/drawing/2014/main" id="{325BFA03-FAE3-4D97-BB1A-152C75BCCF19}"/>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descr="Map of Arboviral version 1.3 mapping guides implementation status. There are currently 24 states in production and 5 states Onboarding.  Highlighting Indiana is New to production for Arboviral">
            <a:extLst>
              <a:ext uri="{FF2B5EF4-FFF2-40B4-BE49-F238E27FC236}">
                <a16:creationId xmlns:a16="http://schemas.microsoft.com/office/drawing/2014/main" id="{8D71CE6D-0630-412E-85BA-D9C125F35B3E}"/>
              </a:ext>
            </a:extLst>
          </p:cNvPr>
          <p:cNvPicPr>
            <a:picLocks noChangeAspect="1"/>
          </p:cNvPicPr>
          <p:nvPr/>
        </p:nvPicPr>
        <p:blipFill>
          <a:blip r:embed="rId3"/>
          <a:stretch>
            <a:fillRect/>
          </a:stretch>
        </p:blipFill>
        <p:spPr>
          <a:xfrm>
            <a:off x="1012371" y="400050"/>
            <a:ext cx="10033908" cy="6057900"/>
          </a:xfrm>
          <a:prstGeom prst="rect">
            <a:avLst/>
          </a:prstGeom>
        </p:spPr>
      </p:pic>
    </p:spTree>
    <p:extLst>
      <p:ext uri="{BB962C8B-B14F-4D97-AF65-F5344CB8AC3E}">
        <p14:creationId xmlns:p14="http://schemas.microsoft.com/office/powerpoint/2010/main" val="8357549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584874" y="647541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F0507CF-4589-4628-9E51-3DFFC1D7B80A}"/>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A2714567-7B6F-47AE-A785-78C900F96E4E}"/>
              </a:ext>
            </a:extLst>
          </p:cNvPr>
          <p:cNvSpPr>
            <a:spLocks noGrp="1"/>
          </p:cNvSpPr>
          <p:nvPr>
            <p:ph type="title"/>
          </p:nvPr>
        </p:nvSpPr>
        <p:spPr/>
        <p:txBody>
          <a:bodyPr/>
          <a:lstStyle/>
          <a:p>
            <a:r>
              <a:rPr lang="en-US" sz="800" dirty="0">
                <a:solidFill>
                  <a:schemeClr val="bg2"/>
                </a:solidFill>
              </a:rPr>
              <a:t>Hepatitis v1.0 MMG Implementation Status </a:t>
            </a:r>
          </a:p>
        </p:txBody>
      </p:sp>
      <p:sp>
        <p:nvSpPr>
          <p:cNvPr id="8" name="TextBox 7">
            <a:extLst>
              <a:ext uri="{FF2B5EF4-FFF2-40B4-BE49-F238E27FC236}">
                <a16:creationId xmlns:a16="http://schemas.microsoft.com/office/drawing/2014/main" id="{DE0389D0-1D43-41E9-ADBF-4517A0E20F90}"/>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descr="Map of Hepatitis version 1.0 message mapping guides implementation status. There are currently 21 states in production and 3 states and 2 territories Onboarding. Highlighting Rhode Island is new to production. ">
            <a:extLst>
              <a:ext uri="{FF2B5EF4-FFF2-40B4-BE49-F238E27FC236}">
                <a16:creationId xmlns:a16="http://schemas.microsoft.com/office/drawing/2014/main" id="{F2C65A10-4DD6-4DC8-B926-E8ABE5602B4D}"/>
              </a:ext>
            </a:extLst>
          </p:cNvPr>
          <p:cNvPicPr>
            <a:picLocks noChangeAspect="1"/>
          </p:cNvPicPr>
          <p:nvPr/>
        </p:nvPicPr>
        <p:blipFill>
          <a:blip r:embed="rId3"/>
          <a:stretch>
            <a:fillRect/>
          </a:stretch>
        </p:blipFill>
        <p:spPr>
          <a:xfrm>
            <a:off x="947057" y="367393"/>
            <a:ext cx="10131879" cy="6083509"/>
          </a:xfrm>
          <a:prstGeom prst="rect">
            <a:avLst/>
          </a:prstGeom>
        </p:spPr>
      </p:pic>
    </p:spTree>
    <p:extLst>
      <p:ext uri="{BB962C8B-B14F-4D97-AF65-F5344CB8AC3E}">
        <p14:creationId xmlns:p14="http://schemas.microsoft.com/office/powerpoint/2010/main" val="4775914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and Timeline</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fld id="{AB959DF3-29B4-43EE-BEB6-42765D7D00A5}" type="slidenum">
              <a:rPr lang="en-US" smtClean="0"/>
              <a:pPr/>
              <a:t>3</a:t>
            </a:fld>
            <a:endParaRPr lang="en-US" dirty="0"/>
          </a:p>
        </p:txBody>
      </p:sp>
    </p:spTree>
    <p:extLst>
      <p:ext uri="{BB962C8B-B14F-4D97-AF65-F5344CB8AC3E}">
        <p14:creationId xmlns:p14="http://schemas.microsoft.com/office/powerpoint/2010/main" val="3142769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4</a:t>
            </a:fld>
            <a:endParaRPr lang="en-US" dirty="0">
              <a:solidFill>
                <a:srgbClr val="002060"/>
              </a:solidFill>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5" name="Picture 4" descr="Map of all states and territories containing the Highest Message Mapping Guide Implementation Status. The current status is 42 states in production along with 2 states and 2 territories onboarding message mapping guides. Please note. Additional message mapping guides implementation statuses located in the appendix of this presentation">
            <a:extLst>
              <a:ext uri="{FF2B5EF4-FFF2-40B4-BE49-F238E27FC236}">
                <a16:creationId xmlns:a16="http://schemas.microsoft.com/office/drawing/2014/main" id="{5CFCE90A-95CE-4340-930D-CF2AF1B2FF52}"/>
              </a:ext>
            </a:extLst>
          </p:cNvPr>
          <p:cNvPicPr>
            <a:picLocks noChangeAspect="1"/>
          </p:cNvPicPr>
          <p:nvPr/>
        </p:nvPicPr>
        <p:blipFill>
          <a:blip r:embed="rId3"/>
          <a:stretch>
            <a:fillRect/>
          </a:stretch>
        </p:blipFill>
        <p:spPr>
          <a:xfrm>
            <a:off x="898070" y="328864"/>
            <a:ext cx="10066565" cy="6027486"/>
          </a:xfrm>
          <a:prstGeom prst="rect">
            <a:avLst/>
          </a:prstGeom>
        </p:spPr>
      </p:pic>
    </p:spTree>
    <p:extLst>
      <p:ext uri="{BB962C8B-B14F-4D97-AF65-F5344CB8AC3E}">
        <p14:creationId xmlns:p14="http://schemas.microsoft.com/office/powerpoint/2010/main" val="39545120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693419503"/>
              </p:ext>
            </p:extLst>
          </p:nvPr>
        </p:nvGraphicFramePr>
        <p:xfrm>
          <a:off x="1941443" y="1223397"/>
          <a:ext cx="8309113" cy="3558939"/>
        </p:xfrm>
        <a:graphic>
          <a:graphicData uri="http://schemas.openxmlformats.org/drawingml/2006/table">
            <a:tbl>
              <a:tblPr firstRow="1" firstCol="1" bandRow="1"/>
              <a:tblGrid>
                <a:gridCol w="4110872">
                  <a:extLst>
                    <a:ext uri="{9D8B030D-6E8A-4147-A177-3AD203B41FA5}">
                      <a16:colId xmlns:a16="http://schemas.microsoft.com/office/drawing/2014/main" val="870687818"/>
                    </a:ext>
                  </a:extLst>
                </a:gridCol>
                <a:gridCol w="4198241">
                  <a:extLst>
                    <a:ext uri="{9D8B030D-6E8A-4147-A177-3AD203B41FA5}">
                      <a16:colId xmlns:a16="http://schemas.microsoft.com/office/drawing/2014/main" val="23171938"/>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22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22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22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22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22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22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chemeClr val="tx1"/>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Babesiosis/Trichinellosis</a:t>
                      </a:r>
                    </a:p>
                  </a:txBody>
                  <a:tcPr marL="83275" marR="83275" marT="0" marB="0" anchor="ctr">
                    <a:lnL w="12700" cmpd="sng">
                      <a:solidFill>
                        <a:sysClr val="window" lastClr="FFFFFF"/>
                      </a:solidFill>
                    </a:lnL>
                    <a:lnR w="12700" cap="flat" cmpd="sng" algn="ctr">
                      <a:solidFill>
                        <a:schemeClr val="tx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46652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22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FDD</a:t>
                      </a:r>
                    </a:p>
                  </a:txBody>
                  <a:tcPr marL="83275" marR="83275" marT="0" marB="0"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2200" b="0" kern="1200" dirty="0">
                          <a:solidFill>
                            <a:srgbClr val="000818"/>
                          </a:solidFill>
                          <a:effectLst/>
                          <a:latin typeface="Calibri" panose="020F0502020204030204" pitchFamily="34" charset="0"/>
                          <a:ea typeface="+mn-ea"/>
                          <a:cs typeface="Calibri" panose="020F0502020204030204" pitchFamily="34" charset="0"/>
                        </a:rPr>
                        <a:t>HAI MDRO</a:t>
                      </a:r>
                    </a:p>
                  </a:txBody>
                  <a:tcPr marL="83275" marR="83275" marT="0" marB="0"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46127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Malaria</a:t>
                      </a:r>
                    </a:p>
                  </a:txBody>
                  <a:tcPr marL="83275" marR="83275" marT="0" marB="0" anchor="ctr">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 </a:t>
                      </a:r>
                    </a:p>
                  </a:txBody>
                  <a:tcPr marL="83275" marR="83275" marT="0" marB="0"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STD/CS</a:t>
                      </a:r>
                    </a:p>
                  </a:txBody>
                  <a:tcPr marL="83275" marR="83275"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Mumps, Pertussis, and Varicella</a:t>
                      </a:r>
                    </a:p>
                  </a:txBody>
                  <a:tcPr marL="83275" marR="83275" marT="0" marB="0"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91494">
                <a:tc>
                  <a:txBody>
                    <a:bodyPr/>
                    <a:lstStyle/>
                    <a:p>
                      <a:pPr marL="0" marR="0" algn="ctr">
                        <a:spcBef>
                          <a:spcPts val="0"/>
                        </a:spcBef>
                        <a:spcAft>
                          <a:spcPts val="0"/>
                        </a:spcAft>
                      </a:pPr>
                      <a:endPar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22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bl>
          </a:graphicData>
        </a:graphic>
      </p:graphicFrame>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23DCA3D3-8E89-4728-A10F-C3BD69E8E855}"/>
              </a:ext>
            </a:extLst>
          </p:cNvPr>
          <p:cNvSpPr txBox="1"/>
          <p:nvPr/>
        </p:nvSpPr>
        <p:spPr>
          <a:xfrm>
            <a:off x="9024663" y="6169580"/>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rPr>
              <a:t>4</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/21/2020</a:t>
            </a:r>
          </a:p>
        </p:txBody>
      </p:sp>
    </p:spTree>
    <p:extLst>
      <p:ext uri="{BB962C8B-B14F-4D97-AF65-F5344CB8AC3E}">
        <p14:creationId xmlns:p14="http://schemas.microsoft.com/office/powerpoint/2010/main" val="22540818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a:xfrm>
            <a:off x="8610600" y="6492875"/>
            <a:ext cx="2743200" cy="365125"/>
          </a:xfrm>
        </p:spPr>
        <p:txBody>
          <a:bodyPr/>
          <a:lstStyle/>
          <a:p>
            <a:pPr>
              <a:defRPr/>
            </a:pPr>
            <a:fld id="{B1808B90-C856-4DD9-AE7E-B04D6EB9DAE8}" type="slidenum">
              <a:rPr lang="en-US">
                <a:solidFill>
                  <a:srgbClr val="002060"/>
                </a:solidFill>
              </a:rPr>
              <a:pPr>
                <a:defRPr/>
              </a:pPr>
              <a:t>6</a:t>
            </a:fld>
            <a:endParaRPr lang="en-US" dirty="0">
              <a:solidFill>
                <a:srgbClr val="00206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5F2958A-F963-434B-814C-A1BB2C8E2386}"/>
              </a:ext>
            </a:extLst>
          </p:cNvPr>
          <p:cNvSpPr txBox="1"/>
          <p:nvPr/>
        </p:nvSpPr>
        <p:spPr>
          <a:xfrm>
            <a:off x="10651253" y="5824953"/>
            <a:ext cx="1195754"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4/14/2020</a:t>
            </a:r>
          </a:p>
        </p:txBody>
      </p:sp>
      <p:pic>
        <p:nvPicPr>
          <p:cNvPr id="8" name="Picture 7" descr="NNDSS HL7 Message Mapping Guide Estimated Timeline containing all message mapping guides and their current status with development, pre-pilot, piloting, preparation for production, and production. Highlighting that there are 9 message mapping guides that are in production. They include, Arboviral v1.3, Generic V2, Hepatitis, Sexually Transmitted Diseases, Congenital Syphilis, Mumps, Pertussis, Varicella, and Malaria.">
            <a:extLst>
              <a:ext uri="{FF2B5EF4-FFF2-40B4-BE49-F238E27FC236}">
                <a16:creationId xmlns:a16="http://schemas.microsoft.com/office/drawing/2014/main" id="{69EE47E8-1CEB-401C-B21C-499B3056039C}"/>
              </a:ext>
            </a:extLst>
          </p:cNvPr>
          <p:cNvPicPr>
            <a:picLocks noChangeAspect="1"/>
          </p:cNvPicPr>
          <p:nvPr/>
        </p:nvPicPr>
        <p:blipFill>
          <a:blip r:embed="rId3"/>
          <a:stretch>
            <a:fillRect/>
          </a:stretch>
        </p:blipFill>
        <p:spPr>
          <a:xfrm>
            <a:off x="-93567" y="1085850"/>
            <a:ext cx="12392101" cy="4686300"/>
          </a:xfrm>
          <a:prstGeom prst="rect">
            <a:avLst/>
          </a:prstGeom>
        </p:spPr>
      </p:pic>
    </p:spTree>
    <p:extLst>
      <p:ext uri="{BB962C8B-B14F-4D97-AF65-F5344CB8AC3E}">
        <p14:creationId xmlns:p14="http://schemas.microsoft.com/office/powerpoint/2010/main" val="15752218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Lesliann Helmus, MSPH, CHTS-CP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Associate Director for Surveillance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045731" y="2851110"/>
            <a:ext cx="7812858" cy="1155779"/>
          </a:xfrm>
        </p:spPr>
        <p:txBody>
          <a:bodyPr/>
          <a:lstStyle/>
          <a:p>
            <a:pPr lvl="0" algn="ctr">
              <a:defRPr/>
            </a:pPr>
            <a:r>
              <a:rPr lang="en-US" dirty="0">
                <a:solidFill>
                  <a:srgbClr val="005DAB"/>
                </a:solidFill>
              </a:rPr>
              <a:t>NNDSS Support of CDC COVID-19 Response</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fld id="{AB959DF3-29B4-43EE-BEB6-42765D7D00A5}" type="slidenum">
              <a:rPr lang="en-US" smtClean="0"/>
              <a:pPr/>
              <a:t>7</a:t>
            </a:fld>
            <a:endParaRPr lang="en-US" dirty="0"/>
          </a:p>
        </p:txBody>
      </p:sp>
    </p:spTree>
    <p:extLst>
      <p:ext uri="{BB962C8B-B14F-4D97-AF65-F5344CB8AC3E}">
        <p14:creationId xmlns:p14="http://schemas.microsoft.com/office/powerpoint/2010/main" val="17749524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8</a:t>
            </a:fld>
            <a:endParaRPr lang="en-US" dirty="0">
              <a:solidFill>
                <a:srgbClr val="002060"/>
              </a:solidFill>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9" name="Picture 8" descr="Map containing the states and territories capability for sending COVID-19 Notifications through NNDSS. Currently, 25 states are sending in Generic V2 format, 4 states are capable of sending in Generic V2 format, 16 states are sending in Legacy format, while a combined 15 states and territories are capable of sending in Legacy format.">
            <a:extLst>
              <a:ext uri="{FF2B5EF4-FFF2-40B4-BE49-F238E27FC236}">
                <a16:creationId xmlns:a16="http://schemas.microsoft.com/office/drawing/2014/main" id="{7D4351B6-3EA4-45D3-96DE-BD1426C2F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2" y="328864"/>
            <a:ext cx="10254342" cy="6096430"/>
          </a:xfrm>
          <a:prstGeom prst="rect">
            <a:avLst/>
          </a:prstGeom>
        </p:spPr>
      </p:pic>
    </p:spTree>
    <p:extLst>
      <p:ext uri="{BB962C8B-B14F-4D97-AF65-F5344CB8AC3E}">
        <p14:creationId xmlns:p14="http://schemas.microsoft.com/office/powerpoint/2010/main" val="1465465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CSTE Interim Position Statement (Interim-20-ID-01)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pPr marL="313259" indent="-294210">
              <a:spcBef>
                <a:spcPts val="0"/>
              </a:spcBef>
              <a:defRPr/>
            </a:pPr>
            <a:r>
              <a:rPr lang="en-US" dirty="0"/>
              <a:t>CSTE approved interim position statement entitled “Standardized surveillance case definition and national notification for 2019 novel coronavirus disease (COVID-19).”</a:t>
            </a:r>
          </a:p>
          <a:p>
            <a:pPr marL="552435" lvl="1" indent="0">
              <a:spcBef>
                <a:spcPts val="0"/>
              </a:spcBef>
              <a:buNone/>
              <a:defRPr/>
            </a:pPr>
            <a:endParaRPr lang="en-US" dirty="0"/>
          </a:p>
          <a:p>
            <a:pPr marL="313259" indent="-294210">
              <a:spcBef>
                <a:spcPts val="0"/>
              </a:spcBef>
              <a:defRPr/>
            </a:pPr>
            <a:r>
              <a:rPr lang="en-US" dirty="0"/>
              <a:t>Notification includes confirmed and probable cases.</a:t>
            </a:r>
            <a:endParaRPr lang="en-US" strike="sngStrike" dirty="0"/>
          </a:p>
          <a:p>
            <a:pPr marL="552435" lvl="1" indent="0">
              <a:spcBef>
                <a:spcPts val="0"/>
              </a:spcBef>
              <a:buNone/>
              <a:defRPr/>
            </a:pPr>
            <a:endParaRPr lang="en-US" dirty="0"/>
          </a:p>
          <a:p>
            <a:pPr marL="313259" indent="-294210">
              <a:spcBef>
                <a:spcPts val="0"/>
              </a:spcBef>
              <a:defRPr/>
            </a:pPr>
            <a:r>
              <a:rPr lang="en-US" dirty="0"/>
              <a:t>Case definition will be posted on the CDC website soon: </a:t>
            </a:r>
            <a:r>
              <a:rPr lang="en-US" sz="2670" u="sng" dirty="0">
                <a:solidFill>
                  <a:schemeClr val="tx1"/>
                </a:solidFill>
                <a:hlinkClick r:id="rId3"/>
              </a:rPr>
              <a:t>https://www.cdc.gov/coronavirus/2019-nCoV</a:t>
            </a:r>
            <a:r>
              <a:rPr lang="en-US" dirty="0"/>
              <a:t>.</a:t>
            </a:r>
          </a:p>
          <a:p>
            <a:pPr marL="313259" indent="-294210">
              <a:spcBef>
                <a:spcPts val="0"/>
              </a:spcBef>
              <a:defRPr/>
            </a:pPr>
            <a:endParaRPr lang="en-US" dirty="0"/>
          </a:p>
          <a:p>
            <a:pPr marL="313259" indent="-294210">
              <a:spcBef>
                <a:spcPts val="0"/>
              </a:spcBef>
              <a:defRPr/>
            </a:pPr>
            <a:r>
              <a:rPr lang="en-US" dirty="0"/>
              <a:t>Position Statement is available on CSTE website now: </a:t>
            </a:r>
            <a:r>
              <a:rPr lang="en-US" dirty="0">
                <a:hlinkClick r:id="rId4"/>
              </a:rPr>
              <a:t>https://cdn.ymaws.com/www.cste.org/resource/resmgr/2020ps/interim-20-id-01_covid-19.pdf</a:t>
            </a:r>
            <a:r>
              <a:rPr lang="en-US" dirty="0"/>
              <a:t>.</a:t>
            </a:r>
          </a:p>
          <a:p>
            <a:pPr marL="313259" indent="-294210">
              <a:spcBef>
                <a:spcPts val="0"/>
              </a:spcBef>
              <a:defRPr/>
            </a:pPr>
            <a:endParaRPr lang="en-US" dirty="0"/>
          </a:p>
          <a:p>
            <a:pPr marL="19049" indent="0">
              <a:spcBef>
                <a:spcPts val="0"/>
              </a:spcBef>
              <a:buNone/>
              <a:defRPr/>
            </a:pPr>
            <a:endParaRPr lang="en-US" dirty="0"/>
          </a:p>
          <a:p>
            <a:pPr marL="19049" indent="0">
              <a:spcBef>
                <a:spcPts val="0"/>
              </a:spcBef>
              <a:buNone/>
              <a:defRPr/>
            </a:pPr>
            <a:r>
              <a:rPr lang="en-US" dirty="0"/>
              <a:t> </a:t>
            </a:r>
          </a:p>
          <a:p>
            <a:pPr marL="609585" lvl="1" indent="0">
              <a:buNone/>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8831332"/>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2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2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36852</TotalTime>
  <Words>1054</Words>
  <Application>Microsoft Office PowerPoint</Application>
  <PresentationFormat>Widescreen</PresentationFormat>
  <Paragraphs>170</Paragraphs>
  <Slides>24</Slides>
  <Notes>24</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24</vt:i4>
      </vt:variant>
    </vt:vector>
  </HeadingPairs>
  <TitlesOfParts>
    <vt:vector size="41" baseType="lpstr">
      <vt:lpstr>Arial</vt:lpstr>
      <vt:lpstr>Calibri</vt:lpstr>
      <vt:lpstr>Calibri Light</vt:lpstr>
      <vt:lpstr>Courier New</vt:lpstr>
      <vt:lpstr>Myriad Web Pro</vt:lpstr>
      <vt:lpstr>Wingdings</vt:lpstr>
      <vt:lpstr>13_NCEH_ATSDR_combined</vt:lpstr>
      <vt:lpstr>19_NCEH_ATSDR_combined</vt:lpstr>
      <vt:lpstr>24_NCEH_ATSDR_combined</vt:lpstr>
      <vt:lpstr>27_NCEH_ATSDR_combined</vt:lpstr>
      <vt:lpstr>4_NCEH_ATSDR_combined</vt:lpstr>
      <vt:lpstr>Office Theme</vt:lpstr>
      <vt:lpstr>31_NCEH_ATSDR_combined</vt:lpstr>
      <vt:lpstr>22_NCEH_ATSDR_combined</vt:lpstr>
      <vt:lpstr>23_NCEH_ATSDR_combined</vt:lpstr>
      <vt:lpstr>1_Office Theme</vt:lpstr>
      <vt:lpstr>Worksheet</vt:lpstr>
      <vt:lpstr>NNDSS Modernization Initiative (NMI):  April eSHARE Webinar </vt:lpstr>
      <vt:lpstr>Agenda</vt:lpstr>
      <vt:lpstr>NMI Updates and Timeline</vt:lpstr>
      <vt:lpstr>Highest MMG Implementation Status</vt:lpstr>
      <vt:lpstr>Finalized Guides  </vt:lpstr>
      <vt:lpstr>NNDSS HL7 Message Mapping Guide Estimated Timeline </vt:lpstr>
      <vt:lpstr>NNDSS Support of CDC COVID-19 Response</vt:lpstr>
      <vt:lpstr>Highest MMG Implementation Status</vt:lpstr>
      <vt:lpstr>CSTE Interim Position Statement (Interim-20-ID-01) </vt:lpstr>
      <vt:lpstr>Sending COVID-19 Cases to NNDSS</vt:lpstr>
      <vt:lpstr>NNDSS Provisioning Full Case IDs </vt:lpstr>
      <vt:lpstr>For More Information…</vt:lpstr>
      <vt:lpstr>Update on 2019 NNDSS Data Reconciliation Process</vt:lpstr>
      <vt:lpstr> </vt:lpstr>
      <vt:lpstr>Answers to  SAMS Secure Data eXchange (SAMS SDX)  Questions</vt:lpstr>
      <vt:lpstr>SAMS SDX: Frequently Asked Questions</vt:lpstr>
      <vt:lpstr>SAMS SDX: Frequently Asked Questions cont’d </vt:lpstr>
      <vt:lpstr>Q &amp; A</vt:lpstr>
      <vt:lpstr>PowerPoint Presentation</vt:lpstr>
      <vt:lpstr>Appendix  </vt:lpstr>
      <vt:lpstr>Total MMGs in Production</vt:lpstr>
      <vt:lpstr>Generic v2.0 MMG Implementation Status </vt:lpstr>
      <vt:lpstr>Arboviral v1.3 MMG Implementation Status </vt:lpstr>
      <vt:lpstr>Hepatitis v1.0 MMG Implementation Status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April 2020</dc:title>
  <dc:subject>NMI eSHARE NNDSS Support of CDC COVID-19 Response and Important Updates to NNDSS 2019 Data Reconciliation Process </dc:subject>
  <dc:creator>CDC</dc:creator>
  <cp:keywords>NMI, Modernization Initiative, eSHARE, NNDSS, National Notifiable Diseases Surveillance System, Event Code, 11065, Message Mapping Guide, MMG, NMI Implementation, HL7, Legacy, Generic v2.0, Arboviral v1.3, Hepatitis v1.0, estimated timeline, Secure Access Management Services, SAMS, SAMS Secure Data eXchange, SAMS SDX, SAMS Upload, 2019 NNDSS Data Reconciliation, State/Territorial, 2019 novel coronavirus disease, COVID-19, COVID-19 Notifications, Interim Position Statement, CSTE, Interim -20-ID-01, Full case IDs, Duplicate IDs, line lists, National Electronic Telecommunications System for Surveillance, NETSS limitations, </cp:keywords>
  <cp:lastModifiedBy>Laspina, Michael (CDC/DDPHSS/CSELS/DHIS)</cp:lastModifiedBy>
  <cp:revision>2076</cp:revision>
  <cp:lastPrinted>2020-03-09T18:49:31Z</cp:lastPrinted>
  <dcterms:created xsi:type="dcterms:W3CDTF">2016-10-13T18:50:31Z</dcterms:created>
  <dcterms:modified xsi:type="dcterms:W3CDTF">2021-04-22T18:27:32Z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2021-04-22T15:32:18Z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118422b9-9aa4-49f0-9f79-58ccfa0efe66</vt:lpwstr>
  </property>
  <property fmtid="{D5CDD505-2E9C-101B-9397-08002B2CF9AE}" pid="8" name="MSIP_Label_7b94a7b8-f06c-4dfe-bdcc-9b548fd58c31_ContentBits">
    <vt:lpwstr>0</vt:lpwstr>
  </property>
</Properties>
</file>