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919" r:id="rId2"/>
    <p:sldMasterId id="2147483960" r:id="rId3"/>
    <p:sldMasterId id="2147484080" r:id="rId4"/>
    <p:sldMasterId id="2147484086" r:id="rId5"/>
    <p:sldMasterId id="2147484118" r:id="rId6"/>
    <p:sldMasterId id="2147484137" r:id="rId7"/>
    <p:sldMasterId id="2147484143" r:id="rId8"/>
    <p:sldMasterId id="2147484149" r:id="rId9"/>
  </p:sldMasterIdLst>
  <p:notesMasterIdLst>
    <p:notesMasterId r:id="rId40"/>
  </p:notesMasterIdLst>
  <p:handoutMasterIdLst>
    <p:handoutMasterId r:id="rId41"/>
  </p:handoutMasterIdLst>
  <p:sldIdLst>
    <p:sldId id="1221" r:id="rId10"/>
    <p:sldId id="1310" r:id="rId11"/>
    <p:sldId id="831" r:id="rId12"/>
    <p:sldId id="1242" r:id="rId13"/>
    <p:sldId id="290" r:id="rId14"/>
    <p:sldId id="1324" r:id="rId15"/>
    <p:sldId id="291" r:id="rId16"/>
    <p:sldId id="1243" r:id="rId17"/>
    <p:sldId id="1244" r:id="rId18"/>
    <p:sldId id="1229" r:id="rId19"/>
    <p:sldId id="1313" r:id="rId20"/>
    <p:sldId id="1314" r:id="rId21"/>
    <p:sldId id="1315" r:id="rId22"/>
    <p:sldId id="1316" r:id="rId23"/>
    <p:sldId id="1317" r:id="rId24"/>
    <p:sldId id="1318" r:id="rId25"/>
    <p:sldId id="1319" r:id="rId26"/>
    <p:sldId id="1224" r:id="rId27"/>
    <p:sldId id="1309" r:id="rId28"/>
    <p:sldId id="1304" r:id="rId29"/>
    <p:sldId id="299" r:id="rId30"/>
    <p:sldId id="961" r:id="rId31"/>
    <p:sldId id="962" r:id="rId32"/>
    <p:sldId id="1321" r:id="rId33"/>
    <p:sldId id="1308" r:id="rId34"/>
    <p:sldId id="1302" r:id="rId35"/>
    <p:sldId id="1312" r:id="rId36"/>
    <p:sldId id="1320" r:id="rId37"/>
    <p:sldId id="1322" r:id="rId38"/>
    <p:sldId id="912"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6"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10"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5CA8"/>
    <a:srgbClr val="FFFFFF"/>
    <a:srgbClr val="3A4A6A"/>
    <a:srgbClr val="00213D"/>
    <a:srgbClr val="005DAB"/>
    <a:srgbClr val="000000"/>
    <a:srgbClr val="367FBD"/>
    <a:srgbClr val="3A688F"/>
    <a:srgbClr val="3A4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8" autoAdjust="0"/>
    <p:restoredTop sz="95842" autoAdjust="0"/>
  </p:normalViewPr>
  <p:slideViewPr>
    <p:cSldViewPr snapToGrid="0">
      <p:cViewPr varScale="1">
        <p:scale>
          <a:sx n="41" d="100"/>
          <a:sy n="41" d="100"/>
        </p:scale>
        <p:origin x="1320"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2B088-C69F-461E-BFC3-D1C09C21C7F1}" type="doc">
      <dgm:prSet loTypeId="urn:microsoft.com/office/officeart/2005/8/layout/chevron2" loCatId="process" qsTypeId="urn:microsoft.com/office/officeart/2005/8/quickstyle/simple3" qsCatId="simple" csTypeId="urn:microsoft.com/office/officeart/2005/8/colors/accent1_1" csCatId="accent1" phldr="1"/>
      <dgm:spPr/>
      <dgm:t>
        <a:bodyPr/>
        <a:lstStyle/>
        <a:p>
          <a:endParaRPr lang="en-US"/>
        </a:p>
      </dgm:t>
    </dgm:pt>
    <dgm:pt modelId="{AE858D83-F17A-4347-BB16-9E90B5DEF067}">
      <dgm:prSet phldrT="[Text]" custT="1"/>
      <dgm:spPr/>
      <dgm:t>
        <a:bodyPr/>
        <a:lstStyle/>
        <a:p>
          <a:r>
            <a:rPr lang="en-US" sz="2400" b="1" dirty="0">
              <a:solidFill>
                <a:srgbClr val="005DAB"/>
              </a:solidFill>
              <a:latin typeface="Calibri" panose="020F0502020204030204" pitchFamily="34" charset="0"/>
              <a:cs typeface="Calibri" panose="020F0502020204030204" pitchFamily="34" charset="0"/>
            </a:rPr>
            <a:t>March</a:t>
          </a:r>
        </a:p>
      </dgm:t>
      <dgm:extLst>
        <a:ext uri="{E40237B7-FDA0-4F09-8148-C483321AD2D9}">
          <dgm14:cNvPr xmlns:dgm14="http://schemas.microsoft.com/office/drawing/2010/diagram" id="0" name="" descr="The Month of March " title="Data Reconciliation Timeline"/>
        </a:ext>
      </dgm:extLst>
    </dgm:pt>
    <dgm:pt modelId="{D2B7BFD2-766F-4586-8F87-126F54F4A483}" type="parTrans" cxnId="{80DA2C2D-4B16-4E53-9676-B507C61F36C7}">
      <dgm:prSet/>
      <dgm:spPr/>
      <dgm:t>
        <a:bodyPr/>
        <a:lstStyle/>
        <a:p>
          <a:endParaRPr lang="en-US" b="1">
            <a:latin typeface="Calibri" panose="020F0502020204030204" pitchFamily="34" charset="0"/>
            <a:cs typeface="Calibri" panose="020F0502020204030204" pitchFamily="34" charset="0"/>
          </a:endParaRPr>
        </a:p>
      </dgm:t>
    </dgm:pt>
    <dgm:pt modelId="{38900144-CA69-4AD5-9B67-D0E79479C7E7}" type="sibTrans" cxnId="{80DA2C2D-4B16-4E53-9676-B507C61F36C7}">
      <dgm:prSet/>
      <dgm:spPr/>
      <dgm:t>
        <a:bodyPr/>
        <a:lstStyle/>
        <a:p>
          <a:endParaRPr lang="en-US" b="1">
            <a:latin typeface="Calibri" panose="020F0502020204030204" pitchFamily="34" charset="0"/>
            <a:cs typeface="Calibri" panose="020F0502020204030204" pitchFamily="34" charset="0"/>
          </a:endParaRPr>
        </a:p>
      </dgm:t>
    </dgm:pt>
    <dgm:pt modelId="{91DC1C92-97B1-4C25-BD08-283F2913FA5B}">
      <dgm:prSet phldrT="[Text]" custT="1"/>
      <dgm:spPr/>
      <dgm:t>
        <a:bodyPr/>
        <a:lstStyle/>
        <a:p>
          <a:r>
            <a:rPr lang="en-US" sz="2400" b="1" dirty="0">
              <a:solidFill>
                <a:srgbClr val="005DAB"/>
              </a:solidFill>
              <a:latin typeface="Calibri" panose="020F0502020204030204" pitchFamily="34" charset="0"/>
              <a:cs typeface="Calibri" panose="020F0502020204030204" pitchFamily="34" charset="0"/>
            </a:rPr>
            <a:t>April-May</a:t>
          </a:r>
        </a:p>
      </dgm:t>
      <dgm:extLst>
        <a:ext uri="{E40237B7-FDA0-4F09-8148-C483321AD2D9}">
          <dgm14:cNvPr xmlns:dgm14="http://schemas.microsoft.com/office/drawing/2010/diagram" id="0" name="" descr="The month of April and May on the timeline" title="Data Reconciliation Timeline"/>
        </a:ext>
      </dgm:extLst>
    </dgm:pt>
    <dgm:pt modelId="{C983BD5A-B952-4142-B3BC-6E65D738D84C}" type="parTrans" cxnId="{2F533FCC-FD23-4680-AB72-DB493C486127}">
      <dgm:prSet/>
      <dgm:spPr/>
      <dgm:t>
        <a:bodyPr/>
        <a:lstStyle/>
        <a:p>
          <a:endParaRPr lang="en-US" b="1">
            <a:latin typeface="Calibri" panose="020F0502020204030204" pitchFamily="34" charset="0"/>
            <a:cs typeface="Calibri" panose="020F0502020204030204" pitchFamily="34" charset="0"/>
          </a:endParaRPr>
        </a:p>
      </dgm:t>
    </dgm:pt>
    <dgm:pt modelId="{2215204B-5124-4517-A216-2D0EABEC8002}" type="sibTrans" cxnId="{2F533FCC-FD23-4680-AB72-DB493C486127}">
      <dgm:prSet/>
      <dgm:spPr/>
      <dgm:t>
        <a:bodyPr/>
        <a:lstStyle/>
        <a:p>
          <a:endParaRPr lang="en-US" b="1">
            <a:latin typeface="Calibri" panose="020F0502020204030204" pitchFamily="34" charset="0"/>
            <a:cs typeface="Calibri" panose="020F0502020204030204" pitchFamily="34" charset="0"/>
          </a:endParaRPr>
        </a:p>
      </dgm:t>
    </dgm:pt>
    <dgm:pt modelId="{BFA111BC-FC30-4A89-B322-888668E801BD}">
      <dgm:prSet phldrT="[Text]" custT="1"/>
      <dgm:spPr/>
      <dgm:t>
        <a:bodyPr/>
        <a:lstStyle/>
        <a:p>
          <a:r>
            <a:rPr lang="en-US" sz="1800" b="0" dirty="0">
              <a:solidFill>
                <a:srgbClr val="00213D"/>
              </a:solidFill>
              <a:latin typeface="Calibri" panose="020F0502020204030204" pitchFamily="34" charset="0"/>
              <a:cs typeface="Calibri" panose="020F0502020204030204" pitchFamily="34" charset="0"/>
            </a:rPr>
            <a:t>States/territories transmit updates on 2019 cases to CDC</a:t>
          </a:r>
          <a:endParaRPr lang="en-US" sz="1800" b="1" dirty="0">
            <a:solidFill>
              <a:srgbClr val="00213D"/>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In April, State/territories transmit updates on 2018 cases to the CDC. On May 31, 2019 its the last day for states/territories to transmit 2018 FINAL year to date files and updates. &#10;" title="Data Reconciliation Timeline for April and May"/>
        </a:ext>
      </dgm:extLst>
    </dgm:pt>
    <dgm:pt modelId="{909F5855-248B-43DC-A438-C1D78F5FFCD2}" type="parTrans" cxnId="{2E2ABC72-AD44-4CA2-8E93-601E6777E39F}">
      <dgm:prSet/>
      <dgm:spPr/>
      <dgm:t>
        <a:bodyPr/>
        <a:lstStyle/>
        <a:p>
          <a:endParaRPr lang="en-US" b="1">
            <a:latin typeface="Calibri" panose="020F0502020204030204" pitchFamily="34" charset="0"/>
            <a:cs typeface="Calibri" panose="020F0502020204030204" pitchFamily="34" charset="0"/>
          </a:endParaRPr>
        </a:p>
      </dgm:t>
    </dgm:pt>
    <dgm:pt modelId="{F5F1081B-DC29-4A45-B78B-EFBCE483B4E8}" type="sibTrans" cxnId="{2E2ABC72-AD44-4CA2-8E93-601E6777E39F}">
      <dgm:prSet/>
      <dgm:spPr/>
      <dgm:t>
        <a:bodyPr/>
        <a:lstStyle/>
        <a:p>
          <a:endParaRPr lang="en-US" b="1">
            <a:latin typeface="Calibri" panose="020F0502020204030204" pitchFamily="34" charset="0"/>
            <a:cs typeface="Calibri" panose="020F0502020204030204" pitchFamily="34" charset="0"/>
          </a:endParaRPr>
        </a:p>
      </dgm:t>
    </dgm:pt>
    <dgm:pt modelId="{D6DA2C08-B3F7-4B62-8386-09EDAC1E3F34}">
      <dgm:prSet phldrT="[Text]" custT="1"/>
      <dgm:spPr/>
      <dgm:t>
        <a:bodyPr/>
        <a:lstStyle/>
        <a:p>
          <a:r>
            <a:rPr lang="en-US" sz="2400" b="1" dirty="0">
              <a:solidFill>
                <a:srgbClr val="005DAB"/>
              </a:solidFill>
              <a:latin typeface="Calibri" panose="020F0502020204030204" pitchFamily="34" charset="0"/>
              <a:cs typeface="Calibri" panose="020F0502020204030204" pitchFamily="34" charset="0"/>
            </a:rPr>
            <a:t>June</a:t>
          </a:r>
        </a:p>
      </dgm:t>
      <dgm:extLst>
        <a:ext uri="{E40237B7-FDA0-4F09-8148-C483321AD2D9}">
          <dgm14:cNvPr xmlns:dgm14="http://schemas.microsoft.com/office/drawing/2010/diagram" id="0" name="" descr="The month of June on the timeline" title="Data Reconciliation Timeline"/>
        </a:ext>
      </dgm:extLst>
    </dgm:pt>
    <dgm:pt modelId="{01AD0D98-F0EF-43B6-ADCB-8A75984CB165}" type="parTrans" cxnId="{3AEEC639-B80B-4ECD-A361-D9C62F997E75}">
      <dgm:prSet/>
      <dgm:spPr/>
      <dgm:t>
        <a:bodyPr/>
        <a:lstStyle/>
        <a:p>
          <a:endParaRPr lang="en-US" b="1">
            <a:latin typeface="Calibri" panose="020F0502020204030204" pitchFamily="34" charset="0"/>
            <a:cs typeface="Calibri" panose="020F0502020204030204" pitchFamily="34" charset="0"/>
          </a:endParaRPr>
        </a:p>
      </dgm:t>
    </dgm:pt>
    <dgm:pt modelId="{6C988B1F-EB59-4850-9D13-001264573751}" type="sibTrans" cxnId="{3AEEC639-B80B-4ECD-A361-D9C62F997E75}">
      <dgm:prSet/>
      <dgm:spPr/>
      <dgm:t>
        <a:bodyPr/>
        <a:lstStyle/>
        <a:p>
          <a:endParaRPr lang="en-US" b="1">
            <a:latin typeface="Calibri" panose="020F0502020204030204" pitchFamily="34" charset="0"/>
            <a:cs typeface="Calibri" panose="020F0502020204030204" pitchFamily="34" charset="0"/>
          </a:endParaRPr>
        </a:p>
      </dgm:t>
    </dgm:pt>
    <dgm:pt modelId="{571920DB-4055-4D30-A942-27229E062C9C}">
      <dgm:prSet phldrT="[Text]" custT="1"/>
      <dgm:spPr/>
      <dgm:t>
        <a:bodyPr/>
        <a:lstStyle/>
        <a:p>
          <a:r>
            <a:rPr lang="en-US" sz="1800" b="0" dirty="0">
              <a:solidFill>
                <a:srgbClr val="00213D"/>
              </a:solidFill>
              <a:latin typeface="Calibri" panose="020F0502020204030204" pitchFamily="34" charset="0"/>
              <a:cs typeface="Calibri" panose="020F0502020204030204" pitchFamily="34" charset="0"/>
            </a:rPr>
            <a:t>NNDSS emails final reports to State/Territorial Epidemiologist for signature </a:t>
          </a:r>
          <a:endParaRPr lang="en-US" sz="1800" b="1" dirty="0">
            <a:solidFill>
              <a:srgbClr val="00213D"/>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 In June, NNDSS emails final reports to State/Territorial Epidemiologist for signatures. June 30, 2019 is the last day for State/Territorial Epidemiologists to return approved reports to CDC. On June 30, 2019, NNDSS 2018 Reconcilation Database is closed.  &#10;&#10;&#10;" title="Data Reconciliation Timeline for June"/>
        </a:ext>
      </dgm:extLst>
    </dgm:pt>
    <dgm:pt modelId="{E6E35322-B54E-4460-AF30-4B009576ADF6}" type="parTrans" cxnId="{4E2424C7-33FA-466A-9F11-693E74779761}">
      <dgm:prSet/>
      <dgm:spPr/>
      <dgm:t>
        <a:bodyPr/>
        <a:lstStyle/>
        <a:p>
          <a:endParaRPr lang="en-US" b="1">
            <a:latin typeface="Calibri" panose="020F0502020204030204" pitchFamily="34" charset="0"/>
            <a:cs typeface="Calibri" panose="020F0502020204030204" pitchFamily="34" charset="0"/>
          </a:endParaRPr>
        </a:p>
      </dgm:t>
    </dgm:pt>
    <dgm:pt modelId="{768AB92D-F20D-43D1-A089-087BACCEDF33}" type="sibTrans" cxnId="{4E2424C7-33FA-466A-9F11-693E74779761}">
      <dgm:prSet/>
      <dgm:spPr/>
      <dgm:t>
        <a:bodyPr/>
        <a:lstStyle/>
        <a:p>
          <a:endParaRPr lang="en-US" b="1">
            <a:latin typeface="Calibri" panose="020F0502020204030204" pitchFamily="34" charset="0"/>
            <a:cs typeface="Calibri" panose="020F0502020204030204" pitchFamily="34" charset="0"/>
          </a:endParaRPr>
        </a:p>
      </dgm:t>
    </dgm:pt>
    <dgm:pt modelId="{FADDEC76-90FE-4F7E-B611-B3930FC75591}">
      <dgm:prSet phldrT="[Text]" custT="1"/>
      <dgm:spPr/>
      <dgm:t>
        <a:bodyPr/>
        <a:lstStyle/>
        <a:p>
          <a:r>
            <a:rPr lang="en-US" sz="1800" b="0" dirty="0">
              <a:solidFill>
                <a:srgbClr val="00213D"/>
              </a:solidFill>
              <a:latin typeface="Calibri" panose="020F0502020204030204" pitchFamily="34" charset="0"/>
              <a:cs typeface="Calibri" panose="020F0502020204030204" pitchFamily="34" charset="0"/>
            </a:rPr>
            <a:t>NNDSS emails reconciliation packets to state/territorial reporters</a:t>
          </a:r>
          <a:endParaRPr lang="en-US" sz="1800" b="1" dirty="0">
            <a:solidFill>
              <a:srgbClr val="00213D"/>
            </a:solidFill>
            <a:latin typeface="Calibri" panose="020F0502020204030204" pitchFamily="34" charset="0"/>
            <a:cs typeface="Calibri" panose="020F0502020204030204" pitchFamily="34" charset="0"/>
          </a:endParaRPr>
        </a:p>
      </dgm:t>
    </dgm:pt>
    <dgm:pt modelId="{268DADBD-05AC-426C-A670-C5F8C199DCDC}" type="parTrans" cxnId="{D1964C2B-C036-4F9C-9A86-8CF020813151}">
      <dgm:prSet/>
      <dgm:spPr/>
      <dgm:t>
        <a:bodyPr/>
        <a:lstStyle/>
        <a:p>
          <a:endParaRPr lang="en-US" b="1">
            <a:latin typeface="Calibri" panose="020F0502020204030204" pitchFamily="34" charset="0"/>
            <a:cs typeface="Calibri" panose="020F0502020204030204" pitchFamily="34" charset="0"/>
          </a:endParaRPr>
        </a:p>
      </dgm:t>
    </dgm:pt>
    <dgm:pt modelId="{EB06F120-94B5-4992-B5F1-A961551D5241}" type="sibTrans" cxnId="{D1964C2B-C036-4F9C-9A86-8CF020813151}">
      <dgm:prSet/>
      <dgm:spPr/>
      <dgm:t>
        <a:bodyPr/>
        <a:lstStyle/>
        <a:p>
          <a:endParaRPr lang="en-US" b="1">
            <a:latin typeface="Calibri" panose="020F0502020204030204" pitchFamily="34" charset="0"/>
            <a:cs typeface="Calibri" panose="020F0502020204030204" pitchFamily="34" charset="0"/>
          </a:endParaRPr>
        </a:p>
      </dgm:t>
    </dgm:pt>
    <dgm:pt modelId="{D4284A6D-9BD1-409D-AD6B-801030767128}">
      <dgm:prSet custT="1"/>
      <dgm:spPr/>
      <dgm:t>
        <a:bodyPr/>
        <a:lstStyle/>
        <a:p>
          <a:r>
            <a:rPr lang="en-US" sz="1800" b="0" dirty="0">
              <a:solidFill>
                <a:srgbClr val="00213D"/>
              </a:solidFill>
              <a:latin typeface="Calibri" panose="020F0502020204030204" pitchFamily="34" charset="0"/>
              <a:cs typeface="Calibri" panose="020F0502020204030204" pitchFamily="34" charset="0"/>
            </a:rPr>
            <a:t>Jurisdictions obtain and process any outstanding 2019 case reports</a:t>
          </a:r>
        </a:p>
      </dgm:t>
    </dgm:pt>
    <dgm:pt modelId="{E984E622-CE3D-40ED-9AE9-1796F07BFA4E}" type="parTrans" cxnId="{F21FD225-C3DE-47E8-9648-CD915F73621C}">
      <dgm:prSet/>
      <dgm:spPr/>
      <dgm:t>
        <a:bodyPr/>
        <a:lstStyle/>
        <a:p>
          <a:endParaRPr lang="en-US"/>
        </a:p>
      </dgm:t>
    </dgm:pt>
    <dgm:pt modelId="{254D6C01-91A9-4DD8-9C2F-2AD7F857BDD3}" type="sibTrans" cxnId="{F21FD225-C3DE-47E8-9648-CD915F73621C}">
      <dgm:prSet/>
      <dgm:spPr/>
      <dgm:t>
        <a:bodyPr/>
        <a:lstStyle/>
        <a:p>
          <a:endParaRPr lang="en-US"/>
        </a:p>
      </dgm:t>
    </dgm:pt>
    <dgm:pt modelId="{54617CE4-46DE-440E-8A26-541EEF308A2F}">
      <dgm:prSet custT="1"/>
      <dgm:spPr/>
      <dgm:t>
        <a:bodyPr/>
        <a:lstStyle/>
        <a:p>
          <a:r>
            <a:rPr lang="en-US" sz="1800" b="1" dirty="0">
              <a:solidFill>
                <a:srgbClr val="FF0000"/>
              </a:solidFill>
              <a:latin typeface="Calibri" panose="020F0502020204030204" pitchFamily="34" charset="0"/>
              <a:cs typeface="Calibri" panose="020F0502020204030204" pitchFamily="34" charset="0"/>
            </a:rPr>
            <a:t>6/25/2020: State/Territorial Epidemiologists’ last day to return approved reports to CDC</a:t>
          </a:r>
        </a:p>
      </dgm:t>
    </dgm:pt>
    <dgm:pt modelId="{7CF75287-D396-468E-B8CD-ED027CE9359E}" type="parTrans" cxnId="{711D84CC-E0D8-4C97-A5A4-A67D5967D772}">
      <dgm:prSet/>
      <dgm:spPr/>
      <dgm:t>
        <a:bodyPr/>
        <a:lstStyle/>
        <a:p>
          <a:endParaRPr lang="en-US"/>
        </a:p>
      </dgm:t>
    </dgm:pt>
    <dgm:pt modelId="{527F6399-C1E0-482A-B6E3-4455F646CC8E}" type="sibTrans" cxnId="{711D84CC-E0D8-4C97-A5A4-A67D5967D772}">
      <dgm:prSet/>
      <dgm:spPr/>
      <dgm:t>
        <a:bodyPr/>
        <a:lstStyle/>
        <a:p>
          <a:endParaRPr lang="en-US"/>
        </a:p>
      </dgm:t>
    </dgm:pt>
    <dgm:pt modelId="{65A18934-76C8-433E-A724-92CB8087F2FC}">
      <dgm:prSet custT="1"/>
      <dgm:spPr/>
      <dgm:t>
        <a:bodyPr/>
        <a:lstStyle/>
        <a:p>
          <a:r>
            <a:rPr lang="en-US" sz="1800" b="0" dirty="0">
              <a:solidFill>
                <a:srgbClr val="00213D"/>
              </a:solidFill>
              <a:latin typeface="Calibri" panose="020F0502020204030204" pitchFamily="34" charset="0"/>
              <a:cs typeface="Calibri" panose="020F0502020204030204" pitchFamily="34" charset="0"/>
            </a:rPr>
            <a:t>6/30/2020: NNDSS 2019 Reconciliation Database closed </a:t>
          </a:r>
        </a:p>
      </dgm:t>
    </dgm:pt>
    <dgm:pt modelId="{CF71D59A-3F40-45F6-84F5-990A3E196961}" type="parTrans" cxnId="{4BC3C16D-CAF5-4731-80B2-A29F088DA522}">
      <dgm:prSet/>
      <dgm:spPr/>
      <dgm:t>
        <a:bodyPr/>
        <a:lstStyle/>
        <a:p>
          <a:endParaRPr lang="en-US"/>
        </a:p>
      </dgm:t>
    </dgm:pt>
    <dgm:pt modelId="{3748C9AA-607B-485F-9D8A-1A43D32CBC97}" type="sibTrans" cxnId="{4BC3C16D-CAF5-4731-80B2-A29F088DA522}">
      <dgm:prSet/>
      <dgm:spPr/>
      <dgm:t>
        <a:bodyPr/>
        <a:lstStyle/>
        <a:p>
          <a:endParaRPr lang="en-US"/>
        </a:p>
      </dgm:t>
    </dgm:pt>
    <dgm:pt modelId="{DC544922-5EC0-4179-96D2-4F2F01A3D867}">
      <dgm:prSet custT="1"/>
      <dgm:spPr/>
      <dgm:t>
        <a:bodyPr/>
        <a:lstStyle/>
        <a:p>
          <a:r>
            <a:rPr lang="en-US" sz="1800" b="1" dirty="0">
              <a:solidFill>
                <a:srgbClr val="FF0000"/>
              </a:solidFill>
              <a:latin typeface="Calibri" panose="020F0502020204030204" pitchFamily="34" charset="0"/>
              <a:cs typeface="Calibri" panose="020F0502020204030204" pitchFamily="34" charset="0"/>
            </a:rPr>
            <a:t>5/31/2020: Last day for states/territories to transmit 2019 </a:t>
          </a:r>
          <a:r>
            <a:rPr lang="en-US" sz="1800" b="1" u="sng" dirty="0">
              <a:solidFill>
                <a:srgbClr val="FF0000"/>
              </a:solidFill>
              <a:latin typeface="Calibri" panose="020F0502020204030204" pitchFamily="34" charset="0"/>
              <a:cs typeface="Calibri" panose="020F0502020204030204" pitchFamily="34" charset="0"/>
            </a:rPr>
            <a:t>FINAL</a:t>
          </a:r>
          <a:r>
            <a:rPr lang="en-US" sz="1800" b="1" dirty="0">
              <a:solidFill>
                <a:srgbClr val="FF0000"/>
              </a:solidFill>
              <a:latin typeface="Calibri" panose="020F0502020204030204" pitchFamily="34" charset="0"/>
              <a:cs typeface="Calibri" panose="020F0502020204030204" pitchFamily="34" charset="0"/>
            </a:rPr>
            <a:t> year-to-date data files and updates</a:t>
          </a:r>
          <a:endParaRPr lang="en-US" sz="1800" b="0" dirty="0">
            <a:solidFill>
              <a:srgbClr val="FF0000"/>
            </a:solidFill>
            <a:latin typeface="Calibri" panose="020F0502020204030204" pitchFamily="34" charset="0"/>
            <a:cs typeface="Calibri" panose="020F0502020204030204" pitchFamily="34" charset="0"/>
          </a:endParaRPr>
        </a:p>
      </dgm:t>
    </dgm:pt>
    <dgm:pt modelId="{CDA88F96-B05A-4635-8B3B-2C14BB9F4B8A}" type="parTrans" cxnId="{11A12AFF-54DF-45E4-8259-9F3F85D3513D}">
      <dgm:prSet/>
      <dgm:spPr/>
      <dgm:t>
        <a:bodyPr/>
        <a:lstStyle/>
        <a:p>
          <a:endParaRPr lang="en-US"/>
        </a:p>
      </dgm:t>
    </dgm:pt>
    <dgm:pt modelId="{733A08DC-5881-452E-B4BA-F866405093B5}" type="sibTrans" cxnId="{11A12AFF-54DF-45E4-8259-9F3F85D3513D}">
      <dgm:prSet/>
      <dgm:spPr/>
      <dgm:t>
        <a:bodyPr/>
        <a:lstStyle/>
        <a:p>
          <a:endParaRPr lang="en-US"/>
        </a:p>
      </dgm:t>
    </dgm:pt>
    <dgm:pt modelId="{1760823E-71C3-4428-92EE-7E3464A0EEC3}">
      <dgm:prSet/>
      <dgm:spPr/>
      <dgm:t>
        <a:bodyPr/>
        <a:lstStyle/>
        <a:p>
          <a:endParaRPr lang="en-US" sz="1400" b="0" dirty="0">
            <a:solidFill>
              <a:srgbClr val="000818"/>
            </a:solidFill>
            <a:latin typeface="Calibri" panose="020F0502020204030204" pitchFamily="34" charset="0"/>
            <a:cs typeface="Calibri" panose="020F0502020204030204" pitchFamily="34" charset="0"/>
          </a:endParaRPr>
        </a:p>
      </dgm:t>
    </dgm:pt>
    <dgm:pt modelId="{463BC550-C8B0-4461-ACA8-29FABFE5B1C7}" type="parTrans" cxnId="{2BF2A4EA-0874-49EB-A74C-ADD841E3B7F3}">
      <dgm:prSet/>
      <dgm:spPr/>
      <dgm:t>
        <a:bodyPr/>
        <a:lstStyle/>
        <a:p>
          <a:endParaRPr lang="en-US"/>
        </a:p>
      </dgm:t>
    </dgm:pt>
    <dgm:pt modelId="{8A05528B-8293-43EF-9253-1CE40FDB2568}" type="sibTrans" cxnId="{2BF2A4EA-0874-49EB-A74C-ADD841E3B7F3}">
      <dgm:prSet/>
      <dgm:spPr/>
      <dgm:t>
        <a:bodyPr/>
        <a:lstStyle/>
        <a:p>
          <a:endParaRPr lang="en-US"/>
        </a:p>
      </dgm:t>
    </dgm:pt>
    <dgm:pt modelId="{A27B5DAA-5901-43DA-8239-37686333ED53}">
      <dgm:prSet custT="1"/>
      <dgm:spPr/>
      <dgm:t>
        <a:bodyPr/>
        <a:lstStyle/>
        <a:p>
          <a:r>
            <a:rPr lang="en-US" sz="1800" b="0" dirty="0">
              <a:solidFill>
                <a:srgbClr val="00213D"/>
              </a:solidFill>
              <a:latin typeface="Calibri" panose="020F0502020204030204" pitchFamily="34" charset="0"/>
              <a:cs typeface="Calibri" panose="020F0502020204030204" pitchFamily="34" charset="0"/>
            </a:rPr>
            <a:t>States/territories work with CDC programs to address any outstanding issues</a:t>
          </a:r>
        </a:p>
      </dgm:t>
    </dgm:pt>
    <dgm:pt modelId="{6649B05B-33AA-47A9-99FF-89D98C04BAD9}" type="parTrans" cxnId="{B68ABAFE-7385-4075-BDCB-9B5D747AA31F}">
      <dgm:prSet/>
      <dgm:spPr/>
      <dgm:t>
        <a:bodyPr/>
        <a:lstStyle/>
        <a:p>
          <a:endParaRPr lang="en-US"/>
        </a:p>
      </dgm:t>
    </dgm:pt>
    <dgm:pt modelId="{72CE7127-745E-4BDF-8422-BC2796918E04}" type="sibTrans" cxnId="{B68ABAFE-7385-4075-BDCB-9B5D747AA31F}">
      <dgm:prSet/>
      <dgm:spPr/>
      <dgm:t>
        <a:bodyPr/>
        <a:lstStyle/>
        <a:p>
          <a:endParaRPr lang="en-US"/>
        </a:p>
      </dgm:t>
    </dgm:pt>
    <dgm:pt modelId="{2E56BA27-0014-4F91-AF01-9B44BD3748BE}">
      <dgm:prSet phldrT="[Text]" custT="1"/>
      <dgm:spPr/>
      <dgm:t>
        <a:bodyPr/>
        <a:lstStyle/>
        <a:p>
          <a:endParaRPr lang="en-US" sz="1800" b="1" dirty="0">
            <a:solidFill>
              <a:srgbClr val="00213D"/>
            </a:solidFill>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This is the timeline of the data reconciliation process. In March, NNDSS emails the reconciliation packets to State/Territorial Reports; Jurisdictions obtain and process and outstanding 2018 case reports; States/territories work with the CDC programs to address any oustanding issues, and on March 28, 2019 there will be an webinar on the reconciliation process with the State/Territorial Reporters.&#10;" title="Data Reconcilaition Timeline for March"/>
        </a:ext>
      </dgm:extLst>
    </dgm:pt>
    <dgm:pt modelId="{F75DCAD4-6F70-4322-AC05-3C6B6A419103}" type="parTrans" cxnId="{C7A2C23C-243F-4E20-81C9-D21927DD55AF}">
      <dgm:prSet/>
      <dgm:spPr/>
      <dgm:t>
        <a:bodyPr/>
        <a:lstStyle/>
        <a:p>
          <a:endParaRPr lang="en-US"/>
        </a:p>
      </dgm:t>
    </dgm:pt>
    <dgm:pt modelId="{4CDCD5FB-3CB7-4786-A06E-EDBAA2C8AB11}" type="sibTrans" cxnId="{C7A2C23C-243F-4E20-81C9-D21927DD55AF}">
      <dgm:prSet/>
      <dgm:spPr/>
      <dgm:t>
        <a:bodyPr/>
        <a:lstStyle/>
        <a:p>
          <a:endParaRPr lang="en-US"/>
        </a:p>
      </dgm:t>
    </dgm:pt>
    <dgm:pt modelId="{9B7E2BE0-B859-453E-A894-084DDED891B7}" type="pres">
      <dgm:prSet presAssocID="{5FC2B088-C69F-461E-BFC3-D1C09C21C7F1}" presName="linearFlow" presStyleCnt="0">
        <dgm:presLayoutVars>
          <dgm:dir/>
          <dgm:animLvl val="lvl"/>
          <dgm:resizeHandles val="exact"/>
        </dgm:presLayoutVars>
      </dgm:prSet>
      <dgm:spPr/>
    </dgm:pt>
    <dgm:pt modelId="{E6C2308A-DF29-4CD9-98D2-BB42DEF91A22}" type="pres">
      <dgm:prSet presAssocID="{AE858D83-F17A-4347-BB16-9E90B5DEF067}" presName="composite" presStyleCnt="0"/>
      <dgm:spPr/>
    </dgm:pt>
    <dgm:pt modelId="{0B1CDF66-05DD-4930-8BE2-3193A162400C}" type="pres">
      <dgm:prSet presAssocID="{AE858D83-F17A-4347-BB16-9E90B5DEF067}" presName="parentText" presStyleLbl="alignNode1" presStyleIdx="0" presStyleCnt="3">
        <dgm:presLayoutVars>
          <dgm:chMax val="1"/>
          <dgm:bulletEnabled val="1"/>
        </dgm:presLayoutVars>
      </dgm:prSet>
      <dgm:spPr/>
    </dgm:pt>
    <dgm:pt modelId="{B51E0EA8-44B2-4A0B-B6F2-EC8D572DA30F}" type="pres">
      <dgm:prSet presAssocID="{AE858D83-F17A-4347-BB16-9E90B5DEF067}" presName="descendantText" presStyleLbl="alignAcc1" presStyleIdx="0" presStyleCnt="3" custLinFactNeighborX="475" custLinFactNeighborY="-6445">
        <dgm:presLayoutVars>
          <dgm:bulletEnabled val="1"/>
        </dgm:presLayoutVars>
      </dgm:prSet>
      <dgm:spPr/>
    </dgm:pt>
    <dgm:pt modelId="{8DD8CAC7-D01C-44AD-A5D2-075769086CE7}" type="pres">
      <dgm:prSet presAssocID="{38900144-CA69-4AD5-9B67-D0E79479C7E7}" presName="sp" presStyleCnt="0"/>
      <dgm:spPr/>
    </dgm:pt>
    <dgm:pt modelId="{E4676902-0657-4AF9-9346-FCD8DD946381}" type="pres">
      <dgm:prSet presAssocID="{91DC1C92-97B1-4C25-BD08-283F2913FA5B}" presName="composite" presStyleCnt="0"/>
      <dgm:spPr/>
    </dgm:pt>
    <dgm:pt modelId="{A761D4A3-05C0-4520-AEAC-F5E7D0CA0C2B}" type="pres">
      <dgm:prSet presAssocID="{91DC1C92-97B1-4C25-BD08-283F2913FA5B}" presName="parentText" presStyleLbl="alignNode1" presStyleIdx="1" presStyleCnt="3">
        <dgm:presLayoutVars>
          <dgm:chMax val="1"/>
          <dgm:bulletEnabled val="1"/>
        </dgm:presLayoutVars>
      </dgm:prSet>
      <dgm:spPr/>
    </dgm:pt>
    <dgm:pt modelId="{07E66087-9C60-4D16-A3C0-C47B59B36DED}" type="pres">
      <dgm:prSet presAssocID="{91DC1C92-97B1-4C25-BD08-283F2913FA5B}" presName="descendantText" presStyleLbl="alignAcc1" presStyleIdx="1" presStyleCnt="3">
        <dgm:presLayoutVars>
          <dgm:bulletEnabled val="1"/>
        </dgm:presLayoutVars>
      </dgm:prSet>
      <dgm:spPr/>
    </dgm:pt>
    <dgm:pt modelId="{8ABF9667-83B1-4154-863F-4A353B9EFF84}" type="pres">
      <dgm:prSet presAssocID="{2215204B-5124-4517-A216-2D0EABEC8002}" presName="sp" presStyleCnt="0"/>
      <dgm:spPr/>
    </dgm:pt>
    <dgm:pt modelId="{F53A07E1-3D4D-43D0-BA57-39418DEB7449}" type="pres">
      <dgm:prSet presAssocID="{D6DA2C08-B3F7-4B62-8386-09EDAC1E3F34}" presName="composite" presStyleCnt="0"/>
      <dgm:spPr/>
    </dgm:pt>
    <dgm:pt modelId="{A661101A-8DF0-4CC7-A16E-813A348E9C9B}" type="pres">
      <dgm:prSet presAssocID="{D6DA2C08-B3F7-4B62-8386-09EDAC1E3F34}" presName="parentText" presStyleLbl="alignNode1" presStyleIdx="2" presStyleCnt="3">
        <dgm:presLayoutVars>
          <dgm:chMax val="1"/>
          <dgm:bulletEnabled val="1"/>
        </dgm:presLayoutVars>
      </dgm:prSet>
      <dgm:spPr/>
    </dgm:pt>
    <dgm:pt modelId="{83636EEA-4D96-4B01-8354-26356550D385}" type="pres">
      <dgm:prSet presAssocID="{D6DA2C08-B3F7-4B62-8386-09EDAC1E3F34}" presName="descendantText" presStyleLbl="alignAcc1" presStyleIdx="2" presStyleCnt="3">
        <dgm:presLayoutVars>
          <dgm:bulletEnabled val="1"/>
        </dgm:presLayoutVars>
      </dgm:prSet>
      <dgm:spPr/>
    </dgm:pt>
  </dgm:ptLst>
  <dgm:cxnLst>
    <dgm:cxn modelId="{B19B8206-35F7-4850-9CEF-B1D2D0EABCA7}" type="presOf" srcId="{DC544922-5EC0-4179-96D2-4F2F01A3D867}" destId="{07E66087-9C60-4D16-A3C0-C47B59B36DED}" srcOrd="0" destOrd="1" presId="urn:microsoft.com/office/officeart/2005/8/layout/chevron2"/>
    <dgm:cxn modelId="{09008B14-62E2-4329-B0E4-B3843124AE49}" type="presOf" srcId="{D4284A6D-9BD1-409D-AD6B-801030767128}" destId="{B51E0EA8-44B2-4A0B-B6F2-EC8D572DA30F}" srcOrd="0" destOrd="2" presId="urn:microsoft.com/office/officeart/2005/8/layout/chevron2"/>
    <dgm:cxn modelId="{0AF1D219-65C5-4744-AC11-8EE454FC81FD}" type="presOf" srcId="{FADDEC76-90FE-4F7E-B611-B3930FC75591}" destId="{B51E0EA8-44B2-4A0B-B6F2-EC8D572DA30F}" srcOrd="0" destOrd="1" presId="urn:microsoft.com/office/officeart/2005/8/layout/chevron2"/>
    <dgm:cxn modelId="{F21FD225-C3DE-47E8-9648-CD915F73621C}" srcId="{AE858D83-F17A-4347-BB16-9E90B5DEF067}" destId="{D4284A6D-9BD1-409D-AD6B-801030767128}" srcOrd="2" destOrd="0" parTransId="{E984E622-CE3D-40ED-9AE9-1796F07BFA4E}" sibTransId="{254D6C01-91A9-4DD8-9C2F-2AD7F857BDD3}"/>
    <dgm:cxn modelId="{7AB44227-B911-4764-A3D5-A64271D9AD85}" type="presOf" srcId="{5FC2B088-C69F-461E-BFC3-D1C09C21C7F1}" destId="{9B7E2BE0-B859-453E-A894-084DDED891B7}" srcOrd="0" destOrd="0" presId="urn:microsoft.com/office/officeart/2005/8/layout/chevron2"/>
    <dgm:cxn modelId="{D1964C2B-C036-4F9C-9A86-8CF020813151}" srcId="{AE858D83-F17A-4347-BB16-9E90B5DEF067}" destId="{FADDEC76-90FE-4F7E-B611-B3930FC75591}" srcOrd="1" destOrd="0" parTransId="{268DADBD-05AC-426C-A670-C5F8C199DCDC}" sibTransId="{EB06F120-94B5-4992-B5F1-A961551D5241}"/>
    <dgm:cxn modelId="{80DA2C2D-4B16-4E53-9676-B507C61F36C7}" srcId="{5FC2B088-C69F-461E-BFC3-D1C09C21C7F1}" destId="{AE858D83-F17A-4347-BB16-9E90B5DEF067}" srcOrd="0" destOrd="0" parTransId="{D2B7BFD2-766F-4586-8F87-126F54F4A483}" sibTransId="{38900144-CA69-4AD5-9B67-D0E79479C7E7}"/>
    <dgm:cxn modelId="{B51A1932-62EF-420E-91D4-FCF64271D80C}" type="presOf" srcId="{65A18934-76C8-433E-A724-92CB8087F2FC}" destId="{83636EEA-4D96-4B01-8354-26356550D385}" srcOrd="0" destOrd="2" presId="urn:microsoft.com/office/officeart/2005/8/layout/chevron2"/>
    <dgm:cxn modelId="{3AEEC639-B80B-4ECD-A361-D9C62F997E75}" srcId="{5FC2B088-C69F-461E-BFC3-D1C09C21C7F1}" destId="{D6DA2C08-B3F7-4B62-8386-09EDAC1E3F34}" srcOrd="2" destOrd="0" parTransId="{01AD0D98-F0EF-43B6-ADCB-8A75984CB165}" sibTransId="{6C988B1F-EB59-4850-9D13-001264573751}"/>
    <dgm:cxn modelId="{CE79073C-F91F-40EA-9602-73005F030D37}" type="presOf" srcId="{BFA111BC-FC30-4A89-B322-888668E801BD}" destId="{07E66087-9C60-4D16-A3C0-C47B59B36DED}" srcOrd="0" destOrd="0" presId="urn:microsoft.com/office/officeart/2005/8/layout/chevron2"/>
    <dgm:cxn modelId="{C7A2C23C-243F-4E20-81C9-D21927DD55AF}" srcId="{AE858D83-F17A-4347-BB16-9E90B5DEF067}" destId="{2E56BA27-0014-4F91-AF01-9B44BD3748BE}" srcOrd="0" destOrd="0" parTransId="{F75DCAD4-6F70-4322-AC05-3C6B6A419103}" sibTransId="{4CDCD5FB-3CB7-4786-A06E-EDBAA2C8AB11}"/>
    <dgm:cxn modelId="{E2D77A45-4788-4260-8B02-6F9EA1F3000E}" type="presOf" srcId="{91DC1C92-97B1-4C25-BD08-283F2913FA5B}" destId="{A761D4A3-05C0-4520-AEAC-F5E7D0CA0C2B}" srcOrd="0" destOrd="0" presId="urn:microsoft.com/office/officeart/2005/8/layout/chevron2"/>
    <dgm:cxn modelId="{4BC3C16D-CAF5-4731-80B2-A29F088DA522}" srcId="{D6DA2C08-B3F7-4B62-8386-09EDAC1E3F34}" destId="{65A18934-76C8-433E-A724-92CB8087F2FC}" srcOrd="2" destOrd="0" parTransId="{CF71D59A-3F40-45F6-84F5-990A3E196961}" sibTransId="{3748C9AA-607B-485F-9D8A-1A43D32CBC97}"/>
    <dgm:cxn modelId="{2E2ABC72-AD44-4CA2-8E93-601E6777E39F}" srcId="{91DC1C92-97B1-4C25-BD08-283F2913FA5B}" destId="{BFA111BC-FC30-4A89-B322-888668E801BD}" srcOrd="0" destOrd="0" parTransId="{909F5855-248B-43DC-A438-C1D78F5FFCD2}" sibTransId="{F5F1081B-DC29-4A45-B78B-EFBCE483B4E8}"/>
    <dgm:cxn modelId="{2593B37A-2978-486B-994A-AC309AAFE85E}" type="presOf" srcId="{571920DB-4055-4D30-A942-27229E062C9C}" destId="{83636EEA-4D96-4B01-8354-26356550D385}" srcOrd="0" destOrd="0" presId="urn:microsoft.com/office/officeart/2005/8/layout/chevron2"/>
    <dgm:cxn modelId="{2F3BD89D-6B6F-4F7A-89AA-CE1A4E0C7488}" type="presOf" srcId="{1760823E-71C3-4428-92EE-7E3464A0EEC3}" destId="{B51E0EA8-44B2-4A0B-B6F2-EC8D572DA30F}" srcOrd="0" destOrd="4" presId="urn:microsoft.com/office/officeart/2005/8/layout/chevron2"/>
    <dgm:cxn modelId="{77AE21B6-C7EC-4EB8-80DA-05E21F1D6974}" type="presOf" srcId="{D6DA2C08-B3F7-4B62-8386-09EDAC1E3F34}" destId="{A661101A-8DF0-4CC7-A16E-813A348E9C9B}" srcOrd="0" destOrd="0" presId="urn:microsoft.com/office/officeart/2005/8/layout/chevron2"/>
    <dgm:cxn modelId="{6D134DBF-53B1-4311-B140-46ABDBB9E322}" type="presOf" srcId="{54617CE4-46DE-440E-8A26-541EEF308A2F}" destId="{83636EEA-4D96-4B01-8354-26356550D385}" srcOrd="0" destOrd="1" presId="urn:microsoft.com/office/officeart/2005/8/layout/chevron2"/>
    <dgm:cxn modelId="{BFE3BAC3-3EE6-46D2-9AEF-92C9144B678C}" type="presOf" srcId="{A27B5DAA-5901-43DA-8239-37686333ED53}" destId="{B51E0EA8-44B2-4A0B-B6F2-EC8D572DA30F}" srcOrd="0" destOrd="3" presId="urn:microsoft.com/office/officeart/2005/8/layout/chevron2"/>
    <dgm:cxn modelId="{3A0FF6C5-CC69-4D77-BA9A-BEC3C980A7B4}" type="presOf" srcId="{AE858D83-F17A-4347-BB16-9E90B5DEF067}" destId="{0B1CDF66-05DD-4930-8BE2-3193A162400C}" srcOrd="0" destOrd="0" presId="urn:microsoft.com/office/officeart/2005/8/layout/chevron2"/>
    <dgm:cxn modelId="{4E2424C7-33FA-466A-9F11-693E74779761}" srcId="{D6DA2C08-B3F7-4B62-8386-09EDAC1E3F34}" destId="{571920DB-4055-4D30-A942-27229E062C9C}" srcOrd="0" destOrd="0" parTransId="{E6E35322-B54E-4460-AF30-4B009576ADF6}" sibTransId="{768AB92D-F20D-43D1-A089-087BACCEDF33}"/>
    <dgm:cxn modelId="{2F533FCC-FD23-4680-AB72-DB493C486127}" srcId="{5FC2B088-C69F-461E-BFC3-D1C09C21C7F1}" destId="{91DC1C92-97B1-4C25-BD08-283F2913FA5B}" srcOrd="1" destOrd="0" parTransId="{C983BD5A-B952-4142-B3BC-6E65D738D84C}" sibTransId="{2215204B-5124-4517-A216-2D0EABEC8002}"/>
    <dgm:cxn modelId="{711D84CC-E0D8-4C97-A5A4-A67D5967D772}" srcId="{D6DA2C08-B3F7-4B62-8386-09EDAC1E3F34}" destId="{54617CE4-46DE-440E-8A26-541EEF308A2F}" srcOrd="1" destOrd="0" parTransId="{7CF75287-D396-468E-B8CD-ED027CE9359E}" sibTransId="{527F6399-C1E0-482A-B6E3-4455F646CC8E}"/>
    <dgm:cxn modelId="{39AC5AD0-A7EB-4AFD-8505-1446D258AA2B}" type="presOf" srcId="{2E56BA27-0014-4F91-AF01-9B44BD3748BE}" destId="{B51E0EA8-44B2-4A0B-B6F2-EC8D572DA30F}" srcOrd="0" destOrd="0" presId="urn:microsoft.com/office/officeart/2005/8/layout/chevron2"/>
    <dgm:cxn modelId="{2BF2A4EA-0874-49EB-A74C-ADD841E3B7F3}" srcId="{AE858D83-F17A-4347-BB16-9E90B5DEF067}" destId="{1760823E-71C3-4428-92EE-7E3464A0EEC3}" srcOrd="4" destOrd="0" parTransId="{463BC550-C8B0-4461-ACA8-29FABFE5B1C7}" sibTransId="{8A05528B-8293-43EF-9253-1CE40FDB2568}"/>
    <dgm:cxn modelId="{B68ABAFE-7385-4075-BDCB-9B5D747AA31F}" srcId="{AE858D83-F17A-4347-BB16-9E90B5DEF067}" destId="{A27B5DAA-5901-43DA-8239-37686333ED53}" srcOrd="3" destOrd="0" parTransId="{6649B05B-33AA-47A9-99FF-89D98C04BAD9}" sibTransId="{72CE7127-745E-4BDF-8422-BC2796918E04}"/>
    <dgm:cxn modelId="{11A12AFF-54DF-45E4-8259-9F3F85D3513D}" srcId="{91DC1C92-97B1-4C25-BD08-283F2913FA5B}" destId="{DC544922-5EC0-4179-96D2-4F2F01A3D867}" srcOrd="1" destOrd="0" parTransId="{CDA88F96-B05A-4635-8B3B-2C14BB9F4B8A}" sibTransId="{733A08DC-5881-452E-B4BA-F866405093B5}"/>
    <dgm:cxn modelId="{4E4502CF-89F2-4CF6-BFD4-012A6D7CF324}" type="presParOf" srcId="{9B7E2BE0-B859-453E-A894-084DDED891B7}" destId="{E6C2308A-DF29-4CD9-98D2-BB42DEF91A22}" srcOrd="0" destOrd="0" presId="urn:microsoft.com/office/officeart/2005/8/layout/chevron2"/>
    <dgm:cxn modelId="{F17FE90E-12D0-46C6-98C2-F6323CA49A0B}" type="presParOf" srcId="{E6C2308A-DF29-4CD9-98D2-BB42DEF91A22}" destId="{0B1CDF66-05DD-4930-8BE2-3193A162400C}" srcOrd="0" destOrd="0" presId="urn:microsoft.com/office/officeart/2005/8/layout/chevron2"/>
    <dgm:cxn modelId="{DFAF4B5D-7881-4806-9C15-6D224E1E50EB}" type="presParOf" srcId="{E6C2308A-DF29-4CD9-98D2-BB42DEF91A22}" destId="{B51E0EA8-44B2-4A0B-B6F2-EC8D572DA30F}" srcOrd="1" destOrd="0" presId="urn:microsoft.com/office/officeart/2005/8/layout/chevron2"/>
    <dgm:cxn modelId="{D4090D43-D8C6-4EEB-B4A8-C8804363796B}" type="presParOf" srcId="{9B7E2BE0-B859-453E-A894-084DDED891B7}" destId="{8DD8CAC7-D01C-44AD-A5D2-075769086CE7}" srcOrd="1" destOrd="0" presId="urn:microsoft.com/office/officeart/2005/8/layout/chevron2"/>
    <dgm:cxn modelId="{3C785882-2BEC-4BA4-8798-73A9686D972F}" type="presParOf" srcId="{9B7E2BE0-B859-453E-A894-084DDED891B7}" destId="{E4676902-0657-4AF9-9346-FCD8DD946381}" srcOrd="2" destOrd="0" presId="urn:microsoft.com/office/officeart/2005/8/layout/chevron2"/>
    <dgm:cxn modelId="{9E8546F8-92B2-4E36-ADA1-64268F70DD5A}" type="presParOf" srcId="{E4676902-0657-4AF9-9346-FCD8DD946381}" destId="{A761D4A3-05C0-4520-AEAC-F5E7D0CA0C2B}" srcOrd="0" destOrd="0" presId="urn:microsoft.com/office/officeart/2005/8/layout/chevron2"/>
    <dgm:cxn modelId="{6BC74A1E-9438-4C6C-993C-D249A5ED6EAE}" type="presParOf" srcId="{E4676902-0657-4AF9-9346-FCD8DD946381}" destId="{07E66087-9C60-4D16-A3C0-C47B59B36DED}" srcOrd="1" destOrd="0" presId="urn:microsoft.com/office/officeart/2005/8/layout/chevron2"/>
    <dgm:cxn modelId="{A1A5E564-6170-457B-B4A1-7A70CEFF4D40}" type="presParOf" srcId="{9B7E2BE0-B859-453E-A894-084DDED891B7}" destId="{8ABF9667-83B1-4154-863F-4A353B9EFF84}" srcOrd="3" destOrd="0" presId="urn:microsoft.com/office/officeart/2005/8/layout/chevron2"/>
    <dgm:cxn modelId="{A1E0B05C-C5DD-4DD5-9F25-D3A5E1E0DF6A}" type="presParOf" srcId="{9B7E2BE0-B859-453E-A894-084DDED891B7}" destId="{F53A07E1-3D4D-43D0-BA57-39418DEB7449}" srcOrd="4" destOrd="0" presId="urn:microsoft.com/office/officeart/2005/8/layout/chevron2"/>
    <dgm:cxn modelId="{2D8C7675-07C8-4449-B674-7A3449C084D2}" type="presParOf" srcId="{F53A07E1-3D4D-43D0-BA57-39418DEB7449}" destId="{A661101A-8DF0-4CC7-A16E-813A348E9C9B}" srcOrd="0" destOrd="0" presId="urn:microsoft.com/office/officeart/2005/8/layout/chevron2"/>
    <dgm:cxn modelId="{C78BD4EB-251E-491B-8184-772A777F9083}" type="presParOf" srcId="{F53A07E1-3D4D-43D0-BA57-39418DEB7449}" destId="{83636EEA-4D96-4B01-8354-26356550D3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CDF66-05DD-4930-8BE2-3193A162400C}">
      <dsp:nvSpPr>
        <dsp:cNvPr id="0" name=""/>
        <dsp:cNvSpPr/>
      </dsp:nvSpPr>
      <dsp:spPr>
        <a:xfrm rot="5400000">
          <a:off x="-289435" y="295165"/>
          <a:ext cx="1929572" cy="13507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5DAB"/>
              </a:solidFill>
              <a:latin typeface="Calibri" panose="020F0502020204030204" pitchFamily="34" charset="0"/>
              <a:cs typeface="Calibri" panose="020F0502020204030204" pitchFamily="34" charset="0"/>
            </a:rPr>
            <a:t>March</a:t>
          </a:r>
        </a:p>
      </dsp:txBody>
      <dsp:txXfrm rot="-5400000">
        <a:off x="1" y="681079"/>
        <a:ext cx="1350700" cy="578872"/>
      </dsp:txXfrm>
    </dsp:sp>
    <dsp:sp modelId="{B51E0EA8-44B2-4A0B-B6F2-EC8D572DA30F}">
      <dsp:nvSpPr>
        <dsp:cNvPr id="0" name=""/>
        <dsp:cNvSpPr/>
      </dsp:nvSpPr>
      <dsp:spPr>
        <a:xfrm rot="5400000">
          <a:off x="5723029" y="-4372328"/>
          <a:ext cx="1254221" cy="999887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solidFill>
              <a:srgbClr val="00213D"/>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dirty="0">
              <a:solidFill>
                <a:srgbClr val="00213D"/>
              </a:solidFill>
              <a:latin typeface="Calibri" panose="020F0502020204030204" pitchFamily="34" charset="0"/>
              <a:cs typeface="Calibri" panose="020F0502020204030204" pitchFamily="34" charset="0"/>
            </a:rPr>
            <a:t>NNDSS emails reconciliation packets to state/territorial reporters</a:t>
          </a:r>
          <a:endParaRPr lang="en-US" sz="1800" b="1" kern="1200" dirty="0">
            <a:solidFill>
              <a:srgbClr val="00213D"/>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0" kern="1200" dirty="0">
              <a:solidFill>
                <a:srgbClr val="00213D"/>
              </a:solidFill>
              <a:latin typeface="Calibri" panose="020F0502020204030204" pitchFamily="34" charset="0"/>
              <a:cs typeface="Calibri" panose="020F0502020204030204" pitchFamily="34" charset="0"/>
            </a:rPr>
            <a:t>Jurisdictions obtain and process any outstanding 2019 case reports</a:t>
          </a:r>
        </a:p>
        <a:p>
          <a:pPr marL="171450" lvl="1" indent="-171450" algn="l" defTabSz="800100">
            <a:lnSpc>
              <a:spcPct val="90000"/>
            </a:lnSpc>
            <a:spcBef>
              <a:spcPct val="0"/>
            </a:spcBef>
            <a:spcAft>
              <a:spcPct val="15000"/>
            </a:spcAft>
            <a:buChar char="•"/>
          </a:pPr>
          <a:r>
            <a:rPr lang="en-US" sz="1800" b="0" kern="1200" dirty="0">
              <a:solidFill>
                <a:srgbClr val="00213D"/>
              </a:solidFill>
              <a:latin typeface="Calibri" panose="020F0502020204030204" pitchFamily="34" charset="0"/>
              <a:cs typeface="Calibri" panose="020F0502020204030204" pitchFamily="34" charset="0"/>
            </a:rPr>
            <a:t>States/territories work with CDC programs to address any outstanding issues</a:t>
          </a:r>
        </a:p>
        <a:p>
          <a:pPr marL="114300" lvl="1" indent="-114300" algn="l" defTabSz="622300">
            <a:lnSpc>
              <a:spcPct val="90000"/>
            </a:lnSpc>
            <a:spcBef>
              <a:spcPct val="0"/>
            </a:spcBef>
            <a:spcAft>
              <a:spcPct val="15000"/>
            </a:spcAft>
            <a:buChar char="•"/>
          </a:pPr>
          <a:endParaRPr lang="en-US" sz="1400" b="0" kern="1200" dirty="0">
            <a:solidFill>
              <a:srgbClr val="000818"/>
            </a:solidFill>
            <a:latin typeface="Calibri" panose="020F0502020204030204" pitchFamily="34" charset="0"/>
            <a:cs typeface="Calibri" panose="020F0502020204030204" pitchFamily="34" charset="0"/>
          </a:endParaRPr>
        </a:p>
      </dsp:txBody>
      <dsp:txXfrm rot="-5400000">
        <a:off x="1350700" y="61227"/>
        <a:ext cx="9937653" cy="1131769"/>
      </dsp:txXfrm>
    </dsp:sp>
    <dsp:sp modelId="{A761D4A3-05C0-4520-AEAC-F5E7D0CA0C2B}">
      <dsp:nvSpPr>
        <dsp:cNvPr id="0" name=""/>
        <dsp:cNvSpPr/>
      </dsp:nvSpPr>
      <dsp:spPr>
        <a:xfrm rot="5400000">
          <a:off x="-289435" y="2033983"/>
          <a:ext cx="1929572" cy="13507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5DAB"/>
              </a:solidFill>
              <a:latin typeface="Calibri" panose="020F0502020204030204" pitchFamily="34" charset="0"/>
              <a:cs typeface="Calibri" panose="020F0502020204030204" pitchFamily="34" charset="0"/>
            </a:rPr>
            <a:t>April-May</a:t>
          </a:r>
        </a:p>
      </dsp:txBody>
      <dsp:txXfrm rot="-5400000">
        <a:off x="1" y="2419897"/>
        <a:ext cx="1350700" cy="578872"/>
      </dsp:txXfrm>
    </dsp:sp>
    <dsp:sp modelId="{07E66087-9C60-4D16-A3C0-C47B59B36DED}">
      <dsp:nvSpPr>
        <dsp:cNvPr id="0" name=""/>
        <dsp:cNvSpPr/>
      </dsp:nvSpPr>
      <dsp:spPr>
        <a:xfrm rot="5400000">
          <a:off x="5723029" y="-2627781"/>
          <a:ext cx="1254221" cy="999887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213D"/>
              </a:solidFill>
              <a:latin typeface="Calibri" panose="020F0502020204030204" pitchFamily="34" charset="0"/>
              <a:cs typeface="Calibri" panose="020F0502020204030204" pitchFamily="34" charset="0"/>
            </a:rPr>
            <a:t>States/territories transmit updates on 2019 cases to CDC</a:t>
          </a:r>
          <a:endParaRPr lang="en-US" sz="1800" b="1" kern="1200" dirty="0">
            <a:solidFill>
              <a:srgbClr val="00213D"/>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dirty="0">
              <a:solidFill>
                <a:srgbClr val="FF0000"/>
              </a:solidFill>
              <a:latin typeface="Calibri" panose="020F0502020204030204" pitchFamily="34" charset="0"/>
              <a:cs typeface="Calibri" panose="020F0502020204030204" pitchFamily="34" charset="0"/>
            </a:rPr>
            <a:t>5/31/2020: Last day for states/territories to transmit 2019 </a:t>
          </a:r>
          <a:r>
            <a:rPr lang="en-US" sz="1800" b="1" u="sng" kern="1200" dirty="0">
              <a:solidFill>
                <a:srgbClr val="FF0000"/>
              </a:solidFill>
              <a:latin typeface="Calibri" panose="020F0502020204030204" pitchFamily="34" charset="0"/>
              <a:cs typeface="Calibri" panose="020F0502020204030204" pitchFamily="34" charset="0"/>
            </a:rPr>
            <a:t>FINAL</a:t>
          </a:r>
          <a:r>
            <a:rPr lang="en-US" sz="1800" b="1" kern="1200" dirty="0">
              <a:solidFill>
                <a:srgbClr val="FF0000"/>
              </a:solidFill>
              <a:latin typeface="Calibri" panose="020F0502020204030204" pitchFamily="34" charset="0"/>
              <a:cs typeface="Calibri" panose="020F0502020204030204" pitchFamily="34" charset="0"/>
            </a:rPr>
            <a:t> year-to-date data files and updates</a:t>
          </a:r>
          <a:endParaRPr lang="en-US" sz="1800" b="0" kern="1200" dirty="0">
            <a:solidFill>
              <a:srgbClr val="FF0000"/>
            </a:solidFill>
            <a:latin typeface="Calibri" panose="020F0502020204030204" pitchFamily="34" charset="0"/>
            <a:cs typeface="Calibri" panose="020F0502020204030204" pitchFamily="34" charset="0"/>
          </a:endParaRPr>
        </a:p>
      </dsp:txBody>
      <dsp:txXfrm rot="-5400000">
        <a:off x="1350700" y="1805774"/>
        <a:ext cx="9937653" cy="1131769"/>
      </dsp:txXfrm>
    </dsp:sp>
    <dsp:sp modelId="{A661101A-8DF0-4CC7-A16E-813A348E9C9B}">
      <dsp:nvSpPr>
        <dsp:cNvPr id="0" name=""/>
        <dsp:cNvSpPr/>
      </dsp:nvSpPr>
      <dsp:spPr>
        <a:xfrm rot="5400000">
          <a:off x="-289435" y="3772801"/>
          <a:ext cx="1929572" cy="135070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5DAB"/>
              </a:solidFill>
              <a:latin typeface="Calibri" panose="020F0502020204030204" pitchFamily="34" charset="0"/>
              <a:cs typeface="Calibri" panose="020F0502020204030204" pitchFamily="34" charset="0"/>
            </a:rPr>
            <a:t>June</a:t>
          </a:r>
        </a:p>
      </dsp:txBody>
      <dsp:txXfrm rot="-5400000">
        <a:off x="1" y="4158715"/>
        <a:ext cx="1350700" cy="578872"/>
      </dsp:txXfrm>
    </dsp:sp>
    <dsp:sp modelId="{83636EEA-4D96-4B01-8354-26356550D385}">
      <dsp:nvSpPr>
        <dsp:cNvPr id="0" name=""/>
        <dsp:cNvSpPr/>
      </dsp:nvSpPr>
      <dsp:spPr>
        <a:xfrm rot="5400000">
          <a:off x="5723029" y="-888963"/>
          <a:ext cx="1254221" cy="999887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213D"/>
              </a:solidFill>
              <a:latin typeface="Calibri" panose="020F0502020204030204" pitchFamily="34" charset="0"/>
              <a:cs typeface="Calibri" panose="020F0502020204030204" pitchFamily="34" charset="0"/>
            </a:rPr>
            <a:t>NNDSS emails final reports to State/Territorial Epidemiologist for signature </a:t>
          </a:r>
          <a:endParaRPr lang="en-US" sz="1800" b="1" kern="1200" dirty="0">
            <a:solidFill>
              <a:srgbClr val="00213D"/>
            </a:solidFill>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dirty="0">
              <a:solidFill>
                <a:srgbClr val="FF0000"/>
              </a:solidFill>
              <a:latin typeface="Calibri" panose="020F0502020204030204" pitchFamily="34" charset="0"/>
              <a:cs typeface="Calibri" panose="020F0502020204030204" pitchFamily="34" charset="0"/>
            </a:rPr>
            <a:t>6/25/2020: State/Territorial Epidemiologists’ last day to return approved reports to CDC</a:t>
          </a:r>
        </a:p>
        <a:p>
          <a:pPr marL="171450" lvl="1" indent="-171450" algn="l" defTabSz="800100">
            <a:lnSpc>
              <a:spcPct val="90000"/>
            </a:lnSpc>
            <a:spcBef>
              <a:spcPct val="0"/>
            </a:spcBef>
            <a:spcAft>
              <a:spcPct val="15000"/>
            </a:spcAft>
            <a:buChar char="•"/>
          </a:pPr>
          <a:r>
            <a:rPr lang="en-US" sz="1800" b="0" kern="1200" dirty="0">
              <a:solidFill>
                <a:srgbClr val="00213D"/>
              </a:solidFill>
              <a:latin typeface="Calibri" panose="020F0502020204030204" pitchFamily="34" charset="0"/>
              <a:cs typeface="Calibri" panose="020F0502020204030204" pitchFamily="34" charset="0"/>
            </a:rPr>
            <a:t>6/30/2020: NNDSS 2019 Reconciliation Database closed </a:t>
          </a:r>
        </a:p>
      </dsp:txBody>
      <dsp:txXfrm rot="-5400000">
        <a:off x="1350700" y="3544592"/>
        <a:ext cx="9937653" cy="1131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982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24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89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55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50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371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03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4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60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6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F6D08-AA4D-4E4A-BC5A-6638DFC699C5}" type="slidenum">
              <a:rPr lang="en-US" smtClean="0"/>
              <a:t>21</a:t>
            </a:fld>
            <a:endParaRPr lang="en-US" dirty="0"/>
          </a:p>
        </p:txBody>
      </p:sp>
    </p:spTree>
    <p:extLst>
      <p:ext uri="{BB962C8B-B14F-4D97-AF65-F5344CB8AC3E}">
        <p14:creationId xmlns:p14="http://schemas.microsoft.com/office/powerpoint/2010/main" val="422271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36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786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13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053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F6D08-AA4D-4E4A-BC5A-6638DFC699C5}" type="slidenum">
              <a:rPr lang="en-US" smtClean="0"/>
              <a:t>26</a:t>
            </a:fld>
            <a:endParaRPr lang="en-US" dirty="0"/>
          </a:p>
        </p:txBody>
      </p:sp>
    </p:spTree>
    <p:extLst>
      <p:ext uri="{BB962C8B-B14F-4D97-AF65-F5344CB8AC3E}">
        <p14:creationId xmlns:p14="http://schemas.microsoft.com/office/powerpoint/2010/main" val="2607210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372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18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50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69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46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28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02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69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93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a:xfrm>
            <a:off x="8610600" y="6356350"/>
            <a:ext cx="2743200" cy="365125"/>
          </a:xfrm>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11" name="Slide Number Placeholder 2">
            <a:extLst>
              <a:ext uri="{FF2B5EF4-FFF2-40B4-BE49-F238E27FC236}">
                <a16:creationId xmlns:a16="http://schemas.microsoft.com/office/drawing/2014/main" id="{F466B6DE-764F-4DD1-99CE-0D56459ED747}"/>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312715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8273AB9B-92F2-48AE-B340-ECEEC497C965}"/>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8630715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0A1067D-3198-40B4-B636-2ECC5D683FBD}"/>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8389302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94842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869129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2136637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172625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172977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108755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515342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3469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82310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5494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4182482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55065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434370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0723448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9" name="Slide Number Placeholder 2">
            <a:extLst>
              <a:ext uri="{FF2B5EF4-FFF2-40B4-BE49-F238E27FC236}">
                <a16:creationId xmlns:a16="http://schemas.microsoft.com/office/drawing/2014/main" id="{89D70F86-8F72-4463-B97C-164322CD8B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3A4A6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46260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413164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78621584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3213038A-FDB3-4841-88E5-F9D0ECE5649F}"/>
              </a:ext>
            </a:extLst>
          </p:cNvPr>
          <p:cNvSpPr>
            <a:spLocks noGrp="1"/>
          </p:cNvSpPr>
          <p:nvPr>
            <p:ph type="sldNum" sz="quarter" idx="11"/>
          </p:nvPr>
        </p:nvSpPr>
        <p:spPr>
          <a:xfrm>
            <a:off x="8610600" y="6356350"/>
            <a:ext cx="2743200" cy="365125"/>
          </a:xfrm>
          <a:prstGeom prst="rect">
            <a:avLst/>
          </a:prstGeom>
        </p:spPr>
        <p:txBody>
          <a:bodyPr/>
          <a:lstStyle>
            <a:lvl1pPr algn="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67013569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68023300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8699737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8005723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28303585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976E559E-419D-4D28-8495-A17CBB2A6F20}"/>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82701993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21684706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5441565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8571903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132856346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92093332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24113609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950076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80042228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93382367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22719333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5.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2">
            <a:extLst>
              <a:ext uri="{FF2B5EF4-FFF2-40B4-BE49-F238E27FC236}">
                <a16:creationId xmlns:a16="http://schemas.microsoft.com/office/drawing/2014/main" id="{0BF8C528-165F-45C6-B7C7-43491A0B930B}"/>
              </a:ext>
            </a:extLst>
          </p:cNvPr>
          <p:cNvSpPr>
            <a:spLocks noGrp="1"/>
          </p:cNvSpPr>
          <p:nvPr>
            <p:ph type="sldNum" sz="quarter" idx="4"/>
          </p:nvPr>
        </p:nvSpPr>
        <p:spPr>
          <a:xfrm>
            <a:off x="8610600" y="6338656"/>
            <a:ext cx="2743200" cy="382819"/>
          </a:xfrm>
          <a:prstGeom prst="rect">
            <a:avLst/>
          </a:prstGeom>
        </p:spPr>
        <p:txBody>
          <a:bodyPr/>
          <a:lstStyle>
            <a:lvl1pPr algn="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111430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729504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55276686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20829645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2485756"/>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9.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9.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hyperlink" Target="mailto:daa2@cdc.gov"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mailto:PHINTech@cdc.gov" TargetMode="External"/><Relationship Id="rId5" Type="http://schemas.openxmlformats.org/officeDocument/2006/relationships/hyperlink" Target="mailto:aso7@cdc.gov" TargetMode="External"/><Relationship Id="rId4" Type="http://schemas.openxmlformats.org/officeDocument/2006/relationships/hyperlink" Target="mailto:onw1@cdc.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3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March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March 17,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C854E5E7-3AD1-43E4-9FBF-9ECD802809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5972" y="4341479"/>
            <a:ext cx="2644748" cy="2644748"/>
          </a:xfrm>
          <a:prstGeom prst="rect">
            <a:avLst/>
          </a:prstGeom>
        </p:spPr>
      </p:pic>
    </p:spTree>
    <p:extLst>
      <p:ext uri="{BB962C8B-B14F-4D97-AF65-F5344CB8AC3E}">
        <p14:creationId xmlns:p14="http://schemas.microsoft.com/office/powerpoint/2010/main" val="13994866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a:xfrm>
            <a:off x="8610600" y="6492875"/>
            <a:ext cx="2743200" cy="365125"/>
          </a:xfrm>
        </p:spPr>
        <p:txBody>
          <a:bodyPr/>
          <a:lstStyle/>
          <a:p>
            <a:pPr>
              <a:defRPr/>
            </a:pPr>
            <a:fld id="{B1808B90-C856-4DD9-AE7E-B04D6EB9DAE8}" type="slidenum">
              <a:rPr lang="en-US">
                <a:solidFill>
                  <a:srgbClr val="002060"/>
                </a:solidFill>
              </a:rPr>
              <a:pPr>
                <a:defRPr/>
              </a:pPr>
              <a:t>10</a:t>
            </a:fld>
            <a:endParaRPr lang="en-US" dirty="0">
              <a:solidFill>
                <a:srgbClr val="002060"/>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5F2958A-F963-434B-814C-A1BB2C8E2386}"/>
              </a:ext>
            </a:extLst>
          </p:cNvPr>
          <p:cNvSpPr txBox="1"/>
          <p:nvPr/>
        </p:nvSpPr>
        <p:spPr>
          <a:xfrm>
            <a:off x="10651253" y="5824953"/>
            <a:ext cx="1195754"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3/10/2020</a:t>
            </a:r>
          </a:p>
        </p:txBody>
      </p:sp>
      <p:pic>
        <p:nvPicPr>
          <p:cNvPr id="7" name="Picture 6" descr="Chart of the NNDSS HL7 Message Mapping Guide Timeline for all the message mapping guides in development, pre-pilot, piloting, preparation for production, and production for the year 2020">
            <a:extLst>
              <a:ext uri="{FF2B5EF4-FFF2-40B4-BE49-F238E27FC236}">
                <a16:creationId xmlns:a16="http://schemas.microsoft.com/office/drawing/2014/main" id="{D504CEF5-6703-45F4-9468-1F2C1A1BFBA2}"/>
              </a:ext>
            </a:extLst>
          </p:cNvPr>
          <p:cNvPicPr>
            <a:picLocks noChangeAspect="1"/>
          </p:cNvPicPr>
          <p:nvPr/>
        </p:nvPicPr>
        <p:blipFill>
          <a:blip r:embed="rId3"/>
          <a:stretch>
            <a:fillRect/>
          </a:stretch>
        </p:blipFill>
        <p:spPr>
          <a:xfrm>
            <a:off x="0" y="1200839"/>
            <a:ext cx="12192000" cy="4456322"/>
          </a:xfrm>
          <a:prstGeom prst="rect">
            <a:avLst/>
          </a:prstGeom>
        </p:spPr>
      </p:pic>
    </p:spTree>
    <p:extLst>
      <p:ext uri="{BB962C8B-B14F-4D97-AF65-F5344CB8AC3E}">
        <p14:creationId xmlns:p14="http://schemas.microsoft.com/office/powerpoint/2010/main" val="15752218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457" y="5703838"/>
            <a:ext cx="116270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Andrew Kuehl, MIT, PMP</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MVPS Project Lead </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643924" y="2645759"/>
            <a:ext cx="8904152" cy="2497741"/>
          </a:xfrm>
        </p:spPr>
        <p:txBody>
          <a:bodyPr/>
          <a:lstStyle/>
          <a:p>
            <a:pPr lvl="0" algn="ctr">
              <a:lnSpc>
                <a:spcPct val="100000"/>
              </a:lnSpc>
              <a:spcBef>
                <a:spcPts val="3000"/>
              </a:spcBef>
              <a:spcAft>
                <a:spcPts val="3600"/>
              </a:spcAft>
              <a:defRPr/>
            </a:pPr>
            <a:r>
              <a:rPr lang="en-US" dirty="0">
                <a:solidFill>
                  <a:srgbClr val="005DAB"/>
                </a:solidFill>
              </a:rPr>
              <a:t>Important Changes to SAMS: </a:t>
            </a:r>
            <a:br>
              <a:rPr lang="en-US" dirty="0">
                <a:solidFill>
                  <a:srgbClr val="005DAB"/>
                </a:solidFill>
              </a:rPr>
            </a:br>
            <a:br>
              <a:rPr lang="en-US" sz="1400" dirty="0">
                <a:solidFill>
                  <a:srgbClr val="005DAB"/>
                </a:solidFill>
              </a:rPr>
            </a:br>
            <a:r>
              <a:rPr lang="en-US" sz="2800" dirty="0">
                <a:solidFill>
                  <a:srgbClr val="005DAB"/>
                </a:solidFill>
              </a:rPr>
              <a:t>SAMS NETSS Secure File Transfer </a:t>
            </a:r>
            <a:br>
              <a:rPr lang="en-US" sz="2800" dirty="0">
                <a:solidFill>
                  <a:srgbClr val="005DAB"/>
                </a:solidFill>
              </a:rPr>
            </a:br>
            <a:r>
              <a:rPr lang="en-US" sz="2800" dirty="0">
                <a:solidFill>
                  <a:srgbClr val="005DAB"/>
                </a:solidFill>
              </a:rPr>
              <a:t>migration to</a:t>
            </a:r>
            <a:br>
              <a:rPr lang="en-US" sz="2800" dirty="0">
                <a:solidFill>
                  <a:srgbClr val="005DAB"/>
                </a:solidFill>
              </a:rPr>
            </a:br>
            <a:r>
              <a:rPr lang="en-US" sz="2800" dirty="0">
                <a:solidFill>
                  <a:srgbClr val="005DAB"/>
                </a:solidFill>
              </a:rPr>
              <a:t>SAMS Secure Data eXchange (SAMS SDX) </a:t>
            </a:r>
            <a:endParaRPr lang="en-US" sz="2800"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051929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SAMS NETSS Secure File Transfer Migration</a:t>
            </a:r>
            <a:endParaRPr lang="en-US" dirty="0"/>
          </a:p>
        </p:txBody>
      </p:sp>
      <p:sp>
        <p:nvSpPr>
          <p:cNvPr id="3" name="Content Placeholder 2"/>
          <p:cNvSpPr>
            <a:spLocks noGrp="1"/>
          </p:cNvSpPr>
          <p:nvPr>
            <p:ph type="body" sz="quarter" idx="10"/>
          </p:nvPr>
        </p:nvSpPr>
        <p:spPr>
          <a:xfrm>
            <a:off x="609599" y="1545167"/>
            <a:ext cx="10859911" cy="4455584"/>
          </a:xfrm>
        </p:spPr>
        <p:txBody>
          <a:bodyPr/>
          <a:lstStyle/>
          <a:p>
            <a:r>
              <a:rPr lang="en-US" dirty="0"/>
              <a:t>SAMS NETSS Secure File Transfer Tool is being replaced by SAMS Secure Data eXchange (SAMS SDX)</a:t>
            </a:r>
          </a:p>
          <a:p>
            <a:r>
              <a:rPr lang="en-US" dirty="0"/>
              <a:t>SAMS SDX will require slightly different NETSS upload process</a:t>
            </a:r>
          </a:p>
          <a:p>
            <a:r>
              <a:rPr lang="en-US" dirty="0"/>
              <a:t>Cutover date is </a:t>
            </a:r>
            <a:r>
              <a:rPr lang="en-US" b="1" dirty="0"/>
              <a:t>Thursday, March 26, 2020</a:t>
            </a:r>
          </a:p>
          <a:p>
            <a:r>
              <a:rPr lang="en-US" dirty="0"/>
              <a:t>Instructions were sent to all NETSS users the week of March 9</a:t>
            </a:r>
            <a:r>
              <a:rPr lang="en-US" baseline="30000" dirty="0"/>
              <a:t>th</a:t>
            </a:r>
            <a:r>
              <a:rPr lang="en-US" dirty="0"/>
              <a:t> </a:t>
            </a:r>
          </a:p>
          <a:p>
            <a:pPr marL="0" indent="0">
              <a:buNone/>
            </a:pPr>
            <a:endParaRPr lang="en-US" dirty="0"/>
          </a:p>
        </p:txBody>
      </p:sp>
      <p:sp>
        <p:nvSpPr>
          <p:cNvPr id="4" name="Slide Number Placeholder 4">
            <a:extLst>
              <a:ext uri="{FF2B5EF4-FFF2-40B4-BE49-F238E27FC236}">
                <a16:creationId xmlns:a16="http://schemas.microsoft.com/office/drawing/2014/main" id="{F4B9307F-4B2F-4AFC-A18A-A800EF6FC0DE}"/>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808B90-C856-4DD9-AE7E-B04D6EB9DAE8}" type="slidenum">
              <a:rPr lang="en-US" b="1">
                <a:solidFill>
                  <a:srgbClr val="002060"/>
                </a:solidFill>
                <a:latin typeface="Calibri" panose="020F0502020204030204" pitchFamily="34" charset="0"/>
                <a:cs typeface="Calibri" panose="020F0502020204030204" pitchFamily="34" charset="0"/>
              </a:rPr>
              <a:pPr algn="r">
                <a:defRPr/>
              </a:pPr>
              <a:t>12</a:t>
            </a:fld>
            <a:endParaRPr lang="en-US" b="1" dirty="0">
              <a:solidFill>
                <a:srgbClr val="002060"/>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44078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SAMS Activities</a:t>
            </a:r>
          </a:p>
        </p:txBody>
      </p:sp>
      <p:sp>
        <p:nvSpPr>
          <p:cNvPr id="5" name="Slide Number Placeholder 4">
            <a:extLst>
              <a:ext uri="{FF2B5EF4-FFF2-40B4-BE49-F238E27FC236}">
                <a16:creationId xmlns:a16="http://schemas.microsoft.com/office/drawing/2014/main" id="{559B13F5-2014-4413-B2A3-65F58F618718}"/>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808B90-C856-4DD9-AE7E-B04D6EB9DAE8}" type="slidenum">
              <a:rPr lang="en-US" b="1">
                <a:solidFill>
                  <a:srgbClr val="002060"/>
                </a:solidFill>
                <a:latin typeface="Calibri" panose="020F0502020204030204" pitchFamily="34" charset="0"/>
                <a:cs typeface="Calibri" panose="020F0502020204030204" pitchFamily="34" charset="0"/>
              </a:rPr>
              <a:pPr algn="r">
                <a:defRPr/>
              </a:pPr>
              <a:t>13</a:t>
            </a:fld>
            <a:endParaRPr lang="en-US" b="1" dirty="0">
              <a:solidFill>
                <a:srgbClr val="002060"/>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grpSp>
        <p:nvGrpSpPr>
          <p:cNvPr id="12" name="Group 11" descr="Screen shot of Current (Secure Access Management Services (SAMS) page containing the (National Electronic Transmission Surveillance System (NETSS) upload for Virgin Islands EPI and Virgin Islands STD    ">
            <a:extLst>
              <a:ext uri="{FF2B5EF4-FFF2-40B4-BE49-F238E27FC236}">
                <a16:creationId xmlns:a16="http://schemas.microsoft.com/office/drawing/2014/main" id="{19F1A94A-70C9-46A9-9048-DA857512D588}"/>
              </a:ext>
            </a:extLst>
          </p:cNvPr>
          <p:cNvGrpSpPr/>
          <p:nvPr/>
        </p:nvGrpSpPr>
        <p:grpSpPr>
          <a:xfrm>
            <a:off x="376237" y="1368653"/>
            <a:ext cx="11439525" cy="5056641"/>
            <a:chOff x="376237" y="814387"/>
            <a:chExt cx="11439525" cy="5229225"/>
          </a:xfrm>
        </p:grpSpPr>
        <p:pic>
          <p:nvPicPr>
            <p:cNvPr id="13" name="Picture 12">
              <a:extLst>
                <a:ext uri="{FF2B5EF4-FFF2-40B4-BE49-F238E27FC236}">
                  <a16:creationId xmlns:a16="http://schemas.microsoft.com/office/drawing/2014/main" id="{8BB9A7C6-4F04-41DE-8D68-C9CD3B1527F9}"/>
                </a:ext>
              </a:extLst>
            </p:cNvPr>
            <p:cNvPicPr>
              <a:picLocks noChangeAspect="1"/>
            </p:cNvPicPr>
            <p:nvPr/>
          </p:nvPicPr>
          <p:blipFill>
            <a:blip r:embed="rId3"/>
            <a:stretch>
              <a:fillRect/>
            </a:stretch>
          </p:blipFill>
          <p:spPr>
            <a:xfrm>
              <a:off x="376237" y="814387"/>
              <a:ext cx="11439525" cy="5229225"/>
            </a:xfrm>
            <a:prstGeom prst="rect">
              <a:avLst/>
            </a:prstGeom>
          </p:spPr>
        </p:pic>
        <p:sp>
          <p:nvSpPr>
            <p:cNvPr id="14" name="Rectangle 13">
              <a:extLst>
                <a:ext uri="{FF2B5EF4-FFF2-40B4-BE49-F238E27FC236}">
                  <a16:creationId xmlns:a16="http://schemas.microsoft.com/office/drawing/2014/main" id="{48E3EC90-8131-4373-8661-3DDF7355252A}"/>
                </a:ext>
              </a:extLst>
            </p:cNvPr>
            <p:cNvSpPr/>
            <p:nvPr/>
          </p:nvSpPr>
          <p:spPr>
            <a:xfrm>
              <a:off x="2707105" y="2935705"/>
              <a:ext cx="9108657" cy="3107907"/>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pic>
          <p:nvPicPr>
            <p:cNvPr id="15" name="Picture 14">
              <a:extLst>
                <a:ext uri="{FF2B5EF4-FFF2-40B4-BE49-F238E27FC236}">
                  <a16:creationId xmlns:a16="http://schemas.microsoft.com/office/drawing/2014/main" id="{16896805-91C8-4B95-A8BB-772868A6E665}"/>
                </a:ext>
              </a:extLst>
            </p:cNvPr>
            <p:cNvPicPr>
              <a:picLocks noChangeAspect="1"/>
            </p:cNvPicPr>
            <p:nvPr/>
          </p:nvPicPr>
          <p:blipFill>
            <a:blip r:embed="rId4"/>
            <a:stretch>
              <a:fillRect/>
            </a:stretch>
          </p:blipFill>
          <p:spPr>
            <a:xfrm>
              <a:off x="2707105" y="2987675"/>
              <a:ext cx="9096375" cy="1066800"/>
            </a:xfrm>
            <a:prstGeom prst="rect">
              <a:avLst/>
            </a:prstGeom>
          </p:spPr>
        </p:pic>
        <p:sp>
          <p:nvSpPr>
            <p:cNvPr id="16" name="Arrow: Left 15">
              <a:extLst>
                <a:ext uri="{FF2B5EF4-FFF2-40B4-BE49-F238E27FC236}">
                  <a16:creationId xmlns:a16="http://schemas.microsoft.com/office/drawing/2014/main" id="{F58C1BA2-D22A-4B6F-8694-215CB1C06BC9}"/>
                </a:ext>
              </a:extLst>
            </p:cNvPr>
            <p:cNvSpPr/>
            <p:nvPr/>
          </p:nvSpPr>
          <p:spPr>
            <a:xfrm>
              <a:off x="5390147" y="3561933"/>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7" name="Arrow: Left 16">
              <a:extLst>
                <a:ext uri="{FF2B5EF4-FFF2-40B4-BE49-F238E27FC236}">
                  <a16:creationId xmlns:a16="http://schemas.microsoft.com/office/drawing/2014/main" id="{05F5117C-A67A-4825-9E24-627456E5BB63}"/>
                </a:ext>
              </a:extLst>
            </p:cNvPr>
            <p:cNvSpPr/>
            <p:nvPr/>
          </p:nvSpPr>
          <p:spPr>
            <a:xfrm>
              <a:off x="5390147" y="3777834"/>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grpSp>
    </p:spTree>
    <p:extLst>
      <p:ext uri="{BB962C8B-B14F-4D97-AF65-F5344CB8AC3E}">
        <p14:creationId xmlns:p14="http://schemas.microsoft.com/office/powerpoint/2010/main" val="9925747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SAMS upload form</a:t>
            </a:r>
          </a:p>
        </p:txBody>
      </p:sp>
      <p:pic>
        <p:nvPicPr>
          <p:cNvPr id="1026" name="Picture 1" descr="image001">
            <a:extLst>
              <a:ext uri="{FF2B5EF4-FFF2-40B4-BE49-F238E27FC236}">
                <a16:creationId xmlns:a16="http://schemas.microsoft.com/office/drawing/2014/main" id="{86F8FCA5-84DC-4FAB-9FAD-8C31FD708F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198"/>
          <a:stretch/>
        </p:blipFill>
        <p:spPr bwMode="auto">
          <a:xfrm>
            <a:off x="2041457" y="1418214"/>
            <a:ext cx="8109086" cy="495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descr="Screenshot placing emphasis on Selecting file type and Feedback Report Handling with the option of selecting weekly data, year to date data, and test upload. ">
            <a:extLst>
              <a:ext uri="{FF2B5EF4-FFF2-40B4-BE49-F238E27FC236}">
                <a16:creationId xmlns:a16="http://schemas.microsoft.com/office/drawing/2014/main" id="{2BF25125-79E8-4C3A-8695-0686B1C3DE94}"/>
              </a:ext>
            </a:extLst>
          </p:cNvPr>
          <p:cNvSpPr/>
          <p:nvPr/>
        </p:nvSpPr>
        <p:spPr>
          <a:xfrm>
            <a:off x="4071057" y="4267260"/>
            <a:ext cx="903111" cy="112888"/>
          </a:xfrm>
          <a:prstGeom prst="rightArrow">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5" name="Slide Number Placeholder 4">
            <a:extLst>
              <a:ext uri="{FF2B5EF4-FFF2-40B4-BE49-F238E27FC236}">
                <a16:creationId xmlns:a16="http://schemas.microsoft.com/office/drawing/2014/main" id="{96DA4F99-7A4D-424E-9E9A-9D649BF92978}"/>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808B90-C856-4DD9-AE7E-B04D6EB9DAE8}" type="slidenum">
              <a:rPr lang="en-US" b="1">
                <a:solidFill>
                  <a:srgbClr val="002060"/>
                </a:solidFill>
                <a:latin typeface="Calibri" panose="020F0502020204030204" pitchFamily="34" charset="0"/>
                <a:cs typeface="Calibri" panose="020F0502020204030204" pitchFamily="34" charset="0"/>
              </a:rPr>
              <a:pPr algn="r">
                <a:defRPr/>
              </a:pPr>
              <a:t>14</a:t>
            </a:fld>
            <a:endParaRPr lang="en-US" b="1" dirty="0">
              <a:solidFill>
                <a:srgbClr val="002060"/>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784486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SAMS Activities Remain the Same</a:t>
            </a:r>
          </a:p>
        </p:txBody>
      </p:sp>
      <p:sp>
        <p:nvSpPr>
          <p:cNvPr id="5" name="Slide Number Placeholder 4">
            <a:extLst>
              <a:ext uri="{FF2B5EF4-FFF2-40B4-BE49-F238E27FC236}">
                <a16:creationId xmlns:a16="http://schemas.microsoft.com/office/drawing/2014/main" id="{7A875987-71B4-411E-968F-24BF89B01F53}"/>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808B90-C856-4DD9-AE7E-B04D6EB9DAE8}" type="slidenum">
              <a:rPr lang="en-US" b="1">
                <a:solidFill>
                  <a:srgbClr val="002060"/>
                </a:solidFill>
                <a:latin typeface="Calibri" panose="020F0502020204030204" pitchFamily="34" charset="0"/>
                <a:cs typeface="Calibri" panose="020F0502020204030204" pitchFamily="34" charset="0"/>
              </a:rPr>
              <a:pPr algn="r">
                <a:defRPr/>
              </a:pPr>
              <a:t>15</a:t>
            </a:fld>
            <a:endParaRPr lang="en-US" b="1" dirty="0">
              <a:solidFill>
                <a:srgbClr val="002060"/>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grpSp>
        <p:nvGrpSpPr>
          <p:cNvPr id="6" name="Group 5" descr="Screen shot of the Secure Access Management Services (SAMS) containing activities that will remain the same&gt; Including the applications of NETSS Upload for Virgin Islands for EPI and STD  ">
            <a:extLst>
              <a:ext uri="{FF2B5EF4-FFF2-40B4-BE49-F238E27FC236}">
                <a16:creationId xmlns:a16="http://schemas.microsoft.com/office/drawing/2014/main" id="{40242FEA-F353-422F-B610-A9DE6AF8D601}"/>
              </a:ext>
            </a:extLst>
          </p:cNvPr>
          <p:cNvGrpSpPr/>
          <p:nvPr/>
        </p:nvGrpSpPr>
        <p:grpSpPr>
          <a:xfrm>
            <a:off x="376237" y="1368653"/>
            <a:ext cx="11439525" cy="5056641"/>
            <a:chOff x="376237" y="814387"/>
            <a:chExt cx="11439525" cy="5229225"/>
          </a:xfrm>
        </p:grpSpPr>
        <p:pic>
          <p:nvPicPr>
            <p:cNvPr id="7" name="Picture 6">
              <a:extLst>
                <a:ext uri="{FF2B5EF4-FFF2-40B4-BE49-F238E27FC236}">
                  <a16:creationId xmlns:a16="http://schemas.microsoft.com/office/drawing/2014/main" id="{082E0FAB-715E-4278-8C33-AB0E8BA9D9E1}"/>
                </a:ext>
              </a:extLst>
            </p:cNvPr>
            <p:cNvPicPr>
              <a:picLocks noChangeAspect="1"/>
            </p:cNvPicPr>
            <p:nvPr/>
          </p:nvPicPr>
          <p:blipFill>
            <a:blip r:embed="rId3"/>
            <a:stretch>
              <a:fillRect/>
            </a:stretch>
          </p:blipFill>
          <p:spPr>
            <a:xfrm>
              <a:off x="376237" y="814387"/>
              <a:ext cx="11439525" cy="5229225"/>
            </a:xfrm>
            <a:prstGeom prst="rect">
              <a:avLst/>
            </a:prstGeom>
          </p:spPr>
        </p:pic>
        <p:sp>
          <p:nvSpPr>
            <p:cNvPr id="8" name="Rectangle 7">
              <a:extLst>
                <a:ext uri="{FF2B5EF4-FFF2-40B4-BE49-F238E27FC236}">
                  <a16:creationId xmlns:a16="http://schemas.microsoft.com/office/drawing/2014/main" id="{7923CB6D-11EB-4F5E-9280-A410CCC31B3E}"/>
                </a:ext>
              </a:extLst>
            </p:cNvPr>
            <p:cNvSpPr/>
            <p:nvPr/>
          </p:nvSpPr>
          <p:spPr>
            <a:xfrm>
              <a:off x="2707105" y="2935705"/>
              <a:ext cx="9108657" cy="3107907"/>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pic>
          <p:nvPicPr>
            <p:cNvPr id="9" name="Picture 8">
              <a:extLst>
                <a:ext uri="{FF2B5EF4-FFF2-40B4-BE49-F238E27FC236}">
                  <a16:creationId xmlns:a16="http://schemas.microsoft.com/office/drawing/2014/main" id="{F93F9C79-3819-4F0D-A630-13808FE483EA}"/>
                </a:ext>
              </a:extLst>
            </p:cNvPr>
            <p:cNvPicPr>
              <a:picLocks noChangeAspect="1"/>
            </p:cNvPicPr>
            <p:nvPr/>
          </p:nvPicPr>
          <p:blipFill>
            <a:blip r:embed="rId4"/>
            <a:stretch>
              <a:fillRect/>
            </a:stretch>
          </p:blipFill>
          <p:spPr>
            <a:xfrm>
              <a:off x="2707105" y="2987675"/>
              <a:ext cx="9096375" cy="1066800"/>
            </a:xfrm>
            <a:prstGeom prst="rect">
              <a:avLst/>
            </a:prstGeom>
          </p:spPr>
        </p:pic>
        <p:sp>
          <p:nvSpPr>
            <p:cNvPr id="10" name="Arrow: Left 9">
              <a:extLst>
                <a:ext uri="{FF2B5EF4-FFF2-40B4-BE49-F238E27FC236}">
                  <a16:creationId xmlns:a16="http://schemas.microsoft.com/office/drawing/2014/main" id="{65DD5F60-8167-4789-A557-5458CAD32FBE}"/>
                </a:ext>
              </a:extLst>
            </p:cNvPr>
            <p:cNvSpPr/>
            <p:nvPr/>
          </p:nvSpPr>
          <p:spPr>
            <a:xfrm>
              <a:off x="5390147" y="3561933"/>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1" name="Arrow: Left 10">
              <a:extLst>
                <a:ext uri="{FF2B5EF4-FFF2-40B4-BE49-F238E27FC236}">
                  <a16:creationId xmlns:a16="http://schemas.microsoft.com/office/drawing/2014/main" id="{3AFB08C8-AA8B-4F8D-A0B3-A4161FF31EB7}"/>
                </a:ext>
              </a:extLst>
            </p:cNvPr>
            <p:cNvSpPr/>
            <p:nvPr/>
          </p:nvSpPr>
          <p:spPr>
            <a:xfrm>
              <a:off x="5390147" y="3777834"/>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grpSp>
    </p:spTree>
    <p:extLst>
      <p:ext uri="{BB962C8B-B14F-4D97-AF65-F5344CB8AC3E}">
        <p14:creationId xmlns:p14="http://schemas.microsoft.com/office/powerpoint/2010/main" val="36185102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Screenshot of New Secure Access Management Services ( SAMS)  SDX (Secure Data eXchange)  Upload. Noting it is very important to select the appropriate folder for the NETSS file type ">
            <a:extLst>
              <a:ext uri="{FF2B5EF4-FFF2-40B4-BE49-F238E27FC236}">
                <a16:creationId xmlns:a16="http://schemas.microsoft.com/office/drawing/2014/main" id="{CC352691-1CAC-4D29-80F9-DFED69EE8F8C}"/>
              </a:ext>
            </a:extLst>
          </p:cNvPr>
          <p:cNvPicPr>
            <a:picLocks noChangeAspect="1"/>
          </p:cNvPicPr>
          <p:nvPr/>
        </p:nvPicPr>
        <p:blipFill>
          <a:blip r:embed="rId3"/>
          <a:stretch>
            <a:fillRect/>
          </a:stretch>
        </p:blipFill>
        <p:spPr>
          <a:xfrm>
            <a:off x="609600" y="1455849"/>
            <a:ext cx="10648950" cy="5029200"/>
          </a:xfrm>
          <a:prstGeom prst="rect">
            <a:avLst/>
          </a:prstGeom>
        </p:spPr>
      </p:pic>
      <p:sp>
        <p:nvSpPr>
          <p:cNvPr id="2" name="Title 1"/>
          <p:cNvSpPr>
            <a:spLocks noGrp="1"/>
          </p:cNvSpPr>
          <p:nvPr>
            <p:ph type="title"/>
          </p:nvPr>
        </p:nvSpPr>
        <p:spPr/>
        <p:txBody>
          <a:bodyPr/>
          <a:lstStyle/>
          <a:p>
            <a:r>
              <a:rPr lang="en-US" dirty="0"/>
              <a:t>New SAMS SDX Upload</a:t>
            </a:r>
          </a:p>
        </p:txBody>
      </p:sp>
      <p:sp>
        <p:nvSpPr>
          <p:cNvPr id="10" name="Arrow: Right 9" descr="Arrow pointing to weekly upload of files. Emphasizing it is very important to select the appropriate folder for NETSS file type ">
            <a:extLst>
              <a:ext uri="{FF2B5EF4-FFF2-40B4-BE49-F238E27FC236}">
                <a16:creationId xmlns:a16="http://schemas.microsoft.com/office/drawing/2014/main" id="{43C74E68-7D7B-4392-98AF-F8BF796A5573}"/>
              </a:ext>
            </a:extLst>
          </p:cNvPr>
          <p:cNvSpPr/>
          <p:nvPr/>
        </p:nvSpPr>
        <p:spPr>
          <a:xfrm rot="10800000">
            <a:off x="3723922" y="3642137"/>
            <a:ext cx="903111" cy="112888"/>
          </a:xfrm>
          <a:prstGeom prst="rightArrow">
            <a:avLst/>
          </a:prstGeom>
          <a:gradFill>
            <a:gsLst>
              <a:gs pos="0">
                <a:srgbClr val="FF000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1" name="Arrow: Right 10" descr="Arrow pointing to year to date upload of files. Emphasizing it is very important to select the appropriate folder for NETSS file type">
            <a:extLst>
              <a:ext uri="{FF2B5EF4-FFF2-40B4-BE49-F238E27FC236}">
                <a16:creationId xmlns:a16="http://schemas.microsoft.com/office/drawing/2014/main" id="{4EC874E8-9050-4C0E-ABF1-5533BCE61BDA}"/>
              </a:ext>
            </a:extLst>
          </p:cNvPr>
          <p:cNvSpPr/>
          <p:nvPr/>
        </p:nvSpPr>
        <p:spPr>
          <a:xfrm rot="10800000">
            <a:off x="3723923" y="4073976"/>
            <a:ext cx="903111" cy="112888"/>
          </a:xfrm>
          <a:prstGeom prst="rightArrow">
            <a:avLst/>
          </a:prstGeom>
          <a:gradFill>
            <a:gsLst>
              <a:gs pos="0">
                <a:srgbClr val="FF000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6" name="Slide Number Placeholder 4">
            <a:extLst>
              <a:ext uri="{FF2B5EF4-FFF2-40B4-BE49-F238E27FC236}">
                <a16:creationId xmlns:a16="http://schemas.microsoft.com/office/drawing/2014/main" id="{EDBC48F4-2177-4ABD-83DF-37C3D39FF3EF}"/>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808B90-C856-4DD9-AE7E-B04D6EB9DAE8}" type="slidenum">
              <a:rPr lang="en-US" b="1">
                <a:solidFill>
                  <a:srgbClr val="002060"/>
                </a:solidFill>
                <a:latin typeface="Calibri" panose="020F0502020204030204" pitchFamily="34" charset="0"/>
                <a:cs typeface="Calibri" panose="020F0502020204030204" pitchFamily="34" charset="0"/>
              </a:rPr>
              <a:pPr algn="r">
                <a:defRPr/>
              </a:pPr>
              <a:t>16</a:t>
            </a:fld>
            <a:endParaRPr lang="en-US" b="1" dirty="0">
              <a:solidFill>
                <a:srgbClr val="002060"/>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
        <p:nvSpPr>
          <p:cNvPr id="4" name="Callout: Line 3">
            <a:extLst>
              <a:ext uri="{FF2B5EF4-FFF2-40B4-BE49-F238E27FC236}">
                <a16:creationId xmlns:a16="http://schemas.microsoft.com/office/drawing/2014/main" id="{06EC0E9A-4445-498C-B2D4-08F4632A7A5F}"/>
              </a:ext>
            </a:extLst>
          </p:cNvPr>
          <p:cNvSpPr/>
          <p:nvPr/>
        </p:nvSpPr>
        <p:spPr>
          <a:xfrm>
            <a:off x="5934075" y="4707914"/>
            <a:ext cx="3114322" cy="1388474"/>
          </a:xfrm>
          <a:prstGeom prst="borderCallout1">
            <a:avLst>
              <a:gd name="adj1" fmla="val 18750"/>
              <a:gd name="adj2" fmla="val -8333"/>
              <a:gd name="adj3" fmla="val -54885"/>
              <a:gd name="adj4" fmla="val -3914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4A58"/>
                </a:solidFill>
                <a:effectLst/>
                <a:uLnTx/>
                <a:uFillTx/>
                <a:latin typeface="Myriad Web Pro"/>
                <a:ea typeface="+mn-ea"/>
                <a:cs typeface="+mn-cs"/>
              </a:rPr>
              <a:t>Very Important to select the appropriate folder for NETSS file type</a:t>
            </a:r>
          </a:p>
        </p:txBody>
      </p:sp>
    </p:spTree>
    <p:extLst>
      <p:ext uri="{BB962C8B-B14F-4D97-AF65-F5344CB8AC3E}">
        <p14:creationId xmlns:p14="http://schemas.microsoft.com/office/powerpoint/2010/main" val="30463077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Next Steps</a:t>
            </a:r>
            <a:endParaRPr lang="en-US" dirty="0"/>
          </a:p>
        </p:txBody>
      </p:sp>
      <p:sp>
        <p:nvSpPr>
          <p:cNvPr id="3" name="Content Placeholder 2"/>
          <p:cNvSpPr>
            <a:spLocks noGrp="1"/>
          </p:cNvSpPr>
          <p:nvPr>
            <p:ph type="body" sz="quarter" idx="10"/>
          </p:nvPr>
        </p:nvSpPr>
        <p:spPr>
          <a:xfrm>
            <a:off x="609599" y="1545167"/>
            <a:ext cx="10859911" cy="4455584"/>
          </a:xfrm>
        </p:spPr>
        <p:txBody>
          <a:bodyPr/>
          <a:lstStyle/>
          <a:p>
            <a:r>
              <a:rPr lang="en-US" dirty="0"/>
              <a:t>Instructions were sent to all NETSS users the week of March 9</a:t>
            </a:r>
            <a:r>
              <a:rPr lang="en-US" baseline="30000" dirty="0"/>
              <a:t>th</a:t>
            </a:r>
            <a:r>
              <a:rPr lang="en-US" dirty="0"/>
              <a:t> </a:t>
            </a:r>
          </a:p>
          <a:p>
            <a:r>
              <a:rPr lang="en-US" dirty="0"/>
              <a:t>Cutover date is </a:t>
            </a:r>
            <a:r>
              <a:rPr lang="en-US" b="1" dirty="0"/>
              <a:t>Thursday, March 26, 2020</a:t>
            </a:r>
            <a:endParaRPr lang="en-US" dirty="0"/>
          </a:p>
          <a:p>
            <a:r>
              <a:rPr lang="en-US" dirty="0"/>
              <a:t>Email questions to </a:t>
            </a:r>
            <a:r>
              <a:rPr lang="en-US" dirty="0">
                <a:hlinkClick r:id="rId3"/>
              </a:rPr>
              <a:t>edx@cdc.gov</a:t>
            </a:r>
            <a:r>
              <a:rPr lang="en-US" dirty="0"/>
              <a:t> </a:t>
            </a:r>
          </a:p>
          <a:p>
            <a:endParaRPr lang="en-US" dirty="0"/>
          </a:p>
        </p:txBody>
      </p:sp>
      <p:sp>
        <p:nvSpPr>
          <p:cNvPr id="4" name="Slide Number Placeholder 4">
            <a:extLst>
              <a:ext uri="{FF2B5EF4-FFF2-40B4-BE49-F238E27FC236}">
                <a16:creationId xmlns:a16="http://schemas.microsoft.com/office/drawing/2014/main" id="{7186323E-9CC7-4DBA-AF1C-B26D08256A9E}"/>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1808B90-C856-4DD9-AE7E-B04D6EB9DAE8}" type="slidenum">
              <a:rPr lang="en-US" b="1">
                <a:solidFill>
                  <a:srgbClr val="002060"/>
                </a:solidFill>
                <a:latin typeface="Calibri" panose="020F0502020204030204" pitchFamily="34" charset="0"/>
                <a:cs typeface="Calibri" panose="020F0502020204030204" pitchFamily="34" charset="0"/>
              </a:rPr>
              <a:pPr algn="r">
                <a:defRPr/>
              </a:pPr>
              <a:t>17</a:t>
            </a:fld>
            <a:endParaRPr lang="en-US" b="1" dirty="0">
              <a:solidFill>
                <a:srgbClr val="002060"/>
              </a:solidFill>
              <a:latin typeface="Calibri" panose="020F0502020204030204" pitchFamily="34" charset="0"/>
              <a:cs typeface="Calibri" panose="020F0502020204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221337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242CFB31-8B8C-4E43-B487-4BE4E2C9FA3E}"/>
              </a:ext>
            </a:extLst>
          </p:cNvPr>
          <p:cNvSpPr>
            <a:spLocks noGrp="1"/>
          </p:cNvSpPr>
          <p:nvPr>
            <p:ph type="title"/>
          </p:nvPr>
        </p:nvSpPr>
        <p:spPr>
          <a:xfrm>
            <a:off x="330200" y="2955424"/>
            <a:ext cx="10972800" cy="1155779"/>
          </a:xfrm>
        </p:spPr>
        <p:txBody>
          <a:bodyPr/>
          <a:lstStyle/>
          <a:p>
            <a:pPr algn="ctr"/>
            <a:r>
              <a:rPr lang="en-US" dirty="0"/>
              <a:t>Preparing to Reconcile 2019 Data</a:t>
            </a:r>
          </a:p>
        </p:txBody>
      </p:sp>
      <p:pic>
        <p:nvPicPr>
          <p:cNvPr id="10" name="Picture 9" title="NNDSS branding element">
            <a:extLst>
              <a:ext uri="{FF2B5EF4-FFF2-40B4-BE49-F238E27FC236}">
                <a16:creationId xmlns:a16="http://schemas.microsoft.com/office/drawing/2014/main" id="{8086BF1D-C3C7-4F14-9D91-F6F646FB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 y="1438149"/>
            <a:ext cx="3462771" cy="1360136"/>
          </a:xfrm>
          <a:prstGeom prst="rect">
            <a:avLst/>
          </a:prstGeom>
        </p:spPr>
      </p:pic>
      <p:sp>
        <p:nvSpPr>
          <p:cNvPr id="11" name="Rectangle 10">
            <a:extLst>
              <a:ext uri="{FF2B5EF4-FFF2-40B4-BE49-F238E27FC236}">
                <a16:creationId xmlns:a16="http://schemas.microsoft.com/office/drawing/2014/main" id="{23B25994-C82E-4630-98EA-1D033B8D3A99}"/>
              </a:ext>
            </a:extLst>
          </p:cNvPr>
          <p:cNvSpPr/>
          <p:nvPr/>
        </p:nvSpPr>
        <p:spPr>
          <a:xfrm>
            <a:off x="457200" y="5456638"/>
            <a:ext cx="10530960" cy="248625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rPr>
              <a:t>Deborah A. Adams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rPr>
              <a:t>Yvette Dominique, MS, PMP</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Division of Health Informatics and Surveillance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005DAB"/>
              </a:solidFill>
              <a:effectLst/>
              <a:uLnTx/>
              <a:uFillTx/>
              <a:latin typeface="Calibri"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63163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What is NNDSS Reconciliation? </a:t>
            </a:r>
          </a:p>
        </p:txBody>
      </p:sp>
      <p:sp>
        <p:nvSpPr>
          <p:cNvPr id="5" name="Content Placeholder 2"/>
          <p:cNvSpPr txBox="1">
            <a:spLocks/>
          </p:cNvSpPr>
          <p:nvPr/>
        </p:nvSpPr>
        <p:spPr bwMode="auto">
          <a:xfrm>
            <a:off x="609600" y="1145875"/>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2670" dirty="0">
                <a:latin typeface="Calibri" panose="020F0502020204030204"/>
              </a:rPr>
              <a:t>Process to finalize case counts for the previous year </a:t>
            </a:r>
          </a:p>
          <a:p>
            <a:pPr lvl="1">
              <a:spcBef>
                <a:spcPts val="0"/>
              </a:spcBef>
            </a:pPr>
            <a:r>
              <a:rPr lang="en-US" sz="2400" dirty="0">
                <a:latin typeface="Calibri" panose="020F0502020204030204"/>
              </a:rPr>
              <a:t>Agreement between reporting jurisdiction database and CDC NNDSS database</a:t>
            </a:r>
            <a:r>
              <a:rPr lang="en-US" sz="2400" dirty="0"/>
              <a:t> </a:t>
            </a:r>
          </a:p>
          <a:p>
            <a:r>
              <a:rPr lang="en-US" sz="2670" dirty="0">
                <a:latin typeface="Calibri" panose="020F0502020204030204"/>
              </a:rPr>
              <a:t>CDC provides tables with counts to be printed in the NNDSS tables  </a:t>
            </a:r>
          </a:p>
          <a:p>
            <a:pPr lvl="1">
              <a:spcBef>
                <a:spcPts val="0"/>
              </a:spcBef>
            </a:pPr>
            <a:r>
              <a:rPr lang="en-US" sz="2400" dirty="0">
                <a:latin typeface="Calibri" panose="020F0502020204030204"/>
              </a:rPr>
              <a:t>Based on surveillance case definitions, case status classifications, print criteria </a:t>
            </a:r>
          </a:p>
          <a:p>
            <a:r>
              <a:rPr lang="en-US" sz="2670" dirty="0">
                <a:latin typeface="Calibri" panose="020F0502020204030204"/>
              </a:rPr>
              <a:t>Reconciliation packet includes:</a:t>
            </a:r>
          </a:p>
          <a:p>
            <a:pPr lvl="1">
              <a:spcBef>
                <a:spcPts val="0"/>
              </a:spcBef>
            </a:pPr>
            <a:r>
              <a:rPr lang="en-US" sz="2400" dirty="0">
                <a:latin typeface="Calibri" panose="020F0502020204030204"/>
              </a:rPr>
              <a:t>Summary Production Calendar </a:t>
            </a:r>
          </a:p>
          <a:p>
            <a:pPr lvl="1">
              <a:spcBef>
                <a:spcPts val="0"/>
              </a:spcBef>
            </a:pPr>
            <a:r>
              <a:rPr lang="en-US" sz="2400" dirty="0">
                <a:latin typeface="Calibri" panose="020F0502020204030204"/>
              </a:rPr>
              <a:t>Week-ending calendar </a:t>
            </a:r>
          </a:p>
          <a:p>
            <a:pPr lvl="1">
              <a:spcBef>
                <a:spcPts val="0"/>
              </a:spcBef>
            </a:pPr>
            <a:r>
              <a:rPr lang="en-US" sz="2400" dirty="0">
                <a:latin typeface="Calibri" panose="020F0502020204030204"/>
              </a:rPr>
              <a:t>Reconciliation tables with instructions for use </a:t>
            </a:r>
          </a:p>
          <a:p>
            <a:pPr lvl="1">
              <a:spcBef>
                <a:spcPts val="0"/>
              </a:spcBef>
            </a:pPr>
            <a:r>
              <a:rPr lang="en-US" sz="2400" dirty="0">
                <a:latin typeface="Calibri" panose="020F0502020204030204"/>
              </a:rPr>
              <a:t>Detailed listing of all non-STD cases </a:t>
            </a:r>
          </a:p>
          <a:p>
            <a:r>
              <a:rPr lang="en-US" sz="2670" dirty="0">
                <a:latin typeface="Calibri" panose="020F0502020204030204"/>
              </a:rPr>
              <a:t>Final steps: State or territory epidemiologist signs-off on final counts</a:t>
            </a:r>
          </a:p>
          <a:p>
            <a:pPr marL="0" indent="0">
              <a:buNone/>
            </a:pPr>
            <a:endParaRPr lang="en-US" sz="2670" dirty="0">
              <a:solidFill>
                <a:srgbClr val="5F5F5F"/>
              </a:solidFill>
              <a:latin typeface="Calibri" panose="020F0502020204030204"/>
            </a:endParaRPr>
          </a:p>
          <a:p>
            <a:pPr marL="457189" marR="0" lvl="0" indent="-457189"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334134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482726"/>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Important Changes to SAMS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NNDSS Data Reconciliation Process for 2020 </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dirty="0"/>
              <a:t>Questions and Answers</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63233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Data Reconciliation Timeline  </a:t>
            </a: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6" name="Diagram 5" descr="This is the timeline of the data reconciliation process. In March, NNDSS emails the reconciliation packets to State/Territorial Reports; Jurisdictions obtain and process and outstanding 2018 case reports; States/territories work with the CDC programs to address any oustanding issues, and on March 28, 2019 there will be an webinar on the reconciliation process with the State/Territorial Reporters. In April, State/territories transmit updates on 2018 cases to the CDC. On May 31, 2019 its the last day for states/territories to transmit 2018 FINAL year to date files and updates. In June, NNDSS emails final reports to State/Territorial Epidemiologist for signatures. June 30, 2019 is the last day for State/Territorial Epidemiologists to return approved reports to CDC. On June 30, 2019, NNDSS 2018 Reconcilation Database is closed.  &#10;&#10;&#10;" title="Data Reconciliation Timeline">
            <a:extLst>
              <a:ext uri="{FF2B5EF4-FFF2-40B4-BE49-F238E27FC236}">
                <a16:creationId xmlns:a16="http://schemas.microsoft.com/office/drawing/2014/main" id="{125543BB-72E0-4DFE-92A8-AC08BAC81205}"/>
              </a:ext>
            </a:extLst>
          </p:cNvPr>
          <p:cNvGraphicFramePr/>
          <p:nvPr>
            <p:extLst>
              <p:ext uri="{D42A27DB-BD31-4B8C-83A1-F6EECF244321}">
                <p14:modId xmlns:p14="http://schemas.microsoft.com/office/powerpoint/2010/main" val="2730873646"/>
              </p:ext>
            </p:extLst>
          </p:nvPr>
        </p:nvGraphicFramePr>
        <p:xfrm>
          <a:off x="357202" y="1058580"/>
          <a:ext cx="113495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866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600" dirty="0"/>
              <a:t>2019 Reconciliation Data Tables</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36762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8215"/>
          </a:xfrm>
        </p:spPr>
        <p:txBody>
          <a:bodyPr>
            <a:noAutofit/>
          </a:bodyPr>
          <a:lstStyle/>
          <a:p>
            <a:pPr algn="ctr"/>
            <a:br>
              <a:rPr lang="en-US" sz="3200" dirty="0"/>
            </a:br>
            <a:br>
              <a:rPr lang="en-US" sz="3200" dirty="0"/>
            </a:br>
            <a:r>
              <a:rPr lang="en-US" sz="3600" dirty="0"/>
              <a:t>2019 Reconciliation Tables for</a:t>
            </a:r>
            <a:br>
              <a:rPr lang="en-US" sz="2000" dirty="0"/>
            </a:br>
            <a:r>
              <a:rPr lang="en-US" sz="3600" dirty="0"/>
              <a:t>National Notifiable Infectious Diseases</a:t>
            </a:r>
          </a:p>
        </p:txBody>
      </p:sp>
      <p:sp>
        <p:nvSpPr>
          <p:cNvPr id="3" name="Text Placeholder 2"/>
          <p:cNvSpPr>
            <a:spLocks noGrp="1"/>
          </p:cNvSpPr>
          <p:nvPr>
            <p:ph type="body" sz="quarter" idx="10"/>
          </p:nvPr>
        </p:nvSpPr>
        <p:spPr>
          <a:xfrm>
            <a:off x="1187605" y="947854"/>
            <a:ext cx="9816790" cy="5910146"/>
          </a:xfrm>
        </p:spPr>
        <p:txBody>
          <a:bodyPr>
            <a:normAutofit fontScale="70000" lnSpcReduction="20000"/>
          </a:bodyPr>
          <a:lstStyle/>
          <a:p>
            <a:endParaRPr lang="en-US" dirty="0">
              <a:solidFill>
                <a:srgbClr val="005DAB"/>
              </a:solidFill>
            </a:endParaRPr>
          </a:p>
          <a:p>
            <a:pPr marL="0" indent="0">
              <a:buNone/>
            </a:pPr>
            <a:r>
              <a:rPr lang="en-US" dirty="0"/>
              <a:t>Table 1	State-specific case count by system status and disease </a:t>
            </a:r>
          </a:p>
          <a:p>
            <a:pPr marL="0" indent="0">
              <a:buNone/>
            </a:pPr>
            <a:r>
              <a:rPr lang="en-US" dirty="0"/>
              <a:t>Table 2	State-specific case count by case status classification and disease</a:t>
            </a:r>
          </a:p>
          <a:p>
            <a:pPr marL="0" indent="0">
              <a:buNone/>
            </a:pPr>
            <a:r>
              <a:rPr lang="en-US" dirty="0"/>
              <a:t>Table 3	State-specific case count by month and disease</a:t>
            </a:r>
          </a:p>
          <a:p>
            <a:pPr marL="0" indent="0">
              <a:buNone/>
            </a:pPr>
            <a:r>
              <a:rPr lang="en-US" dirty="0"/>
              <a:t>Table 4	State-specific case count by race/ethnicity and disease</a:t>
            </a:r>
          </a:p>
          <a:p>
            <a:pPr marL="0" indent="0">
              <a:buNone/>
            </a:pPr>
            <a:r>
              <a:rPr lang="en-US" dirty="0"/>
              <a:t>Table 5	State-specific case count by age group (years) and disease</a:t>
            </a:r>
          </a:p>
          <a:p>
            <a:pPr marL="0" indent="0">
              <a:buNone/>
            </a:pPr>
            <a:r>
              <a:rPr lang="en-US" dirty="0"/>
              <a:t>Table 6	State-specific case count by sex and disease</a:t>
            </a:r>
          </a:p>
          <a:p>
            <a:pPr marL="0" indent="0">
              <a:buNone/>
            </a:pPr>
            <a:r>
              <a:rPr lang="en-US" dirty="0"/>
              <a:t>Table 7	State-specific case count by </a:t>
            </a:r>
            <a:r>
              <a:rPr lang="en-US" i="1" dirty="0"/>
              <a:t>MMWR</a:t>
            </a:r>
            <a:r>
              <a:rPr lang="en-US" dirty="0"/>
              <a:t> week and disease</a:t>
            </a:r>
          </a:p>
          <a:p>
            <a:pPr marL="0" indent="0">
              <a:buNone/>
            </a:pPr>
            <a:r>
              <a:rPr lang="en-US" sz="2700" dirty="0">
                <a:solidFill>
                  <a:srgbClr val="FF0000"/>
                </a:solidFill>
              </a:rPr>
              <a:t>Table 8</a:t>
            </a:r>
            <a:r>
              <a:rPr lang="en-US" dirty="0">
                <a:solidFill>
                  <a:srgbClr val="005DAB"/>
                </a:solidFill>
              </a:rPr>
              <a:t>	</a:t>
            </a:r>
            <a:r>
              <a:rPr lang="en-US" dirty="0"/>
              <a:t>State-specific case count by </a:t>
            </a:r>
            <a:r>
              <a:rPr lang="en-US" dirty="0">
                <a:solidFill>
                  <a:srgbClr val="FF0000"/>
                </a:solidFill>
              </a:rPr>
              <a:t>‘Reporting county’</a:t>
            </a:r>
            <a:r>
              <a:rPr lang="en-US" dirty="0">
                <a:solidFill>
                  <a:schemeClr val="tx1"/>
                </a:solidFill>
              </a:rPr>
              <a:t> </a:t>
            </a:r>
            <a:r>
              <a:rPr lang="en-US" dirty="0"/>
              <a:t>and disease</a:t>
            </a:r>
          </a:p>
          <a:p>
            <a:pPr marL="0" indent="0">
              <a:buNone/>
            </a:pPr>
            <a:r>
              <a:rPr lang="en-US" sz="2700" dirty="0">
                <a:solidFill>
                  <a:srgbClr val="FF0000"/>
                </a:solidFill>
              </a:rPr>
              <a:t>Table 9</a:t>
            </a:r>
            <a:r>
              <a:rPr lang="en-US" dirty="0">
                <a:solidFill>
                  <a:schemeClr val="tx1"/>
                </a:solidFill>
              </a:rPr>
              <a:t>	</a:t>
            </a:r>
            <a:r>
              <a:rPr lang="en-US" dirty="0"/>
              <a:t>State-specific case count by MVPS </a:t>
            </a:r>
            <a:r>
              <a:rPr lang="en-US" dirty="0">
                <a:solidFill>
                  <a:srgbClr val="FF0000"/>
                </a:solidFill>
              </a:rPr>
              <a:t>‘County of residence’ </a:t>
            </a:r>
            <a:r>
              <a:rPr lang="en-US" dirty="0"/>
              <a:t>PID-11.9 </a:t>
            </a:r>
          </a:p>
          <a:p>
            <a:pPr marL="0" indent="0">
              <a:buNone/>
            </a:pPr>
            <a:r>
              <a:rPr lang="en-US" dirty="0"/>
              <a:t>Table 10  State-specific outbreak status by disease</a:t>
            </a:r>
          </a:p>
          <a:p>
            <a:pPr marL="0" indent="0">
              <a:buNone/>
            </a:pPr>
            <a:r>
              <a:rPr lang="en-US" dirty="0"/>
              <a:t>Table 11  State-specific import status by disease</a:t>
            </a:r>
          </a:p>
          <a:p>
            <a:pPr marL="0" indent="0">
              <a:buNone/>
            </a:pPr>
            <a:r>
              <a:rPr lang="en-US" sz="2700" dirty="0">
                <a:solidFill>
                  <a:srgbClr val="FF0000"/>
                </a:solidFill>
              </a:rPr>
              <a:t>Table 12</a:t>
            </a:r>
            <a:r>
              <a:rPr lang="en-US" sz="2700" dirty="0">
                <a:solidFill>
                  <a:schemeClr val="tx1"/>
                </a:solidFill>
              </a:rPr>
              <a:t>  </a:t>
            </a:r>
            <a:r>
              <a:rPr lang="en-US" dirty="0"/>
              <a:t>State-specific case count by disease and </a:t>
            </a:r>
            <a:r>
              <a:rPr lang="en-US" dirty="0">
                <a:solidFill>
                  <a:srgbClr val="FF0000"/>
                </a:solidFill>
              </a:rPr>
              <a:t>‘reporting exception’</a:t>
            </a:r>
            <a:r>
              <a:rPr lang="en-US" dirty="0"/>
              <a:t> [diseases that are ‘Not 	Reportable’ or where data are ‘Unavailable’] </a:t>
            </a:r>
          </a:p>
          <a:p>
            <a:pPr marL="0" indent="0">
              <a:buNone/>
            </a:pPr>
            <a:r>
              <a:rPr lang="en-US" sz="2700" dirty="0"/>
              <a:t>Table 13  </a:t>
            </a:r>
            <a:r>
              <a:rPr lang="en-US" dirty="0"/>
              <a:t>State-specific case count for retired event codes</a:t>
            </a:r>
          </a:p>
          <a:p>
            <a:pPr marL="0" indent="0">
              <a:buNone/>
            </a:pPr>
            <a:r>
              <a:rPr lang="en-US" sz="2700" dirty="0">
                <a:solidFill>
                  <a:srgbClr val="FF0000"/>
                </a:solidFill>
              </a:rPr>
              <a:t>Line List  </a:t>
            </a:r>
            <a:r>
              <a:rPr lang="en-US" dirty="0"/>
              <a:t>State-specific</a:t>
            </a:r>
            <a:r>
              <a:rPr lang="en-US" dirty="0">
                <a:solidFill>
                  <a:srgbClr val="005DAB"/>
                </a:solidFill>
              </a:rPr>
              <a:t> </a:t>
            </a:r>
            <a:r>
              <a:rPr lang="en-US" dirty="0">
                <a:solidFill>
                  <a:srgbClr val="FF0000"/>
                </a:solidFill>
              </a:rPr>
              <a:t>‘case-level line list’ </a:t>
            </a:r>
            <a:r>
              <a:rPr lang="en-US" dirty="0"/>
              <a:t>for non-STD data by disease (includes original NBS &amp; </a:t>
            </a:r>
          </a:p>
          <a:p>
            <a:pPr marL="0" indent="0">
              <a:buNone/>
            </a:pPr>
            <a:r>
              <a:rPr lang="en-US" dirty="0"/>
              <a:t>	HL7 case ids)  </a:t>
            </a:r>
            <a:endParaRPr lang="en-US" sz="2670" dirty="0"/>
          </a:p>
          <a:p>
            <a:pPr marL="0" indent="0">
              <a:lnSpc>
                <a:spcPct val="170000"/>
              </a:lnSpc>
              <a:buNone/>
            </a:pPr>
            <a:r>
              <a:rPr lang="en-US" b="1" dirty="0"/>
              <a:t>Note: </a:t>
            </a:r>
            <a:r>
              <a:rPr lang="en-US" dirty="0"/>
              <a:t>Tables 1-11 will also be sent in an Excel format  </a:t>
            </a:r>
          </a:p>
          <a:p>
            <a:endParaRPr lang="en-US"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208DCEA7-15C1-4DAB-A13D-CC93D4068199}"/>
              </a:ext>
            </a:extLst>
          </p:cNvPr>
          <p:cNvSpPr>
            <a:spLocks noGrp="1"/>
          </p:cNvSpPr>
          <p:nvPr>
            <p:ph type="sldNum" sz="quarter" idx="11"/>
          </p:nvPr>
        </p:nvSpPr>
        <p:spPr/>
        <p:txBody>
          <a:bodyPr/>
          <a:lstStyle/>
          <a:p>
            <a:fld id="{B1808B90-C856-4DD9-AE7E-B04D6EB9DAE8}" type="slidenum">
              <a:rPr lang="en-US" smtClean="0"/>
              <a:pPr/>
              <a:t>22</a:t>
            </a:fld>
            <a:endParaRPr lang="en-US" dirty="0"/>
          </a:p>
        </p:txBody>
      </p:sp>
    </p:spTree>
    <p:extLst>
      <p:ext uri="{BB962C8B-B14F-4D97-AF65-F5344CB8AC3E}">
        <p14:creationId xmlns:p14="http://schemas.microsoft.com/office/powerpoint/2010/main" val="41361475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21041"/>
          </a:xfrm>
        </p:spPr>
        <p:txBody>
          <a:bodyPr>
            <a:normAutofit fontScale="90000"/>
          </a:bodyPr>
          <a:lstStyle/>
          <a:p>
            <a:pPr lvl="0">
              <a:lnSpc>
                <a:spcPct val="1000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400" dirty="0">
                <a:ea typeface="Times New Roman" panose="02020603050405020304" pitchFamily="18" charset="0"/>
                <a:cs typeface="Times New Roman" panose="02020603050405020304" pitchFamily="18" charset="0"/>
              </a:rPr>
              <a:t>TABLE 8: STATE-SPECIFIC CASE COUNT BY </a:t>
            </a:r>
            <a:r>
              <a:rPr lang="en-US" altLang="en-US" sz="2400" dirty="0">
                <a:solidFill>
                  <a:srgbClr val="FF0000"/>
                </a:solidFill>
                <a:ea typeface="Times New Roman" panose="02020603050405020304" pitchFamily="18" charset="0"/>
                <a:cs typeface="Times New Roman" panose="02020603050405020304" pitchFamily="18" charset="0"/>
              </a:rPr>
              <a:t>REPORTING COUNTY </a:t>
            </a:r>
            <a:r>
              <a:rPr lang="en-US" altLang="en-US" sz="2400" dirty="0">
                <a:ea typeface="Times New Roman" panose="02020603050405020304" pitchFamily="18" charset="0"/>
                <a:cs typeface="Times New Roman" panose="02020603050405020304" pitchFamily="18" charset="0"/>
              </a:rPr>
              <a:t>AND DISEASE</a:t>
            </a:r>
            <a:br>
              <a:rPr lang="en-US" altLang="en-US" sz="2400" dirty="0">
                <a:ea typeface="Times New Roman" panose="02020603050405020304" pitchFamily="18" charset="0"/>
                <a:cs typeface="Times New Roman" panose="02020603050405020304" pitchFamily="18" charset="0"/>
              </a:rPr>
            </a:br>
            <a:r>
              <a:rPr lang="en-US" altLang="en-US" sz="2400" dirty="0">
                <a:ea typeface="Times New Roman" panose="02020603050405020304" pitchFamily="18" charset="0"/>
                <a:cs typeface="Times New Roman" panose="02020603050405020304" pitchFamily="18" charset="0"/>
              </a:rPr>
              <a:t>TABLE 9: STATE-SPECIFIC CASE COUNT BY </a:t>
            </a:r>
            <a:r>
              <a:rPr lang="en-US" altLang="en-US" sz="2400" dirty="0">
                <a:solidFill>
                  <a:srgbClr val="FF0000"/>
                </a:solidFill>
                <a:ea typeface="Times New Roman" panose="02020603050405020304" pitchFamily="18" charset="0"/>
                <a:cs typeface="Times New Roman" panose="02020603050405020304" pitchFamily="18" charset="0"/>
              </a:rPr>
              <a:t>COUNTY OF RESIDENCE </a:t>
            </a:r>
            <a:r>
              <a:rPr lang="en-US" altLang="en-US" sz="2400" dirty="0">
                <a:ea typeface="Times New Roman" panose="02020603050405020304" pitchFamily="18" charset="0"/>
                <a:cs typeface="Times New Roman" panose="02020603050405020304" pitchFamily="18" charset="0"/>
              </a:rPr>
              <a:t>AND DISEASE</a:t>
            </a:r>
            <a:endParaRPr lang="en-US" altLang="en-US" sz="2400" b="0" dirty="0"/>
          </a:p>
        </p:txBody>
      </p:sp>
      <p:sp>
        <p:nvSpPr>
          <p:cNvPr id="5" name="Rectangle 1"/>
          <p:cNvSpPr>
            <a:spLocks noGrp="1" noChangeArrowheads="1"/>
          </p:cNvSpPr>
          <p:nvPr>
            <p:ph type="body" sz="quarter" idx="10"/>
          </p:nvPr>
        </p:nvSpPr>
        <p:spPr bwMode="auto">
          <a:xfrm>
            <a:off x="609600" y="3511349"/>
            <a:ext cx="1011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Table containing the state specific case count by Reporting County and Disease. This is based on the County Name, County Unknown, Arkansas, Ashley, Baxter, Benton, Boone, as shown in the screen shot and so on. " title="Table 8: State Specific Case Count "/>
          <p:cNvPicPr>
            <a:picLocks noChangeAspect="1"/>
          </p:cNvPicPr>
          <p:nvPr/>
        </p:nvPicPr>
        <p:blipFill>
          <a:blip r:embed="rId3"/>
          <a:stretch>
            <a:fillRect/>
          </a:stretch>
        </p:blipFill>
        <p:spPr>
          <a:xfrm>
            <a:off x="351790" y="1195144"/>
            <a:ext cx="11468100" cy="4632410"/>
          </a:xfrm>
          <a:prstGeom prst="rect">
            <a:avLst/>
          </a:prstGeom>
        </p:spPr>
      </p:pic>
      <p:sp>
        <p:nvSpPr>
          <p:cNvPr id="3" name="Slide Number Placeholder 2">
            <a:extLst>
              <a:ext uri="{FF2B5EF4-FFF2-40B4-BE49-F238E27FC236}">
                <a16:creationId xmlns:a16="http://schemas.microsoft.com/office/drawing/2014/main" id="{B858689A-C5BC-448C-8B13-01414C00B2B7}"/>
              </a:ext>
            </a:extLst>
          </p:cNvPr>
          <p:cNvSpPr>
            <a:spLocks noGrp="1"/>
          </p:cNvSpPr>
          <p:nvPr>
            <p:ph type="sldNum" sz="quarter" idx="11"/>
          </p:nvPr>
        </p:nvSpPr>
        <p:spPr/>
        <p:txBody>
          <a:bodyPr/>
          <a:lstStyle/>
          <a:p>
            <a:fld id="{B1808B90-C856-4DD9-AE7E-B04D6EB9DAE8}" type="slidenum">
              <a:rPr lang="en-US" smtClean="0"/>
              <a:pPr/>
              <a:t>23</a:t>
            </a:fld>
            <a:endParaRPr lang="en-US" dirty="0"/>
          </a:p>
        </p:txBody>
      </p:sp>
      <p:sp>
        <p:nvSpPr>
          <p:cNvPr id="7" name="Text Placeholder 2">
            <a:extLst>
              <a:ext uri="{FF2B5EF4-FFF2-40B4-BE49-F238E27FC236}">
                <a16:creationId xmlns:a16="http://schemas.microsoft.com/office/drawing/2014/main" id="{03898E37-D644-4BBA-8630-09CF3C988646}"/>
              </a:ext>
            </a:extLst>
          </p:cNvPr>
          <p:cNvSpPr txBox="1">
            <a:spLocks/>
          </p:cNvSpPr>
          <p:nvPr/>
        </p:nvSpPr>
        <p:spPr bwMode="auto">
          <a:xfrm>
            <a:off x="609600" y="5581325"/>
            <a:ext cx="10972800" cy="89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panose="05000000000000000000" pitchFamily="2" charset="2"/>
              <a:buNone/>
            </a:pPr>
            <a:endParaRPr lang="en-US" b="1" dirty="0"/>
          </a:p>
          <a:p>
            <a:pPr marL="0" indent="0" algn="ctr">
              <a:buFont typeface="Wingdings" panose="05000000000000000000" pitchFamily="2" charset="2"/>
              <a:buNone/>
            </a:pPr>
            <a:r>
              <a:rPr lang="en-US" sz="2400" b="1" dirty="0">
                <a:solidFill>
                  <a:srgbClr val="00B050"/>
                </a:solidFill>
              </a:rPr>
              <a:t>CDC programs use the county data for analysis.</a:t>
            </a:r>
          </a:p>
        </p:txBody>
      </p:sp>
    </p:spTree>
    <p:extLst>
      <p:ext uri="{BB962C8B-B14F-4D97-AF65-F5344CB8AC3E}">
        <p14:creationId xmlns:p14="http://schemas.microsoft.com/office/powerpoint/2010/main" val="9052369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0721"/>
          </a:xfrm>
        </p:spPr>
        <p:txBody>
          <a:bodyPr>
            <a:normAutofit/>
          </a:bodyPr>
          <a:lstStyle/>
          <a:p>
            <a:pPr lvl="0">
              <a:lnSpc>
                <a:spcPct val="1000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400" dirty="0">
                <a:ea typeface="Times New Roman" panose="02020603050405020304" pitchFamily="18" charset="0"/>
                <a:cs typeface="Times New Roman" panose="02020603050405020304" pitchFamily="18" charset="0"/>
              </a:rPr>
              <a:t>TABLE 12: STATE-SPECIFIC CASE COUNT BY DISEASE AND </a:t>
            </a:r>
            <a:r>
              <a:rPr lang="en-US" altLang="en-US" sz="2400" dirty="0">
                <a:solidFill>
                  <a:srgbClr val="FF0000"/>
                </a:solidFill>
                <a:ea typeface="Times New Roman" panose="02020603050405020304" pitchFamily="18" charset="0"/>
                <a:cs typeface="Times New Roman" panose="02020603050405020304" pitchFamily="18" charset="0"/>
              </a:rPr>
              <a:t>REPORTING EXCEPTION</a:t>
            </a:r>
            <a:endParaRPr lang="en-US" altLang="en-US" sz="2400" b="0" dirty="0"/>
          </a:p>
        </p:txBody>
      </p:sp>
      <p:sp>
        <p:nvSpPr>
          <p:cNvPr id="5" name="Rectangle 1"/>
          <p:cNvSpPr>
            <a:spLocks noGrp="1" noChangeArrowheads="1"/>
          </p:cNvSpPr>
          <p:nvPr>
            <p:ph type="body" sz="quarter" idx="10"/>
          </p:nvPr>
        </p:nvSpPr>
        <p:spPr bwMode="auto">
          <a:xfrm>
            <a:off x="609600" y="3511349"/>
            <a:ext cx="1011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Example Table 12, consisting of State-Specific Case Count by Disease and particularly Reporting Exception.  Please note information on notifiable conditions that are not reportable or do not have data available for the jurisdiction. ">
            <a:extLst>
              <a:ext uri="{FF2B5EF4-FFF2-40B4-BE49-F238E27FC236}">
                <a16:creationId xmlns:a16="http://schemas.microsoft.com/office/drawing/2014/main" id="{BDF88713-9DFF-4F5F-827F-97B4D1CC8D16}"/>
              </a:ext>
            </a:extLst>
          </p:cNvPr>
          <p:cNvPicPr>
            <a:picLocks noChangeAspect="1"/>
          </p:cNvPicPr>
          <p:nvPr/>
        </p:nvPicPr>
        <p:blipFill>
          <a:blip r:embed="rId4"/>
          <a:stretch>
            <a:fillRect/>
          </a:stretch>
        </p:blipFill>
        <p:spPr>
          <a:xfrm>
            <a:off x="1158240" y="1621210"/>
            <a:ext cx="9650804" cy="3273836"/>
          </a:xfrm>
          <a:prstGeom prst="rect">
            <a:avLst/>
          </a:prstGeom>
        </p:spPr>
      </p:pic>
      <p:sp>
        <p:nvSpPr>
          <p:cNvPr id="7" name="Text Placeholder 2">
            <a:extLst>
              <a:ext uri="{FF2B5EF4-FFF2-40B4-BE49-F238E27FC236}">
                <a16:creationId xmlns:a16="http://schemas.microsoft.com/office/drawing/2014/main" id="{E704833C-3FCD-4370-99FF-F72ACEF3DDD0}"/>
              </a:ext>
            </a:extLst>
          </p:cNvPr>
          <p:cNvSpPr txBox="1">
            <a:spLocks/>
          </p:cNvSpPr>
          <p:nvPr/>
        </p:nvSpPr>
        <p:spPr>
          <a:xfrm>
            <a:off x="1132840" y="5309926"/>
            <a:ext cx="9926320" cy="711200"/>
          </a:xfrm>
          <a:prstGeom prst="rect">
            <a:avLst/>
          </a:prstGeom>
        </p:spPr>
        <p:txBody>
          <a:bodyPr vert="horz" lIns="91440" tIns="45720" rIns="91440" bIns="45720" rtlCol="0">
            <a:noAutofit/>
          </a:bodyPr>
          <a:lstStyle>
            <a:lvl1pPr marL="457189" indent="-457189" algn="l" defTabSz="914400" rtl="0" eaLnBrk="1" latinLnBrk="0" hangingPunct="1">
              <a:lnSpc>
                <a:spcPct val="90000"/>
              </a:lnSpc>
              <a:spcBef>
                <a:spcPts val="1000"/>
              </a:spcBef>
              <a:buClr>
                <a:srgbClr val="0088B7"/>
              </a:buClr>
              <a:buFont typeface="Wingdings" panose="05000000000000000000" pitchFamily="2" charset="2"/>
              <a:buChar char="§"/>
              <a:defRPr sz="2667"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3D6C2A"/>
              </a:buClr>
              <a:buFont typeface="Arial" panose="020B0604020202020204" pitchFamily="34" charset="0"/>
              <a:buChar char="•"/>
              <a:defRPr sz="2667"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7A003C"/>
              </a:buClr>
              <a:buFont typeface="Arial" panose="020B0604020202020204" pitchFamily="34" charset="0"/>
              <a:buChar char="•"/>
              <a:defRPr sz="2667"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88B7"/>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Information on notifiable conditions that are not reportable or </a:t>
            </a:r>
          </a:p>
          <a:p>
            <a:pPr marL="0" marR="0" lvl="0" indent="0" algn="ctr" defTabSz="914400" rtl="0" eaLnBrk="1" fontAlgn="auto" latinLnBrk="0" hangingPunct="1">
              <a:lnSpc>
                <a:spcPct val="90000"/>
              </a:lnSpc>
              <a:spcBef>
                <a:spcPts val="600"/>
              </a:spcBef>
              <a:spcAft>
                <a:spcPts val="0"/>
              </a:spcAft>
              <a:buClr>
                <a:srgbClr val="0088B7"/>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do not have data available for the jurisdiction. </a:t>
            </a:r>
            <a:r>
              <a:rPr kumimoji="0" lang="en-US" sz="2400" b="0" i="0" u="none" strike="noStrike" kern="1200" cap="none" spc="0" normalizeH="0" baseline="0" noProof="0" dirty="0">
                <a:ln>
                  <a:noFill/>
                </a:ln>
                <a:solidFill>
                  <a:srgbClr val="0000A0"/>
                </a:solidFill>
                <a:effectLst/>
                <a:uLnTx/>
                <a:uFillTx/>
                <a:latin typeface="Calibri" panose="020F0502020204030204"/>
                <a:ea typeface="+mn-ea"/>
                <a:cs typeface="Times New Roman" panose="02020603050405020304" pitchFamily="18" charset="0"/>
              </a:rPr>
              <a:t> </a:t>
            </a:r>
            <a:endPar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3DFDB75-AA45-4DF0-82B0-0E5155B54DD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19923688"/>
      </p:ext>
    </p:extLst>
  </p:cSld>
  <p:clrMapOvr>
    <a:overrideClrMapping bg1="lt1" tx1="dk1" bg2="lt2" tx2="dk2" accent1="accent1" accent2="accent2" accent3="accent3" accent4="accent4" accent5="accent5" accent6="accent6" hlink="hlink" folHlink="folHlink"/>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0721"/>
          </a:xfrm>
        </p:spPr>
        <p:txBody>
          <a:bodyPr>
            <a:normAutofit/>
          </a:bodyPr>
          <a:lstStyle/>
          <a:p>
            <a:pPr lvl="0">
              <a:lnSpc>
                <a:spcPct val="100000"/>
              </a:lnSpc>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altLang="en-US" sz="2400" dirty="0">
                <a:ea typeface="Times New Roman" panose="02020603050405020304" pitchFamily="18" charset="0"/>
                <a:cs typeface="Times New Roman" panose="02020603050405020304" pitchFamily="18" charset="0"/>
              </a:rPr>
              <a:t>TABLE 13: STATE-SPECIFIC CASE COUNT FOR </a:t>
            </a:r>
            <a:r>
              <a:rPr lang="en-US" altLang="en-US" sz="2400" dirty="0">
                <a:solidFill>
                  <a:srgbClr val="FF0000"/>
                </a:solidFill>
                <a:ea typeface="Times New Roman" panose="02020603050405020304" pitchFamily="18" charset="0"/>
                <a:cs typeface="Times New Roman" panose="02020603050405020304" pitchFamily="18" charset="0"/>
              </a:rPr>
              <a:t>RETIRED EVENT </a:t>
            </a:r>
            <a:r>
              <a:rPr lang="en-US" altLang="en-US" sz="2400" dirty="0">
                <a:ea typeface="Times New Roman" panose="02020603050405020304" pitchFamily="18" charset="0"/>
                <a:cs typeface="Times New Roman" panose="02020603050405020304" pitchFamily="18" charset="0"/>
              </a:rPr>
              <a:t>CODES BY DISEASE</a:t>
            </a:r>
            <a:endParaRPr lang="en-US" altLang="en-US" sz="2400" b="0" dirty="0"/>
          </a:p>
        </p:txBody>
      </p:sp>
      <p:sp>
        <p:nvSpPr>
          <p:cNvPr id="5" name="Rectangle 1"/>
          <p:cNvSpPr>
            <a:spLocks noGrp="1" noChangeArrowheads="1"/>
          </p:cNvSpPr>
          <p:nvPr>
            <p:ph type="body" sz="quarter" idx="10"/>
          </p:nvPr>
        </p:nvSpPr>
        <p:spPr bwMode="auto">
          <a:xfrm>
            <a:off x="609600" y="3511349"/>
            <a:ext cx="1011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Placeholder 2">
            <a:extLst>
              <a:ext uri="{FF2B5EF4-FFF2-40B4-BE49-F238E27FC236}">
                <a16:creationId xmlns:a16="http://schemas.microsoft.com/office/drawing/2014/main" id="{A047F58D-B54B-45C9-8160-13840E82D400}"/>
              </a:ext>
            </a:extLst>
          </p:cNvPr>
          <p:cNvSpPr txBox="1">
            <a:spLocks/>
          </p:cNvSpPr>
          <p:nvPr/>
        </p:nvSpPr>
        <p:spPr bwMode="auto">
          <a:xfrm>
            <a:off x="609600" y="3772959"/>
            <a:ext cx="10972800" cy="89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Wingdings" panose="05000000000000000000" pitchFamily="2" charset="2"/>
              <a:buNone/>
            </a:pPr>
            <a:endParaRPr lang="en-US" b="1" dirty="0"/>
          </a:p>
          <a:p>
            <a:pPr marL="0" indent="0" algn="ctr">
              <a:buFont typeface="Wingdings" panose="05000000000000000000" pitchFamily="2" charset="2"/>
              <a:buNone/>
            </a:pPr>
            <a:r>
              <a:rPr lang="en-US" sz="2400" b="1" dirty="0">
                <a:solidFill>
                  <a:srgbClr val="00B050"/>
                </a:solidFill>
              </a:rPr>
              <a:t>Please update your system to use 2019 event codes for 2019 data.</a:t>
            </a:r>
          </a:p>
        </p:txBody>
      </p:sp>
      <p:sp>
        <p:nvSpPr>
          <p:cNvPr id="3" name="Slide Number Placeholder 2">
            <a:extLst>
              <a:ext uri="{FF2B5EF4-FFF2-40B4-BE49-F238E27FC236}">
                <a16:creationId xmlns:a16="http://schemas.microsoft.com/office/drawing/2014/main" id="{458C56A4-45D5-449C-BEA3-0FD8A65C0CE5}"/>
              </a:ext>
            </a:extLst>
          </p:cNvPr>
          <p:cNvSpPr>
            <a:spLocks noGrp="1"/>
          </p:cNvSpPr>
          <p:nvPr>
            <p:ph type="sldNum" sz="quarter" idx="11"/>
          </p:nvPr>
        </p:nvSpPr>
        <p:spPr/>
        <p:txBody>
          <a:bodyPr/>
          <a:lstStyle/>
          <a:p>
            <a:fld id="{B1808B90-C856-4DD9-AE7E-B04D6EB9DAE8}" type="slidenum">
              <a:rPr lang="en-US" smtClean="0"/>
              <a:pPr/>
              <a:t>25</a:t>
            </a:fld>
            <a:endParaRPr lang="en-US" dirty="0"/>
          </a:p>
        </p:txBody>
      </p:sp>
      <p:graphicFrame>
        <p:nvGraphicFramePr>
          <p:cNvPr id="9" name="Table 8" descr="Table listing the disease, Salmonellosis, Streptococcus pneumoniae, non-drug resistant, less than 5 years; Streptococcus pneumoniae, &#10;drug-resistant, all age groups; Vibrio spp., non-toxigenic, other or unspecified; Vibrio parahaemolyticus; and Vibrio vulnificus along side the retired event code cases received, and the 2018 event. Please note, update your system to use 2018 event codes fror 2018 data. &#10;&#10;&#10;&#10;&#10;" title="Table !3: State Specific Case Count for Retired Event Codes By Disease">
            <a:extLst>
              <a:ext uri="{FF2B5EF4-FFF2-40B4-BE49-F238E27FC236}">
                <a16:creationId xmlns:a16="http://schemas.microsoft.com/office/drawing/2014/main" id="{8A1648BB-55EF-4D7E-88BF-03F57A81B88D}"/>
              </a:ext>
            </a:extLst>
          </p:cNvPr>
          <p:cNvGraphicFramePr>
            <a:graphicFrameLocks noGrp="1"/>
          </p:cNvGraphicFramePr>
          <p:nvPr>
            <p:extLst>
              <p:ext uri="{D42A27DB-BD31-4B8C-83A1-F6EECF244321}">
                <p14:modId xmlns:p14="http://schemas.microsoft.com/office/powerpoint/2010/main" val="216933067"/>
              </p:ext>
            </p:extLst>
          </p:nvPr>
        </p:nvGraphicFramePr>
        <p:xfrm>
          <a:off x="902834" y="1385059"/>
          <a:ext cx="10149563" cy="2312444"/>
        </p:xfrm>
        <a:graphic>
          <a:graphicData uri="http://schemas.openxmlformats.org/drawingml/2006/table">
            <a:tbl>
              <a:tblPr firstRow="1" firstCol="1" bandRow="1"/>
              <a:tblGrid>
                <a:gridCol w="3471269">
                  <a:extLst>
                    <a:ext uri="{9D8B030D-6E8A-4147-A177-3AD203B41FA5}">
                      <a16:colId xmlns:a16="http://schemas.microsoft.com/office/drawing/2014/main" val="2213593556"/>
                    </a:ext>
                  </a:extLst>
                </a:gridCol>
                <a:gridCol w="1603513">
                  <a:extLst>
                    <a:ext uri="{9D8B030D-6E8A-4147-A177-3AD203B41FA5}">
                      <a16:colId xmlns:a16="http://schemas.microsoft.com/office/drawing/2014/main" val="3475270329"/>
                    </a:ext>
                  </a:extLst>
                </a:gridCol>
                <a:gridCol w="1684908">
                  <a:extLst>
                    <a:ext uri="{9D8B030D-6E8A-4147-A177-3AD203B41FA5}">
                      <a16:colId xmlns:a16="http://schemas.microsoft.com/office/drawing/2014/main" val="3905517861"/>
                    </a:ext>
                  </a:extLst>
                </a:gridCol>
                <a:gridCol w="3389873">
                  <a:extLst>
                    <a:ext uri="{9D8B030D-6E8A-4147-A177-3AD203B41FA5}">
                      <a16:colId xmlns:a16="http://schemas.microsoft.com/office/drawing/2014/main" val="2458082486"/>
                    </a:ext>
                  </a:extLst>
                </a:gridCol>
              </a:tblGrid>
              <a:tr h="599848">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l">
                        <a:lnSpc>
                          <a:spcPct val="107000"/>
                        </a:lnSpc>
                        <a:spcBef>
                          <a:spcPts val="0"/>
                        </a:spcBef>
                        <a:spcAft>
                          <a:spcPts val="0"/>
                        </a:spcAft>
                      </a:pPr>
                      <a:r>
                        <a:rPr lang="en-US" sz="1500" dirty="0">
                          <a:solidFill>
                            <a:srgbClr val="002060"/>
                          </a:solidFill>
                          <a:effectLst/>
                        </a:rPr>
                        <a:t>DISEASE</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lnSpc>
                          <a:spcPct val="107000"/>
                        </a:lnSpc>
                        <a:spcBef>
                          <a:spcPts val="0"/>
                        </a:spcBef>
                        <a:spcAft>
                          <a:spcPts val="0"/>
                        </a:spcAft>
                      </a:pPr>
                      <a:r>
                        <a:rPr lang="en-US" sz="1500" dirty="0">
                          <a:solidFill>
                            <a:srgbClr val="002060"/>
                          </a:solidFill>
                          <a:effectLst/>
                        </a:rPr>
                        <a:t>RETIRED</a:t>
                      </a:r>
                      <a:r>
                        <a:rPr lang="en-US" sz="1500" baseline="0" dirty="0">
                          <a:solidFill>
                            <a:srgbClr val="002060"/>
                          </a:solidFill>
                          <a:effectLst/>
                        </a:rPr>
                        <a:t> </a:t>
                      </a:r>
                      <a:r>
                        <a:rPr lang="en-US" sz="1500" dirty="0">
                          <a:solidFill>
                            <a:srgbClr val="002060"/>
                          </a:solidFill>
                          <a:effectLst/>
                        </a:rPr>
                        <a:t>EVENT</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lnSpc>
                          <a:spcPct val="107000"/>
                        </a:lnSpc>
                        <a:spcBef>
                          <a:spcPts val="0"/>
                        </a:spcBef>
                        <a:spcAft>
                          <a:spcPts val="0"/>
                        </a:spcAft>
                      </a:pPr>
                      <a:r>
                        <a:rPr lang="en-US" sz="1500" dirty="0">
                          <a:solidFill>
                            <a:srgbClr val="002060"/>
                          </a:solidFill>
                          <a:effectLst/>
                        </a:rPr>
                        <a:t>CASES</a:t>
                      </a:r>
                      <a:r>
                        <a:rPr lang="en-US" sz="1500" baseline="0" dirty="0">
                          <a:solidFill>
                            <a:srgbClr val="002060"/>
                          </a:solidFill>
                          <a:effectLst/>
                        </a:rPr>
                        <a:t> </a:t>
                      </a:r>
                      <a:r>
                        <a:rPr lang="en-US" sz="1500" dirty="0">
                          <a:solidFill>
                            <a:srgbClr val="002060"/>
                          </a:solidFill>
                          <a:effectLst/>
                        </a:rPr>
                        <a:t>REC’D</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lnSpc>
                          <a:spcPct val="107000"/>
                        </a:lnSpc>
                        <a:spcBef>
                          <a:spcPts val="0"/>
                        </a:spcBef>
                        <a:spcAft>
                          <a:spcPts val="0"/>
                        </a:spcAft>
                      </a:pPr>
                      <a:r>
                        <a:rPr lang="en-US" sz="1500" dirty="0">
                          <a:solidFill>
                            <a:srgbClr val="002060"/>
                          </a:solidFill>
                          <a:effectLst/>
                        </a:rPr>
                        <a:t>2019 EVENT</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val="3577095120"/>
                  </a:ext>
                </a:extLst>
              </a:tr>
              <a:tr h="337297">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nSpc>
                          <a:spcPct val="107000"/>
                        </a:lnSpc>
                        <a:spcBef>
                          <a:spcPts val="0"/>
                        </a:spcBef>
                        <a:spcAft>
                          <a:spcPts val="0"/>
                        </a:spcAft>
                      </a:pPr>
                      <a:r>
                        <a:rPr lang="en-US" sz="1500" dirty="0">
                          <a:solidFill>
                            <a:srgbClr val="002060"/>
                          </a:solidFill>
                          <a:effectLst/>
                        </a:rPr>
                        <a:t>Streptococcal, disease, inv. Group A</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65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lnSpc>
                          <a:spcPct val="107000"/>
                        </a:lnSpc>
                        <a:spcBef>
                          <a:spcPts val="0"/>
                        </a:spcBef>
                        <a:spcAft>
                          <a:spcPts val="0"/>
                        </a:spcAft>
                      </a:pPr>
                      <a:r>
                        <a:rPr lang="en-US" sz="1600" b="0" i="0" kern="1200" dirty="0">
                          <a:solidFill>
                            <a:srgbClr val="00213D"/>
                          </a:solidFill>
                          <a:effectLst/>
                          <a:latin typeface="+mn-lt"/>
                          <a:ea typeface="+mn-ea"/>
                          <a:cs typeface="+mn-cs"/>
                        </a:rPr>
                        <a:t>11710</a:t>
                      </a:r>
                      <a:endParaRPr lang="en-US" sz="14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lnSpc>
                          <a:spcPct val="107000"/>
                        </a:lnSpc>
                        <a:spcBef>
                          <a:spcPts val="0"/>
                        </a:spcBef>
                        <a:spcAft>
                          <a:spcPts val="0"/>
                        </a:spcAft>
                      </a:pPr>
                      <a:r>
                        <a:rPr lang="en-US" sz="15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980</a:t>
                      </a:r>
                    </a:p>
                  </a:txBody>
                  <a:tcPr marL="66675" marR="66675" marT="66675" marB="6667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lnSpc>
                          <a:spcPct val="107000"/>
                        </a:lnSpc>
                        <a:spcBef>
                          <a:spcPts val="0"/>
                        </a:spcBef>
                        <a:spcAft>
                          <a:spcPts val="0"/>
                        </a:spcAft>
                      </a:pPr>
                      <a:r>
                        <a:rPr lang="en-US" sz="15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This condition is not nationally notifiable, but is part of the Active Bacterial Core Surveillance (ABCs) activity</a:t>
                      </a:r>
                    </a:p>
                  </a:txBody>
                  <a:tcPr marL="66675" marR="66675" marT="66675" marB="6667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672840524"/>
                  </a:ext>
                </a:extLst>
              </a:tr>
              <a:tr h="53790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dirty="0">
                          <a:solidFill>
                            <a:srgbClr val="002060"/>
                          </a:solidFill>
                          <a:effectLst/>
                        </a:rPr>
                        <a:t>Streptococcal, disease, inv. Group B </a:t>
                      </a: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lnSpc>
                          <a:spcPct val="107000"/>
                        </a:lnSpc>
                        <a:spcBef>
                          <a:spcPts val="0"/>
                        </a:spcBef>
                        <a:spcAft>
                          <a:spcPts val="0"/>
                        </a:spcAft>
                      </a:pPr>
                      <a:r>
                        <a:rPr lang="en-US" sz="1500" dirty="0">
                          <a:solidFill>
                            <a:srgbClr val="00213D"/>
                          </a:solidFill>
                          <a:effectLst/>
                        </a:rPr>
                        <a:t>11715</a:t>
                      </a:r>
                      <a:endParaRPr lang="en-US" sz="15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lnSpc>
                          <a:spcPct val="107000"/>
                        </a:lnSpc>
                        <a:spcBef>
                          <a:spcPts val="0"/>
                        </a:spcBef>
                        <a:spcAft>
                          <a:spcPts val="0"/>
                        </a:spcAft>
                      </a:pPr>
                      <a:r>
                        <a:rPr lang="en-US" sz="15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2,034</a:t>
                      </a:r>
                    </a:p>
                  </a:txBody>
                  <a:tcPr marL="66675" marR="66675" marT="66675" marB="6667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lnSpc>
                          <a:spcPct val="107000"/>
                        </a:lnSpc>
                        <a:spcBef>
                          <a:spcPts val="0"/>
                        </a:spcBef>
                        <a:spcAft>
                          <a:spcPts val="0"/>
                        </a:spcAft>
                      </a:pPr>
                      <a:r>
                        <a:rPr lang="en-US" sz="1500" dirty="0">
                          <a:solidFill>
                            <a:srgbClr val="00213D"/>
                          </a:solidFill>
                          <a:effectLst/>
                          <a:latin typeface="Calibri" panose="020F0502020204030204" pitchFamily="34" charset="0"/>
                          <a:ea typeface="Calibri" panose="020F0502020204030204" pitchFamily="34" charset="0"/>
                          <a:cs typeface="Times New Roman" panose="02020603050405020304" pitchFamily="18" charset="0"/>
                        </a:rPr>
                        <a:t>This condition is not nationally notifiable, but is part of the Active Bacterial Core Surveillance (ABCs) activity</a:t>
                      </a:r>
                    </a:p>
                  </a:txBody>
                  <a:tcPr marL="66675" marR="66675" marT="66675" marB="6667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557676609"/>
                  </a:ext>
                </a:extLst>
              </a:tr>
            </a:tbl>
          </a:graphicData>
        </a:graphic>
      </p:graphicFrame>
    </p:spTree>
    <p:extLst>
      <p:ext uri="{BB962C8B-B14F-4D97-AF65-F5344CB8AC3E}">
        <p14:creationId xmlns:p14="http://schemas.microsoft.com/office/powerpoint/2010/main" val="2208690841"/>
      </p:ext>
    </p:extLst>
  </p:cSld>
  <p:clrMapOvr>
    <a:overrideClrMapping bg1="lt1" tx1="dk1" bg2="lt2" tx2="dk2" accent1="accent1" accent2="accent2" accent3="accent3" accent4="accent4" accent5="accent5" accent6="accent6" hlink="hlink" folHlink="folHlink"/>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600" dirty="0"/>
              <a:t>What States Should Know</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966987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Reconciliation Tips</a:t>
            </a:r>
          </a:p>
        </p:txBody>
      </p:sp>
      <p:sp>
        <p:nvSpPr>
          <p:cNvPr id="5" name="Content Placeholder 2" descr="A list of Data Reconciliation Tips, including starting the reconciliation process early, designating an assigned point person, notifying your NNDSS Data Operations Team representative. Also known as DOT. In addition, check to make sure your PHINMS digital certificate is up to date. If there are any questions pertaining the certificate, please do not hesitate to contact the PHIN Help Desk at PHINTech@cdc.gov. Just a friendly reminder, you may request a detailed line list at any time. "/>
          <p:cNvSpPr txBox="1">
            <a:spLocks/>
          </p:cNvSpPr>
          <p:nvPr/>
        </p:nvSpPr>
        <p:spPr bwMode="auto">
          <a:xfrm>
            <a:off x="609600" y="1145875"/>
            <a:ext cx="10475167" cy="52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endParaRPr lang="en-US" sz="2670" dirty="0">
              <a:solidFill>
                <a:srgbClr val="5F5F5F"/>
              </a:solidFill>
              <a:latin typeface="Calibri" panose="020F0502020204030204"/>
            </a:endParaRPr>
          </a:p>
          <a:p>
            <a:pPr marL="457189" marR="0" lvl="0" indent="-457189"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A65A696B-D007-4C09-BB3A-9AFDE048BDE8}"/>
              </a:ext>
            </a:extLst>
          </p:cNvPr>
          <p:cNvSpPr txBox="1"/>
          <p:nvPr/>
        </p:nvSpPr>
        <p:spPr>
          <a:xfrm>
            <a:off x="299418" y="649358"/>
            <a:ext cx="11212976" cy="6255559"/>
          </a:xfrm>
          <a:prstGeom prst="rect">
            <a:avLst/>
          </a:prstGeom>
          <a:noFill/>
        </p:spPr>
        <p:txBody>
          <a:bodyPr wrap="square" rtlCol="0">
            <a:spAutoFit/>
          </a:bodyPr>
          <a:lstStyle/>
          <a:p>
            <a:pPr marL="914400" lvl="1" indent="-457200">
              <a:buClr>
                <a:srgbClr val="3D6C2A"/>
              </a:buClr>
              <a:buFont typeface="Calibri" panose="020F0502020204030204" pitchFamily="34" charset="0"/>
              <a:buChar char="–"/>
              <a:defRPr/>
            </a:pPr>
            <a:endParaRPr lang="en-US" sz="2670" dirty="0">
              <a:solidFill>
                <a:srgbClr val="00213D"/>
              </a:solidFill>
              <a:latin typeface="Calibri" panose="020F0502020204030204"/>
            </a:endParaRPr>
          </a:p>
          <a:p>
            <a:pPr marL="914400" lvl="1" indent="-457200">
              <a:buFont typeface="Arial" panose="020B0604020202020204" pitchFamily="34" charset="0"/>
              <a:buChar char="•"/>
              <a:defRPr/>
            </a:pPr>
            <a:r>
              <a:rPr lang="en-US" sz="2670" dirty="0">
                <a:solidFill>
                  <a:srgbClr val="00213D"/>
                </a:solidFill>
                <a:latin typeface="Calibri" panose="020F0502020204030204"/>
              </a:rPr>
              <a:t>Start the process early </a:t>
            </a:r>
            <a:r>
              <a:rPr lang="en-US" sz="2670" dirty="0">
                <a:solidFill>
                  <a:srgbClr val="00213D"/>
                </a:solidFill>
                <a:latin typeface="Calibri" panose="020F0502020204030204"/>
                <a:sym typeface="Wingdings" panose="05000000000000000000" pitchFamily="2" charset="2"/>
              </a:rPr>
              <a:t>. </a:t>
            </a:r>
          </a:p>
          <a:p>
            <a:pPr lvl="1">
              <a:defRPr/>
            </a:pPr>
            <a:endParaRPr lang="en-US" sz="2670" dirty="0">
              <a:solidFill>
                <a:srgbClr val="00213D"/>
              </a:solidFill>
              <a:latin typeface="Calibri" panose="020F0502020204030204"/>
            </a:endParaRPr>
          </a:p>
          <a:p>
            <a:pPr marL="914400" lvl="1" indent="-457200">
              <a:buFont typeface="Arial" panose="020B0604020202020204" pitchFamily="34" charset="0"/>
              <a:buChar char="•"/>
              <a:defRPr/>
            </a:pPr>
            <a:r>
              <a:rPr lang="en-US" sz="2670" dirty="0">
                <a:solidFill>
                  <a:srgbClr val="00213D"/>
                </a:solidFill>
                <a:latin typeface="Calibri" panose="020F0502020204030204"/>
              </a:rPr>
              <a:t>Designate</a:t>
            </a: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rPr>
              <a:t> an assigned point person by March 17, 2020. </a:t>
            </a:r>
          </a:p>
          <a:p>
            <a:pPr lvl="1">
              <a:defRPr/>
            </a:pP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rPr>
              <a:t> </a:t>
            </a:r>
          </a:p>
          <a:p>
            <a:pPr marL="914400" lvl="1" indent="-457200">
              <a:buFont typeface="Arial" panose="020B0604020202020204" pitchFamily="34" charset="0"/>
              <a:buChar char="•"/>
              <a:defRPr/>
            </a:pP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rPr>
              <a:t>Notify </a:t>
            </a:r>
            <a:r>
              <a:rPr lang="en-US" sz="2670" dirty="0">
                <a:solidFill>
                  <a:srgbClr val="00213D"/>
                </a:solidFill>
                <a:latin typeface="Calibri" panose="020F0502020204030204"/>
              </a:rPr>
              <a:t>your </a:t>
            </a: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rPr>
              <a:t>NNDSS Data </a:t>
            </a:r>
            <a:r>
              <a:rPr lang="en-US" sz="2670" dirty="0">
                <a:solidFill>
                  <a:srgbClr val="00213D"/>
                </a:solidFill>
                <a:latin typeface="Calibri" panose="020F0502020204030204"/>
              </a:rPr>
              <a:t>O</a:t>
            </a: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rPr>
              <a:t>perations </a:t>
            </a:r>
            <a:r>
              <a:rPr lang="en-US" sz="2670" dirty="0">
                <a:solidFill>
                  <a:srgbClr val="00213D"/>
                </a:solidFill>
                <a:latin typeface="Calibri" panose="020F0502020204030204"/>
              </a:rPr>
              <a:t>T</a:t>
            </a: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rPr>
              <a:t>eam (DOT) representative:</a:t>
            </a:r>
          </a:p>
          <a:p>
            <a:pPr marL="1828800" lvl="3" indent="-457200">
              <a:buClr>
                <a:srgbClr val="3D6C2A"/>
              </a:buClr>
              <a:buFont typeface="Calibri" panose="020F0502020204030204" pitchFamily="34" charset="0"/>
              <a:buChar char="–"/>
              <a:defRPr/>
            </a:pPr>
            <a:r>
              <a:rPr lang="en-US" sz="2670" dirty="0">
                <a:solidFill>
                  <a:srgbClr val="00213D"/>
                </a:solidFill>
                <a:latin typeface="Calibri" panose="020F0502020204030204"/>
              </a:rPr>
              <a:t>Deborah Adams (</a:t>
            </a:r>
            <a:r>
              <a:rPr lang="en-US" sz="2670" dirty="0">
                <a:solidFill>
                  <a:srgbClr val="00213D"/>
                </a:solidFill>
                <a:latin typeface="Calibri" panose="020F0502020204030204"/>
                <a:hlinkClick r:id="rId3"/>
              </a:rPr>
              <a:t>daa2@cdc.gov</a:t>
            </a:r>
            <a:r>
              <a:rPr lang="en-US" sz="2670" dirty="0">
                <a:solidFill>
                  <a:srgbClr val="00213D"/>
                </a:solidFill>
                <a:latin typeface="Calibri" panose="020F0502020204030204"/>
              </a:rPr>
              <a:t>) </a:t>
            </a:r>
          </a:p>
          <a:p>
            <a:pPr marL="1828800" lvl="3" indent="-457200">
              <a:buClr>
                <a:srgbClr val="3D6C2A"/>
              </a:buClr>
              <a:buFont typeface="Calibri" panose="020F0502020204030204" pitchFamily="34" charset="0"/>
              <a:buChar char="–"/>
              <a:defRPr/>
            </a:pP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rPr>
              <a:t>Diana </a:t>
            </a:r>
            <a:r>
              <a:rPr lang="en-US" sz="2670" dirty="0">
                <a:solidFill>
                  <a:srgbClr val="00213D"/>
                </a:solidFill>
                <a:latin typeface="Calibri" panose="020F0502020204030204"/>
              </a:rPr>
              <a:t>Onweh (</a:t>
            </a:r>
            <a:r>
              <a:rPr lang="en-US" sz="2670" dirty="0">
                <a:solidFill>
                  <a:srgbClr val="00213D"/>
                </a:solidFill>
                <a:latin typeface="Calibri" panose="020F0502020204030204"/>
                <a:hlinkClick r:id="rId4"/>
              </a:rPr>
              <a:t>onw1@cdc.gov</a:t>
            </a:r>
            <a:r>
              <a:rPr lang="en-US" sz="2670" dirty="0">
                <a:solidFill>
                  <a:srgbClr val="00213D"/>
                </a:solidFill>
                <a:latin typeface="Calibri" panose="020F0502020204030204"/>
              </a:rPr>
              <a:t>) </a:t>
            </a:r>
          </a:p>
          <a:p>
            <a:pPr marL="1828800" lvl="3" indent="-457200">
              <a:buClr>
                <a:srgbClr val="3D6C2A"/>
              </a:buClr>
              <a:buFont typeface="Calibri" panose="020F0502020204030204" pitchFamily="34" charset="0"/>
              <a:buChar char="–"/>
              <a:defRPr/>
            </a:pPr>
            <a:r>
              <a:rPr lang="en-US" sz="2670" dirty="0">
                <a:solidFill>
                  <a:srgbClr val="00213D"/>
                </a:solidFill>
                <a:latin typeface="Calibri" panose="020F0502020204030204"/>
              </a:rPr>
              <a:t>Alan Schley (</a:t>
            </a:r>
            <a:r>
              <a:rPr lang="en-US" sz="2670" dirty="0">
                <a:solidFill>
                  <a:srgbClr val="00213D"/>
                </a:solidFill>
                <a:latin typeface="Calibri" panose="020F0502020204030204"/>
                <a:hlinkClick r:id="rId5"/>
              </a:rPr>
              <a:t>aso7@cdc.gov</a:t>
            </a:r>
            <a:r>
              <a:rPr lang="en-US" sz="2670" dirty="0">
                <a:solidFill>
                  <a:srgbClr val="00213D"/>
                </a:solidFill>
                <a:latin typeface="Calibri" panose="020F0502020204030204"/>
              </a:rPr>
              <a:t>) </a:t>
            </a:r>
          </a:p>
          <a:p>
            <a:pPr lvl="3">
              <a:buClr>
                <a:srgbClr val="3D6C2A"/>
              </a:buClr>
              <a:defRPr/>
            </a:pPr>
            <a:endPar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sym typeface="Wingdings" panose="05000000000000000000" pitchFamily="2" charset="2"/>
            </a:endParaRPr>
          </a:p>
          <a:p>
            <a:pPr marL="914400" lvl="1" indent="-457200">
              <a:buFont typeface="Arial" panose="020B0604020202020204" pitchFamily="34" charset="0"/>
              <a:buChar char="•"/>
              <a:defRPr/>
            </a:pP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sym typeface="Wingdings" panose="05000000000000000000" pitchFamily="2" charset="2"/>
              </a:rPr>
              <a:t>Check to make sure your PHINMS digital certificate is up to date</a:t>
            </a:r>
            <a:r>
              <a:rPr lang="en-US" sz="2670" dirty="0">
                <a:solidFill>
                  <a:srgbClr val="00213D"/>
                </a:solidFill>
                <a:latin typeface="Calibri" panose="020F0502020204030204"/>
                <a:sym typeface="Wingdings" panose="05000000000000000000" pitchFamily="2" charset="2"/>
              </a:rPr>
              <a:t>. For  questions, please contact the PHIN Help Desk at </a:t>
            </a:r>
            <a:r>
              <a:rPr lang="en-US" sz="2670" dirty="0">
                <a:solidFill>
                  <a:srgbClr val="00213D"/>
                </a:solidFill>
                <a:latin typeface="Calibri" panose="020F0502020204030204"/>
                <a:sym typeface="Wingdings" panose="05000000000000000000" pitchFamily="2" charset="2"/>
                <a:hlinkClick r:id="rId6"/>
              </a:rPr>
              <a:t>PHINTech@cdc.gov</a:t>
            </a:r>
            <a:r>
              <a:rPr lang="en-US" sz="2670" dirty="0">
                <a:solidFill>
                  <a:srgbClr val="00213D"/>
                </a:solidFill>
                <a:latin typeface="Calibri" panose="020F0502020204030204"/>
                <a:sym typeface="Wingdings" panose="05000000000000000000" pitchFamily="2" charset="2"/>
              </a:rPr>
              <a:t>. </a:t>
            </a:r>
            <a:endPar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sym typeface="Wingdings" panose="05000000000000000000" pitchFamily="2" charset="2"/>
            </a:endParaRPr>
          </a:p>
          <a:p>
            <a:pPr marR="0" lvl="0" algn="l" defTabSz="914400" rtl="0" eaLnBrk="1" fontAlgn="auto" latinLnBrk="0" hangingPunct="1">
              <a:lnSpc>
                <a:spcPct val="100000"/>
              </a:lnSpc>
              <a:spcBef>
                <a:spcPts val="0"/>
              </a:spcBef>
              <a:spcAft>
                <a:spcPts val="0"/>
              </a:spcAft>
              <a:buClrTx/>
              <a:buSzTx/>
              <a:tabLst/>
              <a:defRPr/>
            </a:pPr>
            <a:endPar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sym typeface="Wingdings" panose="05000000000000000000" pitchFamily="2" charset="2"/>
            </a:endParaRPr>
          </a:p>
          <a:p>
            <a:pPr marL="914400" lvl="1" indent="-457200">
              <a:buFont typeface="Arial" panose="020B0604020202020204" pitchFamily="34" charset="0"/>
              <a:buChar char="•"/>
              <a:defRPr/>
            </a:pPr>
            <a:r>
              <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sym typeface="Wingdings" panose="05000000000000000000" pitchFamily="2" charset="2"/>
              </a:rPr>
              <a:t>You may request a detailed line list at any time.  </a:t>
            </a:r>
            <a:endParaRPr kumimoji="0" lang="en-US" sz="2670" b="0" i="0" u="none" strike="noStrike" kern="1200" cap="none" spc="0" normalizeH="0" baseline="0" noProof="0" dirty="0">
              <a:ln>
                <a:noFill/>
              </a:ln>
              <a:solidFill>
                <a:srgbClr val="00213D"/>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7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6761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2820"/>
          </a:xfrm>
        </p:spPr>
        <p:txBody>
          <a:bodyPr>
            <a:noAutofit/>
          </a:bodyPr>
          <a:lstStyle/>
          <a:p>
            <a:pPr algn="ctr"/>
            <a:r>
              <a:rPr lang="en-US" sz="3200" dirty="0">
                <a:solidFill>
                  <a:srgbClr val="262626"/>
                </a:solidFill>
              </a:rPr>
              <a:t>2019 Summary Production Calendar for National</a:t>
            </a:r>
            <a:r>
              <a:rPr lang="en-US" sz="3200" baseline="0" dirty="0">
                <a:solidFill>
                  <a:srgbClr val="262626"/>
                </a:solidFill>
              </a:rPr>
              <a:t> Notifiable Infectious Disease Tables</a:t>
            </a:r>
            <a:br>
              <a:rPr lang="en-US" sz="3200" dirty="0"/>
            </a:br>
            <a:r>
              <a:rPr lang="en-US" sz="3200" dirty="0"/>
              <a:t>2019 Summary Production Calendar</a:t>
            </a:r>
            <a:br>
              <a:rPr lang="en-US" sz="1800" dirty="0"/>
            </a:br>
            <a:r>
              <a:rPr lang="en-US" sz="3200" dirty="0"/>
              <a:t>National Notifiable Infectious Disease Tables</a:t>
            </a:r>
            <a:endParaRPr lang="en-US" sz="3600" dirty="0"/>
          </a:p>
        </p:txBody>
      </p:sp>
      <p:sp>
        <p:nvSpPr>
          <p:cNvPr id="3" name="Slide Number Placeholder 2">
            <a:extLst>
              <a:ext uri="{FF2B5EF4-FFF2-40B4-BE49-F238E27FC236}">
                <a16:creationId xmlns:a16="http://schemas.microsoft.com/office/drawing/2014/main" id="{1544D0B3-48AA-473A-AD71-A41989D1762F}"/>
              </a:ext>
            </a:extLst>
          </p:cNvPr>
          <p:cNvSpPr>
            <a:spLocks noGrp="1"/>
          </p:cNvSpPr>
          <p:nvPr>
            <p:ph type="sldNum" sz="quarter" idx="11"/>
          </p:nvPr>
        </p:nvSpPr>
        <p:spPr/>
        <p:txBody>
          <a:bodyPr/>
          <a:lstStyle/>
          <a:p>
            <a:fld id="{B1808B90-C856-4DD9-AE7E-B04D6EB9DAE8}" type="slidenum">
              <a:rPr lang="en-US" smtClean="0"/>
              <a:pPr/>
              <a:t>28</a:t>
            </a:fld>
            <a:endParaRPr lang="en-US" dirty="0"/>
          </a:p>
        </p:txBody>
      </p:sp>
      <p:graphicFrame>
        <p:nvGraphicFramePr>
          <p:cNvPr id="6" name="Table 5">
            <a:extLst>
              <a:ext uri="{FF2B5EF4-FFF2-40B4-BE49-F238E27FC236}">
                <a16:creationId xmlns:a16="http://schemas.microsoft.com/office/drawing/2014/main" id="{AA852CF5-10E1-44D8-A5A7-682E99B80F7A}"/>
              </a:ext>
            </a:extLst>
          </p:cNvPr>
          <p:cNvGraphicFramePr>
            <a:graphicFrameLocks noGrp="1"/>
          </p:cNvGraphicFramePr>
          <p:nvPr>
            <p:extLst>
              <p:ext uri="{D42A27DB-BD31-4B8C-83A1-F6EECF244321}">
                <p14:modId xmlns:p14="http://schemas.microsoft.com/office/powerpoint/2010/main" val="1850336362"/>
              </p:ext>
            </p:extLst>
          </p:nvPr>
        </p:nvGraphicFramePr>
        <p:xfrm>
          <a:off x="914400" y="1286189"/>
          <a:ext cx="10068448" cy="5052060"/>
        </p:xfrm>
        <a:graphic>
          <a:graphicData uri="http://schemas.openxmlformats.org/drawingml/2006/table">
            <a:tbl>
              <a:tblPr firstRow="1"/>
              <a:tblGrid>
                <a:gridCol w="1296237">
                  <a:extLst>
                    <a:ext uri="{9D8B030D-6E8A-4147-A177-3AD203B41FA5}">
                      <a16:colId xmlns:a16="http://schemas.microsoft.com/office/drawing/2014/main" val="461318285"/>
                    </a:ext>
                  </a:extLst>
                </a:gridCol>
                <a:gridCol w="8772211">
                  <a:extLst>
                    <a:ext uri="{9D8B030D-6E8A-4147-A177-3AD203B41FA5}">
                      <a16:colId xmlns:a16="http://schemas.microsoft.com/office/drawing/2014/main" val="2341783035"/>
                    </a:ext>
                  </a:extLst>
                </a:gridCol>
              </a:tblGrid>
              <a:tr h="274059">
                <a:tc>
                  <a:txBody>
                    <a:bodyPr/>
                    <a:lstStyle/>
                    <a:p>
                      <a:pPr algn="ctr" fontAlgn="b"/>
                      <a:r>
                        <a:rPr lang="en-US" sz="1900" b="0" i="0" u="none" strike="noStrike" dirty="0">
                          <a:solidFill>
                            <a:srgbClr val="00213D"/>
                          </a:solidFill>
                          <a:effectLst/>
                          <a:latin typeface="Calibri" panose="020F0502020204030204" pitchFamily="34" charset="0"/>
                        </a:rPr>
                        <a:t>2/28</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State/Territorial Epidemiologist 2019 reconciliation letter and timeline mailed</a:t>
                      </a:r>
                      <a:r>
                        <a:rPr lang="en-US" sz="1900" b="0" i="0" u="none" strike="sngStrike" dirty="0">
                          <a:solidFill>
                            <a:srgbClr val="00213D"/>
                          </a:solidFill>
                          <a:effectLst/>
                          <a:latin typeface="Calibri" panose="020F0502020204030204" pitchFamily="34" charset="0"/>
                        </a:rPr>
                        <a:t> </a:t>
                      </a:r>
                      <a:endParaRPr lang="en-US" sz="1900" b="0" i="0" u="none" strike="noStrike" dirty="0">
                        <a:solidFill>
                          <a:srgbClr val="00213D"/>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452851647"/>
                  </a:ext>
                </a:extLst>
              </a:tr>
              <a:tr h="274059">
                <a:tc>
                  <a:txBody>
                    <a:bodyPr/>
                    <a:lstStyle/>
                    <a:p>
                      <a:pPr algn="ctr" fontAlgn="b"/>
                      <a:r>
                        <a:rPr lang="en-US" sz="1900" b="0" i="0" u="none" strike="noStrike" dirty="0">
                          <a:solidFill>
                            <a:srgbClr val="00213D"/>
                          </a:solidFill>
                          <a:effectLst/>
                          <a:latin typeface="Calibri" panose="020F0502020204030204" pitchFamily="34" charset="0"/>
                        </a:rPr>
                        <a:t>3/16</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Final timeline emailed to CDC Programs </a:t>
                      </a:r>
                    </a:p>
                  </a:txBody>
                  <a:tcPr marL="7620" marR="7620" marT="7620" marB="0" anchor="b">
                    <a:lnL>
                      <a:noFill/>
                    </a:lnL>
                    <a:lnR>
                      <a:noFill/>
                    </a:lnR>
                    <a:lnT>
                      <a:noFill/>
                    </a:lnT>
                    <a:lnB>
                      <a:noFill/>
                    </a:lnB>
                  </a:tcPr>
                </a:tc>
                <a:extLst>
                  <a:ext uri="{0D108BD9-81ED-4DB2-BD59-A6C34878D82A}">
                    <a16:rowId xmlns:a16="http://schemas.microsoft.com/office/drawing/2014/main" val="2005608336"/>
                  </a:ext>
                </a:extLst>
              </a:tr>
              <a:tr h="274059">
                <a:tc>
                  <a:txBody>
                    <a:bodyPr/>
                    <a:lstStyle/>
                    <a:p>
                      <a:pPr algn="ctr" fontAlgn="b"/>
                      <a:r>
                        <a:rPr lang="en-US" sz="1900" b="0" i="0" u="none" strike="noStrike" dirty="0">
                          <a:solidFill>
                            <a:srgbClr val="00213D"/>
                          </a:solidFill>
                          <a:effectLst/>
                          <a:latin typeface="Calibri" panose="020F0502020204030204" pitchFamily="34" charset="0"/>
                        </a:rPr>
                        <a:t>3/16</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MVPS, PHINMS, CDS, and NBS notified that the 2019 reconciliation has begun </a:t>
                      </a:r>
                    </a:p>
                  </a:txBody>
                  <a:tcPr marL="7620" marR="7620" marT="7620" marB="0" anchor="b">
                    <a:lnL>
                      <a:noFill/>
                    </a:lnL>
                    <a:lnR>
                      <a:noFill/>
                    </a:lnR>
                    <a:lnT>
                      <a:noFill/>
                    </a:lnT>
                    <a:lnB>
                      <a:noFill/>
                    </a:lnB>
                  </a:tcPr>
                </a:tc>
                <a:extLst>
                  <a:ext uri="{0D108BD9-81ED-4DB2-BD59-A6C34878D82A}">
                    <a16:rowId xmlns:a16="http://schemas.microsoft.com/office/drawing/2014/main" val="2278069510"/>
                  </a:ext>
                </a:extLst>
              </a:tr>
              <a:tr h="274059">
                <a:tc>
                  <a:txBody>
                    <a:bodyPr/>
                    <a:lstStyle/>
                    <a:p>
                      <a:pPr algn="ctr" fontAlgn="b"/>
                      <a:r>
                        <a:rPr lang="en-US" sz="1900" b="0" i="0" u="none" strike="noStrike" dirty="0">
                          <a:solidFill>
                            <a:srgbClr val="00213D"/>
                          </a:solidFill>
                          <a:effectLst/>
                          <a:latin typeface="Calibri" panose="020F0502020204030204" pitchFamily="34" charset="0"/>
                        </a:rPr>
                        <a:t>3/20</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Generation of reconciliation reports and emailing to state/territorial reporters begins</a:t>
                      </a:r>
                    </a:p>
                  </a:txBody>
                  <a:tcPr marL="7620" marR="7620" marT="7620" marB="0" anchor="b">
                    <a:lnL>
                      <a:noFill/>
                    </a:lnL>
                    <a:lnR>
                      <a:noFill/>
                    </a:lnR>
                    <a:lnT>
                      <a:noFill/>
                    </a:lnT>
                    <a:lnB>
                      <a:noFill/>
                    </a:lnB>
                  </a:tcPr>
                </a:tc>
                <a:extLst>
                  <a:ext uri="{0D108BD9-81ED-4DB2-BD59-A6C34878D82A}">
                    <a16:rowId xmlns:a16="http://schemas.microsoft.com/office/drawing/2014/main" val="3429438387"/>
                  </a:ext>
                </a:extLst>
              </a:tr>
              <a:tr h="274059">
                <a:tc>
                  <a:txBody>
                    <a:bodyPr/>
                    <a:lstStyle/>
                    <a:p>
                      <a:pPr algn="ctr" fontAlgn="b"/>
                      <a:r>
                        <a:rPr lang="en-US" sz="1900" b="0" i="0" u="none" strike="noStrike" dirty="0">
                          <a:solidFill>
                            <a:srgbClr val="00213D"/>
                          </a:solidFill>
                          <a:effectLst/>
                          <a:latin typeface="Calibri" panose="020F0502020204030204" pitchFamily="34" charset="0"/>
                        </a:rPr>
                        <a:t>4/24</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STD database closed</a:t>
                      </a:r>
                    </a:p>
                  </a:txBody>
                  <a:tcPr marL="7620" marR="7620" marT="7620" marB="0" anchor="b">
                    <a:lnL>
                      <a:noFill/>
                    </a:lnL>
                    <a:lnR>
                      <a:noFill/>
                    </a:lnR>
                    <a:lnT>
                      <a:noFill/>
                    </a:lnT>
                    <a:lnB>
                      <a:noFill/>
                    </a:lnB>
                  </a:tcPr>
                </a:tc>
                <a:extLst>
                  <a:ext uri="{0D108BD9-81ED-4DB2-BD59-A6C34878D82A}">
                    <a16:rowId xmlns:a16="http://schemas.microsoft.com/office/drawing/2014/main" val="2110097701"/>
                  </a:ext>
                </a:extLst>
              </a:tr>
              <a:tr h="274059">
                <a:tc>
                  <a:txBody>
                    <a:bodyPr/>
                    <a:lstStyle/>
                    <a:p>
                      <a:pPr algn="ctr" fontAlgn="b"/>
                      <a:r>
                        <a:rPr lang="en-US" sz="1900" b="1" i="0" u="none" strike="noStrike" dirty="0">
                          <a:solidFill>
                            <a:srgbClr val="FF0000"/>
                          </a:solidFill>
                          <a:effectLst/>
                          <a:latin typeface="Calibri" panose="020F0502020204030204" pitchFamily="34" charset="0"/>
                        </a:rPr>
                        <a:t>4/28</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FF0000"/>
                          </a:solidFill>
                          <a:effectLst/>
                          <a:latin typeface="Calibri" panose="020F0502020204030204" pitchFamily="34" charset="0"/>
                        </a:rPr>
                        <a:t>Jurisdictions’ last day transmitting 2019 data as part of their weekly NETSS transmissions</a:t>
                      </a:r>
                    </a:p>
                  </a:txBody>
                  <a:tcPr marL="7620" marR="7620" marT="7620" marB="0" anchor="b">
                    <a:lnL>
                      <a:noFill/>
                    </a:lnL>
                    <a:lnR>
                      <a:noFill/>
                    </a:lnR>
                    <a:lnT>
                      <a:noFill/>
                    </a:lnT>
                    <a:lnB>
                      <a:noFill/>
                    </a:lnB>
                  </a:tcPr>
                </a:tc>
                <a:extLst>
                  <a:ext uri="{0D108BD9-81ED-4DB2-BD59-A6C34878D82A}">
                    <a16:rowId xmlns:a16="http://schemas.microsoft.com/office/drawing/2014/main" val="443713955"/>
                  </a:ext>
                </a:extLst>
              </a:tr>
              <a:tr h="274059">
                <a:tc>
                  <a:txBody>
                    <a:bodyPr/>
                    <a:lstStyle/>
                    <a:p>
                      <a:pPr algn="ctr" fontAlgn="b"/>
                      <a:r>
                        <a:rPr lang="en-US" sz="1900" b="0" i="0" u="none" strike="noStrike" dirty="0">
                          <a:solidFill>
                            <a:srgbClr val="00213D"/>
                          </a:solidFill>
                          <a:effectLst/>
                          <a:latin typeface="Calibri" panose="020F0502020204030204" pitchFamily="34" charset="0"/>
                        </a:rPr>
                        <a:t>5/22</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CDC Programs reminded to review data before final tables are sent to jurisdictions</a:t>
                      </a:r>
                    </a:p>
                  </a:txBody>
                  <a:tcPr marL="7620" marR="7620" marT="7620" marB="0" anchor="b">
                    <a:lnL>
                      <a:noFill/>
                    </a:lnL>
                    <a:lnR>
                      <a:noFill/>
                    </a:lnR>
                    <a:lnT>
                      <a:noFill/>
                    </a:lnT>
                    <a:lnB>
                      <a:noFill/>
                    </a:lnB>
                  </a:tcPr>
                </a:tc>
                <a:extLst>
                  <a:ext uri="{0D108BD9-81ED-4DB2-BD59-A6C34878D82A}">
                    <a16:rowId xmlns:a16="http://schemas.microsoft.com/office/drawing/2014/main" val="172859659"/>
                  </a:ext>
                </a:extLst>
              </a:tr>
              <a:tr h="274059">
                <a:tc>
                  <a:txBody>
                    <a:bodyPr/>
                    <a:lstStyle/>
                    <a:p>
                      <a:pPr algn="ctr" fontAlgn="b"/>
                      <a:r>
                        <a:rPr lang="en-US" sz="1900" b="0" i="0" u="none" strike="noStrike" dirty="0">
                          <a:solidFill>
                            <a:srgbClr val="00213D"/>
                          </a:solidFill>
                          <a:effectLst/>
                          <a:latin typeface="Calibri" panose="020F0502020204030204" pitchFamily="34" charset="0"/>
                        </a:rPr>
                        <a:t>5/29</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ArboNet database closed</a:t>
                      </a:r>
                    </a:p>
                  </a:txBody>
                  <a:tcPr marL="7620" marR="7620" marT="7620" marB="0" anchor="b">
                    <a:lnL>
                      <a:noFill/>
                    </a:lnL>
                    <a:lnR>
                      <a:noFill/>
                    </a:lnR>
                    <a:lnT>
                      <a:noFill/>
                    </a:lnT>
                    <a:lnB>
                      <a:noFill/>
                    </a:lnB>
                  </a:tcPr>
                </a:tc>
                <a:extLst>
                  <a:ext uri="{0D108BD9-81ED-4DB2-BD59-A6C34878D82A}">
                    <a16:rowId xmlns:a16="http://schemas.microsoft.com/office/drawing/2014/main" val="3569890113"/>
                  </a:ext>
                </a:extLst>
              </a:tr>
              <a:tr h="274059">
                <a:tc>
                  <a:txBody>
                    <a:bodyPr/>
                    <a:lstStyle/>
                    <a:p>
                      <a:pPr algn="ctr" fontAlgn="b"/>
                      <a:r>
                        <a:rPr lang="en-US" sz="1900" b="0" i="0" u="none" strike="noStrike" dirty="0">
                          <a:solidFill>
                            <a:srgbClr val="00213D"/>
                          </a:solidFill>
                          <a:effectLst/>
                          <a:latin typeface="Calibri" panose="020F0502020204030204" pitchFamily="34" charset="0"/>
                        </a:rPr>
                        <a:t>5/31</a:t>
                      </a:r>
                    </a:p>
                  </a:txBody>
                  <a:tcPr marL="7620" marR="7620" marT="7620" marB="0" anchor="b">
                    <a:lnL>
                      <a:noFill/>
                    </a:lnL>
                    <a:lnR>
                      <a:noFill/>
                    </a:lnR>
                    <a:lnT>
                      <a:noFill/>
                    </a:lnT>
                    <a:lnB>
                      <a:noFill/>
                    </a:lnB>
                  </a:tcPr>
                </a:tc>
                <a:tc>
                  <a:txBody>
                    <a:bodyPr/>
                    <a:lstStyle/>
                    <a:p>
                      <a:pPr algn="l" fontAlgn="ctr"/>
                      <a:r>
                        <a:rPr lang="en-US" sz="1900" b="0" i="0" u="none" strike="noStrike" dirty="0">
                          <a:solidFill>
                            <a:srgbClr val="00213D"/>
                          </a:solidFill>
                          <a:effectLst/>
                          <a:latin typeface="Calibri" panose="020F0502020204030204" pitchFamily="34" charset="0"/>
                        </a:rPr>
                        <a:t>Ped Flu and Novel Flu database closed</a:t>
                      </a:r>
                    </a:p>
                  </a:txBody>
                  <a:tcPr marL="7620" marR="7620" marT="7620" marB="0" anchor="ctr">
                    <a:lnL>
                      <a:noFill/>
                    </a:lnL>
                    <a:lnR>
                      <a:noFill/>
                    </a:lnR>
                    <a:lnT>
                      <a:noFill/>
                    </a:lnT>
                    <a:lnB>
                      <a:noFill/>
                    </a:lnB>
                  </a:tcPr>
                </a:tc>
                <a:extLst>
                  <a:ext uri="{0D108BD9-81ED-4DB2-BD59-A6C34878D82A}">
                    <a16:rowId xmlns:a16="http://schemas.microsoft.com/office/drawing/2014/main" val="2656921970"/>
                  </a:ext>
                </a:extLst>
              </a:tr>
              <a:tr h="274059">
                <a:tc>
                  <a:txBody>
                    <a:bodyPr/>
                    <a:lstStyle/>
                    <a:p>
                      <a:pPr algn="ctr" fontAlgn="b"/>
                      <a:r>
                        <a:rPr lang="en-US" sz="1900" b="0" i="0" u="none" strike="noStrike" dirty="0">
                          <a:solidFill>
                            <a:srgbClr val="00213D"/>
                          </a:solidFill>
                          <a:effectLst/>
                          <a:latin typeface="Calibri" panose="020F0502020204030204" pitchFamily="34" charset="0"/>
                        </a:rPr>
                        <a:t>5/31</a:t>
                      </a:r>
                    </a:p>
                  </a:txBody>
                  <a:tcPr marL="7620" marR="7620" marT="7620" marB="0" anchor="b">
                    <a:lnL>
                      <a:noFill/>
                    </a:lnL>
                    <a:lnR>
                      <a:noFill/>
                    </a:lnR>
                    <a:lnT>
                      <a:noFill/>
                    </a:lnT>
                    <a:lnB>
                      <a:noFill/>
                    </a:lnB>
                  </a:tcPr>
                </a:tc>
                <a:tc>
                  <a:txBody>
                    <a:bodyPr/>
                    <a:lstStyle/>
                    <a:p>
                      <a:pPr algn="l" fontAlgn="ctr"/>
                      <a:r>
                        <a:rPr lang="en-US" sz="1900" b="0" i="0" u="none" strike="noStrike" dirty="0">
                          <a:solidFill>
                            <a:srgbClr val="00213D"/>
                          </a:solidFill>
                          <a:effectLst/>
                          <a:latin typeface="Calibri" panose="020F0502020204030204" pitchFamily="34" charset="0"/>
                        </a:rPr>
                        <a:t>Rabies, animal and human database closed</a:t>
                      </a:r>
                    </a:p>
                  </a:txBody>
                  <a:tcPr marL="7620" marR="7620" marT="7620" marB="0" anchor="ctr">
                    <a:lnL>
                      <a:noFill/>
                    </a:lnL>
                    <a:lnR>
                      <a:noFill/>
                    </a:lnR>
                    <a:lnT>
                      <a:noFill/>
                    </a:lnT>
                    <a:lnB>
                      <a:noFill/>
                    </a:lnB>
                  </a:tcPr>
                </a:tc>
                <a:extLst>
                  <a:ext uri="{0D108BD9-81ED-4DB2-BD59-A6C34878D82A}">
                    <a16:rowId xmlns:a16="http://schemas.microsoft.com/office/drawing/2014/main" val="198403465"/>
                  </a:ext>
                </a:extLst>
              </a:tr>
              <a:tr h="274059">
                <a:tc>
                  <a:txBody>
                    <a:bodyPr/>
                    <a:lstStyle/>
                    <a:p>
                      <a:pPr algn="ctr" fontAlgn="b"/>
                      <a:r>
                        <a:rPr lang="en-US" sz="1900" b="0" i="0" u="none" strike="noStrike" dirty="0">
                          <a:solidFill>
                            <a:srgbClr val="00213D"/>
                          </a:solidFill>
                          <a:effectLst/>
                          <a:latin typeface="Calibri" panose="020F0502020204030204" pitchFamily="34" charset="0"/>
                        </a:rPr>
                        <a:t>5/31</a:t>
                      </a:r>
                    </a:p>
                  </a:txBody>
                  <a:tcPr marL="7620" marR="7620" marT="7620" marB="0" anchor="b">
                    <a:lnL>
                      <a:noFill/>
                    </a:lnL>
                    <a:lnR>
                      <a:noFill/>
                    </a:lnR>
                    <a:lnT>
                      <a:noFill/>
                    </a:lnT>
                    <a:lnB>
                      <a:noFill/>
                    </a:lnB>
                  </a:tcPr>
                </a:tc>
                <a:tc>
                  <a:txBody>
                    <a:bodyPr/>
                    <a:lstStyle/>
                    <a:p>
                      <a:pPr algn="l" fontAlgn="ctr"/>
                      <a:r>
                        <a:rPr lang="en-US" sz="1900" b="0" i="0" u="none" strike="noStrike" dirty="0">
                          <a:solidFill>
                            <a:srgbClr val="00213D"/>
                          </a:solidFill>
                          <a:effectLst/>
                          <a:latin typeface="Calibri" panose="020F0502020204030204" pitchFamily="34" charset="0"/>
                        </a:rPr>
                        <a:t>Varicella morbidity and mortality databased closed</a:t>
                      </a:r>
                    </a:p>
                  </a:txBody>
                  <a:tcPr marL="7620" marR="7620" marT="7620" marB="0" anchor="ctr">
                    <a:lnL>
                      <a:noFill/>
                    </a:lnL>
                    <a:lnR>
                      <a:noFill/>
                    </a:lnR>
                    <a:lnT>
                      <a:noFill/>
                    </a:lnT>
                    <a:lnB>
                      <a:noFill/>
                    </a:lnB>
                  </a:tcPr>
                </a:tc>
                <a:extLst>
                  <a:ext uri="{0D108BD9-81ED-4DB2-BD59-A6C34878D82A}">
                    <a16:rowId xmlns:a16="http://schemas.microsoft.com/office/drawing/2014/main" val="2043929798"/>
                  </a:ext>
                </a:extLst>
              </a:tr>
              <a:tr h="274059">
                <a:tc>
                  <a:txBody>
                    <a:bodyPr/>
                    <a:lstStyle/>
                    <a:p>
                      <a:pPr algn="ctr" fontAlgn="b"/>
                      <a:r>
                        <a:rPr lang="en-US" sz="1900" b="1" i="0" u="none" strike="noStrike" dirty="0">
                          <a:solidFill>
                            <a:srgbClr val="FF0000"/>
                          </a:solidFill>
                          <a:effectLst/>
                          <a:latin typeface="Calibri" panose="020F0502020204030204" pitchFamily="34" charset="0"/>
                        </a:rPr>
                        <a:t>5/31</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FF0000"/>
                          </a:solidFill>
                          <a:effectLst/>
                          <a:latin typeface="Calibri" panose="020F0502020204030204" pitchFamily="34" charset="0"/>
                        </a:rPr>
                        <a:t>Deadline: </a:t>
                      </a:r>
                      <a:r>
                        <a:rPr lang="en-US" sz="1900" b="0" i="0" u="none" strike="noStrike" dirty="0">
                          <a:solidFill>
                            <a:srgbClr val="00213D"/>
                          </a:solidFill>
                          <a:effectLst/>
                          <a:latin typeface="Calibri" panose="020F0502020204030204" pitchFamily="34" charset="0"/>
                        </a:rPr>
                        <a:t>Last day for state/territory to transmit/update the 2019 FINAL data </a:t>
                      </a:r>
                    </a:p>
                  </a:txBody>
                  <a:tcPr marL="7620" marR="7620" marT="7620" marB="0" anchor="b">
                    <a:lnL>
                      <a:noFill/>
                    </a:lnL>
                    <a:lnR>
                      <a:noFill/>
                    </a:lnR>
                    <a:lnT>
                      <a:noFill/>
                    </a:lnT>
                    <a:lnB>
                      <a:noFill/>
                    </a:lnB>
                  </a:tcPr>
                </a:tc>
                <a:extLst>
                  <a:ext uri="{0D108BD9-81ED-4DB2-BD59-A6C34878D82A}">
                    <a16:rowId xmlns:a16="http://schemas.microsoft.com/office/drawing/2014/main" val="1014587372"/>
                  </a:ext>
                </a:extLst>
              </a:tr>
              <a:tr h="274059">
                <a:tc>
                  <a:txBody>
                    <a:bodyPr/>
                    <a:lstStyle/>
                    <a:p>
                      <a:pPr algn="ctr" fontAlgn="b"/>
                      <a:r>
                        <a:rPr lang="en-US" sz="1900" b="1" i="0" u="none" strike="noStrike" dirty="0">
                          <a:solidFill>
                            <a:srgbClr val="FF0000"/>
                          </a:solidFill>
                          <a:effectLst/>
                          <a:latin typeface="Calibri" panose="020F0502020204030204" pitchFamily="34" charset="0"/>
                        </a:rPr>
                        <a:t>6/15</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Distribution of </a:t>
                      </a:r>
                      <a:r>
                        <a:rPr lang="en-US" sz="1900" b="0" i="0" u="none" strike="noStrike" dirty="0">
                          <a:solidFill>
                            <a:srgbClr val="FF0000"/>
                          </a:solidFill>
                          <a:effectLst/>
                          <a:latin typeface="Calibri" panose="020F0502020204030204" pitchFamily="34" charset="0"/>
                        </a:rPr>
                        <a:t>FINAL</a:t>
                      </a:r>
                      <a:r>
                        <a:rPr lang="en-US" sz="1900" b="0" i="0" u="none" strike="noStrike" dirty="0">
                          <a:solidFill>
                            <a:srgbClr val="005DAB"/>
                          </a:solidFill>
                          <a:effectLst/>
                          <a:latin typeface="Calibri" panose="020F0502020204030204" pitchFamily="34" charset="0"/>
                        </a:rPr>
                        <a:t> </a:t>
                      </a:r>
                      <a:r>
                        <a:rPr lang="en-US" sz="1900" b="0" i="0" u="none" strike="noStrike" dirty="0">
                          <a:solidFill>
                            <a:srgbClr val="00213D"/>
                          </a:solidFill>
                          <a:effectLst/>
                          <a:latin typeface="Calibri" panose="020F0502020204030204" pitchFamily="34" charset="0"/>
                        </a:rPr>
                        <a:t>counts to State/Territorial Epidemiologists for signatures begins</a:t>
                      </a:r>
                    </a:p>
                  </a:txBody>
                  <a:tcPr marL="7620" marR="7620" marT="7620" marB="0" anchor="b">
                    <a:lnL>
                      <a:noFill/>
                    </a:lnL>
                    <a:lnR>
                      <a:noFill/>
                    </a:lnR>
                    <a:lnT>
                      <a:noFill/>
                    </a:lnT>
                    <a:lnB>
                      <a:noFill/>
                    </a:lnB>
                  </a:tcPr>
                </a:tc>
                <a:extLst>
                  <a:ext uri="{0D108BD9-81ED-4DB2-BD59-A6C34878D82A}">
                    <a16:rowId xmlns:a16="http://schemas.microsoft.com/office/drawing/2014/main" val="883618203"/>
                  </a:ext>
                </a:extLst>
              </a:tr>
              <a:tr h="274059">
                <a:tc>
                  <a:txBody>
                    <a:bodyPr/>
                    <a:lstStyle/>
                    <a:p>
                      <a:pPr algn="ctr" fontAlgn="b"/>
                      <a:r>
                        <a:rPr lang="en-US" sz="1900" b="1" i="0" u="none" strike="noStrike" dirty="0">
                          <a:solidFill>
                            <a:srgbClr val="FF0000"/>
                          </a:solidFill>
                          <a:effectLst/>
                          <a:latin typeface="Calibri" panose="020F0502020204030204" pitchFamily="34" charset="0"/>
                        </a:rPr>
                        <a:t>6/25</a:t>
                      </a:r>
                    </a:p>
                  </a:txBody>
                  <a:tcPr marL="7620" marR="7620" marT="7620" marB="0" anchor="b">
                    <a:lnL>
                      <a:noFill/>
                    </a:lnL>
                    <a:lnR>
                      <a:noFill/>
                    </a:lnR>
                    <a:lnT>
                      <a:noFill/>
                    </a:lnT>
                    <a:lnB>
                      <a:noFill/>
                    </a:lnB>
                  </a:tcPr>
                </a:tc>
                <a:tc>
                  <a:txBody>
                    <a:bodyPr/>
                    <a:lstStyle/>
                    <a:p>
                      <a:pPr algn="l" fontAlgn="ctr"/>
                      <a:r>
                        <a:rPr lang="en-US" sz="1900" b="0" i="0" u="none" strike="noStrike" dirty="0">
                          <a:solidFill>
                            <a:srgbClr val="FF0000"/>
                          </a:solidFill>
                          <a:effectLst/>
                          <a:latin typeface="Calibri" panose="020F0502020204030204" pitchFamily="34" charset="0"/>
                        </a:rPr>
                        <a:t>Deadline: </a:t>
                      </a:r>
                      <a:r>
                        <a:rPr lang="en-US" sz="1900" b="0" i="0" u="none" strike="noStrike" dirty="0">
                          <a:solidFill>
                            <a:srgbClr val="00213D"/>
                          </a:solidFill>
                          <a:effectLst/>
                          <a:latin typeface="Calibri" panose="020F0502020204030204" pitchFamily="34" charset="0"/>
                        </a:rPr>
                        <a:t>Last day for State/Territorial Epidemiologist to return signature reports to CDC</a:t>
                      </a:r>
                    </a:p>
                  </a:txBody>
                  <a:tcPr marL="7620" marR="7620" marT="7620" marB="0" anchor="ctr">
                    <a:lnL>
                      <a:noFill/>
                    </a:lnL>
                    <a:lnR>
                      <a:noFill/>
                    </a:lnR>
                    <a:lnT>
                      <a:noFill/>
                    </a:lnT>
                    <a:lnB>
                      <a:noFill/>
                    </a:lnB>
                  </a:tcPr>
                </a:tc>
                <a:extLst>
                  <a:ext uri="{0D108BD9-81ED-4DB2-BD59-A6C34878D82A}">
                    <a16:rowId xmlns:a16="http://schemas.microsoft.com/office/drawing/2014/main" val="248086834"/>
                  </a:ext>
                </a:extLst>
              </a:tr>
              <a:tr h="274059">
                <a:tc>
                  <a:txBody>
                    <a:bodyPr/>
                    <a:lstStyle/>
                    <a:p>
                      <a:pPr algn="ctr" fontAlgn="b"/>
                      <a:r>
                        <a:rPr lang="en-US" sz="1900" b="0" i="0" u="none" strike="noStrike" dirty="0">
                          <a:solidFill>
                            <a:srgbClr val="00213D"/>
                          </a:solidFill>
                          <a:effectLst/>
                          <a:latin typeface="Calibri" panose="020F0502020204030204" pitchFamily="34" charset="0"/>
                        </a:rPr>
                        <a:t>6/30</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Tuberculosis database closed</a:t>
                      </a:r>
                    </a:p>
                  </a:txBody>
                  <a:tcPr marL="7620" marR="7620" marT="7620" marB="0" anchor="b">
                    <a:lnL>
                      <a:noFill/>
                    </a:lnL>
                    <a:lnR>
                      <a:noFill/>
                    </a:lnR>
                    <a:lnT>
                      <a:noFill/>
                    </a:lnT>
                    <a:lnB>
                      <a:noFill/>
                    </a:lnB>
                  </a:tcPr>
                </a:tc>
                <a:extLst>
                  <a:ext uri="{0D108BD9-81ED-4DB2-BD59-A6C34878D82A}">
                    <a16:rowId xmlns:a16="http://schemas.microsoft.com/office/drawing/2014/main" val="918429707"/>
                  </a:ext>
                </a:extLst>
              </a:tr>
              <a:tr h="274059">
                <a:tc>
                  <a:txBody>
                    <a:bodyPr/>
                    <a:lstStyle/>
                    <a:p>
                      <a:pPr algn="ctr" fontAlgn="b"/>
                      <a:r>
                        <a:rPr lang="en-US" sz="1900" b="0" i="0" u="none" strike="noStrike" dirty="0">
                          <a:solidFill>
                            <a:srgbClr val="00213D"/>
                          </a:solidFill>
                          <a:effectLst/>
                          <a:latin typeface="Calibri" panose="020F0502020204030204" pitchFamily="34" charset="0"/>
                        </a:rPr>
                        <a:t>6/30</a:t>
                      </a:r>
                    </a:p>
                  </a:txBody>
                  <a:tcPr marL="7620" marR="7620" marT="7620" marB="0" anchor="b">
                    <a:lnL>
                      <a:noFill/>
                    </a:lnL>
                    <a:lnR>
                      <a:noFill/>
                    </a:lnR>
                    <a:lnT>
                      <a:noFill/>
                    </a:lnT>
                    <a:lnB>
                      <a:noFill/>
                    </a:lnB>
                  </a:tcPr>
                </a:tc>
                <a:tc>
                  <a:txBody>
                    <a:bodyPr/>
                    <a:lstStyle/>
                    <a:p>
                      <a:pPr algn="l" fontAlgn="b"/>
                      <a:r>
                        <a:rPr lang="en-US" sz="1900" b="0" i="0" u="none" strike="noStrike" dirty="0">
                          <a:solidFill>
                            <a:srgbClr val="00213D"/>
                          </a:solidFill>
                          <a:effectLst/>
                          <a:latin typeface="Calibri" panose="020F0502020204030204" pitchFamily="34" charset="0"/>
                        </a:rPr>
                        <a:t>Finalized NNDSS SAS database CLOSED at CDC </a:t>
                      </a:r>
                    </a:p>
                  </a:txBody>
                  <a:tcPr marL="7620" marR="7620" marT="7620" marB="0" anchor="b">
                    <a:lnL>
                      <a:noFill/>
                    </a:lnL>
                    <a:lnR>
                      <a:noFill/>
                    </a:lnR>
                    <a:lnT>
                      <a:noFill/>
                    </a:lnT>
                    <a:lnB>
                      <a:noFill/>
                    </a:lnB>
                  </a:tcPr>
                </a:tc>
                <a:extLst>
                  <a:ext uri="{0D108BD9-81ED-4DB2-BD59-A6C34878D82A}">
                    <a16:rowId xmlns:a16="http://schemas.microsoft.com/office/drawing/2014/main" val="193324197"/>
                  </a:ext>
                </a:extLst>
              </a:tr>
              <a:tr h="274059">
                <a:tc>
                  <a:txBody>
                    <a:bodyPr/>
                    <a:lstStyle/>
                    <a:p>
                      <a:pPr algn="ctr" fontAlgn="b"/>
                      <a:r>
                        <a:rPr lang="en-US" sz="1900" b="0" i="0" u="none" strike="noStrike" dirty="0">
                          <a:solidFill>
                            <a:srgbClr val="00213D"/>
                          </a:solidFill>
                          <a:effectLst/>
                          <a:latin typeface="Calibri" panose="020F0502020204030204" pitchFamily="34" charset="0"/>
                        </a:rPr>
                        <a:t>11/13</a:t>
                      </a:r>
                    </a:p>
                  </a:txBody>
                  <a:tcPr marL="7620" marR="7620" marT="7620" marB="0" anchor="b">
                    <a:lnL>
                      <a:noFill/>
                    </a:lnL>
                    <a:lnR>
                      <a:noFill/>
                    </a:lnR>
                    <a:lnT>
                      <a:noFill/>
                    </a:lnT>
                    <a:lnB>
                      <a:noFill/>
                    </a:lnB>
                  </a:tcPr>
                </a:tc>
                <a:tc>
                  <a:txBody>
                    <a:bodyPr/>
                    <a:lstStyle/>
                    <a:p>
                      <a:pPr algn="l" fontAlgn="ctr"/>
                      <a:r>
                        <a:rPr lang="en-US" sz="1900" b="0" i="0" u="none" strike="noStrike" dirty="0">
                          <a:solidFill>
                            <a:srgbClr val="00213D"/>
                          </a:solidFill>
                          <a:effectLst/>
                          <a:latin typeface="Calibri" panose="020F0502020204030204" pitchFamily="34" charset="0"/>
                        </a:rPr>
                        <a:t>Final 2019 NNDSS Tables published on CDC WONDER  </a:t>
                      </a:r>
                    </a:p>
                  </a:txBody>
                  <a:tcPr marL="7620" marR="7620" marT="7620" marB="0" anchor="ctr">
                    <a:lnL>
                      <a:noFill/>
                    </a:lnL>
                    <a:lnR>
                      <a:noFill/>
                    </a:lnR>
                    <a:lnT>
                      <a:noFill/>
                    </a:lnT>
                    <a:lnB>
                      <a:noFill/>
                    </a:lnB>
                  </a:tcPr>
                </a:tc>
                <a:extLst>
                  <a:ext uri="{0D108BD9-81ED-4DB2-BD59-A6C34878D82A}">
                    <a16:rowId xmlns:a16="http://schemas.microsoft.com/office/drawing/2014/main" val="766419336"/>
                  </a:ext>
                </a:extLst>
              </a:tr>
            </a:tbl>
          </a:graphicData>
        </a:graphic>
      </p:graphicFrame>
    </p:spTree>
    <p:extLst>
      <p:ext uri="{BB962C8B-B14F-4D97-AF65-F5344CB8AC3E}">
        <p14:creationId xmlns:p14="http://schemas.microsoft.com/office/powerpoint/2010/main" val="11192421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pic>
        <p:nvPicPr>
          <p:cNvPr id="1028" name="Picture 4" descr="Image result for st patrick's day animated images">
            <a:extLst>
              <a:ext uri="{FF2B5EF4-FFF2-40B4-BE49-F238E27FC236}">
                <a16:creationId xmlns:a16="http://schemas.microsoft.com/office/drawing/2014/main" id="{A6D755EF-A7D4-4184-89DA-026D8E0436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96" y="5016500"/>
            <a:ext cx="1378473" cy="16508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st patrick's day animated images">
            <a:extLst>
              <a:ext uri="{FF2B5EF4-FFF2-40B4-BE49-F238E27FC236}">
                <a16:creationId xmlns:a16="http://schemas.microsoft.com/office/drawing/2014/main" id="{DFE838C1-171F-4FE5-8C32-19BB151B80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609" y="20706"/>
            <a:ext cx="1378473" cy="165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571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Lesliann Helmus, MSPH, CHTS-CP</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Associate Director for Surveillance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Updates and Timeline</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fld id="{AB959DF3-29B4-43EE-BEB6-42765D7D00A5}" type="slidenum">
              <a:rPr lang="en-US" smtClean="0"/>
              <a:pPr/>
              <a:t>3</a:t>
            </a:fld>
            <a:endParaRPr lang="en-US" dirty="0"/>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79145"/>
            <a:ext cx="10287000" cy="3847207"/>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April 21, 2020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lvl="0">
              <a:defRPr/>
            </a:pPr>
            <a:fld id="{B1808B90-C856-4DD9-AE7E-B04D6EB9DAE8}" type="slidenum">
              <a:rPr lang="en-US">
                <a:solidFill>
                  <a:srgbClr val="002060"/>
                </a:solidFill>
              </a:rPr>
              <a:pPr lvl="0">
                <a:defRPr/>
              </a:pPr>
              <a:t>4</a:t>
            </a:fld>
            <a:endParaRPr lang="en-US" dirty="0">
              <a:solidFill>
                <a:srgbClr val="002060"/>
              </a:solidFill>
            </a:endParaRP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6" name="Picture 5" descr="Map of the Highest Message Mapping Guide Implementation Status. There are currently 42 jurisdictions and territories in Production and 4 others Onboarding message mapping guides.  ">
            <a:extLst>
              <a:ext uri="{FF2B5EF4-FFF2-40B4-BE49-F238E27FC236}">
                <a16:creationId xmlns:a16="http://schemas.microsoft.com/office/drawing/2014/main" id="{274042A6-46B0-49D8-8A3A-0EDA1ABB0329}"/>
              </a:ext>
            </a:extLst>
          </p:cNvPr>
          <p:cNvPicPr>
            <a:picLocks noChangeAspect="1"/>
          </p:cNvPicPr>
          <p:nvPr/>
        </p:nvPicPr>
        <p:blipFill>
          <a:blip r:embed="rId3"/>
          <a:stretch>
            <a:fillRect/>
          </a:stretch>
        </p:blipFill>
        <p:spPr>
          <a:xfrm>
            <a:off x="1083365" y="328863"/>
            <a:ext cx="9819861" cy="6200274"/>
          </a:xfrm>
          <a:prstGeom prst="rect">
            <a:avLst/>
          </a:prstGeom>
        </p:spPr>
      </p:pic>
    </p:spTree>
    <p:extLst>
      <p:ext uri="{BB962C8B-B14F-4D97-AF65-F5344CB8AC3E}">
        <p14:creationId xmlns:p14="http://schemas.microsoft.com/office/powerpoint/2010/main" val="14654651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lvl="0">
              <a:defRPr/>
            </a:pPr>
            <a:fld id="{B1808B90-C856-4DD9-AE7E-B04D6EB9DAE8}" type="slidenum">
              <a:rPr lang="en-US">
                <a:solidFill>
                  <a:srgbClr val="002060"/>
                </a:solidFill>
              </a:rPr>
              <a:pPr lvl="0">
                <a:defRPr/>
              </a:pPr>
              <a:t>5</a:t>
            </a:fld>
            <a:endParaRPr lang="en-US" dirty="0">
              <a:solidFill>
                <a:srgbClr val="002060"/>
              </a:solidFill>
            </a:endParaRPr>
          </a:p>
        </p:txBody>
      </p:sp>
      <p:sp>
        <p:nvSpPr>
          <p:cNvPr id="4" name="TextBox 3">
            <a:extLst>
              <a:ext uri="{FF2B5EF4-FFF2-40B4-BE49-F238E27FC236}">
                <a16:creationId xmlns:a16="http://schemas.microsoft.com/office/drawing/2014/main" id="{38FE84E2-5984-4E9B-8272-482CBAD1F22D}"/>
              </a:ext>
              <a:ext uri="{C183D7F6-B498-43B3-948B-1728B52AA6E4}">
                <adec:decorative xmlns:adec="http://schemas.microsoft.com/office/drawing/2017/decorative" val="1"/>
              </a:ext>
            </a:extLst>
          </p:cNvPr>
          <p:cNvSpPr txBox="1"/>
          <p:nvPr/>
        </p:nvSpPr>
        <p:spPr>
          <a:xfrm>
            <a:off x="9393621"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BF9C6734-172D-4551-ACE7-F886AA0A612D}"/>
              </a:ext>
              <a:ext uri="{C183D7F6-B498-43B3-948B-1728B52AA6E4}">
                <adec:decorative xmlns:adec="http://schemas.microsoft.com/office/drawing/2017/decorative" val="1"/>
              </a:ext>
            </a:extLst>
          </p:cNvPr>
          <p:cNvSpPr txBox="1"/>
          <p:nvPr/>
        </p:nvSpPr>
        <p:spPr>
          <a:xfrm>
            <a:off x="9189036"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3454C212-BD73-4E40-9823-20AAFF30CE46}"/>
              </a:ext>
            </a:extLst>
          </p:cNvPr>
          <p:cNvSpPr>
            <a:spLocks noGrp="1"/>
          </p:cNvSpPr>
          <p:nvPr>
            <p:ph type="title"/>
          </p:nvPr>
        </p:nvSpPr>
        <p:spPr/>
        <p:txBody>
          <a:bodyPr/>
          <a:lstStyle/>
          <a:p>
            <a:r>
              <a:rPr lang="en-US" sz="800" dirty="0">
                <a:solidFill>
                  <a:schemeClr val="bg2"/>
                </a:solidFill>
              </a:rPr>
              <a:t>Total MMGs in Production</a:t>
            </a:r>
          </a:p>
        </p:txBody>
      </p:sp>
      <p:sp>
        <p:nvSpPr>
          <p:cNvPr id="10" name="TextBox 9">
            <a:extLst>
              <a:ext uri="{FF2B5EF4-FFF2-40B4-BE49-F238E27FC236}">
                <a16:creationId xmlns:a16="http://schemas.microsoft.com/office/drawing/2014/main" id="{A394FEA0-36FD-4686-9964-16D361E5CC21}"/>
              </a:ext>
              <a:ext uri="{C183D7F6-B498-43B3-948B-1728B52AA6E4}">
                <adec:decorative xmlns:adec="http://schemas.microsoft.com/office/drawing/2017/decorative" val="1"/>
              </a:ext>
            </a:extLst>
          </p:cNvPr>
          <p:cNvSpPr txBox="1"/>
          <p:nvPr/>
        </p:nvSpPr>
        <p:spPr>
          <a:xfrm>
            <a:off x="9675680" y="26193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E5590322-843F-4546-8929-8397132943E8}"/>
              </a:ext>
              <a:ext uri="{C183D7F6-B498-43B3-948B-1728B52AA6E4}">
                <adec:decorative xmlns:adec="http://schemas.microsoft.com/office/drawing/2017/decorative" val="1"/>
              </a:ext>
            </a:extLst>
          </p:cNvPr>
          <p:cNvSpPr txBox="1"/>
          <p:nvPr/>
        </p:nvSpPr>
        <p:spPr>
          <a:xfrm>
            <a:off x="9248226" y="32464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5" descr="Map of the Total Message Mapping Guides in Production by state. Noted here are those jurisdictions with 5 and 6 guides implemented and in production: &#10;UT and ID with 6 MMGs in Prod&#10;OR with 5 MMGs in Prod &#10;">
            <a:extLst>
              <a:ext uri="{FF2B5EF4-FFF2-40B4-BE49-F238E27FC236}">
                <a16:creationId xmlns:a16="http://schemas.microsoft.com/office/drawing/2014/main" id="{126801C2-93CE-4F3E-ABD2-86D48216F019}"/>
              </a:ext>
            </a:extLst>
          </p:cNvPr>
          <p:cNvPicPr>
            <a:picLocks noChangeAspect="1"/>
          </p:cNvPicPr>
          <p:nvPr/>
        </p:nvPicPr>
        <p:blipFill>
          <a:blip r:embed="rId3"/>
          <a:stretch>
            <a:fillRect/>
          </a:stretch>
        </p:blipFill>
        <p:spPr>
          <a:xfrm>
            <a:off x="838200" y="274153"/>
            <a:ext cx="10238826" cy="6276975"/>
          </a:xfrm>
          <a:prstGeom prst="rect">
            <a:avLst/>
          </a:prstGeom>
        </p:spPr>
      </p:pic>
    </p:spTree>
    <p:extLst>
      <p:ext uri="{BB962C8B-B14F-4D97-AF65-F5344CB8AC3E}">
        <p14:creationId xmlns:p14="http://schemas.microsoft.com/office/powerpoint/2010/main" val="30470703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extLst>
              <p:ext uri="{D42A27DB-BD31-4B8C-83A1-F6EECF244321}">
                <p14:modId xmlns:p14="http://schemas.microsoft.com/office/powerpoint/2010/main" val="3572392885"/>
              </p:ext>
            </p:extLst>
          </p:nvPr>
        </p:nvGraphicFramePr>
        <p:xfrm>
          <a:off x="1941443" y="1223397"/>
          <a:ext cx="8309113" cy="4411206"/>
        </p:xfrm>
        <a:graphic>
          <a:graphicData uri="http://schemas.openxmlformats.org/drawingml/2006/table">
            <a:tbl>
              <a:tblPr firstRow="1" firstCol="1" bandRow="1"/>
              <a:tblGrid>
                <a:gridCol w="4110872">
                  <a:extLst>
                    <a:ext uri="{9D8B030D-6E8A-4147-A177-3AD203B41FA5}">
                      <a16:colId xmlns:a16="http://schemas.microsoft.com/office/drawing/2014/main" val="870687818"/>
                    </a:ext>
                  </a:extLst>
                </a:gridCol>
                <a:gridCol w="4198241">
                  <a:extLst>
                    <a:ext uri="{9D8B030D-6E8A-4147-A177-3AD203B41FA5}">
                      <a16:colId xmlns:a16="http://schemas.microsoft.com/office/drawing/2014/main" val="23171938"/>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8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8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mpd="sng">
                      <a:solidFill>
                        <a:sysClr val="window" lastClr="FFFFFF"/>
                      </a:solidFill>
                    </a:lnR>
                    <a:lnT w="12700" cap="flat" cmpd="sng" algn="ctr">
                      <a:solidFill>
                        <a:srgbClr val="005CA8"/>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8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rgbClr val="005CA8"/>
                      </a:solidFill>
                      <a:prstDash val="solid"/>
                      <a:round/>
                      <a:headEnd type="none" w="med" len="med"/>
                      <a:tailEnd type="none" w="med" len="med"/>
                    </a:lnR>
                    <a:lnT w="12700" cap="flat" cmpd="sng" algn="ctr">
                      <a:solidFill>
                        <a:srgbClr val="005CA8"/>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8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Babesiosis/Trichinellosis</a:t>
                      </a:r>
                    </a:p>
                  </a:txBody>
                  <a:tcPr marL="83275" marR="83275" marT="0" marB="0" anchor="ctr">
                    <a:lnL w="12700" cmpd="sng">
                      <a:solidFill>
                        <a:sysClr val="window" lastClr="FFFFFF"/>
                      </a:solidFill>
                    </a:lnL>
                    <a:lnR w="12700" cap="flat" cmpd="sng" algn="ctr">
                      <a:solidFill>
                        <a:srgbClr val="005CA8"/>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46652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8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FDD</a:t>
                      </a:r>
                    </a:p>
                  </a:txBody>
                  <a:tcPr marL="83275" marR="83275" marT="0" marB="0" anchor="ctr">
                    <a:lnL w="12700" cmpd="sng">
                      <a:solidFill>
                        <a:sysClr val="window" lastClr="FFFFFF"/>
                      </a:solidFill>
                    </a:lnL>
                    <a:lnR w="12700" cap="flat" cmpd="sng" algn="ctr">
                      <a:solidFill>
                        <a:srgbClr val="005CA8"/>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ap="flat" cmpd="sng" algn="ctr">
                      <a:solidFill>
                        <a:srgbClr val="005CA8"/>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800" b="0" kern="1200" dirty="0">
                          <a:solidFill>
                            <a:srgbClr val="000818"/>
                          </a:solidFill>
                          <a:effectLst/>
                          <a:latin typeface="Calibri" panose="020F0502020204030204" pitchFamily="34" charset="0"/>
                          <a:ea typeface="+mn-ea"/>
                          <a:cs typeface="Calibri" panose="020F0502020204030204" pitchFamily="34" charset="0"/>
                        </a:rPr>
                        <a:t>HAI MDRO</a:t>
                      </a:r>
                    </a:p>
                  </a:txBody>
                  <a:tcPr marL="83275" marR="83275" marT="0" marB="0" anchor="ctr">
                    <a:lnL w="12700" cmpd="sng">
                      <a:solidFill>
                        <a:sysClr val="window" lastClr="FFFFFF"/>
                      </a:solidFill>
                    </a:lnL>
                    <a:lnR w="12700" cap="flat" cmpd="sng" algn="ctr">
                      <a:solidFill>
                        <a:srgbClr val="005CA8"/>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461278">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 </a:t>
                      </a:r>
                    </a:p>
                  </a:txBody>
                  <a:tcPr marL="83275" marR="83275" marT="0" marB="0" anchor="ctr">
                    <a:lnL w="12700" cmpd="sng">
                      <a:solidFill>
                        <a:sysClr val="window" lastClr="FFFFFF"/>
                      </a:solidFill>
                    </a:lnL>
                    <a:lnR w="12700" cap="flat" cmpd="sng" algn="ctr">
                      <a:solidFill>
                        <a:srgbClr val="005CA8"/>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Malaria </a:t>
                      </a:r>
                    </a:p>
                  </a:txBody>
                  <a:tcPr marL="83275" marR="83275" marT="0" marB="0" anchor="ctr">
                    <a:lnL w="12700" cmpd="sng">
                      <a:solidFill>
                        <a:sysClr val="window" lastClr="FFFFFF"/>
                      </a:solidFill>
                    </a:lnL>
                    <a:lnR w="12700" cap="flat" cmpd="sng" algn="ctr">
                      <a:solidFill>
                        <a:srgbClr val="005CA8"/>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91494">
                <a:tc>
                  <a:txBody>
                    <a:bodyPr/>
                    <a:lstStyle/>
                    <a:p>
                      <a:pPr marL="0" marR="0" algn="ctr">
                        <a:spcBef>
                          <a:spcPts val="0"/>
                        </a:spcBef>
                        <a:spcAft>
                          <a:spcPts val="0"/>
                        </a:spcAft>
                      </a:pPr>
                      <a:endPar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 Pertussis, and Varicella</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rgbClr val="005CA8"/>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800" dirty="0">
                        <a:solidFill>
                          <a:srgbClr val="D2DEEF"/>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STD/CS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rgbClr val="005CA8"/>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r h="486516">
                <a:tc>
                  <a:txBody>
                    <a:bodyPr/>
                    <a:lstStyle/>
                    <a:p>
                      <a:pPr marL="0" marR="0" algn="ctr">
                        <a:spcBef>
                          <a:spcPts val="0"/>
                        </a:spcBef>
                        <a:spcAft>
                          <a:spcPts val="0"/>
                        </a:spcAft>
                      </a:pPr>
                      <a:endParaRPr lang="en-US" sz="18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rgbClr val="005CA8"/>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005CA8"/>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r>
                        <a:rPr lang="en-US" sz="18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rgbClr val="005CA8"/>
                      </a:solidFill>
                      <a:prstDash val="solid"/>
                      <a:round/>
                      <a:headEnd type="none" w="med" len="med"/>
                      <a:tailEnd type="none" w="med" len="med"/>
                    </a:lnR>
                    <a:lnT w="12700" cmpd="sng">
                      <a:solidFill>
                        <a:sysClr val="window" lastClr="FFFFFF"/>
                      </a:solidFill>
                    </a:lnT>
                    <a:lnB w="12700" cap="flat" cmpd="sng" algn="ctr">
                      <a:solidFill>
                        <a:srgbClr val="005CA8"/>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53579205"/>
                  </a:ext>
                </a:extLst>
              </a:tr>
            </a:tbl>
          </a:graphicData>
        </a:graphic>
      </p:graphicFrame>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a:xfrm>
            <a:off x="8610600" y="6356350"/>
            <a:ext cx="2743200" cy="365125"/>
          </a:xfrm>
        </p:spPr>
        <p:txBody>
          <a:bodyPr/>
          <a:lstStyle/>
          <a:p>
            <a:pPr lvl="0">
              <a:defRPr/>
            </a:pPr>
            <a:fld id="{B1808B90-C856-4DD9-AE7E-B04D6EB9DAE8}" type="slidenum">
              <a:rPr lang="en-US">
                <a:solidFill>
                  <a:srgbClr val="002060"/>
                </a:solidFill>
              </a:rPr>
              <a:pPr lvl="0">
                <a:defRPr/>
              </a:pPr>
              <a:t>6</a:t>
            </a:fld>
            <a:endParaRPr lang="en-US" dirty="0">
              <a:solidFill>
                <a:srgbClr val="002060"/>
              </a:solidFill>
            </a:endParaRPr>
          </a:p>
        </p:txBody>
      </p:sp>
      <p:sp>
        <p:nvSpPr>
          <p:cNvPr id="7" name="TextBox 6">
            <a:extLst>
              <a:ext uri="{FF2B5EF4-FFF2-40B4-BE49-F238E27FC236}">
                <a16:creationId xmlns:a16="http://schemas.microsoft.com/office/drawing/2014/main" id="{23DCA3D3-8E89-4728-A10F-C3BD69E8E855}"/>
              </a:ext>
            </a:extLst>
          </p:cNvPr>
          <p:cNvSpPr txBox="1"/>
          <p:nvPr/>
        </p:nvSpPr>
        <p:spPr>
          <a:xfrm>
            <a:off x="9024663" y="6169580"/>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3/17/2020</a:t>
            </a:r>
          </a:p>
        </p:txBody>
      </p:sp>
    </p:spTree>
    <p:extLst>
      <p:ext uri="{BB962C8B-B14F-4D97-AF65-F5344CB8AC3E}">
        <p14:creationId xmlns:p14="http://schemas.microsoft.com/office/powerpoint/2010/main" val="4838890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lvl="0">
              <a:defRPr/>
            </a:pPr>
            <a:fld id="{B1808B90-C856-4DD9-AE7E-B04D6EB9DAE8}" type="slidenum">
              <a:rPr lang="en-US">
                <a:solidFill>
                  <a:srgbClr val="002060"/>
                </a:solidFill>
              </a:rPr>
              <a:pPr lvl="0">
                <a:defRPr/>
              </a:pPr>
              <a:t>7</a:t>
            </a:fld>
            <a:endParaRPr lang="en-US" dirty="0">
              <a:solidFill>
                <a:srgbClr val="002060"/>
              </a:solidFill>
            </a:endParaRPr>
          </a:p>
        </p:txBody>
      </p:sp>
      <p:sp>
        <p:nvSpPr>
          <p:cNvPr id="4" name="TextBox 3">
            <a:extLst>
              <a:ext uri="{FF2B5EF4-FFF2-40B4-BE49-F238E27FC236}">
                <a16:creationId xmlns:a16="http://schemas.microsoft.com/office/drawing/2014/main" id="{73D4700E-FD99-4D2F-929C-7428509E3EB3}"/>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294D29CD-17E0-4782-8BEE-E4822F02382E}"/>
              </a:ext>
              <a:ext uri="{C183D7F6-B498-43B3-948B-1728B52AA6E4}">
                <adec:decorative xmlns:adec="http://schemas.microsoft.com/office/drawing/2017/decorative" val="1"/>
              </a:ext>
            </a:extLst>
          </p:cNvPr>
          <p:cNvSpPr txBox="1"/>
          <p:nvPr/>
        </p:nvSpPr>
        <p:spPr>
          <a:xfrm>
            <a:off x="9525000" y="29250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F41B781B-E198-43B0-8635-14AF34343442}"/>
              </a:ext>
            </a:extLst>
          </p:cNvPr>
          <p:cNvSpPr>
            <a:spLocks noGrp="1"/>
          </p:cNvSpPr>
          <p:nvPr>
            <p:ph type="title"/>
          </p:nvPr>
        </p:nvSpPr>
        <p:spPr/>
        <p:txBody>
          <a:bodyPr/>
          <a:lstStyle/>
          <a:p>
            <a:r>
              <a:rPr lang="en-US" sz="800" dirty="0">
                <a:solidFill>
                  <a:schemeClr val="bg2"/>
                </a:solidFill>
              </a:rPr>
              <a:t>Generic v2.0</a:t>
            </a:r>
            <a:r>
              <a:rPr lang="en-US" sz="800" baseline="0" dirty="0">
                <a:solidFill>
                  <a:schemeClr val="bg2"/>
                </a:solidFill>
              </a:rPr>
              <a:t> MMG Implementation Status </a:t>
            </a:r>
            <a:endParaRPr lang="en-US" sz="800" dirty="0">
              <a:solidFill>
                <a:schemeClr val="bg2"/>
              </a:solidFill>
            </a:endParaRPr>
          </a:p>
        </p:txBody>
      </p:sp>
      <p:sp>
        <p:nvSpPr>
          <p:cNvPr id="10" name="TextBox 9">
            <a:extLst>
              <a:ext uri="{FF2B5EF4-FFF2-40B4-BE49-F238E27FC236}">
                <a16:creationId xmlns:a16="http://schemas.microsoft.com/office/drawing/2014/main" id="{B0AF8895-A700-4A55-BE86-9061CF938BBA}"/>
              </a:ext>
              <a:ext uri="{C183D7F6-B498-43B3-948B-1728B52AA6E4}">
                <adec:decorative xmlns:adec="http://schemas.microsoft.com/office/drawing/2017/decorative" val="1"/>
              </a:ext>
            </a:extLst>
          </p:cNvPr>
          <p:cNvSpPr txBox="1"/>
          <p:nvPr/>
        </p:nvSpPr>
        <p:spPr>
          <a:xfrm>
            <a:off x="9616490" y="198071"/>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5" descr="Map of Generic v2 message mapping guide implementation guide status. There are currently 31 states in ongoing production, two states with ongoing onboarding, and two states new to onboarding. Guam and New Hampshire. &#10;&#10;&#10;">
            <a:extLst>
              <a:ext uri="{FF2B5EF4-FFF2-40B4-BE49-F238E27FC236}">
                <a16:creationId xmlns:a16="http://schemas.microsoft.com/office/drawing/2014/main" id="{C51AB5EA-0CC8-42B2-9C5A-C2A8B3863A4D}"/>
              </a:ext>
            </a:extLst>
          </p:cNvPr>
          <p:cNvPicPr>
            <a:picLocks noChangeAspect="1"/>
          </p:cNvPicPr>
          <p:nvPr/>
        </p:nvPicPr>
        <p:blipFill>
          <a:blip r:embed="rId3"/>
          <a:stretch>
            <a:fillRect/>
          </a:stretch>
        </p:blipFill>
        <p:spPr>
          <a:xfrm>
            <a:off x="759372" y="190500"/>
            <a:ext cx="10243245" cy="6477000"/>
          </a:xfrm>
          <a:prstGeom prst="rect">
            <a:avLst/>
          </a:prstGeom>
        </p:spPr>
      </p:pic>
    </p:spTree>
    <p:extLst>
      <p:ext uri="{BB962C8B-B14F-4D97-AF65-F5344CB8AC3E}">
        <p14:creationId xmlns:p14="http://schemas.microsoft.com/office/powerpoint/2010/main" val="8600213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610600" y="6356350"/>
            <a:ext cx="2743200" cy="365125"/>
          </a:xfrm>
        </p:spPr>
        <p:txBody>
          <a:bodyPr/>
          <a:lstStyle/>
          <a:p>
            <a:pPr lvl="0">
              <a:defRPr/>
            </a:pPr>
            <a:fld id="{B1808B90-C856-4DD9-AE7E-B04D6EB9DAE8}" type="slidenum">
              <a:rPr lang="en-US">
                <a:solidFill>
                  <a:srgbClr val="002060"/>
                </a:solidFill>
              </a:rPr>
              <a:pPr lvl="0">
                <a:defRPr/>
              </a:pPr>
              <a:t>8</a:t>
            </a:fld>
            <a:endParaRPr lang="en-US" dirty="0">
              <a:solidFill>
                <a:srgbClr val="002060"/>
              </a:solidFill>
            </a:endParaRPr>
          </a:p>
        </p:txBody>
      </p:sp>
      <p:sp>
        <p:nvSpPr>
          <p:cNvPr id="4" name="TextBox 3">
            <a:extLst>
              <a:ext uri="{FF2B5EF4-FFF2-40B4-BE49-F238E27FC236}">
                <a16:creationId xmlns:a16="http://schemas.microsoft.com/office/drawing/2014/main" id="{31F73606-3F8B-4FF2-A548-7010203F6167}"/>
              </a:ext>
              <a:ext uri="{C183D7F6-B498-43B3-948B-1728B52AA6E4}">
                <adec:decorative xmlns:adec="http://schemas.microsoft.com/office/drawing/2017/decorative" val="1"/>
              </a:ext>
            </a:extLst>
          </p:cNvPr>
          <p:cNvSpPr txBox="1"/>
          <p:nvPr/>
        </p:nvSpPr>
        <p:spPr>
          <a:xfrm>
            <a:off x="9525000" y="400050"/>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C5A37925-4D4F-4FF1-8220-0376495DB93B}"/>
              </a:ext>
            </a:extLst>
          </p:cNvPr>
          <p:cNvSpPr>
            <a:spLocks noGrp="1"/>
          </p:cNvSpPr>
          <p:nvPr>
            <p:ph type="title"/>
          </p:nvPr>
        </p:nvSpPr>
        <p:spPr/>
        <p:txBody>
          <a:bodyPr/>
          <a:lstStyle/>
          <a:p>
            <a:r>
              <a:rPr lang="en-US" sz="800" dirty="0">
                <a:solidFill>
                  <a:schemeClr val="bg2"/>
                </a:solidFill>
              </a:rPr>
              <a:t>Arboviral v1.3 MMG Implementation</a:t>
            </a:r>
            <a:r>
              <a:rPr lang="en-US" sz="800" baseline="0" dirty="0">
                <a:solidFill>
                  <a:schemeClr val="bg2"/>
                </a:solidFill>
              </a:rPr>
              <a:t> Status </a:t>
            </a:r>
            <a:endParaRPr lang="en-US" sz="800" dirty="0">
              <a:solidFill>
                <a:schemeClr val="bg2"/>
              </a:solidFill>
            </a:endParaRPr>
          </a:p>
        </p:txBody>
      </p:sp>
      <p:sp>
        <p:nvSpPr>
          <p:cNvPr id="8" name="TextBox 7">
            <a:extLst>
              <a:ext uri="{FF2B5EF4-FFF2-40B4-BE49-F238E27FC236}">
                <a16:creationId xmlns:a16="http://schemas.microsoft.com/office/drawing/2014/main" id="{325BFA03-FAE3-4D97-BB1A-152C75BCCF19}"/>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5" descr="Map of Arboviral v1.3 message mapping guide implementation status. Currently 24 states have ongoing production. There are 4 states with ongoing onboarding, and two new states to onboarding. They include 3/6/20: South Carolina and  Massachusettes. &#10;">
            <a:extLst>
              <a:ext uri="{FF2B5EF4-FFF2-40B4-BE49-F238E27FC236}">
                <a16:creationId xmlns:a16="http://schemas.microsoft.com/office/drawing/2014/main" id="{0AECF277-E279-458E-AEA5-068936B73F67}"/>
              </a:ext>
            </a:extLst>
          </p:cNvPr>
          <p:cNvPicPr>
            <a:picLocks noChangeAspect="1"/>
          </p:cNvPicPr>
          <p:nvPr/>
        </p:nvPicPr>
        <p:blipFill>
          <a:blip r:embed="rId3"/>
          <a:stretch>
            <a:fillRect/>
          </a:stretch>
        </p:blipFill>
        <p:spPr>
          <a:xfrm>
            <a:off x="838200" y="298173"/>
            <a:ext cx="10065026" cy="6279359"/>
          </a:xfrm>
          <a:prstGeom prst="rect">
            <a:avLst/>
          </a:prstGeom>
        </p:spPr>
      </p:pic>
    </p:spTree>
    <p:extLst>
      <p:ext uri="{BB962C8B-B14F-4D97-AF65-F5344CB8AC3E}">
        <p14:creationId xmlns:p14="http://schemas.microsoft.com/office/powerpoint/2010/main" val="19782826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a:xfrm>
            <a:off x="8584874" y="6475412"/>
            <a:ext cx="2743200" cy="365125"/>
          </a:xfrm>
        </p:spPr>
        <p:txBody>
          <a:bodyPr/>
          <a:lstStyle/>
          <a:p>
            <a:pPr>
              <a:defRPr/>
            </a:pPr>
            <a:fld id="{B1808B90-C856-4DD9-AE7E-B04D6EB9DAE8}" type="slidenum">
              <a:rPr lang="en-US">
                <a:solidFill>
                  <a:srgbClr val="002060"/>
                </a:solidFill>
              </a:rPr>
              <a:pPr>
                <a:defRPr/>
              </a:pPr>
              <a:t>9</a:t>
            </a:fld>
            <a:endParaRPr lang="en-US" dirty="0">
              <a:solidFill>
                <a:srgbClr val="002060"/>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1F0507CF-4589-4628-9E51-3DFFC1D7B80A}"/>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A2714567-7B6F-47AE-A785-78C900F96E4E}"/>
              </a:ext>
            </a:extLst>
          </p:cNvPr>
          <p:cNvSpPr>
            <a:spLocks noGrp="1"/>
          </p:cNvSpPr>
          <p:nvPr>
            <p:ph type="title"/>
          </p:nvPr>
        </p:nvSpPr>
        <p:spPr/>
        <p:txBody>
          <a:bodyPr/>
          <a:lstStyle/>
          <a:p>
            <a:r>
              <a:rPr lang="en-US" sz="800" dirty="0">
                <a:solidFill>
                  <a:schemeClr val="bg2"/>
                </a:solidFill>
              </a:rPr>
              <a:t>Hepatitis v1.0 MMG Implementation Status </a:t>
            </a:r>
          </a:p>
        </p:txBody>
      </p:sp>
      <p:sp>
        <p:nvSpPr>
          <p:cNvPr id="8" name="TextBox 7">
            <a:extLst>
              <a:ext uri="{FF2B5EF4-FFF2-40B4-BE49-F238E27FC236}">
                <a16:creationId xmlns:a16="http://schemas.microsoft.com/office/drawing/2014/main" id="{DE0389D0-1D43-41E9-ADBF-4517A0E20F90}"/>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4" name="Picture 3" descr="Map of Hepatitis v1.0 message mapping guide implementation status. There are currently 20 states in ongoing production, four states with ongoing onboarding, and one state, Guam new to onboarding. &#10;">
            <a:extLst>
              <a:ext uri="{FF2B5EF4-FFF2-40B4-BE49-F238E27FC236}">
                <a16:creationId xmlns:a16="http://schemas.microsoft.com/office/drawing/2014/main" id="{89253C13-13C2-4046-A4D8-B506375E872A}"/>
              </a:ext>
            </a:extLst>
          </p:cNvPr>
          <p:cNvPicPr>
            <a:picLocks noChangeAspect="1"/>
          </p:cNvPicPr>
          <p:nvPr/>
        </p:nvPicPr>
        <p:blipFill>
          <a:blip r:embed="rId3"/>
          <a:stretch>
            <a:fillRect/>
          </a:stretch>
        </p:blipFill>
        <p:spPr>
          <a:xfrm>
            <a:off x="838201" y="200025"/>
            <a:ext cx="10055086" cy="6457950"/>
          </a:xfrm>
          <a:prstGeom prst="rect">
            <a:avLst/>
          </a:prstGeom>
        </p:spPr>
      </p:pic>
    </p:spTree>
    <p:extLst>
      <p:ext uri="{BB962C8B-B14F-4D97-AF65-F5344CB8AC3E}">
        <p14:creationId xmlns:p14="http://schemas.microsoft.com/office/powerpoint/2010/main" val="1546529446"/>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18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2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2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Override1.xml><?xml version="1.0" encoding="utf-8"?>
<a:themeOverride xmlns:a="http://schemas.openxmlformats.org/drawingml/2006/main">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themeOverride>
</file>

<file path=ppt/theme/themeOverride2.xml><?xml version="1.0" encoding="utf-8"?>
<a:themeOverride xmlns:a="http://schemas.openxmlformats.org/drawingml/2006/main">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themeOverride>
</file>

<file path=docProps/app.xml><?xml version="1.0" encoding="utf-8"?>
<Properties xmlns="http://schemas.openxmlformats.org/officeDocument/2006/extended-properties" xmlns:vt="http://schemas.openxmlformats.org/officeDocument/2006/docPropsVTypes">
  <TotalTime>33694</TotalTime>
  <Words>1286</Words>
  <Application>Microsoft Office PowerPoint</Application>
  <PresentationFormat>Widescreen</PresentationFormat>
  <Paragraphs>253</Paragraphs>
  <Slides>30</Slides>
  <Notes>30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30</vt:i4>
      </vt:variant>
    </vt:vector>
  </HeadingPairs>
  <TitlesOfParts>
    <vt:vector size="45" baseType="lpstr">
      <vt:lpstr>Arial</vt:lpstr>
      <vt:lpstr>Calibri</vt:lpstr>
      <vt:lpstr>Calibri Light</vt:lpstr>
      <vt:lpstr>Courier New</vt:lpstr>
      <vt:lpstr>Myriad Web Pro</vt:lpstr>
      <vt:lpstr>Wingdings</vt:lpstr>
      <vt:lpstr>13_NCEH_ATSDR_combined</vt:lpstr>
      <vt:lpstr>19_NCEH_ATSDR_combined</vt:lpstr>
      <vt:lpstr>24_NCEH_ATSDR_combined</vt:lpstr>
      <vt:lpstr>4_NCEH_ATSDR_combined</vt:lpstr>
      <vt:lpstr>Office Theme</vt:lpstr>
      <vt:lpstr>31_NCEH_ATSDR_combined</vt:lpstr>
      <vt:lpstr>18_NCEH_ATSDR_combined</vt:lpstr>
      <vt:lpstr>22_NCEH_ATSDR_combined</vt:lpstr>
      <vt:lpstr>23_NCEH_ATSDR_combined</vt:lpstr>
      <vt:lpstr>NNDSS Modernization Initiative (NMI):  March eSHARE Webinar </vt:lpstr>
      <vt:lpstr>Agenda</vt:lpstr>
      <vt:lpstr>NMI Updates and Timeline</vt:lpstr>
      <vt:lpstr>Highest MMG Implementation Status</vt:lpstr>
      <vt:lpstr>Total MMGs in Production</vt:lpstr>
      <vt:lpstr>Finalized Guides  </vt:lpstr>
      <vt:lpstr>Generic v2.0 MMG Implementation Status </vt:lpstr>
      <vt:lpstr>Arboviral v1.3 MMG Implementation Status </vt:lpstr>
      <vt:lpstr>Hepatitis v1.0 MMG Implementation Status </vt:lpstr>
      <vt:lpstr>NNDSS HL7 Message Mapping Guide Estimated Timeline </vt:lpstr>
      <vt:lpstr>Important Changes to SAMS:   SAMS NETSS Secure File Transfer  migration to SAMS Secure Data eXchange (SAMS SDX) </vt:lpstr>
      <vt:lpstr>SAMS NETSS Secure File Transfer Migration</vt:lpstr>
      <vt:lpstr>Current SAMS Activities</vt:lpstr>
      <vt:lpstr>Current SAMS upload form</vt:lpstr>
      <vt:lpstr>SAMS Activities Remain the Same</vt:lpstr>
      <vt:lpstr>New SAMS SDX Upload</vt:lpstr>
      <vt:lpstr>Next Steps</vt:lpstr>
      <vt:lpstr>Preparing to Reconcile 2019 Data</vt:lpstr>
      <vt:lpstr>What is NNDSS Reconciliation? </vt:lpstr>
      <vt:lpstr>Data Reconciliation Timeline  </vt:lpstr>
      <vt:lpstr>2019 Reconciliation Data Tables</vt:lpstr>
      <vt:lpstr>  2019 Reconciliation Tables for National Notifiable Infectious Diseases</vt:lpstr>
      <vt:lpstr>TABLE 8: STATE-SPECIFIC CASE COUNT BY REPORTING COUNTY AND DISEASE TABLE 9: STATE-SPECIFIC CASE COUNT BY COUNTY OF RESIDENCE AND DISEASE</vt:lpstr>
      <vt:lpstr>TABLE 12: STATE-SPECIFIC CASE COUNT BY DISEASE AND REPORTING EXCEPTION</vt:lpstr>
      <vt:lpstr>TABLE 13: STATE-SPECIFIC CASE COUNT FOR RETIRED EVENT CODES BY DISEASE</vt:lpstr>
      <vt:lpstr>What States Should Know</vt:lpstr>
      <vt:lpstr>Reconciliation Tips</vt:lpstr>
      <vt:lpstr>2019 Summary Production Calendar for National Notifiable Infectious Disease Tables 2019 Summary Production Calendar National Notifiable Infectious Disease Tables</vt:lpstr>
      <vt:lpstr>Q &amp; A</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March 2020</dc:title>
  <dc:subject>NMI eSHARE Important Changes to SAMS and NNDSS Data Reconciliation Process for for 2020</dc:subject>
  <dc:creator>CDC</dc:creator>
  <cp:keywords>NMI, Modernization Initiative, eSHARE, NNDSS, National Notifiable Diseases Surveillance System, Event Codes, Message Mapping Guide, MMG, NMI Implementation, HL7, Generic v2.0, Arboviral v1.3, Hepatitis v1.0, estimated timeline, Secure Access Management Services, SAMS, SAMS NETSS Secure File Transfer Migration, SAMS Secure Data eXchange, SAMS SDX, SAMS Upload, SAMS Activities, NNDSS Data Reconciliation, 2019 Data Reconciliation Data Tables, Reporting County, County of Residence, Reporting Exception, State/Territorial Epidemiologist, database closed</cp:keywords>
  <cp:lastModifiedBy>Laspina, Michael (CDC/DDPHSS/CSELS/DHIS)</cp:lastModifiedBy>
  <cp:revision>1959</cp:revision>
  <cp:lastPrinted>2020-03-09T18:49:31Z</cp:lastPrinted>
  <dcterms:created xsi:type="dcterms:W3CDTF">2016-10-13T18:50:31Z</dcterms:created>
  <dcterms:modified xsi:type="dcterms:W3CDTF">2021-04-22T18:28:57Z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2021-04-22T15:51:53Z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58007abe-eeb6-49c3-9b06-b533c98a88ed</vt:lpwstr>
  </property>
  <property fmtid="{D5CDD505-2E9C-101B-9397-08002B2CF9AE}" pid="8" name="MSIP_Label_7b94a7b8-f06c-4dfe-bdcc-9b548fd58c31_ContentBits">
    <vt:lpwstr>0</vt:lpwstr>
  </property>
</Properties>
</file>