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1"/>
    <p:sldMasterId id="2147483919" r:id="rId2"/>
    <p:sldMasterId id="2147483960" r:id="rId3"/>
    <p:sldMasterId id="2147484080" r:id="rId4"/>
    <p:sldMasterId id="2147484086" r:id="rId5"/>
    <p:sldMasterId id="2147484105" r:id="rId6"/>
    <p:sldMasterId id="2147484112" r:id="rId7"/>
    <p:sldMasterId id="2147484118" r:id="rId8"/>
    <p:sldMasterId id="2147484137" r:id="rId9"/>
    <p:sldMasterId id="2147484143" r:id="rId10"/>
  </p:sldMasterIdLst>
  <p:notesMasterIdLst>
    <p:notesMasterId r:id="rId48"/>
  </p:notesMasterIdLst>
  <p:handoutMasterIdLst>
    <p:handoutMasterId r:id="rId49"/>
  </p:handoutMasterIdLst>
  <p:sldIdLst>
    <p:sldId id="1221" r:id="rId11"/>
    <p:sldId id="1222" r:id="rId12"/>
    <p:sldId id="1225" r:id="rId13"/>
    <p:sldId id="1242" r:id="rId14"/>
    <p:sldId id="290" r:id="rId15"/>
    <p:sldId id="1300" r:id="rId16"/>
    <p:sldId id="291" r:id="rId17"/>
    <p:sldId id="1243" r:id="rId18"/>
    <p:sldId id="1244" r:id="rId19"/>
    <p:sldId id="1229" r:id="rId20"/>
    <p:sldId id="831" r:id="rId21"/>
    <p:sldId id="1286" r:id="rId22"/>
    <p:sldId id="1252" r:id="rId23"/>
    <p:sldId id="1268" r:id="rId24"/>
    <p:sldId id="1224" r:id="rId25"/>
    <p:sldId id="1287" r:id="rId26"/>
    <p:sldId id="1288" r:id="rId27"/>
    <p:sldId id="1289" r:id="rId28"/>
    <p:sldId id="1264" r:id="rId29"/>
    <p:sldId id="1290" r:id="rId30"/>
    <p:sldId id="1291" r:id="rId31"/>
    <p:sldId id="1292" r:id="rId32"/>
    <p:sldId id="1293" r:id="rId33"/>
    <p:sldId id="1294" r:id="rId34"/>
    <p:sldId id="1296" r:id="rId35"/>
    <p:sldId id="1279" r:id="rId36"/>
    <p:sldId id="1270" r:id="rId37"/>
    <p:sldId id="1297" r:id="rId38"/>
    <p:sldId id="1298" r:id="rId39"/>
    <p:sldId id="1299" r:id="rId40"/>
    <p:sldId id="1274" r:id="rId41"/>
    <p:sldId id="1275" r:id="rId42"/>
    <p:sldId id="1276" r:id="rId43"/>
    <p:sldId id="1277" r:id="rId44"/>
    <p:sldId id="1278" r:id="rId45"/>
    <p:sldId id="1173" r:id="rId46"/>
    <p:sldId id="912"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9" name="Helmus, Lesliann E. (CDC/DDPHSS/CSELS/DHIS)" initials="HLE(" lastIdx="6" clrIdx="8">
    <p:extLst>
      <p:ext uri="{19B8F6BF-5375-455C-9EA6-DF929625EA0E}">
        <p15:presenceInfo xmlns:p15="http://schemas.microsoft.com/office/powerpoint/2012/main" userId="S::lth7@cdc.gov::146eb41b-cd7a-4845-8c9f-18d5f43d2d11" providerId="AD"/>
      </p:ext>
    </p:extLst>
  </p:cmAuthor>
  <p:cmAuthor id="3" name="uaa0" initials="uaa0" lastIdx="7" clrIdx="2">
    <p:extLst>
      <p:ext uri="{19B8F6BF-5375-455C-9EA6-DF929625EA0E}">
        <p15:presenceInfo xmlns:p15="http://schemas.microsoft.com/office/powerpoint/2012/main" userId="uaa0" providerId="None"/>
      </p:ext>
    </p:extLst>
  </p:cmAuthor>
  <p:cmAuthor id="10" name="Robinson, Tamara (CDC/DDPHSS/CSELS/DHIS) (CTR)" initials="RT((" lastIdx="4" clrIdx="9">
    <p:extLst>
      <p:ext uri="{19B8F6BF-5375-455C-9EA6-DF929625EA0E}">
        <p15:presenceInfo xmlns:p15="http://schemas.microsoft.com/office/powerpoint/2012/main" userId="S::okf9@cdc.gov::a16a7704-10a4-405e-9d16-ecfeead0d373" providerId="AD"/>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3D"/>
    <a:srgbClr val="3A4A58"/>
    <a:srgbClr val="5A6670"/>
    <a:srgbClr val="B9B9B9"/>
    <a:srgbClr val="FFFFFF"/>
    <a:srgbClr val="575F6F"/>
    <a:srgbClr val="3A4A6A"/>
    <a:srgbClr val="EAEFF7"/>
    <a:srgbClr val="005DAB"/>
    <a:srgbClr val="E25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3276" autoAdjust="0"/>
  </p:normalViewPr>
  <p:slideViewPr>
    <p:cSldViewPr snapToGrid="0">
      <p:cViewPr varScale="1">
        <p:scale>
          <a:sx n="41" d="100"/>
          <a:sy n="41" d="100"/>
        </p:scale>
        <p:origin x="132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7" d="100"/>
          <a:sy n="87" d="100"/>
        </p:scale>
        <p:origin x="3797"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4/22/2021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4/22/2021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17236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need update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1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028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777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62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441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68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9693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2566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72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4242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2450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515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4216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213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2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7327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027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7876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404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44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397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316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6261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796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8542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Myriad Web Pro"/>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4679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8081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rgbClr val="00B050"/>
                </a:solidFill>
                <a:effectLst/>
                <a:latin typeface="+mn-lt"/>
                <a:ea typeface="+mn-ea"/>
                <a:cs typeface="+mn-cs"/>
              </a:rPr>
              <a:t>2/11/20: KY New to Prod for Gen V2</a:t>
            </a:r>
            <a:r>
              <a:rPr lang="en-US" b="1" dirty="0">
                <a:solidFill>
                  <a:srgbClr val="00B050"/>
                </a:solidFill>
              </a:rPr>
              <a:t> </a:t>
            </a:r>
          </a:p>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769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Noted here are those jurisdictions with 5 and 6 guides implemented/in production: </a:t>
            </a:r>
          </a:p>
          <a:p>
            <a:r>
              <a:rPr lang="en-US" b="1" baseline="0" dirty="0"/>
              <a:t>UT and ID with 6 MMGs in Prod</a:t>
            </a:r>
          </a:p>
          <a:p>
            <a:r>
              <a:rPr lang="en-US" b="1" baseline="0" dirty="0"/>
              <a:t>OR with 5 MMGs in Prod </a:t>
            </a:r>
          </a:p>
          <a:p>
            <a:endParaRPr lang="en-US" b="1" baseline="0" dirty="0"/>
          </a:p>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466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endParaRPr lang="en-US" sz="1200" b="0" i="0" u="none" strike="noStrike" kern="1200" dirty="0">
              <a:solidFill>
                <a:schemeClr val="tx1"/>
              </a:solidFill>
              <a:effectLst/>
              <a:latin typeface="+mn-lt"/>
              <a:ea typeface="+mn-ea"/>
              <a:cs typeface="+mn-cs"/>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Pilot states are onboarding for the messages in the middle column.  We’re please that MI just joined ID as the second state to onboard for Malaria and CO just joined as the first state to onboard for HAI MDRO.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STD and CS have moved beyond the pilots and began onboarding a set of states that have been ready and waiting for quite a while.  Soon we expect to open onboarding for STD and CS to everyone.</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We also expect to open onboarding for Mumps, Pertussis and Varicella to everyone very soon.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53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Updates since previous eSHARE held on 1/21/2020: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1/31/20: WV New to Onboarding Gen V2</a:t>
            </a:r>
            <a:r>
              <a:rPr lang="en-US" dirty="0"/>
              <a:t> </a:t>
            </a:r>
          </a:p>
          <a:p>
            <a:r>
              <a:rPr lang="en-US" sz="1200" b="0" i="0" u="none" strike="noStrike" kern="1200" dirty="0">
                <a:solidFill>
                  <a:schemeClr val="tx1"/>
                </a:solidFill>
                <a:effectLst/>
                <a:latin typeface="+mn-lt"/>
                <a:ea typeface="+mn-ea"/>
                <a:cs typeface="+mn-cs"/>
              </a:rPr>
              <a:t>2/11/20: KY New to Prod for Gen V2</a:t>
            </a:r>
            <a:r>
              <a:rPr lang="en-US" dirty="0"/>
              <a:t> </a:t>
            </a:r>
          </a:p>
          <a:p>
            <a:r>
              <a:rPr lang="en-US" sz="1200" b="0" i="0" u="none" strike="noStrike" kern="1200" dirty="0">
                <a:solidFill>
                  <a:schemeClr val="tx1"/>
                </a:solidFill>
                <a:effectLst/>
                <a:latin typeface="+mn-lt"/>
                <a:ea typeface="+mn-ea"/>
                <a:cs typeface="+mn-cs"/>
              </a:rPr>
              <a:t>2/11/20: RI New to Prod for Gen V2</a:t>
            </a:r>
            <a:r>
              <a:rPr lang="en-US" dirty="0"/>
              <a:t> </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402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Updates since previous eSHARE held on 1/21/2020:</a:t>
            </a:r>
          </a:p>
          <a:p>
            <a:r>
              <a:rPr lang="en-US" b="0" baseline="0" dirty="0"/>
              <a:t>No updates</a:t>
            </a:r>
          </a:p>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169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Updates since previous eSHARE held on 1/21/2020: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1/29/20: DE New to Prod for Hep </a:t>
            </a:r>
            <a:r>
              <a:rPr lang="en-US" dirty="0"/>
              <a:t> </a:t>
            </a:r>
          </a:p>
          <a:p>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2938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200804515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879789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a:xfrm>
            <a:off x="8610600" y="6356350"/>
            <a:ext cx="2743200" cy="365125"/>
          </a:xfrm>
        </p:spPr>
        <p:txBody>
          <a:bodyPr/>
          <a:lstStyle>
            <a:lvl1pP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67898289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090620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45186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01951539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11" name="Slide Number Placeholder 2">
            <a:extLst>
              <a:ext uri="{FF2B5EF4-FFF2-40B4-BE49-F238E27FC236}">
                <a16:creationId xmlns:a16="http://schemas.microsoft.com/office/drawing/2014/main" id="{F466B6DE-764F-4DD1-99CE-0D56459ED747}"/>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312715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644741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8273AB9B-92F2-48AE-B340-ECEEC497C965}"/>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86307156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E0A1067D-3198-40B4-B636-2ECC5D683FBD}"/>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83893029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0948421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28691293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DE53-85BE-428E-95B1-6935EE475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7FF6-7855-41B4-9503-7CD6A4562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424C7-1F15-435C-BF4D-27E83341FF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5B5036-0114-495D-A416-F06A04438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94931-FC8E-4E48-9CA0-6A1238277919}"/>
              </a:ext>
            </a:extLst>
          </p:cNvPr>
          <p:cNvSpPr>
            <a:spLocks noGrp="1"/>
          </p:cNvSpPr>
          <p:nvPr>
            <p:ph type="sldNum" sz="quarter" idx="12"/>
          </p:nvPr>
        </p:nvSpPr>
        <p:spPr>
          <a:xfrm>
            <a:off x="8610600" y="6356350"/>
            <a:ext cx="2743200" cy="365125"/>
          </a:xfrm>
          <a:prstGeom prst="rect">
            <a:avLst/>
          </a:prstGeom>
        </p:spPr>
        <p:txBody>
          <a:bodyPr/>
          <a:lstStyle/>
          <a:p>
            <a:endParaRPr lang="en-US" dirty="0"/>
          </a:p>
        </p:txBody>
      </p:sp>
    </p:spTree>
    <p:extLst>
      <p:ext uri="{BB962C8B-B14F-4D97-AF65-F5344CB8AC3E}">
        <p14:creationId xmlns:p14="http://schemas.microsoft.com/office/powerpoint/2010/main" val="2136637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E36E-4A7E-4B02-95A6-2AA8EF0B1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E873-B623-4088-B3F1-6F58234DC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EFF7-0EFE-4EFB-83BE-B79E4A3DDF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819AE4-C59C-4244-836B-5E34061DB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75AB9-9E90-4CF2-8A43-BAC2D8804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172625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DADD-92FA-4A86-9489-E88C38792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2CFD92-4D6D-46E7-B702-36D09B4D4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7916D-05DF-4852-98F8-A567C4FF6BF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E3FFF7-08B1-4EA7-8AED-128AE6E90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68CFB-DB65-4456-84DC-B2CCD1C2904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575F6F"/>
                </a:solidFill>
              </a:defRPr>
            </a:lvl1pPr>
          </a:lstStyle>
          <a:p>
            <a:endParaRPr lang="en-US" dirty="0"/>
          </a:p>
        </p:txBody>
      </p:sp>
    </p:spTree>
    <p:extLst>
      <p:ext uri="{BB962C8B-B14F-4D97-AF65-F5344CB8AC3E}">
        <p14:creationId xmlns:p14="http://schemas.microsoft.com/office/powerpoint/2010/main" val="1729778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02E8-960B-4790-825B-76558BCCD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EC623-37B6-45CE-B2F6-435E630BA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7634F-1649-4B15-8100-91EC94A75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362BB-D336-493C-8685-DA8EB2BD1B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58BF08-6FC2-4A0A-813E-7FD2A671D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56045-79F7-4C8A-AC63-2F23D86C78AC}"/>
              </a:ext>
            </a:extLst>
          </p:cNvPr>
          <p:cNvSpPr>
            <a:spLocks noGrp="1"/>
          </p:cNvSpPr>
          <p:nvPr>
            <p:ph type="sldNum" sz="quarter" idx="12"/>
          </p:nvPr>
        </p:nvSpPr>
        <p:spPr>
          <a:xfrm>
            <a:off x="8610600" y="6356350"/>
            <a:ext cx="2743200" cy="365125"/>
          </a:xfrm>
          <a:prstGeom prst="rect">
            <a:avLst/>
          </a:prstGeom>
        </p:spPr>
        <p:txBody>
          <a:bodyPr/>
          <a:lstStyle/>
          <a:p>
            <a:pPr algn="r"/>
            <a:fld id="{45C4275C-E6AF-4482-B75A-0DA9B1B6C297}" type="slidenum">
              <a:rPr lang="en-US" smtClean="0"/>
              <a:pPr algn="r"/>
              <a:t>‹#›</a:t>
            </a:fld>
            <a:endParaRPr lang="en-US" dirty="0"/>
          </a:p>
        </p:txBody>
      </p:sp>
    </p:spTree>
    <p:extLst>
      <p:ext uri="{BB962C8B-B14F-4D97-AF65-F5344CB8AC3E}">
        <p14:creationId xmlns:p14="http://schemas.microsoft.com/office/powerpoint/2010/main" val="1087559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660B-4279-415B-BE8C-EAF18AC5E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1C027A-6E48-4B59-B805-E8869CA50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8A5E2-17F2-400B-9097-7347D3AED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BDF6-D844-4E5C-A998-12BBFCB16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9A7E6-C885-44B8-9DDD-BB9ABBEB1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9C97C-EC81-4CD3-8E4F-64B4C385341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C866957-9D40-420C-9381-E447070A7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87E93C-3476-4B1F-9852-91C8E27F640F}"/>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Tree>
    <p:extLst>
      <p:ext uri="{BB962C8B-B14F-4D97-AF65-F5344CB8AC3E}">
        <p14:creationId xmlns:p14="http://schemas.microsoft.com/office/powerpoint/2010/main" val="515342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DF2B-3927-40E7-8AA9-42F4C6D54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66F0B3-16FD-4F3F-9999-82901812AF4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65B460D-61F9-4314-AB3C-09C9CF8C52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5DE98-6BC7-43CC-8E36-5CBFABA47EB0}"/>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23469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6959624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11F0-407C-4822-9BB4-6056FBA3799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E974D2E-E434-41C4-ABA5-FF5EF1B024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8CA388-4E7F-4621-BE11-A235018DC0C7}"/>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382310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DCB4-A0B1-4146-8E54-F9178CE1D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D54A1-FD30-4EB9-A80E-C04E10FDA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F30BD7-C61A-47FD-846A-E7B367E43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71C06-728D-4468-BDEF-9FAEEE3D93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029E0E-7ADF-43CF-8FA2-97411BAF4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21067-2DEB-4566-B96B-8946B6F9EC25}"/>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154945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3FD5-71B1-4B51-8918-A8F45210E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3E19D-C021-46A1-9989-E657D5137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BBF27B-ED52-4219-9EAC-55FB06D1B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428FA-A949-4AA6-9150-26988A8810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112415-AD48-4E03-BD4B-C7C7AA001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D4947-787B-4D80-AA0D-F677565A2E4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
        <p:nvSpPr>
          <p:cNvPr id="8" name="Slide Number Placeholder 2">
            <a:extLst>
              <a:ext uri="{FF2B5EF4-FFF2-40B4-BE49-F238E27FC236}">
                <a16:creationId xmlns:a16="http://schemas.microsoft.com/office/drawing/2014/main" id="{4DEE0998-0253-4DCE-AF69-D648AE1D0B71}"/>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4182482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D9F1-C4B0-46BD-B602-968949F3C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5522B-425A-46A0-A04D-90756D537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B33C-7804-4438-BCE1-FF24D40C6B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2BE9666-0F5C-43CE-95B1-7BD645972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E24DA-0861-4203-B35A-8C3C7C0DF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550652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6C428-5355-4E33-BBB1-BD682DC5A1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312BA-0D25-4100-9DF9-997AB1770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B4AF-86CC-4357-A38D-02FF376BDB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8045D5-242D-4319-9B32-036366D3A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52553-3B2C-45C7-ABB8-B45ADA73975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434370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8" name="Slide Number Placeholder 2">
            <a:extLst>
              <a:ext uri="{FF2B5EF4-FFF2-40B4-BE49-F238E27FC236}">
                <a16:creationId xmlns:a16="http://schemas.microsoft.com/office/drawing/2014/main" id="{4255671E-6B38-4454-8E78-6DBC1DF99A1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0723448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9" name="Slide Number Placeholder 2">
            <a:extLst>
              <a:ext uri="{FF2B5EF4-FFF2-40B4-BE49-F238E27FC236}">
                <a16:creationId xmlns:a16="http://schemas.microsoft.com/office/drawing/2014/main" id="{89D70F86-8F72-4463-B97C-164322CD8BB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3A4A6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7462607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4131642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61762566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BE22FCE5-0B59-403D-A57C-1513A8519D82}"/>
              </a:ext>
            </a:extLst>
          </p:cNvPr>
          <p:cNvSpPr>
            <a:spLocks noGrp="1"/>
          </p:cNvSpPr>
          <p:nvPr>
            <p:ph type="sldNum" sz="quarter" idx="11"/>
          </p:nvPr>
        </p:nvSpPr>
        <p:spPr>
          <a:xfrm>
            <a:off x="8610600" y="6356350"/>
            <a:ext cx="2743200" cy="365125"/>
          </a:xfrm>
          <a:prstGeom prst="rect">
            <a:avLst/>
          </a:prstGeom>
        </p:spPr>
        <p:txBody>
          <a:bodyPr/>
          <a:lstStyle>
            <a:lvl1pPr algn="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1624428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384327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EF7B4E1E-A2AB-43EA-BB57-540025838575}"/>
              </a:ext>
            </a:extLst>
          </p:cNvPr>
          <p:cNvSpPr>
            <a:spLocks noGrp="1"/>
          </p:cNvSpPr>
          <p:nvPr>
            <p:ph type="sldNum" sz="quarter" idx="11"/>
          </p:nvPr>
        </p:nvSpPr>
        <p:spPr>
          <a:xfrm>
            <a:off x="8610600" y="6356350"/>
            <a:ext cx="2743200" cy="365125"/>
          </a:xfrm>
          <a:prstGeom prst="rect">
            <a:avLst/>
          </a:prstGeom>
        </p:spPr>
        <p:txBody>
          <a:bodyPr/>
          <a:lstStyle>
            <a:lvl1pPr algn="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16892774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6437646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24462316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16773814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8" name="Slide Number Placeholder 2">
            <a:extLst>
              <a:ext uri="{FF2B5EF4-FFF2-40B4-BE49-F238E27FC236}">
                <a16:creationId xmlns:a16="http://schemas.microsoft.com/office/drawing/2014/main" id="{4A844DC7-8E04-4042-85F6-660A95A84D23}"/>
              </a:ext>
            </a:extLst>
          </p:cNvPr>
          <p:cNvSpPr txBox="1">
            <a:spLocks/>
          </p:cNvSpPr>
          <p:nvPr userDrawn="1"/>
        </p:nvSpPr>
        <p:spPr>
          <a:xfrm>
            <a:off x="8736875" y="6320076"/>
            <a:ext cx="2743200" cy="365125"/>
          </a:xfrm>
          <a:prstGeom prst="rect">
            <a:avLst/>
          </a:prstGeom>
        </p:spPr>
        <p:txBody>
          <a:bodyPr/>
          <a:lstStyle>
            <a:defPPr>
              <a:defRPr lang="en-US"/>
            </a:defPPr>
            <a:lvl1pPr marL="0" algn="r" defTabSz="914400" rtl="0" eaLnBrk="1" latinLnBrk="0" hangingPunct="1">
              <a:defRPr sz="1800" kern="1200">
                <a:solidFill>
                  <a:srgbClr val="3A4A6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 name="Slide Number Placeholder 1">
            <a:extLst>
              <a:ext uri="{FF2B5EF4-FFF2-40B4-BE49-F238E27FC236}">
                <a16:creationId xmlns:a16="http://schemas.microsoft.com/office/drawing/2014/main" id="{726B49B4-9D5A-4B57-9D83-9FBE406F6583}"/>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50565017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8" name="Slide Number Placeholder 1">
            <a:extLst>
              <a:ext uri="{FF2B5EF4-FFF2-40B4-BE49-F238E27FC236}">
                <a16:creationId xmlns:a16="http://schemas.microsoft.com/office/drawing/2014/main" id="{79291A7E-1260-4535-AC36-C4047F3E0652}"/>
              </a:ext>
            </a:extLst>
          </p:cNvPr>
          <p:cNvSpPr>
            <a:spLocks noGrp="1"/>
          </p:cNvSpPr>
          <p:nvPr>
            <p:ph type="sldNum" sz="quarter" idx="11"/>
          </p:nvPr>
        </p:nvSpPr>
        <p:spPr>
          <a:xfrm>
            <a:off x="8610600" y="6356350"/>
            <a:ext cx="2743200" cy="365125"/>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80865277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2506883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19509841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43177686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87392378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3179796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a:xfrm>
            <a:off x="8610600" y="6338656"/>
            <a:ext cx="2743200" cy="382819"/>
          </a:xfrm>
        </p:spPr>
        <p:txBody>
          <a:bodyPr/>
          <a:lstStyle>
            <a:lvl1pP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82482112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3345401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26471646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178621584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267013569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68023300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8699737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48005723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28303585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38270199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34486120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221684706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5441565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857190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3443713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5500643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6400166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10.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5.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6.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7.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8.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9.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6482312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949" r:id="rId6"/>
    <p:sldLayoutId id="2147483947" r:id="rId7"/>
    <p:sldLayoutId id="2147483948"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208296452"/>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5727041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Slide Number Placeholder 2">
            <a:extLst>
              <a:ext uri="{FF2B5EF4-FFF2-40B4-BE49-F238E27FC236}">
                <a16:creationId xmlns:a16="http://schemas.microsoft.com/office/drawing/2014/main" id="{0BF8C528-165F-45C6-B7C7-43491A0B930B}"/>
              </a:ext>
            </a:extLst>
          </p:cNvPr>
          <p:cNvSpPr>
            <a:spLocks noGrp="1"/>
          </p:cNvSpPr>
          <p:nvPr>
            <p:ph type="sldNum" sz="quarter" idx="4"/>
          </p:nvPr>
        </p:nvSpPr>
        <p:spPr>
          <a:xfrm>
            <a:off x="8610600" y="6338656"/>
            <a:ext cx="2743200" cy="382819"/>
          </a:xfrm>
          <a:prstGeom prst="rect">
            <a:avLst/>
          </a:prstGeom>
        </p:spPr>
        <p:txBody>
          <a:bodyPr/>
          <a:lstStyle>
            <a:lvl1pPr algn="r">
              <a:defRPr>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108111430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6D5CE-5296-4CD9-AAD5-6B0BF896E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18C7B0-F19B-4A05-A251-047A91956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C01BA-27B0-46F4-9C36-0119A305D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4369C9F-6862-493C-9160-01434A272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2">
            <a:extLst>
              <a:ext uri="{FF2B5EF4-FFF2-40B4-BE49-F238E27FC236}">
                <a16:creationId xmlns:a16="http://schemas.microsoft.com/office/drawing/2014/main" id="{2BF372E6-E823-49D2-B2CC-97B1AC76257A}"/>
              </a:ext>
            </a:extLst>
          </p:cNvPr>
          <p:cNvSpPr txBox="1">
            <a:spLocks/>
          </p:cNvSpPr>
          <p:nvPr userDrawn="1"/>
        </p:nvSpPr>
        <p:spPr>
          <a:xfrm>
            <a:off x="8610600" y="6338656"/>
            <a:ext cx="2743200" cy="382819"/>
          </a:xfrm>
          <a:prstGeom prst="rect">
            <a:avLst/>
          </a:prstGeom>
        </p:spPr>
        <p:txBody>
          <a:bodyPr/>
          <a:lstStyle>
            <a:defPPr>
              <a:defRPr lang="en-US"/>
            </a:defPPr>
            <a:lvl1pPr marL="0" algn="r" defTabSz="914400" rtl="0" eaLnBrk="1" latinLnBrk="0" hangingPunct="1">
              <a:defRPr sz="18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0" i="0" u="none" strike="noStrike" kern="1200" cap="none" spc="0" normalizeH="0" baseline="0" noProof="0" smtClean="0">
                <a:ln>
                  <a:noFill/>
                </a:ln>
                <a:solidFill>
                  <a:srgbClr val="0F56DC"/>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F56DC"/>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67295046"/>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167984260"/>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Slide Number Placeholder 2">
            <a:extLst>
              <a:ext uri="{FF2B5EF4-FFF2-40B4-BE49-F238E27FC236}">
                <a16:creationId xmlns:a16="http://schemas.microsoft.com/office/drawing/2014/main" id="{B072705D-4DEE-4BC7-AE20-479FA381D0F2}"/>
              </a:ext>
            </a:extLst>
          </p:cNvPr>
          <p:cNvSpPr>
            <a:spLocks noGrp="1"/>
          </p:cNvSpPr>
          <p:nvPr>
            <p:ph type="sldNum" sz="quarter" idx="4"/>
          </p:nvPr>
        </p:nvSpPr>
        <p:spPr>
          <a:xfrm>
            <a:off x="8610600" y="6356350"/>
            <a:ext cx="2743200" cy="365125"/>
          </a:xfrm>
          <a:prstGeom prst="rect">
            <a:avLst/>
          </a:prstGeom>
        </p:spPr>
        <p:txBody>
          <a:bodyPr/>
          <a:lstStyle>
            <a:lvl1pPr algn="r">
              <a:defRPr>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093520538"/>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2372583681"/>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552766869"/>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hyperlink" Target="https://www.cdc.gov/coronavirus/2019-nC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0.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0.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mailto:uzo0@cdc.gov" TargetMode="External"/><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hyperlink" Target="mailto:edx@cdc.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8" Type="http://schemas.openxmlformats.org/officeDocument/2006/relationships/hyperlink" Target="https://phinvads.cdc.gov/vads/ViewValueSet.action?oid=2.16.840.1.114222.4.11.1002" TargetMode="External"/><Relationship Id="rId3" Type="http://schemas.openxmlformats.org/officeDocument/2006/relationships/hyperlink" Target="https://phinvads.cdc.gov/vads/ViewValueSet.action?oid=2.16.840.1.114222.4.11.3200" TargetMode="External"/><Relationship Id="rId7" Type="http://schemas.openxmlformats.org/officeDocument/2006/relationships/hyperlink" Target="https://phinvads.cdc.gov/vads/ViewValueSet.action?oid=2.16.840.1.114222.4.11.1004" TargetMode="External"/><Relationship Id="rId2" Type="http://schemas.openxmlformats.org/officeDocument/2006/relationships/notesSlide" Target="../notesSlides/notesSlide32.xml"/><Relationship Id="rId1" Type="http://schemas.openxmlformats.org/officeDocument/2006/relationships/slideLayout" Target="../slideLayouts/slideLayout39.xml"/><Relationship Id="rId6" Type="http://schemas.openxmlformats.org/officeDocument/2006/relationships/hyperlink" Target="https://phinvads.cdc.gov/vads/ViewValueSet.action?oid=2.16.840.1.114222.4.11.7447" TargetMode="External"/><Relationship Id="rId11" Type="http://schemas.openxmlformats.org/officeDocument/2006/relationships/hyperlink" Target="https://phinvads.cdc.gov/vads/ViewValueSet.action?oid=2.16.840.1.114222.4.11.1009" TargetMode="External"/><Relationship Id="rId5" Type="http://schemas.openxmlformats.org/officeDocument/2006/relationships/hyperlink" Target="https://phinvads.cdc.gov/vads/ViewValueSet.action?oid=2.16.840.1.114222.4.11.826" TargetMode="External"/><Relationship Id="rId10" Type="http://schemas.openxmlformats.org/officeDocument/2006/relationships/hyperlink" Target="https://phinvads.cdc.gov/vads/ViewValueSet.action?oid=2.16.840.1.114222.4.11.967" TargetMode="External"/><Relationship Id="rId4" Type="http://schemas.openxmlformats.org/officeDocument/2006/relationships/hyperlink" Target="https://phinvads.cdc.gov/vads/ViewValueSet.action?oid=2.16.840.1.114222.4.11.828" TargetMode="External"/><Relationship Id="rId9" Type="http://schemas.openxmlformats.org/officeDocument/2006/relationships/hyperlink" Target="https://phinvads.cdc.gov/vads/ViewValueSet.action?oid=2.16.840.1.114222.4.11.946"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hinvads.cdc.gov/vads/ViewValueSet.action?oid=2.16.840.1.114222.4.11.7759" TargetMode="External"/><Relationship Id="rId7" Type="http://schemas.openxmlformats.org/officeDocument/2006/relationships/hyperlink" Target="https://phinvads.cdc.gov/vads/ViewValueSet.action?oid=2.16.840.1.114222.4.11.7550" TargetMode="External"/><Relationship Id="rId2" Type="http://schemas.openxmlformats.org/officeDocument/2006/relationships/notesSlide" Target="../notesSlides/notesSlide33.xml"/><Relationship Id="rId1" Type="http://schemas.openxmlformats.org/officeDocument/2006/relationships/slideLayout" Target="../slideLayouts/slideLayout39.xml"/><Relationship Id="rId6" Type="http://schemas.openxmlformats.org/officeDocument/2006/relationships/hyperlink" Target="https://phinvads.cdc.gov/vads/ViewValueSet.action?oid=2.16.840.1.114222.4.11.7760" TargetMode="External"/><Relationship Id="rId5" Type="http://schemas.openxmlformats.org/officeDocument/2006/relationships/hyperlink" Target="https://phinvads.cdc.gov/vads/ViewValueSet.action?oid=2.16.840.1.114222.4.11.7744" TargetMode="External"/><Relationship Id="rId4" Type="http://schemas.openxmlformats.org/officeDocument/2006/relationships/hyperlink" Target="https://phinvads.cdc.gov/vads/ViewValueSet.action?oid=2.16.840.1.114222.4.11.7748"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phinvads.cdc.gov/vads/ViewValueSet.action?oid=2.16.840.1.114222.4.11.7455" TargetMode="External"/><Relationship Id="rId3" Type="http://schemas.openxmlformats.org/officeDocument/2006/relationships/hyperlink" Target="https://phinvads.cdc.gov/vads/ViewValueSet.action?oid=2.16.840.1.114222.4.11.7617" TargetMode="External"/><Relationship Id="rId7" Type="http://schemas.openxmlformats.org/officeDocument/2006/relationships/hyperlink" Target="https://phinvads.cdc.gov/vads/ViewValueSet.action?oid=2.16.840.1.114222.4.11.3301" TargetMode="External"/><Relationship Id="rId2" Type="http://schemas.openxmlformats.org/officeDocument/2006/relationships/notesSlide" Target="../notesSlides/notesSlide34.xml"/><Relationship Id="rId1" Type="http://schemas.openxmlformats.org/officeDocument/2006/relationships/slideLayout" Target="../slideLayouts/slideLayout39.xml"/><Relationship Id="rId6" Type="http://schemas.openxmlformats.org/officeDocument/2006/relationships/hyperlink" Target="https://phinvads.cdc.gov/vads/ViewValueSet.action?oid=2.16.840.1.114222.4.11.979" TargetMode="External"/><Relationship Id="rId5" Type="http://schemas.openxmlformats.org/officeDocument/2006/relationships/hyperlink" Target="https://phinvads.cdc.gov/vads/ViewValueSet.action?oid=2.16.840.1.114222.4.11.1006" TargetMode="External"/><Relationship Id="rId4" Type="http://schemas.openxmlformats.org/officeDocument/2006/relationships/hyperlink" Target="https://phinvads.cdc.gov/vads/ViewValueSet.action?oid=2.16.840.1.114222.4.11.7450" TargetMode="External"/><Relationship Id="rId9" Type="http://schemas.openxmlformats.org/officeDocument/2006/relationships/hyperlink" Target="https://phinvads.cdc.gov/vads/ViewValueSet.action?oid=2.16.840.1.114222.4.11.4179"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ndc.services.cdc.gov/event-codes-other-surveillance-resources/"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hyperlink" Target="https://www.cdc.gov/nndss/trc/onboarding/eshare.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076445" y="1777473"/>
            <a:ext cx="10616201" cy="1954007"/>
          </a:xfrm>
        </p:spPr>
        <p:txBody>
          <a:bodyPr>
            <a:normAutofit/>
          </a:bodyPr>
          <a:lstStyle/>
          <a:p>
            <a:pPr>
              <a:lnSpc>
                <a:spcPct val="100000"/>
              </a:lnSpc>
            </a:pPr>
            <a:r>
              <a:rPr lang="en-US" sz="3200" dirty="0">
                <a:solidFill>
                  <a:srgbClr val="005DAB"/>
                </a:solidFill>
              </a:rPr>
              <a:t>NNDSS Modernization Initiative (NMI): </a:t>
            </a:r>
            <a:br>
              <a:rPr lang="en-US" sz="3200" dirty="0">
                <a:solidFill>
                  <a:srgbClr val="005DAB"/>
                </a:solidFill>
              </a:rPr>
            </a:br>
            <a:r>
              <a:rPr lang="en-US" sz="3200" dirty="0">
                <a:solidFill>
                  <a:srgbClr val="005DAB"/>
                </a:solidFill>
              </a:rPr>
              <a:t>February eSHARE Webinar</a:t>
            </a:r>
            <a:br>
              <a:rPr lang="en-US" sz="3200" dirty="0">
                <a:solidFill>
                  <a:srgbClr val="005DAB"/>
                </a:solidFill>
              </a:rPr>
            </a:b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8398565" y="6077224"/>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5DAB"/>
                </a:solidFill>
                <a:latin typeface="Calibri" pitchFamily="34" charset="0"/>
              </a:rPr>
              <a:t>February</a:t>
            </a: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 18, 2020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4" name="Slide Number Placeholder 3">
            <a:extLst>
              <a:ext uri="{FF2B5EF4-FFF2-40B4-BE49-F238E27FC236}">
                <a16:creationId xmlns:a16="http://schemas.microsoft.com/office/drawing/2014/main" id="{92A56756-8156-4751-93FF-584ED1DACE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994866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76655" y="274639"/>
            <a:ext cx="11251659" cy="645512"/>
          </a:xfrm>
        </p:spPr>
        <p:txBody>
          <a:bodyPr/>
          <a:lstStyle/>
          <a:p>
            <a:r>
              <a:rPr lang="en-US" dirty="0"/>
              <a:t>NNDSS HL7 Message Mapping Guide Estimated Timeline </a:t>
            </a:r>
          </a:p>
        </p:txBody>
      </p:sp>
      <p:sp>
        <p:nvSpPr>
          <p:cNvPr id="2" name="Slide Number Placeholder 1">
            <a:extLst>
              <a:ext uri="{FF2B5EF4-FFF2-40B4-BE49-F238E27FC236}">
                <a16:creationId xmlns:a16="http://schemas.microsoft.com/office/drawing/2014/main" id="{E4932D67-9CC9-4347-BC7D-743F8AE8075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pic>
        <p:nvPicPr>
          <p:cNvPr id="5" name="Picture 4" descr="A diagram listing all the NNDSS HL7 Message Mapping Guide Estimated Timeline on their Development, Pre-Pilot, Piloting, Preparation for Production, and Production. ">
            <a:extLst>
              <a:ext uri="{FF2B5EF4-FFF2-40B4-BE49-F238E27FC236}">
                <a16:creationId xmlns:a16="http://schemas.microsoft.com/office/drawing/2014/main" id="{35A968DB-67A9-4FCF-9D42-CBE881DF8363}"/>
              </a:ext>
            </a:extLst>
          </p:cNvPr>
          <p:cNvPicPr>
            <a:picLocks noChangeAspect="1"/>
          </p:cNvPicPr>
          <p:nvPr/>
        </p:nvPicPr>
        <p:blipFill>
          <a:blip r:embed="rId3"/>
          <a:stretch>
            <a:fillRect/>
          </a:stretch>
        </p:blipFill>
        <p:spPr>
          <a:xfrm>
            <a:off x="-341122" y="1193257"/>
            <a:ext cx="12874244" cy="4968831"/>
          </a:xfrm>
          <a:prstGeom prst="rect">
            <a:avLst/>
          </a:prstGeom>
        </p:spPr>
      </p:pic>
      <p:pic>
        <p:nvPicPr>
          <p:cNvPr id="3" name="Picture 2">
            <a:extLst>
              <a:ext uri="{FF2B5EF4-FFF2-40B4-BE49-F238E27FC236}">
                <a16:creationId xmlns:a16="http://schemas.microsoft.com/office/drawing/2014/main" id="{31985897-E076-45A9-B888-778630D1511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72344" y="5881648"/>
            <a:ext cx="755970" cy="280440"/>
          </a:xfrm>
          <a:prstGeom prst="rect">
            <a:avLst/>
          </a:prstGeom>
        </p:spPr>
      </p:pic>
    </p:spTree>
    <p:extLst>
      <p:ext uri="{BB962C8B-B14F-4D97-AF65-F5344CB8AC3E}">
        <p14:creationId xmlns:p14="http://schemas.microsoft.com/office/powerpoint/2010/main" val="15752218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2457" y="5703838"/>
            <a:ext cx="1162708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Sara Imholte Johnston, MPH</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lvl="0">
              <a:defRPr/>
            </a:pPr>
            <a:r>
              <a:rPr lang="en-US" sz="2400" b="1" dirty="0">
                <a:solidFill>
                  <a:srgbClr val="005DAB"/>
                </a:solidFill>
                <a:latin typeface="Calibri" pitchFamily="34" charset="0"/>
                <a:ea typeface="+mj-ea"/>
                <a:cs typeface="+mj-cs"/>
              </a:rPr>
              <a:t>NNDSS Program Manager</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rgbClr val="0096D6"/>
              </a:solidFill>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1643924" y="2888040"/>
            <a:ext cx="8904152" cy="1155779"/>
          </a:xfrm>
        </p:spPr>
        <p:txBody>
          <a:bodyPr/>
          <a:lstStyle/>
          <a:p>
            <a:pPr lvl="0" algn="ctr">
              <a:defRPr/>
            </a:pPr>
            <a:r>
              <a:rPr lang="en-US" dirty="0">
                <a:solidFill>
                  <a:srgbClr val="005DAB"/>
                </a:solidFill>
              </a:rPr>
              <a:t>Sending COVID-19 Case Data to NNDSS</a:t>
            </a:r>
            <a:endParaRPr lang="en-US" dirty="0"/>
          </a:p>
        </p:txBody>
      </p:sp>
      <p:sp>
        <p:nvSpPr>
          <p:cNvPr id="3" name="Slide Number Placeholder 2">
            <a:extLst>
              <a:ext uri="{FF2B5EF4-FFF2-40B4-BE49-F238E27FC236}">
                <a16:creationId xmlns:a16="http://schemas.microsoft.com/office/drawing/2014/main" id="{1B2288C2-EBF2-46BC-9D3F-4DA96964866B}"/>
              </a:ext>
            </a:extLst>
          </p:cNvPr>
          <p:cNvSpPr>
            <a:spLocks noGrp="1"/>
          </p:cNvSpPr>
          <p:nvPr>
            <p:ph type="sldNum" sz="quarter" idx="11"/>
          </p:nvPr>
        </p:nvSpPr>
        <p:spPr/>
        <p:txBody>
          <a:bodyPr/>
          <a:lstStyle/>
          <a:p>
            <a:fld id="{AB959DF3-29B4-43EE-BEB6-42765D7D00A5}" type="slidenum">
              <a:rPr lang="en-US" smtClean="0">
                <a:solidFill>
                  <a:srgbClr val="FFFFFF"/>
                </a:solidFill>
              </a:rPr>
              <a:pPr/>
              <a:t>11</a:t>
            </a:fld>
            <a:endParaRPr lang="en-US" dirty="0">
              <a:solidFill>
                <a:srgbClr val="FFFFFF"/>
              </a:solidFill>
            </a:endParaRPr>
          </a:p>
        </p:txBody>
      </p:sp>
    </p:spTree>
    <p:extLst>
      <p:ext uri="{BB962C8B-B14F-4D97-AF65-F5344CB8AC3E}">
        <p14:creationId xmlns:p14="http://schemas.microsoft.com/office/powerpoint/2010/main" val="314276906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E216-53C5-4733-9123-666DC2819C6B}"/>
              </a:ext>
            </a:extLst>
          </p:cNvPr>
          <p:cNvSpPr>
            <a:spLocks noGrp="1"/>
          </p:cNvSpPr>
          <p:nvPr>
            <p:ph type="title"/>
          </p:nvPr>
        </p:nvSpPr>
        <p:spPr>
          <a:xfrm>
            <a:off x="609600" y="0"/>
            <a:ext cx="10972800" cy="1143000"/>
          </a:xfrm>
        </p:spPr>
        <p:txBody>
          <a:bodyPr/>
          <a:lstStyle/>
          <a:p>
            <a:r>
              <a:rPr lang="en-US" dirty="0"/>
              <a:t>NNDSS is Now Receiving COVID-19 Data </a:t>
            </a:r>
          </a:p>
        </p:txBody>
      </p:sp>
      <p:sp>
        <p:nvSpPr>
          <p:cNvPr id="3" name="Text Placeholder 2">
            <a:extLst>
              <a:ext uri="{FF2B5EF4-FFF2-40B4-BE49-F238E27FC236}">
                <a16:creationId xmlns:a16="http://schemas.microsoft.com/office/drawing/2014/main" id="{C7924C4D-6422-420C-8A80-52F33C67F53D}"/>
              </a:ext>
            </a:extLst>
          </p:cNvPr>
          <p:cNvSpPr>
            <a:spLocks noGrp="1"/>
          </p:cNvSpPr>
          <p:nvPr>
            <p:ph type="body" sz="quarter" idx="10"/>
          </p:nvPr>
        </p:nvSpPr>
        <p:spPr>
          <a:xfrm>
            <a:off x="609602" y="1201208"/>
            <a:ext cx="11066584" cy="5387236"/>
          </a:xfrm>
        </p:spPr>
        <p:txBody>
          <a:bodyPr/>
          <a:lstStyle/>
          <a:p>
            <a:pPr marL="313259" indent="-294210">
              <a:spcBef>
                <a:spcPts val="0"/>
              </a:spcBef>
              <a:defRPr/>
            </a:pPr>
            <a:r>
              <a:rPr lang="en-US" dirty="0"/>
              <a:t>CDC has assigned event code 11065</a:t>
            </a:r>
            <a:r>
              <a:rPr lang="en-US" b="1" dirty="0">
                <a:solidFill>
                  <a:srgbClr val="00B050"/>
                </a:solidFill>
              </a:rPr>
              <a:t> </a:t>
            </a:r>
            <a:r>
              <a:rPr lang="en-US" dirty="0"/>
              <a:t>for sending COVID-19 case notifications. </a:t>
            </a:r>
            <a:endParaRPr lang="en-US" b="1" dirty="0">
              <a:solidFill>
                <a:srgbClr val="00B050"/>
              </a:solidFill>
            </a:endParaRPr>
          </a:p>
          <a:p>
            <a:pPr marL="846645" lvl="1" indent="-294210">
              <a:spcBef>
                <a:spcPts val="0"/>
              </a:spcBef>
              <a:defRPr/>
            </a:pPr>
            <a:r>
              <a:rPr lang="en-US" dirty="0"/>
              <a:t>Please update your system to include this condition and event code.</a:t>
            </a:r>
          </a:p>
          <a:p>
            <a:pPr marL="476249" indent="-457200">
              <a:spcBef>
                <a:spcPts val="0"/>
              </a:spcBef>
              <a:defRPr/>
            </a:pPr>
            <a:r>
              <a:rPr lang="en-US" dirty="0"/>
              <a:t>It is imperative that the HL7 Local Record ID (OBR-3) or the NETSS Case ID be included with any additional data for case information sent to CDC in any format. </a:t>
            </a:r>
          </a:p>
          <a:p>
            <a:pPr marL="476249" indent="-457200">
              <a:spcBef>
                <a:spcPts val="0"/>
              </a:spcBef>
              <a:defRPr/>
            </a:pPr>
            <a:r>
              <a:rPr lang="en-US" dirty="0"/>
              <a:t>Please include CDC COVID-19 case identifier.  </a:t>
            </a:r>
          </a:p>
          <a:p>
            <a:pPr marL="476249" indent="-457200">
              <a:spcBef>
                <a:spcPts val="0"/>
              </a:spcBef>
              <a:defRPr/>
            </a:pPr>
            <a:r>
              <a:rPr lang="en-US" sz="2800" dirty="0"/>
              <a:t>CDC will use these NNDSS case notifications for case counts and basic case information. </a:t>
            </a:r>
            <a:endParaRPr lang="en-US" dirty="0"/>
          </a:p>
          <a:p>
            <a:pPr marL="476249" indent="-457200">
              <a:spcBef>
                <a:spcPts val="0"/>
              </a:spcBef>
              <a:defRPr/>
            </a:pPr>
            <a:r>
              <a:rPr lang="en-US" dirty="0"/>
              <a:t>Additional-specific information (e.g.; clinical data, laboratory results, travel history) will be collected through other methods and will be combined with NNDSS data by CDC. </a:t>
            </a:r>
          </a:p>
          <a:p>
            <a:pPr marL="552435" lvl="1" indent="0">
              <a:spcBef>
                <a:spcPts val="0"/>
              </a:spcBef>
              <a:buNone/>
              <a:defRPr/>
            </a:pPr>
            <a:endParaRPr lang="en-US" sz="2000" b="1" dirty="0"/>
          </a:p>
          <a:p>
            <a:pPr marL="552435" lvl="1" indent="0">
              <a:spcBef>
                <a:spcPts val="0"/>
              </a:spcBef>
              <a:buNone/>
              <a:defRPr/>
            </a:pPr>
            <a:endParaRPr lang="en-US" dirty="0"/>
          </a:p>
        </p:txBody>
      </p:sp>
      <p:sp>
        <p:nvSpPr>
          <p:cNvPr id="5" name="Slide Number Placeholder 4">
            <a:extLst>
              <a:ext uri="{FF2B5EF4-FFF2-40B4-BE49-F238E27FC236}">
                <a16:creationId xmlns:a16="http://schemas.microsoft.com/office/drawing/2014/main" id="{7AE78F3E-D503-49DC-8D6A-39EE02B70B5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8853035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E216-53C5-4733-9123-666DC2819C6B}"/>
              </a:ext>
            </a:extLst>
          </p:cNvPr>
          <p:cNvSpPr>
            <a:spLocks noGrp="1"/>
          </p:cNvSpPr>
          <p:nvPr>
            <p:ph type="title"/>
          </p:nvPr>
        </p:nvSpPr>
        <p:spPr>
          <a:xfrm>
            <a:off x="609600" y="0"/>
            <a:ext cx="10972800" cy="1143000"/>
          </a:xfrm>
        </p:spPr>
        <p:txBody>
          <a:bodyPr/>
          <a:lstStyle/>
          <a:p>
            <a:r>
              <a:rPr lang="en-US" dirty="0"/>
              <a:t>Sending COVID-19 Cases to NNDSS</a:t>
            </a:r>
          </a:p>
        </p:txBody>
      </p:sp>
      <p:sp>
        <p:nvSpPr>
          <p:cNvPr id="3" name="Text Placeholder 2">
            <a:extLst>
              <a:ext uri="{FF2B5EF4-FFF2-40B4-BE49-F238E27FC236}">
                <a16:creationId xmlns:a16="http://schemas.microsoft.com/office/drawing/2014/main" id="{C7924C4D-6422-420C-8A80-52F33C67F53D}"/>
              </a:ext>
            </a:extLst>
          </p:cNvPr>
          <p:cNvSpPr>
            <a:spLocks noGrp="1"/>
          </p:cNvSpPr>
          <p:nvPr>
            <p:ph type="body" sz="quarter" idx="10"/>
          </p:nvPr>
        </p:nvSpPr>
        <p:spPr>
          <a:xfrm>
            <a:off x="609602" y="1201208"/>
            <a:ext cx="11066584" cy="5387236"/>
          </a:xfrm>
        </p:spPr>
        <p:txBody>
          <a:bodyPr/>
          <a:lstStyle/>
          <a:p>
            <a:pPr marL="313259" indent="-294210">
              <a:spcBef>
                <a:spcPts val="0"/>
              </a:spcBef>
              <a:defRPr/>
            </a:pPr>
            <a:r>
              <a:rPr lang="en-US" dirty="0"/>
              <a:t>No test messages or onboarding process with NNDSS is needed when you add this new event code to an existing data feed. </a:t>
            </a:r>
          </a:p>
          <a:p>
            <a:pPr marL="19049" indent="0">
              <a:spcBef>
                <a:spcPts val="0"/>
              </a:spcBef>
              <a:buNone/>
              <a:defRPr/>
            </a:pPr>
            <a:endParaRPr lang="en-US" dirty="0"/>
          </a:p>
          <a:p>
            <a:pPr marL="313259" indent="-294210">
              <a:spcBef>
                <a:spcPts val="0"/>
              </a:spcBef>
              <a:defRPr/>
            </a:pPr>
            <a:r>
              <a:rPr lang="en-US" dirty="0"/>
              <a:t>Please send an email to </a:t>
            </a:r>
            <a:r>
              <a:rPr lang="en-US" dirty="0">
                <a:hlinkClick r:id="rId3"/>
              </a:rPr>
              <a:t>edx@cdc.gov</a:t>
            </a:r>
            <a:r>
              <a:rPr lang="en-US" dirty="0"/>
              <a:t> when you transmit your first case so we can verify it was received properly.</a:t>
            </a:r>
          </a:p>
          <a:p>
            <a:pPr marL="19049" indent="0">
              <a:spcBef>
                <a:spcPts val="0"/>
              </a:spcBef>
              <a:buNone/>
              <a:defRPr/>
            </a:pPr>
            <a:endParaRPr lang="en-US" dirty="0"/>
          </a:p>
          <a:p>
            <a:pPr marL="313259" indent="-294210">
              <a:spcBef>
                <a:spcPts val="0"/>
              </a:spcBef>
              <a:defRPr/>
            </a:pPr>
            <a:r>
              <a:rPr lang="en-US" dirty="0"/>
              <a:t>Please send confirmed cases. You do not need to send Persons Under Investigations (PUIs) through NNDSS at this time.  </a:t>
            </a:r>
          </a:p>
          <a:p>
            <a:pPr marL="19049" indent="0">
              <a:spcBef>
                <a:spcPts val="0"/>
              </a:spcBef>
              <a:buNone/>
              <a:defRPr/>
            </a:pPr>
            <a:endParaRPr lang="en-US" dirty="0"/>
          </a:p>
          <a:p>
            <a:pPr marL="313259" indent="-294210">
              <a:spcBef>
                <a:spcPts val="0"/>
              </a:spcBef>
              <a:defRPr/>
            </a:pPr>
            <a:r>
              <a:rPr lang="en-US" dirty="0"/>
              <a:t>Currently, there are no case definitions for COVID-19, but they will be posted on the CDC website when available: </a:t>
            </a:r>
            <a:r>
              <a:rPr lang="en-US" sz="2800" u="sng" dirty="0">
                <a:solidFill>
                  <a:schemeClr val="tx1"/>
                </a:solidFill>
                <a:hlinkClick r:id="rId4"/>
              </a:rPr>
              <a:t>https://www.cdc.gov/coronavirus/2019-nCoV</a:t>
            </a:r>
            <a:r>
              <a:rPr lang="en-US" dirty="0"/>
              <a:t>. </a:t>
            </a:r>
          </a:p>
          <a:p>
            <a:pPr marL="609585" lvl="1" indent="0">
              <a:buNone/>
            </a:pPr>
            <a:endParaRPr lang="en-US" dirty="0"/>
          </a:p>
        </p:txBody>
      </p:sp>
      <p:sp>
        <p:nvSpPr>
          <p:cNvPr id="5" name="Slide Number Placeholder 4">
            <a:extLst>
              <a:ext uri="{FF2B5EF4-FFF2-40B4-BE49-F238E27FC236}">
                <a16:creationId xmlns:a16="http://schemas.microsoft.com/office/drawing/2014/main" id="{7AE78F3E-D503-49DC-8D6A-39EE02B70B5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706586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E216-53C5-4733-9123-666DC2819C6B}"/>
              </a:ext>
            </a:extLst>
          </p:cNvPr>
          <p:cNvSpPr>
            <a:spLocks noGrp="1"/>
          </p:cNvSpPr>
          <p:nvPr>
            <p:ph type="title"/>
          </p:nvPr>
        </p:nvSpPr>
        <p:spPr>
          <a:xfrm>
            <a:off x="609600" y="0"/>
            <a:ext cx="10972800" cy="1143000"/>
          </a:xfrm>
        </p:spPr>
        <p:txBody>
          <a:bodyPr/>
          <a:lstStyle/>
          <a:p>
            <a:r>
              <a:rPr lang="en-US" dirty="0"/>
              <a:t>For More Information…</a:t>
            </a:r>
          </a:p>
        </p:txBody>
      </p:sp>
      <p:sp>
        <p:nvSpPr>
          <p:cNvPr id="3" name="Text Placeholder 2">
            <a:extLst>
              <a:ext uri="{FF2B5EF4-FFF2-40B4-BE49-F238E27FC236}">
                <a16:creationId xmlns:a16="http://schemas.microsoft.com/office/drawing/2014/main" id="{C7924C4D-6422-420C-8A80-52F33C67F53D}"/>
              </a:ext>
            </a:extLst>
          </p:cNvPr>
          <p:cNvSpPr>
            <a:spLocks noGrp="1"/>
          </p:cNvSpPr>
          <p:nvPr>
            <p:ph type="body" sz="quarter" idx="10"/>
          </p:nvPr>
        </p:nvSpPr>
        <p:spPr>
          <a:xfrm>
            <a:off x="609602" y="1201208"/>
            <a:ext cx="11066584" cy="5387236"/>
          </a:xfrm>
        </p:spPr>
        <p:txBody>
          <a:bodyPr/>
          <a:lstStyle/>
          <a:p>
            <a:pPr marL="476249" indent="-457200">
              <a:spcBef>
                <a:spcPts val="0"/>
              </a:spcBef>
              <a:defRPr/>
            </a:pPr>
            <a:r>
              <a:rPr lang="en-US" dirty="0"/>
              <a:t>Epidemiology of COVID-19 information and public health guidance can be found at: </a:t>
            </a:r>
            <a:r>
              <a:rPr lang="en-US" sz="2800" u="sng" dirty="0">
                <a:solidFill>
                  <a:schemeClr val="tx1"/>
                </a:solidFill>
              </a:rPr>
              <a:t>https://www.cdc.gov/coronavirus/2019-nCoV/</a:t>
            </a:r>
            <a:r>
              <a:rPr lang="en-US" sz="2800" dirty="0">
                <a:solidFill>
                  <a:srgbClr val="3A4A58"/>
                </a:solidFill>
              </a:rPr>
              <a:t>.</a:t>
            </a:r>
          </a:p>
          <a:p>
            <a:pPr marL="19049" indent="0">
              <a:spcBef>
                <a:spcPts val="0"/>
              </a:spcBef>
              <a:buNone/>
              <a:defRPr/>
            </a:pPr>
            <a:endParaRPr lang="en-US" sz="2000" u="sng" dirty="0">
              <a:solidFill>
                <a:srgbClr val="3A4A58"/>
              </a:solidFill>
            </a:endParaRPr>
          </a:p>
          <a:p>
            <a:pPr marL="476249" indent="-457200">
              <a:spcBef>
                <a:spcPts val="0"/>
              </a:spcBef>
              <a:defRPr/>
            </a:pPr>
            <a:r>
              <a:rPr lang="en-US" sz="2670" dirty="0"/>
              <a:t>Questions regarding NNDSS submissions can be sent to </a:t>
            </a:r>
            <a:r>
              <a:rPr lang="en-US" sz="2670" dirty="0">
                <a:hlinkClick r:id="rId3"/>
              </a:rPr>
              <a:t>edx@cdc.gov</a:t>
            </a:r>
            <a:r>
              <a:rPr lang="en-US" sz="2670" dirty="0"/>
              <a:t>. </a:t>
            </a:r>
          </a:p>
          <a:p>
            <a:pPr marL="552435" lvl="1" indent="0">
              <a:spcBef>
                <a:spcPts val="0"/>
              </a:spcBef>
              <a:buNone/>
              <a:defRPr/>
            </a:pPr>
            <a:endParaRPr lang="en-US" sz="2670" dirty="0"/>
          </a:p>
          <a:p>
            <a:pPr lvl="1"/>
            <a:endParaRPr lang="en-US" dirty="0"/>
          </a:p>
        </p:txBody>
      </p:sp>
      <p:sp>
        <p:nvSpPr>
          <p:cNvPr id="5" name="Slide Number Placeholder 4">
            <a:extLst>
              <a:ext uri="{FF2B5EF4-FFF2-40B4-BE49-F238E27FC236}">
                <a16:creationId xmlns:a16="http://schemas.microsoft.com/office/drawing/2014/main" id="{7AE78F3E-D503-49DC-8D6A-39EE02B70B5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468277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242CFB31-8B8C-4E43-B487-4BE4E2C9FA3E}"/>
              </a:ext>
            </a:extLst>
          </p:cNvPr>
          <p:cNvSpPr>
            <a:spLocks noGrp="1"/>
          </p:cNvSpPr>
          <p:nvPr>
            <p:ph type="title"/>
          </p:nvPr>
        </p:nvSpPr>
        <p:spPr>
          <a:xfrm>
            <a:off x="330200" y="2955424"/>
            <a:ext cx="10972800" cy="1155779"/>
          </a:xfrm>
        </p:spPr>
        <p:txBody>
          <a:bodyPr/>
          <a:lstStyle/>
          <a:p>
            <a:pPr algn="ctr"/>
            <a:r>
              <a:rPr lang="en-US" dirty="0"/>
              <a:t>New Strategy for Data Element Prioritization </a:t>
            </a:r>
          </a:p>
        </p:txBody>
      </p:sp>
      <p:pic>
        <p:nvPicPr>
          <p:cNvPr id="10" name="Picture 9" title="NNDSS branding element">
            <a:extLst>
              <a:ext uri="{FF2B5EF4-FFF2-40B4-BE49-F238E27FC236}">
                <a16:creationId xmlns:a16="http://schemas.microsoft.com/office/drawing/2014/main" id="{8086BF1D-C3C7-4F14-9D91-F6F646FBC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 y="1438149"/>
            <a:ext cx="3462771" cy="1360136"/>
          </a:xfrm>
          <a:prstGeom prst="rect">
            <a:avLst/>
          </a:prstGeom>
        </p:spPr>
      </p:pic>
      <p:sp>
        <p:nvSpPr>
          <p:cNvPr id="11" name="Rectangle 10">
            <a:extLst>
              <a:ext uri="{FF2B5EF4-FFF2-40B4-BE49-F238E27FC236}">
                <a16:creationId xmlns:a16="http://schemas.microsoft.com/office/drawing/2014/main" id="{23B25994-C82E-4630-98EA-1D033B8D3A99}"/>
              </a:ext>
            </a:extLst>
          </p:cNvPr>
          <p:cNvSpPr/>
          <p:nvPr/>
        </p:nvSpPr>
        <p:spPr>
          <a:xfrm>
            <a:off x="457200" y="5456638"/>
            <a:ext cx="10530960" cy="2116926"/>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818"/>
                </a:solidFill>
                <a:effectLst/>
                <a:uLnTx/>
                <a:uFillTx/>
                <a:latin typeface="Calibri" panose="020F0502020204030204" pitchFamily="34" charset="0"/>
                <a:ea typeface="+mn-ea"/>
                <a:cs typeface="Arial" panose="020B0604020202020204" pitchFamily="34" charset="0"/>
              </a:rPr>
              <a:t>Bill Morrill, MPH</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Division of Health Informatics and Surveillance </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667" b="1" i="0" u="none" strike="noStrike" kern="1200" cap="none" spc="0" normalizeH="0" baseline="0" noProof="0" dirty="0">
              <a:ln>
                <a:noFill/>
              </a:ln>
              <a:solidFill>
                <a:srgbClr val="005DAB"/>
              </a:solidFill>
              <a:effectLst/>
              <a:uLnTx/>
              <a:uFillTx/>
              <a:latin typeface="Calibri" pitchFamily="34" charset="0"/>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89"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6631635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E216-53C5-4733-9123-666DC2819C6B}"/>
              </a:ext>
            </a:extLst>
          </p:cNvPr>
          <p:cNvSpPr>
            <a:spLocks noGrp="1"/>
          </p:cNvSpPr>
          <p:nvPr>
            <p:ph type="title"/>
          </p:nvPr>
        </p:nvSpPr>
        <p:spPr>
          <a:xfrm>
            <a:off x="609600" y="1"/>
            <a:ext cx="10972800" cy="924128"/>
          </a:xfrm>
        </p:spPr>
        <p:txBody>
          <a:bodyPr/>
          <a:lstStyle/>
          <a:p>
            <a:r>
              <a:rPr lang="en-US" sz="3200" dirty="0"/>
              <a:t>Background </a:t>
            </a:r>
          </a:p>
        </p:txBody>
      </p:sp>
      <p:sp>
        <p:nvSpPr>
          <p:cNvPr id="3" name="Text Placeholder 2">
            <a:extLst>
              <a:ext uri="{FF2B5EF4-FFF2-40B4-BE49-F238E27FC236}">
                <a16:creationId xmlns:a16="http://schemas.microsoft.com/office/drawing/2014/main" id="{C7924C4D-6422-420C-8A80-52F33C67F53D}"/>
              </a:ext>
            </a:extLst>
          </p:cNvPr>
          <p:cNvSpPr>
            <a:spLocks noGrp="1"/>
          </p:cNvSpPr>
          <p:nvPr>
            <p:ph type="body" sz="quarter" idx="10"/>
          </p:nvPr>
        </p:nvSpPr>
        <p:spPr>
          <a:xfrm>
            <a:off x="609602" y="1201208"/>
            <a:ext cx="11066584" cy="5387236"/>
          </a:xfrm>
        </p:spPr>
        <p:txBody>
          <a:bodyPr/>
          <a:lstStyle/>
          <a:p>
            <a:r>
              <a:rPr lang="en-US" sz="2400" dirty="0">
                <a:solidFill>
                  <a:srgbClr val="3A4A58"/>
                </a:solidFill>
              </a:rPr>
              <a:t>MMGs currently have a column for CDC Priority, indicating Required, Preferred and Optional</a:t>
            </a:r>
          </a:p>
          <a:p>
            <a:pPr marL="0" indent="0">
              <a:buNone/>
            </a:pPr>
            <a:endParaRPr lang="en-US" sz="1600" dirty="0">
              <a:solidFill>
                <a:srgbClr val="3A4A58"/>
              </a:solidFill>
            </a:endParaRPr>
          </a:p>
          <a:p>
            <a:r>
              <a:rPr lang="en-US" sz="2400" dirty="0">
                <a:solidFill>
                  <a:srgbClr val="3A4A58"/>
                </a:solidFill>
              </a:rPr>
              <a:t>Programs have created data element prioritization documents to clarify their expectations</a:t>
            </a:r>
          </a:p>
          <a:p>
            <a:pPr marL="0" indent="0">
              <a:buNone/>
            </a:pPr>
            <a:endParaRPr lang="en-US" sz="1600" dirty="0">
              <a:solidFill>
                <a:srgbClr val="3A4A58"/>
              </a:solidFill>
            </a:endParaRPr>
          </a:p>
          <a:p>
            <a:r>
              <a:rPr lang="en-US" sz="2400" dirty="0">
                <a:solidFill>
                  <a:srgbClr val="3A4A58"/>
                </a:solidFill>
              </a:rPr>
              <a:t>Feedback from the CSTE NMI Evaluation Workgroup identified challenges with implementing these priorities</a:t>
            </a:r>
            <a:endParaRPr lang="en-US" sz="1600" dirty="0">
              <a:solidFill>
                <a:srgbClr val="3A4A58"/>
              </a:solidFill>
            </a:endParaRPr>
          </a:p>
          <a:p>
            <a:pPr lvl="1"/>
            <a:r>
              <a:rPr lang="en-US" sz="2200" dirty="0">
                <a:solidFill>
                  <a:srgbClr val="3A4A58"/>
                </a:solidFill>
              </a:rPr>
              <a:t>The meanings of the priorities were not the same across programs</a:t>
            </a:r>
          </a:p>
          <a:p>
            <a:pPr lvl="1"/>
            <a:r>
              <a:rPr lang="en-US" sz="2200" dirty="0">
                <a:solidFill>
                  <a:srgbClr val="3A4A58"/>
                </a:solidFill>
              </a:rPr>
              <a:t>Priority lists were not available when the MMGs were published</a:t>
            </a:r>
          </a:p>
          <a:p>
            <a:pPr lvl="1"/>
            <a:r>
              <a:rPr lang="en-US" sz="2200" dirty="0">
                <a:solidFill>
                  <a:srgbClr val="3A4A58"/>
                </a:solidFill>
              </a:rPr>
              <a:t>Jurisdictions did not have an opportunity to provide feedback on the priorities</a:t>
            </a:r>
          </a:p>
          <a:p>
            <a:pPr marL="609585" lvl="1" indent="0">
              <a:buNone/>
            </a:pPr>
            <a:endParaRPr lang="en-US" dirty="0"/>
          </a:p>
        </p:txBody>
      </p:sp>
      <p:sp>
        <p:nvSpPr>
          <p:cNvPr id="5" name="Slide Number Placeholder 4">
            <a:extLst>
              <a:ext uri="{FF2B5EF4-FFF2-40B4-BE49-F238E27FC236}">
                <a16:creationId xmlns:a16="http://schemas.microsoft.com/office/drawing/2014/main" id="{7AE78F3E-D503-49DC-8D6A-39EE02B70B54}"/>
              </a:ext>
            </a:extLst>
          </p:cNvPr>
          <p:cNvSpPr>
            <a:spLocks noGrp="1"/>
          </p:cNvSpPr>
          <p:nvPr>
            <p:ph type="sldNum" sz="quarter" idx="11"/>
          </p:nvPr>
        </p:nvSpPr>
        <p:spPr>
          <a:xfrm>
            <a:off x="8610600" y="6376307"/>
            <a:ext cx="2743200" cy="3451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3447311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E216-53C5-4733-9123-666DC2819C6B}"/>
              </a:ext>
            </a:extLst>
          </p:cNvPr>
          <p:cNvSpPr>
            <a:spLocks noGrp="1"/>
          </p:cNvSpPr>
          <p:nvPr>
            <p:ph type="title"/>
          </p:nvPr>
        </p:nvSpPr>
        <p:spPr>
          <a:xfrm>
            <a:off x="609600" y="0"/>
            <a:ext cx="10972800" cy="904672"/>
          </a:xfrm>
        </p:spPr>
        <p:txBody>
          <a:bodyPr/>
          <a:lstStyle/>
          <a:p>
            <a:r>
              <a:rPr lang="en-US" sz="3200" dirty="0"/>
              <a:t>New CDC Priority Category Definitions</a:t>
            </a:r>
          </a:p>
        </p:txBody>
      </p:sp>
      <p:sp>
        <p:nvSpPr>
          <p:cNvPr id="3" name="Text Placeholder 2">
            <a:extLst>
              <a:ext uri="{FF2B5EF4-FFF2-40B4-BE49-F238E27FC236}">
                <a16:creationId xmlns:a16="http://schemas.microsoft.com/office/drawing/2014/main" id="{C7924C4D-6422-420C-8A80-52F33C67F53D}"/>
              </a:ext>
            </a:extLst>
          </p:cNvPr>
          <p:cNvSpPr>
            <a:spLocks noGrp="1"/>
          </p:cNvSpPr>
          <p:nvPr>
            <p:ph type="body" sz="quarter" idx="10"/>
          </p:nvPr>
        </p:nvSpPr>
        <p:spPr>
          <a:xfrm>
            <a:off x="609602" y="1104899"/>
            <a:ext cx="11066584" cy="5616575"/>
          </a:xfrm>
        </p:spPr>
        <p:txBody>
          <a:bodyPr/>
          <a:lstStyle/>
          <a:p>
            <a:r>
              <a:rPr lang="en-US" sz="2000" b="1" dirty="0"/>
              <a:t>Required </a:t>
            </a:r>
            <a:r>
              <a:rPr lang="en-US" sz="2000" dirty="0"/>
              <a:t>– This data element is </a:t>
            </a:r>
            <a:r>
              <a:rPr lang="en-US" sz="2000" b="1" dirty="0"/>
              <a:t>mandatory for sending a message</a:t>
            </a:r>
            <a:r>
              <a:rPr lang="en-US" sz="2000" dirty="0"/>
              <a:t>. If the required data element is not present, the message will be rejected. The required data elements alone are not sufficient for national surveillance purposes.</a:t>
            </a:r>
          </a:p>
          <a:p>
            <a:pPr marL="0" indent="0">
              <a:buNone/>
            </a:pPr>
            <a:endParaRPr lang="en-US" sz="1200" dirty="0"/>
          </a:p>
          <a:p>
            <a:r>
              <a:rPr lang="en-US" sz="2000" b="1" dirty="0"/>
              <a:t>Priority 1 </a:t>
            </a:r>
            <a:r>
              <a:rPr lang="en-US" sz="2000" dirty="0"/>
              <a:t>– Highest priority for reporting. These data elements are </a:t>
            </a:r>
            <a:r>
              <a:rPr lang="en-US" sz="2000" b="1" dirty="0"/>
              <a:t>critical</a:t>
            </a:r>
            <a:r>
              <a:rPr lang="en-US" sz="2000" dirty="0"/>
              <a:t> for national surveillance activities. Jurisdiction’s </a:t>
            </a:r>
            <a:r>
              <a:rPr lang="en-US" sz="2000" b="1" dirty="0"/>
              <a:t>data collection system should be modified to collect Priority 1 data elements</a:t>
            </a:r>
            <a:r>
              <a:rPr lang="en-US" sz="2000" dirty="0"/>
              <a:t>. If this data element is not currently collected and available to send, please discuss with the CDC Program whether you can onboard without that element being available and included in the messages. Some CDC programs may request a plan addressing future inclusion of these data elements, if not able to collect and transmit at onboarding.</a:t>
            </a:r>
          </a:p>
          <a:p>
            <a:endParaRPr lang="en-US" sz="1200" dirty="0"/>
          </a:p>
          <a:p>
            <a:r>
              <a:rPr lang="en-US" sz="2000" b="1" dirty="0"/>
              <a:t>Priority 2 </a:t>
            </a:r>
            <a:r>
              <a:rPr lang="en-US" sz="2000" dirty="0"/>
              <a:t>– High priority data element that will </a:t>
            </a:r>
            <a:r>
              <a:rPr lang="en-US" sz="2000" b="1" dirty="0"/>
              <a:t>support </a:t>
            </a:r>
            <a:r>
              <a:rPr lang="en-US" sz="2000" dirty="0"/>
              <a:t>national surveillance activities. If this data element is not currently collected and available to send, </a:t>
            </a:r>
            <a:r>
              <a:rPr lang="en-US" sz="2000" b="1" dirty="0"/>
              <a:t>please plan to update jurisdiction’s data collection system</a:t>
            </a:r>
            <a:r>
              <a:rPr lang="en-US" sz="2000" dirty="0"/>
              <a:t>. Some CDC programs may request a plan addressing future inclusion of these data elements, if not able to collect and transmit at onboarding.</a:t>
            </a:r>
          </a:p>
          <a:p>
            <a:endParaRPr lang="en-US" sz="1200" dirty="0"/>
          </a:p>
          <a:p>
            <a:r>
              <a:rPr lang="en-US" sz="2000" b="1" dirty="0"/>
              <a:t>Priority 3 </a:t>
            </a:r>
            <a:r>
              <a:rPr lang="en-US" sz="2000" dirty="0"/>
              <a:t>– Lower priority data element that </a:t>
            </a:r>
            <a:r>
              <a:rPr lang="en-US" sz="2000" b="1" dirty="0"/>
              <a:t>should be considered for inclusion in the surveillance system</a:t>
            </a:r>
            <a:r>
              <a:rPr lang="en-US" sz="2000" dirty="0"/>
              <a:t> and case notification. Please send if currently collected in the system.</a:t>
            </a:r>
          </a:p>
          <a:p>
            <a:pPr marL="19049" indent="0">
              <a:spcBef>
                <a:spcPts val="0"/>
              </a:spcBef>
              <a:buNone/>
              <a:defRPr/>
            </a:pPr>
            <a:endParaRPr lang="en-US" sz="2000" u="sng" dirty="0">
              <a:solidFill>
                <a:srgbClr val="3A4A58"/>
              </a:solidFill>
            </a:endParaRPr>
          </a:p>
          <a:p>
            <a:pPr marL="552435" lvl="1" indent="0">
              <a:spcBef>
                <a:spcPts val="0"/>
              </a:spcBef>
              <a:buNone/>
              <a:defRPr/>
            </a:pPr>
            <a:endParaRPr lang="en-US" sz="2670" dirty="0"/>
          </a:p>
          <a:p>
            <a:pPr lvl="1"/>
            <a:endParaRPr lang="en-US" dirty="0"/>
          </a:p>
        </p:txBody>
      </p:sp>
      <p:sp>
        <p:nvSpPr>
          <p:cNvPr id="5" name="Slide Number Placeholder 4">
            <a:extLst>
              <a:ext uri="{FF2B5EF4-FFF2-40B4-BE49-F238E27FC236}">
                <a16:creationId xmlns:a16="http://schemas.microsoft.com/office/drawing/2014/main" id="{7AE78F3E-D503-49DC-8D6A-39EE02B70B5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9498440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BE216-53C5-4733-9123-666DC2819C6B}"/>
              </a:ext>
            </a:extLst>
          </p:cNvPr>
          <p:cNvSpPr>
            <a:spLocks noGrp="1"/>
          </p:cNvSpPr>
          <p:nvPr>
            <p:ph type="title"/>
          </p:nvPr>
        </p:nvSpPr>
        <p:spPr>
          <a:xfrm>
            <a:off x="609600" y="0"/>
            <a:ext cx="10972800" cy="972766"/>
          </a:xfrm>
        </p:spPr>
        <p:txBody>
          <a:bodyPr/>
          <a:lstStyle/>
          <a:p>
            <a:r>
              <a:rPr lang="en-US" sz="3200" dirty="0"/>
              <a:t>Implications for including New Data Element Priorities in MMGs </a:t>
            </a:r>
          </a:p>
        </p:txBody>
      </p:sp>
      <p:sp>
        <p:nvSpPr>
          <p:cNvPr id="3" name="Text Placeholder 2">
            <a:extLst>
              <a:ext uri="{FF2B5EF4-FFF2-40B4-BE49-F238E27FC236}">
                <a16:creationId xmlns:a16="http://schemas.microsoft.com/office/drawing/2014/main" id="{C7924C4D-6422-420C-8A80-52F33C67F53D}"/>
              </a:ext>
            </a:extLst>
          </p:cNvPr>
          <p:cNvSpPr>
            <a:spLocks noGrp="1"/>
          </p:cNvSpPr>
          <p:nvPr>
            <p:ph type="body" sz="quarter" idx="10"/>
          </p:nvPr>
        </p:nvSpPr>
        <p:spPr>
          <a:xfrm>
            <a:off x="609602" y="1232034"/>
            <a:ext cx="11066584" cy="5356410"/>
          </a:xfrm>
        </p:spPr>
        <p:txBody>
          <a:bodyPr/>
          <a:lstStyle/>
          <a:p>
            <a:r>
              <a:rPr lang="en-US" sz="2400" dirty="0"/>
              <a:t>Inclusion of the new priorities will become standard practice for all new MMGs</a:t>
            </a:r>
          </a:p>
          <a:p>
            <a:endParaRPr lang="en-US" sz="1200" dirty="0"/>
          </a:p>
          <a:p>
            <a:r>
              <a:rPr lang="en-US" sz="2400" dirty="0"/>
              <a:t>Generic V2 MMG will have one set of priorities, which can’t be customized by each program</a:t>
            </a:r>
          </a:p>
          <a:p>
            <a:endParaRPr lang="en-US" sz="1200" dirty="0"/>
          </a:p>
          <a:p>
            <a:r>
              <a:rPr lang="en-US" sz="2400" dirty="0"/>
              <a:t>MMGs currently in development will be the first to include the updated priorities, including:</a:t>
            </a:r>
          </a:p>
          <a:p>
            <a:pPr lvl="1"/>
            <a:r>
              <a:rPr lang="en-US" sz="2000" dirty="0"/>
              <a:t>Carbon monoxide poisoning</a:t>
            </a:r>
          </a:p>
          <a:p>
            <a:pPr lvl="1"/>
            <a:r>
              <a:rPr lang="en-US" sz="2000" dirty="0"/>
              <a:t>Bacterial special pathogens (anthrax, brucellosis, Hansen’s disease and leptospirosis)</a:t>
            </a:r>
          </a:p>
          <a:p>
            <a:endParaRPr lang="en-US" sz="1200" dirty="0"/>
          </a:p>
          <a:p>
            <a:r>
              <a:rPr lang="en-US" sz="2400" dirty="0"/>
              <a:t>New versions of already finalized guides will transition to the new priorities</a:t>
            </a:r>
          </a:p>
          <a:p>
            <a:endParaRPr lang="en-US" sz="1200" dirty="0"/>
          </a:p>
          <a:p>
            <a:r>
              <a:rPr lang="en-US" sz="2400" dirty="0"/>
              <a:t>Guides preparing to open for general onboarding may incorporate new priorities into MMGs or use updated stand-alone Data Element Prioritization documents </a:t>
            </a:r>
          </a:p>
        </p:txBody>
      </p:sp>
      <p:sp>
        <p:nvSpPr>
          <p:cNvPr id="5" name="Slide Number Placeholder 4">
            <a:extLst>
              <a:ext uri="{FF2B5EF4-FFF2-40B4-BE49-F238E27FC236}">
                <a16:creationId xmlns:a16="http://schemas.microsoft.com/office/drawing/2014/main" id="{7AE78F3E-D503-49DC-8D6A-39EE02B70B5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622636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2457" y="5703838"/>
            <a:ext cx="1162708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Calibri" panose="020F0502020204030204" pitchFamily="34" charset="0"/>
                <a:cs typeface="Arial" panose="020B0604020202020204" pitchFamily="34" charset="0"/>
              </a:rPr>
              <a:t>Andrew Kuehl</a:t>
            </a: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MIT, PMP</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lvl="0">
              <a:defRPr/>
            </a:pPr>
            <a:r>
              <a:rPr kumimoji="0" lang="en-US" sz="2400" b="1" i="0" u="none" strike="noStrike" kern="1200" cap="none" spc="0" normalizeH="0" baseline="0" noProof="0" dirty="0">
                <a:ln>
                  <a:noFill/>
                </a:ln>
                <a:solidFill>
                  <a:srgbClr val="005DAB"/>
                </a:solidFill>
                <a:effectLst/>
                <a:uLnTx/>
                <a:uFillTx/>
                <a:latin typeface="Calibri" pitchFamily="34" charset="0"/>
                <a:ea typeface="+mj-ea"/>
                <a:cs typeface="+mj-cs"/>
              </a:rPr>
              <a:t>MVPS Project Lead </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rgbClr val="0096D6"/>
              </a:solidFill>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1643924" y="2645759"/>
            <a:ext cx="8904152" cy="2497741"/>
          </a:xfrm>
        </p:spPr>
        <p:txBody>
          <a:bodyPr/>
          <a:lstStyle/>
          <a:p>
            <a:pPr lvl="0" algn="ctr">
              <a:lnSpc>
                <a:spcPct val="100000"/>
              </a:lnSpc>
              <a:spcBef>
                <a:spcPts val="3000"/>
              </a:spcBef>
              <a:spcAft>
                <a:spcPts val="3600"/>
              </a:spcAft>
              <a:defRPr/>
            </a:pPr>
            <a:r>
              <a:rPr lang="en-US" dirty="0">
                <a:solidFill>
                  <a:srgbClr val="005DAB"/>
                </a:solidFill>
              </a:rPr>
              <a:t>Important Changes to SAMS: </a:t>
            </a:r>
            <a:br>
              <a:rPr lang="en-US" dirty="0">
                <a:solidFill>
                  <a:srgbClr val="005DAB"/>
                </a:solidFill>
              </a:rPr>
            </a:br>
            <a:br>
              <a:rPr lang="en-US" sz="1400" dirty="0">
                <a:solidFill>
                  <a:srgbClr val="005DAB"/>
                </a:solidFill>
              </a:rPr>
            </a:br>
            <a:r>
              <a:rPr lang="en-US" sz="2800" dirty="0">
                <a:solidFill>
                  <a:srgbClr val="005DAB"/>
                </a:solidFill>
              </a:rPr>
              <a:t>SAMS NETSS Secure File Transfer </a:t>
            </a:r>
            <a:br>
              <a:rPr lang="en-US" sz="2800" dirty="0">
                <a:solidFill>
                  <a:srgbClr val="005DAB"/>
                </a:solidFill>
              </a:rPr>
            </a:br>
            <a:r>
              <a:rPr lang="en-US" sz="2800" dirty="0">
                <a:solidFill>
                  <a:srgbClr val="005DAB"/>
                </a:solidFill>
              </a:rPr>
              <a:t>migration to</a:t>
            </a:r>
            <a:br>
              <a:rPr lang="en-US" sz="2800" dirty="0">
                <a:solidFill>
                  <a:srgbClr val="005DAB"/>
                </a:solidFill>
              </a:rPr>
            </a:br>
            <a:r>
              <a:rPr lang="en-US" sz="2800" dirty="0">
                <a:solidFill>
                  <a:srgbClr val="005DAB"/>
                </a:solidFill>
              </a:rPr>
              <a:t>SAMS Secure Data eXchange (SAMS SDX) </a:t>
            </a:r>
            <a:endParaRPr lang="en-US" sz="2800" dirty="0"/>
          </a:p>
        </p:txBody>
      </p:sp>
      <p:sp>
        <p:nvSpPr>
          <p:cNvPr id="3" name="Slide Number Placeholder 2">
            <a:extLst>
              <a:ext uri="{FF2B5EF4-FFF2-40B4-BE49-F238E27FC236}">
                <a16:creationId xmlns:a16="http://schemas.microsoft.com/office/drawing/2014/main" id="{1B2288C2-EBF2-46BC-9D3F-4DA96964866B}"/>
              </a:ext>
            </a:extLst>
          </p:cNvPr>
          <p:cNvSpPr>
            <a:spLocks noGrp="1"/>
          </p:cNvSpPr>
          <p:nvPr>
            <p:ph type="sldNum" sz="quarter" idx="11"/>
          </p:nvPr>
        </p:nvSpPr>
        <p:spPr/>
        <p:txBody>
          <a:bodyPr/>
          <a:lstStyle/>
          <a:p>
            <a:fld id="{AB959DF3-29B4-43EE-BEB6-42765D7D00A5}" type="slidenum">
              <a:rPr lang="en-US" smtClean="0">
                <a:solidFill>
                  <a:srgbClr val="FFFFFF"/>
                </a:solidFill>
              </a:rPr>
              <a:pPr/>
              <a:t>19</a:t>
            </a:fld>
            <a:endParaRPr lang="en-US" dirty="0">
              <a:solidFill>
                <a:srgbClr val="FFFFFF"/>
              </a:solidFill>
            </a:endParaRPr>
          </a:p>
        </p:txBody>
      </p:sp>
    </p:spTree>
    <p:extLst>
      <p:ext uri="{BB962C8B-B14F-4D97-AF65-F5344CB8AC3E}">
        <p14:creationId xmlns:p14="http://schemas.microsoft.com/office/powerpoint/2010/main" val="27392060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0" y="1482726"/>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Welcome and Announcements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Sending </a:t>
            </a:r>
            <a:r>
              <a:rPr lang="en-US" dirty="0"/>
              <a:t>COVID-19</a:t>
            </a: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 Case Data to NNDSS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New Strategy for Data Element Prioritization </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Important Changes to SAMS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Other NNDSS Related Information </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Questions and Answers  </a:t>
            </a:r>
          </a:p>
          <a:p>
            <a:pPr marL="457189" marR="0" lvl="0" indent="-457189" algn="l" defTabSz="914400" rtl="0" eaLnBrk="0" fontAlgn="base" latinLnBrk="0" hangingPunct="0">
              <a:lnSpc>
                <a:spcPct val="100000"/>
              </a:lnSpc>
              <a:spcBef>
                <a:spcPts val="0"/>
              </a:spcBef>
              <a:spcAft>
                <a:spcPts val="0"/>
              </a:spcAft>
              <a:buClr>
                <a:srgbClr val="0088B7"/>
              </a:buClr>
              <a:buSzTx/>
              <a:buFont typeface="Wingdings" panose="05000000000000000000" pitchFamily="2" charset="2"/>
              <a:buChar char="§"/>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pic>
        <p:nvPicPr>
          <p:cNvPr id="6" name="Picture 5"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40" y="275506"/>
            <a:ext cx="2753820" cy="1899123"/>
          </a:xfrm>
          <a:prstGeom prst="rect">
            <a:avLst/>
          </a:prstGeom>
        </p:spPr>
      </p:pic>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7728849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ltLang="en-US" dirty="0"/>
              <a:t>SAMS NETSS Secure File Transfer Migration</a:t>
            </a:r>
            <a:endParaRPr lang="en-US" dirty="0"/>
          </a:p>
        </p:txBody>
      </p:sp>
      <p:sp>
        <p:nvSpPr>
          <p:cNvPr id="3" name="Content Placeholder 2"/>
          <p:cNvSpPr>
            <a:spLocks noGrp="1"/>
          </p:cNvSpPr>
          <p:nvPr>
            <p:ph type="body" sz="quarter" idx="10"/>
          </p:nvPr>
        </p:nvSpPr>
        <p:spPr>
          <a:xfrm>
            <a:off x="609599" y="1545167"/>
            <a:ext cx="10859911" cy="4455584"/>
          </a:xfrm>
        </p:spPr>
        <p:txBody>
          <a:bodyPr/>
          <a:lstStyle/>
          <a:p>
            <a:r>
              <a:rPr lang="en-US" dirty="0"/>
              <a:t>SAMS NETSS Secure File Transfer Tool is being replaced by SAMS Secure Data eXchange (SAMS SDX)</a:t>
            </a:r>
          </a:p>
          <a:p>
            <a:r>
              <a:rPr lang="en-US" dirty="0"/>
              <a:t>SAMS SDX will require slightly different NETSS upload process</a:t>
            </a:r>
          </a:p>
          <a:p>
            <a:r>
              <a:rPr lang="en-US" dirty="0"/>
              <a:t>Cutover date is </a:t>
            </a:r>
            <a:r>
              <a:rPr lang="en-US" b="1" dirty="0"/>
              <a:t>Thursday, March 26, 2020</a:t>
            </a:r>
          </a:p>
          <a:p>
            <a:r>
              <a:rPr lang="en-US" dirty="0"/>
              <a:t>Instructions will be sent to all users in advance</a:t>
            </a:r>
          </a:p>
          <a:p>
            <a:pPr marL="0" indent="0">
              <a:buNone/>
            </a:pPr>
            <a:endParaRPr lang="en-US" dirty="0"/>
          </a:p>
        </p:txBody>
      </p:sp>
      <p:sp>
        <p:nvSpPr>
          <p:cNvPr id="4" name="Slide Number Placeholder 4">
            <a:extLst>
              <a:ext uri="{FF2B5EF4-FFF2-40B4-BE49-F238E27FC236}">
                <a16:creationId xmlns:a16="http://schemas.microsoft.com/office/drawing/2014/main" id="{F4B9307F-4B2F-4AFC-A18A-A800EF6FC0DE}"/>
              </a:ext>
            </a:extLst>
          </p:cNvPr>
          <p:cNvSpPr txBox="1">
            <a:spLocks/>
          </p:cNvSpPr>
          <p:nvPr/>
        </p:nvSpPr>
        <p:spPr>
          <a:xfrm>
            <a:off x="8610600" y="6376307"/>
            <a:ext cx="2743200" cy="3451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2346666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SAMS Activities</a:t>
            </a:r>
          </a:p>
        </p:txBody>
      </p:sp>
      <p:sp>
        <p:nvSpPr>
          <p:cNvPr id="5" name="Slide Number Placeholder 4">
            <a:extLst>
              <a:ext uri="{FF2B5EF4-FFF2-40B4-BE49-F238E27FC236}">
                <a16:creationId xmlns:a16="http://schemas.microsoft.com/office/drawing/2014/main" id="{559B13F5-2014-4413-B2A3-65F58F618718}"/>
              </a:ext>
            </a:extLst>
          </p:cNvPr>
          <p:cNvSpPr txBox="1">
            <a:spLocks/>
          </p:cNvSpPr>
          <p:nvPr/>
        </p:nvSpPr>
        <p:spPr>
          <a:xfrm>
            <a:off x="8610600" y="6376307"/>
            <a:ext cx="2743200" cy="3451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grpSp>
        <p:nvGrpSpPr>
          <p:cNvPr id="12" name="Group 11" descr="Screen shot of Current (Secure Access Management Services (SAMS) page containing the (National Electronic Transmission Surveillance System (NETSS) upload for Virgin Islands EPI and Virgin Islands STD    ">
            <a:extLst>
              <a:ext uri="{FF2B5EF4-FFF2-40B4-BE49-F238E27FC236}">
                <a16:creationId xmlns:a16="http://schemas.microsoft.com/office/drawing/2014/main" id="{19F1A94A-70C9-46A9-9048-DA857512D588}"/>
              </a:ext>
            </a:extLst>
          </p:cNvPr>
          <p:cNvGrpSpPr/>
          <p:nvPr/>
        </p:nvGrpSpPr>
        <p:grpSpPr>
          <a:xfrm>
            <a:off x="376237" y="1368653"/>
            <a:ext cx="11439525" cy="5056641"/>
            <a:chOff x="376237" y="814387"/>
            <a:chExt cx="11439525" cy="5229225"/>
          </a:xfrm>
        </p:grpSpPr>
        <p:pic>
          <p:nvPicPr>
            <p:cNvPr id="13" name="Picture 12">
              <a:extLst>
                <a:ext uri="{FF2B5EF4-FFF2-40B4-BE49-F238E27FC236}">
                  <a16:creationId xmlns:a16="http://schemas.microsoft.com/office/drawing/2014/main" id="{8BB9A7C6-4F04-41DE-8D68-C9CD3B1527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6237" y="814387"/>
              <a:ext cx="11439525" cy="5229225"/>
            </a:xfrm>
            <a:prstGeom prst="rect">
              <a:avLst/>
            </a:prstGeom>
          </p:spPr>
        </p:pic>
        <p:sp>
          <p:nvSpPr>
            <p:cNvPr id="14" name="Rectangle 13">
              <a:extLst>
                <a:ext uri="{FF2B5EF4-FFF2-40B4-BE49-F238E27FC236}">
                  <a16:creationId xmlns:a16="http://schemas.microsoft.com/office/drawing/2014/main" id="{48E3EC90-8131-4373-8661-3DDF7355252A}"/>
                </a:ext>
              </a:extLst>
            </p:cNvPr>
            <p:cNvSpPr/>
            <p:nvPr/>
          </p:nvSpPr>
          <p:spPr>
            <a:xfrm>
              <a:off x="2707105" y="2935705"/>
              <a:ext cx="9108657" cy="3107907"/>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pic>
          <p:nvPicPr>
            <p:cNvPr id="15" name="Picture 14" descr="Screen shot of Current (Secure Access Management Services (SAMS) page containing the (National Electronic Transmission Surveillance System (NETSS), Upload for Virgin Islands EPI and Virgin Islands STD">
              <a:extLst>
                <a:ext uri="{FF2B5EF4-FFF2-40B4-BE49-F238E27FC236}">
                  <a16:creationId xmlns:a16="http://schemas.microsoft.com/office/drawing/2014/main" id="{16896805-91C8-4B95-A8BB-772868A6E665}"/>
                </a:ext>
              </a:extLst>
            </p:cNvPr>
            <p:cNvPicPr>
              <a:picLocks noChangeAspect="1"/>
            </p:cNvPicPr>
            <p:nvPr/>
          </p:nvPicPr>
          <p:blipFill>
            <a:blip r:embed="rId4"/>
            <a:stretch>
              <a:fillRect/>
            </a:stretch>
          </p:blipFill>
          <p:spPr>
            <a:xfrm>
              <a:off x="2707105" y="2987675"/>
              <a:ext cx="9096375" cy="1066800"/>
            </a:xfrm>
            <a:prstGeom prst="rect">
              <a:avLst/>
            </a:prstGeom>
          </p:spPr>
        </p:pic>
        <p:sp>
          <p:nvSpPr>
            <p:cNvPr id="16" name="Arrow: Left 15">
              <a:extLst>
                <a:ext uri="{FF2B5EF4-FFF2-40B4-BE49-F238E27FC236}">
                  <a16:creationId xmlns:a16="http://schemas.microsoft.com/office/drawing/2014/main" id="{F58C1BA2-D22A-4B6F-8694-215CB1C06BC9}"/>
                </a:ext>
              </a:extLst>
            </p:cNvPr>
            <p:cNvSpPr/>
            <p:nvPr/>
          </p:nvSpPr>
          <p:spPr>
            <a:xfrm>
              <a:off x="5390147" y="3561933"/>
              <a:ext cx="705853" cy="21590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7" name="Arrow: Left 16">
              <a:extLst>
                <a:ext uri="{FF2B5EF4-FFF2-40B4-BE49-F238E27FC236}">
                  <a16:creationId xmlns:a16="http://schemas.microsoft.com/office/drawing/2014/main" id="{05F5117C-A67A-4825-9E24-627456E5BB63}"/>
                </a:ext>
              </a:extLst>
            </p:cNvPr>
            <p:cNvSpPr/>
            <p:nvPr/>
          </p:nvSpPr>
          <p:spPr>
            <a:xfrm>
              <a:off x="5390147" y="3777834"/>
              <a:ext cx="705853" cy="21590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grpSp>
    </p:spTree>
    <p:extLst>
      <p:ext uri="{BB962C8B-B14F-4D97-AF65-F5344CB8AC3E}">
        <p14:creationId xmlns:p14="http://schemas.microsoft.com/office/powerpoint/2010/main" val="70258372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SAMS upload form</a:t>
            </a:r>
          </a:p>
        </p:txBody>
      </p:sp>
      <p:pic>
        <p:nvPicPr>
          <p:cNvPr id="1026" name="Picture 1" descr="image001">
            <a:extLst>
              <a:ext uri="{FF2B5EF4-FFF2-40B4-BE49-F238E27FC236}">
                <a16:creationId xmlns:a16="http://schemas.microsoft.com/office/drawing/2014/main" id="{86F8FCA5-84DC-4FAB-9FAD-8C31FD708F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198"/>
          <a:stretch/>
        </p:blipFill>
        <p:spPr bwMode="auto">
          <a:xfrm>
            <a:off x="2041457" y="1418214"/>
            <a:ext cx="8109086" cy="495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Right 2" descr="Screenshot placing emphasis on Selecting file type and Feedback Report Handling with the option of selecting weekly data, year to date data, and test upload. ">
            <a:extLst>
              <a:ext uri="{FF2B5EF4-FFF2-40B4-BE49-F238E27FC236}">
                <a16:creationId xmlns:a16="http://schemas.microsoft.com/office/drawing/2014/main" id="{2BF25125-79E8-4C3A-8695-0686B1C3DE94}"/>
              </a:ext>
            </a:extLst>
          </p:cNvPr>
          <p:cNvSpPr/>
          <p:nvPr/>
        </p:nvSpPr>
        <p:spPr>
          <a:xfrm>
            <a:off x="4071057" y="4267260"/>
            <a:ext cx="903111" cy="112888"/>
          </a:xfrm>
          <a:prstGeom prst="rightArrow">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5" name="Slide Number Placeholder 4">
            <a:extLst>
              <a:ext uri="{FF2B5EF4-FFF2-40B4-BE49-F238E27FC236}">
                <a16:creationId xmlns:a16="http://schemas.microsoft.com/office/drawing/2014/main" id="{96DA4F99-7A4D-424E-9E9A-9D649BF92978}"/>
              </a:ext>
            </a:extLst>
          </p:cNvPr>
          <p:cNvSpPr txBox="1">
            <a:spLocks/>
          </p:cNvSpPr>
          <p:nvPr/>
        </p:nvSpPr>
        <p:spPr>
          <a:xfrm>
            <a:off x="8610600" y="6376307"/>
            <a:ext cx="2743200" cy="3451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042264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SAMS Activities Remain the Same</a:t>
            </a:r>
          </a:p>
        </p:txBody>
      </p:sp>
      <p:sp>
        <p:nvSpPr>
          <p:cNvPr id="5" name="Slide Number Placeholder 4">
            <a:extLst>
              <a:ext uri="{FF2B5EF4-FFF2-40B4-BE49-F238E27FC236}">
                <a16:creationId xmlns:a16="http://schemas.microsoft.com/office/drawing/2014/main" id="{7A875987-71B4-411E-968F-24BF89B01F53}"/>
              </a:ext>
            </a:extLst>
          </p:cNvPr>
          <p:cNvSpPr txBox="1">
            <a:spLocks/>
          </p:cNvSpPr>
          <p:nvPr/>
        </p:nvSpPr>
        <p:spPr>
          <a:xfrm>
            <a:off x="8610600" y="6376307"/>
            <a:ext cx="2743200" cy="3451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grpSp>
        <p:nvGrpSpPr>
          <p:cNvPr id="6" name="Group 5" descr="Screen shot of the Secure Access Management Services (SAMS) containing activities that will remain the same&gt; Including the applications of NETSS Upload for Virgin Islands for EPI and STD  ">
            <a:extLst>
              <a:ext uri="{FF2B5EF4-FFF2-40B4-BE49-F238E27FC236}">
                <a16:creationId xmlns:a16="http://schemas.microsoft.com/office/drawing/2014/main" id="{40242FEA-F353-422F-B610-A9DE6AF8D601}"/>
              </a:ext>
            </a:extLst>
          </p:cNvPr>
          <p:cNvGrpSpPr/>
          <p:nvPr/>
        </p:nvGrpSpPr>
        <p:grpSpPr>
          <a:xfrm>
            <a:off x="376237" y="1368653"/>
            <a:ext cx="11439525" cy="5056641"/>
            <a:chOff x="376237" y="814387"/>
            <a:chExt cx="11439525" cy="5229225"/>
          </a:xfrm>
        </p:grpSpPr>
        <p:pic>
          <p:nvPicPr>
            <p:cNvPr id="7" name="Picture 6">
              <a:extLst>
                <a:ext uri="{FF2B5EF4-FFF2-40B4-BE49-F238E27FC236}">
                  <a16:creationId xmlns:a16="http://schemas.microsoft.com/office/drawing/2014/main" id="{082E0FAB-715E-4278-8C33-AB0E8BA9D9E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6237" y="814387"/>
              <a:ext cx="11439525" cy="5229225"/>
            </a:xfrm>
            <a:prstGeom prst="rect">
              <a:avLst/>
            </a:prstGeom>
          </p:spPr>
        </p:pic>
        <p:sp>
          <p:nvSpPr>
            <p:cNvPr id="8" name="Rectangle 7">
              <a:extLst>
                <a:ext uri="{FF2B5EF4-FFF2-40B4-BE49-F238E27FC236}">
                  <a16:creationId xmlns:a16="http://schemas.microsoft.com/office/drawing/2014/main" id="{7923CB6D-11EB-4F5E-9280-A410CCC31B3E}"/>
                </a:ext>
              </a:extLst>
            </p:cNvPr>
            <p:cNvSpPr/>
            <p:nvPr/>
          </p:nvSpPr>
          <p:spPr>
            <a:xfrm>
              <a:off x="2707105" y="2935705"/>
              <a:ext cx="9108657" cy="3107907"/>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pic>
          <p:nvPicPr>
            <p:cNvPr id="9" name="Picture 8" descr="Screen shot of the Secure Access Management Services (SAMS) containing activities that will remain the same&gt; Including the applications of NETSS Upload for Virgin Islands for EPI and STD">
              <a:extLst>
                <a:ext uri="{FF2B5EF4-FFF2-40B4-BE49-F238E27FC236}">
                  <a16:creationId xmlns:a16="http://schemas.microsoft.com/office/drawing/2014/main" id="{F93F9C79-3819-4F0D-A630-13808FE483EA}"/>
                </a:ext>
              </a:extLst>
            </p:cNvPr>
            <p:cNvPicPr>
              <a:picLocks noChangeAspect="1"/>
            </p:cNvPicPr>
            <p:nvPr/>
          </p:nvPicPr>
          <p:blipFill>
            <a:blip r:embed="rId4"/>
            <a:stretch>
              <a:fillRect/>
            </a:stretch>
          </p:blipFill>
          <p:spPr>
            <a:xfrm>
              <a:off x="2707105" y="2987675"/>
              <a:ext cx="9096375" cy="1066800"/>
            </a:xfrm>
            <a:prstGeom prst="rect">
              <a:avLst/>
            </a:prstGeom>
          </p:spPr>
        </p:pic>
        <p:sp>
          <p:nvSpPr>
            <p:cNvPr id="10" name="Arrow: Left 9">
              <a:extLst>
                <a:ext uri="{FF2B5EF4-FFF2-40B4-BE49-F238E27FC236}">
                  <a16:creationId xmlns:a16="http://schemas.microsoft.com/office/drawing/2014/main" id="{65DD5F60-8167-4789-A557-5458CAD32FBE}"/>
                </a:ext>
              </a:extLst>
            </p:cNvPr>
            <p:cNvSpPr/>
            <p:nvPr/>
          </p:nvSpPr>
          <p:spPr>
            <a:xfrm>
              <a:off x="5390147" y="3561933"/>
              <a:ext cx="705853" cy="21590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1" name="Arrow: Left 10">
              <a:extLst>
                <a:ext uri="{FF2B5EF4-FFF2-40B4-BE49-F238E27FC236}">
                  <a16:creationId xmlns:a16="http://schemas.microsoft.com/office/drawing/2014/main" id="{3AFB08C8-AA8B-4F8D-A0B3-A4161FF31EB7}"/>
                </a:ext>
              </a:extLst>
            </p:cNvPr>
            <p:cNvSpPr/>
            <p:nvPr/>
          </p:nvSpPr>
          <p:spPr>
            <a:xfrm>
              <a:off x="5390147" y="3777834"/>
              <a:ext cx="705853" cy="21590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C000"/>
                </a:solidFill>
                <a:effectLst/>
                <a:uLnTx/>
                <a:uFillTx/>
                <a:latin typeface="Myriad Web Pro"/>
                <a:ea typeface="+mn-ea"/>
                <a:cs typeface="+mn-cs"/>
              </a:endParaRPr>
            </a:p>
          </p:txBody>
        </p:sp>
      </p:grpSp>
    </p:spTree>
    <p:extLst>
      <p:ext uri="{BB962C8B-B14F-4D97-AF65-F5344CB8AC3E}">
        <p14:creationId xmlns:p14="http://schemas.microsoft.com/office/powerpoint/2010/main" val="249340835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Screenshot of New Secure Access Management Services ( SAMS)  SDX (Secure Data eXchange)  Upload. Noting it is very important to select the appropriate folder for the NETSS file type ">
            <a:extLst>
              <a:ext uri="{FF2B5EF4-FFF2-40B4-BE49-F238E27FC236}">
                <a16:creationId xmlns:a16="http://schemas.microsoft.com/office/drawing/2014/main" id="{CC352691-1CAC-4D29-80F9-DFED69EE8F8C}"/>
              </a:ext>
            </a:extLst>
          </p:cNvPr>
          <p:cNvPicPr>
            <a:picLocks noChangeAspect="1"/>
          </p:cNvPicPr>
          <p:nvPr/>
        </p:nvPicPr>
        <p:blipFill>
          <a:blip r:embed="rId3"/>
          <a:stretch>
            <a:fillRect/>
          </a:stretch>
        </p:blipFill>
        <p:spPr>
          <a:xfrm>
            <a:off x="609600" y="1455849"/>
            <a:ext cx="10648950" cy="5029200"/>
          </a:xfrm>
          <a:prstGeom prst="rect">
            <a:avLst/>
          </a:prstGeom>
        </p:spPr>
      </p:pic>
      <p:sp>
        <p:nvSpPr>
          <p:cNvPr id="2" name="Title 1"/>
          <p:cNvSpPr>
            <a:spLocks noGrp="1"/>
          </p:cNvSpPr>
          <p:nvPr>
            <p:ph type="title"/>
          </p:nvPr>
        </p:nvSpPr>
        <p:spPr/>
        <p:txBody>
          <a:bodyPr/>
          <a:lstStyle/>
          <a:p>
            <a:r>
              <a:rPr lang="en-US" dirty="0"/>
              <a:t>New SAMS SDX Upload</a:t>
            </a:r>
          </a:p>
        </p:txBody>
      </p:sp>
      <p:sp>
        <p:nvSpPr>
          <p:cNvPr id="10" name="Arrow: Right 9" descr="Arrow pointing to weekly upload of files. Emphasizing it is very important to select the appropriate folder for NETSS file type ">
            <a:extLst>
              <a:ext uri="{FF2B5EF4-FFF2-40B4-BE49-F238E27FC236}">
                <a16:creationId xmlns:a16="http://schemas.microsoft.com/office/drawing/2014/main" id="{43C74E68-7D7B-4392-98AF-F8BF796A5573}"/>
              </a:ext>
            </a:extLst>
          </p:cNvPr>
          <p:cNvSpPr/>
          <p:nvPr/>
        </p:nvSpPr>
        <p:spPr>
          <a:xfrm rot="10800000">
            <a:off x="3723922" y="3642137"/>
            <a:ext cx="903111" cy="112888"/>
          </a:xfrm>
          <a:prstGeom prst="rightArrow">
            <a:avLst/>
          </a:prstGeom>
          <a:gradFill>
            <a:gsLst>
              <a:gs pos="0">
                <a:srgbClr val="FF0000"/>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11" name="Arrow: Right 10" descr="Arrow pointing to year to date upload of files. Emphasizing it is very important to select the appropriate folder for NETSS file type">
            <a:extLst>
              <a:ext uri="{FF2B5EF4-FFF2-40B4-BE49-F238E27FC236}">
                <a16:creationId xmlns:a16="http://schemas.microsoft.com/office/drawing/2014/main" id="{4EC874E8-9050-4C0E-ABF1-5533BCE61BDA}"/>
              </a:ext>
            </a:extLst>
          </p:cNvPr>
          <p:cNvSpPr/>
          <p:nvPr/>
        </p:nvSpPr>
        <p:spPr>
          <a:xfrm rot="10800000">
            <a:off x="3723923" y="4073976"/>
            <a:ext cx="903111" cy="112888"/>
          </a:xfrm>
          <a:prstGeom prst="rightArrow">
            <a:avLst/>
          </a:prstGeom>
          <a:gradFill>
            <a:gsLst>
              <a:gs pos="0">
                <a:srgbClr val="FF0000"/>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C000"/>
              </a:solidFill>
              <a:effectLst/>
              <a:uLnTx/>
              <a:uFillTx/>
              <a:latin typeface="Myriad Web Pro"/>
              <a:ea typeface="+mn-ea"/>
              <a:cs typeface="+mn-cs"/>
            </a:endParaRPr>
          </a:p>
        </p:txBody>
      </p:sp>
      <p:sp>
        <p:nvSpPr>
          <p:cNvPr id="6" name="Slide Number Placeholder 4">
            <a:extLst>
              <a:ext uri="{FF2B5EF4-FFF2-40B4-BE49-F238E27FC236}">
                <a16:creationId xmlns:a16="http://schemas.microsoft.com/office/drawing/2014/main" id="{EDBC48F4-2177-4ABD-83DF-37C3D39FF3EF}"/>
              </a:ext>
            </a:extLst>
          </p:cNvPr>
          <p:cNvSpPr txBox="1">
            <a:spLocks/>
          </p:cNvSpPr>
          <p:nvPr/>
        </p:nvSpPr>
        <p:spPr>
          <a:xfrm>
            <a:off x="8610600" y="6376307"/>
            <a:ext cx="2743200" cy="3451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
        <p:nvSpPr>
          <p:cNvPr id="4" name="Callout: Line 3">
            <a:extLst>
              <a:ext uri="{FF2B5EF4-FFF2-40B4-BE49-F238E27FC236}">
                <a16:creationId xmlns:a16="http://schemas.microsoft.com/office/drawing/2014/main" id="{06EC0E9A-4445-498C-B2D4-08F4632A7A5F}"/>
              </a:ext>
            </a:extLst>
          </p:cNvPr>
          <p:cNvSpPr/>
          <p:nvPr/>
        </p:nvSpPr>
        <p:spPr>
          <a:xfrm>
            <a:off x="5934075" y="4707914"/>
            <a:ext cx="3114322" cy="1388474"/>
          </a:xfrm>
          <a:prstGeom prst="borderCallout1">
            <a:avLst>
              <a:gd name="adj1" fmla="val 18750"/>
              <a:gd name="adj2" fmla="val -8333"/>
              <a:gd name="adj3" fmla="val -54885"/>
              <a:gd name="adj4" fmla="val -3914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A4A58"/>
                </a:solidFill>
                <a:effectLst/>
                <a:uLnTx/>
                <a:uFillTx/>
                <a:latin typeface="Myriad Web Pro"/>
                <a:ea typeface="+mn-ea"/>
                <a:cs typeface="+mn-cs"/>
              </a:rPr>
              <a:t>Very Important to select the appropriate folder for NETSS file type</a:t>
            </a:r>
          </a:p>
        </p:txBody>
      </p:sp>
    </p:spTree>
    <p:extLst>
      <p:ext uri="{BB962C8B-B14F-4D97-AF65-F5344CB8AC3E}">
        <p14:creationId xmlns:p14="http://schemas.microsoft.com/office/powerpoint/2010/main" val="30079954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ltLang="en-US" dirty="0"/>
              <a:t>Next Steps</a:t>
            </a:r>
            <a:endParaRPr lang="en-US" dirty="0"/>
          </a:p>
        </p:txBody>
      </p:sp>
      <p:sp>
        <p:nvSpPr>
          <p:cNvPr id="3" name="Content Placeholder 2"/>
          <p:cNvSpPr>
            <a:spLocks noGrp="1"/>
          </p:cNvSpPr>
          <p:nvPr>
            <p:ph type="body" sz="quarter" idx="10"/>
          </p:nvPr>
        </p:nvSpPr>
        <p:spPr>
          <a:xfrm>
            <a:off x="609599" y="1545167"/>
            <a:ext cx="10859911" cy="4455584"/>
          </a:xfrm>
        </p:spPr>
        <p:txBody>
          <a:bodyPr/>
          <a:lstStyle/>
          <a:p>
            <a:r>
              <a:rPr lang="en-US" dirty="0"/>
              <a:t>Instructions will be sent to all NETSS users at least 2 weeks before cutover</a:t>
            </a:r>
          </a:p>
          <a:p>
            <a:r>
              <a:rPr lang="en-US" dirty="0"/>
              <a:t>Review on the March 17</a:t>
            </a:r>
            <a:r>
              <a:rPr lang="en-US" baseline="30000" dirty="0"/>
              <a:t>th</a:t>
            </a:r>
            <a:r>
              <a:rPr lang="en-US" dirty="0"/>
              <a:t> eSHARE webinar</a:t>
            </a:r>
          </a:p>
          <a:p>
            <a:r>
              <a:rPr lang="en-US" dirty="0"/>
              <a:t>Cutover date is </a:t>
            </a:r>
            <a:r>
              <a:rPr lang="en-US" b="1" dirty="0"/>
              <a:t>Thursday, March 26, 2020</a:t>
            </a:r>
            <a:endParaRPr lang="en-US" dirty="0"/>
          </a:p>
          <a:p>
            <a:r>
              <a:rPr lang="en-US" dirty="0"/>
              <a:t>Email questions to </a:t>
            </a:r>
            <a:r>
              <a:rPr lang="en-US" dirty="0">
                <a:hlinkClick r:id="rId3"/>
              </a:rPr>
              <a:t>edx@cdc.gov</a:t>
            </a:r>
            <a:r>
              <a:rPr lang="en-US" dirty="0"/>
              <a:t> </a:t>
            </a:r>
          </a:p>
          <a:p>
            <a:endParaRPr lang="en-US" dirty="0"/>
          </a:p>
        </p:txBody>
      </p:sp>
      <p:sp>
        <p:nvSpPr>
          <p:cNvPr id="4" name="Slide Number Placeholder 4">
            <a:extLst>
              <a:ext uri="{FF2B5EF4-FFF2-40B4-BE49-F238E27FC236}">
                <a16:creationId xmlns:a16="http://schemas.microsoft.com/office/drawing/2014/main" id="{7186323E-9CC7-4DBA-AF1C-B26D08256A9E}"/>
              </a:ext>
            </a:extLst>
          </p:cNvPr>
          <p:cNvSpPr txBox="1">
            <a:spLocks/>
          </p:cNvSpPr>
          <p:nvPr/>
        </p:nvSpPr>
        <p:spPr>
          <a:xfrm>
            <a:off x="8610600" y="6376307"/>
            <a:ext cx="2743200" cy="34516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2888832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2457" y="5703838"/>
            <a:ext cx="1162708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Sara Imholte Johnston, MPH</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NNDSS Program Manager</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1643924" y="2888040"/>
            <a:ext cx="8904152" cy="1155779"/>
          </a:xfrm>
        </p:spPr>
        <p:txBody>
          <a:bodyPr/>
          <a:lstStyle/>
          <a:p>
            <a:pPr lvl="0" algn="ctr">
              <a:defRPr/>
            </a:pPr>
            <a:r>
              <a:rPr lang="en-US" dirty="0">
                <a:solidFill>
                  <a:srgbClr val="005DAB"/>
                </a:solidFill>
              </a:rPr>
              <a:t>Other NNDSS Related Information </a:t>
            </a:r>
            <a:endParaRPr lang="en-US" dirty="0"/>
          </a:p>
        </p:txBody>
      </p:sp>
      <p:sp>
        <p:nvSpPr>
          <p:cNvPr id="3" name="Slide Number Placeholder 2">
            <a:extLst>
              <a:ext uri="{FF2B5EF4-FFF2-40B4-BE49-F238E27FC236}">
                <a16:creationId xmlns:a16="http://schemas.microsoft.com/office/drawing/2014/main" id="{1B2288C2-EBF2-46BC-9D3F-4DA96964866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4937464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E342-0927-4CFA-8EEC-05C5EB135ACD}"/>
              </a:ext>
            </a:extLst>
          </p:cNvPr>
          <p:cNvSpPr>
            <a:spLocks noGrp="1"/>
          </p:cNvSpPr>
          <p:nvPr>
            <p:ph type="title"/>
          </p:nvPr>
        </p:nvSpPr>
        <p:spPr>
          <a:xfrm>
            <a:off x="609601" y="-146148"/>
            <a:ext cx="11129247" cy="1143000"/>
          </a:xfrm>
        </p:spPr>
        <p:txBody>
          <a:bodyPr/>
          <a:lstStyle/>
          <a:p>
            <a:r>
              <a:rPr lang="en-US" sz="3200" dirty="0"/>
              <a:t>2019 CSTE Position Statements to be Implemented in 2020 </a:t>
            </a:r>
          </a:p>
        </p:txBody>
      </p:sp>
      <p:sp>
        <p:nvSpPr>
          <p:cNvPr id="3" name="Text Placeholder 2">
            <a:extLst>
              <a:ext uri="{FF2B5EF4-FFF2-40B4-BE49-F238E27FC236}">
                <a16:creationId xmlns:a16="http://schemas.microsoft.com/office/drawing/2014/main" id="{8F58EDF6-0376-409F-8FEC-40FAC7BD1E84}"/>
              </a:ext>
            </a:extLst>
          </p:cNvPr>
          <p:cNvSpPr>
            <a:spLocks noGrp="1"/>
          </p:cNvSpPr>
          <p:nvPr>
            <p:ph type="body" sz="quarter" idx="10"/>
          </p:nvPr>
        </p:nvSpPr>
        <p:spPr>
          <a:xfrm>
            <a:off x="609601" y="996852"/>
            <a:ext cx="11312665" cy="4455584"/>
          </a:xfrm>
        </p:spPr>
        <p:txBody>
          <a:bodyPr/>
          <a:lstStyle/>
          <a:p>
            <a:pPr>
              <a:spcBef>
                <a:spcPts val="0"/>
              </a:spcBef>
            </a:pPr>
            <a:r>
              <a:rPr lang="en-US" dirty="0"/>
              <a:t>Updated case definitions for 6 nationally notifiable diseases</a:t>
            </a:r>
          </a:p>
          <a:p>
            <a:pPr lvl="1">
              <a:spcBef>
                <a:spcPts val="0"/>
              </a:spcBef>
            </a:pPr>
            <a:r>
              <a:rPr lang="en-US" dirty="0"/>
              <a:t>Hepatitis C acute</a:t>
            </a:r>
          </a:p>
          <a:p>
            <a:pPr lvl="1">
              <a:spcBef>
                <a:spcPts val="0"/>
              </a:spcBef>
            </a:pPr>
            <a:r>
              <a:rPr lang="en-US" dirty="0"/>
              <a:t>Hepatitis C chronic</a:t>
            </a:r>
          </a:p>
          <a:p>
            <a:pPr lvl="1">
              <a:spcBef>
                <a:spcPts val="0"/>
              </a:spcBef>
            </a:pPr>
            <a:r>
              <a:rPr lang="en-US" dirty="0"/>
              <a:t>Legionellosis</a:t>
            </a:r>
          </a:p>
          <a:p>
            <a:pPr lvl="1">
              <a:spcBef>
                <a:spcPts val="0"/>
              </a:spcBef>
            </a:pPr>
            <a:r>
              <a:rPr lang="en-US" dirty="0"/>
              <a:t>Pertussis </a:t>
            </a:r>
          </a:p>
          <a:p>
            <a:pPr lvl="1">
              <a:spcBef>
                <a:spcPts val="0"/>
              </a:spcBef>
            </a:pPr>
            <a:r>
              <a:rPr lang="en-US" dirty="0"/>
              <a:t>Plague </a:t>
            </a:r>
          </a:p>
          <a:p>
            <a:pPr lvl="1">
              <a:spcBef>
                <a:spcPts val="0"/>
              </a:spcBef>
            </a:pPr>
            <a:r>
              <a:rPr lang="en-US" dirty="0"/>
              <a:t>Spotted Fever Rickettsiosis</a:t>
            </a:r>
          </a:p>
          <a:p>
            <a:pPr>
              <a:spcBef>
                <a:spcPts val="0"/>
              </a:spcBef>
            </a:pPr>
            <a:r>
              <a:rPr lang="en-US" dirty="0"/>
              <a:t>Updated case definition for 1 condition under standardized surveillance:</a:t>
            </a:r>
          </a:p>
          <a:p>
            <a:pPr lvl="1">
              <a:spcBef>
                <a:spcPts val="0"/>
              </a:spcBef>
            </a:pPr>
            <a:r>
              <a:rPr lang="en-US" dirty="0"/>
              <a:t>Acute flaccid myelitis (case definition revision); </a:t>
            </a:r>
          </a:p>
          <a:p>
            <a:pPr>
              <a:spcBef>
                <a:spcPts val="0"/>
              </a:spcBef>
            </a:pPr>
            <a:r>
              <a:rPr lang="en-US" dirty="0"/>
              <a:t>Added a condition under standardized surveillance: </a:t>
            </a:r>
          </a:p>
          <a:p>
            <a:pPr lvl="1">
              <a:spcBef>
                <a:spcPts val="0"/>
              </a:spcBef>
            </a:pPr>
            <a:r>
              <a:rPr lang="en-US" dirty="0"/>
              <a:t>Blastomycosis (new condition and case definition)</a:t>
            </a:r>
          </a:p>
          <a:p>
            <a:pPr>
              <a:spcBef>
                <a:spcPts val="0"/>
              </a:spcBef>
            </a:pPr>
            <a:r>
              <a:rPr lang="en-US" dirty="0"/>
              <a:t>Updated case definition for 1 FoodNet condition:</a:t>
            </a:r>
          </a:p>
          <a:p>
            <a:pPr lvl="1">
              <a:spcBef>
                <a:spcPts val="0"/>
              </a:spcBef>
            </a:pPr>
            <a:r>
              <a:rPr lang="en-US" dirty="0"/>
              <a:t>Yersinosis, non-pestis </a:t>
            </a:r>
          </a:p>
          <a:p>
            <a:pPr marL="609585" lvl="1" indent="0">
              <a:spcBef>
                <a:spcPts val="0"/>
              </a:spcBef>
              <a:buNone/>
            </a:pPr>
            <a:endParaRPr lang="en-US" dirty="0"/>
          </a:p>
        </p:txBody>
      </p:sp>
      <p:sp>
        <p:nvSpPr>
          <p:cNvPr id="4" name="Slide Number Placeholder 3">
            <a:extLst>
              <a:ext uri="{FF2B5EF4-FFF2-40B4-BE49-F238E27FC236}">
                <a16:creationId xmlns:a16="http://schemas.microsoft.com/office/drawing/2014/main" id="{E4D455EF-6383-4227-8BA6-B715F55E473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3580891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FA14-07D0-4D29-875E-E3AA0EB9813C}"/>
              </a:ext>
            </a:extLst>
          </p:cNvPr>
          <p:cNvSpPr>
            <a:spLocks noGrp="1"/>
          </p:cNvSpPr>
          <p:nvPr>
            <p:ph type="title"/>
          </p:nvPr>
        </p:nvSpPr>
        <p:spPr/>
        <p:txBody>
          <a:bodyPr/>
          <a:lstStyle/>
          <a:p>
            <a:r>
              <a:rPr lang="en-US" dirty="0"/>
              <a:t>Send </a:t>
            </a:r>
            <a:r>
              <a:rPr lang="en-US" i="1" dirty="0"/>
              <a:t>C. auris </a:t>
            </a:r>
            <a:r>
              <a:rPr lang="en-US" dirty="0"/>
              <a:t>and CP-CRE starting with 2019 data</a:t>
            </a:r>
          </a:p>
        </p:txBody>
      </p:sp>
      <p:sp>
        <p:nvSpPr>
          <p:cNvPr id="3" name="Text Placeholder 2">
            <a:extLst>
              <a:ext uri="{FF2B5EF4-FFF2-40B4-BE49-F238E27FC236}">
                <a16:creationId xmlns:a16="http://schemas.microsoft.com/office/drawing/2014/main" id="{21482D92-1AAF-4665-8EF8-EFF96E07C7FD}"/>
              </a:ext>
            </a:extLst>
          </p:cNvPr>
          <p:cNvSpPr>
            <a:spLocks noGrp="1"/>
          </p:cNvSpPr>
          <p:nvPr>
            <p:ph type="body" sz="quarter" idx="10"/>
          </p:nvPr>
        </p:nvSpPr>
        <p:spPr>
          <a:xfrm>
            <a:off x="609600" y="1545166"/>
            <a:ext cx="10972800" cy="4811183"/>
          </a:xfrm>
        </p:spPr>
        <p:txBody>
          <a:bodyPr/>
          <a:lstStyle/>
          <a:p>
            <a:r>
              <a:rPr lang="en-US" dirty="0"/>
              <a:t>It is not too late to send case notifications for the following </a:t>
            </a:r>
            <a:r>
              <a:rPr lang="en-US" u="sng" dirty="0"/>
              <a:t>for the entire 2019 surveillance year</a:t>
            </a:r>
            <a:r>
              <a:rPr lang="en-US" dirty="0"/>
              <a:t>. </a:t>
            </a:r>
          </a:p>
          <a:p>
            <a:pPr lvl="1"/>
            <a:r>
              <a:rPr lang="en-US" sz="2670" i="1" dirty="0"/>
              <a:t>Candida auris</a:t>
            </a:r>
            <a:r>
              <a:rPr lang="en-US" sz="2670" dirty="0"/>
              <a:t>, clinical, which is nationally notifiable (event code 50263);</a:t>
            </a:r>
          </a:p>
          <a:p>
            <a:pPr lvl="1"/>
            <a:r>
              <a:rPr lang="en-US" sz="2670" i="1" dirty="0"/>
              <a:t>Candida auris</a:t>
            </a:r>
            <a:r>
              <a:rPr lang="en-US" sz="2670" dirty="0"/>
              <a:t> colonization/screening, which is under standardized surveillance but is not nationally notifiable</a:t>
            </a:r>
            <a:r>
              <a:rPr lang="en-US" sz="2670" i="1" dirty="0"/>
              <a:t> </a:t>
            </a:r>
            <a:r>
              <a:rPr lang="en-US" sz="2670" dirty="0"/>
              <a:t>(event code 50264); and</a:t>
            </a:r>
          </a:p>
          <a:p>
            <a:pPr lvl="1"/>
            <a:r>
              <a:rPr lang="en-US" sz="2670" dirty="0"/>
              <a:t>Carbapenemase-producing carbapenem-resistant </a:t>
            </a:r>
            <a:r>
              <a:rPr lang="en-US" sz="2670" i="1" dirty="0"/>
              <a:t>Enterobacteriaceae</a:t>
            </a:r>
            <a:r>
              <a:rPr lang="en-US" sz="2670" dirty="0"/>
              <a:t> (CP-CRE), which is nationally notifiable (event code 50244). </a:t>
            </a:r>
            <a:r>
              <a:rPr lang="en-US" sz="2400" dirty="0"/>
              <a:t>(Note: Do </a:t>
            </a:r>
            <a:r>
              <a:rPr lang="en-US" sz="2400" u="sng" dirty="0"/>
              <a:t>not</a:t>
            </a:r>
            <a:r>
              <a:rPr lang="en-US" sz="2400" dirty="0"/>
              <a:t> send other types of CRE using this event code.)</a:t>
            </a:r>
          </a:p>
          <a:p>
            <a:r>
              <a:rPr lang="en-US" dirty="0"/>
              <a:t>Included in 2019 the NNDSS tables if received before end of reconciliation.</a:t>
            </a:r>
          </a:p>
          <a:p>
            <a:pPr lvl="1"/>
            <a:endParaRPr lang="en-US" dirty="0"/>
          </a:p>
        </p:txBody>
      </p:sp>
      <p:sp>
        <p:nvSpPr>
          <p:cNvPr id="4" name="Slide Number Placeholder 3">
            <a:extLst>
              <a:ext uri="{FF2B5EF4-FFF2-40B4-BE49-F238E27FC236}">
                <a16:creationId xmlns:a16="http://schemas.microsoft.com/office/drawing/2014/main" id="{3CF7DDC2-53B0-43A9-9D54-C34C428E788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6924700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FA14-07D0-4D29-875E-E3AA0EB9813C}"/>
              </a:ext>
            </a:extLst>
          </p:cNvPr>
          <p:cNvSpPr>
            <a:spLocks noGrp="1"/>
          </p:cNvSpPr>
          <p:nvPr>
            <p:ph type="title"/>
          </p:nvPr>
        </p:nvSpPr>
        <p:spPr/>
        <p:txBody>
          <a:bodyPr/>
          <a:lstStyle/>
          <a:p>
            <a:r>
              <a:rPr lang="en-US" dirty="0"/>
              <a:t> CP-CRE versus CRE    </a:t>
            </a:r>
          </a:p>
        </p:txBody>
      </p:sp>
      <p:sp>
        <p:nvSpPr>
          <p:cNvPr id="3" name="Text Placeholder 2">
            <a:extLst>
              <a:ext uri="{FF2B5EF4-FFF2-40B4-BE49-F238E27FC236}">
                <a16:creationId xmlns:a16="http://schemas.microsoft.com/office/drawing/2014/main" id="{21482D92-1AAF-4665-8EF8-EFF96E07C7FD}"/>
              </a:ext>
            </a:extLst>
          </p:cNvPr>
          <p:cNvSpPr>
            <a:spLocks noGrp="1"/>
          </p:cNvSpPr>
          <p:nvPr>
            <p:ph type="body" sz="quarter" idx="10"/>
          </p:nvPr>
        </p:nvSpPr>
        <p:spPr>
          <a:xfrm>
            <a:off x="609600" y="1545166"/>
            <a:ext cx="10972800" cy="4811183"/>
          </a:xfrm>
        </p:spPr>
        <p:txBody>
          <a:bodyPr/>
          <a:lstStyle/>
          <a:p>
            <a:r>
              <a:rPr lang="en-US" sz="2670" dirty="0"/>
              <a:t>Carbapenemase-producing carbapenem-resistant </a:t>
            </a:r>
            <a:r>
              <a:rPr lang="en-US" sz="2670" i="1" dirty="0"/>
              <a:t>Enterobacteriaceae</a:t>
            </a:r>
            <a:r>
              <a:rPr lang="en-US" sz="2670" dirty="0"/>
              <a:t> (CP-CRE), is nationally notifiable (event code 50244). (Note: Please do </a:t>
            </a:r>
            <a:r>
              <a:rPr lang="en-US" sz="2670" u="sng" dirty="0"/>
              <a:t>not</a:t>
            </a:r>
            <a:r>
              <a:rPr lang="en-US" sz="2670" dirty="0"/>
              <a:t> send other types of CRE using this event code). </a:t>
            </a:r>
          </a:p>
          <a:p>
            <a:pPr lvl="1"/>
            <a:r>
              <a:rPr lang="en-US" sz="2200" dirty="0"/>
              <a:t>Jurisdictions should send notifications for this condition through NNDSS using the Generic V2 message or one of the legacy messages (NETSS, Generic V1, or NBS Master Message) until they have been approved to send the HAI MDRO message. </a:t>
            </a:r>
          </a:p>
          <a:p>
            <a:r>
              <a:rPr lang="en-US" sz="2670" dirty="0"/>
              <a:t>CRE is </a:t>
            </a:r>
            <a:r>
              <a:rPr lang="en-US" sz="2670" u="sng" dirty="0"/>
              <a:t>not</a:t>
            </a:r>
            <a:r>
              <a:rPr lang="en-US" sz="2670" dirty="0"/>
              <a:t> nationally notifiable. Only jurisdictions in the MuGSI project should submit this data to CDC. (Note: Please do </a:t>
            </a:r>
            <a:r>
              <a:rPr lang="en-US" sz="2670" u="sng" dirty="0"/>
              <a:t>not</a:t>
            </a:r>
            <a:r>
              <a:rPr lang="en-US" sz="2670" dirty="0"/>
              <a:t> send CRE cases for MuGSI using the CP-CRE event code). </a:t>
            </a:r>
          </a:p>
          <a:p>
            <a:pPr marL="0" indent="0">
              <a:buNone/>
            </a:pPr>
            <a:endParaRPr lang="en-US" sz="2200" i="1" dirty="0"/>
          </a:p>
          <a:p>
            <a:pPr marL="0" indent="0">
              <a:buNone/>
            </a:pPr>
            <a:r>
              <a:rPr lang="en-US" sz="2200" dirty="0"/>
              <a:t>For further information on CP-CRE and CRE, please contact Jennifer Huang (</a:t>
            </a:r>
            <a:r>
              <a:rPr lang="en-US" sz="2200" dirty="0">
                <a:hlinkClick r:id="rId3"/>
              </a:rPr>
              <a:t>uzo0@cdc.gov</a:t>
            </a:r>
            <a:r>
              <a:rPr lang="en-US" sz="2200" dirty="0"/>
              <a:t>). </a:t>
            </a:r>
          </a:p>
          <a:p>
            <a:pPr marL="0" indent="0">
              <a:buNone/>
            </a:pPr>
            <a:r>
              <a:rPr lang="en-US" sz="2200" dirty="0"/>
              <a:t>Send any additional questions about NNDSS submissions to </a:t>
            </a:r>
            <a:r>
              <a:rPr lang="en-US" sz="2200" dirty="0">
                <a:hlinkClick r:id="rId4"/>
              </a:rPr>
              <a:t>edx@cdc.gov</a:t>
            </a:r>
            <a:r>
              <a:rPr lang="en-US" sz="2200" dirty="0"/>
              <a:t>. </a:t>
            </a:r>
          </a:p>
        </p:txBody>
      </p:sp>
      <p:sp>
        <p:nvSpPr>
          <p:cNvPr id="4" name="Slide Number Placeholder 3">
            <a:extLst>
              <a:ext uri="{FF2B5EF4-FFF2-40B4-BE49-F238E27FC236}">
                <a16:creationId xmlns:a16="http://schemas.microsoft.com/office/drawing/2014/main" id="{3CF7DDC2-53B0-43A9-9D54-C34C428E788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555027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Sara Imholte Johnston, MPH</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NNDSS Program Manager</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Lead, State Implementation and Technical Assistance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2" y="2868989"/>
            <a:ext cx="7196944" cy="1155779"/>
          </a:xfrm>
        </p:spPr>
        <p:txBody>
          <a:bodyPr/>
          <a:lstStyle/>
          <a:p>
            <a:pPr lvl="0" algn="ctr">
              <a:defRPr/>
            </a:pPr>
            <a:r>
              <a:rPr lang="en-US" dirty="0">
                <a:solidFill>
                  <a:srgbClr val="005DAB"/>
                </a:solidFill>
              </a:rPr>
              <a:t>NMI Updates and Timeline</a:t>
            </a:r>
            <a:endParaRPr lang="en-US" dirty="0"/>
          </a:p>
        </p:txBody>
      </p:sp>
      <p:sp>
        <p:nvSpPr>
          <p:cNvPr id="3" name="Slide Number Placeholder 2">
            <a:extLst>
              <a:ext uri="{FF2B5EF4-FFF2-40B4-BE49-F238E27FC236}">
                <a16:creationId xmlns:a16="http://schemas.microsoft.com/office/drawing/2014/main" id="{1B2288C2-EBF2-46BC-9D3F-4DA96964866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7622243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9563-EAB4-4312-9D14-E22102D83955}"/>
              </a:ext>
            </a:extLst>
          </p:cNvPr>
          <p:cNvSpPr>
            <a:spLocks noGrp="1"/>
          </p:cNvSpPr>
          <p:nvPr>
            <p:ph type="title"/>
          </p:nvPr>
        </p:nvSpPr>
        <p:spPr>
          <a:xfrm>
            <a:off x="609600" y="274639"/>
            <a:ext cx="10972800" cy="1143000"/>
          </a:xfrm>
        </p:spPr>
        <p:txBody>
          <a:bodyPr/>
          <a:lstStyle/>
          <a:p>
            <a:r>
              <a:rPr lang="en-US" dirty="0"/>
              <a:t>Changes to Event Codes in 2020</a:t>
            </a:r>
          </a:p>
        </p:txBody>
      </p:sp>
      <p:sp>
        <p:nvSpPr>
          <p:cNvPr id="3" name="Text Placeholder 2">
            <a:extLst>
              <a:ext uri="{FF2B5EF4-FFF2-40B4-BE49-F238E27FC236}">
                <a16:creationId xmlns:a16="http://schemas.microsoft.com/office/drawing/2014/main" id="{2A819D58-97D6-47E1-97F0-B48D8D6FD8F9}"/>
              </a:ext>
            </a:extLst>
          </p:cNvPr>
          <p:cNvSpPr>
            <a:spLocks noGrp="1"/>
          </p:cNvSpPr>
          <p:nvPr>
            <p:ph type="body" sz="quarter" idx="10"/>
          </p:nvPr>
        </p:nvSpPr>
        <p:spPr>
          <a:xfrm>
            <a:off x="609600" y="1780673"/>
            <a:ext cx="10972800" cy="4220077"/>
          </a:xfrm>
        </p:spPr>
        <p:txBody>
          <a:bodyPr/>
          <a:lstStyle/>
          <a:p>
            <a:r>
              <a:rPr lang="en-US" sz="2670" dirty="0"/>
              <a:t>Removed from the event code list due to delay in implementing the MMG for the MuGSI project (only certain jurisdictions participate):</a:t>
            </a:r>
          </a:p>
          <a:p>
            <a:endParaRPr lang="en-US" sz="1100" dirty="0"/>
          </a:p>
          <a:p>
            <a:pPr lvl="1">
              <a:spcBef>
                <a:spcPts val="0"/>
              </a:spcBef>
            </a:pPr>
            <a:r>
              <a:rPr lang="en-US" sz="2670" dirty="0"/>
              <a:t>Carbapenem-resistant </a:t>
            </a:r>
            <a:r>
              <a:rPr lang="en-US" sz="2670" i="1" dirty="0"/>
              <a:t>Enterobacteriaceae</a:t>
            </a:r>
            <a:r>
              <a:rPr lang="en-US" sz="2670" dirty="0"/>
              <a:t> (CRE) (50120)</a:t>
            </a:r>
          </a:p>
          <a:p>
            <a:pPr marL="1219170" lvl="2" indent="0">
              <a:spcBef>
                <a:spcPts val="0"/>
              </a:spcBef>
              <a:buNone/>
            </a:pPr>
            <a:r>
              <a:rPr lang="en-US" sz="2200" dirty="0"/>
              <a:t>(Note: See the previous slide for information on sending CP-CRE)</a:t>
            </a:r>
          </a:p>
          <a:p>
            <a:pPr marL="1219170" lvl="2" indent="0">
              <a:spcBef>
                <a:spcPts val="0"/>
              </a:spcBef>
              <a:buNone/>
            </a:pPr>
            <a:endParaRPr lang="en-US" sz="1200" dirty="0"/>
          </a:p>
          <a:p>
            <a:pPr lvl="1">
              <a:spcBef>
                <a:spcPts val="0"/>
              </a:spcBef>
            </a:pPr>
            <a:r>
              <a:rPr lang="en-US" sz="2670" dirty="0"/>
              <a:t>Carbapenem-resistant </a:t>
            </a:r>
            <a:r>
              <a:rPr lang="en-US" sz="2670" i="1" dirty="0"/>
              <a:t>Acinetobacter baumannii </a:t>
            </a:r>
            <a:r>
              <a:rPr lang="en-US" sz="2670" dirty="0"/>
              <a:t>(CRAB) (50260)</a:t>
            </a:r>
          </a:p>
          <a:p>
            <a:pPr marL="609585" lvl="1" indent="0">
              <a:spcBef>
                <a:spcPts val="0"/>
              </a:spcBef>
              <a:buNone/>
            </a:pPr>
            <a:endParaRPr lang="en-US" sz="1200" dirty="0"/>
          </a:p>
          <a:p>
            <a:pPr lvl="1">
              <a:spcBef>
                <a:spcPts val="0"/>
              </a:spcBef>
            </a:pPr>
            <a:r>
              <a:rPr lang="en-US" sz="2670" dirty="0"/>
              <a:t>These conditions should not be sent through NNDSS at this time.</a:t>
            </a:r>
            <a:endParaRPr lang="en-US" sz="2670" dirty="0">
              <a:solidFill>
                <a:srgbClr val="00B050"/>
              </a:solidFill>
            </a:endParaRPr>
          </a:p>
        </p:txBody>
      </p:sp>
      <p:sp>
        <p:nvSpPr>
          <p:cNvPr id="4" name="Slide Number Placeholder 3">
            <a:extLst>
              <a:ext uri="{FF2B5EF4-FFF2-40B4-BE49-F238E27FC236}">
                <a16:creationId xmlns:a16="http://schemas.microsoft.com/office/drawing/2014/main" id="{A086EB0A-6B6B-4CA2-9901-4BEB5519FE4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575F6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1" i="0" u="none" strike="noStrike" kern="1200" cap="none" spc="0" normalizeH="0" baseline="0" noProof="0" dirty="0">
              <a:ln>
                <a:noFill/>
              </a:ln>
              <a:solidFill>
                <a:srgbClr val="575F6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8663631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Recent Updates to Finalized MMG Value Sets</a:t>
            </a:r>
          </a:p>
        </p:txBody>
      </p:sp>
      <p:sp>
        <p:nvSpPr>
          <p:cNvPr id="3" name="Content Placeholder 2"/>
          <p:cNvSpPr>
            <a:spLocks noGrp="1"/>
          </p:cNvSpPr>
          <p:nvPr>
            <p:ph type="body" sz="quarter" idx="10"/>
          </p:nvPr>
        </p:nvSpPr>
        <p:spPr>
          <a:xfrm>
            <a:off x="609599" y="1417640"/>
            <a:ext cx="10972800" cy="4938710"/>
          </a:xfrm>
        </p:spPr>
        <p:txBody>
          <a:bodyPr/>
          <a:lstStyle/>
          <a:p>
            <a:r>
              <a:rPr lang="en-US" dirty="0"/>
              <a:t>Generic value sets: June 2019 – December 2019 </a:t>
            </a:r>
          </a:p>
          <a:p>
            <a:r>
              <a:rPr lang="en-US" dirty="0"/>
              <a:t>Lab Template: April 2019 – October 2019</a:t>
            </a:r>
          </a:p>
          <a:p>
            <a:r>
              <a:rPr lang="en-US" dirty="0"/>
              <a:t>FDD: September 2019 </a:t>
            </a:r>
          </a:p>
          <a:p>
            <a:r>
              <a:rPr lang="en-US" dirty="0"/>
              <a:t>TB: September 2019 – December 2019</a:t>
            </a:r>
          </a:p>
          <a:p>
            <a:r>
              <a:rPr lang="en-US" dirty="0"/>
              <a:t>STD: May 2019 </a:t>
            </a:r>
          </a:p>
          <a:p>
            <a:r>
              <a:rPr lang="en-US" dirty="0"/>
              <a:t>VPD Guides: May 2019 – October 2019 </a:t>
            </a:r>
          </a:p>
          <a:p>
            <a:pPr marL="0" indent="0">
              <a:buNone/>
            </a:pPr>
            <a:endParaRPr lang="en-US" dirty="0"/>
          </a:p>
        </p:txBody>
      </p:sp>
      <p:sp>
        <p:nvSpPr>
          <p:cNvPr id="2" name="Slide Number Placeholder 1">
            <a:extLst>
              <a:ext uri="{FF2B5EF4-FFF2-40B4-BE49-F238E27FC236}">
                <a16:creationId xmlns:a16="http://schemas.microsoft.com/office/drawing/2014/main" id="{BBB736E9-90F4-47C5-95E1-0CDD8F87E56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6BA7C072-1AD7-45CB-AF39-14D12BD1A96E}"/>
              </a:ext>
            </a:extLst>
          </p:cNvPr>
          <p:cNvSpPr txBox="1"/>
          <p:nvPr/>
        </p:nvSpPr>
        <p:spPr>
          <a:xfrm>
            <a:off x="809623" y="4475718"/>
            <a:ext cx="58156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Note: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Updates contain timeframe of value set changes</a:t>
            </a:r>
          </a:p>
        </p:txBody>
      </p:sp>
    </p:spTree>
    <p:extLst>
      <p:ext uri="{BB962C8B-B14F-4D97-AF65-F5344CB8AC3E}">
        <p14:creationId xmlns:p14="http://schemas.microsoft.com/office/powerpoint/2010/main" val="19186597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Recent Updates to Finalized MMG Value Sets</a:t>
            </a:r>
          </a:p>
        </p:txBody>
      </p:sp>
      <p:sp>
        <p:nvSpPr>
          <p:cNvPr id="3" name="Content Placeholder 2"/>
          <p:cNvSpPr>
            <a:spLocks noGrp="1"/>
          </p:cNvSpPr>
          <p:nvPr>
            <p:ph type="body" sz="quarter" idx="10"/>
          </p:nvPr>
        </p:nvSpPr>
        <p:spPr>
          <a:xfrm>
            <a:off x="609599" y="1417640"/>
            <a:ext cx="10972800" cy="4938710"/>
          </a:xfrm>
        </p:spPr>
        <p:txBody>
          <a:bodyPr/>
          <a:lstStyle/>
          <a:p>
            <a:r>
              <a:rPr lang="en-US" dirty="0"/>
              <a:t>Generic value sets:</a:t>
            </a:r>
          </a:p>
          <a:p>
            <a:pPr lvl="1"/>
            <a:r>
              <a:rPr lang="en-US" dirty="0">
                <a:hlinkClick r:id="rId3"/>
              </a:rPr>
              <a:t>Birth Country</a:t>
            </a:r>
            <a:r>
              <a:rPr lang="en-US" dirty="0"/>
              <a:t>                                                                12/17/2019 </a:t>
            </a:r>
          </a:p>
          <a:p>
            <a:pPr lvl="1"/>
            <a:r>
              <a:rPr lang="en-US" dirty="0">
                <a:hlinkClick r:id="rId4"/>
              </a:rPr>
              <a:t>Country</a:t>
            </a:r>
            <a:r>
              <a:rPr lang="en-US" dirty="0"/>
              <a:t> 12/01/2019, </a:t>
            </a:r>
            <a:r>
              <a:rPr lang="en-US" dirty="0">
                <a:hlinkClick r:id="rId5"/>
              </a:rPr>
              <a:t>Manufacturers of vaccines</a:t>
            </a:r>
            <a:r>
              <a:rPr lang="en-US" dirty="0"/>
              <a:t>  12/01/2019 </a:t>
            </a:r>
          </a:p>
          <a:p>
            <a:pPr lvl="1"/>
            <a:r>
              <a:rPr lang="en-US" dirty="0">
                <a:hlinkClick r:id="rId6"/>
              </a:rPr>
              <a:t>Nationally Notifiable Event Code (Generic)</a:t>
            </a:r>
            <a:r>
              <a:rPr lang="en-US" dirty="0"/>
              <a:t>            06/14/2019 </a:t>
            </a:r>
          </a:p>
          <a:p>
            <a:pPr marL="609585" lvl="1" indent="0">
              <a:buNone/>
            </a:pPr>
            <a:r>
              <a:rPr lang="en-US" dirty="0"/>
              <a:t>Lab Template:</a:t>
            </a:r>
          </a:p>
          <a:p>
            <a:pPr lvl="1"/>
            <a:r>
              <a:rPr lang="en-US" dirty="0">
                <a:hlinkClick r:id="rId7"/>
              </a:rPr>
              <a:t>Ordered test</a:t>
            </a:r>
            <a:r>
              <a:rPr lang="en-US" dirty="0"/>
              <a:t> (PHVS_LabTestOrderables_CDC)       10/02/2019</a:t>
            </a:r>
          </a:p>
          <a:p>
            <a:pPr lvl="1"/>
            <a:r>
              <a:rPr lang="en-US" dirty="0">
                <a:hlinkClick r:id="rId8"/>
              </a:rPr>
              <a:t>Lab Test Result Name</a:t>
            </a:r>
            <a:r>
              <a:rPr lang="en-US" dirty="0"/>
              <a:t> (PHVS_LabTestName_CDC) 10/02/2019</a:t>
            </a:r>
          </a:p>
          <a:p>
            <a:pPr lvl="1"/>
            <a:r>
              <a:rPr lang="en-US" dirty="0">
                <a:hlinkClick r:id="rId9"/>
              </a:rPr>
              <a:t>Specimen</a:t>
            </a:r>
            <a:r>
              <a:rPr lang="en-US" dirty="0"/>
              <a:t> (PHVS_Specimen_CDC)                             04/15/2019</a:t>
            </a:r>
          </a:p>
          <a:p>
            <a:pPr lvl="1"/>
            <a:r>
              <a:rPr lang="en-US" dirty="0">
                <a:hlinkClick r:id="rId10"/>
              </a:rPr>
              <a:t>Body Site</a:t>
            </a:r>
            <a:r>
              <a:rPr lang="en-US" dirty="0"/>
              <a:t> (PHVS_BodySite_CDC)                               04/15/2019</a:t>
            </a:r>
          </a:p>
          <a:p>
            <a:pPr lvl="1"/>
            <a:r>
              <a:rPr lang="en-US" dirty="0">
                <a:hlinkClick r:id="rId11"/>
              </a:rPr>
              <a:t>Microorganism</a:t>
            </a:r>
            <a:r>
              <a:rPr lang="en-US" dirty="0"/>
              <a:t> (PHVS_Microorganism_CDC)          09/01/2019</a:t>
            </a:r>
          </a:p>
        </p:txBody>
      </p:sp>
      <p:sp>
        <p:nvSpPr>
          <p:cNvPr id="2" name="Slide Number Placeholder 1">
            <a:extLst>
              <a:ext uri="{FF2B5EF4-FFF2-40B4-BE49-F238E27FC236}">
                <a16:creationId xmlns:a16="http://schemas.microsoft.com/office/drawing/2014/main" id="{BBB736E9-90F4-47C5-95E1-0CDD8F87E56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06992B9E-D0CF-4BA0-AAF9-36A10C4D376E}"/>
              </a:ext>
            </a:extLst>
          </p:cNvPr>
          <p:cNvSpPr txBox="1"/>
          <p:nvPr/>
        </p:nvSpPr>
        <p:spPr>
          <a:xfrm>
            <a:off x="609598" y="6352143"/>
            <a:ext cx="48684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Note: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Updates contain date of value set change</a:t>
            </a:r>
          </a:p>
        </p:txBody>
      </p:sp>
    </p:spTree>
    <p:extLst>
      <p:ext uri="{BB962C8B-B14F-4D97-AF65-F5344CB8AC3E}">
        <p14:creationId xmlns:p14="http://schemas.microsoft.com/office/powerpoint/2010/main" val="163237633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C214-3F86-4642-9136-85E956121FE6}"/>
              </a:ext>
            </a:extLst>
          </p:cNvPr>
          <p:cNvSpPr>
            <a:spLocks noGrp="1"/>
          </p:cNvSpPr>
          <p:nvPr>
            <p:ph type="title"/>
          </p:nvPr>
        </p:nvSpPr>
        <p:spPr/>
        <p:txBody>
          <a:bodyPr/>
          <a:lstStyle/>
          <a:p>
            <a:r>
              <a:rPr lang="en-US" dirty="0"/>
              <a:t>Updates to Value Sets continued:</a:t>
            </a:r>
          </a:p>
        </p:txBody>
      </p:sp>
      <p:sp>
        <p:nvSpPr>
          <p:cNvPr id="3" name="Text Placeholder 2">
            <a:extLst>
              <a:ext uri="{FF2B5EF4-FFF2-40B4-BE49-F238E27FC236}">
                <a16:creationId xmlns:a16="http://schemas.microsoft.com/office/drawing/2014/main" id="{7397E9EF-F9B0-408A-8039-CA2A8832F72D}"/>
              </a:ext>
            </a:extLst>
          </p:cNvPr>
          <p:cNvSpPr>
            <a:spLocks noGrp="1"/>
          </p:cNvSpPr>
          <p:nvPr>
            <p:ph type="body" sz="quarter" idx="10"/>
          </p:nvPr>
        </p:nvSpPr>
        <p:spPr/>
        <p:txBody>
          <a:bodyPr/>
          <a:lstStyle/>
          <a:p>
            <a:pPr lvl="0"/>
            <a:r>
              <a:rPr lang="en-US" dirty="0"/>
              <a:t>Condition-specific value sets for Final guides:</a:t>
            </a:r>
          </a:p>
          <a:p>
            <a:pPr lvl="1"/>
            <a:r>
              <a:rPr lang="en-US" dirty="0"/>
              <a:t>TB</a:t>
            </a:r>
          </a:p>
          <a:p>
            <a:pPr lvl="2"/>
            <a:r>
              <a:rPr lang="en-US" dirty="0">
                <a:hlinkClick r:id="rId3"/>
              </a:rPr>
              <a:t>Medication</a:t>
            </a:r>
            <a:r>
              <a:rPr lang="en-US" dirty="0"/>
              <a:t> (TB)                                        10/16/2019</a:t>
            </a:r>
          </a:p>
          <a:p>
            <a:pPr lvl="2"/>
            <a:r>
              <a:rPr lang="en-US" dirty="0">
                <a:hlinkClick r:id="rId4"/>
              </a:rPr>
              <a:t>Epidemiological Risk Factors</a:t>
            </a:r>
            <a:r>
              <a:rPr lang="en-US" dirty="0"/>
              <a:t> (TB)          09/16/2019</a:t>
            </a:r>
          </a:p>
          <a:p>
            <a:pPr lvl="2"/>
            <a:r>
              <a:rPr lang="en-US" dirty="0"/>
              <a:t> </a:t>
            </a:r>
            <a:r>
              <a:rPr lang="en-US" dirty="0">
                <a:hlinkClick r:id="rId5"/>
              </a:rPr>
              <a:t>Lab Test Interpretation</a:t>
            </a:r>
            <a:r>
              <a:rPr lang="en-US" dirty="0"/>
              <a:t> (TB)                   09/16/2019</a:t>
            </a:r>
          </a:p>
          <a:p>
            <a:pPr lvl="2"/>
            <a:r>
              <a:rPr lang="en-US" dirty="0"/>
              <a:t> </a:t>
            </a:r>
            <a:r>
              <a:rPr lang="en-US" dirty="0">
                <a:hlinkClick r:id="rId6"/>
              </a:rPr>
              <a:t>Susceptibility Test Type</a:t>
            </a:r>
            <a:r>
              <a:rPr lang="en-US" dirty="0"/>
              <a:t> (TB)                  12/04/2019</a:t>
            </a:r>
          </a:p>
          <a:p>
            <a:pPr lvl="1"/>
            <a:r>
              <a:rPr lang="en-US" dirty="0"/>
              <a:t>STD</a:t>
            </a:r>
          </a:p>
          <a:p>
            <a:pPr lvl="2"/>
            <a:r>
              <a:rPr lang="en-US" dirty="0">
                <a:hlinkClick r:id="rId7"/>
              </a:rPr>
              <a:t>Lab Test Type</a:t>
            </a:r>
            <a:r>
              <a:rPr lang="en-US" dirty="0"/>
              <a:t> (STD)                                   05/16/2019</a:t>
            </a:r>
          </a:p>
        </p:txBody>
      </p:sp>
      <p:sp>
        <p:nvSpPr>
          <p:cNvPr id="4" name="Slide Number Placeholder 3">
            <a:extLst>
              <a:ext uri="{FF2B5EF4-FFF2-40B4-BE49-F238E27FC236}">
                <a16:creationId xmlns:a16="http://schemas.microsoft.com/office/drawing/2014/main" id="{8A6CBA95-33B2-452C-937B-71B0D5D08CA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DF2DAD33-29AB-4A3E-BC3A-E0AB0FC4312D}"/>
              </a:ext>
            </a:extLst>
          </p:cNvPr>
          <p:cNvSpPr txBox="1"/>
          <p:nvPr/>
        </p:nvSpPr>
        <p:spPr>
          <a:xfrm>
            <a:off x="609598" y="6352143"/>
            <a:ext cx="48684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Note: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Updates contain date of value set change</a:t>
            </a:r>
          </a:p>
        </p:txBody>
      </p:sp>
    </p:spTree>
    <p:extLst>
      <p:ext uri="{BB962C8B-B14F-4D97-AF65-F5344CB8AC3E}">
        <p14:creationId xmlns:p14="http://schemas.microsoft.com/office/powerpoint/2010/main" val="98821506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F42D-FCA0-4255-BE1D-75A59AFFD6AF}"/>
              </a:ext>
            </a:extLst>
          </p:cNvPr>
          <p:cNvSpPr>
            <a:spLocks noGrp="1"/>
          </p:cNvSpPr>
          <p:nvPr>
            <p:ph type="title"/>
          </p:nvPr>
        </p:nvSpPr>
        <p:spPr/>
        <p:txBody>
          <a:bodyPr/>
          <a:lstStyle/>
          <a:p>
            <a:r>
              <a:rPr lang="en-US" dirty="0"/>
              <a:t>Updates to Value Sets continued:</a:t>
            </a:r>
          </a:p>
        </p:txBody>
      </p:sp>
      <p:sp>
        <p:nvSpPr>
          <p:cNvPr id="3" name="Text Placeholder 2">
            <a:extLst>
              <a:ext uri="{FF2B5EF4-FFF2-40B4-BE49-F238E27FC236}">
                <a16:creationId xmlns:a16="http://schemas.microsoft.com/office/drawing/2014/main" id="{C6664E84-0361-461E-A5A7-12171DF6D2D0}"/>
              </a:ext>
            </a:extLst>
          </p:cNvPr>
          <p:cNvSpPr>
            <a:spLocks noGrp="1"/>
          </p:cNvSpPr>
          <p:nvPr>
            <p:ph type="body" sz="quarter" idx="10"/>
          </p:nvPr>
        </p:nvSpPr>
        <p:spPr>
          <a:xfrm>
            <a:off x="609600" y="1417639"/>
            <a:ext cx="10972800" cy="5165722"/>
          </a:xfrm>
        </p:spPr>
        <p:txBody>
          <a:bodyPr/>
          <a:lstStyle/>
          <a:p>
            <a:r>
              <a:rPr lang="en-US" dirty="0"/>
              <a:t>Condition-specific value sets for Final </a:t>
            </a:r>
            <a:r>
              <a:rPr lang="en-US" dirty="0">
                <a:solidFill>
                  <a:srgbClr val="3A4A58"/>
                </a:solidFill>
              </a:rPr>
              <a:t>guides</a:t>
            </a:r>
            <a:r>
              <a:rPr lang="en-US" dirty="0"/>
              <a:t>:</a:t>
            </a:r>
          </a:p>
          <a:p>
            <a:pPr lvl="1"/>
            <a:r>
              <a:rPr lang="en-US" sz="2400" dirty="0"/>
              <a:t>FDD</a:t>
            </a:r>
          </a:p>
          <a:p>
            <a:pPr lvl="2"/>
            <a:r>
              <a:rPr lang="en-US" sz="2400" dirty="0">
                <a:hlinkClick r:id="rId3"/>
              </a:rPr>
              <a:t>Organism</a:t>
            </a:r>
            <a:r>
              <a:rPr lang="en-US" sz="2400" dirty="0"/>
              <a:t> (FDD)                                                            09/04/2019</a:t>
            </a:r>
          </a:p>
          <a:p>
            <a:pPr lvl="1"/>
            <a:r>
              <a:rPr lang="en-US" sz="2400" dirty="0"/>
              <a:t>VPD Guides</a:t>
            </a:r>
          </a:p>
          <a:p>
            <a:pPr lvl="2"/>
            <a:r>
              <a:rPr lang="fr-FR" sz="2400" dirty="0">
                <a:hlinkClick r:id="rId4"/>
              </a:rPr>
              <a:t>Vaccine Event Information Source</a:t>
            </a:r>
            <a:r>
              <a:rPr lang="fr-FR" sz="2400" dirty="0"/>
              <a:t> (NND)               </a:t>
            </a:r>
            <a:r>
              <a:rPr lang="en-US" sz="2400" dirty="0"/>
              <a:t>05/29/2019</a:t>
            </a:r>
          </a:p>
          <a:p>
            <a:pPr lvl="2"/>
            <a:r>
              <a:rPr lang="en-US" sz="2400" dirty="0">
                <a:hlinkClick r:id="rId5"/>
              </a:rPr>
              <a:t>Type of Long Term Care Facility</a:t>
            </a:r>
            <a:r>
              <a:rPr lang="en-US" sz="2400" dirty="0"/>
              <a:t>                                09/16/2019</a:t>
            </a:r>
          </a:p>
          <a:p>
            <a:pPr lvl="2"/>
            <a:r>
              <a:rPr lang="en-US" sz="2400" dirty="0">
                <a:hlinkClick r:id="rId6"/>
              </a:rPr>
              <a:t>Type of Correctional Facility</a:t>
            </a:r>
            <a:r>
              <a:rPr lang="en-US" sz="2400" dirty="0"/>
              <a:t>                                      09/16/2019</a:t>
            </a:r>
          </a:p>
          <a:p>
            <a:pPr lvl="2"/>
            <a:r>
              <a:rPr lang="en-US" sz="2400" dirty="0"/>
              <a:t> </a:t>
            </a:r>
            <a:r>
              <a:rPr lang="en-US" sz="2400" dirty="0">
                <a:hlinkClick r:id="rId7"/>
              </a:rPr>
              <a:t>Lab Test Interpretation</a:t>
            </a:r>
            <a:r>
              <a:rPr lang="en-US" sz="2400" dirty="0"/>
              <a:t> (VPD)                                  10/20/2019</a:t>
            </a:r>
          </a:p>
          <a:p>
            <a:pPr lvl="2"/>
            <a:r>
              <a:rPr lang="en-US" sz="2400" dirty="0"/>
              <a:t> </a:t>
            </a:r>
            <a:r>
              <a:rPr lang="en-US" sz="2400" dirty="0">
                <a:hlinkClick r:id="rId8"/>
              </a:rPr>
              <a:t>Lab Test Interpretation</a:t>
            </a:r>
            <a:r>
              <a:rPr lang="en-US" sz="2400" dirty="0"/>
              <a:t> (Varicella)                          10/20/2019</a:t>
            </a:r>
          </a:p>
          <a:p>
            <a:pPr lvl="2"/>
            <a:r>
              <a:rPr lang="en-US" sz="2400" dirty="0">
                <a:hlinkClick r:id="rId9"/>
              </a:rPr>
              <a:t>Lab Test Name</a:t>
            </a:r>
            <a:r>
              <a:rPr lang="en-US" sz="2400" dirty="0"/>
              <a:t> (Mumps)                                            09/01/2019</a:t>
            </a:r>
          </a:p>
          <a:p>
            <a:pPr lvl="2"/>
            <a:endParaRPr lang="en-US" dirty="0"/>
          </a:p>
          <a:p>
            <a:pPr marL="1219170" lvl="2" indent="0">
              <a:buNone/>
            </a:pPr>
            <a:endParaRPr lang="en-US" dirty="0"/>
          </a:p>
        </p:txBody>
      </p:sp>
      <p:sp>
        <p:nvSpPr>
          <p:cNvPr id="5" name="Slide Number Placeholder 4">
            <a:extLst>
              <a:ext uri="{FF2B5EF4-FFF2-40B4-BE49-F238E27FC236}">
                <a16:creationId xmlns:a16="http://schemas.microsoft.com/office/drawing/2014/main" id="{69BE0953-D334-44B7-9021-61206A1C9F3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862BEBE6-4289-4AB2-B49C-C3E34881C834}"/>
              </a:ext>
            </a:extLst>
          </p:cNvPr>
          <p:cNvSpPr txBox="1"/>
          <p:nvPr/>
        </p:nvSpPr>
        <p:spPr>
          <a:xfrm>
            <a:off x="609598" y="6352143"/>
            <a:ext cx="48684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Note: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Updates contain date of value set change</a:t>
            </a:r>
          </a:p>
        </p:txBody>
      </p:sp>
    </p:spTree>
    <p:extLst>
      <p:ext uri="{BB962C8B-B14F-4D97-AF65-F5344CB8AC3E}">
        <p14:creationId xmlns:p14="http://schemas.microsoft.com/office/powerpoint/2010/main" val="255151267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For Additional Information…</a:t>
            </a:r>
          </a:p>
        </p:txBody>
      </p:sp>
      <p:sp>
        <p:nvSpPr>
          <p:cNvPr id="5" name="Content Placeholder 2"/>
          <p:cNvSpPr txBox="1">
            <a:spLocks/>
          </p:cNvSpPr>
          <p:nvPr/>
        </p:nvSpPr>
        <p:spPr bwMode="auto">
          <a:xfrm>
            <a:off x="609600" y="852260"/>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9049" marR="0" lvl="0" indent="0" algn="l" defTabSz="914400" rtl="0" eaLnBrk="0" fontAlgn="base" latinLnBrk="0" hangingPunct="0">
              <a:lnSpc>
                <a:spcPct val="100000"/>
              </a:lnSpc>
              <a:spcBef>
                <a:spcPts val="0"/>
              </a:spcBef>
              <a:spcAft>
                <a:spcPct val="0"/>
              </a:spcAft>
              <a:buClr>
                <a:srgbClr val="0088B7"/>
              </a:buClr>
              <a:buSzTx/>
              <a:buFont typeface="Wingdings" panose="05000000000000000000" pitchFamily="2" charset="2"/>
              <a:buNone/>
              <a:tabLst/>
              <a:defRPr/>
            </a:pPr>
            <a:endPar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539726" marR="0" lvl="0" indent="-342900" algn="l" defTabSz="914400" rtl="0" eaLnBrk="0" fontAlgn="base" latinLnBrk="0" hangingPunct="0">
              <a:lnSpc>
                <a:spcPct val="100000"/>
              </a:lnSpc>
              <a:spcBef>
                <a:spcPts val="0"/>
              </a:spcBef>
              <a:spcAft>
                <a:spcPct val="0"/>
              </a:spcAft>
              <a:buClr>
                <a:srgbClr val="0088B7"/>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The 2020 State Epi Letter can be found on the </a:t>
            </a:r>
            <a:r>
              <a:rPr kumimoji="0" lang="en-US" sz="24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hlinkClick r:id="rId3"/>
              </a:rPr>
              <a:t>NNDSS Event Codes &amp; Other Surveillance Resources webpage</a:t>
            </a:r>
            <a:r>
              <a:rPr kumimoji="0" lang="en-US" sz="24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a:t>
            </a:r>
          </a:p>
          <a:p>
            <a:pPr marL="196826" marR="0" lvl="0" indent="0" algn="l" defTabSz="914400" rtl="0" eaLnBrk="0" fontAlgn="base" latinLnBrk="0" hangingPunct="0">
              <a:lnSpc>
                <a:spcPct val="100000"/>
              </a:lnSpc>
              <a:spcBef>
                <a:spcPts val="0"/>
              </a:spcBef>
              <a:spcAft>
                <a:spcPct val="0"/>
              </a:spcAft>
              <a:buClr>
                <a:srgbClr val="0088B7"/>
              </a:buClr>
              <a:buSzTx/>
              <a:buFont typeface="Wingdings" panose="05000000000000000000" pitchFamily="2" charset="2"/>
              <a:buNone/>
              <a:tabLst/>
              <a:defRPr/>
            </a:pPr>
            <a:endPar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491036" marR="0" lvl="0" indent="-294210" algn="l" defTabSz="914400" rtl="0" eaLnBrk="0" fontAlgn="base" latinLnBrk="0" hangingPunct="0">
              <a:lnSpc>
                <a:spcPct val="100000"/>
              </a:lnSpc>
              <a:spcBef>
                <a:spcPts val="0"/>
              </a:spcBef>
              <a:spcAft>
                <a:spcPct val="0"/>
              </a:spcAft>
              <a:buClr>
                <a:srgbClr val="0088B7"/>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Annual NNDSS Event Code Lists are available at </a:t>
            </a:r>
            <a:r>
              <a:rPr kumimoji="0" lang="en-US" sz="24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hlinkClick r:id="rId3"/>
              </a:rPr>
              <a:t>https://ndc.services.cdc.gov/event-codes-other-surveillance-resources/</a:t>
            </a:r>
            <a:r>
              <a:rPr kumimoji="0" lang="en-US" sz="24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a:t>
            </a:r>
          </a:p>
          <a:p>
            <a:pPr marL="196826" marR="0" lvl="0" indent="0" algn="l" defTabSz="914400" rtl="0" eaLnBrk="0" fontAlgn="base" latinLnBrk="0" hangingPunct="0">
              <a:lnSpc>
                <a:spcPct val="100000"/>
              </a:lnSpc>
              <a:spcBef>
                <a:spcPts val="0"/>
              </a:spcBef>
              <a:spcAft>
                <a:spcPct val="0"/>
              </a:spcAft>
              <a:buClr>
                <a:srgbClr val="0088B7"/>
              </a:buClr>
              <a:buSzTx/>
              <a:buFont typeface="Wingdings" panose="05000000000000000000" pitchFamily="2" charset="2"/>
              <a:buNone/>
              <a:tabLst/>
              <a:defRPr/>
            </a:pPr>
            <a:endPar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539726" marR="0" lvl="0" indent="-342900" algn="l" defTabSz="914400" rtl="0" eaLnBrk="0" fontAlgn="base" latinLnBrk="0" hangingPunct="0">
              <a:lnSpc>
                <a:spcPct val="100000"/>
              </a:lnSpc>
              <a:spcBef>
                <a:spcPts val="0"/>
              </a:spcBef>
              <a:spcAft>
                <a:spcPct val="0"/>
              </a:spcAft>
              <a:buClr>
                <a:srgbClr val="0088B7"/>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Value Set Updates are available on the NNDSS Event Codes &amp; Other Surveillance </a:t>
            </a:r>
            <a:r>
              <a:rPr kumimoji="0" lang="en-US" sz="2400" b="0" i="0" u="none" strike="noStrike" kern="1200" cap="none" spc="0" normalizeH="0" baseline="0" noProof="0">
                <a:ln>
                  <a:noFill/>
                </a:ln>
                <a:solidFill>
                  <a:srgbClr val="00213D"/>
                </a:solidFill>
                <a:effectLst/>
                <a:uLnTx/>
                <a:uFillTx/>
                <a:latin typeface="Calibri" panose="020F0502020204030204" pitchFamily="34" charset="0"/>
                <a:ea typeface="+mn-ea"/>
                <a:cs typeface="+mn-cs"/>
              </a:rPr>
              <a:t>Resources webpage at</a:t>
            </a:r>
            <a:endPar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493776" marR="0" lvl="0" indent="0" algn="l" defTabSz="914400" rtl="0" eaLnBrk="0" fontAlgn="base" latinLnBrk="0" hangingPunct="0">
              <a:lnSpc>
                <a:spcPct val="100000"/>
              </a:lnSpc>
              <a:spcBef>
                <a:spcPts val="0"/>
              </a:spcBef>
              <a:spcAft>
                <a:spcPct val="0"/>
              </a:spcAft>
              <a:buClr>
                <a:srgbClr val="0088B7"/>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3"/>
              </a:rPr>
              <a:t>https://ndc.services.cdc.gov/event-codes-other-surveillance-resources/</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730212" marR="0" lvl="1" indent="0" algn="l" defTabSz="914400" rtl="0" eaLnBrk="0" fontAlgn="base" latinLnBrk="0" hangingPunct="0">
              <a:lnSpc>
                <a:spcPct val="100000"/>
              </a:lnSpc>
              <a:spcBef>
                <a:spcPts val="0"/>
              </a:spcBef>
              <a:spcAft>
                <a:spcPct val="0"/>
              </a:spcAft>
              <a:buClr>
                <a:srgbClr val="3D6C2A"/>
              </a:buClr>
              <a:buSzTx/>
              <a:buFont typeface="Arial" panose="020B0604020202020204" pitchFamily="34" charset="0"/>
              <a:buNone/>
              <a:tabLst/>
              <a:defRPr/>
            </a:pPr>
            <a:r>
              <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 </a:t>
            </a:r>
          </a:p>
          <a:p>
            <a:pPr marL="539726" marR="0" lvl="0" indent="-342900" algn="l" defTabSz="914400" rtl="0" eaLnBrk="0" fontAlgn="base" latinLnBrk="0" hangingPunct="0">
              <a:lnSpc>
                <a:spcPct val="100000"/>
              </a:lnSpc>
              <a:spcBef>
                <a:spcPts val="0"/>
              </a:spcBef>
              <a:spcAft>
                <a:spcPct val="0"/>
              </a:spcAft>
              <a:buClr>
                <a:srgbClr val="0088B7"/>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January 21, 2020 eSHARE presentation is now available at  </a:t>
            </a:r>
            <a:r>
              <a:rPr kumimoji="0" lang="en-US" sz="2400" b="0" i="0" u="sng" strike="noStrike" kern="1200" cap="none" spc="0" normalizeH="0" baseline="0" noProof="0" dirty="0">
                <a:ln>
                  <a:noFill/>
                </a:ln>
                <a:solidFill>
                  <a:srgbClr val="0F56DC"/>
                </a:solidFill>
                <a:effectLst/>
                <a:uLnTx/>
                <a:uFillTx/>
                <a:latin typeface="Calibri" panose="020F0502020204030204" pitchFamily="34" charset="0"/>
                <a:ea typeface="+mn-ea"/>
                <a:cs typeface="+mn-cs"/>
                <a:hlinkClick r:id="rId4"/>
              </a:rPr>
              <a:t>https://www.cdc.gov/nndss/trc/onboarding/eshare.html</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196826" marR="0" lvl="0" indent="0" algn="l" defTabSz="914400" rtl="0" eaLnBrk="0" fontAlgn="base" latinLnBrk="0" hangingPunct="0">
              <a:lnSpc>
                <a:spcPct val="100000"/>
              </a:lnSpc>
              <a:spcBef>
                <a:spcPts val="0"/>
              </a:spcBef>
              <a:spcAft>
                <a:spcPct val="0"/>
              </a:spcAft>
              <a:buClr>
                <a:srgbClr val="0088B7"/>
              </a:buClr>
              <a:buSzTx/>
              <a:buFont typeface="Wingdings" panose="05000000000000000000" pitchFamily="2" charset="2"/>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539726" marR="0" lvl="0" indent="-342900" algn="l" defTabSz="914400" rtl="0" eaLnBrk="0" fontAlgn="base" latinLnBrk="0" hangingPunct="0">
              <a:lnSpc>
                <a:spcPct val="100000"/>
              </a:lnSpc>
              <a:spcBef>
                <a:spcPts val="0"/>
              </a:spcBef>
              <a:spcAft>
                <a:spcPct val="0"/>
              </a:spcAft>
              <a:buClr>
                <a:srgbClr val="0088B7"/>
              </a:buClr>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0F56DC"/>
              </a:solidFill>
              <a:effectLst/>
              <a:uLnTx/>
              <a:uFillTx/>
              <a:latin typeface="Calibri" panose="020F0502020204030204" pitchFamily="34" charset="0"/>
              <a:ea typeface="+mn-ea"/>
              <a:cs typeface="+mn-cs"/>
            </a:endParaRPr>
          </a:p>
          <a:p>
            <a:pPr marL="730212" marR="0" lvl="1" indent="0" algn="l" defTabSz="914400" rtl="0" eaLnBrk="0" fontAlgn="base" latinLnBrk="0" hangingPunct="0">
              <a:lnSpc>
                <a:spcPct val="100000"/>
              </a:lnSpc>
              <a:spcBef>
                <a:spcPts val="0"/>
              </a:spcBef>
              <a:spcAft>
                <a:spcPct val="0"/>
              </a:spcAft>
              <a:buClr>
                <a:srgbClr val="3D6C2A"/>
              </a:buClr>
              <a:buSzTx/>
              <a:buFont typeface="Arial" panose="020B0604020202020204" pitchFamily="34" charset="0"/>
              <a:buNone/>
              <a:tabLst/>
              <a:defRPr/>
            </a:pPr>
            <a:r>
              <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None/>
              <a:tabLst/>
              <a:defRPr/>
            </a:pPr>
            <a:endPar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20000"/>
              </a:spcBef>
              <a:spcAft>
                <a:spcPct val="0"/>
              </a:spcAft>
              <a:buClr>
                <a:srgbClr val="0088B7"/>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  </a:t>
            </a:r>
          </a:p>
          <a:p>
            <a:pPr marL="457189" marR="0" lvl="0" indent="-457189"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Char char="§"/>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4156492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pic>
        <p:nvPicPr>
          <p:cNvPr id="5" name="Picture 4" descr="Image indicating a question can be asked. " title="Question and Answer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465" y="1841500"/>
            <a:ext cx="5409560" cy="3175000"/>
          </a:xfrm>
          <a:prstGeom prst="rect">
            <a:avLst/>
          </a:prstGeom>
        </p:spPr>
      </p:pic>
    </p:spTree>
    <p:extLst>
      <p:ext uri="{BB962C8B-B14F-4D97-AF65-F5344CB8AC3E}">
        <p14:creationId xmlns:p14="http://schemas.microsoft.com/office/powerpoint/2010/main" val="147523835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160482"/>
            <a:ext cx="10287000" cy="3785652"/>
          </a:xfrm>
          <a:prstGeom prst="rect">
            <a:avLst/>
          </a:prstGeom>
          <a:noFill/>
        </p:spPr>
        <p:txBody>
          <a:bodyPr wrap="square" rtlCol="0">
            <a:spAutoFit/>
          </a:bodyPr>
          <a:lstStyle/>
          <a:p>
            <a:pPr lvl="0" algn="ctr">
              <a:defRPr/>
            </a:pPr>
            <a:r>
              <a:rPr lang="en-US" sz="2000" b="1" dirty="0">
                <a:solidFill>
                  <a:srgbClr val="000000"/>
                </a:solidFill>
              </a:rPr>
              <a:t>Subscribe to monthly </a:t>
            </a:r>
            <a:r>
              <a:rPr lang="en-US" sz="2000" b="1" dirty="0">
                <a:solidFill>
                  <a:srgbClr val="FF0000"/>
                </a:solidFill>
              </a:rPr>
              <a:t>NMI Notes</a:t>
            </a:r>
            <a:r>
              <a:rPr lang="en-US" sz="2000" b="1" dirty="0">
                <a:solidFill>
                  <a:srgbClr val="000000"/>
                </a:solidFill>
              </a:rPr>
              <a:t> news updates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lvl="0" algn="ctr">
              <a:defRPr/>
            </a:pPr>
            <a:endParaRPr lang="en-US" sz="2000" b="1" dirty="0">
              <a:solidFill>
                <a:srgbClr val="FF0000"/>
              </a:solidFill>
            </a:endParaRPr>
          </a:p>
          <a:p>
            <a:pPr lvl="0" algn="ctr">
              <a:defRPr/>
            </a:pPr>
            <a:r>
              <a:rPr lang="en-US" sz="2000" b="1" dirty="0">
                <a:solidFill>
                  <a:srgbClr val="000000"/>
                </a:solidFill>
              </a:rPr>
              <a:t>Next </a:t>
            </a:r>
            <a:r>
              <a:rPr lang="en-US" sz="2000" b="1" dirty="0">
                <a:solidFill>
                  <a:srgbClr val="FF0000"/>
                </a:solidFill>
              </a:rPr>
              <a:t>NNDSS </a:t>
            </a:r>
            <a:r>
              <a:rPr lang="en-US" sz="2000" b="1" dirty="0" err="1">
                <a:solidFill>
                  <a:srgbClr val="FF0000"/>
                </a:solidFill>
              </a:rPr>
              <a:t>eSHARE</a:t>
            </a:r>
            <a:r>
              <a:rPr lang="en-US" sz="2000" b="1" dirty="0">
                <a:solidFill>
                  <a:srgbClr val="FF0000"/>
                </a:solidFill>
              </a:rPr>
              <a:t> </a:t>
            </a:r>
            <a:r>
              <a:rPr lang="en-US" sz="2000" b="1" dirty="0">
                <a:solidFill>
                  <a:srgbClr val="000000"/>
                </a:solidFill>
              </a:rPr>
              <a:t>is March 17, 2020 – details to come at</a:t>
            </a:r>
          </a:p>
          <a:p>
            <a:pPr lvl="0" algn="ctr">
              <a:defRPr/>
            </a:pPr>
            <a:r>
              <a:rPr lang="en-US" sz="2000" b="1" dirty="0">
                <a:solidFill>
                  <a:srgbClr val="000000"/>
                </a:solidFill>
              </a:rPr>
              <a:t> </a:t>
            </a:r>
            <a:r>
              <a:rPr lang="en-US" sz="2000" b="1" dirty="0">
                <a:solidFill>
                  <a:srgbClr val="FF0000"/>
                </a:solidFill>
                <a:hlinkClick r:id="rId6" tooltip="NMI eSHARE"/>
              </a:rPr>
              <a:t>https://www.cdc.gov/nndss/trc/onboarding/eshare.html</a:t>
            </a:r>
            <a:r>
              <a:rPr lang="en-US" sz="2000" b="1" dirty="0">
                <a:solidFill>
                  <a:srgbClr val="00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12771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rPr>
              <a:t>4</a:t>
            </a:r>
          </a:p>
        </p:txBody>
      </p:sp>
      <p:sp>
        <p:nvSpPr>
          <p:cNvPr id="4" name="TextBox 3">
            <a:extLst>
              <a:ext uri="{FF2B5EF4-FFF2-40B4-BE49-F238E27FC236}">
                <a16:creationId xmlns:a16="http://schemas.microsoft.com/office/drawing/2014/main" id="{FE4D3713-DE27-46F6-91CD-4C17F9BA5059}"/>
              </a:ext>
              <a:ext uri="{C183D7F6-B498-43B3-948B-1728B52AA6E4}">
                <adec:decorative xmlns:adec="http://schemas.microsoft.com/office/drawing/2017/decorative" val="1"/>
              </a:ext>
            </a:extLst>
          </p:cNvPr>
          <p:cNvSpPr txBox="1"/>
          <p:nvPr/>
        </p:nvSpPr>
        <p:spPr>
          <a:xfrm>
            <a:off x="9616490" y="328863"/>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F082C62B-C5DB-4909-96A4-2A80CD600542}"/>
              </a:ext>
            </a:extLst>
          </p:cNvPr>
          <p:cNvSpPr>
            <a:spLocks noGrp="1"/>
          </p:cNvSpPr>
          <p:nvPr>
            <p:ph type="title"/>
          </p:nvPr>
        </p:nvSpPr>
        <p:spPr/>
        <p:txBody>
          <a:bodyPr/>
          <a:lstStyle/>
          <a:p>
            <a:r>
              <a:rPr lang="en-US" sz="800" dirty="0">
                <a:solidFill>
                  <a:schemeClr val="bg2"/>
                </a:solidFill>
              </a:rPr>
              <a:t>Highest MMG Implementation</a:t>
            </a:r>
            <a:r>
              <a:rPr lang="en-US" sz="800" baseline="0" dirty="0">
                <a:solidFill>
                  <a:schemeClr val="bg2"/>
                </a:solidFill>
              </a:rPr>
              <a:t> Status</a:t>
            </a:r>
            <a:endParaRPr lang="en-US" sz="800" dirty="0">
              <a:solidFill>
                <a:schemeClr val="bg2"/>
              </a:solidFill>
            </a:endParaRPr>
          </a:p>
        </p:txBody>
      </p:sp>
      <p:pic>
        <p:nvPicPr>
          <p:cNvPr id="7" name="Picture 6" descr="Map of the US and territories confirming which are in Production and Onboarding. Map reflects the newest update of Kentucky new to production for Generic V2.">
            <a:extLst>
              <a:ext uri="{FF2B5EF4-FFF2-40B4-BE49-F238E27FC236}">
                <a16:creationId xmlns:a16="http://schemas.microsoft.com/office/drawing/2014/main" id="{D0E96F4E-D49B-41ED-AA9E-27018FED4FCE}"/>
              </a:ext>
            </a:extLst>
          </p:cNvPr>
          <p:cNvPicPr>
            <a:picLocks noChangeAspect="1"/>
          </p:cNvPicPr>
          <p:nvPr/>
        </p:nvPicPr>
        <p:blipFill>
          <a:blip r:embed="rId3"/>
          <a:stretch>
            <a:fillRect/>
          </a:stretch>
        </p:blipFill>
        <p:spPr>
          <a:xfrm>
            <a:off x="1369888" y="226031"/>
            <a:ext cx="9452223" cy="6130319"/>
          </a:xfrm>
          <a:prstGeom prst="rect">
            <a:avLst/>
          </a:prstGeom>
        </p:spPr>
      </p:pic>
    </p:spTree>
    <p:extLst>
      <p:ext uri="{BB962C8B-B14F-4D97-AF65-F5344CB8AC3E}">
        <p14:creationId xmlns:p14="http://schemas.microsoft.com/office/powerpoint/2010/main" val="146546514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38FE84E2-5984-4E9B-8272-482CBAD1F22D}"/>
              </a:ext>
              <a:ext uri="{C183D7F6-B498-43B3-948B-1728B52AA6E4}">
                <adec:decorative xmlns:adec="http://schemas.microsoft.com/office/drawing/2017/decorative" val="1"/>
              </a:ext>
            </a:extLst>
          </p:cNvPr>
          <p:cNvSpPr txBox="1"/>
          <p:nvPr/>
        </p:nvSpPr>
        <p:spPr>
          <a:xfrm>
            <a:off x="9393621" y="290512"/>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BF9C6734-172D-4551-ACE7-F886AA0A612D}"/>
              </a:ext>
              <a:ext uri="{C183D7F6-B498-43B3-948B-1728B52AA6E4}">
                <adec:decorative xmlns:adec="http://schemas.microsoft.com/office/drawing/2017/decorative" val="1"/>
              </a:ext>
            </a:extLst>
          </p:cNvPr>
          <p:cNvSpPr txBox="1"/>
          <p:nvPr/>
        </p:nvSpPr>
        <p:spPr>
          <a:xfrm>
            <a:off x="9189036" y="290512"/>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 name="Title 4" hidden="1">
            <a:extLst>
              <a:ext uri="{FF2B5EF4-FFF2-40B4-BE49-F238E27FC236}">
                <a16:creationId xmlns:a16="http://schemas.microsoft.com/office/drawing/2014/main" id="{3454C212-BD73-4E40-9823-20AAFF30CE46}"/>
              </a:ext>
            </a:extLst>
          </p:cNvPr>
          <p:cNvSpPr>
            <a:spLocks noGrp="1"/>
          </p:cNvSpPr>
          <p:nvPr>
            <p:ph type="title"/>
          </p:nvPr>
        </p:nvSpPr>
        <p:spPr/>
        <p:txBody>
          <a:bodyPr/>
          <a:lstStyle/>
          <a:p>
            <a:r>
              <a:rPr lang="en-US" sz="800" dirty="0">
                <a:solidFill>
                  <a:schemeClr val="bg2"/>
                </a:solidFill>
              </a:rPr>
              <a:t>Total MMGs in Production</a:t>
            </a:r>
          </a:p>
        </p:txBody>
      </p:sp>
      <p:sp>
        <p:nvSpPr>
          <p:cNvPr id="10" name="TextBox 9">
            <a:extLst>
              <a:ext uri="{FF2B5EF4-FFF2-40B4-BE49-F238E27FC236}">
                <a16:creationId xmlns:a16="http://schemas.microsoft.com/office/drawing/2014/main" id="{A394FEA0-36FD-4686-9964-16D361E5CC21}"/>
              </a:ext>
              <a:ext uri="{C183D7F6-B498-43B3-948B-1728B52AA6E4}">
                <adec:decorative xmlns:adec="http://schemas.microsoft.com/office/drawing/2017/decorative" val="1"/>
              </a:ext>
            </a:extLst>
          </p:cNvPr>
          <p:cNvSpPr txBox="1"/>
          <p:nvPr/>
        </p:nvSpPr>
        <p:spPr>
          <a:xfrm>
            <a:off x="9675680" y="261937"/>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 name="TextBox 10">
            <a:extLst>
              <a:ext uri="{FF2B5EF4-FFF2-40B4-BE49-F238E27FC236}">
                <a16:creationId xmlns:a16="http://schemas.microsoft.com/office/drawing/2014/main" id="{E5590322-843F-4546-8929-8397132943E8}"/>
              </a:ext>
              <a:ext uri="{C183D7F6-B498-43B3-948B-1728B52AA6E4}">
                <adec:decorative xmlns:adec="http://schemas.microsoft.com/office/drawing/2017/decorative" val="1"/>
              </a:ext>
            </a:extLst>
          </p:cNvPr>
          <p:cNvSpPr txBox="1"/>
          <p:nvPr/>
        </p:nvSpPr>
        <p:spPr>
          <a:xfrm>
            <a:off x="9248226" y="324643"/>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6" name="Picture 5" descr="Map of US and Territories with total MMGs in Production. Highlighting UT and ID with 6 MMGs in Prod&#10;OR with 5 MMGs in Prod &#10;">
            <a:extLst>
              <a:ext uri="{FF2B5EF4-FFF2-40B4-BE49-F238E27FC236}">
                <a16:creationId xmlns:a16="http://schemas.microsoft.com/office/drawing/2014/main" id="{DCB2E108-BF3F-48AB-BE7C-A658E8DAAC4E}"/>
              </a:ext>
            </a:extLst>
          </p:cNvPr>
          <p:cNvPicPr>
            <a:picLocks noChangeAspect="1"/>
          </p:cNvPicPr>
          <p:nvPr/>
        </p:nvPicPr>
        <p:blipFill>
          <a:blip r:embed="rId3"/>
          <a:stretch>
            <a:fillRect/>
          </a:stretch>
        </p:blipFill>
        <p:spPr>
          <a:xfrm>
            <a:off x="1385887" y="280987"/>
            <a:ext cx="9420225" cy="6296025"/>
          </a:xfrm>
          <a:prstGeom prst="rect">
            <a:avLst/>
          </a:prstGeom>
        </p:spPr>
      </p:pic>
    </p:spTree>
    <p:extLst>
      <p:ext uri="{BB962C8B-B14F-4D97-AF65-F5344CB8AC3E}">
        <p14:creationId xmlns:p14="http://schemas.microsoft.com/office/powerpoint/2010/main" val="304707036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Finalized Guides  </a:t>
            </a:r>
          </a:p>
        </p:txBody>
      </p:sp>
      <p:graphicFrame>
        <p:nvGraphicFramePr>
          <p:cNvPr id="6" name="Table 5" descr="Table that include total number of States that are Onboarding and/or In Production with GenV2, Hepatitis, or Arboviral v1.3 Message Mapping Guides(MMGs)..." title="Onboarding Status Table"/>
          <p:cNvGraphicFramePr>
            <a:graphicFrameLocks noGrp="1"/>
          </p:cNvGraphicFramePr>
          <p:nvPr/>
        </p:nvGraphicFramePr>
        <p:xfrm>
          <a:off x="937834" y="1040716"/>
          <a:ext cx="9694498" cy="5072237"/>
        </p:xfrm>
        <a:graphic>
          <a:graphicData uri="http://schemas.openxmlformats.org/drawingml/2006/table">
            <a:tbl>
              <a:tblPr firstRow="1" firstCol="1" bandRow="1"/>
              <a:tblGrid>
                <a:gridCol w="3139167">
                  <a:extLst>
                    <a:ext uri="{9D8B030D-6E8A-4147-A177-3AD203B41FA5}">
                      <a16:colId xmlns:a16="http://schemas.microsoft.com/office/drawing/2014/main" val="870687818"/>
                    </a:ext>
                  </a:extLst>
                </a:gridCol>
                <a:gridCol w="3205883">
                  <a:extLst>
                    <a:ext uri="{9D8B030D-6E8A-4147-A177-3AD203B41FA5}">
                      <a16:colId xmlns:a16="http://schemas.microsoft.com/office/drawing/2014/main" val="23171938"/>
                    </a:ext>
                  </a:extLst>
                </a:gridCol>
                <a:gridCol w="3349448">
                  <a:extLst>
                    <a:ext uri="{9D8B030D-6E8A-4147-A177-3AD203B41FA5}">
                      <a16:colId xmlns:a16="http://schemas.microsoft.com/office/drawing/2014/main" val="353385103"/>
                    </a:ext>
                  </a:extLst>
                </a:gridCol>
              </a:tblGrid>
              <a:tr h="549795">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Open</a:t>
                      </a: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to All</a:t>
                      </a:r>
                      <a:endPar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1219170" rtl="0" eaLnBrk="1" latinLnBrk="0" hangingPunct="1">
                        <a:defRPr sz="2400" b="1" kern="1200">
                          <a:solidFill>
                            <a:schemeClr val="lt1"/>
                          </a:solidFill>
                          <a:latin typeface="Calibri" panose="020F0502020204030204"/>
                        </a:defRPr>
                      </a:lvl1pPr>
                      <a:lvl2pPr marL="609585" algn="l" defTabSz="1219170" rtl="0" eaLnBrk="1" latinLnBrk="0" hangingPunct="1">
                        <a:defRPr sz="2400" b="1" kern="1200">
                          <a:solidFill>
                            <a:schemeClr val="lt1"/>
                          </a:solidFill>
                          <a:latin typeface="Calibri" panose="020F0502020204030204"/>
                        </a:defRPr>
                      </a:lvl2pPr>
                      <a:lvl3pPr marL="1219170" algn="l" defTabSz="1219170" rtl="0" eaLnBrk="1" latinLnBrk="0" hangingPunct="1">
                        <a:defRPr sz="2400" b="1" kern="1200">
                          <a:solidFill>
                            <a:schemeClr val="lt1"/>
                          </a:solidFill>
                          <a:latin typeface="Calibri" panose="020F0502020204030204"/>
                        </a:defRPr>
                      </a:lvl3pPr>
                      <a:lvl4pPr marL="1828754" algn="l" defTabSz="1219170" rtl="0" eaLnBrk="1" latinLnBrk="0" hangingPunct="1">
                        <a:defRPr sz="2400" b="1" kern="1200">
                          <a:solidFill>
                            <a:schemeClr val="lt1"/>
                          </a:solidFill>
                          <a:latin typeface="Calibri" panose="020F0502020204030204"/>
                        </a:defRPr>
                      </a:lvl4pPr>
                      <a:lvl5pPr marL="2438339" algn="l" defTabSz="1219170" rtl="0" eaLnBrk="1" latinLnBrk="0" hangingPunct="1">
                        <a:defRPr sz="2400" b="1" kern="1200">
                          <a:solidFill>
                            <a:schemeClr val="lt1"/>
                          </a:solidFill>
                          <a:latin typeface="Calibri" panose="020F0502020204030204"/>
                        </a:defRPr>
                      </a:lvl5pPr>
                      <a:lvl6pPr marL="3047924" algn="l" defTabSz="1219170" rtl="0" eaLnBrk="1" latinLnBrk="0" hangingPunct="1">
                        <a:defRPr sz="2400" b="1" kern="1200">
                          <a:solidFill>
                            <a:schemeClr val="lt1"/>
                          </a:solidFill>
                          <a:latin typeface="Calibri" panose="020F0502020204030204"/>
                        </a:defRPr>
                      </a:lvl6pPr>
                      <a:lvl7pPr marL="3657509" algn="l" defTabSz="1219170" rtl="0" eaLnBrk="1" latinLnBrk="0" hangingPunct="1">
                        <a:defRPr sz="2400" b="1" kern="1200">
                          <a:solidFill>
                            <a:schemeClr val="lt1"/>
                          </a:solidFill>
                          <a:latin typeface="Calibri" panose="020F0502020204030204"/>
                        </a:defRPr>
                      </a:lvl7pPr>
                      <a:lvl8pPr marL="4267093" algn="l" defTabSz="1219170" rtl="0" eaLnBrk="1" latinLnBrk="0" hangingPunct="1">
                        <a:defRPr sz="2400" b="1" kern="1200">
                          <a:solidFill>
                            <a:schemeClr val="lt1"/>
                          </a:solidFill>
                          <a:latin typeface="Calibri" panose="020F0502020204030204"/>
                        </a:defRPr>
                      </a:lvl8pPr>
                      <a:lvl9pPr marL="4876678" algn="l" defTabSz="1219170" rtl="0" eaLnBrk="1" latinLnBrk="0" hangingPunct="1">
                        <a:defRPr sz="2400" b="1" kern="1200">
                          <a:solidFill>
                            <a:schemeClr val="lt1"/>
                          </a:solidFill>
                          <a:latin typeface="Calibri" panose="020F0502020204030204"/>
                        </a:defRPr>
                      </a:lvl9pPr>
                    </a:lstStyle>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For</a:t>
                      </a:r>
                      <a:r>
                        <a:rPr lang="en-US" sz="1900"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9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Pilots Only</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p>
                      <a:pPr marL="0" marR="0" algn="ctr">
                        <a:spcBef>
                          <a:spcPts val="0"/>
                        </a:spcBef>
                        <a:spcAft>
                          <a:spcPts val="0"/>
                        </a:spcAft>
                      </a:pP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Onboarding </a:t>
                      </a:r>
                    </a:p>
                    <a:p>
                      <a:pPr marL="0" marR="0" algn="ctr">
                        <a:spcBef>
                          <a:spcPts val="0"/>
                        </a:spcBef>
                        <a:spcAft>
                          <a:spcPts val="0"/>
                        </a:spcAft>
                      </a:pPr>
                      <a:r>
                        <a:rPr lang="en-US" sz="1900" b="1" baseline="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On Hold  </a:t>
                      </a:r>
                      <a:endParaRPr lang="en-US" sz="19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95586704"/>
                  </a:ext>
                </a:extLst>
              </a:tr>
              <a:tr h="505595">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Arboviral</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v1.3</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Babesiosis</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Mumps</a:t>
                      </a:r>
                    </a:p>
                  </a:txBody>
                  <a:tcPr marL="83275" marR="83275"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2393436572"/>
                  </a:ext>
                </a:extLst>
              </a:tr>
              <a:tr h="562832">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Gen</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v2</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CS</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Pertussis</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682037245"/>
                  </a:ext>
                </a:extLst>
              </a:tr>
              <a:tr h="47697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Hepatitis</a:t>
                      </a: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defTabSz="914400" rtl="0" eaLnBrk="1" latinLnBrk="0" hangingPunct="1">
                        <a:spcBef>
                          <a:spcPts val="0"/>
                        </a:spcBef>
                        <a:spcAft>
                          <a:spcPts val="0"/>
                        </a:spcAft>
                      </a:pPr>
                      <a:r>
                        <a:rPr lang="en-US" sz="1900" b="0" kern="1200" dirty="0">
                          <a:solidFill>
                            <a:srgbClr val="000818"/>
                          </a:solidFill>
                          <a:effectLst/>
                          <a:latin typeface="Calibri" panose="020F0502020204030204" pitchFamily="34" charset="0"/>
                          <a:ea typeface="+mn-ea"/>
                          <a:cs typeface="Calibri" panose="020F0502020204030204" pitchFamily="34" charset="0"/>
                        </a:rPr>
                        <a:t>FDD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Varicella</a:t>
                      </a:r>
                      <a:r>
                        <a:rPr lang="en-US" sz="1900" baseline="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69982193"/>
                  </a:ext>
                </a:extLst>
              </a:tr>
              <a:tr h="515134">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HAI MDRO </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06780785"/>
                  </a:ext>
                </a:extLst>
              </a:tr>
              <a:tr h="486516">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Lyme/TBRD</a:t>
                      </a: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987816213"/>
                  </a:ext>
                </a:extLst>
              </a:tr>
              <a:tr h="486516">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kern="1200" dirty="0">
                          <a:solidFill>
                            <a:srgbClr val="000818"/>
                          </a:solidFill>
                          <a:effectLst/>
                          <a:latin typeface="Calibri" panose="020F0502020204030204" pitchFamily="34" charset="0"/>
                          <a:ea typeface="Calibri" panose="020F0502020204030204" pitchFamily="34" charset="0"/>
                          <a:cs typeface="Calibri" panose="020F0502020204030204" pitchFamily="34" charset="0"/>
                        </a:rPr>
                        <a:t>Malaria</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3042326231"/>
                  </a:ext>
                </a:extLst>
              </a:tr>
              <a:tr h="486516">
                <a:tc>
                  <a:txBody>
                    <a:bodyPr/>
                    <a:lstStyle/>
                    <a:p>
                      <a:pPr marL="0" marR="0" algn="ctr">
                        <a:spcBef>
                          <a:spcPts val="0"/>
                        </a:spcBef>
                        <a:spcAft>
                          <a:spcPts val="0"/>
                        </a:spcAft>
                      </a:pPr>
                      <a:endParaRPr lang="en-US" sz="1900" dirty="0">
                        <a:solidFill>
                          <a:srgbClr val="D2DEEF"/>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STD </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algn="ctr">
                        <a:spcBef>
                          <a:spcPts val="0"/>
                        </a:spcBef>
                        <a:spcAft>
                          <a:spcPts val="0"/>
                        </a:spcAft>
                      </a:pPr>
                      <a:endPar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562303175"/>
                  </a:ext>
                </a:extLst>
              </a:tr>
              <a:tr h="486516">
                <a:tc>
                  <a:txBody>
                    <a:bodyPr/>
                    <a:lstStyle/>
                    <a:p>
                      <a:pPr marL="0" marR="0" algn="ctr">
                        <a:spcBef>
                          <a:spcPts val="0"/>
                        </a:spcBef>
                        <a:spcAft>
                          <a:spcPts val="0"/>
                        </a:spcAft>
                      </a:pPr>
                      <a:endParaRPr lang="en-US" sz="19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1219170" rtl="0" eaLnBrk="1" latinLnBrk="0" hangingPunct="1">
                        <a:defRPr sz="2400" kern="1200">
                          <a:solidFill>
                            <a:schemeClr val="dk1"/>
                          </a:solidFill>
                          <a:latin typeface="Calibri" panose="020F0502020204030204"/>
                        </a:defRPr>
                      </a:lvl1pPr>
                      <a:lvl2pPr marL="609585" algn="l" defTabSz="1219170" rtl="0" eaLnBrk="1" latinLnBrk="0" hangingPunct="1">
                        <a:defRPr sz="2400" kern="1200">
                          <a:solidFill>
                            <a:schemeClr val="dk1"/>
                          </a:solidFill>
                          <a:latin typeface="Calibri" panose="020F0502020204030204"/>
                        </a:defRPr>
                      </a:lvl2pPr>
                      <a:lvl3pPr marL="1219170" algn="l" defTabSz="1219170" rtl="0" eaLnBrk="1" latinLnBrk="0" hangingPunct="1">
                        <a:defRPr sz="2400" kern="1200">
                          <a:solidFill>
                            <a:schemeClr val="dk1"/>
                          </a:solidFill>
                          <a:latin typeface="Calibri" panose="020F0502020204030204"/>
                        </a:defRPr>
                      </a:lvl3pPr>
                      <a:lvl4pPr marL="1828754" algn="l" defTabSz="1219170" rtl="0" eaLnBrk="1" latinLnBrk="0" hangingPunct="1">
                        <a:defRPr sz="2400" kern="1200">
                          <a:solidFill>
                            <a:schemeClr val="dk1"/>
                          </a:solidFill>
                          <a:latin typeface="Calibri" panose="020F0502020204030204"/>
                        </a:defRPr>
                      </a:lvl4pPr>
                      <a:lvl5pPr marL="2438339" algn="l" defTabSz="1219170" rtl="0" eaLnBrk="1" latinLnBrk="0" hangingPunct="1">
                        <a:defRPr sz="2400" kern="1200">
                          <a:solidFill>
                            <a:schemeClr val="dk1"/>
                          </a:solidFill>
                          <a:latin typeface="Calibri" panose="020F0502020204030204"/>
                        </a:defRPr>
                      </a:lvl5pPr>
                      <a:lvl6pPr marL="3047924" algn="l" defTabSz="1219170" rtl="0" eaLnBrk="1" latinLnBrk="0" hangingPunct="1">
                        <a:defRPr sz="2400" kern="1200">
                          <a:solidFill>
                            <a:schemeClr val="dk1"/>
                          </a:solidFill>
                          <a:latin typeface="Calibri" panose="020F0502020204030204"/>
                        </a:defRPr>
                      </a:lvl6pPr>
                      <a:lvl7pPr marL="3657509" algn="l" defTabSz="1219170" rtl="0" eaLnBrk="1" latinLnBrk="0" hangingPunct="1">
                        <a:defRPr sz="2400" kern="1200">
                          <a:solidFill>
                            <a:schemeClr val="dk1"/>
                          </a:solidFill>
                          <a:latin typeface="Calibri" panose="020F0502020204030204"/>
                        </a:defRPr>
                      </a:lvl7pPr>
                      <a:lvl8pPr marL="4267093" algn="l" defTabSz="1219170" rtl="0" eaLnBrk="1" latinLnBrk="0" hangingPunct="1">
                        <a:defRPr sz="2400" kern="1200">
                          <a:solidFill>
                            <a:schemeClr val="dk1"/>
                          </a:solidFill>
                          <a:latin typeface="Calibri" panose="020F0502020204030204"/>
                        </a:defRPr>
                      </a:lvl8pPr>
                      <a:lvl9pPr marL="4876678" algn="l" defTabSz="1219170" rtl="0" eaLnBrk="1" latinLnBrk="0" hangingPunct="1">
                        <a:defRPr sz="2400" kern="1200">
                          <a:solidFill>
                            <a:schemeClr val="dk1"/>
                          </a:solidFill>
                          <a:latin typeface="Calibri" panose="020F0502020204030204"/>
                        </a:defRPr>
                      </a:lvl9pPr>
                    </a:lstStyle>
                    <a:p>
                      <a:pPr marL="0" marR="0" algn="ctr">
                        <a:spcBef>
                          <a:spcPts val="0"/>
                        </a:spcBef>
                        <a:spcAft>
                          <a:spcPts val="0"/>
                        </a:spcAft>
                      </a:pPr>
                      <a:r>
                        <a:rPr lang="en-US" sz="1900" dirty="0">
                          <a:solidFill>
                            <a:srgbClr val="000818"/>
                          </a:solidFill>
                          <a:effectLst/>
                          <a:latin typeface="Calibri" panose="020F0502020204030204" pitchFamily="34" charset="0"/>
                          <a:ea typeface="Calibri" panose="020F0502020204030204" pitchFamily="34" charset="0"/>
                          <a:cs typeface="Times New Roman" panose="02020603050405020304" pitchFamily="18" charset="0"/>
                        </a:rPr>
                        <a:t>TB/LTBI</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p>
                      <a:pPr marL="0" marR="0" algn="ctr">
                        <a:spcBef>
                          <a:spcPts val="0"/>
                        </a:spcBef>
                        <a:spcAft>
                          <a:spcPts val="0"/>
                        </a:spcAft>
                      </a:pPr>
                      <a:endParaRPr lang="en-US" sz="19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2653579205"/>
                  </a:ext>
                </a:extLst>
              </a:tr>
              <a:tr h="486516">
                <a:tc>
                  <a:txBody>
                    <a:bodyPr/>
                    <a:lstStyle/>
                    <a:p>
                      <a:pPr marL="0" marR="0" algn="ctr">
                        <a:spcBef>
                          <a:spcPts val="0"/>
                        </a:spcBef>
                        <a:spcAft>
                          <a:spcPts val="0"/>
                        </a:spcAft>
                      </a:pPr>
                      <a:endParaRPr lang="en-US" sz="19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818"/>
                          </a:solidFill>
                          <a:effectLst/>
                          <a:uLnTx/>
                          <a:uFillTx/>
                          <a:latin typeface="Calibri" panose="020F0502020204030204" pitchFamily="34" charset="0"/>
                          <a:ea typeface="Calibri" panose="020F0502020204030204" pitchFamily="34" charset="0"/>
                          <a:cs typeface="Times New Roman" panose="02020603050405020304" pitchFamily="18" charset="0"/>
                        </a:rPr>
                        <a:t>Trichinellosis</a:t>
                      </a:r>
                    </a:p>
                  </a:txBody>
                  <a:tcPr marL="83275" marR="8327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p>
                      <a:pPr marL="0" marR="0" algn="ctr">
                        <a:spcBef>
                          <a:spcPts val="0"/>
                        </a:spcBef>
                        <a:spcAft>
                          <a:spcPts val="0"/>
                        </a:spcAft>
                      </a:pPr>
                      <a:endParaRPr lang="en-US" sz="1900" dirty="0">
                        <a:solidFill>
                          <a:srgbClr val="FFFFFF"/>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83275" marR="8327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2626858187"/>
                  </a:ext>
                </a:extLst>
              </a:tr>
            </a:tbl>
          </a:graphicData>
        </a:graphic>
      </p:graphicFrame>
      <p:sp>
        <p:nvSpPr>
          <p:cNvPr id="3" name="Slide Number Placeholder 2">
            <a:extLst>
              <a:ext uri="{FF2B5EF4-FFF2-40B4-BE49-F238E27FC236}">
                <a16:creationId xmlns:a16="http://schemas.microsoft.com/office/drawing/2014/main" id="{AEB4AF08-D439-4291-9B7D-65124CB3788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23DCA3D3-8E89-4728-A10F-C3BD69E8E855}"/>
              </a:ext>
            </a:extLst>
          </p:cNvPr>
          <p:cNvSpPr txBox="1"/>
          <p:nvPr/>
        </p:nvSpPr>
        <p:spPr>
          <a:xfrm>
            <a:off x="9215582" y="6352143"/>
            <a:ext cx="15332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2/18/2020</a:t>
            </a:r>
          </a:p>
        </p:txBody>
      </p:sp>
    </p:spTree>
    <p:extLst>
      <p:ext uri="{BB962C8B-B14F-4D97-AF65-F5344CB8AC3E}">
        <p14:creationId xmlns:p14="http://schemas.microsoft.com/office/powerpoint/2010/main" val="36536280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73D4700E-FD99-4D2F-929C-7428509E3EB3}"/>
              </a:ext>
              <a:ext uri="{C183D7F6-B498-43B3-948B-1728B52AA6E4}">
                <adec:decorative xmlns:adec="http://schemas.microsoft.com/office/drawing/2017/decorative" val="1"/>
              </a:ext>
            </a:extLst>
          </p:cNvPr>
          <p:cNvSpPr txBox="1"/>
          <p:nvPr/>
        </p:nvSpPr>
        <p:spPr>
          <a:xfrm>
            <a:off x="9603828" y="472966"/>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294D29CD-17E0-4782-8BEE-E4822F02382E}"/>
              </a:ext>
              <a:ext uri="{C183D7F6-B498-43B3-948B-1728B52AA6E4}">
                <adec:decorative xmlns:adec="http://schemas.microsoft.com/office/drawing/2017/decorative" val="1"/>
              </a:ext>
            </a:extLst>
          </p:cNvPr>
          <p:cNvSpPr txBox="1"/>
          <p:nvPr/>
        </p:nvSpPr>
        <p:spPr>
          <a:xfrm>
            <a:off x="9525000" y="292507"/>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5" name="Title 4" hidden="1">
            <a:extLst>
              <a:ext uri="{FF2B5EF4-FFF2-40B4-BE49-F238E27FC236}">
                <a16:creationId xmlns:a16="http://schemas.microsoft.com/office/drawing/2014/main" id="{F41B781B-E198-43B0-8635-14AF34343442}"/>
              </a:ext>
            </a:extLst>
          </p:cNvPr>
          <p:cNvSpPr>
            <a:spLocks noGrp="1"/>
          </p:cNvSpPr>
          <p:nvPr>
            <p:ph type="title"/>
          </p:nvPr>
        </p:nvSpPr>
        <p:spPr/>
        <p:txBody>
          <a:bodyPr/>
          <a:lstStyle/>
          <a:p>
            <a:r>
              <a:rPr lang="en-US" sz="800" dirty="0">
                <a:solidFill>
                  <a:schemeClr val="bg2"/>
                </a:solidFill>
              </a:rPr>
              <a:t>Generic v2.0</a:t>
            </a:r>
            <a:r>
              <a:rPr lang="en-US" sz="800" baseline="0" dirty="0">
                <a:solidFill>
                  <a:schemeClr val="bg2"/>
                </a:solidFill>
              </a:rPr>
              <a:t> MMG Implementation Status </a:t>
            </a:r>
            <a:endParaRPr lang="en-US" sz="800" dirty="0">
              <a:solidFill>
                <a:schemeClr val="bg2"/>
              </a:solidFill>
            </a:endParaRPr>
          </a:p>
        </p:txBody>
      </p:sp>
      <p:sp>
        <p:nvSpPr>
          <p:cNvPr id="10" name="TextBox 9">
            <a:extLst>
              <a:ext uri="{FF2B5EF4-FFF2-40B4-BE49-F238E27FC236}">
                <a16:creationId xmlns:a16="http://schemas.microsoft.com/office/drawing/2014/main" id="{B0AF8895-A700-4A55-BE86-9061CF938BBA}"/>
              </a:ext>
              <a:ext uri="{C183D7F6-B498-43B3-948B-1728B52AA6E4}">
                <adec:decorative xmlns:adec="http://schemas.microsoft.com/office/drawing/2017/decorative" val="1"/>
              </a:ext>
            </a:extLst>
          </p:cNvPr>
          <p:cNvSpPr txBox="1"/>
          <p:nvPr/>
        </p:nvSpPr>
        <p:spPr>
          <a:xfrm>
            <a:off x="9616490" y="198071"/>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3" name="Picture 2" descr="Map of US and Territories  implementing status of the Gen V2 MMG.  Current Updates being West Virginia New to Onboarding Gen V2, Kentucky, New to Prod for Gen V2, and Rhode Island New to Prod for Gen V2 &#10;&#10;&#10;">
            <a:extLst>
              <a:ext uri="{FF2B5EF4-FFF2-40B4-BE49-F238E27FC236}">
                <a16:creationId xmlns:a16="http://schemas.microsoft.com/office/drawing/2014/main" id="{3B4C0BD4-B67C-4E0E-93F5-ECAF99CBA612}"/>
              </a:ext>
            </a:extLst>
          </p:cNvPr>
          <p:cNvPicPr>
            <a:picLocks noChangeAspect="1"/>
          </p:cNvPicPr>
          <p:nvPr/>
        </p:nvPicPr>
        <p:blipFill>
          <a:blip r:embed="rId3"/>
          <a:stretch>
            <a:fillRect/>
          </a:stretch>
        </p:blipFill>
        <p:spPr>
          <a:xfrm>
            <a:off x="1243173" y="292507"/>
            <a:ext cx="9626885" cy="6179730"/>
          </a:xfrm>
          <a:prstGeom prst="rect">
            <a:avLst/>
          </a:prstGeom>
        </p:spPr>
      </p:pic>
    </p:spTree>
    <p:extLst>
      <p:ext uri="{BB962C8B-B14F-4D97-AF65-F5344CB8AC3E}">
        <p14:creationId xmlns:p14="http://schemas.microsoft.com/office/powerpoint/2010/main" val="8600213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31F73606-3F8B-4FF2-A548-7010203F6167}"/>
              </a:ext>
              <a:ext uri="{C183D7F6-B498-43B3-948B-1728B52AA6E4}">
                <adec:decorative xmlns:adec="http://schemas.microsoft.com/office/drawing/2017/decorative" val="1"/>
              </a:ext>
            </a:extLst>
          </p:cNvPr>
          <p:cNvSpPr txBox="1"/>
          <p:nvPr/>
        </p:nvSpPr>
        <p:spPr>
          <a:xfrm>
            <a:off x="9525000" y="400050"/>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C5A37925-4D4F-4FF1-8220-0376495DB93B}"/>
              </a:ext>
            </a:extLst>
          </p:cNvPr>
          <p:cNvSpPr>
            <a:spLocks noGrp="1"/>
          </p:cNvSpPr>
          <p:nvPr>
            <p:ph type="title"/>
          </p:nvPr>
        </p:nvSpPr>
        <p:spPr/>
        <p:txBody>
          <a:bodyPr/>
          <a:lstStyle/>
          <a:p>
            <a:r>
              <a:rPr lang="en-US" sz="800" dirty="0">
                <a:solidFill>
                  <a:schemeClr val="bg2"/>
                </a:solidFill>
              </a:rPr>
              <a:t>Arboviral v1.3 MMG Implementation</a:t>
            </a:r>
            <a:r>
              <a:rPr lang="en-US" sz="800" baseline="0" dirty="0">
                <a:solidFill>
                  <a:schemeClr val="bg2"/>
                </a:solidFill>
              </a:rPr>
              <a:t> Status </a:t>
            </a:r>
            <a:endParaRPr lang="en-US" sz="800" dirty="0">
              <a:solidFill>
                <a:schemeClr val="bg2"/>
              </a:solidFill>
            </a:endParaRPr>
          </a:p>
        </p:txBody>
      </p:sp>
      <p:sp>
        <p:nvSpPr>
          <p:cNvPr id="8" name="TextBox 7">
            <a:extLst>
              <a:ext uri="{FF2B5EF4-FFF2-40B4-BE49-F238E27FC236}">
                <a16:creationId xmlns:a16="http://schemas.microsoft.com/office/drawing/2014/main" id="{325BFA03-FAE3-4D97-BB1A-152C75BCCF19}"/>
              </a:ext>
              <a:ext uri="{C183D7F6-B498-43B3-948B-1728B52AA6E4}">
                <adec:decorative xmlns:adec="http://schemas.microsoft.com/office/drawing/2017/decorative" val="1"/>
              </a:ext>
            </a:extLst>
          </p:cNvPr>
          <p:cNvSpPr txBox="1"/>
          <p:nvPr/>
        </p:nvSpPr>
        <p:spPr>
          <a:xfrm>
            <a:off x="9641306" y="215384"/>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5" name="Picture 4" descr="Map of US and Territories  implementing status of the Arboviral v1.3 guide. There are 4 states in ongoing onboarding. They include Indiana, Louisiana, New Jersey, and Washington.">
            <a:extLst>
              <a:ext uri="{FF2B5EF4-FFF2-40B4-BE49-F238E27FC236}">
                <a16:creationId xmlns:a16="http://schemas.microsoft.com/office/drawing/2014/main" id="{C7708E67-73F1-449F-A45F-676F2163AF48}"/>
              </a:ext>
            </a:extLst>
          </p:cNvPr>
          <p:cNvPicPr>
            <a:picLocks noChangeAspect="1"/>
          </p:cNvPicPr>
          <p:nvPr/>
        </p:nvPicPr>
        <p:blipFill>
          <a:blip r:embed="rId3"/>
          <a:stretch>
            <a:fillRect/>
          </a:stretch>
        </p:blipFill>
        <p:spPr>
          <a:xfrm>
            <a:off x="1232899" y="287676"/>
            <a:ext cx="9667981" cy="6189324"/>
          </a:xfrm>
          <a:prstGeom prst="rect">
            <a:avLst/>
          </a:prstGeom>
        </p:spPr>
      </p:pic>
    </p:spTree>
    <p:extLst>
      <p:ext uri="{BB962C8B-B14F-4D97-AF65-F5344CB8AC3E}">
        <p14:creationId xmlns:p14="http://schemas.microsoft.com/office/powerpoint/2010/main" val="19782826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C9197-6A23-449D-B14D-5237943786D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1F0507CF-4589-4628-9E51-3DFFC1D7B80A}"/>
              </a:ext>
              <a:ext uri="{C183D7F6-B498-43B3-948B-1728B52AA6E4}">
                <adec:decorative xmlns:adec="http://schemas.microsoft.com/office/drawing/2017/decorative" val="1"/>
              </a:ext>
            </a:extLst>
          </p:cNvPr>
          <p:cNvSpPr txBox="1"/>
          <p:nvPr/>
        </p:nvSpPr>
        <p:spPr>
          <a:xfrm>
            <a:off x="9603828" y="472966"/>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itle 2" hidden="1">
            <a:extLst>
              <a:ext uri="{FF2B5EF4-FFF2-40B4-BE49-F238E27FC236}">
                <a16:creationId xmlns:a16="http://schemas.microsoft.com/office/drawing/2014/main" id="{A2714567-7B6F-47AE-A785-78C900F96E4E}"/>
              </a:ext>
            </a:extLst>
          </p:cNvPr>
          <p:cNvSpPr>
            <a:spLocks noGrp="1"/>
          </p:cNvSpPr>
          <p:nvPr>
            <p:ph type="title"/>
          </p:nvPr>
        </p:nvSpPr>
        <p:spPr/>
        <p:txBody>
          <a:bodyPr/>
          <a:lstStyle/>
          <a:p>
            <a:r>
              <a:rPr lang="en-US" sz="800" dirty="0">
                <a:solidFill>
                  <a:schemeClr val="bg2"/>
                </a:solidFill>
              </a:rPr>
              <a:t>Hepatitis v1.0 MMG Implementation Status </a:t>
            </a:r>
          </a:p>
        </p:txBody>
      </p:sp>
      <p:sp>
        <p:nvSpPr>
          <p:cNvPr id="8" name="TextBox 7">
            <a:extLst>
              <a:ext uri="{FF2B5EF4-FFF2-40B4-BE49-F238E27FC236}">
                <a16:creationId xmlns:a16="http://schemas.microsoft.com/office/drawing/2014/main" id="{DE0389D0-1D43-41E9-ADBF-4517A0E20F90}"/>
              </a:ext>
              <a:ext uri="{C183D7F6-B498-43B3-948B-1728B52AA6E4}">
                <adec:decorative xmlns:adec="http://schemas.microsoft.com/office/drawing/2017/decorative" val="1"/>
              </a:ext>
            </a:extLst>
          </p:cNvPr>
          <p:cNvSpPr txBox="1"/>
          <p:nvPr/>
        </p:nvSpPr>
        <p:spPr>
          <a:xfrm>
            <a:off x="9641306" y="215384"/>
            <a:ext cx="1828800" cy="3693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9" name="Picture 8" descr="Map of US and Territories  implementing status of the Hepatitis MMG. Highlighting Delaware is new to production for Hepatitis. There are 4 with ongoing onboarding. They include Nebraska, New Jersey, Rhode Island, and Puerto Rico.">
            <a:extLst>
              <a:ext uri="{FF2B5EF4-FFF2-40B4-BE49-F238E27FC236}">
                <a16:creationId xmlns:a16="http://schemas.microsoft.com/office/drawing/2014/main" id="{20734D26-2AD5-467D-9E1D-3A0EB85165F8}"/>
              </a:ext>
            </a:extLst>
          </p:cNvPr>
          <p:cNvPicPr>
            <a:picLocks noChangeAspect="1"/>
          </p:cNvPicPr>
          <p:nvPr/>
        </p:nvPicPr>
        <p:blipFill>
          <a:blip r:embed="rId3"/>
          <a:stretch>
            <a:fillRect/>
          </a:stretch>
        </p:blipFill>
        <p:spPr>
          <a:xfrm>
            <a:off x="1140431" y="215384"/>
            <a:ext cx="9863191" cy="6261616"/>
          </a:xfrm>
          <a:prstGeom prst="rect">
            <a:avLst/>
          </a:prstGeom>
        </p:spPr>
      </p:pic>
    </p:spTree>
    <p:extLst>
      <p:ext uri="{BB962C8B-B14F-4D97-AF65-F5344CB8AC3E}">
        <p14:creationId xmlns:p14="http://schemas.microsoft.com/office/powerpoint/2010/main" val="1546529446"/>
      </p:ext>
    </p:extLst>
  </p:cSld>
  <p:clrMapOvr>
    <a:masterClrMapping/>
  </p:clrMapOvr>
  <p:transition>
    <p:fade/>
  </p:transition>
</p:sld>
</file>

<file path=ppt/theme/theme1.xml><?xml version="1.0" encoding="utf-8"?>
<a:theme xmlns:a="http://schemas.openxmlformats.org/drawingml/2006/main" name="1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0.xml><?xml version="1.0" encoding="utf-8"?>
<a:theme xmlns:a="http://schemas.openxmlformats.org/drawingml/2006/main" name="2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4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10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8.xml><?xml version="1.0" encoding="utf-8"?>
<a:theme xmlns:a="http://schemas.openxmlformats.org/drawingml/2006/main" name="31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9.xml><?xml version="1.0" encoding="utf-8"?>
<a:theme xmlns:a="http://schemas.openxmlformats.org/drawingml/2006/main" name="18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31510</TotalTime>
  <Words>2159</Words>
  <Application>Microsoft Office PowerPoint</Application>
  <PresentationFormat>Widescreen</PresentationFormat>
  <Paragraphs>330</Paragraphs>
  <Slides>37</Slides>
  <Notes>37</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37</vt:i4>
      </vt:variant>
    </vt:vector>
  </HeadingPairs>
  <TitlesOfParts>
    <vt:vector size="53" baseType="lpstr">
      <vt:lpstr>Arial</vt:lpstr>
      <vt:lpstr>Calibri</vt:lpstr>
      <vt:lpstr>Calibri Light</vt:lpstr>
      <vt:lpstr>Courier New</vt:lpstr>
      <vt:lpstr>Myriad Web Pro</vt:lpstr>
      <vt:lpstr>Wingdings</vt:lpstr>
      <vt:lpstr>13_NCEH_ATSDR_combined</vt:lpstr>
      <vt:lpstr>19_NCEH_ATSDR_combined</vt:lpstr>
      <vt:lpstr>24_NCEH_ATSDR_combined</vt:lpstr>
      <vt:lpstr>4_NCEH_ATSDR_combined</vt:lpstr>
      <vt:lpstr>Office Theme</vt:lpstr>
      <vt:lpstr>7_NCEH_ATSDR_combined</vt:lpstr>
      <vt:lpstr>10_NCEH_ATSDR_combined</vt:lpstr>
      <vt:lpstr>31_NCEH_ATSDR_combined</vt:lpstr>
      <vt:lpstr>18_NCEH_ATSDR_combined</vt:lpstr>
      <vt:lpstr>22_NCEH_ATSDR_combined</vt:lpstr>
      <vt:lpstr>NNDSS Modernization Initiative (NMI):  February eSHARE Webinar </vt:lpstr>
      <vt:lpstr>Agenda</vt:lpstr>
      <vt:lpstr>NMI Updates and Timeline</vt:lpstr>
      <vt:lpstr>Highest MMG Implementation Status</vt:lpstr>
      <vt:lpstr>Total MMGs in Production</vt:lpstr>
      <vt:lpstr>Finalized Guides  </vt:lpstr>
      <vt:lpstr>Generic v2.0 MMG Implementation Status </vt:lpstr>
      <vt:lpstr>Arboviral v1.3 MMG Implementation Status </vt:lpstr>
      <vt:lpstr>Hepatitis v1.0 MMG Implementation Status </vt:lpstr>
      <vt:lpstr>NNDSS HL7 Message Mapping Guide Estimated Timeline </vt:lpstr>
      <vt:lpstr>Sending COVID-19 Case Data to NNDSS</vt:lpstr>
      <vt:lpstr>NNDSS is Now Receiving COVID-19 Data </vt:lpstr>
      <vt:lpstr>Sending COVID-19 Cases to NNDSS</vt:lpstr>
      <vt:lpstr>For More Information…</vt:lpstr>
      <vt:lpstr>New Strategy for Data Element Prioritization </vt:lpstr>
      <vt:lpstr>Background </vt:lpstr>
      <vt:lpstr>New CDC Priority Category Definitions</vt:lpstr>
      <vt:lpstr>Implications for including New Data Element Priorities in MMGs </vt:lpstr>
      <vt:lpstr>Important Changes to SAMS:   SAMS NETSS Secure File Transfer  migration to SAMS Secure Data eXchange (SAMS SDX) </vt:lpstr>
      <vt:lpstr>SAMS NETSS Secure File Transfer Migration</vt:lpstr>
      <vt:lpstr>Current SAMS Activities</vt:lpstr>
      <vt:lpstr>Current SAMS upload form</vt:lpstr>
      <vt:lpstr>SAMS Activities Remain the Same</vt:lpstr>
      <vt:lpstr>New SAMS SDX Upload</vt:lpstr>
      <vt:lpstr>Next Steps</vt:lpstr>
      <vt:lpstr>Other NNDSS Related Information </vt:lpstr>
      <vt:lpstr>2019 CSTE Position Statements to be Implemented in 2020 </vt:lpstr>
      <vt:lpstr>Send C. auris and CP-CRE starting with 2019 data</vt:lpstr>
      <vt:lpstr> CP-CRE versus CRE    </vt:lpstr>
      <vt:lpstr>Changes to Event Codes in 2020</vt:lpstr>
      <vt:lpstr>Recent Updates to Finalized MMG Value Sets</vt:lpstr>
      <vt:lpstr>Recent Updates to Finalized MMG Value Sets</vt:lpstr>
      <vt:lpstr>Updates to Value Sets continued:</vt:lpstr>
      <vt:lpstr>Updates to Value Sets continued:</vt:lpstr>
      <vt:lpstr>For Additional Information…</vt:lpstr>
      <vt:lpstr>Q &amp; A</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February 2020</dc:title>
  <dc:subject>February NMI eSHARE</dc:subject>
  <dc:creator>CDC</dc:creator>
  <cp:keywords>NMI, Modernization Initiative, eSHARE, NNDSS, National Notifiable Diseases Surveillance System, Event Codes, Message Mapping Guide, MMG, NMI Implementation, Secure Access Management Services (SAMS), Data Element Prioritization, Novel Coronavirus, COVID-19, Production, Finalized Guides, Generic v2, Arboviral v1.3, Hepatits, Case identifier, CSTE NMI Evaluation Workgroup, CDC Priority Category Definition, mandatory for sending a message, data collection, priority 1 data elements, priority 2 data elements, Priority 3, low priority,   SAMS NETSS Secure File Transfer, SAMS Secure Data eXchange, SAMS SDX, CSTE Position Statements, 2020 epi letter, mmg value sets, carbapenemase-producing carbapenem-resistant Enterobacteriaceae, (CP-CRE), MuGSI project, Candida auris</cp:keywords>
  <cp:lastModifiedBy>Laspina, Michael (CDC/DDPHSS/CSELS/DHIS)</cp:lastModifiedBy>
  <cp:revision>1863</cp:revision>
  <cp:lastPrinted>2020-02-13T16:04:35Z</cp:lastPrinted>
  <dcterms:created xsi:type="dcterms:W3CDTF">2016-10-13T18:50:31Z</dcterms:created>
  <dcterms:modified xsi:type="dcterms:W3CDTF">2021-04-22T18:24:30Z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2021-04-22T15:52:54Z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d1ad27cf-1245-46b2-ac61-330101511847</vt:lpwstr>
  </property>
  <property fmtid="{D5CDD505-2E9C-101B-9397-08002B2CF9AE}" pid="8" name="MSIP_Label_7b94a7b8-f06c-4dfe-bdcc-9b548fd58c31_ContentBits">
    <vt:lpwstr>0</vt:lpwstr>
  </property>
</Properties>
</file>