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1.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2" r:id="rId2"/>
    <p:sldMasterId id="2147483664" r:id="rId3"/>
    <p:sldMasterId id="2147483677" r:id="rId4"/>
    <p:sldMasterId id="2147483727" r:id="rId5"/>
    <p:sldMasterId id="2147483733" r:id="rId6"/>
    <p:sldMasterId id="2147483764" r:id="rId7"/>
    <p:sldMasterId id="2147483780" r:id="rId8"/>
    <p:sldMasterId id="2147483801" r:id="rId9"/>
    <p:sldMasterId id="2147483807" r:id="rId10"/>
    <p:sldMasterId id="2147483892" r:id="rId11"/>
    <p:sldMasterId id="2147483896" r:id="rId12"/>
    <p:sldMasterId id="2147483919" r:id="rId13"/>
    <p:sldMasterId id="2147483925" r:id="rId14"/>
    <p:sldMasterId id="2147483950" r:id="rId15"/>
    <p:sldMasterId id="2147483960" r:id="rId16"/>
    <p:sldMasterId id="2147483966" r:id="rId17"/>
    <p:sldMasterId id="2147483971" r:id="rId18"/>
    <p:sldMasterId id="2147483976" r:id="rId19"/>
    <p:sldMasterId id="2147484012" r:id="rId20"/>
    <p:sldMasterId id="2147484047" r:id="rId21"/>
    <p:sldMasterId id="2147484067" r:id="rId22"/>
    <p:sldMasterId id="2147484074" r:id="rId23"/>
  </p:sldMasterIdLst>
  <p:notesMasterIdLst>
    <p:notesMasterId r:id="rId55"/>
  </p:notesMasterIdLst>
  <p:handoutMasterIdLst>
    <p:handoutMasterId r:id="rId56"/>
  </p:handoutMasterIdLst>
  <p:sldIdLst>
    <p:sldId id="1223" r:id="rId24"/>
    <p:sldId id="1224" r:id="rId25"/>
    <p:sldId id="1225" r:id="rId26"/>
    <p:sldId id="1226" r:id="rId27"/>
    <p:sldId id="1227" r:id="rId28"/>
    <p:sldId id="1228" r:id="rId29"/>
    <p:sldId id="1229" r:id="rId30"/>
    <p:sldId id="1230" r:id="rId31"/>
    <p:sldId id="1231" r:id="rId32"/>
    <p:sldId id="1232" r:id="rId33"/>
    <p:sldId id="1212" r:id="rId34"/>
    <p:sldId id="1000" r:id="rId35"/>
    <p:sldId id="1026" r:id="rId36"/>
    <p:sldId id="1027" r:id="rId37"/>
    <p:sldId id="257" r:id="rId38"/>
    <p:sldId id="1079" r:id="rId39"/>
    <p:sldId id="1078" r:id="rId40"/>
    <p:sldId id="1081" r:id="rId41"/>
    <p:sldId id="1080" r:id="rId42"/>
    <p:sldId id="525" r:id="rId43"/>
    <p:sldId id="518" r:id="rId44"/>
    <p:sldId id="1074" r:id="rId45"/>
    <p:sldId id="527" r:id="rId46"/>
    <p:sldId id="535" r:id="rId47"/>
    <p:sldId id="1072" r:id="rId48"/>
    <p:sldId id="1082" r:id="rId49"/>
    <p:sldId id="1084" r:id="rId50"/>
    <p:sldId id="1075" r:id="rId51"/>
    <p:sldId id="1076" r:id="rId52"/>
    <p:sldId id="298" r:id="rId53"/>
    <p:sldId id="912"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9" name="Helmus, Lesliann E. (CDC/DDPHSS/CSELS/DHIS)" initials="HLE(" lastIdx="5" clrIdx="8">
    <p:extLst>
      <p:ext uri="{19B8F6BF-5375-455C-9EA6-DF929625EA0E}">
        <p15:presenceInfo xmlns:p15="http://schemas.microsoft.com/office/powerpoint/2012/main" userId="S::lth7@cdc.gov::146eb41b-cd7a-4845-8c9f-18d5f43d2d11" providerId="AD"/>
      </p:ext>
    </p:extLst>
  </p:cmAuthor>
  <p:cmAuthor id="3" name="uaa0" initials="uaa0" lastIdx="7" clrIdx="2">
    <p:extLst>
      <p:ext uri="{19B8F6BF-5375-455C-9EA6-DF929625EA0E}">
        <p15:presenceInfo xmlns:p15="http://schemas.microsoft.com/office/powerpoint/2012/main" userId="uaa0" providerId="None"/>
      </p:ext>
    </p:extLst>
  </p:cmAuthor>
  <p:cmAuthor id="10" name="Robinson, Tamara (CDC/DDPHSS/CSELS/DHIS) (CTR)" initials="RT((" lastIdx="2" clrIdx="9">
    <p:extLst>
      <p:ext uri="{19B8F6BF-5375-455C-9EA6-DF929625EA0E}">
        <p15:presenceInfo xmlns:p15="http://schemas.microsoft.com/office/powerpoint/2012/main" userId="S::okf9@cdc.gov::a16a7704-10a4-405e-9d16-ecfeead0d373" providerId="AD"/>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A4A6A"/>
    <a:srgbClr val="EAEFF7"/>
    <a:srgbClr val="005DAB"/>
    <a:srgbClr val="E25423"/>
    <a:srgbClr val="81BC00"/>
    <a:srgbClr val="B07C57"/>
    <a:srgbClr val="004B44"/>
    <a:srgbClr val="E6E6E6"/>
    <a:srgbClr val="009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461" autoAdjust="0"/>
  </p:normalViewPr>
  <p:slideViewPr>
    <p:cSldViewPr snapToGrid="0">
      <p:cViewPr varScale="1">
        <p:scale>
          <a:sx n="70" d="100"/>
          <a:sy n="70" d="100"/>
        </p:scale>
        <p:origin x="269" y="62"/>
      </p:cViewPr>
      <p:guideLst/>
    </p:cSldViewPr>
  </p:slideViewPr>
  <p:outlineViewPr>
    <p:cViewPr>
      <p:scale>
        <a:sx n="33" d="100"/>
        <a:sy n="33" d="100"/>
      </p:scale>
      <p:origin x="0" y="-7956"/>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2" d="100"/>
          <a:sy n="82" d="100"/>
        </p:scale>
        <p:origin x="237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commentAuthors" Target="commentAuthors.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omments/comment1.xml><?xml version="1.0" encoding="utf-8"?>
<p:cmLst xmlns:a="http://schemas.openxmlformats.org/drawingml/2006/main" xmlns:r="http://schemas.openxmlformats.org/officeDocument/2006/relationships" xmlns:p="http://schemas.openxmlformats.org/presentationml/2006/main">
  <p:cm authorId="9" dt="2019-10-03T16:11:21.774" idx="1">
    <p:pos x="10" y="10"/>
    <p:text>See suggested chnage in red (as well as change in formatting of title.)  Slides 10-13 should probably go after Ruth's material and before the NCEZID material.  I thik we'll want to have a slide at the beginning of their section with the NCEZID people's names and roles, since we do that for Michele and Ruth.</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4/26/2021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4/26/2021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2367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74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1720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2466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072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3455" indent="-274406">
              <a:defRPr>
                <a:solidFill>
                  <a:schemeClr val="tx1"/>
                </a:solidFill>
                <a:latin typeface="Myriad Web Pro" panose="020B0503030403020204" pitchFamily="34" charset="0"/>
              </a:defRPr>
            </a:lvl2pPr>
            <a:lvl3pPr marL="1097623" indent="-219525">
              <a:defRPr>
                <a:solidFill>
                  <a:schemeClr val="tx1"/>
                </a:solidFill>
                <a:latin typeface="Myriad Web Pro" panose="020B0503030403020204" pitchFamily="34" charset="0"/>
              </a:defRPr>
            </a:lvl3pPr>
            <a:lvl4pPr marL="1536672" indent="-219525">
              <a:defRPr>
                <a:solidFill>
                  <a:schemeClr val="tx1"/>
                </a:solidFill>
                <a:latin typeface="Myriad Web Pro" panose="020B0503030403020204" pitchFamily="34" charset="0"/>
              </a:defRPr>
            </a:lvl4pPr>
            <a:lvl5pPr marL="1975721" indent="-219525">
              <a:defRPr>
                <a:solidFill>
                  <a:schemeClr val="tx1"/>
                </a:solidFill>
                <a:latin typeface="Myriad Web Pro" panose="020B0503030403020204" pitchFamily="34" charset="0"/>
              </a:defRPr>
            </a:lvl5pPr>
            <a:lvl6pPr marL="2414770" indent="-219525" fontAlgn="base">
              <a:spcBef>
                <a:spcPct val="0"/>
              </a:spcBef>
              <a:spcAft>
                <a:spcPct val="0"/>
              </a:spcAft>
              <a:defRPr>
                <a:solidFill>
                  <a:schemeClr val="tx1"/>
                </a:solidFill>
                <a:latin typeface="Myriad Web Pro" panose="020B0503030403020204" pitchFamily="34" charset="0"/>
              </a:defRPr>
            </a:lvl6pPr>
            <a:lvl7pPr marL="2853820" indent="-219525" fontAlgn="base">
              <a:spcBef>
                <a:spcPct val="0"/>
              </a:spcBef>
              <a:spcAft>
                <a:spcPct val="0"/>
              </a:spcAft>
              <a:defRPr>
                <a:solidFill>
                  <a:schemeClr val="tx1"/>
                </a:solidFill>
                <a:latin typeface="Myriad Web Pro" panose="020B0503030403020204" pitchFamily="34" charset="0"/>
              </a:defRPr>
            </a:lvl7pPr>
            <a:lvl8pPr marL="3292869" indent="-219525" fontAlgn="base">
              <a:spcBef>
                <a:spcPct val="0"/>
              </a:spcBef>
              <a:spcAft>
                <a:spcPct val="0"/>
              </a:spcAft>
              <a:defRPr>
                <a:solidFill>
                  <a:schemeClr val="tx1"/>
                </a:solidFill>
                <a:latin typeface="Myriad Web Pro" panose="020B0503030403020204" pitchFamily="34" charset="0"/>
              </a:defRPr>
            </a:lvl8pPr>
            <a:lvl9pPr marL="3731918" indent="-219525"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512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776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9953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1208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F6D08-AA4D-4E4A-BC5A-6638DFC699C5}" type="slidenum">
              <a:rPr lang="en-US" smtClean="0"/>
              <a:t>19</a:t>
            </a:fld>
            <a:endParaRPr lang="en-US" dirty="0"/>
          </a:p>
        </p:txBody>
      </p:sp>
    </p:spTree>
    <p:extLst>
      <p:ext uri="{BB962C8B-B14F-4D97-AF65-F5344CB8AC3E}">
        <p14:creationId xmlns:p14="http://schemas.microsoft.com/office/powerpoint/2010/main" val="8607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4242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F6D08-AA4D-4E4A-BC5A-6638DFC699C5}" type="slidenum">
              <a:rPr lang="en-US" smtClean="0"/>
              <a:t>20</a:t>
            </a:fld>
            <a:endParaRPr lang="en-US" dirty="0"/>
          </a:p>
        </p:txBody>
      </p:sp>
    </p:spTree>
    <p:extLst>
      <p:ext uri="{BB962C8B-B14F-4D97-AF65-F5344CB8AC3E}">
        <p14:creationId xmlns:p14="http://schemas.microsoft.com/office/powerpoint/2010/main" val="3610961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8098"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7809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2919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F6D08-AA4D-4E4A-BC5A-6638DFC699C5}" type="slidenum">
              <a:rPr lang="en-US" smtClean="0"/>
              <a:t>22</a:t>
            </a:fld>
            <a:endParaRPr lang="en-US" dirty="0"/>
          </a:p>
        </p:txBody>
      </p:sp>
    </p:spTree>
    <p:extLst>
      <p:ext uri="{BB962C8B-B14F-4D97-AF65-F5344CB8AC3E}">
        <p14:creationId xmlns:p14="http://schemas.microsoft.com/office/powerpoint/2010/main" val="3123291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F6D08-AA4D-4E4A-BC5A-6638DFC699C5}" type="slidenum">
              <a:rPr lang="en-US" smtClean="0"/>
              <a:t>23</a:t>
            </a:fld>
            <a:endParaRPr lang="en-US" dirty="0"/>
          </a:p>
        </p:txBody>
      </p:sp>
    </p:spTree>
    <p:extLst>
      <p:ext uri="{BB962C8B-B14F-4D97-AF65-F5344CB8AC3E}">
        <p14:creationId xmlns:p14="http://schemas.microsoft.com/office/powerpoint/2010/main" val="3164622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257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F6D08-AA4D-4E4A-BC5A-6638DFC699C5}" type="slidenum">
              <a:rPr lang="en-US" smtClean="0"/>
              <a:t>25</a:t>
            </a:fld>
            <a:endParaRPr lang="en-US" dirty="0"/>
          </a:p>
        </p:txBody>
      </p:sp>
    </p:spTree>
    <p:extLst>
      <p:ext uri="{BB962C8B-B14F-4D97-AF65-F5344CB8AC3E}">
        <p14:creationId xmlns:p14="http://schemas.microsoft.com/office/powerpoint/2010/main" val="3439516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476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4050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003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507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1064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572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7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53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38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03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522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64F467E7-8802-4F99-8838-CC99ED3274B5}" type="slidenum">
              <a:rPr lang="en-US" smtClean="0"/>
              <a:t>‹#›</a:t>
            </a:fld>
            <a:endParaRPr lang="en-US" dirty="0"/>
          </a:p>
        </p:txBody>
      </p:sp>
    </p:spTree>
    <p:extLst>
      <p:ext uri="{BB962C8B-B14F-4D97-AF65-F5344CB8AC3E}">
        <p14:creationId xmlns:p14="http://schemas.microsoft.com/office/powerpoint/2010/main" val="23996741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918"/>
          <a:stretch/>
        </p:blipFill>
        <p:spPr>
          <a:xfrm>
            <a:off x="0" y="-52439"/>
            <a:ext cx="12192000" cy="1211539"/>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E25423"/>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D9531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D9531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Emerging and Zoonotic Infectious Diseases</a:t>
            </a:r>
          </a:p>
        </p:txBody>
      </p:sp>
      <p:sp>
        <p:nvSpPr>
          <p:cNvPr id="2" name="Slide Number Placeholder 1"/>
          <p:cNvSpPr>
            <a:spLocks noGrp="1"/>
          </p:cNvSpPr>
          <p:nvPr>
            <p:ph type="sldNum" sz="quarter" idx="11"/>
          </p:nvPr>
        </p:nvSpPr>
        <p:spPr/>
        <p:txBody>
          <a:bodyPr/>
          <a:lstStyle/>
          <a:p>
            <a:fld id="{4D05981A-27A7-48A1-BF44-682009F6B44C}" type="slidenum">
              <a:rPr lang="en-US" smtClean="0"/>
              <a:pPr/>
              <a:t>‹#›</a:t>
            </a:fld>
            <a:endParaRPr lang="en-US" dirty="0"/>
          </a:p>
        </p:txBody>
      </p:sp>
    </p:spTree>
    <p:extLst>
      <p:ext uri="{BB962C8B-B14F-4D97-AF65-F5344CB8AC3E}">
        <p14:creationId xmlns:p14="http://schemas.microsoft.com/office/powerpoint/2010/main" val="13454909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D9531E"/>
                </a:solidFill>
                <a:effectLst/>
                <a:latin typeface="Calibri" pitchFamily="34" charset="0"/>
              </a:defRPr>
            </a:lvl1pPr>
          </a:lstStyle>
          <a:p>
            <a:r>
              <a:rPr lang="en-US" dirty="0"/>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6692413"/>
            <a:ext cx="12192000" cy="165587"/>
          </a:xfrm>
          <a:prstGeom prst="rect">
            <a:avLst/>
          </a:prstGeom>
        </p:spPr>
      </p:pic>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chemeClr val="accent4">
                    <a:lumMod val="75000"/>
                  </a:schemeClr>
                </a:solidFill>
              </a:defRPr>
            </a:lvl1pPr>
            <a:lvl2pPr>
              <a:buClr>
                <a:srgbClr val="8D8B00"/>
              </a:buClr>
              <a:defRPr sz="2667">
                <a:solidFill>
                  <a:schemeClr val="accent4">
                    <a:lumMod val="75000"/>
                  </a:schemeClr>
                </a:solidFill>
              </a:defRPr>
            </a:lvl2pPr>
            <a:lvl3pPr>
              <a:buClr>
                <a:srgbClr val="006A71"/>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4D05981A-27A7-48A1-BF44-682009F6B44C}" type="slidenum">
              <a:rPr lang="en-US" smtClean="0"/>
              <a:pPr/>
              <a:t>‹#›</a:t>
            </a:fld>
            <a:endParaRPr lang="en-US" dirty="0"/>
          </a:p>
        </p:txBody>
      </p:sp>
    </p:spTree>
    <p:extLst>
      <p:ext uri="{BB962C8B-B14F-4D97-AF65-F5344CB8AC3E}">
        <p14:creationId xmlns:p14="http://schemas.microsoft.com/office/powerpoint/2010/main" val="105793200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E25423"/>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6991" b="-4866"/>
          <a:stretch/>
        </p:blipFill>
        <p:spPr>
          <a:xfrm>
            <a:off x="-1" y="6669114"/>
            <a:ext cx="12192001" cy="257577"/>
          </a:xfrm>
          <a:prstGeom prst="rect">
            <a:avLst/>
          </a:prstGeom>
        </p:spPr>
      </p:pic>
      <p:sp>
        <p:nvSpPr>
          <p:cNvPr id="4" name="Slide Number Placeholder 3"/>
          <p:cNvSpPr>
            <a:spLocks noGrp="1"/>
          </p:cNvSpPr>
          <p:nvPr>
            <p:ph type="sldNum" sz="quarter" idx="11"/>
          </p:nvPr>
        </p:nvSpPr>
        <p:spPr/>
        <p:txBody>
          <a:bodyPr/>
          <a:lstStyle/>
          <a:p>
            <a:fld id="{4D05981A-27A7-48A1-BF44-682009F6B44C}" type="slidenum">
              <a:rPr lang="en-US" smtClean="0"/>
              <a:pPr/>
              <a:t>‹#›</a:t>
            </a:fld>
            <a:endParaRPr lang="en-US" dirty="0"/>
          </a:p>
        </p:txBody>
      </p:sp>
    </p:spTree>
    <p:extLst>
      <p:ext uri="{BB962C8B-B14F-4D97-AF65-F5344CB8AC3E}">
        <p14:creationId xmlns:p14="http://schemas.microsoft.com/office/powerpoint/2010/main" val="201010765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484434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09933D5-9EB6-401A-9EB2-1FAE3CBC47C9}" type="slidenum">
              <a:rPr lang="en-US" smtClean="0"/>
              <a:t>‹#›</a:t>
            </a:fld>
            <a:endParaRPr lang="en-US"/>
          </a:p>
        </p:txBody>
      </p:sp>
    </p:spTree>
    <p:extLst>
      <p:ext uri="{BB962C8B-B14F-4D97-AF65-F5344CB8AC3E}">
        <p14:creationId xmlns:p14="http://schemas.microsoft.com/office/powerpoint/2010/main" val="11022698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384995"/>
          </a:xfrm>
          <a:prstGeom prst="rect">
            <a:avLst/>
          </a:prstGeom>
          <a:noFill/>
        </p:spPr>
        <p:txBody>
          <a:bodyPr wrap="square" rtlCol="0">
            <a:spAutoFit/>
          </a:bodyPr>
          <a:lstStyle/>
          <a:p>
            <a:pPr defTabSz="685783"/>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00082"/>
          </a:xfrm>
          <a:prstGeom prst="rect">
            <a:avLst/>
          </a:prstGeom>
          <a:noFill/>
        </p:spPr>
        <p:txBody>
          <a:bodyPr wrap="square" rtlCol="0">
            <a:spAutoFit/>
          </a:bodyPr>
          <a:lstStyle/>
          <a:p>
            <a:pPr algn="r" defTabSz="685783"/>
            <a:fld id="{546F342E-8484-4702-8326-3C4F0D187E4A}" type="slidenum">
              <a:rPr lang="en-US" sz="1350">
                <a:solidFill>
                  <a:srgbClr val="FFFFFF"/>
                </a:solidFill>
              </a:rPr>
              <a:pPr algn="r" defTabSz="685783"/>
              <a:t>‹#›</a:t>
            </a:fld>
            <a:endParaRPr lang="en-US" sz="1350" dirty="0">
              <a:solidFill>
                <a:srgbClr val="FFFFFF"/>
              </a:solidFill>
            </a:endParaRPr>
          </a:p>
        </p:txBody>
      </p:sp>
    </p:spTree>
    <p:extLst>
      <p:ext uri="{BB962C8B-B14F-4D97-AF65-F5344CB8AC3E}">
        <p14:creationId xmlns:p14="http://schemas.microsoft.com/office/powerpoint/2010/main" val="328183770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Edit Master text styles</a:t>
            </a:r>
          </a:p>
        </p:txBody>
      </p:sp>
      <p:sp>
        <p:nvSpPr>
          <p:cNvPr id="6" name="TextBox 5"/>
          <p:cNvSpPr txBox="1"/>
          <p:nvPr/>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2DC35040-4E83-4A79-B4F2-F9F76A8E6B4D}" type="slidenum">
              <a:rPr lang="en-US" smtClean="0"/>
              <a:t>‹#›</a:t>
            </a:fld>
            <a:endParaRPr lang="en-US"/>
          </a:p>
        </p:txBody>
      </p:sp>
    </p:spTree>
    <p:extLst>
      <p:ext uri="{BB962C8B-B14F-4D97-AF65-F5344CB8AC3E}">
        <p14:creationId xmlns:p14="http://schemas.microsoft.com/office/powerpoint/2010/main" val="12200676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
        <p:nvSpPr>
          <p:cNvPr id="3" name="Slide Number Placeholder 2"/>
          <p:cNvSpPr>
            <a:spLocks noGrp="1"/>
          </p:cNvSpPr>
          <p:nvPr>
            <p:ph type="sldNum" sz="quarter" idx="11"/>
          </p:nvPr>
        </p:nvSpPr>
        <p:spPr/>
        <p:txBody>
          <a:bodyPr/>
          <a:lstStyle/>
          <a:p>
            <a:fld id="{2DC35040-4E83-4A79-B4F2-F9F76A8E6B4D}" type="slidenum">
              <a:rPr lang="en-US" smtClean="0"/>
              <a:pPr/>
              <a:t>‹#›</a:t>
            </a:fld>
            <a:endParaRPr lang="en-US" dirty="0"/>
          </a:p>
        </p:txBody>
      </p:sp>
    </p:spTree>
    <p:extLst>
      <p:ext uri="{BB962C8B-B14F-4D97-AF65-F5344CB8AC3E}">
        <p14:creationId xmlns:p14="http://schemas.microsoft.com/office/powerpoint/2010/main" val="42409504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7114"/>
          <a:stretch/>
        </p:blipFill>
        <p:spPr>
          <a:xfrm>
            <a:off x="6791" y="6684936"/>
            <a:ext cx="12174261" cy="183397"/>
          </a:xfrm>
          <a:prstGeom prst="rect">
            <a:avLst/>
          </a:prstGeom>
        </p:spPr>
      </p:pic>
      <p:sp>
        <p:nvSpPr>
          <p:cNvPr id="4" name="Slide Number Placeholder 3"/>
          <p:cNvSpPr>
            <a:spLocks noGrp="1"/>
          </p:cNvSpPr>
          <p:nvPr>
            <p:ph type="sldNum" sz="quarter" idx="11"/>
          </p:nvPr>
        </p:nvSpPr>
        <p:spPr/>
        <p:txBody>
          <a:bodyPr/>
          <a:lstStyle/>
          <a:p>
            <a:fld id="{2DC35040-4E83-4A79-B4F2-F9F76A8E6B4D}" type="slidenum">
              <a:rPr lang="en-US" smtClean="0"/>
              <a:pPr/>
              <a:t>‹#›</a:t>
            </a:fld>
            <a:endParaRPr lang="en-US" dirty="0"/>
          </a:p>
        </p:txBody>
      </p:sp>
    </p:spTree>
    <p:extLst>
      <p:ext uri="{BB962C8B-B14F-4D97-AF65-F5344CB8AC3E}">
        <p14:creationId xmlns:p14="http://schemas.microsoft.com/office/powerpoint/2010/main" val="40315624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578482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64F467E7-8802-4F99-8838-CC99ED3274B5}" type="slidenum">
              <a:rPr lang="en-US" smtClean="0"/>
              <a:t>‹#›</a:t>
            </a:fld>
            <a:endParaRPr lang="en-US" dirty="0"/>
          </a:p>
        </p:txBody>
      </p:sp>
    </p:spTree>
    <p:extLst>
      <p:ext uri="{BB962C8B-B14F-4D97-AF65-F5344CB8AC3E}">
        <p14:creationId xmlns:p14="http://schemas.microsoft.com/office/powerpoint/2010/main" val="21294042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p:nvSpPr>
        <p:spPr>
          <a:xfrm>
            <a:off x="351714"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p:nvSpPr>
        <p:spPr>
          <a:xfrm>
            <a:off x="-472097" y="6365558"/>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331789040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CCCA7473-51CB-491C-9B2B-CAB91687A9DC}" type="slidenum">
              <a:rPr lang="en-US" smtClean="0"/>
              <a:t>‹#›</a:t>
            </a:fld>
            <a:endParaRPr lang="en-US"/>
          </a:p>
        </p:txBody>
      </p:sp>
    </p:spTree>
    <p:extLst>
      <p:ext uri="{BB962C8B-B14F-4D97-AF65-F5344CB8AC3E}">
        <p14:creationId xmlns:p14="http://schemas.microsoft.com/office/powerpoint/2010/main" val="20688879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999920"/>
            <a:ext cx="10972800" cy="4983288"/>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7" name="Title 1"/>
          <p:cNvSpPr>
            <a:spLocks noGrp="1"/>
          </p:cNvSpPr>
          <p:nvPr>
            <p:ph type="title"/>
          </p:nvPr>
        </p:nvSpPr>
        <p:spPr>
          <a:xfrm>
            <a:off x="609600" y="274639"/>
            <a:ext cx="10972800" cy="663883"/>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dirty="0"/>
          </a:p>
        </p:txBody>
      </p:sp>
      <p:sp>
        <p:nvSpPr>
          <p:cNvPr id="2" name="Slide Number Placeholder 1"/>
          <p:cNvSpPr>
            <a:spLocks noGrp="1"/>
          </p:cNvSpPr>
          <p:nvPr>
            <p:ph type="sldNum" sz="quarter" idx="11"/>
          </p:nvPr>
        </p:nvSpPr>
        <p:spPr/>
        <p:txBody>
          <a:bodyPr/>
          <a:lstStyle/>
          <a:p>
            <a:fld id="{CCCA7473-51CB-491C-9B2B-CAB91687A9DC}" type="slidenum">
              <a:rPr lang="en-US" smtClean="0"/>
              <a:pPr/>
              <a:t>‹#›</a:t>
            </a:fld>
            <a:endParaRPr lang="en-US" dirty="0"/>
          </a:p>
        </p:txBody>
      </p:sp>
    </p:spTree>
    <p:extLst>
      <p:ext uri="{BB962C8B-B14F-4D97-AF65-F5344CB8AC3E}">
        <p14:creationId xmlns:p14="http://schemas.microsoft.com/office/powerpoint/2010/main" val="256958420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3448612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3443713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21697619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5500643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415147502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4" name="Slide Number Placeholder 3"/>
          <p:cNvSpPr>
            <a:spLocks noGrp="1"/>
          </p:cNvSpPr>
          <p:nvPr>
            <p:ph type="sldNum" sz="quarter" idx="12"/>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420779590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4" name="Slide Number Placeholder 3"/>
          <p:cNvSpPr>
            <a:spLocks noGrp="1"/>
          </p:cNvSpPr>
          <p:nvPr>
            <p:ph type="sldNum" sz="quarter" idx="12"/>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148747481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2" name="Slide Number Placeholder 1"/>
          <p:cNvSpPr>
            <a:spLocks noGrp="1"/>
          </p:cNvSpPr>
          <p:nvPr>
            <p:ph type="sldNum" sz="quarter" idx="11"/>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349959189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844800" y="6019800"/>
            <a:ext cx="8737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4" name="Slide Number Placeholder 3"/>
          <p:cNvSpPr>
            <a:spLocks noGrp="1"/>
          </p:cNvSpPr>
          <p:nvPr>
            <p:ph type="sldNum" sz="quarter" idx="12"/>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10245493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284" y="1271017"/>
            <a:ext cx="103632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912284" y="2743200"/>
            <a:ext cx="103632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5" name="Slide Number Placeholder 4"/>
          <p:cNvSpPr>
            <a:spLocks noGrp="1"/>
          </p:cNvSpPr>
          <p:nvPr>
            <p:ph type="sldNum" sz="quarter" idx="10"/>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97315647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a:p>
            <a:pPr lvl="1"/>
            <a:endParaRPr lang="en-US" dirty="0"/>
          </a:p>
          <a:p>
            <a:pPr lvl="2"/>
            <a:endParaRPr lang="en-US" dirty="0"/>
          </a:p>
        </p:txBody>
      </p:sp>
      <p:sp>
        <p:nvSpPr>
          <p:cNvPr id="4" name="Text Placeholder 3"/>
          <p:cNvSpPr>
            <a:spLocks noGrp="1"/>
          </p:cNvSpPr>
          <p:nvPr>
            <p:ph type="body" sz="half" idx="2"/>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Text Placeholder 5"/>
          <p:cNvSpPr>
            <a:spLocks noGrp="1"/>
          </p:cNvSpPr>
          <p:nvPr>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5" name="Slide Number Placeholder 4"/>
          <p:cNvSpPr>
            <a:spLocks noGrp="1"/>
          </p:cNvSpPr>
          <p:nvPr>
            <p:ph type="sldNum" sz="quarter" idx="12"/>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192244324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Slide Number Placeholder 5"/>
          <p:cNvSpPr>
            <a:spLocks noGrp="1"/>
          </p:cNvSpPr>
          <p:nvPr>
            <p:ph type="sldNum" sz="quarter" idx="10"/>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272935640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1981200"/>
            <a:ext cx="85344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40253805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18B29558-7DDD-4F1E-80D9-A4A033FEF36C}" type="slidenum">
              <a:rPr lang="en-US" smtClean="0"/>
              <a:t>‹#›</a:t>
            </a:fld>
            <a:endParaRPr lang="en-US" dirty="0"/>
          </a:p>
        </p:txBody>
      </p:sp>
    </p:spTree>
    <p:extLst>
      <p:ext uri="{BB962C8B-B14F-4D97-AF65-F5344CB8AC3E}">
        <p14:creationId xmlns:p14="http://schemas.microsoft.com/office/powerpoint/2010/main" val="309065257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2"/>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26526E55-0A73-427B-9F5E-CB966F7622CA}" type="slidenum">
              <a:rPr lang="en-US" smtClean="0"/>
              <a:t>‹#›</a:t>
            </a:fld>
            <a:endParaRPr lang="en-US"/>
          </a:p>
        </p:txBody>
      </p:sp>
    </p:spTree>
    <p:extLst>
      <p:ext uri="{BB962C8B-B14F-4D97-AF65-F5344CB8AC3E}">
        <p14:creationId xmlns:p14="http://schemas.microsoft.com/office/powerpoint/2010/main" val="378954605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09"/>
            <a:ext cx="12198571" cy="1178193"/>
          </a:xfrm>
          <a:prstGeom prst="rect">
            <a:avLst/>
          </a:prstGeom>
        </p:spPr>
      </p:pic>
      <p:sp>
        <p:nvSpPr>
          <p:cNvPr id="3" name="TextBox 2"/>
          <p:cNvSpPr txBox="1"/>
          <p:nvPr userDrawn="1"/>
        </p:nvSpPr>
        <p:spPr>
          <a:xfrm>
            <a:off x="351715" y="3662434"/>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650296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C08265E0-B425-43B0-BCF0-65A9FF377C42}" type="slidenum">
              <a:rPr lang="en-US" smtClean="0"/>
              <a:t>‹#›</a:t>
            </a:fld>
            <a:endParaRPr lang="en-US"/>
          </a:p>
        </p:txBody>
      </p:sp>
    </p:spTree>
    <p:extLst>
      <p:ext uri="{BB962C8B-B14F-4D97-AF65-F5344CB8AC3E}">
        <p14:creationId xmlns:p14="http://schemas.microsoft.com/office/powerpoint/2010/main" val="28190435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41805608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C08265E0-B425-43B0-BCF0-65A9FF377C42}" type="slidenum">
              <a:rPr lang="en-US" smtClean="0"/>
              <a:pPr/>
              <a:t>‹#›</a:t>
            </a:fld>
            <a:endParaRPr lang="en-US" dirty="0"/>
          </a:p>
        </p:txBody>
      </p:sp>
    </p:spTree>
    <p:extLst>
      <p:ext uri="{BB962C8B-B14F-4D97-AF65-F5344CB8AC3E}">
        <p14:creationId xmlns:p14="http://schemas.microsoft.com/office/powerpoint/2010/main" val="109739892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18B29558-7DDD-4F1E-80D9-A4A033FEF36C}" type="slidenum">
              <a:rPr lang="en-US" smtClean="0"/>
              <a:pPr/>
              <a:t>‹#›</a:t>
            </a:fld>
            <a:endParaRPr lang="en-US" dirty="0"/>
          </a:p>
        </p:txBody>
      </p:sp>
    </p:spTree>
    <p:extLst>
      <p:ext uri="{BB962C8B-B14F-4D97-AF65-F5344CB8AC3E}">
        <p14:creationId xmlns:p14="http://schemas.microsoft.com/office/powerpoint/2010/main" val="306298645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F4F7446E-ADCB-4FB9-97A8-1BC9F1BB1B1A}" type="slidenum">
              <a:rPr lang="en-US" smtClean="0"/>
              <a:t>‹#›</a:t>
            </a:fld>
            <a:endParaRPr lang="en-US"/>
          </a:p>
        </p:txBody>
      </p:sp>
    </p:spTree>
    <p:extLst>
      <p:ext uri="{BB962C8B-B14F-4D97-AF65-F5344CB8AC3E}">
        <p14:creationId xmlns:p14="http://schemas.microsoft.com/office/powerpoint/2010/main" val="142487204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p>
            <a:fld id="{F4F7446E-ADCB-4FB9-97A8-1BC9F1BB1B1A}" type="slidenum">
              <a:rPr lang="en-US" smtClean="0"/>
              <a:t>‹#›</a:t>
            </a:fld>
            <a:endParaRPr lang="en-US"/>
          </a:p>
        </p:txBody>
      </p:sp>
    </p:spTree>
    <p:extLst>
      <p:ext uri="{BB962C8B-B14F-4D97-AF65-F5344CB8AC3E}">
        <p14:creationId xmlns:p14="http://schemas.microsoft.com/office/powerpoint/2010/main" val="347587422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F4F7446E-ADCB-4FB9-97A8-1BC9F1BB1B1A}" type="slidenum">
              <a:rPr lang="en-US" smtClean="0"/>
              <a:t>‹#›</a:t>
            </a:fld>
            <a:endParaRPr lang="en-US"/>
          </a:p>
        </p:txBody>
      </p:sp>
    </p:spTree>
    <p:extLst>
      <p:ext uri="{BB962C8B-B14F-4D97-AF65-F5344CB8AC3E}">
        <p14:creationId xmlns:p14="http://schemas.microsoft.com/office/powerpoint/2010/main" val="389267394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7858426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9147291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5DAB"/>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5DAB"/>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04583"/>
            <a:ext cx="9204101" cy="461665"/>
          </a:xfrm>
          <a:prstGeom prst="rect">
            <a:avLst/>
          </a:prstGeom>
          <a:noFill/>
        </p:spPr>
        <p:txBody>
          <a:bodyPr wrap="square" rtlCol="0">
            <a:spAutoFit/>
          </a:bodyPr>
          <a:lstStyle/>
          <a:p>
            <a:r>
              <a:rPr lang="en-US" sz="2400" b="1" dirty="0">
                <a:solidFill>
                  <a:srgbClr val="1D1D1D"/>
                </a:solidFill>
                <a:latin typeface="Calibri" panose="020F0502020204030204" pitchFamily="34" charset="0"/>
              </a:rPr>
              <a:t>National Center for Emerging and Zoonotic Infectious Diseases</a:t>
            </a:r>
          </a:p>
        </p:txBody>
      </p:sp>
      <p:sp>
        <p:nvSpPr>
          <p:cNvPr id="2" name="Slide Number Placeholder 1"/>
          <p:cNvSpPr>
            <a:spLocks noGrp="1"/>
          </p:cNvSpPr>
          <p:nvPr>
            <p:ph type="sldNum" sz="quarter" idx="11"/>
          </p:nvPr>
        </p:nvSpPr>
        <p:spPr>
          <a:xfrm>
            <a:off x="8610600" y="6356350"/>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3410EFE9-9628-4548-83F2-C2634EEB1A4C}" type="slidenum">
              <a:rPr lang="en-US" smtClean="0"/>
              <a:pPr/>
              <a:t>‹#›</a:t>
            </a:fld>
            <a:endParaRPr lang="en-US" dirty="0"/>
          </a:p>
        </p:txBody>
      </p:sp>
    </p:spTree>
    <p:extLst>
      <p:ext uri="{BB962C8B-B14F-4D97-AF65-F5344CB8AC3E}">
        <p14:creationId xmlns:p14="http://schemas.microsoft.com/office/powerpoint/2010/main" val="395635987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rgbClr val="005DAB"/>
                </a:solidFill>
              </a:defRPr>
            </a:lvl1pPr>
            <a:lvl2pPr>
              <a:buClr>
                <a:srgbClr val="8D8B00"/>
              </a:buClr>
              <a:defRPr sz="2667">
                <a:solidFill>
                  <a:srgbClr val="005DAB"/>
                </a:solidFill>
              </a:defRPr>
            </a:lvl2pPr>
            <a:lvl3pPr>
              <a:buClr>
                <a:srgbClr val="006A71"/>
              </a:buClr>
              <a:defRPr sz="2667">
                <a:solidFill>
                  <a:srgbClr val="005DAB"/>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4" name="Slide Number Placeholder 3"/>
          <p:cNvSpPr>
            <a:spLocks noGrp="1"/>
          </p:cNvSpPr>
          <p:nvPr>
            <p:ph type="sldNum" sz="quarter" idx="11"/>
          </p:nvPr>
        </p:nvSpPr>
        <p:spPr>
          <a:xfrm>
            <a:off x="8610600" y="6356350"/>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3410EFE9-9628-4548-83F2-C2634EEB1A4C}" type="slidenum">
              <a:rPr lang="en-US" smtClean="0"/>
              <a:pPr/>
              <a:t>‹#›</a:t>
            </a:fld>
            <a:endParaRPr lang="en-US" dirty="0"/>
          </a:p>
        </p:txBody>
      </p:sp>
    </p:spTree>
    <p:extLst>
      <p:ext uri="{BB962C8B-B14F-4D97-AF65-F5344CB8AC3E}">
        <p14:creationId xmlns:p14="http://schemas.microsoft.com/office/powerpoint/2010/main" val="339011667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4" name="Slide Number Placeholder 3"/>
          <p:cNvSpPr>
            <a:spLocks noGrp="1"/>
          </p:cNvSpPr>
          <p:nvPr>
            <p:ph type="sldNum" sz="quarter" idx="11"/>
          </p:nvPr>
        </p:nvSpPr>
        <p:spPr>
          <a:xfrm>
            <a:off x="8610600" y="6356350"/>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3410EFE9-9628-4548-83F2-C2634EEB1A4C}" type="slidenum">
              <a:rPr lang="en-US" smtClean="0"/>
              <a:pPr/>
              <a:t>‹#›</a:t>
            </a:fld>
            <a:endParaRPr lang="en-US" dirty="0"/>
          </a:p>
        </p:txBody>
      </p:sp>
    </p:spTree>
    <p:extLst>
      <p:ext uri="{BB962C8B-B14F-4D97-AF65-F5344CB8AC3E}">
        <p14:creationId xmlns:p14="http://schemas.microsoft.com/office/powerpoint/2010/main" val="23953357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000000"/>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000000"/>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4769578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79789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35409150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67898289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0906207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451867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01951539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5DAB"/>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5DAB"/>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04583"/>
            <a:ext cx="9204101" cy="461665"/>
          </a:xfrm>
          <a:prstGeom prst="rect">
            <a:avLst/>
          </a:prstGeom>
          <a:noFill/>
        </p:spPr>
        <p:txBody>
          <a:bodyPr wrap="square" rtlCol="0">
            <a:spAutoFit/>
          </a:bodyPr>
          <a:lstStyle/>
          <a:p>
            <a:r>
              <a:rPr lang="en-US" sz="2400" b="1" dirty="0">
                <a:solidFill>
                  <a:srgbClr val="1D1D1D"/>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403975523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rgbClr val="005DAB"/>
                </a:solidFill>
              </a:defRPr>
            </a:lvl1pPr>
            <a:lvl2pPr>
              <a:buClr>
                <a:srgbClr val="8D8B00"/>
              </a:buClr>
              <a:defRPr sz="2667">
                <a:solidFill>
                  <a:srgbClr val="005DAB"/>
                </a:solidFill>
              </a:defRPr>
            </a:lvl2pPr>
            <a:lvl3pPr>
              <a:buClr>
                <a:srgbClr val="006A71"/>
              </a:buClr>
              <a:defRPr sz="2667">
                <a:solidFill>
                  <a:srgbClr val="005DAB"/>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9810981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54715488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000000"/>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000000"/>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0220601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5DAB"/>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5DAB"/>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04583"/>
            <a:ext cx="9204101" cy="461665"/>
          </a:xfrm>
          <a:prstGeom prst="rect">
            <a:avLst/>
          </a:prstGeom>
          <a:noFill/>
        </p:spPr>
        <p:txBody>
          <a:bodyPr wrap="square" rtlCol="0">
            <a:spAutoFit/>
          </a:bodyPr>
          <a:lstStyle/>
          <a:p>
            <a:r>
              <a:rPr lang="en-US" sz="2400" b="1" dirty="0">
                <a:solidFill>
                  <a:srgbClr val="1D1D1D"/>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08242545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rgbClr val="005DAB"/>
                </a:solidFill>
              </a:defRPr>
            </a:lvl1pPr>
            <a:lvl2pPr>
              <a:buClr>
                <a:srgbClr val="8D8B00"/>
              </a:buClr>
              <a:defRPr sz="2667">
                <a:solidFill>
                  <a:srgbClr val="005DAB"/>
                </a:solidFill>
              </a:defRPr>
            </a:lvl2pPr>
            <a:lvl3pPr>
              <a:buClr>
                <a:srgbClr val="006A71"/>
              </a:buClr>
              <a:defRPr sz="2667">
                <a:solidFill>
                  <a:srgbClr val="005DAB"/>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4183251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4"/>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48269098-D84A-429D-9D7D-956902E30082}" type="slidenum">
              <a:rPr lang="en-US" smtClean="0"/>
              <a:pPr/>
              <a:t>‹#›</a:t>
            </a:fld>
            <a:endParaRPr lang="en-US" dirty="0"/>
          </a:p>
        </p:txBody>
      </p:sp>
    </p:spTree>
    <p:extLst>
      <p:ext uri="{BB962C8B-B14F-4D97-AF65-F5344CB8AC3E}">
        <p14:creationId xmlns:p14="http://schemas.microsoft.com/office/powerpoint/2010/main" val="1348696148"/>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79508103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000000"/>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000000"/>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4981632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5094167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3">
            <a:extLst>
              <a:ext uri="{FF2B5EF4-FFF2-40B4-BE49-F238E27FC236}">
                <a16:creationId xmlns:a16="http://schemas.microsoft.com/office/drawing/2014/main" id="{AA23863B-A48E-4BB9-91EF-0B2AFEE62093}"/>
              </a:ext>
            </a:extLst>
          </p:cNvPr>
          <p:cNvSpPr>
            <a:spLocks noGrp="1"/>
          </p:cNvSpPr>
          <p:nvPr>
            <p:ph type="sldNum" sz="quarter" idx="11"/>
          </p:nvPr>
        </p:nvSpPr>
        <p:spPr>
          <a:xfrm>
            <a:off x="8965707" y="6200542"/>
            <a:ext cx="2743200" cy="382819"/>
          </a:xfrm>
          <a:prstGeom prst="rect">
            <a:avLst/>
          </a:prstGeom>
        </p:spPr>
        <p:txBody>
          <a:bodyPr/>
          <a:lstStyle>
            <a:lvl1pPr algn="r">
              <a:defRPr b="1">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60164443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7064999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84151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7218715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52773326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Rectangle 3">
            <a:extLst>
              <a:ext uri="{FF2B5EF4-FFF2-40B4-BE49-F238E27FC236}">
                <a16:creationId xmlns:a16="http://schemas.microsoft.com/office/drawing/2014/main" id="{1FC1F237-150D-4B8D-8F45-00CD65E8D9BC}"/>
              </a:ext>
            </a:extLst>
          </p:cNvPr>
          <p:cNvSpPr/>
          <p:nvPr userDrawn="1"/>
        </p:nvSpPr>
        <p:spPr>
          <a:xfrm>
            <a:off x="10953218" y="6158310"/>
            <a:ext cx="457176" cy="369332"/>
          </a:xfrm>
          <a:prstGeom prst="rect">
            <a:avLst/>
          </a:prstGeom>
        </p:spPr>
        <p:txBody>
          <a:bodyPr wrap="none">
            <a:spAutoFit/>
          </a:bodyPr>
          <a:lstStyle/>
          <a:p>
            <a:fld id="{FDBFEB8F-90D2-46B9-BD99-A4F114DC9231}" type="slidenum">
              <a:rPr lang="en-US" sz="1800" smtClean="0"/>
              <a:pPr/>
              <a:t>‹#›</a:t>
            </a:fld>
            <a:endParaRPr lang="en-US" dirty="0"/>
          </a:p>
        </p:txBody>
      </p:sp>
    </p:spTree>
    <p:extLst>
      <p:ext uri="{BB962C8B-B14F-4D97-AF65-F5344CB8AC3E}">
        <p14:creationId xmlns:p14="http://schemas.microsoft.com/office/powerpoint/2010/main" val="256845881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32943682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2"/>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48269098-D84A-429D-9D7D-956902E30082}" type="slidenum">
              <a:rPr lang="en-US" smtClean="0"/>
              <a:pPr/>
              <a:t>‹#›</a:t>
            </a:fld>
            <a:endParaRPr lang="en-US" dirty="0"/>
          </a:p>
        </p:txBody>
      </p:sp>
    </p:spTree>
    <p:extLst>
      <p:ext uri="{BB962C8B-B14F-4D97-AF65-F5344CB8AC3E}">
        <p14:creationId xmlns:p14="http://schemas.microsoft.com/office/powerpoint/2010/main" val="33949092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740403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26722855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rgbClr val="FFFFFF">
                    <a:lumMod val="95000"/>
                  </a:srgb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92321922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22793859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419358868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2045434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55649168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4" name="Picture 3"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068571"/>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8B9B92"/>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8B9B9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64159"/>
            <a:ext cx="9204101" cy="461665"/>
          </a:xfrm>
          <a:prstGeom prst="rect">
            <a:avLst/>
          </a:prstGeom>
          <a:noFill/>
        </p:spPr>
        <p:txBody>
          <a:bodyPr wrap="square" rtlCol="0">
            <a:spAutoFit/>
          </a:bodyPr>
          <a:lstStyle/>
          <a:p>
            <a:r>
              <a:rPr lang="en-US" sz="2400" b="1" dirty="0">
                <a:solidFill>
                  <a:schemeClr val="tx2"/>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20214598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dirty="0"/>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accent4">
                    <a:lumMod val="75000"/>
                  </a:schemeClr>
                </a:solidFill>
              </a:defRPr>
            </a:lvl1pPr>
            <a:lvl2pPr>
              <a:buClr>
                <a:srgbClr val="B2A97E"/>
              </a:buClr>
              <a:defRPr sz="2133">
                <a:solidFill>
                  <a:schemeClr val="accent4">
                    <a:lumMod val="75000"/>
                  </a:schemeClr>
                </a:solidFill>
              </a:defRPr>
            </a:lvl2pPr>
            <a:lvl3pPr>
              <a:buClr>
                <a:srgbClr val="594F40"/>
              </a:buClr>
              <a:defRPr sz="2133">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
        <p:nvSpPr>
          <p:cNvPr id="5" name="Slide Number Placeholder 5">
            <a:extLst>
              <a:ext uri="{FF2B5EF4-FFF2-40B4-BE49-F238E27FC236}">
                <a16:creationId xmlns:a16="http://schemas.microsoft.com/office/drawing/2014/main" id="{1FA8C351-B0F6-43DC-AF65-CD7492F9D649}"/>
              </a:ext>
            </a:extLst>
          </p:cNvPr>
          <p:cNvSpPr>
            <a:spLocks noGrp="1"/>
          </p:cNvSpPr>
          <p:nvPr>
            <p:ph type="sldNum" sz="quarter" idx="12"/>
          </p:nvPr>
        </p:nvSpPr>
        <p:spPr>
          <a:xfrm>
            <a:off x="11430000" y="6218236"/>
            <a:ext cx="762000" cy="365125"/>
          </a:xfrm>
          <a:prstGeom prst="rect">
            <a:avLst/>
          </a:prstGeom>
        </p:spPr>
        <p:txBody>
          <a:bodyPr/>
          <a:lstStyle>
            <a:lvl1pPr>
              <a:defRPr sz="2133">
                <a:solidFill>
                  <a:srgbClr val="6D7770"/>
                </a:solidFill>
                <a:latin typeface="Calibri" panose="020F0502020204030204" pitchFamily="34" charset="0"/>
                <a:cs typeface="Calibri" panose="020F0502020204030204" pitchFamily="34" charset="0"/>
              </a:defRPr>
            </a:lvl1pPr>
          </a:lstStyle>
          <a:p>
            <a:fld id="{76FCC7C2-0D91-4CEA-BCAA-8A2F96B8B637}" type="slidenum">
              <a:rPr lang="en-US" smtClean="0"/>
              <a:pPr/>
              <a:t>‹#›</a:t>
            </a:fld>
            <a:endParaRPr lang="en-US" dirty="0"/>
          </a:p>
        </p:txBody>
      </p:sp>
    </p:spTree>
    <p:extLst>
      <p:ext uri="{BB962C8B-B14F-4D97-AF65-F5344CB8AC3E}">
        <p14:creationId xmlns:p14="http://schemas.microsoft.com/office/powerpoint/2010/main" val="240660509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
        <p:nvSpPr>
          <p:cNvPr id="7" name="Slide Number Placeholder 5">
            <a:extLst>
              <a:ext uri="{FF2B5EF4-FFF2-40B4-BE49-F238E27FC236}">
                <a16:creationId xmlns:a16="http://schemas.microsoft.com/office/drawing/2014/main" id="{157DAD9C-12CD-45CD-87FB-9703A54BF1D0}"/>
              </a:ext>
            </a:extLst>
          </p:cNvPr>
          <p:cNvSpPr>
            <a:spLocks noGrp="1"/>
          </p:cNvSpPr>
          <p:nvPr>
            <p:ph type="sldNum" sz="quarter" idx="12"/>
          </p:nvPr>
        </p:nvSpPr>
        <p:spPr>
          <a:xfrm>
            <a:off x="11430000" y="6218236"/>
            <a:ext cx="762000" cy="365125"/>
          </a:xfrm>
          <a:prstGeom prst="rect">
            <a:avLst/>
          </a:prstGeom>
        </p:spPr>
        <p:txBody>
          <a:bodyPr/>
          <a:lstStyle>
            <a:lvl1pPr>
              <a:defRPr sz="2133">
                <a:solidFill>
                  <a:srgbClr val="6D7770"/>
                </a:solidFill>
                <a:latin typeface="Calibri" panose="020F0502020204030204" pitchFamily="34" charset="0"/>
                <a:cs typeface="Calibri" panose="020F0502020204030204" pitchFamily="34" charset="0"/>
              </a:defRPr>
            </a:lvl1pPr>
          </a:lstStyle>
          <a:p>
            <a:fld id="{76FCC7C2-0D91-4CEA-BCAA-8A2F96B8B637}" type="slidenum">
              <a:rPr lang="en-US" smtClean="0"/>
              <a:pPr/>
              <a:t>‹#›</a:t>
            </a:fld>
            <a:endParaRPr lang="en-US" dirty="0"/>
          </a:p>
        </p:txBody>
      </p:sp>
    </p:spTree>
    <p:extLst>
      <p:ext uri="{BB962C8B-B14F-4D97-AF65-F5344CB8AC3E}">
        <p14:creationId xmlns:p14="http://schemas.microsoft.com/office/powerpoint/2010/main" val="33333385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09"/>
            <a:ext cx="12198571" cy="1178193"/>
          </a:xfrm>
          <a:prstGeom prst="rect">
            <a:avLst/>
          </a:prstGeom>
        </p:spPr>
      </p:pic>
      <p:sp>
        <p:nvSpPr>
          <p:cNvPr id="3" name="TextBox 2"/>
          <p:cNvSpPr txBox="1"/>
          <p:nvPr userDrawn="1"/>
        </p:nvSpPr>
        <p:spPr>
          <a:xfrm>
            <a:off x="351715" y="3662434"/>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3386826942"/>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5191128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7602408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891" indent="-342891">
              <a:buClr>
                <a:schemeClr val="accent1"/>
              </a:buClr>
              <a:buSzPct val="70000"/>
              <a:buFont typeface="Wingdings" pitchFamily="2" charset="2"/>
              <a:buChar char="§"/>
              <a:defRPr sz="2400" b="1" baseline="0">
                <a:solidFill>
                  <a:schemeClr val="bg2"/>
                </a:solidFill>
                <a:latin typeface="Calibri" pitchFamily="34" charset="0"/>
              </a:defRPr>
            </a:lvl1pPr>
            <a:lvl2pPr marL="742932" indent="-285744">
              <a:buClr>
                <a:schemeClr val="tx1"/>
              </a:buClr>
              <a:buSzPct val="100000"/>
              <a:buFont typeface="Arial" pitchFamily="34" charset="0"/>
              <a:buChar char="•"/>
              <a:defRPr sz="2000">
                <a:solidFill>
                  <a:schemeClr val="bg2"/>
                </a:solidFill>
              </a:defRPr>
            </a:lvl2pPr>
            <a:lvl3pPr marL="1142971" indent="-228594">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5" name="Slide Number Placeholder 5"/>
          <p:cNvSpPr>
            <a:spLocks noGrp="1"/>
          </p:cNvSpPr>
          <p:nvPr>
            <p:ph type="sldNum" sz="quarter" idx="12"/>
          </p:nvPr>
        </p:nvSpPr>
        <p:spPr>
          <a:xfrm>
            <a:off x="11294533" y="6483352"/>
            <a:ext cx="762000" cy="365125"/>
          </a:xfrm>
          <a:prstGeom prst="rect">
            <a:avLst/>
          </a:prstGeom>
        </p:spPr>
        <p:txBody>
          <a:bodyPr/>
          <a:lstStyle/>
          <a:p>
            <a:fld id="{76FCC7C2-0D91-4CEA-BCAA-8A2F96B8B637}" type="slidenum">
              <a:rPr lang="en-US" smtClean="0"/>
              <a:t>‹#›</a:t>
            </a:fld>
            <a:endParaRPr lang="en-US" dirty="0"/>
          </a:p>
        </p:txBody>
      </p:sp>
    </p:spTree>
    <p:extLst>
      <p:ext uri="{BB962C8B-B14F-4D97-AF65-F5344CB8AC3E}">
        <p14:creationId xmlns:p14="http://schemas.microsoft.com/office/powerpoint/2010/main" val="2773205719"/>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097935805"/>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98381922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442227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140462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2732922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7.png"/><Relationship Id="rId5" Type="http://schemas.openxmlformats.org/officeDocument/2006/relationships/slideLayout" Target="../slideLayouts/slideLayout35.xml"/><Relationship Id="rId10" Type="http://schemas.openxmlformats.org/officeDocument/2006/relationships/theme" Target="../theme/theme1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3.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14.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15.xml"/><Relationship Id="rId4" Type="http://schemas.openxmlformats.org/officeDocument/2006/relationships/slideLayout" Target="../slideLayouts/slideLayout5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6.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theme" Target="../theme/theme17.xml"/><Relationship Id="rId4" Type="http://schemas.openxmlformats.org/officeDocument/2006/relationships/slideLayout" Target="../slideLayouts/slideLayout6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theme" Target="../theme/theme18.xml"/><Relationship Id="rId4" Type="http://schemas.openxmlformats.org/officeDocument/2006/relationships/slideLayout" Target="../slideLayouts/slideLayout7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19.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20.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theme" Target="../theme/theme21.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89.xml"/><Relationship Id="rId7" Type="http://schemas.openxmlformats.org/officeDocument/2006/relationships/theme" Target="../theme/theme22.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theme" Target="../theme/theme23.xml"/><Relationship Id="rId5" Type="http://schemas.openxmlformats.org/officeDocument/2006/relationships/slideLayout" Target="../slideLayouts/slideLayout97.xml"/><Relationship Id="rId4" Type="http://schemas.openxmlformats.org/officeDocument/2006/relationships/slideLayout" Target="../slideLayouts/slideLayout96.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5.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7.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defRPr>
            </a:lvl1pPr>
          </a:lstStyle>
          <a:p>
            <a:fld id="{64F467E7-8802-4F99-8838-CC99ED3274B5}" type="slidenum">
              <a:rPr lang="en-US" smtClean="0"/>
              <a:pPr/>
              <a:t>‹#›</a:t>
            </a:fld>
            <a:endParaRPr lang="en-US" dirty="0"/>
          </a:p>
        </p:txBody>
      </p:sp>
    </p:spTree>
    <p:extLst>
      <p:ext uri="{BB962C8B-B14F-4D97-AF65-F5344CB8AC3E}">
        <p14:creationId xmlns:p14="http://schemas.microsoft.com/office/powerpoint/2010/main" val="207300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136129365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26526E55-0A73-427B-9F5E-CB966F7622CA}" type="slidenum">
              <a:rPr lang="en-US" smtClean="0"/>
              <a:pPr/>
              <a:t>‹#›</a:t>
            </a:fld>
            <a:endParaRPr lang="en-US" dirty="0"/>
          </a:p>
        </p:txBody>
      </p:sp>
    </p:spTree>
    <p:extLst>
      <p:ext uri="{BB962C8B-B14F-4D97-AF65-F5344CB8AC3E}">
        <p14:creationId xmlns:p14="http://schemas.microsoft.com/office/powerpoint/2010/main" val="2179307978"/>
      </p:ext>
    </p:extLst>
  </p:cSld>
  <p:clrMap bg1="lt1" tx1="dk1" bg2="lt2" tx2="dk2" accent1="accent1" accent2="accent2" accent3="accent3" accent4="accent4" accent5="accent5" accent6="accent6" hlink="hlink" folHlink="folHlink"/>
  <p:sldLayoutIdLst>
    <p:sldLayoutId id="2147483894" r:id="rId1"/>
    <p:sldLayoutId id="2147483895" r:id="rId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C08265E0-B425-43B0-BCF0-65A9FF377C42}" type="slidenum">
              <a:rPr lang="en-US" smtClean="0"/>
              <a:pPr/>
              <a:t>‹#›</a:t>
            </a:fld>
            <a:endParaRPr lang="en-US" dirty="0"/>
          </a:p>
        </p:txBody>
      </p:sp>
    </p:spTree>
    <p:extLst>
      <p:ext uri="{BB962C8B-B14F-4D97-AF65-F5344CB8AC3E}">
        <p14:creationId xmlns:p14="http://schemas.microsoft.com/office/powerpoint/2010/main" val="265150212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F4F7446E-ADCB-4FB9-97A8-1BC9F1BB1B1A}" type="slidenum">
              <a:rPr lang="en-US" smtClean="0"/>
              <a:pPr/>
              <a:t>‹#›</a:t>
            </a:fld>
            <a:endParaRPr lang="en-US" dirty="0"/>
          </a:p>
        </p:txBody>
      </p:sp>
    </p:spTree>
    <p:extLst>
      <p:ext uri="{BB962C8B-B14F-4D97-AF65-F5344CB8AC3E}">
        <p14:creationId xmlns:p14="http://schemas.microsoft.com/office/powerpoint/2010/main" val="2174336974"/>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EE79D01D-6ADF-4B71-BE8F-16BD2087370A}" type="slidenum">
              <a:rPr lang="en-US" smtClean="0"/>
              <a:pPr/>
              <a:t>‹#›</a:t>
            </a:fld>
            <a:endParaRPr lang="en-US" dirty="0"/>
          </a:p>
        </p:txBody>
      </p:sp>
    </p:spTree>
    <p:extLst>
      <p:ext uri="{BB962C8B-B14F-4D97-AF65-F5344CB8AC3E}">
        <p14:creationId xmlns:p14="http://schemas.microsoft.com/office/powerpoint/2010/main" val="755188403"/>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5DAB"/>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5727041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
        <p:nvSpPr>
          <p:cNvPr id="5"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DF594-BEC0-4FBD-89A5-D5C62554571E}" type="slidenum">
              <a:rPr lang="en-US" smtClean="0"/>
              <a:t>‹#›</a:t>
            </a:fld>
            <a:endParaRPr lang="en-US" dirty="0"/>
          </a:p>
        </p:txBody>
      </p:sp>
    </p:spTree>
    <p:extLst>
      <p:ext uri="{BB962C8B-B14F-4D97-AF65-F5344CB8AC3E}">
        <p14:creationId xmlns:p14="http://schemas.microsoft.com/office/powerpoint/2010/main" val="305649041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5DAB"/>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88412352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5DAB"/>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78043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18B29558-7DDD-4F1E-80D9-A4A033FEF36C}" type="slidenum">
              <a:rPr lang="en-US" smtClean="0"/>
              <a:pPr/>
              <a:t>‹#›</a:t>
            </a:fld>
            <a:endParaRPr lang="en-US" dirty="0"/>
          </a:p>
        </p:txBody>
      </p:sp>
    </p:spTree>
    <p:extLst>
      <p:ext uri="{BB962C8B-B14F-4D97-AF65-F5344CB8AC3E}">
        <p14:creationId xmlns:p14="http://schemas.microsoft.com/office/powerpoint/2010/main" val="91943901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943222270"/>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419833052"/>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880971641"/>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363033790"/>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F2013B0E-9AFD-4D53-B222-B447233D0538}" type="slidenum">
              <a:rPr lang="en-US" smtClean="0"/>
              <a:pPr/>
              <a:t>‹#›</a:t>
            </a:fld>
            <a:endParaRPr lang="en-US" dirty="0"/>
          </a:p>
        </p:txBody>
      </p:sp>
    </p:spTree>
    <p:extLst>
      <p:ext uri="{BB962C8B-B14F-4D97-AF65-F5344CB8AC3E}">
        <p14:creationId xmlns:p14="http://schemas.microsoft.com/office/powerpoint/2010/main" val="2058500587"/>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48269098-D84A-429D-9D7D-956902E30082}" type="slidenum">
              <a:rPr lang="en-US" smtClean="0"/>
              <a:pPr/>
              <a:t>‹#›</a:t>
            </a:fld>
            <a:endParaRPr lang="en-US" dirty="0"/>
          </a:p>
        </p:txBody>
      </p:sp>
    </p:spTree>
    <p:extLst>
      <p:ext uri="{BB962C8B-B14F-4D97-AF65-F5344CB8AC3E}">
        <p14:creationId xmlns:p14="http://schemas.microsoft.com/office/powerpoint/2010/main" val="19334079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4D05981A-27A7-48A1-BF44-682009F6B44C}" type="slidenum">
              <a:rPr lang="en-US" smtClean="0"/>
              <a:pPr/>
              <a:t>‹#›</a:t>
            </a:fld>
            <a:endParaRPr lang="en-US" dirty="0"/>
          </a:p>
        </p:txBody>
      </p:sp>
    </p:spTree>
    <p:extLst>
      <p:ext uri="{BB962C8B-B14F-4D97-AF65-F5344CB8AC3E}">
        <p14:creationId xmlns:p14="http://schemas.microsoft.com/office/powerpoint/2010/main" val="344939933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09933D5-9EB6-401A-9EB2-1FAE3CBC47C9}" type="slidenum">
              <a:rPr lang="en-US" smtClean="0"/>
              <a:pPr/>
              <a:t>‹#›</a:t>
            </a:fld>
            <a:endParaRPr lang="en-US" dirty="0"/>
          </a:p>
        </p:txBody>
      </p:sp>
    </p:spTree>
    <p:extLst>
      <p:ext uri="{BB962C8B-B14F-4D97-AF65-F5344CB8AC3E}">
        <p14:creationId xmlns:p14="http://schemas.microsoft.com/office/powerpoint/2010/main" val="2145724491"/>
      </p:ext>
    </p:extLst>
  </p:cSld>
  <p:clrMap bg1="lt1" tx1="dk1" bg2="lt2" tx2="dk2" accent1="accent1" accent2="accent2" accent3="accent3" accent4="accent4" accent5="accent5" accent6="accent6" hlink="hlink" folHlink="folHlink"/>
  <p:sldLayoutIdLst>
    <p:sldLayoutId id="2147483735" r:id="rId1"/>
    <p:sldLayoutId id="2147483736" r:id="rId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2DC35040-4E83-4A79-B4F2-F9F76A8E6B4D}" type="slidenum">
              <a:rPr lang="en-US" smtClean="0"/>
              <a:pPr/>
              <a:t>‹#›</a:t>
            </a:fld>
            <a:endParaRPr lang="en-US" dirty="0"/>
          </a:p>
        </p:txBody>
      </p:sp>
    </p:spTree>
    <p:extLst>
      <p:ext uri="{BB962C8B-B14F-4D97-AF65-F5344CB8AC3E}">
        <p14:creationId xmlns:p14="http://schemas.microsoft.com/office/powerpoint/2010/main" val="181984229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ransition>
    <p:fade/>
  </p:transition>
  <p:hf hdr="0" ftr="0" dt="0"/>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CCCA7473-51CB-491C-9B2B-CAB91687A9DC}" type="slidenum">
              <a:rPr lang="en-US" smtClean="0"/>
              <a:pPr/>
              <a:t>‹#›</a:t>
            </a:fld>
            <a:endParaRPr lang="en-US" dirty="0"/>
          </a:p>
        </p:txBody>
      </p:sp>
    </p:spTree>
    <p:extLst>
      <p:ext uri="{BB962C8B-B14F-4D97-AF65-F5344CB8AC3E}">
        <p14:creationId xmlns:p14="http://schemas.microsoft.com/office/powerpoint/2010/main" val="1791204287"/>
      </p:ext>
    </p:extLst>
  </p:cSld>
  <p:clrMap bg1="lt1" tx1="dk1" bg2="lt2" tx2="dk2" accent1="accent1" accent2="accent2" accent3="accent3" accent4="accent4" accent5="accent5" accent6="accent6" hlink="hlink" folHlink="folHlink"/>
  <p:sldLayoutIdLst>
    <p:sldLayoutId id="2147483781" r:id="rId1"/>
    <p:sldLayoutId id="2147483782" r:id="rId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949" r:id="rId6"/>
    <p:sldLayoutId id="2147483947" r:id="rId7"/>
    <p:sldLayoutId id="2147483948"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ndss/trc/onboarding/phase1/index.html" TargetMode="Externa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88.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88.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3" Type="http://schemas.openxmlformats.org/officeDocument/2006/relationships/hyperlink" Target="mailto:NCIRDsurvData@cdc.gov" TargetMode="External"/><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2.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3" Type="http://schemas.openxmlformats.org/officeDocument/2006/relationships/hyperlink" Target="https://ndc.services.cdc.gov/message-mapping-guides/" TargetMode="External"/><Relationship Id="rId2" Type="http://schemas.openxmlformats.org/officeDocument/2006/relationships/notesSlide" Target="../notesSlides/notesSlide25.xml"/><Relationship Id="rId1" Type="http://schemas.openxmlformats.org/officeDocument/2006/relationships/slideLayout" Target="../slideLayouts/slideLayout8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cdc.gov/vaccines/pubs/surv-manual/appendix.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88.xml"/><Relationship Id="rId6" Type="http://schemas.openxmlformats.org/officeDocument/2006/relationships/hyperlink" Target="https://www.cdc.gov/ncird/surveillance/materials-resources.html" TargetMode="External"/><Relationship Id="rId5" Type="http://schemas.openxmlformats.org/officeDocument/2006/relationships/hyperlink" Target="https://www.cdc.gov/vaccines/pubs/surv-manual/index.html" TargetMode="Externa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8.xml"/><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31.xml"/><Relationship Id="rId1" Type="http://schemas.openxmlformats.org/officeDocument/2006/relationships/slideLayout" Target="../slideLayouts/slideLayout27.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5" y="1777473"/>
            <a:ext cx="10616201" cy="1954007"/>
          </a:xfrm>
        </p:spPr>
        <p:txBody>
          <a:bodyPr>
            <a:normAutofit fontScale="90000"/>
          </a:bodyPr>
          <a:lstStyle/>
          <a:p>
            <a:pPr>
              <a:lnSpc>
                <a:spcPct val="100000"/>
              </a:lnSpc>
            </a:pPr>
            <a:r>
              <a:rPr lang="en-US" sz="3200" dirty="0">
                <a:solidFill>
                  <a:srgbClr val="005DAB"/>
                </a:solidFill>
              </a:rPr>
              <a:t>NNDSS Modernization Initiative (NMI): </a:t>
            </a:r>
            <a:br>
              <a:rPr lang="en-US" sz="3200" dirty="0">
                <a:solidFill>
                  <a:srgbClr val="005DAB"/>
                </a:solidFill>
              </a:rPr>
            </a:br>
            <a:r>
              <a:rPr lang="en-US" sz="3200" dirty="0">
                <a:solidFill>
                  <a:srgbClr val="005DAB"/>
                </a:solidFill>
              </a:rPr>
              <a:t>Overview of Respiratory Invasive Bacterial Diseases (RIBD) HL7 Case Notification Messages </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77224"/>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December 17, 2019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447016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76655" y="274639"/>
            <a:ext cx="11251659" cy="645512"/>
          </a:xfrm>
        </p:spPr>
        <p:txBody>
          <a:bodyPr/>
          <a:lstStyle/>
          <a:p>
            <a:r>
              <a:rPr lang="en-US" dirty="0"/>
              <a:t>NNDSS HL7 Message Mapping Guide Estimated Timeline </a:t>
            </a:r>
          </a:p>
        </p:txBody>
      </p:sp>
      <p:sp>
        <p:nvSpPr>
          <p:cNvPr id="2" name="Slide Number Placeholder 1">
            <a:extLst>
              <a:ext uri="{FF2B5EF4-FFF2-40B4-BE49-F238E27FC236}">
                <a16:creationId xmlns:a16="http://schemas.microsoft.com/office/drawing/2014/main" id="{E4932D67-9CC9-4347-BC7D-743F8AE8075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pic>
        <p:nvPicPr>
          <p:cNvPr id="6" name="Picture 5" descr="Table of the NNDSS HL7 Message Mapping Guide Estimated Timeline from October through December 2019 as well as throughout upcoming year of 2020. Table shows the Development, Pre-Pilot, Piloting, Preparation for Production, and Production Phases. ">
            <a:extLst>
              <a:ext uri="{FF2B5EF4-FFF2-40B4-BE49-F238E27FC236}">
                <a16:creationId xmlns:a16="http://schemas.microsoft.com/office/drawing/2014/main" id="{2A5396CC-6E69-4942-B5B1-C74EB42F2352}"/>
              </a:ext>
            </a:extLst>
          </p:cNvPr>
          <p:cNvPicPr>
            <a:picLocks noChangeAspect="1"/>
          </p:cNvPicPr>
          <p:nvPr/>
        </p:nvPicPr>
        <p:blipFill>
          <a:blip r:embed="rId3"/>
          <a:stretch>
            <a:fillRect/>
          </a:stretch>
        </p:blipFill>
        <p:spPr>
          <a:xfrm>
            <a:off x="0" y="1227909"/>
            <a:ext cx="12192000" cy="4571999"/>
          </a:xfrm>
          <a:prstGeom prst="rect">
            <a:avLst/>
          </a:prstGeom>
        </p:spPr>
      </p:pic>
    </p:spTree>
    <p:extLst>
      <p:ext uri="{BB962C8B-B14F-4D97-AF65-F5344CB8AC3E}">
        <p14:creationId xmlns:p14="http://schemas.microsoft.com/office/powerpoint/2010/main" val="32580697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2347" y="2296886"/>
            <a:ext cx="11144299" cy="2264365"/>
          </a:xfrm>
        </p:spPr>
        <p:txBody>
          <a:bodyPr/>
          <a:lstStyle/>
          <a:p>
            <a:pPr lvl="0" algn="ctr">
              <a:defRPr/>
            </a:pPr>
            <a:r>
              <a:rPr lang="en-US" dirty="0">
                <a:solidFill>
                  <a:srgbClr val="005DAB"/>
                </a:solidFill>
              </a:rPr>
              <a:t> </a:t>
            </a:r>
            <a:br>
              <a:rPr lang="en-US" dirty="0">
                <a:solidFill>
                  <a:srgbClr val="005DAB"/>
                </a:solidFill>
              </a:rPr>
            </a:br>
            <a:r>
              <a:rPr lang="en-US" dirty="0">
                <a:solidFill>
                  <a:srgbClr val="005DAB"/>
                </a:solidFill>
              </a:rPr>
              <a:t>Im</a:t>
            </a:r>
            <a:r>
              <a:rPr lang="en-US" dirty="0"/>
              <a:t>plementing the </a:t>
            </a:r>
            <a:br>
              <a:rPr lang="en-US" dirty="0"/>
            </a:br>
            <a:r>
              <a:rPr lang="en-US" dirty="0"/>
              <a:t>Message Mapping Guides </a:t>
            </a:r>
          </a:p>
        </p:txBody>
      </p:sp>
      <p:sp>
        <p:nvSpPr>
          <p:cNvPr id="3" name="Rectangle 2"/>
          <p:cNvSpPr/>
          <p:nvPr/>
        </p:nvSpPr>
        <p:spPr>
          <a:xfrm>
            <a:off x="452347" y="5610136"/>
            <a:ext cx="718670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4943885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Starting from the Beginning...</a:t>
            </a:r>
          </a:p>
        </p:txBody>
      </p:sp>
      <p:sp>
        <p:nvSpPr>
          <p:cNvPr id="5" name="Content Placeholder 2"/>
          <p:cNvSpPr txBox="1">
            <a:spLocks/>
          </p:cNvSpPr>
          <p:nvPr/>
        </p:nvSpPr>
        <p:spPr bwMode="auto">
          <a:xfrm>
            <a:off x="609600" y="1246938"/>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24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Engage stakeholders</a:t>
            </a:r>
          </a:p>
          <a:p>
            <a:pPr marL="990575" marR="0" lvl="1" indent="-380990" algn="l" defTabSz="914400" rtl="0" eaLnBrk="0" fontAlgn="base" latinLnBrk="0" hangingPunct="0">
              <a:lnSpc>
                <a:spcPct val="100000"/>
              </a:lnSpc>
              <a:spcBef>
                <a:spcPct val="20000"/>
              </a:spcBef>
              <a:spcAft>
                <a:spcPct val="0"/>
              </a:spcAft>
              <a:buClr>
                <a:srgbClr val="3D6C2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Engage both informaticians and epidemiologists. </a:t>
            </a:r>
          </a:p>
          <a:p>
            <a:pPr marL="990575" marR="0" lvl="1" indent="-380990" algn="l" defTabSz="914400" rtl="0" eaLnBrk="0" fontAlgn="base" latinLnBrk="0" hangingPunct="0">
              <a:lnSpc>
                <a:spcPct val="100000"/>
              </a:lnSpc>
              <a:spcBef>
                <a:spcPct val="20000"/>
              </a:spcBef>
              <a:spcAft>
                <a:spcPct val="0"/>
              </a:spcAft>
              <a:buClr>
                <a:srgbClr val="3D6C2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“Engage early and often.”</a:t>
            </a:r>
          </a:p>
          <a:p>
            <a:pPr marL="457189" marR="0" lvl="0" indent="-457189" algn="l" defTabSz="914400" rtl="0" eaLnBrk="0" fontAlgn="base" latinLnBrk="0" hangingPunct="0">
              <a:lnSpc>
                <a:spcPct val="100000"/>
              </a:lnSpc>
              <a:spcBef>
                <a:spcPts val="24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Strongly recommend using Implementation Spreadsheet for documentation of gap analysis and data crosswalk.</a:t>
            </a:r>
          </a:p>
          <a:p>
            <a:pPr marL="990575" marR="0" lvl="1" indent="-380990" algn="l" defTabSz="914400" rtl="0" eaLnBrk="0" fontAlgn="base" latinLnBrk="0" hangingPunct="0">
              <a:lnSpc>
                <a:spcPct val="100000"/>
              </a:lnSpc>
              <a:spcBef>
                <a:spcPct val="20000"/>
              </a:spcBef>
              <a:spcAft>
                <a:spcPct val="0"/>
              </a:spcAft>
              <a:buClr>
                <a:srgbClr val="3D6C2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This spreadsheet or a similar resource is one requirement of onboarding.</a:t>
            </a:r>
            <a:endParaRPr kumimoji="0" lang="en-US" sz="28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Char char="§"/>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104AFE2A-34CC-4319-A2B6-607E297A7A0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4990148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Gap Analysis</a:t>
            </a:r>
          </a:p>
        </p:txBody>
      </p:sp>
      <p:sp>
        <p:nvSpPr>
          <p:cNvPr id="5" name="Content Placeholder 2"/>
          <p:cNvSpPr txBox="1">
            <a:spLocks/>
          </p:cNvSpPr>
          <p:nvPr/>
        </p:nvSpPr>
        <p:spPr bwMode="auto">
          <a:xfrm>
            <a:off x="609600" y="1052975"/>
            <a:ext cx="10475167" cy="515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Includes comparing:</a:t>
            </a:r>
          </a:p>
          <a:p>
            <a:pPr marL="990575" marR="0" lvl="1" indent="-380990" algn="l" defTabSz="914400" rtl="0" eaLnBrk="0" fontAlgn="base" latinLnBrk="0" hangingPunct="0">
              <a:lnSpc>
                <a:spcPct val="100000"/>
              </a:lnSpc>
              <a:spcBef>
                <a:spcPct val="20000"/>
              </a:spcBef>
              <a:spcAft>
                <a:spcPct val="0"/>
              </a:spcAft>
              <a:buClr>
                <a:srgbClr val="3D6C2A"/>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data collected in state surveillance system,</a:t>
            </a:r>
          </a:p>
          <a:p>
            <a:pPr marL="990575" marR="0" lvl="1" indent="-380990" algn="l" defTabSz="914400" rtl="0" eaLnBrk="0" fontAlgn="base" latinLnBrk="0" hangingPunct="0">
              <a:lnSpc>
                <a:spcPct val="100000"/>
              </a:lnSpc>
              <a:spcBef>
                <a:spcPct val="20000"/>
              </a:spcBef>
              <a:spcAft>
                <a:spcPct val="0"/>
              </a:spcAft>
              <a:buClr>
                <a:srgbClr val="3D6C2A"/>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data submitted to CDC previously, including how it was sent,</a:t>
            </a:r>
          </a:p>
          <a:p>
            <a:pPr marL="990575" marR="0" lvl="1" indent="-380990" algn="l" defTabSz="914400" rtl="0" eaLnBrk="0" fontAlgn="base" latinLnBrk="0" hangingPunct="0">
              <a:lnSpc>
                <a:spcPct val="100000"/>
              </a:lnSpc>
              <a:spcBef>
                <a:spcPts val="600"/>
              </a:spcBef>
              <a:spcAft>
                <a:spcPct val="0"/>
              </a:spcAft>
              <a:buClr>
                <a:srgbClr val="3D6C2A"/>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data requested in the MMG.</a:t>
            </a:r>
          </a:p>
          <a:p>
            <a:pPr marL="457189" marR="0" lvl="0" indent="-457189" algn="l" defTabSz="914400" rtl="0" eaLnBrk="0" fontAlgn="base" latinLnBrk="0" hangingPunct="0">
              <a:lnSpc>
                <a:spcPct val="100000"/>
              </a:lnSpc>
              <a:spcBef>
                <a:spcPts val="2400"/>
              </a:spcBef>
              <a:spcAft>
                <a:spcPct val="0"/>
              </a:spcAft>
              <a:buClr>
                <a:srgbClr val="0088B7"/>
              </a:buClr>
              <a:buSzTx/>
              <a:buFont typeface="Wingdings" panose="05000000000000000000" pitchFamily="2" charset="2"/>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Helps identify  </a:t>
            </a:r>
          </a:p>
          <a:p>
            <a:pPr marL="990575" marR="0" lvl="1" indent="-380990" algn="l" defTabSz="914400" rtl="0" eaLnBrk="0" fontAlgn="base" latinLnBrk="0" hangingPunct="0">
              <a:lnSpc>
                <a:spcPct val="100000"/>
              </a:lnSpc>
              <a:spcBef>
                <a:spcPts val="576"/>
              </a:spcBef>
              <a:spcAft>
                <a:spcPct val="0"/>
              </a:spcAft>
              <a:buClr>
                <a:srgbClr val="3D6C2A"/>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if updates to the surveillance system are needed,</a:t>
            </a:r>
          </a:p>
          <a:p>
            <a:pPr marL="990575" marR="0" lvl="1" indent="-380990" algn="l" defTabSz="914400" rtl="0" eaLnBrk="0" fontAlgn="base" latinLnBrk="0" hangingPunct="0">
              <a:lnSpc>
                <a:spcPct val="100000"/>
              </a:lnSpc>
              <a:spcBef>
                <a:spcPts val="576"/>
              </a:spcBef>
              <a:spcAft>
                <a:spcPct val="0"/>
              </a:spcAft>
              <a:buClr>
                <a:srgbClr val="3D6C2A"/>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if data needs to be translated to populate the HL7 message correctly,</a:t>
            </a:r>
          </a:p>
          <a:p>
            <a:pPr marL="990575" marR="0" lvl="1" indent="-380990" algn="l" defTabSz="914400" rtl="0" eaLnBrk="0" fontAlgn="base" latinLnBrk="0" hangingPunct="0">
              <a:lnSpc>
                <a:spcPct val="100000"/>
              </a:lnSpc>
              <a:spcBef>
                <a:spcPts val="576"/>
              </a:spcBef>
              <a:spcAft>
                <a:spcPct val="0"/>
              </a:spcAft>
              <a:buClr>
                <a:srgbClr val="3D6C2A"/>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if additional data needs to be collected for cases.</a:t>
            </a:r>
          </a:p>
          <a:p>
            <a:pPr marL="609585" marR="0" lvl="1" indent="0" algn="l" defTabSz="914400" rtl="0" eaLnBrk="0" fontAlgn="base" latinLnBrk="0" hangingPunct="0">
              <a:lnSpc>
                <a:spcPct val="100000"/>
              </a:lnSpc>
              <a:spcBef>
                <a:spcPts val="24"/>
              </a:spcBef>
              <a:spcAft>
                <a:spcPct val="0"/>
              </a:spcAft>
              <a:buClr>
                <a:srgbClr val="3D6C2A"/>
              </a:buClr>
              <a:buSzTx/>
              <a:buFont typeface="Arial" panose="020B0604020202020204" pitchFamily="34" charset="0"/>
              <a:buNone/>
              <a:tabLst/>
              <a:defRPr/>
            </a:pPr>
            <a:endPar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endParaRPr>
          </a:p>
          <a:p>
            <a:pPr marL="419099" marR="0" lvl="0" indent="-342900" algn="l" defTabSz="914400" rtl="0" eaLnBrk="0" fontAlgn="base" latinLnBrk="0" hangingPunct="0">
              <a:lnSpc>
                <a:spcPct val="100000"/>
              </a:lnSpc>
              <a:spcBef>
                <a:spcPts val="576"/>
              </a:spcBef>
              <a:spcAft>
                <a:spcPct val="0"/>
              </a:spcAft>
              <a:buClr>
                <a:srgbClr val="0088B7"/>
              </a:buClr>
              <a:buSzTx/>
              <a:buFont typeface="Wingdings" panose="05000000000000000000" pitchFamily="2" charset="2"/>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See resources on the Technical Assistance and Training Resource Center webpage </a:t>
            </a:r>
            <a:r>
              <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hlinkClick r:id="rId3"/>
              </a:rPr>
              <a:t>Implementing All Other Conditions: Pre-Onboarding</a:t>
            </a:r>
            <a:r>
              <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a:t>
            </a:r>
          </a:p>
        </p:txBody>
      </p:sp>
      <p:sp>
        <p:nvSpPr>
          <p:cNvPr id="2" name="Slide Number Placeholder 1">
            <a:extLst>
              <a:ext uri="{FF2B5EF4-FFF2-40B4-BE49-F238E27FC236}">
                <a16:creationId xmlns:a16="http://schemas.microsoft.com/office/drawing/2014/main" id="{B50589CF-9930-455B-A44E-D4315CBCCAA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328901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Implementation</a:t>
            </a:r>
          </a:p>
        </p:txBody>
      </p:sp>
      <p:sp>
        <p:nvSpPr>
          <p:cNvPr id="5" name="Content Placeholder 2"/>
          <p:cNvSpPr txBox="1">
            <a:spLocks/>
          </p:cNvSpPr>
          <p:nvPr/>
        </p:nvSpPr>
        <p:spPr bwMode="auto">
          <a:xfrm>
            <a:off x="609600" y="1052975"/>
            <a:ext cx="10475167" cy="515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30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Maintain or improve on data submitted through previous methods.</a:t>
            </a:r>
          </a:p>
          <a:p>
            <a:pPr marL="457189" marR="0" lvl="0" indent="-457189" algn="l" defTabSz="914400" rtl="0" eaLnBrk="0" fontAlgn="base" latinLnBrk="0" hangingPunct="0">
              <a:lnSpc>
                <a:spcPct val="100000"/>
              </a:lnSpc>
              <a:spcBef>
                <a:spcPts val="30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Ensure all data elements previously submitted to the CDC Programs through any legacy methods can be collected in the state surveillance system and sent in the HL7 message.</a:t>
            </a:r>
            <a:endParaRPr kumimoji="0" lang="en-US" sz="24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24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Request Technical Assistance for additional help by emailing </a:t>
            </a: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hlinkClick r:id="rId3"/>
              </a:rPr>
              <a:t>edx@cdc.gov</a:t>
            </a: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a:t>
            </a:r>
          </a:p>
        </p:txBody>
      </p:sp>
      <p:sp>
        <p:nvSpPr>
          <p:cNvPr id="2" name="Slide Number Placeholder 1">
            <a:extLst>
              <a:ext uri="{FF2B5EF4-FFF2-40B4-BE49-F238E27FC236}">
                <a16:creationId xmlns:a16="http://schemas.microsoft.com/office/drawing/2014/main" id="{D38A7423-0607-4000-9B58-3CCEA5A707D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033816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609597" y="2065075"/>
            <a:ext cx="10972800" cy="1434877"/>
          </a:xfrm>
        </p:spPr>
        <p:txBody>
          <a:bodyPr/>
          <a:lstStyle/>
          <a:p>
            <a:pPr algn="ctr">
              <a:lnSpc>
                <a:spcPct val="100000"/>
              </a:lnSpc>
            </a:pPr>
            <a:r>
              <a:rPr lang="en-US" altLang="en-US" sz="4267" dirty="0">
                <a:solidFill>
                  <a:srgbClr val="000818"/>
                </a:solidFill>
              </a:rPr>
              <a:t>Respiratory Invasive Bacterial Diseases (RIBD) HL7 Case Notification Messages</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57B5235-CB85-44D7-9A54-7AA66901CCB2}"/>
              </a:ext>
            </a:extLst>
          </p:cNvPr>
          <p:cNvSpPr txBox="1"/>
          <p:nvPr/>
        </p:nvSpPr>
        <p:spPr>
          <a:xfrm>
            <a:off x="876347" y="3429000"/>
            <a:ext cx="10439303" cy="666977"/>
          </a:xfrm>
          <a:prstGeom prst="rect">
            <a:avLst/>
          </a:prstGeom>
          <a:noFill/>
        </p:spPr>
        <p:txBody>
          <a:bodyPr wrap="square" rtlCol="0">
            <a:spAutoFit/>
          </a:bodyPr>
          <a:lstStyle/>
          <a:p>
            <a:pPr algn="ctr" defTabSz="1219170" eaLnBrk="0" fontAlgn="base" hangingPunct="0">
              <a:spcBef>
                <a:spcPct val="0"/>
              </a:spcBef>
              <a:spcAft>
                <a:spcPct val="0"/>
              </a:spcAft>
            </a:pPr>
            <a:r>
              <a:rPr lang="en-US" sz="1867" b="1" i="1" dirty="0">
                <a:solidFill>
                  <a:srgbClr val="000818"/>
                </a:solidFill>
                <a:latin typeface="Calibri" pitchFamily="34" charset="0"/>
              </a:rPr>
              <a:t>H. influenzae</a:t>
            </a:r>
            <a:r>
              <a:rPr lang="en-US" sz="1867" b="1" dirty="0">
                <a:solidFill>
                  <a:srgbClr val="000818"/>
                </a:solidFill>
                <a:latin typeface="Calibri" pitchFamily="34" charset="0"/>
              </a:rPr>
              <a:t>, </a:t>
            </a:r>
            <a:r>
              <a:rPr lang="en-US" sz="1867" b="1" i="1" dirty="0">
                <a:solidFill>
                  <a:srgbClr val="000818"/>
                </a:solidFill>
                <a:latin typeface="Calibri" pitchFamily="34" charset="0"/>
              </a:rPr>
              <a:t>N. meningitidis</a:t>
            </a:r>
            <a:r>
              <a:rPr lang="en-US" sz="1867" b="1" dirty="0">
                <a:solidFill>
                  <a:srgbClr val="000818"/>
                </a:solidFill>
                <a:latin typeface="Calibri" pitchFamily="34" charset="0"/>
              </a:rPr>
              <a:t>, Invasive </a:t>
            </a:r>
            <a:r>
              <a:rPr lang="en-US" sz="1867" b="1" i="1" dirty="0">
                <a:solidFill>
                  <a:srgbClr val="000818"/>
                </a:solidFill>
                <a:latin typeface="Calibri" pitchFamily="34" charset="0"/>
              </a:rPr>
              <a:t>S. pneumoniae</a:t>
            </a:r>
            <a:r>
              <a:rPr lang="en-US" sz="1867" b="1" dirty="0">
                <a:solidFill>
                  <a:srgbClr val="000818"/>
                </a:solidFill>
                <a:latin typeface="Calibri" pitchFamily="34" charset="0"/>
              </a:rPr>
              <a:t>, Legionellosis</a:t>
            </a:r>
            <a:r>
              <a:rPr lang="en-US" sz="1867" b="1" dirty="0">
                <a:solidFill>
                  <a:srgbClr val="000818"/>
                </a:solidFill>
                <a:latin typeface="Calibri" panose="020F0502020204030204" pitchFamily="34" charset="0"/>
                <a:cs typeface="Calibri" panose="020F0502020204030204" pitchFamily="34" charset="0"/>
              </a:rPr>
              <a:t>, </a:t>
            </a:r>
            <a:r>
              <a:rPr lang="en-US" sz="1867" b="1" dirty="0">
                <a:solidFill>
                  <a:srgbClr val="000818"/>
                </a:solidFill>
                <a:latin typeface="Calibri" pitchFamily="34" charset="0"/>
              </a:rPr>
              <a:t>Psittacosis, </a:t>
            </a:r>
          </a:p>
          <a:p>
            <a:pPr algn="ctr" defTabSz="1219170" eaLnBrk="0" fontAlgn="base" hangingPunct="0">
              <a:spcBef>
                <a:spcPct val="0"/>
              </a:spcBef>
              <a:spcAft>
                <a:spcPct val="0"/>
              </a:spcAft>
            </a:pPr>
            <a:r>
              <a:rPr lang="en-US" sz="1867" b="1" dirty="0">
                <a:solidFill>
                  <a:srgbClr val="000818"/>
                </a:solidFill>
                <a:latin typeface="Calibri" pitchFamily="34" charset="0"/>
              </a:rPr>
              <a:t>Group A </a:t>
            </a:r>
            <a:r>
              <a:rPr lang="en-US" sz="1867" b="1" i="1" dirty="0">
                <a:solidFill>
                  <a:srgbClr val="000818"/>
                </a:solidFill>
                <a:latin typeface="Calibri" pitchFamily="34" charset="0"/>
              </a:rPr>
              <a:t>Streptococcus, </a:t>
            </a:r>
            <a:r>
              <a:rPr lang="en-US" sz="1867" b="1" dirty="0">
                <a:solidFill>
                  <a:srgbClr val="000818"/>
                </a:solidFill>
                <a:latin typeface="Calibri" pitchFamily="34" charset="0"/>
              </a:rPr>
              <a:t>Group B </a:t>
            </a:r>
            <a:r>
              <a:rPr lang="en-US" sz="1867" b="1" i="1" dirty="0">
                <a:solidFill>
                  <a:srgbClr val="000818"/>
                </a:solidFill>
                <a:latin typeface="Calibri" pitchFamily="34" charset="0"/>
              </a:rPr>
              <a:t>Streptococcus</a:t>
            </a:r>
            <a:r>
              <a:rPr lang="en-US" sz="1867" b="1" dirty="0">
                <a:solidFill>
                  <a:srgbClr val="000818"/>
                </a:solidFill>
                <a:latin typeface="Calibri" pitchFamily="34" charset="0"/>
              </a:rPr>
              <a:t>, Neonatal Sepsis</a:t>
            </a:r>
            <a:endParaRPr lang="en-US" sz="1867" b="1" i="1" dirty="0">
              <a:solidFill>
                <a:srgbClr val="000818"/>
              </a:solidFill>
              <a:latin typeface="Calibri" pitchFamily="34" charset="0"/>
            </a:endParaRP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A67E6-8951-4448-958E-E981BDE503DC}"/>
              </a:ext>
            </a:extLst>
          </p:cNvPr>
          <p:cNvSpPr>
            <a:spLocks noGrp="1"/>
          </p:cNvSpPr>
          <p:nvPr>
            <p:ph type="title"/>
          </p:nvPr>
        </p:nvSpPr>
        <p:spPr>
          <a:xfrm>
            <a:off x="609600" y="411577"/>
            <a:ext cx="10972800" cy="1143000"/>
          </a:xfrm>
        </p:spPr>
        <p:txBody>
          <a:bodyPr/>
          <a:lstStyle/>
          <a:p>
            <a:r>
              <a:rPr lang="en-US" altLang="en-US" dirty="0">
                <a:solidFill>
                  <a:srgbClr val="0070C0"/>
                </a:solidFill>
              </a:rPr>
              <a:t>Respiratory Invasive Bacterial Diseases </a:t>
            </a:r>
            <a:br>
              <a:rPr lang="en-US" altLang="en-US" dirty="0">
                <a:solidFill>
                  <a:srgbClr val="0070C0"/>
                </a:solidFill>
              </a:rPr>
            </a:br>
            <a:r>
              <a:rPr lang="en-US" altLang="en-US" dirty="0">
                <a:solidFill>
                  <a:srgbClr val="0070C0"/>
                </a:solidFill>
              </a:rPr>
              <a:t>Message Mapping Guide (RIBD MMG)</a:t>
            </a:r>
            <a:r>
              <a:rPr lang="en-US" dirty="0">
                <a:solidFill>
                  <a:srgbClr val="0070C0"/>
                </a:solidFill>
              </a:rPr>
              <a:t> Overview</a:t>
            </a:r>
          </a:p>
        </p:txBody>
      </p:sp>
      <p:sp>
        <p:nvSpPr>
          <p:cNvPr id="4" name="Slide Number Placeholder 3">
            <a:extLst>
              <a:ext uri="{FF2B5EF4-FFF2-40B4-BE49-F238E27FC236}">
                <a16:creationId xmlns:a16="http://schemas.microsoft.com/office/drawing/2014/main" id="{17318C76-14D1-411A-8610-9B15A4E11D28}"/>
              </a:ext>
            </a:extLst>
          </p:cNvPr>
          <p:cNvSpPr>
            <a:spLocks noGrp="1"/>
          </p:cNvSpPr>
          <p:nvPr>
            <p:ph type="sldNum" sz="quarter" idx="12"/>
          </p:nvPr>
        </p:nvSpPr>
        <p:spPr/>
        <p:txBody>
          <a:bodyPr/>
          <a:lstStyle/>
          <a:p>
            <a:pPr defTabSz="1219170" eaLnBrk="0" fontAlgn="base" hangingPunct="0">
              <a:spcBef>
                <a:spcPct val="0"/>
              </a:spcBef>
              <a:spcAft>
                <a:spcPct val="0"/>
              </a:spcAft>
            </a:pPr>
            <a:fld id="{76FCC7C2-0D91-4CEA-BCAA-8A2F96B8B637}" type="slidenum">
              <a:rPr lang="en-US"/>
              <a:pPr defTabSz="1219170" eaLnBrk="0" fontAlgn="base" hangingPunct="0">
                <a:spcBef>
                  <a:spcPct val="0"/>
                </a:spcBef>
                <a:spcAft>
                  <a:spcPct val="0"/>
                </a:spcAft>
              </a:pPr>
              <a:t>16</a:t>
            </a:fld>
            <a:endParaRPr lang="en-US" dirty="0"/>
          </a:p>
        </p:txBody>
      </p:sp>
      <p:sp>
        <p:nvSpPr>
          <p:cNvPr id="5" name="Content Placeholder 2">
            <a:extLst>
              <a:ext uri="{FF2B5EF4-FFF2-40B4-BE49-F238E27FC236}">
                <a16:creationId xmlns:a16="http://schemas.microsoft.com/office/drawing/2014/main" id="{12D88017-ACCD-49D7-988F-BA54BA1E0472}"/>
              </a:ext>
            </a:extLst>
          </p:cNvPr>
          <p:cNvSpPr txBox="1">
            <a:spLocks/>
          </p:cNvSpPr>
          <p:nvPr/>
        </p:nvSpPr>
        <p:spPr bwMode="auto">
          <a:xfrm>
            <a:off x="2715491" y="1676615"/>
            <a:ext cx="8989175" cy="476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8B9B92"/>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B2A97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94F4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r>
              <a:rPr lang="en-US" sz="2667" dirty="0">
                <a:solidFill>
                  <a:srgbClr val="000818"/>
                </a:solidFill>
                <a:cs typeface="Calibri" panose="020F0502020204030204" pitchFamily="34" charset="0"/>
              </a:rPr>
              <a:t>Guide for </a:t>
            </a:r>
            <a:r>
              <a:rPr lang="en-US" sz="2667" b="1" dirty="0">
                <a:solidFill>
                  <a:srgbClr val="000818"/>
                </a:solidFill>
                <a:cs typeface="Calibri" panose="020F0502020204030204" pitchFamily="34" charset="0"/>
              </a:rPr>
              <a:t>all jurisdictions </a:t>
            </a:r>
            <a:r>
              <a:rPr lang="en-US" sz="2667" dirty="0">
                <a:solidFill>
                  <a:srgbClr val="000818"/>
                </a:solidFill>
                <a:cs typeface="Calibri" panose="020F0502020204030204" pitchFamily="34" charset="0"/>
              </a:rPr>
              <a:t>sending data elements via HL7 for five nationally notifiable conditions (NNDSS)</a:t>
            </a:r>
          </a:p>
          <a:p>
            <a:pPr marL="990575" lvl="1" indent="-380990" defTabSz="1219170"/>
            <a:r>
              <a:rPr lang="en-US" sz="2133" dirty="0">
                <a:solidFill>
                  <a:srgbClr val="000818"/>
                </a:solidFill>
                <a:cs typeface="Calibri" panose="020F0502020204030204" pitchFamily="34" charset="0"/>
              </a:rPr>
              <a:t>Includes </a:t>
            </a:r>
            <a:r>
              <a:rPr lang="en-US" sz="2133" i="1" dirty="0">
                <a:solidFill>
                  <a:srgbClr val="000818"/>
                </a:solidFill>
                <a:cs typeface="Calibri" panose="020F0502020204030204" pitchFamily="34" charset="0"/>
              </a:rPr>
              <a:t>H. influenzae</a:t>
            </a:r>
            <a:r>
              <a:rPr lang="en-US" sz="2133" dirty="0">
                <a:solidFill>
                  <a:srgbClr val="000818"/>
                </a:solidFill>
                <a:cs typeface="Calibri" panose="020F0502020204030204" pitchFamily="34" charset="0"/>
              </a:rPr>
              <a:t>, </a:t>
            </a:r>
            <a:r>
              <a:rPr lang="en-US" sz="2133" i="1" dirty="0">
                <a:solidFill>
                  <a:srgbClr val="000818"/>
                </a:solidFill>
                <a:cs typeface="Calibri" panose="020F0502020204030204" pitchFamily="34" charset="0"/>
              </a:rPr>
              <a:t>N. meningitidis</a:t>
            </a:r>
            <a:r>
              <a:rPr lang="en-US" sz="2133" dirty="0">
                <a:solidFill>
                  <a:srgbClr val="000818"/>
                </a:solidFill>
                <a:cs typeface="Calibri" panose="020F0502020204030204" pitchFamily="34" charset="0"/>
              </a:rPr>
              <a:t>, Invasive </a:t>
            </a:r>
            <a:r>
              <a:rPr lang="en-US" sz="2133" i="1" dirty="0">
                <a:solidFill>
                  <a:srgbClr val="000818"/>
                </a:solidFill>
                <a:cs typeface="Calibri" panose="020F0502020204030204" pitchFamily="34" charset="0"/>
              </a:rPr>
              <a:t>S. pneumoniae</a:t>
            </a:r>
            <a:r>
              <a:rPr lang="en-US" sz="2133" dirty="0">
                <a:solidFill>
                  <a:srgbClr val="000818"/>
                </a:solidFill>
                <a:cs typeface="Calibri" panose="020F0502020204030204" pitchFamily="34" charset="0"/>
              </a:rPr>
              <a:t>, Legionellosis, Psittacosis</a:t>
            </a:r>
          </a:p>
          <a:p>
            <a:pPr marL="990575" lvl="1" indent="-380990" defTabSz="1219170"/>
            <a:r>
              <a:rPr lang="en-US" sz="2133" dirty="0">
                <a:solidFill>
                  <a:srgbClr val="000818"/>
                </a:solidFill>
                <a:cs typeface="Calibri" panose="020F0502020204030204" pitchFamily="34" charset="0"/>
              </a:rPr>
              <a:t>Contains NNDSS data elements</a:t>
            </a:r>
          </a:p>
          <a:p>
            <a:pPr marL="990575" lvl="1" indent="-380990" defTabSz="1219170"/>
            <a:r>
              <a:rPr lang="en-US" sz="2133" dirty="0">
                <a:solidFill>
                  <a:srgbClr val="000818"/>
                </a:solidFill>
                <a:cs typeface="Calibri" panose="020F0502020204030204" pitchFamily="34" charset="0"/>
              </a:rPr>
              <a:t>Contains additional subset of data elements sent by EIP sites only to ABCs</a:t>
            </a:r>
          </a:p>
          <a:p>
            <a:pPr marL="457189" indent="-457189" defTabSz="1219170"/>
            <a:r>
              <a:rPr lang="en-US" sz="2667" dirty="0">
                <a:solidFill>
                  <a:srgbClr val="000818"/>
                </a:solidFill>
                <a:cs typeface="Calibri" panose="020F0502020204030204" pitchFamily="34" charset="0"/>
              </a:rPr>
              <a:t>Guide for </a:t>
            </a:r>
            <a:r>
              <a:rPr lang="en-US" sz="2667" b="1" dirty="0">
                <a:solidFill>
                  <a:srgbClr val="000818"/>
                </a:solidFill>
                <a:cs typeface="Calibri" panose="020F0502020204030204" pitchFamily="34" charset="0"/>
              </a:rPr>
              <a:t>Active Bacterial Core Surveillance (ABCs) jurisdictions for both NNDSS and non-NNDSS conditions</a:t>
            </a:r>
          </a:p>
          <a:p>
            <a:pPr marL="990575" lvl="1" indent="-380990" defTabSz="1219170"/>
            <a:r>
              <a:rPr lang="en-US" sz="2133" dirty="0">
                <a:solidFill>
                  <a:srgbClr val="000818"/>
                </a:solidFill>
                <a:cs typeface="Calibri" panose="020F0502020204030204" pitchFamily="34" charset="0"/>
              </a:rPr>
              <a:t>Includes GAS, GBS, neonatal expanded infections, and neonatal sepsis</a:t>
            </a:r>
          </a:p>
          <a:p>
            <a:pPr marL="457189" indent="-457189" defTabSz="1219170"/>
            <a:r>
              <a:rPr lang="en-US" sz="2667" dirty="0">
                <a:solidFill>
                  <a:srgbClr val="000818"/>
                </a:solidFill>
                <a:cs typeface="Calibri" panose="020F0502020204030204" pitchFamily="34" charset="0"/>
              </a:rPr>
              <a:t>Designed to be used in conjunction with Generic v2 MMG</a:t>
            </a:r>
          </a:p>
          <a:p>
            <a:pPr marL="457189" indent="-457189" defTabSz="1219170"/>
            <a:endParaRPr lang="en-US" sz="2667" dirty="0">
              <a:solidFill>
                <a:srgbClr val="7F7F7F">
                  <a:lumMod val="75000"/>
                </a:srgbClr>
              </a:solidFill>
            </a:endParaRPr>
          </a:p>
        </p:txBody>
      </p:sp>
      <p:pic>
        <p:nvPicPr>
          <p:cNvPr id="6" name="Picture 2" descr="US Map of FoodNet Sites: California, Colorado, Connecticut, Georgia, Maryland, Minnesota, New Mexico, New York, Oregon, Tennessee">
            <a:extLst>
              <a:ext uri="{FF2B5EF4-FFF2-40B4-BE49-F238E27FC236}">
                <a16:creationId xmlns:a16="http://schemas.microsoft.com/office/drawing/2014/main" id="{E5E479CC-148F-4C6C-B175-D9C7125257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36" y="4068419"/>
            <a:ext cx="2108353" cy="1268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united states map black">
            <a:extLst>
              <a:ext uri="{FF2B5EF4-FFF2-40B4-BE49-F238E27FC236}">
                <a16:creationId xmlns:a16="http://schemas.microsoft.com/office/drawing/2014/main" id="{E39B9AB8-F58C-41B1-BC74-1F3846A49747}"/>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699" y="2182632"/>
            <a:ext cx="2569627" cy="154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89856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id="{ECC2B26D-E05E-486F-8F45-A256CE3AD9AA}"/>
              </a:ext>
            </a:extLst>
          </p:cNvPr>
          <p:cNvSpPr>
            <a:spLocks noGrp="1"/>
          </p:cNvSpPr>
          <p:nvPr>
            <p:ph type="title"/>
          </p:nvPr>
        </p:nvSpPr>
        <p:spPr>
          <a:xfrm>
            <a:off x="609600" y="800540"/>
            <a:ext cx="10972800" cy="701512"/>
          </a:xfrm>
        </p:spPr>
        <p:txBody>
          <a:bodyPr/>
          <a:lstStyle/>
          <a:p>
            <a:pPr algn="l">
              <a:lnSpc>
                <a:spcPct val="100000"/>
              </a:lnSpc>
            </a:pPr>
            <a:r>
              <a:rPr lang="en-US" dirty="0">
                <a:solidFill>
                  <a:srgbClr val="0070C0"/>
                </a:solidFill>
              </a:rPr>
              <a:t>RIBD MMG includes…</a:t>
            </a:r>
          </a:p>
        </p:txBody>
      </p:sp>
      <p:sp>
        <p:nvSpPr>
          <p:cNvPr id="5" name="Slide Number Placeholder 4"/>
          <p:cNvSpPr>
            <a:spLocks noGrp="1"/>
          </p:cNvSpPr>
          <p:nvPr>
            <p:ph type="sldNum" sz="quarter" idx="12"/>
          </p:nvPr>
        </p:nvSpPr>
        <p:spPr/>
        <p:txBody>
          <a:bodyPr/>
          <a:lstStyle/>
          <a:p>
            <a:pPr defTabSz="1219170" eaLnBrk="0" fontAlgn="base" hangingPunct="0">
              <a:spcBef>
                <a:spcPct val="0"/>
              </a:spcBef>
              <a:spcAft>
                <a:spcPct val="0"/>
              </a:spcAft>
            </a:pPr>
            <a:fld id="{76FCC7C2-0D91-4CEA-BCAA-8A2F96B8B637}" type="slidenum">
              <a:rPr lang="en-US"/>
              <a:pPr defTabSz="1219170" eaLnBrk="0" fontAlgn="base" hangingPunct="0">
                <a:spcBef>
                  <a:spcPct val="0"/>
                </a:spcBef>
                <a:spcAft>
                  <a:spcPct val="0"/>
                </a:spcAft>
              </a:pPr>
              <a:t>17</a:t>
            </a:fld>
            <a:endParaRPr lang="en-US" dirty="0"/>
          </a:p>
        </p:txBody>
      </p:sp>
      <p:graphicFrame>
        <p:nvGraphicFramePr>
          <p:cNvPr id="8" name="Table 7">
            <a:extLst>
              <a:ext uri="{FF2B5EF4-FFF2-40B4-BE49-F238E27FC236}">
                <a16:creationId xmlns:a16="http://schemas.microsoft.com/office/drawing/2014/main" id="{1DB54F7B-7AF8-443C-B554-C3B140282D27}"/>
              </a:ext>
            </a:extLst>
          </p:cNvPr>
          <p:cNvGraphicFramePr>
            <a:graphicFrameLocks noGrp="1"/>
          </p:cNvGraphicFramePr>
          <p:nvPr/>
        </p:nvGraphicFramePr>
        <p:xfrm>
          <a:off x="609600" y="2008174"/>
          <a:ext cx="10972801" cy="4149797"/>
        </p:xfrm>
        <a:graphic>
          <a:graphicData uri="http://schemas.openxmlformats.org/drawingml/2006/table">
            <a:tbl>
              <a:tblPr firstRow="1" bandRow="1">
                <a:tableStyleId>{D27102A9-8310-4765-A935-A1911B00CA55}</a:tableStyleId>
              </a:tblPr>
              <a:tblGrid>
                <a:gridCol w="4844527">
                  <a:extLst>
                    <a:ext uri="{9D8B030D-6E8A-4147-A177-3AD203B41FA5}">
                      <a16:colId xmlns:a16="http://schemas.microsoft.com/office/drawing/2014/main" val="20000"/>
                    </a:ext>
                  </a:extLst>
                </a:gridCol>
                <a:gridCol w="2815279">
                  <a:extLst>
                    <a:ext uri="{9D8B030D-6E8A-4147-A177-3AD203B41FA5}">
                      <a16:colId xmlns:a16="http://schemas.microsoft.com/office/drawing/2014/main" val="3425761842"/>
                    </a:ext>
                  </a:extLst>
                </a:gridCol>
                <a:gridCol w="3312995">
                  <a:extLst>
                    <a:ext uri="{9D8B030D-6E8A-4147-A177-3AD203B41FA5}">
                      <a16:colId xmlns:a16="http://schemas.microsoft.com/office/drawing/2014/main" val="20002"/>
                    </a:ext>
                  </a:extLst>
                </a:gridCol>
              </a:tblGrid>
              <a:tr h="720797">
                <a:tc>
                  <a:txBody>
                    <a:bodyPr/>
                    <a:lstStyle/>
                    <a:p>
                      <a:pPr algn="ctr"/>
                      <a:r>
                        <a:rPr lang="en-US" sz="1900" dirty="0">
                          <a:solidFill>
                            <a:srgbClr val="000818"/>
                          </a:solidFill>
                          <a:latin typeface="Calibri" panose="020F0502020204030204" pitchFamily="34" charset="0"/>
                          <a:cs typeface="Calibri" panose="020F0502020204030204" pitchFamily="34" charset="0"/>
                        </a:rPr>
                        <a:t>Condition/</a:t>
                      </a:r>
                    </a:p>
                    <a:p>
                      <a:pPr algn="ctr"/>
                      <a:r>
                        <a:rPr lang="en-US" sz="1900" dirty="0">
                          <a:solidFill>
                            <a:srgbClr val="000818"/>
                          </a:solidFill>
                          <a:latin typeface="Calibri" panose="020F0502020204030204" pitchFamily="34" charset="0"/>
                          <a:cs typeface="Calibri" panose="020F0502020204030204" pitchFamily="34" charset="0"/>
                        </a:rPr>
                        <a:t>Surveillance Project</a:t>
                      </a:r>
                    </a:p>
                  </a:txBody>
                  <a:tcPr/>
                </a:tc>
                <a:tc>
                  <a:txBody>
                    <a:bodyPr/>
                    <a:lstStyle/>
                    <a:p>
                      <a:pPr algn="ctr"/>
                      <a:r>
                        <a:rPr lang="en-US" sz="1900" baseline="0" dirty="0">
                          <a:solidFill>
                            <a:srgbClr val="000818"/>
                          </a:solidFill>
                          <a:latin typeface="Calibri" panose="020F0502020204030204" pitchFamily="34" charset="0"/>
                          <a:cs typeface="Calibri" panose="020F0502020204030204" pitchFamily="34" charset="0"/>
                        </a:rPr>
                        <a:t>NNDSS Data Elements</a:t>
                      </a:r>
                    </a:p>
                    <a:p>
                      <a:pPr algn="ctr"/>
                      <a:r>
                        <a:rPr lang="en-US" sz="1900" baseline="0" dirty="0">
                          <a:solidFill>
                            <a:srgbClr val="000818"/>
                          </a:solidFill>
                          <a:latin typeface="Calibri" panose="020F0502020204030204" pitchFamily="34" charset="0"/>
                          <a:cs typeface="Calibri" panose="020F0502020204030204" pitchFamily="34" charset="0"/>
                        </a:rPr>
                        <a:t>(All states, NYC, DC)</a:t>
                      </a:r>
                      <a:endParaRPr lang="en-US" sz="1900" b="0" dirty="0">
                        <a:solidFill>
                          <a:srgbClr val="000818"/>
                        </a:solidFill>
                        <a:latin typeface="Calibri" panose="020F0502020204030204" pitchFamily="34" charset="0"/>
                        <a:cs typeface="Calibri" panose="020F0502020204030204" pitchFamily="34" charset="0"/>
                      </a:endParaRPr>
                    </a:p>
                  </a:txBody>
                  <a:tcPr/>
                </a:tc>
                <a:tc>
                  <a:txBody>
                    <a:bodyPr/>
                    <a:lstStyle/>
                    <a:p>
                      <a:pPr algn="ctr"/>
                      <a:r>
                        <a:rPr lang="en-US" sz="1900" dirty="0">
                          <a:solidFill>
                            <a:srgbClr val="000818"/>
                          </a:solidFill>
                          <a:latin typeface="Calibri" panose="020F0502020204030204" pitchFamily="34" charset="0"/>
                          <a:cs typeface="Calibri" panose="020F0502020204030204" pitchFamily="34" charset="0"/>
                        </a:rPr>
                        <a:t>ABCs Variables</a:t>
                      </a:r>
                      <a:r>
                        <a:rPr lang="en-US" sz="1900" baseline="0" dirty="0">
                          <a:solidFill>
                            <a:srgbClr val="000818"/>
                          </a:solidFill>
                          <a:latin typeface="Calibri" panose="020F0502020204030204" pitchFamily="34" charset="0"/>
                          <a:cs typeface="Calibri" panose="020F0502020204030204" pitchFamily="34" charset="0"/>
                        </a:rPr>
                        <a:t> </a:t>
                      </a:r>
                    </a:p>
                    <a:p>
                      <a:pPr algn="ctr"/>
                      <a:r>
                        <a:rPr lang="en-US" sz="1900" baseline="0" dirty="0">
                          <a:solidFill>
                            <a:srgbClr val="000818"/>
                          </a:solidFill>
                          <a:latin typeface="Calibri" panose="020F0502020204030204" pitchFamily="34" charset="0"/>
                          <a:cs typeface="Calibri" panose="020F0502020204030204" pitchFamily="34" charset="0"/>
                        </a:rPr>
                        <a:t>(EIP ABCs sites ONLY)</a:t>
                      </a:r>
                      <a:endParaRPr lang="en-US" sz="1900" b="0" dirty="0">
                        <a:solidFill>
                          <a:srgbClr val="000818"/>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5920">
                <a:tc>
                  <a:txBody>
                    <a:bodyPr/>
                    <a:lstStyle/>
                    <a:p>
                      <a:pPr algn="l"/>
                      <a:r>
                        <a:rPr lang="en-US" sz="1900" i="1" dirty="0">
                          <a:solidFill>
                            <a:srgbClr val="000818"/>
                          </a:solidFill>
                          <a:latin typeface="Calibri" panose="020F0502020204030204" pitchFamily="34" charset="0"/>
                          <a:cs typeface="Calibri" panose="020F0502020204030204" pitchFamily="34" charset="0"/>
                        </a:rPr>
                        <a:t>Haemophilus influenzae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7B847F"/>
                          </a:solidFill>
                          <a:latin typeface="Calibri" panose="020F0502020204030204" pitchFamily="34" charset="0"/>
                          <a:cs typeface="Calibri" panose="020F0502020204030204" pitchFamily="34" charset="0"/>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7B847F"/>
                          </a:solidFill>
                          <a:latin typeface="Calibri" panose="020F0502020204030204" pitchFamily="34" charset="0"/>
                          <a:cs typeface="Calibri" panose="020F0502020204030204" pitchFamily="34" charset="0"/>
                          <a:sym typeface="Webdings" panose="05030102010509060703" pitchFamily="18" charset="2"/>
                        </a:rPr>
                        <a:t>X</a:t>
                      </a:r>
                      <a:endParaRPr lang="en-US" sz="1900" dirty="0">
                        <a:solidFill>
                          <a:srgbClr val="7B847F"/>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5920">
                <a:tc>
                  <a:txBody>
                    <a:bodyPr/>
                    <a:lstStyle/>
                    <a:p>
                      <a:pPr algn="l"/>
                      <a:r>
                        <a:rPr lang="en-US" sz="1900" dirty="0">
                          <a:solidFill>
                            <a:srgbClr val="000818"/>
                          </a:solidFill>
                          <a:latin typeface="Calibri" panose="020F0502020204030204" pitchFamily="34" charset="0"/>
                          <a:cs typeface="Calibri" panose="020F0502020204030204" pitchFamily="34" charset="0"/>
                        </a:rPr>
                        <a:t>Meningococcal disease (</a:t>
                      </a:r>
                      <a:r>
                        <a:rPr lang="en-US" sz="1900" i="1" dirty="0">
                          <a:solidFill>
                            <a:srgbClr val="000818"/>
                          </a:solidFill>
                          <a:latin typeface="Calibri" panose="020F0502020204030204" pitchFamily="34" charset="0"/>
                          <a:cs typeface="Calibri" panose="020F0502020204030204" pitchFamily="34" charset="0"/>
                        </a:rPr>
                        <a:t>Neisseria meningitidis</a:t>
                      </a:r>
                      <a:r>
                        <a:rPr lang="en-US" sz="1900" dirty="0">
                          <a:solidFill>
                            <a:srgbClr val="000818"/>
                          </a:solidFill>
                          <a:latin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7B847F"/>
                          </a:solidFill>
                          <a:latin typeface="Calibri" panose="020F0502020204030204" pitchFamily="34" charset="0"/>
                          <a:cs typeface="Calibri" panose="020F0502020204030204" pitchFamily="34" charset="0"/>
                          <a:sym typeface="Webdings" panose="05030102010509060703" pitchFamily="18" charset="2"/>
                        </a:rPr>
                        <a:t>X</a:t>
                      </a:r>
                      <a:endParaRPr lang="en-US" sz="1900" dirty="0">
                        <a:solidFill>
                          <a:srgbClr val="7B847F"/>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7B847F"/>
                          </a:solidFill>
                          <a:latin typeface="Calibri" panose="020F0502020204030204" pitchFamily="34" charset="0"/>
                          <a:cs typeface="Calibri" panose="020F0502020204030204" pitchFamily="34" charset="0"/>
                          <a:sym typeface="Webdings" panose="05030102010509060703" pitchFamily="18" charset="2"/>
                        </a:rPr>
                        <a:t>X</a:t>
                      </a:r>
                      <a:endParaRPr lang="en-US" sz="1900" dirty="0">
                        <a:solidFill>
                          <a:srgbClr val="7B847F"/>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5920">
                <a:tc>
                  <a:txBody>
                    <a:bodyPr/>
                    <a:lstStyle/>
                    <a:p>
                      <a:pPr algn="l"/>
                      <a:r>
                        <a:rPr lang="en-US" sz="1900" dirty="0">
                          <a:solidFill>
                            <a:srgbClr val="000818"/>
                          </a:solidFill>
                          <a:latin typeface="Calibri" panose="020F0502020204030204" pitchFamily="34" charset="0"/>
                          <a:cs typeface="Calibri" panose="020F0502020204030204" pitchFamily="34" charset="0"/>
                        </a:rPr>
                        <a:t>Invasive pneumococcal disease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7B847F"/>
                          </a:solidFill>
                          <a:latin typeface="Calibri" panose="020F0502020204030204" pitchFamily="34" charset="0"/>
                          <a:cs typeface="Calibri" panose="020F0502020204030204" pitchFamily="34" charset="0"/>
                          <a:sym typeface="Webdings" panose="05030102010509060703" pitchFamily="18" charset="2"/>
                        </a:rPr>
                        <a:t>X</a:t>
                      </a:r>
                      <a:endParaRPr lang="en-US" sz="1900" dirty="0">
                        <a:solidFill>
                          <a:srgbClr val="7B847F"/>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7B847F"/>
                          </a:solidFill>
                          <a:latin typeface="Calibri" panose="020F0502020204030204" pitchFamily="34" charset="0"/>
                          <a:cs typeface="Calibri" panose="020F0502020204030204" pitchFamily="34" charset="0"/>
                          <a:sym typeface="Webdings" panose="05030102010509060703" pitchFamily="18" charset="2"/>
                        </a:rPr>
                        <a:t>X</a:t>
                      </a:r>
                      <a:endParaRPr lang="en-US" sz="1900" dirty="0">
                        <a:solidFill>
                          <a:srgbClr val="7B847F"/>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5920">
                <a:tc>
                  <a:txBody>
                    <a:bodyPr/>
                    <a:lstStyle/>
                    <a:p>
                      <a:pPr algn="l"/>
                      <a:r>
                        <a:rPr lang="en-US" sz="1900" dirty="0">
                          <a:solidFill>
                            <a:srgbClr val="000818"/>
                          </a:solidFill>
                          <a:latin typeface="Calibri" panose="020F0502020204030204" pitchFamily="34" charset="0"/>
                          <a:cs typeface="Calibri" panose="020F0502020204030204" pitchFamily="34" charset="0"/>
                        </a:rPr>
                        <a:t>Legionellosis</a:t>
                      </a:r>
                      <a:endParaRPr lang="en-US" sz="1900" i="0" dirty="0">
                        <a:solidFill>
                          <a:srgbClr val="000818"/>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7B847F"/>
                          </a:solidFill>
                          <a:latin typeface="Calibri" panose="020F0502020204030204" pitchFamily="34" charset="0"/>
                          <a:cs typeface="Calibri" panose="020F0502020204030204" pitchFamily="34" charset="0"/>
                          <a:sym typeface="Webdings" panose="05030102010509060703" pitchFamily="18" charset="2"/>
                        </a:rPr>
                        <a:t>X</a:t>
                      </a:r>
                      <a:endParaRPr lang="en-US" sz="1900" dirty="0">
                        <a:solidFill>
                          <a:srgbClr val="7B847F"/>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900" dirty="0">
                        <a:solidFill>
                          <a:srgbClr val="000818"/>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75920">
                <a:tc>
                  <a:txBody>
                    <a:bodyPr/>
                    <a:lstStyle/>
                    <a:p>
                      <a:pPr algn="l"/>
                      <a:r>
                        <a:rPr lang="en-US" sz="1900" dirty="0">
                          <a:solidFill>
                            <a:srgbClr val="000818"/>
                          </a:solidFill>
                          <a:latin typeface="Calibri" panose="020F0502020204030204" pitchFamily="34" charset="0"/>
                          <a:cs typeface="Calibri" panose="020F0502020204030204" pitchFamily="34" charset="0"/>
                        </a:rPr>
                        <a:t>Psittacosis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7B847F"/>
                          </a:solidFill>
                          <a:latin typeface="Calibri" panose="020F0502020204030204" pitchFamily="34" charset="0"/>
                          <a:cs typeface="Calibri" panose="020F0502020204030204" pitchFamily="34" charset="0"/>
                          <a:sym typeface="Webdings" panose="05030102010509060703" pitchFamily="18" charset="2"/>
                        </a:rPr>
                        <a:t>X</a:t>
                      </a:r>
                      <a:endParaRPr lang="en-US" sz="1900" dirty="0">
                        <a:solidFill>
                          <a:srgbClr val="7B847F"/>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900" dirty="0">
                        <a:solidFill>
                          <a:srgbClr val="000818"/>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65745822"/>
                  </a:ext>
                </a:extLst>
              </a:tr>
              <a:tr h="375920">
                <a:tc>
                  <a:txBody>
                    <a:bodyPr/>
                    <a:lstStyle/>
                    <a:p>
                      <a:pPr algn="l"/>
                      <a:r>
                        <a:rPr lang="en-US" sz="1900" dirty="0">
                          <a:solidFill>
                            <a:srgbClr val="000818"/>
                          </a:solidFill>
                          <a:latin typeface="Calibri" panose="020F0502020204030204" pitchFamily="34" charset="0"/>
                          <a:cs typeface="Calibri" panose="020F0502020204030204" pitchFamily="34" charset="0"/>
                        </a:rPr>
                        <a:t>Group A Streptococcus</a:t>
                      </a:r>
                      <a:endParaRPr lang="en-US" sz="1900" i="1" dirty="0">
                        <a:solidFill>
                          <a:srgbClr val="000818"/>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900" dirty="0">
                        <a:solidFill>
                          <a:srgbClr val="000818"/>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7B847F"/>
                          </a:solidFill>
                          <a:latin typeface="Calibri" panose="020F0502020204030204" pitchFamily="34" charset="0"/>
                          <a:cs typeface="Calibri" panose="020F0502020204030204" pitchFamily="34" charset="0"/>
                        </a:rPr>
                        <a:t>X</a:t>
                      </a:r>
                    </a:p>
                  </a:txBody>
                  <a:tcPr/>
                </a:tc>
                <a:extLst>
                  <a:ext uri="{0D108BD9-81ED-4DB2-BD59-A6C34878D82A}">
                    <a16:rowId xmlns:a16="http://schemas.microsoft.com/office/drawing/2014/main" val="10005"/>
                  </a:ext>
                </a:extLst>
              </a:tr>
              <a:tr h="375920">
                <a:tc>
                  <a:txBody>
                    <a:bodyPr/>
                    <a:lstStyle/>
                    <a:p>
                      <a:pPr algn="l"/>
                      <a:r>
                        <a:rPr lang="en-US" sz="1900" dirty="0">
                          <a:solidFill>
                            <a:srgbClr val="000818"/>
                          </a:solidFill>
                          <a:latin typeface="Calibri" panose="020F0502020204030204" pitchFamily="34" charset="0"/>
                          <a:cs typeface="Calibri" panose="020F0502020204030204" pitchFamily="34" charset="0"/>
                        </a:rPr>
                        <a:t>Group B</a:t>
                      </a:r>
                      <a:r>
                        <a:rPr lang="en-US" sz="1900" baseline="0" dirty="0">
                          <a:solidFill>
                            <a:srgbClr val="000818"/>
                          </a:solidFill>
                          <a:latin typeface="Calibri" panose="020F0502020204030204" pitchFamily="34" charset="0"/>
                          <a:cs typeface="Calibri" panose="020F0502020204030204" pitchFamily="34" charset="0"/>
                        </a:rPr>
                        <a:t> Streptococcus</a:t>
                      </a:r>
                      <a:endParaRPr lang="en-US" sz="1900" i="1" dirty="0">
                        <a:solidFill>
                          <a:srgbClr val="000818"/>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900" dirty="0">
                        <a:solidFill>
                          <a:srgbClr val="000818"/>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7B847F"/>
                          </a:solidFill>
                          <a:latin typeface="Calibri" panose="020F0502020204030204" pitchFamily="34" charset="0"/>
                          <a:cs typeface="Calibri" panose="020F0502020204030204" pitchFamily="34" charset="0"/>
                        </a:rPr>
                        <a:t>X</a:t>
                      </a:r>
                    </a:p>
                  </a:txBody>
                  <a:tcPr/>
                </a:tc>
                <a:extLst>
                  <a:ext uri="{0D108BD9-81ED-4DB2-BD59-A6C34878D82A}">
                    <a16:rowId xmlns:a16="http://schemas.microsoft.com/office/drawing/2014/main" val="4265683187"/>
                  </a:ext>
                </a:extLst>
              </a:tr>
              <a:tr h="375920">
                <a:tc>
                  <a:txBody>
                    <a:bodyPr/>
                    <a:lstStyle/>
                    <a:p>
                      <a:pPr algn="l"/>
                      <a:r>
                        <a:rPr lang="en-US" sz="1900" dirty="0">
                          <a:solidFill>
                            <a:srgbClr val="000818"/>
                          </a:solidFill>
                          <a:latin typeface="Calibri" panose="020F0502020204030204" pitchFamily="34" charset="0"/>
                          <a:cs typeface="Calibri" panose="020F0502020204030204" pitchFamily="34" charset="0"/>
                        </a:rPr>
                        <a:t>Neonatal Expanded Infection Surveillance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900" dirty="0">
                        <a:solidFill>
                          <a:srgbClr val="000818"/>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7B847F"/>
                          </a:solidFill>
                          <a:latin typeface="Calibri" panose="020F0502020204030204" pitchFamily="34" charset="0"/>
                          <a:cs typeface="Calibri" panose="020F0502020204030204" pitchFamily="34" charset="0"/>
                          <a:sym typeface="Webdings" panose="05030102010509060703" pitchFamily="18" charset="2"/>
                        </a:rPr>
                        <a:t>X</a:t>
                      </a:r>
                      <a:endParaRPr lang="en-US" sz="1900" dirty="0">
                        <a:solidFill>
                          <a:srgbClr val="7B847F"/>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381000">
                <a:tc>
                  <a:txBody>
                    <a:bodyPr/>
                    <a:lstStyle/>
                    <a:p>
                      <a:pPr algn="l"/>
                      <a:r>
                        <a:rPr lang="en-US" sz="1900" dirty="0">
                          <a:solidFill>
                            <a:srgbClr val="000818"/>
                          </a:solidFill>
                          <a:latin typeface="Calibri" panose="020F0502020204030204" pitchFamily="34" charset="0"/>
                          <a:cs typeface="Calibri" panose="020F0502020204030204" pitchFamily="34" charset="0"/>
                        </a:rPr>
                        <a:t>Neonatal Sepsis Surveillance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900" dirty="0">
                        <a:solidFill>
                          <a:srgbClr val="000818"/>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7B847F"/>
                          </a:solidFill>
                          <a:latin typeface="Calibri" panose="020F0502020204030204" pitchFamily="34" charset="0"/>
                          <a:cs typeface="Calibri" panose="020F0502020204030204" pitchFamily="34" charset="0"/>
                          <a:sym typeface="Webdings" panose="05030102010509060703" pitchFamily="18" charset="2"/>
                        </a:rPr>
                        <a:t>X</a:t>
                      </a:r>
                      <a:endParaRPr lang="en-US" sz="1900" dirty="0">
                        <a:solidFill>
                          <a:srgbClr val="7B847F"/>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8"/>
                  </a:ext>
                </a:extLst>
              </a:tr>
            </a:tbl>
          </a:graphicData>
        </a:graphic>
      </p:graphicFrame>
      <p:pic>
        <p:nvPicPr>
          <p:cNvPr id="10" name="Picture 6" descr="Image result for united states map black">
            <a:extLst>
              <a:ext uri="{FF2B5EF4-FFF2-40B4-BE49-F238E27FC236}">
                <a16:creationId xmlns:a16="http://schemas.microsoft.com/office/drawing/2014/main" id="{4621466E-806A-4B3D-9E4A-DC49A23B13C6}"/>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7329" y="559248"/>
            <a:ext cx="2158308" cy="12978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ontains map of the EIP ABC Sites ">
            <a:extLst>
              <a:ext uri="{FF2B5EF4-FFF2-40B4-BE49-F238E27FC236}">
                <a16:creationId xmlns:a16="http://schemas.microsoft.com/office/drawing/2014/main" id="{4E848D7B-2FD2-4649-91EB-E25AB95D7A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647" b="16176"/>
          <a:stretch/>
        </p:blipFill>
        <p:spPr>
          <a:xfrm>
            <a:off x="9099666" y="659355"/>
            <a:ext cx="1976964" cy="1143000"/>
          </a:xfrm>
          <a:prstGeom prst="rect">
            <a:avLst/>
          </a:prstGeom>
        </p:spPr>
      </p:pic>
    </p:spTree>
    <p:extLst>
      <p:ext uri="{BB962C8B-B14F-4D97-AF65-F5344CB8AC3E}">
        <p14:creationId xmlns:p14="http://schemas.microsoft.com/office/powerpoint/2010/main" val="24717809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6DD9F2-C654-4FB7-AF89-14394264B82C}"/>
              </a:ext>
            </a:extLst>
          </p:cNvPr>
          <p:cNvSpPr>
            <a:spLocks noGrp="1"/>
          </p:cNvSpPr>
          <p:nvPr>
            <p:ph type="title"/>
          </p:nvPr>
        </p:nvSpPr>
        <p:spPr>
          <a:xfrm>
            <a:off x="609600" y="274639"/>
            <a:ext cx="10972800" cy="757963"/>
          </a:xfrm>
        </p:spPr>
        <p:txBody>
          <a:bodyPr/>
          <a:lstStyle/>
          <a:p>
            <a:r>
              <a:rPr lang="en-US" dirty="0">
                <a:solidFill>
                  <a:srgbClr val="0070C0"/>
                </a:solidFill>
              </a:rPr>
              <a:t>RIBD MMG Structure</a:t>
            </a:r>
          </a:p>
        </p:txBody>
      </p:sp>
      <p:sp>
        <p:nvSpPr>
          <p:cNvPr id="5" name="Slide Number Placeholder 4">
            <a:extLst>
              <a:ext uri="{FF2B5EF4-FFF2-40B4-BE49-F238E27FC236}">
                <a16:creationId xmlns:a16="http://schemas.microsoft.com/office/drawing/2014/main" id="{6614B0EF-38DF-4E29-89D0-C29C18DDF672}"/>
              </a:ext>
            </a:extLst>
          </p:cNvPr>
          <p:cNvSpPr>
            <a:spLocks noGrp="1"/>
          </p:cNvSpPr>
          <p:nvPr>
            <p:ph type="sldNum" sz="quarter" idx="12"/>
          </p:nvPr>
        </p:nvSpPr>
        <p:spPr/>
        <p:txBody>
          <a:bodyPr/>
          <a:lstStyle/>
          <a:p>
            <a:pPr defTabSz="1219170" eaLnBrk="0" fontAlgn="base" hangingPunct="0">
              <a:spcBef>
                <a:spcPct val="0"/>
              </a:spcBef>
              <a:spcAft>
                <a:spcPct val="0"/>
              </a:spcAft>
            </a:pPr>
            <a:fld id="{76FCC7C2-0D91-4CEA-BCAA-8A2F96B8B637}" type="slidenum">
              <a:rPr lang="en-US"/>
              <a:pPr defTabSz="1219170" eaLnBrk="0" fontAlgn="base" hangingPunct="0">
                <a:spcBef>
                  <a:spcPct val="0"/>
                </a:spcBef>
                <a:spcAft>
                  <a:spcPct val="0"/>
                </a:spcAft>
              </a:pPr>
              <a:t>18</a:t>
            </a:fld>
            <a:endParaRPr lang="en-US" dirty="0"/>
          </a:p>
        </p:txBody>
      </p:sp>
      <p:grpSp>
        <p:nvGrpSpPr>
          <p:cNvPr id="8" name="Group 7" descr="Graphic of the RIBD MMG Structure. The first part indicating Non ABC States in the format of Generic V2 MMG plus the RIBD MMG containing H flu, IPD, N mening, Legionellosis, and Psittacosis which equals the RIBD message. For ABCs States in the format of Generic V2 MMG plus the RIBD MMG containing ABCs H flu, ABCs IPD, ABCs N mening, ABCs GBS, Legionellosis, Psittacosis, and ABCs GAS equals the RIBD message">
            <a:extLst>
              <a:ext uri="{FF2B5EF4-FFF2-40B4-BE49-F238E27FC236}">
                <a16:creationId xmlns:a16="http://schemas.microsoft.com/office/drawing/2014/main" id="{E2879E00-B7C5-4F55-A49D-AFF6A3A8D874}"/>
              </a:ext>
            </a:extLst>
          </p:cNvPr>
          <p:cNvGrpSpPr/>
          <p:nvPr/>
        </p:nvGrpSpPr>
        <p:grpSpPr>
          <a:xfrm>
            <a:off x="609601" y="1951407"/>
            <a:ext cx="11146481" cy="4024164"/>
            <a:chOff x="717171" y="1107333"/>
            <a:chExt cx="8359861" cy="3018123"/>
          </a:xfrm>
        </p:grpSpPr>
        <p:sp>
          <p:nvSpPr>
            <p:cNvPr id="9" name="Chevron 4">
              <a:extLst>
                <a:ext uri="{FF2B5EF4-FFF2-40B4-BE49-F238E27FC236}">
                  <a16:creationId xmlns:a16="http://schemas.microsoft.com/office/drawing/2014/main" id="{84F20BAD-3F56-449E-ADBC-42C9AE3C371C}"/>
                </a:ext>
              </a:extLst>
            </p:cNvPr>
            <p:cNvSpPr/>
            <p:nvPr/>
          </p:nvSpPr>
          <p:spPr>
            <a:xfrm>
              <a:off x="717171" y="1178298"/>
              <a:ext cx="2012729" cy="1137454"/>
            </a:xfrm>
            <a:prstGeom prst="chevron">
              <a:avLst/>
            </a:prstGeom>
            <a:ln>
              <a:solidFill>
                <a:srgbClr val="7030A0"/>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algn="ctr" defTabSz="1219170">
                <a:defRPr/>
              </a:pPr>
              <a:r>
                <a:rPr lang="en-US" sz="1867" dirty="0">
                  <a:solidFill>
                    <a:srgbClr val="FFFFFF"/>
                  </a:solidFill>
                  <a:latin typeface="Myriad Web Pro"/>
                </a:rPr>
                <a:t>Generic V2 MMG</a:t>
              </a:r>
            </a:p>
          </p:txBody>
        </p:sp>
        <p:sp>
          <p:nvSpPr>
            <p:cNvPr id="10" name="TextBox 9">
              <a:extLst>
                <a:ext uri="{FF2B5EF4-FFF2-40B4-BE49-F238E27FC236}">
                  <a16:creationId xmlns:a16="http://schemas.microsoft.com/office/drawing/2014/main" id="{2A90BE0F-9A56-4656-A1CE-67DBF0564DC7}"/>
                </a:ext>
              </a:extLst>
            </p:cNvPr>
            <p:cNvSpPr txBox="1"/>
            <p:nvPr/>
          </p:nvSpPr>
          <p:spPr>
            <a:xfrm>
              <a:off x="7732341" y="1395345"/>
              <a:ext cx="1344691" cy="623248"/>
            </a:xfrm>
            <a:prstGeom prst="rect">
              <a:avLst/>
            </a:prstGeom>
            <a:noFill/>
          </p:spPr>
          <p:txBody>
            <a:bodyPr wrap="square" rtlCol="0">
              <a:spAutoFit/>
            </a:bodyPr>
            <a:lstStyle/>
            <a:p>
              <a:pPr algn="ctr" defTabSz="1219170">
                <a:defRPr/>
              </a:pPr>
              <a:r>
                <a:rPr lang="en-US" sz="2400" dirty="0">
                  <a:solidFill>
                    <a:srgbClr val="000818"/>
                  </a:solidFill>
                  <a:effectLst>
                    <a:outerShdw blurRad="50800" dist="38100" dir="2700000" algn="tl" rotWithShape="0">
                      <a:prstClr val="black">
                        <a:alpha val="40000"/>
                      </a:prstClr>
                    </a:outerShdw>
                  </a:effectLst>
                  <a:latin typeface="Calibri" panose="020F0502020204030204" pitchFamily="34" charset="0"/>
                </a:rPr>
                <a:t>RIBD message</a:t>
              </a:r>
            </a:p>
          </p:txBody>
        </p:sp>
        <p:sp>
          <p:nvSpPr>
            <p:cNvPr id="11" name="Plus 7">
              <a:extLst>
                <a:ext uri="{FF2B5EF4-FFF2-40B4-BE49-F238E27FC236}">
                  <a16:creationId xmlns:a16="http://schemas.microsoft.com/office/drawing/2014/main" id="{EEE74138-96AD-4980-9348-568B475A79C4}"/>
                </a:ext>
              </a:extLst>
            </p:cNvPr>
            <p:cNvSpPr/>
            <p:nvPr/>
          </p:nvSpPr>
          <p:spPr>
            <a:xfrm>
              <a:off x="2806585" y="1400754"/>
              <a:ext cx="495928" cy="526947"/>
            </a:xfrm>
            <a:prstGeom prst="mathPlus">
              <a:avLst/>
            </a:prstGeom>
            <a:solidFill>
              <a:schemeClr val="accent6">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dirty="0">
                <a:solidFill>
                  <a:srgbClr val="FFC000"/>
                </a:solidFill>
                <a:latin typeface="Myriad Web Pro"/>
              </a:endParaRPr>
            </a:p>
          </p:txBody>
        </p:sp>
        <p:sp>
          <p:nvSpPr>
            <p:cNvPr id="12" name="Equal 8">
              <a:extLst>
                <a:ext uri="{FF2B5EF4-FFF2-40B4-BE49-F238E27FC236}">
                  <a16:creationId xmlns:a16="http://schemas.microsoft.com/office/drawing/2014/main" id="{7F9BADE1-AB3C-42AF-BDC7-28872FD9ABA8}"/>
                </a:ext>
              </a:extLst>
            </p:cNvPr>
            <p:cNvSpPr/>
            <p:nvPr/>
          </p:nvSpPr>
          <p:spPr>
            <a:xfrm>
              <a:off x="7360942" y="1453172"/>
              <a:ext cx="526948" cy="526948"/>
            </a:xfrm>
            <a:prstGeom prst="mathEqua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dirty="0">
                <a:solidFill>
                  <a:srgbClr val="0F56DC"/>
                </a:solidFill>
                <a:latin typeface="Myriad Web Pro"/>
              </a:endParaRPr>
            </a:p>
          </p:txBody>
        </p:sp>
        <p:sp>
          <p:nvSpPr>
            <p:cNvPr id="13" name="Chevron 4">
              <a:extLst>
                <a:ext uri="{FF2B5EF4-FFF2-40B4-BE49-F238E27FC236}">
                  <a16:creationId xmlns:a16="http://schemas.microsoft.com/office/drawing/2014/main" id="{78707478-E75B-4AD7-B7DB-F56A68F2CDFB}"/>
                </a:ext>
              </a:extLst>
            </p:cNvPr>
            <p:cNvSpPr/>
            <p:nvPr/>
          </p:nvSpPr>
          <p:spPr>
            <a:xfrm>
              <a:off x="3080430" y="1107333"/>
              <a:ext cx="4225862" cy="1210040"/>
            </a:xfrm>
            <a:prstGeom prst="chevron">
              <a:avLst/>
            </a:prstGeom>
            <a:solidFill>
              <a:schemeClr val="accent1"/>
            </a:solidFill>
            <a:ln>
              <a:solidFill>
                <a:srgbClr val="7030A0"/>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algn="ctr" defTabSz="1219170">
                <a:defRPr/>
              </a:pPr>
              <a:r>
                <a:rPr lang="en-US" sz="1867" dirty="0">
                  <a:solidFill>
                    <a:srgbClr val="FFFFFF"/>
                  </a:solidFill>
                  <a:latin typeface="Myriad Web Pro"/>
                </a:rPr>
                <a:t>           </a:t>
              </a:r>
            </a:p>
          </p:txBody>
        </p:sp>
        <p:sp>
          <p:nvSpPr>
            <p:cNvPr id="40" name="Plus 7">
              <a:extLst>
                <a:ext uri="{FF2B5EF4-FFF2-40B4-BE49-F238E27FC236}">
                  <a16:creationId xmlns:a16="http://schemas.microsoft.com/office/drawing/2014/main" id="{75555FF3-E7EF-461F-BAB0-084E86AB7C40}"/>
                </a:ext>
              </a:extLst>
            </p:cNvPr>
            <p:cNvSpPr/>
            <p:nvPr/>
          </p:nvSpPr>
          <p:spPr>
            <a:xfrm>
              <a:off x="2805141" y="3598509"/>
              <a:ext cx="495928" cy="526947"/>
            </a:xfrm>
            <a:prstGeom prst="mathPlus">
              <a:avLst/>
            </a:prstGeom>
            <a:solidFill>
              <a:schemeClr val="accent6">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dirty="0">
                <a:solidFill>
                  <a:srgbClr val="FFC000"/>
                </a:solidFill>
                <a:latin typeface="Myriad Web Pro"/>
              </a:endParaRPr>
            </a:p>
          </p:txBody>
        </p:sp>
      </p:grpSp>
      <p:grpSp>
        <p:nvGrpSpPr>
          <p:cNvPr id="16" name="Group 15" descr="RIBD MMG Structure containing  ABCs States in the format of Generic V2 MMG plus the RIBD MMG containing ABCs H flu, ABCs IPD, ABCs N mening, ABCs GBS, Legionellosis, Psittacosis, and ABCs GAS equals the RIBD message">
            <a:extLst>
              <a:ext uri="{FF2B5EF4-FFF2-40B4-BE49-F238E27FC236}">
                <a16:creationId xmlns:a16="http://schemas.microsoft.com/office/drawing/2014/main" id="{84FEF9C5-2DAA-40D2-91F7-A95F1A6A3481}"/>
              </a:ext>
            </a:extLst>
          </p:cNvPr>
          <p:cNvGrpSpPr/>
          <p:nvPr/>
        </p:nvGrpSpPr>
        <p:grpSpPr>
          <a:xfrm>
            <a:off x="609601" y="4703356"/>
            <a:ext cx="8785495" cy="1724133"/>
            <a:chOff x="684082" y="1086337"/>
            <a:chExt cx="6589121" cy="1137455"/>
          </a:xfrm>
        </p:grpSpPr>
        <p:sp>
          <p:nvSpPr>
            <p:cNvPr id="17" name="Chevron 4">
              <a:extLst>
                <a:ext uri="{FF2B5EF4-FFF2-40B4-BE49-F238E27FC236}">
                  <a16:creationId xmlns:a16="http://schemas.microsoft.com/office/drawing/2014/main" id="{BCA8068A-D195-46EE-B186-7CBFCD731B8B}"/>
                </a:ext>
              </a:extLst>
            </p:cNvPr>
            <p:cNvSpPr/>
            <p:nvPr/>
          </p:nvSpPr>
          <p:spPr>
            <a:xfrm>
              <a:off x="684082" y="1086337"/>
              <a:ext cx="2012728" cy="1137454"/>
            </a:xfrm>
            <a:prstGeom prst="chevron">
              <a:avLst/>
            </a:prstGeom>
            <a:ln>
              <a:solidFill>
                <a:srgbClr val="7030A0"/>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algn="ctr" defTabSz="1219170">
                <a:defRPr/>
              </a:pPr>
              <a:endParaRPr lang="en-US" sz="1867" dirty="0">
                <a:solidFill>
                  <a:srgbClr val="FFFFFF"/>
                </a:solidFill>
                <a:latin typeface="Myriad Web Pro"/>
              </a:endParaRPr>
            </a:p>
          </p:txBody>
        </p:sp>
        <p:sp>
          <p:nvSpPr>
            <p:cNvPr id="21" name="Chevron 4">
              <a:extLst>
                <a:ext uri="{FF2B5EF4-FFF2-40B4-BE49-F238E27FC236}">
                  <a16:creationId xmlns:a16="http://schemas.microsoft.com/office/drawing/2014/main" id="{612CA025-A0BF-4781-8A99-F30CA39763B7}"/>
                </a:ext>
              </a:extLst>
            </p:cNvPr>
            <p:cNvSpPr/>
            <p:nvPr/>
          </p:nvSpPr>
          <p:spPr>
            <a:xfrm>
              <a:off x="3047341" y="1086337"/>
              <a:ext cx="4225862" cy="1137455"/>
            </a:xfrm>
            <a:prstGeom prst="chevron">
              <a:avLst/>
            </a:prstGeom>
            <a:solidFill>
              <a:schemeClr val="accent1"/>
            </a:solidFill>
            <a:ln>
              <a:solidFill>
                <a:srgbClr val="7030A0"/>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algn="ctr" defTabSz="1219170">
                <a:defRPr/>
              </a:pPr>
              <a:endParaRPr lang="en-US" sz="1867" dirty="0">
                <a:solidFill>
                  <a:srgbClr val="FFFFFF"/>
                </a:solidFill>
                <a:latin typeface="Myriad Web Pro"/>
              </a:endParaRPr>
            </a:p>
          </p:txBody>
        </p:sp>
      </p:grpSp>
      <p:sp>
        <p:nvSpPr>
          <p:cNvPr id="24" name="TextBox 23">
            <a:extLst>
              <a:ext uri="{FF2B5EF4-FFF2-40B4-BE49-F238E27FC236}">
                <a16:creationId xmlns:a16="http://schemas.microsoft.com/office/drawing/2014/main" id="{EAD1CBAD-330A-4804-8A21-FC62DD76505B}"/>
              </a:ext>
            </a:extLst>
          </p:cNvPr>
          <p:cNvSpPr txBox="1"/>
          <p:nvPr/>
        </p:nvSpPr>
        <p:spPr>
          <a:xfrm>
            <a:off x="9986674" y="5179309"/>
            <a:ext cx="1792921" cy="830997"/>
          </a:xfrm>
          <a:prstGeom prst="rect">
            <a:avLst/>
          </a:prstGeom>
          <a:noFill/>
        </p:spPr>
        <p:txBody>
          <a:bodyPr wrap="square" rtlCol="0">
            <a:spAutoFit/>
          </a:bodyPr>
          <a:lstStyle/>
          <a:p>
            <a:pPr algn="ctr" defTabSz="1219170">
              <a:defRPr/>
            </a:pPr>
            <a:r>
              <a:rPr lang="en-US" sz="2400" dirty="0">
                <a:solidFill>
                  <a:srgbClr val="000818"/>
                </a:solidFill>
                <a:effectLst>
                  <a:outerShdw blurRad="50800" dist="38100" dir="2700000" algn="tl" rotWithShape="0">
                    <a:prstClr val="black">
                      <a:alpha val="40000"/>
                    </a:prstClr>
                  </a:outerShdw>
                </a:effectLst>
                <a:latin typeface="Calibri" panose="020F0502020204030204" pitchFamily="34" charset="0"/>
              </a:rPr>
              <a:t>RIBD message</a:t>
            </a:r>
          </a:p>
        </p:txBody>
      </p:sp>
      <p:sp>
        <p:nvSpPr>
          <p:cNvPr id="25" name="Title 5">
            <a:extLst>
              <a:ext uri="{FF2B5EF4-FFF2-40B4-BE49-F238E27FC236}">
                <a16:creationId xmlns:a16="http://schemas.microsoft.com/office/drawing/2014/main" id="{AE120BB5-4C6B-4535-BB95-659D12E962C0}"/>
              </a:ext>
            </a:extLst>
          </p:cNvPr>
          <p:cNvSpPr txBox="1">
            <a:spLocks/>
          </p:cNvSpPr>
          <p:nvPr/>
        </p:nvSpPr>
        <p:spPr>
          <a:xfrm>
            <a:off x="639381" y="1292578"/>
            <a:ext cx="10972800" cy="453305"/>
          </a:xfrm>
          <a:prstGeom prst="rect">
            <a:avLst/>
          </a:prstGeom>
          <a:solidFill>
            <a:srgbClr val="8B9B92"/>
          </a:solidFill>
        </p:spPr>
        <p:txBody>
          <a:bodyPr anchor="b" anchorCtr="0"/>
          <a:lstStyle>
            <a:lvl1pPr algn="l" rtl="0" eaLnBrk="0" fontAlgn="base" hangingPunct="0">
              <a:lnSpc>
                <a:spcPts val="3000"/>
              </a:lnSpc>
              <a:spcBef>
                <a:spcPct val="0"/>
              </a:spcBef>
              <a:spcAft>
                <a:spcPct val="0"/>
              </a:spcAft>
              <a:defRPr sz="2800" b="1" kern="1200" baseline="0">
                <a:solidFill>
                  <a:srgbClr val="8B9B92"/>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lnSpc>
                <a:spcPts val="4000"/>
              </a:lnSpc>
            </a:pPr>
            <a:r>
              <a:rPr lang="en-US" sz="2667" dirty="0">
                <a:solidFill>
                  <a:srgbClr val="FFFFFF"/>
                </a:solidFill>
              </a:rPr>
              <a:t>Non-ABCs States</a:t>
            </a:r>
          </a:p>
        </p:txBody>
      </p:sp>
      <p:sp>
        <p:nvSpPr>
          <p:cNvPr id="26" name="Title 5">
            <a:extLst>
              <a:ext uri="{FF2B5EF4-FFF2-40B4-BE49-F238E27FC236}">
                <a16:creationId xmlns:a16="http://schemas.microsoft.com/office/drawing/2014/main" id="{C8B9E555-34A9-4677-B2CF-4D4A408F38CD}"/>
              </a:ext>
            </a:extLst>
          </p:cNvPr>
          <p:cNvSpPr txBox="1">
            <a:spLocks/>
          </p:cNvSpPr>
          <p:nvPr/>
        </p:nvSpPr>
        <p:spPr>
          <a:xfrm>
            <a:off x="609600" y="3961601"/>
            <a:ext cx="10972800" cy="453305"/>
          </a:xfrm>
          <a:prstGeom prst="rect">
            <a:avLst/>
          </a:prstGeom>
          <a:solidFill>
            <a:srgbClr val="8B9B92"/>
          </a:solidFill>
        </p:spPr>
        <p:txBody>
          <a:bodyPr anchor="b" anchorCtr="0"/>
          <a:lstStyle>
            <a:lvl1pPr algn="l" rtl="0" eaLnBrk="0" fontAlgn="base" hangingPunct="0">
              <a:lnSpc>
                <a:spcPts val="3000"/>
              </a:lnSpc>
              <a:spcBef>
                <a:spcPct val="0"/>
              </a:spcBef>
              <a:spcAft>
                <a:spcPct val="0"/>
              </a:spcAft>
              <a:defRPr sz="2800" b="1" kern="1200" baseline="0">
                <a:solidFill>
                  <a:srgbClr val="8B9B92"/>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lnSpc>
                <a:spcPts val="4000"/>
              </a:lnSpc>
            </a:pPr>
            <a:r>
              <a:rPr lang="en-US" sz="2667" dirty="0">
                <a:solidFill>
                  <a:srgbClr val="FFFFFF"/>
                </a:solidFill>
              </a:rPr>
              <a:t>ABCs States</a:t>
            </a:r>
          </a:p>
        </p:txBody>
      </p:sp>
      <p:sp>
        <p:nvSpPr>
          <p:cNvPr id="27" name="Rounded Rectangle 15">
            <a:extLst>
              <a:ext uri="{FF2B5EF4-FFF2-40B4-BE49-F238E27FC236}">
                <a16:creationId xmlns:a16="http://schemas.microsoft.com/office/drawing/2014/main" id="{821B5349-8986-4C6F-B65D-D7094C2F5C7D}"/>
              </a:ext>
            </a:extLst>
          </p:cNvPr>
          <p:cNvSpPr/>
          <p:nvPr/>
        </p:nvSpPr>
        <p:spPr>
          <a:xfrm>
            <a:off x="6005652" y="2132007"/>
            <a:ext cx="908347" cy="374231"/>
          </a:xfrm>
          <a:prstGeom prst="roundRect">
            <a:avLst/>
          </a:prstGeom>
          <a:solidFill>
            <a:schemeClr val="accent1"/>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eaLnBrk="0" fontAlgn="base" hangingPunct="0">
              <a:spcBef>
                <a:spcPct val="0"/>
              </a:spcBef>
              <a:spcAft>
                <a:spcPct val="0"/>
              </a:spcAft>
            </a:pPr>
            <a:r>
              <a:rPr lang="en-US" sz="1600" dirty="0">
                <a:solidFill>
                  <a:srgbClr val="FFFFFF"/>
                </a:solidFill>
                <a:latin typeface="Myriad Web Pro"/>
              </a:rPr>
              <a:t>H flu</a:t>
            </a:r>
          </a:p>
        </p:txBody>
      </p:sp>
      <p:sp>
        <p:nvSpPr>
          <p:cNvPr id="28" name="Rounded Rectangle 16">
            <a:extLst>
              <a:ext uri="{FF2B5EF4-FFF2-40B4-BE49-F238E27FC236}">
                <a16:creationId xmlns:a16="http://schemas.microsoft.com/office/drawing/2014/main" id="{B8A02007-42BB-42D6-A515-CE4383F20097}"/>
              </a:ext>
            </a:extLst>
          </p:cNvPr>
          <p:cNvSpPr/>
          <p:nvPr/>
        </p:nvSpPr>
        <p:spPr>
          <a:xfrm>
            <a:off x="5617879" y="3090583"/>
            <a:ext cx="1287387" cy="374231"/>
          </a:xfrm>
          <a:prstGeom prst="roundRect">
            <a:avLst/>
          </a:prstGeom>
          <a:solidFill>
            <a:schemeClr val="accent1"/>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eaLnBrk="0" fontAlgn="base" hangingPunct="0">
              <a:spcBef>
                <a:spcPct val="0"/>
              </a:spcBef>
              <a:spcAft>
                <a:spcPct val="0"/>
              </a:spcAft>
            </a:pPr>
            <a:r>
              <a:rPr lang="en-US" sz="1600" dirty="0">
                <a:solidFill>
                  <a:srgbClr val="FFFFFF"/>
                </a:solidFill>
                <a:latin typeface="Myriad Web Pro"/>
              </a:rPr>
              <a:t>N mening</a:t>
            </a:r>
          </a:p>
        </p:txBody>
      </p:sp>
      <p:sp>
        <p:nvSpPr>
          <p:cNvPr id="29" name="Rounded Rectangle 17">
            <a:extLst>
              <a:ext uri="{FF2B5EF4-FFF2-40B4-BE49-F238E27FC236}">
                <a16:creationId xmlns:a16="http://schemas.microsoft.com/office/drawing/2014/main" id="{65FE395B-AFA1-4207-A763-76EC205FC6B6}"/>
              </a:ext>
            </a:extLst>
          </p:cNvPr>
          <p:cNvSpPr/>
          <p:nvPr/>
        </p:nvSpPr>
        <p:spPr>
          <a:xfrm>
            <a:off x="6233984" y="2620095"/>
            <a:ext cx="649497" cy="356631"/>
          </a:xfrm>
          <a:prstGeom prst="roundRect">
            <a:avLst/>
          </a:prstGeom>
          <a:solidFill>
            <a:schemeClr val="accent1"/>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eaLnBrk="0" fontAlgn="base" hangingPunct="0">
              <a:spcBef>
                <a:spcPct val="0"/>
              </a:spcBef>
              <a:spcAft>
                <a:spcPct val="0"/>
              </a:spcAft>
            </a:pPr>
            <a:r>
              <a:rPr lang="en-US" sz="1600" dirty="0">
                <a:solidFill>
                  <a:srgbClr val="FFFFFF"/>
                </a:solidFill>
                <a:latin typeface="Myriad Web Pro"/>
              </a:rPr>
              <a:t>IPD</a:t>
            </a:r>
          </a:p>
        </p:txBody>
      </p:sp>
      <p:sp>
        <p:nvSpPr>
          <p:cNvPr id="30" name="Rounded Rectangle 18">
            <a:extLst>
              <a:ext uri="{FF2B5EF4-FFF2-40B4-BE49-F238E27FC236}">
                <a16:creationId xmlns:a16="http://schemas.microsoft.com/office/drawing/2014/main" id="{83B849D0-64E9-4F87-9740-F2ECA619F5C6}"/>
              </a:ext>
            </a:extLst>
          </p:cNvPr>
          <p:cNvSpPr/>
          <p:nvPr/>
        </p:nvSpPr>
        <p:spPr>
          <a:xfrm>
            <a:off x="7101819" y="2639942"/>
            <a:ext cx="1287387" cy="317061"/>
          </a:xfrm>
          <a:prstGeom prst="roundRect">
            <a:avLst/>
          </a:prstGeom>
          <a:solidFill>
            <a:schemeClr val="accent1"/>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eaLnBrk="0" fontAlgn="base" hangingPunct="0">
              <a:spcBef>
                <a:spcPct val="0"/>
              </a:spcBef>
              <a:spcAft>
                <a:spcPct val="0"/>
              </a:spcAft>
            </a:pPr>
            <a:r>
              <a:rPr lang="en-US" sz="1600" dirty="0">
                <a:solidFill>
                  <a:srgbClr val="FFFFFF"/>
                </a:solidFill>
                <a:latin typeface="Myriad Web Pro"/>
              </a:rPr>
              <a:t>Psittacosis</a:t>
            </a:r>
          </a:p>
        </p:txBody>
      </p:sp>
      <p:sp>
        <p:nvSpPr>
          <p:cNvPr id="31" name="Rounded Rectangle 19">
            <a:extLst>
              <a:ext uri="{FF2B5EF4-FFF2-40B4-BE49-F238E27FC236}">
                <a16:creationId xmlns:a16="http://schemas.microsoft.com/office/drawing/2014/main" id="{11EC0592-CE57-4A48-B4BA-4638455FDB99}"/>
              </a:ext>
            </a:extLst>
          </p:cNvPr>
          <p:cNvSpPr/>
          <p:nvPr/>
        </p:nvSpPr>
        <p:spPr>
          <a:xfrm>
            <a:off x="7101820" y="2138322"/>
            <a:ext cx="1469801" cy="361599"/>
          </a:xfrm>
          <a:prstGeom prst="roundRect">
            <a:avLst/>
          </a:prstGeom>
          <a:solidFill>
            <a:schemeClr val="accent1"/>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eaLnBrk="0" fontAlgn="base" hangingPunct="0">
              <a:spcBef>
                <a:spcPct val="0"/>
              </a:spcBef>
              <a:spcAft>
                <a:spcPct val="0"/>
              </a:spcAft>
            </a:pPr>
            <a:r>
              <a:rPr lang="en-US" sz="1600" dirty="0">
                <a:solidFill>
                  <a:srgbClr val="FFFFFF"/>
                </a:solidFill>
                <a:latin typeface="Myriad Web Pro"/>
              </a:rPr>
              <a:t>Legionellosis</a:t>
            </a:r>
          </a:p>
        </p:txBody>
      </p:sp>
      <p:sp>
        <p:nvSpPr>
          <p:cNvPr id="32" name="Rounded Rectangle 15">
            <a:extLst>
              <a:ext uri="{FF2B5EF4-FFF2-40B4-BE49-F238E27FC236}">
                <a16:creationId xmlns:a16="http://schemas.microsoft.com/office/drawing/2014/main" id="{3476A1EE-48F6-46A6-9B8A-AEB5009F8C05}"/>
              </a:ext>
            </a:extLst>
          </p:cNvPr>
          <p:cNvSpPr/>
          <p:nvPr/>
        </p:nvSpPr>
        <p:spPr>
          <a:xfrm>
            <a:off x="5728348" y="4778383"/>
            <a:ext cx="1380193" cy="387935"/>
          </a:xfrm>
          <a:prstGeom prst="roundRect">
            <a:avLst/>
          </a:prstGeom>
          <a:solidFill>
            <a:schemeClr val="accent1"/>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eaLnBrk="0" fontAlgn="base" hangingPunct="0">
              <a:spcBef>
                <a:spcPct val="0"/>
              </a:spcBef>
              <a:spcAft>
                <a:spcPct val="0"/>
              </a:spcAft>
            </a:pPr>
            <a:r>
              <a:rPr lang="en-US" sz="1600" dirty="0">
                <a:solidFill>
                  <a:srgbClr val="FFFFFF"/>
                </a:solidFill>
                <a:latin typeface="Myriad Web Pro"/>
              </a:rPr>
              <a:t>ABCs H flu</a:t>
            </a:r>
          </a:p>
        </p:txBody>
      </p:sp>
      <p:sp>
        <p:nvSpPr>
          <p:cNvPr id="33" name="Rounded Rectangle 16">
            <a:extLst>
              <a:ext uri="{FF2B5EF4-FFF2-40B4-BE49-F238E27FC236}">
                <a16:creationId xmlns:a16="http://schemas.microsoft.com/office/drawing/2014/main" id="{9AF5B1E9-066C-47BD-81AA-AF9A4EAAB31C}"/>
              </a:ext>
            </a:extLst>
          </p:cNvPr>
          <p:cNvSpPr/>
          <p:nvPr/>
        </p:nvSpPr>
        <p:spPr>
          <a:xfrm>
            <a:off x="5379563" y="5665719"/>
            <a:ext cx="1729861" cy="387935"/>
          </a:xfrm>
          <a:prstGeom prst="roundRect">
            <a:avLst/>
          </a:prstGeom>
          <a:solidFill>
            <a:schemeClr val="accent1"/>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eaLnBrk="0" fontAlgn="base" hangingPunct="0">
              <a:spcBef>
                <a:spcPct val="0"/>
              </a:spcBef>
              <a:spcAft>
                <a:spcPct val="0"/>
              </a:spcAft>
            </a:pPr>
            <a:r>
              <a:rPr lang="en-US" sz="1600" dirty="0">
                <a:solidFill>
                  <a:srgbClr val="FFFFFF"/>
                </a:solidFill>
                <a:latin typeface="Myriad Web Pro"/>
              </a:rPr>
              <a:t>ABCs  N mening</a:t>
            </a:r>
          </a:p>
        </p:txBody>
      </p:sp>
      <p:sp>
        <p:nvSpPr>
          <p:cNvPr id="34" name="Rounded Rectangle 17">
            <a:extLst>
              <a:ext uri="{FF2B5EF4-FFF2-40B4-BE49-F238E27FC236}">
                <a16:creationId xmlns:a16="http://schemas.microsoft.com/office/drawing/2014/main" id="{B9327567-963F-44D7-8E79-AD15A8707463}"/>
              </a:ext>
            </a:extLst>
          </p:cNvPr>
          <p:cNvSpPr/>
          <p:nvPr/>
        </p:nvSpPr>
        <p:spPr>
          <a:xfrm>
            <a:off x="5873329" y="5234340"/>
            <a:ext cx="1235212" cy="387936"/>
          </a:xfrm>
          <a:prstGeom prst="roundRect">
            <a:avLst/>
          </a:prstGeom>
          <a:solidFill>
            <a:schemeClr val="accent1"/>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eaLnBrk="0" fontAlgn="base" hangingPunct="0">
              <a:spcBef>
                <a:spcPct val="0"/>
              </a:spcBef>
              <a:spcAft>
                <a:spcPct val="0"/>
              </a:spcAft>
            </a:pPr>
            <a:r>
              <a:rPr lang="en-US" sz="1600" dirty="0">
                <a:solidFill>
                  <a:srgbClr val="FFFFFF"/>
                </a:solidFill>
                <a:latin typeface="Myriad Web Pro"/>
              </a:rPr>
              <a:t>ABCs IPD</a:t>
            </a:r>
          </a:p>
        </p:txBody>
      </p:sp>
      <p:sp>
        <p:nvSpPr>
          <p:cNvPr id="35" name="Rounded Rectangle 18">
            <a:extLst>
              <a:ext uri="{FF2B5EF4-FFF2-40B4-BE49-F238E27FC236}">
                <a16:creationId xmlns:a16="http://schemas.microsoft.com/office/drawing/2014/main" id="{A650BF5C-2015-4463-A103-C22D0D4FE8EA}"/>
              </a:ext>
            </a:extLst>
          </p:cNvPr>
          <p:cNvSpPr/>
          <p:nvPr/>
        </p:nvSpPr>
        <p:spPr>
          <a:xfrm>
            <a:off x="7222538" y="5683312"/>
            <a:ext cx="1431175" cy="356409"/>
          </a:xfrm>
          <a:prstGeom prst="roundRect">
            <a:avLst/>
          </a:prstGeom>
          <a:solidFill>
            <a:schemeClr val="accent1"/>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eaLnBrk="0" fontAlgn="base" hangingPunct="0">
              <a:spcBef>
                <a:spcPct val="0"/>
              </a:spcBef>
              <a:spcAft>
                <a:spcPct val="0"/>
              </a:spcAft>
            </a:pPr>
            <a:r>
              <a:rPr lang="en-US" sz="1600" dirty="0">
                <a:solidFill>
                  <a:srgbClr val="FFFFFF"/>
                </a:solidFill>
                <a:latin typeface="Myriad Web Pro"/>
              </a:rPr>
              <a:t>Psittacosis</a:t>
            </a:r>
          </a:p>
        </p:txBody>
      </p:sp>
      <p:sp>
        <p:nvSpPr>
          <p:cNvPr id="46" name="Rounded Rectangle 15">
            <a:extLst>
              <a:ext uri="{FF2B5EF4-FFF2-40B4-BE49-F238E27FC236}">
                <a16:creationId xmlns:a16="http://schemas.microsoft.com/office/drawing/2014/main" id="{C7598161-3E47-48FA-8616-D81B450A7016}"/>
              </a:ext>
            </a:extLst>
          </p:cNvPr>
          <p:cNvSpPr/>
          <p:nvPr/>
        </p:nvSpPr>
        <p:spPr>
          <a:xfrm>
            <a:off x="5844127" y="6099508"/>
            <a:ext cx="1287387" cy="301291"/>
          </a:xfrm>
          <a:prstGeom prst="roundRect">
            <a:avLst/>
          </a:prstGeom>
          <a:solidFill>
            <a:schemeClr val="accent1"/>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eaLnBrk="0" fontAlgn="base" hangingPunct="0">
              <a:spcBef>
                <a:spcPct val="0"/>
              </a:spcBef>
              <a:spcAft>
                <a:spcPct val="0"/>
              </a:spcAft>
            </a:pPr>
            <a:r>
              <a:rPr lang="en-US" sz="1600" dirty="0">
                <a:solidFill>
                  <a:srgbClr val="FFFFFF"/>
                </a:solidFill>
                <a:latin typeface="Myriad Web Pro"/>
              </a:rPr>
              <a:t>ABCs GAS</a:t>
            </a:r>
          </a:p>
        </p:txBody>
      </p:sp>
      <p:sp>
        <p:nvSpPr>
          <p:cNvPr id="7" name="TextBox 6">
            <a:extLst>
              <a:ext uri="{FF2B5EF4-FFF2-40B4-BE49-F238E27FC236}">
                <a16:creationId xmlns:a16="http://schemas.microsoft.com/office/drawing/2014/main" id="{EC5408D4-FD39-408D-88F5-81F069FACD71}"/>
              </a:ext>
            </a:extLst>
          </p:cNvPr>
          <p:cNvSpPr txBox="1"/>
          <p:nvPr/>
        </p:nvSpPr>
        <p:spPr>
          <a:xfrm>
            <a:off x="4665362" y="2342635"/>
            <a:ext cx="992081" cy="666977"/>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FFFFFF"/>
                </a:solidFill>
                <a:latin typeface="Calibri" panose="020F0502020204030204" pitchFamily="34" charset="0"/>
              </a:rPr>
              <a:t>RIBD MMG</a:t>
            </a:r>
          </a:p>
        </p:txBody>
      </p:sp>
      <p:sp>
        <p:nvSpPr>
          <p:cNvPr id="39" name="TextBox 38">
            <a:extLst>
              <a:ext uri="{FF2B5EF4-FFF2-40B4-BE49-F238E27FC236}">
                <a16:creationId xmlns:a16="http://schemas.microsoft.com/office/drawing/2014/main" id="{E9566EE8-D154-430B-935C-C85E180034FA}"/>
              </a:ext>
            </a:extLst>
          </p:cNvPr>
          <p:cNvSpPr txBox="1"/>
          <p:nvPr/>
        </p:nvSpPr>
        <p:spPr>
          <a:xfrm>
            <a:off x="4665362" y="5205881"/>
            <a:ext cx="992081" cy="666977"/>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FFFFFF"/>
                </a:solidFill>
                <a:latin typeface="Calibri" panose="020F0502020204030204" pitchFamily="34" charset="0"/>
              </a:rPr>
              <a:t>RIBD MMG</a:t>
            </a:r>
          </a:p>
        </p:txBody>
      </p:sp>
      <p:sp>
        <p:nvSpPr>
          <p:cNvPr id="14" name="TextBox 13">
            <a:extLst>
              <a:ext uri="{FF2B5EF4-FFF2-40B4-BE49-F238E27FC236}">
                <a16:creationId xmlns:a16="http://schemas.microsoft.com/office/drawing/2014/main" id="{FE834ABF-12BA-4422-A1DD-459E6E0BE3DB}"/>
              </a:ext>
            </a:extLst>
          </p:cNvPr>
          <p:cNvSpPr txBox="1"/>
          <p:nvPr/>
        </p:nvSpPr>
        <p:spPr>
          <a:xfrm>
            <a:off x="1515853" y="5261383"/>
            <a:ext cx="1134516" cy="666977"/>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FFFFFF"/>
                </a:solidFill>
                <a:latin typeface="Calibri" panose="020F0502020204030204" pitchFamily="34" charset="0"/>
              </a:rPr>
              <a:t>Generic V2 MMG</a:t>
            </a:r>
          </a:p>
        </p:txBody>
      </p:sp>
      <p:sp>
        <p:nvSpPr>
          <p:cNvPr id="41" name="Equal 8" descr="Generic V2 MMG plus RIBD MMG equals RIBD Message">
            <a:extLst>
              <a:ext uri="{FF2B5EF4-FFF2-40B4-BE49-F238E27FC236}">
                <a16:creationId xmlns:a16="http://schemas.microsoft.com/office/drawing/2014/main" id="{20FB63D5-D6B7-4B68-9E1B-D70C83BC3D3C}"/>
              </a:ext>
              <a:ext uri="{C183D7F6-B498-43B3-948B-1728B52AA6E4}">
                <adec:decorative xmlns:adec="http://schemas.microsoft.com/office/drawing/2017/decorative" val="0"/>
              </a:ext>
            </a:extLst>
          </p:cNvPr>
          <p:cNvSpPr/>
          <p:nvPr/>
        </p:nvSpPr>
        <p:spPr>
          <a:xfrm>
            <a:off x="9467962" y="5222770"/>
            <a:ext cx="702597" cy="702597"/>
          </a:xfrm>
          <a:prstGeom prst="mathEqua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dirty="0">
              <a:solidFill>
                <a:srgbClr val="0F56DC"/>
              </a:solidFill>
              <a:latin typeface="Myriad Web Pro"/>
            </a:endParaRPr>
          </a:p>
        </p:txBody>
      </p:sp>
      <p:sp>
        <p:nvSpPr>
          <p:cNvPr id="42" name="Rounded Rectangle 15">
            <a:extLst>
              <a:ext uri="{FF2B5EF4-FFF2-40B4-BE49-F238E27FC236}">
                <a16:creationId xmlns:a16="http://schemas.microsoft.com/office/drawing/2014/main" id="{D4BF9447-BEF9-48BB-AD28-101B3C5AAC29}"/>
              </a:ext>
            </a:extLst>
          </p:cNvPr>
          <p:cNvSpPr/>
          <p:nvPr/>
        </p:nvSpPr>
        <p:spPr>
          <a:xfrm>
            <a:off x="7210826" y="4778384"/>
            <a:ext cx="1178380" cy="372705"/>
          </a:xfrm>
          <a:prstGeom prst="roundRect">
            <a:avLst/>
          </a:prstGeom>
          <a:solidFill>
            <a:schemeClr val="accent1"/>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eaLnBrk="0" fontAlgn="base" hangingPunct="0">
              <a:spcBef>
                <a:spcPct val="0"/>
              </a:spcBef>
              <a:spcAft>
                <a:spcPct val="0"/>
              </a:spcAft>
            </a:pPr>
            <a:r>
              <a:rPr lang="en-US" sz="1600" dirty="0">
                <a:solidFill>
                  <a:srgbClr val="FFFFFF"/>
                </a:solidFill>
                <a:latin typeface="Myriad Web Pro"/>
              </a:rPr>
              <a:t>ABCs GBS</a:t>
            </a:r>
          </a:p>
        </p:txBody>
      </p:sp>
      <p:sp>
        <p:nvSpPr>
          <p:cNvPr id="53" name="Rounded Rectangle 19">
            <a:extLst>
              <a:ext uri="{FF2B5EF4-FFF2-40B4-BE49-F238E27FC236}">
                <a16:creationId xmlns:a16="http://schemas.microsoft.com/office/drawing/2014/main" id="{646DE633-93CF-434D-96A3-8CA49AB52062}"/>
              </a:ext>
            </a:extLst>
          </p:cNvPr>
          <p:cNvSpPr/>
          <p:nvPr/>
        </p:nvSpPr>
        <p:spPr>
          <a:xfrm>
            <a:off x="7210826" y="5212124"/>
            <a:ext cx="1442887" cy="410153"/>
          </a:xfrm>
          <a:prstGeom prst="roundRect">
            <a:avLst/>
          </a:prstGeom>
          <a:solidFill>
            <a:schemeClr val="accent1"/>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eaLnBrk="0" fontAlgn="base" hangingPunct="0">
              <a:spcBef>
                <a:spcPct val="0"/>
              </a:spcBef>
              <a:spcAft>
                <a:spcPct val="0"/>
              </a:spcAft>
            </a:pPr>
            <a:r>
              <a:rPr lang="en-US" sz="1600" dirty="0">
                <a:solidFill>
                  <a:srgbClr val="FFFFFF"/>
                </a:solidFill>
                <a:latin typeface="Myriad Web Pro"/>
              </a:rPr>
              <a:t>Legionellosis</a:t>
            </a:r>
          </a:p>
        </p:txBody>
      </p:sp>
    </p:spTree>
    <p:extLst>
      <p:ext uri="{BB962C8B-B14F-4D97-AF65-F5344CB8AC3E}">
        <p14:creationId xmlns:p14="http://schemas.microsoft.com/office/powerpoint/2010/main" val="31580938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D1E02D-4E66-4690-9072-07C014C9CB74}"/>
              </a:ext>
            </a:extLst>
          </p:cNvPr>
          <p:cNvSpPr>
            <a:spLocks noGrp="1"/>
          </p:cNvSpPr>
          <p:nvPr>
            <p:ph type="title"/>
          </p:nvPr>
        </p:nvSpPr>
        <p:spPr>
          <a:xfrm>
            <a:off x="1553799" y="983661"/>
            <a:ext cx="9084403" cy="1162051"/>
          </a:xfrm>
          <a:noFill/>
          <a:ln>
            <a:noFill/>
          </a:ln>
        </p:spPr>
        <p:txBody>
          <a:bodyPr anchor="ctr"/>
          <a:lstStyle/>
          <a:p>
            <a:pPr algn="ctr"/>
            <a:r>
              <a:rPr lang="en-US" dirty="0"/>
              <a:t>Overview and Guidance:  </a:t>
            </a:r>
            <a:br>
              <a:rPr lang="en-US" dirty="0"/>
            </a:br>
            <a:r>
              <a:rPr lang="en-US" dirty="0"/>
              <a:t>RIBD NNDSS  </a:t>
            </a:r>
          </a:p>
        </p:txBody>
      </p:sp>
      <p:sp>
        <p:nvSpPr>
          <p:cNvPr id="6" name="Content Placeholder 2">
            <a:extLst>
              <a:ext uri="{FF2B5EF4-FFF2-40B4-BE49-F238E27FC236}">
                <a16:creationId xmlns:a16="http://schemas.microsoft.com/office/drawing/2014/main" id="{917CD3C9-4ABE-4E77-8E78-03EBEABC8158}"/>
              </a:ext>
            </a:extLst>
          </p:cNvPr>
          <p:cNvSpPr txBox="1">
            <a:spLocks/>
          </p:cNvSpPr>
          <p:nvPr/>
        </p:nvSpPr>
        <p:spPr>
          <a:xfrm>
            <a:off x="2268186" y="2873773"/>
            <a:ext cx="3827815" cy="856140"/>
          </a:xfrm>
          <a:prstGeom prst="rect">
            <a:avLst/>
          </a:prstGeom>
          <a:noFill/>
          <a:ln w="12700">
            <a:noFill/>
          </a:ln>
        </p:spPr>
        <p:txBody>
          <a:bodyPr/>
          <a:lstStyle>
            <a:lvl1pPr marL="0" indent="0" algn="ctr" defTabSz="914400" rtl="0" eaLnBrk="1" latinLnBrk="0" hangingPunct="1">
              <a:spcBef>
                <a:spcPct val="20000"/>
              </a:spcBef>
              <a:buFont typeface="Arial" pitchFamily="34" charset="0"/>
              <a:buNone/>
              <a:defRPr sz="2000" b="1" kern="1200" baseline="0">
                <a:solidFill>
                  <a:schemeClr val="bg2"/>
                </a:solidFill>
                <a:effectLst/>
                <a:latin typeface="Calibr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1219170" fontAlgn="base">
              <a:spcBef>
                <a:spcPts val="0"/>
              </a:spcBef>
            </a:pPr>
            <a:r>
              <a:rPr lang="en-US" sz="2133" dirty="0">
                <a:solidFill>
                  <a:srgbClr val="FFFFFF"/>
                </a:solidFill>
                <a:cs typeface="Calibri" panose="020F0502020204030204" pitchFamily="34" charset="0"/>
              </a:rPr>
              <a:t>Surveillance Office</a:t>
            </a:r>
          </a:p>
          <a:p>
            <a:pPr marL="0" lvl="1" defTabSz="1219170" fontAlgn="base">
              <a:spcBef>
                <a:spcPts val="0"/>
              </a:spcBef>
              <a:spcAft>
                <a:spcPts val="800"/>
              </a:spcAft>
            </a:pPr>
            <a:r>
              <a:rPr lang="en-US" sz="1867" b="1" dirty="0">
                <a:solidFill>
                  <a:srgbClr val="000818"/>
                </a:solidFill>
                <a:latin typeface="Calibri" panose="020F0502020204030204" pitchFamily="34" charset="0"/>
                <a:cs typeface="Calibri" panose="020F0502020204030204" pitchFamily="34" charset="0"/>
              </a:rPr>
              <a:t>Sandy Roush</a:t>
            </a:r>
          </a:p>
          <a:p>
            <a:pPr marL="609585" lvl="1" defTabSz="1219170" fontAlgn="base">
              <a:spcAft>
                <a:spcPct val="0"/>
              </a:spcAft>
            </a:pPr>
            <a:endParaRPr lang="en-US" sz="1467" dirty="0">
              <a:solidFill>
                <a:srgbClr val="6D7770"/>
              </a:solidFill>
              <a:latin typeface="Myriad Web Pro"/>
            </a:endParaRPr>
          </a:p>
        </p:txBody>
      </p:sp>
      <p:sp>
        <p:nvSpPr>
          <p:cNvPr id="7" name="Text Placeholder 3">
            <a:extLst>
              <a:ext uri="{FF2B5EF4-FFF2-40B4-BE49-F238E27FC236}">
                <a16:creationId xmlns:a16="http://schemas.microsoft.com/office/drawing/2014/main" id="{A1A0635D-BE64-4C83-870F-1D8FC2174B87}"/>
              </a:ext>
            </a:extLst>
          </p:cNvPr>
          <p:cNvSpPr txBox="1">
            <a:spLocks/>
          </p:cNvSpPr>
          <p:nvPr/>
        </p:nvSpPr>
        <p:spPr>
          <a:xfrm>
            <a:off x="6323208" y="2866384"/>
            <a:ext cx="4663291" cy="846513"/>
          </a:xfrm>
          <a:prstGeom prst="rect">
            <a:avLst/>
          </a:prstGeom>
          <a:noFill/>
          <a:ln w="12700">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fontAlgn="base">
              <a:spcAft>
                <a:spcPct val="0"/>
              </a:spcAft>
              <a:buNone/>
            </a:pPr>
            <a:r>
              <a:rPr lang="en-US" sz="2133" b="1" dirty="0">
                <a:solidFill>
                  <a:srgbClr val="FFFFFF"/>
                </a:solidFill>
                <a:latin typeface="Calibri" pitchFamily="34" charset="0"/>
                <a:cs typeface="Calibri" panose="020F0502020204030204" pitchFamily="34" charset="0"/>
              </a:rPr>
              <a:t>NCIRD Surveillance Data Email Box:   </a:t>
            </a:r>
            <a:r>
              <a:rPr lang="en-US" sz="1867" b="1" dirty="0">
                <a:solidFill>
                  <a:srgbClr val="000818"/>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NCIRDsurvData@cdc.gov</a:t>
            </a:r>
            <a:r>
              <a:rPr lang="en-US" sz="1867" b="1" dirty="0">
                <a:solidFill>
                  <a:srgbClr val="000818"/>
                </a:solidFill>
                <a:latin typeface="Calibri" panose="020F0502020204030204" pitchFamily="34" charset="0"/>
                <a:cs typeface="Calibri" panose="020F0502020204030204" pitchFamily="34" charset="0"/>
              </a:rPr>
              <a:t> </a:t>
            </a:r>
          </a:p>
        </p:txBody>
      </p:sp>
      <p:sp>
        <p:nvSpPr>
          <p:cNvPr id="5" name="Content Placeholder 2">
            <a:extLst>
              <a:ext uri="{FF2B5EF4-FFF2-40B4-BE49-F238E27FC236}">
                <a16:creationId xmlns:a16="http://schemas.microsoft.com/office/drawing/2014/main" id="{0A2DA194-8D75-4771-90F0-730E328643DF}"/>
              </a:ext>
            </a:extLst>
          </p:cNvPr>
          <p:cNvSpPr txBox="1">
            <a:spLocks/>
          </p:cNvSpPr>
          <p:nvPr/>
        </p:nvSpPr>
        <p:spPr>
          <a:xfrm>
            <a:off x="3758749" y="3856148"/>
            <a:ext cx="4898967" cy="2883699"/>
          </a:xfrm>
          <a:prstGeom prst="rect">
            <a:avLst/>
          </a:prstGeom>
          <a:noFill/>
          <a:ln w="12700">
            <a:noFill/>
          </a:ln>
        </p:spPr>
        <p:txBody>
          <a:bodyPr/>
          <a:lstStyle>
            <a:lvl1pPr marL="0" indent="0" algn="ctr" defTabSz="914400" rtl="0" eaLnBrk="1" latinLnBrk="0" hangingPunct="1">
              <a:spcBef>
                <a:spcPct val="20000"/>
              </a:spcBef>
              <a:buFont typeface="Arial" pitchFamily="34" charset="0"/>
              <a:buNone/>
              <a:defRPr sz="2000" b="1" kern="1200" baseline="0">
                <a:solidFill>
                  <a:schemeClr val="bg2"/>
                </a:solidFill>
                <a:effectLst/>
                <a:latin typeface="Calibr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1219170" fontAlgn="base">
              <a:spcBef>
                <a:spcPts val="0"/>
              </a:spcBef>
            </a:pPr>
            <a:r>
              <a:rPr lang="en-US" sz="2133" i="1" dirty="0">
                <a:solidFill>
                  <a:srgbClr val="FFFFFF"/>
                </a:solidFill>
                <a:cs typeface="Calibri" panose="020F0502020204030204" pitchFamily="34" charset="0"/>
              </a:rPr>
              <a:t>H. influenzae, N. meningitidis</a:t>
            </a:r>
          </a:p>
          <a:p>
            <a:pPr defTabSz="1219170" fontAlgn="base">
              <a:spcBef>
                <a:spcPts val="0"/>
              </a:spcBef>
              <a:spcAft>
                <a:spcPts val="800"/>
              </a:spcAft>
            </a:pPr>
            <a:r>
              <a:rPr lang="en-US" sz="1867" dirty="0">
                <a:solidFill>
                  <a:srgbClr val="000818"/>
                </a:solidFill>
                <a:cs typeface="Calibri" panose="020F0502020204030204" pitchFamily="34" charset="0"/>
              </a:rPr>
              <a:t>   Amy Blain</a:t>
            </a:r>
          </a:p>
          <a:p>
            <a:pPr defTabSz="1219170" fontAlgn="base">
              <a:spcBef>
                <a:spcPts val="0"/>
              </a:spcBef>
            </a:pPr>
            <a:r>
              <a:rPr lang="en-US" sz="2133" dirty="0">
                <a:solidFill>
                  <a:srgbClr val="FFFFFF"/>
                </a:solidFill>
                <a:cs typeface="Calibri" panose="020F0502020204030204" pitchFamily="34" charset="0"/>
              </a:rPr>
              <a:t>Invasive Pneumococcal Disease </a:t>
            </a:r>
          </a:p>
          <a:p>
            <a:pPr marL="0" lvl="1" defTabSz="1219170" fontAlgn="base">
              <a:spcBef>
                <a:spcPts val="0"/>
              </a:spcBef>
              <a:spcAft>
                <a:spcPts val="800"/>
              </a:spcAft>
            </a:pPr>
            <a:r>
              <a:rPr lang="en-US" sz="1867" b="1" dirty="0">
                <a:solidFill>
                  <a:srgbClr val="000818"/>
                </a:solidFill>
                <a:latin typeface="Calibri" panose="020F0502020204030204" pitchFamily="34" charset="0"/>
                <a:cs typeface="Calibri" panose="020F0502020204030204" pitchFamily="34" charset="0"/>
              </a:rPr>
              <a:t>Ryan Gierke</a:t>
            </a:r>
          </a:p>
          <a:p>
            <a:pPr defTabSz="1219170" fontAlgn="base">
              <a:spcBef>
                <a:spcPts val="0"/>
              </a:spcBef>
              <a:spcAft>
                <a:spcPct val="0"/>
              </a:spcAft>
            </a:pPr>
            <a:r>
              <a:rPr lang="en-US" sz="2133" dirty="0">
                <a:solidFill>
                  <a:srgbClr val="FFFFFF"/>
                </a:solidFill>
                <a:cs typeface="Calibri" panose="020F0502020204030204" pitchFamily="34" charset="0"/>
              </a:rPr>
              <a:t>Legionellosis</a:t>
            </a:r>
          </a:p>
          <a:p>
            <a:pPr marL="0" lvl="1" defTabSz="1219170" fontAlgn="base">
              <a:spcBef>
                <a:spcPts val="0"/>
              </a:spcBef>
              <a:spcAft>
                <a:spcPts val="800"/>
              </a:spcAft>
            </a:pPr>
            <a:r>
              <a:rPr lang="en-US" sz="1867" b="1" dirty="0">
                <a:solidFill>
                  <a:srgbClr val="000818"/>
                </a:solidFill>
                <a:latin typeface="Calibri" panose="020F0502020204030204" pitchFamily="34" charset="0"/>
                <a:cs typeface="Calibri" panose="020F0502020204030204" pitchFamily="34" charset="0"/>
              </a:rPr>
              <a:t>Al Barskey</a:t>
            </a:r>
          </a:p>
          <a:p>
            <a:pPr defTabSz="1219170" fontAlgn="base">
              <a:spcBef>
                <a:spcPts val="0"/>
              </a:spcBef>
            </a:pPr>
            <a:r>
              <a:rPr lang="en-US" sz="2133" dirty="0">
                <a:solidFill>
                  <a:srgbClr val="FFFFFF"/>
                </a:solidFill>
                <a:cs typeface="Calibri" panose="020F0502020204030204" pitchFamily="34" charset="0"/>
              </a:rPr>
              <a:t>Psittacosis</a:t>
            </a:r>
          </a:p>
          <a:p>
            <a:pPr marL="0" lvl="1" defTabSz="1219170" fontAlgn="base">
              <a:spcBef>
                <a:spcPts val="0"/>
              </a:spcBef>
              <a:spcAft>
                <a:spcPts val="800"/>
              </a:spcAft>
            </a:pPr>
            <a:r>
              <a:rPr lang="en-US" sz="1867" b="1" dirty="0">
                <a:solidFill>
                  <a:srgbClr val="000818"/>
                </a:solidFill>
                <a:latin typeface="Calibri" panose="020F0502020204030204" pitchFamily="34" charset="0"/>
                <a:cs typeface="Calibri" panose="020F0502020204030204" pitchFamily="34" charset="0"/>
              </a:rPr>
              <a:t>Miwako Kobayashi</a:t>
            </a:r>
          </a:p>
          <a:p>
            <a:pPr marL="609585" lvl="1" defTabSz="1219170" fontAlgn="base">
              <a:spcAft>
                <a:spcPct val="0"/>
              </a:spcAft>
            </a:pPr>
            <a:endParaRPr lang="en-US" sz="1467" dirty="0">
              <a:solidFill>
                <a:srgbClr val="6D7770"/>
              </a:solidFill>
              <a:latin typeface="Myriad Web Pro"/>
            </a:endParaRPr>
          </a:p>
        </p:txBody>
      </p:sp>
    </p:spTree>
    <p:extLst>
      <p:ext uri="{BB962C8B-B14F-4D97-AF65-F5344CB8AC3E}">
        <p14:creationId xmlns:p14="http://schemas.microsoft.com/office/powerpoint/2010/main" val="95875017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0" y="1482726"/>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Welcome and Announcements</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NMI Updates and Timeline</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Implementing the Message Mapping Guides </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Overview of RIBD HL7 Case Notification Messages </a:t>
            </a:r>
          </a:p>
          <a:p>
            <a:pPr marL="990575" marR="0" lvl="1" indent="-380990" algn="l" defTabSz="914400" rtl="0" eaLnBrk="0" fontAlgn="base" latinLnBrk="0" hangingPunct="0">
              <a:lnSpc>
                <a:spcPct val="100000"/>
              </a:lnSpc>
              <a:spcBef>
                <a:spcPct val="20000"/>
              </a:spcBef>
              <a:spcAft>
                <a:spcPct val="0"/>
              </a:spcAft>
              <a:buClr>
                <a:srgbClr val="3D6C2A"/>
              </a:buClr>
              <a:buSzTx/>
              <a:buFont typeface="Arial" panose="020B0604020202020204" pitchFamily="34" charset="0"/>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Sandy Roush, National Center for Immunization and Respiratory Diseases (NCRID), CDC</a:t>
            </a:r>
          </a:p>
          <a:p>
            <a:pPr marL="990575" marR="0" lvl="1" indent="-380990" algn="l" defTabSz="914400" rtl="0" eaLnBrk="0" fontAlgn="base" latinLnBrk="0" hangingPunct="0">
              <a:lnSpc>
                <a:spcPct val="100000"/>
              </a:lnSpc>
              <a:spcBef>
                <a:spcPct val="20000"/>
              </a:spcBef>
              <a:spcAft>
                <a:spcPct val="0"/>
              </a:spcAft>
              <a:buClr>
                <a:srgbClr val="3D6C2A"/>
              </a:buClr>
              <a:buSzTx/>
              <a:buFont typeface="Arial" panose="020B0604020202020204" pitchFamily="34" charset="0"/>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Megan Light, National Center for Emerging and Zoonotic Infectious Diseases (NCEZID), CDC</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Questions and Answers  </a:t>
            </a:r>
          </a:p>
          <a:p>
            <a:pPr marL="457189" marR="0" lvl="0" indent="-457189"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Char char="§"/>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pic>
        <p:nvPicPr>
          <p:cNvPr id="6" name="Picture 5"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0456586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7145"/>
            <a:ext cx="10972800" cy="1143000"/>
          </a:xfrm>
        </p:spPr>
        <p:txBody>
          <a:bodyPr/>
          <a:lstStyle/>
          <a:p>
            <a:r>
              <a:rPr lang="en-US" sz="3200" dirty="0">
                <a:solidFill>
                  <a:srgbClr val="0070C0"/>
                </a:solidFill>
              </a:rPr>
              <a:t>Context of NNDSS Data Collected for </a:t>
            </a:r>
            <a:r>
              <a:rPr lang="en-US" sz="3200" i="1" dirty="0">
                <a:solidFill>
                  <a:srgbClr val="0070C0"/>
                </a:solidFill>
              </a:rPr>
              <a:t>H. influenzae, N. meningitidis, </a:t>
            </a:r>
            <a:r>
              <a:rPr lang="en-US" sz="3200" dirty="0">
                <a:solidFill>
                  <a:srgbClr val="0070C0"/>
                </a:solidFill>
              </a:rPr>
              <a:t>Invasive </a:t>
            </a:r>
            <a:r>
              <a:rPr lang="en-US" sz="3200" i="1" dirty="0">
                <a:solidFill>
                  <a:srgbClr val="0070C0"/>
                </a:solidFill>
              </a:rPr>
              <a:t>S. pneumoniae</a:t>
            </a:r>
            <a:r>
              <a:rPr lang="en-US" sz="3200" dirty="0">
                <a:solidFill>
                  <a:srgbClr val="0070C0"/>
                </a:solidFill>
              </a:rPr>
              <a:t>, Legionellosis, Psittacosis </a:t>
            </a:r>
          </a:p>
        </p:txBody>
      </p:sp>
      <p:sp>
        <p:nvSpPr>
          <p:cNvPr id="3" name="Content Placeholder 2"/>
          <p:cNvSpPr>
            <a:spLocks noGrp="1"/>
          </p:cNvSpPr>
          <p:nvPr>
            <p:ph type="body" sz="quarter" idx="10"/>
          </p:nvPr>
        </p:nvSpPr>
        <p:spPr>
          <a:xfrm>
            <a:off x="609600" y="1769088"/>
            <a:ext cx="10972800" cy="4270205"/>
          </a:xfrm>
        </p:spPr>
        <p:txBody>
          <a:bodyPr/>
          <a:lstStyle/>
          <a:p>
            <a:r>
              <a:rPr lang="en-US" b="0" dirty="0">
                <a:solidFill>
                  <a:srgbClr val="000818"/>
                </a:solidFill>
                <a:cs typeface="Calibri" panose="020F0502020204030204" pitchFamily="34" charset="0"/>
              </a:rPr>
              <a:t>NCIRD currently receives all NNDSS data in NETSS format</a:t>
            </a:r>
          </a:p>
          <a:p>
            <a:pPr lvl="1"/>
            <a:r>
              <a:rPr lang="en-US" b="0" dirty="0">
                <a:solidFill>
                  <a:srgbClr val="000818"/>
                </a:solidFill>
                <a:latin typeface="Calibri" panose="020F0502020204030204" pitchFamily="34" charset="0"/>
                <a:cs typeface="Calibri" panose="020F0502020204030204" pitchFamily="34" charset="0"/>
              </a:rPr>
              <a:t>Core and extended data were developed in mid 1990’s</a:t>
            </a:r>
          </a:p>
          <a:p>
            <a:r>
              <a:rPr lang="en-US" b="0" dirty="0">
                <a:solidFill>
                  <a:srgbClr val="000818"/>
                </a:solidFill>
                <a:cs typeface="Calibri" panose="020F0502020204030204" pitchFamily="34" charset="0"/>
              </a:rPr>
              <a:t>Important changes in epidemiology and laboratory testing since 1990’s:</a:t>
            </a:r>
          </a:p>
          <a:p>
            <a:pPr lvl="1"/>
            <a:r>
              <a:rPr lang="en-US" dirty="0">
                <a:solidFill>
                  <a:srgbClr val="000818"/>
                </a:solidFill>
                <a:latin typeface="Calibri" panose="020F0502020204030204" pitchFamily="34" charset="0"/>
                <a:cs typeface="Calibri" panose="020F0502020204030204" pitchFamily="34" charset="0"/>
              </a:rPr>
              <a:t>New vaccines and target populations (e.g., invasive pneumococcal disease)</a:t>
            </a:r>
          </a:p>
          <a:p>
            <a:pPr lvl="1"/>
            <a:r>
              <a:rPr lang="en-US" dirty="0">
                <a:solidFill>
                  <a:srgbClr val="000818"/>
                </a:solidFill>
                <a:latin typeface="Calibri" panose="020F0502020204030204" pitchFamily="34" charset="0"/>
                <a:cs typeface="Calibri" panose="020F0502020204030204" pitchFamily="34" charset="0"/>
              </a:rPr>
              <a:t>New lab testing (e.g., PCR)</a:t>
            </a:r>
          </a:p>
          <a:p>
            <a:pPr lvl="1"/>
            <a:r>
              <a:rPr lang="en-US" dirty="0">
                <a:solidFill>
                  <a:srgbClr val="000818"/>
                </a:solidFill>
                <a:latin typeface="Calibri" panose="020F0502020204030204" pitchFamily="34" charset="0"/>
                <a:cs typeface="Calibri" panose="020F0502020204030204" pitchFamily="34" charset="0"/>
              </a:rPr>
              <a:t>Changing epidemiology (e.g., herd immunity)</a:t>
            </a:r>
          </a:p>
          <a:p>
            <a:r>
              <a:rPr lang="en-US" b="0" dirty="0">
                <a:solidFill>
                  <a:srgbClr val="000818"/>
                </a:solidFill>
                <a:cs typeface="Calibri" panose="020F0502020204030204" pitchFamily="34" charset="0"/>
              </a:rPr>
              <a:t>Surveillance requirements have changed to support science and program</a:t>
            </a:r>
          </a:p>
          <a:p>
            <a:pPr lvl="1"/>
            <a:r>
              <a:rPr lang="en-US" dirty="0">
                <a:solidFill>
                  <a:srgbClr val="000818"/>
                </a:solidFill>
                <a:latin typeface="Calibri" panose="020F0502020204030204" pitchFamily="34" charset="0"/>
                <a:cs typeface="Calibri" panose="020F0502020204030204" pitchFamily="34" charset="0"/>
              </a:rPr>
              <a:t>Investigations, interventions, policies to understand and address changes</a:t>
            </a:r>
          </a:p>
          <a:p>
            <a:pPr lvl="1"/>
            <a:r>
              <a:rPr lang="en-US" dirty="0">
                <a:solidFill>
                  <a:srgbClr val="000818"/>
                </a:solidFill>
                <a:latin typeface="Calibri" panose="020F0502020204030204" pitchFamily="34" charset="0"/>
                <a:cs typeface="Calibri" panose="020F0502020204030204" pitchFamily="34" charset="0"/>
              </a:rPr>
              <a:t>Data collection interface(s) to collect relevant required data to support national prevention programs (e.g., legionellosis)</a:t>
            </a:r>
          </a:p>
          <a:p>
            <a:endParaRPr lang="en-US" dirty="0"/>
          </a:p>
        </p:txBody>
      </p:sp>
      <p:sp>
        <p:nvSpPr>
          <p:cNvPr id="5" name="Slide Number Placeholder 4"/>
          <p:cNvSpPr>
            <a:spLocks noGrp="1"/>
          </p:cNvSpPr>
          <p:nvPr>
            <p:ph type="sldNum" sz="quarter" idx="12"/>
          </p:nvPr>
        </p:nvSpPr>
        <p:spPr/>
        <p:txBody>
          <a:bodyPr/>
          <a:lstStyle/>
          <a:p>
            <a:pPr defTabSz="1219170" eaLnBrk="0" fontAlgn="base" hangingPunct="0">
              <a:spcBef>
                <a:spcPct val="0"/>
              </a:spcBef>
              <a:spcAft>
                <a:spcPct val="0"/>
              </a:spcAft>
            </a:pPr>
            <a:fld id="{76FCC7C2-0D91-4CEA-BCAA-8A2F96B8B637}" type="slidenum">
              <a:rPr lang="en-US"/>
              <a:pPr defTabSz="1219170" eaLnBrk="0" fontAlgn="base" hangingPunct="0">
                <a:spcBef>
                  <a:spcPct val="0"/>
                </a:spcBef>
                <a:spcAft>
                  <a:spcPct val="0"/>
                </a:spcAft>
              </a:pPr>
              <a:t>20</a:t>
            </a:fld>
            <a:endParaRPr lang="en-US" dirty="0"/>
          </a:p>
        </p:txBody>
      </p:sp>
    </p:spTree>
    <p:extLst>
      <p:ext uri="{BB962C8B-B14F-4D97-AF65-F5344CB8AC3E}">
        <p14:creationId xmlns:p14="http://schemas.microsoft.com/office/powerpoint/2010/main" val="51611569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5" y="457201"/>
            <a:ext cx="9531927" cy="1143000"/>
          </a:xfrm>
        </p:spPr>
        <p:txBody>
          <a:bodyPr/>
          <a:lstStyle/>
          <a:p>
            <a:pPr algn="ctr"/>
            <a:r>
              <a:rPr lang="en-US" dirty="0">
                <a:solidFill>
                  <a:srgbClr val="0070C0"/>
                </a:solidFill>
              </a:rPr>
              <a:t>Harmonization Results for Disease Specific MMGs by Condition*</a:t>
            </a:r>
          </a:p>
        </p:txBody>
      </p:sp>
      <p:sp>
        <p:nvSpPr>
          <p:cNvPr id="5" name="Slide Number Placeholder 4"/>
          <p:cNvSpPr>
            <a:spLocks noGrp="1"/>
          </p:cNvSpPr>
          <p:nvPr>
            <p:ph type="sldNum" sz="quarter" idx="12"/>
          </p:nvPr>
        </p:nvSpPr>
        <p:spPr/>
        <p:txBody>
          <a:bodyPr/>
          <a:lstStyle/>
          <a:p>
            <a:pPr defTabSz="1219170" eaLnBrk="0" fontAlgn="base" hangingPunct="0">
              <a:spcBef>
                <a:spcPct val="0"/>
              </a:spcBef>
              <a:spcAft>
                <a:spcPct val="0"/>
              </a:spcAft>
            </a:pPr>
            <a:r>
              <a:rPr lang="en-US" dirty="0"/>
              <a:t>21</a:t>
            </a:r>
          </a:p>
        </p:txBody>
      </p:sp>
      <p:graphicFrame>
        <p:nvGraphicFramePr>
          <p:cNvPr id="6" name="Table 5"/>
          <p:cNvGraphicFramePr>
            <a:graphicFrameLocks noGrp="1"/>
          </p:cNvGraphicFramePr>
          <p:nvPr/>
        </p:nvGraphicFramePr>
        <p:xfrm>
          <a:off x="1478488" y="1723682"/>
          <a:ext cx="9235026" cy="4002108"/>
        </p:xfrm>
        <a:graphic>
          <a:graphicData uri="http://schemas.openxmlformats.org/drawingml/2006/table">
            <a:tbl>
              <a:tblPr firstRow="1" bandRow="1">
                <a:tableStyleId>{912C8C85-51F0-491E-9774-3900AFEF0FD7}</a:tableStyleId>
              </a:tblPr>
              <a:tblGrid>
                <a:gridCol w="2358791">
                  <a:extLst>
                    <a:ext uri="{9D8B030D-6E8A-4147-A177-3AD203B41FA5}">
                      <a16:colId xmlns:a16="http://schemas.microsoft.com/office/drawing/2014/main" val="3068849289"/>
                    </a:ext>
                  </a:extLst>
                </a:gridCol>
                <a:gridCol w="1380199">
                  <a:extLst>
                    <a:ext uri="{9D8B030D-6E8A-4147-A177-3AD203B41FA5}">
                      <a16:colId xmlns:a16="http://schemas.microsoft.com/office/drawing/2014/main" val="3932327156"/>
                    </a:ext>
                  </a:extLst>
                </a:gridCol>
                <a:gridCol w="1410539">
                  <a:extLst>
                    <a:ext uri="{9D8B030D-6E8A-4147-A177-3AD203B41FA5}">
                      <a16:colId xmlns:a16="http://schemas.microsoft.com/office/drawing/2014/main" val="1525435763"/>
                    </a:ext>
                  </a:extLst>
                </a:gridCol>
                <a:gridCol w="1339929">
                  <a:extLst>
                    <a:ext uri="{9D8B030D-6E8A-4147-A177-3AD203B41FA5}">
                      <a16:colId xmlns:a16="http://schemas.microsoft.com/office/drawing/2014/main" val="1218999400"/>
                    </a:ext>
                  </a:extLst>
                </a:gridCol>
                <a:gridCol w="1400979">
                  <a:extLst>
                    <a:ext uri="{9D8B030D-6E8A-4147-A177-3AD203B41FA5}">
                      <a16:colId xmlns:a16="http://schemas.microsoft.com/office/drawing/2014/main" val="1855081752"/>
                    </a:ext>
                  </a:extLst>
                </a:gridCol>
                <a:gridCol w="1344589">
                  <a:extLst>
                    <a:ext uri="{9D8B030D-6E8A-4147-A177-3AD203B41FA5}">
                      <a16:colId xmlns:a16="http://schemas.microsoft.com/office/drawing/2014/main" val="1150804289"/>
                    </a:ext>
                  </a:extLst>
                </a:gridCol>
              </a:tblGrid>
              <a:tr h="304813">
                <a:tc>
                  <a:txBody>
                    <a:bodyPr/>
                    <a:lstStyle/>
                    <a:p>
                      <a:pPr algn="l" fontAlgn="b"/>
                      <a:endParaRPr lang="en-US" sz="19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D7770"/>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u="none" strike="noStrike" dirty="0">
                          <a:solidFill>
                            <a:schemeClr val="bg2"/>
                          </a:solidFill>
                          <a:effectLst/>
                          <a:latin typeface="Calibri" panose="020F0502020204030204" pitchFamily="34" charset="0"/>
                          <a:cs typeface="Calibri" panose="020F0502020204030204" pitchFamily="34" charset="0"/>
                        </a:rPr>
                        <a:t>TOTAL**</a:t>
                      </a:r>
                      <a:endParaRPr lang="en-US" sz="1500" b="1" i="0" u="none" strike="noStrike" dirty="0">
                        <a:solidFill>
                          <a:schemeClr val="bg2"/>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D7770"/>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solidFill>
                      <a:srgbClr val="000818"/>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u="none" strike="noStrike" dirty="0">
                          <a:solidFill>
                            <a:schemeClr val="bg2"/>
                          </a:solidFill>
                          <a:effectLst/>
                          <a:latin typeface="Calibri" panose="020F0502020204030204" pitchFamily="34" charset="0"/>
                          <a:cs typeface="Calibri" panose="020F0502020204030204" pitchFamily="34" charset="0"/>
                        </a:rPr>
                        <a:t>VACCINE</a:t>
                      </a:r>
                      <a:endParaRPr lang="en-US" sz="1500" b="1" i="0" u="none" strike="noStrike" dirty="0">
                        <a:solidFill>
                          <a:schemeClr val="bg2"/>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D7770"/>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u="none" strike="noStrike" dirty="0">
                          <a:solidFill>
                            <a:schemeClr val="bg2"/>
                          </a:solidFill>
                          <a:effectLst/>
                          <a:latin typeface="Calibri" panose="020F0502020204030204" pitchFamily="34" charset="0"/>
                          <a:cs typeface="Calibri" panose="020F0502020204030204" pitchFamily="34" charset="0"/>
                        </a:rPr>
                        <a:t>LAB</a:t>
                      </a:r>
                      <a:endParaRPr lang="en-US" sz="1500" b="1" i="0" u="none" strike="noStrike" dirty="0">
                        <a:solidFill>
                          <a:schemeClr val="bg2"/>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D7770"/>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u="none" strike="noStrike" dirty="0">
                          <a:solidFill>
                            <a:schemeClr val="bg2"/>
                          </a:solidFill>
                          <a:effectLst/>
                          <a:latin typeface="Calibri" panose="020F0502020204030204" pitchFamily="34" charset="0"/>
                          <a:cs typeface="Calibri" panose="020F0502020204030204" pitchFamily="34" charset="0"/>
                        </a:rPr>
                        <a:t>EPI</a:t>
                      </a:r>
                      <a:endParaRPr lang="en-US" sz="1500" b="1" i="0" u="none" strike="noStrike" dirty="0">
                        <a:solidFill>
                          <a:schemeClr val="bg2"/>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D7770"/>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u="none" strike="noStrike" dirty="0">
                          <a:solidFill>
                            <a:schemeClr val="bg2"/>
                          </a:solidFill>
                          <a:effectLst/>
                          <a:latin typeface="Calibri" panose="020F0502020204030204" pitchFamily="34" charset="0"/>
                          <a:cs typeface="Calibri" panose="020F0502020204030204" pitchFamily="34" charset="0"/>
                        </a:rPr>
                        <a:t>CLINICAL</a:t>
                      </a:r>
                      <a:endParaRPr lang="en-US" sz="1500" b="1" i="0" u="none" strike="noStrike" dirty="0">
                        <a:solidFill>
                          <a:schemeClr val="bg2"/>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solidFill>
                        <a:srgbClr val="6D7770"/>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35624448"/>
                  </a:ext>
                </a:extLst>
              </a:tr>
              <a:tr h="242104">
                <a:tc>
                  <a:txBody>
                    <a:bodyPr/>
                    <a:lstStyle/>
                    <a:p>
                      <a:pPr algn="ctr" fontAlgn="ctr"/>
                      <a:r>
                        <a:rPr lang="en-US" sz="1500" b="1" u="none" strike="noStrike" dirty="0">
                          <a:solidFill>
                            <a:sysClr val="windowText" lastClr="000000"/>
                          </a:solidFill>
                          <a:effectLst/>
                          <a:latin typeface="Calibri" panose="020F0502020204030204" pitchFamily="34" charset="0"/>
                          <a:cs typeface="Calibri" panose="020F0502020204030204" pitchFamily="34" charset="0"/>
                        </a:rPr>
                        <a:t>CONDITION</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300" u="none" strike="noStrike" dirty="0">
                          <a:solidFill>
                            <a:sysClr val="windowText" lastClr="000000"/>
                          </a:solidFill>
                          <a:effectLst/>
                          <a:latin typeface="Calibri" panose="020F0502020204030204" pitchFamily="34" charset="0"/>
                          <a:cs typeface="Calibri" panose="020F0502020204030204" pitchFamily="34" charset="0"/>
                        </a:rPr>
                        <a:t>%  Harmonized</a:t>
                      </a:r>
                      <a:endParaRPr lang="en-US" sz="13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u="none" strike="noStrike" dirty="0">
                          <a:solidFill>
                            <a:sysClr val="windowText" lastClr="000000"/>
                          </a:solidFill>
                          <a:effectLst/>
                          <a:latin typeface="Calibri" panose="020F0502020204030204" pitchFamily="34" charset="0"/>
                          <a:cs typeface="Calibri" panose="020F0502020204030204" pitchFamily="34" charset="0"/>
                        </a:rPr>
                        <a:t>%  Harmonized</a:t>
                      </a:r>
                      <a:endParaRPr lang="en-US" sz="13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u="none" strike="noStrike" dirty="0">
                          <a:solidFill>
                            <a:sysClr val="windowText" lastClr="000000"/>
                          </a:solidFill>
                          <a:effectLst/>
                          <a:latin typeface="Calibri" panose="020F0502020204030204" pitchFamily="34" charset="0"/>
                          <a:cs typeface="Calibri" panose="020F0502020204030204" pitchFamily="34" charset="0"/>
                        </a:rPr>
                        <a:t>%  Harmonized</a:t>
                      </a:r>
                      <a:endParaRPr lang="en-US" sz="13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u="none" strike="noStrike" dirty="0">
                          <a:solidFill>
                            <a:sysClr val="windowText" lastClr="000000"/>
                          </a:solidFill>
                          <a:effectLst/>
                          <a:latin typeface="Calibri" panose="020F0502020204030204" pitchFamily="34" charset="0"/>
                          <a:cs typeface="Calibri" panose="020F0502020204030204" pitchFamily="34" charset="0"/>
                        </a:rPr>
                        <a:t>%  Harmonized</a:t>
                      </a:r>
                      <a:endParaRPr lang="en-US" sz="13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u="none" strike="noStrike" dirty="0">
                          <a:solidFill>
                            <a:sysClr val="windowText" lastClr="000000"/>
                          </a:solidFill>
                          <a:effectLst/>
                          <a:latin typeface="Calibri" panose="020F0502020204030204" pitchFamily="34" charset="0"/>
                          <a:cs typeface="Calibri" panose="020F0502020204030204" pitchFamily="34" charset="0"/>
                        </a:rPr>
                        <a:t>%  Harmonized</a:t>
                      </a:r>
                      <a:endParaRPr lang="en-US" sz="13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4576663"/>
                  </a:ext>
                </a:extLst>
              </a:tr>
              <a:tr h="242104">
                <a:tc>
                  <a:txBody>
                    <a:bodyPr/>
                    <a:lstStyle/>
                    <a:p>
                      <a:pPr algn="l"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Mumps</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21920" marR="0" marT="0" marB="0" anchor="b">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83</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92</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92</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29</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889054712"/>
                  </a:ext>
                </a:extLst>
              </a:tr>
              <a:tr h="242104">
                <a:tc>
                  <a:txBody>
                    <a:bodyPr/>
                    <a:lstStyle/>
                    <a:p>
                      <a:pPr algn="l"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Pertussis</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21920" marR="0" marT="0" marB="0" anchor="b">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68</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92</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27</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26</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7861391"/>
                  </a:ext>
                </a:extLst>
              </a:tr>
              <a:tr h="242104">
                <a:tc>
                  <a:txBody>
                    <a:bodyPr/>
                    <a:lstStyle/>
                    <a:p>
                      <a:pPr algn="l"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Varicella</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21920" marR="0" marT="0" marB="0" anchor="b">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75</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89</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67</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41</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581239621"/>
                  </a:ext>
                </a:extLst>
              </a:tr>
              <a:tr h="242104">
                <a:tc>
                  <a:txBody>
                    <a:bodyPr/>
                    <a:lstStyle/>
                    <a:p>
                      <a:pPr algn="l"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Measles</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21920" marR="0" marT="0" marB="0" anchor="b">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87</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88</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85</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81</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4622766"/>
                  </a:ext>
                </a:extLst>
              </a:tr>
              <a:tr h="242104">
                <a:tc>
                  <a:txBody>
                    <a:bodyPr/>
                    <a:lstStyle/>
                    <a:p>
                      <a:pPr algn="l"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Rubella</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21920" marR="0" marT="0" marB="0" anchor="b">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88</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68</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15767157"/>
                  </a:ext>
                </a:extLst>
              </a:tr>
              <a:tr h="242104">
                <a:tc>
                  <a:txBody>
                    <a:bodyPr/>
                    <a:lstStyle/>
                    <a:p>
                      <a:pPr algn="l"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Congenital</a:t>
                      </a:r>
                      <a:r>
                        <a:rPr lang="en-US" sz="1500" u="none" strike="noStrike" baseline="0" dirty="0">
                          <a:solidFill>
                            <a:sysClr val="windowText" lastClr="000000"/>
                          </a:solidFill>
                          <a:effectLst/>
                          <a:latin typeface="Calibri" panose="020F0502020204030204" pitchFamily="34" charset="0"/>
                          <a:cs typeface="Calibri" panose="020F0502020204030204" pitchFamily="34" charset="0"/>
                        </a:rPr>
                        <a:t> rubella syndrome</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21920" marR="0" marT="0" marB="0" anchor="b">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58</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84</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96</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28</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13</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707222"/>
                  </a:ext>
                </a:extLst>
              </a:tr>
              <a:tr h="242104">
                <a:tc>
                  <a:txBody>
                    <a:bodyPr/>
                    <a:lstStyle/>
                    <a:p>
                      <a:pPr algn="l" fontAlgn="b"/>
                      <a:r>
                        <a:rPr lang="en-US" sz="1500" i="1" dirty="0">
                          <a:solidFill>
                            <a:sysClr val="windowText" lastClr="000000"/>
                          </a:solidFill>
                          <a:latin typeface="Calibri" panose="020F0502020204030204" pitchFamily="34" charset="0"/>
                          <a:cs typeface="Calibri" panose="020F0502020204030204" pitchFamily="34" charset="0"/>
                        </a:rPr>
                        <a:t>H. influenzae</a:t>
                      </a:r>
                      <a:endParaRPr lang="en-US" sz="1500" b="1" i="1" u="none" strike="noStrike" dirty="0">
                        <a:solidFill>
                          <a:sysClr val="windowText" lastClr="000000"/>
                        </a:solidFill>
                        <a:effectLst/>
                        <a:latin typeface="Calibri" panose="020F0502020204030204" pitchFamily="34" charset="0"/>
                        <a:cs typeface="Calibri" panose="020F0502020204030204" pitchFamily="34" charset="0"/>
                      </a:endParaRPr>
                    </a:p>
                  </a:txBody>
                  <a:tcPr marL="121920" marR="0" marT="0" marB="0" anchor="b">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95</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87</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26589920"/>
                  </a:ext>
                </a:extLst>
              </a:tr>
              <a:tr h="242104">
                <a:tc>
                  <a:txBody>
                    <a:bodyPr/>
                    <a:lstStyle/>
                    <a:p>
                      <a:pPr algn="l" fontAlgn="b"/>
                      <a:r>
                        <a:rPr lang="en-US" sz="1500" i="1" dirty="0">
                          <a:solidFill>
                            <a:sysClr val="windowText" lastClr="000000"/>
                          </a:solidFill>
                          <a:latin typeface="Calibri" panose="020F0502020204030204" pitchFamily="34" charset="0"/>
                          <a:cs typeface="Calibri" panose="020F0502020204030204" pitchFamily="34" charset="0"/>
                        </a:rPr>
                        <a:t>N. meningitidis</a:t>
                      </a:r>
                      <a:endParaRPr lang="en-US" sz="1500" b="1" i="1" u="none" strike="noStrike" dirty="0">
                        <a:solidFill>
                          <a:sysClr val="windowText" lastClr="000000"/>
                        </a:solidFill>
                        <a:effectLst/>
                        <a:latin typeface="Calibri" panose="020F0502020204030204" pitchFamily="34" charset="0"/>
                        <a:cs typeface="Calibri" panose="020F0502020204030204" pitchFamily="34" charset="0"/>
                      </a:endParaRPr>
                    </a:p>
                  </a:txBody>
                  <a:tcPr marL="121920" marR="0" marT="0" marB="0" anchor="b">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89</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93</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79</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046040"/>
                  </a:ext>
                </a:extLst>
              </a:tr>
              <a:tr h="242104">
                <a:tc>
                  <a:txBody>
                    <a:bodyPr/>
                    <a:lstStyle/>
                    <a:p>
                      <a:pPr algn="l" fontAlgn="b"/>
                      <a:r>
                        <a:rPr lang="en-US" sz="1500" dirty="0">
                          <a:solidFill>
                            <a:sysClr val="windowText" lastClr="000000"/>
                          </a:solidFill>
                          <a:latin typeface="Calibri" panose="020F0502020204030204" pitchFamily="34" charset="0"/>
                          <a:cs typeface="Calibri" panose="020F0502020204030204" pitchFamily="34" charset="0"/>
                        </a:rPr>
                        <a:t>Invasive </a:t>
                      </a:r>
                      <a:r>
                        <a:rPr lang="en-US" sz="1500" i="1" dirty="0">
                          <a:solidFill>
                            <a:sysClr val="windowText" lastClr="000000"/>
                          </a:solidFill>
                          <a:latin typeface="Calibri" panose="020F0502020204030204" pitchFamily="34" charset="0"/>
                          <a:cs typeface="Calibri" panose="020F0502020204030204" pitchFamily="34" charset="0"/>
                        </a:rPr>
                        <a:t>S. pneumoniae</a:t>
                      </a:r>
                      <a:endParaRPr lang="en-US" sz="1500" b="1" i="1" u="none" strike="noStrike" dirty="0">
                        <a:solidFill>
                          <a:sysClr val="windowText" lastClr="000000"/>
                        </a:solidFill>
                        <a:effectLst/>
                        <a:latin typeface="Calibri" panose="020F0502020204030204" pitchFamily="34" charset="0"/>
                        <a:cs typeface="Calibri" panose="020F0502020204030204" pitchFamily="34" charset="0"/>
                      </a:endParaRPr>
                    </a:p>
                  </a:txBody>
                  <a:tcPr marL="121920" marR="0" marT="0" marB="0" anchor="b">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95</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88</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78900151"/>
                  </a:ext>
                </a:extLst>
              </a:tr>
              <a:tr h="242104">
                <a:tc>
                  <a:txBody>
                    <a:bodyPr/>
                    <a:lstStyle/>
                    <a:p>
                      <a:pPr algn="l"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Legionellosis</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21920" marR="0" marT="0" marB="0" anchor="b">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40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N/A</a:t>
                      </a:r>
                      <a:endParaRPr lang="en-US" sz="1500" b="0" i="1"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100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19</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N/A</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51786"/>
                  </a:ext>
                </a:extLst>
              </a:tr>
              <a:tr h="242104">
                <a:tc>
                  <a:txBody>
                    <a:bodyPr/>
                    <a:lstStyle/>
                    <a:p>
                      <a:pPr algn="l"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Psittacosis</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21920" marR="0" marT="0" marB="0" anchor="b">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65</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N/A</a:t>
                      </a:r>
                      <a:endParaRPr lang="en-US" sz="1500" b="0" i="1"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85</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36</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80</a:t>
                      </a:r>
                      <a:endParaRPr lang="en-US" sz="1500" b="0"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9685460"/>
                  </a:ext>
                </a:extLst>
              </a:tr>
              <a:tr h="389096">
                <a:tc>
                  <a:txBody>
                    <a:bodyPr/>
                    <a:lstStyle/>
                    <a:p>
                      <a:pPr algn="ctr" fontAlgn="b"/>
                      <a:r>
                        <a:rPr lang="en-US" sz="1500" b="1" u="none" strike="noStrike" dirty="0">
                          <a:solidFill>
                            <a:sysClr val="windowText" lastClr="000000"/>
                          </a:solidFill>
                          <a:effectLst/>
                          <a:latin typeface="Calibri" panose="020F0502020204030204" pitchFamily="34" charset="0"/>
                          <a:cs typeface="Calibri" panose="020F0502020204030204" pitchFamily="34" charset="0"/>
                        </a:rPr>
                        <a:t>AVERAGE </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77%</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97%</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93%</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64%</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69%</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7B84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2775958"/>
                  </a:ext>
                </a:extLst>
              </a:tr>
              <a:tr h="402951">
                <a:tc>
                  <a:txBody>
                    <a:bodyPr/>
                    <a:lstStyle/>
                    <a:p>
                      <a:pPr algn="ctr" fontAlgn="b"/>
                      <a:r>
                        <a:rPr lang="en-US" sz="1500" b="1" u="none" strike="noStrike" dirty="0">
                          <a:solidFill>
                            <a:sysClr val="windowText" lastClr="000000"/>
                          </a:solidFill>
                          <a:effectLst/>
                          <a:latin typeface="Calibri" panose="020F0502020204030204" pitchFamily="34" charset="0"/>
                          <a:cs typeface="Calibri" panose="020F0502020204030204" pitchFamily="34" charset="0"/>
                        </a:rPr>
                        <a:t>RANGE</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solidFill>
                        <a:srgbClr val="6D777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6D777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40%‒95%</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6D777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84%‒100%</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6D777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85%‒100%</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6D777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19%‒100%</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6D777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u="none" strike="noStrike" dirty="0">
                          <a:solidFill>
                            <a:sysClr val="windowText" lastClr="000000"/>
                          </a:solidFill>
                          <a:effectLst/>
                          <a:latin typeface="Calibri" panose="020F0502020204030204" pitchFamily="34" charset="0"/>
                          <a:cs typeface="Calibri" panose="020F0502020204030204" pitchFamily="34" charset="0"/>
                        </a:rPr>
                        <a:t>13%‒100%</a:t>
                      </a:r>
                      <a:endParaRPr lang="en-US" sz="1500" b="1" i="0" u="none" strike="noStrike" dirty="0">
                        <a:solidFill>
                          <a:sysClr val="windowText" lastClr="000000"/>
                        </a:solidFill>
                        <a:effectLst/>
                        <a:latin typeface="Calibri" panose="020F0502020204030204" pitchFamily="34" charset="0"/>
                        <a:cs typeface="Calibri" panose="020F0502020204030204" pitchFamily="34" charset="0"/>
                      </a:endParaRPr>
                    </a:p>
                  </a:txBody>
                  <a:tcPr marL="11832" marR="11832" marT="11832" marB="0" anchor="ctr">
                    <a:lnL w="12700" cap="flat" cmpd="sng" algn="ctr">
                      <a:noFill/>
                      <a:prstDash val="solid"/>
                      <a:round/>
                      <a:headEnd type="none" w="med" len="med"/>
                      <a:tailEnd type="none" w="med" len="med"/>
                    </a:lnL>
                    <a:lnR w="12700" cap="flat" cmpd="sng" algn="ctr">
                      <a:solidFill>
                        <a:srgbClr val="6D7770"/>
                      </a:solidFill>
                      <a:prstDash val="solid"/>
                      <a:round/>
                      <a:headEnd type="none" w="med" len="med"/>
                      <a:tailEnd type="none" w="med" len="med"/>
                    </a:lnR>
                    <a:lnT w="12700" cap="flat" cmpd="sng" algn="ctr">
                      <a:solidFill>
                        <a:srgbClr val="7B847F"/>
                      </a:solidFill>
                      <a:prstDash val="solid"/>
                      <a:round/>
                      <a:headEnd type="none" w="med" len="med"/>
                      <a:tailEnd type="none" w="med" len="med"/>
                    </a:lnT>
                    <a:lnB w="12700" cap="flat" cmpd="sng" algn="ctr">
                      <a:solidFill>
                        <a:srgbClr val="6D777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856075"/>
                  </a:ext>
                </a:extLst>
              </a:tr>
            </a:tbl>
          </a:graphicData>
        </a:graphic>
      </p:graphicFrame>
      <p:sp>
        <p:nvSpPr>
          <p:cNvPr id="3" name="Rectangle 2"/>
          <p:cNvSpPr/>
          <p:nvPr/>
        </p:nvSpPr>
        <p:spPr>
          <a:xfrm>
            <a:off x="1478488" y="5849270"/>
            <a:ext cx="9235024" cy="461665"/>
          </a:xfrm>
          <a:prstGeom prst="rect">
            <a:avLst/>
          </a:prstGeom>
        </p:spPr>
        <p:txBody>
          <a:bodyPr wrap="square">
            <a:spAutoFit/>
          </a:bodyPr>
          <a:lstStyle/>
          <a:p>
            <a:pPr defTabSz="1219170" eaLnBrk="0" fontAlgn="base" hangingPunct="0">
              <a:spcBef>
                <a:spcPct val="20000"/>
              </a:spcBef>
              <a:spcAft>
                <a:spcPct val="0"/>
              </a:spcAft>
            </a:pPr>
            <a:r>
              <a:rPr lang="en-US" sz="1200" dirty="0">
                <a:solidFill>
                  <a:srgbClr val="000818"/>
                </a:solidFill>
                <a:latin typeface="Calibri" panose="020F0502020204030204" pitchFamily="34" charset="0"/>
                <a:cs typeface="Calibri" panose="020F0502020204030204" pitchFamily="34" charset="0"/>
              </a:rPr>
              <a:t>* Data do not include Gen V2 variables.</a:t>
            </a:r>
          </a:p>
          <a:p>
            <a:pPr defTabSz="1219170" eaLnBrk="0" fontAlgn="base" hangingPunct="0">
              <a:spcBef>
                <a:spcPct val="0"/>
              </a:spcBef>
              <a:spcAft>
                <a:spcPct val="0"/>
              </a:spcAft>
            </a:pPr>
            <a:r>
              <a:rPr lang="en-US" sz="1200" b="1" dirty="0">
                <a:solidFill>
                  <a:srgbClr val="000818"/>
                </a:solidFill>
                <a:latin typeface="Calibri" panose="020F0502020204030204" pitchFamily="34" charset="0"/>
                <a:cs typeface="Calibri" panose="020F0502020204030204" pitchFamily="34" charset="0"/>
              </a:rPr>
              <a:t>** </a:t>
            </a:r>
            <a:r>
              <a:rPr lang="en-US" sz="1200" dirty="0">
                <a:solidFill>
                  <a:srgbClr val="000818"/>
                </a:solidFill>
                <a:latin typeface="Calibri" panose="020F0502020204030204" pitchFamily="34" charset="0"/>
                <a:cs typeface="Calibri" panose="020F0502020204030204" pitchFamily="34" charset="0"/>
              </a:rPr>
              <a:t>”Total” column also contains variables which do not fit within the four categories on this slide (e.g., system variables)</a:t>
            </a:r>
          </a:p>
        </p:txBody>
      </p:sp>
    </p:spTree>
    <p:extLst>
      <p:ext uri="{BB962C8B-B14F-4D97-AF65-F5344CB8AC3E}">
        <p14:creationId xmlns:p14="http://schemas.microsoft.com/office/powerpoint/2010/main" val="410222214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556FC9-7BF3-47A3-94BB-A6E168AC6009}"/>
              </a:ext>
            </a:extLst>
          </p:cNvPr>
          <p:cNvSpPr>
            <a:spLocks noGrp="1"/>
          </p:cNvSpPr>
          <p:nvPr>
            <p:ph type="title"/>
          </p:nvPr>
        </p:nvSpPr>
        <p:spPr>
          <a:xfrm>
            <a:off x="609600" y="274639"/>
            <a:ext cx="10972800" cy="1143000"/>
          </a:xfrm>
        </p:spPr>
        <p:txBody>
          <a:bodyPr/>
          <a:lstStyle/>
          <a:p>
            <a:r>
              <a:rPr lang="en-US" dirty="0">
                <a:solidFill>
                  <a:srgbClr val="0070C0"/>
                </a:solidFill>
              </a:rPr>
              <a:t>RIBD MMG Components</a:t>
            </a:r>
          </a:p>
        </p:txBody>
      </p:sp>
      <p:sp>
        <p:nvSpPr>
          <p:cNvPr id="3" name="Content Placeholder 2">
            <a:extLst>
              <a:ext uri="{FF2B5EF4-FFF2-40B4-BE49-F238E27FC236}">
                <a16:creationId xmlns:a16="http://schemas.microsoft.com/office/drawing/2014/main" id="{2A5A7027-3D8D-4831-9368-4207880941ED}"/>
              </a:ext>
            </a:extLst>
          </p:cNvPr>
          <p:cNvSpPr>
            <a:spLocks noGrp="1"/>
          </p:cNvSpPr>
          <p:nvPr>
            <p:ph type="body" sz="quarter" idx="10"/>
          </p:nvPr>
        </p:nvSpPr>
        <p:spPr>
          <a:xfrm>
            <a:off x="609600" y="1515891"/>
            <a:ext cx="8669867" cy="4851043"/>
          </a:xfrm>
        </p:spPr>
        <p:txBody>
          <a:bodyPr/>
          <a:lstStyle/>
          <a:p>
            <a:pPr marL="0" indent="0">
              <a:buNone/>
            </a:pPr>
            <a:r>
              <a:rPr lang="en-US" dirty="0">
                <a:solidFill>
                  <a:srgbClr val="000818"/>
                </a:solidFill>
                <a:cs typeface="Calibri" panose="020F0502020204030204" pitchFamily="34" charset="0"/>
              </a:rPr>
              <a:t>Repeating groups are generally used for:</a:t>
            </a:r>
            <a:endParaRPr lang="en-US" b="0" dirty="0">
              <a:solidFill>
                <a:srgbClr val="000818"/>
              </a:solidFill>
              <a:cs typeface="Calibri" panose="020F0502020204030204" pitchFamily="34" charset="0"/>
            </a:endParaRPr>
          </a:p>
          <a:p>
            <a:r>
              <a:rPr lang="en-US" b="0" dirty="0">
                <a:solidFill>
                  <a:srgbClr val="000818"/>
                </a:solidFill>
                <a:cs typeface="Calibri" panose="020F0502020204030204" pitchFamily="34" charset="0"/>
              </a:rPr>
              <a:t>Underlying conditions</a:t>
            </a:r>
          </a:p>
          <a:p>
            <a:r>
              <a:rPr lang="en-US" b="0" dirty="0">
                <a:solidFill>
                  <a:srgbClr val="000818"/>
                </a:solidFill>
                <a:cs typeface="Calibri" panose="020F0502020204030204" pitchFamily="34" charset="0"/>
              </a:rPr>
              <a:t>Antibiotics</a:t>
            </a:r>
          </a:p>
          <a:p>
            <a:r>
              <a:rPr lang="en-US" b="0" dirty="0">
                <a:solidFill>
                  <a:srgbClr val="000818"/>
                </a:solidFill>
                <a:cs typeface="Calibri" panose="020F0502020204030204" pitchFamily="34" charset="0"/>
              </a:rPr>
              <a:t>Vaccine History</a:t>
            </a:r>
          </a:p>
          <a:p>
            <a:r>
              <a:rPr lang="en-US" b="0" dirty="0">
                <a:solidFill>
                  <a:srgbClr val="000818"/>
                </a:solidFill>
                <a:cs typeface="Calibri" panose="020F0502020204030204" pitchFamily="34" charset="0"/>
              </a:rPr>
              <a:t>Lab interpretive diagnostic</a:t>
            </a:r>
          </a:p>
          <a:p>
            <a:pPr lvl="1"/>
            <a:r>
              <a:rPr lang="en-US" dirty="0">
                <a:solidFill>
                  <a:srgbClr val="000818"/>
                </a:solidFill>
                <a:latin typeface="Calibri" panose="020F0502020204030204" pitchFamily="34" charset="0"/>
                <a:cs typeface="Calibri" panose="020F0502020204030204" pitchFamily="34" charset="0"/>
              </a:rPr>
              <a:t>Repeats once for each test result</a:t>
            </a:r>
          </a:p>
          <a:p>
            <a:pPr lvl="1"/>
            <a:r>
              <a:rPr lang="en-US" dirty="0">
                <a:solidFill>
                  <a:srgbClr val="000818"/>
                </a:solidFill>
                <a:latin typeface="Calibri" panose="020F0502020204030204" pitchFamily="34" charset="0"/>
                <a:cs typeface="Calibri" panose="020F0502020204030204" pitchFamily="34" charset="0"/>
              </a:rPr>
              <a:t>Relatively standardized across the guide, with pathogen-specific exceptions (e.g. Serotype, Serogroup)</a:t>
            </a:r>
          </a:p>
          <a:p>
            <a:r>
              <a:rPr lang="en-US" b="0" dirty="0">
                <a:solidFill>
                  <a:srgbClr val="000818"/>
                </a:solidFill>
                <a:cs typeface="Calibri" panose="020F0502020204030204" pitchFamily="34" charset="0"/>
              </a:rPr>
              <a:t>Industry and occupation</a:t>
            </a:r>
          </a:p>
          <a:p>
            <a:r>
              <a:rPr lang="en-US" b="0" dirty="0">
                <a:solidFill>
                  <a:srgbClr val="000818"/>
                </a:solidFill>
                <a:cs typeface="Calibri" panose="020F0502020204030204" pitchFamily="34" charset="0"/>
              </a:rPr>
              <a:t>Antimicrobial susceptibility testing</a:t>
            </a:r>
          </a:p>
          <a:p>
            <a:pPr marL="0" indent="0">
              <a:buNone/>
            </a:pPr>
            <a:endParaRPr lang="en-US" dirty="0"/>
          </a:p>
        </p:txBody>
      </p:sp>
      <p:sp>
        <p:nvSpPr>
          <p:cNvPr id="5" name="Slide Number Placeholder 4">
            <a:extLst>
              <a:ext uri="{FF2B5EF4-FFF2-40B4-BE49-F238E27FC236}">
                <a16:creationId xmlns:a16="http://schemas.microsoft.com/office/drawing/2014/main" id="{63133A54-FF02-4D49-AA83-62E4EE69B37D}"/>
              </a:ext>
            </a:extLst>
          </p:cNvPr>
          <p:cNvSpPr>
            <a:spLocks noGrp="1"/>
          </p:cNvSpPr>
          <p:nvPr>
            <p:ph type="sldNum" sz="quarter" idx="12"/>
          </p:nvPr>
        </p:nvSpPr>
        <p:spPr/>
        <p:txBody>
          <a:bodyPr/>
          <a:lstStyle/>
          <a:p>
            <a:pPr defTabSz="1219170" eaLnBrk="0" fontAlgn="base" hangingPunct="0">
              <a:spcBef>
                <a:spcPct val="0"/>
              </a:spcBef>
              <a:spcAft>
                <a:spcPct val="0"/>
              </a:spcAft>
            </a:pPr>
            <a:fld id="{76FCC7C2-0D91-4CEA-BCAA-8A2F96B8B637}" type="slidenum">
              <a:rPr lang="en-US"/>
              <a:pPr defTabSz="1219170" eaLnBrk="0" fontAlgn="base" hangingPunct="0">
                <a:spcBef>
                  <a:spcPct val="0"/>
                </a:spcBef>
                <a:spcAft>
                  <a:spcPct val="0"/>
                </a:spcAft>
              </a:pPr>
              <a:t>22</a:t>
            </a:fld>
            <a:endParaRPr lang="en-US" dirty="0"/>
          </a:p>
        </p:txBody>
      </p:sp>
      <p:graphicFrame>
        <p:nvGraphicFramePr>
          <p:cNvPr id="6" name="Table 5">
            <a:extLst>
              <a:ext uri="{FF2B5EF4-FFF2-40B4-BE49-F238E27FC236}">
                <a16:creationId xmlns:a16="http://schemas.microsoft.com/office/drawing/2014/main" id="{D080D86D-E41F-46CF-A3FB-A5FDC222DEC1}"/>
              </a:ext>
            </a:extLst>
          </p:cNvPr>
          <p:cNvGraphicFramePr>
            <a:graphicFrameLocks noGrp="1"/>
          </p:cNvGraphicFramePr>
          <p:nvPr>
            <p:extLst>
              <p:ext uri="{D42A27DB-BD31-4B8C-83A1-F6EECF244321}">
                <p14:modId xmlns:p14="http://schemas.microsoft.com/office/powerpoint/2010/main" val="2592193640"/>
              </p:ext>
            </p:extLst>
          </p:nvPr>
        </p:nvGraphicFramePr>
        <p:xfrm>
          <a:off x="9540048" y="3267331"/>
          <a:ext cx="1183005" cy="594364"/>
        </p:xfrm>
        <a:graphic>
          <a:graphicData uri="http://schemas.openxmlformats.org/drawingml/2006/table">
            <a:tbl>
              <a:tblPr firstRow="1">
                <a:tableStyleId>{5940675A-B579-460E-94D1-54222C63F5DA}</a:tableStyleId>
              </a:tblPr>
              <a:tblGrid>
                <a:gridCol w="1183005">
                  <a:extLst>
                    <a:ext uri="{9D8B030D-6E8A-4147-A177-3AD203B41FA5}">
                      <a16:colId xmlns:a16="http://schemas.microsoft.com/office/drawing/2014/main" val="20000"/>
                    </a:ext>
                  </a:extLst>
                </a:gridCol>
              </a:tblGrid>
              <a:tr h="292101">
                <a:tc>
                  <a:txBody>
                    <a:bodyPr/>
                    <a:lstStyle/>
                    <a:p>
                      <a:pPr algn="ctr"/>
                      <a:r>
                        <a:rPr lang="en-US" sz="1500" dirty="0"/>
                        <a:t>AIDS</a:t>
                      </a:r>
                    </a:p>
                  </a:txBody>
                  <a:tcPr marL="68580" marR="68580" marT="34291" marB="34291"/>
                </a:tc>
                <a:extLst>
                  <a:ext uri="{0D108BD9-81ED-4DB2-BD59-A6C34878D82A}">
                    <a16:rowId xmlns:a16="http://schemas.microsoft.com/office/drawing/2014/main" val="10000"/>
                  </a:ext>
                </a:extLst>
              </a:tr>
              <a:tr h="292101">
                <a:tc>
                  <a:txBody>
                    <a:bodyPr/>
                    <a:lstStyle/>
                    <a:p>
                      <a:pPr algn="ctr"/>
                      <a:r>
                        <a:rPr lang="en-US" sz="1500" dirty="0"/>
                        <a:t>Yes</a:t>
                      </a:r>
                    </a:p>
                  </a:txBody>
                  <a:tcPr marL="68580" marR="68580" marT="34291" marB="34291"/>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F6D68ABB-54F2-4933-B90C-003EA394F285}"/>
              </a:ext>
            </a:extLst>
          </p:cNvPr>
          <p:cNvSpPr txBox="1"/>
          <p:nvPr/>
        </p:nvSpPr>
        <p:spPr>
          <a:xfrm>
            <a:off x="9181908" y="5328052"/>
            <a:ext cx="1899285" cy="666977"/>
          </a:xfrm>
          <a:prstGeom prst="rect">
            <a:avLst/>
          </a:prstGeom>
          <a:noFill/>
        </p:spPr>
        <p:txBody>
          <a:bodyPr wrap="square" rtlCol="0">
            <a:spAutoFit/>
          </a:bodyPr>
          <a:lstStyle/>
          <a:p>
            <a:pPr algn="ctr" defTabSz="1219170" eaLnBrk="0" fontAlgn="base" hangingPunct="0">
              <a:spcBef>
                <a:spcPct val="0"/>
              </a:spcBef>
              <a:spcAft>
                <a:spcPct val="0"/>
              </a:spcAft>
            </a:pPr>
            <a:r>
              <a:rPr lang="en-US" sz="1867" dirty="0">
                <a:solidFill>
                  <a:srgbClr val="5F5F5F"/>
                </a:solidFill>
                <a:latin typeface="Calibri" panose="020F0502020204030204" pitchFamily="34" charset="0"/>
              </a:rPr>
              <a:t>…repeat blocks as needed</a:t>
            </a:r>
          </a:p>
        </p:txBody>
      </p:sp>
      <p:sp>
        <p:nvSpPr>
          <p:cNvPr id="9" name="Plus 3">
            <a:extLst>
              <a:ext uri="{FF2B5EF4-FFF2-40B4-BE49-F238E27FC236}">
                <a16:creationId xmlns:a16="http://schemas.microsoft.com/office/drawing/2014/main" id="{5B43BA06-C7B6-4148-BAB7-8E1A688A8F1E}"/>
              </a:ext>
              <a:ext uri="{C183D7F6-B498-43B3-948B-1728B52AA6E4}">
                <adec:decorative xmlns:adec="http://schemas.microsoft.com/office/drawing/2017/decorative" val="1"/>
              </a:ext>
            </a:extLst>
          </p:cNvPr>
          <p:cNvSpPr/>
          <p:nvPr/>
        </p:nvSpPr>
        <p:spPr>
          <a:xfrm>
            <a:off x="10037253" y="3997747"/>
            <a:ext cx="188595" cy="1600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C000"/>
              </a:solidFill>
              <a:latin typeface="Myriad Web Pro"/>
            </a:endParaRPr>
          </a:p>
        </p:txBody>
      </p:sp>
      <p:sp>
        <p:nvSpPr>
          <p:cNvPr id="10" name="Plus 13">
            <a:extLst>
              <a:ext uri="{FF2B5EF4-FFF2-40B4-BE49-F238E27FC236}">
                <a16:creationId xmlns:a16="http://schemas.microsoft.com/office/drawing/2014/main" id="{361C17EA-28BC-4C34-8242-D42427504153}"/>
              </a:ext>
              <a:ext uri="{C183D7F6-B498-43B3-948B-1728B52AA6E4}">
                <adec:decorative xmlns:adec="http://schemas.microsoft.com/office/drawing/2017/decorative" val="1"/>
              </a:ext>
            </a:extLst>
          </p:cNvPr>
          <p:cNvSpPr/>
          <p:nvPr/>
        </p:nvSpPr>
        <p:spPr>
          <a:xfrm>
            <a:off x="10037253" y="5094505"/>
            <a:ext cx="188595" cy="1600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C000"/>
              </a:solidFill>
              <a:latin typeface="Myriad Web Pro"/>
            </a:endParaRPr>
          </a:p>
        </p:txBody>
      </p:sp>
      <p:pic>
        <p:nvPicPr>
          <p:cNvPr id="11" name="Picture 10" descr="Screen Clipping">
            <a:extLst>
              <a:ext uri="{FF2B5EF4-FFF2-40B4-BE49-F238E27FC236}">
                <a16:creationId xmlns:a16="http://schemas.microsoft.com/office/drawing/2014/main" id="{3778628D-F909-4047-A1E5-A1C4753CD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445" y="1393265"/>
            <a:ext cx="3408337" cy="1420143"/>
          </a:xfrm>
          <a:prstGeom prst="rect">
            <a:avLst/>
          </a:prstGeom>
          <a:ln>
            <a:solidFill>
              <a:srgbClr val="000000"/>
            </a:solidFill>
          </a:ln>
        </p:spPr>
      </p:pic>
      <p:graphicFrame>
        <p:nvGraphicFramePr>
          <p:cNvPr id="12" name="Table 11">
            <a:extLst>
              <a:ext uri="{FF2B5EF4-FFF2-40B4-BE49-F238E27FC236}">
                <a16:creationId xmlns:a16="http://schemas.microsoft.com/office/drawing/2014/main" id="{57176409-71D3-4569-8A21-5A37F7B3FFB8}"/>
              </a:ext>
            </a:extLst>
          </p:cNvPr>
          <p:cNvGraphicFramePr>
            <a:graphicFrameLocks noGrp="1"/>
          </p:cNvGraphicFramePr>
          <p:nvPr>
            <p:extLst>
              <p:ext uri="{D42A27DB-BD31-4B8C-83A1-F6EECF244321}">
                <p14:modId xmlns:p14="http://schemas.microsoft.com/office/powerpoint/2010/main" val="41610061"/>
              </p:ext>
            </p:extLst>
          </p:nvPr>
        </p:nvGraphicFramePr>
        <p:xfrm>
          <a:off x="9540048" y="4349048"/>
          <a:ext cx="1183005" cy="594364"/>
        </p:xfrm>
        <a:graphic>
          <a:graphicData uri="http://schemas.openxmlformats.org/drawingml/2006/table">
            <a:tbl>
              <a:tblPr firstRow="1">
                <a:tableStyleId>{0505E3EF-67EA-436B-97B2-0124C06EBD24}</a:tableStyleId>
              </a:tblPr>
              <a:tblGrid>
                <a:gridCol w="1183005">
                  <a:extLst>
                    <a:ext uri="{9D8B030D-6E8A-4147-A177-3AD203B41FA5}">
                      <a16:colId xmlns:a16="http://schemas.microsoft.com/office/drawing/2014/main" val="20000"/>
                    </a:ext>
                  </a:extLst>
                </a:gridCol>
              </a:tblGrid>
              <a:tr h="292101">
                <a:tc>
                  <a:txBody>
                    <a:bodyPr/>
                    <a:lstStyle/>
                    <a:p>
                      <a:pPr algn="ctr"/>
                      <a:r>
                        <a:rPr lang="en-US" sz="1500" dirty="0">
                          <a:solidFill>
                            <a:schemeClr val="accent3"/>
                          </a:solidFill>
                        </a:rPr>
                        <a:t>Asthma</a:t>
                      </a:r>
                    </a:p>
                  </a:txBody>
                  <a:tcPr marL="68580" marR="68580" marT="34291" marB="34291">
                    <a:noFill/>
                  </a:tcPr>
                </a:tc>
                <a:extLst>
                  <a:ext uri="{0D108BD9-81ED-4DB2-BD59-A6C34878D82A}">
                    <a16:rowId xmlns:a16="http://schemas.microsoft.com/office/drawing/2014/main" val="10000"/>
                  </a:ext>
                </a:extLst>
              </a:tr>
              <a:tr h="292101">
                <a:tc>
                  <a:txBody>
                    <a:bodyPr/>
                    <a:lstStyle/>
                    <a:p>
                      <a:pPr algn="ctr"/>
                      <a:r>
                        <a:rPr lang="en-US" sz="1500" dirty="0">
                          <a:solidFill>
                            <a:schemeClr val="accent3"/>
                          </a:solidFill>
                        </a:rPr>
                        <a:t>No</a:t>
                      </a:r>
                    </a:p>
                  </a:txBody>
                  <a:tcPr marL="68580" marR="68580" marT="34291" marB="34291">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25800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3129"/>
            <a:ext cx="10972800" cy="1143000"/>
          </a:xfrm>
        </p:spPr>
        <p:txBody>
          <a:bodyPr/>
          <a:lstStyle/>
          <a:p>
            <a:pPr>
              <a:lnSpc>
                <a:spcPct val="100000"/>
              </a:lnSpc>
            </a:pPr>
            <a:r>
              <a:rPr lang="en-US" sz="3200" dirty="0">
                <a:solidFill>
                  <a:srgbClr val="0070C0"/>
                </a:solidFill>
              </a:rPr>
              <a:t>NCIRD Data Element Priorities - </a:t>
            </a:r>
            <a:r>
              <a:rPr lang="en-US" sz="3200" i="1" dirty="0">
                <a:solidFill>
                  <a:srgbClr val="0070C0"/>
                </a:solidFill>
              </a:rPr>
              <a:t>H. influenzae, N. meningitidis, </a:t>
            </a:r>
            <a:r>
              <a:rPr lang="en-US" sz="3200" dirty="0">
                <a:solidFill>
                  <a:srgbClr val="0070C0"/>
                </a:solidFill>
              </a:rPr>
              <a:t>Invasive </a:t>
            </a:r>
            <a:r>
              <a:rPr lang="en-US" sz="3200" i="1" dirty="0">
                <a:solidFill>
                  <a:srgbClr val="0070C0"/>
                </a:solidFill>
              </a:rPr>
              <a:t>S. pneumoniae</a:t>
            </a:r>
            <a:r>
              <a:rPr lang="en-US" sz="3200" dirty="0">
                <a:solidFill>
                  <a:srgbClr val="0070C0"/>
                </a:solidFill>
              </a:rPr>
              <a:t>, Legionellosis, Psittacosis </a:t>
            </a:r>
          </a:p>
        </p:txBody>
      </p:sp>
      <p:sp>
        <p:nvSpPr>
          <p:cNvPr id="3" name="Content Placeholder 2"/>
          <p:cNvSpPr>
            <a:spLocks noGrp="1"/>
          </p:cNvSpPr>
          <p:nvPr>
            <p:ph type="body" sz="quarter" idx="10"/>
          </p:nvPr>
        </p:nvSpPr>
        <p:spPr>
          <a:xfrm>
            <a:off x="609600" y="2105025"/>
            <a:ext cx="10972800" cy="4478337"/>
          </a:xfrm>
        </p:spPr>
        <p:txBody>
          <a:bodyPr/>
          <a:lstStyle/>
          <a:p>
            <a:r>
              <a:rPr lang="en-US" b="0" dirty="0">
                <a:solidFill>
                  <a:srgbClr val="000818"/>
                </a:solidFill>
                <a:cs typeface="Calibri" panose="020F0502020204030204" pitchFamily="34" charset="0"/>
              </a:rPr>
              <a:t>“NCIRD Data Element Priorities_RIBD v20191114” provides NCIRD priorities including “highest” (1), “high” (2), and “lower”(3)</a:t>
            </a:r>
          </a:p>
          <a:p>
            <a:r>
              <a:rPr lang="en-US" b="0" dirty="0">
                <a:solidFill>
                  <a:srgbClr val="000818"/>
                </a:solidFill>
                <a:cs typeface="Calibri" panose="020F0502020204030204" pitchFamily="34" charset="0"/>
              </a:rPr>
              <a:t>Program considers priorities when assessing implementation spreadsheets </a:t>
            </a:r>
          </a:p>
          <a:p>
            <a:r>
              <a:rPr lang="en-US" b="0" dirty="0">
                <a:solidFill>
                  <a:srgbClr val="000818"/>
                </a:solidFill>
                <a:cs typeface="Calibri" panose="020F0502020204030204" pitchFamily="34" charset="0"/>
              </a:rPr>
              <a:t>For “highest” and “high” priority data element marked “not collected,” jurisdiction provides plan for future collection/transmission of the data element in HL7 case notifications</a:t>
            </a:r>
          </a:p>
          <a:p>
            <a:pPr lvl="1"/>
            <a:r>
              <a:rPr lang="en-US" dirty="0">
                <a:solidFill>
                  <a:srgbClr val="000818"/>
                </a:solidFill>
                <a:cs typeface="Calibri" panose="020F0502020204030204" pitchFamily="34" charset="0"/>
              </a:rPr>
              <a:t>e.g., “jurisdiction will update systems/transmission by month/year,” “jurisdiction will work with NCIRD to request/identify resources to support the activities that would be required to provide this information”</a:t>
            </a:r>
            <a:endParaRPr lang="en-US" b="0" dirty="0">
              <a:solidFill>
                <a:srgbClr val="000818"/>
              </a:solidFill>
              <a:cs typeface="Calibri" panose="020F0502020204030204" pitchFamily="34" charset="0"/>
            </a:endParaRPr>
          </a:p>
        </p:txBody>
      </p:sp>
      <p:sp>
        <p:nvSpPr>
          <p:cNvPr id="5" name="Slide Number Placeholder 4"/>
          <p:cNvSpPr>
            <a:spLocks noGrp="1"/>
          </p:cNvSpPr>
          <p:nvPr>
            <p:ph type="sldNum" sz="quarter" idx="12"/>
          </p:nvPr>
        </p:nvSpPr>
        <p:spPr/>
        <p:txBody>
          <a:bodyPr/>
          <a:lstStyle/>
          <a:p>
            <a:pPr defTabSz="1219170" eaLnBrk="0" fontAlgn="base" hangingPunct="0">
              <a:spcBef>
                <a:spcPct val="0"/>
              </a:spcBef>
              <a:spcAft>
                <a:spcPct val="0"/>
              </a:spcAft>
            </a:pPr>
            <a:r>
              <a:rPr lang="en-US" dirty="0"/>
              <a:t>23</a:t>
            </a:r>
          </a:p>
        </p:txBody>
      </p:sp>
    </p:spTree>
    <p:extLst>
      <p:ext uri="{BB962C8B-B14F-4D97-AF65-F5344CB8AC3E}">
        <p14:creationId xmlns:p14="http://schemas.microsoft.com/office/powerpoint/2010/main" val="28083408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713849-B7D2-4394-A6EE-146A4B9E6A23}"/>
              </a:ext>
            </a:extLst>
          </p:cNvPr>
          <p:cNvSpPr>
            <a:spLocks noGrp="1"/>
          </p:cNvSpPr>
          <p:nvPr>
            <p:ph type="title"/>
          </p:nvPr>
        </p:nvSpPr>
        <p:spPr>
          <a:xfrm>
            <a:off x="609600" y="402167"/>
            <a:ext cx="10972800" cy="1143000"/>
          </a:xfrm>
        </p:spPr>
        <p:txBody>
          <a:bodyPr/>
          <a:lstStyle/>
          <a:p>
            <a:pPr>
              <a:lnSpc>
                <a:spcPct val="100000"/>
              </a:lnSpc>
            </a:pPr>
            <a:r>
              <a:rPr lang="en-US" sz="3200" dirty="0">
                <a:solidFill>
                  <a:srgbClr val="0070C0"/>
                </a:solidFill>
              </a:rPr>
              <a:t>NCIRD Data Element Priority Examples - </a:t>
            </a:r>
            <a:r>
              <a:rPr lang="en-US" sz="3200" i="1" dirty="0">
                <a:solidFill>
                  <a:srgbClr val="0070C0"/>
                </a:solidFill>
              </a:rPr>
              <a:t>H. influenzae</a:t>
            </a:r>
            <a:r>
              <a:rPr lang="en-US" sz="3200" dirty="0">
                <a:solidFill>
                  <a:srgbClr val="0070C0"/>
                </a:solidFill>
              </a:rPr>
              <a:t>, </a:t>
            </a:r>
            <a:r>
              <a:rPr lang="en-US" sz="3200" i="1" dirty="0">
                <a:solidFill>
                  <a:srgbClr val="0070C0"/>
                </a:solidFill>
              </a:rPr>
              <a:t>N. meningitidis</a:t>
            </a:r>
            <a:r>
              <a:rPr lang="en-US" sz="3200" dirty="0">
                <a:solidFill>
                  <a:srgbClr val="0070C0"/>
                </a:solidFill>
              </a:rPr>
              <a:t>, Invasive </a:t>
            </a:r>
            <a:r>
              <a:rPr lang="en-US" sz="3200" i="1" dirty="0">
                <a:solidFill>
                  <a:srgbClr val="0070C0"/>
                </a:solidFill>
              </a:rPr>
              <a:t>S. pneumoniae</a:t>
            </a:r>
            <a:r>
              <a:rPr lang="en-US" sz="3200" dirty="0">
                <a:solidFill>
                  <a:srgbClr val="0070C0"/>
                </a:solidFill>
              </a:rPr>
              <a:t>, Legionellosis, Psittacosis</a:t>
            </a:r>
          </a:p>
        </p:txBody>
      </p:sp>
      <p:sp>
        <p:nvSpPr>
          <p:cNvPr id="3" name="Content Placeholder 2"/>
          <p:cNvSpPr>
            <a:spLocks noGrp="1"/>
          </p:cNvSpPr>
          <p:nvPr>
            <p:ph type="body" sz="quarter" idx="10"/>
          </p:nvPr>
        </p:nvSpPr>
        <p:spPr>
          <a:xfrm>
            <a:off x="609600" y="1994427"/>
            <a:ext cx="10972800" cy="3774548"/>
          </a:xfrm>
        </p:spPr>
        <p:txBody>
          <a:bodyPr/>
          <a:lstStyle/>
          <a:p>
            <a:pPr>
              <a:spcBef>
                <a:spcPts val="0"/>
              </a:spcBef>
            </a:pPr>
            <a:r>
              <a:rPr lang="en-US" dirty="0">
                <a:solidFill>
                  <a:srgbClr val="000818"/>
                </a:solidFill>
                <a:cs typeface="Calibri" panose="020F0502020204030204" pitchFamily="34" charset="0"/>
              </a:rPr>
              <a:t>Hospitalized (Generic V2.0) </a:t>
            </a:r>
          </a:p>
          <a:p>
            <a:pPr lvl="1">
              <a:spcBef>
                <a:spcPts val="0"/>
              </a:spcBef>
            </a:pPr>
            <a:r>
              <a:rPr lang="en-US" dirty="0">
                <a:solidFill>
                  <a:srgbClr val="000818"/>
                </a:solidFill>
                <a:latin typeface="Calibri" panose="020F0502020204030204" pitchFamily="34" charset="0"/>
                <a:cs typeface="Calibri" panose="020F0502020204030204" pitchFamily="34" charset="0"/>
              </a:rPr>
              <a:t>“Optional” CDC priority in GenV2, however, the priority for NCIRD is “Highest.”</a:t>
            </a:r>
          </a:p>
          <a:p>
            <a:pPr lvl="1">
              <a:spcBef>
                <a:spcPts val="0"/>
              </a:spcBef>
            </a:pPr>
            <a:r>
              <a:rPr lang="en-US" dirty="0">
                <a:solidFill>
                  <a:srgbClr val="000818"/>
                </a:solidFill>
                <a:latin typeface="Calibri" panose="020F0502020204030204" pitchFamily="34" charset="0"/>
                <a:cs typeface="Calibri" panose="020F0502020204030204" pitchFamily="34" charset="0"/>
              </a:rPr>
              <a:t>Important for monitoring severity and outcome.</a:t>
            </a:r>
            <a:endParaRPr lang="en-US" dirty="0">
              <a:solidFill>
                <a:srgbClr val="000818"/>
              </a:solidFill>
              <a:cs typeface="Calibri" panose="020F0502020204030204" pitchFamily="34" charset="0"/>
            </a:endParaRPr>
          </a:p>
          <a:p>
            <a:r>
              <a:rPr lang="en-US" dirty="0">
                <a:solidFill>
                  <a:srgbClr val="000818"/>
                </a:solidFill>
                <a:cs typeface="Calibri" panose="020F0502020204030204" pitchFamily="34" charset="0"/>
              </a:rPr>
              <a:t>Vaccination History Repeating Group</a:t>
            </a:r>
            <a:endParaRPr lang="en-US" b="0" dirty="0">
              <a:solidFill>
                <a:srgbClr val="000818"/>
              </a:solidFill>
              <a:cs typeface="Calibri" panose="020F0502020204030204" pitchFamily="34" charset="0"/>
            </a:endParaRPr>
          </a:p>
          <a:p>
            <a:pPr lvl="1"/>
            <a:r>
              <a:rPr lang="en-US" dirty="0">
                <a:solidFill>
                  <a:srgbClr val="000818"/>
                </a:solidFill>
                <a:latin typeface="Calibri" panose="020F0502020204030204" pitchFamily="34" charset="0"/>
                <a:cs typeface="Calibri" panose="020F0502020204030204" pitchFamily="34" charset="0"/>
              </a:rPr>
              <a:t>“Highest” and “high” priority data elements for all NCIRD VPDs.</a:t>
            </a:r>
          </a:p>
          <a:p>
            <a:pPr lvl="1"/>
            <a:r>
              <a:rPr lang="en-US" dirty="0">
                <a:solidFill>
                  <a:srgbClr val="000818"/>
                </a:solidFill>
                <a:latin typeface="Calibri" panose="020F0502020204030204" pitchFamily="34" charset="0"/>
                <a:cs typeface="Calibri" panose="020F0502020204030204" pitchFamily="34" charset="0"/>
              </a:rPr>
              <a:t>Linkage to IIS encouraged for several high/optional priority elements (e.g., lot number). </a:t>
            </a:r>
          </a:p>
          <a:p>
            <a:r>
              <a:rPr lang="en-US" dirty="0">
                <a:solidFill>
                  <a:srgbClr val="000818"/>
                </a:solidFill>
                <a:cs typeface="Calibri" panose="020F0502020204030204" pitchFamily="34" charset="0"/>
              </a:rPr>
              <a:t>VPD RC Linkage </a:t>
            </a:r>
          </a:p>
          <a:p>
            <a:pPr lvl="1"/>
            <a:r>
              <a:rPr lang="en-US" dirty="0">
                <a:solidFill>
                  <a:srgbClr val="000818"/>
                </a:solidFill>
                <a:latin typeface="Calibri" panose="020F0502020204030204" pitchFamily="34" charset="0"/>
                <a:cs typeface="Calibri" panose="020F0502020204030204" pitchFamily="34" charset="0"/>
              </a:rPr>
              <a:t>3 data elements: reference laboratory, patient identifier, and specimen identifier.</a:t>
            </a:r>
          </a:p>
          <a:p>
            <a:pPr lvl="1">
              <a:spcBef>
                <a:spcPts val="0"/>
              </a:spcBef>
            </a:pPr>
            <a:r>
              <a:rPr lang="en-US" dirty="0">
                <a:solidFill>
                  <a:srgbClr val="000818"/>
                </a:solidFill>
                <a:latin typeface="Calibri" panose="020F0502020204030204" pitchFamily="34" charset="0"/>
                <a:cs typeface="Calibri" panose="020F0502020204030204" pitchFamily="34" charset="0"/>
              </a:rPr>
              <a:t>Can be used to link VPD RC test results with NNDSS cases.</a:t>
            </a:r>
          </a:p>
          <a:p>
            <a:pPr marL="0" indent="0">
              <a:spcBef>
                <a:spcPts val="0"/>
              </a:spcBef>
              <a:buNone/>
            </a:pPr>
            <a:endParaRPr lang="en-US" b="0" dirty="0">
              <a:solidFill>
                <a:srgbClr val="000818"/>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defTabSz="1219170" eaLnBrk="0" fontAlgn="base" hangingPunct="0">
              <a:spcBef>
                <a:spcPct val="0"/>
              </a:spcBef>
              <a:spcAft>
                <a:spcPct val="0"/>
              </a:spcAft>
            </a:pPr>
            <a:r>
              <a:rPr lang="en-US" dirty="0"/>
              <a:t>24</a:t>
            </a:r>
          </a:p>
        </p:txBody>
      </p:sp>
    </p:spTree>
    <p:extLst>
      <p:ext uri="{BB962C8B-B14F-4D97-AF65-F5344CB8AC3E}">
        <p14:creationId xmlns:p14="http://schemas.microsoft.com/office/powerpoint/2010/main" val="228421761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81" y="216845"/>
            <a:ext cx="11228439" cy="1393428"/>
          </a:xfrm>
        </p:spPr>
        <p:txBody>
          <a:bodyPr/>
          <a:lstStyle/>
          <a:p>
            <a:r>
              <a:rPr lang="en-US" sz="3200" dirty="0">
                <a:solidFill>
                  <a:srgbClr val="0070C0"/>
                </a:solidFill>
              </a:rPr>
              <a:t>NCIRD Materials/Guidance – </a:t>
            </a:r>
            <a:r>
              <a:rPr lang="en-US" sz="3200" i="1" dirty="0">
                <a:solidFill>
                  <a:srgbClr val="0070C0"/>
                </a:solidFill>
              </a:rPr>
              <a:t>H. influenzae, N. meningitidis, </a:t>
            </a:r>
            <a:r>
              <a:rPr lang="en-US" sz="3200" dirty="0">
                <a:solidFill>
                  <a:srgbClr val="0070C0"/>
                </a:solidFill>
              </a:rPr>
              <a:t>Invasive </a:t>
            </a:r>
            <a:r>
              <a:rPr lang="en-US" sz="3200" i="1" dirty="0">
                <a:solidFill>
                  <a:srgbClr val="0070C0"/>
                </a:solidFill>
              </a:rPr>
              <a:t>S. pneumoniae</a:t>
            </a:r>
            <a:r>
              <a:rPr lang="en-US" sz="3200" dirty="0">
                <a:solidFill>
                  <a:srgbClr val="0070C0"/>
                </a:solidFill>
              </a:rPr>
              <a:t>, Legionellosis, Psittacosis </a:t>
            </a:r>
          </a:p>
        </p:txBody>
      </p:sp>
      <p:sp>
        <p:nvSpPr>
          <p:cNvPr id="3" name="Content Placeholder 2"/>
          <p:cNvSpPr>
            <a:spLocks noGrp="1"/>
          </p:cNvSpPr>
          <p:nvPr>
            <p:ph type="body" sz="quarter" idx="10"/>
          </p:nvPr>
        </p:nvSpPr>
        <p:spPr>
          <a:xfrm>
            <a:off x="353961" y="1655663"/>
            <a:ext cx="6984320" cy="4455584"/>
          </a:xfrm>
        </p:spPr>
        <p:txBody>
          <a:bodyPr/>
          <a:lstStyle/>
          <a:p>
            <a:pPr lvl="1"/>
            <a:endParaRPr lang="en-US" dirty="0">
              <a:solidFill>
                <a:srgbClr val="000818"/>
              </a:solidFill>
              <a:latin typeface="Calibri" panose="020F0502020204030204" pitchFamily="34" charset="0"/>
              <a:cs typeface="Calibri" panose="020F0502020204030204" pitchFamily="34" charset="0"/>
            </a:endParaRPr>
          </a:p>
          <a:p>
            <a:r>
              <a:rPr lang="en-US" dirty="0">
                <a:solidFill>
                  <a:srgbClr val="000818"/>
                </a:solidFill>
                <a:cs typeface="Calibri" panose="020F0502020204030204" pitchFamily="34" charset="0"/>
              </a:rPr>
              <a:t>Data Element Priorities Spreadsheet</a:t>
            </a:r>
          </a:p>
          <a:p>
            <a:pPr lvl="1"/>
            <a:r>
              <a:rPr lang="en-US" dirty="0">
                <a:solidFill>
                  <a:srgbClr val="000818"/>
                </a:solidFill>
                <a:cs typeface="Calibri" panose="020F0502020204030204" pitchFamily="34" charset="0"/>
              </a:rPr>
              <a:t>Available on </a:t>
            </a:r>
            <a:r>
              <a:rPr lang="en-US">
                <a:solidFill>
                  <a:srgbClr val="000818"/>
                </a:solidFill>
                <a:cs typeface="Calibri" panose="020F0502020204030204" pitchFamily="34" charset="0"/>
              </a:rPr>
              <a:t>the </a:t>
            </a:r>
            <a:r>
              <a:rPr lang="en-US">
                <a:solidFill>
                  <a:srgbClr val="000818"/>
                </a:solidFill>
                <a:cs typeface="Calibri" panose="020F0502020204030204" pitchFamily="34" charset="0"/>
                <a:hlinkClick r:id="rId3"/>
              </a:rPr>
              <a:t>NNDSS Message Mapping Guides webpage</a:t>
            </a:r>
            <a:r>
              <a:rPr lang="en-US">
                <a:solidFill>
                  <a:srgbClr val="000818"/>
                </a:solidFill>
                <a:cs typeface="Calibri" panose="020F0502020204030204" pitchFamily="34" charset="0"/>
              </a:rPr>
              <a:t> </a:t>
            </a:r>
            <a:r>
              <a:rPr lang="en-US" dirty="0">
                <a:solidFill>
                  <a:srgbClr val="000818"/>
                </a:solidFill>
                <a:cs typeface="Calibri" panose="020F0502020204030204" pitchFamily="34" charset="0"/>
              </a:rPr>
              <a:t>when the final MMG is posted</a:t>
            </a:r>
          </a:p>
          <a:p>
            <a:pPr lvl="1"/>
            <a:endParaRPr lang="en-US" dirty="0">
              <a:solidFill>
                <a:srgbClr val="000818"/>
              </a:solidFill>
              <a:cs typeface="Calibri" panose="020F0502020204030204" pitchFamily="34" charset="0"/>
            </a:endParaRPr>
          </a:p>
          <a:p>
            <a:pPr lvl="1"/>
            <a:endParaRPr lang="en-US" dirty="0">
              <a:solidFill>
                <a:srgbClr val="000818"/>
              </a:solidFill>
              <a:cs typeface="Calibri" panose="020F0502020204030204" pitchFamily="34" charset="0"/>
            </a:endParaRPr>
          </a:p>
          <a:p>
            <a:r>
              <a:rPr lang="en-US" dirty="0">
                <a:solidFill>
                  <a:srgbClr val="000818"/>
                </a:solidFill>
                <a:cs typeface="Calibri" panose="020F0502020204030204" pitchFamily="34" charset="0"/>
              </a:rPr>
              <a:t>NCIRD Surveillance Worksheets</a:t>
            </a:r>
          </a:p>
          <a:p>
            <a:pPr lvl="1"/>
            <a:r>
              <a:rPr lang="en-US" dirty="0">
                <a:solidFill>
                  <a:srgbClr val="000818"/>
                </a:solidFill>
                <a:cs typeface="Calibri" panose="020F0502020204030204" pitchFamily="34" charset="0"/>
              </a:rPr>
              <a:t>Available on </a:t>
            </a:r>
            <a:r>
              <a:rPr lang="en-US" dirty="0">
                <a:solidFill>
                  <a:schemeClr val="tx1">
                    <a:lumMod val="75000"/>
                  </a:schemeClr>
                </a:solidFill>
                <a:cs typeface="Calibri" panose="020F0502020204030204" pitchFamily="34" charset="0"/>
                <a:hlinkClick r:id="rId4">
                  <a:extLst>
                    <a:ext uri="{A12FA001-AC4F-418D-AE19-62706E023703}">
                      <ahyp:hlinkClr xmlns:ahyp="http://schemas.microsoft.com/office/drawing/2018/hyperlinkcolor" val="tx"/>
                    </a:ext>
                  </a:extLst>
                </a:hlinkClick>
              </a:rPr>
              <a:t>Surveillance Manual Appendices webpage</a:t>
            </a:r>
            <a:r>
              <a:rPr lang="en-US" dirty="0">
                <a:solidFill>
                  <a:schemeClr val="tx1">
                    <a:lumMod val="75000"/>
                  </a:schemeClr>
                </a:solidFill>
                <a:cs typeface="Calibri" panose="020F0502020204030204" pitchFamily="34" charset="0"/>
              </a:rPr>
              <a:t> </a:t>
            </a:r>
            <a:r>
              <a:rPr lang="en-US" dirty="0">
                <a:solidFill>
                  <a:srgbClr val="000818"/>
                </a:solidFill>
                <a:cs typeface="Calibri" panose="020F0502020204030204" pitchFamily="34" charset="0"/>
              </a:rPr>
              <a:t>and from NCIRD program</a:t>
            </a:r>
          </a:p>
          <a:p>
            <a:pPr lvl="1"/>
            <a:r>
              <a:rPr lang="en-US" dirty="0">
                <a:solidFill>
                  <a:srgbClr val="000818"/>
                </a:solidFill>
                <a:cs typeface="Calibri" panose="020F0502020204030204" pitchFamily="34" charset="0"/>
              </a:rPr>
              <a:t>Annotations reference MMG data element identifiers</a:t>
            </a:r>
          </a:p>
          <a:p>
            <a:pPr lvl="1"/>
            <a:endParaRPr lang="en-US" dirty="0">
              <a:solidFill>
                <a:srgbClr val="000818"/>
              </a:solidFill>
              <a:cs typeface="Calibri" panose="020F0502020204030204" pitchFamily="34" charset="0"/>
            </a:endParaRPr>
          </a:p>
          <a:p>
            <a:pPr lvl="1"/>
            <a:endParaRPr lang="en-US" dirty="0">
              <a:solidFill>
                <a:srgbClr val="000818"/>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defTabSz="1219170" eaLnBrk="0" fontAlgn="base" hangingPunct="0">
              <a:spcBef>
                <a:spcPct val="0"/>
              </a:spcBef>
              <a:spcAft>
                <a:spcPct val="0"/>
              </a:spcAft>
            </a:pPr>
            <a:fld id="{76FCC7C2-0D91-4CEA-BCAA-8A2F96B8B637}" type="slidenum">
              <a:rPr lang="en-US"/>
              <a:pPr defTabSz="1219170" eaLnBrk="0" fontAlgn="base" hangingPunct="0">
                <a:spcBef>
                  <a:spcPct val="0"/>
                </a:spcBef>
                <a:spcAft>
                  <a:spcPct val="0"/>
                </a:spcAft>
              </a:pPr>
              <a:t>25</a:t>
            </a:fld>
            <a:endParaRPr lang="en-US" dirty="0"/>
          </a:p>
        </p:txBody>
      </p:sp>
      <p:pic>
        <p:nvPicPr>
          <p:cNvPr id="4" name="Picture 3" descr="Screenshot of the Haemophilus influenzae Surveillance Workshop">
            <a:extLst>
              <a:ext uri="{FF2B5EF4-FFF2-40B4-BE49-F238E27FC236}">
                <a16:creationId xmlns:a16="http://schemas.microsoft.com/office/drawing/2014/main" id="{96515BE1-BC3C-4382-BBBC-E771BFDDD7A4}"/>
              </a:ext>
            </a:extLst>
          </p:cNvPr>
          <p:cNvPicPr>
            <a:picLocks noChangeAspect="1"/>
          </p:cNvPicPr>
          <p:nvPr/>
        </p:nvPicPr>
        <p:blipFill>
          <a:blip r:embed="rId5"/>
          <a:stretch>
            <a:fillRect/>
          </a:stretch>
        </p:blipFill>
        <p:spPr>
          <a:xfrm>
            <a:off x="7377609" y="4130481"/>
            <a:ext cx="3895075" cy="2059423"/>
          </a:xfrm>
          <a:prstGeom prst="rect">
            <a:avLst/>
          </a:prstGeom>
          <a:ln>
            <a:solidFill>
              <a:srgbClr val="000818"/>
            </a:solidFill>
          </a:ln>
        </p:spPr>
      </p:pic>
      <p:pic>
        <p:nvPicPr>
          <p:cNvPr id="8" name="Picture 7" descr="Screenshot of the Data Elements Priorities Spreadsheet which will be available on the NNDSS MMGs and Artifacts webpage when the final MMG is posted. ">
            <a:extLst>
              <a:ext uri="{FF2B5EF4-FFF2-40B4-BE49-F238E27FC236}">
                <a16:creationId xmlns:a16="http://schemas.microsoft.com/office/drawing/2014/main" id="{ECA81FF1-2EC9-4E84-8674-FE08C990B556}"/>
              </a:ext>
            </a:extLst>
          </p:cNvPr>
          <p:cNvPicPr>
            <a:picLocks noChangeAspect="1"/>
          </p:cNvPicPr>
          <p:nvPr/>
        </p:nvPicPr>
        <p:blipFill>
          <a:blip r:embed="rId6"/>
          <a:stretch>
            <a:fillRect/>
          </a:stretch>
        </p:blipFill>
        <p:spPr>
          <a:xfrm>
            <a:off x="7377609" y="1894840"/>
            <a:ext cx="3895075" cy="1910257"/>
          </a:xfrm>
          <a:prstGeom prst="rect">
            <a:avLst/>
          </a:prstGeom>
          <a:ln>
            <a:solidFill>
              <a:srgbClr val="000818"/>
            </a:solidFill>
          </a:ln>
        </p:spPr>
      </p:pic>
    </p:spTree>
    <p:extLst>
      <p:ext uri="{BB962C8B-B14F-4D97-AF65-F5344CB8AC3E}">
        <p14:creationId xmlns:p14="http://schemas.microsoft.com/office/powerpoint/2010/main" val="30588769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5AAC49-9986-4F86-9C95-19E0C62CCEBF}"/>
              </a:ext>
            </a:extLst>
          </p:cNvPr>
          <p:cNvSpPr>
            <a:spLocks noGrp="1"/>
          </p:cNvSpPr>
          <p:nvPr>
            <p:ph type="sldNum" sz="quarter" idx="12"/>
          </p:nvPr>
        </p:nvSpPr>
        <p:spPr/>
        <p:txBody>
          <a:bodyPr/>
          <a:lstStyle/>
          <a:p>
            <a:pPr defTabSz="1219170" eaLnBrk="0" fontAlgn="base" hangingPunct="0">
              <a:spcBef>
                <a:spcPct val="0"/>
              </a:spcBef>
              <a:spcAft>
                <a:spcPct val="0"/>
              </a:spcAft>
            </a:pPr>
            <a:fld id="{76FCC7C2-0D91-4CEA-BCAA-8A2F96B8B637}" type="slidenum">
              <a:rPr lang="en-US"/>
              <a:pPr defTabSz="1219170" eaLnBrk="0" fontAlgn="base" hangingPunct="0">
                <a:spcBef>
                  <a:spcPct val="0"/>
                </a:spcBef>
                <a:spcAft>
                  <a:spcPct val="0"/>
                </a:spcAft>
              </a:pPr>
              <a:t>26</a:t>
            </a:fld>
            <a:endParaRPr lang="en-US" dirty="0"/>
          </a:p>
        </p:txBody>
      </p:sp>
      <p:pic>
        <p:nvPicPr>
          <p:cNvPr id="6" name="Picture 5" descr="Contains a screenshot of the NCIRD Onboarding Welcome Packet">
            <a:extLst>
              <a:ext uri="{FF2B5EF4-FFF2-40B4-BE49-F238E27FC236}">
                <a16:creationId xmlns:a16="http://schemas.microsoft.com/office/drawing/2014/main" id="{0791BA7D-99E0-462E-9E5F-6FCC630AEB23}"/>
              </a:ext>
            </a:extLst>
          </p:cNvPr>
          <p:cNvPicPr>
            <a:picLocks noChangeAspect="1"/>
          </p:cNvPicPr>
          <p:nvPr/>
        </p:nvPicPr>
        <p:blipFill>
          <a:blip r:embed="rId3"/>
          <a:stretch>
            <a:fillRect/>
          </a:stretch>
        </p:blipFill>
        <p:spPr>
          <a:xfrm>
            <a:off x="7467600" y="1917583"/>
            <a:ext cx="3830272" cy="2013727"/>
          </a:xfrm>
          <a:prstGeom prst="rect">
            <a:avLst/>
          </a:prstGeom>
          <a:ln>
            <a:solidFill>
              <a:srgbClr val="000818"/>
            </a:solidFill>
          </a:ln>
        </p:spPr>
      </p:pic>
      <p:pic>
        <p:nvPicPr>
          <p:cNvPr id="7" name="Picture 6" descr="Screen shot of the Manual for the Surveillance of Vaccine-Preventable Diseases which is accessible via the CDC webpage">
            <a:extLst>
              <a:ext uri="{FF2B5EF4-FFF2-40B4-BE49-F238E27FC236}">
                <a16:creationId xmlns:a16="http://schemas.microsoft.com/office/drawing/2014/main" id="{459EA114-B3CB-41A1-BEFD-7F05508313DB}"/>
              </a:ext>
            </a:extLst>
          </p:cNvPr>
          <p:cNvPicPr>
            <a:picLocks noChangeAspect="1"/>
          </p:cNvPicPr>
          <p:nvPr/>
        </p:nvPicPr>
        <p:blipFill rotWithShape="1">
          <a:blip r:embed="rId4"/>
          <a:srcRect b="17699"/>
          <a:stretch/>
        </p:blipFill>
        <p:spPr>
          <a:xfrm>
            <a:off x="7467600" y="4393063"/>
            <a:ext cx="3830272" cy="2013727"/>
          </a:xfrm>
          <a:prstGeom prst="rect">
            <a:avLst/>
          </a:prstGeom>
          <a:ln>
            <a:solidFill>
              <a:srgbClr val="000818"/>
            </a:solidFill>
          </a:ln>
        </p:spPr>
      </p:pic>
      <p:sp>
        <p:nvSpPr>
          <p:cNvPr id="9" name="Content Placeholder 2">
            <a:extLst>
              <a:ext uri="{FF2B5EF4-FFF2-40B4-BE49-F238E27FC236}">
                <a16:creationId xmlns:a16="http://schemas.microsoft.com/office/drawing/2014/main" id="{281FDB58-A79D-40E9-8EAB-EB53C3E10FEA}"/>
              </a:ext>
            </a:extLst>
          </p:cNvPr>
          <p:cNvSpPr>
            <a:spLocks noGrp="1"/>
          </p:cNvSpPr>
          <p:nvPr>
            <p:ph type="body" sz="quarter" idx="10"/>
          </p:nvPr>
        </p:nvSpPr>
        <p:spPr>
          <a:xfrm>
            <a:off x="439175" y="1945215"/>
            <a:ext cx="6858000" cy="4455584"/>
          </a:xfrm>
        </p:spPr>
        <p:txBody>
          <a:bodyPr/>
          <a:lstStyle/>
          <a:p>
            <a:r>
              <a:rPr lang="en-US" dirty="0">
                <a:solidFill>
                  <a:srgbClr val="000818"/>
                </a:solidFill>
                <a:cs typeface="Calibri" panose="020F0502020204030204" pitchFamily="34" charset="0"/>
              </a:rPr>
              <a:t>NCIRD RIBD Onboarding Welcome Packet</a:t>
            </a:r>
          </a:p>
          <a:p>
            <a:pPr lvl="1"/>
            <a:r>
              <a:rPr lang="en-US" dirty="0">
                <a:solidFill>
                  <a:srgbClr val="000818"/>
                </a:solidFill>
                <a:latin typeface="Calibri" panose="020F0502020204030204" pitchFamily="34" charset="0"/>
                <a:cs typeface="Calibri" panose="020F0502020204030204" pitchFamily="34" charset="0"/>
              </a:rPr>
              <a:t>Checklist for onboarding NCIRD MMGs</a:t>
            </a:r>
          </a:p>
          <a:p>
            <a:pPr lvl="1"/>
            <a:r>
              <a:rPr lang="en-US" dirty="0">
                <a:solidFill>
                  <a:srgbClr val="000818"/>
                </a:solidFill>
                <a:latin typeface="Calibri" panose="020F0502020204030204" pitchFamily="34" charset="0"/>
                <a:cs typeface="Calibri" panose="020F0502020204030204" pitchFamily="34" charset="0"/>
              </a:rPr>
              <a:t>Resources for VPD Surveillance Staff</a:t>
            </a:r>
          </a:p>
          <a:p>
            <a:pPr lvl="1"/>
            <a:r>
              <a:rPr lang="en-US" dirty="0">
                <a:solidFill>
                  <a:srgbClr val="000818"/>
                </a:solidFill>
                <a:latin typeface="Calibri" panose="020F0502020204030204" pitchFamily="34" charset="0"/>
                <a:cs typeface="Calibri" panose="020F0502020204030204" pitchFamily="34" charset="0"/>
              </a:rPr>
              <a:t>“Notes for Implementation”</a:t>
            </a:r>
          </a:p>
          <a:p>
            <a:pPr lvl="1"/>
            <a:r>
              <a:rPr lang="en-US" dirty="0">
                <a:solidFill>
                  <a:srgbClr val="000818"/>
                </a:solidFill>
                <a:latin typeface="Calibri" panose="020F0502020204030204" pitchFamily="34" charset="0"/>
                <a:cs typeface="Calibri" panose="020F0502020204030204" pitchFamily="34" charset="0"/>
              </a:rPr>
              <a:t>NCIRD Data Element Priority List</a:t>
            </a:r>
          </a:p>
          <a:p>
            <a:pPr lvl="1"/>
            <a:endParaRPr lang="en-US" dirty="0">
              <a:solidFill>
                <a:srgbClr val="000818"/>
              </a:solidFill>
              <a:latin typeface="Calibri" panose="020F0502020204030204" pitchFamily="34" charset="0"/>
              <a:cs typeface="Calibri" panose="020F0502020204030204" pitchFamily="34" charset="0"/>
            </a:endParaRPr>
          </a:p>
          <a:p>
            <a:pPr lvl="1"/>
            <a:endParaRPr lang="en-US" dirty="0">
              <a:solidFill>
                <a:srgbClr val="000818"/>
              </a:solidFill>
              <a:latin typeface="Calibri" panose="020F0502020204030204" pitchFamily="34" charset="0"/>
              <a:cs typeface="Calibri" panose="020F0502020204030204" pitchFamily="34" charset="0"/>
            </a:endParaRPr>
          </a:p>
          <a:p>
            <a:r>
              <a:rPr lang="en-US" dirty="0">
                <a:solidFill>
                  <a:srgbClr val="000818"/>
                </a:solidFill>
                <a:cs typeface="Calibri" panose="020F0502020204030204" pitchFamily="34" charset="0"/>
              </a:rPr>
              <a:t>Other Resources</a:t>
            </a:r>
          </a:p>
          <a:p>
            <a:pPr lvl="1"/>
            <a:r>
              <a:rPr lang="en-US" i="1" dirty="0">
                <a:solidFill>
                  <a:srgbClr val="000818"/>
                </a:solidFill>
                <a:latin typeface="Calibri" panose="020F0502020204030204" pitchFamily="34" charset="0"/>
                <a:cs typeface="Calibri" panose="020F0502020204030204" pitchFamily="34" charset="0"/>
              </a:rPr>
              <a:t>Manual for the Surveillance of Vaccine-Preventable Diseases</a:t>
            </a:r>
            <a:r>
              <a:rPr lang="en-US" dirty="0">
                <a:solidFill>
                  <a:srgbClr val="000818"/>
                </a:solidFill>
                <a:latin typeface="Calibri" panose="020F0502020204030204" pitchFamily="34" charset="0"/>
                <a:cs typeface="Calibri" panose="020F0502020204030204" pitchFamily="34" charset="0"/>
              </a:rPr>
              <a:t>, accessible via </a:t>
            </a:r>
            <a:r>
              <a:rPr lang="en-US" dirty="0">
                <a:solidFill>
                  <a:schemeClr val="accent3"/>
                </a:solidFill>
                <a:latin typeface="Calibri" panose="020F0502020204030204" pitchFamily="34" charset="0"/>
                <a:cs typeface="Calibri" panose="020F0502020204030204" pitchFamily="34" charset="0"/>
                <a:hlinkClick r:id="rId5"/>
              </a:rPr>
              <a:t>CDC webpage</a:t>
            </a:r>
            <a:endParaRPr lang="en-US" dirty="0">
              <a:solidFill>
                <a:schemeClr val="accent3"/>
              </a:solidFill>
              <a:latin typeface="Calibri" panose="020F0502020204030204" pitchFamily="34" charset="0"/>
              <a:cs typeface="Calibri" panose="020F0502020204030204" pitchFamily="34" charset="0"/>
            </a:endParaRPr>
          </a:p>
          <a:p>
            <a:pPr lvl="1"/>
            <a:r>
              <a:rPr lang="en-US" dirty="0">
                <a:solidFill>
                  <a:schemeClr val="accent3"/>
                </a:solidFill>
                <a:latin typeface="Calibri" panose="020F0502020204030204" pitchFamily="34" charset="0"/>
                <a:cs typeface="Calibri" panose="020F0502020204030204" pitchFamily="34" charset="0"/>
                <a:hlinkClick r:id="rId6"/>
              </a:rPr>
              <a:t>NCIRD Surveillance webpage</a:t>
            </a:r>
            <a:endParaRPr lang="en-US" dirty="0">
              <a:solidFill>
                <a:schemeClr val="accent3"/>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F3A4AD3E-76F3-41CD-BD0C-794995E8B687}"/>
              </a:ext>
            </a:extLst>
          </p:cNvPr>
          <p:cNvSpPr txBox="1">
            <a:spLocks/>
          </p:cNvSpPr>
          <p:nvPr/>
        </p:nvSpPr>
        <p:spPr>
          <a:xfrm>
            <a:off x="439175" y="1"/>
            <a:ext cx="11228439" cy="1393428"/>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8B9B92"/>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lnSpc>
                <a:spcPts val="4000"/>
              </a:lnSpc>
            </a:pPr>
            <a:r>
              <a:rPr lang="en-US" sz="3200" dirty="0">
                <a:solidFill>
                  <a:srgbClr val="0070C0"/>
                </a:solidFill>
              </a:rPr>
              <a:t>NCIRD Materials/Guidance – </a:t>
            </a:r>
            <a:r>
              <a:rPr lang="en-US" sz="3200" i="1" dirty="0">
                <a:solidFill>
                  <a:srgbClr val="0070C0"/>
                </a:solidFill>
              </a:rPr>
              <a:t>H. influenzae, N. meningitidis, </a:t>
            </a:r>
            <a:r>
              <a:rPr lang="en-US" sz="3200" dirty="0">
                <a:solidFill>
                  <a:srgbClr val="0070C0"/>
                </a:solidFill>
              </a:rPr>
              <a:t>Invasive </a:t>
            </a:r>
            <a:r>
              <a:rPr lang="en-US" sz="3200" i="1" dirty="0">
                <a:solidFill>
                  <a:srgbClr val="0070C0"/>
                </a:solidFill>
              </a:rPr>
              <a:t>S. pneumoniae</a:t>
            </a:r>
            <a:r>
              <a:rPr lang="en-US" sz="3200" dirty="0">
                <a:solidFill>
                  <a:srgbClr val="0070C0"/>
                </a:solidFill>
              </a:rPr>
              <a:t>, Legionellosis, Psittacosis (continued)</a:t>
            </a:r>
          </a:p>
        </p:txBody>
      </p:sp>
      <p:sp>
        <p:nvSpPr>
          <p:cNvPr id="2" name="Title 1" hidden="1">
            <a:extLst>
              <a:ext uri="{FF2B5EF4-FFF2-40B4-BE49-F238E27FC236}">
                <a16:creationId xmlns:a16="http://schemas.microsoft.com/office/drawing/2014/main" id="{8050D9AB-8E4D-48A1-9048-F35C894400FE}"/>
              </a:ext>
            </a:extLst>
          </p:cNvPr>
          <p:cNvSpPr>
            <a:spLocks noGrp="1"/>
          </p:cNvSpPr>
          <p:nvPr>
            <p:ph type="title"/>
          </p:nvPr>
        </p:nvSpPr>
        <p:spPr>
          <a:xfrm>
            <a:off x="694814" y="712182"/>
            <a:ext cx="10972800" cy="1143000"/>
          </a:xfrm>
        </p:spPr>
        <p:txBody>
          <a:bodyPr/>
          <a:lstStyle/>
          <a:p>
            <a:r>
              <a:rPr lang="en-US" dirty="0"/>
              <a:t>NCIRD Materials/Guidance</a:t>
            </a:r>
            <a:r>
              <a:rPr lang="en-US" baseline="0" dirty="0"/>
              <a:t> </a:t>
            </a:r>
            <a:endParaRPr lang="en-US" dirty="0"/>
          </a:p>
        </p:txBody>
      </p:sp>
    </p:spTree>
    <p:extLst>
      <p:ext uri="{BB962C8B-B14F-4D97-AF65-F5344CB8AC3E}">
        <p14:creationId xmlns:p14="http://schemas.microsoft.com/office/powerpoint/2010/main" val="118149023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D1E02D-4E66-4690-9072-07C014C9CB74}"/>
              </a:ext>
            </a:extLst>
          </p:cNvPr>
          <p:cNvSpPr>
            <a:spLocks noGrp="1"/>
          </p:cNvSpPr>
          <p:nvPr>
            <p:ph type="title"/>
          </p:nvPr>
        </p:nvSpPr>
        <p:spPr>
          <a:xfrm>
            <a:off x="1553799" y="983661"/>
            <a:ext cx="9084403" cy="1302339"/>
          </a:xfrm>
          <a:noFill/>
          <a:ln>
            <a:noFill/>
          </a:ln>
        </p:spPr>
        <p:txBody>
          <a:bodyPr anchor="ctr"/>
          <a:lstStyle/>
          <a:p>
            <a:pPr algn="ctr"/>
            <a:r>
              <a:rPr lang="en-US" dirty="0"/>
              <a:t>Overview and Guidance </a:t>
            </a:r>
            <a:br>
              <a:rPr lang="en-US" dirty="0"/>
            </a:br>
            <a:r>
              <a:rPr lang="en-US" dirty="0"/>
              <a:t>RIBD ABCs</a:t>
            </a:r>
          </a:p>
        </p:txBody>
      </p:sp>
      <p:sp>
        <p:nvSpPr>
          <p:cNvPr id="5" name="Content Placeholder 2">
            <a:extLst>
              <a:ext uri="{FF2B5EF4-FFF2-40B4-BE49-F238E27FC236}">
                <a16:creationId xmlns:a16="http://schemas.microsoft.com/office/drawing/2014/main" id="{FF02C7AF-E258-4301-8D72-8606793BD779}"/>
              </a:ext>
            </a:extLst>
          </p:cNvPr>
          <p:cNvSpPr txBox="1">
            <a:spLocks/>
          </p:cNvSpPr>
          <p:nvPr/>
        </p:nvSpPr>
        <p:spPr>
          <a:xfrm>
            <a:off x="2512126" y="3187530"/>
            <a:ext cx="3419487" cy="817137"/>
          </a:xfrm>
          <a:prstGeom prst="rect">
            <a:avLst/>
          </a:prstGeom>
          <a:noFill/>
          <a:ln w="12700">
            <a:noFill/>
          </a:ln>
        </p:spPr>
        <p:txBody>
          <a:bodyPr/>
          <a:lstStyle>
            <a:lvl1pPr marL="0" indent="0" algn="ctr" defTabSz="914400" rtl="0" eaLnBrk="1" latinLnBrk="0" hangingPunct="1">
              <a:spcBef>
                <a:spcPct val="20000"/>
              </a:spcBef>
              <a:buFont typeface="Arial" pitchFamily="34" charset="0"/>
              <a:buNone/>
              <a:defRPr sz="2000" b="1" kern="1200" baseline="0">
                <a:solidFill>
                  <a:schemeClr val="bg2"/>
                </a:solidFill>
                <a:effectLst/>
                <a:latin typeface="Calibr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1219170" fontAlgn="base">
              <a:spcBef>
                <a:spcPts val="0"/>
              </a:spcBef>
            </a:pPr>
            <a:r>
              <a:rPr lang="en-US" sz="2133" dirty="0">
                <a:solidFill>
                  <a:srgbClr val="FFFFFF"/>
                </a:solidFill>
                <a:cs typeface="Calibri" panose="020F0502020204030204" pitchFamily="34" charset="0"/>
              </a:rPr>
              <a:t>ABCs Director</a:t>
            </a:r>
          </a:p>
          <a:p>
            <a:pPr marL="0" lvl="1" defTabSz="1219170" fontAlgn="base">
              <a:spcBef>
                <a:spcPts val="0"/>
              </a:spcBef>
              <a:spcAft>
                <a:spcPts val="800"/>
              </a:spcAft>
            </a:pPr>
            <a:r>
              <a:rPr lang="en-US" sz="1867" b="1" dirty="0">
                <a:solidFill>
                  <a:srgbClr val="000818"/>
                </a:solidFill>
                <a:latin typeface="Calibri" panose="020F0502020204030204" pitchFamily="34" charset="0"/>
                <a:cs typeface="Calibri" panose="020F0502020204030204" pitchFamily="34" charset="0"/>
              </a:rPr>
              <a:t>Melissa Arvay</a:t>
            </a:r>
          </a:p>
          <a:p>
            <a:pPr marL="0" lvl="1" defTabSz="1219170" fontAlgn="base">
              <a:spcBef>
                <a:spcPts val="0"/>
              </a:spcBef>
              <a:spcAft>
                <a:spcPts val="800"/>
              </a:spcAft>
            </a:pPr>
            <a:endParaRPr lang="en-US" sz="1867" b="1" dirty="0">
              <a:solidFill>
                <a:srgbClr val="000818"/>
              </a:solidFill>
              <a:latin typeface="Calibri" panose="020F0502020204030204" pitchFamily="34" charset="0"/>
              <a:cs typeface="Calibri" panose="020F0502020204030204" pitchFamily="34" charset="0"/>
            </a:endParaRPr>
          </a:p>
          <a:p>
            <a:pPr marL="609585" lvl="1" defTabSz="1219170" fontAlgn="base">
              <a:spcAft>
                <a:spcPct val="0"/>
              </a:spcAft>
            </a:pPr>
            <a:endParaRPr lang="en-US" sz="1467" dirty="0">
              <a:solidFill>
                <a:srgbClr val="6D7770"/>
              </a:solidFill>
              <a:latin typeface="Myriad Web Pro"/>
            </a:endParaRPr>
          </a:p>
        </p:txBody>
      </p:sp>
      <p:sp>
        <p:nvSpPr>
          <p:cNvPr id="8" name="Content Placeholder 2">
            <a:extLst>
              <a:ext uri="{FF2B5EF4-FFF2-40B4-BE49-F238E27FC236}">
                <a16:creationId xmlns:a16="http://schemas.microsoft.com/office/drawing/2014/main" id="{6C494A10-3A71-445A-9917-0C96E76EBD5C}"/>
              </a:ext>
            </a:extLst>
          </p:cNvPr>
          <p:cNvSpPr txBox="1">
            <a:spLocks/>
          </p:cNvSpPr>
          <p:nvPr/>
        </p:nvSpPr>
        <p:spPr>
          <a:xfrm>
            <a:off x="6260391" y="3187530"/>
            <a:ext cx="3419487" cy="817137"/>
          </a:xfrm>
          <a:prstGeom prst="rect">
            <a:avLst/>
          </a:prstGeom>
          <a:noFill/>
          <a:ln w="12700">
            <a:noFill/>
          </a:ln>
        </p:spPr>
        <p:txBody>
          <a:bodyPr/>
          <a:lstStyle>
            <a:lvl1pPr marL="0" indent="0" algn="ctr" defTabSz="914400" rtl="0" eaLnBrk="1" latinLnBrk="0" hangingPunct="1">
              <a:spcBef>
                <a:spcPct val="20000"/>
              </a:spcBef>
              <a:buFont typeface="Arial" pitchFamily="34" charset="0"/>
              <a:buNone/>
              <a:defRPr sz="2000" b="1" kern="1200" baseline="0">
                <a:solidFill>
                  <a:schemeClr val="bg2"/>
                </a:solidFill>
                <a:effectLst/>
                <a:latin typeface="Calibr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1219170" fontAlgn="base">
              <a:spcBef>
                <a:spcPts val="0"/>
              </a:spcBef>
            </a:pPr>
            <a:r>
              <a:rPr lang="en-US" sz="2133" dirty="0">
                <a:solidFill>
                  <a:srgbClr val="FFFFFF"/>
                </a:solidFill>
                <a:cs typeface="Calibri" panose="020F0502020204030204" pitchFamily="34" charset="0"/>
              </a:rPr>
              <a:t>EIP IT</a:t>
            </a:r>
          </a:p>
          <a:p>
            <a:pPr marL="0" lvl="1" defTabSz="1219170" fontAlgn="base">
              <a:spcBef>
                <a:spcPts val="0"/>
              </a:spcBef>
              <a:spcAft>
                <a:spcPts val="800"/>
              </a:spcAft>
            </a:pPr>
            <a:r>
              <a:rPr lang="en-US" sz="1867" b="1" dirty="0">
                <a:solidFill>
                  <a:srgbClr val="000818"/>
                </a:solidFill>
                <a:latin typeface="Calibri" panose="020F0502020204030204" pitchFamily="34" charset="0"/>
                <a:cs typeface="Calibri" panose="020F0502020204030204" pitchFamily="34" charset="0"/>
              </a:rPr>
              <a:t>Megan Light</a:t>
            </a:r>
          </a:p>
          <a:p>
            <a:pPr marL="609585" lvl="1" defTabSz="1219170" fontAlgn="base">
              <a:spcAft>
                <a:spcPct val="0"/>
              </a:spcAft>
            </a:pPr>
            <a:endParaRPr lang="en-US" sz="1467" dirty="0">
              <a:solidFill>
                <a:srgbClr val="6D7770"/>
              </a:solidFill>
              <a:latin typeface="Myriad Web Pro"/>
            </a:endParaRPr>
          </a:p>
        </p:txBody>
      </p:sp>
      <p:sp>
        <p:nvSpPr>
          <p:cNvPr id="6" name="Content Placeholder 2">
            <a:extLst>
              <a:ext uri="{FF2B5EF4-FFF2-40B4-BE49-F238E27FC236}">
                <a16:creationId xmlns:a16="http://schemas.microsoft.com/office/drawing/2014/main" id="{EE8C9014-07DB-4E70-91C6-571A1D299CE9}"/>
              </a:ext>
            </a:extLst>
          </p:cNvPr>
          <p:cNvSpPr txBox="1">
            <a:spLocks/>
          </p:cNvSpPr>
          <p:nvPr/>
        </p:nvSpPr>
        <p:spPr>
          <a:xfrm>
            <a:off x="3769807" y="4189377"/>
            <a:ext cx="4652387" cy="2262795"/>
          </a:xfrm>
          <a:prstGeom prst="rect">
            <a:avLst/>
          </a:prstGeom>
          <a:noFill/>
          <a:ln w="12700">
            <a:noFill/>
          </a:ln>
        </p:spPr>
        <p:txBody>
          <a:bodyPr/>
          <a:lstStyle>
            <a:lvl1pPr marL="0" indent="0" algn="ctr" defTabSz="914400" rtl="0" eaLnBrk="1" latinLnBrk="0" hangingPunct="1">
              <a:spcBef>
                <a:spcPct val="20000"/>
              </a:spcBef>
              <a:buFont typeface="Arial" pitchFamily="34" charset="0"/>
              <a:buNone/>
              <a:defRPr sz="2000" b="1" kern="1200" baseline="0">
                <a:solidFill>
                  <a:schemeClr val="bg2"/>
                </a:solidFill>
                <a:effectLst/>
                <a:latin typeface="Calibr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1219170" fontAlgn="base">
              <a:spcBef>
                <a:spcPts val="0"/>
              </a:spcBef>
            </a:pPr>
            <a:r>
              <a:rPr lang="en-US" sz="2133" dirty="0">
                <a:solidFill>
                  <a:srgbClr val="FFFFFF"/>
                </a:solidFill>
                <a:cs typeface="Calibri" panose="020F0502020204030204" pitchFamily="34" charset="0"/>
              </a:rPr>
              <a:t>ABCs Coordinators and Data Managers</a:t>
            </a:r>
          </a:p>
          <a:p>
            <a:pPr defTabSz="1219170" fontAlgn="base">
              <a:spcBef>
                <a:spcPts val="0"/>
              </a:spcBef>
              <a:spcAft>
                <a:spcPts val="800"/>
              </a:spcAft>
            </a:pPr>
            <a:r>
              <a:rPr lang="en-US" sz="1867" dirty="0">
                <a:solidFill>
                  <a:srgbClr val="000818"/>
                </a:solidFill>
                <a:cs typeface="Calibri" panose="020F0502020204030204" pitchFamily="34" charset="0"/>
              </a:rPr>
              <a:t> Olivia Almendares</a:t>
            </a:r>
          </a:p>
          <a:p>
            <a:pPr defTabSz="1219170" fontAlgn="base">
              <a:spcBef>
                <a:spcPts val="0"/>
              </a:spcBef>
              <a:spcAft>
                <a:spcPts val="800"/>
              </a:spcAft>
            </a:pPr>
            <a:r>
              <a:rPr lang="en-US" sz="1867" dirty="0">
                <a:solidFill>
                  <a:srgbClr val="000818"/>
                </a:solidFill>
                <a:cs typeface="Calibri" panose="020F0502020204030204" pitchFamily="34" charset="0"/>
              </a:rPr>
              <a:t>  Amy Blain</a:t>
            </a:r>
          </a:p>
          <a:p>
            <a:pPr marL="0" lvl="1" defTabSz="1219170" fontAlgn="base">
              <a:spcBef>
                <a:spcPts val="0"/>
              </a:spcBef>
              <a:spcAft>
                <a:spcPts val="800"/>
              </a:spcAft>
            </a:pPr>
            <a:r>
              <a:rPr lang="en-US" sz="1867" b="1" dirty="0">
                <a:solidFill>
                  <a:srgbClr val="000818"/>
                </a:solidFill>
                <a:latin typeface="Calibri" pitchFamily="34" charset="0"/>
                <a:cs typeface="Calibri" panose="020F0502020204030204" pitchFamily="34" charset="0"/>
              </a:rPr>
              <a:t>Yunmi Chung</a:t>
            </a:r>
          </a:p>
          <a:p>
            <a:pPr marL="0" lvl="1" defTabSz="1219170" fontAlgn="base">
              <a:spcBef>
                <a:spcPts val="0"/>
              </a:spcBef>
              <a:spcAft>
                <a:spcPts val="800"/>
              </a:spcAft>
            </a:pPr>
            <a:r>
              <a:rPr lang="en-US" sz="1867" b="1" dirty="0">
                <a:solidFill>
                  <a:srgbClr val="000818"/>
                </a:solidFill>
                <a:latin typeface="Calibri" pitchFamily="34" charset="0"/>
                <a:cs typeface="Calibri" panose="020F0502020204030204" pitchFamily="34" charset="0"/>
              </a:rPr>
              <a:t>Ryan Gierke</a:t>
            </a:r>
          </a:p>
          <a:p>
            <a:pPr marL="0" lvl="1" defTabSz="1219170" fontAlgn="base">
              <a:spcBef>
                <a:spcPts val="0"/>
              </a:spcBef>
              <a:spcAft>
                <a:spcPts val="800"/>
              </a:spcAft>
            </a:pPr>
            <a:r>
              <a:rPr lang="en-US" sz="1867" b="1" dirty="0">
                <a:solidFill>
                  <a:srgbClr val="000818"/>
                </a:solidFill>
                <a:latin typeface="Calibri" pitchFamily="34" charset="0"/>
                <a:cs typeface="Calibri" panose="020F0502020204030204" pitchFamily="34" charset="0"/>
              </a:rPr>
              <a:t>Jennifer Onukwube Okaro</a:t>
            </a:r>
          </a:p>
          <a:p>
            <a:pPr marL="609585" lvl="1" defTabSz="1219170" fontAlgn="base">
              <a:spcAft>
                <a:spcPct val="0"/>
              </a:spcAft>
            </a:pPr>
            <a:endParaRPr lang="en-US" sz="1467" dirty="0">
              <a:solidFill>
                <a:srgbClr val="6D7770"/>
              </a:solidFill>
              <a:latin typeface="Myriad Web Pro"/>
            </a:endParaRPr>
          </a:p>
        </p:txBody>
      </p:sp>
    </p:spTree>
    <p:extLst>
      <p:ext uri="{BB962C8B-B14F-4D97-AF65-F5344CB8AC3E}">
        <p14:creationId xmlns:p14="http://schemas.microsoft.com/office/powerpoint/2010/main" val="295867612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1283-CF46-4871-A142-B6E90C9DC3B6}"/>
              </a:ext>
            </a:extLst>
          </p:cNvPr>
          <p:cNvSpPr>
            <a:spLocks noGrp="1"/>
          </p:cNvSpPr>
          <p:nvPr>
            <p:ph type="title"/>
          </p:nvPr>
        </p:nvSpPr>
        <p:spPr/>
        <p:txBody>
          <a:bodyPr/>
          <a:lstStyle/>
          <a:p>
            <a:r>
              <a:rPr lang="en-US" dirty="0">
                <a:solidFill>
                  <a:srgbClr val="0070C0"/>
                </a:solidFill>
              </a:rPr>
              <a:t>Active Bacterial Core Surveillance (ABCs)</a:t>
            </a:r>
          </a:p>
        </p:txBody>
      </p:sp>
      <p:sp>
        <p:nvSpPr>
          <p:cNvPr id="3" name="Content Placeholder 2">
            <a:extLst>
              <a:ext uri="{FF2B5EF4-FFF2-40B4-BE49-F238E27FC236}">
                <a16:creationId xmlns:a16="http://schemas.microsoft.com/office/drawing/2014/main" id="{0BB2ABBB-A727-4F8E-AEA3-48D668B2B671}"/>
              </a:ext>
            </a:extLst>
          </p:cNvPr>
          <p:cNvSpPr>
            <a:spLocks noGrp="1"/>
          </p:cNvSpPr>
          <p:nvPr>
            <p:ph type="body" sz="quarter" idx="10"/>
          </p:nvPr>
        </p:nvSpPr>
        <p:spPr>
          <a:xfrm>
            <a:off x="609600" y="1545167"/>
            <a:ext cx="7592291" cy="4455584"/>
          </a:xfrm>
        </p:spPr>
        <p:txBody>
          <a:bodyPr/>
          <a:lstStyle/>
          <a:p>
            <a:r>
              <a:rPr lang="en-US" dirty="0">
                <a:solidFill>
                  <a:srgbClr val="000818"/>
                </a:solidFill>
              </a:rPr>
              <a:t>Component of Emerging Infections Program (EIP)</a:t>
            </a:r>
          </a:p>
          <a:p>
            <a:pPr lvl="1"/>
            <a:r>
              <a:rPr lang="en-US" dirty="0">
                <a:solidFill>
                  <a:srgbClr val="000818"/>
                </a:solidFill>
              </a:rPr>
              <a:t>Network of state health departments and their partners </a:t>
            </a:r>
          </a:p>
          <a:p>
            <a:pPr lvl="1"/>
            <a:r>
              <a:rPr lang="en-US" dirty="0">
                <a:solidFill>
                  <a:srgbClr val="000818"/>
                </a:solidFill>
              </a:rPr>
              <a:t>Used for surveillance, prevention, and control of emerging infectious diseases</a:t>
            </a:r>
          </a:p>
          <a:p>
            <a:r>
              <a:rPr lang="en-US" dirty="0">
                <a:solidFill>
                  <a:srgbClr val="000818"/>
                </a:solidFill>
              </a:rPr>
              <a:t>ABCs sites should use the following tabs in the RIBD MMG:</a:t>
            </a:r>
          </a:p>
          <a:p>
            <a:pPr lvl="1"/>
            <a:r>
              <a:rPr lang="en-US" dirty="0">
                <a:solidFill>
                  <a:srgbClr val="000818"/>
                </a:solidFill>
              </a:rPr>
              <a:t>ABCs GAS</a:t>
            </a:r>
          </a:p>
          <a:p>
            <a:pPr lvl="1"/>
            <a:r>
              <a:rPr lang="en-US" dirty="0">
                <a:solidFill>
                  <a:srgbClr val="000818"/>
                </a:solidFill>
              </a:rPr>
              <a:t>ABCs GBS</a:t>
            </a:r>
          </a:p>
          <a:p>
            <a:pPr lvl="1"/>
            <a:r>
              <a:rPr lang="en-US" dirty="0">
                <a:solidFill>
                  <a:srgbClr val="000818"/>
                </a:solidFill>
              </a:rPr>
              <a:t>ABCs Hflu</a:t>
            </a:r>
          </a:p>
          <a:p>
            <a:pPr lvl="1"/>
            <a:r>
              <a:rPr lang="en-US" dirty="0">
                <a:solidFill>
                  <a:srgbClr val="000818"/>
                </a:solidFill>
              </a:rPr>
              <a:t>ABCs N mening</a:t>
            </a:r>
          </a:p>
          <a:p>
            <a:endParaRPr lang="en-US" dirty="0"/>
          </a:p>
          <a:p>
            <a:endParaRPr lang="en-US" dirty="0"/>
          </a:p>
        </p:txBody>
      </p:sp>
      <p:sp>
        <p:nvSpPr>
          <p:cNvPr id="5" name="Slide Number Placeholder 4">
            <a:extLst>
              <a:ext uri="{FF2B5EF4-FFF2-40B4-BE49-F238E27FC236}">
                <a16:creationId xmlns:a16="http://schemas.microsoft.com/office/drawing/2014/main" id="{B08829D0-23D3-49E2-96B5-6860167CFE3A}"/>
              </a:ext>
            </a:extLst>
          </p:cNvPr>
          <p:cNvSpPr>
            <a:spLocks noGrp="1"/>
          </p:cNvSpPr>
          <p:nvPr>
            <p:ph type="sldNum" sz="quarter" idx="12"/>
          </p:nvPr>
        </p:nvSpPr>
        <p:spPr/>
        <p:txBody>
          <a:bodyPr/>
          <a:lstStyle/>
          <a:p>
            <a:pPr defTabSz="1219170" eaLnBrk="0" fontAlgn="base" hangingPunct="0">
              <a:spcBef>
                <a:spcPct val="0"/>
              </a:spcBef>
              <a:spcAft>
                <a:spcPct val="0"/>
              </a:spcAft>
            </a:pPr>
            <a:fld id="{76FCC7C2-0D91-4CEA-BCAA-8A2F96B8B637}" type="slidenum">
              <a:rPr lang="en-US"/>
              <a:pPr defTabSz="1219170" eaLnBrk="0" fontAlgn="base" hangingPunct="0">
                <a:spcBef>
                  <a:spcPct val="0"/>
                </a:spcBef>
                <a:spcAft>
                  <a:spcPct val="0"/>
                </a:spcAft>
              </a:pPr>
              <a:t>28</a:t>
            </a:fld>
            <a:endParaRPr lang="en-US" dirty="0"/>
          </a:p>
        </p:txBody>
      </p:sp>
      <p:pic>
        <p:nvPicPr>
          <p:cNvPr id="8" name="Picture 2" descr="US Map of FoodNet Sites: California, Colorado, Connecticut, Georgia, Maryland, Minnesota, New Mexico, New York, Oregon, Tennessee">
            <a:extLst>
              <a:ext uri="{FF2B5EF4-FFF2-40B4-BE49-F238E27FC236}">
                <a16:creationId xmlns:a16="http://schemas.microsoft.com/office/drawing/2014/main" id="{A758BD94-ED07-4D7B-830B-6D8BA8FCE9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1891" y="1746201"/>
            <a:ext cx="3444387" cy="207173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7D32FB45-425F-4961-B8E1-5676B06E121B}"/>
              </a:ext>
            </a:extLst>
          </p:cNvPr>
          <p:cNvSpPr txBox="1">
            <a:spLocks/>
          </p:cNvSpPr>
          <p:nvPr/>
        </p:nvSpPr>
        <p:spPr bwMode="auto">
          <a:xfrm>
            <a:off x="3300461" y="3928533"/>
            <a:ext cx="3275831" cy="159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8B9B92"/>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B2A97E"/>
              </a:buClr>
              <a:buFont typeface="Arial" panose="020B0604020202020204" pitchFamily="34" charset="0"/>
              <a:buChar char="–"/>
              <a:defRPr sz="16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94F40"/>
              </a:buClr>
              <a:buFont typeface="Arial" panose="020B0604020202020204" pitchFamily="34" charset="0"/>
              <a:buChar char="•"/>
              <a:defRPr sz="16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90575" lvl="1" indent="-380990" defTabSz="1219170"/>
            <a:r>
              <a:rPr lang="en-US" sz="2133" dirty="0">
                <a:solidFill>
                  <a:srgbClr val="000818"/>
                </a:solidFill>
              </a:rPr>
              <a:t>ABCs IPD</a:t>
            </a:r>
          </a:p>
          <a:p>
            <a:pPr marL="990575" lvl="1" indent="-380990" defTabSz="1219170"/>
            <a:r>
              <a:rPr lang="en-US" sz="2133" dirty="0">
                <a:solidFill>
                  <a:srgbClr val="000818"/>
                </a:solidFill>
              </a:rPr>
              <a:t>Psittacosis</a:t>
            </a:r>
          </a:p>
          <a:p>
            <a:pPr marL="990575" lvl="1" indent="-380990" defTabSz="1219170"/>
            <a:r>
              <a:rPr lang="en-US" sz="2133" dirty="0">
                <a:solidFill>
                  <a:srgbClr val="000818"/>
                </a:solidFill>
              </a:rPr>
              <a:t>Legionellosis</a:t>
            </a:r>
          </a:p>
          <a:p>
            <a:pPr marL="990575" lvl="1" indent="-380990" defTabSz="1219170"/>
            <a:endParaRPr lang="en-US" sz="2133" dirty="0">
              <a:solidFill>
                <a:srgbClr val="000818"/>
              </a:solidFill>
            </a:endParaRPr>
          </a:p>
          <a:p>
            <a:pPr marL="990575" lvl="1" indent="-380990" defTabSz="1219170"/>
            <a:endParaRPr lang="en-US" sz="2133" dirty="0">
              <a:solidFill>
                <a:srgbClr val="000818"/>
              </a:solidFill>
            </a:endParaRPr>
          </a:p>
          <a:p>
            <a:pPr marL="457189" indent="-457189" defTabSz="1219170"/>
            <a:endParaRPr lang="en-US" sz="2667" dirty="0">
              <a:solidFill>
                <a:srgbClr val="7F7F7F">
                  <a:lumMod val="75000"/>
                </a:srgbClr>
              </a:solidFill>
            </a:endParaRPr>
          </a:p>
          <a:p>
            <a:pPr marL="457189" indent="-457189" defTabSz="1219170"/>
            <a:endParaRPr lang="en-US" sz="2667" dirty="0">
              <a:solidFill>
                <a:srgbClr val="7F7F7F">
                  <a:lumMod val="75000"/>
                </a:srgbClr>
              </a:solidFill>
            </a:endParaRPr>
          </a:p>
        </p:txBody>
      </p:sp>
    </p:spTree>
    <p:extLst>
      <p:ext uri="{BB962C8B-B14F-4D97-AF65-F5344CB8AC3E}">
        <p14:creationId xmlns:p14="http://schemas.microsoft.com/office/powerpoint/2010/main" val="33338477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1283-CF46-4871-A142-B6E90C9DC3B6}"/>
              </a:ext>
            </a:extLst>
          </p:cNvPr>
          <p:cNvSpPr>
            <a:spLocks noGrp="1"/>
          </p:cNvSpPr>
          <p:nvPr>
            <p:ph type="title"/>
          </p:nvPr>
        </p:nvSpPr>
        <p:spPr/>
        <p:txBody>
          <a:bodyPr/>
          <a:lstStyle/>
          <a:p>
            <a:r>
              <a:rPr lang="en-US" dirty="0">
                <a:solidFill>
                  <a:srgbClr val="0070C0"/>
                </a:solidFill>
              </a:rPr>
              <a:t>Active Bacterial Core Surveillance (ABCs) (Continued)</a:t>
            </a:r>
          </a:p>
        </p:txBody>
      </p:sp>
      <p:sp>
        <p:nvSpPr>
          <p:cNvPr id="3" name="Content Placeholder 2">
            <a:extLst>
              <a:ext uri="{FF2B5EF4-FFF2-40B4-BE49-F238E27FC236}">
                <a16:creationId xmlns:a16="http://schemas.microsoft.com/office/drawing/2014/main" id="{0BB2ABBB-A727-4F8E-AEA3-48D668B2B671}"/>
              </a:ext>
            </a:extLst>
          </p:cNvPr>
          <p:cNvSpPr>
            <a:spLocks noGrp="1"/>
          </p:cNvSpPr>
          <p:nvPr>
            <p:ph type="body" sz="quarter" idx="10"/>
          </p:nvPr>
        </p:nvSpPr>
        <p:spPr/>
        <p:txBody>
          <a:bodyPr/>
          <a:lstStyle/>
          <a:p>
            <a:r>
              <a:rPr lang="en-US" dirty="0">
                <a:solidFill>
                  <a:srgbClr val="000818"/>
                </a:solidFill>
                <a:cs typeface="Calibri" panose="020F0502020204030204" pitchFamily="34" charset="0"/>
              </a:rPr>
              <a:t>Keys for implementation</a:t>
            </a:r>
          </a:p>
          <a:p>
            <a:pPr lvl="1"/>
            <a:r>
              <a:rPr lang="en-US" dirty="0">
                <a:solidFill>
                  <a:srgbClr val="000818"/>
                </a:solidFill>
                <a:latin typeface="Calibri" panose="020F0502020204030204" pitchFamily="34" charset="0"/>
                <a:cs typeface="Calibri" panose="020F0502020204030204" pitchFamily="34" charset="0"/>
              </a:rPr>
              <a:t>Data elements are based on current ABCs variables and value sets</a:t>
            </a:r>
          </a:p>
          <a:p>
            <a:pPr lvl="1"/>
            <a:r>
              <a:rPr lang="en-US" dirty="0">
                <a:solidFill>
                  <a:srgbClr val="000818"/>
                </a:solidFill>
                <a:latin typeface="Calibri" panose="020F0502020204030204" pitchFamily="34" charset="0"/>
                <a:cs typeface="Calibri" panose="020F0502020204030204" pitchFamily="34" charset="0"/>
              </a:rPr>
              <a:t>Continue to abide by current ABCs protocols and guidance documents</a:t>
            </a:r>
          </a:p>
          <a:p>
            <a:pPr lvl="1"/>
            <a:r>
              <a:rPr lang="en-US" dirty="0">
                <a:solidFill>
                  <a:srgbClr val="000818"/>
                </a:solidFill>
                <a:latin typeface="Calibri" panose="020F0502020204030204" pitchFamily="34" charset="0"/>
                <a:cs typeface="Calibri" panose="020F0502020204030204" pitchFamily="34" charset="0"/>
              </a:rPr>
              <a:t>Lab repeating block mimics CRF and is used in case classification algorithm at CDC</a:t>
            </a:r>
          </a:p>
          <a:p>
            <a:r>
              <a:rPr lang="en-US" dirty="0">
                <a:solidFill>
                  <a:srgbClr val="000818"/>
                </a:solidFill>
                <a:cs typeface="Calibri" panose="020F0502020204030204" pitchFamily="34" charset="0"/>
              </a:rPr>
              <a:t>Reusing value sets</a:t>
            </a:r>
          </a:p>
          <a:p>
            <a:pPr lvl="1"/>
            <a:r>
              <a:rPr lang="en-US" dirty="0">
                <a:solidFill>
                  <a:srgbClr val="000818"/>
                </a:solidFill>
                <a:latin typeface="Calibri" panose="020F0502020204030204" pitchFamily="34" charset="0"/>
                <a:cs typeface="Calibri" panose="020F0502020204030204" pitchFamily="34" charset="0"/>
              </a:rPr>
              <a:t>Value sets are designed flexibly to apply across conditions</a:t>
            </a:r>
          </a:p>
          <a:p>
            <a:pPr lvl="1"/>
            <a:r>
              <a:rPr lang="en-US" dirty="0">
                <a:solidFill>
                  <a:srgbClr val="000818"/>
                </a:solidFill>
                <a:latin typeface="Calibri" panose="020F0502020204030204" pitchFamily="34" charset="0"/>
                <a:cs typeface="Calibri" panose="020F0502020204030204" pitchFamily="34" charset="0"/>
              </a:rPr>
              <a:t>ABCs valid values are those included on ABCs report forms</a:t>
            </a:r>
          </a:p>
          <a:p>
            <a:r>
              <a:rPr lang="en-US" dirty="0">
                <a:solidFill>
                  <a:srgbClr val="000818"/>
                </a:solidFill>
                <a:cs typeface="Calibri" panose="020F0502020204030204" pitchFamily="34" charset="0"/>
              </a:rPr>
              <a:t>Supporting documents</a:t>
            </a:r>
          </a:p>
          <a:p>
            <a:pPr lvl="1"/>
            <a:r>
              <a:rPr lang="en-US" dirty="0">
                <a:solidFill>
                  <a:srgbClr val="000818"/>
                </a:solidFill>
                <a:latin typeface="Calibri" panose="020F0502020204030204" pitchFamily="34" charset="0"/>
                <a:cs typeface="Calibri" panose="020F0502020204030204" pitchFamily="34" charset="0"/>
              </a:rPr>
              <a:t>Annotated Forms: EIP ABCs Core Case Report Form, GAS Supplemental Form, IPD Form, Neonatal Sepsis Form, Neonatal Infection Expanded Tracking Form</a:t>
            </a:r>
          </a:p>
          <a:p>
            <a:pPr lvl="1"/>
            <a:r>
              <a:rPr lang="en-US" dirty="0">
                <a:solidFill>
                  <a:srgbClr val="000818"/>
                </a:solidFill>
                <a:latin typeface="Calibri" panose="020F0502020204030204" pitchFamily="34" charset="0"/>
                <a:cs typeface="Calibri" panose="020F0502020204030204" pitchFamily="34" charset="0"/>
              </a:rPr>
              <a:t>Crosswalk MMG</a:t>
            </a:r>
          </a:p>
          <a:p>
            <a:pPr lvl="1"/>
            <a:r>
              <a:rPr lang="en-US" dirty="0">
                <a:solidFill>
                  <a:srgbClr val="000818"/>
                </a:solidFill>
                <a:latin typeface="Calibri" panose="020F0502020204030204" pitchFamily="34" charset="0"/>
                <a:cs typeface="Calibri" panose="020F0502020204030204" pitchFamily="34" charset="0"/>
              </a:rPr>
              <a:t>NeXT and NNS guidance on Introduction tab</a:t>
            </a:r>
          </a:p>
          <a:p>
            <a:endParaRPr lang="en-US" dirty="0"/>
          </a:p>
          <a:p>
            <a:endParaRPr lang="en-US" dirty="0"/>
          </a:p>
        </p:txBody>
      </p:sp>
      <p:sp>
        <p:nvSpPr>
          <p:cNvPr id="5" name="Slide Number Placeholder 4">
            <a:extLst>
              <a:ext uri="{FF2B5EF4-FFF2-40B4-BE49-F238E27FC236}">
                <a16:creationId xmlns:a16="http://schemas.microsoft.com/office/drawing/2014/main" id="{B08829D0-23D3-49E2-96B5-6860167CFE3A}"/>
              </a:ext>
            </a:extLst>
          </p:cNvPr>
          <p:cNvSpPr>
            <a:spLocks noGrp="1"/>
          </p:cNvSpPr>
          <p:nvPr>
            <p:ph type="sldNum" sz="quarter" idx="12"/>
          </p:nvPr>
        </p:nvSpPr>
        <p:spPr/>
        <p:txBody>
          <a:bodyPr/>
          <a:lstStyle/>
          <a:p>
            <a:pPr defTabSz="1219170" eaLnBrk="0" fontAlgn="base" hangingPunct="0">
              <a:spcBef>
                <a:spcPct val="0"/>
              </a:spcBef>
              <a:spcAft>
                <a:spcPct val="0"/>
              </a:spcAft>
            </a:pPr>
            <a:fld id="{76FCC7C2-0D91-4CEA-BCAA-8A2F96B8B637}" type="slidenum">
              <a:rPr lang="en-US"/>
              <a:pPr defTabSz="1219170" eaLnBrk="0" fontAlgn="base" hangingPunct="0">
                <a:spcBef>
                  <a:spcPct val="0"/>
                </a:spcBef>
                <a:spcAft>
                  <a:spcPct val="0"/>
                </a:spcAft>
              </a:pPr>
              <a:t>29</a:t>
            </a:fld>
            <a:endParaRPr lang="en-US" dirty="0"/>
          </a:p>
        </p:txBody>
      </p:sp>
    </p:spTree>
    <p:extLst>
      <p:ext uri="{BB962C8B-B14F-4D97-AF65-F5344CB8AC3E}">
        <p14:creationId xmlns:p14="http://schemas.microsoft.com/office/powerpoint/2010/main" val="15904829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Sara Imholte Johnston, MPH</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NNDSS Program Manager</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2" y="2868989"/>
            <a:ext cx="7196944" cy="1155779"/>
          </a:xfrm>
        </p:spPr>
        <p:txBody>
          <a:bodyPr/>
          <a:lstStyle/>
          <a:p>
            <a:pPr lvl="0" algn="ctr">
              <a:defRPr/>
            </a:pPr>
            <a:r>
              <a:rPr lang="en-US" dirty="0">
                <a:solidFill>
                  <a:srgbClr val="005DAB"/>
                </a:solidFill>
              </a:rPr>
              <a:t>NMI Updates and Timeline</a:t>
            </a:r>
            <a:endParaRPr lang="en-US"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762224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43CE-6D03-4371-98DE-355CB4610C62}"/>
              </a:ext>
            </a:extLst>
          </p:cNvPr>
          <p:cNvSpPr txBox="1">
            <a:spLocks/>
          </p:cNvSpPr>
          <p:nvPr/>
        </p:nvSpPr>
        <p:spPr>
          <a:xfrm>
            <a:off x="2726267" y="1178829"/>
            <a:ext cx="6739467" cy="111124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r>
              <a:rPr lang="en-US" sz="6000" dirty="0">
                <a:solidFill>
                  <a:srgbClr val="002060">
                    <a:lumMod val="25000"/>
                  </a:srgbClr>
                </a:solidFill>
                <a:latin typeface="Calibri" panose="020F0502020204030204" pitchFamily="34" charset="0"/>
                <a:cs typeface="Calibri" panose="020F0502020204030204" pitchFamily="34" charset="0"/>
              </a:rPr>
              <a:t>Thank you!</a:t>
            </a:r>
          </a:p>
        </p:txBody>
      </p:sp>
      <p:sp>
        <p:nvSpPr>
          <p:cNvPr id="3" name="Title 1">
            <a:extLst>
              <a:ext uri="{FF2B5EF4-FFF2-40B4-BE49-F238E27FC236}">
                <a16:creationId xmlns:a16="http://schemas.microsoft.com/office/drawing/2014/main" id="{0B0FE0CC-32C5-4017-A5C5-C5439701BEDB}"/>
              </a:ext>
            </a:extLst>
          </p:cNvPr>
          <p:cNvSpPr txBox="1">
            <a:spLocks/>
          </p:cNvSpPr>
          <p:nvPr/>
        </p:nvSpPr>
        <p:spPr>
          <a:xfrm>
            <a:off x="1949450" y="2055128"/>
            <a:ext cx="8293100" cy="747339"/>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Calibri" pitchFamily="34" charset="0"/>
                <a:ea typeface="+mj-ea"/>
                <a:cs typeface="+mj-cs"/>
              </a:defRPr>
            </a:lvl1pPr>
          </a:lstStyle>
          <a:p>
            <a:pPr defTabSz="1219170" fontAlgn="base">
              <a:lnSpc>
                <a:spcPts val="4000"/>
              </a:lnSpc>
              <a:spcAft>
                <a:spcPct val="0"/>
              </a:spcAft>
            </a:pPr>
            <a:r>
              <a:rPr lang="en-US" sz="3200" dirty="0">
                <a:solidFill>
                  <a:srgbClr val="002060">
                    <a:lumMod val="25000"/>
                  </a:srgbClr>
                </a:solidFill>
                <a:cs typeface="Calibri" panose="020F0502020204030204" pitchFamily="34" charset="0"/>
              </a:rPr>
              <a:t>Questions and Discussion</a:t>
            </a:r>
          </a:p>
        </p:txBody>
      </p:sp>
      <p:sp>
        <p:nvSpPr>
          <p:cNvPr id="4" name="Title 3" hidden="1">
            <a:extLst>
              <a:ext uri="{FF2B5EF4-FFF2-40B4-BE49-F238E27FC236}">
                <a16:creationId xmlns:a16="http://schemas.microsoft.com/office/drawing/2014/main" id="{5AF1EB2C-B2D7-4078-8158-D5BDCF408FF2}"/>
              </a:ext>
            </a:extLst>
          </p:cNvPr>
          <p:cNvSpPr>
            <a:spLocks noGrp="1"/>
          </p:cNvSpPr>
          <p:nvPr>
            <p:ph type="title" idx="4294967295"/>
          </p:nvPr>
        </p:nvSpPr>
        <p:spPr>
          <a:xfrm>
            <a:off x="838200" y="365125"/>
            <a:ext cx="10515600" cy="1325563"/>
          </a:xfrm>
          <a:prstGeom prst="rect">
            <a:avLst/>
          </a:prstGeom>
        </p:spPr>
        <p:txBody>
          <a:bodyPr/>
          <a:lstStyle/>
          <a:p>
            <a:r>
              <a:rPr lang="en-US" dirty="0"/>
              <a:t>Thank you Slide</a:t>
            </a:r>
          </a:p>
        </p:txBody>
      </p:sp>
    </p:spTree>
    <p:extLst>
      <p:ext uri="{BB962C8B-B14F-4D97-AF65-F5344CB8AC3E}">
        <p14:creationId xmlns:p14="http://schemas.microsoft.com/office/powerpoint/2010/main" val="327887288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500" y="160886"/>
            <a:ext cx="10287000" cy="3785652"/>
          </a:xfrm>
          <a:prstGeom prst="rect">
            <a:avLst/>
          </a:prstGeom>
          <a:noFill/>
        </p:spPr>
        <p:txBody>
          <a:bodyPr wrap="square" rtlCol="0">
            <a:spAutoFit/>
          </a:bodyPr>
          <a:lstStyle/>
          <a:p>
            <a:pPr lvl="0" algn="ctr">
              <a:defRPr/>
            </a:pPr>
            <a:r>
              <a:rPr lang="en-US" sz="2000" b="1" dirty="0">
                <a:solidFill>
                  <a:srgbClr val="000000"/>
                </a:solidFill>
              </a:rPr>
              <a:t>Subscribe to monthly </a:t>
            </a:r>
            <a:r>
              <a:rPr lang="en-US" sz="2000" b="1" dirty="0">
                <a:solidFill>
                  <a:srgbClr val="FF0000"/>
                </a:solidFill>
              </a:rPr>
              <a:t>NMI Notes</a:t>
            </a:r>
            <a:r>
              <a:rPr lang="en-US" sz="2000" b="1" dirty="0">
                <a:solidFill>
                  <a:srgbClr val="000000"/>
                </a:solidFill>
              </a:rPr>
              <a:t> news updates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January 21, 2020 – details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pic>
        <p:nvPicPr>
          <p:cNvPr id="4" name="Picture 3" descr="Highest MMG Implementation Status Map containing 40 states in production with message mapping guides and 4 States Onboarding message mapping guides. ">
            <a:extLst>
              <a:ext uri="{FF2B5EF4-FFF2-40B4-BE49-F238E27FC236}">
                <a16:creationId xmlns:a16="http://schemas.microsoft.com/office/drawing/2014/main" id="{4F8D0EC4-8D72-460F-BF0F-4F486C300AAF}"/>
              </a:ext>
            </a:extLst>
          </p:cNvPr>
          <p:cNvPicPr>
            <a:picLocks noChangeAspect="1"/>
          </p:cNvPicPr>
          <p:nvPr/>
        </p:nvPicPr>
        <p:blipFill>
          <a:blip r:embed="rId3"/>
          <a:stretch>
            <a:fillRect/>
          </a:stretch>
        </p:blipFill>
        <p:spPr>
          <a:xfrm>
            <a:off x="984069" y="557212"/>
            <a:ext cx="9971314" cy="5743575"/>
          </a:xfrm>
          <a:prstGeom prst="rect">
            <a:avLst/>
          </a:prstGeom>
        </p:spPr>
      </p:pic>
      <p:sp>
        <p:nvSpPr>
          <p:cNvPr id="7" name="Title 6">
            <a:extLst>
              <a:ext uri="{FF2B5EF4-FFF2-40B4-BE49-F238E27FC236}">
                <a16:creationId xmlns:a16="http://schemas.microsoft.com/office/drawing/2014/main" id="{B3B287C1-1870-4157-868C-51ABDD133BC5}"/>
              </a:ext>
            </a:extLst>
          </p:cNvPr>
          <p:cNvSpPr>
            <a:spLocks noGrp="1"/>
          </p:cNvSpPr>
          <p:nvPr>
            <p:ph type="title"/>
          </p:nvPr>
        </p:nvSpPr>
        <p:spPr/>
        <p:txBody>
          <a:bodyPr/>
          <a:lstStyle/>
          <a:p>
            <a:r>
              <a:rPr lang="en-US" sz="800" dirty="0">
                <a:solidFill>
                  <a:srgbClr val="FFFFFF"/>
                </a:solidFill>
              </a:rPr>
              <a:t>Highest MMG Implementation</a:t>
            </a:r>
            <a:r>
              <a:rPr lang="en-US" sz="800" baseline="0" dirty="0">
                <a:solidFill>
                  <a:srgbClr val="FFFFFF"/>
                </a:solidFill>
              </a:rPr>
              <a:t> Status</a:t>
            </a:r>
            <a:endParaRPr lang="en-US" sz="800" dirty="0">
              <a:solidFill>
                <a:srgbClr val="FFFFFF"/>
              </a:solidFill>
            </a:endParaRPr>
          </a:p>
        </p:txBody>
      </p:sp>
    </p:spTree>
    <p:extLst>
      <p:ext uri="{BB962C8B-B14F-4D97-AF65-F5344CB8AC3E}">
        <p14:creationId xmlns:p14="http://schemas.microsoft.com/office/powerpoint/2010/main" val="27338396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pic>
        <p:nvPicPr>
          <p:cNvPr id="3" name="Picture 2" descr="Map containing total message mapping guides in Production. Ranging from 0 guides to 5 guides. ">
            <a:extLst>
              <a:ext uri="{FF2B5EF4-FFF2-40B4-BE49-F238E27FC236}">
                <a16:creationId xmlns:a16="http://schemas.microsoft.com/office/drawing/2014/main" id="{02EFCF4B-A1D6-46C9-BCE5-7F55553A75F1}"/>
              </a:ext>
            </a:extLst>
          </p:cNvPr>
          <p:cNvPicPr>
            <a:picLocks noChangeAspect="1"/>
          </p:cNvPicPr>
          <p:nvPr/>
        </p:nvPicPr>
        <p:blipFill>
          <a:blip r:embed="rId3"/>
          <a:stretch>
            <a:fillRect/>
          </a:stretch>
        </p:blipFill>
        <p:spPr>
          <a:xfrm>
            <a:off x="1262742" y="326792"/>
            <a:ext cx="9161417" cy="6029558"/>
          </a:xfrm>
          <a:prstGeom prst="rect">
            <a:avLst/>
          </a:prstGeom>
        </p:spPr>
      </p:pic>
      <p:sp>
        <p:nvSpPr>
          <p:cNvPr id="4" name="Title 3" hidden="1">
            <a:extLst>
              <a:ext uri="{FF2B5EF4-FFF2-40B4-BE49-F238E27FC236}">
                <a16:creationId xmlns:a16="http://schemas.microsoft.com/office/drawing/2014/main" id="{98EEC159-BCDB-4893-92F0-1B424D80B299}"/>
              </a:ext>
            </a:extLst>
          </p:cNvPr>
          <p:cNvSpPr>
            <a:spLocks noGrp="1"/>
          </p:cNvSpPr>
          <p:nvPr>
            <p:ph type="title"/>
          </p:nvPr>
        </p:nvSpPr>
        <p:spPr/>
        <p:txBody>
          <a:bodyPr/>
          <a:lstStyle/>
          <a:p>
            <a:r>
              <a:rPr lang="en-US" dirty="0">
                <a:solidFill>
                  <a:srgbClr val="FFFFFF"/>
                </a:solidFill>
              </a:rPr>
              <a:t>Total MMGs</a:t>
            </a:r>
            <a:r>
              <a:rPr lang="en-US" baseline="0" dirty="0">
                <a:solidFill>
                  <a:srgbClr val="FFFFFF"/>
                </a:solidFill>
              </a:rPr>
              <a:t> in Production </a:t>
            </a:r>
            <a:endParaRPr lang="en-US" sz="2000" dirty="0">
              <a:solidFill>
                <a:srgbClr val="FFFFFF"/>
              </a:solidFill>
            </a:endParaRPr>
          </a:p>
        </p:txBody>
      </p:sp>
    </p:spTree>
    <p:extLst>
      <p:ext uri="{BB962C8B-B14F-4D97-AF65-F5344CB8AC3E}">
        <p14:creationId xmlns:p14="http://schemas.microsoft.com/office/powerpoint/2010/main" val="19978422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Finalized Guides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nvGraphicFramePr>
        <p:xfrm>
          <a:off x="937834" y="1040716"/>
          <a:ext cx="9694498" cy="4585721"/>
        </p:xfrm>
        <a:graphic>
          <a:graphicData uri="http://schemas.openxmlformats.org/drawingml/2006/table">
            <a:tbl>
              <a:tblPr firstRow="1" firstCol="1" bandRow="1"/>
              <a:tblGrid>
                <a:gridCol w="3139167">
                  <a:extLst>
                    <a:ext uri="{9D8B030D-6E8A-4147-A177-3AD203B41FA5}">
                      <a16:colId xmlns:a16="http://schemas.microsoft.com/office/drawing/2014/main" val="870687818"/>
                    </a:ext>
                  </a:extLst>
                </a:gridCol>
                <a:gridCol w="3205883">
                  <a:extLst>
                    <a:ext uri="{9D8B030D-6E8A-4147-A177-3AD203B41FA5}">
                      <a16:colId xmlns:a16="http://schemas.microsoft.com/office/drawing/2014/main" val="23171938"/>
                    </a:ext>
                  </a:extLst>
                </a:gridCol>
                <a:gridCol w="3349448">
                  <a:extLst>
                    <a:ext uri="{9D8B030D-6E8A-4147-A177-3AD203B41FA5}">
                      <a16:colId xmlns:a16="http://schemas.microsoft.com/office/drawing/2014/main" val="353385103"/>
                    </a:ext>
                  </a:extLst>
                </a:gridCol>
              </a:tblGrid>
              <a:tr h="5497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Open</a:t>
                      </a: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to All</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900"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Pilots Only</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 Hold  </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505595">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Arboviral</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v1.3</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Babesiosis</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Mumps</a:t>
                      </a:r>
                    </a:p>
                  </a:txBody>
                  <a:tcPr marL="83275" marR="83275"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2393436572"/>
                  </a:ext>
                </a:extLst>
              </a:tr>
              <a:tr h="562832">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Gen</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v2</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CS</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Pertussis</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82037245"/>
                  </a:ext>
                </a:extLst>
              </a:tr>
              <a:tr h="47697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Hepatitis</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defTabSz="914400" rtl="0" eaLnBrk="1" latinLnBrk="0" hangingPunct="1">
                        <a:spcBef>
                          <a:spcPts val="0"/>
                        </a:spcBef>
                        <a:spcAft>
                          <a:spcPts val="0"/>
                        </a:spcAft>
                      </a:pPr>
                      <a:r>
                        <a:rPr lang="en-US" sz="1900" b="0" kern="1200" dirty="0">
                          <a:solidFill>
                            <a:srgbClr val="000818"/>
                          </a:solidFill>
                          <a:effectLst/>
                          <a:latin typeface="Calibri" panose="020F0502020204030204" pitchFamily="34" charset="0"/>
                          <a:ea typeface="+mn-ea"/>
                          <a:cs typeface="Calibri" panose="020F0502020204030204" pitchFamily="34" charset="0"/>
                        </a:rPr>
                        <a:t>FDD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Varicella</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69982193"/>
                  </a:ext>
                </a:extLst>
              </a:tr>
              <a:tr h="515134">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Lyme/TBRD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06780785"/>
                  </a:ext>
                </a:extLst>
              </a:tr>
              <a:tr h="48651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Malaria</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486516">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STD </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3042326231"/>
                  </a:ext>
                </a:extLst>
              </a:tr>
              <a:tr h="486516">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TB/LTBI</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562303175"/>
                  </a:ext>
                </a:extLst>
              </a:tr>
              <a:tr h="486516">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818"/>
                          </a:solidFill>
                          <a:effectLst/>
                          <a:uLnTx/>
                          <a:uFillTx/>
                          <a:latin typeface="Calibri" panose="020F0502020204030204" pitchFamily="34" charset="0"/>
                          <a:ea typeface="Calibri" panose="020F0502020204030204" pitchFamily="34" charset="0"/>
                          <a:cs typeface="Times New Roman" panose="02020603050405020304" pitchFamily="18" charset="0"/>
                        </a:rPr>
                        <a:t>Trichinellosis</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53579205"/>
                  </a:ext>
                </a:extLst>
              </a:tr>
            </a:tbl>
          </a:graphicData>
        </a:graphic>
      </p:graphicFrame>
      <p:sp>
        <p:nvSpPr>
          <p:cNvPr id="2" name="TextBox 1"/>
          <p:cNvSpPr txBox="1"/>
          <p:nvPr/>
        </p:nvSpPr>
        <p:spPr>
          <a:xfrm>
            <a:off x="9274849" y="6148242"/>
            <a:ext cx="15332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12/17/2019</a:t>
            </a:r>
          </a:p>
        </p:txBody>
      </p:sp>
      <p:sp>
        <p:nvSpPr>
          <p:cNvPr id="3" name="Slide Number Placeholder 2">
            <a:extLst>
              <a:ext uri="{FF2B5EF4-FFF2-40B4-BE49-F238E27FC236}">
                <a16:creationId xmlns:a16="http://schemas.microsoft.com/office/drawing/2014/main" id="{AEB4AF08-D439-4291-9B7D-65124CB3788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537578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solidFill>
                  <a:schemeClr val="bg2"/>
                </a:solidFill>
              </a:rPr>
              <a:t>NMI Implementation Status                        Oct 15, 2019 </a:t>
            </a:r>
          </a:p>
        </p:txBody>
      </p:sp>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pic>
        <p:nvPicPr>
          <p:cNvPr id="4" name="Picture 3" descr="Map of the Generic v2.0 MMG Implementation Status showing 28 states in production and 4 states in Onboarding. ">
            <a:extLst>
              <a:ext uri="{FF2B5EF4-FFF2-40B4-BE49-F238E27FC236}">
                <a16:creationId xmlns:a16="http://schemas.microsoft.com/office/drawing/2014/main" id="{95000436-5E1A-41C8-93C9-27050B0E81D2}"/>
              </a:ext>
            </a:extLst>
          </p:cNvPr>
          <p:cNvPicPr>
            <a:picLocks noChangeAspect="1"/>
          </p:cNvPicPr>
          <p:nvPr/>
        </p:nvPicPr>
        <p:blipFill>
          <a:blip r:embed="rId3"/>
          <a:stretch>
            <a:fillRect/>
          </a:stretch>
        </p:blipFill>
        <p:spPr>
          <a:xfrm>
            <a:off x="609601" y="204787"/>
            <a:ext cx="10447176" cy="6346399"/>
          </a:xfrm>
          <a:prstGeom prst="rect">
            <a:avLst/>
          </a:prstGeom>
        </p:spPr>
      </p:pic>
    </p:spTree>
    <p:extLst>
      <p:ext uri="{BB962C8B-B14F-4D97-AF65-F5344CB8AC3E}">
        <p14:creationId xmlns:p14="http://schemas.microsoft.com/office/powerpoint/2010/main" val="19613668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pic>
        <p:nvPicPr>
          <p:cNvPr id="4" name="Picture 3" descr="Map of the Arboviral v1.3 message mapping guide implementation status showing 22 states in ongoing production 1 state new to production and 5 states with the status of ongoing onboarding. ">
            <a:extLst>
              <a:ext uri="{FF2B5EF4-FFF2-40B4-BE49-F238E27FC236}">
                <a16:creationId xmlns:a16="http://schemas.microsoft.com/office/drawing/2014/main" id="{F7605256-491B-4817-983B-9CB5BB8529CF}"/>
              </a:ext>
            </a:extLst>
          </p:cNvPr>
          <p:cNvPicPr>
            <a:picLocks noChangeAspect="1"/>
          </p:cNvPicPr>
          <p:nvPr/>
        </p:nvPicPr>
        <p:blipFill>
          <a:blip r:embed="rId3"/>
          <a:stretch>
            <a:fillRect/>
          </a:stretch>
        </p:blipFill>
        <p:spPr>
          <a:xfrm>
            <a:off x="838200" y="566798"/>
            <a:ext cx="10011104" cy="5914058"/>
          </a:xfrm>
          <a:prstGeom prst="rect">
            <a:avLst/>
          </a:prstGeom>
        </p:spPr>
      </p:pic>
      <p:sp>
        <p:nvSpPr>
          <p:cNvPr id="3" name="Title 2" hidden="1">
            <a:extLst>
              <a:ext uri="{FF2B5EF4-FFF2-40B4-BE49-F238E27FC236}">
                <a16:creationId xmlns:a16="http://schemas.microsoft.com/office/drawing/2014/main" id="{32AE3D4D-6BE5-4B05-9A23-AB257777DD7E}"/>
              </a:ext>
            </a:extLst>
          </p:cNvPr>
          <p:cNvSpPr>
            <a:spLocks noGrp="1"/>
          </p:cNvSpPr>
          <p:nvPr>
            <p:ph type="title"/>
          </p:nvPr>
        </p:nvSpPr>
        <p:spPr/>
        <p:txBody>
          <a:bodyPr/>
          <a:lstStyle/>
          <a:p>
            <a:r>
              <a:rPr lang="en-US" sz="2000" dirty="0"/>
              <a:t>Arboviral</a:t>
            </a:r>
            <a:r>
              <a:rPr lang="en-US" sz="2000" baseline="0" dirty="0"/>
              <a:t> v1.3 MMG Implementation Status</a:t>
            </a:r>
            <a:endParaRPr lang="en-US" sz="2000" dirty="0"/>
          </a:p>
        </p:txBody>
      </p:sp>
    </p:spTree>
    <p:extLst>
      <p:ext uri="{BB962C8B-B14F-4D97-AF65-F5344CB8AC3E}">
        <p14:creationId xmlns:p14="http://schemas.microsoft.com/office/powerpoint/2010/main" val="8237030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pic>
        <p:nvPicPr>
          <p:cNvPr id="3" name="Picture 2" descr="Map of the Hepatitisv1.0 message mapping guide implementation status showing 17 states in ongoing production, 4 states with the status of ongoing onboarding. and 3 states new to onboarding hepatitis. ">
            <a:extLst>
              <a:ext uri="{FF2B5EF4-FFF2-40B4-BE49-F238E27FC236}">
                <a16:creationId xmlns:a16="http://schemas.microsoft.com/office/drawing/2014/main" id="{8D21E65C-EF0D-4BCF-85C4-A88BF5C88601}"/>
              </a:ext>
            </a:extLst>
          </p:cNvPr>
          <p:cNvPicPr>
            <a:picLocks noChangeAspect="1"/>
          </p:cNvPicPr>
          <p:nvPr/>
        </p:nvPicPr>
        <p:blipFill>
          <a:blip r:embed="rId3"/>
          <a:stretch>
            <a:fillRect/>
          </a:stretch>
        </p:blipFill>
        <p:spPr>
          <a:xfrm>
            <a:off x="1032932" y="313509"/>
            <a:ext cx="9669901" cy="6235337"/>
          </a:xfrm>
          <a:prstGeom prst="rect">
            <a:avLst/>
          </a:prstGeom>
        </p:spPr>
      </p:pic>
      <p:sp>
        <p:nvSpPr>
          <p:cNvPr id="4" name="Title 3" hidden="1">
            <a:extLst>
              <a:ext uri="{FF2B5EF4-FFF2-40B4-BE49-F238E27FC236}">
                <a16:creationId xmlns:a16="http://schemas.microsoft.com/office/drawing/2014/main" id="{D050058B-E79D-414D-9F26-A97ECE6A3605}"/>
              </a:ext>
            </a:extLst>
          </p:cNvPr>
          <p:cNvSpPr>
            <a:spLocks noGrp="1"/>
          </p:cNvSpPr>
          <p:nvPr>
            <p:ph type="title"/>
          </p:nvPr>
        </p:nvSpPr>
        <p:spPr/>
        <p:txBody>
          <a:bodyPr/>
          <a:lstStyle/>
          <a:p>
            <a:r>
              <a:rPr lang="en-US" sz="2000" dirty="0"/>
              <a:t>Hepatitis v1.0 MMG Implementation</a:t>
            </a:r>
            <a:r>
              <a:rPr lang="en-US" sz="2000" baseline="0" dirty="0"/>
              <a:t> Status </a:t>
            </a:r>
            <a:endParaRPr lang="en-US" sz="2000" dirty="0"/>
          </a:p>
        </p:txBody>
      </p:sp>
    </p:spTree>
    <p:extLst>
      <p:ext uri="{BB962C8B-B14F-4D97-AF65-F5344CB8AC3E}">
        <p14:creationId xmlns:p14="http://schemas.microsoft.com/office/powerpoint/2010/main" val="224195040"/>
      </p:ext>
    </p:extLst>
  </p:cSld>
  <p:clrMapOvr>
    <a:masterClrMapping/>
  </p:clrMapOvr>
  <p:transition>
    <p:fade/>
  </p:transition>
</p:sld>
</file>

<file path=ppt/theme/theme1.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CDC_OD_PPT_light([1]">
  <a:themeElements>
    <a:clrScheme name="CSELS">
      <a:dk1>
        <a:srgbClr val="0039A6"/>
      </a:dk1>
      <a:lt1>
        <a:srgbClr val="FFFFFF"/>
      </a:lt1>
      <a:dk2>
        <a:srgbClr val="3077FF"/>
      </a:dk2>
      <a:lt2>
        <a:srgbClr val="4B4B4B"/>
      </a:lt2>
      <a:accent1>
        <a:srgbClr val="0077B3"/>
      </a:accent1>
      <a:accent2>
        <a:srgbClr val="3E5118"/>
      </a:accent2>
      <a:accent3>
        <a:srgbClr val="F1AA48"/>
      </a:accent3>
      <a:accent4>
        <a:srgbClr val="601013"/>
      </a:accent4>
      <a:accent5>
        <a:srgbClr val="857D6D"/>
      </a:accent5>
      <a:accent6>
        <a:srgbClr val="003F8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2.xml><?xml version="1.0" encoding="utf-8"?>
<a:theme xmlns:a="http://schemas.openxmlformats.org/drawingml/2006/main" name="1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3.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4.xml><?xml version="1.0" encoding="utf-8"?>
<a:theme xmlns:a="http://schemas.openxmlformats.org/drawingml/2006/main" name="2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5.xml><?xml version="1.0" encoding="utf-8"?>
<a:theme xmlns:a="http://schemas.openxmlformats.org/drawingml/2006/main" name="21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6.xml><?xml version="1.0" encoding="utf-8"?>
<a:theme xmlns:a="http://schemas.openxmlformats.org/drawingml/2006/main" name="2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7.xml><?xml version="1.0" encoding="utf-8"?>
<a:theme xmlns:a="http://schemas.openxmlformats.org/drawingml/2006/main" name="25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8.xml><?xml version="1.0" encoding="utf-8"?>
<a:theme xmlns:a="http://schemas.openxmlformats.org/drawingml/2006/main" name="26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9.xml><?xml version="1.0" encoding="utf-8"?>
<a:theme xmlns:a="http://schemas.openxmlformats.org/drawingml/2006/main" name="2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0.xml><?xml version="1.0" encoding="utf-8"?>
<a:theme xmlns:a="http://schemas.openxmlformats.org/drawingml/2006/main" name="28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1.xml><?xml version="1.0" encoding="utf-8"?>
<a:theme xmlns:a="http://schemas.openxmlformats.org/drawingml/2006/main" name="2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2.xml><?xml version="1.0" encoding="utf-8"?>
<a:theme xmlns:a="http://schemas.openxmlformats.org/drawingml/2006/main" name="3_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3.xml><?xml version="1.0" encoding="utf-8"?>
<a:theme xmlns:a="http://schemas.openxmlformats.org/drawingml/2006/main" name="3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8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Theme1">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E8BF7105-36F5-404D-9137-3B84EE3661D0}" vid="{5FF21B2D-7FA0-4342-A3F4-9449014E1C1A}"/>
    </a:ext>
  </a:extLst>
</a:theme>
</file>

<file path=ppt/theme/theme8.xml><?xml version="1.0" encoding="utf-8"?>
<a:theme xmlns:a="http://schemas.openxmlformats.org/drawingml/2006/main" name="1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26692</TotalTime>
  <Words>1753</Words>
  <Application>Microsoft Office PowerPoint</Application>
  <PresentationFormat>Widescreen</PresentationFormat>
  <Paragraphs>407</Paragraphs>
  <Slides>31</Slides>
  <Notes>31</Notes>
  <HiddenSlides>0</HiddenSlides>
  <MMClips>0</MMClips>
  <ScaleCrop>false</ScaleCrop>
  <HeadingPairs>
    <vt:vector size="6" baseType="variant">
      <vt:variant>
        <vt:lpstr>Fonts Used</vt:lpstr>
      </vt:variant>
      <vt:variant>
        <vt:i4>4</vt:i4>
      </vt:variant>
      <vt:variant>
        <vt:lpstr>Theme</vt:lpstr>
      </vt:variant>
      <vt:variant>
        <vt:i4>23</vt:i4>
      </vt:variant>
      <vt:variant>
        <vt:lpstr>Slide Titles</vt:lpstr>
      </vt:variant>
      <vt:variant>
        <vt:i4>31</vt:i4>
      </vt:variant>
    </vt:vector>
  </HeadingPairs>
  <TitlesOfParts>
    <vt:vector size="58" baseType="lpstr">
      <vt:lpstr>Arial</vt:lpstr>
      <vt:lpstr>Calibri</vt:lpstr>
      <vt:lpstr>Myriad Web Pro</vt:lpstr>
      <vt:lpstr>Wingdings</vt:lpstr>
      <vt:lpstr>NCEH_ATSDR_combined</vt:lpstr>
      <vt:lpstr>1_NCEH_ATSDR_combined</vt:lpstr>
      <vt:lpstr>2_NCEH_ATSDR_combined</vt:lpstr>
      <vt:lpstr>6_NCEH_ATSDR_combined</vt:lpstr>
      <vt:lpstr>8_NCEH_ATSDR_combined</vt:lpstr>
      <vt:lpstr>9_NCEH_ATSDR_combined</vt:lpstr>
      <vt:lpstr>Theme1</vt:lpstr>
      <vt:lpstr>11_NCEH_ATSDR_combined</vt:lpstr>
      <vt:lpstr>13_NCEH_ATSDR_combined</vt:lpstr>
      <vt:lpstr>CDC_OD_PPT_light([1]</vt:lpstr>
      <vt:lpstr>16_NCEH_ATSDR_combined</vt:lpstr>
      <vt:lpstr>17_NCEH_ATSDR_combined</vt:lpstr>
      <vt:lpstr>19_NCEH_ATSDR_combined</vt:lpstr>
      <vt:lpstr>20_NCEH_ATSDR_combined</vt:lpstr>
      <vt:lpstr>21_NCEH_ATSDR_combined</vt:lpstr>
      <vt:lpstr>24_NCEH_ATSDR_combined</vt:lpstr>
      <vt:lpstr>25_NCEH_ATSDR_combined</vt:lpstr>
      <vt:lpstr>26_NCEH_ATSDR_combined</vt:lpstr>
      <vt:lpstr>27_NCEH_ATSDR_combined</vt:lpstr>
      <vt:lpstr>28_NCEH_ATSDR_combined</vt:lpstr>
      <vt:lpstr>29_NCEH_ATSDR_combined</vt:lpstr>
      <vt:lpstr>3_NCEH_ATSDR_combined</vt:lpstr>
      <vt:lpstr>30_NCEH_ATSDR_combined</vt:lpstr>
      <vt:lpstr>NNDSS Modernization Initiative (NMI):  Overview of Respiratory Invasive Bacterial Diseases (RIBD) HL7 Case Notification Messages  </vt:lpstr>
      <vt:lpstr>Agenda</vt:lpstr>
      <vt:lpstr>NMI Updates and Timeline</vt:lpstr>
      <vt:lpstr>Highest MMG Implementation Status</vt:lpstr>
      <vt:lpstr>Total MMGs in Production </vt:lpstr>
      <vt:lpstr>Finalized Guides  </vt:lpstr>
      <vt:lpstr>NMI Implementation Status                        Oct 15, 2019 </vt:lpstr>
      <vt:lpstr>Arboviral v1.3 MMG Implementation Status</vt:lpstr>
      <vt:lpstr>Hepatitis v1.0 MMG Implementation Status </vt:lpstr>
      <vt:lpstr>NNDSS HL7 Message Mapping Guide Estimated Timeline </vt:lpstr>
      <vt:lpstr>  Implementing the  Message Mapping Guides </vt:lpstr>
      <vt:lpstr>Starting from the Beginning...</vt:lpstr>
      <vt:lpstr>Gap Analysis</vt:lpstr>
      <vt:lpstr>Implementation</vt:lpstr>
      <vt:lpstr>Respiratory Invasive Bacterial Diseases (RIBD) HL7 Case Notification Messages</vt:lpstr>
      <vt:lpstr>Respiratory Invasive Bacterial Diseases  Message Mapping Guide (RIBD MMG) Overview</vt:lpstr>
      <vt:lpstr>RIBD MMG includes…</vt:lpstr>
      <vt:lpstr>RIBD MMG Structure</vt:lpstr>
      <vt:lpstr>Overview and Guidance:   RIBD NNDSS  </vt:lpstr>
      <vt:lpstr>Context of NNDSS Data Collected for H. influenzae, N. meningitidis, Invasive S. pneumoniae, Legionellosis, Psittacosis </vt:lpstr>
      <vt:lpstr>Harmonization Results for Disease Specific MMGs by Condition*</vt:lpstr>
      <vt:lpstr>RIBD MMG Components</vt:lpstr>
      <vt:lpstr>NCIRD Data Element Priorities - H. influenzae, N. meningitidis, Invasive S. pneumoniae, Legionellosis, Psittacosis </vt:lpstr>
      <vt:lpstr>NCIRD Data Element Priority Examples - H. influenzae, N. meningitidis, Invasive S. pneumoniae, Legionellosis, Psittacosis</vt:lpstr>
      <vt:lpstr>NCIRD Materials/Guidance – H. influenzae, N. meningitidis, Invasive S. pneumoniae, Legionellosis, Psittacosis </vt:lpstr>
      <vt:lpstr>NCIRD Materials/Guidance </vt:lpstr>
      <vt:lpstr>Overview and Guidance  RIBD ABCs</vt:lpstr>
      <vt:lpstr>Active Bacterial Core Surveillance (ABCs)</vt:lpstr>
      <vt:lpstr>Active Bacterial Core Surveillance (ABCs) (Continued)</vt:lpstr>
      <vt:lpstr>Thank you Slide</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December 2019</dc:title>
  <dc:subject>NMI eSHARE</dc:subject>
  <dc:creator>CDC</dc:creator>
  <cp:keywords>NMI, Modernization Initiative, eSHARE, NNDSS, National Notifiable Diseases Surveillance System, Message Mapping Guide, MMG, Respiratory Invasive Bacterial Diseases, RIBD, National Center for Immunization and Respiratory Diseases, NCIRD, National Center for Emerging and Zoonotic Infectious Diseases, NCEZID, NMI Implementation, HL7, Gap Analysis, Surveillance System, Technical Assistance and Training Resource Center, Case Notification Messages, ABCs, Active Bacterial Core Surveillance, Data Elements, H. influenzae, N. meningitidis, Invasive S. pneumoniae, Legionellosis, Psittacosis, Repeating Groups, Lab Interpretive diagnostic, Data Elements Priorities, Emerging Infections Program, EIP, ABCs Variables, ABCs Value Sets  </cp:keywords>
  <cp:lastModifiedBy>Laspina, Michael (CDC/DDPHSS/CSELS/DHIS)</cp:lastModifiedBy>
  <cp:revision>1663</cp:revision>
  <cp:lastPrinted>2019-12-03T17:18:31Z</cp:lastPrinted>
  <dcterms:created xsi:type="dcterms:W3CDTF">2016-10-13T18:50:31Z</dcterms:created>
  <dcterms:modified xsi:type="dcterms:W3CDTF">2021-04-26T20:54:00Z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2021-04-22T18:56:18Z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5131394c-2a70-45c2-9c5c-cd83df5bdc25</vt:lpwstr>
  </property>
  <property fmtid="{D5CDD505-2E9C-101B-9397-08002B2CF9AE}" pid="8" name="MSIP_Label_7b94a7b8-f06c-4dfe-bdcc-9b548fd58c31_ContentBits">
    <vt:lpwstr>0</vt:lpwstr>
  </property>
</Properties>
</file>