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64" r:id="rId3"/>
    <p:sldMasterId id="2147483677" r:id="rId4"/>
    <p:sldMasterId id="2147483727" r:id="rId5"/>
    <p:sldMasterId id="2147483733" r:id="rId6"/>
    <p:sldMasterId id="2147483764" r:id="rId7"/>
    <p:sldMasterId id="2147483780" r:id="rId8"/>
    <p:sldMasterId id="2147483801" r:id="rId9"/>
    <p:sldMasterId id="2147483807" r:id="rId10"/>
    <p:sldMasterId id="2147483892" r:id="rId11"/>
    <p:sldMasterId id="2147483896" r:id="rId12"/>
    <p:sldMasterId id="2147483919" r:id="rId13"/>
    <p:sldMasterId id="2147483925" r:id="rId14"/>
    <p:sldMasterId id="2147483950" r:id="rId15"/>
    <p:sldMasterId id="2147483960" r:id="rId16"/>
    <p:sldMasterId id="2147483966" r:id="rId17"/>
    <p:sldMasterId id="2147483971" r:id="rId18"/>
    <p:sldMasterId id="2147483976" r:id="rId19"/>
    <p:sldMasterId id="2147483982" r:id="rId20"/>
    <p:sldMasterId id="2147483997" r:id="rId21"/>
    <p:sldMasterId id="2147484012" r:id="rId22"/>
  </p:sldMasterIdLst>
  <p:notesMasterIdLst>
    <p:notesMasterId r:id="rId66"/>
  </p:notesMasterIdLst>
  <p:handoutMasterIdLst>
    <p:handoutMasterId r:id="rId67"/>
  </p:handoutMasterIdLst>
  <p:sldIdLst>
    <p:sldId id="1032" r:id="rId23"/>
    <p:sldId id="998" r:id="rId24"/>
    <p:sldId id="831" r:id="rId25"/>
    <p:sldId id="281" r:id="rId26"/>
    <p:sldId id="282" r:id="rId27"/>
    <p:sldId id="284" r:id="rId28"/>
    <p:sldId id="1068" r:id="rId29"/>
    <p:sldId id="1210" r:id="rId30"/>
    <p:sldId id="1211" r:id="rId31"/>
    <p:sldId id="1214" r:id="rId32"/>
    <p:sldId id="1215" r:id="rId33"/>
    <p:sldId id="1216" r:id="rId34"/>
    <p:sldId id="1217" r:id="rId35"/>
    <p:sldId id="1205" r:id="rId36"/>
    <p:sldId id="1212" r:id="rId37"/>
    <p:sldId id="1000" r:id="rId38"/>
    <p:sldId id="1026" r:id="rId39"/>
    <p:sldId id="1027" r:id="rId40"/>
    <p:sldId id="1209" r:id="rId41"/>
    <p:sldId id="305" r:id="rId42"/>
    <p:sldId id="345" r:id="rId43"/>
    <p:sldId id="346" r:id="rId44"/>
    <p:sldId id="1076" r:id="rId45"/>
    <p:sldId id="349" r:id="rId46"/>
    <p:sldId id="1078" r:id="rId47"/>
    <p:sldId id="1201" r:id="rId48"/>
    <p:sldId id="355" r:id="rId49"/>
    <p:sldId id="297" r:id="rId50"/>
    <p:sldId id="334" r:id="rId51"/>
    <p:sldId id="1075" r:id="rId52"/>
    <p:sldId id="339" r:id="rId53"/>
    <p:sldId id="356" r:id="rId54"/>
    <p:sldId id="1079" r:id="rId55"/>
    <p:sldId id="357" r:id="rId56"/>
    <p:sldId id="1077" r:id="rId57"/>
    <p:sldId id="1213" r:id="rId58"/>
    <p:sldId id="1173" r:id="rId59"/>
    <p:sldId id="912" r:id="rId60"/>
    <p:sldId id="1203" r:id="rId61"/>
    <p:sldId id="296" r:id="rId62"/>
    <p:sldId id="302" r:id="rId63"/>
    <p:sldId id="303" r:id="rId64"/>
    <p:sldId id="304"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9" name="Helmus, Lesliann E. (CDC/DDPHSS/CSELS/DHIS)" initials="HLE(" lastIdx="5" clrIdx="8">
    <p:extLst>
      <p:ext uri="{19B8F6BF-5375-455C-9EA6-DF929625EA0E}">
        <p15:presenceInfo xmlns:p15="http://schemas.microsoft.com/office/powerpoint/2012/main" userId="S::lth7@cdc.gov::146eb41b-cd7a-4845-8c9f-18d5f43d2d11" providerId="AD"/>
      </p:ext>
    </p:extLst>
  </p:cmAuthor>
  <p:cmAuthor id="3" name="uaa0" initials="uaa0" lastIdx="7" clrIdx="2">
    <p:extLst>
      <p:ext uri="{19B8F6BF-5375-455C-9EA6-DF929625EA0E}">
        <p15:presenceInfo xmlns:p15="http://schemas.microsoft.com/office/powerpoint/2012/main" userId="uaa0" providerId="None"/>
      </p:ext>
    </p:extLst>
  </p:cmAuthor>
  <p:cmAuthor id="10" name="Robinson, Tamara (CDC/DDPHSS/CSELS/DHIS) (CTR)" initials="RT((" lastIdx="2" clrIdx="9">
    <p:extLst>
      <p:ext uri="{19B8F6BF-5375-455C-9EA6-DF929625EA0E}">
        <p15:presenceInfo xmlns:p15="http://schemas.microsoft.com/office/powerpoint/2012/main" userId="S::okf9@cdc.gov::a16a7704-10a4-405e-9d16-ecfeead0d373"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4A6A"/>
    <a:srgbClr val="EAEFF7"/>
    <a:srgbClr val="005DAB"/>
    <a:srgbClr val="E25423"/>
    <a:srgbClr val="81BC00"/>
    <a:srgbClr val="B07C57"/>
    <a:srgbClr val="004B44"/>
    <a:srgbClr val="E6E6E6"/>
    <a:srgbClr val="009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9762" autoAdjust="0"/>
  </p:normalViewPr>
  <p:slideViewPr>
    <p:cSldViewPr snapToGrid="0">
      <p:cViewPr varScale="1">
        <p:scale>
          <a:sx n="73" d="100"/>
          <a:sy n="73" d="100"/>
        </p:scale>
        <p:origin x="109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Sheet2!$A$2</c:f>
              <c:strCache>
                <c:ptCount val="1"/>
                <c:pt idx="0">
                  <c:v>Spotted Fever Rickettsiosis</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xVal>
            <c:numRef>
              <c:f>Sheet2!$B$1:$S$1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Sheet2!$B$2:$S$2</c:f>
              <c:numCache>
                <c:formatCode>General</c:formatCode>
                <c:ptCount val="18"/>
                <c:pt idx="0">
                  <c:v>495</c:v>
                </c:pt>
                <c:pt idx="1">
                  <c:v>695</c:v>
                </c:pt>
                <c:pt idx="2">
                  <c:v>1104</c:v>
                </c:pt>
                <c:pt idx="3">
                  <c:v>1091</c:v>
                </c:pt>
                <c:pt idx="4">
                  <c:v>1713</c:v>
                </c:pt>
                <c:pt idx="5">
                  <c:v>1936</c:v>
                </c:pt>
                <c:pt idx="6">
                  <c:v>2288</c:v>
                </c:pt>
                <c:pt idx="7">
                  <c:v>2221</c:v>
                </c:pt>
                <c:pt idx="8">
                  <c:v>2563</c:v>
                </c:pt>
                <c:pt idx="9">
                  <c:v>1815</c:v>
                </c:pt>
                <c:pt idx="10">
                  <c:v>1985</c:v>
                </c:pt>
                <c:pt idx="11">
                  <c:v>2802</c:v>
                </c:pt>
                <c:pt idx="12">
                  <c:v>4470</c:v>
                </c:pt>
                <c:pt idx="13">
                  <c:v>3359</c:v>
                </c:pt>
                <c:pt idx="14">
                  <c:v>3757</c:v>
                </c:pt>
                <c:pt idx="15">
                  <c:v>4198</c:v>
                </c:pt>
                <c:pt idx="16">
                  <c:v>4269</c:v>
                </c:pt>
                <c:pt idx="17">
                  <c:v>6248</c:v>
                </c:pt>
              </c:numCache>
            </c:numRef>
          </c:yVal>
          <c:smooth val="0"/>
          <c:extLst>
            <c:ext xmlns:c16="http://schemas.microsoft.com/office/drawing/2014/chart" uri="{C3380CC4-5D6E-409C-BE32-E72D297353CC}">
              <c16:uniqueId val="{00000000-F527-4375-851E-F8355E853265}"/>
            </c:ext>
          </c:extLst>
        </c:ser>
        <c:ser>
          <c:idx val="1"/>
          <c:order val="1"/>
          <c:tx>
            <c:strRef>
              <c:f>Sheet2!$A$3</c:f>
              <c:strCache>
                <c:ptCount val="1"/>
                <c:pt idx="0">
                  <c:v>Anaplasmosis</c:v>
                </c:pt>
              </c:strCache>
            </c:strRef>
          </c:tx>
          <c:spPr>
            <a:ln w="38100" cap="rnd">
              <a:solidFill>
                <a:schemeClr val="accent2"/>
              </a:solidFill>
              <a:round/>
            </a:ln>
            <a:effectLst/>
          </c:spPr>
          <c:marker>
            <c:symbol val="circle"/>
            <c:size val="5"/>
            <c:spPr>
              <a:solidFill>
                <a:schemeClr val="accent2"/>
              </a:solidFill>
              <a:ln w="9525">
                <a:solidFill>
                  <a:schemeClr val="accent2"/>
                </a:solidFill>
              </a:ln>
              <a:effectLst/>
            </c:spPr>
          </c:marker>
          <c:xVal>
            <c:numRef>
              <c:f>Sheet2!$B$1:$S$1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Sheet2!$B$3:$S$3</c:f>
              <c:numCache>
                <c:formatCode>General</c:formatCode>
                <c:ptCount val="18"/>
                <c:pt idx="0">
                  <c:v>351</c:v>
                </c:pt>
                <c:pt idx="1">
                  <c:v>261</c:v>
                </c:pt>
                <c:pt idx="2">
                  <c:v>511</c:v>
                </c:pt>
                <c:pt idx="3">
                  <c:v>362</c:v>
                </c:pt>
                <c:pt idx="4">
                  <c:v>537</c:v>
                </c:pt>
                <c:pt idx="5">
                  <c:v>786</c:v>
                </c:pt>
                <c:pt idx="6">
                  <c:v>646</c:v>
                </c:pt>
                <c:pt idx="7">
                  <c:v>834</c:v>
                </c:pt>
                <c:pt idx="8">
                  <c:v>1009</c:v>
                </c:pt>
                <c:pt idx="9">
                  <c:v>1161</c:v>
                </c:pt>
                <c:pt idx="10">
                  <c:v>1761</c:v>
                </c:pt>
                <c:pt idx="11">
                  <c:v>2575</c:v>
                </c:pt>
                <c:pt idx="12">
                  <c:v>2389</c:v>
                </c:pt>
                <c:pt idx="13">
                  <c:v>2782</c:v>
                </c:pt>
                <c:pt idx="14">
                  <c:v>2800</c:v>
                </c:pt>
                <c:pt idx="15">
                  <c:v>3656</c:v>
                </c:pt>
                <c:pt idx="16">
                  <c:v>4151</c:v>
                </c:pt>
                <c:pt idx="17">
                  <c:v>5762</c:v>
                </c:pt>
              </c:numCache>
            </c:numRef>
          </c:yVal>
          <c:smooth val="0"/>
          <c:extLst>
            <c:ext xmlns:c16="http://schemas.microsoft.com/office/drawing/2014/chart" uri="{C3380CC4-5D6E-409C-BE32-E72D297353CC}">
              <c16:uniqueId val="{00000001-F527-4375-851E-F8355E853265}"/>
            </c:ext>
          </c:extLst>
        </c:ser>
        <c:ser>
          <c:idx val="2"/>
          <c:order val="2"/>
          <c:tx>
            <c:strRef>
              <c:f>Sheet2!$A$4</c:f>
              <c:strCache>
                <c:ptCount val="1"/>
                <c:pt idx="0">
                  <c:v>Ehrlichia chaffeensis ehrlichiosis</c:v>
                </c:pt>
              </c:strCache>
            </c:strRef>
          </c:tx>
          <c:spPr>
            <a:ln w="38100" cap="rnd">
              <a:solidFill>
                <a:schemeClr val="accent3"/>
              </a:solidFill>
              <a:round/>
            </a:ln>
            <a:effectLst/>
          </c:spPr>
          <c:marker>
            <c:symbol val="circle"/>
            <c:size val="5"/>
            <c:spPr>
              <a:solidFill>
                <a:schemeClr val="accent3"/>
              </a:solidFill>
              <a:ln w="9525">
                <a:solidFill>
                  <a:schemeClr val="accent3"/>
                </a:solidFill>
              </a:ln>
              <a:effectLst/>
            </c:spPr>
          </c:marker>
          <c:xVal>
            <c:numRef>
              <c:f>Sheet2!$B$1:$S$1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Sheet2!$B$4:$S$4</c:f>
              <c:numCache>
                <c:formatCode>General</c:formatCode>
                <c:ptCount val="18"/>
                <c:pt idx="0">
                  <c:v>200</c:v>
                </c:pt>
                <c:pt idx="1">
                  <c:v>142</c:v>
                </c:pt>
                <c:pt idx="2">
                  <c:v>216</c:v>
                </c:pt>
                <c:pt idx="3">
                  <c:v>321</c:v>
                </c:pt>
                <c:pt idx="4">
                  <c:v>338</c:v>
                </c:pt>
                <c:pt idx="5">
                  <c:v>506</c:v>
                </c:pt>
                <c:pt idx="6">
                  <c:v>578</c:v>
                </c:pt>
                <c:pt idx="7">
                  <c:v>828</c:v>
                </c:pt>
                <c:pt idx="8">
                  <c:v>957</c:v>
                </c:pt>
                <c:pt idx="9">
                  <c:v>944</c:v>
                </c:pt>
                <c:pt idx="10">
                  <c:v>740</c:v>
                </c:pt>
                <c:pt idx="11">
                  <c:v>850</c:v>
                </c:pt>
                <c:pt idx="12">
                  <c:v>1128</c:v>
                </c:pt>
                <c:pt idx="13">
                  <c:v>1518</c:v>
                </c:pt>
                <c:pt idx="14">
                  <c:v>1475</c:v>
                </c:pt>
                <c:pt idx="15">
                  <c:v>1288</c:v>
                </c:pt>
                <c:pt idx="16">
                  <c:v>1377</c:v>
                </c:pt>
                <c:pt idx="17">
                  <c:v>1642</c:v>
                </c:pt>
              </c:numCache>
            </c:numRef>
          </c:yVal>
          <c:smooth val="0"/>
          <c:extLst>
            <c:ext xmlns:c16="http://schemas.microsoft.com/office/drawing/2014/chart" uri="{C3380CC4-5D6E-409C-BE32-E72D297353CC}">
              <c16:uniqueId val="{00000002-F527-4375-851E-F8355E853265}"/>
            </c:ext>
          </c:extLst>
        </c:ser>
        <c:ser>
          <c:idx val="3"/>
          <c:order val="3"/>
          <c:tx>
            <c:strRef>
              <c:f>Sheet2!$A$5</c:f>
              <c:strCache>
                <c:ptCount val="1"/>
                <c:pt idx="0">
                  <c:v>Ehrlichia ewingii ehrlichiosis</c:v>
                </c:pt>
              </c:strCache>
            </c:strRef>
          </c:tx>
          <c:spPr>
            <a:ln w="38100" cap="rnd">
              <a:solidFill>
                <a:schemeClr val="accent4"/>
              </a:solidFill>
              <a:round/>
            </a:ln>
            <a:effectLst/>
          </c:spPr>
          <c:marker>
            <c:symbol val="circle"/>
            <c:size val="5"/>
            <c:spPr>
              <a:solidFill>
                <a:schemeClr val="accent4"/>
              </a:solidFill>
              <a:ln w="9525">
                <a:solidFill>
                  <a:schemeClr val="accent4"/>
                </a:solidFill>
              </a:ln>
              <a:effectLst/>
            </c:spPr>
          </c:marker>
          <c:xVal>
            <c:numRef>
              <c:f>Sheet2!$B$1:$S$1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Sheet2!$B$5:$S$5</c:f>
              <c:numCache>
                <c:formatCode>General</c:formatCode>
                <c:ptCount val="18"/>
                <c:pt idx="8">
                  <c:v>9</c:v>
                </c:pt>
                <c:pt idx="9">
                  <c:v>7</c:v>
                </c:pt>
                <c:pt idx="10">
                  <c:v>10</c:v>
                </c:pt>
                <c:pt idx="11">
                  <c:v>13</c:v>
                </c:pt>
                <c:pt idx="12">
                  <c:v>17</c:v>
                </c:pt>
                <c:pt idx="13">
                  <c:v>31</c:v>
                </c:pt>
                <c:pt idx="14">
                  <c:v>17</c:v>
                </c:pt>
                <c:pt idx="15">
                  <c:v>14</c:v>
                </c:pt>
                <c:pt idx="16">
                  <c:v>22</c:v>
                </c:pt>
                <c:pt idx="17">
                  <c:v>45</c:v>
                </c:pt>
              </c:numCache>
            </c:numRef>
          </c:yVal>
          <c:smooth val="0"/>
          <c:extLst>
            <c:ext xmlns:c16="http://schemas.microsoft.com/office/drawing/2014/chart" uri="{C3380CC4-5D6E-409C-BE32-E72D297353CC}">
              <c16:uniqueId val="{00000003-F527-4375-851E-F8355E853265}"/>
            </c:ext>
          </c:extLst>
        </c:ser>
        <c:ser>
          <c:idx val="4"/>
          <c:order val="4"/>
          <c:tx>
            <c:strRef>
              <c:f>Sheet2!$A$6</c:f>
              <c:strCache>
                <c:ptCount val="1"/>
                <c:pt idx="0">
                  <c:v>Undetermined ehrlichiosis or anaplasmosis</c:v>
                </c:pt>
              </c:strCache>
            </c:strRef>
          </c:tx>
          <c:spPr>
            <a:ln w="38100" cap="rnd">
              <a:solidFill>
                <a:schemeClr val="accent5"/>
              </a:solidFill>
              <a:round/>
            </a:ln>
            <a:effectLst/>
          </c:spPr>
          <c:marker>
            <c:symbol val="circle"/>
            <c:size val="5"/>
            <c:spPr>
              <a:solidFill>
                <a:schemeClr val="accent5"/>
              </a:solidFill>
              <a:ln w="9525">
                <a:solidFill>
                  <a:schemeClr val="accent5"/>
                </a:solidFill>
              </a:ln>
              <a:effectLst/>
            </c:spPr>
          </c:marker>
          <c:xVal>
            <c:numRef>
              <c:f>Sheet2!$B$1:$S$1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xVal>
          <c:yVal>
            <c:numRef>
              <c:f>Sheet2!$B$6:$S$6</c:f>
              <c:numCache>
                <c:formatCode>General</c:formatCode>
                <c:ptCount val="18"/>
                <c:pt idx="5">
                  <c:v>112</c:v>
                </c:pt>
                <c:pt idx="6">
                  <c:v>231</c:v>
                </c:pt>
                <c:pt idx="7">
                  <c:v>337</c:v>
                </c:pt>
                <c:pt idx="8">
                  <c:v>132</c:v>
                </c:pt>
                <c:pt idx="9">
                  <c:v>155</c:v>
                </c:pt>
                <c:pt idx="10">
                  <c:v>104</c:v>
                </c:pt>
                <c:pt idx="11">
                  <c:v>148</c:v>
                </c:pt>
                <c:pt idx="12">
                  <c:v>191</c:v>
                </c:pt>
                <c:pt idx="13">
                  <c:v>220</c:v>
                </c:pt>
                <c:pt idx="14">
                  <c:v>196</c:v>
                </c:pt>
                <c:pt idx="15">
                  <c:v>179</c:v>
                </c:pt>
                <c:pt idx="16">
                  <c:v>200</c:v>
                </c:pt>
                <c:pt idx="17">
                  <c:v>269</c:v>
                </c:pt>
              </c:numCache>
            </c:numRef>
          </c:yVal>
          <c:smooth val="0"/>
          <c:extLst>
            <c:ext xmlns:c16="http://schemas.microsoft.com/office/drawing/2014/chart" uri="{C3380CC4-5D6E-409C-BE32-E72D297353CC}">
              <c16:uniqueId val="{00000004-F527-4375-851E-F8355E853265}"/>
            </c:ext>
          </c:extLst>
        </c:ser>
        <c:dLbls>
          <c:showLegendKey val="0"/>
          <c:showVal val="0"/>
          <c:showCatName val="0"/>
          <c:showSerName val="0"/>
          <c:showPercent val="0"/>
          <c:showBubbleSize val="0"/>
        </c:dLbls>
        <c:axId val="481366184"/>
        <c:axId val="481366512"/>
      </c:scatterChart>
      <c:valAx>
        <c:axId val="481366184"/>
        <c:scaling>
          <c:orientation val="minMax"/>
          <c:max val="2017"/>
          <c:min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rgbClr val="5A5A5A"/>
                    </a:solidFill>
                    <a:latin typeface="+mn-lt"/>
                    <a:ea typeface="+mn-ea"/>
                    <a:cs typeface="+mn-cs"/>
                  </a:defRPr>
                </a:pPr>
                <a:r>
                  <a:rPr lang="en-US" sz="1600"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5A5A5A"/>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rgbClr val="5A5A5A"/>
                </a:solidFill>
                <a:latin typeface="+mn-lt"/>
                <a:ea typeface="+mn-ea"/>
                <a:cs typeface="+mn-cs"/>
              </a:defRPr>
            </a:pPr>
            <a:endParaRPr lang="en-US"/>
          </a:p>
        </c:txPr>
        <c:crossAx val="481366512"/>
        <c:crosses val="autoZero"/>
        <c:crossBetween val="midCat"/>
      </c:valAx>
      <c:valAx>
        <c:axId val="481366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5A5A5A"/>
                    </a:solidFill>
                    <a:latin typeface="+mn-lt"/>
                    <a:ea typeface="+mn-ea"/>
                    <a:cs typeface="+mn-cs"/>
                  </a:defRPr>
                </a:pPr>
                <a:r>
                  <a:rPr lang="en-US" sz="1600" dirty="0"/>
                  <a:t>Case counts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5A5A5A"/>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rgbClr val="5A5A5A"/>
                </a:solidFill>
                <a:latin typeface="+mn-lt"/>
                <a:ea typeface="+mn-ea"/>
                <a:cs typeface="+mn-cs"/>
              </a:defRPr>
            </a:pPr>
            <a:endParaRPr lang="en-US"/>
          </a:p>
        </c:txPr>
        <c:crossAx val="48136618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5A5A5A"/>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5A5A5A"/>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rgbClr val="5A5A5A"/>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rgbClr val="5A5A5A"/>
                </a:solidFill>
                <a:latin typeface="+mn-lt"/>
                <a:ea typeface="+mn-ea"/>
                <a:cs typeface="+mn-cs"/>
              </a:defRPr>
            </a:pPr>
            <a:endParaRPr lang="en-US"/>
          </a:p>
        </c:txPr>
      </c:legendEntry>
      <c:legendEntry>
        <c:idx val="4"/>
        <c:txPr>
          <a:bodyPr rot="0" spcFirstLastPara="1" vertOverflow="ellipsis" vert="horz" wrap="square" anchor="ctr" anchorCtr="1"/>
          <a:lstStyle/>
          <a:p>
            <a:pPr>
              <a:defRPr sz="1200" b="0" i="0" u="none" strike="noStrike" kern="1200" baseline="0">
                <a:solidFill>
                  <a:srgbClr val="5A5A5A"/>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rgbClr val="5A5A5A"/>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5A5A5A"/>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9" dt="2019-10-03T16:11:21.774" idx="1">
    <p:pos x="34" y="22"/>
    <p:text>See suggested chnage in red (as well as change in formatting of title.)  Slides 10-13 should probably go after Ruth's material and before the NCEZID material.  I thik we'll want to have a slide at the beginning of their section with the NCEZID people's names and roles, since we do that for Michele and Ruth.</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4/27/2021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4/27/2021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72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246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072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901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44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881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016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5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780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9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24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368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342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670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619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626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949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391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700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854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081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759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432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0087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15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93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5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61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36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44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74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64F467E7-8802-4F99-8838-CC99ED3274B5}" type="slidenum">
              <a:rPr lang="en-US" smtClean="0"/>
              <a:t>‹#›</a:t>
            </a:fld>
            <a:endParaRPr lang="en-US" dirty="0"/>
          </a:p>
        </p:txBody>
      </p:sp>
    </p:spTree>
    <p:extLst>
      <p:ext uri="{BB962C8B-B14F-4D97-AF65-F5344CB8AC3E}">
        <p14:creationId xmlns:p14="http://schemas.microsoft.com/office/powerpoint/2010/main" val="23996741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52439"/>
            <a:ext cx="12192000" cy="1211539"/>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D9531E"/>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Emerging and Zoonotic Infectious Diseases</a:t>
            </a:r>
          </a:p>
        </p:txBody>
      </p:sp>
      <p:sp>
        <p:nvSpPr>
          <p:cNvPr id="2" name="Slide Number Placeholder 1"/>
          <p:cNvSpPr>
            <a:spLocks noGrp="1"/>
          </p:cNvSpPr>
          <p:nvPr>
            <p:ph type="sldNum" sz="quarter" idx="11"/>
          </p:nvPr>
        </p:nvSpPr>
        <p:spPr/>
        <p:txBody>
          <a:body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1345490995"/>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8836084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Rectangle 6"/>
          <p:cNvSpPr/>
          <p:nvPr userDrawn="1"/>
        </p:nvSpPr>
        <p:spPr>
          <a:xfrm>
            <a:off x="11582401" y="6271696"/>
            <a:ext cx="546945" cy="461665"/>
          </a:xfrm>
          <a:prstGeom prst="rect">
            <a:avLst/>
          </a:prstGeom>
        </p:spPr>
        <p:txBody>
          <a:bodyPr wrap="none">
            <a:spAutoFit/>
          </a:bodyPr>
          <a:lstStyle/>
          <a:p>
            <a:fld id="{FDBFEB8F-90D2-46B9-BD99-A4F114DC9231}" type="slidenum">
              <a:rPr lang="en-US" sz="2400" smtClean="0"/>
              <a:pPr/>
              <a:t>‹#›</a:t>
            </a:fld>
            <a:endParaRPr lang="en-US" sz="2400" dirty="0"/>
          </a:p>
        </p:txBody>
      </p:sp>
    </p:spTree>
    <p:extLst>
      <p:ext uri="{BB962C8B-B14F-4D97-AF65-F5344CB8AC3E}">
        <p14:creationId xmlns:p14="http://schemas.microsoft.com/office/powerpoint/2010/main" val="262259560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2707467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Rectangle 6"/>
          <p:cNvSpPr/>
          <p:nvPr userDrawn="1"/>
        </p:nvSpPr>
        <p:spPr>
          <a:xfrm>
            <a:off x="11582401" y="6262988"/>
            <a:ext cx="546945" cy="461665"/>
          </a:xfrm>
          <a:prstGeom prst="rect">
            <a:avLst/>
          </a:prstGeom>
        </p:spPr>
        <p:txBody>
          <a:bodyPr wrap="none">
            <a:spAutoFit/>
          </a:bodyPr>
          <a:lstStyle/>
          <a:p>
            <a:fld id="{FDBFEB8F-90D2-46B9-BD99-A4F114DC9231}" type="slidenum">
              <a:rPr lang="en-US" sz="2400" smtClean="0"/>
              <a:pPr/>
              <a:t>‹#›</a:t>
            </a:fld>
            <a:endParaRPr lang="en-US" sz="2400" dirty="0"/>
          </a:p>
        </p:txBody>
      </p:sp>
    </p:spTree>
    <p:extLst>
      <p:ext uri="{BB962C8B-B14F-4D97-AF65-F5344CB8AC3E}">
        <p14:creationId xmlns:p14="http://schemas.microsoft.com/office/powerpoint/2010/main" val="161052793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252773326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Rectangle 3">
            <a:extLst>
              <a:ext uri="{FF2B5EF4-FFF2-40B4-BE49-F238E27FC236}">
                <a16:creationId xmlns:a16="http://schemas.microsoft.com/office/drawing/2014/main" id="{1FC1F237-150D-4B8D-8F45-00CD65E8D9BC}"/>
              </a:ext>
            </a:extLst>
          </p:cNvPr>
          <p:cNvSpPr/>
          <p:nvPr userDrawn="1"/>
        </p:nvSpPr>
        <p:spPr>
          <a:xfrm>
            <a:off x="10953218" y="6158310"/>
            <a:ext cx="457176" cy="369332"/>
          </a:xfrm>
          <a:prstGeom prst="rect">
            <a:avLst/>
          </a:prstGeom>
        </p:spPr>
        <p:txBody>
          <a:bodyPr wrap="none">
            <a:spAutoFit/>
          </a:bodyPr>
          <a:lstStyle/>
          <a:p>
            <a:fld id="{FDBFEB8F-90D2-46B9-BD99-A4F114DC9231}" type="slidenum">
              <a:rPr lang="en-US" sz="1800" smtClean="0"/>
              <a:pPr/>
              <a:t>‹#›</a:t>
            </a:fld>
            <a:endParaRPr lang="en-US" dirty="0"/>
          </a:p>
        </p:txBody>
      </p:sp>
    </p:spTree>
    <p:extLst>
      <p:ext uri="{BB962C8B-B14F-4D97-AF65-F5344CB8AC3E}">
        <p14:creationId xmlns:p14="http://schemas.microsoft.com/office/powerpoint/2010/main" val="256845881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29436825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7404030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672285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3"/>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chemeClr val="accent4">
                    <a:lumMod val="75000"/>
                  </a:schemeClr>
                </a:solidFill>
              </a:defRPr>
            </a:lvl1pPr>
            <a:lvl2pPr>
              <a:buClr>
                <a:srgbClr val="8D8B00"/>
              </a:buClr>
              <a:defRPr sz="2667">
                <a:solidFill>
                  <a:schemeClr val="accent4">
                    <a:lumMod val="75000"/>
                  </a:schemeClr>
                </a:solidFill>
              </a:defRPr>
            </a:lvl2pPr>
            <a:lvl3pPr>
              <a:buClr>
                <a:srgbClr val="006A71"/>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10579320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6669114"/>
            <a:ext cx="12192001" cy="257577"/>
          </a:xfrm>
          <a:prstGeom prst="rect">
            <a:avLst/>
          </a:prstGeom>
        </p:spPr>
      </p:pic>
      <p:sp>
        <p:nvSpPr>
          <p:cNvPr id="4" name="Slide Number Placeholder 3"/>
          <p:cNvSpPr>
            <a:spLocks noGrp="1"/>
          </p:cNvSpPr>
          <p:nvPr>
            <p:ph type="sldNum" sz="quarter" idx="11"/>
          </p:nvPr>
        </p:nvSpPr>
        <p:spPr/>
        <p:txBody>
          <a:body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20101076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84434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3000"/>
              </a:lnSpc>
              <a:defRPr sz="2800"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000" b="1" baseline="0">
                <a:solidFill>
                  <a:srgbClr val="0096D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000"/>
              </a:lnSpc>
              <a:buNone/>
              <a:defRPr sz="18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00082"/>
          </a:xfrm>
          <a:prstGeom prst="rect">
            <a:avLst/>
          </a:prstGeom>
          <a:noFill/>
        </p:spPr>
        <p:txBody>
          <a:bodyPr wrap="square" rtlCol="0">
            <a:spAutoFit/>
          </a:bodyPr>
          <a:lstStyle/>
          <a:p>
            <a:pPr defTabSz="685783"/>
            <a:r>
              <a:rPr lang="en-US" sz="135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09933D5-9EB6-401A-9EB2-1FAE3CBC47C9}" type="slidenum">
              <a:rPr lang="en-US" smtClean="0"/>
              <a:t>‹#›</a:t>
            </a:fld>
            <a:endParaRPr lang="en-US"/>
          </a:p>
        </p:txBody>
      </p:sp>
    </p:spTree>
    <p:extLst>
      <p:ext uri="{BB962C8B-B14F-4D97-AF65-F5344CB8AC3E}">
        <p14:creationId xmlns:p14="http://schemas.microsoft.com/office/powerpoint/2010/main" val="11022698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384995"/>
          </a:xfrm>
          <a:prstGeom prst="rect">
            <a:avLst/>
          </a:prstGeom>
          <a:noFill/>
        </p:spPr>
        <p:txBody>
          <a:bodyPr wrap="square" rtlCol="0">
            <a:spAutoFit/>
          </a:bodyPr>
          <a:lstStyle/>
          <a:p>
            <a:pPr defTabSz="685783"/>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00082"/>
          </a:xfrm>
          <a:prstGeom prst="rect">
            <a:avLst/>
          </a:prstGeom>
          <a:noFill/>
        </p:spPr>
        <p:txBody>
          <a:bodyPr wrap="square" rtlCol="0">
            <a:spAutoFit/>
          </a:bodyPr>
          <a:lstStyle/>
          <a:p>
            <a:pPr algn="r" defTabSz="685783"/>
            <a:fld id="{546F342E-8484-4702-8326-3C4F0D187E4A}" type="slidenum">
              <a:rPr lang="en-US" sz="1350">
                <a:solidFill>
                  <a:srgbClr val="FFFFFF"/>
                </a:solidFill>
              </a:rPr>
              <a:pPr algn="r" defTabSz="685783"/>
              <a:t>‹#›</a:t>
            </a:fld>
            <a:endParaRPr lang="en-US" sz="1350" dirty="0">
              <a:solidFill>
                <a:srgbClr val="FFFFFF"/>
              </a:solidFill>
            </a:endParaRPr>
          </a:p>
        </p:txBody>
      </p:sp>
    </p:spTree>
    <p:extLst>
      <p:ext uri="{BB962C8B-B14F-4D97-AF65-F5344CB8AC3E}">
        <p14:creationId xmlns:p14="http://schemas.microsoft.com/office/powerpoint/2010/main" val="32818377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
        <p:nvSpPr>
          <p:cNvPr id="6" name="TextBox 5"/>
          <p:cNvSpPr txBox="1"/>
          <p:nvPr/>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2DC35040-4E83-4A79-B4F2-F9F76A8E6B4D}" type="slidenum">
              <a:rPr lang="en-US" smtClean="0"/>
              <a:t>‹#›</a:t>
            </a:fld>
            <a:endParaRPr lang="en-US"/>
          </a:p>
        </p:txBody>
      </p:sp>
    </p:spTree>
    <p:extLst>
      <p:ext uri="{BB962C8B-B14F-4D97-AF65-F5344CB8AC3E}">
        <p14:creationId xmlns:p14="http://schemas.microsoft.com/office/powerpoint/2010/main" val="12200676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
        <p:nvSpPr>
          <p:cNvPr id="3" name="Slide Number Placeholder 2"/>
          <p:cNvSpPr>
            <a:spLocks noGrp="1"/>
          </p:cNvSpPr>
          <p:nvPr>
            <p:ph type="sldNum" sz="quarter" idx="11"/>
          </p:nvPr>
        </p:nvSpPr>
        <p:spPr/>
        <p:txBody>
          <a:bodyPr/>
          <a:lstStyle/>
          <a:p>
            <a:fld id="{2DC35040-4E83-4A79-B4F2-F9F76A8E6B4D}" type="slidenum">
              <a:rPr lang="en-US" smtClean="0"/>
              <a:pPr/>
              <a:t>‹#›</a:t>
            </a:fld>
            <a:endParaRPr lang="en-US" dirty="0"/>
          </a:p>
        </p:txBody>
      </p:sp>
    </p:spTree>
    <p:extLst>
      <p:ext uri="{BB962C8B-B14F-4D97-AF65-F5344CB8AC3E}">
        <p14:creationId xmlns:p14="http://schemas.microsoft.com/office/powerpoint/2010/main" val="42409504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7114"/>
          <a:stretch/>
        </p:blipFill>
        <p:spPr>
          <a:xfrm>
            <a:off x="6791" y="6684936"/>
            <a:ext cx="12174261" cy="183397"/>
          </a:xfrm>
          <a:prstGeom prst="rect">
            <a:avLst/>
          </a:prstGeom>
        </p:spPr>
      </p:pic>
      <p:sp>
        <p:nvSpPr>
          <p:cNvPr id="4" name="Slide Number Placeholder 3"/>
          <p:cNvSpPr>
            <a:spLocks noGrp="1"/>
          </p:cNvSpPr>
          <p:nvPr>
            <p:ph type="sldNum" sz="quarter" idx="11"/>
          </p:nvPr>
        </p:nvSpPr>
        <p:spPr/>
        <p:txBody>
          <a:bodyPr/>
          <a:lstStyle/>
          <a:p>
            <a:fld id="{2DC35040-4E83-4A79-B4F2-F9F76A8E6B4D}" type="slidenum">
              <a:rPr lang="en-US" smtClean="0"/>
              <a:pPr/>
              <a:t>‹#›</a:t>
            </a:fld>
            <a:endParaRPr lang="en-US" dirty="0"/>
          </a:p>
        </p:txBody>
      </p:sp>
    </p:spTree>
    <p:extLst>
      <p:ext uri="{BB962C8B-B14F-4D97-AF65-F5344CB8AC3E}">
        <p14:creationId xmlns:p14="http://schemas.microsoft.com/office/powerpoint/2010/main" val="40315624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0088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578482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64F467E7-8802-4F99-8838-CC99ED3274B5}" type="slidenum">
              <a:rPr lang="en-US" smtClean="0"/>
              <a:t>‹#›</a:t>
            </a:fld>
            <a:endParaRPr lang="en-US" dirty="0"/>
          </a:p>
        </p:txBody>
      </p:sp>
    </p:spTree>
    <p:extLst>
      <p:ext uri="{BB962C8B-B14F-4D97-AF65-F5344CB8AC3E}">
        <p14:creationId xmlns:p14="http://schemas.microsoft.com/office/powerpoint/2010/main" val="21294042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p:nvSpPr>
        <p:spPr>
          <a:xfrm>
            <a:off x="351714"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p:nvSpPr>
        <p:spPr>
          <a:xfrm>
            <a:off x="-472097" y="6365558"/>
            <a:ext cx="1154464" cy="461665"/>
          </a:xfrm>
          <a:prstGeom prst="rect">
            <a:avLst/>
          </a:prstGeom>
          <a:noFill/>
        </p:spPr>
        <p:txBody>
          <a:bodyPr wrap="square" rtlCol="0">
            <a:spAutoFit/>
          </a:bodyPr>
          <a:lstStyle/>
          <a:p>
            <a:pPr algn="r"/>
            <a:fld id="{546F342E-8484-4702-8326-3C4F0D187E4A}" type="slidenum">
              <a:rPr lang="en-US" sz="2400" smtClean="0">
                <a:solidFill>
                  <a:schemeClr val="bg2"/>
                </a:solidFill>
              </a:rPr>
              <a:pPr algn="r"/>
              <a:t>‹#›</a:t>
            </a:fld>
            <a:endParaRPr lang="en-US" sz="2400" dirty="0">
              <a:solidFill>
                <a:schemeClr val="bg2"/>
              </a:solidFill>
            </a:endParaRPr>
          </a:p>
        </p:txBody>
      </p:sp>
    </p:spTree>
    <p:extLst>
      <p:ext uri="{BB962C8B-B14F-4D97-AF65-F5344CB8AC3E}">
        <p14:creationId xmlns:p14="http://schemas.microsoft.com/office/powerpoint/2010/main" val="33178904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CCCA7473-51CB-491C-9B2B-CAB91687A9DC}" type="slidenum">
              <a:rPr lang="en-US" smtClean="0"/>
              <a:t>‹#›</a:t>
            </a:fld>
            <a:endParaRPr lang="en-US"/>
          </a:p>
        </p:txBody>
      </p:sp>
    </p:spTree>
    <p:extLst>
      <p:ext uri="{BB962C8B-B14F-4D97-AF65-F5344CB8AC3E}">
        <p14:creationId xmlns:p14="http://schemas.microsoft.com/office/powerpoint/2010/main" val="20688879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999920"/>
            <a:ext cx="10972800" cy="4983288"/>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609600" y="274639"/>
            <a:ext cx="10972800" cy="663883"/>
          </a:xfrm>
          <a:prstGeom prst="rect">
            <a:avLst/>
          </a:prstGeom>
        </p:spPr>
        <p:txBody>
          <a:bodyPr anchor="b" anchorCtr="0"/>
          <a:lstStyle>
            <a:lvl1pPr algn="l">
              <a:lnSpc>
                <a:spcPts val="4000"/>
              </a:lnSpc>
              <a:defRPr sz="3733" b="1" baseline="0">
                <a:solidFill>
                  <a:srgbClr val="0088B7"/>
                </a:solidFill>
                <a:effectLst/>
                <a:latin typeface="Calibri" pitchFamily="34" charset="0"/>
              </a:defRPr>
            </a:lvl1pPr>
          </a:lstStyle>
          <a:p>
            <a:endParaRPr lang="en-US" dirty="0"/>
          </a:p>
        </p:txBody>
      </p:sp>
      <p:sp>
        <p:nvSpPr>
          <p:cNvPr id="2" name="Slide Number Placeholder 1"/>
          <p:cNvSpPr>
            <a:spLocks noGrp="1"/>
          </p:cNvSpPr>
          <p:nvPr>
            <p:ph type="sldNum" sz="quarter" idx="11"/>
          </p:nvPr>
        </p:nvSpPr>
        <p:spPr/>
        <p:txBody>
          <a:bodyPr/>
          <a:lstStyle/>
          <a:p>
            <a:fld id="{CCCA7473-51CB-491C-9B2B-CAB91687A9DC}" type="slidenum">
              <a:rPr lang="en-US" smtClean="0"/>
              <a:pPr/>
              <a:t>‹#›</a:t>
            </a:fld>
            <a:endParaRPr lang="en-US" dirty="0"/>
          </a:p>
        </p:txBody>
      </p:sp>
    </p:spTree>
    <p:extLst>
      <p:ext uri="{BB962C8B-B14F-4D97-AF65-F5344CB8AC3E}">
        <p14:creationId xmlns:p14="http://schemas.microsoft.com/office/powerpoint/2010/main" val="25695842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21697619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415147502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p:txBody>
      </p:sp>
      <p:sp>
        <p:nvSpPr>
          <p:cNvPr id="6" name="Text Placeholder 5"/>
          <p:cNvSpPr>
            <a:spLocks noGrp="1"/>
          </p:cNvSpPr>
          <p:nvPr userDrawn="1">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4" name="Slide Number Placeholder 3"/>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42077959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4" name="Slide Number Placeholder 3"/>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48747481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3886200"/>
            <a:ext cx="85344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1828800" y="4267200"/>
            <a:ext cx="85344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609600" y="1981200"/>
            <a:ext cx="109728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2" name="Slide Number Placeholder 1"/>
          <p:cNvSpPr>
            <a:spLocks noGrp="1"/>
          </p:cNvSpPr>
          <p:nvPr>
            <p:ph type="sldNum" sz="quarter" idx="11"/>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349959189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844800" y="6019800"/>
            <a:ext cx="8737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4" name="Slide Number Placeholder 3"/>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0245493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284" y="1271017"/>
            <a:ext cx="103632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912284" y="2743200"/>
            <a:ext cx="103632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5" name="Slide Number Placeholder 4"/>
          <p:cNvSpPr>
            <a:spLocks noGrp="1"/>
          </p:cNvSpPr>
          <p:nvPr>
            <p:ph type="sldNum" sz="quarter" idx="10"/>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9731564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4766733" y="273051"/>
            <a:ext cx="6815667"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a:p>
            <a:pPr lvl="1"/>
            <a:endParaRPr lang="en-US" dirty="0"/>
          </a:p>
          <a:p>
            <a:pPr lvl="2"/>
            <a:endParaRPr lang="en-US" dirty="0"/>
          </a:p>
        </p:txBody>
      </p:sp>
      <p:sp>
        <p:nvSpPr>
          <p:cNvPr id="4" name="Text Placeholder 3"/>
          <p:cNvSpPr>
            <a:spLocks noGrp="1"/>
          </p:cNvSpPr>
          <p:nvPr>
            <p:ph type="body" sz="half" idx="2"/>
          </p:nvPr>
        </p:nvSpPr>
        <p:spPr>
          <a:xfrm>
            <a:off x="609601" y="1435102"/>
            <a:ext cx="4011084"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Text Placeholder 5"/>
          <p:cNvSpPr>
            <a:spLocks noGrp="1"/>
          </p:cNvSpPr>
          <p:nvPr>
            <p:ph type="body" sz="quarter" idx="11" hasCustomPrompt="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
        <p:nvSpPr>
          <p:cNvPr id="5" name="Slide Number Placeholder 4"/>
          <p:cNvSpPr>
            <a:spLocks noGrp="1"/>
          </p:cNvSpPr>
          <p:nvPr>
            <p:ph type="sldNum" sz="quarter" idx="12"/>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9224432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sp>
        <p:nvSpPr>
          <p:cNvPr id="6" name="Slide Number Placeholder 5"/>
          <p:cNvSpPr>
            <a:spLocks noGrp="1"/>
          </p:cNvSpPr>
          <p:nvPr>
            <p:ph type="sldNum" sz="quarter" idx="10"/>
          </p:nvPr>
        </p:nvSpPr>
        <p:spPr/>
        <p:txBody>
          <a:body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272935640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828800" y="1981200"/>
            <a:ext cx="85344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40253805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18B29558-7DDD-4F1E-80D9-A4A033FEF36C}" type="slidenum">
              <a:rPr lang="en-US" smtClean="0"/>
              <a:t>‹#›</a:t>
            </a:fld>
            <a:endParaRPr lang="en-US" dirty="0"/>
          </a:p>
        </p:txBody>
      </p:sp>
    </p:spTree>
    <p:extLst>
      <p:ext uri="{BB962C8B-B14F-4D97-AF65-F5344CB8AC3E}">
        <p14:creationId xmlns:p14="http://schemas.microsoft.com/office/powerpoint/2010/main" val="30906525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26526E55-0A73-427B-9F5E-CB966F7622CA}" type="slidenum">
              <a:rPr lang="en-US" smtClean="0"/>
              <a:t>‹#›</a:t>
            </a:fld>
            <a:endParaRPr lang="en-US"/>
          </a:p>
        </p:txBody>
      </p:sp>
    </p:spTree>
    <p:extLst>
      <p:ext uri="{BB962C8B-B14F-4D97-AF65-F5344CB8AC3E}">
        <p14:creationId xmlns:p14="http://schemas.microsoft.com/office/powerpoint/2010/main" val="378954605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650296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C08265E0-B425-43B0-BCF0-65A9FF377C42}" type="slidenum">
              <a:rPr lang="en-US" smtClean="0"/>
              <a:t>‹#›</a:t>
            </a:fld>
            <a:endParaRPr lang="en-US"/>
          </a:p>
        </p:txBody>
      </p:sp>
    </p:spTree>
    <p:extLst>
      <p:ext uri="{BB962C8B-B14F-4D97-AF65-F5344CB8AC3E}">
        <p14:creationId xmlns:p14="http://schemas.microsoft.com/office/powerpoint/2010/main" val="28190435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1805608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_CSEL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C08265E0-B425-43B0-BCF0-65A9FF377C42}" type="slidenum">
              <a:rPr lang="en-US" smtClean="0"/>
              <a:pPr/>
              <a:t>‹#›</a:t>
            </a:fld>
            <a:endParaRPr lang="en-US" dirty="0"/>
          </a:p>
        </p:txBody>
      </p:sp>
    </p:spTree>
    <p:extLst>
      <p:ext uri="{BB962C8B-B14F-4D97-AF65-F5344CB8AC3E}">
        <p14:creationId xmlns:p14="http://schemas.microsoft.com/office/powerpoint/2010/main" val="109739892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18B29558-7DDD-4F1E-80D9-A4A033FEF36C}" type="slidenum">
              <a:rPr lang="en-US" smtClean="0"/>
              <a:pPr/>
              <a:t>‹#›</a:t>
            </a:fld>
            <a:endParaRPr lang="en-US" dirty="0"/>
          </a:p>
        </p:txBody>
      </p:sp>
    </p:spTree>
    <p:extLst>
      <p:ext uri="{BB962C8B-B14F-4D97-AF65-F5344CB8AC3E}">
        <p14:creationId xmlns:p14="http://schemas.microsoft.com/office/powerpoint/2010/main" val="306298645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F4F7446E-ADCB-4FB9-97A8-1BC9F1BB1B1A}" type="slidenum">
              <a:rPr lang="en-US" smtClean="0"/>
              <a:t>‹#›</a:t>
            </a:fld>
            <a:endParaRPr lang="en-US"/>
          </a:p>
        </p:txBody>
      </p:sp>
    </p:spTree>
    <p:extLst>
      <p:ext uri="{BB962C8B-B14F-4D97-AF65-F5344CB8AC3E}">
        <p14:creationId xmlns:p14="http://schemas.microsoft.com/office/powerpoint/2010/main" val="142487204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p>
            <a:fld id="{F4F7446E-ADCB-4FB9-97A8-1BC9F1BB1B1A}" type="slidenum">
              <a:rPr lang="en-US" smtClean="0"/>
              <a:t>‹#›</a:t>
            </a:fld>
            <a:endParaRPr lang="en-US"/>
          </a:p>
        </p:txBody>
      </p:sp>
    </p:spTree>
    <p:extLst>
      <p:ext uri="{BB962C8B-B14F-4D97-AF65-F5344CB8AC3E}">
        <p14:creationId xmlns:p14="http://schemas.microsoft.com/office/powerpoint/2010/main" val="347587422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F4F7446E-ADCB-4FB9-97A8-1BC9F1BB1B1A}" type="slidenum">
              <a:rPr lang="en-US" smtClean="0"/>
              <a:t>‹#›</a:t>
            </a:fld>
            <a:endParaRPr lang="en-US"/>
          </a:p>
        </p:txBody>
      </p:sp>
    </p:spTree>
    <p:extLst>
      <p:ext uri="{BB962C8B-B14F-4D97-AF65-F5344CB8AC3E}">
        <p14:creationId xmlns:p14="http://schemas.microsoft.com/office/powerpoint/2010/main" val="38926739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7858426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9147291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
        <p:nvSpPr>
          <p:cNvPr id="2" name="Slide Number Placeholder 1"/>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395635987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4" name="Slide Number Placeholder 3"/>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339011667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4" name="Slide Number Placeholder 3"/>
          <p:cNvSpPr>
            <a:spLocks noGrp="1"/>
          </p:cNvSpPr>
          <p:nvPr>
            <p:ph type="sldNum" sz="quarter" idx="11"/>
          </p:nvPr>
        </p:nvSpPr>
        <p:spPr>
          <a:xfrm>
            <a:off x="8610600" y="6356350"/>
            <a:ext cx="27432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3410EFE9-9628-4548-83F2-C2634EEB1A4C}" type="slidenum">
              <a:rPr lang="en-US" smtClean="0"/>
              <a:pPr/>
              <a:t>‹#›</a:t>
            </a:fld>
            <a:endParaRPr lang="en-US" dirty="0"/>
          </a:p>
        </p:txBody>
      </p:sp>
    </p:spTree>
    <p:extLst>
      <p:ext uri="{BB962C8B-B14F-4D97-AF65-F5344CB8AC3E}">
        <p14:creationId xmlns:p14="http://schemas.microsoft.com/office/powerpoint/2010/main" val="23953357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4769578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79789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35409150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7898289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0906207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51867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01951539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40397552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9810981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54715488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220601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5DAB"/>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5DAB"/>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461665"/>
          </a:xfrm>
          <a:prstGeom prst="rect">
            <a:avLst/>
          </a:prstGeom>
          <a:noFill/>
        </p:spPr>
        <p:txBody>
          <a:bodyPr wrap="square" rtlCol="0">
            <a:spAutoFit/>
          </a:bodyPr>
          <a:lstStyle/>
          <a:p>
            <a:r>
              <a:rPr lang="en-US" sz="2400" b="1" dirty="0">
                <a:solidFill>
                  <a:srgbClr val="1D1D1D"/>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08242545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NCEZID</a:t>
            </a:r>
          </a:p>
        </p:txBody>
      </p:sp>
      <p:sp>
        <p:nvSpPr>
          <p:cNvPr id="7" name="Text Placeholder 7"/>
          <p:cNvSpPr>
            <a:spLocks noGrp="1"/>
          </p:cNvSpPr>
          <p:nvPr>
            <p:ph type="body" sz="quarter" idx="10"/>
          </p:nvPr>
        </p:nvSpPr>
        <p:spPr>
          <a:xfrm>
            <a:off x="609600" y="1545167"/>
            <a:ext cx="10972800" cy="4455584"/>
          </a:xfrm>
        </p:spPr>
        <p:txBody>
          <a:bodyPr/>
          <a:lstStyle>
            <a:lvl1pPr marL="457189" indent="-457189">
              <a:buClr>
                <a:srgbClr val="E25423"/>
              </a:buClr>
              <a:buFont typeface="Wingdings" panose="05000000000000000000" pitchFamily="2" charset="2"/>
              <a:buChar char="§"/>
              <a:defRPr sz="2667">
                <a:solidFill>
                  <a:srgbClr val="005DAB"/>
                </a:solidFill>
              </a:defRPr>
            </a:lvl1pPr>
            <a:lvl2pPr>
              <a:buClr>
                <a:srgbClr val="8D8B00"/>
              </a:buClr>
              <a:defRPr sz="2667">
                <a:solidFill>
                  <a:srgbClr val="005DAB"/>
                </a:solidFill>
              </a:defRPr>
            </a:lvl2pPr>
            <a:lvl3pPr>
              <a:buClr>
                <a:srgbClr val="006A71"/>
              </a:buClr>
              <a:defRPr sz="2667">
                <a:solidFill>
                  <a:srgbClr val="005DAB"/>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4183251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4"/>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48269098-D84A-429D-9D7D-956902E30082}" type="slidenum">
              <a:rPr lang="en-US" smtClean="0"/>
              <a:pPr/>
              <a:t>‹#›</a:t>
            </a:fld>
            <a:endParaRPr lang="en-US" dirty="0"/>
          </a:p>
        </p:txBody>
      </p:sp>
    </p:spTree>
    <p:extLst>
      <p:ext uri="{BB962C8B-B14F-4D97-AF65-F5344CB8AC3E}">
        <p14:creationId xmlns:p14="http://schemas.microsoft.com/office/powerpoint/2010/main" val="134869614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79508103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000000"/>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000000"/>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4981632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5094167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3">
            <a:extLst>
              <a:ext uri="{FF2B5EF4-FFF2-40B4-BE49-F238E27FC236}">
                <a16:creationId xmlns:a16="http://schemas.microsoft.com/office/drawing/2014/main" id="{AA23863B-A48E-4BB9-91EF-0B2AFEE62093}"/>
              </a:ext>
            </a:extLst>
          </p:cNvPr>
          <p:cNvSpPr>
            <a:spLocks noGrp="1"/>
          </p:cNvSpPr>
          <p:nvPr>
            <p:ph type="sldNum" sz="quarter" idx="11"/>
          </p:nvPr>
        </p:nvSpPr>
        <p:spPr>
          <a:xfrm>
            <a:off x="8965707" y="6200542"/>
            <a:ext cx="2743200" cy="382819"/>
          </a:xfrm>
          <a:prstGeom prst="rect">
            <a:avLst/>
          </a:prstGeom>
        </p:spPr>
        <p:txBody>
          <a:bodyPr/>
          <a:lstStyle>
            <a:lvl1pPr algn="r">
              <a:defRPr b="1">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60164443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7064999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84151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7218715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29946399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945514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72228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2"/>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48269098-D84A-429D-9D7D-956902E30082}" type="slidenum">
              <a:rPr lang="en-US" smtClean="0"/>
              <a:pPr/>
              <a:t>‹#›</a:t>
            </a:fld>
            <a:endParaRPr lang="en-US" dirty="0"/>
          </a:p>
        </p:txBody>
      </p:sp>
    </p:spTree>
    <p:extLst>
      <p:ext uri="{BB962C8B-B14F-4D97-AF65-F5344CB8AC3E}">
        <p14:creationId xmlns:p14="http://schemas.microsoft.com/office/powerpoint/2010/main" val="33949092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20294135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54299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2109984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0002258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4229137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508475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805490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0420611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Rectangle 6"/>
          <p:cNvSpPr/>
          <p:nvPr userDrawn="1"/>
        </p:nvSpPr>
        <p:spPr>
          <a:xfrm>
            <a:off x="11582401" y="6271696"/>
            <a:ext cx="546945" cy="461665"/>
          </a:xfrm>
          <a:prstGeom prst="rect">
            <a:avLst/>
          </a:prstGeom>
        </p:spPr>
        <p:txBody>
          <a:bodyPr wrap="none">
            <a:spAutoFit/>
          </a:bodyPr>
          <a:lstStyle/>
          <a:p>
            <a:fld id="{FDBFEB8F-90D2-46B9-BD99-A4F114DC9231}" type="slidenum">
              <a:rPr lang="en-US" sz="2400" smtClean="0"/>
              <a:pPr/>
              <a:t>‹#›</a:t>
            </a:fld>
            <a:endParaRPr lang="en-US" sz="2400" dirty="0"/>
          </a:p>
        </p:txBody>
      </p:sp>
    </p:spTree>
    <p:extLst>
      <p:ext uri="{BB962C8B-B14F-4D97-AF65-F5344CB8AC3E}">
        <p14:creationId xmlns:p14="http://schemas.microsoft.com/office/powerpoint/2010/main" val="57989676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005434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09"/>
            <a:ext cx="12198571" cy="1178193"/>
          </a:xfrm>
          <a:prstGeom prst="rect">
            <a:avLst/>
          </a:prstGeom>
        </p:spPr>
      </p:pic>
      <p:sp>
        <p:nvSpPr>
          <p:cNvPr id="3" name="TextBox 2"/>
          <p:cNvSpPr txBox="1"/>
          <p:nvPr userDrawn="1"/>
        </p:nvSpPr>
        <p:spPr>
          <a:xfrm>
            <a:off x="351715" y="3662434"/>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338682694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0869168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6798823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0787063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57053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589710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989738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4401536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20080049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224663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871442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7.png"/><Relationship Id="rId5" Type="http://schemas.openxmlformats.org/officeDocument/2006/relationships/slideLayout" Target="../slideLayouts/slideLayout35.xml"/><Relationship Id="rId10" Type="http://schemas.openxmlformats.org/officeDocument/2006/relationships/theme" Target="../theme/theme1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3.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4.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5.xml"/><Relationship Id="rId4" Type="http://schemas.openxmlformats.org/officeDocument/2006/relationships/slideLayout" Target="../slideLayouts/slideLayout5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6.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17.xml"/><Relationship Id="rId4" Type="http://schemas.openxmlformats.org/officeDocument/2006/relationships/slideLayout" Target="../slideLayouts/slideLayout6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theme" Target="../theme/theme18.xml"/><Relationship Id="rId4" Type="http://schemas.openxmlformats.org/officeDocument/2006/relationships/slideLayout" Target="../slideLayouts/slideLayout7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19.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21.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22.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7.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defRPr>
            </a:lvl1pPr>
          </a:lstStyle>
          <a:p>
            <a:fld id="{64F467E7-8802-4F99-8838-CC99ED3274B5}" type="slidenum">
              <a:rPr lang="en-US" smtClean="0"/>
              <a:pPr/>
              <a:t>‹#›</a:t>
            </a:fld>
            <a:endParaRPr lang="en-US" dirty="0"/>
          </a:p>
        </p:txBody>
      </p:sp>
    </p:spTree>
    <p:extLst>
      <p:ext uri="{BB962C8B-B14F-4D97-AF65-F5344CB8AC3E}">
        <p14:creationId xmlns:p14="http://schemas.microsoft.com/office/powerpoint/2010/main" val="2073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41E1DDD-9BDE-4A28-B40E-555CD8CD7935}" type="slidenum">
              <a:rPr lang="en-US" smtClean="0"/>
              <a:pPr/>
              <a:t>‹#›</a:t>
            </a:fld>
            <a:endParaRPr lang="en-US" dirty="0"/>
          </a:p>
        </p:txBody>
      </p:sp>
    </p:spTree>
    <p:extLst>
      <p:ext uri="{BB962C8B-B14F-4D97-AF65-F5344CB8AC3E}">
        <p14:creationId xmlns:p14="http://schemas.microsoft.com/office/powerpoint/2010/main" val="13612936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26526E55-0A73-427B-9F5E-CB966F7622CA}" type="slidenum">
              <a:rPr lang="en-US" smtClean="0"/>
              <a:pPr/>
              <a:t>‹#›</a:t>
            </a:fld>
            <a:endParaRPr lang="en-US" dirty="0"/>
          </a:p>
        </p:txBody>
      </p:sp>
    </p:spTree>
    <p:extLst>
      <p:ext uri="{BB962C8B-B14F-4D97-AF65-F5344CB8AC3E}">
        <p14:creationId xmlns:p14="http://schemas.microsoft.com/office/powerpoint/2010/main" val="2179307978"/>
      </p:ext>
    </p:extLst>
  </p:cSld>
  <p:clrMap bg1="lt1" tx1="dk1" bg2="lt2" tx2="dk2" accent1="accent1" accent2="accent2" accent3="accent3" accent4="accent4" accent5="accent5" accent6="accent6" hlink="hlink" folHlink="folHlink"/>
  <p:sldLayoutIdLst>
    <p:sldLayoutId id="2147483894" r:id="rId1"/>
    <p:sldLayoutId id="2147483895"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C08265E0-B425-43B0-BCF0-65A9FF377C42}" type="slidenum">
              <a:rPr lang="en-US" smtClean="0"/>
              <a:pPr/>
              <a:t>‹#›</a:t>
            </a:fld>
            <a:endParaRPr lang="en-US" dirty="0"/>
          </a:p>
        </p:txBody>
      </p:sp>
    </p:spTree>
    <p:extLst>
      <p:ext uri="{BB962C8B-B14F-4D97-AF65-F5344CB8AC3E}">
        <p14:creationId xmlns:p14="http://schemas.microsoft.com/office/powerpoint/2010/main" val="265150212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F4F7446E-ADCB-4FB9-97A8-1BC9F1BB1B1A}" type="slidenum">
              <a:rPr lang="en-US" smtClean="0"/>
              <a:pPr/>
              <a:t>‹#›</a:t>
            </a:fld>
            <a:endParaRPr lang="en-US" dirty="0"/>
          </a:p>
        </p:txBody>
      </p:sp>
    </p:spTree>
    <p:extLst>
      <p:ext uri="{BB962C8B-B14F-4D97-AF65-F5344CB8AC3E}">
        <p14:creationId xmlns:p14="http://schemas.microsoft.com/office/powerpoint/2010/main" val="217433697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EE79D01D-6ADF-4B71-BE8F-16BD2087370A}" type="slidenum">
              <a:rPr lang="en-US" smtClean="0"/>
              <a:pPr/>
              <a:t>‹#›</a:t>
            </a:fld>
            <a:endParaRPr lang="en-US" dirty="0"/>
          </a:p>
        </p:txBody>
      </p:sp>
    </p:spTree>
    <p:extLst>
      <p:ext uri="{BB962C8B-B14F-4D97-AF65-F5344CB8AC3E}">
        <p14:creationId xmlns:p14="http://schemas.microsoft.com/office/powerpoint/2010/main" val="75518840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572704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
        <p:nvSpPr>
          <p:cNvPr id="5"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F594-BEC0-4FBD-89A5-D5C62554571E}" type="slidenum">
              <a:rPr lang="en-US" smtClean="0"/>
              <a:t>‹#›</a:t>
            </a:fld>
            <a:endParaRPr lang="en-US" dirty="0"/>
          </a:p>
        </p:txBody>
      </p:sp>
    </p:spTree>
    <p:extLst>
      <p:ext uri="{BB962C8B-B14F-4D97-AF65-F5344CB8AC3E}">
        <p14:creationId xmlns:p14="http://schemas.microsoft.com/office/powerpoint/2010/main" val="305649041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88412352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5DAB"/>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5DAB"/>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78043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18B29558-7DDD-4F1E-80D9-A4A033FEF36C}" type="slidenum">
              <a:rPr lang="en-US" smtClean="0"/>
              <a:pPr/>
              <a:t>‹#›</a:t>
            </a:fld>
            <a:endParaRPr lang="en-US" dirty="0"/>
          </a:p>
        </p:txBody>
      </p:sp>
    </p:spTree>
    <p:extLst>
      <p:ext uri="{BB962C8B-B14F-4D97-AF65-F5344CB8AC3E}">
        <p14:creationId xmlns:p14="http://schemas.microsoft.com/office/powerpoint/2010/main" val="91943901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376FD2-2625-4EDE-AA75-4C1A75910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4275C-E6AF-4482-B75A-0DA9B1B6C297}" type="slidenum">
              <a:rPr lang="en-US" smtClean="0"/>
              <a:t>‹#›</a:t>
            </a:fld>
            <a:endParaRPr lang="en-US" dirty="0"/>
          </a:p>
        </p:txBody>
      </p:sp>
    </p:spTree>
    <p:extLst>
      <p:ext uri="{BB962C8B-B14F-4D97-AF65-F5344CB8AC3E}">
        <p14:creationId xmlns:p14="http://schemas.microsoft.com/office/powerpoint/2010/main" val="61555356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5" r:id="rId12"/>
    <p:sldLayoutId id="214748399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376FD2-2625-4EDE-AA75-4C1A75910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4275C-E6AF-4482-B75A-0DA9B1B6C297}" type="slidenum">
              <a:rPr lang="en-US" smtClean="0"/>
              <a:t>‹#›</a:t>
            </a:fld>
            <a:endParaRPr lang="en-US" dirty="0"/>
          </a:p>
        </p:txBody>
      </p:sp>
    </p:spTree>
    <p:extLst>
      <p:ext uri="{BB962C8B-B14F-4D97-AF65-F5344CB8AC3E}">
        <p14:creationId xmlns:p14="http://schemas.microsoft.com/office/powerpoint/2010/main" val="49699979"/>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10" r:id="rId12"/>
    <p:sldLayoutId id="2147484011" r:id="rId13"/>
    <p:sldLayoutId id="21474840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43222270"/>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F2013B0E-9AFD-4D53-B222-B447233D0538}" type="slidenum">
              <a:rPr lang="en-US" smtClean="0"/>
              <a:pPr/>
              <a:t>‹#›</a:t>
            </a:fld>
            <a:endParaRPr lang="en-US" dirty="0"/>
          </a:p>
        </p:txBody>
      </p:sp>
    </p:spTree>
    <p:extLst>
      <p:ext uri="{BB962C8B-B14F-4D97-AF65-F5344CB8AC3E}">
        <p14:creationId xmlns:p14="http://schemas.microsoft.com/office/powerpoint/2010/main" val="2058500587"/>
      </p:ext>
    </p:extLst>
  </p:cSld>
  <p:clrMap bg1="lt1" tx1="dk1" bg2="lt2" tx2="dk2" accent1="accent1" accent2="accent2" accent3="accent3" accent4="accent4" accent5="accent5" accent6="accent6" hlink="hlink" folHlink="folHlink"/>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48269098-D84A-429D-9D7D-956902E30082}" type="slidenum">
              <a:rPr lang="en-US" smtClean="0"/>
              <a:pPr/>
              <a:t>‹#›</a:t>
            </a:fld>
            <a:endParaRPr lang="en-US" dirty="0"/>
          </a:p>
        </p:txBody>
      </p:sp>
    </p:spTree>
    <p:extLst>
      <p:ext uri="{BB962C8B-B14F-4D97-AF65-F5344CB8AC3E}">
        <p14:creationId xmlns:p14="http://schemas.microsoft.com/office/powerpoint/2010/main" val="19334079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4D05981A-27A7-48A1-BF44-682009F6B44C}" type="slidenum">
              <a:rPr lang="en-US" smtClean="0"/>
              <a:pPr/>
              <a:t>‹#›</a:t>
            </a:fld>
            <a:endParaRPr lang="en-US" dirty="0"/>
          </a:p>
        </p:txBody>
      </p:sp>
    </p:spTree>
    <p:extLst>
      <p:ext uri="{BB962C8B-B14F-4D97-AF65-F5344CB8AC3E}">
        <p14:creationId xmlns:p14="http://schemas.microsoft.com/office/powerpoint/2010/main" val="34493993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09933D5-9EB6-401A-9EB2-1FAE3CBC47C9}" type="slidenum">
              <a:rPr lang="en-US" smtClean="0"/>
              <a:pPr/>
              <a:t>‹#›</a:t>
            </a:fld>
            <a:endParaRPr lang="en-US" dirty="0"/>
          </a:p>
        </p:txBody>
      </p:sp>
    </p:spTree>
    <p:extLst>
      <p:ext uri="{BB962C8B-B14F-4D97-AF65-F5344CB8AC3E}">
        <p14:creationId xmlns:p14="http://schemas.microsoft.com/office/powerpoint/2010/main" val="2145724491"/>
      </p:ext>
    </p:extLst>
  </p:cSld>
  <p:clrMap bg1="lt1" tx1="dk1" bg2="lt2" tx2="dk2" accent1="accent1" accent2="accent2" accent3="accent3" accent4="accent4" accent5="accent5" accent6="accent6" hlink="hlink" folHlink="folHlink"/>
  <p:sldLayoutIdLst>
    <p:sldLayoutId id="2147483735" r:id="rId1"/>
    <p:sldLayoutId id="2147483736"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2DC35040-4E83-4A79-B4F2-F9F76A8E6B4D}" type="slidenum">
              <a:rPr lang="en-US" smtClean="0"/>
              <a:pPr/>
              <a:t>‹#›</a:t>
            </a:fld>
            <a:endParaRPr lang="en-US" dirty="0"/>
          </a:p>
        </p:txBody>
      </p:sp>
    </p:spTree>
    <p:extLst>
      <p:ext uri="{BB962C8B-B14F-4D97-AF65-F5344CB8AC3E}">
        <p14:creationId xmlns:p14="http://schemas.microsoft.com/office/powerpoint/2010/main" val="181984229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ransition>
    <p:fade/>
  </p:transition>
  <p:hf hdr="0" ftr="0" dt="0"/>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CCCA7473-51CB-491C-9B2B-CAB91687A9DC}" type="slidenum">
              <a:rPr lang="en-US" smtClean="0"/>
              <a:pPr/>
              <a:t>‹#›</a:t>
            </a:fld>
            <a:endParaRPr lang="en-US" dirty="0"/>
          </a:p>
        </p:txBody>
      </p:sp>
    </p:spTree>
    <p:extLst>
      <p:ext uri="{BB962C8B-B14F-4D97-AF65-F5344CB8AC3E}">
        <p14:creationId xmlns:p14="http://schemas.microsoft.com/office/powerpoint/2010/main" val="1791204287"/>
      </p:ext>
    </p:extLst>
  </p:cSld>
  <p:clrMap bg1="lt1" tx1="dk1" bg2="lt2" tx2="dk2" accent1="accent1" accent2="accent2" accent3="accent3" accent4="accent4" accent5="accent5" accent6="accent6" hlink="hlink" folHlink="folHlink"/>
  <p:sldLayoutIdLst>
    <p:sldLayoutId id="2147483781" r:id="rId1"/>
    <p:sldLayoutId id="2147483782" r:id="rId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hyperlink" Target="https://ndc.services.cdc.gov/wp-content/uploads/2021/02/National_Notifiable_Diseases_Surveillance_System_Event_Code_List_2019_v4_20191031.xlsx" TargetMode="Externa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ndss/trc/onboarding/phase1/index.html" TargetMode="Externa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03.xml"/><Relationship Id="rId4" Type="http://schemas.openxmlformats.org/officeDocument/2006/relationships/hyperlink" Target="https://www.cdc.gov/nndss/data-statistics/infectious-tables/index.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94.xml"/><Relationship Id="rId1" Type="http://schemas.openxmlformats.org/officeDocument/2006/relationships/vmlDrawing" Target="../drawings/vmlDrawing1.vml"/><Relationship Id="rId5" Type="http://schemas.openxmlformats.org/officeDocument/2006/relationships/package" Target="../embeddings/Microsoft_Excel_Worksheet1.xlsx"/><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3" Type="http://schemas.openxmlformats.org/officeDocument/2006/relationships/hyperlink" Target="mailto:ltp9@cdc.gov" TargetMode="External"/><Relationship Id="rId2" Type="http://schemas.openxmlformats.org/officeDocument/2006/relationships/notesSlide" Target="../notesSlides/notesSlide29.xml"/><Relationship Id="rId1" Type="http://schemas.openxmlformats.org/officeDocument/2006/relationships/slideLayout" Target="../slideLayouts/slideLayout101.xml"/><Relationship Id="rId5" Type="http://schemas.openxmlformats.org/officeDocument/2006/relationships/hyperlink" Target="mailto:edx@cdc.gov" TargetMode="External"/><Relationship Id="rId4" Type="http://schemas.openxmlformats.org/officeDocument/2006/relationships/hyperlink" Target="mailto:wwd7@cdc.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88.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dc.gov/nndss/case-notification/message-mapping-guides.html" TargetMode="External"/><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Overview of Lyme/TBRD HL7 Case Notification Messages </a:t>
            </a:r>
            <a:br>
              <a:rPr lang="en-US" sz="3200" dirty="0">
                <a:solidFill>
                  <a:srgbClr val="005DAB"/>
                </a:solidFill>
              </a:rPr>
            </a:br>
            <a:r>
              <a:rPr lang="en-US" sz="3200" dirty="0">
                <a:solidFill>
                  <a:srgbClr val="005DAB"/>
                </a:solidFill>
              </a:rPr>
              <a:t>and Other NNDSS-Related Information</a:t>
            </a: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October 15, 2019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fld id="{AB959DF3-29B4-43EE-BEB6-42765D7D00A5}" type="slidenum">
              <a:rPr lang="en-US" smtClean="0">
                <a:solidFill>
                  <a:srgbClr val="FFFFFF"/>
                </a:solidFill>
              </a:rPr>
              <a:pPr/>
              <a:t>1</a:t>
            </a:fld>
            <a:endParaRPr lang="en-US" dirty="0">
              <a:solidFill>
                <a:srgbClr val="FFFFFF"/>
              </a:solidFill>
            </a:endParaRPr>
          </a:p>
        </p:txBody>
      </p:sp>
    </p:spTree>
    <p:extLst>
      <p:ext uri="{BB962C8B-B14F-4D97-AF65-F5344CB8AC3E}">
        <p14:creationId xmlns:p14="http://schemas.microsoft.com/office/powerpoint/2010/main" val="2818346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F27C-4940-4FCB-9F2D-36AC3A9A946E}"/>
              </a:ext>
            </a:extLst>
          </p:cNvPr>
          <p:cNvSpPr>
            <a:spLocks noGrp="1"/>
          </p:cNvSpPr>
          <p:nvPr>
            <p:ph type="title"/>
          </p:nvPr>
        </p:nvSpPr>
        <p:spPr>
          <a:xfrm>
            <a:off x="609600" y="274639"/>
            <a:ext cx="10972800" cy="677861"/>
          </a:xfrm>
        </p:spPr>
        <p:txBody>
          <a:bodyPr/>
          <a:lstStyle/>
          <a:p>
            <a:r>
              <a:rPr lang="en-US" dirty="0"/>
              <a:t>NNDSS Process Redesign</a:t>
            </a:r>
          </a:p>
        </p:txBody>
      </p:sp>
      <p:sp>
        <p:nvSpPr>
          <p:cNvPr id="3" name="Text Placeholder 2">
            <a:extLst>
              <a:ext uri="{FF2B5EF4-FFF2-40B4-BE49-F238E27FC236}">
                <a16:creationId xmlns:a16="http://schemas.microsoft.com/office/drawing/2014/main" id="{0B0565B8-8B39-4396-B640-D227D0CCD766}"/>
              </a:ext>
            </a:extLst>
          </p:cNvPr>
          <p:cNvSpPr>
            <a:spLocks noGrp="1"/>
          </p:cNvSpPr>
          <p:nvPr>
            <p:ph type="body" sz="quarter" idx="10"/>
          </p:nvPr>
        </p:nvSpPr>
        <p:spPr>
          <a:xfrm>
            <a:off x="609600" y="1081090"/>
            <a:ext cx="10972800" cy="5630860"/>
          </a:xfrm>
        </p:spPr>
        <p:txBody>
          <a:bodyPr/>
          <a:lstStyle/>
          <a:p>
            <a:r>
              <a:rPr lang="en-US" dirty="0"/>
              <a:t>Data from jurisdictions comes in to NNDSS in multiple formats:  </a:t>
            </a:r>
          </a:p>
          <a:p>
            <a:pPr lvl="1"/>
            <a:r>
              <a:rPr lang="en-US" dirty="0"/>
              <a:t>NETSS messages</a:t>
            </a:r>
          </a:p>
          <a:p>
            <a:pPr lvl="1"/>
            <a:r>
              <a:rPr lang="en-US" dirty="0"/>
              <a:t>NBS master messages</a:t>
            </a:r>
          </a:p>
          <a:p>
            <a:pPr lvl="1"/>
            <a:r>
              <a:rPr lang="en-US" dirty="0"/>
              <a:t>older versions of HL7 MMGs (e.g. Varicella, TB, Gen v1)</a:t>
            </a:r>
          </a:p>
          <a:p>
            <a:pPr lvl="1"/>
            <a:r>
              <a:rPr lang="en-US" dirty="0"/>
              <a:t>newer versions of HL7 MMGs</a:t>
            </a:r>
          </a:p>
          <a:p>
            <a:r>
              <a:rPr lang="en-US" dirty="0"/>
              <a:t>There are currently different systems and processes for the NNDSS data, including DMB, CDS and a SAS process.  </a:t>
            </a:r>
          </a:p>
          <a:p>
            <a:r>
              <a:rPr lang="en-US" b="1" dirty="0"/>
              <a:t>Goal</a:t>
            </a:r>
            <a:r>
              <a:rPr lang="en-US" dirty="0"/>
              <a:t>: consolidate and automate NNDSS data processing into the MVPS system and database </a:t>
            </a:r>
          </a:p>
          <a:p>
            <a:r>
              <a:rPr lang="en-US" dirty="0"/>
              <a:t>Interactions you may have had with CDC regarding NNDSS data are going to be built into the MVPS system for jurisdictional users to manage. </a:t>
            </a:r>
          </a:p>
        </p:txBody>
      </p:sp>
      <p:sp>
        <p:nvSpPr>
          <p:cNvPr id="4" name="Slide Number Placeholder 3">
            <a:extLst>
              <a:ext uri="{FF2B5EF4-FFF2-40B4-BE49-F238E27FC236}">
                <a16:creationId xmlns:a16="http://schemas.microsoft.com/office/drawing/2014/main" id="{0D19C69A-995A-4757-BA64-0DDEAFE9333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675222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B6B8-0D05-4499-95A6-B6771380AA85}"/>
              </a:ext>
            </a:extLst>
          </p:cNvPr>
          <p:cNvSpPr>
            <a:spLocks noGrp="1"/>
          </p:cNvSpPr>
          <p:nvPr>
            <p:ph type="title"/>
          </p:nvPr>
        </p:nvSpPr>
        <p:spPr>
          <a:xfrm>
            <a:off x="609600" y="274639"/>
            <a:ext cx="10972800" cy="914929"/>
          </a:xfrm>
        </p:spPr>
        <p:txBody>
          <a:bodyPr/>
          <a:lstStyle/>
          <a:p>
            <a:r>
              <a:rPr lang="en-US" dirty="0"/>
              <a:t>New MVPS functionality will include:</a:t>
            </a:r>
          </a:p>
        </p:txBody>
      </p:sp>
      <p:sp>
        <p:nvSpPr>
          <p:cNvPr id="3" name="Text Placeholder 2">
            <a:extLst>
              <a:ext uri="{FF2B5EF4-FFF2-40B4-BE49-F238E27FC236}">
                <a16:creationId xmlns:a16="http://schemas.microsoft.com/office/drawing/2014/main" id="{9DD3AF57-7653-49DF-9593-216854A9AC9C}"/>
              </a:ext>
            </a:extLst>
          </p:cNvPr>
          <p:cNvSpPr>
            <a:spLocks noGrp="1"/>
          </p:cNvSpPr>
          <p:nvPr>
            <p:ph type="body" sz="quarter" idx="10"/>
          </p:nvPr>
        </p:nvSpPr>
        <p:spPr/>
        <p:txBody>
          <a:bodyPr/>
          <a:lstStyle/>
          <a:p>
            <a:pPr lvl="0"/>
            <a:r>
              <a:rPr lang="en-US" sz="2800" dirty="0"/>
              <a:t>Dashboard of records and cases sent to CDC, including by condition and case classification</a:t>
            </a:r>
          </a:p>
          <a:p>
            <a:pPr lvl="0"/>
            <a:r>
              <a:rPr lang="en-US" sz="2800" dirty="0"/>
              <a:t>Process for verification of a report of a low incidence condition</a:t>
            </a:r>
          </a:p>
          <a:p>
            <a:pPr lvl="0"/>
            <a:r>
              <a:rPr lang="en-US" sz="2800" dirty="0"/>
              <a:t>Ability to manually ‘delete’ a reported case when the jurisdiction is unable to send a delete record</a:t>
            </a:r>
          </a:p>
          <a:p>
            <a:pPr lvl="0"/>
            <a:r>
              <a:rPr lang="en-US" sz="2800" dirty="0"/>
              <a:t>Management of the end of year data reconciliation process:</a:t>
            </a:r>
          </a:p>
          <a:p>
            <a:pPr lvl="1"/>
            <a:r>
              <a:rPr lang="en-US" sz="2800" dirty="0"/>
              <a:t>Download reconciliation tables on the fly (with up-to-date data)</a:t>
            </a:r>
          </a:p>
          <a:p>
            <a:pPr lvl="1"/>
            <a:r>
              <a:rPr lang="en-US" sz="2800" dirty="0"/>
              <a:t>Download line list with additional data elements</a:t>
            </a:r>
          </a:p>
          <a:p>
            <a:pPr lvl="1"/>
            <a:r>
              <a:rPr lang="en-US" sz="2800" dirty="0"/>
              <a:t>State Epi sign off on the final data tables</a:t>
            </a:r>
          </a:p>
        </p:txBody>
      </p:sp>
      <p:sp>
        <p:nvSpPr>
          <p:cNvPr id="4" name="Slide Number Placeholder 3">
            <a:extLst>
              <a:ext uri="{FF2B5EF4-FFF2-40B4-BE49-F238E27FC236}">
                <a16:creationId xmlns:a16="http://schemas.microsoft.com/office/drawing/2014/main" id="{7515D8EA-DE33-4E32-83CC-18B8903E5CF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541073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53F0-D818-44D9-931B-31DF5A593166}"/>
              </a:ext>
            </a:extLst>
          </p:cNvPr>
          <p:cNvSpPr>
            <a:spLocks noGrp="1"/>
          </p:cNvSpPr>
          <p:nvPr>
            <p:ph type="title"/>
          </p:nvPr>
        </p:nvSpPr>
        <p:spPr>
          <a:xfrm>
            <a:off x="609600" y="274639"/>
            <a:ext cx="10972800" cy="914929"/>
          </a:xfrm>
        </p:spPr>
        <p:txBody>
          <a:bodyPr/>
          <a:lstStyle/>
          <a:p>
            <a:r>
              <a:rPr lang="en-US" dirty="0"/>
              <a:t>Timeline</a:t>
            </a:r>
          </a:p>
        </p:txBody>
      </p:sp>
      <p:sp>
        <p:nvSpPr>
          <p:cNvPr id="3" name="Text Placeholder 2">
            <a:extLst>
              <a:ext uri="{FF2B5EF4-FFF2-40B4-BE49-F238E27FC236}">
                <a16:creationId xmlns:a16="http://schemas.microsoft.com/office/drawing/2014/main" id="{636B1DEE-D017-4879-9992-C4E3F28FB46E}"/>
              </a:ext>
            </a:extLst>
          </p:cNvPr>
          <p:cNvSpPr>
            <a:spLocks noGrp="1"/>
          </p:cNvSpPr>
          <p:nvPr>
            <p:ph type="body" sz="quarter" idx="10"/>
          </p:nvPr>
        </p:nvSpPr>
        <p:spPr/>
        <p:txBody>
          <a:bodyPr/>
          <a:lstStyle/>
          <a:p>
            <a:r>
              <a:rPr lang="en-US" dirty="0"/>
              <a:t>Our goal is to complete system changes with enough time to roll out the new year end data reconciliation process this spring (2019 data) </a:t>
            </a:r>
          </a:p>
          <a:p>
            <a:r>
              <a:rPr lang="en-US" dirty="0"/>
              <a:t>If functionality is not ready in time to provide adequate </a:t>
            </a:r>
            <a:r>
              <a:rPr lang="en-US" b="1" dirty="0"/>
              <a:t>communication</a:t>
            </a:r>
            <a:r>
              <a:rPr lang="en-US" dirty="0"/>
              <a:t> and </a:t>
            </a:r>
            <a:r>
              <a:rPr lang="en-US" b="1" dirty="0"/>
              <a:t>training</a:t>
            </a:r>
            <a:r>
              <a:rPr lang="en-US" dirty="0"/>
              <a:t> to all jurisdictions, we will use the normal method for reconciliation and use the new method in MVPS for the 2020 data in spring of 2021</a:t>
            </a:r>
          </a:p>
        </p:txBody>
      </p:sp>
      <p:sp>
        <p:nvSpPr>
          <p:cNvPr id="4" name="Slide Number Placeholder 3">
            <a:extLst>
              <a:ext uri="{FF2B5EF4-FFF2-40B4-BE49-F238E27FC236}">
                <a16:creationId xmlns:a16="http://schemas.microsoft.com/office/drawing/2014/main" id="{8F60887D-E297-47D9-A27C-E3A647A6565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735964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lvl="0">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pitchFamily="34" charset="0"/>
                <a:cs typeface="Arial" panose="020B0604020202020204" pitchFamily="34" charset="0"/>
              </a:rPr>
              <a:t>Ruth Jajosky, DMD,  MPH</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a:defRPr/>
            </a:pPr>
            <a:r>
              <a:rPr lang="en-US" sz="2400" b="1" noProof="0" dirty="0">
                <a:solidFill>
                  <a:srgbClr val="005DAB"/>
                </a:solidFill>
                <a:latin typeface="Calibri" pitchFamily="34" charset="0"/>
              </a:rPr>
              <a:t>Surveillance Operations Team Lead </a:t>
            </a:r>
            <a:endParaRPr lang="en-US" sz="2400" b="1" dirty="0">
              <a:solidFill>
                <a:srgbClr val="0096D6"/>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970748" y="2762664"/>
            <a:ext cx="8250504" cy="1500992"/>
          </a:xfrm>
        </p:spPr>
        <p:txBody>
          <a:bodyPr/>
          <a:lstStyle/>
          <a:p>
            <a:pPr lvl="0" algn="ctr">
              <a:defRPr/>
            </a:pPr>
            <a:r>
              <a:rPr lang="en-US" sz="3600" dirty="0">
                <a:solidFill>
                  <a:srgbClr val="005DAB"/>
                </a:solidFill>
              </a:rPr>
              <a:t>What’s New in </a:t>
            </a:r>
            <a:br>
              <a:rPr lang="en-US" sz="3600" dirty="0">
                <a:solidFill>
                  <a:srgbClr val="005DAB"/>
                </a:solidFill>
              </a:rPr>
            </a:br>
            <a:r>
              <a:rPr lang="en-US" sz="3600" dirty="0">
                <a:solidFill>
                  <a:srgbClr val="005DAB"/>
                </a:solidFill>
              </a:rPr>
              <a:t>Release 4 of the 2019 NNDSS Event Code List and Other Related Information    </a:t>
            </a:r>
            <a:endParaRPr lang="en-US" sz="3600"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fld id="{AB959DF3-29B4-43EE-BEB6-42765D7D00A5}"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16700923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C016-5871-4628-A554-DD7BDDFC2BAA}"/>
              </a:ext>
            </a:extLst>
          </p:cNvPr>
          <p:cNvSpPr>
            <a:spLocks noGrp="1"/>
          </p:cNvSpPr>
          <p:nvPr>
            <p:ph type="title"/>
          </p:nvPr>
        </p:nvSpPr>
        <p:spPr/>
        <p:txBody>
          <a:bodyPr/>
          <a:lstStyle/>
          <a:p>
            <a:pPr algn="ctr"/>
            <a:r>
              <a:rPr lang="en-US" sz="3400" dirty="0"/>
              <a:t>Demonstration</a:t>
            </a:r>
            <a:br>
              <a:rPr lang="en-US" sz="3400" dirty="0"/>
            </a:br>
            <a:r>
              <a:rPr lang="en-US" sz="3400" dirty="0"/>
              <a:t>What’s New in Release 4 of the 2019 NNDSS Event Code List</a:t>
            </a:r>
          </a:p>
        </p:txBody>
      </p:sp>
      <p:sp>
        <p:nvSpPr>
          <p:cNvPr id="3" name="Text Placeholder 2">
            <a:extLst>
              <a:ext uri="{FF2B5EF4-FFF2-40B4-BE49-F238E27FC236}">
                <a16:creationId xmlns:a16="http://schemas.microsoft.com/office/drawing/2014/main" id="{5C1E549A-E270-4106-80C0-1664B694A60C}"/>
              </a:ext>
            </a:extLst>
          </p:cNvPr>
          <p:cNvSpPr>
            <a:spLocks noGrp="1"/>
          </p:cNvSpPr>
          <p:nvPr>
            <p:ph type="body" sz="quarter" idx="10"/>
          </p:nvPr>
        </p:nvSpPr>
        <p:spPr/>
        <p:txBody>
          <a:bodyPr/>
          <a:lstStyle/>
          <a:p>
            <a:r>
              <a:rPr lang="en-US" dirty="0"/>
              <a:t>Information presented can be located at</a:t>
            </a:r>
            <a:r>
              <a:rPr lang="en-US"/>
              <a:t>:  </a:t>
            </a:r>
            <a:r>
              <a:rPr lang="en-US">
                <a:hlinkClick r:id="rId2"/>
              </a:rPr>
              <a:t>https://ndc.services.cdc.gov/wp-content/uploads/2021/02/National_Notifiable_Diseases_Surveillance_System_Event_Code_List_2019_v4_20191031.xlsx</a:t>
            </a:r>
            <a:r>
              <a:rPr lang="en-US"/>
              <a:t> </a:t>
            </a:r>
            <a:endParaRPr lang="en-US" dirty="0"/>
          </a:p>
          <a:p>
            <a:r>
              <a:rPr lang="en-US" dirty="0"/>
              <a:t>See Appendix for summary of “What’s New in Release 4 of the 2019 NNDSS Event Code List”</a:t>
            </a:r>
          </a:p>
        </p:txBody>
      </p:sp>
      <p:sp>
        <p:nvSpPr>
          <p:cNvPr id="5" name="Slide Number Placeholder 4">
            <a:extLst>
              <a:ext uri="{FF2B5EF4-FFF2-40B4-BE49-F238E27FC236}">
                <a16:creationId xmlns:a16="http://schemas.microsoft.com/office/drawing/2014/main" id="{FFCF30A3-A2A8-41BE-9500-4FCFB4B4034C}"/>
              </a:ext>
            </a:extLst>
          </p:cNvPr>
          <p:cNvSpPr>
            <a:spLocks noGrp="1"/>
          </p:cNvSpPr>
          <p:nvPr>
            <p:ph type="sldNum" sz="quarter" idx="11"/>
          </p:nvPr>
        </p:nvSpPr>
        <p:spPr/>
        <p:txBody>
          <a:bodyPr/>
          <a:lstStyle/>
          <a:p>
            <a:fld id="{BE9B5412-23E5-483C-89C1-E047B01A1ED9}" type="slidenum">
              <a:rPr lang="en-US" smtClean="0"/>
              <a:pPr/>
              <a:t>14</a:t>
            </a:fld>
            <a:endParaRPr lang="en-US" dirty="0"/>
          </a:p>
        </p:txBody>
      </p:sp>
    </p:spTree>
    <p:extLst>
      <p:ext uri="{BB962C8B-B14F-4D97-AF65-F5344CB8AC3E}">
        <p14:creationId xmlns:p14="http://schemas.microsoft.com/office/powerpoint/2010/main" val="6216514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2347" y="2296886"/>
            <a:ext cx="11144299" cy="2264365"/>
          </a:xfrm>
        </p:spPr>
        <p:txBody>
          <a:bodyPr/>
          <a:lstStyle/>
          <a:p>
            <a:pPr lvl="0" algn="ctr">
              <a:defRPr/>
            </a:pPr>
            <a:r>
              <a:rPr lang="en-US" dirty="0">
                <a:solidFill>
                  <a:srgbClr val="005DAB"/>
                </a:solidFill>
              </a:rPr>
              <a:t> </a:t>
            </a:r>
            <a:br>
              <a:rPr lang="en-US" dirty="0">
                <a:solidFill>
                  <a:srgbClr val="005DAB"/>
                </a:solidFill>
              </a:rPr>
            </a:br>
            <a:r>
              <a:rPr lang="en-US" dirty="0">
                <a:solidFill>
                  <a:srgbClr val="005DAB"/>
                </a:solidFill>
              </a:rPr>
              <a:t>Im</a:t>
            </a:r>
            <a:r>
              <a:rPr lang="en-US" dirty="0"/>
              <a:t>plementing the </a:t>
            </a:r>
            <a:br>
              <a:rPr lang="en-US" dirty="0"/>
            </a:br>
            <a:r>
              <a:rPr lang="en-US" dirty="0"/>
              <a:t>Message Mapping Guides </a:t>
            </a:r>
          </a:p>
        </p:txBody>
      </p:sp>
      <p:sp>
        <p:nvSpPr>
          <p:cNvPr id="3" name="Rectangle 2"/>
          <p:cNvSpPr/>
          <p:nvPr/>
        </p:nvSpPr>
        <p:spPr>
          <a:xfrm>
            <a:off x="452347" y="5610136"/>
            <a:ext cx="718670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494388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Starting from the Beginning...</a:t>
            </a:r>
          </a:p>
        </p:txBody>
      </p:sp>
      <p:sp>
        <p:nvSpPr>
          <p:cNvPr id="5" name="Content Placeholder 2"/>
          <p:cNvSpPr txBox="1">
            <a:spLocks/>
          </p:cNvSpPr>
          <p:nvPr/>
        </p:nvSpPr>
        <p:spPr bwMode="auto">
          <a:xfrm>
            <a:off x="609600" y="1246938"/>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24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Engage stakeholders</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Engage both informaticians and epidemiologists. </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“Engage early and often.”</a:t>
            </a:r>
          </a:p>
          <a:p>
            <a:pPr marL="457189" marR="0" lvl="0" indent="-457189" algn="l" defTabSz="914400" rtl="0" eaLnBrk="0" fontAlgn="base" latinLnBrk="0" hangingPunct="0">
              <a:lnSpc>
                <a:spcPct val="100000"/>
              </a:lnSpc>
              <a:spcBef>
                <a:spcPts val="24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Strongly recommend using Implementation Spreadsheet for documentation of gap analysis and data crosswalk.</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This spreadsheet or a similar resource is one requirement of onboarding.</a:t>
            </a:r>
            <a:endPar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104AFE2A-34CC-4319-A2B6-607E297A7A06}"/>
              </a:ext>
            </a:extLst>
          </p:cNvPr>
          <p:cNvSpPr>
            <a:spLocks noGrp="1"/>
          </p:cNvSpPr>
          <p:nvPr>
            <p:ph type="sldNum" sz="quarter" idx="11"/>
          </p:nvPr>
        </p:nvSpPr>
        <p:spPr/>
        <p:txBody>
          <a:bodyPr/>
          <a:lstStyle/>
          <a:p>
            <a:fld id="{B1808B90-C856-4DD9-AE7E-B04D6EB9DAE8}" type="slidenum">
              <a:rPr lang="en-US" smtClean="0"/>
              <a:pPr/>
              <a:t>16</a:t>
            </a:fld>
            <a:endParaRPr lang="en-US" dirty="0"/>
          </a:p>
        </p:txBody>
      </p:sp>
    </p:spTree>
    <p:extLst>
      <p:ext uri="{BB962C8B-B14F-4D97-AF65-F5344CB8AC3E}">
        <p14:creationId xmlns:p14="http://schemas.microsoft.com/office/powerpoint/2010/main" val="24499014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Gap Analysis</a:t>
            </a:r>
          </a:p>
        </p:txBody>
      </p:sp>
      <p:sp>
        <p:nvSpPr>
          <p:cNvPr id="5" name="Content Placeholder 2"/>
          <p:cNvSpPr txBox="1">
            <a:spLocks/>
          </p:cNvSpPr>
          <p:nvPr/>
        </p:nvSpPr>
        <p:spPr bwMode="auto">
          <a:xfrm>
            <a:off x="609600" y="1052975"/>
            <a:ext cx="10475167" cy="515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Includes comparing:</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data collected in state surveillance system,</a:t>
            </a:r>
          </a:p>
          <a:p>
            <a:pPr marL="990575" marR="0" lvl="1" indent="-380990" algn="l" defTabSz="914400" rtl="0" eaLnBrk="0" fontAlgn="base" latinLnBrk="0" hangingPunct="0">
              <a:lnSpc>
                <a:spcPct val="100000"/>
              </a:lnSpc>
              <a:spcBef>
                <a:spcPct val="20000"/>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data submitted to CDC previously, including how it was sent,</a:t>
            </a:r>
          </a:p>
          <a:p>
            <a:pPr marL="990575" marR="0" lvl="1" indent="-380990" algn="l" defTabSz="914400" rtl="0" eaLnBrk="0" fontAlgn="base" latinLnBrk="0" hangingPunct="0">
              <a:lnSpc>
                <a:spcPct val="100000"/>
              </a:lnSpc>
              <a:spcBef>
                <a:spcPts val="600"/>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data requested in the MMG.</a:t>
            </a:r>
          </a:p>
          <a:p>
            <a:pPr marL="457189" marR="0" lvl="0" indent="-457189" algn="l" defTabSz="914400" rtl="0" eaLnBrk="0" fontAlgn="base" latinLnBrk="0" hangingPunct="0">
              <a:lnSpc>
                <a:spcPct val="100000"/>
              </a:lnSpc>
              <a:spcBef>
                <a:spcPts val="2400"/>
              </a:spcBef>
              <a:spcAft>
                <a:spcPct val="0"/>
              </a:spcAft>
              <a:buClr>
                <a:srgbClr val="0088B7"/>
              </a:buClr>
              <a:buSzTx/>
              <a:buFont typeface="Wingdings" panose="05000000000000000000" pitchFamily="2" charset="2"/>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Helps identify  </a:t>
            </a:r>
          </a:p>
          <a:p>
            <a:pPr marL="990575" marR="0" lvl="1" indent="-380990" algn="l" defTabSz="914400" rtl="0" eaLnBrk="0" fontAlgn="base" latinLnBrk="0" hangingPunct="0">
              <a:lnSpc>
                <a:spcPct val="100000"/>
              </a:lnSpc>
              <a:spcBef>
                <a:spcPts val="576"/>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if updates to the surveillance system are needed,</a:t>
            </a:r>
          </a:p>
          <a:p>
            <a:pPr marL="990575" marR="0" lvl="1" indent="-380990" algn="l" defTabSz="914400" rtl="0" eaLnBrk="0" fontAlgn="base" latinLnBrk="0" hangingPunct="0">
              <a:lnSpc>
                <a:spcPct val="100000"/>
              </a:lnSpc>
              <a:spcBef>
                <a:spcPts val="576"/>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if data needs to be translated to populate the HL7 message correctly,</a:t>
            </a:r>
          </a:p>
          <a:p>
            <a:pPr marL="990575" marR="0" lvl="1" indent="-380990" algn="l" defTabSz="914400" rtl="0" eaLnBrk="0" fontAlgn="base" latinLnBrk="0" hangingPunct="0">
              <a:lnSpc>
                <a:spcPct val="100000"/>
              </a:lnSpc>
              <a:spcBef>
                <a:spcPts val="576"/>
              </a:spcBef>
              <a:spcAft>
                <a:spcPct val="0"/>
              </a:spcAft>
              <a:buClr>
                <a:srgbClr val="3D6C2A"/>
              </a:buClr>
              <a:buSzTx/>
              <a:buFont typeface="Arial" panose="020B0604020202020204" pitchFamily="34" charset="0"/>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if additional data needs to be collected for cases.</a:t>
            </a:r>
          </a:p>
          <a:p>
            <a:pPr marL="609585" marR="0" lvl="1" indent="0" algn="l" defTabSz="914400" rtl="0" eaLnBrk="0" fontAlgn="base" latinLnBrk="0" hangingPunct="0">
              <a:lnSpc>
                <a:spcPct val="100000"/>
              </a:lnSpc>
              <a:spcBef>
                <a:spcPts val="24"/>
              </a:spcBef>
              <a:spcAft>
                <a:spcPct val="0"/>
              </a:spcAft>
              <a:buClr>
                <a:srgbClr val="3D6C2A"/>
              </a:buClr>
              <a:buSzTx/>
              <a:buFont typeface="Arial" panose="020B0604020202020204" pitchFamily="34" charset="0"/>
              <a:buNone/>
              <a:tabLst/>
              <a:defRPr/>
            </a:pPr>
            <a:endPar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endParaRPr>
          </a:p>
          <a:p>
            <a:pPr marL="419099" marR="0" lvl="0" indent="-342900" algn="l" defTabSz="914400" rtl="0" eaLnBrk="0" fontAlgn="base" latinLnBrk="0" hangingPunct="0">
              <a:lnSpc>
                <a:spcPct val="100000"/>
              </a:lnSpc>
              <a:spcBef>
                <a:spcPts val="576"/>
              </a:spcBef>
              <a:spcAft>
                <a:spcPct val="0"/>
              </a:spcAft>
              <a:buClr>
                <a:srgbClr val="0088B7"/>
              </a:buClr>
              <a:buSzTx/>
              <a:buFont typeface="Wingdings" panose="05000000000000000000" pitchFamily="2" charset="2"/>
              <a:buChar char="§"/>
              <a:tabLst/>
              <a:defRPr/>
            </a:pPr>
            <a:r>
              <a:rPr kumimoji="0" lang="en-US" sz="25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See resources on the Technical Assistance and Training Resource Center webpage </a:t>
            </a:r>
            <a:r>
              <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hlinkClick r:id="rId3"/>
              </a:rPr>
              <a:t>Implementing All Other Conditions: Pre-Onboarding</a:t>
            </a:r>
            <a:r>
              <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a:t>
            </a:r>
          </a:p>
        </p:txBody>
      </p:sp>
      <p:sp>
        <p:nvSpPr>
          <p:cNvPr id="2" name="Slide Number Placeholder 1">
            <a:extLst>
              <a:ext uri="{FF2B5EF4-FFF2-40B4-BE49-F238E27FC236}">
                <a16:creationId xmlns:a16="http://schemas.microsoft.com/office/drawing/2014/main" id="{B50589CF-9930-455B-A44E-D4315CBCCAAE}"/>
              </a:ext>
            </a:extLst>
          </p:cNvPr>
          <p:cNvSpPr>
            <a:spLocks noGrp="1"/>
          </p:cNvSpPr>
          <p:nvPr>
            <p:ph type="sldNum" sz="quarter" idx="11"/>
          </p:nvPr>
        </p:nvSpPr>
        <p:spPr/>
        <p:txBody>
          <a:bodyPr/>
          <a:lstStyle/>
          <a:p>
            <a:fld id="{B1808B90-C856-4DD9-AE7E-B04D6EB9DAE8}" type="slidenum">
              <a:rPr lang="en-US" smtClean="0"/>
              <a:pPr/>
              <a:t>17</a:t>
            </a:fld>
            <a:endParaRPr lang="en-US" dirty="0"/>
          </a:p>
        </p:txBody>
      </p:sp>
    </p:spTree>
    <p:extLst>
      <p:ext uri="{BB962C8B-B14F-4D97-AF65-F5344CB8AC3E}">
        <p14:creationId xmlns:p14="http://schemas.microsoft.com/office/powerpoint/2010/main" val="22328901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Implementation</a:t>
            </a:r>
          </a:p>
        </p:txBody>
      </p:sp>
      <p:sp>
        <p:nvSpPr>
          <p:cNvPr id="5" name="Content Placeholder 2"/>
          <p:cNvSpPr txBox="1">
            <a:spLocks/>
          </p:cNvSpPr>
          <p:nvPr/>
        </p:nvSpPr>
        <p:spPr bwMode="auto">
          <a:xfrm>
            <a:off x="609600" y="1052975"/>
            <a:ext cx="10475167" cy="515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3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Maintain or improve on data submitted through previous methods.</a:t>
            </a:r>
          </a:p>
          <a:p>
            <a:pPr marL="457189" marR="0" lvl="0" indent="-457189" algn="l" defTabSz="914400" rtl="0" eaLnBrk="0" fontAlgn="base" latinLnBrk="0" hangingPunct="0">
              <a:lnSpc>
                <a:spcPct val="100000"/>
              </a:lnSpc>
              <a:spcBef>
                <a:spcPts val="30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Ensure all data elements previously submitted to the CDC Programs through any legacy methods can be collected in the state surveillance system and sent in the HL7 message.</a:t>
            </a:r>
            <a:endParaRPr kumimoji="0" lang="en-US" sz="24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2400"/>
              </a:spcBef>
              <a:spcAft>
                <a:spcPct val="0"/>
              </a:spcAft>
              <a:buClr>
                <a:srgbClr val="0088B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00818"/>
                </a:solidFill>
                <a:effectLst/>
                <a:uLnTx/>
                <a:uFillTx/>
                <a:latin typeface="Calibri" panose="020F0502020204030204" pitchFamily="34" charset="0"/>
                <a:ea typeface="+mn-ea"/>
                <a:cs typeface="+mn-cs"/>
              </a:rPr>
              <a:t>Request Technical Assistance for additional help by emailing </a:t>
            </a: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hlinkClick r:id="rId3"/>
              </a:rPr>
              <a:t>edx@cdc.gov</a:t>
            </a:r>
            <a:r>
              <a:rPr kumimoji="0" lang="en-US" sz="28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a:t>
            </a:r>
          </a:p>
        </p:txBody>
      </p:sp>
      <p:sp>
        <p:nvSpPr>
          <p:cNvPr id="2" name="Slide Number Placeholder 1">
            <a:extLst>
              <a:ext uri="{FF2B5EF4-FFF2-40B4-BE49-F238E27FC236}">
                <a16:creationId xmlns:a16="http://schemas.microsoft.com/office/drawing/2014/main" id="{D38A7423-0607-4000-9B58-3CCEA5A707DA}"/>
              </a:ext>
            </a:extLst>
          </p:cNvPr>
          <p:cNvSpPr>
            <a:spLocks noGrp="1"/>
          </p:cNvSpPr>
          <p:nvPr>
            <p:ph type="sldNum" sz="quarter" idx="11"/>
          </p:nvPr>
        </p:nvSpPr>
        <p:spPr/>
        <p:txBody>
          <a:bodyPr/>
          <a:lstStyle/>
          <a:p>
            <a:fld id="{B1808B90-C856-4DD9-AE7E-B04D6EB9DAE8}" type="slidenum">
              <a:rPr lang="en-US" smtClean="0"/>
              <a:pPr/>
              <a:t>18</a:t>
            </a:fld>
            <a:endParaRPr lang="en-US" dirty="0"/>
          </a:p>
        </p:txBody>
      </p:sp>
    </p:spTree>
    <p:extLst>
      <p:ext uri="{BB962C8B-B14F-4D97-AF65-F5344CB8AC3E}">
        <p14:creationId xmlns:p14="http://schemas.microsoft.com/office/powerpoint/2010/main" val="160338164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6915" y="4267200"/>
            <a:ext cx="9376756" cy="2438401"/>
          </a:xfrm>
        </p:spPr>
        <p:txBody>
          <a:bodyPr/>
          <a:lstStyle/>
          <a:p>
            <a:r>
              <a:rPr lang="en-US" sz="2000" dirty="0"/>
              <a:t>Amy Schwartz, MPH</a:t>
            </a:r>
          </a:p>
          <a:p>
            <a:pPr>
              <a:spcBef>
                <a:spcPts val="0"/>
              </a:spcBef>
            </a:pPr>
            <a:r>
              <a:rPr lang="en-US" sz="1800" dirty="0">
                <a:solidFill>
                  <a:srgbClr val="005DAB"/>
                </a:solidFill>
              </a:rPr>
              <a:t>Epidemiologist </a:t>
            </a:r>
          </a:p>
          <a:p>
            <a:pPr>
              <a:spcBef>
                <a:spcPts val="600"/>
              </a:spcBef>
            </a:pPr>
            <a:r>
              <a:rPr lang="en-US" sz="2000" dirty="0"/>
              <a:t>Kristen Nichols Heitman, MPH</a:t>
            </a:r>
          </a:p>
          <a:p>
            <a:pPr>
              <a:spcBef>
                <a:spcPts val="0"/>
              </a:spcBef>
            </a:pPr>
            <a:r>
              <a:rPr lang="en-US" sz="1800" dirty="0">
                <a:solidFill>
                  <a:srgbClr val="005DAB"/>
                </a:solidFill>
              </a:rPr>
              <a:t>Epidemiologist </a:t>
            </a:r>
          </a:p>
          <a:p>
            <a:endParaRPr lang="en-US" sz="1400" dirty="0">
              <a:solidFill>
                <a:srgbClr val="005DAB"/>
              </a:solidFill>
            </a:endParaRPr>
          </a:p>
          <a:p>
            <a:r>
              <a:rPr lang="en-US" sz="1800" dirty="0">
                <a:solidFill>
                  <a:srgbClr val="005DAB"/>
                </a:solidFill>
              </a:rPr>
              <a:t>Division of Vector-Borne Diseases</a:t>
            </a:r>
          </a:p>
          <a:p>
            <a:r>
              <a:rPr lang="en-US" sz="1800" dirty="0">
                <a:solidFill>
                  <a:srgbClr val="005DAB"/>
                </a:solidFill>
              </a:rPr>
              <a:t>National Center for Emerging and Zoonotic Infectious Diseases </a:t>
            </a:r>
          </a:p>
          <a:p>
            <a:endParaRPr lang="en-US" sz="2800" dirty="0">
              <a:solidFill>
                <a:srgbClr val="005DAB"/>
              </a:solidFill>
            </a:endParaRPr>
          </a:p>
          <a:p>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8">
            <a:extLst>
              <a:ext uri="{FF2B5EF4-FFF2-40B4-BE49-F238E27FC236}">
                <a16:creationId xmlns:a16="http://schemas.microsoft.com/office/drawing/2014/main" id="{908343DD-0905-4E2B-87E3-469284B3EFA1}"/>
              </a:ext>
            </a:extLst>
          </p:cNvPr>
          <p:cNvSpPr>
            <a:spLocks noGrp="1"/>
          </p:cNvSpPr>
          <p:nvPr>
            <p:ph type="title"/>
          </p:nvPr>
        </p:nvSpPr>
        <p:spPr>
          <a:xfrm>
            <a:off x="680236" y="2088130"/>
            <a:ext cx="10981254" cy="1621751"/>
          </a:xfrm>
        </p:spPr>
        <p:txBody>
          <a:bodyPr/>
          <a:lstStyle/>
          <a:p>
            <a:pPr lvl="0" algn="ctr">
              <a:defRPr/>
            </a:pPr>
            <a:r>
              <a:rPr lang="en-US" dirty="0"/>
              <a:t>Implementing the</a:t>
            </a:r>
            <a:br>
              <a:rPr lang="en-US" dirty="0"/>
            </a:br>
            <a:r>
              <a:rPr lang="en-US" dirty="0"/>
              <a:t>Lyme and Tickborne Rickettsial Diseases</a:t>
            </a:r>
            <a:br>
              <a:rPr lang="en-US" dirty="0"/>
            </a:br>
            <a:r>
              <a:rPr lang="en-US" dirty="0"/>
              <a:t>Message Mapping Guide </a:t>
            </a:r>
          </a:p>
        </p:txBody>
      </p:sp>
    </p:spTree>
    <p:extLst>
      <p:ext uri="{BB962C8B-B14F-4D97-AF65-F5344CB8AC3E}">
        <p14:creationId xmlns:p14="http://schemas.microsoft.com/office/powerpoint/2010/main" val="937296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482726"/>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600"/>
              </a:spcBef>
              <a:spcAft>
                <a:spcPts val="600"/>
              </a:spcAft>
            </a:pPr>
            <a:r>
              <a:rPr lang="en-US" sz="2670" dirty="0"/>
              <a:t>Welcome and Announcements</a:t>
            </a:r>
          </a:p>
          <a:p>
            <a:r>
              <a:rPr lang="en-US" dirty="0"/>
              <a:t>What’s New in Release 4 of the 2019 NNDSS Event Code List </a:t>
            </a:r>
          </a:p>
          <a:p>
            <a:pPr lvl="1"/>
            <a:r>
              <a:rPr lang="en-US" dirty="0"/>
              <a:t>Ruth Jajosky, Division of Health Informatics and Surveillance, CDC</a:t>
            </a:r>
          </a:p>
          <a:p>
            <a:r>
              <a:rPr lang="en-US" dirty="0"/>
              <a:t>Overview of Lyme/TBRD HL7 Case Notification Messages </a:t>
            </a:r>
          </a:p>
          <a:p>
            <a:pPr lvl="1"/>
            <a:r>
              <a:rPr lang="en-US" dirty="0"/>
              <a:t>Amy Schwartz, Division of Vector-Borne Diseases, CDC</a:t>
            </a:r>
          </a:p>
          <a:p>
            <a:pPr lvl="1"/>
            <a:r>
              <a:rPr lang="en-US" dirty="0"/>
              <a:t>Kristen Nichols-Heitman, Division of Vector-Borne Diseases, CDC</a:t>
            </a:r>
          </a:p>
          <a:p>
            <a:r>
              <a:rPr lang="en-US" dirty="0"/>
              <a:t>Questions and Answers  </a:t>
            </a:r>
          </a:p>
          <a:p>
            <a:pPr>
              <a:spcBef>
                <a:spcPts val="600"/>
              </a:spcBef>
              <a:spcAft>
                <a:spcPts val="600"/>
              </a:spcAft>
            </a:pPr>
            <a:endParaRPr lang="en-US" sz="2500" dirty="0"/>
          </a:p>
          <a:p>
            <a:pPr marL="0" indent="0">
              <a:spcBef>
                <a:spcPts val="600"/>
              </a:spcBef>
              <a:spcAft>
                <a:spcPts val="600"/>
              </a:spcAft>
              <a:buFont typeface="Wingdings" panose="05000000000000000000" pitchFamily="2" charset="2"/>
              <a:buNone/>
            </a:pPr>
            <a:endParaRPr lang="en-US" sz="2500" dirty="0">
              <a:solidFill>
                <a:srgbClr val="5F5F5F"/>
              </a:solidFill>
            </a:endParaRPr>
          </a:p>
          <a:p>
            <a:pPr marL="0" indent="0">
              <a:spcBef>
                <a:spcPts val="600"/>
              </a:spcBef>
              <a:spcAft>
                <a:spcPts val="600"/>
              </a:spcAft>
              <a:buFont typeface="Wingdings" panose="05000000000000000000" pitchFamily="2" charset="2"/>
              <a:buNone/>
            </a:pPr>
            <a:endParaRPr lang="en-US" sz="2500" dirty="0">
              <a:solidFill>
                <a:schemeClr val="bg2">
                  <a:lumMod val="65000"/>
                </a:schemeClr>
              </a:solidFill>
            </a:endParaRPr>
          </a:p>
          <a:p>
            <a:pPr marL="609585" lvl="1" indent="0">
              <a:spcBef>
                <a:spcPts val="600"/>
              </a:spcBef>
              <a:spcAft>
                <a:spcPts val="600"/>
              </a:spcAft>
              <a:buFont typeface="Arial" panose="020B0604020202020204" pitchFamily="34" charset="0"/>
              <a:buNone/>
            </a:pPr>
            <a:endParaRPr lang="en-US" sz="2800" dirty="0"/>
          </a:p>
          <a:p>
            <a:pPr marL="0" indent="0">
              <a:spcBef>
                <a:spcPts val="600"/>
              </a:spcBef>
              <a:spcAft>
                <a:spcPts val="600"/>
              </a:spcAft>
              <a:buFont typeface="Wingdings" panose="05000000000000000000" pitchFamily="2" charset="2"/>
              <a:buNone/>
            </a:pPr>
            <a:endParaRPr lang="en-US" sz="2800" dirty="0"/>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fld id="{B1808B90-C856-4DD9-AE7E-B04D6EB9DAE8}" type="slidenum">
              <a:rPr lang="en-US" smtClean="0"/>
              <a:pPr/>
              <a:t>2</a:t>
            </a:fld>
            <a:endParaRPr lang="en-US" dirty="0"/>
          </a:p>
        </p:txBody>
      </p:sp>
    </p:spTree>
    <p:extLst>
      <p:ext uri="{BB962C8B-B14F-4D97-AF65-F5344CB8AC3E}">
        <p14:creationId xmlns:p14="http://schemas.microsoft.com/office/powerpoint/2010/main" val="1238502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14361991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51964"/>
          </a:xfrm>
        </p:spPr>
        <p:txBody>
          <a:bodyPr/>
          <a:lstStyle/>
          <a:p>
            <a:r>
              <a:rPr lang="en-US" dirty="0"/>
              <a:t>Lyme Disease: Background</a:t>
            </a:r>
          </a:p>
        </p:txBody>
      </p:sp>
      <p:sp>
        <p:nvSpPr>
          <p:cNvPr id="3" name="Text Placeholder 2"/>
          <p:cNvSpPr>
            <a:spLocks noGrp="1"/>
          </p:cNvSpPr>
          <p:nvPr>
            <p:ph type="body" sz="quarter" idx="10"/>
          </p:nvPr>
        </p:nvSpPr>
        <p:spPr>
          <a:xfrm>
            <a:off x="609600" y="1329105"/>
            <a:ext cx="10972800" cy="5106419"/>
          </a:xfrm>
        </p:spPr>
        <p:txBody>
          <a:bodyPr/>
          <a:lstStyle/>
          <a:p>
            <a:r>
              <a:rPr lang="en-US" dirty="0"/>
              <a:t>Lyme disease: a nationally notifiable condition since 1991</a:t>
            </a:r>
          </a:p>
          <a:p>
            <a:pPr lvl="1"/>
            <a:r>
              <a:rPr lang="en-US" dirty="0"/>
              <a:t>5th–6th most common of all notifiable conditions</a:t>
            </a:r>
          </a:p>
          <a:p>
            <a:pPr lvl="1"/>
            <a:r>
              <a:rPr lang="en-US" dirty="0"/>
              <a:t>Often 2nd or 3rd most common in high-incidence states</a:t>
            </a:r>
          </a:p>
          <a:p>
            <a:r>
              <a:rPr lang="en-US" dirty="0"/>
              <a:t>CDC receives Lyme disease surveillance data from jurisdictions and tabulates annually to describe national trends</a:t>
            </a:r>
          </a:p>
          <a:p>
            <a:pPr lvl="1"/>
            <a:r>
              <a:rPr lang="en-US" dirty="0"/>
              <a:t>Disease-specific “extended record” contains clinical and laboratory fields in addition to core NNDSS variables</a:t>
            </a:r>
            <a:endParaRPr lang="en-US" sz="1400" dirty="0"/>
          </a:p>
          <a:p>
            <a:pPr lvl="1"/>
            <a:r>
              <a:rPr lang="en-US" dirty="0"/>
              <a:t>Content and format of extended record hasn’t been updated to match current disease and informatics standards</a:t>
            </a:r>
            <a:endParaRPr lang="en-US" sz="1000" dirty="0"/>
          </a:p>
        </p:txBody>
      </p:sp>
    </p:spTree>
    <p:extLst>
      <p:ext uri="{BB962C8B-B14F-4D97-AF65-F5344CB8AC3E}">
        <p14:creationId xmlns:p14="http://schemas.microsoft.com/office/powerpoint/2010/main" val="38109498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31" y="274639"/>
            <a:ext cx="11366339" cy="1021725"/>
          </a:xfrm>
        </p:spPr>
        <p:txBody>
          <a:bodyPr/>
          <a:lstStyle/>
          <a:p>
            <a:r>
              <a:rPr lang="en-US" dirty="0"/>
              <a:t>Recent Summary of Lyme Disease Surveillance Data</a:t>
            </a:r>
          </a:p>
        </p:txBody>
      </p:sp>
      <p:sp>
        <p:nvSpPr>
          <p:cNvPr id="3" name="Text Placeholder 2"/>
          <p:cNvSpPr>
            <a:spLocks noGrp="1"/>
          </p:cNvSpPr>
          <p:nvPr>
            <p:ph type="body" sz="quarter" idx="10"/>
          </p:nvPr>
        </p:nvSpPr>
        <p:spPr/>
        <p:txBody>
          <a:bodyPr/>
          <a:lstStyle/>
          <a:p>
            <a:r>
              <a:rPr lang="en-US" dirty="0"/>
              <a:t>208,834 confirmed &amp; 66,755 probable cases reported during 2008–2015</a:t>
            </a:r>
          </a:p>
          <a:p>
            <a:endParaRPr lang="en-US" sz="933" dirty="0"/>
          </a:p>
          <a:p>
            <a:r>
              <a:rPr lang="en-US" dirty="0"/>
              <a:t>~60% of confirmed case records contained indication of ≥1 clinical manifestation necessary for confirmed status</a:t>
            </a:r>
          </a:p>
          <a:p>
            <a:endParaRPr lang="en-US" sz="933" dirty="0"/>
          </a:p>
          <a:p>
            <a:r>
              <a:rPr lang="en-US" dirty="0"/>
              <a:t>3% of probable records contained indication of </a:t>
            </a:r>
            <a:r>
              <a:rPr lang="en-US" i="1" dirty="0"/>
              <a:t>confirmatory</a:t>
            </a:r>
            <a:r>
              <a:rPr lang="en-US" dirty="0"/>
              <a:t> clinical manifestations, suggestive of data transmission or case classification issues </a:t>
            </a:r>
          </a:p>
          <a:p>
            <a:endParaRPr lang="en-US" sz="933" dirty="0"/>
          </a:p>
          <a:p>
            <a:r>
              <a:rPr lang="en-US" dirty="0"/>
              <a:t>While transmitted successfully for some records, others contain mixtures of letters, numbers, or symbols, but most fields are empty. </a:t>
            </a:r>
          </a:p>
          <a:p>
            <a:endParaRPr lang="en-US" dirty="0"/>
          </a:p>
        </p:txBody>
      </p:sp>
    </p:spTree>
    <p:extLst>
      <p:ext uri="{BB962C8B-B14F-4D97-AF65-F5344CB8AC3E}">
        <p14:creationId xmlns:p14="http://schemas.microsoft.com/office/powerpoint/2010/main" val="39858093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851964"/>
          </a:xfrm>
        </p:spPr>
        <p:txBody>
          <a:bodyPr/>
          <a:lstStyle/>
          <a:p>
            <a:r>
              <a:rPr lang="en-US" dirty="0"/>
              <a:t>Tickborne Rickettsial Diseases (TBRD): background</a:t>
            </a:r>
          </a:p>
        </p:txBody>
      </p:sp>
      <p:sp>
        <p:nvSpPr>
          <p:cNvPr id="3" name="Text Placeholder 2"/>
          <p:cNvSpPr>
            <a:spLocks noGrp="1"/>
          </p:cNvSpPr>
          <p:nvPr>
            <p:ph type="body" sz="quarter" idx="10"/>
          </p:nvPr>
        </p:nvSpPr>
        <p:spPr>
          <a:xfrm>
            <a:off x="609600" y="1329105"/>
            <a:ext cx="10972800" cy="5106419"/>
          </a:xfrm>
        </p:spPr>
        <p:txBody>
          <a:bodyPr/>
          <a:lstStyle/>
          <a:p>
            <a:r>
              <a:rPr lang="en-US" dirty="0"/>
              <a:t>Rocky Mountain spotted fever (RMSF) has been nationally notifiable since the 1920s. In 2010, the category was expanded to Spotted Fever Rickettsiosis (SFR) and captures cases caused by all spotted fever group </a:t>
            </a:r>
            <a:r>
              <a:rPr lang="en-US" i="1" dirty="0"/>
              <a:t>Rickettsiae.</a:t>
            </a:r>
          </a:p>
          <a:p>
            <a:r>
              <a:rPr lang="en-US" dirty="0"/>
              <a:t>Ehrlichiosis became nationally notifiable in 1999. In 2008, the ehrlichiosis case definition split into four categories:</a:t>
            </a:r>
          </a:p>
          <a:p>
            <a:pPr lvl="1"/>
            <a:r>
              <a:rPr lang="en-US" i="1" dirty="0"/>
              <a:t>Ehrlichia chaffeensis </a:t>
            </a:r>
            <a:r>
              <a:rPr lang="en-US" dirty="0"/>
              <a:t>infection</a:t>
            </a:r>
          </a:p>
          <a:p>
            <a:pPr lvl="1"/>
            <a:r>
              <a:rPr lang="en-US" i="1" dirty="0"/>
              <a:t>Ehrlichia ewingii </a:t>
            </a:r>
            <a:r>
              <a:rPr lang="en-US" dirty="0"/>
              <a:t>infection</a:t>
            </a:r>
          </a:p>
          <a:p>
            <a:pPr lvl="1"/>
            <a:r>
              <a:rPr lang="en-US" i="1" dirty="0"/>
              <a:t>Anaplasma phagocytophilum </a:t>
            </a:r>
            <a:r>
              <a:rPr lang="en-US" dirty="0"/>
              <a:t>infection</a:t>
            </a:r>
          </a:p>
          <a:p>
            <a:pPr lvl="1"/>
            <a:r>
              <a:rPr lang="en-US" dirty="0"/>
              <a:t>Undetermined ehrlichiosis/anaplasmosis </a:t>
            </a:r>
          </a:p>
        </p:txBody>
      </p:sp>
    </p:spTree>
    <p:extLst>
      <p:ext uri="{BB962C8B-B14F-4D97-AF65-F5344CB8AC3E}">
        <p14:creationId xmlns:p14="http://schemas.microsoft.com/office/powerpoint/2010/main" val="427304844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74" y="237366"/>
            <a:ext cx="10751620" cy="884729"/>
          </a:xfrm>
          <a:noFill/>
        </p:spPr>
        <p:txBody>
          <a:bodyPr/>
          <a:lstStyle/>
          <a:p>
            <a:r>
              <a:rPr lang="en-US" dirty="0"/>
              <a:t>TBRD Surveillance Data</a:t>
            </a:r>
          </a:p>
        </p:txBody>
      </p:sp>
      <p:sp>
        <p:nvSpPr>
          <p:cNvPr id="3" name="Content Placeholder 2"/>
          <p:cNvSpPr>
            <a:spLocks noGrp="1"/>
          </p:cNvSpPr>
          <p:nvPr>
            <p:ph idx="1"/>
          </p:nvPr>
        </p:nvSpPr>
        <p:spPr>
          <a:xfrm>
            <a:off x="431574" y="1255574"/>
            <a:ext cx="6084369" cy="4969897"/>
          </a:xfrm>
        </p:spPr>
        <p:txBody>
          <a:bodyPr/>
          <a:lstStyle/>
          <a:p>
            <a:pPr>
              <a:buClr>
                <a:srgbClr val="0088B7"/>
              </a:buClr>
            </a:pPr>
            <a:r>
              <a:rPr lang="en-US" sz="2400" b="0" dirty="0">
                <a:solidFill>
                  <a:srgbClr val="00213D"/>
                </a:solidFill>
              </a:rPr>
              <a:t>National Notifiable Diseases Surveillance System (NNDSS)</a:t>
            </a:r>
          </a:p>
          <a:p>
            <a:pPr lvl="1">
              <a:buClr>
                <a:srgbClr val="0088B7"/>
              </a:buClr>
            </a:pPr>
            <a:r>
              <a:rPr lang="en-US" sz="2133" dirty="0">
                <a:solidFill>
                  <a:srgbClr val="00213D"/>
                </a:solidFill>
              </a:rPr>
              <a:t>Only basic demographic data are currently received</a:t>
            </a:r>
          </a:p>
          <a:p>
            <a:pPr>
              <a:buClr>
                <a:srgbClr val="0088B7"/>
              </a:buClr>
            </a:pPr>
            <a:r>
              <a:rPr lang="en-US" sz="2400" b="0" dirty="0">
                <a:solidFill>
                  <a:srgbClr val="00213D"/>
                </a:solidFill>
              </a:rPr>
              <a:t>Supplemental data are currently collected by jurisdictions using the one-page TBRD case report form (CRF)</a:t>
            </a:r>
          </a:p>
          <a:p>
            <a:pPr lvl="1">
              <a:buClr>
                <a:srgbClr val="0088B7"/>
              </a:buClr>
            </a:pPr>
            <a:r>
              <a:rPr lang="en-US" sz="2133" dirty="0">
                <a:solidFill>
                  <a:srgbClr val="00213D"/>
                </a:solidFill>
              </a:rPr>
              <a:t>Clinical, laboratory, and case outcome data</a:t>
            </a:r>
          </a:p>
          <a:p>
            <a:pPr>
              <a:buClr>
                <a:srgbClr val="0088B7"/>
              </a:buClr>
            </a:pPr>
            <a:r>
              <a:rPr lang="en-US" sz="2400" b="0" dirty="0">
                <a:solidFill>
                  <a:srgbClr val="00213D"/>
                </a:solidFill>
              </a:rPr>
              <a:t>Data used to report national trends and influence public health policy and provider practices</a:t>
            </a:r>
          </a:p>
          <a:p>
            <a:pPr>
              <a:buClr>
                <a:srgbClr val="0088B7"/>
              </a:buClr>
            </a:pPr>
            <a:endParaRPr lang="en-US" sz="2133" b="0" dirty="0"/>
          </a:p>
        </p:txBody>
      </p:sp>
      <p:pic>
        <p:nvPicPr>
          <p:cNvPr id="5" name="Picture 4" descr="A copy or screenshot of the Tickborne Rickettsial Disease Case Form for demonstration purpo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482" y="0"/>
            <a:ext cx="5294519" cy="662063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233155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Chart of the Rickettsial Disease Trends from the year of 2000 through 2017. The chart covers case counts of  Spotted Fever Rickettsiosis, Ehrlichia ewingii ehrlichoisis, Anaplasmosis,  Undetermined ehrlichiosis or anaaplasmosis, and Ehrlichia chaffeensis ehrlichiosis">
            <a:extLst>
              <a:ext uri="{FF2B5EF4-FFF2-40B4-BE49-F238E27FC236}">
                <a16:creationId xmlns:a16="http://schemas.microsoft.com/office/drawing/2014/main" id="{3D92980E-0D05-449F-AD58-4F10D9A3431C}"/>
              </a:ext>
            </a:extLst>
          </p:cNvPr>
          <p:cNvGraphicFramePr>
            <a:graphicFrameLocks/>
          </p:cNvGraphicFramePr>
          <p:nvPr>
            <p:extLst>
              <p:ext uri="{D42A27DB-BD31-4B8C-83A1-F6EECF244321}">
                <p14:modId xmlns:p14="http://schemas.microsoft.com/office/powerpoint/2010/main" val="3558852073"/>
              </p:ext>
            </p:extLst>
          </p:nvPr>
        </p:nvGraphicFramePr>
        <p:xfrm>
          <a:off x="575733" y="1103085"/>
          <a:ext cx="11040533" cy="526247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E3BA4D8E-7543-460E-8888-9D5780E78D90}"/>
              </a:ext>
            </a:extLst>
          </p:cNvPr>
          <p:cNvSpPr>
            <a:spLocks noGrp="1"/>
          </p:cNvSpPr>
          <p:nvPr>
            <p:ph type="title"/>
          </p:nvPr>
        </p:nvSpPr>
        <p:spPr>
          <a:xfrm>
            <a:off x="643467" y="0"/>
            <a:ext cx="10972800" cy="1143000"/>
          </a:xfrm>
        </p:spPr>
        <p:txBody>
          <a:bodyPr/>
          <a:lstStyle/>
          <a:p>
            <a:r>
              <a:rPr lang="en-US" dirty="0">
                <a:solidFill>
                  <a:srgbClr val="E25423"/>
                </a:solidFill>
              </a:rPr>
              <a:t>Rickettsial disease trends (2000–2017)</a:t>
            </a:r>
          </a:p>
        </p:txBody>
      </p:sp>
      <p:sp>
        <p:nvSpPr>
          <p:cNvPr id="6" name="TextBox 5">
            <a:extLst>
              <a:ext uri="{FF2B5EF4-FFF2-40B4-BE49-F238E27FC236}">
                <a16:creationId xmlns:a16="http://schemas.microsoft.com/office/drawing/2014/main" id="{B9AEB414-E356-4AC7-955A-95FB2DF2FB79}"/>
              </a:ext>
            </a:extLst>
          </p:cNvPr>
          <p:cNvSpPr txBox="1"/>
          <p:nvPr/>
        </p:nvSpPr>
        <p:spPr>
          <a:xfrm>
            <a:off x="5306424" y="6365557"/>
            <a:ext cx="68228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NNDSS data: </a:t>
            </a:r>
            <a:r>
              <a:rPr kumimoji="0" lang="en-US"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hlinkClick r:id="rId4"/>
              </a:rPr>
              <a:t>https://www.cdc.gov/nndss/data-statistics/infectious-tables/index.html</a:t>
            </a:r>
            <a:r>
              <a:rPr kumimoji="0" lang="en-US" sz="1400" b="0" i="0" u="none" strike="noStrike" kern="1200" cap="none" spc="0" normalizeH="0" baseline="0" noProof="0" dirty="0">
                <a:ln>
                  <a:noFill/>
                </a:ln>
                <a:solidFill>
                  <a:srgbClr val="5A5A5A"/>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238554907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MMG Overview</a:t>
            </a:r>
          </a:p>
        </p:txBody>
      </p:sp>
    </p:spTree>
    <p:extLst>
      <p:ext uri="{BB962C8B-B14F-4D97-AF65-F5344CB8AC3E}">
        <p14:creationId xmlns:p14="http://schemas.microsoft.com/office/powerpoint/2010/main" val="22268729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4020"/>
            <a:ext cx="10972800" cy="880393"/>
          </a:xfrm>
        </p:spPr>
        <p:txBody>
          <a:bodyPr>
            <a:normAutofit fontScale="90000"/>
          </a:bodyPr>
          <a:lstStyle/>
          <a:p>
            <a:r>
              <a:rPr lang="en-US" dirty="0"/>
              <a:t>Why Implement the Lyme and Tickborne Rickettsial Diseases MMG?</a:t>
            </a:r>
          </a:p>
        </p:txBody>
      </p:sp>
      <p:sp>
        <p:nvSpPr>
          <p:cNvPr id="3" name="Content Placeholder 2"/>
          <p:cNvSpPr>
            <a:spLocks noGrp="1"/>
          </p:cNvSpPr>
          <p:nvPr>
            <p:ph idx="1"/>
          </p:nvPr>
        </p:nvSpPr>
        <p:spPr>
          <a:xfrm>
            <a:off x="609601" y="1384413"/>
            <a:ext cx="11140036" cy="5008436"/>
          </a:xfrm>
        </p:spPr>
        <p:txBody>
          <a:bodyPr/>
          <a:lstStyle/>
          <a:p>
            <a:pPr>
              <a:buClr>
                <a:srgbClr val="0088B7"/>
              </a:buClr>
            </a:pPr>
            <a:r>
              <a:rPr lang="en-US" sz="2667" b="0" dirty="0">
                <a:solidFill>
                  <a:srgbClr val="00213D"/>
                </a:solidFill>
              </a:rPr>
              <a:t>Will make complete data available to CDC programs much sooner to help identify increases in frequency and geographic expansion of diseases</a:t>
            </a:r>
          </a:p>
          <a:p>
            <a:pPr>
              <a:buClr>
                <a:srgbClr val="0088B7"/>
              </a:buClr>
            </a:pPr>
            <a:r>
              <a:rPr lang="en-US" sz="2667" b="0" dirty="0">
                <a:solidFill>
                  <a:srgbClr val="00213D"/>
                </a:solidFill>
              </a:rPr>
              <a:t>Extensive time and resources are devoted to capturing clinical details and laboratory test information; yet, limitations in data transmission hinder ability to use data to influence public health policy and recommendations at CDC </a:t>
            </a:r>
          </a:p>
          <a:p>
            <a:pPr>
              <a:buClr>
                <a:srgbClr val="0088B7"/>
              </a:buClr>
            </a:pPr>
            <a:r>
              <a:rPr lang="en-US" sz="2667" b="0" dirty="0">
                <a:solidFill>
                  <a:srgbClr val="00213D"/>
                </a:solidFill>
              </a:rPr>
              <a:t>Opportunity to improve data transmission and consolidate data streams to reduce burden on jurisdictions in reporting cases</a:t>
            </a:r>
          </a:p>
          <a:p>
            <a:pPr>
              <a:buClr>
                <a:srgbClr val="0088B7"/>
              </a:buClr>
            </a:pPr>
            <a:r>
              <a:rPr lang="en-US" sz="2667" b="0" dirty="0">
                <a:solidFill>
                  <a:srgbClr val="00213D"/>
                </a:solidFill>
              </a:rPr>
              <a:t>MMGs allow jurisdictions to map variables that CDC can receive and compile electronically</a:t>
            </a:r>
          </a:p>
          <a:p>
            <a:pPr>
              <a:buClr>
                <a:srgbClr val="0088B7"/>
              </a:buClr>
            </a:pPr>
            <a:r>
              <a:rPr lang="en-US" sz="2667" b="0" dirty="0">
                <a:solidFill>
                  <a:srgbClr val="00213D"/>
                </a:solidFill>
              </a:rPr>
              <a:t>Lead to the retirement of the Lyme disease extended record and TBRD paper case report form</a:t>
            </a:r>
          </a:p>
          <a:p>
            <a:pPr lvl="1">
              <a:buClr>
                <a:srgbClr val="9A4E9E"/>
              </a:buClr>
            </a:pPr>
            <a:endParaRPr lang="en-US" sz="2400" dirty="0"/>
          </a:p>
        </p:txBody>
      </p:sp>
    </p:spTree>
    <p:extLst>
      <p:ext uri="{BB962C8B-B14F-4D97-AF65-F5344CB8AC3E}">
        <p14:creationId xmlns:p14="http://schemas.microsoft.com/office/powerpoint/2010/main" val="5318229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26849"/>
            <a:ext cx="10932316" cy="841572"/>
          </a:xfrm>
        </p:spPr>
        <p:txBody>
          <a:bodyPr/>
          <a:lstStyle/>
          <a:p>
            <a:r>
              <a:rPr lang="en-US" dirty="0"/>
              <a:t>MMG Overview</a:t>
            </a:r>
          </a:p>
        </p:txBody>
      </p:sp>
      <p:sp>
        <p:nvSpPr>
          <p:cNvPr id="3" name="Content Placeholder 2"/>
          <p:cNvSpPr>
            <a:spLocks noGrp="1"/>
          </p:cNvSpPr>
          <p:nvPr>
            <p:ph idx="1"/>
          </p:nvPr>
        </p:nvSpPr>
        <p:spPr>
          <a:xfrm>
            <a:off x="609599" y="1383252"/>
            <a:ext cx="11366612" cy="4410160"/>
          </a:xfrm>
        </p:spPr>
        <p:txBody>
          <a:bodyPr/>
          <a:lstStyle/>
          <a:p>
            <a:pPr>
              <a:buClr>
                <a:srgbClr val="0088B7"/>
              </a:buClr>
            </a:pPr>
            <a:r>
              <a:rPr lang="en-US" sz="2400" b="0" dirty="0">
                <a:solidFill>
                  <a:srgbClr val="00213D"/>
                </a:solidFill>
              </a:rPr>
              <a:t>Updates the current message being used to facilitate Lyme disease data transmission </a:t>
            </a:r>
          </a:p>
          <a:p>
            <a:pPr>
              <a:buClr>
                <a:srgbClr val="0088B7"/>
              </a:buClr>
            </a:pPr>
            <a:r>
              <a:rPr lang="en-US" sz="2400" b="0" dirty="0">
                <a:solidFill>
                  <a:srgbClr val="00213D"/>
                </a:solidFill>
              </a:rPr>
              <a:t>Allows for TBRD-specific data elements to be transmitted electronically to CDC for the first time</a:t>
            </a:r>
          </a:p>
          <a:p>
            <a:pPr>
              <a:buClr>
                <a:srgbClr val="0088B7"/>
              </a:buClr>
            </a:pPr>
            <a:r>
              <a:rPr lang="en-US" sz="2400" b="0" dirty="0">
                <a:solidFill>
                  <a:srgbClr val="00213D"/>
                </a:solidFill>
              </a:rPr>
              <a:t>Allows data elements to be sent using HL7 messaging</a:t>
            </a:r>
            <a:endParaRPr lang="en-US" sz="2400" dirty="0"/>
          </a:p>
          <a:p>
            <a:pPr lvl="1">
              <a:buClr>
                <a:srgbClr val="9A4E9E"/>
              </a:buClr>
            </a:pPr>
            <a:endParaRPr lang="en-US" dirty="0"/>
          </a:p>
        </p:txBody>
      </p:sp>
      <p:grpSp>
        <p:nvGrpSpPr>
          <p:cNvPr id="14" name="Group 13" descr="Graphics stating Gen V2 Data Elements plus Lyme Disease Data Elements equals a Lyme HL7 Message "/>
          <p:cNvGrpSpPr/>
          <p:nvPr/>
        </p:nvGrpSpPr>
        <p:grpSpPr>
          <a:xfrm>
            <a:off x="1124198" y="3648901"/>
            <a:ext cx="10172159" cy="1080274"/>
            <a:chOff x="1192436" y="2691248"/>
            <a:chExt cx="7494364" cy="1157003"/>
          </a:xfrm>
        </p:grpSpPr>
        <p:sp>
          <p:nvSpPr>
            <p:cNvPr id="6" name="Chevron 5"/>
            <p:cNvSpPr/>
            <p:nvPr/>
          </p:nvSpPr>
          <p:spPr>
            <a:xfrm>
              <a:off x="1192436" y="2691249"/>
              <a:ext cx="2181943" cy="1157002"/>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Gen V2 Data Elements</a:t>
              </a:r>
            </a:p>
          </p:txBody>
        </p:sp>
        <p:sp>
          <p:nvSpPr>
            <p:cNvPr id="8" name="TextBox 7"/>
            <p:cNvSpPr txBox="1"/>
            <p:nvPr/>
          </p:nvSpPr>
          <p:spPr>
            <a:xfrm>
              <a:off x="7536046" y="2900419"/>
              <a:ext cx="1150754" cy="890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Lyme HL7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message</a:t>
              </a:r>
            </a:p>
          </p:txBody>
        </p:sp>
        <p:sp>
          <p:nvSpPr>
            <p:cNvPr id="9" name="Chevron 8"/>
            <p:cNvSpPr/>
            <p:nvPr/>
          </p:nvSpPr>
          <p:spPr>
            <a:xfrm>
              <a:off x="3839630" y="2691248"/>
              <a:ext cx="2569263" cy="1157002"/>
            </a:xfrm>
            <a:prstGeom prst="chevron">
              <a:avLst/>
            </a:pr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Lyme Disease Data Elements</a:t>
              </a:r>
            </a:p>
          </p:txBody>
        </p:sp>
        <p:sp>
          <p:nvSpPr>
            <p:cNvPr id="12" name="Plus 11"/>
            <p:cNvSpPr/>
            <p:nvPr/>
          </p:nvSpPr>
          <p:spPr>
            <a:xfrm>
              <a:off x="3393938" y="2903859"/>
              <a:ext cx="738722" cy="784927"/>
            </a:xfrm>
            <a:prstGeom prst="mathPlus">
              <a:avLst/>
            </a:prstGeom>
            <a:solidFill>
              <a:schemeClr val="accent6">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Equal 12"/>
            <p:cNvSpPr/>
            <p:nvPr/>
          </p:nvSpPr>
          <p:spPr>
            <a:xfrm>
              <a:off x="6538364" y="2839122"/>
              <a:ext cx="914400" cy="914400"/>
            </a:xfrm>
            <a:prstGeom prst="mathEqua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descr="Graphics stating Gen V2 Data Elements plus Tickborne Rickettsial Disease Data Elements equals an TBRD HL7 Message "/>
          <p:cNvGrpSpPr/>
          <p:nvPr/>
        </p:nvGrpSpPr>
        <p:grpSpPr>
          <a:xfrm>
            <a:off x="1124198" y="4957531"/>
            <a:ext cx="10156318" cy="1063497"/>
            <a:chOff x="1192436" y="2691249"/>
            <a:chExt cx="7494364" cy="1157002"/>
          </a:xfrm>
        </p:grpSpPr>
        <p:sp>
          <p:nvSpPr>
            <p:cNvPr id="11" name="Chevron 10"/>
            <p:cNvSpPr/>
            <p:nvPr/>
          </p:nvSpPr>
          <p:spPr>
            <a:xfrm>
              <a:off x="1192436" y="2691249"/>
              <a:ext cx="2181943" cy="1157002"/>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Gen V2 Data Elements</a:t>
              </a:r>
            </a:p>
          </p:txBody>
        </p:sp>
        <p:sp>
          <p:nvSpPr>
            <p:cNvPr id="15" name="TextBox 14"/>
            <p:cNvSpPr txBox="1"/>
            <p:nvPr/>
          </p:nvSpPr>
          <p:spPr>
            <a:xfrm>
              <a:off x="7536046" y="2900419"/>
              <a:ext cx="1150754" cy="9040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TBRD HL7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message</a:t>
              </a:r>
            </a:p>
          </p:txBody>
        </p:sp>
        <p:sp>
          <p:nvSpPr>
            <p:cNvPr id="16" name="Chevron 15"/>
            <p:cNvSpPr/>
            <p:nvPr/>
          </p:nvSpPr>
          <p:spPr>
            <a:xfrm>
              <a:off x="3839630" y="2691249"/>
              <a:ext cx="2569263" cy="1157002"/>
            </a:xfrm>
            <a:prstGeom prst="chevron">
              <a:avLst/>
            </a:pr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Tickborne Rickettsial Diseases Data Elements</a:t>
              </a:r>
            </a:p>
          </p:txBody>
        </p:sp>
        <p:sp>
          <p:nvSpPr>
            <p:cNvPr id="17" name="Plus 16"/>
            <p:cNvSpPr/>
            <p:nvPr/>
          </p:nvSpPr>
          <p:spPr>
            <a:xfrm>
              <a:off x="3393938" y="2903859"/>
              <a:ext cx="738722" cy="784927"/>
            </a:xfrm>
            <a:prstGeom prst="mathPlus">
              <a:avLst/>
            </a:prstGeom>
            <a:solidFill>
              <a:schemeClr val="accent6">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Equal 17"/>
            <p:cNvSpPr/>
            <p:nvPr/>
          </p:nvSpPr>
          <p:spPr>
            <a:xfrm>
              <a:off x="6538364" y="2839122"/>
              <a:ext cx="914400" cy="914400"/>
            </a:xfrm>
            <a:prstGeom prst="mathEqua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719672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360" y="667606"/>
            <a:ext cx="10530437" cy="880393"/>
          </a:xfrm>
        </p:spPr>
        <p:txBody>
          <a:bodyPr>
            <a:normAutofit fontScale="90000"/>
          </a:bodyPr>
          <a:lstStyle/>
          <a:p>
            <a:r>
              <a:rPr lang="en-US" dirty="0"/>
              <a:t>MMG Overview: Lyme Disease Data Elements Layout</a:t>
            </a:r>
          </a:p>
        </p:txBody>
      </p:sp>
      <p:sp>
        <p:nvSpPr>
          <p:cNvPr id="5" name="Content Placeholder 2"/>
          <p:cNvSpPr>
            <a:spLocks noGrp="1"/>
          </p:cNvSpPr>
          <p:nvPr>
            <p:ph idx="1"/>
          </p:nvPr>
        </p:nvSpPr>
        <p:spPr>
          <a:xfrm>
            <a:off x="609601" y="1904371"/>
            <a:ext cx="11366612" cy="4466637"/>
          </a:xfrm>
        </p:spPr>
        <p:txBody>
          <a:bodyPr/>
          <a:lstStyle/>
          <a:p>
            <a:pPr>
              <a:buClr>
                <a:srgbClr val="0088B7"/>
              </a:buClr>
            </a:pPr>
            <a:r>
              <a:rPr lang="en-US" b="0" dirty="0">
                <a:solidFill>
                  <a:srgbClr val="00213D"/>
                </a:solidFill>
                <a:cs typeface="Calibri" panose="020F0502020204030204" pitchFamily="34" charset="0"/>
              </a:rPr>
              <a:t>Lyme data elements tab includes 4 repeating groups </a:t>
            </a:r>
          </a:p>
          <a:p>
            <a:pPr lvl="1">
              <a:buClr>
                <a:srgbClr val="0088B7"/>
              </a:buClr>
            </a:pPr>
            <a:r>
              <a:rPr lang="en-US" dirty="0">
                <a:solidFill>
                  <a:srgbClr val="00213D"/>
                </a:solidFill>
                <a:cs typeface="Calibri" panose="020F0502020204030204" pitchFamily="34" charset="0"/>
              </a:rPr>
              <a:t>Clinical Manifestations </a:t>
            </a:r>
          </a:p>
          <a:p>
            <a:pPr lvl="1">
              <a:buClr>
                <a:srgbClr val="0088B7"/>
              </a:buClr>
            </a:pPr>
            <a:r>
              <a:rPr lang="en-US" b="0" dirty="0">
                <a:solidFill>
                  <a:srgbClr val="00213D"/>
                </a:solidFill>
                <a:cs typeface="Calibri" panose="020F0502020204030204" pitchFamily="34" charset="0"/>
              </a:rPr>
              <a:t>Antibiotics/Treatment </a:t>
            </a:r>
          </a:p>
          <a:p>
            <a:pPr lvl="1">
              <a:buClr>
                <a:srgbClr val="0088B7"/>
              </a:buClr>
            </a:pPr>
            <a:r>
              <a:rPr lang="en-US" b="0" dirty="0">
                <a:solidFill>
                  <a:srgbClr val="00213D"/>
                </a:solidFill>
                <a:cs typeface="Calibri" panose="020F0502020204030204" pitchFamily="34" charset="0"/>
              </a:rPr>
              <a:t>Occupation and Industry </a:t>
            </a:r>
          </a:p>
          <a:p>
            <a:pPr lvl="1">
              <a:buClr>
                <a:srgbClr val="0088B7"/>
              </a:buClr>
            </a:pPr>
            <a:r>
              <a:rPr lang="en-US" dirty="0">
                <a:solidFill>
                  <a:srgbClr val="00213D"/>
                </a:solidFill>
                <a:cs typeface="Calibri" panose="020F0502020204030204" pitchFamily="34" charset="0"/>
              </a:rPr>
              <a:t>Epidemiology Laboratory</a:t>
            </a:r>
          </a:p>
          <a:p>
            <a:pPr>
              <a:buClr>
                <a:srgbClr val="0088B7"/>
              </a:buClr>
            </a:pPr>
            <a:r>
              <a:rPr lang="en-US" b="0" dirty="0">
                <a:solidFill>
                  <a:srgbClr val="00213D"/>
                </a:solidFill>
                <a:cs typeface="Calibri" panose="020F0502020204030204" pitchFamily="34" charset="0"/>
              </a:rPr>
              <a:t>Value sets for most data elements</a:t>
            </a:r>
          </a:p>
        </p:txBody>
      </p:sp>
    </p:spTree>
    <p:extLst>
      <p:ext uri="{BB962C8B-B14F-4D97-AF65-F5344CB8AC3E}">
        <p14:creationId xmlns:p14="http://schemas.microsoft.com/office/powerpoint/2010/main" val="16852345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Imholte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lvl="0">
              <a:defRPr/>
            </a:pPr>
            <a:r>
              <a:rPr lang="en-US" sz="2400" b="1" dirty="0">
                <a:solidFill>
                  <a:srgbClr val="005DAB"/>
                </a:solidFill>
                <a:latin typeface="Calibri" pitchFamily="34" charset="0"/>
                <a:ea typeface="+mj-ea"/>
                <a:cs typeface="+mj-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a:defRPr/>
            </a:pPr>
            <a:r>
              <a:rPr lang="en-US" sz="2400" b="1" noProof="0" dirty="0">
                <a:solidFill>
                  <a:srgbClr val="005DAB"/>
                </a:solidFill>
                <a:latin typeface="Calibri" pitchFamily="34" charset="0"/>
              </a:rPr>
              <a:t>Lead, State Implementation and Technical Assistance</a:t>
            </a:r>
            <a:endParaRPr lang="en-US" sz="2400" b="1" dirty="0">
              <a:solidFill>
                <a:srgbClr val="0096D6"/>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2" y="2868989"/>
            <a:ext cx="7196944" cy="1155779"/>
          </a:xfrm>
        </p:spPr>
        <p:txBody>
          <a:bodyPr/>
          <a:lstStyle/>
          <a:p>
            <a:pPr lvl="0" algn="ctr">
              <a:defRPr/>
            </a:pPr>
            <a:r>
              <a:rPr lang="en-US" dirty="0">
                <a:solidFill>
                  <a:srgbClr val="005DAB"/>
                </a:solidFill>
              </a:rPr>
              <a:t>NMI Updates and Timeline</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fld id="{AB959DF3-29B4-43EE-BEB6-42765D7D00A5}" type="slidenum">
              <a:rPr lang="en-US" smtClean="0">
                <a:solidFill>
                  <a:srgbClr val="FFFFFF"/>
                </a:solidFill>
              </a:rPr>
              <a:pPr/>
              <a:t>3</a:t>
            </a:fld>
            <a:endParaRPr lang="en-US" dirty="0">
              <a:solidFill>
                <a:srgbClr val="FFFFFF"/>
              </a:solidFill>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07CA-0984-4EDC-A15F-D7F9E81F5475}"/>
              </a:ext>
            </a:extLst>
          </p:cNvPr>
          <p:cNvSpPr>
            <a:spLocks noGrp="1"/>
          </p:cNvSpPr>
          <p:nvPr>
            <p:ph type="title"/>
          </p:nvPr>
        </p:nvSpPr>
        <p:spPr/>
        <p:txBody>
          <a:bodyPr>
            <a:normAutofit/>
          </a:bodyPr>
          <a:lstStyle/>
          <a:p>
            <a:pPr>
              <a:lnSpc>
                <a:spcPts val="4000"/>
              </a:lnSpc>
            </a:pPr>
            <a:r>
              <a:rPr lang="en-US" sz="3400" b="1" dirty="0">
                <a:solidFill>
                  <a:srgbClr val="005DAB"/>
                </a:solidFill>
                <a:latin typeface="Calibri" pitchFamily="34" charset="0"/>
              </a:rPr>
              <a:t>Guidance for Lyme disease Clinical Manifestations Repeating Group</a:t>
            </a:r>
          </a:p>
        </p:txBody>
      </p:sp>
      <p:sp>
        <p:nvSpPr>
          <p:cNvPr id="5" name="Content Placeholder 4">
            <a:extLst>
              <a:ext uri="{FF2B5EF4-FFF2-40B4-BE49-F238E27FC236}">
                <a16:creationId xmlns:a16="http://schemas.microsoft.com/office/drawing/2014/main" id="{8650DB99-E729-448D-8227-B3063FA933AD}"/>
              </a:ext>
            </a:extLst>
          </p:cNvPr>
          <p:cNvSpPr>
            <a:spLocks noGrp="1"/>
          </p:cNvSpPr>
          <p:nvPr>
            <p:ph sz="half" idx="2"/>
          </p:nvPr>
        </p:nvSpPr>
        <p:spPr/>
        <p:txBody>
          <a:bodyPr>
            <a:normAutofit fontScale="92500" lnSpcReduction="20000"/>
          </a:bodyPr>
          <a:lstStyle/>
          <a:p>
            <a:r>
              <a:rPr lang="en-US" dirty="0"/>
              <a:t>Atrioventricular block</a:t>
            </a:r>
          </a:p>
          <a:p>
            <a:r>
              <a:rPr lang="en-US" dirty="0"/>
              <a:t>Bell’s Palsy</a:t>
            </a:r>
          </a:p>
          <a:p>
            <a:r>
              <a:rPr lang="en-US" dirty="0"/>
              <a:t>Other cranial neuritis</a:t>
            </a:r>
          </a:p>
          <a:p>
            <a:r>
              <a:rPr lang="en-US" dirty="0"/>
              <a:t>Encephalitis</a:t>
            </a:r>
          </a:p>
          <a:p>
            <a:r>
              <a:rPr lang="en-US" dirty="0"/>
              <a:t>Encephalomyelitis</a:t>
            </a:r>
          </a:p>
          <a:p>
            <a:r>
              <a:rPr lang="en-US" dirty="0"/>
              <a:t>Erythema migrans</a:t>
            </a:r>
          </a:p>
          <a:p>
            <a:r>
              <a:rPr lang="en-US" dirty="0"/>
              <a:t>Arthritis</a:t>
            </a:r>
          </a:p>
          <a:p>
            <a:r>
              <a:rPr lang="en-US" dirty="0"/>
              <a:t>Lymphocytic meningitis</a:t>
            </a:r>
          </a:p>
          <a:p>
            <a:r>
              <a:rPr lang="en-US" dirty="0"/>
              <a:t>Radiculoneuropathy</a:t>
            </a:r>
          </a:p>
          <a:p>
            <a:endParaRPr lang="en-US" dirty="0"/>
          </a:p>
        </p:txBody>
      </p:sp>
      <p:sp>
        <p:nvSpPr>
          <p:cNvPr id="6" name="Text Placeholder 5">
            <a:extLst>
              <a:ext uri="{FF2B5EF4-FFF2-40B4-BE49-F238E27FC236}">
                <a16:creationId xmlns:a16="http://schemas.microsoft.com/office/drawing/2014/main" id="{8F660D20-7BB9-4B37-8FE3-F9F12901BA4D}"/>
              </a:ext>
            </a:extLst>
          </p:cNvPr>
          <p:cNvSpPr>
            <a:spLocks noGrp="1"/>
          </p:cNvSpPr>
          <p:nvPr>
            <p:ph type="body" sz="quarter" idx="3"/>
          </p:nvPr>
        </p:nvSpPr>
        <p:spPr>
          <a:xfrm>
            <a:off x="6172200" y="1681163"/>
            <a:ext cx="5180012" cy="823912"/>
          </a:xfrm>
        </p:spPr>
        <p:txBody>
          <a:bodyPr>
            <a:normAutofit fontScale="92500"/>
          </a:bodyPr>
          <a:lstStyle/>
          <a:p>
            <a:r>
              <a:rPr lang="en-US" dirty="0"/>
              <a:t>Complete a repeating group response for each clinical manifestation in the value set</a:t>
            </a:r>
          </a:p>
        </p:txBody>
      </p:sp>
      <p:sp>
        <p:nvSpPr>
          <p:cNvPr id="7" name="Content Placeholder 6">
            <a:extLst>
              <a:ext uri="{FF2B5EF4-FFF2-40B4-BE49-F238E27FC236}">
                <a16:creationId xmlns:a16="http://schemas.microsoft.com/office/drawing/2014/main" id="{D3E00A76-D389-4E6F-A53F-3C67F1700151}"/>
              </a:ext>
            </a:extLst>
          </p:cNvPr>
          <p:cNvSpPr>
            <a:spLocks noGrp="1"/>
          </p:cNvSpPr>
          <p:nvPr>
            <p:ph sz="quarter" idx="4"/>
          </p:nvPr>
        </p:nvSpPr>
        <p:spPr/>
        <p:txBody>
          <a:bodyPr>
            <a:normAutofit/>
          </a:bodyPr>
          <a:lstStyle/>
          <a:p>
            <a:pPr marL="0" indent="0">
              <a:buNone/>
            </a:pPr>
            <a:endParaRPr lang="en-US" dirty="0"/>
          </a:p>
        </p:txBody>
      </p:sp>
      <p:graphicFrame>
        <p:nvGraphicFramePr>
          <p:cNvPr id="4" name="Object 3" descr="Screenshot of a spreadsheet reflecting the start of Clinical Manifestations Repeating Group and the end of the Clinical Manifestations for Clinical Manifestations and the Clinical Manifestation Indicator.  ">
            <a:extLst>
              <a:ext uri="{FF2B5EF4-FFF2-40B4-BE49-F238E27FC236}">
                <a16:creationId xmlns:a16="http://schemas.microsoft.com/office/drawing/2014/main" id="{D15FC395-1709-4C06-92BE-C96AEB5548F5}"/>
              </a:ext>
            </a:extLst>
          </p:cNvPr>
          <p:cNvGraphicFramePr>
            <a:graphicFrameLocks noChangeAspect="1"/>
          </p:cNvGraphicFramePr>
          <p:nvPr>
            <p:extLst>
              <p:ext uri="{D42A27DB-BD31-4B8C-83A1-F6EECF244321}">
                <p14:modId xmlns:p14="http://schemas.microsoft.com/office/powerpoint/2010/main" val="1725143594"/>
              </p:ext>
            </p:extLst>
          </p:nvPr>
        </p:nvGraphicFramePr>
        <p:xfrm>
          <a:off x="6172200" y="2555555"/>
          <a:ext cx="2357650" cy="1791814"/>
        </p:xfrm>
        <a:graphic>
          <a:graphicData uri="http://schemas.openxmlformats.org/presentationml/2006/ole">
            <mc:AlternateContent xmlns:mc="http://schemas.openxmlformats.org/markup-compatibility/2006">
              <mc:Choice xmlns:v="urn:schemas-microsoft-com:vml" Requires="v">
                <p:oleObj spid="_x0000_s2152" name="Worksheet" r:id="rId3" imgW="2857500" imgH="2171700" progId="Excel.Sheet.12">
                  <p:embed/>
                </p:oleObj>
              </mc:Choice>
              <mc:Fallback>
                <p:oleObj name="Worksheet" r:id="rId3" imgW="2857500" imgH="2171700" progId="Excel.Sheet.12">
                  <p:embed/>
                  <p:pic>
                    <p:nvPicPr>
                      <p:cNvPr id="4" name="Object 3">
                        <a:extLst>
                          <a:ext uri="{FF2B5EF4-FFF2-40B4-BE49-F238E27FC236}">
                            <a16:creationId xmlns:a16="http://schemas.microsoft.com/office/drawing/2014/main" id="{D15FC395-1709-4C06-92BE-C96AEB5548F5}"/>
                          </a:ext>
                        </a:extLst>
                      </p:cNvPr>
                      <p:cNvPicPr/>
                      <p:nvPr/>
                    </p:nvPicPr>
                    <p:blipFill>
                      <a:blip r:embed="rId4"/>
                      <a:stretch>
                        <a:fillRect/>
                      </a:stretch>
                    </p:blipFill>
                    <p:spPr>
                      <a:xfrm>
                        <a:off x="6172200" y="2555555"/>
                        <a:ext cx="2357650" cy="1791814"/>
                      </a:xfrm>
                      <a:prstGeom prst="rect">
                        <a:avLst/>
                      </a:prstGeom>
                      <a:ln>
                        <a:solidFill>
                          <a:schemeClr val="tx1"/>
                        </a:solidFill>
                      </a:ln>
                    </p:spPr>
                  </p:pic>
                </p:oleObj>
              </mc:Fallback>
            </mc:AlternateContent>
          </a:graphicData>
        </a:graphic>
      </p:graphicFrame>
      <p:sp>
        <p:nvSpPr>
          <p:cNvPr id="9" name="Text Placeholder 8">
            <a:extLst>
              <a:ext uri="{FF2B5EF4-FFF2-40B4-BE49-F238E27FC236}">
                <a16:creationId xmlns:a16="http://schemas.microsoft.com/office/drawing/2014/main" id="{F92901FE-7C0B-4CA3-A763-6015BDA1192E}"/>
              </a:ext>
            </a:extLst>
          </p:cNvPr>
          <p:cNvSpPr>
            <a:spLocks noGrp="1"/>
          </p:cNvSpPr>
          <p:nvPr>
            <p:ph type="body" idx="1"/>
          </p:nvPr>
        </p:nvSpPr>
        <p:spPr/>
        <p:txBody>
          <a:bodyPr>
            <a:normAutofit/>
          </a:bodyPr>
          <a:lstStyle/>
          <a:p>
            <a:r>
              <a:rPr lang="en-US" dirty="0"/>
              <a:t>Clinical Manifestations in value set</a:t>
            </a:r>
          </a:p>
        </p:txBody>
      </p:sp>
      <p:sp>
        <p:nvSpPr>
          <p:cNvPr id="10" name="TextBox 9">
            <a:extLst>
              <a:ext uri="{FF2B5EF4-FFF2-40B4-BE49-F238E27FC236}">
                <a16:creationId xmlns:a16="http://schemas.microsoft.com/office/drawing/2014/main" id="{CA6517F3-7454-4A54-BA2F-1B2EF604F091}"/>
              </a:ext>
            </a:extLst>
          </p:cNvPr>
          <p:cNvSpPr txBox="1"/>
          <p:nvPr/>
        </p:nvSpPr>
        <p:spPr>
          <a:xfrm>
            <a:off x="8752313" y="3596686"/>
            <a:ext cx="20471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Yes/No/Unknown</a:t>
            </a:r>
          </a:p>
        </p:txBody>
      </p:sp>
      <p:sp>
        <p:nvSpPr>
          <p:cNvPr id="11" name="TextBox 10">
            <a:extLst>
              <a:ext uri="{FF2B5EF4-FFF2-40B4-BE49-F238E27FC236}">
                <a16:creationId xmlns:a16="http://schemas.microsoft.com/office/drawing/2014/main" id="{12F41E91-8912-4146-BEEA-5659D54AAA5F}"/>
              </a:ext>
            </a:extLst>
          </p:cNvPr>
          <p:cNvSpPr txBox="1"/>
          <p:nvPr/>
        </p:nvSpPr>
        <p:spPr>
          <a:xfrm>
            <a:off x="8199579" y="2891983"/>
            <a:ext cx="31526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“Atrioventricular block”</a:t>
            </a:r>
          </a:p>
        </p:txBody>
      </p:sp>
      <p:graphicFrame>
        <p:nvGraphicFramePr>
          <p:cNvPr id="12" name="Object 11" descr="Screenshot of a spreadsheet reflecting the start of Clinical Manifestations Repeating Group and the end of the Clinical Manifestations for Clinical Manifestations and the Clinical Manifestation Indicator.">
            <a:extLst>
              <a:ext uri="{FF2B5EF4-FFF2-40B4-BE49-F238E27FC236}">
                <a16:creationId xmlns:a16="http://schemas.microsoft.com/office/drawing/2014/main" id="{BB4CE1C0-2323-4429-BBD4-3065CF102C2F}"/>
              </a:ext>
            </a:extLst>
          </p:cNvPr>
          <p:cNvGraphicFramePr>
            <a:graphicFrameLocks noChangeAspect="1"/>
          </p:cNvGraphicFramePr>
          <p:nvPr>
            <p:extLst>
              <p:ext uri="{D42A27DB-BD31-4B8C-83A1-F6EECF244321}">
                <p14:modId xmlns:p14="http://schemas.microsoft.com/office/powerpoint/2010/main" val="1738322912"/>
              </p:ext>
            </p:extLst>
          </p:nvPr>
        </p:nvGraphicFramePr>
        <p:xfrm>
          <a:off x="6172200" y="4397849"/>
          <a:ext cx="2357650" cy="1791814"/>
        </p:xfrm>
        <a:graphic>
          <a:graphicData uri="http://schemas.openxmlformats.org/presentationml/2006/ole">
            <mc:AlternateContent xmlns:mc="http://schemas.openxmlformats.org/markup-compatibility/2006">
              <mc:Choice xmlns:v="urn:schemas-microsoft-com:vml" Requires="v">
                <p:oleObj spid="_x0000_s2153" name="Worksheet" r:id="rId5" imgW="2857500" imgH="2171700" progId="Excel.Sheet.12">
                  <p:embed/>
                </p:oleObj>
              </mc:Choice>
              <mc:Fallback>
                <p:oleObj name="Worksheet" r:id="rId5" imgW="2857500" imgH="2171700" progId="Excel.Sheet.12">
                  <p:embed/>
                  <p:pic>
                    <p:nvPicPr>
                      <p:cNvPr id="12" name="Object 11">
                        <a:extLst>
                          <a:ext uri="{FF2B5EF4-FFF2-40B4-BE49-F238E27FC236}">
                            <a16:creationId xmlns:a16="http://schemas.microsoft.com/office/drawing/2014/main" id="{BB4CE1C0-2323-4429-BBD4-3065CF102C2F}"/>
                          </a:ext>
                        </a:extLst>
                      </p:cNvPr>
                      <p:cNvPicPr/>
                      <p:nvPr/>
                    </p:nvPicPr>
                    <p:blipFill>
                      <a:blip r:embed="rId4"/>
                      <a:stretch>
                        <a:fillRect/>
                      </a:stretch>
                    </p:blipFill>
                    <p:spPr>
                      <a:xfrm>
                        <a:off x="6172200" y="4397849"/>
                        <a:ext cx="2357650" cy="1791814"/>
                      </a:xfrm>
                      <a:prstGeom prst="rect">
                        <a:avLst/>
                      </a:prstGeom>
                      <a:ln>
                        <a:solidFill>
                          <a:schemeClr val="tx1"/>
                        </a:solidFill>
                      </a:ln>
                    </p:spPr>
                  </p:pic>
                </p:oleObj>
              </mc:Fallback>
            </mc:AlternateContent>
          </a:graphicData>
        </a:graphic>
      </p:graphicFrame>
      <p:sp>
        <p:nvSpPr>
          <p:cNvPr id="13" name="TextBox 12">
            <a:extLst>
              <a:ext uri="{FF2B5EF4-FFF2-40B4-BE49-F238E27FC236}">
                <a16:creationId xmlns:a16="http://schemas.microsoft.com/office/drawing/2014/main" id="{4A13ACF8-4B5E-470F-A669-0FFF66837251}"/>
              </a:ext>
            </a:extLst>
          </p:cNvPr>
          <p:cNvSpPr txBox="1"/>
          <p:nvPr/>
        </p:nvSpPr>
        <p:spPr>
          <a:xfrm>
            <a:off x="8288514" y="4751244"/>
            <a:ext cx="31526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“Bell’s Palsy”</a:t>
            </a:r>
          </a:p>
        </p:txBody>
      </p:sp>
      <p:sp>
        <p:nvSpPr>
          <p:cNvPr id="15" name="TextBox 14">
            <a:extLst>
              <a:ext uri="{FF2B5EF4-FFF2-40B4-BE49-F238E27FC236}">
                <a16:creationId xmlns:a16="http://schemas.microsoft.com/office/drawing/2014/main" id="{A397D061-F752-4ED4-915D-BFB05B20BB85}"/>
              </a:ext>
            </a:extLst>
          </p:cNvPr>
          <p:cNvSpPr txBox="1"/>
          <p:nvPr/>
        </p:nvSpPr>
        <p:spPr>
          <a:xfrm>
            <a:off x="8841248" y="5501272"/>
            <a:ext cx="20471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Yes/No/Unknown</a:t>
            </a:r>
          </a:p>
        </p:txBody>
      </p:sp>
      <p:sp>
        <p:nvSpPr>
          <p:cNvPr id="16" name="Slide Number Placeholder 15">
            <a:extLst>
              <a:ext uri="{FF2B5EF4-FFF2-40B4-BE49-F238E27FC236}">
                <a16:creationId xmlns:a16="http://schemas.microsoft.com/office/drawing/2014/main" id="{CA123BCF-B3D8-4957-A28A-572579A1A15C}"/>
              </a:ext>
            </a:extLst>
          </p:cNvPr>
          <p:cNvSpPr>
            <a:spLocks noGrp="1"/>
          </p:cNvSpPr>
          <p:nvPr>
            <p:ph type="sldNum" sz="quarter" idx="12"/>
          </p:nvPr>
        </p:nvSpPr>
        <p:spPr/>
        <p:txBody>
          <a:bodyPr/>
          <a:lstStyle/>
          <a:p>
            <a:fld id="{45C4275C-E6AF-4482-B75A-0DA9B1B6C297}" type="slidenum">
              <a:rPr lang="en-US" smtClean="0"/>
              <a:t>30</a:t>
            </a:fld>
            <a:endParaRPr lang="en-US"/>
          </a:p>
        </p:txBody>
      </p:sp>
    </p:spTree>
    <p:extLst>
      <p:ext uri="{BB962C8B-B14F-4D97-AF65-F5344CB8AC3E}">
        <p14:creationId xmlns:p14="http://schemas.microsoft.com/office/powerpoint/2010/main" val="4130703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530437" cy="880393"/>
          </a:xfrm>
        </p:spPr>
        <p:txBody>
          <a:bodyPr/>
          <a:lstStyle/>
          <a:p>
            <a:r>
              <a:rPr lang="en-US" dirty="0"/>
              <a:t>MMG Overview: TBRD Data Elements Layout</a:t>
            </a:r>
          </a:p>
        </p:txBody>
      </p:sp>
      <p:sp>
        <p:nvSpPr>
          <p:cNvPr id="5" name="Content Placeholder 2"/>
          <p:cNvSpPr>
            <a:spLocks noGrp="1"/>
          </p:cNvSpPr>
          <p:nvPr>
            <p:ph idx="1"/>
          </p:nvPr>
        </p:nvSpPr>
        <p:spPr>
          <a:xfrm>
            <a:off x="609601" y="1413979"/>
            <a:ext cx="11366612" cy="4957029"/>
          </a:xfrm>
        </p:spPr>
        <p:txBody>
          <a:bodyPr/>
          <a:lstStyle/>
          <a:p>
            <a:pPr>
              <a:buClr>
                <a:srgbClr val="0088B7"/>
              </a:buClr>
            </a:pPr>
            <a:r>
              <a:rPr lang="en-US" b="0" dirty="0">
                <a:solidFill>
                  <a:srgbClr val="00213D"/>
                </a:solidFill>
                <a:cs typeface="Calibri" panose="020F0502020204030204" pitchFamily="34" charset="0"/>
              </a:rPr>
              <a:t>TBRD data elements tab includes 6 repeating groups </a:t>
            </a:r>
          </a:p>
          <a:p>
            <a:pPr lvl="1">
              <a:buClr>
                <a:srgbClr val="0088B7"/>
              </a:buClr>
            </a:pPr>
            <a:r>
              <a:rPr lang="en-US" dirty="0">
                <a:solidFill>
                  <a:srgbClr val="00213D"/>
                </a:solidFill>
                <a:cs typeface="Calibri" panose="020F0502020204030204" pitchFamily="34" charset="0"/>
              </a:rPr>
              <a:t>Clinical Manifestation</a:t>
            </a:r>
          </a:p>
          <a:p>
            <a:pPr lvl="1">
              <a:buClr>
                <a:srgbClr val="0088B7"/>
              </a:buClr>
            </a:pPr>
            <a:r>
              <a:rPr lang="en-US" dirty="0">
                <a:solidFill>
                  <a:srgbClr val="00213D"/>
                </a:solidFill>
                <a:cs typeface="Calibri" panose="020F0502020204030204" pitchFamily="34" charset="0"/>
              </a:rPr>
              <a:t>Antibiotics/Treatment</a:t>
            </a:r>
          </a:p>
          <a:p>
            <a:pPr lvl="1">
              <a:buClr>
                <a:srgbClr val="0088B7"/>
              </a:buClr>
            </a:pPr>
            <a:r>
              <a:rPr lang="en-US" dirty="0">
                <a:solidFill>
                  <a:srgbClr val="00213D"/>
                </a:solidFill>
                <a:cs typeface="Calibri" panose="020F0502020204030204" pitchFamily="34" charset="0"/>
              </a:rPr>
              <a:t>Occupation and Industry</a:t>
            </a:r>
          </a:p>
          <a:p>
            <a:pPr lvl="1">
              <a:buClr>
                <a:srgbClr val="0088B7"/>
              </a:buClr>
            </a:pPr>
            <a:r>
              <a:rPr lang="en-US" dirty="0">
                <a:solidFill>
                  <a:srgbClr val="00213D"/>
                </a:solidFill>
                <a:cs typeface="Calibri" panose="020F0502020204030204" pitchFamily="34" charset="0"/>
              </a:rPr>
              <a:t>Epidemiology Laboratory Repeating Group</a:t>
            </a:r>
          </a:p>
          <a:p>
            <a:pPr lvl="1">
              <a:buClr>
                <a:srgbClr val="0088B7"/>
              </a:buClr>
            </a:pPr>
            <a:r>
              <a:rPr lang="en-US" b="0" dirty="0">
                <a:solidFill>
                  <a:srgbClr val="00213D"/>
                </a:solidFill>
                <a:cs typeface="Calibri" panose="020F0502020204030204" pitchFamily="34" charset="0"/>
              </a:rPr>
              <a:t>Travel History</a:t>
            </a:r>
          </a:p>
          <a:p>
            <a:pPr lvl="1">
              <a:buClr>
                <a:srgbClr val="0088B7"/>
              </a:buClr>
            </a:pPr>
            <a:r>
              <a:rPr lang="en-US" dirty="0">
                <a:solidFill>
                  <a:srgbClr val="00213D"/>
                </a:solidFill>
                <a:cs typeface="Calibri" panose="020F0502020204030204" pitchFamily="34" charset="0"/>
              </a:rPr>
              <a:t>Tick Bite</a:t>
            </a:r>
          </a:p>
          <a:p>
            <a:pPr>
              <a:buClr>
                <a:srgbClr val="0088B7"/>
              </a:buClr>
            </a:pPr>
            <a:r>
              <a:rPr lang="en-US" b="0" dirty="0">
                <a:solidFill>
                  <a:srgbClr val="00213D"/>
                </a:solidFill>
                <a:cs typeface="Calibri" panose="020F0502020204030204" pitchFamily="34" charset="0"/>
              </a:rPr>
              <a:t>Value sets for most data elements</a:t>
            </a:r>
          </a:p>
          <a:p>
            <a:pPr lvl="1">
              <a:buClr>
                <a:srgbClr val="0088B7"/>
              </a:buClr>
            </a:pPr>
            <a:endParaRPr lang="en-US" b="0" dirty="0">
              <a:solidFill>
                <a:srgbClr val="00213D"/>
              </a:solidFill>
              <a:cs typeface="Calibri" panose="020F0502020204030204" pitchFamily="34" charset="0"/>
            </a:endParaRPr>
          </a:p>
          <a:p>
            <a:pPr lvl="1">
              <a:buClr>
                <a:srgbClr val="9A4E9E"/>
              </a:buClr>
            </a:pPr>
            <a:endParaRPr lang="en-US" dirty="0">
              <a:solidFill>
                <a:srgbClr val="00213D"/>
              </a:solidFill>
            </a:endParaRPr>
          </a:p>
        </p:txBody>
      </p:sp>
    </p:spTree>
    <p:extLst>
      <p:ext uri="{BB962C8B-B14F-4D97-AF65-F5344CB8AC3E}">
        <p14:creationId xmlns:p14="http://schemas.microsoft.com/office/powerpoint/2010/main" val="188901379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5361"/>
            <a:ext cx="10972800" cy="880393"/>
          </a:xfrm>
        </p:spPr>
        <p:txBody>
          <a:bodyPr>
            <a:noAutofit/>
          </a:bodyPr>
          <a:lstStyle/>
          <a:p>
            <a:r>
              <a:rPr lang="en-US" sz="3730" dirty="0"/>
              <a:t>How Will TBRD Data Elements Differ After this MMG is Implemented?</a:t>
            </a:r>
          </a:p>
        </p:txBody>
      </p:sp>
      <p:sp>
        <p:nvSpPr>
          <p:cNvPr id="3" name="Content Placeholder 2"/>
          <p:cNvSpPr>
            <a:spLocks noGrp="1"/>
          </p:cNvSpPr>
          <p:nvPr>
            <p:ph idx="1"/>
          </p:nvPr>
        </p:nvSpPr>
        <p:spPr>
          <a:xfrm>
            <a:off x="609600" y="1833838"/>
            <a:ext cx="10972800" cy="4696983"/>
          </a:xfrm>
        </p:spPr>
        <p:txBody>
          <a:bodyPr/>
          <a:lstStyle/>
          <a:p>
            <a:pPr>
              <a:buClr>
                <a:srgbClr val="0088B7"/>
              </a:buClr>
            </a:pPr>
            <a:r>
              <a:rPr lang="en-US" b="0" dirty="0">
                <a:solidFill>
                  <a:srgbClr val="00213D"/>
                </a:solidFill>
              </a:rPr>
              <a:t>New data elements </a:t>
            </a:r>
          </a:p>
          <a:p>
            <a:pPr lvl="1">
              <a:buClr>
                <a:srgbClr val="0088B7"/>
              </a:buClr>
            </a:pPr>
            <a:r>
              <a:rPr lang="en-US" sz="2670" dirty="0">
                <a:solidFill>
                  <a:srgbClr val="00213D"/>
                </a:solidFill>
              </a:rPr>
              <a:t>Clinical manifestations broken into symptoms</a:t>
            </a:r>
          </a:p>
          <a:p>
            <a:pPr lvl="1">
              <a:buClr>
                <a:srgbClr val="0088B7"/>
              </a:buClr>
            </a:pPr>
            <a:r>
              <a:rPr lang="en-US" sz="2670" dirty="0">
                <a:solidFill>
                  <a:srgbClr val="00213D"/>
                </a:solidFill>
              </a:rPr>
              <a:t>Exposure history</a:t>
            </a:r>
          </a:p>
          <a:p>
            <a:pPr lvl="1">
              <a:buClr>
                <a:srgbClr val="0088B7"/>
              </a:buClr>
            </a:pPr>
            <a:r>
              <a:rPr lang="en-US" sz="2670" dirty="0">
                <a:solidFill>
                  <a:srgbClr val="00213D"/>
                </a:solidFill>
              </a:rPr>
              <a:t>Treatment information</a:t>
            </a:r>
          </a:p>
          <a:p>
            <a:pPr lvl="1">
              <a:buClr>
                <a:srgbClr val="0088B7"/>
              </a:buClr>
            </a:pPr>
            <a:r>
              <a:rPr lang="en-US" sz="2670" dirty="0">
                <a:solidFill>
                  <a:srgbClr val="00213D"/>
                </a:solidFill>
              </a:rPr>
              <a:t>Questions about history of blood transfusions/donations and organ transplants</a:t>
            </a:r>
          </a:p>
          <a:p>
            <a:pPr>
              <a:buClr>
                <a:srgbClr val="0088B7"/>
              </a:buClr>
            </a:pPr>
            <a:r>
              <a:rPr lang="en-US" b="0" dirty="0">
                <a:solidFill>
                  <a:srgbClr val="00213D"/>
                </a:solidFill>
              </a:rPr>
              <a:t>Addition of valid values</a:t>
            </a:r>
          </a:p>
          <a:p>
            <a:pPr lvl="1">
              <a:buClr>
                <a:srgbClr val="0088B7"/>
              </a:buClr>
            </a:pPr>
            <a:r>
              <a:rPr lang="en-US" sz="2670" dirty="0">
                <a:solidFill>
                  <a:srgbClr val="00213D"/>
                </a:solidFill>
              </a:rPr>
              <a:t>Valid values were added to improve data transmission (e.g. antibiotics, clinical signs and symptoms, laboratory variables)</a:t>
            </a:r>
          </a:p>
        </p:txBody>
      </p:sp>
    </p:spTree>
    <p:extLst>
      <p:ext uri="{BB962C8B-B14F-4D97-AF65-F5344CB8AC3E}">
        <p14:creationId xmlns:p14="http://schemas.microsoft.com/office/powerpoint/2010/main" val="34587950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Coming soon</a:t>
            </a:r>
          </a:p>
        </p:txBody>
      </p:sp>
    </p:spTree>
    <p:extLst>
      <p:ext uri="{BB962C8B-B14F-4D97-AF65-F5344CB8AC3E}">
        <p14:creationId xmlns:p14="http://schemas.microsoft.com/office/powerpoint/2010/main" val="217151737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6F91-CCE6-45C8-8AD0-67DAC2783552}"/>
              </a:ext>
            </a:extLst>
          </p:cNvPr>
          <p:cNvSpPr>
            <a:spLocks noGrp="1"/>
          </p:cNvSpPr>
          <p:nvPr>
            <p:ph type="title"/>
          </p:nvPr>
        </p:nvSpPr>
        <p:spPr/>
        <p:txBody>
          <a:bodyPr/>
          <a:lstStyle/>
          <a:p>
            <a:r>
              <a:rPr lang="en-US" dirty="0"/>
              <a:t>Lyme and TBRD Priority List</a:t>
            </a:r>
          </a:p>
        </p:txBody>
      </p:sp>
      <p:sp>
        <p:nvSpPr>
          <p:cNvPr id="3" name="Content Placeholder 2">
            <a:extLst>
              <a:ext uri="{FF2B5EF4-FFF2-40B4-BE49-F238E27FC236}">
                <a16:creationId xmlns:a16="http://schemas.microsoft.com/office/drawing/2014/main" id="{32855F2D-0323-43F5-9727-6CCD6857A9B8}"/>
              </a:ext>
            </a:extLst>
          </p:cNvPr>
          <p:cNvSpPr>
            <a:spLocks noGrp="1"/>
          </p:cNvSpPr>
          <p:nvPr>
            <p:ph idx="1"/>
          </p:nvPr>
        </p:nvSpPr>
        <p:spPr>
          <a:xfrm>
            <a:off x="609600" y="1600201"/>
            <a:ext cx="5668369" cy="4191000"/>
          </a:xfrm>
        </p:spPr>
        <p:txBody>
          <a:bodyPr>
            <a:normAutofit/>
          </a:bodyPr>
          <a:lstStyle/>
          <a:p>
            <a:r>
              <a:rPr lang="en-US" b="0" dirty="0"/>
              <a:t>Lists variables from Lyme and TBRD MMG and GenV2 MMG</a:t>
            </a:r>
          </a:p>
          <a:p>
            <a:r>
              <a:rPr lang="en-US" b="0" dirty="0"/>
              <a:t>Some variables required by GenV2 for transmission</a:t>
            </a:r>
          </a:p>
          <a:p>
            <a:r>
              <a:rPr lang="en-US" b="0" dirty="0"/>
              <a:t>Ranks the priority of the variable to the program</a:t>
            </a:r>
          </a:p>
          <a:p>
            <a:r>
              <a:rPr lang="en-US" b="0" dirty="0"/>
              <a:t>Can affect onboarding </a:t>
            </a:r>
          </a:p>
        </p:txBody>
      </p:sp>
      <p:sp>
        <p:nvSpPr>
          <p:cNvPr id="4" name="Content Placeholder 3">
            <a:extLst>
              <a:ext uri="{FF2B5EF4-FFF2-40B4-BE49-F238E27FC236}">
                <a16:creationId xmlns:a16="http://schemas.microsoft.com/office/drawing/2014/main" id="{5BC9FC56-CE42-47EA-AC59-D2F0A7A3369D}"/>
              </a:ext>
            </a:extLst>
          </p:cNvPr>
          <p:cNvSpPr>
            <a:spLocks noGrp="1"/>
          </p:cNvSpPr>
          <p:nvPr>
            <p:ph idx="10"/>
          </p:nvPr>
        </p:nvSpPr>
        <p:spPr>
          <a:xfrm>
            <a:off x="6507983" y="1596685"/>
            <a:ext cx="5172892" cy="4191000"/>
          </a:xfrm>
          <a:ln w="73025" cmpd="thickThin">
            <a:solidFill>
              <a:srgbClr val="004B44"/>
            </a:solidFill>
          </a:ln>
        </p:spPr>
        <p:txBody>
          <a:bodyPr>
            <a:normAutofit fontScale="55000" lnSpcReduction="20000"/>
          </a:bodyPr>
          <a:lstStyle/>
          <a:p>
            <a:endParaRPr lang="en-US" b="0" dirty="0"/>
          </a:p>
          <a:p>
            <a:pPr marL="463550" indent="-279400" defTabSz="365760">
              <a:buClr>
                <a:schemeClr val="tx1"/>
              </a:buClr>
              <a:buSzPct val="100000"/>
            </a:pPr>
            <a:r>
              <a:rPr lang="en-US" b="0" dirty="0">
                <a:solidFill>
                  <a:schemeClr val="tx1"/>
                </a:solidFill>
              </a:rPr>
              <a:t>1= Highest priority for reporting; onboarding should be postponed if jurisdiction's system is not able to transmit this variable		</a:t>
            </a:r>
          </a:p>
          <a:p>
            <a:pPr marL="463550" indent="-279400">
              <a:spcBef>
                <a:spcPts val="2200"/>
              </a:spcBef>
              <a:buClr>
                <a:schemeClr val="tx1"/>
              </a:buClr>
              <a:buSzPct val="100000"/>
            </a:pPr>
            <a:r>
              <a:rPr lang="en-US" b="0" dirty="0">
                <a:solidFill>
                  <a:schemeClr val="tx1"/>
                </a:solidFill>
              </a:rPr>
              <a:t>2= Strong preference to have this reported; requires further discussion and may delay onboarding if not transmitted			</a:t>
            </a:r>
          </a:p>
          <a:p>
            <a:pPr marL="463550" indent="-279400">
              <a:buClr>
                <a:schemeClr val="tx1"/>
              </a:buClr>
              <a:buSzPct val="100000"/>
            </a:pPr>
            <a:r>
              <a:rPr lang="en-US" b="0" dirty="0">
                <a:solidFill>
                  <a:schemeClr val="tx1"/>
                </a:solidFill>
              </a:rPr>
              <a:t>3= Optional, can onboard without this variable, but program would like the jurisdiction to consider adding at a later date			</a:t>
            </a:r>
          </a:p>
          <a:p>
            <a:pPr marL="463550" indent="-279400">
              <a:buClr>
                <a:schemeClr val="tx1"/>
              </a:buClr>
              <a:buSzPct val="100000"/>
            </a:pPr>
            <a:r>
              <a:rPr lang="en-US" b="0" dirty="0">
                <a:solidFill>
                  <a:schemeClr val="tx1"/>
                </a:solidFill>
              </a:rPr>
              <a:t>N/A= Program does not use this data			</a:t>
            </a:r>
          </a:p>
          <a:p>
            <a:pPr marL="463550" indent="-279400">
              <a:buClr>
                <a:schemeClr val="tx1"/>
              </a:buClr>
              <a:buSzPct val="100000"/>
            </a:pPr>
            <a:r>
              <a:rPr lang="en-US" b="0" dirty="0">
                <a:solidFill>
                  <a:schemeClr val="tx1"/>
                </a:solidFill>
              </a:rPr>
              <a:t>Gray Box= Data for this variable is required for transmission according to GenV2	</a:t>
            </a:r>
            <a:r>
              <a:rPr lang="en-US" b="0" dirty="0"/>
              <a:t>		</a:t>
            </a:r>
          </a:p>
          <a:p>
            <a:endParaRPr lang="en-US" dirty="0"/>
          </a:p>
        </p:txBody>
      </p:sp>
    </p:spTree>
    <p:extLst>
      <p:ext uri="{BB962C8B-B14F-4D97-AF65-F5344CB8AC3E}">
        <p14:creationId xmlns:p14="http://schemas.microsoft.com/office/powerpoint/2010/main" val="330175819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530437" cy="880393"/>
          </a:xfrm>
        </p:spPr>
        <p:txBody>
          <a:bodyPr/>
          <a:lstStyle/>
          <a:p>
            <a:r>
              <a:rPr lang="en-US" dirty="0"/>
              <a:t>Lyme and TBRD MMG FAQ</a:t>
            </a:r>
          </a:p>
        </p:txBody>
      </p:sp>
      <p:sp>
        <p:nvSpPr>
          <p:cNvPr id="5" name="Content Placeholder 2"/>
          <p:cNvSpPr>
            <a:spLocks noGrp="1"/>
          </p:cNvSpPr>
          <p:nvPr>
            <p:ph idx="1"/>
          </p:nvPr>
        </p:nvSpPr>
        <p:spPr>
          <a:xfrm>
            <a:off x="609601" y="1413979"/>
            <a:ext cx="11366612" cy="4957029"/>
          </a:xfrm>
        </p:spPr>
        <p:txBody>
          <a:bodyPr/>
          <a:lstStyle/>
          <a:p>
            <a:pPr>
              <a:buClr>
                <a:srgbClr val="0088B7"/>
              </a:buClr>
            </a:pPr>
            <a:r>
              <a:rPr lang="en-US" b="0" dirty="0">
                <a:solidFill>
                  <a:srgbClr val="00213D"/>
                </a:solidFill>
                <a:cs typeface="Calibri" panose="020F0502020204030204" pitchFamily="34" charset="0"/>
              </a:rPr>
              <a:t>Lyme and TBRD MMG FAQ document will be posted to NNDSS MMG website </a:t>
            </a:r>
          </a:p>
          <a:p>
            <a:pPr lvl="1">
              <a:buClr>
                <a:srgbClr val="0088B7"/>
              </a:buClr>
            </a:pPr>
            <a:r>
              <a:rPr lang="en-US" b="0" dirty="0">
                <a:solidFill>
                  <a:srgbClr val="00213D"/>
                </a:solidFill>
                <a:cs typeface="Calibri" panose="020F0502020204030204" pitchFamily="34" charset="0"/>
              </a:rPr>
              <a:t>Will answer frequently asked questions related to the guides</a:t>
            </a:r>
          </a:p>
          <a:p>
            <a:pPr lvl="1">
              <a:buClr>
                <a:srgbClr val="0088B7"/>
              </a:buClr>
            </a:pPr>
            <a:r>
              <a:rPr lang="en-US" dirty="0">
                <a:solidFill>
                  <a:srgbClr val="00213D"/>
                </a:solidFill>
                <a:cs typeface="Calibri" panose="020F0502020204030204" pitchFamily="34" charset="0"/>
              </a:rPr>
              <a:t>Intended to assist IT staff and epidemiologists when implementing the MMG</a:t>
            </a:r>
            <a:endParaRPr lang="en-US" b="0" dirty="0">
              <a:solidFill>
                <a:srgbClr val="00213D"/>
              </a:solidFill>
              <a:cs typeface="Calibri" panose="020F0502020204030204" pitchFamily="34" charset="0"/>
            </a:endParaRPr>
          </a:p>
          <a:p>
            <a:pPr lvl="1">
              <a:buClr>
                <a:srgbClr val="0088B7"/>
              </a:buClr>
            </a:pPr>
            <a:endParaRPr lang="en-US" b="0" dirty="0">
              <a:solidFill>
                <a:srgbClr val="00213D"/>
              </a:solidFill>
              <a:cs typeface="Calibri" panose="020F0502020204030204" pitchFamily="34" charset="0"/>
            </a:endParaRPr>
          </a:p>
          <a:p>
            <a:pPr lvl="1">
              <a:buClr>
                <a:srgbClr val="9A4E9E"/>
              </a:buClr>
            </a:pPr>
            <a:endParaRPr lang="en-US" dirty="0">
              <a:solidFill>
                <a:srgbClr val="00213D"/>
              </a:solidFill>
            </a:endParaRPr>
          </a:p>
        </p:txBody>
      </p:sp>
    </p:spTree>
    <p:extLst>
      <p:ext uri="{BB962C8B-B14F-4D97-AF65-F5344CB8AC3E}">
        <p14:creationId xmlns:p14="http://schemas.microsoft.com/office/powerpoint/2010/main" val="42617357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530437" cy="880393"/>
          </a:xfrm>
        </p:spPr>
        <p:txBody>
          <a:bodyPr/>
          <a:lstStyle/>
          <a:p>
            <a:r>
              <a:rPr lang="en-US" dirty="0"/>
              <a:t>For More Information…</a:t>
            </a:r>
          </a:p>
        </p:txBody>
      </p:sp>
      <p:sp>
        <p:nvSpPr>
          <p:cNvPr id="5" name="Content Placeholder 2"/>
          <p:cNvSpPr>
            <a:spLocks noGrp="1"/>
          </p:cNvSpPr>
          <p:nvPr>
            <p:ph idx="1"/>
          </p:nvPr>
        </p:nvSpPr>
        <p:spPr>
          <a:xfrm>
            <a:off x="609601" y="1413979"/>
            <a:ext cx="11366612" cy="4957029"/>
          </a:xfrm>
        </p:spPr>
        <p:txBody>
          <a:bodyPr/>
          <a:lstStyle/>
          <a:p>
            <a:pPr marL="0" indent="0">
              <a:buClr>
                <a:srgbClr val="0088B7"/>
              </a:buClr>
              <a:buNone/>
            </a:pPr>
            <a:r>
              <a:rPr lang="en-US" sz="2670" b="0" dirty="0">
                <a:solidFill>
                  <a:srgbClr val="00213D"/>
                </a:solidFill>
                <a:cs typeface="Calibri" panose="020F0502020204030204" pitchFamily="34" charset="0"/>
              </a:rPr>
              <a:t>Please contact CDC’s Division of Vector-Borne Diseases:</a:t>
            </a:r>
          </a:p>
          <a:p>
            <a:pPr marL="0" indent="0">
              <a:buClr>
                <a:srgbClr val="0088B7"/>
              </a:buClr>
              <a:buNone/>
            </a:pPr>
            <a:endParaRPr lang="en-US" sz="2670" b="0" dirty="0">
              <a:solidFill>
                <a:srgbClr val="00213D"/>
              </a:solidFill>
              <a:cs typeface="Calibri" panose="020F0502020204030204" pitchFamily="34" charset="0"/>
            </a:endParaRPr>
          </a:p>
          <a:p>
            <a:pPr>
              <a:buClr>
                <a:srgbClr val="0088B7"/>
              </a:buClr>
            </a:pPr>
            <a:r>
              <a:rPr lang="en-US" sz="2670" b="0" dirty="0">
                <a:solidFill>
                  <a:srgbClr val="00213D"/>
                </a:solidFill>
                <a:cs typeface="Calibri" panose="020F0502020204030204" pitchFamily="34" charset="0"/>
              </a:rPr>
              <a:t>Lyme: Amy Schwartz, MPH </a:t>
            </a:r>
          </a:p>
          <a:p>
            <a:pPr marL="609585" lvl="1" indent="0">
              <a:buClr>
                <a:srgbClr val="0088B7"/>
              </a:buClr>
              <a:buNone/>
            </a:pPr>
            <a:r>
              <a:rPr lang="en-US" sz="2670" b="0" dirty="0">
                <a:solidFill>
                  <a:srgbClr val="00213D"/>
                </a:solidFill>
                <a:cs typeface="Calibri" panose="020F0502020204030204" pitchFamily="34" charset="0"/>
                <a:hlinkClick r:id="rId3"/>
              </a:rPr>
              <a:t>ltp9@cdc.gov</a:t>
            </a:r>
            <a:r>
              <a:rPr lang="en-US" sz="2670" b="0" dirty="0">
                <a:solidFill>
                  <a:srgbClr val="00213D"/>
                </a:solidFill>
                <a:cs typeface="Calibri" panose="020F0502020204030204" pitchFamily="34" charset="0"/>
              </a:rPr>
              <a:t> </a:t>
            </a:r>
          </a:p>
          <a:p>
            <a:pPr marL="609585" lvl="1" indent="0">
              <a:buClr>
                <a:srgbClr val="0088B7"/>
              </a:buClr>
              <a:buNone/>
            </a:pPr>
            <a:endParaRPr lang="en-US" sz="2670" b="0" dirty="0">
              <a:solidFill>
                <a:srgbClr val="00213D"/>
              </a:solidFill>
              <a:cs typeface="Calibri" panose="020F0502020204030204" pitchFamily="34" charset="0"/>
            </a:endParaRPr>
          </a:p>
          <a:p>
            <a:pPr>
              <a:buClr>
                <a:srgbClr val="0088B7"/>
              </a:buClr>
            </a:pPr>
            <a:r>
              <a:rPr lang="en-US" sz="2670" b="0" dirty="0">
                <a:solidFill>
                  <a:srgbClr val="00213D"/>
                </a:solidFill>
                <a:cs typeface="Calibri" panose="020F0502020204030204" pitchFamily="34" charset="0"/>
              </a:rPr>
              <a:t>TBRD: Kristen Nichols Heitman, MPH</a:t>
            </a:r>
          </a:p>
          <a:p>
            <a:pPr marL="609585" lvl="1" indent="0">
              <a:buClr>
                <a:srgbClr val="0088B7"/>
              </a:buClr>
              <a:buNone/>
            </a:pPr>
            <a:r>
              <a:rPr lang="en-US" sz="2670" dirty="0">
                <a:solidFill>
                  <a:srgbClr val="00213D"/>
                </a:solidFill>
                <a:cs typeface="Calibri" panose="020F0502020204030204" pitchFamily="34" charset="0"/>
                <a:hlinkClick r:id="rId4"/>
              </a:rPr>
              <a:t>wwd7@cdc.gov</a:t>
            </a:r>
            <a:r>
              <a:rPr lang="en-US" sz="2670" dirty="0">
                <a:solidFill>
                  <a:srgbClr val="00213D"/>
                </a:solidFill>
                <a:cs typeface="Calibri" panose="020F0502020204030204" pitchFamily="34" charset="0"/>
              </a:rPr>
              <a:t> </a:t>
            </a:r>
          </a:p>
          <a:p>
            <a:pPr marL="0" indent="0">
              <a:buClr>
                <a:srgbClr val="0088B7"/>
              </a:buClr>
              <a:buNone/>
            </a:pPr>
            <a:endParaRPr lang="en-US" b="0" dirty="0">
              <a:solidFill>
                <a:srgbClr val="00213D"/>
              </a:solidFill>
              <a:cs typeface="Calibri" panose="020F0502020204030204" pitchFamily="34" charset="0"/>
            </a:endParaRPr>
          </a:p>
          <a:p>
            <a:pPr marL="0" indent="0">
              <a:buClr>
                <a:srgbClr val="0088B7"/>
              </a:buClr>
              <a:buNone/>
            </a:pPr>
            <a:r>
              <a:rPr lang="en-US" sz="2670" b="0" dirty="0">
                <a:solidFill>
                  <a:srgbClr val="00213D"/>
                </a:solidFill>
                <a:cs typeface="Calibri" panose="020F0502020204030204" pitchFamily="34" charset="0"/>
              </a:rPr>
              <a:t>For general questions, please contact </a:t>
            </a:r>
            <a:r>
              <a:rPr lang="en-US" sz="2670" b="0" dirty="0">
                <a:solidFill>
                  <a:srgbClr val="00213D"/>
                </a:solidFill>
                <a:cs typeface="Calibri" panose="020F0502020204030204" pitchFamily="34" charset="0"/>
                <a:hlinkClick r:id="rId5"/>
              </a:rPr>
              <a:t>edx@cdc.gov</a:t>
            </a:r>
            <a:r>
              <a:rPr lang="en-US" sz="2670" b="0" dirty="0">
                <a:solidFill>
                  <a:srgbClr val="00213D"/>
                </a:solidFill>
                <a:cs typeface="Calibri" panose="020F0502020204030204" pitchFamily="34" charset="0"/>
              </a:rPr>
              <a:t>.</a:t>
            </a:r>
          </a:p>
        </p:txBody>
      </p:sp>
    </p:spTree>
    <p:extLst>
      <p:ext uri="{BB962C8B-B14F-4D97-AF65-F5344CB8AC3E}">
        <p14:creationId xmlns:p14="http://schemas.microsoft.com/office/powerpoint/2010/main" val="40318578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465" y="1841500"/>
            <a:ext cx="5409560" cy="3175000"/>
          </a:xfrm>
          <a:prstGeom prst="rect">
            <a:avLst/>
          </a:prstGeom>
        </p:spPr>
      </p:pic>
    </p:spTree>
    <p:extLst>
      <p:ext uri="{BB962C8B-B14F-4D97-AF65-F5344CB8AC3E}">
        <p14:creationId xmlns:p14="http://schemas.microsoft.com/office/powerpoint/2010/main" val="147523835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97805"/>
            <a:ext cx="10287000" cy="3785652"/>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November 19, 2019 – details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Appendix—What’s New in Release 4 of the 2019  NNDSS Event Code List and Other Information </a:t>
            </a:r>
          </a:p>
        </p:txBody>
      </p:sp>
    </p:spTree>
    <p:extLst>
      <p:ext uri="{BB962C8B-B14F-4D97-AF65-F5344CB8AC3E}">
        <p14:creationId xmlns:p14="http://schemas.microsoft.com/office/powerpoint/2010/main" val="3958209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NMI Implementation Status                        Oct 15, 2019 </a:t>
            </a:r>
          </a:p>
        </p:txBody>
      </p:sp>
      <p:grpSp>
        <p:nvGrpSpPr>
          <p:cNvPr id="146" name="Group 145" descr="Graphic of state map containing states that are Onboarding and in Production of HL7 message mapping guides"/>
          <p:cNvGrpSpPr/>
          <p:nvPr/>
        </p:nvGrpSpPr>
        <p:grpSpPr>
          <a:xfrm>
            <a:off x="664517" y="1458892"/>
            <a:ext cx="10828504" cy="4872383"/>
            <a:chOff x="259564" y="1785467"/>
            <a:chExt cx="10828504" cy="4872383"/>
          </a:xfrm>
        </p:grpSpPr>
        <p:sp>
          <p:nvSpPr>
            <p:cNvPr id="147" name="Rectangle 145"/>
            <p:cNvSpPr>
              <a:spLocks noChangeArrowheads="1"/>
            </p:cNvSpPr>
            <p:nvPr/>
          </p:nvSpPr>
          <p:spPr bwMode="auto">
            <a:xfrm>
              <a:off x="1260388" y="5797885"/>
              <a:ext cx="4775970" cy="250534"/>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grpSp>
          <p:nvGrpSpPr>
            <p:cNvPr id="149" name="Group 148"/>
            <p:cNvGrpSpPr/>
            <p:nvPr/>
          </p:nvGrpSpPr>
          <p:grpSpPr>
            <a:xfrm>
              <a:off x="259564" y="1785467"/>
              <a:ext cx="10828504" cy="4872383"/>
              <a:chOff x="259564" y="1797190"/>
              <a:chExt cx="10828504" cy="4872383"/>
            </a:xfrm>
          </p:grpSpPr>
          <p:sp>
            <p:nvSpPr>
              <p:cNvPr id="151" name="Freeform 340"/>
              <p:cNvSpPr>
                <a:spLocks noChangeArrowheads="1"/>
              </p:cNvSpPr>
              <p:nvPr/>
            </p:nvSpPr>
            <p:spPr bwMode="auto">
              <a:xfrm rot="4376145">
                <a:off x="7185581" y="2242583"/>
                <a:ext cx="732063" cy="1078047"/>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52" name="Group 151" descr="Map of NMI Arboviral Implementation Status" title="NMI Arboviral Implementation Status"/>
              <p:cNvGrpSpPr/>
              <p:nvPr/>
            </p:nvGrpSpPr>
            <p:grpSpPr>
              <a:xfrm>
                <a:off x="259564" y="1797190"/>
                <a:ext cx="10828504" cy="4872383"/>
                <a:chOff x="642408" y="1305063"/>
                <a:chExt cx="10228792" cy="4742193"/>
              </a:xfrm>
            </p:grpSpPr>
            <p:sp>
              <p:nvSpPr>
                <p:cNvPr id="153" name="Rectangle 144"/>
                <p:cNvSpPr>
                  <a:spLocks noChangeArrowheads="1"/>
                </p:cNvSpPr>
                <p:nvPr/>
              </p:nvSpPr>
              <p:spPr bwMode="auto">
                <a:xfrm>
                  <a:off x="1111186" y="5749587"/>
                  <a:ext cx="365760" cy="121920"/>
                </a:xfrm>
                <a:prstGeom prst="rect">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4" name="Text Box 107"/>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155" name="Line 137"/>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156" name="Rectangle 144"/>
                <p:cNvSpPr>
                  <a:spLocks noChangeArrowheads="1"/>
                </p:cNvSpPr>
                <p:nvPr/>
              </p:nvSpPr>
              <p:spPr bwMode="auto">
                <a:xfrm>
                  <a:off x="1111186" y="5514439"/>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7" name="Rectangle 145"/>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8" name="Rectangle 145"/>
                <p:cNvSpPr>
                  <a:spLocks noChangeArrowheads="1"/>
                </p:cNvSpPr>
                <p:nvPr/>
              </p:nvSpPr>
              <p:spPr bwMode="auto">
                <a:xfrm>
                  <a:off x="1598868"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39 (38 states + NYC)</a:t>
                  </a:r>
                  <a:endPar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9" name="Rectangle 145"/>
                <p:cNvSpPr>
                  <a:spLocks noChangeArrowheads="1"/>
                </p:cNvSpPr>
                <p:nvPr/>
              </p:nvSpPr>
              <p:spPr bwMode="auto">
                <a:xfrm>
                  <a:off x="1598444"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tab pos="1252538" algn="l"/>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6 (states)</a:t>
                  </a:r>
                </a:p>
              </p:txBody>
            </p:sp>
            <p:sp>
              <p:nvSpPr>
                <p:cNvPr id="160" name="Freeform 334"/>
                <p:cNvSpPr>
                  <a:spLocks noChangeArrowheads="1"/>
                </p:cNvSpPr>
                <p:nvPr/>
              </p:nvSpPr>
              <p:spPr bwMode="auto">
                <a:xfrm>
                  <a:off x="9554860" y="1305063"/>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1" name="Freeform 335"/>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2" name="Freeform 336"/>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 name="Freeform 337"/>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4" name="Freeform 338"/>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5" name="Freeform 339"/>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6" name="Freeform 340"/>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7" name="Freeform 341"/>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8" name="Freeform 342"/>
                <p:cNvSpPr>
                  <a:spLocks noChangeArrowheads="1"/>
                </p:cNvSpPr>
                <p:nvPr/>
              </p:nvSpPr>
              <p:spPr bwMode="auto">
                <a:xfrm>
                  <a:off x="4076701" y="1548664"/>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9" name="Freeform 343"/>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0" name="Freeform 344"/>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1" name="Freeform 345"/>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2" name="Freeform 346"/>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3" name="Freeform 347"/>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 name="Freeform 348"/>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5" name="Freeform 349"/>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6" name="Freeform 350"/>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7" name="Freeform 351"/>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8" name="Freeform 352"/>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79" name="Freeform 353"/>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0" name="Freeform 354"/>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1" name="Freeform 355"/>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2" name="Freeform 356"/>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3" name="Freeform 357"/>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4" name="Freeform 358"/>
                <p:cNvSpPr>
                  <a:spLocks noChangeArrowheads="1"/>
                </p:cNvSpPr>
                <p:nvPr/>
              </p:nvSpPr>
              <p:spPr bwMode="auto">
                <a:xfrm>
                  <a:off x="7757585" y="2069928"/>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5" name="Freeform 359"/>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6" name="Freeform 360"/>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7" name="Freeform 361"/>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8" name="Freeform 362"/>
                <p:cNvSpPr>
                  <a:spLocks noChangeArrowheads="1"/>
                </p:cNvSpPr>
                <p:nvPr/>
              </p:nvSpPr>
              <p:spPr bwMode="auto">
                <a:xfrm>
                  <a:off x="8038300" y="2752618"/>
                  <a:ext cx="573619" cy="714634"/>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89" name="Freeform 363"/>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0" name="Freeform 364"/>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1" name="Freeform 365"/>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2" name="Freeform 366"/>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3" name="Freeform 367"/>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 name="Freeform 368"/>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5" name="Freeform 369"/>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6" name="Freeform 370"/>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7" name="Freeform 371"/>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8" name="Freeform 372"/>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9" name="Freeform 373"/>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0" name="Freeform 374"/>
                <p:cNvSpPr>
                  <a:spLocks noChangeArrowheads="1"/>
                </p:cNvSpPr>
                <p:nvPr/>
              </p:nvSpPr>
              <p:spPr bwMode="auto">
                <a:xfrm>
                  <a:off x="9285406" y="2670279"/>
                  <a:ext cx="194659" cy="445392"/>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1" name="Freeform 375"/>
                <p:cNvSpPr>
                  <a:spLocks noChangeArrowheads="1"/>
                </p:cNvSpPr>
                <p:nvPr/>
              </p:nvSpPr>
              <p:spPr bwMode="auto">
                <a:xfrm>
                  <a:off x="8605558" y="1948478"/>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2" name="Freeform 376"/>
                <p:cNvSpPr>
                  <a:spLocks noChangeArrowheads="1"/>
                </p:cNvSpPr>
                <p:nvPr/>
              </p:nvSpPr>
              <p:spPr bwMode="auto">
                <a:xfrm>
                  <a:off x="9308293" y="1906147"/>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03" name="Freeform 377"/>
                <p:cNvSpPr>
                  <a:spLocks noChangeArrowheads="1"/>
                </p:cNvSpPr>
                <p:nvPr/>
              </p:nvSpPr>
              <p:spPr bwMode="auto">
                <a:xfrm>
                  <a:off x="9431060" y="2276577"/>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 name="Freeform 378"/>
                <p:cNvSpPr>
                  <a:spLocks noChangeArrowheads="1"/>
                </p:cNvSpPr>
                <p:nvPr/>
              </p:nvSpPr>
              <p:spPr bwMode="auto">
                <a:xfrm>
                  <a:off x="9442491" y="2476572"/>
                  <a:ext cx="268815" cy="138674"/>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 name="Freeform 379"/>
                <p:cNvSpPr>
                  <a:spLocks noChangeArrowheads="1"/>
                </p:cNvSpPr>
                <p:nvPr/>
              </p:nvSpPr>
              <p:spPr bwMode="auto">
                <a:xfrm>
                  <a:off x="9490326" y="2636397"/>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 name="Freeform 380"/>
                <p:cNvSpPr>
                  <a:spLocks noChangeArrowheads="1"/>
                </p:cNvSpPr>
                <p:nvPr/>
              </p:nvSpPr>
              <p:spPr bwMode="auto">
                <a:xfrm>
                  <a:off x="9493711" y="1809859"/>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 name="Freeform 381"/>
                <p:cNvSpPr>
                  <a:spLocks noChangeArrowheads="1"/>
                </p:cNvSpPr>
                <p:nvPr/>
              </p:nvSpPr>
              <p:spPr bwMode="auto">
                <a:xfrm>
                  <a:off x="9654160" y="2452373"/>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08" name="Group 51"/>
                <p:cNvGrpSpPr>
                  <a:grpSpLocks/>
                </p:cNvGrpSpPr>
                <p:nvPr/>
              </p:nvGrpSpPr>
              <p:grpSpPr bwMode="auto">
                <a:xfrm>
                  <a:off x="1016000" y="3399304"/>
                  <a:ext cx="1077384" cy="550333"/>
                  <a:chOff x="288" y="2580"/>
                  <a:chExt cx="509" cy="260"/>
                </a:xfrm>
                <a:solidFill>
                  <a:sysClr val="window" lastClr="FFFFFF"/>
                </a:solidFill>
                <a:effectLst/>
              </p:grpSpPr>
              <p:grpSp>
                <p:nvGrpSpPr>
                  <p:cNvPr id="277" name="Group 52"/>
                  <p:cNvGrpSpPr>
                    <a:grpSpLocks/>
                  </p:cNvGrpSpPr>
                  <p:nvPr/>
                </p:nvGrpSpPr>
                <p:grpSpPr bwMode="auto">
                  <a:xfrm>
                    <a:off x="288" y="2580"/>
                    <a:ext cx="510" cy="261"/>
                    <a:chOff x="288" y="2580"/>
                    <a:chExt cx="510" cy="261"/>
                  </a:xfrm>
                  <a:grpFill/>
                </p:grpSpPr>
                <p:sp>
                  <p:nvSpPr>
                    <p:cNvPr id="279" name="Freeform 53"/>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0" name="Freeform 54"/>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1" name="Freeform 55"/>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2" name="Freeform 56"/>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3" name="Freeform 57"/>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4" name="Freeform 58"/>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5" name="Freeform 59"/>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78" name="Freeform 60"/>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209" name="Freeform 392"/>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0" name="Freeform 393"/>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1" name="Text Box 78"/>
                <p:cNvSpPr txBox="1">
                  <a:spLocks noChangeArrowheads="1"/>
                </p:cNvSpPr>
                <p:nvPr/>
              </p:nvSpPr>
              <p:spPr bwMode="auto">
                <a:xfrm>
                  <a:off x="10067317" y="241204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212" name="Text Box 83"/>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213" name="Text Box 84"/>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214" name="Text Box 85"/>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215" name="Text Box 86"/>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216" name="Text Box 87"/>
                <p:cNvSpPr txBox="1">
                  <a:spLocks noChangeArrowheads="1"/>
                </p:cNvSpPr>
                <p:nvPr/>
              </p:nvSpPr>
              <p:spPr bwMode="auto">
                <a:xfrm>
                  <a:off x="4784590" y="191378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217" name="Text Box 88"/>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218" name="Text Box 89"/>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219" name="Text Box 90"/>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220" name="Text Box 91"/>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221" name="Text Box 92"/>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222" name="Text Box 93"/>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223" name="Text Box 94"/>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224" name="Text Box 95"/>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225" name="Text Box 96"/>
                <p:cNvSpPr txBox="1">
                  <a:spLocks noChangeArrowheads="1"/>
                </p:cNvSpPr>
                <p:nvPr/>
              </p:nvSpPr>
              <p:spPr bwMode="auto">
                <a:xfrm>
                  <a:off x="9666185" y="174459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226" name="Text Box 97"/>
                <p:cNvSpPr txBox="1">
                  <a:spLocks noChangeArrowheads="1"/>
                </p:cNvSpPr>
                <p:nvPr/>
              </p:nvSpPr>
              <p:spPr bwMode="auto">
                <a:xfrm>
                  <a:off x="9094509" y="172773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227" name="Text Box 98"/>
                <p:cNvSpPr txBox="1">
                  <a:spLocks noChangeArrowheads="1"/>
                </p:cNvSpPr>
                <p:nvPr/>
              </p:nvSpPr>
              <p:spPr bwMode="auto">
                <a:xfrm>
                  <a:off x="9082851" y="229451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228" name="Text Box 99"/>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229" name="Text Box 100"/>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230" name="Text Box 101"/>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231" name="Text Box 102"/>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232" name="Text Box 103"/>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233" name="Text Box 104"/>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234" name="Text Box 105"/>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235" name="Text Box 106"/>
                <p:cNvSpPr txBox="1">
                  <a:spLocks noChangeArrowheads="1"/>
                </p:cNvSpPr>
                <p:nvPr/>
              </p:nvSpPr>
              <p:spPr bwMode="auto">
                <a:xfrm>
                  <a:off x="9465252" y="279818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236" name="Text Box 107"/>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237" name="Text Box 108"/>
                <p:cNvSpPr txBox="1">
                  <a:spLocks noChangeArrowheads="1"/>
                </p:cNvSpPr>
                <p:nvPr/>
              </p:nvSpPr>
              <p:spPr bwMode="auto">
                <a:xfrm>
                  <a:off x="9347200" y="1527260"/>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238" name="Text Box 109"/>
                <p:cNvSpPr txBox="1">
                  <a:spLocks noChangeArrowheads="1"/>
                </p:cNvSpPr>
                <p:nvPr/>
              </p:nvSpPr>
              <p:spPr bwMode="auto">
                <a:xfrm>
                  <a:off x="9958521" y="262266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239" name="Text Box 110"/>
                <p:cNvSpPr txBox="1">
                  <a:spLocks noChangeArrowheads="1"/>
                </p:cNvSpPr>
                <p:nvPr/>
              </p:nvSpPr>
              <p:spPr bwMode="auto">
                <a:xfrm>
                  <a:off x="10008906" y="2194012"/>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240" name="Text Box 111"/>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241" name="Text Box 112"/>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242" name="Text Box 113"/>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243" name="Text Box 114"/>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244" name="Text Box 115"/>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245" name="Text Box 116"/>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246" name="Text Box 117"/>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247" name="Text Box 118"/>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248" name="Text Box 120"/>
                <p:cNvSpPr txBox="1">
                  <a:spLocks noChangeArrowheads="1"/>
                </p:cNvSpPr>
                <p:nvPr/>
              </p:nvSpPr>
              <p:spPr bwMode="auto">
                <a:xfrm>
                  <a:off x="6603999" y="21041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249" name="Text Box 121"/>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250" name="Text Box 122"/>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251" name="Text Box 123"/>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252" name="Text Box 124"/>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253" name="Text Box 125"/>
                <p:cNvSpPr txBox="1">
                  <a:spLocks noChangeArrowheads="1"/>
                </p:cNvSpPr>
                <p:nvPr/>
              </p:nvSpPr>
              <p:spPr bwMode="auto">
                <a:xfrm>
                  <a:off x="85343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254" name="Text Box 126"/>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255" name="Text Box 127"/>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256" name="Text Box 128"/>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257" name="Text Box 129"/>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258" name="Line 131"/>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59" name="Line 132"/>
                <p:cNvSpPr>
                  <a:spLocks noChangeShapeType="1"/>
                </p:cNvSpPr>
                <p:nvPr/>
              </p:nvSpPr>
              <p:spPr bwMode="auto">
                <a:xfrm flipH="1" flipV="1">
                  <a:off x="9653723" y="2521059"/>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0" name="Line 133"/>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1" name="Line 134"/>
                <p:cNvSpPr>
                  <a:spLocks noChangeShapeType="1"/>
                </p:cNvSpPr>
                <p:nvPr/>
              </p:nvSpPr>
              <p:spPr bwMode="auto">
                <a:xfrm>
                  <a:off x="9812012" y="2499737"/>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2" name="Line 135"/>
                <p:cNvSpPr>
                  <a:spLocks noChangeShapeType="1"/>
                </p:cNvSpPr>
                <p:nvPr/>
              </p:nvSpPr>
              <p:spPr bwMode="auto">
                <a:xfrm flipH="1" flipV="1">
                  <a:off x="9324703" y="188496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3" name="Line 136"/>
                <p:cNvSpPr>
                  <a:spLocks noChangeShapeType="1"/>
                </p:cNvSpPr>
                <p:nvPr/>
              </p:nvSpPr>
              <p:spPr bwMode="auto">
                <a:xfrm>
                  <a:off x="9500910" y="1686009"/>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4" name="Line 137"/>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65" name="Text Box 138"/>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266" name="Line 139"/>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7" name="Line 140"/>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268" name="Text Box 141"/>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269" name="Text Box 118"/>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270" name="Text Box 107"/>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271" name="Line 137"/>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2" name="Text Box 106"/>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273" name="Line 137"/>
                <p:cNvSpPr>
                  <a:spLocks noChangeShapeType="1"/>
                </p:cNvSpPr>
                <p:nvPr/>
              </p:nvSpPr>
              <p:spPr bwMode="auto">
                <a:xfrm>
                  <a:off x="9550400" y="2688104"/>
                  <a:ext cx="203200" cy="101600"/>
                </a:xfrm>
                <a:prstGeom prst="lin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4" name="Oval 465"/>
                <p:cNvSpPr/>
                <p:nvPr/>
              </p:nvSpPr>
              <p:spPr>
                <a:xfrm>
                  <a:off x="9093200" y="3149537"/>
                  <a:ext cx="146639" cy="144577"/>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5" name="Oval 472"/>
                <p:cNvSpPr/>
                <p:nvPr/>
              </p:nvSpPr>
              <p:spPr>
                <a:xfrm>
                  <a:off x="9420153" y="2642096"/>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6" name="Freeform 69"/>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fld id="{BE9B5412-23E5-483C-89C1-E047B01A1ED9}" type="slidenum">
              <a:rPr lang="en-US" smtClean="0"/>
              <a:pPr/>
              <a:t>4</a:t>
            </a:fld>
            <a:endParaRPr lang="en-US" dirty="0"/>
          </a:p>
        </p:txBody>
      </p:sp>
    </p:spTree>
    <p:extLst>
      <p:ext uri="{BB962C8B-B14F-4D97-AF65-F5344CB8AC3E}">
        <p14:creationId xmlns:p14="http://schemas.microsoft.com/office/powerpoint/2010/main" val="342888812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152400" y="0"/>
            <a:ext cx="10972800" cy="1143000"/>
          </a:xfrm>
        </p:spPr>
        <p:txBody>
          <a:bodyPr/>
          <a:lstStyle/>
          <a:p>
            <a:pPr algn="ctr"/>
            <a:r>
              <a:rPr lang="en-US" dirty="0"/>
              <a:t>The “Preferred New HL7 Message” Column </a:t>
            </a:r>
          </a:p>
        </p:txBody>
      </p:sp>
      <p:sp>
        <p:nvSpPr>
          <p:cNvPr id="3" name="Content Placeholder 2"/>
          <p:cNvSpPr>
            <a:spLocks noGrp="1"/>
          </p:cNvSpPr>
          <p:nvPr>
            <p:ph type="body" sz="quarter" idx="10"/>
          </p:nvPr>
        </p:nvSpPr>
        <p:spPr>
          <a:xfrm>
            <a:off x="665018" y="1464811"/>
            <a:ext cx="10861964" cy="4455584"/>
          </a:xfrm>
        </p:spPr>
        <p:txBody>
          <a:bodyPr/>
          <a:lstStyle/>
          <a:p>
            <a:r>
              <a:rPr lang="en-US" dirty="0"/>
              <a:t>Displays the name of the preferred HL7 message for submitting case notifications for the listed condition.</a:t>
            </a:r>
          </a:p>
          <a:p>
            <a:pPr lvl="2"/>
            <a:r>
              <a:rPr lang="en-US" dirty="0"/>
              <a:t>Column header includes the URL to the finalized Message Mapping Guides on the NNDSS website</a:t>
            </a:r>
          </a:p>
          <a:p>
            <a:r>
              <a:rPr lang="en-US" dirty="0"/>
              <a:t>Replaces the “Preferred Mechanism” column in previous releases of the Event Code List, which displayed the name of the Message Mapping Guides with version numbers, needed to construct a message.</a:t>
            </a:r>
          </a:p>
          <a:p>
            <a:pPr lvl="1"/>
            <a:endParaRPr lang="en-US" dirty="0"/>
          </a:p>
          <a:p>
            <a:pPr marL="1219170" lvl="2" indent="0">
              <a:buNone/>
            </a:pPr>
            <a:r>
              <a:rPr lang="en-US" dirty="0"/>
              <a:t>		</a:t>
            </a:r>
          </a:p>
        </p:txBody>
      </p:sp>
      <p:sp>
        <p:nvSpPr>
          <p:cNvPr id="4" name="Slide Number Placeholder 3">
            <a:extLst>
              <a:ext uri="{FF2B5EF4-FFF2-40B4-BE49-F238E27FC236}">
                <a16:creationId xmlns:a16="http://schemas.microsoft.com/office/drawing/2014/main" id="{0BD4D502-0B78-4E75-94A1-81BA2C480C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5404678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4F92-E90B-4EE1-BD6B-DA8FF73AE217}"/>
              </a:ext>
            </a:extLst>
          </p:cNvPr>
          <p:cNvSpPr>
            <a:spLocks noGrp="1"/>
          </p:cNvSpPr>
          <p:nvPr>
            <p:ph type="title"/>
          </p:nvPr>
        </p:nvSpPr>
        <p:spPr>
          <a:xfrm>
            <a:off x="-973666" y="-52993"/>
            <a:ext cx="10972800" cy="1143000"/>
          </a:xfrm>
        </p:spPr>
        <p:txBody>
          <a:bodyPr/>
          <a:lstStyle/>
          <a:p>
            <a:pPr algn="ctr"/>
            <a:r>
              <a:rPr lang="en-US" dirty="0"/>
              <a:t>The “Alternative Message” Column </a:t>
            </a:r>
          </a:p>
        </p:txBody>
      </p:sp>
      <p:sp>
        <p:nvSpPr>
          <p:cNvPr id="3" name="Text Placeholder 2">
            <a:extLst>
              <a:ext uri="{FF2B5EF4-FFF2-40B4-BE49-F238E27FC236}">
                <a16:creationId xmlns:a16="http://schemas.microsoft.com/office/drawing/2014/main" id="{D32F69C0-E015-4F9D-8261-A94327F2A56B}"/>
              </a:ext>
            </a:extLst>
          </p:cNvPr>
          <p:cNvSpPr>
            <a:spLocks noGrp="1"/>
          </p:cNvSpPr>
          <p:nvPr>
            <p:ph type="body" sz="quarter" idx="10"/>
          </p:nvPr>
        </p:nvSpPr>
        <p:spPr>
          <a:xfrm>
            <a:off x="609600" y="1397076"/>
            <a:ext cx="10972800" cy="4455584"/>
          </a:xfrm>
        </p:spPr>
        <p:txBody>
          <a:bodyPr/>
          <a:lstStyle/>
          <a:p>
            <a:r>
              <a:rPr lang="en-US" dirty="0"/>
              <a:t>Displays the name of the message (and case report form, if applicable) to use, until the preferred new HL7 message is implemented.</a:t>
            </a:r>
          </a:p>
          <a:p>
            <a:r>
              <a:rPr lang="en-US" dirty="0"/>
              <a:t>In Release 4, it indicates when a Generic message or a Generic message with a case report form can be used, until the transition to the preferred new HL7 message.</a:t>
            </a:r>
          </a:p>
          <a:p>
            <a:pPr lvl="2"/>
            <a:r>
              <a:rPr lang="en-US" dirty="0"/>
              <a:t>Column header includes the URL to the finalized Message Mapping Guides on the NNDSS website</a:t>
            </a:r>
          </a:p>
          <a:p>
            <a:r>
              <a:rPr lang="en-US" dirty="0"/>
              <a:t>Replaces the “Alternative Mechanism” column in previous releases of the Event Code List, which included information about whether a legacy Message Mapping Guide could be used, until the jurisdiction transitioned to the Preferred Mechanism.</a:t>
            </a:r>
          </a:p>
          <a:p>
            <a:pPr lvl="2"/>
            <a:endParaRPr lang="en-US" dirty="0"/>
          </a:p>
          <a:p>
            <a:endParaRPr lang="en-US" dirty="0"/>
          </a:p>
        </p:txBody>
      </p:sp>
      <p:sp>
        <p:nvSpPr>
          <p:cNvPr id="5" name="Slide Number Placeholder 4">
            <a:extLst>
              <a:ext uri="{FF2B5EF4-FFF2-40B4-BE49-F238E27FC236}">
                <a16:creationId xmlns:a16="http://schemas.microsoft.com/office/drawing/2014/main" id="{E2E95D11-1C14-4B89-92ED-99E726B176A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29661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8705-B6CC-48C0-8C48-05353FF3723E}"/>
              </a:ext>
            </a:extLst>
          </p:cNvPr>
          <p:cNvSpPr>
            <a:spLocks noGrp="1"/>
          </p:cNvSpPr>
          <p:nvPr>
            <p:ph type="title"/>
          </p:nvPr>
        </p:nvSpPr>
        <p:spPr>
          <a:xfrm>
            <a:off x="1041400" y="88372"/>
            <a:ext cx="10972800" cy="1143000"/>
          </a:xfrm>
        </p:spPr>
        <p:txBody>
          <a:bodyPr/>
          <a:lstStyle/>
          <a:p>
            <a:r>
              <a:rPr lang="en-US" dirty="0"/>
              <a:t>Additional Changes </a:t>
            </a:r>
          </a:p>
        </p:txBody>
      </p:sp>
      <p:sp>
        <p:nvSpPr>
          <p:cNvPr id="3" name="Text Placeholder 2">
            <a:extLst>
              <a:ext uri="{FF2B5EF4-FFF2-40B4-BE49-F238E27FC236}">
                <a16:creationId xmlns:a16="http://schemas.microsoft.com/office/drawing/2014/main" id="{A340AA6D-5774-4916-9DFD-C553DEA76DAE}"/>
              </a:ext>
            </a:extLst>
          </p:cNvPr>
          <p:cNvSpPr>
            <a:spLocks noGrp="1"/>
          </p:cNvSpPr>
          <p:nvPr>
            <p:ph type="body" sz="quarter" idx="10"/>
          </p:nvPr>
        </p:nvSpPr>
        <p:spPr/>
        <p:txBody>
          <a:bodyPr/>
          <a:lstStyle/>
          <a:p>
            <a:r>
              <a:rPr lang="en-US" dirty="0"/>
              <a:t>“Nationally Notifiable” column indicates whether a condition is nationally notifiable or not. </a:t>
            </a:r>
          </a:p>
          <a:p>
            <a:pPr lvl="2"/>
            <a:r>
              <a:rPr lang="en-US" dirty="0"/>
              <a:t>Removed bolding and asterisks associated with condition names in the “Event Name” column, meant to indicate a nationally notifiable condition  </a:t>
            </a:r>
          </a:p>
          <a:p>
            <a:r>
              <a:rPr lang="en-US" dirty="0"/>
              <a:t>Removed the term “</a:t>
            </a:r>
            <a:r>
              <a:rPr lang="en-US" i="1" dirty="0"/>
              <a:t>MMWR</a:t>
            </a:r>
            <a:r>
              <a:rPr lang="en-US" dirty="0"/>
              <a:t>” in the “Verification Procedures” column, since we are no longer publishing the NNDSS tables in the </a:t>
            </a:r>
            <a:r>
              <a:rPr lang="en-US" i="1" dirty="0"/>
              <a:t>MMWR</a:t>
            </a:r>
            <a:r>
              <a:rPr lang="en-US" dirty="0"/>
              <a:t>.   </a:t>
            </a:r>
          </a:p>
          <a:p>
            <a:r>
              <a:rPr lang="en-US" dirty="0"/>
              <a:t>The Generic v2 ONLY subset of the Event Code Lists has been retired. </a:t>
            </a:r>
          </a:p>
          <a:p>
            <a:pPr lvl="2"/>
            <a:r>
              <a:rPr lang="en-US" dirty="0"/>
              <a:t>Filter the list to find which conditions can use the Generic messages by itself</a:t>
            </a:r>
          </a:p>
          <a:p>
            <a:pPr marL="0" indent="0">
              <a:buNone/>
            </a:pPr>
            <a:endParaRPr lang="en-US" dirty="0"/>
          </a:p>
        </p:txBody>
      </p:sp>
      <p:sp>
        <p:nvSpPr>
          <p:cNvPr id="5" name="Slide Number Placeholder 4">
            <a:extLst>
              <a:ext uri="{FF2B5EF4-FFF2-40B4-BE49-F238E27FC236}">
                <a16:creationId xmlns:a16="http://schemas.microsoft.com/office/drawing/2014/main" id="{203DAC2D-0B5B-4C05-9A6B-A292123C2ED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363630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C27F-1A56-446F-B0DE-72C94551F51D}"/>
              </a:ext>
            </a:extLst>
          </p:cNvPr>
          <p:cNvSpPr>
            <a:spLocks noGrp="1"/>
          </p:cNvSpPr>
          <p:nvPr>
            <p:ph type="title"/>
          </p:nvPr>
        </p:nvSpPr>
        <p:spPr>
          <a:xfrm>
            <a:off x="1032933" y="0"/>
            <a:ext cx="10972800" cy="1143000"/>
          </a:xfrm>
        </p:spPr>
        <p:txBody>
          <a:bodyPr/>
          <a:lstStyle/>
          <a:p>
            <a:r>
              <a:rPr lang="en-US" dirty="0"/>
              <a:t>Additional Information</a:t>
            </a:r>
          </a:p>
        </p:txBody>
      </p:sp>
      <p:sp>
        <p:nvSpPr>
          <p:cNvPr id="3" name="Text Placeholder 2">
            <a:extLst>
              <a:ext uri="{FF2B5EF4-FFF2-40B4-BE49-F238E27FC236}">
                <a16:creationId xmlns:a16="http://schemas.microsoft.com/office/drawing/2014/main" id="{E875CBDC-78BE-4BFE-B551-2FFDA722A4E3}"/>
              </a:ext>
            </a:extLst>
          </p:cNvPr>
          <p:cNvSpPr>
            <a:spLocks noGrp="1"/>
          </p:cNvSpPr>
          <p:nvPr>
            <p:ph type="body" sz="quarter" idx="10"/>
          </p:nvPr>
        </p:nvSpPr>
        <p:spPr/>
        <p:txBody>
          <a:bodyPr/>
          <a:lstStyle/>
          <a:p>
            <a:r>
              <a:rPr lang="en-US" dirty="0"/>
              <a:t>The same list of conditions are in Releases 3 and 4 of the 2019 code list.  </a:t>
            </a:r>
          </a:p>
          <a:p>
            <a:r>
              <a:rPr lang="en-US" dirty="0"/>
              <a:t>The </a:t>
            </a:r>
            <a:r>
              <a:rPr lang="en-US" dirty="0">
                <a:hlinkClick r:id="rId3"/>
              </a:rPr>
              <a:t>HL7 Case Notification Resources MMG and Artifacts</a:t>
            </a:r>
            <a:r>
              <a:rPr lang="en-US" dirty="0"/>
              <a:t> section of the NNDSS website includes information on which versions of the finalized Message Mapping Guides are available to use and which is the preferred version, if more than one version is posted for the same MMG.</a:t>
            </a:r>
          </a:p>
          <a:p>
            <a:r>
              <a:rPr lang="en-US" dirty="0"/>
              <a:t>We will plan for quarterly releases of the event code list, if needed, to ensure information is updated.</a:t>
            </a:r>
          </a:p>
          <a:p>
            <a:r>
              <a:rPr lang="en-US" dirty="0"/>
              <a:t>We are moving management of the Event Code List to a database, to support the NNDSS data processing redesign project and to potentially improve the delivery of information about event code changes to you.</a:t>
            </a:r>
          </a:p>
          <a:p>
            <a:pPr lvl="1"/>
            <a:r>
              <a:rPr lang="en-US" dirty="0"/>
              <a:t>For now, still published in spreadsheet</a:t>
            </a:r>
          </a:p>
        </p:txBody>
      </p:sp>
      <p:sp>
        <p:nvSpPr>
          <p:cNvPr id="5" name="Slide Number Placeholder 4">
            <a:extLst>
              <a:ext uri="{FF2B5EF4-FFF2-40B4-BE49-F238E27FC236}">
                <a16:creationId xmlns:a16="http://schemas.microsoft.com/office/drawing/2014/main" id="{A521266A-332E-417B-908B-4C7C2309848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269768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Finalized Guides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486050244"/>
              </p:ext>
            </p:extLst>
          </p:nvPr>
        </p:nvGraphicFramePr>
        <p:xfrm>
          <a:off x="937834" y="1040716"/>
          <a:ext cx="9694498" cy="4585721"/>
        </p:xfrm>
        <a:graphic>
          <a:graphicData uri="http://schemas.openxmlformats.org/drawingml/2006/table">
            <a:tbl>
              <a:tblPr firstRow="1" firstCol="1" bandRow="1"/>
              <a:tblGrid>
                <a:gridCol w="3139167">
                  <a:extLst>
                    <a:ext uri="{9D8B030D-6E8A-4147-A177-3AD203B41FA5}">
                      <a16:colId xmlns:a16="http://schemas.microsoft.com/office/drawing/2014/main" val="870687818"/>
                    </a:ext>
                  </a:extLst>
                </a:gridCol>
                <a:gridCol w="3205883">
                  <a:extLst>
                    <a:ext uri="{9D8B030D-6E8A-4147-A177-3AD203B41FA5}">
                      <a16:colId xmlns:a16="http://schemas.microsoft.com/office/drawing/2014/main" val="23171938"/>
                    </a:ext>
                  </a:extLst>
                </a:gridCol>
                <a:gridCol w="3349448">
                  <a:extLst>
                    <a:ext uri="{9D8B030D-6E8A-4147-A177-3AD203B41FA5}">
                      <a16:colId xmlns:a16="http://schemas.microsoft.com/office/drawing/2014/main" val="353385103"/>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Open</a:t>
                      </a: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to All</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9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Pilots Only</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 Hold  </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Arboviral</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v1.3</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Babesiosis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Mumps</a:t>
                      </a: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393436572"/>
                  </a:ext>
                </a:extLst>
              </a:tr>
              <a:tr h="562832">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Gen</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v2</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CS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Pertussis</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Hepatitis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defTabSz="914400" rtl="0" eaLnBrk="1" latinLnBrk="0" hangingPunct="1">
                        <a:spcBef>
                          <a:spcPts val="0"/>
                        </a:spcBef>
                        <a:spcAft>
                          <a:spcPts val="0"/>
                        </a:spcAft>
                      </a:pPr>
                      <a:r>
                        <a:rPr lang="en-US" sz="1900" b="0" kern="1200" dirty="0">
                          <a:solidFill>
                            <a:srgbClr val="000818"/>
                          </a:solidFill>
                          <a:effectLst/>
                          <a:latin typeface="Calibri" panose="020F0502020204030204" pitchFamily="34" charset="0"/>
                          <a:ea typeface="+mn-ea"/>
                          <a:cs typeface="Calibri" panose="020F0502020204030204" pitchFamily="34" charset="0"/>
                        </a:rPr>
                        <a:t>FDD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Varicella</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515134">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Lyme/TBRD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Malaria</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STD </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42326231"/>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TB/LTBI</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562303175"/>
                  </a:ext>
                </a:extLst>
              </a:tr>
              <a:tr h="486516">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818"/>
                          </a:solidFill>
                          <a:effectLst/>
                          <a:uLnTx/>
                          <a:uFillTx/>
                          <a:latin typeface="Calibri" panose="020F0502020204030204" pitchFamily="34" charset="0"/>
                          <a:ea typeface="Calibri" panose="020F0502020204030204" pitchFamily="34" charset="0"/>
                          <a:cs typeface="Times New Roman" panose="02020603050405020304" pitchFamily="18" charset="0"/>
                        </a:rPr>
                        <a:t>Trichinellosis</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53579205"/>
                  </a:ext>
                </a:extLst>
              </a:tr>
            </a:tbl>
          </a:graphicData>
        </a:graphic>
      </p:graphicFrame>
      <p:sp>
        <p:nvSpPr>
          <p:cNvPr id="2" name="TextBox 1"/>
          <p:cNvSpPr txBox="1"/>
          <p:nvPr/>
        </p:nvSpPr>
        <p:spPr>
          <a:xfrm>
            <a:off x="9215582" y="6352143"/>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rPr>
              <a:t>10/15</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/2019</a:t>
            </a:r>
          </a:p>
        </p:txBody>
      </p:sp>
      <p:sp>
        <p:nvSpPr>
          <p:cNvPr id="3" name="Slide Number Placeholder 2">
            <a:extLst>
              <a:ext uri="{FF2B5EF4-FFF2-40B4-BE49-F238E27FC236}">
                <a16:creationId xmlns:a16="http://schemas.microsoft.com/office/drawing/2014/main" id="{AEB4AF08-D439-4291-9B7D-65124CB3788A}"/>
              </a:ext>
            </a:extLst>
          </p:cNvPr>
          <p:cNvSpPr>
            <a:spLocks noGrp="1"/>
          </p:cNvSpPr>
          <p:nvPr>
            <p:ph type="sldNum" sz="quarter" idx="11"/>
          </p:nvPr>
        </p:nvSpPr>
        <p:spPr/>
        <p:txBody>
          <a:bodyPr/>
          <a:lstStyle/>
          <a:p>
            <a:fld id="{BE9B5412-23E5-483C-89C1-E047B01A1ED9}" type="slidenum">
              <a:rPr lang="en-US" smtClean="0"/>
              <a:pPr/>
              <a:t>5</a:t>
            </a:fld>
            <a:endParaRPr lang="en-US" dirty="0"/>
          </a:p>
        </p:txBody>
      </p:sp>
    </p:spTree>
    <p:extLst>
      <p:ext uri="{BB962C8B-B14F-4D97-AF65-F5344CB8AC3E}">
        <p14:creationId xmlns:p14="http://schemas.microsoft.com/office/powerpoint/2010/main" val="244492657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Piloting Status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nvGraphicFramePr>
        <p:xfrm>
          <a:off x="937834" y="1040716"/>
          <a:ext cx="10293584" cy="3231109"/>
        </p:xfrm>
        <a:graphic>
          <a:graphicData uri="http://schemas.openxmlformats.org/drawingml/2006/table">
            <a:tbl>
              <a:tblPr firstRow="1" firstCol="1" bandRow="1"/>
              <a:tblGrid>
                <a:gridCol w="2738909">
                  <a:extLst>
                    <a:ext uri="{9D8B030D-6E8A-4147-A177-3AD203B41FA5}">
                      <a16:colId xmlns:a16="http://schemas.microsoft.com/office/drawing/2014/main" val="84844175"/>
                    </a:ext>
                  </a:extLst>
                </a:gridCol>
                <a:gridCol w="3775127">
                  <a:extLst>
                    <a:ext uri="{9D8B030D-6E8A-4147-A177-3AD203B41FA5}">
                      <a16:colId xmlns:a16="http://schemas.microsoft.com/office/drawing/2014/main" val="870687818"/>
                    </a:ext>
                  </a:extLst>
                </a:gridCol>
                <a:gridCol w="3779548">
                  <a:extLst>
                    <a:ext uri="{9D8B030D-6E8A-4147-A177-3AD203B41FA5}">
                      <a16:colId xmlns:a16="http://schemas.microsoft.com/office/drawing/2014/main" val="23171938"/>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rPr>
                        <a:t>Message Mapping Guides (MMGs)</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mn-lt"/>
                          <a:ea typeface="+mn-ea"/>
                          <a:cs typeface="+mn-cs"/>
                        </a:rPr>
                        <a:t>Piloting</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States Piloting</a:t>
                      </a: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RIBD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GA, KS, OR</a:t>
                      </a: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Lyme/TBRD</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5</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FL, ID, IL, MI, OR</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5137790"/>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HAI MDRO</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3</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 </a:t>
                      </a: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MI, OR</a:t>
                      </a:r>
                      <a:endParaRPr lang="en-US" sz="1900" b="0"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42645562"/>
                  </a:ext>
                </a:extLst>
              </a:tr>
              <a:tr h="486516">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Measles/Rubella/CRS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4</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a:t>
                      </a:r>
                      <a:r>
                        <a:rPr lang="en-US" sz="1900" b="1" kern="12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r>
                        <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AZ, FL,</a:t>
                      </a:r>
                      <a:r>
                        <a:rPr lang="en-US" sz="1900" b="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a:t>
                      </a:r>
                      <a:endParaRPr lang="en-US" sz="19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974045022"/>
                  </a:ext>
                </a:extLst>
              </a:tr>
              <a:tr h="70592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spcBef>
                          <a:spcPts val="0"/>
                        </a:spcBef>
                        <a:spcAft>
                          <a:spcPts val="0"/>
                        </a:spcAft>
                      </a:pPr>
                      <a:r>
                        <a:rPr lang="en-US" sz="1900" dirty="0">
                          <a:solidFill>
                            <a:schemeClr val="bg2"/>
                          </a:solidFill>
                          <a:effectLst/>
                        </a:rPr>
                        <a:t>Total # of Individual</a:t>
                      </a:r>
                      <a:r>
                        <a:rPr lang="en-US" sz="1900" baseline="0" dirty="0">
                          <a:solidFill>
                            <a:schemeClr val="bg2"/>
                          </a:solidFill>
                          <a:effectLst/>
                        </a:rPr>
                        <a:t> </a:t>
                      </a:r>
                      <a:r>
                        <a:rPr lang="en-US" sz="1900" dirty="0">
                          <a:solidFill>
                            <a:schemeClr val="bg2"/>
                          </a:solidFill>
                          <a:effectLst/>
                        </a:rPr>
                        <a:t>States</a:t>
                      </a:r>
                      <a:endPar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b="1"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spcBef>
                          <a:spcPts val="0"/>
                        </a:spcBef>
                        <a:spcAft>
                          <a:spcPts val="0"/>
                        </a:spcAft>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AL, AZ,</a:t>
                      </a:r>
                      <a:r>
                        <a:rPr lang="en-US" sz="1900" b="0" kern="1200" baseline="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 CO, FL, GA, ID, IL, KS, MI, OR</a:t>
                      </a:r>
                      <a:endPar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endParaRPr>
                    </a:p>
                  </a:txBody>
                  <a:tcPr marL="83275" marR="83275" marT="0" marB="0" anchor="ctr">
                    <a:lnL w="12700" cmpd="sng">
                      <a:solidFill>
                        <a:sysClr val="window" lastClr="FFFFFF"/>
                      </a:solidFill>
                    </a:lnL>
                    <a:lnR w="12700" cmpd="sng">
                      <a:solidFill>
                        <a:sysClr val="window" lastClr="FFFFFF"/>
                      </a:solidFill>
                    </a:lnR>
                    <a:lnT w="762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868034585"/>
                  </a:ext>
                </a:extLst>
              </a:tr>
            </a:tbl>
          </a:graphicData>
        </a:graphic>
      </p:graphicFrame>
      <p:sp>
        <p:nvSpPr>
          <p:cNvPr id="2" name="TextBox 1"/>
          <p:cNvSpPr txBox="1"/>
          <p:nvPr/>
        </p:nvSpPr>
        <p:spPr>
          <a:xfrm>
            <a:off x="9408025" y="6356350"/>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rPr>
              <a:t>10</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/15/2019</a:t>
            </a:r>
          </a:p>
        </p:txBody>
      </p:sp>
      <p:sp>
        <p:nvSpPr>
          <p:cNvPr id="7" name="TextBox 6"/>
          <p:cNvSpPr txBox="1"/>
          <p:nvPr/>
        </p:nvSpPr>
        <p:spPr>
          <a:xfrm>
            <a:off x="1090627" y="4403358"/>
            <a:ext cx="1723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Measles Only</a:t>
            </a:r>
          </a:p>
        </p:txBody>
      </p:sp>
      <p:sp>
        <p:nvSpPr>
          <p:cNvPr id="3" name="Slide Number Placeholder 2">
            <a:extLst>
              <a:ext uri="{FF2B5EF4-FFF2-40B4-BE49-F238E27FC236}">
                <a16:creationId xmlns:a16="http://schemas.microsoft.com/office/drawing/2014/main" id="{30CC1083-9250-479A-BCA3-3C5A91F9FACA}"/>
              </a:ext>
            </a:extLst>
          </p:cNvPr>
          <p:cNvSpPr>
            <a:spLocks noGrp="1"/>
          </p:cNvSpPr>
          <p:nvPr>
            <p:ph type="sldNum" sz="quarter" idx="11"/>
          </p:nvPr>
        </p:nvSpPr>
        <p:spPr/>
        <p:txBody>
          <a:bodyPr/>
          <a:lstStyle/>
          <a:p>
            <a:fld id="{BE9B5412-23E5-483C-89C1-E047B01A1ED9}" type="slidenum">
              <a:rPr lang="en-US" smtClean="0"/>
              <a:pPr/>
              <a:t>6</a:t>
            </a:fld>
            <a:endParaRPr lang="en-US" dirty="0"/>
          </a:p>
        </p:txBody>
      </p:sp>
    </p:spTree>
    <p:extLst>
      <p:ext uri="{BB962C8B-B14F-4D97-AF65-F5344CB8AC3E}">
        <p14:creationId xmlns:p14="http://schemas.microsoft.com/office/powerpoint/2010/main" val="18750061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pic>
        <p:nvPicPr>
          <p:cNvPr id="6" name="Picture 5" descr="This is a graph or chart of NNDSS HL7 Message Mapping Guide Timeline. Indicating the status of in development, pre-piloting, piloting, preparation for production, and production for all message mapping guides. IF the guides are final there is also an indicator of a asterick to reflect that ">
            <a:extLst>
              <a:ext uri="{FF2B5EF4-FFF2-40B4-BE49-F238E27FC236}">
                <a16:creationId xmlns:a16="http://schemas.microsoft.com/office/drawing/2014/main" id="{E0EC7102-6555-4959-BFEC-7393F792647E}"/>
              </a:ext>
            </a:extLst>
          </p:cNvPr>
          <p:cNvPicPr>
            <a:picLocks noChangeAspect="1"/>
          </p:cNvPicPr>
          <p:nvPr/>
        </p:nvPicPr>
        <p:blipFill>
          <a:blip r:embed="rId3"/>
          <a:stretch>
            <a:fillRect/>
          </a:stretch>
        </p:blipFill>
        <p:spPr>
          <a:xfrm>
            <a:off x="-246696" y="1390091"/>
            <a:ext cx="12698359" cy="4496318"/>
          </a:xfrm>
          <a:prstGeom prst="rect">
            <a:avLst/>
          </a:prstGeom>
        </p:spPr>
      </p:pic>
      <p:sp>
        <p:nvSpPr>
          <p:cNvPr id="2" name="Slide Number Placeholder 1">
            <a:extLst>
              <a:ext uri="{FF2B5EF4-FFF2-40B4-BE49-F238E27FC236}">
                <a16:creationId xmlns:a16="http://schemas.microsoft.com/office/drawing/2014/main" id="{E4932D67-9CC9-4347-BC7D-743F8AE80752}"/>
              </a:ext>
            </a:extLst>
          </p:cNvPr>
          <p:cNvSpPr>
            <a:spLocks noGrp="1"/>
          </p:cNvSpPr>
          <p:nvPr>
            <p:ph type="sldNum" sz="quarter" idx="11"/>
          </p:nvPr>
        </p:nvSpPr>
        <p:spPr/>
        <p:txBody>
          <a:bodyPr/>
          <a:lstStyle/>
          <a:p>
            <a:fld id="{BE9B5412-23E5-483C-89C1-E047B01A1ED9}" type="slidenum">
              <a:rPr lang="en-US" smtClean="0"/>
              <a:pPr/>
              <a:t>7</a:t>
            </a:fld>
            <a:endParaRPr lang="en-US" dirty="0"/>
          </a:p>
        </p:txBody>
      </p:sp>
    </p:spTree>
    <p:extLst>
      <p:ext uri="{BB962C8B-B14F-4D97-AF65-F5344CB8AC3E}">
        <p14:creationId xmlns:p14="http://schemas.microsoft.com/office/powerpoint/2010/main" val="35899031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9"/>
            <a:ext cx="10972800" cy="756493"/>
          </a:xfrm>
        </p:spPr>
        <p:txBody>
          <a:bodyPr/>
          <a:lstStyle/>
          <a:p>
            <a:r>
              <a:rPr lang="en-US" dirty="0"/>
              <a:t>Bridged Race Files</a:t>
            </a:r>
            <a:endParaRPr lang="en-US" b="0" dirty="0"/>
          </a:p>
        </p:txBody>
      </p:sp>
      <p:sp>
        <p:nvSpPr>
          <p:cNvPr id="5" name="Text Placeholder 4"/>
          <p:cNvSpPr>
            <a:spLocks noGrp="1"/>
          </p:cNvSpPr>
          <p:nvPr>
            <p:ph type="body" sz="quarter" idx="10"/>
          </p:nvPr>
        </p:nvSpPr>
        <p:spPr>
          <a:xfrm>
            <a:off x="609600" y="1157592"/>
            <a:ext cx="10972800" cy="4843160"/>
          </a:xfrm>
        </p:spPr>
        <p:txBody>
          <a:bodyPr/>
          <a:lstStyle/>
          <a:p>
            <a:r>
              <a:rPr lang="en-US" sz="2400" b="1" dirty="0"/>
              <a:t>Provides estimated populations used in rates based on “old” race categories</a:t>
            </a:r>
          </a:p>
          <a:p>
            <a:r>
              <a:rPr lang="en-US" sz="2400" b="1" dirty="0"/>
              <a:t>NCHS will stop having Bridged Race population estimates produced</a:t>
            </a:r>
          </a:p>
          <a:p>
            <a:pPr lvl="1"/>
            <a:r>
              <a:rPr lang="en-US" sz="2200" dirty="0"/>
              <a:t>No-longer needed by NCHS for vital records data; </a:t>
            </a:r>
            <a:r>
              <a:rPr lang="en-US" sz="2200" dirty="0">
                <a:sym typeface="Wingdings" panose="05000000000000000000" pitchFamily="2" charset="2"/>
              </a:rPr>
              <a:t>Planned to stop with 2018 estimates</a:t>
            </a:r>
          </a:p>
          <a:p>
            <a:pPr lvl="1"/>
            <a:r>
              <a:rPr lang="en-US" sz="2200" dirty="0">
                <a:sym typeface="Wingdings" panose="05000000000000000000" pitchFamily="2" charset="2"/>
              </a:rPr>
              <a:t>New plan as of June 2019: </a:t>
            </a:r>
          </a:p>
          <a:p>
            <a:pPr lvl="2"/>
            <a:r>
              <a:rPr lang="en-US" sz="2000" dirty="0">
                <a:sym typeface="Wingdings" panose="05000000000000000000" pitchFamily="2" charset="2"/>
              </a:rPr>
              <a:t>Release postcensal vintage estimates for 2019</a:t>
            </a:r>
          </a:p>
          <a:p>
            <a:pPr lvl="2"/>
            <a:r>
              <a:rPr lang="en-US" sz="2000" dirty="0">
                <a:sym typeface="Wingdings" panose="05000000000000000000" pitchFamily="2" charset="2"/>
              </a:rPr>
              <a:t>Release intercensal estimates for 2010-2020</a:t>
            </a:r>
          </a:p>
          <a:p>
            <a:r>
              <a:rPr lang="en-US" sz="2400" b="1" dirty="0"/>
              <a:t>NNDSS planning</a:t>
            </a:r>
          </a:p>
          <a:p>
            <a:pPr lvl="1"/>
            <a:r>
              <a:rPr lang="en-US" sz="2200" dirty="0"/>
              <a:t>Currently use with NETSS-formatted race categories and single year age groups  </a:t>
            </a:r>
          </a:p>
          <a:p>
            <a:pPr lvl="1"/>
            <a:r>
              <a:rPr lang="en-US" sz="2200" dirty="0"/>
              <a:t>2021 NNDSS data:  May use 2020 estimates (often use previous year’s estimates now)</a:t>
            </a:r>
          </a:p>
          <a:p>
            <a:pPr lvl="1"/>
            <a:r>
              <a:rPr lang="en-US" sz="2200" dirty="0"/>
              <a:t>2022 and later years:  Evaluate amount of data from jurisdictions sending NETSS files and consider strategies</a:t>
            </a:r>
          </a:p>
          <a:p>
            <a:r>
              <a:rPr lang="en-US" sz="2400" b="1" dirty="0"/>
              <a:t>Jurisdictions using these files should plan for transition</a:t>
            </a:r>
          </a:p>
          <a:p>
            <a:pPr lvl="2"/>
            <a:endParaRPr lang="en-US" dirty="0">
              <a:sym typeface="Wingdings" panose="05000000000000000000" pitchFamily="2" charset="2"/>
            </a:endParaRPr>
          </a:p>
          <a:p>
            <a:endParaRPr lang="en-US" dirty="0"/>
          </a:p>
          <a:p>
            <a:pPr lvl="1"/>
            <a:endParaRPr lang="en-US" dirty="0"/>
          </a:p>
          <a:p>
            <a:endParaRPr lang="en-US" dirty="0"/>
          </a:p>
        </p:txBody>
      </p:sp>
      <p:sp>
        <p:nvSpPr>
          <p:cNvPr id="2" name="Slide Number Placeholder 1">
            <a:extLst>
              <a:ext uri="{FF2B5EF4-FFF2-40B4-BE49-F238E27FC236}">
                <a16:creationId xmlns:a16="http://schemas.microsoft.com/office/drawing/2014/main" id="{7FD7D0C4-522F-4FD6-8697-EFD08AC3FDA9}"/>
              </a:ext>
            </a:extLst>
          </p:cNvPr>
          <p:cNvSpPr>
            <a:spLocks noGrp="1"/>
          </p:cNvSpPr>
          <p:nvPr>
            <p:ph type="sldNum" sz="quarter" idx="11"/>
          </p:nvPr>
        </p:nvSpPr>
        <p:spPr/>
        <p:txBody>
          <a:bodyPr/>
          <a:lstStyle/>
          <a:p>
            <a:fld id="{BE9B5412-23E5-483C-89C1-E047B01A1ED9}" type="slidenum">
              <a:rPr lang="en-US" smtClean="0"/>
              <a:pPr/>
              <a:t>8</a:t>
            </a:fld>
            <a:endParaRPr lang="en-US" dirty="0"/>
          </a:p>
        </p:txBody>
      </p:sp>
    </p:spTree>
    <p:extLst>
      <p:ext uri="{BB962C8B-B14F-4D97-AF65-F5344CB8AC3E}">
        <p14:creationId xmlns:p14="http://schemas.microsoft.com/office/powerpoint/2010/main" val="37896217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9"/>
            <a:ext cx="10972800" cy="756493"/>
          </a:xfrm>
        </p:spPr>
        <p:txBody>
          <a:bodyPr/>
          <a:lstStyle/>
          <a:p>
            <a:r>
              <a:rPr lang="en-US" dirty="0"/>
              <a:t>Retiring Summary Records</a:t>
            </a:r>
            <a:endParaRPr lang="en-US" b="0" dirty="0"/>
          </a:p>
        </p:txBody>
      </p:sp>
      <p:sp>
        <p:nvSpPr>
          <p:cNvPr id="5" name="Text Placeholder 4"/>
          <p:cNvSpPr>
            <a:spLocks noGrp="1"/>
          </p:cNvSpPr>
          <p:nvPr>
            <p:ph type="body" sz="quarter" idx="10"/>
          </p:nvPr>
        </p:nvSpPr>
        <p:spPr>
          <a:xfrm>
            <a:off x="609600" y="1157592"/>
            <a:ext cx="10972800" cy="4843160"/>
          </a:xfrm>
        </p:spPr>
        <p:txBody>
          <a:bodyPr/>
          <a:lstStyle/>
          <a:p>
            <a:r>
              <a:rPr lang="en-US" sz="2400" b="1" dirty="0"/>
              <a:t>Some jurisdictions used to send counts of cases (rather than case-level data)</a:t>
            </a:r>
          </a:p>
          <a:p>
            <a:r>
              <a:rPr lang="en-US" sz="2400" b="1" dirty="0"/>
              <a:t>Good time to retire:</a:t>
            </a:r>
          </a:p>
          <a:p>
            <a:pPr lvl="1"/>
            <a:r>
              <a:rPr lang="en-US" sz="2200" dirty="0"/>
              <a:t>Territories implementing integrated surveillance systems</a:t>
            </a:r>
            <a:endParaRPr lang="en-US" sz="2200" dirty="0">
              <a:sym typeface="Wingdings" panose="05000000000000000000" pitchFamily="2" charset="2"/>
            </a:endParaRPr>
          </a:p>
          <a:p>
            <a:pPr lvl="1"/>
            <a:r>
              <a:rPr lang="en-US" sz="2200" dirty="0">
                <a:sym typeface="Wingdings" panose="05000000000000000000" pitchFamily="2" charset="2"/>
              </a:rPr>
              <a:t>Only a few other jurisdictions sending summary records (6 </a:t>
            </a:r>
            <a:r>
              <a:rPr lang="en-US" sz="2200" dirty="0"/>
              <a:t>animal rabies, 1 Hansen’s disease, 1 novel influenza A, 1 varicella, 1 pertussis)</a:t>
            </a:r>
          </a:p>
          <a:p>
            <a:pPr lvl="1"/>
            <a:r>
              <a:rPr lang="en-US" sz="2200" dirty="0">
                <a:sym typeface="Wingdings" panose="05000000000000000000" pitchFamily="2" charset="2"/>
              </a:rPr>
              <a:t>Plan to discontinue with the 2019 data but will continue to work with territories and jurisdictions sending animal rabies summary records</a:t>
            </a:r>
          </a:p>
          <a:p>
            <a:r>
              <a:rPr lang="en-US" sz="2400" b="1" dirty="0"/>
              <a:t>NNDSS and CDC programs are coordinating with these jurisdictions</a:t>
            </a:r>
          </a:p>
          <a:p>
            <a:r>
              <a:rPr lang="en-US" sz="2400" b="1" u="sng" dirty="0"/>
              <a:t>Jurisdictions should not plan to use summary records in the future</a:t>
            </a:r>
            <a:endParaRPr lang="en-US" sz="2000" u="sng" dirty="0"/>
          </a:p>
          <a:p>
            <a:r>
              <a:rPr lang="en-US" sz="2400" b="1" dirty="0"/>
              <a:t>Considering mechanism for summary counts in an emergency situation</a:t>
            </a:r>
            <a:endParaRPr lang="en-US" sz="2400" b="1" dirty="0">
              <a:sym typeface="Wingdings" panose="05000000000000000000" pitchFamily="2" charset="2"/>
            </a:endParaRPr>
          </a:p>
          <a:p>
            <a:endParaRPr lang="en-US" dirty="0"/>
          </a:p>
          <a:p>
            <a:pPr lvl="1"/>
            <a:endParaRPr lang="en-US" dirty="0"/>
          </a:p>
          <a:p>
            <a:endParaRPr lang="en-US" dirty="0"/>
          </a:p>
        </p:txBody>
      </p:sp>
      <p:sp>
        <p:nvSpPr>
          <p:cNvPr id="2" name="Slide Number Placeholder 1">
            <a:extLst>
              <a:ext uri="{FF2B5EF4-FFF2-40B4-BE49-F238E27FC236}">
                <a16:creationId xmlns:a16="http://schemas.microsoft.com/office/drawing/2014/main" id="{400FBA00-6BEE-42E7-92E5-097E42E66E3E}"/>
              </a:ext>
            </a:extLst>
          </p:cNvPr>
          <p:cNvSpPr>
            <a:spLocks noGrp="1"/>
          </p:cNvSpPr>
          <p:nvPr>
            <p:ph type="sldNum" sz="quarter" idx="11"/>
          </p:nvPr>
        </p:nvSpPr>
        <p:spPr/>
        <p:txBody>
          <a:bodyPr/>
          <a:lstStyle/>
          <a:p>
            <a:fld id="{BE9B5412-23E5-483C-89C1-E047B01A1ED9}" type="slidenum">
              <a:rPr lang="en-US" smtClean="0"/>
              <a:pPr/>
              <a:t>9</a:t>
            </a:fld>
            <a:endParaRPr lang="en-US" dirty="0"/>
          </a:p>
        </p:txBody>
      </p:sp>
    </p:spTree>
    <p:extLst>
      <p:ext uri="{BB962C8B-B14F-4D97-AF65-F5344CB8AC3E}">
        <p14:creationId xmlns:p14="http://schemas.microsoft.com/office/powerpoint/2010/main" val="401712850"/>
      </p:ext>
    </p:extLst>
  </p:cSld>
  <p:clrMapOvr>
    <a:masterClrMapping/>
  </p:clrMapOvr>
  <p:transition>
    <p:fade/>
  </p:transition>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CDC_OD_PPT_light([1]">
  <a:themeElements>
    <a:clrScheme name="CSELS">
      <a:dk1>
        <a:srgbClr val="0039A6"/>
      </a:dk1>
      <a:lt1>
        <a:srgbClr val="FFFFFF"/>
      </a:lt1>
      <a:dk2>
        <a:srgbClr val="3077FF"/>
      </a:dk2>
      <a:lt2>
        <a:srgbClr val="4B4B4B"/>
      </a:lt2>
      <a:accent1>
        <a:srgbClr val="0077B3"/>
      </a:accent1>
      <a:accent2>
        <a:srgbClr val="3E5118"/>
      </a:accent2>
      <a:accent3>
        <a:srgbClr val="F1AA48"/>
      </a:accent3>
      <a:accent4>
        <a:srgbClr val="601013"/>
      </a:accent4>
      <a:accent5>
        <a:srgbClr val="857D6D"/>
      </a:accent5>
      <a:accent6>
        <a:srgbClr val="003F8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2.xml><?xml version="1.0" encoding="utf-8"?>
<a:theme xmlns:a="http://schemas.openxmlformats.org/drawingml/2006/main" name="1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3.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4.xml><?xml version="1.0" encoding="utf-8"?>
<a:theme xmlns:a="http://schemas.openxmlformats.org/drawingml/2006/main" name="2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5.xml><?xml version="1.0" encoding="utf-8"?>
<a:theme xmlns:a="http://schemas.openxmlformats.org/drawingml/2006/main" name="21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6.xml><?xml version="1.0" encoding="utf-8"?>
<a:theme xmlns:a="http://schemas.openxmlformats.org/drawingml/2006/main" name="2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7.xml><?xml version="1.0" encoding="utf-8"?>
<a:theme xmlns:a="http://schemas.openxmlformats.org/drawingml/2006/main" name="25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8.xml><?xml version="1.0" encoding="utf-8"?>
<a:theme xmlns:a="http://schemas.openxmlformats.org/drawingml/2006/main" name="26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9.xml><?xml version="1.0" encoding="utf-8"?>
<a:theme xmlns:a="http://schemas.openxmlformats.org/drawingml/2006/main" name="2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8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8_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Theme1">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E8BF7105-36F5-404D-9137-3B84EE3661D0}" vid="{5FF21B2D-7FA0-4342-A3F4-9449014E1C1A}"/>
    </a:ext>
  </a:extLst>
</a:theme>
</file>

<file path=ppt/theme/theme8.xml><?xml version="1.0" encoding="utf-8"?>
<a:theme xmlns:a="http://schemas.openxmlformats.org/drawingml/2006/main" name="1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24470</TotalTime>
  <Words>2633</Words>
  <Application>Microsoft Office PowerPoint</Application>
  <PresentationFormat>Widescreen</PresentationFormat>
  <Paragraphs>418</Paragraphs>
  <Slides>43</Slides>
  <Notes>35</Notes>
  <HiddenSlides>0</HiddenSlides>
  <MMClips>0</MMClips>
  <ScaleCrop>false</ScaleCrop>
  <HeadingPairs>
    <vt:vector size="8" baseType="variant">
      <vt:variant>
        <vt:lpstr>Fonts Used</vt:lpstr>
      </vt:variant>
      <vt:variant>
        <vt:i4>5</vt:i4>
      </vt:variant>
      <vt:variant>
        <vt:lpstr>Theme</vt:lpstr>
      </vt:variant>
      <vt:variant>
        <vt:i4>22</vt:i4>
      </vt:variant>
      <vt:variant>
        <vt:lpstr>Embedded OLE Servers</vt:lpstr>
      </vt:variant>
      <vt:variant>
        <vt:i4>1</vt:i4>
      </vt:variant>
      <vt:variant>
        <vt:lpstr>Slide Titles</vt:lpstr>
      </vt:variant>
      <vt:variant>
        <vt:i4>43</vt:i4>
      </vt:variant>
    </vt:vector>
  </HeadingPairs>
  <TitlesOfParts>
    <vt:vector size="71" baseType="lpstr">
      <vt:lpstr>Arial</vt:lpstr>
      <vt:lpstr>Calibri</vt:lpstr>
      <vt:lpstr>Calibri Light</vt:lpstr>
      <vt:lpstr>Myriad Web Pro</vt:lpstr>
      <vt:lpstr>Wingdings</vt:lpstr>
      <vt:lpstr>NCEH_ATSDR_combined</vt:lpstr>
      <vt:lpstr>1_NCEH_ATSDR_combined</vt:lpstr>
      <vt:lpstr>2_NCEH_ATSDR_combined</vt:lpstr>
      <vt:lpstr>6_NCEH_ATSDR_combined</vt:lpstr>
      <vt:lpstr>8_NCEH_ATSDR_combined</vt:lpstr>
      <vt:lpstr>9_NCEH_ATSDR_combined</vt:lpstr>
      <vt:lpstr>Theme1</vt:lpstr>
      <vt:lpstr>11_NCEH_ATSDR_combined</vt:lpstr>
      <vt:lpstr>13_NCEH_ATSDR_combined</vt:lpstr>
      <vt:lpstr>CDC_OD_PPT_light([1]</vt:lpstr>
      <vt:lpstr>16_NCEH_ATSDR_combined</vt:lpstr>
      <vt:lpstr>17_NCEH_ATSDR_combined</vt:lpstr>
      <vt:lpstr>19_NCEH_ATSDR_combined</vt:lpstr>
      <vt:lpstr>20_NCEH_ATSDR_combined</vt:lpstr>
      <vt:lpstr>21_NCEH_ATSDR_combined</vt:lpstr>
      <vt:lpstr>24_NCEH_ATSDR_combined</vt:lpstr>
      <vt:lpstr>25_NCEH_ATSDR_combined</vt:lpstr>
      <vt:lpstr>26_NCEH_ATSDR_combined</vt:lpstr>
      <vt:lpstr>27_NCEH_ATSDR_combined</vt:lpstr>
      <vt:lpstr>Office Theme</vt:lpstr>
      <vt:lpstr>1_Office Theme</vt:lpstr>
      <vt:lpstr>28_NCEH_ATSDR_combined</vt:lpstr>
      <vt:lpstr>Worksheet</vt:lpstr>
      <vt:lpstr>NNDSS Modernization Initiative (NMI):  Overview of Lyme/TBRD HL7 Case Notification Messages  and Other NNDSS-Related Information</vt:lpstr>
      <vt:lpstr>Agenda</vt:lpstr>
      <vt:lpstr>NMI Updates and Timeline</vt:lpstr>
      <vt:lpstr>NMI Implementation Status                        Oct 15, 2019 </vt:lpstr>
      <vt:lpstr>Finalized Guides  </vt:lpstr>
      <vt:lpstr>Piloting Status </vt:lpstr>
      <vt:lpstr>NNDSS HL7 Message Mapping Guide Estimated Timeline </vt:lpstr>
      <vt:lpstr>Bridged Race Files</vt:lpstr>
      <vt:lpstr>Retiring Summary Records</vt:lpstr>
      <vt:lpstr>NNDSS Process Redesign</vt:lpstr>
      <vt:lpstr>New MVPS functionality will include:</vt:lpstr>
      <vt:lpstr>Timeline</vt:lpstr>
      <vt:lpstr>What’s New in  Release 4 of the 2019 NNDSS Event Code List and Other Related Information    </vt:lpstr>
      <vt:lpstr>Demonstration What’s New in Release 4 of the 2019 NNDSS Event Code List</vt:lpstr>
      <vt:lpstr>  Implementing the  Message Mapping Guides </vt:lpstr>
      <vt:lpstr>Starting from the Beginning...</vt:lpstr>
      <vt:lpstr>Gap Analysis</vt:lpstr>
      <vt:lpstr>Implementation</vt:lpstr>
      <vt:lpstr>Implementing the Lyme and Tickborne Rickettsial Diseases Message Mapping Guide </vt:lpstr>
      <vt:lpstr>Background</vt:lpstr>
      <vt:lpstr>Lyme Disease: Background</vt:lpstr>
      <vt:lpstr>Recent Summary of Lyme Disease Surveillance Data</vt:lpstr>
      <vt:lpstr>Tickborne Rickettsial Diseases (TBRD): background</vt:lpstr>
      <vt:lpstr>TBRD Surveillance Data</vt:lpstr>
      <vt:lpstr>Rickettsial disease trends (2000–2017)</vt:lpstr>
      <vt:lpstr>MMG Overview</vt:lpstr>
      <vt:lpstr>Why Implement the Lyme and Tickborne Rickettsial Diseases MMG?</vt:lpstr>
      <vt:lpstr>MMG Overview</vt:lpstr>
      <vt:lpstr>MMG Overview: Lyme Disease Data Elements Layout</vt:lpstr>
      <vt:lpstr>Guidance for Lyme disease Clinical Manifestations Repeating Group</vt:lpstr>
      <vt:lpstr>MMG Overview: TBRD Data Elements Layout</vt:lpstr>
      <vt:lpstr>How Will TBRD Data Elements Differ After this MMG is Implemented?</vt:lpstr>
      <vt:lpstr>Coming soon</vt:lpstr>
      <vt:lpstr>Lyme and TBRD Priority List</vt:lpstr>
      <vt:lpstr>Lyme and TBRD MMG FAQ</vt:lpstr>
      <vt:lpstr>For More Information…</vt:lpstr>
      <vt:lpstr>Q &amp; A</vt:lpstr>
      <vt:lpstr>PowerPoint Presentation</vt:lpstr>
      <vt:lpstr>Appendix—What’s New in Release 4 of the 2019  NNDSS Event Code List and Other Information </vt:lpstr>
      <vt:lpstr>The “Preferred New HL7 Message” Column </vt:lpstr>
      <vt:lpstr>The “Alternative Message” Column </vt:lpstr>
      <vt:lpstr>Additional Changes </vt:lpstr>
      <vt:lpstr>Additional Information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October 2019</dc:title>
  <dc:subject>NMI eSHARE</dc:subject>
  <dc:creator>CDC</dc:creator>
  <cp:keywords>NMI, Modernization Initiative, eSHARE, NNDSS, National Notifiable Diseases Surveillance System, Event Code Lists, Message Mapping Guide, MMG,Lyme disease, Tickborne Rickettsial Diseases, TBRD, NMI Implementation, HL7, Gap Analysis, Surveillance System, Technical Assistance and Training Resource Center, Implementing All Other Conditions, Pre-Onboarding, bridged race files, Retiring Summary Records, MVPS Functionality, NCEZID, National Centers of Emerging and Zoonotic Infectious Diseases, Surveillance Data, Rocky Mountain Spotted Fever, RMSF, Case Report Form, CRF, ehrlichiosis, disease trends, data elements, priority list, repeating groups, clinical manifestations, value sets, exposure, treatment, valid values, TBRD FAQ, Release 4 </cp:keywords>
  <cp:lastModifiedBy>Laspina, Michael (CDC/DDPHSS/CSELS/DHIS)</cp:lastModifiedBy>
  <cp:revision>1592</cp:revision>
  <cp:lastPrinted>2019-10-09T18:23:07Z</cp:lastPrinted>
  <dcterms:created xsi:type="dcterms:W3CDTF">2016-10-13T18:50:31Z</dcterms:created>
  <dcterms:modified xsi:type="dcterms:W3CDTF">2021-04-27T19:40:22Z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2021-04-22T18:56:52Z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575ee37f-98ae-4b54-a72a-2f36d0990758</vt:lpwstr>
  </property>
  <property fmtid="{D5CDD505-2E9C-101B-9397-08002B2CF9AE}" pid="8" name="MSIP_Label_7b94a7b8-f06c-4dfe-bdcc-9b548fd58c31_ContentBits">
    <vt:lpwstr>0</vt:lpwstr>
  </property>
</Properties>
</file>